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1" r:id="rId2"/>
  </p:sldMasterIdLst>
  <p:notesMasterIdLst>
    <p:notesMasterId r:id="rId37"/>
  </p:notesMasterIdLst>
  <p:handoutMasterIdLst>
    <p:handoutMasterId r:id="rId38"/>
  </p:handoutMasterIdLst>
  <p:sldIdLst>
    <p:sldId id="256" r:id="rId3"/>
    <p:sldId id="261" r:id="rId4"/>
    <p:sldId id="316" r:id="rId5"/>
    <p:sldId id="317" r:id="rId6"/>
    <p:sldId id="272" r:id="rId7"/>
    <p:sldId id="318" r:id="rId8"/>
    <p:sldId id="288" r:id="rId9"/>
    <p:sldId id="319" r:id="rId10"/>
    <p:sldId id="320" r:id="rId11"/>
    <p:sldId id="321" r:id="rId12"/>
    <p:sldId id="323" r:id="rId13"/>
    <p:sldId id="324" r:id="rId14"/>
    <p:sldId id="325" r:id="rId15"/>
    <p:sldId id="326" r:id="rId16"/>
    <p:sldId id="322" r:id="rId17"/>
    <p:sldId id="289" r:id="rId18"/>
    <p:sldId id="327" r:id="rId19"/>
    <p:sldId id="328" r:id="rId20"/>
    <p:sldId id="329" r:id="rId21"/>
    <p:sldId id="291" r:id="rId22"/>
    <p:sldId id="294" r:id="rId23"/>
    <p:sldId id="330" r:id="rId24"/>
    <p:sldId id="331" r:id="rId25"/>
    <p:sldId id="332" r:id="rId26"/>
    <p:sldId id="334" r:id="rId27"/>
    <p:sldId id="335" r:id="rId28"/>
    <p:sldId id="336" r:id="rId29"/>
    <p:sldId id="337" r:id="rId30"/>
    <p:sldId id="515" r:id="rId31"/>
    <p:sldId id="279" r:id="rId32"/>
    <p:sldId id="295" r:id="rId33"/>
    <p:sldId id="338" r:id="rId34"/>
    <p:sldId id="296" r:id="rId35"/>
    <p:sldId id="468" r:id="rId36"/>
  </p:sldIdLst>
  <p:sldSz cx="12192000" cy="6858000"/>
  <p:notesSz cx="6858000" cy="9144000"/>
  <p:embeddedFontLst>
    <p:embeddedFont>
      <p:font typeface="ARS Maquette Pro" panose="02000603000000020004" charset="0"/>
      <p:regular r:id="rId39"/>
      <p:bold r:id="rId40"/>
      <p:italic r:id="rId41"/>
      <p:boldItalic r:id="rId42"/>
    </p:embeddedFont>
    <p:embeddedFont>
      <p:font typeface="Segoe UI" panose="020B0502040204020203" pitchFamily="34" charset="0"/>
      <p:regular r:id="rId43"/>
      <p:bold r:id="rId44"/>
      <p:italic r:id="rId45"/>
      <p:boldItalic r:id="rId46"/>
    </p:embeddedFont>
    <p:embeddedFont>
      <p:font typeface="Segoe UI Semibold" panose="020B0702040204020203" pitchFamily="34" charset="0"/>
      <p:bold r:id="rId47"/>
      <p:boldItalic r:id="rId48"/>
    </p:embeddedFont>
    <p:embeddedFont>
      <p:font typeface="Stolzl Bold" panose="00000800000000000000" charset="0"/>
      <p:bold r:id="rId49"/>
    </p:embeddedFont>
    <p:embeddedFont>
      <p:font typeface="Wingdings 2" panose="05020102010507070707" pitchFamily="18" charset="2"/>
      <p:regular r:id="rId50"/>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2.4.2024.</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2.4.2024.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1882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35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292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4315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12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581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2C6E6A7C-2575-451E-BF48-FEE997923968}" type="datetime2">
              <a:rPr lang="en-US" smtClean="0"/>
              <a:t>Tuesday, April 2, 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extLst>
      <p:ext uri="{BB962C8B-B14F-4D97-AF65-F5344CB8AC3E}">
        <p14:creationId xmlns:p14="http://schemas.microsoft.com/office/powerpoint/2010/main" val="357998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084AD4AA-869A-4274-82E6-D84487164B7C}" type="datetime2">
              <a:rPr lang="en-US" smtClean="0"/>
              <a:t>Tuesday, April 2, 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2846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D5CFB4CD-847E-4FF3-945B-CA03E669E6DA}" type="datetime2">
              <a:rPr lang="en-US" smtClean="0"/>
              <a:t>Tuesday, April 2, 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5217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0562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788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91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96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36" y="1644316"/>
            <a:ext cx="10597021" cy="4206226"/>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Title 1"/>
          <p:cNvSpPr>
            <a:spLocks noGrp="1"/>
          </p:cNvSpPr>
          <p:nvPr>
            <p:ph type="title"/>
          </p:nvPr>
        </p:nvSpPr>
        <p:spPr>
          <a:xfrm>
            <a:off x="776837" y="318754"/>
            <a:ext cx="10597020"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a:t>Uredite stil naslova matrice</a:t>
            </a:r>
            <a:endParaRPr lang="hr-HR" dirty="0"/>
          </a:p>
        </p:txBody>
      </p:sp>
    </p:spTree>
    <p:extLst>
      <p:ext uri="{BB962C8B-B14F-4D97-AF65-F5344CB8AC3E}">
        <p14:creationId xmlns:p14="http://schemas.microsoft.com/office/powerpoint/2010/main" val="277552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21362407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7" r:id="rId15"/>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tools.ietf.org/html/rfc1723" TargetMode="External"/><Relationship Id="rId2" Type="http://schemas.openxmlformats.org/officeDocument/2006/relationships/hyperlink" Target="https://tools.ietf.org/html/rfc1058" TargetMode="External"/><Relationship Id="rId1" Type="http://schemas.openxmlformats.org/officeDocument/2006/relationships/slideLayout" Target="../slideLayouts/slideLayout32.xml"/><Relationship Id="rId4" Type="http://schemas.openxmlformats.org/officeDocument/2006/relationships/hyperlink" Target="https://tools.ietf.org/html/rfc20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874" y="750623"/>
            <a:ext cx="10336191" cy="1809698"/>
          </a:xfrm>
        </p:spPr>
        <p:txBody>
          <a:bodyPr/>
          <a:lstStyle/>
          <a:p>
            <a:r>
              <a:rPr lang="hr-HR" sz="4800" dirty="0"/>
              <a:t>Usmjeravanje i preklapanje u računalnim mrežama</a:t>
            </a:r>
            <a:endParaRPr lang="hr-HR" dirty="0">
              <a:latin typeface="Stolzl Bold" panose="00000800000000000000" pitchFamily="50" charset="-18"/>
            </a:endParaRPr>
          </a:p>
        </p:txBody>
      </p:sp>
      <p:sp>
        <p:nvSpPr>
          <p:cNvPr id="4" name="TextBox 3">
            <a:extLst>
              <a:ext uri="{FF2B5EF4-FFF2-40B4-BE49-F238E27FC236}">
                <a16:creationId xmlns:a16="http://schemas.microsoft.com/office/drawing/2014/main" id="{042A4BF3-7F9B-F70F-E332-59423EF966E1}"/>
              </a:ext>
            </a:extLst>
          </p:cNvPr>
          <p:cNvSpPr txBox="1"/>
          <p:nvPr/>
        </p:nvSpPr>
        <p:spPr>
          <a:xfrm>
            <a:off x="4493623" y="3861584"/>
            <a:ext cx="7698377" cy="646331"/>
          </a:xfrm>
          <a:prstGeom prst="rect">
            <a:avLst/>
          </a:prstGeom>
          <a:noFill/>
        </p:spPr>
        <p:txBody>
          <a:bodyPr wrap="square">
            <a:spAutoFit/>
          </a:bodyPr>
          <a:lstStyle/>
          <a:p>
            <a:pPr marL="285750" indent="-285750">
              <a:buFont typeface="Arial" panose="020B0604020202020204" pitchFamily="34" charset="0"/>
              <a:buChar char="•"/>
            </a:pPr>
            <a:r>
              <a:rPr lang="hr-HR" sz="3600" dirty="0">
                <a:solidFill>
                  <a:schemeClr val="bg1"/>
                </a:solidFill>
              </a:rPr>
              <a:t>RIP (</a:t>
            </a:r>
            <a:r>
              <a:rPr lang="hr-HR" sz="3600" dirty="0" err="1">
                <a:solidFill>
                  <a:schemeClr val="bg1"/>
                </a:solidFill>
              </a:rPr>
              <a:t>Routing</a:t>
            </a:r>
            <a:r>
              <a:rPr lang="hr-HR" sz="3600" dirty="0">
                <a:solidFill>
                  <a:schemeClr val="bg1"/>
                </a:solidFill>
              </a:rPr>
              <a:t> </a:t>
            </a:r>
            <a:r>
              <a:rPr lang="hr-HR" sz="3600" dirty="0" err="1">
                <a:solidFill>
                  <a:schemeClr val="bg1"/>
                </a:solidFill>
              </a:rPr>
              <a:t>information</a:t>
            </a:r>
            <a:r>
              <a:rPr lang="hr-HR" sz="3600" dirty="0">
                <a:solidFill>
                  <a:schemeClr val="bg1"/>
                </a:solidFill>
              </a:rPr>
              <a:t> </a:t>
            </a:r>
            <a:r>
              <a:rPr lang="hr-HR" sz="3600" dirty="0" err="1">
                <a:solidFill>
                  <a:schemeClr val="bg1"/>
                </a:solidFill>
              </a:rPr>
              <a:t>Protocol</a:t>
            </a:r>
            <a:r>
              <a:rPr lang="hr-HR" sz="3600" dirty="0">
                <a:solidFill>
                  <a:schemeClr val="bg1"/>
                </a:solidFill>
              </a:rPr>
              <a:t>)</a:t>
            </a:r>
            <a:endParaRPr lang="hr-HR" sz="1050" dirty="0">
              <a:solidFill>
                <a:schemeClr val="bg1"/>
              </a:solidFill>
            </a:endParaRPr>
          </a:p>
        </p:txBody>
      </p:sp>
    </p:spTree>
    <p:extLst>
      <p:ext uri="{BB962C8B-B14F-4D97-AF65-F5344CB8AC3E}">
        <p14:creationId xmlns:p14="http://schemas.microsoft.com/office/powerpoint/2010/main" val="28900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20933"/>
            <a:ext cx="7947765" cy="647404"/>
          </a:xfrm>
        </p:spPr>
        <p:txBody>
          <a:bodyPr/>
          <a:lstStyle/>
          <a:p>
            <a:r>
              <a:rPr lang="hr-HR" sz="2800" dirty="0">
                <a:latin typeface="Arial" charset="0"/>
                <a:cs typeface="Arial" charset="0"/>
              </a:rPr>
              <a:t>RIP v1- </a:t>
            </a:r>
            <a:r>
              <a:rPr lang="hr-HR" sz="2800" dirty="0" err="1">
                <a:solidFill>
                  <a:srgbClr val="FF0000"/>
                </a:solidFill>
                <a:latin typeface="Arial" charset="0"/>
                <a:cs typeface="Arial" charset="0"/>
              </a:rPr>
              <a:t>max</a:t>
            </a:r>
            <a:r>
              <a:rPr lang="hr-HR" sz="2800" dirty="0">
                <a:solidFill>
                  <a:srgbClr val="FF0000"/>
                </a:solidFill>
                <a:latin typeface="Arial" charset="0"/>
                <a:cs typeface="Arial" charset="0"/>
              </a:rPr>
              <a:t> 25 putanja u </a:t>
            </a:r>
            <a:r>
              <a:rPr lang="hr-HR" sz="2800" dirty="0" err="1">
                <a:solidFill>
                  <a:srgbClr val="FF0000"/>
                </a:solidFill>
                <a:latin typeface="Arial" charset="0"/>
                <a:cs typeface="Arial" charset="0"/>
              </a:rPr>
              <a:t>updateu</a:t>
            </a:r>
            <a:r>
              <a:rPr lang="hr-HR" sz="2800" dirty="0">
                <a:solidFill>
                  <a:srgbClr val="FF0000"/>
                </a:solidFill>
                <a:latin typeface="Arial" charset="0"/>
                <a:cs typeface="Arial" charset="0"/>
              </a:rPr>
              <a:t>!</a:t>
            </a:r>
            <a:endParaRPr lang="hr-HR" sz="2800" dirty="0">
              <a:solidFill>
                <a:srgbClr val="FF0000"/>
              </a:solidFill>
            </a:endParaRPr>
          </a:p>
        </p:txBody>
      </p:sp>
      <p:sp>
        <p:nvSpPr>
          <p:cNvPr id="5" name="Pravokutnik 4"/>
          <p:cNvSpPr/>
          <p:nvPr/>
        </p:nvSpPr>
        <p:spPr>
          <a:xfrm>
            <a:off x="2369389" y="4977442"/>
            <a:ext cx="6780363" cy="9920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Picture 11" descr="https://ccieyatra.files.wordpress.com/2008/02/ripv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86" y="1065861"/>
            <a:ext cx="6650666" cy="2077491"/>
          </a:xfrm>
          <a:prstGeom prst="rect">
            <a:avLst/>
          </a:prstGeom>
          <a:noFill/>
          <a:extLst>
            <a:ext uri="{909E8E84-426E-40DD-AFC4-6F175D3DCCD1}">
              <a14:hiddenFill xmlns:a14="http://schemas.microsoft.com/office/drawing/2010/main">
                <a:solidFill>
                  <a:srgbClr val="FFFFFF"/>
                </a:solidFill>
              </a14:hiddenFill>
            </a:ext>
          </a:extLst>
        </p:spPr>
      </p:pic>
      <p:sp>
        <p:nvSpPr>
          <p:cNvPr id="8" name="Pravokutnik 7"/>
          <p:cNvSpPr/>
          <p:nvPr/>
        </p:nvSpPr>
        <p:spPr>
          <a:xfrm>
            <a:off x="1990125" y="3864578"/>
            <a:ext cx="7228636" cy="2529923"/>
          </a:xfrm>
          <a:prstGeom prst="rect">
            <a:avLst/>
          </a:prstGeom>
        </p:spPr>
        <p:txBody>
          <a:bodyPr wrap="square">
            <a:spAutoFit/>
          </a:bodyPr>
          <a:lstStyle/>
          <a:p>
            <a:pPr marL="457200" indent="-457200">
              <a:lnSpc>
                <a:spcPct val="80000"/>
              </a:lnSpc>
              <a:buFont typeface="Wingdings" pitchFamily="2" charset="2"/>
              <a:buChar char="Ø"/>
            </a:pPr>
            <a:r>
              <a:rPr lang="hr-HR" dirty="0">
                <a:solidFill>
                  <a:srgbClr val="002060"/>
                </a:solidFill>
              </a:rPr>
              <a:t>Tip poruke (</a:t>
            </a:r>
            <a:r>
              <a:rPr lang="hr-HR" dirty="0" err="1">
                <a:solidFill>
                  <a:srgbClr val="FF0000"/>
                </a:solidFill>
              </a:rPr>
              <a:t>Command</a:t>
            </a:r>
            <a:r>
              <a:rPr lang="hr-HR" dirty="0">
                <a:solidFill>
                  <a:srgbClr val="002060"/>
                </a:solidFill>
              </a:rPr>
              <a:t>) – tip poruke može biti zahtjev ili odgovor. Zahtjev = 1 (</a:t>
            </a:r>
            <a:r>
              <a:rPr lang="hr-HR" dirty="0" err="1">
                <a:solidFill>
                  <a:srgbClr val="FF0000"/>
                </a:solidFill>
              </a:rPr>
              <a:t>request</a:t>
            </a:r>
            <a:r>
              <a:rPr lang="hr-HR" dirty="0">
                <a:solidFill>
                  <a:srgbClr val="002060"/>
                </a:solidFill>
              </a:rPr>
              <a:t>) ,  odgovor = 2 (</a:t>
            </a:r>
            <a:r>
              <a:rPr lang="hr-HR" dirty="0" err="1">
                <a:solidFill>
                  <a:srgbClr val="FF0000"/>
                </a:solidFill>
              </a:rPr>
              <a:t>response</a:t>
            </a:r>
            <a:r>
              <a:rPr lang="hr-HR" dirty="0">
                <a:solidFill>
                  <a:srgbClr val="002060"/>
                </a:solidFill>
              </a:rPr>
              <a:t>).</a:t>
            </a:r>
          </a:p>
          <a:p>
            <a:pPr marL="457200" indent="-457200">
              <a:lnSpc>
                <a:spcPct val="80000"/>
              </a:lnSpc>
              <a:buFont typeface="Wingdings" pitchFamily="2" charset="2"/>
              <a:buChar char="Ø"/>
            </a:pPr>
            <a:r>
              <a:rPr lang="hr-HR" dirty="0">
                <a:solidFill>
                  <a:srgbClr val="002060"/>
                </a:solidFill>
              </a:rPr>
              <a:t>Verzija (</a:t>
            </a:r>
            <a:r>
              <a:rPr lang="hr-HR" dirty="0" err="1">
                <a:solidFill>
                  <a:srgbClr val="FF0000"/>
                </a:solidFill>
              </a:rPr>
              <a:t>Version</a:t>
            </a:r>
            <a:r>
              <a:rPr lang="hr-HR" dirty="0">
                <a:solidFill>
                  <a:srgbClr val="002060"/>
                </a:solidFill>
              </a:rPr>
              <a:t>) – verzija RIP protokola (RIPv1 = 1 ili RIPv2 = 2)</a:t>
            </a:r>
          </a:p>
          <a:p>
            <a:pPr marL="457200" indent="-457200">
              <a:lnSpc>
                <a:spcPct val="80000"/>
              </a:lnSpc>
              <a:buFont typeface="Wingdings" pitchFamily="2" charset="2"/>
              <a:buChar char="Ø"/>
            </a:pPr>
            <a:r>
              <a:rPr lang="hr-HR" dirty="0">
                <a:solidFill>
                  <a:srgbClr val="002060"/>
                </a:solidFill>
              </a:rPr>
              <a:t>Mora biti nula – mjesto za buduće širenje protokola</a:t>
            </a:r>
          </a:p>
          <a:p>
            <a:pPr marL="457200" indent="-457200">
              <a:lnSpc>
                <a:spcPct val="80000"/>
              </a:lnSpc>
              <a:buFont typeface="Wingdings" pitchFamily="2" charset="2"/>
              <a:buChar char="Ø"/>
            </a:pPr>
            <a:r>
              <a:rPr lang="hr-HR" dirty="0">
                <a:solidFill>
                  <a:srgbClr val="002060"/>
                </a:solidFill>
              </a:rPr>
              <a:t>AFI (</a:t>
            </a:r>
            <a:r>
              <a:rPr lang="hr-HR" dirty="0" err="1">
                <a:solidFill>
                  <a:srgbClr val="FF0000"/>
                </a:solidFill>
              </a:rPr>
              <a:t>Address</a:t>
            </a:r>
            <a:r>
              <a:rPr lang="hr-HR" dirty="0">
                <a:solidFill>
                  <a:srgbClr val="FF0000"/>
                </a:solidFill>
              </a:rPr>
              <a:t> </a:t>
            </a:r>
            <a:r>
              <a:rPr lang="hr-HR" dirty="0" err="1">
                <a:solidFill>
                  <a:srgbClr val="FF0000"/>
                </a:solidFill>
              </a:rPr>
              <a:t>Family</a:t>
            </a:r>
            <a:r>
              <a:rPr lang="hr-HR" dirty="0">
                <a:solidFill>
                  <a:srgbClr val="FF0000"/>
                </a:solidFill>
              </a:rPr>
              <a:t> </a:t>
            </a:r>
            <a:r>
              <a:rPr lang="hr-HR" dirty="0" err="1">
                <a:solidFill>
                  <a:srgbClr val="FF0000"/>
                </a:solidFill>
              </a:rPr>
              <a:t>Identifier</a:t>
            </a:r>
            <a:r>
              <a:rPr lang="hr-HR" dirty="0">
                <a:solidFill>
                  <a:srgbClr val="002060"/>
                </a:solidFill>
              </a:rPr>
              <a:t>) – postavlja se 2 za IP. </a:t>
            </a:r>
          </a:p>
          <a:p>
            <a:pPr marL="457200" indent="-457200">
              <a:lnSpc>
                <a:spcPct val="80000"/>
              </a:lnSpc>
              <a:buFont typeface="Wingdings" pitchFamily="2" charset="2"/>
              <a:buChar char="Ø"/>
            </a:pPr>
            <a:r>
              <a:rPr lang="hr-HR" dirty="0">
                <a:solidFill>
                  <a:srgbClr val="002060"/>
                </a:solidFill>
              </a:rPr>
              <a:t>IP adresa – odredišna adresa (može biti mreža, </a:t>
            </a:r>
            <a:r>
              <a:rPr lang="hr-HR" dirty="0" err="1">
                <a:solidFill>
                  <a:srgbClr val="002060"/>
                </a:solidFill>
              </a:rPr>
              <a:t>podmreža</a:t>
            </a:r>
            <a:r>
              <a:rPr lang="hr-HR" dirty="0">
                <a:solidFill>
                  <a:srgbClr val="002060"/>
                </a:solidFill>
              </a:rPr>
              <a:t> ili IP adresa).</a:t>
            </a:r>
          </a:p>
          <a:p>
            <a:pPr marL="457200" indent="-457200">
              <a:lnSpc>
                <a:spcPct val="80000"/>
              </a:lnSpc>
              <a:buFont typeface="Wingdings" pitchFamily="2" charset="2"/>
              <a:buChar char="Ø"/>
            </a:pPr>
            <a:r>
              <a:rPr lang="hr-HR" dirty="0">
                <a:solidFill>
                  <a:srgbClr val="002060"/>
                </a:solidFill>
              </a:rPr>
              <a:t>Mjera kvalitete puta (</a:t>
            </a:r>
            <a:r>
              <a:rPr lang="hr-HR" dirty="0" err="1">
                <a:solidFill>
                  <a:srgbClr val="FF0000"/>
                </a:solidFill>
              </a:rPr>
              <a:t>Metric</a:t>
            </a:r>
            <a:r>
              <a:rPr lang="hr-HR" dirty="0">
                <a:solidFill>
                  <a:srgbClr val="002060"/>
                </a:solidFill>
              </a:rPr>
              <a:t>) –broj skokova do cilja (</a:t>
            </a:r>
            <a:r>
              <a:rPr lang="hr-HR" dirty="0">
                <a:solidFill>
                  <a:srgbClr val="FF0000"/>
                </a:solidFill>
              </a:rPr>
              <a:t>hop </a:t>
            </a:r>
            <a:r>
              <a:rPr lang="hr-HR" dirty="0" err="1">
                <a:solidFill>
                  <a:srgbClr val="FF0000"/>
                </a:solidFill>
              </a:rPr>
              <a:t>count</a:t>
            </a:r>
            <a:r>
              <a:rPr lang="hr-HR" dirty="0">
                <a:solidFill>
                  <a:srgbClr val="002060"/>
                </a:solidFill>
              </a:rPr>
              <a:t>).</a:t>
            </a:r>
          </a:p>
          <a:p>
            <a:pPr marL="457200" indent="-457200">
              <a:lnSpc>
                <a:spcPct val="80000"/>
              </a:lnSpc>
              <a:buFont typeface="Wingdings" pitchFamily="2" charset="2"/>
              <a:buChar char="Ø"/>
            </a:pPr>
            <a:r>
              <a:rPr lang="hr-HR" dirty="0">
                <a:solidFill>
                  <a:srgbClr val="002060"/>
                </a:solidFill>
              </a:rPr>
              <a:t>Najveća dužina segmenta je 512 bajtova u koji može biti upisano do </a:t>
            </a:r>
            <a:r>
              <a:rPr lang="hr-HR" dirty="0">
                <a:solidFill>
                  <a:srgbClr val="FF0000"/>
                </a:solidFill>
              </a:rPr>
              <a:t>25 ruta</a:t>
            </a:r>
            <a:r>
              <a:rPr lang="hr-HR" dirty="0">
                <a:solidFill>
                  <a:srgbClr val="002060"/>
                </a:solidFill>
              </a:rPr>
              <a:t>. (bez IP i UDP zaglavlja) </a:t>
            </a:r>
          </a:p>
          <a:p>
            <a:pPr marL="457200" indent="-457200">
              <a:lnSpc>
                <a:spcPct val="80000"/>
              </a:lnSpc>
              <a:buFont typeface="Wingdings" pitchFamily="2" charset="2"/>
              <a:buChar char="Ø"/>
            </a:pPr>
            <a:endParaRPr lang="hr-HR" dirty="0">
              <a:solidFill>
                <a:srgbClr val="002060"/>
              </a:solidFill>
            </a:endParaRPr>
          </a:p>
        </p:txBody>
      </p:sp>
    </p:spTree>
    <p:extLst>
      <p:ext uri="{BB962C8B-B14F-4D97-AF65-F5344CB8AC3E}">
        <p14:creationId xmlns:p14="http://schemas.microsoft.com/office/powerpoint/2010/main" val="370315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UČENJE RUTA-</a:t>
            </a:r>
            <a:r>
              <a:rPr lang="hr-HR" sz="2800" dirty="0">
                <a:solidFill>
                  <a:srgbClr val="FF0000"/>
                </a:solidFill>
                <a:latin typeface="Arial" pitchFamily="34" charset="0"/>
                <a:cs typeface="Arial" pitchFamily="34" charset="0"/>
              </a:rPr>
              <a:t>RIP-otkrivanje mreža</a:t>
            </a:r>
            <a:endParaRPr lang="hr-HR" sz="2800" dirty="0">
              <a:solidFill>
                <a:srgbClr val="FF0000"/>
              </a:solidFill>
            </a:endParaRPr>
          </a:p>
        </p:txBody>
      </p:sp>
      <p:pic>
        <p:nvPicPr>
          <p:cNvPr id="6" name="Picture 2"/>
          <p:cNvPicPr>
            <a:picLocks noChangeAspect="1" noChangeArrowheads="1"/>
          </p:cNvPicPr>
          <p:nvPr/>
        </p:nvPicPr>
        <p:blipFill>
          <a:blip r:embed="rId2"/>
          <a:srcRect/>
          <a:stretch>
            <a:fillRect/>
          </a:stretch>
        </p:blipFill>
        <p:spPr bwMode="auto">
          <a:xfrm>
            <a:off x="1523969" y="1928803"/>
            <a:ext cx="9056963" cy="3788931"/>
          </a:xfrm>
          <a:prstGeom prst="rect">
            <a:avLst/>
          </a:prstGeom>
          <a:noFill/>
          <a:ln w="9525">
            <a:noFill/>
            <a:miter lim="800000"/>
            <a:headEnd/>
            <a:tailEnd/>
          </a:ln>
          <a:effectLst/>
        </p:spPr>
      </p:pic>
    </p:spTree>
    <p:extLst>
      <p:ext uri="{BB962C8B-B14F-4D97-AF65-F5344CB8AC3E}">
        <p14:creationId xmlns:p14="http://schemas.microsoft.com/office/powerpoint/2010/main" val="2998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64423"/>
            <a:ext cx="7947765" cy="647404"/>
          </a:xfrm>
        </p:spPr>
        <p:txBody>
          <a:bodyPr/>
          <a:lstStyle/>
          <a:p>
            <a:r>
              <a:rPr lang="hr-HR" sz="2800" dirty="0">
                <a:latin typeface="Arial" pitchFamily="34" charset="0"/>
                <a:cs typeface="Arial" pitchFamily="34" charset="0"/>
              </a:rPr>
              <a:t>UČENJE RUTA-</a:t>
            </a:r>
            <a:r>
              <a:rPr lang="hr-HR" sz="2800" dirty="0">
                <a:solidFill>
                  <a:srgbClr val="FF0000"/>
                </a:solidFill>
                <a:latin typeface="Arial" pitchFamily="34" charset="0"/>
                <a:cs typeface="Arial" pitchFamily="34" charset="0"/>
              </a:rPr>
              <a:t>RIP-prva razmjena</a:t>
            </a:r>
            <a:endParaRPr lang="hr-HR" sz="2800" dirty="0">
              <a:solidFill>
                <a:srgbClr val="FF0000"/>
              </a:solidFill>
            </a:endParaRPr>
          </a:p>
        </p:txBody>
      </p:sp>
      <p:pic>
        <p:nvPicPr>
          <p:cNvPr id="7" name="Picture 2"/>
          <p:cNvPicPr>
            <a:picLocks noChangeAspect="1" noChangeArrowheads="1"/>
          </p:cNvPicPr>
          <p:nvPr/>
        </p:nvPicPr>
        <p:blipFill>
          <a:blip r:embed="rId2"/>
          <a:srcRect/>
          <a:stretch>
            <a:fillRect/>
          </a:stretch>
        </p:blipFill>
        <p:spPr bwMode="auto">
          <a:xfrm>
            <a:off x="1524000" y="2000240"/>
            <a:ext cx="9144000" cy="3836276"/>
          </a:xfrm>
          <a:prstGeom prst="rect">
            <a:avLst/>
          </a:prstGeom>
          <a:noFill/>
          <a:ln w="9525">
            <a:noFill/>
            <a:miter lim="800000"/>
            <a:headEnd/>
            <a:tailEnd/>
          </a:ln>
          <a:effectLst/>
        </p:spPr>
      </p:pic>
    </p:spTree>
    <p:extLst>
      <p:ext uri="{BB962C8B-B14F-4D97-AF65-F5344CB8AC3E}">
        <p14:creationId xmlns:p14="http://schemas.microsoft.com/office/powerpoint/2010/main" val="19197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UČENJE RUTA-</a:t>
            </a:r>
            <a:r>
              <a:rPr lang="hr-HR" sz="2800" dirty="0">
                <a:solidFill>
                  <a:srgbClr val="FF0000"/>
                </a:solidFill>
                <a:latin typeface="Arial" pitchFamily="34" charset="0"/>
                <a:cs typeface="Arial" pitchFamily="34" charset="0"/>
              </a:rPr>
              <a:t>RIP-druga razmjena</a:t>
            </a:r>
            <a:endParaRPr lang="hr-HR" sz="2800" dirty="0">
              <a:solidFill>
                <a:srgbClr val="FF0000"/>
              </a:solidFill>
            </a:endParaRPr>
          </a:p>
        </p:txBody>
      </p:sp>
      <p:pic>
        <p:nvPicPr>
          <p:cNvPr id="5" name="Picture 2"/>
          <p:cNvPicPr>
            <a:picLocks noChangeAspect="1" noChangeArrowheads="1"/>
          </p:cNvPicPr>
          <p:nvPr/>
        </p:nvPicPr>
        <p:blipFill>
          <a:blip r:embed="rId2"/>
          <a:srcRect/>
          <a:stretch>
            <a:fillRect/>
          </a:stretch>
        </p:blipFill>
        <p:spPr bwMode="auto">
          <a:xfrm>
            <a:off x="1523969" y="2143116"/>
            <a:ext cx="9113447" cy="3214710"/>
          </a:xfrm>
          <a:prstGeom prst="rect">
            <a:avLst/>
          </a:prstGeom>
          <a:noFill/>
          <a:ln w="9525">
            <a:noFill/>
            <a:miter lim="800000"/>
            <a:headEnd/>
            <a:tailEnd/>
          </a:ln>
          <a:effectLst/>
        </p:spPr>
      </p:pic>
    </p:spTree>
    <p:extLst>
      <p:ext uri="{BB962C8B-B14F-4D97-AF65-F5344CB8AC3E}">
        <p14:creationId xmlns:p14="http://schemas.microsoft.com/office/powerpoint/2010/main" val="357949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err="1">
                <a:latin typeface="Arial" pitchFamily="34" charset="0"/>
                <a:cs typeface="Arial" pitchFamily="34" charset="0"/>
              </a:rPr>
              <a:t>Usmjerničke</a:t>
            </a:r>
            <a:r>
              <a:rPr lang="hr-HR" sz="2800" dirty="0">
                <a:latin typeface="Arial" pitchFamily="34" charset="0"/>
                <a:cs typeface="Arial" pitchFamily="34" charset="0"/>
              </a:rPr>
              <a:t> petlje i njihovo rješavanje</a:t>
            </a:r>
            <a:endParaRPr lang="hr-HR" sz="2800" dirty="0"/>
          </a:p>
        </p:txBody>
      </p:sp>
      <p:sp>
        <p:nvSpPr>
          <p:cNvPr id="6" name="Pravokutnik 5"/>
          <p:cNvSpPr/>
          <p:nvPr/>
        </p:nvSpPr>
        <p:spPr>
          <a:xfrm>
            <a:off x="0" y="873197"/>
            <a:ext cx="12078789" cy="5170646"/>
          </a:xfrm>
          <a:prstGeom prst="rect">
            <a:avLst/>
          </a:prstGeom>
        </p:spPr>
        <p:txBody>
          <a:bodyPr wrap="square">
            <a:spAutoFit/>
          </a:bodyPr>
          <a:lstStyle/>
          <a:p>
            <a:pPr marL="355600" indent="-355600">
              <a:buFont typeface="Wingdings" pitchFamily="2" charset="2"/>
              <a:buChar char="Ø"/>
            </a:pPr>
            <a:r>
              <a:rPr lang="hr-HR" sz="2400" dirty="0" err="1">
                <a:solidFill>
                  <a:srgbClr val="002060"/>
                </a:solidFill>
              </a:rPr>
              <a:t>Usmjernička</a:t>
            </a:r>
            <a:r>
              <a:rPr lang="hr-HR" sz="2400" dirty="0">
                <a:solidFill>
                  <a:srgbClr val="002060"/>
                </a:solidFill>
              </a:rPr>
              <a:t> petlja je stanje  u kojem paket neprestano prolazi određenom putanjom kroz mrežu bez da ikada dođe na odredište</a:t>
            </a: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pPr marL="355600" indent="-355600">
              <a:buFont typeface="Wingdings" pitchFamily="2" charset="2"/>
              <a:buChar char="Ø"/>
            </a:pPr>
            <a:r>
              <a:rPr lang="hr-HR" sz="2400" dirty="0">
                <a:solidFill>
                  <a:srgbClr val="002060"/>
                </a:solidFill>
              </a:rPr>
              <a:t>Uzroci petlji mogu biti:</a:t>
            </a:r>
          </a:p>
          <a:p>
            <a:pPr marL="723900" indent="-355600">
              <a:buFont typeface="Wingdings" pitchFamily="2" charset="2"/>
              <a:buChar char="§"/>
            </a:pPr>
            <a:r>
              <a:rPr lang="hr-HR" sz="2400" dirty="0">
                <a:solidFill>
                  <a:srgbClr val="002060"/>
                </a:solidFill>
              </a:rPr>
              <a:t>Netočno konfigurirane statičke rute (posebno </a:t>
            </a:r>
            <a:r>
              <a:rPr lang="hr-HR" sz="2400" dirty="0" err="1">
                <a:solidFill>
                  <a:srgbClr val="002060"/>
                </a:solidFill>
              </a:rPr>
              <a:t>default</a:t>
            </a:r>
            <a:r>
              <a:rPr lang="hr-HR" sz="2400" dirty="0">
                <a:solidFill>
                  <a:srgbClr val="002060"/>
                </a:solidFill>
              </a:rPr>
              <a:t> rute)</a:t>
            </a:r>
          </a:p>
          <a:p>
            <a:pPr marL="723900" indent="-355600">
              <a:buFont typeface="Wingdings" pitchFamily="2" charset="2"/>
              <a:buChar char="§"/>
            </a:pPr>
            <a:r>
              <a:rPr lang="hr-HR" sz="2400" dirty="0">
                <a:solidFill>
                  <a:srgbClr val="002060"/>
                </a:solidFill>
              </a:rPr>
              <a:t>Nepravilno konfigurirana redistribucija ruta</a:t>
            </a:r>
          </a:p>
          <a:p>
            <a:pPr marL="723900" indent="-355600">
              <a:buFont typeface="Wingdings" pitchFamily="2" charset="2"/>
              <a:buChar char="§"/>
            </a:pPr>
            <a:r>
              <a:rPr lang="hr-HR" sz="2400" dirty="0">
                <a:solidFill>
                  <a:srgbClr val="002060"/>
                </a:solidFill>
              </a:rPr>
              <a:t>Nekonzistentne </a:t>
            </a:r>
            <a:r>
              <a:rPr lang="hr-HR" sz="2400" dirty="0" err="1">
                <a:solidFill>
                  <a:srgbClr val="002060"/>
                </a:solidFill>
              </a:rPr>
              <a:t>usmjerničke</a:t>
            </a:r>
            <a:r>
              <a:rPr lang="hr-HR" sz="2400" dirty="0">
                <a:solidFill>
                  <a:srgbClr val="002060"/>
                </a:solidFill>
              </a:rPr>
              <a:t> tablice zbog spore konvergencije</a:t>
            </a:r>
          </a:p>
          <a:p>
            <a:pPr marL="723900" indent="-355600">
              <a:buFont typeface="Wingdings" pitchFamily="2" charset="2"/>
              <a:buChar char="§"/>
            </a:pPr>
            <a:r>
              <a:rPr lang="hr-HR" sz="2400" dirty="0">
                <a:solidFill>
                  <a:srgbClr val="002060"/>
                </a:solidFill>
              </a:rPr>
              <a:t>Netočno konfigurirane “</a:t>
            </a:r>
            <a:r>
              <a:rPr lang="hr-HR" sz="2400" dirty="0" err="1">
                <a:solidFill>
                  <a:srgbClr val="002060"/>
                </a:solidFill>
              </a:rPr>
              <a:t>discard</a:t>
            </a:r>
            <a:r>
              <a:rPr lang="hr-HR" sz="2400" dirty="0">
                <a:solidFill>
                  <a:srgbClr val="002060"/>
                </a:solidFill>
              </a:rPr>
              <a:t>” rute (rute za odbacivanje prometa)</a:t>
            </a:r>
            <a:endParaRPr lang="hr-HR" dirty="0">
              <a:solidFill>
                <a:srgbClr val="002060"/>
              </a:solidFill>
            </a:endParaRPr>
          </a:p>
          <a:p>
            <a:pPr lvl="1">
              <a:buFont typeface="Wingdings" pitchFamily="2" charset="2"/>
              <a:buChar char="Ø"/>
            </a:pPr>
            <a:endParaRPr lang="hr-HR" dirty="0">
              <a:solidFill>
                <a:srgbClr val="002060"/>
              </a:solidFill>
            </a:endParaRPr>
          </a:p>
        </p:txBody>
      </p:sp>
      <p:pic>
        <p:nvPicPr>
          <p:cNvPr id="1026" name="Picture 2" descr="Slikovni rezultat za routing l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359" y="1648283"/>
            <a:ext cx="4639305" cy="2531934"/>
          </a:xfrm>
          <a:prstGeom prst="rect">
            <a:avLst/>
          </a:prstGeom>
          <a:noFill/>
          <a:extLst>
            <a:ext uri="{909E8E84-426E-40DD-AFC4-6F175D3DCCD1}">
              <a14:hiddenFill xmlns:a14="http://schemas.microsoft.com/office/drawing/2010/main">
                <a:solidFill>
                  <a:srgbClr val="FFFFFF"/>
                </a:solidFill>
              </a14:hiddenFill>
            </a:ext>
          </a:extLst>
        </p:spPr>
      </p:pic>
      <p:sp>
        <p:nvSpPr>
          <p:cNvPr id="2" name="Pravokutnik 1"/>
          <p:cNvSpPr/>
          <p:nvPr/>
        </p:nvSpPr>
        <p:spPr>
          <a:xfrm>
            <a:off x="9606951" y="1975449"/>
            <a:ext cx="265712" cy="204446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33580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43967"/>
            <a:ext cx="7947765" cy="647404"/>
          </a:xfrm>
        </p:spPr>
        <p:txBody>
          <a:bodyPr/>
          <a:lstStyle/>
          <a:p>
            <a:r>
              <a:rPr lang="hr-HR" sz="2800" dirty="0" err="1">
                <a:latin typeface="Arial" pitchFamily="34" charset="0"/>
                <a:cs typeface="Arial" pitchFamily="34" charset="0"/>
              </a:rPr>
              <a:t>Usmjerničke</a:t>
            </a:r>
            <a:r>
              <a:rPr lang="hr-HR" sz="2800" dirty="0">
                <a:latin typeface="Arial" pitchFamily="34" charset="0"/>
                <a:cs typeface="Arial" pitchFamily="34" charset="0"/>
              </a:rPr>
              <a:t> petlje i njihovo rješavanje</a:t>
            </a:r>
            <a:endParaRPr lang="hr-HR" sz="2800" dirty="0"/>
          </a:p>
        </p:txBody>
      </p:sp>
      <p:sp>
        <p:nvSpPr>
          <p:cNvPr id="5" name="Pravokutnik 4"/>
          <p:cNvSpPr/>
          <p:nvPr/>
        </p:nvSpPr>
        <p:spPr>
          <a:xfrm>
            <a:off x="0" y="1242204"/>
            <a:ext cx="12131040" cy="4555093"/>
          </a:xfrm>
          <a:prstGeom prst="rect">
            <a:avLst/>
          </a:prstGeom>
        </p:spPr>
        <p:txBody>
          <a:bodyPr wrap="square">
            <a:spAutoFit/>
          </a:bodyPr>
          <a:lstStyle/>
          <a:p>
            <a:pPr marL="355600" indent="-355600">
              <a:buFont typeface="Wingdings" pitchFamily="2" charset="2"/>
              <a:buChar char="Ø"/>
            </a:pPr>
            <a:r>
              <a:rPr lang="hr-HR" sz="2400" dirty="0">
                <a:solidFill>
                  <a:srgbClr val="002060"/>
                </a:solidFill>
              </a:rPr>
              <a:t>Načinom na koji RIP razmjenjuje informacije, teško je postići brzo vrijeme konvergencije (svakih 30 </a:t>
            </a:r>
            <a:r>
              <a:rPr lang="hr-HR" sz="2400" dirty="0" err="1">
                <a:solidFill>
                  <a:srgbClr val="002060"/>
                </a:solidFill>
              </a:rPr>
              <a:t>sec</a:t>
            </a:r>
            <a:r>
              <a:rPr lang="hr-HR" sz="2400" dirty="0">
                <a:solidFill>
                  <a:srgbClr val="002060"/>
                </a:solidFill>
              </a:rPr>
              <a:t>. </a:t>
            </a:r>
            <a:r>
              <a:rPr lang="hr-HR" sz="2400" dirty="0" err="1">
                <a:solidFill>
                  <a:srgbClr val="002060"/>
                </a:solidFill>
              </a:rPr>
              <a:t>update</a:t>
            </a:r>
            <a:r>
              <a:rPr lang="hr-HR" sz="2400" dirty="0">
                <a:solidFill>
                  <a:srgbClr val="002060"/>
                </a:solidFill>
              </a:rPr>
              <a:t>)</a:t>
            </a:r>
          </a:p>
          <a:p>
            <a:pPr marL="355600" indent="-355600">
              <a:buFont typeface="Wingdings" pitchFamily="2" charset="2"/>
              <a:buChar char="Ø"/>
            </a:pPr>
            <a:endParaRPr lang="hr-HR" sz="2400" dirty="0">
              <a:solidFill>
                <a:srgbClr val="002060"/>
              </a:solidFill>
            </a:endParaRPr>
          </a:p>
          <a:p>
            <a:pPr marL="355600" indent="-355600">
              <a:buFont typeface="Wingdings" pitchFamily="2" charset="2"/>
              <a:buChar char="Ø"/>
            </a:pPr>
            <a:r>
              <a:rPr lang="hr-HR" sz="2400" dirty="0">
                <a:solidFill>
                  <a:srgbClr val="002060"/>
                </a:solidFill>
              </a:rPr>
              <a:t>Što je to vrijeme konvergencije duže, veća je vjerojatnost da paket bude krivo usmjeren pošto nisu svi </a:t>
            </a:r>
            <a:r>
              <a:rPr lang="hr-HR" sz="2400" dirty="0" err="1">
                <a:solidFill>
                  <a:srgbClr val="002060"/>
                </a:solidFill>
              </a:rPr>
              <a:t>usmjernici</a:t>
            </a:r>
            <a:r>
              <a:rPr lang="hr-HR" sz="2400" dirty="0">
                <a:solidFill>
                  <a:srgbClr val="002060"/>
                </a:solidFill>
              </a:rPr>
              <a:t> dobili točne informacije o novom stanju u mreži i zbog toga imaju pogrešnu sliku stanja mreže</a:t>
            </a:r>
          </a:p>
          <a:p>
            <a:pPr>
              <a:buFont typeface="Wingdings" pitchFamily="2" charset="2"/>
              <a:buChar char="Ø"/>
            </a:pPr>
            <a:endParaRPr lang="hr-HR" sz="2400" dirty="0">
              <a:solidFill>
                <a:srgbClr val="002060"/>
              </a:solidFill>
            </a:endParaRPr>
          </a:p>
          <a:p>
            <a:pPr>
              <a:buFont typeface="Wingdings" pitchFamily="2" charset="2"/>
              <a:buChar char="Ø"/>
            </a:pPr>
            <a:r>
              <a:rPr lang="hr-HR" sz="2400" dirty="0">
                <a:solidFill>
                  <a:srgbClr val="002060"/>
                </a:solidFill>
              </a:rPr>
              <a:t>Posljedica mogu biti tzv. </a:t>
            </a:r>
            <a:r>
              <a:rPr lang="hr-HR" sz="2400" b="1" dirty="0" err="1">
                <a:solidFill>
                  <a:srgbClr val="002060"/>
                </a:solidFill>
              </a:rPr>
              <a:t>usmjerničke</a:t>
            </a:r>
            <a:r>
              <a:rPr lang="hr-HR" sz="2400" b="1" dirty="0">
                <a:solidFill>
                  <a:srgbClr val="002060"/>
                </a:solidFill>
              </a:rPr>
              <a:t> petlje</a:t>
            </a:r>
            <a:r>
              <a:rPr lang="hr-HR" sz="2400" dirty="0">
                <a:solidFill>
                  <a:srgbClr val="002060"/>
                </a:solidFill>
              </a:rPr>
              <a:t> (</a:t>
            </a:r>
            <a:r>
              <a:rPr lang="hr-HR" sz="2400" dirty="0" err="1">
                <a:solidFill>
                  <a:srgbClr val="FF0000"/>
                </a:solidFill>
              </a:rPr>
              <a:t>routing</a:t>
            </a:r>
            <a:r>
              <a:rPr lang="hr-HR" sz="2400" dirty="0">
                <a:solidFill>
                  <a:srgbClr val="FF0000"/>
                </a:solidFill>
              </a:rPr>
              <a:t> </a:t>
            </a:r>
            <a:r>
              <a:rPr lang="hr-HR" sz="2400" dirty="0" err="1">
                <a:solidFill>
                  <a:srgbClr val="FF0000"/>
                </a:solidFill>
              </a:rPr>
              <a:t>loops</a:t>
            </a:r>
            <a:r>
              <a:rPr lang="hr-HR" sz="2400" dirty="0">
                <a:solidFill>
                  <a:srgbClr val="002060"/>
                </a:solidFill>
              </a:rPr>
              <a:t>)</a:t>
            </a:r>
          </a:p>
          <a:p>
            <a:pPr marL="622300" lvl="1" indent="-165100">
              <a:buFont typeface="Wingdings" pitchFamily="2" charset="2"/>
              <a:buChar char="§"/>
            </a:pPr>
            <a:r>
              <a:rPr lang="hr-HR" sz="2000" dirty="0">
                <a:solidFill>
                  <a:srgbClr val="002060"/>
                </a:solidFill>
              </a:rPr>
              <a:t>Trošenje širine pojasa (</a:t>
            </a:r>
            <a:r>
              <a:rPr lang="hr-HR" sz="2000" dirty="0" err="1">
                <a:solidFill>
                  <a:srgbClr val="FF0000"/>
                </a:solidFill>
              </a:rPr>
              <a:t>Bandwidth</a:t>
            </a:r>
            <a:r>
              <a:rPr lang="hr-HR" sz="2000" dirty="0">
                <a:solidFill>
                  <a:srgbClr val="002060"/>
                </a:solidFill>
              </a:rPr>
              <a:t>).</a:t>
            </a:r>
          </a:p>
          <a:p>
            <a:pPr marL="622300" lvl="1" indent="-165100">
              <a:buFont typeface="Wingdings" pitchFamily="2" charset="2"/>
              <a:buChar char="§"/>
            </a:pPr>
            <a:r>
              <a:rPr lang="hr-HR" sz="2000" dirty="0">
                <a:solidFill>
                  <a:srgbClr val="002060"/>
                </a:solidFill>
              </a:rPr>
              <a:t>Trošenje resursa procesora.</a:t>
            </a:r>
          </a:p>
          <a:p>
            <a:pPr marL="622300" lvl="1" indent="-165100">
              <a:buFont typeface="Wingdings" pitchFamily="2" charset="2"/>
              <a:buChar char="§"/>
            </a:pPr>
            <a:r>
              <a:rPr lang="hr-HR" sz="2000" dirty="0">
                <a:solidFill>
                  <a:srgbClr val="002060"/>
                </a:solidFill>
              </a:rPr>
              <a:t>Konvergencija mreže je dodatno degradirana.</a:t>
            </a:r>
          </a:p>
          <a:p>
            <a:pPr marL="622300" lvl="1" indent="-165100">
              <a:buFont typeface="Wingdings" pitchFamily="2" charset="2"/>
              <a:buChar char="§"/>
            </a:pPr>
            <a:r>
              <a:rPr lang="hr-HR" sz="2000" dirty="0">
                <a:solidFill>
                  <a:srgbClr val="002060"/>
                </a:solidFill>
              </a:rPr>
              <a:t>Informacije koje se razmjenjuju mogu biti izgubljene.</a:t>
            </a:r>
          </a:p>
          <a:p>
            <a:pPr lvl="1">
              <a:buFont typeface="Wingdings" pitchFamily="2" charset="2"/>
              <a:buChar char="Ø"/>
            </a:pPr>
            <a:endParaRPr lang="hr-HR" dirty="0">
              <a:solidFill>
                <a:srgbClr val="002060"/>
              </a:solidFill>
            </a:endParaRPr>
          </a:p>
        </p:txBody>
      </p:sp>
    </p:spTree>
    <p:extLst>
      <p:ext uri="{BB962C8B-B14F-4D97-AF65-F5344CB8AC3E}">
        <p14:creationId xmlns:p14="http://schemas.microsoft.com/office/powerpoint/2010/main" val="287184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11347269" cy="647404"/>
          </a:xfrm>
        </p:spPr>
        <p:txBody>
          <a:bodyPr>
            <a:normAutofit fontScale="90000"/>
          </a:bodyPr>
          <a:lstStyle/>
          <a:p>
            <a:r>
              <a:rPr lang="hr-HR" sz="2800" dirty="0">
                <a:latin typeface="Arial" pitchFamily="34" charset="0"/>
                <a:cs typeface="Arial" pitchFamily="34" charset="0"/>
              </a:rPr>
              <a:t>Mehanizmi eliminacije </a:t>
            </a:r>
            <a:r>
              <a:rPr lang="hr-HR" sz="2800" dirty="0" err="1">
                <a:latin typeface="Arial" pitchFamily="34" charset="0"/>
                <a:cs typeface="Arial" pitchFamily="34" charset="0"/>
              </a:rPr>
              <a:t>usmjerničkih</a:t>
            </a:r>
            <a:r>
              <a:rPr lang="hr-HR" sz="2800" dirty="0">
                <a:latin typeface="Arial" pitchFamily="34" charset="0"/>
                <a:cs typeface="Arial" pitchFamily="34" charset="0"/>
              </a:rPr>
              <a:t> petlji za Distance </a:t>
            </a:r>
            <a:r>
              <a:rPr lang="hr-HR" sz="2800" dirty="0" err="1">
                <a:latin typeface="Arial" pitchFamily="34" charset="0"/>
                <a:cs typeface="Arial" pitchFamily="34" charset="0"/>
              </a:rPr>
              <a:t>vector</a:t>
            </a:r>
            <a:r>
              <a:rPr lang="hr-HR" sz="2800" dirty="0">
                <a:latin typeface="Arial" pitchFamily="34" charset="0"/>
                <a:cs typeface="Arial" pitchFamily="34" charset="0"/>
              </a:rPr>
              <a:t> protokole</a:t>
            </a:r>
            <a:endParaRPr lang="hr-HR" sz="2800" dirty="0"/>
          </a:p>
        </p:txBody>
      </p:sp>
      <p:sp>
        <p:nvSpPr>
          <p:cNvPr id="5" name="Pravokutnik 4"/>
          <p:cNvSpPr/>
          <p:nvPr/>
        </p:nvSpPr>
        <p:spPr>
          <a:xfrm>
            <a:off x="403255" y="1029372"/>
            <a:ext cx="11553614" cy="4031873"/>
          </a:xfrm>
          <a:prstGeom prst="rect">
            <a:avLst/>
          </a:prstGeom>
        </p:spPr>
        <p:txBody>
          <a:bodyPr wrap="square">
            <a:spAutoFit/>
          </a:bodyPr>
          <a:lstStyle/>
          <a:p>
            <a:pPr marL="355600" indent="-355600">
              <a:buFont typeface="Wingdings" pitchFamily="2" charset="2"/>
              <a:buChar char="Ø"/>
            </a:pPr>
            <a:r>
              <a:rPr lang="hr-HR" sz="3200" b="1" dirty="0">
                <a:solidFill>
                  <a:srgbClr val="002060"/>
                </a:solidFill>
              </a:rPr>
              <a:t>Vrijeme pridržavanja putanje</a:t>
            </a:r>
            <a:r>
              <a:rPr lang="hr-HR" sz="3200" dirty="0">
                <a:solidFill>
                  <a:srgbClr val="002060"/>
                </a:solidFill>
              </a:rPr>
              <a:t> (</a:t>
            </a:r>
            <a:r>
              <a:rPr lang="hr-HR" sz="3200" dirty="0" err="1">
                <a:solidFill>
                  <a:srgbClr val="FF0000"/>
                </a:solidFill>
              </a:rPr>
              <a:t>Holddown</a:t>
            </a:r>
            <a:r>
              <a:rPr lang="hr-HR" sz="3200" dirty="0">
                <a:solidFill>
                  <a:srgbClr val="FF0000"/>
                </a:solidFill>
              </a:rPr>
              <a:t> </a:t>
            </a:r>
            <a:r>
              <a:rPr lang="hr-HR" sz="3200" dirty="0" err="1">
                <a:solidFill>
                  <a:srgbClr val="FF0000"/>
                </a:solidFill>
              </a:rPr>
              <a:t>timers</a:t>
            </a:r>
            <a:r>
              <a:rPr lang="hr-HR" sz="3200" b="1" dirty="0">
                <a:solidFill>
                  <a:srgbClr val="002060"/>
                </a:solidFill>
              </a:rPr>
              <a:t>)</a:t>
            </a:r>
          </a:p>
          <a:p>
            <a:pPr marL="355600" indent="-355600">
              <a:buFont typeface="Wingdings" pitchFamily="2" charset="2"/>
              <a:buChar char="Ø"/>
            </a:pPr>
            <a:endParaRPr lang="hr-HR" sz="3200" b="1" dirty="0">
              <a:solidFill>
                <a:srgbClr val="002060"/>
              </a:solidFill>
            </a:endParaRPr>
          </a:p>
          <a:p>
            <a:pPr marL="355600" indent="-355600">
              <a:buFont typeface="Wingdings" pitchFamily="2" charset="2"/>
              <a:buChar char="Ø"/>
            </a:pPr>
            <a:r>
              <a:rPr lang="hr-HR" sz="3200" b="1" dirty="0">
                <a:solidFill>
                  <a:srgbClr val="002060"/>
                </a:solidFill>
              </a:rPr>
              <a:t>Razdvojeni horizont</a:t>
            </a:r>
            <a:r>
              <a:rPr lang="hr-HR" sz="3200" dirty="0">
                <a:solidFill>
                  <a:srgbClr val="002060"/>
                </a:solidFill>
              </a:rPr>
              <a:t> (</a:t>
            </a:r>
            <a:r>
              <a:rPr lang="hr-HR" sz="3200" dirty="0">
                <a:solidFill>
                  <a:srgbClr val="FF0000"/>
                </a:solidFill>
              </a:rPr>
              <a:t>Split </a:t>
            </a:r>
            <a:r>
              <a:rPr lang="hr-HR" sz="3200" dirty="0" err="1">
                <a:solidFill>
                  <a:srgbClr val="FF0000"/>
                </a:solidFill>
              </a:rPr>
              <a:t>horizon</a:t>
            </a:r>
            <a:r>
              <a:rPr lang="hr-HR" sz="3200" dirty="0">
                <a:solidFill>
                  <a:srgbClr val="002060"/>
                </a:solidFill>
              </a:rPr>
              <a:t>)</a:t>
            </a:r>
          </a:p>
          <a:p>
            <a:pPr marL="355600" indent="-355600">
              <a:buFont typeface="Wingdings" pitchFamily="2" charset="2"/>
              <a:buChar char="Ø"/>
            </a:pPr>
            <a:endParaRPr lang="hr-HR" sz="3200" dirty="0">
              <a:solidFill>
                <a:srgbClr val="002060"/>
              </a:solidFill>
            </a:endParaRPr>
          </a:p>
          <a:p>
            <a:pPr marL="355600" indent="-355600">
              <a:buFont typeface="Wingdings" pitchFamily="2" charset="2"/>
              <a:buChar char="Ø"/>
            </a:pPr>
            <a:r>
              <a:rPr lang="hr-HR" sz="3200" b="1" dirty="0">
                <a:solidFill>
                  <a:srgbClr val="002060"/>
                </a:solidFill>
              </a:rPr>
              <a:t>Razdvojeni horizont sa beskonačnim povratom</a:t>
            </a:r>
            <a:r>
              <a:rPr lang="hr-HR" sz="3200" dirty="0">
                <a:solidFill>
                  <a:srgbClr val="002060"/>
                </a:solidFill>
              </a:rPr>
              <a:t>  (</a:t>
            </a:r>
            <a:r>
              <a:rPr lang="hr-HR" sz="3200" dirty="0">
                <a:solidFill>
                  <a:srgbClr val="FF0000"/>
                </a:solidFill>
              </a:rPr>
              <a:t>Split </a:t>
            </a:r>
            <a:r>
              <a:rPr lang="hr-HR" sz="3200" dirty="0" err="1">
                <a:solidFill>
                  <a:srgbClr val="FF0000"/>
                </a:solidFill>
              </a:rPr>
              <a:t>horizon</a:t>
            </a:r>
            <a:r>
              <a:rPr lang="hr-HR" sz="3200" dirty="0">
                <a:solidFill>
                  <a:srgbClr val="FF0000"/>
                </a:solidFill>
              </a:rPr>
              <a:t> </a:t>
            </a:r>
            <a:r>
              <a:rPr lang="hr-HR" sz="3200" dirty="0" err="1">
                <a:solidFill>
                  <a:srgbClr val="FF0000"/>
                </a:solidFill>
              </a:rPr>
              <a:t>with</a:t>
            </a:r>
            <a:r>
              <a:rPr lang="hr-HR" sz="3200" dirty="0">
                <a:solidFill>
                  <a:srgbClr val="FF0000"/>
                </a:solidFill>
              </a:rPr>
              <a:t> </a:t>
            </a:r>
            <a:r>
              <a:rPr lang="hr-HR" sz="3200" dirty="0" err="1">
                <a:solidFill>
                  <a:srgbClr val="FF0000"/>
                </a:solidFill>
              </a:rPr>
              <a:t>poison</a:t>
            </a:r>
            <a:r>
              <a:rPr lang="hr-HR" sz="3200" dirty="0">
                <a:solidFill>
                  <a:srgbClr val="FF0000"/>
                </a:solidFill>
              </a:rPr>
              <a:t> reverse</a:t>
            </a:r>
            <a:r>
              <a:rPr lang="hr-HR" sz="3200" dirty="0">
                <a:solidFill>
                  <a:srgbClr val="002060"/>
                </a:solidFill>
              </a:rPr>
              <a:t>)</a:t>
            </a:r>
          </a:p>
          <a:p>
            <a:pPr marL="355600" indent="-355600"/>
            <a:endParaRPr lang="hr-HR" sz="3200" dirty="0">
              <a:solidFill>
                <a:srgbClr val="002060"/>
              </a:solidFill>
            </a:endParaRPr>
          </a:p>
          <a:p>
            <a:pPr marL="355600" indent="-355600">
              <a:buFont typeface="Wingdings" pitchFamily="2" charset="2"/>
              <a:buChar char="Ø"/>
            </a:pPr>
            <a:r>
              <a:rPr lang="hr-HR" sz="3200" b="1" dirty="0">
                <a:solidFill>
                  <a:srgbClr val="002060"/>
                </a:solidFill>
              </a:rPr>
              <a:t>TTL</a:t>
            </a:r>
            <a:r>
              <a:rPr lang="hr-HR" sz="3200" dirty="0">
                <a:solidFill>
                  <a:srgbClr val="002060"/>
                </a:solidFill>
              </a:rPr>
              <a:t> (</a:t>
            </a:r>
            <a:r>
              <a:rPr lang="hr-HR" sz="3200" dirty="0">
                <a:solidFill>
                  <a:srgbClr val="FF0000"/>
                </a:solidFill>
              </a:rPr>
              <a:t>Time to live</a:t>
            </a:r>
            <a:r>
              <a:rPr lang="hr-HR" sz="3200" dirty="0">
                <a:solidFill>
                  <a:srgbClr val="002060"/>
                </a:solidFill>
              </a:rPr>
              <a:t>)</a:t>
            </a:r>
          </a:p>
        </p:txBody>
      </p:sp>
    </p:spTree>
    <p:extLst>
      <p:ext uri="{BB962C8B-B14F-4D97-AF65-F5344CB8AC3E}">
        <p14:creationId xmlns:p14="http://schemas.microsoft.com/office/powerpoint/2010/main" val="146301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normAutofit fontScale="90000"/>
          </a:bodyPr>
          <a:lstStyle/>
          <a:p>
            <a:r>
              <a:rPr lang="hr-HR" sz="2800" dirty="0">
                <a:latin typeface="Arial" pitchFamily="34" charset="0"/>
                <a:cs typeface="Arial" pitchFamily="34" charset="0"/>
              </a:rPr>
              <a:t>Vrijeme pridržavanja putanje-</a:t>
            </a:r>
            <a:r>
              <a:rPr lang="hr-HR" sz="2800" dirty="0" err="1">
                <a:solidFill>
                  <a:srgbClr val="FF0000"/>
                </a:solidFill>
                <a:latin typeface="Arial" pitchFamily="34" charset="0"/>
                <a:cs typeface="Arial" pitchFamily="34" charset="0"/>
              </a:rPr>
              <a:t>Holddown</a:t>
            </a:r>
            <a:r>
              <a:rPr lang="hr-HR" sz="2800" dirty="0">
                <a:solidFill>
                  <a:srgbClr val="FF0000"/>
                </a:solidFill>
                <a:latin typeface="Arial" pitchFamily="34" charset="0"/>
                <a:cs typeface="Arial" pitchFamily="34" charset="0"/>
              </a:rPr>
              <a:t> </a:t>
            </a:r>
            <a:r>
              <a:rPr lang="hr-HR" sz="2800" dirty="0" err="1">
                <a:solidFill>
                  <a:srgbClr val="FF0000"/>
                </a:solidFill>
                <a:latin typeface="Arial" pitchFamily="34" charset="0"/>
                <a:cs typeface="Arial" pitchFamily="34" charset="0"/>
              </a:rPr>
              <a:t>timers</a:t>
            </a:r>
            <a:endParaRPr lang="hr-HR" sz="2800" dirty="0"/>
          </a:p>
        </p:txBody>
      </p:sp>
      <p:sp>
        <p:nvSpPr>
          <p:cNvPr id="6" name="Pravokutnik 5"/>
          <p:cNvSpPr/>
          <p:nvPr/>
        </p:nvSpPr>
        <p:spPr>
          <a:xfrm>
            <a:off x="243839" y="896201"/>
            <a:ext cx="11843657" cy="4893647"/>
          </a:xfrm>
          <a:prstGeom prst="rect">
            <a:avLst/>
          </a:prstGeom>
        </p:spPr>
        <p:txBody>
          <a:bodyPr wrap="square">
            <a:spAutoFit/>
          </a:bodyPr>
          <a:lstStyle/>
          <a:p>
            <a:pPr marL="266700" indent="-266700">
              <a:buFont typeface="Wingdings" pitchFamily="2" charset="2"/>
              <a:buChar char="Ø"/>
            </a:pPr>
            <a:r>
              <a:rPr lang="hr-HR" sz="2400" dirty="0">
                <a:solidFill>
                  <a:srgbClr val="002060"/>
                </a:solidFill>
              </a:rPr>
              <a:t>RIP osim periodičkih </a:t>
            </a:r>
            <a:r>
              <a:rPr lang="hr-HR" sz="2400" dirty="0" err="1">
                <a:solidFill>
                  <a:srgbClr val="002060"/>
                </a:solidFill>
              </a:rPr>
              <a:t>updatea</a:t>
            </a:r>
            <a:r>
              <a:rPr lang="hr-HR" sz="2400" dirty="0">
                <a:solidFill>
                  <a:srgbClr val="002060"/>
                </a:solidFill>
              </a:rPr>
              <a:t> podržava i “</a:t>
            </a:r>
            <a:r>
              <a:rPr lang="hr-HR" sz="2400" dirty="0" err="1">
                <a:solidFill>
                  <a:srgbClr val="002060"/>
                </a:solidFill>
              </a:rPr>
              <a:t>triggered</a:t>
            </a:r>
            <a:r>
              <a:rPr lang="hr-HR" sz="2400" dirty="0">
                <a:solidFill>
                  <a:srgbClr val="002060"/>
                </a:solidFill>
              </a:rPr>
              <a:t> </a:t>
            </a:r>
            <a:r>
              <a:rPr lang="hr-HR" sz="2400" dirty="0" err="1">
                <a:solidFill>
                  <a:srgbClr val="002060"/>
                </a:solidFill>
              </a:rPr>
              <a:t>updates</a:t>
            </a:r>
            <a:r>
              <a:rPr lang="hr-HR" sz="2400" dirty="0">
                <a:solidFill>
                  <a:srgbClr val="002060"/>
                </a:solidFill>
              </a:rPr>
              <a:t>”, ako bi neko sučelje neprestano mijenjalo svoj status (</a:t>
            </a:r>
            <a:r>
              <a:rPr lang="hr-HR" sz="2400" dirty="0" err="1">
                <a:solidFill>
                  <a:srgbClr val="002060"/>
                </a:solidFill>
              </a:rPr>
              <a:t>up-down</a:t>
            </a:r>
            <a:r>
              <a:rPr lang="hr-HR" sz="2400" dirty="0">
                <a:solidFill>
                  <a:srgbClr val="002060"/>
                </a:solidFill>
              </a:rPr>
              <a:t>) tada bi moglo doći do </a:t>
            </a:r>
            <a:r>
              <a:rPr lang="hr-HR" sz="2400" dirty="0" err="1">
                <a:solidFill>
                  <a:srgbClr val="002060"/>
                </a:solidFill>
              </a:rPr>
              <a:t>routing</a:t>
            </a:r>
            <a:r>
              <a:rPr lang="hr-HR" sz="2400" dirty="0">
                <a:solidFill>
                  <a:srgbClr val="002060"/>
                </a:solidFill>
              </a:rPr>
              <a:t> petlje, jer </a:t>
            </a:r>
            <a:r>
              <a:rPr lang="hr-HR" sz="2400" dirty="0" err="1">
                <a:solidFill>
                  <a:srgbClr val="002060"/>
                </a:solidFill>
              </a:rPr>
              <a:t>ruteri</a:t>
            </a:r>
            <a:r>
              <a:rPr lang="hr-HR" sz="2400" dirty="0">
                <a:solidFill>
                  <a:srgbClr val="002060"/>
                </a:solidFill>
              </a:rPr>
              <a:t> prebrzo reagiraju na promjenu</a:t>
            </a:r>
          </a:p>
          <a:p>
            <a:pPr marL="266700" indent="-266700">
              <a:buFont typeface="Wingdings" pitchFamily="2" charset="2"/>
              <a:buChar char="Ø"/>
            </a:pPr>
            <a:r>
              <a:rPr lang="hr-HR" sz="2400" dirty="0">
                <a:solidFill>
                  <a:srgbClr val="002060"/>
                </a:solidFill>
              </a:rPr>
              <a:t>Zbog toga postoji vrijeme (</a:t>
            </a:r>
            <a:r>
              <a:rPr lang="hr-HR" sz="2400" dirty="0" err="1">
                <a:solidFill>
                  <a:srgbClr val="FF0000"/>
                </a:solidFill>
              </a:rPr>
              <a:t>Holddown</a:t>
            </a:r>
            <a:r>
              <a:rPr lang="hr-HR" sz="2400" dirty="0">
                <a:solidFill>
                  <a:srgbClr val="FF0000"/>
                </a:solidFill>
              </a:rPr>
              <a:t> </a:t>
            </a:r>
            <a:r>
              <a:rPr lang="hr-HR" sz="2400" dirty="0" err="1">
                <a:solidFill>
                  <a:srgbClr val="FF0000"/>
                </a:solidFill>
              </a:rPr>
              <a:t>timer</a:t>
            </a:r>
            <a:r>
              <a:rPr lang="hr-HR" sz="2400" dirty="0">
                <a:solidFill>
                  <a:srgbClr val="002060"/>
                </a:solidFill>
              </a:rPr>
              <a:t>) u kojem </a:t>
            </a:r>
            <a:r>
              <a:rPr lang="hr-HR" sz="2400" dirty="0" err="1">
                <a:solidFill>
                  <a:srgbClr val="002060"/>
                </a:solidFill>
              </a:rPr>
              <a:t>ruter</a:t>
            </a:r>
            <a:r>
              <a:rPr lang="hr-HR" sz="2400" dirty="0">
                <a:solidFill>
                  <a:srgbClr val="002060"/>
                </a:solidFill>
              </a:rPr>
              <a:t> čuva informaciju koju je imao za neku mrežu koja je otkazala i za to vrijeme neće prihvaćati nove informacije o toj mreži (ako nisu bolje od onih koje već ima)</a:t>
            </a:r>
          </a:p>
          <a:p>
            <a:pPr marL="266700" indent="-266700">
              <a:buFont typeface="Wingdings" pitchFamily="2" charset="2"/>
              <a:buChar char="Ø"/>
            </a:pPr>
            <a:r>
              <a:rPr lang="hr-HR" sz="2400" dirty="0">
                <a:solidFill>
                  <a:srgbClr val="002060"/>
                </a:solidFill>
              </a:rPr>
              <a:t>Mreža koja je postala nedostupna se označi kao “</a:t>
            </a:r>
            <a:r>
              <a:rPr lang="hr-HR" sz="2400" dirty="0" err="1">
                <a:solidFill>
                  <a:srgbClr val="FF0000"/>
                </a:solidFill>
              </a:rPr>
              <a:t>Possibly</a:t>
            </a:r>
            <a:r>
              <a:rPr lang="hr-HR" sz="2400" dirty="0">
                <a:solidFill>
                  <a:srgbClr val="FF0000"/>
                </a:solidFill>
              </a:rPr>
              <a:t> </a:t>
            </a:r>
            <a:r>
              <a:rPr lang="hr-HR" sz="2400" dirty="0" err="1">
                <a:solidFill>
                  <a:srgbClr val="FF0000"/>
                </a:solidFill>
              </a:rPr>
              <a:t>down</a:t>
            </a:r>
            <a:r>
              <a:rPr lang="hr-HR" sz="2400" dirty="0">
                <a:solidFill>
                  <a:srgbClr val="002060"/>
                </a:solidFill>
              </a:rPr>
              <a:t>” i pokreće se </a:t>
            </a:r>
            <a:r>
              <a:rPr lang="hr-HR" sz="2400" dirty="0" err="1">
                <a:solidFill>
                  <a:srgbClr val="002060"/>
                </a:solidFill>
              </a:rPr>
              <a:t>Holddown</a:t>
            </a:r>
            <a:r>
              <a:rPr lang="hr-HR" sz="2400" dirty="0">
                <a:solidFill>
                  <a:srgbClr val="002060"/>
                </a:solidFill>
              </a:rPr>
              <a:t> </a:t>
            </a:r>
            <a:r>
              <a:rPr lang="hr-HR" sz="2400" dirty="0" err="1">
                <a:solidFill>
                  <a:srgbClr val="002060"/>
                </a:solidFill>
              </a:rPr>
              <a:t>timer</a:t>
            </a:r>
            <a:endParaRPr lang="hr-HR" sz="2400" dirty="0">
              <a:solidFill>
                <a:srgbClr val="002060"/>
              </a:solidFill>
            </a:endParaRPr>
          </a:p>
          <a:p>
            <a:pPr marL="266700" indent="-266700">
              <a:buFont typeface="Wingdings" pitchFamily="2" charset="2"/>
              <a:buChar char="Ø"/>
            </a:pPr>
            <a:r>
              <a:rPr lang="hr-HR" sz="2400" dirty="0">
                <a:solidFill>
                  <a:srgbClr val="002060"/>
                </a:solidFill>
              </a:rPr>
              <a:t>Ako </a:t>
            </a:r>
            <a:r>
              <a:rPr lang="hr-HR" sz="2400" dirty="0" err="1">
                <a:solidFill>
                  <a:srgbClr val="002060"/>
                </a:solidFill>
              </a:rPr>
              <a:t>ruter</a:t>
            </a:r>
            <a:r>
              <a:rPr lang="hr-HR" sz="2400" dirty="0">
                <a:solidFill>
                  <a:srgbClr val="002060"/>
                </a:solidFill>
              </a:rPr>
              <a:t> dobije rutu s boljim metrikom za mrežu koja je bila nedostupna instalirat će je u </a:t>
            </a:r>
            <a:r>
              <a:rPr lang="hr-HR" sz="2400" dirty="0" err="1">
                <a:solidFill>
                  <a:srgbClr val="002060"/>
                </a:solidFill>
              </a:rPr>
              <a:t>routing</a:t>
            </a:r>
            <a:r>
              <a:rPr lang="hr-HR" sz="2400" dirty="0">
                <a:solidFill>
                  <a:srgbClr val="002060"/>
                </a:solidFill>
              </a:rPr>
              <a:t> tablicu</a:t>
            </a:r>
          </a:p>
          <a:p>
            <a:pPr marL="266700" indent="-266700">
              <a:buFont typeface="Wingdings" pitchFamily="2" charset="2"/>
              <a:buChar char="Ø"/>
            </a:pPr>
            <a:r>
              <a:rPr lang="hr-HR" sz="2400" dirty="0">
                <a:solidFill>
                  <a:srgbClr val="002060"/>
                </a:solidFill>
              </a:rPr>
              <a:t>Ako dobije </a:t>
            </a:r>
            <a:r>
              <a:rPr lang="hr-HR" sz="2400" dirty="0" err="1">
                <a:solidFill>
                  <a:srgbClr val="002060"/>
                </a:solidFill>
              </a:rPr>
              <a:t>update</a:t>
            </a:r>
            <a:r>
              <a:rPr lang="hr-HR" sz="2400" dirty="0">
                <a:solidFill>
                  <a:srgbClr val="002060"/>
                </a:solidFill>
              </a:rPr>
              <a:t> sa istim ili lošijim metrikom taj </a:t>
            </a:r>
            <a:r>
              <a:rPr lang="hr-HR" sz="2400" dirty="0" err="1">
                <a:solidFill>
                  <a:srgbClr val="002060"/>
                </a:solidFill>
              </a:rPr>
              <a:t>update</a:t>
            </a:r>
            <a:r>
              <a:rPr lang="hr-HR" sz="2400" dirty="0">
                <a:solidFill>
                  <a:srgbClr val="002060"/>
                </a:solidFill>
              </a:rPr>
              <a:t> ignorira (ovo dozvoljava da se informacija o otkazu propagira kroz mrežu)</a:t>
            </a:r>
          </a:p>
          <a:p>
            <a:pPr marL="266700" indent="-266700">
              <a:buFont typeface="Wingdings" pitchFamily="2" charset="2"/>
              <a:buChar char="Ø"/>
            </a:pPr>
            <a:r>
              <a:rPr lang="hr-HR" sz="2400" dirty="0" err="1">
                <a:solidFill>
                  <a:srgbClr val="002060"/>
                </a:solidFill>
              </a:rPr>
              <a:t>Ruter</a:t>
            </a:r>
            <a:r>
              <a:rPr lang="hr-HR" sz="2400" dirty="0">
                <a:solidFill>
                  <a:srgbClr val="002060"/>
                </a:solidFill>
              </a:rPr>
              <a:t> prosljeđuje pakete za nedostupnu mrežu za vrijeme </a:t>
            </a:r>
            <a:r>
              <a:rPr lang="hr-HR" sz="2400" dirty="0" err="1">
                <a:solidFill>
                  <a:srgbClr val="002060"/>
                </a:solidFill>
              </a:rPr>
              <a:t>holddown</a:t>
            </a:r>
            <a:r>
              <a:rPr lang="hr-HR" sz="2400" dirty="0">
                <a:solidFill>
                  <a:srgbClr val="002060"/>
                </a:solidFill>
              </a:rPr>
              <a:t> </a:t>
            </a:r>
            <a:r>
              <a:rPr lang="hr-HR" sz="2400" dirty="0" err="1">
                <a:solidFill>
                  <a:srgbClr val="002060"/>
                </a:solidFill>
              </a:rPr>
              <a:t>timera</a:t>
            </a:r>
            <a:endParaRPr lang="hr-HR" sz="2400" dirty="0">
              <a:solidFill>
                <a:srgbClr val="002060"/>
              </a:solidFill>
            </a:endParaRPr>
          </a:p>
        </p:txBody>
      </p:sp>
    </p:spTree>
    <p:extLst>
      <p:ext uri="{BB962C8B-B14F-4D97-AF65-F5344CB8AC3E}">
        <p14:creationId xmlns:p14="http://schemas.microsoft.com/office/powerpoint/2010/main" val="351398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normAutofit fontScale="90000"/>
          </a:bodyPr>
          <a:lstStyle/>
          <a:p>
            <a:r>
              <a:rPr lang="hr-HR" sz="2800" dirty="0">
                <a:latin typeface="Arial" pitchFamily="34" charset="0"/>
                <a:cs typeface="Arial" pitchFamily="34" charset="0"/>
              </a:rPr>
              <a:t>Vrijeme pridržavanja putanje-</a:t>
            </a:r>
            <a:r>
              <a:rPr lang="hr-HR" sz="2800" dirty="0" err="1">
                <a:solidFill>
                  <a:srgbClr val="FF0000"/>
                </a:solidFill>
                <a:latin typeface="Arial" pitchFamily="34" charset="0"/>
                <a:cs typeface="Arial" pitchFamily="34" charset="0"/>
              </a:rPr>
              <a:t>Holddown</a:t>
            </a:r>
            <a:r>
              <a:rPr lang="hr-HR" sz="2800" dirty="0">
                <a:solidFill>
                  <a:srgbClr val="FF0000"/>
                </a:solidFill>
                <a:latin typeface="Arial" pitchFamily="34" charset="0"/>
                <a:cs typeface="Arial" pitchFamily="34" charset="0"/>
              </a:rPr>
              <a:t> </a:t>
            </a:r>
            <a:r>
              <a:rPr lang="hr-HR" sz="2800" dirty="0" err="1">
                <a:solidFill>
                  <a:srgbClr val="FF0000"/>
                </a:solidFill>
                <a:latin typeface="Arial" pitchFamily="34" charset="0"/>
                <a:cs typeface="Arial" pitchFamily="34" charset="0"/>
              </a:rPr>
              <a:t>timers</a:t>
            </a:r>
            <a:endParaRPr lang="hr-HR" sz="2800" dirty="0"/>
          </a:p>
        </p:txBody>
      </p:sp>
      <p:pic>
        <p:nvPicPr>
          <p:cNvPr id="5" name="Picture 2"/>
          <p:cNvPicPr>
            <a:picLocks noChangeAspect="1" noChangeArrowheads="1"/>
          </p:cNvPicPr>
          <p:nvPr/>
        </p:nvPicPr>
        <p:blipFill>
          <a:blip r:embed="rId2"/>
          <a:srcRect/>
          <a:stretch>
            <a:fillRect/>
          </a:stretch>
        </p:blipFill>
        <p:spPr bwMode="auto">
          <a:xfrm>
            <a:off x="1524000" y="1552395"/>
            <a:ext cx="9144000" cy="3753210"/>
          </a:xfrm>
          <a:prstGeom prst="rect">
            <a:avLst/>
          </a:prstGeom>
          <a:noFill/>
          <a:ln w="9525">
            <a:noFill/>
            <a:miter lim="800000"/>
            <a:headEnd/>
            <a:tailEnd/>
          </a:ln>
          <a:effectLst/>
        </p:spPr>
      </p:pic>
    </p:spTree>
    <p:extLst>
      <p:ext uri="{BB962C8B-B14F-4D97-AF65-F5344CB8AC3E}">
        <p14:creationId xmlns:p14="http://schemas.microsoft.com/office/powerpoint/2010/main" val="129320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normAutofit fontScale="90000"/>
          </a:bodyPr>
          <a:lstStyle/>
          <a:p>
            <a:r>
              <a:rPr lang="hr-HR" sz="2800" dirty="0">
                <a:latin typeface="Arial" pitchFamily="34" charset="0"/>
                <a:cs typeface="Arial" pitchFamily="34" charset="0"/>
              </a:rPr>
              <a:t>Vrijeme pridržavanja putanje-</a:t>
            </a:r>
            <a:r>
              <a:rPr lang="hr-HR" sz="2800" dirty="0" err="1">
                <a:solidFill>
                  <a:srgbClr val="FF0000"/>
                </a:solidFill>
                <a:latin typeface="Arial" pitchFamily="34" charset="0"/>
                <a:cs typeface="Arial" pitchFamily="34" charset="0"/>
              </a:rPr>
              <a:t>Holddown</a:t>
            </a:r>
            <a:r>
              <a:rPr lang="hr-HR" sz="2800" dirty="0">
                <a:solidFill>
                  <a:srgbClr val="FF0000"/>
                </a:solidFill>
                <a:latin typeface="Arial" pitchFamily="34" charset="0"/>
                <a:cs typeface="Arial" pitchFamily="34" charset="0"/>
              </a:rPr>
              <a:t> </a:t>
            </a:r>
            <a:r>
              <a:rPr lang="hr-HR" sz="2800" dirty="0" err="1">
                <a:solidFill>
                  <a:srgbClr val="FF0000"/>
                </a:solidFill>
                <a:latin typeface="Arial" pitchFamily="34" charset="0"/>
                <a:cs typeface="Arial" pitchFamily="34" charset="0"/>
              </a:rPr>
              <a:t>timers</a:t>
            </a:r>
            <a:endParaRPr lang="hr-HR" sz="2800" dirty="0"/>
          </a:p>
        </p:txBody>
      </p:sp>
      <p:pic>
        <p:nvPicPr>
          <p:cNvPr id="6" name="Picture 3"/>
          <p:cNvPicPr>
            <a:picLocks noChangeAspect="1" noChangeArrowheads="1"/>
          </p:cNvPicPr>
          <p:nvPr/>
        </p:nvPicPr>
        <p:blipFill>
          <a:blip r:embed="rId2"/>
          <a:srcRect/>
          <a:stretch>
            <a:fillRect/>
          </a:stretch>
        </p:blipFill>
        <p:spPr bwMode="auto">
          <a:xfrm>
            <a:off x="1524000" y="1582033"/>
            <a:ext cx="9144000" cy="3693934"/>
          </a:xfrm>
          <a:prstGeom prst="rect">
            <a:avLst/>
          </a:prstGeom>
          <a:noFill/>
          <a:ln w="9525">
            <a:noFill/>
            <a:miter lim="800000"/>
            <a:headEnd/>
            <a:tailEnd/>
          </a:ln>
          <a:effectLst/>
        </p:spPr>
      </p:pic>
    </p:spTree>
    <p:extLst>
      <p:ext uri="{BB962C8B-B14F-4D97-AF65-F5344CB8AC3E}">
        <p14:creationId xmlns:p14="http://schemas.microsoft.com/office/powerpoint/2010/main" val="244371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15283"/>
            <a:ext cx="9143999" cy="642300"/>
          </a:xfrm>
        </p:spPr>
        <p:txBody>
          <a:bodyPr>
            <a:normAutofit fontScale="90000"/>
          </a:bodyPr>
          <a:lstStyle/>
          <a:p>
            <a:r>
              <a:rPr lang="hr-HR" dirty="0">
                <a:latin typeface="Arial" pitchFamily="34" charset="0"/>
                <a:cs typeface="Arial" pitchFamily="34" charset="0"/>
              </a:rPr>
              <a:t>Tumačenje </a:t>
            </a:r>
            <a:r>
              <a:rPr lang="hr-HR" dirty="0" err="1">
                <a:latin typeface="Arial" pitchFamily="34" charset="0"/>
                <a:cs typeface="Arial" pitchFamily="34" charset="0"/>
              </a:rPr>
              <a:t>usmjerničke</a:t>
            </a:r>
            <a:r>
              <a:rPr lang="hr-HR" dirty="0">
                <a:latin typeface="Arial" pitchFamily="34" charset="0"/>
                <a:cs typeface="Arial" pitchFamily="34" charset="0"/>
              </a:rPr>
              <a:t> tablice-ponavljanje</a:t>
            </a:r>
            <a:endParaRPr lang="hr-HR" dirty="0"/>
          </a:p>
        </p:txBody>
      </p:sp>
      <p:sp>
        <p:nvSpPr>
          <p:cNvPr id="6" name="Pravokutnik 5"/>
          <p:cNvSpPr/>
          <p:nvPr/>
        </p:nvSpPr>
        <p:spPr>
          <a:xfrm>
            <a:off x="1955322" y="1387642"/>
            <a:ext cx="1845733" cy="347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4"/>
          <p:cNvSpPr/>
          <p:nvPr/>
        </p:nvSpPr>
        <p:spPr>
          <a:xfrm>
            <a:off x="431320" y="1770713"/>
            <a:ext cx="8712679" cy="830997"/>
          </a:xfrm>
          <a:prstGeom prst="rect">
            <a:avLst/>
          </a:prstGeom>
        </p:spPr>
        <p:txBody>
          <a:bodyPr wrap="square">
            <a:spAutoFit/>
          </a:bodyPr>
          <a:lstStyle/>
          <a:p>
            <a:r>
              <a:rPr lang="en-US" sz="2400" b="1" dirty="0">
                <a:solidFill>
                  <a:srgbClr val="00B050"/>
                </a:solidFill>
              </a:rPr>
              <a:t>D</a:t>
            </a:r>
            <a:r>
              <a:rPr lang="en-US" sz="2400" dirty="0"/>
              <a:t>    </a:t>
            </a:r>
            <a:r>
              <a:rPr lang="en-US" sz="2400" b="1" dirty="0">
                <a:solidFill>
                  <a:srgbClr val="0000FF"/>
                </a:solidFill>
              </a:rPr>
              <a:t>192.168.0.0/20</a:t>
            </a:r>
            <a:r>
              <a:rPr lang="en-US" sz="2400" dirty="0"/>
              <a:t> [</a:t>
            </a:r>
            <a:r>
              <a:rPr lang="en-US" sz="2400" b="1" dirty="0">
                <a:solidFill>
                  <a:srgbClr val="7030A0"/>
                </a:solidFill>
              </a:rPr>
              <a:t>90/3196416</a:t>
            </a:r>
            <a:r>
              <a:rPr lang="en-US" sz="2400" dirty="0"/>
              <a:t>] via </a:t>
            </a:r>
            <a:r>
              <a:rPr lang="en-US" sz="2400" b="1" dirty="0"/>
              <a:t>2.2.2.2</a:t>
            </a:r>
            <a:r>
              <a:rPr lang="en-US" sz="2400" dirty="0"/>
              <a:t>, </a:t>
            </a:r>
            <a:r>
              <a:rPr lang="en-US" sz="2400" u="sng" dirty="0"/>
              <a:t>00:03:52</a:t>
            </a:r>
            <a:r>
              <a:rPr lang="en-US" sz="2400" dirty="0"/>
              <a:t>, </a:t>
            </a:r>
            <a:r>
              <a:rPr lang="en-US" sz="2400" b="1" dirty="0"/>
              <a:t>Serial0/0/1</a:t>
            </a:r>
          </a:p>
        </p:txBody>
      </p:sp>
      <p:sp>
        <p:nvSpPr>
          <p:cNvPr id="8" name="TextBox 6"/>
          <p:cNvSpPr txBox="1"/>
          <p:nvPr/>
        </p:nvSpPr>
        <p:spPr>
          <a:xfrm>
            <a:off x="431322" y="994857"/>
            <a:ext cx="3180679" cy="523220"/>
          </a:xfrm>
          <a:prstGeom prst="rect">
            <a:avLst/>
          </a:prstGeom>
          <a:noFill/>
        </p:spPr>
        <p:txBody>
          <a:bodyPr wrap="none" rtlCol="0">
            <a:spAutoFit/>
          </a:bodyPr>
          <a:lstStyle/>
          <a:p>
            <a:r>
              <a:rPr lang="hr-HR" sz="2800" b="1" dirty="0">
                <a:solidFill>
                  <a:schemeClr val="tx1">
                    <a:lumMod val="65000"/>
                    <a:lumOff val="35000"/>
                  </a:schemeClr>
                </a:solidFill>
              </a:rPr>
              <a:t>R1#</a:t>
            </a:r>
            <a:r>
              <a:rPr lang="hr-HR" sz="2800" b="1" dirty="0"/>
              <a:t>show ip route</a:t>
            </a:r>
          </a:p>
        </p:txBody>
      </p:sp>
      <p:sp>
        <p:nvSpPr>
          <p:cNvPr id="9" name="TextBox 7"/>
          <p:cNvSpPr txBox="1"/>
          <p:nvPr/>
        </p:nvSpPr>
        <p:spPr>
          <a:xfrm>
            <a:off x="252708" y="2661773"/>
            <a:ext cx="9069901" cy="2462213"/>
          </a:xfrm>
          <a:prstGeom prst="rect">
            <a:avLst/>
          </a:prstGeom>
          <a:noFill/>
        </p:spPr>
        <p:txBody>
          <a:bodyPr wrap="square" rtlCol="0">
            <a:spAutoFit/>
          </a:bodyPr>
          <a:lstStyle/>
          <a:p>
            <a:pPr marL="547688" lvl="1" indent="-273050">
              <a:spcBef>
                <a:spcPct val="20000"/>
              </a:spcBef>
              <a:buClr>
                <a:srgbClr val="002060"/>
              </a:buClr>
              <a:buSzPct val="70000"/>
              <a:buFont typeface="Wingdings" pitchFamily="2" charset="2"/>
              <a:buChar char=""/>
            </a:pPr>
            <a:r>
              <a:rPr lang="fr-FR" sz="2000" dirty="0" err="1">
                <a:solidFill>
                  <a:srgbClr val="00B050"/>
                </a:solidFill>
              </a:rPr>
              <a:t>Izvor</a:t>
            </a:r>
            <a:r>
              <a:rPr lang="fr-FR" sz="2000" dirty="0">
                <a:solidFill>
                  <a:srgbClr val="00B050"/>
                </a:solidFill>
              </a:rPr>
              <a:t> </a:t>
            </a:r>
            <a:r>
              <a:rPr lang="fr-FR" sz="2000" dirty="0" err="1">
                <a:solidFill>
                  <a:srgbClr val="00B050"/>
                </a:solidFill>
              </a:rPr>
              <a:t>informacije</a:t>
            </a:r>
            <a:r>
              <a:rPr lang="fr-FR" sz="2000" dirty="0">
                <a:solidFill>
                  <a:srgbClr val="00B050"/>
                </a:solidFill>
              </a:rPr>
              <a:t> (</a:t>
            </a:r>
            <a:r>
              <a:rPr lang="fr-FR" sz="2000" dirty="0">
                <a:solidFill>
                  <a:srgbClr val="FF0000"/>
                </a:solidFill>
              </a:rPr>
              <a:t>route source</a:t>
            </a:r>
            <a:r>
              <a:rPr lang="fr-FR" sz="2000" dirty="0">
                <a:solidFill>
                  <a:srgbClr val="00B050"/>
                </a:solidFill>
              </a:rPr>
              <a:t>) </a:t>
            </a:r>
            <a:endParaRPr lang="hr-HR" sz="2000" dirty="0">
              <a:solidFill>
                <a:srgbClr val="00B050"/>
              </a:solidFill>
            </a:endParaRPr>
          </a:p>
          <a:p>
            <a:pPr marL="547688" lvl="1" indent="-273050">
              <a:spcBef>
                <a:spcPct val="20000"/>
              </a:spcBef>
              <a:buClr>
                <a:srgbClr val="002060"/>
              </a:buClr>
              <a:buSzPct val="70000"/>
              <a:buFont typeface="Wingdings" pitchFamily="2" charset="2"/>
              <a:buChar char=""/>
            </a:pPr>
            <a:r>
              <a:rPr lang="hr-HR" sz="2000" dirty="0">
                <a:solidFill>
                  <a:srgbClr val="0000FF"/>
                </a:solidFill>
              </a:rPr>
              <a:t>Odredišna mreža (</a:t>
            </a:r>
            <a:r>
              <a:rPr lang="hr-HR" sz="2000" dirty="0">
                <a:solidFill>
                  <a:srgbClr val="FF0000"/>
                </a:solidFill>
              </a:rPr>
              <a:t>destination network</a:t>
            </a:r>
            <a:r>
              <a:rPr lang="hr-HR" sz="2000" dirty="0">
                <a:solidFill>
                  <a:srgbClr val="0000FF"/>
                </a:solidFill>
              </a:rPr>
              <a:t>)</a:t>
            </a:r>
          </a:p>
          <a:p>
            <a:pPr marL="547688" lvl="1" indent="-273050">
              <a:spcBef>
                <a:spcPct val="20000"/>
              </a:spcBef>
              <a:buClr>
                <a:srgbClr val="002060"/>
              </a:buClr>
              <a:buSzPct val="70000"/>
              <a:buFont typeface="Wingdings" pitchFamily="2" charset="2"/>
              <a:buChar char=""/>
            </a:pPr>
            <a:r>
              <a:rPr lang="hr-HR" sz="2000" dirty="0">
                <a:solidFill>
                  <a:srgbClr val="7030A0"/>
                </a:solidFill>
              </a:rPr>
              <a:t>Administrativna udaljenost/mjera kvalitete puta (</a:t>
            </a:r>
            <a:r>
              <a:rPr lang="hr-HR" sz="2000" dirty="0">
                <a:solidFill>
                  <a:srgbClr val="FF0000"/>
                </a:solidFill>
              </a:rPr>
              <a:t>administrative distance/metric</a:t>
            </a:r>
            <a:r>
              <a:rPr lang="hr-HR" sz="2000" dirty="0">
                <a:solidFill>
                  <a:srgbClr val="7030A0"/>
                </a:solidFill>
              </a:rPr>
              <a:t>) </a:t>
            </a:r>
          </a:p>
          <a:p>
            <a:pPr marL="547688" lvl="1" indent="-273050">
              <a:spcBef>
                <a:spcPct val="20000"/>
              </a:spcBef>
              <a:buClr>
                <a:srgbClr val="002060"/>
              </a:buClr>
              <a:buSzPct val="70000"/>
              <a:buFont typeface="Wingdings" pitchFamily="2" charset="2"/>
              <a:buChar char=""/>
            </a:pPr>
            <a:r>
              <a:rPr lang="en-US" sz="2000" dirty="0" err="1"/>
              <a:t>Susjedna</a:t>
            </a:r>
            <a:r>
              <a:rPr lang="en-US" sz="2000" dirty="0"/>
              <a:t> </a:t>
            </a:r>
            <a:r>
              <a:rPr lang="en-US" sz="2000" dirty="0" err="1"/>
              <a:t>adresa</a:t>
            </a:r>
            <a:r>
              <a:rPr lang="en-US" sz="2000" dirty="0"/>
              <a:t> (</a:t>
            </a:r>
            <a:r>
              <a:rPr lang="en-US" sz="2000" dirty="0">
                <a:solidFill>
                  <a:srgbClr val="FF0000"/>
                </a:solidFill>
              </a:rPr>
              <a:t>next hop address</a:t>
            </a:r>
            <a:r>
              <a:rPr lang="en-US" sz="2000" dirty="0"/>
              <a:t>)</a:t>
            </a:r>
            <a:endParaRPr lang="hr-HR" sz="2000" dirty="0"/>
          </a:p>
          <a:p>
            <a:pPr marL="547688" lvl="1" indent="-273050">
              <a:spcBef>
                <a:spcPct val="20000"/>
              </a:spcBef>
              <a:buClr>
                <a:srgbClr val="002060"/>
              </a:buClr>
              <a:buSzPct val="70000"/>
              <a:buFont typeface="Wingdings" pitchFamily="2" charset="2"/>
              <a:buChar char=""/>
            </a:pPr>
            <a:r>
              <a:rPr lang="en-US" sz="2000" dirty="0" err="1"/>
              <a:t>Izlazno</a:t>
            </a:r>
            <a:r>
              <a:rPr lang="en-US" sz="2000" dirty="0"/>
              <a:t> </a:t>
            </a:r>
            <a:r>
              <a:rPr lang="en-US" sz="2000" dirty="0" err="1"/>
              <a:t>sučelje</a:t>
            </a:r>
            <a:r>
              <a:rPr lang="en-US" sz="2000" dirty="0"/>
              <a:t> </a:t>
            </a:r>
            <a:r>
              <a:rPr lang="en-US" sz="2000" dirty="0" err="1"/>
              <a:t>usmjernika</a:t>
            </a:r>
            <a:r>
              <a:rPr lang="en-US" sz="2000" dirty="0"/>
              <a:t>  </a:t>
            </a:r>
            <a:r>
              <a:rPr lang="hr-HR" sz="2000" dirty="0"/>
              <a:t>(</a:t>
            </a:r>
            <a:r>
              <a:rPr lang="hr-HR" sz="2000" dirty="0">
                <a:solidFill>
                  <a:srgbClr val="FF0000"/>
                </a:solidFill>
              </a:rPr>
              <a:t>exit interface</a:t>
            </a:r>
            <a:r>
              <a:rPr lang="hr-HR" sz="2000" dirty="0"/>
              <a:t>)</a:t>
            </a:r>
          </a:p>
          <a:p>
            <a:endParaRPr lang="hr-HR" dirty="0"/>
          </a:p>
        </p:txBody>
      </p:sp>
    </p:spTree>
    <p:extLst>
      <p:ext uri="{BB962C8B-B14F-4D97-AF65-F5344CB8AC3E}">
        <p14:creationId xmlns:p14="http://schemas.microsoft.com/office/powerpoint/2010/main" val="101126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35053"/>
            <a:ext cx="7947765" cy="647404"/>
          </a:xfrm>
        </p:spPr>
        <p:txBody>
          <a:bodyPr/>
          <a:lstStyle/>
          <a:p>
            <a:r>
              <a:rPr lang="hr-HR" sz="2800" dirty="0">
                <a:latin typeface="Arial" charset="0"/>
                <a:cs typeface="Arial" charset="0"/>
              </a:rPr>
              <a:t>Razdvojeni horizont (</a:t>
            </a:r>
            <a:r>
              <a:rPr lang="hr-HR" sz="2800" dirty="0">
                <a:solidFill>
                  <a:srgbClr val="FF0000"/>
                </a:solidFill>
                <a:latin typeface="Arial" charset="0"/>
                <a:cs typeface="Arial" charset="0"/>
              </a:rPr>
              <a:t>Split </a:t>
            </a:r>
            <a:r>
              <a:rPr lang="hr-HR" sz="2800" dirty="0" err="1">
                <a:solidFill>
                  <a:srgbClr val="FF0000"/>
                </a:solidFill>
                <a:latin typeface="Arial" charset="0"/>
                <a:cs typeface="Arial" charset="0"/>
              </a:rPr>
              <a:t>horizon</a:t>
            </a:r>
            <a:r>
              <a:rPr lang="hr-HR" sz="2800" dirty="0">
                <a:latin typeface="Arial" charset="0"/>
                <a:cs typeface="Arial" charset="0"/>
              </a:rPr>
              <a:t>)</a:t>
            </a:r>
            <a:endParaRPr lang="hr-HR" sz="2800" dirty="0"/>
          </a:p>
        </p:txBody>
      </p:sp>
      <p:sp>
        <p:nvSpPr>
          <p:cNvPr id="6" name="Pravokutnik 5"/>
          <p:cNvSpPr/>
          <p:nvPr/>
        </p:nvSpPr>
        <p:spPr>
          <a:xfrm>
            <a:off x="1601638" y="1627190"/>
            <a:ext cx="9066362" cy="36933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dirty="0"/>
          </a:p>
        </p:txBody>
      </p:sp>
      <p:pic>
        <p:nvPicPr>
          <p:cNvPr id="8" name="Picture 2"/>
          <p:cNvPicPr>
            <a:picLocks noChangeAspect="1" noChangeArrowheads="1"/>
          </p:cNvPicPr>
          <p:nvPr/>
        </p:nvPicPr>
        <p:blipFill>
          <a:blip r:embed="rId2"/>
          <a:srcRect/>
          <a:stretch>
            <a:fillRect/>
          </a:stretch>
        </p:blipFill>
        <p:spPr bwMode="auto">
          <a:xfrm>
            <a:off x="1524000" y="2214555"/>
            <a:ext cx="9144000" cy="3245327"/>
          </a:xfrm>
          <a:prstGeom prst="rect">
            <a:avLst/>
          </a:prstGeom>
          <a:noFill/>
          <a:ln w="9525">
            <a:noFill/>
            <a:miter lim="800000"/>
            <a:headEnd/>
            <a:tailEnd/>
          </a:ln>
          <a:effectLst/>
        </p:spPr>
      </p:pic>
      <p:sp>
        <p:nvSpPr>
          <p:cNvPr id="9" name="Rectangle 12"/>
          <p:cNvSpPr/>
          <p:nvPr/>
        </p:nvSpPr>
        <p:spPr>
          <a:xfrm>
            <a:off x="4810116" y="4500570"/>
            <a:ext cx="2571768"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13"/>
          <p:cNvSpPr/>
          <p:nvPr/>
        </p:nvSpPr>
        <p:spPr>
          <a:xfrm>
            <a:off x="4810116" y="5072074"/>
            <a:ext cx="2571768"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1" name="Straight Arrow Connector 4"/>
          <p:cNvCxnSpPr/>
          <p:nvPr/>
        </p:nvCxnSpPr>
        <p:spPr>
          <a:xfrm rot="10800000">
            <a:off x="4095736" y="2928934"/>
            <a:ext cx="1285884"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8"/>
          <p:cNvCxnSpPr/>
          <p:nvPr/>
        </p:nvCxnSpPr>
        <p:spPr>
          <a:xfrm>
            <a:off x="6667504" y="2928934"/>
            <a:ext cx="1071570" cy="1588"/>
          </a:xfrm>
          <a:prstGeom prst="straightConnector1">
            <a:avLst/>
          </a:prstGeom>
          <a:ln w="31750">
            <a:solidFill>
              <a:srgbClr val="F907E8"/>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0"/>
          <p:cNvSpPr/>
          <p:nvPr/>
        </p:nvSpPr>
        <p:spPr>
          <a:xfrm>
            <a:off x="4810116" y="4786322"/>
            <a:ext cx="2571768" cy="285752"/>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ectangle 11"/>
          <p:cNvSpPr/>
          <p:nvPr/>
        </p:nvSpPr>
        <p:spPr>
          <a:xfrm>
            <a:off x="4810116" y="4214818"/>
            <a:ext cx="2571768" cy="285752"/>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kstniOkvir 14"/>
          <p:cNvSpPr txBox="1"/>
          <p:nvPr/>
        </p:nvSpPr>
        <p:spPr>
          <a:xfrm>
            <a:off x="1527679" y="1627191"/>
            <a:ext cx="9286971" cy="646331"/>
          </a:xfrm>
          <a:prstGeom prst="rect">
            <a:avLst/>
          </a:prstGeom>
          <a:noFill/>
        </p:spPr>
        <p:txBody>
          <a:bodyPr wrap="square" rtlCol="0">
            <a:spAutoFit/>
          </a:bodyPr>
          <a:lstStyle/>
          <a:p>
            <a:r>
              <a:rPr lang="hr-HR" b="1" dirty="0" err="1"/>
              <a:t>Ruter</a:t>
            </a:r>
            <a:r>
              <a:rPr lang="hr-HR" b="1" dirty="0"/>
              <a:t> ne šalje </a:t>
            </a:r>
            <a:r>
              <a:rPr lang="hr-HR" b="1" dirty="0" err="1"/>
              <a:t>update</a:t>
            </a:r>
            <a:r>
              <a:rPr lang="hr-HR" b="1" dirty="0"/>
              <a:t> o mreži „X” na </a:t>
            </a:r>
            <a:r>
              <a:rPr lang="hr-HR" b="1" dirty="0" err="1"/>
              <a:t>interface</a:t>
            </a:r>
            <a:r>
              <a:rPr lang="hr-HR" b="1" dirty="0"/>
              <a:t> „A”, ako je kroz </a:t>
            </a:r>
            <a:r>
              <a:rPr lang="hr-HR" b="1" dirty="0" err="1"/>
              <a:t>Interface</a:t>
            </a:r>
            <a:r>
              <a:rPr lang="hr-HR" b="1" dirty="0"/>
              <a:t> „A” saznao za mrežu „X”</a:t>
            </a:r>
          </a:p>
        </p:txBody>
      </p:sp>
    </p:spTree>
    <p:extLst>
      <p:ext uri="{BB962C8B-B14F-4D97-AF65-F5344CB8AC3E}">
        <p14:creationId xmlns:p14="http://schemas.microsoft.com/office/powerpoint/2010/main" val="147770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26763"/>
            <a:ext cx="10511246" cy="647404"/>
          </a:xfrm>
        </p:spPr>
        <p:txBody>
          <a:bodyPr>
            <a:normAutofit/>
          </a:bodyPr>
          <a:lstStyle/>
          <a:p>
            <a:r>
              <a:rPr lang="hr-HR" sz="2800" i="1" dirty="0" err="1">
                <a:solidFill>
                  <a:schemeClr val="tx1"/>
                </a:solidFill>
                <a:latin typeface="Arial" pitchFamily="34" charset="0"/>
                <a:cs typeface="Arial" pitchFamily="34" charset="0"/>
              </a:rPr>
              <a:t>Count</a:t>
            </a:r>
            <a:r>
              <a:rPr lang="hr-HR" sz="2800" i="1" dirty="0">
                <a:solidFill>
                  <a:schemeClr val="tx1"/>
                </a:solidFill>
                <a:latin typeface="Arial" pitchFamily="34" charset="0"/>
                <a:cs typeface="Arial" pitchFamily="34" charset="0"/>
              </a:rPr>
              <a:t> to </a:t>
            </a:r>
            <a:r>
              <a:rPr lang="hr-HR" sz="2800" i="1" dirty="0" err="1">
                <a:solidFill>
                  <a:schemeClr val="tx1"/>
                </a:solidFill>
                <a:latin typeface="Arial" pitchFamily="34" charset="0"/>
                <a:cs typeface="Arial" pitchFamily="34" charset="0"/>
              </a:rPr>
              <a:t>Infinity</a:t>
            </a:r>
            <a:r>
              <a:rPr lang="hr-HR" sz="2800" i="1" dirty="0">
                <a:solidFill>
                  <a:schemeClr val="tx1"/>
                </a:solidFill>
                <a:latin typeface="Arial" pitchFamily="34" charset="0"/>
                <a:cs typeface="Arial" pitchFamily="34" charset="0"/>
              </a:rPr>
              <a:t> </a:t>
            </a:r>
            <a:r>
              <a:rPr lang="hr-HR" sz="2800" dirty="0">
                <a:solidFill>
                  <a:schemeClr val="tx1"/>
                </a:solidFill>
                <a:latin typeface="Arial" pitchFamily="34" charset="0"/>
                <a:cs typeface="Arial" pitchFamily="34" charset="0"/>
              </a:rPr>
              <a:t>problem-ovo je riješeno unutar protokola</a:t>
            </a:r>
            <a:endParaRPr lang="hr-HR" sz="2800" dirty="0">
              <a:solidFill>
                <a:schemeClr val="tx1"/>
              </a:solidFill>
            </a:endParaRPr>
          </a:p>
        </p:txBody>
      </p:sp>
      <p:pic>
        <p:nvPicPr>
          <p:cNvPr id="7" name="Picture 2"/>
          <p:cNvPicPr>
            <a:picLocks noChangeAspect="1" noChangeArrowheads="1"/>
          </p:cNvPicPr>
          <p:nvPr/>
        </p:nvPicPr>
        <p:blipFill>
          <a:blip r:embed="rId2"/>
          <a:srcRect/>
          <a:stretch>
            <a:fillRect/>
          </a:stretch>
        </p:blipFill>
        <p:spPr bwMode="auto">
          <a:xfrm>
            <a:off x="1952597" y="2214555"/>
            <a:ext cx="8315325" cy="3286125"/>
          </a:xfrm>
          <a:prstGeom prst="rect">
            <a:avLst/>
          </a:prstGeom>
          <a:noFill/>
          <a:ln w="9525">
            <a:noFill/>
            <a:miter lim="800000"/>
            <a:headEnd/>
            <a:tailEnd/>
          </a:ln>
          <a:effectLst/>
        </p:spPr>
      </p:pic>
      <p:cxnSp>
        <p:nvCxnSpPr>
          <p:cNvPr id="9" name="Straight Arrow Connector 6"/>
          <p:cNvCxnSpPr/>
          <p:nvPr/>
        </p:nvCxnSpPr>
        <p:spPr>
          <a:xfrm>
            <a:off x="7096132" y="2857496"/>
            <a:ext cx="500066"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TekstniOkvir 1"/>
          <p:cNvSpPr txBox="1"/>
          <p:nvPr/>
        </p:nvSpPr>
        <p:spPr>
          <a:xfrm>
            <a:off x="1808672" y="1309968"/>
            <a:ext cx="8307238" cy="923330"/>
          </a:xfrm>
          <a:prstGeom prst="rect">
            <a:avLst/>
          </a:prstGeom>
          <a:noFill/>
        </p:spPr>
        <p:txBody>
          <a:bodyPr wrap="square" rtlCol="0">
            <a:spAutoFit/>
          </a:bodyPr>
          <a:lstStyle/>
          <a:p>
            <a:r>
              <a:rPr lang="hr-HR" dirty="0"/>
              <a:t>Problem nastaje kada padne mreža 10.4.0.0. Pošto R3 više ne zna za tu mrežu slijedeći puta kada dobije </a:t>
            </a:r>
            <a:r>
              <a:rPr lang="hr-HR" dirty="0" err="1"/>
              <a:t>update</a:t>
            </a:r>
            <a:r>
              <a:rPr lang="hr-HR" dirty="0"/>
              <a:t> od R2 koji zna za tu mrežu (iako preko R3) stavit će je u tablicu s metrikom 2</a:t>
            </a:r>
          </a:p>
        </p:txBody>
      </p:sp>
    </p:spTree>
    <p:extLst>
      <p:ext uri="{BB962C8B-B14F-4D97-AF65-F5344CB8AC3E}">
        <p14:creationId xmlns:p14="http://schemas.microsoft.com/office/powerpoint/2010/main" val="991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9967307" cy="647404"/>
          </a:xfrm>
        </p:spPr>
        <p:txBody>
          <a:bodyPr>
            <a:normAutofit/>
          </a:bodyPr>
          <a:lstStyle/>
          <a:p>
            <a:r>
              <a:rPr lang="hr-HR" sz="2800" i="1" dirty="0" err="1">
                <a:solidFill>
                  <a:schemeClr val="tx1"/>
                </a:solidFill>
                <a:latin typeface="Arial" pitchFamily="34" charset="0"/>
                <a:cs typeface="Arial" pitchFamily="34" charset="0"/>
              </a:rPr>
              <a:t>Count</a:t>
            </a:r>
            <a:r>
              <a:rPr lang="hr-HR" sz="2800" i="1" dirty="0">
                <a:solidFill>
                  <a:schemeClr val="tx1"/>
                </a:solidFill>
                <a:latin typeface="Arial" pitchFamily="34" charset="0"/>
                <a:cs typeface="Arial" pitchFamily="34" charset="0"/>
              </a:rPr>
              <a:t> to </a:t>
            </a:r>
            <a:r>
              <a:rPr lang="hr-HR" sz="2800" i="1" dirty="0" err="1">
                <a:solidFill>
                  <a:schemeClr val="tx1"/>
                </a:solidFill>
                <a:latin typeface="Arial" pitchFamily="34" charset="0"/>
                <a:cs typeface="Arial" pitchFamily="34" charset="0"/>
              </a:rPr>
              <a:t>Infinity</a:t>
            </a:r>
            <a:r>
              <a:rPr lang="hr-HR" sz="2800" i="1" dirty="0">
                <a:solidFill>
                  <a:schemeClr val="tx1"/>
                </a:solidFill>
                <a:latin typeface="Arial" pitchFamily="34" charset="0"/>
                <a:cs typeface="Arial" pitchFamily="34" charset="0"/>
              </a:rPr>
              <a:t> </a:t>
            </a:r>
            <a:r>
              <a:rPr lang="hr-HR" sz="2800" dirty="0">
                <a:solidFill>
                  <a:schemeClr val="tx1"/>
                </a:solidFill>
                <a:latin typeface="Arial" pitchFamily="34" charset="0"/>
                <a:cs typeface="Arial" pitchFamily="34" charset="0"/>
              </a:rPr>
              <a:t>problem-ovo je riješeno unutar protokola</a:t>
            </a:r>
            <a:endParaRPr lang="hr-HR" sz="2800" dirty="0">
              <a:solidFill>
                <a:schemeClr val="tx1"/>
              </a:solidFill>
            </a:endParaRPr>
          </a:p>
        </p:txBody>
      </p:sp>
      <p:cxnSp>
        <p:nvCxnSpPr>
          <p:cNvPr id="9" name="Straight Arrow Connector 6"/>
          <p:cNvCxnSpPr/>
          <p:nvPr/>
        </p:nvCxnSpPr>
        <p:spPr>
          <a:xfrm>
            <a:off x="7096132" y="2857496"/>
            <a:ext cx="500066"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
          <a:srcRect/>
          <a:stretch>
            <a:fillRect/>
          </a:stretch>
        </p:blipFill>
        <p:spPr bwMode="auto">
          <a:xfrm>
            <a:off x="1952654" y="2357431"/>
            <a:ext cx="8286750" cy="3076575"/>
          </a:xfrm>
          <a:prstGeom prst="rect">
            <a:avLst/>
          </a:prstGeom>
          <a:noFill/>
          <a:ln w="9525">
            <a:noFill/>
            <a:miter lim="800000"/>
            <a:headEnd/>
            <a:tailEnd/>
          </a:ln>
          <a:effectLst/>
        </p:spPr>
      </p:pic>
      <p:sp>
        <p:nvSpPr>
          <p:cNvPr id="6" name="TekstniOkvir 5"/>
          <p:cNvSpPr txBox="1"/>
          <p:nvPr/>
        </p:nvSpPr>
        <p:spPr>
          <a:xfrm>
            <a:off x="165856" y="1157101"/>
            <a:ext cx="11747470" cy="923330"/>
          </a:xfrm>
          <a:prstGeom prst="rect">
            <a:avLst/>
          </a:prstGeom>
          <a:noFill/>
        </p:spPr>
        <p:txBody>
          <a:bodyPr wrap="square" rtlCol="0">
            <a:spAutoFit/>
          </a:bodyPr>
          <a:lstStyle/>
          <a:p>
            <a:r>
              <a:rPr lang="hr-HR" dirty="0"/>
              <a:t>Sada R2 ima informaciju o mrežu 10.4.0.0 s metrikom 2 i to šalje svojim susjedima. Kada R2 primi </a:t>
            </a:r>
            <a:r>
              <a:rPr lang="hr-HR" dirty="0" err="1"/>
              <a:t>update</a:t>
            </a:r>
            <a:r>
              <a:rPr lang="hr-HR" dirty="0"/>
              <a:t> od R3 s novom informacijom o mrežu 10.4.0.0 </a:t>
            </a:r>
            <a:r>
              <a:rPr lang="hr-HR" dirty="0" err="1"/>
              <a:t>updateat</a:t>
            </a:r>
            <a:r>
              <a:rPr lang="hr-HR" dirty="0"/>
              <a:t> će svoju </a:t>
            </a:r>
            <a:r>
              <a:rPr lang="hr-HR" dirty="0" err="1"/>
              <a:t>usmjerničku</a:t>
            </a:r>
            <a:r>
              <a:rPr lang="hr-HR" dirty="0"/>
              <a:t> tablicu s novim metrikom. Ovaj proces se nastavlja dok </a:t>
            </a:r>
            <a:r>
              <a:rPr lang="hr-HR" dirty="0" err="1"/>
              <a:t>metrik</a:t>
            </a:r>
            <a:r>
              <a:rPr lang="hr-HR" dirty="0"/>
              <a:t> kod svih </a:t>
            </a:r>
            <a:r>
              <a:rPr lang="hr-HR" dirty="0" err="1"/>
              <a:t>usmjernika</a:t>
            </a:r>
            <a:r>
              <a:rPr lang="hr-HR" dirty="0"/>
              <a:t> ne dođe do 16 što predstavlja beskonačno…tada se mreže 10.4.0.0 briše</a:t>
            </a:r>
          </a:p>
        </p:txBody>
      </p:sp>
    </p:spTree>
    <p:extLst>
      <p:ext uri="{BB962C8B-B14F-4D97-AF65-F5344CB8AC3E}">
        <p14:creationId xmlns:p14="http://schemas.microsoft.com/office/powerpoint/2010/main" val="2240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10859589" cy="647404"/>
          </a:xfrm>
        </p:spPr>
        <p:txBody>
          <a:bodyPr>
            <a:normAutofit/>
          </a:bodyPr>
          <a:lstStyle/>
          <a:p>
            <a:r>
              <a:rPr lang="hr-HR" sz="2800" i="1" dirty="0" err="1">
                <a:solidFill>
                  <a:schemeClr val="tx1"/>
                </a:solidFill>
                <a:latin typeface="Arial" pitchFamily="34" charset="0"/>
                <a:cs typeface="Arial" pitchFamily="34" charset="0"/>
              </a:rPr>
              <a:t>Count</a:t>
            </a:r>
            <a:r>
              <a:rPr lang="hr-HR" sz="2800" i="1" dirty="0">
                <a:solidFill>
                  <a:schemeClr val="tx1"/>
                </a:solidFill>
                <a:latin typeface="Arial" pitchFamily="34" charset="0"/>
                <a:cs typeface="Arial" pitchFamily="34" charset="0"/>
              </a:rPr>
              <a:t> to </a:t>
            </a:r>
            <a:r>
              <a:rPr lang="hr-HR" sz="2800" i="1" dirty="0" err="1">
                <a:solidFill>
                  <a:schemeClr val="tx1"/>
                </a:solidFill>
                <a:latin typeface="Arial" pitchFamily="34" charset="0"/>
                <a:cs typeface="Arial" pitchFamily="34" charset="0"/>
              </a:rPr>
              <a:t>Infinity</a:t>
            </a:r>
            <a:r>
              <a:rPr lang="hr-HR" sz="2800" i="1" dirty="0">
                <a:solidFill>
                  <a:schemeClr val="tx1"/>
                </a:solidFill>
                <a:latin typeface="Arial" pitchFamily="34" charset="0"/>
                <a:cs typeface="Arial" pitchFamily="34" charset="0"/>
              </a:rPr>
              <a:t> </a:t>
            </a:r>
            <a:r>
              <a:rPr lang="hr-HR" sz="2800" dirty="0">
                <a:solidFill>
                  <a:schemeClr val="tx1"/>
                </a:solidFill>
                <a:latin typeface="Arial" pitchFamily="34" charset="0"/>
                <a:cs typeface="Arial" pitchFamily="34" charset="0"/>
              </a:rPr>
              <a:t>problem-ovo je riješeno unutar protokola</a:t>
            </a:r>
            <a:endParaRPr lang="hr-HR" sz="2800" dirty="0">
              <a:solidFill>
                <a:schemeClr val="tx1"/>
              </a:solidFill>
            </a:endParaRPr>
          </a:p>
        </p:txBody>
      </p:sp>
      <p:cxnSp>
        <p:nvCxnSpPr>
          <p:cNvPr id="9" name="Straight Arrow Connector 6"/>
          <p:cNvCxnSpPr/>
          <p:nvPr/>
        </p:nvCxnSpPr>
        <p:spPr>
          <a:xfrm>
            <a:off x="7096132" y="2857496"/>
            <a:ext cx="500066"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a:srcRect/>
          <a:stretch>
            <a:fillRect/>
          </a:stretch>
        </p:blipFill>
        <p:spPr bwMode="auto">
          <a:xfrm>
            <a:off x="1952596" y="2409840"/>
            <a:ext cx="8229600" cy="3019425"/>
          </a:xfrm>
          <a:prstGeom prst="rect">
            <a:avLst/>
          </a:prstGeom>
          <a:noFill/>
          <a:ln w="9525">
            <a:noFill/>
            <a:miter lim="800000"/>
            <a:headEnd/>
            <a:tailEnd/>
          </a:ln>
          <a:effectLst/>
        </p:spPr>
      </p:pic>
      <p:cxnSp>
        <p:nvCxnSpPr>
          <p:cNvPr id="7" name="Straight Arrow Connector 4"/>
          <p:cNvCxnSpPr/>
          <p:nvPr/>
        </p:nvCxnSpPr>
        <p:spPr>
          <a:xfrm>
            <a:off x="6738942" y="2857496"/>
            <a:ext cx="1214446" cy="1588"/>
          </a:xfrm>
          <a:prstGeom prst="straightConnector1">
            <a:avLst/>
          </a:prstGeom>
          <a:ln w="317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9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6"/>
          <p:cNvCxnSpPr/>
          <p:nvPr/>
        </p:nvCxnSpPr>
        <p:spPr>
          <a:xfrm>
            <a:off x="7096132" y="2857496"/>
            <a:ext cx="500066"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4"/>
          <p:cNvCxnSpPr/>
          <p:nvPr/>
        </p:nvCxnSpPr>
        <p:spPr>
          <a:xfrm>
            <a:off x="6738942" y="2857496"/>
            <a:ext cx="1214446" cy="1588"/>
          </a:xfrm>
          <a:prstGeom prst="straightConnector1">
            <a:avLst/>
          </a:prstGeom>
          <a:ln w="317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srcRect/>
          <a:stretch>
            <a:fillRect/>
          </a:stretch>
        </p:blipFill>
        <p:spPr bwMode="auto">
          <a:xfrm>
            <a:off x="1524000" y="1211921"/>
            <a:ext cx="9144000" cy="3784879"/>
          </a:xfrm>
          <a:prstGeom prst="rect">
            <a:avLst/>
          </a:prstGeom>
          <a:noFill/>
          <a:ln w="9525">
            <a:noFill/>
            <a:miter lim="800000"/>
            <a:headEnd/>
            <a:tailEnd/>
          </a:ln>
          <a:effectLst/>
        </p:spPr>
      </p:pic>
      <p:sp>
        <p:nvSpPr>
          <p:cNvPr id="10" name="TextBox 4"/>
          <p:cNvSpPr txBox="1"/>
          <p:nvPr/>
        </p:nvSpPr>
        <p:spPr>
          <a:xfrm>
            <a:off x="1524000" y="5316041"/>
            <a:ext cx="9144000" cy="830997"/>
          </a:xfrm>
          <a:prstGeom prst="rect">
            <a:avLst/>
          </a:prstGeom>
          <a:noFill/>
        </p:spPr>
        <p:txBody>
          <a:bodyPr wrap="square" rtlCol="0">
            <a:spAutoFit/>
          </a:bodyPr>
          <a:lstStyle/>
          <a:p>
            <a:pPr marL="266700" indent="-266700">
              <a:buFont typeface="Wingdings" pitchFamily="2" charset="2"/>
              <a:buChar char="Ø"/>
            </a:pPr>
            <a:r>
              <a:rPr lang="hr-HR" sz="2400" b="1" dirty="0">
                <a:solidFill>
                  <a:srgbClr val="002060"/>
                </a:solidFill>
              </a:rPr>
              <a:t>Rješenje za nedostupne mreže je granica postavljena na 16 hopova i korištenje holddown timera</a:t>
            </a:r>
          </a:p>
        </p:txBody>
      </p:sp>
      <p:sp>
        <p:nvSpPr>
          <p:cNvPr id="2" name="Naslov 3">
            <a:extLst>
              <a:ext uri="{FF2B5EF4-FFF2-40B4-BE49-F238E27FC236}">
                <a16:creationId xmlns:a16="http://schemas.microsoft.com/office/drawing/2014/main" id="{AA7A2AD5-65E7-F4E4-445F-F961C906B0A1}"/>
              </a:ext>
            </a:extLst>
          </p:cNvPr>
          <p:cNvSpPr txBox="1">
            <a:spLocks/>
          </p:cNvSpPr>
          <p:nvPr/>
        </p:nvSpPr>
        <p:spPr>
          <a:xfrm>
            <a:off x="0" y="0"/>
            <a:ext cx="10859589" cy="647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85000"/>
                    <a:lumOff val="15000"/>
                  </a:schemeClr>
                </a:solidFill>
                <a:latin typeface="Segoe UI Semibold" panose="020B0702040204020203" pitchFamily="34" charset="0"/>
                <a:ea typeface="Arial" charset="0"/>
                <a:cs typeface="Segoe UI Semibold" panose="020B0702040204020203" pitchFamily="34" charset="0"/>
              </a:defRPr>
            </a:lvl1pPr>
          </a:lstStyle>
          <a:p>
            <a:r>
              <a:rPr lang="hr-HR" sz="2800" i="1">
                <a:solidFill>
                  <a:schemeClr val="tx1"/>
                </a:solidFill>
                <a:latin typeface="Arial" pitchFamily="34" charset="0"/>
                <a:cs typeface="Arial" pitchFamily="34" charset="0"/>
              </a:rPr>
              <a:t>Count to Infinity </a:t>
            </a:r>
            <a:r>
              <a:rPr lang="hr-HR" sz="2800">
                <a:solidFill>
                  <a:schemeClr val="tx1"/>
                </a:solidFill>
                <a:latin typeface="Arial" pitchFamily="34" charset="0"/>
                <a:cs typeface="Arial" pitchFamily="34" charset="0"/>
              </a:rPr>
              <a:t>problem-ovo je riješeno unutar protokola</a:t>
            </a:r>
            <a:endParaRPr lang="hr-HR" sz="2800" dirty="0">
              <a:solidFill>
                <a:schemeClr val="tx1"/>
              </a:solidFill>
            </a:endParaRPr>
          </a:p>
        </p:txBody>
      </p:sp>
    </p:spTree>
    <p:extLst>
      <p:ext uri="{BB962C8B-B14F-4D97-AF65-F5344CB8AC3E}">
        <p14:creationId xmlns:p14="http://schemas.microsoft.com/office/powerpoint/2010/main" val="134936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40134"/>
            <a:ext cx="10054393" cy="647404"/>
          </a:xfrm>
        </p:spPr>
        <p:txBody>
          <a:bodyPr>
            <a:normAutofit fontScale="90000"/>
          </a:bodyPr>
          <a:lstStyle/>
          <a:p>
            <a:r>
              <a:rPr lang="hr-HR" sz="2800" dirty="0">
                <a:latin typeface="Arial" pitchFamily="34" charset="0"/>
                <a:cs typeface="Arial" pitchFamily="34" charset="0"/>
              </a:rPr>
              <a:t>Razdvojeni horizont s beskonačnim povratom  (</a:t>
            </a:r>
            <a:r>
              <a:rPr lang="hr-HR" sz="2800" dirty="0">
                <a:solidFill>
                  <a:srgbClr val="FF0000"/>
                </a:solidFill>
                <a:latin typeface="Arial" pitchFamily="34" charset="0"/>
                <a:cs typeface="Arial" pitchFamily="34" charset="0"/>
              </a:rPr>
              <a:t>Split </a:t>
            </a:r>
            <a:r>
              <a:rPr lang="hr-HR" sz="2800" dirty="0" err="1">
                <a:solidFill>
                  <a:srgbClr val="FF0000"/>
                </a:solidFill>
                <a:latin typeface="Arial" pitchFamily="34" charset="0"/>
                <a:cs typeface="Arial" pitchFamily="34" charset="0"/>
              </a:rPr>
              <a:t>horizon</a:t>
            </a:r>
            <a:r>
              <a:rPr lang="hr-HR" sz="2800" dirty="0">
                <a:solidFill>
                  <a:srgbClr val="FF0000"/>
                </a:solidFill>
                <a:latin typeface="Arial" pitchFamily="34" charset="0"/>
                <a:cs typeface="Arial" pitchFamily="34" charset="0"/>
              </a:rPr>
              <a:t> </a:t>
            </a:r>
            <a:r>
              <a:rPr lang="hr-HR" sz="2800" dirty="0" err="1">
                <a:solidFill>
                  <a:srgbClr val="FF0000"/>
                </a:solidFill>
                <a:latin typeface="Arial" pitchFamily="34" charset="0"/>
                <a:cs typeface="Arial" pitchFamily="34" charset="0"/>
              </a:rPr>
              <a:t>with</a:t>
            </a:r>
            <a:r>
              <a:rPr lang="hr-HR" sz="2800" dirty="0">
                <a:solidFill>
                  <a:srgbClr val="FF0000"/>
                </a:solidFill>
                <a:latin typeface="Arial" pitchFamily="34" charset="0"/>
                <a:cs typeface="Arial" pitchFamily="34" charset="0"/>
              </a:rPr>
              <a:t> </a:t>
            </a:r>
            <a:r>
              <a:rPr lang="hr-HR" sz="2800" dirty="0" err="1">
                <a:solidFill>
                  <a:srgbClr val="FF0000"/>
                </a:solidFill>
                <a:latin typeface="Arial" pitchFamily="34" charset="0"/>
                <a:cs typeface="Arial" pitchFamily="34" charset="0"/>
              </a:rPr>
              <a:t>poison</a:t>
            </a:r>
            <a:r>
              <a:rPr lang="hr-HR" sz="2800" dirty="0">
                <a:solidFill>
                  <a:srgbClr val="FF0000"/>
                </a:solidFill>
                <a:latin typeface="Arial" pitchFamily="34" charset="0"/>
                <a:cs typeface="Arial" pitchFamily="34" charset="0"/>
              </a:rPr>
              <a:t> reverse</a:t>
            </a:r>
            <a:r>
              <a:rPr lang="hr-HR" sz="2800" dirty="0">
                <a:latin typeface="Arial" pitchFamily="34" charset="0"/>
                <a:cs typeface="Arial" pitchFamily="34" charset="0"/>
              </a:rPr>
              <a:t>)</a:t>
            </a:r>
            <a:endParaRPr lang="hr-HR" sz="2800" dirty="0"/>
          </a:p>
        </p:txBody>
      </p:sp>
      <p:pic>
        <p:nvPicPr>
          <p:cNvPr id="5" name="Picture 3"/>
          <p:cNvPicPr>
            <a:picLocks noChangeAspect="1" noChangeArrowheads="1"/>
          </p:cNvPicPr>
          <p:nvPr/>
        </p:nvPicPr>
        <p:blipFill>
          <a:blip r:embed="rId2"/>
          <a:srcRect/>
          <a:stretch>
            <a:fillRect/>
          </a:stretch>
        </p:blipFill>
        <p:spPr bwMode="auto">
          <a:xfrm>
            <a:off x="1524000" y="2714620"/>
            <a:ext cx="9144000" cy="3239164"/>
          </a:xfrm>
          <a:prstGeom prst="rect">
            <a:avLst/>
          </a:prstGeom>
          <a:noFill/>
          <a:ln w="9525">
            <a:noFill/>
            <a:miter lim="800000"/>
            <a:headEnd/>
            <a:tailEnd/>
          </a:ln>
          <a:effectLst/>
        </p:spPr>
      </p:pic>
      <p:sp>
        <p:nvSpPr>
          <p:cNvPr id="6" name="TextBox 2"/>
          <p:cNvSpPr txBox="1"/>
          <p:nvPr/>
        </p:nvSpPr>
        <p:spPr>
          <a:xfrm>
            <a:off x="357050" y="960294"/>
            <a:ext cx="11382103" cy="1477328"/>
          </a:xfrm>
          <a:prstGeom prst="rect">
            <a:avLst/>
          </a:prstGeom>
          <a:noFill/>
        </p:spPr>
        <p:txBody>
          <a:bodyPr wrap="square" rtlCol="0">
            <a:spAutoFit/>
          </a:bodyPr>
          <a:lstStyle/>
          <a:p>
            <a:pPr marL="180975" indent="-180975">
              <a:buFont typeface="Wingdings" pitchFamily="2" charset="2"/>
              <a:buChar char="Ø"/>
            </a:pPr>
            <a:r>
              <a:rPr lang="hr-HR" dirty="0">
                <a:solidFill>
                  <a:srgbClr val="002060"/>
                </a:solidFill>
              </a:rPr>
              <a:t>Pravilo kaže da ruter kad šalje update na neki interface one mreže za koje je saznao kroz taj interface treba označiti kao nedostupne (hop count 16). Ruter tako eksplicitno govori susjedu da ignorira te rute</a:t>
            </a:r>
          </a:p>
          <a:p>
            <a:pPr marL="180975" indent="-180975">
              <a:buFont typeface="Wingdings" pitchFamily="2" charset="2"/>
              <a:buChar char="Ø"/>
            </a:pPr>
            <a:r>
              <a:rPr lang="hr-HR" dirty="0">
                <a:solidFill>
                  <a:srgbClr val="002060"/>
                </a:solidFill>
              </a:rPr>
              <a:t>Ubrzava proces konvergencije mreže jer se ne mora čekati da </a:t>
            </a:r>
            <a:r>
              <a:rPr lang="hr-HR" dirty="0" err="1">
                <a:solidFill>
                  <a:srgbClr val="002060"/>
                </a:solidFill>
              </a:rPr>
              <a:t>metric</a:t>
            </a:r>
            <a:r>
              <a:rPr lang="hr-HR" dirty="0">
                <a:solidFill>
                  <a:srgbClr val="002060"/>
                </a:solidFill>
              </a:rPr>
              <a:t> dođe do beskonačnosti  </a:t>
            </a:r>
            <a:r>
              <a:rPr lang="hr-HR" dirty="0" err="1">
                <a:solidFill>
                  <a:srgbClr val="002060"/>
                </a:solidFill>
              </a:rPr>
              <a:t>pricipom</a:t>
            </a:r>
            <a:r>
              <a:rPr lang="hr-HR" dirty="0">
                <a:solidFill>
                  <a:srgbClr val="002060"/>
                </a:solidFill>
              </a:rPr>
              <a:t> “</a:t>
            </a:r>
            <a:r>
              <a:rPr lang="hr-HR" dirty="0" err="1">
                <a:solidFill>
                  <a:srgbClr val="FF0000"/>
                </a:solidFill>
              </a:rPr>
              <a:t>Count</a:t>
            </a:r>
            <a:r>
              <a:rPr lang="hr-HR" dirty="0">
                <a:solidFill>
                  <a:srgbClr val="FF0000"/>
                </a:solidFill>
              </a:rPr>
              <a:t> to </a:t>
            </a:r>
            <a:r>
              <a:rPr lang="hr-HR" dirty="0" err="1">
                <a:solidFill>
                  <a:srgbClr val="FF0000"/>
                </a:solidFill>
              </a:rPr>
              <a:t>infinity</a:t>
            </a:r>
            <a:r>
              <a:rPr lang="hr-HR" dirty="0">
                <a:solidFill>
                  <a:srgbClr val="002060"/>
                </a:solidFill>
              </a:rPr>
              <a:t>”-ovo je ugrađeno u protokol</a:t>
            </a:r>
          </a:p>
          <a:p>
            <a:pPr marL="180975" indent="-180975">
              <a:buFont typeface="Wingdings" pitchFamily="2" charset="2"/>
              <a:buChar char="Ø"/>
            </a:pPr>
            <a:endParaRPr lang="hr-HR" dirty="0">
              <a:solidFill>
                <a:srgbClr val="002060"/>
              </a:solidFill>
            </a:endParaRPr>
          </a:p>
        </p:txBody>
      </p:sp>
      <p:cxnSp>
        <p:nvCxnSpPr>
          <p:cNvPr id="8" name="Straight Arrow Connector 6"/>
          <p:cNvCxnSpPr/>
          <p:nvPr/>
        </p:nvCxnSpPr>
        <p:spPr>
          <a:xfrm flipV="1">
            <a:off x="7381884" y="3214686"/>
            <a:ext cx="785818"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6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77531" y="0"/>
            <a:ext cx="7947765" cy="647404"/>
          </a:xfrm>
        </p:spPr>
        <p:txBody>
          <a:bodyPr/>
          <a:lstStyle/>
          <a:p>
            <a:r>
              <a:rPr lang="hr-HR" sz="2800" dirty="0">
                <a:latin typeface="Arial" pitchFamily="34" charset="0"/>
                <a:cs typeface="Arial" pitchFamily="34" charset="0"/>
              </a:rPr>
              <a:t>TTL (</a:t>
            </a:r>
            <a:r>
              <a:rPr lang="hr-HR" sz="2800" dirty="0">
                <a:solidFill>
                  <a:srgbClr val="FF0000"/>
                </a:solidFill>
                <a:latin typeface="Arial" pitchFamily="34" charset="0"/>
                <a:cs typeface="Arial" pitchFamily="34" charset="0"/>
              </a:rPr>
              <a:t>Time to live</a:t>
            </a:r>
            <a:r>
              <a:rPr lang="hr-HR" sz="2800" dirty="0">
                <a:latin typeface="Arial" pitchFamily="34" charset="0"/>
                <a:cs typeface="Arial" pitchFamily="34" charset="0"/>
              </a:rPr>
              <a:t>)</a:t>
            </a:r>
            <a:endParaRPr lang="hr-HR" sz="2800" dirty="0"/>
          </a:p>
        </p:txBody>
      </p:sp>
      <p:sp>
        <p:nvSpPr>
          <p:cNvPr id="6" name="TextBox 2"/>
          <p:cNvSpPr txBox="1"/>
          <p:nvPr/>
        </p:nvSpPr>
        <p:spPr>
          <a:xfrm>
            <a:off x="1524000" y="1363233"/>
            <a:ext cx="9144000" cy="646331"/>
          </a:xfrm>
          <a:prstGeom prst="rect">
            <a:avLst/>
          </a:prstGeom>
          <a:noFill/>
        </p:spPr>
        <p:txBody>
          <a:bodyPr wrap="square" rtlCol="0">
            <a:spAutoFit/>
          </a:bodyPr>
          <a:lstStyle/>
          <a:p>
            <a:pPr marL="180975" indent="-180975">
              <a:buFont typeface="Wingdings" pitchFamily="2" charset="2"/>
              <a:buChar char="Ø"/>
            </a:pPr>
            <a:r>
              <a:rPr lang="hr-HR" dirty="0">
                <a:solidFill>
                  <a:srgbClr val="002060"/>
                </a:solidFill>
              </a:rPr>
              <a:t>Ovdje se oslanjamo na vrijednost u polju TTL u IP zaglavlju (</a:t>
            </a:r>
            <a:r>
              <a:rPr lang="hr-HR" dirty="0" err="1">
                <a:solidFill>
                  <a:srgbClr val="002060"/>
                </a:solidFill>
              </a:rPr>
              <a:t>headeru</a:t>
            </a:r>
            <a:r>
              <a:rPr lang="hr-HR" dirty="0">
                <a:solidFill>
                  <a:srgbClr val="002060"/>
                </a:solidFill>
              </a:rPr>
              <a:t>) na način da </a:t>
            </a:r>
            <a:r>
              <a:rPr lang="hr-HR" dirty="0" err="1">
                <a:solidFill>
                  <a:srgbClr val="002060"/>
                </a:solidFill>
              </a:rPr>
              <a:t>usmjernik</a:t>
            </a:r>
            <a:r>
              <a:rPr lang="hr-HR" dirty="0">
                <a:solidFill>
                  <a:srgbClr val="002060"/>
                </a:solidFill>
              </a:rPr>
              <a:t> odbaci paket kada se TTL vrijednost smanji na nulu</a:t>
            </a:r>
          </a:p>
        </p:txBody>
      </p:sp>
      <p:cxnSp>
        <p:nvCxnSpPr>
          <p:cNvPr id="8" name="Straight Arrow Connector 6"/>
          <p:cNvCxnSpPr/>
          <p:nvPr/>
        </p:nvCxnSpPr>
        <p:spPr>
          <a:xfrm flipV="1">
            <a:off x="7381884" y="3214686"/>
            <a:ext cx="785818"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srcRect/>
          <a:stretch>
            <a:fillRect/>
          </a:stretch>
        </p:blipFill>
        <p:spPr bwMode="auto">
          <a:xfrm>
            <a:off x="1428206" y="2612512"/>
            <a:ext cx="9144000" cy="3111280"/>
          </a:xfrm>
          <a:prstGeom prst="rect">
            <a:avLst/>
          </a:prstGeom>
          <a:noFill/>
          <a:ln w="9525">
            <a:noFill/>
            <a:miter lim="800000"/>
            <a:headEnd/>
            <a:tailEnd/>
          </a:ln>
          <a:effectLst/>
        </p:spPr>
      </p:pic>
    </p:spTree>
    <p:extLst>
      <p:ext uri="{BB962C8B-B14F-4D97-AF65-F5344CB8AC3E}">
        <p14:creationId xmlns:p14="http://schemas.microsoft.com/office/powerpoint/2010/main" val="258430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10554789" cy="647404"/>
          </a:xfrm>
        </p:spPr>
        <p:txBody>
          <a:bodyPr>
            <a:normAutofit fontScale="90000"/>
          </a:bodyPr>
          <a:lstStyle/>
          <a:p>
            <a:r>
              <a:rPr lang="hr-HR" sz="2800" dirty="0">
                <a:latin typeface="Arial" pitchFamily="34" charset="0"/>
                <a:cs typeface="Arial" pitchFamily="34" charset="0"/>
              </a:rPr>
              <a:t>RIP v1 ograničenja prekinute mreže (</a:t>
            </a:r>
            <a:r>
              <a:rPr lang="hr-HR" sz="2800" dirty="0" err="1">
                <a:latin typeface="Arial" pitchFamily="34" charset="0"/>
                <a:cs typeface="Arial" pitchFamily="34" charset="0"/>
              </a:rPr>
              <a:t>discontiguous</a:t>
            </a:r>
            <a:r>
              <a:rPr lang="hr-HR" sz="2800" dirty="0">
                <a:latin typeface="Arial" pitchFamily="34" charset="0"/>
                <a:cs typeface="Arial" pitchFamily="34" charset="0"/>
              </a:rPr>
              <a:t> </a:t>
            </a:r>
            <a:r>
              <a:rPr lang="hr-HR" sz="2800" dirty="0" err="1">
                <a:latin typeface="Arial" pitchFamily="34" charset="0"/>
                <a:cs typeface="Arial" pitchFamily="34" charset="0"/>
              </a:rPr>
              <a:t>networks</a:t>
            </a:r>
            <a:r>
              <a:rPr lang="hr-HR" sz="2800" dirty="0">
                <a:latin typeface="Arial" pitchFamily="34" charset="0"/>
                <a:cs typeface="Arial" pitchFamily="34" charset="0"/>
              </a:rPr>
              <a:t>)</a:t>
            </a:r>
            <a:endParaRPr lang="hr-HR" sz="2800" dirty="0"/>
          </a:p>
        </p:txBody>
      </p:sp>
      <p:pic>
        <p:nvPicPr>
          <p:cNvPr id="9" name="Picture 2"/>
          <p:cNvPicPr>
            <a:picLocks noChangeAspect="1" noChangeArrowheads="1"/>
          </p:cNvPicPr>
          <p:nvPr/>
        </p:nvPicPr>
        <p:blipFill>
          <a:blip r:embed="rId2"/>
          <a:srcRect/>
          <a:stretch>
            <a:fillRect/>
          </a:stretch>
        </p:blipFill>
        <p:spPr bwMode="auto">
          <a:xfrm>
            <a:off x="1524000" y="1953068"/>
            <a:ext cx="9144000" cy="1467388"/>
          </a:xfrm>
          <a:prstGeom prst="rect">
            <a:avLst/>
          </a:prstGeom>
          <a:noFill/>
          <a:ln w="9525">
            <a:noFill/>
            <a:miter lim="800000"/>
            <a:headEnd/>
            <a:tailEnd/>
          </a:ln>
          <a:effectLst/>
        </p:spPr>
      </p:pic>
      <p:sp>
        <p:nvSpPr>
          <p:cNvPr id="10" name="Rectangle 7"/>
          <p:cNvSpPr/>
          <p:nvPr/>
        </p:nvSpPr>
        <p:spPr>
          <a:xfrm>
            <a:off x="3524232" y="2024507"/>
            <a:ext cx="1214446" cy="5000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8"/>
          <p:cNvSpPr/>
          <p:nvPr/>
        </p:nvSpPr>
        <p:spPr>
          <a:xfrm>
            <a:off x="7453322" y="2024507"/>
            <a:ext cx="1214446" cy="5000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Box 9"/>
          <p:cNvSpPr txBox="1"/>
          <p:nvPr/>
        </p:nvSpPr>
        <p:spPr>
          <a:xfrm>
            <a:off x="209006" y="4167648"/>
            <a:ext cx="11451771" cy="954107"/>
          </a:xfrm>
          <a:prstGeom prst="rect">
            <a:avLst/>
          </a:prstGeom>
          <a:noFill/>
        </p:spPr>
        <p:txBody>
          <a:bodyPr wrap="square" rtlCol="0">
            <a:spAutoFit/>
          </a:bodyPr>
          <a:lstStyle/>
          <a:p>
            <a:pPr marL="361950" indent="-361950">
              <a:buFont typeface="Wingdings" pitchFamily="2" charset="2"/>
              <a:buChar char="Ø"/>
            </a:pPr>
            <a:r>
              <a:rPr lang="hr-HR" sz="2800" dirty="0">
                <a:solidFill>
                  <a:srgbClr val="002060"/>
                </a:solidFill>
              </a:rPr>
              <a:t>Da bi R3 znao za mrežu 10.10.10.0/28 njegova mreža 10.10.10.16 mora imati istu subnet masku /28</a:t>
            </a:r>
          </a:p>
        </p:txBody>
      </p:sp>
    </p:spTree>
    <p:extLst>
      <p:ext uri="{BB962C8B-B14F-4D97-AF65-F5344CB8AC3E}">
        <p14:creationId xmlns:p14="http://schemas.microsoft.com/office/powerpoint/2010/main" val="286945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RIP v1 ograničenja (</a:t>
            </a:r>
            <a:r>
              <a:rPr lang="hr-HR" sz="2800" dirty="0">
                <a:solidFill>
                  <a:srgbClr val="FF0000"/>
                </a:solidFill>
                <a:latin typeface="Arial" pitchFamily="34" charset="0"/>
                <a:cs typeface="Arial" pitchFamily="34" charset="0"/>
              </a:rPr>
              <a:t>auto-</a:t>
            </a:r>
            <a:r>
              <a:rPr lang="hr-HR" sz="2800" dirty="0" err="1">
                <a:solidFill>
                  <a:srgbClr val="FF0000"/>
                </a:solidFill>
                <a:latin typeface="Arial" pitchFamily="34" charset="0"/>
                <a:cs typeface="Arial" pitchFamily="34" charset="0"/>
              </a:rPr>
              <a:t>summary</a:t>
            </a:r>
            <a:r>
              <a:rPr lang="hr-HR" sz="2800" dirty="0">
                <a:latin typeface="Arial" pitchFamily="34" charset="0"/>
                <a:cs typeface="Arial" pitchFamily="34" charset="0"/>
              </a:rPr>
              <a:t>)</a:t>
            </a:r>
            <a:endParaRPr lang="hr-HR" sz="2800" dirty="0"/>
          </a:p>
        </p:txBody>
      </p:sp>
      <p:pic>
        <p:nvPicPr>
          <p:cNvPr id="7" name="Picture 2"/>
          <p:cNvPicPr>
            <a:picLocks noChangeAspect="1" noChangeArrowheads="1"/>
          </p:cNvPicPr>
          <p:nvPr/>
        </p:nvPicPr>
        <p:blipFill>
          <a:blip r:embed="rId2"/>
          <a:srcRect/>
          <a:stretch>
            <a:fillRect/>
          </a:stretch>
        </p:blipFill>
        <p:spPr bwMode="auto">
          <a:xfrm>
            <a:off x="1461716" y="2285992"/>
            <a:ext cx="9206284" cy="2790836"/>
          </a:xfrm>
          <a:prstGeom prst="rect">
            <a:avLst/>
          </a:prstGeom>
          <a:noFill/>
          <a:ln w="9525">
            <a:noFill/>
            <a:miter lim="800000"/>
            <a:headEnd/>
            <a:tailEnd/>
          </a:ln>
          <a:effectLst/>
        </p:spPr>
      </p:pic>
      <p:sp>
        <p:nvSpPr>
          <p:cNvPr id="8" name="Rectangle 7"/>
          <p:cNvSpPr/>
          <p:nvPr/>
        </p:nvSpPr>
        <p:spPr>
          <a:xfrm>
            <a:off x="1381092" y="3571876"/>
            <a:ext cx="1214446" cy="5000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8"/>
          <p:cNvSpPr/>
          <p:nvPr/>
        </p:nvSpPr>
        <p:spPr>
          <a:xfrm>
            <a:off x="9453554" y="3643314"/>
            <a:ext cx="1214446" cy="50006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4" name="Straight Arrow Connector 11"/>
          <p:cNvCxnSpPr/>
          <p:nvPr/>
        </p:nvCxnSpPr>
        <p:spPr>
          <a:xfrm rot="5400000">
            <a:off x="2238348" y="2357430"/>
            <a:ext cx="571504"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2"/>
          <p:cNvCxnSpPr/>
          <p:nvPr/>
        </p:nvCxnSpPr>
        <p:spPr>
          <a:xfrm rot="5400000">
            <a:off x="9097190" y="2356636"/>
            <a:ext cx="571504" cy="1588"/>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1524001" y="1714488"/>
            <a:ext cx="2108269" cy="369332"/>
          </a:xfrm>
          <a:prstGeom prst="rect">
            <a:avLst/>
          </a:prstGeom>
          <a:noFill/>
        </p:spPr>
        <p:txBody>
          <a:bodyPr wrap="none" rtlCol="0">
            <a:spAutoFit/>
          </a:bodyPr>
          <a:lstStyle/>
          <a:p>
            <a:r>
              <a:rPr lang="hr-HR" dirty="0"/>
              <a:t>Classfull Boundary</a:t>
            </a:r>
          </a:p>
        </p:txBody>
      </p:sp>
      <p:sp>
        <p:nvSpPr>
          <p:cNvPr id="17" name="TextBox 15"/>
          <p:cNvSpPr txBox="1"/>
          <p:nvPr/>
        </p:nvSpPr>
        <p:spPr>
          <a:xfrm>
            <a:off x="8196277" y="1685913"/>
            <a:ext cx="2108269" cy="369332"/>
          </a:xfrm>
          <a:prstGeom prst="rect">
            <a:avLst/>
          </a:prstGeom>
          <a:noFill/>
        </p:spPr>
        <p:txBody>
          <a:bodyPr wrap="none" rtlCol="0">
            <a:spAutoFit/>
          </a:bodyPr>
          <a:lstStyle/>
          <a:p>
            <a:r>
              <a:rPr lang="hr-HR" dirty="0"/>
              <a:t>Classfull Boundary</a:t>
            </a:r>
          </a:p>
        </p:txBody>
      </p:sp>
      <p:cxnSp>
        <p:nvCxnSpPr>
          <p:cNvPr id="18" name="Straight Arrow Connector 16"/>
          <p:cNvCxnSpPr/>
          <p:nvPr/>
        </p:nvCxnSpPr>
        <p:spPr>
          <a:xfrm>
            <a:off x="5271803" y="2214554"/>
            <a:ext cx="1428760" cy="1588"/>
          </a:xfrm>
          <a:prstGeom prst="straightConnector1">
            <a:avLst/>
          </a:prstGeom>
          <a:ln w="31750">
            <a:solidFill>
              <a:srgbClr val="EE12E4"/>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9"/>
          <p:cNvSpPr txBox="1"/>
          <p:nvPr/>
        </p:nvSpPr>
        <p:spPr>
          <a:xfrm>
            <a:off x="5057490" y="1785926"/>
            <a:ext cx="1967205" cy="369332"/>
          </a:xfrm>
          <a:prstGeom prst="rect">
            <a:avLst/>
          </a:prstGeom>
          <a:noFill/>
        </p:spPr>
        <p:txBody>
          <a:bodyPr wrap="none" rtlCol="0">
            <a:spAutoFit/>
          </a:bodyPr>
          <a:lstStyle/>
          <a:p>
            <a:r>
              <a:rPr lang="hr-HR" b="1" dirty="0"/>
              <a:t>LOADBALANCE</a:t>
            </a:r>
          </a:p>
        </p:txBody>
      </p:sp>
    </p:spTree>
    <p:extLst>
      <p:ext uri="{BB962C8B-B14F-4D97-AF65-F5344CB8AC3E}">
        <p14:creationId xmlns:p14="http://schemas.microsoft.com/office/powerpoint/2010/main" val="3451840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224997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9143999" cy="618309"/>
          </a:xfrm>
        </p:spPr>
        <p:txBody>
          <a:bodyPr>
            <a:normAutofit fontScale="90000"/>
          </a:bodyPr>
          <a:lstStyle/>
          <a:p>
            <a:r>
              <a:rPr lang="hr-HR" dirty="0">
                <a:latin typeface="Arial" pitchFamily="34" charset="0"/>
                <a:cs typeface="Arial" pitchFamily="34" charset="0"/>
              </a:rPr>
              <a:t>Tumačenje </a:t>
            </a:r>
            <a:r>
              <a:rPr lang="hr-HR" dirty="0" err="1">
                <a:latin typeface="Arial" pitchFamily="34" charset="0"/>
                <a:cs typeface="Arial" pitchFamily="34" charset="0"/>
              </a:rPr>
              <a:t>usmjerničke</a:t>
            </a:r>
            <a:r>
              <a:rPr lang="hr-HR" dirty="0">
                <a:latin typeface="Arial" pitchFamily="34" charset="0"/>
                <a:cs typeface="Arial" pitchFamily="34" charset="0"/>
              </a:rPr>
              <a:t> tablice-ponavljanje</a:t>
            </a:r>
            <a:endParaRPr lang="hr-HR" dirty="0"/>
          </a:p>
        </p:txBody>
      </p:sp>
      <p:sp>
        <p:nvSpPr>
          <p:cNvPr id="10" name="Rectangle 3"/>
          <p:cNvSpPr txBox="1">
            <a:spLocks/>
          </p:cNvSpPr>
          <p:nvPr/>
        </p:nvSpPr>
        <p:spPr bwMode="auto">
          <a:xfrm>
            <a:off x="199395" y="939868"/>
            <a:ext cx="11661679" cy="186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fontAlgn="base">
              <a:spcBef>
                <a:spcPct val="20000"/>
              </a:spcBef>
              <a:spcAft>
                <a:spcPct val="0"/>
              </a:spcAft>
              <a:buClr>
                <a:srgbClr val="002060"/>
              </a:buClr>
              <a:buSzPct val="85000"/>
              <a:buFont typeface="Wingdings" pitchFamily="2" charset="2"/>
              <a:buChar char="Ø"/>
              <a:defRPr/>
            </a:pPr>
            <a:r>
              <a:rPr lang="hr-HR" dirty="0">
                <a:solidFill>
                  <a:srgbClr val="000066"/>
                </a:solidFill>
                <a:latin typeface="Arial" pitchFamily="34" charset="0"/>
                <a:cs typeface="Arial" pitchFamily="34" charset="0"/>
              </a:rPr>
              <a:t>Oznaka za izvor informacije je slovo u prvoj koloni,  ispisa routing tablice, a može označavati:</a:t>
            </a:r>
          </a:p>
          <a:p>
            <a:pPr marL="822325" lvl="2" indent="-228600" fontAlgn="base">
              <a:spcBef>
                <a:spcPct val="20000"/>
              </a:spcBef>
              <a:spcAft>
                <a:spcPct val="0"/>
              </a:spcAft>
              <a:buClr>
                <a:srgbClr val="002060"/>
              </a:buClr>
              <a:buSzPct val="75000"/>
              <a:buFont typeface="Wingdings 2" pitchFamily="18" charset="2"/>
              <a:buChar char=""/>
              <a:defRPr/>
            </a:pPr>
            <a:r>
              <a:rPr lang="hr-HR" sz="1600" dirty="0">
                <a:solidFill>
                  <a:srgbClr val="000066"/>
                </a:solidFill>
                <a:latin typeface="Arial" pitchFamily="34" charset="0"/>
                <a:cs typeface="Arial" pitchFamily="34" charset="0"/>
              </a:rPr>
              <a:t>Direktno spojenu mrežu na sučelje usmjernika</a:t>
            </a:r>
          </a:p>
          <a:p>
            <a:pPr marL="822325" lvl="2" indent="-228600" fontAlgn="base">
              <a:spcBef>
                <a:spcPct val="20000"/>
              </a:spcBef>
              <a:spcAft>
                <a:spcPct val="0"/>
              </a:spcAft>
              <a:buClr>
                <a:srgbClr val="002060"/>
              </a:buClr>
              <a:buSzPct val="75000"/>
              <a:buFont typeface="Wingdings 2" pitchFamily="18" charset="2"/>
              <a:buChar char=""/>
              <a:defRPr/>
            </a:pPr>
            <a:r>
              <a:rPr lang="hr-HR" sz="1600" dirty="0">
                <a:solidFill>
                  <a:srgbClr val="000066"/>
                </a:solidFill>
                <a:latin typeface="Arial" pitchFamily="34" charset="0"/>
                <a:cs typeface="Arial" pitchFamily="34" charset="0"/>
              </a:rPr>
              <a:t>Statički upisanu putanju do udaljene mreže</a:t>
            </a:r>
          </a:p>
          <a:p>
            <a:pPr marL="822325" lvl="2" indent="-228600" fontAlgn="base">
              <a:spcBef>
                <a:spcPct val="20000"/>
              </a:spcBef>
              <a:spcAft>
                <a:spcPct val="0"/>
              </a:spcAft>
              <a:buClr>
                <a:srgbClr val="002060"/>
              </a:buClr>
              <a:buSzPct val="75000"/>
              <a:buFont typeface="Wingdings 2" pitchFamily="18" charset="2"/>
              <a:buChar char=""/>
              <a:defRPr/>
            </a:pPr>
            <a:r>
              <a:rPr lang="hr-HR" sz="1600" dirty="0">
                <a:solidFill>
                  <a:srgbClr val="000066"/>
                </a:solidFill>
                <a:latin typeface="Arial" pitchFamily="34" charset="0"/>
                <a:cs typeface="Arial" pitchFamily="34" charset="0"/>
              </a:rPr>
              <a:t>Dinamički upisanu putanju do udaljene mreže pomoću nekog od usmjerničkih protokola</a:t>
            </a:r>
          </a:p>
          <a:p>
            <a:pPr marL="273050" indent="-273050" fontAlgn="base">
              <a:spcBef>
                <a:spcPct val="20000"/>
              </a:spcBef>
              <a:spcAft>
                <a:spcPct val="0"/>
              </a:spcAft>
              <a:buClr>
                <a:srgbClr val="002060"/>
              </a:buClr>
              <a:buSzPct val="85000"/>
              <a:buFont typeface="Wingdings" pitchFamily="2" charset="2"/>
              <a:buChar char="Ø"/>
              <a:defRPr/>
            </a:pPr>
            <a:endParaRPr lang="hr-HR" sz="2700" dirty="0"/>
          </a:p>
        </p:txBody>
      </p:sp>
      <p:sp>
        <p:nvSpPr>
          <p:cNvPr id="11" name="Rectangle 9"/>
          <p:cNvSpPr/>
          <p:nvPr/>
        </p:nvSpPr>
        <p:spPr>
          <a:xfrm>
            <a:off x="330926" y="2628491"/>
            <a:ext cx="8682445" cy="2554545"/>
          </a:xfrm>
          <a:prstGeom prst="rect">
            <a:avLst/>
          </a:prstGeom>
        </p:spPr>
        <p:txBody>
          <a:bodyPr wrap="square">
            <a:spAutoFit/>
          </a:bodyPr>
          <a:lstStyle/>
          <a:p>
            <a:r>
              <a:rPr lang="hr-HR" sz="2000" b="1" dirty="0"/>
              <a:t>R1#</a:t>
            </a:r>
            <a:r>
              <a:rPr lang="hr-HR" sz="2000" b="1" dirty="0">
                <a:solidFill>
                  <a:srgbClr val="0000FF"/>
                </a:solidFill>
              </a:rPr>
              <a:t>show ip route</a:t>
            </a:r>
          </a:p>
          <a:p>
            <a:r>
              <a:rPr lang="hr-HR" sz="2000" dirty="0"/>
              <a:t>Codes: </a:t>
            </a:r>
            <a:r>
              <a:rPr lang="hr-HR" sz="2000" u="sng" dirty="0">
                <a:solidFill>
                  <a:srgbClr val="FF0000"/>
                </a:solidFill>
              </a:rPr>
              <a:t>C</a:t>
            </a:r>
            <a:r>
              <a:rPr lang="hr-HR" sz="2000" u="sng" dirty="0"/>
              <a:t> - connected</a:t>
            </a:r>
            <a:r>
              <a:rPr lang="hr-HR" sz="2000" dirty="0"/>
              <a:t>, </a:t>
            </a:r>
            <a:r>
              <a:rPr lang="hr-HR" sz="2000" u="sng" dirty="0">
                <a:solidFill>
                  <a:srgbClr val="FF0000"/>
                </a:solidFill>
              </a:rPr>
              <a:t>S</a:t>
            </a:r>
            <a:r>
              <a:rPr lang="hr-HR" sz="2000" u="sng" dirty="0"/>
              <a:t> - static</a:t>
            </a:r>
            <a:r>
              <a:rPr lang="hr-HR" sz="2000" dirty="0"/>
              <a:t>, </a:t>
            </a:r>
            <a:r>
              <a:rPr lang="hr-HR" sz="2000" dirty="0">
                <a:solidFill>
                  <a:schemeClr val="tx1">
                    <a:lumMod val="65000"/>
                    <a:lumOff val="35000"/>
                  </a:schemeClr>
                </a:solidFill>
              </a:rPr>
              <a:t>I - IGRP</a:t>
            </a:r>
            <a:r>
              <a:rPr lang="hr-HR" sz="2000" dirty="0"/>
              <a:t>, </a:t>
            </a:r>
            <a:r>
              <a:rPr lang="hr-HR" sz="2000" u="sng" dirty="0">
                <a:solidFill>
                  <a:srgbClr val="FF0000"/>
                </a:solidFill>
              </a:rPr>
              <a:t>R</a:t>
            </a:r>
            <a:r>
              <a:rPr lang="hr-HR" sz="2000" u="sng" dirty="0"/>
              <a:t> - RIP</a:t>
            </a:r>
            <a:r>
              <a:rPr lang="hr-HR" sz="2000" dirty="0"/>
              <a:t>, </a:t>
            </a:r>
            <a:r>
              <a:rPr lang="hr-HR" sz="2000" dirty="0">
                <a:solidFill>
                  <a:schemeClr val="tx1">
                    <a:lumMod val="65000"/>
                    <a:lumOff val="35000"/>
                  </a:schemeClr>
                </a:solidFill>
              </a:rPr>
              <a:t>M - mobile</a:t>
            </a:r>
            <a:r>
              <a:rPr lang="hr-HR" sz="2000" dirty="0"/>
              <a:t>, </a:t>
            </a:r>
            <a:r>
              <a:rPr lang="hr-HR" sz="2000" u="sng" dirty="0">
                <a:solidFill>
                  <a:srgbClr val="FF0000"/>
                </a:solidFill>
              </a:rPr>
              <a:t>B</a:t>
            </a:r>
            <a:r>
              <a:rPr lang="hr-HR" sz="2000" u="sng" dirty="0"/>
              <a:t> - BGP</a:t>
            </a:r>
          </a:p>
          <a:p>
            <a:r>
              <a:rPr lang="hr-HR" sz="2000" dirty="0"/>
              <a:t>       </a:t>
            </a:r>
            <a:r>
              <a:rPr lang="hr-HR" sz="2000" u="sng" dirty="0">
                <a:solidFill>
                  <a:srgbClr val="FF0000"/>
                </a:solidFill>
              </a:rPr>
              <a:t>D</a:t>
            </a:r>
            <a:r>
              <a:rPr lang="hr-HR" sz="2000" u="sng" dirty="0"/>
              <a:t> - EIGRP</a:t>
            </a:r>
            <a:r>
              <a:rPr lang="hr-HR" sz="2000" dirty="0"/>
              <a:t>, </a:t>
            </a:r>
            <a:r>
              <a:rPr lang="hr-HR" sz="2000" u="sng" dirty="0">
                <a:solidFill>
                  <a:srgbClr val="FF0000"/>
                </a:solidFill>
              </a:rPr>
              <a:t>EX</a:t>
            </a:r>
            <a:r>
              <a:rPr lang="hr-HR" sz="2000" u="sng" dirty="0"/>
              <a:t> - EIGRP external</a:t>
            </a:r>
            <a:r>
              <a:rPr lang="hr-HR" sz="2000" dirty="0"/>
              <a:t>, </a:t>
            </a:r>
            <a:r>
              <a:rPr lang="hr-HR" sz="2000" u="sng" dirty="0">
                <a:solidFill>
                  <a:srgbClr val="FF0000"/>
                </a:solidFill>
              </a:rPr>
              <a:t>O</a:t>
            </a:r>
            <a:r>
              <a:rPr lang="hr-HR" sz="2000" u="sng" dirty="0"/>
              <a:t> - OSPF</a:t>
            </a:r>
            <a:r>
              <a:rPr lang="hr-HR" sz="2000" dirty="0"/>
              <a:t>, </a:t>
            </a:r>
            <a:r>
              <a:rPr lang="hr-HR" sz="2000" u="sng" dirty="0">
                <a:solidFill>
                  <a:srgbClr val="FF0000"/>
                </a:solidFill>
              </a:rPr>
              <a:t>IA</a:t>
            </a:r>
            <a:r>
              <a:rPr lang="hr-HR" sz="2000" u="sng" dirty="0"/>
              <a:t> - OSPF inter area</a:t>
            </a:r>
          </a:p>
          <a:p>
            <a:r>
              <a:rPr lang="hr-HR" sz="2000" dirty="0"/>
              <a:t>       </a:t>
            </a:r>
            <a:r>
              <a:rPr lang="hr-HR" sz="2000" dirty="0">
                <a:solidFill>
                  <a:schemeClr val="tx1">
                    <a:lumMod val="65000"/>
                    <a:lumOff val="35000"/>
                  </a:schemeClr>
                </a:solidFill>
              </a:rPr>
              <a:t>N1 - OSPF NSSA external type 1, N2 - OSPF NSSA external type </a:t>
            </a:r>
            <a:r>
              <a:rPr lang="hr-HR" sz="2000" dirty="0"/>
              <a:t>2</a:t>
            </a:r>
          </a:p>
          <a:p>
            <a:r>
              <a:rPr lang="hr-HR" sz="2000" dirty="0"/>
              <a:t>       </a:t>
            </a:r>
            <a:r>
              <a:rPr lang="hr-HR" sz="2000" u="sng" dirty="0">
                <a:solidFill>
                  <a:srgbClr val="FF0000"/>
                </a:solidFill>
              </a:rPr>
              <a:t>E1</a:t>
            </a:r>
            <a:r>
              <a:rPr lang="hr-HR" sz="2000" u="sng" dirty="0"/>
              <a:t> - OSPF external type 1</a:t>
            </a:r>
            <a:r>
              <a:rPr lang="hr-HR" sz="2000" dirty="0"/>
              <a:t>, </a:t>
            </a:r>
            <a:r>
              <a:rPr lang="hr-HR" sz="2000" u="sng" dirty="0">
                <a:solidFill>
                  <a:srgbClr val="FF0000"/>
                </a:solidFill>
              </a:rPr>
              <a:t>E2</a:t>
            </a:r>
            <a:r>
              <a:rPr lang="hr-HR" sz="2000" u="sng" dirty="0"/>
              <a:t> - OSPF external type 2</a:t>
            </a:r>
            <a:r>
              <a:rPr lang="hr-HR" sz="2000" dirty="0"/>
              <a:t>, E - EGP</a:t>
            </a:r>
          </a:p>
          <a:p>
            <a:r>
              <a:rPr lang="hr-HR" sz="2000" dirty="0"/>
              <a:t>       </a:t>
            </a:r>
            <a:r>
              <a:rPr lang="hr-HR" sz="2000" dirty="0">
                <a:solidFill>
                  <a:schemeClr val="tx1">
                    <a:lumMod val="65000"/>
                    <a:lumOff val="35000"/>
                  </a:schemeClr>
                </a:solidFill>
              </a:rPr>
              <a:t>i - IS-IS, L1 - IS-IS level-1, L2 - IS-IS level-2, ia - IS-IS inter area</a:t>
            </a:r>
          </a:p>
          <a:p>
            <a:r>
              <a:rPr lang="hr-HR" sz="2000" dirty="0"/>
              <a:t>      </a:t>
            </a:r>
            <a:r>
              <a:rPr lang="hr-HR" sz="2000" dirty="0">
                <a:solidFill>
                  <a:srgbClr val="FF0000"/>
                </a:solidFill>
              </a:rPr>
              <a:t> </a:t>
            </a:r>
            <a:r>
              <a:rPr lang="hr-HR" sz="2000" u="sng" dirty="0">
                <a:solidFill>
                  <a:srgbClr val="FF0000"/>
                </a:solidFill>
              </a:rPr>
              <a:t>* </a:t>
            </a:r>
            <a:r>
              <a:rPr lang="hr-HR" sz="2000" u="sng" dirty="0"/>
              <a:t>- candidate default</a:t>
            </a:r>
            <a:r>
              <a:rPr lang="hr-HR" sz="2000" dirty="0"/>
              <a:t>, </a:t>
            </a:r>
            <a:r>
              <a:rPr lang="hr-HR" sz="2000" dirty="0">
                <a:solidFill>
                  <a:schemeClr val="tx1">
                    <a:lumMod val="65000"/>
                    <a:lumOff val="35000"/>
                  </a:schemeClr>
                </a:solidFill>
              </a:rPr>
              <a:t>U - per-user static route, </a:t>
            </a:r>
            <a:r>
              <a:rPr lang="hr-HR" sz="2000" u="sng" dirty="0">
                <a:solidFill>
                  <a:srgbClr val="FF0000"/>
                </a:solidFill>
              </a:rPr>
              <a:t>o</a:t>
            </a:r>
            <a:r>
              <a:rPr lang="hr-HR" sz="2000" u="sng" dirty="0"/>
              <a:t> - ODR</a:t>
            </a:r>
          </a:p>
          <a:p>
            <a:r>
              <a:rPr lang="hr-HR" sz="2000" dirty="0">
                <a:solidFill>
                  <a:schemeClr val="tx1">
                    <a:lumMod val="65000"/>
                    <a:lumOff val="35000"/>
                  </a:schemeClr>
                </a:solidFill>
              </a:rPr>
              <a:t>       P - periodic downloaded static route</a:t>
            </a:r>
          </a:p>
        </p:txBody>
      </p:sp>
    </p:spTree>
    <p:extLst>
      <p:ext uri="{BB962C8B-B14F-4D97-AF65-F5344CB8AC3E}">
        <p14:creationId xmlns:p14="http://schemas.microsoft.com/office/powerpoint/2010/main" val="358494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RIP v2 </a:t>
            </a:r>
            <a:r>
              <a:rPr lang="hr-HR" sz="2800" dirty="0" err="1">
                <a:solidFill>
                  <a:srgbClr val="FF0000"/>
                </a:solidFill>
                <a:latin typeface="Arial" pitchFamily="34" charset="0"/>
                <a:cs typeface="Arial" pitchFamily="34" charset="0"/>
              </a:rPr>
              <a:t>max</a:t>
            </a:r>
            <a:r>
              <a:rPr lang="hr-HR" sz="2800" dirty="0">
                <a:solidFill>
                  <a:srgbClr val="FF0000"/>
                </a:solidFill>
                <a:latin typeface="Arial" pitchFamily="34" charset="0"/>
                <a:cs typeface="Arial" pitchFamily="34" charset="0"/>
              </a:rPr>
              <a:t> 25 putanja u </a:t>
            </a:r>
            <a:r>
              <a:rPr lang="hr-HR" sz="2800" dirty="0" err="1">
                <a:solidFill>
                  <a:srgbClr val="FF0000"/>
                </a:solidFill>
                <a:latin typeface="Arial" pitchFamily="34" charset="0"/>
                <a:cs typeface="Arial" pitchFamily="34" charset="0"/>
              </a:rPr>
              <a:t>updateu</a:t>
            </a:r>
            <a:r>
              <a:rPr lang="hr-HR" sz="2800" dirty="0">
                <a:solidFill>
                  <a:srgbClr val="FF0000"/>
                </a:solidFill>
                <a:latin typeface="Arial" pitchFamily="34" charset="0"/>
                <a:cs typeface="Arial" pitchFamily="34" charset="0"/>
              </a:rPr>
              <a:t>!</a:t>
            </a:r>
            <a:endParaRPr lang="hr-HR" sz="2800" dirty="0">
              <a:solidFill>
                <a:srgbClr val="FF0000"/>
              </a:solidFill>
            </a:endParaRPr>
          </a:p>
        </p:txBody>
      </p:sp>
      <p:sp>
        <p:nvSpPr>
          <p:cNvPr id="5" name="Pravokutnik 4"/>
          <p:cNvSpPr/>
          <p:nvPr/>
        </p:nvSpPr>
        <p:spPr>
          <a:xfrm>
            <a:off x="97715" y="712158"/>
            <a:ext cx="11658856" cy="1077218"/>
          </a:xfrm>
          <a:prstGeom prst="rect">
            <a:avLst/>
          </a:prstGeom>
        </p:spPr>
        <p:txBody>
          <a:bodyPr wrap="square">
            <a:spAutoFit/>
          </a:bodyPr>
          <a:lstStyle/>
          <a:p>
            <a:pPr marL="180975" indent="-180975">
              <a:buFont typeface="Wingdings" pitchFamily="2" charset="2"/>
              <a:buChar char="Ø"/>
            </a:pPr>
            <a:r>
              <a:rPr lang="hr-HR" sz="1600" dirty="0">
                <a:solidFill>
                  <a:srgbClr val="002060"/>
                </a:solidFill>
              </a:rPr>
              <a:t>RIPv2 (RFC 1723) je za razliku od RIPv1 neklasificirani </a:t>
            </a:r>
            <a:r>
              <a:rPr lang="hr-HR" sz="1600" dirty="0" err="1">
                <a:solidFill>
                  <a:srgbClr val="002060"/>
                </a:solidFill>
              </a:rPr>
              <a:t>usmjernički</a:t>
            </a:r>
            <a:r>
              <a:rPr lang="hr-HR" sz="1600" dirty="0">
                <a:solidFill>
                  <a:srgbClr val="002060"/>
                </a:solidFill>
              </a:rPr>
              <a:t> protokol (engl. </a:t>
            </a:r>
            <a:r>
              <a:rPr lang="hr-HR" sz="1600" dirty="0" err="1">
                <a:solidFill>
                  <a:srgbClr val="002060"/>
                </a:solidFill>
              </a:rPr>
              <a:t>classless</a:t>
            </a:r>
            <a:r>
              <a:rPr lang="hr-HR" sz="1600" dirty="0">
                <a:solidFill>
                  <a:srgbClr val="002060"/>
                </a:solidFill>
              </a:rPr>
              <a:t>)</a:t>
            </a:r>
          </a:p>
          <a:p>
            <a:pPr marL="180975" indent="-180975">
              <a:buFont typeface="Wingdings" pitchFamily="2" charset="2"/>
              <a:buChar char="Ø"/>
            </a:pPr>
            <a:r>
              <a:rPr lang="hr-HR" sz="1600" dirty="0">
                <a:solidFill>
                  <a:srgbClr val="002060"/>
                </a:solidFill>
              </a:rPr>
              <a:t>Osnovna razlika između RIPv1 i RIPv2 je u tome što RIPv2 šalje pri razmjeni informacija o mrežama </a:t>
            </a:r>
            <a:r>
              <a:rPr lang="hr-HR" sz="1600" b="1" dirty="0">
                <a:solidFill>
                  <a:srgbClr val="002060"/>
                </a:solidFill>
              </a:rPr>
              <a:t>mrežnu masku</a:t>
            </a:r>
            <a:r>
              <a:rPr lang="hr-HR" sz="1600" dirty="0">
                <a:solidFill>
                  <a:srgbClr val="002060"/>
                </a:solidFill>
              </a:rPr>
              <a:t> i </a:t>
            </a:r>
            <a:r>
              <a:rPr lang="hr-HR" sz="1600" b="1" dirty="0">
                <a:solidFill>
                  <a:srgbClr val="002060"/>
                </a:solidFill>
              </a:rPr>
              <a:t>adresu slijedećeg skoka</a:t>
            </a:r>
          </a:p>
          <a:p>
            <a:pPr marL="180975" indent="-180975">
              <a:buFont typeface="Wingdings" pitchFamily="2" charset="2"/>
              <a:buChar char="Ø"/>
            </a:pPr>
            <a:r>
              <a:rPr lang="hr-HR" sz="1600" dirty="0">
                <a:solidFill>
                  <a:srgbClr val="002060"/>
                </a:solidFill>
              </a:rPr>
              <a:t>omogućava primjenu VLSM i  CIDR tehnika, te rada u diskontinuiranim mrežama</a:t>
            </a:r>
          </a:p>
        </p:txBody>
      </p:sp>
      <p:pic>
        <p:nvPicPr>
          <p:cNvPr id="6" name="Slika 5"/>
          <p:cNvPicPr>
            <a:picLocks noChangeAspect="1"/>
          </p:cNvPicPr>
          <p:nvPr/>
        </p:nvPicPr>
        <p:blipFill>
          <a:blip r:embed="rId2"/>
          <a:stretch>
            <a:fillRect/>
          </a:stretch>
        </p:blipFill>
        <p:spPr>
          <a:xfrm>
            <a:off x="5786314" y="3926427"/>
            <a:ext cx="5900589" cy="1855155"/>
          </a:xfrm>
          <a:prstGeom prst="rect">
            <a:avLst/>
          </a:prstGeom>
        </p:spPr>
      </p:pic>
      <p:sp>
        <p:nvSpPr>
          <p:cNvPr id="7" name="Pravokutnik 6"/>
          <p:cNvSpPr/>
          <p:nvPr/>
        </p:nvSpPr>
        <p:spPr>
          <a:xfrm>
            <a:off x="251656" y="2003994"/>
            <a:ext cx="8849906" cy="2850011"/>
          </a:xfrm>
          <a:prstGeom prst="rect">
            <a:avLst/>
          </a:prstGeom>
        </p:spPr>
        <p:txBody>
          <a:bodyPr wrap="square">
            <a:spAutoFit/>
          </a:bodyPr>
          <a:lstStyle/>
          <a:p>
            <a:pPr marL="266700" indent="-266700">
              <a:lnSpc>
                <a:spcPct val="80000"/>
              </a:lnSpc>
              <a:buFont typeface="Wingdings" pitchFamily="2" charset="2"/>
              <a:buChar char="Ø"/>
            </a:pPr>
            <a:r>
              <a:rPr lang="hr-HR" sz="1400" b="1" dirty="0">
                <a:solidFill>
                  <a:srgbClr val="002060"/>
                </a:solidFill>
              </a:rPr>
              <a:t>Tip poruke</a:t>
            </a:r>
            <a:r>
              <a:rPr lang="hr-HR" sz="1400" dirty="0">
                <a:solidFill>
                  <a:srgbClr val="002060"/>
                </a:solidFill>
              </a:rPr>
              <a:t> (</a:t>
            </a:r>
            <a:r>
              <a:rPr lang="hr-HR" sz="1400" dirty="0" err="1">
                <a:solidFill>
                  <a:srgbClr val="FF0000"/>
                </a:solidFill>
              </a:rPr>
              <a:t>Command</a:t>
            </a:r>
            <a:r>
              <a:rPr lang="hr-HR" sz="1400" dirty="0">
                <a:solidFill>
                  <a:srgbClr val="002060"/>
                </a:solidFill>
              </a:rPr>
              <a:t>) – tip poruke. Zahtjev = 1 (</a:t>
            </a:r>
            <a:r>
              <a:rPr lang="hr-HR" sz="1400" dirty="0" err="1">
                <a:solidFill>
                  <a:srgbClr val="FF0000"/>
                </a:solidFill>
              </a:rPr>
              <a:t>request</a:t>
            </a:r>
            <a:r>
              <a:rPr lang="hr-HR" sz="1400" dirty="0">
                <a:solidFill>
                  <a:srgbClr val="002060"/>
                </a:solidFill>
              </a:rPr>
              <a:t>) ,  odgovor = 2 (</a:t>
            </a:r>
            <a:r>
              <a:rPr lang="hr-HR" sz="1400" dirty="0" err="1">
                <a:solidFill>
                  <a:srgbClr val="FF0000"/>
                </a:solidFill>
              </a:rPr>
              <a:t>response</a:t>
            </a:r>
            <a:r>
              <a:rPr lang="hr-HR" sz="1400" dirty="0">
                <a:solidFill>
                  <a:srgbClr val="002060"/>
                </a:solidFill>
              </a:rPr>
              <a:t>).</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Verzija</a:t>
            </a:r>
            <a:r>
              <a:rPr lang="hr-HR" sz="1400" dirty="0">
                <a:solidFill>
                  <a:srgbClr val="002060"/>
                </a:solidFill>
              </a:rPr>
              <a:t> (engl. </a:t>
            </a:r>
            <a:r>
              <a:rPr lang="hr-HR" sz="1400" dirty="0" err="1">
                <a:solidFill>
                  <a:srgbClr val="002060"/>
                </a:solidFill>
              </a:rPr>
              <a:t>Version</a:t>
            </a:r>
            <a:r>
              <a:rPr lang="hr-HR" sz="1400" dirty="0">
                <a:solidFill>
                  <a:srgbClr val="002060"/>
                </a:solidFill>
              </a:rPr>
              <a:t>) – verzija RIP protokola (RIPv1=1 ili RIPv2=2)</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Mora biti nula</a:t>
            </a:r>
            <a:r>
              <a:rPr lang="hr-HR" sz="1400" dirty="0">
                <a:solidFill>
                  <a:srgbClr val="002060"/>
                </a:solidFill>
              </a:rPr>
              <a:t> – mjesto za buduće širenje protokola</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AFI</a:t>
            </a:r>
            <a:r>
              <a:rPr lang="hr-HR" sz="1400" dirty="0">
                <a:solidFill>
                  <a:srgbClr val="002060"/>
                </a:solidFill>
              </a:rPr>
              <a:t> (</a:t>
            </a:r>
            <a:r>
              <a:rPr lang="hr-HR" sz="1400" dirty="0" err="1">
                <a:solidFill>
                  <a:srgbClr val="FF0000"/>
                </a:solidFill>
              </a:rPr>
              <a:t>Address</a:t>
            </a:r>
            <a:r>
              <a:rPr lang="hr-HR" sz="1400" dirty="0">
                <a:solidFill>
                  <a:srgbClr val="FF0000"/>
                </a:solidFill>
              </a:rPr>
              <a:t> </a:t>
            </a:r>
            <a:r>
              <a:rPr lang="hr-HR" sz="1400" dirty="0" err="1">
                <a:solidFill>
                  <a:srgbClr val="FF0000"/>
                </a:solidFill>
              </a:rPr>
              <a:t>Family</a:t>
            </a:r>
            <a:r>
              <a:rPr lang="hr-HR" sz="1400" dirty="0">
                <a:solidFill>
                  <a:srgbClr val="FF0000"/>
                </a:solidFill>
              </a:rPr>
              <a:t> </a:t>
            </a:r>
            <a:r>
              <a:rPr lang="hr-HR" sz="1400" dirty="0" err="1">
                <a:solidFill>
                  <a:srgbClr val="FF0000"/>
                </a:solidFill>
              </a:rPr>
              <a:t>Identifier</a:t>
            </a:r>
            <a:r>
              <a:rPr lang="hr-HR" sz="1400" dirty="0">
                <a:solidFill>
                  <a:srgbClr val="002060"/>
                </a:solidFill>
              </a:rPr>
              <a:t>) – postavlja se 2 za IP. </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dirty="0">
                <a:solidFill>
                  <a:srgbClr val="002060"/>
                </a:solidFill>
              </a:rPr>
              <a:t>IP adresa – odredišna adresa (može biti mreža, </a:t>
            </a:r>
            <a:r>
              <a:rPr lang="hr-HR" sz="1400" dirty="0" err="1">
                <a:solidFill>
                  <a:srgbClr val="002060"/>
                </a:solidFill>
              </a:rPr>
              <a:t>podmreža</a:t>
            </a:r>
            <a:r>
              <a:rPr lang="hr-HR" sz="1400" dirty="0">
                <a:solidFill>
                  <a:srgbClr val="002060"/>
                </a:solidFill>
              </a:rPr>
              <a:t> ili IP adresa).</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Mrežna maska</a:t>
            </a:r>
            <a:r>
              <a:rPr lang="hr-HR" sz="1400" dirty="0">
                <a:solidFill>
                  <a:srgbClr val="002060"/>
                </a:solidFill>
              </a:rPr>
              <a:t> (</a:t>
            </a:r>
            <a:r>
              <a:rPr lang="hr-HR" sz="1400" dirty="0" err="1">
                <a:solidFill>
                  <a:srgbClr val="FF0000"/>
                </a:solidFill>
              </a:rPr>
              <a:t>Subnet</a:t>
            </a:r>
            <a:r>
              <a:rPr lang="hr-HR" sz="1400" dirty="0">
                <a:solidFill>
                  <a:srgbClr val="FF0000"/>
                </a:solidFill>
              </a:rPr>
              <a:t> </a:t>
            </a:r>
            <a:r>
              <a:rPr lang="hr-HR" sz="1400" dirty="0" err="1">
                <a:solidFill>
                  <a:srgbClr val="FF0000"/>
                </a:solidFill>
              </a:rPr>
              <a:t>mask</a:t>
            </a:r>
            <a:r>
              <a:rPr lang="hr-HR" sz="1400" dirty="0">
                <a:solidFill>
                  <a:srgbClr val="002060"/>
                </a:solidFill>
              </a:rPr>
              <a:t>) – Određuje mrežni dio IP adrese</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Adresa slijedećeg skoka</a:t>
            </a:r>
            <a:r>
              <a:rPr lang="hr-HR" sz="1400" dirty="0">
                <a:solidFill>
                  <a:srgbClr val="002060"/>
                </a:solidFill>
              </a:rPr>
              <a:t> (</a:t>
            </a:r>
            <a:r>
              <a:rPr lang="hr-HR" sz="1400" dirty="0" err="1">
                <a:solidFill>
                  <a:srgbClr val="FF0000"/>
                </a:solidFill>
              </a:rPr>
              <a:t>Next</a:t>
            </a:r>
            <a:r>
              <a:rPr lang="hr-HR" sz="1400" dirty="0">
                <a:solidFill>
                  <a:srgbClr val="FF0000"/>
                </a:solidFill>
              </a:rPr>
              <a:t> hop</a:t>
            </a:r>
            <a:r>
              <a:rPr lang="hr-HR" sz="1400" dirty="0">
                <a:solidFill>
                  <a:srgbClr val="002060"/>
                </a:solidFill>
              </a:rPr>
              <a:t>) – IP adresa slijedećeg skoka</a:t>
            </a:r>
          </a:p>
          <a:p>
            <a:pPr marL="266700" indent="-266700">
              <a:lnSpc>
                <a:spcPct val="80000"/>
              </a:lnSpc>
              <a:buFont typeface="Wingdings" pitchFamily="2" charset="2"/>
              <a:buChar char="Ø"/>
            </a:pPr>
            <a:endParaRPr lang="hr-HR" sz="1400" dirty="0">
              <a:solidFill>
                <a:srgbClr val="002060"/>
              </a:solidFill>
            </a:endParaRPr>
          </a:p>
          <a:p>
            <a:pPr marL="266700" indent="-266700">
              <a:lnSpc>
                <a:spcPct val="80000"/>
              </a:lnSpc>
              <a:buFont typeface="Wingdings" pitchFamily="2" charset="2"/>
              <a:buChar char="Ø"/>
            </a:pPr>
            <a:r>
              <a:rPr lang="hr-HR" sz="1400" b="1" dirty="0">
                <a:solidFill>
                  <a:srgbClr val="002060"/>
                </a:solidFill>
              </a:rPr>
              <a:t>Mjera kvalitete puta</a:t>
            </a:r>
            <a:r>
              <a:rPr lang="hr-HR" sz="1400" dirty="0">
                <a:solidFill>
                  <a:srgbClr val="002060"/>
                </a:solidFill>
              </a:rPr>
              <a:t> (</a:t>
            </a:r>
            <a:r>
              <a:rPr lang="hr-HR" sz="1400" dirty="0" err="1">
                <a:solidFill>
                  <a:srgbClr val="FF0000"/>
                </a:solidFill>
              </a:rPr>
              <a:t>Metric</a:t>
            </a:r>
            <a:r>
              <a:rPr lang="hr-HR" sz="1400" dirty="0">
                <a:solidFill>
                  <a:srgbClr val="002060"/>
                </a:solidFill>
              </a:rPr>
              <a:t>) – broj skokova do cilja (hop </a:t>
            </a:r>
            <a:r>
              <a:rPr lang="hr-HR" sz="1400" dirty="0" err="1">
                <a:solidFill>
                  <a:srgbClr val="002060"/>
                </a:solidFill>
              </a:rPr>
              <a:t>count</a:t>
            </a:r>
            <a:r>
              <a:rPr lang="hr-HR" sz="1400" dirty="0">
                <a:solidFill>
                  <a:srgbClr val="002060"/>
                </a:solidFill>
              </a:rPr>
              <a:t>).</a:t>
            </a:r>
          </a:p>
          <a:p>
            <a:pPr marL="266700" indent="-266700">
              <a:lnSpc>
                <a:spcPct val="80000"/>
              </a:lnSpc>
              <a:buFont typeface="Wingdings" pitchFamily="2" charset="2"/>
              <a:buChar char="Ø"/>
            </a:pPr>
            <a:endParaRPr lang="hr-HR" sz="1400" dirty="0">
              <a:solidFill>
                <a:srgbClr val="002060"/>
              </a:solidFill>
            </a:endParaRPr>
          </a:p>
        </p:txBody>
      </p:sp>
    </p:spTree>
    <p:extLst>
      <p:ext uri="{BB962C8B-B14F-4D97-AF65-F5344CB8AC3E}">
        <p14:creationId xmlns:p14="http://schemas.microsoft.com/office/powerpoint/2010/main" val="94163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RIP v2 i RIPv1</a:t>
            </a:r>
            <a:endParaRPr lang="hr-HR" sz="2800" dirty="0"/>
          </a:p>
        </p:txBody>
      </p:sp>
      <p:sp>
        <p:nvSpPr>
          <p:cNvPr id="6" name="Pravokutnik 5"/>
          <p:cNvSpPr/>
          <p:nvPr/>
        </p:nvSpPr>
        <p:spPr>
          <a:xfrm>
            <a:off x="382658" y="1013197"/>
            <a:ext cx="11417456" cy="3323987"/>
          </a:xfrm>
          <a:prstGeom prst="rect">
            <a:avLst/>
          </a:prstGeom>
        </p:spPr>
        <p:txBody>
          <a:bodyPr wrap="square">
            <a:spAutoFit/>
          </a:bodyPr>
          <a:lstStyle/>
          <a:p>
            <a:r>
              <a:rPr lang="hr-HR" sz="2400" dirty="0">
                <a:solidFill>
                  <a:srgbClr val="002060"/>
                </a:solidFill>
              </a:rPr>
              <a:t>Obje verzije dijele slijedeće karakteristike:</a:t>
            </a:r>
          </a:p>
          <a:p>
            <a:pPr marL="714375" lvl="1" indent="-257175">
              <a:buFont typeface="Wingdings" pitchFamily="2" charset="2"/>
              <a:buChar char="Ø"/>
            </a:pPr>
            <a:r>
              <a:rPr lang="hr-HR" sz="2400" dirty="0">
                <a:solidFill>
                  <a:srgbClr val="002060"/>
                </a:solidFill>
              </a:rPr>
              <a:t>Obje verzije su distance </a:t>
            </a:r>
            <a:r>
              <a:rPr lang="hr-HR" sz="2400" dirty="0" err="1">
                <a:solidFill>
                  <a:srgbClr val="002060"/>
                </a:solidFill>
              </a:rPr>
              <a:t>vector</a:t>
            </a:r>
            <a:r>
              <a:rPr lang="hr-HR" sz="2400" dirty="0">
                <a:solidFill>
                  <a:srgbClr val="002060"/>
                </a:solidFill>
              </a:rPr>
              <a:t> protokol</a:t>
            </a:r>
          </a:p>
          <a:p>
            <a:pPr marL="714375" lvl="1" indent="-257175">
              <a:buFont typeface="Wingdings" pitchFamily="2" charset="2"/>
              <a:buChar char="Ø"/>
            </a:pPr>
            <a:r>
              <a:rPr lang="hr-HR" sz="2400" dirty="0">
                <a:solidFill>
                  <a:srgbClr val="002060"/>
                </a:solidFill>
              </a:rPr>
              <a:t>Koriste zadržavanje putanje (</a:t>
            </a:r>
            <a:r>
              <a:rPr lang="hr-HR" sz="2400" dirty="0" err="1">
                <a:solidFill>
                  <a:srgbClr val="002060"/>
                </a:solidFill>
              </a:rPr>
              <a:t>holddown</a:t>
            </a:r>
            <a:r>
              <a:rPr lang="hr-HR" sz="2400" dirty="0">
                <a:solidFill>
                  <a:srgbClr val="002060"/>
                </a:solidFill>
              </a:rPr>
              <a:t> </a:t>
            </a:r>
            <a:r>
              <a:rPr lang="hr-HR" sz="2400" dirty="0" err="1">
                <a:solidFill>
                  <a:srgbClr val="002060"/>
                </a:solidFill>
              </a:rPr>
              <a:t>timer</a:t>
            </a:r>
            <a:r>
              <a:rPr lang="hr-HR" sz="2400" dirty="0">
                <a:solidFill>
                  <a:srgbClr val="002060"/>
                </a:solidFill>
              </a:rPr>
              <a:t>) da spriječe </a:t>
            </a:r>
            <a:r>
              <a:rPr lang="hr-HR" sz="2400" dirty="0" err="1">
                <a:solidFill>
                  <a:srgbClr val="002060"/>
                </a:solidFill>
              </a:rPr>
              <a:t>usmjerničke</a:t>
            </a:r>
            <a:r>
              <a:rPr lang="hr-HR" sz="2400" dirty="0">
                <a:solidFill>
                  <a:srgbClr val="002060"/>
                </a:solidFill>
              </a:rPr>
              <a:t> petlje</a:t>
            </a:r>
          </a:p>
          <a:p>
            <a:pPr marL="714375" lvl="1" indent="-257175">
              <a:buFont typeface="Wingdings" pitchFamily="2" charset="2"/>
              <a:buChar char="Ø"/>
            </a:pPr>
            <a:r>
              <a:rPr lang="hr-HR" sz="2400" dirty="0">
                <a:solidFill>
                  <a:srgbClr val="002060"/>
                </a:solidFill>
              </a:rPr>
              <a:t>Koriste razdvojeni horizont (</a:t>
            </a:r>
            <a:r>
              <a:rPr lang="hr-HR" sz="2400" dirty="0" err="1">
                <a:solidFill>
                  <a:srgbClr val="002060"/>
                </a:solidFill>
              </a:rPr>
              <a:t>split</a:t>
            </a:r>
            <a:r>
              <a:rPr lang="hr-HR" sz="2400" dirty="0">
                <a:solidFill>
                  <a:srgbClr val="002060"/>
                </a:solidFill>
              </a:rPr>
              <a:t> </a:t>
            </a:r>
            <a:r>
              <a:rPr lang="hr-HR" sz="2400" dirty="0" err="1">
                <a:solidFill>
                  <a:srgbClr val="002060"/>
                </a:solidFill>
              </a:rPr>
              <a:t>horizon</a:t>
            </a:r>
            <a:r>
              <a:rPr lang="hr-HR" sz="2400" dirty="0">
                <a:solidFill>
                  <a:srgbClr val="002060"/>
                </a:solidFill>
              </a:rPr>
              <a:t>) da spriječe </a:t>
            </a:r>
            <a:r>
              <a:rPr lang="hr-HR" sz="2400" dirty="0" err="1">
                <a:solidFill>
                  <a:srgbClr val="002060"/>
                </a:solidFill>
              </a:rPr>
              <a:t>usmjerničke</a:t>
            </a:r>
            <a:r>
              <a:rPr lang="hr-HR" sz="2400" dirty="0">
                <a:solidFill>
                  <a:srgbClr val="002060"/>
                </a:solidFill>
              </a:rPr>
              <a:t> petlje</a:t>
            </a:r>
          </a:p>
          <a:p>
            <a:pPr marL="714375" lvl="1" indent="-257175">
              <a:buFont typeface="Wingdings" pitchFamily="2" charset="2"/>
              <a:buChar char="Ø"/>
            </a:pPr>
            <a:r>
              <a:rPr lang="hr-HR" sz="2400" dirty="0">
                <a:solidFill>
                  <a:srgbClr val="002060"/>
                </a:solidFill>
              </a:rPr>
              <a:t>Mogu koristiti razmjenu informacija na događaj da bi se ubrzala konvergencija (</a:t>
            </a:r>
            <a:r>
              <a:rPr lang="hr-HR" sz="2400" dirty="0" err="1">
                <a:solidFill>
                  <a:srgbClr val="002060"/>
                </a:solidFill>
              </a:rPr>
              <a:t>triggered</a:t>
            </a:r>
            <a:r>
              <a:rPr lang="hr-HR" sz="2400" dirty="0">
                <a:solidFill>
                  <a:srgbClr val="002060"/>
                </a:solidFill>
              </a:rPr>
              <a:t> </a:t>
            </a:r>
            <a:r>
              <a:rPr lang="hr-HR" sz="2400" dirty="0" err="1">
                <a:solidFill>
                  <a:srgbClr val="002060"/>
                </a:solidFill>
              </a:rPr>
              <a:t>updates</a:t>
            </a:r>
            <a:r>
              <a:rPr lang="hr-HR" sz="2400" dirty="0">
                <a:solidFill>
                  <a:srgbClr val="002060"/>
                </a:solidFill>
              </a:rPr>
              <a:t>)</a:t>
            </a:r>
          </a:p>
          <a:p>
            <a:pPr marL="714375" lvl="1" indent="-257175">
              <a:buFont typeface="Wingdings" pitchFamily="2" charset="2"/>
              <a:buChar char="Ø"/>
            </a:pPr>
            <a:r>
              <a:rPr lang="hr-HR" sz="2400" dirty="0">
                <a:solidFill>
                  <a:srgbClr val="002060"/>
                </a:solidFill>
              </a:rPr>
              <a:t>Najveća udaljenost do odredišta je </a:t>
            </a:r>
            <a:r>
              <a:rPr lang="hr-HR" sz="2400" b="1" dirty="0">
                <a:solidFill>
                  <a:srgbClr val="FF0000"/>
                </a:solidFill>
              </a:rPr>
              <a:t>15</a:t>
            </a:r>
            <a:r>
              <a:rPr lang="hr-HR" sz="2400" dirty="0">
                <a:solidFill>
                  <a:srgbClr val="002060"/>
                </a:solidFill>
              </a:rPr>
              <a:t> (hop </a:t>
            </a:r>
            <a:r>
              <a:rPr lang="hr-HR" sz="2400" dirty="0" err="1">
                <a:solidFill>
                  <a:srgbClr val="002060"/>
                </a:solidFill>
              </a:rPr>
              <a:t>count</a:t>
            </a:r>
            <a:r>
              <a:rPr lang="hr-HR" sz="2400" dirty="0">
                <a:solidFill>
                  <a:srgbClr val="002060"/>
                </a:solidFill>
              </a:rPr>
              <a:t>). 16 označava nedostupnu mrežu</a:t>
            </a:r>
          </a:p>
          <a:p>
            <a:pPr marL="714375" lvl="1" indent="-257175">
              <a:buFont typeface="Wingdings" pitchFamily="2" charset="2"/>
              <a:buChar char="Ø"/>
            </a:pPr>
            <a:r>
              <a:rPr lang="hr-HR" sz="2400" dirty="0" err="1">
                <a:solidFill>
                  <a:srgbClr val="002060"/>
                </a:solidFill>
              </a:rPr>
              <a:t>Load</a:t>
            </a:r>
            <a:r>
              <a:rPr lang="hr-HR" sz="2400" dirty="0">
                <a:solidFill>
                  <a:srgbClr val="002060"/>
                </a:solidFill>
              </a:rPr>
              <a:t> </a:t>
            </a:r>
            <a:r>
              <a:rPr lang="hr-HR" sz="2400" dirty="0" err="1">
                <a:solidFill>
                  <a:srgbClr val="002060"/>
                </a:solidFill>
              </a:rPr>
              <a:t>balance</a:t>
            </a:r>
            <a:r>
              <a:rPr lang="hr-HR" sz="2400" dirty="0">
                <a:solidFill>
                  <a:srgbClr val="002060"/>
                </a:solidFill>
              </a:rPr>
              <a:t> preko 4 iste putanje (po </a:t>
            </a:r>
            <a:r>
              <a:rPr lang="hr-HR" sz="2400" dirty="0" err="1">
                <a:solidFill>
                  <a:srgbClr val="002060"/>
                </a:solidFill>
              </a:rPr>
              <a:t>defaultu</a:t>
            </a:r>
            <a:r>
              <a:rPr lang="hr-HR" sz="2400" dirty="0">
                <a:solidFill>
                  <a:srgbClr val="002060"/>
                </a:solidFill>
              </a:rPr>
              <a:t>)</a:t>
            </a:r>
          </a:p>
          <a:p>
            <a:endParaRPr lang="hr-HR" dirty="0"/>
          </a:p>
        </p:txBody>
      </p:sp>
    </p:spTree>
    <p:extLst>
      <p:ext uri="{BB962C8B-B14F-4D97-AF65-F5344CB8AC3E}">
        <p14:creationId xmlns:p14="http://schemas.microsoft.com/office/powerpoint/2010/main" val="295445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69668" y="-20817"/>
            <a:ext cx="9144000" cy="647404"/>
          </a:xfrm>
        </p:spPr>
        <p:txBody>
          <a:bodyPr>
            <a:normAutofit fontScale="90000"/>
          </a:bodyPr>
          <a:lstStyle/>
          <a:p>
            <a:r>
              <a:rPr lang="hr-HR" sz="2800" dirty="0">
                <a:latin typeface="Arial" pitchFamily="34" charset="0"/>
                <a:cs typeface="Arial" pitchFamily="34" charset="0"/>
              </a:rPr>
              <a:t>KONFIGURACIJA DINAMIČKOG USMJERAVANJA-</a:t>
            </a:r>
            <a:r>
              <a:rPr lang="hr-HR" sz="2800" dirty="0">
                <a:solidFill>
                  <a:srgbClr val="FF0000"/>
                </a:solidFill>
                <a:latin typeface="Arial" pitchFamily="34" charset="0"/>
                <a:cs typeface="Arial" pitchFamily="34" charset="0"/>
              </a:rPr>
              <a:t>RIP</a:t>
            </a:r>
            <a:endParaRPr lang="hr-HR" sz="2800" dirty="0"/>
          </a:p>
        </p:txBody>
      </p:sp>
      <p:sp>
        <p:nvSpPr>
          <p:cNvPr id="5" name="Rectangle 14"/>
          <p:cNvSpPr/>
          <p:nvPr/>
        </p:nvSpPr>
        <p:spPr>
          <a:xfrm>
            <a:off x="1524003" y="5219513"/>
            <a:ext cx="9184481" cy="1000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14"/>
          <p:cNvSpPr/>
          <p:nvPr/>
        </p:nvSpPr>
        <p:spPr>
          <a:xfrm>
            <a:off x="1564484" y="4362281"/>
            <a:ext cx="9144000" cy="1000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3"/>
          <p:cNvSpPr txBox="1">
            <a:spLocks/>
          </p:cNvSpPr>
          <p:nvPr/>
        </p:nvSpPr>
        <p:spPr bwMode="auto">
          <a:xfrm>
            <a:off x="1564485" y="1147572"/>
            <a:ext cx="8367623" cy="4214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fontAlgn="base">
              <a:lnSpc>
                <a:spcPct val="80000"/>
              </a:lnSpc>
              <a:spcBef>
                <a:spcPct val="20000"/>
              </a:spcBef>
              <a:spcAft>
                <a:spcPct val="0"/>
              </a:spcAft>
              <a:buClr>
                <a:srgbClr val="002060"/>
              </a:buClr>
              <a:buSzPct val="85000"/>
              <a:buFont typeface="Wingdings" pitchFamily="2" charset="2"/>
              <a:buChar char="Ø"/>
              <a:defRPr/>
            </a:pPr>
            <a:endParaRPr lang="hr-HR" sz="2000" dirty="0">
              <a:solidFill>
                <a:srgbClr val="002060"/>
              </a:solidFill>
            </a:endParaRPr>
          </a:p>
        </p:txBody>
      </p:sp>
      <p:sp>
        <p:nvSpPr>
          <p:cNvPr id="9" name="Rectangle 6"/>
          <p:cNvSpPr/>
          <p:nvPr/>
        </p:nvSpPr>
        <p:spPr>
          <a:xfrm>
            <a:off x="1564484" y="1076133"/>
            <a:ext cx="6858000" cy="1477328"/>
          </a:xfrm>
          <a:prstGeom prst="rect">
            <a:avLst/>
          </a:prstGeom>
        </p:spPr>
        <p:txBody>
          <a:bodyPr wrap="square">
            <a:spAutoFit/>
          </a:bodyPr>
          <a:lstStyle/>
          <a:p>
            <a:r>
              <a:rPr lang="hr-HR" dirty="0"/>
              <a:t> R1(config)#</a:t>
            </a:r>
            <a:r>
              <a:rPr lang="en-US" dirty="0">
                <a:solidFill>
                  <a:srgbClr val="0000FF"/>
                </a:solidFill>
              </a:rPr>
              <a:t> router rip</a:t>
            </a:r>
          </a:p>
          <a:p>
            <a:r>
              <a:rPr lang="en-US" dirty="0">
                <a:solidFill>
                  <a:srgbClr val="0000FF"/>
                </a:solidFill>
              </a:rPr>
              <a:t> </a:t>
            </a:r>
            <a:r>
              <a:rPr lang="hr-HR" dirty="0"/>
              <a:t>R1(config-router)#</a:t>
            </a:r>
            <a:r>
              <a:rPr lang="en-US" dirty="0">
                <a:solidFill>
                  <a:srgbClr val="0000FF"/>
                </a:solidFill>
              </a:rPr>
              <a:t> version 2</a:t>
            </a:r>
          </a:p>
          <a:p>
            <a:r>
              <a:rPr lang="en-US" dirty="0">
                <a:solidFill>
                  <a:srgbClr val="0000FF"/>
                </a:solidFill>
              </a:rPr>
              <a:t> </a:t>
            </a:r>
            <a:r>
              <a:rPr lang="hr-HR" dirty="0"/>
              <a:t>R1(config-router)#</a:t>
            </a:r>
            <a:r>
              <a:rPr lang="en-US" dirty="0">
                <a:solidFill>
                  <a:srgbClr val="0000FF"/>
                </a:solidFill>
              </a:rPr>
              <a:t> </a:t>
            </a:r>
            <a:r>
              <a:rPr lang="en-US" dirty="0">
                <a:solidFill>
                  <a:srgbClr val="FF0000"/>
                </a:solidFill>
              </a:rPr>
              <a:t>network 10.0.0.0</a:t>
            </a:r>
          </a:p>
          <a:p>
            <a:r>
              <a:rPr lang="en-US" dirty="0">
                <a:solidFill>
                  <a:srgbClr val="0000FF"/>
                </a:solidFill>
              </a:rPr>
              <a:t> </a:t>
            </a:r>
            <a:r>
              <a:rPr lang="hr-HR" dirty="0"/>
              <a:t>R1(config-router)#</a:t>
            </a:r>
            <a:r>
              <a:rPr lang="en-US" dirty="0">
                <a:solidFill>
                  <a:srgbClr val="0000FF"/>
                </a:solidFill>
              </a:rPr>
              <a:t> </a:t>
            </a:r>
            <a:r>
              <a:rPr lang="en-US" dirty="0">
                <a:solidFill>
                  <a:srgbClr val="FF0000"/>
                </a:solidFill>
              </a:rPr>
              <a:t>network 172.16.0.0</a:t>
            </a:r>
          </a:p>
          <a:p>
            <a:r>
              <a:rPr lang="en-US" dirty="0">
                <a:solidFill>
                  <a:srgbClr val="0000FF"/>
                </a:solidFill>
              </a:rPr>
              <a:t> </a:t>
            </a:r>
            <a:r>
              <a:rPr lang="hr-HR" dirty="0"/>
              <a:t>R1(config-router)#</a:t>
            </a:r>
            <a:r>
              <a:rPr lang="en-US" dirty="0">
                <a:solidFill>
                  <a:srgbClr val="0000FF"/>
                </a:solidFill>
              </a:rPr>
              <a:t> no auto-summary</a:t>
            </a:r>
            <a:endParaRPr lang="hr-HR" dirty="0">
              <a:solidFill>
                <a:srgbClr val="0000FF"/>
              </a:solidFill>
            </a:endParaRPr>
          </a:p>
        </p:txBody>
      </p:sp>
      <p:sp>
        <p:nvSpPr>
          <p:cNvPr id="10" name="Rectangle 10"/>
          <p:cNvSpPr/>
          <p:nvPr/>
        </p:nvSpPr>
        <p:spPr>
          <a:xfrm>
            <a:off x="1564484" y="2576331"/>
            <a:ext cx="4403770" cy="1754326"/>
          </a:xfrm>
          <a:prstGeom prst="rect">
            <a:avLst/>
          </a:prstGeom>
        </p:spPr>
        <p:txBody>
          <a:bodyPr wrap="none">
            <a:spAutoFit/>
          </a:bodyPr>
          <a:lstStyle/>
          <a:p>
            <a:r>
              <a:rPr lang="hr-HR" dirty="0"/>
              <a:t> R2(config)#</a:t>
            </a:r>
            <a:r>
              <a:rPr lang="en-US" dirty="0">
                <a:solidFill>
                  <a:srgbClr val="0000FF"/>
                </a:solidFill>
              </a:rPr>
              <a:t> router rip </a:t>
            </a:r>
            <a:endParaRPr lang="hr-HR" dirty="0">
              <a:solidFill>
                <a:srgbClr val="0000FF"/>
              </a:solidFill>
            </a:endParaRPr>
          </a:p>
          <a:p>
            <a:r>
              <a:rPr lang="hr-HR" dirty="0"/>
              <a:t> R2(config-router)#</a:t>
            </a:r>
            <a:r>
              <a:rPr lang="en-US" dirty="0">
                <a:solidFill>
                  <a:srgbClr val="0000FF"/>
                </a:solidFill>
              </a:rPr>
              <a:t> version 2</a:t>
            </a:r>
          </a:p>
          <a:p>
            <a:r>
              <a:rPr lang="en-US" dirty="0">
                <a:solidFill>
                  <a:srgbClr val="0000FF"/>
                </a:solidFill>
              </a:rPr>
              <a:t> </a:t>
            </a:r>
            <a:r>
              <a:rPr lang="hr-HR" dirty="0"/>
              <a:t>R2(config-router)#</a:t>
            </a:r>
            <a:r>
              <a:rPr lang="en-US" dirty="0">
                <a:solidFill>
                  <a:srgbClr val="0000FF"/>
                </a:solidFill>
              </a:rPr>
              <a:t> </a:t>
            </a:r>
            <a:r>
              <a:rPr lang="en-US" dirty="0">
                <a:solidFill>
                  <a:srgbClr val="FF0000"/>
                </a:solidFill>
              </a:rPr>
              <a:t>network 10.0.0.0</a:t>
            </a:r>
          </a:p>
          <a:p>
            <a:r>
              <a:rPr lang="en-US" dirty="0">
                <a:solidFill>
                  <a:srgbClr val="0000FF"/>
                </a:solidFill>
              </a:rPr>
              <a:t> </a:t>
            </a:r>
            <a:r>
              <a:rPr lang="hr-HR" dirty="0"/>
              <a:t>R2(config-router)#</a:t>
            </a:r>
            <a:r>
              <a:rPr lang="en-US" dirty="0">
                <a:solidFill>
                  <a:srgbClr val="0000FF"/>
                </a:solidFill>
              </a:rPr>
              <a:t> </a:t>
            </a:r>
            <a:r>
              <a:rPr lang="en-US" dirty="0">
                <a:solidFill>
                  <a:srgbClr val="FF0000"/>
                </a:solidFill>
              </a:rPr>
              <a:t>network 192.168.0.0</a:t>
            </a:r>
          </a:p>
          <a:p>
            <a:r>
              <a:rPr lang="en-US" dirty="0">
                <a:solidFill>
                  <a:srgbClr val="0000FF"/>
                </a:solidFill>
              </a:rPr>
              <a:t> </a:t>
            </a:r>
            <a:r>
              <a:rPr lang="hr-HR" dirty="0"/>
              <a:t>R2(config-router)#</a:t>
            </a:r>
            <a:r>
              <a:rPr lang="en-US" dirty="0">
                <a:solidFill>
                  <a:srgbClr val="0000FF"/>
                </a:solidFill>
              </a:rPr>
              <a:t> </a:t>
            </a:r>
            <a:r>
              <a:rPr lang="en-US" dirty="0">
                <a:solidFill>
                  <a:srgbClr val="FF0000"/>
                </a:solidFill>
              </a:rPr>
              <a:t>network 192.168.2.0</a:t>
            </a:r>
          </a:p>
          <a:p>
            <a:r>
              <a:rPr lang="en-US" dirty="0">
                <a:solidFill>
                  <a:srgbClr val="0000FF"/>
                </a:solidFill>
              </a:rPr>
              <a:t> </a:t>
            </a:r>
            <a:r>
              <a:rPr lang="hr-HR" dirty="0"/>
              <a:t>R2(config-router)#</a:t>
            </a:r>
            <a:r>
              <a:rPr lang="en-US" dirty="0">
                <a:solidFill>
                  <a:srgbClr val="0000FF"/>
                </a:solidFill>
              </a:rPr>
              <a:t> no auto-summary</a:t>
            </a:r>
            <a:endParaRPr lang="hr-HR" dirty="0"/>
          </a:p>
        </p:txBody>
      </p:sp>
      <p:sp>
        <p:nvSpPr>
          <p:cNvPr id="11" name="Rectangle 11"/>
          <p:cNvSpPr/>
          <p:nvPr/>
        </p:nvSpPr>
        <p:spPr>
          <a:xfrm>
            <a:off x="5622922" y="836415"/>
            <a:ext cx="5276850" cy="2308324"/>
          </a:xfrm>
          <a:prstGeom prst="rect">
            <a:avLst/>
          </a:prstGeom>
        </p:spPr>
        <p:txBody>
          <a:bodyPr wrap="square">
            <a:spAutoFit/>
          </a:bodyPr>
          <a:lstStyle/>
          <a:p>
            <a:r>
              <a:rPr lang="hr-HR" dirty="0"/>
              <a:t> R3(config)#</a:t>
            </a:r>
            <a:r>
              <a:rPr lang="en-US" dirty="0">
                <a:solidFill>
                  <a:srgbClr val="0000FF"/>
                </a:solidFill>
              </a:rPr>
              <a:t> router rip</a:t>
            </a:r>
          </a:p>
          <a:p>
            <a:r>
              <a:rPr lang="en-US" dirty="0">
                <a:solidFill>
                  <a:srgbClr val="0000FF"/>
                </a:solidFill>
              </a:rPr>
              <a:t> </a:t>
            </a:r>
            <a:r>
              <a:rPr lang="hr-HR" dirty="0"/>
              <a:t>R3(config-router)#</a:t>
            </a:r>
            <a:r>
              <a:rPr lang="en-US" dirty="0">
                <a:solidFill>
                  <a:srgbClr val="0000FF"/>
                </a:solidFill>
              </a:rPr>
              <a:t>version 2</a:t>
            </a:r>
          </a:p>
          <a:p>
            <a:r>
              <a:rPr lang="en-US" dirty="0">
                <a:solidFill>
                  <a:srgbClr val="0000FF"/>
                </a:solidFill>
              </a:rPr>
              <a:t> </a:t>
            </a:r>
            <a:r>
              <a:rPr lang="hr-HR" dirty="0"/>
              <a:t>R3(config-router)#</a:t>
            </a:r>
            <a:r>
              <a:rPr lang="en-US" dirty="0">
                <a:solidFill>
                  <a:srgbClr val="FF0000"/>
                </a:solidFill>
              </a:rPr>
              <a:t>network 10.0.0.0</a:t>
            </a:r>
          </a:p>
          <a:p>
            <a:r>
              <a:rPr lang="en-US" dirty="0">
                <a:solidFill>
                  <a:srgbClr val="0000FF"/>
                </a:solidFill>
              </a:rPr>
              <a:t> </a:t>
            </a:r>
            <a:r>
              <a:rPr lang="hr-HR" dirty="0"/>
              <a:t>R3(config-router)#</a:t>
            </a:r>
            <a:r>
              <a:rPr lang="en-US" dirty="0">
                <a:solidFill>
                  <a:srgbClr val="FF0000"/>
                </a:solidFill>
              </a:rPr>
              <a:t>network 192.168.0.0</a:t>
            </a:r>
          </a:p>
          <a:p>
            <a:r>
              <a:rPr lang="en-US" dirty="0">
                <a:solidFill>
                  <a:srgbClr val="0000FF"/>
                </a:solidFill>
              </a:rPr>
              <a:t> </a:t>
            </a:r>
            <a:r>
              <a:rPr lang="hr-HR" dirty="0"/>
              <a:t>R3(config-router)#</a:t>
            </a:r>
            <a:r>
              <a:rPr lang="en-US" dirty="0">
                <a:solidFill>
                  <a:srgbClr val="FF0000"/>
                </a:solidFill>
              </a:rPr>
              <a:t>network 192.168.1.0</a:t>
            </a:r>
            <a:endParaRPr lang="hr-HR" dirty="0">
              <a:solidFill>
                <a:srgbClr val="FF0000"/>
              </a:solidFill>
            </a:endParaRPr>
          </a:p>
          <a:p>
            <a:r>
              <a:rPr lang="hr-HR" dirty="0"/>
              <a:t> R3(</a:t>
            </a:r>
            <a:r>
              <a:rPr lang="hr-HR" dirty="0" err="1"/>
              <a:t>config-router</a:t>
            </a:r>
            <a:r>
              <a:rPr lang="hr-HR" dirty="0"/>
              <a:t>)#</a:t>
            </a:r>
            <a:r>
              <a:rPr lang="hr-HR" b="1" dirty="0" err="1">
                <a:solidFill>
                  <a:srgbClr val="7030A0"/>
                </a:solidFill>
              </a:rPr>
              <a:t>passive-interface</a:t>
            </a:r>
            <a:r>
              <a:rPr lang="hr-HR" b="1" dirty="0">
                <a:solidFill>
                  <a:srgbClr val="7030A0"/>
                </a:solidFill>
              </a:rPr>
              <a:t> </a:t>
            </a:r>
            <a:r>
              <a:rPr lang="hr-HR" b="1" dirty="0" err="1">
                <a:solidFill>
                  <a:srgbClr val="7030A0"/>
                </a:solidFill>
              </a:rPr>
              <a:t>Fastethernet</a:t>
            </a:r>
            <a:r>
              <a:rPr lang="hr-HR" b="1" dirty="0">
                <a:solidFill>
                  <a:srgbClr val="7030A0"/>
                </a:solidFill>
              </a:rPr>
              <a:t> 0/0</a:t>
            </a:r>
          </a:p>
          <a:p>
            <a:r>
              <a:rPr lang="en-US" dirty="0">
                <a:solidFill>
                  <a:srgbClr val="0000FF"/>
                </a:solidFill>
              </a:rPr>
              <a:t> </a:t>
            </a:r>
            <a:r>
              <a:rPr lang="hr-HR" dirty="0"/>
              <a:t>R3(config-router)#</a:t>
            </a:r>
            <a:r>
              <a:rPr lang="en-US" dirty="0">
                <a:solidFill>
                  <a:srgbClr val="0000FF"/>
                </a:solidFill>
              </a:rPr>
              <a:t>no auto-summary</a:t>
            </a:r>
            <a:endParaRPr lang="hr-HR" dirty="0">
              <a:solidFill>
                <a:srgbClr val="0000FF"/>
              </a:solidFill>
            </a:endParaRPr>
          </a:p>
        </p:txBody>
      </p:sp>
      <p:sp>
        <p:nvSpPr>
          <p:cNvPr id="12" name="Rectangle 12"/>
          <p:cNvSpPr/>
          <p:nvPr/>
        </p:nvSpPr>
        <p:spPr>
          <a:xfrm>
            <a:off x="6136484" y="2862083"/>
            <a:ext cx="4572000" cy="1477328"/>
          </a:xfrm>
          <a:prstGeom prst="rect">
            <a:avLst/>
          </a:prstGeom>
        </p:spPr>
        <p:txBody>
          <a:bodyPr>
            <a:spAutoFit/>
          </a:bodyPr>
          <a:lstStyle/>
          <a:p>
            <a:r>
              <a:rPr lang="hr-HR" dirty="0"/>
              <a:t>R4(config)#</a:t>
            </a:r>
            <a:r>
              <a:rPr lang="en-US" dirty="0">
                <a:solidFill>
                  <a:srgbClr val="0000FF"/>
                </a:solidFill>
              </a:rPr>
              <a:t> router rip</a:t>
            </a:r>
          </a:p>
          <a:p>
            <a:r>
              <a:rPr lang="hr-HR" dirty="0"/>
              <a:t>R4(config-router)#</a:t>
            </a:r>
            <a:r>
              <a:rPr lang="en-US" dirty="0">
                <a:solidFill>
                  <a:srgbClr val="0000FF"/>
                </a:solidFill>
              </a:rPr>
              <a:t>version 2</a:t>
            </a:r>
            <a:endParaRPr lang="hr-HR" dirty="0">
              <a:solidFill>
                <a:srgbClr val="0000FF"/>
              </a:solidFill>
            </a:endParaRPr>
          </a:p>
          <a:p>
            <a:r>
              <a:rPr lang="hr-HR" dirty="0"/>
              <a:t>R4(config-router)#</a:t>
            </a:r>
            <a:r>
              <a:rPr lang="en-US" dirty="0">
                <a:solidFill>
                  <a:srgbClr val="FF0000"/>
                </a:solidFill>
              </a:rPr>
              <a:t>network 10.0.0.0</a:t>
            </a:r>
          </a:p>
          <a:p>
            <a:r>
              <a:rPr lang="hr-HR" dirty="0"/>
              <a:t>R4(config-router)#</a:t>
            </a:r>
            <a:r>
              <a:rPr lang="en-US" dirty="0">
                <a:solidFill>
                  <a:srgbClr val="FF0000"/>
                </a:solidFill>
              </a:rPr>
              <a:t>network 172.16.0.0</a:t>
            </a:r>
          </a:p>
          <a:p>
            <a:r>
              <a:rPr lang="hr-HR" dirty="0"/>
              <a:t>R4(config-router)#</a:t>
            </a:r>
            <a:r>
              <a:rPr lang="en-US" dirty="0">
                <a:solidFill>
                  <a:srgbClr val="0000FF"/>
                </a:solidFill>
              </a:rPr>
              <a:t>no auto-summary</a:t>
            </a:r>
            <a:endParaRPr lang="hr-HR" dirty="0">
              <a:solidFill>
                <a:srgbClr val="0000FF"/>
              </a:solidFill>
            </a:endParaRPr>
          </a:p>
        </p:txBody>
      </p:sp>
      <p:sp>
        <p:nvSpPr>
          <p:cNvPr id="13" name="TextBox 13"/>
          <p:cNvSpPr txBox="1"/>
          <p:nvPr/>
        </p:nvSpPr>
        <p:spPr>
          <a:xfrm>
            <a:off x="1524001" y="4353527"/>
            <a:ext cx="9144000" cy="923330"/>
          </a:xfrm>
          <a:prstGeom prst="rect">
            <a:avLst/>
          </a:prstGeom>
          <a:noFill/>
        </p:spPr>
        <p:txBody>
          <a:bodyPr wrap="square" rtlCol="0">
            <a:spAutoFit/>
          </a:bodyPr>
          <a:lstStyle/>
          <a:p>
            <a:r>
              <a:rPr lang="hr-HR" b="1" dirty="0"/>
              <a:t>Sa network naredbom usmjernik </a:t>
            </a:r>
          </a:p>
          <a:p>
            <a:pPr marL="342900" indent="-342900">
              <a:buFont typeface="+mj-lt"/>
              <a:buAutoNum type="arabicPeriod"/>
            </a:pPr>
            <a:r>
              <a:rPr lang="hr-HR" b="1" dirty="0">
                <a:solidFill>
                  <a:srgbClr val="0000FF"/>
                </a:solidFill>
              </a:rPr>
              <a:t>Oglašava određenu mrežu u routing protokol</a:t>
            </a:r>
          </a:p>
          <a:p>
            <a:pPr marL="342900" indent="-342900">
              <a:buFont typeface="+mj-lt"/>
              <a:buAutoNum type="arabicPeriod"/>
            </a:pPr>
            <a:r>
              <a:rPr lang="hr-HR" b="1" dirty="0">
                <a:solidFill>
                  <a:srgbClr val="0000FF"/>
                </a:solidFill>
              </a:rPr>
              <a:t>Na tu mrežu šalje update odnosno uspostavlja vezu sa susjedima</a:t>
            </a:r>
          </a:p>
        </p:txBody>
      </p:sp>
      <p:sp>
        <p:nvSpPr>
          <p:cNvPr id="14" name="TekstniOkvir 13"/>
          <p:cNvSpPr txBox="1"/>
          <p:nvPr/>
        </p:nvSpPr>
        <p:spPr>
          <a:xfrm>
            <a:off x="1640685" y="5433851"/>
            <a:ext cx="8829675" cy="646331"/>
          </a:xfrm>
          <a:prstGeom prst="rect">
            <a:avLst/>
          </a:prstGeom>
          <a:noFill/>
        </p:spPr>
        <p:txBody>
          <a:bodyPr wrap="square" rtlCol="0">
            <a:spAutoFit/>
          </a:bodyPr>
          <a:lstStyle/>
          <a:p>
            <a:r>
              <a:rPr lang="hr-HR" dirty="0">
                <a:solidFill>
                  <a:srgbClr val="FF0000"/>
                </a:solidFill>
              </a:rPr>
              <a:t>Ako ne želimo da RIP šalje </a:t>
            </a:r>
            <a:r>
              <a:rPr lang="hr-HR" dirty="0" err="1">
                <a:solidFill>
                  <a:srgbClr val="FF0000"/>
                </a:solidFill>
              </a:rPr>
              <a:t>update</a:t>
            </a:r>
            <a:r>
              <a:rPr lang="hr-HR" dirty="0">
                <a:solidFill>
                  <a:srgbClr val="FF0000"/>
                </a:solidFill>
              </a:rPr>
              <a:t> na neko sučelje, ali želimo da mrežu na tom sučelju oglašava ostalim RIP </a:t>
            </a:r>
            <a:r>
              <a:rPr lang="hr-HR" dirty="0" err="1">
                <a:solidFill>
                  <a:srgbClr val="FF0000"/>
                </a:solidFill>
              </a:rPr>
              <a:t>ruterima</a:t>
            </a:r>
            <a:r>
              <a:rPr lang="hr-HR" dirty="0">
                <a:solidFill>
                  <a:srgbClr val="FF0000"/>
                </a:solidFill>
              </a:rPr>
              <a:t> konfiguriramo pasivni </a:t>
            </a:r>
            <a:r>
              <a:rPr lang="hr-HR" dirty="0" err="1">
                <a:solidFill>
                  <a:srgbClr val="FF0000"/>
                </a:solidFill>
              </a:rPr>
              <a:t>interface</a:t>
            </a:r>
            <a:endParaRPr lang="hr-HR" dirty="0">
              <a:solidFill>
                <a:srgbClr val="FF0000"/>
              </a:solidFill>
            </a:endParaRPr>
          </a:p>
        </p:txBody>
      </p:sp>
    </p:spTree>
    <p:extLst>
      <p:ext uri="{BB962C8B-B14F-4D97-AF65-F5344CB8AC3E}">
        <p14:creationId xmlns:p14="http://schemas.microsoft.com/office/powerpoint/2010/main" val="131675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pitchFamily="34" charset="0"/>
                <a:cs typeface="Arial" pitchFamily="34" charset="0"/>
              </a:rPr>
              <a:t>NAKON KONFIGURACIJA </a:t>
            </a:r>
            <a:r>
              <a:rPr lang="hr-HR" sz="2800" dirty="0">
                <a:solidFill>
                  <a:srgbClr val="FF0000"/>
                </a:solidFill>
                <a:latin typeface="Arial" pitchFamily="34" charset="0"/>
                <a:cs typeface="Arial" pitchFamily="34" charset="0"/>
              </a:rPr>
              <a:t>RIP</a:t>
            </a:r>
            <a:r>
              <a:rPr lang="hr-HR" sz="2800" dirty="0">
                <a:latin typeface="Arial" pitchFamily="34" charset="0"/>
                <a:cs typeface="Arial" pitchFamily="34" charset="0"/>
              </a:rPr>
              <a:t> PROTOKOLA</a:t>
            </a:r>
            <a:endParaRPr lang="hr-HR" sz="2800" dirty="0"/>
          </a:p>
        </p:txBody>
      </p:sp>
      <p:sp>
        <p:nvSpPr>
          <p:cNvPr id="5" name="Pravokutnik 4"/>
          <p:cNvSpPr/>
          <p:nvPr/>
        </p:nvSpPr>
        <p:spPr>
          <a:xfrm>
            <a:off x="1954947" y="1491948"/>
            <a:ext cx="7621002" cy="4247317"/>
          </a:xfrm>
          <a:prstGeom prst="rect">
            <a:avLst/>
          </a:prstGeom>
        </p:spPr>
        <p:txBody>
          <a:bodyPr wrap="square">
            <a:spAutoFit/>
          </a:bodyPr>
          <a:lstStyle/>
          <a:p>
            <a:r>
              <a:rPr lang="hr-HR" dirty="0"/>
              <a:t> R1#show </a:t>
            </a:r>
            <a:r>
              <a:rPr lang="hr-HR" dirty="0" err="1"/>
              <a:t>ip</a:t>
            </a:r>
            <a:r>
              <a:rPr lang="hr-HR" dirty="0"/>
              <a:t> </a:t>
            </a:r>
            <a:r>
              <a:rPr lang="hr-HR" dirty="0" err="1"/>
              <a:t>route</a:t>
            </a:r>
            <a:endParaRPr lang="hr-HR" dirty="0"/>
          </a:p>
          <a:p>
            <a:endParaRPr lang="hr-HR" dirty="0"/>
          </a:p>
          <a:p>
            <a:r>
              <a:rPr lang="hr-HR" dirty="0"/>
              <a:t>     10.0.0.0/8 </a:t>
            </a:r>
            <a:r>
              <a:rPr lang="hr-HR" dirty="0" err="1"/>
              <a:t>is</a:t>
            </a:r>
            <a:r>
              <a:rPr lang="hr-HR" dirty="0"/>
              <a:t> </a:t>
            </a:r>
            <a:r>
              <a:rPr lang="hr-HR" dirty="0" err="1"/>
              <a:t>variably</a:t>
            </a:r>
            <a:r>
              <a:rPr lang="hr-HR" dirty="0"/>
              <a:t> </a:t>
            </a:r>
            <a:r>
              <a:rPr lang="hr-HR" dirty="0" err="1"/>
              <a:t>subnetted</a:t>
            </a:r>
            <a:r>
              <a:rPr lang="hr-HR" dirty="0"/>
              <a:t>, 2 </a:t>
            </a:r>
            <a:r>
              <a:rPr lang="hr-HR" dirty="0" err="1"/>
              <a:t>subnets</a:t>
            </a:r>
            <a:r>
              <a:rPr lang="hr-HR" dirty="0"/>
              <a:t>, 2 </a:t>
            </a:r>
            <a:r>
              <a:rPr lang="hr-HR" dirty="0" err="1"/>
              <a:t>masks</a:t>
            </a:r>
            <a:endParaRPr lang="hr-HR" dirty="0"/>
          </a:p>
          <a:p>
            <a:r>
              <a:rPr lang="hr-HR" dirty="0"/>
              <a:t>C       10.10.10.0/28 </a:t>
            </a:r>
            <a:r>
              <a:rPr lang="hr-HR" dirty="0" err="1"/>
              <a:t>is</a:t>
            </a:r>
            <a:r>
              <a:rPr lang="hr-HR" dirty="0"/>
              <a:t> </a:t>
            </a:r>
            <a:r>
              <a:rPr lang="hr-HR" dirty="0" err="1"/>
              <a:t>directly</a:t>
            </a:r>
            <a:r>
              <a:rPr lang="hr-HR" dirty="0"/>
              <a:t> </a:t>
            </a:r>
            <a:r>
              <a:rPr lang="hr-HR" dirty="0" err="1"/>
              <a:t>connected</a:t>
            </a:r>
            <a:r>
              <a:rPr lang="hr-HR" dirty="0"/>
              <a:t>, Serial0/0/0</a:t>
            </a:r>
          </a:p>
          <a:p>
            <a:r>
              <a:rPr lang="hr-HR" dirty="0"/>
              <a:t>R       10.10.10.16/30 [120/2] </a:t>
            </a:r>
            <a:r>
              <a:rPr lang="hr-HR" dirty="0" err="1"/>
              <a:t>via</a:t>
            </a:r>
            <a:r>
              <a:rPr lang="hr-HR" dirty="0"/>
              <a:t> 10.10.10.2, 00:00:17, Serial0/0/0</a:t>
            </a:r>
          </a:p>
          <a:p>
            <a:r>
              <a:rPr lang="hr-HR" dirty="0"/>
              <a:t>     172.16.0.0/16 </a:t>
            </a:r>
            <a:r>
              <a:rPr lang="hr-HR" dirty="0" err="1"/>
              <a:t>is</a:t>
            </a:r>
            <a:r>
              <a:rPr lang="hr-HR" dirty="0"/>
              <a:t> </a:t>
            </a:r>
            <a:r>
              <a:rPr lang="hr-HR" dirty="0" err="1"/>
              <a:t>variably</a:t>
            </a:r>
            <a:r>
              <a:rPr lang="hr-HR" dirty="0"/>
              <a:t> </a:t>
            </a:r>
            <a:r>
              <a:rPr lang="hr-HR" dirty="0" err="1"/>
              <a:t>subnetted</a:t>
            </a:r>
            <a:r>
              <a:rPr lang="hr-HR" dirty="0"/>
              <a:t>, 4 </a:t>
            </a:r>
            <a:r>
              <a:rPr lang="hr-HR" dirty="0" err="1"/>
              <a:t>subnets</a:t>
            </a:r>
            <a:r>
              <a:rPr lang="hr-HR" dirty="0"/>
              <a:t>, 3 </a:t>
            </a:r>
            <a:r>
              <a:rPr lang="hr-HR" dirty="0" err="1"/>
              <a:t>masks</a:t>
            </a:r>
            <a:endParaRPr lang="hr-HR" dirty="0"/>
          </a:p>
          <a:p>
            <a:r>
              <a:rPr lang="hr-HR" dirty="0"/>
              <a:t>C       172.16.0.0/24 </a:t>
            </a:r>
            <a:r>
              <a:rPr lang="hr-HR" dirty="0" err="1"/>
              <a:t>is</a:t>
            </a:r>
            <a:r>
              <a:rPr lang="hr-HR" dirty="0"/>
              <a:t> </a:t>
            </a:r>
            <a:r>
              <a:rPr lang="hr-HR" dirty="0" err="1"/>
              <a:t>directly</a:t>
            </a:r>
            <a:r>
              <a:rPr lang="hr-HR" dirty="0"/>
              <a:t> </a:t>
            </a:r>
            <a:r>
              <a:rPr lang="hr-HR" dirty="0" err="1"/>
              <a:t>connected</a:t>
            </a:r>
            <a:r>
              <a:rPr lang="hr-HR" dirty="0"/>
              <a:t>, FastEthernet0/0</a:t>
            </a:r>
          </a:p>
          <a:p>
            <a:r>
              <a:rPr lang="hr-HR" dirty="0"/>
              <a:t>C       172.16.1.0/26 </a:t>
            </a:r>
            <a:r>
              <a:rPr lang="hr-HR" dirty="0" err="1"/>
              <a:t>is</a:t>
            </a:r>
            <a:r>
              <a:rPr lang="hr-HR" dirty="0"/>
              <a:t> </a:t>
            </a:r>
            <a:r>
              <a:rPr lang="hr-HR" dirty="0" err="1"/>
              <a:t>directly</a:t>
            </a:r>
            <a:r>
              <a:rPr lang="hr-HR" dirty="0"/>
              <a:t> </a:t>
            </a:r>
            <a:r>
              <a:rPr lang="hr-HR" dirty="0" err="1"/>
              <a:t>connected</a:t>
            </a:r>
            <a:r>
              <a:rPr lang="hr-HR" dirty="0"/>
              <a:t>, Loopback0</a:t>
            </a:r>
          </a:p>
          <a:p>
            <a:r>
              <a:rPr lang="hr-HR" dirty="0"/>
              <a:t>R       172.16.2.0/27 [120/3] </a:t>
            </a:r>
            <a:r>
              <a:rPr lang="hr-HR" dirty="0" err="1"/>
              <a:t>via</a:t>
            </a:r>
            <a:r>
              <a:rPr lang="hr-HR" dirty="0"/>
              <a:t> 10.10.10.2, 00:00:17, Serial0/0/0</a:t>
            </a:r>
          </a:p>
          <a:p>
            <a:r>
              <a:rPr lang="hr-HR" b="1" dirty="0">
                <a:solidFill>
                  <a:srgbClr val="0000FF"/>
                </a:solidFill>
              </a:rPr>
              <a:t>R       172.16.3.0/24 [120/3] </a:t>
            </a:r>
            <a:r>
              <a:rPr lang="hr-HR" b="1" dirty="0" err="1">
                <a:solidFill>
                  <a:srgbClr val="0000FF"/>
                </a:solidFill>
              </a:rPr>
              <a:t>via</a:t>
            </a:r>
            <a:r>
              <a:rPr lang="hr-HR" b="1" dirty="0">
                <a:solidFill>
                  <a:srgbClr val="0000FF"/>
                </a:solidFill>
              </a:rPr>
              <a:t> 10.10.10.2, 00:00:17, Serial0/0/0</a:t>
            </a:r>
          </a:p>
          <a:p>
            <a:r>
              <a:rPr lang="hr-HR" dirty="0"/>
              <a:t>     192.168.0.0/30 </a:t>
            </a:r>
            <a:r>
              <a:rPr lang="hr-HR" dirty="0" err="1"/>
              <a:t>is</a:t>
            </a:r>
            <a:r>
              <a:rPr lang="hr-HR" dirty="0"/>
              <a:t> </a:t>
            </a:r>
            <a:r>
              <a:rPr lang="hr-HR" dirty="0" err="1"/>
              <a:t>subnetted</a:t>
            </a:r>
            <a:r>
              <a:rPr lang="hr-HR" dirty="0"/>
              <a:t>, 1 </a:t>
            </a:r>
            <a:r>
              <a:rPr lang="hr-HR" dirty="0" err="1"/>
              <a:t>subnets</a:t>
            </a:r>
            <a:endParaRPr lang="hr-HR" dirty="0"/>
          </a:p>
          <a:p>
            <a:r>
              <a:rPr lang="hr-HR" dirty="0"/>
              <a:t>R       192.168.0.0 [120/1] </a:t>
            </a:r>
            <a:r>
              <a:rPr lang="hr-HR" dirty="0" err="1"/>
              <a:t>via</a:t>
            </a:r>
            <a:r>
              <a:rPr lang="hr-HR" dirty="0"/>
              <a:t> 10.10.10.2, 00:00:17, Serial0/0/0</a:t>
            </a:r>
          </a:p>
          <a:p>
            <a:r>
              <a:rPr lang="hr-HR" dirty="0"/>
              <a:t>R    192.168.1.0/24 [120/2] </a:t>
            </a:r>
            <a:r>
              <a:rPr lang="hr-HR" dirty="0" err="1"/>
              <a:t>via</a:t>
            </a:r>
            <a:r>
              <a:rPr lang="hr-HR" dirty="0"/>
              <a:t> 10.10.10.2, 00:00:17, Serial0/0/0</a:t>
            </a:r>
          </a:p>
          <a:p>
            <a:r>
              <a:rPr lang="hr-HR" dirty="0"/>
              <a:t>     192.168.2.0/25 </a:t>
            </a:r>
            <a:r>
              <a:rPr lang="hr-HR" dirty="0" err="1"/>
              <a:t>is</a:t>
            </a:r>
            <a:r>
              <a:rPr lang="hr-HR" dirty="0"/>
              <a:t> </a:t>
            </a:r>
            <a:r>
              <a:rPr lang="hr-HR" dirty="0" err="1"/>
              <a:t>subnetted</a:t>
            </a:r>
            <a:r>
              <a:rPr lang="hr-HR" dirty="0"/>
              <a:t>, 1 </a:t>
            </a:r>
            <a:r>
              <a:rPr lang="hr-HR" dirty="0" err="1"/>
              <a:t>subnets</a:t>
            </a:r>
            <a:endParaRPr lang="hr-HR" dirty="0"/>
          </a:p>
          <a:p>
            <a:r>
              <a:rPr lang="hr-HR" dirty="0"/>
              <a:t>R       192.168.2.0 [120/1] </a:t>
            </a:r>
            <a:r>
              <a:rPr lang="hr-HR" dirty="0" err="1"/>
              <a:t>via</a:t>
            </a:r>
            <a:r>
              <a:rPr lang="hr-HR" dirty="0"/>
              <a:t> 10.10.10.2, 00:00:17, Serial0/0/0</a:t>
            </a:r>
          </a:p>
        </p:txBody>
      </p:sp>
    </p:spTree>
    <p:extLst>
      <p:ext uri="{BB962C8B-B14F-4D97-AF65-F5344CB8AC3E}">
        <p14:creationId xmlns:p14="http://schemas.microsoft.com/office/powerpoint/2010/main" val="3923851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288599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9143999" cy="705394"/>
          </a:xfrm>
        </p:spPr>
        <p:txBody>
          <a:bodyPr>
            <a:normAutofit fontScale="90000"/>
          </a:bodyPr>
          <a:lstStyle/>
          <a:p>
            <a:r>
              <a:rPr lang="hr-HR" dirty="0">
                <a:latin typeface="Arial" pitchFamily="34" charset="0"/>
                <a:cs typeface="Arial" pitchFamily="34" charset="0"/>
              </a:rPr>
              <a:t>Tumačenje </a:t>
            </a:r>
            <a:r>
              <a:rPr lang="hr-HR" dirty="0" err="1">
                <a:latin typeface="Arial" pitchFamily="34" charset="0"/>
                <a:cs typeface="Arial" pitchFamily="34" charset="0"/>
              </a:rPr>
              <a:t>usmjerničke</a:t>
            </a:r>
            <a:r>
              <a:rPr lang="hr-HR" dirty="0">
                <a:latin typeface="Arial" pitchFamily="34" charset="0"/>
                <a:cs typeface="Arial" pitchFamily="34" charset="0"/>
              </a:rPr>
              <a:t> tablice-ponavljanje</a:t>
            </a:r>
            <a:endParaRPr lang="hr-HR" dirty="0"/>
          </a:p>
        </p:txBody>
      </p:sp>
      <p:sp>
        <p:nvSpPr>
          <p:cNvPr id="5" name="TextBox 3"/>
          <p:cNvSpPr txBox="1"/>
          <p:nvPr/>
        </p:nvSpPr>
        <p:spPr>
          <a:xfrm>
            <a:off x="1754286" y="1387643"/>
            <a:ext cx="8654923" cy="4247317"/>
          </a:xfrm>
          <a:prstGeom prst="rect">
            <a:avLst/>
          </a:prstGeom>
          <a:noFill/>
        </p:spPr>
        <p:txBody>
          <a:bodyPr wrap="square" rtlCol="0">
            <a:spAutoFit/>
          </a:bodyPr>
          <a:lstStyle/>
          <a:p>
            <a:r>
              <a:rPr lang="hr-HR" b="1" dirty="0">
                <a:solidFill>
                  <a:srgbClr val="FF0000"/>
                </a:solidFill>
              </a:rPr>
              <a:t>     </a:t>
            </a:r>
            <a:r>
              <a:rPr lang="en-US" b="1" dirty="0">
                <a:solidFill>
                  <a:srgbClr val="FF0000"/>
                </a:solidFill>
              </a:rPr>
              <a:t>10.0.0.0/8</a:t>
            </a:r>
            <a:r>
              <a:rPr lang="en-US" dirty="0"/>
              <a:t> is variably </a:t>
            </a:r>
            <a:r>
              <a:rPr lang="en-US" dirty="0" err="1"/>
              <a:t>subnetted</a:t>
            </a:r>
            <a:r>
              <a:rPr lang="en-US" dirty="0"/>
              <a:t>, 3 subnets, 3 masks</a:t>
            </a:r>
          </a:p>
          <a:p>
            <a:r>
              <a:rPr lang="en-US" dirty="0"/>
              <a:t>R       </a:t>
            </a:r>
            <a:r>
              <a:rPr lang="en-US" b="1" dirty="0">
                <a:solidFill>
                  <a:srgbClr val="0000FF"/>
                </a:solidFill>
              </a:rPr>
              <a:t>10.10.0.0/21</a:t>
            </a:r>
            <a:r>
              <a:rPr lang="en-US" dirty="0"/>
              <a:t> [</a:t>
            </a:r>
            <a:r>
              <a:rPr lang="en-US" b="1" dirty="0">
                <a:solidFill>
                  <a:srgbClr val="7030A0"/>
                </a:solidFill>
              </a:rPr>
              <a:t>120/2</a:t>
            </a:r>
            <a:r>
              <a:rPr lang="en-US" dirty="0"/>
              <a:t>] via </a:t>
            </a:r>
            <a:r>
              <a:rPr lang="en-US" b="1" dirty="0"/>
              <a:t>6.6.6.1</a:t>
            </a:r>
            <a:r>
              <a:rPr lang="en-US" dirty="0"/>
              <a:t>, </a:t>
            </a:r>
            <a:r>
              <a:rPr lang="en-US" u="sng" dirty="0"/>
              <a:t>00:00:17</a:t>
            </a:r>
            <a:r>
              <a:rPr lang="en-US" dirty="0"/>
              <a:t>, </a:t>
            </a:r>
            <a:r>
              <a:rPr lang="en-US" b="1" dirty="0"/>
              <a:t>Serial0/1/0</a:t>
            </a:r>
          </a:p>
          <a:p>
            <a:r>
              <a:rPr lang="en-US" dirty="0"/>
              <a:t>R       </a:t>
            </a:r>
            <a:r>
              <a:rPr lang="en-US" b="1" dirty="0">
                <a:solidFill>
                  <a:srgbClr val="0000FF"/>
                </a:solidFill>
              </a:rPr>
              <a:t>10.10.8.0/22</a:t>
            </a:r>
            <a:r>
              <a:rPr lang="en-US" dirty="0"/>
              <a:t> [</a:t>
            </a:r>
            <a:r>
              <a:rPr lang="en-US" b="1" dirty="0">
                <a:solidFill>
                  <a:srgbClr val="7030A0"/>
                </a:solidFill>
              </a:rPr>
              <a:t>120/4</a:t>
            </a:r>
            <a:r>
              <a:rPr lang="en-US" dirty="0"/>
              <a:t>] via </a:t>
            </a:r>
            <a:r>
              <a:rPr lang="en-US" b="1" dirty="0"/>
              <a:t>6.6.6.1</a:t>
            </a:r>
            <a:r>
              <a:rPr lang="en-US" dirty="0"/>
              <a:t>, </a:t>
            </a:r>
            <a:r>
              <a:rPr lang="en-US" u="sng" dirty="0"/>
              <a:t>00:00:17</a:t>
            </a:r>
            <a:r>
              <a:rPr lang="en-US" dirty="0"/>
              <a:t>, </a:t>
            </a:r>
            <a:r>
              <a:rPr lang="en-US" b="1" dirty="0"/>
              <a:t>Serial0/1/0</a:t>
            </a:r>
          </a:p>
          <a:p>
            <a:r>
              <a:rPr lang="en-US" dirty="0"/>
              <a:t>R       </a:t>
            </a:r>
            <a:r>
              <a:rPr lang="en-US" b="1" dirty="0">
                <a:solidFill>
                  <a:srgbClr val="0000FF"/>
                </a:solidFill>
              </a:rPr>
              <a:t>10.10.12.0/23</a:t>
            </a:r>
            <a:r>
              <a:rPr lang="en-US" dirty="0"/>
              <a:t> [</a:t>
            </a:r>
            <a:r>
              <a:rPr lang="en-US" b="1" dirty="0">
                <a:solidFill>
                  <a:srgbClr val="7030A0"/>
                </a:solidFill>
              </a:rPr>
              <a:t>120/1</a:t>
            </a:r>
            <a:r>
              <a:rPr lang="en-US" dirty="0"/>
              <a:t>] via </a:t>
            </a:r>
            <a:r>
              <a:rPr lang="en-US" b="1" dirty="0"/>
              <a:t>6.6.6.1</a:t>
            </a:r>
            <a:r>
              <a:rPr lang="en-US" dirty="0"/>
              <a:t>, </a:t>
            </a:r>
            <a:r>
              <a:rPr lang="en-US" u="sng" dirty="0"/>
              <a:t>00:00:17</a:t>
            </a:r>
            <a:r>
              <a:rPr lang="en-US" dirty="0"/>
              <a:t>, </a:t>
            </a:r>
            <a:r>
              <a:rPr lang="en-US" b="1" dirty="0"/>
              <a:t>Serial0/1/0</a:t>
            </a:r>
          </a:p>
          <a:p>
            <a:r>
              <a:rPr lang="en-US" dirty="0"/>
              <a:t>     </a:t>
            </a:r>
            <a:r>
              <a:rPr lang="en-US" b="1" dirty="0">
                <a:solidFill>
                  <a:srgbClr val="FF0000"/>
                </a:solidFill>
              </a:rPr>
              <a:t>14.0.0.0/30</a:t>
            </a:r>
            <a:r>
              <a:rPr lang="en-US" dirty="0"/>
              <a:t> is </a:t>
            </a:r>
            <a:r>
              <a:rPr lang="en-US" dirty="0" err="1"/>
              <a:t>subnetted</a:t>
            </a:r>
            <a:r>
              <a:rPr lang="en-US" dirty="0"/>
              <a:t>, 1 subnets</a:t>
            </a:r>
          </a:p>
          <a:p>
            <a:r>
              <a:rPr lang="en-US" dirty="0"/>
              <a:t>C       </a:t>
            </a:r>
            <a:r>
              <a:rPr lang="en-US" b="1" dirty="0">
                <a:solidFill>
                  <a:srgbClr val="0000FF"/>
                </a:solidFill>
              </a:rPr>
              <a:t>14.14.14.0</a:t>
            </a:r>
            <a:r>
              <a:rPr lang="en-US" dirty="0"/>
              <a:t> is directly connected, </a:t>
            </a:r>
            <a:r>
              <a:rPr lang="en-US" b="1" dirty="0"/>
              <a:t>Serial0/1/1</a:t>
            </a:r>
          </a:p>
          <a:p>
            <a:r>
              <a:rPr lang="en-US" dirty="0"/>
              <a:t>     </a:t>
            </a:r>
            <a:r>
              <a:rPr lang="en-US" b="1" dirty="0">
                <a:solidFill>
                  <a:srgbClr val="FF0000"/>
                </a:solidFill>
              </a:rPr>
              <a:t>172.20.0.0/16</a:t>
            </a:r>
            <a:r>
              <a:rPr lang="en-US" dirty="0"/>
              <a:t> is variably </a:t>
            </a:r>
            <a:r>
              <a:rPr lang="en-US" dirty="0" err="1"/>
              <a:t>subnetted</a:t>
            </a:r>
            <a:r>
              <a:rPr lang="en-US" dirty="0"/>
              <a:t>, 5 subnets, 5 masks</a:t>
            </a:r>
          </a:p>
          <a:p>
            <a:r>
              <a:rPr lang="en-US" dirty="0"/>
              <a:t>R       </a:t>
            </a:r>
            <a:r>
              <a:rPr lang="en-US" b="1" dirty="0">
                <a:solidFill>
                  <a:srgbClr val="0000FF"/>
                </a:solidFill>
              </a:rPr>
              <a:t>172.20.0.0/16</a:t>
            </a:r>
            <a:r>
              <a:rPr lang="en-US" dirty="0"/>
              <a:t> [</a:t>
            </a:r>
            <a:r>
              <a:rPr lang="en-US" b="1" dirty="0">
                <a:solidFill>
                  <a:srgbClr val="7030A0"/>
                </a:solidFill>
              </a:rPr>
              <a:t>120/2</a:t>
            </a:r>
            <a:r>
              <a:rPr lang="en-US" dirty="0"/>
              <a:t>] via </a:t>
            </a:r>
            <a:r>
              <a:rPr lang="en-US" b="1" dirty="0"/>
              <a:t>6.6.6.1</a:t>
            </a:r>
            <a:r>
              <a:rPr lang="en-US" dirty="0"/>
              <a:t>, </a:t>
            </a:r>
            <a:r>
              <a:rPr lang="en-US" u="sng" dirty="0"/>
              <a:t>00:00:17</a:t>
            </a:r>
            <a:r>
              <a:rPr lang="en-US" dirty="0"/>
              <a:t>, </a:t>
            </a:r>
            <a:r>
              <a:rPr lang="en-US" b="1" dirty="0"/>
              <a:t>Serial0/1/0</a:t>
            </a:r>
          </a:p>
          <a:p>
            <a:r>
              <a:rPr lang="en-US" dirty="0"/>
              <a:t>O       </a:t>
            </a:r>
            <a:r>
              <a:rPr lang="en-US" b="1" dirty="0">
                <a:solidFill>
                  <a:srgbClr val="0000FF"/>
                </a:solidFill>
              </a:rPr>
              <a:t>172.20.0.0/25</a:t>
            </a:r>
            <a:r>
              <a:rPr lang="en-US" dirty="0"/>
              <a:t> [</a:t>
            </a:r>
            <a:r>
              <a:rPr lang="en-US" b="1" dirty="0">
                <a:solidFill>
                  <a:srgbClr val="7030A0"/>
                </a:solidFill>
              </a:rPr>
              <a:t>110/1128</a:t>
            </a:r>
            <a:r>
              <a:rPr lang="en-US" dirty="0"/>
              <a:t>] via </a:t>
            </a:r>
            <a:r>
              <a:rPr lang="en-US" b="1" dirty="0"/>
              <a:t>14.14.14.2</a:t>
            </a:r>
            <a:r>
              <a:rPr lang="en-US" dirty="0"/>
              <a:t>, </a:t>
            </a:r>
            <a:r>
              <a:rPr lang="en-US" u="sng" dirty="0"/>
              <a:t>00:00:01</a:t>
            </a:r>
            <a:r>
              <a:rPr lang="en-US" dirty="0"/>
              <a:t>, </a:t>
            </a:r>
            <a:r>
              <a:rPr lang="en-US" b="1" dirty="0"/>
              <a:t>Serial0/1/1</a:t>
            </a:r>
          </a:p>
          <a:p>
            <a:r>
              <a:rPr lang="en-US" dirty="0"/>
              <a:t>O       </a:t>
            </a:r>
            <a:r>
              <a:rPr lang="en-US" b="1" dirty="0">
                <a:solidFill>
                  <a:srgbClr val="0000FF"/>
                </a:solidFill>
              </a:rPr>
              <a:t>172.20.0.192/27</a:t>
            </a:r>
            <a:r>
              <a:rPr lang="en-US" dirty="0"/>
              <a:t> [</a:t>
            </a:r>
            <a:r>
              <a:rPr lang="en-US" b="1" dirty="0">
                <a:solidFill>
                  <a:srgbClr val="7030A0"/>
                </a:solidFill>
              </a:rPr>
              <a:t>110/1928</a:t>
            </a:r>
            <a:r>
              <a:rPr lang="en-US" dirty="0"/>
              <a:t>] via </a:t>
            </a:r>
            <a:r>
              <a:rPr lang="en-US" b="1" dirty="0"/>
              <a:t>14.14.14.2</a:t>
            </a:r>
            <a:r>
              <a:rPr lang="en-US" dirty="0"/>
              <a:t>, </a:t>
            </a:r>
            <a:r>
              <a:rPr lang="en-US" u="sng" dirty="0"/>
              <a:t>00:00:01</a:t>
            </a:r>
            <a:r>
              <a:rPr lang="en-US" dirty="0"/>
              <a:t>, </a:t>
            </a:r>
            <a:r>
              <a:rPr lang="en-US" b="1" dirty="0"/>
              <a:t>Serial0/1/1</a:t>
            </a:r>
          </a:p>
          <a:p>
            <a:r>
              <a:rPr lang="en-US" dirty="0"/>
              <a:t>O       </a:t>
            </a:r>
            <a:r>
              <a:rPr lang="en-US" b="1" dirty="0">
                <a:solidFill>
                  <a:srgbClr val="0000FF"/>
                </a:solidFill>
              </a:rPr>
              <a:t>172.20.0.224/28</a:t>
            </a:r>
            <a:r>
              <a:rPr lang="en-US" dirty="0"/>
              <a:t> [</a:t>
            </a:r>
            <a:r>
              <a:rPr lang="en-US" b="1" dirty="0">
                <a:solidFill>
                  <a:srgbClr val="7030A0"/>
                </a:solidFill>
              </a:rPr>
              <a:t>110/1928</a:t>
            </a:r>
            <a:r>
              <a:rPr lang="en-US" dirty="0"/>
              <a:t>] via </a:t>
            </a:r>
            <a:r>
              <a:rPr lang="en-US" b="1" dirty="0"/>
              <a:t>14.14.14.2</a:t>
            </a:r>
            <a:r>
              <a:rPr lang="en-US" dirty="0"/>
              <a:t>, </a:t>
            </a:r>
            <a:r>
              <a:rPr lang="en-US" u="sng" dirty="0"/>
              <a:t>00:00:01</a:t>
            </a:r>
            <a:r>
              <a:rPr lang="en-US" dirty="0"/>
              <a:t>, </a:t>
            </a:r>
            <a:r>
              <a:rPr lang="en-US" b="1" dirty="0"/>
              <a:t>Serial0/1/1</a:t>
            </a:r>
          </a:p>
          <a:p>
            <a:r>
              <a:rPr lang="en-US" dirty="0"/>
              <a:t>D    </a:t>
            </a:r>
            <a:r>
              <a:rPr lang="en-US" b="1" dirty="0">
                <a:solidFill>
                  <a:srgbClr val="0000FF"/>
                </a:solidFill>
              </a:rPr>
              <a:t>192.168.0.0/20</a:t>
            </a:r>
            <a:r>
              <a:rPr lang="en-US" dirty="0"/>
              <a:t> [</a:t>
            </a:r>
            <a:r>
              <a:rPr lang="en-US" b="1" dirty="0">
                <a:solidFill>
                  <a:srgbClr val="7030A0"/>
                </a:solidFill>
              </a:rPr>
              <a:t>90/3196416</a:t>
            </a:r>
            <a:r>
              <a:rPr lang="en-US" dirty="0"/>
              <a:t>] via </a:t>
            </a:r>
            <a:r>
              <a:rPr lang="en-US" b="1" dirty="0"/>
              <a:t>2.2.2.2</a:t>
            </a:r>
            <a:r>
              <a:rPr lang="en-US" dirty="0"/>
              <a:t>, </a:t>
            </a:r>
            <a:r>
              <a:rPr lang="en-US" u="sng" dirty="0"/>
              <a:t>00:03:52</a:t>
            </a:r>
            <a:r>
              <a:rPr lang="en-US" dirty="0"/>
              <a:t>, </a:t>
            </a:r>
            <a:r>
              <a:rPr lang="en-US" b="1" dirty="0"/>
              <a:t>Serial0/0/1</a:t>
            </a:r>
          </a:p>
          <a:p>
            <a:r>
              <a:rPr lang="en-US" dirty="0"/>
              <a:t>D    </a:t>
            </a:r>
            <a:r>
              <a:rPr lang="en-US" b="1" dirty="0">
                <a:solidFill>
                  <a:srgbClr val="0000FF"/>
                </a:solidFill>
              </a:rPr>
              <a:t>192.168.16.0/22</a:t>
            </a:r>
            <a:r>
              <a:rPr lang="en-US" dirty="0"/>
              <a:t> [</a:t>
            </a:r>
            <a:r>
              <a:rPr lang="en-US" b="1" dirty="0">
                <a:solidFill>
                  <a:srgbClr val="7030A0"/>
                </a:solidFill>
              </a:rPr>
              <a:t>90/3196416</a:t>
            </a:r>
            <a:r>
              <a:rPr lang="en-US" dirty="0"/>
              <a:t>] via </a:t>
            </a:r>
            <a:r>
              <a:rPr lang="en-US" b="1" dirty="0"/>
              <a:t>2.2.2.2</a:t>
            </a:r>
            <a:r>
              <a:rPr lang="en-US" dirty="0"/>
              <a:t>, </a:t>
            </a:r>
            <a:r>
              <a:rPr lang="en-US" u="sng" dirty="0"/>
              <a:t>00:03:55</a:t>
            </a:r>
            <a:r>
              <a:rPr lang="en-US" dirty="0"/>
              <a:t>, </a:t>
            </a:r>
            <a:r>
              <a:rPr lang="en-US" b="1" dirty="0"/>
              <a:t>Serial0/0/1</a:t>
            </a:r>
          </a:p>
          <a:p>
            <a:r>
              <a:rPr lang="en-US" dirty="0"/>
              <a:t>D    </a:t>
            </a:r>
            <a:r>
              <a:rPr lang="en-US" b="1" dirty="0">
                <a:solidFill>
                  <a:srgbClr val="0000FF"/>
                </a:solidFill>
              </a:rPr>
              <a:t>192.168.20.0/24</a:t>
            </a:r>
            <a:r>
              <a:rPr lang="en-US" dirty="0"/>
              <a:t> [</a:t>
            </a:r>
            <a:r>
              <a:rPr lang="en-US" b="1" dirty="0">
                <a:solidFill>
                  <a:srgbClr val="7030A0"/>
                </a:solidFill>
              </a:rPr>
              <a:t>90/2684416</a:t>
            </a:r>
            <a:r>
              <a:rPr lang="en-US" dirty="0"/>
              <a:t>] via </a:t>
            </a:r>
            <a:r>
              <a:rPr lang="en-US" b="1" dirty="0"/>
              <a:t>2.2.2.2</a:t>
            </a:r>
            <a:r>
              <a:rPr lang="en-US" dirty="0"/>
              <a:t>, </a:t>
            </a:r>
            <a:r>
              <a:rPr lang="en-US" u="sng" dirty="0"/>
              <a:t>00:03:55</a:t>
            </a:r>
            <a:r>
              <a:rPr lang="en-US" dirty="0"/>
              <a:t>, </a:t>
            </a:r>
            <a:r>
              <a:rPr lang="en-US" b="1" dirty="0"/>
              <a:t>Serial0/0/1</a:t>
            </a:r>
          </a:p>
          <a:p>
            <a:r>
              <a:rPr lang="en-US" dirty="0"/>
              <a:t>R*   </a:t>
            </a:r>
            <a:r>
              <a:rPr lang="en-US" b="1" dirty="0">
                <a:solidFill>
                  <a:srgbClr val="0000FF"/>
                </a:solidFill>
              </a:rPr>
              <a:t>0.0.0.0/0</a:t>
            </a:r>
            <a:r>
              <a:rPr lang="en-US" dirty="0"/>
              <a:t> [</a:t>
            </a:r>
            <a:r>
              <a:rPr lang="en-US" b="1" dirty="0">
                <a:solidFill>
                  <a:srgbClr val="7030A0"/>
                </a:solidFill>
              </a:rPr>
              <a:t>120/1</a:t>
            </a:r>
            <a:r>
              <a:rPr lang="en-US" dirty="0"/>
              <a:t>] via </a:t>
            </a:r>
            <a:r>
              <a:rPr lang="hr-HR" b="1" dirty="0"/>
              <a:t>6.6.6.1</a:t>
            </a:r>
            <a:r>
              <a:rPr lang="en-US" dirty="0"/>
              <a:t>, </a:t>
            </a:r>
            <a:r>
              <a:rPr lang="en-US" u="sng" dirty="0"/>
              <a:t>00:00:</a:t>
            </a:r>
            <a:r>
              <a:rPr lang="hr-HR" u="sng" dirty="0"/>
              <a:t>17</a:t>
            </a:r>
            <a:r>
              <a:rPr lang="en-US" dirty="0"/>
              <a:t>, </a:t>
            </a:r>
            <a:r>
              <a:rPr lang="en-US" b="1" dirty="0"/>
              <a:t>Serial0/1/0</a:t>
            </a:r>
            <a:endParaRPr lang="hr-HR" b="1" dirty="0">
              <a:solidFill>
                <a:srgbClr val="7030A0"/>
              </a:solidFill>
            </a:endParaRPr>
          </a:p>
        </p:txBody>
      </p:sp>
    </p:spTree>
    <p:extLst>
      <p:ext uri="{BB962C8B-B14F-4D97-AF65-F5344CB8AC3E}">
        <p14:creationId xmlns:p14="http://schemas.microsoft.com/office/powerpoint/2010/main" val="185230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8203"/>
            <a:ext cx="7947765" cy="647404"/>
          </a:xfrm>
        </p:spPr>
        <p:txBody>
          <a:bodyPr/>
          <a:lstStyle/>
          <a:p>
            <a:r>
              <a:rPr lang="hr-HR" sz="3200" dirty="0" err="1">
                <a:latin typeface="Arial" pitchFamily="34" charset="0"/>
                <a:cs typeface="Arial" pitchFamily="34" charset="0"/>
              </a:rPr>
              <a:t>Usmjernički</a:t>
            </a:r>
            <a:r>
              <a:rPr lang="hr-HR" sz="3200" dirty="0">
                <a:latin typeface="Arial" pitchFamily="34" charset="0"/>
                <a:cs typeface="Arial" pitchFamily="34" charset="0"/>
              </a:rPr>
              <a:t> protokoli-ponavljanje</a:t>
            </a:r>
            <a:endParaRPr lang="hr-HR" sz="3200" dirty="0"/>
          </a:p>
        </p:txBody>
      </p:sp>
      <p:sp>
        <p:nvSpPr>
          <p:cNvPr id="33" name="Rectangle 3"/>
          <p:cNvSpPr txBox="1">
            <a:spLocks/>
          </p:cNvSpPr>
          <p:nvPr/>
        </p:nvSpPr>
        <p:spPr bwMode="auto">
          <a:xfrm>
            <a:off x="182880" y="869063"/>
            <a:ext cx="11678194" cy="419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fontAlgn="base">
              <a:spcBef>
                <a:spcPct val="20000"/>
              </a:spcBef>
              <a:spcAft>
                <a:spcPct val="0"/>
              </a:spcAft>
              <a:buClr>
                <a:srgbClr val="002060"/>
              </a:buClr>
              <a:buSzPct val="85000"/>
              <a:buFont typeface="Wingdings" pitchFamily="2" charset="2"/>
              <a:buChar char="Ø"/>
              <a:defRPr/>
            </a:pPr>
            <a:r>
              <a:rPr lang="hr-HR" sz="2000" dirty="0">
                <a:latin typeface="Arial" pitchFamily="34" charset="0"/>
                <a:cs typeface="Arial" pitchFamily="34" charset="0"/>
              </a:rPr>
              <a:t>Tri (u priručniku 2) su osnovne komponente usmjerničkih protokola: </a:t>
            </a:r>
          </a:p>
          <a:p>
            <a:pPr marL="273050" lvl="1" indent="-273050" fontAlgn="base">
              <a:spcBef>
                <a:spcPct val="20000"/>
              </a:spcBef>
              <a:spcAft>
                <a:spcPct val="0"/>
              </a:spcAft>
              <a:buClr>
                <a:srgbClr val="002060"/>
              </a:buClr>
              <a:buSzPct val="70000"/>
              <a:buFont typeface="Wingdings" pitchFamily="2" charset="2"/>
              <a:buChar char="Ø"/>
              <a:defRPr/>
            </a:pPr>
            <a:r>
              <a:rPr lang="hr-HR" dirty="0">
                <a:solidFill>
                  <a:srgbClr val="002060"/>
                </a:solidFill>
                <a:latin typeface="Arial" pitchFamily="34" charset="0"/>
                <a:cs typeface="Arial" pitchFamily="34" charset="0"/>
              </a:rPr>
              <a:t>Mehanizan razmjene informacija o putanjama (rutama) ili stanju linkova (kod link state protokola)</a:t>
            </a:r>
          </a:p>
          <a:p>
            <a:pPr marL="273050" lvl="1" indent="-273050" fontAlgn="base">
              <a:spcBef>
                <a:spcPct val="20000"/>
              </a:spcBef>
              <a:spcAft>
                <a:spcPct val="0"/>
              </a:spcAft>
              <a:buClr>
                <a:srgbClr val="002060"/>
              </a:buClr>
              <a:buSzPct val="70000"/>
              <a:buFont typeface="Wingdings" pitchFamily="2" charset="2"/>
              <a:buChar char="Ø"/>
              <a:defRPr/>
            </a:pPr>
            <a:r>
              <a:rPr lang="hr-HR" dirty="0">
                <a:solidFill>
                  <a:srgbClr val="002060"/>
                </a:solidFill>
                <a:latin typeface="Arial" pitchFamily="34" charset="0"/>
                <a:cs typeface="Arial" pitchFamily="34" charset="0"/>
              </a:rPr>
              <a:t>Algoritam pomoću kojega se na osnovu tih informacija traži najbolji put</a:t>
            </a:r>
          </a:p>
          <a:p>
            <a:pPr marL="273050" indent="-273050">
              <a:spcBef>
                <a:spcPct val="20000"/>
              </a:spcBef>
              <a:buClr>
                <a:srgbClr val="002060"/>
              </a:buClr>
              <a:buSzPct val="85000"/>
              <a:buFont typeface="Wingdings" pitchFamily="2" charset="2"/>
              <a:buChar char="Ø"/>
            </a:pPr>
            <a:r>
              <a:rPr lang="hr-HR" dirty="0">
                <a:solidFill>
                  <a:srgbClr val="002060"/>
                </a:solidFill>
                <a:latin typeface="Arial" pitchFamily="34" charset="0"/>
                <a:cs typeface="Arial" pitchFamily="34" charset="0"/>
              </a:rPr>
              <a:t>Dodatno i mehanizam za detekciju promjena i reakciju na promjene u topologiji</a:t>
            </a:r>
          </a:p>
          <a:p>
            <a:pPr marL="273050" indent="-273050" fontAlgn="base">
              <a:spcBef>
                <a:spcPct val="20000"/>
              </a:spcBef>
              <a:spcAft>
                <a:spcPct val="0"/>
              </a:spcAft>
              <a:buClr>
                <a:srgbClr val="002060"/>
              </a:buClr>
              <a:buSzPct val="85000"/>
              <a:buFont typeface="Wingdings" pitchFamily="2" charset="2"/>
              <a:buChar char="Ø"/>
              <a:defRPr/>
            </a:pPr>
            <a:endParaRPr lang="hr-HR" sz="2000" dirty="0"/>
          </a:p>
        </p:txBody>
      </p:sp>
      <p:pic>
        <p:nvPicPr>
          <p:cNvPr id="34" name="Picture 4"/>
          <p:cNvPicPr>
            <a:picLocks noChangeAspect="1" noChangeArrowheads="1"/>
          </p:cNvPicPr>
          <p:nvPr/>
        </p:nvPicPr>
        <p:blipFill>
          <a:blip r:embed="rId2"/>
          <a:srcRect/>
          <a:stretch>
            <a:fillRect/>
          </a:stretch>
        </p:blipFill>
        <p:spPr bwMode="auto">
          <a:xfrm>
            <a:off x="2676067" y="3082841"/>
            <a:ext cx="6975566" cy="3119552"/>
          </a:xfrm>
          <a:prstGeom prst="rect">
            <a:avLst/>
          </a:prstGeom>
          <a:noFill/>
          <a:ln w="9525">
            <a:noFill/>
            <a:miter lim="800000"/>
            <a:headEnd/>
            <a:tailEnd/>
          </a:ln>
        </p:spPr>
      </p:pic>
    </p:spTree>
    <p:extLst>
      <p:ext uri="{BB962C8B-B14F-4D97-AF65-F5344CB8AC3E}">
        <p14:creationId xmlns:p14="http://schemas.microsoft.com/office/powerpoint/2010/main" val="150431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3200" dirty="0" err="1">
                <a:latin typeface="Arial" pitchFamily="34" charset="0"/>
                <a:cs typeface="Arial" pitchFamily="34" charset="0"/>
              </a:rPr>
              <a:t>Usmjernički</a:t>
            </a:r>
            <a:r>
              <a:rPr lang="hr-HR" sz="3200" dirty="0">
                <a:latin typeface="Arial" pitchFamily="34" charset="0"/>
                <a:cs typeface="Arial" pitchFamily="34" charset="0"/>
              </a:rPr>
              <a:t> protokoli-ponavljanje</a:t>
            </a:r>
            <a:endParaRPr lang="hr-HR" sz="3200" dirty="0"/>
          </a:p>
        </p:txBody>
      </p:sp>
      <p:pic>
        <p:nvPicPr>
          <p:cNvPr id="5" name="Picture 2"/>
          <p:cNvPicPr>
            <a:picLocks noChangeAspect="1" noChangeArrowheads="1"/>
          </p:cNvPicPr>
          <p:nvPr/>
        </p:nvPicPr>
        <p:blipFill>
          <a:blip r:embed="rId2"/>
          <a:srcRect/>
          <a:stretch>
            <a:fillRect/>
          </a:stretch>
        </p:blipFill>
        <p:spPr bwMode="auto">
          <a:xfrm>
            <a:off x="1419497" y="1570119"/>
            <a:ext cx="9082594" cy="3500462"/>
          </a:xfrm>
          <a:prstGeom prst="rect">
            <a:avLst/>
          </a:prstGeom>
          <a:noFill/>
          <a:ln w="9525">
            <a:noFill/>
            <a:miter lim="800000"/>
            <a:headEnd/>
            <a:tailEnd/>
          </a:ln>
          <a:effectLst/>
        </p:spPr>
      </p:pic>
      <p:sp>
        <p:nvSpPr>
          <p:cNvPr id="6" name="Rectangle 3"/>
          <p:cNvSpPr/>
          <p:nvPr/>
        </p:nvSpPr>
        <p:spPr>
          <a:xfrm>
            <a:off x="8706141" y="3784697"/>
            <a:ext cx="1714512"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6249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charset="0"/>
                <a:cs typeface="Arial" charset="0"/>
              </a:rPr>
              <a:t>RIP (</a:t>
            </a:r>
            <a:r>
              <a:rPr lang="hr-HR" sz="2800" dirty="0" err="1">
                <a:latin typeface="Arial" charset="0"/>
                <a:cs typeface="Arial" charset="0"/>
              </a:rPr>
              <a:t>routing</a:t>
            </a:r>
            <a:r>
              <a:rPr lang="hr-HR" sz="2800" dirty="0">
                <a:latin typeface="Arial" charset="0"/>
                <a:cs typeface="Arial" charset="0"/>
              </a:rPr>
              <a:t> </a:t>
            </a:r>
            <a:r>
              <a:rPr lang="hr-HR" sz="2800" dirty="0" err="1">
                <a:latin typeface="Arial" charset="0"/>
                <a:cs typeface="Arial" charset="0"/>
              </a:rPr>
              <a:t>Infromation</a:t>
            </a:r>
            <a:r>
              <a:rPr lang="hr-HR" sz="2800" dirty="0">
                <a:latin typeface="Arial" charset="0"/>
                <a:cs typeface="Arial" charset="0"/>
              </a:rPr>
              <a:t> </a:t>
            </a:r>
            <a:r>
              <a:rPr lang="hr-HR" sz="2800" dirty="0" err="1">
                <a:latin typeface="Arial" charset="0"/>
                <a:cs typeface="Arial" charset="0"/>
              </a:rPr>
              <a:t>Protocol</a:t>
            </a:r>
            <a:r>
              <a:rPr lang="hr-HR" sz="2800" dirty="0">
                <a:latin typeface="Arial" charset="0"/>
                <a:cs typeface="Arial" charset="0"/>
              </a:rPr>
              <a:t>)</a:t>
            </a:r>
            <a:endParaRPr lang="hr-HR" sz="2800" dirty="0"/>
          </a:p>
        </p:txBody>
      </p:sp>
      <p:sp>
        <p:nvSpPr>
          <p:cNvPr id="6" name="Rectangle 4"/>
          <p:cNvSpPr/>
          <p:nvPr/>
        </p:nvSpPr>
        <p:spPr>
          <a:xfrm>
            <a:off x="261257" y="1370901"/>
            <a:ext cx="11669486" cy="3108543"/>
          </a:xfrm>
          <a:prstGeom prst="rect">
            <a:avLst/>
          </a:prstGeom>
        </p:spPr>
        <p:txBody>
          <a:bodyPr wrap="square">
            <a:spAutoFit/>
          </a:bodyPr>
          <a:lstStyle/>
          <a:p>
            <a:pPr marL="266700" indent="-266700">
              <a:buFont typeface="Wingdings" pitchFamily="2" charset="2"/>
              <a:buChar char="Ø"/>
            </a:pPr>
            <a:r>
              <a:rPr lang="hr-HR" sz="2800" dirty="0">
                <a:solidFill>
                  <a:srgbClr val="002060"/>
                </a:solidFill>
              </a:rPr>
              <a:t>RIPv1 (Routing Information Protocol) definiran je 1988 godine (</a:t>
            </a:r>
            <a:r>
              <a:rPr lang="hr-HR" sz="2800" dirty="0">
                <a:solidFill>
                  <a:srgbClr val="002060"/>
                </a:solidFill>
                <a:hlinkClick r:id="rId2"/>
              </a:rPr>
              <a:t>RFC 1058</a:t>
            </a:r>
            <a:r>
              <a:rPr lang="hr-HR" sz="2800" dirty="0">
                <a:solidFill>
                  <a:srgbClr val="002060"/>
                </a:solidFill>
              </a:rPr>
              <a:t>). Nastao je iz nekoliko sličnih protokola sedamdesetih i ranih osamdesetih godina.</a:t>
            </a:r>
          </a:p>
          <a:p>
            <a:pPr marL="266700" indent="-266700">
              <a:buFont typeface="Wingdings" pitchFamily="2" charset="2"/>
              <a:buChar char="Ø"/>
            </a:pPr>
            <a:endParaRPr lang="hr-HR" sz="2800" dirty="0">
              <a:solidFill>
                <a:srgbClr val="002060"/>
              </a:solidFill>
            </a:endParaRPr>
          </a:p>
          <a:p>
            <a:pPr marL="266700" indent="-266700">
              <a:buFont typeface="Wingdings" pitchFamily="2" charset="2"/>
              <a:buChar char="Ø"/>
            </a:pPr>
            <a:r>
              <a:rPr lang="hr-HR" sz="2800" dirty="0">
                <a:solidFill>
                  <a:srgbClr val="002060"/>
                </a:solidFill>
              </a:rPr>
              <a:t>1994. godine izašla je naprednija verzija RIPv2 (</a:t>
            </a:r>
            <a:r>
              <a:rPr lang="hr-HR" sz="2800" dirty="0">
                <a:solidFill>
                  <a:srgbClr val="002060"/>
                </a:solidFill>
                <a:hlinkClick r:id="rId3"/>
              </a:rPr>
              <a:t>RFC 1723</a:t>
            </a:r>
            <a:r>
              <a:rPr lang="hr-HR" sz="2800" dirty="0">
                <a:solidFill>
                  <a:srgbClr val="002060"/>
                </a:solidFill>
              </a:rPr>
              <a:t>). </a:t>
            </a:r>
          </a:p>
          <a:p>
            <a:pPr marL="266700" indent="-266700">
              <a:buFont typeface="Wingdings" pitchFamily="2" charset="2"/>
              <a:buChar char="Ø"/>
            </a:pPr>
            <a:endParaRPr lang="hr-HR" sz="2800" dirty="0">
              <a:solidFill>
                <a:srgbClr val="002060"/>
              </a:solidFill>
            </a:endParaRPr>
          </a:p>
          <a:p>
            <a:pPr marL="266700" indent="-266700">
              <a:buFont typeface="Wingdings" pitchFamily="2" charset="2"/>
              <a:buChar char="Ø"/>
            </a:pPr>
            <a:r>
              <a:rPr lang="hr-HR" sz="2800" dirty="0">
                <a:solidFill>
                  <a:srgbClr val="002060"/>
                </a:solidFill>
              </a:rPr>
              <a:t>1997. godine RIPng (</a:t>
            </a:r>
            <a:r>
              <a:rPr lang="hr-HR" sz="2800" dirty="0">
                <a:solidFill>
                  <a:srgbClr val="002060"/>
                </a:solidFill>
                <a:hlinkClick r:id="rId4"/>
              </a:rPr>
              <a:t>RFC 2080</a:t>
            </a:r>
            <a:r>
              <a:rPr lang="hr-HR" sz="2800" dirty="0">
                <a:solidFill>
                  <a:srgbClr val="002060"/>
                </a:solidFill>
              </a:rPr>
              <a:t>) koja podržava IPv6 način adresiranja.</a:t>
            </a:r>
          </a:p>
        </p:txBody>
      </p:sp>
    </p:spTree>
    <p:extLst>
      <p:ext uri="{BB962C8B-B14F-4D97-AF65-F5344CB8AC3E}">
        <p14:creationId xmlns:p14="http://schemas.microsoft.com/office/powerpoint/2010/main" val="411059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charset="0"/>
                <a:cs typeface="Arial" charset="0"/>
              </a:rPr>
              <a:t>RIP v1</a:t>
            </a:r>
            <a:endParaRPr lang="hr-HR" sz="2800" dirty="0"/>
          </a:p>
        </p:txBody>
      </p:sp>
      <p:sp>
        <p:nvSpPr>
          <p:cNvPr id="5" name="Rectangle 4"/>
          <p:cNvSpPr/>
          <p:nvPr/>
        </p:nvSpPr>
        <p:spPr>
          <a:xfrm>
            <a:off x="139337" y="870080"/>
            <a:ext cx="11652069" cy="4582152"/>
          </a:xfrm>
          <a:prstGeom prst="rect">
            <a:avLst/>
          </a:prstGeom>
        </p:spPr>
        <p:txBody>
          <a:bodyPr wrap="square">
            <a:spAutoFit/>
          </a:bodyPr>
          <a:lstStyle/>
          <a:p>
            <a:pPr marL="266700" indent="-266700">
              <a:lnSpc>
                <a:spcPct val="80000"/>
              </a:lnSpc>
              <a:buFont typeface="Wingdings" pitchFamily="2" charset="2"/>
              <a:buChar char="Ø"/>
            </a:pPr>
            <a:r>
              <a:rPr lang="hr-HR" sz="2800" dirty="0">
                <a:solidFill>
                  <a:srgbClr val="FF0000"/>
                </a:solidFill>
              </a:rPr>
              <a:t>Distance Vector protokol </a:t>
            </a:r>
            <a:r>
              <a:rPr lang="hr-HR" sz="2800" dirty="0">
                <a:solidFill>
                  <a:srgbClr val="002060"/>
                </a:solidFill>
              </a:rPr>
              <a:t>- usmjernik ne zna kompletnu topologiju mreže, već samo smjer prema cilju i udaljenost do cilja</a:t>
            </a:r>
          </a:p>
          <a:p>
            <a:pPr marL="266700" indent="-266700">
              <a:lnSpc>
                <a:spcPct val="80000"/>
              </a:lnSpc>
            </a:pPr>
            <a:endParaRPr lang="hr-HR" sz="2800" dirty="0">
              <a:solidFill>
                <a:srgbClr val="002060"/>
              </a:solidFill>
            </a:endParaRPr>
          </a:p>
          <a:p>
            <a:pPr marL="266700" indent="-266700">
              <a:lnSpc>
                <a:spcPct val="80000"/>
              </a:lnSpc>
              <a:buFont typeface="Wingdings" pitchFamily="2" charset="2"/>
              <a:buChar char="Ø"/>
            </a:pPr>
            <a:r>
              <a:rPr lang="hr-HR" sz="2800" dirty="0">
                <a:solidFill>
                  <a:srgbClr val="002060"/>
                </a:solidFill>
              </a:rPr>
              <a:t>Klasificirani protokol - ne podržava diskontinuirane mreže, VLSM i CIDR –ako koristimo bilo kakvo </a:t>
            </a:r>
            <a:r>
              <a:rPr lang="hr-HR" sz="2800" dirty="0" err="1">
                <a:solidFill>
                  <a:srgbClr val="002060"/>
                </a:solidFill>
              </a:rPr>
              <a:t>subnetiranje</a:t>
            </a:r>
            <a:r>
              <a:rPr lang="hr-HR" sz="2800" dirty="0">
                <a:solidFill>
                  <a:srgbClr val="002060"/>
                </a:solidFill>
              </a:rPr>
              <a:t> sve mreže moraju imati istu </a:t>
            </a:r>
            <a:r>
              <a:rPr lang="hr-HR" sz="2800" dirty="0" err="1">
                <a:solidFill>
                  <a:srgbClr val="002060"/>
                </a:solidFill>
              </a:rPr>
              <a:t>subnetmasku</a:t>
            </a:r>
            <a:r>
              <a:rPr lang="hr-HR" sz="2800" dirty="0">
                <a:solidFill>
                  <a:srgbClr val="002060"/>
                </a:solidFill>
              </a:rPr>
              <a:t> inače RIPv1 ne radi dobro</a:t>
            </a:r>
          </a:p>
          <a:p>
            <a:pPr marL="266700" indent="-266700">
              <a:lnSpc>
                <a:spcPct val="80000"/>
              </a:lnSpc>
              <a:buFont typeface="Wingdings" pitchFamily="2" charset="2"/>
              <a:buChar char="Ø"/>
            </a:pPr>
            <a:endParaRPr lang="hr-HR" sz="2800" dirty="0">
              <a:solidFill>
                <a:srgbClr val="002060"/>
              </a:solidFill>
            </a:endParaRPr>
          </a:p>
          <a:p>
            <a:pPr marL="266700" indent="-266700">
              <a:lnSpc>
                <a:spcPct val="80000"/>
              </a:lnSpc>
              <a:buFont typeface="Wingdings" pitchFamily="2" charset="2"/>
              <a:buChar char="Ø"/>
            </a:pPr>
            <a:r>
              <a:rPr lang="hr-HR" sz="2800" dirty="0">
                <a:solidFill>
                  <a:srgbClr val="002060"/>
                </a:solidFill>
              </a:rPr>
              <a:t>Mjera kvalitete puta (</a:t>
            </a:r>
            <a:r>
              <a:rPr lang="hr-HR" sz="2800" b="1" dirty="0">
                <a:solidFill>
                  <a:srgbClr val="FF0000"/>
                </a:solidFill>
              </a:rPr>
              <a:t>metric</a:t>
            </a:r>
            <a:r>
              <a:rPr lang="hr-HR" sz="2800" dirty="0">
                <a:solidFill>
                  <a:srgbClr val="002060"/>
                </a:solidFill>
              </a:rPr>
              <a:t>) - Koristi broj usmjernika kroz koje paket mora proći (</a:t>
            </a:r>
            <a:r>
              <a:rPr lang="hr-HR" sz="2800" b="1" dirty="0">
                <a:solidFill>
                  <a:srgbClr val="FF0000"/>
                </a:solidFill>
              </a:rPr>
              <a:t> hop count</a:t>
            </a:r>
            <a:r>
              <a:rPr lang="hr-HR" sz="2800" dirty="0">
                <a:solidFill>
                  <a:srgbClr val="002060"/>
                </a:solidFill>
              </a:rPr>
              <a:t>)</a:t>
            </a:r>
          </a:p>
          <a:p>
            <a:pPr marL="266700" indent="-266700">
              <a:lnSpc>
                <a:spcPct val="80000"/>
              </a:lnSpc>
              <a:buFont typeface="Wingdings" pitchFamily="2" charset="2"/>
              <a:buChar char="Ø"/>
            </a:pPr>
            <a:endParaRPr lang="hr-HR" sz="2800" dirty="0">
              <a:solidFill>
                <a:srgbClr val="002060"/>
              </a:solidFill>
            </a:endParaRPr>
          </a:p>
          <a:p>
            <a:pPr marL="266700" indent="-266700">
              <a:lnSpc>
                <a:spcPct val="80000"/>
              </a:lnSpc>
              <a:buFont typeface="Wingdings" pitchFamily="2" charset="2"/>
              <a:buChar char="Ø"/>
            </a:pPr>
            <a:r>
              <a:rPr lang="hr-HR" sz="2800" dirty="0">
                <a:solidFill>
                  <a:srgbClr val="FF0000"/>
                </a:solidFill>
              </a:rPr>
              <a:t>Maksimalni doseg RIP protokola je 15 hopova</a:t>
            </a:r>
            <a:r>
              <a:rPr lang="hr-HR" sz="2800" dirty="0">
                <a:solidFill>
                  <a:srgbClr val="002060"/>
                </a:solidFill>
              </a:rPr>
              <a:t>, sve preko toga je nedstupno (metric 16 se smatra beskonačnim i koristi se za poison revers mehanizam)</a:t>
            </a:r>
          </a:p>
          <a:p>
            <a:pPr marL="266700" indent="-266700">
              <a:lnSpc>
                <a:spcPct val="80000"/>
              </a:lnSpc>
              <a:buFont typeface="Wingdings" pitchFamily="2" charset="2"/>
              <a:buChar char="Ø"/>
            </a:pPr>
            <a:endParaRPr lang="hr-HR" sz="2800" dirty="0">
              <a:solidFill>
                <a:srgbClr val="002060"/>
              </a:solidFill>
            </a:endParaRPr>
          </a:p>
        </p:txBody>
      </p:sp>
    </p:spTree>
    <p:extLst>
      <p:ext uri="{BB962C8B-B14F-4D97-AF65-F5344CB8AC3E}">
        <p14:creationId xmlns:p14="http://schemas.microsoft.com/office/powerpoint/2010/main" val="121286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0" y="0"/>
            <a:ext cx="7947765" cy="647404"/>
          </a:xfrm>
        </p:spPr>
        <p:txBody>
          <a:bodyPr/>
          <a:lstStyle/>
          <a:p>
            <a:r>
              <a:rPr lang="hr-HR" sz="2800" dirty="0">
                <a:latin typeface="Arial" charset="0"/>
                <a:cs typeface="Arial" charset="0"/>
              </a:rPr>
              <a:t>RIP v1</a:t>
            </a:r>
            <a:endParaRPr lang="hr-HR" sz="2800" dirty="0"/>
          </a:p>
        </p:txBody>
      </p:sp>
      <p:sp>
        <p:nvSpPr>
          <p:cNvPr id="6" name="Rectangle 4"/>
          <p:cNvSpPr/>
          <p:nvPr/>
        </p:nvSpPr>
        <p:spPr>
          <a:xfrm>
            <a:off x="69669" y="642457"/>
            <a:ext cx="12052662" cy="5491953"/>
          </a:xfrm>
          <a:prstGeom prst="rect">
            <a:avLst/>
          </a:prstGeom>
        </p:spPr>
        <p:txBody>
          <a:bodyPr wrap="square">
            <a:spAutoFit/>
          </a:bodyPr>
          <a:lstStyle/>
          <a:p>
            <a:pPr marL="266700" indent="-266700">
              <a:lnSpc>
                <a:spcPct val="80000"/>
              </a:lnSpc>
              <a:buFont typeface="Wingdings" pitchFamily="2" charset="2"/>
              <a:buChar char="Ø"/>
            </a:pPr>
            <a:endParaRPr lang="hr-HR" sz="2400" dirty="0">
              <a:solidFill>
                <a:srgbClr val="002060"/>
              </a:solidFill>
            </a:endParaRPr>
          </a:p>
          <a:p>
            <a:pPr marL="266700" indent="-266700">
              <a:buFont typeface="Wingdings" pitchFamily="2" charset="2"/>
              <a:buChar char="Ø"/>
            </a:pPr>
            <a:r>
              <a:rPr lang="hr-HR" sz="2400" dirty="0">
                <a:solidFill>
                  <a:srgbClr val="002060"/>
                </a:solidFill>
              </a:rPr>
              <a:t>RIP </a:t>
            </a:r>
            <a:r>
              <a:rPr lang="hr-HR" sz="2400" dirty="0" err="1">
                <a:solidFill>
                  <a:srgbClr val="002060"/>
                </a:solidFill>
              </a:rPr>
              <a:t>usmjernici</a:t>
            </a:r>
            <a:r>
              <a:rPr lang="hr-HR" sz="2400" dirty="0">
                <a:solidFill>
                  <a:srgbClr val="002060"/>
                </a:solidFill>
              </a:rPr>
              <a:t> šalju kompletnu </a:t>
            </a:r>
            <a:r>
              <a:rPr lang="hr-HR" sz="2400" dirty="0" err="1">
                <a:solidFill>
                  <a:srgbClr val="002060"/>
                </a:solidFill>
              </a:rPr>
              <a:t>usmjerničku</a:t>
            </a:r>
            <a:r>
              <a:rPr lang="hr-HR" sz="2400" dirty="0">
                <a:solidFill>
                  <a:srgbClr val="002060"/>
                </a:solidFill>
              </a:rPr>
              <a:t> tablicu susjednim </a:t>
            </a:r>
            <a:r>
              <a:rPr lang="hr-HR" sz="2400" dirty="0" err="1">
                <a:solidFill>
                  <a:srgbClr val="002060"/>
                </a:solidFill>
              </a:rPr>
              <a:t>usmjernicima</a:t>
            </a:r>
            <a:r>
              <a:rPr lang="hr-HR" sz="2400" dirty="0">
                <a:solidFill>
                  <a:srgbClr val="002060"/>
                </a:solidFill>
              </a:rPr>
              <a:t> svakih </a:t>
            </a:r>
            <a:r>
              <a:rPr lang="hr-HR" sz="2400" b="1" dirty="0">
                <a:solidFill>
                  <a:srgbClr val="FF0000"/>
                </a:solidFill>
              </a:rPr>
              <a:t>30</a:t>
            </a:r>
            <a:r>
              <a:rPr lang="hr-HR" sz="2400" dirty="0">
                <a:solidFill>
                  <a:srgbClr val="FF0000"/>
                </a:solidFill>
              </a:rPr>
              <a:t> sekundi</a:t>
            </a:r>
          </a:p>
          <a:p>
            <a:pPr marL="266700" indent="-266700">
              <a:lnSpc>
                <a:spcPct val="80000"/>
              </a:lnSpc>
              <a:buFont typeface="Wingdings" pitchFamily="2" charset="2"/>
              <a:buChar char="Ø"/>
            </a:pPr>
            <a:endParaRPr lang="hr-HR" sz="2400" dirty="0">
              <a:solidFill>
                <a:srgbClr val="002060"/>
              </a:solidFill>
            </a:endParaRPr>
          </a:p>
          <a:p>
            <a:pPr marL="266700" indent="-266700">
              <a:lnSpc>
                <a:spcPct val="80000"/>
              </a:lnSpc>
              <a:buFont typeface="Wingdings" pitchFamily="2" charset="2"/>
              <a:buChar char="Ø"/>
            </a:pPr>
            <a:r>
              <a:rPr lang="hr-HR" sz="2400" dirty="0">
                <a:solidFill>
                  <a:srgbClr val="002060"/>
                </a:solidFill>
              </a:rPr>
              <a:t>Šalje </a:t>
            </a:r>
            <a:r>
              <a:rPr lang="hr-HR" sz="2400" b="1" dirty="0" err="1">
                <a:solidFill>
                  <a:srgbClr val="FF0000"/>
                </a:solidFill>
              </a:rPr>
              <a:t>broadcast</a:t>
            </a:r>
            <a:r>
              <a:rPr lang="hr-HR" sz="2400" dirty="0">
                <a:solidFill>
                  <a:srgbClr val="002060"/>
                </a:solidFill>
              </a:rPr>
              <a:t> pakete </a:t>
            </a:r>
            <a:r>
              <a:rPr lang="hr-HR" sz="2400" b="1" dirty="0">
                <a:solidFill>
                  <a:srgbClr val="FF0000"/>
                </a:solidFill>
              </a:rPr>
              <a:t>svakih 30 sekundi </a:t>
            </a:r>
            <a:r>
              <a:rPr lang="hr-HR" sz="2400" dirty="0">
                <a:solidFill>
                  <a:srgbClr val="002060"/>
                </a:solidFill>
              </a:rPr>
              <a:t>(u IP zaglavlju na mrežnom sloju i zaglavlju okvira na  data-link sloju su </a:t>
            </a:r>
            <a:r>
              <a:rPr lang="hr-HR" sz="2400" dirty="0" err="1">
                <a:solidFill>
                  <a:srgbClr val="002060"/>
                </a:solidFill>
              </a:rPr>
              <a:t>broadcast</a:t>
            </a:r>
            <a:r>
              <a:rPr lang="hr-HR" sz="2400" dirty="0">
                <a:solidFill>
                  <a:srgbClr val="002060"/>
                </a:solidFill>
              </a:rPr>
              <a:t> odredišne adrese)</a:t>
            </a:r>
          </a:p>
          <a:p>
            <a:pPr marL="266700" indent="-266700">
              <a:lnSpc>
                <a:spcPct val="80000"/>
              </a:lnSpc>
              <a:buFont typeface="Wingdings" pitchFamily="2" charset="2"/>
              <a:buChar char="Ø"/>
            </a:pPr>
            <a:endParaRPr lang="hr-HR" sz="2400" dirty="0">
              <a:solidFill>
                <a:srgbClr val="002060"/>
              </a:solidFill>
            </a:endParaRPr>
          </a:p>
          <a:p>
            <a:pPr marL="266700" indent="-266700">
              <a:lnSpc>
                <a:spcPct val="80000"/>
              </a:lnSpc>
              <a:buFont typeface="Wingdings" pitchFamily="2" charset="2"/>
              <a:buChar char="Ø"/>
            </a:pPr>
            <a:r>
              <a:rPr lang="hr-HR" sz="2400" dirty="0">
                <a:solidFill>
                  <a:srgbClr val="002060"/>
                </a:solidFill>
              </a:rPr>
              <a:t>Iz RIP zaglavlja se može se </a:t>
            </a:r>
            <a:r>
              <a:rPr lang="hr-HR" sz="2400" dirty="0" err="1">
                <a:solidFill>
                  <a:srgbClr val="002060"/>
                </a:solidFill>
              </a:rPr>
              <a:t>primjetiti</a:t>
            </a:r>
            <a:r>
              <a:rPr lang="hr-HR" sz="2400" dirty="0">
                <a:solidFill>
                  <a:srgbClr val="002060"/>
                </a:solidFill>
              </a:rPr>
              <a:t> da </a:t>
            </a:r>
            <a:r>
              <a:rPr lang="hr-HR" sz="2400" dirty="0">
                <a:solidFill>
                  <a:srgbClr val="FF0000"/>
                </a:solidFill>
              </a:rPr>
              <a:t>RIPv1</a:t>
            </a:r>
            <a:r>
              <a:rPr lang="hr-HR" sz="2400" dirty="0">
                <a:solidFill>
                  <a:srgbClr val="002060"/>
                </a:solidFill>
              </a:rPr>
              <a:t> u svojoj poruci </a:t>
            </a:r>
            <a:r>
              <a:rPr lang="hr-HR" sz="2400" dirty="0">
                <a:solidFill>
                  <a:srgbClr val="FF0000"/>
                </a:solidFill>
              </a:rPr>
              <a:t>ne šalje mrežnu masku</a:t>
            </a:r>
            <a:r>
              <a:rPr lang="hr-HR" sz="2400" dirty="0">
                <a:solidFill>
                  <a:srgbClr val="002060"/>
                </a:solidFill>
              </a:rPr>
              <a:t> pri razmjeni informacija o mrežama</a:t>
            </a:r>
          </a:p>
          <a:p>
            <a:pPr marL="266700" indent="-266700">
              <a:lnSpc>
                <a:spcPct val="80000"/>
              </a:lnSpc>
              <a:buFont typeface="Wingdings" pitchFamily="2" charset="2"/>
              <a:buChar char="Ø"/>
            </a:pPr>
            <a:endParaRPr lang="hr-HR" sz="2400" dirty="0">
              <a:solidFill>
                <a:srgbClr val="002060"/>
              </a:solidFill>
            </a:endParaRPr>
          </a:p>
          <a:p>
            <a:pPr marL="266700" indent="-266700">
              <a:lnSpc>
                <a:spcPct val="80000"/>
              </a:lnSpc>
              <a:buFont typeface="Wingdings" pitchFamily="2" charset="2"/>
              <a:buChar char="Ø"/>
            </a:pPr>
            <a:r>
              <a:rPr lang="hr-HR" sz="2400" dirty="0">
                <a:solidFill>
                  <a:srgbClr val="002060"/>
                </a:solidFill>
              </a:rPr>
              <a:t>Informacije RIP protokola su </a:t>
            </a:r>
            <a:r>
              <a:rPr lang="hr-HR" sz="2400" dirty="0" err="1">
                <a:solidFill>
                  <a:srgbClr val="002060"/>
                </a:solidFill>
              </a:rPr>
              <a:t>enkapsulirane</a:t>
            </a:r>
            <a:r>
              <a:rPr lang="hr-HR" sz="2400" dirty="0">
                <a:solidFill>
                  <a:srgbClr val="002060"/>
                </a:solidFill>
              </a:rPr>
              <a:t> u </a:t>
            </a:r>
            <a:r>
              <a:rPr lang="hr-HR" sz="2400" b="1" dirty="0">
                <a:solidFill>
                  <a:srgbClr val="FF0000"/>
                </a:solidFill>
              </a:rPr>
              <a:t>UDP </a:t>
            </a:r>
            <a:r>
              <a:rPr lang="hr-HR" sz="2400" b="1" dirty="0" err="1">
                <a:solidFill>
                  <a:srgbClr val="FF0000"/>
                </a:solidFill>
              </a:rPr>
              <a:t>datagramu</a:t>
            </a:r>
            <a:r>
              <a:rPr lang="hr-HR" sz="2400" b="1" dirty="0">
                <a:solidFill>
                  <a:srgbClr val="FF0000"/>
                </a:solidFill>
              </a:rPr>
              <a:t> </a:t>
            </a:r>
            <a:r>
              <a:rPr lang="hr-HR" sz="2400" dirty="0">
                <a:solidFill>
                  <a:srgbClr val="002060"/>
                </a:solidFill>
              </a:rPr>
              <a:t>Broj ishodišnog i odredišnog </a:t>
            </a:r>
            <a:r>
              <a:rPr lang="hr-HR" sz="2400" b="1" dirty="0">
                <a:solidFill>
                  <a:srgbClr val="FF0000"/>
                </a:solidFill>
              </a:rPr>
              <a:t>porta je 520</a:t>
            </a:r>
          </a:p>
          <a:p>
            <a:pPr marL="266700" indent="-266700">
              <a:lnSpc>
                <a:spcPct val="80000"/>
              </a:lnSpc>
              <a:buFont typeface="Wingdings" pitchFamily="2" charset="2"/>
              <a:buChar char="Ø"/>
            </a:pPr>
            <a:endParaRPr lang="hr-HR" sz="2400" dirty="0">
              <a:solidFill>
                <a:srgbClr val="002060"/>
              </a:solidFill>
            </a:endParaRPr>
          </a:p>
          <a:p>
            <a:pPr marL="266700" indent="-266700">
              <a:lnSpc>
                <a:spcPct val="80000"/>
              </a:lnSpc>
              <a:buFont typeface="Wingdings" pitchFamily="2" charset="2"/>
              <a:buChar char="Ø"/>
            </a:pPr>
            <a:r>
              <a:rPr lang="hr-HR" sz="2400" dirty="0">
                <a:solidFill>
                  <a:srgbClr val="002060"/>
                </a:solidFill>
              </a:rPr>
              <a:t>Za izračunavanje najboljih putanja koristi se </a:t>
            </a:r>
            <a:r>
              <a:rPr lang="hr-HR" sz="2400" dirty="0" err="1">
                <a:solidFill>
                  <a:srgbClr val="FF0000"/>
                </a:solidFill>
              </a:rPr>
              <a:t>Bellman</a:t>
            </a:r>
            <a:r>
              <a:rPr lang="hr-HR" sz="2400" dirty="0">
                <a:solidFill>
                  <a:srgbClr val="FF0000"/>
                </a:solidFill>
              </a:rPr>
              <a:t>-Ford algoritam</a:t>
            </a:r>
          </a:p>
          <a:p>
            <a:pPr marL="266700" indent="-266700">
              <a:lnSpc>
                <a:spcPct val="80000"/>
              </a:lnSpc>
              <a:buFont typeface="Wingdings" pitchFamily="2" charset="2"/>
              <a:buChar char="Ø"/>
            </a:pPr>
            <a:endParaRPr lang="hr-HR" sz="2400" dirty="0">
              <a:solidFill>
                <a:srgbClr val="002060"/>
              </a:solidFill>
            </a:endParaRPr>
          </a:p>
          <a:p>
            <a:pPr marL="266700" indent="-266700">
              <a:lnSpc>
                <a:spcPct val="80000"/>
              </a:lnSpc>
              <a:buFont typeface="Wingdings" pitchFamily="2" charset="2"/>
              <a:buChar char="Ø"/>
            </a:pPr>
            <a:r>
              <a:rPr lang="hr-HR" sz="2400" dirty="0">
                <a:solidFill>
                  <a:srgbClr val="002060"/>
                </a:solidFill>
              </a:rPr>
              <a:t>Svaki </a:t>
            </a:r>
            <a:r>
              <a:rPr lang="hr-HR" sz="2400" dirty="0" err="1">
                <a:solidFill>
                  <a:srgbClr val="002060"/>
                </a:solidFill>
              </a:rPr>
              <a:t>usmjernik</a:t>
            </a:r>
            <a:r>
              <a:rPr lang="hr-HR" sz="2400" dirty="0">
                <a:solidFill>
                  <a:srgbClr val="002060"/>
                </a:solidFill>
              </a:rPr>
              <a:t> usporedi dobivene </a:t>
            </a:r>
            <a:r>
              <a:rPr lang="hr-HR" sz="2400" dirty="0" err="1">
                <a:solidFill>
                  <a:srgbClr val="002060"/>
                </a:solidFill>
              </a:rPr>
              <a:t>usmjerničke</a:t>
            </a:r>
            <a:r>
              <a:rPr lang="hr-HR" sz="2400" dirty="0">
                <a:solidFill>
                  <a:srgbClr val="002060"/>
                </a:solidFill>
              </a:rPr>
              <a:t> tablice od susjeda sa svojom tablicom i ažurira je na način da upiše nepoznate mreže dobivene od susjeda i prepiše već poznate mreže ako je dobio putanje sa boljom mjerom kvalitete puta</a:t>
            </a:r>
          </a:p>
          <a:p>
            <a:pPr marL="266700" indent="-266700">
              <a:lnSpc>
                <a:spcPct val="80000"/>
              </a:lnSpc>
              <a:buFont typeface="Wingdings" pitchFamily="2" charset="2"/>
              <a:buChar char="Ø"/>
            </a:pPr>
            <a:endParaRPr lang="hr-HR" sz="2400" dirty="0">
              <a:solidFill>
                <a:srgbClr val="FF0000"/>
              </a:solidFill>
            </a:endParaRPr>
          </a:p>
        </p:txBody>
      </p:sp>
    </p:spTree>
    <p:extLst>
      <p:ext uri="{BB962C8B-B14F-4D97-AF65-F5344CB8AC3E}">
        <p14:creationId xmlns:p14="http://schemas.microsoft.com/office/powerpoint/2010/main" val="62116282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1_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2437</TotalTime>
  <Words>2129</Words>
  <Application>Microsoft Office PowerPoint</Application>
  <PresentationFormat>Widescreen</PresentationFormat>
  <Paragraphs>216</Paragraphs>
  <Slides>34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Stolzl Bold</vt:lpstr>
      <vt:lpstr>Calibri</vt:lpstr>
      <vt:lpstr>Segoe UI</vt:lpstr>
      <vt:lpstr>Segoe UI Semibold</vt:lpstr>
      <vt:lpstr>ARS Maquette Pro</vt:lpstr>
      <vt:lpstr>Wingdings 2</vt:lpstr>
      <vt:lpstr>Wingdings</vt:lpstr>
      <vt:lpstr>Arial</vt:lpstr>
      <vt:lpstr>Stolzl Book</vt:lpstr>
      <vt:lpstr>Calibri Light</vt:lpstr>
      <vt:lpstr>Office Theme</vt:lpstr>
      <vt:lpstr>1_Office Theme</vt:lpstr>
      <vt:lpstr>Usmjeravanje i preklapanje u računalnim mrežama</vt:lpstr>
      <vt:lpstr>Tumačenje usmjerničke tablice-ponavljanje</vt:lpstr>
      <vt:lpstr>Tumačenje usmjerničke tablice-ponavljanje</vt:lpstr>
      <vt:lpstr>Tumačenje usmjerničke tablice-ponavljanje</vt:lpstr>
      <vt:lpstr>Usmjernički protokoli-ponavljanje</vt:lpstr>
      <vt:lpstr>Usmjernički protokoli-ponavljanje</vt:lpstr>
      <vt:lpstr>RIP (routing Infromation Protocol)</vt:lpstr>
      <vt:lpstr>RIP v1</vt:lpstr>
      <vt:lpstr>RIP v1</vt:lpstr>
      <vt:lpstr>RIP v1- max 25 putanja u updateu!</vt:lpstr>
      <vt:lpstr>UČENJE RUTA-RIP-otkrivanje mreža</vt:lpstr>
      <vt:lpstr>UČENJE RUTA-RIP-prva razmjena</vt:lpstr>
      <vt:lpstr>UČENJE RUTA-RIP-druga razmjena</vt:lpstr>
      <vt:lpstr>Usmjerničke petlje i njihovo rješavanje</vt:lpstr>
      <vt:lpstr>Usmjerničke petlje i njihovo rješavanje</vt:lpstr>
      <vt:lpstr>Mehanizmi eliminacije usmjerničkih petlji za Distance vector protokole</vt:lpstr>
      <vt:lpstr>Vrijeme pridržavanja putanje-Holddown timers</vt:lpstr>
      <vt:lpstr>Vrijeme pridržavanja putanje-Holddown timers</vt:lpstr>
      <vt:lpstr>Vrijeme pridržavanja putanje-Holddown timers</vt:lpstr>
      <vt:lpstr>Razdvojeni horizont (Split horizon)</vt:lpstr>
      <vt:lpstr>Count to Infinity problem-ovo je riješeno unutar protokola</vt:lpstr>
      <vt:lpstr>Count to Infinity problem-ovo je riješeno unutar protokola</vt:lpstr>
      <vt:lpstr>Count to Infinity problem-ovo je riješeno unutar protokola</vt:lpstr>
      <vt:lpstr>PowerPoint Presentation</vt:lpstr>
      <vt:lpstr>Razdvojeni horizont s beskonačnim povratom  (Split horizon with poison reverse)</vt:lpstr>
      <vt:lpstr>TTL (Time to live)</vt:lpstr>
      <vt:lpstr>RIP v1 ograničenja prekinute mreže (discontiguous networks)</vt:lpstr>
      <vt:lpstr>RIP v1 ograničenja (auto-summary)</vt:lpstr>
      <vt:lpstr>PowerPoint Presentation</vt:lpstr>
      <vt:lpstr>RIP v2 max 25 putanja u updateu!</vt:lpstr>
      <vt:lpstr>RIP v2 i RIPv1</vt:lpstr>
      <vt:lpstr>KONFIGURACIJA DINAMIČKOG USMJERAVANJA-RIP</vt:lpstr>
      <vt:lpstr>NAKON KONFIGURACIJA RIP PROTOKOLA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Josipa</dc:creator>
  <cp:lastModifiedBy>Silvio Papić</cp:lastModifiedBy>
  <cp:revision>169</cp:revision>
  <dcterms:created xsi:type="dcterms:W3CDTF">2017-11-15T14:56:38Z</dcterms:created>
  <dcterms:modified xsi:type="dcterms:W3CDTF">2024-04-03T07:02:08Z</dcterms:modified>
  <cp:contentStatus/>
</cp:coreProperties>
</file>