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8" r:id="rId6"/>
    <p:sldId id="267" r:id="rId7"/>
    <p:sldId id="256" r:id="rId8"/>
    <p:sldId id="258" r:id="rId9"/>
    <p:sldId id="259" r:id="rId10"/>
    <p:sldId id="260" r:id="rId11"/>
    <p:sldId id="261" r:id="rId12"/>
    <p:sldId id="264" r:id="rId13"/>
    <p:sldId id="265" r:id="rId14"/>
    <p:sldId id="270" r:id="rId15"/>
    <p:sldId id="271" r:id="rId16"/>
    <p:sldId id="272" r:id="rId17"/>
    <p:sldId id="26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706"/>
  </p:normalViewPr>
  <p:slideViewPr>
    <p:cSldViewPr snapToGrid="0" snapToObjects="1">
      <p:cViewPr varScale="1">
        <p:scale>
          <a:sx n="122" d="100"/>
          <a:sy n="122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ana Banko" userId="fcf43c4d-2661-4a07-a5d6-51faf8c3da84" providerId="ADAL" clId="{DC297115-2C0F-417D-97F1-500D789AE84F}"/>
    <pc:docChg chg="custSel modSld">
      <pc:chgData name="Tihana Banko" userId="fcf43c4d-2661-4a07-a5d6-51faf8c3da84" providerId="ADAL" clId="{DC297115-2C0F-417D-97F1-500D789AE84F}" dt="2024-10-11T16:28:23.558" v="78" actId="20577"/>
      <pc:docMkLst>
        <pc:docMk/>
      </pc:docMkLst>
      <pc:sldChg chg="modSp mod">
        <pc:chgData name="Tihana Banko" userId="fcf43c4d-2661-4a07-a5d6-51faf8c3da84" providerId="ADAL" clId="{DC297115-2C0F-417D-97F1-500D789AE84F}" dt="2024-10-11T16:28:23.558" v="78" actId="20577"/>
        <pc:sldMkLst>
          <pc:docMk/>
          <pc:sldMk cId="1847328114" sldId="257"/>
        </pc:sldMkLst>
        <pc:spChg chg="mod">
          <ac:chgData name="Tihana Banko" userId="fcf43c4d-2661-4a07-a5d6-51faf8c3da84" providerId="ADAL" clId="{DC297115-2C0F-417D-97F1-500D789AE84F}" dt="2024-10-11T16:28:23.558" v="78" actId="20577"/>
          <ac:spMkLst>
            <pc:docMk/>
            <pc:sldMk cId="1847328114" sldId="2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modal-verbs-of-deduction/" TargetMode="External"/><Relationship Id="rId2" Type="http://schemas.openxmlformats.org/officeDocument/2006/relationships/hyperlink" Target="https://www.callanschool.info/images/noticias_pdf/primary-auxiliari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ish-grammar.at/online_exercises/modal-verbs/m016.htm" TargetMode="External"/><Relationship Id="rId4" Type="http://schemas.openxmlformats.org/officeDocument/2006/relationships/hyperlink" Target="https://test-english.com/grammar-points/b1/have-to-must-shoul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204" y="2508129"/>
            <a:ext cx="5891212" cy="2014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ENGLISH FOR 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 2</a:t>
            </a:r>
            <a:br>
              <a:rPr lang="en-US" dirty="0"/>
            </a:br>
            <a:r>
              <a:rPr lang="en-US" dirty="0"/>
              <a:t>Grammar:</a:t>
            </a:r>
            <a:br>
              <a:rPr lang="en-US" dirty="0"/>
            </a:br>
            <a:r>
              <a:rPr lang="hr-HR" dirty="0"/>
              <a:t>MODAL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CAN</a:t>
            </a:r>
            <a:r>
              <a:rPr lang="hr-HR" dirty="0"/>
              <a:t> (present)</a:t>
            </a:r>
          </a:p>
          <a:p>
            <a:pPr marL="0" indent="0" algn="ctr">
              <a:buNone/>
            </a:pPr>
            <a:r>
              <a:rPr lang="hr-HR" b="1" i="1" dirty="0"/>
              <a:t>Can</a:t>
            </a:r>
            <a:r>
              <a:rPr lang="hr-HR" i="1" dirty="0"/>
              <a:t> you play the piano?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• </a:t>
            </a:r>
            <a:r>
              <a:rPr lang="hr-HR" b="1" dirty="0"/>
              <a:t>COULD</a:t>
            </a:r>
            <a:r>
              <a:rPr lang="hr-HR" dirty="0"/>
              <a:t> (past)</a:t>
            </a:r>
          </a:p>
          <a:p>
            <a:pPr marL="0" indent="0" algn="ctr">
              <a:buNone/>
            </a:pPr>
            <a:r>
              <a:rPr lang="hr-HR" i="1" dirty="0"/>
              <a:t>Nicola </a:t>
            </a:r>
            <a:r>
              <a:rPr lang="hr-HR" b="1" i="1" dirty="0"/>
              <a:t>could</a:t>
            </a:r>
            <a:r>
              <a:rPr lang="hr-HR" i="1" dirty="0"/>
              <a:t> play chess when he was six.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•</a:t>
            </a:r>
            <a:r>
              <a:rPr lang="hr-HR" dirty="0"/>
              <a:t> </a:t>
            </a:r>
            <a:r>
              <a:rPr lang="hr-HR" b="1" dirty="0"/>
              <a:t>BE ABLE TO</a:t>
            </a:r>
            <a:r>
              <a:rPr lang="en-GB" b="1" dirty="0"/>
              <a:t> </a:t>
            </a:r>
            <a:r>
              <a:rPr lang="en-GB" dirty="0"/>
              <a:t>(future)</a:t>
            </a:r>
            <a:endParaRPr lang="hr-HR" dirty="0"/>
          </a:p>
          <a:p>
            <a:pPr marL="0" indent="0" algn="ctr">
              <a:buNone/>
            </a:pPr>
            <a:r>
              <a:rPr lang="en-GB" i="1" dirty="0"/>
              <a:t>Great news! I </a:t>
            </a:r>
            <a:r>
              <a:rPr lang="en-GB" b="1" i="1" dirty="0"/>
              <a:t>will be able to </a:t>
            </a:r>
            <a:r>
              <a:rPr lang="en-GB" i="1" dirty="0"/>
              <a:t>come to your party after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822124-992A-A898-154B-DE80C29D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4367" y="1307116"/>
            <a:ext cx="4954786" cy="486984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70F03-F21E-BF4B-6C97-E18E59BB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21633" r="26913" b="37179"/>
          <a:stretch/>
        </p:blipFill>
        <p:spPr>
          <a:xfrm>
            <a:off x="2481943" y="1456381"/>
            <a:ext cx="7399369" cy="42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70F03-F21E-BF4B-6C97-E18E59BB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63082" r="26913" b="11021"/>
          <a:stretch/>
        </p:blipFill>
        <p:spPr>
          <a:xfrm>
            <a:off x="2027431" y="2356055"/>
            <a:ext cx="8572146" cy="31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E163A4-8536-A1F9-A61B-19FCC7D2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https://www.callanschool.info/images/noticias_pdf/primary-auxiliaries.pdf</a:t>
            </a:r>
            <a:endParaRPr lang="hr-HR" dirty="0"/>
          </a:p>
          <a:p>
            <a:r>
              <a:rPr lang="en-GB" dirty="0">
                <a:hlinkClick r:id="rId3"/>
              </a:rPr>
              <a:t>https://test-english.com/grammar-points/b1/modal-verbs-of-deduction/</a:t>
            </a:r>
            <a:r>
              <a:rPr lang="hr-HR" dirty="0"/>
              <a:t> </a:t>
            </a:r>
            <a:endParaRPr lang="en-GB" dirty="0"/>
          </a:p>
          <a:p>
            <a:r>
              <a:rPr lang="hr-HR" dirty="0">
                <a:hlinkClick r:id="rId4"/>
              </a:rPr>
              <a:t>https://test-english.com/grammar-points/b1/have-to-must-should/</a:t>
            </a:r>
            <a:endParaRPr lang="en-GB" dirty="0"/>
          </a:p>
          <a:p>
            <a:r>
              <a:rPr lang="en-GB" dirty="0">
                <a:hlinkClick r:id="rId5"/>
              </a:rPr>
              <a:t>https://www.english-grammar.at/online_exercises/modal-verbs/m016.htm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244614-ED3F-0822-F3E7-3DD1180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BA" dirty="0"/>
              <a:t>Online </a:t>
            </a:r>
            <a:r>
              <a:rPr lang="hr-BA" dirty="0" err="1"/>
              <a:t>practice</a:t>
            </a:r>
            <a:r>
              <a:rPr lang="hr-BA" dirty="0"/>
              <a:t> </a:t>
            </a:r>
            <a:r>
              <a:rPr lang="hr-BA" dirty="0" err="1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0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55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3E3068-B977-2176-0295-33E80258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There</a:t>
            </a:r>
            <a:r>
              <a:rPr lang="hr-HR" dirty="0"/>
              <a:t> are 4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: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Main verbs – A “main” verb expresses an action, event, or state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play</a:t>
            </a:r>
            <a:r>
              <a:rPr lang="hr-HR" sz="2400" dirty="0"/>
              <a:t>, </a:t>
            </a:r>
            <a:r>
              <a:rPr lang="hr-HR" sz="2400" dirty="0" err="1"/>
              <a:t>run</a:t>
            </a:r>
            <a:r>
              <a:rPr lang="hr-HR" sz="2400" dirty="0"/>
              <a:t>, </a:t>
            </a:r>
            <a:r>
              <a:rPr lang="hr-HR" sz="2400" dirty="0" err="1"/>
              <a:t>learn</a:t>
            </a:r>
            <a:r>
              <a:rPr lang="hr-HR" sz="2400" dirty="0"/>
              <a:t>, </a:t>
            </a:r>
            <a:r>
              <a:rPr lang="hr-HR" sz="2400" dirty="0" err="1"/>
              <a:t>swim</a:t>
            </a:r>
            <a:r>
              <a:rPr lang="hr-HR" sz="2400" dirty="0"/>
              <a:t>, </a:t>
            </a:r>
            <a:r>
              <a:rPr lang="hr-HR" sz="2400" dirty="0" err="1"/>
              <a:t>go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have</a:t>
            </a:r>
            <a:r>
              <a:rPr lang="hr-HR" sz="2400" dirty="0"/>
              <a:t>, do).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Linking verbs </a:t>
            </a:r>
            <a:r>
              <a:rPr lang="hr-HR" sz="2400" dirty="0"/>
              <a:t>(</a:t>
            </a:r>
            <a:r>
              <a:rPr lang="hr-HR" sz="2400" dirty="0" err="1"/>
              <a:t>copular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) </a:t>
            </a:r>
            <a:r>
              <a:rPr lang="en-GB" sz="2400" dirty="0"/>
              <a:t>– A type of verb that describes the subject of a sentence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seem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become</a:t>
            </a:r>
            <a:r>
              <a:rPr lang="hr-HR" sz="2400" dirty="0"/>
              <a:t>, </a:t>
            </a:r>
            <a:r>
              <a:rPr lang="hr-HR" sz="2400" dirty="0" err="1"/>
              <a:t>appear</a:t>
            </a:r>
            <a:r>
              <a:rPr lang="hr-HR" sz="2400" dirty="0"/>
              <a:t>, taste)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Auxiliary verbs – Also known as “helper verbs,” these work alongside a main verb to express different tenses and grammatical moods.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: </a:t>
            </a:r>
            <a:r>
              <a:rPr lang="hr-HR" sz="2400" b="1" dirty="0" err="1"/>
              <a:t>be</a:t>
            </a:r>
            <a:r>
              <a:rPr lang="hr-HR" sz="2400" dirty="0"/>
              <a:t>, </a:t>
            </a:r>
            <a:r>
              <a:rPr lang="hr-HR" sz="2400" b="1" dirty="0" err="1"/>
              <a:t>have</a:t>
            </a:r>
            <a:r>
              <a:rPr lang="hr-HR" sz="2400" dirty="0"/>
              <a:t> &amp; </a:t>
            </a:r>
            <a:r>
              <a:rPr lang="hr-HR" sz="2400" b="1" dirty="0"/>
              <a:t>do</a:t>
            </a:r>
            <a:r>
              <a:rPr lang="hr-HR" sz="2400" dirty="0"/>
              <a:t>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b="1" dirty="0"/>
              <a:t>Modal verbs </a:t>
            </a:r>
            <a:r>
              <a:rPr lang="en-GB" sz="2400" dirty="0"/>
              <a:t>– These help us express possibility, intent, ability, or necessity.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452D6E-0818-C99D-1A24-A3E35E45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TYPES OF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F6A9DA-3FBC-FD3A-062A-5D4C6814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Modal verbs</a:t>
            </a:r>
            <a:r>
              <a:rPr lang="en-GB" dirty="0"/>
              <a:t> are a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GB" i="1" dirty="0"/>
              <a:t>auxiliary verbs</a:t>
            </a:r>
            <a:r>
              <a:rPr lang="en-GB" dirty="0"/>
              <a:t> which are verbs that cannot be used on their own. They need to be accompanied by another (main) verb. Sometimes modal verbs are called </a:t>
            </a:r>
            <a:r>
              <a:rPr lang="en-GB" i="1" dirty="0"/>
              <a:t>modal auxiliaries</a:t>
            </a:r>
            <a:r>
              <a:rPr lang="en-GB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E26733-1281-4FD6-B646-1A52C491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MODAL VERBS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41183C-CE31-ABD8-0200-C9AEB1B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41" y="3135393"/>
            <a:ext cx="5562872" cy="3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NECESSITY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MUST</a:t>
            </a:r>
            <a:r>
              <a:rPr lang="hr-HR" sz="2000" dirty="0"/>
              <a:t> – </a:t>
            </a:r>
            <a:r>
              <a:rPr lang="hr-HR" sz="2000" dirty="0" err="1"/>
              <a:t>when</a:t>
            </a:r>
            <a:r>
              <a:rPr lang="hr-HR" sz="2000" dirty="0"/>
              <a:t> </a:t>
            </a:r>
            <a:r>
              <a:rPr lang="hr-HR" sz="2000" u="sng" dirty="0"/>
              <a:t>the speaker feels </a:t>
            </a:r>
            <a:r>
              <a:rPr lang="hr-HR" sz="2000" dirty="0"/>
              <a:t>the necessity</a:t>
            </a:r>
          </a:p>
          <a:p>
            <a:pPr marL="0" indent="0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must</a:t>
            </a:r>
            <a:r>
              <a:rPr lang="hr-HR" sz="2000" i="1" dirty="0"/>
              <a:t> go on a diet. I’m getting overweight.</a:t>
            </a:r>
          </a:p>
          <a:p>
            <a:pPr algn="r"/>
            <a:r>
              <a:rPr lang="hr-HR" sz="2000" b="1" dirty="0"/>
              <a:t>HAVE (GOT) TO </a:t>
            </a:r>
            <a:r>
              <a:rPr lang="hr-HR" sz="2000" dirty="0"/>
              <a:t>– when the necessity is</a:t>
            </a:r>
            <a:r>
              <a:rPr lang="hr-HR" sz="2000" u="sng" dirty="0"/>
              <a:t> outside </a:t>
            </a:r>
            <a:r>
              <a:rPr lang="hr-HR" sz="2000" dirty="0"/>
              <a:t>the speaker</a:t>
            </a:r>
          </a:p>
          <a:p>
            <a:pPr marL="0" indent="0" algn="r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have to </a:t>
            </a:r>
            <a:r>
              <a:rPr lang="hr-HR" sz="2000" i="1" dirty="0"/>
              <a:t>go on a diet. The doctor has told me to</a:t>
            </a:r>
            <a:r>
              <a:rPr lang="hr-HR" sz="2000" dirty="0"/>
              <a:t>.</a:t>
            </a:r>
          </a:p>
          <a:p>
            <a:r>
              <a:rPr lang="hr-HR" sz="2000" b="1" dirty="0"/>
              <a:t>NEEDN’T</a:t>
            </a:r>
            <a:r>
              <a:rPr lang="hr-HR" sz="2000" dirty="0"/>
              <a:t> – lack of necessity is felt by the speaker</a:t>
            </a:r>
          </a:p>
          <a:p>
            <a:pPr marL="0" indent="0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needn’t</a:t>
            </a:r>
            <a:r>
              <a:rPr lang="hr-HR" sz="2000" i="1" dirty="0"/>
              <a:t> take me to the station. I can walk</a:t>
            </a:r>
            <a:r>
              <a:rPr lang="hr-HR" sz="2000" dirty="0"/>
              <a:t>.</a:t>
            </a:r>
          </a:p>
          <a:p>
            <a:pPr marL="0" indent="0" algn="r">
              <a:buNone/>
            </a:pPr>
            <a:r>
              <a:rPr lang="hr-HR" sz="2000" b="1" dirty="0"/>
              <a:t>• DON’T HAVE TO </a:t>
            </a:r>
            <a:r>
              <a:rPr lang="hr-HR" sz="2000" dirty="0"/>
              <a:t>– it results from the situation</a:t>
            </a:r>
          </a:p>
          <a:p>
            <a:pPr marL="0" indent="0" algn="r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don’t have to </a:t>
            </a:r>
            <a:r>
              <a:rPr lang="hr-HR" sz="2000" i="1" dirty="0"/>
              <a:t>take me to the station. Mary is giving me a lift.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MUSTN’T</a:t>
            </a:r>
            <a:r>
              <a:rPr lang="hr-HR" sz="2000" dirty="0"/>
              <a:t> – we use it to tell someone NOT TO DO something</a:t>
            </a:r>
          </a:p>
          <a:p>
            <a:pPr marL="0" indent="0">
              <a:buNone/>
            </a:pPr>
            <a:r>
              <a:rPr lang="hr-HR" sz="2000" i="1" dirty="0"/>
              <a:t>Student’s </a:t>
            </a:r>
            <a:r>
              <a:rPr lang="hr-HR" sz="2000" b="1" i="1" dirty="0"/>
              <a:t>must not </a:t>
            </a:r>
            <a:r>
              <a:rPr lang="hr-HR" sz="2000" i="1" dirty="0"/>
              <a:t>use dictionaries in the examination.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OBLIGATION  AND 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b="1" dirty="0"/>
              <a:t>SHOULD &amp; OUGHT TO </a:t>
            </a:r>
            <a:r>
              <a:rPr lang="hr-HR" sz="2000" dirty="0"/>
              <a:t>– to say what is the right thing or the   </a:t>
            </a:r>
          </a:p>
          <a:p>
            <a:pPr marL="0" indent="0">
              <a:buNone/>
            </a:pPr>
            <a:r>
              <a:rPr lang="hr-HR" sz="2000" dirty="0"/>
              <a:t>                                             best thing to do</a:t>
            </a:r>
          </a:p>
          <a:p>
            <a:pPr marL="0" indent="0" algn="ctr">
              <a:buNone/>
            </a:pPr>
            <a:r>
              <a:rPr lang="hr-HR" sz="2000" i="1" dirty="0"/>
              <a:t>They </a:t>
            </a:r>
            <a:r>
              <a:rPr lang="hr-HR" sz="2000" b="1" i="1" dirty="0"/>
              <a:t>should/ought</a:t>
            </a:r>
            <a:r>
              <a:rPr lang="hr-HR" sz="2000" i="1" dirty="0"/>
              <a:t> </a:t>
            </a:r>
            <a:r>
              <a:rPr lang="hr-HR" sz="2000" b="1" i="1" dirty="0"/>
              <a:t>to</a:t>
            </a:r>
            <a:r>
              <a:rPr lang="hr-HR" sz="2000" i="1" dirty="0"/>
              <a:t> build more hospitals.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HAD BETTER </a:t>
            </a:r>
            <a:r>
              <a:rPr lang="hr-HR" sz="2000" dirty="0"/>
              <a:t>– to say what is the best thing to do in a    </a:t>
            </a:r>
          </a:p>
          <a:p>
            <a:pPr marL="0" indent="0">
              <a:buNone/>
            </a:pPr>
            <a:r>
              <a:rPr lang="hr-HR" sz="2000" dirty="0"/>
              <a:t>                              particular situation (stronger than should!)</a:t>
            </a:r>
          </a:p>
          <a:p>
            <a:pPr marL="0" indent="0" algn="ctr">
              <a:buNone/>
            </a:pPr>
            <a:r>
              <a:rPr lang="hr-HR" sz="2000" i="1" dirty="0"/>
              <a:t>You’re ill. You </a:t>
            </a:r>
            <a:r>
              <a:rPr lang="hr-HR" sz="2000" b="1" i="1" dirty="0"/>
              <a:t>had better </a:t>
            </a:r>
            <a:r>
              <a:rPr lang="hr-HR" sz="2000" i="1" dirty="0"/>
              <a:t>see a doctor.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• </a:t>
            </a:r>
            <a:r>
              <a:rPr lang="hr-HR" sz="2000" b="1" dirty="0"/>
              <a:t>BE SUPPOSED TO </a:t>
            </a:r>
            <a:r>
              <a:rPr lang="hr-HR" sz="2000" i="1" dirty="0"/>
              <a:t>– </a:t>
            </a:r>
            <a:r>
              <a:rPr lang="hr-HR" sz="2000" dirty="0"/>
              <a:t>what people expect to happen because it    </a:t>
            </a:r>
          </a:p>
          <a:p>
            <a:pPr marL="0" indent="0">
              <a:buNone/>
            </a:pPr>
            <a:r>
              <a:rPr lang="hr-HR" sz="2000" dirty="0"/>
              <a:t>                                       is the normal way of doing things</a:t>
            </a:r>
          </a:p>
          <a:p>
            <a:pPr marL="0" indent="0" algn="ctr">
              <a:buNone/>
            </a:pPr>
            <a:r>
              <a:rPr lang="hr-HR" sz="2000" i="1" dirty="0"/>
              <a:t>This jacket </a:t>
            </a:r>
            <a:r>
              <a:rPr lang="hr-HR" sz="2000" b="1" i="1" dirty="0"/>
              <a:t>is supposed to </a:t>
            </a:r>
            <a:r>
              <a:rPr lang="hr-HR" sz="2000" i="1" dirty="0"/>
              <a:t>have been cleaned, but it looks dirty</a:t>
            </a:r>
            <a:r>
              <a:rPr lang="hr-HR" i="1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PERMISSION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6421"/>
          </a:xfrm>
        </p:spPr>
        <p:txBody>
          <a:bodyPr>
            <a:noAutofit/>
          </a:bodyPr>
          <a:lstStyle/>
          <a:p>
            <a:pPr algn="ctr"/>
            <a:r>
              <a:rPr lang="hr-HR" sz="2000" dirty="0"/>
              <a:t>GIVING PERMISSION = </a:t>
            </a:r>
            <a:r>
              <a:rPr lang="hr-HR" sz="2000" b="1" dirty="0"/>
              <a:t>CAN</a:t>
            </a:r>
            <a:r>
              <a:rPr lang="hr-HR" sz="2000" dirty="0"/>
              <a:t> or </a:t>
            </a:r>
            <a:r>
              <a:rPr lang="hr-HR" sz="2000" b="1" dirty="0"/>
              <a:t>MAY</a:t>
            </a:r>
          </a:p>
          <a:p>
            <a:pPr marL="0" indent="0" algn="ctr">
              <a:buNone/>
            </a:pPr>
            <a:r>
              <a:rPr lang="hr-HR" sz="2000" i="1" dirty="0"/>
              <a:t>Any person over 18 years </a:t>
            </a:r>
            <a:r>
              <a:rPr lang="hr-HR" sz="2000" b="1" i="1" dirty="0"/>
              <a:t>may/can</a:t>
            </a:r>
            <a:r>
              <a:rPr lang="hr-HR" sz="2000" i="1" dirty="0"/>
              <a:t> apply to join the club.</a:t>
            </a:r>
          </a:p>
          <a:p>
            <a:pPr marL="0" indent="0" algn="ctr">
              <a:buNone/>
            </a:pPr>
            <a:endParaRPr lang="hr-HR" sz="2000" i="1" dirty="0"/>
          </a:p>
          <a:p>
            <a:pPr algn="ctr"/>
            <a:r>
              <a:rPr lang="hr-HR" sz="2000" dirty="0"/>
              <a:t>REFUSING PERMISSION = </a:t>
            </a:r>
            <a:r>
              <a:rPr lang="hr-HR" sz="2000" b="1" dirty="0"/>
              <a:t>CANNOT/ CAN’T </a:t>
            </a:r>
            <a:r>
              <a:rPr lang="hr-HR" sz="2000" dirty="0"/>
              <a:t>or </a:t>
            </a:r>
            <a:r>
              <a:rPr lang="hr-HR" sz="2000" b="1" dirty="0"/>
              <a:t>MAY NOT</a:t>
            </a:r>
          </a:p>
          <a:p>
            <a:pPr marL="0" indent="0" algn="ctr">
              <a:buNone/>
            </a:pPr>
            <a:r>
              <a:rPr lang="hr-HR" sz="2000" i="1" dirty="0"/>
              <a:t>Customers </a:t>
            </a:r>
            <a:r>
              <a:rPr lang="hr-HR" sz="2000" b="1" i="1" dirty="0"/>
              <a:t>cannot/may not </a:t>
            </a:r>
            <a:r>
              <a:rPr lang="hr-HR" sz="2000" i="1" dirty="0"/>
              <a:t>bring their own food into this café.</a:t>
            </a:r>
          </a:p>
          <a:p>
            <a:pPr marL="0" indent="0" algn="ctr">
              <a:buNone/>
            </a:pPr>
            <a:endParaRPr lang="hr-HR" sz="2000" i="1" dirty="0"/>
          </a:p>
          <a:p>
            <a:pPr algn="ctr"/>
            <a:r>
              <a:rPr lang="hr-HR" sz="2000" dirty="0"/>
              <a:t>ASKING PERMISSION = </a:t>
            </a:r>
            <a:r>
              <a:rPr lang="hr-HR" sz="2000" b="1" dirty="0"/>
              <a:t>CAN, COULD </a:t>
            </a:r>
            <a:r>
              <a:rPr lang="hr-HR" sz="2000" dirty="0"/>
              <a:t>or </a:t>
            </a:r>
            <a:r>
              <a:rPr lang="hr-HR" sz="2000" b="1" dirty="0"/>
              <a:t>MAY</a:t>
            </a:r>
          </a:p>
          <a:p>
            <a:pPr marL="0" indent="0" algn="ctr">
              <a:buNone/>
            </a:pPr>
            <a:r>
              <a:rPr lang="hr-HR" sz="2000" b="1" i="1" dirty="0"/>
              <a:t>Can/Could/May</a:t>
            </a:r>
            <a:r>
              <a:rPr lang="hr-HR" sz="2000" i="1" dirty="0"/>
              <a:t> I take your umbrella?</a:t>
            </a:r>
          </a:p>
          <a:p>
            <a:endParaRPr lang="hr-HR" sz="2000" dirty="0"/>
          </a:p>
          <a:p>
            <a:pPr algn="ctr"/>
            <a:r>
              <a:rPr lang="hr-HR" sz="2000" dirty="0"/>
              <a:t>THE PERMISSION DOES NOT DEPEND ON THE SPEAKER = </a:t>
            </a:r>
            <a:r>
              <a:rPr lang="hr-HR" sz="2000" b="1" dirty="0"/>
              <a:t>BE ALLOWED TO</a:t>
            </a:r>
          </a:p>
          <a:p>
            <a:pPr marL="0" indent="0" algn="ctr">
              <a:buNone/>
            </a:pPr>
            <a:r>
              <a:rPr lang="hr-HR" sz="2000" b="1" i="1" dirty="0"/>
              <a:t>Are</a:t>
            </a:r>
            <a:r>
              <a:rPr lang="hr-HR" sz="2000" i="1" dirty="0"/>
              <a:t> we </a:t>
            </a:r>
            <a:r>
              <a:rPr lang="hr-HR" sz="2000" b="1" i="1" dirty="0"/>
              <a:t>allowed to </a:t>
            </a:r>
            <a:r>
              <a:rPr lang="hr-HR" sz="2000" i="1" dirty="0"/>
              <a:t>leave early?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CERTAINTY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dirty="0"/>
              <a:t>• WILL</a:t>
            </a:r>
            <a:r>
              <a:rPr lang="hr-HR" sz="2400" dirty="0"/>
              <a:t> – expresses a prediction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i="1" dirty="0"/>
              <a:t>There’s someone at the door. – It’</a:t>
            </a:r>
            <a:r>
              <a:rPr lang="hr-HR" sz="2400" b="1" i="1" dirty="0"/>
              <a:t>ll</a:t>
            </a:r>
            <a:r>
              <a:rPr lang="hr-HR" sz="2400" i="1" dirty="0"/>
              <a:t> be the postman.</a:t>
            </a:r>
          </a:p>
          <a:p>
            <a:pPr marL="0" indent="0" algn="ctr">
              <a:buNone/>
            </a:pPr>
            <a:endParaRPr lang="hr-HR" sz="2400" dirty="0"/>
          </a:p>
          <a:p>
            <a:pPr algn="ctr"/>
            <a:r>
              <a:rPr lang="hr-HR" sz="2400" b="1" dirty="0"/>
              <a:t>MUST</a:t>
            </a:r>
            <a:r>
              <a:rPr lang="hr-HR" sz="2400" dirty="0"/>
              <a:t> – speaker sees something as logically true</a:t>
            </a:r>
          </a:p>
          <a:p>
            <a:pPr algn="ctr"/>
            <a:r>
              <a:rPr lang="hr-HR" sz="2400" b="1" dirty="0"/>
              <a:t>CAN’T</a:t>
            </a:r>
            <a:r>
              <a:rPr lang="hr-HR" sz="2400" dirty="0"/>
              <a:t> – speaker sees something as logically impossible</a:t>
            </a:r>
          </a:p>
          <a:p>
            <a:pPr marL="0" indent="0" algn="ctr">
              <a:buNone/>
            </a:pPr>
            <a:endParaRPr lang="hr-HR" sz="2400" i="1" dirty="0"/>
          </a:p>
          <a:p>
            <a:pPr marL="0" indent="0" algn="ctr">
              <a:buNone/>
            </a:pPr>
            <a:r>
              <a:rPr lang="hr-HR" sz="2400" i="1" dirty="0"/>
              <a:t>The bill </a:t>
            </a:r>
            <a:r>
              <a:rPr lang="hr-HR" sz="2400" b="1" i="1" dirty="0"/>
              <a:t>can’t</a:t>
            </a:r>
            <a:r>
              <a:rPr lang="hr-HR" sz="2400" i="1" dirty="0"/>
              <a:t> be so much. There</a:t>
            </a:r>
            <a:r>
              <a:rPr lang="hr-HR" sz="2400" b="1" i="1" dirty="0"/>
              <a:t> must </a:t>
            </a:r>
            <a:r>
              <a:rPr lang="hr-HR" sz="2400" i="1" dirty="0"/>
              <a:t>be some mistake.</a:t>
            </a:r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/>
          </a:p>
          <a:p>
            <a:pPr algn="ctr"/>
            <a:r>
              <a:rPr lang="hr-HR" b="1" dirty="0"/>
              <a:t>SHOULD</a:t>
            </a:r>
            <a:r>
              <a:rPr lang="hr-HR" dirty="0"/>
              <a:t> &amp; </a:t>
            </a:r>
            <a:r>
              <a:rPr lang="hr-HR" b="1" dirty="0"/>
              <a:t>OUGHT TO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i="1" dirty="0"/>
              <a:t>We </a:t>
            </a:r>
            <a:r>
              <a:rPr lang="hr-HR" b="1" i="1" dirty="0"/>
              <a:t>should</a:t>
            </a:r>
            <a:r>
              <a:rPr lang="hr-HR" i="1" dirty="0"/>
              <a:t> know / </a:t>
            </a:r>
            <a:r>
              <a:rPr lang="hr-HR" b="1" i="1" dirty="0"/>
              <a:t>ought to </a:t>
            </a:r>
            <a:r>
              <a:rPr lang="hr-HR" i="1" dirty="0"/>
              <a:t>know the result soon.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They </a:t>
            </a:r>
            <a:r>
              <a:rPr lang="hr-HR" b="1" i="1" dirty="0"/>
              <a:t>should </a:t>
            </a:r>
            <a:r>
              <a:rPr lang="hr-HR" i="1" dirty="0"/>
              <a:t>have / </a:t>
            </a:r>
            <a:r>
              <a:rPr lang="hr-HR" b="1" i="1" dirty="0"/>
              <a:t>ought to </a:t>
            </a:r>
            <a:r>
              <a:rPr lang="hr-HR" i="1" dirty="0"/>
              <a:t>have our letter by now.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/>
              <a:t>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MAY</a:t>
            </a:r>
            <a:r>
              <a:rPr lang="hr-HR" dirty="0"/>
              <a:t> &amp; </a:t>
            </a:r>
            <a:r>
              <a:rPr lang="hr-HR" b="1" dirty="0"/>
              <a:t>MIGHT</a:t>
            </a:r>
          </a:p>
          <a:p>
            <a:pPr marL="0" indent="0" algn="ctr">
              <a:buNone/>
            </a:pPr>
            <a:r>
              <a:rPr lang="hr-HR" i="1" dirty="0"/>
              <a:t>This old picture </a:t>
            </a:r>
            <a:r>
              <a:rPr lang="hr-HR" b="1" i="1" dirty="0"/>
              <a:t>may</a:t>
            </a:r>
            <a:r>
              <a:rPr lang="hr-HR" i="1" dirty="0"/>
              <a:t> / </a:t>
            </a:r>
            <a:r>
              <a:rPr lang="hr-HR" b="1" i="1" dirty="0"/>
              <a:t>might</a:t>
            </a:r>
            <a:r>
              <a:rPr lang="hr-HR" i="1" dirty="0"/>
              <a:t> be valuable.</a:t>
            </a:r>
          </a:p>
          <a:p>
            <a:pPr marL="0" indent="0" algn="ctr">
              <a:buNone/>
            </a:pPr>
            <a:r>
              <a:rPr lang="hr-HR" i="1" dirty="0"/>
              <a:t>That </a:t>
            </a:r>
            <a:r>
              <a:rPr lang="hr-HR" b="1" i="1" dirty="0"/>
              <a:t>may not </a:t>
            </a:r>
            <a:r>
              <a:rPr lang="hr-HR" i="1" dirty="0"/>
              <a:t>/ </a:t>
            </a:r>
            <a:r>
              <a:rPr lang="hr-HR" b="1" i="1" dirty="0"/>
              <a:t>might not </a:t>
            </a:r>
            <a:r>
              <a:rPr lang="hr-HR" i="1" dirty="0"/>
              <a:t>be a bad idea.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• </a:t>
            </a:r>
            <a:r>
              <a:rPr lang="hr-HR" b="1" dirty="0"/>
              <a:t>CAN</a:t>
            </a:r>
            <a:r>
              <a:rPr lang="hr-HR" dirty="0"/>
              <a:t> &amp; </a:t>
            </a:r>
            <a:r>
              <a:rPr lang="hr-HR" b="1" dirty="0"/>
              <a:t>COULD</a:t>
            </a:r>
          </a:p>
          <a:p>
            <a:pPr marL="0" indent="0" algn="ctr">
              <a:buNone/>
            </a:pPr>
            <a:r>
              <a:rPr lang="hr-HR" i="1" dirty="0"/>
              <a:t>We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</a:t>
            </a:r>
            <a:r>
              <a:rPr lang="hr-HR" i="1" dirty="0"/>
              <a:t> have a party. </a:t>
            </a:r>
          </a:p>
          <a:p>
            <a:pPr marL="0" indent="0" algn="ctr">
              <a:buNone/>
            </a:pPr>
            <a:r>
              <a:rPr lang="hr-HR" i="1" dirty="0"/>
              <a:t>If we’re short of money, I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 </a:t>
            </a:r>
            <a:r>
              <a:rPr lang="hr-HR" i="1" dirty="0"/>
              <a:t>sell my jewellery.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183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0B14A-2216-4C2C-A8C6-AC6132E378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1463C-47F2-4D39-A4ED-590298E9AB7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434218-5FC7-44F3-AB54-87B66DA5D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722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ENGLISH FOR IT  LO 2 Grammar: MODAL VERBS</vt:lpstr>
      <vt:lpstr>TYPES OF VERBS</vt:lpstr>
      <vt:lpstr>MODAL VERBS</vt:lpstr>
      <vt:lpstr>NECESSITY</vt:lpstr>
      <vt:lpstr>OBLIGATION  AND  ADVICE</vt:lpstr>
      <vt:lpstr>PERMISSION</vt:lpstr>
      <vt:lpstr>CERTAINTY</vt:lpstr>
      <vt:lpstr>PROBABILITY</vt:lpstr>
      <vt:lpstr>POSSIBILITY</vt:lpstr>
      <vt:lpstr>ABILITY</vt:lpstr>
      <vt:lpstr>PowerPoint Presentation</vt:lpstr>
      <vt:lpstr>PowerPoint Presentation</vt:lpstr>
      <vt:lpstr>PowerPoint Presentation</vt:lpstr>
      <vt:lpstr>Online practice resources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</cp:lastModifiedBy>
  <cp:revision>26</cp:revision>
  <dcterms:created xsi:type="dcterms:W3CDTF">2018-01-24T13:33:55Z</dcterms:created>
  <dcterms:modified xsi:type="dcterms:W3CDTF">2024-10-11T16:28:26Z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