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0"/>
  </p:notesMasterIdLst>
  <p:sldIdLst>
    <p:sldId id="257" r:id="rId5"/>
    <p:sldId id="268" r:id="rId6"/>
    <p:sldId id="267" r:id="rId7"/>
    <p:sldId id="256" r:id="rId8"/>
    <p:sldId id="258" r:id="rId9"/>
    <p:sldId id="259" r:id="rId10"/>
    <p:sldId id="260" r:id="rId11"/>
    <p:sldId id="261" r:id="rId12"/>
    <p:sldId id="264" r:id="rId13"/>
    <p:sldId id="265" r:id="rId14"/>
    <p:sldId id="270" r:id="rId15"/>
    <p:sldId id="271" r:id="rId16"/>
    <p:sldId id="272" r:id="rId17"/>
    <p:sldId id="269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4706"/>
  </p:normalViewPr>
  <p:slideViewPr>
    <p:cSldViewPr snapToGrid="0" snapToObjects="1">
      <p:cViewPr varScale="1">
        <p:scale>
          <a:sx n="82" d="100"/>
          <a:sy n="82" d="100"/>
        </p:scale>
        <p:origin x="6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81C21E-1610-F840-997A-88EB307E0A1C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C0C92-97E4-9540-AC90-F1BBF91896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43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958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78571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6416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81119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67955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19653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1934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542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7678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26255" y="1600199"/>
            <a:ext cx="5829301" cy="54864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728663"/>
            <a:ext cx="6476999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0912510-587E-0743-8BB6-FA03E27BCB0C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830844-789E-4246-80A3-6F7B92FC0B1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718" y="3904457"/>
            <a:ext cx="6022181" cy="2014537"/>
          </a:xfrm>
        </p:spPr>
        <p:txBody>
          <a:bodyPr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860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Slika 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8959"/>
            <a:ext cx="11931868" cy="61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50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est-english.com/grammar-points/b1/modal-verbs-of-deduction/" TargetMode="External"/><Relationship Id="rId2" Type="http://schemas.openxmlformats.org/officeDocument/2006/relationships/hyperlink" Target="https://www.callanschool.info/images/noticias_pdf/primary-auxiliaries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nglish-grammar.at/online_exercises/modal-verbs/m016.htm" TargetMode="External"/><Relationship Id="rId4" Type="http://schemas.openxmlformats.org/officeDocument/2006/relationships/hyperlink" Target="https://test-english.com/grammar-points/b1/have-to-must-should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5450" y="671514"/>
            <a:ext cx="5891212" cy="2014537"/>
          </a:xfrm>
        </p:spPr>
        <p:txBody>
          <a:bodyPr/>
          <a:lstStyle/>
          <a:p>
            <a:pPr algn="ctr"/>
            <a:r>
              <a:rPr lang="hr-HR" dirty="0"/>
              <a:t>MODAL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328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b="1" dirty="0"/>
              <a:t>CAN</a:t>
            </a:r>
            <a:r>
              <a:rPr lang="hr-HR" dirty="0"/>
              <a:t> (present)</a:t>
            </a:r>
          </a:p>
          <a:p>
            <a:pPr marL="0" indent="0" algn="ctr">
              <a:buNone/>
            </a:pPr>
            <a:r>
              <a:rPr lang="hr-HR" b="1" i="1" dirty="0"/>
              <a:t>Can</a:t>
            </a:r>
            <a:r>
              <a:rPr lang="hr-HR" i="1" dirty="0"/>
              <a:t> you play the piano?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• </a:t>
            </a:r>
            <a:r>
              <a:rPr lang="hr-HR" b="1" dirty="0"/>
              <a:t>COULD</a:t>
            </a:r>
            <a:r>
              <a:rPr lang="hr-HR" dirty="0"/>
              <a:t> (past)</a:t>
            </a:r>
          </a:p>
          <a:p>
            <a:pPr marL="0" indent="0" algn="ctr">
              <a:buNone/>
            </a:pPr>
            <a:r>
              <a:rPr lang="hr-HR" i="1" dirty="0"/>
              <a:t>Nicola </a:t>
            </a:r>
            <a:r>
              <a:rPr lang="hr-HR" b="1" i="1" dirty="0"/>
              <a:t>could</a:t>
            </a:r>
            <a:r>
              <a:rPr lang="hr-HR" i="1" dirty="0"/>
              <a:t> play chess when he was six.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en-US" dirty="0"/>
              <a:t>•</a:t>
            </a:r>
            <a:r>
              <a:rPr lang="hr-HR" dirty="0"/>
              <a:t> </a:t>
            </a:r>
            <a:r>
              <a:rPr lang="hr-HR" b="1" dirty="0"/>
              <a:t>BE ABLE TO</a:t>
            </a:r>
            <a:r>
              <a:rPr lang="en-GB" b="1" dirty="0"/>
              <a:t> </a:t>
            </a:r>
            <a:r>
              <a:rPr lang="en-GB" dirty="0"/>
              <a:t>(future)</a:t>
            </a:r>
            <a:endParaRPr lang="hr-HR" dirty="0"/>
          </a:p>
          <a:p>
            <a:pPr marL="0" indent="0" algn="ctr">
              <a:buNone/>
            </a:pPr>
            <a:r>
              <a:rPr lang="en-GB" i="1" dirty="0"/>
              <a:t>Great news! I </a:t>
            </a:r>
            <a:r>
              <a:rPr lang="en-GB" b="1" i="1" dirty="0"/>
              <a:t>will be able to </a:t>
            </a:r>
            <a:r>
              <a:rPr lang="en-GB" i="1" dirty="0"/>
              <a:t>come to your party after all!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152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>
            <a:extLst>
              <a:ext uri="{FF2B5EF4-FFF2-40B4-BE49-F238E27FC236}">
                <a16:creationId xmlns:a16="http://schemas.microsoft.com/office/drawing/2014/main" id="{A6822124-992A-A898-154B-DE80C29D66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4367" y="1307116"/>
            <a:ext cx="4954786" cy="4869847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EF0A9D-F166-CD4E-0F6A-C4AB445747FD}"/>
              </a:ext>
            </a:extLst>
          </p:cNvPr>
          <p:cNvSpPr txBox="1">
            <a:spLocks/>
          </p:cNvSpPr>
          <p:nvPr/>
        </p:nvSpPr>
        <p:spPr>
          <a:xfrm>
            <a:off x="877822" y="364648"/>
            <a:ext cx="10436353" cy="942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/>
              <a:t>Summary </a:t>
            </a:r>
            <a:r>
              <a:rPr lang="hr-HR" dirty="0" err="1"/>
              <a:t>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786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EF0A9D-F166-CD4E-0F6A-C4AB445747FD}"/>
              </a:ext>
            </a:extLst>
          </p:cNvPr>
          <p:cNvSpPr txBox="1">
            <a:spLocks/>
          </p:cNvSpPr>
          <p:nvPr/>
        </p:nvSpPr>
        <p:spPr>
          <a:xfrm>
            <a:off x="877822" y="364648"/>
            <a:ext cx="10436353" cy="942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/>
              <a:t>Summary </a:t>
            </a:r>
            <a:r>
              <a:rPr lang="hr-HR" dirty="0" err="1"/>
              <a:t>chart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70F03-F21E-BF4B-6C97-E18E59BB3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8" t="21633" r="26913" b="37179"/>
          <a:stretch/>
        </p:blipFill>
        <p:spPr>
          <a:xfrm>
            <a:off x="2481943" y="1456381"/>
            <a:ext cx="7399369" cy="429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13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6EF0A9D-F166-CD4E-0F6A-C4AB445747FD}"/>
              </a:ext>
            </a:extLst>
          </p:cNvPr>
          <p:cNvSpPr txBox="1">
            <a:spLocks/>
          </p:cNvSpPr>
          <p:nvPr/>
        </p:nvSpPr>
        <p:spPr>
          <a:xfrm>
            <a:off x="877822" y="364648"/>
            <a:ext cx="10436353" cy="94246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ctr"/>
            <a:r>
              <a:rPr lang="hr-HR" dirty="0"/>
              <a:t>Summary </a:t>
            </a:r>
            <a:r>
              <a:rPr lang="hr-HR" dirty="0" err="1"/>
              <a:t>chart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70F03-F21E-BF4B-6C97-E18E59BB3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138" t="63082" r="26913" b="11021"/>
          <a:stretch/>
        </p:blipFill>
        <p:spPr>
          <a:xfrm>
            <a:off x="2027431" y="2356055"/>
            <a:ext cx="8572146" cy="3125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4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E163A4-8536-A1F9-A61B-19FCC7D25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hlinkClick r:id="rId2"/>
              </a:rPr>
              <a:t>https://www.callanschool.info/images/noticias_pdf/primary-auxiliaries.pdf</a:t>
            </a:r>
            <a:endParaRPr lang="hr-HR" dirty="0"/>
          </a:p>
          <a:p>
            <a:r>
              <a:rPr lang="en-GB" dirty="0">
                <a:hlinkClick r:id="rId3"/>
              </a:rPr>
              <a:t>https://test-english.com/grammar-points/b1/modal-verbs-of-deduction/</a:t>
            </a:r>
            <a:r>
              <a:rPr lang="hr-HR" dirty="0"/>
              <a:t> </a:t>
            </a:r>
            <a:endParaRPr lang="en-GB" dirty="0"/>
          </a:p>
          <a:p>
            <a:r>
              <a:rPr lang="hr-HR" dirty="0">
                <a:hlinkClick r:id="rId4"/>
              </a:rPr>
              <a:t>https://test-english.com/grammar-points/b1/have-to-must-should/</a:t>
            </a:r>
            <a:endParaRPr lang="en-GB" dirty="0"/>
          </a:p>
          <a:p>
            <a:r>
              <a:rPr lang="en-GB" dirty="0">
                <a:hlinkClick r:id="rId5"/>
              </a:rPr>
              <a:t>https://www.english-grammar.at/online_exercises/modal-verbs/m016.htm</a:t>
            </a:r>
            <a:r>
              <a:rPr lang="hr-HR" dirty="0"/>
              <a:t> </a:t>
            </a:r>
            <a:endParaRPr lang="en-GB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A244614-ED3F-0822-F3E7-3DD118056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 err="1"/>
              <a:t>Let’s</a:t>
            </a:r>
            <a:r>
              <a:rPr lang="hr-HR" dirty="0"/>
              <a:t> </a:t>
            </a:r>
            <a:r>
              <a:rPr lang="en-GB" dirty="0"/>
              <a:t>practice</a:t>
            </a:r>
            <a:r>
              <a:rPr lang="hr-HR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06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/>
              <a:t>#neverstoplearning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91550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F3E3068-B977-2176-0295-33E80258F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err="1"/>
              <a:t>There</a:t>
            </a:r>
            <a:r>
              <a:rPr lang="hr-HR" dirty="0"/>
              <a:t> are 4 </a:t>
            </a:r>
            <a:r>
              <a:rPr lang="hr-HR" dirty="0" err="1"/>
              <a:t>types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verbs</a:t>
            </a:r>
            <a:r>
              <a:rPr lang="hr-HR" dirty="0"/>
              <a:t>:</a:t>
            </a:r>
          </a:p>
          <a:p>
            <a:pPr>
              <a:buFont typeface="+mj-lt"/>
              <a:buAutoNum type="arabicPeriod"/>
            </a:pPr>
            <a:r>
              <a:rPr lang="en-GB" sz="2400" dirty="0"/>
              <a:t>Main verbs – A “main” verb expresses an action, event, or state</a:t>
            </a:r>
            <a:r>
              <a:rPr lang="hr-HR" sz="2400" dirty="0"/>
              <a:t> (</a:t>
            </a:r>
            <a:r>
              <a:rPr lang="hr-HR" sz="2400" dirty="0" err="1"/>
              <a:t>e.g</a:t>
            </a:r>
            <a:r>
              <a:rPr lang="hr-HR" sz="2400" dirty="0"/>
              <a:t>. </a:t>
            </a:r>
            <a:r>
              <a:rPr lang="hr-HR" sz="2400" dirty="0" err="1"/>
              <a:t>play</a:t>
            </a:r>
            <a:r>
              <a:rPr lang="hr-HR" sz="2400" dirty="0"/>
              <a:t>, </a:t>
            </a:r>
            <a:r>
              <a:rPr lang="hr-HR" sz="2400" dirty="0" err="1"/>
              <a:t>run</a:t>
            </a:r>
            <a:r>
              <a:rPr lang="hr-HR" sz="2400" dirty="0"/>
              <a:t>, </a:t>
            </a:r>
            <a:r>
              <a:rPr lang="hr-HR" sz="2400" dirty="0" err="1"/>
              <a:t>learn</a:t>
            </a:r>
            <a:r>
              <a:rPr lang="hr-HR" sz="2400" dirty="0"/>
              <a:t>, </a:t>
            </a:r>
            <a:r>
              <a:rPr lang="hr-HR" sz="2400" dirty="0" err="1"/>
              <a:t>swim</a:t>
            </a:r>
            <a:r>
              <a:rPr lang="hr-HR" sz="2400" dirty="0"/>
              <a:t>, </a:t>
            </a:r>
            <a:r>
              <a:rPr lang="hr-HR" sz="2400" dirty="0" err="1"/>
              <a:t>go</a:t>
            </a:r>
            <a:r>
              <a:rPr lang="hr-HR" sz="2400" dirty="0"/>
              <a:t>, </a:t>
            </a:r>
            <a:r>
              <a:rPr lang="hr-HR" sz="2400" dirty="0" err="1"/>
              <a:t>be</a:t>
            </a:r>
            <a:r>
              <a:rPr lang="hr-HR" sz="2400" dirty="0"/>
              <a:t>, </a:t>
            </a:r>
            <a:r>
              <a:rPr lang="hr-HR" sz="2400" dirty="0" err="1"/>
              <a:t>have</a:t>
            </a:r>
            <a:r>
              <a:rPr lang="hr-HR" sz="2400" dirty="0"/>
              <a:t>, do).</a:t>
            </a:r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r>
              <a:rPr lang="en-GB" sz="2400" dirty="0"/>
              <a:t>Linking verbs </a:t>
            </a:r>
            <a:r>
              <a:rPr lang="hr-HR" sz="2400" dirty="0"/>
              <a:t>(</a:t>
            </a:r>
            <a:r>
              <a:rPr lang="hr-HR" sz="2400" dirty="0" err="1"/>
              <a:t>copular</a:t>
            </a:r>
            <a:r>
              <a:rPr lang="hr-HR" sz="2400" dirty="0"/>
              <a:t> </a:t>
            </a:r>
            <a:r>
              <a:rPr lang="hr-HR" sz="2400" dirty="0" err="1"/>
              <a:t>verbs</a:t>
            </a:r>
            <a:r>
              <a:rPr lang="hr-HR" sz="2400" dirty="0"/>
              <a:t>) </a:t>
            </a:r>
            <a:r>
              <a:rPr lang="en-GB" sz="2400" dirty="0"/>
              <a:t>– A type of verb that describes the subject of a sentence</a:t>
            </a:r>
            <a:r>
              <a:rPr lang="hr-HR" sz="2400" dirty="0"/>
              <a:t> (</a:t>
            </a:r>
            <a:r>
              <a:rPr lang="hr-HR" sz="2400" dirty="0" err="1"/>
              <a:t>e.g</a:t>
            </a:r>
            <a:r>
              <a:rPr lang="hr-HR" sz="2400" dirty="0"/>
              <a:t>. </a:t>
            </a:r>
            <a:r>
              <a:rPr lang="hr-HR" sz="2400" dirty="0" err="1"/>
              <a:t>seem</a:t>
            </a:r>
            <a:r>
              <a:rPr lang="hr-HR" sz="2400" dirty="0"/>
              <a:t>, </a:t>
            </a:r>
            <a:r>
              <a:rPr lang="hr-HR" sz="2400" dirty="0" err="1"/>
              <a:t>be</a:t>
            </a:r>
            <a:r>
              <a:rPr lang="hr-HR" sz="2400" dirty="0"/>
              <a:t>, </a:t>
            </a:r>
            <a:r>
              <a:rPr lang="hr-HR" sz="2400" dirty="0" err="1"/>
              <a:t>become</a:t>
            </a:r>
            <a:r>
              <a:rPr lang="hr-HR" sz="2400" dirty="0"/>
              <a:t>, </a:t>
            </a:r>
            <a:r>
              <a:rPr lang="hr-HR" sz="2400" dirty="0" err="1"/>
              <a:t>appear</a:t>
            </a:r>
            <a:r>
              <a:rPr lang="hr-HR" sz="2400" dirty="0"/>
              <a:t>, taste)</a:t>
            </a:r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r>
              <a:rPr lang="en-GB" sz="2400" dirty="0"/>
              <a:t>Auxiliary verbs – Also known as “helper verbs,” these work alongside a main verb to express different tenses and grammatical moods.</a:t>
            </a:r>
            <a:r>
              <a:rPr lang="hr-HR" sz="2400" dirty="0"/>
              <a:t> </a:t>
            </a:r>
            <a:r>
              <a:rPr lang="hr-HR" sz="2400" dirty="0" err="1"/>
              <a:t>Only</a:t>
            </a:r>
            <a:r>
              <a:rPr lang="hr-HR" sz="2400" dirty="0"/>
              <a:t> </a:t>
            </a:r>
            <a:r>
              <a:rPr lang="hr-HR" sz="2400" dirty="0" err="1"/>
              <a:t>three</a:t>
            </a:r>
            <a:r>
              <a:rPr lang="hr-HR" sz="2400" dirty="0"/>
              <a:t>: </a:t>
            </a:r>
            <a:r>
              <a:rPr lang="hr-HR" sz="2400" b="1" dirty="0" err="1"/>
              <a:t>be</a:t>
            </a:r>
            <a:r>
              <a:rPr lang="hr-HR" sz="2400" dirty="0"/>
              <a:t>, </a:t>
            </a:r>
            <a:r>
              <a:rPr lang="hr-HR" sz="2400" b="1" dirty="0" err="1"/>
              <a:t>have</a:t>
            </a:r>
            <a:r>
              <a:rPr lang="hr-HR" sz="2400" dirty="0"/>
              <a:t> &amp; </a:t>
            </a:r>
            <a:r>
              <a:rPr lang="hr-HR" sz="2400" b="1" dirty="0"/>
              <a:t>do</a:t>
            </a:r>
            <a:r>
              <a:rPr lang="hr-HR" sz="2400" dirty="0"/>
              <a:t>.</a:t>
            </a:r>
          </a:p>
          <a:p>
            <a:pPr>
              <a:buFont typeface="+mj-lt"/>
              <a:buAutoNum type="arabicPeriod"/>
            </a:pPr>
            <a:endParaRPr lang="en-GB" sz="2400" dirty="0"/>
          </a:p>
          <a:p>
            <a:pPr>
              <a:buFont typeface="+mj-lt"/>
              <a:buAutoNum type="arabicPeriod"/>
            </a:pPr>
            <a:r>
              <a:rPr lang="en-GB" sz="2400" b="1" dirty="0"/>
              <a:t>Modal verbs </a:t>
            </a:r>
            <a:r>
              <a:rPr lang="en-GB" sz="2400" dirty="0"/>
              <a:t>– These help us express possibility, intent, ability, or necessity.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1452D6E-0818-C99D-1A24-A3E35E457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TYPES OF 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5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F6A9DA-3FBC-FD3A-062A-5D4C681495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Modal verbs</a:t>
            </a:r>
            <a:r>
              <a:rPr lang="en-GB" dirty="0"/>
              <a:t> are a</a:t>
            </a:r>
            <a:r>
              <a:rPr lang="hr-HR" dirty="0"/>
              <a:t> </a:t>
            </a:r>
            <a:r>
              <a:rPr lang="hr-HR" dirty="0" err="1"/>
              <a:t>type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en-GB" i="1" dirty="0"/>
              <a:t>auxiliary verbs</a:t>
            </a:r>
            <a:r>
              <a:rPr lang="en-GB" dirty="0"/>
              <a:t> which are verbs that cannot be used on their own. They need to be accompanied by another (main) verb. Sometimes modal verbs are called </a:t>
            </a:r>
            <a:r>
              <a:rPr lang="en-GB" i="1" dirty="0"/>
              <a:t>modal auxiliaries</a:t>
            </a:r>
            <a:r>
              <a:rPr lang="en-GB" dirty="0"/>
              <a:t>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E26733-1281-4FD6-B646-1A52C4919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MODAL VERBS</a:t>
            </a:r>
            <a:endParaRPr lang="en-US" dirty="0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CD41183C-CE31-ABD8-0200-C9AEB1BE2C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41" y="3135393"/>
            <a:ext cx="5562872" cy="30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43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NECESSITY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2000" b="1" dirty="0"/>
              <a:t>MUST</a:t>
            </a:r>
            <a:r>
              <a:rPr lang="hr-HR" sz="2000" dirty="0"/>
              <a:t> – </a:t>
            </a:r>
            <a:r>
              <a:rPr lang="hr-HR" sz="2000" dirty="0" err="1"/>
              <a:t>when</a:t>
            </a:r>
            <a:r>
              <a:rPr lang="hr-HR" sz="2000" dirty="0"/>
              <a:t> </a:t>
            </a:r>
            <a:r>
              <a:rPr lang="hr-HR" sz="2000" u="sng" dirty="0"/>
              <a:t>the speaker feels </a:t>
            </a:r>
            <a:r>
              <a:rPr lang="hr-HR" sz="2000" dirty="0"/>
              <a:t>the necessity</a:t>
            </a:r>
          </a:p>
          <a:p>
            <a:pPr marL="0" indent="0">
              <a:buNone/>
            </a:pPr>
            <a:r>
              <a:rPr lang="hr-HR" sz="2000" i="1" dirty="0"/>
              <a:t>I </a:t>
            </a:r>
            <a:r>
              <a:rPr lang="hr-HR" sz="2000" b="1" i="1" dirty="0"/>
              <a:t>must</a:t>
            </a:r>
            <a:r>
              <a:rPr lang="hr-HR" sz="2000" i="1" dirty="0"/>
              <a:t> go on a diet. I’m getting overweight.</a:t>
            </a:r>
          </a:p>
          <a:p>
            <a:pPr algn="r"/>
            <a:r>
              <a:rPr lang="hr-HR" sz="2000" b="1" dirty="0"/>
              <a:t>HAVE (GOT) TO </a:t>
            </a:r>
            <a:r>
              <a:rPr lang="hr-HR" sz="2000" dirty="0"/>
              <a:t>– when the necessity is</a:t>
            </a:r>
            <a:r>
              <a:rPr lang="hr-HR" sz="2000" u="sng" dirty="0"/>
              <a:t> outside </a:t>
            </a:r>
            <a:r>
              <a:rPr lang="hr-HR" sz="2000" dirty="0"/>
              <a:t>the speaker</a:t>
            </a:r>
          </a:p>
          <a:p>
            <a:pPr marL="0" indent="0" algn="r">
              <a:buNone/>
            </a:pPr>
            <a:r>
              <a:rPr lang="hr-HR" sz="2000" i="1" dirty="0"/>
              <a:t>I </a:t>
            </a:r>
            <a:r>
              <a:rPr lang="hr-HR" sz="2000" b="1" i="1" dirty="0"/>
              <a:t>have to </a:t>
            </a:r>
            <a:r>
              <a:rPr lang="hr-HR" sz="2000" i="1" dirty="0"/>
              <a:t>go on a diet. The doctor has told me to</a:t>
            </a:r>
            <a:r>
              <a:rPr lang="hr-HR" sz="2000" dirty="0"/>
              <a:t>.</a:t>
            </a:r>
          </a:p>
          <a:p>
            <a:r>
              <a:rPr lang="hr-HR" sz="2000" b="1" dirty="0"/>
              <a:t>NEEDN’T</a:t>
            </a:r>
            <a:r>
              <a:rPr lang="hr-HR" sz="2000" dirty="0"/>
              <a:t> – lack of necessity is felt by the speaker</a:t>
            </a:r>
          </a:p>
          <a:p>
            <a:pPr marL="0" indent="0">
              <a:buNone/>
            </a:pPr>
            <a:r>
              <a:rPr lang="hr-HR" sz="2000" i="1" dirty="0"/>
              <a:t>You </a:t>
            </a:r>
            <a:r>
              <a:rPr lang="hr-HR" sz="2000" b="1" i="1" dirty="0"/>
              <a:t>needn’t</a:t>
            </a:r>
            <a:r>
              <a:rPr lang="hr-HR" sz="2000" i="1" dirty="0"/>
              <a:t> take me to the station. I can walk</a:t>
            </a:r>
            <a:r>
              <a:rPr lang="hr-HR" sz="2000" dirty="0"/>
              <a:t>.</a:t>
            </a:r>
          </a:p>
          <a:p>
            <a:pPr marL="0" indent="0" algn="r">
              <a:buNone/>
            </a:pPr>
            <a:r>
              <a:rPr lang="hr-HR" sz="2000" b="1" dirty="0"/>
              <a:t>• DON’T HAVE TO </a:t>
            </a:r>
            <a:r>
              <a:rPr lang="hr-HR" sz="2000" dirty="0"/>
              <a:t>– it results from the situation</a:t>
            </a:r>
          </a:p>
          <a:p>
            <a:pPr marL="0" indent="0" algn="r">
              <a:buNone/>
            </a:pPr>
            <a:r>
              <a:rPr lang="hr-HR" sz="2000" i="1" dirty="0"/>
              <a:t>You </a:t>
            </a:r>
            <a:r>
              <a:rPr lang="hr-HR" sz="2000" b="1" i="1" dirty="0"/>
              <a:t>don’t have to </a:t>
            </a:r>
            <a:r>
              <a:rPr lang="hr-HR" sz="2000" i="1" dirty="0"/>
              <a:t>take me to the station. Mary is giving me a lift.</a:t>
            </a:r>
            <a:endParaRPr lang="hr-HR" sz="2000" dirty="0"/>
          </a:p>
          <a:p>
            <a:pPr marL="0" indent="0">
              <a:buNone/>
            </a:pPr>
            <a:r>
              <a:rPr lang="hr-HR" sz="2000" dirty="0"/>
              <a:t>• </a:t>
            </a:r>
            <a:r>
              <a:rPr lang="hr-HR" sz="2000" b="1" dirty="0"/>
              <a:t>MUSTN’T</a:t>
            </a:r>
            <a:r>
              <a:rPr lang="hr-HR" sz="2000" dirty="0"/>
              <a:t> – we use it to tell someone NOT TO DO something</a:t>
            </a:r>
          </a:p>
          <a:p>
            <a:pPr marL="0" indent="0">
              <a:buNone/>
            </a:pPr>
            <a:r>
              <a:rPr lang="hr-HR" sz="2000" i="1" dirty="0"/>
              <a:t>Student’s </a:t>
            </a:r>
            <a:r>
              <a:rPr lang="hr-HR" sz="2000" b="1" i="1" dirty="0"/>
              <a:t>must not </a:t>
            </a:r>
            <a:r>
              <a:rPr lang="hr-HR" sz="2000" i="1" dirty="0"/>
              <a:t>use dictionaries in the examination.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76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OBLIGATION  AND  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r-HR" sz="2000" b="1" dirty="0"/>
              <a:t>SHOULD &amp; OUGHT TO </a:t>
            </a:r>
            <a:r>
              <a:rPr lang="hr-HR" sz="2000" dirty="0"/>
              <a:t>– to say what is the right thing or the   </a:t>
            </a:r>
          </a:p>
          <a:p>
            <a:pPr marL="0" indent="0">
              <a:buNone/>
            </a:pPr>
            <a:r>
              <a:rPr lang="hr-HR" sz="2000" dirty="0"/>
              <a:t>                                             best thing to do</a:t>
            </a:r>
          </a:p>
          <a:p>
            <a:pPr marL="0" indent="0" algn="ctr">
              <a:buNone/>
            </a:pPr>
            <a:r>
              <a:rPr lang="hr-HR" sz="2000" i="1" dirty="0"/>
              <a:t>They </a:t>
            </a:r>
            <a:r>
              <a:rPr lang="hr-HR" sz="2000" b="1" i="1" dirty="0"/>
              <a:t>should/ought</a:t>
            </a:r>
            <a:r>
              <a:rPr lang="hr-HR" sz="2000" i="1" dirty="0"/>
              <a:t> </a:t>
            </a:r>
            <a:r>
              <a:rPr lang="hr-HR" sz="2000" b="1" i="1" dirty="0"/>
              <a:t>to</a:t>
            </a:r>
            <a:r>
              <a:rPr lang="hr-HR" sz="2000" i="1" dirty="0"/>
              <a:t> build more hospitals.</a:t>
            </a:r>
          </a:p>
          <a:p>
            <a:pPr marL="0" indent="0" algn="ctr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dirty="0"/>
              <a:t>• </a:t>
            </a:r>
            <a:r>
              <a:rPr lang="hr-HR" sz="2000" b="1" dirty="0"/>
              <a:t>HAD BETTER </a:t>
            </a:r>
            <a:r>
              <a:rPr lang="hr-HR" sz="2000" dirty="0"/>
              <a:t>– to say what is the best thing to do in a    </a:t>
            </a:r>
          </a:p>
          <a:p>
            <a:pPr marL="0" indent="0">
              <a:buNone/>
            </a:pPr>
            <a:r>
              <a:rPr lang="hr-HR" sz="2000" dirty="0"/>
              <a:t>                              particular situation (stronger than should!)</a:t>
            </a:r>
          </a:p>
          <a:p>
            <a:pPr marL="0" indent="0" algn="ctr">
              <a:buNone/>
            </a:pPr>
            <a:r>
              <a:rPr lang="hr-HR" sz="2000" i="1" dirty="0"/>
              <a:t>You’re ill. You </a:t>
            </a:r>
            <a:r>
              <a:rPr lang="hr-HR" sz="2000" b="1" i="1" dirty="0"/>
              <a:t>had better </a:t>
            </a:r>
            <a:r>
              <a:rPr lang="hr-HR" sz="2000" i="1" dirty="0"/>
              <a:t>see a doctor.</a:t>
            </a:r>
          </a:p>
          <a:p>
            <a:pPr marL="0" indent="0" algn="ctr">
              <a:buNone/>
            </a:pPr>
            <a:endParaRPr lang="hr-HR" sz="2000" i="1" dirty="0"/>
          </a:p>
          <a:p>
            <a:pPr marL="0" indent="0">
              <a:buNone/>
            </a:pPr>
            <a:r>
              <a:rPr lang="hr-HR" sz="2000" i="1" dirty="0"/>
              <a:t>• </a:t>
            </a:r>
            <a:r>
              <a:rPr lang="hr-HR" sz="2000" b="1" dirty="0"/>
              <a:t>BE SUPPOSED TO </a:t>
            </a:r>
            <a:r>
              <a:rPr lang="hr-HR" sz="2000" i="1" dirty="0"/>
              <a:t>– </a:t>
            </a:r>
            <a:r>
              <a:rPr lang="hr-HR" sz="2000" dirty="0"/>
              <a:t>what people expect to happen because it    </a:t>
            </a:r>
          </a:p>
          <a:p>
            <a:pPr marL="0" indent="0">
              <a:buNone/>
            </a:pPr>
            <a:r>
              <a:rPr lang="hr-HR" sz="2000" dirty="0"/>
              <a:t>                                       is the normal way of doing things</a:t>
            </a:r>
          </a:p>
          <a:p>
            <a:pPr marL="0" indent="0" algn="ctr">
              <a:buNone/>
            </a:pPr>
            <a:r>
              <a:rPr lang="hr-HR" sz="2000" i="1" dirty="0"/>
              <a:t>This jacket </a:t>
            </a:r>
            <a:r>
              <a:rPr lang="hr-HR" sz="2000" b="1" i="1" dirty="0"/>
              <a:t>is supposed to </a:t>
            </a:r>
            <a:r>
              <a:rPr lang="hr-HR" sz="2000" i="1" dirty="0"/>
              <a:t>have been cleaned, but it looks dirty</a:t>
            </a:r>
            <a:r>
              <a:rPr lang="hr-HR" i="1" dirty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5144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PERMISSION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566421"/>
          </a:xfrm>
        </p:spPr>
        <p:txBody>
          <a:bodyPr>
            <a:noAutofit/>
          </a:bodyPr>
          <a:lstStyle/>
          <a:p>
            <a:pPr algn="ctr"/>
            <a:r>
              <a:rPr lang="hr-HR" sz="2000" dirty="0"/>
              <a:t>GIVING PERMISSION = </a:t>
            </a:r>
            <a:r>
              <a:rPr lang="hr-HR" sz="2000" b="1" dirty="0"/>
              <a:t>CAN</a:t>
            </a:r>
            <a:r>
              <a:rPr lang="hr-HR" sz="2000" dirty="0"/>
              <a:t> or </a:t>
            </a:r>
            <a:r>
              <a:rPr lang="hr-HR" sz="2000" b="1" dirty="0"/>
              <a:t>MAY</a:t>
            </a:r>
          </a:p>
          <a:p>
            <a:pPr marL="0" indent="0" algn="ctr">
              <a:buNone/>
            </a:pPr>
            <a:r>
              <a:rPr lang="hr-HR" sz="2000" i="1" dirty="0"/>
              <a:t>Any person over 18 years </a:t>
            </a:r>
            <a:r>
              <a:rPr lang="hr-HR" sz="2000" b="1" i="1" dirty="0"/>
              <a:t>may/can</a:t>
            </a:r>
            <a:r>
              <a:rPr lang="hr-HR" sz="2000" i="1" dirty="0"/>
              <a:t> apply to join the club.</a:t>
            </a:r>
          </a:p>
          <a:p>
            <a:pPr marL="0" indent="0" algn="ctr">
              <a:buNone/>
            </a:pPr>
            <a:endParaRPr lang="hr-HR" sz="2000" i="1" dirty="0"/>
          </a:p>
          <a:p>
            <a:pPr algn="ctr"/>
            <a:r>
              <a:rPr lang="hr-HR" sz="2000" dirty="0"/>
              <a:t>REFUSING PERMISSION = </a:t>
            </a:r>
            <a:r>
              <a:rPr lang="hr-HR" sz="2000" b="1" dirty="0"/>
              <a:t>CANNOT/ CAN’T </a:t>
            </a:r>
            <a:r>
              <a:rPr lang="hr-HR" sz="2000" dirty="0"/>
              <a:t>or </a:t>
            </a:r>
            <a:r>
              <a:rPr lang="hr-HR" sz="2000" b="1" dirty="0"/>
              <a:t>MAY NOT</a:t>
            </a:r>
          </a:p>
          <a:p>
            <a:pPr marL="0" indent="0" algn="ctr">
              <a:buNone/>
            </a:pPr>
            <a:r>
              <a:rPr lang="hr-HR" sz="2000" i="1" dirty="0"/>
              <a:t>Customers </a:t>
            </a:r>
            <a:r>
              <a:rPr lang="hr-HR" sz="2000" b="1" i="1" dirty="0"/>
              <a:t>cannot/may not </a:t>
            </a:r>
            <a:r>
              <a:rPr lang="hr-HR" sz="2000" i="1" dirty="0"/>
              <a:t>bring their own food into this café.</a:t>
            </a:r>
          </a:p>
          <a:p>
            <a:pPr marL="0" indent="0" algn="ctr">
              <a:buNone/>
            </a:pPr>
            <a:endParaRPr lang="hr-HR" sz="2000" i="1" dirty="0"/>
          </a:p>
          <a:p>
            <a:pPr algn="ctr"/>
            <a:r>
              <a:rPr lang="hr-HR" sz="2000" dirty="0"/>
              <a:t>ASKING PERMISSION = </a:t>
            </a:r>
            <a:r>
              <a:rPr lang="hr-HR" sz="2000" b="1" dirty="0"/>
              <a:t>CAN, COULD </a:t>
            </a:r>
            <a:r>
              <a:rPr lang="hr-HR" sz="2000" dirty="0"/>
              <a:t>or </a:t>
            </a:r>
            <a:r>
              <a:rPr lang="hr-HR" sz="2000" b="1" dirty="0"/>
              <a:t>MAY</a:t>
            </a:r>
          </a:p>
          <a:p>
            <a:pPr marL="0" indent="0" algn="ctr">
              <a:buNone/>
            </a:pPr>
            <a:r>
              <a:rPr lang="hr-HR" sz="2000" b="1" i="1" dirty="0"/>
              <a:t>Can/Could/May</a:t>
            </a:r>
            <a:r>
              <a:rPr lang="hr-HR" sz="2000" i="1" dirty="0"/>
              <a:t> I take your umbrella?</a:t>
            </a:r>
          </a:p>
          <a:p>
            <a:endParaRPr lang="hr-HR" sz="2000" dirty="0"/>
          </a:p>
          <a:p>
            <a:pPr algn="ctr"/>
            <a:r>
              <a:rPr lang="hr-HR" sz="2000" dirty="0"/>
              <a:t>THE PERMISSION DOES NOT DEPEND ON THE SPEAKER = </a:t>
            </a:r>
            <a:r>
              <a:rPr lang="hr-HR" sz="2000" b="1" dirty="0"/>
              <a:t>BE ALLOWED TO</a:t>
            </a:r>
          </a:p>
          <a:p>
            <a:pPr marL="0" indent="0" algn="ctr">
              <a:buNone/>
            </a:pPr>
            <a:r>
              <a:rPr lang="hr-HR" sz="2000" b="1" i="1" dirty="0"/>
              <a:t>Are</a:t>
            </a:r>
            <a:r>
              <a:rPr lang="hr-HR" sz="2000" i="1" dirty="0"/>
              <a:t> we </a:t>
            </a:r>
            <a:r>
              <a:rPr lang="hr-HR" sz="2000" b="1" i="1" dirty="0"/>
              <a:t>allowed to </a:t>
            </a:r>
            <a:r>
              <a:rPr lang="hr-HR" sz="2000" i="1" dirty="0"/>
              <a:t>leave early?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312159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CERTAINTY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sz="2400" b="1" dirty="0"/>
              <a:t>• WILL</a:t>
            </a:r>
            <a:r>
              <a:rPr lang="hr-HR" sz="2400" dirty="0"/>
              <a:t> – expresses a prediction</a:t>
            </a:r>
          </a:p>
          <a:p>
            <a:pPr marL="0" indent="0" algn="ctr">
              <a:buNone/>
            </a:pPr>
            <a:endParaRPr lang="hr-HR" sz="2400" dirty="0"/>
          </a:p>
          <a:p>
            <a:pPr marL="0" indent="0" algn="ctr">
              <a:buNone/>
            </a:pPr>
            <a:r>
              <a:rPr lang="hr-HR" sz="2400" i="1" dirty="0"/>
              <a:t>There’s someone at the door. – It’</a:t>
            </a:r>
            <a:r>
              <a:rPr lang="hr-HR" sz="2400" b="1" i="1" dirty="0"/>
              <a:t>ll</a:t>
            </a:r>
            <a:r>
              <a:rPr lang="hr-HR" sz="2400" i="1" dirty="0"/>
              <a:t> be the postman.</a:t>
            </a:r>
          </a:p>
          <a:p>
            <a:pPr marL="0" indent="0" algn="ctr">
              <a:buNone/>
            </a:pPr>
            <a:endParaRPr lang="hr-HR" sz="2400" dirty="0"/>
          </a:p>
          <a:p>
            <a:pPr algn="ctr"/>
            <a:r>
              <a:rPr lang="hr-HR" sz="2400" b="1" dirty="0"/>
              <a:t>MUST</a:t>
            </a:r>
            <a:r>
              <a:rPr lang="hr-HR" sz="2400" dirty="0"/>
              <a:t> – speaker sees something as logically true</a:t>
            </a:r>
          </a:p>
          <a:p>
            <a:pPr algn="ctr"/>
            <a:r>
              <a:rPr lang="hr-HR" sz="2400" b="1" dirty="0"/>
              <a:t>CAN’T</a:t>
            </a:r>
            <a:r>
              <a:rPr lang="hr-HR" sz="2400" dirty="0"/>
              <a:t> – speaker sees something as logically impossible</a:t>
            </a:r>
          </a:p>
          <a:p>
            <a:pPr marL="0" indent="0" algn="ctr">
              <a:buNone/>
            </a:pPr>
            <a:endParaRPr lang="hr-HR" sz="2400" i="1" dirty="0"/>
          </a:p>
          <a:p>
            <a:pPr marL="0" indent="0" algn="ctr">
              <a:buNone/>
            </a:pPr>
            <a:r>
              <a:rPr lang="hr-HR" sz="2400" i="1" dirty="0"/>
              <a:t>The bill </a:t>
            </a:r>
            <a:r>
              <a:rPr lang="hr-HR" sz="2400" b="1" i="1" dirty="0"/>
              <a:t>can’t</a:t>
            </a:r>
            <a:r>
              <a:rPr lang="hr-HR" sz="2400" i="1" dirty="0"/>
              <a:t> be so much. There</a:t>
            </a:r>
            <a:r>
              <a:rPr lang="hr-HR" sz="2400" b="1" i="1" dirty="0"/>
              <a:t> must </a:t>
            </a:r>
            <a:r>
              <a:rPr lang="hr-HR" sz="2400" i="1" dirty="0"/>
              <a:t>be some mistake.</a:t>
            </a:r>
          </a:p>
        </p:txBody>
      </p:sp>
    </p:spTree>
    <p:extLst>
      <p:ext uri="{BB962C8B-B14F-4D97-AF65-F5344CB8AC3E}">
        <p14:creationId xmlns:p14="http://schemas.microsoft.com/office/powerpoint/2010/main" val="15783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hr-HR" dirty="0"/>
              <a:t>PROBABILITY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r-HR" dirty="0"/>
          </a:p>
          <a:p>
            <a:pPr algn="ctr"/>
            <a:r>
              <a:rPr lang="hr-HR" b="1" dirty="0"/>
              <a:t>SHOULD</a:t>
            </a:r>
            <a:r>
              <a:rPr lang="hr-HR" dirty="0"/>
              <a:t> &amp; </a:t>
            </a:r>
            <a:r>
              <a:rPr lang="hr-HR" b="1" dirty="0"/>
              <a:t>OUGHT TO</a:t>
            </a:r>
          </a:p>
          <a:p>
            <a:pPr marL="0" indent="0" algn="ctr">
              <a:buNone/>
            </a:pPr>
            <a:endParaRPr lang="hr-HR" b="1" dirty="0"/>
          </a:p>
          <a:p>
            <a:pPr marL="0" indent="0" algn="ctr">
              <a:buNone/>
            </a:pPr>
            <a:r>
              <a:rPr lang="hr-HR" i="1" dirty="0"/>
              <a:t>We </a:t>
            </a:r>
            <a:r>
              <a:rPr lang="hr-HR" b="1" i="1" dirty="0"/>
              <a:t>should</a:t>
            </a:r>
            <a:r>
              <a:rPr lang="hr-HR" i="1" dirty="0"/>
              <a:t> know / </a:t>
            </a:r>
            <a:r>
              <a:rPr lang="hr-HR" b="1" i="1" dirty="0"/>
              <a:t>ought to </a:t>
            </a:r>
            <a:r>
              <a:rPr lang="hr-HR" i="1" dirty="0"/>
              <a:t>know the result soon.</a:t>
            </a:r>
          </a:p>
          <a:p>
            <a:pPr marL="0" indent="0" algn="ctr">
              <a:buNone/>
            </a:pPr>
            <a:endParaRPr lang="hr-HR" i="1" dirty="0"/>
          </a:p>
          <a:p>
            <a:pPr marL="0" indent="0" algn="ctr">
              <a:buNone/>
            </a:pPr>
            <a:r>
              <a:rPr lang="hr-HR" i="1" dirty="0"/>
              <a:t>They </a:t>
            </a:r>
            <a:r>
              <a:rPr lang="hr-HR" b="1" i="1" dirty="0"/>
              <a:t>should </a:t>
            </a:r>
            <a:r>
              <a:rPr lang="hr-HR" i="1" dirty="0"/>
              <a:t>have / </a:t>
            </a:r>
            <a:r>
              <a:rPr lang="hr-HR" b="1" i="1" dirty="0"/>
              <a:t>ought to </a:t>
            </a:r>
            <a:r>
              <a:rPr lang="hr-HR" i="1" dirty="0"/>
              <a:t>have our letter by now.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17817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hr-HR" dirty="0"/>
              <a:t>POSSIBILITY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hr-HR" b="1" dirty="0"/>
              <a:t>MAY</a:t>
            </a:r>
            <a:r>
              <a:rPr lang="hr-HR" dirty="0"/>
              <a:t> &amp; </a:t>
            </a:r>
            <a:r>
              <a:rPr lang="hr-HR" b="1" dirty="0"/>
              <a:t>MIGHT</a:t>
            </a:r>
          </a:p>
          <a:p>
            <a:pPr marL="0" indent="0" algn="ctr">
              <a:buNone/>
            </a:pPr>
            <a:r>
              <a:rPr lang="hr-HR" i="1" dirty="0"/>
              <a:t>This old picture </a:t>
            </a:r>
            <a:r>
              <a:rPr lang="hr-HR" b="1" i="1" dirty="0"/>
              <a:t>may</a:t>
            </a:r>
            <a:r>
              <a:rPr lang="hr-HR" i="1" dirty="0"/>
              <a:t> / </a:t>
            </a:r>
            <a:r>
              <a:rPr lang="hr-HR" b="1" i="1" dirty="0"/>
              <a:t>might</a:t>
            </a:r>
            <a:r>
              <a:rPr lang="hr-HR" i="1" dirty="0"/>
              <a:t> be valuable.</a:t>
            </a:r>
          </a:p>
          <a:p>
            <a:pPr marL="0" indent="0" algn="ctr">
              <a:buNone/>
            </a:pPr>
            <a:r>
              <a:rPr lang="hr-HR" i="1" dirty="0"/>
              <a:t>That </a:t>
            </a:r>
            <a:r>
              <a:rPr lang="hr-HR" b="1" i="1" dirty="0"/>
              <a:t>may not </a:t>
            </a:r>
            <a:r>
              <a:rPr lang="hr-HR" i="1" dirty="0"/>
              <a:t>/ </a:t>
            </a:r>
            <a:r>
              <a:rPr lang="hr-HR" b="1" i="1" dirty="0"/>
              <a:t>might not </a:t>
            </a:r>
            <a:r>
              <a:rPr lang="hr-HR" i="1" dirty="0"/>
              <a:t>be a bad idea.</a:t>
            </a:r>
          </a:p>
          <a:p>
            <a:pPr marL="0" indent="0" algn="ctr">
              <a:buNone/>
            </a:pPr>
            <a:endParaRPr lang="hr-HR" dirty="0"/>
          </a:p>
          <a:p>
            <a:pPr marL="0" indent="0" algn="ctr">
              <a:buNone/>
            </a:pPr>
            <a:r>
              <a:rPr lang="hr-HR" dirty="0"/>
              <a:t>• </a:t>
            </a:r>
            <a:r>
              <a:rPr lang="hr-HR" b="1" dirty="0"/>
              <a:t>CAN</a:t>
            </a:r>
            <a:r>
              <a:rPr lang="hr-HR" dirty="0"/>
              <a:t> &amp; </a:t>
            </a:r>
            <a:r>
              <a:rPr lang="hr-HR" b="1" dirty="0"/>
              <a:t>COULD</a:t>
            </a:r>
          </a:p>
          <a:p>
            <a:pPr marL="0" indent="0" algn="ctr">
              <a:buNone/>
            </a:pPr>
            <a:r>
              <a:rPr lang="hr-HR" i="1" dirty="0"/>
              <a:t>We </a:t>
            </a:r>
            <a:r>
              <a:rPr lang="hr-HR" b="1" i="1" dirty="0"/>
              <a:t>can</a:t>
            </a:r>
            <a:r>
              <a:rPr lang="hr-HR" i="1" dirty="0"/>
              <a:t> / </a:t>
            </a:r>
            <a:r>
              <a:rPr lang="hr-HR" b="1" i="1" dirty="0"/>
              <a:t>could</a:t>
            </a:r>
            <a:r>
              <a:rPr lang="hr-HR" i="1" dirty="0"/>
              <a:t> have a party. </a:t>
            </a:r>
          </a:p>
          <a:p>
            <a:pPr marL="0" indent="0" algn="ctr">
              <a:buNone/>
            </a:pPr>
            <a:r>
              <a:rPr lang="hr-HR" i="1" dirty="0"/>
              <a:t>If we’re short of money, I </a:t>
            </a:r>
            <a:r>
              <a:rPr lang="hr-HR" b="1" i="1" dirty="0"/>
              <a:t>can</a:t>
            </a:r>
            <a:r>
              <a:rPr lang="hr-HR" i="1" dirty="0"/>
              <a:t> / </a:t>
            </a:r>
            <a:r>
              <a:rPr lang="hr-HR" b="1" i="1" dirty="0"/>
              <a:t>could </a:t>
            </a:r>
            <a:r>
              <a:rPr lang="hr-HR" i="1" dirty="0"/>
              <a:t>sell my jewellery.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9183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gebra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CF41AD"/>
      </a:accent1>
      <a:accent2>
        <a:srgbClr val="F7921D"/>
      </a:accent2>
      <a:accent3>
        <a:srgbClr val="E5E5E5"/>
      </a:accent3>
      <a:accent4>
        <a:srgbClr val="B71373"/>
      </a:accent4>
      <a:accent5>
        <a:srgbClr val="FF8529"/>
      </a:accent5>
      <a:accent6>
        <a:srgbClr val="E83773"/>
      </a:accent6>
      <a:hlink>
        <a:srgbClr val="414141"/>
      </a:hlink>
      <a:folHlink>
        <a:srgbClr val="C1316E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D0AA1B0231CEF4E857B54171E17E403" ma:contentTypeVersion="12" ma:contentTypeDescription="Stvaranje novog dokumenta." ma:contentTypeScope="" ma:versionID="077e3fba6201358717bfc0d53db56639">
  <xsd:schema xmlns:xsd="http://www.w3.org/2001/XMLSchema" xmlns:xs="http://www.w3.org/2001/XMLSchema" xmlns:p="http://schemas.microsoft.com/office/2006/metadata/properties" xmlns:ns3="0b6f975b-2c61-4660-a506-efd7fd47df31" xmlns:ns4="ac4cf650-1c28-4b81-85c7-d6b7a1590894" targetNamespace="http://schemas.microsoft.com/office/2006/metadata/properties" ma:root="true" ma:fieldsID="32754802c1c99aee9e2378835123d287" ns3:_="" ns4:_="">
    <xsd:import namespace="0b6f975b-2c61-4660-a506-efd7fd47df31"/>
    <xsd:import namespace="ac4cf650-1c28-4b81-85c7-d6b7a159089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6f975b-2c61-4660-a506-efd7fd47df3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4cf650-1c28-4b81-85c7-d6b7a159089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Raspršivanje savjeta za zajedničko korištenj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B434218-5FC7-44F3-AB54-87B66DA5DA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b6f975b-2c61-4660-a506-efd7fd47df31"/>
    <ds:schemaRef ds:uri="ac4cf650-1c28-4b81-85c7-d6b7a15908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510B14A-2216-4C2C-A8C6-AC6132E378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2F1463C-47F2-4D39-A4ED-590298E9AB70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0b6f975b-2c61-4660-a506-efd7fd47df31"/>
    <ds:schemaRef ds:uri="ac4cf650-1c28-4b81-85c7-d6b7a1590894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711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MODAL VERBS</vt:lpstr>
      <vt:lpstr>TYPES OF VERBS</vt:lpstr>
      <vt:lpstr>MODAL VERBS</vt:lpstr>
      <vt:lpstr>NECESSITY</vt:lpstr>
      <vt:lpstr>OBLIGATION  AND  ADVICE</vt:lpstr>
      <vt:lpstr>PERMISSION</vt:lpstr>
      <vt:lpstr>CERTAINTY</vt:lpstr>
      <vt:lpstr>PROBABILITY</vt:lpstr>
      <vt:lpstr>POSSIBILITY</vt:lpstr>
      <vt:lpstr>ABILITY</vt:lpstr>
      <vt:lpstr>PowerPoint Presentation</vt:lpstr>
      <vt:lpstr>PowerPoint Presentation</vt:lpstr>
      <vt:lpstr>PowerPoint Presentation</vt:lpstr>
      <vt:lpstr>Let’s practice!</vt:lpstr>
      <vt:lpstr>#neverstoplearning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zana mrsa</dc:creator>
  <cp:lastModifiedBy>Tihana Banko | Nastavnik</cp:lastModifiedBy>
  <cp:revision>25</cp:revision>
  <dcterms:created xsi:type="dcterms:W3CDTF">2018-01-24T13:33:55Z</dcterms:created>
  <dcterms:modified xsi:type="dcterms:W3CDTF">2023-10-15T13:50:05Z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0x0101000D0AA1B0231CEF4E857B54171E17E403</vt:lpwstr>
  </property>
</Properties>
</file>