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1" r:id="rId2"/>
  </p:sldMasterIdLst>
  <p:notesMasterIdLst>
    <p:notesMasterId r:id="rId77"/>
  </p:notesMasterIdLst>
  <p:handoutMasterIdLst>
    <p:handoutMasterId r:id="rId78"/>
  </p:handoutMasterIdLst>
  <p:sldIdLst>
    <p:sldId id="256" r:id="rId3"/>
    <p:sldId id="470" r:id="rId4"/>
    <p:sldId id="47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439" r:id="rId14"/>
    <p:sldId id="440" r:id="rId15"/>
    <p:sldId id="443" r:id="rId16"/>
    <p:sldId id="445" r:id="rId17"/>
    <p:sldId id="530" r:id="rId18"/>
    <p:sldId id="448" r:id="rId19"/>
    <p:sldId id="531" r:id="rId20"/>
    <p:sldId id="450" r:id="rId21"/>
    <p:sldId id="451" r:id="rId22"/>
    <p:sldId id="452" r:id="rId23"/>
    <p:sldId id="453" r:id="rId24"/>
    <p:sldId id="454" r:id="rId25"/>
    <p:sldId id="456" r:id="rId26"/>
    <p:sldId id="458" r:id="rId27"/>
    <p:sldId id="459" r:id="rId28"/>
    <p:sldId id="460" r:id="rId29"/>
    <p:sldId id="514" r:id="rId30"/>
    <p:sldId id="484" r:id="rId31"/>
    <p:sldId id="383" r:id="rId32"/>
    <p:sldId id="384" r:id="rId33"/>
    <p:sldId id="388" r:id="rId34"/>
    <p:sldId id="532" r:id="rId35"/>
    <p:sldId id="392" r:id="rId36"/>
    <p:sldId id="403" r:id="rId37"/>
    <p:sldId id="404" r:id="rId38"/>
    <p:sldId id="394" r:id="rId39"/>
    <p:sldId id="395" r:id="rId40"/>
    <p:sldId id="396" r:id="rId41"/>
    <p:sldId id="533" r:id="rId42"/>
    <p:sldId id="399" r:id="rId43"/>
    <p:sldId id="400" r:id="rId44"/>
    <p:sldId id="538" r:id="rId45"/>
    <p:sldId id="534" r:id="rId46"/>
    <p:sldId id="535" r:id="rId47"/>
    <p:sldId id="536" r:id="rId48"/>
    <p:sldId id="405" r:id="rId49"/>
    <p:sldId id="406" r:id="rId50"/>
    <p:sldId id="407" r:id="rId51"/>
    <p:sldId id="408" r:id="rId52"/>
    <p:sldId id="409" r:id="rId53"/>
    <p:sldId id="410" r:id="rId54"/>
    <p:sldId id="462" r:id="rId55"/>
    <p:sldId id="411" r:id="rId56"/>
    <p:sldId id="412" r:id="rId57"/>
    <p:sldId id="414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30" r:id="rId71"/>
    <p:sldId id="431" r:id="rId72"/>
    <p:sldId id="432" r:id="rId73"/>
    <p:sldId id="433" r:id="rId74"/>
    <p:sldId id="434" r:id="rId75"/>
    <p:sldId id="468" r:id="rId76"/>
  </p:sldIdLst>
  <p:sldSz cx="12192000" cy="6858000"/>
  <p:notesSz cx="6858000" cy="9144000"/>
  <p:embeddedFontLst>
    <p:embeddedFont>
      <p:font typeface="ARS Maquette Pro" panose="02000603000000020004" charset="0"/>
      <p:regular r:id="rId79"/>
      <p:bold r:id="rId80"/>
      <p:italic r:id="rId81"/>
      <p:boldItalic r:id="rId82"/>
    </p:embeddedFont>
    <p:embeddedFont>
      <p:font typeface="Segoe UI" panose="020B0502040204020203" pitchFamily="34" charset="0"/>
      <p:regular r:id="rId83"/>
      <p:bold r:id="rId84"/>
      <p:italic r:id="rId85"/>
      <p:boldItalic r:id="rId86"/>
    </p:embeddedFont>
    <p:embeddedFont>
      <p:font typeface="Segoe UI Semibold" panose="020B0702040204020203" pitchFamily="34" charset="0"/>
      <p:bold r:id="rId87"/>
      <p:boldItalic r:id="rId88"/>
    </p:embeddedFont>
    <p:embeddedFont>
      <p:font typeface="Stolzl Bold" panose="00000800000000000000" charset="0"/>
      <p:bold r:id="rId89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1.fntdata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9.fntdata"/><Relationship Id="rId61" Type="http://schemas.openxmlformats.org/officeDocument/2006/relationships/slide" Target="slides/slide59.xml"/><Relationship Id="rId82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3.4.2024.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3.4.2024.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8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3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2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31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12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81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6A7C-2575-451E-BF48-FEE997923968}" type="datetime2">
              <a:rPr lang="en-US" smtClean="0"/>
              <a:t>Wednesday, April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AD4AA-869A-4274-82E6-D84487164B7C}" type="datetime2">
              <a:rPr lang="en-US" smtClean="0"/>
              <a:t>Wednesday, April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46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FB4CD-847E-4FF3-945B-CA03E669E6DA}" type="datetime2">
              <a:rPr lang="en-US" smtClean="0"/>
              <a:t>Wednesday, April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17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562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88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91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96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5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28.txt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874" y="750623"/>
            <a:ext cx="10336191" cy="1809698"/>
          </a:xfrm>
        </p:spPr>
        <p:txBody>
          <a:bodyPr/>
          <a:lstStyle/>
          <a:p>
            <a:r>
              <a:rPr lang="hr-HR" sz="4800" dirty="0"/>
              <a:t>Usmjeravanje i preklapanje u računalnim mrežama</a:t>
            </a: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A4BF3-7F9B-F70F-E332-59423EF966E1}"/>
              </a:ext>
            </a:extLst>
          </p:cNvPr>
          <p:cNvSpPr txBox="1"/>
          <p:nvPr/>
        </p:nvSpPr>
        <p:spPr>
          <a:xfrm>
            <a:off x="4493623" y="3861584"/>
            <a:ext cx="7698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chemeClr val="bg1"/>
                </a:solidFill>
              </a:rPr>
              <a:t>OSPF (Open </a:t>
            </a:r>
            <a:r>
              <a:rPr lang="hr-HR" sz="3600" dirty="0" err="1">
                <a:solidFill>
                  <a:schemeClr val="bg1"/>
                </a:solidFill>
              </a:rPr>
              <a:t>Shortest</a:t>
            </a:r>
            <a:r>
              <a:rPr lang="hr-HR" sz="3600" dirty="0">
                <a:solidFill>
                  <a:schemeClr val="bg1"/>
                </a:solidFill>
              </a:rPr>
              <a:t> </a:t>
            </a:r>
            <a:r>
              <a:rPr lang="hr-HR" sz="3600" dirty="0" err="1">
                <a:solidFill>
                  <a:schemeClr val="bg1"/>
                </a:solidFill>
              </a:rPr>
              <a:t>Path</a:t>
            </a:r>
            <a:r>
              <a:rPr lang="hr-HR" sz="3600" dirty="0">
                <a:solidFill>
                  <a:schemeClr val="bg1"/>
                </a:solidFill>
              </a:rPr>
              <a:t> First)</a:t>
            </a:r>
            <a:endParaRPr lang="hr-H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 show naredbe</a:t>
            </a:r>
            <a:endParaRPr lang="hr-HR" sz="32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B98628A-2C8C-461B-A58F-FAE54E20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26075"/>
            <a:ext cx="7358082" cy="325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33611F03-1B55-40E2-91CD-D8884CB65E08}"/>
              </a:ext>
            </a:extLst>
          </p:cNvPr>
          <p:cNvSpPr/>
          <p:nvPr/>
        </p:nvSpPr>
        <p:spPr>
          <a:xfrm>
            <a:off x="7881950" y="2697579"/>
            <a:ext cx="1000132" cy="2857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60BC4B67-326A-406B-9EC2-336D1D2C5F90}"/>
              </a:ext>
            </a:extLst>
          </p:cNvPr>
          <p:cNvSpPr txBox="1"/>
          <p:nvPr/>
        </p:nvSpPr>
        <p:spPr>
          <a:xfrm>
            <a:off x="5456318" y="5555100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Možemo ručno mijenjati pod sučeljem naredbom:</a:t>
            </a:r>
          </a:p>
          <a:p>
            <a:r>
              <a:rPr lang="en-US" b="1" dirty="0"/>
              <a:t>R2(</a:t>
            </a:r>
            <a:r>
              <a:rPr lang="en-US" b="1" dirty="0" err="1"/>
              <a:t>config</a:t>
            </a:r>
            <a:r>
              <a:rPr lang="en-US" b="1" dirty="0"/>
              <a:t>-if)#</a:t>
            </a:r>
            <a:r>
              <a:rPr lang="en-US" b="1" dirty="0" err="1">
                <a:solidFill>
                  <a:srgbClr val="FF0000"/>
                </a:solidFill>
              </a:rPr>
              <a:t>ip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ospf</a:t>
            </a:r>
            <a:r>
              <a:rPr lang="en-US" b="1" dirty="0">
                <a:solidFill>
                  <a:srgbClr val="FF0000"/>
                </a:solidFill>
              </a:rPr>
              <a:t> cost 10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0BC42A0D-8B2B-4717-94CD-7E3E070EE322}"/>
              </a:ext>
            </a:extLst>
          </p:cNvPr>
          <p:cNvCxnSpPr>
            <a:stCxn id="14" idx="0"/>
            <a:endCxn id="13" idx="2"/>
          </p:cNvCxnSpPr>
          <p:nvPr/>
        </p:nvCxnSpPr>
        <p:spPr>
          <a:xfrm rot="5400000" flipH="1" flipV="1">
            <a:off x="6936203" y="4109288"/>
            <a:ext cx="2571768" cy="3198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79D5167F-06CB-4F85-A8EE-713D88C3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83068"/>
            <a:ext cx="3802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R1(config-if)#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ip ospf hello-interval 5</a:t>
            </a:r>
            <a:endParaRPr lang="hr-H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R1(config-if)#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ip ospf dead-interval 20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latin typeface="Arial" pitchFamily="34" charset="0"/>
                <a:cs typeface="Times New Roman" pitchFamily="18" charset="0"/>
              </a:rPr>
              <a:t>Default je 10 i 40</a:t>
            </a:r>
            <a:endParaRPr lang="hr-H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F28C7B9E-50DD-4A8F-B918-51815EF13CE9}"/>
              </a:ext>
            </a:extLst>
          </p:cNvPr>
          <p:cNvCxnSpPr>
            <a:stCxn id="16" idx="2"/>
          </p:cNvCxnSpPr>
          <p:nvPr/>
        </p:nvCxnSpPr>
        <p:spPr>
          <a:xfrm rot="16200000" flipH="1">
            <a:off x="3640243" y="1599143"/>
            <a:ext cx="1312142" cy="17419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5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 show naredbe</a:t>
            </a:r>
            <a:endParaRPr lang="hr-HR" sz="3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CEFD8-06A1-48FA-AE23-23BEBD21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98" y="1511134"/>
            <a:ext cx="8001024" cy="39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EF36A52-B306-41C3-AA7D-EA6D05F4D6DC}"/>
              </a:ext>
            </a:extLst>
          </p:cNvPr>
          <p:cNvCxnSpPr/>
          <p:nvPr/>
        </p:nvCxnSpPr>
        <p:spPr>
          <a:xfrm>
            <a:off x="1763698" y="4011464"/>
            <a:ext cx="79295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2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8702" y="51206"/>
            <a:ext cx="8640762" cy="720149"/>
          </a:xfrm>
        </p:spPr>
        <p:txBody>
          <a:bodyPr/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Cost</a:t>
            </a:r>
            <a:r>
              <a:rPr lang="hr-HR" dirty="0">
                <a:latin typeface="Arial" pitchFamily="34" charset="0"/>
                <a:cs typeface="Arial" pitchFamily="34" charset="0"/>
              </a:rPr>
              <a:t> neke putanje-kumulativan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639" y="771355"/>
            <a:ext cx="8422776" cy="544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/>
          <p:nvPr/>
        </p:nvSpPr>
        <p:spPr>
          <a:xfrm>
            <a:off x="3822283" y="5347204"/>
            <a:ext cx="921248" cy="2492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7"/>
          <p:cNvSpPr/>
          <p:nvPr/>
        </p:nvSpPr>
        <p:spPr>
          <a:xfrm>
            <a:off x="2787603" y="2489057"/>
            <a:ext cx="921248" cy="249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470187" y="1050030"/>
            <a:ext cx="3142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Cost je 64 zato što je default bandwidth na serial 0/0/0 1544 kbps</a:t>
            </a:r>
          </a:p>
        </p:txBody>
      </p:sp>
      <p:cxnSp>
        <p:nvCxnSpPr>
          <p:cNvPr id="11" name="Straight Arrow Connector 10"/>
          <p:cNvCxnSpPr>
            <a:cxnSpLocks/>
            <a:stCxn id="8" idx="2"/>
            <a:endCxn id="7" idx="0"/>
          </p:cNvCxnSpPr>
          <p:nvPr/>
        </p:nvCxnSpPr>
        <p:spPr>
          <a:xfrm>
            <a:off x="2041585" y="1973360"/>
            <a:ext cx="1206642" cy="5156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6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17" y="714356"/>
            <a:ext cx="8155443" cy="2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2217" y="33077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Ako je stvarni bandwidth drugačiji od default bandwidtha za određeno sučelje tada trebamo to ueti u obzir (promijeniti bandwidth) ako koristimo OSPF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657"/>
            <a:ext cx="8729932" cy="646331"/>
          </a:xfrm>
        </p:spPr>
        <p:txBody>
          <a:bodyPr/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Cost</a:t>
            </a:r>
            <a:r>
              <a:rPr lang="hr-HR" dirty="0">
                <a:latin typeface="Arial" pitchFamily="34" charset="0"/>
                <a:cs typeface="Arial" pitchFamily="34" charset="0"/>
              </a:rPr>
              <a:t> neke putanje-kumulativan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B5D903-C888-4A7A-BAA6-BC20D5B4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17" y="4007204"/>
            <a:ext cx="9144000" cy="21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9AA3E44-6F0C-4B27-86C3-6C334DE875CB}"/>
              </a:ext>
            </a:extLst>
          </p:cNvPr>
          <p:cNvSpPr txBox="1"/>
          <p:nvPr/>
        </p:nvSpPr>
        <p:spPr>
          <a:xfrm>
            <a:off x="322217" y="62434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Ili ručno konfigurirati OSPF COST za taj link</a:t>
            </a:r>
          </a:p>
        </p:txBody>
      </p:sp>
    </p:spTree>
    <p:extLst>
      <p:ext uri="{BB962C8B-B14F-4D97-AF65-F5344CB8AC3E}">
        <p14:creationId xmlns:p14="http://schemas.microsoft.com/office/powerpoint/2010/main" val="257321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1300" y="54081"/>
            <a:ext cx="8729932" cy="642605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tipovi mreža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75" y="99399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OSPF </a:t>
            </a:r>
            <a:r>
              <a:rPr lang="hr-HR" sz="2800" dirty="0">
                <a:solidFill>
                  <a:srgbClr val="002060"/>
                </a:solidFill>
              </a:rPr>
              <a:t>definira 5 tipova mreža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Point-to-point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Broadcast </a:t>
            </a:r>
            <a:r>
              <a:rPr lang="en-US" sz="2800" dirty="0" err="1">
                <a:solidFill>
                  <a:srgbClr val="FF0000"/>
                </a:solidFill>
              </a:rPr>
              <a:t>Multiaccess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</a:rPr>
              <a:t>Nonbroadcast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Multiaccess</a:t>
            </a:r>
            <a:r>
              <a:rPr lang="en-US" sz="2800" dirty="0">
                <a:solidFill>
                  <a:srgbClr val="002060"/>
                </a:solidFill>
              </a:rPr>
              <a:t> (NBMA)</a:t>
            </a:r>
            <a:r>
              <a:rPr lang="hr-HR" sz="2800" dirty="0">
                <a:solidFill>
                  <a:srgbClr val="002060"/>
                </a:solidFill>
              </a:rPr>
              <a:t>-FR,ATM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</a:rPr>
              <a:t>Nonbroadcast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Multiaccess</a:t>
            </a:r>
            <a:r>
              <a:rPr lang="en-US" sz="2800" dirty="0">
                <a:solidFill>
                  <a:srgbClr val="002060"/>
                </a:solidFill>
              </a:rPr>
              <a:t> Point-to-multipoint</a:t>
            </a:r>
            <a:r>
              <a:rPr lang="hr-HR" sz="2800" dirty="0">
                <a:solidFill>
                  <a:srgbClr val="002060"/>
                </a:solidFill>
              </a:rPr>
              <a:t>-FR,ATM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Virtual links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75" y="3794760"/>
            <a:ext cx="6643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Cisco definira dodatna 3 moda</a:t>
            </a:r>
          </a:p>
          <a:p>
            <a:pPr lvl="1"/>
            <a:r>
              <a:rPr lang="hr-HR" sz="2400" dirty="0">
                <a:solidFill>
                  <a:srgbClr val="002060"/>
                </a:solidFill>
              </a:rPr>
              <a:t>Point-to-multipoint nonbroadcast</a:t>
            </a:r>
          </a:p>
          <a:p>
            <a:pPr lvl="1"/>
            <a:r>
              <a:rPr lang="hr-HR" sz="2400" dirty="0">
                <a:solidFill>
                  <a:srgbClr val="002060"/>
                </a:solidFill>
              </a:rPr>
              <a:t>Broadcast</a:t>
            </a:r>
          </a:p>
          <a:p>
            <a:pPr lvl="1"/>
            <a:r>
              <a:rPr lang="hr-HR" sz="2400" dirty="0">
                <a:solidFill>
                  <a:srgbClr val="002060"/>
                </a:solidFill>
              </a:rPr>
              <a:t>Point-to-point</a:t>
            </a:r>
          </a:p>
        </p:txBody>
      </p:sp>
    </p:spTree>
    <p:extLst>
      <p:ext uri="{BB962C8B-B14F-4D97-AF65-F5344CB8AC3E}">
        <p14:creationId xmlns:p14="http://schemas.microsoft.com/office/powerpoint/2010/main" val="75819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73152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tipovi mreža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736" y="1898469"/>
            <a:ext cx="4996309" cy="273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A3D415-2598-475C-9494-2F99EF87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399" y="1559771"/>
            <a:ext cx="6017758" cy="307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niOkvir 6">
            <a:extLst>
              <a:ext uri="{FF2B5EF4-FFF2-40B4-BE49-F238E27FC236}">
                <a16:creationId xmlns:a16="http://schemas.microsoft.com/office/drawing/2014/main" id="{B7F24CF3-5258-4AF6-AD3D-4B7A72544F75}"/>
              </a:ext>
            </a:extLst>
          </p:cNvPr>
          <p:cNvSpPr txBox="1"/>
          <p:nvPr/>
        </p:nvSpPr>
        <p:spPr>
          <a:xfrm>
            <a:off x="226423" y="1375105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Nema odabira DR i BDR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CD68092-5991-4CEC-A14B-33CC94F3B5FF}"/>
              </a:ext>
            </a:extLst>
          </p:cNvPr>
          <p:cNvSpPr txBox="1"/>
          <p:nvPr/>
        </p:nvSpPr>
        <p:spPr>
          <a:xfrm>
            <a:off x="7746274" y="1299012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Bira se DR i BDR </a:t>
            </a:r>
          </a:p>
        </p:txBody>
      </p:sp>
    </p:spTree>
    <p:extLst>
      <p:ext uri="{BB962C8B-B14F-4D97-AF65-F5344CB8AC3E}">
        <p14:creationId xmlns:p14="http://schemas.microsoft.com/office/powerpoint/2010/main" val="273284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641951"/>
          </a:xfrm>
        </p:spPr>
        <p:txBody>
          <a:bodyPr/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Broadcast</a:t>
            </a:r>
            <a:r>
              <a:rPr lang="hr-HR" dirty="0">
                <a:latin typeface="Arial" pitchFamily="34" charset="0"/>
                <a:cs typeface="Arial" pitchFamily="34" charset="0"/>
              </a:rPr>
              <a:t> mreže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F1D41A-F531-48B5-99D1-8C5867AD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7" y="1068888"/>
            <a:ext cx="5581291" cy="40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405636B-8828-4FA3-9190-A7B749107EEA}"/>
              </a:ext>
            </a:extLst>
          </p:cNvPr>
          <p:cNvSpPr txBox="1"/>
          <p:nvPr/>
        </p:nvSpPr>
        <p:spPr>
          <a:xfrm>
            <a:off x="304800" y="547768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Problemi ovakvih mreža su: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rgbClr val="002060"/>
                </a:solidFill>
              </a:rPr>
              <a:t>Veliki broj uspostavljenih veza “</a:t>
            </a:r>
            <a:r>
              <a:rPr lang="hr-HR" dirty="0">
                <a:solidFill>
                  <a:srgbClr val="FF0000"/>
                </a:solidFill>
              </a:rPr>
              <a:t>Adjecency</a:t>
            </a:r>
            <a:r>
              <a:rPr lang="hr-HR" dirty="0">
                <a:solidFill>
                  <a:srgbClr val="002060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rgbClr val="002060"/>
                </a:solidFill>
              </a:rPr>
              <a:t>Poplava (</a:t>
            </a:r>
            <a:r>
              <a:rPr lang="hr-HR" dirty="0">
                <a:solidFill>
                  <a:srgbClr val="FF0000"/>
                </a:solidFill>
              </a:rPr>
              <a:t>LSA Flooding</a:t>
            </a:r>
            <a:r>
              <a:rPr lang="hr-HR" dirty="0">
                <a:solidFill>
                  <a:srgbClr val="002060"/>
                </a:solidFill>
              </a:rPr>
              <a:t>) LSA (Link State Advertisement) paketa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5723FF6-BAB5-46AF-A4EC-1471AE16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062" y="1381246"/>
            <a:ext cx="5096532" cy="366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150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7381"/>
            <a:ext cx="8729932" cy="707886"/>
          </a:xfrm>
        </p:spPr>
        <p:txBody>
          <a:bodyPr/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Broadcast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Networks</a:t>
            </a:r>
            <a:r>
              <a:rPr lang="hr-HR" dirty="0">
                <a:latin typeface="Arial" pitchFamily="34" charset="0"/>
                <a:cs typeface="Arial" pitchFamily="34" charset="0"/>
              </a:rPr>
              <a:t> DR i BDR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638" y="1232367"/>
            <a:ext cx="44862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713" y="1446681"/>
            <a:ext cx="43529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73109" y="2875441"/>
            <a:ext cx="1071570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0497" y="1875309"/>
            <a:ext cx="1071570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601737" y="1946747"/>
            <a:ext cx="1071570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1"/>
          <p:cNvCxnSpPr/>
          <p:nvPr/>
        </p:nvCxnSpPr>
        <p:spPr>
          <a:xfrm>
            <a:off x="7173769" y="2018185"/>
            <a:ext cx="1071570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455538" y="5140866"/>
            <a:ext cx="929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b="1" dirty="0">
                <a:solidFill>
                  <a:srgbClr val="002060"/>
                </a:solidFill>
              </a:rPr>
              <a:t>R1 šalje LSA samo prema DR i BDR na njihove multicast adrese 224.0.0.6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>
                <a:solidFill>
                  <a:srgbClr val="002060"/>
                </a:solidFill>
              </a:rPr>
              <a:t>Zatim DR Šalje svim ruterima na 224.0.0.5</a:t>
            </a:r>
          </a:p>
        </p:txBody>
      </p:sp>
    </p:spTree>
    <p:extLst>
      <p:ext uri="{BB962C8B-B14F-4D97-AF65-F5344CB8AC3E}">
        <p14:creationId xmlns:p14="http://schemas.microsoft.com/office/powerpoint/2010/main" val="163625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7381"/>
            <a:ext cx="8729932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Odabir DR i BDR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8B546-FB2C-48DD-B5D2-F50EC4E86700}"/>
              </a:ext>
            </a:extLst>
          </p:cNvPr>
          <p:cNvSpPr txBox="1"/>
          <p:nvPr/>
        </p:nvSpPr>
        <p:spPr>
          <a:xfrm>
            <a:off x="267418" y="1320100"/>
            <a:ext cx="11585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b="1" dirty="0">
                <a:solidFill>
                  <a:srgbClr val="FF0000"/>
                </a:solidFill>
              </a:rPr>
              <a:t>Na Point-to-Point linkovima nema odabira DR i BDR, svi updatei se šalju na 224.0.0.5</a:t>
            </a:r>
          </a:p>
          <a:p>
            <a:pPr>
              <a:buFont typeface="Wingdings" pitchFamily="2" charset="2"/>
              <a:buChar char="Ø"/>
            </a:pPr>
            <a:endParaRPr lang="hr-HR" sz="2000" b="1" dirty="0">
              <a:solidFill>
                <a:srgbClr val="002060"/>
              </a:solidFill>
            </a:endParaRPr>
          </a:p>
          <a:p>
            <a:r>
              <a:rPr lang="hr-HR" sz="2000" b="1" dirty="0">
                <a:solidFill>
                  <a:srgbClr val="002060"/>
                </a:solidFill>
              </a:rPr>
              <a:t>Odabir DR i BDR se vrši na slijedeći način: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hr-HR" sz="2000" b="1" dirty="0">
                <a:solidFill>
                  <a:srgbClr val="002060"/>
                </a:solidFill>
              </a:rPr>
              <a:t>Ruter s </a:t>
            </a:r>
            <a:r>
              <a:rPr lang="hr-HR" sz="2000" b="1" dirty="0">
                <a:solidFill>
                  <a:srgbClr val="FF0000"/>
                </a:solidFill>
              </a:rPr>
              <a:t>najvišim OSPF prioritetom </a:t>
            </a:r>
            <a:r>
              <a:rPr lang="hr-HR" sz="2000" b="1" dirty="0">
                <a:solidFill>
                  <a:srgbClr val="002060"/>
                </a:solidFill>
              </a:rPr>
              <a:t>na sučelju shared segmenta (po defaultu priority je 1 tako da taj dio nema utjecaj na odabir DR i BDR) </a:t>
            </a:r>
            <a:r>
              <a:rPr lang="hr-HR" sz="2000" b="1" i="1" dirty="0">
                <a:solidFill>
                  <a:srgbClr val="002060"/>
                </a:solidFill>
              </a:rPr>
              <a:t>ako je </a:t>
            </a:r>
            <a:r>
              <a:rPr lang="hr-HR" sz="2000" b="1" i="1" dirty="0">
                <a:solidFill>
                  <a:srgbClr val="FF0000"/>
                </a:solidFill>
              </a:rPr>
              <a:t>priority 0</a:t>
            </a:r>
            <a:r>
              <a:rPr lang="hr-HR" sz="2000" b="1" i="1" dirty="0">
                <a:solidFill>
                  <a:srgbClr val="002060"/>
                </a:solidFill>
              </a:rPr>
              <a:t> tada taj </a:t>
            </a:r>
            <a:r>
              <a:rPr lang="hr-HR" sz="2000" b="1" i="1" dirty="0">
                <a:solidFill>
                  <a:srgbClr val="FF0000"/>
                </a:solidFill>
              </a:rPr>
              <a:t>ruter ne sudjeluje u odabiru DR i BDR!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hr-HR" sz="2000" b="1" dirty="0">
                <a:solidFill>
                  <a:srgbClr val="002060"/>
                </a:solidFill>
              </a:rPr>
              <a:t>Ako je Priority jednak tada se u obzir uzima </a:t>
            </a:r>
            <a:r>
              <a:rPr lang="hr-HR" sz="2000" b="1" dirty="0">
                <a:solidFill>
                  <a:srgbClr val="FF0000"/>
                </a:solidFill>
              </a:rPr>
              <a:t>najviši Router-ID</a:t>
            </a:r>
          </a:p>
          <a:p>
            <a:pPr marL="263525" indent="-263525">
              <a:buFont typeface="Wingdings" pitchFamily="2" charset="2"/>
              <a:buChar char="Ø"/>
            </a:pP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8311060-9A78-44E8-8148-1A9CF080DB7C}"/>
              </a:ext>
            </a:extLst>
          </p:cNvPr>
          <p:cNvSpPr txBox="1"/>
          <p:nvPr/>
        </p:nvSpPr>
        <p:spPr>
          <a:xfrm>
            <a:off x="1524000" y="4106182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Ako je u mreži odabran DR, ni jedna novi ruter bez obzira na viši priority ili Router-ID neće utjecati na stanje (radi stabilnosti mreže)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Ako otkaže DR, jedino BDR može postati DR, ni jedan drugi ruter bez obzira na Priority ili Router-ID (radi stabilnosti mreže)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Ako se ruter koji je bio DR vrati u mrežu također neće utjecati na stabilno stanje</a:t>
            </a:r>
          </a:p>
        </p:txBody>
      </p:sp>
    </p:spTree>
    <p:extLst>
      <p:ext uri="{BB962C8B-B14F-4D97-AF65-F5344CB8AC3E}">
        <p14:creationId xmlns:p14="http://schemas.microsoft.com/office/powerpoint/2010/main" val="377128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68229"/>
            <a:ext cx="8729932" cy="584914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Otkaz DR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3994" y="1624141"/>
            <a:ext cx="7038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4D3785-B83D-4EFC-B45C-3C0D6375AD1F}"/>
              </a:ext>
            </a:extLst>
          </p:cNvPr>
          <p:cNvSpPr txBox="1"/>
          <p:nvPr/>
        </p:nvSpPr>
        <p:spPr>
          <a:xfrm>
            <a:off x="7885067" y="171939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Bivši BDR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8F1EC-64C2-4A29-9D6E-633268FA42E5}"/>
              </a:ext>
            </a:extLst>
          </p:cNvPr>
          <p:cNvSpPr txBox="1"/>
          <p:nvPr/>
        </p:nvSpPr>
        <p:spPr>
          <a:xfrm>
            <a:off x="2865392" y="385299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Bivši </a:t>
            </a:r>
            <a:r>
              <a:rPr lang="hr-HR" dirty="0" err="1">
                <a:solidFill>
                  <a:srgbClr val="FF0000"/>
                </a:solidFill>
              </a:rPr>
              <a:t>DROther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E1E78-4D26-4553-8578-DFD4F0707780}"/>
              </a:ext>
            </a:extLst>
          </p:cNvPr>
          <p:cNvSpPr txBox="1"/>
          <p:nvPr/>
        </p:nvSpPr>
        <p:spPr>
          <a:xfrm>
            <a:off x="182881" y="767785"/>
            <a:ext cx="566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Princip je da se ne narušava stabilna topologija (kao izbori)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4B7BA-548C-445C-AA15-4D45FEB0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1" y="4624516"/>
            <a:ext cx="5832566" cy="13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9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nw332nC.jpg">
            <a:extLst>
              <a:ext uri="{FF2B5EF4-FFF2-40B4-BE49-F238E27FC236}">
                <a16:creationId xmlns:a16="http://schemas.microsoft.com/office/drawing/2014/main" id="{61AD4CBB-F282-4946-8F5F-EA28F456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33" y="396325"/>
            <a:ext cx="3311892" cy="421897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8DD3C1-0419-4319-9050-1D9648B57A52}"/>
              </a:ext>
            </a:extLst>
          </p:cNvPr>
          <p:cNvSpPr txBox="1">
            <a:spLocks/>
          </p:cNvSpPr>
          <p:nvPr/>
        </p:nvSpPr>
        <p:spPr>
          <a:xfrm>
            <a:off x="782565" y="1012829"/>
            <a:ext cx="6185936" cy="4498975"/>
          </a:xfrm>
          <a:prstGeom prst="rect">
            <a:avLst/>
          </a:prstGeom>
        </p:spPr>
        <p:txBody>
          <a:bodyPr/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Vector </a:t>
            </a:r>
            <a:r>
              <a:rPr lang="hr-HR" dirty="0">
                <a:latin typeface="Arial" pitchFamily="34" charset="0"/>
                <a:cs typeface="Arial" pitchFamily="34" charset="0"/>
              </a:rPr>
              <a:t>vs 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 State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Usmjernici koji koriste „Distance Vector” protokole šalju informacije o pojedinim udaljenim mrežama na temelju kojih usmjernici sastavljaju usmjerničke tablice u usmjeravaju promet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Usmjernici koji koriste „Link State” protokole šalju informacije o topologiji (stanju svih linkova) na temelju koje svaki usmjernik za sebe računa najkraći put do svakog odredišta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Driving_distances.gif">
            <a:extLst>
              <a:ext uri="{FF2B5EF4-FFF2-40B4-BE49-F238E27FC236}">
                <a16:creationId xmlns:a16="http://schemas.microsoft.com/office/drawing/2014/main" id="{B56A366E-4344-4B86-8CBB-C57A41A0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983" y="3027242"/>
            <a:ext cx="2889043" cy="3274249"/>
          </a:xfrm>
          <a:prstGeom prst="rect">
            <a:avLst/>
          </a:prstGeom>
        </p:spPr>
      </p:pic>
      <p:sp>
        <p:nvSpPr>
          <p:cNvPr id="12" name="Naslov 3">
            <a:extLst>
              <a:ext uri="{FF2B5EF4-FFF2-40B4-BE49-F238E27FC236}">
                <a16:creationId xmlns:a16="http://schemas.microsoft.com/office/drawing/2014/main" id="{C76D3989-CF4E-4E6B-BD8B-525A2858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 err="1">
                <a:latin typeface="Arial" pitchFamily="34" charset="0"/>
                <a:cs typeface="Arial" pitchFamily="34" charset="0"/>
              </a:rPr>
              <a:t>Routing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protokoli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0921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705394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Dodaje se novi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ruter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2000240"/>
            <a:ext cx="67246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0A953-2365-13B1-980F-336BCD925B65}"/>
              </a:ext>
            </a:extLst>
          </p:cNvPr>
          <p:cNvSpPr txBox="1"/>
          <p:nvPr/>
        </p:nvSpPr>
        <p:spPr>
          <a:xfrm>
            <a:off x="182881" y="767785"/>
            <a:ext cx="566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Princip je da se ne narušava stabilna topologija (kao izbori)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4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60960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Vratio se stari DR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2071678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6BA0F-7C09-15B0-E550-1F66C36BEE5B}"/>
              </a:ext>
            </a:extLst>
          </p:cNvPr>
          <p:cNvSpPr txBox="1"/>
          <p:nvPr/>
        </p:nvSpPr>
        <p:spPr>
          <a:xfrm>
            <a:off x="182881" y="767785"/>
            <a:ext cx="566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Princip je da se ne narušava stabilna topologija (kao izbori)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3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583474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Otkaz BDR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1" y="2071679"/>
            <a:ext cx="7248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88958-1C5E-C22C-FBCA-E09910D1F45F}"/>
              </a:ext>
            </a:extLst>
          </p:cNvPr>
          <p:cNvSpPr txBox="1"/>
          <p:nvPr/>
        </p:nvSpPr>
        <p:spPr>
          <a:xfrm>
            <a:off x="182881" y="767785"/>
            <a:ext cx="566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Princip je da se ne narušava stabilna topologija (kao izbori)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7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714103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Novi DR otkazuje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9" y="2000240"/>
            <a:ext cx="70389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612C2-2215-A1BD-010B-9DCC153E8A7E}"/>
              </a:ext>
            </a:extLst>
          </p:cNvPr>
          <p:cNvSpPr txBox="1"/>
          <p:nvPr/>
        </p:nvSpPr>
        <p:spPr>
          <a:xfrm>
            <a:off x="182881" y="767785"/>
            <a:ext cx="566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Princip je da se ne narušava stabilna topologija (kao izbori)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6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61946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Redistribucija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dirty="0">
                <a:latin typeface="Arial" pitchFamily="34" charset="0"/>
                <a:cs typeface="Arial" pitchFamily="34" charset="0"/>
              </a:rPr>
              <a:t> rute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787956"/>
            <a:ext cx="5999680" cy="345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7291" y="417741"/>
            <a:ext cx="590470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CDE98-8F0F-4D24-AD2A-9D8B2A673F49}"/>
              </a:ext>
            </a:extLst>
          </p:cNvPr>
          <p:cNvSpPr txBox="1"/>
          <p:nvPr/>
        </p:nvSpPr>
        <p:spPr>
          <a:xfrm>
            <a:off x="7749529" y="2076264"/>
            <a:ext cx="444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Uvijek kada želimo da se u OSPF ubaci </a:t>
            </a:r>
            <a:r>
              <a:rPr lang="hr-HR" sz="1600" dirty="0" err="1">
                <a:solidFill>
                  <a:srgbClr val="FF0000"/>
                </a:solidFill>
              </a:rPr>
              <a:t>default</a:t>
            </a:r>
            <a:r>
              <a:rPr lang="hr-HR" sz="1600" dirty="0">
                <a:solidFill>
                  <a:srgbClr val="FF0000"/>
                </a:solidFill>
              </a:rPr>
              <a:t> putanja bez obzira na izvor (npr. Redistribucija iz EIGRP ili RIP)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48BBC-EEF8-4F5A-9525-300CE790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32" y="5362713"/>
            <a:ext cx="85344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7419" cy="585458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Redistribucija nekog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usmjerničkog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protokola (RIP, EIGRP)</a:t>
            </a:r>
            <a:endParaRPr lang="hr-HR" sz="32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78920" y="995814"/>
            <a:ext cx="11697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Ako u OSPF redistribuiramo npr. RIP ili EIGRP rute  tada moramo dodati naredbu “</a:t>
            </a:r>
            <a:r>
              <a:rPr lang="hr-HR" i="1" u="sng" dirty="0"/>
              <a:t>subnets” </a:t>
            </a:r>
            <a:r>
              <a:rPr lang="hr-HR" dirty="0"/>
              <a:t>kako bi OSPF redistribuirao mreže bez obzira na subnet masku. Ako to ne upišemo tada OSPF redistribuira samo mreže koje imaju subnet masku klase (A,B,C)</a:t>
            </a:r>
          </a:p>
          <a:p>
            <a:endParaRPr lang="hr-HR" dirty="0"/>
          </a:p>
          <a:p>
            <a:r>
              <a:rPr lang="hr-HR" dirty="0"/>
              <a:t>Npr.</a:t>
            </a:r>
          </a:p>
          <a:p>
            <a:r>
              <a:rPr lang="hr-HR" dirty="0"/>
              <a:t>Bez naredbe </a:t>
            </a:r>
            <a:r>
              <a:rPr lang="hr-HR" b="1" dirty="0">
                <a:solidFill>
                  <a:srgbClr val="00CC00"/>
                </a:solidFill>
              </a:rPr>
              <a:t>subnets</a:t>
            </a:r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neće proći 172.16.1.0 /24 ili 10.1.1.0/25</a:t>
            </a:r>
            <a:r>
              <a:rPr lang="hr-HR" dirty="0"/>
              <a:t>, ali </a:t>
            </a:r>
            <a:r>
              <a:rPr lang="hr-HR" dirty="0">
                <a:solidFill>
                  <a:srgbClr val="0000FF"/>
                </a:solidFill>
              </a:rPr>
              <a:t>hoće proći 10.0.0.0/8 ili 172.16.0.0/16</a:t>
            </a:r>
          </a:p>
        </p:txBody>
      </p:sp>
      <p:sp>
        <p:nvSpPr>
          <p:cNvPr id="6" name="Rectangle 7"/>
          <p:cNvSpPr/>
          <p:nvPr/>
        </p:nvSpPr>
        <p:spPr>
          <a:xfrm>
            <a:off x="215660" y="28500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Router(config-router)#redistribute eigrp 1 </a:t>
            </a:r>
            <a:r>
              <a:rPr lang="hr-HR" sz="2800" b="1" u="sng" dirty="0">
                <a:solidFill>
                  <a:srgbClr val="00CC00"/>
                </a:solidFill>
              </a:rPr>
              <a:t>subnets</a:t>
            </a:r>
          </a:p>
        </p:txBody>
      </p:sp>
    </p:spTree>
    <p:extLst>
      <p:ext uri="{BB962C8B-B14F-4D97-AF65-F5344CB8AC3E}">
        <p14:creationId xmlns:p14="http://schemas.microsoft.com/office/powerpoint/2010/main" val="417615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932" cy="618197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Auto-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cost</a:t>
            </a:r>
            <a:r>
              <a:rPr lang="hr-HR" dirty="0">
                <a:latin typeface="Arial" pitchFamily="34" charset="0"/>
                <a:cs typeface="Arial" pitchFamily="34" charset="0"/>
              </a:rPr>
              <a:t> reference-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bandwidth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6" y="618197"/>
            <a:ext cx="5691609" cy="287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5996EF-FCDD-4F11-A6BD-4B4D4CA0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0" y="2870439"/>
            <a:ext cx="6275083" cy="5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AC80198-7953-40C2-BE3E-FA085ECD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120" y="3660978"/>
            <a:ext cx="6032084" cy="299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97E7F2-F4AC-45BC-9BE8-7D36E89C73EC}"/>
              </a:ext>
            </a:extLst>
          </p:cNvPr>
          <p:cNvSpPr/>
          <p:nvPr/>
        </p:nvSpPr>
        <p:spPr>
          <a:xfrm>
            <a:off x="5756365" y="2898199"/>
            <a:ext cx="6370878" cy="55856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178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8046"/>
            <a:ext cx="8729932" cy="608971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Auto-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cost</a:t>
            </a:r>
            <a:r>
              <a:rPr lang="hr-HR" dirty="0">
                <a:latin typeface="Arial" pitchFamily="34" charset="0"/>
                <a:cs typeface="Arial" pitchFamily="34" charset="0"/>
              </a:rPr>
              <a:t> reference-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bandwidth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275" y="897405"/>
            <a:ext cx="88281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275" y="1611785"/>
            <a:ext cx="877676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79275" y="897405"/>
            <a:ext cx="8786842" cy="71438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214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5976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OSPF AREA</a:t>
            </a:r>
            <a:endParaRPr lang="hr-HR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AA2157C-B325-4FF6-B00E-5198C3BF1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997" y="572652"/>
            <a:ext cx="11649825" cy="4498975"/>
          </a:xfrm>
        </p:spPr>
        <p:txBody>
          <a:bodyPr/>
          <a:lstStyle/>
          <a:p>
            <a:pPr eaLnBrk="1" hangingPunct="1"/>
            <a:r>
              <a:rPr lang="hr-HR" sz="2000" dirty="0">
                <a:latin typeface="Arial" pitchFamily="34" charset="0"/>
                <a:cs typeface="Arial" pitchFamily="34" charset="0"/>
              </a:rPr>
              <a:t>Kako bi se minimizirao broj osvježavanja u mreži i broj usmjernika koji te poruke primaju, cijela OSPF topologija se dijeli u više područja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sz="2000" dirty="0">
                <a:latin typeface="Arial" pitchFamily="34" charset="0"/>
                <a:cs typeface="Arial" pitchFamily="34" charset="0"/>
              </a:rPr>
              <a:t>Karakteristike OSPF područja uključuju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Minimiziranje usmjerničkih tablica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Lokalizacija utjecaja promjena u topologiji na jedno područje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Razmjena LSA paketa završava na granici jednog područja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Zahtijeva hijerarhijski dizajn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743DBB7-667C-4D29-9882-EE8BCDC72974}"/>
              </a:ext>
            </a:extLst>
          </p:cNvPr>
          <p:cNvSpPr txBox="1">
            <a:spLocks/>
          </p:cNvSpPr>
          <p:nvPr/>
        </p:nvSpPr>
        <p:spPr>
          <a:xfrm>
            <a:off x="1807196" y="3588440"/>
            <a:ext cx="4176713" cy="1039812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Backbone Area</a:t>
            </a:r>
            <a:endParaRPr lang="hr-HR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Regular (Standard) Areas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l01_03">
            <a:extLst>
              <a:ext uri="{FF2B5EF4-FFF2-40B4-BE49-F238E27FC236}">
                <a16:creationId xmlns:a16="http://schemas.microsoft.com/office/drawing/2014/main" id="{5B4FC21C-A5F7-4037-B2AF-3ACAF3B3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80341" y="2584721"/>
            <a:ext cx="4067175" cy="2698750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007A15B-8CDE-421A-89A2-E59D2537B108}"/>
              </a:ext>
            </a:extLst>
          </p:cNvPr>
          <p:cNvSpPr txBox="1">
            <a:spLocks/>
          </p:cNvSpPr>
          <p:nvPr/>
        </p:nvSpPr>
        <p:spPr bwMode="auto">
          <a:xfrm>
            <a:off x="0" y="4845485"/>
            <a:ext cx="8305800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normAutofit lnSpcReduction="10000"/>
          </a:bodyPr>
          <a:lstStyle/>
          <a:p>
            <a:pPr marL="236538" indent="-236538" defTabSz="814388">
              <a:spcAft>
                <a:spcPts val="600"/>
              </a:spcAft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hr-HR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 optimalne performanse u mreži preporuka je da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61963" lvl="1" indent="-236538" defTabSz="814388">
              <a:spcAft>
                <a:spcPts val="600"/>
              </a:spcAft>
              <a:buClr>
                <a:srgbClr val="708CA1"/>
              </a:buClr>
              <a:buFont typeface="Arial" pitchFamily="34" charset="0"/>
              <a:buChar char="•"/>
              <a:defRPr/>
            </a:pPr>
            <a:r>
              <a:rPr lang="hr-HR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Područje ne sadrži više od 50 </a:t>
            </a:r>
            <a:r>
              <a:rPr lang="hr-HR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usmjernika</a:t>
            </a:r>
            <a:r>
              <a:rPr lang="en-US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61963" lvl="1" indent="-236538" defTabSz="814388">
              <a:spcAft>
                <a:spcPts val="600"/>
              </a:spcAft>
              <a:buClr>
                <a:srgbClr val="708CA1"/>
              </a:buClr>
              <a:buFont typeface="Arial" pitchFamily="34" charset="0"/>
              <a:buChar char="•"/>
              <a:defRPr/>
            </a:pPr>
            <a:r>
              <a:rPr lang="hr-HR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Usmjernik</a:t>
            </a:r>
            <a:r>
              <a:rPr lang="hr-HR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ne nalazi u više od 3 područja</a:t>
            </a:r>
          </a:p>
          <a:p>
            <a:pPr marL="461963" lvl="1" indent="-236538" defTabSz="814388">
              <a:spcAft>
                <a:spcPts val="600"/>
              </a:spcAft>
              <a:buClr>
                <a:srgbClr val="708CA1"/>
              </a:buClr>
              <a:buFont typeface="Arial" pitchFamily="34" charset="0"/>
              <a:buChar char="•"/>
              <a:defRPr/>
            </a:pPr>
            <a:r>
              <a:rPr lang="hr-HR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Svaka </a:t>
            </a:r>
            <a:r>
              <a:rPr lang="hr-HR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hr-HR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je jedno područje u kojem se </a:t>
            </a:r>
            <a:r>
              <a:rPr lang="hr-HR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flodaju</a:t>
            </a:r>
            <a:r>
              <a:rPr lang="hr-HR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LSA-ovi</a:t>
            </a:r>
            <a:r>
              <a:rPr lang="en-US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8975" lvl="2" indent="-227013" defTabSz="814388">
              <a:spcAft>
                <a:spcPts val="600"/>
              </a:spcAft>
              <a:buClr>
                <a:srgbClr val="708CA1"/>
              </a:buClr>
              <a:buFont typeface="Arial" pitchFamily="34" charset="0"/>
              <a:buChar char="•"/>
              <a:defRPr/>
            </a:pPr>
            <a:endParaRPr lang="en-US" sz="16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7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OSPF-Open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Shortest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Path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First</a:t>
            </a:r>
            <a:endParaRPr lang="hr-HR" sz="32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08CE36B-5F84-4E38-B075-C3FC6477D7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408" y="871022"/>
            <a:ext cx="5378368" cy="2557978"/>
          </a:xfrm>
        </p:spPr>
        <p:txBody>
          <a:bodyPr>
            <a:normAutofit fontScale="92500"/>
          </a:bodyPr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OSPF svojstva uključuju: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Brzu konvergenciju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Podršku za VLSM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Podržavaju velike mreže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Usmjeravanje je temeljeno na samostalnom izračunu najbolje putanje na svakom usmjerniku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Grupiranje usmjernika u područja (Areas)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CECB3-8144-45D5-A5F0-690ECDD3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74" y="4154660"/>
            <a:ext cx="6079415" cy="18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6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618309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OSPF tipovi </a:t>
            </a:r>
            <a:r>
              <a:rPr lang="hr-HR" i="0" dirty="0" err="1">
                <a:latin typeface="Arial" pitchFamily="34" charset="0"/>
                <a:cs typeface="Arial" pitchFamily="34" charset="0"/>
              </a:rPr>
              <a:t>usmjernika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1" y="1154613"/>
            <a:ext cx="7658714" cy="49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701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0762" cy="693395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Format OSPF poruke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42" y="1112838"/>
            <a:ext cx="6675075" cy="46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4A0F5D-E147-401B-B8D5-344342FF43FB}"/>
              </a:ext>
            </a:extLst>
          </p:cNvPr>
          <p:cNvSpPr/>
          <p:nvPr/>
        </p:nvSpPr>
        <p:spPr>
          <a:xfrm>
            <a:off x="7124369" y="809293"/>
            <a:ext cx="51567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Version #: </a:t>
            </a:r>
            <a:r>
              <a:rPr lang="hr-HR" dirty="0">
                <a:solidFill>
                  <a:srgbClr val="002060"/>
                </a:solidFill>
              </a:rPr>
              <a:t>verzija OSPF protokola koji se koristi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>
                <a:solidFill>
                  <a:srgbClr val="002060"/>
                </a:solidFill>
                <a:hlinkClick r:id="rId3" tooltip="http://www.ietf.org/rfc/rfc2328.txt"/>
              </a:rPr>
              <a:t>RFC 2328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OSPF verzija 2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hr-HR" dirty="0">
                <a:solidFill>
                  <a:srgbClr val="002060"/>
                </a:solidFill>
              </a:rPr>
              <a:t>Tip OSPF paketa (</a:t>
            </a:r>
            <a:r>
              <a:rPr lang="en-US" dirty="0">
                <a:solidFill>
                  <a:srgbClr val="002060"/>
                </a:solidFill>
              </a:rPr>
              <a:t>Hello, Database Description, Link State Request, Link State Update, and Link State </a:t>
            </a:r>
            <a:r>
              <a:rPr lang="en-US" dirty="0" err="1">
                <a:solidFill>
                  <a:srgbClr val="002060"/>
                </a:solidFill>
              </a:rPr>
              <a:t>Ack</a:t>
            </a:r>
            <a:r>
              <a:rPr lang="hr-HR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Packet Length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hr-HR" dirty="0">
                <a:solidFill>
                  <a:srgbClr val="002060"/>
                </a:solidFill>
              </a:rPr>
              <a:t>veličina cijelog OSPF paketa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Router ID: </a:t>
            </a:r>
            <a:r>
              <a:rPr lang="hr-HR" dirty="0">
                <a:solidFill>
                  <a:srgbClr val="002060"/>
                </a:solidFill>
              </a:rPr>
              <a:t>32-bit polje sadrži router-ID (IP adresa rutera)-izvor paketa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Area ID: </a:t>
            </a:r>
            <a:r>
              <a:rPr lang="en-US" dirty="0">
                <a:solidFill>
                  <a:srgbClr val="002060"/>
                </a:solidFill>
              </a:rPr>
              <a:t>32-bit </a:t>
            </a:r>
            <a:r>
              <a:rPr lang="hr-HR" dirty="0">
                <a:solidFill>
                  <a:srgbClr val="002060"/>
                </a:solidFill>
              </a:rPr>
              <a:t>polje definira kojoj AREA paket pripada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hr-HR" dirty="0">
                <a:solidFill>
                  <a:srgbClr val="002060"/>
                </a:solidFill>
              </a:rPr>
              <a:t>Večina OSPF paketa su povezani s jednom AREA (Oni koji idu kroz virtualni link imaju oznaku 0)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Checksum: </a:t>
            </a:r>
            <a:r>
              <a:rPr lang="hr-HR" dirty="0">
                <a:solidFill>
                  <a:srgbClr val="002060"/>
                </a:solidFill>
              </a:rPr>
              <a:t>16 bit polje sadrži CRC (</a:t>
            </a:r>
            <a:r>
              <a:rPr lang="en-US" dirty="0">
                <a:solidFill>
                  <a:srgbClr val="002060"/>
                </a:solidFill>
              </a:rPr>
              <a:t>Cyclic Redundancy Check</a:t>
            </a:r>
            <a:r>
              <a:rPr lang="hr-HR" dirty="0">
                <a:solidFill>
                  <a:srgbClr val="002060"/>
                </a:solidFill>
              </a:rPr>
              <a:t>)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AuType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hr-HR" dirty="0">
                <a:solidFill>
                  <a:srgbClr val="002060"/>
                </a:solidFill>
              </a:rPr>
              <a:t>16-bit polje definira vrstu autentikacije koja se koristi (</a:t>
            </a:r>
            <a:r>
              <a:rPr lang="en-US" dirty="0">
                <a:solidFill>
                  <a:srgbClr val="002060"/>
                </a:solidFill>
              </a:rPr>
              <a:t> None, Simple Password, message digest algorithm 5 (MD5)</a:t>
            </a:r>
            <a:r>
              <a:rPr lang="hr-HR" dirty="0">
                <a:solidFill>
                  <a:srgbClr val="002060"/>
                </a:solidFill>
              </a:rPr>
              <a:t>)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Authentication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hr-HR" dirty="0">
                <a:solidFill>
                  <a:srgbClr val="002060"/>
                </a:solidFill>
              </a:rPr>
              <a:t>8 bytova veliko polje koristi se za autentikaciju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49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893"/>
            <a:ext cx="10597020" cy="568064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paketi</a:t>
            </a:r>
          </a:p>
        </p:txBody>
      </p:sp>
      <p:sp>
        <p:nvSpPr>
          <p:cNvPr id="21531" name="TextBox 8"/>
          <p:cNvSpPr txBox="1">
            <a:spLocks noChangeArrowheads="1"/>
          </p:cNvSpPr>
          <p:nvPr/>
        </p:nvSpPr>
        <p:spPr bwMode="auto">
          <a:xfrm>
            <a:off x="239736" y="729181"/>
            <a:ext cx="7827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r-HR" sz="1600" dirty="0"/>
              <a:t>OSPF poruke sadrže različite tipove informacije u ovisnosti o tipu paketa: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7540" y="1154951"/>
          <a:ext cx="7312353" cy="227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11">
                <a:tc>
                  <a:txBody>
                    <a:bodyPr/>
                    <a:lstStyle/>
                    <a:p>
                      <a:r>
                        <a:rPr lang="hr-HR" sz="1400" dirty="0"/>
                        <a:t>Tip paketa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Sadrži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  <a:r>
                        <a:rPr lang="hr-HR" sz="1400" dirty="0" err="1"/>
                        <a:t>ip</a:t>
                      </a:r>
                      <a:r>
                        <a:rPr lang="en-US" sz="1400" dirty="0"/>
                        <a:t> 1 - Hello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Sadrži listu poznatih susjeda.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  <a:r>
                        <a:rPr lang="hr-HR" sz="1400" dirty="0" err="1"/>
                        <a:t>ip</a:t>
                      </a:r>
                      <a:r>
                        <a:rPr lang="en-US" sz="1400" dirty="0"/>
                        <a:t> 2 - DBD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Sadrži sažetak LSDB baze, koja sadrži popis poznatih</a:t>
                      </a:r>
                      <a:r>
                        <a:rPr lang="hr-HR" sz="1400" baseline="0" dirty="0"/>
                        <a:t> usmjernika (IDs)</a:t>
                      </a:r>
                      <a:endParaRPr lang="hr-H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  <a:r>
                        <a:rPr lang="hr-HR" sz="1400" dirty="0" err="1"/>
                        <a:t>ip</a:t>
                      </a:r>
                      <a:r>
                        <a:rPr lang="en-US" sz="1400" dirty="0"/>
                        <a:t> 3 - LSR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Sadrži zahtjev</a:t>
                      </a:r>
                      <a:r>
                        <a:rPr lang="hr-HR" sz="1400" baseline="0" dirty="0"/>
                        <a:t> za svim informacijama od pojedinog </a:t>
                      </a:r>
                      <a:r>
                        <a:rPr lang="hr-HR" sz="1400" baseline="0" dirty="0" err="1"/>
                        <a:t>usmjernika</a:t>
                      </a:r>
                      <a:r>
                        <a:rPr lang="hr-HR" sz="1400" baseline="0" dirty="0"/>
                        <a:t> iz baze.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</a:t>
                      </a:r>
                      <a:r>
                        <a:rPr lang="hr-HR" sz="1400" dirty="0" err="1"/>
                        <a:t>ip</a:t>
                      </a:r>
                      <a:r>
                        <a:rPr lang="en-US" sz="1400" dirty="0"/>
                        <a:t> 4 - LSU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Sadrži cijele</a:t>
                      </a:r>
                      <a:r>
                        <a:rPr lang="hr-HR" sz="1400" baseline="0" dirty="0"/>
                        <a:t> LSA pakete, više njih može biti ukomponirano u jedan „</a:t>
                      </a:r>
                      <a:r>
                        <a:rPr lang="hr-HR" sz="1400" baseline="0" dirty="0" err="1"/>
                        <a:t>update</a:t>
                      </a:r>
                      <a:r>
                        <a:rPr lang="hr-HR" sz="1400" baseline="0" dirty="0"/>
                        <a:t>” paket.</a:t>
                      </a:r>
                      <a:endParaRPr lang="hr-H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  <a:r>
                        <a:rPr lang="hr-HR" sz="1400" dirty="0" err="1"/>
                        <a:t>ip</a:t>
                      </a:r>
                      <a:r>
                        <a:rPr lang="en-US" sz="1400" dirty="0"/>
                        <a:t> 5 - LSAck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Podatkovno polje</a:t>
                      </a:r>
                      <a:r>
                        <a:rPr lang="hr-HR" sz="1400" baseline="0" dirty="0"/>
                        <a:t> je prazno</a:t>
                      </a:r>
                      <a:r>
                        <a:rPr lang="en-US" sz="14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Pravokutnik 1">
            <a:extLst>
              <a:ext uri="{FF2B5EF4-FFF2-40B4-BE49-F238E27FC236}">
                <a16:creationId xmlns:a16="http://schemas.microsoft.com/office/drawing/2014/main" id="{7FF4078C-1466-41B1-9F05-3CDE08E3F089}"/>
              </a:ext>
            </a:extLst>
          </p:cNvPr>
          <p:cNvSpPr/>
          <p:nvPr/>
        </p:nvSpPr>
        <p:spPr>
          <a:xfrm>
            <a:off x="497540" y="3574224"/>
            <a:ext cx="85022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hr-HR" b="1" dirty="0" err="1">
                <a:solidFill>
                  <a:srgbClr val="FF0000"/>
                </a:solidFill>
              </a:rPr>
              <a:t>Hello</a:t>
            </a:r>
            <a:r>
              <a:rPr lang="hr-HR" b="1" dirty="0">
                <a:solidFill>
                  <a:srgbClr val="FF0000"/>
                </a:solidFill>
              </a:rPr>
              <a:t>-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Otkrivanje susjeda i uspostava susjedskih odnosa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b="1" dirty="0">
                <a:solidFill>
                  <a:srgbClr val="FF0000"/>
                </a:solidFill>
              </a:rPr>
              <a:t>DBD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(</a:t>
            </a:r>
            <a:r>
              <a:rPr lang="hr-HR" dirty="0" err="1">
                <a:solidFill>
                  <a:srgbClr val="002060"/>
                </a:solidFill>
              </a:rPr>
              <a:t>Danabase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Description</a:t>
            </a:r>
            <a:r>
              <a:rPr lang="hr-HR" dirty="0">
                <a:solidFill>
                  <a:srgbClr val="002060"/>
                </a:solidFill>
              </a:rPr>
              <a:t>)-Za provjeru </a:t>
            </a:r>
            <a:r>
              <a:rPr lang="hr-HR" dirty="0" err="1">
                <a:solidFill>
                  <a:srgbClr val="002060"/>
                </a:solidFill>
              </a:rPr>
              <a:t>sinkoriziranosti</a:t>
            </a:r>
            <a:r>
              <a:rPr lang="hr-HR" dirty="0">
                <a:solidFill>
                  <a:srgbClr val="002060"/>
                </a:solidFill>
              </a:rPr>
              <a:t> baza između (OSPF) </a:t>
            </a:r>
            <a:r>
              <a:rPr lang="hr-HR" dirty="0" err="1">
                <a:solidFill>
                  <a:srgbClr val="002060"/>
                </a:solidFill>
              </a:rPr>
              <a:t>usmjernika</a:t>
            </a:r>
            <a:endParaRPr lang="hr-HR" dirty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hr-HR" b="1" dirty="0">
                <a:solidFill>
                  <a:srgbClr val="FF0000"/>
                </a:solidFill>
              </a:rPr>
              <a:t>LSR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(Link State </a:t>
            </a:r>
            <a:r>
              <a:rPr lang="hr-HR" dirty="0" err="1">
                <a:solidFill>
                  <a:srgbClr val="002060"/>
                </a:solidFill>
              </a:rPr>
              <a:t>Request</a:t>
            </a:r>
            <a:r>
              <a:rPr lang="hr-HR" dirty="0">
                <a:solidFill>
                  <a:srgbClr val="002060"/>
                </a:solidFill>
              </a:rPr>
              <a:t>)-Zahtjev za specifičnim zapisima (stanjima linkova)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b="1" dirty="0">
                <a:solidFill>
                  <a:srgbClr val="FF0000"/>
                </a:solidFill>
              </a:rPr>
              <a:t>LSU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(Link </a:t>
            </a:r>
            <a:r>
              <a:rPr lang="hr-HR" dirty="0" err="1">
                <a:solidFill>
                  <a:srgbClr val="002060"/>
                </a:solidFill>
              </a:rPr>
              <a:t>state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Update</a:t>
            </a:r>
            <a:r>
              <a:rPr lang="hr-HR" dirty="0">
                <a:solidFill>
                  <a:srgbClr val="002060"/>
                </a:solidFill>
              </a:rPr>
              <a:t>)  paketi sadrže </a:t>
            </a:r>
            <a:r>
              <a:rPr lang="hr-HR" b="1" dirty="0">
                <a:solidFill>
                  <a:srgbClr val="002060"/>
                </a:solidFill>
              </a:rPr>
              <a:t>više tipova LSA (Link State </a:t>
            </a:r>
            <a:r>
              <a:rPr lang="hr-HR" b="1" dirty="0" err="1">
                <a:solidFill>
                  <a:srgbClr val="002060"/>
                </a:solidFill>
              </a:rPr>
              <a:t>Advertisement</a:t>
            </a:r>
            <a:r>
              <a:rPr lang="hr-HR" b="1" dirty="0">
                <a:solidFill>
                  <a:srgbClr val="002060"/>
                </a:solidFill>
              </a:rPr>
              <a:t>)-</a:t>
            </a:r>
            <a:r>
              <a:rPr lang="hr-HR" b="1" dirty="0" err="1">
                <a:solidFill>
                  <a:srgbClr val="002060"/>
                </a:solidFill>
              </a:rPr>
              <a:t>update</a:t>
            </a:r>
            <a:endParaRPr lang="hr-HR" b="1" dirty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hr-HR" b="1" dirty="0" err="1">
                <a:solidFill>
                  <a:srgbClr val="FF0000"/>
                </a:solidFill>
              </a:rPr>
              <a:t>LSAck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(Link State </a:t>
            </a:r>
            <a:r>
              <a:rPr lang="hr-HR" dirty="0" err="1">
                <a:solidFill>
                  <a:srgbClr val="002060"/>
                </a:solidFill>
              </a:rPr>
              <a:t>Acknowledgement</a:t>
            </a:r>
            <a:r>
              <a:rPr lang="hr-HR" dirty="0">
                <a:solidFill>
                  <a:srgbClr val="002060"/>
                </a:solidFill>
              </a:rPr>
              <a:t>)-potvrda</a:t>
            </a:r>
          </a:p>
        </p:txBody>
      </p:sp>
    </p:spTree>
    <p:extLst>
      <p:ext uri="{BB962C8B-B14F-4D97-AF65-F5344CB8AC3E}">
        <p14:creationId xmlns:p14="http://schemas.microsoft.com/office/powerpoint/2010/main" val="2381257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893"/>
            <a:ext cx="10597020" cy="680793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-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Hello</a:t>
            </a:r>
            <a:r>
              <a:rPr lang="hr-HR" dirty="0">
                <a:latin typeface="Arial" pitchFamily="34" charset="0"/>
                <a:cs typeface="Arial" pitchFamily="34" charset="0"/>
              </a:rPr>
              <a:t> paket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5D5987-834E-485C-9D9E-FA17F818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119" y="1231461"/>
            <a:ext cx="73358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B5E376-6C0C-438A-9452-018CECC248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84069" y="2655449"/>
            <a:ext cx="5880871" cy="3132137"/>
          </a:xfrm>
        </p:spPr>
        <p:txBody>
          <a:bodyPr/>
          <a:lstStyle/>
          <a:p>
            <a:pPr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Parametri koji se moraju slagati:</a:t>
            </a:r>
          </a:p>
          <a:p>
            <a:pPr lvl="1">
              <a:defRPr/>
            </a:pP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Dead interval</a:t>
            </a:r>
          </a:p>
          <a:p>
            <a:pPr lvl="1">
              <a:defRPr/>
            </a:pP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</a:t>
            </a:r>
            <a:endParaRPr lang="hr-H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ID</a:t>
            </a:r>
          </a:p>
          <a:p>
            <a:pPr lvl="1">
              <a:defRPr/>
            </a:pP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Authentication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password</a:t>
            </a:r>
          </a:p>
          <a:p>
            <a:pPr lvl="1">
              <a:defRPr/>
            </a:pP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Stub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flag</a:t>
            </a:r>
            <a:endParaRPr lang="hr-H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mask</a:t>
            </a:r>
            <a:endParaRPr lang="hr-H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65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687977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ostali paketi</a:t>
            </a:r>
            <a:endParaRPr lang="hr-HR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0" y="625687"/>
            <a:ext cx="8983134" cy="4498975"/>
          </a:xfrm>
        </p:spPr>
        <p:txBody>
          <a:bodyPr/>
          <a:lstStyle/>
          <a:p>
            <a:r>
              <a:rPr lang="hr-HR" sz="1800" dirty="0">
                <a:latin typeface="Arial" pitchFamily="34" charset="0"/>
                <a:cs typeface="Arial" pitchFamily="34" charset="0"/>
              </a:rPr>
              <a:t>OSPF DBD (Database description) paket: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Sadrži šturi opis LSDB baze i koristi se da prijamni usmjernik može vidjeti koje mreže susjedni usmjenik ima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Link-state baza mora biti identična na svim usmjernicima unutar istog područja kako bi SPF algoritam na svakom usmjerniku mogao točno izračunati svaku putanju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OSPF LSR (Link State Request) paket: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LSR paketi se koriste kako bi usmjernik zatražio detaljne informacije (cijele LSA-ove) za pojedine dijelove baze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7318E3-5746-43BE-AD86-22C87CBA6FC1}"/>
              </a:ext>
            </a:extLst>
          </p:cNvPr>
          <p:cNvSpPr txBox="1">
            <a:spLocks/>
          </p:cNvSpPr>
          <p:nvPr/>
        </p:nvSpPr>
        <p:spPr>
          <a:xfrm>
            <a:off x="173929" y="3429000"/>
            <a:ext cx="8974668" cy="4498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latin typeface="Arial" pitchFamily="34" charset="0"/>
                <a:cs typeface="Arial" pitchFamily="34" charset="0"/>
              </a:rPr>
              <a:t>LSU paketi (Link-State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Update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) se koriste: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Kao odgovor na LSR paket i kao slanje nove informacije o promjeni u topologiji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LSU paketi sadrže različite tipove LSA  (Link State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Advertisment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LSU paketi sadrže čitave LSA obavijesti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Više pojedinačnih LSA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obavjesti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stane u jedan LSU paket</a:t>
            </a:r>
          </a:p>
          <a:p>
            <a:r>
              <a:rPr lang="hr-HR" sz="1800" dirty="0" err="1">
                <a:latin typeface="Arial" pitchFamily="34" charset="0"/>
                <a:cs typeface="Arial" pitchFamily="34" charset="0"/>
              </a:rPr>
              <a:t>LSAack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(Link State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Acknowledgment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) paket se šalje: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Kada je zaprimljen LSU paket.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šalje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LSAack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da potvrdi prijem paketa</a:t>
            </a:r>
          </a:p>
          <a:p>
            <a:pPr lvl="1"/>
            <a:r>
              <a:rPr lang="hr-HR" sz="1800" dirty="0" err="1">
                <a:latin typeface="Arial" pitchFamily="34" charset="0"/>
                <a:cs typeface="Arial" pitchFamily="34" charset="0"/>
              </a:rPr>
              <a:t>LSAack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podatkovno polje je prazno</a:t>
            </a:r>
          </a:p>
        </p:txBody>
      </p:sp>
    </p:spTree>
    <p:extLst>
      <p:ext uri="{BB962C8B-B14F-4D97-AF65-F5344CB8AC3E}">
        <p14:creationId xmlns:p14="http://schemas.microsoft.com/office/powerpoint/2010/main" val="3881673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0762" cy="592183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OSPF Link state updates (LSU)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270" y="836762"/>
            <a:ext cx="8000466" cy="52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620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0762" cy="792480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OSPF Link state updates (LSU)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5156" y="1369214"/>
          <a:ext cx="1488287" cy="2238383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7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OSPF paketi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Naziv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DBD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3442" y="1357299"/>
          <a:ext cx="7286644" cy="4500597"/>
        </p:xfrm>
        <a:graphic>
          <a:graphicData uri="http://schemas.openxmlformats.org/drawingml/2006/table">
            <a:tbl>
              <a:tblPr/>
              <a:tblGrid>
                <a:gridCol w="69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65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LSA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2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Služi ruterima za slanje stanja svojih linkova koji su im direktno spojeni, svaki ruter ih generira (to su u biti informacije o mrežama koje ruter ima direktno spojene), U routong tablici imaju oznaku "O"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Koristi se na Broadcast i Non-Broadcast mrežama i šalje ga DR na određeni segment (updatea sve ostale rutere na segmentu), U routong tablici imaju oznaku "O"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Pojavljuju se kad imamo više AREA, generira ga ABR kad treba prebaciti informacije o rutama iz jedne AREA u drugu, U routong tablici imaju oznaku "O IA"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12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Ovaj tip LSA ubacuje ABR u AREA koje nemaju ASBR usmjernik. U AREA u kojoj se nalazi ASBR ne postoji ovaj LSA, već se koristi tip 1, U routong tablici imaju oznaku "O IA"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Ovaj tip LSA su vanjske rute ubačene u OSPF...npr default-information originate, U routong tablici imaju oznaku "O E1</a:t>
                      </a:r>
                      <a:r>
                        <a:rPr lang="hr-HR" sz="14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hr-H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ili O E2"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58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Multicast OSPF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839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Ovo je poseban tip LSA koji se koristi u područjima (AREA) poput NSSA i Totally-Stubby NSSA, predstavlja vanjske rute koje ulaze u takva područja, tip 7 se zadržava samo unutar takvih područja, ABR prevodi tip 7 u tip 5, U routong tablici imaju oznaku "O N1 ili O N2"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8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Koristi se kod redistribucije s BGP protokolom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8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9,10,11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Za buduću upotrebu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505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1486"/>
            <a:ext cx="10597020" cy="633712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stanja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217715" y="1796023"/>
            <a:ext cx="5677040" cy="2314424"/>
          </a:xfrm>
        </p:spPr>
        <p:txBody>
          <a:bodyPr/>
          <a:lstStyle/>
          <a:p>
            <a:r>
              <a:rPr lang="hr-HR" sz="2200" dirty="0"/>
              <a:t>Nakon što se </a:t>
            </a:r>
            <a:r>
              <a:rPr lang="hr-HR" sz="2200" dirty="0" err="1"/>
              <a:t>usmjernik</a:t>
            </a:r>
            <a:r>
              <a:rPr lang="hr-HR" sz="2200" dirty="0"/>
              <a:t> spoji na mrežu, pokušava se povezati sa svojim susjednim </a:t>
            </a:r>
            <a:r>
              <a:rPr lang="hr-HR" sz="2200" dirty="0" err="1"/>
              <a:t>usmjernicima</a:t>
            </a:r>
            <a:endParaRPr lang="hr-HR" sz="2200" dirty="0"/>
          </a:p>
          <a:p>
            <a:r>
              <a:rPr lang="hr-HR" sz="2200" dirty="0"/>
              <a:t>Da bi se uspio povezati, prolazi kroz različita stanja koristeći 5 različitih tipova OSPF paketa</a:t>
            </a:r>
          </a:p>
        </p:txBody>
      </p:sp>
      <p:pic>
        <p:nvPicPr>
          <p:cNvPr id="26628" name="Picture 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710" y="1090374"/>
            <a:ext cx="3570313" cy="51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44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491" y="1139167"/>
            <a:ext cx="8428037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2CF286-C5FD-45D9-9C2F-A2344201E627}"/>
              </a:ext>
            </a:extLst>
          </p:cNvPr>
          <p:cNvSpPr txBox="1">
            <a:spLocks/>
          </p:cNvSpPr>
          <p:nvPr/>
        </p:nvSpPr>
        <p:spPr>
          <a:xfrm>
            <a:off x="0" y="21486"/>
            <a:ext cx="10597020" cy="1068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>
                <a:latin typeface="Arial" pitchFamily="34" charset="0"/>
                <a:cs typeface="Arial" pitchFamily="34" charset="0"/>
              </a:rPr>
              <a:t>OSPF stanja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8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628" y="1006916"/>
            <a:ext cx="8170893" cy="51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59C5F6-5A03-4E2B-9178-4F7286D4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86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stanja</a:t>
            </a:r>
          </a:p>
        </p:txBody>
      </p:sp>
    </p:spTree>
    <p:extLst>
      <p:ext uri="{BB962C8B-B14F-4D97-AF65-F5344CB8AC3E}">
        <p14:creationId xmlns:p14="http://schemas.microsoft.com/office/powerpoint/2010/main" val="366443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OSPF-Open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Shortest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Path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First</a:t>
            </a:r>
            <a:endParaRPr lang="hr-HR" sz="3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84CD1DE-1C27-4073-A1E4-D9CDC6F1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078" y="889021"/>
            <a:ext cx="5049469" cy="38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55A1831-2967-4A72-B071-8A52C532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15" y="889021"/>
            <a:ext cx="6001685" cy="44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6329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9401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69874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MULTIAREA  OSPF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782" y="1087186"/>
            <a:ext cx="839945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49036" y="5536022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Problemi jedne AREA</a:t>
            </a:r>
          </a:p>
        </p:txBody>
      </p:sp>
    </p:spTree>
    <p:extLst>
      <p:ext uri="{BB962C8B-B14F-4D97-AF65-F5344CB8AC3E}">
        <p14:creationId xmlns:p14="http://schemas.microsoft.com/office/powerpoint/2010/main" val="3471177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" y="1438968"/>
            <a:ext cx="113178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Svako područje je logička grupa usmjernika koji imaju istu topologiju mreže </a:t>
            </a:r>
          </a:p>
          <a:p>
            <a:pPr marL="363538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Unutar svakog područja se pokreće SPF algoritam nezavisno</a:t>
            </a:r>
          </a:p>
          <a:p>
            <a:pPr marL="363538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800" dirty="0" err="1">
                <a:solidFill>
                  <a:srgbClr val="002060"/>
                </a:solidFill>
              </a:rPr>
              <a:t>Između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dirty="0" err="1">
                <a:solidFill>
                  <a:srgbClr val="002060"/>
                </a:solidFill>
              </a:rPr>
              <a:t>područja</a:t>
            </a:r>
            <a:r>
              <a:rPr lang="es-ES" sz="2800" dirty="0">
                <a:solidFill>
                  <a:srgbClr val="002060"/>
                </a:solidFill>
              </a:rPr>
              <a:t> se </a:t>
            </a:r>
            <a:r>
              <a:rPr lang="es-ES" sz="2800" dirty="0" err="1">
                <a:solidFill>
                  <a:srgbClr val="002060"/>
                </a:solidFill>
              </a:rPr>
              <a:t>razmjenjuju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dirty="0" err="1">
                <a:solidFill>
                  <a:srgbClr val="002060"/>
                </a:solidFill>
              </a:rPr>
              <a:t>samo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dirty="0" err="1">
                <a:solidFill>
                  <a:srgbClr val="002060"/>
                </a:solidFill>
              </a:rPr>
              <a:t>sažete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dirty="0" err="1">
                <a:solidFill>
                  <a:srgbClr val="002060"/>
                </a:solidFill>
              </a:rPr>
              <a:t>putanje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endParaRPr lang="hr-HR" sz="2800" dirty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hr-HR" sz="2800" b="1" dirty="0">
                <a:solidFill>
                  <a:srgbClr val="002060"/>
                </a:solidFill>
              </a:rPr>
              <a:t>Područje 0</a:t>
            </a:r>
            <a:r>
              <a:rPr lang="hr-HR" sz="2800" dirty="0">
                <a:solidFill>
                  <a:srgbClr val="002060"/>
                </a:solidFill>
              </a:rPr>
              <a:t> je glavno područje (</a:t>
            </a:r>
            <a:r>
              <a:rPr lang="hr-HR" sz="2800" dirty="0">
                <a:solidFill>
                  <a:srgbClr val="FF0000"/>
                </a:solidFill>
              </a:rPr>
              <a:t>backbone area</a:t>
            </a:r>
            <a:r>
              <a:rPr lang="hr-HR" sz="2800" dirty="0">
                <a:solidFill>
                  <a:srgbClr val="002060"/>
                </a:solidFill>
              </a:rPr>
              <a:t>, transit area)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pl-PL" sz="2800" dirty="0">
                <a:solidFill>
                  <a:srgbClr val="002060"/>
                </a:solidFill>
              </a:rPr>
              <a:t>Područje 0 je centralno područje na prvom nivou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pl-PL" sz="2800" b="1" dirty="0">
                <a:solidFill>
                  <a:srgbClr val="002060"/>
                </a:solidFill>
              </a:rPr>
              <a:t>Sva ostala područja</a:t>
            </a:r>
            <a:r>
              <a:rPr lang="pl-PL" sz="2800" dirty="0">
                <a:solidFill>
                  <a:srgbClr val="002060"/>
                </a:solidFill>
              </a:rPr>
              <a:t> priključena su na područje 0 i nalaze se na drugom nivou</a:t>
            </a:r>
          </a:p>
          <a:p>
            <a:pPr eaLnBrk="1" hangingPunct="1">
              <a:buFont typeface="Wingdings" pitchFamily="2" charset="2"/>
              <a:buChar char="Ø"/>
            </a:pPr>
            <a:endParaRPr lang="hr-HR" sz="2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ABDCF-E6AA-DDE5-D021-8EC1D539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69874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MULTIAREA  OSPF</a:t>
            </a:r>
          </a:p>
        </p:txBody>
      </p:sp>
    </p:spTree>
    <p:extLst>
      <p:ext uri="{BB962C8B-B14F-4D97-AF65-F5344CB8AC3E}">
        <p14:creationId xmlns:p14="http://schemas.microsoft.com/office/powerpoint/2010/main" val="3340181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4C8A6DD-4083-420E-8903-6A26E1041479}"/>
              </a:ext>
            </a:extLst>
          </p:cNvPr>
          <p:cNvSpPr/>
          <p:nvPr/>
        </p:nvSpPr>
        <p:spPr>
          <a:xfrm>
            <a:off x="304800" y="994819"/>
            <a:ext cx="1188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6225">
              <a:buFont typeface="Wingdings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Interni usmjernik</a:t>
            </a:r>
            <a:r>
              <a:rPr lang="hr-HR" sz="2400" dirty="0">
                <a:solidFill>
                  <a:srgbClr val="002060"/>
                </a:solidFill>
              </a:rPr>
              <a:t> (</a:t>
            </a:r>
            <a:r>
              <a:rPr lang="hr-HR" sz="2400" i="1" dirty="0">
                <a:solidFill>
                  <a:srgbClr val="002060"/>
                </a:solidFill>
              </a:rPr>
              <a:t>Internal Router</a:t>
            </a:r>
            <a:r>
              <a:rPr lang="hr-HR" sz="2400" dirty="0">
                <a:solidFill>
                  <a:srgbClr val="002060"/>
                </a:solidFill>
              </a:rPr>
              <a:t>) 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err="1">
                <a:solidFill>
                  <a:srgbClr val="002060"/>
                </a:solidFill>
              </a:rPr>
              <a:t>usmjernik</a:t>
            </a:r>
            <a:r>
              <a:rPr lang="hr-HR" dirty="0">
                <a:solidFill>
                  <a:srgbClr val="002060"/>
                </a:solidFill>
              </a:rPr>
              <a:t> čija su sva sučelja u istom području 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err="1">
                <a:solidFill>
                  <a:srgbClr val="002060"/>
                </a:solidFill>
              </a:rPr>
              <a:t>usmjernici</a:t>
            </a:r>
            <a:r>
              <a:rPr lang="hr-HR" dirty="0">
                <a:solidFill>
                  <a:srgbClr val="002060"/>
                </a:solidFill>
              </a:rPr>
              <a:t> unutar istog područja imaju istu tablicu topologije </a:t>
            </a:r>
          </a:p>
          <a:p>
            <a:pPr marL="363538" indent="-276225">
              <a:buFont typeface="Wingdings" pitchFamily="2" charset="2"/>
              <a:buChar char="Ø"/>
            </a:pPr>
            <a:r>
              <a:rPr lang="hr-HR" sz="2400" b="1" dirty="0" err="1">
                <a:solidFill>
                  <a:srgbClr val="002060"/>
                </a:solidFill>
              </a:rPr>
              <a:t>Usmjernik</a:t>
            </a:r>
            <a:r>
              <a:rPr lang="hr-HR" sz="2400" b="1" dirty="0">
                <a:solidFill>
                  <a:srgbClr val="002060"/>
                </a:solidFill>
              </a:rPr>
              <a:t> osnovnog područja</a:t>
            </a:r>
            <a:r>
              <a:rPr lang="hr-HR" sz="2400" dirty="0">
                <a:solidFill>
                  <a:srgbClr val="002060"/>
                </a:solidFill>
              </a:rPr>
              <a:t> (</a:t>
            </a:r>
            <a:r>
              <a:rPr lang="hr-HR" sz="2400" i="1" dirty="0">
                <a:solidFill>
                  <a:srgbClr val="002060"/>
                </a:solidFill>
              </a:rPr>
              <a:t>BR - Backbone </a:t>
            </a:r>
            <a:r>
              <a:rPr lang="hr-HR" sz="2400" i="1" dirty="0" err="1">
                <a:solidFill>
                  <a:srgbClr val="002060"/>
                </a:solidFill>
              </a:rPr>
              <a:t>Router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</a:p>
          <a:p>
            <a:pPr marL="627063" lvl="1" indent="-276225">
              <a:buFont typeface="Wingdings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usmjernik koji se nalazi u području 0 i ima najmanje jedno sučelje spojeno u području 0</a:t>
            </a:r>
          </a:p>
          <a:p>
            <a:pPr marL="627063" lvl="1" indent="-276225">
              <a:buFont typeface="Wingdings" pitchFamily="2" charset="2"/>
              <a:buChar char="Ø"/>
            </a:pPr>
            <a:r>
              <a:rPr lang="hr-HR" dirty="0" err="1">
                <a:solidFill>
                  <a:srgbClr val="002060"/>
                </a:solidFill>
              </a:rPr>
              <a:t>usmjernici</a:t>
            </a:r>
            <a:r>
              <a:rPr lang="hr-HR" dirty="0">
                <a:solidFill>
                  <a:srgbClr val="002060"/>
                </a:solidFill>
              </a:rPr>
              <a:t> u osnovnom području prosljeđuju informacije ABR </a:t>
            </a:r>
            <a:r>
              <a:rPr lang="hr-HR" dirty="0" err="1">
                <a:solidFill>
                  <a:srgbClr val="002060"/>
                </a:solidFill>
              </a:rPr>
              <a:t>usmjernicima</a:t>
            </a:r>
            <a:r>
              <a:rPr lang="hr-HR" dirty="0">
                <a:solidFill>
                  <a:srgbClr val="002060"/>
                </a:solidFill>
              </a:rPr>
              <a:t> iz drugih područja.</a:t>
            </a:r>
          </a:p>
          <a:p>
            <a:pPr marL="627063" lvl="1" indent="-276225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razmjena informacija između područja uvijek ide kroz područje 0. </a:t>
            </a:r>
          </a:p>
          <a:p>
            <a:pPr marL="627063" lvl="1" indent="-276225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područje može imati jedan ili više ABR </a:t>
            </a:r>
            <a:r>
              <a:rPr lang="hr-HR" dirty="0" err="1">
                <a:solidFill>
                  <a:srgbClr val="002060"/>
                </a:solidFill>
              </a:rPr>
              <a:t>usmjernika</a:t>
            </a:r>
            <a:endParaRPr lang="hr-HR" dirty="0">
              <a:solidFill>
                <a:srgbClr val="002060"/>
              </a:solidFill>
            </a:endParaRPr>
          </a:p>
          <a:p>
            <a:pPr marL="363538" indent="-276225">
              <a:buFont typeface="Wingdings" pitchFamily="2" charset="2"/>
              <a:buChar char="Ø"/>
            </a:pPr>
            <a:r>
              <a:rPr lang="hr-HR" sz="2400" b="1" dirty="0" err="1">
                <a:solidFill>
                  <a:srgbClr val="002060"/>
                </a:solidFill>
              </a:rPr>
              <a:t>Usmjernik</a:t>
            </a:r>
            <a:r>
              <a:rPr lang="hr-HR" sz="2400" b="1" dirty="0">
                <a:solidFill>
                  <a:srgbClr val="002060"/>
                </a:solidFill>
              </a:rPr>
              <a:t> na granici područja</a:t>
            </a:r>
            <a:r>
              <a:rPr lang="hr-HR" sz="2400" dirty="0">
                <a:solidFill>
                  <a:srgbClr val="002060"/>
                </a:solidFill>
              </a:rPr>
              <a:t> (ABR – Area Border Router) </a:t>
            </a:r>
          </a:p>
          <a:p>
            <a:pPr marL="633413" lvl="1" indent="-182563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ima sučelja spojena na više područja</a:t>
            </a:r>
          </a:p>
          <a:p>
            <a:pPr marL="633413" lvl="1" indent="-182563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održava tablicu topologije za svako područje u kojemu se nalazi</a:t>
            </a:r>
          </a:p>
          <a:p>
            <a:pPr marL="633413" lvl="1" indent="-182563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usmjerava promet u druga područja ili iz drugih područja. </a:t>
            </a:r>
          </a:p>
          <a:p>
            <a:pPr marL="633413" lvl="1" indent="-182563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granica je između dva područja </a:t>
            </a:r>
          </a:p>
          <a:p>
            <a:pPr marL="633413" lvl="1" indent="-182563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sažima informacije iz područja u kojemu se nalazi i šalje samo sažete informacije u druga područja</a:t>
            </a:r>
          </a:p>
          <a:p>
            <a:pPr marL="633413" lvl="1" indent="-182563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prosljeđuje informacije o mrežama u osnovno područje (područje 0)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ABDCF-E6AA-DDE5-D021-8EC1D539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69874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MULTIAREA  OSPF</a:t>
            </a:r>
          </a:p>
        </p:txBody>
      </p:sp>
    </p:spTree>
    <p:extLst>
      <p:ext uri="{BB962C8B-B14F-4D97-AF65-F5344CB8AC3E}">
        <p14:creationId xmlns:p14="http://schemas.microsoft.com/office/powerpoint/2010/main" val="440923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AC2B1B-FE33-4F94-B87A-1E06BC78016F}"/>
              </a:ext>
            </a:extLst>
          </p:cNvPr>
          <p:cNvSpPr/>
          <p:nvPr/>
        </p:nvSpPr>
        <p:spPr>
          <a:xfrm>
            <a:off x="180990" y="1088031"/>
            <a:ext cx="11732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6225">
              <a:buFont typeface="Wingdings" pitchFamily="2" charset="2"/>
              <a:buChar char="Ø"/>
            </a:pPr>
            <a:r>
              <a:rPr lang="hr-HR" sz="2000" b="1" dirty="0" err="1">
                <a:solidFill>
                  <a:srgbClr val="002060"/>
                </a:solidFill>
              </a:rPr>
              <a:t>Usmjernik</a:t>
            </a:r>
            <a:r>
              <a:rPr lang="hr-HR" sz="2000" b="1" dirty="0">
                <a:solidFill>
                  <a:srgbClr val="002060"/>
                </a:solidFill>
              </a:rPr>
              <a:t> na granici autonomnog sustava</a:t>
            </a:r>
            <a:r>
              <a:rPr lang="hr-HR" sz="2000" dirty="0">
                <a:solidFill>
                  <a:srgbClr val="002060"/>
                </a:solidFill>
              </a:rPr>
              <a:t> (ASBR ili Autonomous System  boundary router)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97A27-ADE7-4E6F-B012-5F7C23D04225}"/>
              </a:ext>
            </a:extLst>
          </p:cNvPr>
          <p:cNvSpPr/>
          <p:nvPr/>
        </p:nvSpPr>
        <p:spPr>
          <a:xfrm>
            <a:off x="320327" y="1593290"/>
            <a:ext cx="11732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Wingdings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</a:rPr>
              <a:t>Usmjernik na granici autonomnog sustava (</a:t>
            </a:r>
            <a:r>
              <a:rPr lang="hr-HR" sz="2000" i="1" dirty="0">
                <a:solidFill>
                  <a:srgbClr val="002060"/>
                </a:solidFill>
              </a:rPr>
              <a:t>ASBR ili Autonomous System border router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  <a:endParaRPr lang="hr-HR" sz="2000" i="1" dirty="0">
              <a:solidFill>
                <a:srgbClr val="002060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ima bar jedno sučelje spojeno na drugi autonomni sustav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drugi autonomni sustav može biti mreža koja nije OSPF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sz="2000" dirty="0">
                <a:solidFill>
                  <a:srgbClr val="002060"/>
                </a:solidFill>
              </a:rPr>
              <a:t>unosi ne-OSPF informacije u OSPF domenu i obrnuto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hr-HR" sz="2000" dirty="0">
              <a:solidFill>
                <a:srgbClr val="002060"/>
              </a:solidFill>
            </a:endParaRPr>
          </a:p>
          <a:p>
            <a:pPr marL="263525" indent="-263525">
              <a:buFont typeface="Wingdings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</a:rPr>
              <a:t>proces unosa ne-OSPF informacija u OSPF domenu i obrnuto se zove </a:t>
            </a:r>
            <a:r>
              <a:rPr lang="hr-HR" sz="2000" b="1" dirty="0">
                <a:solidFill>
                  <a:srgbClr val="002060"/>
                </a:solidFill>
              </a:rPr>
              <a:t>redistribucija putanja</a:t>
            </a:r>
            <a:r>
              <a:rPr lang="hr-HR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0C736D-9382-4962-5FFB-7586D2D88A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97020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defRPr>
            </a:lvl1pPr>
          </a:lstStyle>
          <a:p>
            <a:r>
              <a:rPr lang="hr-HR">
                <a:latin typeface="Arial" pitchFamily="34" charset="0"/>
                <a:cs typeface="Arial" pitchFamily="34" charset="0"/>
              </a:rPr>
              <a:t>MULTIAREA  OSPF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16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0762" cy="772581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OSPF Link state updates (LSU)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270" y="836762"/>
            <a:ext cx="8000466" cy="52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4352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0762" cy="705394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OSPF Link state updates (LSU)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5156" y="1369214"/>
          <a:ext cx="1488287" cy="2238383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7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OSPF paketi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Naziv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DBD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3442" y="1357299"/>
          <a:ext cx="7286644" cy="4500597"/>
        </p:xfrm>
        <a:graphic>
          <a:graphicData uri="http://schemas.openxmlformats.org/drawingml/2006/table">
            <a:tbl>
              <a:tblPr/>
              <a:tblGrid>
                <a:gridCol w="69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65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LSA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2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Služi ruterima za slanje stanja svojih linkova koji su im direktno spojeni, svaki ruter ih generira (to su u biti informacije o mrežama koje ruter ima direktno spojene), U routong tablici imaju oznaku "O"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Koristi se na Broadcast i Non-Broadcast mrežama i šalje ga DR na određeni segment (updatea sve ostale rutere na segmentu), U routong tablici imaju oznaku "O"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Pojavljuju se kad imamo više AREA, generira ga ABR kad treba prebaciti informacije o rutama iz jedne AREA u drugu, U routong tablici imaju oznaku "O IA"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12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Ovaj tip LSA ubacuje ABR u AREA koje nemaju ASBR usmjernik. U AREA u kojoj se nalazi ASBR ne postoji ovaj LSA, već se koristi tip 1, U routong tablici imaju oznaku "O IA"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Ovaj tip LSA su vanjske rute ubačene u OSPF...npr default-information originate, U routong tablici imaju oznaku "O E1</a:t>
                      </a:r>
                      <a:r>
                        <a:rPr lang="hr-HR" sz="14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hr-H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ili O E2"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58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Multicast OSPF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839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Ovo je poseban tip LSA koji se koristi u područjima (AREA) poput NSSA i Totally-Stubby NSSA, predstavlja vanjske rute koje ulaze u takva područja, tip 7 se zadržava samo unutar takvih područja, ABR prevodi tip 7 u tip 5, U routong tablici imaju oznaku "O N1 ili O N2"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8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Koristi se kod redistribucije s BGP protokolom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8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9,10,11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Za buduću upotrebu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59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LSA Type 1: Router LSA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70560" y="1320098"/>
            <a:ext cx="10885714" cy="1582738"/>
          </a:xfrm>
        </p:spPr>
        <p:txBody>
          <a:bodyPr>
            <a:normAutofit fontScale="92500"/>
          </a:bodyPr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Ovaj tip LSA generiraju usmjernici i njeme opisuju svoju direktno spojenu mrežu, kao unutar-područnu rutu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Šalje se jedino unutar područja gdje je generiran i ne prolazi ABR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LSA uključuje listu svih direktno spojenih linkova koji su označeni sa ID-em usmjernika koji ih oglašava</a:t>
            </a:r>
          </a:p>
          <a:p>
            <a:pPr lvl="1"/>
            <a:r>
              <a:rPr lang="hr-HR" sz="1800" dirty="0">
                <a:latin typeface="Arial" pitchFamily="34" charset="0"/>
                <a:cs typeface="Arial" pitchFamily="34" charset="0"/>
              </a:rPr>
              <a:t>U usmjerničkoj tabeli ovaj tip rute je označen sa „O”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922" y="3306672"/>
            <a:ext cx="5485393" cy="265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874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3648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LSA Type 2: Network LSA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27517" y="1387643"/>
            <a:ext cx="9040484" cy="4498975"/>
          </a:xfrm>
        </p:spPr>
        <p:txBody>
          <a:bodyPr/>
          <a:lstStyle/>
          <a:p>
            <a:pPr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LSA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type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2 se koristi za oglašavanje L2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broadcast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ethernet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) elemenata u mreži i oglašavaju ih DR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usmjernici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Šalje se jedino unutar područja gdje je generiran i ne prolazi ABR</a:t>
            </a:r>
          </a:p>
          <a:p>
            <a:pPr lvl="1"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Link-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ID je DR</a:t>
            </a:r>
          </a:p>
          <a:p>
            <a:pPr lvl="1"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Ovaj tip rute je označen sa „O”</a:t>
            </a:r>
          </a:p>
          <a:p>
            <a:pPr marL="274638" lvl="1" indent="0">
              <a:buNone/>
              <a:defRPr/>
            </a:pPr>
            <a:endParaRPr lang="hr-HR" sz="1900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hr-HR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8294" y="3167001"/>
            <a:ext cx="5821697" cy="297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7614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1435" y="3781854"/>
            <a:ext cx="5508169" cy="2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LSA Type 3: Summary LSA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74172" y="1269460"/>
            <a:ext cx="10366830" cy="4498975"/>
          </a:xfrm>
        </p:spPr>
        <p:txBody>
          <a:bodyPr/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LSA type 3 oglašavju ABR usmjernici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Svaki ABR usmjernik koji zaprimi ovu informaciju, prosljeđuje je dalje kroz cijeli autonomni sustav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Predefinirano, rute nisu sumarizirane i Type 3 LSA je generiran za svaki subnet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Link-state ID je adresa oglašene mreže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Ovaj tip rute je označen sa „O IA”</a:t>
            </a:r>
          </a:p>
          <a:p>
            <a:pPr lvl="1"/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4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OSPF-Open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Shortest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Path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First</a:t>
            </a:r>
            <a:endParaRPr lang="hr-HR" sz="3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6CEFE4-3CDA-425B-B3BF-D5F58FCC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337" y="870857"/>
            <a:ext cx="3840964" cy="199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89C8ECF-33F6-4E29-A6D1-568165B3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027" y="729216"/>
            <a:ext cx="7800925" cy="362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E7C6BC5-9DDB-40E1-B1AF-E1A8547984B1}"/>
              </a:ext>
            </a:extLst>
          </p:cNvPr>
          <p:cNvSpPr/>
          <p:nvPr/>
        </p:nvSpPr>
        <p:spPr>
          <a:xfrm>
            <a:off x="7593072" y="1092217"/>
            <a:ext cx="857256" cy="214314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7D7F42-9847-4166-9252-470A6CA43B3E}"/>
              </a:ext>
            </a:extLst>
          </p:cNvPr>
          <p:cNvSpPr/>
          <p:nvPr/>
        </p:nvSpPr>
        <p:spPr>
          <a:xfrm>
            <a:off x="8450328" y="1305232"/>
            <a:ext cx="615295" cy="21431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1609E-0F4F-46F7-9E7D-411A283BCD33}"/>
              </a:ext>
            </a:extLst>
          </p:cNvPr>
          <p:cNvSpPr txBox="1"/>
          <p:nvPr/>
        </p:nvSpPr>
        <p:spPr>
          <a:xfrm>
            <a:off x="4488645" y="4564360"/>
            <a:ext cx="536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FF0000"/>
                </a:solidFill>
              </a:rPr>
              <a:t>Wildcard maska je suprotno od subnet maske</a:t>
            </a:r>
          </a:p>
          <a:p>
            <a:r>
              <a:rPr lang="hr-HR" sz="1600" b="1" dirty="0"/>
              <a:t>255.255.255.255</a:t>
            </a:r>
            <a:r>
              <a:rPr lang="hr-HR" sz="1600" b="1" dirty="0">
                <a:solidFill>
                  <a:srgbClr val="FF0000"/>
                </a:solidFill>
              </a:rPr>
              <a:t> </a:t>
            </a:r>
            <a:r>
              <a:rPr lang="hr-HR" sz="1600" b="1" dirty="0">
                <a:solidFill>
                  <a:srgbClr val="0000FF"/>
                </a:solidFill>
              </a:rPr>
              <a:t>minus </a:t>
            </a:r>
            <a:r>
              <a:rPr lang="hr-HR" sz="1600" b="1" dirty="0">
                <a:solidFill>
                  <a:srgbClr val="FF0066"/>
                </a:solidFill>
              </a:rPr>
              <a:t>255.255.255.240</a:t>
            </a:r>
          </a:p>
        </p:txBody>
      </p:sp>
      <p:sp>
        <p:nvSpPr>
          <p:cNvPr id="13" name="TekstniOkvir 1">
            <a:extLst>
              <a:ext uri="{FF2B5EF4-FFF2-40B4-BE49-F238E27FC236}">
                <a16:creationId xmlns:a16="http://schemas.microsoft.com/office/drawing/2014/main" id="{67D20BD0-D8E6-46D6-9976-A2AE24066353}"/>
              </a:ext>
            </a:extLst>
          </p:cNvPr>
          <p:cNvSpPr txBox="1"/>
          <p:nvPr/>
        </p:nvSpPr>
        <p:spPr>
          <a:xfrm>
            <a:off x="99048" y="3064886"/>
            <a:ext cx="435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Ako koristimo </a:t>
            </a:r>
            <a:r>
              <a:rPr lang="hr-HR" dirty="0" err="1"/>
              <a:t>subnet</a:t>
            </a:r>
            <a:r>
              <a:rPr lang="hr-HR" dirty="0"/>
              <a:t> masku Cisco </a:t>
            </a:r>
            <a:r>
              <a:rPr lang="hr-HR" dirty="0" err="1"/>
              <a:t>ruter</a:t>
            </a:r>
            <a:r>
              <a:rPr lang="hr-HR" dirty="0"/>
              <a:t> će u konfiguraciji to prikazati kao </a:t>
            </a:r>
            <a:r>
              <a:rPr lang="hr-HR" dirty="0" err="1"/>
              <a:t>wildcard</a:t>
            </a:r>
            <a:r>
              <a:rPr lang="hr-HR" dirty="0"/>
              <a:t> masku</a:t>
            </a:r>
          </a:p>
        </p:txBody>
      </p:sp>
    </p:spTree>
    <p:extLst>
      <p:ext uri="{BB962C8B-B14F-4D97-AF65-F5344CB8AC3E}">
        <p14:creationId xmlns:p14="http://schemas.microsoft.com/office/powerpoint/2010/main" val="1851781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9652" y="3572813"/>
            <a:ext cx="72453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LSA Type 4: Summary LSA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30926" y="1387643"/>
            <a:ext cx="10337075" cy="4498975"/>
          </a:xfrm>
        </p:spPr>
        <p:txBody>
          <a:bodyPr/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LSA Type 4 je generiran od strane ABR kako bi oglasio ASBR u svom području, prema svim ostalim područjima unutar autonomnog sustava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Svaki ABR usmjernik koji zaprimi ovu informaciju, prosljeđuje je dalje kroz cijeli autonomni sustav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Link-state ID je ID ASBR usmjernika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Ovaj tip rute je označen sa „O IA”</a:t>
            </a:r>
          </a:p>
        </p:txBody>
      </p:sp>
    </p:spTree>
    <p:extLst>
      <p:ext uri="{BB962C8B-B14F-4D97-AF65-F5344CB8AC3E}">
        <p14:creationId xmlns:p14="http://schemas.microsoft.com/office/powerpoint/2010/main" val="1453793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9782" y="3932792"/>
            <a:ext cx="6178505" cy="221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LSA Type 5: External LSA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269966" y="1387642"/>
            <a:ext cx="10271035" cy="2582870"/>
          </a:xfrm>
        </p:spPr>
        <p:txBody>
          <a:bodyPr/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LSA Type 5 je generiran od strane ASBR usmjernika kako bi oglasio mreže iz drugog autonomnog sustava</a:t>
            </a:r>
          </a:p>
          <a:p>
            <a:pPr lvl="1"/>
            <a:r>
              <a:rPr lang="hr-HR" dirty="0">
                <a:latin typeface="Arial" pitchFamily="34" charset="0"/>
                <a:cs typeface="Arial" pitchFamily="34" charset="0"/>
              </a:rPr>
              <a:t>Type 5 LSA oglašava ASBR dok ih svi ABR prosljeđuju kroz autonomni sustav</a:t>
            </a:r>
          </a:p>
          <a:p>
            <a:pPr lvl="1"/>
            <a:r>
              <a:rPr lang="hr-HR" dirty="0">
                <a:latin typeface="Arial" pitchFamily="34" charset="0"/>
                <a:cs typeface="Arial" pitchFamily="34" charset="0"/>
              </a:rPr>
              <a:t>Link-state ID je adresa vanjske mreže</a:t>
            </a:r>
          </a:p>
          <a:p>
            <a:pPr lvl="1"/>
            <a:r>
              <a:rPr lang="hr-HR" dirty="0">
                <a:latin typeface="Arial" pitchFamily="34" charset="0"/>
                <a:cs typeface="Arial" pitchFamily="34" charset="0"/>
              </a:rPr>
              <a:t>Ovaj tip rute je označen sa „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O E1</a:t>
            </a:r>
            <a:r>
              <a:rPr lang="hr-HR" dirty="0">
                <a:latin typeface="Arial" pitchFamily="34" charset="0"/>
                <a:cs typeface="Arial" pitchFamily="34" charset="0"/>
              </a:rPr>
              <a:t>” ili „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O E2</a:t>
            </a:r>
            <a:r>
              <a:rPr lang="hr-HR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423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390" y="3234473"/>
            <a:ext cx="5297989" cy="27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LSA Type 7: NSSA LSA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601638" y="1218660"/>
            <a:ext cx="8947550" cy="4630749"/>
          </a:xfrm>
        </p:spPr>
        <p:txBody>
          <a:bodyPr/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LSA Type 7 je generiran od strane ASBR unutar područja (AREA) kao što su: NSSA (Not-to-stubby-area) i Totally-Stubby NSSA, kako bi se opisale rute redistribuirane unutar NSSA.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LSA type 7 se prevodi u LSA type 5 na prvom ABR usmjerniku i kao Type 5 ostaju kroz ostatak OSPF domene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U usmjerničkoj tabeli ovaj tip rute je označen sa „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O N1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” ili „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O N2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lvl="1"/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56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Tipovi putanja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idx="1"/>
          </p:nvPr>
        </p:nvSpPr>
        <p:spPr>
          <a:xfrm>
            <a:off x="248030" y="1232384"/>
            <a:ext cx="11177616" cy="42062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Putanje unutar područja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hr-HR" sz="2000" b="1" i="1" dirty="0">
                <a:latin typeface="Arial" pitchFamily="34" charset="0"/>
                <a:cs typeface="Arial" pitchFamily="34" charset="0"/>
              </a:rPr>
              <a:t>Intra-area </a:t>
            </a:r>
            <a:r>
              <a:rPr lang="hr-HR" sz="2000" b="1" i="1" dirty="0" err="1">
                <a:latin typeface="Arial" pitchFamily="34" charset="0"/>
                <a:cs typeface="Arial" pitchFamily="34" charset="0"/>
              </a:rPr>
              <a:t>route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„O” u </a:t>
            </a:r>
            <a:r>
              <a:rPr lang="hr-H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opisuje putanju do odredišta unutar jednog područja.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koriste se LSA paketi tipa 1 i 2.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Putanje između područja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hr-HR" sz="2000" b="1" i="1" dirty="0">
                <a:latin typeface="Arial" pitchFamily="34" charset="0"/>
                <a:cs typeface="Arial" pitchFamily="34" charset="0"/>
              </a:rPr>
              <a:t>Inter-area </a:t>
            </a:r>
            <a:r>
              <a:rPr lang="hr-HR" sz="2000" b="1" i="1" dirty="0" err="1">
                <a:latin typeface="Arial" pitchFamily="34" charset="0"/>
                <a:cs typeface="Arial" pitchFamily="34" charset="0"/>
              </a:rPr>
              <a:t>route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„O IA” u </a:t>
            </a:r>
            <a:r>
              <a:rPr lang="hr-H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opisuje putanju do odredišta u nekom drugom području, ali unutar iste OSPF domene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koriste se LSA paketi tipa 3 i 4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Vanjske putanje tipa 1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hr-HR" sz="2000" b="1" i="1" dirty="0">
                <a:latin typeface="Arial" pitchFamily="34" charset="0"/>
                <a:cs typeface="Arial" pitchFamily="34" charset="0"/>
              </a:rPr>
              <a:t>External route type 1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„O E1” u </a:t>
            </a:r>
            <a:r>
              <a:rPr lang="hr-H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opisuje putanje do odredišta u drugom autonomnom sustavu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koriste se LSA paketi tipa 5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Cost rute se povećava prolaskom kroz mrežu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Vanjske putanje tipa 2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hr-HR" sz="2000" b="1" i="1" dirty="0">
                <a:latin typeface="Arial" pitchFamily="34" charset="0"/>
                <a:cs typeface="Arial" pitchFamily="34" charset="0"/>
              </a:rPr>
              <a:t>External route type 2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„O E2” u </a:t>
            </a:r>
            <a:r>
              <a:rPr lang="hr-H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tablici</a:t>
            </a:r>
            <a:endParaRPr lang="hr-HR" sz="1600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opisuje putanje do odredišta u drugom autonomnom sustavu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Razlika između tipa1 i tipa 2 je u načinu izračuna mjere kvalitete puta do odredišta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Ovo je default tip putanje i cost rute se ne povećava prolaskom kroz mrežu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Vanjske putanje koje ulaze u NSSA područje imaju oznake N1 i N2</a:t>
            </a:r>
          </a:p>
          <a:p>
            <a:pPr eaLnBrk="1" hangingPunct="1">
              <a:lnSpc>
                <a:spcPct val="80000"/>
              </a:lnSpc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58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888"/>
          </a:xfrm>
        </p:spPr>
        <p:txBody>
          <a:bodyPr/>
          <a:lstStyle/>
          <a:p>
            <a:r>
              <a:rPr lang="hr-HR" sz="32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ASBR (</a:t>
            </a:r>
            <a:r>
              <a:rPr lang="hr-HR" sz="3200" dirty="0" err="1">
                <a:solidFill>
                  <a:schemeClr val="tx1"/>
                </a:solidFill>
              </a:rPr>
              <a:t>Autonomous</a:t>
            </a:r>
            <a:r>
              <a:rPr lang="hr-HR" sz="3200" dirty="0">
                <a:solidFill>
                  <a:schemeClr val="tx1"/>
                </a:solidFill>
              </a:rPr>
              <a:t> System  </a:t>
            </a:r>
            <a:r>
              <a:rPr lang="hr-HR" sz="3200" dirty="0" err="1">
                <a:solidFill>
                  <a:schemeClr val="tx1"/>
                </a:solidFill>
              </a:rPr>
              <a:t>boundary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router</a:t>
            </a:r>
            <a:r>
              <a:rPr lang="hr-HR" sz="3200" dirty="0">
                <a:solidFill>
                  <a:schemeClr val="tx1"/>
                </a:solidFill>
              </a:rPr>
              <a:t>) </a:t>
            </a:r>
            <a:r>
              <a:rPr lang="hr-HR" sz="32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E1 rute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2459029" y="4981847"/>
            <a:ext cx="7470775" cy="828675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Kod E1 ruta, metrika se uvećava kako ruta putuje kroz OSPF domenu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3409" y="1180152"/>
            <a:ext cx="6934200" cy="3524250"/>
            <a:chOff x="2057400" y="1900456"/>
            <a:chExt cx="6934200" cy="3523000"/>
          </a:xfrm>
        </p:grpSpPr>
        <p:pic>
          <p:nvPicPr>
            <p:cNvPr id="20485" name="Picture 6"/>
            <p:cNvPicPr>
              <a:picLocks noChangeAspect="1" noChangeArrowheads="1"/>
            </p:cNvPicPr>
            <p:nvPr/>
          </p:nvPicPr>
          <p:blipFill>
            <a:blip r:embed="rId2"/>
            <a:srcRect r="3555"/>
            <a:stretch>
              <a:fillRect/>
            </a:stretch>
          </p:blipFill>
          <p:spPr bwMode="auto">
            <a:xfrm>
              <a:off x="2057400" y="2819400"/>
              <a:ext cx="6934200" cy="18542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048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6325" y="1900456"/>
              <a:ext cx="5902325" cy="976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2048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0125" y="4515406"/>
              <a:ext cx="6321425" cy="9080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26553508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-15178"/>
            <a:ext cx="12192000" cy="1068888"/>
          </a:xfrm>
        </p:spPr>
        <p:txBody>
          <a:bodyPr/>
          <a:lstStyle/>
          <a:p>
            <a:r>
              <a:rPr lang="hr-H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ASBR (</a:t>
            </a:r>
            <a:r>
              <a:rPr lang="hr-HR" sz="3200" dirty="0" err="1">
                <a:solidFill>
                  <a:schemeClr val="tx1"/>
                </a:solidFill>
              </a:rPr>
              <a:t>Autonomous</a:t>
            </a:r>
            <a:r>
              <a:rPr lang="hr-HR" sz="3200" dirty="0">
                <a:solidFill>
                  <a:schemeClr val="tx1"/>
                </a:solidFill>
              </a:rPr>
              <a:t> System  </a:t>
            </a:r>
            <a:r>
              <a:rPr lang="hr-HR" sz="3200" dirty="0" err="1">
                <a:solidFill>
                  <a:schemeClr val="tx1"/>
                </a:solidFill>
              </a:rPr>
              <a:t>boundary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router</a:t>
            </a:r>
            <a:r>
              <a:rPr lang="hr-HR" sz="3200" dirty="0">
                <a:solidFill>
                  <a:schemeClr val="tx1"/>
                </a:solidFill>
              </a:rPr>
              <a:t>) </a:t>
            </a:r>
            <a:r>
              <a:rPr lang="hr-H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E2 rute</a:t>
            </a:r>
            <a:endParaRPr lang="hr-HR" sz="32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670650" y="5048640"/>
            <a:ext cx="8583283" cy="755650"/>
          </a:xfrm>
        </p:spPr>
        <p:txBody>
          <a:bodyPr>
            <a:normAutofit lnSpcReduction="10000"/>
          </a:bodyPr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Kod E2 ruta, metrika se </a:t>
            </a:r>
            <a:r>
              <a:rPr lang="hr-H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mjenja 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kako ruta putuje kroz OSPF domenu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E2 je predefiniran odabir na ASBR usmjernicima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99089" y="1181046"/>
            <a:ext cx="6934200" cy="3638550"/>
            <a:chOff x="788158" y="1036216"/>
            <a:chExt cx="6934200" cy="3638248"/>
          </a:xfrm>
        </p:grpSpPr>
        <p:pic>
          <p:nvPicPr>
            <p:cNvPr id="21509" name="Picture 3"/>
            <p:cNvPicPr>
              <a:picLocks noChangeAspect="1" noChangeArrowheads="1"/>
            </p:cNvPicPr>
            <p:nvPr/>
          </p:nvPicPr>
          <p:blipFill>
            <a:blip r:embed="rId2"/>
            <a:srcRect r="3555"/>
            <a:stretch>
              <a:fillRect/>
            </a:stretch>
          </p:blipFill>
          <p:spPr bwMode="auto">
            <a:xfrm>
              <a:off x="788158" y="1955160"/>
              <a:ext cx="6934200" cy="18542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6146" y="1036216"/>
              <a:ext cx="5688012" cy="9080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8046" y="3650527"/>
              <a:ext cx="6488112" cy="10239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2919307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770" y="2174874"/>
            <a:ext cx="7652944" cy="426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-22152" y="5839"/>
            <a:ext cx="10597020" cy="791364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Specijalni tipovi područja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4205" y="797203"/>
            <a:ext cx="11741372" cy="2196278"/>
          </a:xfrm>
        </p:spPr>
        <p:txBody>
          <a:bodyPr/>
          <a:lstStyle/>
          <a:p>
            <a:pPr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OSPF standardna područja mogu biti i jedna od četiri tipa krajnjih (engl.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Stub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) područja:</a:t>
            </a:r>
          </a:p>
          <a:p>
            <a:pPr marL="273050" lvl="1">
              <a:defRPr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Stub area</a:t>
            </a:r>
          </a:p>
          <a:p>
            <a:pPr marL="273050" lvl="1">
              <a:defRPr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Totally stubby area</a:t>
            </a:r>
          </a:p>
          <a:p>
            <a:pPr marL="273050" lvl="1">
              <a:defRPr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NSSA</a:t>
            </a:r>
          </a:p>
          <a:p>
            <a:pPr marL="273050" lvl="1">
              <a:defRPr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Totally stubby NSSA</a:t>
            </a:r>
          </a:p>
          <a:p>
            <a:pPr marL="274638" lvl="1" indent="0">
              <a:buNone/>
              <a:defRPr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1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1590" y="1146595"/>
            <a:ext cx="10389324" cy="8999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Stub area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139337" y="1146595"/>
            <a:ext cx="11861073" cy="1582738"/>
          </a:xfrm>
        </p:spPr>
        <p:txBody>
          <a:bodyPr/>
          <a:lstStyle/>
          <a:p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Stub područje ne prima nikakve eksterne rute, odnosno LSA-ove Type 4 i Type 5.</a:t>
            </a:r>
          </a:p>
          <a:p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 usmjernik u „Stub” područje prosljeđuje Type 3 LSA-ove i predefiniranu rutu.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739" y="2397682"/>
            <a:ext cx="6215106" cy="346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230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87086" y="1163847"/>
            <a:ext cx="11552447" cy="10350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918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Totally Stubby Area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87086" y="1129982"/>
            <a:ext cx="11791405" cy="1439863"/>
          </a:xfrm>
        </p:spPr>
        <p:txBody>
          <a:bodyPr/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Ovaj tip područja je definirao cisco i podržavaju ga samo cisco usmjernici 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 u područje ne prosljeđuju LSA-ove Type 3, Type 4 niti Type 5, šalje se samo i jedino predefinirana rutu, prema tom ABR usmjerniku.</a:t>
            </a:r>
          </a:p>
          <a:p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8" y="2522088"/>
            <a:ext cx="7220377" cy="40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882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/>
          <p:cNvSpPr/>
          <p:nvPr/>
        </p:nvSpPr>
        <p:spPr>
          <a:xfrm>
            <a:off x="60982" y="1061046"/>
            <a:ext cx="11587849" cy="19566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Not-So-Stubby Area (NSSA)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0982" y="1232712"/>
            <a:ext cx="11852343" cy="1295400"/>
          </a:xfrm>
        </p:spPr>
        <p:txBody>
          <a:bodyPr>
            <a:normAutofit fontScale="85000" lnSpcReduction="10000"/>
          </a:bodyPr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Slično kao i „Stub” područja uz tu razliku što je područje spojeno na neku drugu vanjsku usmjerničku domenu.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Unutar područja nisu dozvoljeni eksterne rute Type 4 i Type 5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Rute koje ulaze u NSSA područje iz vana, označene su kao Type 7, te se na prvom ABR prevode u Type 5 LSA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06627" y="3442071"/>
            <a:ext cx="8235950" cy="2020887"/>
            <a:chOff x="462837" y="3984972"/>
            <a:chExt cx="8235580" cy="2020732"/>
          </a:xfrm>
        </p:grpSpPr>
        <p:sp>
          <p:nvSpPr>
            <p:cNvPr id="5" name="Oval 4"/>
            <p:cNvSpPr/>
            <p:nvPr/>
          </p:nvSpPr>
          <p:spPr bwMode="auto">
            <a:xfrm>
              <a:off x="5564833" y="3984972"/>
              <a:ext cx="2597033" cy="2009621"/>
            </a:xfrm>
            <a:prstGeom prst="ellipse">
              <a:avLst/>
            </a:prstGeom>
            <a:solidFill>
              <a:schemeClr val="bg2">
                <a:lumMod val="50000"/>
                <a:lumOff val="50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14388">
                <a:defRPr/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14388">
                <a:defRPr/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14388">
                <a:defRPr/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14388">
                <a:defRPr/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2" name="Freeform 9"/>
            <p:cNvSpPr>
              <a:spLocks/>
            </p:cNvSpPr>
            <p:nvPr/>
          </p:nvSpPr>
          <p:spPr bwMode="auto">
            <a:xfrm>
              <a:off x="5727576" y="5000940"/>
              <a:ext cx="2140775" cy="101638"/>
            </a:xfrm>
            <a:custGeom>
              <a:avLst/>
              <a:gdLst>
                <a:gd name="T0" fmla="*/ 0 w 2017"/>
                <a:gd name="T1" fmla="*/ 0 h 97"/>
                <a:gd name="T2" fmla="*/ 2147483646 w 2017"/>
                <a:gd name="T3" fmla="*/ 0 h 97"/>
                <a:gd name="T4" fmla="*/ 2147483646 w 2017"/>
                <a:gd name="T5" fmla="*/ 2147483646 h 97"/>
                <a:gd name="T6" fmla="*/ 2147483646 w 2017"/>
                <a:gd name="T7" fmla="*/ 2147483646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7"/>
                <a:gd name="T13" fmla="*/ 0 h 97"/>
                <a:gd name="T14" fmla="*/ 2017 w 2017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r-HR"/>
            </a:p>
          </p:txBody>
        </p:sp>
        <p:pic>
          <p:nvPicPr>
            <p:cNvPr id="29703" name="Picture 8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2170" y="4402667"/>
              <a:ext cx="1564483" cy="1126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04" name="TextBox 7"/>
            <p:cNvSpPr txBox="1">
              <a:spLocks noChangeArrowheads="1"/>
            </p:cNvSpPr>
            <p:nvPr/>
          </p:nvSpPr>
          <p:spPr bwMode="auto">
            <a:xfrm>
              <a:off x="824080" y="4697624"/>
              <a:ext cx="1292145" cy="46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RIP AS</a:t>
              </a:r>
            </a:p>
            <a:p>
              <a:r>
                <a:rPr lang="en-US" sz="1200"/>
                <a:t>172.16.20.0 /24</a:t>
              </a:r>
            </a:p>
          </p:txBody>
        </p:sp>
        <p:sp>
          <p:nvSpPr>
            <p:cNvPr id="29705" name="Oval 8"/>
            <p:cNvSpPr>
              <a:spLocks noChangeArrowheads="1"/>
            </p:cNvSpPr>
            <p:nvPr/>
          </p:nvSpPr>
          <p:spPr bwMode="auto">
            <a:xfrm>
              <a:off x="2743196" y="3996266"/>
              <a:ext cx="2483560" cy="2009438"/>
            </a:xfrm>
            <a:prstGeom prst="ellipse">
              <a:avLst/>
            </a:prstGeom>
            <a:solidFill>
              <a:schemeClr val="accent2">
                <a:alpha val="2901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pPr defTabSz="814388"/>
              <a:endParaRPr lang="en-US" sz="1400" b="1"/>
            </a:p>
            <a:p>
              <a:pPr defTabSz="814388"/>
              <a:endParaRPr lang="en-US" sz="1400" b="1"/>
            </a:p>
            <a:p>
              <a:pPr defTabSz="814388"/>
              <a:endParaRPr lang="en-US" sz="1400" b="1"/>
            </a:p>
            <a:p>
              <a:pPr defTabSz="814388"/>
              <a:endParaRPr lang="en-US" sz="1400" b="1"/>
            </a:p>
            <a:p>
              <a:pPr defTabSz="814388"/>
              <a:endParaRPr lang="en-US" sz="1400" b="1"/>
            </a:p>
            <a:p>
              <a:pPr defTabSz="814388"/>
              <a:endParaRPr lang="en-US" sz="1400" b="1"/>
            </a:p>
            <a:p>
              <a:pPr defTabSz="814388"/>
              <a:endParaRPr lang="en-US" sz="2400"/>
            </a:p>
          </p:txBody>
        </p:sp>
        <p:pic>
          <p:nvPicPr>
            <p:cNvPr id="29706" name="Picture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8927" y="4771702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1173" y="4771431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TextBox 11"/>
            <p:cNvSpPr txBox="1">
              <a:spLocks noChangeArrowheads="1"/>
            </p:cNvSpPr>
            <p:nvPr/>
          </p:nvSpPr>
          <p:spPr bwMode="auto">
            <a:xfrm>
              <a:off x="5216828" y="4989930"/>
              <a:ext cx="380215" cy="2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R2</a:t>
              </a:r>
            </a:p>
          </p:txBody>
        </p:sp>
        <p:sp>
          <p:nvSpPr>
            <p:cNvPr id="29709" name="TextBox 12"/>
            <p:cNvSpPr txBox="1">
              <a:spLocks noChangeArrowheads="1"/>
            </p:cNvSpPr>
            <p:nvPr/>
          </p:nvSpPr>
          <p:spPr bwMode="auto">
            <a:xfrm>
              <a:off x="5102572" y="4504268"/>
              <a:ext cx="574170" cy="3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ABR</a:t>
              </a:r>
            </a:p>
          </p:txBody>
        </p:sp>
        <p:pic>
          <p:nvPicPr>
            <p:cNvPr id="29710" name="Picture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8066" y="4765786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Box 14"/>
            <p:cNvSpPr txBox="1">
              <a:spLocks noChangeArrowheads="1"/>
            </p:cNvSpPr>
            <p:nvPr/>
          </p:nvSpPr>
          <p:spPr bwMode="auto">
            <a:xfrm>
              <a:off x="8123721" y="4984285"/>
              <a:ext cx="380215" cy="2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R3</a:t>
              </a:r>
            </a:p>
          </p:txBody>
        </p:sp>
        <p:cxnSp>
          <p:nvCxnSpPr>
            <p:cNvPr id="29712" name="Straight Connector 15"/>
            <p:cNvCxnSpPr>
              <a:cxnSpLocks noChangeShapeType="1"/>
            </p:cNvCxnSpPr>
            <p:nvPr/>
          </p:nvCxnSpPr>
          <p:spPr bwMode="auto">
            <a:xfrm flipV="1">
              <a:off x="3009278" y="4997277"/>
              <a:ext cx="1911895" cy="27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6236431" y="4616456"/>
              <a:ext cx="1240989" cy="26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100"/>
                <a:t>192.168.15.0 /30</a:t>
              </a:r>
              <a:endParaRPr lang="en-US" sz="1400" b="1"/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3350028" y="4243922"/>
              <a:ext cx="1319020" cy="3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NSSA  Area 1</a:t>
              </a:r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6505296" y="4215698"/>
              <a:ext cx="732860" cy="3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Area 0</a:t>
              </a:r>
            </a:p>
          </p:txBody>
        </p:sp>
        <p:sp>
          <p:nvSpPr>
            <p:cNvPr id="29716" name="TextBox 19"/>
            <p:cNvSpPr txBox="1">
              <a:spLocks noChangeArrowheads="1"/>
            </p:cNvSpPr>
            <p:nvPr/>
          </p:nvSpPr>
          <p:spPr bwMode="auto">
            <a:xfrm>
              <a:off x="2388961" y="4995575"/>
              <a:ext cx="380215" cy="2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29717" name="Right Arrow 20"/>
            <p:cNvSpPr>
              <a:spLocks noChangeArrowheads="1"/>
            </p:cNvSpPr>
            <p:nvPr/>
          </p:nvSpPr>
          <p:spPr bwMode="auto">
            <a:xfrm>
              <a:off x="462837" y="5215467"/>
              <a:ext cx="1715911" cy="395111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r>
                <a:rPr lang="en-US" sz="1200" b="1"/>
                <a:t>RIP</a:t>
              </a:r>
              <a:endParaRPr lang="en-US" sz="1400" b="1"/>
            </a:p>
          </p:txBody>
        </p:sp>
        <p:sp>
          <p:nvSpPr>
            <p:cNvPr id="29718" name="Right Arrow 21"/>
            <p:cNvSpPr>
              <a:spLocks noChangeArrowheads="1"/>
            </p:cNvSpPr>
            <p:nvPr/>
          </p:nvSpPr>
          <p:spPr bwMode="auto">
            <a:xfrm>
              <a:off x="2867376" y="5187243"/>
              <a:ext cx="2280357" cy="395111"/>
            </a:xfrm>
            <a:prstGeom prst="rightArrow">
              <a:avLst>
                <a:gd name="adj1" fmla="val 50000"/>
                <a:gd name="adj2" fmla="val 4999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r>
                <a:rPr lang="en-US" sz="1200" b="1"/>
                <a:t>Type 7 LSA : </a:t>
              </a:r>
              <a:r>
                <a:rPr lang="en-US" sz="1200"/>
                <a:t>172.16.20.0/24</a:t>
              </a:r>
              <a:endParaRPr lang="en-US" sz="1400"/>
            </a:p>
          </p:txBody>
        </p:sp>
        <p:sp>
          <p:nvSpPr>
            <p:cNvPr id="29719" name="Right Arrow 22"/>
            <p:cNvSpPr>
              <a:spLocks noChangeArrowheads="1"/>
            </p:cNvSpPr>
            <p:nvPr/>
          </p:nvSpPr>
          <p:spPr bwMode="auto">
            <a:xfrm>
              <a:off x="5729135" y="5170308"/>
              <a:ext cx="2280357" cy="395111"/>
            </a:xfrm>
            <a:prstGeom prst="rightArrow">
              <a:avLst>
                <a:gd name="adj1" fmla="val 50000"/>
                <a:gd name="adj2" fmla="val 4999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r>
                <a:rPr lang="en-US" sz="1200" b="1"/>
                <a:t>Type 5 LSA : </a:t>
              </a:r>
              <a:r>
                <a:rPr lang="en-US" sz="1200"/>
                <a:t>172.16.0.0/16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362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OSPF-Open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Shortest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Path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First</a:t>
            </a:r>
            <a:endParaRPr lang="hr-HR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4D8E8-5AB1-41AA-AE84-5BC8884936B0}"/>
              </a:ext>
            </a:extLst>
          </p:cNvPr>
          <p:cNvSpPr txBox="1"/>
          <p:nvPr/>
        </p:nvSpPr>
        <p:spPr>
          <a:xfrm>
            <a:off x="212784" y="729216"/>
            <a:ext cx="11766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Svaki ruter odabire svoj Router-ID na temelju:</a:t>
            </a:r>
          </a:p>
          <a:p>
            <a:pPr marL="542925" indent="-266700"/>
            <a:r>
              <a:rPr lang="hr-HR" dirty="0">
                <a:solidFill>
                  <a:srgbClr val="002060"/>
                </a:solidFill>
              </a:rPr>
              <a:t>IP adrese koja je konfigurirana kao Router-ID u OSPF procesu</a:t>
            </a:r>
          </a:p>
          <a:p>
            <a:pPr marL="542925" indent="-266700"/>
            <a:r>
              <a:rPr lang="hr-HR" b="1" dirty="0">
                <a:solidFill>
                  <a:srgbClr val="002060"/>
                </a:solidFill>
              </a:rPr>
              <a:t>R2(config-router)#</a:t>
            </a:r>
            <a:r>
              <a:rPr lang="hr-HR" b="1" dirty="0">
                <a:solidFill>
                  <a:srgbClr val="FF0000"/>
                </a:solidFill>
              </a:rPr>
              <a:t>router-id 10.0.0.2</a:t>
            </a:r>
          </a:p>
          <a:p>
            <a:pPr marL="542925" indent="-266700"/>
            <a:endParaRPr lang="hr-HR" b="1" dirty="0">
              <a:solidFill>
                <a:srgbClr val="FF0000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Ako Router-ID nije konfiguriran ručno tada usmjernik odabire najveću IP adresu aktivnog Loopback sučelja</a:t>
            </a:r>
          </a:p>
          <a:p>
            <a:pPr marL="266700" indent="-266700">
              <a:buFont typeface="Wingdings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Ako ne postoje Loopback sučelja, tada usmjernik odabire najvišu IP adresu aktivnog fizičkog sučelja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D9A10D8-29F2-46E1-BD6D-5B01DF6D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5177" y="2865010"/>
            <a:ext cx="5557830" cy="26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1763022E-5AF5-4741-A0AB-8473132DAC0F}"/>
              </a:ext>
            </a:extLst>
          </p:cNvPr>
          <p:cNvSpPr txBox="1"/>
          <p:nvPr/>
        </p:nvSpPr>
        <p:spPr>
          <a:xfrm>
            <a:off x="2699657" y="5671980"/>
            <a:ext cx="994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Nakon dodavanja loopback treba resetirati OSPF proces da bi se promijenio Router-ID</a:t>
            </a:r>
          </a:p>
          <a:p>
            <a:r>
              <a:rPr lang="hr-HR" b="1" dirty="0"/>
              <a:t>R2#</a:t>
            </a:r>
            <a:r>
              <a:rPr lang="hr-HR" b="1" dirty="0">
                <a:solidFill>
                  <a:srgbClr val="FF0000"/>
                </a:solidFill>
              </a:rPr>
              <a:t>clear ip ospf process </a:t>
            </a:r>
          </a:p>
        </p:txBody>
      </p:sp>
    </p:spTree>
    <p:extLst>
      <p:ext uri="{BB962C8B-B14F-4D97-AF65-F5344CB8AC3E}">
        <p14:creationId xmlns:p14="http://schemas.microsoft.com/office/powerpoint/2010/main" val="4151107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534512" y="4087631"/>
            <a:ext cx="7445730" cy="24592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8905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Totally Stubby NSSA</a:t>
            </a:r>
            <a:r>
              <a:rPr lang="hr-HR" i="0" dirty="0">
                <a:latin typeface="Arial" pitchFamily="34" charset="0"/>
                <a:cs typeface="Arial" pitchFamily="34" charset="0"/>
              </a:rPr>
              <a:t>-Cisco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39635" y="4190576"/>
            <a:ext cx="7742057" cy="2124075"/>
          </a:xfrm>
        </p:spPr>
        <p:txBody>
          <a:bodyPr/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Ciscovo riješenje za NSSA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Područje ne prima eksterne rute (Type 4 &amp; Type 5), niti rute iz drugih područja (Type 3)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 usmjernik ubacuje predefiniranu rutu i jedino se ona prosljeđuje u ovaj tip područja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Uz predefiniranu rutu, nalaze se još i Type 7 NSSA eksterne rute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169" y="1624003"/>
            <a:ext cx="8266489" cy="22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508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Primjer AREA tipova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153609"/>
            <a:ext cx="9218779" cy="50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6761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24000" y="5172632"/>
            <a:ext cx="914400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-10646"/>
            <a:ext cx="7947765" cy="750734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Primjer AREA tipova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529294"/>
            <a:ext cx="9144000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hr-HR" dirty="0"/>
              <a:t>R5(config)#router ospf 1</a:t>
            </a:r>
          </a:p>
          <a:p>
            <a:r>
              <a:rPr lang="hr-HR" dirty="0"/>
              <a:t>R5(config-router)#network 172.20.1.0 0.0.0.255 area 1</a:t>
            </a:r>
          </a:p>
          <a:p>
            <a:r>
              <a:rPr lang="hr-HR" dirty="0"/>
              <a:t>R5(config-router)#default-information originate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0060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R4(</a:t>
            </a:r>
            <a:r>
              <a:rPr lang="en-US" dirty="0" err="1"/>
              <a:t>config</a:t>
            </a:r>
            <a:r>
              <a:rPr lang="en-US" dirty="0"/>
              <a:t>)#router </a:t>
            </a:r>
            <a:r>
              <a:rPr lang="en-US" dirty="0" err="1"/>
              <a:t>ospf</a:t>
            </a:r>
            <a:r>
              <a:rPr lang="en-US" dirty="0"/>
              <a:t> 1</a:t>
            </a:r>
          </a:p>
          <a:p>
            <a:r>
              <a:rPr lang="en-US" dirty="0"/>
              <a:t>R4(</a:t>
            </a:r>
            <a:r>
              <a:rPr lang="en-US" dirty="0" err="1"/>
              <a:t>config</a:t>
            </a:r>
            <a:r>
              <a:rPr lang="en-US" dirty="0"/>
              <a:t>-router)#network 10.10.10.0 0.0.0.255 area 0</a:t>
            </a:r>
          </a:p>
          <a:p>
            <a:r>
              <a:rPr lang="en-US" dirty="0"/>
              <a:t>R4(</a:t>
            </a:r>
            <a:r>
              <a:rPr lang="en-US" dirty="0" err="1"/>
              <a:t>config</a:t>
            </a:r>
            <a:r>
              <a:rPr lang="en-US" dirty="0"/>
              <a:t>-router)#network 172.16.1.0 0.0.0.255 area </a:t>
            </a:r>
            <a:r>
              <a:rPr lang="hr-HR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57988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R2(</a:t>
            </a:r>
            <a:r>
              <a:rPr lang="en-US" dirty="0" err="1"/>
              <a:t>config</a:t>
            </a:r>
            <a:r>
              <a:rPr lang="en-US" dirty="0"/>
              <a:t>-router)#network 10.10.10.0 0.0.0.255 area 0</a:t>
            </a:r>
          </a:p>
          <a:p>
            <a:r>
              <a:rPr lang="en-US" dirty="0"/>
              <a:t>R2(</a:t>
            </a:r>
            <a:r>
              <a:rPr lang="en-US" dirty="0" err="1"/>
              <a:t>config</a:t>
            </a:r>
            <a:r>
              <a:rPr lang="en-US" dirty="0"/>
              <a:t>-router)#network 172.16.1.0 0.0.0.255 area 51</a:t>
            </a:r>
          </a:p>
          <a:p>
            <a:r>
              <a:rPr lang="en-US" dirty="0"/>
              <a:t>R2(</a:t>
            </a:r>
            <a:r>
              <a:rPr lang="en-US" dirty="0" err="1"/>
              <a:t>config</a:t>
            </a:r>
            <a:r>
              <a:rPr lang="en-US" dirty="0"/>
              <a:t>-router)#area 51 </a:t>
            </a:r>
            <a:r>
              <a:rPr lang="en-US" dirty="0" err="1"/>
              <a:t>nssa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1524000" y="5244070"/>
            <a:ext cx="9144000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-router)#network 10.10.10.0 0.0.0.255 area 0</a:t>
            </a:r>
          </a:p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-router)#network 10.10.19.0 0.0.0.255 area 99</a:t>
            </a:r>
          </a:p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-router)#area 99 stub</a:t>
            </a:r>
            <a:r>
              <a:rPr lang="hr-HR" dirty="0"/>
              <a:t> no-summary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3386682"/>
            <a:ext cx="9144000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R2(</a:t>
            </a:r>
            <a:r>
              <a:rPr lang="en-US" dirty="0" err="1"/>
              <a:t>config</a:t>
            </a:r>
            <a:r>
              <a:rPr lang="en-US" dirty="0"/>
              <a:t>-router)#network 10.10.10.0 0.0.0.255 area 0</a:t>
            </a:r>
          </a:p>
          <a:p>
            <a:r>
              <a:rPr lang="en-US" dirty="0"/>
              <a:t>R2(</a:t>
            </a:r>
            <a:r>
              <a:rPr lang="en-US" dirty="0" err="1"/>
              <a:t>config</a:t>
            </a:r>
            <a:r>
              <a:rPr lang="en-US" dirty="0"/>
              <a:t>-router)#network 172.16.1.0 0.0.0.255 area 51</a:t>
            </a:r>
          </a:p>
          <a:p>
            <a:r>
              <a:rPr lang="en-US" dirty="0"/>
              <a:t>R2(</a:t>
            </a:r>
            <a:r>
              <a:rPr lang="en-US" dirty="0" err="1"/>
              <a:t>config</a:t>
            </a:r>
            <a:r>
              <a:rPr lang="en-US" dirty="0"/>
              <a:t>-router)#area 51 </a:t>
            </a:r>
            <a:r>
              <a:rPr lang="en-US" dirty="0" err="1"/>
              <a:t>nssa</a:t>
            </a:r>
            <a:r>
              <a:rPr lang="hr-HR" dirty="0"/>
              <a:t> no-summary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432074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-router)#network 10.10.10.0 0.0.0.255 area 0</a:t>
            </a:r>
          </a:p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-router)#network 10.10.19.0 0.0.0.255 area 99</a:t>
            </a:r>
          </a:p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-router)#area 99 stub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8610962" y="740088"/>
            <a:ext cx="205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AREA 0 i</a:t>
            </a:r>
          </a:p>
          <a:p>
            <a:r>
              <a:rPr lang="hr-HR" dirty="0"/>
              <a:t>Standardna AREA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962" y="1815046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Standardna AREA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3322" y="2743740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AREA 0 i NSSA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9074" y="3529559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AREA 0 i </a:t>
            </a:r>
          </a:p>
          <a:p>
            <a:r>
              <a:rPr lang="hr-HR" dirty="0"/>
              <a:t>NSSA totally stubby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0512" y="5454996"/>
            <a:ext cx="220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AREA 0 i </a:t>
            </a:r>
          </a:p>
          <a:p>
            <a:r>
              <a:rPr lang="hr-HR" dirty="0"/>
              <a:t>totally stubby 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3066" y="4458253"/>
            <a:ext cx="149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AREA 0 i </a:t>
            </a:r>
          </a:p>
          <a:p>
            <a:r>
              <a:rPr lang="hr-HR" dirty="0"/>
              <a:t>Stub AREA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53520" y="3386682"/>
            <a:ext cx="1785950" cy="4857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1"/>
                </a:solidFill>
              </a:rPr>
              <a:t>CISCO PROPRIATERY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82082" y="5258364"/>
            <a:ext cx="1785950" cy="4857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1"/>
                </a:solidFill>
              </a:rPr>
              <a:t>CISCO PROPRIATERY</a:t>
            </a:r>
          </a:p>
        </p:txBody>
      </p:sp>
    </p:spTree>
    <p:extLst>
      <p:ext uri="{BB962C8B-B14F-4D97-AF65-F5344CB8AC3E}">
        <p14:creationId xmlns:p14="http://schemas.microsoft.com/office/powerpoint/2010/main" val="30506689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9505" y="0"/>
            <a:ext cx="9143999" cy="862149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Konfiguracija Stub tipa area-STANDARD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873" y="9773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R1(config-router)#area 99 stub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25" y="2107647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R9#show ip route</a:t>
            </a:r>
          </a:p>
          <a:p>
            <a:endParaRPr lang="hr-HR" sz="1600" dirty="0"/>
          </a:p>
          <a:p>
            <a:r>
              <a:rPr lang="hr-HR" sz="1600" dirty="0"/>
              <a:t>Gateway of last resort is 10.10.19.1 to network 0.0.0.0</a:t>
            </a:r>
          </a:p>
          <a:p>
            <a:endParaRPr lang="hr-HR" sz="1600" dirty="0"/>
          </a:p>
          <a:p>
            <a:r>
              <a:rPr lang="hr-HR" sz="1600" dirty="0"/>
              <a:t>     172.16.0.0/24 is subnetted, 1 subnets</a:t>
            </a:r>
          </a:p>
          <a:p>
            <a:r>
              <a:rPr lang="hr-HR" sz="1600" dirty="0"/>
              <a:t>O IA    172.16.1.0 [110/30] via 10.10.19.1, 00:32:50, FastEthernet0/1</a:t>
            </a:r>
          </a:p>
          <a:p>
            <a:r>
              <a:rPr lang="hr-HR" sz="1600" dirty="0"/>
              <a:t>     172.20.0.0/24 is subnetted, 1 subnets</a:t>
            </a:r>
          </a:p>
          <a:p>
            <a:r>
              <a:rPr lang="hr-HR" sz="1600" dirty="0"/>
              <a:t>O IA    172.20.1.0 [110/30] via 10.10.19.1, 00:53:54, FastEthernet0/1</a:t>
            </a:r>
          </a:p>
          <a:p>
            <a:r>
              <a:rPr lang="hr-HR" sz="1600" dirty="0"/>
              <a:t>     10.0.0.0/8 is variably subnetted, 6 subnets, 2 masks</a:t>
            </a:r>
          </a:p>
          <a:p>
            <a:r>
              <a:rPr lang="hr-HR" sz="1600" dirty="0"/>
              <a:t>O IA    10.10.11.1/32 [110/11] via 10.10.19.1, 00:53:54, FastEthernet0/1</a:t>
            </a:r>
          </a:p>
          <a:p>
            <a:r>
              <a:rPr lang="hr-HR" sz="1600" dirty="0"/>
              <a:t>O IA    10.10.10.0/24 [110/20] via 10.10.19.1, 00:53:54, FastEthernet0/1</a:t>
            </a:r>
          </a:p>
          <a:p>
            <a:r>
              <a:rPr lang="hr-HR" sz="1600" dirty="0"/>
              <a:t>C       10.10.19.0/24 is directly connected, FastEthernet0/1</a:t>
            </a:r>
          </a:p>
          <a:p>
            <a:r>
              <a:rPr lang="hr-HR" sz="1600" dirty="0"/>
              <a:t>O IA    10.10.33.1/32 [110/21] via 10.10.19.1, 00:53:55, FastEthernet0/1</a:t>
            </a:r>
          </a:p>
          <a:p>
            <a:r>
              <a:rPr lang="hr-HR" sz="1600" dirty="0"/>
              <a:t>O IA    10.10.34.0/24 [110/21] via 10.10.19.1, 00:53:55, FastEthernet0/1</a:t>
            </a:r>
          </a:p>
          <a:p>
            <a:r>
              <a:rPr lang="hr-HR" sz="1600" dirty="0"/>
              <a:t>C       10.10.99.0/24 is directly connected, Loopback0</a:t>
            </a:r>
          </a:p>
          <a:p>
            <a:r>
              <a:rPr lang="hr-HR" sz="1600" b="1" dirty="0">
                <a:solidFill>
                  <a:srgbClr val="FF0000"/>
                </a:solidFill>
              </a:rPr>
              <a:t>O*IA</a:t>
            </a:r>
            <a:r>
              <a:rPr lang="hr-HR" sz="1600" b="1" dirty="0"/>
              <a:t> 0.0.0.0/0 [110/11] via 10.10.19.1, 00:53:55, FastEthernet0/1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8D953-CB41-45A1-8B11-90C512E7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788" y="718480"/>
            <a:ext cx="44862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058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39821" y="74990"/>
            <a:ext cx="11416453" cy="1112838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Konfiguracija Stub tipa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area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-Cisco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Proprieatery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125" y="1384993"/>
            <a:ext cx="878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-router)#area 99 stub no-summary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125" y="2491919"/>
            <a:ext cx="6699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R9#sh ip ro</a:t>
            </a:r>
          </a:p>
          <a:p>
            <a:endParaRPr lang="hr-HR" sz="1600" dirty="0"/>
          </a:p>
          <a:p>
            <a:r>
              <a:rPr lang="hr-HR" sz="1600" dirty="0"/>
              <a:t>Gateway of last resort is 10.10.19.1 to network 0.0.0.0</a:t>
            </a:r>
          </a:p>
          <a:p>
            <a:endParaRPr lang="hr-HR" sz="1600" dirty="0"/>
          </a:p>
          <a:p>
            <a:r>
              <a:rPr lang="hr-HR" sz="1600" dirty="0"/>
              <a:t>     10.0.0.0/24 is subnetted, 2 subnets</a:t>
            </a:r>
          </a:p>
          <a:p>
            <a:r>
              <a:rPr lang="hr-HR" sz="1600" dirty="0"/>
              <a:t>C       10.10.19.0 is directly connected, FastEthernet0/1</a:t>
            </a:r>
          </a:p>
          <a:p>
            <a:r>
              <a:rPr lang="hr-HR" sz="1600" dirty="0"/>
              <a:t>C       10.10.99.0 is directly connected, Loopback0</a:t>
            </a:r>
          </a:p>
          <a:p>
            <a:r>
              <a:rPr lang="hr-HR" sz="1600" b="1" dirty="0">
                <a:solidFill>
                  <a:srgbClr val="FF0000"/>
                </a:solidFill>
              </a:rPr>
              <a:t>O*IA</a:t>
            </a:r>
            <a:r>
              <a:rPr lang="hr-HR" sz="1600" b="1" dirty="0"/>
              <a:t> 0.0.0.0/0 [110/11] via 10.10.19.1, 00:00:06, FastEthernet0/1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7553" y="1101745"/>
            <a:ext cx="20126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Totally stubby Area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FA687-342B-4E7B-B10B-C9F530EB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788" y="718480"/>
            <a:ext cx="44862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52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07830"/>
            <a:ext cx="9144000" cy="711680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Konfiguracija NSSA tipa area-STANDARD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692" y="6576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R2(config-router)#area 51 nssa</a:t>
            </a:r>
          </a:p>
          <a:p>
            <a:r>
              <a:rPr lang="hr-HR" dirty="0"/>
              <a:t>R2(config-router)#area 51 nssa default-information originate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360" y="1438180"/>
            <a:ext cx="72866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R6# show ip route</a:t>
            </a:r>
          </a:p>
          <a:p>
            <a:r>
              <a:rPr lang="en-US" sz="1400" u="sng" dirty="0"/>
              <a:t>Gateway of last resort is 172.16.1.2 to network 0.0.0.0</a:t>
            </a:r>
          </a:p>
          <a:p>
            <a:endParaRPr lang="hr-HR" sz="1400" dirty="0"/>
          </a:p>
          <a:p>
            <a:r>
              <a:rPr lang="hr-HR" sz="1400" dirty="0"/>
              <a:t>     6.0.0.0/24 is subnetted, 1 subnets</a:t>
            </a:r>
          </a:p>
          <a:p>
            <a:r>
              <a:rPr lang="hr-HR" sz="1400" dirty="0"/>
              <a:t>C       6.6.6.0 is directly connected, Loopback0</a:t>
            </a:r>
          </a:p>
          <a:p>
            <a:r>
              <a:rPr lang="hr-HR" sz="1400" dirty="0"/>
              <a:t>     172.16.0.0/24 is subnetted, 1 subnets</a:t>
            </a:r>
          </a:p>
          <a:p>
            <a:r>
              <a:rPr lang="hr-HR" sz="1400" dirty="0"/>
              <a:t>C       172.16.1.0 is directly connected, FastEthernet0/0</a:t>
            </a:r>
          </a:p>
          <a:p>
            <a:r>
              <a:rPr lang="hr-HR" sz="1400" dirty="0"/>
              <a:t>     172.20.0.0/24 is subnetted, 1 subnets</a:t>
            </a:r>
          </a:p>
          <a:p>
            <a:r>
              <a:rPr lang="hr-HR" sz="1400" dirty="0"/>
              <a:t>O IA    172.20.1.0 [110/30] via 172.16.1.2, 00:00:04, FastEthernet0/0</a:t>
            </a:r>
          </a:p>
          <a:p>
            <a:r>
              <a:rPr lang="hr-HR" sz="1400" dirty="0"/>
              <a:t>     8.0.0.0/24 is subnetted, 1 subnets</a:t>
            </a:r>
          </a:p>
          <a:p>
            <a:r>
              <a:rPr lang="hr-HR" sz="1400" dirty="0"/>
              <a:t>R       8.8.8.0 [120/1] via 88.88.88.8, 00:00:18, FastEthernet0/1</a:t>
            </a:r>
          </a:p>
          <a:p>
            <a:r>
              <a:rPr lang="hr-HR" sz="1400" dirty="0"/>
              <a:t>     10.0.0.0/8 is variably subnetted, 6 subnets, 2 masks</a:t>
            </a:r>
          </a:p>
          <a:p>
            <a:r>
              <a:rPr lang="hr-HR" sz="1400" dirty="0"/>
              <a:t>O IA    10.10.11.1/32 [110/21] via 172.16.1.2, 00:00:06, FastEthernet0/0</a:t>
            </a:r>
          </a:p>
          <a:p>
            <a:r>
              <a:rPr lang="hr-HR" sz="1400" dirty="0"/>
              <a:t>O IA    10.10.10.0/24 [110/20] via 172.16.1.2, 00:00:06, FastEthernet0/0</a:t>
            </a:r>
          </a:p>
          <a:p>
            <a:r>
              <a:rPr lang="hr-HR" sz="1400" dirty="0"/>
              <a:t>O IA    10.10.19.0/24 [110/30] via 172.16.1.2, 00:00:06, FastEthernet0/0</a:t>
            </a:r>
          </a:p>
          <a:p>
            <a:r>
              <a:rPr lang="hr-HR" sz="1400" dirty="0"/>
              <a:t>O IA    10.10.33.1/32 [110/21] via 172.16.1.2, 00:00:06, FastEthernet0/0</a:t>
            </a:r>
          </a:p>
          <a:p>
            <a:r>
              <a:rPr lang="hr-HR" sz="1400" dirty="0"/>
              <a:t>O IA    10.10.34.0/24 [110/21] via 172.16.1.2, 00:00:06, FastEthernet0/0</a:t>
            </a:r>
          </a:p>
          <a:p>
            <a:r>
              <a:rPr lang="hr-HR" sz="1400" dirty="0"/>
              <a:t>O IA    10.10.99.1/32 [110/31] via 172.16.1.2, 00:00:06, FastEthernet0/0</a:t>
            </a:r>
          </a:p>
          <a:p>
            <a:r>
              <a:rPr lang="hr-HR" sz="1400" dirty="0"/>
              <a:t>     88.0.0.0/24 is subnetted, 1 subnets</a:t>
            </a:r>
          </a:p>
          <a:p>
            <a:r>
              <a:rPr lang="hr-HR" sz="1400" dirty="0"/>
              <a:t>C       88.88.88.0 is directly connected, FastEthernet0/1</a:t>
            </a:r>
          </a:p>
          <a:p>
            <a:r>
              <a:rPr lang="pt-BR" sz="1400" b="1" dirty="0">
                <a:solidFill>
                  <a:srgbClr val="FF0000"/>
                </a:solidFill>
              </a:rPr>
              <a:t>O*N2</a:t>
            </a:r>
            <a:r>
              <a:rPr lang="pt-BR" sz="1400" b="1" dirty="0"/>
              <a:t> 0.0.0.0/0 [110/1] via 172.16.1.2, 00:00:05, FastEthernet0/0</a:t>
            </a:r>
          </a:p>
          <a:p>
            <a:endParaRPr lang="hr-HR" sz="1400" dirty="0"/>
          </a:p>
          <a:p>
            <a:endParaRPr lang="hr-HR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E08CA-FDA5-44B5-8C0D-2333B93E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58" y="819510"/>
            <a:ext cx="5124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453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6686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Konfiguracija NSSA tipa 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area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-Cisco 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proprieatery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89" y="11637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R2(config-router)#area 51 nssa no-summary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889" y="1782395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R6#show ip route</a:t>
            </a:r>
          </a:p>
          <a:p>
            <a:endParaRPr lang="hr-HR" sz="1600" dirty="0"/>
          </a:p>
          <a:p>
            <a:r>
              <a:rPr lang="hr-HR" sz="1600" dirty="0"/>
              <a:t>Gateway of last resort is 172.16.1.2 to network 0.0.0.0</a:t>
            </a:r>
          </a:p>
          <a:p>
            <a:endParaRPr lang="hr-HR" sz="1600" dirty="0"/>
          </a:p>
          <a:p>
            <a:r>
              <a:rPr lang="hr-HR" sz="1600" dirty="0"/>
              <a:t>     6.0.0.0/24 is subnetted, 1 subnets</a:t>
            </a:r>
          </a:p>
          <a:p>
            <a:r>
              <a:rPr lang="hr-HR" sz="1600" dirty="0"/>
              <a:t>C       6.6.6.0 is directly connected, Loopback0</a:t>
            </a:r>
          </a:p>
          <a:p>
            <a:r>
              <a:rPr lang="hr-HR" sz="1600" dirty="0"/>
              <a:t>     172.16.0.0/24 is subnetted, 1 subnets</a:t>
            </a:r>
          </a:p>
          <a:p>
            <a:r>
              <a:rPr lang="hr-HR" sz="1600" dirty="0"/>
              <a:t>C       172.16.1.0 is directly connected, FastEthernet0/0</a:t>
            </a:r>
          </a:p>
          <a:p>
            <a:r>
              <a:rPr lang="hr-HR" sz="1600" dirty="0"/>
              <a:t>     8.0.0.0/24 is subnetted, 1 subnets</a:t>
            </a:r>
          </a:p>
          <a:p>
            <a:r>
              <a:rPr lang="hr-HR" sz="1600" dirty="0"/>
              <a:t>R       8.8.8.0 [120/1] via 88.88.88.8, 00:00:20, FastEthernet0/1</a:t>
            </a:r>
          </a:p>
          <a:p>
            <a:r>
              <a:rPr lang="hr-HR" sz="1600" dirty="0"/>
              <a:t>     88.0.0.0/24 is subnetted, 1 subnets</a:t>
            </a:r>
          </a:p>
          <a:p>
            <a:r>
              <a:rPr lang="hr-HR" sz="1600" dirty="0"/>
              <a:t>C       88.88.88.0 is directly connected, FastEthernet0/1</a:t>
            </a:r>
          </a:p>
          <a:p>
            <a:r>
              <a:rPr lang="hr-HR" sz="1600" b="1" dirty="0">
                <a:solidFill>
                  <a:srgbClr val="FF0000"/>
                </a:solidFill>
              </a:rPr>
              <a:t>O*IA</a:t>
            </a:r>
            <a:r>
              <a:rPr lang="hr-HR" sz="1600" b="1" dirty="0"/>
              <a:t> 0.0.0.0/0 [110/11] via 172.16.1.2, 00:00:08, FastEthernet0/0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8947" y="888394"/>
            <a:ext cx="28650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Totally stubby NSSA 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458E5-298B-4426-B081-E5D9976D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58" y="819510"/>
            <a:ext cx="5124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23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4910" y="27149"/>
            <a:ext cx="9143999" cy="774040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NSSA-izvor default rute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029014"/>
            <a:ext cx="6178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Na R6:</a:t>
            </a:r>
          </a:p>
          <a:p>
            <a:r>
              <a:rPr lang="hr-HR" sz="1600" b="1" dirty="0"/>
              <a:t>router ospf 1</a:t>
            </a:r>
          </a:p>
          <a:p>
            <a:r>
              <a:rPr lang="hr-HR" sz="1600" b="1" dirty="0"/>
              <a:t> log-adjacency-changes</a:t>
            </a:r>
          </a:p>
          <a:p>
            <a:r>
              <a:rPr lang="hr-HR" sz="1600" b="1" dirty="0">
                <a:solidFill>
                  <a:srgbClr val="FF0000"/>
                </a:solidFill>
              </a:rPr>
              <a:t> area 51 nssa default-information-originate metric-type 1</a:t>
            </a:r>
          </a:p>
          <a:p>
            <a:r>
              <a:rPr lang="hr-HR" sz="1600" b="1" dirty="0"/>
              <a:t> redistribute rip subnets</a:t>
            </a:r>
          </a:p>
          <a:p>
            <a:r>
              <a:rPr lang="hr-HR" sz="1600" b="1" dirty="0"/>
              <a:t> network 172.16.1.0 0.0.0.255 area 51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286" y="1139987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R2#sh ip ro</a:t>
            </a:r>
          </a:p>
          <a:p>
            <a:endParaRPr lang="hr-HR" sz="1400" dirty="0"/>
          </a:p>
          <a:p>
            <a:r>
              <a:rPr lang="hr-HR" sz="1400" dirty="0"/>
              <a:t>Gateway of last resort is 172.16.1.6 to network 0.0.0.0</a:t>
            </a:r>
          </a:p>
          <a:p>
            <a:endParaRPr lang="hr-HR" sz="1400" dirty="0"/>
          </a:p>
          <a:p>
            <a:r>
              <a:rPr lang="hr-HR" sz="1400" dirty="0"/>
              <a:t>     172.16.0.0/24 is subnetted, 1 subnets</a:t>
            </a:r>
          </a:p>
          <a:p>
            <a:r>
              <a:rPr lang="hr-HR" sz="1400" dirty="0"/>
              <a:t>C       172.16.1.0 is directly connected, FastEthernet0/0</a:t>
            </a:r>
          </a:p>
          <a:p>
            <a:r>
              <a:rPr lang="hr-HR" sz="1400" dirty="0"/>
              <a:t>     172.20.0.0/24 is subnetted, 1 subnets</a:t>
            </a:r>
          </a:p>
          <a:p>
            <a:r>
              <a:rPr lang="hr-HR" sz="1400" dirty="0"/>
              <a:t>O IA    172.20.1.0 [110/20] via 10.10.10.4, 00:05:03, FastEthernet0/1</a:t>
            </a:r>
          </a:p>
          <a:p>
            <a:r>
              <a:rPr lang="hr-HR" sz="1400" dirty="0"/>
              <a:t>     8.0.0.0/24 is subnetted, 1 subnets</a:t>
            </a:r>
          </a:p>
          <a:p>
            <a:r>
              <a:rPr lang="hr-HR" sz="1400" dirty="0"/>
              <a:t>O N2    8.8.8.0 [110/20] via 172.16.1.6, 00:05:03, FastEthernet0/0</a:t>
            </a:r>
          </a:p>
          <a:p>
            <a:r>
              <a:rPr lang="hr-HR" sz="1400" dirty="0"/>
              <a:t>     10.0.0.0/8 is variably subnetted, 7 subnets, 2 masks</a:t>
            </a:r>
          </a:p>
          <a:p>
            <a:r>
              <a:rPr lang="hr-HR" sz="1400" dirty="0"/>
              <a:t>O       10.10.11.1/32 [110/11] via 10.10.10.1, 00:05:03, FastEthernet0/1</a:t>
            </a:r>
          </a:p>
          <a:p>
            <a:r>
              <a:rPr lang="hr-HR" sz="1400" dirty="0"/>
              <a:t>C       10.10.10.0/24 is directly connected, FastEthernet0/1</a:t>
            </a:r>
          </a:p>
          <a:p>
            <a:r>
              <a:rPr lang="hr-HR" sz="1400" dirty="0"/>
              <a:t>O IA    10.10.19.0/24 [110/20] via 10.10.10.1, 00:05:04, FastEthernet0/1</a:t>
            </a:r>
          </a:p>
          <a:p>
            <a:r>
              <a:rPr lang="hr-HR" sz="1400" dirty="0"/>
              <a:t>C       10.10.22.0/24 is directly connected, Loopback0</a:t>
            </a:r>
          </a:p>
          <a:p>
            <a:r>
              <a:rPr lang="hr-HR" sz="1400" dirty="0"/>
              <a:t>O       10.10.33.1/32 [110/11] via 10.10.10.3, 00:05:04, FastEthernet0/1</a:t>
            </a:r>
          </a:p>
          <a:p>
            <a:r>
              <a:rPr lang="hr-HR" sz="1400" dirty="0"/>
              <a:t>O       10.10.34.0/24 [110/11] via 10.10.10.3, 00:05:04, FastEthernet0/1</a:t>
            </a:r>
          </a:p>
          <a:p>
            <a:r>
              <a:rPr lang="hr-HR" sz="1400" dirty="0"/>
              <a:t>O IA    10.10.99.1/32 [110/21] via 10.10.10.1, 00:05:04, FastEthernet0/1</a:t>
            </a:r>
          </a:p>
          <a:p>
            <a:r>
              <a:rPr lang="hr-HR" sz="1400" dirty="0"/>
              <a:t>O E2 192.168.0.0/24 [110/20] via 10.10.10.4, 00:05:04, FastEthernet0/1</a:t>
            </a:r>
          </a:p>
          <a:p>
            <a:r>
              <a:rPr lang="hr-HR" sz="1400" dirty="0"/>
              <a:t>     88.0.0.0/24 is subnetted, 1 subnets</a:t>
            </a:r>
          </a:p>
          <a:p>
            <a:r>
              <a:rPr lang="hr-HR" sz="1400" dirty="0"/>
              <a:t>O N2    88.88.88.0 [110/20] via 172.16.1.6, 00:05:04, FastEthernet0/0</a:t>
            </a:r>
          </a:p>
          <a:p>
            <a:r>
              <a:rPr lang="hr-HR" sz="1400" dirty="0"/>
              <a:t>O E2 192.168.1.0/24 [110/20] via 10.10.10.4, 00:05:04, FastEthernet0/1</a:t>
            </a:r>
          </a:p>
          <a:p>
            <a:r>
              <a:rPr lang="hr-HR" sz="1400" b="1" dirty="0">
                <a:solidFill>
                  <a:srgbClr val="FF0000"/>
                </a:solidFill>
              </a:rPr>
              <a:t>O*N1 </a:t>
            </a:r>
            <a:r>
              <a:rPr lang="hr-HR" sz="1400" b="1" dirty="0"/>
              <a:t>0.0.0.0/0 [110/11] via 172.16.1.6, 00:01:24, FastEthernet0/0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536450"/>
            <a:ext cx="47200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Totally stubby NSSA  Area kao izvor default rute</a:t>
            </a:r>
          </a:p>
        </p:txBody>
      </p:sp>
    </p:spTree>
    <p:extLst>
      <p:ext uri="{BB962C8B-B14F-4D97-AF65-F5344CB8AC3E}">
        <p14:creationId xmlns:p14="http://schemas.microsoft.com/office/powerpoint/2010/main" val="1761952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2621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NSSA-izvor default rute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4939" y="2094404"/>
            <a:ext cx="4939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Na R6:</a:t>
            </a:r>
          </a:p>
          <a:p>
            <a:r>
              <a:rPr lang="hr-HR" sz="1600" b="1" dirty="0"/>
              <a:t>router ospf 1</a:t>
            </a:r>
          </a:p>
          <a:p>
            <a:r>
              <a:rPr lang="hr-HR" sz="1600" b="1" dirty="0"/>
              <a:t> log-adjacency-changes</a:t>
            </a:r>
          </a:p>
          <a:p>
            <a:r>
              <a:rPr lang="hr-HR" sz="1600" b="1" dirty="0">
                <a:solidFill>
                  <a:srgbClr val="FF0000"/>
                </a:solidFill>
              </a:rPr>
              <a:t> area 51 nssa default-information-originate</a:t>
            </a:r>
          </a:p>
          <a:p>
            <a:r>
              <a:rPr lang="hr-HR" sz="1600" b="1" dirty="0"/>
              <a:t> redistribute rip subnets</a:t>
            </a:r>
          </a:p>
          <a:p>
            <a:r>
              <a:rPr lang="hr-HR" sz="1600" b="1" dirty="0"/>
              <a:t> network 172.16.1.0 0.0.0.255 area 51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839" y="1077843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R2#sh ip ro</a:t>
            </a:r>
          </a:p>
          <a:p>
            <a:endParaRPr lang="hr-HR" sz="1400" dirty="0"/>
          </a:p>
          <a:p>
            <a:r>
              <a:rPr lang="hr-HR" sz="1400" dirty="0"/>
              <a:t>Gateway of last resort is 172.16.1.6 to network 0.0.0.0</a:t>
            </a:r>
          </a:p>
          <a:p>
            <a:endParaRPr lang="hr-HR" sz="1400" dirty="0"/>
          </a:p>
          <a:p>
            <a:r>
              <a:rPr lang="hr-HR" sz="1400" dirty="0"/>
              <a:t>     172.16.0.0/24 is subnetted, 1 subnets</a:t>
            </a:r>
          </a:p>
          <a:p>
            <a:r>
              <a:rPr lang="hr-HR" sz="1400" dirty="0"/>
              <a:t>C       172.16.1.0 is directly connected, FastEthernet0/0</a:t>
            </a:r>
          </a:p>
          <a:p>
            <a:r>
              <a:rPr lang="hr-HR" sz="1400" dirty="0"/>
              <a:t>     172.20.0.0/24 is subnetted, 1 subnets</a:t>
            </a:r>
          </a:p>
          <a:p>
            <a:r>
              <a:rPr lang="hr-HR" sz="1400" dirty="0"/>
              <a:t>O IA    172.20.1.0 [110/20] via 10.10.10.4, 00:05:03, FastEthernet0/1</a:t>
            </a:r>
          </a:p>
          <a:p>
            <a:r>
              <a:rPr lang="hr-HR" sz="1400" dirty="0"/>
              <a:t>     8.0.0.0/24 is subnetted, 1 subnets</a:t>
            </a:r>
          </a:p>
          <a:p>
            <a:r>
              <a:rPr lang="hr-HR" sz="1400" dirty="0"/>
              <a:t>O N2    8.8.8.0 [110/20] via 172.16.1.6, 00:05:03, FastEthernet0/0</a:t>
            </a:r>
          </a:p>
          <a:p>
            <a:r>
              <a:rPr lang="hr-HR" sz="1400" dirty="0"/>
              <a:t>     10.0.0.0/8 is variably subnetted, 7 subnets, 2 masks</a:t>
            </a:r>
          </a:p>
          <a:p>
            <a:r>
              <a:rPr lang="hr-HR" sz="1400" dirty="0"/>
              <a:t>O       10.10.11.1/32 [110/11] via 10.10.10.1, 00:05:03, FastEthernet0/1</a:t>
            </a:r>
          </a:p>
          <a:p>
            <a:r>
              <a:rPr lang="hr-HR" sz="1400" dirty="0"/>
              <a:t>C       10.10.10.0/24 is directly connected, FastEthernet0/1</a:t>
            </a:r>
          </a:p>
          <a:p>
            <a:r>
              <a:rPr lang="hr-HR" sz="1400" dirty="0"/>
              <a:t>O IA    10.10.19.0/24 [110/20] via 10.10.10.1, 00:05:04, FastEthernet0/1</a:t>
            </a:r>
          </a:p>
          <a:p>
            <a:r>
              <a:rPr lang="hr-HR" sz="1400" dirty="0"/>
              <a:t>C       10.10.22.0/24 is directly connected, Loopback0</a:t>
            </a:r>
          </a:p>
          <a:p>
            <a:r>
              <a:rPr lang="hr-HR" sz="1400" dirty="0"/>
              <a:t>O       10.10.33.1/32 [110/11] via 10.10.10.3, 00:05:04, FastEthernet0/1</a:t>
            </a:r>
          </a:p>
          <a:p>
            <a:r>
              <a:rPr lang="hr-HR" sz="1400" dirty="0"/>
              <a:t>O       10.10.34.0/24 [110/11] via 10.10.10.3, 00:05:04, FastEthernet0/1</a:t>
            </a:r>
          </a:p>
          <a:p>
            <a:r>
              <a:rPr lang="hr-HR" sz="1400" dirty="0"/>
              <a:t>O IA    10.10.99.1/32 [110/21] via 10.10.10.1, 00:05:04, FastEthernet0/1</a:t>
            </a:r>
          </a:p>
          <a:p>
            <a:r>
              <a:rPr lang="hr-HR" sz="1400" dirty="0"/>
              <a:t>O E2 192.168.0.0/24 [110/20] via 10.10.10.4, 00:05:04, FastEthernet0/1</a:t>
            </a:r>
          </a:p>
          <a:p>
            <a:r>
              <a:rPr lang="hr-HR" sz="1400" dirty="0"/>
              <a:t>     88.0.0.0/24 is subnetted, 1 subnets</a:t>
            </a:r>
          </a:p>
          <a:p>
            <a:r>
              <a:rPr lang="hr-HR" sz="1400" dirty="0"/>
              <a:t>O N2    88.88.88.0 [110/20] via 172.16.1.6, 00:05:04, FastEthernet0/0</a:t>
            </a:r>
          </a:p>
          <a:p>
            <a:r>
              <a:rPr lang="hr-HR" sz="1400" dirty="0"/>
              <a:t>O E2 192.168.1.0/24 [110/20] via 10.10.10.4, 00:05:04, FastEthernet0/1</a:t>
            </a:r>
          </a:p>
          <a:p>
            <a:r>
              <a:rPr lang="hr-HR" sz="1400" b="1" dirty="0">
                <a:solidFill>
                  <a:srgbClr val="FF0000"/>
                </a:solidFill>
              </a:rPr>
              <a:t>O*N2 </a:t>
            </a:r>
            <a:r>
              <a:rPr lang="hr-HR" sz="1400" b="1" dirty="0"/>
              <a:t>0.0.0.0/0 [110/1] via 172.16.1.6, 00:01:24, FastEthernet0/0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091F3-02C5-D3A3-D790-411F3B2A247C}"/>
              </a:ext>
            </a:extLst>
          </p:cNvPr>
          <p:cNvSpPr txBox="1"/>
          <p:nvPr/>
        </p:nvSpPr>
        <p:spPr>
          <a:xfrm>
            <a:off x="6494939" y="1737127"/>
            <a:ext cx="47200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Totally stubby NSSA  Area kao izvor default rute</a:t>
            </a:r>
          </a:p>
        </p:txBody>
      </p:sp>
    </p:spTree>
    <p:extLst>
      <p:ext uri="{BB962C8B-B14F-4D97-AF65-F5344CB8AC3E}">
        <p14:creationId xmlns:p14="http://schemas.microsoft.com/office/powerpoint/2010/main" val="1449441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36438" y="76639"/>
            <a:ext cx="7947765" cy="794218"/>
          </a:xfrm>
        </p:spPr>
        <p:txBody>
          <a:bodyPr/>
          <a:lstStyle/>
          <a:p>
            <a:r>
              <a:rPr lang="hr-HR" i="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Oglašavanje predefiniranih ruta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274690" y="1179512"/>
            <a:ext cx="11780872" cy="4498975"/>
          </a:xfrm>
        </p:spPr>
        <p:txBody>
          <a:bodyPr/>
          <a:lstStyle/>
          <a:p>
            <a:pPr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Oglašavanje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predefiniranih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ruta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ovisi o tipu područja</a:t>
            </a:r>
          </a:p>
          <a:p>
            <a:pPr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Za standardna područja:</a:t>
            </a:r>
          </a:p>
          <a:p>
            <a:pPr lvl="1">
              <a:defRPr/>
            </a:pPr>
            <a:r>
              <a:rPr lang="hr-HR" sz="1800" dirty="0" err="1">
                <a:latin typeface="Arial" pitchFamily="34" charset="0"/>
                <a:cs typeface="Arial" pitchFamily="34" charset="0"/>
              </a:rPr>
              <a:t>Usmjernici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ne kreiraju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predefiniranu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rutu automatski</a:t>
            </a:r>
          </a:p>
          <a:p>
            <a:pPr lvl="1">
              <a:defRPr/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Za generiranje predefinirane rute, koristi se naredba </a:t>
            </a:r>
            <a:r>
              <a:rPr lang="hr-HR" sz="1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default-information</a:t>
            </a:r>
            <a:r>
              <a:rPr lang="hr-HR" sz="1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originate</a:t>
            </a:r>
            <a:r>
              <a:rPr lang="hr-HR" sz="1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Za stub i totally stubby područja:</a:t>
            </a:r>
          </a:p>
          <a:p>
            <a:pPr lvl="1">
              <a:defRPr/>
            </a:pP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ABR automatski generira </a:t>
            </a:r>
            <a:r>
              <a:rPr lang="hr-H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predefiniranu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rutu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, ručno generiranje sa naredbom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default-information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err="1">
                <a:latin typeface="Arial" pitchFamily="34" charset="0"/>
                <a:cs typeface="Arial" pitchFamily="34" charset="0"/>
              </a:rPr>
              <a:t>originate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 nije potrebno.</a:t>
            </a:r>
          </a:p>
          <a:p>
            <a:pPr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Za NSSA područja:</a:t>
            </a:r>
          </a:p>
          <a:p>
            <a:pPr lvl="1">
              <a:defRPr/>
            </a:pP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ABR generira predefiniranu rutu, ali ne automatski već sa naredbom area area-id nssa default-information-originate</a:t>
            </a:r>
          </a:p>
        </p:txBody>
      </p:sp>
    </p:spTree>
    <p:extLst>
      <p:ext uri="{BB962C8B-B14F-4D97-AF65-F5344CB8AC3E}">
        <p14:creationId xmlns:p14="http://schemas.microsoft.com/office/powerpoint/2010/main" val="103084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 susjedski odnosi</a:t>
            </a:r>
            <a:endParaRPr lang="hr-HR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9BC6F2F-923B-4509-BA67-B53E021D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224" y="2153058"/>
            <a:ext cx="8077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03F769-0837-4551-8C34-3CE21BC9C3F8}"/>
              </a:ext>
            </a:extLst>
          </p:cNvPr>
          <p:cNvSpPr/>
          <p:nvPr/>
        </p:nvSpPr>
        <p:spPr>
          <a:xfrm>
            <a:off x="4174050" y="2724562"/>
            <a:ext cx="857256" cy="214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9E6671-5E4E-4C25-9CA3-1BEB0F360903}"/>
              </a:ext>
            </a:extLst>
          </p:cNvPr>
          <p:cNvSpPr/>
          <p:nvPr/>
        </p:nvSpPr>
        <p:spPr>
          <a:xfrm>
            <a:off x="2245224" y="2724562"/>
            <a:ext cx="857256" cy="214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E26619-3ED1-4665-AD06-F59FE6BE1476}"/>
              </a:ext>
            </a:extLst>
          </p:cNvPr>
          <p:cNvSpPr/>
          <p:nvPr/>
        </p:nvSpPr>
        <p:spPr>
          <a:xfrm>
            <a:off x="6745818" y="2724562"/>
            <a:ext cx="1143008" cy="214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80DDAB-2918-470E-BDD1-F25771AB7428}"/>
              </a:ext>
            </a:extLst>
          </p:cNvPr>
          <p:cNvSpPr/>
          <p:nvPr/>
        </p:nvSpPr>
        <p:spPr>
          <a:xfrm>
            <a:off x="8174578" y="2724562"/>
            <a:ext cx="1071570" cy="214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16FAA-E312-4067-9360-251259F321BA}"/>
              </a:ext>
            </a:extLst>
          </p:cNvPr>
          <p:cNvSpPr txBox="1"/>
          <p:nvPr/>
        </p:nvSpPr>
        <p:spPr>
          <a:xfrm>
            <a:off x="6605534" y="5582083"/>
            <a:ext cx="318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Adresa sučelja na koju smo ostvarili susjedske odnose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CC68481C-A01E-4E1A-AD53-E4F321298B1F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8197825" y="2938876"/>
            <a:ext cx="512539" cy="2643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>
            <a:extLst>
              <a:ext uri="{FF2B5EF4-FFF2-40B4-BE49-F238E27FC236}">
                <a16:creationId xmlns:a16="http://schemas.microsoft.com/office/drawing/2014/main" id="{73F2AAAF-74E6-4DDA-AB76-10A9803B192E}"/>
              </a:ext>
            </a:extLst>
          </p:cNvPr>
          <p:cNvSpPr txBox="1"/>
          <p:nvPr/>
        </p:nvSpPr>
        <p:spPr>
          <a:xfrm>
            <a:off x="3602546" y="5582083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Adresa sučelja susjeda s kojim smo direktno spojeni</a:t>
            </a:r>
          </a:p>
        </p:txBody>
      </p: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5148EE8B-D83B-4D4B-A524-05A465626D55}"/>
              </a:ext>
            </a:extLst>
          </p:cNvPr>
          <p:cNvCxnSpPr>
            <a:endCxn id="10" idx="2"/>
          </p:cNvCxnSpPr>
          <p:nvPr/>
        </p:nvCxnSpPr>
        <p:spPr>
          <a:xfrm rot="5400000" flipH="1" flipV="1">
            <a:off x="4745554" y="3010314"/>
            <a:ext cx="2643206" cy="25003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">
            <a:extLst>
              <a:ext uri="{FF2B5EF4-FFF2-40B4-BE49-F238E27FC236}">
                <a16:creationId xmlns:a16="http://schemas.microsoft.com/office/drawing/2014/main" id="{B169E1A9-106D-4EDA-8636-EA9331A56D58}"/>
              </a:ext>
            </a:extLst>
          </p:cNvPr>
          <p:cNvSpPr txBox="1"/>
          <p:nvPr/>
        </p:nvSpPr>
        <p:spPr>
          <a:xfrm>
            <a:off x="2245224" y="558208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Router-ID susjeda</a:t>
            </a:r>
          </a:p>
        </p:txBody>
      </p:sp>
      <p:cxnSp>
        <p:nvCxnSpPr>
          <p:cNvPr id="20" name="Straight Arrow Connector 22">
            <a:extLst>
              <a:ext uri="{FF2B5EF4-FFF2-40B4-BE49-F238E27FC236}">
                <a16:creationId xmlns:a16="http://schemas.microsoft.com/office/drawing/2014/main" id="{21881976-077F-4D95-8987-B985E78FBBB3}"/>
              </a:ext>
            </a:extLst>
          </p:cNvPr>
          <p:cNvCxnSpPr>
            <a:stCxn id="19" idx="0"/>
            <a:endCxn id="9" idx="2"/>
          </p:cNvCxnSpPr>
          <p:nvPr/>
        </p:nvCxnSpPr>
        <p:spPr>
          <a:xfrm rot="16200000" flipV="1">
            <a:off x="1441547" y="4171182"/>
            <a:ext cx="2643206" cy="178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1EE15024-3FA9-4661-BE9D-E3B84D25893D}"/>
              </a:ext>
            </a:extLst>
          </p:cNvPr>
          <p:cNvSpPr/>
          <p:nvPr/>
        </p:nvSpPr>
        <p:spPr>
          <a:xfrm>
            <a:off x="3745422" y="2724562"/>
            <a:ext cx="276228" cy="214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FCEFE97D-4E2E-4D61-9393-10DCB265654D}"/>
              </a:ext>
            </a:extLst>
          </p:cNvPr>
          <p:cNvSpPr txBox="1"/>
          <p:nvPr/>
        </p:nvSpPr>
        <p:spPr>
          <a:xfrm>
            <a:off x="307384" y="629586"/>
            <a:ext cx="560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Prioritet sučelja-služi za odabir DR i BDR</a:t>
            </a:r>
          </a:p>
          <a:p>
            <a:r>
              <a:rPr lang="hr-HR" b="1" dirty="0"/>
              <a:t>R1(config-if)#</a:t>
            </a:r>
            <a:r>
              <a:rPr lang="hr-HR" b="1" dirty="0">
                <a:solidFill>
                  <a:srgbClr val="FF0000"/>
                </a:solidFill>
              </a:rPr>
              <a:t>ip ospf priority 2</a:t>
            </a:r>
          </a:p>
          <a:p>
            <a:r>
              <a:rPr lang="hr-HR" b="1" dirty="0"/>
              <a:t>Max je 255 što veći to bolji</a:t>
            </a:r>
          </a:p>
          <a:p>
            <a:endParaRPr lang="hr-HR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6">
            <a:extLst>
              <a:ext uri="{FF2B5EF4-FFF2-40B4-BE49-F238E27FC236}">
                <a16:creationId xmlns:a16="http://schemas.microsoft.com/office/drawing/2014/main" id="{4CA6B894-2266-4DFF-B9B8-09F6229E42FF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3110252" y="1829915"/>
            <a:ext cx="773284" cy="8946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7">
            <a:extLst>
              <a:ext uri="{FF2B5EF4-FFF2-40B4-BE49-F238E27FC236}">
                <a16:creationId xmlns:a16="http://schemas.microsoft.com/office/drawing/2014/main" id="{AF809FA0-6248-45FB-B3F6-CE56CD37915D}"/>
              </a:ext>
            </a:extLst>
          </p:cNvPr>
          <p:cNvSpPr txBox="1"/>
          <p:nvPr/>
        </p:nvSpPr>
        <p:spPr>
          <a:xfrm>
            <a:off x="6067157" y="136215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Stanje između susjeda</a:t>
            </a:r>
          </a:p>
        </p:txBody>
      </p:sp>
      <p:cxnSp>
        <p:nvCxnSpPr>
          <p:cNvPr id="25" name="Straight Arrow Connector 29">
            <a:extLst>
              <a:ext uri="{FF2B5EF4-FFF2-40B4-BE49-F238E27FC236}">
                <a16:creationId xmlns:a16="http://schemas.microsoft.com/office/drawing/2014/main" id="{FF2D8732-A0EA-4690-A337-38279F967252}"/>
              </a:ext>
            </a:extLst>
          </p:cNvPr>
          <p:cNvCxnSpPr>
            <a:stCxn id="24" idx="2"/>
            <a:endCxn id="8" idx="0"/>
          </p:cNvCxnSpPr>
          <p:nvPr/>
        </p:nvCxnSpPr>
        <p:spPr>
          <a:xfrm flipH="1">
            <a:off x="4602679" y="2008488"/>
            <a:ext cx="2321735" cy="716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907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2735" y="0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sažimanje putanja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73656" y="1124744"/>
            <a:ext cx="11661292" cy="4608512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Sažimanje između područja (</a:t>
            </a:r>
            <a:r>
              <a:rPr lang="hr-HR" sz="2000" i="1" dirty="0" err="1">
                <a:latin typeface="Arial" pitchFamily="34" charset="0"/>
                <a:cs typeface="Arial" pitchFamily="34" charset="0"/>
              </a:rPr>
              <a:t>Interarea</a:t>
            </a:r>
            <a:r>
              <a:rPr lang="hr-H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i="1" dirty="0" err="1">
                <a:latin typeface="Arial" pitchFamily="34" charset="0"/>
                <a:cs typeface="Arial" pitchFamily="34" charset="0"/>
              </a:rPr>
              <a:t>summarization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ovaj tip sažimanja se događa na ABR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usmjernicima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sažimaju se samo putanje unutar svakog od područja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ne sažimaju se putanje izvan autonomnog sustava dobivene redistribucijom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Sažimanje vanjskih putanja (</a:t>
            </a:r>
            <a:r>
              <a:rPr lang="hr-HR" sz="2000" i="1" dirty="0" err="1">
                <a:latin typeface="Arial" pitchFamily="34" charset="0"/>
                <a:cs typeface="Arial" pitchFamily="34" charset="0"/>
              </a:rPr>
              <a:t>External</a:t>
            </a:r>
            <a:r>
              <a:rPr lang="hr-H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i="1" dirty="0" err="1">
                <a:latin typeface="Arial" pitchFamily="34" charset="0"/>
                <a:cs typeface="Arial" pitchFamily="34" charset="0"/>
              </a:rPr>
              <a:t>route</a:t>
            </a:r>
            <a:r>
              <a:rPr lang="hr-H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i="1" dirty="0" err="1">
                <a:latin typeface="Arial" pitchFamily="34" charset="0"/>
                <a:cs typeface="Arial" pitchFamily="34" charset="0"/>
              </a:rPr>
              <a:t>summarization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sažimaju se putanje koje su ubačene u OSPF domenu redistribucijom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samo ASBR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sažima vanjske putanje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557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sažimanje putanja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596" y="632393"/>
            <a:ext cx="7467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R9#show ip route</a:t>
            </a:r>
            <a:endParaRPr lang="hr-HR" sz="1600" dirty="0"/>
          </a:p>
          <a:p>
            <a:r>
              <a:rPr lang="hr-HR" sz="1600" dirty="0"/>
              <a:t>Gateway of last resort is 10.10.19.1 to network 0.0.0.0</a:t>
            </a:r>
          </a:p>
          <a:p>
            <a:endParaRPr lang="hr-HR" sz="1600" dirty="0"/>
          </a:p>
          <a:p>
            <a:r>
              <a:rPr lang="hr-HR" sz="1600" dirty="0"/>
              <a:t>     </a:t>
            </a:r>
            <a:r>
              <a:rPr lang="hr-HR" sz="1600" b="1" dirty="0">
                <a:solidFill>
                  <a:srgbClr val="0000FF"/>
                </a:solidFill>
              </a:rPr>
              <a:t>172.16.0.0/24 is subnetted, 7 subnets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172.16.12.0 [110/21] via 10.10.19.1, 00:00:08, FastEthernet0/1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172.16.13.0 [110/21] via 10.10.19.1, 00:00:08, FastEthernet0/1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172.16.14.0 [110/21] via 10.10.19.1, 00:00:08, FastEthernet0/1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172.16.15.0 [110/21] via 10.10.19.1, 00:00:08, FastEthernet0/1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172.16.10.0 [110/21] via 10.10.19.1, 00:00:08, FastEthernet0/1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172.16.11.0 [110/21] via 10.10.19.1, 00:00:08, FastEthernet0/1</a:t>
            </a:r>
          </a:p>
          <a:p>
            <a:r>
              <a:rPr lang="hr-HR" sz="1600" dirty="0">
                <a:solidFill>
                  <a:srgbClr val="0000FF"/>
                </a:solidFill>
              </a:rPr>
              <a:t>O IA    172.16.1.0 [110/30] via 10.10.19.1, 00:00:09, FastEthernet0/1</a:t>
            </a:r>
          </a:p>
          <a:p>
            <a:r>
              <a:rPr lang="hr-HR" sz="1600" dirty="0"/>
              <a:t>     172.20.0.0/24 is subnetted, 1 subnets</a:t>
            </a:r>
          </a:p>
          <a:p>
            <a:r>
              <a:rPr lang="hr-HR" sz="1600" dirty="0"/>
              <a:t>O IA    172.20.1.0 [110/30] via 10.10.19.1, 00:08:25, FastEthernet0/1</a:t>
            </a:r>
          </a:p>
          <a:p>
            <a:r>
              <a:rPr lang="hr-HR" sz="1600" dirty="0"/>
              <a:t>     10.0.0.0/8 is variably subnetted, 6 subnets, 2 masks</a:t>
            </a:r>
          </a:p>
          <a:p>
            <a:r>
              <a:rPr lang="hr-HR" sz="1600" dirty="0"/>
              <a:t>O IA    10.10.11.1/32 [110/11] via 10.10.19.1, 00:08:25, FastEthernet0/1</a:t>
            </a:r>
          </a:p>
          <a:p>
            <a:r>
              <a:rPr lang="hr-HR" sz="1600" dirty="0"/>
              <a:t>O IA    10.10.10.0/24 [110/20] via 10.10.19.1, 00:08:25, FastEthernet0/1</a:t>
            </a:r>
          </a:p>
          <a:p>
            <a:r>
              <a:rPr lang="hr-HR" sz="1600" dirty="0"/>
              <a:t>C       10.10.19.0/24 is directly connected, FastEthernet0/1</a:t>
            </a:r>
          </a:p>
          <a:p>
            <a:r>
              <a:rPr lang="hr-HR" sz="1600" dirty="0"/>
              <a:t>O IA    10.10.33.1/32 [110/21] via 10.10.19.1, 00:08:26, FastEthernet0/1</a:t>
            </a:r>
          </a:p>
          <a:p>
            <a:r>
              <a:rPr lang="hr-HR" sz="1600" dirty="0"/>
              <a:t>O IA    10.10.34.0/24 [110/21] via 10.10.19.1, 00:08:26, FastEthernet0/1</a:t>
            </a:r>
          </a:p>
          <a:p>
            <a:r>
              <a:rPr lang="hr-HR" sz="1600" dirty="0"/>
              <a:t>C       10.10.99.0/24 is directly connected, Loopback0</a:t>
            </a:r>
          </a:p>
          <a:p>
            <a:r>
              <a:rPr lang="hr-HR" sz="1600" dirty="0"/>
              <a:t>O*IA 0.0.0.0/0 [110/11] via 10.10.19.1, 00:08:26, FastEthernet0/1</a:t>
            </a:r>
          </a:p>
        </p:txBody>
      </p:sp>
    </p:spTree>
    <p:extLst>
      <p:ext uri="{BB962C8B-B14F-4D97-AF65-F5344CB8AC3E}">
        <p14:creationId xmlns:p14="http://schemas.microsoft.com/office/powerpoint/2010/main" val="17813700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sažimanje putanja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44248" y="141636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R9#show ip route</a:t>
            </a:r>
            <a:endParaRPr lang="hr-HR" sz="1600" dirty="0"/>
          </a:p>
          <a:p>
            <a:endParaRPr lang="hr-HR" sz="1600" dirty="0"/>
          </a:p>
          <a:p>
            <a:r>
              <a:rPr lang="hr-HR" sz="1600" dirty="0"/>
              <a:t>Gateway of last resort is 10.10.19.1 to network 0.0.0.0</a:t>
            </a:r>
          </a:p>
          <a:p>
            <a:endParaRPr lang="hr-HR" sz="1600" dirty="0"/>
          </a:p>
          <a:p>
            <a:r>
              <a:rPr lang="hr-HR" sz="1600" b="1" dirty="0">
                <a:solidFill>
                  <a:srgbClr val="0000FF"/>
                </a:solidFill>
              </a:rPr>
              <a:t>O IA 172.16.0.0/16 [110/21] via 10.10.19.1, 00:00:13, FastEthernet0/1</a:t>
            </a:r>
          </a:p>
          <a:p>
            <a:r>
              <a:rPr lang="hr-HR" sz="1600" dirty="0"/>
              <a:t>     172.20.0.0/24 is subnetted, 1 subnets</a:t>
            </a:r>
          </a:p>
          <a:p>
            <a:r>
              <a:rPr lang="hr-HR" sz="1600" dirty="0"/>
              <a:t>O IA    172.20.1.0 [110/30] via 10.10.19.1, 00:10:10, FastEthernet0/1</a:t>
            </a:r>
          </a:p>
          <a:p>
            <a:r>
              <a:rPr lang="hr-HR" sz="1600" dirty="0"/>
              <a:t>     10.0.0.0/8 is variably subnetted, 6 subnets, 2 masks</a:t>
            </a:r>
          </a:p>
          <a:p>
            <a:r>
              <a:rPr lang="hr-HR" sz="1600" dirty="0"/>
              <a:t>O IA    10.10.11.1/32 [110/11] via 10.10.19.1, 00:10:10, FastEthernet0/1</a:t>
            </a:r>
          </a:p>
          <a:p>
            <a:r>
              <a:rPr lang="hr-HR" sz="1600" dirty="0"/>
              <a:t>O IA    10.10.10.0/24 [110/20] via 10.10.19.1, 00:10:10, FastEthernet0/1</a:t>
            </a:r>
          </a:p>
          <a:p>
            <a:r>
              <a:rPr lang="hr-HR" sz="1600" dirty="0"/>
              <a:t>C       10.10.19.0/24 is directly connected, FastEthernet0/1</a:t>
            </a:r>
          </a:p>
          <a:p>
            <a:r>
              <a:rPr lang="hr-HR" sz="1600" dirty="0"/>
              <a:t>O IA    10.10.33.1/32 [110/21] via 10.10.19.1, 00:10:11, FastEthernet0/1</a:t>
            </a:r>
          </a:p>
          <a:p>
            <a:r>
              <a:rPr lang="hr-HR" sz="1600" dirty="0"/>
              <a:t>O IA    10.10.34.0/24 [110/21] via 10.10.19.1, 00:10:11, FastEthernet0/1</a:t>
            </a:r>
          </a:p>
          <a:p>
            <a:r>
              <a:rPr lang="hr-HR" sz="1600" dirty="0"/>
              <a:t>C       10.10.99.0/24 is directly connected, Loopback0</a:t>
            </a:r>
          </a:p>
          <a:p>
            <a:r>
              <a:rPr lang="hr-HR" sz="1600" dirty="0"/>
              <a:t>O*IA 0.0.0.0/0 [110/11] via 10.10.19.1, 00:10:11, FastEthernet0/1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71" y="74808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R2(</a:t>
            </a:r>
            <a:r>
              <a:rPr lang="en-US" b="1" dirty="0" err="1"/>
              <a:t>config</a:t>
            </a:r>
            <a:r>
              <a:rPr lang="en-US" b="1" dirty="0"/>
              <a:t>-router)# area 51 range 172.16.0.0 255.255.0.0</a:t>
            </a:r>
          </a:p>
        </p:txBody>
      </p:sp>
    </p:spTree>
    <p:extLst>
      <p:ext uri="{BB962C8B-B14F-4D97-AF65-F5344CB8AC3E}">
        <p14:creationId xmlns:p14="http://schemas.microsoft.com/office/powerpoint/2010/main" val="25288018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8640762" cy="111283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OSPF mreža - primjer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29391" y="784551"/>
            <a:ext cx="8022565" cy="528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6158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99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 susjedski odnosi</a:t>
            </a:r>
            <a:endParaRPr lang="hr-HR" sz="3200" dirty="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AE7A0BF-FEFB-4BC9-A02B-83C8095F1908}"/>
              </a:ext>
            </a:extLst>
          </p:cNvPr>
          <p:cNvSpPr/>
          <p:nvPr/>
        </p:nvSpPr>
        <p:spPr>
          <a:xfrm>
            <a:off x="696685" y="871526"/>
            <a:ext cx="10694125" cy="52629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</a:rPr>
              <a:t>Dva rutera neće ostvariti susjedske odnose ako: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Mrežna maska na sučeljima nije ista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Ako </a:t>
            </a:r>
            <a:r>
              <a:rPr lang="hr-HR" sz="2800" i="1" dirty="0" err="1">
                <a:solidFill>
                  <a:srgbClr val="002060"/>
                </a:solidFill>
              </a:rPr>
              <a:t>hello</a:t>
            </a:r>
            <a:r>
              <a:rPr lang="hr-HR" sz="2800" dirty="0">
                <a:solidFill>
                  <a:srgbClr val="002060"/>
                </a:solidFill>
              </a:rPr>
              <a:t> i </a:t>
            </a:r>
            <a:r>
              <a:rPr lang="hr-HR" sz="2800" i="1" dirty="0" err="1">
                <a:solidFill>
                  <a:srgbClr val="002060"/>
                </a:solidFill>
              </a:rPr>
              <a:t>dead</a:t>
            </a:r>
            <a:r>
              <a:rPr lang="hr-HR" sz="2800" dirty="0">
                <a:solidFill>
                  <a:srgbClr val="002060"/>
                </a:solidFill>
              </a:rPr>
              <a:t> vremena za OSPF nisu ista na oba </a:t>
            </a:r>
            <a:r>
              <a:rPr lang="hr-HR" sz="2800" dirty="0" err="1">
                <a:solidFill>
                  <a:srgbClr val="002060"/>
                </a:solidFill>
              </a:rPr>
              <a:t>usmjernika</a:t>
            </a:r>
            <a:r>
              <a:rPr lang="hr-HR" sz="2800" dirty="0">
                <a:solidFill>
                  <a:srgbClr val="002060"/>
                </a:solidFill>
              </a:rPr>
              <a:t> na vezi koja ih povezuje</a:t>
            </a:r>
          </a:p>
          <a:p>
            <a:pPr marL="0" lvl="1"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Ako tip mreže na vezi koja povezuje dva </a:t>
            </a:r>
            <a:r>
              <a:rPr lang="hr-HR" sz="2800" dirty="0" err="1">
                <a:solidFill>
                  <a:srgbClr val="002060"/>
                </a:solidFill>
              </a:rPr>
              <a:t>usmjernika</a:t>
            </a:r>
            <a:r>
              <a:rPr lang="hr-HR" sz="2800" dirty="0">
                <a:solidFill>
                  <a:srgbClr val="002060"/>
                </a:solidFill>
              </a:rPr>
              <a:t> nije isti </a:t>
            </a:r>
            <a:r>
              <a:rPr lang="hr-HR" sz="2400" dirty="0">
                <a:solidFill>
                  <a:srgbClr val="002060"/>
                </a:solidFill>
              </a:rPr>
              <a:t>(Network type)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Ako pri oglašavanju </a:t>
            </a:r>
            <a:r>
              <a:rPr lang="hr-HR" sz="2800" dirty="0" err="1">
                <a:solidFill>
                  <a:srgbClr val="002060"/>
                </a:solidFill>
              </a:rPr>
              <a:t>podmreže</a:t>
            </a:r>
            <a:r>
              <a:rPr lang="hr-HR" sz="2800" dirty="0">
                <a:solidFill>
                  <a:srgbClr val="002060"/>
                </a:solidFill>
              </a:rPr>
              <a:t> veze koja povezuje dva </a:t>
            </a:r>
            <a:r>
              <a:rPr lang="hr-HR" sz="2800" dirty="0" err="1">
                <a:solidFill>
                  <a:srgbClr val="002060"/>
                </a:solidFill>
              </a:rPr>
              <a:t>usmjernika</a:t>
            </a:r>
            <a:r>
              <a:rPr lang="hr-HR" sz="2800" dirty="0">
                <a:solidFill>
                  <a:srgbClr val="002060"/>
                </a:solidFill>
              </a:rPr>
              <a:t> nije korišten isti broj područja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Ako nismo točno upisali NETWORK naredbu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Ako ne koristimo istu vrstu autentifikacije i lozinke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Ako Stub area flag</a:t>
            </a:r>
          </a:p>
          <a:p>
            <a:pPr>
              <a:buFont typeface="Wingdings" pitchFamily="2" charset="2"/>
              <a:buChar char="Ø"/>
            </a:pPr>
            <a:endParaRPr lang="hr-H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1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OSPF show naredbe</a:t>
            </a:r>
            <a:endParaRPr lang="hr-HR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450ED3-0725-4692-A047-01D290EE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11" y="929489"/>
            <a:ext cx="7205534" cy="30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BE2DFD8-4617-4D42-BC65-5CB0BF40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245" y="2360692"/>
            <a:ext cx="55435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3EC017A-2D38-4E74-9B23-A9FB0C6B0838}"/>
              </a:ext>
            </a:extLst>
          </p:cNvPr>
          <p:cNvSpPr txBox="1"/>
          <p:nvPr/>
        </p:nvSpPr>
        <p:spPr>
          <a:xfrm>
            <a:off x="8844209" y="1103384"/>
            <a:ext cx="321471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1400" b="1" dirty="0"/>
              <a:t>Vezano za odgodu pokretanja SPF algoritma u slučajevima kada je mreža nestabilna i ima puno promjena</a:t>
            </a:r>
          </a:p>
        </p:txBody>
      </p: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87E24449-2498-4FE9-979E-134FF984489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050437" y="1580438"/>
            <a:ext cx="793772" cy="260836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2E66774A-20A1-45B2-9413-DA543FBA9F38}"/>
              </a:ext>
            </a:extLst>
          </p:cNvPr>
          <p:cNvCxnSpPr/>
          <p:nvPr/>
        </p:nvCxnSpPr>
        <p:spPr>
          <a:xfrm>
            <a:off x="4558089" y="4218079"/>
            <a:ext cx="3357586" cy="1588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B4E05023-0E57-4791-8B83-3277168EDA7E}"/>
              </a:ext>
            </a:extLst>
          </p:cNvPr>
          <p:cNvCxnSpPr>
            <a:endCxn id="6" idx="3"/>
          </p:cNvCxnSpPr>
          <p:nvPr/>
        </p:nvCxnSpPr>
        <p:spPr>
          <a:xfrm flipV="1">
            <a:off x="4558089" y="4422855"/>
            <a:ext cx="5400706" cy="9539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CC21BCBB-5BE5-44EF-8993-6EF7097FF620}"/>
              </a:ext>
            </a:extLst>
          </p:cNvPr>
          <p:cNvCxnSpPr/>
          <p:nvPr/>
        </p:nvCxnSpPr>
        <p:spPr>
          <a:xfrm flipV="1">
            <a:off x="4515233" y="4637169"/>
            <a:ext cx="5400706" cy="9539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2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4869</Words>
  <Application>Microsoft Office PowerPoint</Application>
  <PresentationFormat>Widescreen</PresentationFormat>
  <Paragraphs>599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Calibri</vt:lpstr>
      <vt:lpstr>Segoe UI</vt:lpstr>
      <vt:lpstr>Segoe UI Semibold</vt:lpstr>
      <vt:lpstr>ARS Maquette Pro</vt:lpstr>
      <vt:lpstr>Stolzl Bold</vt:lpstr>
      <vt:lpstr>Wingdings</vt:lpstr>
      <vt:lpstr>Stolzl Book</vt:lpstr>
      <vt:lpstr>Arial</vt:lpstr>
      <vt:lpstr>Calibri Light</vt:lpstr>
      <vt:lpstr>Office Theme</vt:lpstr>
      <vt:lpstr>1_Office Theme</vt:lpstr>
      <vt:lpstr>Usmjeravanje i preklapanje u računalnim mrežama</vt:lpstr>
      <vt:lpstr>Routing protokoli</vt:lpstr>
      <vt:lpstr>OSPF-Open Shortest Path First</vt:lpstr>
      <vt:lpstr>OSPF-Open Shortest Path First</vt:lpstr>
      <vt:lpstr>OSPF-Open Shortest Path First</vt:lpstr>
      <vt:lpstr>OSPF-Open Shortest Path First</vt:lpstr>
      <vt:lpstr>OSPF susjedski odnosi</vt:lpstr>
      <vt:lpstr>OSPF susjedski odnosi</vt:lpstr>
      <vt:lpstr>OSPF show naredbe</vt:lpstr>
      <vt:lpstr>OSPF show naredbe</vt:lpstr>
      <vt:lpstr>OSPF show naredbe</vt:lpstr>
      <vt:lpstr>Cost neke putanje-kumulativan</vt:lpstr>
      <vt:lpstr>Cost neke putanje-kumulativan</vt:lpstr>
      <vt:lpstr>OSPF tipovi mreža</vt:lpstr>
      <vt:lpstr>OSPF tipovi mreža</vt:lpstr>
      <vt:lpstr>Broadcast mreže</vt:lpstr>
      <vt:lpstr>Broadcast Networks DR i BDR</vt:lpstr>
      <vt:lpstr>Odabir DR i BDR</vt:lpstr>
      <vt:lpstr>Otkaz DR</vt:lpstr>
      <vt:lpstr>Dodaje se novi ruter</vt:lpstr>
      <vt:lpstr>Vratio se stari DR</vt:lpstr>
      <vt:lpstr>Otkaz BDR</vt:lpstr>
      <vt:lpstr>Novi DR otkazuje</vt:lpstr>
      <vt:lpstr>Redistribucija Default rute</vt:lpstr>
      <vt:lpstr>Redistribucija nekog usmjerničkog protokola (RIP, EIGRP)</vt:lpstr>
      <vt:lpstr>Auto-cost reference-bandwidth</vt:lpstr>
      <vt:lpstr>Auto-cost reference-bandwidth</vt:lpstr>
      <vt:lpstr>PowerPoint Presentation</vt:lpstr>
      <vt:lpstr>OSPF AREA</vt:lpstr>
      <vt:lpstr>OSPF tipovi usmjernika</vt:lpstr>
      <vt:lpstr>Format OSPF poruke</vt:lpstr>
      <vt:lpstr>OSPF paketi</vt:lpstr>
      <vt:lpstr>OSPF - Hello paket</vt:lpstr>
      <vt:lpstr>OSPF ostali paketi</vt:lpstr>
      <vt:lpstr>OSPF Link state updates (LSU)</vt:lpstr>
      <vt:lpstr>OSPF Link state updates (LSU)</vt:lpstr>
      <vt:lpstr>OSPF stanja</vt:lpstr>
      <vt:lpstr>PowerPoint Presentation</vt:lpstr>
      <vt:lpstr>OSPF stanja</vt:lpstr>
      <vt:lpstr>PowerPoint Presentation</vt:lpstr>
      <vt:lpstr>MULTIAREA  OSPF</vt:lpstr>
      <vt:lpstr>MULTIAREA  OSPF</vt:lpstr>
      <vt:lpstr>MULTIAREA  OSPF</vt:lpstr>
      <vt:lpstr>PowerPoint Presentation</vt:lpstr>
      <vt:lpstr>OSPF Link state updates (LSU)</vt:lpstr>
      <vt:lpstr>OSPF Link state updates (LSU)</vt:lpstr>
      <vt:lpstr>LSA Type 1: Router LSA</vt:lpstr>
      <vt:lpstr>LSA Type 2: Network LSA</vt:lpstr>
      <vt:lpstr>LSA Type 3: Summary LSA</vt:lpstr>
      <vt:lpstr>LSA Type 4: Summary LSA</vt:lpstr>
      <vt:lpstr>LSA Type 5: External LSA</vt:lpstr>
      <vt:lpstr>LSA Type 7: NSSA LSA</vt:lpstr>
      <vt:lpstr>OSPF Tipovi putanja</vt:lpstr>
      <vt:lpstr>ASBR (Autonomous System  boundary router)  E1 rute</vt:lpstr>
      <vt:lpstr>ASBR (Autonomous System  boundary router)  E2 rute</vt:lpstr>
      <vt:lpstr>Specijalni tipovi područja</vt:lpstr>
      <vt:lpstr>Stub area</vt:lpstr>
      <vt:lpstr>Totally Stubby Area</vt:lpstr>
      <vt:lpstr>Not-So-Stubby Area (NSSA)</vt:lpstr>
      <vt:lpstr>Totally Stubby NSSA-Cisco</vt:lpstr>
      <vt:lpstr>Primjer AREA tipova</vt:lpstr>
      <vt:lpstr>Primjer AREA tipova</vt:lpstr>
      <vt:lpstr>Konfiguracija Stub tipa area-STANDARD</vt:lpstr>
      <vt:lpstr>Konfiguracija Stub tipa area-Cisco Proprieatery</vt:lpstr>
      <vt:lpstr>Konfiguracija NSSA tipa area-STANDARD</vt:lpstr>
      <vt:lpstr>Konfiguracija NSSA tipa area-Cisco proprieatery</vt:lpstr>
      <vt:lpstr>NSSA-izvor default rute</vt:lpstr>
      <vt:lpstr>NSSA-izvor default rute</vt:lpstr>
      <vt:lpstr>Oglašavanje predefiniranih ruta</vt:lpstr>
      <vt:lpstr>OSPF sažimanje putanja</vt:lpstr>
      <vt:lpstr>OSPF sažimanje putanja</vt:lpstr>
      <vt:lpstr>OSPF sažimanje putanja</vt:lpstr>
      <vt:lpstr>OSPF mreža - primjer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Silvio Papić</cp:lastModifiedBy>
  <cp:revision>174</cp:revision>
  <dcterms:created xsi:type="dcterms:W3CDTF">2017-11-15T14:56:38Z</dcterms:created>
  <dcterms:modified xsi:type="dcterms:W3CDTF">2024-04-03T07:15:30Z</dcterms:modified>
  <cp:contentStatus/>
</cp:coreProperties>
</file>