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72" r:id="rId3"/>
    <p:sldId id="368" r:id="rId4"/>
    <p:sldId id="378" r:id="rId5"/>
    <p:sldId id="372" r:id="rId6"/>
    <p:sldId id="374" r:id="rId7"/>
    <p:sldId id="373" r:id="rId8"/>
    <p:sldId id="375" r:id="rId9"/>
    <p:sldId id="382" r:id="rId10"/>
    <p:sldId id="377" r:id="rId11"/>
    <p:sldId id="376" r:id="rId12"/>
    <p:sldId id="379" r:id="rId13"/>
    <p:sldId id="360" r:id="rId14"/>
    <p:sldId id="369" r:id="rId15"/>
    <p:sldId id="351" r:id="rId16"/>
    <p:sldId id="365" r:id="rId17"/>
    <p:sldId id="370" r:id="rId18"/>
    <p:sldId id="363" r:id="rId19"/>
    <p:sldId id="353" r:id="rId20"/>
    <p:sldId id="364" r:id="rId21"/>
    <p:sldId id="361" r:id="rId22"/>
    <p:sldId id="362" r:id="rId23"/>
    <p:sldId id="380" r:id="rId24"/>
    <p:sldId id="371" r:id="rId25"/>
    <p:sldId id="381" r:id="rId26"/>
    <p:sldId id="383" r:id="rId27"/>
    <p:sldId id="313" r:id="rId28"/>
    <p:sldId id="330" r:id="rId29"/>
  </p:sldIdLst>
  <p:sldSz cx="12192000" cy="6858000"/>
  <p:notesSz cx="6858000" cy="9144000"/>
  <p:embeddedFontLst>
    <p:embeddedFont>
      <p:font typeface="Barlow" panose="00000500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Stolzl Bold" panose="00000800000000000000" charset="0"/>
      <p:bold r:id="rId43"/>
    </p:embeddedFont>
    <p:embeddedFont>
      <p:font typeface="Stolzl Book" panose="00000500000000000000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68942" autoAdjust="0"/>
  </p:normalViewPr>
  <p:slideViewPr>
    <p:cSldViewPr snapToGrid="0" snapToObjects="1">
      <p:cViewPr varScale="1">
        <p:scale>
          <a:sx n="57" d="100"/>
          <a:sy n="57" d="100"/>
        </p:scale>
        <p:origin x="1651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23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7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0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2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3086" y="728663"/>
            <a:ext cx="5170713" cy="1680429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  <a:t>Glavni naslov</a:t>
            </a:r>
            <a:b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</a:br>
            <a:r>
              <a:rPr lang="hr-HR" sz="4800" dirty="0">
                <a:solidFill>
                  <a:schemeClr val="bg1"/>
                </a:solidFill>
                <a:latin typeface="Stolzl Book" panose="00000500000000000000" pitchFamily="50" charset="-18"/>
              </a:rPr>
              <a:t>Tekst</a:t>
            </a: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4540"/>
            <a:ext cx="6183086" cy="5993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" y="6283318"/>
            <a:ext cx="1414604" cy="5746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1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290"/>
            <a:ext cx="8686800" cy="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91mobiles.com/hub/lcd-vs-amoled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target.com/whatis/definition/laser-printer" TargetMode="External"/><Relationship Id="rId2" Type="http://schemas.openxmlformats.org/officeDocument/2006/relationships/hyperlink" Target="https://www.techtarget.com/whatis/definition/inkjet-print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chtarget.com/whatis/definition/multifunction-peripheral-MFP" TargetMode="External"/><Relationship Id="rId5" Type="http://schemas.openxmlformats.org/officeDocument/2006/relationships/hyperlink" Target="https://www.techtarget.com/whatis/definition/thermal-transfer-printer" TargetMode="External"/><Relationship Id="rId4" Type="http://schemas.openxmlformats.org/officeDocument/2006/relationships/hyperlink" Target="https://www.techtarget.com/whatis/definition/3-D-printing-rapid-prototyping-stereolighography-or-architectural-model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scribd.com/document/266312924/Check-Your-English-Vocabulary-for-Computers-and-Information-Technology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d.com/document/266312924/Check-Your-English-Vocabulary-for-Computers-and-Information-Technology" TargetMode="External"/><Relationship Id="rId7" Type="http://schemas.openxmlformats.org/officeDocument/2006/relationships/hyperlink" Target="https://www.91mobiles.com/hub/lcd-vs-amoled/" TargetMode="External"/><Relationship Id="rId2" Type="http://schemas.openxmlformats.org/officeDocument/2006/relationships/hyperlink" Target="https://www.academia.edu/28436822/Infotech_english_for_computer_users_Students_Book_4th_Edi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chopedia.com/definition/1268/imagesetter" TargetMode="External"/><Relationship Id="rId5" Type="http://schemas.openxmlformats.org/officeDocument/2006/relationships/hyperlink" Target="https://www.techtarget.com/whatis/definition/printer" TargetMode="External"/><Relationship Id="rId4" Type="http://schemas.openxmlformats.org/officeDocument/2006/relationships/hyperlink" Target="https://data-flair.training/blogs/input-output-devices-of-computer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28300"/>
            <a:ext cx="4612404" cy="201453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 FOR IT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 5 VOCABULARY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 </a:t>
            </a: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devices</a:t>
            </a: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BF08-F1B4-6D3D-2217-C2AA9995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displays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7A5395-56FB-0B79-356B-C78B7A83C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23" t="28195" r="38759" b="24523"/>
          <a:stretch/>
        </p:blipFill>
        <p:spPr>
          <a:xfrm>
            <a:off x="699247" y="1986524"/>
            <a:ext cx="5877434" cy="34191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23E17-794B-C292-A168-8CDF189B45EB}"/>
              </a:ext>
            </a:extLst>
          </p:cNvPr>
          <p:cNvSpPr txBox="1"/>
          <p:nvPr/>
        </p:nvSpPr>
        <p:spPr>
          <a:xfrm>
            <a:off x="6715634" y="365125"/>
            <a:ext cx="477711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dirty="0">
                <a:solidFill>
                  <a:srgbClr val="222222"/>
                </a:solidFill>
                <a:effectLst/>
                <a:latin typeface="-apple-system"/>
              </a:rPr>
              <a:t>LCD and AMOLED are the two most common displays found on consumer electronics, including smartphones, tablets, wearables, TVs, and more. </a:t>
            </a:r>
          </a:p>
          <a:p>
            <a:endParaRPr lang="en-GB" dirty="0">
              <a:solidFill>
                <a:srgbClr val="222222"/>
              </a:solidFill>
              <a:latin typeface="-apple-system"/>
            </a:endParaRPr>
          </a:p>
          <a:p>
            <a:r>
              <a:rPr lang="en-GB" sz="2400" b="1" dirty="0">
                <a:solidFill>
                  <a:srgbClr val="222222"/>
                </a:solidFill>
                <a:latin typeface="-apple-system"/>
              </a:rPr>
              <a:t>LCD = </a:t>
            </a:r>
            <a:r>
              <a:rPr lang="hr-HR" sz="2400" b="1" i="0" dirty="0" err="1">
                <a:solidFill>
                  <a:srgbClr val="222222"/>
                </a:solidFill>
                <a:effectLst/>
                <a:latin typeface="-apple-system"/>
              </a:rPr>
              <a:t>liquid</a:t>
            </a:r>
            <a:r>
              <a:rPr lang="hr-HR" sz="2400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hr-HR" sz="2400" b="1" i="0" dirty="0" err="1">
                <a:solidFill>
                  <a:srgbClr val="222222"/>
                </a:solidFill>
                <a:effectLst/>
                <a:latin typeface="-apple-system"/>
              </a:rPr>
              <a:t>crystal</a:t>
            </a:r>
            <a:r>
              <a:rPr lang="hr-HR" sz="2400" b="1" i="0" dirty="0">
                <a:solidFill>
                  <a:srgbClr val="222222"/>
                </a:solidFill>
                <a:effectLst/>
                <a:latin typeface="-apple-system"/>
              </a:rPr>
              <a:t> display</a:t>
            </a:r>
            <a:r>
              <a:rPr lang="en-GB" sz="2400" b="1" i="0" dirty="0">
                <a:solidFill>
                  <a:srgbClr val="222222"/>
                </a:solidFill>
                <a:effectLst/>
                <a:latin typeface="-apple-system"/>
              </a:rPr>
              <a:t> – uses TFT (thin film transistor) technology</a:t>
            </a:r>
          </a:p>
          <a:p>
            <a:endParaRPr lang="en-GB" sz="2400" b="1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GB" sz="2400" b="1" i="0" dirty="0">
                <a:solidFill>
                  <a:srgbClr val="222222"/>
                </a:solidFill>
                <a:effectLst/>
                <a:latin typeface="-apple-system"/>
              </a:rPr>
              <a:t>AMOLED = active matrix organic light-emitting diode – uses OLED technology</a:t>
            </a:r>
            <a:endParaRPr lang="en-GB" sz="2400" b="1" i="1" dirty="0">
              <a:solidFill>
                <a:srgbClr val="222222"/>
              </a:solidFill>
              <a:latin typeface="-apple-system"/>
            </a:endParaRPr>
          </a:p>
          <a:p>
            <a:endParaRPr lang="en-GB" i="1" dirty="0">
              <a:solidFill>
                <a:srgbClr val="222222"/>
              </a:solidFill>
              <a:latin typeface="-apple-system"/>
            </a:endParaRPr>
          </a:p>
          <a:p>
            <a:r>
              <a:rPr lang="en-GB" sz="2400" b="1" i="1" dirty="0">
                <a:solidFill>
                  <a:schemeClr val="accent1"/>
                </a:solidFill>
                <a:latin typeface="-apple-system"/>
              </a:rPr>
              <a:t>Read the article to find out more: </a:t>
            </a:r>
            <a:r>
              <a:rPr lang="en-GB" sz="2400" b="1" i="1" dirty="0">
                <a:solidFill>
                  <a:schemeClr val="accent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https://www.91mobiles.com/hub/lcd-vs-amoled/</a:t>
            </a:r>
            <a:endParaRPr lang="en-GB" sz="2400" b="1" i="1" dirty="0">
              <a:solidFill>
                <a:schemeClr val="accent1"/>
              </a:solidFill>
              <a:latin typeface="-apple-system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2087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2158-F655-708A-E913-A593F32B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Touchscreen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99F4D-C29F-10E7-503A-02DAD311C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Both an Input &amp; Output Device </a:t>
            </a:r>
            <a:endParaRPr lang="hr-HR" dirty="0"/>
          </a:p>
        </p:txBody>
      </p:sp>
      <p:pic>
        <p:nvPicPr>
          <p:cNvPr id="1026" name="Picture 2" descr="Jun-Saxifragelec 7 inch IPS Touch Screen Capacitive 1024x600 HDMI Display  Game Monitor for Raspberry Pi 4 : Amazon.co.uk: Computers &amp; Accessories">
            <a:extLst>
              <a:ext uri="{FF2B5EF4-FFF2-40B4-BE49-F238E27FC236}">
                <a16:creationId xmlns:a16="http://schemas.microsoft.com/office/drawing/2014/main" id="{523CF196-C63D-6B3E-F27E-71919BC92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2" y="2748588"/>
            <a:ext cx="4356100" cy="342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43240-6FB1-D397-5A4E-691ED6392004}"/>
              </a:ext>
            </a:extLst>
          </p:cNvPr>
          <p:cNvSpPr txBox="1"/>
          <p:nvPr/>
        </p:nvSpPr>
        <p:spPr>
          <a:xfrm>
            <a:off x="6096000" y="329208"/>
            <a:ext cx="602428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dirty="0">
                <a:solidFill>
                  <a:srgbClr val="000000"/>
                </a:solidFill>
                <a:effectLst/>
                <a:latin typeface="Lucida Grande"/>
              </a:rPr>
              <a:t>Navigating Win10 with Touch Interface</a:t>
            </a:r>
          </a:p>
          <a:p>
            <a:r>
              <a:rPr lang="en-GB" sz="2000" b="0" i="0" dirty="0">
                <a:solidFill>
                  <a:srgbClr val="000000"/>
                </a:solidFill>
                <a:effectLst/>
                <a:latin typeface="Lucida Grande"/>
              </a:rPr>
              <a:t>Windows 10 was built with </a:t>
            </a:r>
            <a:r>
              <a:rPr lang="en-GB" sz="2000" b="0" i="1" dirty="0">
                <a:solidFill>
                  <a:srgbClr val="000000"/>
                </a:solidFill>
                <a:effectLst/>
                <a:latin typeface="Lucida Grande"/>
              </a:rPr>
              <a:t>touch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Lucida Grande"/>
              </a:rPr>
              <a:t> in mind. </a:t>
            </a:r>
          </a:p>
          <a:p>
            <a:r>
              <a:rPr lang="en-GB" sz="2000" dirty="0">
                <a:solidFill>
                  <a:srgbClr val="000000"/>
                </a:solidFill>
                <a:latin typeface="Lucida Grande"/>
              </a:rPr>
              <a:t>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Lucida Grande"/>
              </a:rPr>
              <a:t>nstead of using a mouse or keyboard to manipulate Windows 10, you use your fingers to touch the screen in specific ways. </a:t>
            </a:r>
          </a:p>
          <a:p>
            <a:r>
              <a:rPr lang="en-GB" sz="2000" b="0" i="0" dirty="0">
                <a:solidFill>
                  <a:srgbClr val="000000"/>
                </a:solidFill>
                <a:effectLst/>
                <a:latin typeface="Lucida Grande"/>
              </a:rPr>
              <a:t>These actions are called </a:t>
            </a:r>
            <a:r>
              <a:rPr lang="en-GB" sz="2000" b="1" i="1" dirty="0">
                <a:solidFill>
                  <a:srgbClr val="000000"/>
                </a:solidFill>
                <a:effectLst/>
                <a:latin typeface="Lucida Grande"/>
              </a:rPr>
              <a:t>GESTURES</a:t>
            </a:r>
            <a:r>
              <a:rPr lang="en-GB" sz="2000" dirty="0">
                <a:solidFill>
                  <a:srgbClr val="000000"/>
                </a:solidFill>
                <a:latin typeface="Lucida Grande"/>
              </a:rPr>
              <a:t>: </a:t>
            </a:r>
            <a:endParaRPr lang="en-GB" sz="2000" b="0" i="0" dirty="0">
              <a:solidFill>
                <a:srgbClr val="000000"/>
              </a:solidFill>
              <a:effectLst/>
              <a:latin typeface="Lucida Grand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tap and 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tap </a:t>
            </a:r>
            <a:endParaRPr lang="en-GB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double-tap</a:t>
            </a:r>
            <a:r>
              <a:rPr lang="hr-HR" sz="20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sz="2000" b="1" i="1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srgbClr val="000000"/>
                </a:solidFill>
                <a:latin typeface="Arial" panose="020B0604020202020204" pitchFamily="34" charset="0"/>
              </a:rPr>
              <a:t>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pinch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slide</a:t>
            </a:r>
            <a:r>
              <a:rPr lang="hr-HR" sz="20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sz="2000" b="1" i="1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turn</a:t>
            </a:r>
            <a:r>
              <a:rPr lang="hr-HR" sz="20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GB" sz="2000" b="1" i="1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swipe</a:t>
            </a:r>
            <a:endParaRPr lang="en-GB" sz="2000" b="1" i="1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b="1" i="1" dirty="0">
              <a:solidFill>
                <a:srgbClr val="000000"/>
              </a:solidFill>
              <a:latin typeface="Lucida Grande"/>
            </a:endParaRPr>
          </a:p>
          <a:p>
            <a:r>
              <a:rPr lang="en-GB" sz="2400" b="1" i="1" dirty="0">
                <a:solidFill>
                  <a:schemeClr val="accent1"/>
                </a:solidFill>
                <a:latin typeface="Lucida Grande"/>
              </a:rPr>
              <a:t>Open IE file named “Week 5 Touch screen gestures – exercise” and guess the names of gestures in pairs.</a:t>
            </a:r>
            <a:endParaRPr lang="en-GB" sz="2400" b="1" i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29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039C0-F8A9-2B28-8BEF-43BE06250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PRINTERS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6407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0E3D-09DF-C242-8CC1-8A7A8E27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you name these types of printers?</a:t>
            </a:r>
            <a:endParaRPr lang="hr-HR" dirty="0"/>
          </a:p>
        </p:txBody>
      </p:sp>
      <p:pic>
        <p:nvPicPr>
          <p:cNvPr id="2050" name="Picture 2" descr="Inkjet printer u boji Canon Pixma TS205 A4 – Novo!!">
            <a:extLst>
              <a:ext uri="{FF2B5EF4-FFF2-40B4-BE49-F238E27FC236}">
                <a16:creationId xmlns:a16="http://schemas.microsoft.com/office/drawing/2014/main" id="{35322796-B65B-D790-31AD-A66C3CB1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6" y="1362219"/>
            <a:ext cx="3086468" cy="24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kjet Printer Cartridge">
            <a:extLst>
              <a:ext uri="{FF2B5EF4-FFF2-40B4-BE49-F238E27FC236}">
                <a16:creationId xmlns:a16="http://schemas.microsoft.com/office/drawing/2014/main" id="{1A52CB3E-AC70-0AD5-C724-DDFADA2FF4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55" y="2687782"/>
            <a:ext cx="1053397" cy="10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he Best Laser Printers for 2023 | PCMag">
            <a:extLst>
              <a:ext uri="{FF2B5EF4-FFF2-40B4-BE49-F238E27FC236}">
                <a16:creationId xmlns:a16="http://schemas.microsoft.com/office/drawing/2014/main" id="{B5C3AF0C-24CB-462E-68DF-BF3AB28E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01" y="2907994"/>
            <a:ext cx="3086468" cy="30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Creality Ender 5 S1 3D Printer Upgrade with 250mm/s Printing  Speed 300°C High-Temperature Nozzle Direct Extruder CR Touch Auto Leveling  Kit, Dual Z Axes Stable Cube Frame 8.66x8.66x11.02in : Industrial &amp;">
            <a:extLst>
              <a:ext uri="{FF2B5EF4-FFF2-40B4-BE49-F238E27FC236}">
                <a16:creationId xmlns:a16="http://schemas.microsoft.com/office/drawing/2014/main" id="{EB79A0FA-9C86-95DD-C8F7-AB7279F0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69" y="1318046"/>
            <a:ext cx="3007294" cy="30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anon imageCLASS MF235 All-in-One Laser Printer, Black, Standard :  Amazon.in: Computers &amp; Accessories">
            <a:extLst>
              <a:ext uri="{FF2B5EF4-FFF2-40B4-BE49-F238E27FC236}">
                <a16:creationId xmlns:a16="http://schemas.microsoft.com/office/drawing/2014/main" id="{530D1575-CFEB-67CD-826A-AA3E59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977" y="4238227"/>
            <a:ext cx="3669258" cy="309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rmal Receipt Printer with Bar Code Scanner and Paper Roll">
            <a:extLst>
              <a:ext uri="{FF2B5EF4-FFF2-40B4-BE49-F238E27FC236}">
                <a16:creationId xmlns:a16="http://schemas.microsoft.com/office/drawing/2014/main" id="{6D880B0A-73DA-1FB9-6EDF-BF745A06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29" y="4423170"/>
            <a:ext cx="1588610" cy="151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681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kjet printer u boji Canon Pixma TS205 A4 – Novo!!">
            <a:extLst>
              <a:ext uri="{FF2B5EF4-FFF2-40B4-BE49-F238E27FC236}">
                <a16:creationId xmlns:a16="http://schemas.microsoft.com/office/drawing/2014/main" id="{35322796-B65B-D790-31AD-A66C3CB1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6" y="1362219"/>
            <a:ext cx="3086468" cy="24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kjet Printer Cartridge">
            <a:extLst>
              <a:ext uri="{FF2B5EF4-FFF2-40B4-BE49-F238E27FC236}">
                <a16:creationId xmlns:a16="http://schemas.microsoft.com/office/drawing/2014/main" id="{1A52CB3E-AC70-0AD5-C724-DDFADA2FF4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55" y="2687782"/>
            <a:ext cx="1053397" cy="10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he Best Laser Printers for 2023 | PCMag">
            <a:extLst>
              <a:ext uri="{FF2B5EF4-FFF2-40B4-BE49-F238E27FC236}">
                <a16:creationId xmlns:a16="http://schemas.microsoft.com/office/drawing/2014/main" id="{B5C3AF0C-24CB-462E-68DF-BF3AB28E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01" y="2907994"/>
            <a:ext cx="3086468" cy="30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Creality Ender 5 S1 3D Printer Upgrade with 250mm/s Printing  Speed 300°C High-Temperature Nozzle Direct Extruder CR Touch Auto Leveling  Kit, Dual Z Axes Stable Cube Frame 8.66x8.66x11.02in : Industrial &amp;">
            <a:extLst>
              <a:ext uri="{FF2B5EF4-FFF2-40B4-BE49-F238E27FC236}">
                <a16:creationId xmlns:a16="http://schemas.microsoft.com/office/drawing/2014/main" id="{EB79A0FA-9C86-95DD-C8F7-AB7279F0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269" y="1318046"/>
            <a:ext cx="3007294" cy="30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anon imageCLASS MF235 All-in-One Laser Printer, Black, Standard :  Amazon.in: Computers &amp; Accessories">
            <a:extLst>
              <a:ext uri="{FF2B5EF4-FFF2-40B4-BE49-F238E27FC236}">
                <a16:creationId xmlns:a16="http://schemas.microsoft.com/office/drawing/2014/main" id="{530D1575-CFEB-67CD-826A-AA3E59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977" y="4238227"/>
            <a:ext cx="3669258" cy="309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rmal Receipt Printer with Bar Code Scanner and Paper Roll">
            <a:extLst>
              <a:ext uri="{FF2B5EF4-FFF2-40B4-BE49-F238E27FC236}">
                <a16:creationId xmlns:a16="http://schemas.microsoft.com/office/drawing/2014/main" id="{6D880B0A-73DA-1FB9-6EDF-BF745A06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29" y="4423170"/>
            <a:ext cx="1588610" cy="151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3A4728-E0A3-DAC3-07AF-A1EE2F6F0657}"/>
              </a:ext>
            </a:extLst>
          </p:cNvPr>
          <p:cNvSpPr txBox="1"/>
          <p:nvPr/>
        </p:nvSpPr>
        <p:spPr>
          <a:xfrm>
            <a:off x="1021976" y="968188"/>
            <a:ext cx="250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INK-JET PRINTER</a:t>
            </a:r>
            <a:endParaRPr lang="hr-HR" sz="2400" b="1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BB25CF-C769-AE52-481D-D158621BA570}"/>
              </a:ext>
            </a:extLst>
          </p:cNvPr>
          <p:cNvSpPr txBox="1"/>
          <p:nvPr/>
        </p:nvSpPr>
        <p:spPr>
          <a:xfrm>
            <a:off x="3652524" y="2008094"/>
            <a:ext cx="250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CARTRIDGE</a:t>
            </a:r>
            <a:endParaRPr lang="hr-HR" sz="24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21207F-0473-9944-6830-1310EDBE986F}"/>
              </a:ext>
            </a:extLst>
          </p:cNvPr>
          <p:cNvSpPr txBox="1"/>
          <p:nvPr/>
        </p:nvSpPr>
        <p:spPr>
          <a:xfrm>
            <a:off x="5537721" y="2687782"/>
            <a:ext cx="250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LASER PRINTER</a:t>
            </a:r>
            <a:endParaRPr lang="hr-HR" sz="2400" b="1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EB0839-64B8-6830-4B0B-179170BBC7B0}"/>
              </a:ext>
            </a:extLst>
          </p:cNvPr>
          <p:cNvSpPr txBox="1"/>
          <p:nvPr/>
        </p:nvSpPr>
        <p:spPr>
          <a:xfrm>
            <a:off x="4906488" y="5554597"/>
            <a:ext cx="250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TONER</a:t>
            </a:r>
            <a:endParaRPr lang="hr-HR" sz="2400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0269DF-7F1D-44BA-095F-166FEC23B45F}"/>
              </a:ext>
            </a:extLst>
          </p:cNvPr>
          <p:cNvSpPr txBox="1"/>
          <p:nvPr/>
        </p:nvSpPr>
        <p:spPr>
          <a:xfrm>
            <a:off x="572495" y="4094507"/>
            <a:ext cx="2507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THERMAL PRINTER</a:t>
            </a:r>
            <a:endParaRPr lang="hr-HR" sz="2400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77F18C-812A-1A36-860E-8DC4AFF57A2D}"/>
              </a:ext>
            </a:extLst>
          </p:cNvPr>
          <p:cNvSpPr txBox="1"/>
          <p:nvPr/>
        </p:nvSpPr>
        <p:spPr>
          <a:xfrm>
            <a:off x="7755678" y="1238823"/>
            <a:ext cx="250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3D PRINTER</a:t>
            </a:r>
            <a:endParaRPr lang="hr-HR" sz="2400" b="1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B2EB3-9DC0-19A8-0457-1A70D657E244}"/>
              </a:ext>
            </a:extLst>
          </p:cNvPr>
          <p:cNvSpPr txBox="1"/>
          <p:nvPr/>
        </p:nvSpPr>
        <p:spPr>
          <a:xfrm>
            <a:off x="7964278" y="4208187"/>
            <a:ext cx="413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MULTIFUNCTIONAL PRINTER</a:t>
            </a:r>
            <a:endParaRPr lang="hr-HR" sz="2400" b="1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4FD345-BD07-74D4-BB3C-43438FFA23BA}"/>
              </a:ext>
            </a:extLst>
          </p:cNvPr>
          <p:cNvSpPr txBox="1"/>
          <p:nvPr/>
        </p:nvSpPr>
        <p:spPr>
          <a:xfrm>
            <a:off x="1260529" y="287782"/>
            <a:ext cx="9378208" cy="523220"/>
          </a:xfrm>
          <a:prstGeom prst="rect">
            <a:avLst/>
          </a:prstGeom>
          <a:solidFill>
            <a:schemeClr val="bg2">
              <a:lumMod val="95000"/>
            </a:schemeClr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chemeClr val="accent1"/>
                </a:solidFill>
              </a:rPr>
              <a:t>Read the article on page 38 in your textbook to find out more.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4588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9B35C-BF18-A0F4-57D1-55C90665C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printer types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407C4-FC17-9C39-277B-711563127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388"/>
            <a:ext cx="10515600" cy="4751575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u="sng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Inkjet printers</a:t>
            </a:r>
            <a:r>
              <a:rPr lang="en-GB" sz="2400" b="1" i="0" dirty="0">
                <a:effectLst/>
                <a:latin typeface="Arial" panose="020B0604020202020204" pitchFamily="34" charset="0"/>
              </a:rPr>
              <a:t> 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recreate a digital image by spraying ink onto paper. These are the most common type of personal printer.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u="sng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Laser printers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 are used to create high-quality prints by passing a laser beam at a high speed over a negatively charged drum to define an image. </a:t>
            </a:r>
            <a:r>
              <a:rPr lang="en-GB" sz="2400" b="0" i="0" dirty="0" err="1">
                <a:effectLst/>
                <a:latin typeface="Arial" panose="020B0604020202020204" pitchFamily="34" charset="0"/>
              </a:rPr>
              <a:t>Color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 laser printers are more often found in professional settings.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u="sng" dirty="0"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printers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 are a relatively new printer technology. 3D printing creates a physical object from a digital file. It works by adding layer upon layer of material ((including plastics, metals, food, cement, wood) until the print job is complete and the object is whole.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u="sng" dirty="0"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Thermal printers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 produce an image on paper by passing paper with a thermochromic coating over a print head comprised of electrically heated elements and produces an image in the area where the heated coating turns black. </a:t>
            </a:r>
            <a:r>
              <a:rPr lang="en-GB" sz="2400" dirty="0">
                <a:latin typeface="Arial" panose="020B0604020202020204" pitchFamily="34" charset="0"/>
              </a:rPr>
              <a:t>Useful for printing codes, labels, receipts…</a:t>
            </a:r>
            <a:endParaRPr lang="en-GB" sz="2400" b="0" i="0" dirty="0"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u="sng" dirty="0"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All-in-one printers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 are multifunction devices that combine printing with other technologies such as a copier, scanner and/or fax machine.</a:t>
            </a:r>
          </a:p>
        </p:txBody>
      </p:sp>
    </p:spTree>
    <p:extLst>
      <p:ext uri="{BB962C8B-B14F-4D97-AF65-F5344CB8AC3E}">
        <p14:creationId xmlns:p14="http://schemas.microsoft.com/office/powerpoint/2010/main" val="3755906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A255-1D0C-8FE5-6E24-EBB7D8D3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70" y="-84704"/>
            <a:ext cx="10515600" cy="1325563"/>
          </a:xfrm>
        </p:spPr>
        <p:txBody>
          <a:bodyPr>
            <a:normAutofit/>
          </a:bodyPr>
          <a:lstStyle/>
          <a:p>
            <a:r>
              <a:rPr lang="en-GB" sz="2400" i="1" dirty="0">
                <a:solidFill>
                  <a:schemeClr val="accent1"/>
                </a:solidFill>
              </a:rPr>
              <a:t>Listen to an extract about multi-function printers and answer:</a:t>
            </a:r>
            <a:endParaRPr lang="hr-HR" sz="2400" i="1" dirty="0">
              <a:solidFill>
                <a:schemeClr val="accent1"/>
              </a:solidFill>
            </a:endParaRPr>
          </a:p>
        </p:txBody>
      </p:sp>
      <p:pic>
        <p:nvPicPr>
          <p:cNvPr id="10" name="Multifunction printer">
            <a:hlinkClick r:id="" action="ppaction://media"/>
            <a:extLst>
              <a:ext uri="{FF2B5EF4-FFF2-40B4-BE49-F238E27FC236}">
                <a16:creationId xmlns:a16="http://schemas.microsoft.com/office/drawing/2014/main" id="{A48CD2E2-05E1-2CE2-7FE9-CA1F6A806F1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9450" y="3622675"/>
            <a:ext cx="487363" cy="4873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3E7412-1FDA-ADAD-E56E-5F80C7B568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</a:blip>
          <a:srcRect b="7834"/>
          <a:stretch/>
        </p:blipFill>
        <p:spPr>
          <a:xfrm>
            <a:off x="4491822" y="739302"/>
            <a:ext cx="7495504" cy="5379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A206F-3977-CE7E-F8B1-6C3B9B5C217A}"/>
              </a:ext>
            </a:extLst>
          </p:cNvPr>
          <p:cNvSpPr txBox="1"/>
          <p:nvPr/>
        </p:nvSpPr>
        <p:spPr>
          <a:xfrm>
            <a:off x="10757647" y="2091760"/>
            <a:ext cx="1434353" cy="43513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11" name="Multifunction printer">
            <a:hlinkClick r:id="" action="ppaction://media"/>
            <a:extLst>
              <a:ext uri="{FF2B5EF4-FFF2-40B4-BE49-F238E27FC236}">
                <a16:creationId xmlns:a16="http://schemas.microsoft.com/office/drawing/2014/main" id="{B44598F8-247F-9C8F-2E1E-3B8E3EA6B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102" y="1806223"/>
            <a:ext cx="487363" cy="487363"/>
          </a:xfrm>
          <a:prstGeom prst="rect">
            <a:avLst/>
          </a:prstGeom>
        </p:spPr>
      </p:pic>
      <p:pic>
        <p:nvPicPr>
          <p:cNvPr id="12" name="Picture 6" descr="Canon imageCLASS MF235 All-in-One Laser Printer, Black, Standard :  Amazon.in: Computers &amp; Accessories">
            <a:extLst>
              <a:ext uri="{FF2B5EF4-FFF2-40B4-BE49-F238E27FC236}">
                <a16:creationId xmlns:a16="http://schemas.microsoft.com/office/drawing/2014/main" id="{BF337477-175C-8517-4942-AADC0D94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0" y="2392498"/>
            <a:ext cx="3669258" cy="309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A255-1D0C-8FE5-6E24-EBB7D8D3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70" y="153192"/>
            <a:ext cx="10515600" cy="1325563"/>
          </a:xfrm>
        </p:spPr>
        <p:txBody>
          <a:bodyPr>
            <a:normAutofit/>
          </a:bodyPr>
          <a:lstStyle/>
          <a:p>
            <a:r>
              <a:rPr lang="en-GB" sz="2400" i="1" dirty="0">
                <a:solidFill>
                  <a:schemeClr val="accent1"/>
                </a:solidFill>
              </a:rPr>
              <a:t>Check your answers:</a:t>
            </a:r>
            <a:endParaRPr lang="hr-HR" sz="2400" i="1" dirty="0">
              <a:solidFill>
                <a:schemeClr val="accent1"/>
              </a:solidFill>
            </a:endParaRPr>
          </a:p>
        </p:txBody>
      </p:sp>
      <p:pic>
        <p:nvPicPr>
          <p:cNvPr id="10" name="Multifunction printer">
            <a:hlinkClick r:id="" action="ppaction://media"/>
            <a:extLst>
              <a:ext uri="{FF2B5EF4-FFF2-40B4-BE49-F238E27FC236}">
                <a16:creationId xmlns:a16="http://schemas.microsoft.com/office/drawing/2014/main" id="{A48CD2E2-05E1-2CE2-7FE9-CA1F6A806F1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9450" y="3622675"/>
            <a:ext cx="487363" cy="4873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A206F-3977-CE7E-F8B1-6C3B9B5C217A}"/>
              </a:ext>
            </a:extLst>
          </p:cNvPr>
          <p:cNvSpPr txBox="1"/>
          <p:nvPr/>
        </p:nvSpPr>
        <p:spPr>
          <a:xfrm>
            <a:off x="10757647" y="2541495"/>
            <a:ext cx="1434353" cy="435133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12" name="Picture 6" descr="Canon imageCLASS MF235 All-in-One Laser Printer, Black, Standard :  Amazon.in: Computers &amp; Accessories">
            <a:extLst>
              <a:ext uri="{FF2B5EF4-FFF2-40B4-BE49-F238E27FC236}">
                <a16:creationId xmlns:a16="http://schemas.microsoft.com/office/drawing/2014/main" id="{BF337477-175C-8517-4942-AADC0D945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70" y="2075471"/>
            <a:ext cx="3669258" cy="309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086F57-FB22-DA9C-0401-F9DC1747A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174" y="595107"/>
            <a:ext cx="5682109" cy="535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631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308E6-F224-142B-C0F6-6BB49673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678"/>
            <a:ext cx="10515600" cy="1325563"/>
          </a:xfrm>
        </p:spPr>
        <p:txBody>
          <a:bodyPr/>
          <a:lstStyle/>
          <a:p>
            <a:r>
              <a:rPr lang="en-GB" dirty="0"/>
              <a:t>Imagesetters</a:t>
            </a:r>
            <a:endParaRPr lang="hr-HR" dirty="0"/>
          </a:p>
        </p:txBody>
      </p:sp>
      <p:pic>
        <p:nvPicPr>
          <p:cNvPr id="2050" name="Picture 2" descr="Prodaja Kodak CTP Imagesetter KODAK MAGNUS Q800 stroja za digitalni tisak  Njemačka Emskirchen-Pirkach, BD33914">
            <a:extLst>
              <a:ext uri="{FF2B5EF4-FFF2-40B4-BE49-F238E27FC236}">
                <a16:creationId xmlns:a16="http://schemas.microsoft.com/office/drawing/2014/main" id="{A33D821F-E79D-19BB-D0DF-D6B8DD5F72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9108"/>
            <a:ext cx="6639984" cy="49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B6FD10-12D6-1F32-0478-D8342E3BA1AB}"/>
              </a:ext>
            </a:extLst>
          </p:cNvPr>
          <p:cNvSpPr txBox="1"/>
          <p:nvPr/>
        </p:nvSpPr>
        <p:spPr>
          <a:xfrm>
            <a:off x="6695392" y="1449108"/>
            <a:ext cx="498468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364E"/>
                </a:solidFill>
                <a:latin typeface="helveticaregular"/>
              </a:rPr>
              <a:t>A</a:t>
            </a:r>
            <a:r>
              <a:rPr lang="en-GB" sz="2400" b="0" i="0" dirty="0">
                <a:solidFill>
                  <a:srgbClr val="2E364E"/>
                </a:solidFill>
                <a:effectLst/>
                <a:latin typeface="helveticaregular"/>
              </a:rPr>
              <a:t>n ultra-high-resolution large-format computer output device, able to produce quality surpassing that of a typical home or office printer. The resolution of a home printer is generally up to 300 dots per inch (dpi), with an office printer having 600 dpi, whereas the dpi of an imagesetter is </a:t>
            </a:r>
            <a:r>
              <a:rPr lang="en-GB" sz="2400" b="1" i="1" dirty="0">
                <a:solidFill>
                  <a:schemeClr val="accent1"/>
                </a:solidFill>
                <a:effectLst/>
                <a:latin typeface="helveticaregular"/>
              </a:rPr>
              <a:t>1270, 2540 or up to 4000 dpi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E364E"/>
                </a:solidFill>
                <a:latin typeface="helveticaregular"/>
              </a:rPr>
              <a:t>Used in graphic design industry and </a:t>
            </a:r>
            <a:r>
              <a:rPr lang="en-GB" sz="2400" b="1" dirty="0">
                <a:solidFill>
                  <a:srgbClr val="2E364E"/>
                </a:solidFill>
                <a:latin typeface="helveticaregular"/>
              </a:rPr>
              <a:t>DTP (desktop publishing)</a:t>
            </a:r>
            <a:endParaRPr lang="en-GB" sz="2400" b="1" i="0" dirty="0">
              <a:solidFill>
                <a:srgbClr val="2E364E"/>
              </a:solidFill>
              <a:effectLst/>
              <a:latin typeface="helvetica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9151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CC1FC-961C-3536-76EB-07B5ADEA8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Card printers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B2C6F-BE6E-98DF-AA7E-49E1CB72F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5741" cy="4351338"/>
          </a:xfrm>
        </p:spPr>
        <p:txBody>
          <a:bodyPr>
            <a:normAutofit lnSpcReduction="10000"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electronic 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desktop printers</a:t>
            </a:r>
            <a:r>
              <a:rPr lang="en-GB" b="0" i="0" dirty="0">
                <a:effectLst/>
                <a:latin typeface="Arial" panose="020B0604020202020204" pitchFamily="34" charset="0"/>
              </a:rPr>
              <a:t> with single card feeders which print and personalize 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plastic cards</a:t>
            </a:r>
            <a:r>
              <a:rPr lang="en-GB" b="0" i="0" dirty="0">
                <a:effectLst/>
                <a:latin typeface="Arial" panose="020B0604020202020204" pitchFamily="34" charset="0"/>
              </a:rPr>
              <a:t>. This format is used in </a:t>
            </a:r>
            <a:r>
              <a:rPr lang="en-GB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ID</a:t>
            </a:r>
            <a:r>
              <a:rPr lang="en-GB" b="1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-cards</a:t>
            </a:r>
            <a:r>
              <a:rPr lang="en-GB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1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credit cards</a:t>
            </a:r>
            <a:r>
              <a:rPr lang="en-GB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1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driver's licenses,</a:t>
            </a:r>
            <a:r>
              <a:rPr lang="en-GB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1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health insurance cards</a:t>
            </a:r>
            <a:r>
              <a:rPr lang="en-GB" b="1" i="1" u="none" strike="noStrike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en-GB" u="none" strike="noStrike" dirty="0">
                <a:latin typeface="Arial" panose="020B0604020202020204" pitchFamily="34" charset="0"/>
              </a:rPr>
              <a:t>etc.</a:t>
            </a:r>
            <a:endParaRPr lang="en-GB" b="0" i="0" dirty="0"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designed with laminating, striping, and punching functions, and use desktop or web-based software</a:t>
            </a:r>
            <a:endParaRPr lang="hr-HR" dirty="0"/>
          </a:p>
        </p:txBody>
      </p:sp>
      <p:pic>
        <p:nvPicPr>
          <p:cNvPr id="3076" name="Picture 4" descr="CS-200e ID Card Printer – Digital Creations">
            <a:extLst>
              <a:ext uri="{FF2B5EF4-FFF2-40B4-BE49-F238E27FC236}">
                <a16:creationId xmlns:a16="http://schemas.microsoft.com/office/drawing/2014/main" id="{CA3D83DF-E2A9-492D-6659-E7B9E6AFF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82" y="1051625"/>
            <a:ext cx="4915694" cy="491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75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 you will: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Differentiate between input and output devices</a:t>
            </a:r>
          </a:p>
          <a:p>
            <a:r>
              <a:rPr lang="en-GB" dirty="0"/>
              <a:t>Understand how computer displays work</a:t>
            </a:r>
          </a:p>
          <a:p>
            <a:r>
              <a:rPr lang="en-GB" dirty="0"/>
              <a:t>Understand functionalities of touch screen</a:t>
            </a:r>
          </a:p>
          <a:p>
            <a:r>
              <a:rPr lang="en-GB" dirty="0"/>
              <a:t>Name the types and describe technical functions of printers</a:t>
            </a:r>
          </a:p>
          <a:p>
            <a:r>
              <a:rPr lang="en-GB" dirty="0"/>
              <a:t>Learn some more IT initialisms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234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71CB-7B96-385F-B74F-FFFF3198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ZINK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66948-49CE-4055-7E1D-5893053B4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6033247" cy="4805363"/>
          </a:xfrm>
        </p:spPr>
        <p:txBody>
          <a:bodyPr>
            <a:normAutofit lnSpcReduction="10000"/>
          </a:bodyPr>
          <a:lstStyle/>
          <a:p>
            <a:r>
              <a:rPr lang="en-GB" sz="2400" b="0" i="0" dirty="0">
                <a:effectLst/>
                <a:latin typeface="Arial" panose="020B0604020202020204" pitchFamily="34" charset="0"/>
              </a:rPr>
              <a:t>a </a:t>
            </a:r>
            <a:r>
              <a:rPr lang="en-GB" sz="2400" b="1" i="0" u="none" strike="noStrike" dirty="0">
                <a:effectLst/>
                <a:latin typeface="Arial" panose="020B0604020202020204" pitchFamily="34" charset="0"/>
              </a:rPr>
              <a:t>portmanteau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 of </a:t>
            </a:r>
            <a:r>
              <a:rPr lang="en-GB" sz="2400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zero</a:t>
            </a:r>
            <a:r>
              <a:rPr lang="en-GB" sz="24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2400" i="0" dirty="0">
                <a:effectLst/>
                <a:latin typeface="Arial" panose="020B0604020202020204" pitchFamily="34" charset="0"/>
              </a:rPr>
              <a:t>and </a:t>
            </a:r>
            <a:r>
              <a:rPr lang="en-GB" sz="2400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ink</a:t>
            </a:r>
            <a:endParaRPr lang="en-GB" sz="2400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r>
              <a:rPr lang="en-GB" sz="2400" b="1" i="0" dirty="0">
                <a:effectLst/>
                <a:latin typeface="Arial" panose="020B0604020202020204" pitchFamily="34" charset="0"/>
              </a:rPr>
              <a:t>a full-</a:t>
            </a:r>
            <a:r>
              <a:rPr lang="en-GB" sz="2400" b="1" i="0" dirty="0" err="1">
                <a:effectLst/>
                <a:latin typeface="Arial" panose="020B0604020202020204" pitchFamily="34" charset="0"/>
              </a:rPr>
              <a:t>color</a:t>
            </a:r>
            <a:r>
              <a:rPr lang="en-GB" sz="2400" b="1" i="0" dirty="0">
                <a:effectLst/>
                <a:latin typeface="Arial" panose="020B0604020202020204" pitchFamily="34" charset="0"/>
              </a:rPr>
              <a:t> </a:t>
            </a:r>
            <a:r>
              <a:rPr lang="en-GB" sz="2400" b="1" i="0" u="none" strike="noStrike" dirty="0">
                <a:effectLst/>
                <a:latin typeface="Arial" panose="020B0604020202020204" pitchFamily="34" charset="0"/>
              </a:rPr>
              <a:t>printing</a:t>
            </a:r>
            <a:r>
              <a:rPr lang="en-GB" sz="2400" b="1" i="0" dirty="0">
                <a:effectLst/>
                <a:latin typeface="Arial" panose="020B0604020202020204" pitchFamily="34" charset="0"/>
              </a:rPr>
              <a:t> technology</a:t>
            </a:r>
            <a:r>
              <a:rPr lang="en-GB" sz="2400" b="1" i="0" baseline="30000" dirty="0">
                <a:effectLst/>
                <a:latin typeface="Arial" panose="020B0604020202020204" pitchFamily="34" charset="0"/>
              </a:rPr>
              <a:t> </a:t>
            </a:r>
            <a:r>
              <a:rPr lang="en-GB" sz="2400" b="1" i="0" dirty="0">
                <a:effectLst/>
                <a:latin typeface="Arial" panose="020B0604020202020204" pitchFamily="34" charset="0"/>
              </a:rPr>
              <a:t>for digital devices that does not require ink cartridges and prints in a single pass</a:t>
            </a:r>
          </a:p>
          <a:p>
            <a:r>
              <a:rPr lang="en-GB" sz="2400" b="0" i="0" dirty="0">
                <a:effectLst/>
                <a:latin typeface="Arial" panose="020B0604020202020204" pitchFamily="34" charset="0"/>
              </a:rPr>
              <a:t>The printing technology and its </a:t>
            </a:r>
            <a:r>
              <a:rPr lang="en-GB" sz="2400" b="1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thermal paper</a:t>
            </a:r>
            <a:r>
              <a:rPr lang="en-GB" sz="2400" b="1" i="1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are developed by </a:t>
            </a:r>
            <a:r>
              <a:rPr lang="en-GB" sz="2400" b="1" i="0" dirty="0">
                <a:effectLst/>
                <a:latin typeface="Arial" panose="020B0604020202020204" pitchFamily="34" charset="0"/>
              </a:rPr>
              <a:t>Zink Holdings LLC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, which started as a project inside </a:t>
            </a:r>
            <a:r>
              <a:rPr lang="en-GB" sz="2400" b="1" i="0" u="none" strike="noStrike" dirty="0">
                <a:effectLst/>
                <a:latin typeface="Arial" panose="020B0604020202020204" pitchFamily="34" charset="0"/>
              </a:rPr>
              <a:t>Polaroid Corporation</a:t>
            </a:r>
            <a:r>
              <a:rPr lang="en-GB" sz="2400" b="1" i="0" dirty="0"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en-GB" sz="2400" b="0" i="0" dirty="0">
                <a:effectLst/>
                <a:latin typeface="Arial" panose="020B0604020202020204" pitchFamily="34" charset="0"/>
              </a:rPr>
              <a:t>The paper has several layers: </a:t>
            </a:r>
            <a:r>
              <a:rPr lang="en-GB" sz="2400" b="1" i="0" dirty="0">
                <a:effectLst/>
                <a:latin typeface="Arial" panose="020B0604020202020204" pitchFamily="34" charset="0"/>
              </a:rPr>
              <a:t>a backing layer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 with optional </a:t>
            </a:r>
            <a:r>
              <a:rPr lang="en-GB" sz="2400" b="0" i="0" u="none" strike="noStrike" dirty="0">
                <a:effectLst/>
                <a:latin typeface="Arial" panose="020B0604020202020204" pitchFamily="34" charset="0"/>
              </a:rPr>
              <a:t>pressure sensitive adhesive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, </a:t>
            </a:r>
            <a:r>
              <a:rPr lang="en-GB" sz="2400" b="1" i="1" dirty="0">
                <a:effectLst/>
                <a:latin typeface="Arial" panose="020B0604020202020204" pitchFamily="34" charset="0"/>
              </a:rPr>
              <a:t>heat-sensitive layers 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with </a:t>
            </a:r>
            <a:r>
              <a:rPr lang="en-GB" sz="2400" dirty="0">
                <a:effectLst/>
                <a:latin typeface="Arial" panose="020B0604020202020204" pitchFamily="34" charset="0"/>
              </a:rPr>
              <a:t>cyan, magenta and yellow 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dyes in </a:t>
            </a:r>
            <a:r>
              <a:rPr lang="en-GB" sz="2400" b="0" i="0" dirty="0" err="1">
                <a:effectLst/>
                <a:latin typeface="Arial" panose="020B0604020202020204" pitchFamily="34" charset="0"/>
              </a:rPr>
              <a:t>colorless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 form, and an </a:t>
            </a:r>
            <a:r>
              <a:rPr lang="en-GB" sz="2400" b="1" i="1" dirty="0">
                <a:effectLst/>
                <a:latin typeface="Arial" panose="020B0604020202020204" pitchFamily="34" charset="0"/>
              </a:rPr>
              <a:t>overcoat.</a:t>
            </a:r>
            <a:endParaRPr lang="hr-HR" sz="2400" b="1" i="1" dirty="0"/>
          </a:p>
        </p:txBody>
      </p:sp>
      <p:pic>
        <p:nvPicPr>
          <p:cNvPr id="4098" name="Picture 2" descr="Zink (printing) - Wikipedia">
            <a:extLst>
              <a:ext uri="{FF2B5EF4-FFF2-40B4-BE49-F238E27FC236}">
                <a16:creationId xmlns:a16="http://schemas.microsoft.com/office/drawing/2014/main" id="{85F55636-A1BD-E931-EE17-EED4F1D60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46" y="2070847"/>
            <a:ext cx="4662245" cy="31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382D-91A8-51A5-EE9B-B87BFD94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Older printer types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3137A-208E-798D-7B29-56465FA30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en-GB" b="0" i="0" dirty="0">
                <a:effectLst/>
                <a:latin typeface="Arial" panose="020B0604020202020204" pitchFamily="34" charset="0"/>
              </a:rPr>
              <a:t>So called </a:t>
            </a:r>
            <a:r>
              <a:rPr lang="en-GB" b="1" i="0" u="sng" dirty="0">
                <a:effectLst/>
                <a:latin typeface="Arial" panose="020B0604020202020204" pitchFamily="34" charset="0"/>
              </a:rPr>
              <a:t>first-generation </a:t>
            </a:r>
            <a:r>
              <a:rPr lang="en-GB" b="0" i="0" dirty="0">
                <a:effectLst/>
                <a:latin typeface="Arial" panose="020B0604020202020204" pitchFamily="34" charset="0"/>
              </a:rPr>
              <a:t>printer types </a:t>
            </a:r>
            <a:r>
              <a:rPr lang="en-GB" dirty="0">
                <a:latin typeface="Arial" panose="020B0604020202020204" pitchFamily="34" charset="0"/>
              </a:rPr>
              <a:t>(</a:t>
            </a:r>
            <a:r>
              <a:rPr lang="en-GB" b="1" i="1" dirty="0">
                <a:latin typeface="Arial" panose="020B0604020202020204" pitchFamily="34" charset="0"/>
              </a:rPr>
              <a:t>obsolete, </a:t>
            </a:r>
            <a:r>
              <a:rPr lang="en-GB" b="1" i="1" dirty="0">
                <a:effectLst/>
                <a:latin typeface="Arial" panose="020B0604020202020204" pitchFamily="34" charset="0"/>
              </a:rPr>
              <a:t>outdated)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Dot matrix printers</a:t>
            </a:r>
            <a:r>
              <a:rPr lang="en-GB" b="1" i="0" dirty="0">
                <a:effectLst/>
                <a:latin typeface="Arial" panose="020B0604020202020204" pitchFamily="34" charset="0"/>
              </a:rPr>
              <a:t>: </a:t>
            </a:r>
            <a:r>
              <a:rPr lang="en-GB" b="0" i="0" dirty="0">
                <a:effectLst/>
                <a:latin typeface="Arial" panose="020B0604020202020204" pitchFamily="34" charset="0"/>
              </a:rPr>
              <a:t>use pins to print dots required to shape a character. Dot matrix printers offer very basic print quality. 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Today’s modern retailers that work with </a:t>
            </a:r>
            <a:r>
              <a:rPr lang="en-GB" b="1" i="0" dirty="0">
                <a:effectLst/>
                <a:latin typeface="Open Sans" panose="020B0606030504020204" pitchFamily="34" charset="0"/>
              </a:rPr>
              <a:t>Point of Sale (POS) systems 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have two options when it comes to receipt printers- thermal receipt printers and dot matrix printers.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 plotter </a:t>
            </a:r>
            <a:r>
              <a:rPr lang="en-GB" b="0" i="0" dirty="0">
                <a:effectLst/>
                <a:latin typeface="Arial" panose="020B0604020202020204" pitchFamily="34" charset="0"/>
              </a:rPr>
              <a:t>is a machine that produces 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vector graphics</a:t>
            </a:r>
            <a:r>
              <a:rPr lang="en-GB" b="0" i="0" dirty="0">
                <a:effectLst/>
                <a:latin typeface="Arial" panose="020B0604020202020204" pitchFamily="34" charset="0"/>
              </a:rPr>
              <a:t> drawings. Plotters draw lines on paper using a 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pen</a:t>
            </a:r>
            <a:r>
              <a:rPr lang="en-GB" b="0" i="0" dirty="0">
                <a:effectLst/>
                <a:latin typeface="Arial" panose="020B0604020202020204" pitchFamily="34" charset="0"/>
              </a:rPr>
              <a:t>, or in some applications, use a knife to cut a material like 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vinyl</a:t>
            </a:r>
            <a:r>
              <a:rPr lang="en-GB" b="0" i="0" dirty="0">
                <a:effectLst/>
                <a:latin typeface="Arial" panose="020B0604020202020204" pitchFamily="34" charset="0"/>
              </a:rPr>
              <a:t> or 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leather</a:t>
            </a:r>
            <a:r>
              <a:rPr lang="en-GB" b="0" i="0" dirty="0">
                <a:effectLst/>
                <a:latin typeface="Arial" panose="020B0604020202020204" pitchFamily="34" charset="0"/>
              </a:rPr>
              <a:t>. Used in CAD, but since the mid 1980s superseded by laser printers and digital technologies such as Solvent, Aqueous, and UV.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8751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68704-8FDC-C1E3-E746-A48824CA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5FA3007-E3FB-21E7-575B-4D3700B74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3" y="358308"/>
            <a:ext cx="5148226" cy="426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pson Dot-Matrix Printers | Epson US">
            <a:extLst>
              <a:ext uri="{FF2B5EF4-FFF2-40B4-BE49-F238E27FC236}">
                <a16:creationId xmlns:a16="http://schemas.microsoft.com/office/drawing/2014/main" id="{E78A42FD-D6EC-DCC0-F178-4F9EA999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6" y="-45566"/>
            <a:ext cx="5923710" cy="426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st Dot Matrix Printers: 6 Best Dot Matrix Printers for Retail Business  and Commercial Establishments (2023) - The Economic Times">
            <a:extLst>
              <a:ext uri="{FF2B5EF4-FFF2-40B4-BE49-F238E27FC236}">
                <a16:creationId xmlns:a16="http://schemas.microsoft.com/office/drawing/2014/main" id="{BD8005DC-52BA-B028-94B7-26557BF60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871" y="4236284"/>
            <a:ext cx="3206578" cy="240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1B14F9-D9BF-6BAB-6AB8-9FB9EF3340B5}"/>
              </a:ext>
            </a:extLst>
          </p:cNvPr>
          <p:cNvSpPr txBox="1"/>
          <p:nvPr/>
        </p:nvSpPr>
        <p:spPr>
          <a:xfrm>
            <a:off x="430306" y="4906152"/>
            <a:ext cx="446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Hewlett-Packard 9862A </a:t>
            </a:r>
            <a:r>
              <a:rPr lang="hr-H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calculator</a:t>
            </a:r>
            <a:r>
              <a:rPr lang="hr-H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plotter</a:t>
            </a:r>
            <a:endParaRPr lang="hr-H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506CA-DEFE-325B-6933-F192BF3CA5BB}"/>
              </a:ext>
            </a:extLst>
          </p:cNvPr>
          <p:cNvSpPr txBox="1"/>
          <p:nvPr/>
        </p:nvSpPr>
        <p:spPr>
          <a:xfrm>
            <a:off x="6096000" y="5398443"/>
            <a:ext cx="351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 receipt dot matrix printer</a:t>
            </a:r>
            <a:endParaRPr lang="hr-H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44B65-E5B9-D102-BDEE-DE674756996E}"/>
              </a:ext>
            </a:extLst>
          </p:cNvPr>
          <p:cNvSpPr txBox="1"/>
          <p:nvPr/>
        </p:nvSpPr>
        <p:spPr>
          <a:xfrm>
            <a:off x="7005916" y="3846855"/>
            <a:ext cx="446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Epson dot matrix printer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93261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4533D-DFEA-EE8A-81EC-ECCBE1FD2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INITIALISMS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4744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34AE3-E1E7-898B-965B-91CBABA0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initialisms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5DA1C-560A-DF0D-CC5F-516CA92D5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9216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100" b="1" i="1" dirty="0">
                <a:solidFill>
                  <a:schemeClr val="accent1"/>
                </a:solidFill>
              </a:rPr>
              <a:t>Can you remember what these initialisms stand for? </a:t>
            </a:r>
          </a:p>
          <a:p>
            <a:r>
              <a:rPr lang="en-GB" b="1" dirty="0"/>
              <a:t>DTP</a:t>
            </a:r>
          </a:p>
          <a:p>
            <a:r>
              <a:rPr lang="en-GB" b="1" dirty="0"/>
              <a:t>POS</a:t>
            </a:r>
          </a:p>
          <a:p>
            <a:r>
              <a:rPr lang="en-GB" b="1" dirty="0"/>
              <a:t>ZINK</a:t>
            </a:r>
          </a:p>
          <a:p>
            <a:r>
              <a:rPr lang="en-GB" b="1" dirty="0"/>
              <a:t>CRT</a:t>
            </a:r>
          </a:p>
          <a:p>
            <a:r>
              <a:rPr lang="en-GB" b="1" dirty="0"/>
              <a:t>VGA</a:t>
            </a:r>
          </a:p>
          <a:p>
            <a:r>
              <a:rPr lang="en-GB" b="1" dirty="0"/>
              <a:t>DVI</a:t>
            </a:r>
          </a:p>
          <a:p>
            <a:r>
              <a:rPr lang="en-GB" b="1" dirty="0"/>
              <a:t>HDMI</a:t>
            </a:r>
          </a:p>
          <a:p>
            <a:r>
              <a:rPr lang="en-GB" b="1" dirty="0"/>
              <a:t>cd/m2 </a:t>
            </a:r>
          </a:p>
          <a:p>
            <a:r>
              <a:rPr lang="en-GB" b="1" dirty="0"/>
              <a:t>TFT</a:t>
            </a:r>
          </a:p>
          <a:p>
            <a:r>
              <a:rPr lang="en-GB" b="1" dirty="0"/>
              <a:t>LCD</a:t>
            </a:r>
          </a:p>
          <a:p>
            <a:r>
              <a:rPr lang="en-GB" b="1" dirty="0"/>
              <a:t>OLED</a:t>
            </a:r>
          </a:p>
          <a:p>
            <a:r>
              <a:rPr lang="en-GB" b="1" dirty="0"/>
              <a:t>AMOLED</a:t>
            </a:r>
          </a:p>
        </p:txBody>
      </p:sp>
    </p:spTree>
    <p:extLst>
      <p:ext uri="{BB962C8B-B14F-4D97-AF65-F5344CB8AC3E}">
        <p14:creationId xmlns:p14="http://schemas.microsoft.com/office/powerpoint/2010/main" val="1986613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34AE3-E1E7-898B-965B-91CBABA0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i="1" dirty="0">
                <a:solidFill>
                  <a:schemeClr val="accent1"/>
                </a:solidFill>
              </a:rPr>
              <a:t>Check your answers</a:t>
            </a:r>
            <a:endParaRPr lang="hr-HR" sz="28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5DA1C-560A-DF0D-CC5F-516CA92D5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0918"/>
            <a:ext cx="10515600" cy="4751108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>
                <a:latin typeface="+mn-lt"/>
              </a:rPr>
              <a:t>DTP - </a:t>
            </a:r>
            <a:r>
              <a:rPr lang="en-GB" b="1" dirty="0">
                <a:solidFill>
                  <a:srgbClr val="2E364E"/>
                </a:solidFill>
                <a:latin typeface="+mn-lt"/>
              </a:rPr>
              <a:t>desktop publishing</a:t>
            </a:r>
            <a:endParaRPr lang="en-GB" b="1" dirty="0">
              <a:latin typeface="+mn-lt"/>
            </a:endParaRPr>
          </a:p>
          <a:p>
            <a:r>
              <a:rPr lang="en-GB" b="1" dirty="0">
                <a:latin typeface="+mn-lt"/>
              </a:rPr>
              <a:t>POS - </a:t>
            </a:r>
            <a:r>
              <a:rPr lang="en-GB" b="1" i="0" dirty="0">
                <a:effectLst/>
                <a:latin typeface="+mn-lt"/>
              </a:rPr>
              <a:t>Point of Sale </a:t>
            </a:r>
          </a:p>
          <a:p>
            <a:r>
              <a:rPr lang="en-GB" b="1" dirty="0">
                <a:latin typeface="+mn-lt"/>
              </a:rPr>
              <a:t>ZINK – zero ink</a:t>
            </a:r>
          </a:p>
          <a:p>
            <a:r>
              <a:rPr lang="en-GB" b="1" dirty="0">
                <a:latin typeface="+mn-lt"/>
              </a:rPr>
              <a:t>CRT - Cathode Ray Tube</a:t>
            </a:r>
          </a:p>
          <a:p>
            <a:r>
              <a:rPr lang="en-GB" b="1" dirty="0">
                <a:latin typeface="+mn-lt"/>
              </a:rPr>
              <a:t>VGA – video graphics adapter</a:t>
            </a:r>
          </a:p>
          <a:p>
            <a:r>
              <a:rPr lang="en-GB" b="1" dirty="0">
                <a:latin typeface="+mn-lt"/>
              </a:rPr>
              <a:t>DVI – digital video interface</a:t>
            </a:r>
          </a:p>
          <a:p>
            <a:r>
              <a:rPr lang="en-GB" b="1" dirty="0">
                <a:latin typeface="+mn-lt"/>
              </a:rPr>
              <a:t>HDMI - </a:t>
            </a:r>
            <a:r>
              <a:rPr lang="hr-HR" b="1" i="0" dirty="0" err="1">
                <a:solidFill>
                  <a:schemeClr val="tx1"/>
                </a:solidFill>
                <a:effectLst/>
                <a:latin typeface="+mn-lt"/>
              </a:rPr>
              <a:t>High-Definition</a:t>
            </a:r>
            <a:r>
              <a:rPr lang="hr-HR" b="1" i="0" dirty="0">
                <a:solidFill>
                  <a:schemeClr val="tx1"/>
                </a:solidFill>
                <a:effectLst/>
                <a:latin typeface="+mn-lt"/>
              </a:rPr>
              <a:t> Multimedia Interface</a:t>
            </a:r>
            <a:endParaRPr lang="en-GB" b="1" dirty="0">
              <a:latin typeface="+mn-lt"/>
            </a:endParaRPr>
          </a:p>
          <a:p>
            <a:r>
              <a:rPr lang="en-GB" b="1" dirty="0">
                <a:latin typeface="+mn-lt"/>
              </a:rPr>
              <a:t>cd/m2 - candela per square meter</a:t>
            </a:r>
          </a:p>
          <a:p>
            <a:r>
              <a:rPr lang="en-GB" b="1" dirty="0">
                <a:latin typeface="+mn-lt"/>
              </a:rPr>
              <a:t>TFT - thin film transistor</a:t>
            </a:r>
          </a:p>
          <a:p>
            <a:r>
              <a:rPr lang="en-GB" b="1" dirty="0">
                <a:latin typeface="+mn-lt"/>
              </a:rPr>
              <a:t>LCD - </a:t>
            </a:r>
            <a:r>
              <a:rPr lang="hr-HR" b="1" i="0" dirty="0" err="1">
                <a:solidFill>
                  <a:srgbClr val="222222"/>
                </a:solidFill>
                <a:effectLst/>
                <a:latin typeface="+mn-lt"/>
              </a:rPr>
              <a:t>liquid</a:t>
            </a:r>
            <a:r>
              <a:rPr lang="hr-HR" b="1" i="0" dirty="0"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lang="hr-HR" b="1" i="0" dirty="0" err="1">
                <a:solidFill>
                  <a:srgbClr val="222222"/>
                </a:solidFill>
                <a:effectLst/>
                <a:latin typeface="+mn-lt"/>
              </a:rPr>
              <a:t>crystal</a:t>
            </a:r>
            <a:r>
              <a:rPr lang="hr-HR" b="1" i="0" dirty="0">
                <a:solidFill>
                  <a:srgbClr val="222222"/>
                </a:solidFill>
                <a:effectLst/>
                <a:latin typeface="+mn-lt"/>
              </a:rPr>
              <a:t> display</a:t>
            </a:r>
            <a:r>
              <a:rPr lang="en-GB" b="1" i="0" dirty="0">
                <a:solidFill>
                  <a:srgbClr val="222222"/>
                </a:solidFill>
                <a:effectLst/>
                <a:latin typeface="+mn-lt"/>
              </a:rPr>
              <a:t> </a:t>
            </a:r>
            <a:endParaRPr lang="en-GB" b="1" dirty="0">
              <a:latin typeface="+mn-lt"/>
            </a:endParaRPr>
          </a:p>
          <a:p>
            <a:r>
              <a:rPr lang="en-GB" b="1" dirty="0">
                <a:latin typeface="+mn-lt"/>
              </a:rPr>
              <a:t>OLED - </a:t>
            </a:r>
            <a:r>
              <a:rPr lang="en-GB" b="1" i="0" dirty="0">
                <a:solidFill>
                  <a:srgbClr val="222222"/>
                </a:solidFill>
                <a:effectLst/>
                <a:latin typeface="+mn-lt"/>
              </a:rPr>
              <a:t>organic light-emitting diode </a:t>
            </a:r>
            <a:endParaRPr lang="en-GB" b="1" dirty="0">
              <a:latin typeface="+mn-lt"/>
            </a:endParaRPr>
          </a:p>
          <a:p>
            <a:r>
              <a:rPr lang="en-GB" b="1" dirty="0">
                <a:latin typeface="+mn-lt"/>
              </a:rPr>
              <a:t>AMOLED – </a:t>
            </a:r>
            <a:r>
              <a:rPr lang="en-GB" b="1" i="0" dirty="0">
                <a:solidFill>
                  <a:srgbClr val="222222"/>
                </a:solidFill>
                <a:effectLst/>
                <a:latin typeface="+mn-lt"/>
              </a:rPr>
              <a:t>active-matrix organic light-emitting diode </a:t>
            </a:r>
            <a:endParaRPr lang="en-GB" b="1" dirty="0">
              <a:latin typeface="+mn-lt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19783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6823-BDDE-4810-5107-B438EF3A0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200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 practice on PRINTING VOCABULARY</a:t>
            </a:r>
            <a:endParaRPr lang="en-GB" sz="3200" b="1" i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Marks, </a:t>
            </a:r>
            <a:r>
              <a:rPr lang="hr-H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Vocabulary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1.8 (pp 14 -15)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https://www.scribd.com/document/266312924/Check-Your-English-Vocabulary-for-Computers-and-Information-Technology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3076" name="Picture 4" descr="Homework">
            <a:extLst>
              <a:ext uri="{FF2B5EF4-FFF2-40B4-BE49-F238E27FC236}">
                <a16:creationId xmlns:a16="http://schemas.microsoft.com/office/drawing/2014/main" id="{76CEF3AE-9DF2-5DA8-4A2C-049B3ED0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92" y="223510"/>
            <a:ext cx="6471553" cy="194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008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Remacha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Infotech – </a:t>
            </a:r>
            <a:r>
              <a:rPr lang="hr-HR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hr-HR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and 8 (pp 32-40)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https://www.academia.edu/28436822/Infotech_english_for_computer_users_Students_Book_4th_Edition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Marks, </a:t>
            </a:r>
            <a:r>
              <a:rPr lang="hr-H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Vocabulary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  <a:r>
              <a:rPr lang="hr-H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1.8 (pp 14 -15)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https://www.scribd.com/document/266312924/Check-Your-English-Vocabulary-for-Computers-and-Information-Technology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https://data-flair.training/blogs/input-output-devices-of-computer/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https://www.techtarget.com/whatis/definition/printer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https://www.techopedia.com/definition/1268/imagesetter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https://www.91mobiles.com/hub/lcd-vs-amoled/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i="0" dirty="0">
              <a:solidFill>
                <a:srgbClr val="1F1F1F"/>
              </a:solidFill>
              <a:effectLst/>
              <a:latin typeface="Cabi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34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086" y="1894114"/>
            <a:ext cx="5872065" cy="1680429"/>
          </a:xfrm>
        </p:spPr>
        <p:txBody>
          <a:bodyPr>
            <a:normAutofit/>
          </a:bodyPr>
          <a:lstStyle/>
          <a:p>
            <a:pPr algn="ctr"/>
            <a:r>
              <a:rPr lang="hr-HR" sz="4400" i="1"/>
              <a:t>#</a:t>
            </a:r>
            <a:r>
              <a:rPr lang="hr-HR" sz="4400" i="1" dirty="0"/>
              <a:t>neverstoplearning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258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05DC5-2D0A-02A1-63EE-5B6C99023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7" t="34314" r="24890" b="20392"/>
          <a:stretch/>
        </p:blipFill>
        <p:spPr>
          <a:xfrm>
            <a:off x="388509" y="739588"/>
            <a:ext cx="11162514" cy="49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3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318C8-1205-B932-11AC-3BA5ADE9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DISPLAYS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414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6480-9C97-D8C1-6A90-0C32749FD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screen displays work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88ACD-B4FE-4607-0B40-AF6C15146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435" y="1233689"/>
            <a:ext cx="9930236" cy="4943274"/>
          </a:xfrm>
        </p:spPr>
      </p:pic>
    </p:spTree>
    <p:extLst>
      <p:ext uri="{BB962C8B-B14F-4D97-AF65-F5344CB8AC3E}">
        <p14:creationId xmlns:p14="http://schemas.microsoft.com/office/powerpoint/2010/main" val="143747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4043-4640-77FB-07A8-42B1485D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answers:</a:t>
            </a:r>
            <a:endParaRPr lang="hr-HR" sz="40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0A7D9-75EC-8495-14C8-F87365B88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PIXEL</a:t>
            </a:r>
          </a:p>
          <a:p>
            <a:pPr marL="514350" indent="-514350">
              <a:buAutoNum type="arabicPeriod"/>
            </a:pPr>
            <a:r>
              <a:rPr lang="en-GB" dirty="0"/>
              <a:t>VIDEO ADAPTER</a:t>
            </a:r>
          </a:p>
          <a:p>
            <a:pPr marL="514350" indent="-514350">
              <a:buAutoNum type="arabicPeriod"/>
            </a:pPr>
            <a:r>
              <a:rPr lang="en-GB" dirty="0"/>
              <a:t>ASPECT RATIO</a:t>
            </a:r>
          </a:p>
          <a:p>
            <a:pPr marL="514350" indent="-514350">
              <a:buAutoNum type="arabicPeriod"/>
            </a:pPr>
            <a:r>
              <a:rPr lang="en-GB" dirty="0"/>
              <a:t>PLASMA SCREEN</a:t>
            </a:r>
          </a:p>
          <a:p>
            <a:pPr marL="514350" indent="-514350">
              <a:buAutoNum type="arabicPeriod"/>
            </a:pPr>
            <a:r>
              <a:rPr lang="en-GB" dirty="0"/>
              <a:t>RESOLUTION</a:t>
            </a:r>
          </a:p>
          <a:p>
            <a:pPr marL="514350" indent="-514350">
              <a:buAutoNum type="arabicPeriod"/>
            </a:pPr>
            <a:r>
              <a:rPr lang="en-GB" dirty="0"/>
              <a:t>COLOUR DEPTH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791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F3F62-3B67-4F4B-EAFC-6F8C3F29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i="1" dirty="0">
                <a:solidFill>
                  <a:schemeClr val="accent1"/>
                </a:solidFill>
              </a:rPr>
              <a:t>Read the text again and answer these questions:</a:t>
            </a:r>
            <a:endParaRPr lang="hr-HR" sz="32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7E629E-BC76-E0E4-C24B-F0FEDE60F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23" y="2168742"/>
            <a:ext cx="11994777" cy="3182249"/>
          </a:xfrm>
        </p:spPr>
      </p:pic>
    </p:spTree>
    <p:extLst>
      <p:ext uri="{BB962C8B-B14F-4D97-AF65-F5344CB8AC3E}">
        <p14:creationId xmlns:p14="http://schemas.microsoft.com/office/powerpoint/2010/main" val="102894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4043-4640-77FB-07A8-42B1485D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answers:</a:t>
            </a:r>
            <a:endParaRPr lang="hr-HR" sz="40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0A7D9-75EC-8495-14C8-F87365B88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CRT = Cathode Ray Tube; LCD= Liquid Crystal Display</a:t>
            </a:r>
          </a:p>
          <a:p>
            <a:pPr marL="514350" indent="-514350">
              <a:buAutoNum type="arabicPeriod"/>
            </a:pPr>
            <a:r>
              <a:rPr lang="en-GB" dirty="0"/>
              <a:t>Diagonally (in inches)</a:t>
            </a:r>
          </a:p>
          <a:p>
            <a:pPr marL="514350" indent="-514350">
              <a:buAutoNum type="arabicPeriod"/>
            </a:pPr>
            <a:r>
              <a:rPr lang="en-GB" dirty="0"/>
              <a:t>TFT (thin film transistor)</a:t>
            </a:r>
          </a:p>
          <a:p>
            <a:pPr marL="514350" indent="-514350">
              <a:buAutoNum type="arabicPeriod"/>
            </a:pPr>
            <a:r>
              <a:rPr lang="en-GB" dirty="0"/>
              <a:t>Brightness or luminance is measured in cd/m2 (candela per square meter)</a:t>
            </a:r>
          </a:p>
          <a:p>
            <a:pPr marL="514350" indent="-514350">
              <a:buAutoNum type="arabicPeriod"/>
            </a:pPr>
            <a:r>
              <a:rPr lang="en-GB" dirty="0"/>
              <a:t>Phosphor</a:t>
            </a:r>
          </a:p>
          <a:p>
            <a:pPr marL="514350" indent="-514350">
              <a:buAutoNum type="arabicPeriod"/>
            </a:pPr>
            <a:r>
              <a:rPr lang="en-GB" dirty="0"/>
              <a:t>They consume less power, produce brighter colours and are flexible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924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72400-43E5-80DD-53AF-A5E3942E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Cables </a:t>
            </a:r>
            <a:endParaRPr lang="hr-HR" dirty="0"/>
          </a:p>
        </p:txBody>
      </p:sp>
      <p:pic>
        <p:nvPicPr>
          <p:cNvPr id="2050" name="Picture 2" descr="Goobay VGA HD15 (M)/HD15(M) kabel, 1 m | MALL.HR">
            <a:extLst>
              <a:ext uri="{FF2B5EF4-FFF2-40B4-BE49-F238E27FC236}">
                <a16:creationId xmlns:a16="http://schemas.microsoft.com/office/drawing/2014/main" id="{F49A1EA8-B853-2CCF-7C53-03441619ED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49" y="1465169"/>
            <a:ext cx="1739433" cy="17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S PRO | RS PRO, Male DVI-D Dual Link to Male DVI-D Dual Link Cable, 5m |  182-8567 | RS Components">
            <a:extLst>
              <a:ext uri="{FF2B5EF4-FFF2-40B4-BE49-F238E27FC236}">
                <a16:creationId xmlns:a16="http://schemas.microsoft.com/office/drawing/2014/main" id="{AD08E957-E916-B32E-9E88-08DA14FE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30" y="1270328"/>
            <a:ext cx="2278686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en should I upgrade my HDMI cables? - CNET">
            <a:extLst>
              <a:ext uri="{FF2B5EF4-FFF2-40B4-BE49-F238E27FC236}">
                <a16:creationId xmlns:a16="http://schemas.microsoft.com/office/drawing/2014/main" id="{0F945720-4231-1D87-2E6A-87133936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864" y="1448260"/>
            <a:ext cx="2468657" cy="138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B4609C-5EB1-9654-5A69-AB6EC0D39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121004"/>
              </p:ext>
            </p:extLst>
          </p:nvPr>
        </p:nvGraphicFramePr>
        <p:xfrm>
          <a:off x="605118" y="3186954"/>
          <a:ext cx="11255187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1729">
                  <a:extLst>
                    <a:ext uri="{9D8B030D-6E8A-4147-A177-3AD203B41FA5}">
                      <a16:colId xmlns:a16="http://schemas.microsoft.com/office/drawing/2014/main" val="1336375011"/>
                    </a:ext>
                  </a:extLst>
                </a:gridCol>
                <a:gridCol w="3751729">
                  <a:extLst>
                    <a:ext uri="{9D8B030D-6E8A-4147-A177-3AD203B41FA5}">
                      <a16:colId xmlns:a16="http://schemas.microsoft.com/office/drawing/2014/main" val="2802363416"/>
                    </a:ext>
                  </a:extLst>
                </a:gridCol>
                <a:gridCol w="3751729">
                  <a:extLst>
                    <a:ext uri="{9D8B030D-6E8A-4147-A177-3AD203B41FA5}">
                      <a16:colId xmlns:a16="http://schemas.microsoft.com/office/drawing/2014/main" val="18308821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VGA</a:t>
                      </a:r>
                      <a:endParaRPr lang="hr-HR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DVI</a:t>
                      </a:r>
                      <a:endParaRPr lang="hr-HR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/>
                        <a:t>HDMI</a:t>
                      </a:r>
                      <a:endParaRPr lang="hr-HR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70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/>
                        <a:t>Video graphics adapter </a:t>
                      </a:r>
                      <a:endParaRPr lang="hr-H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/>
                        <a:t>Digital video interface</a:t>
                      </a:r>
                      <a:r>
                        <a:rPr lang="hr-HR" sz="2400" b="1" i="0" dirty="0">
                          <a:solidFill>
                            <a:srgbClr val="4D5156"/>
                          </a:solidFill>
                          <a:effectLst/>
                          <a:latin typeface="Google Sans"/>
                        </a:rPr>
                        <a:t> </a:t>
                      </a:r>
                      <a:endParaRPr lang="hr-H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400" b="1" i="0" dirty="0" err="1">
                          <a:solidFill>
                            <a:schemeClr val="tx1"/>
                          </a:solidFill>
                          <a:effectLst/>
                          <a:latin typeface="Google Sans"/>
                        </a:rPr>
                        <a:t>High-Definition</a:t>
                      </a:r>
                      <a:r>
                        <a:rPr lang="hr-HR" sz="2400" b="1" i="0" dirty="0">
                          <a:solidFill>
                            <a:schemeClr val="tx1"/>
                          </a:solidFill>
                          <a:effectLst/>
                          <a:latin typeface="Google Sans"/>
                        </a:rPr>
                        <a:t> Multimedia Interface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070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Used in old CRT monitors; </a:t>
                      </a:r>
                      <a:r>
                        <a:rPr lang="en-GB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primarily to link a computer to a display device – OUTDATED TODAY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Used in LCD monitors; </a:t>
                      </a:r>
                      <a:r>
                        <a:rPr lang="en-GB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DVI only supports video signals (not audio)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solidFill>
                            <a:srgbClr val="000000"/>
                          </a:solidFill>
                          <a:effectLst/>
                          <a:latin typeface="Barlow" panose="020F0502020204030204" pitchFamily="2" charset="0"/>
                        </a:rPr>
                        <a:t>Widely used today - </a:t>
                      </a:r>
                      <a:r>
                        <a:rPr lang="en-GB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HDMI supports features such as Ethernet connectivity, both video and audio</a:t>
                      </a:r>
                      <a:endParaRPr lang="hr-H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153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832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1169</Words>
  <Application>Microsoft Office PowerPoint</Application>
  <PresentationFormat>Widescreen</PresentationFormat>
  <Paragraphs>148</Paragraphs>
  <Slides>28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Lucida Grande</vt:lpstr>
      <vt:lpstr>Barlow</vt:lpstr>
      <vt:lpstr>Stolzl Book</vt:lpstr>
      <vt:lpstr>Stolzl Bold</vt:lpstr>
      <vt:lpstr>Cabin</vt:lpstr>
      <vt:lpstr>Calibri</vt:lpstr>
      <vt:lpstr>Google Sans</vt:lpstr>
      <vt:lpstr>Arial</vt:lpstr>
      <vt:lpstr>-apple-system</vt:lpstr>
      <vt:lpstr>helveticaregular</vt:lpstr>
      <vt:lpstr>Open Sans</vt:lpstr>
      <vt:lpstr>Office Theme</vt:lpstr>
      <vt:lpstr> ENGLISH FOR IT Week 5 VOCABULARY  Output devices </vt:lpstr>
      <vt:lpstr>Today you will:</vt:lpstr>
      <vt:lpstr>PowerPoint Presentation</vt:lpstr>
      <vt:lpstr>DISPLAYS</vt:lpstr>
      <vt:lpstr>How screen displays work</vt:lpstr>
      <vt:lpstr>Check your answers:</vt:lpstr>
      <vt:lpstr>Read the text again and answer these questions:</vt:lpstr>
      <vt:lpstr>Check your answers:</vt:lpstr>
      <vt:lpstr>Cables </vt:lpstr>
      <vt:lpstr>New displays</vt:lpstr>
      <vt:lpstr>Touchscreen</vt:lpstr>
      <vt:lpstr>PRINTERS</vt:lpstr>
      <vt:lpstr>Can you name these types of printers?</vt:lpstr>
      <vt:lpstr>PowerPoint Presentation</vt:lpstr>
      <vt:lpstr>Common printer types</vt:lpstr>
      <vt:lpstr>Listen to an extract about multi-function printers and answer:</vt:lpstr>
      <vt:lpstr>Check your answers:</vt:lpstr>
      <vt:lpstr>Imagesetters</vt:lpstr>
      <vt:lpstr>Card printers</vt:lpstr>
      <vt:lpstr>ZINK</vt:lpstr>
      <vt:lpstr>Older printer types</vt:lpstr>
      <vt:lpstr>PowerPoint Presentation</vt:lpstr>
      <vt:lpstr>INITIALISMS</vt:lpstr>
      <vt:lpstr>New initialisms</vt:lpstr>
      <vt:lpstr>Check your answers</vt:lpstr>
      <vt:lpstr>PowerPoint Presentation</vt:lpstr>
      <vt:lpstr>Resources:</vt:lpstr>
      <vt:lpstr>#neverstoplearning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zana mrsa</dc:creator>
  <cp:lastModifiedBy>Tihana Banko | Nastavnik</cp:lastModifiedBy>
  <cp:revision>127</cp:revision>
  <dcterms:created xsi:type="dcterms:W3CDTF">2018-01-24T13:33:55Z</dcterms:created>
  <dcterms:modified xsi:type="dcterms:W3CDTF">2023-10-28T19:17:40Z</dcterms:modified>
</cp:coreProperties>
</file>