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1"/>
  </p:sldMasterIdLst>
  <p:notesMasterIdLst>
    <p:notesMasterId r:id="rId17"/>
  </p:notesMasterIdLst>
  <p:sldIdLst>
    <p:sldId id="259" r:id="rId2"/>
    <p:sldId id="260" r:id="rId3"/>
    <p:sldId id="321" r:id="rId4"/>
    <p:sldId id="262" r:id="rId5"/>
    <p:sldId id="322" r:id="rId6"/>
    <p:sldId id="323" r:id="rId7"/>
    <p:sldId id="324" r:id="rId8"/>
    <p:sldId id="267" r:id="rId9"/>
    <p:sldId id="325" r:id="rId10"/>
    <p:sldId id="326" r:id="rId11"/>
    <p:sldId id="270" r:id="rId12"/>
    <p:sldId id="271" r:id="rId13"/>
    <p:sldId id="279" r:id="rId14"/>
    <p:sldId id="282" r:id="rId15"/>
    <p:sldId id="274" r:id="rId16"/>
  </p:sldIdLst>
  <p:sldSz cx="12192000" cy="6858000"/>
  <p:notesSz cx="6669088" cy="9926638"/>
  <p:embeddedFontLst>
    <p:embeddedFont>
      <p:font typeface="Calibri" panose="020F0502020204030204" pitchFamily="34" charset="0"/>
      <p:regular r:id="rId18"/>
      <p:bold r:id="rId19"/>
      <p:italic r:id="rId20"/>
      <p:boldItalic r:id="rId21"/>
    </p:embeddedFont>
    <p:embeddedFont>
      <p:font typeface="Calibri Light" panose="020F0302020204030204" pitchFamily="34" charset="0"/>
      <p:regular r:id="rId22"/>
      <p:italic r:id="rId23"/>
    </p:embeddedFont>
    <p:embeddedFont>
      <p:font typeface="Consolas" panose="020B0609020204030204" pitchFamily="49" charset="0"/>
      <p:regular r:id="rId24"/>
      <p:bold r:id="rId25"/>
      <p:italic r:id="rId26"/>
      <p:boldItalic r:id="rId27"/>
    </p:embeddedFont>
    <p:embeddedFont>
      <p:font typeface="Stolzl Bold" panose="00000800000000000000" charset="0"/>
      <p:bold r:id="rId28"/>
    </p:embeddedFont>
    <p:embeddedFont>
      <p:font typeface="Stolzl Book" panose="00000500000000000000" charset="0"/>
      <p:regular r:id="rId2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7"/>
    <p:restoredTop sz="87766" autoAdjust="0"/>
  </p:normalViewPr>
  <p:slideViewPr>
    <p:cSldViewPr snapToGrid="0" snapToObjects="1">
      <p:cViewPr varScale="1">
        <p:scale>
          <a:sx n="96" d="100"/>
          <a:sy n="96" d="100"/>
        </p:scale>
        <p:origin x="103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26" Type="http://schemas.openxmlformats.org/officeDocument/2006/relationships/font" Target="fonts/font9.fntdata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schemas.openxmlformats.org/officeDocument/2006/relationships/font" Target="fonts/font8.fntdata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3.fntdata"/><Relationship Id="rId29" Type="http://schemas.openxmlformats.org/officeDocument/2006/relationships/font" Target="fonts/font1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7.fntdata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6.fntdata"/><Relationship Id="rId28" Type="http://schemas.openxmlformats.org/officeDocument/2006/relationships/font" Target="fonts/font11.fntdata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5.fntdata"/><Relationship Id="rId27" Type="http://schemas.openxmlformats.org/officeDocument/2006/relationships/font" Target="fonts/font10.fntdata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81C21E-1610-F840-997A-88EB307E0A1C}" type="datetimeFigureOut">
              <a:rPr lang="en-US" smtClean="0"/>
              <a:t>10/2/2023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57188" y="1241425"/>
            <a:ext cx="5954712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77194"/>
            <a:ext cx="533527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DC0C92-97E4-9540-AC90-F1BBF91896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3439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r-HR" dirty="0"/>
              <a:t>Ažurirati naziv kolegija.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DC0C92-97E4-9540-AC90-F1BBF91896C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84145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r-HR" dirty="0"/>
              <a:t>Vrijedi za sve kolegije.</a:t>
            </a:r>
            <a:r>
              <a:rPr lang="hr-HR" baseline="0" dirty="0"/>
              <a:t> Nije potrebno ažurirati.</a:t>
            </a: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DC0C92-97E4-9540-AC90-F1BBF91896C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8005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r-HR" dirty="0"/>
              <a:t>Vrijedi za kolegije koji nisu isključivo projektnog tipa</a:t>
            </a:r>
            <a:r>
              <a:rPr lang="hr-HR" baseline="0" dirty="0"/>
              <a:t>. Ako je Vaš kolegij isključivo projektnog tipa i previđen je drugačiji način polaganja, obrišite ili prilagodite ovaj slajd… više o projektnom tipu ispita navedeno je na sljedećem slajdu. </a:t>
            </a:r>
            <a:endParaRPr lang="hr-HR" dirty="0"/>
          </a:p>
          <a:p>
            <a:r>
              <a:rPr lang="hr-HR" dirty="0"/>
              <a:t>Više informacija u PRAVILNIKU</a:t>
            </a:r>
            <a:r>
              <a:rPr lang="hr-HR" baseline="0" dirty="0"/>
              <a:t> O STUDIJIMA I STUDIRANJU str. 9, dostupnom na Intranetu, te UPUTAMA O PROVOĐENJU ISPITA dostupnima na Intranetu.</a:t>
            </a: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DC0C92-97E4-9540-AC90-F1BBF91896C7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729586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DC0C92-97E4-9540-AC90-F1BBF91896C7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92633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DC0C92-97E4-9540-AC90-F1BBF91896C7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9350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r-HR" dirty="0"/>
              <a:t>Potrebno</a:t>
            </a:r>
            <a:r>
              <a:rPr lang="hr-HR" baseline="0" dirty="0"/>
              <a:t> ažurirati podacima s Vašeg kolegija: nositelj, asistenti, izvođenje nastave kako ste definirali u sustavu </a:t>
            </a:r>
            <a:r>
              <a:rPr lang="hr-HR" baseline="0" dirty="0" err="1"/>
              <a:t>Infoeduke</a:t>
            </a:r>
            <a:r>
              <a:rPr lang="hr-HR" baseline="0" dirty="0"/>
              <a:t> u UPUTAMA ZA POHAĐANJE KOLEGIJA kroz alat PREDMETI NASTAVNIKA. Ne zaboravite da od ove godine za komunikaciju sa studentima koristimo </a:t>
            </a:r>
            <a:r>
              <a:rPr lang="hr-HR" b="1" baseline="0" dirty="0"/>
              <a:t>algebra.hr domenu</a:t>
            </a:r>
            <a:r>
              <a:rPr lang="hr-HR" baseline="0" dirty="0"/>
              <a:t>!</a:t>
            </a: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DC0C92-97E4-9540-AC90-F1BBF91896C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4689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r-HR" dirty="0"/>
              <a:t>Potrebno</a:t>
            </a:r>
            <a:r>
              <a:rPr lang="hr-HR" baseline="0" dirty="0"/>
              <a:t> ažurirati podacima s Vašeg kolegija ovisno o broju ECTS-a na kolegiju.</a:t>
            </a:r>
          </a:p>
          <a:p>
            <a:endParaRPr lang="hr-HR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nn-NO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Računa se da </a:t>
            </a:r>
            <a:r>
              <a:rPr lang="hr-HR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</a:t>
            </a:r>
            <a:r>
              <a:rPr lang="nn-NO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ECTS bod označava oko 30 sati aktivnosti studenta (ukupna aktivnost u direktnoj nastavi i radu kod kuće). </a:t>
            </a:r>
            <a:endParaRPr lang="hr-HR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hr-HR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Više u: SMJERNICE ZA IZVEDBU NASTAVE dostupne na Intranetu, str. 17</a:t>
            </a: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DC0C92-97E4-9540-AC90-F1BBF91896C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29663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r-HR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Cilj predmeta Vašeg kolegija definiran je SADRŽAJEM KOLEGIJA kojeg ste unijeli u </a:t>
            </a:r>
            <a:r>
              <a:rPr lang="hr-HR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Infoeduku</a:t>
            </a:r>
            <a:r>
              <a:rPr lang="hr-HR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kroz alat: </a:t>
            </a:r>
            <a:r>
              <a:rPr lang="hr-HR" baseline="0" dirty="0"/>
              <a:t>PREDMETI NASTAVNIKA</a:t>
            </a: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DC0C92-97E4-9540-AC90-F1BBF91896C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5924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r-HR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Ishodi učenja Vašeg kolegija definirani su SADRŽAJEM KOLEGIJA koji ste unijeli u sustav </a:t>
            </a:r>
            <a:r>
              <a:rPr lang="hr-HR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Infoeduke</a:t>
            </a:r>
            <a:r>
              <a:rPr lang="hr-HR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kroz alat: </a:t>
            </a:r>
            <a:r>
              <a:rPr lang="hr-HR" baseline="0" dirty="0"/>
              <a:t>PREDMETI NASTAVNIKA</a:t>
            </a: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DC0C92-97E4-9540-AC90-F1BBF91896C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45696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r-HR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Tematske </a:t>
            </a:r>
            <a:r>
              <a:rPr lang="hr-HR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cjenline</a:t>
            </a:r>
            <a:r>
              <a:rPr lang="hr-HR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Vašeg kolegija definirali ste PREDMETNIM CJELINAMA I TEMAMA koji ste unijeli u sustav </a:t>
            </a:r>
            <a:r>
              <a:rPr lang="hr-HR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Infoeduke</a:t>
            </a:r>
            <a:r>
              <a:rPr lang="hr-HR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kroz alat: </a:t>
            </a:r>
            <a:r>
              <a:rPr lang="hr-HR" baseline="0" dirty="0"/>
              <a:t>PREDMETI NASTAVNIKA</a:t>
            </a: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DC0C92-97E4-9540-AC90-F1BBF91896C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05075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r-HR" dirty="0"/>
              <a:t>Minimalna </a:t>
            </a:r>
            <a:r>
              <a:rPr lang="hr-HR" dirty="0" err="1"/>
              <a:t>dolaznost</a:t>
            </a:r>
            <a:r>
              <a:rPr lang="hr-HR" dirty="0"/>
              <a:t> vrijedi za sve kolegije.</a:t>
            </a:r>
            <a:r>
              <a:rPr lang="hr-HR" baseline="0" dirty="0"/>
              <a:t> Nije potrebno ažurirati.</a:t>
            </a:r>
          </a:p>
          <a:p>
            <a:r>
              <a:rPr lang="hr-HR" baseline="0" dirty="0"/>
              <a:t>Ako studenti imaju dodatni uvjet za potpis, potrebno je navesti koji. </a:t>
            </a:r>
            <a:r>
              <a:rPr lang="hr-HR" b="1" baseline="0" dirty="0"/>
              <a:t>Ako nemaju, onda zadnju rečenicu treba obrisati. </a:t>
            </a:r>
          </a:p>
          <a:p>
            <a:r>
              <a:rPr lang="hr-HR" baseline="0" dirty="0"/>
              <a:t>Više informacija u PRAVILNIKU O STUDIJIMA I STUDIRANJU dostupnom na Intranetu, str. 6</a:t>
            </a: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DC0C92-97E4-9540-AC90-F1BBF91896C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0923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r-HR" dirty="0"/>
              <a:t>Potrebno</a:t>
            </a:r>
            <a:r>
              <a:rPr lang="hr-HR" baseline="0" dirty="0"/>
              <a:t> ažurirati podacima o Vašem kolegiju kako ste definirali u sustavu </a:t>
            </a:r>
            <a:r>
              <a:rPr lang="hr-HR" baseline="0" dirty="0" err="1"/>
              <a:t>Infoeduke</a:t>
            </a:r>
            <a:r>
              <a:rPr lang="hr-HR" baseline="0" dirty="0"/>
              <a:t> u UPUTAMA ZA POHAĐANJE KOLEGIJA kroz alat PREDMETI NASTAVNIKA</a:t>
            </a: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DC0C92-97E4-9540-AC90-F1BBF91896C7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7095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r-HR" baseline="0" dirty="0"/>
              <a:t>Ažurirati podacima o Vašem kolegiju kako ste definirali u sustavu </a:t>
            </a:r>
            <a:r>
              <a:rPr lang="hr-HR" baseline="0" dirty="0" err="1"/>
              <a:t>Infoeduke</a:t>
            </a:r>
            <a:r>
              <a:rPr lang="hr-HR" baseline="0" dirty="0"/>
              <a:t> u UPUTAMA ZA POHAĐANJE KOLEGIJA kroz alat MOJI PREDMETI</a:t>
            </a: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DC0C92-97E4-9540-AC90-F1BBF91896C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7596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7129580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8607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785718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364169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081119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679553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196536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200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31934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454221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57678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0912510-587E-0743-8BB6-FA03E27BCB0C}" type="datetimeFigureOut">
              <a:rPr lang="en-US" smtClean="0"/>
              <a:t>10/2/2023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D830844-789E-4246-80A3-6F7B92FC0B15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183086" y="728663"/>
            <a:ext cx="5170713" cy="1680429"/>
          </a:xfrm>
        </p:spPr>
        <p:txBody>
          <a:bodyPr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hr-HR" sz="4800" dirty="0">
                <a:solidFill>
                  <a:schemeClr val="bg1"/>
                </a:solidFill>
                <a:latin typeface="Stolzl Bold" panose="00000800000000000000" pitchFamily="50" charset="-18"/>
              </a:rPr>
              <a:t>Glavni naslov</a:t>
            </a:r>
            <a:br>
              <a:rPr lang="hr-HR" sz="4800" dirty="0">
                <a:solidFill>
                  <a:schemeClr val="bg1"/>
                </a:solidFill>
                <a:latin typeface="Stolzl Bold" panose="00000800000000000000" pitchFamily="50" charset="-18"/>
              </a:rPr>
            </a:br>
            <a:r>
              <a:rPr lang="hr-HR" sz="4800" dirty="0">
                <a:solidFill>
                  <a:schemeClr val="bg1"/>
                </a:solidFill>
                <a:latin typeface="Stolzl Book" panose="00000500000000000000" pitchFamily="50" charset="-18"/>
              </a:rPr>
              <a:t>Tekst</a:t>
            </a:r>
          </a:p>
        </p:txBody>
      </p:sp>
      <p:pic>
        <p:nvPicPr>
          <p:cNvPr id="8" name="Slika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73" t="483" r="4344" b="5617"/>
          <a:stretch/>
        </p:blipFill>
        <p:spPr>
          <a:xfrm>
            <a:off x="0" y="874540"/>
            <a:ext cx="6183086" cy="59931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0912510-587E-0743-8BB6-FA03E27BCB0C}" type="datetimeFigureOut">
              <a:rPr lang="en-US" smtClean="0"/>
              <a:t>10/2/2023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D830844-789E-4246-80A3-6F7B92FC0B15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8718" y="3904457"/>
            <a:ext cx="6022181" cy="2014537"/>
          </a:xfrm>
        </p:spPr>
        <p:txBody>
          <a:bodyPr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0912510-587E-0743-8BB6-FA03E27BCB0C}" type="datetimeFigureOut">
              <a:rPr lang="en-US" smtClean="0"/>
              <a:t>10/2/2023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D830844-789E-4246-80A3-6F7B92FC0B15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632" y="6283318"/>
            <a:ext cx="1414604" cy="574682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solidFill>
                  <a:schemeClr val="bg1"/>
                </a:solidFill>
              </a:defRPr>
            </a:lvl1pPr>
            <a:lvl2pPr>
              <a:defRPr sz="28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941125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8" name="Slika 3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06640"/>
            <a:ext cx="10564238" cy="548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1150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0" r:id="rId7"/>
    <p:sldLayoutId id="2147483661" r:id="rId8"/>
    <p:sldLayoutId id="2147483662" r:id="rId9"/>
    <p:sldLayoutId id="2147483655" r:id="rId10"/>
    <p:sldLayoutId id="2147483656" r:id="rId11"/>
    <p:sldLayoutId id="2147483657" r:id="rId12"/>
    <p:sldLayoutId id="2147483658" r:id="rId13"/>
    <p:sldLayoutId id="2147483659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udemy.com/course/osnove-racunalnih-mreza-prakticna-primjena/" TargetMode="External"/><Relationship Id="rId7" Type="http://schemas.openxmlformats.org/officeDocument/2006/relationships/hyperlink" Target="https://www.netacad.com/" TargetMode="External"/><Relationship Id="rId2" Type="http://schemas.openxmlformats.org/officeDocument/2006/relationships/hyperlink" Target="https://www.cisco.com/c/en/us/td/docs/solutions/CVD/Campus/cisco-campus-lan-wlan-design-guide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hyperlink" Target="http://www.netacad.com/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91953" y="932330"/>
            <a:ext cx="6304709" cy="2166098"/>
          </a:xfrm>
        </p:spPr>
        <p:txBody>
          <a:bodyPr>
            <a:noAutofit/>
          </a:bodyPr>
          <a:lstStyle/>
          <a:p>
            <a:pPr algn="ctr"/>
            <a:r>
              <a:rPr lang="hr-HR" sz="4000" b="0" dirty="0"/>
              <a:t>UVOD U RAČUNALNE MREŽE</a:t>
            </a:r>
            <a:endParaRPr lang="en-US" sz="2400" b="0" dirty="0">
              <a:solidFill>
                <a:srgbClr val="C30E60"/>
              </a:solidFill>
            </a:endParaRPr>
          </a:p>
        </p:txBody>
      </p:sp>
      <p:sp>
        <p:nvSpPr>
          <p:cNvPr id="3" name="TekstniOkvir 2"/>
          <p:cNvSpPr txBox="1"/>
          <p:nvPr/>
        </p:nvSpPr>
        <p:spPr>
          <a:xfrm>
            <a:off x="6024282" y="3962400"/>
            <a:ext cx="561254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3600" dirty="0">
                <a:solidFill>
                  <a:srgbClr val="C30E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Upute za pohađanje i polaganje kolegija</a:t>
            </a:r>
          </a:p>
          <a:p>
            <a:pPr algn="ctr"/>
            <a:r>
              <a:rPr lang="hr-HR" sz="3600" dirty="0">
                <a:solidFill>
                  <a:srgbClr val="C30E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akademska godina 23/24 </a:t>
            </a:r>
            <a:endParaRPr lang="hr-HR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10271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altLang="sr-Latn-RS"/>
              <a:t>Kako je to raspoređeno po ishodima učenja</a:t>
            </a:r>
            <a:endParaRPr lang="hr-HR" altLang="sr-Latn-R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63EC002-27A8-91D5-59F5-1DFD3D16E9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119" y="1790078"/>
            <a:ext cx="11565757" cy="3080095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8A62B0D4-D2F4-1DFF-C4BD-65C2175AEE73}"/>
              </a:ext>
            </a:extLst>
          </p:cNvPr>
          <p:cNvSpPr/>
          <p:nvPr/>
        </p:nvSpPr>
        <p:spPr>
          <a:xfrm>
            <a:off x="9078471" y="2200334"/>
            <a:ext cx="1389228" cy="243840"/>
          </a:xfrm>
          <a:prstGeom prst="rect">
            <a:avLst/>
          </a:prstGeom>
          <a:solidFill>
            <a:srgbClr val="0040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40310202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2254" y="207963"/>
            <a:ext cx="9144000" cy="1057166"/>
          </a:xfrm>
        </p:spPr>
        <p:txBody>
          <a:bodyPr/>
          <a:lstStyle/>
          <a:p>
            <a:pPr algn="l"/>
            <a:r>
              <a:rPr lang="hr-HR" altLang="sr-Latn-RS" dirty="0"/>
              <a:t>Ocjenjivanje</a:t>
            </a:r>
            <a:endParaRPr lang="en-US" dirty="0"/>
          </a:p>
        </p:txBody>
      </p:sp>
      <p:graphicFrame>
        <p:nvGraphicFramePr>
          <p:cNvPr id="5" name="Table 8"/>
          <p:cNvGraphicFramePr>
            <a:graphicFrameLocks noGrp="1"/>
          </p:cNvGraphicFramePr>
          <p:nvPr/>
        </p:nvGraphicFramePr>
        <p:xfrm>
          <a:off x="2362643" y="1946254"/>
          <a:ext cx="8034270" cy="290979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0171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171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84965">
                <a:tc>
                  <a:txBody>
                    <a:bodyPr/>
                    <a:lstStyle/>
                    <a:p>
                      <a:r>
                        <a:rPr lang="hr-HR" dirty="0"/>
                        <a:t>Broj osvojenih bodova</a:t>
                      </a:r>
                      <a:endParaRPr lang="hr-HR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>
                    <a:solidFill>
                      <a:srgbClr val="C30E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hr-HR" dirty="0"/>
                        <a:t>Ocjena</a:t>
                      </a:r>
                      <a:endParaRPr lang="hr-HR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>
                    <a:solidFill>
                      <a:srgbClr val="C30E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4965">
                <a:tc>
                  <a:txBody>
                    <a:bodyPr/>
                    <a:lstStyle/>
                    <a:p>
                      <a:r>
                        <a:rPr lang="hr-HR" dirty="0"/>
                        <a:t> 0,00 – 50,00</a:t>
                      </a:r>
                      <a:endParaRPr lang="hr-HR" dirty="0">
                        <a:latin typeface="Consolas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/>
                        <a:t>1</a:t>
                      </a:r>
                      <a:r>
                        <a:rPr lang="hr-HR" baseline="0" dirty="0"/>
                        <a:t> (nedovoljan)</a:t>
                      </a:r>
                      <a:endParaRPr lang="hr-HR" dirty="0">
                        <a:latin typeface="Calibri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4965">
                <a:tc>
                  <a:txBody>
                    <a:bodyPr/>
                    <a:lstStyle/>
                    <a:p>
                      <a:r>
                        <a:rPr lang="hr-HR" dirty="0"/>
                        <a:t>50,01 – 58,00</a:t>
                      </a:r>
                      <a:endParaRPr lang="hr-HR" dirty="0">
                        <a:latin typeface="Consolas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/>
                        <a:t>2 (dovoljan)</a:t>
                      </a:r>
                      <a:endParaRPr lang="hr-HR" dirty="0">
                        <a:latin typeface="Calibri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84965">
                <a:tc>
                  <a:txBody>
                    <a:bodyPr/>
                    <a:lstStyle/>
                    <a:p>
                      <a:r>
                        <a:rPr lang="hr-HR" dirty="0"/>
                        <a:t>58,01 – 75,00</a:t>
                      </a:r>
                      <a:endParaRPr lang="hr-HR" dirty="0">
                        <a:latin typeface="Consolas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/>
                        <a:t>3 (dobar)</a:t>
                      </a:r>
                      <a:endParaRPr lang="hr-HR" dirty="0">
                        <a:latin typeface="Calibri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84965">
                <a:tc>
                  <a:txBody>
                    <a:bodyPr/>
                    <a:lstStyle/>
                    <a:p>
                      <a:r>
                        <a:rPr lang="hr-HR" dirty="0"/>
                        <a:t>75,01 – 92,00</a:t>
                      </a:r>
                      <a:endParaRPr lang="hr-HR" dirty="0">
                        <a:latin typeface="Consolas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/>
                        <a:t>4 (vrlo dobar)</a:t>
                      </a:r>
                      <a:endParaRPr lang="hr-HR" dirty="0">
                        <a:latin typeface="Calibri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84965">
                <a:tc>
                  <a:txBody>
                    <a:bodyPr/>
                    <a:lstStyle/>
                    <a:p>
                      <a:r>
                        <a:rPr lang="hr-HR" dirty="0"/>
                        <a:t>92,01 – 100,00</a:t>
                      </a:r>
                      <a:endParaRPr lang="hr-HR" dirty="0">
                        <a:latin typeface="Consolas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/>
                        <a:t>5 (izvrstan)</a:t>
                      </a:r>
                      <a:endParaRPr lang="hr-HR" dirty="0">
                        <a:latin typeface="Calibri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1897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altLang="sr-Latn-RS" dirty="0"/>
              <a:t>Ispiti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>
            <a:normAutofit fontScale="92500"/>
          </a:bodyPr>
          <a:lstStyle/>
          <a:p>
            <a:r>
              <a:rPr lang="hr-HR" altLang="sr-Latn-RS" sz="2400" dirty="0"/>
              <a:t>Na svakom kolegiju vrijedi </a:t>
            </a:r>
            <a:r>
              <a:rPr lang="hr-HR" altLang="sr-Latn-RS" sz="2400" b="1" dirty="0"/>
              <a:t>pravilo 3 + 1</a:t>
            </a:r>
          </a:p>
          <a:p>
            <a:pPr lvl="1"/>
            <a:r>
              <a:rPr lang="hr-HR" altLang="sr-Latn-RS" dirty="0"/>
              <a:t>To znači da student mora položiti ispit iz najviše 4 izlaska</a:t>
            </a:r>
          </a:p>
          <a:p>
            <a:pPr lvl="2"/>
            <a:r>
              <a:rPr lang="hr-HR" altLang="sr-Latn-RS" dirty="0"/>
              <a:t>3 redovna izlaska </a:t>
            </a:r>
            <a:r>
              <a:rPr lang="hr-HR" altLang="sr-Latn-RS" sz="1800" dirty="0"/>
              <a:t>– Uključena u cijenu školarine</a:t>
            </a:r>
          </a:p>
          <a:p>
            <a:pPr lvl="2"/>
            <a:r>
              <a:rPr lang="hr-HR" altLang="sr-Latn-RS" dirty="0"/>
              <a:t>1 izvanredni izlazak </a:t>
            </a:r>
            <a:r>
              <a:rPr lang="hr-HR" altLang="sr-Latn-RS" sz="1800" dirty="0"/>
              <a:t>– Odlukom o naknadi troškova 4. prijava ispita se naplaćuje</a:t>
            </a:r>
          </a:p>
          <a:p>
            <a:pPr lvl="1"/>
            <a:r>
              <a:rPr lang="hr-HR" altLang="sr-Latn-RS" dirty="0"/>
              <a:t>Vremenski rok za položiti ispit je </a:t>
            </a:r>
            <a:r>
              <a:rPr lang="hr-HR" altLang="sr-Latn-RS" b="1" dirty="0"/>
              <a:t>12 mjeseci</a:t>
            </a:r>
            <a:r>
              <a:rPr lang="hr-HR" altLang="sr-Latn-RS" dirty="0"/>
              <a:t> od dana upisa kolegija</a:t>
            </a:r>
          </a:p>
          <a:p>
            <a:pPr lvl="1"/>
            <a:r>
              <a:rPr lang="hr-HR" altLang="sr-Latn-RS" dirty="0"/>
              <a:t>Ako student u 12 mjeseci ne položi kolegij, </a:t>
            </a:r>
            <a:r>
              <a:rPr lang="hr-HR" altLang="sr-Latn-RS" b="1" dirty="0"/>
              <a:t>mora ponovno upisati kolegij te ponovno polagati sve ishoda učenja kako je definirano kolegijem</a:t>
            </a:r>
          </a:p>
          <a:p>
            <a:r>
              <a:rPr lang="hr-HR" altLang="sr-Latn-RS" sz="2400" dirty="0">
                <a:solidFill>
                  <a:srgbClr val="C30E60"/>
                </a:solidFill>
              </a:rPr>
              <a:t>Vodite računa o rokovima prijave i odjave ispita na IE</a:t>
            </a:r>
          </a:p>
          <a:p>
            <a:pPr lvl="1"/>
            <a:r>
              <a:rPr lang="hr-HR" altLang="sr-Latn-RS" sz="2000" dirty="0"/>
              <a:t>Ako niste prijavili ispit na vrijeme, ne možete pristupiti ni pismenom niti usmenom dijelu</a:t>
            </a:r>
          </a:p>
          <a:p>
            <a:pPr lvl="1"/>
            <a:r>
              <a:rPr lang="hr-HR" sz="1900" dirty="0"/>
              <a:t>Ako je student prijavio više ispitnih rokova iz istog kolegija, pri dobivanju ocjene kojom je zadovoljan, dužan je odjaviti svaki sljedeći rok koji je iz tog kolegija prijavio. U suprotnom, studentu se u </a:t>
            </a:r>
            <a:r>
              <a:rPr lang="hr-HR" sz="1900" dirty="0" err="1"/>
              <a:t>Infoeduku</a:t>
            </a:r>
            <a:r>
              <a:rPr lang="hr-HR" sz="1900" dirty="0"/>
              <a:t> unosi nedovoljan (1).</a:t>
            </a:r>
          </a:p>
          <a:p>
            <a:endParaRPr lang="hr-HR" altLang="sr-Latn-RS" dirty="0"/>
          </a:p>
        </p:txBody>
      </p:sp>
    </p:spTree>
    <p:extLst>
      <p:ext uri="{BB962C8B-B14F-4D97-AF65-F5344CB8AC3E}">
        <p14:creationId xmlns:p14="http://schemas.microsoft.com/office/powerpoint/2010/main" val="5946822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Akademski standard ponašanja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457200" lvl="1"/>
            <a:r>
              <a:rPr lang="hr-HR" sz="3200" b="1" dirty="0">
                <a:solidFill>
                  <a:srgbClr val="C30E60"/>
                </a:solidFill>
              </a:rPr>
              <a:t>U komunikaciji (pisanoj i usmenoj) pridržavati se pravila poslovne komunikacije primjerene akademskoj razini. </a:t>
            </a:r>
          </a:p>
          <a:p>
            <a:pPr marL="457200" lvl="1"/>
            <a:r>
              <a:rPr lang="hr-HR" sz="3200" b="1" dirty="0">
                <a:solidFill>
                  <a:srgbClr val="C30E60"/>
                </a:solidFill>
              </a:rPr>
              <a:t>Potrebno je držati se jasno definiranih rokova za predaju zadataka (zadaća, seminarskih radova, projekata i sl.).</a:t>
            </a:r>
          </a:p>
          <a:p>
            <a:pPr marL="914400" lvl="2"/>
            <a:r>
              <a:rPr lang="hr-HR" sz="2400" b="1" dirty="0"/>
              <a:t>Svaki zadatak, domaća zadaća, projekt itd., poslani nakon definiranog roka neće se ocjenjivati.</a:t>
            </a:r>
          </a:p>
          <a:p>
            <a:pPr marL="457200" lvl="1"/>
            <a:r>
              <a:rPr lang="hr-HR" sz="3200" b="1" dirty="0">
                <a:solidFill>
                  <a:srgbClr val="C30E60"/>
                </a:solidFill>
              </a:rPr>
              <a:t>Samo oni studenti koji mogu potvrditi svoje pohađanje, smatrat će se prisutnima.</a:t>
            </a:r>
          </a:p>
          <a:p>
            <a:pPr marL="914400" lvl="2"/>
            <a:r>
              <a:rPr lang="hr-HR" sz="2400" b="1" dirty="0"/>
              <a:t>Potpisivanje drugih studenata ili registracija njihovom karticom nije dopušteno i može biti predmet stegovnog postupka. Nastavnik će obrisati prisustvo ako utvrdi da je student prijavljen, a da nije prisutan na nastavi.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8854746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Pravila ponašanja na nastavi – fizička prisutnost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838200" y="1875442"/>
            <a:ext cx="10515600" cy="4145479"/>
          </a:xfrm>
        </p:spPr>
        <p:txBody>
          <a:bodyPr>
            <a:noAutofit/>
          </a:bodyPr>
          <a:lstStyle/>
          <a:p>
            <a:pPr marL="457200" lvl="1"/>
            <a:r>
              <a:rPr lang="hr-HR" sz="2800" b="1" dirty="0">
                <a:solidFill>
                  <a:srgbClr val="C30E60"/>
                </a:solidFill>
                <a:latin typeface="+mn-lt"/>
                <a:ea typeface="+mn-ea"/>
                <a:cs typeface="+mn-cs"/>
              </a:rPr>
              <a:t>Na nastavu se dolazi na vrijeme. </a:t>
            </a:r>
          </a:p>
          <a:p>
            <a:pPr marL="457200" lvl="1"/>
            <a:r>
              <a:rPr lang="hr-HR" sz="2800" b="1" dirty="0">
                <a:solidFill>
                  <a:srgbClr val="C30E60"/>
                </a:solidFill>
                <a:latin typeface="+mn-lt"/>
                <a:ea typeface="+mn-ea"/>
                <a:cs typeface="+mn-cs"/>
              </a:rPr>
              <a:t>Pri ulasku u učionicu student prilazi do stola i prijavljuje se na nastavu karticom te sjeda na dostupno mjesto za rad.</a:t>
            </a:r>
          </a:p>
          <a:p>
            <a:pPr marL="457200" lvl="1"/>
            <a:r>
              <a:rPr lang="hr-HR" sz="2800" b="1" dirty="0">
                <a:solidFill>
                  <a:srgbClr val="C30E60"/>
                </a:solidFill>
                <a:latin typeface="+mn-lt"/>
                <a:ea typeface="+mn-ea"/>
                <a:cs typeface="+mn-cs"/>
              </a:rPr>
              <a:t>Ometanje nastave i neaktivno sudjelovanje na nastavi nije dozvoljeno.</a:t>
            </a:r>
          </a:p>
          <a:p>
            <a:pPr marL="914400" lvl="2"/>
            <a:r>
              <a:rPr lang="hr-HR" b="1" dirty="0"/>
              <a:t>Repetitivno kršenje ovog pravila sankcionira se prijavom Stegovnom povjerenstvu.</a:t>
            </a:r>
          </a:p>
        </p:txBody>
      </p:sp>
    </p:spTree>
    <p:extLst>
      <p:ext uri="{BB962C8B-B14F-4D97-AF65-F5344CB8AC3E}">
        <p14:creationId xmlns:p14="http://schemas.microsoft.com/office/powerpoint/2010/main" val="26281112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Hvala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pažnji</a:t>
            </a:r>
            <a:r>
              <a:rPr lang="en-US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3529305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Naslov 1"/>
          <p:cNvSpPr>
            <a:spLocks noGrp="1"/>
          </p:cNvSpPr>
          <p:nvPr>
            <p:ph type="title"/>
          </p:nvPr>
        </p:nvSpPr>
        <p:spPr>
          <a:xfrm>
            <a:off x="838200" y="365036"/>
            <a:ext cx="10515600" cy="1325563"/>
          </a:xfrm>
        </p:spPr>
        <p:txBody>
          <a:bodyPr/>
          <a:lstStyle/>
          <a:p>
            <a:pPr eaLnBrk="1" hangingPunct="1"/>
            <a:r>
              <a:rPr lang="hr-HR" altLang="sr-Latn-RS" dirty="0"/>
              <a:t>Organizacija predavanja i vježbi</a:t>
            </a:r>
          </a:p>
        </p:txBody>
      </p:sp>
      <p:graphicFrame>
        <p:nvGraphicFramePr>
          <p:cNvPr id="4" name="Tablica 1">
            <a:extLst>
              <a:ext uri="{FF2B5EF4-FFF2-40B4-BE49-F238E27FC236}">
                <a16:creationId xmlns:a16="http://schemas.microsoft.com/office/drawing/2014/main" id="{7AF1B79C-ABC0-C56F-2E57-93246728F5B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2999542"/>
              </p:ext>
            </p:extLst>
          </p:nvPr>
        </p:nvGraphicFramePr>
        <p:xfrm>
          <a:off x="1406659" y="2100166"/>
          <a:ext cx="9378682" cy="321564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2898700">
                  <a:extLst>
                    <a:ext uri="{9D8B030D-6E8A-4147-A177-3AD203B41FA5}">
                      <a16:colId xmlns:a16="http://schemas.microsoft.com/office/drawing/2014/main" val="1107623500"/>
                    </a:ext>
                  </a:extLst>
                </a:gridCol>
                <a:gridCol w="2898700">
                  <a:extLst>
                    <a:ext uri="{9D8B030D-6E8A-4147-A177-3AD203B41FA5}">
                      <a16:colId xmlns:a16="http://schemas.microsoft.com/office/drawing/2014/main" val="2474946012"/>
                    </a:ext>
                  </a:extLst>
                </a:gridCol>
                <a:gridCol w="3581282">
                  <a:extLst>
                    <a:ext uri="{9D8B030D-6E8A-4147-A177-3AD203B41FA5}">
                      <a16:colId xmlns:a16="http://schemas.microsoft.com/office/drawing/2014/main" val="361866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hr-HR" dirty="0">
                          <a:solidFill>
                            <a:srgbClr val="C30E60"/>
                          </a:solidFill>
                        </a:rPr>
                        <a:t>Nositelj</a:t>
                      </a:r>
                      <a:r>
                        <a:rPr lang="hr-HR" baseline="0" dirty="0">
                          <a:solidFill>
                            <a:srgbClr val="C30E60"/>
                          </a:solidFill>
                        </a:rPr>
                        <a:t> kolegija:</a:t>
                      </a:r>
                      <a:endParaRPr lang="hr-HR" dirty="0">
                        <a:solidFill>
                          <a:srgbClr val="C30E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b="0" dirty="0"/>
                        <a:t>Silvio Papić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b="0" dirty="0">
                          <a:solidFill>
                            <a:srgbClr val="0000FF"/>
                          </a:solidFill>
                        </a:rPr>
                        <a:t>Silvio.papic@algebra.hr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3646793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lang="hr-HR" b="1" dirty="0">
                          <a:solidFill>
                            <a:srgbClr val="C30E60"/>
                          </a:solidFill>
                        </a:rPr>
                        <a:t>Asistenti: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/>
                        <a:t>Karlo Josić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>
                          <a:solidFill>
                            <a:srgbClr val="0000FF"/>
                          </a:solidFill>
                        </a:rPr>
                        <a:t>Karlo.josic@algebra.hr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939930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hr-HR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hr-HR" sz="1800" kern="1200" dirty="0">
                        <a:solidFill>
                          <a:srgbClr val="0000FF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5410195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lang="hr-HR" b="1" dirty="0">
                          <a:solidFill>
                            <a:srgbClr val="C30E60"/>
                          </a:solidFill>
                        </a:rPr>
                        <a:t>Izvođenje</a:t>
                      </a:r>
                      <a:r>
                        <a:rPr lang="hr-HR" b="1" baseline="0" dirty="0">
                          <a:solidFill>
                            <a:srgbClr val="C30E60"/>
                          </a:solidFill>
                        </a:rPr>
                        <a:t> nastave:</a:t>
                      </a:r>
                      <a:endParaRPr lang="hr-HR" b="1" dirty="0">
                        <a:solidFill>
                          <a:srgbClr val="C30E60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hr-HR" dirty="0">
                          <a:solidFill>
                            <a:srgbClr val="C30E60"/>
                          </a:solidFill>
                        </a:rPr>
                        <a:t>Predavanja</a:t>
                      </a:r>
                    </a:p>
                  </a:txBody>
                  <a:tcPr>
                    <a:solidFill>
                      <a:schemeClr val="bg2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hr-HR" altLang="sr-Latn-RS" dirty="0"/>
                        <a:t>2 sata tjedno 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hr-HR" altLang="sr-Latn-RS" dirty="0"/>
                        <a:t>po grupama prema rasporedu 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hr-HR" altLang="sr-Latn-RS" dirty="0"/>
                        <a:t>ukupno 30 sati </a:t>
                      </a:r>
                      <a:endParaRPr lang="hr-HR" dirty="0"/>
                    </a:p>
                  </a:txBody>
                  <a:tcPr>
                    <a:solidFill>
                      <a:schemeClr val="bg2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623154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>
                          <a:solidFill>
                            <a:srgbClr val="C30E60"/>
                          </a:solidFill>
                        </a:rPr>
                        <a:t>Vježbe</a:t>
                      </a:r>
                    </a:p>
                  </a:txBody>
                  <a:tcPr>
                    <a:solidFill>
                      <a:schemeClr val="bg2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altLang="sr-Latn-RS" dirty="0"/>
                        <a:t>2 sata tjedno 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hr-HR" altLang="sr-Latn-RS" dirty="0"/>
                        <a:t>po grupama prema rasporedu 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hr-HR" altLang="sr-Latn-RS" dirty="0"/>
                        <a:t>ukupno 30 sati </a:t>
                      </a:r>
                    </a:p>
                    <a:p>
                      <a:endParaRPr lang="hr-HR" dirty="0"/>
                    </a:p>
                  </a:txBody>
                  <a:tcPr>
                    <a:solidFill>
                      <a:schemeClr val="bg2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76302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358804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altLang="sr-Latn-RS" dirty="0"/>
              <a:t>Informacije o kolegiju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altLang="sr-Latn-RS" dirty="0"/>
              <a:t>5 ECTS bodova = 150 sati rada studenta</a:t>
            </a:r>
          </a:p>
          <a:p>
            <a:pPr lvl="1"/>
            <a:r>
              <a:rPr lang="hr-HR" altLang="sr-Latn-RS" dirty="0"/>
              <a:t>30 sati predavanja </a:t>
            </a:r>
          </a:p>
          <a:p>
            <a:pPr lvl="1"/>
            <a:r>
              <a:rPr lang="hr-HR" altLang="sr-Latn-RS" dirty="0"/>
              <a:t>30 sati vježbi </a:t>
            </a:r>
          </a:p>
          <a:p>
            <a:pPr lvl="1"/>
            <a:r>
              <a:rPr lang="hr-HR" altLang="sr-Latn-RS" dirty="0"/>
              <a:t>90 sati rada kod kuće</a:t>
            </a:r>
          </a:p>
          <a:p>
            <a:r>
              <a:rPr lang="hr-HR" dirty="0"/>
              <a:t>Obvezni kolegij</a:t>
            </a:r>
          </a:p>
        </p:txBody>
      </p:sp>
      <p:pic>
        <p:nvPicPr>
          <p:cNvPr id="4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84506" y="0"/>
            <a:ext cx="5335400" cy="4661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01890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altLang="sr-Latn-RS" dirty="0"/>
              <a:t>Cilj kolegija</a:t>
            </a:r>
          </a:p>
        </p:txBody>
      </p:sp>
      <p:sp>
        <p:nvSpPr>
          <p:cNvPr id="11267" name="Rezervirano mjesto sadržaja 2"/>
          <p:cNvSpPr>
            <a:spLocks noGrp="1"/>
          </p:cNvSpPr>
          <p:nvPr>
            <p:ph sz="quarter" idx="1"/>
          </p:nvPr>
        </p:nvSpPr>
        <p:spPr>
          <a:xfrm>
            <a:off x="185358" y="1572456"/>
            <a:ext cx="11363912" cy="981902"/>
          </a:xfrm>
        </p:spPr>
        <p:txBody>
          <a:bodyPr anchor="ctr">
            <a:normAutofit/>
          </a:bodyPr>
          <a:lstStyle/>
          <a:p>
            <a:r>
              <a:rPr lang="en-US" sz="2000" b="0" i="0" dirty="0" err="1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Cilj</a:t>
            </a:r>
            <a:r>
              <a:rPr lang="en-US" sz="20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US" sz="2000" b="0" i="0" dirty="0" err="1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ovog</a:t>
            </a:r>
            <a:r>
              <a:rPr lang="en-US" sz="20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US" sz="2000" b="0" i="0" dirty="0" err="1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modula</a:t>
            </a:r>
            <a:r>
              <a:rPr lang="en-US" sz="20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 je </a:t>
            </a:r>
            <a:r>
              <a:rPr lang="en-US" sz="2000" b="0" i="0" dirty="0" err="1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omogućiti</a:t>
            </a:r>
            <a:r>
              <a:rPr lang="en-US" sz="20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US" sz="2000" b="0" i="0" dirty="0" err="1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studentima</a:t>
            </a:r>
            <a:r>
              <a:rPr lang="en-US" sz="20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 da </a:t>
            </a:r>
            <a:r>
              <a:rPr lang="en-US" sz="2000" b="0" i="0" dirty="0" err="1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nauče</a:t>
            </a:r>
            <a:r>
              <a:rPr lang="en-US" sz="20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US" sz="2000" b="0" i="0" dirty="0" err="1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kako</a:t>
            </a:r>
            <a:r>
              <a:rPr lang="en-US" sz="20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 se </a:t>
            </a:r>
            <a:r>
              <a:rPr lang="en-US" sz="2000" b="0" i="0" dirty="0" err="1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realizira</a:t>
            </a:r>
            <a:r>
              <a:rPr lang="en-US" sz="20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US" sz="2000" b="0" i="0" dirty="0" err="1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mrežna</a:t>
            </a:r>
            <a:r>
              <a:rPr lang="en-US" sz="20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US" sz="2000" b="0" i="0" dirty="0" err="1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komunikacija</a:t>
            </a:r>
            <a:r>
              <a:rPr lang="en-US" sz="20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US" sz="2000" b="0" i="0" dirty="0" err="1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te</a:t>
            </a:r>
            <a:r>
              <a:rPr lang="en-US" sz="20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US" sz="2000" b="0" i="0" dirty="0" err="1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kako</a:t>
            </a:r>
            <a:r>
              <a:rPr lang="en-US" sz="20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US" sz="2000" b="0" i="0" dirty="0" err="1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izgraditi</a:t>
            </a:r>
            <a:r>
              <a:rPr lang="en-US" sz="20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US" sz="2000" b="0" i="0" dirty="0" err="1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funkcionalnu</a:t>
            </a:r>
            <a:r>
              <a:rPr lang="en-US" sz="20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US" sz="2000" b="0" i="0" dirty="0" err="1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računalnu</a:t>
            </a:r>
            <a:r>
              <a:rPr lang="en-US" sz="20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US" sz="2000" b="0" i="0" dirty="0" err="1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mrežu</a:t>
            </a:r>
            <a:r>
              <a:rPr lang="en-US" sz="20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 SOHO (</a:t>
            </a:r>
            <a:r>
              <a:rPr lang="en-US" sz="2000" b="0" i="0" dirty="0" err="1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mreža</a:t>
            </a:r>
            <a:r>
              <a:rPr lang="en-US" sz="20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 za </a:t>
            </a:r>
            <a:r>
              <a:rPr lang="en-US" sz="2000" b="0" i="0" dirty="0" err="1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kućne</a:t>
            </a:r>
            <a:r>
              <a:rPr lang="en-US" sz="20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US" sz="2000" b="0" i="0" dirty="0" err="1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korisnike</a:t>
            </a:r>
            <a:r>
              <a:rPr lang="en-US" sz="20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 i male </a:t>
            </a:r>
            <a:r>
              <a:rPr lang="en-US" sz="2000" b="0" i="0" dirty="0" err="1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tvrtke</a:t>
            </a:r>
            <a:br>
              <a:rPr lang="en-US" sz="2400" dirty="0"/>
            </a:br>
            <a:endParaRPr lang="hr-HR" altLang="sr-Latn-RS" sz="2400" dirty="0">
              <a:solidFill>
                <a:srgbClr val="C30E6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7801B61-27E2-0695-3021-CCCD5CCEEE72}"/>
              </a:ext>
            </a:extLst>
          </p:cNvPr>
          <p:cNvSpPr txBox="1"/>
          <p:nvPr/>
        </p:nvSpPr>
        <p:spPr>
          <a:xfrm>
            <a:off x="554106" y="2386114"/>
            <a:ext cx="9613624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i="0" dirty="0" err="1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prepoznati</a:t>
            </a:r>
            <a:r>
              <a:rPr lang="en-US" sz="18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US" sz="1800" b="0" i="0" dirty="0" err="1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ključne</a:t>
            </a:r>
            <a:r>
              <a:rPr lang="en-US" sz="18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US" sz="1800" b="0" i="0" dirty="0" err="1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elemente</a:t>
            </a:r>
            <a:r>
              <a:rPr lang="en-US" sz="18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US" sz="1800" b="0" i="0" dirty="0" err="1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arhitekture</a:t>
            </a:r>
            <a:r>
              <a:rPr lang="en-US" sz="18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US" sz="1800" b="0" i="0" dirty="0" err="1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računalne</a:t>
            </a:r>
            <a:r>
              <a:rPr lang="en-US" sz="18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US" sz="1800" b="0" i="0" dirty="0" err="1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mreže</a:t>
            </a:r>
            <a:endParaRPr lang="hr-HR" b="0" i="0" dirty="0">
              <a:solidFill>
                <a:srgbClr val="333333"/>
              </a:solidFill>
              <a:effectLst/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i="0" dirty="0" err="1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terminologiju</a:t>
            </a:r>
            <a:r>
              <a:rPr lang="en-US" sz="18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 i </a:t>
            </a:r>
            <a:r>
              <a:rPr lang="en-US" sz="1800" b="0" i="0" dirty="0" err="1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tehnologije</a:t>
            </a:r>
            <a:r>
              <a:rPr lang="en-US" sz="18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US" sz="1800" b="0" i="0" dirty="0" err="1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koje</a:t>
            </a:r>
            <a:r>
              <a:rPr lang="en-US" sz="18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 se </a:t>
            </a:r>
            <a:r>
              <a:rPr lang="en-US" sz="1800" b="0" i="0" dirty="0" err="1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koriste</a:t>
            </a:r>
            <a:r>
              <a:rPr lang="en-US" sz="18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 u </a:t>
            </a:r>
            <a:r>
              <a:rPr lang="en-US" sz="1800" b="0" i="0" dirty="0" err="1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računalnim</a:t>
            </a:r>
            <a:r>
              <a:rPr lang="en-US" sz="18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US" sz="1800" b="0" i="0" dirty="0" err="1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mrežama</a:t>
            </a:r>
            <a:endParaRPr lang="hr-HR" b="0" i="0" dirty="0">
              <a:solidFill>
                <a:srgbClr val="333333"/>
              </a:solidFill>
              <a:effectLst/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i="0" dirty="0" err="1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koristiti</a:t>
            </a:r>
            <a:r>
              <a:rPr lang="en-US" sz="18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US" sz="1800" b="0" i="0" dirty="0" err="1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referentne</a:t>
            </a:r>
            <a:r>
              <a:rPr lang="en-US" sz="18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US" sz="1800" b="0" i="0" dirty="0" err="1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modele</a:t>
            </a:r>
            <a:r>
              <a:rPr lang="en-US" sz="18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 za </a:t>
            </a:r>
            <a:r>
              <a:rPr lang="en-US" sz="1800" b="0" i="0" dirty="0" err="1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objašnjavanje</a:t>
            </a:r>
            <a:r>
              <a:rPr lang="en-US" sz="18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US" sz="1800" b="0" i="0" dirty="0" err="1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mrežne</a:t>
            </a:r>
            <a:r>
              <a:rPr lang="en-US" sz="18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US" sz="1800" b="0" i="0" dirty="0" err="1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komunikacije</a:t>
            </a:r>
            <a:endParaRPr lang="hr-HR" b="0" i="0" dirty="0">
              <a:solidFill>
                <a:srgbClr val="333333"/>
              </a:solidFill>
              <a:effectLst/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i="0" dirty="0" err="1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koristiti</a:t>
            </a:r>
            <a:r>
              <a:rPr lang="en-US" sz="18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 alate za </a:t>
            </a:r>
            <a:r>
              <a:rPr lang="en-US" sz="1800" b="0" i="0" dirty="0" err="1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analizu</a:t>
            </a:r>
            <a:r>
              <a:rPr lang="en-US" sz="18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US" sz="1800" b="0" i="0" dirty="0" err="1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mrežnog</a:t>
            </a:r>
            <a:r>
              <a:rPr lang="en-US" sz="18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US" sz="1800" b="0" i="0" dirty="0" err="1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prometa</a:t>
            </a:r>
            <a:endParaRPr lang="hr-HR" b="0" i="0" dirty="0">
              <a:solidFill>
                <a:srgbClr val="333333"/>
              </a:solidFill>
              <a:effectLst/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i="0" dirty="0" err="1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izraditi</a:t>
            </a:r>
            <a:r>
              <a:rPr lang="en-US" sz="18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 i </a:t>
            </a:r>
            <a:r>
              <a:rPr lang="en-US" sz="1800" b="0" i="0" dirty="0" err="1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adresirati</a:t>
            </a:r>
            <a:r>
              <a:rPr lang="en-US" sz="18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US" sz="1800" b="0" i="0" dirty="0" err="1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shemu</a:t>
            </a:r>
            <a:r>
              <a:rPr lang="en-US" sz="18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 za </a:t>
            </a:r>
            <a:r>
              <a:rPr lang="en-US" sz="1800" b="0" i="0" dirty="0" err="1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manju</a:t>
            </a:r>
            <a:r>
              <a:rPr lang="en-US" sz="18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US" sz="1800" b="0" i="0" dirty="0" err="1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mrežu</a:t>
            </a:r>
            <a:endParaRPr lang="hr-HR" b="0" i="0" dirty="0">
              <a:solidFill>
                <a:srgbClr val="333333"/>
              </a:solidFill>
              <a:effectLst/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i="0" dirty="0" err="1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odabrati</a:t>
            </a:r>
            <a:r>
              <a:rPr lang="en-US" sz="18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US" sz="1800" b="0" i="0" dirty="0" err="1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opremu</a:t>
            </a:r>
            <a:r>
              <a:rPr lang="en-US" sz="18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 za </a:t>
            </a:r>
            <a:r>
              <a:rPr lang="en-US" sz="1800" b="0" i="0" dirty="0" err="1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manju</a:t>
            </a:r>
            <a:r>
              <a:rPr lang="en-US" sz="18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US" sz="1800" b="0" i="0" dirty="0" err="1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mrežu</a:t>
            </a:r>
            <a:endParaRPr lang="hr-HR" b="0" i="0" dirty="0">
              <a:solidFill>
                <a:srgbClr val="333333"/>
              </a:solidFill>
              <a:effectLst/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i="0" dirty="0" err="1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implementirati</a:t>
            </a:r>
            <a:r>
              <a:rPr lang="en-US" sz="18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US" sz="1800" b="0" i="0" dirty="0" err="1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manju</a:t>
            </a:r>
            <a:r>
              <a:rPr lang="en-US" sz="18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US" sz="1800" b="0" i="0" dirty="0" err="1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mrežu</a:t>
            </a:r>
            <a:r>
              <a:rPr lang="en-US" sz="18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 u </a:t>
            </a:r>
            <a:r>
              <a:rPr lang="en-US" sz="1800" b="0" i="0" dirty="0" err="1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mrežnom</a:t>
            </a:r>
            <a:r>
              <a:rPr lang="en-US" sz="18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US" sz="1800" b="0" i="0" dirty="0" err="1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simulatoru</a:t>
            </a:r>
            <a:endParaRPr lang="hr-HR" b="0" i="0" dirty="0">
              <a:solidFill>
                <a:srgbClr val="333333"/>
              </a:solidFill>
              <a:effectLst/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i="0" dirty="0" err="1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prepoznati</a:t>
            </a:r>
            <a:r>
              <a:rPr lang="en-US" sz="18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US" sz="1800" b="0" i="0" dirty="0" err="1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značajke</a:t>
            </a:r>
            <a:r>
              <a:rPr lang="en-US" sz="18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US" sz="1800" b="0" i="0" dirty="0" err="1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mrežne</a:t>
            </a:r>
            <a:r>
              <a:rPr lang="en-US" sz="18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US" sz="1800" b="0" i="0" dirty="0" err="1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sigurnosti</a:t>
            </a:r>
            <a:endParaRPr lang="hr-HR" b="0" i="0" dirty="0">
              <a:solidFill>
                <a:srgbClr val="333333"/>
              </a:solidFill>
              <a:effectLst/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i="0" dirty="0" err="1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prepoznati</a:t>
            </a:r>
            <a:r>
              <a:rPr lang="en-US" sz="18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US" sz="1800" b="0" i="0" dirty="0" err="1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ulogu</a:t>
            </a:r>
            <a:r>
              <a:rPr lang="en-US" sz="18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US" sz="1800" b="0" i="0" dirty="0" err="1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bežične</a:t>
            </a:r>
            <a:r>
              <a:rPr lang="en-US" sz="18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US" sz="1800" b="0" i="0" dirty="0" err="1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komunikacije</a:t>
            </a:r>
            <a:r>
              <a:rPr lang="en-US" sz="18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 u </a:t>
            </a:r>
            <a:r>
              <a:rPr lang="en-US" sz="1800" b="0" i="0" dirty="0" err="1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modernoj</a:t>
            </a:r>
            <a:r>
              <a:rPr lang="en-US" sz="18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US" sz="1800" b="0" i="0" dirty="0" err="1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mreži</a:t>
            </a:r>
            <a:r>
              <a:rPr lang="en-US" sz="18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.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8027623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Naslov 1"/>
          <p:cNvSpPr>
            <a:spLocks noGrp="1"/>
          </p:cNvSpPr>
          <p:nvPr>
            <p:ph type="title"/>
          </p:nvPr>
        </p:nvSpPr>
        <p:spPr>
          <a:xfrm>
            <a:off x="1825625" y="228600"/>
            <a:ext cx="8534400" cy="1112838"/>
          </a:xfrm>
        </p:spPr>
        <p:txBody>
          <a:bodyPr/>
          <a:lstStyle/>
          <a:p>
            <a:pPr eaLnBrk="1" hangingPunct="1"/>
            <a:r>
              <a:rPr lang="hr-HR" altLang="sr-Latn-RS" dirty="0"/>
              <a:t>Ishodi učenja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431E93A-9830-DE54-AC18-ADEA2BD4C3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906" y="1203876"/>
            <a:ext cx="10404198" cy="5009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09738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altLang="sr-Latn-RS" dirty="0"/>
              <a:t>Tematske cjeline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C771A58-C308-C523-69CD-724A7E12E0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89062"/>
            <a:ext cx="12192000" cy="4079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60639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E6B77CD5-3C3E-73C3-598B-6EBB6F70AB50}"/>
              </a:ext>
            </a:extLst>
          </p:cNvPr>
          <p:cNvSpPr txBox="1"/>
          <p:nvPr/>
        </p:nvSpPr>
        <p:spPr>
          <a:xfrm>
            <a:off x="0" y="4196510"/>
            <a:ext cx="11849721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hr-HR" sz="1400" dirty="0">
                <a:solidFill>
                  <a:srgbClr val="C30E60"/>
                </a:solidFill>
              </a:rPr>
              <a:t>PREPORUČENA LITERATURA</a:t>
            </a:r>
          </a:p>
          <a:p>
            <a:pPr marL="0" indent="0">
              <a:buNone/>
            </a:pPr>
            <a:r>
              <a:rPr lang="en-US" sz="14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Cisco (2020) Campus LAN and Wireless LAN Solution Design Guide [Online]. Available at: </a:t>
            </a:r>
            <a:r>
              <a:rPr lang="en-US" sz="14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  <a:hlinkClick r:id="rId2"/>
              </a:rPr>
              <a:t>https://www.cisco.com/c/en/us/td/docs/solutions/CVD/Campus/cisco-campus-lan-wlan-design-guide.html</a:t>
            </a:r>
            <a:endParaRPr lang="hr-HR" sz="1400" b="0" i="0" dirty="0">
              <a:solidFill>
                <a:srgbClr val="333333"/>
              </a:solidFill>
              <a:effectLst/>
              <a:latin typeface="Arial" panose="020B0604020202020204" pitchFamily="34" charset="0"/>
            </a:endParaRPr>
          </a:p>
          <a:p>
            <a:pPr marL="0" indent="0">
              <a:buNone/>
            </a:pPr>
            <a:r>
              <a:rPr lang="hr-HR" sz="1400" dirty="0">
                <a:solidFill>
                  <a:srgbClr val="C30E60"/>
                </a:solidFill>
              </a:rPr>
              <a:t>DODATNA LITERATURA</a:t>
            </a:r>
          </a:p>
          <a:p>
            <a:pPr marL="0" indent="0">
              <a:buNone/>
            </a:pPr>
            <a:r>
              <a:rPr lang="en-US" sz="14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Johnson A. (2020) 31 Days Before Your CCNA Exam: A Day-By-Day Review Guide for the CCNA 200-301 Certification Exam. Cisco Press. 221 River Street, Hoboken, NJ 07030</a:t>
            </a:r>
            <a:endParaRPr lang="hr-HR" sz="1400" b="0" i="0" dirty="0">
              <a:solidFill>
                <a:srgbClr val="333333"/>
              </a:solidFill>
              <a:effectLst/>
              <a:latin typeface="Arial" panose="020B0604020202020204" pitchFamily="34" charset="0"/>
            </a:endParaRPr>
          </a:p>
          <a:p>
            <a:pPr marL="0" indent="0">
              <a:buNone/>
            </a:pPr>
            <a:endParaRPr lang="hr-HR" sz="1400" dirty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pPr marL="0" indent="0">
              <a:buNone/>
            </a:pPr>
            <a:r>
              <a:rPr lang="hr-HR" sz="1400" dirty="0">
                <a:solidFill>
                  <a:srgbClr val="333333"/>
                </a:solidFill>
                <a:latin typeface="Arial" panose="020B0604020202020204" pitchFamily="34" charset="0"/>
              </a:rPr>
              <a:t>Besplatno </a:t>
            </a:r>
            <a:r>
              <a:rPr lang="hr-HR" sz="1400" dirty="0" err="1">
                <a:solidFill>
                  <a:srgbClr val="333333"/>
                </a:solidFill>
                <a:latin typeface="Arial" panose="020B0604020202020204" pitchFamily="34" charset="0"/>
              </a:rPr>
              <a:t>videolekcije</a:t>
            </a:r>
            <a:r>
              <a:rPr lang="hr-HR" sz="1400" dirty="0">
                <a:solidFill>
                  <a:srgbClr val="333333"/>
                </a:solidFill>
                <a:latin typeface="Arial" panose="020B0604020202020204" pitchFamily="34" charset="0"/>
              </a:rPr>
              <a:t> vezane za kolegij:</a:t>
            </a:r>
          </a:p>
          <a:p>
            <a:pPr marL="0" indent="0">
              <a:buNone/>
            </a:pPr>
            <a:r>
              <a:rPr lang="hr-HR" sz="14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  <a:hlinkClick r:id="rId3"/>
              </a:rPr>
              <a:t>https://www.udemy.com/course/osnove-racunalnih-mreza-prakticna-primjena/</a:t>
            </a:r>
            <a:r>
              <a:rPr lang="hr-HR" sz="14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0" y="-782"/>
            <a:ext cx="10515600" cy="630948"/>
          </a:xfrm>
        </p:spPr>
        <p:txBody>
          <a:bodyPr>
            <a:normAutofit fontScale="90000"/>
          </a:bodyPr>
          <a:lstStyle/>
          <a:p>
            <a:r>
              <a:rPr lang="hr-HR" dirty="0"/>
              <a:t>Literatura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19270" y="755434"/>
            <a:ext cx="11946834" cy="22612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sz="1400" dirty="0">
                <a:solidFill>
                  <a:srgbClr val="C30E60"/>
                </a:solidFill>
              </a:rPr>
              <a:t>OBAVEZNA LITERATURA</a:t>
            </a:r>
          </a:p>
          <a:p>
            <a:pPr marL="0" indent="0">
              <a:buNone/>
            </a:pPr>
            <a:r>
              <a:rPr lang="en-US" sz="14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Cisco (2021) Cisco Networking Academy [Online]. Available at: </a:t>
            </a:r>
            <a:r>
              <a:rPr lang="en-US" sz="14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  <a:hlinkClick r:id="rId4"/>
              </a:rPr>
              <a:t>www.netacad.com</a:t>
            </a:r>
            <a:endParaRPr lang="hr-HR" sz="1400" b="0" i="0" dirty="0">
              <a:solidFill>
                <a:srgbClr val="333333"/>
              </a:solidFill>
              <a:effectLst/>
              <a:latin typeface="Arial" panose="020B0604020202020204" pitchFamily="34" charset="0"/>
            </a:endParaRPr>
          </a:p>
          <a:p>
            <a:pPr marL="0" indent="0">
              <a:buNone/>
            </a:pPr>
            <a:endParaRPr lang="hr-HR" sz="1400" dirty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hr-HR" sz="1400" dirty="0">
                <a:solidFill>
                  <a:srgbClr val="FF0000"/>
                </a:solidFill>
                <a:latin typeface="Arial" panose="020B0604020202020204" pitchFamily="34" charset="0"/>
              </a:rPr>
              <a:t>Odmah pošaljite mail u kojem tražite </a:t>
            </a:r>
            <a:r>
              <a:rPr lang="hr-HR" sz="1400" dirty="0" err="1">
                <a:solidFill>
                  <a:srgbClr val="FF0000"/>
                </a:solidFill>
                <a:latin typeface="Arial" panose="020B0604020202020204" pitchFamily="34" charset="0"/>
              </a:rPr>
              <a:t>seat</a:t>
            </a:r>
            <a:r>
              <a:rPr lang="hr-HR" sz="1400" dirty="0">
                <a:solidFill>
                  <a:srgbClr val="FF0000"/>
                </a:solidFill>
                <a:latin typeface="Arial" panose="020B0604020202020204" pitchFamily="34" charset="0"/>
              </a:rPr>
              <a:t> token!</a:t>
            </a:r>
          </a:p>
          <a:p>
            <a:pPr marL="342900" indent="-342900">
              <a:buFont typeface="+mj-lt"/>
              <a:buAutoNum type="arabicPeriod"/>
            </a:pPr>
            <a:r>
              <a:rPr lang="hr-HR" sz="1400" b="0" i="0" dirty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Za izradu korisničkog računa koristite svoje stvarno ime i prezime!!!</a:t>
            </a:r>
          </a:p>
          <a:p>
            <a:pPr marL="342900" indent="-342900">
              <a:buFont typeface="+mj-lt"/>
              <a:buAutoNum type="arabicPeriod"/>
            </a:pPr>
            <a:r>
              <a:rPr lang="hr-HR" sz="1400" b="0" i="0" dirty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Ukoliko ne izradite korisnički račun za pristup materijalima nećete dobiti potpis iz </a:t>
            </a:r>
            <a:r>
              <a:rPr lang="hr-HR" sz="1400" b="0" i="0" dirty="0" err="1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koelgija</a:t>
            </a:r>
            <a:r>
              <a:rPr lang="hr-HR" sz="1400" b="0" i="0" dirty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!!!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1D30DA7-F437-80AF-963E-92F8BF768CF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09746" y="5598424"/>
            <a:ext cx="1303019" cy="70374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306ECBB-3DC8-45CF-757A-1379E59448B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25948" y="194778"/>
            <a:ext cx="3149669" cy="245961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996573D-2B2A-09D8-24DE-7CABBCC975A1}"/>
              </a:ext>
            </a:extLst>
          </p:cNvPr>
          <p:cNvSpPr txBox="1"/>
          <p:nvPr/>
        </p:nvSpPr>
        <p:spPr>
          <a:xfrm>
            <a:off x="2348065" y="2729411"/>
            <a:ext cx="5970987" cy="230832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l">
              <a:spcAft>
                <a:spcPts val="0"/>
              </a:spcAft>
            </a:pPr>
            <a:r>
              <a:rPr lang="hr-HR" sz="1800" b="0" i="0" dirty="0" err="1">
                <a:solidFill>
                  <a:srgbClr val="FF0000"/>
                </a:solidFill>
                <a:effectLst/>
                <a:latin typeface="+mj-lt"/>
              </a:rPr>
              <a:t>Greetings</a:t>
            </a:r>
            <a:r>
              <a:rPr lang="hr-HR" sz="1800" b="0" i="0" dirty="0">
                <a:solidFill>
                  <a:srgbClr val="FF0000"/>
                </a:solidFill>
                <a:effectLst/>
                <a:latin typeface="+mj-lt"/>
              </a:rPr>
              <a:t>,</a:t>
            </a:r>
          </a:p>
          <a:p>
            <a:pPr algn="l">
              <a:spcAft>
                <a:spcPts val="0"/>
              </a:spcAft>
            </a:pPr>
            <a:r>
              <a:rPr lang="en-US" sz="1800" b="0" i="0" dirty="0">
                <a:solidFill>
                  <a:srgbClr val="FF0000"/>
                </a:solidFill>
                <a:effectLst/>
                <a:latin typeface="+mj-lt"/>
              </a:rPr>
              <a:t>Go to this link</a:t>
            </a:r>
            <a:r>
              <a:rPr lang="hr-HR" sz="1800" b="0" i="0" dirty="0">
                <a:solidFill>
                  <a:srgbClr val="FF0000"/>
                </a:solidFill>
                <a:effectLst/>
                <a:latin typeface="+mj-lt"/>
              </a:rPr>
              <a:t> </a:t>
            </a:r>
            <a:r>
              <a:rPr lang="hr-HR" sz="1800" b="0" i="0" dirty="0" err="1">
                <a:solidFill>
                  <a:srgbClr val="FF0000"/>
                </a:solidFill>
                <a:effectLst/>
                <a:latin typeface="+mj-lt"/>
              </a:rPr>
              <a:t>and</a:t>
            </a:r>
            <a:r>
              <a:rPr lang="hr-HR" sz="1800" b="0" i="0" dirty="0">
                <a:solidFill>
                  <a:srgbClr val="FF0000"/>
                </a:solidFill>
                <a:effectLst/>
                <a:latin typeface="+mj-lt"/>
              </a:rPr>
              <a:t> use </a:t>
            </a:r>
            <a:r>
              <a:rPr lang="hr-HR" sz="1800" b="0" i="0" dirty="0" err="1">
                <a:solidFill>
                  <a:srgbClr val="FF0000"/>
                </a:solidFill>
                <a:effectLst/>
                <a:latin typeface="+mj-lt"/>
              </a:rPr>
              <a:t>your</a:t>
            </a:r>
            <a:r>
              <a:rPr lang="hr-HR" sz="1800" b="0" i="0" dirty="0">
                <a:solidFill>
                  <a:srgbClr val="FF0000"/>
                </a:solidFill>
                <a:effectLst/>
                <a:latin typeface="+mj-lt"/>
              </a:rPr>
              <a:t> </a:t>
            </a:r>
            <a:r>
              <a:rPr lang="hr-HR" sz="1800" b="1" i="0" u="sng" dirty="0" err="1">
                <a:solidFill>
                  <a:srgbClr val="FF0000"/>
                </a:solidFill>
                <a:effectLst/>
                <a:latin typeface="+mj-lt"/>
              </a:rPr>
              <a:t>school</a:t>
            </a:r>
            <a:r>
              <a:rPr lang="hr-HR" sz="1800" b="1" i="0" u="sng" dirty="0">
                <a:solidFill>
                  <a:srgbClr val="FF0000"/>
                </a:solidFill>
                <a:effectLst/>
                <a:latin typeface="+mj-lt"/>
              </a:rPr>
              <a:t> email </a:t>
            </a:r>
            <a:r>
              <a:rPr lang="hr-HR" sz="1800" b="0" i="0" dirty="0" err="1">
                <a:solidFill>
                  <a:srgbClr val="FF0000"/>
                </a:solidFill>
                <a:effectLst/>
                <a:latin typeface="+mj-lt"/>
              </a:rPr>
              <a:t>account</a:t>
            </a:r>
            <a:r>
              <a:rPr lang="hr-HR" sz="1800" b="0" i="0" dirty="0">
                <a:solidFill>
                  <a:srgbClr val="FF0000"/>
                </a:solidFill>
                <a:effectLst/>
                <a:latin typeface="+mj-lt"/>
              </a:rPr>
              <a:t> </a:t>
            </a:r>
            <a:r>
              <a:rPr lang="hr-HR" sz="1800" b="0" i="0" dirty="0" err="1">
                <a:solidFill>
                  <a:srgbClr val="FF0000"/>
                </a:solidFill>
                <a:effectLst/>
                <a:latin typeface="+mj-lt"/>
              </a:rPr>
              <a:t>and</a:t>
            </a:r>
            <a:r>
              <a:rPr lang="hr-HR" sz="1800" b="0" i="0" dirty="0">
                <a:solidFill>
                  <a:srgbClr val="FF0000"/>
                </a:solidFill>
                <a:effectLst/>
                <a:latin typeface="+mj-lt"/>
              </a:rPr>
              <a:t> </a:t>
            </a:r>
            <a:r>
              <a:rPr lang="hr-HR" sz="1800" b="0" i="0" dirty="0" err="1">
                <a:solidFill>
                  <a:srgbClr val="FF0000"/>
                </a:solidFill>
                <a:effectLst/>
                <a:latin typeface="+mj-lt"/>
              </a:rPr>
              <a:t>your</a:t>
            </a:r>
            <a:r>
              <a:rPr lang="hr-HR" sz="1800" b="0" i="0" dirty="0">
                <a:solidFill>
                  <a:srgbClr val="FF0000"/>
                </a:solidFill>
                <a:effectLst/>
                <a:latin typeface="+mj-lt"/>
              </a:rPr>
              <a:t> </a:t>
            </a:r>
            <a:r>
              <a:rPr lang="hr-HR" sz="1800" b="1" i="0" u="sng" dirty="0" err="1">
                <a:solidFill>
                  <a:srgbClr val="FF0000"/>
                </a:solidFill>
                <a:effectLst/>
                <a:latin typeface="+mj-lt"/>
              </a:rPr>
              <a:t>real</a:t>
            </a:r>
            <a:r>
              <a:rPr lang="hr-HR" sz="1800" b="1" i="0" u="sng" dirty="0">
                <a:solidFill>
                  <a:srgbClr val="FF0000"/>
                </a:solidFill>
                <a:effectLst/>
                <a:latin typeface="+mj-lt"/>
              </a:rPr>
              <a:t> </a:t>
            </a:r>
            <a:r>
              <a:rPr lang="hr-HR" sz="1800" b="1" i="0" u="sng" dirty="0" err="1">
                <a:solidFill>
                  <a:srgbClr val="FF0000"/>
                </a:solidFill>
                <a:effectLst/>
                <a:latin typeface="+mj-lt"/>
              </a:rPr>
              <a:t>name</a:t>
            </a:r>
            <a:r>
              <a:rPr lang="hr-HR" sz="1800" b="0" i="0" dirty="0">
                <a:solidFill>
                  <a:srgbClr val="FF0000"/>
                </a:solidFill>
                <a:effectLst/>
                <a:latin typeface="+mj-lt"/>
              </a:rPr>
              <a:t> to </a:t>
            </a:r>
            <a:r>
              <a:rPr lang="hr-HR" sz="1800" b="0" i="0" dirty="0" err="1">
                <a:solidFill>
                  <a:srgbClr val="FF0000"/>
                </a:solidFill>
                <a:effectLst/>
                <a:latin typeface="+mj-lt"/>
              </a:rPr>
              <a:t>create</a:t>
            </a:r>
            <a:r>
              <a:rPr lang="hr-HR" sz="1800" b="0" i="0" dirty="0">
                <a:solidFill>
                  <a:srgbClr val="FF0000"/>
                </a:solidFill>
                <a:effectLst/>
                <a:latin typeface="+mj-lt"/>
              </a:rPr>
              <a:t> </a:t>
            </a:r>
            <a:r>
              <a:rPr lang="hr-HR" sz="1800" b="0" i="0" dirty="0" err="1">
                <a:solidFill>
                  <a:srgbClr val="FF0000"/>
                </a:solidFill>
                <a:effectLst/>
                <a:latin typeface="+mj-lt"/>
              </a:rPr>
              <a:t>the</a:t>
            </a:r>
            <a:r>
              <a:rPr lang="hr-HR" sz="1800" b="0" i="0" dirty="0">
                <a:solidFill>
                  <a:srgbClr val="FF0000"/>
                </a:solidFill>
                <a:effectLst/>
                <a:latin typeface="+mj-lt"/>
              </a:rPr>
              <a:t> </a:t>
            </a:r>
            <a:r>
              <a:rPr lang="hr-HR" sz="1800" b="0" i="0" dirty="0" err="1">
                <a:solidFill>
                  <a:srgbClr val="FF0000"/>
                </a:solidFill>
                <a:effectLst/>
                <a:latin typeface="+mj-lt"/>
              </a:rPr>
              <a:t>user</a:t>
            </a:r>
            <a:r>
              <a:rPr lang="hr-HR" sz="1800" b="0" i="0" dirty="0">
                <a:solidFill>
                  <a:srgbClr val="FF0000"/>
                </a:solidFill>
                <a:effectLst/>
                <a:latin typeface="+mj-lt"/>
              </a:rPr>
              <a:t> </a:t>
            </a:r>
            <a:r>
              <a:rPr lang="hr-HR" sz="1800" b="0" i="0" dirty="0" err="1">
                <a:solidFill>
                  <a:srgbClr val="FF0000"/>
                </a:solidFill>
                <a:effectLst/>
                <a:latin typeface="+mj-lt"/>
              </a:rPr>
              <a:t>account</a:t>
            </a:r>
            <a:r>
              <a:rPr lang="en-US" sz="1800" b="0" i="0" dirty="0">
                <a:solidFill>
                  <a:srgbClr val="FF0000"/>
                </a:solidFill>
                <a:effectLst/>
                <a:latin typeface="+mj-lt"/>
              </a:rPr>
              <a:t>:</a:t>
            </a:r>
          </a:p>
          <a:p>
            <a:pPr algn="l">
              <a:spcAft>
                <a:spcPts val="0"/>
              </a:spcAft>
            </a:pPr>
            <a:r>
              <a:rPr lang="en-US" sz="1800" b="0" i="0" u="sng" dirty="0">
                <a:solidFill>
                  <a:srgbClr val="FF0000"/>
                </a:solidFill>
                <a:effectLst/>
                <a:latin typeface="+mj-lt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https://www.netacad.com/</a:t>
            </a:r>
            <a:endParaRPr lang="en-US" sz="1800" b="0" i="0" dirty="0">
              <a:solidFill>
                <a:srgbClr val="FF0000"/>
              </a:solidFill>
              <a:effectLst/>
              <a:latin typeface="+mj-lt"/>
            </a:endParaRPr>
          </a:p>
          <a:p>
            <a:pPr algn="l">
              <a:spcAft>
                <a:spcPts val="0"/>
              </a:spcAft>
            </a:pPr>
            <a:r>
              <a:rPr lang="en-US" sz="1800" b="0" i="0" dirty="0">
                <a:solidFill>
                  <a:srgbClr val="FF0000"/>
                </a:solidFill>
                <a:effectLst/>
                <a:latin typeface="+mj-lt"/>
              </a:rPr>
              <a:t>click „log in“</a:t>
            </a:r>
          </a:p>
          <a:p>
            <a:pPr algn="l">
              <a:spcAft>
                <a:spcPts val="0"/>
              </a:spcAft>
            </a:pPr>
            <a:r>
              <a:rPr lang="en-US" sz="1800" b="0" i="0" dirty="0">
                <a:solidFill>
                  <a:srgbClr val="0070C0"/>
                </a:solidFill>
                <a:effectLst/>
                <a:latin typeface="+mj-lt"/>
              </a:rPr>
              <a:t>click „</a:t>
            </a:r>
            <a:r>
              <a:rPr lang="en-US" sz="1800" b="0" i="0" dirty="0" err="1">
                <a:solidFill>
                  <a:srgbClr val="0070C0"/>
                </a:solidFill>
                <a:effectLst/>
                <a:latin typeface="+mj-lt"/>
              </a:rPr>
              <a:t>Redeam</a:t>
            </a:r>
            <a:r>
              <a:rPr lang="en-US" sz="1800" b="0" i="0" dirty="0">
                <a:solidFill>
                  <a:srgbClr val="0070C0"/>
                </a:solidFill>
                <a:effectLst/>
                <a:latin typeface="+mj-lt"/>
              </a:rPr>
              <a:t> Seat token“</a:t>
            </a:r>
            <a:endParaRPr lang="hr-HR" sz="1800" b="0" i="0" dirty="0">
              <a:solidFill>
                <a:srgbClr val="0070C0"/>
              </a:solidFill>
              <a:effectLst/>
              <a:latin typeface="+mj-lt"/>
            </a:endParaRPr>
          </a:p>
          <a:p>
            <a:pPr algn="l">
              <a:spcAft>
                <a:spcPts val="0"/>
              </a:spcAft>
            </a:pPr>
            <a:r>
              <a:rPr lang="hr-HR" dirty="0">
                <a:solidFill>
                  <a:srgbClr val="0070C0"/>
                </a:solidFill>
                <a:latin typeface="+mj-lt"/>
              </a:rPr>
              <a:t>Use </a:t>
            </a:r>
            <a:r>
              <a:rPr lang="hr-HR" dirty="0" err="1">
                <a:solidFill>
                  <a:srgbClr val="0070C0"/>
                </a:solidFill>
                <a:latin typeface="+mj-lt"/>
              </a:rPr>
              <a:t>this</a:t>
            </a:r>
            <a:r>
              <a:rPr lang="hr-HR" dirty="0">
                <a:solidFill>
                  <a:srgbClr val="0070C0"/>
                </a:solidFill>
                <a:latin typeface="+mj-lt"/>
              </a:rPr>
              <a:t> </a:t>
            </a:r>
            <a:r>
              <a:rPr lang="hr-HR" dirty="0" err="1">
                <a:solidFill>
                  <a:srgbClr val="0070C0"/>
                </a:solidFill>
                <a:latin typeface="+mj-lt"/>
              </a:rPr>
              <a:t>seat</a:t>
            </a:r>
            <a:r>
              <a:rPr lang="hr-HR" dirty="0">
                <a:solidFill>
                  <a:srgbClr val="0070C0"/>
                </a:solidFill>
                <a:latin typeface="+mj-lt"/>
              </a:rPr>
              <a:t> token: </a:t>
            </a:r>
            <a:endParaRPr lang="en-US" sz="1800" b="0" i="0" dirty="0">
              <a:solidFill>
                <a:srgbClr val="0070C0"/>
              </a:solidFill>
              <a:effectLst/>
              <a:latin typeface="+mj-lt"/>
            </a:endParaRPr>
          </a:p>
          <a:p>
            <a:pPr algn="l">
              <a:spcAft>
                <a:spcPts val="0"/>
              </a:spcAft>
            </a:pPr>
            <a:r>
              <a:rPr lang="en-US" sz="1800" b="0" i="0" dirty="0">
                <a:solidFill>
                  <a:srgbClr val="FF0000"/>
                </a:solidFill>
                <a:effectLst/>
                <a:latin typeface="+mj-lt"/>
              </a:rPr>
              <a:t>follow the instruction..</a:t>
            </a:r>
          </a:p>
        </p:txBody>
      </p:sp>
    </p:spTree>
    <p:extLst>
      <p:ext uri="{BB962C8B-B14F-4D97-AF65-F5344CB8AC3E}">
        <p14:creationId xmlns:p14="http://schemas.microsoft.com/office/powerpoint/2010/main" val="22988248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altLang="sr-Latn-RS" dirty="0"/>
              <a:t>Za potpis treba?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838199" y="1575104"/>
            <a:ext cx="9595981" cy="852564"/>
          </a:xfrm>
        </p:spPr>
        <p:txBody>
          <a:bodyPr>
            <a:normAutofit fontScale="92500"/>
          </a:bodyPr>
          <a:lstStyle/>
          <a:p>
            <a:pPr marL="0" indent="0">
              <a:buNone/>
              <a:defRPr/>
            </a:pPr>
            <a:r>
              <a:rPr lang="hr-HR" altLang="sr-Latn-RS" dirty="0">
                <a:latin typeface="Arial" panose="020B0604020202020204" pitchFamily="34" charset="0"/>
                <a:cs typeface="Arial" panose="020B0604020202020204" pitchFamily="34" charset="0"/>
              </a:rPr>
              <a:t>Za stjecanje prava na potpis potrebno je prisustvovati nastavi u postotku propisanom Pravilnikom o studijima i studiranju</a:t>
            </a:r>
            <a:endParaRPr lang="hr-H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hr-H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Tablic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112786"/>
              </p:ext>
            </p:extLst>
          </p:nvPr>
        </p:nvGraphicFramePr>
        <p:xfrm>
          <a:off x="1572189" y="2578261"/>
          <a:ext cx="8128000" cy="12801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2435421599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1670620813"/>
                    </a:ext>
                  </a:extLst>
                </a:gridCol>
              </a:tblGrid>
              <a:tr h="298817">
                <a:tc gridSpan="2">
                  <a:txBody>
                    <a:bodyPr/>
                    <a:lstStyle/>
                    <a:p>
                      <a:pPr algn="ctr"/>
                      <a:r>
                        <a:rPr lang="hr-HR" sz="2400" dirty="0" err="1"/>
                        <a:t>Dolaznost</a:t>
                      </a:r>
                      <a:r>
                        <a:rPr lang="hr-HR" sz="2400" dirty="0"/>
                        <a:t> na predavanja i vježbe</a:t>
                      </a:r>
                    </a:p>
                  </a:txBody>
                  <a:tcPr anchor="ctr">
                    <a:solidFill>
                      <a:srgbClr val="C30E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4385318"/>
                  </a:ext>
                </a:extLst>
              </a:tr>
              <a:tr h="50542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altLang="sr-Latn-RS" sz="2400" dirty="0"/>
                        <a:t>najmanje 50% fizičke prisutnosti</a:t>
                      </a:r>
                      <a:r>
                        <a:rPr lang="hr-HR" altLang="sr-Latn-RS" sz="2400" baseline="0" dirty="0"/>
                        <a:t> na </a:t>
                      </a:r>
                      <a:r>
                        <a:rPr lang="hr-HR" altLang="sr-Latn-RS" sz="2400" dirty="0"/>
                        <a:t>predavanjima</a:t>
                      </a:r>
                      <a:endParaRPr lang="hr-HR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altLang="sr-Latn-RS" sz="2400" dirty="0"/>
                        <a:t>najmanje 60% fizičke prisutnosti</a:t>
                      </a:r>
                      <a:r>
                        <a:rPr lang="hr-HR" altLang="sr-Latn-RS" sz="2400" baseline="0" dirty="0"/>
                        <a:t> na </a:t>
                      </a:r>
                      <a:r>
                        <a:rPr lang="hr-HR" altLang="sr-Latn-RS" sz="2400" dirty="0"/>
                        <a:t>vježbama</a:t>
                      </a:r>
                      <a:endParaRPr lang="hr-HR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17145250"/>
                  </a:ext>
                </a:extLst>
              </a:tr>
            </a:tbl>
          </a:graphicData>
        </a:graphic>
      </p:graphicFrame>
      <p:sp>
        <p:nvSpPr>
          <p:cNvPr id="7" name="Pravokutnik 6"/>
          <p:cNvSpPr/>
          <p:nvPr/>
        </p:nvSpPr>
        <p:spPr>
          <a:xfrm>
            <a:off x="838199" y="4318933"/>
            <a:ext cx="983588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2400" dirty="0">
                <a:latin typeface="Arial" panose="020B0604020202020204" pitchFamily="34" charset="0"/>
                <a:cs typeface="Arial" panose="020B0604020202020204" pitchFamily="34" charset="0"/>
              </a:rPr>
              <a:t>Tko ne dobije potpis, mora sljedeće godine ponovno upisati kolegij, </a:t>
            </a:r>
            <a:r>
              <a:rPr lang="hr-HR" alt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platiti upis kolegija te nema pravo polaganja ispita.</a:t>
            </a:r>
          </a:p>
          <a:p>
            <a:endParaRPr lang="hr-HR" altLang="sr-Latn-R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hr-HR" altLang="sr-Latn-RS" sz="2400" i="1" dirty="0">
                <a:latin typeface="Arial" panose="020B0604020202020204" pitchFamily="34" charset="0"/>
                <a:cs typeface="Arial" panose="020B0604020202020204" pitchFamily="34" charset="0"/>
              </a:rPr>
              <a:t>Osim </a:t>
            </a:r>
            <a:r>
              <a:rPr lang="hr-HR" altLang="sr-Latn-R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dolaznosti</a:t>
            </a:r>
            <a:r>
              <a:rPr lang="hr-HR" altLang="sr-Latn-RS" sz="2400" i="1" dirty="0">
                <a:latin typeface="Arial" panose="020B0604020202020204" pitchFamily="34" charset="0"/>
                <a:cs typeface="Arial" panose="020B0604020202020204" pitchFamily="34" charset="0"/>
              </a:rPr>
              <a:t>, uvjet za potpis je i izrada seminarskog rada prema zadanim kriterijima i u točno definiranom roku.</a:t>
            </a:r>
            <a:r>
              <a:rPr lang="hr-HR" alt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759394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altLang="sr-Latn-RS"/>
              <a:t>Polaganje kolegija</a:t>
            </a:r>
          </a:p>
        </p:txBody>
      </p:sp>
      <p:sp>
        <p:nvSpPr>
          <p:cNvPr id="14339" name="Rezervirano mjesto sadržaja 2"/>
          <p:cNvSpPr>
            <a:spLocks noGrp="1"/>
          </p:cNvSpPr>
          <p:nvPr>
            <p:ph sz="quarter" idx="1"/>
          </p:nvPr>
        </p:nvSpPr>
        <p:spPr>
          <a:xfrm>
            <a:off x="387173" y="1668986"/>
            <a:ext cx="10598506" cy="4105275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hr-HR" altLang="sr-Latn-RS" dirty="0"/>
              <a:t>Kolegij ima definiranih 5 ishoda učenja </a:t>
            </a:r>
          </a:p>
          <a:p>
            <a:pPr eaLnBrk="1" hangingPunct="1"/>
            <a:r>
              <a:rPr lang="hr-HR" altLang="sr-Latn-RS" b="1" dirty="0"/>
              <a:t>Da bi student položio kolegij mora po svakom ishodu učenja ostvariti minimalno 50% bodova raspoloživih za taj ishod učenja.</a:t>
            </a:r>
          </a:p>
          <a:p>
            <a:pPr eaLnBrk="1" hangingPunct="1"/>
            <a:r>
              <a:rPr lang="hr-HR" altLang="sr-Latn-RS" b="1" dirty="0">
                <a:solidFill>
                  <a:srgbClr val="C30E60"/>
                </a:solidFill>
              </a:rPr>
              <a:t>Ako student </a:t>
            </a:r>
            <a:r>
              <a:rPr lang="hr-HR" altLang="sr-Latn-RS" b="1" u="sng" dirty="0">
                <a:solidFill>
                  <a:srgbClr val="C30E60"/>
                </a:solidFill>
              </a:rPr>
              <a:t>ne ostvari 50% </a:t>
            </a:r>
            <a:r>
              <a:rPr lang="hr-HR" altLang="sr-Latn-RS" b="1" dirty="0">
                <a:solidFill>
                  <a:srgbClr val="C30E60"/>
                </a:solidFill>
              </a:rPr>
              <a:t>bodova iz nekog ishoda učenja, na slijedećem roku treba opet polagati taj ishod učenja. </a:t>
            </a:r>
          </a:p>
          <a:p>
            <a:pPr eaLnBrk="1" hangingPunct="1"/>
            <a:r>
              <a:rPr lang="hr-HR" altLang="sr-Latn-RS" dirty="0"/>
              <a:t>Metode provjeravanja skupova ishoda učenja:</a:t>
            </a:r>
          </a:p>
          <a:p>
            <a:pPr lvl="1" eaLnBrk="1" hangingPunct="1"/>
            <a:r>
              <a:rPr lang="hr-HR" altLang="sr-Latn-RS" i="1" dirty="0" err="1"/>
              <a:t>Međuispit</a:t>
            </a:r>
            <a:r>
              <a:rPr lang="hr-HR" altLang="sr-Latn-RS" i="1" dirty="0"/>
              <a:t> (u periodu od 27.11.2023. – 02.12.2023.)</a:t>
            </a:r>
          </a:p>
          <a:p>
            <a:pPr lvl="1" eaLnBrk="1" hangingPunct="1"/>
            <a:r>
              <a:rPr lang="hr-HR" altLang="sr-Latn-RS" dirty="0"/>
              <a:t>Ispit (veljača 2024.)</a:t>
            </a:r>
          </a:p>
          <a:p>
            <a:pPr lvl="1" eaLnBrk="1" hangingPunct="1"/>
            <a:r>
              <a:rPr lang="hr-HR" altLang="sr-Latn-RS" dirty="0"/>
              <a:t>Popravni ispit (veljača 2024, lipanj/srpanj 2024 i rujan 2024.)</a:t>
            </a:r>
          </a:p>
        </p:txBody>
      </p:sp>
      <p:pic>
        <p:nvPicPr>
          <p:cNvPr id="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66528" y="300949"/>
            <a:ext cx="1638300" cy="1282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67120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lgebra">
      <a:dk1>
        <a:srgbClr val="000000"/>
      </a:dk1>
      <a:lt1>
        <a:srgbClr val="FFFFFF"/>
      </a:lt1>
      <a:dk2>
        <a:srgbClr val="FFFFFF"/>
      </a:dk2>
      <a:lt2>
        <a:srgbClr val="FFFFFF"/>
      </a:lt2>
      <a:accent1>
        <a:srgbClr val="CF41AD"/>
      </a:accent1>
      <a:accent2>
        <a:srgbClr val="F7921D"/>
      </a:accent2>
      <a:accent3>
        <a:srgbClr val="E5E5E5"/>
      </a:accent3>
      <a:accent4>
        <a:srgbClr val="B71373"/>
      </a:accent4>
      <a:accent5>
        <a:srgbClr val="FF8529"/>
      </a:accent5>
      <a:accent6>
        <a:srgbClr val="E83773"/>
      </a:accent6>
      <a:hlink>
        <a:srgbClr val="414141"/>
      </a:hlink>
      <a:folHlink>
        <a:srgbClr val="C1316E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3890</TotalTime>
  <Words>1247</Words>
  <Application>Microsoft Office PowerPoint</Application>
  <PresentationFormat>Widescreen</PresentationFormat>
  <Paragraphs>141</Paragraphs>
  <Slides>15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Arial</vt:lpstr>
      <vt:lpstr>Calibri</vt:lpstr>
      <vt:lpstr>Stolzl Bold</vt:lpstr>
      <vt:lpstr>Stolzl Book</vt:lpstr>
      <vt:lpstr>Calibri Light</vt:lpstr>
      <vt:lpstr>Consolas</vt:lpstr>
      <vt:lpstr>Office Theme</vt:lpstr>
      <vt:lpstr>UVOD U RAČUNALNE MREŽE</vt:lpstr>
      <vt:lpstr>Organizacija predavanja i vježbi</vt:lpstr>
      <vt:lpstr>Informacije o kolegiju</vt:lpstr>
      <vt:lpstr>Cilj kolegija</vt:lpstr>
      <vt:lpstr>Ishodi učenja</vt:lpstr>
      <vt:lpstr>Tematske cjeline</vt:lpstr>
      <vt:lpstr>Literatura</vt:lpstr>
      <vt:lpstr>Za potpis treba?</vt:lpstr>
      <vt:lpstr>Polaganje kolegija</vt:lpstr>
      <vt:lpstr>Kako je to raspoređeno po ishodima učenja</vt:lpstr>
      <vt:lpstr>Ocjenjivanje</vt:lpstr>
      <vt:lpstr>Ispiti</vt:lpstr>
      <vt:lpstr>Akademski standard ponašanja</vt:lpstr>
      <vt:lpstr>Pravila ponašanja na nastavi – fizička prisutnost</vt:lpstr>
      <vt:lpstr>Hvala na pažnji!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zana mrsa</dc:creator>
  <cp:lastModifiedBy>Silvio Papić @ Racunarstvo</cp:lastModifiedBy>
  <cp:revision>40</cp:revision>
  <cp:lastPrinted>2022-09-12T10:06:13Z</cp:lastPrinted>
  <dcterms:created xsi:type="dcterms:W3CDTF">2018-01-24T13:33:55Z</dcterms:created>
  <dcterms:modified xsi:type="dcterms:W3CDTF">2023-10-04T20:32:51Z</dcterms:modified>
</cp:coreProperties>
</file>