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7" r:id="rId5"/>
    <p:sldId id="275" r:id="rId6"/>
    <p:sldId id="274" r:id="rId7"/>
    <p:sldId id="294" r:id="rId8"/>
    <p:sldId id="278" r:id="rId9"/>
    <p:sldId id="281" r:id="rId10"/>
    <p:sldId id="282" r:id="rId11"/>
    <p:sldId id="280" r:id="rId12"/>
    <p:sldId id="260" r:id="rId13"/>
    <p:sldId id="265" r:id="rId14"/>
    <p:sldId id="283" r:id="rId15"/>
    <p:sldId id="264" r:id="rId16"/>
    <p:sldId id="266" r:id="rId17"/>
    <p:sldId id="267" r:id="rId18"/>
    <p:sldId id="268" r:id="rId19"/>
    <p:sldId id="273" r:id="rId20"/>
    <p:sldId id="269" r:id="rId21"/>
    <p:sldId id="270" r:id="rId22"/>
    <p:sldId id="295" r:id="rId23"/>
    <p:sldId id="271" r:id="rId24"/>
    <p:sldId id="284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28FC5-064C-4442-9081-33B3D8D73A98}" v="51" dt="2023-10-10T14:30:09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52" autoAdjust="0"/>
    <p:restoredTop sz="94706"/>
  </p:normalViewPr>
  <p:slideViewPr>
    <p:cSldViewPr snapToGrid="0" snapToObjects="1">
      <p:cViewPr varScale="1">
        <p:scale>
          <a:sx n="97" d="100"/>
          <a:sy n="97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59"/>
            <a:ext cx="11931868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liquidators.org.uk/director-advice/what-is-limited-liability" TargetMode="External"/><Relationship Id="rId2" Type="http://schemas.openxmlformats.org/officeDocument/2006/relationships/hyperlink" Target="https://corporatefinanceinstitute.com/resources/management/types-of-business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sumeradvisory.co.uk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450" y="671514"/>
            <a:ext cx="5891212" cy="2014537"/>
          </a:xfrm>
        </p:spPr>
        <p:txBody>
          <a:bodyPr/>
          <a:lstStyle/>
          <a:p>
            <a:pPr algn="ctr"/>
            <a:r>
              <a:rPr lang="hr-HR" dirty="0"/>
              <a:t>Companies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/>
              <a:t>Let’s not forget about these businesses:</a:t>
            </a:r>
            <a:endParaRPr lang="en-US" dirty="0"/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id="{F9BD1804-BD51-41E2-BECB-6F2B7135B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935" y="1825625"/>
            <a:ext cx="7639015" cy="4351338"/>
          </a:xfrm>
          <a:prstGeom prst="rect">
            <a:avLst/>
          </a:prstGeom>
        </p:spPr>
      </p:pic>
      <p:pic>
        <p:nvPicPr>
          <p:cNvPr id="5" name="Slika 3">
            <a:extLst>
              <a:ext uri="{FF2B5EF4-FFF2-40B4-BE49-F238E27FC236}">
                <a16:creationId xmlns:a16="http://schemas.microsoft.com/office/drawing/2014/main" id="{C9E474C8-D37B-41F7-93B5-B882B6B10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950" y="4972144"/>
            <a:ext cx="2371652" cy="10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8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1FE0467-0D3C-802F-6A00-04F14915A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1088080"/>
            <a:ext cx="10834690" cy="493395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Companies are </a:t>
            </a:r>
            <a:r>
              <a:rPr lang="hr-HR" dirty="0" err="1"/>
              <a:t>classified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 err="1"/>
              <a:t>based</a:t>
            </a:r>
            <a:r>
              <a:rPr lang="hr-HR" dirty="0"/>
              <a:t> on </a:t>
            </a:r>
            <a:r>
              <a:rPr lang="hr-HR" dirty="0" err="1"/>
              <a:t>various</a:t>
            </a:r>
            <a:r>
              <a:rPr lang="hr-HR" dirty="0"/>
              <a:t> </a:t>
            </a:r>
            <a:r>
              <a:rPr lang="hr-HR" dirty="0" err="1"/>
              <a:t>features</a:t>
            </a:r>
            <a:r>
              <a:rPr lang="hr-HR" dirty="0"/>
              <a:t>, </a:t>
            </a:r>
            <a:br>
              <a:rPr lang="hr-HR" dirty="0"/>
            </a:br>
            <a:r>
              <a:rPr lang="hr-HR" dirty="0" err="1"/>
              <a:t>such</a:t>
            </a:r>
            <a:r>
              <a:rPr lang="hr-HR" dirty="0"/>
              <a:t> as:</a:t>
            </a:r>
          </a:p>
          <a:p>
            <a:endParaRPr lang="hr-HR" dirty="0"/>
          </a:p>
          <a:p>
            <a:pPr lvl="1"/>
            <a:r>
              <a:rPr lang="hr-HR" dirty="0" err="1"/>
              <a:t>ownership</a:t>
            </a:r>
            <a:endParaRPr lang="hr-HR" dirty="0"/>
          </a:p>
          <a:p>
            <a:pPr lvl="1"/>
            <a:r>
              <a:rPr lang="hr-HR" dirty="0" err="1"/>
              <a:t>liability</a:t>
            </a:r>
            <a:endParaRPr lang="hr-HR" dirty="0"/>
          </a:p>
          <a:p>
            <a:pPr lvl="1"/>
            <a:r>
              <a:rPr lang="hr-HR" dirty="0" err="1"/>
              <a:t>members</a:t>
            </a:r>
            <a:endParaRPr lang="hr-HR" dirty="0"/>
          </a:p>
          <a:p>
            <a:pPr lvl="1"/>
            <a:r>
              <a:rPr lang="hr-HR" dirty="0" err="1"/>
              <a:t>control</a:t>
            </a:r>
            <a:endParaRPr lang="hr-HR" dirty="0"/>
          </a:p>
          <a:p>
            <a:pPr lvl="1"/>
            <a:r>
              <a:rPr lang="hr-HR" dirty="0"/>
              <a:t>…</a:t>
            </a:r>
          </a:p>
          <a:p>
            <a:pPr lvl="1"/>
            <a:endParaRPr lang="hr-HR" dirty="0"/>
          </a:p>
          <a:p>
            <a:r>
              <a:rPr lang="hr-HR" sz="2400" dirty="0"/>
              <a:t>Legal </a:t>
            </a:r>
            <a:r>
              <a:rPr lang="hr-HR" sz="2400" dirty="0" err="1"/>
              <a:t>regulations</a:t>
            </a:r>
            <a:r>
              <a:rPr lang="hr-HR" sz="2400" dirty="0"/>
              <a:t> </a:t>
            </a:r>
            <a:r>
              <a:rPr lang="hr-HR" sz="2400" dirty="0" err="1"/>
              <a:t>differ</a:t>
            </a:r>
            <a:r>
              <a:rPr lang="hr-HR" sz="2400" dirty="0"/>
              <a:t> </a:t>
            </a:r>
            <a:r>
              <a:rPr lang="hr-HR" sz="2400" dirty="0" err="1"/>
              <a:t>from</a:t>
            </a:r>
            <a:r>
              <a:rPr lang="hr-HR" sz="2400" dirty="0"/>
              <a:t> </a:t>
            </a:r>
            <a:r>
              <a:rPr lang="hr-HR" sz="2400" dirty="0" err="1"/>
              <a:t>country</a:t>
            </a:r>
            <a:r>
              <a:rPr lang="hr-HR" sz="2400" dirty="0"/>
              <a:t> to </a:t>
            </a:r>
            <a:r>
              <a:rPr lang="hr-HR" sz="2400" dirty="0" err="1"/>
              <a:t>country</a:t>
            </a:r>
            <a:r>
              <a:rPr lang="hr-HR" sz="2400" dirty="0"/>
              <a:t>, </a:t>
            </a:r>
            <a:r>
              <a:rPr lang="hr-HR" sz="2400" dirty="0" err="1"/>
              <a:t>jurisdiction</a:t>
            </a:r>
            <a:r>
              <a:rPr lang="hr-HR" sz="2400" dirty="0"/>
              <a:t> to </a:t>
            </a:r>
            <a:r>
              <a:rPr lang="hr-HR" sz="2400" dirty="0" err="1"/>
              <a:t>jurisdiction</a:t>
            </a:r>
            <a:r>
              <a:rPr lang="hr-HR" sz="2400" dirty="0"/>
              <a:t>.</a:t>
            </a:r>
          </a:p>
        </p:txBody>
      </p:sp>
      <p:pic>
        <p:nvPicPr>
          <p:cNvPr id="7" name="Picture 2" descr="Types of companies chart detailed | Study notes Corporate Law | Docsity">
            <a:extLst>
              <a:ext uri="{FF2B5EF4-FFF2-40B4-BE49-F238E27FC236}">
                <a16:creationId xmlns:a16="http://schemas.microsoft.com/office/drawing/2014/main" id="{54BFF477-8E10-D357-C811-FAC4DAC93C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963" y="348862"/>
            <a:ext cx="6777037" cy="45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6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Sole trader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sz="3100" dirty="0">
                <a:solidFill>
                  <a:schemeClr val="bg1"/>
                </a:solidFill>
              </a:rPr>
              <a:t>(</a:t>
            </a:r>
            <a:r>
              <a:rPr lang="hr-HR" sz="3100" dirty="0" err="1">
                <a:solidFill>
                  <a:schemeClr val="bg1"/>
                </a:solidFill>
              </a:rPr>
              <a:t>a.k.a</a:t>
            </a:r>
            <a:r>
              <a:rPr lang="hr-HR" sz="3100" dirty="0">
                <a:solidFill>
                  <a:schemeClr val="bg1"/>
                </a:solidFill>
              </a:rPr>
              <a:t>. sole </a:t>
            </a:r>
            <a:r>
              <a:rPr lang="hr-HR" sz="3100" dirty="0" err="1">
                <a:solidFill>
                  <a:schemeClr val="bg1"/>
                </a:solidFill>
              </a:rPr>
              <a:t>proprietorship</a:t>
            </a:r>
            <a:r>
              <a:rPr lang="hr-HR" sz="3100" dirty="0">
                <a:solidFill>
                  <a:schemeClr val="bg1"/>
                </a:solidFill>
              </a:rPr>
              <a:t>, </a:t>
            </a:r>
            <a:r>
              <a:rPr lang="hr-HR" sz="3100" dirty="0" err="1">
                <a:solidFill>
                  <a:schemeClr val="bg1"/>
                </a:solidFill>
              </a:rPr>
              <a:t>individual</a:t>
            </a:r>
            <a:r>
              <a:rPr lang="hr-HR" sz="3100" dirty="0">
                <a:solidFill>
                  <a:schemeClr val="bg1"/>
                </a:solidFill>
              </a:rPr>
              <a:t> </a:t>
            </a:r>
            <a:r>
              <a:rPr lang="hr-HR" sz="3100" dirty="0" err="1">
                <a:solidFill>
                  <a:schemeClr val="bg1"/>
                </a:solidFill>
              </a:rPr>
              <a:t>entrepreneurship</a:t>
            </a:r>
            <a:r>
              <a:rPr lang="hr-HR" sz="3100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sz="3200" b="1" dirty="0"/>
              <a:t> </a:t>
            </a:r>
            <a:r>
              <a:rPr lang="hr-HR" b="1" dirty="0"/>
              <a:t>W</a:t>
            </a:r>
            <a:r>
              <a:rPr lang="en-GB" b="1" dirty="0"/>
              <a:t>hen someone has their own business with no additional shareholders</a:t>
            </a:r>
            <a:r>
              <a:rPr lang="hr-HR" b="1" dirty="0"/>
              <a:t>. </a:t>
            </a:r>
          </a:p>
          <a:p>
            <a:pPr marL="0" indent="0" algn="ctr">
              <a:buNone/>
            </a:pPr>
            <a:r>
              <a:rPr lang="hr-HR" dirty="0"/>
              <a:t>(</a:t>
            </a:r>
            <a:r>
              <a:rPr lang="hr-HR" i="1" dirty="0"/>
              <a:t>Croatian </a:t>
            </a:r>
            <a:r>
              <a:rPr lang="en-GB" i="1" dirty="0"/>
              <a:t>equivalent</a:t>
            </a:r>
            <a:r>
              <a:rPr lang="hr-HR" i="1" dirty="0"/>
              <a:t>: obrt!)</a:t>
            </a:r>
          </a:p>
          <a:p>
            <a:pPr marL="0" indent="0">
              <a:buNone/>
            </a:pPr>
            <a:r>
              <a:rPr lang="hr-HR" dirty="0"/>
              <a:t>          </a:t>
            </a:r>
            <a:r>
              <a:rPr lang="en-GB" dirty="0"/>
              <a:t>hairdressers, mechanics, tailors, but also freelancers such 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          </a:t>
            </a:r>
            <a:r>
              <a:rPr lang="en-GB" dirty="0"/>
              <a:t>as graphic designers, digital marketing experts</a:t>
            </a:r>
            <a:r>
              <a:rPr lang="hr-HR" dirty="0"/>
              <a:t>,</a:t>
            </a:r>
            <a:r>
              <a:rPr lang="en-GB" dirty="0"/>
              <a:t> etc.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838200" y="32668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id="{28CA34E2-3FAC-4CE5-8079-53AFC492F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85" y="4323145"/>
            <a:ext cx="2608804" cy="1739203"/>
          </a:xfrm>
          <a:prstGeom prst="rect">
            <a:avLst/>
          </a:prstGeom>
        </p:spPr>
      </p:pic>
      <p:pic>
        <p:nvPicPr>
          <p:cNvPr id="6" name="Slika 7">
            <a:extLst>
              <a:ext uri="{FF2B5EF4-FFF2-40B4-BE49-F238E27FC236}">
                <a16:creationId xmlns:a16="http://schemas.microsoft.com/office/drawing/2014/main" id="{827C27F1-8E42-4BF8-8C3A-F1D475F59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740" y="4322296"/>
            <a:ext cx="2608804" cy="17400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0B68DA1-8167-4CCC-9DA5-42FF512C5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917" y="4321164"/>
            <a:ext cx="2895941" cy="174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5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Partnership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29273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hr-HR" sz="3600" b="1" dirty="0"/>
              <a:t>W</a:t>
            </a:r>
            <a:r>
              <a:rPr lang="en-GB" sz="3600" b="1" dirty="0"/>
              <a:t>here two </a:t>
            </a:r>
            <a:r>
              <a:rPr lang="hr-HR" sz="3600" b="1" dirty="0" err="1"/>
              <a:t>or</a:t>
            </a:r>
            <a:r>
              <a:rPr lang="hr-HR" sz="3600" b="1" dirty="0"/>
              <a:t> more </a:t>
            </a:r>
            <a:r>
              <a:rPr lang="en-GB" sz="3600" b="1" dirty="0"/>
              <a:t>people or businesses work together</a:t>
            </a:r>
            <a:r>
              <a:rPr lang="hr-HR" sz="3600" b="1" dirty="0"/>
              <a:t>.</a:t>
            </a:r>
            <a:br>
              <a:rPr lang="hr-HR" sz="3600" dirty="0"/>
            </a:br>
            <a:br>
              <a:rPr lang="hr-HR" sz="3600" dirty="0"/>
            </a:br>
            <a:r>
              <a:rPr lang="en-GB" dirty="0"/>
              <a:t>Three main categories of partnership are: </a:t>
            </a:r>
            <a:br>
              <a:rPr lang="hr-HR" dirty="0"/>
            </a:br>
            <a:r>
              <a:rPr lang="hr-HR" dirty="0"/>
              <a:t>- </a:t>
            </a:r>
            <a:r>
              <a:rPr lang="en-GB" dirty="0"/>
              <a:t>general partnership</a:t>
            </a:r>
            <a:br>
              <a:rPr lang="hr-HR" dirty="0"/>
            </a:br>
            <a:r>
              <a:rPr lang="hr-HR" dirty="0"/>
              <a:t>- </a:t>
            </a:r>
            <a:r>
              <a:rPr lang="en-GB" dirty="0"/>
              <a:t>limited partnership</a:t>
            </a:r>
            <a:r>
              <a:rPr lang="hr-HR" dirty="0"/>
              <a:t>, </a:t>
            </a:r>
            <a:r>
              <a:rPr lang="en-GB" dirty="0"/>
              <a:t>and</a:t>
            </a:r>
            <a:br>
              <a:rPr lang="hr-HR" dirty="0"/>
            </a:br>
            <a:r>
              <a:rPr lang="hr-HR" dirty="0"/>
              <a:t>- </a:t>
            </a:r>
            <a:r>
              <a:rPr lang="en-GB" dirty="0"/>
              <a:t>limited liability partnership</a:t>
            </a:r>
            <a:br>
              <a:rPr lang="en-GB" sz="3600" dirty="0"/>
            </a:br>
            <a:br>
              <a:rPr lang="hr-HR" sz="3600" dirty="0"/>
            </a:br>
            <a:r>
              <a:rPr lang="en-GB" dirty="0"/>
              <a:t>Professionals like doctors</a:t>
            </a:r>
            <a:r>
              <a:rPr lang="hr-HR" dirty="0"/>
              <a:t>, </a:t>
            </a:r>
            <a:r>
              <a:rPr lang="en-GB" dirty="0"/>
              <a:t>lawyers</a:t>
            </a:r>
            <a:r>
              <a:rPr lang="hr-HR" dirty="0"/>
              <a:t>, </a:t>
            </a:r>
            <a:r>
              <a:rPr lang="en-GB" dirty="0"/>
              <a:t>accountants</a:t>
            </a:r>
            <a:br>
              <a:rPr lang="hr-HR" dirty="0"/>
            </a:br>
            <a:r>
              <a:rPr lang="en-GB" dirty="0"/>
              <a:t>and</a:t>
            </a:r>
            <a:r>
              <a:rPr lang="hr-HR" dirty="0"/>
              <a:t> </a:t>
            </a:r>
            <a:r>
              <a:rPr lang="en-GB" dirty="0"/>
              <a:t>architects often form a limited liability partnership.</a:t>
            </a:r>
            <a:endParaRPr lang="en-US" dirty="0"/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id="{E6C9F441-C5BB-437B-B119-EF98EC315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13" y="2206513"/>
            <a:ext cx="2679699" cy="2009775"/>
          </a:xfrm>
          <a:prstGeom prst="rect">
            <a:avLst/>
          </a:prstGeom>
        </p:spPr>
      </p:pic>
      <p:pic>
        <p:nvPicPr>
          <p:cNvPr id="5" name="Slika 8">
            <a:extLst>
              <a:ext uri="{FF2B5EF4-FFF2-40B4-BE49-F238E27FC236}">
                <a16:creationId xmlns:a16="http://schemas.microsoft.com/office/drawing/2014/main" id="{4316F6D9-9D37-4D20-9644-8086FC562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313" y="4589239"/>
            <a:ext cx="2678854" cy="13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80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9" y="4540236"/>
            <a:ext cx="2695575" cy="169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Limited company, Ltd.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/>
              <a:t>A private company where individual shareholders lose only the value of their shares if the company becomes insolvent.</a:t>
            </a:r>
          </a:p>
          <a:p>
            <a:pPr marL="0" indent="0" algn="ctr">
              <a:buNone/>
            </a:pPr>
            <a:r>
              <a:rPr lang="hr-HR" dirty="0"/>
              <a:t>(</a:t>
            </a:r>
            <a:r>
              <a:rPr lang="hr-HR" i="1" dirty="0"/>
              <a:t>Croatian </a:t>
            </a:r>
            <a:r>
              <a:rPr lang="en-GB" i="1" dirty="0"/>
              <a:t>equivalent</a:t>
            </a:r>
            <a:r>
              <a:rPr lang="hr-HR" i="1" dirty="0"/>
              <a:t>: d.o.o.)</a:t>
            </a:r>
          </a:p>
          <a:p>
            <a:pPr marL="0" indent="0" algn="ctr">
              <a:buNone/>
            </a:pPr>
            <a:endParaRPr lang="hr-HR" i="1" dirty="0"/>
          </a:p>
          <a:p>
            <a:pPr marL="0" indent="0" algn="ctr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6" descr="Visoko učilište Algebra - Home | Facebook">
            <a:extLst>
              <a:ext uri="{FF2B5EF4-FFF2-40B4-BE49-F238E27FC236}">
                <a16:creationId xmlns:a16="http://schemas.microsoft.com/office/drawing/2014/main" id="{AA5CCEDA-099B-44A8-ADA1-56B3745AF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867" y="3225273"/>
            <a:ext cx="2204174" cy="22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61" y="3192448"/>
            <a:ext cx="3362325" cy="136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48" y="3472656"/>
            <a:ext cx="3438525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8" b="23308"/>
          <a:stretch/>
        </p:blipFill>
        <p:spPr>
          <a:xfrm>
            <a:off x="4797644" y="4871851"/>
            <a:ext cx="3317164" cy="111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Public limited company (Plc)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dirty="0"/>
              <a:t>A limited company where the shares are bought and sold freely.</a:t>
            </a:r>
          </a:p>
          <a:p>
            <a:pPr marL="0" indent="0" algn="ctr">
              <a:buNone/>
            </a:pPr>
            <a:r>
              <a:rPr lang="hr-HR" dirty="0"/>
              <a:t>(</a:t>
            </a:r>
            <a:r>
              <a:rPr lang="hr-HR" i="1" dirty="0"/>
              <a:t>Croatian </a:t>
            </a:r>
            <a:r>
              <a:rPr lang="en-GB" i="1" dirty="0"/>
              <a:t>equivalent</a:t>
            </a:r>
            <a:r>
              <a:rPr lang="hr-HR" i="1" dirty="0"/>
              <a:t>: d.d.)</a:t>
            </a:r>
          </a:p>
          <a:p>
            <a:pPr marL="0" indent="0" algn="ctr">
              <a:buNone/>
            </a:pPr>
            <a:endParaRPr lang="en-US" b="1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b="1" dirty="0"/>
              <a:t>Inc</a:t>
            </a:r>
            <a:r>
              <a:rPr lang="hr-HR" dirty="0"/>
              <a:t>.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the US equivalent of </a:t>
            </a:r>
            <a:r>
              <a:rPr lang="hr-HR" dirty="0" err="1"/>
              <a:t>plc</a:t>
            </a:r>
            <a:r>
              <a:rPr lang="hr-HR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38" y="3534674"/>
            <a:ext cx="2421709" cy="1465136"/>
          </a:xfrm>
          <a:prstGeom prst="rect">
            <a:avLst/>
          </a:prstGeom>
        </p:spPr>
      </p:pic>
      <p:pic>
        <p:nvPicPr>
          <p:cNvPr id="5" name="Slika 9">
            <a:extLst>
              <a:ext uri="{FF2B5EF4-FFF2-40B4-BE49-F238E27FC236}">
                <a16:creationId xmlns:a16="http://schemas.microsoft.com/office/drawing/2014/main" id="{08D18BB2-7CF3-4284-AB4E-26C4E3D41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195" y="3285921"/>
            <a:ext cx="1713889" cy="1713889"/>
          </a:xfrm>
          <a:prstGeom prst="rect">
            <a:avLst/>
          </a:prstGeom>
        </p:spPr>
      </p:pic>
      <p:pic>
        <p:nvPicPr>
          <p:cNvPr id="6" name="Picture 2" descr="Apple - Home | Facebook">
            <a:extLst>
              <a:ext uri="{FF2B5EF4-FFF2-40B4-BE49-F238E27FC236}">
                <a16:creationId xmlns:a16="http://schemas.microsoft.com/office/drawing/2014/main" id="{2D0539E2-AC7E-4473-9CF8-C329401C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6" y="3342130"/>
            <a:ext cx="1734150" cy="17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7">
            <a:extLst>
              <a:ext uri="{FF2B5EF4-FFF2-40B4-BE49-F238E27FC236}">
                <a16:creationId xmlns:a16="http://schemas.microsoft.com/office/drawing/2014/main" id="{97576B24-31E0-4D08-8D43-BAF221908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012" y="3534674"/>
            <a:ext cx="2073306" cy="1465136"/>
          </a:xfrm>
          <a:prstGeom prst="rect">
            <a:avLst/>
          </a:prstGeom>
        </p:spPr>
      </p:pic>
      <p:pic>
        <p:nvPicPr>
          <p:cNvPr id="8" name="Picture 4" descr="Procter and Gamble Hrvatska - Home | Facebook">
            <a:extLst>
              <a:ext uri="{FF2B5EF4-FFF2-40B4-BE49-F238E27FC236}">
                <a16:creationId xmlns:a16="http://schemas.microsoft.com/office/drawing/2014/main" id="{7C70A749-58FB-43A5-AFD0-C29D7F0C5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21" y="3418600"/>
            <a:ext cx="1581210" cy="158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24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Corporation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/>
              <a:t>A large company, especially in the US.</a:t>
            </a:r>
          </a:p>
          <a:p>
            <a:pPr algn="ctr"/>
            <a:endParaRPr lang="hr-HR" dirty="0"/>
          </a:p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199" y="2546254"/>
          <a:ext cx="10515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943">
                  <a:extLst>
                    <a:ext uri="{9D8B030D-6E8A-4147-A177-3AD203B41FA5}">
                      <a16:colId xmlns:a16="http://schemas.microsoft.com/office/drawing/2014/main" val="3241511831"/>
                    </a:ext>
                  </a:extLst>
                </a:gridCol>
                <a:gridCol w="2588455">
                  <a:extLst>
                    <a:ext uri="{9D8B030D-6E8A-4147-A177-3AD203B41FA5}">
                      <a16:colId xmlns:a16="http://schemas.microsoft.com/office/drawing/2014/main" val="663746660"/>
                    </a:ext>
                  </a:extLst>
                </a:gridCol>
                <a:gridCol w="4995202">
                  <a:extLst>
                    <a:ext uri="{9D8B030D-6E8A-4147-A177-3AD203B41FA5}">
                      <a16:colId xmlns:a16="http://schemas.microsoft.com/office/drawing/2014/main" val="678037559"/>
                    </a:ext>
                  </a:extLst>
                </a:gridCol>
              </a:tblGrid>
              <a:tr h="616268">
                <a:tc rowSpan="6">
                  <a:txBody>
                    <a:bodyPr/>
                    <a:lstStyle/>
                    <a:p>
                      <a:endParaRPr lang="hr-HR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hr-HR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way</a:t>
                      </a:r>
                      <a:r>
                        <a:rPr lang="hr-HR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company’s employees think and act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366546"/>
                  </a:ext>
                </a:extLst>
              </a:tr>
              <a:tr h="6162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ladder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different levels of management in a company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15379"/>
                  </a:ext>
                </a:extLst>
              </a:tr>
              <a:tr h="455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headquarters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company’s main office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69288"/>
                  </a:ext>
                </a:extLst>
              </a:tr>
              <a:tr h="6162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logo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symbol used by a</a:t>
                      </a:r>
                      <a:r>
                        <a:rPr lang="hr-HR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company on its products, advertising, etc.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681109"/>
                  </a:ext>
                </a:extLst>
              </a:tr>
              <a:tr h="6162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the ideas</a:t>
                      </a:r>
                      <a:r>
                        <a:rPr lang="hr-HR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opinions, etc. that people have about a company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917242"/>
                  </a:ext>
                </a:extLst>
              </a:tr>
              <a:tr h="455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money made by companies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337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67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A multinational corporation (MNC)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/>
              <a:t>A company that operates in different countries, usually with a complex structure, e.g. a parent company owns subsidiaries.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77" y="3117240"/>
            <a:ext cx="6119446" cy="30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7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Merger, </a:t>
            </a:r>
            <a:r>
              <a:rPr lang="hr-HR" dirty="0" err="1">
                <a:solidFill>
                  <a:schemeClr val="bg1"/>
                </a:solidFill>
              </a:rPr>
              <a:t>Acquisition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Takeover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MERGER</a:t>
            </a:r>
            <a:r>
              <a:rPr lang="hr-HR" dirty="0"/>
              <a:t> – two or more companies join together to create a   </a:t>
            </a:r>
          </a:p>
          <a:p>
            <a:pPr marL="0" indent="0">
              <a:buNone/>
            </a:pPr>
            <a:r>
              <a:rPr lang="hr-HR" dirty="0"/>
              <a:t>                       single </a:t>
            </a:r>
            <a:r>
              <a:rPr lang="hr-HR" dirty="0" err="1"/>
              <a:t>larger</a:t>
            </a:r>
            <a:r>
              <a:rPr lang="hr-HR" dirty="0"/>
              <a:t> </a:t>
            </a:r>
            <a:r>
              <a:rPr lang="hr-HR" dirty="0" err="1"/>
              <a:t>company</a:t>
            </a:r>
            <a:endParaRPr lang="hr-HR" dirty="0"/>
          </a:p>
          <a:p>
            <a:pPr marL="0" indent="0">
              <a:buNone/>
            </a:pPr>
            <a:r>
              <a:rPr lang="hr-HR" sz="2100" dirty="0"/>
              <a:t>		</a:t>
            </a:r>
            <a:r>
              <a:rPr lang="hr-HR" sz="21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hr-HR" sz="2100" dirty="0" err="1">
                <a:solidFill>
                  <a:schemeClr val="accent1">
                    <a:lumMod val="50000"/>
                  </a:schemeClr>
                </a:solidFill>
              </a:rPr>
              <a:t>e.g</a:t>
            </a:r>
            <a:r>
              <a:rPr lang="hr-HR" sz="21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H.J. Heinz Co. and Kraft Foods Group created</a:t>
            </a:r>
            <a:endParaRPr lang="hr-HR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100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a new organization </a:t>
            </a:r>
            <a:r>
              <a:rPr lang="hr-HR" sz="21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The Kraft Heinz Company) </a:t>
            </a:r>
            <a:endParaRPr lang="hr-HR" sz="21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1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b="1" dirty="0"/>
              <a:t>ACQUISITION / TAKEOVER </a:t>
            </a:r>
            <a:r>
              <a:rPr lang="hr-HR" dirty="0"/>
              <a:t>– </a:t>
            </a:r>
            <a:r>
              <a:rPr lang="hr-HR" dirty="0" err="1"/>
              <a:t>similar</a:t>
            </a:r>
            <a:r>
              <a:rPr lang="hr-HR" dirty="0"/>
              <a:t> to a </a:t>
            </a:r>
            <a:r>
              <a:rPr lang="hr-HR" dirty="0" err="1"/>
              <a:t>merger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one </a:t>
            </a:r>
            <a:r>
              <a:rPr lang="hr-HR" dirty="0" err="1"/>
              <a:t>company</a:t>
            </a:r>
            <a:r>
              <a:rPr lang="hr-HR" dirty="0"/>
              <a:t> </a:t>
            </a:r>
            <a:r>
              <a:rPr lang="hr-HR" dirty="0" err="1"/>
              <a:t>taking</a:t>
            </a:r>
            <a:r>
              <a:rPr lang="hr-HR" dirty="0"/>
              <a:t> </a:t>
            </a:r>
            <a:r>
              <a:rPr lang="hr-HR" dirty="0" err="1"/>
              <a:t>control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buying</a:t>
            </a:r>
            <a:r>
              <a:rPr lang="hr-HR" dirty="0"/>
              <a:t> more </a:t>
            </a:r>
            <a:r>
              <a:rPr lang="hr-HR" dirty="0" err="1"/>
              <a:t>than</a:t>
            </a:r>
            <a:r>
              <a:rPr lang="hr-HR" dirty="0"/>
              <a:t> half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shares</a:t>
            </a:r>
            <a:r>
              <a:rPr lang="hr-HR" dirty="0"/>
              <a:t>; </a:t>
            </a:r>
            <a:r>
              <a:rPr lang="hr-HR" dirty="0" err="1"/>
              <a:t>may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may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involve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consent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target</a:t>
            </a:r>
            <a:r>
              <a:rPr lang="hr-HR" dirty="0"/>
              <a:t> </a:t>
            </a:r>
            <a:r>
              <a:rPr lang="hr-HR" dirty="0" err="1"/>
              <a:t>company</a:t>
            </a:r>
            <a:r>
              <a:rPr lang="hr-HR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</a:rPr>
              <a:t>e.g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. FRIENDLY TAKEOVER/ACQUISITION: Meta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</a:rPr>
              <a:t>acquiring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 WhatsApp, Google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</a:rPr>
              <a:t>acquiring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 Android;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HOSTILE TAKEOVER: Kraft Foods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</a:rPr>
              <a:t>taking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50000"/>
                  </a:schemeClr>
                </a:solidFill>
              </a:rPr>
              <a:t>over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 Cadbury PLC)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hr-HR" dirty="0"/>
          </a:p>
          <a:p>
            <a:endParaRPr lang="en-US" dirty="0"/>
          </a:p>
          <a:p>
            <a:endParaRPr lang="hr-H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33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C1F54E-EC04-DBEB-02EC-D05ADF8D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2100" b="1" dirty="0"/>
          </a:p>
          <a:p>
            <a:r>
              <a:rPr lang="hr-HR" b="1" dirty="0"/>
              <a:t>JOINT</a:t>
            </a:r>
            <a:r>
              <a:rPr lang="hr-HR" dirty="0"/>
              <a:t> </a:t>
            </a:r>
            <a:r>
              <a:rPr lang="hr-HR" b="1" dirty="0"/>
              <a:t>VENTURE</a:t>
            </a:r>
            <a:r>
              <a:rPr lang="hr-HR" dirty="0"/>
              <a:t> – </a:t>
            </a:r>
            <a:r>
              <a:rPr lang="hr-HR" dirty="0" err="1"/>
              <a:t>two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more </a:t>
            </a:r>
            <a:r>
              <a:rPr lang="hr-HR" dirty="0" err="1"/>
              <a:t>companies</a:t>
            </a:r>
            <a:r>
              <a:rPr lang="hr-HR" dirty="0"/>
              <a:t> make a joint   </a:t>
            </a:r>
          </a:p>
          <a:p>
            <a:pPr marL="0" indent="0">
              <a:buNone/>
            </a:pPr>
            <a:r>
              <a:rPr lang="hr-HR" dirty="0"/>
              <a:t>                                   </a:t>
            </a:r>
            <a:r>
              <a:rPr lang="hr-HR" dirty="0" err="1"/>
              <a:t>investment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a </a:t>
            </a:r>
            <a:r>
              <a:rPr lang="hr-HR" dirty="0" err="1"/>
              <a:t>project</a:t>
            </a:r>
            <a:r>
              <a:rPr lang="hr-HR" dirty="0"/>
              <a:t> </a:t>
            </a:r>
            <a:r>
              <a:rPr lang="hr-HR" b="1" dirty="0" err="1"/>
              <a:t>without</a:t>
            </a:r>
            <a:r>
              <a:rPr lang="hr-HR" b="1" dirty="0"/>
              <a:t> </a:t>
            </a:r>
            <a:r>
              <a:rPr lang="hr-HR" b="1" dirty="0" err="1"/>
              <a:t>actually</a:t>
            </a:r>
            <a:r>
              <a:rPr lang="hr-HR" b="1" dirty="0"/>
              <a:t> </a:t>
            </a:r>
            <a:endParaRPr lang="en-US" b="1" dirty="0"/>
          </a:p>
          <a:p>
            <a:pPr marL="0" indent="0">
              <a:buNone/>
            </a:pPr>
            <a:r>
              <a:rPr lang="hr-HR" b="1" dirty="0"/>
              <a:t>                                   </a:t>
            </a:r>
            <a:r>
              <a:rPr lang="hr-HR" b="1" dirty="0" err="1"/>
              <a:t>merging</a:t>
            </a:r>
            <a:r>
              <a:rPr lang="hr-HR" dirty="0"/>
              <a:t> </a:t>
            </a:r>
            <a:r>
              <a:rPr lang="hr-HR" sz="21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hr-HR" sz="2100" dirty="0" err="1">
                <a:solidFill>
                  <a:schemeClr val="accent1">
                    <a:lumMod val="50000"/>
                  </a:schemeClr>
                </a:solidFill>
              </a:rPr>
              <a:t>e.g</a:t>
            </a:r>
            <a:r>
              <a:rPr lang="hr-HR" sz="21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hr-HR" sz="2100" dirty="0" err="1">
                <a:solidFill>
                  <a:schemeClr val="accent1">
                    <a:lumMod val="50000"/>
                  </a:schemeClr>
                </a:solidFill>
              </a:rPr>
              <a:t>Bugatti</a:t>
            </a:r>
            <a:r>
              <a:rPr lang="hr-HR" sz="2100" dirty="0">
                <a:solidFill>
                  <a:schemeClr val="accent1">
                    <a:lumMod val="50000"/>
                  </a:schemeClr>
                </a:solidFill>
              </a:rPr>
              <a:t> Rimac)</a:t>
            </a:r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70466C-5B88-AC23-8204-C2A21786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Joint </a:t>
            </a:r>
            <a:r>
              <a:rPr lang="hr-HR" dirty="0" err="1">
                <a:solidFill>
                  <a:schemeClr val="bg1"/>
                </a:solidFill>
              </a:rPr>
              <a:t>venture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4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 descr="Slika na kojoj se prikazuje crtež, Dječja umjetnost, ilustracija, ukrasni isječci&#10;&#10;Opis je automatski generiran">
            <a:extLst>
              <a:ext uri="{FF2B5EF4-FFF2-40B4-BE49-F238E27FC236}">
                <a16:creationId xmlns:a16="http://schemas.microsoft.com/office/drawing/2014/main" id="{4FAD2B37-F6ED-00B7-E8F8-CE0CE60F1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641" y="0"/>
            <a:ext cx="9500056" cy="6156036"/>
          </a:xfrm>
        </p:spPr>
      </p:pic>
    </p:spTree>
    <p:extLst>
      <p:ext uri="{BB962C8B-B14F-4D97-AF65-F5344CB8AC3E}">
        <p14:creationId xmlns:p14="http://schemas.microsoft.com/office/powerpoint/2010/main" val="3439034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I</a:t>
            </a:r>
            <a:r>
              <a:rPr lang="en-US" dirty="0" err="1">
                <a:solidFill>
                  <a:schemeClr val="bg1"/>
                </a:solidFill>
              </a:rPr>
              <a:t>nitial</a:t>
            </a:r>
            <a:r>
              <a:rPr lang="en-US" dirty="0">
                <a:solidFill>
                  <a:schemeClr val="bg1"/>
                </a:solidFill>
              </a:rPr>
              <a:t> Public Offering (IPO)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b="1" dirty="0"/>
              <a:t>T</a:t>
            </a:r>
            <a:r>
              <a:rPr lang="en-US" b="1" dirty="0"/>
              <a:t>he process of offering shares of a private </a:t>
            </a:r>
            <a:r>
              <a:rPr lang="hr-HR" b="1" dirty="0" err="1"/>
              <a:t>company</a:t>
            </a:r>
            <a:r>
              <a:rPr lang="en-US" b="1" dirty="0"/>
              <a:t> to the public in a new stock issuance.</a:t>
            </a:r>
            <a:r>
              <a:rPr lang="en-US" dirty="0"/>
              <a:t> 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5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382581-F44E-DF4B-1DD7-D87C0E04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Sources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6617AF-6E85-FEE9-2C09-06311BCF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https://corporatefinanceinstitute.com</a:t>
            </a:r>
            <a:endParaRPr lang="hr-HR" dirty="0"/>
          </a:p>
          <a:p>
            <a:r>
              <a:rPr lang="hr-HR" dirty="0">
                <a:hlinkClick r:id="rId3"/>
              </a:rPr>
              <a:t>https://www.ukliquidators.org.uk</a:t>
            </a:r>
            <a:endParaRPr lang="hr-HR" dirty="0"/>
          </a:p>
          <a:p>
            <a:r>
              <a:rPr lang="hr-HR" dirty="0">
                <a:hlinkClick r:id="rId4"/>
              </a:rPr>
              <a:t>https://consumeradvisory.co.uk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9288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/>
              <a:t>#neverstoplearning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2619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236C17C-CB0B-D7D5-890D-3088E76E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business</a:t>
            </a:r>
            <a:r>
              <a:rPr lang="hr-HR" dirty="0"/>
              <a:t>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7959F34-C083-4B92-63E8-21BB92D9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785"/>
            <a:ext cx="9104086" cy="3714178"/>
          </a:xfrm>
        </p:spPr>
        <p:txBody>
          <a:bodyPr/>
          <a:lstStyle/>
          <a:p>
            <a:pPr marL="0" indent="0">
              <a:buNone/>
            </a:pPr>
            <a:r>
              <a:rPr lang="hr-HR" i="1" dirty="0"/>
              <a:t>He </a:t>
            </a:r>
            <a:r>
              <a:rPr lang="hr-HR" i="1" dirty="0" err="1"/>
              <a:t>went</a:t>
            </a:r>
            <a:r>
              <a:rPr lang="hr-HR" i="1" dirty="0"/>
              <a:t> </a:t>
            </a:r>
            <a:r>
              <a:rPr lang="hr-HR" i="1" dirty="0" err="1"/>
              <a:t>into</a:t>
            </a:r>
            <a:r>
              <a:rPr lang="hr-HR" i="1" dirty="0"/>
              <a:t> </a:t>
            </a:r>
            <a:r>
              <a:rPr lang="hr-HR" b="1" i="1" dirty="0" err="1"/>
              <a:t>business</a:t>
            </a:r>
            <a:r>
              <a:rPr lang="hr-HR" i="1" dirty="0"/>
              <a:t> </a:t>
            </a:r>
            <a:r>
              <a:rPr lang="hr-HR" i="1" dirty="0" err="1"/>
              <a:t>with</a:t>
            </a:r>
            <a:r>
              <a:rPr lang="hr-HR" i="1" dirty="0"/>
              <a:t> </a:t>
            </a:r>
            <a:r>
              <a:rPr lang="hr-HR" i="1" dirty="0" err="1"/>
              <a:t>his</a:t>
            </a:r>
            <a:r>
              <a:rPr lang="hr-HR" i="1" dirty="0"/>
              <a:t> </a:t>
            </a:r>
            <a:r>
              <a:rPr lang="hr-HR" i="1" dirty="0" err="1"/>
              <a:t>brother</a:t>
            </a:r>
            <a:r>
              <a:rPr lang="hr-HR" i="1" dirty="0"/>
              <a:t>.</a:t>
            </a:r>
          </a:p>
          <a:p>
            <a:pPr marL="0" indent="0">
              <a:buNone/>
            </a:pPr>
            <a:r>
              <a:rPr lang="hr-HR" i="1" dirty="0" err="1"/>
              <a:t>It’s</a:t>
            </a:r>
            <a:r>
              <a:rPr lang="hr-HR" i="1" dirty="0"/>
              <a:t> </a:t>
            </a:r>
            <a:r>
              <a:rPr lang="hr-HR" i="1" dirty="0" err="1"/>
              <a:t>been</a:t>
            </a:r>
            <a:r>
              <a:rPr lang="hr-HR" i="1" dirty="0"/>
              <a:t> a </a:t>
            </a:r>
            <a:r>
              <a:rPr lang="hr-HR" i="1" dirty="0" err="1"/>
              <a:t>pleasure</a:t>
            </a:r>
            <a:r>
              <a:rPr lang="hr-HR" i="1" dirty="0"/>
              <a:t> </a:t>
            </a:r>
            <a:r>
              <a:rPr lang="hr-HR" i="1" dirty="0" err="1"/>
              <a:t>doing</a:t>
            </a:r>
            <a:r>
              <a:rPr lang="hr-HR" i="1" dirty="0"/>
              <a:t> </a:t>
            </a:r>
            <a:r>
              <a:rPr lang="hr-HR" b="1" i="1" dirty="0" err="1"/>
              <a:t>business</a:t>
            </a:r>
            <a:r>
              <a:rPr lang="hr-HR" i="1" dirty="0"/>
              <a:t> </a:t>
            </a:r>
            <a:r>
              <a:rPr lang="hr-HR" i="1" dirty="0" err="1"/>
              <a:t>with</a:t>
            </a:r>
            <a:r>
              <a:rPr lang="hr-HR" i="1" dirty="0"/>
              <a:t> </a:t>
            </a:r>
            <a:r>
              <a:rPr lang="hr-HR" i="1" dirty="0" err="1"/>
              <a:t>you</a:t>
            </a:r>
            <a:r>
              <a:rPr lang="hr-HR" i="1" dirty="0"/>
              <a:t>.</a:t>
            </a:r>
          </a:p>
          <a:p>
            <a:pPr marL="0" indent="0">
              <a:buNone/>
            </a:pPr>
            <a:r>
              <a:rPr lang="hr-HR" i="1" dirty="0"/>
              <a:t>He </a:t>
            </a:r>
            <a:r>
              <a:rPr lang="hr-HR" i="1" dirty="0" err="1"/>
              <a:t>is</a:t>
            </a:r>
            <a:r>
              <a:rPr lang="hr-HR" i="1" dirty="0"/>
              <a:t> </a:t>
            </a:r>
            <a:r>
              <a:rPr lang="hr-HR" i="1" dirty="0" err="1"/>
              <a:t>in</a:t>
            </a:r>
            <a:r>
              <a:rPr lang="hr-HR" i="1" dirty="0"/>
              <a:t> </a:t>
            </a:r>
            <a:r>
              <a:rPr lang="hr-HR" i="1" dirty="0" err="1"/>
              <a:t>the</a:t>
            </a:r>
            <a:r>
              <a:rPr lang="hr-HR" i="1" dirty="0"/>
              <a:t> </a:t>
            </a:r>
            <a:r>
              <a:rPr lang="hr-HR" b="1" i="1" dirty="0"/>
              <a:t>music</a:t>
            </a:r>
            <a:r>
              <a:rPr lang="hr-HR" i="1" dirty="0"/>
              <a:t> </a:t>
            </a:r>
            <a:r>
              <a:rPr lang="hr-HR" i="1" dirty="0" err="1"/>
              <a:t>business</a:t>
            </a:r>
            <a:r>
              <a:rPr lang="hr-HR" i="1" dirty="0"/>
              <a:t>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9966BEA-FE6C-64F2-65CE-47616DD74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66" y="0"/>
            <a:ext cx="4195234" cy="2349331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B75ACAA-D944-490E-BADB-A7CADFC1BD2E}"/>
              </a:ext>
            </a:extLst>
          </p:cNvPr>
          <p:cNvSpPr txBox="1"/>
          <p:nvPr/>
        </p:nvSpPr>
        <p:spPr>
          <a:xfrm>
            <a:off x="821467" y="4535631"/>
            <a:ext cx="103025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1" dirty="0"/>
              <a:t>Business</a:t>
            </a:r>
            <a:r>
              <a:rPr lang="hr-HR" sz="3600" dirty="0"/>
              <a:t> </a:t>
            </a:r>
            <a:r>
              <a:rPr lang="hr-HR" sz="3600" dirty="0" err="1"/>
              <a:t>is</a:t>
            </a:r>
            <a:r>
              <a:rPr lang="hr-HR" sz="3600" dirty="0"/>
              <a:t> </a:t>
            </a:r>
            <a:r>
              <a:rPr lang="hr-HR" sz="3600" dirty="0" err="1"/>
              <a:t>the</a:t>
            </a:r>
            <a:r>
              <a:rPr lang="hr-HR" sz="3600" dirty="0"/>
              <a:t> </a:t>
            </a:r>
            <a:r>
              <a:rPr lang="hr-HR" sz="3600" dirty="0" err="1"/>
              <a:t>activity</a:t>
            </a:r>
            <a:r>
              <a:rPr lang="hr-HR" sz="3600" dirty="0"/>
              <a:t> </a:t>
            </a:r>
            <a:r>
              <a:rPr lang="hr-HR" sz="3600" dirty="0" err="1"/>
              <a:t>of</a:t>
            </a:r>
            <a:r>
              <a:rPr lang="hr-HR" sz="3600" dirty="0"/>
              <a:t> </a:t>
            </a:r>
            <a:r>
              <a:rPr lang="hr-HR" sz="3600" dirty="0" err="1"/>
              <a:t>producing</a:t>
            </a:r>
            <a:r>
              <a:rPr lang="hr-HR" sz="3600" dirty="0"/>
              <a:t>, </a:t>
            </a:r>
            <a:r>
              <a:rPr lang="hr-HR" sz="3600" dirty="0" err="1"/>
              <a:t>buying</a:t>
            </a:r>
            <a:r>
              <a:rPr lang="hr-HR" sz="3600" dirty="0"/>
              <a:t> </a:t>
            </a:r>
            <a:r>
              <a:rPr lang="hr-HR" sz="3600" dirty="0" err="1"/>
              <a:t>and</a:t>
            </a:r>
            <a:r>
              <a:rPr lang="hr-HR" sz="3600" dirty="0"/>
              <a:t> </a:t>
            </a:r>
            <a:r>
              <a:rPr lang="hr-HR" sz="3600" dirty="0" err="1"/>
              <a:t>selling</a:t>
            </a:r>
            <a:r>
              <a:rPr lang="hr-HR" sz="3600" dirty="0"/>
              <a:t> </a:t>
            </a:r>
            <a:r>
              <a:rPr lang="hr-HR" sz="3600" dirty="0" err="1"/>
              <a:t>goods</a:t>
            </a:r>
            <a:r>
              <a:rPr lang="hr-HR" sz="3600" dirty="0"/>
              <a:t> </a:t>
            </a:r>
            <a:r>
              <a:rPr lang="hr-HR" sz="3600" dirty="0" err="1"/>
              <a:t>and</a:t>
            </a:r>
            <a:r>
              <a:rPr lang="hr-HR" sz="3600" dirty="0"/>
              <a:t> </a:t>
            </a:r>
            <a:r>
              <a:rPr lang="hr-HR" sz="3600" dirty="0" err="1"/>
              <a:t>services</a:t>
            </a:r>
            <a:r>
              <a:rPr lang="hr-HR" sz="3600" dirty="0"/>
              <a:t>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4724EA87-5700-C5F7-C7B5-B1897D451378}"/>
              </a:ext>
            </a:extLst>
          </p:cNvPr>
          <p:cNvSpPr/>
          <p:nvPr/>
        </p:nvSpPr>
        <p:spPr>
          <a:xfrm>
            <a:off x="5921927" y="4650675"/>
            <a:ext cx="160758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BBF5706D-3520-F5D8-1E63-F36DED82B238}"/>
              </a:ext>
            </a:extLst>
          </p:cNvPr>
          <p:cNvSpPr/>
          <p:nvPr/>
        </p:nvSpPr>
        <p:spPr>
          <a:xfrm>
            <a:off x="7996766" y="4675332"/>
            <a:ext cx="105833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7346BF21-85D5-4795-67D0-DA49B73DDE48}"/>
              </a:ext>
            </a:extLst>
          </p:cNvPr>
          <p:cNvSpPr/>
          <p:nvPr/>
        </p:nvSpPr>
        <p:spPr>
          <a:xfrm>
            <a:off x="1093410" y="5229042"/>
            <a:ext cx="105833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D27018DB-5AD2-6F08-0BA6-7F447AF24E91}"/>
              </a:ext>
            </a:extLst>
          </p:cNvPr>
          <p:cNvCxnSpPr>
            <a:cxnSpLocks/>
          </p:cNvCxnSpPr>
          <p:nvPr/>
        </p:nvCxnSpPr>
        <p:spPr>
          <a:xfrm>
            <a:off x="5972728" y="5084252"/>
            <a:ext cx="1520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69E9A6C8-1805-B7DC-B04B-EB416A7FE4FA}"/>
              </a:ext>
            </a:extLst>
          </p:cNvPr>
          <p:cNvCxnSpPr>
            <a:cxnSpLocks/>
          </p:cNvCxnSpPr>
          <p:nvPr/>
        </p:nvCxnSpPr>
        <p:spPr>
          <a:xfrm>
            <a:off x="8089900" y="5075804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2A0CA11C-E01C-D5D1-F1F7-283647B08DEE}"/>
              </a:ext>
            </a:extLst>
          </p:cNvPr>
          <p:cNvCxnSpPr>
            <a:cxnSpLocks/>
          </p:cNvCxnSpPr>
          <p:nvPr/>
        </p:nvCxnSpPr>
        <p:spPr>
          <a:xfrm>
            <a:off x="1093410" y="5701462"/>
            <a:ext cx="1058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6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A23457-4CA9-FF1E-33E1-B13580C4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Key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36AE87-AF8A-212C-7B34-6F8B0E4CD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Business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activity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b="1" dirty="0" err="1"/>
              <a:t>producing</a:t>
            </a:r>
            <a:r>
              <a:rPr lang="hr-HR" dirty="0"/>
              <a:t>, </a:t>
            </a:r>
            <a:r>
              <a:rPr lang="hr-HR" b="1" dirty="0" err="1"/>
              <a:t>buying</a:t>
            </a:r>
            <a:r>
              <a:rPr lang="hr-HR" dirty="0"/>
              <a:t> and </a:t>
            </a:r>
            <a:r>
              <a:rPr lang="hr-HR" b="1" dirty="0" err="1"/>
              <a:t>selling</a:t>
            </a:r>
            <a:r>
              <a:rPr lang="hr-HR" dirty="0"/>
              <a:t> </a:t>
            </a:r>
            <a:r>
              <a:rPr lang="hr-HR" dirty="0" err="1"/>
              <a:t>goods</a:t>
            </a:r>
            <a:r>
              <a:rPr lang="hr-HR" dirty="0"/>
              <a:t> and </a:t>
            </a:r>
            <a:r>
              <a:rPr lang="hr-HR" dirty="0" err="1"/>
              <a:t>services</a:t>
            </a:r>
            <a:r>
              <a:rPr lang="hr-HR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39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76094B-8D06-D02B-8361-2B94765FD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a </a:t>
            </a:r>
            <a:r>
              <a:rPr lang="hr-HR" dirty="0" err="1"/>
              <a:t>company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152359-E4B7-B2F0-F40D-39E14E0EB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23" y="5410199"/>
            <a:ext cx="10710577" cy="76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A company is a legally registered business</a:t>
            </a:r>
            <a:r>
              <a:rPr lang="hr-HR" sz="3200" dirty="0"/>
              <a:t>.</a:t>
            </a:r>
          </a:p>
        </p:txBody>
      </p:sp>
      <p:pic>
        <p:nvPicPr>
          <p:cNvPr id="4" name="Slika 12">
            <a:extLst>
              <a:ext uri="{FF2B5EF4-FFF2-40B4-BE49-F238E27FC236}">
                <a16:creationId xmlns:a16="http://schemas.microsoft.com/office/drawing/2014/main" id="{95CD7DC6-CF11-ED8F-9F1B-39A98CF8A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23" y="1730035"/>
            <a:ext cx="3023095" cy="3193144"/>
          </a:xfrm>
          <a:prstGeom prst="rect">
            <a:avLst/>
          </a:prstGeom>
        </p:spPr>
      </p:pic>
      <p:pic>
        <p:nvPicPr>
          <p:cNvPr id="5" name="Slika 10">
            <a:extLst>
              <a:ext uri="{FF2B5EF4-FFF2-40B4-BE49-F238E27FC236}">
                <a16:creationId xmlns:a16="http://schemas.microsoft.com/office/drawing/2014/main" id="{21657C2F-8D13-E201-9AE2-6EC55E709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78" y="1894185"/>
            <a:ext cx="2752843" cy="2943425"/>
          </a:xfrm>
          <a:prstGeom prst="rect">
            <a:avLst/>
          </a:prstGeom>
        </p:spPr>
      </p:pic>
      <p:pic>
        <p:nvPicPr>
          <p:cNvPr id="2052" name="Picture 4" descr="Holding Company Images - Free Download on Freepik">
            <a:extLst>
              <a:ext uri="{FF2B5EF4-FFF2-40B4-BE49-F238E27FC236}">
                <a16:creationId xmlns:a16="http://schemas.microsoft.com/office/drawing/2014/main" id="{9136F81E-8A4D-9E4A-5AB7-7852DBA1C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70430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5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CFE3D7-C558-ABA5-E81E-BE5FD0E2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7925"/>
            <a:ext cx="10515600" cy="1204913"/>
          </a:xfrm>
        </p:spPr>
        <p:txBody>
          <a:bodyPr/>
          <a:lstStyle/>
          <a:p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name</a:t>
            </a:r>
            <a:r>
              <a:rPr lang="hr-HR" dirty="0"/>
              <a:t> </a:t>
            </a:r>
            <a:r>
              <a:rPr lang="hr-HR" dirty="0" err="1"/>
              <a:t>any</a:t>
            </a:r>
            <a:r>
              <a:rPr lang="hr-HR" dirty="0"/>
              <a:t> </a:t>
            </a:r>
            <a:r>
              <a:rPr lang="hr-HR" dirty="0" err="1"/>
              <a:t>companies</a:t>
            </a:r>
            <a:r>
              <a:rPr lang="hr-H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951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C2EACF-FE5D-9090-2A71-0DF04694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What are the most interesting companies in your industry to work for?">
            <a:extLst>
              <a:ext uri="{FF2B5EF4-FFF2-40B4-BE49-F238E27FC236}">
                <a16:creationId xmlns:a16="http://schemas.microsoft.com/office/drawing/2014/main" id="{D51C6FD6-882C-6707-A350-76BF0CC1C3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51" y="0"/>
            <a:ext cx="12140849" cy="68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Do All of These Companies Have In Common?">
            <a:extLst>
              <a:ext uri="{FF2B5EF4-FFF2-40B4-BE49-F238E27FC236}">
                <a16:creationId xmlns:a16="http://schemas.microsoft.com/office/drawing/2014/main" id="{434D8194-CEEF-13B1-24DF-7EEB8379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51" y="-28773"/>
            <a:ext cx="14765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ne IntelliNews - Government claims three quarters of foreign companies in  Russia are still working">
            <a:extLst>
              <a:ext uri="{FF2B5EF4-FFF2-40B4-BE49-F238E27FC236}">
                <a16:creationId xmlns:a16="http://schemas.microsoft.com/office/drawing/2014/main" id="{CED61961-A7C6-4F8C-F6C4-3D2923E7C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51" y="-28773"/>
            <a:ext cx="12452702" cy="706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32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08F44D-8FC5-9DD9-1F47-11CF1519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types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companies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name</a:t>
            </a:r>
            <a:r>
              <a:rPr lang="hr-HR" dirty="0"/>
              <a:t>?</a:t>
            </a:r>
          </a:p>
        </p:txBody>
      </p:sp>
      <p:pic>
        <p:nvPicPr>
          <p:cNvPr id="5124" name="Picture 4" descr="Shop and cafe exterior set. vector illustrations of commercial buildings on city street. cartoon bookstore, vegetable market, dairy and candy store, bakery isolated on white. local business concept">
            <a:extLst>
              <a:ext uri="{FF2B5EF4-FFF2-40B4-BE49-F238E27FC236}">
                <a16:creationId xmlns:a16="http://schemas.microsoft.com/office/drawing/2014/main" id="{B3AA6E8F-566F-FF12-81D2-25252A3E11A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26309"/>
            <a:ext cx="5181600" cy="2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ee photo modern office building.low angle view of skyscrapers in city of singapore. modern office building.low angle view of skyscrapers in city of singapore.">
            <a:extLst>
              <a:ext uri="{FF2B5EF4-FFF2-40B4-BE49-F238E27FC236}">
                <a16:creationId xmlns:a16="http://schemas.microsoft.com/office/drawing/2014/main" id="{4F754049-218F-8431-7683-A6A19799B8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069734"/>
            <a:ext cx="5181600" cy="34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6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/>
              <a:t>Do you recognise any of these?</a:t>
            </a:r>
            <a:endParaRPr lang="en-US" dirty="0"/>
          </a:p>
        </p:txBody>
      </p:sp>
      <p:pic>
        <p:nvPicPr>
          <p:cNvPr id="5" name="Slika 9">
            <a:extLst>
              <a:ext uri="{FF2B5EF4-FFF2-40B4-BE49-F238E27FC236}">
                <a16:creationId xmlns:a16="http://schemas.microsoft.com/office/drawing/2014/main" id="{08D18BB2-7CF3-4284-AB4E-26C4E3D41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341" y="1888845"/>
            <a:ext cx="2148583" cy="2148583"/>
          </a:xfrm>
          <a:prstGeom prst="rect">
            <a:avLst/>
          </a:prstGeom>
        </p:spPr>
      </p:pic>
      <p:pic>
        <p:nvPicPr>
          <p:cNvPr id="6" name="Slika 7">
            <a:extLst>
              <a:ext uri="{FF2B5EF4-FFF2-40B4-BE49-F238E27FC236}">
                <a16:creationId xmlns:a16="http://schemas.microsoft.com/office/drawing/2014/main" id="{97576B24-31E0-4D08-8D43-BAF22190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224" y="1888845"/>
            <a:ext cx="2613802" cy="1847087"/>
          </a:xfrm>
          <a:prstGeom prst="rect">
            <a:avLst/>
          </a:prstGeom>
        </p:spPr>
      </p:pic>
      <p:pic>
        <p:nvPicPr>
          <p:cNvPr id="7" name="Picture 8" descr="PricewaterhouseCoopers - Wikipedia">
            <a:extLst>
              <a:ext uri="{FF2B5EF4-FFF2-40B4-BE49-F238E27FC236}">
                <a16:creationId xmlns:a16="http://schemas.microsoft.com/office/drawing/2014/main" id="{EF1BB21B-55C1-4999-BB3A-294C5F94D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61" y="4212325"/>
            <a:ext cx="20955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5">
            <a:extLst>
              <a:ext uri="{FF2B5EF4-FFF2-40B4-BE49-F238E27FC236}">
                <a16:creationId xmlns:a16="http://schemas.microsoft.com/office/drawing/2014/main" id="{8F7D8C4F-C00D-41DE-A3A1-16CA3ED95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363" y="3692179"/>
            <a:ext cx="2783367" cy="2783367"/>
          </a:xfrm>
          <a:prstGeom prst="rect">
            <a:avLst/>
          </a:prstGeom>
        </p:spPr>
      </p:pic>
      <p:pic>
        <p:nvPicPr>
          <p:cNvPr id="9" name="Picture 2" descr="Apple - Home | Facebook">
            <a:extLst>
              <a:ext uri="{FF2B5EF4-FFF2-40B4-BE49-F238E27FC236}">
                <a16:creationId xmlns:a16="http://schemas.microsoft.com/office/drawing/2014/main" id="{2D0539E2-AC7E-4473-9CF8-C329401C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249" y="383234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isoko učilište Algebra - Home | Facebook">
            <a:extLst>
              <a:ext uri="{FF2B5EF4-FFF2-40B4-BE49-F238E27FC236}">
                <a16:creationId xmlns:a16="http://schemas.microsoft.com/office/drawing/2014/main" id="{AA5CCEDA-099B-44A8-ADA1-56B3745AF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24" y="1808819"/>
            <a:ext cx="2204174" cy="22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rocter and Gamble Hrvatska - Home | Facebook">
            <a:extLst>
              <a:ext uri="{FF2B5EF4-FFF2-40B4-BE49-F238E27FC236}">
                <a16:creationId xmlns:a16="http://schemas.microsoft.com/office/drawing/2014/main" id="{7C70A749-58FB-43A5-AFD0-C29D7F0C5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47" y="4145150"/>
            <a:ext cx="2010276" cy="201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INFOBIP VIRTUAL CLASSROOM - Studentski zbor Tehničkog veleučilišta u Zagreb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47" y="1989472"/>
            <a:ext cx="3317164" cy="18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0AA1B0231CEF4E857B54171E17E403" ma:contentTypeVersion="12" ma:contentTypeDescription="Stvaranje novog dokumenta." ma:contentTypeScope="" ma:versionID="077e3fba6201358717bfc0d53db56639">
  <xsd:schema xmlns:xsd="http://www.w3.org/2001/XMLSchema" xmlns:xs="http://www.w3.org/2001/XMLSchema" xmlns:p="http://schemas.microsoft.com/office/2006/metadata/properties" xmlns:ns3="0b6f975b-2c61-4660-a506-efd7fd47df31" xmlns:ns4="ac4cf650-1c28-4b81-85c7-d6b7a1590894" targetNamespace="http://schemas.microsoft.com/office/2006/metadata/properties" ma:root="true" ma:fieldsID="32754802c1c99aee9e2378835123d287" ns3:_="" ns4:_="">
    <xsd:import namespace="0b6f975b-2c61-4660-a506-efd7fd47df31"/>
    <xsd:import namespace="ac4cf650-1c28-4b81-85c7-d6b7a15908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f975b-2c61-4660-a506-efd7fd47d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cf650-1c28-4b81-85c7-d6b7a1590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70458-D3A9-4249-8B2D-5EDD6733A838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ac4cf650-1c28-4b81-85c7-d6b7a1590894"/>
    <ds:schemaRef ds:uri="http://schemas.microsoft.com/office/2006/documentManagement/types"/>
    <ds:schemaRef ds:uri="0b6f975b-2c61-4660-a506-efd7fd47df3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5C0246-09FB-4A2A-A21C-21C40FA85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f975b-2c61-4660-a506-efd7fd47df31"/>
    <ds:schemaRef ds:uri="ac4cf650-1c28-4b81-85c7-d6b7a1590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6C7D5F-C0A9-49D2-88CD-EE46217211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600</Words>
  <Application>Microsoft Office PowerPoint</Application>
  <PresentationFormat>Široki zaslon</PresentationFormat>
  <Paragraphs>86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Companies</vt:lpstr>
      <vt:lpstr>PowerPoint prezentacija</vt:lpstr>
      <vt:lpstr>What is business?</vt:lpstr>
      <vt:lpstr>Key</vt:lpstr>
      <vt:lpstr>What is a company?</vt:lpstr>
      <vt:lpstr>Can you name any companies?</vt:lpstr>
      <vt:lpstr>PowerPoint prezentacija</vt:lpstr>
      <vt:lpstr>What types of companies can you name?</vt:lpstr>
      <vt:lpstr>Do you recognise any of these?</vt:lpstr>
      <vt:lpstr>Let’s not forget about these businesses:</vt:lpstr>
      <vt:lpstr>PowerPoint prezentacija</vt:lpstr>
      <vt:lpstr>Sole trader (a.k.a. sole proprietorship, individual entrepreneurship)</vt:lpstr>
      <vt:lpstr>Partnership</vt:lpstr>
      <vt:lpstr>Limited company, Ltd.</vt:lpstr>
      <vt:lpstr>Public limited company (Plc)</vt:lpstr>
      <vt:lpstr>Corporation</vt:lpstr>
      <vt:lpstr>A multinational corporation (MNC)</vt:lpstr>
      <vt:lpstr>Merger, Acquisition, Takeover</vt:lpstr>
      <vt:lpstr>Joint venture</vt:lpstr>
      <vt:lpstr>Initial Public Offering (IPO)</vt:lpstr>
      <vt:lpstr>Sources</vt:lpstr>
      <vt:lpstr>#neverstoplearning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Martina Stadnik | Nastavnik</cp:lastModifiedBy>
  <cp:revision>33</cp:revision>
  <dcterms:created xsi:type="dcterms:W3CDTF">2018-01-24T13:33:55Z</dcterms:created>
  <dcterms:modified xsi:type="dcterms:W3CDTF">2024-10-05T12:07:20Z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0x0101000D0AA1B0231CEF4E857B54171E17E403</vt:lpwstr>
  </property>
</Properties>
</file>