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24"/>
  </p:notesMasterIdLst>
  <p:sldIdLst>
    <p:sldId id="259" r:id="rId2"/>
    <p:sldId id="364" r:id="rId3"/>
    <p:sldId id="352" r:id="rId4"/>
    <p:sldId id="372" r:id="rId5"/>
    <p:sldId id="370" r:id="rId6"/>
    <p:sldId id="353" r:id="rId7"/>
    <p:sldId id="354" r:id="rId8"/>
    <p:sldId id="355" r:id="rId9"/>
    <p:sldId id="269" r:id="rId10"/>
    <p:sldId id="367" r:id="rId11"/>
    <p:sldId id="356" r:id="rId12"/>
    <p:sldId id="357" r:id="rId13"/>
    <p:sldId id="358" r:id="rId14"/>
    <p:sldId id="359" r:id="rId15"/>
    <p:sldId id="360" r:id="rId16"/>
    <p:sldId id="361" r:id="rId17"/>
    <p:sldId id="365" r:id="rId18"/>
    <p:sldId id="366" r:id="rId19"/>
    <p:sldId id="362" r:id="rId20"/>
    <p:sldId id="363" r:id="rId21"/>
    <p:sldId id="347" r:id="rId22"/>
    <p:sldId id="274" r:id="rId23"/>
  </p:sldIdLst>
  <p:sldSz cx="12192000" cy="6858000"/>
  <p:notesSz cx="6669088" cy="9926638"/>
  <p:embeddedFontLst>
    <p:embeddedFont>
      <p:font typeface="Stolzl Bold" panose="00000800000000000000" charset="-18"/>
      <p:bold r:id="rId25"/>
    </p:embeddedFont>
    <p:embeddedFont>
      <p:font typeface="Stolzl Book" panose="00000500000000000000" charset="-18"/>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7"/>
    <p:restoredTop sz="78191" autoAdjust="0"/>
  </p:normalViewPr>
  <p:slideViewPr>
    <p:cSldViewPr snapToGrid="0" snapToObjects="1">
      <p:cViewPr varScale="1">
        <p:scale>
          <a:sx n="84" d="100"/>
          <a:sy n="84" d="100"/>
        </p:scale>
        <p:origin x="151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A281C21E-1610-F840-997A-88EB307E0A1C}" type="datetimeFigureOut">
              <a:rPr lang="en-US" smtClean="0"/>
              <a:t>1/22/2024</a:t>
            </a:fld>
            <a:endParaRPr lang="en-US"/>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8EDC0C92-97E4-9540-AC90-F1BBF91896C7}" type="slidenum">
              <a:rPr lang="en-US" smtClean="0"/>
              <a:t>‹#›</a:t>
            </a:fld>
            <a:endParaRPr lang="en-US"/>
          </a:p>
        </p:txBody>
      </p:sp>
    </p:spTree>
    <p:extLst>
      <p:ext uri="{BB962C8B-B14F-4D97-AF65-F5344CB8AC3E}">
        <p14:creationId xmlns:p14="http://schemas.microsoft.com/office/powerpoint/2010/main" val="984343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Pozdravljamo studente, pričekamo da se smjeste u učionicu, obavimo kratki neobavezni razgovor.</a:t>
            </a:r>
          </a:p>
        </p:txBody>
      </p:sp>
      <p:sp>
        <p:nvSpPr>
          <p:cNvPr id="4" name="Rezervirano mjesto broja slajda 3"/>
          <p:cNvSpPr>
            <a:spLocks noGrp="1"/>
          </p:cNvSpPr>
          <p:nvPr>
            <p:ph type="sldNum" sz="quarter" idx="10"/>
          </p:nvPr>
        </p:nvSpPr>
        <p:spPr/>
        <p:txBody>
          <a:bodyPr/>
          <a:lstStyle/>
          <a:p>
            <a:fld id="{8EDC0C92-97E4-9540-AC90-F1BBF91896C7}" type="slidenum">
              <a:rPr lang="en-US" smtClean="0"/>
              <a:t>1</a:t>
            </a:fld>
            <a:endParaRPr lang="en-US"/>
          </a:p>
        </p:txBody>
      </p:sp>
    </p:spTree>
    <p:extLst>
      <p:ext uri="{BB962C8B-B14F-4D97-AF65-F5344CB8AC3E}">
        <p14:creationId xmlns:p14="http://schemas.microsoft.com/office/powerpoint/2010/main" val="605841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Na sljedećim slajdovima ima nekoliko primjera uputa; ne morate čitati te upute ili ih tumačiti studentima, samo im nekako napomenite da moraju pažljivo čitati te upute, prvo pročitati, pa onda napraviti kako je u uputi napisano</a:t>
            </a:r>
          </a:p>
        </p:txBody>
      </p:sp>
      <p:sp>
        <p:nvSpPr>
          <p:cNvPr id="4" name="Slide Number Placeholder 3"/>
          <p:cNvSpPr>
            <a:spLocks noGrp="1"/>
          </p:cNvSpPr>
          <p:nvPr>
            <p:ph type="sldNum" sz="quarter" idx="5"/>
          </p:nvPr>
        </p:nvSpPr>
        <p:spPr/>
        <p:txBody>
          <a:bodyPr/>
          <a:lstStyle/>
          <a:p>
            <a:fld id="{8EDC0C92-97E4-9540-AC90-F1BBF91896C7}" type="slidenum">
              <a:rPr lang="en-US" smtClean="0"/>
              <a:t>13</a:t>
            </a:fld>
            <a:endParaRPr lang="en-US"/>
          </a:p>
        </p:txBody>
      </p:sp>
    </p:spTree>
    <p:extLst>
      <p:ext uri="{BB962C8B-B14F-4D97-AF65-F5344CB8AC3E}">
        <p14:creationId xmlns:p14="http://schemas.microsoft.com/office/powerpoint/2010/main" val="1431963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8EDC0C92-97E4-9540-AC90-F1BBF91896C7}" type="slidenum">
              <a:rPr lang="en-US" smtClean="0"/>
              <a:t>14</a:t>
            </a:fld>
            <a:endParaRPr lang="en-US"/>
          </a:p>
        </p:txBody>
      </p:sp>
    </p:spTree>
    <p:extLst>
      <p:ext uri="{BB962C8B-B14F-4D97-AF65-F5344CB8AC3E}">
        <p14:creationId xmlns:p14="http://schemas.microsoft.com/office/powerpoint/2010/main" val="192545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dirty="0"/>
              <a:t>S obzirom da ste svi istovremeno i nastavnici, upoznati ste sa svim „izazovima” koje imamo s ispitima, pa slobodno proširite ove informacije, ako smatrate da je potrebno.</a:t>
            </a:r>
          </a:p>
          <a:p>
            <a:endParaRPr lang="hr-H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C0C92-97E4-9540-AC90-F1BBF91896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3839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8EDC0C92-97E4-9540-AC90-F1BBF91896C7}" type="slidenum">
              <a:rPr lang="en-US" smtClean="0"/>
              <a:t>19</a:t>
            </a:fld>
            <a:endParaRPr lang="en-US"/>
          </a:p>
        </p:txBody>
      </p:sp>
    </p:spTree>
    <p:extLst>
      <p:ext uri="{BB962C8B-B14F-4D97-AF65-F5344CB8AC3E}">
        <p14:creationId xmlns:p14="http://schemas.microsoft.com/office/powerpoint/2010/main" val="17059788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a:p>
            <a:r>
              <a:rPr lang="hr-HR" dirty="0"/>
              <a:t>Nakon zimskog ispitnog roka, studenti koji su uspješno položili kolegij trebali bi vratiti knjige u Studentsku referadu kako bi ih mogli koristiti drugi studenti.</a:t>
            </a:r>
          </a:p>
          <a:p>
            <a:r>
              <a:rPr lang="hr-HR" dirty="0"/>
              <a:t>Ako nisu položili kolegij, knjige mogu zadržati dok ga ne polože.</a:t>
            </a:r>
          </a:p>
          <a:p>
            <a:endParaRPr lang="hr-HR" dirty="0"/>
          </a:p>
          <a:p>
            <a:r>
              <a:rPr lang="hr-HR" dirty="0"/>
              <a:t>Uputite ih da redovito prate obavijesti na IE vezano za predaju upisnog lista kako bi na vrijeme upisali ljetni semestar i krenuli s nastavom.</a:t>
            </a:r>
          </a:p>
          <a:p>
            <a:endParaRPr lang="hr-HR" dirty="0"/>
          </a:p>
          <a:p>
            <a:endParaRPr lang="hr-HR" dirty="0"/>
          </a:p>
        </p:txBody>
      </p:sp>
      <p:sp>
        <p:nvSpPr>
          <p:cNvPr id="4" name="Slide Number Placeholder 3"/>
          <p:cNvSpPr>
            <a:spLocks noGrp="1"/>
          </p:cNvSpPr>
          <p:nvPr>
            <p:ph type="sldNum" sz="quarter" idx="5"/>
          </p:nvPr>
        </p:nvSpPr>
        <p:spPr/>
        <p:txBody>
          <a:bodyPr/>
          <a:lstStyle/>
          <a:p>
            <a:fld id="{8EDC0C92-97E4-9540-AC90-F1BBF91896C7}" type="slidenum">
              <a:rPr lang="en-US" smtClean="0"/>
              <a:t>20</a:t>
            </a:fld>
            <a:endParaRPr lang="en-US"/>
          </a:p>
        </p:txBody>
      </p:sp>
    </p:spTree>
    <p:extLst>
      <p:ext uri="{BB962C8B-B14F-4D97-AF65-F5344CB8AC3E}">
        <p14:creationId xmlns:p14="http://schemas.microsoft.com/office/powerpoint/2010/main" val="2735899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Ovo je ujedno i posljednji susret s mentorom.</a:t>
            </a:r>
          </a:p>
          <a:p>
            <a:endParaRPr lang="hr-HR" dirty="0"/>
          </a:p>
          <a:p>
            <a:r>
              <a:rPr lang="hr-HR" dirty="0"/>
              <a:t>Za ljetni semestar planirane su tematske radionice koje bi se fokusirale na upravljanje vremenom, metode za lakše i brže učenje, osobine ličnosti ili nešto u tom smjeru.</a:t>
            </a:r>
          </a:p>
          <a:p>
            <a:r>
              <a:rPr lang="hr-HR" dirty="0"/>
              <a:t>Obavijesti o radionicama bit će </a:t>
            </a:r>
            <a:r>
              <a:rPr lang="hr-HR" dirty="0" err="1"/>
              <a:t>komunicirane</a:t>
            </a:r>
            <a:r>
              <a:rPr lang="hr-HR" dirty="0"/>
              <a:t> putem </a:t>
            </a:r>
            <a:r>
              <a:rPr lang="hr-HR" dirty="0" err="1"/>
              <a:t>Infoeduke</a:t>
            </a:r>
            <a:r>
              <a:rPr lang="hr-HR" dirty="0"/>
              <a:t>.</a:t>
            </a:r>
          </a:p>
          <a:p>
            <a:endParaRPr lang="hr-HR" dirty="0"/>
          </a:p>
          <a:p>
            <a:r>
              <a:rPr lang="hr-HR" dirty="0"/>
              <a:t>Napomenite studentima da, iako neće biti ovakvih formalnih susreta, da vam se i dalje mogu javiti ako imaju neki problem.</a:t>
            </a:r>
          </a:p>
        </p:txBody>
      </p:sp>
      <p:sp>
        <p:nvSpPr>
          <p:cNvPr id="4" name="Rezervirano mjesto broja slajda 3"/>
          <p:cNvSpPr>
            <a:spLocks noGrp="1"/>
          </p:cNvSpPr>
          <p:nvPr>
            <p:ph type="sldNum" sz="quarter" idx="5"/>
          </p:nvPr>
        </p:nvSpPr>
        <p:spPr/>
        <p:txBody>
          <a:bodyPr/>
          <a:lstStyle/>
          <a:p>
            <a:fld id="{8EDC0C92-97E4-9540-AC90-F1BBF91896C7}" type="slidenum">
              <a:rPr lang="en-US" smtClean="0"/>
              <a:t>21</a:t>
            </a:fld>
            <a:endParaRPr lang="en-US"/>
          </a:p>
        </p:txBody>
      </p:sp>
    </p:spTree>
    <p:extLst>
      <p:ext uri="{BB962C8B-B14F-4D97-AF65-F5344CB8AC3E}">
        <p14:creationId xmlns:p14="http://schemas.microsoft.com/office/powerpoint/2010/main" val="2484094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Dio studenata i dalje šalje mailove sa svojih privatnih mailova ili racunarstvo.hr mailova, no veliki broj tih mailova odlazi u SPAM. Osim toga, radi zaštite njihovih osobnih podataka nužno je da koristimo taj mail.</a:t>
            </a:r>
          </a:p>
        </p:txBody>
      </p:sp>
      <p:sp>
        <p:nvSpPr>
          <p:cNvPr id="4" name="Slide Number Placeholder 3"/>
          <p:cNvSpPr>
            <a:spLocks noGrp="1"/>
          </p:cNvSpPr>
          <p:nvPr>
            <p:ph type="sldNum" sz="quarter" idx="5"/>
          </p:nvPr>
        </p:nvSpPr>
        <p:spPr/>
        <p:txBody>
          <a:bodyPr/>
          <a:lstStyle/>
          <a:p>
            <a:fld id="{8EDC0C92-97E4-9540-AC90-F1BBF91896C7}" type="slidenum">
              <a:rPr lang="en-US" smtClean="0"/>
              <a:t>2</a:t>
            </a:fld>
            <a:endParaRPr lang="en-US"/>
          </a:p>
        </p:txBody>
      </p:sp>
    </p:spTree>
    <p:extLst>
      <p:ext uri="{BB962C8B-B14F-4D97-AF65-F5344CB8AC3E}">
        <p14:creationId xmlns:p14="http://schemas.microsoft.com/office/powerpoint/2010/main" val="717234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Podsjetimo studente da se bliži kraj semestar i da se trebaju pripremiti za zimski ispitni rok.</a:t>
            </a:r>
          </a:p>
          <a:p>
            <a:r>
              <a:rPr lang="hr-HR" dirty="0"/>
              <a:t>Oni vjerojatno znaju, ali svejedno im treba reći, da se u tjednu održavanja ispita ne održava nastava</a:t>
            </a:r>
          </a:p>
          <a:p>
            <a:r>
              <a:rPr lang="hr-HR" dirty="0"/>
              <a:t>Da bi student mogao pristupiti ispitu, mora imati digitalni potpis iz kolegija, popuniti anketu koja će biti aktivna i prijaviti na vrijeme ispit u </a:t>
            </a:r>
            <a:r>
              <a:rPr lang="hr-HR" dirty="0" err="1"/>
              <a:t>Infoeduci</a:t>
            </a:r>
            <a:endParaRPr lang="hr-HR" dirty="0"/>
          </a:p>
          <a:p>
            <a:endParaRPr lang="hr-HR" dirty="0"/>
          </a:p>
        </p:txBody>
      </p:sp>
      <p:sp>
        <p:nvSpPr>
          <p:cNvPr id="4" name="Slide Number Placeholder 3"/>
          <p:cNvSpPr>
            <a:spLocks noGrp="1"/>
          </p:cNvSpPr>
          <p:nvPr>
            <p:ph type="sldNum" sz="quarter" idx="5"/>
          </p:nvPr>
        </p:nvSpPr>
        <p:spPr/>
        <p:txBody>
          <a:bodyPr/>
          <a:lstStyle/>
          <a:p>
            <a:fld id="{8EDC0C92-97E4-9540-AC90-F1BBF91896C7}" type="slidenum">
              <a:rPr lang="en-US" smtClean="0"/>
              <a:t>3</a:t>
            </a:fld>
            <a:endParaRPr lang="en-US"/>
          </a:p>
        </p:txBody>
      </p:sp>
    </p:spTree>
    <p:extLst>
      <p:ext uri="{BB962C8B-B14F-4D97-AF65-F5344CB8AC3E}">
        <p14:creationId xmlns:p14="http://schemas.microsoft.com/office/powerpoint/2010/main" val="1667198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Podsjetiti studente da zimski rok nije zadnji rok na kojem mogu položiti kolegij.</a:t>
            </a:r>
          </a:p>
          <a:p>
            <a:endParaRPr lang="hr-HR" dirty="0"/>
          </a:p>
          <a:p>
            <a:r>
              <a:rPr lang="hr-HR" dirty="0"/>
              <a:t>Studenti trebaju položiti kolegij unutar 12 mjeseci od upisa kolegija. Za to su predviđena 4 roka. (Imali su i M1, ali se on ne računa kao rok ili </a:t>
            </a:r>
            <a:r>
              <a:rPr lang="hr-HR" dirty="0" err="1"/>
              <a:t>predrok</a:t>
            </a:r>
            <a:r>
              <a:rPr lang="hr-HR" dirty="0"/>
              <a:t>). Stoga kolegije koje su upisali u zimskom semestru ove akademske godine trebaju položiti do početka zimskog semestra sljedeće akademske godine odnosno najkasnije na rokovima u rujnu tekuće akademske godine. Na svim tim rokovima studenti mogu polagati </a:t>
            </a:r>
            <a:r>
              <a:rPr lang="hr-HR" dirty="0" err="1"/>
              <a:t>nepoložene</a:t>
            </a:r>
            <a:r>
              <a:rPr lang="hr-HR" dirty="0"/>
              <a:t> ishode učenja što znači da si mogu raspodijeliti gradivo na manje cjeline i tako polagati kolegij.</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C0C92-97E4-9540-AC90-F1BBF91896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2962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Pod izbornikom ispiti bit će vidljivi ispitni rokovi za </a:t>
            </a:r>
            <a:r>
              <a:rPr lang="hr-HR" dirty="0" err="1"/>
              <a:t>međuispite</a:t>
            </a:r>
            <a:r>
              <a:rPr lang="hr-HR" dirty="0"/>
              <a:t> i ispite te se tu prijavljuju ispiti. </a:t>
            </a:r>
          </a:p>
          <a:p>
            <a:r>
              <a:rPr lang="hr-HR" dirty="0"/>
              <a:t>Također mogu vidjeti koji je zadnji rok za prijavu i zadnji rok za odjavu ispita. Ako nisu na vrijeme prijavili ili odjavili ispit, tu nema mogućnosti da se nešto naknadno mijenja. </a:t>
            </a:r>
          </a:p>
          <a:p>
            <a:r>
              <a:rPr lang="hr-HR" dirty="0"/>
              <a:t>Studente ništa ne priječi da prijave ispit 10-15 dana ranije ili odmah čim se otvore rokovi, ne moraju za to čekati zadnji čas. </a:t>
            </a:r>
          </a:p>
        </p:txBody>
      </p:sp>
      <p:sp>
        <p:nvSpPr>
          <p:cNvPr id="4" name="Slide Number Placeholder 3"/>
          <p:cNvSpPr>
            <a:spLocks noGrp="1"/>
          </p:cNvSpPr>
          <p:nvPr>
            <p:ph type="sldNum" sz="quarter" idx="5"/>
          </p:nvPr>
        </p:nvSpPr>
        <p:spPr/>
        <p:txBody>
          <a:bodyPr/>
          <a:lstStyle/>
          <a:p>
            <a:fld id="{8EDC0C92-97E4-9540-AC90-F1BBF91896C7}" type="slidenum">
              <a:rPr lang="en-US" smtClean="0"/>
              <a:t>6</a:t>
            </a:fld>
            <a:endParaRPr lang="en-US"/>
          </a:p>
        </p:txBody>
      </p:sp>
    </p:spTree>
    <p:extLst>
      <p:ext uri="{BB962C8B-B14F-4D97-AF65-F5344CB8AC3E}">
        <p14:creationId xmlns:p14="http://schemas.microsoft.com/office/powerpoint/2010/main" val="163462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Iako smo već više puta naglasili ovo pravilo, dogodilo se da neki studenti nisu na vrijeme prijavili ispit te su propustili priliku da ga i polože. Zato još jednom upozoravamo da je važno na vrijeme prijaviti ispit. </a:t>
            </a:r>
          </a:p>
        </p:txBody>
      </p:sp>
      <p:sp>
        <p:nvSpPr>
          <p:cNvPr id="4" name="Slide Number Placeholder 3"/>
          <p:cNvSpPr>
            <a:spLocks noGrp="1"/>
          </p:cNvSpPr>
          <p:nvPr>
            <p:ph type="sldNum" sz="quarter" idx="5"/>
          </p:nvPr>
        </p:nvSpPr>
        <p:spPr/>
        <p:txBody>
          <a:bodyPr/>
          <a:lstStyle/>
          <a:p>
            <a:fld id="{8EDC0C92-97E4-9540-AC90-F1BBF91896C7}" type="slidenum">
              <a:rPr lang="en-US" smtClean="0"/>
              <a:t>7</a:t>
            </a:fld>
            <a:endParaRPr lang="en-US"/>
          </a:p>
        </p:txBody>
      </p:sp>
    </p:spTree>
    <p:extLst>
      <p:ext uri="{BB962C8B-B14F-4D97-AF65-F5344CB8AC3E}">
        <p14:creationId xmlns:p14="http://schemas.microsoft.com/office/powerpoint/2010/main" val="435218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Do sada su studenti svakako trebali preuzeti literaturu za kolegij. Međutim, ako ima nekoga tko to još nije napravio neka se javi u Studentsku referadu.</a:t>
            </a:r>
          </a:p>
          <a:p>
            <a:endParaRPr lang="hr-HR" dirty="0"/>
          </a:p>
        </p:txBody>
      </p:sp>
      <p:sp>
        <p:nvSpPr>
          <p:cNvPr id="4" name="Slide Number Placeholder 3"/>
          <p:cNvSpPr>
            <a:spLocks noGrp="1"/>
          </p:cNvSpPr>
          <p:nvPr>
            <p:ph type="sldNum" sz="quarter" idx="5"/>
          </p:nvPr>
        </p:nvSpPr>
        <p:spPr/>
        <p:txBody>
          <a:bodyPr/>
          <a:lstStyle/>
          <a:p>
            <a:fld id="{8EDC0C92-97E4-9540-AC90-F1BBF91896C7}" type="slidenum">
              <a:rPr lang="en-US" smtClean="0"/>
              <a:t>8</a:t>
            </a:fld>
            <a:endParaRPr lang="en-US"/>
          </a:p>
        </p:txBody>
      </p:sp>
    </p:spTree>
    <p:extLst>
      <p:ext uri="{BB962C8B-B14F-4D97-AF65-F5344CB8AC3E}">
        <p14:creationId xmlns:p14="http://schemas.microsoft.com/office/powerpoint/2010/main" val="277520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defTabSz="934974">
              <a:defRPr/>
            </a:pPr>
            <a:r>
              <a:rPr lang="hr-HR" dirty="0"/>
              <a:t>Ovo bi oni već trebali znati, ali podsjetite ih na to da moraju položiti svaki ishod učenja;</a:t>
            </a:r>
          </a:p>
          <a:p>
            <a:pPr defTabSz="934974">
              <a:defRPr/>
            </a:pPr>
            <a:r>
              <a:rPr lang="hr-HR" dirty="0"/>
              <a:t>Pitajte ih imaju li informaciju o tome koji ishodi učenja spadaju pod određeni </a:t>
            </a:r>
            <a:r>
              <a:rPr lang="hr-HR" dirty="0" err="1"/>
              <a:t>međuispit</a:t>
            </a:r>
            <a:r>
              <a:rPr lang="hr-HR" dirty="0"/>
              <a:t>.</a:t>
            </a:r>
          </a:p>
        </p:txBody>
      </p:sp>
      <p:sp>
        <p:nvSpPr>
          <p:cNvPr id="4" name="Rezervirano mjesto broja slajda 3"/>
          <p:cNvSpPr>
            <a:spLocks noGrp="1"/>
          </p:cNvSpPr>
          <p:nvPr>
            <p:ph type="sldNum" sz="quarter" idx="10"/>
          </p:nvPr>
        </p:nvSpPr>
        <p:spPr/>
        <p:txBody>
          <a:bodyPr/>
          <a:lstStyle/>
          <a:p>
            <a:fld id="{8EDC0C92-97E4-9540-AC90-F1BBF91896C7}" type="slidenum">
              <a:rPr lang="en-US" smtClean="0"/>
              <a:t>9</a:t>
            </a:fld>
            <a:endParaRPr lang="en-US"/>
          </a:p>
        </p:txBody>
      </p:sp>
    </p:spTree>
    <p:extLst>
      <p:ext uri="{BB962C8B-B14F-4D97-AF65-F5344CB8AC3E}">
        <p14:creationId xmlns:p14="http://schemas.microsoft.com/office/powerpoint/2010/main" val="1465938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Imali smo do sada određeni broj problema s predajom ispita izvan vremena, pa onda slijede pritužbe studenata da oni nisu znali da moraju predati na vrijeme, pa da misle da ih čuvari trebaju upozoriti na vrijeme, pa da su kasnili „samo” jednu, pet, deset ili ne znam više koliko minuta, i slično. </a:t>
            </a:r>
          </a:p>
          <a:p>
            <a:r>
              <a:rPr lang="hr-HR" dirty="0"/>
              <a:t>Zato im treba jasno reći da moraju sami voditi računa o vremenu (konačno imamo u učionicama digitalne satove kojima ne umiru baterije baš usred ispita, tako da si mogu studenti paziti na vrijeme bez mobitela). </a:t>
            </a:r>
          </a:p>
        </p:txBody>
      </p:sp>
      <p:sp>
        <p:nvSpPr>
          <p:cNvPr id="4" name="Slide Number Placeholder 3"/>
          <p:cNvSpPr>
            <a:spLocks noGrp="1"/>
          </p:cNvSpPr>
          <p:nvPr>
            <p:ph type="sldNum" sz="quarter" idx="5"/>
          </p:nvPr>
        </p:nvSpPr>
        <p:spPr/>
        <p:txBody>
          <a:bodyPr/>
          <a:lstStyle/>
          <a:p>
            <a:fld id="{8EDC0C92-97E4-9540-AC90-F1BBF91896C7}" type="slidenum">
              <a:rPr lang="en-US" smtClean="0"/>
              <a:t>11</a:t>
            </a:fld>
            <a:endParaRPr lang="en-US"/>
          </a:p>
        </p:txBody>
      </p:sp>
    </p:spTree>
    <p:extLst>
      <p:ext uri="{BB962C8B-B14F-4D97-AF65-F5344CB8AC3E}">
        <p14:creationId xmlns:p14="http://schemas.microsoft.com/office/powerpoint/2010/main" val="2382075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12958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860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78571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36416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8111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7955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9653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20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1934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5422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57678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1/22/2024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183086" y="728663"/>
            <a:ext cx="5170713" cy="1680429"/>
          </a:xfrm>
        </p:spPr>
        <p:txBody>
          <a:bodyPr>
            <a:normAutofit/>
          </a:bodyPr>
          <a:lstStyle>
            <a:lvl1pPr>
              <a:defRPr sz="5400">
                <a:solidFill>
                  <a:schemeClr val="bg1"/>
                </a:solidFill>
              </a:defRPr>
            </a:lvl1pPr>
          </a:lstStyle>
          <a:p>
            <a:r>
              <a:rPr lang="hr-HR" sz="4800" dirty="0">
                <a:solidFill>
                  <a:schemeClr val="bg1"/>
                </a:solidFill>
                <a:latin typeface="Stolzl Bold" panose="00000800000000000000" pitchFamily="50" charset="-18"/>
              </a:rPr>
              <a:t>Glavni naslov</a:t>
            </a:r>
            <a:br>
              <a:rPr lang="hr-HR" sz="4800" dirty="0">
                <a:solidFill>
                  <a:schemeClr val="bg1"/>
                </a:solidFill>
                <a:latin typeface="Stolzl Bold" panose="00000800000000000000" pitchFamily="50" charset="-18"/>
              </a:rPr>
            </a:br>
            <a:r>
              <a:rPr lang="hr-HR" sz="4800" dirty="0">
                <a:solidFill>
                  <a:schemeClr val="bg1"/>
                </a:solidFill>
                <a:latin typeface="Stolzl Book" panose="00000500000000000000" pitchFamily="50" charset="-18"/>
              </a:rPr>
              <a:t>Tekst</a:t>
            </a:r>
          </a:p>
        </p:txBody>
      </p:sp>
      <p:pic>
        <p:nvPicPr>
          <p:cNvPr id="8" name="Slika 7"/>
          <p:cNvPicPr>
            <a:picLocks noChangeAspect="1"/>
          </p:cNvPicPr>
          <p:nvPr userDrawn="1"/>
        </p:nvPicPr>
        <p:blipFill rotWithShape="1">
          <a:blip r:embed="rId2" cstate="print">
            <a:extLst>
              <a:ext uri="{28A0092B-C50C-407E-A947-70E740481C1C}">
                <a14:useLocalDpi xmlns:a14="http://schemas.microsoft.com/office/drawing/2010/main" val="0"/>
              </a:ext>
            </a:extLst>
          </a:blip>
          <a:srcRect l="6473" t="483" r="4344" b="5617"/>
          <a:stretch/>
        </p:blipFill>
        <p:spPr>
          <a:xfrm>
            <a:off x="0" y="874540"/>
            <a:ext cx="6183086" cy="599318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1/22/2024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78718" y="3904457"/>
            <a:ext cx="6022181" cy="2014537"/>
          </a:xfrm>
        </p:spPr>
        <p:txBody>
          <a:bodyPr>
            <a:normAutofit/>
          </a:bodyPr>
          <a:lstStyle>
            <a:lvl1pPr>
              <a:defRPr sz="5400">
                <a:solidFill>
                  <a:schemeClr val="bg1"/>
                </a:solidFill>
              </a:defRPr>
            </a:lvl1pPr>
          </a:lstStyle>
          <a:p>
            <a:r>
              <a:rPr lang="en-US" dirty="0"/>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1/22/2024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632" y="6283318"/>
            <a:ext cx="1414604" cy="574682"/>
          </a:xfrm>
          <a:prstGeom prst="rect">
            <a:avLst/>
          </a:prstGeom>
        </p:spPr>
      </p:pic>
      <p:sp>
        <p:nvSpPr>
          <p:cNvPr id="9" name="Title 1"/>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dirty="0"/>
              <a:t>Click to edit Master title style</a:t>
            </a:r>
          </a:p>
        </p:txBody>
      </p:sp>
      <p:sp>
        <p:nvSpPr>
          <p:cNvPr id="10" name="Content Placeholder 2"/>
          <p:cNvSpPr>
            <a:spLocks noGrp="1"/>
          </p:cNvSpPr>
          <p:nvPr>
            <p:ph idx="1"/>
          </p:nvPr>
        </p:nvSpPr>
        <p:spPr>
          <a:xfrm>
            <a:off x="5183188" y="987425"/>
            <a:ext cx="6172200" cy="4873625"/>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094112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Slika 3"/>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6306640"/>
            <a:ext cx="10564238" cy="548088"/>
          </a:xfrm>
          <a:prstGeom prst="rect">
            <a:avLst/>
          </a:prstGeom>
        </p:spPr>
      </p:pic>
    </p:spTree>
    <p:extLst>
      <p:ext uri="{BB962C8B-B14F-4D97-AF65-F5344CB8AC3E}">
        <p14:creationId xmlns:p14="http://schemas.microsoft.com/office/powerpoint/2010/main" val="1131150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61" r:id="rId8"/>
    <p:sldLayoutId id="2147483662"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b="1" i="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8.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0.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algebra.hr/visoko-uciliste/wp-content/uploads/sites/2/2022/07/Odluka-okolnosti_27.04.22.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 Id="rId9" Type="http://schemas.openxmlformats.org/officeDocument/2006/relationships/image" Target="../media/image11.sv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1953" y="932330"/>
            <a:ext cx="6304709" cy="2166098"/>
          </a:xfrm>
        </p:spPr>
        <p:txBody>
          <a:bodyPr>
            <a:noAutofit/>
          </a:bodyPr>
          <a:lstStyle/>
          <a:p>
            <a:pPr algn="ctr"/>
            <a:r>
              <a:rPr lang="hr-HR" sz="4000" dirty="0"/>
              <a:t>3. susret s mentorom</a:t>
            </a:r>
            <a:endParaRPr lang="en-US" sz="2400" b="0" dirty="0">
              <a:solidFill>
                <a:srgbClr val="C30E60"/>
              </a:solidFill>
            </a:endParaRPr>
          </a:p>
        </p:txBody>
      </p:sp>
      <p:sp>
        <p:nvSpPr>
          <p:cNvPr id="3" name="TekstniOkvir 2"/>
          <p:cNvSpPr txBox="1"/>
          <p:nvPr/>
        </p:nvSpPr>
        <p:spPr>
          <a:xfrm>
            <a:off x="6024282" y="3962400"/>
            <a:ext cx="5612547" cy="1200329"/>
          </a:xfrm>
          <a:prstGeom prst="rect">
            <a:avLst/>
          </a:prstGeom>
          <a:noFill/>
        </p:spPr>
        <p:txBody>
          <a:bodyPr wrap="square" rtlCol="0">
            <a:spAutoFit/>
          </a:bodyPr>
          <a:lstStyle/>
          <a:p>
            <a:pPr algn="ctr"/>
            <a:r>
              <a:rPr lang="hr-HR" sz="3600" dirty="0">
                <a:solidFill>
                  <a:srgbClr val="C30E60"/>
                </a:solidFill>
                <a:latin typeface="Arial" panose="020B0604020202020204" pitchFamily="34" charset="0"/>
                <a:cs typeface="Arial" panose="020B0604020202020204" pitchFamily="34" charset="0"/>
              </a:rPr>
              <a:t>Siječanj 2024.</a:t>
            </a:r>
          </a:p>
          <a:p>
            <a:pPr algn="ctr"/>
            <a:r>
              <a:rPr lang="hr-HR" sz="3600" dirty="0">
                <a:solidFill>
                  <a:srgbClr val="C30E60"/>
                </a:solidFill>
                <a:latin typeface="Arial" panose="020B0604020202020204" pitchFamily="34" charset="0"/>
                <a:cs typeface="Arial" panose="020B0604020202020204" pitchFamily="34" charset="0"/>
              </a:rPr>
              <a:t>Ak. godina 2023./2024.</a:t>
            </a:r>
            <a:endParaRPr lang="hr-HR"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1027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58BCB-6E69-4B76-A270-7E71AF5E108A}"/>
              </a:ext>
            </a:extLst>
          </p:cNvPr>
          <p:cNvSpPr>
            <a:spLocks noGrp="1"/>
          </p:cNvSpPr>
          <p:nvPr>
            <p:ph type="title"/>
          </p:nvPr>
        </p:nvSpPr>
        <p:spPr/>
        <p:txBody>
          <a:bodyPr/>
          <a:lstStyle/>
          <a:p>
            <a:r>
              <a:rPr lang="hr-HR" dirty="0"/>
              <a:t>Ne zaboravite – što ponijeti na ispit?</a:t>
            </a:r>
          </a:p>
        </p:txBody>
      </p:sp>
      <p:pic>
        <p:nvPicPr>
          <p:cNvPr id="5" name="Content Placeholder 4" descr="Employee badge">
            <a:extLst>
              <a:ext uri="{FF2B5EF4-FFF2-40B4-BE49-F238E27FC236}">
                <a16:creationId xmlns:a16="http://schemas.microsoft.com/office/drawing/2014/main" id="{C07D4069-E247-483E-A3DD-4040EB99B727}"/>
              </a:ext>
            </a:extLst>
          </p:cNvPr>
          <p:cNvPicPr>
            <a:picLocks noGrp="1" noChangeAspect="1"/>
          </p:cNvPicPr>
          <p:nvPr>
            <p:ph sz="half" idx="1"/>
          </p:nvPr>
        </p:nvPicPr>
        <p:blipFill>
          <a:blip r:embed="rId2">
            <a:extLst>
              <a:ext uri="{96DAC541-7B7A-43D3-8B79-37D633B846F1}">
                <asvg:svgBlip xmlns:asvg="http://schemas.microsoft.com/office/drawing/2016/SVG/main" r:embed="rId3"/>
              </a:ext>
            </a:extLst>
          </a:blip>
          <a:stretch>
            <a:fillRect/>
          </a:stretch>
        </p:blipFill>
        <p:spPr>
          <a:xfrm>
            <a:off x="1215189" y="1414505"/>
            <a:ext cx="2273968" cy="2273968"/>
          </a:xfrm>
        </p:spPr>
      </p:pic>
      <p:sp>
        <p:nvSpPr>
          <p:cNvPr id="6" name="Content Placeholder 5">
            <a:extLst>
              <a:ext uri="{FF2B5EF4-FFF2-40B4-BE49-F238E27FC236}">
                <a16:creationId xmlns:a16="http://schemas.microsoft.com/office/drawing/2014/main" id="{1CA5FF25-FE94-48A1-8F8E-BB589AF43B52}"/>
              </a:ext>
            </a:extLst>
          </p:cNvPr>
          <p:cNvSpPr>
            <a:spLocks noGrp="1"/>
          </p:cNvSpPr>
          <p:nvPr>
            <p:ph sz="half" idx="2"/>
          </p:nvPr>
        </p:nvSpPr>
        <p:spPr>
          <a:xfrm>
            <a:off x="3994484" y="1825625"/>
            <a:ext cx="7359316" cy="4351338"/>
          </a:xfrm>
        </p:spPr>
        <p:txBody>
          <a:bodyPr/>
          <a:lstStyle/>
          <a:p>
            <a:pPr>
              <a:spcBef>
                <a:spcPts val="600"/>
              </a:spcBef>
              <a:spcAft>
                <a:spcPts val="600"/>
              </a:spcAft>
            </a:pPr>
            <a:r>
              <a:rPr lang="en-US" dirty="0" err="1"/>
              <a:t>neki</a:t>
            </a:r>
            <a:r>
              <a:rPr lang="en-US" dirty="0"/>
              <a:t> </a:t>
            </a:r>
            <a:r>
              <a:rPr lang="en-US" dirty="0" err="1"/>
              <a:t>identifikacijski</a:t>
            </a:r>
            <a:r>
              <a:rPr lang="en-US" dirty="0"/>
              <a:t> </a:t>
            </a:r>
            <a:r>
              <a:rPr lang="en-US" dirty="0" err="1"/>
              <a:t>dokument</a:t>
            </a:r>
            <a:r>
              <a:rPr lang="en-US" dirty="0"/>
              <a:t> (</a:t>
            </a:r>
            <a:r>
              <a:rPr lang="hr-HR" dirty="0" err="1"/>
              <a:t>iksica</a:t>
            </a:r>
            <a:r>
              <a:rPr lang="hr-HR" dirty="0"/>
              <a:t>, </a:t>
            </a:r>
            <a:r>
              <a:rPr lang="en-US" dirty="0" err="1"/>
              <a:t>putovnica</a:t>
            </a:r>
            <a:r>
              <a:rPr lang="en-US" dirty="0"/>
              <a:t>, </a:t>
            </a:r>
            <a:r>
              <a:rPr lang="en-US" dirty="0" err="1"/>
              <a:t>osobna</a:t>
            </a:r>
            <a:r>
              <a:rPr lang="en-US" dirty="0"/>
              <a:t> </a:t>
            </a:r>
            <a:r>
              <a:rPr lang="en-US" dirty="0" err="1"/>
              <a:t>iskaznica</a:t>
            </a:r>
            <a:r>
              <a:rPr lang="en-US" dirty="0"/>
              <a:t> </a:t>
            </a:r>
            <a:r>
              <a:rPr lang="en-US" dirty="0" err="1"/>
              <a:t>ili</a:t>
            </a:r>
            <a:r>
              <a:rPr lang="en-US" dirty="0"/>
              <a:t> </a:t>
            </a:r>
            <a:r>
              <a:rPr lang="en-US" dirty="0" err="1"/>
              <a:t>drugi</a:t>
            </a:r>
            <a:r>
              <a:rPr lang="en-US" dirty="0"/>
              <a:t> </a:t>
            </a:r>
            <a:r>
              <a:rPr lang="en-US" dirty="0" err="1"/>
              <a:t>službeni</a:t>
            </a:r>
            <a:r>
              <a:rPr lang="en-US" dirty="0"/>
              <a:t> </a:t>
            </a:r>
            <a:r>
              <a:rPr lang="en-US" dirty="0" err="1"/>
              <a:t>dokument</a:t>
            </a:r>
            <a:r>
              <a:rPr lang="en-US" dirty="0"/>
              <a:t> </a:t>
            </a:r>
            <a:r>
              <a:rPr lang="en-US" dirty="0" err="1"/>
              <a:t>sa</a:t>
            </a:r>
            <a:r>
              <a:rPr lang="en-US" dirty="0"/>
              <a:t> </a:t>
            </a:r>
            <a:r>
              <a:rPr lang="en-US" dirty="0" err="1"/>
              <a:t>slikom</a:t>
            </a:r>
            <a:r>
              <a:rPr lang="en-US" dirty="0"/>
              <a:t> </a:t>
            </a:r>
            <a:r>
              <a:rPr lang="en-US" dirty="0" err="1"/>
              <a:t>kojim</a:t>
            </a:r>
            <a:r>
              <a:rPr lang="en-US" dirty="0"/>
              <a:t> </a:t>
            </a:r>
            <a:r>
              <a:rPr lang="hr-HR" dirty="0"/>
              <a:t>dokazujete </a:t>
            </a:r>
            <a:r>
              <a:rPr lang="en-US" dirty="0" err="1"/>
              <a:t>identitet</a:t>
            </a:r>
            <a:r>
              <a:rPr lang="en-US" dirty="0"/>
              <a:t>)</a:t>
            </a:r>
          </a:p>
          <a:p>
            <a:pPr>
              <a:spcBef>
                <a:spcPts val="600"/>
              </a:spcBef>
              <a:spcAft>
                <a:spcPts val="600"/>
              </a:spcAft>
            </a:pPr>
            <a:r>
              <a:rPr lang="en-US" dirty="0" err="1"/>
              <a:t>ponesite</a:t>
            </a:r>
            <a:r>
              <a:rPr lang="en-US" dirty="0"/>
              <a:t> </a:t>
            </a:r>
            <a:r>
              <a:rPr lang="en-US" dirty="0" err="1"/>
              <a:t>olovku</a:t>
            </a:r>
            <a:r>
              <a:rPr lang="en-US" dirty="0"/>
              <a:t> </a:t>
            </a:r>
            <a:r>
              <a:rPr lang="en-US" dirty="0" err="1"/>
              <a:t>ako</a:t>
            </a:r>
            <a:r>
              <a:rPr lang="en-US" dirty="0"/>
              <a:t> </a:t>
            </a:r>
            <a:r>
              <a:rPr lang="en-US" dirty="0" err="1"/>
              <a:t>ispit</a:t>
            </a:r>
            <a:r>
              <a:rPr lang="en-US" dirty="0"/>
              <a:t> </a:t>
            </a:r>
            <a:r>
              <a:rPr lang="en-US" dirty="0" err="1"/>
              <a:t>pišete</a:t>
            </a:r>
            <a:r>
              <a:rPr lang="en-US" dirty="0"/>
              <a:t> </a:t>
            </a:r>
            <a:r>
              <a:rPr lang="en-US" dirty="0" err="1"/>
              <a:t>na</a:t>
            </a:r>
            <a:r>
              <a:rPr lang="en-US" dirty="0"/>
              <a:t> </a:t>
            </a:r>
            <a:r>
              <a:rPr lang="en-US" dirty="0" err="1"/>
              <a:t>papiru</a:t>
            </a:r>
            <a:endParaRPr lang="en-US" dirty="0"/>
          </a:p>
          <a:p>
            <a:pPr>
              <a:spcBef>
                <a:spcPts val="600"/>
              </a:spcBef>
              <a:spcAft>
                <a:spcPts val="600"/>
              </a:spcAft>
            </a:pPr>
            <a:r>
              <a:rPr lang="en-US" dirty="0" err="1"/>
              <a:t>ako</a:t>
            </a:r>
            <a:r>
              <a:rPr lang="en-US" dirty="0"/>
              <a:t> je </a:t>
            </a:r>
            <a:r>
              <a:rPr lang="en-US" dirty="0" err="1"/>
              <a:t>potreban</a:t>
            </a:r>
            <a:r>
              <a:rPr lang="en-US" dirty="0"/>
              <a:t> </a:t>
            </a:r>
            <a:r>
              <a:rPr lang="en-US" dirty="0" err="1"/>
              <a:t>kalkulator</a:t>
            </a:r>
            <a:r>
              <a:rPr lang="en-US" dirty="0"/>
              <a:t>, </a:t>
            </a:r>
            <a:r>
              <a:rPr lang="en-US" dirty="0" err="1"/>
              <a:t>ponesite</a:t>
            </a:r>
            <a:r>
              <a:rPr lang="en-US" dirty="0"/>
              <a:t> </a:t>
            </a:r>
            <a:r>
              <a:rPr lang="en-US" dirty="0" err="1"/>
              <a:t>kalkulator</a:t>
            </a:r>
            <a:r>
              <a:rPr lang="en-US" dirty="0"/>
              <a:t>, </a:t>
            </a:r>
            <a:r>
              <a:rPr lang="en-US" dirty="0" err="1"/>
              <a:t>jer</a:t>
            </a:r>
            <a:r>
              <a:rPr lang="en-US" dirty="0"/>
              <a:t> </a:t>
            </a:r>
            <a:r>
              <a:rPr lang="en-US" dirty="0" err="1"/>
              <a:t>na</a:t>
            </a:r>
            <a:r>
              <a:rPr lang="en-US" dirty="0"/>
              <a:t> </a:t>
            </a:r>
            <a:r>
              <a:rPr lang="en-US" dirty="0" err="1"/>
              <a:t>ispitu</a:t>
            </a:r>
            <a:r>
              <a:rPr lang="en-US" dirty="0"/>
              <a:t> ne </a:t>
            </a:r>
            <a:r>
              <a:rPr lang="en-US" dirty="0" err="1"/>
              <a:t>smijete</a:t>
            </a:r>
            <a:r>
              <a:rPr lang="en-US" dirty="0"/>
              <a:t> </a:t>
            </a:r>
            <a:r>
              <a:rPr lang="en-US" dirty="0" err="1"/>
              <a:t>koristiti</a:t>
            </a:r>
            <a:r>
              <a:rPr lang="en-US" dirty="0"/>
              <a:t> </a:t>
            </a:r>
            <a:r>
              <a:rPr lang="en-US" dirty="0" err="1"/>
              <a:t>mobitel</a:t>
            </a:r>
            <a:endParaRPr lang="hr-HR" dirty="0"/>
          </a:p>
        </p:txBody>
      </p:sp>
      <p:pic>
        <p:nvPicPr>
          <p:cNvPr id="8" name="Graphic 7" descr="Pencil">
            <a:extLst>
              <a:ext uri="{FF2B5EF4-FFF2-40B4-BE49-F238E27FC236}">
                <a16:creationId xmlns:a16="http://schemas.microsoft.com/office/drawing/2014/main" id="{F28C92F8-BE51-43D8-90E8-5193DB5EA52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63466" y="3839828"/>
            <a:ext cx="1365583" cy="1365583"/>
          </a:xfrm>
          <a:prstGeom prst="rect">
            <a:avLst/>
          </a:prstGeom>
        </p:spPr>
      </p:pic>
      <p:pic>
        <p:nvPicPr>
          <p:cNvPr id="10" name="Graphic 9" descr="Calculator">
            <a:extLst>
              <a:ext uri="{FF2B5EF4-FFF2-40B4-BE49-F238E27FC236}">
                <a16:creationId xmlns:a16="http://schemas.microsoft.com/office/drawing/2014/main" id="{90E26084-6BA9-43CF-884C-4F707056348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15189" y="3839829"/>
            <a:ext cx="1365582" cy="1365582"/>
          </a:xfrm>
          <a:prstGeom prst="rect">
            <a:avLst/>
          </a:prstGeom>
        </p:spPr>
      </p:pic>
    </p:spTree>
    <p:extLst>
      <p:ext uri="{BB962C8B-B14F-4D97-AF65-F5344CB8AC3E}">
        <p14:creationId xmlns:p14="http://schemas.microsoft.com/office/powerpoint/2010/main" val="1146578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25C1D-F2B3-449B-AF45-2D1C6AFA6F00}"/>
              </a:ext>
            </a:extLst>
          </p:cNvPr>
          <p:cNvSpPr>
            <a:spLocks noGrp="1"/>
          </p:cNvSpPr>
          <p:nvPr>
            <p:ph type="title"/>
          </p:nvPr>
        </p:nvSpPr>
        <p:spPr/>
        <p:txBody>
          <a:bodyPr/>
          <a:lstStyle/>
          <a:p>
            <a:r>
              <a:rPr lang="hr-HR" dirty="0"/>
              <a:t>Upute za pisanje ispita</a:t>
            </a:r>
          </a:p>
        </p:txBody>
      </p:sp>
      <p:sp>
        <p:nvSpPr>
          <p:cNvPr id="3" name="Content Placeholder 2">
            <a:extLst>
              <a:ext uri="{FF2B5EF4-FFF2-40B4-BE49-F238E27FC236}">
                <a16:creationId xmlns:a16="http://schemas.microsoft.com/office/drawing/2014/main" id="{0CA0A222-A0BA-421A-8057-3016E9113F80}"/>
              </a:ext>
            </a:extLst>
          </p:cNvPr>
          <p:cNvSpPr>
            <a:spLocks noGrp="1"/>
          </p:cNvSpPr>
          <p:nvPr>
            <p:ph idx="1"/>
          </p:nvPr>
        </p:nvSpPr>
        <p:spPr/>
        <p:txBody>
          <a:bodyPr>
            <a:normAutofit lnSpcReduction="10000"/>
          </a:bodyPr>
          <a:lstStyle/>
          <a:p>
            <a:r>
              <a:rPr lang="hr-HR" dirty="0"/>
              <a:t>Ispiti se mogu pisati na dva načina:</a:t>
            </a:r>
          </a:p>
          <a:p>
            <a:pPr lvl="1"/>
            <a:r>
              <a:rPr lang="hr-HR" dirty="0"/>
              <a:t>Papir-olovka</a:t>
            </a:r>
          </a:p>
          <a:p>
            <a:pPr lvl="1"/>
            <a:r>
              <a:rPr lang="hr-HR" dirty="0"/>
              <a:t>Na računalu</a:t>
            </a:r>
          </a:p>
          <a:p>
            <a:pPr algn="just">
              <a:spcBef>
                <a:spcPts val="1200"/>
              </a:spcBef>
              <a:spcAft>
                <a:spcPts val="1200"/>
              </a:spcAft>
            </a:pPr>
            <a:r>
              <a:rPr lang="hr-HR" b="1" u="sng" dirty="0"/>
              <a:t>Vrijeme za pisanje ispita je ograničeno</a:t>
            </a:r>
            <a:r>
              <a:rPr lang="hr-HR" dirty="0"/>
              <a:t>, a kraj svakog ishoda učenja označeno je koliko je vremena predviđeno za pisanje tog ishoda učenja, a ukupno vrijeme koje je studentu na raspolaganju je zbroj tih vremena </a:t>
            </a:r>
          </a:p>
          <a:p>
            <a:pPr algn="just">
              <a:spcBef>
                <a:spcPts val="1200"/>
              </a:spcBef>
              <a:spcAft>
                <a:spcPts val="1200"/>
              </a:spcAft>
            </a:pPr>
            <a:r>
              <a:rPr lang="hr-HR" dirty="0"/>
              <a:t>Studenti </a:t>
            </a:r>
            <a:r>
              <a:rPr lang="hr-HR" b="1" u="sng" dirty="0"/>
              <a:t>sami moraju voditi računa</a:t>
            </a:r>
            <a:r>
              <a:rPr lang="hr-HR" dirty="0"/>
              <a:t> o tome da na vrijeme predaju ispit, jer se ispit koji je predan nakon proteka predviđenog vremena ne priznaje i ne ocjenjuje</a:t>
            </a:r>
          </a:p>
        </p:txBody>
      </p:sp>
      <p:pic>
        <p:nvPicPr>
          <p:cNvPr id="5" name="Graphic 4" descr="Stopwatch">
            <a:extLst>
              <a:ext uri="{FF2B5EF4-FFF2-40B4-BE49-F238E27FC236}">
                <a16:creationId xmlns:a16="http://schemas.microsoft.com/office/drawing/2014/main" id="{CD427B1E-9EA2-4680-AC76-37B28C05F7E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46957" y="365125"/>
            <a:ext cx="2606843" cy="2606843"/>
          </a:xfrm>
          <a:prstGeom prst="rect">
            <a:avLst/>
          </a:prstGeom>
        </p:spPr>
      </p:pic>
    </p:spTree>
    <p:extLst>
      <p:ext uri="{BB962C8B-B14F-4D97-AF65-F5344CB8AC3E}">
        <p14:creationId xmlns:p14="http://schemas.microsoft.com/office/powerpoint/2010/main" val="741800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DC4F8-04AB-4DBC-ADB3-8F637E0206E4}"/>
              </a:ext>
            </a:extLst>
          </p:cNvPr>
          <p:cNvSpPr>
            <a:spLocks noGrp="1"/>
          </p:cNvSpPr>
          <p:nvPr>
            <p:ph type="title"/>
          </p:nvPr>
        </p:nvSpPr>
        <p:spPr/>
        <p:txBody>
          <a:bodyPr/>
          <a:lstStyle/>
          <a:p>
            <a:r>
              <a:rPr lang="hr-HR" dirty="0"/>
              <a:t>Primjer</a:t>
            </a:r>
          </a:p>
        </p:txBody>
      </p:sp>
      <p:pic>
        <p:nvPicPr>
          <p:cNvPr id="4" name="Content Placeholder 3">
            <a:extLst>
              <a:ext uri="{FF2B5EF4-FFF2-40B4-BE49-F238E27FC236}">
                <a16:creationId xmlns:a16="http://schemas.microsoft.com/office/drawing/2014/main" id="{657D63E6-3455-4DD6-ADC3-20EE2CB4888F}"/>
              </a:ext>
            </a:extLst>
          </p:cNvPr>
          <p:cNvPicPr>
            <a:picLocks noGrp="1" noChangeAspect="1"/>
          </p:cNvPicPr>
          <p:nvPr>
            <p:ph idx="1"/>
          </p:nvPr>
        </p:nvPicPr>
        <p:blipFill>
          <a:blip r:embed="rId2"/>
          <a:stretch>
            <a:fillRect/>
          </a:stretch>
        </p:blipFill>
        <p:spPr>
          <a:xfrm>
            <a:off x="838200" y="1850899"/>
            <a:ext cx="10807016" cy="2360153"/>
          </a:xfrm>
          <a:prstGeom prst="rect">
            <a:avLst/>
          </a:prstGeom>
        </p:spPr>
      </p:pic>
      <p:sp>
        <p:nvSpPr>
          <p:cNvPr id="3" name="Oval 2">
            <a:extLst>
              <a:ext uri="{FF2B5EF4-FFF2-40B4-BE49-F238E27FC236}">
                <a16:creationId xmlns:a16="http://schemas.microsoft.com/office/drawing/2014/main" id="{A6130334-B832-4FCC-9A39-50EC69C15F61}"/>
              </a:ext>
            </a:extLst>
          </p:cNvPr>
          <p:cNvSpPr/>
          <p:nvPr/>
        </p:nvSpPr>
        <p:spPr>
          <a:xfrm>
            <a:off x="1034715" y="3453063"/>
            <a:ext cx="1299410" cy="78205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1592463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D4660-7055-46FF-A9B4-C2828AB6C23A}"/>
              </a:ext>
            </a:extLst>
          </p:cNvPr>
          <p:cNvSpPr>
            <a:spLocks noGrp="1"/>
          </p:cNvSpPr>
          <p:nvPr>
            <p:ph type="title"/>
          </p:nvPr>
        </p:nvSpPr>
        <p:spPr/>
        <p:txBody>
          <a:bodyPr/>
          <a:lstStyle/>
          <a:p>
            <a:r>
              <a:rPr lang="hr-HR" dirty="0"/>
              <a:t>Upute za pisanje ispita</a:t>
            </a:r>
          </a:p>
        </p:txBody>
      </p:sp>
      <p:sp>
        <p:nvSpPr>
          <p:cNvPr id="3" name="Content Placeholder 2">
            <a:extLst>
              <a:ext uri="{FF2B5EF4-FFF2-40B4-BE49-F238E27FC236}">
                <a16:creationId xmlns:a16="http://schemas.microsoft.com/office/drawing/2014/main" id="{4532F7EF-7E55-4EA3-9951-862E9C923B56}"/>
              </a:ext>
            </a:extLst>
          </p:cNvPr>
          <p:cNvSpPr>
            <a:spLocks noGrp="1"/>
          </p:cNvSpPr>
          <p:nvPr>
            <p:ph idx="1"/>
          </p:nvPr>
        </p:nvSpPr>
        <p:spPr/>
        <p:txBody>
          <a:bodyPr/>
          <a:lstStyle/>
          <a:p>
            <a:pPr algn="just">
              <a:spcBef>
                <a:spcPts val="1200"/>
              </a:spcBef>
              <a:spcAft>
                <a:spcPts val="1200"/>
              </a:spcAft>
            </a:pPr>
            <a:r>
              <a:rPr lang="hr-HR" dirty="0"/>
              <a:t>Upute je potrebno pažljivo čitati i postupiti sukladno uputama</a:t>
            </a:r>
          </a:p>
          <a:p>
            <a:pPr lvl="1" algn="just">
              <a:spcBef>
                <a:spcPts val="1200"/>
              </a:spcBef>
              <a:spcAft>
                <a:spcPts val="1200"/>
              </a:spcAft>
            </a:pPr>
            <a:r>
              <a:rPr lang="hr-HR" dirty="0"/>
              <a:t>Upute pročitajte </a:t>
            </a:r>
            <a:r>
              <a:rPr lang="hr-HR" b="1" u="sng" dirty="0"/>
              <a:t>prije</a:t>
            </a:r>
            <a:r>
              <a:rPr lang="hr-HR" dirty="0"/>
              <a:t> početka ispita i postupite kako je na uputama navedeno</a:t>
            </a:r>
          </a:p>
          <a:p>
            <a:pPr algn="just">
              <a:spcBef>
                <a:spcPts val="1200"/>
              </a:spcBef>
              <a:spcAft>
                <a:spcPts val="1200"/>
              </a:spcAft>
            </a:pPr>
            <a:r>
              <a:rPr lang="hr-HR" dirty="0"/>
              <a:t>Posebno je važno slijediti upute kod računalnih ispita koji se predaju na specifičan način</a:t>
            </a:r>
          </a:p>
          <a:p>
            <a:pPr lvl="1" algn="just">
              <a:spcBef>
                <a:spcPts val="1200"/>
              </a:spcBef>
              <a:spcAft>
                <a:spcPts val="1200"/>
              </a:spcAft>
            </a:pPr>
            <a:r>
              <a:rPr lang="hr-HR" dirty="0"/>
              <a:t>Korištenje mobitela nije dozvoljeno tijekom pisanja ispita, čak niti samo da biste pogledali koliko je sati</a:t>
            </a:r>
          </a:p>
        </p:txBody>
      </p:sp>
    </p:spTree>
    <p:extLst>
      <p:ext uri="{BB962C8B-B14F-4D97-AF65-F5344CB8AC3E}">
        <p14:creationId xmlns:p14="http://schemas.microsoft.com/office/powerpoint/2010/main" val="870160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0342A-6AA3-43C2-A198-1A8840A01DA1}"/>
              </a:ext>
            </a:extLst>
          </p:cNvPr>
          <p:cNvSpPr>
            <a:spLocks noGrp="1"/>
          </p:cNvSpPr>
          <p:nvPr>
            <p:ph type="title"/>
          </p:nvPr>
        </p:nvSpPr>
        <p:spPr/>
        <p:txBody>
          <a:bodyPr/>
          <a:lstStyle/>
          <a:p>
            <a:r>
              <a:rPr lang="hr-HR" dirty="0"/>
              <a:t>Primjer</a:t>
            </a:r>
          </a:p>
        </p:txBody>
      </p:sp>
      <p:pic>
        <p:nvPicPr>
          <p:cNvPr id="6" name="Content Placeholder 5">
            <a:extLst>
              <a:ext uri="{FF2B5EF4-FFF2-40B4-BE49-F238E27FC236}">
                <a16:creationId xmlns:a16="http://schemas.microsoft.com/office/drawing/2014/main" id="{4E47127D-D2A9-4411-94A8-A0400807FE9B}"/>
              </a:ext>
            </a:extLst>
          </p:cNvPr>
          <p:cNvPicPr>
            <a:picLocks noGrp="1" noChangeAspect="1"/>
          </p:cNvPicPr>
          <p:nvPr>
            <p:ph idx="1"/>
          </p:nvPr>
        </p:nvPicPr>
        <p:blipFill>
          <a:blip r:embed="rId3"/>
          <a:stretch>
            <a:fillRect/>
          </a:stretch>
        </p:blipFill>
        <p:spPr>
          <a:xfrm>
            <a:off x="838200" y="1690688"/>
            <a:ext cx="10897408" cy="3037723"/>
          </a:xfrm>
          <a:prstGeom prst="rect">
            <a:avLst/>
          </a:prstGeom>
        </p:spPr>
      </p:pic>
    </p:spTree>
    <p:extLst>
      <p:ext uri="{BB962C8B-B14F-4D97-AF65-F5344CB8AC3E}">
        <p14:creationId xmlns:p14="http://schemas.microsoft.com/office/powerpoint/2010/main" val="3511320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4F773-00E9-4B8B-85F7-2BAB9DF1B524}"/>
              </a:ext>
            </a:extLst>
          </p:cNvPr>
          <p:cNvSpPr>
            <a:spLocks noGrp="1"/>
          </p:cNvSpPr>
          <p:nvPr>
            <p:ph type="title"/>
          </p:nvPr>
        </p:nvSpPr>
        <p:spPr/>
        <p:txBody>
          <a:bodyPr/>
          <a:lstStyle/>
          <a:p>
            <a:r>
              <a:rPr lang="hr-HR" dirty="0"/>
              <a:t>Primjer</a:t>
            </a:r>
          </a:p>
        </p:txBody>
      </p:sp>
      <p:pic>
        <p:nvPicPr>
          <p:cNvPr id="4" name="Content Placeholder 3">
            <a:extLst>
              <a:ext uri="{FF2B5EF4-FFF2-40B4-BE49-F238E27FC236}">
                <a16:creationId xmlns:a16="http://schemas.microsoft.com/office/drawing/2014/main" id="{07E533EF-D22C-4545-B748-AB2DA5652418}"/>
              </a:ext>
            </a:extLst>
          </p:cNvPr>
          <p:cNvPicPr>
            <a:picLocks noGrp="1" noChangeAspect="1"/>
          </p:cNvPicPr>
          <p:nvPr>
            <p:ph idx="1"/>
          </p:nvPr>
        </p:nvPicPr>
        <p:blipFill>
          <a:blip r:embed="rId2"/>
          <a:stretch>
            <a:fillRect/>
          </a:stretch>
        </p:blipFill>
        <p:spPr>
          <a:xfrm>
            <a:off x="938714" y="2010569"/>
            <a:ext cx="9788298" cy="2826126"/>
          </a:xfrm>
          <a:prstGeom prst="rect">
            <a:avLst/>
          </a:prstGeom>
        </p:spPr>
      </p:pic>
    </p:spTree>
    <p:extLst>
      <p:ext uri="{BB962C8B-B14F-4D97-AF65-F5344CB8AC3E}">
        <p14:creationId xmlns:p14="http://schemas.microsoft.com/office/powerpoint/2010/main" val="3376606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60146-07A1-4C8B-BD72-8931007FF570}"/>
              </a:ext>
            </a:extLst>
          </p:cNvPr>
          <p:cNvSpPr>
            <a:spLocks noGrp="1"/>
          </p:cNvSpPr>
          <p:nvPr>
            <p:ph type="title"/>
          </p:nvPr>
        </p:nvSpPr>
        <p:spPr>
          <a:xfrm>
            <a:off x="220980" y="0"/>
            <a:ext cx="4705350" cy="1325563"/>
          </a:xfrm>
        </p:spPr>
        <p:txBody>
          <a:bodyPr/>
          <a:lstStyle/>
          <a:p>
            <a:r>
              <a:rPr lang="hr-HR" dirty="0"/>
              <a:t>Primjer</a:t>
            </a:r>
          </a:p>
        </p:txBody>
      </p:sp>
      <p:pic>
        <p:nvPicPr>
          <p:cNvPr id="7" name="Rezervirano mjesto sadržaja 6" descr="Slika na kojoj se prikazuje tekst, snimka zaslona, Font, broj&#10;&#10;Opis je automatski generiran">
            <a:extLst>
              <a:ext uri="{FF2B5EF4-FFF2-40B4-BE49-F238E27FC236}">
                <a16:creationId xmlns:a16="http://schemas.microsoft.com/office/drawing/2014/main" id="{58BA9B07-C48A-2E2B-7F6D-25DBEC2AA0AE}"/>
              </a:ext>
            </a:extLst>
          </p:cNvPr>
          <p:cNvPicPr>
            <a:picLocks noGrp="1" noChangeAspect="1"/>
          </p:cNvPicPr>
          <p:nvPr>
            <p:ph idx="1"/>
          </p:nvPr>
        </p:nvPicPr>
        <p:blipFill>
          <a:blip r:embed="rId2"/>
          <a:stretch>
            <a:fillRect/>
          </a:stretch>
        </p:blipFill>
        <p:spPr>
          <a:xfrm>
            <a:off x="2350134" y="866060"/>
            <a:ext cx="8795959" cy="5125879"/>
          </a:xfrm>
        </p:spPr>
      </p:pic>
    </p:spTree>
    <p:extLst>
      <p:ext uri="{BB962C8B-B14F-4D97-AF65-F5344CB8AC3E}">
        <p14:creationId xmlns:p14="http://schemas.microsoft.com/office/powerpoint/2010/main" val="1258315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BAF9F-D0A1-45A6-A900-F3F0E4180F8C}"/>
              </a:ext>
            </a:extLst>
          </p:cNvPr>
          <p:cNvSpPr>
            <a:spLocks noGrp="1"/>
          </p:cNvSpPr>
          <p:nvPr>
            <p:ph type="title"/>
          </p:nvPr>
        </p:nvSpPr>
        <p:spPr/>
        <p:txBody>
          <a:bodyPr/>
          <a:lstStyle/>
          <a:p>
            <a:r>
              <a:rPr lang="hr-HR" dirty="0"/>
              <a:t>Nekoliko važnih informacija o ispitima</a:t>
            </a:r>
          </a:p>
        </p:txBody>
      </p:sp>
      <p:sp>
        <p:nvSpPr>
          <p:cNvPr id="3" name="Content Placeholder 2">
            <a:extLst>
              <a:ext uri="{FF2B5EF4-FFF2-40B4-BE49-F238E27FC236}">
                <a16:creationId xmlns:a16="http://schemas.microsoft.com/office/drawing/2014/main" id="{40B5E705-D175-4366-8028-13E8591C41B4}"/>
              </a:ext>
            </a:extLst>
          </p:cNvPr>
          <p:cNvSpPr>
            <a:spLocks noGrp="1"/>
          </p:cNvSpPr>
          <p:nvPr>
            <p:ph idx="1"/>
          </p:nvPr>
        </p:nvSpPr>
        <p:spPr>
          <a:xfrm>
            <a:off x="685800" y="1600200"/>
            <a:ext cx="10668000" cy="4576763"/>
          </a:xfrm>
        </p:spPr>
        <p:txBody>
          <a:bodyPr>
            <a:normAutofit/>
          </a:bodyPr>
          <a:lstStyle/>
          <a:p>
            <a:pPr algn="just">
              <a:spcBef>
                <a:spcPts val="1200"/>
              </a:spcBef>
              <a:spcAft>
                <a:spcPts val="1200"/>
              </a:spcAft>
            </a:pPr>
            <a:r>
              <a:rPr lang="hr-HR" dirty="0"/>
              <a:t>Ako student ne pristupi ispitu, a nije odjavio ispit, evidentira se pad na ispitu (tj. računa se kao izlazak na ispit koji student nije položio) – zato, ako student ne može pristupiti ispitu, treba ga odjaviti</a:t>
            </a:r>
          </a:p>
          <a:p>
            <a:pPr algn="just">
              <a:spcBef>
                <a:spcPts val="1200"/>
              </a:spcBef>
              <a:spcAft>
                <a:spcPts val="1200"/>
              </a:spcAft>
            </a:pPr>
            <a:r>
              <a:rPr lang="hr-HR" dirty="0"/>
              <a:t>Na ispitu će student čuvaru morati reći koje ishode učenja polaže, a čuvar će to zabilježiti – zato dobro pogledajte koje ishode učenja ćete pisati</a:t>
            </a:r>
          </a:p>
          <a:p>
            <a:pPr algn="just">
              <a:spcBef>
                <a:spcPts val="1200"/>
              </a:spcBef>
              <a:spcAft>
                <a:spcPts val="1200"/>
              </a:spcAft>
            </a:pPr>
            <a:r>
              <a:rPr lang="hr-HR" dirty="0"/>
              <a:t>Studenti su sami obavezni pratiti vrijeme za predaju ispita, čuvari nemaju mogućnost pratiti i podsjećati studente kada trebaju predati ispit</a:t>
            </a:r>
          </a:p>
        </p:txBody>
      </p:sp>
    </p:spTree>
    <p:extLst>
      <p:ext uri="{BB962C8B-B14F-4D97-AF65-F5344CB8AC3E}">
        <p14:creationId xmlns:p14="http://schemas.microsoft.com/office/powerpoint/2010/main" val="1658652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75A89-7868-4FCB-AD97-1FE686D3BA2F}"/>
              </a:ext>
            </a:extLst>
          </p:cNvPr>
          <p:cNvSpPr>
            <a:spLocks noGrp="1"/>
          </p:cNvSpPr>
          <p:nvPr>
            <p:ph type="title"/>
          </p:nvPr>
        </p:nvSpPr>
        <p:spPr/>
        <p:txBody>
          <a:bodyPr/>
          <a:lstStyle/>
          <a:p>
            <a:r>
              <a:rPr lang="hr-HR" dirty="0"/>
              <a:t>Nekoliko važnih informacija</a:t>
            </a:r>
          </a:p>
        </p:txBody>
      </p:sp>
      <p:sp>
        <p:nvSpPr>
          <p:cNvPr id="3" name="Content Placeholder 2">
            <a:extLst>
              <a:ext uri="{FF2B5EF4-FFF2-40B4-BE49-F238E27FC236}">
                <a16:creationId xmlns:a16="http://schemas.microsoft.com/office/drawing/2014/main" id="{D7E47763-775A-49F9-976B-EDC037783FB5}"/>
              </a:ext>
            </a:extLst>
          </p:cNvPr>
          <p:cNvSpPr>
            <a:spLocks noGrp="1"/>
          </p:cNvSpPr>
          <p:nvPr>
            <p:ph idx="1"/>
          </p:nvPr>
        </p:nvSpPr>
        <p:spPr/>
        <p:txBody>
          <a:bodyPr/>
          <a:lstStyle/>
          <a:p>
            <a:pPr algn="just">
              <a:spcBef>
                <a:spcPts val="1200"/>
              </a:spcBef>
              <a:spcAft>
                <a:spcPts val="1200"/>
              </a:spcAft>
            </a:pPr>
            <a:r>
              <a:rPr lang="hr-HR" dirty="0"/>
              <a:t>Ako nije drugačije navedeno u uputi za ispit, na ispitu nije dozvoljeno korištenje mobitela, literature i drugih pomagala</a:t>
            </a:r>
          </a:p>
          <a:p>
            <a:pPr algn="just">
              <a:spcBef>
                <a:spcPts val="1200"/>
              </a:spcBef>
              <a:spcAft>
                <a:spcPts val="1200"/>
              </a:spcAft>
            </a:pPr>
            <a:r>
              <a:rPr lang="hr-HR" dirty="0"/>
              <a:t>Korištenje nedozvoljenih sredstava rezultira poništavanjem ispita, prekidom pisanja ispita i prijavom na Stegovno povjerenstvo</a:t>
            </a:r>
          </a:p>
          <a:p>
            <a:pPr algn="just">
              <a:spcBef>
                <a:spcPts val="1200"/>
              </a:spcBef>
              <a:spcAft>
                <a:spcPts val="1200"/>
              </a:spcAft>
            </a:pPr>
            <a:r>
              <a:rPr lang="hr-HR" dirty="0"/>
              <a:t>U slučaju sumnje na prepisivanje, nastavnik ima pravo (ali ne i obavezu) pozvati studente na verifikaciju ispita, a ako se studenti ne odazovu verifikaciji, slučaj će rješavati Stegovno povjerenstvo</a:t>
            </a:r>
          </a:p>
        </p:txBody>
      </p:sp>
    </p:spTree>
    <p:extLst>
      <p:ext uri="{BB962C8B-B14F-4D97-AF65-F5344CB8AC3E}">
        <p14:creationId xmlns:p14="http://schemas.microsoft.com/office/powerpoint/2010/main" val="3745443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A797C-34A3-479B-9A76-CF4A010B2524}"/>
              </a:ext>
            </a:extLst>
          </p:cNvPr>
          <p:cNvSpPr>
            <a:spLocks noGrp="1"/>
          </p:cNvSpPr>
          <p:nvPr>
            <p:ph type="title"/>
          </p:nvPr>
        </p:nvSpPr>
        <p:spPr/>
        <p:txBody>
          <a:bodyPr/>
          <a:lstStyle/>
          <a:p>
            <a:r>
              <a:rPr lang="hr-HR" dirty="0"/>
              <a:t>Sve informacije o ispitima</a:t>
            </a:r>
          </a:p>
        </p:txBody>
      </p:sp>
      <p:sp>
        <p:nvSpPr>
          <p:cNvPr id="3" name="Content Placeholder 2">
            <a:extLst>
              <a:ext uri="{FF2B5EF4-FFF2-40B4-BE49-F238E27FC236}">
                <a16:creationId xmlns:a16="http://schemas.microsoft.com/office/drawing/2014/main" id="{A1E870BC-0586-478C-B147-8785CF538BBD}"/>
              </a:ext>
            </a:extLst>
          </p:cNvPr>
          <p:cNvSpPr>
            <a:spLocks noGrp="1"/>
          </p:cNvSpPr>
          <p:nvPr>
            <p:ph idx="1"/>
          </p:nvPr>
        </p:nvSpPr>
        <p:spPr>
          <a:xfrm>
            <a:off x="838200" y="2177715"/>
            <a:ext cx="6464968" cy="3999247"/>
          </a:xfrm>
        </p:spPr>
        <p:txBody>
          <a:bodyPr/>
          <a:lstStyle/>
          <a:p>
            <a:pPr algn="just">
              <a:spcBef>
                <a:spcPts val="1200"/>
              </a:spcBef>
              <a:spcAft>
                <a:spcPts val="1200"/>
              </a:spcAft>
            </a:pPr>
            <a:r>
              <a:rPr lang="hr-HR" dirty="0"/>
              <a:t>Sve informacije objavljuju se u sustavu </a:t>
            </a:r>
            <a:r>
              <a:rPr lang="hr-HR" dirty="0" err="1"/>
              <a:t>Infoeduke</a:t>
            </a:r>
            <a:r>
              <a:rPr lang="hr-HR" dirty="0"/>
              <a:t> u obavijestima</a:t>
            </a:r>
          </a:p>
          <a:p>
            <a:pPr algn="just">
              <a:spcBef>
                <a:spcPts val="1200"/>
              </a:spcBef>
              <a:spcAft>
                <a:spcPts val="1200"/>
              </a:spcAft>
            </a:pPr>
            <a:r>
              <a:rPr lang="hr-HR" dirty="0"/>
              <a:t>Pažljivo i redovito čitajte obavijesti kako biste na vrijeme prijavili ispite</a:t>
            </a:r>
          </a:p>
        </p:txBody>
      </p:sp>
      <p:pic>
        <p:nvPicPr>
          <p:cNvPr id="5" name="Graphic 4" descr="Information">
            <a:extLst>
              <a:ext uri="{FF2B5EF4-FFF2-40B4-BE49-F238E27FC236}">
                <a16:creationId xmlns:a16="http://schemas.microsoft.com/office/drawing/2014/main" id="{E85F4594-AB28-4C95-A980-E361DC21164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91663" y="1359568"/>
            <a:ext cx="3862137" cy="3862137"/>
          </a:xfrm>
          <a:prstGeom prst="rect">
            <a:avLst/>
          </a:prstGeom>
        </p:spPr>
      </p:pic>
    </p:spTree>
    <p:extLst>
      <p:ext uri="{BB962C8B-B14F-4D97-AF65-F5344CB8AC3E}">
        <p14:creationId xmlns:p14="http://schemas.microsoft.com/office/powerpoint/2010/main" val="2025683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6A6046-4BD2-4EB7-ADB8-603D896F3339}"/>
              </a:ext>
            </a:extLst>
          </p:cNvPr>
          <p:cNvSpPr>
            <a:spLocks noGrp="1"/>
          </p:cNvSpPr>
          <p:nvPr>
            <p:ph type="title"/>
          </p:nvPr>
        </p:nvSpPr>
        <p:spPr/>
        <p:txBody>
          <a:bodyPr/>
          <a:lstStyle/>
          <a:p>
            <a:r>
              <a:rPr lang="hr-HR" dirty="0"/>
              <a:t>Podsjećamo:</a:t>
            </a:r>
          </a:p>
        </p:txBody>
      </p:sp>
      <p:sp>
        <p:nvSpPr>
          <p:cNvPr id="4" name="Content Placeholder 3">
            <a:extLst>
              <a:ext uri="{FF2B5EF4-FFF2-40B4-BE49-F238E27FC236}">
                <a16:creationId xmlns:a16="http://schemas.microsoft.com/office/drawing/2014/main" id="{4CEC711A-2A13-461E-B57A-366A8B480D3C}"/>
              </a:ext>
            </a:extLst>
          </p:cNvPr>
          <p:cNvSpPr>
            <a:spLocks noGrp="1"/>
          </p:cNvSpPr>
          <p:nvPr>
            <p:ph idx="1"/>
          </p:nvPr>
        </p:nvSpPr>
        <p:spPr>
          <a:xfrm>
            <a:off x="5245768" y="2784238"/>
            <a:ext cx="6108032" cy="2229017"/>
          </a:xfrm>
        </p:spPr>
        <p:txBody>
          <a:bodyPr/>
          <a:lstStyle/>
          <a:p>
            <a:r>
              <a:rPr lang="hr-HR" dirty="0"/>
              <a:t>Komunikacija se mora odvijati putem </a:t>
            </a:r>
            <a:r>
              <a:rPr lang="hr-HR" sz="3200" b="1" dirty="0"/>
              <a:t>algebra.hr </a:t>
            </a:r>
            <a:r>
              <a:rPr lang="hr-HR" dirty="0"/>
              <a:t>maila</a:t>
            </a:r>
          </a:p>
        </p:txBody>
      </p:sp>
      <p:sp>
        <p:nvSpPr>
          <p:cNvPr id="2" name="TextBox 1">
            <a:extLst>
              <a:ext uri="{FF2B5EF4-FFF2-40B4-BE49-F238E27FC236}">
                <a16:creationId xmlns:a16="http://schemas.microsoft.com/office/drawing/2014/main" id="{DE61A880-8A31-4404-8295-00DCE428A022}"/>
              </a:ext>
            </a:extLst>
          </p:cNvPr>
          <p:cNvSpPr txBox="1"/>
          <p:nvPr/>
        </p:nvSpPr>
        <p:spPr>
          <a:xfrm>
            <a:off x="2298031" y="1821711"/>
            <a:ext cx="2476960" cy="3154710"/>
          </a:xfrm>
          <a:prstGeom prst="rect">
            <a:avLst/>
          </a:prstGeom>
          <a:noFill/>
        </p:spPr>
        <p:txBody>
          <a:bodyPr wrap="none" rtlCol="0">
            <a:spAutoFit/>
          </a:bodyPr>
          <a:lstStyle/>
          <a:p>
            <a:r>
              <a:rPr lang="hr-HR" sz="19900" b="1" dirty="0">
                <a:solidFill>
                  <a:schemeClr val="accent1">
                    <a:lumMod val="75000"/>
                  </a:schemeClr>
                </a:solidFill>
              </a:rPr>
              <a:t>@</a:t>
            </a:r>
          </a:p>
        </p:txBody>
      </p:sp>
    </p:spTree>
    <p:extLst>
      <p:ext uri="{BB962C8B-B14F-4D97-AF65-F5344CB8AC3E}">
        <p14:creationId xmlns:p14="http://schemas.microsoft.com/office/powerpoint/2010/main" val="42016543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3DA66-4D01-4250-AEF6-AB3B8E6098A9}"/>
              </a:ext>
            </a:extLst>
          </p:cNvPr>
          <p:cNvSpPr>
            <a:spLocks noGrp="1"/>
          </p:cNvSpPr>
          <p:nvPr>
            <p:ph type="title"/>
          </p:nvPr>
        </p:nvSpPr>
        <p:spPr>
          <a:xfrm>
            <a:off x="838200" y="365125"/>
            <a:ext cx="10515600" cy="1325563"/>
          </a:xfrm>
        </p:spPr>
        <p:txBody>
          <a:bodyPr/>
          <a:lstStyle/>
          <a:p>
            <a:r>
              <a:rPr lang="hr-HR" dirty="0"/>
              <a:t>Nakon zimskog ispitnog roka….</a:t>
            </a:r>
          </a:p>
        </p:txBody>
      </p:sp>
      <p:sp>
        <p:nvSpPr>
          <p:cNvPr id="3" name="Content Placeholder 2">
            <a:extLst>
              <a:ext uri="{FF2B5EF4-FFF2-40B4-BE49-F238E27FC236}">
                <a16:creationId xmlns:a16="http://schemas.microsoft.com/office/drawing/2014/main" id="{A4E7C3F4-8FF8-44C8-AF07-8759974A38D4}"/>
              </a:ext>
            </a:extLst>
          </p:cNvPr>
          <p:cNvSpPr>
            <a:spLocks noGrp="1"/>
          </p:cNvSpPr>
          <p:nvPr>
            <p:ph idx="1"/>
          </p:nvPr>
        </p:nvSpPr>
        <p:spPr>
          <a:xfrm>
            <a:off x="723900" y="1871345"/>
            <a:ext cx="10515600" cy="4351338"/>
          </a:xfrm>
        </p:spPr>
        <p:txBody>
          <a:bodyPr/>
          <a:lstStyle/>
          <a:p>
            <a:r>
              <a:rPr lang="hr-HR" dirty="0"/>
              <a:t>Ako ste uspješno položili kolegij, vratite knjige u Studentsku referadu koja će knjige razdužiti</a:t>
            </a:r>
          </a:p>
          <a:p>
            <a:pPr marL="0" indent="0">
              <a:buNone/>
            </a:pPr>
            <a:endParaRPr lang="hr-HR" dirty="0"/>
          </a:p>
          <a:p>
            <a:r>
              <a:rPr lang="hr-HR" dirty="0"/>
              <a:t>Pratite obavijesti o predaji upisnog lista kako biste na vrijeme upisali ljetni semestar</a:t>
            </a:r>
          </a:p>
          <a:p>
            <a:endParaRPr lang="hr-HR" dirty="0"/>
          </a:p>
          <a:p>
            <a:pPr marL="0" indent="0">
              <a:buNone/>
            </a:pPr>
            <a:r>
              <a:rPr lang="hr-HR" dirty="0"/>
              <a:t> </a:t>
            </a:r>
          </a:p>
        </p:txBody>
      </p:sp>
    </p:spTree>
    <p:extLst>
      <p:ext uri="{BB962C8B-B14F-4D97-AF65-F5344CB8AC3E}">
        <p14:creationId xmlns:p14="http://schemas.microsoft.com/office/powerpoint/2010/main" val="2890239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A3F34-2C5D-4248-8B1F-88E10A5A4914}"/>
              </a:ext>
            </a:extLst>
          </p:cNvPr>
          <p:cNvSpPr>
            <a:spLocks noGrp="1"/>
          </p:cNvSpPr>
          <p:nvPr>
            <p:ph type="title"/>
          </p:nvPr>
        </p:nvSpPr>
        <p:spPr/>
        <p:txBody>
          <a:bodyPr/>
          <a:lstStyle/>
          <a:p>
            <a:r>
              <a:rPr lang="hr-HR" dirty="0"/>
              <a:t>Sljedeći susret…</a:t>
            </a:r>
          </a:p>
        </p:txBody>
      </p:sp>
      <p:sp>
        <p:nvSpPr>
          <p:cNvPr id="3" name="Content Placeholder 2">
            <a:extLst>
              <a:ext uri="{FF2B5EF4-FFF2-40B4-BE49-F238E27FC236}">
                <a16:creationId xmlns:a16="http://schemas.microsoft.com/office/drawing/2014/main" id="{8A83BFDD-B2EB-4D83-A934-7DC3CBD8853F}"/>
              </a:ext>
            </a:extLst>
          </p:cNvPr>
          <p:cNvSpPr>
            <a:spLocks noGrp="1"/>
          </p:cNvSpPr>
          <p:nvPr>
            <p:ph idx="1"/>
          </p:nvPr>
        </p:nvSpPr>
        <p:spPr>
          <a:xfrm>
            <a:off x="838200" y="1848167"/>
            <a:ext cx="7368540" cy="3641408"/>
          </a:xfrm>
        </p:spPr>
        <p:txBody>
          <a:bodyPr>
            <a:normAutofit/>
          </a:bodyPr>
          <a:lstStyle/>
          <a:p>
            <a:r>
              <a:rPr lang="hr-HR" dirty="0"/>
              <a:t>U ljetnom semestru bit će organizirane tematske radionice sa stručnjacima</a:t>
            </a:r>
          </a:p>
          <a:p>
            <a:endParaRPr lang="hr-HR" dirty="0"/>
          </a:p>
          <a:p>
            <a:r>
              <a:rPr lang="hr-HR" dirty="0"/>
              <a:t>Neke od tema bit će metode za lakše i brže učenje, upravljanje vremenom, osobine ličnosti…</a:t>
            </a:r>
          </a:p>
          <a:p>
            <a:endParaRPr lang="hr-HR" dirty="0"/>
          </a:p>
          <a:p>
            <a:endParaRPr lang="hr-HR" dirty="0"/>
          </a:p>
          <a:p>
            <a:endParaRPr lang="hr-HR" dirty="0"/>
          </a:p>
          <a:p>
            <a:endParaRPr lang="hr-HR" dirty="0"/>
          </a:p>
        </p:txBody>
      </p:sp>
      <p:pic>
        <p:nvPicPr>
          <p:cNvPr id="5" name="Graphic 4" descr="Users">
            <a:extLst>
              <a:ext uri="{FF2B5EF4-FFF2-40B4-BE49-F238E27FC236}">
                <a16:creationId xmlns:a16="http://schemas.microsoft.com/office/drawing/2014/main" id="{741E758F-380B-4C6F-8624-20C6B6FBE0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07104" y="0"/>
            <a:ext cx="4319336" cy="4319336"/>
          </a:xfrm>
          <a:prstGeom prst="rect">
            <a:avLst/>
          </a:prstGeom>
        </p:spPr>
      </p:pic>
    </p:spTree>
    <p:extLst>
      <p:ext uri="{BB962C8B-B14F-4D97-AF65-F5344CB8AC3E}">
        <p14:creationId xmlns:p14="http://schemas.microsoft.com/office/powerpoint/2010/main" val="5364177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Hvala</a:t>
            </a:r>
            <a:r>
              <a:rPr lang="en-US" dirty="0"/>
              <a:t> </a:t>
            </a:r>
            <a:r>
              <a:rPr lang="en-US" dirty="0" err="1"/>
              <a:t>na</a:t>
            </a:r>
            <a:r>
              <a:rPr lang="en-US" dirty="0"/>
              <a:t> </a:t>
            </a:r>
            <a:r>
              <a:rPr lang="en-US" dirty="0" err="1"/>
              <a:t>pažnji</a:t>
            </a:r>
            <a:r>
              <a:rPr lang="en-US" dirty="0"/>
              <a:t>!</a:t>
            </a:r>
          </a:p>
        </p:txBody>
      </p:sp>
    </p:spTree>
    <p:extLst>
      <p:ext uri="{BB962C8B-B14F-4D97-AF65-F5344CB8AC3E}">
        <p14:creationId xmlns:p14="http://schemas.microsoft.com/office/powerpoint/2010/main" val="3352930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3E075-EFC5-45B5-969B-250E88548686}"/>
              </a:ext>
            </a:extLst>
          </p:cNvPr>
          <p:cNvSpPr>
            <a:spLocks noGrp="1"/>
          </p:cNvSpPr>
          <p:nvPr>
            <p:ph type="title"/>
          </p:nvPr>
        </p:nvSpPr>
        <p:spPr/>
        <p:txBody>
          <a:bodyPr/>
          <a:lstStyle/>
          <a:p>
            <a:r>
              <a:rPr lang="hr-HR" dirty="0"/>
              <a:t>Informacije</a:t>
            </a:r>
          </a:p>
        </p:txBody>
      </p:sp>
      <p:sp>
        <p:nvSpPr>
          <p:cNvPr id="3" name="Content Placeholder 2">
            <a:extLst>
              <a:ext uri="{FF2B5EF4-FFF2-40B4-BE49-F238E27FC236}">
                <a16:creationId xmlns:a16="http://schemas.microsoft.com/office/drawing/2014/main" id="{476E618B-340D-4DCF-9C80-5B63A6D2E99A}"/>
              </a:ext>
            </a:extLst>
          </p:cNvPr>
          <p:cNvSpPr>
            <a:spLocks noGrp="1"/>
          </p:cNvSpPr>
          <p:nvPr>
            <p:ph idx="1"/>
          </p:nvPr>
        </p:nvSpPr>
        <p:spPr>
          <a:xfrm>
            <a:off x="674370" y="1485900"/>
            <a:ext cx="10679430" cy="4691063"/>
          </a:xfrm>
        </p:spPr>
        <p:txBody>
          <a:bodyPr>
            <a:normAutofit/>
          </a:bodyPr>
          <a:lstStyle/>
          <a:p>
            <a:r>
              <a:rPr lang="hr-HR" dirty="0"/>
              <a:t>Bliži se kraj semestra i zimski ispitni rok</a:t>
            </a:r>
          </a:p>
          <a:p>
            <a:r>
              <a:rPr lang="hr-HR" sz="3600" b="1" dirty="0"/>
              <a:t>Zimski ispitni rok održava se u tjednu od </a:t>
            </a:r>
            <a:br>
              <a:rPr lang="hr-HR" sz="3600" b="1" dirty="0"/>
            </a:br>
            <a:r>
              <a:rPr lang="hr-HR" sz="3600" b="1" u="sng" dirty="0"/>
              <a:t>29. siječnja do 17. veljače</a:t>
            </a:r>
          </a:p>
          <a:p>
            <a:pPr lvl="1"/>
            <a:r>
              <a:rPr lang="hr-HR" dirty="0"/>
              <a:t>U tom tjednu ne održava se nastava, već samo ispiti</a:t>
            </a:r>
          </a:p>
          <a:p>
            <a:endParaRPr lang="hr-HR" sz="3200" b="1" dirty="0"/>
          </a:p>
          <a:p>
            <a:r>
              <a:rPr lang="hr-HR" sz="3200" b="1" dirty="0"/>
              <a:t>Uvjet za pristupanje ispitu je ispunjavanje ankete, digitalni potpis iz kolegija i prijava ispita u </a:t>
            </a:r>
            <a:r>
              <a:rPr lang="hr-HR" sz="3200" b="1" dirty="0" err="1"/>
              <a:t>Infoeduci</a:t>
            </a:r>
            <a:r>
              <a:rPr lang="hr-HR" sz="3200" b="1" dirty="0"/>
              <a:t> na vrijeme</a:t>
            </a:r>
          </a:p>
        </p:txBody>
      </p:sp>
    </p:spTree>
    <p:extLst>
      <p:ext uri="{BB962C8B-B14F-4D97-AF65-F5344CB8AC3E}">
        <p14:creationId xmlns:p14="http://schemas.microsoft.com/office/powerpoint/2010/main" val="2284694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8AB4E-A531-4017-BB9C-69826438B40C}"/>
              </a:ext>
            </a:extLst>
          </p:cNvPr>
          <p:cNvSpPr>
            <a:spLocks noGrp="1"/>
          </p:cNvSpPr>
          <p:nvPr>
            <p:ph type="title"/>
          </p:nvPr>
        </p:nvSpPr>
        <p:spPr/>
        <p:txBody>
          <a:bodyPr/>
          <a:lstStyle/>
          <a:p>
            <a:r>
              <a:rPr lang="hr-HR" dirty="0"/>
              <a:t>Digitalni potpis</a:t>
            </a:r>
          </a:p>
        </p:txBody>
      </p:sp>
      <p:sp>
        <p:nvSpPr>
          <p:cNvPr id="3" name="Content Placeholder 2">
            <a:extLst>
              <a:ext uri="{FF2B5EF4-FFF2-40B4-BE49-F238E27FC236}">
                <a16:creationId xmlns:a16="http://schemas.microsoft.com/office/drawing/2014/main" id="{791AFF28-BAC0-4367-9DE0-26CD0A8C40AB}"/>
              </a:ext>
            </a:extLst>
          </p:cNvPr>
          <p:cNvSpPr>
            <a:spLocks noGrp="1"/>
          </p:cNvSpPr>
          <p:nvPr>
            <p:ph idx="1"/>
          </p:nvPr>
        </p:nvSpPr>
        <p:spPr/>
        <p:txBody>
          <a:bodyPr/>
          <a:lstStyle/>
          <a:p>
            <a:r>
              <a:rPr lang="hr-HR" dirty="0"/>
              <a:t>Uvjeti za ostvarivanje prava na digitalni potpis je ostvarivanje minimalne </a:t>
            </a:r>
            <a:r>
              <a:rPr lang="hr-HR" dirty="0" err="1"/>
              <a:t>dolaznosti</a:t>
            </a:r>
            <a:r>
              <a:rPr lang="hr-HR" dirty="0"/>
              <a:t>, te, ako na predmetu postoje definirani i drugi uvjeti za digitalni potpis, ostvarivanje i tog uvjeta</a:t>
            </a:r>
          </a:p>
          <a:p>
            <a:pPr lvl="1"/>
            <a:r>
              <a:rPr lang="hr-HR" dirty="0"/>
              <a:t>Dodatni uvjeti propisani su uputom za pohađanje i polaganje kolegija te su navedene u uvodnoj prezentaciji</a:t>
            </a:r>
          </a:p>
          <a:p>
            <a:r>
              <a:rPr lang="hr-HR" dirty="0"/>
              <a:t>U slučaju da student nije ostvario minimalnu </a:t>
            </a:r>
            <a:r>
              <a:rPr lang="hr-HR" dirty="0" err="1"/>
              <a:t>dolaznost</a:t>
            </a:r>
            <a:r>
              <a:rPr lang="hr-HR" dirty="0"/>
              <a:t>, a razlog tome su iznimne okolnosti koje su prihvatljive, treba postupiti sukladno Odluci o prihvatljivim i neprihvatljivim iznimnim okolnostima (</a:t>
            </a:r>
            <a:r>
              <a:rPr lang="hr-HR" dirty="0">
                <a:hlinkClick r:id="rId2"/>
              </a:rPr>
              <a:t>https://www.algebra.hr/visoko-uciliste/wp-content/uploads/sites/2/2022/07/Odluka-okolnosti_27.04.22.pdf</a:t>
            </a:r>
            <a:r>
              <a:rPr lang="hr-HR" dirty="0"/>
              <a:t>) </a:t>
            </a:r>
          </a:p>
        </p:txBody>
      </p:sp>
    </p:spTree>
    <p:extLst>
      <p:ext uri="{BB962C8B-B14F-4D97-AF65-F5344CB8AC3E}">
        <p14:creationId xmlns:p14="http://schemas.microsoft.com/office/powerpoint/2010/main" val="1218516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6E618B-340D-4DCF-9C80-5B63A6D2E99A}"/>
              </a:ext>
            </a:extLst>
          </p:cNvPr>
          <p:cNvSpPr>
            <a:spLocks noGrp="1"/>
          </p:cNvSpPr>
          <p:nvPr>
            <p:ph idx="1"/>
          </p:nvPr>
        </p:nvSpPr>
        <p:spPr>
          <a:xfrm>
            <a:off x="674370" y="754380"/>
            <a:ext cx="10847070" cy="5349240"/>
          </a:xfrm>
        </p:spPr>
        <p:txBody>
          <a:bodyPr>
            <a:normAutofit/>
          </a:bodyPr>
          <a:lstStyle/>
          <a:p>
            <a:r>
              <a:rPr lang="hr-HR" dirty="0"/>
              <a:t>Kolegije iz zimskog semestra možete polagati:</a:t>
            </a:r>
          </a:p>
          <a:p>
            <a:pPr marL="536575"/>
            <a:r>
              <a:rPr lang="hr-HR" dirty="0"/>
              <a:t>Na 2 roka u zimskom ispitnom roku (siječanj – veljača 2024.)</a:t>
            </a:r>
          </a:p>
          <a:p>
            <a:pPr marL="536575"/>
            <a:r>
              <a:rPr lang="hr-HR" dirty="0"/>
              <a:t>Na 1 roku u ljetnom ispitnom roku (lipanj – srpanj 2024.) </a:t>
            </a:r>
          </a:p>
          <a:p>
            <a:pPr marL="536575"/>
            <a:r>
              <a:rPr lang="hr-HR" dirty="0"/>
              <a:t>Na 1 roku u jesenskom ispitnom roku (rujan 2024.)</a:t>
            </a:r>
          </a:p>
          <a:p>
            <a:pPr marL="536575"/>
            <a:endParaRPr lang="hr-HR" dirty="0"/>
          </a:p>
          <a:p>
            <a:pPr lvl="1"/>
            <a:r>
              <a:rPr lang="hr-HR" dirty="0"/>
              <a:t>Na navedenim ispitnim rokovima možete </a:t>
            </a:r>
            <a:r>
              <a:rPr lang="hr-HR"/>
              <a:t>polagati ishode </a:t>
            </a:r>
            <a:r>
              <a:rPr lang="hr-HR" dirty="0"/>
              <a:t>učenja koje do sada niste položili</a:t>
            </a:r>
          </a:p>
          <a:p>
            <a:pPr lvl="1"/>
            <a:endParaRPr lang="hr-HR" dirty="0"/>
          </a:p>
          <a:p>
            <a:r>
              <a:rPr lang="hr-HR" dirty="0"/>
              <a:t>Ako najkasnije na roku u rujnu ne položite kolegij, tada ga morate ponovo upisati i ponavljati</a:t>
            </a:r>
          </a:p>
          <a:p>
            <a:pPr marL="536575"/>
            <a:endParaRPr lang="hr-HR" dirty="0"/>
          </a:p>
          <a:p>
            <a:endParaRPr lang="hr-HR" sz="3200" b="1" dirty="0"/>
          </a:p>
        </p:txBody>
      </p:sp>
    </p:spTree>
    <p:extLst>
      <p:ext uri="{BB962C8B-B14F-4D97-AF65-F5344CB8AC3E}">
        <p14:creationId xmlns:p14="http://schemas.microsoft.com/office/powerpoint/2010/main" val="3504820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90DACC-F264-4CCA-89A8-588140BAC74C}"/>
              </a:ext>
            </a:extLst>
          </p:cNvPr>
          <p:cNvPicPr>
            <a:picLocks noChangeAspect="1"/>
          </p:cNvPicPr>
          <p:nvPr/>
        </p:nvPicPr>
        <p:blipFill>
          <a:blip r:embed="rId3"/>
          <a:stretch>
            <a:fillRect/>
          </a:stretch>
        </p:blipFill>
        <p:spPr>
          <a:xfrm>
            <a:off x="459154" y="1031109"/>
            <a:ext cx="11547788" cy="4542377"/>
          </a:xfrm>
          <a:prstGeom prst="rect">
            <a:avLst/>
          </a:prstGeom>
        </p:spPr>
      </p:pic>
      <p:sp>
        <p:nvSpPr>
          <p:cNvPr id="3" name="Rectangle: Rounded Corners 2">
            <a:extLst>
              <a:ext uri="{FF2B5EF4-FFF2-40B4-BE49-F238E27FC236}">
                <a16:creationId xmlns:a16="http://schemas.microsoft.com/office/drawing/2014/main" id="{ECCCFDF6-5730-4211-89C4-A720C906E766}"/>
              </a:ext>
            </a:extLst>
          </p:cNvPr>
          <p:cNvSpPr/>
          <p:nvPr/>
        </p:nvSpPr>
        <p:spPr>
          <a:xfrm>
            <a:off x="130628" y="4093028"/>
            <a:ext cx="2068286" cy="674915"/>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1989166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6CC3D20A-143A-4E66-9C5E-89F5C587CB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63135" y="1557461"/>
            <a:ext cx="5981252" cy="2946599"/>
          </a:xfrm>
          <a:prstGeom prst="rect">
            <a:avLst/>
          </a:prstGeom>
        </p:spPr>
      </p:pic>
      <p:pic>
        <p:nvPicPr>
          <p:cNvPr id="9" name="Graphic 8">
            <a:extLst>
              <a:ext uri="{FF2B5EF4-FFF2-40B4-BE49-F238E27FC236}">
                <a16:creationId xmlns:a16="http://schemas.microsoft.com/office/drawing/2014/main" id="{A2D6D213-FD29-45B7-A3E4-C41A621EE9C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3533167" y="4443797"/>
            <a:ext cx="808883" cy="738665"/>
          </a:xfrm>
          <a:prstGeom prst="rect">
            <a:avLst/>
          </a:prstGeom>
        </p:spPr>
      </p:pic>
      <p:pic>
        <p:nvPicPr>
          <p:cNvPr id="10" name="Picture 9">
            <a:extLst>
              <a:ext uri="{FF2B5EF4-FFF2-40B4-BE49-F238E27FC236}">
                <a16:creationId xmlns:a16="http://schemas.microsoft.com/office/drawing/2014/main" id="{9BEEB013-4317-4844-8178-F5829E10723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4965" y="726381"/>
            <a:ext cx="5141491" cy="966666"/>
          </a:xfrm>
          <a:prstGeom prst="rect">
            <a:avLst/>
          </a:prstGeom>
        </p:spPr>
      </p:pic>
      <p:sp>
        <p:nvSpPr>
          <p:cNvPr id="11" name="Title 8">
            <a:extLst>
              <a:ext uri="{FF2B5EF4-FFF2-40B4-BE49-F238E27FC236}">
                <a16:creationId xmlns:a16="http://schemas.microsoft.com/office/drawing/2014/main" id="{9587CAE8-2EA6-44BA-B6D1-C611BCF6E765}"/>
              </a:ext>
            </a:extLst>
          </p:cNvPr>
          <p:cNvSpPr txBox="1">
            <a:spLocks/>
          </p:cNvSpPr>
          <p:nvPr/>
        </p:nvSpPr>
        <p:spPr>
          <a:xfrm>
            <a:off x="1022228" y="894680"/>
            <a:ext cx="4998018" cy="1325563"/>
          </a:xfrm>
          <a:prstGeom prst="rect">
            <a:avLst/>
          </a:prstGeom>
        </p:spPr>
        <p:txBody>
          <a:bodyPr>
            <a:normAutofit/>
          </a:bodyPr>
          <a:lstStyle>
            <a:lvl1pPr algn="l" defTabSz="914400" rtl="0" eaLnBrk="1" latinLnBrk="0" hangingPunct="1">
              <a:lnSpc>
                <a:spcPct val="90000"/>
              </a:lnSpc>
              <a:spcBef>
                <a:spcPct val="0"/>
              </a:spcBef>
              <a:buNone/>
              <a:defRPr sz="4400" b="1" i="0" kern="1200">
                <a:solidFill>
                  <a:schemeClr val="tx1"/>
                </a:solidFill>
                <a:latin typeface="Arial" charset="0"/>
                <a:ea typeface="Arial" charset="0"/>
                <a:cs typeface="Arial" charset="0"/>
              </a:defRPr>
            </a:lvl1pPr>
          </a:lstStyle>
          <a:p>
            <a:r>
              <a:rPr lang="hr-HR" sz="3600" b="0" dirty="0">
                <a:latin typeface="Stolzl Book" panose="00000500000000000000" pitchFamily="50" charset="-18"/>
              </a:rPr>
              <a:t>ZLATNO PRAVILO 3</a:t>
            </a:r>
          </a:p>
        </p:txBody>
      </p:sp>
      <p:sp>
        <p:nvSpPr>
          <p:cNvPr id="12" name="Rectangle 11">
            <a:extLst>
              <a:ext uri="{FF2B5EF4-FFF2-40B4-BE49-F238E27FC236}">
                <a16:creationId xmlns:a16="http://schemas.microsoft.com/office/drawing/2014/main" id="{C02C66C1-93EE-4234-829E-3B1AE6D9D0EE}"/>
              </a:ext>
            </a:extLst>
          </p:cNvPr>
          <p:cNvSpPr/>
          <p:nvPr/>
        </p:nvSpPr>
        <p:spPr>
          <a:xfrm>
            <a:off x="1973542" y="2057560"/>
            <a:ext cx="5141491" cy="1477328"/>
          </a:xfrm>
          <a:prstGeom prst="rect">
            <a:avLst/>
          </a:prstGeom>
        </p:spPr>
        <p:txBody>
          <a:bodyPr wrap="square">
            <a:spAutoFit/>
          </a:bodyPr>
          <a:lstStyle/>
          <a:p>
            <a:r>
              <a:rPr lang="en-US" dirty="0" err="1">
                <a:solidFill>
                  <a:srgbClr val="000000"/>
                </a:solidFill>
                <a:latin typeface="Stolzl Book" panose="00000500000000000000" pitchFamily="50" charset="-18"/>
              </a:rPr>
              <a:t>Naknadnih</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prijave</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na</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rokove</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nema</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Naknadnih</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predaja</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radova</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nema</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Uzmi</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kalendar</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prati</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svoje</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obveze</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izvršavaj</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ih</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na</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vrijeme</a:t>
            </a:r>
            <a:r>
              <a:rPr lang="en-US" dirty="0">
                <a:solidFill>
                  <a:srgbClr val="000000"/>
                </a:solidFill>
                <a:latin typeface="Stolzl Book" panose="00000500000000000000" pitchFamily="50" charset="-18"/>
              </a:rPr>
              <a:t> </a:t>
            </a:r>
            <a:r>
              <a:rPr lang="en-US" dirty="0" err="1">
                <a:solidFill>
                  <a:srgbClr val="000000"/>
                </a:solidFill>
                <a:latin typeface="Stolzl Book" panose="00000500000000000000" pitchFamily="50" charset="-18"/>
              </a:rPr>
              <a:t>i</a:t>
            </a:r>
            <a:r>
              <a:rPr lang="en-US" dirty="0">
                <a:solidFill>
                  <a:srgbClr val="000000"/>
                </a:solidFill>
                <a:latin typeface="Stolzl Book" panose="00000500000000000000" pitchFamily="50" charset="-18"/>
              </a:rPr>
              <a:t> </a:t>
            </a:r>
            <a:r>
              <a:rPr lang="en-US" dirty="0" err="1">
                <a:solidFill>
                  <a:srgbClr val="000000"/>
                </a:solidFill>
                <a:latin typeface="Stolzl Bold" panose="00000800000000000000" pitchFamily="50" charset="-18"/>
              </a:rPr>
              <a:t>obećajemo</a:t>
            </a:r>
            <a:r>
              <a:rPr lang="en-US" dirty="0">
                <a:solidFill>
                  <a:srgbClr val="000000"/>
                </a:solidFill>
                <a:latin typeface="Stolzl Bold" panose="00000800000000000000" pitchFamily="50" charset="-18"/>
              </a:rPr>
              <a:t> da </a:t>
            </a:r>
            <a:r>
              <a:rPr lang="en-US" dirty="0" err="1">
                <a:solidFill>
                  <a:srgbClr val="000000"/>
                </a:solidFill>
                <a:latin typeface="Stolzl Bold" panose="00000800000000000000" pitchFamily="50" charset="-18"/>
              </a:rPr>
              <a:t>ćeš</a:t>
            </a:r>
            <a:r>
              <a:rPr lang="en-US" dirty="0">
                <a:solidFill>
                  <a:srgbClr val="000000"/>
                </a:solidFill>
                <a:latin typeface="Stolzl Bold" panose="00000800000000000000" pitchFamily="50" charset="-18"/>
              </a:rPr>
              <a:t> </a:t>
            </a:r>
            <a:r>
              <a:rPr lang="en-US" dirty="0" err="1">
                <a:solidFill>
                  <a:srgbClr val="000000"/>
                </a:solidFill>
                <a:latin typeface="Stolzl Bold" panose="00000800000000000000" pitchFamily="50" charset="-18"/>
              </a:rPr>
              <a:t>imati</a:t>
            </a:r>
            <a:r>
              <a:rPr lang="en-US" dirty="0">
                <a:solidFill>
                  <a:srgbClr val="000000"/>
                </a:solidFill>
                <a:latin typeface="Stolzl Bold" panose="00000800000000000000" pitchFamily="50" charset="-18"/>
              </a:rPr>
              <a:t> </a:t>
            </a:r>
            <a:r>
              <a:rPr lang="en-US" dirty="0" err="1">
                <a:solidFill>
                  <a:srgbClr val="000000"/>
                </a:solidFill>
                <a:latin typeface="Stolzl Bold" panose="00000800000000000000" pitchFamily="50" charset="-18"/>
              </a:rPr>
              <a:t>dobru</a:t>
            </a:r>
            <a:r>
              <a:rPr lang="en-US" dirty="0">
                <a:solidFill>
                  <a:srgbClr val="000000"/>
                </a:solidFill>
                <a:latin typeface="Stolzl Bold" panose="00000800000000000000" pitchFamily="50" charset="-18"/>
              </a:rPr>
              <a:t> </a:t>
            </a:r>
            <a:r>
              <a:rPr lang="en-US" dirty="0" err="1">
                <a:solidFill>
                  <a:srgbClr val="000000"/>
                </a:solidFill>
                <a:latin typeface="Stolzl Bold" panose="00000800000000000000" pitchFamily="50" charset="-18"/>
              </a:rPr>
              <a:t>naknadu</a:t>
            </a:r>
            <a:r>
              <a:rPr lang="en-US" dirty="0">
                <a:solidFill>
                  <a:srgbClr val="000000"/>
                </a:solidFill>
                <a:latin typeface="Stolzl Bold" panose="00000800000000000000" pitchFamily="50" charset="-18"/>
              </a:rPr>
              <a:t>: </a:t>
            </a:r>
            <a:r>
              <a:rPr lang="en-US" dirty="0" err="1">
                <a:solidFill>
                  <a:srgbClr val="000000"/>
                </a:solidFill>
                <a:latin typeface="Stolzl Bold" panose="00000800000000000000" pitchFamily="50" charset="-18"/>
              </a:rPr>
              <a:t>vlastiti</a:t>
            </a:r>
            <a:r>
              <a:rPr lang="en-US" dirty="0">
                <a:solidFill>
                  <a:srgbClr val="000000"/>
                </a:solidFill>
                <a:latin typeface="Stolzl Bold" panose="00000800000000000000" pitchFamily="50" charset="-18"/>
              </a:rPr>
              <a:t> </a:t>
            </a:r>
            <a:r>
              <a:rPr lang="en-US" dirty="0" err="1">
                <a:solidFill>
                  <a:srgbClr val="000000"/>
                </a:solidFill>
                <a:latin typeface="Stolzl Bold" panose="00000800000000000000" pitchFamily="50" charset="-18"/>
              </a:rPr>
              <a:t>uspjeh</a:t>
            </a:r>
            <a:r>
              <a:rPr lang="hr-HR" dirty="0">
                <a:solidFill>
                  <a:srgbClr val="000000"/>
                </a:solidFill>
                <a:latin typeface="Stolzl Book" panose="00000500000000000000" pitchFamily="50" charset="-18"/>
              </a:rPr>
              <a:t>.</a:t>
            </a:r>
            <a:endParaRPr lang="en-US" dirty="0">
              <a:solidFill>
                <a:srgbClr val="000000"/>
              </a:solidFill>
              <a:latin typeface="Stolzl Book" panose="00000500000000000000" pitchFamily="50" charset="-18"/>
            </a:endParaRPr>
          </a:p>
        </p:txBody>
      </p:sp>
      <p:pic>
        <p:nvPicPr>
          <p:cNvPr id="13" name="Graphic 12">
            <a:extLst>
              <a:ext uri="{FF2B5EF4-FFF2-40B4-BE49-F238E27FC236}">
                <a16:creationId xmlns:a16="http://schemas.microsoft.com/office/drawing/2014/main" id="{16D9C902-47FB-4EDC-9004-4A6B1BA6FFC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444387" y="570621"/>
            <a:ext cx="3665141" cy="5012793"/>
          </a:xfrm>
          <a:prstGeom prst="rect">
            <a:avLst/>
          </a:prstGeom>
        </p:spPr>
      </p:pic>
    </p:spTree>
    <p:extLst>
      <p:ext uri="{BB962C8B-B14F-4D97-AF65-F5344CB8AC3E}">
        <p14:creationId xmlns:p14="http://schemas.microsoft.com/office/powerpoint/2010/main" val="311991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22B28-1B2E-43F0-A3C6-F50D372D65D4}"/>
              </a:ext>
            </a:extLst>
          </p:cNvPr>
          <p:cNvSpPr>
            <a:spLocks noGrp="1"/>
          </p:cNvSpPr>
          <p:nvPr>
            <p:ph type="title"/>
          </p:nvPr>
        </p:nvSpPr>
        <p:spPr/>
        <p:txBody>
          <a:bodyPr/>
          <a:lstStyle/>
          <a:p>
            <a:r>
              <a:rPr lang="hr-HR" dirty="0"/>
              <a:t>Materijali za pripremu ispita</a:t>
            </a:r>
          </a:p>
        </p:txBody>
      </p:sp>
      <p:sp>
        <p:nvSpPr>
          <p:cNvPr id="3" name="Content Placeholder 2">
            <a:extLst>
              <a:ext uri="{FF2B5EF4-FFF2-40B4-BE49-F238E27FC236}">
                <a16:creationId xmlns:a16="http://schemas.microsoft.com/office/drawing/2014/main" id="{FF12316F-44F2-4B75-948F-3E2E18A7AFAB}"/>
              </a:ext>
            </a:extLst>
          </p:cNvPr>
          <p:cNvSpPr>
            <a:spLocks noGrp="1"/>
          </p:cNvSpPr>
          <p:nvPr>
            <p:ph idx="1"/>
          </p:nvPr>
        </p:nvSpPr>
        <p:spPr>
          <a:xfrm>
            <a:off x="1231232" y="2364623"/>
            <a:ext cx="4684295" cy="2493712"/>
          </a:xfrm>
        </p:spPr>
        <p:txBody>
          <a:bodyPr/>
          <a:lstStyle/>
          <a:p>
            <a:r>
              <a:rPr lang="hr-HR" dirty="0"/>
              <a:t>Literatura</a:t>
            </a:r>
          </a:p>
          <a:p>
            <a:r>
              <a:rPr lang="hr-HR" dirty="0"/>
              <a:t>Nastavni materijali objavljeni u </a:t>
            </a:r>
            <a:r>
              <a:rPr lang="hr-HR" dirty="0" err="1"/>
              <a:t>Infoeduci</a:t>
            </a:r>
            <a:endParaRPr lang="hr-HR" dirty="0"/>
          </a:p>
        </p:txBody>
      </p:sp>
      <p:pic>
        <p:nvPicPr>
          <p:cNvPr id="5" name="Graphic 4" descr="Books">
            <a:extLst>
              <a:ext uri="{FF2B5EF4-FFF2-40B4-BE49-F238E27FC236}">
                <a16:creationId xmlns:a16="http://schemas.microsoft.com/office/drawing/2014/main" id="{8C9E8FF8-BE40-41AD-9571-1B52CC303D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76474" y="1913021"/>
            <a:ext cx="3396916" cy="3396916"/>
          </a:xfrm>
          <a:prstGeom prst="rect">
            <a:avLst/>
          </a:prstGeom>
        </p:spPr>
      </p:pic>
    </p:spTree>
    <p:extLst>
      <p:ext uri="{BB962C8B-B14F-4D97-AF65-F5344CB8AC3E}">
        <p14:creationId xmlns:p14="http://schemas.microsoft.com/office/powerpoint/2010/main" val="3876877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slov 1"/>
          <p:cNvSpPr>
            <a:spLocks noGrp="1"/>
          </p:cNvSpPr>
          <p:nvPr>
            <p:ph type="title"/>
          </p:nvPr>
        </p:nvSpPr>
        <p:spPr/>
        <p:txBody>
          <a:bodyPr/>
          <a:lstStyle/>
          <a:p>
            <a:pPr eaLnBrk="1" hangingPunct="1"/>
            <a:r>
              <a:rPr lang="hr-HR" altLang="sr-Latn-RS"/>
              <a:t>Polaganje kolegija</a:t>
            </a:r>
          </a:p>
        </p:txBody>
      </p:sp>
      <p:sp>
        <p:nvSpPr>
          <p:cNvPr id="14339" name="Rezervirano mjesto sadržaja 2"/>
          <p:cNvSpPr>
            <a:spLocks noGrp="1"/>
          </p:cNvSpPr>
          <p:nvPr>
            <p:ph sz="quarter" idx="1"/>
          </p:nvPr>
        </p:nvSpPr>
        <p:spPr>
          <a:xfrm>
            <a:off x="838200" y="1933493"/>
            <a:ext cx="10003559" cy="4531401"/>
          </a:xfrm>
        </p:spPr>
        <p:txBody>
          <a:bodyPr>
            <a:normAutofit/>
          </a:bodyPr>
          <a:lstStyle/>
          <a:p>
            <a:pPr algn="just" eaLnBrk="1" hangingPunct="1">
              <a:spcBef>
                <a:spcPts val="600"/>
              </a:spcBef>
              <a:spcAft>
                <a:spcPts val="600"/>
              </a:spcAft>
            </a:pPr>
            <a:r>
              <a:rPr lang="hr-HR" altLang="sr-Latn-RS" b="1" dirty="0"/>
              <a:t>Da bi student položio kolegij mora po svakom ishodu učenja unutar svakog skupa ishoda učenja ostvariti minimalno 50% bodova raspoloživih za taj ishod učenja.</a:t>
            </a:r>
          </a:p>
          <a:p>
            <a:pPr algn="just" eaLnBrk="1" hangingPunct="1">
              <a:spcBef>
                <a:spcPts val="600"/>
              </a:spcBef>
              <a:spcAft>
                <a:spcPts val="600"/>
              </a:spcAft>
            </a:pPr>
            <a:r>
              <a:rPr lang="hr-HR" altLang="sr-Latn-RS" b="1" dirty="0">
                <a:solidFill>
                  <a:srgbClr val="C30E60"/>
                </a:solidFill>
              </a:rPr>
              <a:t>Ako student ne ostvari 50% bodova iz nekog ishoda učenja unutar skupa na slijedećem roku može ponavljati samo taj </a:t>
            </a:r>
            <a:r>
              <a:rPr lang="hr-HR" altLang="sr-Latn-RS" b="1" dirty="0" err="1">
                <a:solidFill>
                  <a:srgbClr val="C30E60"/>
                </a:solidFill>
              </a:rPr>
              <a:t>nepoloženi</a:t>
            </a:r>
            <a:r>
              <a:rPr lang="hr-HR" altLang="sr-Latn-RS" b="1" dirty="0">
                <a:solidFill>
                  <a:srgbClr val="C30E60"/>
                </a:solidFill>
              </a:rPr>
              <a:t> ishod učenja</a:t>
            </a:r>
          </a:p>
          <a:p>
            <a:pPr algn="just" eaLnBrk="1" hangingPunct="1">
              <a:spcBef>
                <a:spcPts val="600"/>
              </a:spcBef>
              <a:spcAft>
                <a:spcPts val="600"/>
              </a:spcAft>
            </a:pPr>
            <a:r>
              <a:rPr lang="hr-HR" altLang="sr-Latn-RS" b="1" dirty="0">
                <a:solidFill>
                  <a:srgbClr val="C30E60"/>
                </a:solidFill>
              </a:rPr>
              <a:t>Broj bodova se ne može nadoknaditi usmenim ispitom ili na neki drugi način koji nije propisan strukturom bodova </a:t>
            </a:r>
          </a:p>
        </p:txBody>
      </p:sp>
      <p:pic>
        <p:nvPicPr>
          <p:cNvPr id="4" name="Picture 13"/>
          <p:cNvPicPr>
            <a:picLocks noChangeAspect="1"/>
          </p:cNvPicPr>
          <p:nvPr/>
        </p:nvPicPr>
        <p:blipFill>
          <a:blip r:embed="rId3"/>
          <a:stretch>
            <a:fillRect/>
          </a:stretch>
        </p:blipFill>
        <p:spPr>
          <a:xfrm>
            <a:off x="10166528" y="300949"/>
            <a:ext cx="1638300" cy="1282700"/>
          </a:xfrm>
          <a:prstGeom prst="rect">
            <a:avLst/>
          </a:prstGeom>
        </p:spPr>
      </p:pic>
    </p:spTree>
    <p:extLst>
      <p:ext uri="{BB962C8B-B14F-4D97-AF65-F5344CB8AC3E}">
        <p14:creationId xmlns:p14="http://schemas.microsoft.com/office/powerpoint/2010/main" val="1585692768"/>
      </p:ext>
    </p:extLst>
  </p:cSld>
  <p:clrMapOvr>
    <a:masterClrMapping/>
  </p:clrMapOvr>
</p:sld>
</file>

<file path=ppt/theme/theme1.xml><?xml version="1.0" encoding="utf-8"?>
<a:theme xmlns:a="http://schemas.openxmlformats.org/drawingml/2006/main" name="Office Theme">
  <a:themeElements>
    <a:clrScheme name="algebra">
      <a:dk1>
        <a:srgbClr val="000000"/>
      </a:dk1>
      <a:lt1>
        <a:srgbClr val="FFFFFF"/>
      </a:lt1>
      <a:dk2>
        <a:srgbClr val="FFFFFF"/>
      </a:dk2>
      <a:lt2>
        <a:srgbClr val="FFFFFF"/>
      </a:lt2>
      <a:accent1>
        <a:srgbClr val="CF41AD"/>
      </a:accent1>
      <a:accent2>
        <a:srgbClr val="F7921D"/>
      </a:accent2>
      <a:accent3>
        <a:srgbClr val="E5E5E5"/>
      </a:accent3>
      <a:accent4>
        <a:srgbClr val="B71373"/>
      </a:accent4>
      <a:accent5>
        <a:srgbClr val="FF8529"/>
      </a:accent5>
      <a:accent6>
        <a:srgbClr val="E83773"/>
      </a:accent6>
      <a:hlink>
        <a:srgbClr val="414141"/>
      </a:hlink>
      <a:folHlink>
        <a:srgbClr val="C1316E"/>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1297</TotalTime>
  <Words>1543</Words>
  <Application>Microsoft Office PowerPoint</Application>
  <PresentationFormat>Široki zaslon</PresentationFormat>
  <Paragraphs>121</Paragraphs>
  <Slides>22</Slides>
  <Notes>15</Notes>
  <HiddenSlides>0</HiddenSlides>
  <MMClips>0</MMClips>
  <ScaleCrop>false</ScaleCrop>
  <HeadingPairs>
    <vt:vector size="6" baseType="variant">
      <vt:variant>
        <vt:lpstr>Korišteni fontovi</vt:lpstr>
      </vt:variant>
      <vt:variant>
        <vt:i4>4</vt:i4>
      </vt:variant>
      <vt:variant>
        <vt:lpstr>Tema</vt:lpstr>
      </vt:variant>
      <vt:variant>
        <vt:i4>1</vt:i4>
      </vt:variant>
      <vt:variant>
        <vt:lpstr>Naslovi slajdova</vt:lpstr>
      </vt:variant>
      <vt:variant>
        <vt:i4>22</vt:i4>
      </vt:variant>
    </vt:vector>
  </HeadingPairs>
  <TitlesOfParts>
    <vt:vector size="27" baseType="lpstr">
      <vt:lpstr>Stolzl Book</vt:lpstr>
      <vt:lpstr>Stolzl Bold</vt:lpstr>
      <vt:lpstr>Calibri</vt:lpstr>
      <vt:lpstr>Arial</vt:lpstr>
      <vt:lpstr>Office Theme</vt:lpstr>
      <vt:lpstr>3. susret s mentorom</vt:lpstr>
      <vt:lpstr>Podsjećamo:</vt:lpstr>
      <vt:lpstr>Informacije</vt:lpstr>
      <vt:lpstr>Digitalni potpis</vt:lpstr>
      <vt:lpstr>PowerPoint prezentacija</vt:lpstr>
      <vt:lpstr>PowerPoint prezentacija</vt:lpstr>
      <vt:lpstr>PowerPoint prezentacija</vt:lpstr>
      <vt:lpstr>Materijali za pripremu ispita</vt:lpstr>
      <vt:lpstr>Polaganje kolegija</vt:lpstr>
      <vt:lpstr>Ne zaboravite – što ponijeti na ispit?</vt:lpstr>
      <vt:lpstr>Upute za pisanje ispita</vt:lpstr>
      <vt:lpstr>Primjer</vt:lpstr>
      <vt:lpstr>Upute za pisanje ispita</vt:lpstr>
      <vt:lpstr>Primjer</vt:lpstr>
      <vt:lpstr>Primjer</vt:lpstr>
      <vt:lpstr>Primjer</vt:lpstr>
      <vt:lpstr>Nekoliko važnih informacija o ispitima</vt:lpstr>
      <vt:lpstr>Nekoliko važnih informacija</vt:lpstr>
      <vt:lpstr>Sve informacije o ispitima</vt:lpstr>
      <vt:lpstr>Nakon zimskog ispitnog roka….</vt:lpstr>
      <vt:lpstr>Sljedeći susret…</vt:lpstr>
      <vt:lpstr>Hvala na pažnji!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zana mrsa</dc:creator>
  <cp:lastModifiedBy>Mihaela Bašić</cp:lastModifiedBy>
  <cp:revision>84</cp:revision>
  <cp:lastPrinted>2022-09-12T10:06:13Z</cp:lastPrinted>
  <dcterms:created xsi:type="dcterms:W3CDTF">2018-01-24T13:33:55Z</dcterms:created>
  <dcterms:modified xsi:type="dcterms:W3CDTF">2024-01-22T08:25:16Z</dcterms:modified>
</cp:coreProperties>
</file>