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68" r:id="rId6"/>
    <p:sldId id="256" r:id="rId7"/>
    <p:sldId id="258" r:id="rId8"/>
    <p:sldId id="259" r:id="rId9"/>
    <p:sldId id="260" r:id="rId10"/>
    <p:sldId id="261" r:id="rId11"/>
    <p:sldId id="264" r:id="rId12"/>
    <p:sldId id="265" r:id="rId13"/>
    <p:sldId id="269" r:id="rId14"/>
    <p:sldId id="270" r:id="rId15"/>
    <p:sldId id="271" r:id="rId16"/>
    <p:sldId id="267" r:id="rId17"/>
    <p:sldId id="266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4706"/>
  </p:normalViewPr>
  <p:slideViewPr>
    <p:cSldViewPr snapToGrid="0" snapToObjects="1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t.oup.com/student/grammarfriends/level04/tests/test9?cc=hr&amp;selLanguage=hr" TargetMode="External"/><Relationship Id="rId2" Type="http://schemas.openxmlformats.org/officeDocument/2006/relationships/hyperlink" Target="https://test-english.com/grammar-points/a2/past-continuous-past-simple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erfect-english-grammar.com/past-simple-past-continuous-exercise-1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.lingolia.com/en/grammar/tenses/past-perfect-progressive" TargetMode="External"/><Relationship Id="rId2" Type="http://schemas.openxmlformats.org/officeDocument/2006/relationships/hyperlink" Target="https://english.lingolia.com/en/grammar/tenses/simple-pa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50" y="671514"/>
            <a:ext cx="5891212" cy="2014537"/>
          </a:xfrm>
        </p:spPr>
        <p:txBody>
          <a:bodyPr/>
          <a:lstStyle/>
          <a:p>
            <a:r>
              <a:rPr lang="hr-HR" dirty="0"/>
              <a:t>Past Simple and Past Continuous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70FEA7-D040-318D-449E-6FAC253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Verbs that are not used in the </a:t>
            </a:r>
            <a:r>
              <a:rPr lang="hr-HR" sz="3600" b="1" dirty="0" err="1">
                <a:solidFill>
                  <a:schemeClr val="bg1"/>
                </a:solidFill>
              </a:rPr>
              <a:t>continuous</a:t>
            </a:r>
            <a:r>
              <a:rPr lang="en-GB" sz="3600" b="1" dirty="0">
                <a:solidFill>
                  <a:schemeClr val="bg1"/>
                </a:solidFill>
              </a:rPr>
              <a:t> form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56715E3-FC0A-C24E-D116-7204863EAC9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910127" y="1871759"/>
            <a:ext cx="961426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stative verbs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be*, cost, fit, mean, remain, suit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weather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awful.</a:t>
            </a:r>
            <a:endParaRPr kumimoji="0" lang="hr-H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verbs that indicate possession/belonging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belong, have*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didn’t have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lot of luggage.</a:t>
            </a:r>
            <a:endParaRPr kumimoji="0" lang="hr-H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verbs of sensory perception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feel*, hear, see*, smell*, taste*, touch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many villages.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5BAF5814-50E2-1397-3EFD-BE8B41C0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Verbs that are not used in the </a:t>
            </a:r>
            <a:r>
              <a:rPr lang="hr-HR" sz="3600" b="1" dirty="0" err="1">
                <a:solidFill>
                  <a:schemeClr val="bg1"/>
                </a:solidFill>
              </a:rPr>
              <a:t>continuous</a:t>
            </a:r>
            <a:r>
              <a:rPr lang="en-GB" sz="3600" b="1" dirty="0">
                <a:solidFill>
                  <a:schemeClr val="bg1"/>
                </a:solidFill>
              </a:rPr>
              <a:t> form</a:t>
            </a:r>
            <a:r>
              <a:rPr lang="hr-HR" sz="3600" b="1" dirty="0">
                <a:solidFill>
                  <a:schemeClr val="bg1"/>
                </a:solidFill>
              </a:rPr>
              <a:t>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88ACF21-B46E-A35A-52A2-1A66B547DBC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839788" y="1850404"/>
            <a:ext cx="1044953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verbs that express feelings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hate, hope, like, love, prefer, regret, want, wish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 friends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preferred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spend their holidays by the sea.</a:t>
            </a:r>
            <a:endParaRPr kumimoji="0" lang="hr-H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verbs of thought and recognition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believe, know,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realise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recognise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seem, think*, understand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thought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they would be sitting at the beach all day.</a:t>
            </a:r>
            <a:endParaRPr kumimoji="0" lang="hr-H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clauses accompanying direct speech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answer, ask, reply, say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“We are spending all day inside,” my friends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said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02E3557C-AE78-09FD-E694-B566C59D3B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S</a:t>
            </a:r>
            <a:r>
              <a:rPr lang="en-GB" sz="3200" dirty="0" err="1">
                <a:solidFill>
                  <a:schemeClr val="bg1"/>
                </a:solidFill>
              </a:rPr>
              <a:t>tative</a:t>
            </a:r>
            <a:r>
              <a:rPr lang="en-GB" sz="3200" dirty="0">
                <a:solidFill>
                  <a:schemeClr val="bg1"/>
                </a:solidFill>
              </a:rPr>
              <a:t> verbs </a:t>
            </a:r>
            <a:r>
              <a:rPr lang="hr-HR" sz="3200" dirty="0" err="1">
                <a:solidFill>
                  <a:schemeClr val="bg1"/>
                </a:solidFill>
              </a:rPr>
              <a:t>that</a:t>
            </a:r>
            <a:r>
              <a:rPr lang="en-GB" sz="3200" dirty="0">
                <a:solidFill>
                  <a:schemeClr val="bg1"/>
                </a:solidFill>
              </a:rPr>
              <a:t> have a </a:t>
            </a:r>
            <a:r>
              <a:rPr lang="hr-HR" sz="3200" dirty="0" err="1">
                <a:solidFill>
                  <a:schemeClr val="bg1"/>
                </a:solidFill>
              </a:rPr>
              <a:t>continuous</a:t>
            </a:r>
            <a:r>
              <a:rPr lang="en-GB" sz="3200" dirty="0">
                <a:solidFill>
                  <a:schemeClr val="bg1"/>
                </a:solidFill>
              </a:rPr>
              <a:t> form, but the meaning </a:t>
            </a:r>
            <a:r>
              <a:rPr lang="hr-HR" sz="3200" dirty="0" err="1">
                <a:solidFill>
                  <a:schemeClr val="bg1"/>
                </a:solidFill>
              </a:rPr>
              <a:t>is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different</a:t>
            </a:r>
            <a:r>
              <a:rPr lang="hr-HR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id="{5DE8DDC2-ECDF-FB7B-89DD-A399AA915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6425"/>
            <a:ext cx="10515600" cy="4189738"/>
          </a:xfrm>
        </p:spPr>
      </p:pic>
    </p:spTree>
    <p:extLst>
      <p:ext uri="{BB962C8B-B14F-4D97-AF65-F5344CB8AC3E}">
        <p14:creationId xmlns:p14="http://schemas.microsoft.com/office/powerpoint/2010/main" val="99064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6D75D-34EE-D210-78A7-35C15684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326443" cy="30321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Summary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chart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A9749342-B761-ACF4-B59F-65976CD3E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71050" y="863588"/>
            <a:ext cx="5263918" cy="5130823"/>
          </a:xfrm>
        </p:spPr>
      </p:pic>
    </p:spTree>
    <p:extLst>
      <p:ext uri="{BB962C8B-B14F-4D97-AF65-F5344CB8AC3E}">
        <p14:creationId xmlns:p14="http://schemas.microsoft.com/office/powerpoint/2010/main" val="161870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129E65-48CC-0325-485C-FA6639F0B9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 err="1">
                <a:solidFill>
                  <a:schemeClr val="bg1"/>
                </a:solidFill>
              </a:rPr>
              <a:t>Let’s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revise</a:t>
            </a:r>
            <a:r>
              <a:rPr lang="hr-HR" dirty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BF374C4-0347-6598-5BFD-5ECC4EFD2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48608"/>
            <a:ext cx="10642966" cy="4141055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https://test-english.com/grammar-points/a2/past-continuous-past-simple/</a:t>
            </a:r>
            <a:endParaRPr lang="hr-HR" dirty="0"/>
          </a:p>
          <a:p>
            <a:r>
              <a:rPr lang="en-GB" dirty="0">
                <a:hlinkClick r:id="rId3"/>
              </a:rPr>
              <a:t>https://elt.oup.com/student/grammarfriends/level04/tests/test9?cc=hr&amp;selLanguage=hr</a:t>
            </a:r>
            <a:endParaRPr lang="hr-HR" dirty="0"/>
          </a:p>
          <a:p>
            <a:r>
              <a:rPr lang="en-GB" dirty="0">
                <a:hlinkClick r:id="rId4"/>
              </a:rPr>
              <a:t>https://www.perfect-english-grammar.com/past-simple-past-continuous-exercise-1.html</a:t>
            </a:r>
            <a:r>
              <a:rPr lang="hr-H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35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#neverstoplearning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EC1354-83B4-74DC-180B-442F525E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63" y="88407"/>
            <a:ext cx="10864414" cy="2936147"/>
          </a:xfrm>
        </p:spPr>
        <p:txBody>
          <a:bodyPr>
            <a:noAutofit/>
          </a:bodyPr>
          <a:lstStyle/>
          <a:p>
            <a:r>
              <a:rPr lang="en-GB" sz="1600" b="0" dirty="0"/>
              <a:t>The simple past and the past progressive</a:t>
            </a:r>
            <a:r>
              <a:rPr lang="hr-HR" sz="1600" b="0" dirty="0"/>
              <a:t> (</a:t>
            </a:r>
            <a:r>
              <a:rPr lang="en-GB" sz="1600" b="0" dirty="0"/>
              <a:t>continuous</a:t>
            </a:r>
            <a:r>
              <a:rPr lang="hr-HR" sz="1600" b="0" dirty="0"/>
              <a:t>)</a:t>
            </a:r>
            <a:r>
              <a:rPr lang="en-GB" sz="1600" b="0" dirty="0"/>
              <a:t> are used to express actions in the past, however each has a </a:t>
            </a:r>
            <a:r>
              <a:rPr lang="en-GB" sz="1600" b="0" u="sng" dirty="0"/>
              <a:t>different function.</a:t>
            </a:r>
            <a:br>
              <a:rPr lang="hr-HR" sz="1600" b="0" dirty="0"/>
            </a:br>
            <a:br>
              <a:rPr lang="en-GB" sz="1600" b="0" dirty="0"/>
            </a:br>
            <a:r>
              <a:rPr lang="en-GB" sz="1600" dirty="0">
                <a:hlinkClick r:id="rId2" tooltip="Simple Past Tense in English Gramm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simple past</a:t>
            </a:r>
            <a:r>
              <a:rPr lang="en-GB" sz="1600" dirty="0"/>
              <a:t> </a:t>
            </a:r>
            <a:r>
              <a:rPr lang="en-GB" sz="1600" b="0" dirty="0"/>
              <a:t>expresses completed, sequential actions in the past and is therefore the main narrative form.</a:t>
            </a:r>
            <a:br>
              <a:rPr lang="hr-HR" sz="1600" b="0" dirty="0"/>
            </a:br>
            <a:br>
              <a:rPr lang="en-GB" sz="1600" b="0" dirty="0"/>
            </a:br>
            <a:r>
              <a:rPr lang="en-GB" sz="1600" dirty="0">
                <a:hlinkClick r:id="rId3" tooltip="Past Perfect Progressive Tense in English Gramm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past </a:t>
            </a:r>
            <a:r>
              <a:rPr lang="hr-HR" sz="1600" u="sng" dirty="0" err="1"/>
              <a:t>continuous</a:t>
            </a:r>
            <a:r>
              <a:rPr lang="en-GB" sz="1600" dirty="0"/>
              <a:t> </a:t>
            </a:r>
            <a:r>
              <a:rPr lang="en-GB" sz="1600" b="0" dirty="0"/>
              <a:t>expresses actions that were in progress at a specific point in the past; this tense establishes background and sets the scene.</a:t>
            </a:r>
            <a:br>
              <a:rPr lang="en-GB" sz="1600" b="0" dirty="0"/>
            </a:br>
            <a:endParaRPr lang="en-GB" sz="1600" b="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144C7F-B026-8F5F-D2DC-8FD5ACD5B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64641" y="2004418"/>
            <a:ext cx="6430272" cy="4134427"/>
          </a:xfrm>
        </p:spPr>
      </p:pic>
    </p:spTree>
    <p:extLst>
      <p:ext uri="{BB962C8B-B14F-4D97-AF65-F5344CB8AC3E}">
        <p14:creationId xmlns:p14="http://schemas.microsoft.com/office/powerpoint/2010/main" val="222884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THE PAST SIMPLE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/>
              <a:t>We use the past simple for something in the past which is</a:t>
            </a:r>
          </a:p>
          <a:p>
            <a:pPr marL="0" indent="0" algn="ctr">
              <a:buNone/>
            </a:pPr>
            <a:r>
              <a:rPr lang="hr-HR" b="1" dirty="0"/>
              <a:t> FINISHED!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i="1" dirty="0"/>
              <a:t>I </a:t>
            </a:r>
            <a:r>
              <a:rPr lang="hr-HR" b="1" i="1" dirty="0"/>
              <a:t>bought</a:t>
            </a:r>
            <a:r>
              <a:rPr lang="hr-HR" i="1" dirty="0"/>
              <a:t> a new car last week.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737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THE PAST SIMPLE - FORM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hr-HR" sz="2400" b="1" dirty="0"/>
          </a:p>
          <a:p>
            <a:r>
              <a:rPr lang="hr-HR" sz="2400" b="1" dirty="0"/>
              <a:t>Regular verbs + d, ed </a:t>
            </a:r>
            <a:r>
              <a:rPr lang="hr-HR" sz="2400" dirty="0">
                <a:sym typeface="Wingdings" panose="05000000000000000000" pitchFamily="2" charset="2"/>
              </a:rPr>
              <a:t> divide - divide</a:t>
            </a:r>
            <a:r>
              <a:rPr lang="hr-HR" sz="2400" b="1" dirty="0">
                <a:sym typeface="Wingdings" panose="05000000000000000000" pitchFamily="2" charset="2"/>
              </a:rPr>
              <a:t>d</a:t>
            </a:r>
            <a:r>
              <a:rPr lang="hr-HR" sz="2400" dirty="0">
                <a:sym typeface="Wingdings" panose="05000000000000000000" pitchFamily="2" charset="2"/>
              </a:rPr>
              <a:t>, open – open</a:t>
            </a:r>
            <a:r>
              <a:rPr lang="hr-HR" sz="2400" b="1" dirty="0">
                <a:sym typeface="Wingdings" panose="05000000000000000000" pitchFamily="2" charset="2"/>
              </a:rPr>
              <a:t>ed</a:t>
            </a:r>
            <a:r>
              <a:rPr lang="hr-HR" sz="2400" dirty="0">
                <a:sym typeface="Wingdings" panose="05000000000000000000" pitchFamily="2" charset="2"/>
              </a:rPr>
              <a:t>, cry – cr</a:t>
            </a:r>
            <a:r>
              <a:rPr lang="hr-HR" sz="2400" b="1" dirty="0">
                <a:sym typeface="Wingdings" panose="05000000000000000000" pitchFamily="2" charset="2"/>
              </a:rPr>
              <a:t>ied</a:t>
            </a:r>
            <a:r>
              <a:rPr lang="hr-HR" sz="2400" dirty="0">
                <a:sym typeface="Wingdings" panose="05000000000000000000" pitchFamily="2" charset="2"/>
              </a:rPr>
              <a:t>, play - play</a:t>
            </a:r>
            <a:r>
              <a:rPr lang="hr-HR" sz="2400" b="1" dirty="0">
                <a:sym typeface="Wingdings" panose="05000000000000000000" pitchFamily="2" charset="2"/>
              </a:rPr>
              <a:t>ed</a:t>
            </a:r>
          </a:p>
          <a:p>
            <a:pPr marL="0" indent="0">
              <a:buNone/>
            </a:pPr>
            <a:endParaRPr lang="hr-HR" sz="2400" b="1" dirty="0">
              <a:sym typeface="Wingdings" panose="05000000000000000000" pitchFamily="2" charset="2"/>
            </a:endParaRPr>
          </a:p>
          <a:p>
            <a:r>
              <a:rPr lang="hr-HR" b="1" dirty="0">
                <a:sym typeface="Wingdings" panose="05000000000000000000" pitchFamily="2" charset="2"/>
              </a:rPr>
              <a:t>Irregular verbs </a:t>
            </a:r>
            <a:r>
              <a:rPr lang="hr-HR" dirty="0">
                <a:sym typeface="Wingdings" panose="05000000000000000000" pitchFamily="2" charset="2"/>
              </a:rPr>
              <a:t> 2nd column  learn them by heart!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                               (There’s a list on Infoeduka)</a:t>
            </a:r>
          </a:p>
          <a:p>
            <a:pPr marL="0" indent="0">
              <a:buNone/>
            </a:pPr>
            <a:endParaRPr lang="hr-HR" sz="2400" dirty="0">
              <a:sym typeface="Wingdings" panose="05000000000000000000" pitchFamily="2" charset="2"/>
            </a:endParaRPr>
          </a:p>
          <a:p>
            <a:r>
              <a:rPr lang="hr-HR" b="1" dirty="0">
                <a:sym typeface="Wingdings" panose="05000000000000000000" pitchFamily="2" charset="2"/>
              </a:rPr>
              <a:t>Questions</a:t>
            </a:r>
            <a:r>
              <a:rPr lang="hr-HR" dirty="0">
                <a:sym typeface="Wingdings" panose="05000000000000000000" pitchFamily="2" charset="2"/>
              </a:rPr>
              <a:t>  DID + infinitive</a:t>
            </a:r>
          </a:p>
          <a:p>
            <a:pPr marL="0" indent="0">
              <a:buNone/>
            </a:pPr>
            <a:r>
              <a:rPr lang="hr-HR" b="1" i="1" dirty="0">
                <a:sym typeface="Wingdings" panose="05000000000000000000" pitchFamily="2" charset="2"/>
              </a:rPr>
              <a:t>   Did</a:t>
            </a:r>
            <a:r>
              <a:rPr lang="hr-HR" i="1" dirty="0">
                <a:sym typeface="Wingdings" panose="05000000000000000000" pitchFamily="2" charset="2"/>
              </a:rPr>
              <a:t> you </a:t>
            </a:r>
            <a:r>
              <a:rPr lang="hr-HR" b="1" i="1" dirty="0">
                <a:sym typeface="Wingdings" panose="05000000000000000000" pitchFamily="2" charset="2"/>
              </a:rPr>
              <a:t>see</a:t>
            </a:r>
            <a:r>
              <a:rPr lang="hr-HR" i="1" dirty="0">
                <a:sym typeface="Wingdings" panose="05000000000000000000" pitchFamily="2" charset="2"/>
              </a:rPr>
              <a:t> Peter last night? – Yes, I did./No, I didn’t.</a:t>
            </a:r>
          </a:p>
          <a:p>
            <a:pPr marL="0" indent="0">
              <a:buNone/>
            </a:pPr>
            <a:r>
              <a:rPr lang="hr-HR" i="1" dirty="0">
                <a:sym typeface="Wingdings" panose="05000000000000000000" pitchFamily="2" charset="2"/>
              </a:rPr>
              <a:t>   Where </a:t>
            </a:r>
            <a:r>
              <a:rPr lang="hr-HR" b="1" i="1" dirty="0">
                <a:sym typeface="Wingdings" panose="05000000000000000000" pitchFamily="2" charset="2"/>
              </a:rPr>
              <a:t>were</a:t>
            </a:r>
            <a:r>
              <a:rPr lang="hr-HR" i="1" dirty="0">
                <a:sym typeface="Wingdings" panose="05000000000000000000" pitchFamily="2" charset="2"/>
              </a:rPr>
              <a:t> you yesterday?</a:t>
            </a:r>
          </a:p>
          <a:p>
            <a:pPr marL="0" indent="0">
              <a:buNone/>
            </a:pPr>
            <a:endParaRPr lang="hr-HR" sz="2400" i="1" dirty="0">
              <a:sym typeface="Wingdings" panose="05000000000000000000" pitchFamily="2" charset="2"/>
            </a:endParaRPr>
          </a:p>
          <a:p>
            <a:r>
              <a:rPr lang="hr-HR" b="1" dirty="0"/>
              <a:t>Negatives</a:t>
            </a: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 DID + NOT + infinitive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i="1" dirty="0"/>
              <a:t>I </a:t>
            </a:r>
            <a:r>
              <a:rPr lang="hr-HR" b="1" i="1" dirty="0"/>
              <a:t>did not/didn’t see </a:t>
            </a:r>
            <a:r>
              <a:rPr lang="hr-HR" i="1" dirty="0"/>
              <a:t>Peter at your party last night.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THE PAST CONTINUOUS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b="1" dirty="0"/>
              <a:t>The past continuous means that at a time in the past we were in the middle of an action</a:t>
            </a:r>
            <a:r>
              <a:rPr lang="hr-HR" dirty="0"/>
              <a:t>:</a:t>
            </a:r>
          </a:p>
          <a:p>
            <a:r>
              <a:rPr lang="hr-HR" dirty="0"/>
              <a:t>at a specific time 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</a:t>
            </a:r>
            <a:r>
              <a:rPr lang="hr-HR" sz="2000" dirty="0">
                <a:sym typeface="Wingdings" panose="05000000000000000000" pitchFamily="2" charset="2"/>
              </a:rPr>
              <a:t>Yesterday</a:t>
            </a:r>
            <a:r>
              <a:rPr lang="hr-HR" sz="2000" i="1" dirty="0">
                <a:sym typeface="Wingdings" panose="05000000000000000000" pitchFamily="2" charset="2"/>
              </a:rPr>
              <a:t> at 4 pm I </a:t>
            </a:r>
            <a:r>
              <a:rPr lang="hr-HR" sz="2000" b="1" i="1" dirty="0">
                <a:sym typeface="Wingdings" panose="05000000000000000000" pitchFamily="2" charset="2"/>
              </a:rPr>
              <a:t>was travelling </a:t>
            </a:r>
            <a:r>
              <a:rPr lang="hr-HR" sz="2000" i="1" dirty="0">
                <a:sym typeface="Wingdings" panose="05000000000000000000" pitchFamily="2" charset="2"/>
              </a:rPr>
              <a:t>home from work.</a:t>
            </a:r>
          </a:p>
          <a:p>
            <a:pPr marL="0" indent="0">
              <a:buNone/>
            </a:pPr>
            <a:endParaRPr lang="hr-HR" sz="2000" i="1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two actions happening at the same time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 </a:t>
            </a:r>
            <a:r>
              <a:rPr lang="hr-HR" sz="2000" i="1" u="sng" dirty="0">
                <a:sym typeface="Wingdings" panose="05000000000000000000" pitchFamily="2" charset="2"/>
              </a:rPr>
              <a:t>While</a:t>
            </a:r>
            <a:r>
              <a:rPr lang="hr-HR" sz="2000" i="1" dirty="0">
                <a:sym typeface="Wingdings" panose="05000000000000000000" pitchFamily="2" charset="2"/>
              </a:rPr>
              <a:t> I </a:t>
            </a:r>
            <a:r>
              <a:rPr lang="hr-HR" sz="2000" b="1" i="1" dirty="0">
                <a:sym typeface="Wingdings" panose="05000000000000000000" pitchFamily="2" charset="2"/>
              </a:rPr>
              <a:t>was studying</a:t>
            </a:r>
            <a:r>
              <a:rPr lang="hr-HR" sz="2000" i="1" dirty="0">
                <a:sym typeface="Wingdings" panose="05000000000000000000" pitchFamily="2" charset="2"/>
              </a:rPr>
              <a:t>, my partner </a:t>
            </a:r>
            <a:r>
              <a:rPr lang="hr-HR" sz="2000" b="1" i="1" dirty="0">
                <a:sym typeface="Wingdings" panose="05000000000000000000" pitchFamily="2" charset="2"/>
              </a:rPr>
              <a:t>was making </a:t>
            </a:r>
            <a:r>
              <a:rPr lang="hr-HR" sz="2000" i="1" dirty="0">
                <a:sym typeface="Wingdings" panose="05000000000000000000" pitchFamily="2" charset="2"/>
              </a:rPr>
              <a:t>dinner. </a:t>
            </a:r>
          </a:p>
          <a:p>
            <a:pPr marL="0" indent="0">
              <a:buNone/>
            </a:pPr>
            <a:endParaRPr lang="hr-HR" sz="2000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longer action is interrupted by a shorter one 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 </a:t>
            </a:r>
            <a:r>
              <a:rPr lang="hr-HR" sz="2000" i="1" dirty="0">
                <a:sym typeface="Wingdings" panose="05000000000000000000" pitchFamily="2" charset="2"/>
              </a:rPr>
              <a:t>The boss walked into my office while I was having an online meeting.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215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THE PAST CONTINUOUS -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400" b="1" dirty="0"/>
          </a:p>
          <a:p>
            <a:r>
              <a:rPr lang="hr-HR" sz="2400" b="1" dirty="0"/>
              <a:t>past tense of BE (was/were)+ verb+ing </a:t>
            </a:r>
          </a:p>
          <a:p>
            <a:pPr marL="0" indent="0">
              <a:buNone/>
            </a:pPr>
            <a:r>
              <a:rPr lang="hr-HR" sz="2400" dirty="0">
                <a:sym typeface="Wingdings" panose="05000000000000000000" pitchFamily="2" charset="2"/>
              </a:rPr>
              <a:t>    </a:t>
            </a:r>
            <a:r>
              <a:rPr lang="hr-HR" sz="2400" i="1" dirty="0">
                <a:sym typeface="Wingdings" panose="05000000000000000000" pitchFamily="2" charset="2"/>
              </a:rPr>
              <a:t>We </a:t>
            </a:r>
            <a:r>
              <a:rPr lang="hr-HR" sz="2400" b="1" i="1" dirty="0">
                <a:sym typeface="Wingdings" panose="05000000000000000000" pitchFamily="2" charset="2"/>
              </a:rPr>
              <a:t>were</a:t>
            </a:r>
            <a:r>
              <a:rPr lang="hr-HR" sz="2400" i="1" dirty="0">
                <a:sym typeface="Wingdings" panose="05000000000000000000" pitchFamily="2" charset="2"/>
              </a:rPr>
              <a:t> </a:t>
            </a:r>
            <a:r>
              <a:rPr lang="hr-HR" sz="2400" b="1" i="1" dirty="0">
                <a:sym typeface="Wingdings" panose="05000000000000000000" pitchFamily="2" charset="2"/>
              </a:rPr>
              <a:t>watching</a:t>
            </a:r>
            <a:r>
              <a:rPr lang="hr-HR" sz="2400" i="1" dirty="0">
                <a:sym typeface="Wingdings" panose="05000000000000000000" pitchFamily="2" charset="2"/>
              </a:rPr>
              <a:t> TV last night when you called.</a:t>
            </a:r>
          </a:p>
          <a:p>
            <a:pPr marL="0" indent="0">
              <a:buNone/>
            </a:pPr>
            <a:endParaRPr lang="hr-HR" sz="2400" i="1" dirty="0">
              <a:sym typeface="Wingdings" panose="05000000000000000000" pitchFamily="2" charset="2"/>
            </a:endParaRPr>
          </a:p>
          <a:p>
            <a:r>
              <a:rPr lang="hr-HR" sz="2400" b="1" dirty="0">
                <a:sym typeface="Wingdings" panose="05000000000000000000" pitchFamily="2" charset="2"/>
              </a:rPr>
              <a:t>Questions</a:t>
            </a:r>
            <a:r>
              <a:rPr lang="hr-HR" sz="2400" i="1" dirty="0">
                <a:sym typeface="Wingdings" panose="05000000000000000000" pitchFamily="2" charset="2"/>
              </a:rPr>
              <a:t>  Were you watching TV last night when I called?</a:t>
            </a:r>
          </a:p>
          <a:p>
            <a:pPr marL="0" indent="0">
              <a:buNone/>
            </a:pPr>
            <a:r>
              <a:rPr lang="hr-HR" sz="2400" i="1" dirty="0">
                <a:sym typeface="Wingdings" panose="05000000000000000000" pitchFamily="2" charset="2"/>
              </a:rPr>
              <a:t>                        Yes, we were. / No, we weren’t.</a:t>
            </a:r>
          </a:p>
          <a:p>
            <a:pPr marL="0" indent="0">
              <a:buNone/>
            </a:pPr>
            <a:endParaRPr lang="hr-HR" sz="2400" i="1" dirty="0">
              <a:sym typeface="Wingdings" panose="05000000000000000000" pitchFamily="2" charset="2"/>
            </a:endParaRPr>
          </a:p>
          <a:p>
            <a:r>
              <a:rPr lang="hr-HR" sz="2400" b="1" i="1" dirty="0">
                <a:sym typeface="Wingdings" panose="05000000000000000000" pitchFamily="2" charset="2"/>
              </a:rPr>
              <a:t>Negatives</a:t>
            </a:r>
            <a:r>
              <a:rPr lang="hr-HR" sz="2400" i="1" dirty="0">
                <a:sym typeface="Wingdings" panose="05000000000000000000" pitchFamily="2" charset="2"/>
              </a:rPr>
              <a:t>  We </a:t>
            </a:r>
            <a:r>
              <a:rPr lang="hr-HR" sz="2400" b="1" i="1" dirty="0">
                <a:sym typeface="Wingdings" panose="05000000000000000000" pitchFamily="2" charset="2"/>
              </a:rPr>
              <a:t>were not/ weren’t watching </a:t>
            </a:r>
            <a:r>
              <a:rPr lang="hr-HR" sz="2400" i="1" dirty="0">
                <a:sym typeface="Wingdings" panose="05000000000000000000" pitchFamily="2" charset="2"/>
              </a:rPr>
              <a:t>TV last night when you called. We were studying.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Past Simple vs Past Continuous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1"/>
                </a:solidFill>
              </a:rPr>
              <a:t>PAST SIMPLE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endParaRPr lang="hr-HR" dirty="0"/>
          </a:p>
          <a:p>
            <a:pPr algn="ctr"/>
            <a:r>
              <a:rPr lang="en-US" dirty="0"/>
              <a:t>to talk about states o</a:t>
            </a:r>
            <a:r>
              <a:rPr lang="hr-HR" dirty="0"/>
              <a:t>r </a:t>
            </a:r>
            <a:r>
              <a:rPr lang="en-US" dirty="0"/>
              <a:t>completed actions at a</a:t>
            </a:r>
            <a:r>
              <a:rPr lang="hr-HR" dirty="0"/>
              <a:t> </a:t>
            </a:r>
            <a:r>
              <a:rPr lang="en-US" dirty="0"/>
              <a:t>specific time in the past</a:t>
            </a:r>
          </a:p>
          <a:p>
            <a:pPr marL="0" indent="0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en-US" i="1" dirty="0"/>
              <a:t>Bill Gates </a:t>
            </a:r>
            <a:r>
              <a:rPr lang="en-US" b="1" i="1" dirty="0"/>
              <a:t>founded </a:t>
            </a:r>
            <a:r>
              <a:rPr lang="en-US" i="1" dirty="0"/>
              <a:t>Microsoft</a:t>
            </a:r>
            <a:r>
              <a:rPr lang="hr-HR" i="1" dirty="0"/>
              <a:t> </a:t>
            </a:r>
            <a:r>
              <a:rPr lang="en-US" i="1" dirty="0"/>
              <a:t>in 1975.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4"/>
                </a:solidFill>
              </a:rPr>
              <a:t>PAST CONTINUOUS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4"/>
            </a:solidFill>
          </a:ln>
        </p:spPr>
        <p:txBody>
          <a:bodyPr/>
          <a:lstStyle/>
          <a:p>
            <a:pPr algn="ctr">
              <a:spcBef>
                <a:spcPts val="0"/>
              </a:spcBef>
            </a:pPr>
            <a:endParaRPr lang="hr-HR" dirty="0"/>
          </a:p>
          <a:p>
            <a:pPr algn="ctr">
              <a:spcBef>
                <a:spcPts val="0"/>
              </a:spcBef>
            </a:pPr>
            <a:r>
              <a:rPr lang="en-US" dirty="0"/>
              <a:t>to talk about a longer action in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dirty="0"/>
              <a:t>  </a:t>
            </a:r>
            <a:r>
              <a:rPr lang="en-US" dirty="0"/>
              <a:t>progress at a specific time in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dirty="0"/>
              <a:t>  </a:t>
            </a:r>
            <a:r>
              <a:rPr lang="en-US" dirty="0"/>
              <a:t>the past</a:t>
            </a:r>
            <a:endParaRPr lang="hr-HR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At 8 o’clock this morning, I</a:t>
            </a:r>
          </a:p>
          <a:p>
            <a:pPr marL="0" indent="0" algn="ctr">
              <a:buNone/>
            </a:pPr>
            <a:r>
              <a:rPr lang="hr-HR" b="1" i="1" dirty="0"/>
              <a:t>  </a:t>
            </a:r>
            <a:r>
              <a:rPr lang="en-US" b="1" i="1" dirty="0"/>
              <a:t>was waiting for </a:t>
            </a:r>
            <a:r>
              <a:rPr lang="en-US" i="1" dirty="0"/>
              <a:t>the bus to</a:t>
            </a:r>
          </a:p>
          <a:p>
            <a:pPr marL="0" indent="0" algn="ctr">
              <a:buNone/>
            </a:pPr>
            <a:r>
              <a:rPr lang="hr-HR" i="1" dirty="0"/>
              <a:t>  </a:t>
            </a:r>
            <a:r>
              <a:rPr lang="en-US" i="1" dirty="0"/>
              <a:t>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1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Past Simple vs Past Continuous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1"/>
                </a:solidFill>
              </a:rPr>
              <a:t>PAST SIMPLE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endParaRPr lang="hr-HR" dirty="0"/>
          </a:p>
          <a:p>
            <a:pPr algn="ctr">
              <a:spcBef>
                <a:spcPts val="0"/>
              </a:spcBef>
            </a:pPr>
            <a:r>
              <a:rPr lang="en-US" dirty="0"/>
              <a:t>to talk about repeated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dirty="0"/>
              <a:t>  </a:t>
            </a:r>
            <a:r>
              <a:rPr lang="en-US" dirty="0"/>
              <a:t>habitual actions in the past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Whenever I </a:t>
            </a:r>
            <a:r>
              <a:rPr lang="en-US" b="1" i="1" dirty="0"/>
              <a:t>went </a:t>
            </a:r>
            <a:r>
              <a:rPr lang="en-US" i="1" dirty="0"/>
              <a:t>to London</a:t>
            </a:r>
          </a:p>
          <a:p>
            <a:pPr marL="0" indent="0" algn="ctr">
              <a:buNone/>
            </a:pPr>
            <a:r>
              <a:rPr lang="hr-HR" i="1" dirty="0"/>
              <a:t>  </a:t>
            </a:r>
            <a:r>
              <a:rPr lang="en-US" i="1" dirty="0"/>
              <a:t>on business, I </a:t>
            </a:r>
            <a:r>
              <a:rPr lang="en-US" b="1" i="1" dirty="0"/>
              <a:t>stayed </a:t>
            </a:r>
            <a:r>
              <a:rPr lang="en-US" i="1" dirty="0"/>
              <a:t>at the</a:t>
            </a:r>
          </a:p>
          <a:p>
            <a:pPr marL="0" indent="0" algn="ctr">
              <a:buNone/>
            </a:pPr>
            <a:r>
              <a:rPr lang="hr-HR" i="1" dirty="0"/>
              <a:t>   </a:t>
            </a:r>
            <a:r>
              <a:rPr lang="en-US" i="1" dirty="0"/>
              <a:t>Hilton.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4"/>
                </a:solidFill>
              </a:rPr>
              <a:t>PAST CONTINUOUS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4"/>
            </a:solidFill>
          </a:ln>
        </p:spPr>
        <p:txBody>
          <a:bodyPr/>
          <a:lstStyle/>
          <a:p>
            <a:pPr algn="ctr">
              <a:spcBef>
                <a:spcPts val="0"/>
              </a:spcBef>
            </a:pPr>
            <a:endParaRPr lang="hr-HR" dirty="0"/>
          </a:p>
          <a:p>
            <a:pPr algn="ctr">
              <a:spcBef>
                <a:spcPts val="0"/>
              </a:spcBef>
            </a:pPr>
            <a:r>
              <a:rPr lang="en-US" dirty="0"/>
              <a:t>to talk about a temporary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dirty="0"/>
              <a:t>  </a:t>
            </a:r>
            <a:r>
              <a:rPr lang="en-US" dirty="0"/>
              <a:t>action or situation in progress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dirty="0"/>
              <a:t>  </a:t>
            </a:r>
            <a:r>
              <a:rPr lang="en-US" dirty="0"/>
              <a:t>in the past.</a:t>
            </a:r>
            <a:endParaRPr lang="hr-HR" dirty="0"/>
          </a:p>
          <a:p>
            <a:pPr marL="0" indent="0" algn="ctr">
              <a:spcBef>
                <a:spcPts val="0"/>
              </a:spcBef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i="1" dirty="0"/>
              <a:t>I </a:t>
            </a:r>
            <a:r>
              <a:rPr lang="en-US" b="1" i="1" dirty="0"/>
              <a:t>was working </a:t>
            </a:r>
            <a:r>
              <a:rPr lang="en-US" i="1" dirty="0"/>
              <a:t>overtime a lot</a:t>
            </a:r>
            <a:r>
              <a:rPr lang="hr-HR" i="1" dirty="0"/>
              <a:t> </a:t>
            </a:r>
            <a:r>
              <a:rPr lang="en-US" i="1" dirty="0"/>
              <a:t>before the end-of-year audit.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9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Past Simple vs Past Continuous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1"/>
                </a:solidFill>
              </a:rPr>
              <a:t>PAST SIMPLE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to talk about past events that</a:t>
            </a:r>
            <a:r>
              <a:rPr lang="hr-HR" dirty="0"/>
              <a:t> </a:t>
            </a:r>
            <a:r>
              <a:rPr lang="en-US" dirty="0"/>
              <a:t>follow one after another</a:t>
            </a:r>
            <a:endParaRPr lang="hr-HR" dirty="0"/>
          </a:p>
          <a:p>
            <a:pPr marL="0" indent="0" algn="ctr">
              <a:buNone/>
            </a:pPr>
            <a:endParaRPr lang="en-US" dirty="0"/>
          </a:p>
          <a:p>
            <a:pPr>
              <a:spcBef>
                <a:spcPts val="0"/>
              </a:spcBef>
            </a:pPr>
            <a:endParaRPr lang="hr-HR" i="1" dirty="0"/>
          </a:p>
          <a:p>
            <a:pPr>
              <a:spcBef>
                <a:spcPts val="0"/>
              </a:spcBef>
            </a:pPr>
            <a:endParaRPr lang="hr-HR" i="1" dirty="0"/>
          </a:p>
          <a:p>
            <a:pPr>
              <a:spcBef>
                <a:spcPts val="0"/>
              </a:spcBef>
            </a:pPr>
            <a:endParaRPr lang="hr-HR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She </a:t>
            </a:r>
            <a:r>
              <a:rPr lang="en-US" b="1" i="1" dirty="0"/>
              <a:t>stood up </a:t>
            </a:r>
            <a:r>
              <a:rPr lang="en-US" i="1" dirty="0"/>
              <a:t>angrily,</a:t>
            </a:r>
            <a:r>
              <a:rPr lang="hr-HR" i="1" dirty="0"/>
              <a:t> </a:t>
            </a:r>
            <a:r>
              <a:rPr lang="en-US" b="1" i="1" dirty="0"/>
              <a:t>grabbed </a:t>
            </a:r>
            <a:r>
              <a:rPr lang="en-US" i="1" dirty="0"/>
              <a:t>her bag and </a:t>
            </a:r>
            <a:r>
              <a:rPr lang="en-US" b="1" i="1" dirty="0"/>
              <a:t>left </a:t>
            </a:r>
            <a:r>
              <a:rPr lang="en-US" i="1" dirty="0"/>
              <a:t>the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i="1" dirty="0"/>
              <a:t>   </a:t>
            </a:r>
            <a:r>
              <a:rPr lang="en-US" i="1" dirty="0"/>
              <a:t>meeting.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4"/>
                </a:solidFill>
              </a:rPr>
              <a:t>PAST CONTINUOUS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4"/>
            </a:solidFill>
          </a:ln>
        </p:spPr>
        <p:txBody>
          <a:bodyPr>
            <a:normAutofit fontScale="92500"/>
          </a:bodyPr>
          <a:lstStyle/>
          <a:p>
            <a:r>
              <a:rPr lang="en-US" dirty="0"/>
              <a:t>to talk about a background</a:t>
            </a:r>
            <a:r>
              <a:rPr lang="hr-HR" dirty="0"/>
              <a:t> </a:t>
            </a:r>
            <a:r>
              <a:rPr lang="en-US" dirty="0"/>
              <a:t>event or longer action that is</a:t>
            </a:r>
            <a:r>
              <a:rPr lang="hr-HR" dirty="0"/>
              <a:t> </a:t>
            </a:r>
            <a:r>
              <a:rPr lang="en-US" dirty="0"/>
              <a:t>interrupted by a shorter event</a:t>
            </a:r>
            <a:r>
              <a:rPr lang="hr-HR" dirty="0"/>
              <a:t> </a:t>
            </a:r>
            <a:r>
              <a:rPr lang="en-US" dirty="0"/>
              <a:t>or action in </a:t>
            </a:r>
            <a:r>
              <a:rPr lang="en-US" b="1" dirty="0"/>
              <a:t>the past simple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hr-HR" dirty="0"/>
              <a:t>*</a:t>
            </a:r>
            <a:r>
              <a:rPr lang="en-US" sz="2600" dirty="0"/>
              <a:t>We often use </a:t>
            </a:r>
            <a:r>
              <a:rPr lang="en-US" sz="2600" i="1" dirty="0"/>
              <a:t>when</a:t>
            </a:r>
            <a:r>
              <a:rPr lang="en-US" sz="2600" dirty="0"/>
              <a:t>, </a:t>
            </a:r>
            <a:r>
              <a:rPr lang="en-US" sz="2600" i="1" dirty="0"/>
              <a:t>while </a:t>
            </a:r>
            <a:r>
              <a:rPr lang="en-US" sz="2600" dirty="0"/>
              <a:t>or</a:t>
            </a:r>
            <a:r>
              <a:rPr lang="hr-HR" sz="2600" dirty="0"/>
              <a:t> </a:t>
            </a:r>
            <a:r>
              <a:rPr lang="en-US" sz="2600" i="1" dirty="0"/>
              <a:t>as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i="1" dirty="0"/>
              <a:t>While the speaker </a:t>
            </a:r>
            <a:r>
              <a:rPr lang="en-US" b="1" i="1" dirty="0"/>
              <a:t>was</a:t>
            </a:r>
            <a:r>
              <a:rPr lang="hr-HR" b="1" i="1" dirty="0"/>
              <a:t> </a:t>
            </a:r>
            <a:r>
              <a:rPr lang="en-US" b="1" i="1" dirty="0"/>
              <a:t>presenting </a:t>
            </a:r>
            <a:r>
              <a:rPr lang="en-US" i="1" dirty="0"/>
              <a:t>his report, I</a:t>
            </a:r>
            <a:r>
              <a:rPr lang="hr-HR" i="1" dirty="0"/>
              <a:t> </a:t>
            </a:r>
            <a:r>
              <a:rPr lang="en-US" b="1" i="1" dirty="0"/>
              <a:t>noticed </a:t>
            </a:r>
            <a:r>
              <a:rPr lang="en-US" i="1" dirty="0"/>
              <a:t>several mistakes on</a:t>
            </a:r>
            <a:r>
              <a:rPr lang="hr-HR" i="1" dirty="0"/>
              <a:t> </a:t>
            </a:r>
            <a:r>
              <a:rPr lang="en-US" i="1" dirty="0"/>
              <a:t>his slides.</a:t>
            </a:r>
          </a:p>
        </p:txBody>
      </p:sp>
    </p:spTree>
    <p:extLst>
      <p:ext uri="{BB962C8B-B14F-4D97-AF65-F5344CB8AC3E}">
        <p14:creationId xmlns:p14="http://schemas.microsoft.com/office/powerpoint/2010/main" val="395842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67BEAB-D245-494F-9C4F-1DB1693318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C83C72-4926-4EAD-97C4-F16225854EE4}">
  <ds:schemaRefs>
    <ds:schemaRef ds:uri="ac4cf650-1c28-4b81-85c7-d6b7a159089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b6f975b-2c61-4660-a506-efd7fd47df3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560D37-9FBC-4041-BC57-368690337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816</Words>
  <Application>Microsoft Office PowerPoint</Application>
  <PresentationFormat>Široki zaslon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Past Simple and Past Continuous</vt:lpstr>
      <vt:lpstr>The simple past and the past progressive (continuous) are used to express actions in the past, however each has a different function.  The simple past expresses completed, sequential actions in the past and is therefore the main narrative form.  The past continuous expresses actions that were in progress at a specific point in the past; this tense establishes background and sets the scene. </vt:lpstr>
      <vt:lpstr>THE PAST SIMPLE</vt:lpstr>
      <vt:lpstr>THE PAST SIMPLE - FORM</vt:lpstr>
      <vt:lpstr>THE PAST CONTINUOUS</vt:lpstr>
      <vt:lpstr>THE PAST CONTINUOUS - FORM</vt:lpstr>
      <vt:lpstr>Past Simple vs Past Continuous</vt:lpstr>
      <vt:lpstr>Past Simple vs Past Continuous</vt:lpstr>
      <vt:lpstr>Past Simple vs Past Continuous</vt:lpstr>
      <vt:lpstr>Verbs that are not used in the continuous form</vt:lpstr>
      <vt:lpstr>Verbs that are not used in the continuous form </vt:lpstr>
      <vt:lpstr>Stative verbs that have a continuous form, but the meaning is different:</vt:lpstr>
      <vt:lpstr>Summary chart</vt:lpstr>
      <vt:lpstr>Let’s revise!</vt:lpstr>
      <vt:lpstr>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Mirela Dorotić</cp:lastModifiedBy>
  <cp:revision>21</cp:revision>
  <dcterms:created xsi:type="dcterms:W3CDTF">2018-01-24T13:33:55Z</dcterms:created>
  <dcterms:modified xsi:type="dcterms:W3CDTF">2024-10-30T15:24:50Z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