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4" r:id="rId1"/>
  </p:sldMasterIdLst>
  <p:notesMasterIdLst>
    <p:notesMasterId r:id="rId94"/>
  </p:notesMasterIdLst>
  <p:handoutMasterIdLst>
    <p:handoutMasterId r:id="rId95"/>
  </p:handoutMasterIdLst>
  <p:sldIdLst>
    <p:sldId id="258" r:id="rId2"/>
    <p:sldId id="347" r:id="rId3"/>
    <p:sldId id="351" r:id="rId4"/>
    <p:sldId id="259" r:id="rId5"/>
    <p:sldId id="34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57" r:id="rId21"/>
    <p:sldId id="349" r:id="rId22"/>
    <p:sldId id="35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5" r:id="rId93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7FA8B8"/>
    <a:srgbClr val="004360"/>
    <a:srgbClr val="E6E6E6"/>
    <a:srgbClr val="50ACC5"/>
    <a:srgbClr val="77777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4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4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7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emf"/><Relationship Id="rId1" Type="http://schemas.openxmlformats.org/officeDocument/2006/relationships/image" Target="../media/image77.emf"/><Relationship Id="rId5" Type="http://schemas.openxmlformats.org/officeDocument/2006/relationships/image" Target="../media/image81.emf"/><Relationship Id="rId4" Type="http://schemas.openxmlformats.org/officeDocument/2006/relationships/image" Target="../media/image8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wmf"/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4.emf"/><Relationship Id="rId5" Type="http://schemas.openxmlformats.org/officeDocument/2006/relationships/image" Target="../media/image89.emf"/><Relationship Id="rId4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D25802-BBD4-4B1F-818F-1B897F62F382}" type="datetimeFigureOut">
              <a:rPr lang="sr-Latn-CS"/>
              <a:pPr>
                <a:defRPr/>
              </a:pPr>
              <a:t>9.11.2015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6A707B-F6F2-4CBD-8800-AB9ACF2E3B4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5384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9A9DE4F-502A-4EC7-9E1C-4CDC859BBF66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C661FB-C85B-4BCB-A946-310FEF98E7D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7901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CF7290-A0E8-483C-9796-C39228B52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661FB-C85B-4BCB-A946-310FEF98E7D0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5838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66A0C-D730-484E-818D-1BE0B8711A9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800" b="1" cap="all" spc="250" baseline="0">
                <a:solidFill>
                  <a:srgbClr val="00206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 algn="ctr">
              <a:defRPr sz="4200" b="0" i="0">
                <a:solidFill>
                  <a:srgbClr val="002060"/>
                </a:solidFill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1AFB-B071-42E5-8545-B0D60FFC1D6F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8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300" b="0" i="1" kern="1200" dirty="0">
                <a:solidFill>
                  <a:srgbClr val="002060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3175" y="1844824"/>
            <a:ext cx="8640000" cy="4104456"/>
          </a:xfrm>
        </p:spPr>
        <p:txBody>
          <a:bodyPr/>
          <a:lstStyle>
            <a:lvl2pPr>
              <a:defRPr i="1"/>
            </a:lvl2pPr>
            <a:lvl3pPr>
              <a:defRPr sz="1800" i="1"/>
            </a:lvl3pPr>
            <a:lvl4pPr>
              <a:defRPr sz="1800" i="1"/>
            </a:lvl4pPr>
            <a:lvl5pPr>
              <a:defRPr sz="1400" i="1"/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D492-9A09-4782-BAB6-07010AB89A71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1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ni poveznik 10"/>
          <p:cNvCxnSpPr/>
          <p:nvPr userDrawn="1"/>
        </p:nvCxnSpPr>
        <p:spPr>
          <a:xfrm>
            <a:off x="4572000" y="1989138"/>
            <a:ext cx="0" cy="4392612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/>
          <a:lstStyle/>
          <a:p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916832"/>
            <a:ext cx="4038600" cy="4032448"/>
          </a:xfrm>
        </p:spPr>
        <p:txBody>
          <a:bodyPr/>
          <a:lstStyle>
            <a:lvl1pPr>
              <a:defRPr sz="250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916832"/>
            <a:ext cx="4038600" cy="4032448"/>
          </a:xfrm>
        </p:spPr>
        <p:txBody>
          <a:bodyPr/>
          <a:lstStyle>
            <a:lvl1pPr>
              <a:defRPr sz="2500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6056E-0EF0-411B-A7FB-572C5CA8513C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9E94-AE64-4630-AC86-D189E5EFEA63}" type="datetimeFigureOut">
              <a:rPr lang="en-US"/>
              <a:pPr>
                <a:defRPr/>
              </a:pPr>
              <a:t>11/9/2015</a:t>
            </a:fld>
            <a:endParaRPr lang="en-US" sz="900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Footer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435E3-DB40-4304-93AE-82D1C09D995E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9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360363"/>
          </a:xfrm>
          <a:prstGeom prst="rect">
            <a:avLst/>
          </a:prstGeom>
          <a:gradFill>
            <a:gsLst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7" name="Ravni poveznik 14"/>
          <p:cNvCxnSpPr/>
          <p:nvPr userDrawn="1"/>
        </p:nvCxnSpPr>
        <p:spPr>
          <a:xfrm>
            <a:off x="2916238" y="692150"/>
            <a:ext cx="0" cy="54737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2362200" cy="1212304"/>
          </a:xfrm>
        </p:spPr>
        <p:txBody>
          <a:bodyPr>
            <a:noAutofit/>
          </a:bodyPr>
          <a:lstStyle>
            <a:lvl1pPr algn="l">
              <a:buNone/>
              <a:defRPr sz="2000" b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 smtClean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1"/>
            <a:ext cx="2362200" cy="3680779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dirty="0" smtClean="0"/>
              <a:t>Kliknite da biste uredili stilove teksta matrice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497618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787900" y="6302375"/>
            <a:ext cx="14398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DF02-0389-43E9-BF63-8E99838F480E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" y="6302375"/>
            <a:ext cx="3382963" cy="366713"/>
          </a:xfrm>
        </p:spPr>
        <p:txBody>
          <a:bodyPr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4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5DD340-98D3-482E-82A4-7671689073AA}" type="datetime1">
              <a:rPr lang="en-US" smtClean="0"/>
              <a:pPr/>
              <a:t>11/9/2015</a:t>
            </a:fld>
            <a:endParaRPr lang="en-US"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60E7B0-57E4-4EFC-8253-84F1502E81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C45F4C-86EE-475B-98C6-B75B19DEB793}" type="datetime1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E0558-0850-435E-ABDA-10642656A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338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Georgia" panose="02040502050405020303" pitchFamily="18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03800" y="6405563"/>
            <a:ext cx="1439863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50">
                <a:solidFill>
                  <a:srgbClr val="00206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B0835E2-6ACF-4298-9A72-9478D37FC657}" type="datetimeFigureOut">
              <a:rPr lang="en-US"/>
              <a:pPr>
                <a:defRPr/>
              </a:pPr>
              <a:t>11/9/2015</a:t>
            </a:fld>
            <a:endParaRPr lang="en-US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2413" y="6410325"/>
            <a:ext cx="4624387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>
                <a:solidFill>
                  <a:srgbClr val="00206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Footer</a:t>
            </a:r>
            <a:endParaRPr lang="en-US"/>
          </a:p>
        </p:txBody>
      </p:sp>
      <p:sp>
        <p:nvSpPr>
          <p:cNvPr id="1030" name="Title Placeholder 21"/>
          <p:cNvSpPr>
            <a:spLocks noGrp="1"/>
          </p:cNvSpPr>
          <p:nvPr>
            <p:ph type="title"/>
          </p:nvPr>
        </p:nvSpPr>
        <p:spPr bwMode="auto">
          <a:xfrm>
            <a:off x="252413" y="228600"/>
            <a:ext cx="8640762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Main title</a:t>
            </a:r>
            <a:endParaRPr lang="en-US" altLang="sr-Latn-RS" smtClean="0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52413" y="1844675"/>
            <a:ext cx="8640762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27" name="TextBox 26"/>
          <p:cNvSpPr txBox="1"/>
          <p:nvPr/>
        </p:nvSpPr>
        <p:spPr>
          <a:xfrm>
            <a:off x="0" y="1412875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68" r:id="rId4"/>
    <p:sldLayoutId id="2147483872" r:id="rId5"/>
    <p:sldLayoutId id="2147483873" r:id="rId6"/>
    <p:sldLayoutId id="2147483874" r:id="rId7"/>
    <p:sldLayoutId id="2147483875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300" i="1" kern="1200">
          <a:solidFill>
            <a:srgbClr val="002060"/>
          </a:solidFill>
          <a:latin typeface="Georgia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300" i="1">
          <a:solidFill>
            <a:srgbClr val="002060"/>
          </a:solidFill>
          <a:latin typeface="Georgi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300" i="1">
          <a:solidFill>
            <a:srgbClr val="002060"/>
          </a:solidFill>
          <a:latin typeface="Georgi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300" i="1">
          <a:solidFill>
            <a:srgbClr val="002060"/>
          </a:solidFill>
          <a:latin typeface="Georgi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300" i="1">
          <a:solidFill>
            <a:srgbClr val="002060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4360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4360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4360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004360"/>
          </a:solidFill>
          <a:latin typeface="Trebuchet MS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85000"/>
        <a:buFont typeface="Wingdings" pitchFamily="2" charset="2"/>
        <a:buChar char="Ø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sz="2200" kern="1200">
          <a:solidFill>
            <a:srgbClr val="002060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Courier New" pitchFamily="49" charset="0"/>
        <a:buChar char="o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rgbClr val="002060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2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e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wmf"/><Relationship Id="rId11" Type="http://schemas.openxmlformats.org/officeDocument/2006/relationships/oleObject" Target="../embeddings/Microsoft_Word_97_-_2003_Document1.doc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w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7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0.w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5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wmf"/><Relationship Id="rId5" Type="http://schemas.openxmlformats.org/officeDocument/2006/relationships/oleObject" Target="../embeddings/Microsoft_Word_97_-_2003_Document5.doc"/><Relationship Id="rId4" Type="http://schemas.openxmlformats.org/officeDocument/2006/relationships/image" Target="../media/image6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8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57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4.wmf"/><Relationship Id="rId4" Type="http://schemas.openxmlformats.org/officeDocument/2006/relationships/image" Target="../media/image71.emf"/><Relationship Id="rId9" Type="http://schemas.openxmlformats.org/officeDocument/2006/relationships/oleObject" Target="../embeddings/Microsoft_Word_97_-_2003_Document7.doc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6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19.png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emf"/><Relationship Id="rId11" Type="http://schemas.openxmlformats.org/officeDocument/2006/relationships/oleObject" Target="../embeddings/Microsoft_Word_97_-_2003_Document9.doc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oleObject" Target="../embeddings/Microsoft_Word_97_-_2003_Document8.doc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Microsoft_Word_97_-_2003_Document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78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3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7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Microsoft_Word_97_-_2003_Document12.doc"/><Relationship Id="rId12" Type="http://schemas.openxmlformats.org/officeDocument/2006/relationships/image" Target="../media/image8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Microsoft_Word_97_-_2003_Document11.doc"/><Relationship Id="rId10" Type="http://schemas.openxmlformats.org/officeDocument/2006/relationships/image" Target="../media/image88.wmf"/><Relationship Id="rId4" Type="http://schemas.openxmlformats.org/officeDocument/2006/relationships/image" Target="../media/image84.emf"/><Relationship Id="rId9" Type="http://schemas.openxmlformats.org/officeDocument/2006/relationships/oleObject" Target="../embeddings/oleObject74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9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2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9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93.emf"/><Relationship Id="rId4" Type="http://schemas.openxmlformats.org/officeDocument/2006/relationships/oleObject" Target="../embeddings/oleObject79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9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9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0.emf"/><Relationship Id="rId9" Type="http://schemas.openxmlformats.org/officeDocument/2006/relationships/image" Target="../media/image10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09.png"/><Relationship Id="rId4" Type="http://schemas.openxmlformats.org/officeDocument/2006/relationships/image" Target="../media/image108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35832"/>
          </a:xfrm>
        </p:spPr>
        <p:txBody>
          <a:bodyPr/>
          <a:lstStyle/>
          <a:p>
            <a:r>
              <a:rPr lang="hr-HR" dirty="0" smtClean="0">
                <a:latin typeface="Arial" charset="0"/>
              </a:rPr>
              <a:t>BISTABILI</a:t>
            </a:r>
            <a:br>
              <a:rPr lang="hr-HR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100" cap="none" dirty="0" smtClean="0">
                <a:latin typeface="Arial" charset="0"/>
              </a:rPr>
              <a:t>Milan Korać, </a:t>
            </a:r>
            <a:r>
              <a:rPr lang="hr-HR" sz="2100" cap="none" dirty="0" err="1" smtClean="0">
                <a:latin typeface="Arial" charset="0"/>
              </a:rPr>
              <a:t>dipl.ing</a:t>
            </a:r>
            <a:r>
              <a:rPr lang="hr-HR" sz="2100" cap="none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100" cap="none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b="0" cap="none" dirty="0" smtClean="0">
                <a:solidFill>
                  <a:srgbClr val="004360"/>
                </a:solidFill>
                <a:latin typeface="Arial" charset="0"/>
              </a:rPr>
              <a:t>Visoka </a:t>
            </a:r>
            <a:r>
              <a:rPr lang="hr-HR" sz="2000" b="0" cap="none" dirty="0" smtClean="0">
                <a:solidFill>
                  <a:srgbClr val="004360"/>
                </a:solidFill>
                <a:latin typeface="Trebuchet MS"/>
              </a:rPr>
              <a:t>š</a:t>
            </a:r>
            <a:r>
              <a:rPr lang="hr-HR" sz="2000" b="0" cap="none" dirty="0" smtClean="0">
                <a:solidFill>
                  <a:srgbClr val="004360"/>
                </a:solidFill>
                <a:latin typeface="Arial" charset="0"/>
              </a:rPr>
              <a:t>kola za primijenjeno računarstvo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b="0" cap="none" dirty="0" smtClean="0">
                <a:solidFill>
                  <a:srgbClr val="004360"/>
                </a:solidFill>
                <a:latin typeface="Arial" charset="0"/>
              </a:rPr>
              <a:t>Zagreb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b="0" cap="none" dirty="0" smtClean="0">
                <a:solidFill>
                  <a:srgbClr val="004360"/>
                </a:solidFill>
                <a:latin typeface="Arial" charset="0"/>
              </a:rPr>
              <a:t>Zimski semestar 2015.</a:t>
            </a:r>
            <a:endParaRPr lang="en-US" sz="2000" cap="none" dirty="0" smtClean="0">
              <a:latin typeface="Arial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Što je bistabil? 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556792"/>
            <a:ext cx="5400600" cy="4542256"/>
          </a:xfrm>
        </p:spPr>
        <p:txBody>
          <a:bodyPr/>
          <a:lstStyle/>
          <a:p>
            <a:r>
              <a:rPr lang="hr-HR" sz="2800" dirty="0" smtClean="0"/>
              <a:t>struktura sekvencijskih sklopova:</a:t>
            </a:r>
          </a:p>
          <a:p>
            <a:pPr lvl="1"/>
            <a:r>
              <a:rPr lang="hr-HR" sz="2800" dirty="0" smtClean="0"/>
              <a:t>kombinacijski dio (</a:t>
            </a:r>
            <a:r>
              <a:rPr lang="hr-HR" sz="2800" b="1" dirty="0" smtClean="0">
                <a:solidFill>
                  <a:srgbClr val="0000FF"/>
                </a:solidFill>
              </a:rPr>
              <a:t>KS</a:t>
            </a:r>
            <a:r>
              <a:rPr lang="hr-HR" sz="2800" dirty="0" smtClean="0"/>
              <a:t>)</a:t>
            </a:r>
          </a:p>
          <a:p>
            <a:pPr lvl="1"/>
            <a:r>
              <a:rPr lang="hr-HR" sz="2800" dirty="0" smtClean="0"/>
              <a:t>memorija (</a:t>
            </a:r>
            <a:r>
              <a:rPr lang="hr-HR" sz="2800" b="1" dirty="0" smtClean="0">
                <a:solidFill>
                  <a:srgbClr val="0000FF"/>
                </a:solidFill>
              </a:rPr>
              <a:t>M</a:t>
            </a:r>
            <a:r>
              <a:rPr lang="hr-HR" sz="2800" dirty="0" smtClean="0"/>
              <a:t>) ~obično memorijski elementi koji pamte binarne vrijednosti: moraju imati dva stabilna stanja</a:t>
            </a:r>
          </a:p>
          <a:p>
            <a:endParaRPr lang="hr-HR" sz="2800" dirty="0" smtClean="0"/>
          </a:p>
          <a:p>
            <a:pPr>
              <a:buNone/>
            </a:pPr>
            <a:r>
              <a:rPr lang="en-US" sz="2600" dirty="0" smtClean="0">
                <a:sym typeface="Symbol" pitchFamily="18" charset="2"/>
              </a:rPr>
              <a:t>             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19" y="1988840"/>
            <a:ext cx="33592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9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Što je bistabil? 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56792"/>
            <a:ext cx="8604448" cy="4824536"/>
          </a:xfrm>
        </p:spPr>
        <p:txBody>
          <a:bodyPr/>
          <a:lstStyle/>
          <a:p>
            <a:r>
              <a:rPr lang="hr-HR" sz="2800" dirty="0" smtClean="0"/>
              <a:t>memorijski element = </a:t>
            </a:r>
            <a:r>
              <a:rPr lang="hr-HR" sz="2800" b="1" dirty="0" err="1" smtClean="0">
                <a:solidFill>
                  <a:srgbClr val="0000FF"/>
                </a:solidFill>
              </a:rPr>
              <a:t>bistabil</a:t>
            </a:r>
            <a:r>
              <a:rPr lang="hr-HR" sz="2800" dirty="0" smtClean="0"/>
              <a:t>(</a:t>
            </a:r>
            <a:r>
              <a:rPr lang="hr-HR" sz="2800" dirty="0" err="1" smtClean="0"/>
              <a:t>engl</a:t>
            </a:r>
            <a:r>
              <a:rPr lang="hr-HR" sz="2800" dirty="0" smtClean="0"/>
              <a:t>. </a:t>
            </a:r>
            <a:r>
              <a:rPr lang="hr-HR" sz="2800" dirty="0" err="1" smtClean="0"/>
              <a:t>flip</a:t>
            </a:r>
            <a:r>
              <a:rPr lang="hr-HR" sz="2800" dirty="0" smtClean="0"/>
              <a:t>-</a:t>
            </a:r>
            <a:r>
              <a:rPr lang="hr-HR" sz="2800" dirty="0" err="1" smtClean="0"/>
              <a:t>flop</a:t>
            </a:r>
            <a:r>
              <a:rPr lang="hr-HR" sz="2800" dirty="0" smtClean="0"/>
              <a:t>) ~</a:t>
            </a:r>
          </a:p>
          <a:p>
            <a:r>
              <a:rPr lang="hr-HR" sz="2800" dirty="0" smtClean="0"/>
              <a:t>karakteristični digitalni sklop: ostaje u jednom od dva moguća stanja i bez djelovanja vanjske pobude </a:t>
            </a:r>
          </a:p>
          <a:p>
            <a:pPr lvl="1"/>
            <a:r>
              <a:rPr lang="hr-HR" sz="2800" dirty="0" smtClean="0"/>
              <a:t>stanja su stabilna ~ posebna struktura sklopa: unakrsno povezivanje </a:t>
            </a:r>
            <a:r>
              <a:rPr lang="hr-HR" sz="2800" dirty="0" err="1" smtClean="0"/>
              <a:t>invertora</a:t>
            </a:r>
            <a:r>
              <a:rPr lang="hr-HR" sz="2800" dirty="0" smtClean="0"/>
              <a:t> (sklopki) ~ </a:t>
            </a:r>
            <a:r>
              <a:rPr lang="hr-HR" sz="2800" dirty="0" err="1" smtClean="0"/>
              <a:t>multivibrator</a:t>
            </a:r>
            <a:endParaRPr lang="hr-HR" sz="2800" dirty="0" smtClean="0"/>
          </a:p>
          <a:p>
            <a:pPr lvl="1"/>
            <a:r>
              <a:rPr lang="pl-PL" sz="2800" dirty="0" smtClean="0"/>
              <a:t>logički i električki (naponski!) stabilno </a:t>
            </a:r>
          </a:p>
          <a:p>
            <a:pPr lvl="1"/>
            <a:endParaRPr lang="hr-HR" sz="2000" dirty="0" smtClean="0"/>
          </a:p>
          <a:p>
            <a:pPr lvl="1"/>
            <a:endParaRPr lang="hr-HR" sz="2000" dirty="0" smtClean="0"/>
          </a:p>
          <a:p>
            <a:endParaRPr lang="hr-HR" sz="2800" dirty="0" smtClean="0"/>
          </a:p>
          <a:p>
            <a:pPr>
              <a:buNone/>
            </a:pPr>
            <a:r>
              <a:rPr lang="en-US" sz="2600" dirty="0" smtClean="0">
                <a:sym typeface="Symbol" pitchFamily="18" charset="2"/>
              </a:rPr>
              <a:t>             </a:t>
            </a:r>
            <a:endParaRPr lang="en-US" dirty="0"/>
          </a:p>
        </p:txBody>
      </p:sp>
      <p:graphicFrame>
        <p:nvGraphicFramePr>
          <p:cNvPr id="153601" name="Object 2"/>
          <p:cNvGraphicFramePr>
            <a:graphicFrameLocks noChangeAspect="1"/>
          </p:cNvGraphicFramePr>
          <p:nvPr/>
        </p:nvGraphicFramePr>
        <p:xfrm>
          <a:off x="3131840" y="4941168"/>
          <a:ext cx="3350305" cy="132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VISIO" r:id="rId3" imgW="1491840" imgH="588960" progId="Visio.Drawing.11">
                  <p:embed/>
                </p:oleObj>
              </mc:Choice>
              <mc:Fallback>
                <p:oleObj name="VISIO" r:id="rId3" imgW="1491840" imgH="58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941168"/>
                        <a:ext cx="3350305" cy="13258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8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Što je bistabil? 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56792"/>
            <a:ext cx="8503920" cy="4542256"/>
          </a:xfrm>
        </p:spPr>
        <p:txBody>
          <a:bodyPr/>
          <a:lstStyle/>
          <a:p>
            <a:r>
              <a:rPr lang="hr-HR" dirty="0" smtClean="0"/>
              <a:t>karakteristični digitalni sklop koji </a:t>
            </a:r>
            <a:r>
              <a:rPr lang="hr-HR" b="1" dirty="0" smtClean="0">
                <a:solidFill>
                  <a:srgbClr val="0000FF"/>
                </a:solidFill>
              </a:rPr>
              <a:t>ostaje u jednom </a:t>
            </a:r>
            <a:r>
              <a:rPr lang="hr-HR" dirty="0" smtClean="0"/>
              <a:t>od </a:t>
            </a:r>
            <a:r>
              <a:rPr lang="hr-HR" i="1" dirty="0" smtClean="0"/>
              <a:t>dva</a:t>
            </a:r>
            <a:r>
              <a:rPr lang="hr-HR" dirty="0" smtClean="0"/>
              <a:t> moguća </a:t>
            </a:r>
            <a:r>
              <a:rPr lang="hr-HR" i="1" dirty="0" smtClean="0"/>
              <a:t>stanja</a:t>
            </a:r>
            <a:r>
              <a:rPr lang="hr-HR" dirty="0" smtClean="0"/>
              <a:t> i </a:t>
            </a:r>
            <a:r>
              <a:rPr lang="hr-HR" b="1" i="1" dirty="0" smtClean="0">
                <a:solidFill>
                  <a:srgbClr val="0000FF"/>
                </a:solidFill>
              </a:rPr>
              <a:t>bez djelovanja</a:t>
            </a:r>
            <a:r>
              <a:rPr lang="hr-HR" b="1" dirty="0" smtClean="0">
                <a:solidFill>
                  <a:srgbClr val="0000FF"/>
                </a:solidFill>
              </a:rPr>
              <a:t> </a:t>
            </a:r>
            <a:r>
              <a:rPr lang="hr-HR" dirty="0" smtClean="0"/>
              <a:t>neke vanjske pobude:  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dva stabilna stanja </a:t>
            </a:r>
            <a:r>
              <a:rPr lang="hr-HR" sz="2600" dirty="0" smtClean="0">
                <a:sym typeface="Symbol" pitchFamily="18" charset="2"/>
              </a:rPr>
              <a:t> "bistabil"</a:t>
            </a:r>
            <a:r>
              <a:rPr lang="hr-HR" sz="2600" dirty="0" smtClean="0"/>
              <a:t> [</a:t>
            </a:r>
            <a:r>
              <a:rPr lang="hr-HR" sz="2600" dirty="0" err="1" smtClean="0"/>
              <a:t>flip</a:t>
            </a:r>
            <a:r>
              <a:rPr lang="hr-HR" sz="2600" dirty="0" smtClean="0"/>
              <a:t>-</a:t>
            </a:r>
            <a:r>
              <a:rPr lang="hr-HR" sz="2600" dirty="0" err="1" smtClean="0"/>
              <a:t>flop</a:t>
            </a:r>
            <a:r>
              <a:rPr lang="hr-HR" sz="2600" dirty="0" smtClean="0"/>
              <a:t>] 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omogućeno posebnom </a:t>
            </a:r>
            <a:r>
              <a:rPr lang="hr-HR" sz="2600" i="1" dirty="0" smtClean="0"/>
              <a:t>strukturom</a:t>
            </a:r>
            <a:r>
              <a:rPr lang="hr-HR" sz="2600" dirty="0" smtClean="0"/>
              <a:t> sklopa:</a:t>
            </a:r>
            <a:br>
              <a:rPr lang="hr-HR" sz="2600" dirty="0" smtClean="0"/>
            </a:br>
            <a:r>
              <a:rPr lang="hr-HR" sz="2600" dirty="0" smtClean="0"/>
              <a:t>unakrsno povezivanje </a:t>
            </a:r>
            <a:r>
              <a:rPr lang="hr-HR" sz="2600" dirty="0" err="1" smtClean="0"/>
              <a:t>invertora</a:t>
            </a:r>
            <a:r>
              <a:rPr lang="hr-HR" sz="2600" dirty="0" smtClean="0"/>
              <a:t> </a:t>
            </a:r>
            <a:br>
              <a:rPr lang="hr-HR" sz="2600" dirty="0" smtClean="0"/>
            </a:br>
            <a:endParaRPr lang="hr-HR" sz="2600" dirty="0" smtClean="0">
              <a:sym typeface="Symbol" pitchFamily="18" charset="2"/>
            </a:endParaRPr>
          </a:p>
          <a:p>
            <a:pPr lvl="2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en-US" sz="2600" dirty="0" smtClean="0">
                <a:sym typeface="Symbol" pitchFamily="18" charset="2"/>
              </a:rPr>
              <a:t>                                    </a:t>
            </a: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656" y="4427588"/>
          <a:ext cx="3481224" cy="1377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VISIO" r:id="rId3" imgW="1491840" imgH="588960" progId="Visio.Drawing.11">
                  <p:embed/>
                </p:oleObj>
              </mc:Choice>
              <mc:Fallback>
                <p:oleObj name="VISIO" r:id="rId3" imgW="1491840" imgH="58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6" y="4427588"/>
                        <a:ext cx="3481224" cy="13776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995936" y="3933056"/>
          <a:ext cx="4513262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VISIO" r:id="rId5" imgW="3463560" imgH="2093040" progId="Visio.Drawing.11">
                  <p:embed/>
                </p:oleObj>
              </mc:Choice>
              <mc:Fallback>
                <p:oleObj name="VISIO" r:id="rId5" imgW="3463560" imgH="20930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933056"/>
                        <a:ext cx="4513262" cy="273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 rot="10770884" flipV="1">
            <a:off x="3203575" y="4149725"/>
            <a:ext cx="14446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l">
              <a:spcBef>
                <a:spcPct val="5000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en-US" sz="3200">
                <a:sym typeface="Symbol" pitchFamily="18" charset="2"/>
              </a:rPr>
              <a:t> </a:t>
            </a:r>
          </a:p>
          <a:p>
            <a:pPr algn="l">
              <a:spcBef>
                <a:spcPct val="50000"/>
              </a:spcBef>
            </a:pPr>
            <a:endParaRPr lang="en-US" sz="3200"/>
          </a:p>
        </p:txBody>
      </p:sp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Sklop </a:t>
            </a:r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bistabila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s bipolarnim tranzistorima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070045"/>
              </p:ext>
            </p:extLst>
          </p:nvPr>
        </p:nvGraphicFramePr>
        <p:xfrm>
          <a:off x="107504" y="2420888"/>
          <a:ext cx="3676279" cy="1454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VISIO" r:id="rId3" imgW="1491840" imgH="588960" progId="Visio.Drawing.11">
                  <p:embed/>
                </p:oleObj>
              </mc:Choice>
              <mc:Fallback>
                <p:oleObj name="VISIO" r:id="rId3" imgW="1491840" imgH="58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420888"/>
                        <a:ext cx="3676279" cy="1454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72326"/>
              </p:ext>
            </p:extLst>
          </p:nvPr>
        </p:nvGraphicFramePr>
        <p:xfrm>
          <a:off x="4211960" y="1988840"/>
          <a:ext cx="4824536" cy="36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9" name="VISIO" r:id="rId5" imgW="2590200" imgH="1970280" progId="Visio.Drawing.11">
                  <p:embed/>
                </p:oleObj>
              </mc:Choice>
              <mc:Fallback>
                <p:oleObj name="VISIO" r:id="rId5" imgW="2590200" imgH="1970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988840"/>
                        <a:ext cx="4824536" cy="368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Sklop bistabila s bipolarnim tranzistorima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07504" y="1700808"/>
            <a:ext cx="6264696" cy="45365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dirty="0" err="1" smtClean="0"/>
              <a:t>Invertore</a:t>
            </a:r>
            <a:r>
              <a:rPr lang="hr-HR" dirty="0" smtClean="0"/>
              <a:t> čine sklopke s bipolarnim tranzistorima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T1 u zasićenju  </a:t>
            </a:r>
            <a:r>
              <a:rPr lang="hr-HR" b="1" dirty="0" smtClean="0">
                <a:sym typeface="Symbol"/>
              </a:rPr>
              <a:t></a:t>
            </a:r>
            <a:r>
              <a:rPr lang="hr-HR" dirty="0" smtClean="0">
                <a:sym typeface="Symbol"/>
              </a:rPr>
              <a:t> Q’=</a:t>
            </a:r>
            <a:r>
              <a:rPr lang="hr-HR" dirty="0" err="1" smtClean="0"/>
              <a:t>Uc</a:t>
            </a:r>
            <a:r>
              <a:rPr lang="hr-HR" dirty="0" smtClean="0"/>
              <a:t>=0,2V (</a:t>
            </a:r>
            <a:r>
              <a:rPr lang="hr-HR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dirty="0" smtClean="0"/>
              <a:t>), na bazu T2 i drži ga zatvorenim 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Izlaz  Q = </a:t>
            </a:r>
            <a:r>
              <a:rPr lang="hr-HR" dirty="0" err="1" smtClean="0"/>
              <a:t>Ucc</a:t>
            </a:r>
            <a:r>
              <a:rPr lang="hr-HR" dirty="0" smtClean="0"/>
              <a:t> (logička </a:t>
            </a:r>
            <a:r>
              <a:rPr lang="hr-HR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dirty="0" smtClean="0"/>
              <a:t>)</a:t>
            </a:r>
            <a:r>
              <a:rPr lang="hr-HR" b="1" dirty="0" smtClean="0">
                <a:sym typeface="Symbol"/>
              </a:rPr>
              <a:t> </a:t>
            </a:r>
            <a:r>
              <a:rPr lang="hr-HR" dirty="0" smtClean="0"/>
              <a:t> preko </a:t>
            </a:r>
            <a:br>
              <a:rPr lang="hr-HR" dirty="0" smtClean="0"/>
            </a:br>
            <a:r>
              <a:rPr lang="hr-HR" dirty="0" smtClean="0"/>
              <a:t>R</a:t>
            </a:r>
            <a:r>
              <a:rPr lang="hr-HR" baseline="-25000" dirty="0" smtClean="0"/>
              <a:t>B</a:t>
            </a:r>
            <a:r>
              <a:rPr lang="hr-HR" dirty="0" smtClean="0"/>
              <a:t> drži T1 u zasićenju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Drugo moguće stabilno stanje </a:t>
            </a:r>
            <a:br>
              <a:rPr lang="hr-HR" dirty="0" smtClean="0"/>
            </a:br>
            <a:r>
              <a:rPr lang="hr-HR" dirty="0" smtClean="0"/>
              <a:t>T2  u zasićenju, T1 isključen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Ta stabilna stanje se ne mogu promijeniti bez vanjske pobude</a:t>
            </a:r>
          </a:p>
          <a:p>
            <a:endParaRPr lang="hr-HR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669311"/>
              </p:ext>
            </p:extLst>
          </p:nvPr>
        </p:nvGraphicFramePr>
        <p:xfrm>
          <a:off x="5396320" y="3212976"/>
          <a:ext cx="3692034" cy="281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VISIO" r:id="rId4" imgW="2590200" imgH="1970280" progId="Visio.Drawing.11">
                  <p:embed/>
                </p:oleObj>
              </mc:Choice>
              <mc:Fallback>
                <p:oleObj name="VISIO" r:id="rId4" imgW="2590200" imgH="19702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320" y="3212976"/>
                        <a:ext cx="3692034" cy="2817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40136"/>
              </p:ext>
            </p:extLst>
          </p:nvPr>
        </p:nvGraphicFramePr>
        <p:xfrm>
          <a:off x="6195606" y="1772816"/>
          <a:ext cx="2948394" cy="1166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VISIO" r:id="rId6" imgW="1491840" imgH="588960" progId="Visio.Drawing.11">
                  <p:embed/>
                </p:oleObj>
              </mc:Choice>
              <mc:Fallback>
                <p:oleObj name="VISIO" r:id="rId6" imgW="1491840" imgH="58896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606" y="1772816"/>
                        <a:ext cx="2948394" cy="1166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5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Promjena stanja bistabila 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72816"/>
            <a:ext cx="8446712" cy="4326232"/>
          </a:xfrm>
        </p:spPr>
        <p:txBody>
          <a:bodyPr/>
          <a:lstStyle/>
          <a:p>
            <a:r>
              <a:rPr lang="hr-HR" sz="2800" dirty="0" smtClean="0"/>
              <a:t>promjena stanja bistabila ~ okidanje impulsom ("</a:t>
            </a:r>
            <a:r>
              <a:rPr lang="hr-HR" sz="2800" dirty="0" err="1" smtClean="0"/>
              <a:t>okidni</a:t>
            </a:r>
            <a:r>
              <a:rPr lang="hr-HR" sz="2800" dirty="0" smtClean="0"/>
              <a:t>" impuls) </a:t>
            </a:r>
          </a:p>
          <a:p>
            <a:r>
              <a:rPr lang="hr-HR" sz="2800" dirty="0" smtClean="0"/>
              <a:t>samo iniciranje promjene stanja ~ T koji vodi (zasićenje!) dovesti u aktivno područje</a:t>
            </a:r>
          </a:p>
          <a:p>
            <a:r>
              <a:rPr lang="hr-HR" sz="2800" dirty="0" smtClean="0"/>
              <a:t>dalje "regenerativna" povratna veza</a:t>
            </a:r>
          </a:p>
          <a:p>
            <a:pPr>
              <a:buNone/>
            </a:pPr>
            <a:r>
              <a:rPr lang="en-US" sz="2600" dirty="0" smtClean="0">
                <a:sym typeface="Symbol" pitchFamily="18" charset="2"/>
              </a:rPr>
              <a:t>             </a:t>
            </a:r>
            <a:endParaRPr lang="en-US" dirty="0"/>
          </a:p>
        </p:txBody>
      </p:sp>
      <p:sp>
        <p:nvSpPr>
          <p:cNvPr id="9" name="Pravokutnik 8"/>
          <p:cNvSpPr/>
          <p:nvPr/>
        </p:nvSpPr>
        <p:spPr>
          <a:xfrm>
            <a:off x="395536" y="184482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</a:t>
            </a:r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56792"/>
            <a:ext cx="8503920" cy="1368152"/>
          </a:xfrm>
        </p:spPr>
        <p:txBody>
          <a:bodyPr/>
          <a:lstStyle/>
          <a:p>
            <a:endParaRPr lang="en-US" dirty="0"/>
          </a:p>
          <a:p>
            <a:pPr lvl="2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en-US" sz="2600" dirty="0" smtClean="0">
                <a:sym typeface="Symbol" pitchFamily="18" charset="2"/>
              </a:rPr>
              <a:t>                                    </a:t>
            </a:r>
            <a:endParaRPr lang="en-US" dirty="0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6984776" cy="40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84784"/>
            <a:ext cx="8503920" cy="4824536"/>
          </a:xfrm>
        </p:spPr>
        <p:txBody>
          <a:bodyPr/>
          <a:lstStyle/>
          <a:p>
            <a:r>
              <a:rPr lang="hr-HR" i="1" dirty="0" smtClean="0"/>
              <a:t>Promjena stanja</a:t>
            </a:r>
            <a:r>
              <a:rPr lang="hr-HR" dirty="0" smtClean="0"/>
              <a:t> bistabila: </a:t>
            </a:r>
            <a:br>
              <a:rPr lang="hr-HR" dirty="0" smtClean="0"/>
            </a:br>
            <a:r>
              <a:rPr lang="hr-HR" i="1" dirty="0" smtClean="0"/>
              <a:t>okidanje</a:t>
            </a:r>
            <a:r>
              <a:rPr lang="hr-HR" dirty="0" smtClean="0"/>
              <a:t> kratkim impulsom ("</a:t>
            </a:r>
            <a:r>
              <a:rPr lang="hr-HR" dirty="0" err="1" smtClean="0"/>
              <a:t>okidni</a:t>
            </a:r>
            <a:r>
              <a:rPr lang="hr-HR" dirty="0" smtClean="0"/>
              <a:t>" impuls)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samo </a:t>
            </a:r>
            <a:r>
              <a:rPr lang="hr-HR" sz="2600" i="1" dirty="0" smtClean="0"/>
              <a:t>iniciranje</a:t>
            </a:r>
            <a:r>
              <a:rPr lang="hr-HR" sz="2600" dirty="0" smtClean="0"/>
              <a:t> promjene stanja: </a:t>
            </a:r>
            <a:br>
              <a:rPr lang="hr-HR" sz="2600" dirty="0" smtClean="0"/>
            </a:br>
            <a:r>
              <a:rPr lang="hr-HR" sz="2600" dirty="0" err="1" smtClean="0"/>
              <a:t>Tr</a:t>
            </a:r>
            <a:r>
              <a:rPr lang="hr-HR" sz="2600" dirty="0" smtClean="0"/>
              <a:t> koji vodi (zasićenje!) dovesti u aktivno područje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dalje regenerativna povratna veza</a:t>
            </a:r>
            <a:endParaRPr lang="hr-HR" dirty="0" smtClean="0"/>
          </a:p>
          <a:p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995936" y="3501008"/>
          <a:ext cx="4986375" cy="2593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VISIO" r:id="rId3" imgW="3539880" imgH="1848960" progId="Visio.Drawing.11">
                  <p:embed/>
                </p:oleObj>
              </mc:Choice>
              <mc:Fallback>
                <p:oleObj name="VISIO" r:id="rId3" imgW="3539880" imgH="18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3501008"/>
                        <a:ext cx="4986375" cy="2593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9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488"/>
            <a:ext cx="8503920" cy="4738848"/>
          </a:xfrm>
        </p:spPr>
        <p:txBody>
          <a:bodyPr/>
          <a:lstStyle/>
          <a:p>
            <a:r>
              <a:rPr lang="hr-HR" dirty="0" err="1" smtClean="0"/>
              <a:t>npr</a:t>
            </a:r>
            <a:r>
              <a:rPr lang="hr-HR" dirty="0" smtClean="0"/>
              <a:t>. izvedba tranzistorskim sklopkama: </a:t>
            </a:r>
          </a:p>
          <a:p>
            <a:pPr lvl="1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3000" i="1" dirty="0" smtClean="0"/>
              <a:t>pozitivni</a:t>
            </a:r>
            <a:r>
              <a:rPr lang="hr-HR" sz="3000" dirty="0" smtClean="0"/>
              <a:t> impuls  na B </a:t>
            </a:r>
            <a:r>
              <a:rPr lang="hr-HR" sz="3000" dirty="0" err="1" smtClean="0"/>
              <a:t>Tr</a:t>
            </a:r>
            <a:r>
              <a:rPr lang="hr-HR" sz="3000" dirty="0" smtClean="0"/>
              <a:t> koji </a:t>
            </a:r>
            <a:r>
              <a:rPr lang="hr-HR" sz="3000" i="1" dirty="0" smtClean="0"/>
              <a:t>ne vodi</a:t>
            </a:r>
            <a:r>
              <a:rPr lang="hr-HR" sz="3000" dirty="0" smtClean="0"/>
              <a:t> </a:t>
            </a:r>
          </a:p>
          <a:p>
            <a:pPr lvl="1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3000" i="1" dirty="0" smtClean="0"/>
              <a:t>negativni</a:t>
            </a:r>
            <a:r>
              <a:rPr lang="hr-HR" sz="3000" dirty="0" smtClean="0"/>
              <a:t> impuls  na B </a:t>
            </a:r>
            <a:r>
              <a:rPr lang="hr-HR" sz="3000" dirty="0" err="1" smtClean="0"/>
              <a:t>Tr</a:t>
            </a:r>
            <a:r>
              <a:rPr lang="hr-HR" sz="3000" dirty="0" smtClean="0"/>
              <a:t> koji </a:t>
            </a:r>
            <a:r>
              <a:rPr lang="hr-HR" sz="3000" i="1" dirty="0" smtClean="0"/>
              <a:t>vodi </a:t>
            </a:r>
            <a:r>
              <a:rPr lang="hr-HR" sz="3000" dirty="0" smtClean="0"/>
              <a:t>(obično preko C onog drugog)</a:t>
            </a:r>
          </a:p>
          <a:p>
            <a:endParaRPr lang="en-US" dirty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882085" y="3501008"/>
          <a:ext cx="5261916" cy="2736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VISIO" r:id="rId3" imgW="3539880" imgH="1848960" progId="Visio.Drawing.11">
                  <p:embed/>
                </p:oleObj>
              </mc:Choice>
              <mc:Fallback>
                <p:oleObj name="VISIO" r:id="rId3" imgW="3539880" imgH="18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2085" y="3501008"/>
                        <a:ext cx="5261916" cy="2736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Prijenosna karakteristika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1714488"/>
            <a:ext cx="4233672" cy="4738848"/>
          </a:xfrm>
        </p:spPr>
        <p:txBody>
          <a:bodyPr/>
          <a:lstStyle/>
          <a:p>
            <a:r>
              <a:rPr lang="hr-HR" dirty="0" smtClean="0"/>
              <a:t>Točke A i C stabilne</a:t>
            </a:r>
          </a:p>
          <a:p>
            <a:r>
              <a:rPr lang="hr-HR" dirty="0" smtClean="0"/>
              <a:t>Točka B – mala impulsna promjena ulaza izaziva nestabilnost</a:t>
            </a:r>
            <a:endParaRPr lang="en-US" dirty="0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1.MI </a:t>
            </a:r>
          </a:p>
        </p:txBody>
      </p:sp>
      <p:sp>
        <p:nvSpPr>
          <p:cNvPr id="11281" name="Rezervirano mjesto broja slajda 5"/>
          <p:cNvSpPr txBox="1">
            <a:spLocks/>
          </p:cNvSpPr>
          <p:nvPr/>
        </p:nvSpPr>
        <p:spPr bwMode="auto">
          <a:xfrm>
            <a:off x="395288" y="6308725"/>
            <a:ext cx="5762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18371C16-CDA3-4B18-B890-08FB69390FCC}" type="slidenum">
              <a:rPr lang="en-US">
                <a:solidFill>
                  <a:schemeClr val="bg1"/>
                </a:solidFill>
              </a:rPr>
              <a:pPr algn="ctr"/>
              <a:t>2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Rezervirano mjesto sadržaja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0889373"/>
              </p:ext>
            </p:extLst>
          </p:nvPr>
        </p:nvGraphicFramePr>
        <p:xfrm>
          <a:off x="252413" y="2060848"/>
          <a:ext cx="8778239" cy="2446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250"/>
                <a:gridCol w="8165989"/>
              </a:tblGrid>
              <a:tr h="68814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Definirati binarni sustav, aritmetiku binarnih brojeva s predznakom.  </a:t>
                      </a:r>
                      <a:b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Definirati 8421 kod, princip pariteta i dvodimenzionalni kod. 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76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Nacrtati sheme i tablice kombinacija te objasniti rad I,ILI, NE, NI i NILI logičkih sklopova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4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Definirati osnovne zakone Booleove algebre, kanonske oblike logičkih funkcija i univerzalne funkcije te pripadajuće logičke sheme.</a:t>
                      </a:r>
                      <a:b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Definirati K-tablice funkcija sa 3 i 4 varijable.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5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r-H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Definirati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svojstva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osnovnih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bistabila: RS,JK,T i D bistabila,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nacrtati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simbole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tablice</a:t>
                      </a:r>
                      <a:r>
                        <a:rPr lang="it-IT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stanja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5" marR="7145" marT="7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bistabila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r>
              <a:rPr lang="hr-HR" altLang="sr-Latn-RS" dirty="0"/>
              <a:t>Bistabil mijenja stanje pod </a:t>
            </a:r>
            <a:r>
              <a:rPr lang="hr-HR" altLang="sr-Latn-RS" dirty="0" smtClean="0"/>
              <a:t>utjecajem vanjske električne pobude</a:t>
            </a:r>
          </a:p>
          <a:p>
            <a:r>
              <a:rPr lang="hr-HR" altLang="sr-Latn-RS" dirty="0" smtClean="0"/>
              <a:t>U realnim uvjetima treba osigurati </a:t>
            </a:r>
            <a:r>
              <a:rPr lang="hr-HR" altLang="sr-Latn-RS" dirty="0" err="1" smtClean="0"/>
              <a:t>okidne</a:t>
            </a:r>
            <a:r>
              <a:rPr lang="hr-HR" altLang="sr-Latn-RS" dirty="0" smtClean="0"/>
              <a:t> impulse odgovarajuće amplitude i trajanja</a:t>
            </a:r>
          </a:p>
          <a:p>
            <a:r>
              <a:rPr lang="hr-HR" altLang="sr-Latn-RS" dirty="0" smtClean="0"/>
              <a:t>Signal povratne veze ima isti polaritet kao i početna pobuda – pozitivna povratna veza</a:t>
            </a:r>
          </a:p>
          <a:p>
            <a:r>
              <a:rPr lang="hr-HR" altLang="sr-Latn-RS" dirty="0" smtClean="0"/>
              <a:t>Postoji i pojačanje u petlji povratne veze</a:t>
            </a:r>
          </a:p>
          <a:p>
            <a:r>
              <a:rPr lang="hr-HR" altLang="sr-Latn-RS" dirty="0" smtClean="0"/>
              <a:t>Regenerativna povratna veza </a:t>
            </a:r>
            <a:endParaRPr lang="hr-HR" altLang="sr-Latn-RS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bistabila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r>
              <a:rPr lang="hr-HR" altLang="sr-Latn-RS" dirty="0" smtClean="0"/>
              <a:t>Kad povratna veza ne bi bila </a:t>
            </a:r>
            <a:r>
              <a:rPr lang="hr-HR" altLang="sr-Latn-RS" dirty="0" err="1" smtClean="0"/>
              <a:t>regenartivna</a:t>
            </a:r>
            <a:r>
              <a:rPr lang="hr-HR" altLang="sr-Latn-RS" dirty="0" smtClean="0"/>
              <a:t> sklop ne bi imao dva stabilna stanja</a:t>
            </a:r>
          </a:p>
          <a:p>
            <a:r>
              <a:rPr lang="hr-HR" altLang="sr-Latn-RS" dirty="0" smtClean="0"/>
              <a:t>Da bi bistabil mogao poslužiti kao koristan sklop, mora postojati mogućnost vanjskog utjecaja</a:t>
            </a:r>
          </a:p>
          <a:p>
            <a:r>
              <a:rPr lang="hr-HR" altLang="sr-Latn-RS" dirty="0" smtClean="0"/>
              <a:t>Upisivanje informacije u bistabil obavlja se načelno tako da se izvana dovodi impuls</a:t>
            </a:r>
          </a:p>
          <a:p>
            <a:r>
              <a:rPr lang="hr-HR" altLang="sr-Latn-RS" dirty="0" smtClean="0"/>
              <a:t>Impuls se dovodi na ulaz RC mreže (dva naponska šiljka suprotnog polariteta (deriviranje impulsa)</a:t>
            </a:r>
          </a:p>
          <a:p>
            <a:endParaRPr lang="hr-HR" altLang="sr-Latn-RS" dirty="0" smtClean="0"/>
          </a:p>
          <a:p>
            <a:endParaRPr lang="hr-HR" altLang="sr-Latn-RS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b="1" dirty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Promjena stanja bistabila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r>
              <a:rPr lang="hr-HR" altLang="sr-Latn-RS" dirty="0" smtClean="0"/>
              <a:t>Pozitivni naponski šiljak dovodi se preko diode na </a:t>
            </a:r>
            <a:r>
              <a:rPr lang="hr-HR" altLang="sr-Latn-RS" smtClean="0"/>
              <a:t>bazu tranzistora</a:t>
            </a:r>
            <a:endParaRPr lang="hr-HR" altLang="sr-Latn-RS" dirty="0" smtClean="0"/>
          </a:p>
          <a:p>
            <a:r>
              <a:rPr lang="hr-HR" altLang="sr-Latn-RS" dirty="0" smtClean="0"/>
              <a:t>Ulazni se impuls naziva </a:t>
            </a:r>
            <a:r>
              <a:rPr lang="hr-HR" altLang="sr-Latn-RS" dirty="0" err="1" smtClean="0"/>
              <a:t>okidni</a:t>
            </a:r>
            <a:r>
              <a:rPr lang="hr-HR" altLang="sr-Latn-RS" dirty="0" smtClean="0"/>
              <a:t> impuls</a:t>
            </a:r>
          </a:p>
          <a:p>
            <a:r>
              <a:rPr lang="hr-HR" altLang="sr-Latn-RS" dirty="0" smtClean="0"/>
              <a:t>Promjena iz jednog stabilnog stanja u drugo naziva se okidanje bistabila</a:t>
            </a:r>
          </a:p>
          <a:p>
            <a:endParaRPr lang="hr-HR" altLang="sr-Latn-RS" dirty="0" smtClean="0"/>
          </a:p>
          <a:p>
            <a:endParaRPr lang="hr-HR" altLang="sr-Latn-RS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Prikaz procesa okidanja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488"/>
            <a:ext cx="8503920" cy="47388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98418"/>
            <a:ext cx="5832648" cy="39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0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Prikaz procesa okidanja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808"/>
            <a:ext cx="8503920" cy="47388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dirty="0" smtClean="0"/>
              <a:t>Početak: T</a:t>
            </a:r>
            <a:r>
              <a:rPr lang="hr-HR" baseline="-25000" dirty="0" smtClean="0"/>
              <a:t>1</a:t>
            </a:r>
            <a:r>
              <a:rPr lang="hr-HR" dirty="0" smtClean="0"/>
              <a:t> u zasićenju, T</a:t>
            </a:r>
            <a:r>
              <a:rPr lang="hr-HR" baseline="-25000" dirty="0" smtClean="0"/>
              <a:t>2 </a:t>
            </a:r>
            <a:r>
              <a:rPr lang="hr-HR" dirty="0" smtClean="0"/>
              <a:t>isključen (Q=1)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Impuls na ulaz RC mreže – generiraju se dva naponska šiljka suprotnog polariteta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Pozitivni naponski šiljak na B T</a:t>
            </a:r>
            <a:r>
              <a:rPr lang="hr-HR" baseline="-25000" dirty="0" smtClean="0"/>
              <a:t>2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Ulazni impuls – </a:t>
            </a:r>
            <a:r>
              <a:rPr lang="hr-HR" dirty="0" err="1" smtClean="0"/>
              <a:t>okidni</a:t>
            </a:r>
            <a:r>
              <a:rPr lang="hr-HR" dirty="0" smtClean="0"/>
              <a:t> impuls 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Ako T</a:t>
            </a:r>
            <a:r>
              <a:rPr lang="hr-HR" baseline="-25000" dirty="0" smtClean="0"/>
              <a:t>2</a:t>
            </a:r>
            <a:r>
              <a:rPr lang="hr-HR" dirty="0" smtClean="0"/>
              <a:t> isključen-</a:t>
            </a:r>
            <a:r>
              <a:rPr lang="hr-HR" dirty="0" err="1" smtClean="0"/>
              <a:t>okidni</a:t>
            </a:r>
            <a:r>
              <a:rPr lang="hr-HR" dirty="0" smtClean="0"/>
              <a:t> impuls </a:t>
            </a:r>
            <a:br>
              <a:rPr lang="hr-HR" dirty="0" smtClean="0"/>
            </a:br>
            <a:r>
              <a:rPr lang="hr-HR" dirty="0" smtClean="0"/>
              <a:t>ga aktivira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Negativni skok na kolektoru – </a:t>
            </a:r>
            <a:br>
              <a:rPr lang="hr-HR" dirty="0" smtClean="0"/>
            </a:br>
            <a:r>
              <a:rPr lang="hr-HR" dirty="0" smtClean="0"/>
              <a:t>na bazi T</a:t>
            </a:r>
            <a:r>
              <a:rPr lang="hr-HR" baseline="-25000" dirty="0" smtClean="0"/>
              <a:t>1</a:t>
            </a:r>
            <a:r>
              <a:rPr lang="hr-HR" dirty="0" smtClean="0"/>
              <a:t> (preko R) i isključuje T</a:t>
            </a:r>
            <a:r>
              <a:rPr lang="hr-HR" baseline="-25000" dirty="0" smtClean="0"/>
              <a:t>1</a:t>
            </a:r>
          </a:p>
          <a:p>
            <a:pPr>
              <a:spcBef>
                <a:spcPts val="0"/>
              </a:spcBef>
            </a:pPr>
            <a:r>
              <a:rPr lang="hr-HR" dirty="0" smtClean="0"/>
              <a:t>T</a:t>
            </a:r>
            <a:r>
              <a:rPr lang="hr-HR" baseline="-25000" dirty="0" smtClean="0"/>
              <a:t>1</a:t>
            </a:r>
            <a:r>
              <a:rPr lang="hr-HR" dirty="0" smtClean="0"/>
              <a:t> isključen, T</a:t>
            </a:r>
            <a:r>
              <a:rPr lang="hr-HR" baseline="-25000" dirty="0" smtClean="0"/>
              <a:t>2</a:t>
            </a:r>
            <a:r>
              <a:rPr lang="hr-HR" dirty="0" smtClean="0"/>
              <a:t> u zasićenju (Q=0)</a:t>
            </a:r>
          </a:p>
          <a:p>
            <a:endParaRPr lang="en-US" dirty="0"/>
          </a:p>
        </p:txBody>
      </p:sp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251520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9347" y="2996952"/>
            <a:ext cx="3644653" cy="24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5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3175" y="1628800"/>
            <a:ext cx="8640000" cy="4320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i="1" dirty="0" smtClean="0"/>
              <a:t>Simbol</a:t>
            </a:r>
            <a:r>
              <a:rPr lang="hr-HR" dirty="0" smtClean="0"/>
              <a:t>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hr-HR" sz="2800" dirty="0" smtClean="0">
                <a:solidFill>
                  <a:srgbClr val="0000FF"/>
                </a:solidFill>
              </a:rPr>
              <a:t>izlazi</a:t>
            </a:r>
            <a:r>
              <a:rPr lang="hr-HR" sz="2800" dirty="0" smtClean="0"/>
              <a:t> su komplementarni: </a:t>
            </a:r>
          </a:p>
          <a:p>
            <a:pPr lvl="1">
              <a:lnSpc>
                <a:spcPct val="90000"/>
              </a:lnSpc>
            </a:pPr>
            <a:r>
              <a:rPr lang="hr-HR" sz="2800" dirty="0" smtClean="0">
                <a:solidFill>
                  <a:srgbClr val="0000FF"/>
                </a:solidFill>
              </a:rPr>
              <a:t>ulazi</a:t>
            </a:r>
            <a:r>
              <a:rPr lang="hr-HR" sz="2800" dirty="0" smtClean="0"/>
              <a:t>: </a:t>
            </a:r>
            <a:br>
              <a:rPr lang="hr-HR" sz="2800" dirty="0" smtClean="0"/>
            </a:br>
            <a:r>
              <a:rPr lang="hr-HR" sz="2800" b="1" dirty="0" smtClean="0">
                <a:solidFill>
                  <a:srgbClr val="0000FF"/>
                </a:solidFill>
              </a:rPr>
              <a:t>S</a:t>
            </a:r>
            <a:r>
              <a:rPr lang="hr-HR" sz="2800" dirty="0" smtClean="0"/>
              <a:t> [set]:		postavljanje     Q = 1</a:t>
            </a:r>
            <a:br>
              <a:rPr lang="hr-HR" sz="2800" dirty="0" smtClean="0"/>
            </a:br>
            <a:r>
              <a:rPr lang="hr-HR" sz="2800" b="1" dirty="0" smtClean="0">
                <a:solidFill>
                  <a:srgbClr val="0000FF"/>
                </a:solidFill>
              </a:rPr>
              <a:t>R</a:t>
            </a:r>
            <a:r>
              <a:rPr lang="hr-HR" sz="2800" dirty="0" smtClean="0"/>
              <a:t> [</a:t>
            </a:r>
            <a:r>
              <a:rPr lang="hr-HR" sz="2800" dirty="0" err="1" smtClean="0"/>
              <a:t>reset</a:t>
            </a:r>
            <a:r>
              <a:rPr lang="hr-HR" sz="2800" dirty="0" smtClean="0"/>
              <a:t>]:	"brisanje"!        Q = 0 </a:t>
            </a:r>
            <a:br>
              <a:rPr lang="hr-HR" sz="2800" dirty="0" smtClean="0"/>
            </a:br>
            <a:r>
              <a:rPr lang="en-US" sz="2800" dirty="0"/>
              <a:t>	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75656" y="3789040"/>
          <a:ext cx="3672408" cy="280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8" name="VISIO" r:id="rId3" imgW="2590200" imgH="1970280" progId="Visio.Drawing.11">
                  <p:embed/>
                </p:oleObj>
              </mc:Choice>
              <mc:Fallback>
                <p:oleObj name="VISIO" r:id="rId3" imgW="2590200" imgH="1970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789040"/>
                        <a:ext cx="3672408" cy="2802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6588224" y="3933056"/>
          <a:ext cx="1944216" cy="194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VISIO" r:id="rId5" imgW="948960" imgH="948960" progId="Visio.Drawing.11">
                  <p:embed/>
                </p:oleObj>
              </mc:Choice>
              <mc:Fallback>
                <p:oleObj name="VISIO" r:id="rId5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933056"/>
                        <a:ext cx="1944216" cy="1946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488"/>
            <a:ext cx="8503920" cy="490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dirty="0" smtClean="0"/>
              <a:t>Djelovanje impulsa na jednostavni SR bistabil</a:t>
            </a:r>
            <a:endParaRPr lang="en-US" sz="2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3933056"/>
            <a:ext cx="8503920" cy="4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3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42" y="2492896"/>
            <a:ext cx="89183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Osnovni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14488"/>
            <a:ext cx="8626160" cy="4384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3200" dirty="0" smtClean="0"/>
              <a:t>bistabil ostvaren logičkim sklopovima</a:t>
            </a:r>
            <a:r>
              <a:rPr lang="hr-HR" dirty="0" smtClean="0"/>
              <a:t>:</a:t>
            </a:r>
          </a:p>
          <a:p>
            <a:pPr lvl="2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osnovni spoj </a:t>
            </a:r>
            <a:r>
              <a:rPr lang="hr-HR" sz="2600" dirty="0" err="1" smtClean="0"/>
              <a:t>bistabila</a:t>
            </a:r>
            <a:r>
              <a:rPr lang="hr-HR" sz="2600" dirty="0" smtClean="0"/>
              <a:t>: </a:t>
            </a:r>
            <a:br>
              <a:rPr lang="hr-HR" sz="2600" dirty="0" smtClean="0"/>
            </a:br>
            <a:r>
              <a:rPr lang="hr-HR" sz="2600" dirty="0" smtClean="0">
                <a:sym typeface="Symbol" pitchFamily="18" charset="2"/>
              </a:rPr>
              <a:t> </a:t>
            </a:r>
            <a:r>
              <a:rPr lang="hr-HR" sz="2600" dirty="0" smtClean="0"/>
              <a:t>električka ali i "logička" povratna veza </a:t>
            </a:r>
          </a:p>
          <a:p>
            <a:pPr lvl="2" algn="l">
              <a:lnSpc>
                <a:spcPct val="1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  <a:buNone/>
            </a:pP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652120" y="3197689"/>
          <a:ext cx="3096344" cy="2655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VISIO" r:id="rId3" imgW="1501200" imgH="1285920" progId="Visio.Drawing.11">
                  <p:embed/>
                </p:oleObj>
              </mc:Choice>
              <mc:Fallback>
                <p:oleObj name="VISIO" r:id="rId3" imgW="1501200" imgH="12859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97689"/>
                        <a:ext cx="3096344" cy="2655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2"/>
          <p:cNvGraphicFramePr>
            <a:graphicFrameLocks noChangeAspect="1"/>
          </p:cNvGraphicFramePr>
          <p:nvPr/>
        </p:nvGraphicFramePr>
        <p:xfrm>
          <a:off x="395536" y="3789040"/>
          <a:ext cx="3676650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VISIO" r:id="rId5" imgW="1491840" imgH="588960" progId="Visio.Drawing.11">
                  <p:embed/>
                </p:oleObj>
              </mc:Choice>
              <mc:Fallback>
                <p:oleObj name="VISIO" r:id="rId5" imgW="1491840" imgH="58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789040"/>
                        <a:ext cx="3676650" cy="145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077073"/>
            <a:ext cx="7524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                                                              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Osnovni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14488"/>
            <a:ext cx="8626160" cy="4384560"/>
          </a:xfrm>
        </p:spPr>
        <p:txBody>
          <a:bodyPr/>
          <a:lstStyle/>
          <a:p>
            <a:pPr lvl="2" algn="l">
              <a:lnSpc>
                <a:spcPct val="1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  <a:buClrTx/>
            </a:pPr>
            <a:r>
              <a:rPr lang="hr-HR" dirty="0" smtClean="0"/>
              <a:t>Izvedba sklopki (</a:t>
            </a:r>
            <a:r>
              <a:rPr lang="hr-HR" dirty="0" err="1" smtClean="0"/>
              <a:t>invertora</a:t>
            </a:r>
            <a:r>
              <a:rPr lang="hr-HR" dirty="0" smtClean="0"/>
              <a:t>) univerzalnim funkcijama: sklopovi NI i NILI</a:t>
            </a:r>
          </a:p>
          <a:p>
            <a:pPr>
              <a:lnSpc>
                <a:spcPct val="90000"/>
              </a:lnSpc>
              <a:buClrTx/>
            </a:pPr>
            <a:endParaRPr lang="hr-HR" dirty="0" smtClean="0"/>
          </a:p>
          <a:p>
            <a:pPr marL="457200" lvl="2" indent="-457200">
              <a:lnSpc>
                <a:spcPct val="90000"/>
              </a:lnSpc>
              <a:buClrTx/>
              <a:buSzPct val="85000"/>
              <a:buFont typeface="Wingdings" pitchFamily="2" charset="2"/>
              <a:buChar char="Ø"/>
            </a:pPr>
            <a:r>
              <a:rPr lang="hr-HR" sz="2800" b="1" dirty="0" smtClean="0">
                <a:solidFill>
                  <a:srgbClr val="FF0000"/>
                </a:solidFill>
                <a:sym typeface="Symbol" pitchFamily="18" charset="2"/>
              </a:rPr>
              <a:t>                          </a:t>
            </a:r>
            <a:r>
              <a:rPr lang="hr-HR" sz="2800" b="1" i="0" dirty="0" smtClean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hr-HR" sz="2800" b="1" dirty="0" smtClean="0">
                <a:solidFill>
                  <a:srgbClr val="FF0000"/>
                </a:solidFill>
                <a:sym typeface="Symbol" pitchFamily="18" charset="2"/>
              </a:rPr>
              <a:t>                          </a:t>
            </a:r>
            <a:r>
              <a:rPr lang="hr-HR" sz="4000" b="1" i="0" dirty="0" smtClean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hr-HR" sz="2800" b="1" dirty="0" smtClean="0">
                <a:solidFill>
                  <a:srgbClr val="FF0000"/>
                </a:solidFill>
                <a:sym typeface="Symbol" pitchFamily="18" charset="2"/>
              </a:rPr>
              <a:t/>
            </a:r>
            <a:br>
              <a:rPr lang="hr-HR" sz="2800" b="1" dirty="0" smtClean="0">
                <a:solidFill>
                  <a:srgbClr val="FF0000"/>
                </a:solidFill>
                <a:sym typeface="Symbol" pitchFamily="18" charset="2"/>
              </a:rPr>
            </a:br>
            <a:endParaRPr lang="hr-HR" sz="2600" b="1" dirty="0" smtClean="0">
              <a:solidFill>
                <a:srgbClr val="FF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ClrTx/>
            </a:pPr>
            <a:r>
              <a:rPr lang="hr-HR" dirty="0" smtClean="0"/>
              <a:t>te druge dvije izvedbe omogućuju da se upravljanje izvede na drugi način</a:t>
            </a:r>
          </a:p>
          <a:p>
            <a:pPr>
              <a:lnSpc>
                <a:spcPct val="90000"/>
              </a:lnSpc>
              <a:buClrTx/>
            </a:pPr>
            <a:r>
              <a:rPr lang="hr-HR" dirty="0" smtClean="0">
                <a:sym typeface="Symbol" pitchFamily="18" charset="2"/>
              </a:rPr>
              <a:t>bistabil izveden </a:t>
            </a:r>
            <a:r>
              <a:rPr lang="hr-HR" sz="3500" b="1" dirty="0" smtClean="0">
                <a:solidFill>
                  <a:srgbClr val="0000FF"/>
                </a:solidFill>
                <a:sym typeface="Symbol" pitchFamily="18" charset="2"/>
              </a:rPr>
              <a:t>NI</a:t>
            </a:r>
            <a:r>
              <a:rPr lang="hr-HR" sz="3500" dirty="0" smtClean="0">
                <a:sym typeface="Symbol" pitchFamily="18" charset="2"/>
              </a:rPr>
              <a:t> </a:t>
            </a:r>
            <a:r>
              <a:rPr lang="hr-HR" sz="2800" dirty="0" smtClean="0">
                <a:sym typeface="Symbol" pitchFamily="18" charset="2"/>
              </a:rPr>
              <a:t>odnosno</a:t>
            </a:r>
            <a:r>
              <a:rPr lang="hr-HR" sz="3500" dirty="0" smtClean="0">
                <a:sym typeface="Symbol" pitchFamily="18" charset="2"/>
              </a:rPr>
              <a:t> </a:t>
            </a:r>
            <a:r>
              <a:rPr lang="hr-HR" sz="3500" b="1" dirty="0" smtClean="0">
                <a:solidFill>
                  <a:srgbClr val="0000FF"/>
                </a:solidFill>
                <a:sym typeface="Symbol" pitchFamily="18" charset="2"/>
              </a:rPr>
              <a:t>NILI</a:t>
            </a:r>
            <a:r>
              <a:rPr lang="hr-HR" sz="3500" dirty="0" smtClean="0">
                <a:sym typeface="Symbol" pitchFamily="18" charset="2"/>
              </a:rPr>
              <a:t> </a:t>
            </a:r>
            <a:r>
              <a:rPr lang="hr-HR" sz="2800" dirty="0" smtClean="0">
                <a:sym typeface="Symbol" pitchFamily="18" charset="2"/>
              </a:rPr>
              <a:t>sklopovima: </a:t>
            </a:r>
            <a:br>
              <a:rPr lang="hr-HR" sz="2800" dirty="0" smtClean="0">
                <a:sym typeface="Symbol" pitchFamily="18" charset="2"/>
              </a:rPr>
            </a:br>
            <a:r>
              <a:rPr lang="hr-HR" sz="2800" b="1" i="1" dirty="0" smtClean="0">
                <a:solidFill>
                  <a:srgbClr val="0000FF"/>
                </a:solidFill>
                <a:sym typeface="Symbol" pitchFamily="18" charset="2"/>
              </a:rPr>
              <a:t>osnovni bistabil</a:t>
            </a:r>
            <a:r>
              <a:rPr lang="hr-HR" sz="2800" b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hr-HR" sz="2800" dirty="0" smtClean="0">
                <a:sym typeface="Symbol" pitchFamily="18" charset="2"/>
              </a:rPr>
              <a:t>[</a:t>
            </a:r>
            <a:r>
              <a:rPr lang="hr-HR" sz="2800" dirty="0" err="1" smtClean="0">
                <a:sym typeface="Symbol" pitchFamily="18" charset="2"/>
              </a:rPr>
              <a:t>latch</a:t>
            </a:r>
            <a:r>
              <a:rPr lang="hr-HR" sz="2800" dirty="0" smtClean="0">
                <a:sym typeface="Symbol" pitchFamily="18" charset="2"/>
              </a:rPr>
              <a:t>] </a:t>
            </a:r>
            <a:r>
              <a:rPr lang="en-US" sz="3500" dirty="0">
                <a:sym typeface="Symbol" pitchFamily="18" charset="2"/>
              </a:rPr>
              <a:t/>
            </a:r>
            <a:br>
              <a:rPr lang="en-US" sz="3500" dirty="0">
                <a:sym typeface="Symbol" pitchFamily="18" charset="2"/>
              </a:rPr>
            </a:br>
            <a:endParaRPr lang="en-US" sz="35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39552" y="3068960"/>
          <a:ext cx="214942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" name="VISIO" r:id="rId3" imgW="932760" imgH="436680" progId="Visio.Drawing.11">
                  <p:embed/>
                </p:oleObj>
              </mc:Choice>
              <mc:Fallback>
                <p:oleObj name="VISIO" r:id="rId3" imgW="932760" imgH="436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068960"/>
                        <a:ext cx="2149426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3707904" y="2852936"/>
          <a:ext cx="169521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Visio" r:id="rId5" imgW="1221358" imgH="828651" progId="Visio.Drawing.11">
                  <p:embed/>
                </p:oleObj>
              </mc:Choice>
              <mc:Fallback>
                <p:oleObj name="Visio" r:id="rId5" imgW="1221358" imgH="828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852936"/>
                        <a:ext cx="169521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228184" y="2852936"/>
          <a:ext cx="1589261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Visio" r:id="rId7" imgW="1221358" imgH="828651" progId="Visio.Drawing.11">
                  <p:embed/>
                </p:oleObj>
              </mc:Choice>
              <mc:Fallback>
                <p:oleObj name="Visio" r:id="rId7" imgW="1221358" imgH="828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852936"/>
                        <a:ext cx="1589261" cy="1080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4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 ostvaren logičkim sklopovima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16832"/>
            <a:ext cx="9036496" cy="4104456"/>
          </a:xfrm>
        </p:spPr>
        <p:txBody>
          <a:bodyPr/>
          <a:lstStyle/>
          <a:p>
            <a:r>
              <a:rPr lang="hr-HR" dirty="0"/>
              <a:t>Osnovni </a:t>
            </a:r>
            <a:r>
              <a:rPr lang="hr-HR" dirty="0" smtClean="0"/>
              <a:t>bistabil ostvaren logičkim sklopovima </a:t>
            </a:r>
            <a:r>
              <a:rPr lang="hr-HR" sz="3300" b="1" dirty="0" smtClean="0">
                <a:solidFill>
                  <a:srgbClr val="0000FF"/>
                </a:solidFill>
              </a:rPr>
              <a:t>NI:</a:t>
            </a:r>
          </a:p>
          <a:p>
            <a:pPr lvl="1" algn="l">
              <a:lnSpc>
                <a:spcPct val="80000"/>
              </a:lnSpc>
            </a:pPr>
            <a:endParaRPr lang="hr-HR" dirty="0" smtClean="0"/>
          </a:p>
          <a:p>
            <a:pPr lvl="1" algn="l">
              <a:lnSpc>
                <a:spcPct val="80000"/>
              </a:lnSpc>
            </a:pPr>
            <a:endParaRPr lang="hr-HR" dirty="0" smtClean="0"/>
          </a:p>
          <a:p>
            <a:pPr lvl="1" algn="l">
              <a:buNone/>
            </a:pPr>
            <a:endParaRPr lang="hr-HR" dirty="0" smtClean="0"/>
          </a:p>
          <a:p>
            <a:pPr algn="l"/>
            <a:endParaRPr lang="en-US" sz="2800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23528" y="2483254"/>
          <a:ext cx="1758057" cy="181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6" name="Visio" r:id="rId3" imgW="1467086" imgH="1514375" progId="Visio.Drawing.11">
                  <p:embed/>
                </p:oleObj>
              </mc:Choice>
              <mc:Fallback>
                <p:oleObj name="Visio" r:id="rId3" imgW="1467086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483254"/>
                        <a:ext cx="1758057" cy="18169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627783" y="2852936"/>
          <a:ext cx="1647765" cy="111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Visio" r:id="rId5" imgW="1221358" imgH="828651" progId="Visio.Drawing.11">
                  <p:embed/>
                </p:oleObj>
              </mc:Choice>
              <mc:Fallback>
                <p:oleObj name="Visio" r:id="rId5" imgW="1221358" imgH="828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3" y="2852936"/>
                        <a:ext cx="1647765" cy="11198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572000" y="2852936"/>
          <a:ext cx="1683970" cy="114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Visio" r:id="rId7" imgW="1152036" imgH="781639" progId="Visio.Drawing.11">
                  <p:embed/>
                </p:oleObj>
              </mc:Choice>
              <mc:Fallback>
                <p:oleObj name="Visio" r:id="rId7" imgW="1152036" imgH="7816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2936"/>
                        <a:ext cx="1683970" cy="11442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6732240" y="2420888"/>
          <a:ext cx="2109033" cy="18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Visio" r:id="rId9" imgW="1702025" imgH="1514375" progId="Visio.Drawing.11">
                  <p:embed/>
                </p:oleObj>
              </mc:Choice>
              <mc:Fallback>
                <p:oleObj name="Visio" r:id="rId9" imgW="1702025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420888"/>
                        <a:ext cx="2109033" cy="1879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0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Ishodi 1.MI </a:t>
            </a:r>
          </a:p>
        </p:txBody>
      </p:sp>
      <p:sp>
        <p:nvSpPr>
          <p:cNvPr id="11281" name="Rezervirano mjesto broja slajda 5"/>
          <p:cNvSpPr txBox="1">
            <a:spLocks/>
          </p:cNvSpPr>
          <p:nvPr/>
        </p:nvSpPr>
        <p:spPr bwMode="auto">
          <a:xfrm>
            <a:off x="395288" y="6308725"/>
            <a:ext cx="5762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18371C16-CDA3-4B18-B890-08FB69390FCC}" type="slidenum">
              <a:rPr lang="en-US">
                <a:solidFill>
                  <a:schemeClr val="bg1"/>
                </a:solidFill>
              </a:rPr>
              <a:pPr algn="ctr"/>
              <a:t>3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9937078"/>
              </p:ext>
            </p:extLst>
          </p:nvPr>
        </p:nvGraphicFramePr>
        <p:xfrm>
          <a:off x="372925" y="2132856"/>
          <a:ext cx="8658971" cy="3186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697"/>
                <a:gridCol w="8175274"/>
              </a:tblGrid>
              <a:tr h="115212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hr-HR" sz="1800" u="none" strike="noStrike" dirty="0">
                          <a:effectLst/>
                        </a:rPr>
                        <a:t>• Konvertirati binarne brojeve u </a:t>
                      </a:r>
                      <a:r>
                        <a:rPr lang="hr-HR" sz="1800" u="none" strike="noStrike" dirty="0" err="1">
                          <a:effectLst/>
                        </a:rPr>
                        <a:t>dekadske,oktalne</a:t>
                      </a:r>
                      <a:r>
                        <a:rPr lang="hr-HR" sz="1800" u="none" strike="noStrike" dirty="0">
                          <a:effectLst/>
                        </a:rPr>
                        <a:t> i </a:t>
                      </a:r>
                      <a:r>
                        <a:rPr lang="hr-HR" sz="1800" u="none" strike="noStrike" dirty="0" err="1">
                          <a:effectLst/>
                        </a:rPr>
                        <a:t>heksadekadske</a:t>
                      </a:r>
                      <a:r>
                        <a:rPr lang="hr-HR" sz="1800" u="none" strike="noStrike" dirty="0">
                          <a:effectLst/>
                        </a:rPr>
                        <a:t> i obrnuto</a:t>
                      </a:r>
                      <a:br>
                        <a:rPr lang="hr-HR" sz="1800" u="none" strike="noStrike" dirty="0">
                          <a:effectLst/>
                        </a:rPr>
                      </a:br>
                      <a:r>
                        <a:rPr lang="hr-HR" sz="1800" u="none" strike="noStrike" dirty="0" smtClean="0">
                          <a:effectLst/>
                        </a:rPr>
                        <a:t>• Objasniti </a:t>
                      </a:r>
                      <a:r>
                        <a:rPr lang="hr-HR" sz="1800" u="none" strike="noStrike" dirty="0">
                          <a:effectLst/>
                        </a:rPr>
                        <a:t>višestruko ispitivanje pariteta. </a:t>
                      </a:r>
                      <a:br>
                        <a:rPr lang="hr-HR" sz="1800" u="none" strike="noStrike" dirty="0">
                          <a:effectLst/>
                        </a:rPr>
                      </a:br>
                      <a:r>
                        <a:rPr lang="hr-HR" sz="1800" u="none" strike="noStrike" dirty="0">
                          <a:effectLst/>
                        </a:rPr>
                        <a:t>• Definirati opći princip kodiranja,  kod s minimalnom promjenom i koristiti </a:t>
                      </a:r>
                      <a:r>
                        <a:rPr lang="hr-HR" sz="1800" u="none" strike="noStrike" dirty="0" err="1">
                          <a:effectLst/>
                        </a:rPr>
                        <a:t>Hammingov</a:t>
                      </a:r>
                      <a:r>
                        <a:rPr lang="hr-HR" sz="1800" u="none" strike="noStrike" dirty="0">
                          <a:effectLst/>
                        </a:rPr>
                        <a:t> kod za detekciju pogreške.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71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hr-HR" sz="1800" u="none" strike="noStrike">
                          <a:effectLst/>
                        </a:rPr>
                        <a:t>2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hr-HR" sz="1800" u="none" strike="noStrike" dirty="0">
                          <a:effectLst/>
                        </a:rPr>
                        <a:t>• Realizirati složenije logičke sheme koristeći simbole logičkih sklopova. </a:t>
                      </a:r>
                      <a:br>
                        <a:rPr lang="hr-HR" sz="1800" u="none" strike="noStrike" dirty="0">
                          <a:effectLst/>
                        </a:rPr>
                      </a:br>
                      <a:r>
                        <a:rPr lang="hr-HR" sz="1800" u="none" strike="noStrike" dirty="0">
                          <a:effectLst/>
                        </a:rPr>
                        <a:t>• Definirati logičku funkciju iz zadane logičke sheme.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558"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hr-HR" sz="1800" u="none" strike="noStrike">
                          <a:effectLst/>
                        </a:rPr>
                        <a:t>3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hr-HR" sz="1800" u="none" strike="noStrike" dirty="0">
                          <a:effectLst/>
                        </a:rPr>
                        <a:t>• Minimizirati </a:t>
                      </a:r>
                      <a:r>
                        <a:rPr lang="hr-HR" sz="1800" u="none" strike="noStrike" dirty="0" smtClean="0">
                          <a:effectLst/>
                        </a:rPr>
                        <a:t>složenu </a:t>
                      </a:r>
                      <a:r>
                        <a:rPr lang="hr-HR" sz="1800" u="none" strike="noStrike" dirty="0">
                          <a:effectLst/>
                        </a:rPr>
                        <a:t>logičku funkciju pravilima Booleove algebre, te primjenom K- tablica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55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hr-HR" sz="1800" u="none" strike="noStrike">
                          <a:effectLst/>
                        </a:rPr>
                        <a:t>4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900"/>
                        </a:lnSpc>
                      </a:pPr>
                      <a:r>
                        <a:rPr lang="hr-HR" sz="1800" u="none" strike="noStrike" dirty="0">
                          <a:effectLst/>
                        </a:rPr>
                        <a:t>• Realizirati JK,T i D bistabil pomoću RS bistabila, odrediti izgled signala na izlazu </a:t>
                      </a:r>
                      <a:r>
                        <a:rPr lang="hr-HR" sz="1800" u="none" strike="noStrike" dirty="0" err="1">
                          <a:effectLst/>
                        </a:rPr>
                        <a:t>bistabila,objasniti</a:t>
                      </a:r>
                      <a:r>
                        <a:rPr lang="hr-HR" sz="1800" u="none" strike="noStrike" dirty="0">
                          <a:effectLst/>
                        </a:rPr>
                        <a:t> dvostruki i bridom okidani bistabil.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89" marR="7089" marT="70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1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 ostvaren logičkim sklopovima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72816"/>
            <a:ext cx="9036496" cy="4248472"/>
          </a:xfrm>
        </p:spPr>
        <p:txBody>
          <a:bodyPr/>
          <a:lstStyle/>
          <a:p>
            <a:r>
              <a:rPr lang="hr-HR" dirty="0" smtClean="0"/>
              <a:t>Osnovni bistabil ostvaren logičkim sklopovima </a:t>
            </a:r>
            <a:r>
              <a:rPr lang="hr-HR" sz="3300" b="1" dirty="0" smtClean="0">
                <a:solidFill>
                  <a:srgbClr val="0000FF"/>
                </a:solidFill>
              </a:rPr>
              <a:t>NILI:</a:t>
            </a:r>
            <a:r>
              <a:rPr lang="hr-HR" dirty="0" smtClean="0"/>
              <a:t> </a:t>
            </a:r>
          </a:p>
          <a:p>
            <a:pPr lvl="1" algn="l">
              <a:lnSpc>
                <a:spcPct val="80000"/>
              </a:lnSpc>
            </a:pPr>
            <a:endParaRPr lang="hr-HR" dirty="0" smtClean="0"/>
          </a:p>
          <a:p>
            <a:pPr lvl="1" algn="l">
              <a:lnSpc>
                <a:spcPct val="80000"/>
              </a:lnSpc>
              <a:buNone/>
            </a:pPr>
            <a:r>
              <a:rPr lang="hr-HR" dirty="0" smtClean="0"/>
              <a:t>                                           </a:t>
            </a:r>
            <a:endParaRPr lang="hr-HR" dirty="0" smtClean="0">
              <a:sym typeface="Symbol" pitchFamily="18" charset="2"/>
            </a:endParaRPr>
          </a:p>
          <a:p>
            <a:pPr lvl="1" algn="l">
              <a:lnSpc>
                <a:spcPct val="80000"/>
              </a:lnSpc>
            </a:pPr>
            <a:endParaRPr lang="hr-HR" i="1" dirty="0" smtClean="0"/>
          </a:p>
          <a:p>
            <a:pPr>
              <a:lnSpc>
                <a:spcPct val="80000"/>
              </a:lnSpc>
            </a:pPr>
            <a:endParaRPr lang="hr-HR" i="1" dirty="0" smtClean="0"/>
          </a:p>
          <a:p>
            <a:pPr>
              <a:lnSpc>
                <a:spcPct val="80000"/>
              </a:lnSpc>
            </a:pPr>
            <a:endParaRPr lang="hr-HR" i="1" dirty="0" smtClean="0"/>
          </a:p>
          <a:p>
            <a:pPr>
              <a:lnSpc>
                <a:spcPct val="80000"/>
              </a:lnSpc>
            </a:pPr>
            <a:endParaRPr lang="hr-HR" i="1" dirty="0" smtClean="0"/>
          </a:p>
          <a:p>
            <a:pPr>
              <a:lnSpc>
                <a:spcPct val="80000"/>
              </a:lnSpc>
            </a:pPr>
            <a:endParaRPr lang="hr-HR" i="1" dirty="0" smtClean="0"/>
          </a:p>
          <a:p>
            <a:pPr>
              <a:lnSpc>
                <a:spcPct val="80000"/>
              </a:lnSpc>
            </a:pPr>
            <a:r>
              <a:rPr lang="hr-HR" i="1" dirty="0" smtClean="0"/>
              <a:t>okidanje</a:t>
            </a:r>
            <a:r>
              <a:rPr lang="hr-HR" dirty="0" smtClean="0"/>
              <a:t> bistabila (radi promjene stanja): </a:t>
            </a:r>
            <a:br>
              <a:rPr lang="hr-HR" dirty="0" smtClean="0"/>
            </a:br>
            <a:r>
              <a:rPr lang="hr-HR" dirty="0" smtClean="0"/>
              <a:t>druge kombinacije </a:t>
            </a:r>
            <a:r>
              <a:rPr lang="hr-HR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dirty="0" smtClean="0"/>
              <a:t> i </a:t>
            </a:r>
            <a:r>
              <a:rPr lang="hr-HR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dirty="0" smtClean="0"/>
              <a:t> na ulazima</a:t>
            </a:r>
          </a:p>
          <a:p>
            <a:pPr algn="l"/>
            <a:endParaRPr lang="en-US" sz="2800" dirty="0"/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79512" y="2492896"/>
          <a:ext cx="2016224" cy="181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0" name="Visio" r:id="rId3" imgW="1466816" imgH="1514375" progId="Visio.Drawing.11">
                  <p:embed/>
                </p:oleObj>
              </mc:Choice>
              <mc:Fallback>
                <p:oleObj name="Visio" r:id="rId3" imgW="1466816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492896"/>
                        <a:ext cx="2016224" cy="181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2771800" y="2780928"/>
          <a:ext cx="1584176" cy="10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1" name="Visio" r:id="rId5" imgW="1221358" imgH="828651" progId="Visio.Drawing.11">
                  <p:embed/>
                </p:oleObj>
              </mc:Choice>
              <mc:Fallback>
                <p:oleObj name="Visio" r:id="rId5" imgW="1221358" imgH="828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80928"/>
                        <a:ext cx="1584176" cy="1076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4788024" y="2924944"/>
          <a:ext cx="1442145" cy="979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2" name="Visio" r:id="rId7" imgW="1152036" imgH="781639" progId="Visio.Drawing.11">
                  <p:embed/>
                </p:oleObj>
              </mc:Choice>
              <mc:Fallback>
                <p:oleObj name="Visio" r:id="rId7" imgW="1152036" imgH="7816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924944"/>
                        <a:ext cx="1442145" cy="979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6516216" y="2564904"/>
          <a:ext cx="2232248" cy="18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Visio" r:id="rId9" imgW="1702025" imgH="1514375" progId="Visio.Drawing.11">
                  <p:embed/>
                </p:oleObj>
              </mc:Choice>
              <mc:Fallback>
                <p:oleObj name="Visio" r:id="rId9" imgW="1702025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2564904"/>
                        <a:ext cx="2232248" cy="18400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8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 ostvaren </a:t>
            </a:r>
            <a:r>
              <a:rPr lang="hr-HR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NI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sklopovima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556792"/>
            <a:ext cx="8770176" cy="4608512"/>
          </a:xfrm>
        </p:spPr>
        <p:txBody>
          <a:bodyPr/>
          <a:lstStyle/>
          <a:p>
            <a:r>
              <a:rPr lang="hr-HR" sz="2400" dirty="0" smtClean="0"/>
              <a:t>Analiza osnovnog </a:t>
            </a:r>
            <a:r>
              <a:rPr lang="hr-HR" sz="2400" dirty="0" err="1" smtClean="0"/>
              <a:t>bistabila</a:t>
            </a:r>
            <a:r>
              <a:rPr lang="hr-HR" sz="2400" dirty="0" smtClean="0"/>
              <a:t> ostvarenog NI sklopovima: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                        	   : </a:t>
            </a:r>
            <a:r>
              <a:rPr lang="hr-HR" sz="2600" i="1" dirty="0" smtClean="0"/>
              <a:t>tablica</a:t>
            </a:r>
            <a:r>
              <a:rPr lang="hr-HR" sz="2600" dirty="0" smtClean="0"/>
              <a:t> (promjene) </a:t>
            </a:r>
            <a:r>
              <a:rPr lang="hr-HR" sz="2600" i="1" dirty="0" smtClean="0"/>
              <a:t>stanja</a:t>
            </a:r>
            <a:r>
              <a:rPr lang="hr-HR" sz="2600" dirty="0" smtClean="0"/>
              <a:t> </a:t>
            </a:r>
          </a:p>
          <a:p>
            <a:pPr lvl="2" algn="l">
              <a:lnSpc>
                <a:spcPct val="11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identifikacija ulaza:</a:t>
            </a:r>
          </a:p>
          <a:p>
            <a:pPr lvl="2" algn="l">
              <a:lnSpc>
                <a:spcPct val="12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600" dirty="0" smtClean="0"/>
          </a:p>
          <a:p>
            <a:pPr lvl="2" algn="l">
              <a:lnSpc>
                <a:spcPct val="12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600" dirty="0" smtClean="0"/>
          </a:p>
          <a:p>
            <a:pPr marL="534988" lvl="2" indent="-357188" algn="l">
              <a:lnSpc>
                <a:spcPct val="14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simbol:  </a:t>
            </a:r>
          </a:p>
          <a:p>
            <a:pPr lvl="2" indent="-644525" algn="l">
              <a:lnSpc>
                <a:spcPct val="8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terminologija: </a:t>
            </a:r>
          </a:p>
          <a:p>
            <a:pPr lvl="2" algn="l">
              <a:lnSpc>
                <a:spcPct val="8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osnovni bistabil ~ "zasun" [</a:t>
            </a:r>
            <a:r>
              <a:rPr lang="hr-HR" sz="2600" dirty="0" err="1" smtClean="0"/>
              <a:t>latch</a:t>
            </a:r>
            <a:r>
              <a:rPr lang="hr-HR" sz="2600" dirty="0" smtClean="0"/>
              <a:t>] </a:t>
            </a:r>
            <a:br>
              <a:rPr lang="hr-HR" sz="2600" dirty="0" smtClean="0"/>
            </a:br>
            <a:r>
              <a:rPr lang="hr-HR" sz="2600" dirty="0" smtClean="0">
                <a:sym typeface="Symbol" pitchFamily="18" charset="2"/>
              </a:rPr>
              <a:t> podatak ostaje pohranjen u sklopu</a:t>
            </a:r>
          </a:p>
          <a:p>
            <a:pPr algn="l"/>
            <a:endParaRPr lang="en-US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467544" y="2060848"/>
          <a:ext cx="263316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7" name="Equation" r:id="rId3" imgW="1193760" imgH="228600" progId="Equation.3">
                  <p:embed/>
                </p:oleObj>
              </mc:Choice>
              <mc:Fallback>
                <p:oleObj name="Equation" r:id="rId3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0848"/>
                        <a:ext cx="2633160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1403350" y="2997200"/>
          <a:ext cx="7524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8" name="Equation" r:id="rId5" imgW="419040" imgH="457200" progId="Equation.3">
                  <p:embed/>
                </p:oleObj>
              </mc:Choice>
              <mc:Fallback>
                <p:oleObj name="Equation" r:id="rId5" imgW="419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97200"/>
                        <a:ext cx="7524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38240"/>
              </p:ext>
            </p:extLst>
          </p:nvPr>
        </p:nvGraphicFramePr>
        <p:xfrm>
          <a:off x="2771800" y="3140968"/>
          <a:ext cx="1842748" cy="1642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9" name="Visio" r:id="rId7" imgW="1702025" imgH="1514375" progId="Visio.Drawing.11">
                  <p:embed/>
                </p:oleObj>
              </mc:Choice>
              <mc:Fallback>
                <p:oleObj name="Visio" r:id="rId7" imgW="1702025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140968"/>
                        <a:ext cx="1842748" cy="1642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004048" y="2996952"/>
          <a:ext cx="1484950" cy="148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0" name="VISIO" r:id="rId9" imgW="948960" imgH="948960" progId="Visio.Drawing.11">
                  <p:embed/>
                </p:oleObj>
              </mc:Choice>
              <mc:Fallback>
                <p:oleObj name="VISIO" r:id="rId9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996952"/>
                        <a:ext cx="1484950" cy="1487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6948264" y="2420888"/>
          <a:ext cx="2195736" cy="403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1" name="Document" r:id="rId11" imgW="1171080" imgH="2275200" progId="Word.Document.8">
                  <p:embed/>
                </p:oleObj>
              </mc:Choice>
              <mc:Fallback>
                <p:oleObj name="Document" r:id="rId11" imgW="1171080" imgH="2275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2420888"/>
                        <a:ext cx="2195736" cy="4036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zervirano mjesto broja slajda 5"/>
          <p:cNvSpPr txBox="1">
            <a:spLocks/>
          </p:cNvSpPr>
          <p:nvPr/>
        </p:nvSpPr>
        <p:spPr>
          <a:xfrm>
            <a:off x="179512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Bistabil ostvaren </a:t>
            </a:r>
            <a:r>
              <a:rPr lang="hr-H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 sklopovima</a:t>
            </a:r>
            <a:endParaRPr lang="hr-HR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00808"/>
            <a:ext cx="8784976" cy="4680520"/>
          </a:xfrm>
        </p:spPr>
        <p:txBody>
          <a:bodyPr/>
          <a:lstStyle/>
          <a:p>
            <a:pPr marL="324000" indent="-457200">
              <a:spcBef>
                <a:spcPts val="0"/>
              </a:spcBef>
            </a:pPr>
            <a:r>
              <a:rPr lang="hr-HR" sz="2400" dirty="0" smtClean="0"/>
              <a:t>Analiza osnovnog </a:t>
            </a:r>
            <a:r>
              <a:rPr lang="hr-HR" sz="2400" dirty="0" err="1" smtClean="0"/>
              <a:t>bistabila</a:t>
            </a:r>
            <a:r>
              <a:rPr lang="hr-HR" sz="2400" dirty="0" smtClean="0"/>
              <a:t> ostvarenog NI sklopovima:</a:t>
            </a:r>
          </a:p>
          <a:p>
            <a:pPr marL="722313" lvl="3" indent="-366713" algn="l"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AutoNum type="arabicPeriod"/>
            </a:pPr>
            <a:r>
              <a:rPr lang="hr-HR" sz="2400" dirty="0" smtClean="0"/>
              <a:t> komentar: pobuda XY =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00</a:t>
            </a:r>
            <a:r>
              <a:rPr lang="hr-HR" sz="2400" dirty="0" smtClean="0"/>
              <a:t> je </a:t>
            </a:r>
            <a:r>
              <a:rPr lang="hr-HR" sz="2400" b="1" i="1" dirty="0" smtClean="0">
                <a:solidFill>
                  <a:srgbClr val="0000FF"/>
                </a:solidFill>
              </a:rPr>
              <a:t>zabranjena</a:t>
            </a:r>
            <a:endParaRPr lang="hr-HR" sz="2400" b="1" dirty="0" smtClean="0">
              <a:solidFill>
                <a:srgbClr val="0000FF"/>
              </a:solidFill>
            </a:endParaRPr>
          </a:p>
          <a:p>
            <a:pPr marL="896938" lvl="3" indent="-381000" algn="l">
              <a:spcBef>
                <a:spcPts val="0"/>
              </a:spcBef>
              <a:buClr>
                <a:schemeClr val="tx1"/>
              </a:buClr>
              <a:buSzPct val="75000"/>
              <a:buNone/>
            </a:pPr>
            <a:r>
              <a:rPr lang="hr-HR" sz="2400" dirty="0" smtClean="0"/>
              <a:t>Q= </a:t>
            </a:r>
            <a:r>
              <a:rPr lang="hr-HR" sz="2400" dirty="0" err="1" smtClean="0"/>
              <a:t>Q</a:t>
            </a:r>
            <a:r>
              <a:rPr lang="hr-HR" sz="2400" dirty="0" smtClean="0"/>
              <a:t>’ =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sz="2400" dirty="0" smtClean="0"/>
              <a:t> za X= Y =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hr-HR" sz="2400" dirty="0" smtClean="0"/>
              <a:t>proturječi definiciji </a:t>
            </a:r>
            <a:br>
              <a:rPr lang="hr-HR" sz="2400" dirty="0" smtClean="0"/>
            </a:br>
            <a:r>
              <a:rPr lang="hr-HR" sz="2400" dirty="0" smtClean="0"/>
              <a:t>izlaza </a:t>
            </a:r>
            <a:r>
              <a:rPr lang="hr-HR" sz="2400" dirty="0" err="1" smtClean="0"/>
              <a:t>bistabila</a:t>
            </a:r>
            <a:endParaRPr lang="hr-HR" sz="2400" dirty="0" smtClean="0"/>
          </a:p>
          <a:p>
            <a:pPr marL="2209800" lvl="4" indent="-381000" algn="l"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400" i="1" dirty="0" smtClean="0"/>
          </a:p>
          <a:p>
            <a:pPr marL="2209800" lvl="4" indent="-381000" algn="l"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400" i="1" dirty="0" smtClean="0"/>
          </a:p>
          <a:p>
            <a:pPr marL="2209800" lvl="4" indent="-381000" algn="l"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400" i="1" dirty="0" smtClean="0"/>
          </a:p>
          <a:p>
            <a:pPr marL="2209800" lvl="4" indent="-381000" algn="l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hr-HR" sz="2400" i="1" dirty="0" smtClean="0"/>
          </a:p>
          <a:p>
            <a:pPr marL="357188" indent="-268288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800" i="1" dirty="0" smtClean="0"/>
              <a:t>nesimetrija</a:t>
            </a:r>
            <a:r>
              <a:rPr lang="hr-HR" sz="2800" dirty="0" smtClean="0"/>
              <a:t> sklopa/pobude:  </a:t>
            </a:r>
            <a:br>
              <a:rPr lang="hr-HR" sz="2800" dirty="0" smtClean="0"/>
            </a:br>
            <a:r>
              <a:rPr lang="hr-HR" sz="2800" dirty="0" smtClean="0"/>
              <a:t>nije jasno u kojem će stanju  ostati </a:t>
            </a:r>
            <a:br>
              <a:rPr lang="hr-HR" sz="2800" dirty="0" smtClean="0"/>
            </a:br>
            <a:r>
              <a:rPr lang="hr-HR" sz="2800" dirty="0" smtClean="0"/>
              <a:t>bistabil po "otpuštanju"  ulaza  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825934"/>
              </p:ext>
            </p:extLst>
          </p:nvPr>
        </p:nvGraphicFramePr>
        <p:xfrm>
          <a:off x="3635896" y="2708920"/>
          <a:ext cx="2659105" cy="203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4" name="Visio" r:id="rId3" imgW="1978233" imgH="1514375" progId="Visio.Drawing.11">
                  <p:embed/>
                </p:oleObj>
              </mc:Choice>
              <mc:Fallback>
                <p:oleObj name="Visio" r:id="rId3" imgW="1978233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708920"/>
                        <a:ext cx="2659105" cy="20309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7297737" y="2708920"/>
          <a:ext cx="1846263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5" name="Document" r:id="rId5" imgW="1171080" imgH="2275200" progId="Word.Document.8">
                  <p:embed/>
                </p:oleObj>
              </mc:Choice>
              <mc:Fallback>
                <p:oleObj name="Document" r:id="rId5" imgW="1171080" imgH="2275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7" y="2708920"/>
                        <a:ext cx="1846263" cy="339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ostvaren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NILI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sklopovima</a:t>
            </a:r>
            <a:endParaRPr lang="en-US" sz="3200" b="1" dirty="0" smtClean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72816"/>
            <a:ext cx="8503920" cy="4456568"/>
          </a:xfrm>
        </p:spPr>
        <p:txBody>
          <a:bodyPr/>
          <a:lstStyle/>
          <a:p>
            <a:r>
              <a:rPr lang="hr-HR" dirty="0" smtClean="0"/>
              <a:t>Osnovni bistabil ostvaren </a:t>
            </a:r>
            <a:r>
              <a:rPr lang="en-US" b="1" dirty="0" smtClean="0">
                <a:solidFill>
                  <a:srgbClr val="0000FF"/>
                </a:solidFill>
              </a:rPr>
              <a:t>NILI</a:t>
            </a:r>
            <a:r>
              <a:rPr lang="en-US" dirty="0" smtClean="0"/>
              <a:t> </a:t>
            </a:r>
            <a:r>
              <a:rPr lang="hr-HR" dirty="0" smtClean="0"/>
              <a:t>sklopovima</a:t>
            </a:r>
            <a:r>
              <a:rPr lang="en-US" dirty="0" smtClean="0"/>
              <a:t>:</a:t>
            </a:r>
            <a:endParaRPr lang="en-US" sz="35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                                                     sažeta tablica stanja</a:t>
            </a:r>
            <a:r>
              <a:rPr lang="en-US" sz="2600" dirty="0" smtClean="0"/>
              <a:t>: </a:t>
            </a: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en-US" sz="2600" dirty="0" err="1"/>
              <a:t>simbol</a:t>
            </a:r>
            <a:r>
              <a:rPr lang="en-US" sz="2600" dirty="0"/>
              <a:t>: </a:t>
            </a:r>
          </a:p>
          <a:p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83567" y="2708920"/>
          <a:ext cx="2448273" cy="1940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0" name="Visio" r:id="rId3" imgW="1702025" imgH="1514375" progId="Visio.Drawing.11">
                  <p:embed/>
                </p:oleObj>
              </mc:Choice>
              <mc:Fallback>
                <p:oleObj name="Visio" r:id="rId3" imgW="1702025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7" y="2708920"/>
                        <a:ext cx="2448273" cy="19405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2483768" y="4581128"/>
          <a:ext cx="1512168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1" name="VISIO" r:id="rId5" imgW="948960" imgH="948960" progId="Visio.Drawing.11">
                  <p:embed/>
                </p:oleObj>
              </mc:Choice>
              <mc:Fallback>
                <p:oleObj name="VISIO" r:id="rId5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1512168" cy="151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937615"/>
              </p:ext>
            </p:extLst>
          </p:nvPr>
        </p:nvGraphicFramePr>
        <p:xfrm>
          <a:off x="6228184" y="2924944"/>
          <a:ext cx="2013917" cy="282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2" name="Document" r:id="rId7" imgW="944850" imgH="1322788" progId="Word.Document.8">
                  <p:embed/>
                </p:oleObj>
              </mc:Choice>
              <mc:Fallback>
                <p:oleObj name="Document" r:id="rId7" imgW="944850" imgH="13227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2924944"/>
                        <a:ext cx="2013917" cy="2827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779912" y="3284984"/>
          <a:ext cx="7270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" name="Equation" r:id="rId9" imgW="406080" imgH="406080" progId="Equation.3">
                  <p:embed/>
                </p:oleObj>
              </mc:Choice>
              <mc:Fallback>
                <p:oleObj name="Equation" r:id="rId9" imgW="4060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284984"/>
                        <a:ext cx="727075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4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r>
              <a:rPr lang="hr-HR" sz="3200" dirty="0" smtClean="0"/>
              <a:t>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ostvaren NI sklopovima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28800"/>
            <a:ext cx="9036496" cy="4320480"/>
          </a:xfrm>
        </p:spPr>
        <p:txBody>
          <a:bodyPr/>
          <a:lstStyle/>
          <a:p>
            <a:r>
              <a:rPr lang="hr-HR" dirty="0" smtClean="0"/>
              <a:t>Analiza promjene stanja osnovnog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bistabil ostvaren </a:t>
            </a:r>
            <a:br>
              <a:rPr lang="hr-HR" sz="2600" dirty="0" smtClean="0"/>
            </a:br>
            <a:r>
              <a:rPr lang="hr-HR" sz="2600" dirty="0" smtClean="0"/>
              <a:t>NI sklopovima:</a:t>
            </a:r>
          </a:p>
          <a:p>
            <a:pPr lvl="1" algn="l"/>
            <a:endParaRPr lang="hr-HR" dirty="0" smtClean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uzeti u obzir stvarne sklopove: </a:t>
            </a:r>
            <a:r>
              <a:rPr lang="hr-HR" sz="2600" dirty="0" err="1" smtClean="0">
                <a:sym typeface="Symbol" pitchFamily="18" charset="2"/>
              </a:rPr>
              <a:t>t</a:t>
            </a:r>
            <a:r>
              <a:rPr lang="hr-HR" sz="2600" baseline="-25000" dirty="0" err="1" smtClean="0">
                <a:sym typeface="Symbol" pitchFamily="18" charset="2"/>
              </a:rPr>
              <a:t>d</a:t>
            </a:r>
            <a:endParaRPr lang="hr-HR" sz="2600" baseline="-25000" dirty="0" smtClean="0">
              <a:sym typeface="Symbol" pitchFamily="18" charset="2"/>
            </a:endParaRP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baseline="-25000" dirty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644008" y="2204863"/>
          <a:ext cx="1526729" cy="135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0" name="Visio" r:id="rId3" imgW="1702834" imgH="1514375" progId="Visio.Drawing.11">
                  <p:embed/>
                </p:oleObj>
              </mc:Choice>
              <mc:Fallback>
                <p:oleObj name="Visio" r:id="rId3" imgW="1702834" imgH="15143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2204863"/>
                        <a:ext cx="1526729" cy="13584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123728" y="3789040"/>
          <a:ext cx="1785937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1" name="VISIO" r:id="rId5" imgW="1783080" imgH="2892960" progId="Visio.Drawing.11">
                  <p:embed/>
                </p:oleObj>
              </mc:Choice>
              <mc:Fallback>
                <p:oleObj name="VISIO" r:id="rId5" imgW="1783080" imgH="2892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89040"/>
                        <a:ext cx="1785937" cy="290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6588224" y="2204864"/>
          <a:ext cx="208510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2" name="Visio" r:id="rId7" imgW="1406396" imgH="872961" progId="Visio.Drawing.11">
                  <p:embed/>
                </p:oleObj>
              </mc:Choice>
              <mc:Fallback>
                <p:oleObj name="Visio" r:id="rId7" imgW="1406396" imgH="87296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204864"/>
                        <a:ext cx="2085101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5652120" y="3697138"/>
          <a:ext cx="1944216" cy="31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3" name="VISIO" r:id="rId9" imgW="1783080" imgH="2892960" progId="Visio.Drawing.11">
                  <p:embed/>
                </p:oleObj>
              </mc:Choice>
              <mc:Fallback>
                <p:oleObj name="VISIO" r:id="rId9" imgW="1783080" imgH="2892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697138"/>
                        <a:ext cx="1944216" cy="316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808"/>
            <a:ext cx="8893175" cy="4248472"/>
          </a:xfrm>
        </p:spPr>
        <p:txBody>
          <a:bodyPr/>
          <a:lstStyle/>
          <a:p>
            <a:pPr lvl="1" algn="l"/>
            <a:r>
              <a:rPr lang="hr-HR" dirty="0" smtClean="0"/>
              <a:t>analiza promjene stanja </a:t>
            </a:r>
            <a:br>
              <a:rPr lang="hr-HR" dirty="0" smtClean="0"/>
            </a:br>
            <a:r>
              <a:rPr lang="hr-HR" dirty="0" smtClean="0"/>
              <a:t>osnovnog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600" dirty="0"/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sklop je osjetljiv na </a:t>
            </a:r>
            <a:br>
              <a:rPr lang="hr-HR" sz="2600" dirty="0" smtClean="0"/>
            </a:br>
            <a:r>
              <a:rPr lang="hr-HR" sz="2600" dirty="0" smtClean="0"/>
              <a:t>trajanje pobude </a:t>
            </a:r>
            <a:br>
              <a:rPr lang="hr-HR" sz="2600" dirty="0" smtClean="0"/>
            </a:br>
            <a:r>
              <a:rPr lang="hr-HR" sz="2600" dirty="0" smtClean="0"/>
              <a:t>(</a:t>
            </a:r>
            <a:r>
              <a:rPr lang="hr-HR" sz="2600" dirty="0" err="1" smtClean="0"/>
              <a:t>okidnog</a:t>
            </a:r>
            <a:r>
              <a:rPr lang="hr-HR" sz="2600" dirty="0" smtClean="0"/>
              <a:t> impulsa): </a:t>
            </a:r>
            <a:r>
              <a:rPr lang="en-US" sz="2600" dirty="0" smtClean="0"/>
              <a:t>t </a:t>
            </a:r>
            <a:r>
              <a:rPr lang="en-US" sz="2600" dirty="0"/>
              <a:t>&gt; 2</a:t>
            </a:r>
            <a:r>
              <a:rPr lang="en-US" sz="2600" baseline="30000" dirty="0"/>
              <a:t>.</a:t>
            </a:r>
            <a:r>
              <a:rPr lang="en-US" sz="2600" dirty="0"/>
              <a:t>t</a:t>
            </a:r>
            <a:r>
              <a:rPr lang="en-US" sz="2600" baseline="-25000" dirty="0"/>
              <a:t>d</a:t>
            </a:r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50863"/>
              </p:ext>
            </p:extLst>
          </p:nvPr>
        </p:nvGraphicFramePr>
        <p:xfrm>
          <a:off x="4959975" y="826343"/>
          <a:ext cx="4173182" cy="55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Visio" r:id="rId4" imgW="3538917" imgH="4696048" progId="Visio.Drawing.11">
                  <p:embed/>
                </p:oleObj>
              </mc:Choice>
              <mc:Fallback>
                <p:oleObj name="Visio" r:id="rId4" imgW="3538917" imgH="46960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975" y="826343"/>
                        <a:ext cx="4173182" cy="55450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145785"/>
              </p:ext>
            </p:extLst>
          </p:nvPr>
        </p:nvGraphicFramePr>
        <p:xfrm>
          <a:off x="1259632" y="2508815"/>
          <a:ext cx="2016224" cy="179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VISIO" r:id="rId6" imgW="1702800" imgH="1514520" progId="Visio.Drawing.11">
                  <p:embed/>
                </p:oleObj>
              </mc:Choice>
              <mc:Fallback>
                <p:oleObj name="VISIO" r:id="rId6" imgW="1702800" imgH="1514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508815"/>
                        <a:ext cx="2016224" cy="17933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3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3175" y="1700808"/>
            <a:ext cx="8640000" cy="4248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 </a:t>
            </a:r>
            <a:r>
              <a:rPr lang="hr-HR" dirty="0" smtClean="0"/>
              <a:t>Svojstva osnovnog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mijenja stanje u skladu s pobudom: </a:t>
            </a:r>
            <a:br>
              <a:rPr lang="hr-HR" sz="2600" dirty="0" smtClean="0"/>
            </a:br>
            <a:r>
              <a:rPr lang="hr-HR" sz="2600" dirty="0" smtClean="0"/>
              <a:t>  (transparentan za ulaze)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trenutno (</a:t>
            </a:r>
            <a:r>
              <a:rPr lang="hr-HR" sz="2600" dirty="0" smtClean="0">
                <a:sym typeface="Symbol" pitchFamily="18" charset="2"/>
              </a:rPr>
              <a:t> 2t</a:t>
            </a:r>
            <a:r>
              <a:rPr lang="hr-HR" sz="2600" baseline="-25000" dirty="0" smtClean="0">
                <a:sym typeface="Symbol" pitchFamily="18" charset="2"/>
              </a:rPr>
              <a:t>d</a:t>
            </a:r>
            <a:r>
              <a:rPr lang="hr-HR" sz="2600" dirty="0" smtClean="0"/>
              <a:t>) reagira na pobudu: </a:t>
            </a:r>
            <a:br>
              <a:rPr lang="hr-HR" sz="2600" dirty="0" smtClean="0"/>
            </a:br>
            <a:r>
              <a:rPr lang="hr-HR" sz="2600" dirty="0" smtClean="0"/>
              <a:t>   promjena stanja dešava se </a:t>
            </a:r>
            <a:r>
              <a:rPr lang="hr-HR" sz="2600" i="1" dirty="0" smtClean="0"/>
              <a:t>nezavisno</a:t>
            </a:r>
            <a:r>
              <a:rPr lang="hr-HR" sz="2600" dirty="0" smtClean="0"/>
              <a:t> od       </a:t>
            </a:r>
            <a:r>
              <a:rPr lang="hr-HR" sz="2600" dirty="0" err="1" smtClean="0"/>
              <a:t>sustavskog</a:t>
            </a:r>
            <a:r>
              <a:rPr lang="hr-HR" sz="2600" dirty="0" smtClean="0"/>
              <a:t> nadzora (</a:t>
            </a:r>
            <a:r>
              <a:rPr lang="hr-HR" sz="2600" dirty="0" err="1" smtClean="0"/>
              <a:t>tj</a:t>
            </a:r>
            <a:r>
              <a:rPr lang="hr-HR" sz="2600" dirty="0" smtClean="0"/>
              <a:t>. zajedničkih sinkronizacijskih impulsa) 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nezgodno: </a:t>
            </a:r>
            <a:br>
              <a:rPr lang="hr-HR" sz="2600" dirty="0" smtClean="0"/>
            </a:br>
            <a:r>
              <a:rPr lang="hr-HR" sz="2600" b="1" dirty="0" smtClean="0">
                <a:solidFill>
                  <a:srgbClr val="0000FF"/>
                </a:solidFill>
              </a:rPr>
              <a:t>hazard</a:t>
            </a:r>
            <a:r>
              <a:rPr lang="hr-HR" sz="2600" dirty="0" smtClean="0"/>
              <a:t> može prouzrokovati neželjenu promjenu stanja</a:t>
            </a:r>
          </a:p>
          <a:p>
            <a:endParaRPr lang="en-US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628800"/>
            <a:ext cx="8770176" cy="4680520"/>
          </a:xfrm>
        </p:spPr>
        <p:txBody>
          <a:bodyPr/>
          <a:lstStyle/>
          <a:p>
            <a:pPr marL="15875">
              <a:lnSpc>
                <a:spcPct val="90000"/>
              </a:lnSpc>
              <a:spcBef>
                <a:spcPts val="0"/>
              </a:spcBef>
            </a:pPr>
            <a:r>
              <a:rPr lang="hr-HR" sz="3300" i="1" dirty="0" smtClean="0"/>
              <a:t>hazard</a:t>
            </a:r>
            <a:r>
              <a:rPr lang="hr-HR" sz="3300" dirty="0" smtClean="0"/>
              <a:t> može prouzrokovati neželjenu promjenu stanja </a:t>
            </a:r>
          </a:p>
          <a:p>
            <a:pPr marL="0" lvl="2" indent="0" algn="l"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primjer: </a:t>
            </a:r>
            <a:r>
              <a:rPr lang="hr-HR" sz="2600" dirty="0" err="1" smtClean="0"/>
              <a:t>protufazna</a:t>
            </a:r>
            <a:r>
              <a:rPr lang="hr-HR" sz="2600" dirty="0" smtClean="0"/>
              <a:t> pobuda ulaza S</a:t>
            </a:r>
            <a:br>
              <a:rPr lang="hr-HR" sz="2600" dirty="0" smtClean="0"/>
            </a:br>
            <a:r>
              <a:rPr lang="hr-HR" sz="2600" dirty="0" smtClean="0">
                <a:solidFill>
                  <a:srgbClr val="00B0F0"/>
                </a:solidFill>
              </a:rPr>
              <a:t>početno</a:t>
            </a:r>
            <a:r>
              <a:rPr lang="hr-HR" sz="2600" dirty="0" smtClean="0"/>
              <a:t>: A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sz="2600" dirty="0" smtClean="0"/>
              <a:t>, B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sz="2600" dirty="0" smtClean="0"/>
              <a:t>  </a:t>
            </a:r>
            <a:r>
              <a:rPr lang="hr-HR" sz="2600" dirty="0" smtClean="0">
                <a:sym typeface="Symbol" pitchFamily="18" charset="2"/>
              </a:rPr>
              <a:t>	S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/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			</a:t>
            </a:r>
            <a:r>
              <a:rPr lang="hr-HR" sz="2600" dirty="0">
                <a:sym typeface="Symbol" pitchFamily="18" charset="2"/>
              </a:rPr>
              <a:t>	</a:t>
            </a:r>
            <a:r>
              <a:rPr lang="hr-HR" sz="2600" dirty="0" smtClean="0">
                <a:sym typeface="Symbol" pitchFamily="18" charset="2"/>
              </a:rPr>
              <a:t>R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/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			</a:t>
            </a:r>
            <a:r>
              <a:rPr lang="hr-HR" sz="2600" dirty="0">
                <a:sym typeface="Symbol" pitchFamily="18" charset="2"/>
              </a:rPr>
              <a:t>	</a:t>
            </a:r>
            <a:r>
              <a:rPr lang="hr-HR" sz="2600" dirty="0" smtClean="0">
                <a:sym typeface="Symbol" pitchFamily="18" charset="2"/>
              </a:rPr>
              <a:t>Q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/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>
                <a:solidFill>
                  <a:srgbClr val="00B0F0"/>
                </a:solidFill>
                <a:sym typeface="Symbol" pitchFamily="18" charset="2"/>
              </a:rPr>
              <a:t>promjena</a:t>
            </a:r>
            <a:r>
              <a:rPr lang="hr-HR" sz="2600" dirty="0" smtClean="0">
                <a:sym typeface="Symbol" pitchFamily="18" charset="2"/>
              </a:rPr>
              <a:t>:	A: </a:t>
            </a:r>
            <a:r>
              <a:rPr lang="hr-HR" sz="2600" b="1" i="0" dirty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hr-HR" sz="2600" dirty="0" smtClean="0">
                <a:sym typeface="Symbol" pitchFamily="18" charset="2"/>
              </a:rPr>
              <a:t>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> 	S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>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	</a:t>
            </a:r>
            <a:r>
              <a:rPr lang="hr-HR" sz="2600" dirty="0">
                <a:sym typeface="Symbol" pitchFamily="18" charset="2"/>
              </a:rPr>
              <a:t>	</a:t>
            </a:r>
            <a:r>
              <a:rPr lang="hr-HR" sz="2600" dirty="0" smtClean="0">
                <a:sym typeface="Symbol" pitchFamily="18" charset="2"/>
              </a:rPr>
              <a:t>B: </a:t>
            </a:r>
            <a:r>
              <a:rPr lang="hr-HR" sz="2600" b="1" i="0" dirty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>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hr-HR" sz="2600" dirty="0" smtClean="0">
                <a:sym typeface="Symbol" pitchFamily="18" charset="2"/>
              </a:rPr>
              <a:t>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		</a:t>
            </a:r>
            <a:r>
              <a:rPr lang="hr-HR" sz="2600" dirty="0" err="1" smtClean="0">
                <a:sym typeface="Symbol" pitchFamily="18" charset="2"/>
              </a:rPr>
              <a:t>Q</a:t>
            </a:r>
            <a:r>
              <a:rPr lang="hr-HR" sz="2600" baseline="-25000" dirty="0" err="1" smtClean="0">
                <a:sym typeface="Symbol" pitchFamily="18" charset="2"/>
              </a:rPr>
              <a:t>n</a:t>
            </a:r>
            <a:r>
              <a:rPr lang="hr-HR" sz="2600" baseline="-25000" dirty="0" smtClean="0">
                <a:sym typeface="Symbol" pitchFamily="18" charset="2"/>
              </a:rPr>
              <a:t>+1</a:t>
            </a:r>
            <a:r>
              <a:rPr lang="hr-HR" sz="2600" baseline="30000" dirty="0" smtClean="0">
                <a:sym typeface="Symbol" pitchFamily="18" charset="2"/>
              </a:rPr>
              <a:t> </a:t>
            </a:r>
            <a:r>
              <a:rPr lang="hr-HR" sz="2600" dirty="0" smtClean="0">
                <a:sym typeface="Symbol" pitchFamily="18" charset="2"/>
              </a:rPr>
              <a:t>= </a:t>
            </a:r>
            <a:r>
              <a:rPr lang="hr-HR" sz="2600" dirty="0" err="1" smtClean="0">
                <a:sym typeface="Symbol" pitchFamily="18" charset="2"/>
              </a:rPr>
              <a:t>Q</a:t>
            </a:r>
            <a:r>
              <a:rPr lang="hr-HR" sz="2600" baseline="-25000" dirty="0" err="1" smtClean="0">
                <a:sym typeface="Symbol" pitchFamily="18" charset="2"/>
              </a:rPr>
              <a:t>n</a:t>
            </a:r>
            <a:r>
              <a:rPr lang="hr-HR" sz="2600" dirty="0" smtClean="0">
                <a:sym typeface="Symbol" pitchFamily="18" charset="2"/>
              </a:rPr>
              <a:t>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0</a:t>
            </a:r>
            <a:r>
              <a:rPr lang="hr-HR" sz="2600" dirty="0" smtClean="0">
                <a:sym typeface="Symbol" pitchFamily="18" charset="2"/>
              </a:rPr>
              <a:t> </a:t>
            </a:r>
            <a:endParaRPr lang="hr-HR" dirty="0" smtClean="0"/>
          </a:p>
          <a:p>
            <a:pPr marL="636588" lvl="2" algn="l"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ako promjena A </a:t>
            </a:r>
            <a:r>
              <a:rPr lang="hr-HR" sz="2600" i="1" dirty="0" smtClean="0"/>
              <a:t>kasni</a:t>
            </a:r>
            <a:r>
              <a:rPr lang="hr-HR" sz="2600" dirty="0" smtClean="0"/>
              <a:t> za promjenom B: </a:t>
            </a:r>
            <a:br>
              <a:rPr lang="hr-HR" sz="2600" dirty="0" smtClean="0"/>
            </a:br>
            <a:r>
              <a:rPr lang="hr-HR" sz="2600" dirty="0" smtClean="0">
                <a:sym typeface="Symbol" pitchFamily="18" charset="2"/>
              </a:rPr>
              <a:t> </a:t>
            </a:r>
            <a:r>
              <a:rPr lang="hr-HR" sz="2600" dirty="0" smtClean="0"/>
              <a:t>hazard: nakratko S = A</a:t>
            </a:r>
            <a:r>
              <a:rPr lang="hr-HR" sz="2600" dirty="0" smtClean="0">
                <a:sym typeface="Symbol" pitchFamily="18" charset="2"/>
              </a:rPr>
              <a:t>B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hr-HR" sz="2600" dirty="0" smtClean="0">
                <a:sym typeface="Symbol" pitchFamily="18" charset="2"/>
              </a:rPr>
              <a:t>  </a:t>
            </a:r>
            <a:r>
              <a:rPr lang="hr-HR" sz="2600" dirty="0" err="1" smtClean="0">
                <a:sym typeface="Symbol" pitchFamily="18" charset="2"/>
              </a:rPr>
              <a:t>Q</a:t>
            </a:r>
            <a:r>
              <a:rPr lang="hr-HR" sz="2600" baseline="-25000" dirty="0" err="1" smtClean="0">
                <a:sym typeface="Symbol" pitchFamily="18" charset="2"/>
              </a:rPr>
              <a:t>n</a:t>
            </a:r>
            <a:r>
              <a:rPr lang="hr-HR" sz="2600" baseline="-25000" dirty="0" smtClean="0">
                <a:sym typeface="Symbol" pitchFamily="18" charset="2"/>
              </a:rPr>
              <a:t>+1</a:t>
            </a:r>
            <a:r>
              <a:rPr lang="hr-HR" sz="2600" dirty="0" smtClean="0">
                <a:sym typeface="Symbol" pitchFamily="18" charset="2"/>
              </a:rPr>
              <a:t>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</a:p>
          <a:p>
            <a:pPr algn="l"/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58658"/>
              </p:ext>
            </p:extLst>
          </p:nvPr>
        </p:nvGraphicFramePr>
        <p:xfrm>
          <a:off x="6012160" y="2348880"/>
          <a:ext cx="262875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Visio" r:id="rId3" imgW="2092061" imgH="974549" progId="Visio.Drawing.11">
                  <p:embed/>
                </p:oleObj>
              </mc:Choice>
              <mc:Fallback>
                <p:oleObj name="Visio" r:id="rId3" imgW="2092061" imgH="9745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348880"/>
                        <a:ext cx="262875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Sinkroni bistabil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96" y="1700808"/>
            <a:ext cx="9001000" cy="4248472"/>
          </a:xfrm>
        </p:spPr>
        <p:txBody>
          <a:bodyPr/>
          <a:lstStyle/>
          <a:p>
            <a:r>
              <a:rPr lang="hr-HR" dirty="0" smtClean="0"/>
              <a:t>asinkroni i sinkroni </a:t>
            </a:r>
            <a:r>
              <a:rPr lang="hr-HR" dirty="0" err="1" smtClean="0"/>
              <a:t>bistabili</a:t>
            </a:r>
            <a:endParaRPr lang="hr-HR" dirty="0" smtClean="0"/>
          </a:p>
          <a:p>
            <a:r>
              <a:rPr lang="hr-HR" b="1" dirty="0" smtClean="0">
                <a:solidFill>
                  <a:srgbClr val="0000FF"/>
                </a:solidFill>
              </a:rPr>
              <a:t>Asinkroni bistabil </a:t>
            </a:r>
            <a:r>
              <a:rPr lang="hr-HR" dirty="0" smtClean="0"/>
              <a:t>- reagira na promjenu impulsa </a:t>
            </a:r>
            <a:r>
              <a:rPr lang="hr-HR" dirty="0" smtClean="0">
                <a:solidFill>
                  <a:srgbClr val="0000FF"/>
                </a:solidFill>
              </a:rPr>
              <a:t>čim se pojavi </a:t>
            </a:r>
            <a:r>
              <a:rPr lang="hr-HR" dirty="0" smtClean="0"/>
              <a:t>na ulazu u sklop, što daje pogrešan rezultat kada se ulazni impulsi ne </a:t>
            </a:r>
            <a:r>
              <a:rPr lang="hr-HR" dirty="0" smtClean="0"/>
              <a:t>dovodu </a:t>
            </a:r>
            <a:r>
              <a:rPr lang="hr-HR" dirty="0" smtClean="0"/>
              <a:t>istovremeno na ulaz</a:t>
            </a:r>
          </a:p>
          <a:p>
            <a:r>
              <a:rPr lang="hr-HR" b="1" dirty="0" smtClean="0">
                <a:solidFill>
                  <a:srgbClr val="0000FF"/>
                </a:solidFill>
              </a:rPr>
              <a:t>Sinkroni bistabil </a:t>
            </a:r>
            <a:r>
              <a:rPr lang="hr-HR" dirty="0" smtClean="0"/>
              <a:t>(verzija asinkronog) koji ima dodatni ulaz (</a:t>
            </a:r>
            <a:r>
              <a:rPr lang="hr-HR" b="1" dirty="0" smtClean="0">
                <a:solidFill>
                  <a:srgbClr val="0000FF"/>
                </a:solidFill>
              </a:rPr>
              <a:t>CLK</a:t>
            </a:r>
            <a:r>
              <a:rPr lang="hr-HR" dirty="0" smtClean="0"/>
              <a:t>, 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i="1" dirty="0" err="1" smtClean="0"/>
              <a:t>clock</a:t>
            </a:r>
            <a:r>
              <a:rPr lang="hr-HR" dirty="0" smtClean="0"/>
              <a:t>) na koji se dovode sinkronizacijski impulsi konstantne frekvencije tako da bistabil </a:t>
            </a:r>
            <a:r>
              <a:rPr lang="hr-HR" dirty="0" smtClean="0">
                <a:solidFill>
                  <a:srgbClr val="0000FF"/>
                </a:solidFill>
              </a:rPr>
              <a:t>mijenja stanje na promjenu </a:t>
            </a:r>
            <a:r>
              <a:rPr lang="hr-HR" dirty="0" err="1" smtClean="0">
                <a:solidFill>
                  <a:srgbClr val="0000FF"/>
                </a:solidFill>
              </a:rPr>
              <a:t>okidnog</a:t>
            </a:r>
            <a:r>
              <a:rPr lang="hr-HR" dirty="0" smtClean="0"/>
              <a:t> impulsa</a:t>
            </a:r>
            <a:endParaRPr lang="hr-HR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251520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Sinkroni bistabil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r-HR" sz="2800" dirty="0" smtClean="0"/>
              <a:t>rješenje problema moguće pojave hazarda zbog transparentnosti ulaza osnovnog </a:t>
            </a:r>
            <a:r>
              <a:rPr lang="hr-HR" sz="2800" dirty="0" err="1" smtClean="0"/>
              <a:t>bistabila</a:t>
            </a:r>
            <a:r>
              <a:rPr lang="hr-HR" sz="2800" dirty="0" smtClean="0"/>
              <a:t>:</a:t>
            </a:r>
          </a:p>
          <a:p>
            <a:pPr lvl="2" algn="l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800" dirty="0" smtClean="0"/>
              <a:t>dozvoliti </a:t>
            </a:r>
            <a:r>
              <a:rPr lang="hr-HR" sz="2800" dirty="0" smtClean="0">
                <a:solidFill>
                  <a:srgbClr val="0000FF"/>
                </a:solidFill>
              </a:rPr>
              <a:t>upis</a:t>
            </a:r>
            <a:r>
              <a:rPr lang="hr-HR" sz="2800" dirty="0" smtClean="0"/>
              <a:t> u bistabil samo </a:t>
            </a:r>
            <a:r>
              <a:rPr lang="hr-HR" sz="2800" dirty="0" smtClean="0">
                <a:solidFill>
                  <a:srgbClr val="0000FF"/>
                </a:solidFill>
              </a:rPr>
              <a:t>u određenim </a:t>
            </a:r>
            <a:r>
              <a:rPr lang="hr-HR" sz="2800" dirty="0" smtClean="0"/>
              <a:t>trenucima vremena: </a:t>
            </a:r>
            <a:br>
              <a:rPr lang="hr-HR" sz="2800" dirty="0" smtClean="0"/>
            </a:br>
            <a:r>
              <a:rPr lang="hr-HR" sz="2800" dirty="0" smtClean="0">
                <a:sym typeface="Symbol" pitchFamily="18" charset="2"/>
              </a:rPr>
              <a:t> </a:t>
            </a:r>
            <a:r>
              <a:rPr lang="hr-HR" sz="2800" dirty="0" smtClean="0"/>
              <a:t>izbjeći efekte prijelazne pojave </a:t>
            </a:r>
          </a:p>
          <a:p>
            <a:pPr lvl="2" algn="l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800" i="1" dirty="0" smtClean="0">
                <a:solidFill>
                  <a:srgbClr val="0000FF"/>
                </a:solidFill>
              </a:rPr>
              <a:t>upravljanje</a:t>
            </a:r>
            <a:r>
              <a:rPr lang="hr-HR" sz="2800" dirty="0" smtClean="0"/>
              <a:t> radom </a:t>
            </a:r>
            <a:r>
              <a:rPr lang="hr-HR" sz="2800" dirty="0" err="1" smtClean="0"/>
              <a:t>bistabila</a:t>
            </a:r>
            <a:r>
              <a:rPr lang="hr-HR" sz="2800" dirty="0" smtClean="0"/>
              <a:t> - </a:t>
            </a:r>
            <a:r>
              <a:rPr lang="hr-HR" sz="2800" i="1" dirty="0" smtClean="0">
                <a:solidFill>
                  <a:srgbClr val="0000FF"/>
                </a:solidFill>
              </a:rPr>
              <a:t>sinkronizacija</a:t>
            </a:r>
          </a:p>
          <a:p>
            <a:endParaRPr lang="hr-HR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predavanja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pojam bistabila</a:t>
            </a:r>
          </a:p>
          <a:p>
            <a:r>
              <a:rPr lang="hr-HR" dirty="0" smtClean="0"/>
              <a:t>osnovni bistabil</a:t>
            </a:r>
          </a:p>
          <a:p>
            <a:r>
              <a:rPr lang="hr-HR" dirty="0" smtClean="0"/>
              <a:t>sinkroni bistabil </a:t>
            </a:r>
          </a:p>
          <a:p>
            <a:r>
              <a:rPr lang="hr-HR" dirty="0" smtClean="0"/>
              <a:t>tipovi bistabila </a:t>
            </a:r>
          </a:p>
          <a:p>
            <a:r>
              <a:rPr lang="hr-HR" dirty="0" smtClean="0"/>
              <a:t>poboljšanje upravljanja </a:t>
            </a:r>
          </a:p>
          <a:p>
            <a:r>
              <a:rPr lang="hr-HR" dirty="0" smtClean="0"/>
              <a:t>karakteristični dinamički parametri </a:t>
            </a:r>
          </a:p>
          <a:p>
            <a:endParaRPr lang="hr-HR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Sinkroni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808"/>
            <a:ext cx="8172399" cy="4248472"/>
          </a:xfrm>
        </p:spPr>
        <p:txBody>
          <a:bodyPr/>
          <a:lstStyle/>
          <a:p>
            <a:pPr marL="96837"/>
            <a:r>
              <a:rPr lang="hr-HR" dirty="0" smtClean="0"/>
              <a:t>sinkronizacija okidanja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smtClean="0">
                <a:sym typeface="Symbol" pitchFamily="18" charset="2"/>
              </a:rPr>
              <a:t>	</a:t>
            </a:r>
            <a:r>
              <a:rPr lang="hr-HR" i="1" dirty="0" smtClean="0">
                <a:solidFill>
                  <a:srgbClr val="0000FF"/>
                </a:solidFill>
              </a:rPr>
              <a:t>sinkronizacijski</a:t>
            </a:r>
            <a:r>
              <a:rPr lang="hr-HR" dirty="0" smtClean="0">
                <a:solidFill>
                  <a:srgbClr val="0000FF"/>
                </a:solidFill>
              </a:rPr>
              <a:t> impulsi </a:t>
            </a:r>
            <a:r>
              <a:rPr lang="hr-HR" dirty="0" smtClean="0"/>
              <a:t>(impulsi </a:t>
            </a:r>
            <a:r>
              <a:rPr lang="hr-HR" i="1" dirty="0" smtClean="0"/>
              <a:t>takta</a:t>
            </a:r>
            <a:r>
              <a:rPr lang="hr-HR" dirty="0" smtClean="0"/>
              <a:t>) </a:t>
            </a:r>
            <a:br>
              <a:rPr lang="hr-HR" dirty="0" smtClean="0"/>
            </a:br>
            <a:r>
              <a:rPr lang="hr-HR" dirty="0" smtClean="0"/>
              <a:t>	</a:t>
            </a:r>
            <a:r>
              <a:rPr lang="hr-HR" b="1" dirty="0" smtClean="0"/>
              <a:t>CP</a:t>
            </a:r>
            <a:r>
              <a:rPr lang="hr-HR" dirty="0" smtClean="0"/>
              <a:t> [</a:t>
            </a:r>
            <a:r>
              <a:rPr lang="hr-HR" dirty="0" err="1" smtClean="0"/>
              <a:t>Clock</a:t>
            </a:r>
            <a:r>
              <a:rPr lang="hr-HR" dirty="0" smtClean="0"/>
              <a:t> </a:t>
            </a:r>
            <a:r>
              <a:rPr lang="hr-HR" dirty="0" err="1" smtClean="0"/>
              <a:t>Pulses</a:t>
            </a:r>
            <a:r>
              <a:rPr lang="hr-HR" dirty="0" smtClean="0"/>
              <a:t>] na poseban ulaz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smtClean="0"/>
              <a:t>	</a:t>
            </a:r>
            <a:r>
              <a:rPr lang="hr-HR" i="1" dirty="0" smtClean="0"/>
              <a:t>sinkroni bistabil</a:t>
            </a:r>
            <a:endParaRPr lang="hr-HR" dirty="0" smtClean="0"/>
          </a:p>
          <a:p>
            <a:pPr marL="714375"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>
                <a:solidFill>
                  <a:srgbClr val="0000FF"/>
                </a:solidFill>
              </a:rPr>
              <a:t>promjena stanja </a:t>
            </a:r>
            <a:r>
              <a:rPr lang="hr-HR" sz="2600" dirty="0" err="1" smtClean="0"/>
              <a:t>bistabila</a:t>
            </a:r>
            <a:r>
              <a:rPr lang="hr-HR" sz="2600" dirty="0" smtClean="0"/>
              <a:t> u sinkronizaciji s CP: </a:t>
            </a:r>
            <a:br>
              <a:rPr lang="hr-HR" sz="2600" dirty="0" smtClean="0"/>
            </a:br>
            <a:r>
              <a:rPr lang="hr-HR" sz="2600" dirty="0" smtClean="0"/>
              <a:t>jedino za </a:t>
            </a:r>
            <a:r>
              <a:rPr lang="hr-HR" sz="2600" dirty="0" smtClean="0">
                <a:solidFill>
                  <a:srgbClr val="0000FF"/>
                </a:solidFill>
              </a:rPr>
              <a:t>CP = 1</a:t>
            </a:r>
          </a:p>
          <a:p>
            <a:pPr marL="714375"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invertiranje ulaza: </a:t>
            </a:r>
            <a:br>
              <a:rPr lang="hr-HR" sz="2600" dirty="0" smtClean="0"/>
            </a:br>
            <a:endParaRPr lang="hr-HR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23728" y="4869160"/>
          <a:ext cx="12985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4" name="Equation" r:id="rId3" imgW="647640" imgH="215640" progId="Equation.3">
                  <p:embed/>
                </p:oleObj>
              </mc:Choice>
              <mc:Fallback>
                <p:oleObj name="Equation" r:id="rId3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869160"/>
                        <a:ext cx="12985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923928" y="3789040"/>
          <a:ext cx="349885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Visio" r:id="rId5" imgW="2756147" imgH="2057983" progId="Visio.Drawing.11">
                  <p:embed/>
                </p:oleObj>
              </mc:Choice>
              <mc:Fallback>
                <p:oleObj name="Visio" r:id="rId5" imgW="2756147" imgH="20579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789040"/>
                        <a:ext cx="3498850" cy="261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07504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Sinkronizacija okidanja bistabila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00808"/>
            <a:ext cx="8893175" cy="4248472"/>
          </a:xfrm>
        </p:spPr>
        <p:txBody>
          <a:bodyPr/>
          <a:lstStyle/>
          <a:p>
            <a:r>
              <a:rPr lang="hr-HR" dirty="0" smtClean="0"/>
              <a:t>konceptualno: </a:t>
            </a:r>
            <a:r>
              <a:rPr lang="hr-HR" i="1" dirty="0" err="1" smtClean="0"/>
              <a:t>diskretizacija</a:t>
            </a:r>
            <a:r>
              <a:rPr lang="hr-HR" dirty="0" smtClean="0"/>
              <a:t> vremena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(bitno!) olakšava razmatranje sekvencijskih sklopova: sekvencijski se problem svodi na kombinacijski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obično se razmatra prijelaz iz n-tog u (n+1) stanje: prije, odnosno poslije, nailaska impulsa CP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None/>
            </a:pPr>
            <a:r>
              <a:rPr lang="hr-HR" sz="2600" dirty="0" smtClean="0"/>
              <a:t>simbol(i): </a:t>
            </a:r>
          </a:p>
          <a:p>
            <a:endParaRPr lang="en-US" dirty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131840" y="4005063"/>
          <a:ext cx="1584176" cy="2055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6" name="VISIO" r:id="rId3" imgW="948960" imgH="1231560" progId="Visio.Drawing.11">
                  <p:embed/>
                </p:oleObj>
              </mc:Choice>
              <mc:Fallback>
                <p:oleObj name="VISIO" r:id="rId3" imgW="948960" imgH="1231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3"/>
                        <a:ext cx="1584176" cy="2055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5868144" y="3944918"/>
          <a:ext cx="1584176" cy="205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7" name="VISIO" r:id="rId5" imgW="948960" imgH="1231560" progId="Visio.Drawing.11">
                  <p:embed/>
                </p:oleObj>
              </mc:Choice>
              <mc:Fallback>
                <p:oleObj name="VISIO" r:id="rId5" imgW="948960" imgH="1231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944918"/>
                        <a:ext cx="1584176" cy="2055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14488"/>
            <a:ext cx="8640960" cy="4384560"/>
          </a:xfrm>
        </p:spPr>
        <p:txBody>
          <a:bodyPr/>
          <a:lstStyle/>
          <a:p>
            <a:pPr marL="179388" lvl="1"/>
            <a:r>
              <a:rPr lang="hr-HR" sz="2700" b="1" dirty="0" smtClean="0">
                <a:solidFill>
                  <a:srgbClr val="004360"/>
                </a:solidFill>
              </a:rPr>
              <a:t>Dodavanje asinkronih ulaza: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ym typeface="Symbol" pitchFamily="18" charset="2"/>
              </a:rPr>
              <a:t>	</a:t>
            </a:r>
            <a:r>
              <a:rPr lang="hr-HR" dirty="0" smtClean="0"/>
              <a:t>na osnovni bistabil, zaobiđena mreža </a:t>
            </a:r>
            <a:br>
              <a:rPr lang="hr-HR" dirty="0" smtClean="0"/>
            </a:br>
            <a:r>
              <a:rPr lang="hr-HR" dirty="0" smtClean="0"/>
              <a:t>	za upravljanje: </a:t>
            </a:r>
            <a:r>
              <a:rPr lang="hr-HR" i="1" dirty="0" smtClean="0"/>
              <a:t>direktni</a:t>
            </a:r>
            <a:r>
              <a:rPr lang="hr-HR" dirty="0" smtClean="0"/>
              <a:t> ulazi (S</a:t>
            </a:r>
            <a:r>
              <a:rPr lang="hr-HR" baseline="-25000" dirty="0" smtClean="0"/>
              <a:t>d</a:t>
            </a:r>
            <a:r>
              <a:rPr lang="hr-HR" dirty="0" smtClean="0"/>
              <a:t>,</a:t>
            </a:r>
            <a:r>
              <a:rPr lang="hr-HR" baseline="-25000" dirty="0" smtClean="0"/>
              <a:t> </a:t>
            </a:r>
            <a:r>
              <a:rPr lang="hr-HR" dirty="0" smtClean="0"/>
              <a:t>C</a:t>
            </a:r>
            <a:r>
              <a:rPr lang="hr-HR" baseline="-25000" dirty="0" smtClean="0"/>
              <a:t>d</a:t>
            </a:r>
            <a:r>
              <a:rPr lang="hr-HR" dirty="0" smtClean="0"/>
              <a:t>)  </a:t>
            </a:r>
          </a:p>
          <a:p>
            <a:pPr marL="628650"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aktivni s </a:t>
            </a:r>
            <a:r>
              <a:rPr lang="hr-HR" sz="2600" b="1" i="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marL="628650"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dominiraju nad sinkronim ulazima (S, R) </a:t>
            </a:r>
          </a:p>
          <a:p>
            <a:pPr marL="628650"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mogući problem: </a:t>
            </a:r>
            <a:br>
              <a:rPr lang="hr-HR" sz="2600" dirty="0" smtClean="0"/>
            </a:br>
            <a:r>
              <a:rPr lang="hr-HR" sz="2600" dirty="0" smtClean="0"/>
              <a:t>za vrijeme CP aktivna </a:t>
            </a:r>
            <a:br>
              <a:rPr lang="hr-HR" sz="2600" dirty="0" smtClean="0"/>
            </a:br>
            <a:r>
              <a:rPr lang="hr-HR" sz="2600" dirty="0" smtClean="0"/>
              <a:t>pobuda preko sinkronih </a:t>
            </a:r>
            <a:br>
              <a:rPr lang="hr-HR" sz="2600" dirty="0" smtClean="0"/>
            </a:br>
            <a:r>
              <a:rPr lang="hr-HR" sz="2600" i="1" dirty="0" smtClean="0"/>
              <a:t>i</a:t>
            </a:r>
            <a:r>
              <a:rPr lang="hr-HR" sz="2600" dirty="0" smtClean="0"/>
              <a:t> asinkronih ulaza: </a:t>
            </a:r>
            <a:br>
              <a:rPr lang="hr-HR" sz="2600" dirty="0" smtClean="0"/>
            </a:br>
            <a:r>
              <a:rPr lang="hr-HR" sz="2600" dirty="0" smtClean="0">
                <a:sym typeface="Symbol" pitchFamily="18" charset="2"/>
              </a:rPr>
              <a:t> hazard?</a:t>
            </a:r>
            <a:endParaRPr lang="hr-HR" sz="2600" dirty="0">
              <a:sym typeface="Symbol" pitchFamily="18" charset="2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308304" y="1556792"/>
          <a:ext cx="1201737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2" name="VISIO" r:id="rId3" imgW="948960" imgH="1685880" progId="Visio.Drawing.11">
                  <p:embed/>
                </p:oleObj>
              </mc:Choice>
              <mc:Fallback>
                <p:oleObj name="VISIO" r:id="rId3" imgW="948960" imgH="16858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56792"/>
                        <a:ext cx="1201737" cy="213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638800" y="3733800"/>
          <a:ext cx="3300413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3" name="Visio" r:id="rId5" imgW="2597274" imgH="1939102" progId="Visio.Drawing.11">
                  <p:embed/>
                </p:oleObj>
              </mc:Choice>
              <mc:Fallback>
                <p:oleObj name="Visio" r:id="rId5" imgW="2597274" imgH="193910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33800"/>
                        <a:ext cx="3300413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488"/>
            <a:ext cx="8503920" cy="4903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 dirty="0" smtClean="0"/>
              <a:t>Djelovanje impulsa na jednostavni SR bistabil</a:t>
            </a:r>
            <a:endParaRPr lang="en-US" sz="2800" dirty="0"/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548120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553677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3933056"/>
            <a:ext cx="8503920" cy="4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3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Djelovanje impulsa na upravljani SR bistabil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43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309320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Tipovi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724136"/>
            <a:ext cx="8503920" cy="4752528"/>
          </a:xfrm>
        </p:spPr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hr-HR" b="1" dirty="0" smtClean="0"/>
              <a:t>Tipovi </a:t>
            </a:r>
            <a:r>
              <a:rPr lang="hr-HR" b="1" dirty="0" err="1" smtClean="0"/>
              <a:t>bistabila</a:t>
            </a:r>
            <a:r>
              <a:rPr lang="hr-HR" b="1" dirty="0" smtClean="0"/>
              <a:t>: </a:t>
            </a:r>
            <a:r>
              <a:rPr lang="hr-HR" b="1" dirty="0">
                <a:solidFill>
                  <a:srgbClr val="0000FF"/>
                </a:solidFill>
              </a:rPr>
              <a:t>SR</a:t>
            </a:r>
            <a:r>
              <a:rPr lang="hr-HR" b="1" dirty="0"/>
              <a:t>, </a:t>
            </a:r>
            <a:r>
              <a:rPr lang="hr-HR" b="1" dirty="0">
                <a:solidFill>
                  <a:srgbClr val="0000FF"/>
                </a:solidFill>
              </a:rPr>
              <a:t>JK</a:t>
            </a:r>
            <a:r>
              <a:rPr lang="hr-HR" b="1" dirty="0"/>
              <a:t>, </a:t>
            </a:r>
            <a:r>
              <a:rPr lang="hr-HR" b="1" dirty="0">
                <a:solidFill>
                  <a:srgbClr val="0000FF"/>
                </a:solidFill>
              </a:rPr>
              <a:t>D</a:t>
            </a:r>
            <a:r>
              <a:rPr lang="hr-HR" b="1" dirty="0"/>
              <a:t>, </a:t>
            </a:r>
            <a:r>
              <a:rPr lang="hr-HR" b="1" dirty="0" smtClean="0">
                <a:solidFill>
                  <a:srgbClr val="0000FF"/>
                </a:solidFill>
              </a:rPr>
              <a:t>T</a:t>
            </a:r>
          </a:p>
          <a:p>
            <a:pPr lvl="1" algn="l">
              <a:lnSpc>
                <a:spcPct val="90000"/>
              </a:lnSpc>
              <a:spcBef>
                <a:spcPts val="0"/>
              </a:spcBef>
            </a:pPr>
            <a:r>
              <a:rPr lang="hr-HR" dirty="0" smtClean="0"/>
              <a:t>Tipovi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  <a:r>
              <a:rPr lang="hr-HR" b="1" dirty="0" smtClean="0">
                <a:solidFill>
                  <a:srgbClr val="0000FF"/>
                </a:solidFill>
              </a:rPr>
              <a:t>definicije</a:t>
            </a:r>
            <a:endParaRPr lang="hr-HR" sz="3000" b="1" dirty="0" smtClean="0">
              <a:solidFill>
                <a:srgbClr val="0000FF"/>
              </a:solidFill>
            </a:endParaRPr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66CC"/>
                </a:solidFill>
              </a:rPr>
              <a:t>tablica</a:t>
            </a:r>
            <a:r>
              <a:rPr lang="hr-HR" sz="2600" dirty="0" smtClean="0"/>
              <a:t> (promjene) stanja 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66CC"/>
                </a:solidFill>
              </a:rPr>
              <a:t>jednadžba</a:t>
            </a:r>
            <a:r>
              <a:rPr lang="hr-HR" sz="2600" dirty="0" smtClean="0"/>
              <a:t> (promjene) stanja, </a:t>
            </a:r>
            <a:br>
              <a:rPr lang="hr-HR" sz="2600" dirty="0" smtClean="0"/>
            </a:br>
            <a:r>
              <a:rPr lang="hr-HR" sz="2600" dirty="0" smtClean="0"/>
              <a:t>karakteristična jednadžba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hr-HR" sz="2600" dirty="0" smtClean="0"/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</a:t>
            </a:r>
            <a:r>
              <a:rPr lang="hr-HR" sz="2600" b="1" dirty="0" err="1" smtClean="0">
                <a:solidFill>
                  <a:srgbClr val="0066CC"/>
                </a:solidFill>
              </a:rPr>
              <a:t>uzbudna</a:t>
            </a: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66CC"/>
                </a:solidFill>
              </a:rPr>
              <a:t>tablica</a:t>
            </a:r>
            <a:r>
              <a:rPr lang="hr-HR" sz="2600" dirty="0" smtClean="0"/>
              <a:t>: </a:t>
            </a:r>
            <a:br>
              <a:rPr lang="hr-HR" sz="2600" dirty="0" smtClean="0"/>
            </a:br>
            <a:r>
              <a:rPr lang="hr-HR" sz="2600" dirty="0" smtClean="0"/>
              <a:t>ulazi = f(promjena_stanja) </a:t>
            </a:r>
          </a:p>
          <a:p>
            <a:pPr lvl="2" algn="l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66CC"/>
                </a:solidFill>
              </a:rPr>
              <a:t>dijagram</a:t>
            </a:r>
            <a:r>
              <a:rPr lang="hr-HR" sz="2600" dirty="0" smtClean="0"/>
              <a:t> </a:t>
            </a:r>
            <a:r>
              <a:rPr lang="hr-HR" sz="2600" b="1" dirty="0" smtClean="0">
                <a:solidFill>
                  <a:srgbClr val="0066CC"/>
                </a:solidFill>
              </a:rPr>
              <a:t>stanja</a:t>
            </a:r>
            <a:r>
              <a:rPr lang="hr-HR" sz="2600" dirty="0" smtClean="0"/>
              <a:t>: </a:t>
            </a:r>
            <a:br>
              <a:rPr lang="hr-HR" sz="2600" dirty="0" smtClean="0"/>
            </a:br>
            <a:r>
              <a:rPr lang="hr-HR" sz="2600" dirty="0" smtClean="0">
                <a:sym typeface="Symbol" pitchFamily="18" charset="2"/>
              </a:rPr>
              <a:t> grafi</a:t>
            </a:r>
            <a:r>
              <a:rPr lang="hr-HR" sz="2600" dirty="0" smtClean="0"/>
              <a:t>č</a:t>
            </a:r>
            <a:r>
              <a:rPr lang="hr-HR" sz="2600" dirty="0" smtClean="0">
                <a:sym typeface="Symbol" pitchFamily="18" charset="2"/>
              </a:rPr>
              <a:t>ki prikaz tablice stanja</a:t>
            </a:r>
            <a:endParaRPr lang="hr-HR" sz="2600" dirty="0" smtClean="0"/>
          </a:p>
          <a:p>
            <a:pPr lvl="3" algn="l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čvor </a:t>
            </a:r>
            <a:r>
              <a:rPr lang="hr-HR" sz="2600" dirty="0" smtClean="0">
                <a:sym typeface="Symbol" pitchFamily="18" charset="2"/>
              </a:rPr>
              <a:t></a:t>
            </a:r>
            <a:r>
              <a:rPr lang="hr-HR" sz="2600" dirty="0" smtClean="0"/>
              <a:t> stanje</a:t>
            </a:r>
          </a:p>
          <a:p>
            <a:pPr lvl="3" algn="l">
              <a:lnSpc>
                <a:spcPct val="8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strelica </a:t>
            </a:r>
            <a:r>
              <a:rPr lang="hr-HR" sz="2600" dirty="0" smtClean="0">
                <a:sym typeface="Symbol" pitchFamily="18" charset="2"/>
              </a:rPr>
              <a:t></a:t>
            </a:r>
            <a:r>
              <a:rPr lang="hr-HR" sz="2600" dirty="0" smtClean="0"/>
              <a:t> prijelaz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514691"/>
              </p:ext>
            </p:extLst>
          </p:nvPr>
        </p:nvGraphicFramePr>
        <p:xfrm>
          <a:off x="5220072" y="3068960"/>
          <a:ext cx="306634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3" imgW="1218960" imgH="228600" progId="Equation.3">
                  <p:embed/>
                </p:oleObj>
              </mc:Choice>
              <mc:Fallback>
                <p:oleObj name="Equation" r:id="rId3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068960"/>
                        <a:ext cx="3066342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21542"/>
              </p:ext>
            </p:extLst>
          </p:nvPr>
        </p:nvGraphicFramePr>
        <p:xfrm>
          <a:off x="5970914" y="4509120"/>
          <a:ext cx="3173086" cy="112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name="Visio" r:id="rId5" imgW="3092506" imgH="1095862" progId="Visio.Drawing.11">
                  <p:embed/>
                </p:oleObj>
              </mc:Choice>
              <mc:Fallback>
                <p:oleObj name="Visio" r:id="rId5" imgW="3092506" imgH="10958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914" y="4509120"/>
                        <a:ext cx="3173086" cy="1122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Tipovi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00FF"/>
                </a:solidFill>
              </a:rPr>
              <a:t>SR</a:t>
            </a:r>
            <a:r>
              <a:rPr lang="hr-HR" sz="3200" dirty="0" smtClean="0"/>
              <a:t> bistabil ~ osnovna funkcionalnost </a:t>
            </a:r>
          </a:p>
          <a:p>
            <a:r>
              <a:rPr lang="hr-HR" sz="3200" b="1" dirty="0" smtClean="0">
                <a:solidFill>
                  <a:srgbClr val="0000FF"/>
                </a:solidFill>
              </a:rPr>
              <a:t>JK</a:t>
            </a:r>
            <a:r>
              <a:rPr lang="hr-HR" sz="3200" dirty="0" smtClean="0"/>
              <a:t> bistabil ~ proširena funkcionalnost: "univerzalni" bistabil </a:t>
            </a:r>
          </a:p>
          <a:p>
            <a:r>
              <a:rPr lang="hr-HR" sz="3200" b="1" dirty="0" smtClean="0">
                <a:solidFill>
                  <a:srgbClr val="0000FF"/>
                </a:solidFill>
              </a:rPr>
              <a:t>T</a:t>
            </a:r>
            <a:r>
              <a:rPr lang="hr-HR" sz="3200" dirty="0" smtClean="0"/>
              <a:t> bistabil ~(samo) promjena stanja </a:t>
            </a:r>
          </a:p>
          <a:p>
            <a:r>
              <a:rPr lang="hr-HR" sz="3200" b="1" dirty="0" smtClean="0">
                <a:solidFill>
                  <a:srgbClr val="0000FF"/>
                </a:solidFill>
              </a:rPr>
              <a:t>D</a:t>
            </a:r>
            <a:r>
              <a:rPr lang="hr-HR" sz="3200" dirty="0" smtClean="0"/>
              <a:t> bistabil ~(samo) pamćenje 1 bita informacije</a:t>
            </a:r>
          </a:p>
          <a:p>
            <a:endParaRPr lang="hr-HR" sz="2400" dirty="0" smtClean="0"/>
          </a:p>
          <a:p>
            <a:pPr algn="l">
              <a:lnSpc>
                <a:spcPct val="90000"/>
              </a:lnSpc>
            </a:pPr>
            <a:endParaRPr lang="hr-HR" sz="2600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907212" cy="914400"/>
          </a:xfrm>
        </p:spPr>
        <p:txBody>
          <a:bodyPr/>
          <a:lstStyle/>
          <a:p>
            <a:r>
              <a:rPr lang="hr-HR" sz="3200" b="1" dirty="0" smtClean="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rPr>
              <a:t>SR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713663" cy="4320480"/>
          </a:xfrm>
        </p:spPr>
        <p:txBody>
          <a:bodyPr/>
          <a:lstStyle/>
          <a:p>
            <a:pPr algn="l"/>
            <a:r>
              <a:rPr lang="hr-HR" sz="2400" dirty="0"/>
              <a:t>	Tablica stanja:		</a:t>
            </a:r>
            <a:r>
              <a:rPr lang="hr-HR" sz="2400" dirty="0" smtClean="0"/>
              <a:t>sažeta tablica</a:t>
            </a:r>
            <a:endParaRPr lang="en-US" sz="2400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308304" y="2060848"/>
          <a:ext cx="123031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1" name="VISIO" r:id="rId3" imgW="948960" imgH="955440" progId="Visio.Drawing.11">
                  <p:embed/>
                </p:oleObj>
              </mc:Choice>
              <mc:Fallback>
                <p:oleObj name="VISIO" r:id="rId3" imgW="948960" imgH="955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060848"/>
                        <a:ext cx="1230312" cy="121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5076056" y="2204864"/>
          <a:ext cx="143668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Document" r:id="rId5" imgW="847080" imgH="1322640" progId="Word.Document.8">
                  <p:embed/>
                </p:oleObj>
              </mc:Choice>
              <mc:Fallback>
                <p:oleObj name="Document" r:id="rId5" imgW="847080" imgH="1322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04864"/>
                        <a:ext cx="1436688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644008" y="4581128"/>
          <a:ext cx="3937000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Visio" r:id="rId7" imgW="3092506" imgH="1338756" progId="Visio.Drawing.11">
                  <p:embed/>
                </p:oleObj>
              </mc:Choice>
              <mc:Fallback>
                <p:oleObj name="Visio" r:id="rId7" imgW="3092506" imgH="13387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581128"/>
                        <a:ext cx="3937000" cy="170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3" name="Group 69"/>
          <p:cNvGraphicFramePr>
            <a:graphicFrameLocks noGrp="1"/>
          </p:cNvGraphicFramePr>
          <p:nvPr/>
        </p:nvGraphicFramePr>
        <p:xfrm>
          <a:off x="539552" y="2060848"/>
          <a:ext cx="3384375" cy="4032449"/>
        </p:xfrm>
        <a:graphic>
          <a:graphicData uri="http://schemas.openxmlformats.org/drawingml/2006/table">
            <a:tbl>
              <a:tblPr/>
              <a:tblGrid>
                <a:gridCol w="847586"/>
                <a:gridCol w="845596"/>
                <a:gridCol w="845597"/>
                <a:gridCol w="845596"/>
              </a:tblGrid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?, 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?, 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94" name="Text Box 70"/>
          <p:cNvSpPr txBox="1">
            <a:spLocks noChangeArrowheads="1"/>
          </p:cNvSpPr>
          <p:nvPr/>
        </p:nvSpPr>
        <p:spPr bwMode="auto">
          <a:xfrm>
            <a:off x="5200650" y="4214813"/>
            <a:ext cx="194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 dirty="0"/>
              <a:t>Dijagram stanja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82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SR  </a:t>
            </a:r>
            <a:r>
              <a:rPr lang="hr-HR" sz="3200" b="1" dirty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5856" y="3212976"/>
          <a:ext cx="3163888" cy="163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8" name="Visio" r:id="rId3" imgW="3163824" imgH="1630680" progId="Visio.Drawing.11">
                  <p:embed/>
                </p:oleObj>
              </mc:Choice>
              <mc:Fallback>
                <p:oleObj name="Visio" r:id="rId3" imgW="3163824" imgH="1630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212976"/>
                        <a:ext cx="3163888" cy="163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6444208" y="2060848"/>
          <a:ext cx="20113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" name="Document" r:id="rId5" imgW="979200" imgH="1057680" progId="Word.Document.8">
                  <p:embed/>
                </p:oleObj>
              </mc:Choice>
              <mc:Fallback>
                <p:oleObj name="Document" r:id="rId5" imgW="979200" imgH="1057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060848"/>
                        <a:ext cx="2011363" cy="179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Group 6"/>
          <p:cNvGraphicFramePr>
            <a:graphicFrameLocks noGrp="1"/>
          </p:cNvGraphicFramePr>
          <p:nvPr/>
        </p:nvGraphicFramePr>
        <p:xfrm>
          <a:off x="323528" y="2060848"/>
          <a:ext cx="2700338" cy="3576320"/>
        </p:xfrm>
        <a:graphic>
          <a:graphicData uri="http://schemas.openxmlformats.org/drawingml/2006/table">
            <a:tbl>
              <a:tblPr/>
              <a:tblGrid>
                <a:gridCol w="676275"/>
                <a:gridCol w="674688"/>
                <a:gridCol w="674687"/>
                <a:gridCol w="674688"/>
              </a:tblGrid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?, 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?, X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6372200" y="1700808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 dirty="0"/>
              <a:t>Tablica uzbude</a:t>
            </a:r>
            <a:endParaRPr lang="en-US" sz="2000" dirty="0"/>
          </a:p>
        </p:txBody>
      </p:sp>
      <p:graphicFrame>
        <p:nvGraphicFramePr>
          <p:cNvPr id="27707" name="Object 59"/>
          <p:cNvGraphicFramePr>
            <a:graphicFrameLocks noChangeAspect="1"/>
          </p:cNvGraphicFramePr>
          <p:nvPr/>
        </p:nvGraphicFramePr>
        <p:xfrm>
          <a:off x="5834063" y="5170488"/>
          <a:ext cx="20367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0" name="Equation" r:id="rId7" imgW="1015920" imgH="431640" progId="Equation.3">
                  <p:embed/>
                </p:oleObj>
              </mc:Choice>
              <mc:Fallback>
                <p:oleObj name="Equation" r:id="rId7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3" y="5170488"/>
                        <a:ext cx="20367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3347864" y="5301208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 dirty="0"/>
              <a:t>Jednadžba stanja:</a:t>
            </a:r>
            <a:endParaRPr lang="en-US" sz="2000" dirty="0"/>
          </a:p>
        </p:txBody>
      </p:sp>
      <p:sp>
        <p:nvSpPr>
          <p:cNvPr id="11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SR  </a:t>
            </a:r>
            <a:r>
              <a:rPr lang="hr-HR" sz="3200" b="1" dirty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zervirano mjesto sadržaja 11"/>
          <p:cNvSpPr>
            <a:spLocks noGrp="1"/>
          </p:cNvSpPr>
          <p:nvPr>
            <p:ph sz="quarter" idx="1"/>
          </p:nvPr>
        </p:nvSpPr>
        <p:spPr>
          <a:xfrm>
            <a:off x="0" y="5949280"/>
            <a:ext cx="7380312" cy="79208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2592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61206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72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</a:t>
            </a:r>
            <a:r>
              <a:rPr lang="hr-HR" sz="3200" b="1" dirty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28800"/>
            <a:ext cx="8640000" cy="4104456"/>
          </a:xfrm>
        </p:spPr>
        <p:txBody>
          <a:bodyPr/>
          <a:lstStyle/>
          <a:p>
            <a:pPr>
              <a:buFontTx/>
              <a:buChar char="–"/>
            </a:pPr>
            <a:r>
              <a:rPr lang="hr-HR" dirty="0" smtClean="0"/>
              <a:t>posebna </a:t>
            </a:r>
            <a:r>
              <a:rPr lang="hr-HR" dirty="0" smtClean="0">
                <a:solidFill>
                  <a:srgbClr val="0000FF"/>
                </a:solidFill>
              </a:rPr>
              <a:t>povratna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0000FF"/>
                </a:solidFill>
              </a:rPr>
              <a:t>veza</a:t>
            </a:r>
            <a:r>
              <a:rPr lang="hr-HR" dirty="0" smtClean="0"/>
              <a:t> na SR bistabil </a:t>
            </a:r>
            <a:br>
              <a:rPr lang="hr-HR" dirty="0" smtClean="0"/>
            </a:br>
            <a:r>
              <a:rPr lang="hr-HR" dirty="0" smtClean="0">
                <a:sym typeface="Symbol" pitchFamily="18" charset="2"/>
              </a:rPr>
              <a:t>	propuštanje "vanjskih" ulaza tako da </a:t>
            </a:r>
            <a:r>
              <a:rPr lang="hr-HR" i="1" dirty="0" smtClean="0">
                <a:solidFill>
                  <a:srgbClr val="0000FF"/>
                </a:solidFill>
                <a:sym typeface="Symbol" pitchFamily="18" charset="2"/>
              </a:rPr>
              <a:t>nema</a:t>
            </a:r>
            <a:r>
              <a:rPr lang="hr-HR" dirty="0" smtClean="0">
                <a:solidFill>
                  <a:srgbClr val="0000FF"/>
                </a:solidFill>
                <a:sym typeface="Symbol" pitchFamily="18" charset="2"/>
              </a:rPr>
              <a:t> 			zabranjene kombinacije </a:t>
            </a:r>
            <a:r>
              <a:rPr lang="hr-HR" dirty="0" smtClean="0">
                <a:sym typeface="Symbol" pitchFamily="18" charset="2"/>
              </a:rPr>
              <a:t>ulaza: </a:t>
            </a:r>
          </a:p>
          <a:p>
            <a:pPr lvl="2"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za JK = </a:t>
            </a:r>
            <a:r>
              <a:rPr lang="hr-HR" sz="26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11</a:t>
            </a:r>
            <a:r>
              <a:rPr lang="hr-HR" sz="2600" dirty="0" smtClean="0">
                <a:sym typeface="Symbol" pitchFamily="18" charset="2"/>
              </a:rPr>
              <a:t> bistabil </a:t>
            </a:r>
            <a:r>
              <a:rPr lang="hr-HR" sz="2600" b="1" i="1" dirty="0" smtClean="0">
                <a:solidFill>
                  <a:srgbClr val="0000FF"/>
                </a:solidFill>
                <a:sym typeface="Symbol" pitchFamily="18" charset="2"/>
              </a:rPr>
              <a:t>mijenja</a:t>
            </a:r>
            <a:r>
              <a:rPr lang="hr-HR" sz="2600" i="1" dirty="0" smtClean="0">
                <a:sym typeface="Symbol" pitchFamily="18" charset="2"/>
              </a:rPr>
              <a:t> stanje</a:t>
            </a:r>
            <a:r>
              <a:rPr lang="hr-HR" sz="2600" dirty="0" smtClean="0">
                <a:sym typeface="Symbol" pitchFamily="18" charset="2"/>
              </a:rPr>
              <a:t> [</a:t>
            </a:r>
            <a:r>
              <a:rPr lang="hr-HR" sz="2600" dirty="0" err="1" smtClean="0">
                <a:sym typeface="Symbol" pitchFamily="18" charset="2"/>
              </a:rPr>
              <a:t>toggle</a:t>
            </a:r>
            <a:r>
              <a:rPr lang="hr-HR" sz="2600" dirty="0" smtClean="0">
                <a:sym typeface="Symbol" pitchFamily="18" charset="2"/>
              </a:rPr>
              <a:t>] </a:t>
            </a:r>
          </a:p>
          <a:p>
            <a:pPr lvl="2" algn="l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JK bistabil: neka vrsta "</a:t>
            </a: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univerzalnog</a:t>
            </a:r>
            <a:r>
              <a:rPr lang="hr-HR" sz="2600" dirty="0" smtClean="0">
                <a:sym typeface="Symbol" pitchFamily="18" charset="2"/>
              </a:rPr>
              <a:t>" </a:t>
            </a:r>
            <a:r>
              <a:rPr lang="hr-HR" sz="2600" dirty="0" err="1" smtClean="0">
                <a:sym typeface="Symbol" pitchFamily="18" charset="2"/>
              </a:rPr>
              <a:t>bistabila</a:t>
            </a:r>
            <a:endParaRPr lang="hr-HR" sz="2600" dirty="0" smtClean="0">
              <a:sym typeface="Symbol" pitchFamily="18" charset="2"/>
            </a:endParaRPr>
          </a:p>
          <a:p>
            <a:pPr algn="l">
              <a:buClr>
                <a:schemeClr val="tx1"/>
              </a:buClr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251520" y="4149080"/>
          <a:ext cx="320100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" name="VISIO" r:id="rId3" imgW="2014200" imgH="1177560" progId="Visio.Drawing.11">
                  <p:embed/>
                </p:oleObj>
              </mc:Choice>
              <mc:Fallback>
                <p:oleObj name="VISIO" r:id="rId3" imgW="2014200" imgH="1177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3201000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851920" y="4077072"/>
          <a:ext cx="1819424" cy="1819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" name="VISIO" r:id="rId5" imgW="948960" imgH="948960" progId="Visio.Drawing.11">
                  <p:embed/>
                </p:oleObj>
              </mc:Choice>
              <mc:Fallback>
                <p:oleObj name="VISIO" r:id="rId5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077072"/>
                        <a:ext cx="1819424" cy="18194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7092280" y="3573016"/>
          <a:ext cx="1944216" cy="284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4" name="Document" r:id="rId7" imgW="847080" imgH="1405080" progId="Word.Document.8">
                  <p:embed/>
                </p:oleObj>
              </mc:Choice>
              <mc:Fallback>
                <p:oleObj name="Document" r:id="rId7" imgW="847080" imgH="1405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573016"/>
                        <a:ext cx="1944216" cy="2845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99050" y="3808413"/>
            <a:ext cx="168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/>
              <a:t>Sažeta tablica:</a:t>
            </a:r>
            <a:endParaRPr lang="en-US"/>
          </a:p>
        </p:txBody>
      </p:sp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Bistabili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50899" y="1700808"/>
            <a:ext cx="8640000" cy="4104456"/>
          </a:xfrm>
        </p:spPr>
        <p:txBody>
          <a:bodyPr/>
          <a:lstStyle/>
          <a:p>
            <a:r>
              <a:rPr lang="hr-HR" dirty="0" smtClean="0"/>
              <a:t>Kombinacijski sklopovi nemaju svojstvo pamćenja</a:t>
            </a:r>
          </a:p>
          <a:p>
            <a:r>
              <a:rPr lang="hr-HR" dirty="0" smtClean="0"/>
              <a:t>Izlaz postoji samo kad i ulaz</a:t>
            </a:r>
          </a:p>
          <a:p>
            <a:r>
              <a:rPr lang="hr-HR" dirty="0" smtClean="0"/>
              <a:t>Da bi logički sklop mogao pamtiti ulaznu vrijednost varijable mora imati logičku povratnu vezu</a:t>
            </a:r>
          </a:p>
          <a:p>
            <a:r>
              <a:rPr lang="hr-HR" dirty="0" smtClean="0"/>
              <a:t>Najjednostavniji sklop koji ima dva stabilna stanja je bistabil</a:t>
            </a:r>
          </a:p>
          <a:p>
            <a:r>
              <a:rPr lang="hr-HR" dirty="0" smtClean="0"/>
              <a:t>Osnovni sklop bistabila: dva </a:t>
            </a:r>
            <a:r>
              <a:rPr lang="hr-HR" dirty="0" err="1" smtClean="0"/>
              <a:t>invertora</a:t>
            </a:r>
            <a:r>
              <a:rPr lang="hr-HR" dirty="0" smtClean="0"/>
              <a:t> u povratnoj vezi</a:t>
            </a:r>
          </a:p>
          <a:p>
            <a:endParaRPr lang="hr-HR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98" y="5085183"/>
            <a:ext cx="3099735" cy="128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2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</a:t>
            </a:r>
            <a:r>
              <a:rPr lang="hr-HR" sz="3200" b="1" dirty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7879562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085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087989"/>
              </p:ext>
            </p:extLst>
          </p:nvPr>
        </p:nvGraphicFramePr>
        <p:xfrm>
          <a:off x="179512" y="84085"/>
          <a:ext cx="4880722" cy="285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VISIO" r:id="rId4" imgW="2014200" imgH="1177560" progId="Visio.Drawing.11">
                  <p:embed/>
                </p:oleObj>
              </mc:Choice>
              <mc:Fallback>
                <p:oleObj name="VISIO" r:id="rId4" imgW="2014200" imgH="1177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84085"/>
                        <a:ext cx="4880722" cy="2852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3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9760" name="Group 64"/>
          <p:cNvGraphicFramePr>
            <a:graphicFrameLocks noGrp="1"/>
          </p:cNvGraphicFramePr>
          <p:nvPr>
            <p:ph sz="quarter" idx="1"/>
          </p:nvPr>
        </p:nvGraphicFramePr>
        <p:xfrm>
          <a:off x="179512" y="2348880"/>
          <a:ext cx="4104456" cy="3780359"/>
        </p:xfrm>
        <a:graphic>
          <a:graphicData uri="http://schemas.openxmlformats.org/drawingml/2006/table">
            <a:tbl>
              <a:tblPr/>
              <a:tblGrid>
                <a:gridCol w="979686"/>
                <a:gridCol w="975481"/>
                <a:gridCol w="979686"/>
                <a:gridCol w="1169603"/>
              </a:tblGrid>
              <a:tr h="610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263357" marR="2633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53" name="Object 57"/>
          <p:cNvGraphicFramePr>
            <a:graphicFrameLocks noChangeAspect="1"/>
          </p:cNvGraphicFramePr>
          <p:nvPr/>
        </p:nvGraphicFramePr>
        <p:xfrm>
          <a:off x="4427538" y="981075"/>
          <a:ext cx="3462337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4" name="VISIO" r:id="rId3" imgW="3144240" imgH="1630440" progId="Visio.Drawing.11">
                  <p:embed/>
                </p:oleObj>
              </mc:Choice>
              <mc:Fallback>
                <p:oleObj name="VISIO" r:id="rId3" imgW="3144240" imgH="1630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981075"/>
                        <a:ext cx="3462337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4" name="Object 58"/>
          <p:cNvGraphicFramePr>
            <a:graphicFrameLocks noChangeAspect="1"/>
          </p:cNvGraphicFramePr>
          <p:nvPr/>
        </p:nvGraphicFramePr>
        <p:xfrm>
          <a:off x="5064124" y="2836931"/>
          <a:ext cx="3108275" cy="55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5" name="Equation" r:id="rId5" imgW="1346040" imgH="241200" progId="Equation.3">
                  <p:embed/>
                </p:oleObj>
              </mc:Choice>
              <mc:Fallback>
                <p:oleObj name="Equation" r:id="rId5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4" y="2836931"/>
                        <a:ext cx="3108275" cy="557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55" name="Object 59"/>
          <p:cNvGraphicFramePr>
            <a:graphicFrameLocks noChangeAspect="1"/>
          </p:cNvGraphicFramePr>
          <p:nvPr/>
        </p:nvGraphicFramePr>
        <p:xfrm>
          <a:off x="4716463" y="3500438"/>
          <a:ext cx="393065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name="Visio" r:id="rId7" imgW="3092506" imgH="1095862" progId="Visio.Drawing.11">
                  <p:embed/>
                </p:oleObj>
              </mc:Choice>
              <mc:Fallback>
                <p:oleObj name="Visio" r:id="rId7" imgW="3092506" imgH="10958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00438"/>
                        <a:ext cx="3930650" cy="139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1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92842"/>
              </p:ext>
            </p:extLst>
          </p:nvPr>
        </p:nvGraphicFramePr>
        <p:xfrm>
          <a:off x="4480891" y="4874685"/>
          <a:ext cx="1584176" cy="1413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7" name="Document" r:id="rId9" imgW="979200" imgH="1057680" progId="Word.Document.8">
                  <p:embed/>
                </p:oleObj>
              </mc:Choice>
              <mc:Fallback>
                <p:oleObj name="Document" r:id="rId9" imgW="979200" imgH="1057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891" y="4874685"/>
                        <a:ext cx="1584176" cy="14130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62" name="Text Box 66"/>
          <p:cNvSpPr txBox="1">
            <a:spLocks noChangeArrowheads="1"/>
          </p:cNvSpPr>
          <p:nvPr/>
        </p:nvSpPr>
        <p:spPr bwMode="auto">
          <a:xfrm>
            <a:off x="4283967" y="4509120"/>
            <a:ext cx="197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 dirty="0">
                <a:solidFill>
                  <a:srgbClr val="0000FF"/>
                </a:solidFill>
              </a:rPr>
              <a:t>Tablica uzbude</a:t>
            </a:r>
            <a:r>
              <a:rPr lang="hr-HR" sz="2000" dirty="0"/>
              <a:t>:</a:t>
            </a:r>
            <a:endParaRPr lang="en-US" sz="2000" dirty="0"/>
          </a:p>
        </p:txBody>
      </p:sp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611560" y="1772816"/>
            <a:ext cx="1740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 dirty="0" smtClean="0">
                <a:solidFill>
                  <a:srgbClr val="0000FF"/>
                </a:solidFill>
              </a:rPr>
              <a:t>Tablica stanja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2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bistabil –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izvedba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NI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sklopovima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00FF"/>
                </a:solidFill>
              </a:rPr>
              <a:t>JK </a:t>
            </a:r>
            <a:r>
              <a:rPr lang="hr-HR" dirty="0" smtClean="0"/>
              <a:t>bistabil: izvedba </a:t>
            </a:r>
            <a:r>
              <a:rPr lang="hr-HR" b="1" dirty="0" smtClean="0">
                <a:solidFill>
                  <a:srgbClr val="0000FF"/>
                </a:solidFill>
              </a:rPr>
              <a:t>NI</a:t>
            </a:r>
            <a:r>
              <a:rPr lang="hr-HR" dirty="0" smtClean="0"/>
              <a:t> sklopovima </a:t>
            </a:r>
            <a:br>
              <a:rPr lang="hr-HR" dirty="0" smtClean="0"/>
            </a:br>
            <a:r>
              <a:rPr lang="hr-HR" dirty="0" smtClean="0">
                <a:sym typeface="Symbol" pitchFamily="18" charset="2"/>
              </a:rPr>
              <a:t>	povratna veza na ulaznu mrežu za upravljanje</a:t>
            </a:r>
            <a:endParaRPr lang="hr-HR" dirty="0">
              <a:sym typeface="Symbol" pitchFamily="18" charset="2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5148064" y="2924944"/>
          <a:ext cx="34544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Visio" r:id="rId3" imgW="2718924" imgH="1742949" progId="Visio.Drawing.11">
                  <p:embed/>
                </p:oleObj>
              </mc:Choice>
              <mc:Fallback>
                <p:oleObj name="Visio" r:id="rId3" imgW="2718924" imgH="17429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924944"/>
                        <a:ext cx="3454400" cy="221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692274" y="5564188"/>
            <a:ext cx="4535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hr-HR" sz="2000" dirty="0" smtClean="0">
                <a:sym typeface="Symbol" pitchFamily="18" charset="2"/>
              </a:rPr>
              <a:t>problemi kad CP = 1 "traje predugo "</a:t>
            </a:r>
            <a:endParaRPr kumimoji="1" lang="hr-HR" sz="2000" dirty="0">
              <a:sym typeface="Symbol" pitchFamily="18" charset="2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539552" y="3140968"/>
          <a:ext cx="320198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VISIO" r:id="rId5" imgW="2014200" imgH="1177560" progId="Visio.Drawing.11">
                  <p:embed/>
                </p:oleObj>
              </mc:Choice>
              <mc:Fallback>
                <p:oleObj name="VISIO" r:id="rId5" imgW="2014200" imgH="11775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0968"/>
                        <a:ext cx="3201988" cy="187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717032"/>
            <a:ext cx="7524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88640"/>
            <a:ext cx="6907212" cy="914400"/>
          </a:xfrm>
        </p:spPr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bistabil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izveden</a:t>
            </a:r>
            <a:r>
              <a:rPr lang="en-US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NI </a:t>
            </a:r>
            <a:r>
              <a:rPr lang="en-US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sklopovima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3175" y="1772816"/>
            <a:ext cx="8640000" cy="4176464"/>
          </a:xfrm>
        </p:spPr>
        <p:txBody>
          <a:bodyPr/>
          <a:lstStyle/>
          <a:p>
            <a:pPr lvl="1" algn="l"/>
            <a:r>
              <a:rPr lang="hr-HR" sz="2400" dirty="0" smtClean="0"/>
              <a:t>JK bistabil izveden NI sklopovima: moguće </a:t>
            </a:r>
            <a:r>
              <a:rPr lang="hr-HR" sz="2400" dirty="0" smtClean="0">
                <a:solidFill>
                  <a:srgbClr val="0000FF"/>
                </a:solidFill>
              </a:rPr>
              <a:t>osciliranje</a:t>
            </a:r>
            <a:r>
              <a:rPr lang="hr-HR" sz="2400" dirty="0" smtClean="0"/>
              <a:t> izlaza </a:t>
            </a:r>
            <a:r>
              <a:rPr lang="hr-HR" sz="2400" dirty="0" smtClean="0">
                <a:sym typeface="Symbol" pitchFamily="18" charset="2"/>
              </a:rPr>
              <a:t> dva suprotstavljena zahtjeva</a:t>
            </a:r>
          </a:p>
          <a:p>
            <a:pPr lvl="2" algn="l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CP "dovoljno dug" da bistabil promijeni stanje</a:t>
            </a:r>
          </a:p>
          <a:p>
            <a:pPr lvl="2" algn="l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CP "dovoljno kratak" da bistabil ne </a:t>
            </a:r>
            <a:r>
              <a:rPr lang="hr-HR" sz="2600" dirty="0" err="1" smtClean="0">
                <a:sym typeface="Symbol" pitchFamily="18" charset="2"/>
              </a:rPr>
              <a:t>zaoscilira</a:t>
            </a:r>
            <a:r>
              <a:rPr lang="hr-HR" sz="2600" dirty="0" smtClean="0">
                <a:sym typeface="Symbol" pitchFamily="18" charset="2"/>
              </a:rPr>
              <a:t> </a:t>
            </a:r>
          </a:p>
          <a:p>
            <a:pPr lvl="2" algn="l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moguća rješenja:</a:t>
            </a:r>
          </a:p>
          <a:p>
            <a:pPr lvl="3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/>
              <a:t> odgovarajuća </a:t>
            </a:r>
            <a:r>
              <a:rPr lang="hr-HR" sz="2600" b="1" dirty="0" smtClean="0">
                <a:solidFill>
                  <a:srgbClr val="0000FF"/>
                </a:solidFill>
              </a:rPr>
              <a:t>kašnjenja</a:t>
            </a:r>
            <a:r>
              <a:rPr lang="hr-HR" sz="2600" dirty="0" smtClean="0"/>
              <a:t> </a:t>
            </a:r>
            <a:br>
              <a:rPr lang="hr-HR" sz="2600" dirty="0" smtClean="0"/>
            </a:br>
            <a:r>
              <a:rPr lang="hr-HR" sz="2600" dirty="0" smtClean="0"/>
              <a:t>u petlje povratne veze </a:t>
            </a:r>
          </a:p>
          <a:p>
            <a:pPr lvl="3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i="1" dirty="0" smtClean="0"/>
              <a:t> poboljšati </a:t>
            </a:r>
            <a:r>
              <a:rPr lang="hr-HR" sz="2600" b="1" i="1" dirty="0" smtClean="0">
                <a:solidFill>
                  <a:srgbClr val="0000FF"/>
                </a:solidFill>
              </a:rPr>
              <a:t>upravljanje</a:t>
            </a:r>
            <a:r>
              <a:rPr lang="hr-HR" sz="2600" dirty="0" smtClean="0"/>
              <a:t> </a:t>
            </a:r>
            <a:br>
              <a:rPr lang="hr-HR" sz="2600" dirty="0" smtClean="0"/>
            </a:br>
            <a:r>
              <a:rPr lang="hr-HR" sz="2600" dirty="0" smtClean="0"/>
              <a:t>djelovanjem na CP</a:t>
            </a:r>
          </a:p>
          <a:p>
            <a:endParaRPr lang="en-US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616692"/>
              </p:ext>
            </p:extLst>
          </p:nvPr>
        </p:nvGraphicFramePr>
        <p:xfrm>
          <a:off x="5796136" y="3573016"/>
          <a:ext cx="25622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Visio" r:id="rId3" imgW="2014377" imgH="1863451" progId="Visio.Drawing.11">
                  <p:embed/>
                </p:oleObj>
              </mc:Choice>
              <mc:Fallback>
                <p:oleObj name="Visio" r:id="rId3" imgW="2014377" imgH="18634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573016"/>
                        <a:ext cx="2562225" cy="237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T 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84784"/>
            <a:ext cx="8784976" cy="4896544"/>
          </a:xfrm>
        </p:spPr>
        <p:txBody>
          <a:bodyPr/>
          <a:lstStyle/>
          <a:p>
            <a:pPr lvl="1" algn="l"/>
            <a:r>
              <a:rPr lang="hr-HR" sz="2800" dirty="0" smtClean="0">
                <a:solidFill>
                  <a:srgbClr val="0000FF"/>
                </a:solidFill>
                <a:sym typeface="Symbol" pitchFamily="18" charset="2"/>
              </a:rPr>
              <a:t>samo mijenja stanje </a:t>
            </a:r>
            <a:r>
              <a:rPr lang="hr-HR" dirty="0" smtClean="0">
                <a:sym typeface="Symbol" pitchFamily="18" charset="2"/>
              </a:rPr>
              <a:t>[</a:t>
            </a:r>
            <a:r>
              <a:rPr lang="hr-HR" dirty="0" err="1" smtClean="0">
                <a:sym typeface="Symbol" pitchFamily="18" charset="2"/>
              </a:rPr>
              <a:t>toggle</a:t>
            </a:r>
            <a:r>
              <a:rPr lang="hr-HR" dirty="0" smtClean="0">
                <a:sym typeface="Symbol" pitchFamily="18" charset="2"/>
              </a:rPr>
              <a:t>]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tipi</a:t>
            </a:r>
            <a:r>
              <a:rPr lang="hr-HR" sz="2600" dirty="0" smtClean="0"/>
              <a:t>č</a:t>
            </a:r>
            <a:r>
              <a:rPr lang="hr-HR" sz="2600" dirty="0" smtClean="0">
                <a:sym typeface="Symbol" pitchFamily="18" charset="2"/>
              </a:rPr>
              <a:t>na primjena: brojanje impulsa ( </a:t>
            </a:r>
            <a:r>
              <a:rPr lang="hr-HR" sz="2600" b="1" i="1" dirty="0" smtClean="0">
                <a:solidFill>
                  <a:srgbClr val="0000FF"/>
                </a:solidFill>
                <a:sym typeface="Symbol" pitchFamily="18" charset="2"/>
              </a:rPr>
              <a:t>brojila</a:t>
            </a:r>
            <a:r>
              <a:rPr lang="hr-HR" sz="2600" dirty="0" smtClean="0">
                <a:sym typeface="Symbol" pitchFamily="18" charset="2"/>
              </a:rPr>
              <a:t>)</a:t>
            </a: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hr-HR" sz="2600" dirty="0" smtClean="0">
                <a:sym typeface="Symbol" pitchFamily="18" charset="2"/>
              </a:rPr>
              <a:t> jednostavno se dobiva iz JK </a:t>
            </a:r>
            <a:r>
              <a:rPr lang="hr-HR" sz="2600" dirty="0" err="1" smtClean="0">
                <a:sym typeface="Symbol" pitchFamily="18" charset="2"/>
              </a:rPr>
              <a:t>bistabila</a:t>
            </a:r>
            <a:endParaRPr lang="hr-HR" sz="2600" dirty="0">
              <a:sym typeface="Symbol" pitchFamily="18" charset="2"/>
            </a:endParaRPr>
          </a:p>
          <a:p>
            <a:pPr lvl="2" algn="l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r-HR" sz="2600" dirty="0">
                <a:sym typeface="Symbol" pitchFamily="18" charset="2"/>
              </a:rPr>
              <a:t>					</a:t>
            </a:r>
            <a:r>
              <a:rPr lang="hr-HR" sz="2600" dirty="0" smtClean="0">
                <a:sym typeface="Symbol" pitchFamily="18" charset="2"/>
              </a:rPr>
              <a:t>                       tablica </a:t>
            </a:r>
            <a:r>
              <a:rPr lang="hr-HR" sz="2600" dirty="0">
                <a:sym typeface="Symbol" pitchFamily="18" charset="2"/>
              </a:rPr>
              <a:t>stanja:</a:t>
            </a:r>
            <a:endParaRPr lang="en-US" sz="2600" dirty="0">
              <a:sym typeface="Symbol" pitchFamily="18" charset="2"/>
            </a:endParaRPr>
          </a:p>
          <a:p>
            <a:endParaRPr lang="en-US" dirty="0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89719" y="2708920"/>
          <a:ext cx="2550680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Visio" r:id="rId3" imgW="1634861" imgH="1060197" progId="Visio.Drawing.11">
                  <p:embed/>
                </p:oleObj>
              </mc:Choice>
              <mc:Fallback>
                <p:oleObj name="Visio" r:id="rId3" imgW="1634861" imgH="10601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9" y="2708920"/>
                        <a:ext cx="2550680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563888" y="2852936"/>
          <a:ext cx="136815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VISIO" r:id="rId5" imgW="948960" imgH="948960" progId="Visio.Drawing.11">
                  <p:embed/>
                </p:oleObj>
              </mc:Choice>
              <mc:Fallback>
                <p:oleObj name="VISIO" r:id="rId5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852936"/>
                        <a:ext cx="1368151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6516216" y="3429000"/>
          <a:ext cx="2017712" cy="1981200"/>
        </p:xfrm>
        <a:graphic>
          <a:graphicData uri="http://schemas.openxmlformats.org/drawingml/2006/table">
            <a:tbl>
              <a:tblPr/>
              <a:tblGrid>
                <a:gridCol w="673100"/>
                <a:gridCol w="671512"/>
                <a:gridCol w="6731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10" name="Object 42"/>
          <p:cNvGraphicFramePr>
            <a:graphicFrameLocks noChangeAspect="1"/>
          </p:cNvGraphicFramePr>
          <p:nvPr/>
        </p:nvGraphicFramePr>
        <p:xfrm>
          <a:off x="6156176" y="5445224"/>
          <a:ext cx="26495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Equation" r:id="rId7" imgW="1320480" imgH="241200" progId="Equation.3">
                  <p:embed/>
                </p:oleObj>
              </mc:Choice>
              <mc:Fallback>
                <p:oleObj name="Equation" r:id="rId7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445224"/>
                        <a:ext cx="26495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11" name="Object 43"/>
          <p:cNvGraphicFramePr>
            <a:graphicFrameLocks noChangeAspect="1"/>
          </p:cNvGraphicFramePr>
          <p:nvPr/>
        </p:nvGraphicFramePr>
        <p:xfrm>
          <a:off x="4067944" y="4725144"/>
          <a:ext cx="1323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Document" r:id="rId9" imgW="631341" imgH="890982" progId="Word.Document.8">
                  <p:embed/>
                </p:oleObj>
              </mc:Choice>
              <mc:Fallback>
                <p:oleObj name="Document" r:id="rId9" imgW="631341" imgH="8909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725144"/>
                        <a:ext cx="132397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3059113" y="4221163"/>
            <a:ext cx="259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000"/>
              <a:t>Sažeta tablica stanja:</a:t>
            </a:r>
            <a:endParaRPr lang="en-US" sz="2000"/>
          </a:p>
        </p:txBody>
      </p:sp>
      <p:graphicFrame>
        <p:nvGraphicFramePr>
          <p:cNvPr id="32813" name="Object 45"/>
          <p:cNvGraphicFramePr>
            <a:graphicFrameLocks noChangeAspect="1"/>
          </p:cNvGraphicFramePr>
          <p:nvPr/>
        </p:nvGraphicFramePr>
        <p:xfrm>
          <a:off x="1187624" y="4509120"/>
          <a:ext cx="15811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Document" r:id="rId11" imgW="931448" imgH="1350350" progId="Word.Document.8">
                  <p:embed/>
                </p:oleObj>
              </mc:Choice>
              <mc:Fallback>
                <p:oleObj name="Document" r:id="rId11" imgW="931448" imgH="135035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509120"/>
                        <a:ext cx="1581150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4" name="Arc 46"/>
          <p:cNvSpPr>
            <a:spLocks/>
          </p:cNvSpPr>
          <p:nvPr/>
        </p:nvSpPr>
        <p:spPr bwMode="auto">
          <a:xfrm>
            <a:off x="3059832" y="4869160"/>
            <a:ext cx="936625" cy="6651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hr-HR"/>
          </a:p>
        </p:txBody>
      </p:sp>
      <p:sp>
        <p:nvSpPr>
          <p:cNvPr id="32815" name="Arc 47"/>
          <p:cNvSpPr>
            <a:spLocks/>
          </p:cNvSpPr>
          <p:nvPr/>
        </p:nvSpPr>
        <p:spPr bwMode="auto">
          <a:xfrm flipV="1">
            <a:off x="3203575" y="5805488"/>
            <a:ext cx="8382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hr-H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3429000"/>
            <a:ext cx="504056" cy="33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T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2" algn="l"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hr-HR" sz="2600" dirty="0">
                <a:sym typeface="Symbol" pitchFamily="18" charset="2"/>
              </a:rPr>
              <a:t>			</a:t>
            </a:r>
            <a:r>
              <a:rPr lang="hr-HR" sz="2600" dirty="0" smtClean="0">
                <a:sym typeface="Symbol" pitchFamily="18" charset="2"/>
              </a:rPr>
              <a:t>   </a:t>
            </a:r>
            <a:r>
              <a:rPr lang="hr-HR" dirty="0" smtClean="0">
                <a:sym typeface="Symbol" pitchFamily="18" charset="2"/>
              </a:rPr>
              <a:t>Tablica </a:t>
            </a:r>
            <a:r>
              <a:rPr lang="hr-HR" dirty="0">
                <a:sym typeface="Symbol" pitchFamily="18" charset="2"/>
              </a:rPr>
              <a:t>uzbude</a:t>
            </a:r>
            <a:r>
              <a:rPr lang="hr-HR" sz="2600" dirty="0">
                <a:sym typeface="Symbol" pitchFamily="18" charset="2"/>
              </a:rPr>
              <a:t>					</a:t>
            </a:r>
            <a:endParaRPr lang="en-US" dirty="0"/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020272" y="1916832"/>
          <a:ext cx="1800200" cy="1800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3" name="VISIO" r:id="rId3" imgW="948960" imgH="948960" progId="Visio.Drawing.11">
                  <p:embed/>
                </p:oleObj>
              </mc:Choice>
              <mc:Fallback>
                <p:oleObj name="VISIO" r:id="rId3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916832"/>
                        <a:ext cx="1800200" cy="1800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427984" y="1628800"/>
            <a:ext cx="2112962" cy="1976437"/>
            <a:chOff x="2699" y="618"/>
            <a:chExt cx="1331" cy="1245"/>
          </a:xfrm>
        </p:grpSpPr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3546" y="1614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123" y="1614"/>
              <a:ext cx="42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2699" y="1614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3546" y="1365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899" name="Rectangle 11"/>
            <p:cNvSpPr>
              <a:spLocks noChangeArrowheads="1"/>
            </p:cNvSpPr>
            <p:nvPr/>
          </p:nvSpPr>
          <p:spPr bwMode="auto">
            <a:xfrm>
              <a:off x="3123" y="1365"/>
              <a:ext cx="42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2699" y="1365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901" name="Rectangle 13"/>
            <p:cNvSpPr>
              <a:spLocks noChangeArrowheads="1"/>
            </p:cNvSpPr>
            <p:nvPr/>
          </p:nvSpPr>
          <p:spPr bwMode="auto">
            <a:xfrm>
              <a:off x="3546" y="1116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902" name="Rectangle 14"/>
            <p:cNvSpPr>
              <a:spLocks noChangeArrowheads="1"/>
            </p:cNvSpPr>
            <p:nvPr/>
          </p:nvSpPr>
          <p:spPr bwMode="auto">
            <a:xfrm>
              <a:off x="3123" y="1116"/>
              <a:ext cx="42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1</a:t>
              </a:r>
              <a:endParaRPr lang="en-US" sz="2000"/>
            </a:p>
          </p:txBody>
        </p:sp>
        <p:sp>
          <p:nvSpPr>
            <p:cNvPr id="37903" name="Rectangle 15"/>
            <p:cNvSpPr>
              <a:spLocks noChangeArrowheads="1"/>
            </p:cNvSpPr>
            <p:nvPr/>
          </p:nvSpPr>
          <p:spPr bwMode="auto">
            <a:xfrm>
              <a:off x="2699" y="1116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3546" y="867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905" name="Rectangle 17"/>
            <p:cNvSpPr>
              <a:spLocks noChangeArrowheads="1"/>
            </p:cNvSpPr>
            <p:nvPr/>
          </p:nvSpPr>
          <p:spPr bwMode="auto">
            <a:xfrm>
              <a:off x="3123" y="867"/>
              <a:ext cx="42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906" name="Rectangle 18"/>
            <p:cNvSpPr>
              <a:spLocks noChangeArrowheads="1"/>
            </p:cNvSpPr>
            <p:nvPr/>
          </p:nvSpPr>
          <p:spPr bwMode="auto">
            <a:xfrm>
              <a:off x="2699" y="867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0</a:t>
              </a:r>
              <a:endParaRPr lang="en-US" sz="2000"/>
            </a:p>
          </p:txBody>
        </p:sp>
        <p:sp>
          <p:nvSpPr>
            <p:cNvPr id="37907" name="Rectangle 19"/>
            <p:cNvSpPr>
              <a:spLocks noChangeArrowheads="1"/>
            </p:cNvSpPr>
            <p:nvPr/>
          </p:nvSpPr>
          <p:spPr bwMode="auto">
            <a:xfrm>
              <a:off x="3606" y="618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hr-HR" sz="2000"/>
                <a:t>T</a:t>
              </a:r>
              <a:endParaRPr lang="en-US" sz="2000"/>
            </a:p>
          </p:txBody>
        </p:sp>
        <p:sp>
          <p:nvSpPr>
            <p:cNvPr id="37908" name="Rectangle 20"/>
            <p:cNvSpPr>
              <a:spLocks noChangeArrowheads="1"/>
            </p:cNvSpPr>
            <p:nvPr/>
          </p:nvSpPr>
          <p:spPr bwMode="auto">
            <a:xfrm>
              <a:off x="3123" y="618"/>
              <a:ext cx="42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Q</a:t>
              </a:r>
              <a:r>
                <a:rPr lang="hr-HR" sz="2000" baseline="-25000"/>
                <a:t>n+1</a:t>
              </a:r>
              <a:endParaRPr lang="en-US" sz="2000" baseline="-25000"/>
            </a:p>
          </p:txBody>
        </p:sp>
        <p:sp>
          <p:nvSpPr>
            <p:cNvPr id="37909" name="Rectangle 21"/>
            <p:cNvSpPr>
              <a:spLocks noChangeArrowheads="1"/>
            </p:cNvSpPr>
            <p:nvPr/>
          </p:nvSpPr>
          <p:spPr bwMode="auto">
            <a:xfrm>
              <a:off x="2699" y="618"/>
              <a:ext cx="42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</a:pPr>
              <a:r>
                <a:rPr lang="hr-HR" sz="2000"/>
                <a:t>Q</a:t>
              </a:r>
              <a:r>
                <a:rPr lang="hr-HR" sz="2000" baseline="-25000"/>
                <a:t>n</a:t>
              </a:r>
              <a:endParaRPr lang="en-US" sz="2000" baseline="-25000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>
              <a:off x="2699" y="618"/>
              <a:ext cx="12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>
              <a:off x="2699" y="867"/>
              <a:ext cx="1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2699" y="1116"/>
              <a:ext cx="1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>
              <a:off x="2699" y="1344"/>
              <a:ext cx="1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2699" y="1614"/>
              <a:ext cx="12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2699" y="1863"/>
              <a:ext cx="127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6" name="Line 28"/>
            <p:cNvSpPr>
              <a:spLocks noChangeShapeType="1"/>
            </p:cNvSpPr>
            <p:nvPr/>
          </p:nvSpPr>
          <p:spPr bwMode="auto">
            <a:xfrm>
              <a:off x="2699" y="618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123" y="618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3546" y="618"/>
              <a:ext cx="0" cy="1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3970" y="618"/>
              <a:ext cx="0" cy="124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graphicFrame>
        <p:nvGraphicFramePr>
          <p:cNvPr id="37920" name="Object 32"/>
          <p:cNvGraphicFramePr>
            <a:graphicFrameLocks noChangeAspect="1"/>
          </p:cNvGraphicFramePr>
          <p:nvPr/>
        </p:nvGraphicFramePr>
        <p:xfrm>
          <a:off x="4572000" y="5301208"/>
          <a:ext cx="3556091" cy="647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01208"/>
                        <a:ext cx="3556091" cy="647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1259632" y="4509120"/>
          <a:ext cx="13239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5" name="Document" r:id="rId7" imgW="631341" imgH="890982" progId="Word.Document.8">
                  <p:embed/>
                </p:oleObj>
              </mc:Choice>
              <mc:Fallback>
                <p:oleObj name="Document" r:id="rId7" imgW="631341" imgH="89098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509120"/>
                        <a:ext cx="1323975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467544" y="3933056"/>
            <a:ext cx="308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r-HR" sz="2400" dirty="0"/>
              <a:t>Sažeta tablica stanja:</a:t>
            </a:r>
            <a:endParaRPr lang="en-US" sz="2400" dirty="0"/>
          </a:p>
        </p:txBody>
      </p:sp>
      <p:graphicFrame>
        <p:nvGraphicFramePr>
          <p:cNvPr id="37927" name="Group 39"/>
          <p:cNvGraphicFramePr>
            <a:graphicFrameLocks noGrp="1"/>
          </p:cNvGraphicFramePr>
          <p:nvPr/>
        </p:nvGraphicFramePr>
        <p:xfrm>
          <a:off x="323528" y="1628800"/>
          <a:ext cx="2017713" cy="1981200"/>
        </p:xfrm>
        <a:graphic>
          <a:graphicData uri="http://schemas.openxmlformats.org/drawingml/2006/table">
            <a:tbl>
              <a:tblPr/>
              <a:tblGrid>
                <a:gridCol w="673100"/>
                <a:gridCol w="671513"/>
                <a:gridCol w="6731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7965" name="Group 77"/>
          <p:cNvGraphicFramePr>
            <a:graphicFrameLocks noGrp="1"/>
          </p:cNvGraphicFramePr>
          <p:nvPr/>
        </p:nvGraphicFramePr>
        <p:xfrm>
          <a:off x="5724525" y="4149725"/>
          <a:ext cx="2016125" cy="1079500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66" name="Text Box 78"/>
          <p:cNvSpPr txBox="1">
            <a:spLocks noChangeArrowheads="1"/>
          </p:cNvSpPr>
          <p:nvPr/>
        </p:nvSpPr>
        <p:spPr bwMode="auto">
          <a:xfrm>
            <a:off x="5940425" y="3500438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r-HR" sz="2400"/>
              <a:t>   0       1</a:t>
            </a:r>
            <a:endParaRPr lang="en-US" sz="2400"/>
          </a:p>
        </p:txBody>
      </p:sp>
      <p:sp>
        <p:nvSpPr>
          <p:cNvPr id="37967" name="Text Box 79"/>
          <p:cNvSpPr txBox="1">
            <a:spLocks noChangeArrowheads="1"/>
          </p:cNvSpPr>
          <p:nvPr/>
        </p:nvSpPr>
        <p:spPr bwMode="auto">
          <a:xfrm>
            <a:off x="5148263" y="4149725"/>
            <a:ext cx="354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400"/>
              <a:t>0</a:t>
            </a:r>
          </a:p>
          <a:p>
            <a:pPr algn="l"/>
            <a:endParaRPr lang="hr-HR" sz="2400"/>
          </a:p>
          <a:p>
            <a:pPr algn="l"/>
            <a:r>
              <a:rPr lang="hr-HR" sz="2400"/>
              <a:t>1</a:t>
            </a:r>
            <a:endParaRPr lang="en-US" sz="2400"/>
          </a:p>
        </p:txBody>
      </p:sp>
      <p:sp>
        <p:nvSpPr>
          <p:cNvPr id="37968" name="Line 80"/>
          <p:cNvSpPr>
            <a:spLocks noChangeShapeType="1"/>
          </p:cNvSpPr>
          <p:nvPr/>
        </p:nvSpPr>
        <p:spPr bwMode="auto">
          <a:xfrm>
            <a:off x="5219700" y="3860800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37969" name="Text Box 81"/>
          <p:cNvSpPr txBox="1">
            <a:spLocks noChangeArrowheads="1"/>
          </p:cNvSpPr>
          <p:nvPr/>
        </p:nvSpPr>
        <p:spPr bwMode="auto">
          <a:xfrm>
            <a:off x="5292725" y="357346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/>
              <a:t>T</a:t>
            </a:r>
            <a:endParaRPr lang="en-US"/>
          </a:p>
        </p:txBody>
      </p:sp>
      <p:sp>
        <p:nvSpPr>
          <p:cNvPr id="37970" name="Text Box 82"/>
          <p:cNvSpPr txBox="1">
            <a:spLocks noChangeArrowheads="1"/>
          </p:cNvSpPr>
          <p:nvPr/>
        </p:nvSpPr>
        <p:spPr bwMode="auto">
          <a:xfrm>
            <a:off x="4911725" y="3881438"/>
            <a:ext cx="44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/>
              <a:t>Q</a:t>
            </a:r>
            <a:r>
              <a:rPr lang="hr-HR" baseline="-25000"/>
              <a:t>n</a:t>
            </a:r>
            <a:endParaRPr lang="en-US"/>
          </a:p>
        </p:txBody>
      </p:sp>
      <p:sp>
        <p:nvSpPr>
          <p:cNvPr id="43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 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488"/>
            <a:ext cx="8503920" cy="4594832"/>
          </a:xfrm>
        </p:spPr>
        <p:txBody>
          <a:bodyPr/>
          <a:lstStyle/>
          <a:p>
            <a:pPr algn="l"/>
            <a:r>
              <a:rPr lang="hr-HR" sz="2400" dirty="0"/>
              <a:t>Dijagram stanja</a:t>
            </a:r>
            <a:endParaRPr lang="en-US" sz="2400" dirty="0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499992" y="1412776"/>
          <a:ext cx="39401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Visio" r:id="rId3" imgW="3092506" imgH="1095862" progId="Visio.Drawing.11">
                  <p:embed/>
                </p:oleObj>
              </mc:Choice>
              <mc:Fallback>
                <p:oleObj name="Visio" r:id="rId3" imgW="3092506" imgH="10958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412776"/>
                        <a:ext cx="3940175" cy="139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51520" y="2565400"/>
            <a:ext cx="87129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kumimoji="1" lang="hr-HR" sz="2800" b="1" u="sng" dirty="0" smtClean="0"/>
              <a:t>D bistabil:</a:t>
            </a:r>
            <a:r>
              <a:rPr kumimoji="1" lang="hr-HR" sz="2800" dirty="0" smtClean="0"/>
              <a:t> </a:t>
            </a:r>
            <a:br>
              <a:rPr kumimoji="1" lang="hr-HR" sz="2800" dirty="0" smtClean="0"/>
            </a:br>
            <a:r>
              <a:rPr kumimoji="1" lang="hr-HR" sz="2800" dirty="0" smtClean="0">
                <a:sym typeface="Symbol" pitchFamily="18" charset="2"/>
              </a:rPr>
              <a:t> </a:t>
            </a:r>
            <a:r>
              <a:rPr kumimoji="1" lang="hr-HR" sz="2800" b="1" dirty="0" smtClean="0">
                <a:solidFill>
                  <a:srgbClr val="0000FF"/>
                </a:solidFill>
                <a:sym typeface="Symbol" pitchFamily="18" charset="2"/>
              </a:rPr>
              <a:t>kasni</a:t>
            </a:r>
            <a:r>
              <a:rPr kumimoji="1" lang="hr-HR" sz="2800" dirty="0" smtClean="0">
                <a:sym typeface="Symbol" pitchFamily="18" charset="2"/>
              </a:rPr>
              <a:t> [</a:t>
            </a:r>
            <a:r>
              <a:rPr kumimoji="1" lang="hr-HR" sz="2800" dirty="0" err="1" smtClean="0">
                <a:sym typeface="Symbol" pitchFamily="18" charset="2"/>
              </a:rPr>
              <a:t>delay</a:t>
            </a:r>
            <a:r>
              <a:rPr kumimoji="1" lang="hr-HR" sz="2800" dirty="0" smtClean="0">
                <a:sym typeface="Symbol" pitchFamily="18" charset="2"/>
              </a:rPr>
              <a:t>] za 1 x CP</a:t>
            </a:r>
          </a:p>
          <a:p>
            <a:pPr lvl="2" algn="l">
              <a:buFontTx/>
              <a:buChar char="•"/>
            </a:pPr>
            <a:r>
              <a:rPr kumimoji="1" lang="hr-HR" sz="2800" dirty="0" smtClean="0">
                <a:sym typeface="Symbol" pitchFamily="18" charset="2"/>
              </a:rPr>
              <a:t> "pamti" podatak </a:t>
            </a:r>
            <a:r>
              <a:rPr kumimoji="1" lang="hr-HR" sz="2800" dirty="0" err="1" smtClean="0">
                <a:sym typeface="Symbol" pitchFamily="18" charset="2"/>
              </a:rPr>
              <a:t>narinut</a:t>
            </a:r>
            <a:r>
              <a:rPr kumimoji="1" lang="hr-HR" sz="2800" dirty="0" smtClean="0">
                <a:sym typeface="Symbol" pitchFamily="18" charset="2"/>
              </a:rPr>
              <a:t> na ulazu</a:t>
            </a:r>
          </a:p>
          <a:p>
            <a:pPr lvl="2" algn="l">
              <a:buFontTx/>
              <a:buChar char="•"/>
            </a:pPr>
            <a:r>
              <a:rPr kumimoji="1" lang="hr-HR" sz="2800" dirty="0" smtClean="0">
                <a:sym typeface="Symbol" pitchFamily="18" charset="2"/>
              </a:rPr>
              <a:t> primjena: </a:t>
            </a:r>
            <a:r>
              <a:rPr kumimoji="1" lang="hr-HR" sz="2800" i="1" dirty="0" smtClean="0">
                <a:sym typeface="Symbol" pitchFamily="18" charset="2"/>
              </a:rPr>
              <a:t>pohranjivanje</a:t>
            </a:r>
            <a:r>
              <a:rPr kumimoji="1" lang="hr-HR" sz="2800" dirty="0" smtClean="0">
                <a:sym typeface="Symbol" pitchFamily="18" charset="2"/>
              </a:rPr>
              <a:t> podataka ( </a:t>
            </a:r>
            <a:r>
              <a:rPr kumimoji="1" lang="hr-HR" sz="2800" i="1" dirty="0" smtClean="0">
                <a:solidFill>
                  <a:srgbClr val="0000FF"/>
                </a:solidFill>
                <a:sym typeface="Symbol" pitchFamily="18" charset="2"/>
              </a:rPr>
              <a:t>registri</a:t>
            </a:r>
            <a:r>
              <a:rPr kumimoji="1" lang="hr-HR" sz="2800" dirty="0" smtClean="0">
                <a:sym typeface="Symbol" pitchFamily="18" charset="2"/>
              </a:rPr>
              <a:t>!)</a:t>
            </a:r>
            <a:endParaRPr kumimoji="1" lang="hr-HR" sz="2800" dirty="0">
              <a:sym typeface="Symbol" pitchFamily="18" charset="2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87370" y="4437112"/>
          <a:ext cx="2787394" cy="177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VISIO" r:id="rId5" imgW="1838520" imgH="1171440" progId="Visio.Drawing.11">
                  <p:embed/>
                </p:oleObj>
              </mc:Choice>
              <mc:Fallback>
                <p:oleObj name="VISIO" r:id="rId5" imgW="1838520" imgH="1171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70" y="4437112"/>
                        <a:ext cx="2787394" cy="1775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3471746" y="4437112"/>
          <a:ext cx="2787394" cy="1775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VISIO" r:id="rId7" imgW="1838520" imgH="1171440" progId="Visio.Drawing.11">
                  <p:embed/>
                </p:oleObj>
              </mc:Choice>
              <mc:Fallback>
                <p:oleObj name="VISIO" r:id="rId7" imgW="1838520" imgH="1171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746" y="4437112"/>
                        <a:ext cx="2787394" cy="1775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7380312" y="4581128"/>
          <a:ext cx="1492945" cy="149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3" name="VISIO" r:id="rId9" imgW="948960" imgH="948960" progId="Visio.Drawing.11">
                  <p:embed/>
                </p:oleObj>
              </mc:Choice>
              <mc:Fallback>
                <p:oleObj name="VISIO" r:id="rId9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4581128"/>
                        <a:ext cx="1492945" cy="1492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5301208"/>
            <a:ext cx="504056" cy="33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 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13705" y="3501008"/>
          <a:ext cx="259954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7" name="VISIO" r:id="rId3" imgW="1838520" imgH="1171440" progId="Visio.Drawing.11">
                  <p:embed/>
                </p:oleObj>
              </mc:Choice>
              <mc:Fallback>
                <p:oleObj name="VISIO" r:id="rId3" imgW="1838520" imgH="11714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705" y="3501008"/>
                        <a:ext cx="2599545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zervirano mjesto broja slajda 5"/>
          <p:cNvSpPr>
            <a:spLocks noGrp="1"/>
          </p:cNvSpPr>
          <p:nvPr>
            <p:ph type="sldNum" sz="quarter" idx="4294967295"/>
          </p:nvPr>
        </p:nvSpPr>
        <p:spPr>
          <a:xfrm>
            <a:off x="7812360" y="6381327"/>
            <a:ext cx="792088" cy="340147"/>
          </a:xfrm>
          <a:prstGeom prst="rect">
            <a:avLst/>
          </a:prstGeom>
        </p:spPr>
        <p:txBody>
          <a:bodyPr/>
          <a:lstStyle/>
          <a:p>
            <a:fld id="{2801C07B-BAEF-4A5C-A040-58114C232B31}" type="slidenum">
              <a:rPr lang="en-US"/>
              <a:pPr/>
              <a:t>57</a:t>
            </a:fld>
            <a:endParaRPr lang="en-US" dirty="0"/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115616" y="1916832"/>
          <a:ext cx="170656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8" name="Document" r:id="rId5" imgW="1005840" imgH="1348200" progId="Word.Document.8">
                  <p:embed/>
                </p:oleObj>
              </mc:Choice>
              <mc:Fallback>
                <p:oleObj name="Document" r:id="rId5" imgW="1005840" imgH="1348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16832"/>
                        <a:ext cx="1706562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635896" y="1844824"/>
          <a:ext cx="11049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9" name="Document" r:id="rId7" imgW="621720" imgH="890640" progId="Word.Document.8">
                  <p:embed/>
                </p:oleObj>
              </mc:Choice>
              <mc:Fallback>
                <p:oleObj name="Document" r:id="rId7" imgW="621720" imgH="8906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844824"/>
                        <a:ext cx="1104900" cy="133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Group 7"/>
          <p:cNvGraphicFramePr>
            <a:graphicFrameLocks noGrp="1"/>
          </p:cNvGraphicFramePr>
          <p:nvPr/>
        </p:nvGraphicFramePr>
        <p:xfrm>
          <a:off x="6372200" y="1628800"/>
          <a:ext cx="2017713" cy="1981200"/>
        </p:xfrm>
        <a:graphic>
          <a:graphicData uri="http://schemas.openxmlformats.org/drawingml/2006/table">
            <a:tbl>
              <a:tblPr/>
              <a:tblGrid>
                <a:gridCol w="673100"/>
                <a:gridCol w="671513"/>
                <a:gridCol w="6731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hr-HR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1" name="Arc 33"/>
          <p:cNvSpPr>
            <a:spLocks/>
          </p:cNvSpPr>
          <p:nvPr/>
        </p:nvSpPr>
        <p:spPr bwMode="auto">
          <a:xfrm flipV="1">
            <a:off x="2915816" y="1844824"/>
            <a:ext cx="671512" cy="839787"/>
          </a:xfrm>
          <a:custGeom>
            <a:avLst/>
            <a:gdLst>
              <a:gd name="G0" fmla="+- 0 0 0"/>
              <a:gd name="G1" fmla="+- 21598 0 0"/>
              <a:gd name="G2" fmla="+- 21600 0 0"/>
              <a:gd name="T0" fmla="*/ 257 w 15269"/>
              <a:gd name="T1" fmla="*/ 0 h 21598"/>
              <a:gd name="T2" fmla="*/ 15269 w 15269"/>
              <a:gd name="T3" fmla="*/ 6320 h 21598"/>
              <a:gd name="T4" fmla="*/ 0 w 15269"/>
              <a:gd name="T5" fmla="*/ 21598 h 21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69" h="21598" fill="none" extrusionOk="0">
                <a:moveTo>
                  <a:pt x="257" y="-1"/>
                </a:moveTo>
                <a:cubicBezTo>
                  <a:pt x="5894" y="66"/>
                  <a:pt x="11281" y="2334"/>
                  <a:pt x="15269" y="6319"/>
                </a:cubicBezTo>
              </a:path>
              <a:path w="15269" h="21598" stroke="0" extrusionOk="0">
                <a:moveTo>
                  <a:pt x="257" y="-1"/>
                </a:moveTo>
                <a:cubicBezTo>
                  <a:pt x="5894" y="66"/>
                  <a:pt x="11281" y="2334"/>
                  <a:pt x="15269" y="6319"/>
                </a:cubicBezTo>
                <a:lnTo>
                  <a:pt x="0" y="2159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hr-HR"/>
          </a:p>
        </p:txBody>
      </p:sp>
      <p:sp>
        <p:nvSpPr>
          <p:cNvPr id="22562" name="Arc 34"/>
          <p:cNvSpPr>
            <a:spLocks/>
          </p:cNvSpPr>
          <p:nvPr/>
        </p:nvSpPr>
        <p:spPr bwMode="auto">
          <a:xfrm flipV="1">
            <a:off x="2915816" y="1988840"/>
            <a:ext cx="673100" cy="1066800"/>
          </a:xfrm>
          <a:custGeom>
            <a:avLst/>
            <a:gdLst>
              <a:gd name="G0" fmla="+- 33 0 0"/>
              <a:gd name="G1" fmla="+- 21600 0 0"/>
              <a:gd name="G2" fmla="+- 21600 0 0"/>
              <a:gd name="T0" fmla="*/ 0 w 15302"/>
              <a:gd name="T1" fmla="*/ 0 h 21600"/>
              <a:gd name="T2" fmla="*/ 15302 w 15302"/>
              <a:gd name="T3" fmla="*/ 6322 h 21600"/>
              <a:gd name="T4" fmla="*/ 33 w 1530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02" h="21600" fill="none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5759" y="0"/>
                  <a:pt x="11251" y="2273"/>
                  <a:pt x="15302" y="6321"/>
                </a:cubicBezTo>
              </a:path>
              <a:path w="15302" h="21600" stroke="0" extrusionOk="0">
                <a:moveTo>
                  <a:pt x="0" y="0"/>
                </a:moveTo>
                <a:cubicBezTo>
                  <a:pt x="11" y="0"/>
                  <a:pt x="22" y="-1"/>
                  <a:pt x="33" y="0"/>
                </a:cubicBezTo>
                <a:cubicBezTo>
                  <a:pt x="5759" y="0"/>
                  <a:pt x="11251" y="2273"/>
                  <a:pt x="15302" y="6321"/>
                </a:cubicBezTo>
                <a:lnTo>
                  <a:pt x="33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/>
          <a:lstStyle/>
          <a:p>
            <a:endParaRPr lang="hr-HR"/>
          </a:p>
        </p:txBody>
      </p:sp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5724525" y="4149080"/>
          <a:ext cx="2016125" cy="1080145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</a:tblGrid>
              <a:tr h="5403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5868144" y="3717032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r-HR" sz="2400" dirty="0"/>
              <a:t>   0       1</a:t>
            </a:r>
            <a:endParaRPr lang="en-US" sz="2400" dirty="0"/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5148263" y="4292600"/>
            <a:ext cx="354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hr-HR" sz="2400"/>
              <a:t>0</a:t>
            </a:r>
          </a:p>
          <a:p>
            <a:pPr algn="l"/>
            <a:r>
              <a:rPr lang="hr-HR" sz="2400"/>
              <a:t>1</a:t>
            </a:r>
            <a:endParaRPr lang="en-US" sz="2400"/>
          </a:p>
        </p:txBody>
      </p:sp>
      <p:sp>
        <p:nvSpPr>
          <p:cNvPr id="22576" name="Line 48"/>
          <p:cNvSpPr>
            <a:spLocks noChangeShapeType="1"/>
          </p:cNvSpPr>
          <p:nvPr/>
        </p:nvSpPr>
        <p:spPr bwMode="auto">
          <a:xfrm>
            <a:off x="5435600" y="37893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6948488" y="4221163"/>
            <a:ext cx="503237" cy="792162"/>
          </a:xfrm>
          <a:prstGeom prst="rect">
            <a:avLst/>
          </a:prstGeom>
          <a:solidFill>
            <a:schemeClr val="bg1">
              <a:alpha val="9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graphicFrame>
        <p:nvGraphicFramePr>
          <p:cNvPr id="22588" name="Object 60"/>
          <p:cNvGraphicFramePr>
            <a:graphicFrameLocks noChangeAspect="1"/>
          </p:cNvGraphicFramePr>
          <p:nvPr/>
        </p:nvGraphicFramePr>
        <p:xfrm>
          <a:off x="5940152" y="5373216"/>
          <a:ext cx="172369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0" name="Equation" r:id="rId9" imgW="609480" imgH="228600" progId="Equation.3">
                  <p:embed/>
                </p:oleObj>
              </mc:Choice>
              <mc:Fallback>
                <p:oleObj name="Equation" r:id="rId9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373216"/>
                        <a:ext cx="1723692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89" name="Object 61"/>
          <p:cNvGraphicFramePr>
            <a:graphicFrameLocks noChangeAspect="1"/>
          </p:cNvGraphicFramePr>
          <p:nvPr/>
        </p:nvGraphicFramePr>
        <p:xfrm>
          <a:off x="251520" y="4941168"/>
          <a:ext cx="35496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1" name="Visio" r:id="rId11" imgW="2766397" imgH="1047769" progId="Visio.Drawing.11">
                  <p:embed/>
                </p:oleObj>
              </mc:Choice>
              <mc:Fallback>
                <p:oleObj name="Visio" r:id="rId11" imgW="2766397" imgH="104776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941168"/>
                        <a:ext cx="354965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5435600" y="3500438"/>
            <a:ext cx="349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/>
              <a:t>D</a:t>
            </a:r>
            <a:endParaRPr lang="en-US"/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5076825" y="3789363"/>
            <a:ext cx="4460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/>
              <a:t>Q</a:t>
            </a:r>
            <a:r>
              <a:rPr lang="hr-HR" baseline="-25000"/>
              <a:t>n</a:t>
            </a:r>
            <a:endParaRPr lang="en-US"/>
          </a:p>
        </p:txBody>
      </p:sp>
      <p:sp>
        <p:nvSpPr>
          <p:cNvPr id="2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Bistabili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- Poboljšanje upravljanja</a:t>
            </a:r>
            <a:endParaRPr lang="hr-HR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28800"/>
            <a:ext cx="9144000" cy="432048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rekapitulacija problema vezanih za upravljanje </a:t>
            </a:r>
            <a:r>
              <a:rPr lang="hr-HR" dirty="0" err="1" smtClean="0"/>
              <a:t>bistabila</a:t>
            </a:r>
            <a:r>
              <a:rPr lang="hr-HR" dirty="0" smtClean="0"/>
              <a:t>: </a:t>
            </a:r>
            <a:r>
              <a:rPr lang="hr-HR" dirty="0" smtClean="0">
                <a:sym typeface="Symbol" pitchFamily="18" charset="2"/>
              </a:rPr>
              <a:t>za CP = </a:t>
            </a:r>
            <a:r>
              <a:rPr lang="hr-HR" b="1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  <a:r>
              <a:rPr lang="hr-HR" dirty="0" smtClean="0">
                <a:sym typeface="Symbol" pitchFamily="18" charset="2"/>
              </a:rPr>
              <a:t> sinkroni se bistabil ponaša kao "asinkroni"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transparentnost za ulaze: </a:t>
            </a:r>
          </a:p>
          <a:p>
            <a:pPr lvl="3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stanje nakon prestanka CP ?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posebno JK bistabil: osciliranje izlaza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rješenje: djelovati na CP</a:t>
            </a:r>
          </a:p>
          <a:p>
            <a:pPr lvl="3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poboljšanje upravljanja </a:t>
            </a:r>
            <a:r>
              <a:rPr lang="hr-HR" sz="2800" b="1" dirty="0" smtClean="0">
                <a:solidFill>
                  <a:srgbClr val="0000FF"/>
                </a:solidFill>
                <a:sym typeface="Symbol" pitchFamily="18" charset="2"/>
              </a:rPr>
              <a:t>razinom</a:t>
            </a:r>
            <a:r>
              <a:rPr lang="hr-HR" sz="2800" dirty="0" smtClean="0">
                <a:sym typeface="Symbol" pitchFamily="18" charset="2"/>
              </a:rPr>
              <a:t> CP </a:t>
            </a:r>
          </a:p>
          <a:p>
            <a:pPr lvl="3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800" dirty="0" smtClean="0">
                <a:sym typeface="Symbol" pitchFamily="18" charset="2"/>
              </a:rPr>
              <a:t>upravljanje </a:t>
            </a:r>
            <a:r>
              <a:rPr lang="hr-HR" sz="2800" dirty="0" err="1" smtClean="0">
                <a:sym typeface="Symbol" pitchFamily="18" charset="2"/>
              </a:rPr>
              <a:t>bistabila</a:t>
            </a:r>
            <a:r>
              <a:rPr lang="hr-HR" sz="2800" dirty="0" smtClean="0">
                <a:sym typeface="Symbol" pitchFamily="18" charset="2"/>
              </a:rPr>
              <a:t> </a:t>
            </a:r>
            <a:r>
              <a:rPr lang="hr-HR" sz="2800" b="1" dirty="0" smtClean="0">
                <a:solidFill>
                  <a:srgbClr val="0000FF"/>
                </a:solidFill>
                <a:sym typeface="Symbol" pitchFamily="18" charset="2"/>
              </a:rPr>
              <a:t>bridom</a:t>
            </a:r>
            <a:r>
              <a:rPr lang="hr-HR" sz="2800" dirty="0" smtClean="0">
                <a:sym typeface="Symbol" pitchFamily="18" charset="2"/>
              </a:rPr>
              <a:t> CP</a:t>
            </a:r>
          </a:p>
          <a:p>
            <a:endParaRPr lang="hr-HR" sz="2800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Bistabili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 - Poboljšanje upravljanja</a:t>
            </a:r>
            <a:endParaRPr lang="hr-HR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800" u="sng" dirty="0" smtClean="0">
                <a:solidFill>
                  <a:srgbClr val="0000FF"/>
                </a:solidFill>
              </a:rPr>
              <a:t>Razinom okidani bistabil </a:t>
            </a:r>
            <a:r>
              <a:rPr lang="hr-HR" sz="2800" dirty="0" smtClean="0"/>
              <a:t>(</a:t>
            </a:r>
            <a:r>
              <a:rPr lang="hr-HR" sz="2800" dirty="0" err="1" smtClean="0"/>
              <a:t>latch</a:t>
            </a:r>
            <a:r>
              <a:rPr lang="hr-HR" sz="2800" dirty="0" smtClean="0"/>
              <a:t>) - daje odziv na svojim izlazima kod promjene ulazne razine</a:t>
            </a:r>
          </a:p>
          <a:p>
            <a:pPr>
              <a:buFont typeface="Arial" pitchFamily="34" charset="0"/>
              <a:buChar char="•"/>
            </a:pPr>
            <a:r>
              <a:rPr lang="hr-HR" sz="2800" u="sng" dirty="0" smtClean="0">
                <a:solidFill>
                  <a:srgbClr val="0000FF"/>
                </a:solidFill>
              </a:rPr>
              <a:t>Bridom okidani bistabil </a:t>
            </a:r>
            <a:r>
              <a:rPr lang="hr-HR" sz="2800" dirty="0" smtClean="0"/>
              <a:t>(</a:t>
            </a:r>
            <a:r>
              <a:rPr lang="hr-HR" sz="2800" dirty="0" err="1" smtClean="0"/>
              <a:t>flip</a:t>
            </a:r>
            <a:r>
              <a:rPr lang="hr-HR" sz="2800" dirty="0" smtClean="0"/>
              <a:t>-</a:t>
            </a:r>
            <a:r>
              <a:rPr lang="hr-HR" sz="2800" dirty="0" err="1" smtClean="0"/>
              <a:t>flop</a:t>
            </a:r>
            <a:r>
              <a:rPr lang="hr-HR" sz="2800" dirty="0" smtClean="0"/>
              <a:t>) daje odziv na ulazne promjene samo </a:t>
            </a:r>
            <a:r>
              <a:rPr lang="hr-HR" sz="2800" dirty="0" smtClean="0">
                <a:solidFill>
                  <a:srgbClr val="0066CC"/>
                </a:solidFill>
              </a:rPr>
              <a:t>u vremenskim trenucima promjene</a:t>
            </a:r>
            <a:r>
              <a:rPr lang="hr-HR" sz="2800" dirty="0" smtClean="0"/>
              <a:t> ulaznog signala, </a:t>
            </a:r>
            <a:r>
              <a:rPr lang="hr-HR" sz="2800" dirty="0" err="1" smtClean="0"/>
              <a:t>signala</a:t>
            </a:r>
            <a:r>
              <a:rPr lang="hr-HR" sz="2800" dirty="0" smtClean="0"/>
              <a:t> takta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Bridom okinuti bistabil uzima uzorke signala s ulaza samo </a:t>
            </a:r>
            <a:r>
              <a:rPr lang="hr-HR" sz="2800" dirty="0" smtClean="0">
                <a:solidFill>
                  <a:srgbClr val="0066CC"/>
                </a:solidFill>
              </a:rPr>
              <a:t>na bridovima </a:t>
            </a:r>
            <a:r>
              <a:rPr lang="hr-HR" sz="2800" dirty="0" smtClean="0"/>
              <a:t>signala takta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Izlazi se </a:t>
            </a:r>
            <a:r>
              <a:rPr lang="hr-HR" sz="2800" dirty="0" smtClean="0">
                <a:solidFill>
                  <a:srgbClr val="0000FF"/>
                </a:solidFill>
              </a:rPr>
              <a:t>mijenjaju</a:t>
            </a:r>
            <a:r>
              <a:rPr lang="hr-HR" sz="2800" dirty="0" smtClean="0"/>
              <a:t> samo kao rezultat pojave </a:t>
            </a:r>
            <a:r>
              <a:rPr lang="hr-HR" sz="2800" dirty="0" smtClean="0">
                <a:solidFill>
                  <a:srgbClr val="0000FF"/>
                </a:solidFill>
              </a:rPr>
              <a:t>brida signala takta</a:t>
            </a:r>
            <a:endParaRPr lang="hr-HR" sz="2800" dirty="0" smtClean="0">
              <a:solidFill>
                <a:srgbClr val="0000FF"/>
              </a:solidFill>
              <a:sym typeface="Symbol" pitchFamily="18" charset="2"/>
            </a:endParaRPr>
          </a:p>
          <a:p>
            <a:endParaRPr lang="hr-HR" sz="2800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 smtClean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8640000" cy="41044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900" dirty="0" err="1" smtClean="0"/>
              <a:t>unakrsno</a:t>
            </a:r>
            <a:r>
              <a:rPr lang="en-US" sz="2900" dirty="0" smtClean="0"/>
              <a:t> </a:t>
            </a:r>
            <a:r>
              <a:rPr lang="en-US" sz="2900" dirty="0" err="1"/>
              <a:t>povezana</a:t>
            </a:r>
            <a:r>
              <a:rPr lang="en-US" sz="2900" dirty="0"/>
              <a:t> </a:t>
            </a:r>
            <a:r>
              <a:rPr lang="en-US" sz="2900" dirty="0" err="1"/>
              <a:t>pojačala</a:t>
            </a:r>
            <a:r>
              <a:rPr lang="en-US" sz="2900" dirty="0"/>
              <a:t>: </a:t>
            </a:r>
            <a:r>
              <a:rPr lang="en-US" sz="2900" i="1" dirty="0" err="1"/>
              <a:t>multivibratori</a:t>
            </a:r>
            <a:endParaRPr lang="en-US" sz="2900" dirty="0"/>
          </a:p>
          <a:p>
            <a:pPr>
              <a:lnSpc>
                <a:spcPct val="90000"/>
              </a:lnSpc>
              <a:buClr>
                <a:srgbClr val="336699"/>
              </a:buClr>
              <a:buSzPct val="75000"/>
            </a:pPr>
            <a:r>
              <a:rPr lang="hr-HR" sz="2800" b="1" i="1" dirty="0" smtClean="0">
                <a:solidFill>
                  <a:srgbClr val="0000FF"/>
                </a:solidFill>
              </a:rPr>
              <a:t>bistabilni</a:t>
            </a:r>
            <a:r>
              <a:rPr lang="hr-HR" sz="2800" b="1" dirty="0" smtClean="0">
                <a:solidFill>
                  <a:srgbClr val="0000FF"/>
                </a:solidFill>
              </a:rPr>
              <a:t> multivibrator </a:t>
            </a:r>
            <a:r>
              <a:rPr lang="hr-HR" sz="2800" dirty="0" smtClean="0"/>
              <a:t>(bistabil): </a:t>
            </a:r>
            <a:br>
              <a:rPr lang="hr-HR" sz="2800" dirty="0" smtClean="0"/>
            </a:br>
            <a:r>
              <a:rPr lang="hr-HR" sz="2800" dirty="0" smtClean="0"/>
              <a:t>obje veze istosmjerne </a:t>
            </a:r>
          </a:p>
          <a:p>
            <a:pPr lvl="2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hr-HR" sz="2400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95736" y="3190248"/>
          <a:ext cx="2592288" cy="241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VISIO" r:id="rId3" imgW="1292040" imgH="1200240" progId="Visio.Drawing.11">
                  <p:embed/>
                </p:oleObj>
              </mc:Choice>
              <mc:Fallback>
                <p:oleObj name="VISIO" r:id="rId3" imgW="1292040" imgH="1200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190248"/>
                        <a:ext cx="2592288" cy="24148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2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Dvostruki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28800"/>
            <a:ext cx="8755440" cy="4824536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hr-HR" i="1" dirty="0" smtClean="0">
                <a:solidFill>
                  <a:srgbClr val="0000FF"/>
                </a:solidFill>
              </a:rPr>
              <a:t>Upravljanje razinom </a:t>
            </a:r>
            <a:r>
              <a:rPr lang="hr-HR" i="1" dirty="0" smtClean="0"/>
              <a:t>CP</a:t>
            </a:r>
            <a:r>
              <a:rPr lang="hr-HR" dirty="0" smtClean="0"/>
              <a:t>: </a:t>
            </a:r>
            <a:r>
              <a:rPr lang="hr-HR" b="1" dirty="0" smtClean="0">
                <a:sym typeface="Symbol" pitchFamily="18" charset="2"/>
              </a:rPr>
              <a:t>"</a:t>
            </a:r>
            <a:r>
              <a:rPr lang="hr-HR" b="1" dirty="0" smtClean="0">
                <a:solidFill>
                  <a:srgbClr val="0000FF"/>
                </a:solidFill>
                <a:sym typeface="Symbol" pitchFamily="18" charset="2"/>
              </a:rPr>
              <a:t>dvostruki</a:t>
            </a:r>
            <a:r>
              <a:rPr lang="hr-HR" b="1" dirty="0" smtClean="0">
                <a:sym typeface="Symbol" pitchFamily="18" charset="2"/>
              </a:rPr>
              <a:t>" bistabil</a:t>
            </a:r>
            <a:r>
              <a:rPr lang="hr-HR" dirty="0" smtClean="0">
                <a:sym typeface="Symbol" pitchFamily="18" charset="2"/>
              </a:rPr>
              <a:t> </a:t>
            </a:r>
            <a:br>
              <a:rPr lang="hr-HR" dirty="0" smtClean="0">
                <a:sym typeface="Symbol" pitchFamily="18" charset="2"/>
              </a:rPr>
            </a:br>
            <a:r>
              <a:rPr lang="hr-HR" dirty="0" smtClean="0">
                <a:sym typeface="Symbol" pitchFamily="18" charset="2"/>
              </a:rPr>
              <a:t>	[</a:t>
            </a:r>
            <a:r>
              <a:rPr lang="hr-HR" dirty="0" err="1" smtClean="0">
                <a:sym typeface="Symbol" pitchFamily="18" charset="2"/>
              </a:rPr>
              <a:t>master</a:t>
            </a:r>
            <a:r>
              <a:rPr lang="hr-HR" dirty="0" smtClean="0">
                <a:sym typeface="Symbol" pitchFamily="18" charset="2"/>
              </a:rPr>
              <a:t>-slave </a:t>
            </a:r>
            <a:r>
              <a:rPr lang="hr-HR" dirty="0" err="1" smtClean="0">
                <a:sym typeface="Symbol" pitchFamily="18" charset="2"/>
              </a:rPr>
              <a:t>flip</a:t>
            </a:r>
            <a:r>
              <a:rPr lang="hr-HR" dirty="0" smtClean="0">
                <a:sym typeface="Symbol" pitchFamily="18" charset="2"/>
              </a:rPr>
              <a:t>-</a:t>
            </a:r>
            <a:r>
              <a:rPr lang="hr-HR" dirty="0" err="1" smtClean="0">
                <a:sym typeface="Symbol" pitchFamily="18" charset="2"/>
              </a:rPr>
              <a:t>flop</a:t>
            </a:r>
            <a:r>
              <a:rPr lang="hr-HR" dirty="0" smtClean="0">
                <a:sym typeface="Symbol" pitchFamily="18" charset="2"/>
              </a:rPr>
              <a:t>] </a:t>
            </a:r>
          </a:p>
          <a:p>
            <a:pPr marL="363538" lvl="2" indent="171450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princip rada:</a:t>
            </a:r>
            <a:endParaRPr lang="hr-HR" sz="2600" dirty="0">
              <a:sym typeface="Symbol" pitchFamily="18" charset="2"/>
            </a:endParaRPr>
          </a:p>
          <a:p>
            <a:pPr marL="363538" lvl="2" indent="171450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endParaRPr lang="hr-HR" sz="2600" dirty="0">
              <a:sym typeface="Symbol" pitchFamily="18" charset="2"/>
            </a:endParaRPr>
          </a:p>
          <a:p>
            <a:pPr marL="363538" lvl="2" indent="171450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None/>
            </a:pPr>
            <a:endParaRPr lang="en-US" sz="2600" dirty="0">
              <a:sym typeface="Symbol" pitchFamily="18" charset="2"/>
            </a:endParaRPr>
          </a:p>
          <a:p>
            <a:pPr marL="714375" lvl="3" algn="l">
              <a:lnSpc>
                <a:spcPct val="90000"/>
              </a:lnSpc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CP nije aktivan: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glavni i pomo</a:t>
            </a:r>
            <a:r>
              <a:rPr lang="hr-HR" sz="2600" dirty="0" smtClean="0"/>
              <a:t>ć</a:t>
            </a:r>
            <a:r>
              <a:rPr lang="hr-HR" sz="2600" dirty="0" smtClean="0">
                <a:sym typeface="Symbol" pitchFamily="18" charset="2"/>
              </a:rPr>
              <a:t>ni bistabil povezani </a:t>
            </a:r>
          </a:p>
          <a:p>
            <a:pPr marL="714375" lvl="3" algn="l">
              <a:lnSpc>
                <a:spcPct val="90000"/>
              </a:lnSpc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CP aktivan: u glavni bistabil se upisuje novi sadržaj</a:t>
            </a:r>
          </a:p>
          <a:p>
            <a:pPr marL="714375" lvl="3" algn="l">
              <a:lnSpc>
                <a:spcPct val="90000"/>
              </a:lnSpc>
              <a:spcBef>
                <a:spcPts val="0"/>
              </a:spcBef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CP ponovno neaktivan: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sadržaj glavnog se prenosi u pomoćni bistabil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= stanje na izlazima </a:t>
            </a:r>
            <a:r>
              <a:rPr lang="hr-HR" sz="2600" dirty="0" err="1" smtClean="0">
                <a:sym typeface="Symbol" pitchFamily="18" charset="2"/>
              </a:rPr>
              <a:t>bistabila</a:t>
            </a:r>
            <a:r>
              <a:rPr lang="hr-HR" sz="2600" dirty="0" smtClean="0">
                <a:sym typeface="Symbol" pitchFamily="18" charset="2"/>
              </a:rPr>
              <a:t> </a:t>
            </a:r>
            <a:endParaRPr lang="hr-HR" sz="2600" dirty="0" smtClean="0"/>
          </a:p>
          <a:p>
            <a:pPr algn="l"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88779"/>
              </p:ext>
            </p:extLst>
          </p:nvPr>
        </p:nvGraphicFramePr>
        <p:xfrm>
          <a:off x="4460539" y="1484784"/>
          <a:ext cx="4657821" cy="287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0" name="Visio" r:id="rId3" imgW="3614442" imgH="2228738" progId="Visio.Drawing.11">
                  <p:embed/>
                </p:oleObj>
              </mc:Choice>
              <mc:Fallback>
                <p:oleObj name="Visio" r:id="rId3" imgW="3614442" imgH="22287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539" y="1484784"/>
                        <a:ext cx="4657821" cy="28762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Dvostruki 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28800"/>
            <a:ext cx="8503920" cy="4384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r-HR" sz="2400" i="1" dirty="0" smtClean="0"/>
              <a:t>Dvostruki bistabil</a:t>
            </a:r>
            <a:r>
              <a:rPr lang="hr-HR" sz="2400" dirty="0" smtClean="0"/>
              <a:t> </a:t>
            </a:r>
            <a:br>
              <a:rPr lang="hr-HR" sz="2400" dirty="0" smtClean="0"/>
            </a:br>
            <a:r>
              <a:rPr lang="hr-HR" sz="2400" dirty="0" smtClean="0"/>
              <a:t>[</a:t>
            </a:r>
            <a:r>
              <a:rPr lang="hr-HR" sz="2400" dirty="0" err="1" smtClean="0"/>
              <a:t>master</a:t>
            </a:r>
            <a:r>
              <a:rPr lang="hr-HR" sz="2400" dirty="0" smtClean="0"/>
              <a:t>-slave </a:t>
            </a:r>
            <a:r>
              <a:rPr lang="hr-HR" sz="2400" dirty="0" err="1" smtClean="0"/>
              <a:t>flip</a:t>
            </a:r>
            <a:r>
              <a:rPr lang="hr-HR" sz="2400" dirty="0" smtClean="0"/>
              <a:t>-</a:t>
            </a:r>
            <a:r>
              <a:rPr lang="hr-HR" sz="2400" dirty="0" err="1" smtClean="0"/>
              <a:t>flop</a:t>
            </a:r>
            <a:r>
              <a:rPr lang="hr-HR" sz="2400" dirty="0" smtClean="0"/>
              <a:t>]:</a:t>
            </a:r>
          </a:p>
          <a:p>
            <a:pPr>
              <a:spcBef>
                <a:spcPts val="0"/>
              </a:spcBef>
            </a:pPr>
            <a:r>
              <a:rPr lang="hr-HR" sz="2400" i="1" dirty="0" smtClean="0"/>
              <a:t>Objašnjenje rada: </a:t>
            </a:r>
          </a:p>
          <a:p>
            <a:pPr lvl="1" algn="l">
              <a:spcBef>
                <a:spcPts val="0"/>
              </a:spcBef>
            </a:pPr>
            <a:r>
              <a:rPr lang="hr-HR" sz="2400" b="1" dirty="0" smtClean="0">
                <a:solidFill>
                  <a:srgbClr val="0000FF"/>
                </a:solidFill>
              </a:rPr>
              <a:t>t1</a:t>
            </a:r>
            <a:r>
              <a:rPr lang="hr-HR" sz="2400" dirty="0" smtClean="0"/>
              <a:t>:CP izlazi iz područja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>	</a:t>
            </a:r>
            <a:r>
              <a:rPr lang="hr-HR" sz="2400" dirty="0" smtClean="0">
                <a:solidFill>
                  <a:srgbClr val="0066CC"/>
                </a:solidFill>
              </a:rPr>
              <a:t>prekid veze </a:t>
            </a:r>
            <a:r>
              <a:rPr lang="hr-HR" sz="2400" dirty="0" smtClean="0"/>
              <a:t>G i P</a:t>
            </a:r>
          </a:p>
          <a:p>
            <a:pPr lvl="1" algn="l">
              <a:spcBef>
                <a:spcPts val="0"/>
              </a:spcBef>
            </a:pPr>
            <a:r>
              <a:rPr lang="hr-HR" sz="2400" b="1" dirty="0" smtClean="0">
                <a:solidFill>
                  <a:srgbClr val="0000FF"/>
                </a:solidFill>
              </a:rPr>
              <a:t>t2</a:t>
            </a:r>
            <a:r>
              <a:rPr lang="hr-HR" sz="2400" dirty="0" smtClean="0"/>
              <a:t>:CP ulazi u područje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>	uspostavljanje veze ulaza i G, </a:t>
            </a:r>
            <a:br>
              <a:rPr lang="hr-HR" sz="2400" dirty="0" smtClean="0"/>
            </a:br>
            <a:r>
              <a:rPr lang="hr-HR" sz="2400" dirty="0" smtClean="0"/>
              <a:t>	</a:t>
            </a:r>
            <a:r>
              <a:rPr lang="hr-HR" sz="2400" b="1" dirty="0" smtClean="0">
                <a:solidFill>
                  <a:srgbClr val="0066CC"/>
                </a:solidFill>
              </a:rPr>
              <a:t>upis</a:t>
            </a:r>
            <a:r>
              <a:rPr lang="hr-HR" sz="2400" dirty="0" smtClean="0"/>
              <a:t> podataka </a:t>
            </a:r>
            <a:r>
              <a:rPr lang="hr-HR" sz="2400" b="1" dirty="0" smtClean="0">
                <a:solidFill>
                  <a:srgbClr val="0066CC"/>
                </a:solidFill>
              </a:rPr>
              <a:t>u G</a:t>
            </a:r>
          </a:p>
          <a:p>
            <a:pPr lvl="1" algn="l">
              <a:spcBef>
                <a:spcPts val="0"/>
              </a:spcBef>
            </a:pPr>
            <a:r>
              <a:rPr lang="hr-HR" sz="2400" b="1" dirty="0" smtClean="0">
                <a:solidFill>
                  <a:srgbClr val="0000FF"/>
                </a:solidFill>
              </a:rPr>
              <a:t>t3</a:t>
            </a:r>
            <a:r>
              <a:rPr lang="hr-HR" sz="2400" dirty="0" smtClean="0"/>
              <a:t>:CP izlazi iz područja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>	prekid veze ulaza i G </a:t>
            </a:r>
          </a:p>
          <a:p>
            <a:pPr lvl="1" algn="l">
              <a:spcBef>
                <a:spcPts val="0"/>
              </a:spcBef>
            </a:pPr>
            <a:r>
              <a:rPr lang="hr-HR" sz="2400" b="1" dirty="0" smtClean="0">
                <a:solidFill>
                  <a:srgbClr val="0000FF"/>
                </a:solidFill>
              </a:rPr>
              <a:t>t4</a:t>
            </a:r>
            <a:r>
              <a:rPr lang="hr-HR" sz="2400" dirty="0" smtClean="0"/>
              <a:t>:CP ulazi u područje </a:t>
            </a:r>
            <a:r>
              <a:rPr lang="hr-HR" sz="2400" b="1" i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hr-HR" sz="2400" dirty="0" smtClean="0"/>
              <a:t>: </a:t>
            </a:r>
            <a:br>
              <a:rPr lang="hr-HR" sz="2400" dirty="0" smtClean="0"/>
            </a:br>
            <a:r>
              <a:rPr lang="hr-HR" sz="2400" dirty="0" smtClean="0"/>
              <a:t>	uspostavljanje veze G i P, 	upis podatka iz G u P </a:t>
            </a:r>
          </a:p>
          <a:p>
            <a:pPr lvl="1" algn="l">
              <a:spcBef>
                <a:spcPts val="0"/>
              </a:spcBef>
            </a:pPr>
            <a:r>
              <a:rPr lang="hr-HR" sz="2400" b="1" dirty="0" smtClean="0">
                <a:solidFill>
                  <a:schemeClr val="bg1"/>
                </a:solidFill>
              </a:rPr>
              <a:t>stvarno onemogućeno osciliranje</a:t>
            </a:r>
            <a:endParaRPr lang="hr-HR" sz="3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644008" y="1118610"/>
          <a:ext cx="4347840" cy="268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8" name="Visio" r:id="rId3" imgW="3614442" imgH="2228738" progId="Visio.Drawing.11">
                  <p:embed/>
                </p:oleObj>
              </mc:Choice>
              <mc:Fallback>
                <p:oleObj name="Visio" r:id="rId3" imgW="3614442" imgH="22287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118610"/>
                        <a:ext cx="4347840" cy="2682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580063" y="3789363"/>
          <a:ext cx="2865437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9" name="VISIO" r:id="rId5" imgW="2850120" imgH="1820520" progId="Visio.Drawing.11">
                  <p:embed/>
                </p:oleObj>
              </mc:Choice>
              <mc:Fallback>
                <p:oleObj name="VISIO" r:id="rId5" imgW="2850120" imgH="1820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789363"/>
                        <a:ext cx="2865437" cy="183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7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cs typeface="Arial" pitchFamily="34" charset="0"/>
              </a:rPr>
              <a:t>Dvostruki 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14488"/>
            <a:ext cx="8626160" cy="43845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dvostruki bistabil [</a:t>
            </a:r>
            <a:r>
              <a:rPr lang="hr-HR" dirty="0" err="1" smtClean="0"/>
              <a:t>master</a:t>
            </a:r>
            <a:r>
              <a:rPr lang="hr-HR" dirty="0" smtClean="0"/>
              <a:t>-slave </a:t>
            </a:r>
            <a:r>
              <a:rPr lang="hr-HR" dirty="0" err="1" smtClean="0"/>
              <a:t>flip</a:t>
            </a:r>
            <a:r>
              <a:rPr lang="hr-HR" dirty="0" smtClean="0"/>
              <a:t>-</a:t>
            </a:r>
            <a:r>
              <a:rPr lang="hr-HR" dirty="0" err="1" smtClean="0"/>
              <a:t>flop</a:t>
            </a:r>
            <a:r>
              <a:rPr lang="hr-HR" dirty="0" smtClean="0"/>
              <a:t>]: </a:t>
            </a:r>
            <a:br>
              <a:rPr lang="hr-HR" dirty="0" smtClean="0"/>
            </a:br>
            <a:r>
              <a:rPr lang="hr-HR" dirty="0" smtClean="0"/>
              <a:t>blok-simbol </a:t>
            </a:r>
          </a:p>
          <a:p>
            <a:pPr lvl="1" algn="l">
              <a:buFontTx/>
              <a:buBlip>
                <a:blip r:embed="rId3"/>
              </a:buBlip>
            </a:pPr>
            <a:r>
              <a:rPr lang="hr-HR" sz="2800" b="1" dirty="0" smtClean="0">
                <a:solidFill>
                  <a:srgbClr val="0000FF"/>
                </a:solidFill>
              </a:rPr>
              <a:t>komentar izvedbe</a:t>
            </a:r>
            <a:r>
              <a:rPr lang="hr-HR" dirty="0" smtClean="0"/>
              <a:t>: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dva </a:t>
            </a:r>
            <a:r>
              <a:rPr lang="hr-HR" sz="2600" dirty="0" err="1" smtClean="0">
                <a:solidFill>
                  <a:srgbClr val="0000FF"/>
                </a:solidFill>
                <a:sym typeface="Symbol" pitchFamily="18" charset="2"/>
              </a:rPr>
              <a:t>bistabila</a:t>
            </a: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hr-HR" sz="2600" dirty="0" smtClean="0">
                <a:sym typeface="Symbol" pitchFamily="18" charset="2"/>
              </a:rPr>
              <a:t>umjesto jednog!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brzina</a:t>
            </a:r>
            <a:r>
              <a:rPr lang="hr-HR" sz="2600" dirty="0" smtClean="0">
                <a:sym typeface="Symbol" pitchFamily="18" charset="2"/>
              </a:rPr>
              <a:t> rada je </a:t>
            </a: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manja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sklop je i dalje osjetljiv na promjene ulaza </a:t>
            </a:r>
            <a:br>
              <a:rPr lang="hr-HR" sz="2600" dirty="0" smtClean="0">
                <a:sym typeface="Symbol" pitchFamily="18" charset="2"/>
              </a:rPr>
            </a:br>
            <a:r>
              <a:rPr lang="hr-HR" sz="2600" dirty="0" smtClean="0">
                <a:sym typeface="Symbol" pitchFamily="18" charset="2"/>
              </a:rPr>
              <a:t>( hazard) za vrijeme CP = </a:t>
            </a:r>
            <a:r>
              <a:rPr lang="hr-HR" sz="2600" b="1" i="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1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potrebno </a:t>
            </a:r>
            <a:r>
              <a:rPr lang="hr-HR" sz="2600" b="1" dirty="0" smtClean="0">
                <a:solidFill>
                  <a:srgbClr val="0066CC"/>
                </a:solidFill>
                <a:sym typeface="Symbol" pitchFamily="18" charset="2"/>
              </a:rPr>
              <a:t>ograni</a:t>
            </a:r>
            <a:r>
              <a:rPr lang="hr-HR" sz="2600" b="1" dirty="0" smtClean="0">
                <a:solidFill>
                  <a:srgbClr val="0066CC"/>
                </a:solidFill>
              </a:rPr>
              <a:t>č</a:t>
            </a:r>
            <a:r>
              <a:rPr lang="hr-HR" sz="2600" b="1" dirty="0" smtClean="0">
                <a:solidFill>
                  <a:srgbClr val="0066CC"/>
                </a:solidFill>
                <a:sym typeface="Symbol" pitchFamily="18" charset="2"/>
              </a:rPr>
              <a:t>iti mogu</a:t>
            </a:r>
            <a:r>
              <a:rPr lang="hr-HR" sz="2600" b="1" dirty="0" smtClean="0">
                <a:solidFill>
                  <a:srgbClr val="0066CC"/>
                </a:solidFill>
              </a:rPr>
              <a:t>ć</a:t>
            </a:r>
            <a:r>
              <a:rPr lang="hr-HR" sz="2600" b="1" dirty="0" smtClean="0">
                <a:solidFill>
                  <a:srgbClr val="0066CC"/>
                </a:solidFill>
                <a:sym typeface="Symbol" pitchFamily="18" charset="2"/>
              </a:rPr>
              <a:t>nost upisa</a:t>
            </a:r>
            <a:endParaRPr lang="hr-HR" sz="2600" b="1" dirty="0">
              <a:solidFill>
                <a:srgbClr val="0066CC"/>
              </a:solidFill>
              <a:sym typeface="Symbol" pitchFamily="18" charset="2"/>
            </a:endParaRP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>
                <a:sym typeface="Symbol" pitchFamily="18" charset="2"/>
              </a:rPr>
              <a:t>riješen problem </a:t>
            </a:r>
            <a:r>
              <a:rPr lang="hr-HR" sz="2600" dirty="0" smtClean="0">
                <a:sym typeface="Symbol" pitchFamily="18" charset="2"/>
              </a:rPr>
              <a:t>osciliranja</a:t>
            </a:r>
          </a:p>
          <a:p>
            <a:endParaRPr lang="en-US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796136" y="2037348"/>
          <a:ext cx="3347865" cy="2611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VISIO" r:id="rId4" imgW="1994760" imgH="1431360" progId="Visio.Drawing.11">
                  <p:embed/>
                </p:oleObj>
              </mc:Choice>
              <mc:Fallback>
                <p:oleObj name="VISIO" r:id="rId4" imgW="1994760" imgH="1431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037348"/>
                        <a:ext cx="3347865" cy="26113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Bridom okidani bistabil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714488"/>
            <a:ext cx="9144000" cy="4384560"/>
          </a:xfrm>
        </p:spPr>
        <p:txBody>
          <a:bodyPr/>
          <a:lstStyle/>
          <a:p>
            <a:pPr marL="184150" lvl="1"/>
            <a:r>
              <a:rPr lang="hr-HR" sz="2700" b="1" dirty="0" smtClean="0">
                <a:solidFill>
                  <a:srgbClr val="004360"/>
                </a:solidFill>
              </a:rPr>
              <a:t>Bridom okidani bistabil</a:t>
            </a:r>
            <a:r>
              <a:rPr lang="hr-HR" b="1" i="1" dirty="0" smtClean="0"/>
              <a:t>:</a:t>
            </a:r>
            <a:r>
              <a:rPr lang="hr-HR" dirty="0" smtClean="0"/>
              <a:t> </a:t>
            </a:r>
            <a:r>
              <a:rPr lang="hr-HR" b="1" i="1" dirty="0" smtClean="0">
                <a:solidFill>
                  <a:srgbClr val="0000FF"/>
                </a:solidFill>
              </a:rPr>
              <a:t>upravljanje bridom </a:t>
            </a:r>
            <a:r>
              <a:rPr lang="hr-HR" i="1" dirty="0" smtClean="0"/>
              <a:t>CP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smtClean="0">
                <a:sym typeface="Symbol" pitchFamily="18" charset="2"/>
              </a:rPr>
              <a:t> </a:t>
            </a:r>
            <a:r>
              <a:rPr lang="hr-HR" dirty="0" smtClean="0"/>
              <a:t>[</a:t>
            </a:r>
            <a:r>
              <a:rPr lang="hr-HR" dirty="0" err="1" smtClean="0"/>
              <a:t>edge</a:t>
            </a:r>
            <a:r>
              <a:rPr lang="hr-HR" dirty="0" smtClean="0"/>
              <a:t>-</a:t>
            </a:r>
            <a:r>
              <a:rPr lang="hr-HR" dirty="0" err="1" smtClean="0"/>
              <a:t>triggered</a:t>
            </a:r>
            <a:r>
              <a:rPr lang="hr-HR" dirty="0" smtClean="0"/>
              <a:t> </a:t>
            </a:r>
            <a:r>
              <a:rPr lang="hr-HR" dirty="0" err="1" smtClean="0"/>
              <a:t>flip</a:t>
            </a:r>
            <a:r>
              <a:rPr lang="hr-HR" dirty="0" smtClean="0"/>
              <a:t>-</a:t>
            </a:r>
            <a:r>
              <a:rPr lang="hr-HR" dirty="0" err="1" smtClean="0"/>
              <a:t>flop</a:t>
            </a:r>
            <a:r>
              <a:rPr lang="hr-HR" dirty="0" smtClean="0"/>
              <a:t>]</a:t>
            </a:r>
          </a:p>
          <a:p>
            <a:pPr marL="534988"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eliminiranje transparentnosti za trajanja impulsa CP</a:t>
            </a:r>
          </a:p>
          <a:p>
            <a:pPr marL="534988"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osnovna ideja</a:t>
            </a:r>
            <a:r>
              <a:rPr lang="hr-HR" sz="2600" dirty="0" smtClean="0">
                <a:sym typeface="Symbol" pitchFamily="18" charset="2"/>
              </a:rPr>
              <a:t>: na jedan od bridova impulsa CP generirati </a:t>
            </a: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kratki impuls </a:t>
            </a:r>
            <a:r>
              <a:rPr lang="hr-HR" sz="2600" dirty="0" smtClean="0">
                <a:sym typeface="Symbol" pitchFamily="18" charset="2"/>
              </a:rPr>
              <a:t>koji </a:t>
            </a:r>
            <a:r>
              <a:rPr lang="hr-HR" sz="2600" dirty="0" smtClean="0"/>
              <a:t>ć</a:t>
            </a:r>
            <a:r>
              <a:rPr lang="hr-HR" sz="2600" dirty="0" smtClean="0">
                <a:sym typeface="Symbol" pitchFamily="18" charset="2"/>
              </a:rPr>
              <a:t>e propustiti ulaze</a:t>
            </a:r>
            <a:endParaRPr lang="hr-HR" dirty="0" smtClean="0"/>
          </a:p>
          <a:p>
            <a:pPr marL="534988"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i="1" dirty="0" smtClean="0">
                <a:sym typeface="Symbol" pitchFamily="18" charset="2"/>
              </a:rPr>
              <a:t>više</a:t>
            </a:r>
            <a:r>
              <a:rPr lang="hr-HR" sz="2600" dirty="0" smtClean="0">
                <a:sym typeface="Symbol" pitchFamily="18" charset="2"/>
              </a:rPr>
              <a:t> mogu</a:t>
            </a:r>
            <a:r>
              <a:rPr lang="hr-HR" sz="2600" dirty="0" smtClean="0"/>
              <a:t>ć</a:t>
            </a:r>
            <a:r>
              <a:rPr lang="hr-HR" sz="2600" dirty="0" smtClean="0">
                <a:sym typeface="Symbol" pitchFamily="18" charset="2"/>
              </a:rPr>
              <a:t>ih izvedbi </a:t>
            </a:r>
          </a:p>
          <a:p>
            <a:pPr marL="714375" lvl="3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/>
              <a:t>korištenje mreže </a:t>
            </a:r>
            <a:r>
              <a:rPr lang="hr-HR" sz="2600" b="1" dirty="0" smtClean="0">
                <a:solidFill>
                  <a:srgbClr val="0000FF"/>
                </a:solidFill>
              </a:rPr>
              <a:t>CR</a:t>
            </a:r>
            <a:endParaRPr lang="hr-HR" sz="2600" dirty="0" smtClean="0"/>
          </a:p>
          <a:p>
            <a:pPr marL="714375" lvl="3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/>
              <a:t>korištenje </a:t>
            </a:r>
            <a:r>
              <a:rPr lang="hr-HR" sz="2600" b="1" dirty="0" smtClean="0">
                <a:solidFill>
                  <a:srgbClr val="0000FF"/>
                </a:solidFill>
              </a:rPr>
              <a:t>kašnjenja</a:t>
            </a:r>
            <a:r>
              <a:rPr lang="hr-HR" sz="2600" dirty="0" smtClean="0"/>
              <a:t> u logičkim sklopovima </a:t>
            </a:r>
          </a:p>
          <a:p>
            <a:pPr marL="714375" lvl="3" algn="l">
              <a:lnSpc>
                <a:spcPct val="90000"/>
              </a:lnSpc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/>
              <a:t>kombiniranje </a:t>
            </a:r>
            <a:r>
              <a:rPr lang="hr-HR" sz="2600" b="1" dirty="0" smtClean="0">
                <a:solidFill>
                  <a:srgbClr val="0000FF"/>
                </a:solidFill>
              </a:rPr>
              <a:t>više</a:t>
            </a:r>
            <a:r>
              <a:rPr lang="hr-HR" sz="2600" dirty="0" smtClean="0"/>
              <a:t> osnovnih </a:t>
            </a:r>
            <a:r>
              <a:rPr lang="hr-HR" sz="2600" dirty="0" err="1" smtClean="0"/>
              <a:t>bistabila</a:t>
            </a:r>
            <a:r>
              <a:rPr lang="hr-HR" sz="2600" dirty="0" smtClean="0"/>
              <a:t> </a:t>
            </a:r>
            <a:endParaRPr lang="hr-HR" sz="2200" dirty="0" smtClean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8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Bridom okidani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Bridom okidani bistabil [</a:t>
            </a:r>
            <a:r>
              <a:rPr lang="hr-HR" dirty="0" err="1" smtClean="0"/>
              <a:t>edge</a:t>
            </a:r>
            <a:r>
              <a:rPr lang="hr-HR" dirty="0" smtClean="0"/>
              <a:t>-</a:t>
            </a:r>
            <a:r>
              <a:rPr lang="hr-HR" dirty="0" err="1" smtClean="0"/>
              <a:t>triggered</a:t>
            </a:r>
            <a:r>
              <a:rPr lang="hr-HR" dirty="0" smtClean="0"/>
              <a:t> </a:t>
            </a:r>
            <a:r>
              <a:rPr lang="hr-HR" dirty="0" err="1" smtClean="0"/>
              <a:t>flip</a:t>
            </a:r>
            <a:r>
              <a:rPr lang="hr-HR" dirty="0" smtClean="0"/>
              <a:t>-</a:t>
            </a:r>
            <a:r>
              <a:rPr lang="hr-HR" dirty="0" err="1" smtClean="0"/>
              <a:t>flop</a:t>
            </a:r>
            <a:r>
              <a:rPr lang="hr-HR" dirty="0" smtClean="0"/>
              <a:t>] </a:t>
            </a:r>
            <a:br>
              <a:rPr lang="hr-HR" dirty="0" smtClean="0"/>
            </a:br>
            <a:r>
              <a:rPr lang="hr-HR" dirty="0" smtClean="0"/>
              <a:t>korištenjem mreže CR: 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dirty="0" smtClean="0">
                <a:sym typeface="Symbol" pitchFamily="18" charset="2"/>
              </a:rPr>
              <a:t>princip: </a:t>
            </a:r>
            <a:r>
              <a:rPr lang="hr-HR" sz="2600" dirty="0" smtClean="0">
                <a:solidFill>
                  <a:srgbClr val="0000FF"/>
                </a:solidFill>
                <a:sym typeface="Symbol" pitchFamily="18" charset="2"/>
              </a:rPr>
              <a:t>deriviranje impulsa </a:t>
            </a:r>
            <a:r>
              <a:rPr lang="hr-HR" sz="2600" dirty="0" smtClean="0">
                <a:sym typeface="Symbol" pitchFamily="18" charset="2"/>
              </a:rPr>
              <a:t>CP</a:t>
            </a:r>
          </a:p>
          <a:p>
            <a:pPr lvl="2" algn="l">
              <a:buClr>
                <a:srgbClr val="336699"/>
              </a:buClr>
              <a:buSzPct val="75000"/>
              <a:buFont typeface="Monotype Sorts" pitchFamily="2" charset="2"/>
              <a:buChar char="u"/>
            </a:pPr>
            <a:r>
              <a:rPr lang="hr-HR" sz="2600" i="1" dirty="0" smtClean="0">
                <a:sym typeface="Symbol" pitchFamily="18" charset="2"/>
              </a:rPr>
              <a:t>nije</a:t>
            </a:r>
            <a:r>
              <a:rPr lang="hr-HR" sz="2600" dirty="0" smtClean="0">
                <a:sym typeface="Symbol" pitchFamily="18" charset="2"/>
              </a:rPr>
              <a:t> prikladan za integriranu izvedbu</a:t>
            </a:r>
            <a:endParaRPr lang="hr-HR" sz="3000" dirty="0" smtClean="0"/>
          </a:p>
          <a:p>
            <a:endParaRPr lang="en-US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195736" y="3717032"/>
          <a:ext cx="4980578" cy="226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Visio" r:id="rId3" imgW="2974362" imgH="1341998" progId="Visio.Drawing.11">
                  <p:embed/>
                </p:oleObj>
              </mc:Choice>
              <mc:Fallback>
                <p:oleObj name="Visio" r:id="rId3" imgW="2974362" imgH="13419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17032"/>
                        <a:ext cx="4980578" cy="22638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Bridom okidani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0" y="1772816"/>
            <a:ext cx="8893175" cy="4176464"/>
          </a:xfrm>
        </p:spPr>
        <p:txBody>
          <a:bodyPr/>
          <a:lstStyle/>
          <a:p>
            <a:r>
              <a:rPr kumimoji="1" lang="hr-HR" sz="2800" b="1" dirty="0" smtClean="0">
                <a:solidFill>
                  <a:srgbClr val="0000FF"/>
                </a:solidFill>
              </a:rPr>
              <a:t>bridom okidani bistabil </a:t>
            </a:r>
            <a:r>
              <a:rPr kumimoji="1" lang="hr-HR" sz="2400" dirty="0" smtClean="0"/>
              <a:t>[</a:t>
            </a:r>
            <a:r>
              <a:rPr kumimoji="1" lang="hr-HR" sz="2400" dirty="0" err="1" smtClean="0"/>
              <a:t>edge</a:t>
            </a:r>
            <a:r>
              <a:rPr kumimoji="1" lang="hr-HR" sz="2400" dirty="0" smtClean="0"/>
              <a:t>-</a:t>
            </a:r>
            <a:r>
              <a:rPr kumimoji="1" lang="hr-HR" sz="2400" dirty="0" err="1" smtClean="0"/>
              <a:t>triggered</a:t>
            </a:r>
            <a:r>
              <a:rPr kumimoji="1" lang="hr-HR" sz="2400" dirty="0" smtClean="0"/>
              <a:t> </a:t>
            </a:r>
            <a:r>
              <a:rPr kumimoji="1" lang="hr-HR" sz="2400" dirty="0" err="1" smtClean="0"/>
              <a:t>flip</a:t>
            </a:r>
            <a:r>
              <a:rPr kumimoji="1" lang="hr-HR" sz="2400" dirty="0" smtClean="0"/>
              <a:t>-</a:t>
            </a:r>
            <a:r>
              <a:rPr kumimoji="1" lang="hr-HR" sz="2400" dirty="0" err="1" smtClean="0"/>
              <a:t>flop</a:t>
            </a:r>
            <a:r>
              <a:rPr kumimoji="1" lang="hr-HR" sz="2400" dirty="0" smtClean="0"/>
              <a:t>] </a:t>
            </a:r>
            <a:br>
              <a:rPr kumimoji="1" lang="hr-HR" sz="2400" dirty="0" smtClean="0"/>
            </a:br>
            <a:r>
              <a:rPr kumimoji="1" lang="hr-HR" sz="2400" dirty="0" smtClean="0"/>
              <a:t>korištenjem </a:t>
            </a:r>
            <a:r>
              <a:rPr kumimoji="1" lang="hr-HR" sz="2400" dirty="0" smtClean="0">
                <a:solidFill>
                  <a:srgbClr val="0000FF"/>
                </a:solidFill>
              </a:rPr>
              <a:t>kašnjenja</a:t>
            </a:r>
            <a:r>
              <a:rPr kumimoji="1" lang="hr-HR" sz="2400" dirty="0" smtClean="0"/>
              <a:t> u logičkim sklopovima (~ hazard):</a:t>
            </a:r>
            <a:endParaRPr lang="hr-HR" dirty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323528" y="4725144"/>
            <a:ext cx="504056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/>
            <a:r>
              <a:rPr kumimoji="1" lang="hr-HR" sz="2800" dirty="0" smtClean="0">
                <a:sym typeface="Symbol" pitchFamily="18" charset="2"/>
              </a:rPr>
              <a:t>Na rastu</a:t>
            </a:r>
            <a:r>
              <a:rPr kumimoji="1" lang="hr-HR" sz="2800" dirty="0" smtClean="0"/>
              <a:t>ć</a:t>
            </a:r>
            <a:r>
              <a:rPr kumimoji="1" lang="hr-HR" sz="2800" dirty="0" smtClean="0">
                <a:sym typeface="Symbol" pitchFamily="18" charset="2"/>
              </a:rPr>
              <a:t>i brid impulsa </a:t>
            </a:r>
            <a:br>
              <a:rPr kumimoji="1" lang="hr-HR" sz="2800" dirty="0" smtClean="0">
                <a:sym typeface="Symbol" pitchFamily="18" charset="2"/>
              </a:rPr>
            </a:br>
            <a:r>
              <a:rPr kumimoji="1" lang="hr-HR" sz="2800" dirty="0" smtClean="0">
                <a:sym typeface="Symbol" pitchFamily="18" charset="2"/>
              </a:rPr>
              <a:t>CP generira se impuls </a:t>
            </a:r>
            <a:br>
              <a:rPr kumimoji="1" lang="hr-HR" sz="2800" dirty="0" smtClean="0">
                <a:sym typeface="Symbol" pitchFamily="18" charset="2"/>
              </a:rPr>
            </a:br>
            <a:r>
              <a:rPr kumimoji="1" lang="hr-HR" sz="2800" dirty="0" smtClean="0">
                <a:sym typeface="Symbol" pitchFamily="18" charset="2"/>
              </a:rPr>
              <a:t>trajanja t</a:t>
            </a:r>
            <a:r>
              <a:rPr kumimoji="1" lang="hr-HR" sz="2800" baseline="-25000" dirty="0" smtClean="0">
                <a:sym typeface="Symbol" pitchFamily="18" charset="2"/>
              </a:rPr>
              <a:t>d</a:t>
            </a:r>
            <a:endParaRPr kumimoji="1" lang="hr-HR" sz="2800" baseline="-25000" dirty="0">
              <a:sym typeface="Symbol" pitchFamily="18" charset="2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323528" y="2924944"/>
          <a:ext cx="483233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8" name="Visio" r:id="rId3" imgW="2320796" imgH="828651" progId="Visio.Drawing.11">
                  <p:embed/>
                </p:oleObj>
              </mc:Choice>
              <mc:Fallback>
                <p:oleObj name="Visio" r:id="rId3" imgW="2320796" imgH="8286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24944"/>
                        <a:ext cx="4832334" cy="17281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508104" y="2492896"/>
          <a:ext cx="3095873" cy="3868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9" name="VISIO" r:id="rId5" imgW="2230560" imgH="2787840" progId="Visio.Drawing.11">
                  <p:embed/>
                </p:oleObj>
              </mc:Choice>
              <mc:Fallback>
                <p:oleObj name="VISIO" r:id="rId5" imgW="2230560" imgH="27878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492896"/>
                        <a:ext cx="3095873" cy="38689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0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74638"/>
            <a:ext cx="5842992" cy="922114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Sklop za detekciju brida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924944"/>
            <a:ext cx="8651106" cy="3384376"/>
          </a:xfrm>
        </p:spPr>
        <p:txBody>
          <a:bodyPr/>
          <a:lstStyle/>
          <a:p>
            <a:r>
              <a:rPr lang="hr-HR" sz="2800" dirty="0" smtClean="0"/>
              <a:t>Sklop za detekciju padajućeg brida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Sklop za detekciju rastućeg brida</a:t>
            </a:r>
            <a:endParaRPr lang="en-US" sz="28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2157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4680521" cy="115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JK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 algn="l">
              <a:buClr>
                <a:srgbClr val="336699"/>
              </a:buClr>
            </a:pPr>
            <a:r>
              <a:rPr lang="hr-HR" sz="2400" dirty="0" smtClean="0"/>
              <a:t>Blok-simbol: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hr-HR" sz="2400" dirty="0"/>
              <a:t>			</a:t>
            </a:r>
          </a:p>
          <a:p>
            <a:pPr lvl="1" algn="l">
              <a:buClr>
                <a:srgbClr val="336699"/>
              </a:buClr>
            </a:pPr>
            <a:endParaRPr lang="hr-HR" sz="2400" dirty="0"/>
          </a:p>
          <a:p>
            <a:pPr lvl="1" algn="l">
              <a:buClr>
                <a:srgbClr val="336699"/>
              </a:buClr>
            </a:pPr>
            <a:endParaRPr lang="hr-HR" sz="2400" dirty="0"/>
          </a:p>
          <a:p>
            <a:pPr lvl="1" algn="l">
              <a:buClr>
                <a:srgbClr val="336699"/>
              </a:buClr>
            </a:pPr>
            <a:endParaRPr lang="hr-HR" sz="2400" dirty="0"/>
          </a:p>
          <a:p>
            <a:pPr lvl="1" algn="l">
              <a:buClr>
                <a:srgbClr val="336699"/>
              </a:buClr>
              <a:buNone/>
            </a:pPr>
            <a:r>
              <a:rPr lang="hr-HR" sz="2400" dirty="0"/>
              <a:t>	</a:t>
            </a:r>
            <a:r>
              <a:rPr lang="hr-HR" sz="2400" dirty="0" smtClean="0"/>
              <a:t>             </a:t>
            </a:r>
            <a:r>
              <a:rPr lang="hr-HR" sz="2400" dirty="0"/>
              <a:t>			stari</a:t>
            </a:r>
          </a:p>
          <a:p>
            <a:pPr lvl="1" algn="l">
              <a:buClr>
                <a:srgbClr val="336699"/>
              </a:buClr>
              <a:buNone/>
            </a:pPr>
            <a:r>
              <a:rPr lang="hr-HR" sz="2400" dirty="0"/>
              <a:t>				</a:t>
            </a:r>
            <a:r>
              <a:rPr lang="hr-HR" sz="2400" dirty="0" smtClean="0"/>
              <a:t> </a:t>
            </a:r>
            <a:r>
              <a:rPr lang="hr-HR" sz="2400" dirty="0"/>
              <a:t>	</a:t>
            </a:r>
            <a:r>
              <a:rPr lang="hr-HR" sz="2400" dirty="0" smtClean="0"/>
              <a:t>i</a:t>
            </a:r>
            <a:endParaRPr lang="hr-HR" sz="2400" dirty="0"/>
          </a:p>
          <a:p>
            <a:pPr lvl="1" algn="l">
              <a:buClr>
                <a:srgbClr val="336699"/>
              </a:buClr>
              <a:buNone/>
            </a:pPr>
            <a:r>
              <a:rPr lang="hr-HR" sz="2800" dirty="0" smtClean="0"/>
              <a:t>Okidanje </a:t>
            </a:r>
            <a:r>
              <a:rPr lang="hr-HR" sz="2800" dirty="0"/>
              <a:t>	</a:t>
            </a:r>
            <a:r>
              <a:rPr lang="hr-HR" sz="2400" dirty="0"/>
              <a:t>	</a:t>
            </a:r>
            <a:r>
              <a:rPr lang="hr-HR" sz="2400" dirty="0" smtClean="0"/>
              <a:t>	novi</a:t>
            </a:r>
            <a:endParaRPr lang="hr-HR" sz="2400" dirty="0"/>
          </a:p>
          <a:p>
            <a:pPr lvl="1" algn="l">
              <a:buClr>
                <a:srgbClr val="336699"/>
              </a:buClr>
              <a:buNone/>
            </a:pPr>
            <a:r>
              <a:rPr lang="hr-HR" sz="2800" dirty="0" smtClean="0"/>
              <a:t>negativnim bridom</a:t>
            </a:r>
            <a:r>
              <a:rPr lang="hr-HR" sz="2400" dirty="0"/>
              <a:t>	</a:t>
            </a:r>
            <a:r>
              <a:rPr lang="hr-HR" sz="2400" dirty="0" smtClean="0"/>
              <a:t>simbol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600" dirty="0">
              <a:sym typeface="Symbol" pitchFamily="18" charset="2"/>
            </a:endParaRPr>
          </a:p>
          <a:p>
            <a:endParaRPr lang="en-US" sz="2800" dirty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403648" y="2348880"/>
          <a:ext cx="1944216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VISIO" r:id="rId3" imgW="948960" imgH="948960" progId="Visio.Drawing.11">
                  <p:embed/>
                </p:oleObj>
              </mc:Choice>
              <mc:Fallback>
                <p:oleObj name="VISIO" r:id="rId3" imgW="948960" imgH="9489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48880"/>
                        <a:ext cx="1944216" cy="194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7380312" y="3356992"/>
          <a:ext cx="938212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Visio" r:id="rId5" imgW="520318" imgH="714363" progId="Visio.Drawing.11">
                  <p:embed/>
                </p:oleObj>
              </mc:Choice>
              <mc:Fallback>
                <p:oleObj name="Visio" r:id="rId5" imgW="520318" imgH="7143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356992"/>
                        <a:ext cx="938212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796136" y="5013176"/>
          <a:ext cx="9382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" name="Visio" r:id="rId7" imgW="520318" imgH="714363" progId="Visio.Drawing.11">
                  <p:embed/>
                </p:oleObj>
              </mc:Choice>
              <mc:Fallback>
                <p:oleObj name="Visio" r:id="rId7" imgW="520318" imgH="7143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013176"/>
                        <a:ext cx="938212" cy="1289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3501008"/>
            <a:ext cx="95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928813" y="228600"/>
            <a:ext cx="6907212" cy="1040160"/>
          </a:xfrm>
        </p:spPr>
        <p:txBody>
          <a:bodyPr/>
          <a:lstStyle/>
          <a:p>
            <a:r>
              <a:rPr lang="hr-HR" sz="3200" b="1" noProof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Djelovanje impulsa na upravljani SR bistabil</a:t>
            </a:r>
            <a:endParaRPr lang="hr-HR" sz="3200" b="1" noProof="1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4653136"/>
            <a:ext cx="8503920" cy="144591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81" y="1729990"/>
            <a:ext cx="8936476" cy="26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Djelovanje impulsa na bridom upravljane SR </a:t>
            </a:r>
            <a:r>
              <a:rPr lang="hr-HR" sz="3200" b="1" dirty="0" err="1" smtClean="0">
                <a:latin typeface="Arial" pitchFamily="34" charset="0"/>
                <a:ea typeface="+mn-ea"/>
                <a:cs typeface="Arial" pitchFamily="34" charset="0"/>
              </a:rPr>
              <a:t>bistabile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4088" y="1700809"/>
            <a:ext cx="3538538" cy="4608512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6886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Monostabil</a:t>
            </a:r>
            <a:endParaRPr lang="en-US" sz="3200" b="1" dirty="0" smtClean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8640000" cy="4104456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336699"/>
              </a:buClr>
              <a:buSzPct val="75000"/>
            </a:pPr>
            <a:r>
              <a:rPr lang="hr-HR" sz="2800" b="1" i="1" dirty="0" smtClean="0">
                <a:solidFill>
                  <a:srgbClr val="0000FF"/>
                </a:solidFill>
              </a:rPr>
              <a:t>monostabilni</a:t>
            </a:r>
            <a:r>
              <a:rPr lang="hr-HR" sz="2800" b="1" dirty="0" smtClean="0">
                <a:solidFill>
                  <a:srgbClr val="0000FF"/>
                </a:solidFill>
              </a:rPr>
              <a:t> multivibrator </a:t>
            </a:r>
            <a:r>
              <a:rPr lang="hr-HR" sz="2800" dirty="0" smtClean="0"/>
              <a:t>(</a:t>
            </a:r>
            <a:r>
              <a:rPr lang="hr-HR" sz="2800" dirty="0" err="1" smtClean="0"/>
              <a:t>monostabil</a:t>
            </a:r>
            <a:r>
              <a:rPr lang="hr-HR" sz="2800" dirty="0" smtClean="0"/>
              <a:t>): </a:t>
            </a:r>
            <a:br>
              <a:rPr lang="hr-HR" sz="2800" dirty="0" smtClean="0"/>
            </a:br>
            <a:r>
              <a:rPr lang="hr-HR" sz="2800" dirty="0" smtClean="0"/>
              <a:t>jedna veza istosmjerna, </a:t>
            </a:r>
            <a:br>
              <a:rPr lang="hr-HR" sz="2800" dirty="0" smtClean="0"/>
            </a:br>
            <a:r>
              <a:rPr lang="hr-HR" sz="2800" dirty="0" smtClean="0"/>
              <a:t>druga izmjenična (</a:t>
            </a:r>
            <a:r>
              <a:rPr lang="hr-HR" sz="2800" dirty="0" err="1" smtClean="0"/>
              <a:t>kapacitivna</a:t>
            </a:r>
            <a:r>
              <a:rPr lang="hr-HR" sz="2800" dirty="0" smtClean="0"/>
              <a:t>) </a:t>
            </a:r>
            <a:br>
              <a:rPr lang="hr-HR" sz="2800" dirty="0" smtClean="0"/>
            </a:br>
            <a:r>
              <a:rPr lang="hr-HR" sz="2800" dirty="0" smtClean="0">
                <a:sym typeface="Symbol" pitchFamily="18" charset="2"/>
              </a:rPr>
              <a:t>	jedno </a:t>
            </a:r>
            <a:r>
              <a:rPr lang="hr-HR" sz="2800" i="1" dirty="0" err="1" smtClean="0">
                <a:sym typeface="Symbol" pitchFamily="18" charset="2"/>
              </a:rPr>
              <a:t>kvazistabilno</a:t>
            </a:r>
            <a:r>
              <a:rPr lang="hr-HR" sz="2800" dirty="0" smtClean="0">
                <a:sym typeface="Symbol" pitchFamily="18" charset="2"/>
              </a:rPr>
              <a:t> stanje: </a:t>
            </a:r>
            <a:br>
              <a:rPr lang="hr-HR" sz="2800" dirty="0" smtClean="0">
                <a:sym typeface="Symbol" pitchFamily="18" charset="2"/>
              </a:rPr>
            </a:br>
            <a:r>
              <a:rPr lang="hr-HR" sz="2800" dirty="0" smtClean="0">
                <a:sym typeface="Symbol" pitchFamily="18" charset="2"/>
              </a:rPr>
              <a:t>	traje kona</a:t>
            </a:r>
            <a:r>
              <a:rPr lang="hr-HR" sz="2800" dirty="0" smtClean="0"/>
              <a:t>č</a:t>
            </a:r>
            <a:r>
              <a:rPr lang="hr-HR" sz="2800" dirty="0" smtClean="0">
                <a:sym typeface="Symbol" pitchFamily="18" charset="2"/>
              </a:rPr>
              <a:t>no dugo</a:t>
            </a:r>
            <a:endParaRPr lang="hr-HR" sz="28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499283" y="3789040"/>
          <a:ext cx="3900135" cy="201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Visio" r:id="rId3" imgW="1634861" imgH="843781" progId="Visio.Drawing.11">
                  <p:embed/>
                </p:oleObj>
              </mc:Choice>
              <mc:Fallback>
                <p:oleObj name="Visio" r:id="rId3" imgW="1634861" imgH="8437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9283" y="3789040"/>
                        <a:ext cx="3900135" cy="2016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6563072" cy="706437"/>
          </a:xfrm>
        </p:spPr>
        <p:txBody>
          <a:bodyPr/>
          <a:lstStyle/>
          <a:p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35280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 dirty="0" smtClean="0"/>
              <a:t>Logička shema bridom upravljanog SR-</a:t>
            </a:r>
            <a:r>
              <a:rPr lang="hr-HR" sz="2800" dirty="0" err="1" smtClean="0"/>
              <a:t>bistabila</a:t>
            </a:r>
            <a:endParaRPr lang="en-US" sz="2800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63" y="2876550"/>
            <a:ext cx="8176089" cy="285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6563072" cy="706437"/>
          </a:xfrm>
        </p:spPr>
        <p:txBody>
          <a:bodyPr/>
          <a:lstStyle/>
          <a:p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35280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 dirty="0" smtClean="0"/>
              <a:t>Logička shema bridom upravljanog JK-</a:t>
            </a:r>
            <a:r>
              <a:rPr lang="hr-HR" sz="2800" dirty="0" err="1" smtClean="0"/>
              <a:t>bistabila</a:t>
            </a:r>
            <a:endParaRPr lang="en-US" sz="280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272808" cy="32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74638"/>
            <a:ext cx="5842992" cy="922114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Sklop za detekciju brida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924944"/>
            <a:ext cx="8651106" cy="3384376"/>
          </a:xfrm>
        </p:spPr>
        <p:txBody>
          <a:bodyPr/>
          <a:lstStyle/>
          <a:p>
            <a:r>
              <a:rPr lang="hr-HR" sz="2800" dirty="0" smtClean="0"/>
              <a:t>Sklop za detekciju padajućeg brida</a:t>
            </a:r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Sklop za detekciju rastućeg brida</a:t>
            </a:r>
            <a:endParaRPr lang="en-US" sz="2800" dirty="0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21571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4680521" cy="115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Parametri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3175" y="1700808"/>
            <a:ext cx="8640000" cy="424847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hr-HR" b="1" dirty="0" smtClean="0"/>
              <a:t>Karakteristični dinamički parametri </a:t>
            </a:r>
            <a:r>
              <a:rPr lang="hr-HR" b="1" dirty="0" err="1" smtClean="0"/>
              <a:t>bistabila</a:t>
            </a:r>
            <a:r>
              <a:rPr lang="hr-HR" b="1" dirty="0" smtClean="0"/>
              <a:t>:</a:t>
            </a:r>
            <a:endParaRPr lang="hr-HR" dirty="0" smtClean="0"/>
          </a:p>
          <a:p>
            <a:pPr>
              <a:buFontTx/>
              <a:buChar char="–"/>
            </a:pPr>
            <a:r>
              <a:rPr lang="hr-HR" b="1" i="1" dirty="0" smtClean="0">
                <a:solidFill>
                  <a:srgbClr val="0000FF"/>
                </a:solidFill>
              </a:rPr>
              <a:t>maksimalna frekvencija</a:t>
            </a:r>
            <a:r>
              <a:rPr lang="hr-HR" dirty="0" smtClean="0"/>
              <a:t>, </a:t>
            </a:r>
            <a:r>
              <a:rPr lang="hr-HR" dirty="0" err="1" smtClean="0">
                <a:solidFill>
                  <a:srgbClr val="0000FF"/>
                </a:solidFill>
              </a:rPr>
              <a:t>f</a:t>
            </a:r>
            <a:r>
              <a:rPr lang="hr-HR" baseline="-25000" dirty="0" err="1" smtClean="0">
                <a:solidFill>
                  <a:srgbClr val="0000FF"/>
                </a:solidFill>
              </a:rPr>
              <a:t>max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smtClean="0"/>
              <a:t>najveća frekvencija CP, a da bistabil sigurno mijenja stanje kad to ulazi zahtijevaju </a:t>
            </a:r>
          </a:p>
          <a:p>
            <a:pPr>
              <a:buFontTx/>
              <a:buChar char="–"/>
            </a:pPr>
            <a:r>
              <a:rPr lang="hr-HR" b="1" i="1" dirty="0" smtClean="0">
                <a:solidFill>
                  <a:srgbClr val="0000FF"/>
                </a:solidFill>
              </a:rPr>
              <a:t>vrijeme kašnjenja</a:t>
            </a:r>
            <a:r>
              <a:rPr lang="hr-HR" dirty="0" smtClean="0"/>
              <a:t>, t</a:t>
            </a:r>
            <a:r>
              <a:rPr lang="hr-HR" baseline="-25000" dirty="0" smtClean="0"/>
              <a:t>d</a:t>
            </a:r>
            <a:r>
              <a:rPr lang="hr-HR" dirty="0" smtClean="0"/>
              <a:t>: </a:t>
            </a:r>
            <a:br>
              <a:rPr lang="hr-HR" dirty="0" smtClean="0"/>
            </a:br>
            <a:r>
              <a:rPr lang="hr-HR" dirty="0" smtClean="0"/>
              <a:t>interval od djelotvorne promjene na ulazu </a:t>
            </a:r>
            <a:br>
              <a:rPr lang="hr-HR" dirty="0" smtClean="0"/>
            </a:br>
            <a:r>
              <a:rPr lang="hr-HR" dirty="0" smtClean="0"/>
              <a:t>(asinkrono: S</a:t>
            </a:r>
            <a:r>
              <a:rPr lang="hr-HR" baseline="-25000" dirty="0" smtClean="0"/>
              <a:t>d</a:t>
            </a:r>
            <a:r>
              <a:rPr lang="hr-HR" dirty="0" smtClean="0"/>
              <a:t>, C</a:t>
            </a:r>
            <a:r>
              <a:rPr lang="hr-HR" baseline="-25000" dirty="0" smtClean="0"/>
              <a:t>d</a:t>
            </a:r>
            <a:r>
              <a:rPr lang="hr-HR" dirty="0" smtClean="0"/>
              <a:t>; sinkrono: CP) do promjene na izlazu </a:t>
            </a:r>
            <a:br>
              <a:rPr lang="hr-HR" dirty="0" smtClean="0"/>
            </a:br>
            <a:r>
              <a:rPr lang="hr-HR" dirty="0" smtClean="0"/>
              <a:t>češće:	</a:t>
            </a:r>
            <a:r>
              <a:rPr lang="hr-HR" b="1" i="1" dirty="0" smtClean="0">
                <a:solidFill>
                  <a:srgbClr val="0000FF"/>
                </a:solidFill>
              </a:rPr>
              <a:t>vrijeme </a:t>
            </a:r>
            <a:r>
              <a:rPr lang="hr-HR" b="1" i="1" dirty="0" err="1" smtClean="0">
                <a:solidFill>
                  <a:srgbClr val="0000FF"/>
                </a:solidFill>
              </a:rPr>
              <a:t>proleta</a:t>
            </a:r>
            <a:r>
              <a:rPr lang="hr-HR" b="1" dirty="0" smtClean="0">
                <a:solidFill>
                  <a:srgbClr val="0000FF"/>
                </a:solidFill>
              </a:rPr>
              <a:t> </a:t>
            </a:r>
            <a:r>
              <a:rPr lang="hr-HR" dirty="0" smtClean="0"/>
              <a:t>(</a:t>
            </a:r>
            <a:r>
              <a:rPr lang="hr-HR" i="1" dirty="0" smtClean="0"/>
              <a:t>propagacije</a:t>
            </a:r>
            <a:r>
              <a:rPr lang="hr-HR" dirty="0" smtClean="0"/>
              <a:t>):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hr-HR" dirty="0" smtClean="0"/>
              <a:t>posebno     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 1,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>
                <a:latin typeface="Arial" pitchFamily="34" charset="0"/>
                <a:cs typeface="Arial" pitchFamily="34" charset="0"/>
                <a:sym typeface="Symbol" pitchFamily="18" charset="2"/>
              </a:rPr>
              <a:t> 0</a:t>
            </a:r>
            <a:endParaRPr lang="en-US" sz="3500" b="1" dirty="0"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l"/>
            <a:endParaRPr lang="en-US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Parametri bistabila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556792"/>
            <a:ext cx="9036496" cy="4542256"/>
          </a:xfrm>
        </p:spPr>
        <p:txBody>
          <a:bodyPr/>
          <a:lstStyle/>
          <a:p>
            <a:pPr lvl="1" algn="l">
              <a:buFontTx/>
              <a:buChar char="–"/>
            </a:pPr>
            <a:r>
              <a:rPr lang="hr-HR" sz="2600" b="1" i="1" dirty="0" smtClean="0">
                <a:solidFill>
                  <a:srgbClr val="0000FF"/>
                </a:solidFill>
              </a:rPr>
              <a:t>vrijeme postavljanja</a:t>
            </a:r>
            <a:r>
              <a:rPr lang="hr-HR" sz="2600" dirty="0" smtClean="0"/>
              <a:t>, </a:t>
            </a:r>
            <a:r>
              <a:rPr lang="hr-HR" sz="2600" b="1" dirty="0" err="1" smtClean="0">
                <a:solidFill>
                  <a:srgbClr val="0000FF"/>
                </a:solidFill>
              </a:rPr>
              <a:t>t</a:t>
            </a:r>
            <a:r>
              <a:rPr lang="hr-HR" sz="2600" b="1" baseline="-25000" dirty="0" err="1" smtClean="0">
                <a:solidFill>
                  <a:srgbClr val="0000FF"/>
                </a:solidFill>
              </a:rPr>
              <a:t>set</a:t>
            </a:r>
            <a:r>
              <a:rPr lang="hr-HR" sz="2600" b="1" baseline="-25000" dirty="0" smtClean="0">
                <a:solidFill>
                  <a:srgbClr val="0000FF"/>
                </a:solidFill>
              </a:rPr>
              <a:t> </a:t>
            </a:r>
            <a:r>
              <a:rPr lang="hr-HR" sz="2600" b="1" baseline="-25000" dirty="0" err="1" smtClean="0">
                <a:solidFill>
                  <a:srgbClr val="0000FF"/>
                </a:solidFill>
              </a:rPr>
              <a:t>up</a:t>
            </a:r>
            <a:r>
              <a:rPr lang="hr-HR" sz="2600" dirty="0" smtClean="0"/>
              <a:t>: </a:t>
            </a:r>
            <a:br>
              <a:rPr lang="hr-HR" sz="2600" dirty="0" smtClean="0"/>
            </a:br>
            <a:r>
              <a:rPr lang="hr-HR" sz="2600" dirty="0" smtClean="0">
                <a:solidFill>
                  <a:srgbClr val="0066CC"/>
                </a:solidFill>
              </a:rPr>
              <a:t>minimalno vrijeme održavanja podatka </a:t>
            </a:r>
            <a:r>
              <a:rPr lang="hr-HR" sz="2600" dirty="0" smtClean="0"/>
              <a:t>na sinkronim ulazima </a:t>
            </a:r>
            <a:r>
              <a:rPr lang="hr-HR" sz="2600" i="1" dirty="0" smtClean="0"/>
              <a:t>prije</a:t>
            </a:r>
            <a:r>
              <a:rPr lang="hr-HR" sz="2600" dirty="0" smtClean="0"/>
              <a:t> djelotvorne promjene CP a </a:t>
            </a:r>
            <a:r>
              <a:rPr lang="hr-HR" sz="2600" dirty="0" smtClean="0">
                <a:solidFill>
                  <a:srgbClr val="0066CC"/>
                </a:solidFill>
              </a:rPr>
              <a:t>da bistabil sigurno prihvati podatak</a:t>
            </a:r>
          </a:p>
          <a:p>
            <a:pPr lvl="1" algn="l">
              <a:buFontTx/>
              <a:buChar char="–"/>
            </a:pPr>
            <a:r>
              <a:rPr lang="hr-HR" sz="2600" b="1" i="1" dirty="0" smtClean="0">
                <a:solidFill>
                  <a:srgbClr val="0000FF"/>
                </a:solidFill>
              </a:rPr>
              <a:t>vrijeme otpuštanja</a:t>
            </a:r>
            <a:r>
              <a:rPr lang="hr-HR" sz="2600" b="1" dirty="0" smtClean="0">
                <a:solidFill>
                  <a:srgbClr val="0000FF"/>
                </a:solidFill>
              </a:rPr>
              <a:t> </a:t>
            </a:r>
            <a:r>
              <a:rPr lang="hr-HR" sz="2600" dirty="0" smtClean="0"/>
              <a:t>(</a:t>
            </a:r>
            <a:r>
              <a:rPr lang="hr-HR" sz="2600" i="1" dirty="0" smtClean="0"/>
              <a:t>oslobađanja</a:t>
            </a:r>
            <a:r>
              <a:rPr lang="hr-HR" sz="2600" dirty="0" smtClean="0"/>
              <a:t>), </a:t>
            </a:r>
            <a:r>
              <a:rPr lang="hr-HR" sz="2600" b="1" dirty="0" err="1" smtClean="0">
                <a:solidFill>
                  <a:srgbClr val="0000FF"/>
                </a:solidFill>
              </a:rPr>
              <a:t>t</a:t>
            </a:r>
            <a:r>
              <a:rPr lang="hr-HR" sz="2600" b="1" baseline="-25000" dirty="0" err="1" smtClean="0">
                <a:solidFill>
                  <a:srgbClr val="0000FF"/>
                </a:solidFill>
              </a:rPr>
              <a:t>release</a:t>
            </a:r>
            <a:r>
              <a:rPr lang="hr-HR" sz="2600" dirty="0" smtClean="0"/>
              <a:t>: </a:t>
            </a:r>
            <a:r>
              <a:rPr lang="hr-HR" sz="2600" dirty="0" smtClean="0">
                <a:solidFill>
                  <a:srgbClr val="0066CC"/>
                </a:solidFill>
              </a:rPr>
              <a:t>maksimalno vrijeme održavanja podatka </a:t>
            </a:r>
            <a:r>
              <a:rPr lang="hr-HR" sz="2600" dirty="0" smtClean="0"/>
              <a:t>na sinkronim ulazima, a da ga bistabil sigurno </a:t>
            </a:r>
            <a:r>
              <a:rPr lang="hr-HR" sz="2600" i="1" dirty="0" smtClean="0"/>
              <a:t>ne</a:t>
            </a:r>
            <a:r>
              <a:rPr lang="hr-HR" sz="2600" dirty="0" smtClean="0"/>
              <a:t> prihvati </a:t>
            </a:r>
          </a:p>
          <a:p>
            <a:pPr lvl="1" algn="l">
              <a:buFontTx/>
              <a:buChar char="–"/>
            </a:pPr>
            <a:r>
              <a:rPr lang="hr-HR" sz="2600" b="1" i="1" dirty="0" smtClean="0">
                <a:solidFill>
                  <a:srgbClr val="0000FF"/>
                </a:solidFill>
              </a:rPr>
              <a:t>vrijeme pridržavanja</a:t>
            </a:r>
            <a:r>
              <a:rPr lang="hr-HR" sz="2600" dirty="0" smtClean="0"/>
              <a:t>, </a:t>
            </a:r>
            <a:r>
              <a:rPr lang="hr-HR" sz="2600" b="1" dirty="0" err="1" smtClean="0">
                <a:solidFill>
                  <a:srgbClr val="0000FF"/>
                </a:solidFill>
              </a:rPr>
              <a:t>t</a:t>
            </a:r>
            <a:r>
              <a:rPr lang="hr-HR" sz="2600" b="1" baseline="-25000" dirty="0" err="1" smtClean="0">
                <a:solidFill>
                  <a:srgbClr val="0000FF"/>
                </a:solidFill>
              </a:rPr>
              <a:t>hold</a:t>
            </a:r>
            <a:r>
              <a:rPr lang="hr-HR" sz="2600" dirty="0" smtClean="0"/>
              <a:t>: </a:t>
            </a:r>
            <a:br>
              <a:rPr lang="hr-HR" sz="2600" dirty="0" smtClean="0"/>
            </a:br>
            <a:r>
              <a:rPr lang="hr-HR" sz="2600" dirty="0" smtClean="0"/>
              <a:t>minimalno vrijeme održavanja podatka na sinkronim ulazima </a:t>
            </a:r>
            <a:r>
              <a:rPr lang="hr-HR" sz="2600" i="1" dirty="0" smtClean="0"/>
              <a:t>nakon</a:t>
            </a:r>
            <a:r>
              <a:rPr lang="hr-HR" sz="2600" dirty="0" smtClean="0"/>
              <a:t> djelotvorne promjene CP; potrebno kod nekih izvedbi </a:t>
            </a:r>
            <a:r>
              <a:rPr lang="hr-HR" sz="2600" dirty="0" err="1" smtClean="0"/>
              <a:t>bistabila</a:t>
            </a:r>
            <a:endParaRPr lang="hr-HR" sz="2600" dirty="0" smtClean="0">
              <a:sym typeface="Symbol" pitchFamily="18" charset="2"/>
            </a:endParaRPr>
          </a:p>
          <a:p>
            <a:pPr algn="l"/>
            <a:endParaRPr lang="en-US" sz="2600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Bistabil - primjer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14488"/>
            <a:ext cx="8626160" cy="4384560"/>
          </a:xfrm>
        </p:spPr>
        <p:txBody>
          <a:bodyPr/>
          <a:lstStyle/>
          <a:p>
            <a:r>
              <a:rPr lang="hr-HR" dirty="0" smtClean="0"/>
              <a:t>definicija</a:t>
            </a:r>
            <a:r>
              <a:rPr lang="hr-HR" i="1" dirty="0" smtClean="0"/>
              <a:t> </a:t>
            </a:r>
            <a:r>
              <a:rPr lang="hr-HR" dirty="0" err="1" smtClean="0"/>
              <a:t>t</a:t>
            </a:r>
            <a:r>
              <a:rPr lang="hr-HR" baseline="-25000" dirty="0" err="1" smtClean="0"/>
              <a:t>set</a:t>
            </a:r>
            <a:r>
              <a:rPr lang="hr-HR" baseline="-25000" dirty="0" smtClean="0"/>
              <a:t> </a:t>
            </a:r>
            <a:r>
              <a:rPr lang="hr-HR" baseline="-25000" dirty="0" err="1" smtClean="0"/>
              <a:t>up</a:t>
            </a:r>
            <a:r>
              <a:rPr lang="hr-HR" dirty="0" smtClean="0"/>
              <a:t>,</a:t>
            </a:r>
            <a:r>
              <a:rPr lang="hr-HR" dirty="0" err="1" smtClean="0"/>
              <a:t>t</a:t>
            </a:r>
            <a:r>
              <a:rPr lang="hr-HR" baseline="-25000" dirty="0" err="1" smtClean="0"/>
              <a:t>release</a:t>
            </a:r>
            <a:r>
              <a:rPr lang="hr-HR" dirty="0" smtClean="0"/>
              <a:t>,</a:t>
            </a:r>
            <a:r>
              <a:rPr lang="hr-HR" dirty="0" err="1" smtClean="0"/>
              <a:t>t</a:t>
            </a:r>
            <a:r>
              <a:rPr lang="hr-HR" baseline="-25000" dirty="0" err="1" smtClean="0"/>
              <a:t>hold</a:t>
            </a:r>
            <a:r>
              <a:rPr lang="hr-HR" dirty="0" smtClean="0"/>
              <a:t>: </a:t>
            </a:r>
          </a:p>
          <a:p>
            <a:pPr lvl="1" algn="l">
              <a:lnSpc>
                <a:spcPct val="90000"/>
              </a:lnSpc>
            </a:pPr>
            <a:endParaRPr lang="hr-HR" dirty="0" smtClean="0"/>
          </a:p>
          <a:p>
            <a:pPr lvl="1" algn="l">
              <a:lnSpc>
                <a:spcPct val="90000"/>
              </a:lnSpc>
            </a:pPr>
            <a:endParaRPr lang="hr-HR" dirty="0" smtClean="0"/>
          </a:p>
          <a:p>
            <a:pPr lvl="1" algn="l">
              <a:lnSpc>
                <a:spcPct val="90000"/>
              </a:lnSpc>
            </a:pPr>
            <a:endParaRPr lang="hr-HR" dirty="0" smtClean="0"/>
          </a:p>
          <a:p>
            <a:pPr lvl="1" algn="l">
              <a:lnSpc>
                <a:spcPct val="90000"/>
              </a:lnSpc>
            </a:pPr>
            <a:endParaRPr lang="hr-HR" dirty="0" smtClean="0"/>
          </a:p>
          <a:p>
            <a:r>
              <a:rPr lang="hr-HR" dirty="0" smtClean="0"/>
              <a:t>primjer: tipični parametri za TTL </a:t>
            </a:r>
            <a:r>
              <a:rPr lang="hr-HR" dirty="0" err="1" smtClean="0"/>
              <a:t>bistabile</a:t>
            </a:r>
            <a:r>
              <a:rPr lang="hr-HR" dirty="0" smtClean="0"/>
              <a:t> serije 74 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t</a:t>
            </a:r>
            <a:r>
              <a:rPr lang="hr-HR" baseline="-25000" dirty="0" err="1" smtClean="0"/>
              <a:t>PLH</a:t>
            </a:r>
            <a:r>
              <a:rPr lang="hr-HR" dirty="0" smtClean="0"/>
              <a:t> i </a:t>
            </a:r>
            <a:r>
              <a:rPr lang="hr-HR" dirty="0" err="1" smtClean="0"/>
              <a:t>t</a:t>
            </a:r>
            <a:r>
              <a:rPr lang="hr-HR" baseline="-25000" dirty="0" err="1" smtClean="0"/>
              <a:t>PHL</a:t>
            </a:r>
            <a:r>
              <a:rPr lang="hr-HR" dirty="0" err="1" smtClean="0"/>
              <a:t>za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sinkrone ulaze)</a:t>
            </a:r>
            <a:endParaRPr lang="hr-HR" baseline="-25000" dirty="0" smtClean="0"/>
          </a:p>
          <a:p>
            <a:pPr algn="l"/>
            <a:endParaRPr lang="en-US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779838" y="4149725"/>
          <a:ext cx="4868862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Document" r:id="rId3" imgW="3688200" imgH="1666080" progId="Word.Document.8">
                  <p:embed/>
                </p:oleObj>
              </mc:Choice>
              <mc:Fallback>
                <p:oleObj name="Document" r:id="rId3" imgW="3688200" imgH="1666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149725"/>
                        <a:ext cx="4868862" cy="200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340768"/>
            <a:ext cx="4275981" cy="22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812360" y="6381327"/>
            <a:ext cx="874440" cy="340147"/>
          </a:xfrm>
        </p:spPr>
        <p:txBody>
          <a:bodyPr/>
          <a:lstStyle/>
          <a:p>
            <a:fld id="{BBB9E614-41DD-4357-8868-3D081B5B699F}" type="slidenum">
              <a:rPr lang="en-US"/>
              <a:pPr/>
              <a:t>76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4638"/>
            <a:ext cx="7427168" cy="850106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Upravljivi bistabil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5445224"/>
            <a:ext cx="8640959" cy="709514"/>
          </a:xfrm>
        </p:spPr>
        <p:txBody>
          <a:bodyPr/>
          <a:lstStyle/>
          <a:p>
            <a:pPr marL="639762" indent="-457200">
              <a:lnSpc>
                <a:spcPct val="110000"/>
              </a:lnSpc>
            </a:pPr>
            <a:endParaRPr lang="hr-HR" sz="2900" dirty="0">
              <a:sym typeface="WP MathA" pitchFamily="2" charset="2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744416" cy="32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168352" cy="354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broja slajda 5"/>
          <p:cNvSpPr txBox="1">
            <a:spLocks/>
          </p:cNvSpPr>
          <p:nvPr/>
        </p:nvSpPr>
        <p:spPr>
          <a:xfrm>
            <a:off x="0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74638"/>
            <a:ext cx="5842992" cy="922114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D-</a:t>
            </a:r>
            <a:r>
              <a:rPr lang="hr-HR" sz="3200" b="1" dirty="0" err="1" smtClean="0">
                <a:latin typeface="Arial" pitchFamily="34" charset="0"/>
                <a:ea typeface="+mn-ea"/>
                <a:cs typeface="Arial" pitchFamily="34" charset="0"/>
              </a:rPr>
              <a:t>bistabil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861048"/>
            <a:ext cx="8651106" cy="864096"/>
          </a:xfrm>
        </p:spPr>
        <p:txBody>
          <a:bodyPr/>
          <a:lstStyle/>
          <a:p>
            <a:r>
              <a:rPr lang="hr-HR" sz="4400" dirty="0" err="1" smtClean="0"/>
              <a:t>Q</a:t>
            </a:r>
            <a:r>
              <a:rPr lang="hr-HR" sz="4400" baseline="-25000" dirty="0" err="1" smtClean="0"/>
              <a:t>n</a:t>
            </a:r>
            <a:r>
              <a:rPr lang="hr-HR" sz="4400" baseline="-25000" dirty="0" smtClean="0"/>
              <a:t>+1</a:t>
            </a:r>
            <a:r>
              <a:rPr lang="hr-HR" sz="4400" dirty="0" smtClean="0"/>
              <a:t> = D</a:t>
            </a:r>
            <a:endParaRPr lang="en-US" sz="4400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9353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44824"/>
            <a:ext cx="25492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74638"/>
            <a:ext cx="6707088" cy="922114"/>
          </a:xfrm>
        </p:spPr>
        <p:txBody>
          <a:bodyPr/>
          <a:lstStyle/>
          <a:p>
            <a:r>
              <a:rPr lang="hr-HR" sz="3200" b="1" dirty="0" smtClean="0">
                <a:latin typeface="Arial" pitchFamily="34" charset="0"/>
                <a:ea typeface="+mn-ea"/>
                <a:cs typeface="Arial" pitchFamily="34" charset="0"/>
              </a:rPr>
              <a:t>Djelovanje impulsa na bridom upravljane SR </a:t>
            </a:r>
            <a:r>
              <a:rPr lang="hr-HR" sz="3200" b="1" dirty="0" err="1" smtClean="0">
                <a:latin typeface="Arial" pitchFamily="34" charset="0"/>
                <a:ea typeface="+mn-ea"/>
                <a:cs typeface="Arial" pitchFamily="34" charset="0"/>
              </a:rPr>
              <a:t>bistabile</a:t>
            </a:r>
            <a:endParaRPr lang="en-US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64088" y="1700809"/>
            <a:ext cx="3538538" cy="4608512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0819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1"/>
          </p:nvPr>
        </p:nvSpPr>
        <p:spPr>
          <a:xfrm>
            <a:off x="301752" y="1785926"/>
            <a:ext cx="4038600" cy="1283034"/>
          </a:xfrm>
        </p:spPr>
        <p:txBody>
          <a:bodyPr/>
          <a:lstStyle/>
          <a:p>
            <a:r>
              <a:rPr lang="hr-HR" dirty="0" smtClean="0"/>
              <a:t>Tablica stanja i simbol rastućim bridom okidanog SR </a:t>
            </a:r>
            <a:r>
              <a:rPr lang="hr-HR" dirty="0" err="1" smtClean="0"/>
              <a:t>bistabila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2"/>
          </p:nvPr>
        </p:nvSpPr>
        <p:spPr>
          <a:xfrm>
            <a:off x="4800600" y="1785926"/>
            <a:ext cx="4038600" cy="922994"/>
          </a:xfrm>
        </p:spPr>
        <p:txBody>
          <a:bodyPr/>
          <a:lstStyle/>
          <a:p>
            <a:r>
              <a:rPr lang="hr-HR" dirty="0" smtClean="0"/>
              <a:t>Tablica stanja i simbol padajućim bridom okidanog </a:t>
            </a:r>
            <a:r>
              <a:rPr lang="hr-HR" dirty="0" smtClean="0"/>
              <a:t>SR </a:t>
            </a:r>
            <a:r>
              <a:rPr lang="hr-HR" dirty="0" smtClean="0"/>
              <a:t>bistabila</a:t>
            </a:r>
            <a:endParaRPr lang="hr-HR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95" y="3212976"/>
            <a:ext cx="43767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268" y="3212976"/>
            <a:ext cx="427601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237312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410998"/>
            <a:ext cx="1152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err="1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Astabil</a:t>
            </a:r>
            <a:endParaRPr lang="en-US" sz="3200" b="1" dirty="0" smtClean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00808"/>
            <a:ext cx="8640000" cy="4104456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336699"/>
              </a:buClr>
              <a:buSzPct val="75000"/>
            </a:pPr>
            <a:r>
              <a:rPr lang="hr-HR" sz="3600" b="1" i="1" dirty="0" smtClean="0">
                <a:solidFill>
                  <a:srgbClr val="0000FF"/>
                </a:solidFill>
              </a:rPr>
              <a:t>astabilni</a:t>
            </a:r>
            <a:r>
              <a:rPr lang="hr-HR" sz="3600" b="1" dirty="0" smtClean="0">
                <a:solidFill>
                  <a:srgbClr val="0000FF"/>
                </a:solidFill>
              </a:rPr>
              <a:t> multivibrator</a:t>
            </a:r>
            <a:r>
              <a:rPr lang="hr-HR" sz="3600" dirty="0" smtClean="0">
                <a:solidFill>
                  <a:srgbClr val="0000FF"/>
                </a:solidFill>
              </a:rPr>
              <a:t> </a:t>
            </a:r>
            <a:r>
              <a:rPr lang="hr-HR" sz="3600" dirty="0" smtClean="0"/>
              <a:t>(</a:t>
            </a:r>
            <a:r>
              <a:rPr lang="hr-HR" sz="3600" dirty="0" err="1" smtClean="0"/>
              <a:t>astabil</a:t>
            </a:r>
            <a:r>
              <a:rPr lang="hr-HR" sz="3600" dirty="0" smtClean="0"/>
              <a:t>): </a:t>
            </a:r>
            <a:br>
              <a:rPr lang="hr-HR" sz="3600" dirty="0" smtClean="0"/>
            </a:br>
            <a:r>
              <a:rPr lang="hr-HR" sz="3600" dirty="0" smtClean="0"/>
              <a:t>obje veze izmjenične </a:t>
            </a:r>
            <a:br>
              <a:rPr lang="hr-HR" sz="3600" dirty="0" smtClean="0"/>
            </a:br>
            <a:r>
              <a:rPr lang="hr-HR" sz="3600" dirty="0" smtClean="0">
                <a:sym typeface="Symbol" pitchFamily="18" charset="2"/>
              </a:rPr>
              <a:t>	dva </a:t>
            </a:r>
            <a:r>
              <a:rPr lang="hr-HR" sz="3600" i="1" dirty="0" err="1" smtClean="0">
                <a:sym typeface="Symbol" pitchFamily="18" charset="2"/>
              </a:rPr>
              <a:t>kvazistabilna</a:t>
            </a:r>
            <a:r>
              <a:rPr lang="hr-HR" sz="3600" dirty="0" smtClean="0">
                <a:sym typeface="Symbol" pitchFamily="18" charset="2"/>
              </a:rPr>
              <a:t> stanja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555776" y="3717031"/>
          <a:ext cx="2453632" cy="224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VISIO" r:id="rId3" imgW="1316520" imgH="1200240" progId="Visio.Drawing.11">
                  <p:embed/>
                </p:oleObj>
              </mc:Choice>
              <mc:Fallback>
                <p:oleObj name="VISIO" r:id="rId3" imgW="1316520" imgH="1200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717031"/>
                        <a:ext cx="2453632" cy="2241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0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1"/>
          </p:nvPr>
        </p:nvSpPr>
        <p:spPr>
          <a:xfrm>
            <a:off x="301752" y="1785926"/>
            <a:ext cx="4038600" cy="1283034"/>
          </a:xfrm>
        </p:spPr>
        <p:txBody>
          <a:bodyPr/>
          <a:lstStyle/>
          <a:p>
            <a:r>
              <a:rPr lang="hr-HR" dirty="0" smtClean="0"/>
              <a:t>Tablica stanja i simbol rastućim bridom okidanog D </a:t>
            </a:r>
            <a:r>
              <a:rPr lang="hr-HR" dirty="0" err="1" smtClean="0"/>
              <a:t>bistabila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2"/>
          </p:nvPr>
        </p:nvSpPr>
        <p:spPr>
          <a:xfrm>
            <a:off x="4800600" y="1785926"/>
            <a:ext cx="4038600" cy="922994"/>
          </a:xfrm>
        </p:spPr>
        <p:txBody>
          <a:bodyPr/>
          <a:lstStyle/>
          <a:p>
            <a:r>
              <a:rPr lang="hr-HR" dirty="0" smtClean="0"/>
              <a:t>Tablica stanja i simbol padajućim bridom okidanog D </a:t>
            </a:r>
            <a:r>
              <a:rPr lang="hr-HR" dirty="0" err="1" smtClean="0"/>
              <a:t>bistabila</a:t>
            </a:r>
            <a:endParaRPr lang="hr-HR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421858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0581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6563072" cy="706437"/>
          </a:xfrm>
        </p:spPr>
        <p:txBody>
          <a:bodyPr/>
          <a:lstStyle/>
          <a:p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Dvostruki bistabil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35280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 dirty="0" smtClean="0"/>
              <a:t>Logička shema dvostrukog JK-</a:t>
            </a:r>
            <a:r>
              <a:rPr lang="hr-HR" sz="2800" dirty="0" err="1" smtClean="0"/>
              <a:t>bistabila</a:t>
            </a:r>
            <a:endParaRPr lang="en-US" sz="2800" dirty="0"/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019" y="2576513"/>
            <a:ext cx="5655175" cy="30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74638"/>
            <a:ext cx="6563072" cy="706437"/>
          </a:xfrm>
        </p:spPr>
        <p:txBody>
          <a:bodyPr/>
          <a:lstStyle/>
          <a:p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435280" cy="5040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r-HR" sz="2800" dirty="0" smtClean="0"/>
              <a:t>Logička shema bridom upravljanog JK-</a:t>
            </a:r>
            <a:r>
              <a:rPr lang="hr-HR" sz="2800" dirty="0" err="1" smtClean="0"/>
              <a:t>bistabila</a:t>
            </a:r>
            <a:endParaRPr lang="en-US" sz="280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272808" cy="32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6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 bistabili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endParaRPr lang="hr-HR" dirty="0" smtClean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44824"/>
            <a:ext cx="870204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8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 bistabili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4506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68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 bistabili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24" y="1772816"/>
            <a:ext cx="8988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52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JK  bistabil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0" y="6445845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89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 bistabili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252413" y="1844675"/>
            <a:ext cx="8640762" cy="4105275"/>
          </a:xfrm>
        </p:spPr>
        <p:txBody>
          <a:bodyPr/>
          <a:lstStyle/>
          <a:p>
            <a:endParaRPr lang="hr-HR" smtClean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21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9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07505" y="1772816"/>
            <a:ext cx="4032448" cy="4320480"/>
          </a:xfrm>
        </p:spPr>
        <p:txBody>
          <a:bodyPr/>
          <a:lstStyle/>
          <a:p>
            <a:r>
              <a:rPr lang="hr-HR" dirty="0" smtClean="0"/>
              <a:t>Pregled različitih načina upravljanja bistabila</a:t>
            </a:r>
            <a:endParaRPr lang="hr-HR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107" y="1935"/>
            <a:ext cx="4894893" cy="685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5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JK bistabil    Početno stanje Q=1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75821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89040"/>
            <a:ext cx="4824536" cy="21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4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400" dirty="0"/>
              <a:t>         </a:t>
            </a:r>
            <a:r>
              <a:rPr lang="hr-HR" sz="3200" b="1" dirty="0" smtClean="0">
                <a:solidFill>
                  <a:srgbClr val="004360"/>
                </a:solidFill>
                <a:latin typeface="Arial" pitchFamily="34" charset="0"/>
                <a:ea typeface="+mn-ea"/>
                <a:cs typeface="Arial" pitchFamily="34" charset="0"/>
              </a:rPr>
              <a:t>Što su bistabili?  </a:t>
            </a:r>
            <a:endParaRPr lang="en-US" sz="3200" b="1" dirty="0">
              <a:solidFill>
                <a:srgbClr val="0043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700808"/>
            <a:ext cx="8698168" cy="4398240"/>
          </a:xfrm>
        </p:spPr>
        <p:txBody>
          <a:bodyPr/>
          <a:lstStyle/>
          <a:p>
            <a:r>
              <a:rPr lang="hr-HR" sz="3200" dirty="0" smtClean="0"/>
              <a:t>sekvencijski sklopovi (engl. </a:t>
            </a:r>
            <a:r>
              <a:rPr lang="hr-HR" sz="3200" dirty="0" err="1" smtClean="0"/>
              <a:t>sequential</a:t>
            </a:r>
            <a:r>
              <a:rPr lang="hr-HR" sz="3200" dirty="0" smtClean="0"/>
              <a:t> </a:t>
            </a:r>
            <a:r>
              <a:rPr lang="hr-HR" sz="3200" dirty="0" err="1" smtClean="0"/>
              <a:t>circuits</a:t>
            </a:r>
            <a:r>
              <a:rPr lang="hr-HR" sz="3200" dirty="0" smtClean="0"/>
              <a:t>): </a:t>
            </a:r>
            <a:r>
              <a:rPr lang="hr-HR" sz="2800" dirty="0" smtClean="0"/>
              <a:t>digitalni sklopovi koji imaju sposobnost pamćenja </a:t>
            </a:r>
          </a:p>
          <a:p>
            <a:pPr lvl="1"/>
            <a:r>
              <a:rPr lang="hr-HR" sz="2800" dirty="0" smtClean="0">
                <a:solidFill>
                  <a:srgbClr val="0000FF"/>
                </a:solidFill>
              </a:rPr>
              <a:t>izlaz</a:t>
            </a:r>
            <a:r>
              <a:rPr lang="hr-HR" sz="2800" dirty="0" smtClean="0"/>
              <a:t> je funkcija: </a:t>
            </a:r>
          </a:p>
          <a:p>
            <a:pPr lvl="2"/>
            <a:r>
              <a:rPr lang="hr-HR" sz="2800" dirty="0" smtClean="0"/>
              <a:t>trenutnog stanja </a:t>
            </a:r>
            <a:r>
              <a:rPr lang="hr-HR" sz="2800" dirty="0" smtClean="0">
                <a:solidFill>
                  <a:srgbClr val="0000FF"/>
                </a:solidFill>
              </a:rPr>
              <a:t>ulaza</a:t>
            </a:r>
            <a:r>
              <a:rPr lang="hr-HR" sz="2800" dirty="0" smtClean="0"/>
              <a:t> ~ trenutno </a:t>
            </a:r>
            <a:r>
              <a:rPr lang="hr-HR" sz="2800" dirty="0" err="1" smtClean="0"/>
              <a:t>narinute</a:t>
            </a:r>
            <a:r>
              <a:rPr lang="hr-HR" sz="2800" dirty="0" smtClean="0"/>
              <a:t> pobude </a:t>
            </a:r>
          </a:p>
          <a:p>
            <a:pPr lvl="2"/>
            <a:r>
              <a:rPr lang="hr-HR" sz="2800" dirty="0" smtClean="0"/>
              <a:t>trenutnog </a:t>
            </a:r>
            <a:r>
              <a:rPr lang="hr-HR" sz="2800" dirty="0" smtClean="0">
                <a:solidFill>
                  <a:srgbClr val="0000FF"/>
                </a:solidFill>
              </a:rPr>
              <a:t>unutarnjeg stanja </a:t>
            </a:r>
            <a:r>
              <a:rPr lang="hr-HR" sz="2800" dirty="0" smtClean="0"/>
              <a:t>sklopa ~ postoji memorija</a:t>
            </a:r>
          </a:p>
          <a:p>
            <a:pPr>
              <a:buNone/>
            </a:pPr>
            <a:endParaRPr lang="hr-HR" sz="2800" dirty="0" smtClean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JK bistabil    Početno stanje Q=0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700808"/>
            <a:ext cx="876352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5472608" cy="26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JK bistabil    Početno stanje Q=1</a:t>
            </a:r>
            <a:endParaRPr lang="hr-HR" dirty="0"/>
          </a:p>
        </p:txBody>
      </p:sp>
      <p:sp>
        <p:nvSpPr>
          <p:cNvPr id="4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74246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89040"/>
            <a:ext cx="5256584" cy="244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64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4360"/>
                </a:solidFill>
              </a:rPr>
              <a:t>LITERATURA: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301752" y="1714488"/>
            <a:ext cx="8503920" cy="4594832"/>
          </a:xfrm>
        </p:spPr>
        <p:txBody>
          <a:bodyPr/>
          <a:lstStyle/>
          <a:p>
            <a:r>
              <a:rPr lang="hr-HR" dirty="0" smtClean="0"/>
              <a:t>Uroš Peruško: Digitalni sustavi</a:t>
            </a:r>
          </a:p>
          <a:p>
            <a:r>
              <a:rPr lang="hr-HR" dirty="0" smtClean="0"/>
              <a:t>Str. 165-199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6" name="Rezervirano mjesto broja slajda 5"/>
          <p:cNvSpPr txBox="1">
            <a:spLocks/>
          </p:cNvSpPr>
          <p:nvPr/>
        </p:nvSpPr>
        <p:spPr>
          <a:xfrm>
            <a:off x="179512" y="6165304"/>
            <a:ext cx="1043608" cy="41215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096DC-EF57-4D2C-A55E-173EF6D87CE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lozak_za_prezentaci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Predlozak_za_prezentacije</Template>
  <TotalTime>0</TotalTime>
  <Words>1916</Words>
  <Application>Microsoft Office PowerPoint</Application>
  <PresentationFormat>Prikaz na zaslonu (4:3)</PresentationFormat>
  <Paragraphs>677</Paragraphs>
  <Slides>92</Slides>
  <Notes>3</Notes>
  <HiddenSlides>0</HiddenSlides>
  <MMClips>0</MMClips>
  <ScaleCrop>false</ScaleCrop>
  <HeadingPairs>
    <vt:vector size="8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4</vt:i4>
      </vt:variant>
      <vt:variant>
        <vt:lpstr>Naslovi slajdova</vt:lpstr>
      </vt:variant>
      <vt:variant>
        <vt:i4>92</vt:i4>
      </vt:variant>
    </vt:vector>
  </HeadingPairs>
  <TitlesOfParts>
    <vt:vector size="108" baseType="lpstr">
      <vt:lpstr>Arial</vt:lpstr>
      <vt:lpstr>Calibri</vt:lpstr>
      <vt:lpstr>Courier New</vt:lpstr>
      <vt:lpstr>Georgia</vt:lpstr>
      <vt:lpstr>Monotype Sorts</vt:lpstr>
      <vt:lpstr>Symbol</vt:lpstr>
      <vt:lpstr>Trebuchet MS</vt:lpstr>
      <vt:lpstr>Verdana</vt:lpstr>
      <vt:lpstr>Wingdings</vt:lpstr>
      <vt:lpstr>Wingdings 2</vt:lpstr>
      <vt:lpstr>WP MathA</vt:lpstr>
      <vt:lpstr>Predlozak_za_prezentacije</vt:lpstr>
      <vt:lpstr>VISIO</vt:lpstr>
      <vt:lpstr>Visio</vt:lpstr>
      <vt:lpstr>Equation</vt:lpstr>
      <vt:lpstr>Document</vt:lpstr>
      <vt:lpstr>BISTABILI </vt:lpstr>
      <vt:lpstr>Ishodi 1.MI </vt:lpstr>
      <vt:lpstr>Ishodi 1.MI </vt:lpstr>
      <vt:lpstr>Sadržaj predavanja</vt:lpstr>
      <vt:lpstr>Bistabili</vt:lpstr>
      <vt:lpstr>Bistabil</vt:lpstr>
      <vt:lpstr>Monostabil</vt:lpstr>
      <vt:lpstr>Astabil</vt:lpstr>
      <vt:lpstr>         Što su bistabili?  </vt:lpstr>
      <vt:lpstr>         Što je bistabil?  </vt:lpstr>
      <vt:lpstr>         Što je bistabil?  </vt:lpstr>
      <vt:lpstr>         Što je bistabil?  </vt:lpstr>
      <vt:lpstr>         Sklop bistabila s bipolarnim tranzistorima</vt:lpstr>
      <vt:lpstr>Sklop bistabila s bipolarnim tranzistorima</vt:lpstr>
      <vt:lpstr>         Promjena stanja bistabila  </vt:lpstr>
      <vt:lpstr>         Promjena stanja bistabila</vt:lpstr>
      <vt:lpstr>Promjena stanja bistabila</vt:lpstr>
      <vt:lpstr>Promjena stanja bistabila</vt:lpstr>
      <vt:lpstr>Prijenosna karakteristika bistabila</vt:lpstr>
      <vt:lpstr>Promjena stanja bistabila</vt:lpstr>
      <vt:lpstr>Promjena stanja bistabila</vt:lpstr>
      <vt:lpstr>Promjena stanja bistabila</vt:lpstr>
      <vt:lpstr>Prikaz procesa okidanja bistabila</vt:lpstr>
      <vt:lpstr>Prikaz procesa okidanja bistabila</vt:lpstr>
      <vt:lpstr>Bistabil</vt:lpstr>
      <vt:lpstr>Bistabil</vt:lpstr>
      <vt:lpstr>Osnovni bistabil</vt:lpstr>
      <vt:lpstr>                                                                       Osnovni bistabil</vt:lpstr>
      <vt:lpstr>Bistabil ostvaren logičkim sklopovima</vt:lpstr>
      <vt:lpstr>Bistabil ostvaren logičkim sklopovima</vt:lpstr>
      <vt:lpstr>Bistabil ostvaren NI sklopovima</vt:lpstr>
      <vt:lpstr>Bistabil ostvaren NI sklopovima</vt:lpstr>
      <vt:lpstr>Bistabil ostvaren NILI sklopovima</vt:lpstr>
      <vt:lpstr>Bistabil ostvaren NI sklopovima</vt:lpstr>
      <vt:lpstr>Bistabil</vt:lpstr>
      <vt:lpstr>Bistabil</vt:lpstr>
      <vt:lpstr>Bistabil </vt:lpstr>
      <vt:lpstr>Sinkroni bistabil</vt:lpstr>
      <vt:lpstr>Sinkroni bistabil</vt:lpstr>
      <vt:lpstr>Sinkroni bistabil</vt:lpstr>
      <vt:lpstr>Sinkronizacija okidanja bistabila </vt:lpstr>
      <vt:lpstr>Bistabil</vt:lpstr>
      <vt:lpstr>Bistabil</vt:lpstr>
      <vt:lpstr>Tipovi bistabila</vt:lpstr>
      <vt:lpstr>Tipovi bistabila</vt:lpstr>
      <vt:lpstr>SR bistabil</vt:lpstr>
      <vt:lpstr>SR  Bistabil</vt:lpstr>
      <vt:lpstr>SR  Bistabil</vt:lpstr>
      <vt:lpstr>JK Bistabil</vt:lpstr>
      <vt:lpstr>JK Bistabil</vt:lpstr>
      <vt:lpstr>JK bistabil</vt:lpstr>
      <vt:lpstr>JK bistabil – izvedba NI sklopovima </vt:lpstr>
      <vt:lpstr>JK bistabil izveden NI sklopovima</vt:lpstr>
      <vt:lpstr>T  bistabil</vt:lpstr>
      <vt:lpstr>T bistabil</vt:lpstr>
      <vt:lpstr>D  bistabil</vt:lpstr>
      <vt:lpstr>D  bistabil</vt:lpstr>
      <vt:lpstr>Bistabili - Poboljšanje upravljanja</vt:lpstr>
      <vt:lpstr>Bistabili - Poboljšanje upravljanja</vt:lpstr>
      <vt:lpstr>Dvostruki bistabil</vt:lpstr>
      <vt:lpstr>Dvostruki  bistabil</vt:lpstr>
      <vt:lpstr>Dvostruki  bistabil</vt:lpstr>
      <vt:lpstr>Bridom okidani bistabil </vt:lpstr>
      <vt:lpstr>Bridom okidani bistabil</vt:lpstr>
      <vt:lpstr>Bridom okidani bistabil</vt:lpstr>
      <vt:lpstr>Sklop za detekciju brida</vt:lpstr>
      <vt:lpstr>JK Bistabil</vt:lpstr>
      <vt:lpstr>Djelovanje impulsa na upravljani SR bistabil</vt:lpstr>
      <vt:lpstr>Djelovanje impulsa na bridom upravljane SR bistabile</vt:lpstr>
      <vt:lpstr>PowerPointova prezentacija</vt:lpstr>
      <vt:lpstr>PowerPointova prezentacija</vt:lpstr>
      <vt:lpstr>Sklop za detekciju brida</vt:lpstr>
      <vt:lpstr>Parametri bistabila</vt:lpstr>
      <vt:lpstr>Parametri bistabila</vt:lpstr>
      <vt:lpstr>Bistabil - primjer</vt:lpstr>
      <vt:lpstr>Upravljivi bistabil</vt:lpstr>
      <vt:lpstr>D-bistabil</vt:lpstr>
      <vt:lpstr>Djelovanje impulsa na bridom upravljane SR bistabile</vt:lpstr>
      <vt:lpstr>PowerPointova prezentacija</vt:lpstr>
      <vt:lpstr>PowerPointova prezentacija</vt:lpstr>
      <vt:lpstr>Dvostruki bistabil</vt:lpstr>
      <vt:lpstr>PowerPointova prezentacija</vt:lpstr>
      <vt:lpstr>SR bistabili</vt:lpstr>
      <vt:lpstr>SR bistabili</vt:lpstr>
      <vt:lpstr>SR bistabili</vt:lpstr>
      <vt:lpstr>JK  bistabil</vt:lpstr>
      <vt:lpstr>D bistabili</vt:lpstr>
      <vt:lpstr>PowerPointova prezentacija</vt:lpstr>
      <vt:lpstr>Primjer: JK bistabil    Početno stanje Q=1</vt:lpstr>
      <vt:lpstr>Primjer: JK bistabil    Početno stanje Q=0</vt:lpstr>
      <vt:lpstr>Primjer: JK bistabil    Početno stanje Q=1</vt:lpstr>
      <vt:lpstr>LITERATURA: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2013-02-21T11:22:15Z</dcterms:created>
  <dcterms:modified xsi:type="dcterms:W3CDTF">2015-11-09T22:26:28Z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