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14"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3" r:id="rId78"/>
    <p:sldId id="334" r:id="rId79"/>
    <p:sldId id="335" r:id="rId80"/>
    <p:sldId id="337" r:id="rId81"/>
    <p:sldId id="336"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4" r:id="rId118"/>
    <p:sldId id="373" r:id="rId119"/>
    <p:sldId id="375" r:id="rId120"/>
    <p:sldId id="376" r:id="rId121"/>
    <p:sldId id="380" r:id="rId122"/>
    <p:sldId id="377" r:id="rId123"/>
    <p:sldId id="378" r:id="rId124"/>
    <p:sldId id="379"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7" r:id="rId141"/>
    <p:sldId id="396" r:id="rId142"/>
    <p:sldId id="398" r:id="rId143"/>
    <p:sldId id="399" r:id="rId144"/>
    <p:sldId id="401" r:id="rId145"/>
    <p:sldId id="400" r:id="rId146"/>
    <p:sldId id="402" r:id="rId147"/>
    <p:sldId id="403" r:id="rId148"/>
    <p:sldId id="404" r:id="rId149"/>
    <p:sldId id="405" r:id="rId150"/>
    <p:sldId id="406" r:id="rId151"/>
    <p:sldId id="407" r:id="rId152"/>
    <p:sldId id="409" r:id="rId153"/>
    <p:sldId id="408" r:id="rId154"/>
    <p:sldId id="410" r:id="rId155"/>
    <p:sldId id="411" r:id="rId156"/>
    <p:sldId id="412" r:id="rId157"/>
    <p:sldId id="413" r:id="rId158"/>
    <p:sldId id="414" r:id="rId1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9" y="7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18.493"/>
    </inkml:context>
    <inkml:brush xml:id="br0">
      <inkml:brushProperty name="width" value="0.05" units="cm"/>
      <inkml:brushProperty name="height" value="0.05" units="cm"/>
      <inkml:brushProperty name="color" value="#FFFFFF"/>
    </inkml:brush>
  </inkml:definitions>
  <inkml:trace contextRef="#ctx0" brushRef="#br0">129 95 24575,'404'0'0,"-396"0"0,0 0 0,0 0 0,0 1 0,0 0 0,0 1 0,0 0 0,0 0 0,0 0 0,7 4 0,-11-3 0,-1-1 0,1 0 0,-1 1 0,0 0 0,0-1 0,0 1 0,0 0 0,-1 1 0,1-1 0,-1 0 0,0 1 0,0 0 0,0-1 0,0 1 0,-1 0 0,1 0 0,-1 0 0,0 0 0,1 8 0,0-3 0,-1 0 0,0 0 0,0 1 0,-1-1 0,0 0 0,-1 1 0,0-1 0,0 0 0,-1 1 0,-3 9 0,3-15 0,0 0 0,0 0 0,0 0 0,-1 0 0,1 0 0,-1 0 0,0-1 0,0 1 0,-1-1 0,1 0 0,-1 0 0,1 0 0,-1 0 0,0-1 0,0 1 0,0-1 0,0 0 0,-1 0 0,1-1 0,0 1 0,-1-1 0,-5 1 0,-9 2 0,0-1 0,0-1 0,-1-1 0,1 0 0,0-2 0,0 0 0,-1-1 0,1-1 0,0-1 0,1 0 0,-25-9 0,39 10 0,-1 0 0,1 0 0,-1 0 0,1 0 0,0-1 0,0 1 0,1-1 0,-1 0 0,1 0 0,0 0 0,0-1 0,0 1 0,0-1 0,1 0 0,0 0 0,0 0 0,0 0 0,0 0 0,1 0 0,-1-8 0,-1-10 0,1-1 0,1 1 0,3-33 0,-1 29 0,2-47 0,-2 74 0,-1 0 0,0 0 0,0-1 0,0 1 0,0 0 0,0 0 0,0-1 0,0 1 0,0 0 0,1 0 0,-1-1 0,0 1 0,0 0 0,0 0 0,0-1 0,0 1 0,-1 0 0,1 0 0,0-1 0,0 1 0,0 0 0,0 0 0,0-1 0,0 1 0,0 0 0,0 0 0,0-1 0,-1 1 0,1 0 0,0 0 0,0 0 0,0-1 0,-1 1 0,1 0 0,0 0 0,0 0 0,0 0 0,-1-1 0,1 1 0,0 0 0,-1 0 0,-9 9 0,-8 22 0,17-31 0,-11 21 0,-2-1 0,0-1 0,-2 0 0,-25 25 0,36-39 0,-2 1 0,1 1 0,0 0 0,1 0 0,-6 8 0,10-14 0,0 0 0,1 0 0,-1-1 0,1 1 0,-1 0 0,1 0 0,-1 0 0,1 1 0,-1-1 0,1 0 0,0 0 0,0 0 0,-1 0 0,1 0 0,0 0 0,0 0 0,0 0 0,0 1 0,1-1 0,-1 0 0,0 0 0,0 0 0,1 0 0,-1 0 0,0 0 0,1 0 0,-1 0 0,1 0 0,0 0 0,-1 0 0,1 0 0,0 0 0,-1 0 0,1-1 0,0 1 0,0 0 0,0 0 0,0-1 0,-1 1 0,1-1 0,2 2 0,5 1 0,0 0 0,0-1 0,0 0 0,0 0 0,0-1 0,0 1 0,11-1 0,66-4 0,-45 1 0,486-2 0,-959 4 0,391-2 0,-1-3 0,1-1 0,0-2 0,-56-19 0,88 25 0,0-2 0,0 1 0,1-2 0,-1 1 0,1-1 0,0 0 0,0-1 0,-13-11 0,19 14 0,1 0 0,-1 0 0,1 0 0,-1 0 0,1 0 0,0 0 0,0-1 0,1 1 0,-1-1 0,1 1 0,-1-1 0,1 0 0,0 1 0,1-1 0,-1 0 0,1 0 0,-1 0 0,1 1 0,0-1 0,0 0 0,1 0 0,-1 0 0,1 0 0,0 1 0,0-1 0,3-6 0,-2 6 0,0-1 0,1 1 0,-1 0 0,1 0 0,0 1 0,0-1 0,1 0 0,-1 1 0,1 0 0,-1 0 0,1 0 0,0 0 0,0 0 0,1 1 0,-1 0 0,0 0 0,1 0 0,-1 0 0,1 1 0,0 0 0,6-1 0,11-2 0,1 1 0,0 2 0,28 1 0,-34 0 0,16 0 0,144 5 0,-171-4 0,0 0 0,0 1 0,-1 0 0,1 0 0,-1 0 0,1 0 0,-1 1 0,0 0 0,0 0 0,0 0 0,8 8 0,-11-10 0,-1 0 0,0 1 0,1-1 0,-1 0 0,0 1 0,0-1 0,0 1 0,0 0 0,0-1 0,0 1 0,0 0 0,-1-1 0,1 1 0,-1 0 0,1 0 0,-1 0 0,1-1 0,-1 1 0,0 0 0,0 0 0,0 0 0,0 0 0,0 0 0,-1 0 0,1-1 0,-1 1 0,1 0 0,-1 0 0,1-1 0,-1 1 0,0 0 0,0 0 0,0-1 0,0 1 0,0-1 0,0 1 0,0-1 0,-1 0 0,1 1 0,-2 0 0,-2 2 0,0 0 0,-1 0 0,0-1 0,1 0 0,-1 0 0,0 0 0,0-1 0,0 0 0,-1 0 0,1-1 0,0 1 0,-8-1 0,-14 2 0,-41-2 0,52-1 0,-107-3 0,313 2 0,-48-1 0,1857 3 0,-3008-1-1365,972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23.545"/>
    </inkml:context>
    <inkml:brush xml:id="br0">
      <inkml:brushProperty name="width" value="0.1" units="cm"/>
      <inkml:brushProperty name="height" value="0.1" units="cm"/>
      <inkml:brushProperty name="color" value="#FFFFFF"/>
    </inkml:brush>
  </inkml:definitions>
  <inkml:trace contextRef="#ctx0" brushRef="#br0">1 1 24575,'0'7'0,"0"11"0,0 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33.905"/>
    </inkml:context>
    <inkml:brush xml:id="br0">
      <inkml:brushProperty name="width" value="0.1" units="cm"/>
      <inkml:brushProperty name="height" value="0.1" units="cm"/>
      <inkml:brushProperty name="color" value="#FFFFFF"/>
    </inkml:brush>
  </inkml:definitions>
  <inkml:trace contextRef="#ctx0" brushRef="#br0">0 28 24575,'2543'0'0,"-2528"0"0,0 1 0,0 0 0,0 1 0,16 4 0,-27-5 0,0 1 0,0-1 0,0 0 0,1 1 0,-1 0 0,-1 0 0,1 0 0,0 1 0,0-1 0,-1 1 0,1 0 0,-1 0 0,0 0 0,0 0 0,0 0 0,-1 1 0,1 0 0,2 4 0,-4-7 0,-1 1 0,1 0 0,0-1 0,-1 1 0,0 0 0,1 0 0,-1-1 0,0 1 0,0 0 0,0 0 0,0 0 0,0-1 0,0 1 0,0 0 0,-1 0 0,1-1 0,-1 1 0,1 0 0,-1 0 0,0-1 0,0 1 0,0-1 0,1 1 0,-2-1 0,1 1 0,0-1 0,0 1 0,0-1 0,-1 0 0,1 0 0,0 0 0,-1 0 0,1 0 0,-1 0 0,1 0 0,-1 0 0,0 0 0,1-1 0,-1 1 0,-2 0 0,-8 3 0,1-1 0,0 0 0,-1-1 0,-20 2 0,-269-2 0,142-6 0,-1782 4 0,1984 0 0,1-3 0,67-11 0,-36 1 0,139-5 0,79 19 0,-106 2 0,392-3 0,-540-2 0,-1-2 0,55-12 0,-48 7 0,52-4 0,209 11 0,-166 4 0,-131-2 0,1 0 0,0-1 0,0 0 0,0-1 0,12-3 0,-18 4 0,0-1 0,-1 1 0,1-1 0,0 0 0,-1 0 0,0 0 0,0-1 0,1 1 0,-1-1 0,-1 1 0,1-1 0,0 0 0,-1 0 0,1-1 0,2-4 0,0-2 0,1-2 0,-6 12 0,1 0 0,-1 0 0,0 0 0,0 0 0,0 0 0,1 0 0,-1 0 0,0 0 0,0 0 0,0 0 0,1 0 0,-1 0 0,0 0 0,0 0 0,0 0 0,0 0 0,1 0 0,-1 0 0,0 1 0,0-1 0,0 0 0,0 0 0,1 0 0,-1 0 0,0 0 0,0 0 0,0 1 0,0-1 0,0 0 0,0 0 0,1 0 0,-1 0 0,0 1 0,0-1 0,0 0 0,0 0 0,0 0 0,0 1 0,0-1 0,0 0 0,0 0 0,0 0 0,0 1 0,0-1 0,0 0 0,0 0 0,0 0 0,0 1 0,0-1 0,0 0 0,0 0 0,0 0 0,6 17 120,-6-17-152,1 1 1,-1-1-1,0 1 1,0-1-1,0 0 0,0 0 1,0 1-1,1-1 1,-1 0-1,0 1 0,0-1 1,1 0-1,-1 0 1,0 1-1,0-1 0,1 0 1,-1 0-1,0 1 1,1-1-1,-1 0 0,0 0 1,1 0-1,-1 0 1,0 0-1,1 0 0,-1 0 1,1 0-1,-1 1 1,0-1-1,1 0 0,-1 0 1,0-1-1,1 1 1,-1 0-1,0 0 1,1 0-1,-1 0 0,1 0 1,-1 0-1,0 0 1,0-1-1,1 1 0,-1 0 1,0 0-1,1 0 1,-1-1-1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40.549"/>
    </inkml:context>
    <inkml:brush xml:id="br0">
      <inkml:brushProperty name="width" value="0.1" units="cm"/>
      <inkml:brushProperty name="height" value="0.1" units="cm"/>
      <inkml:brushProperty name="color" value="#FFFFFF"/>
    </inkml:brush>
  </inkml:definitions>
  <inkml:trace contextRef="#ctx0" brushRef="#br0">2178 1 24575,'1'52'0,"-3"67"0,2-114 0,-1-1 0,1 1 0,-1-1 0,0 0 0,-1 1 0,1-1 0,-1 0 0,0 0 0,0 1 0,0-2 0,0 1 0,-1 0 0,0 0 0,0-1 0,0 1 0,0-1 0,0 0 0,0 0 0,-1 0 0,0-1 0,1 1 0,-1-1 0,0 0 0,0 0 0,-1 0 0,1 0 0,0-1 0,-9 2 0,-9 1 0,1-1 0,-1-1 0,0-2 0,-39-2 0,33 0 0,-994-6 0,612 10 0,-34-2-1365,406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45.075"/>
    </inkml:context>
    <inkml:brush xml:id="br0">
      <inkml:brushProperty name="width" value="0.1" units="cm"/>
      <inkml:brushProperty name="height" value="0.1" units="cm"/>
      <inkml:brushProperty name="color" value="#FFFFFF"/>
    </inkml:brush>
  </inkml:definitions>
  <inkml:trace contextRef="#ctx0" brushRef="#br0">395 0 24575,'-8'0'0,"-9"0"0,-10 0 0,-8 0 0,-6 0 0,-3 0 0,-2 0 0,0 0 0,0 0 0,0 0 0,8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49.040"/>
    </inkml:context>
    <inkml:brush xml:id="br0">
      <inkml:brushProperty name="width" value="0.1" units="cm"/>
      <inkml:brushProperty name="height" value="0.1" units="cm"/>
      <inkml:brushProperty name="color" value="#FFFFFF"/>
    </inkml:brush>
  </inkml:definitions>
  <inkml:trace contextRef="#ctx0" brushRef="#br0">486 0 24575,'-8'0'0,"-9"0"0,-10 0 0,-8 0 0,-6 0 0,-3 0 0,-2 0 0,0 0 0,0 8 0,0 9 0,0 3 0,0-3 0,9-4-8191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53.184"/>
    </inkml:context>
    <inkml:brush xml:id="br0">
      <inkml:brushProperty name="width" value="0.1" units="cm"/>
      <inkml:brushProperty name="height" value="0.1" units="cm"/>
      <inkml:brushProperty name="color" value="#FFFFFF"/>
    </inkml:brush>
  </inkml:definitions>
  <inkml:trace contextRef="#ctx0" brushRef="#br0">165 1 24575,'-8'0'0,"-9"0"0,-10 0 0,-9 0 0,-4 0 0,3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1T12:36:54.11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2T09:36:27.331"/>
    </inkml:context>
    <inkml:brush xml:id="br0">
      <inkml:brushProperty name="width" value="0.1" units="cm"/>
      <inkml:brushProperty name="height" value="0.1" units="cm"/>
      <inkml:brushProperty name="color" value="#FFFFFF"/>
    </inkml:brush>
  </inkml:definitions>
  <inkml:trace contextRef="#ctx0" brushRef="#br0">132 182 24575,'850'0'0,"-837"0"0,1-1 0,-1 0 0,1-1 0,-1-1 0,0 0 0,0-1 0,0 0 0,0-1 0,-1-1 0,17-9 0,0 2 0,1 0 0,39-9 0,-19 6 0,-21 7 0,1 3 0,0 0 0,0 2 0,1 1 0,-1 1 0,1 2 0,40 5 0,-66-5 0,-1 1 0,0 0 0,0-1 0,0 2 0,0-1 0,0 0 0,0 1 0,0 0 0,0 0 0,0 0 0,-1 0 0,1 1 0,-1 0 0,0-1 0,0 1 0,0 0 0,0 0 0,0 1 0,0-1 0,-1 1 0,0-1 0,0 1 0,0 0 0,0 0 0,0 0 0,1 7 0,1 3 0,-2 0 0,1 1 0,-2-1 0,0 1 0,-1 0 0,-2 22 0,2-31 0,-1 0 0,0 0 0,0 0 0,-1 0 0,0-1 0,0 1 0,0 0 0,0-1 0,-1 1 0,0-1 0,0 0 0,-1 0 0,1 0 0,-5 4 0,5-6 0,-1 0 0,1 0 0,-1-1 0,1 1 0,-1-1 0,0 0 0,0 0 0,0 0 0,0-1 0,0 1 0,0-1 0,-1 0 0,1 0 0,0-1 0,0 1 0,-1-1 0,1 0 0,-1 0 0,1 0 0,-5-1 0,-78-18 0,56 11 0,-45-6 0,4 8 0,27 3 0,-62-12 0,44 3 0,-1 3 0,-75 0 0,-131 10 0,110 2 0,1244-3 0,-1084 0 0,0 0 0,0 0 0,1 0 0,-1 0 0,0 0 0,0 0 0,0 0 0,1 0 0,-1 0 0,0 0 0,0 0 0,0 0 0,1 0 0,-1 0 0,0 0 0,0 0 0,1 0 0,-1 0 0,0 0 0,0 0 0,0 0 0,1 0 0,-1 0 0,0 0 0,0 0 0,0 0 0,1 0 0,-1-1 0,0 1 0,0 0 0,0 0 0,0 0 0,0 0 0,1-1 0,-1 1 0,0 0 0,0 0 0,0 0 0,0 0 0,0-1 0,0 1 0,0 0 0,0 0 0,0 0 0,0-1 0,1 1 0,-1 0 0,0 0 0,0-1 0,0 1 0,-11-11 0,-20-8 0,16 11 0,0 1 0,-1 1 0,0 0 0,0 1 0,-27-4 0,-83-4 0,67 9 0,54 3 0,0 0 0,0 0 0,0 0 0,0 0 0,0-1 0,1 0 0,-1 0 0,1 0 0,-1 0 0,1-1 0,0 0 0,0 1 0,0-2 0,0 1 0,1 0 0,-1-1 0,1 0 0,0 0 0,0 0 0,-4-7 0,-5-4 0,7 9 0,-1 1 0,1 0 0,-1 0 0,0 1 0,0 0 0,-1 0 0,1 0 0,-1 0 0,0 1 0,1 1 0,-1-1 0,-1 1 0,1 0 0,0 0 0,-12 0 0,-13-1 0,-1 2 0,-42 3 0,32 0 0,-92-2 0,-89 5 0,218-4 0,1-1 0,0 1 0,-1 0 0,1 1 0,0-1 0,0 1 0,0 0 0,0 1 0,0-1 0,1 1 0,-1 0 0,1 0 0,-1 0 0,1 1 0,-5 5 0,-1 3 0,1 0 0,1 1 0,0 0 0,-7 14 0,-13 23 0,-3 5 0,19-31 0,10-19 0,4-7 0,7-11 0,1 0 0,0 0 0,1 1 0,1 0 0,20-16 0,12-14 0,-38 35 0,0 1 0,1-1 0,0 1 0,0 0 0,0 0 0,1 1 0,0 0 0,0 1 0,0 0 0,10-4 0,13 0 0,42-5 0,-13 2 0,18 0 0,0 3 0,147 4 0,-200 5 0,6-3 0,1-1 0,60-13 0,29-4 0,401 13 0,-294 9 0,-218-2 0,0 1 0,0 0 0,0 0 0,0 1 0,0 0 0,15 5 0,-23-6 0,0 0 0,1 0 0,-1 0 0,0 0 0,0 0 0,0 0 0,0 1 0,0-1 0,0 1 0,0 0 0,0-1 0,-1 1 0,1 0 0,-1 0 0,1 0 0,-1 0 0,0 0 0,0 0 0,0 1 0,0-1 0,0 0 0,0 1 0,-1-1 0,1 0 0,-1 1 0,1-1 0,-1 1 0,0-1 0,0 1 0,0-1 0,0 0 0,-1 1 0,0 2 0,0 0 0,-1-1 0,0 1 0,0 0 0,0-1 0,-1 1 0,0-1 0,0 0 0,0 0 0,0 0 0,0 0 0,-1-1 0,0 1 0,0-1 0,0 0 0,0 0 0,-6 3 0,-10 5 0,0 0 0,-27 9 0,41-17 0,-318 113 0,271-101 0,-2-3 0,0-2 0,-99 4 0,-170-15 0,138-4 0,60 6 0,-115-3 0,205-2 0,-53-13 0,55 9 0,-56-5 0,50 8 0,0-2 0,-40-11 0,19 3 0,60 15 0,-1 0 0,0 0 0,0-1 0,1 1 0,-1 0 0,0-1 0,1 0 0,-1 1 0,0-1 0,1 0 0,-1 0 0,1 0 0,-1 0 0,1 0 0,0 0 0,-1 0 0,1 0 0,0-1 0,0 1 0,0-1 0,0 1 0,0 0 0,0-1 0,0 0 0,0 1 0,0-4 0,1 4 0,0-1 0,1 0 0,-1 0 0,1 0 0,0 0 0,-1 1 0,1-1 0,0 0 0,0 1 0,0-1 0,0 0 0,1 1 0,-1-1 0,0 1 0,1 0 0,-1 0 0,1-1 0,-1 1 0,1 0 0,-1 0 0,1 0 0,0 0 0,0 1 0,-1-1 0,4 0 0,20-10 0,1 2 0,1 1 0,0 1 0,30-4 0,113-7 0,-169 18 0,519-8 0,-308 10 0,-1045-2 0,812 3 0,21-3 0,0 0 0,0 0 0,0 0 0,0 1 0,0-1 0,0 0 0,-1 0 0,1 0 0,0 0 0,0 1 0,0-1 0,0 0 0,0 0 0,0 0 0,0 1 0,0-1 0,1 0 0,-1 0 0,0 0 0,0 1 0,0-1 0,0 0 0,0 0 0,0 0 0,0 0 0,0 1 0,0-1 0,0 0 0,1 0 0,-1 0 0,0 0 0,0 0 0,0 0 0,0 1 0,0-1 0,1 0 0,-1 0 0,0 0 0,0 0 0,0 0 0,0 0 0,1 0 0,-1 0 0,0 0 0,0 0 0,0 0 0,1 0 0,40 16 0,48 12 0,1-4 0,1-3 0,1-5 0,162 7 0,-111-26 0,-490 0 0,192 5 0,-290-2 0,536-18 0,313-12 0,8 31 0,-167 1 0,419-2 0,-2498 0-1365,1797 0-5461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00BF-3A5C-368D-E0DB-24A2AF0B9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54D6FE-3001-AA89-846E-EDEE8490E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7C0E3-0223-689B-1571-06A71D94FA1D}"/>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23F28E5D-ECAB-9BFF-E053-8B034A8FD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9AB3A-EE1F-F9EB-46CA-72D6441F3C36}"/>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16472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4CBE-9FD1-12D9-0862-84D8613EB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4ACEE-CDE9-4341-202A-9285E631DB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15751-952E-2124-088A-3B70FE56CBD9}"/>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3EE0BC7C-FBCA-8C31-5C5E-8F3FB0E2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1B42C-5287-87D8-2BC9-6A02C381CCE8}"/>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154841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EAE16-AA12-B053-A141-D7E7295D76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0C030-4B68-8CF2-DD77-D7CFE56CF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5FD77-CBA1-4B1E-EC90-FD5F9226BE00}"/>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B22BE7BA-FAF8-E7B1-D9E5-4B71F0F4B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E892D-6F97-06A9-2683-E0598A4B670D}"/>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286431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D7CF-634C-E0E7-846B-7249F6407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148D4-22CE-1E59-8226-66C1FA6B3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63771-BC75-5D67-F75F-8AE2256939CB}"/>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5646FBCC-7AB6-3AF3-E4B0-003258E14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E1257-B2ED-71BD-AA9E-40CF0E01A02C}"/>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182581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5988-6AAC-8DD8-9DAB-EC31BE367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64A12-99F6-A856-1DE4-50699D87C6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8F985-AB68-BF39-586D-26E1AC051D13}"/>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5FFBE4BE-154F-476D-BD03-EE7B358C5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55A3-335E-507D-B674-008796834E69}"/>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318651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8158-A063-0750-6941-8C7FADEB0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EF259-F519-C2BC-1178-4F74BC75A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784BE7-8177-913A-07E0-9435C0C9A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47A520-4029-020B-90F2-703CA82982A4}"/>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6" name="Footer Placeholder 5">
            <a:extLst>
              <a:ext uri="{FF2B5EF4-FFF2-40B4-BE49-F238E27FC236}">
                <a16:creationId xmlns:a16="http://schemas.microsoft.com/office/drawing/2014/main" id="{0C321A9E-192B-DE7B-4E60-9D8EC5F85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4BAD6-2E7E-0018-4D93-B13DB587476D}"/>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406273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A4A5-7BFF-29D5-F6CB-E021BA3A8D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DA8B65-3584-19DF-0DA4-93FAFEA1D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F5BB1-2D5A-0D4C-4E4F-D56C4ECAD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C25B2-9F12-84B9-3AB5-8C0B77723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1FCBEA-89FD-72ED-98B4-6B001F3B8E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B6ED1E-201C-6EA1-FBC4-AF0220C7024C}"/>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8" name="Footer Placeholder 7">
            <a:extLst>
              <a:ext uri="{FF2B5EF4-FFF2-40B4-BE49-F238E27FC236}">
                <a16:creationId xmlns:a16="http://schemas.microsoft.com/office/drawing/2014/main" id="{46225B97-40F0-937C-5564-AC70DDD45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096283-A4C3-C73A-3814-E299DFF2FA82}"/>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58184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1D4E-6788-0DEA-BCE2-4ACB2C4AB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44121-5139-D2CE-3602-F957746E13A4}"/>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4" name="Footer Placeholder 3">
            <a:extLst>
              <a:ext uri="{FF2B5EF4-FFF2-40B4-BE49-F238E27FC236}">
                <a16:creationId xmlns:a16="http://schemas.microsoft.com/office/drawing/2014/main" id="{17979635-72AF-6B27-3E9C-E48547C8BA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2FEDD-7122-B8BF-0D43-232AB5D4D66B}"/>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42638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038D3-E532-1150-A4AC-FC51D8BA7344}"/>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3" name="Footer Placeholder 2">
            <a:extLst>
              <a:ext uri="{FF2B5EF4-FFF2-40B4-BE49-F238E27FC236}">
                <a16:creationId xmlns:a16="http://schemas.microsoft.com/office/drawing/2014/main" id="{A36F80D6-8121-1E78-0981-E9FBA0BC97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33A899-4EDA-8D29-586D-3C0402AA514D}"/>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48039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FCCD-E313-C86E-845E-EF7D97C11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FF8EF-BB30-DF89-FBF1-34661C555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9EF3EE-FD87-6025-40FB-F39FB5413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BCFA2F-606C-7ECA-292C-00DA6F93E6F5}"/>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6" name="Footer Placeholder 5">
            <a:extLst>
              <a:ext uri="{FF2B5EF4-FFF2-40B4-BE49-F238E27FC236}">
                <a16:creationId xmlns:a16="http://schemas.microsoft.com/office/drawing/2014/main" id="{942E397B-B26C-C6DD-91D0-FE705DF44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4EF29-DD13-435C-8189-580323D7983F}"/>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39590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B9A2-7D98-927B-94DD-2A0401A79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DFFF6-3611-19FE-A6CF-CA63DCB84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4CA74-D4FD-D213-19E0-EFF1ED068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EAFCE-8AFF-F1DB-E5EE-B02840266875}"/>
              </a:ext>
            </a:extLst>
          </p:cNvPr>
          <p:cNvSpPr>
            <a:spLocks noGrp="1"/>
          </p:cNvSpPr>
          <p:nvPr>
            <p:ph type="dt" sz="half" idx="10"/>
          </p:nvPr>
        </p:nvSpPr>
        <p:spPr/>
        <p:txBody>
          <a:bodyPr/>
          <a:lstStyle/>
          <a:p>
            <a:fld id="{E7C92536-856F-4E47-8C70-8420505D11D9}" type="datetimeFigureOut">
              <a:rPr lang="en-US" smtClean="0"/>
              <a:t>7/2/2022</a:t>
            </a:fld>
            <a:endParaRPr lang="en-US"/>
          </a:p>
        </p:txBody>
      </p:sp>
      <p:sp>
        <p:nvSpPr>
          <p:cNvPr id="6" name="Footer Placeholder 5">
            <a:extLst>
              <a:ext uri="{FF2B5EF4-FFF2-40B4-BE49-F238E27FC236}">
                <a16:creationId xmlns:a16="http://schemas.microsoft.com/office/drawing/2014/main" id="{4AD843AF-2320-E463-4424-EF2ACB65D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5FD5A-4DE3-7C39-C35B-DFCA57149778}"/>
              </a:ext>
            </a:extLst>
          </p:cNvPr>
          <p:cNvSpPr>
            <a:spLocks noGrp="1"/>
          </p:cNvSpPr>
          <p:nvPr>
            <p:ph type="sldNum" sz="quarter" idx="12"/>
          </p:nvPr>
        </p:nvSpPr>
        <p:spPr/>
        <p:txBody>
          <a:bodyPr/>
          <a:lstStyle/>
          <a:p>
            <a:fld id="{CBCBA5FB-DB29-45B1-8DCC-79525826FF92}" type="slidenum">
              <a:rPr lang="en-US" smtClean="0"/>
              <a:t>‹#›</a:t>
            </a:fld>
            <a:endParaRPr lang="en-US"/>
          </a:p>
        </p:txBody>
      </p:sp>
    </p:spTree>
    <p:extLst>
      <p:ext uri="{BB962C8B-B14F-4D97-AF65-F5344CB8AC3E}">
        <p14:creationId xmlns:p14="http://schemas.microsoft.com/office/powerpoint/2010/main" val="300085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C9DE4-1698-4EFF-8FDE-A8A6DAF75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61572-1601-5867-1F09-E757FA3ED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C87B8-43A1-790D-CF8B-CE47F23F8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92536-856F-4E47-8C70-8420505D11D9}" type="datetimeFigureOut">
              <a:rPr lang="en-US" smtClean="0"/>
              <a:t>7/2/2022</a:t>
            </a:fld>
            <a:endParaRPr lang="en-US"/>
          </a:p>
        </p:txBody>
      </p:sp>
      <p:sp>
        <p:nvSpPr>
          <p:cNvPr id="5" name="Footer Placeholder 4">
            <a:extLst>
              <a:ext uri="{FF2B5EF4-FFF2-40B4-BE49-F238E27FC236}">
                <a16:creationId xmlns:a16="http://schemas.microsoft.com/office/drawing/2014/main" id="{4514BB28-837D-2C69-1415-1B1673746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362B9-2FDC-EAB3-4861-521189781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BA5FB-DB29-45B1-8DCC-79525826FF92}" type="slidenum">
              <a:rPr lang="en-US" smtClean="0"/>
              <a:t>‹#›</a:t>
            </a:fld>
            <a:endParaRPr lang="en-US"/>
          </a:p>
        </p:txBody>
      </p:sp>
    </p:spTree>
    <p:extLst>
      <p:ext uri="{BB962C8B-B14F-4D97-AF65-F5344CB8AC3E}">
        <p14:creationId xmlns:p14="http://schemas.microsoft.com/office/powerpoint/2010/main" val="397675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6.xml"/><Relationship Id="rId18" Type="http://schemas.openxmlformats.org/officeDocument/2006/relationships/image" Target="../media/image2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5.png"/><Relationship Id="rId17" Type="http://schemas.openxmlformats.org/officeDocument/2006/relationships/customXml" Target="../ink/ink8.xml"/><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customXml" Target="../ink/ink4.xml"/><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DEBC-3F09-65B1-E269-97EA92FDC16B}"/>
              </a:ext>
            </a:extLst>
          </p:cNvPr>
          <p:cNvSpPr>
            <a:spLocks noGrp="1"/>
          </p:cNvSpPr>
          <p:nvPr>
            <p:ph type="ctrTitle"/>
          </p:nvPr>
        </p:nvSpPr>
        <p:spPr/>
        <p:txBody>
          <a:bodyPr/>
          <a:lstStyle/>
          <a:p>
            <a:r>
              <a:rPr lang="en-US" dirty="0"/>
              <a:t>Arm and Arm architecture primer</a:t>
            </a:r>
          </a:p>
        </p:txBody>
      </p:sp>
      <p:sp>
        <p:nvSpPr>
          <p:cNvPr id="3" name="Subtitle 2">
            <a:extLst>
              <a:ext uri="{FF2B5EF4-FFF2-40B4-BE49-F238E27FC236}">
                <a16:creationId xmlns:a16="http://schemas.microsoft.com/office/drawing/2014/main" id="{E4F0DB24-48C0-715F-F54E-13366ABCF62C}"/>
              </a:ext>
            </a:extLst>
          </p:cNvPr>
          <p:cNvSpPr>
            <a:spLocks noGrp="1"/>
          </p:cNvSpPr>
          <p:nvPr>
            <p:ph type="subTitle" idx="1"/>
          </p:nvPr>
        </p:nvSpPr>
        <p:spPr/>
        <p:txBody>
          <a:bodyPr/>
          <a:lstStyle/>
          <a:p>
            <a:r>
              <a:rPr lang="hr-HR" dirty="0"/>
              <a:t>Predavanje 09</a:t>
            </a:r>
            <a:endParaRPr lang="en-US" dirty="0"/>
          </a:p>
        </p:txBody>
      </p:sp>
    </p:spTree>
    <p:extLst>
      <p:ext uri="{BB962C8B-B14F-4D97-AF65-F5344CB8AC3E}">
        <p14:creationId xmlns:p14="http://schemas.microsoft.com/office/powerpoint/2010/main" val="190929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64A7-5F8D-9967-0209-87D361D35779}"/>
              </a:ext>
            </a:extLst>
          </p:cNvPr>
          <p:cNvSpPr>
            <a:spLocks noGrp="1"/>
          </p:cNvSpPr>
          <p:nvPr>
            <p:ph type="title"/>
          </p:nvPr>
        </p:nvSpPr>
        <p:spPr/>
        <p:txBody>
          <a:bodyPr/>
          <a:lstStyle/>
          <a:p>
            <a:r>
              <a:rPr lang="en-US" dirty="0"/>
              <a:t>AArch64 – </a:t>
            </a:r>
            <a:r>
              <a:rPr lang="en-US" b="1" dirty="0"/>
              <a:t>Load/Store Instructions </a:t>
            </a:r>
          </a:p>
        </p:txBody>
      </p:sp>
      <p:sp>
        <p:nvSpPr>
          <p:cNvPr id="3" name="Content Placeholder 2">
            <a:extLst>
              <a:ext uri="{FF2B5EF4-FFF2-40B4-BE49-F238E27FC236}">
                <a16:creationId xmlns:a16="http://schemas.microsoft.com/office/drawing/2014/main" id="{1CC0AD6F-2C5C-0DD5-3D03-867F4A7834BE}"/>
              </a:ext>
            </a:extLst>
          </p:cNvPr>
          <p:cNvSpPr>
            <a:spLocks noGrp="1"/>
          </p:cNvSpPr>
          <p:nvPr>
            <p:ph idx="1"/>
          </p:nvPr>
        </p:nvSpPr>
        <p:spPr/>
        <p:txBody>
          <a:bodyPr/>
          <a:lstStyle/>
          <a:p>
            <a:r>
              <a:rPr lang="en-US" b="1" dirty="0"/>
              <a:t>DR</a:t>
            </a:r>
            <a:r>
              <a:rPr lang="en-US" dirty="0"/>
              <a:t> – load data from an address into a register.</a:t>
            </a:r>
          </a:p>
          <a:p>
            <a:r>
              <a:rPr lang="en-US" b="1" dirty="0"/>
              <a:t>STR</a:t>
            </a:r>
            <a:r>
              <a:rPr lang="en-US" dirty="0"/>
              <a:t> – store data from a register to an address.</a:t>
            </a:r>
          </a:p>
          <a:p>
            <a:r>
              <a:rPr lang="en-US" dirty="0"/>
              <a:t>LDR X0, &lt;</a:t>
            </a:r>
            <a:r>
              <a:rPr lang="en-US" dirty="0" err="1"/>
              <a:t>addr</a:t>
            </a:r>
            <a:r>
              <a:rPr lang="en-US" dirty="0"/>
              <a:t>&gt; ; load from &lt;</a:t>
            </a:r>
            <a:r>
              <a:rPr lang="en-US" dirty="0" err="1"/>
              <a:t>addr</a:t>
            </a:r>
            <a:r>
              <a:rPr lang="en-US" dirty="0"/>
              <a:t>&gt; into X0</a:t>
            </a:r>
          </a:p>
          <a:p>
            <a:r>
              <a:rPr lang="en-US" dirty="0"/>
              <a:t>STR X0, &lt;</a:t>
            </a:r>
            <a:r>
              <a:rPr lang="en-US" dirty="0" err="1"/>
              <a:t>addr</a:t>
            </a:r>
            <a:r>
              <a:rPr lang="en-US" dirty="0"/>
              <a:t>&gt; ; store contents of X0 to &lt;</a:t>
            </a:r>
            <a:r>
              <a:rPr lang="en-US" dirty="0" err="1"/>
              <a:t>addr</a:t>
            </a:r>
            <a:r>
              <a:rPr lang="en-US" dirty="0"/>
              <a:t>&gt;</a:t>
            </a:r>
          </a:p>
          <a:p>
            <a:r>
              <a:rPr lang="en-US" dirty="0"/>
              <a:t>In these cases, X0 is a 64-bit register, so 64-bits will be loaded or stored</a:t>
            </a:r>
            <a:r>
              <a:rPr lang="hr-HR" dirty="0"/>
              <a:t> </a:t>
            </a:r>
            <a:r>
              <a:rPr lang="en-US" dirty="0"/>
              <a:t>from/to memory.</a:t>
            </a:r>
          </a:p>
        </p:txBody>
      </p:sp>
    </p:spTree>
    <p:extLst>
      <p:ext uri="{BB962C8B-B14F-4D97-AF65-F5344CB8AC3E}">
        <p14:creationId xmlns:p14="http://schemas.microsoft.com/office/powerpoint/2010/main" val="4590352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A840-E87C-BC2B-DC1B-009E8000B386}"/>
              </a:ext>
            </a:extLst>
          </p:cNvPr>
          <p:cNvSpPr>
            <a:spLocks noGrp="1"/>
          </p:cNvSpPr>
          <p:nvPr>
            <p:ph type="title"/>
          </p:nvPr>
        </p:nvSpPr>
        <p:spPr/>
        <p:txBody>
          <a:bodyPr/>
          <a:lstStyle/>
          <a:p>
            <a:r>
              <a:rPr lang="pl-PL" b="1" dirty="0"/>
              <a:t>Podsjetimo se: Najbolje od oba svijeta </a:t>
            </a:r>
            <a:endParaRPr lang="en-US" b="1" dirty="0"/>
          </a:p>
        </p:txBody>
      </p:sp>
      <p:sp>
        <p:nvSpPr>
          <p:cNvPr id="3" name="Content Placeholder 2">
            <a:extLst>
              <a:ext uri="{FF2B5EF4-FFF2-40B4-BE49-F238E27FC236}">
                <a16:creationId xmlns:a16="http://schemas.microsoft.com/office/drawing/2014/main" id="{3C51B7B2-BD7D-1C36-6A04-A610C03A32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27F69E5-9370-D481-2C90-43AA3039A584}"/>
              </a:ext>
            </a:extLst>
          </p:cNvPr>
          <p:cNvPicPr>
            <a:picLocks noChangeAspect="1"/>
          </p:cNvPicPr>
          <p:nvPr/>
        </p:nvPicPr>
        <p:blipFill>
          <a:blip r:embed="rId2"/>
          <a:stretch>
            <a:fillRect/>
          </a:stretch>
        </p:blipFill>
        <p:spPr>
          <a:xfrm>
            <a:off x="1872754" y="1734804"/>
            <a:ext cx="8446491" cy="4846769"/>
          </a:xfrm>
          <a:prstGeom prst="rect">
            <a:avLst/>
          </a:prstGeom>
        </p:spPr>
      </p:pic>
    </p:spTree>
    <p:extLst>
      <p:ext uri="{BB962C8B-B14F-4D97-AF65-F5344CB8AC3E}">
        <p14:creationId xmlns:p14="http://schemas.microsoft.com/office/powerpoint/2010/main" val="1291202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9A53-7290-651A-BE77-D5DFF8F8449C}"/>
              </a:ext>
            </a:extLst>
          </p:cNvPr>
          <p:cNvSpPr>
            <a:spLocks noGrp="1"/>
          </p:cNvSpPr>
          <p:nvPr>
            <p:ph type="title"/>
          </p:nvPr>
        </p:nvSpPr>
        <p:spPr/>
        <p:txBody>
          <a:bodyPr/>
          <a:lstStyle/>
          <a:p>
            <a:r>
              <a:rPr lang="en-US" b="1" dirty="0"/>
              <a:t>Scheduling </a:t>
            </a:r>
            <a:r>
              <a:rPr lang="en-US" b="1" dirty="0" err="1"/>
              <a:t>threadova</a:t>
            </a:r>
            <a:r>
              <a:rPr lang="en-US" b="1" dirty="0"/>
              <a:t> </a:t>
            </a:r>
            <a:r>
              <a:rPr lang="en-US" b="1" dirty="0" err="1"/>
              <a:t>na</a:t>
            </a:r>
            <a:r>
              <a:rPr lang="en-US" b="1" dirty="0"/>
              <a:t> </a:t>
            </a:r>
            <a:r>
              <a:rPr lang="en-US" b="1" dirty="0" err="1"/>
              <a:t>razini</a:t>
            </a:r>
            <a:r>
              <a:rPr lang="en-US" b="1" dirty="0"/>
              <a:t> </a:t>
            </a:r>
            <a:r>
              <a:rPr lang="en-US" b="1" dirty="0" err="1"/>
              <a:t>memorije</a:t>
            </a:r>
            <a:r>
              <a:rPr lang="en-US" b="1" dirty="0"/>
              <a:t> </a:t>
            </a:r>
            <a:r>
              <a:rPr lang="en-US" b="1" dirty="0" err="1"/>
              <a:t>klastera</a:t>
            </a:r>
            <a:r>
              <a:rPr lang="en-US" b="1" dirty="0"/>
              <a:t> </a:t>
            </a:r>
          </a:p>
        </p:txBody>
      </p:sp>
      <p:pic>
        <p:nvPicPr>
          <p:cNvPr id="5" name="Content Placeholder 4">
            <a:extLst>
              <a:ext uri="{FF2B5EF4-FFF2-40B4-BE49-F238E27FC236}">
                <a16:creationId xmlns:a16="http://schemas.microsoft.com/office/drawing/2014/main" id="{D1671946-584D-3F44-D6C2-5D796F9E1914}"/>
              </a:ext>
            </a:extLst>
          </p:cNvPr>
          <p:cNvPicPr>
            <a:picLocks noGrp="1" noChangeAspect="1"/>
          </p:cNvPicPr>
          <p:nvPr>
            <p:ph idx="1"/>
          </p:nvPr>
        </p:nvPicPr>
        <p:blipFill>
          <a:blip r:embed="rId2"/>
          <a:stretch>
            <a:fillRect/>
          </a:stretch>
        </p:blipFill>
        <p:spPr>
          <a:xfrm>
            <a:off x="1401119" y="1690688"/>
            <a:ext cx="9389761" cy="4839947"/>
          </a:xfrm>
        </p:spPr>
      </p:pic>
    </p:spTree>
    <p:extLst>
      <p:ext uri="{BB962C8B-B14F-4D97-AF65-F5344CB8AC3E}">
        <p14:creationId xmlns:p14="http://schemas.microsoft.com/office/powerpoint/2010/main" val="33825949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4960-14A6-17E9-996B-2EBF615D2CF2}"/>
              </a:ext>
            </a:extLst>
          </p:cNvPr>
          <p:cNvSpPr>
            <a:spLocks noGrp="1"/>
          </p:cNvSpPr>
          <p:nvPr>
            <p:ph type="title"/>
          </p:nvPr>
        </p:nvSpPr>
        <p:spPr/>
        <p:txBody>
          <a:bodyPr/>
          <a:lstStyle/>
          <a:p>
            <a:r>
              <a:rPr lang="en-US" b="1" dirty="0" err="1"/>
              <a:t>Heterogeno</a:t>
            </a:r>
            <a:r>
              <a:rPr lang="en-US" b="1" dirty="0"/>
              <a:t> </a:t>
            </a:r>
            <a:r>
              <a:rPr lang="en-US" b="1" dirty="0" err="1"/>
              <a:t>povezivanje</a:t>
            </a:r>
            <a:r>
              <a:rPr lang="en-US" b="1" dirty="0"/>
              <a:t> (</a:t>
            </a:r>
            <a:r>
              <a:rPr lang="en-US" b="1" dirty="0" err="1"/>
              <a:t>Tilera</a:t>
            </a:r>
            <a:r>
              <a:rPr lang="en-US" b="1" dirty="0"/>
              <a:t>) </a:t>
            </a:r>
          </a:p>
        </p:txBody>
      </p:sp>
      <p:sp>
        <p:nvSpPr>
          <p:cNvPr id="3" name="Content Placeholder 2">
            <a:extLst>
              <a:ext uri="{FF2B5EF4-FFF2-40B4-BE49-F238E27FC236}">
                <a16:creationId xmlns:a16="http://schemas.microsoft.com/office/drawing/2014/main" id="{B1349459-83E1-8288-04A8-BE4195DB6666}"/>
              </a:ext>
            </a:extLst>
          </p:cNvPr>
          <p:cNvSpPr>
            <a:spLocks noGrp="1"/>
          </p:cNvSpPr>
          <p:nvPr>
            <p:ph idx="1"/>
          </p:nvPr>
        </p:nvSpPr>
        <p:spPr/>
        <p:txBody>
          <a:bodyPr>
            <a:normAutofit lnSpcReduction="10000"/>
          </a:bodyPr>
          <a:lstStyle/>
          <a:p>
            <a:r>
              <a:rPr lang="en-US" dirty="0"/>
              <a:t>• 2D Mesh </a:t>
            </a:r>
            <a:endParaRPr lang="hr-HR" dirty="0"/>
          </a:p>
          <a:p>
            <a:r>
              <a:rPr lang="en-US" dirty="0"/>
              <a:t>• Pet </a:t>
            </a:r>
            <a:r>
              <a:rPr lang="en-US" dirty="0" err="1"/>
              <a:t>mreža</a:t>
            </a:r>
            <a:r>
              <a:rPr lang="en-US" dirty="0"/>
              <a:t> </a:t>
            </a:r>
            <a:endParaRPr lang="hr-HR" dirty="0"/>
          </a:p>
          <a:p>
            <a:r>
              <a:rPr lang="en-US" dirty="0"/>
              <a:t>• </a:t>
            </a:r>
            <a:r>
              <a:rPr lang="en-US" u="sng" dirty="0" err="1"/>
              <a:t>Pr</a:t>
            </a:r>
            <a:r>
              <a:rPr lang="hr-HR" u="sng" dirty="0"/>
              <a:t>o</a:t>
            </a:r>
            <a:r>
              <a:rPr lang="en-US" u="sng" dirty="0" err="1"/>
              <a:t>spajanje</a:t>
            </a:r>
            <a:r>
              <a:rPr lang="en-US" u="sng" dirty="0"/>
              <a:t> </a:t>
            </a:r>
            <a:r>
              <a:rPr lang="en-US" u="sng" dirty="0" err="1"/>
              <a:t>na</a:t>
            </a:r>
            <a:r>
              <a:rPr lang="en-US" u="sng" dirty="0"/>
              <a:t> </a:t>
            </a:r>
            <a:r>
              <a:rPr lang="en-US" u="sng" dirty="0" err="1"/>
              <a:t>razini</a:t>
            </a:r>
            <a:r>
              <a:rPr lang="en-US" u="sng" dirty="0"/>
              <a:t> </a:t>
            </a:r>
            <a:r>
              <a:rPr lang="en-US" u="sng" dirty="0" err="1"/>
              <a:t>četiri</a:t>
            </a:r>
            <a:r>
              <a:rPr lang="en-US" u="sng" dirty="0"/>
              <a:t> </a:t>
            </a:r>
            <a:r>
              <a:rPr lang="en-US" u="sng" dirty="0" err="1"/>
              <a:t>paketa</a:t>
            </a:r>
            <a:r>
              <a:rPr lang="en-US" u="sng" dirty="0"/>
              <a:t> </a:t>
            </a:r>
            <a:endParaRPr lang="hr-HR" u="sng" dirty="0"/>
          </a:p>
          <a:p>
            <a:pPr lvl="1"/>
            <a:r>
              <a:rPr lang="en-US" dirty="0"/>
              <a:t>• Dimension order routing, wormhole flow control </a:t>
            </a:r>
            <a:endParaRPr lang="hr-HR" dirty="0"/>
          </a:p>
          <a:p>
            <a:pPr lvl="1"/>
            <a:r>
              <a:rPr lang="en-US" dirty="0"/>
              <a:t>• TDN: Cache request packets </a:t>
            </a:r>
            <a:endParaRPr lang="hr-HR" dirty="0"/>
          </a:p>
          <a:p>
            <a:pPr lvl="1"/>
            <a:r>
              <a:rPr lang="en-US" dirty="0"/>
              <a:t>• MDN: Response packets </a:t>
            </a:r>
            <a:endParaRPr lang="hr-HR" dirty="0"/>
          </a:p>
          <a:p>
            <a:pPr lvl="1"/>
            <a:r>
              <a:rPr lang="en-US" dirty="0"/>
              <a:t>• IDN: I/O packets </a:t>
            </a:r>
            <a:endParaRPr lang="hr-HR" dirty="0"/>
          </a:p>
          <a:p>
            <a:pPr lvl="1"/>
            <a:r>
              <a:rPr lang="en-US" dirty="0"/>
              <a:t>• UDN: Core to core messaging </a:t>
            </a:r>
            <a:endParaRPr lang="hr-HR" dirty="0"/>
          </a:p>
          <a:p>
            <a:r>
              <a:rPr lang="en-US" dirty="0"/>
              <a:t>• </a:t>
            </a:r>
            <a:r>
              <a:rPr lang="en-US" u="sng" dirty="0" err="1"/>
              <a:t>Prospajanje</a:t>
            </a:r>
            <a:r>
              <a:rPr lang="en-US" u="sng" dirty="0"/>
              <a:t> </a:t>
            </a:r>
            <a:r>
              <a:rPr lang="en-US" u="sng" dirty="0" err="1"/>
              <a:t>na</a:t>
            </a:r>
            <a:r>
              <a:rPr lang="en-US" u="sng" dirty="0"/>
              <a:t> </a:t>
            </a:r>
            <a:r>
              <a:rPr lang="en-US" u="sng" dirty="0" err="1"/>
              <a:t>razini</a:t>
            </a:r>
            <a:r>
              <a:rPr lang="en-US" u="sng" dirty="0"/>
              <a:t> </a:t>
            </a:r>
            <a:r>
              <a:rPr lang="en-US" u="sng" dirty="0" err="1"/>
              <a:t>jednog</a:t>
            </a:r>
            <a:r>
              <a:rPr lang="en-US" u="sng" dirty="0"/>
              <a:t> </a:t>
            </a:r>
            <a:r>
              <a:rPr lang="en-US" u="sng" dirty="0" err="1"/>
              <a:t>sklopa</a:t>
            </a:r>
            <a:r>
              <a:rPr lang="en-US" u="sng" dirty="0"/>
              <a:t> </a:t>
            </a:r>
            <a:endParaRPr lang="hr-HR" u="sng" dirty="0"/>
          </a:p>
          <a:p>
            <a:pPr lvl="1"/>
            <a:r>
              <a:rPr lang="en-US" dirty="0"/>
              <a:t>• STN: Low-latency, high-bandwidth static network </a:t>
            </a:r>
            <a:endParaRPr lang="hr-HR" dirty="0"/>
          </a:p>
          <a:p>
            <a:pPr lvl="1"/>
            <a:r>
              <a:rPr lang="en-US" dirty="0"/>
              <a:t>• Streaming data</a:t>
            </a:r>
          </a:p>
        </p:txBody>
      </p:sp>
      <p:pic>
        <p:nvPicPr>
          <p:cNvPr id="5" name="Picture 4">
            <a:extLst>
              <a:ext uri="{FF2B5EF4-FFF2-40B4-BE49-F238E27FC236}">
                <a16:creationId xmlns:a16="http://schemas.microsoft.com/office/drawing/2014/main" id="{89695120-87D8-5DCD-8E1E-3952504EFD69}"/>
              </a:ext>
            </a:extLst>
          </p:cNvPr>
          <p:cNvPicPr>
            <a:picLocks noChangeAspect="1"/>
          </p:cNvPicPr>
          <p:nvPr/>
        </p:nvPicPr>
        <p:blipFill>
          <a:blip r:embed="rId2"/>
          <a:stretch>
            <a:fillRect/>
          </a:stretch>
        </p:blipFill>
        <p:spPr>
          <a:xfrm>
            <a:off x="8366252" y="365125"/>
            <a:ext cx="3825748" cy="4253470"/>
          </a:xfrm>
          <a:prstGeom prst="rect">
            <a:avLst/>
          </a:prstGeom>
        </p:spPr>
      </p:pic>
      <p:pic>
        <p:nvPicPr>
          <p:cNvPr id="7" name="Picture 6">
            <a:extLst>
              <a:ext uri="{FF2B5EF4-FFF2-40B4-BE49-F238E27FC236}">
                <a16:creationId xmlns:a16="http://schemas.microsoft.com/office/drawing/2014/main" id="{CC7A9ADD-47AB-F7B7-DB18-695ECA3BACD6}"/>
              </a:ext>
            </a:extLst>
          </p:cNvPr>
          <p:cNvPicPr>
            <a:picLocks noChangeAspect="1"/>
          </p:cNvPicPr>
          <p:nvPr/>
        </p:nvPicPr>
        <p:blipFill>
          <a:blip r:embed="rId3"/>
          <a:stretch>
            <a:fillRect/>
          </a:stretch>
        </p:blipFill>
        <p:spPr>
          <a:xfrm>
            <a:off x="8486272" y="4757785"/>
            <a:ext cx="3144253" cy="2100215"/>
          </a:xfrm>
          <a:prstGeom prst="rect">
            <a:avLst/>
          </a:prstGeom>
        </p:spPr>
      </p:pic>
    </p:spTree>
    <p:extLst>
      <p:ext uri="{BB962C8B-B14F-4D97-AF65-F5344CB8AC3E}">
        <p14:creationId xmlns:p14="http://schemas.microsoft.com/office/powerpoint/2010/main" val="18081604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1FB0-AC90-472F-3C2A-B63897C1CE66}"/>
              </a:ext>
            </a:extLst>
          </p:cNvPr>
          <p:cNvSpPr>
            <a:spLocks noGrp="1"/>
          </p:cNvSpPr>
          <p:nvPr>
            <p:ph type="title"/>
          </p:nvPr>
        </p:nvSpPr>
        <p:spPr/>
        <p:txBody>
          <a:bodyPr/>
          <a:lstStyle/>
          <a:p>
            <a:r>
              <a:rPr lang="en-US" b="1" dirty="0"/>
              <a:t>General-Purpose vs. Special-Purpose </a:t>
            </a:r>
          </a:p>
        </p:txBody>
      </p:sp>
      <p:sp>
        <p:nvSpPr>
          <p:cNvPr id="3" name="Content Placeholder 2">
            <a:extLst>
              <a:ext uri="{FF2B5EF4-FFF2-40B4-BE49-F238E27FC236}">
                <a16:creationId xmlns:a16="http://schemas.microsoft.com/office/drawing/2014/main" id="{8B43E69D-B2B6-5A55-27D9-35BDCC27F91E}"/>
              </a:ext>
            </a:extLst>
          </p:cNvPr>
          <p:cNvSpPr>
            <a:spLocks noGrp="1"/>
          </p:cNvSpPr>
          <p:nvPr>
            <p:ph idx="1"/>
          </p:nvPr>
        </p:nvSpPr>
        <p:spPr/>
        <p:txBody>
          <a:bodyPr/>
          <a:lstStyle/>
          <a:p>
            <a:r>
              <a:rPr lang="en-US" dirty="0"/>
              <a:t>• </a:t>
            </a:r>
            <a:r>
              <a:rPr lang="en-US" dirty="0" err="1"/>
              <a:t>Ideja</a:t>
            </a:r>
            <a:r>
              <a:rPr lang="en-US" dirty="0"/>
              <a:t> </a:t>
            </a:r>
            <a:r>
              <a:rPr lang="en-US" dirty="0" err="1"/>
              <a:t>asimetričnosti</a:t>
            </a:r>
            <a:r>
              <a:rPr lang="en-US" dirty="0"/>
              <a:t> je - </a:t>
            </a:r>
            <a:r>
              <a:rPr lang="en-US" b="1" dirty="0" err="1"/>
              <a:t>omogućiti</a:t>
            </a:r>
            <a:r>
              <a:rPr lang="en-US" b="1" dirty="0"/>
              <a:t> </a:t>
            </a:r>
            <a:r>
              <a:rPr lang="en-US" b="1" dirty="0" err="1"/>
              <a:t>specijalizaciju</a:t>
            </a:r>
            <a:r>
              <a:rPr lang="en-US" b="1" dirty="0"/>
              <a:t> </a:t>
            </a:r>
            <a:endParaRPr lang="hr-HR" b="1" dirty="0"/>
          </a:p>
          <a:p>
            <a:r>
              <a:rPr lang="en-US" dirty="0"/>
              <a:t>• Da </a:t>
            </a:r>
            <a:r>
              <a:rPr lang="en-US" dirty="0" err="1"/>
              <a:t>možemo</a:t>
            </a:r>
            <a:r>
              <a:rPr lang="en-US" dirty="0"/>
              <a:t> </a:t>
            </a:r>
            <a:r>
              <a:rPr lang="en-US" dirty="0" err="1"/>
              <a:t>premostiti</a:t>
            </a:r>
            <a:r>
              <a:rPr lang="en-US" dirty="0"/>
              <a:t> </a:t>
            </a:r>
            <a:r>
              <a:rPr lang="en-US" dirty="0" err="1"/>
              <a:t>jaz</a:t>
            </a:r>
            <a:r>
              <a:rPr lang="en-US" dirty="0"/>
              <a:t> </a:t>
            </a:r>
            <a:r>
              <a:rPr lang="en-US" dirty="0" err="1"/>
              <a:t>između</a:t>
            </a:r>
            <a:r>
              <a:rPr lang="en-US" dirty="0"/>
              <a:t> </a:t>
            </a:r>
            <a:r>
              <a:rPr lang="en-US" dirty="0" err="1"/>
              <a:t>čiste</a:t>
            </a:r>
            <a:r>
              <a:rPr lang="en-US" dirty="0"/>
              <a:t> GP </a:t>
            </a:r>
            <a:r>
              <a:rPr lang="en-US" dirty="0" err="1"/>
              <a:t>i</a:t>
            </a:r>
            <a:r>
              <a:rPr lang="en-US" dirty="0"/>
              <a:t> SP </a:t>
            </a:r>
            <a:r>
              <a:rPr lang="en-US" dirty="0" err="1"/>
              <a:t>arhitekture</a:t>
            </a:r>
            <a:r>
              <a:rPr lang="en-US" dirty="0"/>
              <a:t> </a:t>
            </a:r>
            <a:endParaRPr lang="hr-HR" dirty="0"/>
          </a:p>
          <a:p>
            <a:pPr lvl="1"/>
            <a:r>
              <a:rPr lang="en-US" dirty="0"/>
              <a:t>• </a:t>
            </a:r>
            <a:r>
              <a:rPr lang="en-US" dirty="0" err="1"/>
              <a:t>čista</a:t>
            </a:r>
            <a:r>
              <a:rPr lang="en-US" dirty="0"/>
              <a:t> </a:t>
            </a:r>
            <a:r>
              <a:rPr lang="en-US" b="1" dirty="0"/>
              <a:t>GP</a:t>
            </a:r>
            <a:r>
              <a:rPr lang="en-US" dirty="0"/>
              <a:t>: </a:t>
            </a:r>
            <a:r>
              <a:rPr lang="en-US" u="sng" dirty="0" err="1"/>
              <a:t>jedan</a:t>
            </a:r>
            <a:r>
              <a:rPr lang="en-US" u="sng" dirty="0"/>
              <a:t> </a:t>
            </a:r>
            <a:r>
              <a:rPr lang="en-US" u="sng" dirty="0" err="1"/>
              <a:t>dizajn</a:t>
            </a:r>
            <a:r>
              <a:rPr lang="en-US" u="sng" dirty="0"/>
              <a:t> za </a:t>
            </a:r>
            <a:r>
              <a:rPr lang="en-US" u="sng" dirty="0" err="1"/>
              <a:t>sve</a:t>
            </a:r>
            <a:r>
              <a:rPr lang="en-US" u="sng" dirty="0"/>
              <a:t> </a:t>
            </a:r>
            <a:endParaRPr lang="hr-HR" u="sng" dirty="0"/>
          </a:p>
          <a:p>
            <a:pPr lvl="1"/>
            <a:r>
              <a:rPr lang="en-US" dirty="0"/>
              <a:t>• </a:t>
            </a:r>
            <a:r>
              <a:rPr lang="en-US" dirty="0" err="1"/>
              <a:t>čista</a:t>
            </a:r>
            <a:r>
              <a:rPr lang="en-US" dirty="0"/>
              <a:t> </a:t>
            </a:r>
            <a:r>
              <a:rPr lang="en-US" b="1" dirty="0"/>
              <a:t>SP</a:t>
            </a:r>
            <a:r>
              <a:rPr lang="en-US" dirty="0"/>
              <a:t>: </a:t>
            </a:r>
            <a:r>
              <a:rPr lang="en-US" u="sng" dirty="0" err="1"/>
              <a:t>jedan</a:t>
            </a:r>
            <a:r>
              <a:rPr lang="en-US" u="sng" dirty="0"/>
              <a:t> </a:t>
            </a:r>
            <a:r>
              <a:rPr lang="en-US" u="sng" dirty="0" err="1"/>
              <a:t>dizajn</a:t>
            </a:r>
            <a:r>
              <a:rPr lang="en-US" u="sng" dirty="0"/>
              <a:t> po </a:t>
            </a:r>
            <a:r>
              <a:rPr lang="en-US" u="sng" dirty="0" err="1"/>
              <a:t>aplikaciji</a:t>
            </a:r>
            <a:r>
              <a:rPr lang="en-US" u="sng" dirty="0"/>
              <a:t> </a:t>
            </a:r>
            <a:r>
              <a:rPr lang="en-US" u="sng" dirty="0" err="1"/>
              <a:t>ili</a:t>
            </a:r>
            <a:r>
              <a:rPr lang="en-US" u="sng" dirty="0"/>
              <a:t> </a:t>
            </a:r>
            <a:r>
              <a:rPr lang="en-US" u="sng" dirty="0" err="1"/>
              <a:t>metrici</a:t>
            </a:r>
            <a:r>
              <a:rPr lang="en-US" u="sng" dirty="0"/>
              <a:t> </a:t>
            </a:r>
            <a:endParaRPr lang="hr-HR" u="sng" dirty="0"/>
          </a:p>
          <a:p>
            <a:pPr lvl="1"/>
            <a:r>
              <a:rPr lang="en-US" dirty="0"/>
              <a:t>• </a:t>
            </a:r>
            <a:r>
              <a:rPr lang="en-US" b="1" dirty="0" err="1"/>
              <a:t>asimetrično</a:t>
            </a:r>
            <a:r>
              <a:rPr lang="en-US" dirty="0"/>
              <a:t>: </a:t>
            </a:r>
            <a:r>
              <a:rPr lang="en-US" u="sng" dirty="0" err="1"/>
              <a:t>više</a:t>
            </a:r>
            <a:r>
              <a:rPr lang="en-US" u="sng" dirty="0"/>
              <a:t> pod-</a:t>
            </a:r>
            <a:r>
              <a:rPr lang="en-US" u="sng" dirty="0" err="1"/>
              <a:t>dizajna</a:t>
            </a:r>
            <a:r>
              <a:rPr lang="en-US" u="sng" dirty="0"/>
              <a:t> </a:t>
            </a:r>
            <a:r>
              <a:rPr lang="en-US" dirty="0"/>
              <a:t>koji </a:t>
            </a:r>
            <a:r>
              <a:rPr lang="en-US" dirty="0" err="1"/>
              <a:t>su</a:t>
            </a:r>
            <a:r>
              <a:rPr lang="en-US" dirty="0"/>
              <a:t> </a:t>
            </a:r>
            <a:r>
              <a:rPr lang="en-US" dirty="0" err="1"/>
              <a:t>optimizirani</a:t>
            </a:r>
            <a:r>
              <a:rPr lang="en-US" dirty="0"/>
              <a:t> za </a:t>
            </a:r>
            <a:r>
              <a:rPr lang="en-US" dirty="0" err="1"/>
              <a:t>neki</a:t>
            </a:r>
            <a:r>
              <a:rPr lang="en-US" dirty="0"/>
              <a:t> set </a:t>
            </a:r>
            <a:r>
              <a:rPr lang="en-US" dirty="0" err="1"/>
              <a:t>aplikacija</a:t>
            </a:r>
            <a:r>
              <a:rPr lang="en-US" dirty="0"/>
              <a:t> </a:t>
            </a:r>
            <a:r>
              <a:rPr lang="en-US" dirty="0" err="1"/>
              <a:t>i</a:t>
            </a:r>
            <a:r>
              <a:rPr lang="en-US" dirty="0"/>
              <a:t> </a:t>
            </a:r>
            <a:r>
              <a:rPr lang="en-US" dirty="0" err="1"/>
              <a:t>grupirani</a:t>
            </a:r>
            <a:r>
              <a:rPr lang="en-US" dirty="0"/>
              <a:t> </a:t>
            </a:r>
            <a:r>
              <a:rPr lang="en-US" dirty="0" err="1"/>
              <a:t>zajedno</a:t>
            </a:r>
            <a:r>
              <a:rPr lang="en-US" dirty="0"/>
              <a:t> </a:t>
            </a:r>
            <a:endParaRPr lang="hr-HR" dirty="0"/>
          </a:p>
          <a:p>
            <a:r>
              <a:rPr lang="en-US" dirty="0"/>
              <a:t>• </a:t>
            </a:r>
            <a:r>
              <a:rPr lang="en-US" dirty="0" err="1"/>
              <a:t>Cilj</a:t>
            </a:r>
            <a:r>
              <a:rPr lang="en-US" dirty="0"/>
              <a:t> </a:t>
            </a:r>
            <a:r>
              <a:rPr lang="en-US" dirty="0" err="1"/>
              <a:t>dobrog</a:t>
            </a:r>
            <a:r>
              <a:rPr lang="en-US" dirty="0"/>
              <a:t> </a:t>
            </a:r>
            <a:r>
              <a:rPr lang="en-US" dirty="0" err="1"/>
              <a:t>asimetričnog</a:t>
            </a:r>
            <a:r>
              <a:rPr lang="en-US" dirty="0"/>
              <a:t> </a:t>
            </a:r>
            <a:r>
              <a:rPr lang="en-US" dirty="0" err="1"/>
              <a:t>dizajna</a:t>
            </a:r>
            <a:r>
              <a:rPr lang="en-US" dirty="0"/>
              <a:t> je da </a:t>
            </a:r>
            <a:r>
              <a:rPr lang="en-US" dirty="0" err="1"/>
              <a:t>dobijemo</a:t>
            </a:r>
            <a:r>
              <a:rPr lang="en-US" dirty="0"/>
              <a:t> </a:t>
            </a:r>
            <a:r>
              <a:rPr lang="en-US" b="1" dirty="0" err="1"/>
              <a:t>najbolje</a:t>
            </a:r>
            <a:r>
              <a:rPr lang="en-US" b="1" dirty="0"/>
              <a:t> od GP </a:t>
            </a:r>
            <a:r>
              <a:rPr lang="en-US" b="1" dirty="0" err="1"/>
              <a:t>i</a:t>
            </a:r>
            <a:r>
              <a:rPr lang="en-US" b="1" dirty="0"/>
              <a:t> SP </a:t>
            </a:r>
            <a:r>
              <a:rPr lang="en-US" b="1" dirty="0" err="1"/>
              <a:t>svjetova</a:t>
            </a:r>
            <a:endParaRPr lang="en-US" b="1" dirty="0"/>
          </a:p>
        </p:txBody>
      </p:sp>
      <p:pic>
        <p:nvPicPr>
          <p:cNvPr id="5" name="Picture 4">
            <a:extLst>
              <a:ext uri="{FF2B5EF4-FFF2-40B4-BE49-F238E27FC236}">
                <a16:creationId xmlns:a16="http://schemas.microsoft.com/office/drawing/2014/main" id="{87B8536F-C246-68F5-F2B6-4451834EAB25}"/>
              </a:ext>
            </a:extLst>
          </p:cNvPr>
          <p:cNvPicPr>
            <a:picLocks noChangeAspect="1"/>
          </p:cNvPicPr>
          <p:nvPr/>
        </p:nvPicPr>
        <p:blipFill>
          <a:blip r:embed="rId2"/>
          <a:stretch>
            <a:fillRect/>
          </a:stretch>
        </p:blipFill>
        <p:spPr>
          <a:xfrm>
            <a:off x="597101" y="5237333"/>
            <a:ext cx="6149873" cy="1691787"/>
          </a:xfrm>
          <a:prstGeom prst="rect">
            <a:avLst/>
          </a:prstGeom>
        </p:spPr>
      </p:pic>
    </p:spTree>
    <p:extLst>
      <p:ext uri="{BB962C8B-B14F-4D97-AF65-F5344CB8AC3E}">
        <p14:creationId xmlns:p14="http://schemas.microsoft.com/office/powerpoint/2010/main" val="1613830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305-5722-851A-6F87-C2E760AB022A}"/>
              </a:ext>
            </a:extLst>
          </p:cNvPr>
          <p:cNvSpPr>
            <a:spLocks noGrp="1"/>
          </p:cNvSpPr>
          <p:nvPr>
            <p:ph type="title"/>
          </p:nvPr>
        </p:nvSpPr>
        <p:spPr/>
        <p:txBody>
          <a:bodyPr/>
          <a:lstStyle/>
          <a:p>
            <a:r>
              <a:rPr lang="en-US" b="1" dirty="0" err="1"/>
              <a:t>Asimetričnost</a:t>
            </a:r>
            <a:r>
              <a:rPr lang="en-US" dirty="0"/>
              <a:t> - </a:t>
            </a:r>
            <a:r>
              <a:rPr lang="en-US" dirty="0" err="1"/>
              <a:t>prednosti</a:t>
            </a:r>
            <a:r>
              <a:rPr lang="en-US" dirty="0"/>
              <a:t> </a:t>
            </a:r>
            <a:r>
              <a:rPr lang="en-US" dirty="0" err="1"/>
              <a:t>i</a:t>
            </a:r>
            <a:r>
              <a:rPr lang="en-US" dirty="0"/>
              <a:t> mane </a:t>
            </a:r>
          </a:p>
        </p:txBody>
      </p:sp>
      <p:sp>
        <p:nvSpPr>
          <p:cNvPr id="3" name="Content Placeholder 2">
            <a:extLst>
              <a:ext uri="{FF2B5EF4-FFF2-40B4-BE49-F238E27FC236}">
                <a16:creationId xmlns:a16="http://schemas.microsoft.com/office/drawing/2014/main" id="{0DB3D42C-65BD-7972-FA33-93960027B9A1}"/>
              </a:ext>
            </a:extLst>
          </p:cNvPr>
          <p:cNvSpPr>
            <a:spLocks noGrp="1"/>
          </p:cNvSpPr>
          <p:nvPr>
            <p:ph idx="1"/>
          </p:nvPr>
        </p:nvSpPr>
        <p:spPr/>
        <p:txBody>
          <a:bodyPr/>
          <a:lstStyle/>
          <a:p>
            <a:r>
              <a:rPr lang="en-US" dirty="0"/>
              <a:t>• </a:t>
            </a:r>
            <a:r>
              <a:rPr lang="en-US" b="1" dirty="0" err="1"/>
              <a:t>Prednosti</a:t>
            </a:r>
            <a:r>
              <a:rPr lang="en-US" dirty="0"/>
              <a:t> </a:t>
            </a:r>
            <a:endParaRPr lang="hr-HR" dirty="0"/>
          </a:p>
          <a:p>
            <a:pPr lvl="1"/>
            <a:r>
              <a:rPr lang="en-US" dirty="0"/>
              <a:t>+ </a:t>
            </a:r>
            <a:r>
              <a:rPr lang="en-US" dirty="0" err="1"/>
              <a:t>omogućava</a:t>
            </a:r>
            <a:r>
              <a:rPr lang="en-US" dirty="0"/>
              <a:t> </a:t>
            </a:r>
            <a:r>
              <a:rPr lang="en-US" u="sng" dirty="0" err="1"/>
              <a:t>optimizaciju</a:t>
            </a:r>
            <a:r>
              <a:rPr lang="en-US" dirty="0"/>
              <a:t> za </a:t>
            </a:r>
            <a:r>
              <a:rPr lang="en-US" dirty="0" err="1"/>
              <a:t>više</a:t>
            </a:r>
            <a:r>
              <a:rPr lang="en-US" dirty="0"/>
              <a:t> </a:t>
            </a:r>
            <a:r>
              <a:rPr lang="en-US" dirty="0" err="1"/>
              <a:t>metrika</a:t>
            </a:r>
            <a:r>
              <a:rPr lang="en-US" dirty="0"/>
              <a:t> </a:t>
            </a:r>
            <a:endParaRPr lang="hr-HR" dirty="0"/>
          </a:p>
          <a:p>
            <a:pPr lvl="1"/>
            <a:r>
              <a:rPr lang="en-US" dirty="0"/>
              <a:t>+ </a:t>
            </a:r>
            <a:r>
              <a:rPr lang="en-US" dirty="0" err="1"/>
              <a:t>može</a:t>
            </a:r>
            <a:r>
              <a:rPr lang="en-US" dirty="0"/>
              <a:t> </a:t>
            </a:r>
            <a:r>
              <a:rPr lang="en-US" dirty="0" err="1"/>
              <a:t>omogućiti</a:t>
            </a:r>
            <a:r>
              <a:rPr lang="en-US" dirty="0"/>
              <a:t> </a:t>
            </a:r>
            <a:r>
              <a:rPr lang="en-US" u="sng" dirty="0" err="1"/>
              <a:t>bolju</a:t>
            </a:r>
            <a:r>
              <a:rPr lang="en-US" u="sng" dirty="0"/>
              <a:t> </a:t>
            </a:r>
            <a:r>
              <a:rPr lang="en-US" u="sng" dirty="0" err="1"/>
              <a:t>prilagodbu</a:t>
            </a:r>
            <a:r>
              <a:rPr lang="en-US" u="sng" dirty="0"/>
              <a:t> </a:t>
            </a:r>
            <a:r>
              <a:rPr lang="en-US" dirty="0" err="1"/>
              <a:t>aplikaciji</a:t>
            </a:r>
            <a:r>
              <a:rPr lang="en-US" dirty="0"/>
              <a:t> </a:t>
            </a:r>
            <a:endParaRPr lang="hr-HR" dirty="0"/>
          </a:p>
          <a:p>
            <a:pPr lvl="1"/>
            <a:r>
              <a:rPr lang="en-US" dirty="0"/>
              <a:t>+ </a:t>
            </a:r>
            <a:r>
              <a:rPr lang="en-US" dirty="0" err="1"/>
              <a:t>daje</a:t>
            </a:r>
            <a:r>
              <a:rPr lang="en-US" dirty="0"/>
              <a:t> </a:t>
            </a:r>
            <a:r>
              <a:rPr lang="en-US" u="sng" dirty="0"/>
              <a:t>SP </a:t>
            </a:r>
            <a:r>
              <a:rPr lang="en-US" u="sng" dirty="0" err="1"/>
              <a:t>benefite</a:t>
            </a:r>
            <a:r>
              <a:rPr lang="en-US" u="sng" dirty="0"/>
              <a:t> </a:t>
            </a:r>
            <a:r>
              <a:rPr lang="en-US" u="sng" dirty="0" err="1"/>
              <a:t>sa</a:t>
            </a:r>
            <a:r>
              <a:rPr lang="en-US" u="sng" dirty="0"/>
              <a:t> GP </a:t>
            </a:r>
            <a:r>
              <a:rPr lang="en-US" u="sng" dirty="0" err="1"/>
              <a:t>fleksibilnošću</a:t>
            </a:r>
            <a:r>
              <a:rPr lang="en-US" u="sng" dirty="0"/>
              <a:t> </a:t>
            </a:r>
            <a:endParaRPr lang="hr-HR" u="sng" dirty="0"/>
          </a:p>
          <a:p>
            <a:r>
              <a:rPr lang="en-US" dirty="0"/>
              <a:t>• </a:t>
            </a:r>
            <a:r>
              <a:rPr lang="en-US" b="1" dirty="0"/>
              <a:t>Mane</a:t>
            </a:r>
            <a:r>
              <a:rPr lang="en-US" dirty="0"/>
              <a:t> </a:t>
            </a:r>
            <a:endParaRPr lang="hr-HR" dirty="0"/>
          </a:p>
          <a:p>
            <a:pPr lvl="1"/>
            <a:r>
              <a:rPr lang="en-US" dirty="0"/>
              <a:t>- </a:t>
            </a:r>
            <a:r>
              <a:rPr lang="en-US" dirty="0" err="1"/>
              <a:t>veći</a:t>
            </a:r>
            <a:r>
              <a:rPr lang="en-US" dirty="0"/>
              <a:t> </a:t>
            </a:r>
            <a:r>
              <a:rPr lang="en-US" u="sng" dirty="0"/>
              <a:t>overhead</a:t>
            </a:r>
            <a:r>
              <a:rPr lang="en-US" dirty="0"/>
              <a:t> </a:t>
            </a:r>
            <a:r>
              <a:rPr lang="en-US" dirty="0" err="1"/>
              <a:t>i</a:t>
            </a:r>
            <a:r>
              <a:rPr lang="en-US" dirty="0"/>
              <a:t> </a:t>
            </a:r>
            <a:r>
              <a:rPr lang="en-US" u="sng" dirty="0" err="1"/>
              <a:t>kompleksnost</a:t>
            </a:r>
            <a:r>
              <a:rPr lang="en-US" dirty="0"/>
              <a:t> </a:t>
            </a:r>
            <a:r>
              <a:rPr lang="en-US" dirty="0" err="1"/>
              <a:t>dizajna</a:t>
            </a:r>
            <a:r>
              <a:rPr lang="en-US" dirty="0"/>
              <a:t> </a:t>
            </a:r>
            <a:r>
              <a:rPr lang="en-US" dirty="0" err="1"/>
              <a:t>i</a:t>
            </a:r>
            <a:r>
              <a:rPr lang="en-US" dirty="0"/>
              <a:t> </a:t>
            </a:r>
            <a:r>
              <a:rPr lang="en-US" dirty="0" err="1"/>
              <a:t>verifikacije</a:t>
            </a:r>
            <a:r>
              <a:rPr lang="en-US" dirty="0"/>
              <a:t> </a:t>
            </a:r>
            <a:endParaRPr lang="hr-HR" dirty="0"/>
          </a:p>
          <a:p>
            <a:pPr lvl="1"/>
            <a:r>
              <a:rPr lang="en-US" dirty="0"/>
              <a:t>- </a:t>
            </a:r>
            <a:r>
              <a:rPr lang="en-US" dirty="0" err="1"/>
              <a:t>veći</a:t>
            </a:r>
            <a:r>
              <a:rPr lang="en-US" dirty="0"/>
              <a:t> overhead u </a:t>
            </a:r>
            <a:r>
              <a:rPr lang="en-US" dirty="0" err="1"/>
              <a:t>upravljanju</a:t>
            </a:r>
            <a:r>
              <a:rPr lang="en-US" dirty="0"/>
              <a:t> (scheduling) </a:t>
            </a:r>
            <a:endParaRPr lang="hr-HR" dirty="0"/>
          </a:p>
          <a:p>
            <a:pPr lvl="1"/>
            <a:r>
              <a:rPr lang="en-US" dirty="0"/>
              <a:t>- overhead u </a:t>
            </a:r>
            <a:r>
              <a:rPr lang="en-US" dirty="0" err="1"/>
              <a:t>prebacivanju</a:t>
            </a:r>
            <a:r>
              <a:rPr lang="en-US" dirty="0"/>
              <a:t> </a:t>
            </a:r>
            <a:r>
              <a:rPr lang="en-US" dirty="0" err="1"/>
              <a:t>između</a:t>
            </a:r>
            <a:r>
              <a:rPr lang="en-US" dirty="0"/>
              <a:t> </a:t>
            </a:r>
            <a:r>
              <a:rPr lang="en-US" dirty="0" err="1"/>
              <a:t>više</a:t>
            </a:r>
            <a:r>
              <a:rPr lang="en-US" dirty="0"/>
              <a:t> </a:t>
            </a:r>
            <a:r>
              <a:rPr lang="en-US" dirty="0" err="1"/>
              <a:t>komponenti</a:t>
            </a:r>
            <a:r>
              <a:rPr lang="en-US" dirty="0"/>
              <a:t> </a:t>
            </a:r>
            <a:r>
              <a:rPr lang="en-US" dirty="0" err="1"/>
              <a:t>može</a:t>
            </a:r>
            <a:r>
              <a:rPr lang="en-US" dirty="0"/>
              <a:t> </a:t>
            </a:r>
            <a:r>
              <a:rPr lang="en-US" dirty="0" err="1"/>
              <a:t>dovesti</a:t>
            </a:r>
            <a:r>
              <a:rPr lang="en-US" dirty="0"/>
              <a:t> do </a:t>
            </a:r>
            <a:r>
              <a:rPr lang="en-US" u="sng" dirty="0" err="1"/>
              <a:t>degradacije</a:t>
            </a:r>
            <a:r>
              <a:rPr lang="en-US" u="sng" dirty="0"/>
              <a:t> </a:t>
            </a:r>
            <a:r>
              <a:rPr lang="en-US" u="sng" dirty="0" err="1"/>
              <a:t>performansi</a:t>
            </a:r>
            <a:endParaRPr lang="en-US" u="sng" dirty="0"/>
          </a:p>
        </p:txBody>
      </p:sp>
    </p:spTree>
    <p:extLst>
      <p:ext uri="{BB962C8B-B14F-4D97-AF65-F5344CB8AC3E}">
        <p14:creationId xmlns:p14="http://schemas.microsoft.com/office/powerpoint/2010/main" val="27577393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C886-F986-5E11-A241-12E263EF0A3B}"/>
              </a:ext>
            </a:extLst>
          </p:cNvPr>
          <p:cNvSpPr>
            <a:spLocks noGrp="1"/>
          </p:cNvSpPr>
          <p:nvPr>
            <p:ph type="title"/>
          </p:nvPr>
        </p:nvSpPr>
        <p:spPr/>
        <p:txBody>
          <a:bodyPr/>
          <a:lstStyle/>
          <a:p>
            <a:r>
              <a:rPr lang="en-US" b="1" dirty="0"/>
              <a:t>Tri </a:t>
            </a:r>
            <a:r>
              <a:rPr lang="en-US" b="1" dirty="0" err="1"/>
              <a:t>ključna</a:t>
            </a:r>
            <a:r>
              <a:rPr lang="en-US" b="1" dirty="0"/>
              <a:t> </a:t>
            </a:r>
            <a:r>
              <a:rPr lang="en-US" b="1" dirty="0" err="1"/>
              <a:t>problema</a:t>
            </a:r>
            <a:r>
              <a:rPr lang="en-US" b="1" dirty="0"/>
              <a:t> </a:t>
            </a:r>
            <a:r>
              <a:rPr lang="en-US" b="1" dirty="0" err="1"/>
              <a:t>budućih</a:t>
            </a:r>
            <a:r>
              <a:rPr lang="en-US" b="1" dirty="0"/>
              <a:t> </a:t>
            </a:r>
            <a:r>
              <a:rPr lang="en-US" b="1" dirty="0" err="1"/>
              <a:t>sustava</a:t>
            </a:r>
            <a:r>
              <a:rPr lang="en-US" b="1" dirty="0"/>
              <a:t> </a:t>
            </a:r>
          </a:p>
        </p:txBody>
      </p:sp>
      <p:sp>
        <p:nvSpPr>
          <p:cNvPr id="3" name="Content Placeholder 2">
            <a:extLst>
              <a:ext uri="{FF2B5EF4-FFF2-40B4-BE49-F238E27FC236}">
                <a16:creationId xmlns:a16="http://schemas.microsoft.com/office/drawing/2014/main" id="{0149DB14-A67E-136D-4BBF-6D2747DDE859}"/>
              </a:ext>
            </a:extLst>
          </p:cNvPr>
          <p:cNvSpPr>
            <a:spLocks noGrp="1"/>
          </p:cNvSpPr>
          <p:nvPr>
            <p:ph idx="1"/>
          </p:nvPr>
        </p:nvSpPr>
        <p:spPr/>
        <p:txBody>
          <a:bodyPr/>
          <a:lstStyle/>
          <a:p>
            <a:r>
              <a:rPr lang="en-US" dirty="0"/>
              <a:t>• </a:t>
            </a:r>
            <a:r>
              <a:rPr lang="en-US" b="1" dirty="0" err="1"/>
              <a:t>Memorijski</a:t>
            </a:r>
            <a:r>
              <a:rPr lang="en-US" b="1" dirty="0"/>
              <a:t> </a:t>
            </a:r>
            <a:r>
              <a:rPr lang="en-US" b="1" dirty="0" err="1"/>
              <a:t>sustav</a:t>
            </a:r>
            <a:r>
              <a:rPr lang="en-US" b="1" dirty="0"/>
              <a:t> </a:t>
            </a:r>
            <a:endParaRPr lang="hr-HR" b="1" dirty="0"/>
          </a:p>
          <a:p>
            <a:pPr lvl="1"/>
            <a:r>
              <a:rPr lang="en-US" dirty="0"/>
              <a:t>• </a:t>
            </a:r>
            <a:r>
              <a:rPr lang="en-US" dirty="0" err="1"/>
              <a:t>Aplikacije</a:t>
            </a:r>
            <a:r>
              <a:rPr lang="en-US" dirty="0"/>
              <a:t> </a:t>
            </a:r>
            <a:r>
              <a:rPr lang="en-US" dirty="0" err="1"/>
              <a:t>su</a:t>
            </a:r>
            <a:r>
              <a:rPr lang="en-US" dirty="0"/>
              <a:t> </a:t>
            </a:r>
            <a:r>
              <a:rPr lang="en-US" dirty="0" err="1"/>
              <a:t>sve</a:t>
            </a:r>
            <a:r>
              <a:rPr lang="en-US" dirty="0"/>
              <a:t> </a:t>
            </a:r>
            <a:r>
              <a:rPr lang="en-US" dirty="0" err="1"/>
              <a:t>više</a:t>
            </a:r>
            <a:r>
              <a:rPr lang="en-US" dirty="0"/>
              <a:t> </a:t>
            </a:r>
            <a:r>
              <a:rPr lang="en-US" dirty="0" err="1"/>
              <a:t>intenzivne</a:t>
            </a:r>
            <a:r>
              <a:rPr lang="en-US" dirty="0"/>
              <a:t> s </a:t>
            </a:r>
            <a:r>
              <a:rPr lang="en-US" dirty="0" err="1"/>
              <a:t>obzirom</a:t>
            </a:r>
            <a:r>
              <a:rPr lang="en-US" dirty="0"/>
              <a:t> </a:t>
            </a:r>
            <a:r>
              <a:rPr lang="en-US" dirty="0" err="1"/>
              <a:t>na</a:t>
            </a:r>
            <a:r>
              <a:rPr lang="en-US" dirty="0"/>
              <a:t> </a:t>
            </a:r>
            <a:r>
              <a:rPr lang="en-US" dirty="0" err="1"/>
              <a:t>podatke</a:t>
            </a:r>
            <a:r>
              <a:rPr lang="en-US" dirty="0"/>
              <a:t> </a:t>
            </a:r>
            <a:endParaRPr lang="hr-HR" dirty="0"/>
          </a:p>
          <a:p>
            <a:pPr lvl="1"/>
            <a:r>
              <a:rPr lang="en-US" dirty="0"/>
              <a:t>• </a:t>
            </a:r>
            <a:r>
              <a:rPr lang="en-US" dirty="0" err="1"/>
              <a:t>Seljenje</a:t>
            </a:r>
            <a:r>
              <a:rPr lang="en-US" dirty="0"/>
              <a:t> </a:t>
            </a:r>
            <a:r>
              <a:rPr lang="en-US" dirty="0" err="1"/>
              <a:t>podataka</a:t>
            </a:r>
            <a:r>
              <a:rPr lang="en-US" dirty="0"/>
              <a:t> </a:t>
            </a:r>
            <a:r>
              <a:rPr lang="en-US" dirty="0" err="1"/>
              <a:t>limitira</a:t>
            </a:r>
            <a:r>
              <a:rPr lang="en-US" dirty="0"/>
              <a:t> </a:t>
            </a:r>
            <a:r>
              <a:rPr lang="en-US" dirty="0" err="1"/>
              <a:t>performanse</a:t>
            </a:r>
            <a:r>
              <a:rPr lang="en-US" dirty="0"/>
              <a:t> </a:t>
            </a:r>
            <a:r>
              <a:rPr lang="en-US" dirty="0" err="1"/>
              <a:t>i</a:t>
            </a:r>
            <a:r>
              <a:rPr lang="en-US" dirty="0"/>
              <a:t> </a:t>
            </a:r>
            <a:r>
              <a:rPr lang="en-US" dirty="0" err="1"/>
              <a:t>efikasnost</a:t>
            </a:r>
            <a:r>
              <a:rPr lang="en-US" dirty="0"/>
              <a:t> </a:t>
            </a:r>
            <a:endParaRPr lang="hr-HR" dirty="0"/>
          </a:p>
          <a:p>
            <a:r>
              <a:rPr lang="en-US" dirty="0"/>
              <a:t>• </a:t>
            </a:r>
            <a:r>
              <a:rPr lang="en-US" b="1" dirty="0" err="1"/>
              <a:t>Efikasnost</a:t>
            </a:r>
            <a:r>
              <a:rPr lang="en-US" b="1" dirty="0"/>
              <a:t> (</a:t>
            </a:r>
            <a:r>
              <a:rPr lang="en-US" b="1" dirty="0" err="1"/>
              <a:t>performanse</a:t>
            </a:r>
            <a:r>
              <a:rPr lang="en-US" b="1" dirty="0"/>
              <a:t> </a:t>
            </a:r>
            <a:r>
              <a:rPr lang="en-US" b="1" dirty="0" err="1"/>
              <a:t>i</a:t>
            </a:r>
            <a:r>
              <a:rPr lang="en-US" b="1" dirty="0"/>
              <a:t> </a:t>
            </a:r>
            <a:r>
              <a:rPr lang="en-US" b="1" dirty="0" err="1"/>
              <a:t>energija</a:t>
            </a:r>
            <a:r>
              <a:rPr lang="en-US" b="1" dirty="0"/>
              <a:t>) → </a:t>
            </a:r>
            <a:r>
              <a:rPr lang="en-US" b="1" dirty="0" err="1"/>
              <a:t>skalabilnost</a:t>
            </a:r>
            <a:r>
              <a:rPr lang="en-US" b="1" dirty="0"/>
              <a:t> </a:t>
            </a:r>
            <a:endParaRPr lang="hr-HR" b="1" dirty="0"/>
          </a:p>
          <a:p>
            <a:pPr lvl="1"/>
            <a:r>
              <a:rPr lang="en-US" dirty="0"/>
              <a:t>• </a:t>
            </a:r>
            <a:r>
              <a:rPr lang="en-US" dirty="0" err="1"/>
              <a:t>Omogućava</a:t>
            </a:r>
            <a:r>
              <a:rPr lang="en-US" dirty="0"/>
              <a:t> </a:t>
            </a:r>
            <a:r>
              <a:rPr lang="en-US" dirty="0" err="1"/>
              <a:t>razvoj</a:t>
            </a:r>
            <a:r>
              <a:rPr lang="en-US" dirty="0"/>
              <a:t> </a:t>
            </a:r>
            <a:r>
              <a:rPr lang="en-US" dirty="0" err="1"/>
              <a:t>skalabilnijih</a:t>
            </a:r>
            <a:r>
              <a:rPr lang="en-US" dirty="0"/>
              <a:t> </a:t>
            </a:r>
            <a:r>
              <a:rPr lang="en-US" dirty="0" err="1"/>
              <a:t>sustava</a:t>
            </a:r>
            <a:r>
              <a:rPr lang="en-US" dirty="0"/>
              <a:t> - </a:t>
            </a:r>
            <a:r>
              <a:rPr lang="en-US" dirty="0" err="1"/>
              <a:t>nove</a:t>
            </a:r>
            <a:r>
              <a:rPr lang="en-US" dirty="0"/>
              <a:t> </a:t>
            </a:r>
            <a:r>
              <a:rPr lang="en-US" dirty="0" err="1"/>
              <a:t>aplikacije</a:t>
            </a:r>
            <a:r>
              <a:rPr lang="en-US" dirty="0"/>
              <a:t> </a:t>
            </a:r>
            <a:endParaRPr lang="hr-HR" dirty="0"/>
          </a:p>
          <a:p>
            <a:pPr lvl="1"/>
            <a:r>
              <a:rPr lang="en-US" dirty="0"/>
              <a:t>• </a:t>
            </a:r>
            <a:r>
              <a:rPr lang="en-US" dirty="0" err="1"/>
              <a:t>Omogućava</a:t>
            </a:r>
            <a:r>
              <a:rPr lang="en-US" dirty="0"/>
              <a:t> </a:t>
            </a:r>
            <a:r>
              <a:rPr lang="en-US" u="sng" dirty="0" err="1"/>
              <a:t>bolje</a:t>
            </a:r>
            <a:r>
              <a:rPr lang="en-US" u="sng" dirty="0"/>
              <a:t> </a:t>
            </a:r>
            <a:r>
              <a:rPr lang="en-US" u="sng" dirty="0" err="1"/>
              <a:t>korisničko</a:t>
            </a:r>
            <a:r>
              <a:rPr lang="en-US" u="sng" dirty="0"/>
              <a:t> </a:t>
            </a:r>
            <a:r>
              <a:rPr lang="en-US" u="sng" dirty="0" err="1"/>
              <a:t>iskustvo</a:t>
            </a:r>
            <a:r>
              <a:rPr lang="en-US" u="sng" dirty="0"/>
              <a:t> </a:t>
            </a:r>
            <a:r>
              <a:rPr lang="en-US" dirty="0"/>
              <a:t>- </a:t>
            </a:r>
            <a:r>
              <a:rPr lang="en-US" dirty="0" err="1"/>
              <a:t>novi</a:t>
            </a:r>
            <a:r>
              <a:rPr lang="en-US" dirty="0"/>
              <a:t> usage </a:t>
            </a:r>
            <a:r>
              <a:rPr lang="en-US" dirty="0" err="1"/>
              <a:t>modeli</a:t>
            </a:r>
            <a:r>
              <a:rPr lang="en-US" dirty="0"/>
              <a:t> </a:t>
            </a:r>
            <a:endParaRPr lang="hr-HR" dirty="0"/>
          </a:p>
          <a:p>
            <a:r>
              <a:rPr lang="en-US" dirty="0"/>
              <a:t>• </a:t>
            </a:r>
            <a:r>
              <a:rPr lang="en-US" b="1" dirty="0" err="1"/>
              <a:t>Predvidljivost</a:t>
            </a:r>
            <a:r>
              <a:rPr lang="en-US" b="1" dirty="0"/>
              <a:t> </a:t>
            </a:r>
            <a:r>
              <a:rPr lang="en-US" b="1" dirty="0" err="1"/>
              <a:t>i</a:t>
            </a:r>
            <a:r>
              <a:rPr lang="en-US" b="1" dirty="0"/>
              <a:t> </a:t>
            </a:r>
            <a:r>
              <a:rPr lang="en-US" b="1" dirty="0" err="1"/>
              <a:t>robusnost</a:t>
            </a:r>
            <a:r>
              <a:rPr lang="en-US" b="1" dirty="0"/>
              <a:t> </a:t>
            </a:r>
            <a:endParaRPr lang="hr-HR" b="1" dirty="0"/>
          </a:p>
          <a:p>
            <a:pPr lvl="1"/>
            <a:r>
              <a:rPr lang="en-US" dirty="0"/>
              <a:t>• </a:t>
            </a:r>
            <a:r>
              <a:rPr lang="en-US" dirty="0" err="1"/>
              <a:t>Dijeljenje</a:t>
            </a:r>
            <a:r>
              <a:rPr lang="en-US" dirty="0"/>
              <a:t> </a:t>
            </a:r>
            <a:r>
              <a:rPr lang="en-US" dirty="0" err="1"/>
              <a:t>resursa</a:t>
            </a:r>
            <a:r>
              <a:rPr lang="en-US" dirty="0"/>
              <a:t> </a:t>
            </a:r>
            <a:r>
              <a:rPr lang="en-US" dirty="0" err="1"/>
              <a:t>i</a:t>
            </a:r>
            <a:r>
              <a:rPr lang="en-US" dirty="0"/>
              <a:t> </a:t>
            </a:r>
            <a:r>
              <a:rPr lang="en-US" dirty="0" err="1"/>
              <a:t>nepouzdanog</a:t>
            </a:r>
            <a:r>
              <a:rPr lang="en-US" dirty="0"/>
              <a:t> </a:t>
            </a:r>
            <a:r>
              <a:rPr lang="en-US" dirty="0" err="1"/>
              <a:t>hardvera</a:t>
            </a:r>
            <a:r>
              <a:rPr lang="en-US" dirty="0"/>
              <a:t> = </a:t>
            </a:r>
            <a:r>
              <a:rPr lang="en-US" u="sng" dirty="0"/>
              <a:t>QoS problem </a:t>
            </a:r>
            <a:endParaRPr lang="hr-HR" u="sng" dirty="0"/>
          </a:p>
          <a:p>
            <a:pPr lvl="1"/>
            <a:r>
              <a:rPr lang="en-US" dirty="0"/>
              <a:t>• </a:t>
            </a:r>
            <a:r>
              <a:rPr lang="en-US" dirty="0" err="1"/>
              <a:t>Predvidljivost</a:t>
            </a:r>
            <a:r>
              <a:rPr lang="en-US" dirty="0"/>
              <a:t> </a:t>
            </a:r>
            <a:r>
              <a:rPr lang="en-US" dirty="0" err="1"/>
              <a:t>performansi</a:t>
            </a:r>
            <a:r>
              <a:rPr lang="en-US" dirty="0"/>
              <a:t> </a:t>
            </a:r>
            <a:r>
              <a:rPr lang="en-US" dirty="0" err="1"/>
              <a:t>i</a:t>
            </a:r>
            <a:r>
              <a:rPr lang="en-US" dirty="0"/>
              <a:t> QoS </a:t>
            </a:r>
            <a:r>
              <a:rPr lang="en-US" dirty="0" err="1"/>
              <a:t>su</a:t>
            </a:r>
            <a:r>
              <a:rPr lang="en-US" dirty="0"/>
              <a:t> </a:t>
            </a:r>
            <a:r>
              <a:rPr lang="en-US" dirty="0" err="1"/>
              <a:t>primarna</a:t>
            </a:r>
            <a:r>
              <a:rPr lang="en-US" dirty="0"/>
              <a:t> </a:t>
            </a:r>
            <a:r>
              <a:rPr lang="en-US" dirty="0" err="1"/>
              <a:t>ograničenja</a:t>
            </a:r>
            <a:endParaRPr lang="en-US" dirty="0"/>
          </a:p>
        </p:txBody>
      </p:sp>
    </p:spTree>
    <p:extLst>
      <p:ext uri="{BB962C8B-B14F-4D97-AF65-F5344CB8AC3E}">
        <p14:creationId xmlns:p14="http://schemas.microsoft.com/office/powerpoint/2010/main" val="7825830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C6EB-1778-80A2-9553-9E560736ADCF}"/>
              </a:ext>
            </a:extLst>
          </p:cNvPr>
          <p:cNvSpPr>
            <a:spLocks noGrp="1"/>
          </p:cNvSpPr>
          <p:nvPr>
            <p:ph type="title"/>
          </p:nvPr>
        </p:nvSpPr>
        <p:spPr/>
        <p:txBody>
          <a:bodyPr/>
          <a:lstStyle/>
          <a:p>
            <a:r>
              <a:rPr lang="en-US" u="sng" dirty="0" err="1"/>
              <a:t>Komercijalni</a:t>
            </a:r>
            <a:r>
              <a:rPr lang="en-US" u="sng" dirty="0"/>
              <a:t> </a:t>
            </a:r>
            <a:r>
              <a:rPr lang="en-US" u="sng" dirty="0" err="1"/>
              <a:t>primjeri</a:t>
            </a:r>
            <a:r>
              <a:rPr lang="en-US" u="sng" dirty="0"/>
              <a:t> </a:t>
            </a:r>
            <a:r>
              <a:rPr lang="en-US" u="sng" dirty="0" err="1"/>
              <a:t>asimetričnog</a:t>
            </a:r>
            <a:r>
              <a:rPr lang="en-US" u="sng" dirty="0"/>
              <a:t> </a:t>
            </a:r>
            <a:r>
              <a:rPr lang="en-US" u="sng" dirty="0" err="1"/>
              <a:t>dizajna</a:t>
            </a:r>
            <a:endParaRPr lang="en-US" u="sng" dirty="0"/>
          </a:p>
        </p:txBody>
      </p:sp>
      <p:sp>
        <p:nvSpPr>
          <p:cNvPr id="3" name="Content Placeholder 2">
            <a:extLst>
              <a:ext uri="{FF2B5EF4-FFF2-40B4-BE49-F238E27FC236}">
                <a16:creationId xmlns:a16="http://schemas.microsoft.com/office/drawing/2014/main" id="{AD82FCDA-C10E-EABA-6024-EC9FE72DA8FB}"/>
              </a:ext>
            </a:extLst>
          </p:cNvPr>
          <p:cNvSpPr>
            <a:spLocks noGrp="1"/>
          </p:cNvSpPr>
          <p:nvPr>
            <p:ph idx="1"/>
          </p:nvPr>
        </p:nvSpPr>
        <p:spPr/>
        <p:txBody>
          <a:bodyPr/>
          <a:lstStyle/>
          <a:p>
            <a:r>
              <a:rPr lang="en-US" dirty="0"/>
              <a:t>• </a:t>
            </a:r>
            <a:r>
              <a:rPr lang="en-US" dirty="0" err="1"/>
              <a:t>Integrirani</a:t>
            </a:r>
            <a:r>
              <a:rPr lang="en-US" dirty="0"/>
              <a:t> CPU+GPU </a:t>
            </a:r>
            <a:r>
              <a:rPr lang="en-US" dirty="0" err="1"/>
              <a:t>procesori</a:t>
            </a:r>
            <a:r>
              <a:rPr lang="en-US" dirty="0"/>
              <a:t> (</a:t>
            </a:r>
            <a:r>
              <a:rPr lang="en-US" dirty="0" err="1"/>
              <a:t>npr</a:t>
            </a:r>
            <a:r>
              <a:rPr lang="en-US" dirty="0"/>
              <a:t>. Intel </a:t>
            </a:r>
            <a:r>
              <a:rPr lang="en-US" dirty="0" err="1"/>
              <a:t>procesori</a:t>
            </a:r>
            <a:r>
              <a:rPr lang="en-US" dirty="0"/>
              <a:t> </a:t>
            </a:r>
            <a:r>
              <a:rPr lang="en-US" dirty="0" err="1"/>
              <a:t>sa</a:t>
            </a:r>
            <a:r>
              <a:rPr lang="en-US" dirty="0"/>
              <a:t> </a:t>
            </a:r>
            <a:r>
              <a:rPr lang="en-US" dirty="0" err="1"/>
              <a:t>GPUom</a:t>
            </a:r>
            <a:r>
              <a:rPr lang="en-US" dirty="0"/>
              <a:t>) </a:t>
            </a:r>
            <a:endParaRPr lang="hr-HR" dirty="0"/>
          </a:p>
          <a:p>
            <a:r>
              <a:rPr lang="en-US" dirty="0"/>
              <a:t>• </a:t>
            </a:r>
            <a:r>
              <a:rPr lang="en-US" dirty="0" err="1"/>
              <a:t>CPU+bilo</a:t>
            </a:r>
            <a:r>
              <a:rPr lang="en-US" dirty="0"/>
              <a:t> koji </a:t>
            </a:r>
            <a:r>
              <a:rPr lang="en-US" dirty="0" err="1"/>
              <a:t>hardverski</a:t>
            </a:r>
            <a:r>
              <a:rPr lang="en-US" dirty="0"/>
              <a:t> </a:t>
            </a:r>
            <a:r>
              <a:rPr lang="en-US" dirty="0" err="1"/>
              <a:t>akcelerator</a:t>
            </a:r>
            <a:r>
              <a:rPr lang="en-US" dirty="0"/>
              <a:t> (</a:t>
            </a:r>
            <a:r>
              <a:rPr lang="en-US" dirty="0" err="1"/>
              <a:t>npr</a:t>
            </a:r>
            <a:r>
              <a:rPr lang="en-US" dirty="0"/>
              <a:t>. </a:t>
            </a:r>
            <a:r>
              <a:rPr lang="en-US" dirty="0" err="1"/>
              <a:t>mobilni</a:t>
            </a:r>
            <a:r>
              <a:rPr lang="en-US" dirty="0"/>
              <a:t> </a:t>
            </a:r>
            <a:r>
              <a:rPr lang="en-US" dirty="0" err="1"/>
              <a:t>telefon</a:t>
            </a:r>
            <a:r>
              <a:rPr lang="en-US" dirty="0"/>
              <a:t>) </a:t>
            </a:r>
            <a:endParaRPr lang="hr-HR" dirty="0"/>
          </a:p>
          <a:p>
            <a:pPr lvl="1"/>
            <a:r>
              <a:rPr lang="en-US" dirty="0"/>
              <a:t>• </a:t>
            </a:r>
            <a:r>
              <a:rPr lang="en-US" dirty="0" err="1"/>
              <a:t>Heterogeni</a:t>
            </a:r>
            <a:r>
              <a:rPr lang="en-US" dirty="0"/>
              <a:t> multi-core </a:t>
            </a:r>
            <a:r>
              <a:rPr lang="en-US" dirty="0" err="1"/>
              <a:t>sustavi</a:t>
            </a:r>
            <a:r>
              <a:rPr lang="en-US" dirty="0"/>
              <a:t> </a:t>
            </a:r>
            <a:endParaRPr lang="hr-HR" dirty="0"/>
          </a:p>
          <a:p>
            <a:pPr lvl="1"/>
            <a:r>
              <a:rPr lang="en-US" dirty="0"/>
              <a:t>• ARM </a:t>
            </a:r>
            <a:r>
              <a:rPr lang="en-US" dirty="0" err="1"/>
              <a:t>big.LITTLE</a:t>
            </a:r>
            <a:r>
              <a:rPr lang="en-US" dirty="0"/>
              <a:t> </a:t>
            </a:r>
            <a:endParaRPr lang="hr-HR" dirty="0"/>
          </a:p>
          <a:p>
            <a:pPr lvl="1"/>
            <a:r>
              <a:rPr lang="en-US" dirty="0"/>
              <a:t>• IBM Cell </a:t>
            </a:r>
            <a:endParaRPr lang="hr-HR" dirty="0"/>
          </a:p>
          <a:p>
            <a:r>
              <a:rPr lang="en-US" dirty="0"/>
              <a:t>• CPU + FPGA </a:t>
            </a:r>
            <a:r>
              <a:rPr lang="en-US" dirty="0" err="1"/>
              <a:t>sustavi</a:t>
            </a:r>
            <a:r>
              <a:rPr lang="en-US" dirty="0"/>
              <a:t> (</a:t>
            </a:r>
            <a:r>
              <a:rPr lang="en-US" dirty="0" err="1"/>
              <a:t>velika</a:t>
            </a:r>
            <a:r>
              <a:rPr lang="en-US" dirty="0"/>
              <a:t> </a:t>
            </a:r>
            <a:r>
              <a:rPr lang="en-US" dirty="0" err="1"/>
              <a:t>količina</a:t>
            </a:r>
            <a:r>
              <a:rPr lang="en-US" dirty="0"/>
              <a:t> </a:t>
            </a:r>
            <a:r>
              <a:rPr lang="en-US" dirty="0" err="1"/>
              <a:t>primjera</a:t>
            </a:r>
            <a:r>
              <a:rPr lang="en-US" dirty="0"/>
              <a:t>)</a:t>
            </a:r>
          </a:p>
        </p:txBody>
      </p:sp>
    </p:spTree>
    <p:extLst>
      <p:ext uri="{BB962C8B-B14F-4D97-AF65-F5344CB8AC3E}">
        <p14:creationId xmlns:p14="http://schemas.microsoft.com/office/powerpoint/2010/main" val="14158946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B73-F027-897A-4AB7-1CDA4C6A3B40}"/>
              </a:ext>
            </a:extLst>
          </p:cNvPr>
          <p:cNvSpPr>
            <a:spLocks noGrp="1"/>
          </p:cNvSpPr>
          <p:nvPr>
            <p:ph type="title"/>
          </p:nvPr>
        </p:nvSpPr>
        <p:spPr/>
        <p:txBody>
          <a:bodyPr/>
          <a:lstStyle/>
          <a:p>
            <a:r>
              <a:rPr lang="en-US" b="1" dirty="0" err="1"/>
              <a:t>Povećanje</a:t>
            </a:r>
            <a:r>
              <a:rPr lang="en-US" b="1" dirty="0"/>
              <a:t> </a:t>
            </a:r>
            <a:r>
              <a:rPr lang="en-US" b="1" dirty="0" err="1"/>
              <a:t>heterogenosti</a:t>
            </a:r>
            <a:r>
              <a:rPr lang="en-US" b="1" dirty="0"/>
              <a:t> u </a:t>
            </a:r>
            <a:r>
              <a:rPr lang="en-US" b="1" dirty="0" err="1"/>
              <a:t>modernim</a:t>
            </a:r>
            <a:r>
              <a:rPr lang="en-US" b="1" dirty="0"/>
              <a:t> </a:t>
            </a:r>
            <a:r>
              <a:rPr lang="en-US" b="1" dirty="0" err="1"/>
              <a:t>sustavima</a:t>
            </a:r>
            <a:endParaRPr lang="en-US" b="1" dirty="0"/>
          </a:p>
        </p:txBody>
      </p:sp>
      <p:sp>
        <p:nvSpPr>
          <p:cNvPr id="3" name="Content Placeholder 2">
            <a:extLst>
              <a:ext uri="{FF2B5EF4-FFF2-40B4-BE49-F238E27FC236}">
                <a16:creationId xmlns:a16="http://schemas.microsoft.com/office/drawing/2014/main" id="{1A9962C7-62A8-3B27-E499-EE89E48321C1}"/>
              </a:ext>
            </a:extLst>
          </p:cNvPr>
          <p:cNvSpPr>
            <a:spLocks noGrp="1"/>
          </p:cNvSpPr>
          <p:nvPr>
            <p:ph idx="1"/>
          </p:nvPr>
        </p:nvSpPr>
        <p:spPr/>
        <p:txBody>
          <a:bodyPr/>
          <a:lstStyle/>
          <a:p>
            <a:r>
              <a:rPr lang="en-US" dirty="0"/>
              <a:t>• </a:t>
            </a:r>
            <a:r>
              <a:rPr lang="en-US" b="1" dirty="0" err="1"/>
              <a:t>Heterogeni</a:t>
            </a:r>
            <a:r>
              <a:rPr lang="en-US" b="1" dirty="0"/>
              <a:t> </a:t>
            </a:r>
            <a:r>
              <a:rPr lang="en-US" b="1" dirty="0" err="1"/>
              <a:t>agenti</a:t>
            </a:r>
            <a:r>
              <a:rPr lang="en-US" dirty="0"/>
              <a:t>: </a:t>
            </a:r>
            <a:r>
              <a:rPr lang="en-US" dirty="0" err="1"/>
              <a:t>Veliki</a:t>
            </a:r>
            <a:r>
              <a:rPr lang="en-US" dirty="0"/>
              <a:t> </a:t>
            </a:r>
            <a:r>
              <a:rPr lang="en-US" dirty="0" err="1"/>
              <a:t>i</a:t>
            </a:r>
            <a:r>
              <a:rPr lang="en-US" dirty="0"/>
              <a:t> </a:t>
            </a:r>
            <a:r>
              <a:rPr lang="en-US" dirty="0" err="1"/>
              <a:t>mali</a:t>
            </a:r>
            <a:r>
              <a:rPr lang="en-US" dirty="0"/>
              <a:t> </a:t>
            </a:r>
            <a:r>
              <a:rPr lang="en-US" dirty="0" err="1"/>
              <a:t>procesori</a:t>
            </a:r>
            <a:r>
              <a:rPr lang="en-US" dirty="0"/>
              <a:t>, GPU, </a:t>
            </a:r>
            <a:r>
              <a:rPr lang="en-US" dirty="0" err="1"/>
              <a:t>akceleratori</a:t>
            </a:r>
            <a:r>
              <a:rPr lang="en-US" dirty="0"/>
              <a:t> </a:t>
            </a:r>
            <a:endParaRPr lang="hr-HR" dirty="0"/>
          </a:p>
          <a:p>
            <a:r>
              <a:rPr lang="en-US" dirty="0"/>
              <a:t>• </a:t>
            </a:r>
            <a:r>
              <a:rPr lang="en-US" b="1" dirty="0" err="1"/>
              <a:t>Heterogene</a:t>
            </a:r>
            <a:r>
              <a:rPr lang="en-US" b="1" dirty="0"/>
              <a:t> </a:t>
            </a:r>
            <a:r>
              <a:rPr lang="en-US" b="1" dirty="0" err="1"/>
              <a:t>memorije</a:t>
            </a:r>
            <a:r>
              <a:rPr lang="en-US" dirty="0"/>
              <a:t>: </a:t>
            </a:r>
            <a:r>
              <a:rPr lang="en-US" dirty="0" err="1"/>
              <a:t>Brzi</a:t>
            </a:r>
            <a:r>
              <a:rPr lang="en-US" dirty="0"/>
              <a:t> </a:t>
            </a:r>
            <a:r>
              <a:rPr lang="en-US" dirty="0" err="1"/>
              <a:t>i</a:t>
            </a:r>
            <a:r>
              <a:rPr lang="en-US" dirty="0"/>
              <a:t> </a:t>
            </a:r>
            <a:r>
              <a:rPr lang="en-US" dirty="0" err="1"/>
              <a:t>spori</a:t>
            </a:r>
            <a:r>
              <a:rPr lang="en-US" dirty="0"/>
              <a:t> DRAM, </a:t>
            </a:r>
            <a:r>
              <a:rPr lang="en-US" dirty="0" err="1"/>
              <a:t>NVMe</a:t>
            </a:r>
            <a:r>
              <a:rPr lang="en-US" dirty="0"/>
              <a:t> </a:t>
            </a:r>
            <a:endParaRPr lang="hr-HR" dirty="0"/>
          </a:p>
          <a:p>
            <a:r>
              <a:rPr lang="en-US" dirty="0"/>
              <a:t>• </a:t>
            </a:r>
            <a:r>
              <a:rPr lang="en-US" b="1" dirty="0" err="1"/>
              <a:t>Heterogene</a:t>
            </a:r>
            <a:r>
              <a:rPr lang="en-US" b="1" dirty="0"/>
              <a:t> </a:t>
            </a:r>
            <a:r>
              <a:rPr lang="en-US" b="1" dirty="0" err="1"/>
              <a:t>sabirnice</a:t>
            </a:r>
            <a:r>
              <a:rPr lang="en-US" b="1" dirty="0"/>
              <a:t> </a:t>
            </a:r>
            <a:r>
              <a:rPr lang="en-US" dirty="0"/>
              <a:t>: </a:t>
            </a:r>
            <a:r>
              <a:rPr lang="en-US" dirty="0" err="1"/>
              <a:t>podaci</a:t>
            </a:r>
            <a:r>
              <a:rPr lang="en-US" dirty="0"/>
              <a:t>, </a:t>
            </a:r>
            <a:r>
              <a:rPr lang="en-US" dirty="0" err="1"/>
              <a:t>kontrola</a:t>
            </a:r>
            <a:r>
              <a:rPr lang="en-US" dirty="0"/>
              <a:t>, </a:t>
            </a:r>
            <a:r>
              <a:rPr lang="en-US" dirty="0" err="1"/>
              <a:t>sinhronizacija</a:t>
            </a:r>
            <a:endParaRPr lang="en-US" dirty="0"/>
          </a:p>
        </p:txBody>
      </p:sp>
      <p:pic>
        <p:nvPicPr>
          <p:cNvPr id="5" name="Picture 4">
            <a:extLst>
              <a:ext uri="{FF2B5EF4-FFF2-40B4-BE49-F238E27FC236}">
                <a16:creationId xmlns:a16="http://schemas.microsoft.com/office/drawing/2014/main" id="{C8B731BF-6777-54FC-823F-13171A5D0DD9}"/>
              </a:ext>
            </a:extLst>
          </p:cNvPr>
          <p:cNvPicPr>
            <a:picLocks noChangeAspect="1"/>
          </p:cNvPicPr>
          <p:nvPr/>
        </p:nvPicPr>
        <p:blipFill>
          <a:blip r:embed="rId2"/>
          <a:stretch>
            <a:fillRect/>
          </a:stretch>
        </p:blipFill>
        <p:spPr>
          <a:xfrm>
            <a:off x="1956685" y="3429000"/>
            <a:ext cx="8278630" cy="3401813"/>
          </a:xfrm>
          <a:prstGeom prst="rect">
            <a:avLst/>
          </a:prstGeom>
        </p:spPr>
      </p:pic>
    </p:spTree>
    <p:extLst>
      <p:ext uri="{BB962C8B-B14F-4D97-AF65-F5344CB8AC3E}">
        <p14:creationId xmlns:p14="http://schemas.microsoft.com/office/powerpoint/2010/main" val="28570749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Map&#10;&#10;Description automatically generated">
            <a:extLst>
              <a:ext uri="{FF2B5EF4-FFF2-40B4-BE49-F238E27FC236}">
                <a16:creationId xmlns:a16="http://schemas.microsoft.com/office/drawing/2014/main" id="{E7E3AFF8-0D93-EE22-8EA5-4B7EFA6162D6}"/>
              </a:ext>
            </a:extLst>
          </p:cNvPr>
          <p:cNvPicPr>
            <a:picLocks noGrp="1" noChangeAspect="1"/>
          </p:cNvPicPr>
          <p:nvPr>
            <p:ph idx="1"/>
          </p:nvPr>
        </p:nvPicPr>
        <p:blipFill>
          <a:blip r:embed="rId2"/>
          <a:stretch>
            <a:fillRect/>
          </a:stretch>
        </p:blipFill>
        <p:spPr>
          <a:xfrm>
            <a:off x="465137" y="2166938"/>
            <a:ext cx="5630863" cy="3457575"/>
          </a:xfrm>
        </p:spPr>
      </p:pic>
      <p:pic>
        <p:nvPicPr>
          <p:cNvPr id="9" name="Picture 8" descr="Graphical user interface&#10;&#10;Description automatically generated">
            <a:extLst>
              <a:ext uri="{FF2B5EF4-FFF2-40B4-BE49-F238E27FC236}">
                <a16:creationId xmlns:a16="http://schemas.microsoft.com/office/drawing/2014/main" id="{5ABD098E-69D1-7C0B-D090-3A46E0F9FDE4}"/>
              </a:ext>
            </a:extLst>
          </p:cNvPr>
          <p:cNvPicPr>
            <a:picLocks noChangeAspect="1"/>
          </p:cNvPicPr>
          <p:nvPr/>
        </p:nvPicPr>
        <p:blipFill>
          <a:blip r:embed="rId3"/>
          <a:stretch>
            <a:fillRect/>
          </a:stretch>
        </p:blipFill>
        <p:spPr>
          <a:xfrm>
            <a:off x="6729413" y="2166938"/>
            <a:ext cx="5471976" cy="213234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52F311C-B440-9FD7-EFD5-A5CF57C3275E}"/>
              </a:ext>
            </a:extLst>
          </p:cNvPr>
          <p:cNvPicPr>
            <a:picLocks noChangeAspect="1"/>
          </p:cNvPicPr>
          <p:nvPr/>
        </p:nvPicPr>
        <p:blipFill>
          <a:blip r:embed="rId4"/>
          <a:stretch>
            <a:fillRect/>
          </a:stretch>
        </p:blipFill>
        <p:spPr>
          <a:xfrm>
            <a:off x="6729412" y="4557044"/>
            <a:ext cx="5462587" cy="2048471"/>
          </a:xfrm>
          <a:prstGeom prst="rect">
            <a:avLst/>
          </a:prstGeom>
        </p:spPr>
      </p:pic>
      <p:sp>
        <p:nvSpPr>
          <p:cNvPr id="2" name="Title 1">
            <a:extLst>
              <a:ext uri="{FF2B5EF4-FFF2-40B4-BE49-F238E27FC236}">
                <a16:creationId xmlns:a16="http://schemas.microsoft.com/office/drawing/2014/main" id="{9EBFFDEE-A372-DB4E-3272-2DBE87A5A90E}"/>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Trenutne heterogene SoC arhitekture </a:t>
            </a:r>
          </a:p>
        </p:txBody>
      </p:sp>
    </p:spTree>
    <p:extLst>
      <p:ext uri="{BB962C8B-B14F-4D97-AF65-F5344CB8AC3E}">
        <p14:creationId xmlns:p14="http://schemas.microsoft.com/office/powerpoint/2010/main" val="2102733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5309-F319-C3E2-F275-78CE136C8F5B}"/>
              </a:ext>
            </a:extLst>
          </p:cNvPr>
          <p:cNvSpPr>
            <a:spLocks noGrp="1"/>
          </p:cNvSpPr>
          <p:nvPr>
            <p:ph type="title"/>
          </p:nvPr>
        </p:nvSpPr>
        <p:spPr/>
        <p:txBody>
          <a:bodyPr/>
          <a:lstStyle/>
          <a:p>
            <a:r>
              <a:rPr lang="it-IT" u="sng" dirty="0"/>
              <a:t>Dizajn multi-core sustava: heterogeni princip</a:t>
            </a:r>
            <a:br>
              <a:rPr lang="hr-HR" u="sng" dirty="0"/>
            </a:br>
            <a:r>
              <a:rPr lang="pl-PL" sz="4000" b="1" dirty="0"/>
              <a:t>"Puno" jezgri na čipu (manycore)</a:t>
            </a:r>
            <a:endParaRPr lang="en-US" b="1" dirty="0"/>
          </a:p>
        </p:txBody>
      </p:sp>
      <p:sp>
        <p:nvSpPr>
          <p:cNvPr id="3" name="Content Placeholder 2">
            <a:extLst>
              <a:ext uri="{FF2B5EF4-FFF2-40B4-BE49-F238E27FC236}">
                <a16:creationId xmlns:a16="http://schemas.microsoft.com/office/drawing/2014/main" id="{57447C3A-DAC0-3BE3-FA96-A7432DE785B0}"/>
              </a:ext>
            </a:extLst>
          </p:cNvPr>
          <p:cNvSpPr>
            <a:spLocks noGrp="1"/>
          </p:cNvSpPr>
          <p:nvPr>
            <p:ph idx="1"/>
          </p:nvPr>
        </p:nvSpPr>
        <p:spPr/>
        <p:txBody>
          <a:bodyPr/>
          <a:lstStyle/>
          <a:p>
            <a:r>
              <a:rPr lang="en-US" dirty="0"/>
              <a:t>• </a:t>
            </a:r>
            <a:r>
              <a:rPr lang="en-US" u="sng" dirty="0" err="1"/>
              <a:t>Jednostavniji</a:t>
            </a:r>
            <a:r>
              <a:rPr lang="en-US" dirty="0"/>
              <a:t> </a:t>
            </a:r>
            <a:r>
              <a:rPr lang="en-US" dirty="0" err="1"/>
              <a:t>dizajn</a:t>
            </a:r>
            <a:r>
              <a:rPr lang="en-US" dirty="0"/>
              <a:t>, </a:t>
            </a:r>
            <a:r>
              <a:rPr lang="en-US" u="sng" dirty="0" err="1"/>
              <a:t>troši</a:t>
            </a:r>
            <a:r>
              <a:rPr lang="en-US" u="sng" dirty="0"/>
              <a:t> </a:t>
            </a:r>
            <a:r>
              <a:rPr lang="en-US" u="sng" dirty="0" err="1"/>
              <a:t>manje</a:t>
            </a:r>
            <a:r>
              <a:rPr lang="en-US" u="sng" dirty="0"/>
              <a:t> </a:t>
            </a:r>
            <a:r>
              <a:rPr lang="en-US" u="sng" dirty="0" err="1"/>
              <a:t>struje</a:t>
            </a:r>
            <a:r>
              <a:rPr lang="en-US" u="sng" dirty="0"/>
              <a:t> </a:t>
            </a:r>
            <a:r>
              <a:rPr lang="en-US" dirty="0" err="1"/>
              <a:t>nego</a:t>
            </a:r>
            <a:r>
              <a:rPr lang="en-US" dirty="0"/>
              <a:t> </a:t>
            </a:r>
            <a:r>
              <a:rPr lang="en-US" dirty="0" err="1"/>
              <a:t>jedna</a:t>
            </a:r>
            <a:r>
              <a:rPr lang="en-US" dirty="0"/>
              <a:t> </a:t>
            </a:r>
            <a:r>
              <a:rPr lang="en-US" dirty="0" err="1"/>
              <a:t>velika</a:t>
            </a:r>
            <a:r>
              <a:rPr lang="en-US" dirty="0"/>
              <a:t> </a:t>
            </a:r>
            <a:r>
              <a:rPr lang="en-US" dirty="0" err="1"/>
              <a:t>jezgra</a:t>
            </a:r>
            <a:r>
              <a:rPr lang="en-US" dirty="0"/>
              <a:t> </a:t>
            </a:r>
            <a:endParaRPr lang="hr-HR" dirty="0"/>
          </a:p>
          <a:p>
            <a:r>
              <a:rPr lang="en-US" dirty="0"/>
              <a:t>• </a:t>
            </a:r>
            <a:r>
              <a:rPr lang="en-US" u="sng" dirty="0" err="1"/>
              <a:t>Široki</a:t>
            </a:r>
            <a:r>
              <a:rPr lang="en-US" u="sng" dirty="0"/>
              <a:t> </a:t>
            </a:r>
            <a:r>
              <a:rPr lang="en-US" u="sng" dirty="0" err="1"/>
              <a:t>paralelizam</a:t>
            </a:r>
            <a:r>
              <a:rPr lang="en-US" u="sng" dirty="0"/>
              <a:t> </a:t>
            </a:r>
            <a:r>
              <a:rPr lang="en-US" u="sng" dirty="0" err="1"/>
              <a:t>na</a:t>
            </a:r>
            <a:r>
              <a:rPr lang="en-US" u="sng" dirty="0"/>
              <a:t> </a:t>
            </a:r>
            <a:r>
              <a:rPr lang="en-US" u="sng" dirty="0" err="1"/>
              <a:t>čipu</a:t>
            </a:r>
            <a:endParaRPr lang="en-US" u="sng" dirty="0"/>
          </a:p>
        </p:txBody>
      </p:sp>
      <p:pic>
        <p:nvPicPr>
          <p:cNvPr id="5" name="Picture 4">
            <a:extLst>
              <a:ext uri="{FF2B5EF4-FFF2-40B4-BE49-F238E27FC236}">
                <a16:creationId xmlns:a16="http://schemas.microsoft.com/office/drawing/2014/main" id="{02F72B1B-EDE9-FDB2-6012-9AEE86F97427}"/>
              </a:ext>
            </a:extLst>
          </p:cNvPr>
          <p:cNvPicPr>
            <a:picLocks noChangeAspect="1"/>
          </p:cNvPicPr>
          <p:nvPr/>
        </p:nvPicPr>
        <p:blipFill>
          <a:blip r:embed="rId2"/>
          <a:stretch>
            <a:fillRect/>
          </a:stretch>
        </p:blipFill>
        <p:spPr>
          <a:xfrm>
            <a:off x="0" y="3707717"/>
            <a:ext cx="6734739" cy="3150283"/>
          </a:xfrm>
          <a:prstGeom prst="rect">
            <a:avLst/>
          </a:prstGeom>
        </p:spPr>
      </p:pic>
      <p:pic>
        <p:nvPicPr>
          <p:cNvPr id="7" name="Picture 6">
            <a:extLst>
              <a:ext uri="{FF2B5EF4-FFF2-40B4-BE49-F238E27FC236}">
                <a16:creationId xmlns:a16="http://schemas.microsoft.com/office/drawing/2014/main" id="{2615BFFE-1E53-B8C7-AE7A-BCEE29B78FA0}"/>
              </a:ext>
            </a:extLst>
          </p:cNvPr>
          <p:cNvPicPr>
            <a:picLocks noChangeAspect="1"/>
          </p:cNvPicPr>
          <p:nvPr/>
        </p:nvPicPr>
        <p:blipFill>
          <a:blip r:embed="rId3"/>
          <a:stretch>
            <a:fillRect/>
          </a:stretch>
        </p:blipFill>
        <p:spPr>
          <a:xfrm>
            <a:off x="6890560" y="4444662"/>
            <a:ext cx="5311600" cy="2072820"/>
          </a:xfrm>
          <a:prstGeom prst="rect">
            <a:avLst/>
          </a:prstGeom>
        </p:spPr>
      </p:pic>
    </p:spTree>
    <p:extLst>
      <p:ext uri="{BB962C8B-B14F-4D97-AF65-F5344CB8AC3E}">
        <p14:creationId xmlns:p14="http://schemas.microsoft.com/office/powerpoint/2010/main" val="69304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C3FF-6226-15C7-3DF1-CC4BD7B4A09D}"/>
              </a:ext>
            </a:extLst>
          </p:cNvPr>
          <p:cNvSpPr>
            <a:spLocks noGrp="1"/>
          </p:cNvSpPr>
          <p:nvPr>
            <p:ph type="title"/>
          </p:nvPr>
        </p:nvSpPr>
        <p:spPr>
          <a:xfrm>
            <a:off x="838200" y="365126"/>
            <a:ext cx="10515600" cy="1078664"/>
          </a:xfrm>
        </p:spPr>
        <p:txBody>
          <a:bodyPr/>
          <a:lstStyle/>
          <a:p>
            <a:r>
              <a:rPr lang="en-US" dirty="0"/>
              <a:t>AArch64 – </a:t>
            </a:r>
            <a:r>
              <a:rPr lang="en-US" b="1" dirty="0"/>
              <a:t>Addressing Modes </a:t>
            </a:r>
          </a:p>
        </p:txBody>
      </p:sp>
      <p:sp>
        <p:nvSpPr>
          <p:cNvPr id="3" name="Content Placeholder 2">
            <a:extLst>
              <a:ext uri="{FF2B5EF4-FFF2-40B4-BE49-F238E27FC236}">
                <a16:creationId xmlns:a16="http://schemas.microsoft.com/office/drawing/2014/main" id="{7BDAB087-0B0C-9C71-0D62-61BA5A332A1D}"/>
              </a:ext>
            </a:extLst>
          </p:cNvPr>
          <p:cNvSpPr>
            <a:spLocks noGrp="1"/>
          </p:cNvSpPr>
          <p:nvPr>
            <p:ph idx="1"/>
          </p:nvPr>
        </p:nvSpPr>
        <p:spPr>
          <a:xfrm>
            <a:off x="838200" y="1443790"/>
            <a:ext cx="10515600" cy="4733173"/>
          </a:xfrm>
        </p:spPr>
        <p:txBody>
          <a:bodyPr>
            <a:normAutofit fontScale="92500" lnSpcReduction="10000"/>
          </a:bodyPr>
          <a:lstStyle/>
          <a:p>
            <a:r>
              <a:rPr lang="en-US" b="1" dirty="0"/>
              <a:t>Base register only</a:t>
            </a:r>
            <a:r>
              <a:rPr lang="en-US" dirty="0"/>
              <a:t>: Address to load/store from is a 64-bit base register. </a:t>
            </a:r>
            <a:endParaRPr lang="hr-HR" dirty="0"/>
          </a:p>
          <a:p>
            <a:pPr lvl="1"/>
            <a:r>
              <a:rPr lang="en-US" dirty="0"/>
              <a:t>LDR X0, [X1] ; load from address held in X1 </a:t>
            </a:r>
            <a:endParaRPr lang="hr-HR" dirty="0"/>
          </a:p>
          <a:p>
            <a:pPr lvl="1"/>
            <a:r>
              <a:rPr lang="en-US" dirty="0"/>
              <a:t>STR X0, [X1] ; store to address held in X1</a:t>
            </a:r>
            <a:r>
              <a:rPr lang="hr-HR" dirty="0"/>
              <a:t> </a:t>
            </a:r>
          </a:p>
          <a:p>
            <a:r>
              <a:rPr lang="en-US" b="1" dirty="0"/>
              <a:t>Base plus offset</a:t>
            </a:r>
            <a:r>
              <a:rPr lang="en-US" dirty="0"/>
              <a:t>: We can add an immediate or register offset (register indexed). </a:t>
            </a:r>
            <a:endParaRPr lang="hr-HR" dirty="0"/>
          </a:p>
          <a:p>
            <a:pPr lvl="1"/>
            <a:r>
              <a:rPr lang="en-US" dirty="0"/>
              <a:t>LDR X0, [X1, #8] ; load from address [X1 + 8 bytes] </a:t>
            </a:r>
            <a:endParaRPr lang="hr-HR" dirty="0"/>
          </a:p>
          <a:p>
            <a:pPr lvl="1"/>
            <a:r>
              <a:rPr lang="en-US" dirty="0"/>
              <a:t>LDR X0, [X1, #-8] ; load from address [X1 – 8 bytes] </a:t>
            </a:r>
            <a:endParaRPr lang="hr-HR" dirty="0"/>
          </a:p>
          <a:p>
            <a:pPr lvl="1"/>
            <a:r>
              <a:rPr lang="en-US" dirty="0"/>
              <a:t>LDR X0, [X1, X2] ; load from address [X1 + X2] </a:t>
            </a:r>
            <a:endParaRPr lang="hr-HR" dirty="0"/>
          </a:p>
          <a:p>
            <a:pPr lvl="1"/>
            <a:r>
              <a:rPr lang="en-US" dirty="0"/>
              <a:t>LDR X0, [X1, X2, LSL #3] ; left-shift X2 three places before adding to X1</a:t>
            </a:r>
            <a:endParaRPr lang="hr-HR" dirty="0"/>
          </a:p>
          <a:p>
            <a:r>
              <a:rPr lang="en-US" dirty="0"/>
              <a:t> </a:t>
            </a:r>
            <a:r>
              <a:rPr lang="en-US" b="1" dirty="0"/>
              <a:t>Pre-indexed:</a:t>
            </a:r>
            <a:r>
              <a:rPr lang="en-US" dirty="0"/>
              <a:t> source register changed before load </a:t>
            </a:r>
            <a:endParaRPr lang="hr-HR" dirty="0"/>
          </a:p>
          <a:p>
            <a:pPr lvl="1"/>
            <a:r>
              <a:rPr lang="en-US" dirty="0"/>
              <a:t>LDR W0, [X1, #4]! ; equivalent to: ADD X1, X1, #4 LDR W0, [X1] </a:t>
            </a:r>
            <a:endParaRPr lang="hr-HR" dirty="0"/>
          </a:p>
          <a:p>
            <a:r>
              <a:rPr lang="en-US" b="1" dirty="0"/>
              <a:t>Post-indexed</a:t>
            </a:r>
            <a:r>
              <a:rPr lang="en-US" dirty="0"/>
              <a:t>: source register changed after load </a:t>
            </a:r>
            <a:endParaRPr lang="hr-HR" dirty="0"/>
          </a:p>
          <a:p>
            <a:pPr lvl="1"/>
            <a:r>
              <a:rPr lang="en-US" dirty="0"/>
              <a:t>LDR W0, [X1], #4 ; equivalent to: LDR W0, [X1] ADD X1, X1, #4</a:t>
            </a:r>
          </a:p>
        </p:txBody>
      </p:sp>
    </p:spTree>
    <p:extLst>
      <p:ext uri="{BB962C8B-B14F-4D97-AF65-F5344CB8AC3E}">
        <p14:creationId xmlns:p14="http://schemas.microsoft.com/office/powerpoint/2010/main" val="35931518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39CE-63F0-D8B5-42EC-43110AE5811D}"/>
              </a:ext>
            </a:extLst>
          </p:cNvPr>
          <p:cNvSpPr>
            <a:spLocks noGrp="1"/>
          </p:cNvSpPr>
          <p:nvPr>
            <p:ph type="title"/>
          </p:nvPr>
        </p:nvSpPr>
        <p:spPr/>
        <p:txBody>
          <a:bodyPr/>
          <a:lstStyle/>
          <a:p>
            <a:r>
              <a:rPr lang="en-US" b="1" dirty="0" err="1"/>
              <a:t>Problematika</a:t>
            </a:r>
            <a:r>
              <a:rPr lang="en-US" b="1" dirty="0"/>
              <a:t> </a:t>
            </a:r>
            <a:r>
              <a:rPr lang="en-US" b="1" dirty="0" err="1"/>
              <a:t>paralelizma</a:t>
            </a:r>
            <a:r>
              <a:rPr lang="en-US" b="1" dirty="0"/>
              <a:t> </a:t>
            </a:r>
          </a:p>
        </p:txBody>
      </p:sp>
      <p:pic>
        <p:nvPicPr>
          <p:cNvPr id="5" name="Picture 4">
            <a:extLst>
              <a:ext uri="{FF2B5EF4-FFF2-40B4-BE49-F238E27FC236}">
                <a16:creationId xmlns:a16="http://schemas.microsoft.com/office/drawing/2014/main" id="{B7B1133B-6CD8-FFFA-779A-C1A31E00B2F9}"/>
              </a:ext>
            </a:extLst>
          </p:cNvPr>
          <p:cNvPicPr>
            <a:picLocks noChangeAspect="1"/>
          </p:cNvPicPr>
          <p:nvPr/>
        </p:nvPicPr>
        <p:blipFill>
          <a:blip r:embed="rId2"/>
          <a:stretch>
            <a:fillRect/>
          </a:stretch>
        </p:blipFill>
        <p:spPr>
          <a:xfrm>
            <a:off x="5652574" y="1427747"/>
            <a:ext cx="6459215" cy="2001253"/>
          </a:xfrm>
          <a:prstGeom prst="rect">
            <a:avLst/>
          </a:prstGeom>
        </p:spPr>
      </p:pic>
      <p:sp>
        <p:nvSpPr>
          <p:cNvPr id="3" name="Content Placeholder 2">
            <a:extLst>
              <a:ext uri="{FF2B5EF4-FFF2-40B4-BE49-F238E27FC236}">
                <a16:creationId xmlns:a16="http://schemas.microsoft.com/office/drawing/2014/main" id="{E0DDAE94-7414-853C-ED66-E802ACB2BD78}"/>
              </a:ext>
            </a:extLst>
          </p:cNvPr>
          <p:cNvSpPr>
            <a:spLocks noGrp="1"/>
          </p:cNvSpPr>
          <p:nvPr>
            <p:ph idx="1"/>
          </p:nvPr>
        </p:nvSpPr>
        <p:spPr>
          <a:xfrm>
            <a:off x="0" y="2448761"/>
            <a:ext cx="10515600" cy="4351338"/>
          </a:xfrm>
        </p:spPr>
        <p:txBody>
          <a:bodyPr>
            <a:normAutofit lnSpcReduction="10000"/>
          </a:bodyPr>
          <a:lstStyle/>
          <a:p>
            <a:r>
              <a:rPr lang="en-US" dirty="0"/>
              <a:t>• </a:t>
            </a:r>
            <a:r>
              <a:rPr lang="en-US" b="1" dirty="0" err="1"/>
              <a:t>Amdah-lov</a:t>
            </a:r>
            <a:r>
              <a:rPr lang="en-US" b="1" dirty="0"/>
              <a:t> </a:t>
            </a:r>
            <a:r>
              <a:rPr lang="en-US" b="1" dirty="0" err="1"/>
              <a:t>zakon</a:t>
            </a:r>
            <a:r>
              <a:rPr lang="en-US" b="1" dirty="0"/>
              <a:t> </a:t>
            </a:r>
            <a:endParaRPr lang="hr-HR" b="1" dirty="0"/>
          </a:p>
          <a:p>
            <a:pPr lvl="1"/>
            <a:r>
              <a:rPr lang="en-US" dirty="0"/>
              <a:t>• f: </a:t>
            </a:r>
            <a:r>
              <a:rPr lang="en-US" dirty="0" err="1"/>
              <a:t>dio</a:t>
            </a:r>
            <a:r>
              <a:rPr lang="en-US" dirty="0"/>
              <a:t> </a:t>
            </a:r>
            <a:r>
              <a:rPr lang="en-US" dirty="0" err="1"/>
              <a:t>programa</a:t>
            </a:r>
            <a:r>
              <a:rPr lang="en-US" dirty="0"/>
              <a:t> koji se </a:t>
            </a:r>
            <a:r>
              <a:rPr lang="en-US" dirty="0" err="1"/>
              <a:t>može</a:t>
            </a:r>
            <a:r>
              <a:rPr lang="en-US" dirty="0"/>
              <a:t> </a:t>
            </a:r>
            <a:r>
              <a:rPr lang="en-US" dirty="0" err="1"/>
              <a:t>paralelizirati</a:t>
            </a:r>
            <a:r>
              <a:rPr lang="en-US" dirty="0"/>
              <a:t> </a:t>
            </a:r>
            <a:endParaRPr lang="hr-HR" dirty="0"/>
          </a:p>
          <a:p>
            <a:pPr lvl="1"/>
            <a:r>
              <a:rPr lang="en-US" dirty="0"/>
              <a:t>• N: </a:t>
            </a:r>
            <a:r>
              <a:rPr lang="en-US" dirty="0" err="1"/>
              <a:t>broj</a:t>
            </a:r>
            <a:r>
              <a:rPr lang="en-US" dirty="0"/>
              <a:t> </a:t>
            </a:r>
            <a:r>
              <a:rPr lang="en-US" dirty="0" err="1"/>
              <a:t>procesora</a:t>
            </a:r>
            <a:r>
              <a:rPr lang="en-US" dirty="0"/>
              <a:t> </a:t>
            </a:r>
            <a:endParaRPr lang="hr-HR" dirty="0"/>
          </a:p>
          <a:p>
            <a:r>
              <a:rPr lang="en-US" dirty="0"/>
              <a:t>• Amdahl, “Validity of the single processor approach to achieving large scale computing capabilities,” AFIPS 1967. </a:t>
            </a:r>
            <a:endParaRPr lang="hr-HR" dirty="0"/>
          </a:p>
          <a:p>
            <a:r>
              <a:rPr lang="en-US" dirty="0"/>
              <a:t>• </a:t>
            </a:r>
            <a:r>
              <a:rPr lang="en-US" b="1" dirty="0" err="1"/>
              <a:t>Maksimalno</a:t>
            </a:r>
            <a:r>
              <a:rPr lang="en-US" b="1" dirty="0"/>
              <a:t> </a:t>
            </a:r>
            <a:r>
              <a:rPr lang="en-US" b="1" dirty="0" err="1"/>
              <a:t>ubrzanje</a:t>
            </a:r>
            <a:r>
              <a:rPr lang="en-US" b="1" dirty="0"/>
              <a:t> </a:t>
            </a:r>
            <a:r>
              <a:rPr lang="en-US" b="1" dirty="0" err="1"/>
              <a:t>limitirano</a:t>
            </a:r>
            <a:r>
              <a:rPr lang="en-US" b="1" dirty="0"/>
              <a:t> je </a:t>
            </a:r>
            <a:r>
              <a:rPr lang="en-US" b="1" dirty="0" err="1"/>
              <a:t>serijskim</a:t>
            </a:r>
            <a:r>
              <a:rPr lang="en-US" b="1" dirty="0"/>
              <a:t> </a:t>
            </a:r>
            <a:r>
              <a:rPr lang="en-US" b="1" dirty="0" err="1"/>
              <a:t>dijelom</a:t>
            </a:r>
            <a:r>
              <a:rPr lang="en-US" b="1" dirty="0"/>
              <a:t> </a:t>
            </a:r>
            <a:r>
              <a:rPr lang="en-US" b="1" dirty="0" err="1"/>
              <a:t>aplikacije</a:t>
            </a:r>
            <a:r>
              <a:rPr lang="en-US" b="1" dirty="0"/>
              <a:t> - </a:t>
            </a:r>
            <a:r>
              <a:rPr lang="en-US" b="1" u="sng" dirty="0" err="1"/>
              <a:t>serijskim</a:t>
            </a:r>
            <a:r>
              <a:rPr lang="en-US" b="1" u="sng" dirty="0"/>
              <a:t> </a:t>
            </a:r>
            <a:r>
              <a:rPr lang="en-US" b="1" u="sng" dirty="0" err="1"/>
              <a:t>uskim</a:t>
            </a:r>
            <a:r>
              <a:rPr lang="en-US" b="1" u="sng" dirty="0"/>
              <a:t> </a:t>
            </a:r>
            <a:r>
              <a:rPr lang="en-US" b="1" u="sng" dirty="0" err="1"/>
              <a:t>grlom</a:t>
            </a:r>
            <a:r>
              <a:rPr lang="en-US" b="1" u="sng" dirty="0"/>
              <a:t> </a:t>
            </a:r>
            <a:endParaRPr lang="hr-HR" b="1" u="sng" dirty="0"/>
          </a:p>
          <a:p>
            <a:r>
              <a:rPr lang="en-US" dirty="0"/>
              <a:t>• </a:t>
            </a:r>
            <a:r>
              <a:rPr lang="en-US" dirty="0" err="1"/>
              <a:t>Paralelni</a:t>
            </a:r>
            <a:r>
              <a:rPr lang="en-US" dirty="0"/>
              <a:t> </a:t>
            </a:r>
            <a:r>
              <a:rPr lang="en-US" dirty="0" err="1"/>
              <a:t>dio</a:t>
            </a:r>
            <a:r>
              <a:rPr lang="en-US" dirty="0"/>
              <a:t> </a:t>
            </a:r>
            <a:r>
              <a:rPr lang="en-US" dirty="0" err="1"/>
              <a:t>aplikacije</a:t>
            </a:r>
            <a:r>
              <a:rPr lang="en-US" dirty="0"/>
              <a:t> </a:t>
            </a:r>
            <a:r>
              <a:rPr lang="en-US" u="sng" dirty="0" err="1"/>
              <a:t>nikad</a:t>
            </a:r>
            <a:r>
              <a:rPr lang="en-US" u="sng" dirty="0"/>
              <a:t> </a:t>
            </a:r>
            <a:r>
              <a:rPr lang="en-US" u="sng" dirty="0" err="1"/>
              <a:t>nije</a:t>
            </a:r>
            <a:r>
              <a:rPr lang="en-US" u="sng" dirty="0"/>
              <a:t> </a:t>
            </a:r>
            <a:r>
              <a:rPr lang="en-US" u="sng" dirty="0" err="1"/>
              <a:t>savršeno</a:t>
            </a:r>
            <a:r>
              <a:rPr lang="en-US" u="sng" dirty="0"/>
              <a:t> </a:t>
            </a:r>
            <a:r>
              <a:rPr lang="en-US" u="sng" dirty="0" err="1"/>
              <a:t>paralelan</a:t>
            </a:r>
            <a:r>
              <a:rPr lang="en-US" u="sng" dirty="0"/>
              <a:t> </a:t>
            </a:r>
            <a:endParaRPr lang="hr-HR" u="sng" dirty="0"/>
          </a:p>
          <a:p>
            <a:pPr lvl="1"/>
            <a:r>
              <a:rPr lang="en-US" dirty="0"/>
              <a:t>• </a:t>
            </a:r>
            <a:r>
              <a:rPr lang="en-US" b="1" dirty="0"/>
              <a:t>Overhead sin</a:t>
            </a:r>
            <a:r>
              <a:rPr lang="hr-HR" b="1" dirty="0"/>
              <a:t>k</a:t>
            </a:r>
            <a:r>
              <a:rPr lang="en-US" b="1" dirty="0" err="1"/>
              <a:t>ronizacije</a:t>
            </a:r>
            <a:r>
              <a:rPr lang="en-US" b="1" dirty="0"/>
              <a:t> </a:t>
            </a:r>
            <a:r>
              <a:rPr lang="en-US" dirty="0"/>
              <a:t>(</a:t>
            </a:r>
            <a:r>
              <a:rPr lang="en-US" dirty="0" err="1"/>
              <a:t>npr</a:t>
            </a:r>
            <a:r>
              <a:rPr lang="en-US" dirty="0"/>
              <a:t>. </a:t>
            </a:r>
            <a:r>
              <a:rPr lang="en-US" dirty="0" err="1"/>
              <a:t>mijenjanje</a:t>
            </a:r>
            <a:r>
              <a:rPr lang="en-US" dirty="0"/>
              <a:t> </a:t>
            </a:r>
            <a:r>
              <a:rPr lang="en-US" dirty="0" err="1"/>
              <a:t>djieljenih</a:t>
            </a:r>
            <a:r>
              <a:rPr lang="en-US" dirty="0"/>
              <a:t> </a:t>
            </a:r>
            <a:r>
              <a:rPr lang="en-US" dirty="0" err="1"/>
              <a:t>podataka</a:t>
            </a:r>
            <a:r>
              <a:rPr lang="en-US" dirty="0"/>
              <a:t>) </a:t>
            </a:r>
            <a:endParaRPr lang="hr-HR" dirty="0"/>
          </a:p>
          <a:p>
            <a:pPr lvl="1"/>
            <a:r>
              <a:rPr lang="en-US" dirty="0"/>
              <a:t>• </a:t>
            </a:r>
            <a:r>
              <a:rPr lang="en-US" b="1" dirty="0"/>
              <a:t>Overhead </a:t>
            </a:r>
            <a:r>
              <a:rPr lang="en-US" b="1" dirty="0" err="1"/>
              <a:t>neujednačenog</a:t>
            </a:r>
            <a:r>
              <a:rPr lang="en-US" b="1" dirty="0"/>
              <a:t> </a:t>
            </a:r>
            <a:r>
              <a:rPr lang="en-US" b="1" dirty="0" err="1"/>
              <a:t>opterećenja</a:t>
            </a:r>
            <a:r>
              <a:rPr lang="en-US" b="1" dirty="0"/>
              <a:t> </a:t>
            </a:r>
            <a:r>
              <a:rPr lang="en-US" dirty="0"/>
              <a:t>(</a:t>
            </a:r>
            <a:r>
              <a:rPr lang="en-US" dirty="0" err="1"/>
              <a:t>nesavršenost</a:t>
            </a:r>
            <a:r>
              <a:rPr lang="en-US" dirty="0"/>
              <a:t> u </a:t>
            </a:r>
            <a:r>
              <a:rPr lang="en-US" dirty="0" err="1"/>
              <a:t>paralelizaciji</a:t>
            </a:r>
            <a:r>
              <a:rPr lang="en-US" dirty="0"/>
              <a:t>) </a:t>
            </a:r>
            <a:endParaRPr lang="hr-HR" dirty="0"/>
          </a:p>
          <a:p>
            <a:pPr lvl="1"/>
            <a:r>
              <a:rPr lang="en-US" dirty="0"/>
              <a:t>• </a:t>
            </a:r>
            <a:r>
              <a:rPr lang="en-US" b="1" dirty="0"/>
              <a:t>Overhead </a:t>
            </a:r>
            <a:r>
              <a:rPr lang="en-US" b="1" dirty="0" err="1"/>
              <a:t>dijeljenja</a:t>
            </a:r>
            <a:r>
              <a:rPr lang="en-US" b="1" dirty="0"/>
              <a:t> </a:t>
            </a:r>
            <a:r>
              <a:rPr lang="en-US" b="1" dirty="0" err="1"/>
              <a:t>resursa</a:t>
            </a:r>
            <a:r>
              <a:rPr lang="en-US" b="1" dirty="0"/>
              <a:t> </a:t>
            </a:r>
            <a:r>
              <a:rPr lang="en-US" dirty="0"/>
              <a:t>(</a:t>
            </a:r>
            <a:r>
              <a:rPr lang="en-US" dirty="0" err="1"/>
              <a:t>natjecanje</a:t>
            </a:r>
            <a:r>
              <a:rPr lang="en-US" dirty="0"/>
              <a:t> za </a:t>
            </a:r>
            <a:r>
              <a:rPr lang="en-US" dirty="0" err="1"/>
              <a:t>resurse</a:t>
            </a:r>
            <a:r>
              <a:rPr lang="en-US" dirty="0"/>
              <a:t>, za N </a:t>
            </a:r>
            <a:r>
              <a:rPr lang="en-US" dirty="0" err="1"/>
              <a:t>procesora</a:t>
            </a:r>
            <a:r>
              <a:rPr lang="en-US" dirty="0"/>
              <a:t>)</a:t>
            </a:r>
          </a:p>
        </p:txBody>
      </p:sp>
    </p:spTree>
    <p:extLst>
      <p:ext uri="{BB962C8B-B14F-4D97-AF65-F5344CB8AC3E}">
        <p14:creationId xmlns:p14="http://schemas.microsoft.com/office/powerpoint/2010/main" val="31805545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6E2C-05E5-5906-8250-5982F2DE23E9}"/>
              </a:ext>
            </a:extLst>
          </p:cNvPr>
          <p:cNvSpPr>
            <a:spLocks noGrp="1"/>
          </p:cNvSpPr>
          <p:nvPr>
            <p:ph type="title"/>
          </p:nvPr>
        </p:nvSpPr>
        <p:spPr/>
        <p:txBody>
          <a:bodyPr/>
          <a:lstStyle/>
          <a:p>
            <a:r>
              <a:rPr lang="en-US" u="sng" dirty="0"/>
              <a:t>Problem: </a:t>
            </a:r>
            <a:r>
              <a:rPr lang="en-US" u="sng" dirty="0" err="1"/>
              <a:t>Serijski</a:t>
            </a:r>
            <a:r>
              <a:rPr lang="en-US" u="sng" dirty="0"/>
              <a:t> </a:t>
            </a:r>
            <a:r>
              <a:rPr lang="en-US" u="sng" dirty="0" err="1"/>
              <a:t>dio</a:t>
            </a:r>
            <a:r>
              <a:rPr lang="en-US" u="sng" dirty="0"/>
              <a:t> </a:t>
            </a:r>
            <a:r>
              <a:rPr lang="en-US" u="sng" dirty="0" err="1"/>
              <a:t>koda</a:t>
            </a:r>
            <a:r>
              <a:rPr lang="en-US" u="sng" dirty="0"/>
              <a:t> </a:t>
            </a:r>
          </a:p>
        </p:txBody>
      </p:sp>
      <p:sp>
        <p:nvSpPr>
          <p:cNvPr id="3" name="Content Placeholder 2">
            <a:extLst>
              <a:ext uri="{FF2B5EF4-FFF2-40B4-BE49-F238E27FC236}">
                <a16:creationId xmlns:a16="http://schemas.microsoft.com/office/drawing/2014/main" id="{EE42397A-9407-5C27-86DD-6BE351A3762E}"/>
              </a:ext>
            </a:extLst>
          </p:cNvPr>
          <p:cNvSpPr>
            <a:spLocks noGrp="1"/>
          </p:cNvSpPr>
          <p:nvPr>
            <p:ph idx="1"/>
          </p:nvPr>
        </p:nvSpPr>
        <p:spPr/>
        <p:txBody>
          <a:bodyPr/>
          <a:lstStyle/>
          <a:p>
            <a:r>
              <a:rPr lang="en-US" dirty="0"/>
              <a:t>• Ne </a:t>
            </a:r>
            <a:r>
              <a:rPr lang="en-US" dirty="0" err="1"/>
              <a:t>može</a:t>
            </a:r>
            <a:r>
              <a:rPr lang="en-US" dirty="0"/>
              <a:t> se </a:t>
            </a:r>
            <a:r>
              <a:rPr lang="en-US" dirty="0" err="1"/>
              <a:t>sve</a:t>
            </a:r>
            <a:r>
              <a:rPr lang="en-US" dirty="0"/>
              <a:t> </a:t>
            </a:r>
            <a:r>
              <a:rPr lang="en-US" dirty="0" err="1"/>
              <a:t>paralelizirati</a:t>
            </a:r>
            <a:r>
              <a:rPr lang="en-US" dirty="0"/>
              <a:t> </a:t>
            </a:r>
            <a:endParaRPr lang="hr-HR" dirty="0"/>
          </a:p>
          <a:p>
            <a:r>
              <a:rPr lang="en-US" dirty="0"/>
              <a:t>• </a:t>
            </a:r>
            <a:r>
              <a:rPr lang="en-US" dirty="0" err="1"/>
              <a:t>Razlozi</a:t>
            </a:r>
            <a:r>
              <a:rPr lang="en-US" dirty="0"/>
              <a:t>: </a:t>
            </a:r>
            <a:endParaRPr lang="hr-HR" dirty="0"/>
          </a:p>
          <a:p>
            <a:pPr lvl="1"/>
            <a:r>
              <a:rPr lang="en-US" dirty="0"/>
              <a:t>• </a:t>
            </a:r>
            <a:r>
              <a:rPr lang="en-US" u="sng" dirty="0" err="1"/>
              <a:t>sekvencijalni</a:t>
            </a:r>
            <a:r>
              <a:rPr lang="en-US" u="sng" dirty="0"/>
              <a:t> </a:t>
            </a:r>
            <a:r>
              <a:rPr lang="en-US" u="sng" dirty="0" err="1"/>
              <a:t>dijelovi</a:t>
            </a:r>
            <a:r>
              <a:rPr lang="en-US" u="sng" dirty="0"/>
              <a:t> </a:t>
            </a:r>
            <a:r>
              <a:rPr lang="en-US" u="sng" dirty="0" err="1"/>
              <a:t>koda</a:t>
            </a:r>
            <a:r>
              <a:rPr lang="en-US" u="sng" dirty="0"/>
              <a:t> </a:t>
            </a:r>
            <a:r>
              <a:rPr lang="en-US" dirty="0"/>
              <a:t>(</a:t>
            </a:r>
            <a:r>
              <a:rPr lang="en-US" dirty="0" err="1"/>
              <a:t>Amdah-lov</a:t>
            </a:r>
            <a:r>
              <a:rPr lang="en-US" dirty="0"/>
              <a:t> </a:t>
            </a:r>
            <a:r>
              <a:rPr lang="en-US" dirty="0" err="1"/>
              <a:t>serijski</a:t>
            </a:r>
            <a:r>
              <a:rPr lang="en-US" dirty="0"/>
              <a:t> </a:t>
            </a:r>
            <a:r>
              <a:rPr lang="en-US" dirty="0" err="1"/>
              <a:t>dio</a:t>
            </a:r>
            <a:r>
              <a:rPr lang="en-US" dirty="0"/>
              <a:t> </a:t>
            </a:r>
            <a:r>
              <a:rPr lang="en-US" dirty="0" err="1"/>
              <a:t>koda</a:t>
            </a:r>
            <a:r>
              <a:rPr lang="en-US" dirty="0"/>
              <a:t>) </a:t>
            </a:r>
            <a:endParaRPr lang="hr-HR" dirty="0"/>
          </a:p>
          <a:p>
            <a:pPr lvl="1"/>
            <a:r>
              <a:rPr lang="en-US" dirty="0"/>
              <a:t>• </a:t>
            </a:r>
            <a:r>
              <a:rPr lang="en-US" u="sng" dirty="0" err="1"/>
              <a:t>kritične</a:t>
            </a:r>
            <a:r>
              <a:rPr lang="en-US" u="sng" dirty="0"/>
              <a:t> </a:t>
            </a:r>
            <a:r>
              <a:rPr lang="en-US" u="sng" dirty="0" err="1"/>
              <a:t>sekcije</a:t>
            </a:r>
            <a:r>
              <a:rPr lang="en-US" u="sng" dirty="0"/>
              <a:t> </a:t>
            </a:r>
            <a:endParaRPr lang="hr-HR" u="sng" dirty="0"/>
          </a:p>
          <a:p>
            <a:pPr lvl="1"/>
            <a:r>
              <a:rPr lang="en-US" dirty="0"/>
              <a:t>• </a:t>
            </a:r>
            <a:r>
              <a:rPr lang="en-US" u="sng" dirty="0" err="1"/>
              <a:t>prepreke</a:t>
            </a:r>
            <a:r>
              <a:rPr lang="en-US" dirty="0"/>
              <a:t> </a:t>
            </a:r>
            <a:endParaRPr lang="hr-HR" dirty="0"/>
          </a:p>
          <a:p>
            <a:pPr lvl="1"/>
            <a:r>
              <a:rPr lang="en-US" dirty="0"/>
              <a:t>• </a:t>
            </a:r>
            <a:r>
              <a:rPr lang="en-US" u="sng" dirty="0" err="1"/>
              <a:t>limitirana</a:t>
            </a:r>
            <a:r>
              <a:rPr lang="en-US" u="sng" dirty="0"/>
              <a:t> </a:t>
            </a:r>
            <a:r>
              <a:rPr lang="en-US" u="sng" dirty="0" err="1"/>
              <a:t>mogućnost</a:t>
            </a:r>
            <a:r>
              <a:rPr lang="en-US" u="sng" dirty="0"/>
              <a:t> </a:t>
            </a:r>
            <a:r>
              <a:rPr lang="en-US" u="sng" dirty="0" err="1"/>
              <a:t>pipelininga</a:t>
            </a:r>
            <a:r>
              <a:rPr lang="en-US" u="sng" dirty="0"/>
              <a:t> </a:t>
            </a:r>
            <a:endParaRPr lang="hr-HR" u="sng" dirty="0"/>
          </a:p>
          <a:p>
            <a:r>
              <a:rPr lang="en-US" dirty="0"/>
              <a:t>• </a:t>
            </a:r>
            <a:r>
              <a:rPr lang="en-US" u="sng" dirty="0" err="1"/>
              <a:t>Serijski</a:t>
            </a:r>
            <a:r>
              <a:rPr lang="en-US" dirty="0"/>
              <a:t> </a:t>
            </a:r>
            <a:r>
              <a:rPr lang="en-US" dirty="0" err="1"/>
              <a:t>dijelovi</a:t>
            </a:r>
            <a:r>
              <a:rPr lang="en-US" dirty="0"/>
              <a:t> </a:t>
            </a:r>
            <a:r>
              <a:rPr lang="en-US" dirty="0" err="1"/>
              <a:t>koda</a:t>
            </a:r>
            <a:r>
              <a:rPr lang="en-US" dirty="0"/>
              <a:t>: </a:t>
            </a:r>
            <a:endParaRPr lang="hr-HR" dirty="0"/>
          </a:p>
          <a:p>
            <a:pPr lvl="1"/>
            <a:r>
              <a:rPr lang="en-US" dirty="0"/>
              <a:t>• </a:t>
            </a:r>
            <a:r>
              <a:rPr lang="en-US" u="sng" dirty="0" err="1"/>
              <a:t>smanjuju</a:t>
            </a:r>
            <a:r>
              <a:rPr lang="en-US" u="sng" dirty="0"/>
              <a:t> </a:t>
            </a:r>
            <a:r>
              <a:rPr lang="en-US" u="sng" dirty="0" err="1"/>
              <a:t>performanse</a:t>
            </a:r>
            <a:r>
              <a:rPr lang="en-US" u="sng" dirty="0"/>
              <a:t> </a:t>
            </a:r>
            <a:endParaRPr lang="hr-HR" u="sng" dirty="0"/>
          </a:p>
          <a:p>
            <a:pPr lvl="1"/>
            <a:r>
              <a:rPr lang="en-US" dirty="0"/>
              <a:t>• </a:t>
            </a:r>
            <a:r>
              <a:rPr lang="en-US" u="sng" dirty="0" err="1"/>
              <a:t>smanjuju</a:t>
            </a:r>
            <a:r>
              <a:rPr lang="en-US" u="sng" dirty="0"/>
              <a:t> </a:t>
            </a:r>
            <a:r>
              <a:rPr lang="en-US" u="sng" dirty="0" err="1"/>
              <a:t>skalabilnost</a:t>
            </a:r>
            <a:r>
              <a:rPr lang="en-US" u="sng" dirty="0"/>
              <a:t> </a:t>
            </a:r>
            <a:endParaRPr lang="hr-HR" u="sng" dirty="0"/>
          </a:p>
          <a:p>
            <a:pPr lvl="1"/>
            <a:r>
              <a:rPr lang="en-US" u="sng" dirty="0"/>
              <a:t>• </a:t>
            </a:r>
            <a:r>
              <a:rPr lang="en-US" u="sng" dirty="0" err="1"/>
              <a:t>troše</a:t>
            </a:r>
            <a:r>
              <a:rPr lang="en-US" u="sng" dirty="0"/>
              <a:t> </a:t>
            </a:r>
            <a:r>
              <a:rPr lang="en-US" u="sng" dirty="0" err="1"/>
              <a:t>energiju</a:t>
            </a:r>
            <a:endParaRPr lang="en-US" u="sng" dirty="0"/>
          </a:p>
        </p:txBody>
      </p:sp>
      <p:pic>
        <p:nvPicPr>
          <p:cNvPr id="5" name="Picture 4">
            <a:extLst>
              <a:ext uri="{FF2B5EF4-FFF2-40B4-BE49-F238E27FC236}">
                <a16:creationId xmlns:a16="http://schemas.microsoft.com/office/drawing/2014/main" id="{00B7E2D5-DF6B-35C2-F751-57C4C18D8EF6}"/>
              </a:ext>
            </a:extLst>
          </p:cNvPr>
          <p:cNvPicPr>
            <a:picLocks noChangeAspect="1"/>
          </p:cNvPicPr>
          <p:nvPr/>
        </p:nvPicPr>
        <p:blipFill>
          <a:blip r:embed="rId2"/>
          <a:stretch>
            <a:fillRect/>
          </a:stretch>
        </p:blipFill>
        <p:spPr>
          <a:xfrm>
            <a:off x="6242543" y="3715223"/>
            <a:ext cx="5578323" cy="2956816"/>
          </a:xfrm>
          <a:prstGeom prst="rect">
            <a:avLst/>
          </a:prstGeom>
        </p:spPr>
      </p:pic>
    </p:spTree>
    <p:extLst>
      <p:ext uri="{BB962C8B-B14F-4D97-AF65-F5344CB8AC3E}">
        <p14:creationId xmlns:p14="http://schemas.microsoft.com/office/powerpoint/2010/main" val="41789476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0984-3A87-A878-A813-139797CA9396}"/>
              </a:ext>
            </a:extLst>
          </p:cNvPr>
          <p:cNvSpPr>
            <a:spLocks noGrp="1"/>
          </p:cNvSpPr>
          <p:nvPr>
            <p:ph type="title"/>
          </p:nvPr>
        </p:nvSpPr>
        <p:spPr/>
        <p:txBody>
          <a:bodyPr/>
          <a:lstStyle/>
          <a:p>
            <a:r>
              <a:rPr lang="en-US" b="1" dirty="0" err="1"/>
              <a:t>Zahtjevi</a:t>
            </a:r>
            <a:r>
              <a:rPr lang="en-US" b="1" dirty="0"/>
              <a:t> </a:t>
            </a:r>
            <a:r>
              <a:rPr lang="en-US" b="1" dirty="0" err="1"/>
              <a:t>različitih</a:t>
            </a:r>
            <a:r>
              <a:rPr lang="en-US" b="1" dirty="0"/>
              <a:t> </a:t>
            </a:r>
            <a:r>
              <a:rPr lang="en-US" b="1" dirty="0" err="1"/>
              <a:t>dijelova</a:t>
            </a:r>
            <a:r>
              <a:rPr lang="en-US" b="1" dirty="0"/>
              <a:t> </a:t>
            </a:r>
            <a:r>
              <a:rPr lang="en-US" b="1" dirty="0" err="1"/>
              <a:t>koda</a:t>
            </a:r>
            <a:r>
              <a:rPr lang="en-US" b="1" dirty="0"/>
              <a:t> </a:t>
            </a:r>
          </a:p>
        </p:txBody>
      </p:sp>
      <p:sp>
        <p:nvSpPr>
          <p:cNvPr id="3" name="Content Placeholder 2">
            <a:extLst>
              <a:ext uri="{FF2B5EF4-FFF2-40B4-BE49-F238E27FC236}">
                <a16:creationId xmlns:a16="http://schemas.microsoft.com/office/drawing/2014/main" id="{8AF91C6A-2982-28F7-1C41-FCEC6C501841}"/>
              </a:ext>
            </a:extLst>
          </p:cNvPr>
          <p:cNvSpPr>
            <a:spLocks noGrp="1"/>
          </p:cNvSpPr>
          <p:nvPr>
            <p:ph idx="1"/>
          </p:nvPr>
        </p:nvSpPr>
        <p:spPr/>
        <p:txBody>
          <a:bodyPr/>
          <a:lstStyle/>
          <a:p>
            <a:r>
              <a:rPr lang="en-US" dirty="0"/>
              <a:t>• </a:t>
            </a:r>
            <a:r>
              <a:rPr lang="en-US" dirty="0" err="1"/>
              <a:t>Što</a:t>
            </a:r>
            <a:r>
              <a:rPr lang="en-US" dirty="0"/>
              <a:t> </a:t>
            </a:r>
            <a:r>
              <a:rPr lang="en-US" dirty="0" err="1"/>
              <a:t>želimo</a:t>
            </a:r>
            <a:r>
              <a:rPr lang="en-US" dirty="0"/>
              <a:t>: </a:t>
            </a:r>
            <a:endParaRPr lang="hr-HR" dirty="0"/>
          </a:p>
          <a:p>
            <a:pPr lvl="1"/>
            <a:r>
              <a:rPr lang="en-US" dirty="0"/>
              <a:t>• U </a:t>
            </a:r>
            <a:r>
              <a:rPr lang="en-US" u="sng" dirty="0" err="1"/>
              <a:t>serijskom</a:t>
            </a:r>
            <a:r>
              <a:rPr lang="en-US" dirty="0"/>
              <a:t> </a:t>
            </a:r>
            <a:r>
              <a:rPr lang="en-US" dirty="0" err="1"/>
              <a:t>dijelu</a:t>
            </a:r>
            <a:r>
              <a:rPr lang="en-US" dirty="0"/>
              <a:t> </a:t>
            </a:r>
            <a:r>
              <a:rPr lang="en-US" dirty="0" err="1"/>
              <a:t>koda</a:t>
            </a:r>
            <a:r>
              <a:rPr lang="en-US" dirty="0"/>
              <a:t> - </a:t>
            </a:r>
            <a:r>
              <a:rPr lang="en-US" dirty="0" err="1"/>
              <a:t>jednu</a:t>
            </a:r>
            <a:r>
              <a:rPr lang="en-US" dirty="0"/>
              <a:t> </a:t>
            </a:r>
            <a:r>
              <a:rPr lang="en-US" u="sng" dirty="0" err="1"/>
              <a:t>veliku</a:t>
            </a:r>
            <a:r>
              <a:rPr lang="en-US" u="sng" dirty="0"/>
              <a:t>, </a:t>
            </a:r>
            <a:r>
              <a:rPr lang="en-US" u="sng" dirty="0" err="1"/>
              <a:t>brzu</a:t>
            </a:r>
            <a:r>
              <a:rPr lang="en-US" u="sng" dirty="0"/>
              <a:t> </a:t>
            </a:r>
            <a:r>
              <a:rPr lang="en-US" u="sng" dirty="0" err="1"/>
              <a:t>jezgru</a:t>
            </a:r>
            <a:r>
              <a:rPr lang="en-US" u="sng" dirty="0"/>
              <a:t> </a:t>
            </a:r>
            <a:endParaRPr lang="hr-HR" u="sng" dirty="0"/>
          </a:p>
          <a:p>
            <a:pPr lvl="1"/>
            <a:r>
              <a:rPr lang="en-US" dirty="0"/>
              <a:t>• U </a:t>
            </a:r>
            <a:r>
              <a:rPr lang="en-US" u="sng" dirty="0" err="1"/>
              <a:t>paralelnom</a:t>
            </a:r>
            <a:r>
              <a:rPr lang="en-US" dirty="0"/>
              <a:t> </a:t>
            </a:r>
            <a:r>
              <a:rPr lang="en-US" dirty="0" err="1"/>
              <a:t>dijelu</a:t>
            </a:r>
            <a:r>
              <a:rPr lang="en-US" dirty="0"/>
              <a:t> </a:t>
            </a:r>
            <a:r>
              <a:rPr lang="en-US" dirty="0" err="1"/>
              <a:t>koda</a:t>
            </a:r>
            <a:r>
              <a:rPr lang="en-US" dirty="0"/>
              <a:t> - </a:t>
            </a:r>
            <a:r>
              <a:rPr lang="en-US" u="sng" dirty="0" err="1"/>
              <a:t>veću</a:t>
            </a:r>
            <a:r>
              <a:rPr lang="en-US" u="sng" dirty="0"/>
              <a:t> </a:t>
            </a:r>
            <a:r>
              <a:rPr lang="en-US" u="sng" dirty="0" err="1"/>
              <a:t>količinu</a:t>
            </a:r>
            <a:r>
              <a:rPr lang="en-US" u="sng" dirty="0"/>
              <a:t> </a:t>
            </a:r>
            <a:r>
              <a:rPr lang="en-US" u="sng" dirty="0" err="1"/>
              <a:t>malih</a:t>
            </a:r>
            <a:r>
              <a:rPr lang="en-US" u="sng" dirty="0"/>
              <a:t> </a:t>
            </a:r>
            <a:r>
              <a:rPr lang="en-US" u="sng" dirty="0" err="1"/>
              <a:t>jezgri</a:t>
            </a:r>
            <a:r>
              <a:rPr lang="en-US" u="sng" dirty="0"/>
              <a:t> </a:t>
            </a:r>
            <a:endParaRPr lang="hr-HR" u="sng" dirty="0"/>
          </a:p>
          <a:p>
            <a:r>
              <a:rPr lang="en-US" dirty="0"/>
              <a:t>• Ove </a:t>
            </a:r>
            <a:r>
              <a:rPr lang="en-US" dirty="0" err="1"/>
              <a:t>dvije</a:t>
            </a:r>
            <a:r>
              <a:rPr lang="en-US" dirty="0"/>
              <a:t> </a:t>
            </a:r>
            <a:r>
              <a:rPr lang="en-US" dirty="0" err="1"/>
              <a:t>želje</a:t>
            </a:r>
            <a:r>
              <a:rPr lang="en-US" dirty="0"/>
              <a:t> </a:t>
            </a:r>
            <a:r>
              <a:rPr lang="en-US" dirty="0" err="1"/>
              <a:t>su</a:t>
            </a:r>
            <a:r>
              <a:rPr lang="en-US" dirty="0"/>
              <a:t> u </a:t>
            </a:r>
            <a:r>
              <a:rPr lang="en-US" dirty="0" err="1"/>
              <a:t>direktnom</a:t>
            </a:r>
            <a:r>
              <a:rPr lang="en-US" dirty="0"/>
              <a:t> </a:t>
            </a:r>
            <a:r>
              <a:rPr lang="en-US" dirty="0" err="1"/>
              <a:t>konfliktu</a:t>
            </a:r>
            <a:r>
              <a:rPr lang="en-US" dirty="0"/>
              <a:t> </a:t>
            </a:r>
            <a:endParaRPr lang="hr-HR" dirty="0"/>
          </a:p>
          <a:p>
            <a:pPr lvl="1"/>
            <a:r>
              <a:rPr lang="en-US" dirty="0"/>
              <a:t>• </a:t>
            </a:r>
            <a:r>
              <a:rPr lang="en-US" dirty="0" err="1"/>
              <a:t>ako</a:t>
            </a:r>
            <a:r>
              <a:rPr lang="en-US" dirty="0"/>
              <a:t> </a:t>
            </a:r>
            <a:r>
              <a:rPr lang="en-US" dirty="0" err="1"/>
              <a:t>imamo</a:t>
            </a:r>
            <a:r>
              <a:rPr lang="en-US" dirty="0"/>
              <a:t> </a:t>
            </a:r>
            <a:r>
              <a:rPr lang="en-US" dirty="0" err="1"/>
              <a:t>jednu</a:t>
            </a:r>
            <a:r>
              <a:rPr lang="en-US" dirty="0"/>
              <a:t> </a:t>
            </a:r>
            <a:r>
              <a:rPr lang="en-US" dirty="0" err="1"/>
              <a:t>veliku</a:t>
            </a:r>
            <a:r>
              <a:rPr lang="en-US" dirty="0"/>
              <a:t>, </a:t>
            </a:r>
            <a:r>
              <a:rPr lang="en-US" dirty="0" err="1"/>
              <a:t>brzu</a:t>
            </a:r>
            <a:r>
              <a:rPr lang="en-US" dirty="0"/>
              <a:t> </a:t>
            </a:r>
            <a:r>
              <a:rPr lang="en-US" dirty="0" err="1"/>
              <a:t>jezgru</a:t>
            </a:r>
            <a:r>
              <a:rPr lang="en-US" dirty="0"/>
              <a:t>, ne </a:t>
            </a:r>
            <a:r>
              <a:rPr lang="en-US" dirty="0" err="1"/>
              <a:t>možemo</a:t>
            </a:r>
            <a:r>
              <a:rPr lang="en-US" dirty="0"/>
              <a:t> </a:t>
            </a:r>
            <a:r>
              <a:rPr lang="en-US" dirty="0" err="1"/>
              <a:t>imati</a:t>
            </a:r>
            <a:r>
              <a:rPr lang="en-US" dirty="0"/>
              <a:t> </a:t>
            </a:r>
            <a:r>
              <a:rPr lang="en-US" dirty="0" err="1"/>
              <a:t>puno</a:t>
            </a:r>
            <a:r>
              <a:rPr lang="en-US" dirty="0"/>
              <a:t> </a:t>
            </a:r>
            <a:r>
              <a:rPr lang="en-US" dirty="0" err="1"/>
              <a:t>jezgri</a:t>
            </a:r>
            <a:r>
              <a:rPr lang="en-US" dirty="0"/>
              <a:t> </a:t>
            </a:r>
            <a:endParaRPr lang="hr-HR" dirty="0"/>
          </a:p>
          <a:p>
            <a:pPr lvl="1"/>
            <a:r>
              <a:rPr lang="en-US" dirty="0"/>
              <a:t>• mala </a:t>
            </a:r>
            <a:r>
              <a:rPr lang="en-US" dirty="0" err="1"/>
              <a:t>jezgra</a:t>
            </a:r>
            <a:r>
              <a:rPr lang="en-US" dirty="0"/>
              <a:t> je </a:t>
            </a:r>
            <a:r>
              <a:rPr lang="en-US" dirty="0" err="1"/>
              <a:t>puno</a:t>
            </a:r>
            <a:r>
              <a:rPr lang="en-US" dirty="0"/>
              <a:t> </a:t>
            </a:r>
            <a:r>
              <a:rPr lang="en-US" dirty="0" err="1"/>
              <a:t>više</a:t>
            </a:r>
            <a:r>
              <a:rPr lang="en-US" dirty="0"/>
              <a:t> </a:t>
            </a:r>
            <a:r>
              <a:rPr lang="en-US" dirty="0" err="1"/>
              <a:t>energetski</a:t>
            </a:r>
            <a:r>
              <a:rPr lang="en-US" dirty="0"/>
              <a:t> </a:t>
            </a:r>
            <a:r>
              <a:rPr lang="en-US" dirty="0" err="1"/>
              <a:t>i</a:t>
            </a:r>
            <a:r>
              <a:rPr lang="en-US" dirty="0"/>
              <a:t> </a:t>
            </a:r>
            <a:r>
              <a:rPr lang="en-US" dirty="0" err="1"/>
              <a:t>prostorno</a:t>
            </a:r>
            <a:r>
              <a:rPr lang="en-US" dirty="0"/>
              <a:t> </a:t>
            </a:r>
            <a:r>
              <a:rPr lang="en-US" dirty="0" err="1"/>
              <a:t>efikasna</a:t>
            </a:r>
            <a:r>
              <a:rPr lang="en-US" dirty="0"/>
              <a:t> od </a:t>
            </a:r>
            <a:r>
              <a:rPr lang="en-US" dirty="0" err="1"/>
              <a:t>velike</a:t>
            </a:r>
            <a:r>
              <a:rPr lang="en-US" dirty="0"/>
              <a:t> </a:t>
            </a:r>
            <a:r>
              <a:rPr lang="en-US" dirty="0" err="1"/>
              <a:t>jezgre</a:t>
            </a:r>
            <a:endParaRPr lang="en-US" dirty="0"/>
          </a:p>
        </p:txBody>
      </p:sp>
    </p:spTree>
    <p:extLst>
      <p:ext uri="{BB962C8B-B14F-4D97-AF65-F5344CB8AC3E}">
        <p14:creationId xmlns:p14="http://schemas.microsoft.com/office/powerpoint/2010/main" val="17291611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3FC1-127F-59EC-6340-9AE0460431CF}"/>
              </a:ext>
            </a:extLst>
          </p:cNvPr>
          <p:cNvSpPr>
            <a:spLocks noGrp="1"/>
          </p:cNvSpPr>
          <p:nvPr>
            <p:ph type="title"/>
          </p:nvPr>
        </p:nvSpPr>
        <p:spPr/>
        <p:txBody>
          <a:bodyPr/>
          <a:lstStyle/>
          <a:p>
            <a:r>
              <a:rPr lang="en-US" dirty="0"/>
              <a:t>“</a:t>
            </a:r>
            <a:r>
              <a:rPr lang="en-US" b="1" dirty="0" err="1"/>
              <a:t>Velike</a:t>
            </a:r>
            <a:r>
              <a:rPr lang="en-US" b="1" dirty="0"/>
              <a:t>” vs. “Male” </a:t>
            </a:r>
            <a:r>
              <a:rPr lang="en-US" b="1" dirty="0" err="1"/>
              <a:t>jezgre</a:t>
            </a:r>
            <a:r>
              <a:rPr lang="en-US" b="1" dirty="0"/>
              <a:t> </a:t>
            </a:r>
          </a:p>
        </p:txBody>
      </p:sp>
      <p:sp>
        <p:nvSpPr>
          <p:cNvPr id="3" name="Content Placeholder 2">
            <a:extLst>
              <a:ext uri="{FF2B5EF4-FFF2-40B4-BE49-F238E27FC236}">
                <a16:creationId xmlns:a16="http://schemas.microsoft.com/office/drawing/2014/main" id="{1F043E38-22C3-9124-FFBA-766725418C87}"/>
              </a:ext>
            </a:extLst>
          </p:cNvPr>
          <p:cNvSpPr>
            <a:spLocks noGrp="1"/>
          </p:cNvSpPr>
          <p:nvPr>
            <p:ph idx="1"/>
          </p:nvPr>
        </p:nvSpPr>
        <p:spPr>
          <a:xfrm>
            <a:off x="838200" y="1637435"/>
            <a:ext cx="10515600" cy="4351338"/>
          </a:xfrm>
        </p:spPr>
        <p:txBody>
          <a:bodyPr/>
          <a:lstStyle/>
          <a:p>
            <a:r>
              <a:rPr lang="en-US" dirty="0" err="1"/>
              <a:t>Velike</a:t>
            </a:r>
            <a:r>
              <a:rPr lang="en-US" dirty="0"/>
              <a:t> </a:t>
            </a:r>
            <a:r>
              <a:rPr lang="en-US" dirty="0" err="1"/>
              <a:t>jezgre</a:t>
            </a:r>
            <a:r>
              <a:rPr lang="en-US" dirty="0"/>
              <a:t> </a:t>
            </a:r>
            <a:r>
              <a:rPr lang="en-US" dirty="0" err="1"/>
              <a:t>nisu</a:t>
            </a:r>
            <a:r>
              <a:rPr lang="en-US" dirty="0"/>
              <a:t> </a:t>
            </a:r>
            <a:r>
              <a:rPr lang="en-US" dirty="0" err="1"/>
              <a:t>efikasne</a:t>
            </a:r>
            <a:r>
              <a:rPr lang="en-US" dirty="0"/>
              <a:t>: </a:t>
            </a:r>
            <a:r>
              <a:rPr lang="en-US" dirty="0" err="1"/>
              <a:t>npr</a:t>
            </a:r>
            <a:r>
              <a:rPr lang="en-US" dirty="0"/>
              <a:t>. </a:t>
            </a:r>
            <a:r>
              <a:rPr lang="en-US" u="sng" dirty="0"/>
              <a:t>2x </a:t>
            </a:r>
            <a:r>
              <a:rPr lang="en-US" u="sng" dirty="0" err="1"/>
              <a:t>više</a:t>
            </a:r>
            <a:r>
              <a:rPr lang="en-US" u="sng" dirty="0"/>
              <a:t> </a:t>
            </a:r>
            <a:r>
              <a:rPr lang="en-US" u="sng" dirty="0" err="1"/>
              <a:t>performansi</a:t>
            </a:r>
            <a:r>
              <a:rPr lang="en-US" u="sng" dirty="0"/>
              <a:t> za 4x </a:t>
            </a:r>
            <a:r>
              <a:rPr lang="en-US" u="sng" dirty="0" err="1"/>
              <a:t>veću</a:t>
            </a:r>
            <a:r>
              <a:rPr lang="en-US" u="sng" dirty="0"/>
              <a:t> </a:t>
            </a:r>
            <a:r>
              <a:rPr lang="en-US" u="sng" dirty="0" err="1"/>
              <a:t>površinu</a:t>
            </a:r>
            <a:endParaRPr lang="en-US" u="sng" dirty="0"/>
          </a:p>
        </p:txBody>
      </p:sp>
      <p:pic>
        <p:nvPicPr>
          <p:cNvPr id="5" name="Picture 4">
            <a:extLst>
              <a:ext uri="{FF2B5EF4-FFF2-40B4-BE49-F238E27FC236}">
                <a16:creationId xmlns:a16="http://schemas.microsoft.com/office/drawing/2014/main" id="{E52AE3B6-B53F-7A48-043A-415757746AF9}"/>
              </a:ext>
            </a:extLst>
          </p:cNvPr>
          <p:cNvPicPr>
            <a:picLocks noChangeAspect="1"/>
          </p:cNvPicPr>
          <p:nvPr/>
        </p:nvPicPr>
        <p:blipFill>
          <a:blip r:embed="rId2"/>
          <a:stretch>
            <a:fillRect/>
          </a:stretch>
        </p:blipFill>
        <p:spPr>
          <a:xfrm>
            <a:off x="1497901" y="2743200"/>
            <a:ext cx="9196197" cy="3749675"/>
          </a:xfrm>
          <a:prstGeom prst="rect">
            <a:avLst/>
          </a:prstGeom>
        </p:spPr>
      </p:pic>
    </p:spTree>
    <p:extLst>
      <p:ext uri="{BB962C8B-B14F-4D97-AF65-F5344CB8AC3E}">
        <p14:creationId xmlns:p14="http://schemas.microsoft.com/office/powerpoint/2010/main" val="42941508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26B20-CA0C-EA63-127C-7533F5434D1B}"/>
              </a:ext>
            </a:extLst>
          </p:cNvPr>
          <p:cNvSpPr>
            <a:spLocks noGrp="1"/>
          </p:cNvSpPr>
          <p:nvPr>
            <p:ph type="title"/>
          </p:nvPr>
        </p:nvSpPr>
        <p:spPr>
          <a:xfrm>
            <a:off x="640080" y="329184"/>
            <a:ext cx="6894576" cy="1783080"/>
          </a:xfrm>
        </p:spPr>
        <p:txBody>
          <a:bodyPr anchor="b">
            <a:normAutofit/>
          </a:bodyPr>
          <a:lstStyle/>
          <a:p>
            <a:r>
              <a:rPr lang="en-US" sz="5400" u="sng" dirty="0" err="1"/>
              <a:t>Velika</a:t>
            </a:r>
            <a:r>
              <a:rPr lang="en-US" sz="5400" u="sng" dirty="0"/>
              <a:t> </a:t>
            </a:r>
            <a:r>
              <a:rPr lang="en-US" sz="5400" u="sng" dirty="0" err="1"/>
              <a:t>jezgra</a:t>
            </a:r>
            <a:r>
              <a:rPr lang="en-US" sz="5400" u="sng" dirty="0"/>
              <a:t>: IBM POWER4 </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7E96CE-FEDE-EAED-F71F-FB5445022735}"/>
              </a:ext>
            </a:extLst>
          </p:cNvPr>
          <p:cNvSpPr>
            <a:spLocks noGrp="1"/>
          </p:cNvSpPr>
          <p:nvPr>
            <p:ph idx="1"/>
          </p:nvPr>
        </p:nvSpPr>
        <p:spPr>
          <a:xfrm>
            <a:off x="640080" y="2706624"/>
            <a:ext cx="6894576" cy="3483864"/>
          </a:xfrm>
        </p:spPr>
        <p:txBody>
          <a:bodyPr>
            <a:normAutofit/>
          </a:bodyPr>
          <a:lstStyle/>
          <a:p>
            <a:r>
              <a:rPr lang="en-US" sz="2200" dirty="0"/>
              <a:t>• </a:t>
            </a:r>
            <a:r>
              <a:rPr lang="en-US" sz="2200" dirty="0" err="1"/>
              <a:t>Simetrični</a:t>
            </a:r>
            <a:r>
              <a:rPr lang="en-US" sz="2200" dirty="0"/>
              <a:t> multi-core chip… </a:t>
            </a:r>
            <a:endParaRPr lang="hr-HR" sz="2200" dirty="0"/>
          </a:p>
          <a:p>
            <a:r>
              <a:rPr lang="en-US" sz="2200" dirty="0"/>
              <a:t>• </a:t>
            </a:r>
            <a:r>
              <a:rPr lang="en-US" sz="2200" dirty="0" err="1"/>
              <a:t>Dvije</a:t>
            </a:r>
            <a:r>
              <a:rPr lang="en-US" sz="2200" dirty="0"/>
              <a:t> </a:t>
            </a:r>
            <a:r>
              <a:rPr lang="en-US" sz="2200" dirty="0" err="1"/>
              <a:t>velike</a:t>
            </a:r>
            <a:r>
              <a:rPr lang="en-US" sz="2200" dirty="0"/>
              <a:t> </a:t>
            </a:r>
            <a:r>
              <a:rPr lang="en-US" sz="2200" dirty="0" err="1"/>
              <a:t>jezgre</a:t>
            </a:r>
            <a:endParaRPr lang="hr-HR" sz="2200" dirty="0"/>
          </a:p>
          <a:p>
            <a:r>
              <a:rPr lang="en-US" sz="2200" dirty="0"/>
              <a:t>• 2 </a:t>
            </a:r>
            <a:r>
              <a:rPr lang="en-US" sz="2200" dirty="0" err="1"/>
              <a:t>jezgre</a:t>
            </a:r>
            <a:r>
              <a:rPr lang="en-US" sz="2200" dirty="0"/>
              <a:t>, out-of-order execution </a:t>
            </a:r>
            <a:endParaRPr lang="hr-HR" sz="2200" dirty="0"/>
          </a:p>
          <a:p>
            <a:r>
              <a:rPr lang="en-US" sz="2200" dirty="0"/>
              <a:t>• 100-entry instruction window u </a:t>
            </a:r>
            <a:r>
              <a:rPr lang="en-US" sz="2200" dirty="0" err="1"/>
              <a:t>svakoj</a:t>
            </a:r>
            <a:r>
              <a:rPr lang="en-US" sz="2200" dirty="0"/>
              <a:t> </a:t>
            </a:r>
            <a:r>
              <a:rPr lang="en-US" sz="2200" dirty="0" err="1"/>
              <a:t>jezgri</a:t>
            </a:r>
            <a:r>
              <a:rPr lang="en-US" sz="2200" dirty="0"/>
              <a:t> </a:t>
            </a:r>
            <a:endParaRPr lang="hr-HR" sz="2200" dirty="0"/>
          </a:p>
          <a:p>
            <a:r>
              <a:rPr lang="en-US" sz="2200" dirty="0"/>
              <a:t>• 8-wide instruction fetch, issue, execute </a:t>
            </a:r>
            <a:endParaRPr lang="hr-HR" sz="2200" dirty="0"/>
          </a:p>
          <a:p>
            <a:r>
              <a:rPr lang="en-US" sz="2200" dirty="0"/>
              <a:t>• </a:t>
            </a:r>
            <a:r>
              <a:rPr lang="en-US" sz="2200" dirty="0" err="1"/>
              <a:t>veliki</a:t>
            </a:r>
            <a:r>
              <a:rPr lang="en-US" sz="2200" dirty="0"/>
              <a:t>, </a:t>
            </a:r>
            <a:r>
              <a:rPr lang="en-US" sz="2200" dirty="0" err="1"/>
              <a:t>lokalni</a:t>
            </a:r>
            <a:r>
              <a:rPr lang="en-US" sz="2200" dirty="0"/>
              <a:t> </a:t>
            </a:r>
            <a:r>
              <a:rPr lang="en-US" sz="2200" dirty="0" err="1"/>
              <a:t>i</a:t>
            </a:r>
            <a:r>
              <a:rPr lang="en-US" sz="2200" dirty="0"/>
              <a:t> </a:t>
            </a:r>
            <a:r>
              <a:rPr lang="en-US" sz="2200" dirty="0" err="1"/>
              <a:t>globalni</a:t>
            </a:r>
            <a:r>
              <a:rPr lang="en-US" sz="2200" dirty="0"/>
              <a:t> hybrid branch predictor </a:t>
            </a:r>
            <a:endParaRPr lang="hr-HR" sz="2200" dirty="0"/>
          </a:p>
          <a:p>
            <a:r>
              <a:rPr lang="en-US" sz="2200" dirty="0"/>
              <a:t>• 1.5MB, 8-way L2 cache </a:t>
            </a:r>
            <a:endParaRPr lang="hr-HR" sz="2200" dirty="0"/>
          </a:p>
          <a:p>
            <a:r>
              <a:rPr lang="en-US" sz="2200" dirty="0"/>
              <a:t>• Aggressive stream based prefetching</a:t>
            </a:r>
          </a:p>
        </p:txBody>
      </p:sp>
      <p:pic>
        <p:nvPicPr>
          <p:cNvPr id="7" name="Picture 6" descr="Timeline&#10;&#10;Description automatically generated with low confidence">
            <a:extLst>
              <a:ext uri="{FF2B5EF4-FFF2-40B4-BE49-F238E27FC236}">
                <a16:creationId xmlns:a16="http://schemas.microsoft.com/office/drawing/2014/main" id="{B0A8231D-A396-5D90-4CA3-346C02F6FAEB}"/>
              </a:ext>
            </a:extLst>
          </p:cNvPr>
          <p:cNvPicPr>
            <a:picLocks noChangeAspect="1"/>
          </p:cNvPicPr>
          <p:nvPr/>
        </p:nvPicPr>
        <p:blipFill>
          <a:blip r:embed="rId2"/>
          <a:stretch>
            <a:fillRect/>
          </a:stretch>
        </p:blipFill>
        <p:spPr>
          <a:xfrm>
            <a:off x="9176085" y="0"/>
            <a:ext cx="3017520" cy="3814601"/>
          </a:xfrm>
          <a:prstGeom prst="rect">
            <a:avLst/>
          </a:prstGeom>
        </p:spPr>
      </p:pic>
      <p:pic>
        <p:nvPicPr>
          <p:cNvPr id="5" name="Picture 4">
            <a:extLst>
              <a:ext uri="{FF2B5EF4-FFF2-40B4-BE49-F238E27FC236}">
                <a16:creationId xmlns:a16="http://schemas.microsoft.com/office/drawing/2014/main" id="{F00424CC-2E82-7EA2-8A91-92C4E2AA532E}"/>
              </a:ext>
            </a:extLst>
          </p:cNvPr>
          <p:cNvPicPr>
            <a:picLocks noChangeAspect="1"/>
          </p:cNvPicPr>
          <p:nvPr/>
        </p:nvPicPr>
        <p:blipFill>
          <a:blip r:embed="rId3"/>
          <a:stretch>
            <a:fillRect/>
          </a:stretch>
        </p:blipFill>
        <p:spPr>
          <a:xfrm>
            <a:off x="7534656" y="3878939"/>
            <a:ext cx="4654296" cy="2952986"/>
          </a:xfrm>
          <a:prstGeom prst="rect">
            <a:avLst/>
          </a:prstGeom>
        </p:spPr>
      </p:pic>
    </p:spTree>
    <p:extLst>
      <p:ext uri="{BB962C8B-B14F-4D97-AF65-F5344CB8AC3E}">
        <p14:creationId xmlns:p14="http://schemas.microsoft.com/office/powerpoint/2010/main" val="35065879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6A3A-0142-4F1B-8DF7-F886AAF2938A}"/>
              </a:ext>
            </a:extLst>
          </p:cNvPr>
          <p:cNvSpPr>
            <a:spLocks noGrp="1"/>
          </p:cNvSpPr>
          <p:nvPr>
            <p:ph type="title"/>
          </p:nvPr>
        </p:nvSpPr>
        <p:spPr/>
        <p:txBody>
          <a:bodyPr/>
          <a:lstStyle/>
          <a:p>
            <a:r>
              <a:rPr lang="en-US" u="sng" dirty="0"/>
              <a:t>Niagara Core </a:t>
            </a:r>
          </a:p>
        </p:txBody>
      </p:sp>
      <p:sp>
        <p:nvSpPr>
          <p:cNvPr id="3" name="Content Placeholder 2">
            <a:extLst>
              <a:ext uri="{FF2B5EF4-FFF2-40B4-BE49-F238E27FC236}">
                <a16:creationId xmlns:a16="http://schemas.microsoft.com/office/drawing/2014/main" id="{859DD4E3-973C-4406-AFE9-163A08F186A4}"/>
              </a:ext>
            </a:extLst>
          </p:cNvPr>
          <p:cNvSpPr>
            <a:spLocks noGrp="1"/>
          </p:cNvSpPr>
          <p:nvPr>
            <p:ph idx="1"/>
          </p:nvPr>
        </p:nvSpPr>
        <p:spPr/>
        <p:txBody>
          <a:bodyPr/>
          <a:lstStyle/>
          <a:p>
            <a:r>
              <a:rPr lang="en-US" dirty="0"/>
              <a:t>• </a:t>
            </a:r>
            <a:r>
              <a:rPr lang="en-US" dirty="0" err="1"/>
              <a:t>četverojezgreni</a:t>
            </a:r>
            <a:r>
              <a:rPr lang="en-US" dirty="0"/>
              <a:t>, 6-stage, in-order </a:t>
            </a:r>
            <a:r>
              <a:rPr lang="en-US" dirty="0" err="1"/>
              <a:t>procesor</a:t>
            </a:r>
            <a:r>
              <a:rPr lang="en-US" dirty="0"/>
              <a:t> </a:t>
            </a:r>
            <a:endParaRPr lang="hr-HR" dirty="0"/>
          </a:p>
          <a:p>
            <a:r>
              <a:rPr lang="en-US" dirty="0"/>
              <a:t>• round robin </a:t>
            </a:r>
            <a:r>
              <a:rPr lang="en-US" dirty="0" err="1"/>
              <a:t>odabir</a:t>
            </a:r>
            <a:r>
              <a:rPr lang="en-US" dirty="0"/>
              <a:t> </a:t>
            </a:r>
            <a:r>
              <a:rPr lang="en-US" dirty="0" err="1"/>
              <a:t>threadova</a:t>
            </a:r>
            <a:r>
              <a:rPr lang="en-US" dirty="0"/>
              <a:t> (</a:t>
            </a:r>
            <a:r>
              <a:rPr lang="en-US" dirty="0" err="1"/>
              <a:t>osim</a:t>
            </a:r>
            <a:r>
              <a:rPr lang="en-US" dirty="0"/>
              <a:t> </a:t>
            </a:r>
            <a:r>
              <a:rPr lang="en-US" dirty="0" err="1"/>
              <a:t>kada</a:t>
            </a:r>
            <a:r>
              <a:rPr lang="en-US" dirty="0"/>
              <a:t> se </a:t>
            </a:r>
            <a:r>
              <a:rPr lang="en-US" dirty="0" err="1"/>
              <a:t>dogodi</a:t>
            </a:r>
            <a:r>
              <a:rPr lang="en-US" dirty="0"/>
              <a:t> cache miss) </a:t>
            </a:r>
            <a:endParaRPr lang="hr-HR" dirty="0"/>
          </a:p>
          <a:p>
            <a:r>
              <a:rPr lang="en-US" dirty="0"/>
              <a:t>• </a:t>
            </a:r>
            <a:r>
              <a:rPr lang="en-US" dirty="0" err="1"/>
              <a:t>dijeljeni</a:t>
            </a:r>
            <a:r>
              <a:rPr lang="en-US" dirty="0"/>
              <a:t> FP unit</a:t>
            </a:r>
          </a:p>
        </p:txBody>
      </p:sp>
      <p:pic>
        <p:nvPicPr>
          <p:cNvPr id="5" name="Picture 4">
            <a:extLst>
              <a:ext uri="{FF2B5EF4-FFF2-40B4-BE49-F238E27FC236}">
                <a16:creationId xmlns:a16="http://schemas.microsoft.com/office/drawing/2014/main" id="{275359D5-C3A8-78A9-4171-1C2D18AA5D42}"/>
              </a:ext>
            </a:extLst>
          </p:cNvPr>
          <p:cNvPicPr>
            <a:picLocks noChangeAspect="1"/>
          </p:cNvPicPr>
          <p:nvPr/>
        </p:nvPicPr>
        <p:blipFill>
          <a:blip r:embed="rId2"/>
          <a:stretch>
            <a:fillRect/>
          </a:stretch>
        </p:blipFill>
        <p:spPr>
          <a:xfrm>
            <a:off x="272716" y="3427437"/>
            <a:ext cx="4380564" cy="3430563"/>
          </a:xfrm>
          <a:prstGeom prst="rect">
            <a:avLst/>
          </a:prstGeom>
        </p:spPr>
      </p:pic>
      <p:pic>
        <p:nvPicPr>
          <p:cNvPr id="7" name="Picture 6">
            <a:extLst>
              <a:ext uri="{FF2B5EF4-FFF2-40B4-BE49-F238E27FC236}">
                <a16:creationId xmlns:a16="http://schemas.microsoft.com/office/drawing/2014/main" id="{1AD0A718-3E4D-CE29-EDCA-0F6509DE55A1}"/>
              </a:ext>
            </a:extLst>
          </p:cNvPr>
          <p:cNvPicPr>
            <a:picLocks noChangeAspect="1"/>
          </p:cNvPicPr>
          <p:nvPr/>
        </p:nvPicPr>
        <p:blipFill>
          <a:blip r:embed="rId3"/>
          <a:stretch>
            <a:fillRect/>
          </a:stretch>
        </p:blipFill>
        <p:spPr>
          <a:xfrm>
            <a:off x="5218765" y="3414644"/>
            <a:ext cx="6405296" cy="3443357"/>
          </a:xfrm>
          <a:prstGeom prst="rect">
            <a:avLst/>
          </a:prstGeom>
        </p:spPr>
      </p:pic>
    </p:spTree>
    <p:extLst>
      <p:ext uri="{BB962C8B-B14F-4D97-AF65-F5344CB8AC3E}">
        <p14:creationId xmlns:p14="http://schemas.microsoft.com/office/powerpoint/2010/main" val="3812465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5545-84DA-3BA3-770B-FC0FAB26E911}"/>
              </a:ext>
            </a:extLst>
          </p:cNvPr>
          <p:cNvSpPr>
            <a:spLocks noGrp="1"/>
          </p:cNvSpPr>
          <p:nvPr>
            <p:ph type="title"/>
          </p:nvPr>
        </p:nvSpPr>
        <p:spPr/>
        <p:txBody>
          <a:bodyPr/>
          <a:lstStyle/>
          <a:p>
            <a:r>
              <a:rPr lang="en-US" b="1" dirty="0"/>
              <a:t>Performance vs. Parallelism </a:t>
            </a:r>
          </a:p>
        </p:txBody>
      </p:sp>
      <p:sp>
        <p:nvSpPr>
          <p:cNvPr id="3" name="Content Placeholder 2">
            <a:extLst>
              <a:ext uri="{FF2B5EF4-FFF2-40B4-BE49-F238E27FC236}">
                <a16:creationId xmlns:a16="http://schemas.microsoft.com/office/drawing/2014/main" id="{EAC81BD4-3EF9-9650-911F-F9BF911BA0CD}"/>
              </a:ext>
            </a:extLst>
          </p:cNvPr>
          <p:cNvSpPr>
            <a:spLocks noGrp="1"/>
          </p:cNvSpPr>
          <p:nvPr>
            <p:ph idx="1"/>
          </p:nvPr>
        </p:nvSpPr>
        <p:spPr/>
        <p:txBody>
          <a:bodyPr/>
          <a:lstStyle/>
          <a:p>
            <a:r>
              <a:rPr lang="en-US" dirty="0"/>
              <a:t>• </a:t>
            </a:r>
            <a:r>
              <a:rPr lang="en-US" dirty="0" err="1"/>
              <a:t>Pretpostavke</a:t>
            </a:r>
            <a:r>
              <a:rPr lang="en-US" dirty="0"/>
              <a:t>: </a:t>
            </a:r>
            <a:endParaRPr lang="hr-HR" dirty="0"/>
          </a:p>
          <a:p>
            <a:pPr lvl="1"/>
            <a:r>
              <a:rPr lang="en-US" dirty="0"/>
              <a:t>1. </a:t>
            </a:r>
            <a:r>
              <a:rPr lang="en-US" dirty="0" err="1"/>
              <a:t>Manja</a:t>
            </a:r>
            <a:r>
              <a:rPr lang="en-US" dirty="0"/>
              <a:t> </a:t>
            </a:r>
            <a:r>
              <a:rPr lang="en-US" dirty="0" err="1"/>
              <a:t>jezgra</a:t>
            </a:r>
            <a:r>
              <a:rPr lang="en-US" dirty="0"/>
              <a:t> </a:t>
            </a:r>
            <a:r>
              <a:rPr lang="en-US" dirty="0" err="1"/>
              <a:t>ima</a:t>
            </a:r>
            <a:r>
              <a:rPr lang="en-US" dirty="0"/>
              <a:t> </a:t>
            </a:r>
            <a:r>
              <a:rPr lang="en-US" dirty="0" err="1"/>
              <a:t>budžet</a:t>
            </a:r>
            <a:r>
              <a:rPr lang="en-US" dirty="0"/>
              <a:t> za </a:t>
            </a:r>
            <a:r>
              <a:rPr lang="en-US" dirty="0" err="1"/>
              <a:t>površinu</a:t>
            </a:r>
            <a:r>
              <a:rPr lang="en-US" dirty="0"/>
              <a:t> = 1 </a:t>
            </a:r>
            <a:r>
              <a:rPr lang="en-US" dirty="0" err="1"/>
              <a:t>i</a:t>
            </a:r>
            <a:r>
              <a:rPr lang="en-US" dirty="0"/>
              <a:t> </a:t>
            </a:r>
            <a:r>
              <a:rPr lang="en-US" dirty="0" err="1"/>
              <a:t>performanse</a:t>
            </a:r>
            <a:r>
              <a:rPr lang="en-US" dirty="0"/>
              <a:t> 1 </a:t>
            </a:r>
            <a:endParaRPr lang="hr-HR" dirty="0"/>
          </a:p>
          <a:p>
            <a:pPr lvl="1"/>
            <a:r>
              <a:rPr lang="en-US" dirty="0"/>
              <a:t>2. </a:t>
            </a:r>
            <a:r>
              <a:rPr lang="en-US" dirty="0" err="1"/>
              <a:t>Veća</a:t>
            </a:r>
            <a:r>
              <a:rPr lang="en-US" dirty="0"/>
              <a:t> </a:t>
            </a:r>
            <a:r>
              <a:rPr lang="en-US" dirty="0" err="1"/>
              <a:t>jezgra</a:t>
            </a:r>
            <a:r>
              <a:rPr lang="en-US" dirty="0"/>
              <a:t> </a:t>
            </a:r>
            <a:r>
              <a:rPr lang="en-US" dirty="0" err="1"/>
              <a:t>ima</a:t>
            </a:r>
            <a:r>
              <a:rPr lang="en-US" dirty="0"/>
              <a:t> </a:t>
            </a:r>
            <a:r>
              <a:rPr lang="en-US" dirty="0" err="1"/>
              <a:t>budžet</a:t>
            </a:r>
            <a:r>
              <a:rPr lang="en-US" dirty="0"/>
              <a:t> za </a:t>
            </a:r>
            <a:r>
              <a:rPr lang="en-US" dirty="0" err="1"/>
              <a:t>površinu</a:t>
            </a:r>
            <a:r>
              <a:rPr lang="en-US" dirty="0"/>
              <a:t> = 4 </a:t>
            </a:r>
            <a:r>
              <a:rPr lang="en-US" dirty="0" err="1"/>
              <a:t>i</a:t>
            </a:r>
            <a:r>
              <a:rPr lang="en-US" dirty="0"/>
              <a:t> </a:t>
            </a:r>
            <a:r>
              <a:rPr lang="en-US" dirty="0" err="1"/>
              <a:t>performanse</a:t>
            </a:r>
            <a:r>
              <a:rPr lang="en-US" dirty="0"/>
              <a:t> 2</a:t>
            </a:r>
          </a:p>
        </p:txBody>
      </p:sp>
    </p:spTree>
    <p:extLst>
      <p:ext uri="{BB962C8B-B14F-4D97-AF65-F5344CB8AC3E}">
        <p14:creationId xmlns:p14="http://schemas.microsoft.com/office/powerpoint/2010/main" val="17204010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5796A-8E5E-2DEA-C1FF-51923605CF89}"/>
              </a:ext>
            </a:extLst>
          </p:cNvPr>
          <p:cNvSpPr>
            <a:spLocks noGrp="1"/>
          </p:cNvSpPr>
          <p:nvPr>
            <p:ph type="body" idx="1"/>
          </p:nvPr>
        </p:nvSpPr>
        <p:spPr>
          <a:xfrm>
            <a:off x="326441" y="60910"/>
            <a:ext cx="5157787" cy="823912"/>
          </a:xfrm>
        </p:spPr>
        <p:txBody>
          <a:bodyPr/>
          <a:lstStyle/>
          <a:p>
            <a:r>
              <a:rPr lang="en-US" dirty="0" err="1"/>
              <a:t>Pristup</a:t>
            </a:r>
            <a:r>
              <a:rPr lang="en-US" dirty="0"/>
              <a:t> </a:t>
            </a:r>
            <a:r>
              <a:rPr lang="en-US" dirty="0" err="1"/>
              <a:t>sa</a:t>
            </a:r>
            <a:r>
              <a:rPr lang="en-US" dirty="0"/>
              <a:t> </a:t>
            </a:r>
            <a:r>
              <a:rPr lang="en-US" dirty="0" err="1"/>
              <a:t>velikim</a:t>
            </a:r>
            <a:r>
              <a:rPr lang="en-US" dirty="0"/>
              <a:t> </a:t>
            </a:r>
            <a:r>
              <a:rPr lang="en-US" dirty="0" err="1"/>
              <a:t>jezgrama</a:t>
            </a:r>
            <a:r>
              <a:rPr lang="en-US" dirty="0"/>
              <a:t> </a:t>
            </a:r>
          </a:p>
        </p:txBody>
      </p:sp>
      <p:sp>
        <p:nvSpPr>
          <p:cNvPr id="4" name="Content Placeholder 3">
            <a:extLst>
              <a:ext uri="{FF2B5EF4-FFF2-40B4-BE49-F238E27FC236}">
                <a16:creationId xmlns:a16="http://schemas.microsoft.com/office/drawing/2014/main" id="{A49E5394-55E6-EC14-7DE5-22AD0EE6B2EC}"/>
              </a:ext>
            </a:extLst>
          </p:cNvPr>
          <p:cNvSpPr>
            <a:spLocks noGrp="1"/>
          </p:cNvSpPr>
          <p:nvPr>
            <p:ph sz="half" idx="2"/>
          </p:nvPr>
        </p:nvSpPr>
        <p:spPr>
          <a:xfrm>
            <a:off x="326440" y="951497"/>
            <a:ext cx="5157787" cy="3684588"/>
          </a:xfrm>
        </p:spPr>
        <p:txBody>
          <a:bodyPr/>
          <a:lstStyle/>
          <a:p>
            <a:r>
              <a:rPr lang="en-US" dirty="0"/>
              <a:t>• </a:t>
            </a:r>
            <a:r>
              <a:rPr lang="en-US" b="1" dirty="0" err="1"/>
              <a:t>pločica</a:t>
            </a:r>
            <a:r>
              <a:rPr lang="en-US" b="1" dirty="0"/>
              <a:t> </a:t>
            </a:r>
            <a:r>
              <a:rPr lang="en-US" b="1" dirty="0" err="1"/>
              <a:t>sa</a:t>
            </a:r>
            <a:r>
              <a:rPr lang="en-US" b="1" dirty="0"/>
              <a:t> </a:t>
            </a:r>
            <a:r>
              <a:rPr lang="en-US" b="1" dirty="0" err="1"/>
              <a:t>više</a:t>
            </a:r>
            <a:r>
              <a:rPr lang="en-US" b="1" dirty="0"/>
              <a:t> </a:t>
            </a:r>
            <a:r>
              <a:rPr lang="en-US" b="1" dirty="0" err="1"/>
              <a:t>velikih</a:t>
            </a:r>
            <a:r>
              <a:rPr lang="en-US" b="1" dirty="0"/>
              <a:t> </a:t>
            </a:r>
            <a:r>
              <a:rPr lang="en-US" b="1" dirty="0" err="1"/>
              <a:t>jezgri</a:t>
            </a:r>
            <a:r>
              <a:rPr lang="en-US" b="1" dirty="0"/>
              <a:t> </a:t>
            </a:r>
            <a:endParaRPr lang="hr-HR" b="1" dirty="0"/>
          </a:p>
          <a:p>
            <a:r>
              <a:rPr lang="en-US" dirty="0"/>
              <a:t>• IBM Power 5, AMD Barcelona, Intel Core2Quad, Intel Nehalem </a:t>
            </a:r>
            <a:endParaRPr lang="hr-HR" dirty="0"/>
          </a:p>
          <a:p>
            <a:r>
              <a:rPr lang="en-US" dirty="0"/>
              <a:t>+ </a:t>
            </a:r>
            <a:r>
              <a:rPr lang="en-US" u="sng" dirty="0" err="1"/>
              <a:t>visoke</a:t>
            </a:r>
            <a:r>
              <a:rPr lang="en-US" dirty="0"/>
              <a:t> single-thread </a:t>
            </a:r>
            <a:r>
              <a:rPr lang="en-US" dirty="0" err="1"/>
              <a:t>performanse</a:t>
            </a:r>
            <a:r>
              <a:rPr lang="en-US" dirty="0"/>
              <a:t>, </a:t>
            </a:r>
            <a:r>
              <a:rPr lang="en-US" dirty="0" err="1"/>
              <a:t>tj.</a:t>
            </a:r>
            <a:r>
              <a:rPr lang="en-US" u="sng" dirty="0" err="1"/>
              <a:t>serijske</a:t>
            </a:r>
            <a:r>
              <a:rPr lang="en-US" u="sng" dirty="0"/>
              <a:t> </a:t>
            </a:r>
            <a:r>
              <a:rPr lang="en-US" u="sng" dirty="0" err="1"/>
              <a:t>performanse</a:t>
            </a:r>
            <a:r>
              <a:rPr lang="en-US" u="sng" dirty="0"/>
              <a:t> </a:t>
            </a:r>
            <a:endParaRPr lang="hr-HR" u="sng" dirty="0"/>
          </a:p>
          <a:p>
            <a:r>
              <a:rPr lang="en-US" dirty="0"/>
              <a:t>- </a:t>
            </a:r>
            <a:r>
              <a:rPr lang="en-US" dirty="0" err="1"/>
              <a:t>loše</a:t>
            </a:r>
            <a:r>
              <a:rPr lang="en-US" dirty="0"/>
              <a:t> </a:t>
            </a:r>
            <a:r>
              <a:rPr lang="en-US" dirty="0" err="1"/>
              <a:t>performanse</a:t>
            </a:r>
            <a:r>
              <a:rPr lang="en-US" dirty="0"/>
              <a:t> u </a:t>
            </a:r>
            <a:r>
              <a:rPr lang="en-US" dirty="0" err="1"/>
              <a:t>paralelnom</a:t>
            </a:r>
            <a:r>
              <a:rPr lang="en-US" dirty="0"/>
              <a:t> </a:t>
            </a:r>
            <a:r>
              <a:rPr lang="en-US" dirty="0" err="1"/>
              <a:t>procesiranju</a:t>
            </a:r>
            <a:endParaRPr lang="en-US" dirty="0"/>
          </a:p>
        </p:txBody>
      </p:sp>
      <p:sp>
        <p:nvSpPr>
          <p:cNvPr id="5" name="Text Placeholder 4">
            <a:extLst>
              <a:ext uri="{FF2B5EF4-FFF2-40B4-BE49-F238E27FC236}">
                <a16:creationId xmlns:a16="http://schemas.microsoft.com/office/drawing/2014/main" id="{B28BBF83-9BB3-E927-93B8-92B7C4C80F2B}"/>
              </a:ext>
            </a:extLst>
          </p:cNvPr>
          <p:cNvSpPr>
            <a:spLocks noGrp="1"/>
          </p:cNvSpPr>
          <p:nvPr>
            <p:ph type="body" sz="quarter" idx="3"/>
          </p:nvPr>
        </p:nvSpPr>
        <p:spPr>
          <a:xfrm>
            <a:off x="6172200" y="127585"/>
            <a:ext cx="5183188" cy="823912"/>
          </a:xfrm>
        </p:spPr>
        <p:txBody>
          <a:bodyPr/>
          <a:lstStyle/>
          <a:p>
            <a:r>
              <a:rPr lang="en-US" dirty="0" err="1"/>
              <a:t>Pristup</a:t>
            </a:r>
            <a:r>
              <a:rPr lang="en-US" dirty="0"/>
              <a:t> </a:t>
            </a:r>
            <a:r>
              <a:rPr lang="en-US" dirty="0" err="1"/>
              <a:t>sa</a:t>
            </a:r>
            <a:r>
              <a:rPr lang="en-US" dirty="0"/>
              <a:t> </a:t>
            </a:r>
            <a:r>
              <a:rPr lang="en-US" dirty="0" err="1"/>
              <a:t>malim</a:t>
            </a:r>
            <a:r>
              <a:rPr lang="en-US" dirty="0"/>
              <a:t> </a:t>
            </a:r>
            <a:r>
              <a:rPr lang="en-US" dirty="0" err="1"/>
              <a:t>jezgrama</a:t>
            </a:r>
            <a:r>
              <a:rPr lang="en-US" dirty="0"/>
              <a:t> </a:t>
            </a:r>
          </a:p>
        </p:txBody>
      </p:sp>
      <p:sp>
        <p:nvSpPr>
          <p:cNvPr id="6" name="Content Placeholder 5">
            <a:extLst>
              <a:ext uri="{FF2B5EF4-FFF2-40B4-BE49-F238E27FC236}">
                <a16:creationId xmlns:a16="http://schemas.microsoft.com/office/drawing/2014/main" id="{64FEA64D-B57B-852B-019E-45C68B5257CE}"/>
              </a:ext>
            </a:extLst>
          </p:cNvPr>
          <p:cNvSpPr>
            <a:spLocks noGrp="1"/>
          </p:cNvSpPr>
          <p:nvPr>
            <p:ph sz="quarter" idx="4"/>
          </p:nvPr>
        </p:nvSpPr>
        <p:spPr>
          <a:xfrm>
            <a:off x="6096000" y="884822"/>
            <a:ext cx="5183188" cy="3684588"/>
          </a:xfrm>
        </p:spPr>
        <p:txBody>
          <a:bodyPr/>
          <a:lstStyle/>
          <a:p>
            <a:r>
              <a:rPr lang="en-US" dirty="0"/>
              <a:t>• </a:t>
            </a:r>
            <a:r>
              <a:rPr lang="en-US" b="1" dirty="0" err="1"/>
              <a:t>na</a:t>
            </a:r>
            <a:r>
              <a:rPr lang="en-US" b="1" dirty="0"/>
              <a:t> </a:t>
            </a:r>
            <a:r>
              <a:rPr lang="en-US" b="1" dirty="0" err="1"/>
              <a:t>pločici</a:t>
            </a:r>
            <a:r>
              <a:rPr lang="en-US" b="1" dirty="0"/>
              <a:t> je </a:t>
            </a:r>
            <a:r>
              <a:rPr lang="en-US" b="1" dirty="0" err="1"/>
              <a:t>skupina</a:t>
            </a:r>
            <a:r>
              <a:rPr lang="en-US" b="1" dirty="0"/>
              <a:t> </a:t>
            </a:r>
            <a:r>
              <a:rPr lang="en-US" b="1" dirty="0" err="1"/>
              <a:t>malih</a:t>
            </a:r>
            <a:r>
              <a:rPr lang="en-US" b="1" dirty="0"/>
              <a:t> </a:t>
            </a:r>
            <a:r>
              <a:rPr lang="en-US" b="1" dirty="0" err="1"/>
              <a:t>jezgri</a:t>
            </a:r>
            <a:r>
              <a:rPr lang="en-US" b="1" dirty="0"/>
              <a:t> </a:t>
            </a:r>
            <a:endParaRPr lang="hr-HR" b="1" dirty="0"/>
          </a:p>
          <a:p>
            <a:r>
              <a:rPr lang="en-US" dirty="0"/>
              <a:t>• Sun Niagara, Intel Larrabee, </a:t>
            </a:r>
            <a:r>
              <a:rPr lang="en-US" dirty="0" err="1"/>
              <a:t>Tilera</a:t>
            </a:r>
            <a:r>
              <a:rPr lang="en-US" dirty="0"/>
              <a:t> TILE (tile ultra-small) </a:t>
            </a:r>
            <a:endParaRPr lang="hr-HR" dirty="0"/>
          </a:p>
          <a:p>
            <a:r>
              <a:rPr lang="en-US" dirty="0"/>
              <a:t>+ </a:t>
            </a:r>
            <a:r>
              <a:rPr lang="en-US" u="sng" dirty="0" err="1"/>
              <a:t>velika</a:t>
            </a:r>
            <a:r>
              <a:rPr lang="en-US" u="sng" dirty="0"/>
              <a:t> </a:t>
            </a:r>
            <a:r>
              <a:rPr lang="en-US" u="sng" dirty="0" err="1"/>
              <a:t>brzina</a:t>
            </a:r>
            <a:r>
              <a:rPr lang="en-US" u="sng" dirty="0"/>
              <a:t> </a:t>
            </a:r>
            <a:r>
              <a:rPr lang="en-US" dirty="0" err="1"/>
              <a:t>izvršavanja</a:t>
            </a:r>
            <a:r>
              <a:rPr lang="en-US" dirty="0"/>
              <a:t> </a:t>
            </a:r>
            <a:r>
              <a:rPr lang="en-US" u="sng" dirty="0" err="1"/>
              <a:t>paralelnog</a:t>
            </a:r>
            <a:r>
              <a:rPr lang="en-US" dirty="0"/>
              <a:t> </a:t>
            </a:r>
            <a:r>
              <a:rPr lang="en-US" dirty="0" err="1"/>
              <a:t>dijela</a:t>
            </a:r>
            <a:r>
              <a:rPr lang="en-US" dirty="0"/>
              <a:t> </a:t>
            </a:r>
            <a:r>
              <a:rPr lang="en-US" u="sng" dirty="0" err="1"/>
              <a:t>koda</a:t>
            </a:r>
            <a:r>
              <a:rPr lang="en-US" dirty="0"/>
              <a:t> </a:t>
            </a:r>
            <a:endParaRPr lang="hr-HR" dirty="0"/>
          </a:p>
          <a:p>
            <a:r>
              <a:rPr lang="en-US" dirty="0"/>
              <a:t>- </a:t>
            </a:r>
            <a:r>
              <a:rPr lang="en-US" dirty="0" err="1"/>
              <a:t>loše</a:t>
            </a:r>
            <a:r>
              <a:rPr lang="en-US" dirty="0"/>
              <a:t> </a:t>
            </a:r>
            <a:r>
              <a:rPr lang="en-US" dirty="0" err="1"/>
              <a:t>performanse</a:t>
            </a:r>
            <a:r>
              <a:rPr lang="en-US" dirty="0"/>
              <a:t> </a:t>
            </a:r>
            <a:r>
              <a:rPr lang="en-US" dirty="0" err="1"/>
              <a:t>serijskog</a:t>
            </a:r>
            <a:r>
              <a:rPr lang="en-US" dirty="0"/>
              <a:t> </a:t>
            </a:r>
            <a:r>
              <a:rPr lang="en-US" dirty="0" err="1"/>
              <a:t>dijela</a:t>
            </a:r>
            <a:r>
              <a:rPr lang="en-US" dirty="0"/>
              <a:t> </a:t>
            </a:r>
            <a:r>
              <a:rPr lang="en-US" dirty="0" err="1"/>
              <a:t>koda</a:t>
            </a:r>
            <a:endParaRPr lang="en-US" dirty="0"/>
          </a:p>
        </p:txBody>
      </p:sp>
      <p:pic>
        <p:nvPicPr>
          <p:cNvPr id="8" name="Picture 7">
            <a:extLst>
              <a:ext uri="{FF2B5EF4-FFF2-40B4-BE49-F238E27FC236}">
                <a16:creationId xmlns:a16="http://schemas.microsoft.com/office/drawing/2014/main" id="{72ECED45-D1F2-6DAE-E28D-E6C59FEE581F}"/>
              </a:ext>
            </a:extLst>
          </p:cNvPr>
          <p:cNvPicPr>
            <a:picLocks noChangeAspect="1"/>
          </p:cNvPicPr>
          <p:nvPr/>
        </p:nvPicPr>
        <p:blipFill>
          <a:blip r:embed="rId2"/>
          <a:stretch>
            <a:fillRect/>
          </a:stretch>
        </p:blipFill>
        <p:spPr>
          <a:xfrm>
            <a:off x="2614863" y="4082643"/>
            <a:ext cx="2409515" cy="2775357"/>
          </a:xfrm>
          <a:prstGeom prst="rect">
            <a:avLst/>
          </a:prstGeom>
        </p:spPr>
      </p:pic>
      <p:pic>
        <p:nvPicPr>
          <p:cNvPr id="10" name="Picture 9">
            <a:extLst>
              <a:ext uri="{FF2B5EF4-FFF2-40B4-BE49-F238E27FC236}">
                <a16:creationId xmlns:a16="http://schemas.microsoft.com/office/drawing/2014/main" id="{CB36DBE8-CD10-749C-1550-B655DF4A5D22}"/>
              </a:ext>
            </a:extLst>
          </p:cNvPr>
          <p:cNvPicPr>
            <a:picLocks noChangeAspect="1"/>
          </p:cNvPicPr>
          <p:nvPr/>
        </p:nvPicPr>
        <p:blipFill>
          <a:blip r:embed="rId3"/>
          <a:stretch>
            <a:fillRect/>
          </a:stretch>
        </p:blipFill>
        <p:spPr>
          <a:xfrm>
            <a:off x="8888794" y="4257706"/>
            <a:ext cx="2295754" cy="2600294"/>
          </a:xfrm>
          <a:prstGeom prst="rect">
            <a:avLst/>
          </a:prstGeom>
        </p:spPr>
      </p:pic>
    </p:spTree>
    <p:extLst>
      <p:ext uri="{BB962C8B-B14F-4D97-AF65-F5344CB8AC3E}">
        <p14:creationId xmlns:p14="http://schemas.microsoft.com/office/powerpoint/2010/main" val="15802964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72CC-BD9A-043E-C36D-0FC4A3931A4A}"/>
              </a:ext>
            </a:extLst>
          </p:cNvPr>
          <p:cNvSpPr>
            <a:spLocks noGrp="1"/>
          </p:cNvSpPr>
          <p:nvPr>
            <p:ph type="title"/>
          </p:nvPr>
        </p:nvSpPr>
        <p:spPr/>
        <p:txBody>
          <a:bodyPr/>
          <a:lstStyle/>
          <a:p>
            <a:r>
              <a:rPr lang="it-IT" b="1" u="sng" dirty="0"/>
              <a:t>Da li možemo dobiti oboje? </a:t>
            </a:r>
            <a:endParaRPr lang="en-US" b="1" u="sng" dirty="0"/>
          </a:p>
        </p:txBody>
      </p:sp>
      <p:sp>
        <p:nvSpPr>
          <p:cNvPr id="3" name="Content Placeholder 2">
            <a:extLst>
              <a:ext uri="{FF2B5EF4-FFF2-40B4-BE49-F238E27FC236}">
                <a16:creationId xmlns:a16="http://schemas.microsoft.com/office/drawing/2014/main" id="{823F9510-857A-2D1C-A002-BD392FD076D4}"/>
              </a:ext>
            </a:extLst>
          </p:cNvPr>
          <p:cNvSpPr>
            <a:spLocks noGrp="1"/>
          </p:cNvSpPr>
          <p:nvPr>
            <p:ph idx="1"/>
          </p:nvPr>
        </p:nvSpPr>
        <p:spPr/>
        <p:txBody>
          <a:bodyPr/>
          <a:lstStyle/>
          <a:p>
            <a:r>
              <a:rPr lang="en-US" dirty="0"/>
              <a:t>• </a:t>
            </a:r>
            <a:r>
              <a:rPr lang="en-US" b="1" dirty="0" err="1"/>
              <a:t>velike</a:t>
            </a:r>
            <a:r>
              <a:rPr lang="en-US" dirty="0"/>
              <a:t> </a:t>
            </a:r>
            <a:r>
              <a:rPr lang="en-US" b="1" dirty="0" err="1"/>
              <a:t>jezgre</a:t>
            </a:r>
            <a:r>
              <a:rPr lang="en-US" dirty="0"/>
              <a:t> </a:t>
            </a:r>
            <a:endParaRPr lang="hr-HR" dirty="0"/>
          </a:p>
          <a:p>
            <a:pPr lvl="1"/>
            <a:r>
              <a:rPr lang="en-US" dirty="0"/>
              <a:t>+ </a:t>
            </a:r>
            <a:r>
              <a:rPr lang="en-US" dirty="0" err="1"/>
              <a:t>visoke</a:t>
            </a:r>
            <a:r>
              <a:rPr lang="en-US" dirty="0"/>
              <a:t> single-thread </a:t>
            </a:r>
            <a:r>
              <a:rPr lang="en-US" dirty="0" err="1"/>
              <a:t>performanse</a:t>
            </a:r>
            <a:r>
              <a:rPr lang="en-US" dirty="0"/>
              <a:t>, </a:t>
            </a:r>
            <a:r>
              <a:rPr lang="en-US" dirty="0" err="1"/>
              <a:t>tj.serijske</a:t>
            </a:r>
            <a:r>
              <a:rPr lang="en-US" dirty="0"/>
              <a:t> </a:t>
            </a:r>
            <a:r>
              <a:rPr lang="en-US" dirty="0" err="1"/>
              <a:t>performanse</a:t>
            </a:r>
            <a:r>
              <a:rPr lang="en-US" dirty="0"/>
              <a:t> </a:t>
            </a:r>
            <a:endParaRPr lang="hr-HR" dirty="0"/>
          </a:p>
          <a:p>
            <a:pPr lvl="1"/>
            <a:r>
              <a:rPr lang="en-US" dirty="0"/>
              <a:t>- </a:t>
            </a:r>
            <a:r>
              <a:rPr lang="en-US" dirty="0" err="1"/>
              <a:t>loše</a:t>
            </a:r>
            <a:r>
              <a:rPr lang="en-US" dirty="0"/>
              <a:t> </a:t>
            </a:r>
            <a:r>
              <a:rPr lang="en-US" dirty="0" err="1"/>
              <a:t>performanse</a:t>
            </a:r>
            <a:r>
              <a:rPr lang="en-US" dirty="0"/>
              <a:t> u </a:t>
            </a:r>
            <a:r>
              <a:rPr lang="en-US" dirty="0" err="1"/>
              <a:t>paralelnom</a:t>
            </a:r>
            <a:r>
              <a:rPr lang="en-US" dirty="0"/>
              <a:t> </a:t>
            </a:r>
            <a:r>
              <a:rPr lang="en-US" dirty="0" err="1"/>
              <a:t>procesiranju</a:t>
            </a:r>
            <a:r>
              <a:rPr lang="en-US" dirty="0"/>
              <a:t> </a:t>
            </a:r>
            <a:endParaRPr lang="hr-HR" dirty="0"/>
          </a:p>
          <a:p>
            <a:r>
              <a:rPr lang="en-US" dirty="0"/>
              <a:t>• </a:t>
            </a:r>
            <a:r>
              <a:rPr lang="en-US" b="1" dirty="0"/>
              <a:t>male </a:t>
            </a:r>
            <a:r>
              <a:rPr lang="en-US" b="1" dirty="0" err="1"/>
              <a:t>jezgre</a:t>
            </a:r>
            <a:r>
              <a:rPr lang="en-US" b="1" dirty="0"/>
              <a:t> </a:t>
            </a:r>
            <a:endParaRPr lang="hr-HR" b="1" dirty="0"/>
          </a:p>
          <a:p>
            <a:pPr lvl="1"/>
            <a:r>
              <a:rPr lang="en-US" dirty="0"/>
              <a:t>+ </a:t>
            </a:r>
            <a:r>
              <a:rPr lang="en-US" dirty="0" err="1"/>
              <a:t>velika</a:t>
            </a:r>
            <a:r>
              <a:rPr lang="en-US" dirty="0"/>
              <a:t> </a:t>
            </a:r>
            <a:r>
              <a:rPr lang="en-US" dirty="0" err="1"/>
              <a:t>brzina</a:t>
            </a:r>
            <a:r>
              <a:rPr lang="en-US" dirty="0"/>
              <a:t> </a:t>
            </a:r>
            <a:r>
              <a:rPr lang="en-US" dirty="0" err="1"/>
              <a:t>izvršavanja</a:t>
            </a:r>
            <a:r>
              <a:rPr lang="en-US" dirty="0"/>
              <a:t> </a:t>
            </a:r>
            <a:r>
              <a:rPr lang="en-US" dirty="0" err="1"/>
              <a:t>paralelnog</a:t>
            </a:r>
            <a:r>
              <a:rPr lang="en-US" dirty="0"/>
              <a:t> </a:t>
            </a:r>
            <a:r>
              <a:rPr lang="en-US" dirty="0" err="1"/>
              <a:t>dijela</a:t>
            </a:r>
            <a:r>
              <a:rPr lang="en-US" dirty="0"/>
              <a:t> </a:t>
            </a:r>
            <a:r>
              <a:rPr lang="en-US" dirty="0" err="1"/>
              <a:t>koda</a:t>
            </a:r>
            <a:r>
              <a:rPr lang="en-US" dirty="0"/>
              <a:t> </a:t>
            </a:r>
            <a:endParaRPr lang="hr-HR" dirty="0"/>
          </a:p>
          <a:p>
            <a:pPr lvl="1"/>
            <a:r>
              <a:rPr lang="en-US" dirty="0"/>
              <a:t>- </a:t>
            </a:r>
            <a:r>
              <a:rPr lang="en-US" dirty="0" err="1"/>
              <a:t>loše</a:t>
            </a:r>
            <a:r>
              <a:rPr lang="en-US" dirty="0"/>
              <a:t> </a:t>
            </a:r>
            <a:r>
              <a:rPr lang="en-US" dirty="0" err="1"/>
              <a:t>performanse</a:t>
            </a:r>
            <a:r>
              <a:rPr lang="en-US" dirty="0"/>
              <a:t> </a:t>
            </a:r>
            <a:r>
              <a:rPr lang="en-US" dirty="0" err="1"/>
              <a:t>serijskog</a:t>
            </a:r>
            <a:r>
              <a:rPr lang="en-US" dirty="0"/>
              <a:t> </a:t>
            </a:r>
            <a:r>
              <a:rPr lang="en-US" dirty="0" err="1"/>
              <a:t>dijela</a:t>
            </a:r>
            <a:r>
              <a:rPr lang="en-US" dirty="0"/>
              <a:t> </a:t>
            </a:r>
            <a:r>
              <a:rPr lang="en-US" dirty="0" err="1"/>
              <a:t>koda</a:t>
            </a:r>
            <a:r>
              <a:rPr lang="en-US" dirty="0"/>
              <a:t> </a:t>
            </a:r>
            <a:endParaRPr lang="hr-HR" dirty="0"/>
          </a:p>
          <a:p>
            <a:r>
              <a:rPr lang="en-US" dirty="0"/>
              <a:t>• </a:t>
            </a:r>
            <a:r>
              <a:rPr lang="en-US" dirty="0" err="1"/>
              <a:t>Ideja</a:t>
            </a:r>
            <a:r>
              <a:rPr lang="en-US" dirty="0"/>
              <a:t>: </a:t>
            </a:r>
            <a:r>
              <a:rPr lang="en-US" dirty="0" err="1"/>
              <a:t>Obje</a:t>
            </a:r>
            <a:r>
              <a:rPr lang="en-US" dirty="0"/>
              <a:t> </a:t>
            </a:r>
            <a:r>
              <a:rPr lang="en-US" dirty="0" err="1"/>
              <a:t>vrste</a:t>
            </a:r>
            <a:r>
              <a:rPr lang="en-US" dirty="0"/>
              <a:t> </a:t>
            </a:r>
            <a:r>
              <a:rPr lang="en-US" dirty="0" err="1"/>
              <a:t>jezgri</a:t>
            </a:r>
            <a:r>
              <a:rPr lang="en-US" dirty="0"/>
              <a:t> </a:t>
            </a:r>
            <a:r>
              <a:rPr lang="en-US" dirty="0" err="1"/>
              <a:t>na</a:t>
            </a:r>
            <a:r>
              <a:rPr lang="en-US" dirty="0"/>
              <a:t> </a:t>
            </a:r>
            <a:r>
              <a:rPr lang="en-US" dirty="0" err="1"/>
              <a:t>jednom</a:t>
            </a:r>
            <a:r>
              <a:rPr lang="en-US" dirty="0"/>
              <a:t> </a:t>
            </a:r>
            <a:r>
              <a:rPr lang="en-US" dirty="0" err="1"/>
              <a:t>čipu</a:t>
            </a:r>
            <a:r>
              <a:rPr lang="en-US" dirty="0"/>
              <a:t> - </a:t>
            </a:r>
            <a:r>
              <a:rPr lang="en-US" b="1" u="sng" dirty="0" err="1"/>
              <a:t>asimetrične</a:t>
            </a:r>
            <a:r>
              <a:rPr lang="en-US" b="1" u="sng" dirty="0"/>
              <a:t> </a:t>
            </a:r>
            <a:r>
              <a:rPr lang="en-US" b="1" u="sng" dirty="0" err="1"/>
              <a:t>performanse</a:t>
            </a:r>
            <a:endParaRPr lang="en-US" b="1" u="sng" dirty="0"/>
          </a:p>
        </p:txBody>
      </p:sp>
    </p:spTree>
    <p:extLst>
      <p:ext uri="{BB962C8B-B14F-4D97-AF65-F5344CB8AC3E}">
        <p14:creationId xmlns:p14="http://schemas.microsoft.com/office/powerpoint/2010/main" val="19379262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9440-F7D3-371B-FECD-F37A63C78268}"/>
              </a:ext>
            </a:extLst>
          </p:cNvPr>
          <p:cNvSpPr>
            <a:spLocks noGrp="1"/>
          </p:cNvSpPr>
          <p:nvPr>
            <p:ph type="title"/>
          </p:nvPr>
        </p:nvSpPr>
        <p:spPr/>
        <p:txBody>
          <a:bodyPr/>
          <a:lstStyle/>
          <a:p>
            <a:r>
              <a:rPr lang="en-US" b="1" dirty="0"/>
              <a:t>Asymmetric Chip Multiprocessor (</a:t>
            </a:r>
            <a:r>
              <a:rPr lang="en-US" b="1" u="sng" dirty="0"/>
              <a:t>ACMP</a:t>
            </a:r>
            <a:r>
              <a:rPr lang="en-US" b="1" dirty="0"/>
              <a:t>)</a:t>
            </a:r>
          </a:p>
        </p:txBody>
      </p:sp>
      <p:sp>
        <p:nvSpPr>
          <p:cNvPr id="3" name="Content Placeholder 2">
            <a:extLst>
              <a:ext uri="{FF2B5EF4-FFF2-40B4-BE49-F238E27FC236}">
                <a16:creationId xmlns:a16="http://schemas.microsoft.com/office/drawing/2014/main" id="{42808748-530D-CBA7-8699-37D13BDB9723}"/>
              </a:ext>
            </a:extLst>
          </p:cNvPr>
          <p:cNvSpPr>
            <a:spLocks noGrp="1"/>
          </p:cNvSpPr>
          <p:nvPr>
            <p:ph idx="1"/>
          </p:nvPr>
        </p:nvSpPr>
        <p:spPr/>
        <p:txBody>
          <a:bodyPr/>
          <a:lstStyle/>
          <a:p>
            <a:r>
              <a:rPr lang="en-US" dirty="0"/>
              <a:t>• </a:t>
            </a:r>
            <a:r>
              <a:rPr lang="en-US" b="1" dirty="0" err="1"/>
              <a:t>Jedna</a:t>
            </a:r>
            <a:r>
              <a:rPr lang="en-US" b="1" dirty="0"/>
              <a:t> </a:t>
            </a:r>
            <a:r>
              <a:rPr lang="en-US" b="1" dirty="0" err="1"/>
              <a:t>velika</a:t>
            </a:r>
            <a:r>
              <a:rPr lang="en-US" b="1" dirty="0"/>
              <a:t> </a:t>
            </a:r>
            <a:r>
              <a:rPr lang="en-US" b="1" dirty="0" err="1"/>
              <a:t>i</a:t>
            </a:r>
            <a:r>
              <a:rPr lang="en-US" b="1" dirty="0"/>
              <a:t> </a:t>
            </a:r>
            <a:r>
              <a:rPr lang="en-US" b="1" dirty="0" err="1"/>
              <a:t>niz</a:t>
            </a:r>
            <a:r>
              <a:rPr lang="en-US" b="1" dirty="0"/>
              <a:t> </a:t>
            </a:r>
            <a:r>
              <a:rPr lang="en-US" b="1" dirty="0" err="1"/>
              <a:t>malih</a:t>
            </a:r>
            <a:r>
              <a:rPr lang="en-US" b="1" dirty="0"/>
              <a:t> </a:t>
            </a:r>
            <a:r>
              <a:rPr lang="en-US" b="1" dirty="0" err="1"/>
              <a:t>jezgri</a:t>
            </a:r>
            <a:r>
              <a:rPr lang="en-US" b="1" dirty="0"/>
              <a:t> </a:t>
            </a:r>
            <a:endParaRPr lang="hr-HR" b="1" dirty="0"/>
          </a:p>
          <a:p>
            <a:r>
              <a:rPr lang="en-US" dirty="0"/>
              <a:t>+ </a:t>
            </a:r>
            <a:r>
              <a:rPr lang="en-US" u="sng" dirty="0" err="1"/>
              <a:t>Ubrzavanje</a:t>
            </a:r>
            <a:r>
              <a:rPr lang="en-US" u="sng" dirty="0"/>
              <a:t> </a:t>
            </a:r>
            <a:r>
              <a:rPr lang="en-US" u="sng" dirty="0" err="1"/>
              <a:t>serijskog</a:t>
            </a:r>
            <a:r>
              <a:rPr lang="en-US" u="sng" dirty="0"/>
              <a:t> </a:t>
            </a:r>
            <a:r>
              <a:rPr lang="en-US" dirty="0" err="1"/>
              <a:t>dijela</a:t>
            </a:r>
            <a:r>
              <a:rPr lang="en-US" dirty="0"/>
              <a:t> </a:t>
            </a:r>
            <a:r>
              <a:rPr lang="en-US" dirty="0" err="1"/>
              <a:t>kroz</a:t>
            </a:r>
            <a:r>
              <a:rPr lang="en-US" dirty="0"/>
              <a:t> </a:t>
            </a:r>
            <a:r>
              <a:rPr lang="en-US" dirty="0" err="1"/>
              <a:t>velike</a:t>
            </a:r>
            <a:r>
              <a:rPr lang="en-US" dirty="0"/>
              <a:t> </a:t>
            </a:r>
            <a:r>
              <a:rPr lang="en-US" dirty="0" err="1"/>
              <a:t>jezgre</a:t>
            </a:r>
            <a:r>
              <a:rPr lang="en-US" dirty="0"/>
              <a:t> </a:t>
            </a:r>
            <a:endParaRPr lang="hr-HR" dirty="0"/>
          </a:p>
          <a:p>
            <a:r>
              <a:rPr lang="en-US" dirty="0"/>
              <a:t>+ </a:t>
            </a:r>
            <a:r>
              <a:rPr lang="en-US" u="sng" dirty="0" err="1"/>
              <a:t>Ubrzavanje</a:t>
            </a:r>
            <a:r>
              <a:rPr lang="en-US" u="sng" dirty="0"/>
              <a:t> </a:t>
            </a:r>
            <a:r>
              <a:rPr lang="en-US" u="sng" dirty="0" err="1"/>
              <a:t>paralelnog</a:t>
            </a:r>
            <a:r>
              <a:rPr lang="en-US" u="sng" dirty="0"/>
              <a:t> </a:t>
            </a:r>
            <a:r>
              <a:rPr lang="en-US" dirty="0" err="1"/>
              <a:t>dijela</a:t>
            </a:r>
            <a:r>
              <a:rPr lang="en-US" dirty="0"/>
              <a:t> </a:t>
            </a:r>
            <a:r>
              <a:rPr lang="en-US" dirty="0" err="1"/>
              <a:t>kroz</a:t>
            </a:r>
            <a:r>
              <a:rPr lang="en-US" dirty="0"/>
              <a:t> male </a:t>
            </a:r>
            <a:r>
              <a:rPr lang="en-US" dirty="0" err="1"/>
              <a:t>jezgre</a:t>
            </a:r>
            <a:r>
              <a:rPr lang="en-US" dirty="0"/>
              <a:t> </a:t>
            </a:r>
            <a:r>
              <a:rPr lang="en-US" dirty="0" err="1"/>
              <a:t>i</a:t>
            </a:r>
            <a:r>
              <a:rPr lang="en-US" dirty="0"/>
              <a:t> </a:t>
            </a:r>
            <a:r>
              <a:rPr lang="en-US" u="sng" dirty="0" err="1"/>
              <a:t>korištenje</a:t>
            </a:r>
            <a:r>
              <a:rPr lang="en-US" u="sng" dirty="0"/>
              <a:t> </a:t>
            </a:r>
            <a:r>
              <a:rPr lang="en-US" u="sng" dirty="0" err="1"/>
              <a:t>velike</a:t>
            </a:r>
            <a:r>
              <a:rPr lang="en-US" u="sng" dirty="0"/>
              <a:t> </a:t>
            </a:r>
            <a:r>
              <a:rPr lang="en-US" u="sng" dirty="0" err="1"/>
              <a:t>jezgre</a:t>
            </a:r>
            <a:r>
              <a:rPr lang="en-US" u="sng" dirty="0"/>
              <a:t> za </a:t>
            </a:r>
            <a:r>
              <a:rPr lang="en-US" u="sng" dirty="0" err="1"/>
              <a:t>veliku</a:t>
            </a:r>
            <a:r>
              <a:rPr lang="en-US" u="sng" dirty="0"/>
              <a:t> </a:t>
            </a:r>
            <a:r>
              <a:rPr lang="en-US" u="sng" dirty="0" err="1"/>
              <a:t>propusnost</a:t>
            </a:r>
            <a:endParaRPr lang="en-US" u="sng" dirty="0"/>
          </a:p>
        </p:txBody>
      </p:sp>
      <p:pic>
        <p:nvPicPr>
          <p:cNvPr id="5" name="Picture 4">
            <a:extLst>
              <a:ext uri="{FF2B5EF4-FFF2-40B4-BE49-F238E27FC236}">
                <a16:creationId xmlns:a16="http://schemas.microsoft.com/office/drawing/2014/main" id="{1D505573-6DD5-31D8-2D7E-3984A01542D0}"/>
              </a:ext>
            </a:extLst>
          </p:cNvPr>
          <p:cNvPicPr>
            <a:picLocks noChangeAspect="1"/>
          </p:cNvPicPr>
          <p:nvPr/>
        </p:nvPicPr>
        <p:blipFill>
          <a:blip r:embed="rId2"/>
          <a:stretch>
            <a:fillRect/>
          </a:stretch>
        </p:blipFill>
        <p:spPr>
          <a:xfrm>
            <a:off x="1778393" y="3878513"/>
            <a:ext cx="8635213" cy="282708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A76AC0A-F3B5-3020-6F49-F3BCBDE59D91}"/>
                  </a:ext>
                </a:extLst>
              </p14:cNvPr>
              <p14:cNvContentPartPr/>
              <p14:nvPr/>
            </p14:nvContentPartPr>
            <p14:xfrm>
              <a:off x="4138971" y="6607535"/>
              <a:ext cx="784080" cy="132480"/>
            </p14:xfrm>
          </p:contentPart>
        </mc:Choice>
        <mc:Fallback xmlns="">
          <p:pic>
            <p:nvPicPr>
              <p:cNvPr id="6" name="Ink 5">
                <a:extLst>
                  <a:ext uri="{FF2B5EF4-FFF2-40B4-BE49-F238E27FC236}">
                    <a16:creationId xmlns:a16="http://schemas.microsoft.com/office/drawing/2014/main" id="{BA76AC0A-F3B5-3020-6F49-F3BCBDE59D91}"/>
                  </a:ext>
                </a:extLst>
              </p:cNvPr>
              <p:cNvPicPr/>
              <p:nvPr/>
            </p:nvPicPr>
            <p:blipFill>
              <a:blip r:embed="rId4"/>
              <a:stretch>
                <a:fillRect/>
              </a:stretch>
            </p:blipFill>
            <p:spPr>
              <a:xfrm>
                <a:off x="4121331" y="6589895"/>
                <a:ext cx="819720" cy="168120"/>
              </a:xfrm>
              <a:prstGeom prst="rect">
                <a:avLst/>
              </a:prstGeom>
            </p:spPr>
          </p:pic>
        </mc:Fallback>
      </mc:AlternateContent>
    </p:spTree>
    <p:extLst>
      <p:ext uri="{BB962C8B-B14F-4D97-AF65-F5344CB8AC3E}">
        <p14:creationId xmlns:p14="http://schemas.microsoft.com/office/powerpoint/2010/main" val="245849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362C-CF46-3B65-6BC1-ABC45BD36AAE}"/>
              </a:ext>
            </a:extLst>
          </p:cNvPr>
          <p:cNvSpPr>
            <a:spLocks noGrp="1"/>
          </p:cNvSpPr>
          <p:nvPr>
            <p:ph type="title"/>
          </p:nvPr>
        </p:nvSpPr>
        <p:spPr/>
        <p:txBody>
          <a:bodyPr/>
          <a:lstStyle/>
          <a:p>
            <a:r>
              <a:rPr lang="en-US" dirty="0"/>
              <a:t>AArch64 – </a:t>
            </a:r>
            <a:r>
              <a:rPr lang="en-US" b="1" dirty="0"/>
              <a:t>Data Processing </a:t>
            </a:r>
          </a:p>
        </p:txBody>
      </p:sp>
      <p:sp>
        <p:nvSpPr>
          <p:cNvPr id="3" name="Content Placeholder 2">
            <a:extLst>
              <a:ext uri="{FF2B5EF4-FFF2-40B4-BE49-F238E27FC236}">
                <a16:creationId xmlns:a16="http://schemas.microsoft.com/office/drawing/2014/main" id="{61FFC5E2-AE65-7056-5B5E-4E1F181E516F}"/>
              </a:ext>
            </a:extLst>
          </p:cNvPr>
          <p:cNvSpPr>
            <a:spLocks noGrp="1"/>
          </p:cNvSpPr>
          <p:nvPr>
            <p:ph idx="1"/>
          </p:nvPr>
        </p:nvSpPr>
        <p:spPr/>
        <p:txBody>
          <a:bodyPr>
            <a:normAutofit fontScale="85000" lnSpcReduction="20000"/>
          </a:bodyPr>
          <a:lstStyle/>
          <a:p>
            <a:r>
              <a:rPr lang="en-US" dirty="0"/>
              <a:t>• Values in registers can be</a:t>
            </a:r>
            <a:r>
              <a:rPr lang="hr-HR" dirty="0"/>
              <a:t> </a:t>
            </a:r>
            <a:r>
              <a:rPr lang="en-US" dirty="0"/>
              <a:t>processed using many</a:t>
            </a:r>
            <a:r>
              <a:rPr lang="hr-HR" dirty="0"/>
              <a:t> </a:t>
            </a:r>
            <a:r>
              <a:rPr lang="en-US" dirty="0"/>
              <a:t>different instructions:</a:t>
            </a:r>
          </a:p>
          <a:p>
            <a:pPr lvl="1"/>
            <a:r>
              <a:rPr lang="en-US" dirty="0"/>
              <a:t>• Arithmetic, logic, data </a:t>
            </a:r>
            <a:r>
              <a:rPr lang="en-US" dirty="0" err="1"/>
              <a:t>moves,bit</a:t>
            </a:r>
            <a:r>
              <a:rPr lang="en-US" dirty="0"/>
              <a:t> field manipulations, </a:t>
            </a:r>
            <a:r>
              <a:rPr lang="en-US" dirty="0" err="1"/>
              <a:t>shifts,conditional</a:t>
            </a:r>
            <a:r>
              <a:rPr lang="en-US" dirty="0"/>
              <a:t> comparisons, etc.</a:t>
            </a:r>
          </a:p>
          <a:p>
            <a:r>
              <a:rPr lang="en-US" dirty="0"/>
              <a:t>• These instructions always</a:t>
            </a:r>
            <a:r>
              <a:rPr lang="hr-HR" dirty="0"/>
              <a:t> </a:t>
            </a:r>
            <a:r>
              <a:rPr lang="en-US" dirty="0"/>
              <a:t>operate between registers,</a:t>
            </a:r>
            <a:r>
              <a:rPr lang="hr-HR" dirty="0"/>
              <a:t> </a:t>
            </a:r>
            <a:r>
              <a:rPr lang="en-US" dirty="0"/>
              <a:t>or between a register and an</a:t>
            </a:r>
            <a:r>
              <a:rPr lang="hr-HR" dirty="0"/>
              <a:t> </a:t>
            </a:r>
            <a:r>
              <a:rPr lang="en-US" dirty="0"/>
              <a:t>immediate.</a:t>
            </a:r>
          </a:p>
          <a:p>
            <a:r>
              <a:rPr lang="en-US" dirty="0"/>
              <a:t>Example loop:</a:t>
            </a:r>
          </a:p>
          <a:p>
            <a:pPr marL="0" indent="0">
              <a:buNone/>
            </a:pPr>
            <a:r>
              <a:rPr lang="hr-HR" dirty="0"/>
              <a:t>	</a:t>
            </a:r>
            <a:r>
              <a:rPr lang="en-US" dirty="0"/>
              <a:t>MOV X0, #&lt;loop count&gt;</a:t>
            </a:r>
          </a:p>
          <a:p>
            <a:pPr marL="0" indent="0">
              <a:buNone/>
            </a:pPr>
            <a:r>
              <a:rPr lang="hr-HR" dirty="0"/>
              <a:t>	</a:t>
            </a:r>
            <a:r>
              <a:rPr lang="en-US" dirty="0"/>
              <a:t>Loop:</a:t>
            </a:r>
          </a:p>
          <a:p>
            <a:pPr marL="0" indent="0">
              <a:buNone/>
            </a:pPr>
            <a:r>
              <a:rPr lang="hr-HR" dirty="0"/>
              <a:t>	</a:t>
            </a:r>
            <a:r>
              <a:rPr lang="en-US" dirty="0"/>
              <a:t>LDR W1, [X2]</a:t>
            </a:r>
          </a:p>
          <a:p>
            <a:pPr marL="0" indent="0">
              <a:buNone/>
            </a:pPr>
            <a:r>
              <a:rPr lang="hr-HR" dirty="0"/>
              <a:t>	</a:t>
            </a:r>
            <a:r>
              <a:rPr lang="en-US" dirty="0"/>
              <a:t>ADD W1, W1, W3</a:t>
            </a:r>
          </a:p>
          <a:p>
            <a:pPr marL="0" indent="0">
              <a:buNone/>
            </a:pPr>
            <a:r>
              <a:rPr lang="hr-HR" dirty="0"/>
              <a:t>	</a:t>
            </a:r>
            <a:r>
              <a:rPr lang="en-US" dirty="0"/>
              <a:t>STR W1, [X2], #4</a:t>
            </a:r>
          </a:p>
          <a:p>
            <a:pPr marL="0" indent="0">
              <a:buNone/>
            </a:pPr>
            <a:r>
              <a:rPr lang="hr-HR" dirty="0"/>
              <a:t>	</a:t>
            </a:r>
            <a:r>
              <a:rPr lang="en-US" dirty="0"/>
              <a:t>SUB X0, X0, #1</a:t>
            </a:r>
          </a:p>
          <a:p>
            <a:pPr marL="0" indent="0">
              <a:buNone/>
            </a:pPr>
            <a:r>
              <a:rPr lang="hr-HR" dirty="0"/>
              <a:t>	</a:t>
            </a:r>
            <a:r>
              <a:rPr lang="en-US" dirty="0"/>
              <a:t>CBNZ X0, loop</a:t>
            </a:r>
          </a:p>
        </p:txBody>
      </p:sp>
    </p:spTree>
    <p:extLst>
      <p:ext uri="{BB962C8B-B14F-4D97-AF65-F5344CB8AC3E}">
        <p14:creationId xmlns:p14="http://schemas.microsoft.com/office/powerpoint/2010/main" val="12628790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2CF3-D6E1-02C8-8390-5C84FF1E5C74}"/>
              </a:ext>
            </a:extLst>
          </p:cNvPr>
          <p:cNvSpPr>
            <a:spLocks noGrp="1"/>
          </p:cNvSpPr>
          <p:nvPr>
            <p:ph type="title"/>
          </p:nvPr>
        </p:nvSpPr>
        <p:spPr/>
        <p:txBody>
          <a:bodyPr/>
          <a:lstStyle/>
          <a:p>
            <a:r>
              <a:rPr lang="en-US" b="1" dirty="0"/>
              <a:t>Accelerating Serial Bottlenecks </a:t>
            </a:r>
          </a:p>
        </p:txBody>
      </p:sp>
      <p:pic>
        <p:nvPicPr>
          <p:cNvPr id="5" name="Content Placeholder 4">
            <a:extLst>
              <a:ext uri="{FF2B5EF4-FFF2-40B4-BE49-F238E27FC236}">
                <a16:creationId xmlns:a16="http://schemas.microsoft.com/office/drawing/2014/main" id="{A36FA448-D501-A266-3B94-3833F0C6DA7E}"/>
              </a:ext>
            </a:extLst>
          </p:cNvPr>
          <p:cNvPicPr>
            <a:picLocks noGrp="1" noChangeAspect="1"/>
          </p:cNvPicPr>
          <p:nvPr>
            <p:ph idx="1"/>
          </p:nvPr>
        </p:nvPicPr>
        <p:blipFill>
          <a:blip r:embed="rId2"/>
          <a:stretch>
            <a:fillRect/>
          </a:stretch>
        </p:blipFill>
        <p:spPr>
          <a:xfrm>
            <a:off x="2279702" y="1876926"/>
            <a:ext cx="6752511" cy="3304674"/>
          </a:xfrm>
        </p:spPr>
      </p:pic>
    </p:spTree>
    <p:extLst>
      <p:ext uri="{BB962C8B-B14F-4D97-AF65-F5344CB8AC3E}">
        <p14:creationId xmlns:p14="http://schemas.microsoft.com/office/powerpoint/2010/main" val="22940219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B328-0836-824B-649D-FEEB9C184ED7}"/>
              </a:ext>
            </a:extLst>
          </p:cNvPr>
          <p:cNvSpPr>
            <a:spLocks noGrp="1"/>
          </p:cNvSpPr>
          <p:nvPr>
            <p:ph type="title"/>
          </p:nvPr>
        </p:nvSpPr>
        <p:spPr/>
        <p:txBody>
          <a:bodyPr/>
          <a:lstStyle/>
          <a:p>
            <a:r>
              <a:rPr lang="en-US" b="1" dirty="0"/>
              <a:t>Accelerating Parallel Bottlenecks </a:t>
            </a:r>
          </a:p>
        </p:txBody>
      </p:sp>
      <p:sp>
        <p:nvSpPr>
          <p:cNvPr id="3" name="Content Placeholder 2">
            <a:extLst>
              <a:ext uri="{FF2B5EF4-FFF2-40B4-BE49-F238E27FC236}">
                <a16:creationId xmlns:a16="http://schemas.microsoft.com/office/drawing/2014/main" id="{58890B34-3F9F-4A09-240E-83C41B03D0F5}"/>
              </a:ext>
            </a:extLst>
          </p:cNvPr>
          <p:cNvSpPr>
            <a:spLocks noGrp="1"/>
          </p:cNvSpPr>
          <p:nvPr>
            <p:ph idx="1"/>
          </p:nvPr>
        </p:nvSpPr>
        <p:spPr/>
        <p:txBody>
          <a:bodyPr/>
          <a:lstStyle/>
          <a:p>
            <a:r>
              <a:rPr lang="en-US" dirty="0"/>
              <a:t>• </a:t>
            </a:r>
            <a:r>
              <a:rPr lang="en-US" b="1" dirty="0" err="1"/>
              <a:t>Serializirano</a:t>
            </a:r>
            <a:r>
              <a:rPr lang="en-US" dirty="0"/>
              <a:t> </a:t>
            </a:r>
            <a:r>
              <a:rPr lang="en-US" dirty="0" err="1"/>
              <a:t>ili</a:t>
            </a:r>
            <a:r>
              <a:rPr lang="en-US" dirty="0"/>
              <a:t> </a:t>
            </a:r>
            <a:r>
              <a:rPr lang="en-US" dirty="0" err="1"/>
              <a:t>nebalansirano</a:t>
            </a:r>
            <a:r>
              <a:rPr lang="en-US" dirty="0"/>
              <a:t> </a:t>
            </a:r>
            <a:r>
              <a:rPr lang="en-US" dirty="0" err="1"/>
              <a:t>izvođenje</a:t>
            </a:r>
            <a:r>
              <a:rPr lang="en-US" dirty="0"/>
              <a:t> </a:t>
            </a:r>
            <a:r>
              <a:rPr lang="en-US" b="1" dirty="0"/>
              <a:t>u </a:t>
            </a:r>
            <a:r>
              <a:rPr lang="en-US" b="1" dirty="0" err="1"/>
              <a:t>paralenom</a:t>
            </a:r>
            <a:r>
              <a:rPr lang="en-US" b="1" dirty="0"/>
              <a:t> </a:t>
            </a:r>
            <a:r>
              <a:rPr lang="en-US" dirty="0" err="1"/>
              <a:t>dijelu</a:t>
            </a:r>
            <a:r>
              <a:rPr lang="en-US" dirty="0"/>
              <a:t> </a:t>
            </a:r>
            <a:r>
              <a:rPr lang="en-US" dirty="0" err="1"/>
              <a:t>koda</a:t>
            </a:r>
            <a:r>
              <a:rPr lang="en-US" dirty="0"/>
              <a:t> </a:t>
            </a:r>
            <a:r>
              <a:rPr lang="en-US" dirty="0" err="1"/>
              <a:t>može</a:t>
            </a:r>
            <a:r>
              <a:rPr lang="en-US" dirty="0"/>
              <a:t> </a:t>
            </a:r>
            <a:r>
              <a:rPr lang="en-US" dirty="0" err="1"/>
              <a:t>imati</a:t>
            </a:r>
            <a:r>
              <a:rPr lang="en-US" dirty="0"/>
              <a:t> </a:t>
            </a:r>
            <a:r>
              <a:rPr lang="en-US" b="1" dirty="0" err="1"/>
              <a:t>benefita</a:t>
            </a:r>
            <a:r>
              <a:rPr lang="en-US" b="1" dirty="0"/>
              <a:t> od </a:t>
            </a:r>
            <a:r>
              <a:rPr lang="en-US" b="1" dirty="0" err="1"/>
              <a:t>velike</a:t>
            </a:r>
            <a:r>
              <a:rPr lang="en-US" b="1" dirty="0"/>
              <a:t> </a:t>
            </a:r>
            <a:r>
              <a:rPr lang="en-US" b="1" dirty="0" err="1"/>
              <a:t>jezgre</a:t>
            </a:r>
            <a:r>
              <a:rPr lang="en-US" b="1" dirty="0"/>
              <a:t> </a:t>
            </a:r>
            <a:endParaRPr lang="hr-HR" b="1" dirty="0"/>
          </a:p>
          <a:p>
            <a:r>
              <a:rPr lang="en-US" dirty="0"/>
              <a:t>• </a:t>
            </a:r>
            <a:r>
              <a:rPr lang="en-US" u="sng" dirty="0" err="1"/>
              <a:t>Primjer</a:t>
            </a:r>
            <a:r>
              <a:rPr lang="en-US" dirty="0"/>
              <a:t>: </a:t>
            </a:r>
            <a:endParaRPr lang="hr-HR" dirty="0"/>
          </a:p>
          <a:p>
            <a:pPr lvl="1"/>
            <a:r>
              <a:rPr lang="en-US" dirty="0"/>
              <a:t>• </a:t>
            </a:r>
            <a:r>
              <a:rPr lang="en-US" dirty="0" err="1"/>
              <a:t>Kritične</a:t>
            </a:r>
            <a:r>
              <a:rPr lang="en-US" dirty="0"/>
              <a:t> </a:t>
            </a:r>
            <a:r>
              <a:rPr lang="en-US" dirty="0" err="1"/>
              <a:t>sekcije</a:t>
            </a:r>
            <a:r>
              <a:rPr lang="en-US" dirty="0"/>
              <a:t> u </a:t>
            </a:r>
            <a:r>
              <a:rPr lang="en-US" dirty="0" err="1"/>
              <a:t>kojem</a:t>
            </a:r>
            <a:r>
              <a:rPr lang="en-US" dirty="0"/>
              <a:t> </a:t>
            </a:r>
            <a:r>
              <a:rPr lang="en-US" dirty="0" err="1"/>
              <a:t>postoji</a:t>
            </a:r>
            <a:r>
              <a:rPr lang="en-US" dirty="0"/>
              <a:t> </a:t>
            </a:r>
            <a:r>
              <a:rPr lang="en-US" u="sng" dirty="0" err="1"/>
              <a:t>natjecanje</a:t>
            </a:r>
            <a:r>
              <a:rPr lang="en-US" u="sng" dirty="0"/>
              <a:t> za </a:t>
            </a:r>
            <a:r>
              <a:rPr lang="en-US" u="sng" dirty="0" err="1"/>
              <a:t>resurse</a:t>
            </a:r>
            <a:r>
              <a:rPr lang="en-US" u="sng" dirty="0"/>
              <a:t> </a:t>
            </a:r>
            <a:endParaRPr lang="hr-HR" u="sng" dirty="0"/>
          </a:p>
          <a:p>
            <a:pPr lvl="1"/>
            <a:r>
              <a:rPr lang="en-US" dirty="0"/>
              <a:t>• </a:t>
            </a:r>
            <a:r>
              <a:rPr lang="en-US" dirty="0" err="1"/>
              <a:t>Paralelne</a:t>
            </a:r>
            <a:r>
              <a:rPr lang="en-US" dirty="0"/>
              <a:t> </a:t>
            </a:r>
            <a:r>
              <a:rPr lang="en-US" dirty="0" err="1"/>
              <a:t>sekcije</a:t>
            </a:r>
            <a:r>
              <a:rPr lang="en-US" dirty="0"/>
              <a:t> </a:t>
            </a:r>
            <a:r>
              <a:rPr lang="en-US" dirty="0" err="1"/>
              <a:t>kojima</a:t>
            </a:r>
            <a:r>
              <a:rPr lang="en-US" dirty="0"/>
              <a:t> </a:t>
            </a:r>
            <a:r>
              <a:rPr lang="en-US" dirty="0" err="1"/>
              <a:t>treba</a:t>
            </a:r>
            <a:r>
              <a:rPr lang="en-US" dirty="0"/>
              <a:t> </a:t>
            </a:r>
            <a:r>
              <a:rPr lang="en-US" u="sng" dirty="0" err="1"/>
              <a:t>dulje</a:t>
            </a:r>
            <a:r>
              <a:rPr lang="en-US" u="sng" dirty="0"/>
              <a:t> da se </a:t>
            </a:r>
            <a:r>
              <a:rPr lang="en-US" u="sng" dirty="0" err="1"/>
              <a:t>završe</a:t>
            </a:r>
            <a:r>
              <a:rPr lang="en-US" u="sng" dirty="0"/>
              <a:t> </a:t>
            </a:r>
            <a:endParaRPr lang="hr-HR" u="sng" dirty="0"/>
          </a:p>
          <a:p>
            <a:r>
              <a:rPr lang="en-US" dirty="0"/>
              <a:t>• </a:t>
            </a:r>
            <a:r>
              <a:rPr lang="en-US" dirty="0" err="1"/>
              <a:t>Ideja</a:t>
            </a:r>
            <a:r>
              <a:rPr lang="en-US" dirty="0"/>
              <a:t>: </a:t>
            </a:r>
            <a:r>
              <a:rPr lang="en-US" dirty="0" err="1"/>
              <a:t>dinamički</a:t>
            </a:r>
            <a:r>
              <a:rPr lang="en-US" dirty="0"/>
              <a:t> </a:t>
            </a:r>
            <a:r>
              <a:rPr lang="en-US" u="sng" dirty="0" err="1"/>
              <a:t>identificirati</a:t>
            </a:r>
            <a:r>
              <a:rPr lang="en-US" dirty="0"/>
              <a:t> </a:t>
            </a:r>
            <a:r>
              <a:rPr lang="en-US" dirty="0" err="1"/>
              <a:t>te</a:t>
            </a:r>
            <a:r>
              <a:rPr lang="en-US" dirty="0"/>
              <a:t> </a:t>
            </a:r>
            <a:r>
              <a:rPr lang="en-US" dirty="0" err="1"/>
              <a:t>dijelove</a:t>
            </a:r>
            <a:r>
              <a:rPr lang="en-US" dirty="0"/>
              <a:t> </a:t>
            </a:r>
            <a:r>
              <a:rPr lang="en-US" dirty="0" err="1"/>
              <a:t>koda</a:t>
            </a:r>
            <a:r>
              <a:rPr lang="en-US" dirty="0"/>
              <a:t> I </a:t>
            </a:r>
            <a:r>
              <a:rPr lang="en-US" u="sng" dirty="0" err="1"/>
              <a:t>pokrenuti</a:t>
            </a:r>
            <a:r>
              <a:rPr lang="en-US" u="sng" dirty="0"/>
              <a:t> </a:t>
            </a:r>
            <a:r>
              <a:rPr lang="en-US" u="sng" dirty="0" err="1"/>
              <a:t>ih</a:t>
            </a:r>
            <a:r>
              <a:rPr lang="en-US" u="sng" dirty="0"/>
              <a:t> </a:t>
            </a:r>
            <a:r>
              <a:rPr lang="en-US" u="sng" dirty="0" err="1"/>
              <a:t>na</a:t>
            </a:r>
            <a:r>
              <a:rPr lang="en-US" u="sng" dirty="0"/>
              <a:t> </a:t>
            </a:r>
            <a:r>
              <a:rPr lang="en-US" u="sng" dirty="0" err="1"/>
              <a:t>velikoj</a:t>
            </a:r>
            <a:r>
              <a:rPr lang="en-US" u="sng" dirty="0"/>
              <a:t> </a:t>
            </a:r>
            <a:r>
              <a:rPr lang="en-US" u="sng" dirty="0" err="1"/>
              <a:t>jezgri</a:t>
            </a:r>
            <a:endParaRPr lang="en-US" u="sng" dirty="0"/>
          </a:p>
        </p:txBody>
      </p:sp>
    </p:spTree>
    <p:extLst>
      <p:ext uri="{BB962C8B-B14F-4D97-AF65-F5344CB8AC3E}">
        <p14:creationId xmlns:p14="http://schemas.microsoft.com/office/powerpoint/2010/main" val="41116964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6FC2A-C3C1-7EB4-92CE-46A87099775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ACMP performanse vs. paralelizam </a:t>
            </a:r>
          </a:p>
        </p:txBody>
      </p:sp>
      <p:pic>
        <p:nvPicPr>
          <p:cNvPr id="5" name="Content Placeholder 4" descr="Table&#10;&#10;Description automatically generated">
            <a:extLst>
              <a:ext uri="{FF2B5EF4-FFF2-40B4-BE49-F238E27FC236}">
                <a16:creationId xmlns:a16="http://schemas.microsoft.com/office/drawing/2014/main" id="{9F63D204-7DDB-728D-C513-69BC1B1876E0}"/>
              </a:ext>
            </a:extLst>
          </p:cNvPr>
          <p:cNvPicPr>
            <a:picLocks noGrp="1" noChangeAspect="1"/>
          </p:cNvPicPr>
          <p:nvPr>
            <p:ph idx="1"/>
          </p:nvPr>
        </p:nvPicPr>
        <p:blipFill>
          <a:blip r:embed="rId2"/>
          <a:stretch>
            <a:fillRect/>
          </a:stretch>
        </p:blipFill>
        <p:spPr>
          <a:xfrm>
            <a:off x="1911050" y="1675227"/>
            <a:ext cx="8369900" cy="4394199"/>
          </a:xfrm>
          <a:prstGeom prst="rect">
            <a:avLst/>
          </a:prstGeom>
        </p:spPr>
      </p:pic>
    </p:spTree>
    <p:extLst>
      <p:ext uri="{BB962C8B-B14F-4D97-AF65-F5344CB8AC3E}">
        <p14:creationId xmlns:p14="http://schemas.microsoft.com/office/powerpoint/2010/main" val="2455217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1E23-CF35-C473-F880-BEEC8C0A42BF}"/>
              </a:ext>
            </a:extLst>
          </p:cNvPr>
          <p:cNvSpPr>
            <a:spLocks noGrp="1"/>
          </p:cNvSpPr>
          <p:nvPr>
            <p:ph type="title"/>
          </p:nvPr>
        </p:nvSpPr>
        <p:spPr/>
        <p:txBody>
          <a:bodyPr/>
          <a:lstStyle/>
          <a:p>
            <a:r>
              <a:rPr lang="en-US" b="1" dirty="0" err="1"/>
              <a:t>Modifikacija</a:t>
            </a:r>
            <a:r>
              <a:rPr lang="en-US" b="1" dirty="0"/>
              <a:t> Amdahl-</a:t>
            </a:r>
            <a:r>
              <a:rPr lang="en-US" b="1" dirty="0" err="1"/>
              <a:t>ovog</a:t>
            </a:r>
            <a:r>
              <a:rPr lang="en-US" b="1" dirty="0"/>
              <a:t> </a:t>
            </a:r>
            <a:r>
              <a:rPr lang="en-US" b="1" dirty="0" err="1"/>
              <a:t>zakona</a:t>
            </a:r>
            <a:r>
              <a:rPr lang="en-US" b="1" dirty="0"/>
              <a:t> </a:t>
            </a:r>
          </a:p>
        </p:txBody>
      </p:sp>
      <p:sp>
        <p:nvSpPr>
          <p:cNvPr id="3" name="Content Placeholder 2">
            <a:extLst>
              <a:ext uri="{FF2B5EF4-FFF2-40B4-BE49-F238E27FC236}">
                <a16:creationId xmlns:a16="http://schemas.microsoft.com/office/drawing/2014/main" id="{CB28C497-1B1E-9161-8824-BDE2C6B78457}"/>
              </a:ext>
            </a:extLst>
          </p:cNvPr>
          <p:cNvSpPr>
            <a:spLocks noGrp="1"/>
          </p:cNvSpPr>
          <p:nvPr>
            <p:ph idx="1"/>
          </p:nvPr>
        </p:nvSpPr>
        <p:spPr/>
        <p:txBody>
          <a:bodyPr/>
          <a:lstStyle/>
          <a:p>
            <a:r>
              <a:rPr lang="en-US" dirty="0"/>
              <a:t>• </a:t>
            </a:r>
            <a:r>
              <a:rPr lang="en-US" dirty="0" err="1"/>
              <a:t>Pojednostavljeni</a:t>
            </a:r>
            <a:r>
              <a:rPr lang="en-US" dirty="0"/>
              <a:t> Amdahl-</a:t>
            </a:r>
            <a:r>
              <a:rPr lang="en-US" dirty="0" err="1"/>
              <a:t>ov</a:t>
            </a:r>
            <a:r>
              <a:rPr lang="en-US" dirty="0"/>
              <a:t> </a:t>
            </a:r>
            <a:r>
              <a:rPr lang="en-US" dirty="0" err="1"/>
              <a:t>zakon</a:t>
            </a:r>
            <a:r>
              <a:rPr lang="en-US" dirty="0"/>
              <a:t> za </a:t>
            </a:r>
            <a:r>
              <a:rPr lang="en-US" dirty="0" err="1"/>
              <a:t>asimetrični</a:t>
            </a:r>
            <a:r>
              <a:rPr lang="en-US" dirty="0"/>
              <a:t> multiprocessor </a:t>
            </a:r>
            <a:endParaRPr lang="hr-HR" dirty="0"/>
          </a:p>
          <a:p>
            <a:r>
              <a:rPr lang="en-US" dirty="0"/>
              <a:t>• </a:t>
            </a:r>
            <a:r>
              <a:rPr lang="en-US" dirty="0" err="1"/>
              <a:t>Pretpostavke</a:t>
            </a:r>
            <a:r>
              <a:rPr lang="en-US" dirty="0"/>
              <a:t>: </a:t>
            </a:r>
            <a:endParaRPr lang="hr-HR" dirty="0"/>
          </a:p>
          <a:p>
            <a:pPr lvl="1"/>
            <a:r>
              <a:rPr lang="en-US" dirty="0"/>
              <a:t>• </a:t>
            </a:r>
            <a:r>
              <a:rPr lang="en-US" b="1" dirty="0" err="1"/>
              <a:t>Serijski</a:t>
            </a:r>
            <a:r>
              <a:rPr lang="en-US" b="1" dirty="0"/>
              <a:t> </a:t>
            </a:r>
            <a:r>
              <a:rPr lang="en-US" b="1" dirty="0" err="1"/>
              <a:t>kod</a:t>
            </a:r>
            <a:r>
              <a:rPr lang="en-US" b="1" dirty="0"/>
              <a:t> ide </a:t>
            </a:r>
            <a:r>
              <a:rPr lang="en-US" b="1" dirty="0" err="1"/>
              <a:t>na</a:t>
            </a:r>
            <a:r>
              <a:rPr lang="en-US" b="1" dirty="0"/>
              <a:t> </a:t>
            </a:r>
            <a:r>
              <a:rPr lang="en-US" b="1" dirty="0" err="1"/>
              <a:t>veliku</a:t>
            </a:r>
            <a:r>
              <a:rPr lang="en-US" b="1" dirty="0"/>
              <a:t> </a:t>
            </a:r>
            <a:r>
              <a:rPr lang="en-US" b="1" dirty="0" err="1"/>
              <a:t>jezgru</a:t>
            </a:r>
            <a:r>
              <a:rPr lang="en-US" b="1" dirty="0"/>
              <a:t> </a:t>
            </a:r>
            <a:endParaRPr lang="hr-HR" b="1" dirty="0"/>
          </a:p>
          <a:p>
            <a:pPr lvl="1"/>
            <a:r>
              <a:rPr lang="en-US" dirty="0"/>
              <a:t>•</a:t>
            </a:r>
            <a:r>
              <a:rPr lang="en-US" b="1" dirty="0"/>
              <a:t> </a:t>
            </a:r>
            <a:r>
              <a:rPr lang="en-US" b="1" dirty="0" err="1"/>
              <a:t>Paralelni</a:t>
            </a:r>
            <a:r>
              <a:rPr lang="en-US" b="1" dirty="0"/>
              <a:t> </a:t>
            </a:r>
            <a:r>
              <a:rPr lang="en-US" b="1" dirty="0" err="1"/>
              <a:t>kod</a:t>
            </a:r>
            <a:r>
              <a:rPr lang="en-US" b="1" dirty="0"/>
              <a:t> ide </a:t>
            </a:r>
            <a:r>
              <a:rPr lang="en-US" b="1" dirty="0" err="1"/>
              <a:t>na</a:t>
            </a:r>
            <a:r>
              <a:rPr lang="en-US" b="1" dirty="0"/>
              <a:t> male I </a:t>
            </a:r>
            <a:r>
              <a:rPr lang="en-US" b="1" dirty="0" err="1"/>
              <a:t>velike</a:t>
            </a:r>
            <a:r>
              <a:rPr lang="en-US" b="1" dirty="0"/>
              <a:t> </a:t>
            </a:r>
            <a:r>
              <a:rPr lang="en-US" b="1" dirty="0" err="1"/>
              <a:t>jezgre</a:t>
            </a:r>
            <a:r>
              <a:rPr lang="en-US" b="1" dirty="0"/>
              <a:t> </a:t>
            </a:r>
            <a:endParaRPr lang="hr-HR" b="1" dirty="0"/>
          </a:p>
          <a:p>
            <a:pPr lvl="1"/>
            <a:r>
              <a:rPr lang="en-US" dirty="0"/>
              <a:t>• f: </a:t>
            </a:r>
            <a:r>
              <a:rPr lang="en-US" dirty="0" err="1"/>
              <a:t>dio</a:t>
            </a:r>
            <a:r>
              <a:rPr lang="en-US" dirty="0"/>
              <a:t> </a:t>
            </a:r>
            <a:r>
              <a:rPr lang="en-US" dirty="0" err="1"/>
              <a:t>koda</a:t>
            </a:r>
            <a:r>
              <a:rPr lang="en-US" dirty="0"/>
              <a:t> koji se da </a:t>
            </a:r>
            <a:r>
              <a:rPr lang="en-US" dirty="0" err="1"/>
              <a:t>paralelizirati</a:t>
            </a:r>
            <a:r>
              <a:rPr lang="en-US" dirty="0"/>
              <a:t> </a:t>
            </a:r>
            <a:endParaRPr lang="hr-HR" dirty="0"/>
          </a:p>
          <a:p>
            <a:pPr lvl="1"/>
            <a:r>
              <a:rPr lang="en-US" dirty="0"/>
              <a:t>• L: </a:t>
            </a:r>
            <a:r>
              <a:rPr lang="en-US" dirty="0" err="1"/>
              <a:t>broj</a:t>
            </a:r>
            <a:r>
              <a:rPr lang="en-US" dirty="0"/>
              <a:t> </a:t>
            </a:r>
            <a:r>
              <a:rPr lang="en-US" dirty="0" err="1"/>
              <a:t>velikih</a:t>
            </a:r>
            <a:r>
              <a:rPr lang="en-US" dirty="0"/>
              <a:t> </a:t>
            </a:r>
            <a:r>
              <a:rPr lang="en-US" dirty="0" err="1"/>
              <a:t>jezgri</a:t>
            </a:r>
            <a:r>
              <a:rPr lang="en-US" dirty="0"/>
              <a:t> </a:t>
            </a:r>
            <a:endParaRPr lang="hr-HR" dirty="0"/>
          </a:p>
          <a:p>
            <a:pPr lvl="1"/>
            <a:r>
              <a:rPr lang="en-US" dirty="0"/>
              <a:t>• S: </a:t>
            </a:r>
            <a:r>
              <a:rPr lang="en-US" dirty="0" err="1"/>
              <a:t>broj</a:t>
            </a:r>
            <a:r>
              <a:rPr lang="en-US" dirty="0"/>
              <a:t> </a:t>
            </a:r>
            <a:r>
              <a:rPr lang="en-US" dirty="0" err="1"/>
              <a:t>malih</a:t>
            </a:r>
            <a:r>
              <a:rPr lang="en-US" dirty="0"/>
              <a:t> </a:t>
            </a:r>
            <a:r>
              <a:rPr lang="en-US" dirty="0" err="1"/>
              <a:t>jezgri</a:t>
            </a:r>
            <a:r>
              <a:rPr lang="en-US" dirty="0"/>
              <a:t> </a:t>
            </a:r>
            <a:endParaRPr lang="hr-HR" dirty="0"/>
          </a:p>
          <a:p>
            <a:pPr lvl="1"/>
            <a:r>
              <a:rPr lang="en-US" dirty="0"/>
              <a:t>• X: </a:t>
            </a:r>
            <a:r>
              <a:rPr lang="en-US" dirty="0" err="1"/>
              <a:t>ubrzanje</a:t>
            </a:r>
            <a:r>
              <a:rPr lang="en-US" dirty="0"/>
              <a:t> </a:t>
            </a:r>
            <a:r>
              <a:rPr lang="en-US" dirty="0" err="1"/>
              <a:t>velike</a:t>
            </a:r>
            <a:r>
              <a:rPr lang="en-US" dirty="0"/>
              <a:t> </a:t>
            </a:r>
            <a:r>
              <a:rPr lang="en-US" dirty="0" err="1"/>
              <a:t>jezgre</a:t>
            </a:r>
            <a:r>
              <a:rPr lang="en-US" dirty="0"/>
              <a:t> u </a:t>
            </a:r>
            <a:r>
              <a:rPr lang="en-US" dirty="0" err="1"/>
              <a:t>odnosu</a:t>
            </a:r>
            <a:r>
              <a:rPr lang="en-US" dirty="0"/>
              <a:t> </a:t>
            </a:r>
            <a:r>
              <a:rPr lang="en-US" dirty="0" err="1"/>
              <a:t>na</a:t>
            </a:r>
            <a:r>
              <a:rPr lang="en-US" dirty="0"/>
              <a:t> </a:t>
            </a:r>
            <a:r>
              <a:rPr lang="en-US" dirty="0" err="1"/>
              <a:t>malu</a:t>
            </a:r>
            <a:endParaRPr lang="en-US" dirty="0"/>
          </a:p>
        </p:txBody>
      </p:sp>
      <p:pic>
        <p:nvPicPr>
          <p:cNvPr id="5" name="Picture 4">
            <a:extLst>
              <a:ext uri="{FF2B5EF4-FFF2-40B4-BE49-F238E27FC236}">
                <a16:creationId xmlns:a16="http://schemas.microsoft.com/office/drawing/2014/main" id="{E17730FB-83A0-F2E6-E931-4E2D777D6376}"/>
              </a:ext>
            </a:extLst>
          </p:cNvPr>
          <p:cNvPicPr>
            <a:picLocks noChangeAspect="1"/>
          </p:cNvPicPr>
          <p:nvPr/>
        </p:nvPicPr>
        <p:blipFill>
          <a:blip r:embed="rId2"/>
          <a:stretch>
            <a:fillRect/>
          </a:stretch>
        </p:blipFill>
        <p:spPr>
          <a:xfrm>
            <a:off x="1137007" y="5245769"/>
            <a:ext cx="9419877" cy="1443794"/>
          </a:xfrm>
          <a:prstGeom prst="rect">
            <a:avLst/>
          </a:prstGeom>
        </p:spPr>
      </p:pic>
    </p:spTree>
    <p:extLst>
      <p:ext uri="{BB962C8B-B14F-4D97-AF65-F5344CB8AC3E}">
        <p14:creationId xmlns:p14="http://schemas.microsoft.com/office/powerpoint/2010/main" val="22197220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A1B8-954A-AB13-2102-7CCEFB869944}"/>
              </a:ext>
            </a:extLst>
          </p:cNvPr>
          <p:cNvSpPr>
            <a:spLocks noGrp="1"/>
          </p:cNvSpPr>
          <p:nvPr>
            <p:ph type="title"/>
          </p:nvPr>
        </p:nvSpPr>
        <p:spPr/>
        <p:txBody>
          <a:bodyPr/>
          <a:lstStyle/>
          <a:p>
            <a:r>
              <a:rPr lang="en-US" b="1" dirty="0" err="1"/>
              <a:t>Asimetričnost</a:t>
            </a:r>
            <a:r>
              <a:rPr lang="en-US" b="1" dirty="0"/>
              <a:t> za </a:t>
            </a:r>
            <a:r>
              <a:rPr lang="en-US" b="1" dirty="0" err="1"/>
              <a:t>energetsku</a:t>
            </a:r>
            <a:r>
              <a:rPr lang="en-US" b="1" dirty="0"/>
              <a:t> </a:t>
            </a:r>
            <a:r>
              <a:rPr lang="en-US" b="1" dirty="0" err="1"/>
              <a:t>efikasnost</a:t>
            </a:r>
            <a:endParaRPr lang="en-US" b="1" dirty="0"/>
          </a:p>
        </p:txBody>
      </p:sp>
      <p:sp>
        <p:nvSpPr>
          <p:cNvPr id="3" name="Content Placeholder 2">
            <a:extLst>
              <a:ext uri="{FF2B5EF4-FFF2-40B4-BE49-F238E27FC236}">
                <a16:creationId xmlns:a16="http://schemas.microsoft.com/office/drawing/2014/main" id="{CBBE7130-A554-9468-B782-542236322F23}"/>
              </a:ext>
            </a:extLst>
          </p:cNvPr>
          <p:cNvSpPr>
            <a:spLocks noGrp="1"/>
          </p:cNvSpPr>
          <p:nvPr>
            <p:ph idx="1"/>
          </p:nvPr>
        </p:nvSpPr>
        <p:spPr/>
        <p:txBody>
          <a:bodyPr/>
          <a:lstStyle/>
          <a:p>
            <a:r>
              <a:rPr lang="en-US" dirty="0"/>
              <a:t>• Kumar et al., “Single-ISA Heterogeneous Multi-Core Architectures: The Potential for Processor Power Reduction, ” MICRO 2003. </a:t>
            </a:r>
            <a:endParaRPr lang="hr-HR" dirty="0"/>
          </a:p>
          <a:p>
            <a:r>
              <a:rPr lang="en-US" dirty="0"/>
              <a:t>• </a:t>
            </a:r>
            <a:r>
              <a:rPr lang="en-US" dirty="0" err="1"/>
              <a:t>Ideja</a:t>
            </a:r>
            <a:r>
              <a:rPr lang="en-US" dirty="0"/>
              <a:t>: </a:t>
            </a:r>
            <a:endParaRPr lang="hr-HR" dirty="0"/>
          </a:p>
          <a:p>
            <a:pPr lvl="1"/>
            <a:r>
              <a:rPr lang="en-US" dirty="0"/>
              <a:t>• </a:t>
            </a:r>
            <a:r>
              <a:rPr lang="en-US" dirty="0" err="1"/>
              <a:t>Implementirati</a:t>
            </a:r>
            <a:r>
              <a:rPr lang="en-US" dirty="0"/>
              <a:t> </a:t>
            </a:r>
            <a:r>
              <a:rPr lang="en-US" u="sng" dirty="0" err="1"/>
              <a:t>više</a:t>
            </a:r>
            <a:r>
              <a:rPr lang="en-US" u="sng" dirty="0"/>
              <a:t> </a:t>
            </a:r>
            <a:r>
              <a:rPr lang="en-US" u="sng" dirty="0" err="1"/>
              <a:t>tipova</a:t>
            </a:r>
            <a:r>
              <a:rPr lang="en-US" u="sng" dirty="0"/>
              <a:t> </a:t>
            </a:r>
            <a:r>
              <a:rPr lang="en-US" u="sng" dirty="0" err="1"/>
              <a:t>jezgri</a:t>
            </a:r>
            <a:r>
              <a:rPr lang="en-US" u="sng" dirty="0"/>
              <a:t> </a:t>
            </a:r>
            <a:r>
              <a:rPr lang="en-US" dirty="0" err="1"/>
              <a:t>na</a:t>
            </a:r>
            <a:r>
              <a:rPr lang="en-US" dirty="0"/>
              <a:t> </a:t>
            </a:r>
            <a:r>
              <a:rPr lang="en-US" dirty="0" err="1"/>
              <a:t>procesoru</a:t>
            </a:r>
            <a:r>
              <a:rPr lang="en-US" dirty="0"/>
              <a:t> </a:t>
            </a:r>
            <a:endParaRPr lang="hr-HR" dirty="0"/>
          </a:p>
          <a:p>
            <a:pPr lvl="1"/>
            <a:r>
              <a:rPr lang="en-US" dirty="0"/>
              <a:t>• </a:t>
            </a:r>
            <a:r>
              <a:rPr lang="en-US" dirty="0" err="1"/>
              <a:t>Nadgledati</a:t>
            </a:r>
            <a:r>
              <a:rPr lang="en-US" dirty="0"/>
              <a:t> </a:t>
            </a:r>
            <a:r>
              <a:rPr lang="en-US" dirty="0" err="1"/>
              <a:t>karakteristike</a:t>
            </a:r>
            <a:r>
              <a:rPr lang="en-US" dirty="0"/>
              <a:t> </a:t>
            </a:r>
            <a:r>
              <a:rPr lang="en-US" dirty="0" err="1"/>
              <a:t>threada</a:t>
            </a:r>
            <a:r>
              <a:rPr lang="en-US" dirty="0"/>
              <a:t> koji je </a:t>
            </a:r>
            <a:r>
              <a:rPr lang="en-US" dirty="0" err="1"/>
              <a:t>pokrenut</a:t>
            </a:r>
            <a:r>
              <a:rPr lang="en-US" dirty="0"/>
              <a:t> (</a:t>
            </a:r>
            <a:r>
              <a:rPr lang="en-US" dirty="0" err="1"/>
              <a:t>npr</a:t>
            </a:r>
            <a:r>
              <a:rPr lang="en-US" dirty="0"/>
              <a:t>. </a:t>
            </a:r>
            <a:r>
              <a:rPr lang="en-US" dirty="0" err="1"/>
              <a:t>periodički</a:t>
            </a:r>
            <a:r>
              <a:rPr lang="en-US" dirty="0"/>
              <a:t> </a:t>
            </a:r>
            <a:r>
              <a:rPr lang="en-US" dirty="0" err="1"/>
              <a:t>uzorkovati</a:t>
            </a:r>
            <a:r>
              <a:rPr lang="en-US" dirty="0"/>
              <a:t> </a:t>
            </a:r>
            <a:r>
              <a:rPr lang="en-US" dirty="0" err="1"/>
              <a:t>potrošnju</a:t>
            </a:r>
            <a:r>
              <a:rPr lang="en-US" dirty="0"/>
              <a:t> </a:t>
            </a:r>
            <a:r>
              <a:rPr lang="en-US" dirty="0" err="1"/>
              <a:t>energije</a:t>
            </a:r>
            <a:r>
              <a:rPr lang="en-US" dirty="0"/>
              <a:t> I </a:t>
            </a:r>
            <a:r>
              <a:rPr lang="en-US" dirty="0" err="1"/>
              <a:t>performansi</a:t>
            </a:r>
            <a:r>
              <a:rPr lang="en-US" dirty="0"/>
              <a:t> </a:t>
            </a:r>
            <a:r>
              <a:rPr lang="en-US" dirty="0" err="1"/>
              <a:t>svake</a:t>
            </a:r>
            <a:r>
              <a:rPr lang="en-US" dirty="0"/>
              <a:t> </a:t>
            </a:r>
            <a:r>
              <a:rPr lang="en-US" dirty="0" err="1"/>
              <a:t>jezgre</a:t>
            </a:r>
            <a:r>
              <a:rPr lang="en-US" dirty="0"/>
              <a:t>) </a:t>
            </a:r>
            <a:endParaRPr lang="hr-HR" dirty="0"/>
          </a:p>
          <a:p>
            <a:pPr lvl="1"/>
            <a:r>
              <a:rPr lang="en-US" dirty="0"/>
              <a:t>• </a:t>
            </a:r>
            <a:r>
              <a:rPr lang="en-US" u="sng" dirty="0" err="1"/>
              <a:t>Dinamički</a:t>
            </a:r>
            <a:r>
              <a:rPr lang="en-US" u="sng" dirty="0"/>
              <a:t> </a:t>
            </a:r>
            <a:r>
              <a:rPr lang="en-US" u="sng" dirty="0" err="1"/>
              <a:t>odabrati</a:t>
            </a:r>
            <a:r>
              <a:rPr lang="en-US" u="sng" dirty="0"/>
              <a:t> </a:t>
            </a:r>
            <a:r>
              <a:rPr lang="en-US" u="sng" dirty="0" err="1"/>
              <a:t>jezgru</a:t>
            </a:r>
            <a:r>
              <a:rPr lang="en-US" u="sng" dirty="0"/>
              <a:t> </a:t>
            </a:r>
            <a:r>
              <a:rPr lang="en-US" u="sng" dirty="0" err="1"/>
              <a:t>koja</a:t>
            </a:r>
            <a:r>
              <a:rPr lang="en-US" u="sng" dirty="0"/>
              <a:t> </a:t>
            </a:r>
            <a:r>
              <a:rPr lang="en-US" u="sng" dirty="0" err="1"/>
              <a:t>daje</a:t>
            </a:r>
            <a:r>
              <a:rPr lang="en-US" u="sng" dirty="0"/>
              <a:t> </a:t>
            </a:r>
            <a:r>
              <a:rPr lang="en-US" u="sng" dirty="0" err="1"/>
              <a:t>najbolji</a:t>
            </a:r>
            <a:r>
              <a:rPr lang="en-US" u="sng" dirty="0"/>
              <a:t> </a:t>
            </a:r>
            <a:r>
              <a:rPr lang="en-US" u="sng" dirty="0" err="1"/>
              <a:t>odnos</a:t>
            </a:r>
            <a:r>
              <a:rPr lang="en-US" u="sng" dirty="0"/>
              <a:t> </a:t>
            </a:r>
            <a:r>
              <a:rPr lang="en-US" u="sng" dirty="0" err="1"/>
              <a:t>energija</a:t>
            </a:r>
            <a:r>
              <a:rPr lang="en-US" u="sng" dirty="0"/>
              <a:t>/</a:t>
            </a:r>
            <a:r>
              <a:rPr lang="en-US" u="sng" dirty="0" err="1"/>
              <a:t>performanse</a:t>
            </a:r>
            <a:r>
              <a:rPr lang="en-US" u="sng" dirty="0"/>
              <a:t> za </a:t>
            </a:r>
            <a:r>
              <a:rPr lang="en-US" u="sng" dirty="0" err="1"/>
              <a:t>određenu</a:t>
            </a:r>
            <a:r>
              <a:rPr lang="en-US" u="sng" dirty="0"/>
              <a:t> </a:t>
            </a:r>
            <a:r>
              <a:rPr lang="en-US" u="sng" dirty="0" err="1"/>
              <a:t>fazu</a:t>
            </a:r>
            <a:r>
              <a:rPr lang="en-US" u="sng" dirty="0"/>
              <a:t> </a:t>
            </a:r>
            <a:endParaRPr lang="hr-HR" u="sng" dirty="0"/>
          </a:p>
          <a:p>
            <a:pPr lvl="2"/>
            <a:r>
              <a:rPr lang="en-US" dirty="0"/>
              <a:t>• </a:t>
            </a:r>
            <a:r>
              <a:rPr lang="en-US" b="1" dirty="0" err="1"/>
              <a:t>Najbolja</a:t>
            </a:r>
            <a:r>
              <a:rPr lang="en-US" b="1" dirty="0"/>
              <a:t> </a:t>
            </a:r>
            <a:r>
              <a:rPr lang="en-US" b="1" dirty="0" err="1"/>
              <a:t>jezgra</a:t>
            </a:r>
            <a:r>
              <a:rPr lang="en-US" b="1" dirty="0"/>
              <a:t> – </a:t>
            </a:r>
            <a:r>
              <a:rPr lang="en-US" b="1" dirty="0" err="1"/>
              <a:t>ovisi</a:t>
            </a:r>
            <a:r>
              <a:rPr lang="en-US" b="1" dirty="0"/>
              <a:t> o </a:t>
            </a:r>
            <a:r>
              <a:rPr lang="en-US" b="1" dirty="0" err="1"/>
              <a:t>metrici</a:t>
            </a:r>
            <a:r>
              <a:rPr lang="en-US" b="1" dirty="0"/>
              <a:t> </a:t>
            </a:r>
            <a:r>
              <a:rPr lang="en-US" b="1" dirty="0" err="1"/>
              <a:t>koju</a:t>
            </a:r>
            <a:r>
              <a:rPr lang="en-US" b="1" dirty="0"/>
              <a:t> </a:t>
            </a:r>
            <a:r>
              <a:rPr lang="en-US" b="1" dirty="0" err="1"/>
              <a:t>koristimo</a:t>
            </a:r>
            <a:r>
              <a:rPr lang="en-US" b="1" dirty="0"/>
              <a:t> za </a:t>
            </a:r>
            <a:r>
              <a:rPr lang="en-US" b="1" dirty="0" err="1"/>
              <a:t>optimizaciju</a:t>
            </a:r>
            <a:endParaRPr lang="en-US" b="1" dirty="0"/>
          </a:p>
        </p:txBody>
      </p:sp>
    </p:spTree>
    <p:extLst>
      <p:ext uri="{BB962C8B-B14F-4D97-AF65-F5344CB8AC3E}">
        <p14:creationId xmlns:p14="http://schemas.microsoft.com/office/powerpoint/2010/main" val="8820889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58EC-9DB2-32D8-C344-938ABDA159E9}"/>
              </a:ext>
            </a:extLst>
          </p:cNvPr>
          <p:cNvSpPr>
            <a:spLocks noGrp="1"/>
          </p:cNvSpPr>
          <p:nvPr>
            <p:ph type="title"/>
          </p:nvPr>
        </p:nvSpPr>
        <p:spPr>
          <a:xfrm>
            <a:off x="0" y="0"/>
            <a:ext cx="10515600" cy="1325563"/>
          </a:xfrm>
        </p:spPr>
        <p:txBody>
          <a:bodyPr/>
          <a:lstStyle/>
          <a:p>
            <a:r>
              <a:rPr lang="en-US" b="1" dirty="0" err="1"/>
              <a:t>Korištenje</a:t>
            </a:r>
            <a:r>
              <a:rPr lang="en-US" b="1" dirty="0"/>
              <a:t> </a:t>
            </a:r>
            <a:r>
              <a:rPr lang="en-US" b="1" dirty="0" err="1"/>
              <a:t>asimetrije</a:t>
            </a:r>
            <a:r>
              <a:rPr lang="en-US" b="1" dirty="0"/>
              <a:t> za </a:t>
            </a:r>
            <a:br>
              <a:rPr lang="hr-HR" b="1" dirty="0"/>
            </a:br>
            <a:r>
              <a:rPr lang="en-US" b="1" dirty="0" err="1"/>
              <a:t>energetsku</a:t>
            </a:r>
            <a:r>
              <a:rPr lang="en-US" b="1" dirty="0"/>
              <a:t> </a:t>
            </a:r>
            <a:r>
              <a:rPr lang="en-US" b="1" dirty="0" err="1"/>
              <a:t>efikasnost</a:t>
            </a:r>
            <a:endParaRPr lang="en-US" b="1" dirty="0"/>
          </a:p>
        </p:txBody>
      </p:sp>
      <p:sp>
        <p:nvSpPr>
          <p:cNvPr id="3" name="Content Placeholder 2">
            <a:extLst>
              <a:ext uri="{FF2B5EF4-FFF2-40B4-BE49-F238E27FC236}">
                <a16:creationId xmlns:a16="http://schemas.microsoft.com/office/drawing/2014/main" id="{4B562BBB-FA2B-3B9D-3DDA-B46CF23743EE}"/>
              </a:ext>
            </a:extLst>
          </p:cNvPr>
          <p:cNvSpPr>
            <a:spLocks noGrp="1"/>
          </p:cNvSpPr>
          <p:nvPr>
            <p:ph idx="1"/>
          </p:nvPr>
        </p:nvSpPr>
        <p:spPr>
          <a:xfrm>
            <a:off x="0" y="1825625"/>
            <a:ext cx="7828547" cy="5032375"/>
          </a:xfrm>
        </p:spPr>
        <p:txBody>
          <a:bodyPr>
            <a:normAutofit/>
          </a:bodyPr>
          <a:lstStyle/>
          <a:p>
            <a:r>
              <a:rPr lang="en-US" dirty="0"/>
              <a:t>• </a:t>
            </a:r>
            <a:r>
              <a:rPr lang="en-US" b="1" dirty="0" err="1"/>
              <a:t>Prednosti</a:t>
            </a:r>
            <a:r>
              <a:rPr lang="en-US" dirty="0"/>
              <a:t> </a:t>
            </a:r>
            <a:endParaRPr lang="hr-HR" dirty="0"/>
          </a:p>
          <a:p>
            <a:pPr lvl="1"/>
            <a:r>
              <a:rPr lang="en-US" dirty="0"/>
              <a:t>+ </a:t>
            </a:r>
            <a:r>
              <a:rPr lang="en-US" u="sng" dirty="0" err="1"/>
              <a:t>Fleksibilnost</a:t>
            </a:r>
            <a:r>
              <a:rPr lang="en-US" dirty="0"/>
              <a:t> </a:t>
            </a:r>
            <a:endParaRPr lang="hr-HR" dirty="0"/>
          </a:p>
          <a:p>
            <a:pPr lvl="1"/>
            <a:r>
              <a:rPr lang="en-US" dirty="0"/>
              <a:t>+ </a:t>
            </a:r>
            <a:r>
              <a:rPr lang="en-US" dirty="0" err="1"/>
              <a:t>Možemo</a:t>
            </a:r>
            <a:r>
              <a:rPr lang="en-US" dirty="0"/>
              <a:t> </a:t>
            </a:r>
            <a:r>
              <a:rPr lang="en-US" dirty="0" err="1"/>
              <a:t>izvršavati</a:t>
            </a:r>
            <a:r>
              <a:rPr lang="en-US" dirty="0"/>
              <a:t> </a:t>
            </a:r>
            <a:r>
              <a:rPr lang="en-US" dirty="0" err="1"/>
              <a:t>operacije</a:t>
            </a:r>
            <a:r>
              <a:rPr lang="en-US" dirty="0"/>
              <a:t> </a:t>
            </a:r>
            <a:r>
              <a:rPr lang="en-US" dirty="0" err="1"/>
              <a:t>na</a:t>
            </a:r>
            <a:r>
              <a:rPr lang="en-US" dirty="0"/>
              <a:t> </a:t>
            </a:r>
            <a:r>
              <a:rPr lang="en-US" dirty="0" err="1"/>
              <a:t>jezgri</a:t>
            </a:r>
            <a:r>
              <a:rPr lang="en-US" dirty="0"/>
              <a:t> </a:t>
            </a:r>
            <a:r>
              <a:rPr lang="en-US" dirty="0" err="1"/>
              <a:t>koja</a:t>
            </a:r>
            <a:r>
              <a:rPr lang="en-US" dirty="0"/>
              <a:t> je </a:t>
            </a:r>
            <a:r>
              <a:rPr lang="en-US" u="sng" dirty="0" err="1"/>
              <a:t>najbolja</a:t>
            </a:r>
            <a:r>
              <a:rPr lang="en-US" dirty="0"/>
              <a:t> za </a:t>
            </a:r>
            <a:r>
              <a:rPr lang="en-US" dirty="0" err="1"/>
              <a:t>te</a:t>
            </a:r>
            <a:r>
              <a:rPr lang="en-US" dirty="0"/>
              <a:t> </a:t>
            </a:r>
            <a:r>
              <a:rPr lang="en-US" dirty="0" err="1"/>
              <a:t>operacije</a:t>
            </a:r>
            <a:r>
              <a:rPr lang="en-US" dirty="0"/>
              <a:t> (u </a:t>
            </a:r>
            <a:r>
              <a:rPr lang="en-US" dirty="0" err="1"/>
              <a:t>smislu</a:t>
            </a:r>
            <a:r>
              <a:rPr lang="en-US" dirty="0"/>
              <a:t> </a:t>
            </a:r>
            <a:r>
              <a:rPr lang="en-US" dirty="0" err="1"/>
              <a:t>energetske</a:t>
            </a:r>
            <a:r>
              <a:rPr lang="en-US" dirty="0"/>
              <a:t> </a:t>
            </a:r>
            <a:r>
              <a:rPr lang="en-US" dirty="0" err="1"/>
              <a:t>potrošnje</a:t>
            </a:r>
            <a:r>
              <a:rPr lang="en-US" dirty="0"/>
              <a:t>) </a:t>
            </a:r>
            <a:endParaRPr lang="hr-HR" dirty="0"/>
          </a:p>
          <a:p>
            <a:r>
              <a:rPr lang="en-US" dirty="0"/>
              <a:t>•</a:t>
            </a:r>
            <a:r>
              <a:rPr lang="en-US" b="1" dirty="0"/>
              <a:t>Mane/</a:t>
            </a:r>
            <a:r>
              <a:rPr lang="en-US" b="1" dirty="0" err="1"/>
              <a:t>problemi</a:t>
            </a:r>
            <a:r>
              <a:rPr lang="en-US" b="1" dirty="0"/>
              <a:t> </a:t>
            </a:r>
            <a:endParaRPr lang="hr-HR" b="1" dirty="0"/>
          </a:p>
          <a:p>
            <a:pPr lvl="2"/>
            <a:r>
              <a:rPr lang="en-US" dirty="0"/>
              <a:t>- </a:t>
            </a:r>
            <a:r>
              <a:rPr lang="en-US" dirty="0" err="1"/>
              <a:t>Ako</a:t>
            </a:r>
            <a:r>
              <a:rPr lang="en-US" dirty="0"/>
              <a:t> </a:t>
            </a:r>
            <a:r>
              <a:rPr lang="en-US" dirty="0" err="1"/>
              <a:t>napravimo</a:t>
            </a:r>
            <a:r>
              <a:rPr lang="en-US" dirty="0"/>
              <a:t> </a:t>
            </a:r>
            <a:r>
              <a:rPr lang="en-US" u="sng" dirty="0" err="1"/>
              <a:t>krivo</a:t>
            </a:r>
            <a:r>
              <a:rPr lang="en-US" u="sng" dirty="0"/>
              <a:t> </a:t>
            </a:r>
            <a:r>
              <a:rPr lang="en-US" u="sng" dirty="0" err="1"/>
              <a:t>predviđanje</a:t>
            </a:r>
            <a:r>
              <a:rPr lang="en-US" u="sng" dirty="0"/>
              <a:t> </a:t>
            </a:r>
            <a:r>
              <a:rPr lang="en-US" dirty="0"/>
              <a:t>– </a:t>
            </a:r>
            <a:r>
              <a:rPr lang="en-US" dirty="0" err="1"/>
              <a:t>izvršavanje</a:t>
            </a:r>
            <a:r>
              <a:rPr lang="en-US" dirty="0"/>
              <a:t> </a:t>
            </a:r>
            <a:r>
              <a:rPr lang="en-US" dirty="0" err="1"/>
              <a:t>na</a:t>
            </a:r>
            <a:r>
              <a:rPr lang="en-US" dirty="0"/>
              <a:t> </a:t>
            </a:r>
            <a:r>
              <a:rPr lang="en-US" dirty="0" err="1"/>
              <a:t>krivoj</a:t>
            </a:r>
            <a:r>
              <a:rPr lang="en-US" dirty="0"/>
              <a:t> </a:t>
            </a:r>
            <a:r>
              <a:rPr lang="en-US" dirty="0" err="1"/>
              <a:t>jezgri</a:t>
            </a:r>
            <a:r>
              <a:rPr lang="en-US" dirty="0"/>
              <a:t> – lose </a:t>
            </a:r>
            <a:r>
              <a:rPr lang="en-US" dirty="0" err="1"/>
              <a:t>performanse</a:t>
            </a:r>
            <a:r>
              <a:rPr lang="en-US" dirty="0"/>
              <a:t>, </a:t>
            </a:r>
            <a:r>
              <a:rPr lang="en-US" dirty="0" err="1"/>
              <a:t>pretjerana</a:t>
            </a:r>
            <a:r>
              <a:rPr lang="en-US" dirty="0"/>
              <a:t> </a:t>
            </a:r>
            <a:r>
              <a:rPr lang="en-US" dirty="0" err="1"/>
              <a:t>potrošnja</a:t>
            </a:r>
            <a:r>
              <a:rPr lang="en-US" dirty="0"/>
              <a:t> </a:t>
            </a:r>
            <a:r>
              <a:rPr lang="en-US" dirty="0" err="1"/>
              <a:t>energije</a:t>
            </a:r>
            <a:r>
              <a:rPr lang="en-US" dirty="0"/>
              <a:t> </a:t>
            </a:r>
            <a:r>
              <a:rPr lang="en-US" dirty="0" err="1"/>
              <a:t>ili</a:t>
            </a:r>
            <a:r>
              <a:rPr lang="en-US" dirty="0"/>
              <a:t> </a:t>
            </a:r>
            <a:r>
              <a:rPr lang="en-US" dirty="0" err="1"/>
              <a:t>oboje</a:t>
            </a:r>
            <a:endParaRPr lang="hr-HR" dirty="0"/>
          </a:p>
          <a:p>
            <a:pPr lvl="2"/>
            <a:r>
              <a:rPr lang="en-US" dirty="0"/>
              <a:t> - </a:t>
            </a:r>
            <a:r>
              <a:rPr lang="en-US" u="sng" dirty="0"/>
              <a:t>Overhead </a:t>
            </a:r>
            <a:r>
              <a:rPr lang="en-US" u="sng" dirty="0" err="1"/>
              <a:t>zbog</a:t>
            </a:r>
            <a:r>
              <a:rPr lang="en-US" u="sng" dirty="0"/>
              <a:t> </a:t>
            </a:r>
            <a:r>
              <a:rPr lang="en-US" u="sng" dirty="0" err="1"/>
              <a:t>prebacivanja</a:t>
            </a:r>
            <a:r>
              <a:rPr lang="en-US" u="sng" dirty="0"/>
              <a:t> </a:t>
            </a:r>
            <a:r>
              <a:rPr lang="en-US" dirty="0" err="1"/>
              <a:t>između</a:t>
            </a:r>
            <a:r>
              <a:rPr lang="en-US" dirty="0"/>
              <a:t> </a:t>
            </a:r>
            <a:r>
              <a:rPr lang="en-US" dirty="0" err="1"/>
              <a:t>jezgri</a:t>
            </a:r>
            <a:r>
              <a:rPr lang="en-US" dirty="0"/>
              <a:t> </a:t>
            </a:r>
            <a:endParaRPr lang="hr-HR" dirty="0"/>
          </a:p>
          <a:p>
            <a:pPr lvl="2"/>
            <a:r>
              <a:rPr lang="en-US" dirty="0"/>
              <a:t>- </a:t>
            </a:r>
            <a:r>
              <a:rPr lang="en-US" dirty="0" err="1"/>
              <a:t>Trebamo</a:t>
            </a:r>
            <a:r>
              <a:rPr lang="en-US" dirty="0"/>
              <a:t> </a:t>
            </a:r>
            <a:r>
              <a:rPr lang="en-US" u="sng" dirty="0" err="1"/>
              <a:t>napredno</a:t>
            </a:r>
            <a:r>
              <a:rPr lang="en-US" u="sng" dirty="0"/>
              <a:t> </a:t>
            </a:r>
            <a:r>
              <a:rPr lang="en-US" u="sng" dirty="0" err="1"/>
              <a:t>nadgledanje</a:t>
            </a:r>
            <a:r>
              <a:rPr lang="en-US" u="sng" dirty="0"/>
              <a:t> faze </a:t>
            </a:r>
            <a:r>
              <a:rPr lang="en-US" u="sng" dirty="0" err="1"/>
              <a:t>izvršavanja</a:t>
            </a:r>
            <a:r>
              <a:rPr lang="en-US" u="sng" dirty="0"/>
              <a:t> </a:t>
            </a:r>
            <a:endParaRPr lang="hr-HR" u="sng" dirty="0"/>
          </a:p>
          <a:p>
            <a:pPr lvl="3"/>
            <a:r>
              <a:rPr lang="en-US" dirty="0"/>
              <a:t>- </a:t>
            </a:r>
            <a:r>
              <a:rPr lang="en-US" dirty="0" err="1"/>
              <a:t>Koje</a:t>
            </a:r>
            <a:r>
              <a:rPr lang="en-US" dirty="0"/>
              <a:t> </a:t>
            </a:r>
            <a:r>
              <a:rPr lang="en-US" dirty="0" err="1"/>
              <a:t>karakteristike</a:t>
            </a:r>
            <a:r>
              <a:rPr lang="en-US" dirty="0"/>
              <a:t> </a:t>
            </a:r>
            <a:r>
              <a:rPr lang="en-US" dirty="0" err="1"/>
              <a:t>nadgledati</a:t>
            </a:r>
            <a:r>
              <a:rPr lang="en-US" dirty="0"/>
              <a:t>?</a:t>
            </a:r>
            <a:endParaRPr lang="hr-HR" dirty="0"/>
          </a:p>
          <a:p>
            <a:pPr lvl="3"/>
            <a:r>
              <a:rPr lang="en-US" dirty="0"/>
              <a:t> - </a:t>
            </a:r>
            <a:r>
              <a:rPr lang="en-US" dirty="0" err="1"/>
              <a:t>Kako</a:t>
            </a:r>
            <a:r>
              <a:rPr lang="en-US" dirty="0"/>
              <a:t> </a:t>
            </a:r>
            <a:r>
              <a:rPr lang="en-US" dirty="0" err="1"/>
              <a:t>odabrati</a:t>
            </a:r>
            <a:r>
              <a:rPr lang="en-US" dirty="0"/>
              <a:t> </a:t>
            </a:r>
            <a:r>
              <a:rPr lang="en-US" dirty="0" err="1"/>
              <a:t>jezgru</a:t>
            </a:r>
            <a:r>
              <a:rPr lang="en-US" dirty="0"/>
              <a:t>?</a:t>
            </a:r>
          </a:p>
        </p:txBody>
      </p:sp>
      <p:pic>
        <p:nvPicPr>
          <p:cNvPr id="5" name="Picture 4">
            <a:extLst>
              <a:ext uri="{FF2B5EF4-FFF2-40B4-BE49-F238E27FC236}">
                <a16:creationId xmlns:a16="http://schemas.microsoft.com/office/drawing/2014/main" id="{CAC760F8-75AE-82E4-7F75-8B4A3D1105CE}"/>
              </a:ext>
            </a:extLst>
          </p:cNvPr>
          <p:cNvPicPr>
            <a:picLocks noChangeAspect="1"/>
          </p:cNvPicPr>
          <p:nvPr/>
        </p:nvPicPr>
        <p:blipFill>
          <a:blip r:embed="rId2"/>
          <a:stretch>
            <a:fillRect/>
          </a:stretch>
        </p:blipFill>
        <p:spPr>
          <a:xfrm>
            <a:off x="9192126" y="3456149"/>
            <a:ext cx="3013551" cy="3401851"/>
          </a:xfrm>
          <a:prstGeom prst="rect">
            <a:avLst/>
          </a:prstGeom>
        </p:spPr>
      </p:pic>
      <p:pic>
        <p:nvPicPr>
          <p:cNvPr id="7" name="Picture 6">
            <a:extLst>
              <a:ext uri="{FF2B5EF4-FFF2-40B4-BE49-F238E27FC236}">
                <a16:creationId xmlns:a16="http://schemas.microsoft.com/office/drawing/2014/main" id="{898F6F0F-6813-B301-50E9-F5A093F202EA}"/>
              </a:ext>
            </a:extLst>
          </p:cNvPr>
          <p:cNvPicPr>
            <a:picLocks noChangeAspect="1"/>
          </p:cNvPicPr>
          <p:nvPr/>
        </p:nvPicPr>
        <p:blipFill>
          <a:blip r:embed="rId3"/>
          <a:stretch>
            <a:fillRect/>
          </a:stretch>
        </p:blipFill>
        <p:spPr>
          <a:xfrm>
            <a:off x="9822499" y="0"/>
            <a:ext cx="2369501" cy="3479971"/>
          </a:xfrm>
          <a:prstGeom prst="rect">
            <a:avLst/>
          </a:prstGeom>
        </p:spPr>
      </p:pic>
    </p:spTree>
    <p:extLst>
      <p:ext uri="{BB962C8B-B14F-4D97-AF65-F5344CB8AC3E}">
        <p14:creationId xmlns:p14="http://schemas.microsoft.com/office/powerpoint/2010/main" val="37614895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BAD1-5BC3-316F-1B78-6407A0B35F08}"/>
              </a:ext>
            </a:extLst>
          </p:cNvPr>
          <p:cNvSpPr>
            <a:spLocks noGrp="1"/>
          </p:cNvSpPr>
          <p:nvPr>
            <p:ph type="title"/>
          </p:nvPr>
        </p:nvSpPr>
        <p:spPr>
          <a:xfrm>
            <a:off x="0" y="0"/>
            <a:ext cx="10515600" cy="1325563"/>
          </a:xfrm>
        </p:spPr>
        <p:txBody>
          <a:bodyPr/>
          <a:lstStyle/>
          <a:p>
            <a:r>
              <a:rPr lang="en-US" b="1" dirty="0" err="1"/>
              <a:t>Kako</a:t>
            </a:r>
            <a:r>
              <a:rPr lang="en-US" b="1" dirty="0"/>
              <a:t> </a:t>
            </a:r>
            <a:r>
              <a:rPr lang="en-US" b="1" dirty="0" err="1"/>
              <a:t>postići</a:t>
            </a:r>
            <a:r>
              <a:rPr lang="en-US" b="1" dirty="0"/>
              <a:t> </a:t>
            </a:r>
            <a:r>
              <a:rPr lang="en-US" b="1" dirty="0" err="1"/>
              <a:t>asimetriju</a:t>
            </a:r>
            <a:r>
              <a:rPr lang="en-US" b="1" dirty="0"/>
              <a:t>? </a:t>
            </a:r>
          </a:p>
        </p:txBody>
      </p:sp>
      <p:sp>
        <p:nvSpPr>
          <p:cNvPr id="3" name="Content Placeholder 2">
            <a:extLst>
              <a:ext uri="{FF2B5EF4-FFF2-40B4-BE49-F238E27FC236}">
                <a16:creationId xmlns:a16="http://schemas.microsoft.com/office/drawing/2014/main" id="{66C27756-15DE-0CD1-60F8-B1030714B4FA}"/>
              </a:ext>
            </a:extLst>
          </p:cNvPr>
          <p:cNvSpPr>
            <a:spLocks noGrp="1"/>
          </p:cNvSpPr>
          <p:nvPr>
            <p:ph idx="1"/>
          </p:nvPr>
        </p:nvSpPr>
        <p:spPr>
          <a:xfrm>
            <a:off x="0" y="1325563"/>
            <a:ext cx="10515600" cy="5032375"/>
          </a:xfrm>
        </p:spPr>
        <p:txBody>
          <a:bodyPr>
            <a:normAutofit/>
          </a:bodyPr>
          <a:lstStyle/>
          <a:p>
            <a:r>
              <a:rPr lang="en-US" dirty="0"/>
              <a:t>• </a:t>
            </a:r>
            <a:r>
              <a:rPr lang="en-US" b="1" dirty="0" err="1"/>
              <a:t>Statički</a:t>
            </a:r>
            <a:r>
              <a:rPr lang="en-US" dirty="0"/>
              <a:t> </a:t>
            </a:r>
            <a:endParaRPr lang="hr-HR" dirty="0"/>
          </a:p>
          <a:p>
            <a:pPr lvl="1"/>
            <a:r>
              <a:rPr lang="en-US" dirty="0"/>
              <a:t>• Tip I </a:t>
            </a:r>
            <a:r>
              <a:rPr lang="en-US" dirty="0" err="1"/>
              <a:t>snaga</a:t>
            </a:r>
            <a:r>
              <a:rPr lang="en-US" dirty="0"/>
              <a:t> </a:t>
            </a:r>
            <a:r>
              <a:rPr lang="en-US" dirty="0" err="1"/>
              <a:t>jezgri</a:t>
            </a:r>
            <a:r>
              <a:rPr lang="en-US" dirty="0"/>
              <a:t> </a:t>
            </a:r>
            <a:r>
              <a:rPr lang="en-US" u="sng" dirty="0" err="1"/>
              <a:t>fiksirani</a:t>
            </a:r>
            <a:r>
              <a:rPr lang="en-US" dirty="0"/>
              <a:t> u </a:t>
            </a:r>
            <a:r>
              <a:rPr lang="en-US" dirty="0" err="1"/>
              <a:t>fazi</a:t>
            </a:r>
            <a:r>
              <a:rPr lang="en-US" dirty="0"/>
              <a:t> </a:t>
            </a:r>
            <a:r>
              <a:rPr lang="en-US" dirty="0" err="1"/>
              <a:t>dizajna</a:t>
            </a:r>
            <a:r>
              <a:rPr lang="en-US" dirty="0"/>
              <a:t> </a:t>
            </a:r>
            <a:endParaRPr lang="hr-HR" dirty="0"/>
          </a:p>
          <a:p>
            <a:pPr lvl="1"/>
            <a:r>
              <a:rPr lang="en-US" dirty="0"/>
              <a:t>• </a:t>
            </a:r>
            <a:r>
              <a:rPr lang="en-US" dirty="0" err="1"/>
              <a:t>Dva</a:t>
            </a:r>
            <a:r>
              <a:rPr lang="en-US" dirty="0"/>
              <a:t> </a:t>
            </a:r>
            <a:r>
              <a:rPr lang="en-US" dirty="0" err="1"/>
              <a:t>pristupa</a:t>
            </a:r>
            <a:r>
              <a:rPr lang="en-US" dirty="0"/>
              <a:t> za </a:t>
            </a:r>
            <a:r>
              <a:rPr lang="en-US" u="sng" dirty="0" err="1"/>
              <a:t>dizajn</a:t>
            </a:r>
            <a:r>
              <a:rPr lang="en-US" u="sng" dirty="0"/>
              <a:t> “</a:t>
            </a:r>
            <a:r>
              <a:rPr lang="en-US" u="sng" dirty="0" err="1"/>
              <a:t>bržih</a:t>
            </a:r>
            <a:r>
              <a:rPr lang="en-US" u="sng" dirty="0"/>
              <a:t>” </a:t>
            </a:r>
            <a:r>
              <a:rPr lang="en-US" u="sng" dirty="0" err="1"/>
              <a:t>jezgri</a:t>
            </a:r>
            <a:r>
              <a:rPr lang="en-US" dirty="0"/>
              <a:t>: </a:t>
            </a:r>
            <a:endParaRPr lang="hr-HR" dirty="0"/>
          </a:p>
          <a:p>
            <a:pPr lvl="2"/>
            <a:r>
              <a:rPr lang="en-US" dirty="0"/>
              <a:t>• </a:t>
            </a:r>
            <a:r>
              <a:rPr lang="en-US" b="1" dirty="0" err="1"/>
              <a:t>Viša</a:t>
            </a:r>
            <a:r>
              <a:rPr lang="en-US" b="1" dirty="0"/>
              <a:t> </a:t>
            </a:r>
            <a:r>
              <a:rPr lang="en-US" b="1" dirty="0" err="1"/>
              <a:t>frekvencija</a:t>
            </a:r>
            <a:r>
              <a:rPr lang="en-US" b="1" dirty="0"/>
              <a:t> </a:t>
            </a:r>
            <a:endParaRPr lang="hr-HR" b="1" dirty="0"/>
          </a:p>
          <a:p>
            <a:pPr lvl="2"/>
            <a:r>
              <a:rPr lang="en-US" dirty="0"/>
              <a:t>• </a:t>
            </a:r>
            <a:r>
              <a:rPr lang="en-US" dirty="0" err="1"/>
              <a:t>Kompleksnija</a:t>
            </a:r>
            <a:r>
              <a:rPr lang="en-US" dirty="0"/>
              <a:t>, </a:t>
            </a:r>
            <a:r>
              <a:rPr lang="en-US" b="1" dirty="0" err="1"/>
              <a:t>robustnija</a:t>
            </a:r>
            <a:r>
              <a:rPr lang="en-US" b="1" dirty="0"/>
              <a:t> </a:t>
            </a:r>
            <a:r>
              <a:rPr lang="en-US" b="1" dirty="0" err="1"/>
              <a:t>jezgra</a:t>
            </a:r>
            <a:r>
              <a:rPr lang="en-US" b="1" dirty="0"/>
              <a:t> </a:t>
            </a:r>
            <a:r>
              <a:rPr lang="en-US" dirty="0" err="1"/>
              <a:t>sa</a:t>
            </a:r>
            <a:r>
              <a:rPr lang="en-US" dirty="0"/>
              <a:t> </a:t>
            </a:r>
            <a:r>
              <a:rPr lang="en-US" dirty="0" err="1"/>
              <a:t>drugačijom</a:t>
            </a:r>
            <a:r>
              <a:rPr lang="en-US" dirty="0"/>
              <a:t> </a:t>
            </a:r>
            <a:r>
              <a:rPr lang="en-US" dirty="0" err="1"/>
              <a:t>mikroarhitekturom</a:t>
            </a:r>
            <a:r>
              <a:rPr lang="en-US" dirty="0"/>
              <a:t> </a:t>
            </a:r>
            <a:endParaRPr lang="hr-HR" dirty="0"/>
          </a:p>
          <a:p>
            <a:pPr lvl="1"/>
            <a:r>
              <a:rPr lang="en-US" dirty="0"/>
              <a:t>• Da li je </a:t>
            </a:r>
            <a:r>
              <a:rPr lang="en-US" dirty="0" err="1"/>
              <a:t>statička</a:t>
            </a:r>
            <a:r>
              <a:rPr lang="en-US" dirty="0"/>
              <a:t> </a:t>
            </a:r>
            <a:r>
              <a:rPr lang="en-US" dirty="0" err="1"/>
              <a:t>asimetrija</a:t>
            </a:r>
            <a:r>
              <a:rPr lang="en-US" dirty="0"/>
              <a:t> </a:t>
            </a:r>
            <a:r>
              <a:rPr lang="en-US" dirty="0" err="1"/>
              <a:t>prirodna</a:t>
            </a:r>
            <a:r>
              <a:rPr lang="en-US" dirty="0"/>
              <a:t>? (</a:t>
            </a:r>
            <a:r>
              <a:rPr lang="en-US" dirty="0" err="1"/>
              <a:t>varijacije</a:t>
            </a:r>
            <a:r>
              <a:rPr lang="en-US" dirty="0"/>
              <a:t> u </a:t>
            </a:r>
            <a:r>
              <a:rPr lang="en-US" dirty="0" err="1"/>
              <a:t>fekvenciji</a:t>
            </a:r>
            <a:r>
              <a:rPr lang="en-US" dirty="0"/>
              <a:t> </a:t>
            </a:r>
            <a:r>
              <a:rPr lang="en-US" dirty="0" err="1"/>
              <a:t>čipa</a:t>
            </a:r>
            <a:r>
              <a:rPr lang="en-US" dirty="0"/>
              <a:t> </a:t>
            </a:r>
            <a:r>
              <a:rPr lang="en-US" dirty="0" err="1"/>
              <a:t>postoje</a:t>
            </a:r>
            <a:r>
              <a:rPr lang="en-US" dirty="0"/>
              <a:t> </a:t>
            </a:r>
            <a:r>
              <a:rPr lang="en-US" dirty="0" err="1"/>
              <a:t>ovako</a:t>
            </a:r>
            <a:r>
              <a:rPr lang="en-US" dirty="0"/>
              <a:t> I </a:t>
            </a:r>
            <a:r>
              <a:rPr lang="en-US" dirty="0" err="1"/>
              <a:t>onako</a:t>
            </a:r>
            <a:r>
              <a:rPr lang="en-US" dirty="0"/>
              <a:t>) </a:t>
            </a:r>
            <a:endParaRPr lang="hr-HR" dirty="0"/>
          </a:p>
          <a:p>
            <a:r>
              <a:rPr lang="en-US" dirty="0"/>
              <a:t>• </a:t>
            </a:r>
            <a:r>
              <a:rPr lang="en-US" b="1" dirty="0" err="1"/>
              <a:t>Dinamički</a:t>
            </a:r>
            <a:r>
              <a:rPr lang="en-US" dirty="0"/>
              <a:t> </a:t>
            </a:r>
            <a:endParaRPr lang="hr-HR" dirty="0"/>
          </a:p>
          <a:p>
            <a:pPr lvl="1"/>
            <a:r>
              <a:rPr lang="en-US" dirty="0"/>
              <a:t>• Tip I </a:t>
            </a:r>
            <a:r>
              <a:rPr lang="en-US" dirty="0" err="1"/>
              <a:t>snaga</a:t>
            </a:r>
            <a:r>
              <a:rPr lang="en-US" dirty="0"/>
              <a:t> </a:t>
            </a:r>
            <a:r>
              <a:rPr lang="en-US" dirty="0" err="1"/>
              <a:t>jezgri</a:t>
            </a:r>
            <a:r>
              <a:rPr lang="en-US" dirty="0"/>
              <a:t> se </a:t>
            </a:r>
            <a:r>
              <a:rPr lang="en-US" u="sng" dirty="0" err="1"/>
              <a:t>dinamički</a:t>
            </a:r>
            <a:r>
              <a:rPr lang="en-US" dirty="0"/>
              <a:t> </a:t>
            </a:r>
            <a:r>
              <a:rPr lang="en-US" u="sng" dirty="0" err="1"/>
              <a:t>mijenja</a:t>
            </a:r>
            <a:r>
              <a:rPr lang="en-US" dirty="0"/>
              <a:t> </a:t>
            </a:r>
            <a:endParaRPr lang="hr-HR" dirty="0"/>
          </a:p>
          <a:p>
            <a:pPr lvl="1"/>
            <a:r>
              <a:rPr lang="en-US" dirty="0"/>
              <a:t>• </a:t>
            </a:r>
            <a:r>
              <a:rPr lang="en-US" dirty="0" err="1"/>
              <a:t>Dva</a:t>
            </a:r>
            <a:r>
              <a:rPr lang="en-US" dirty="0"/>
              <a:t> </a:t>
            </a:r>
            <a:r>
              <a:rPr lang="en-US" dirty="0" err="1"/>
              <a:t>pristupa</a:t>
            </a:r>
            <a:r>
              <a:rPr lang="en-US" dirty="0"/>
              <a:t> za </a:t>
            </a:r>
            <a:r>
              <a:rPr lang="en-US" dirty="0" err="1"/>
              <a:t>dizajn</a:t>
            </a:r>
            <a:r>
              <a:rPr lang="en-US" dirty="0"/>
              <a:t> </a:t>
            </a:r>
            <a:r>
              <a:rPr lang="en-US" u="sng" dirty="0"/>
              <a:t>“</a:t>
            </a:r>
            <a:r>
              <a:rPr lang="en-US" u="sng" dirty="0" err="1"/>
              <a:t>bržih</a:t>
            </a:r>
            <a:r>
              <a:rPr lang="en-US" u="sng" dirty="0"/>
              <a:t>” </a:t>
            </a:r>
            <a:r>
              <a:rPr lang="en-US" u="sng" dirty="0" err="1"/>
              <a:t>jezgri</a:t>
            </a:r>
            <a:r>
              <a:rPr lang="en-US" dirty="0"/>
              <a:t>: </a:t>
            </a:r>
            <a:endParaRPr lang="hr-HR" dirty="0"/>
          </a:p>
          <a:p>
            <a:pPr lvl="2"/>
            <a:r>
              <a:rPr lang="en-US" dirty="0"/>
              <a:t>• </a:t>
            </a:r>
            <a:r>
              <a:rPr lang="en-US" b="1" dirty="0" err="1"/>
              <a:t>Dinamički</a:t>
            </a:r>
            <a:r>
              <a:rPr lang="en-US" b="1" dirty="0"/>
              <a:t> </a:t>
            </a:r>
            <a:r>
              <a:rPr lang="en-US" b="1" dirty="0" err="1"/>
              <a:t>podići</a:t>
            </a:r>
            <a:r>
              <a:rPr lang="en-US" b="1" dirty="0"/>
              <a:t> </a:t>
            </a:r>
            <a:r>
              <a:rPr lang="en-US" b="1" dirty="0" err="1"/>
              <a:t>frekvenciju</a:t>
            </a:r>
            <a:r>
              <a:rPr lang="en-US" b="1" dirty="0"/>
              <a:t> </a:t>
            </a:r>
            <a:r>
              <a:rPr lang="en-US" dirty="0"/>
              <a:t>(</a:t>
            </a:r>
            <a:r>
              <a:rPr lang="en-US" dirty="0" err="1"/>
              <a:t>unutar</a:t>
            </a:r>
            <a:r>
              <a:rPr lang="en-US" dirty="0"/>
              <a:t> </a:t>
            </a:r>
            <a:r>
              <a:rPr lang="en-US" dirty="0" err="1"/>
              <a:t>zadane</a:t>
            </a:r>
            <a:r>
              <a:rPr lang="en-US" dirty="0"/>
              <a:t> </a:t>
            </a:r>
            <a:r>
              <a:rPr lang="en-US" dirty="0" err="1"/>
              <a:t>potrošnje</a:t>
            </a:r>
            <a:r>
              <a:rPr lang="en-US" dirty="0"/>
              <a:t> </a:t>
            </a:r>
            <a:r>
              <a:rPr lang="en-US" dirty="0" err="1"/>
              <a:t>snage</a:t>
            </a:r>
            <a:r>
              <a:rPr lang="en-US" dirty="0"/>
              <a:t>) </a:t>
            </a:r>
            <a:endParaRPr lang="hr-HR" dirty="0"/>
          </a:p>
          <a:p>
            <a:pPr lvl="2"/>
            <a:r>
              <a:rPr lang="en-US" dirty="0"/>
              <a:t>• </a:t>
            </a:r>
            <a:r>
              <a:rPr lang="en-US" b="1" dirty="0" err="1"/>
              <a:t>Kombinirati</a:t>
            </a:r>
            <a:r>
              <a:rPr lang="en-US" b="1" dirty="0"/>
              <a:t> </a:t>
            </a:r>
            <a:r>
              <a:rPr lang="en-US" b="1" dirty="0" err="1"/>
              <a:t>manje</a:t>
            </a:r>
            <a:r>
              <a:rPr lang="en-US" b="1" dirty="0"/>
              <a:t> </a:t>
            </a:r>
            <a:r>
              <a:rPr lang="en-US" b="1" dirty="0" err="1"/>
              <a:t>jezgre</a:t>
            </a:r>
            <a:r>
              <a:rPr lang="en-US" b="1" dirty="0"/>
              <a:t> </a:t>
            </a:r>
            <a:r>
              <a:rPr lang="en-US" dirty="0" err="1"/>
              <a:t>kako</a:t>
            </a:r>
            <a:r>
              <a:rPr lang="en-US" dirty="0"/>
              <a:t> </a:t>
            </a:r>
            <a:r>
              <a:rPr lang="en-US" dirty="0" err="1"/>
              <a:t>bismo</a:t>
            </a:r>
            <a:r>
              <a:rPr lang="en-US" dirty="0"/>
              <a:t> </a:t>
            </a:r>
            <a:r>
              <a:rPr lang="en-US" dirty="0" err="1"/>
              <a:t>dobili</a:t>
            </a:r>
            <a:r>
              <a:rPr lang="en-US" dirty="0"/>
              <a:t> </a:t>
            </a:r>
            <a:r>
              <a:rPr lang="en-US" dirty="0" err="1"/>
              <a:t>kompleksniju</a:t>
            </a:r>
            <a:r>
              <a:rPr lang="en-US" dirty="0"/>
              <a:t>, </a:t>
            </a:r>
            <a:r>
              <a:rPr lang="en-US" dirty="0" err="1"/>
              <a:t>jaču</a:t>
            </a:r>
            <a:r>
              <a:rPr lang="en-US" dirty="0"/>
              <a:t> </a:t>
            </a:r>
            <a:r>
              <a:rPr lang="en-US" dirty="0" err="1"/>
              <a:t>jezgru</a:t>
            </a:r>
            <a:r>
              <a:rPr lang="en-US" dirty="0"/>
              <a:t> </a:t>
            </a:r>
            <a:endParaRPr lang="hr-HR" dirty="0"/>
          </a:p>
          <a:p>
            <a:pPr lvl="2"/>
            <a:r>
              <a:rPr lang="en-US" dirty="0"/>
              <a:t>• </a:t>
            </a:r>
            <a:r>
              <a:rPr lang="en-US" dirty="0" err="1"/>
              <a:t>Možda</a:t>
            </a:r>
            <a:r>
              <a:rPr lang="en-US" dirty="0"/>
              <a:t> </a:t>
            </a:r>
            <a:r>
              <a:rPr lang="en-US" dirty="0" err="1"/>
              <a:t>postoje</a:t>
            </a:r>
            <a:r>
              <a:rPr lang="en-US" dirty="0"/>
              <a:t> I </a:t>
            </a:r>
            <a:r>
              <a:rPr lang="en-US" dirty="0" err="1"/>
              <a:t>drugi</a:t>
            </a:r>
            <a:r>
              <a:rPr lang="en-US" dirty="0"/>
              <a:t> </a:t>
            </a:r>
            <a:r>
              <a:rPr lang="en-US" dirty="0" err="1"/>
              <a:t>pristup</a:t>
            </a:r>
            <a:endParaRPr lang="en-US" dirty="0"/>
          </a:p>
        </p:txBody>
      </p:sp>
    </p:spTree>
    <p:extLst>
      <p:ext uri="{BB962C8B-B14F-4D97-AF65-F5344CB8AC3E}">
        <p14:creationId xmlns:p14="http://schemas.microsoft.com/office/powerpoint/2010/main" val="18806936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18A6-5BEC-748E-2312-6126932BD63C}"/>
              </a:ext>
            </a:extLst>
          </p:cNvPr>
          <p:cNvSpPr>
            <a:spLocks noGrp="1"/>
          </p:cNvSpPr>
          <p:nvPr>
            <p:ph type="title"/>
          </p:nvPr>
        </p:nvSpPr>
        <p:spPr/>
        <p:txBody>
          <a:bodyPr/>
          <a:lstStyle/>
          <a:p>
            <a:r>
              <a:rPr lang="en-US" b="1" dirty="0" err="1"/>
              <a:t>Asimetričnost</a:t>
            </a:r>
            <a:r>
              <a:rPr lang="en-US" b="1" dirty="0"/>
              <a:t> </a:t>
            </a:r>
            <a:r>
              <a:rPr lang="en-US" b="1" dirty="0" err="1"/>
              <a:t>kroz</a:t>
            </a:r>
            <a:r>
              <a:rPr lang="en-US" b="1" dirty="0"/>
              <a:t> </a:t>
            </a:r>
            <a:r>
              <a:rPr lang="en-US" b="1" dirty="0" err="1"/>
              <a:t>podizanje</a:t>
            </a:r>
            <a:r>
              <a:rPr lang="en-US" b="1" dirty="0"/>
              <a:t> </a:t>
            </a:r>
            <a:r>
              <a:rPr lang="en-US" b="1" dirty="0" err="1"/>
              <a:t>frekvencije</a:t>
            </a:r>
            <a:endParaRPr lang="en-US" b="1" dirty="0"/>
          </a:p>
        </p:txBody>
      </p:sp>
      <p:sp>
        <p:nvSpPr>
          <p:cNvPr id="3" name="Content Placeholder 2">
            <a:extLst>
              <a:ext uri="{FF2B5EF4-FFF2-40B4-BE49-F238E27FC236}">
                <a16:creationId xmlns:a16="http://schemas.microsoft.com/office/drawing/2014/main" id="{267A8181-3656-4357-8F27-218A4C55C8C5}"/>
              </a:ext>
            </a:extLst>
          </p:cNvPr>
          <p:cNvSpPr>
            <a:spLocks noGrp="1"/>
          </p:cNvSpPr>
          <p:nvPr>
            <p:ph idx="1"/>
          </p:nvPr>
        </p:nvSpPr>
        <p:spPr/>
        <p:txBody>
          <a:bodyPr/>
          <a:lstStyle/>
          <a:p>
            <a:r>
              <a:rPr lang="en-US" dirty="0"/>
              <a:t>• </a:t>
            </a:r>
            <a:r>
              <a:rPr lang="en-US" b="1" dirty="0" err="1"/>
              <a:t>Statička</a:t>
            </a:r>
            <a:r>
              <a:rPr lang="en-US" dirty="0"/>
              <a:t> </a:t>
            </a:r>
            <a:endParaRPr lang="hr-HR" dirty="0"/>
          </a:p>
          <a:p>
            <a:pPr lvl="1"/>
            <a:r>
              <a:rPr lang="en-US" dirty="0"/>
              <a:t>• </a:t>
            </a:r>
            <a:r>
              <a:rPr lang="en-US" dirty="0" err="1"/>
              <a:t>Varijacije</a:t>
            </a:r>
            <a:r>
              <a:rPr lang="en-US" dirty="0"/>
              <a:t> </a:t>
            </a:r>
            <a:r>
              <a:rPr lang="en-US" u="sng" dirty="0"/>
              <a:t>u </a:t>
            </a:r>
            <a:r>
              <a:rPr lang="en-US" u="sng" dirty="0" err="1"/>
              <a:t>proizvodnom</a:t>
            </a:r>
            <a:r>
              <a:rPr lang="en-US" u="sng" dirty="0"/>
              <a:t> </a:t>
            </a:r>
            <a:r>
              <a:rPr lang="en-US" u="sng" dirty="0" err="1"/>
              <a:t>procesu</a:t>
            </a:r>
            <a:r>
              <a:rPr lang="en-US" u="sng" dirty="0"/>
              <a:t> </a:t>
            </a:r>
            <a:r>
              <a:rPr lang="en-US" dirty="0" err="1"/>
              <a:t>znače</a:t>
            </a:r>
            <a:r>
              <a:rPr lang="en-US" dirty="0"/>
              <a:t> da </a:t>
            </a:r>
            <a:r>
              <a:rPr lang="en-US" dirty="0" err="1"/>
              <a:t>jezgre</a:t>
            </a:r>
            <a:r>
              <a:rPr lang="en-US" dirty="0"/>
              <a:t> same po </a:t>
            </a:r>
            <a:r>
              <a:rPr lang="en-US" dirty="0" err="1"/>
              <a:t>sebi</a:t>
            </a:r>
            <a:r>
              <a:rPr lang="en-US" dirty="0"/>
              <a:t> </a:t>
            </a:r>
            <a:r>
              <a:rPr lang="en-US" dirty="0" err="1"/>
              <a:t>mogu</a:t>
            </a:r>
            <a:r>
              <a:rPr lang="en-US" dirty="0"/>
              <a:t> </a:t>
            </a:r>
            <a:r>
              <a:rPr lang="en-US" dirty="0" err="1"/>
              <a:t>imati</a:t>
            </a:r>
            <a:r>
              <a:rPr lang="en-US" dirty="0"/>
              <a:t> </a:t>
            </a:r>
            <a:r>
              <a:rPr lang="en-US" dirty="0" err="1"/>
              <a:t>različitu</a:t>
            </a:r>
            <a:r>
              <a:rPr lang="en-US" dirty="0"/>
              <a:t> </a:t>
            </a:r>
            <a:r>
              <a:rPr lang="en-US" dirty="0" err="1"/>
              <a:t>frekvenciju</a:t>
            </a:r>
            <a:r>
              <a:rPr lang="en-US" dirty="0"/>
              <a:t> </a:t>
            </a:r>
            <a:endParaRPr lang="hr-HR" dirty="0"/>
          </a:p>
          <a:p>
            <a:pPr lvl="1"/>
            <a:r>
              <a:rPr lang="en-US" dirty="0"/>
              <a:t>• </a:t>
            </a:r>
            <a:r>
              <a:rPr lang="en-US" u="sng" dirty="0" err="1"/>
              <a:t>Namjerno</a:t>
            </a:r>
            <a:r>
              <a:rPr lang="en-US" dirty="0"/>
              <a:t> </a:t>
            </a:r>
            <a:r>
              <a:rPr lang="en-US" dirty="0" err="1"/>
              <a:t>dizajnirati</a:t>
            </a:r>
            <a:r>
              <a:rPr lang="en-US" dirty="0"/>
              <a:t> </a:t>
            </a:r>
            <a:r>
              <a:rPr lang="en-US" dirty="0" err="1"/>
              <a:t>jezgre</a:t>
            </a:r>
            <a:r>
              <a:rPr lang="en-US" dirty="0"/>
              <a:t> </a:t>
            </a:r>
            <a:r>
              <a:rPr lang="en-US" dirty="0" err="1"/>
              <a:t>tako</a:t>
            </a:r>
            <a:r>
              <a:rPr lang="en-US" dirty="0"/>
              <a:t> da </a:t>
            </a:r>
            <a:r>
              <a:rPr lang="en-US" dirty="0" err="1"/>
              <a:t>imaju</a:t>
            </a:r>
            <a:r>
              <a:rPr lang="en-US" dirty="0"/>
              <a:t> </a:t>
            </a:r>
            <a:r>
              <a:rPr lang="en-US" dirty="0" err="1"/>
              <a:t>različite</a:t>
            </a:r>
            <a:r>
              <a:rPr lang="en-US" dirty="0"/>
              <a:t> </a:t>
            </a:r>
            <a:r>
              <a:rPr lang="en-US" dirty="0" err="1"/>
              <a:t>frekvencije</a:t>
            </a:r>
            <a:r>
              <a:rPr lang="en-US" dirty="0"/>
              <a:t> </a:t>
            </a:r>
            <a:endParaRPr lang="hr-HR" dirty="0"/>
          </a:p>
          <a:p>
            <a:r>
              <a:rPr lang="en-US" dirty="0"/>
              <a:t>• </a:t>
            </a:r>
            <a:r>
              <a:rPr lang="en-US" b="1" dirty="0" err="1"/>
              <a:t>Dinamička</a:t>
            </a:r>
            <a:r>
              <a:rPr lang="en-US" dirty="0"/>
              <a:t> </a:t>
            </a:r>
            <a:endParaRPr lang="hr-HR" dirty="0"/>
          </a:p>
          <a:p>
            <a:pPr lvl="1"/>
            <a:r>
              <a:rPr lang="en-US" dirty="0"/>
              <a:t>• </a:t>
            </a:r>
            <a:r>
              <a:rPr lang="en-US" dirty="0" err="1"/>
              <a:t>Annavaram</a:t>
            </a:r>
            <a:r>
              <a:rPr lang="en-US" dirty="0"/>
              <a:t> et al., “Mitigating Amdahl’s Law Through EPI Throttling, ” ISCA 2005. </a:t>
            </a:r>
            <a:endParaRPr lang="hr-HR" dirty="0"/>
          </a:p>
          <a:p>
            <a:pPr lvl="1"/>
            <a:r>
              <a:rPr lang="en-US" dirty="0"/>
              <a:t>• </a:t>
            </a:r>
            <a:r>
              <a:rPr lang="en-US" dirty="0" err="1"/>
              <a:t>Dinamičko</a:t>
            </a:r>
            <a:r>
              <a:rPr lang="en-US" dirty="0"/>
              <a:t> </a:t>
            </a:r>
            <a:r>
              <a:rPr lang="en-US" dirty="0" err="1"/>
              <a:t>skaliranje</a:t>
            </a:r>
            <a:r>
              <a:rPr lang="en-US" dirty="0"/>
              <a:t> </a:t>
            </a:r>
            <a:r>
              <a:rPr lang="en-US" dirty="0" err="1"/>
              <a:t>korištenjem</a:t>
            </a:r>
            <a:r>
              <a:rPr lang="en-US" dirty="0"/>
              <a:t> </a:t>
            </a:r>
            <a:r>
              <a:rPr lang="en-US" u="sng" dirty="0" err="1"/>
              <a:t>napona</a:t>
            </a:r>
            <a:r>
              <a:rPr lang="en-US" dirty="0"/>
              <a:t> I </a:t>
            </a:r>
            <a:r>
              <a:rPr lang="en-US" u="sng" dirty="0" err="1"/>
              <a:t>frekvencije</a:t>
            </a:r>
            <a:endParaRPr lang="en-US" u="sng" dirty="0"/>
          </a:p>
        </p:txBody>
      </p:sp>
    </p:spTree>
    <p:extLst>
      <p:ext uri="{BB962C8B-B14F-4D97-AF65-F5344CB8AC3E}">
        <p14:creationId xmlns:p14="http://schemas.microsoft.com/office/powerpoint/2010/main" val="6335014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F9D2-994F-44BF-0461-2D905B2C29F3}"/>
              </a:ext>
            </a:extLst>
          </p:cNvPr>
          <p:cNvSpPr>
            <a:spLocks noGrp="1"/>
          </p:cNvSpPr>
          <p:nvPr>
            <p:ph type="title"/>
          </p:nvPr>
        </p:nvSpPr>
        <p:spPr>
          <a:xfrm>
            <a:off x="838200" y="134937"/>
            <a:ext cx="10515600" cy="1325563"/>
          </a:xfrm>
        </p:spPr>
        <p:txBody>
          <a:bodyPr/>
          <a:lstStyle/>
          <a:p>
            <a:r>
              <a:rPr lang="en-US" b="1" dirty="0"/>
              <a:t>EPI Throttling </a:t>
            </a:r>
          </a:p>
        </p:txBody>
      </p:sp>
      <p:sp>
        <p:nvSpPr>
          <p:cNvPr id="3" name="Content Placeholder 2">
            <a:extLst>
              <a:ext uri="{FF2B5EF4-FFF2-40B4-BE49-F238E27FC236}">
                <a16:creationId xmlns:a16="http://schemas.microsoft.com/office/drawing/2014/main" id="{3EF0C9C5-4BC2-23EA-65C5-0FD111D3F5C9}"/>
              </a:ext>
            </a:extLst>
          </p:cNvPr>
          <p:cNvSpPr>
            <a:spLocks noGrp="1"/>
          </p:cNvSpPr>
          <p:nvPr>
            <p:ph idx="1"/>
          </p:nvPr>
        </p:nvSpPr>
        <p:spPr>
          <a:xfrm>
            <a:off x="838200" y="1460500"/>
            <a:ext cx="10515600" cy="5032375"/>
          </a:xfrm>
        </p:spPr>
        <p:txBody>
          <a:bodyPr>
            <a:normAutofit/>
          </a:bodyPr>
          <a:lstStyle/>
          <a:p>
            <a:r>
              <a:rPr lang="en-US" dirty="0"/>
              <a:t>• </a:t>
            </a:r>
            <a:r>
              <a:rPr lang="en-US" dirty="0" err="1"/>
              <a:t>Cilj</a:t>
            </a:r>
            <a:r>
              <a:rPr lang="en-US" dirty="0"/>
              <a:t>: </a:t>
            </a:r>
            <a:r>
              <a:rPr lang="en-US" b="1" dirty="0" err="1"/>
              <a:t>Minimizacija</a:t>
            </a:r>
            <a:r>
              <a:rPr lang="en-US" b="1" dirty="0"/>
              <a:t> </a:t>
            </a:r>
            <a:r>
              <a:rPr lang="en-US" b="1" dirty="0" err="1"/>
              <a:t>vremena</a:t>
            </a:r>
            <a:r>
              <a:rPr lang="en-US" b="1" dirty="0"/>
              <a:t> </a:t>
            </a:r>
            <a:r>
              <a:rPr lang="en-US" b="1" dirty="0" err="1"/>
              <a:t>izvršavanja</a:t>
            </a:r>
            <a:r>
              <a:rPr lang="en-US" b="1" dirty="0"/>
              <a:t> </a:t>
            </a:r>
            <a:r>
              <a:rPr lang="en-US" b="1" dirty="0" err="1"/>
              <a:t>paralelnih</a:t>
            </a:r>
            <a:r>
              <a:rPr lang="en-US" b="1" dirty="0"/>
              <a:t> </a:t>
            </a:r>
            <a:r>
              <a:rPr lang="en-US" b="1" dirty="0" err="1"/>
              <a:t>programa</a:t>
            </a:r>
            <a:r>
              <a:rPr lang="en-US" b="1" dirty="0"/>
              <a:t> </a:t>
            </a:r>
            <a:r>
              <a:rPr lang="en-US" dirty="0" err="1"/>
              <a:t>kroz</a:t>
            </a:r>
            <a:r>
              <a:rPr lang="en-US" dirty="0"/>
              <a:t> </a:t>
            </a:r>
            <a:r>
              <a:rPr lang="en-US" dirty="0" err="1"/>
              <a:t>zadanu</a:t>
            </a:r>
            <a:r>
              <a:rPr lang="en-US" dirty="0"/>
              <a:t> </a:t>
            </a:r>
            <a:r>
              <a:rPr lang="en-US" dirty="0" err="1"/>
              <a:t>energetsku</a:t>
            </a:r>
            <a:r>
              <a:rPr lang="en-US" dirty="0"/>
              <a:t> </a:t>
            </a:r>
            <a:r>
              <a:rPr lang="en-US" dirty="0" err="1"/>
              <a:t>potrošnju</a:t>
            </a:r>
            <a:r>
              <a:rPr lang="en-US" dirty="0"/>
              <a:t> </a:t>
            </a:r>
            <a:endParaRPr lang="hr-HR" dirty="0"/>
          </a:p>
          <a:p>
            <a:r>
              <a:rPr lang="en-US" dirty="0"/>
              <a:t>• Za </a:t>
            </a:r>
            <a:r>
              <a:rPr lang="en-US" dirty="0" err="1"/>
              <a:t>najbolje</a:t>
            </a:r>
            <a:r>
              <a:rPr lang="en-US" dirty="0"/>
              <a:t> </a:t>
            </a:r>
            <a:r>
              <a:rPr lang="en-US" dirty="0" err="1"/>
              <a:t>performanse</a:t>
            </a:r>
            <a:r>
              <a:rPr lang="en-US" dirty="0"/>
              <a:t> </a:t>
            </a:r>
            <a:r>
              <a:rPr lang="en-US" dirty="0" err="1"/>
              <a:t>skalarne</a:t>
            </a:r>
            <a:r>
              <a:rPr lang="en-US" dirty="0"/>
              <a:t> </a:t>
            </a:r>
            <a:r>
              <a:rPr lang="en-US" dirty="0" err="1"/>
              <a:t>obrade</a:t>
            </a:r>
            <a:r>
              <a:rPr lang="en-US" dirty="0"/>
              <a:t> I </a:t>
            </a:r>
            <a:r>
              <a:rPr lang="en-US" dirty="0" err="1"/>
              <a:t>propusnosti</a:t>
            </a:r>
            <a:r>
              <a:rPr lang="en-US" dirty="0"/>
              <a:t>, </a:t>
            </a:r>
            <a:r>
              <a:rPr lang="en-US" u="sng" dirty="0" err="1"/>
              <a:t>variramo</a:t>
            </a:r>
            <a:r>
              <a:rPr lang="en-US" u="sng" dirty="0"/>
              <a:t> </a:t>
            </a:r>
            <a:r>
              <a:rPr lang="en-US" u="sng" dirty="0" err="1"/>
              <a:t>količinu</a:t>
            </a:r>
            <a:r>
              <a:rPr lang="en-US" u="sng" dirty="0"/>
              <a:t> </a:t>
            </a:r>
            <a:r>
              <a:rPr lang="en-US" u="sng" dirty="0" err="1"/>
              <a:t>potrošene</a:t>
            </a:r>
            <a:r>
              <a:rPr lang="en-US" u="sng" dirty="0"/>
              <a:t> </a:t>
            </a:r>
            <a:r>
              <a:rPr lang="en-US" u="sng" dirty="0" err="1"/>
              <a:t>energije</a:t>
            </a:r>
            <a:r>
              <a:rPr lang="en-US" u="sng" dirty="0"/>
              <a:t> po </a:t>
            </a:r>
            <a:r>
              <a:rPr lang="en-US" u="sng" dirty="0" err="1"/>
              <a:t>instrukciji</a:t>
            </a:r>
            <a:r>
              <a:rPr lang="en-US" u="sng" dirty="0"/>
              <a:t> (</a:t>
            </a:r>
            <a:r>
              <a:rPr lang="en-US" b="1" u="sng" dirty="0"/>
              <a:t>EPI</a:t>
            </a:r>
            <a:r>
              <a:rPr lang="en-US" u="sng" dirty="0"/>
              <a:t>)</a:t>
            </a:r>
            <a:r>
              <a:rPr lang="en-US" dirty="0"/>
              <a:t> </a:t>
            </a:r>
            <a:r>
              <a:rPr lang="en-US" dirty="0" err="1"/>
              <a:t>bazirano</a:t>
            </a:r>
            <a:r>
              <a:rPr lang="en-US" dirty="0"/>
              <a:t> </a:t>
            </a:r>
            <a:r>
              <a:rPr lang="en-US" dirty="0" err="1"/>
              <a:t>na</a:t>
            </a:r>
            <a:r>
              <a:rPr lang="en-US" dirty="0"/>
              <a:t> </a:t>
            </a:r>
            <a:r>
              <a:rPr lang="en-US" dirty="0" err="1"/>
              <a:t>dostupnom</a:t>
            </a:r>
            <a:r>
              <a:rPr lang="en-US" dirty="0"/>
              <a:t> </a:t>
            </a:r>
            <a:r>
              <a:rPr lang="en-US" dirty="0" err="1"/>
              <a:t>paralelizmu</a:t>
            </a:r>
            <a:r>
              <a:rPr lang="en-US" dirty="0"/>
              <a:t> </a:t>
            </a:r>
            <a:endParaRPr lang="hr-HR" dirty="0"/>
          </a:p>
          <a:p>
            <a:pPr lvl="1"/>
            <a:r>
              <a:rPr lang="en-US" u="sng" dirty="0"/>
              <a:t>• P = EPI •IPS </a:t>
            </a:r>
            <a:endParaRPr lang="hr-HR" u="sng" dirty="0"/>
          </a:p>
          <a:p>
            <a:pPr lvl="1"/>
            <a:r>
              <a:rPr lang="en-US" dirty="0"/>
              <a:t>• P = fixed power budget </a:t>
            </a:r>
            <a:endParaRPr lang="hr-HR" dirty="0"/>
          </a:p>
          <a:p>
            <a:pPr lvl="1"/>
            <a:r>
              <a:rPr lang="en-US" dirty="0"/>
              <a:t>• EPI = energy per instruction </a:t>
            </a:r>
            <a:endParaRPr lang="hr-HR" dirty="0"/>
          </a:p>
          <a:p>
            <a:pPr lvl="1"/>
            <a:r>
              <a:rPr lang="en-US" dirty="0"/>
              <a:t>• IPS = aggregate instructions retired per second </a:t>
            </a:r>
            <a:endParaRPr lang="hr-HR" dirty="0"/>
          </a:p>
          <a:p>
            <a:r>
              <a:rPr lang="en-US" dirty="0"/>
              <a:t>• </a:t>
            </a:r>
            <a:r>
              <a:rPr lang="en-US" dirty="0" err="1"/>
              <a:t>Ideja</a:t>
            </a:r>
            <a:r>
              <a:rPr lang="en-US" dirty="0"/>
              <a:t>: Za </a:t>
            </a:r>
            <a:r>
              <a:rPr lang="en-US" dirty="0" err="1"/>
              <a:t>fiksirani</a:t>
            </a:r>
            <a:r>
              <a:rPr lang="en-US" dirty="0"/>
              <a:t> </a:t>
            </a:r>
            <a:r>
              <a:rPr lang="en-US" dirty="0" err="1"/>
              <a:t>budžet</a:t>
            </a:r>
            <a:r>
              <a:rPr lang="en-US" dirty="0"/>
              <a:t> </a:t>
            </a:r>
            <a:r>
              <a:rPr lang="en-US" dirty="0" err="1"/>
              <a:t>energije</a:t>
            </a:r>
            <a:r>
              <a:rPr lang="en-US" dirty="0"/>
              <a:t> </a:t>
            </a:r>
            <a:endParaRPr lang="hr-HR" dirty="0"/>
          </a:p>
          <a:p>
            <a:pPr lvl="1"/>
            <a:r>
              <a:rPr lang="en-US" dirty="0"/>
              <a:t>• </a:t>
            </a:r>
            <a:r>
              <a:rPr lang="en-US" dirty="0" err="1"/>
              <a:t>Pokretati</a:t>
            </a:r>
            <a:r>
              <a:rPr lang="en-US" dirty="0"/>
              <a:t> </a:t>
            </a:r>
            <a:r>
              <a:rPr lang="en-US" u="sng" dirty="0" err="1"/>
              <a:t>sekvencijalne</a:t>
            </a:r>
            <a:r>
              <a:rPr lang="en-US" u="sng" dirty="0"/>
              <a:t> </a:t>
            </a:r>
            <a:r>
              <a:rPr lang="en-US" u="sng" dirty="0" err="1"/>
              <a:t>zadatke</a:t>
            </a:r>
            <a:r>
              <a:rPr lang="en-US" u="sng" dirty="0"/>
              <a:t> </a:t>
            </a:r>
            <a:r>
              <a:rPr lang="en-US" dirty="0" err="1"/>
              <a:t>na</a:t>
            </a:r>
            <a:r>
              <a:rPr lang="en-US" dirty="0"/>
              <a:t> </a:t>
            </a:r>
            <a:r>
              <a:rPr lang="en-US" u="sng" dirty="0"/>
              <a:t>high-EPI</a:t>
            </a:r>
            <a:r>
              <a:rPr lang="en-US" dirty="0"/>
              <a:t> </a:t>
            </a:r>
            <a:r>
              <a:rPr lang="en-US" dirty="0" err="1"/>
              <a:t>procesoru</a:t>
            </a:r>
            <a:r>
              <a:rPr lang="en-US" dirty="0"/>
              <a:t> </a:t>
            </a:r>
            <a:endParaRPr lang="hr-HR" dirty="0"/>
          </a:p>
          <a:p>
            <a:pPr lvl="1"/>
            <a:r>
              <a:rPr lang="en-US" dirty="0"/>
              <a:t>• </a:t>
            </a:r>
            <a:r>
              <a:rPr lang="en-US" dirty="0" err="1"/>
              <a:t>Pokretati</a:t>
            </a:r>
            <a:r>
              <a:rPr lang="en-US" dirty="0"/>
              <a:t> </a:t>
            </a:r>
            <a:r>
              <a:rPr lang="en-US" u="sng" dirty="0" err="1"/>
              <a:t>paralelne</a:t>
            </a:r>
            <a:r>
              <a:rPr lang="en-US" u="sng" dirty="0"/>
              <a:t> </a:t>
            </a:r>
            <a:r>
              <a:rPr lang="en-US" u="sng" dirty="0" err="1"/>
              <a:t>zadatke</a:t>
            </a:r>
            <a:r>
              <a:rPr lang="en-US" u="sng" dirty="0"/>
              <a:t> </a:t>
            </a:r>
            <a:r>
              <a:rPr lang="en-US" dirty="0" err="1"/>
              <a:t>na</a:t>
            </a:r>
            <a:r>
              <a:rPr lang="en-US" dirty="0"/>
              <a:t> </a:t>
            </a:r>
            <a:r>
              <a:rPr lang="en-US" dirty="0" err="1"/>
              <a:t>više</a:t>
            </a:r>
            <a:r>
              <a:rPr lang="en-US" dirty="0"/>
              <a:t> </a:t>
            </a:r>
            <a:r>
              <a:rPr lang="en-US" u="sng" dirty="0"/>
              <a:t>low-EPI</a:t>
            </a:r>
            <a:r>
              <a:rPr lang="en-US" dirty="0"/>
              <a:t> </a:t>
            </a:r>
            <a:r>
              <a:rPr lang="en-US" dirty="0" err="1"/>
              <a:t>procesora</a:t>
            </a:r>
            <a:endParaRPr lang="en-US" dirty="0"/>
          </a:p>
        </p:txBody>
      </p:sp>
    </p:spTree>
    <p:extLst>
      <p:ext uri="{BB962C8B-B14F-4D97-AF65-F5344CB8AC3E}">
        <p14:creationId xmlns:p14="http://schemas.microsoft.com/office/powerpoint/2010/main" val="34834135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B89B-A8D9-22F0-E462-3FD91CF4FE24}"/>
              </a:ext>
            </a:extLst>
          </p:cNvPr>
          <p:cNvSpPr>
            <a:spLocks noGrp="1"/>
          </p:cNvSpPr>
          <p:nvPr>
            <p:ph type="title"/>
          </p:nvPr>
        </p:nvSpPr>
        <p:spPr/>
        <p:txBody>
          <a:bodyPr/>
          <a:lstStyle/>
          <a:p>
            <a:r>
              <a:rPr lang="en-US" b="1" dirty="0"/>
              <a:t>EPI Throttling </a:t>
            </a:r>
            <a:r>
              <a:rPr lang="en-US" b="1" dirty="0" err="1"/>
              <a:t>kroz</a:t>
            </a:r>
            <a:r>
              <a:rPr lang="en-US" b="1" dirty="0"/>
              <a:t> </a:t>
            </a:r>
            <a:r>
              <a:rPr lang="en-US" b="1" dirty="0" err="1"/>
              <a:t>dinamičko</a:t>
            </a:r>
            <a:r>
              <a:rPr lang="en-US" b="1" dirty="0"/>
              <a:t> </a:t>
            </a:r>
            <a:r>
              <a:rPr lang="en-US" b="1" dirty="0" err="1"/>
              <a:t>skaliranje</a:t>
            </a:r>
            <a:r>
              <a:rPr lang="en-US" b="1" dirty="0"/>
              <a:t> </a:t>
            </a:r>
            <a:r>
              <a:rPr lang="en-US" b="1" dirty="0" err="1"/>
              <a:t>frekvencije</a:t>
            </a:r>
            <a:r>
              <a:rPr lang="en-US" b="1" dirty="0"/>
              <a:t> </a:t>
            </a:r>
            <a:r>
              <a:rPr lang="en-US" b="1" dirty="0" err="1"/>
              <a:t>naponom</a:t>
            </a:r>
            <a:r>
              <a:rPr lang="en-US" b="1" dirty="0"/>
              <a:t> </a:t>
            </a:r>
          </a:p>
        </p:txBody>
      </p:sp>
      <p:sp>
        <p:nvSpPr>
          <p:cNvPr id="3" name="Content Placeholder 2">
            <a:extLst>
              <a:ext uri="{FF2B5EF4-FFF2-40B4-BE49-F238E27FC236}">
                <a16:creationId xmlns:a16="http://schemas.microsoft.com/office/drawing/2014/main" id="{644FCB61-3C47-B842-E4D9-BB1A7D7FF30A}"/>
              </a:ext>
            </a:extLst>
          </p:cNvPr>
          <p:cNvSpPr>
            <a:spLocks noGrp="1"/>
          </p:cNvSpPr>
          <p:nvPr>
            <p:ph idx="1"/>
          </p:nvPr>
        </p:nvSpPr>
        <p:spPr/>
        <p:txBody>
          <a:bodyPr/>
          <a:lstStyle/>
          <a:p>
            <a:r>
              <a:rPr lang="en-US" dirty="0"/>
              <a:t>• </a:t>
            </a:r>
            <a:r>
              <a:rPr lang="en-US" b="1" dirty="0"/>
              <a:t>DVFS</a:t>
            </a:r>
            <a:r>
              <a:rPr lang="en-US" dirty="0"/>
              <a:t>: </a:t>
            </a:r>
            <a:r>
              <a:rPr lang="en-US" u="sng" dirty="0"/>
              <a:t>Dynamic voltage frequency scaling </a:t>
            </a:r>
            <a:endParaRPr lang="hr-HR" u="sng" dirty="0"/>
          </a:p>
          <a:p>
            <a:r>
              <a:rPr lang="en-US" dirty="0"/>
              <a:t>• U </a:t>
            </a:r>
            <a:r>
              <a:rPr lang="en-US" dirty="0" err="1"/>
              <a:t>fazama</a:t>
            </a:r>
            <a:r>
              <a:rPr lang="en-US" dirty="0"/>
              <a:t> </a:t>
            </a:r>
            <a:r>
              <a:rPr lang="en-US" dirty="0" err="1"/>
              <a:t>koje</a:t>
            </a:r>
            <a:r>
              <a:rPr lang="en-US" dirty="0"/>
              <a:t> </a:t>
            </a:r>
            <a:r>
              <a:rPr lang="en-US" dirty="0" err="1"/>
              <a:t>imaju</a:t>
            </a:r>
            <a:r>
              <a:rPr lang="en-US" dirty="0"/>
              <a:t> </a:t>
            </a:r>
            <a:r>
              <a:rPr lang="en-US" u="sng" dirty="0" err="1"/>
              <a:t>nisku</a:t>
            </a:r>
            <a:r>
              <a:rPr lang="en-US" u="sng" dirty="0"/>
              <a:t> </a:t>
            </a:r>
            <a:r>
              <a:rPr lang="en-US" u="sng" dirty="0" err="1"/>
              <a:t>razinu</a:t>
            </a:r>
            <a:r>
              <a:rPr lang="en-US" u="sng" dirty="0"/>
              <a:t> </a:t>
            </a:r>
            <a:r>
              <a:rPr lang="en-US" u="sng" dirty="0" err="1"/>
              <a:t>paralelizma</a:t>
            </a:r>
            <a:r>
              <a:rPr lang="en-US" u="sng" dirty="0"/>
              <a:t> </a:t>
            </a:r>
            <a:endParaRPr lang="hr-HR" u="sng" dirty="0"/>
          </a:p>
          <a:p>
            <a:pPr lvl="1"/>
            <a:r>
              <a:rPr lang="en-US" dirty="0"/>
              <a:t>• </a:t>
            </a:r>
            <a:r>
              <a:rPr lang="en-US" dirty="0" err="1"/>
              <a:t>Pokrenuti</a:t>
            </a:r>
            <a:r>
              <a:rPr lang="en-US" dirty="0"/>
              <a:t> </a:t>
            </a:r>
            <a:r>
              <a:rPr lang="en-US" dirty="0" err="1"/>
              <a:t>izvršavanje</a:t>
            </a:r>
            <a:r>
              <a:rPr lang="en-US" dirty="0"/>
              <a:t> </a:t>
            </a:r>
            <a:r>
              <a:rPr lang="en-US" dirty="0" err="1"/>
              <a:t>na</a:t>
            </a:r>
            <a:r>
              <a:rPr lang="en-US" dirty="0"/>
              <a:t> </a:t>
            </a:r>
            <a:r>
              <a:rPr lang="en-US" dirty="0" err="1"/>
              <a:t>malo</a:t>
            </a:r>
            <a:r>
              <a:rPr lang="en-US" dirty="0"/>
              <a:t> </a:t>
            </a:r>
            <a:r>
              <a:rPr lang="en-US" dirty="0" err="1"/>
              <a:t>jezgri</a:t>
            </a:r>
            <a:r>
              <a:rPr lang="en-US" dirty="0"/>
              <a:t> </a:t>
            </a:r>
            <a:r>
              <a:rPr lang="en-US" dirty="0" err="1"/>
              <a:t>sa</a:t>
            </a:r>
            <a:r>
              <a:rPr lang="en-US" dirty="0"/>
              <a:t> </a:t>
            </a:r>
            <a:r>
              <a:rPr lang="en-US" u="sng" dirty="0" err="1"/>
              <a:t>visokom</a:t>
            </a:r>
            <a:r>
              <a:rPr lang="en-US" u="sng" dirty="0"/>
              <a:t> </a:t>
            </a:r>
            <a:r>
              <a:rPr lang="en-US" u="sng" dirty="0" err="1"/>
              <a:t>frekvencijom</a:t>
            </a:r>
            <a:r>
              <a:rPr lang="en-US" u="sng" dirty="0"/>
              <a:t> I </a:t>
            </a:r>
            <a:r>
              <a:rPr lang="en-US" u="sng" dirty="0" err="1"/>
              <a:t>potrošnjom</a:t>
            </a:r>
            <a:r>
              <a:rPr lang="en-US" u="sng" dirty="0"/>
              <a:t> </a:t>
            </a:r>
            <a:endParaRPr lang="hr-HR" u="sng" dirty="0"/>
          </a:p>
          <a:p>
            <a:r>
              <a:rPr lang="en-US" dirty="0"/>
              <a:t>• U </a:t>
            </a:r>
            <a:r>
              <a:rPr lang="en-US" dirty="0" err="1"/>
              <a:t>fazama</a:t>
            </a:r>
            <a:r>
              <a:rPr lang="en-US" dirty="0"/>
              <a:t> </a:t>
            </a:r>
            <a:r>
              <a:rPr lang="en-US" dirty="0" err="1"/>
              <a:t>koje</a:t>
            </a:r>
            <a:r>
              <a:rPr lang="en-US" dirty="0"/>
              <a:t> </a:t>
            </a:r>
            <a:r>
              <a:rPr lang="en-US" dirty="0" err="1"/>
              <a:t>imaju</a:t>
            </a:r>
            <a:r>
              <a:rPr lang="en-US" dirty="0"/>
              <a:t> </a:t>
            </a:r>
            <a:r>
              <a:rPr lang="en-US" u="sng" dirty="0" err="1"/>
              <a:t>visoku</a:t>
            </a:r>
            <a:r>
              <a:rPr lang="en-US" u="sng" dirty="0"/>
              <a:t> </a:t>
            </a:r>
            <a:r>
              <a:rPr lang="en-US" u="sng" dirty="0" err="1"/>
              <a:t>razinu</a:t>
            </a:r>
            <a:r>
              <a:rPr lang="en-US" u="sng" dirty="0"/>
              <a:t> </a:t>
            </a:r>
            <a:r>
              <a:rPr lang="en-US" u="sng" dirty="0" err="1"/>
              <a:t>paralelizma</a:t>
            </a:r>
            <a:r>
              <a:rPr lang="en-US" u="sng" dirty="0"/>
              <a:t> </a:t>
            </a:r>
            <a:endParaRPr lang="hr-HR" u="sng" dirty="0"/>
          </a:p>
          <a:p>
            <a:pPr lvl="1"/>
            <a:r>
              <a:rPr lang="en-US" dirty="0"/>
              <a:t>• </a:t>
            </a:r>
            <a:r>
              <a:rPr lang="en-US" dirty="0" err="1"/>
              <a:t>Pokrenuti</a:t>
            </a:r>
            <a:r>
              <a:rPr lang="en-US" dirty="0"/>
              <a:t> </a:t>
            </a:r>
            <a:r>
              <a:rPr lang="en-US" dirty="0" err="1"/>
              <a:t>izvršavanje</a:t>
            </a:r>
            <a:r>
              <a:rPr lang="en-US" dirty="0"/>
              <a:t> </a:t>
            </a:r>
            <a:r>
              <a:rPr lang="en-US" dirty="0" err="1"/>
              <a:t>na</a:t>
            </a:r>
            <a:r>
              <a:rPr lang="en-US" dirty="0"/>
              <a:t> </a:t>
            </a:r>
            <a:r>
              <a:rPr lang="en-US" dirty="0" err="1"/>
              <a:t>velikom</a:t>
            </a:r>
            <a:r>
              <a:rPr lang="en-US" dirty="0"/>
              <a:t> </a:t>
            </a:r>
            <a:r>
              <a:rPr lang="en-US" dirty="0" err="1"/>
              <a:t>broju</a:t>
            </a:r>
            <a:r>
              <a:rPr lang="en-US" dirty="0"/>
              <a:t> </a:t>
            </a:r>
            <a:r>
              <a:rPr lang="en-US" dirty="0" err="1"/>
              <a:t>jezgri</a:t>
            </a:r>
            <a:r>
              <a:rPr lang="en-US" dirty="0"/>
              <a:t> </a:t>
            </a:r>
            <a:r>
              <a:rPr lang="en-US" dirty="0" err="1"/>
              <a:t>sa</a:t>
            </a:r>
            <a:r>
              <a:rPr lang="en-US" dirty="0"/>
              <a:t> </a:t>
            </a:r>
            <a:r>
              <a:rPr lang="en-US" u="sng" dirty="0" err="1"/>
              <a:t>niskom</a:t>
            </a:r>
            <a:r>
              <a:rPr lang="en-US" u="sng" dirty="0"/>
              <a:t> </a:t>
            </a:r>
            <a:r>
              <a:rPr lang="en-US" u="sng" dirty="0" err="1"/>
              <a:t>frekvencijom</a:t>
            </a:r>
            <a:r>
              <a:rPr lang="en-US" u="sng" dirty="0"/>
              <a:t> I </a:t>
            </a:r>
            <a:r>
              <a:rPr lang="en-US" u="sng" dirty="0" err="1"/>
              <a:t>potrošnjom</a:t>
            </a:r>
            <a:endParaRPr lang="en-US" u="sng" dirty="0"/>
          </a:p>
        </p:txBody>
      </p:sp>
      <p:pic>
        <p:nvPicPr>
          <p:cNvPr id="5" name="Picture 4">
            <a:extLst>
              <a:ext uri="{FF2B5EF4-FFF2-40B4-BE49-F238E27FC236}">
                <a16:creationId xmlns:a16="http://schemas.microsoft.com/office/drawing/2014/main" id="{2398D11C-F2CC-C3EF-7153-0F1FA6D410B4}"/>
              </a:ext>
            </a:extLst>
          </p:cNvPr>
          <p:cNvPicPr>
            <a:picLocks noChangeAspect="1"/>
          </p:cNvPicPr>
          <p:nvPr/>
        </p:nvPicPr>
        <p:blipFill>
          <a:blip r:embed="rId2"/>
          <a:stretch>
            <a:fillRect/>
          </a:stretch>
        </p:blipFill>
        <p:spPr>
          <a:xfrm>
            <a:off x="7118840" y="4191514"/>
            <a:ext cx="5073160" cy="2666486"/>
          </a:xfrm>
          <a:prstGeom prst="rect">
            <a:avLst/>
          </a:prstGeom>
        </p:spPr>
      </p:pic>
    </p:spTree>
    <p:extLst>
      <p:ext uri="{BB962C8B-B14F-4D97-AF65-F5344CB8AC3E}">
        <p14:creationId xmlns:p14="http://schemas.microsoft.com/office/powerpoint/2010/main" val="424969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ABC5-D0AD-92AC-7049-04528A88F730}"/>
              </a:ext>
            </a:extLst>
          </p:cNvPr>
          <p:cNvSpPr>
            <a:spLocks noGrp="1"/>
          </p:cNvSpPr>
          <p:nvPr>
            <p:ph type="title"/>
          </p:nvPr>
        </p:nvSpPr>
        <p:spPr/>
        <p:txBody>
          <a:bodyPr/>
          <a:lstStyle/>
          <a:p>
            <a:r>
              <a:rPr lang="en-US" dirty="0"/>
              <a:t>AArch64 - </a:t>
            </a:r>
            <a:r>
              <a:rPr lang="en-US" b="1" dirty="0"/>
              <a:t>Branching</a:t>
            </a:r>
            <a:r>
              <a:rPr lang="en-US" dirty="0"/>
              <a:t> </a:t>
            </a:r>
          </a:p>
        </p:txBody>
      </p:sp>
      <p:sp>
        <p:nvSpPr>
          <p:cNvPr id="3" name="Content Placeholder 2">
            <a:extLst>
              <a:ext uri="{FF2B5EF4-FFF2-40B4-BE49-F238E27FC236}">
                <a16:creationId xmlns:a16="http://schemas.microsoft.com/office/drawing/2014/main" id="{A38EE96A-E630-9C08-C617-BF6A4D6EAC61}"/>
              </a:ext>
            </a:extLst>
          </p:cNvPr>
          <p:cNvSpPr>
            <a:spLocks noGrp="1"/>
          </p:cNvSpPr>
          <p:nvPr>
            <p:ph idx="1"/>
          </p:nvPr>
        </p:nvSpPr>
        <p:spPr>
          <a:xfrm>
            <a:off x="838200" y="1475874"/>
            <a:ext cx="10515600" cy="5017001"/>
          </a:xfrm>
        </p:spPr>
        <p:txBody>
          <a:bodyPr>
            <a:normAutofit fontScale="70000" lnSpcReduction="20000"/>
          </a:bodyPr>
          <a:lstStyle/>
          <a:p>
            <a:r>
              <a:rPr lang="en-US" dirty="0"/>
              <a:t>B &lt;offset&gt;</a:t>
            </a:r>
          </a:p>
          <a:p>
            <a:pPr marL="0" indent="0">
              <a:buNone/>
            </a:pPr>
            <a:r>
              <a:rPr lang="hr-HR" dirty="0"/>
              <a:t>	</a:t>
            </a:r>
            <a:r>
              <a:rPr lang="en-US" dirty="0"/>
              <a:t>PC relative branch (+/- 128MB)</a:t>
            </a:r>
          </a:p>
          <a:p>
            <a:r>
              <a:rPr lang="en-US" u="sng" dirty="0"/>
              <a:t>BL</a:t>
            </a:r>
            <a:r>
              <a:rPr lang="en-US" dirty="0"/>
              <a:t> &lt;offset&gt;</a:t>
            </a:r>
          </a:p>
          <a:p>
            <a:pPr marL="0" indent="0">
              <a:buNone/>
            </a:pPr>
            <a:r>
              <a:rPr lang="hr-HR" dirty="0"/>
              <a:t>	</a:t>
            </a:r>
            <a:r>
              <a:rPr lang="en-US" dirty="0"/>
              <a:t>Similar to B, but also stores return address in LR (link</a:t>
            </a:r>
            <a:r>
              <a:rPr lang="hr-HR" dirty="0"/>
              <a:t> </a:t>
            </a:r>
            <a:r>
              <a:rPr lang="en-US" dirty="0"/>
              <a:t>register), </a:t>
            </a:r>
            <a:r>
              <a:rPr lang="en-US" u="sng" dirty="0"/>
              <a:t>likely a function call</a:t>
            </a:r>
          </a:p>
          <a:p>
            <a:r>
              <a:rPr lang="en-US" dirty="0"/>
              <a:t>BR </a:t>
            </a:r>
            <a:r>
              <a:rPr lang="en-US" dirty="0" err="1"/>
              <a:t>Xm</a:t>
            </a:r>
            <a:endParaRPr lang="en-US" dirty="0"/>
          </a:p>
          <a:p>
            <a:pPr marL="0" indent="0">
              <a:buNone/>
            </a:pPr>
            <a:r>
              <a:rPr lang="hr-HR" dirty="0"/>
              <a:t>	</a:t>
            </a:r>
            <a:r>
              <a:rPr lang="en-US" dirty="0"/>
              <a:t>Absolute branch to address stored in </a:t>
            </a:r>
            <a:r>
              <a:rPr lang="en-US" dirty="0" err="1"/>
              <a:t>Xm</a:t>
            </a:r>
            <a:endParaRPr lang="en-US" dirty="0"/>
          </a:p>
          <a:p>
            <a:r>
              <a:rPr lang="en-US" dirty="0"/>
              <a:t>BRL </a:t>
            </a:r>
            <a:r>
              <a:rPr lang="en-US" dirty="0" err="1"/>
              <a:t>Xm</a:t>
            </a:r>
            <a:endParaRPr lang="en-US" dirty="0"/>
          </a:p>
          <a:p>
            <a:pPr marL="0" indent="0">
              <a:buNone/>
            </a:pPr>
            <a:r>
              <a:rPr lang="hr-HR" dirty="0"/>
              <a:t>	</a:t>
            </a:r>
            <a:r>
              <a:rPr lang="en-US" dirty="0"/>
              <a:t>Similar to BR, but also stores return address in LR</a:t>
            </a:r>
            <a:endParaRPr lang="hr-HR" dirty="0"/>
          </a:p>
          <a:p>
            <a:r>
              <a:rPr lang="en-US" dirty="0"/>
              <a:t>RET </a:t>
            </a:r>
            <a:r>
              <a:rPr lang="en-US" dirty="0" err="1"/>
              <a:t>Xm</a:t>
            </a:r>
            <a:r>
              <a:rPr lang="en-US" dirty="0"/>
              <a:t> or simply RET</a:t>
            </a:r>
          </a:p>
          <a:p>
            <a:pPr marL="0" indent="0">
              <a:buNone/>
            </a:pPr>
            <a:r>
              <a:rPr lang="en-US" dirty="0"/>
              <a:t>- Similar to BR, likely a function return</a:t>
            </a:r>
          </a:p>
          <a:p>
            <a:pPr marL="0" indent="0">
              <a:buNone/>
            </a:pPr>
            <a:r>
              <a:rPr lang="en-US" dirty="0"/>
              <a:t>- Uses LR if register is omitted</a:t>
            </a:r>
          </a:p>
          <a:p>
            <a:pPr marL="0" indent="0">
              <a:buNone/>
            </a:pPr>
            <a:r>
              <a:rPr lang="en-US" b="1" dirty="0"/>
              <a:t>Subroutine calls</a:t>
            </a:r>
            <a:r>
              <a:rPr lang="en-US" dirty="0"/>
              <a:t>:</a:t>
            </a:r>
            <a:r>
              <a:rPr lang="hr-HR" dirty="0"/>
              <a:t> </a:t>
            </a:r>
            <a:r>
              <a:rPr lang="en-US" dirty="0"/>
              <a:t>The </a:t>
            </a:r>
            <a:r>
              <a:rPr lang="en-US" b="1" dirty="0"/>
              <a:t>Link Register (LR) </a:t>
            </a:r>
            <a:r>
              <a:rPr lang="en-US" dirty="0"/>
              <a:t>stores the return address when a subroutine call is</a:t>
            </a:r>
          </a:p>
          <a:p>
            <a:pPr marL="0" indent="0">
              <a:buNone/>
            </a:pPr>
            <a:r>
              <a:rPr lang="en-US" dirty="0"/>
              <a:t>made. This is then used at the end of our subroutine to return back to the</a:t>
            </a:r>
          </a:p>
          <a:p>
            <a:pPr marL="0" indent="0">
              <a:buNone/>
            </a:pPr>
            <a:r>
              <a:rPr lang="en-US" dirty="0"/>
              <a:t>instruction following our subroutine call.</a:t>
            </a:r>
          </a:p>
        </p:txBody>
      </p:sp>
    </p:spTree>
    <p:extLst>
      <p:ext uri="{BB962C8B-B14F-4D97-AF65-F5344CB8AC3E}">
        <p14:creationId xmlns:p14="http://schemas.microsoft.com/office/powerpoint/2010/main" val="6575231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3904-8816-6F60-0B71-64E9CEB59805}"/>
              </a:ext>
            </a:extLst>
          </p:cNvPr>
          <p:cNvSpPr>
            <a:spLocks noGrp="1"/>
          </p:cNvSpPr>
          <p:nvPr>
            <p:ph type="title"/>
          </p:nvPr>
        </p:nvSpPr>
        <p:spPr>
          <a:xfrm>
            <a:off x="838200" y="0"/>
            <a:ext cx="10515600" cy="1325563"/>
          </a:xfrm>
        </p:spPr>
        <p:txBody>
          <a:bodyPr/>
          <a:lstStyle/>
          <a:p>
            <a:r>
              <a:rPr lang="en-US" b="1" dirty="0" err="1"/>
              <a:t>Podizanje</a:t>
            </a:r>
            <a:r>
              <a:rPr lang="en-US" b="1" dirty="0"/>
              <a:t> </a:t>
            </a:r>
            <a:r>
              <a:rPr lang="en-US" b="1" dirty="0" err="1"/>
              <a:t>frekvencije</a:t>
            </a:r>
            <a:r>
              <a:rPr lang="en-US" b="1" dirty="0"/>
              <a:t> male vs </a:t>
            </a:r>
            <a:r>
              <a:rPr lang="en-US" b="1" dirty="0" err="1"/>
              <a:t>velike</a:t>
            </a:r>
            <a:r>
              <a:rPr lang="en-US" b="1" dirty="0"/>
              <a:t> </a:t>
            </a:r>
            <a:r>
              <a:rPr lang="en-US" b="1" dirty="0" err="1"/>
              <a:t>jezgre</a:t>
            </a:r>
            <a:r>
              <a:rPr lang="en-US" b="1" dirty="0"/>
              <a:t> </a:t>
            </a:r>
          </a:p>
        </p:txBody>
      </p:sp>
      <p:sp>
        <p:nvSpPr>
          <p:cNvPr id="3" name="Content Placeholder 2">
            <a:extLst>
              <a:ext uri="{FF2B5EF4-FFF2-40B4-BE49-F238E27FC236}">
                <a16:creationId xmlns:a16="http://schemas.microsoft.com/office/drawing/2014/main" id="{6EA2E6B0-4005-B7E5-06A1-91F229632D9F}"/>
              </a:ext>
            </a:extLst>
          </p:cNvPr>
          <p:cNvSpPr>
            <a:spLocks noGrp="1"/>
          </p:cNvSpPr>
          <p:nvPr>
            <p:ph idx="1"/>
          </p:nvPr>
        </p:nvSpPr>
        <p:spPr>
          <a:xfrm>
            <a:off x="838200" y="1325563"/>
            <a:ext cx="10515600" cy="5032375"/>
          </a:xfrm>
        </p:spPr>
        <p:txBody>
          <a:bodyPr>
            <a:normAutofit/>
          </a:bodyPr>
          <a:lstStyle/>
          <a:p>
            <a:r>
              <a:rPr lang="en-US" dirty="0"/>
              <a:t>• </a:t>
            </a:r>
            <a:r>
              <a:rPr lang="en-US" dirty="0" err="1"/>
              <a:t>Podizanje</a:t>
            </a:r>
            <a:r>
              <a:rPr lang="en-US" dirty="0"/>
              <a:t> </a:t>
            </a:r>
            <a:r>
              <a:rPr lang="en-US" dirty="0" err="1"/>
              <a:t>frekvencije</a:t>
            </a:r>
            <a:r>
              <a:rPr lang="en-US" dirty="0"/>
              <a:t> </a:t>
            </a:r>
            <a:r>
              <a:rPr lang="en-US" dirty="0" err="1"/>
              <a:t>imaju</a:t>
            </a:r>
            <a:r>
              <a:rPr lang="en-US" dirty="0"/>
              <a:t> </a:t>
            </a:r>
            <a:r>
              <a:rPr lang="en-US" dirty="0" err="1"/>
              <a:t>svi</a:t>
            </a:r>
            <a:r>
              <a:rPr lang="en-US" dirty="0"/>
              <a:t> </a:t>
            </a:r>
            <a:r>
              <a:rPr lang="en-US" dirty="0" err="1"/>
              <a:t>Intelovi</a:t>
            </a:r>
            <a:r>
              <a:rPr lang="en-US" dirty="0"/>
              <a:t> </a:t>
            </a:r>
            <a:r>
              <a:rPr lang="en-US" dirty="0" err="1"/>
              <a:t>procesori</a:t>
            </a:r>
            <a:r>
              <a:rPr lang="en-US" dirty="0"/>
              <a:t> od Nehalem </a:t>
            </a:r>
            <a:r>
              <a:rPr lang="en-US" dirty="0" err="1"/>
              <a:t>jezgre</a:t>
            </a:r>
            <a:r>
              <a:rPr lang="en-US" dirty="0"/>
              <a:t> </a:t>
            </a:r>
            <a:r>
              <a:rPr lang="en-US" dirty="0" err="1"/>
              <a:t>na</a:t>
            </a:r>
            <a:r>
              <a:rPr lang="en-US" dirty="0"/>
              <a:t> </a:t>
            </a:r>
            <a:r>
              <a:rPr lang="en-US" dirty="0" err="1"/>
              <a:t>dalje</a:t>
            </a:r>
            <a:r>
              <a:rPr lang="en-US" dirty="0"/>
              <a:t>, I </a:t>
            </a:r>
            <a:r>
              <a:rPr lang="en-US" dirty="0" err="1"/>
              <a:t>npr</a:t>
            </a:r>
            <a:r>
              <a:rPr lang="en-US" dirty="0"/>
              <a:t>. IBM POWER7 </a:t>
            </a:r>
            <a:endParaRPr lang="hr-HR" dirty="0"/>
          </a:p>
          <a:p>
            <a:r>
              <a:rPr lang="en-US" dirty="0"/>
              <a:t>• </a:t>
            </a:r>
            <a:r>
              <a:rPr lang="en-US" b="1" dirty="0" err="1"/>
              <a:t>Prednosti</a:t>
            </a:r>
            <a:r>
              <a:rPr lang="en-US" dirty="0"/>
              <a:t> </a:t>
            </a:r>
            <a:endParaRPr lang="hr-HR" dirty="0"/>
          </a:p>
          <a:p>
            <a:pPr lvl="1"/>
            <a:r>
              <a:rPr lang="en-US" dirty="0"/>
              <a:t>+ </a:t>
            </a:r>
            <a:r>
              <a:rPr lang="en-US" u="sng" dirty="0" err="1"/>
              <a:t>jednostavna</a:t>
            </a:r>
            <a:r>
              <a:rPr lang="en-US" u="sng" dirty="0"/>
              <a:t> </a:t>
            </a:r>
            <a:r>
              <a:rPr lang="en-US" u="sng" dirty="0" err="1"/>
              <a:t>implementacija</a:t>
            </a:r>
            <a:r>
              <a:rPr lang="en-US" dirty="0"/>
              <a:t>, ne </a:t>
            </a:r>
            <a:r>
              <a:rPr lang="en-US" dirty="0" err="1"/>
              <a:t>trebamo</a:t>
            </a:r>
            <a:r>
              <a:rPr lang="en-US" dirty="0"/>
              <a:t> </a:t>
            </a:r>
            <a:r>
              <a:rPr lang="en-US" dirty="0" err="1"/>
              <a:t>redizajnirati</a:t>
            </a:r>
            <a:r>
              <a:rPr lang="en-US" dirty="0"/>
              <a:t> </a:t>
            </a:r>
            <a:r>
              <a:rPr lang="en-US" dirty="0" err="1"/>
              <a:t>ništa</a:t>
            </a:r>
            <a:r>
              <a:rPr lang="en-US" dirty="0"/>
              <a:t> </a:t>
            </a:r>
            <a:endParaRPr lang="hr-HR" dirty="0"/>
          </a:p>
          <a:p>
            <a:pPr lvl="1"/>
            <a:r>
              <a:rPr lang="en-US" dirty="0"/>
              <a:t>+ </a:t>
            </a:r>
            <a:r>
              <a:rPr lang="en-US" u="sng" dirty="0" err="1"/>
              <a:t>paralelna</a:t>
            </a:r>
            <a:r>
              <a:rPr lang="en-US" u="sng" dirty="0"/>
              <a:t> </a:t>
            </a:r>
            <a:r>
              <a:rPr lang="en-US" u="sng" dirty="0" err="1"/>
              <a:t>propusnost</a:t>
            </a:r>
            <a:r>
              <a:rPr lang="en-US" u="sng" dirty="0"/>
              <a:t> ne pada </a:t>
            </a:r>
            <a:r>
              <a:rPr lang="en-US" dirty="0" err="1"/>
              <a:t>kada</a:t>
            </a:r>
            <a:r>
              <a:rPr lang="en-US" dirty="0"/>
              <a:t> je </a:t>
            </a:r>
            <a:r>
              <a:rPr lang="en-US" dirty="0" err="1"/>
              <a:t>razina</a:t>
            </a:r>
            <a:r>
              <a:rPr lang="en-US" dirty="0"/>
              <a:t> thread-level </a:t>
            </a:r>
            <a:r>
              <a:rPr lang="en-US" dirty="0" err="1"/>
              <a:t>paralelizma</a:t>
            </a:r>
            <a:r>
              <a:rPr lang="en-US" dirty="0"/>
              <a:t> </a:t>
            </a:r>
            <a:r>
              <a:rPr lang="en-US" dirty="0" err="1"/>
              <a:t>visoka</a:t>
            </a:r>
            <a:r>
              <a:rPr lang="en-US" dirty="0"/>
              <a:t> </a:t>
            </a:r>
            <a:endParaRPr lang="hr-HR" dirty="0"/>
          </a:p>
          <a:p>
            <a:pPr lvl="1"/>
            <a:r>
              <a:rPr lang="en-US" dirty="0"/>
              <a:t>+ </a:t>
            </a:r>
            <a:r>
              <a:rPr lang="en-US" dirty="0" err="1"/>
              <a:t>čuva</a:t>
            </a:r>
            <a:r>
              <a:rPr lang="en-US" dirty="0"/>
              <a:t> </a:t>
            </a:r>
            <a:r>
              <a:rPr lang="en-US" dirty="0" err="1"/>
              <a:t>lokalnost</a:t>
            </a:r>
            <a:r>
              <a:rPr lang="en-US" dirty="0"/>
              <a:t> </a:t>
            </a:r>
            <a:r>
              <a:rPr lang="en-US" dirty="0" err="1"/>
              <a:t>threada</a:t>
            </a:r>
            <a:r>
              <a:rPr lang="en-US" dirty="0"/>
              <a:t> koji </a:t>
            </a:r>
            <a:r>
              <a:rPr lang="en-US" dirty="0" err="1"/>
              <a:t>radi</a:t>
            </a:r>
            <a:r>
              <a:rPr lang="en-US" dirty="0"/>
              <a:t> </a:t>
            </a:r>
            <a:r>
              <a:rPr lang="en-US" dirty="0" err="1"/>
              <a:t>na</a:t>
            </a:r>
            <a:r>
              <a:rPr lang="en-US" dirty="0"/>
              <a:t> </a:t>
            </a:r>
            <a:r>
              <a:rPr lang="en-US" dirty="0" err="1"/>
              <a:t>jezgri</a:t>
            </a:r>
            <a:r>
              <a:rPr lang="en-US" dirty="0"/>
              <a:t> </a:t>
            </a:r>
            <a:r>
              <a:rPr lang="en-US" dirty="0" err="1"/>
              <a:t>podignute</a:t>
            </a:r>
            <a:r>
              <a:rPr lang="en-US" dirty="0"/>
              <a:t> </a:t>
            </a:r>
            <a:r>
              <a:rPr lang="en-US" dirty="0" err="1"/>
              <a:t>frekvencije</a:t>
            </a:r>
            <a:r>
              <a:rPr lang="en-US" dirty="0"/>
              <a:t> </a:t>
            </a:r>
            <a:endParaRPr lang="hr-HR" dirty="0"/>
          </a:p>
          <a:p>
            <a:r>
              <a:rPr lang="en-US" dirty="0"/>
              <a:t>• </a:t>
            </a:r>
            <a:r>
              <a:rPr lang="en-US" b="1" dirty="0"/>
              <a:t>Mane</a:t>
            </a:r>
            <a:r>
              <a:rPr lang="en-US" dirty="0"/>
              <a:t> </a:t>
            </a:r>
            <a:endParaRPr lang="hr-HR" dirty="0"/>
          </a:p>
          <a:p>
            <a:pPr lvl="1"/>
            <a:r>
              <a:rPr lang="en-US" dirty="0"/>
              <a:t>- </a:t>
            </a:r>
            <a:r>
              <a:rPr lang="en-US" dirty="0" err="1"/>
              <a:t>Ako</a:t>
            </a:r>
            <a:r>
              <a:rPr lang="en-US" dirty="0"/>
              <a:t> je thread </a:t>
            </a:r>
            <a:r>
              <a:rPr lang="en-US" u="sng" dirty="0" err="1"/>
              <a:t>ograničen</a:t>
            </a:r>
            <a:r>
              <a:rPr lang="en-US" u="sng" dirty="0"/>
              <a:t> </a:t>
            </a:r>
            <a:r>
              <a:rPr lang="en-US" u="sng" dirty="0" err="1"/>
              <a:t>memorijom</a:t>
            </a:r>
            <a:r>
              <a:rPr lang="en-US" u="sng" dirty="0"/>
              <a:t>, </a:t>
            </a:r>
            <a:r>
              <a:rPr lang="en-US" u="sng" dirty="0" err="1"/>
              <a:t>nema</a:t>
            </a:r>
            <a:r>
              <a:rPr lang="en-US" u="sng" dirty="0"/>
              <a:t> </a:t>
            </a:r>
            <a:r>
              <a:rPr lang="en-US" u="sng" dirty="0" err="1"/>
              <a:t>ubrzanja</a:t>
            </a:r>
            <a:r>
              <a:rPr lang="en-US" u="sng" dirty="0"/>
              <a:t> </a:t>
            </a:r>
            <a:endParaRPr lang="hr-HR" u="sng" dirty="0"/>
          </a:p>
          <a:p>
            <a:pPr lvl="1"/>
            <a:r>
              <a:rPr lang="en-US" dirty="0"/>
              <a:t>- </a:t>
            </a:r>
            <a:r>
              <a:rPr lang="en-US" u="sng" dirty="0"/>
              <a:t>Ne </a:t>
            </a:r>
            <a:r>
              <a:rPr lang="en-US" u="sng" dirty="0" err="1"/>
              <a:t>smanjuje</a:t>
            </a:r>
            <a:r>
              <a:rPr lang="en-US" dirty="0"/>
              <a:t> </a:t>
            </a:r>
            <a:r>
              <a:rPr lang="en-US" dirty="0" err="1"/>
              <a:t>količinu</a:t>
            </a:r>
            <a:r>
              <a:rPr lang="en-US" dirty="0"/>
              <a:t> </a:t>
            </a:r>
            <a:r>
              <a:rPr lang="en-US" dirty="0" err="1"/>
              <a:t>ciklusa</a:t>
            </a:r>
            <a:r>
              <a:rPr lang="en-US" dirty="0"/>
              <a:t> po </a:t>
            </a:r>
            <a:r>
              <a:rPr lang="en-US" dirty="0" err="1"/>
              <a:t>instrukciji</a:t>
            </a:r>
            <a:r>
              <a:rPr lang="en-US" dirty="0"/>
              <a:t> (</a:t>
            </a:r>
            <a:r>
              <a:rPr lang="en-US" u="sng" dirty="0"/>
              <a:t>CPI</a:t>
            </a:r>
            <a:r>
              <a:rPr lang="en-US" dirty="0"/>
              <a:t>) </a:t>
            </a:r>
            <a:endParaRPr lang="hr-HR" dirty="0"/>
          </a:p>
          <a:p>
            <a:pPr lvl="1"/>
            <a:r>
              <a:rPr lang="en-US" dirty="0"/>
              <a:t>- </a:t>
            </a:r>
            <a:r>
              <a:rPr lang="en-US" dirty="0" err="1"/>
              <a:t>Mijenjanje</a:t>
            </a:r>
            <a:r>
              <a:rPr lang="en-US" dirty="0"/>
              <a:t> </a:t>
            </a:r>
            <a:r>
              <a:rPr lang="en-US" dirty="0" err="1"/>
              <a:t>frekvencije</a:t>
            </a:r>
            <a:r>
              <a:rPr lang="en-US" dirty="0"/>
              <a:t>/</a:t>
            </a:r>
            <a:r>
              <a:rPr lang="en-US" dirty="0" err="1"/>
              <a:t>napona</a:t>
            </a:r>
            <a:r>
              <a:rPr lang="en-US" dirty="0"/>
              <a:t> </a:t>
            </a:r>
            <a:r>
              <a:rPr lang="en-US" dirty="0" err="1"/>
              <a:t>može</a:t>
            </a:r>
            <a:r>
              <a:rPr lang="en-US" dirty="0"/>
              <a:t> </a:t>
            </a:r>
            <a:r>
              <a:rPr lang="en-US" dirty="0" err="1"/>
              <a:t>trajati</a:t>
            </a:r>
            <a:r>
              <a:rPr lang="en-US" dirty="0"/>
              <a:t> </a:t>
            </a:r>
            <a:r>
              <a:rPr lang="en-US" dirty="0" err="1"/>
              <a:t>dulje</a:t>
            </a:r>
            <a:r>
              <a:rPr lang="en-US" dirty="0"/>
              <a:t> </a:t>
            </a:r>
            <a:r>
              <a:rPr lang="en-US" dirty="0" err="1"/>
              <a:t>nego</a:t>
            </a:r>
            <a:r>
              <a:rPr lang="en-US" dirty="0"/>
              <a:t> </a:t>
            </a:r>
            <a:r>
              <a:rPr lang="en-US" dirty="0" err="1"/>
              <a:t>prebacivanje</a:t>
            </a:r>
            <a:r>
              <a:rPr lang="en-US" dirty="0"/>
              <a:t> </a:t>
            </a:r>
            <a:r>
              <a:rPr lang="en-US" dirty="0" err="1"/>
              <a:t>na</a:t>
            </a:r>
            <a:r>
              <a:rPr lang="en-US" dirty="0"/>
              <a:t> </a:t>
            </a:r>
            <a:r>
              <a:rPr lang="en-US" dirty="0" err="1"/>
              <a:t>veću</a:t>
            </a:r>
            <a:r>
              <a:rPr lang="en-US" dirty="0"/>
              <a:t> </a:t>
            </a:r>
            <a:r>
              <a:rPr lang="en-US" dirty="0" err="1"/>
              <a:t>jezgru</a:t>
            </a:r>
            <a:endParaRPr lang="en-US" dirty="0"/>
          </a:p>
        </p:txBody>
      </p:sp>
    </p:spTree>
    <p:extLst>
      <p:ext uri="{BB962C8B-B14F-4D97-AF65-F5344CB8AC3E}">
        <p14:creationId xmlns:p14="http://schemas.microsoft.com/office/powerpoint/2010/main" val="41559461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4A2E-E253-351E-3E28-F667CEFC7801}"/>
              </a:ext>
            </a:extLst>
          </p:cNvPr>
          <p:cNvSpPr>
            <a:spLocks noGrp="1"/>
          </p:cNvSpPr>
          <p:nvPr>
            <p:ph type="title"/>
          </p:nvPr>
        </p:nvSpPr>
        <p:spPr/>
        <p:txBody>
          <a:bodyPr/>
          <a:lstStyle/>
          <a:p>
            <a:r>
              <a:rPr lang="pl-PL" dirty="0"/>
              <a:t>Puno pitanja za buduća istraživanja </a:t>
            </a:r>
            <a:endParaRPr lang="en-US" dirty="0"/>
          </a:p>
        </p:txBody>
      </p:sp>
      <p:sp>
        <p:nvSpPr>
          <p:cNvPr id="3" name="Content Placeholder 2">
            <a:extLst>
              <a:ext uri="{FF2B5EF4-FFF2-40B4-BE49-F238E27FC236}">
                <a16:creationId xmlns:a16="http://schemas.microsoft.com/office/drawing/2014/main" id="{74E7797F-1504-3ECA-E441-A9F8030A5C2C}"/>
              </a:ext>
            </a:extLst>
          </p:cNvPr>
          <p:cNvSpPr>
            <a:spLocks noGrp="1"/>
          </p:cNvSpPr>
          <p:nvPr>
            <p:ph idx="1"/>
          </p:nvPr>
        </p:nvSpPr>
        <p:spPr/>
        <p:txBody>
          <a:bodyPr>
            <a:normAutofit fontScale="92500"/>
          </a:bodyPr>
          <a:lstStyle/>
          <a:p>
            <a:r>
              <a:rPr lang="en-US" dirty="0"/>
              <a:t>• </a:t>
            </a:r>
            <a:r>
              <a:rPr lang="en-US" dirty="0" err="1"/>
              <a:t>Kako</a:t>
            </a:r>
            <a:r>
              <a:rPr lang="en-US" dirty="0"/>
              <a:t> </a:t>
            </a:r>
            <a:r>
              <a:rPr lang="en-US" dirty="0" err="1"/>
              <a:t>dizajnirati</a:t>
            </a:r>
            <a:r>
              <a:rPr lang="en-US" dirty="0"/>
              <a:t> </a:t>
            </a:r>
            <a:r>
              <a:rPr lang="en-US" dirty="0" err="1"/>
              <a:t>asimetrične</a:t>
            </a:r>
            <a:r>
              <a:rPr lang="en-US" dirty="0"/>
              <a:t> </a:t>
            </a:r>
            <a:r>
              <a:rPr lang="en-US" dirty="0" err="1"/>
              <a:t>komponente</a:t>
            </a:r>
            <a:r>
              <a:rPr lang="en-US" dirty="0"/>
              <a:t>? </a:t>
            </a:r>
            <a:endParaRPr lang="hr-HR" dirty="0"/>
          </a:p>
          <a:p>
            <a:r>
              <a:rPr lang="en-US" dirty="0"/>
              <a:t>• </a:t>
            </a:r>
            <a:r>
              <a:rPr lang="en-US" dirty="0" err="1"/>
              <a:t>Fiksno</a:t>
            </a:r>
            <a:r>
              <a:rPr lang="en-US" dirty="0"/>
              <a:t>, </a:t>
            </a:r>
            <a:r>
              <a:rPr lang="en-US" dirty="0" err="1"/>
              <a:t>raspodijeljeno</a:t>
            </a:r>
            <a:r>
              <a:rPr lang="en-US" dirty="0"/>
              <a:t>, </a:t>
            </a:r>
            <a:r>
              <a:rPr lang="en-US" dirty="0" err="1"/>
              <a:t>sa</a:t>
            </a:r>
            <a:r>
              <a:rPr lang="en-US" dirty="0"/>
              <a:t> </a:t>
            </a:r>
            <a:r>
              <a:rPr lang="en-US" dirty="0" err="1"/>
              <a:t>mogućnošću</a:t>
            </a:r>
            <a:r>
              <a:rPr lang="en-US" dirty="0"/>
              <a:t> </a:t>
            </a:r>
            <a:r>
              <a:rPr lang="en-US" dirty="0" err="1"/>
              <a:t>rekonfiguraciju</a:t>
            </a:r>
            <a:r>
              <a:rPr lang="en-US" dirty="0"/>
              <a:t>? </a:t>
            </a:r>
            <a:endParaRPr lang="hr-HR" dirty="0"/>
          </a:p>
          <a:p>
            <a:r>
              <a:rPr lang="en-US" dirty="0"/>
              <a:t>• </a:t>
            </a:r>
            <a:r>
              <a:rPr lang="en-US" dirty="0" err="1"/>
              <a:t>Kakvi</a:t>
            </a:r>
            <a:r>
              <a:rPr lang="en-US" dirty="0"/>
              <a:t> </a:t>
            </a:r>
            <a:r>
              <a:rPr lang="en-US" dirty="0" err="1"/>
              <a:t>tipovi</a:t>
            </a:r>
            <a:r>
              <a:rPr lang="en-US" dirty="0"/>
              <a:t> </a:t>
            </a:r>
            <a:r>
              <a:rPr lang="en-US" dirty="0" err="1"/>
              <a:t>asimetričnosti</a:t>
            </a:r>
            <a:r>
              <a:rPr lang="en-US" dirty="0"/>
              <a:t>? </a:t>
            </a:r>
            <a:r>
              <a:rPr lang="en-US" dirty="0" err="1"/>
              <a:t>Koje</a:t>
            </a:r>
            <a:r>
              <a:rPr lang="en-US" dirty="0"/>
              <a:t> </a:t>
            </a:r>
            <a:r>
              <a:rPr lang="en-US" dirty="0" err="1"/>
              <a:t>tehnologije</a:t>
            </a:r>
            <a:r>
              <a:rPr lang="en-US" dirty="0"/>
              <a:t>? </a:t>
            </a:r>
            <a:endParaRPr lang="hr-HR" dirty="0"/>
          </a:p>
          <a:p>
            <a:r>
              <a:rPr lang="en-US" dirty="0"/>
              <a:t>• </a:t>
            </a:r>
            <a:r>
              <a:rPr lang="en-US" dirty="0" err="1"/>
              <a:t>Kakav</a:t>
            </a:r>
            <a:r>
              <a:rPr lang="en-US" dirty="0"/>
              <a:t> </a:t>
            </a:r>
            <a:r>
              <a:rPr lang="en-US" dirty="0" err="1"/>
              <a:t>nadzor</a:t>
            </a:r>
            <a:r>
              <a:rPr lang="en-US" dirty="0"/>
              <a:t> </a:t>
            </a:r>
            <a:r>
              <a:rPr lang="en-US" dirty="0" err="1"/>
              <a:t>provoditi</a:t>
            </a:r>
            <a:r>
              <a:rPr lang="en-US" dirty="0"/>
              <a:t> u </a:t>
            </a:r>
            <a:r>
              <a:rPr lang="en-US" dirty="0" err="1"/>
              <a:t>hardveru</a:t>
            </a:r>
            <a:r>
              <a:rPr lang="en-US" dirty="0"/>
              <a:t> I </a:t>
            </a:r>
            <a:r>
              <a:rPr lang="en-US" dirty="0" err="1"/>
              <a:t>softveru</a:t>
            </a:r>
            <a:r>
              <a:rPr lang="en-US" dirty="0"/>
              <a:t>? </a:t>
            </a:r>
            <a:endParaRPr lang="hr-HR" dirty="0"/>
          </a:p>
          <a:p>
            <a:r>
              <a:rPr lang="en-US" dirty="0"/>
              <a:t>• Za </a:t>
            </a:r>
            <a:r>
              <a:rPr lang="en-US" dirty="0" err="1"/>
              <a:t>otkrivanje</a:t>
            </a:r>
            <a:r>
              <a:rPr lang="en-US" dirty="0"/>
              <a:t> faze I </a:t>
            </a:r>
            <a:r>
              <a:rPr lang="en-US" dirty="0" err="1"/>
              <a:t>potreba</a:t>
            </a:r>
            <a:r>
              <a:rPr lang="en-US" dirty="0"/>
              <a:t> </a:t>
            </a:r>
            <a:r>
              <a:rPr lang="en-US" dirty="0" err="1"/>
              <a:t>trenutnog</a:t>
            </a:r>
            <a:r>
              <a:rPr lang="en-US" dirty="0"/>
              <a:t> </a:t>
            </a:r>
            <a:r>
              <a:rPr lang="en-US" dirty="0" err="1"/>
              <a:t>izvršavanja</a:t>
            </a:r>
            <a:r>
              <a:rPr lang="en-US" dirty="0"/>
              <a:t> </a:t>
            </a:r>
            <a:endParaRPr lang="hr-HR" dirty="0"/>
          </a:p>
          <a:p>
            <a:r>
              <a:rPr lang="en-US" dirty="0"/>
              <a:t>• </a:t>
            </a:r>
            <a:r>
              <a:rPr lang="en-US" dirty="0" err="1"/>
              <a:t>Kako</a:t>
            </a:r>
            <a:r>
              <a:rPr lang="en-US" dirty="0"/>
              <a:t> </a:t>
            </a:r>
            <a:r>
              <a:rPr lang="en-US" dirty="0" err="1"/>
              <a:t>dizajnirati</a:t>
            </a:r>
            <a:r>
              <a:rPr lang="en-US" dirty="0"/>
              <a:t> feedback/</a:t>
            </a:r>
            <a:r>
              <a:rPr lang="en-US" dirty="0" err="1"/>
              <a:t>kontrolnu</a:t>
            </a:r>
            <a:r>
              <a:rPr lang="en-US" dirty="0"/>
              <a:t> </a:t>
            </a:r>
            <a:r>
              <a:rPr lang="en-US" dirty="0" err="1"/>
              <a:t>petlju</a:t>
            </a:r>
            <a:r>
              <a:rPr lang="en-US" dirty="0"/>
              <a:t> </a:t>
            </a:r>
            <a:r>
              <a:rPr lang="en-US" dirty="0" err="1"/>
              <a:t>između</a:t>
            </a:r>
            <a:r>
              <a:rPr lang="en-US" dirty="0"/>
              <a:t> </a:t>
            </a:r>
            <a:r>
              <a:rPr lang="en-US" dirty="0" err="1"/>
              <a:t>komponenti</a:t>
            </a:r>
            <a:r>
              <a:rPr lang="en-US" dirty="0"/>
              <a:t> I </a:t>
            </a:r>
            <a:r>
              <a:rPr lang="en-US" dirty="0" err="1"/>
              <a:t>sistemskog</a:t>
            </a:r>
            <a:r>
              <a:rPr lang="en-US" dirty="0"/>
              <a:t> </a:t>
            </a:r>
            <a:r>
              <a:rPr lang="en-US" dirty="0" err="1"/>
              <a:t>softvera</a:t>
            </a:r>
            <a:r>
              <a:rPr lang="en-US" dirty="0"/>
              <a:t>? </a:t>
            </a:r>
            <a:endParaRPr lang="hr-HR" dirty="0"/>
          </a:p>
          <a:p>
            <a:r>
              <a:rPr lang="en-US" dirty="0"/>
              <a:t>• </a:t>
            </a:r>
            <a:r>
              <a:rPr lang="en-US" dirty="0" err="1"/>
              <a:t>Kako</a:t>
            </a:r>
            <a:r>
              <a:rPr lang="en-US" dirty="0"/>
              <a:t> </a:t>
            </a:r>
            <a:r>
              <a:rPr lang="en-US" dirty="0" err="1"/>
              <a:t>dizajnirati</a:t>
            </a:r>
            <a:r>
              <a:rPr lang="en-US" dirty="0"/>
              <a:t> </a:t>
            </a:r>
            <a:r>
              <a:rPr lang="en-US" dirty="0" err="1"/>
              <a:t>softver</a:t>
            </a:r>
            <a:r>
              <a:rPr lang="en-US" dirty="0"/>
              <a:t> da </a:t>
            </a:r>
            <a:r>
              <a:rPr lang="en-US" dirty="0" err="1"/>
              <a:t>automatski</a:t>
            </a:r>
            <a:r>
              <a:rPr lang="en-US" dirty="0"/>
              <a:t> </a:t>
            </a:r>
            <a:r>
              <a:rPr lang="en-US" dirty="0" err="1"/>
              <a:t>upravlja</a:t>
            </a:r>
            <a:r>
              <a:rPr lang="en-US" dirty="0"/>
              <a:t> </a:t>
            </a:r>
            <a:r>
              <a:rPr lang="en-US" dirty="0" err="1"/>
              <a:t>resursima</a:t>
            </a:r>
            <a:r>
              <a:rPr lang="en-US" dirty="0"/>
              <a:t>? </a:t>
            </a:r>
            <a:endParaRPr lang="hr-HR" dirty="0"/>
          </a:p>
          <a:p>
            <a:r>
              <a:rPr lang="en-US" dirty="0"/>
              <a:t>• </a:t>
            </a:r>
            <a:r>
              <a:rPr lang="en-US" dirty="0" err="1"/>
              <a:t>Praćenje</a:t>
            </a:r>
            <a:r>
              <a:rPr lang="en-US" dirty="0"/>
              <a:t> </a:t>
            </a:r>
            <a:r>
              <a:rPr lang="en-US" dirty="0" err="1"/>
              <a:t>ponašanja</a:t>
            </a:r>
            <a:r>
              <a:rPr lang="en-US" dirty="0"/>
              <a:t> </a:t>
            </a:r>
            <a:r>
              <a:rPr lang="en-US" dirty="0" err="1"/>
              <a:t>threadova</a:t>
            </a:r>
            <a:r>
              <a:rPr lang="en-US" dirty="0"/>
              <a:t>, </a:t>
            </a:r>
            <a:r>
              <a:rPr lang="en-US" dirty="0" err="1"/>
              <a:t>odabir</a:t>
            </a:r>
            <a:r>
              <a:rPr lang="en-US" dirty="0"/>
              <a:t> best-fit </a:t>
            </a:r>
            <a:r>
              <a:rPr lang="en-US" dirty="0" err="1"/>
              <a:t>komponenti</a:t>
            </a:r>
            <a:r>
              <a:rPr lang="en-US" dirty="0"/>
              <a:t> za workload</a:t>
            </a:r>
          </a:p>
        </p:txBody>
      </p:sp>
    </p:spTree>
    <p:extLst>
      <p:ext uri="{BB962C8B-B14F-4D97-AF65-F5344CB8AC3E}">
        <p14:creationId xmlns:p14="http://schemas.microsoft.com/office/powerpoint/2010/main" val="29009067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7A15-62F8-F024-FD7F-2B0A3D114057}"/>
              </a:ext>
            </a:extLst>
          </p:cNvPr>
          <p:cNvSpPr>
            <a:spLocks noGrp="1"/>
          </p:cNvSpPr>
          <p:nvPr>
            <p:ph type="title"/>
          </p:nvPr>
        </p:nvSpPr>
        <p:spPr/>
        <p:txBody>
          <a:bodyPr/>
          <a:lstStyle/>
          <a:p>
            <a:r>
              <a:rPr lang="en-US" b="1" dirty="0" err="1"/>
              <a:t>Specifični</a:t>
            </a:r>
            <a:r>
              <a:rPr lang="en-US" b="1" dirty="0"/>
              <a:t> use-case: HPC</a:t>
            </a:r>
          </a:p>
        </p:txBody>
      </p:sp>
      <p:pic>
        <p:nvPicPr>
          <p:cNvPr id="5" name="Content Placeholder 4">
            <a:extLst>
              <a:ext uri="{FF2B5EF4-FFF2-40B4-BE49-F238E27FC236}">
                <a16:creationId xmlns:a16="http://schemas.microsoft.com/office/drawing/2014/main" id="{A8420A84-BF14-29D0-D286-9A426DCB10BF}"/>
              </a:ext>
            </a:extLst>
          </p:cNvPr>
          <p:cNvPicPr>
            <a:picLocks noGrp="1" noChangeAspect="1"/>
          </p:cNvPicPr>
          <p:nvPr>
            <p:ph idx="1"/>
          </p:nvPr>
        </p:nvPicPr>
        <p:blipFill>
          <a:blip r:embed="rId2"/>
          <a:stretch>
            <a:fillRect/>
          </a:stretch>
        </p:blipFill>
        <p:spPr>
          <a:xfrm>
            <a:off x="228936" y="1414792"/>
            <a:ext cx="6119390" cy="2606266"/>
          </a:xfrm>
        </p:spPr>
      </p:pic>
      <p:pic>
        <p:nvPicPr>
          <p:cNvPr id="7" name="Picture 6">
            <a:extLst>
              <a:ext uri="{FF2B5EF4-FFF2-40B4-BE49-F238E27FC236}">
                <a16:creationId xmlns:a16="http://schemas.microsoft.com/office/drawing/2014/main" id="{2C04E519-6791-6495-1D3D-A12EF427D09B}"/>
              </a:ext>
            </a:extLst>
          </p:cNvPr>
          <p:cNvPicPr>
            <a:picLocks noChangeAspect="1"/>
          </p:cNvPicPr>
          <p:nvPr/>
        </p:nvPicPr>
        <p:blipFill>
          <a:blip r:embed="rId3"/>
          <a:stretch>
            <a:fillRect/>
          </a:stretch>
        </p:blipFill>
        <p:spPr>
          <a:xfrm>
            <a:off x="4369281" y="4108048"/>
            <a:ext cx="7592981" cy="2606265"/>
          </a:xfrm>
          <a:prstGeom prst="rect">
            <a:avLst/>
          </a:prstGeom>
        </p:spPr>
      </p:pic>
    </p:spTree>
    <p:extLst>
      <p:ext uri="{BB962C8B-B14F-4D97-AF65-F5344CB8AC3E}">
        <p14:creationId xmlns:p14="http://schemas.microsoft.com/office/powerpoint/2010/main" val="8792184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49BE-0ED4-75E8-D735-0B6D998746DE}"/>
              </a:ext>
            </a:extLst>
          </p:cNvPr>
          <p:cNvSpPr>
            <a:spLocks noGrp="1"/>
          </p:cNvSpPr>
          <p:nvPr>
            <p:ph type="title"/>
          </p:nvPr>
        </p:nvSpPr>
        <p:spPr/>
        <p:txBody>
          <a:bodyPr/>
          <a:lstStyle/>
          <a:p>
            <a:r>
              <a:rPr lang="en-US" b="1" dirty="0" err="1"/>
              <a:t>Heterogeni</a:t>
            </a:r>
            <a:r>
              <a:rPr lang="en-US" b="1" dirty="0"/>
              <a:t> </a:t>
            </a:r>
            <a:r>
              <a:rPr lang="en-US" b="1" dirty="0" err="1"/>
              <a:t>pristupi</a:t>
            </a:r>
            <a:r>
              <a:rPr lang="en-US" b="1" dirty="0"/>
              <a:t> </a:t>
            </a:r>
            <a:r>
              <a:rPr lang="en-US" b="1" dirty="0" err="1"/>
              <a:t>podržani</a:t>
            </a:r>
            <a:r>
              <a:rPr lang="en-US" b="1" dirty="0"/>
              <a:t> </a:t>
            </a:r>
            <a:r>
              <a:rPr lang="en-US" b="1" dirty="0" err="1"/>
              <a:t>hardverom</a:t>
            </a:r>
            <a:endParaRPr lang="en-US" b="1" dirty="0"/>
          </a:p>
        </p:txBody>
      </p:sp>
      <p:sp>
        <p:nvSpPr>
          <p:cNvPr id="3" name="Content Placeholder 2">
            <a:extLst>
              <a:ext uri="{FF2B5EF4-FFF2-40B4-BE49-F238E27FC236}">
                <a16:creationId xmlns:a16="http://schemas.microsoft.com/office/drawing/2014/main" id="{8BA32C1B-D351-B1FB-9CF9-7C08C4CDDC7B}"/>
              </a:ext>
            </a:extLst>
          </p:cNvPr>
          <p:cNvSpPr>
            <a:spLocks noGrp="1"/>
          </p:cNvSpPr>
          <p:nvPr>
            <p:ph idx="1"/>
          </p:nvPr>
        </p:nvSpPr>
        <p:spPr>
          <a:xfrm>
            <a:off x="838200" y="1825624"/>
            <a:ext cx="10515600" cy="5032375"/>
          </a:xfrm>
        </p:spPr>
        <p:txBody>
          <a:bodyPr>
            <a:normAutofit fontScale="92500" lnSpcReduction="10000"/>
          </a:bodyPr>
          <a:lstStyle/>
          <a:p>
            <a:r>
              <a:rPr lang="en-US" dirty="0"/>
              <a:t>• "There are multiple different technologies that are prominent - on desktop, server and HPC markets. Some common examples include: </a:t>
            </a:r>
            <a:endParaRPr lang="hr-HR" dirty="0"/>
          </a:p>
          <a:p>
            <a:pPr lvl="1"/>
            <a:r>
              <a:rPr lang="en-US" dirty="0"/>
              <a:t>• </a:t>
            </a:r>
            <a:r>
              <a:rPr lang="en-US" b="1" dirty="0"/>
              <a:t>GPGPU</a:t>
            </a:r>
            <a:r>
              <a:rPr lang="en-US" dirty="0"/>
              <a:t> (</a:t>
            </a:r>
            <a:r>
              <a:rPr lang="en-US" b="1" dirty="0"/>
              <a:t>General-Purpose Graphics Processing Unit</a:t>
            </a:r>
            <a:r>
              <a:rPr lang="en-US" dirty="0"/>
              <a:t>) technologies like CUDA (Compute Unified Device Architecture) and OpenCL (Open Computing Language) on various hardware platforms like NVIDIA/AMD GPUs paired with x86 processors. </a:t>
            </a:r>
            <a:endParaRPr lang="hr-HR" dirty="0"/>
          </a:p>
          <a:p>
            <a:pPr lvl="1"/>
            <a:r>
              <a:rPr lang="en-US" dirty="0"/>
              <a:t>• Intel Xeon Phi and similar accelerators, that can take advantage of concepts like OpenCL, OpenMP, C/C++, Fortran etc. </a:t>
            </a:r>
            <a:endParaRPr lang="hr-HR" dirty="0"/>
          </a:p>
          <a:p>
            <a:pPr lvl="1"/>
            <a:r>
              <a:rPr lang="en-US" dirty="0"/>
              <a:t>• Xilinx and similar FPGA/ASICs, that can also take advantage of various concepts like OpenCL, HLS etc.” </a:t>
            </a:r>
            <a:endParaRPr lang="hr-HR" dirty="0"/>
          </a:p>
          <a:p>
            <a:r>
              <a:rPr lang="en-US" dirty="0"/>
              <a:t>• “All these solutions can be mixed and matched and used side-by-side with other solutions, like Open MPI (Open Message Passing Interface), Intel MPI, MPICH (</a:t>
            </a:r>
            <a:r>
              <a:rPr lang="en-US" dirty="0" err="1"/>
              <a:t>MessagePassing</a:t>
            </a:r>
            <a:r>
              <a:rPr lang="en-US" dirty="0"/>
              <a:t> Interface Chameleon) for distributed parallel computing, which fits well with the concept of HPC. Idea behind these technologies is quite straightforward – to run code on multiple processors and use one of these solutions via library calls."</a:t>
            </a:r>
          </a:p>
        </p:txBody>
      </p:sp>
    </p:spTree>
    <p:extLst>
      <p:ext uri="{BB962C8B-B14F-4D97-AF65-F5344CB8AC3E}">
        <p14:creationId xmlns:p14="http://schemas.microsoft.com/office/powerpoint/2010/main" val="13773902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4EC2-CA84-CA12-5549-BFAF3E009D58}"/>
              </a:ext>
            </a:extLst>
          </p:cNvPr>
          <p:cNvSpPr>
            <a:spLocks noGrp="1"/>
          </p:cNvSpPr>
          <p:nvPr>
            <p:ph type="title"/>
          </p:nvPr>
        </p:nvSpPr>
        <p:spPr/>
        <p:txBody>
          <a:bodyPr/>
          <a:lstStyle/>
          <a:p>
            <a:r>
              <a:rPr lang="en-US" dirty="0" err="1"/>
              <a:t>Zašto</a:t>
            </a:r>
            <a:r>
              <a:rPr lang="en-US" dirty="0"/>
              <a:t> je </a:t>
            </a:r>
            <a:r>
              <a:rPr lang="en-US" dirty="0" err="1"/>
              <a:t>ovo</a:t>
            </a:r>
            <a:r>
              <a:rPr lang="en-US" dirty="0"/>
              <a:t> </a:t>
            </a:r>
            <a:r>
              <a:rPr lang="en-US" dirty="0" err="1"/>
              <a:t>zanimljivo</a:t>
            </a:r>
            <a:r>
              <a:rPr lang="en-US" dirty="0"/>
              <a:t>? </a:t>
            </a:r>
          </a:p>
        </p:txBody>
      </p:sp>
      <p:sp>
        <p:nvSpPr>
          <p:cNvPr id="3" name="Content Placeholder 2">
            <a:extLst>
              <a:ext uri="{FF2B5EF4-FFF2-40B4-BE49-F238E27FC236}">
                <a16:creationId xmlns:a16="http://schemas.microsoft.com/office/drawing/2014/main" id="{7BF451F8-CF61-4C6A-F5CF-769EA58EDCFB}"/>
              </a:ext>
            </a:extLst>
          </p:cNvPr>
          <p:cNvSpPr>
            <a:spLocks noGrp="1"/>
          </p:cNvSpPr>
          <p:nvPr>
            <p:ph idx="1"/>
          </p:nvPr>
        </p:nvSpPr>
        <p:spPr/>
        <p:txBody>
          <a:bodyPr>
            <a:normAutofit fontScale="92500" lnSpcReduction="10000"/>
          </a:bodyPr>
          <a:lstStyle/>
          <a:p>
            <a:r>
              <a:rPr lang="en-US" dirty="0"/>
              <a:t>• “x86-based ecosystem has been well-developed over the past 40+ years, which means that a lot of workloads can be handled by it.” </a:t>
            </a:r>
            <a:endParaRPr lang="hr-HR" dirty="0"/>
          </a:p>
          <a:p>
            <a:r>
              <a:rPr lang="en-US" dirty="0"/>
              <a:t>• “ARM-based ecosystem has been focused more on non HPC markets in the past However, the newly developed 64-bit architecture along with their respective SoCs will have a large impact on the CPU performance and memory bandwidth of these ARM processors in HPC domain.” </a:t>
            </a:r>
            <a:endParaRPr lang="hr-HR" dirty="0"/>
          </a:p>
          <a:p>
            <a:r>
              <a:rPr lang="en-US" dirty="0"/>
              <a:t>• “RISC-V based ecosystem has been focused on open-sourcing CPU technology via open instruction set and could be the “Linux of CPU design” if everything goes well.” </a:t>
            </a:r>
            <a:endParaRPr lang="hr-HR" dirty="0"/>
          </a:p>
          <a:p>
            <a:r>
              <a:rPr lang="en-US" dirty="0"/>
              <a:t>• “GPUs are very fast for specific types of workloads.” </a:t>
            </a:r>
            <a:endParaRPr lang="hr-HR" dirty="0"/>
          </a:p>
          <a:p>
            <a:r>
              <a:rPr lang="en-US" dirty="0"/>
              <a:t>• “ASICs are even faster for specific types of workloads.”</a:t>
            </a:r>
          </a:p>
        </p:txBody>
      </p:sp>
    </p:spTree>
    <p:extLst>
      <p:ext uri="{BB962C8B-B14F-4D97-AF65-F5344CB8AC3E}">
        <p14:creationId xmlns:p14="http://schemas.microsoft.com/office/powerpoint/2010/main" val="3897772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7C35-77AA-7BD7-007E-A961D33E7D64}"/>
              </a:ext>
            </a:extLst>
          </p:cNvPr>
          <p:cNvSpPr>
            <a:spLocks noGrp="1"/>
          </p:cNvSpPr>
          <p:nvPr>
            <p:ph type="title"/>
          </p:nvPr>
        </p:nvSpPr>
        <p:spPr/>
        <p:txBody>
          <a:bodyPr/>
          <a:lstStyle/>
          <a:p>
            <a:r>
              <a:rPr lang="en-US"/>
              <a:t>Zašto</a:t>
            </a:r>
            <a:r>
              <a:rPr lang="hr-HR"/>
              <a:t>?</a:t>
            </a:r>
            <a:endParaRPr lang="en-US" dirty="0"/>
          </a:p>
        </p:txBody>
      </p:sp>
      <p:pic>
        <p:nvPicPr>
          <p:cNvPr id="7" name="Picture 6">
            <a:extLst>
              <a:ext uri="{FF2B5EF4-FFF2-40B4-BE49-F238E27FC236}">
                <a16:creationId xmlns:a16="http://schemas.microsoft.com/office/drawing/2014/main" id="{69994264-9B23-9A71-CB20-042965AC7C08}"/>
              </a:ext>
            </a:extLst>
          </p:cNvPr>
          <p:cNvPicPr>
            <a:picLocks noChangeAspect="1"/>
          </p:cNvPicPr>
          <p:nvPr/>
        </p:nvPicPr>
        <p:blipFill>
          <a:blip r:embed="rId2"/>
          <a:stretch>
            <a:fillRect/>
          </a:stretch>
        </p:blipFill>
        <p:spPr>
          <a:xfrm>
            <a:off x="6391630" y="3850105"/>
            <a:ext cx="5800370" cy="3007895"/>
          </a:xfrm>
          <a:prstGeom prst="rect">
            <a:avLst/>
          </a:prstGeom>
        </p:spPr>
      </p:pic>
      <p:pic>
        <p:nvPicPr>
          <p:cNvPr id="5" name="Content Placeholder 4">
            <a:extLst>
              <a:ext uri="{FF2B5EF4-FFF2-40B4-BE49-F238E27FC236}">
                <a16:creationId xmlns:a16="http://schemas.microsoft.com/office/drawing/2014/main" id="{C1831169-614C-AECD-4F92-DEAA675928A0}"/>
              </a:ext>
            </a:extLst>
          </p:cNvPr>
          <p:cNvPicPr>
            <a:picLocks noGrp="1" noChangeAspect="1"/>
          </p:cNvPicPr>
          <p:nvPr>
            <p:ph idx="1"/>
          </p:nvPr>
        </p:nvPicPr>
        <p:blipFill>
          <a:blip r:embed="rId3"/>
          <a:stretch>
            <a:fillRect/>
          </a:stretch>
        </p:blipFill>
        <p:spPr>
          <a:xfrm>
            <a:off x="29953" y="1371919"/>
            <a:ext cx="6441969" cy="2872988"/>
          </a:xfrm>
        </p:spPr>
      </p:pic>
    </p:spTree>
    <p:extLst>
      <p:ext uri="{BB962C8B-B14F-4D97-AF65-F5344CB8AC3E}">
        <p14:creationId xmlns:p14="http://schemas.microsoft.com/office/powerpoint/2010/main" val="39859213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1BF6-718E-1429-6938-42D3EB922592}"/>
              </a:ext>
            </a:extLst>
          </p:cNvPr>
          <p:cNvSpPr>
            <a:spLocks noGrp="1"/>
          </p:cNvSpPr>
          <p:nvPr>
            <p:ph type="title"/>
          </p:nvPr>
        </p:nvSpPr>
        <p:spPr>
          <a:xfrm>
            <a:off x="0" y="286668"/>
            <a:ext cx="10515600" cy="1325563"/>
          </a:xfrm>
        </p:spPr>
        <p:txBody>
          <a:bodyPr/>
          <a:lstStyle/>
          <a:p>
            <a:r>
              <a:rPr lang="en-US" b="1" dirty="0" err="1"/>
              <a:t>Zaključak</a:t>
            </a:r>
            <a:endParaRPr lang="en-US" b="1" dirty="0"/>
          </a:p>
        </p:txBody>
      </p:sp>
      <p:sp>
        <p:nvSpPr>
          <p:cNvPr id="3" name="Content Placeholder 2">
            <a:extLst>
              <a:ext uri="{FF2B5EF4-FFF2-40B4-BE49-F238E27FC236}">
                <a16:creationId xmlns:a16="http://schemas.microsoft.com/office/drawing/2014/main" id="{A7EA6424-9D02-3EEC-9EDE-BE2609839A3C}"/>
              </a:ext>
            </a:extLst>
          </p:cNvPr>
          <p:cNvSpPr>
            <a:spLocks noGrp="1"/>
          </p:cNvSpPr>
          <p:nvPr>
            <p:ph idx="1"/>
          </p:nvPr>
        </p:nvSpPr>
        <p:spPr>
          <a:xfrm>
            <a:off x="0" y="1809583"/>
            <a:ext cx="10515600" cy="4351338"/>
          </a:xfrm>
        </p:spPr>
        <p:txBody>
          <a:bodyPr/>
          <a:lstStyle/>
          <a:p>
            <a:r>
              <a:rPr lang="en-US" dirty="0"/>
              <a:t>• </a:t>
            </a:r>
            <a:r>
              <a:rPr lang="en-US" dirty="0" err="1"/>
              <a:t>Budućnost</a:t>
            </a:r>
            <a:r>
              <a:rPr lang="en-US" dirty="0"/>
              <a:t> je </a:t>
            </a:r>
            <a:r>
              <a:rPr lang="en-US" b="1" dirty="0" err="1"/>
              <a:t>heterogena</a:t>
            </a:r>
            <a:r>
              <a:rPr lang="en-US" dirty="0"/>
              <a:t> </a:t>
            </a:r>
            <a:endParaRPr lang="hr-HR" dirty="0"/>
          </a:p>
          <a:p>
            <a:r>
              <a:rPr lang="en-US" dirty="0"/>
              <a:t>• </a:t>
            </a:r>
            <a:r>
              <a:rPr lang="en-US" dirty="0" err="1"/>
              <a:t>Budućnost</a:t>
            </a:r>
            <a:r>
              <a:rPr lang="en-US" dirty="0"/>
              <a:t> je </a:t>
            </a:r>
            <a:r>
              <a:rPr lang="en-US" b="1" dirty="0" err="1"/>
              <a:t>hibridna</a:t>
            </a:r>
            <a:r>
              <a:rPr lang="en-US" dirty="0"/>
              <a:t> </a:t>
            </a:r>
            <a:endParaRPr lang="hr-HR" dirty="0"/>
          </a:p>
          <a:p>
            <a:r>
              <a:rPr lang="en-US" dirty="0"/>
              <a:t>• </a:t>
            </a:r>
            <a:r>
              <a:rPr lang="en-US" dirty="0" err="1"/>
              <a:t>Budućnost</a:t>
            </a:r>
            <a:r>
              <a:rPr lang="en-US" dirty="0"/>
              <a:t> je (</a:t>
            </a:r>
            <a:r>
              <a:rPr lang="en-US" dirty="0" err="1"/>
              <a:t>vrlo</a:t>
            </a:r>
            <a:r>
              <a:rPr lang="en-US" dirty="0"/>
              <a:t> </a:t>
            </a:r>
            <a:r>
              <a:rPr lang="en-US" dirty="0" err="1"/>
              <a:t>vjerojatno</a:t>
            </a:r>
            <a:r>
              <a:rPr lang="en-US" dirty="0"/>
              <a:t>) </a:t>
            </a:r>
            <a:r>
              <a:rPr lang="en-US" b="1" dirty="0"/>
              <a:t>manycore</a:t>
            </a:r>
            <a:r>
              <a:rPr lang="en-US" dirty="0"/>
              <a:t> </a:t>
            </a:r>
            <a:endParaRPr lang="hr-HR" dirty="0"/>
          </a:p>
          <a:p>
            <a:r>
              <a:rPr lang="en-US" dirty="0"/>
              <a:t>• </a:t>
            </a:r>
            <a:r>
              <a:rPr lang="en-US" dirty="0" err="1"/>
              <a:t>Budućnost</a:t>
            </a:r>
            <a:r>
              <a:rPr lang="en-US" dirty="0"/>
              <a:t> je u “</a:t>
            </a:r>
            <a:r>
              <a:rPr lang="en-US" b="1" dirty="0" err="1"/>
              <a:t>vrlo</a:t>
            </a:r>
            <a:r>
              <a:rPr lang="en-US" b="1" dirty="0"/>
              <a:t> </a:t>
            </a:r>
            <a:r>
              <a:rPr lang="en-US" b="1" dirty="0" err="1"/>
              <a:t>bliskoj</a:t>
            </a:r>
            <a:r>
              <a:rPr lang="en-US" b="1" dirty="0"/>
              <a:t> </a:t>
            </a:r>
            <a:r>
              <a:rPr lang="en-US" b="1" dirty="0" err="1"/>
              <a:t>integraciji</a:t>
            </a:r>
            <a:r>
              <a:rPr lang="en-US" dirty="0"/>
              <a:t>” </a:t>
            </a:r>
            <a:endParaRPr lang="hr-HR" dirty="0"/>
          </a:p>
          <a:p>
            <a:r>
              <a:rPr lang="en-US" dirty="0"/>
              <a:t>• </a:t>
            </a:r>
            <a:r>
              <a:rPr lang="en-US" dirty="0" err="1"/>
              <a:t>Budućnost</a:t>
            </a:r>
            <a:r>
              <a:rPr lang="en-US" dirty="0"/>
              <a:t> je </a:t>
            </a:r>
            <a:r>
              <a:rPr lang="en-US" b="1" dirty="0"/>
              <a:t>cross-design</a:t>
            </a:r>
            <a:r>
              <a:rPr lang="en-US" dirty="0"/>
              <a:t>.</a:t>
            </a:r>
          </a:p>
        </p:txBody>
      </p:sp>
      <p:pic>
        <p:nvPicPr>
          <p:cNvPr id="5" name="Picture 4">
            <a:extLst>
              <a:ext uri="{FF2B5EF4-FFF2-40B4-BE49-F238E27FC236}">
                <a16:creationId xmlns:a16="http://schemas.microsoft.com/office/drawing/2014/main" id="{2A0A3BE6-8296-CCB7-9D1C-768F29A7E21E}"/>
              </a:ext>
            </a:extLst>
          </p:cNvPr>
          <p:cNvPicPr>
            <a:picLocks noChangeAspect="1"/>
          </p:cNvPicPr>
          <p:nvPr/>
        </p:nvPicPr>
        <p:blipFill>
          <a:blip r:embed="rId2"/>
          <a:stretch>
            <a:fillRect/>
          </a:stretch>
        </p:blipFill>
        <p:spPr>
          <a:xfrm>
            <a:off x="6448879" y="1612231"/>
            <a:ext cx="5719058" cy="3633537"/>
          </a:xfrm>
          <a:prstGeom prst="rect">
            <a:avLst/>
          </a:prstGeom>
        </p:spPr>
      </p:pic>
    </p:spTree>
    <p:extLst>
      <p:ext uri="{BB962C8B-B14F-4D97-AF65-F5344CB8AC3E}">
        <p14:creationId xmlns:p14="http://schemas.microsoft.com/office/powerpoint/2010/main" val="2913497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5FAD-1145-AB70-D771-194E5282D5DD}"/>
              </a:ext>
            </a:extLst>
          </p:cNvPr>
          <p:cNvSpPr>
            <a:spLocks noGrp="1"/>
          </p:cNvSpPr>
          <p:nvPr>
            <p:ph type="ctrTitle"/>
          </p:nvPr>
        </p:nvSpPr>
        <p:spPr/>
        <p:txBody>
          <a:bodyPr/>
          <a:lstStyle/>
          <a:p>
            <a:r>
              <a:rPr lang="en-US" b="1" dirty="0" err="1"/>
              <a:t>Memorijska</a:t>
            </a:r>
            <a:r>
              <a:rPr lang="en-US" b="1" dirty="0"/>
              <a:t> </a:t>
            </a:r>
            <a:r>
              <a:rPr lang="en-US" b="1" dirty="0" err="1"/>
              <a:t>hijerarhija</a:t>
            </a:r>
            <a:endParaRPr lang="en-US" b="1" dirty="0"/>
          </a:p>
        </p:txBody>
      </p:sp>
      <p:sp>
        <p:nvSpPr>
          <p:cNvPr id="3" name="Subtitle 2">
            <a:extLst>
              <a:ext uri="{FF2B5EF4-FFF2-40B4-BE49-F238E27FC236}">
                <a16:creationId xmlns:a16="http://schemas.microsoft.com/office/drawing/2014/main" id="{002616BF-308B-7EA8-FECE-DB8F5E71BD3E}"/>
              </a:ext>
            </a:extLst>
          </p:cNvPr>
          <p:cNvSpPr>
            <a:spLocks noGrp="1"/>
          </p:cNvSpPr>
          <p:nvPr>
            <p:ph type="subTitle" idx="1"/>
          </p:nvPr>
        </p:nvSpPr>
        <p:spPr/>
        <p:txBody>
          <a:bodyPr/>
          <a:lstStyle/>
          <a:p>
            <a:r>
              <a:rPr lang="hr-HR" dirty="0"/>
              <a:t>PREDAVANJE 13</a:t>
            </a:r>
          </a:p>
          <a:p>
            <a:r>
              <a:rPr lang="hr-HR" dirty="0">
                <a:solidFill>
                  <a:srgbClr val="FF0000"/>
                </a:solidFill>
              </a:rPr>
              <a:t>OTVORITI PREZENTACIJU POSEBNO</a:t>
            </a:r>
          </a:p>
          <a:p>
            <a:r>
              <a:rPr lang="hr-HR" sz="1600" dirty="0"/>
              <a:t>jer ima 109 slajdova :’)</a:t>
            </a:r>
            <a:endParaRPr lang="en-US" sz="1600" dirty="0"/>
          </a:p>
        </p:txBody>
      </p:sp>
    </p:spTree>
    <p:extLst>
      <p:ext uri="{BB962C8B-B14F-4D97-AF65-F5344CB8AC3E}">
        <p14:creationId xmlns:p14="http://schemas.microsoft.com/office/powerpoint/2010/main" val="40428122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6734-59CC-129F-3C4C-5AA0692B8251}"/>
              </a:ext>
            </a:extLst>
          </p:cNvPr>
          <p:cNvSpPr>
            <a:spLocks noGrp="1"/>
          </p:cNvSpPr>
          <p:nvPr>
            <p:ph type="ctrTitle"/>
          </p:nvPr>
        </p:nvSpPr>
        <p:spPr/>
        <p:txBody>
          <a:bodyPr/>
          <a:lstStyle/>
          <a:p>
            <a:r>
              <a:rPr lang="en-US" b="1" dirty="0"/>
              <a:t>ARM assembly</a:t>
            </a:r>
          </a:p>
        </p:txBody>
      </p:sp>
      <p:sp>
        <p:nvSpPr>
          <p:cNvPr id="3" name="Subtitle 2">
            <a:extLst>
              <a:ext uri="{FF2B5EF4-FFF2-40B4-BE49-F238E27FC236}">
                <a16:creationId xmlns:a16="http://schemas.microsoft.com/office/drawing/2014/main" id="{72469115-4057-6550-B14B-10271D1FAACF}"/>
              </a:ext>
            </a:extLst>
          </p:cNvPr>
          <p:cNvSpPr>
            <a:spLocks noGrp="1"/>
          </p:cNvSpPr>
          <p:nvPr>
            <p:ph type="subTitle" idx="1"/>
          </p:nvPr>
        </p:nvSpPr>
        <p:spPr/>
        <p:txBody>
          <a:bodyPr/>
          <a:lstStyle/>
          <a:p>
            <a:r>
              <a:rPr lang="hr-HR" dirty="0"/>
              <a:t>VJEZBE 08</a:t>
            </a:r>
          </a:p>
          <a:p>
            <a:r>
              <a:rPr lang="en-US" sz="3600" dirty="0">
                <a:solidFill>
                  <a:srgbClr val="FF0000"/>
                </a:solidFill>
              </a:rPr>
              <a:t>https://cpulator.01xz.net/?sys=arm-de1soc</a:t>
            </a:r>
          </a:p>
        </p:txBody>
      </p:sp>
    </p:spTree>
    <p:extLst>
      <p:ext uri="{BB962C8B-B14F-4D97-AF65-F5344CB8AC3E}">
        <p14:creationId xmlns:p14="http://schemas.microsoft.com/office/powerpoint/2010/main" val="2124523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DA03-DDAA-F15B-A1C9-2944759FEE17}"/>
              </a:ext>
            </a:extLst>
          </p:cNvPr>
          <p:cNvSpPr>
            <a:spLocks noGrp="1"/>
          </p:cNvSpPr>
          <p:nvPr>
            <p:ph type="title"/>
          </p:nvPr>
        </p:nvSpPr>
        <p:spPr/>
        <p:txBody>
          <a:bodyPr/>
          <a:lstStyle/>
          <a:p>
            <a:r>
              <a:rPr lang="en-US" dirty="0"/>
              <a:t>Demo examples:</a:t>
            </a:r>
          </a:p>
        </p:txBody>
      </p:sp>
      <p:sp>
        <p:nvSpPr>
          <p:cNvPr id="3" name="Content Placeholder 2">
            <a:extLst>
              <a:ext uri="{FF2B5EF4-FFF2-40B4-BE49-F238E27FC236}">
                <a16:creationId xmlns:a16="http://schemas.microsoft.com/office/drawing/2014/main" id="{65F34739-A022-5EA8-C26F-9553D7F09023}"/>
              </a:ext>
            </a:extLst>
          </p:cNvPr>
          <p:cNvSpPr>
            <a:spLocks noGrp="1"/>
          </p:cNvSpPr>
          <p:nvPr>
            <p:ph idx="1"/>
          </p:nvPr>
        </p:nvSpPr>
        <p:spPr>
          <a:xfrm>
            <a:off x="0" y="1690688"/>
            <a:ext cx="3027947" cy="2400049"/>
          </a:xfrm>
        </p:spPr>
        <p:txBody>
          <a:bodyPr>
            <a:normAutofit/>
          </a:bodyPr>
          <a:lstStyle/>
          <a:p>
            <a:r>
              <a:rPr lang="en-US" sz="2200" dirty="0"/>
              <a:t>.global _start </a:t>
            </a:r>
            <a:br>
              <a:rPr lang="hr-HR" sz="2200" dirty="0"/>
            </a:br>
            <a:r>
              <a:rPr lang="en-US" sz="2200" dirty="0"/>
              <a:t>_start: </a:t>
            </a:r>
            <a:br>
              <a:rPr lang="hr-HR" sz="2200" dirty="0"/>
            </a:br>
            <a:r>
              <a:rPr lang="hr-HR" sz="2200" dirty="0"/>
              <a:t>	</a:t>
            </a:r>
            <a:r>
              <a:rPr lang="en-US" sz="2200" dirty="0"/>
              <a:t>mov r2, #13 </a:t>
            </a:r>
            <a:br>
              <a:rPr lang="hr-HR" sz="2200" dirty="0"/>
            </a:br>
            <a:r>
              <a:rPr lang="hr-HR" sz="2200" dirty="0"/>
              <a:t>	</a:t>
            </a:r>
            <a:r>
              <a:rPr lang="en-US" sz="2200" dirty="0"/>
              <a:t>mov r3, #14 </a:t>
            </a:r>
            <a:br>
              <a:rPr lang="hr-HR" sz="2200" dirty="0"/>
            </a:br>
            <a:r>
              <a:rPr lang="hr-HR" sz="2200" dirty="0"/>
              <a:t>	</a:t>
            </a:r>
            <a:r>
              <a:rPr lang="en-US" sz="2200" dirty="0"/>
              <a:t>add r0, r2, r3 </a:t>
            </a:r>
            <a:br>
              <a:rPr lang="hr-HR" sz="2200" dirty="0"/>
            </a:br>
            <a:r>
              <a:rPr lang="en-US" sz="2200" dirty="0"/>
              <a:t>_stop: </a:t>
            </a:r>
            <a:br>
              <a:rPr lang="hr-HR" sz="2200" dirty="0"/>
            </a:br>
            <a:r>
              <a:rPr lang="hr-HR" sz="2200" dirty="0"/>
              <a:t>	</a:t>
            </a:r>
            <a:r>
              <a:rPr lang="en-US" sz="2200" dirty="0"/>
              <a:t>b _stop</a:t>
            </a:r>
          </a:p>
        </p:txBody>
      </p:sp>
      <p:sp>
        <p:nvSpPr>
          <p:cNvPr id="4" name="TextBox 3">
            <a:extLst>
              <a:ext uri="{FF2B5EF4-FFF2-40B4-BE49-F238E27FC236}">
                <a16:creationId xmlns:a16="http://schemas.microsoft.com/office/drawing/2014/main" id="{BC2C72B2-4681-1373-FE5E-E4F2AE29065E}"/>
              </a:ext>
            </a:extLst>
          </p:cNvPr>
          <p:cNvSpPr txBox="1"/>
          <p:nvPr/>
        </p:nvSpPr>
        <p:spPr>
          <a:xfrm>
            <a:off x="3017921" y="1359403"/>
            <a:ext cx="2582779" cy="3139321"/>
          </a:xfrm>
          <a:prstGeom prst="rect">
            <a:avLst/>
          </a:prstGeom>
          <a:noFill/>
        </p:spPr>
        <p:txBody>
          <a:bodyPr wrap="square" rtlCol="0">
            <a:spAutoFit/>
          </a:bodyPr>
          <a:lstStyle/>
          <a:p>
            <a:pPr marL="285750" indent="-285750">
              <a:buFont typeface="Arial" panose="020B0604020202020204" pitchFamily="34" charset="0"/>
              <a:buChar char="•"/>
            </a:pPr>
            <a:r>
              <a:rPr lang="pt-BR" sz="2200" dirty="0"/>
              <a:t>.global _start </a:t>
            </a:r>
            <a:br>
              <a:rPr lang="hr-HR" sz="2200" dirty="0"/>
            </a:br>
            <a:r>
              <a:rPr lang="pt-BR" sz="2200" dirty="0"/>
              <a:t>_start: </a:t>
            </a:r>
            <a:br>
              <a:rPr lang="hr-HR" sz="2200" dirty="0"/>
            </a:br>
            <a:r>
              <a:rPr lang="pt-BR" sz="2200" dirty="0"/>
              <a:t>mov r2, #13 </a:t>
            </a:r>
            <a:br>
              <a:rPr lang="hr-HR" sz="2200" dirty="0"/>
            </a:br>
            <a:r>
              <a:rPr lang="pt-BR" sz="2200" dirty="0"/>
              <a:t>mov r3, #14 </a:t>
            </a:r>
            <a:br>
              <a:rPr lang="hr-HR" sz="2200" dirty="0"/>
            </a:br>
            <a:r>
              <a:rPr lang="pt-BR" sz="2200" dirty="0"/>
              <a:t>add r0, r2, r3 </a:t>
            </a:r>
            <a:br>
              <a:rPr lang="hr-HR" sz="2200" dirty="0"/>
            </a:br>
            <a:br>
              <a:rPr lang="hr-HR" sz="2200" dirty="0"/>
            </a:br>
            <a:r>
              <a:rPr lang="pt-BR" sz="2200" dirty="0"/>
              <a:t>mov r7,#1 </a:t>
            </a:r>
            <a:br>
              <a:rPr lang="hr-HR" sz="2200" dirty="0"/>
            </a:br>
            <a:r>
              <a:rPr lang="pt-BR" sz="2200" dirty="0"/>
              <a:t>mov r10,#3 </a:t>
            </a:r>
            <a:br>
              <a:rPr lang="hr-HR" sz="2200" dirty="0"/>
            </a:br>
            <a:r>
              <a:rPr lang="pt-BR" sz="2200" dirty="0"/>
              <a:t>svc 0</a:t>
            </a:r>
            <a:endParaRPr lang="en-US" sz="2200" dirty="0"/>
          </a:p>
        </p:txBody>
      </p:sp>
      <p:sp>
        <p:nvSpPr>
          <p:cNvPr id="5" name="TextBox 4">
            <a:extLst>
              <a:ext uri="{FF2B5EF4-FFF2-40B4-BE49-F238E27FC236}">
                <a16:creationId xmlns:a16="http://schemas.microsoft.com/office/drawing/2014/main" id="{1470031B-D4DD-E090-299D-58C331FDFE66}"/>
              </a:ext>
            </a:extLst>
          </p:cNvPr>
          <p:cNvSpPr txBox="1"/>
          <p:nvPr/>
        </p:nvSpPr>
        <p:spPr>
          <a:xfrm>
            <a:off x="5207668" y="1359403"/>
            <a:ext cx="4058653"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.global _start </a:t>
            </a:r>
            <a:br>
              <a:rPr lang="hr-HR" sz="2200" dirty="0"/>
            </a:br>
            <a:r>
              <a:rPr lang="en-US" sz="2200" dirty="0"/>
              <a:t>_start: </a:t>
            </a:r>
            <a:br>
              <a:rPr lang="hr-HR" sz="2200" dirty="0"/>
            </a:br>
            <a:r>
              <a:rPr lang="en-US" sz="2200" dirty="0"/>
              <a:t>main: </a:t>
            </a:r>
            <a:br>
              <a:rPr lang="hr-HR" sz="2200" dirty="0"/>
            </a:br>
            <a:r>
              <a:rPr lang="hr-HR" sz="2200" dirty="0"/>
              <a:t>	</a:t>
            </a:r>
            <a:r>
              <a:rPr lang="en-US" sz="2200" dirty="0"/>
              <a:t>mov r0, #0 </a:t>
            </a:r>
            <a:br>
              <a:rPr lang="hr-HR" sz="2200" dirty="0"/>
            </a:br>
            <a:r>
              <a:rPr lang="en-US" sz="2200" dirty="0"/>
              <a:t>loop: </a:t>
            </a:r>
            <a:br>
              <a:rPr lang="hr-HR" sz="2200" dirty="0"/>
            </a:br>
            <a:r>
              <a:rPr lang="hr-HR" sz="2200" dirty="0"/>
              <a:t>	</a:t>
            </a:r>
            <a:r>
              <a:rPr lang="en-US" sz="2200" dirty="0" err="1"/>
              <a:t>cmp</a:t>
            </a:r>
            <a:r>
              <a:rPr lang="en-US" sz="2200" dirty="0"/>
              <a:t> r0, #512 </a:t>
            </a:r>
            <a:br>
              <a:rPr lang="hr-HR" sz="2200" dirty="0"/>
            </a:br>
            <a:r>
              <a:rPr lang="hr-HR" sz="2200" dirty="0"/>
              <a:t>	</a:t>
            </a:r>
            <a:r>
              <a:rPr lang="en-US" sz="2200" dirty="0" err="1"/>
              <a:t>beq</a:t>
            </a:r>
            <a:r>
              <a:rPr lang="en-US" sz="2200" dirty="0"/>
              <a:t> end </a:t>
            </a:r>
            <a:br>
              <a:rPr lang="hr-HR" sz="2200" dirty="0"/>
            </a:br>
            <a:r>
              <a:rPr lang="hr-HR" sz="2200" dirty="0"/>
              <a:t>	</a:t>
            </a:r>
            <a:r>
              <a:rPr lang="en-US" sz="2200" dirty="0"/>
              <a:t>add r0, r0, #1 </a:t>
            </a:r>
            <a:br>
              <a:rPr lang="hr-HR" sz="2200" dirty="0"/>
            </a:br>
            <a:r>
              <a:rPr lang="hr-HR" sz="2200" dirty="0"/>
              <a:t>	</a:t>
            </a:r>
            <a:r>
              <a:rPr lang="en-US" sz="2200" dirty="0"/>
              <a:t>b loop /* repeating the loop */ _stop:</a:t>
            </a:r>
            <a:br>
              <a:rPr lang="hr-HR" sz="2200" dirty="0"/>
            </a:br>
            <a:r>
              <a:rPr lang="hr-HR" sz="2200" dirty="0"/>
              <a:t>	</a:t>
            </a:r>
            <a:r>
              <a:rPr lang="en-US" sz="2200" dirty="0"/>
              <a:t> b _stop</a:t>
            </a:r>
          </a:p>
        </p:txBody>
      </p:sp>
      <p:sp>
        <p:nvSpPr>
          <p:cNvPr id="6" name="TextBox 5">
            <a:extLst>
              <a:ext uri="{FF2B5EF4-FFF2-40B4-BE49-F238E27FC236}">
                <a16:creationId xmlns:a16="http://schemas.microsoft.com/office/drawing/2014/main" id="{8FD6F0A9-8C6E-FF7B-11D0-6C7551CD44E5}"/>
              </a:ext>
            </a:extLst>
          </p:cNvPr>
          <p:cNvSpPr txBox="1"/>
          <p:nvPr/>
        </p:nvSpPr>
        <p:spPr>
          <a:xfrm>
            <a:off x="9047747" y="1507958"/>
            <a:ext cx="3144253"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Create a loop that will count from 0 to 1024 in register R10</a:t>
            </a:r>
            <a:endParaRPr lang="hr-HR" b="1" dirty="0"/>
          </a:p>
          <a:p>
            <a:pPr marL="285750" indent="-285750">
              <a:buFont typeface="Arial" panose="020B0604020202020204" pitchFamily="34" charset="0"/>
              <a:buChar char="•"/>
            </a:pPr>
            <a:r>
              <a:rPr lang="en-US" dirty="0"/>
              <a:t>.global _start</a:t>
            </a:r>
          </a:p>
          <a:p>
            <a:r>
              <a:rPr lang="en-US" dirty="0"/>
              <a:t>_start:</a:t>
            </a:r>
          </a:p>
          <a:p>
            <a:r>
              <a:rPr lang="en-US" dirty="0"/>
              <a:t>main:</a:t>
            </a:r>
          </a:p>
          <a:p>
            <a:r>
              <a:rPr lang="hr-HR" dirty="0"/>
              <a:t>	</a:t>
            </a:r>
            <a:r>
              <a:rPr lang="en-US" dirty="0"/>
              <a:t>mov r10, #0</a:t>
            </a:r>
            <a:endParaRPr lang="hr-HR" dirty="0"/>
          </a:p>
          <a:p>
            <a:r>
              <a:rPr lang="en-US" dirty="0"/>
              <a:t>loop:</a:t>
            </a:r>
          </a:p>
          <a:p>
            <a:r>
              <a:rPr lang="hr-HR" dirty="0"/>
              <a:t>	</a:t>
            </a:r>
            <a:r>
              <a:rPr lang="en-US" dirty="0" err="1"/>
              <a:t>cmp</a:t>
            </a:r>
            <a:r>
              <a:rPr lang="en-US" dirty="0"/>
              <a:t> r10, #1024</a:t>
            </a:r>
          </a:p>
          <a:p>
            <a:r>
              <a:rPr lang="hr-HR" dirty="0"/>
              <a:t>	</a:t>
            </a:r>
            <a:r>
              <a:rPr lang="en-US" dirty="0" err="1"/>
              <a:t>beq</a:t>
            </a:r>
            <a:r>
              <a:rPr lang="en-US" dirty="0"/>
              <a:t> end</a:t>
            </a:r>
          </a:p>
          <a:p>
            <a:r>
              <a:rPr lang="hr-HR" dirty="0"/>
              <a:t>	</a:t>
            </a:r>
            <a:r>
              <a:rPr lang="en-US" dirty="0"/>
              <a:t>add r10, r10, #1</a:t>
            </a:r>
          </a:p>
          <a:p>
            <a:r>
              <a:rPr lang="hr-HR" dirty="0"/>
              <a:t>	</a:t>
            </a:r>
            <a:r>
              <a:rPr lang="en-US" dirty="0"/>
              <a:t>b loop /* repeating the loop */</a:t>
            </a:r>
          </a:p>
          <a:p>
            <a:r>
              <a:rPr lang="en-US" dirty="0"/>
              <a:t>_stop:</a:t>
            </a:r>
          </a:p>
          <a:p>
            <a:r>
              <a:rPr lang="hr-HR" dirty="0"/>
              <a:t>	</a:t>
            </a:r>
            <a:r>
              <a:rPr lang="en-US" dirty="0"/>
              <a:t>b _stop</a:t>
            </a:r>
          </a:p>
        </p:txBody>
      </p:sp>
    </p:spTree>
    <p:extLst>
      <p:ext uri="{BB962C8B-B14F-4D97-AF65-F5344CB8AC3E}">
        <p14:creationId xmlns:p14="http://schemas.microsoft.com/office/powerpoint/2010/main" val="117020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4902-6B03-37F6-E98E-037AB6AA5B9D}"/>
              </a:ext>
            </a:extLst>
          </p:cNvPr>
          <p:cNvSpPr>
            <a:spLocks noGrp="1"/>
          </p:cNvSpPr>
          <p:nvPr>
            <p:ph type="title"/>
          </p:nvPr>
        </p:nvSpPr>
        <p:spPr/>
        <p:txBody>
          <a:bodyPr/>
          <a:lstStyle/>
          <a:p>
            <a:r>
              <a:rPr lang="en-US" dirty="0"/>
              <a:t>AArch64 – </a:t>
            </a:r>
            <a:r>
              <a:rPr lang="en-US" b="1" dirty="0"/>
              <a:t>Conditional Execution </a:t>
            </a:r>
          </a:p>
        </p:txBody>
      </p:sp>
      <p:sp>
        <p:nvSpPr>
          <p:cNvPr id="3" name="Content Placeholder 2">
            <a:extLst>
              <a:ext uri="{FF2B5EF4-FFF2-40B4-BE49-F238E27FC236}">
                <a16:creationId xmlns:a16="http://schemas.microsoft.com/office/drawing/2014/main" id="{33F871AD-C4F4-8B0C-9080-152BEC4285C4}"/>
              </a:ext>
            </a:extLst>
          </p:cNvPr>
          <p:cNvSpPr>
            <a:spLocks noGrp="1"/>
          </p:cNvSpPr>
          <p:nvPr>
            <p:ph idx="1"/>
          </p:nvPr>
        </p:nvSpPr>
        <p:spPr>
          <a:xfrm>
            <a:off x="838200" y="1395662"/>
            <a:ext cx="10515600" cy="5293895"/>
          </a:xfrm>
        </p:spPr>
        <p:txBody>
          <a:bodyPr/>
          <a:lstStyle/>
          <a:p>
            <a:r>
              <a:rPr lang="en-US" dirty="0"/>
              <a:t>The A64 instruction set does not include the concept of widespread predicated or conditional execution (as earlier Arm ISAs did). The NZCV register holds copies of the N, Z, C, and V condition flags. A small set of conditional data processing instructions are provided that use the condition flags as an additional input. </a:t>
            </a:r>
            <a:endParaRPr lang="hr-HR" dirty="0"/>
          </a:p>
          <a:p>
            <a:r>
              <a:rPr lang="en-US" dirty="0"/>
              <a:t>Only the conditional branch is conditionally executed. </a:t>
            </a:r>
            <a:endParaRPr lang="hr-HR" dirty="0"/>
          </a:p>
          <a:p>
            <a:pPr lvl="1"/>
            <a:r>
              <a:rPr lang="en-US" dirty="0"/>
              <a:t>• Conditional branch </a:t>
            </a:r>
            <a:endParaRPr lang="hr-HR" dirty="0"/>
          </a:p>
          <a:p>
            <a:pPr lvl="1"/>
            <a:r>
              <a:rPr lang="en-US" dirty="0"/>
              <a:t>• Add/subtract with carry </a:t>
            </a:r>
            <a:endParaRPr lang="hr-HR" dirty="0"/>
          </a:p>
          <a:p>
            <a:pPr lvl="1"/>
            <a:r>
              <a:rPr lang="en-US" dirty="0"/>
              <a:t>• Conditional select with increment, negate, or invert </a:t>
            </a:r>
            <a:endParaRPr lang="hr-HR" dirty="0"/>
          </a:p>
          <a:p>
            <a:pPr lvl="1"/>
            <a:r>
              <a:rPr lang="en-US" dirty="0"/>
              <a:t>• Conditional compare (set the condition flags)</a:t>
            </a:r>
          </a:p>
        </p:txBody>
      </p:sp>
    </p:spTree>
    <p:extLst>
      <p:ext uri="{BB962C8B-B14F-4D97-AF65-F5344CB8AC3E}">
        <p14:creationId xmlns:p14="http://schemas.microsoft.com/office/powerpoint/2010/main" val="13569579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071B-DAB8-6A04-F4B2-61993336128F}"/>
              </a:ext>
            </a:extLst>
          </p:cNvPr>
          <p:cNvSpPr>
            <a:spLocks noGrp="1"/>
          </p:cNvSpPr>
          <p:nvPr>
            <p:ph type="ctrTitle"/>
          </p:nvPr>
        </p:nvSpPr>
        <p:spPr/>
        <p:txBody>
          <a:bodyPr/>
          <a:lstStyle/>
          <a:p>
            <a:r>
              <a:rPr lang="en-US" b="1" dirty="0"/>
              <a:t>ARM assembly</a:t>
            </a:r>
          </a:p>
        </p:txBody>
      </p:sp>
      <p:sp>
        <p:nvSpPr>
          <p:cNvPr id="3" name="Subtitle 2">
            <a:extLst>
              <a:ext uri="{FF2B5EF4-FFF2-40B4-BE49-F238E27FC236}">
                <a16:creationId xmlns:a16="http://schemas.microsoft.com/office/drawing/2014/main" id="{087385D6-F0D1-6352-32C7-3E4965D3D558}"/>
              </a:ext>
            </a:extLst>
          </p:cNvPr>
          <p:cNvSpPr>
            <a:spLocks noGrp="1"/>
          </p:cNvSpPr>
          <p:nvPr>
            <p:ph type="subTitle" idx="1"/>
          </p:nvPr>
        </p:nvSpPr>
        <p:spPr/>
        <p:txBody>
          <a:bodyPr/>
          <a:lstStyle/>
          <a:p>
            <a:r>
              <a:rPr lang="hr-HR" dirty="0"/>
              <a:t>VJEŽBE 09</a:t>
            </a:r>
            <a:endParaRPr lang="en-US" dirty="0"/>
          </a:p>
        </p:txBody>
      </p:sp>
    </p:spTree>
    <p:extLst>
      <p:ext uri="{BB962C8B-B14F-4D97-AF65-F5344CB8AC3E}">
        <p14:creationId xmlns:p14="http://schemas.microsoft.com/office/powerpoint/2010/main" val="35869319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7FF73-EB40-2E2B-60AA-C77662CC8A5C}"/>
              </a:ext>
            </a:extLst>
          </p:cNvPr>
          <p:cNvSpPr>
            <a:spLocks noGrp="1"/>
          </p:cNvSpPr>
          <p:nvPr>
            <p:ph idx="1"/>
          </p:nvPr>
        </p:nvSpPr>
        <p:spPr>
          <a:xfrm>
            <a:off x="0" y="0"/>
            <a:ext cx="4267200" cy="6858000"/>
          </a:xfrm>
        </p:spPr>
        <p:txBody>
          <a:bodyPr>
            <a:normAutofit fontScale="92500" lnSpcReduction="20000"/>
          </a:bodyPr>
          <a:lstStyle/>
          <a:p>
            <a:r>
              <a:rPr lang="en-US" b="1" dirty="0"/>
              <a:t>Demo examples – blinking led:</a:t>
            </a:r>
            <a:endParaRPr lang="hr-HR" b="1" dirty="0"/>
          </a:p>
          <a:p>
            <a:r>
              <a:rPr lang="en-US" dirty="0"/>
              <a:t>.global _start </a:t>
            </a:r>
            <a:br>
              <a:rPr lang="hr-HR" dirty="0"/>
            </a:br>
            <a:r>
              <a:rPr lang="en-US" dirty="0"/>
              <a:t>_start: </a:t>
            </a:r>
            <a:br>
              <a:rPr lang="hr-HR" dirty="0"/>
            </a:br>
            <a:r>
              <a:rPr lang="hr-HR" dirty="0"/>
              <a:t>	</a:t>
            </a:r>
            <a:r>
              <a:rPr lang="en-US" dirty="0" err="1"/>
              <a:t>ldr</a:t>
            </a:r>
            <a:r>
              <a:rPr lang="en-US" dirty="0"/>
              <a:t> r0,=LED </a:t>
            </a:r>
            <a:br>
              <a:rPr lang="hr-HR" dirty="0"/>
            </a:br>
            <a:r>
              <a:rPr lang="en-US" dirty="0"/>
              <a:t>MOV r2,#0b00000001</a:t>
            </a:r>
            <a:br>
              <a:rPr lang="hr-HR" dirty="0"/>
            </a:br>
            <a:r>
              <a:rPr lang="en-US" dirty="0"/>
              <a:t>_write: </a:t>
            </a:r>
            <a:br>
              <a:rPr lang="hr-HR" dirty="0"/>
            </a:br>
            <a:r>
              <a:rPr lang="hr-HR" dirty="0"/>
              <a:t>	</a:t>
            </a:r>
            <a:r>
              <a:rPr lang="en-US" dirty="0"/>
              <a:t>str r2,[r0]</a:t>
            </a:r>
            <a:br>
              <a:rPr lang="hr-HR" dirty="0"/>
            </a:br>
            <a:r>
              <a:rPr lang="hr-HR" dirty="0"/>
              <a:t>		</a:t>
            </a:r>
            <a:r>
              <a:rPr lang="en-US" dirty="0"/>
              <a:t> mov r5,#0 </a:t>
            </a:r>
            <a:br>
              <a:rPr lang="hr-HR" dirty="0"/>
            </a:br>
            <a:r>
              <a:rPr lang="en-US" dirty="0"/>
              <a:t>_delay: </a:t>
            </a:r>
            <a:br>
              <a:rPr lang="hr-HR" dirty="0"/>
            </a:br>
            <a:r>
              <a:rPr lang="hr-HR" dirty="0"/>
              <a:t>		</a:t>
            </a:r>
            <a:r>
              <a:rPr lang="en-US" dirty="0"/>
              <a:t>add r5,r5,#1</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 </a:t>
            </a:r>
            <a:br>
              <a:rPr lang="hr-HR" dirty="0"/>
            </a:br>
            <a:r>
              <a:rPr lang="hr-HR" dirty="0"/>
              <a:t>		</a:t>
            </a:r>
            <a:r>
              <a:rPr lang="en-US" dirty="0"/>
              <a:t>str r3,[r0] </a:t>
            </a:r>
            <a:br>
              <a:rPr lang="hr-HR" dirty="0"/>
            </a:br>
            <a:r>
              <a:rPr lang="hr-HR" dirty="0"/>
              <a:t>		</a:t>
            </a:r>
            <a:r>
              <a:rPr lang="en-US" dirty="0"/>
              <a:t>mov r5,#0 </a:t>
            </a:r>
            <a:br>
              <a:rPr lang="hr-HR" dirty="0"/>
            </a:br>
            <a:r>
              <a:rPr lang="en-US" dirty="0"/>
              <a:t>_delay2: </a:t>
            </a:r>
            <a:br>
              <a:rPr lang="hr-HR" dirty="0"/>
            </a:br>
            <a:r>
              <a:rPr lang="hr-HR" dirty="0"/>
              <a:t>		</a:t>
            </a:r>
            <a:r>
              <a:rPr lang="en-US" dirty="0"/>
              <a:t>add r5,r5,#1 </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_delay2 </a:t>
            </a:r>
            <a:br>
              <a:rPr lang="hr-HR" dirty="0"/>
            </a:br>
            <a:r>
              <a:rPr lang="hr-HR" dirty="0"/>
              <a:t>		</a:t>
            </a:r>
            <a:r>
              <a:rPr lang="en-US" dirty="0"/>
              <a:t>str r2,[r0] </a:t>
            </a:r>
            <a:br>
              <a:rPr lang="hr-HR" dirty="0"/>
            </a:br>
            <a:r>
              <a:rPr lang="hr-HR" dirty="0"/>
              <a:t>		</a:t>
            </a:r>
            <a:r>
              <a:rPr lang="en-US" dirty="0"/>
              <a:t>b _write </a:t>
            </a:r>
            <a:br>
              <a:rPr lang="hr-HR" dirty="0"/>
            </a:br>
            <a:r>
              <a:rPr lang="en-US" dirty="0"/>
              <a:t>.data </a:t>
            </a:r>
            <a:br>
              <a:rPr lang="hr-HR" dirty="0"/>
            </a:br>
            <a:r>
              <a:rPr lang="en-US" dirty="0"/>
              <a:t>.</a:t>
            </a:r>
            <a:r>
              <a:rPr lang="en-US" dirty="0" err="1"/>
              <a:t>equ</a:t>
            </a:r>
            <a:r>
              <a:rPr lang="en-US" dirty="0"/>
              <a:t> LED, 0xFF200000</a:t>
            </a:r>
          </a:p>
        </p:txBody>
      </p:sp>
      <p:sp>
        <p:nvSpPr>
          <p:cNvPr id="4" name="TextBox 3">
            <a:extLst>
              <a:ext uri="{FF2B5EF4-FFF2-40B4-BE49-F238E27FC236}">
                <a16:creationId xmlns:a16="http://schemas.microsoft.com/office/drawing/2014/main" id="{CE1B9249-31C8-2F25-9DD7-313AC6BBCC4E}"/>
              </a:ext>
            </a:extLst>
          </p:cNvPr>
          <p:cNvSpPr txBox="1"/>
          <p:nvPr/>
        </p:nvSpPr>
        <p:spPr>
          <a:xfrm>
            <a:off x="4267200" y="0"/>
            <a:ext cx="4010527" cy="655564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Demo examples – counter</a:t>
            </a:r>
            <a:endParaRPr lang="hr-HR" sz="2400" b="1" dirty="0"/>
          </a:p>
          <a:p>
            <a:pPr marL="285750" indent="-285750">
              <a:buFont typeface="Arial" panose="020B0604020202020204" pitchFamily="34" charset="0"/>
              <a:buChar char="•"/>
            </a:pPr>
            <a:r>
              <a:rPr lang="en-US" dirty="0"/>
              <a:t>.global _start </a:t>
            </a:r>
            <a:br>
              <a:rPr lang="hr-HR" dirty="0"/>
            </a:br>
            <a:r>
              <a:rPr lang="en-US" dirty="0"/>
              <a:t>_start: </a:t>
            </a:r>
            <a:br>
              <a:rPr lang="hr-HR" dirty="0"/>
            </a:br>
            <a:r>
              <a:rPr lang="hr-HR" dirty="0"/>
              <a:t>	</a:t>
            </a:r>
            <a:r>
              <a:rPr lang="en-US" dirty="0" err="1"/>
              <a:t>ldr</a:t>
            </a:r>
            <a:r>
              <a:rPr lang="en-US" dirty="0"/>
              <a:t> r0,=LED </a:t>
            </a:r>
            <a:br>
              <a:rPr lang="hr-HR" dirty="0"/>
            </a:br>
            <a:r>
              <a:rPr lang="hr-HR" dirty="0"/>
              <a:t>	</a:t>
            </a:r>
            <a:r>
              <a:rPr lang="en-US" dirty="0"/>
              <a:t>MOV r2,#0b0000001 </a:t>
            </a:r>
            <a:br>
              <a:rPr lang="hr-HR" dirty="0"/>
            </a:br>
            <a:r>
              <a:rPr lang="en-US" dirty="0"/>
              <a:t>_write: </a:t>
            </a:r>
            <a:br>
              <a:rPr lang="hr-HR" dirty="0"/>
            </a:br>
            <a:r>
              <a:rPr lang="hr-HR" dirty="0"/>
              <a:t>    </a:t>
            </a:r>
            <a:r>
              <a:rPr lang="en-US" dirty="0"/>
              <a:t>str r2,[r0] </a:t>
            </a:r>
            <a:br>
              <a:rPr lang="hr-HR" dirty="0"/>
            </a:br>
            <a:r>
              <a:rPr lang="hr-HR" dirty="0"/>
              <a:t>	</a:t>
            </a:r>
            <a:r>
              <a:rPr lang="en-US" dirty="0"/>
              <a:t>mov r5,#0 </a:t>
            </a:r>
            <a:br>
              <a:rPr lang="hr-HR" dirty="0"/>
            </a:br>
            <a:r>
              <a:rPr lang="en-US" dirty="0"/>
              <a:t>_delay: </a:t>
            </a:r>
            <a:br>
              <a:rPr lang="hr-HR" dirty="0"/>
            </a:br>
            <a:r>
              <a:rPr lang="hr-HR" dirty="0"/>
              <a:t>	</a:t>
            </a:r>
            <a:r>
              <a:rPr lang="en-US" dirty="0"/>
              <a:t>add r5,r5,#1 </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 </a:t>
            </a:r>
            <a:br>
              <a:rPr lang="hr-HR" dirty="0"/>
            </a:br>
            <a:r>
              <a:rPr lang="hr-HR" dirty="0"/>
              <a:t>	</a:t>
            </a:r>
            <a:r>
              <a:rPr lang="en-US" dirty="0"/>
              <a:t>mov r5,#0 </a:t>
            </a:r>
            <a:br>
              <a:rPr lang="hr-HR" dirty="0"/>
            </a:br>
            <a:r>
              <a:rPr lang="en-US" dirty="0"/>
              <a:t>_delay2: </a:t>
            </a:r>
            <a:br>
              <a:rPr lang="hr-HR" dirty="0"/>
            </a:br>
            <a:r>
              <a:rPr lang="hr-HR" dirty="0"/>
              <a:t>	</a:t>
            </a:r>
            <a:r>
              <a:rPr lang="en-US" dirty="0"/>
              <a:t>add r5,r5,#1 </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_delay2 </a:t>
            </a:r>
            <a:br>
              <a:rPr lang="hr-HR" dirty="0"/>
            </a:br>
            <a:r>
              <a:rPr lang="hr-HR" dirty="0"/>
              <a:t>	</a:t>
            </a:r>
            <a:r>
              <a:rPr lang="en-US" dirty="0"/>
              <a:t>str r3,[r0] </a:t>
            </a:r>
            <a:br>
              <a:rPr lang="hr-HR" dirty="0"/>
            </a:br>
            <a:r>
              <a:rPr lang="hr-HR" dirty="0"/>
              <a:t>	</a:t>
            </a:r>
            <a:r>
              <a:rPr lang="en-US" dirty="0"/>
              <a:t>add r2,r2,#1 </a:t>
            </a:r>
            <a:br>
              <a:rPr lang="hr-HR" dirty="0"/>
            </a:br>
            <a:r>
              <a:rPr lang="hr-HR" dirty="0"/>
              <a:t>	</a:t>
            </a:r>
            <a:r>
              <a:rPr lang="en-US" dirty="0"/>
              <a:t>str r2,[r0] </a:t>
            </a:r>
            <a:br>
              <a:rPr lang="hr-HR" dirty="0"/>
            </a:br>
            <a:r>
              <a:rPr lang="hr-HR" dirty="0"/>
              <a:t>	</a:t>
            </a:r>
            <a:r>
              <a:rPr lang="en-US" dirty="0"/>
              <a:t>b _write </a:t>
            </a:r>
            <a:br>
              <a:rPr lang="hr-HR" dirty="0"/>
            </a:br>
            <a:r>
              <a:rPr lang="en-US" dirty="0"/>
              <a:t>.data </a:t>
            </a:r>
            <a:br>
              <a:rPr lang="hr-HR" dirty="0"/>
            </a:br>
            <a:r>
              <a:rPr lang="en-US" dirty="0"/>
              <a:t>.</a:t>
            </a:r>
            <a:r>
              <a:rPr lang="en-US" dirty="0" err="1"/>
              <a:t>equ</a:t>
            </a:r>
            <a:r>
              <a:rPr lang="en-US" dirty="0"/>
              <a:t> LED, 0xFF200000 </a:t>
            </a:r>
          </a:p>
        </p:txBody>
      </p:sp>
      <p:sp>
        <p:nvSpPr>
          <p:cNvPr id="5" name="TextBox 4">
            <a:extLst>
              <a:ext uri="{FF2B5EF4-FFF2-40B4-BE49-F238E27FC236}">
                <a16:creationId xmlns:a16="http://schemas.microsoft.com/office/drawing/2014/main" id="{09C41E1B-192A-3BD8-DFE4-7F8867DEA092}"/>
              </a:ext>
            </a:extLst>
          </p:cNvPr>
          <p:cNvSpPr txBox="1"/>
          <p:nvPr/>
        </p:nvSpPr>
        <p:spPr>
          <a:xfrm>
            <a:off x="8277727" y="0"/>
            <a:ext cx="3914273" cy="649408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Demo examples – rolling led</a:t>
            </a:r>
            <a:endParaRPr lang="hr-HR" sz="2000" b="1" dirty="0"/>
          </a:p>
          <a:p>
            <a:pPr marL="285750" indent="-285750">
              <a:buFont typeface="Arial" panose="020B0604020202020204" pitchFamily="34" charset="0"/>
              <a:buChar char="•"/>
            </a:pPr>
            <a:r>
              <a:rPr lang="en-US" dirty="0"/>
              <a:t>.global _start </a:t>
            </a:r>
            <a:br>
              <a:rPr lang="hr-HR" dirty="0"/>
            </a:br>
            <a:r>
              <a:rPr lang="en-US" dirty="0"/>
              <a:t>_start: </a:t>
            </a:r>
            <a:br>
              <a:rPr lang="hr-HR" dirty="0"/>
            </a:br>
            <a:r>
              <a:rPr lang="hr-HR" dirty="0"/>
              <a:t>	</a:t>
            </a:r>
            <a:r>
              <a:rPr lang="en-US" dirty="0" err="1"/>
              <a:t>ldr</a:t>
            </a:r>
            <a:r>
              <a:rPr lang="en-US" dirty="0"/>
              <a:t> r0,=LED </a:t>
            </a:r>
            <a:br>
              <a:rPr lang="hr-HR" dirty="0"/>
            </a:br>
            <a:r>
              <a:rPr lang="hr-HR" dirty="0"/>
              <a:t>	</a:t>
            </a:r>
            <a:r>
              <a:rPr lang="en-US" dirty="0"/>
              <a:t>MOV r2,#0b0000001 </a:t>
            </a:r>
            <a:br>
              <a:rPr lang="hr-HR" dirty="0"/>
            </a:br>
            <a:r>
              <a:rPr lang="en-US" dirty="0"/>
              <a:t>_write: </a:t>
            </a:r>
            <a:br>
              <a:rPr lang="hr-HR" dirty="0"/>
            </a:br>
            <a:r>
              <a:rPr lang="en-US" dirty="0"/>
              <a:t>str r2,[r0] </a:t>
            </a:r>
            <a:br>
              <a:rPr lang="hr-HR" dirty="0"/>
            </a:br>
            <a:r>
              <a:rPr lang="hr-HR" dirty="0"/>
              <a:t>	</a:t>
            </a:r>
            <a:r>
              <a:rPr lang="en-US" dirty="0"/>
              <a:t>mov r5,#0 </a:t>
            </a:r>
            <a:br>
              <a:rPr lang="hr-HR" dirty="0"/>
            </a:br>
            <a:r>
              <a:rPr lang="en-US" dirty="0"/>
              <a:t>_delay: </a:t>
            </a:r>
            <a:br>
              <a:rPr lang="hr-HR" dirty="0"/>
            </a:br>
            <a:r>
              <a:rPr lang="hr-HR" dirty="0"/>
              <a:t>	</a:t>
            </a:r>
            <a:r>
              <a:rPr lang="en-US" dirty="0"/>
              <a:t>add r5,r5,#1 </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 </a:t>
            </a:r>
            <a:br>
              <a:rPr lang="hr-HR" dirty="0"/>
            </a:br>
            <a:r>
              <a:rPr lang="hr-HR" dirty="0"/>
              <a:t>	</a:t>
            </a:r>
            <a:r>
              <a:rPr lang="en-US" dirty="0"/>
              <a:t>mov r5,#0 </a:t>
            </a:r>
            <a:br>
              <a:rPr lang="hr-HR" dirty="0"/>
            </a:br>
            <a:r>
              <a:rPr lang="en-US" dirty="0"/>
              <a:t>_delay2: </a:t>
            </a:r>
            <a:br>
              <a:rPr lang="hr-HR" dirty="0"/>
            </a:br>
            <a:r>
              <a:rPr lang="hr-HR" dirty="0"/>
              <a:t>	</a:t>
            </a:r>
            <a:r>
              <a:rPr lang="en-US" dirty="0"/>
              <a:t>add r5,r5,#1 </a:t>
            </a:r>
            <a:br>
              <a:rPr lang="hr-HR" dirty="0"/>
            </a:br>
            <a:r>
              <a:rPr lang="hr-HR" dirty="0"/>
              <a:t>	</a:t>
            </a:r>
            <a:r>
              <a:rPr lang="en-US" dirty="0" err="1"/>
              <a:t>cmp</a:t>
            </a:r>
            <a:r>
              <a:rPr lang="en-US" dirty="0"/>
              <a:t> r5,#102400 </a:t>
            </a:r>
            <a:br>
              <a:rPr lang="hr-HR" dirty="0"/>
            </a:br>
            <a:r>
              <a:rPr lang="hr-HR" dirty="0"/>
              <a:t>	</a:t>
            </a:r>
            <a:r>
              <a:rPr lang="en-US" dirty="0" err="1"/>
              <a:t>bne</a:t>
            </a:r>
            <a:r>
              <a:rPr lang="en-US" dirty="0"/>
              <a:t> _delay2 </a:t>
            </a:r>
            <a:br>
              <a:rPr lang="hr-HR" dirty="0"/>
            </a:br>
            <a:r>
              <a:rPr lang="hr-HR" dirty="0"/>
              <a:t>	</a:t>
            </a:r>
            <a:r>
              <a:rPr lang="en-US" dirty="0"/>
              <a:t>str r3,[r0] </a:t>
            </a:r>
            <a:br>
              <a:rPr lang="hr-HR" dirty="0"/>
            </a:br>
            <a:r>
              <a:rPr lang="hr-HR" dirty="0"/>
              <a:t>	</a:t>
            </a:r>
            <a:r>
              <a:rPr lang="en-US" dirty="0"/>
              <a:t>ROR r2,#1 </a:t>
            </a:r>
            <a:br>
              <a:rPr lang="hr-HR" dirty="0"/>
            </a:br>
            <a:r>
              <a:rPr lang="hr-HR" dirty="0"/>
              <a:t>	</a:t>
            </a:r>
            <a:r>
              <a:rPr lang="en-US" dirty="0"/>
              <a:t>str r2,[r0] </a:t>
            </a:r>
            <a:br>
              <a:rPr lang="hr-HR" dirty="0"/>
            </a:br>
            <a:r>
              <a:rPr lang="hr-HR" dirty="0"/>
              <a:t>	</a:t>
            </a:r>
            <a:r>
              <a:rPr lang="en-US" dirty="0"/>
              <a:t>b _write </a:t>
            </a:r>
            <a:br>
              <a:rPr lang="hr-HR" dirty="0"/>
            </a:br>
            <a:r>
              <a:rPr lang="en-US" dirty="0"/>
              <a:t>.data </a:t>
            </a:r>
            <a:br>
              <a:rPr lang="hr-HR" dirty="0"/>
            </a:br>
            <a:r>
              <a:rPr lang="en-US" dirty="0"/>
              <a:t>.</a:t>
            </a:r>
            <a:r>
              <a:rPr lang="en-US" dirty="0" err="1"/>
              <a:t>equ</a:t>
            </a:r>
            <a:r>
              <a:rPr lang="en-US" dirty="0"/>
              <a:t> LED, 0xFF200000</a:t>
            </a:r>
          </a:p>
        </p:txBody>
      </p:sp>
    </p:spTree>
    <p:extLst>
      <p:ext uri="{BB962C8B-B14F-4D97-AF65-F5344CB8AC3E}">
        <p14:creationId xmlns:p14="http://schemas.microsoft.com/office/powerpoint/2010/main" val="16872427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2E19E-4688-5FDD-7C35-4C968D283D3F}"/>
              </a:ext>
            </a:extLst>
          </p:cNvPr>
          <p:cNvSpPr>
            <a:spLocks noGrp="1"/>
          </p:cNvSpPr>
          <p:nvPr>
            <p:ph idx="1"/>
          </p:nvPr>
        </p:nvSpPr>
        <p:spPr>
          <a:xfrm>
            <a:off x="0" y="0"/>
            <a:ext cx="3914274" cy="6858000"/>
          </a:xfrm>
        </p:spPr>
        <p:txBody>
          <a:bodyPr>
            <a:normAutofit fontScale="85000" lnSpcReduction="20000"/>
          </a:bodyPr>
          <a:lstStyle/>
          <a:p>
            <a:r>
              <a:rPr lang="en-US" b="1" dirty="0"/>
              <a:t>Demo examples – control:</a:t>
            </a:r>
            <a:endParaRPr lang="hr-HR" b="1" dirty="0"/>
          </a:p>
          <a:p>
            <a:r>
              <a:rPr lang="en-US" dirty="0"/>
              <a:t>global _start </a:t>
            </a:r>
            <a:br>
              <a:rPr lang="hr-HR" dirty="0"/>
            </a:br>
            <a:r>
              <a:rPr lang="en-US" dirty="0"/>
              <a:t>_start: </a:t>
            </a:r>
            <a:br>
              <a:rPr lang="hr-HR" dirty="0"/>
            </a:br>
            <a:r>
              <a:rPr lang="en-US" dirty="0" err="1"/>
              <a:t>ldr</a:t>
            </a:r>
            <a:r>
              <a:rPr lang="en-US" dirty="0"/>
              <a:t> r0,=LED </a:t>
            </a:r>
            <a:br>
              <a:rPr lang="hr-HR" dirty="0"/>
            </a:br>
            <a:r>
              <a:rPr lang="en-US" dirty="0"/>
              <a:t>MOV r2,#0b00000001 </a:t>
            </a:r>
            <a:br>
              <a:rPr lang="hr-HR" dirty="0"/>
            </a:br>
            <a:r>
              <a:rPr lang="en-US" dirty="0" err="1"/>
              <a:t>ldr</a:t>
            </a:r>
            <a:r>
              <a:rPr lang="en-US" dirty="0"/>
              <a:t> r1,=switch </a:t>
            </a:r>
            <a:br>
              <a:rPr lang="hr-HR" dirty="0"/>
            </a:br>
            <a:r>
              <a:rPr lang="en-US" dirty="0"/>
              <a:t>mov r3,#0 </a:t>
            </a:r>
            <a:br>
              <a:rPr lang="hr-HR" dirty="0"/>
            </a:br>
            <a:r>
              <a:rPr lang="en-US" dirty="0"/>
              <a:t>_write: </a:t>
            </a:r>
            <a:br>
              <a:rPr lang="hr-HR" dirty="0"/>
            </a:br>
            <a:r>
              <a:rPr lang="en-US" dirty="0"/>
              <a:t>str r2,[r0] </a:t>
            </a:r>
            <a:br>
              <a:rPr lang="hr-HR" dirty="0"/>
            </a:br>
            <a:r>
              <a:rPr lang="en-US" dirty="0"/>
              <a:t>mov r5,#0 </a:t>
            </a:r>
            <a:br>
              <a:rPr lang="hr-HR" dirty="0"/>
            </a:br>
            <a:r>
              <a:rPr lang="en-US" dirty="0"/>
              <a:t>_delay: </a:t>
            </a:r>
            <a:br>
              <a:rPr lang="hr-HR" dirty="0"/>
            </a:br>
            <a:r>
              <a:rPr lang="en-US" dirty="0"/>
              <a:t>add r5,r5,#1 </a:t>
            </a:r>
            <a:br>
              <a:rPr lang="hr-HR" dirty="0"/>
            </a:br>
            <a:r>
              <a:rPr lang="en-US" dirty="0" err="1"/>
              <a:t>cmp</a:t>
            </a:r>
            <a:r>
              <a:rPr lang="en-US" dirty="0"/>
              <a:t> r5,#102400 </a:t>
            </a:r>
            <a:br>
              <a:rPr lang="hr-HR" dirty="0"/>
            </a:br>
            <a:r>
              <a:rPr lang="en-US" dirty="0" err="1"/>
              <a:t>bne</a:t>
            </a:r>
            <a:r>
              <a:rPr lang="en-US" dirty="0"/>
              <a:t> _delay </a:t>
            </a:r>
            <a:br>
              <a:rPr lang="hr-HR" dirty="0"/>
            </a:br>
            <a:r>
              <a:rPr lang="en-US" dirty="0"/>
              <a:t>str r3,[r0] </a:t>
            </a:r>
            <a:br>
              <a:rPr lang="hr-HR" dirty="0"/>
            </a:br>
            <a:r>
              <a:rPr lang="en-US" dirty="0"/>
              <a:t>str r2,[r0] </a:t>
            </a:r>
            <a:br>
              <a:rPr lang="hr-HR" dirty="0"/>
            </a:br>
            <a:r>
              <a:rPr lang="en-US" dirty="0"/>
              <a:t>ROR r2,#1 </a:t>
            </a:r>
            <a:br>
              <a:rPr lang="hr-HR" dirty="0"/>
            </a:br>
            <a:r>
              <a:rPr lang="en-US" dirty="0"/>
              <a:t>_wait: </a:t>
            </a:r>
            <a:br>
              <a:rPr lang="hr-HR" dirty="0"/>
            </a:br>
            <a:r>
              <a:rPr lang="en-US" dirty="0" err="1"/>
              <a:t>ldr</a:t>
            </a:r>
            <a:r>
              <a:rPr lang="en-US" dirty="0"/>
              <a:t> r6,[r1] </a:t>
            </a:r>
            <a:br>
              <a:rPr lang="hr-HR" dirty="0"/>
            </a:br>
            <a:r>
              <a:rPr lang="en-US" dirty="0" err="1"/>
              <a:t>cmp</a:t>
            </a:r>
            <a:r>
              <a:rPr lang="en-US" dirty="0"/>
              <a:t> r6,#1 </a:t>
            </a:r>
            <a:br>
              <a:rPr lang="hr-HR" dirty="0"/>
            </a:br>
            <a:r>
              <a:rPr lang="en-US" dirty="0" err="1"/>
              <a:t>beq</a:t>
            </a:r>
            <a:r>
              <a:rPr lang="en-US" dirty="0"/>
              <a:t> _wait </a:t>
            </a:r>
            <a:br>
              <a:rPr lang="hr-HR" dirty="0"/>
            </a:br>
            <a:r>
              <a:rPr lang="en-US" dirty="0"/>
              <a:t>b _write </a:t>
            </a:r>
            <a:br>
              <a:rPr lang="hr-HR" dirty="0"/>
            </a:br>
            <a:r>
              <a:rPr lang="en-US" dirty="0"/>
              <a:t>.data </a:t>
            </a:r>
            <a:br>
              <a:rPr lang="hr-HR" dirty="0"/>
            </a:br>
            <a:r>
              <a:rPr lang="en-US" dirty="0"/>
              <a:t>.</a:t>
            </a:r>
            <a:r>
              <a:rPr lang="en-US" dirty="0" err="1"/>
              <a:t>equ</a:t>
            </a:r>
            <a:r>
              <a:rPr lang="en-US" dirty="0"/>
              <a:t> LED, 0xFF200000 </a:t>
            </a:r>
            <a:br>
              <a:rPr lang="hr-HR" dirty="0"/>
            </a:br>
            <a:r>
              <a:rPr lang="en-US" dirty="0"/>
              <a:t>.</a:t>
            </a:r>
            <a:r>
              <a:rPr lang="en-US" dirty="0" err="1"/>
              <a:t>equ</a:t>
            </a:r>
            <a:r>
              <a:rPr lang="en-US" dirty="0"/>
              <a:t> switch, 0xff200040</a:t>
            </a:r>
          </a:p>
        </p:txBody>
      </p:sp>
      <p:sp>
        <p:nvSpPr>
          <p:cNvPr id="4" name="TextBox 3">
            <a:extLst>
              <a:ext uri="{FF2B5EF4-FFF2-40B4-BE49-F238E27FC236}">
                <a16:creationId xmlns:a16="http://schemas.microsoft.com/office/drawing/2014/main" id="{E81E3B19-C5AE-52EB-C284-CAF31E869B59}"/>
              </a:ext>
            </a:extLst>
          </p:cNvPr>
          <p:cNvSpPr txBox="1"/>
          <p:nvPr/>
        </p:nvSpPr>
        <p:spPr>
          <a:xfrm>
            <a:off x="4058655" y="0"/>
            <a:ext cx="4219073"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Demo examples UART:</a:t>
            </a:r>
            <a:endParaRPr lang="hr-HR" sz="2000" b="1" dirty="0"/>
          </a:p>
          <a:p>
            <a:pPr marL="285750" indent="-285750">
              <a:buFont typeface="Arial" panose="020B0604020202020204" pitchFamily="34" charset="0"/>
              <a:buChar char="•"/>
            </a:pPr>
            <a:r>
              <a:rPr lang="en-US" sz="2000" dirty="0"/>
              <a:t>.global _start </a:t>
            </a:r>
            <a:br>
              <a:rPr lang="hr-HR" sz="2000" dirty="0"/>
            </a:br>
            <a:r>
              <a:rPr lang="en-US" sz="2000" dirty="0"/>
              <a:t>_start: </a:t>
            </a:r>
            <a:br>
              <a:rPr lang="hr-HR" sz="2000" dirty="0"/>
            </a:br>
            <a:r>
              <a:rPr lang="en-US" sz="2000" dirty="0" err="1"/>
              <a:t>ldr</a:t>
            </a:r>
            <a:r>
              <a:rPr lang="en-US" sz="2000" dirty="0"/>
              <a:t> r0,=UART </a:t>
            </a:r>
            <a:br>
              <a:rPr lang="hr-HR" sz="2000" dirty="0"/>
            </a:br>
            <a:r>
              <a:rPr lang="en-US" sz="2000" dirty="0" err="1"/>
              <a:t>ldr</a:t>
            </a:r>
            <a:r>
              <a:rPr lang="en-US" sz="2000" dirty="0"/>
              <a:t> r1,=TEXT_ </a:t>
            </a:r>
            <a:br>
              <a:rPr lang="hr-HR" sz="2000" dirty="0"/>
            </a:br>
            <a:r>
              <a:rPr lang="en-US" sz="2000" dirty="0"/>
              <a:t>_write: </a:t>
            </a:r>
            <a:br>
              <a:rPr lang="hr-HR" sz="2000" dirty="0"/>
            </a:br>
            <a:r>
              <a:rPr lang="en-US" sz="2000" dirty="0" err="1"/>
              <a:t>ldrb</a:t>
            </a:r>
            <a:r>
              <a:rPr lang="en-US" sz="2000" dirty="0"/>
              <a:t> r2,[r1] </a:t>
            </a:r>
            <a:br>
              <a:rPr lang="hr-HR" sz="2000" dirty="0"/>
            </a:br>
            <a:r>
              <a:rPr lang="en-US" sz="2000" dirty="0" err="1"/>
              <a:t>cmp</a:t>
            </a:r>
            <a:r>
              <a:rPr lang="en-US" sz="2000" dirty="0"/>
              <a:t> r2,#0 </a:t>
            </a:r>
            <a:br>
              <a:rPr lang="hr-HR" sz="2000" dirty="0"/>
            </a:br>
            <a:r>
              <a:rPr lang="en-US" sz="2000" dirty="0" err="1"/>
              <a:t>beq</a:t>
            </a:r>
            <a:r>
              <a:rPr lang="en-US" sz="2000" dirty="0"/>
              <a:t> _stop </a:t>
            </a:r>
            <a:br>
              <a:rPr lang="hr-HR" sz="2000" dirty="0"/>
            </a:br>
            <a:r>
              <a:rPr lang="en-US" sz="2000" dirty="0"/>
              <a:t>str r2,[r0] </a:t>
            </a:r>
            <a:br>
              <a:rPr lang="hr-HR" sz="2000" dirty="0"/>
            </a:br>
            <a:r>
              <a:rPr lang="en-US" sz="2000" dirty="0"/>
              <a:t>add r1,r1,#1 </a:t>
            </a:r>
            <a:br>
              <a:rPr lang="hr-HR" sz="2000" dirty="0"/>
            </a:br>
            <a:r>
              <a:rPr lang="en-US" sz="2000" dirty="0"/>
              <a:t>b _write </a:t>
            </a:r>
            <a:br>
              <a:rPr lang="hr-HR" sz="2000" dirty="0"/>
            </a:br>
            <a:r>
              <a:rPr lang="en-US" sz="2000" dirty="0"/>
              <a:t>_stop: </a:t>
            </a:r>
            <a:br>
              <a:rPr lang="hr-HR" sz="2000" dirty="0"/>
            </a:br>
            <a:r>
              <a:rPr lang="en-US" sz="2000" dirty="0"/>
              <a:t>b _stop </a:t>
            </a:r>
            <a:br>
              <a:rPr lang="hr-HR" sz="2000" dirty="0"/>
            </a:br>
            <a:r>
              <a:rPr lang="en-US" sz="2000" dirty="0"/>
              <a:t>.data </a:t>
            </a:r>
            <a:br>
              <a:rPr lang="hr-HR" sz="2000" dirty="0"/>
            </a:br>
            <a:r>
              <a:rPr lang="en-US" sz="2000" dirty="0"/>
              <a:t>.</a:t>
            </a:r>
            <a:r>
              <a:rPr lang="en-US" sz="2000" dirty="0" err="1"/>
              <a:t>equ</a:t>
            </a:r>
            <a:r>
              <a:rPr lang="en-US" sz="2000" dirty="0"/>
              <a:t> UART, 0xFF201000 </a:t>
            </a:r>
            <a:br>
              <a:rPr lang="hr-HR" sz="2000" dirty="0"/>
            </a:br>
            <a:r>
              <a:rPr lang="en-US" sz="2000" dirty="0"/>
              <a:t>TEXT_: .</a:t>
            </a:r>
            <a:r>
              <a:rPr lang="en-US" sz="2000" dirty="0" err="1"/>
              <a:t>asciz</a:t>
            </a:r>
            <a:r>
              <a:rPr lang="en-US" sz="2000" dirty="0"/>
              <a:t> "Hello world from ARM!" .end</a:t>
            </a:r>
          </a:p>
        </p:txBody>
      </p:sp>
      <p:sp>
        <p:nvSpPr>
          <p:cNvPr id="5" name="TextBox 4">
            <a:extLst>
              <a:ext uri="{FF2B5EF4-FFF2-40B4-BE49-F238E27FC236}">
                <a16:creationId xmlns:a16="http://schemas.microsoft.com/office/drawing/2014/main" id="{94D3567B-FD8E-EF88-CE3E-73AF4DFFE0AC}"/>
              </a:ext>
            </a:extLst>
          </p:cNvPr>
          <p:cNvSpPr txBox="1"/>
          <p:nvPr/>
        </p:nvSpPr>
        <p:spPr>
          <a:xfrm>
            <a:off x="8005011" y="0"/>
            <a:ext cx="4186989"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Output numbers 1,2,3,4,5,6 to seven segment </a:t>
            </a:r>
            <a:r>
              <a:rPr lang="en-US" sz="2400" b="1" dirty="0" err="1"/>
              <a:t>leds</a:t>
            </a:r>
            <a:r>
              <a:rPr lang="en-US" sz="2400" b="1" dirty="0"/>
              <a:t> (left to right)</a:t>
            </a:r>
            <a:endParaRPr lang="hr-HR" sz="2400" b="1" dirty="0"/>
          </a:p>
          <a:p>
            <a:pPr marL="285750" indent="-285750">
              <a:buFont typeface="Arial" panose="020B0604020202020204" pitchFamily="34" charset="0"/>
              <a:buChar char="•"/>
            </a:pPr>
            <a:endParaRPr lang="hr-HR" sz="2400" b="1" dirty="0"/>
          </a:p>
        </p:txBody>
      </p:sp>
    </p:spTree>
    <p:extLst>
      <p:ext uri="{BB962C8B-B14F-4D97-AF65-F5344CB8AC3E}">
        <p14:creationId xmlns:p14="http://schemas.microsoft.com/office/powerpoint/2010/main" val="1031797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BA1528-866D-102A-C07C-477D845901DA}"/>
              </a:ext>
            </a:extLst>
          </p:cNvPr>
          <p:cNvSpPr txBox="1"/>
          <p:nvPr/>
        </p:nvSpPr>
        <p:spPr>
          <a:xfrm>
            <a:off x="128337" y="0"/>
            <a:ext cx="5390147" cy="6832640"/>
          </a:xfrm>
          <a:prstGeom prst="rect">
            <a:avLst/>
          </a:prstGeom>
          <a:noFill/>
        </p:spPr>
        <p:txBody>
          <a:bodyPr wrap="square" rtlCol="0">
            <a:spAutoFit/>
          </a:bodyPr>
          <a:lstStyle/>
          <a:p>
            <a:pPr marL="285750" indent="-285750">
              <a:buFont typeface="Arial" panose="020B0604020202020204" pitchFamily="34" charset="0"/>
              <a:buChar char="•"/>
            </a:pPr>
            <a:r>
              <a:rPr lang="en-US" b="1" dirty="0"/>
              <a:t>Make </a:t>
            </a:r>
            <a:r>
              <a:rPr lang="en-US" b="1" dirty="0" err="1"/>
              <a:t>leds</a:t>
            </a:r>
            <a:r>
              <a:rPr lang="en-US" b="1" dirty="0"/>
              <a:t> move from left to right WHEN the switch is ON.</a:t>
            </a:r>
            <a:endParaRPr lang="hr-HR" b="1" dirty="0"/>
          </a:p>
          <a:p>
            <a:r>
              <a:rPr lang="hr-HR" dirty="0"/>
              <a:t>.global _start</a:t>
            </a:r>
          </a:p>
          <a:p>
            <a:r>
              <a:rPr lang="hr-HR" dirty="0"/>
              <a:t>_start: // ucitaj lokaciju switcha u r0, lokaciju led-a u r1, stavi 2 na 9 u r2, upisi r2 u led</a:t>
            </a:r>
          </a:p>
          <a:p>
            <a:r>
              <a:rPr lang="hr-HR" dirty="0"/>
              <a:t>ldr r0, =SW</a:t>
            </a:r>
          </a:p>
          <a:p>
            <a:r>
              <a:rPr lang="hr-HR" dirty="0"/>
              <a:t>ldr r1, =LED</a:t>
            </a:r>
          </a:p>
          <a:p>
            <a:r>
              <a:rPr lang="hr-HR" dirty="0"/>
              <a:t>mov r2,#0b1000000000</a:t>
            </a:r>
          </a:p>
          <a:p>
            <a:r>
              <a:rPr lang="hr-HR" dirty="0"/>
              <a:t>str r2, [r1]</a:t>
            </a:r>
          </a:p>
          <a:p>
            <a:r>
              <a:rPr lang="hr-HR" dirty="0"/>
              <a:t>_checkSwitch:</a:t>
            </a:r>
          </a:p>
          <a:p>
            <a:r>
              <a:rPr lang="hr-HR" dirty="0"/>
              <a:t>//stavi r5 u nulu, vazno za delay</a:t>
            </a:r>
          </a:p>
          <a:p>
            <a:r>
              <a:rPr lang="hr-HR" dirty="0"/>
              <a:t>mov r5,#0</a:t>
            </a:r>
          </a:p>
          <a:p>
            <a:r>
              <a:rPr lang="hr-HR" dirty="0"/>
              <a:t>//delay slicno implementiran kao u zadatku 2, ali ne kao subrutina</a:t>
            </a:r>
          </a:p>
          <a:p>
            <a:r>
              <a:rPr lang="hr-HR" dirty="0"/>
              <a:t>_delay:</a:t>
            </a:r>
          </a:p>
          <a:p>
            <a:r>
              <a:rPr lang="hr-HR" dirty="0"/>
              <a:t>add r5,r5,#1</a:t>
            </a:r>
          </a:p>
          <a:p>
            <a:r>
              <a:rPr lang="hr-HR" dirty="0"/>
              <a:t>cmp r5,#102400</a:t>
            </a:r>
          </a:p>
          <a:p>
            <a:r>
              <a:rPr lang="hr-HR" dirty="0"/>
              <a:t>bne _delay</a:t>
            </a:r>
          </a:p>
          <a:p>
            <a:r>
              <a:rPr lang="hr-HR" dirty="0"/>
              <a:t>//ucitaj vrijednost switcha u r3, ako je ta vrijednost 0 (nije ukljucen), vrati se na _checkSwitch</a:t>
            </a:r>
          </a:p>
          <a:p>
            <a:r>
              <a:rPr lang="hr-HR" dirty="0"/>
              <a:t>ldr r3,[r0]</a:t>
            </a:r>
          </a:p>
          <a:p>
            <a:r>
              <a:rPr lang="hr-HR" dirty="0"/>
              <a:t>cmp r3, #0</a:t>
            </a:r>
          </a:p>
          <a:p>
            <a:r>
              <a:rPr lang="hr-HR" dirty="0"/>
              <a:t>beq _checkSwitch</a:t>
            </a:r>
          </a:p>
          <a:p>
            <a:pPr marL="285750" indent="-285750">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5BC50D7F-75BE-5408-13CB-469B8787F710}"/>
              </a:ext>
            </a:extLst>
          </p:cNvPr>
          <p:cNvSpPr txBox="1"/>
          <p:nvPr/>
        </p:nvSpPr>
        <p:spPr>
          <a:xfrm>
            <a:off x="6096000" y="612844"/>
            <a:ext cx="6096000" cy="5632311"/>
          </a:xfrm>
          <a:prstGeom prst="rect">
            <a:avLst/>
          </a:prstGeom>
          <a:noFill/>
        </p:spPr>
        <p:txBody>
          <a:bodyPr wrap="square">
            <a:spAutoFit/>
          </a:bodyPr>
          <a:lstStyle/>
          <a:p>
            <a:r>
              <a:rPr lang="hr-HR" sz="1800" dirty="0"/>
              <a:t>//provjeri je li vrijednost led-a 1, ako je, idi na shift desno, ako nije, idi na reset</a:t>
            </a:r>
          </a:p>
          <a:p>
            <a:r>
              <a:rPr lang="hr-HR" sz="1800" dirty="0"/>
              <a:t>cmp r2, #1</a:t>
            </a:r>
          </a:p>
          <a:p>
            <a:r>
              <a:rPr lang="hr-HR" sz="1800" dirty="0"/>
              <a:t>bne _shiftRight</a:t>
            </a:r>
          </a:p>
          <a:p>
            <a:r>
              <a:rPr lang="hr-HR" sz="1800" dirty="0"/>
              <a:t>b _reset</a:t>
            </a:r>
          </a:p>
          <a:p>
            <a:r>
              <a:rPr lang="hr-HR" sz="1800" dirty="0"/>
              <a:t>//shiftaj r2 za jedan u desno, upisi vrijednost r2 na memorijsku lokaciju r1 (led), vrati se na check switch</a:t>
            </a:r>
          </a:p>
          <a:p>
            <a:r>
              <a:rPr lang="hr-HR" sz="1800" dirty="0"/>
              <a:t>_shiftRight:</a:t>
            </a:r>
          </a:p>
          <a:p>
            <a:r>
              <a:rPr lang="hr-HR" sz="1800" dirty="0"/>
              <a:t>lsr r2, #1</a:t>
            </a:r>
          </a:p>
          <a:p>
            <a:r>
              <a:rPr lang="hr-HR" sz="1800" dirty="0"/>
              <a:t>str r2, [r1]</a:t>
            </a:r>
          </a:p>
          <a:p>
            <a:r>
              <a:rPr lang="hr-HR" sz="1800" dirty="0"/>
              <a:t>b _checkSwitch</a:t>
            </a:r>
          </a:p>
          <a:p>
            <a:r>
              <a:rPr lang="hr-HR" sz="1800" dirty="0"/>
              <a:t>//resetiraj r2 na 2 na 9, upisi vrijednost u memoriju na r1, vrati se na _checkSwitch</a:t>
            </a:r>
          </a:p>
          <a:p>
            <a:r>
              <a:rPr lang="hr-HR" sz="1800" dirty="0"/>
              <a:t>_reset:</a:t>
            </a:r>
          </a:p>
          <a:p>
            <a:r>
              <a:rPr lang="hr-HR" sz="1800" dirty="0"/>
              <a:t>mov r2,#0b1000000000</a:t>
            </a:r>
          </a:p>
          <a:p>
            <a:r>
              <a:rPr lang="hr-HR" sz="1800" dirty="0"/>
              <a:t>str r2, [r1]</a:t>
            </a:r>
          </a:p>
          <a:p>
            <a:r>
              <a:rPr lang="hr-HR" sz="1800" dirty="0"/>
              <a:t>b _checkSwitch</a:t>
            </a:r>
          </a:p>
          <a:p>
            <a:r>
              <a:rPr lang="hr-HR" sz="1800" dirty="0"/>
              <a:t>.data</a:t>
            </a:r>
          </a:p>
          <a:p>
            <a:r>
              <a:rPr lang="hr-HR" sz="1800" dirty="0"/>
              <a:t>.equ SW, 0xff200040</a:t>
            </a:r>
          </a:p>
          <a:p>
            <a:r>
              <a:rPr lang="hr-HR" sz="1800" dirty="0"/>
              <a:t>.equ LED, 0xff200000</a:t>
            </a:r>
          </a:p>
        </p:txBody>
      </p:sp>
    </p:spTree>
    <p:extLst>
      <p:ext uri="{BB962C8B-B14F-4D97-AF65-F5344CB8AC3E}">
        <p14:creationId xmlns:p14="http://schemas.microsoft.com/office/powerpoint/2010/main" val="39287612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4E42-9203-C867-31B2-95D21A1B8285}"/>
              </a:ext>
            </a:extLst>
          </p:cNvPr>
          <p:cNvSpPr>
            <a:spLocks noGrp="1"/>
          </p:cNvSpPr>
          <p:nvPr>
            <p:ph type="ctrTitle"/>
          </p:nvPr>
        </p:nvSpPr>
        <p:spPr/>
        <p:txBody>
          <a:bodyPr/>
          <a:lstStyle/>
          <a:p>
            <a:r>
              <a:rPr lang="en-US" b="1" dirty="0"/>
              <a:t>ARM assembly</a:t>
            </a:r>
          </a:p>
        </p:txBody>
      </p:sp>
      <p:sp>
        <p:nvSpPr>
          <p:cNvPr id="3" name="Subtitle 2">
            <a:extLst>
              <a:ext uri="{FF2B5EF4-FFF2-40B4-BE49-F238E27FC236}">
                <a16:creationId xmlns:a16="http://schemas.microsoft.com/office/drawing/2014/main" id="{763909F3-3DC1-DA93-D254-1421AA7DC8C2}"/>
              </a:ext>
            </a:extLst>
          </p:cNvPr>
          <p:cNvSpPr>
            <a:spLocks noGrp="1"/>
          </p:cNvSpPr>
          <p:nvPr>
            <p:ph type="subTitle" idx="1"/>
          </p:nvPr>
        </p:nvSpPr>
        <p:spPr/>
        <p:txBody>
          <a:bodyPr/>
          <a:lstStyle/>
          <a:p>
            <a:r>
              <a:rPr lang="hr-HR" dirty="0"/>
              <a:t>VJEŽBE 10</a:t>
            </a:r>
            <a:endParaRPr lang="en-US" dirty="0"/>
          </a:p>
        </p:txBody>
      </p:sp>
    </p:spTree>
    <p:extLst>
      <p:ext uri="{BB962C8B-B14F-4D97-AF65-F5344CB8AC3E}">
        <p14:creationId xmlns:p14="http://schemas.microsoft.com/office/powerpoint/2010/main" val="32779513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10C0D-9E8B-C9D2-9C38-AF81A4F48E8A}"/>
              </a:ext>
            </a:extLst>
          </p:cNvPr>
          <p:cNvSpPr>
            <a:spLocks noGrp="1"/>
          </p:cNvSpPr>
          <p:nvPr>
            <p:ph idx="1"/>
          </p:nvPr>
        </p:nvSpPr>
        <p:spPr>
          <a:xfrm>
            <a:off x="0" y="0"/>
            <a:ext cx="3994484" cy="6858000"/>
          </a:xfrm>
        </p:spPr>
        <p:txBody>
          <a:bodyPr/>
          <a:lstStyle/>
          <a:p>
            <a:r>
              <a:rPr lang="en-US" dirty="0"/>
              <a:t>• Use switches to input number in binary</a:t>
            </a:r>
            <a:endParaRPr lang="hr-HR" dirty="0"/>
          </a:p>
          <a:p>
            <a:endParaRPr lang="en-US" dirty="0"/>
          </a:p>
        </p:txBody>
      </p:sp>
      <p:sp>
        <p:nvSpPr>
          <p:cNvPr id="4" name="TextBox 3">
            <a:extLst>
              <a:ext uri="{FF2B5EF4-FFF2-40B4-BE49-F238E27FC236}">
                <a16:creationId xmlns:a16="http://schemas.microsoft.com/office/drawing/2014/main" id="{F4590A3E-9DB3-03AC-7275-099E94DC9A5A}"/>
              </a:ext>
            </a:extLst>
          </p:cNvPr>
          <p:cNvSpPr txBox="1"/>
          <p:nvPr/>
        </p:nvSpPr>
        <p:spPr>
          <a:xfrm>
            <a:off x="7828547" y="16042"/>
            <a:ext cx="4363453" cy="369332"/>
          </a:xfrm>
          <a:prstGeom prst="rect">
            <a:avLst/>
          </a:prstGeom>
          <a:noFill/>
        </p:spPr>
        <p:txBody>
          <a:bodyPr wrap="square" rtlCol="0">
            <a:spAutoFit/>
          </a:bodyPr>
          <a:lstStyle/>
          <a:p>
            <a:pPr marL="285750" indent="-285750">
              <a:buFont typeface="Arial" panose="020B0604020202020204" pitchFamily="34" charset="0"/>
              <a:buChar char="•"/>
            </a:pPr>
            <a:r>
              <a:rPr lang="en-US" dirty="0"/>
              <a:t>Show number on LED display as binary</a:t>
            </a:r>
          </a:p>
        </p:txBody>
      </p:sp>
    </p:spTree>
    <p:extLst>
      <p:ext uri="{BB962C8B-B14F-4D97-AF65-F5344CB8AC3E}">
        <p14:creationId xmlns:p14="http://schemas.microsoft.com/office/powerpoint/2010/main" val="36379086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3E8FF-FA84-ABBE-60B9-85912FB5E2D4}"/>
              </a:ext>
            </a:extLst>
          </p:cNvPr>
          <p:cNvSpPr>
            <a:spLocks noGrp="1"/>
          </p:cNvSpPr>
          <p:nvPr>
            <p:ph idx="1"/>
          </p:nvPr>
        </p:nvSpPr>
        <p:spPr>
          <a:xfrm>
            <a:off x="0" y="0"/>
            <a:ext cx="4684295" cy="6858000"/>
          </a:xfrm>
        </p:spPr>
        <p:txBody>
          <a:bodyPr/>
          <a:lstStyle/>
          <a:p>
            <a:r>
              <a:rPr lang="en-US" dirty="0"/>
              <a:t>Show that number as decimal on 7-segment led display</a:t>
            </a:r>
          </a:p>
        </p:txBody>
      </p:sp>
      <p:sp>
        <p:nvSpPr>
          <p:cNvPr id="4" name="TextBox 3">
            <a:extLst>
              <a:ext uri="{FF2B5EF4-FFF2-40B4-BE49-F238E27FC236}">
                <a16:creationId xmlns:a16="http://schemas.microsoft.com/office/drawing/2014/main" id="{95BEE2F6-EDDD-16B8-744C-001E68C056D5}"/>
              </a:ext>
            </a:extLst>
          </p:cNvPr>
          <p:cNvSpPr txBox="1"/>
          <p:nvPr/>
        </p:nvSpPr>
        <p:spPr>
          <a:xfrm>
            <a:off x="6930189" y="0"/>
            <a:ext cx="5261811" cy="646331"/>
          </a:xfrm>
          <a:prstGeom prst="rect">
            <a:avLst/>
          </a:prstGeom>
          <a:noFill/>
        </p:spPr>
        <p:txBody>
          <a:bodyPr wrap="square" rtlCol="0">
            <a:spAutoFit/>
          </a:bodyPr>
          <a:lstStyle/>
          <a:p>
            <a:pPr marL="285750" indent="-285750">
              <a:buFont typeface="Arial" panose="020B0604020202020204" pitchFamily="34" charset="0"/>
              <a:buChar char="•"/>
            </a:pPr>
            <a:r>
              <a:rPr lang="en-US" dirty="0"/>
              <a:t>If the number changes, update the display</a:t>
            </a:r>
            <a:endParaRPr lang="hr-HR"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833904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208D-478C-6970-F063-C6A812B3791F}"/>
              </a:ext>
            </a:extLst>
          </p:cNvPr>
          <p:cNvSpPr>
            <a:spLocks noGrp="1"/>
          </p:cNvSpPr>
          <p:nvPr>
            <p:ph type="ctrTitle"/>
          </p:nvPr>
        </p:nvSpPr>
        <p:spPr/>
        <p:txBody>
          <a:bodyPr/>
          <a:lstStyle/>
          <a:p>
            <a:r>
              <a:rPr lang="en-US" b="1" dirty="0"/>
              <a:t>ARM assembly</a:t>
            </a:r>
          </a:p>
        </p:txBody>
      </p:sp>
      <p:sp>
        <p:nvSpPr>
          <p:cNvPr id="3" name="Subtitle 2">
            <a:extLst>
              <a:ext uri="{FF2B5EF4-FFF2-40B4-BE49-F238E27FC236}">
                <a16:creationId xmlns:a16="http://schemas.microsoft.com/office/drawing/2014/main" id="{FA056DB3-894C-ED7C-1F91-4CD783819BB3}"/>
              </a:ext>
            </a:extLst>
          </p:cNvPr>
          <p:cNvSpPr>
            <a:spLocks noGrp="1"/>
          </p:cNvSpPr>
          <p:nvPr>
            <p:ph type="subTitle" idx="1"/>
          </p:nvPr>
        </p:nvSpPr>
        <p:spPr/>
        <p:txBody>
          <a:bodyPr/>
          <a:lstStyle/>
          <a:p>
            <a:r>
              <a:rPr lang="hr-HR" dirty="0"/>
              <a:t>VJEŽBE 11</a:t>
            </a:r>
            <a:endParaRPr lang="en-US" dirty="0"/>
          </a:p>
        </p:txBody>
      </p:sp>
    </p:spTree>
    <p:extLst>
      <p:ext uri="{BB962C8B-B14F-4D97-AF65-F5344CB8AC3E}">
        <p14:creationId xmlns:p14="http://schemas.microsoft.com/office/powerpoint/2010/main" val="32957036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84C76-D392-8F95-F68B-5973BADD2414}"/>
              </a:ext>
            </a:extLst>
          </p:cNvPr>
          <p:cNvSpPr>
            <a:spLocks noGrp="1"/>
          </p:cNvSpPr>
          <p:nvPr>
            <p:ph idx="1"/>
          </p:nvPr>
        </p:nvSpPr>
        <p:spPr>
          <a:xfrm>
            <a:off x="0" y="0"/>
            <a:ext cx="4780547" cy="6858000"/>
          </a:xfrm>
        </p:spPr>
        <p:txBody>
          <a:bodyPr>
            <a:normAutofit fontScale="92500" lnSpcReduction="20000"/>
          </a:bodyPr>
          <a:lstStyle/>
          <a:p>
            <a:r>
              <a:rPr lang="en-US" dirty="0"/>
              <a:t>.global _start </a:t>
            </a:r>
            <a:br>
              <a:rPr lang="hr-HR" dirty="0"/>
            </a:br>
            <a:r>
              <a:rPr lang="en-US" dirty="0"/>
              <a:t>_start: </a:t>
            </a:r>
            <a:br>
              <a:rPr lang="hr-HR" dirty="0"/>
            </a:br>
            <a:r>
              <a:rPr lang="en-US" dirty="0" err="1"/>
              <a:t>ldr</a:t>
            </a:r>
            <a:r>
              <a:rPr lang="en-US" dirty="0"/>
              <a:t> r5,=UART </a:t>
            </a:r>
            <a:br>
              <a:rPr lang="hr-HR" dirty="0"/>
            </a:br>
            <a:r>
              <a:rPr lang="en-US" dirty="0" err="1"/>
              <a:t>ldr</a:t>
            </a:r>
            <a:r>
              <a:rPr lang="en-US" dirty="0"/>
              <a:t> r6,=STRING </a:t>
            </a:r>
            <a:br>
              <a:rPr lang="hr-HR" dirty="0"/>
            </a:br>
            <a:r>
              <a:rPr lang="en-US" dirty="0"/>
              <a:t>loop: </a:t>
            </a:r>
            <a:br>
              <a:rPr lang="hr-HR" dirty="0"/>
            </a:br>
            <a:r>
              <a:rPr lang="en-US" dirty="0" err="1"/>
              <a:t>ldrb</a:t>
            </a:r>
            <a:r>
              <a:rPr lang="en-US" dirty="0"/>
              <a:t> r0,[r6] </a:t>
            </a:r>
            <a:br>
              <a:rPr lang="hr-HR" dirty="0"/>
            </a:br>
            <a:r>
              <a:rPr lang="en-US" dirty="0" err="1"/>
              <a:t>cmp</a:t>
            </a:r>
            <a:r>
              <a:rPr lang="en-US" dirty="0"/>
              <a:t> r0, #0 </a:t>
            </a:r>
            <a:br>
              <a:rPr lang="hr-HR" dirty="0"/>
            </a:br>
            <a:r>
              <a:rPr lang="en-US" dirty="0" err="1"/>
              <a:t>beq</a:t>
            </a:r>
            <a:r>
              <a:rPr lang="en-US" dirty="0"/>
              <a:t> end </a:t>
            </a:r>
            <a:br>
              <a:rPr lang="hr-HR" dirty="0"/>
            </a:br>
            <a:r>
              <a:rPr lang="en-US" dirty="0" err="1"/>
              <a:t>cmp</a:t>
            </a:r>
            <a:r>
              <a:rPr lang="en-US" dirty="0"/>
              <a:t> r0,#0x60 </a:t>
            </a:r>
            <a:br>
              <a:rPr lang="hr-HR" dirty="0"/>
            </a:br>
            <a:r>
              <a:rPr lang="en-US" dirty="0" err="1"/>
              <a:t>blt</a:t>
            </a:r>
            <a:r>
              <a:rPr lang="en-US" dirty="0"/>
              <a:t> </a:t>
            </a:r>
            <a:r>
              <a:rPr lang="en-US" dirty="0" err="1"/>
              <a:t>writeout</a:t>
            </a:r>
            <a:r>
              <a:rPr lang="en-US" dirty="0"/>
              <a:t> </a:t>
            </a:r>
            <a:br>
              <a:rPr lang="hr-HR" dirty="0"/>
            </a:br>
            <a:r>
              <a:rPr lang="en-US" dirty="0"/>
              <a:t>bl convert </a:t>
            </a:r>
            <a:br>
              <a:rPr lang="hr-HR" dirty="0"/>
            </a:br>
            <a:r>
              <a:rPr lang="en-US" dirty="0" err="1"/>
              <a:t>writeout</a:t>
            </a:r>
            <a:r>
              <a:rPr lang="en-US" dirty="0"/>
              <a:t>: </a:t>
            </a:r>
            <a:br>
              <a:rPr lang="hr-HR" dirty="0"/>
            </a:br>
            <a:r>
              <a:rPr lang="en-US" dirty="0"/>
              <a:t>bl write </a:t>
            </a:r>
            <a:br>
              <a:rPr lang="hr-HR" dirty="0"/>
            </a:br>
            <a:r>
              <a:rPr lang="en-US" dirty="0"/>
              <a:t>add r6,r6,#1 </a:t>
            </a:r>
            <a:br>
              <a:rPr lang="hr-HR" dirty="0"/>
            </a:br>
            <a:r>
              <a:rPr lang="en-US" dirty="0"/>
              <a:t>b loop </a:t>
            </a:r>
            <a:br>
              <a:rPr lang="hr-HR" dirty="0"/>
            </a:br>
            <a:r>
              <a:rPr lang="en-US" dirty="0"/>
              <a:t>write: str r0,[r5] </a:t>
            </a:r>
            <a:br>
              <a:rPr lang="hr-HR" dirty="0"/>
            </a:br>
            <a:r>
              <a:rPr lang="en-US" dirty="0"/>
              <a:t>bx </a:t>
            </a:r>
            <a:r>
              <a:rPr lang="en-US" dirty="0" err="1"/>
              <a:t>lr</a:t>
            </a:r>
            <a:r>
              <a:rPr lang="en-US" dirty="0"/>
              <a:t> </a:t>
            </a:r>
            <a:br>
              <a:rPr lang="hr-HR" dirty="0"/>
            </a:br>
            <a:r>
              <a:rPr lang="en-US" dirty="0"/>
              <a:t>convert: </a:t>
            </a:r>
            <a:br>
              <a:rPr lang="hr-HR" dirty="0"/>
            </a:br>
            <a:r>
              <a:rPr lang="en-US" dirty="0"/>
              <a:t>sub r0,r0,#0x20 </a:t>
            </a:r>
            <a:br>
              <a:rPr lang="hr-HR" dirty="0"/>
            </a:br>
            <a:r>
              <a:rPr lang="en-US" dirty="0"/>
              <a:t>bx </a:t>
            </a:r>
            <a:r>
              <a:rPr lang="en-US" dirty="0" err="1"/>
              <a:t>lr</a:t>
            </a:r>
            <a:r>
              <a:rPr lang="en-US" dirty="0"/>
              <a:t> </a:t>
            </a:r>
            <a:br>
              <a:rPr lang="hr-HR" dirty="0"/>
            </a:br>
            <a:r>
              <a:rPr lang="en-US" dirty="0"/>
              <a:t>.data </a:t>
            </a:r>
            <a:br>
              <a:rPr lang="hr-HR" dirty="0"/>
            </a:br>
            <a:r>
              <a:rPr lang="en-US" dirty="0"/>
              <a:t>.</a:t>
            </a:r>
            <a:r>
              <a:rPr lang="en-US" dirty="0" err="1"/>
              <a:t>equ</a:t>
            </a:r>
            <a:r>
              <a:rPr lang="en-US" dirty="0"/>
              <a:t> UART, 0xff201000 </a:t>
            </a:r>
            <a:br>
              <a:rPr lang="hr-HR" dirty="0"/>
            </a:br>
            <a:r>
              <a:rPr lang="en-US" dirty="0"/>
              <a:t>STRING: </a:t>
            </a:r>
            <a:br>
              <a:rPr lang="hr-HR" dirty="0"/>
            </a:br>
            <a:r>
              <a:rPr lang="en-US" dirty="0"/>
              <a:t>.</a:t>
            </a:r>
            <a:r>
              <a:rPr lang="en-US" dirty="0" err="1"/>
              <a:t>asciz</a:t>
            </a:r>
            <a:r>
              <a:rPr lang="en-US" dirty="0"/>
              <a:t> "</a:t>
            </a:r>
            <a:r>
              <a:rPr lang="en-US" dirty="0" err="1"/>
              <a:t>Riba</a:t>
            </a:r>
            <a:r>
              <a:rPr lang="en-US" dirty="0"/>
              <a:t> </a:t>
            </a:r>
            <a:r>
              <a:rPr lang="en-US" dirty="0" err="1"/>
              <a:t>ribi</a:t>
            </a:r>
            <a:r>
              <a:rPr lang="en-US" dirty="0"/>
              <a:t> </a:t>
            </a:r>
            <a:r>
              <a:rPr lang="en-US" dirty="0" err="1"/>
              <a:t>grize</a:t>
            </a:r>
            <a:r>
              <a:rPr lang="en-US" dirty="0"/>
              <a:t> rep"</a:t>
            </a:r>
          </a:p>
        </p:txBody>
      </p:sp>
      <p:sp>
        <p:nvSpPr>
          <p:cNvPr id="5" name="Content Placeholder 2">
            <a:extLst>
              <a:ext uri="{FF2B5EF4-FFF2-40B4-BE49-F238E27FC236}">
                <a16:creationId xmlns:a16="http://schemas.microsoft.com/office/drawing/2014/main" id="{CEC38716-5001-8553-D568-16BC99F3A273}"/>
              </a:ext>
            </a:extLst>
          </p:cNvPr>
          <p:cNvSpPr txBox="1">
            <a:spLocks/>
          </p:cNvSpPr>
          <p:nvPr/>
        </p:nvSpPr>
        <p:spPr>
          <a:xfrm>
            <a:off x="6096000" y="141204"/>
            <a:ext cx="4652211" cy="684513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Create a routine for subtracting two numbers</a:t>
            </a:r>
            <a:endParaRPr lang="hr-HR" b="1" dirty="0"/>
          </a:p>
          <a:p>
            <a:r>
              <a:rPr lang="en-US" b="1" dirty="0"/>
              <a:t>Create a routine for adding two numbers</a:t>
            </a:r>
            <a:endParaRPr lang="hr-HR" b="1" dirty="0"/>
          </a:p>
          <a:p>
            <a:pPr marL="0" indent="0">
              <a:buNone/>
            </a:pPr>
            <a:r>
              <a:rPr lang="pt-BR" dirty="0"/>
              <a:t>.global _start</a:t>
            </a:r>
          </a:p>
          <a:p>
            <a:pPr marL="0" indent="0">
              <a:buNone/>
            </a:pPr>
            <a:r>
              <a:rPr lang="pt-BR" dirty="0"/>
              <a:t>_start:</a:t>
            </a:r>
          </a:p>
          <a:p>
            <a:pPr marL="0" indent="0">
              <a:buNone/>
            </a:pPr>
            <a:r>
              <a:rPr lang="pt-BR" dirty="0"/>
              <a:t>mov r1, #5</a:t>
            </a:r>
          </a:p>
          <a:p>
            <a:pPr marL="0" indent="0">
              <a:buNone/>
            </a:pPr>
            <a:r>
              <a:rPr lang="pt-BR" dirty="0"/>
              <a:t>mov r2, #3</a:t>
            </a:r>
          </a:p>
          <a:p>
            <a:pPr marL="0" indent="0">
              <a:buNone/>
            </a:pPr>
            <a:r>
              <a:rPr lang="pt-BR" dirty="0"/>
              <a:t>main:</a:t>
            </a:r>
          </a:p>
          <a:p>
            <a:pPr marL="0" indent="0">
              <a:buNone/>
            </a:pPr>
            <a:r>
              <a:rPr lang="pt-BR" dirty="0"/>
              <a:t>bl addnum</a:t>
            </a:r>
          </a:p>
          <a:p>
            <a:pPr marL="0" indent="0">
              <a:buNone/>
            </a:pPr>
            <a:r>
              <a:rPr lang="pt-BR" dirty="0"/>
              <a:t>bl subnum</a:t>
            </a:r>
          </a:p>
          <a:p>
            <a:pPr marL="0" indent="0">
              <a:buNone/>
            </a:pPr>
            <a:r>
              <a:rPr lang="pt-BR" dirty="0"/>
              <a:t>addnum:</a:t>
            </a:r>
          </a:p>
          <a:p>
            <a:pPr marL="0" indent="0">
              <a:buNone/>
            </a:pPr>
            <a:r>
              <a:rPr lang="pt-BR" dirty="0"/>
              <a:t>add r0, r1, r2</a:t>
            </a:r>
          </a:p>
          <a:p>
            <a:pPr marL="0" indent="0">
              <a:buNone/>
            </a:pPr>
            <a:r>
              <a:rPr lang="pt-BR" dirty="0"/>
              <a:t>bx lr</a:t>
            </a:r>
          </a:p>
          <a:p>
            <a:pPr marL="0" indent="0">
              <a:buNone/>
            </a:pPr>
            <a:r>
              <a:rPr lang="pt-BR" dirty="0"/>
              <a:t>subnum:</a:t>
            </a:r>
          </a:p>
          <a:p>
            <a:pPr marL="0" indent="0">
              <a:buNone/>
            </a:pPr>
            <a:r>
              <a:rPr lang="pt-BR" dirty="0"/>
              <a:t>sub r0, r1, r2</a:t>
            </a:r>
          </a:p>
          <a:p>
            <a:pPr marL="0" indent="0">
              <a:buNone/>
            </a:pPr>
            <a:r>
              <a:rPr lang="pt-BR" dirty="0"/>
              <a:t>bx lr</a:t>
            </a:r>
            <a:endParaRPr lang="hr-HR" dirty="0"/>
          </a:p>
        </p:txBody>
      </p:sp>
    </p:spTree>
    <p:extLst>
      <p:ext uri="{BB962C8B-B14F-4D97-AF65-F5344CB8AC3E}">
        <p14:creationId xmlns:p14="http://schemas.microsoft.com/office/powerpoint/2010/main" val="40344911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9C94-BADA-C4AA-5BF1-192E4899A692}"/>
              </a:ext>
            </a:extLst>
          </p:cNvPr>
          <p:cNvSpPr>
            <a:spLocks noGrp="1"/>
          </p:cNvSpPr>
          <p:nvPr>
            <p:ph type="ctrTitle"/>
          </p:nvPr>
        </p:nvSpPr>
        <p:spPr/>
        <p:txBody>
          <a:bodyPr/>
          <a:lstStyle/>
          <a:p>
            <a:r>
              <a:rPr lang="en-US" b="1" dirty="0"/>
              <a:t>ARM assembly</a:t>
            </a:r>
            <a:r>
              <a:rPr lang="hr-HR" b="1" dirty="0"/>
              <a:t> – </a:t>
            </a:r>
            <a:r>
              <a:rPr lang="en-US" b="1" dirty="0"/>
              <a:t>Amdahl</a:t>
            </a:r>
            <a:r>
              <a:rPr lang="hr-HR" b="1" dirty="0"/>
              <a:t> </a:t>
            </a:r>
            <a:r>
              <a:rPr lang="en-US" b="1" dirty="0"/>
              <a:t>Law</a:t>
            </a:r>
            <a:r>
              <a:rPr lang="hr-HR" b="1" dirty="0"/>
              <a:t> </a:t>
            </a:r>
            <a:endParaRPr lang="en-US" b="1" dirty="0"/>
          </a:p>
        </p:txBody>
      </p:sp>
      <p:sp>
        <p:nvSpPr>
          <p:cNvPr id="3" name="Subtitle 2">
            <a:extLst>
              <a:ext uri="{FF2B5EF4-FFF2-40B4-BE49-F238E27FC236}">
                <a16:creationId xmlns:a16="http://schemas.microsoft.com/office/drawing/2014/main" id="{FA7807A8-8C21-7ABC-1086-9358119AC0CE}"/>
              </a:ext>
            </a:extLst>
          </p:cNvPr>
          <p:cNvSpPr>
            <a:spLocks noGrp="1"/>
          </p:cNvSpPr>
          <p:nvPr>
            <p:ph type="subTitle" idx="1"/>
          </p:nvPr>
        </p:nvSpPr>
        <p:spPr/>
        <p:txBody>
          <a:bodyPr/>
          <a:lstStyle/>
          <a:p>
            <a:r>
              <a:rPr lang="hr-HR" dirty="0"/>
              <a:t>VJEŽBE 12</a:t>
            </a:r>
            <a:endParaRPr lang="en-US" dirty="0"/>
          </a:p>
        </p:txBody>
      </p:sp>
    </p:spTree>
    <p:extLst>
      <p:ext uri="{BB962C8B-B14F-4D97-AF65-F5344CB8AC3E}">
        <p14:creationId xmlns:p14="http://schemas.microsoft.com/office/powerpoint/2010/main" val="295573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14FC2-CFAE-A08D-2F7E-F0089F52988C}"/>
              </a:ext>
            </a:extLst>
          </p:cNvPr>
          <p:cNvSpPr>
            <a:spLocks noGrp="1"/>
          </p:cNvSpPr>
          <p:nvPr>
            <p:ph idx="1"/>
          </p:nvPr>
        </p:nvSpPr>
        <p:spPr>
          <a:xfrm>
            <a:off x="838200" y="385011"/>
            <a:ext cx="10515600" cy="6240378"/>
          </a:xfrm>
        </p:spPr>
        <p:txBody>
          <a:bodyPr>
            <a:normAutofit/>
          </a:bodyPr>
          <a:lstStyle/>
          <a:p>
            <a:r>
              <a:rPr lang="en-US" dirty="0" err="1"/>
              <a:t>B.cond</a:t>
            </a:r>
            <a:endParaRPr lang="en-US" dirty="0"/>
          </a:p>
          <a:p>
            <a:pPr lvl="1"/>
            <a:r>
              <a:rPr lang="en-US" dirty="0"/>
              <a:t>Branch to label if condition code evaluates to true, e.g.,</a:t>
            </a:r>
          </a:p>
          <a:p>
            <a:pPr lvl="1"/>
            <a:r>
              <a:rPr lang="en-US" dirty="0"/>
              <a:t>CMP X0, #5</a:t>
            </a:r>
          </a:p>
          <a:p>
            <a:pPr lvl="1"/>
            <a:r>
              <a:rPr lang="en-US" dirty="0"/>
              <a:t>B.EQ label</a:t>
            </a:r>
          </a:p>
          <a:p>
            <a:r>
              <a:rPr lang="en-US" dirty="0"/>
              <a:t>CBZ/CBNZ – branch to label if operand register is zero (CBZ) or</a:t>
            </a:r>
            <a:r>
              <a:rPr lang="hr-HR" dirty="0"/>
              <a:t> </a:t>
            </a:r>
            <a:r>
              <a:rPr lang="en-US" dirty="0"/>
              <a:t>not equal to zero (CBNZ)</a:t>
            </a:r>
          </a:p>
          <a:p>
            <a:r>
              <a:rPr lang="en-US" dirty="0"/>
              <a:t>TBZ/TBNZ – branch to label if specific bit in operand register is</a:t>
            </a:r>
            <a:r>
              <a:rPr lang="hr-HR" dirty="0"/>
              <a:t> </a:t>
            </a:r>
            <a:r>
              <a:rPr lang="en-US" dirty="0"/>
              <a:t>set (TBZ) or clear (TBNZ)</a:t>
            </a:r>
          </a:p>
          <a:p>
            <a:pPr lvl="1"/>
            <a:r>
              <a:rPr lang="en-US" dirty="0"/>
              <a:t>TBZ W0, #20, label ; branch if</a:t>
            </a:r>
          </a:p>
          <a:p>
            <a:pPr lvl="1"/>
            <a:r>
              <a:rPr lang="en-US" dirty="0"/>
              <a:t>(W0[20]==#0b0)</a:t>
            </a:r>
            <a:endParaRPr lang="hr-HR" dirty="0"/>
          </a:p>
          <a:p>
            <a:r>
              <a:rPr lang="en-US" dirty="0"/>
              <a:t>CSEL – select between two registers based on a condition </a:t>
            </a:r>
            <a:endParaRPr lang="hr-HR" dirty="0"/>
          </a:p>
          <a:p>
            <a:pPr marL="0" indent="0">
              <a:buNone/>
            </a:pPr>
            <a:r>
              <a:rPr lang="hr-HR" dirty="0"/>
              <a:t>	</a:t>
            </a:r>
            <a:r>
              <a:rPr lang="en-US" dirty="0"/>
              <a:t>CSEL X7, X2, X0, EQ ; if (</a:t>
            </a:r>
            <a:r>
              <a:rPr lang="en-US" dirty="0" err="1"/>
              <a:t>cond</a:t>
            </a:r>
            <a:r>
              <a:rPr lang="en-US" dirty="0"/>
              <a:t>==true) X7=X2, else X7=X0 </a:t>
            </a:r>
            <a:endParaRPr lang="hr-HR" dirty="0"/>
          </a:p>
          <a:p>
            <a:r>
              <a:rPr lang="en-US" dirty="0"/>
              <a:t>There are also variants of this that cause the second source register to be incremented, inverted, or negated.</a:t>
            </a:r>
            <a:endParaRPr lang="hr-HR" dirty="0"/>
          </a:p>
        </p:txBody>
      </p:sp>
    </p:spTree>
    <p:extLst>
      <p:ext uri="{BB962C8B-B14F-4D97-AF65-F5344CB8AC3E}">
        <p14:creationId xmlns:p14="http://schemas.microsoft.com/office/powerpoint/2010/main" val="24762700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41B6A-DF7F-0CFD-B847-AFDC2D07B25A}"/>
              </a:ext>
            </a:extLst>
          </p:cNvPr>
          <p:cNvSpPr>
            <a:spLocks noGrp="1"/>
          </p:cNvSpPr>
          <p:nvPr>
            <p:ph idx="1"/>
          </p:nvPr>
        </p:nvSpPr>
        <p:spPr>
          <a:xfrm>
            <a:off x="0" y="0"/>
            <a:ext cx="5694947" cy="6858000"/>
          </a:xfrm>
        </p:spPr>
        <p:txBody>
          <a:bodyPr>
            <a:normAutofit fontScale="70000" lnSpcReduction="20000"/>
          </a:bodyPr>
          <a:lstStyle/>
          <a:p>
            <a:r>
              <a:rPr lang="en-US" dirty="0"/>
              <a:t>Tasks :</a:t>
            </a:r>
            <a:endParaRPr lang="hr-HR" dirty="0"/>
          </a:p>
          <a:p>
            <a:r>
              <a:rPr lang="en-US" dirty="0"/>
              <a:t>.global _start </a:t>
            </a:r>
            <a:br>
              <a:rPr lang="hr-HR" dirty="0"/>
            </a:br>
            <a:r>
              <a:rPr lang="en-US" dirty="0"/>
              <a:t>_start: </a:t>
            </a:r>
            <a:br>
              <a:rPr lang="hr-HR" dirty="0"/>
            </a:br>
            <a:r>
              <a:rPr lang="en-US" dirty="0"/>
              <a:t>mov r0,#0 </a:t>
            </a:r>
            <a:br>
              <a:rPr lang="hr-HR" dirty="0"/>
            </a:br>
            <a:r>
              <a:rPr lang="en-US" dirty="0"/>
              <a:t>mov r5,#0 </a:t>
            </a:r>
            <a:br>
              <a:rPr lang="hr-HR" dirty="0"/>
            </a:br>
            <a:r>
              <a:rPr lang="en-US" dirty="0"/>
              <a:t>loop1: </a:t>
            </a:r>
            <a:br>
              <a:rPr lang="hr-HR" dirty="0"/>
            </a:br>
            <a:r>
              <a:rPr lang="en-US" dirty="0"/>
              <a:t>add r0,r0,#1 </a:t>
            </a:r>
            <a:br>
              <a:rPr lang="hr-HR" dirty="0"/>
            </a:br>
            <a:r>
              <a:rPr lang="en-US" dirty="0"/>
              <a:t>add r5,r5,#1 </a:t>
            </a:r>
            <a:br>
              <a:rPr lang="hr-HR" dirty="0"/>
            </a:br>
            <a:r>
              <a:rPr lang="en-US" dirty="0" err="1"/>
              <a:t>cmp</a:t>
            </a:r>
            <a:r>
              <a:rPr lang="en-US" dirty="0"/>
              <a:t> r0,#1024 </a:t>
            </a:r>
            <a:br>
              <a:rPr lang="hr-HR" dirty="0"/>
            </a:br>
            <a:r>
              <a:rPr lang="en-US" dirty="0" err="1"/>
              <a:t>blt</a:t>
            </a:r>
            <a:r>
              <a:rPr lang="en-US" dirty="0"/>
              <a:t> loop1 </a:t>
            </a:r>
            <a:br>
              <a:rPr lang="hr-HR" dirty="0"/>
            </a:br>
            <a:r>
              <a:rPr lang="en-US" dirty="0"/>
              <a:t>mov r0,#0 </a:t>
            </a:r>
            <a:br>
              <a:rPr lang="hr-HR" dirty="0"/>
            </a:br>
            <a:r>
              <a:rPr lang="en-US" dirty="0"/>
              <a:t>loop2: </a:t>
            </a:r>
            <a:br>
              <a:rPr lang="hr-HR" dirty="0"/>
            </a:br>
            <a:r>
              <a:rPr lang="en-US" dirty="0"/>
              <a:t>add r0,r0,#1 </a:t>
            </a:r>
            <a:br>
              <a:rPr lang="hr-HR" dirty="0"/>
            </a:br>
            <a:r>
              <a:rPr lang="en-US" dirty="0"/>
              <a:t>add r5,r5,#1 </a:t>
            </a:r>
            <a:br>
              <a:rPr lang="hr-HR" dirty="0"/>
            </a:br>
            <a:r>
              <a:rPr lang="en-US" dirty="0" err="1"/>
              <a:t>cmp</a:t>
            </a:r>
            <a:r>
              <a:rPr lang="en-US" dirty="0"/>
              <a:t> r0,#2024 </a:t>
            </a:r>
            <a:br>
              <a:rPr lang="hr-HR" dirty="0"/>
            </a:br>
            <a:r>
              <a:rPr lang="en-US" dirty="0" err="1"/>
              <a:t>blt</a:t>
            </a:r>
            <a:r>
              <a:rPr lang="en-US" dirty="0"/>
              <a:t> loop2 </a:t>
            </a:r>
            <a:br>
              <a:rPr lang="hr-HR" dirty="0"/>
            </a:br>
            <a:r>
              <a:rPr lang="en-US" dirty="0"/>
              <a:t>mov r0,#0 </a:t>
            </a:r>
            <a:br>
              <a:rPr lang="hr-HR" dirty="0"/>
            </a:br>
            <a:r>
              <a:rPr lang="en-US" dirty="0"/>
              <a:t>loop3: </a:t>
            </a:r>
            <a:br>
              <a:rPr lang="hr-HR" dirty="0"/>
            </a:br>
            <a:r>
              <a:rPr lang="en-US" dirty="0"/>
              <a:t>add r0,r0,#1 </a:t>
            </a:r>
            <a:br>
              <a:rPr lang="hr-HR" dirty="0"/>
            </a:br>
            <a:r>
              <a:rPr lang="en-US" dirty="0"/>
              <a:t>add r5,r5,#1 </a:t>
            </a:r>
            <a:br>
              <a:rPr lang="hr-HR" dirty="0"/>
            </a:br>
            <a:r>
              <a:rPr lang="en-US" dirty="0" err="1"/>
              <a:t>cmp</a:t>
            </a:r>
            <a:r>
              <a:rPr lang="en-US" dirty="0"/>
              <a:t> r0,#4024 </a:t>
            </a:r>
            <a:br>
              <a:rPr lang="hr-HR" dirty="0"/>
            </a:br>
            <a:r>
              <a:rPr lang="en-US" dirty="0" err="1"/>
              <a:t>blt</a:t>
            </a:r>
            <a:r>
              <a:rPr lang="en-US" dirty="0"/>
              <a:t> loop3 </a:t>
            </a:r>
            <a:br>
              <a:rPr lang="hr-HR" dirty="0"/>
            </a:br>
            <a:r>
              <a:rPr lang="en-US" dirty="0"/>
              <a:t>mov r0,#0 </a:t>
            </a:r>
            <a:br>
              <a:rPr lang="hr-HR" dirty="0"/>
            </a:br>
            <a:r>
              <a:rPr lang="en-US" dirty="0"/>
              <a:t>loop4: </a:t>
            </a:r>
            <a:br>
              <a:rPr lang="hr-HR" dirty="0"/>
            </a:br>
            <a:r>
              <a:rPr lang="en-US" dirty="0"/>
              <a:t>add r0,r0,#1 </a:t>
            </a:r>
            <a:br>
              <a:rPr lang="hr-HR" dirty="0"/>
            </a:br>
            <a:r>
              <a:rPr lang="en-US" dirty="0"/>
              <a:t>add r5,r5,#1 </a:t>
            </a:r>
            <a:br>
              <a:rPr lang="hr-HR" dirty="0"/>
            </a:br>
            <a:r>
              <a:rPr lang="en-US" dirty="0" err="1"/>
              <a:t>cmp</a:t>
            </a:r>
            <a:r>
              <a:rPr lang="en-US" dirty="0"/>
              <a:t> r0,#1024 </a:t>
            </a:r>
            <a:br>
              <a:rPr lang="hr-HR" dirty="0"/>
            </a:br>
            <a:r>
              <a:rPr lang="en-US" dirty="0" err="1"/>
              <a:t>blt</a:t>
            </a:r>
            <a:r>
              <a:rPr lang="en-US" dirty="0"/>
              <a:t> loop4 </a:t>
            </a:r>
            <a:br>
              <a:rPr lang="hr-HR" dirty="0"/>
            </a:br>
            <a:r>
              <a:rPr lang="en-US" dirty="0"/>
              <a:t>mov r0,#0</a:t>
            </a:r>
          </a:p>
        </p:txBody>
      </p:sp>
    </p:spTree>
    <p:extLst>
      <p:ext uri="{BB962C8B-B14F-4D97-AF65-F5344CB8AC3E}">
        <p14:creationId xmlns:p14="http://schemas.microsoft.com/office/powerpoint/2010/main" val="36345942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36E0-B390-75CC-C54D-66DBDE3DDD3A}"/>
              </a:ext>
            </a:extLst>
          </p:cNvPr>
          <p:cNvSpPr>
            <a:spLocks noGrp="1"/>
          </p:cNvSpPr>
          <p:nvPr>
            <p:ph type="title"/>
          </p:nvPr>
        </p:nvSpPr>
        <p:spPr/>
        <p:txBody>
          <a:bodyPr/>
          <a:lstStyle/>
          <a:p>
            <a:r>
              <a:rPr lang="en-US" dirty="0"/>
              <a:t>Amdahl Law </a:t>
            </a:r>
          </a:p>
        </p:txBody>
      </p:sp>
      <p:pic>
        <p:nvPicPr>
          <p:cNvPr id="5" name="Content Placeholder 4">
            <a:extLst>
              <a:ext uri="{FF2B5EF4-FFF2-40B4-BE49-F238E27FC236}">
                <a16:creationId xmlns:a16="http://schemas.microsoft.com/office/drawing/2014/main" id="{D91FEF22-02FB-CA33-967A-23369ABA4C1A}"/>
              </a:ext>
            </a:extLst>
          </p:cNvPr>
          <p:cNvPicPr>
            <a:picLocks noGrp="1" noChangeAspect="1"/>
          </p:cNvPicPr>
          <p:nvPr>
            <p:ph idx="1"/>
          </p:nvPr>
        </p:nvPicPr>
        <p:blipFill>
          <a:blip r:embed="rId2"/>
          <a:stretch>
            <a:fillRect/>
          </a:stretch>
        </p:blipFill>
        <p:spPr>
          <a:xfrm>
            <a:off x="437352" y="1690688"/>
            <a:ext cx="6832643" cy="1737782"/>
          </a:xfrm>
        </p:spPr>
      </p:pic>
      <p:sp>
        <p:nvSpPr>
          <p:cNvPr id="7" name="TextBox 6">
            <a:extLst>
              <a:ext uri="{FF2B5EF4-FFF2-40B4-BE49-F238E27FC236}">
                <a16:creationId xmlns:a16="http://schemas.microsoft.com/office/drawing/2014/main" id="{D0BAF29D-FE1D-B337-0950-71D88E915D59}"/>
              </a:ext>
            </a:extLst>
          </p:cNvPr>
          <p:cNvSpPr txBox="1"/>
          <p:nvPr/>
        </p:nvSpPr>
        <p:spPr>
          <a:xfrm>
            <a:off x="609600" y="3630553"/>
            <a:ext cx="11277600" cy="2031325"/>
          </a:xfrm>
          <a:prstGeom prst="rect">
            <a:avLst/>
          </a:prstGeom>
          <a:noFill/>
        </p:spPr>
        <p:txBody>
          <a:bodyPr wrap="square">
            <a:spAutoFit/>
          </a:bodyPr>
          <a:lstStyle/>
          <a:p>
            <a:pPr marL="285750" indent="-285750">
              <a:buFont typeface="Arial" panose="020B0604020202020204" pitchFamily="34" charset="0"/>
              <a:buChar char="•"/>
            </a:pPr>
            <a:r>
              <a:rPr lang="en-US" b="1" dirty="0"/>
              <a:t>Smax</a:t>
            </a:r>
            <a:r>
              <a:rPr lang="en-US" dirty="0"/>
              <a:t> is the </a:t>
            </a:r>
            <a:r>
              <a:rPr lang="en-US" b="1" dirty="0"/>
              <a:t>maximum possible improvement </a:t>
            </a:r>
            <a:r>
              <a:rPr lang="en-US" dirty="0"/>
              <a:t>of the overall system. It is expressed as a decimal </a:t>
            </a:r>
            <a:r>
              <a:rPr lang="en-US" b="1" dirty="0"/>
              <a:t>greater than 1</a:t>
            </a:r>
            <a:r>
              <a:rPr lang="en-US" dirty="0"/>
              <a:t>. If the operation is improved to be done in half the time, Smax = 2. Higher means a greater improvement. </a:t>
            </a:r>
            <a:endParaRPr lang="hr-HR" dirty="0"/>
          </a:p>
          <a:p>
            <a:pPr marL="285750" indent="-285750">
              <a:buFont typeface="Arial" panose="020B0604020202020204" pitchFamily="34" charset="0"/>
              <a:buChar char="•"/>
            </a:pPr>
            <a:r>
              <a:rPr lang="en-US" b="1" dirty="0"/>
              <a:t>p</a:t>
            </a:r>
            <a:r>
              <a:rPr lang="en-US" dirty="0"/>
              <a:t> is the </a:t>
            </a:r>
            <a:r>
              <a:rPr lang="en-US" b="1" dirty="0"/>
              <a:t>part of the system to be improved</a:t>
            </a:r>
            <a:r>
              <a:rPr lang="en-US" dirty="0"/>
              <a:t>, expressed as a number </a:t>
            </a:r>
            <a:r>
              <a:rPr lang="en-US" b="1" dirty="0"/>
              <a:t>between 0-1</a:t>
            </a:r>
            <a:r>
              <a:rPr lang="en-US" dirty="0"/>
              <a:t>. If the part is 45% of the system, p = 0.45. </a:t>
            </a:r>
            <a:endParaRPr lang="hr-HR" dirty="0"/>
          </a:p>
          <a:p>
            <a:pPr marL="285750" indent="-285750">
              <a:buFont typeface="Arial" panose="020B0604020202020204" pitchFamily="34" charset="0"/>
              <a:buChar char="•"/>
            </a:pPr>
            <a:r>
              <a:rPr lang="en-US" b="1" dirty="0"/>
              <a:t>s</a:t>
            </a:r>
            <a:r>
              <a:rPr lang="en-US" dirty="0"/>
              <a:t> is the </a:t>
            </a:r>
            <a:r>
              <a:rPr lang="en-US" b="1" dirty="0"/>
              <a:t>improvement factor of </a:t>
            </a:r>
            <a:r>
              <a:rPr lang="en-US" b="1" u="sng" dirty="0"/>
              <a:t>p</a:t>
            </a:r>
            <a:r>
              <a:rPr lang="en-US" dirty="0"/>
              <a:t>, expressed by </a:t>
            </a:r>
            <a:r>
              <a:rPr lang="en-US" b="1" dirty="0"/>
              <a:t>how many times faster p can be done</a:t>
            </a:r>
            <a:r>
              <a:rPr lang="en-US" dirty="0"/>
              <a:t>. If it can be done in 1/3rd the time, then s = 3. </a:t>
            </a:r>
            <a:endParaRPr lang="hr-HR" dirty="0"/>
          </a:p>
          <a:p>
            <a:pPr marL="285750" indent="-285750">
              <a:buFont typeface="Arial" panose="020B0604020202020204" pitchFamily="34" charset="0"/>
              <a:buChar char="•"/>
            </a:pPr>
            <a:r>
              <a:rPr lang="en-US" dirty="0"/>
              <a:t>Essentially, the equation subtracts out the part to be improved, then puts it back in after it has been improved.</a:t>
            </a:r>
          </a:p>
        </p:txBody>
      </p:sp>
    </p:spTree>
    <p:extLst>
      <p:ext uri="{BB962C8B-B14F-4D97-AF65-F5344CB8AC3E}">
        <p14:creationId xmlns:p14="http://schemas.microsoft.com/office/powerpoint/2010/main" val="9555951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482B-7D02-9D7A-99AE-FB4CF1AC579B}"/>
              </a:ext>
            </a:extLst>
          </p:cNvPr>
          <p:cNvSpPr>
            <a:spLocks noGrp="1"/>
          </p:cNvSpPr>
          <p:nvPr>
            <p:ph type="ctrTitle"/>
          </p:nvPr>
        </p:nvSpPr>
        <p:spPr/>
        <p:txBody>
          <a:bodyPr/>
          <a:lstStyle/>
          <a:p>
            <a:r>
              <a:rPr lang="hr-HR" b="1" dirty="0"/>
              <a:t>Dodatno – sedam segmentni displej</a:t>
            </a:r>
            <a:endParaRPr lang="en-US" b="1" dirty="0"/>
          </a:p>
        </p:txBody>
      </p:sp>
      <p:sp>
        <p:nvSpPr>
          <p:cNvPr id="3" name="Subtitle 2">
            <a:extLst>
              <a:ext uri="{FF2B5EF4-FFF2-40B4-BE49-F238E27FC236}">
                <a16:creationId xmlns:a16="http://schemas.microsoft.com/office/drawing/2014/main" id="{76DEE973-377F-7D17-3CEB-0629E65F6F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2701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B0FA-331F-EAEE-957F-02C96E1858C6}"/>
              </a:ext>
            </a:extLst>
          </p:cNvPr>
          <p:cNvSpPr>
            <a:spLocks noGrp="1"/>
          </p:cNvSpPr>
          <p:nvPr>
            <p:ph type="title"/>
          </p:nvPr>
        </p:nvSpPr>
        <p:spPr>
          <a:xfrm>
            <a:off x="0" y="80212"/>
            <a:ext cx="10515600" cy="1325563"/>
          </a:xfrm>
        </p:spPr>
        <p:txBody>
          <a:bodyPr/>
          <a:lstStyle/>
          <a:p>
            <a:r>
              <a:rPr lang="pl-PL" b="1" dirty="0"/>
              <a:t>1. Na displayu ispistati brojanje od 0 do 9</a:t>
            </a:r>
            <a:endParaRPr lang="en-US" b="1" dirty="0"/>
          </a:p>
        </p:txBody>
      </p:sp>
      <p:sp>
        <p:nvSpPr>
          <p:cNvPr id="3" name="Content Placeholder 2">
            <a:extLst>
              <a:ext uri="{FF2B5EF4-FFF2-40B4-BE49-F238E27FC236}">
                <a16:creationId xmlns:a16="http://schemas.microsoft.com/office/drawing/2014/main" id="{88D68EF2-5A6A-AB9F-DC8A-66A8DFDB8D87}"/>
              </a:ext>
            </a:extLst>
          </p:cNvPr>
          <p:cNvSpPr>
            <a:spLocks noGrp="1"/>
          </p:cNvSpPr>
          <p:nvPr>
            <p:ph idx="1"/>
          </p:nvPr>
        </p:nvSpPr>
        <p:spPr>
          <a:xfrm>
            <a:off x="224590" y="2154634"/>
            <a:ext cx="2614864" cy="5374105"/>
          </a:xfrm>
        </p:spPr>
        <p:txBody>
          <a:bodyPr>
            <a:noAutofit/>
          </a:bodyPr>
          <a:lstStyle/>
          <a:p>
            <a:pPr marL="0" indent="0">
              <a:buNone/>
            </a:pPr>
            <a:r>
              <a:rPr lang="en-US" sz="1800" dirty="0"/>
              <a:t>.global _start</a:t>
            </a:r>
          </a:p>
          <a:p>
            <a:pPr marL="0" indent="0">
              <a:buNone/>
            </a:pPr>
            <a:r>
              <a:rPr lang="en-US" sz="1800" dirty="0"/>
              <a:t>_start:</a:t>
            </a:r>
          </a:p>
          <a:p>
            <a:pPr marL="0" indent="0">
              <a:buNone/>
            </a:pPr>
            <a:r>
              <a:rPr lang="en-US" sz="1800" dirty="0" err="1"/>
              <a:t>ldr</a:t>
            </a:r>
            <a:r>
              <a:rPr lang="en-US" sz="1800" dirty="0"/>
              <a:t> r0, =DISP</a:t>
            </a:r>
          </a:p>
          <a:p>
            <a:pPr marL="0" indent="0">
              <a:buNone/>
            </a:pPr>
            <a:r>
              <a:rPr lang="en-US" sz="1800" dirty="0"/>
              <a:t>mov r1, #0 // Counter</a:t>
            </a:r>
          </a:p>
          <a:p>
            <a:pPr marL="0" indent="0">
              <a:buNone/>
            </a:pPr>
            <a:r>
              <a:rPr lang="en-US" sz="1800" dirty="0" err="1"/>
              <a:t>ldr</a:t>
            </a:r>
            <a:r>
              <a:rPr lang="en-US" sz="1800" dirty="0"/>
              <a:t> r2, =</a:t>
            </a:r>
            <a:r>
              <a:rPr lang="en-US" sz="1800" dirty="0" err="1"/>
              <a:t>nums</a:t>
            </a:r>
            <a:endParaRPr lang="en-US" sz="1800" dirty="0"/>
          </a:p>
          <a:p>
            <a:pPr marL="0" indent="0">
              <a:buNone/>
            </a:pPr>
            <a:r>
              <a:rPr lang="en-US" sz="1800" dirty="0"/>
              <a:t>_loop:</a:t>
            </a:r>
          </a:p>
          <a:p>
            <a:pPr marL="0" indent="0">
              <a:buNone/>
            </a:pPr>
            <a:r>
              <a:rPr lang="en-US" sz="1800" dirty="0" err="1"/>
              <a:t>ldrb</a:t>
            </a:r>
            <a:r>
              <a:rPr lang="en-US" sz="1800" dirty="0"/>
              <a:t> r3, [r2, r1]</a:t>
            </a:r>
          </a:p>
          <a:p>
            <a:pPr marL="0" indent="0">
              <a:buNone/>
            </a:pPr>
            <a:r>
              <a:rPr lang="en-US" sz="1800" dirty="0"/>
              <a:t>str r3,[r0]</a:t>
            </a:r>
          </a:p>
          <a:p>
            <a:pPr marL="0" indent="0">
              <a:buNone/>
            </a:pPr>
            <a:r>
              <a:rPr lang="en-US" sz="1800" dirty="0"/>
              <a:t>add r1, r1, #1</a:t>
            </a:r>
          </a:p>
          <a:p>
            <a:pPr marL="0" indent="0">
              <a:buNone/>
            </a:pPr>
            <a:r>
              <a:rPr lang="en-US" sz="1800" dirty="0"/>
              <a:t>// Check if the counter is 10</a:t>
            </a:r>
          </a:p>
          <a:p>
            <a:endParaRPr lang="en-US" sz="1800" dirty="0"/>
          </a:p>
          <a:p>
            <a:endParaRPr lang="en-US" sz="1800" dirty="0"/>
          </a:p>
        </p:txBody>
      </p:sp>
      <p:sp>
        <p:nvSpPr>
          <p:cNvPr id="5" name="TextBox 4">
            <a:extLst>
              <a:ext uri="{FF2B5EF4-FFF2-40B4-BE49-F238E27FC236}">
                <a16:creationId xmlns:a16="http://schemas.microsoft.com/office/drawing/2014/main" id="{4617E48B-43E0-7920-A905-33E92D56B7DF}"/>
              </a:ext>
            </a:extLst>
          </p:cNvPr>
          <p:cNvSpPr txBox="1"/>
          <p:nvPr/>
        </p:nvSpPr>
        <p:spPr>
          <a:xfrm>
            <a:off x="6096000" y="2154634"/>
            <a:ext cx="3513221" cy="3693319"/>
          </a:xfrm>
          <a:prstGeom prst="rect">
            <a:avLst/>
          </a:prstGeom>
          <a:noFill/>
        </p:spPr>
        <p:txBody>
          <a:bodyPr wrap="square">
            <a:spAutoFit/>
          </a:bodyPr>
          <a:lstStyle/>
          <a:p>
            <a:r>
              <a:rPr lang="en-US" dirty="0"/>
              <a:t>// To get these numbers, search online for 7 segment display codes</a:t>
            </a:r>
          </a:p>
          <a:p>
            <a:r>
              <a:rPr lang="en-US" dirty="0" err="1"/>
              <a:t>nums</a:t>
            </a:r>
            <a:r>
              <a:rPr lang="en-US" dirty="0"/>
              <a:t>:</a:t>
            </a:r>
          </a:p>
          <a:p>
            <a:r>
              <a:rPr lang="en-US" dirty="0"/>
              <a:t>.byte 0x3f // 0</a:t>
            </a:r>
          </a:p>
          <a:p>
            <a:r>
              <a:rPr lang="en-US" dirty="0"/>
              <a:t>.byte 0x06 // 1</a:t>
            </a:r>
          </a:p>
          <a:p>
            <a:r>
              <a:rPr lang="en-US" dirty="0"/>
              <a:t>.byte 0x5b // 2</a:t>
            </a:r>
          </a:p>
          <a:p>
            <a:r>
              <a:rPr lang="en-US" dirty="0"/>
              <a:t>.byte 0x4f // 3</a:t>
            </a:r>
          </a:p>
          <a:p>
            <a:r>
              <a:rPr lang="en-US" dirty="0"/>
              <a:t>.byte 0x66 // 4</a:t>
            </a:r>
          </a:p>
          <a:p>
            <a:r>
              <a:rPr lang="en-US" dirty="0"/>
              <a:t>.byte 0x6d // 5</a:t>
            </a:r>
          </a:p>
          <a:p>
            <a:r>
              <a:rPr lang="en-US" dirty="0"/>
              <a:t>.byte 0x7d // 6</a:t>
            </a:r>
          </a:p>
          <a:p>
            <a:r>
              <a:rPr lang="en-US" dirty="0"/>
              <a:t>.byte 0x07 // 7</a:t>
            </a:r>
          </a:p>
          <a:p>
            <a:r>
              <a:rPr lang="en-US" dirty="0"/>
              <a:t>.byte 0x7f // 8</a:t>
            </a:r>
          </a:p>
          <a:p>
            <a:r>
              <a:rPr lang="en-US" dirty="0"/>
              <a:t>.byte 0x6f // 9</a:t>
            </a:r>
          </a:p>
        </p:txBody>
      </p:sp>
      <p:sp>
        <p:nvSpPr>
          <p:cNvPr id="7" name="TextBox 6">
            <a:extLst>
              <a:ext uri="{FF2B5EF4-FFF2-40B4-BE49-F238E27FC236}">
                <a16:creationId xmlns:a16="http://schemas.microsoft.com/office/drawing/2014/main" id="{BB91DD76-5138-EB93-D610-8F6EAC151EE4}"/>
              </a:ext>
            </a:extLst>
          </p:cNvPr>
          <p:cNvSpPr txBox="1"/>
          <p:nvPr/>
        </p:nvSpPr>
        <p:spPr>
          <a:xfrm>
            <a:off x="3264569" y="2154634"/>
            <a:ext cx="2406316" cy="3693319"/>
          </a:xfrm>
          <a:prstGeom prst="rect">
            <a:avLst/>
          </a:prstGeom>
          <a:noFill/>
        </p:spPr>
        <p:txBody>
          <a:bodyPr wrap="square">
            <a:spAutoFit/>
          </a:bodyPr>
          <a:lstStyle/>
          <a:p>
            <a:pPr marL="0" indent="0">
              <a:buNone/>
            </a:pPr>
            <a:r>
              <a:rPr lang="en-US" sz="1800" dirty="0" err="1"/>
              <a:t>cmp</a:t>
            </a:r>
            <a:r>
              <a:rPr lang="en-US" sz="1800" dirty="0"/>
              <a:t> r1, #11</a:t>
            </a:r>
          </a:p>
          <a:p>
            <a:pPr marL="0" indent="0">
              <a:buNone/>
            </a:pPr>
            <a:r>
              <a:rPr lang="en-US" sz="1800" dirty="0" err="1"/>
              <a:t>beq</a:t>
            </a:r>
            <a:r>
              <a:rPr lang="en-US" sz="1800" dirty="0"/>
              <a:t> _</a:t>
            </a:r>
            <a:r>
              <a:rPr lang="en-US" sz="1800" dirty="0" err="1"/>
              <a:t>counter_reset</a:t>
            </a:r>
            <a:endParaRPr lang="en-US" sz="1800" dirty="0"/>
          </a:p>
          <a:p>
            <a:pPr marL="0" indent="0">
              <a:buNone/>
            </a:pPr>
            <a:r>
              <a:rPr lang="en-US" sz="1800" dirty="0"/>
              <a:t>_delay:</a:t>
            </a:r>
          </a:p>
          <a:p>
            <a:pPr marL="0" indent="0">
              <a:buNone/>
            </a:pPr>
            <a:r>
              <a:rPr lang="en-US" sz="1800" dirty="0"/>
              <a:t>add r5,r5,#1</a:t>
            </a:r>
          </a:p>
          <a:p>
            <a:pPr marL="0" indent="0">
              <a:buNone/>
            </a:pPr>
            <a:r>
              <a:rPr lang="en-US" sz="1800" dirty="0" err="1"/>
              <a:t>cmp</a:t>
            </a:r>
            <a:r>
              <a:rPr lang="en-US" sz="1800" dirty="0"/>
              <a:t> r5,#204800</a:t>
            </a:r>
          </a:p>
          <a:p>
            <a:pPr marL="0" indent="0">
              <a:buNone/>
            </a:pPr>
            <a:r>
              <a:rPr lang="en-US" sz="1800" dirty="0" err="1"/>
              <a:t>bne</a:t>
            </a:r>
            <a:r>
              <a:rPr lang="en-US" sz="1800" dirty="0"/>
              <a:t> _delay</a:t>
            </a:r>
          </a:p>
          <a:p>
            <a:pPr marL="0" indent="0">
              <a:buNone/>
            </a:pPr>
            <a:r>
              <a:rPr lang="en-US" sz="1800" dirty="0"/>
              <a:t>mov r5,#0	</a:t>
            </a:r>
          </a:p>
          <a:p>
            <a:pPr marL="0" indent="0">
              <a:buNone/>
            </a:pPr>
            <a:r>
              <a:rPr lang="en-US" sz="1800" dirty="0"/>
              <a:t>b _loop	</a:t>
            </a:r>
          </a:p>
          <a:p>
            <a:pPr marL="0" indent="0">
              <a:buNone/>
            </a:pPr>
            <a:r>
              <a:rPr lang="en-US" sz="1800" dirty="0"/>
              <a:t>_</a:t>
            </a:r>
            <a:r>
              <a:rPr lang="en-US" sz="1800" dirty="0" err="1"/>
              <a:t>counter_reset</a:t>
            </a:r>
            <a:r>
              <a:rPr lang="en-US" sz="1800" dirty="0"/>
              <a:t>:</a:t>
            </a:r>
          </a:p>
          <a:p>
            <a:pPr marL="0" indent="0">
              <a:buNone/>
            </a:pPr>
            <a:r>
              <a:rPr lang="en-US" sz="1800" dirty="0"/>
              <a:t>mov r1, #0</a:t>
            </a:r>
          </a:p>
          <a:p>
            <a:pPr marL="0" indent="0">
              <a:buNone/>
            </a:pPr>
            <a:r>
              <a:rPr lang="en-US" sz="1800" dirty="0"/>
              <a:t>b _loop	</a:t>
            </a:r>
          </a:p>
          <a:p>
            <a:pPr marL="0" indent="0">
              <a:buNone/>
            </a:pPr>
            <a:r>
              <a:rPr lang="en-US" sz="1800" dirty="0"/>
              <a:t>data</a:t>
            </a:r>
          </a:p>
          <a:p>
            <a:pPr marL="0" indent="0">
              <a:buNone/>
            </a:pPr>
            <a:r>
              <a:rPr lang="en-US" sz="1800" dirty="0"/>
              <a:t>.</a:t>
            </a:r>
            <a:r>
              <a:rPr lang="en-US" sz="1800" dirty="0" err="1"/>
              <a:t>equ</a:t>
            </a:r>
            <a:r>
              <a:rPr lang="en-US" sz="1800" dirty="0"/>
              <a:t> DISP, 0xff200020</a:t>
            </a:r>
          </a:p>
        </p:txBody>
      </p:sp>
    </p:spTree>
    <p:extLst>
      <p:ext uri="{BB962C8B-B14F-4D97-AF65-F5344CB8AC3E}">
        <p14:creationId xmlns:p14="http://schemas.microsoft.com/office/powerpoint/2010/main" val="11047550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08C0-F182-BC41-0BCF-36281A66777A}"/>
              </a:ext>
            </a:extLst>
          </p:cNvPr>
          <p:cNvSpPr>
            <a:spLocks noGrp="1"/>
          </p:cNvSpPr>
          <p:nvPr>
            <p:ph type="title"/>
          </p:nvPr>
        </p:nvSpPr>
        <p:spPr>
          <a:xfrm>
            <a:off x="0" y="18255"/>
            <a:ext cx="10515600" cy="1325563"/>
          </a:xfrm>
        </p:spPr>
        <p:txBody>
          <a:bodyPr/>
          <a:lstStyle/>
          <a:p>
            <a:r>
              <a:rPr lang="pl-PL" b="1" dirty="0"/>
              <a:t>2. Brojanje u nazad (od 9 do 0)</a:t>
            </a:r>
            <a:endParaRPr lang="en-US" b="1" dirty="0"/>
          </a:p>
        </p:txBody>
      </p:sp>
      <p:sp>
        <p:nvSpPr>
          <p:cNvPr id="3" name="Content Placeholder 2">
            <a:extLst>
              <a:ext uri="{FF2B5EF4-FFF2-40B4-BE49-F238E27FC236}">
                <a16:creationId xmlns:a16="http://schemas.microsoft.com/office/drawing/2014/main" id="{4B1F1A32-3667-1099-783A-3D6D7553B991}"/>
              </a:ext>
            </a:extLst>
          </p:cNvPr>
          <p:cNvSpPr>
            <a:spLocks noGrp="1"/>
          </p:cNvSpPr>
          <p:nvPr>
            <p:ph idx="1"/>
          </p:nvPr>
        </p:nvSpPr>
        <p:spPr>
          <a:xfrm>
            <a:off x="129339" y="1825625"/>
            <a:ext cx="3942347" cy="4351338"/>
          </a:xfrm>
        </p:spPr>
        <p:txBody>
          <a:bodyPr>
            <a:normAutofit fontScale="70000" lnSpcReduction="20000"/>
          </a:bodyPr>
          <a:lstStyle/>
          <a:p>
            <a:pPr marL="0" indent="0">
              <a:buNone/>
            </a:pPr>
            <a:r>
              <a:rPr lang="en-US" dirty="0"/>
              <a:t>.global _start</a:t>
            </a:r>
          </a:p>
          <a:p>
            <a:pPr marL="0" indent="0">
              <a:buNone/>
            </a:pPr>
            <a:r>
              <a:rPr lang="en-US" dirty="0"/>
              <a:t>_start:</a:t>
            </a:r>
          </a:p>
          <a:p>
            <a:pPr marL="0" indent="0">
              <a:buNone/>
            </a:pPr>
            <a:r>
              <a:rPr lang="en-US" dirty="0" err="1"/>
              <a:t>ldr</a:t>
            </a:r>
            <a:r>
              <a:rPr lang="en-US" dirty="0"/>
              <a:t> r0, =DISP</a:t>
            </a:r>
          </a:p>
          <a:p>
            <a:pPr marL="0" indent="0">
              <a:buNone/>
            </a:pPr>
            <a:r>
              <a:rPr lang="en-US" dirty="0"/>
              <a:t>mov r1, #9 // Counter</a:t>
            </a:r>
          </a:p>
          <a:p>
            <a:pPr marL="0" indent="0">
              <a:buNone/>
            </a:pPr>
            <a:r>
              <a:rPr lang="en-US" dirty="0" err="1"/>
              <a:t>ldr</a:t>
            </a:r>
            <a:r>
              <a:rPr lang="en-US" dirty="0"/>
              <a:t> r2, =</a:t>
            </a:r>
            <a:r>
              <a:rPr lang="en-US" dirty="0" err="1"/>
              <a:t>nums</a:t>
            </a:r>
            <a:endParaRPr lang="en-US" dirty="0"/>
          </a:p>
          <a:p>
            <a:pPr marL="0" indent="0">
              <a:buNone/>
            </a:pPr>
            <a:r>
              <a:rPr lang="en-US" dirty="0"/>
              <a:t>_loop:</a:t>
            </a:r>
          </a:p>
          <a:p>
            <a:pPr marL="0" indent="0">
              <a:buNone/>
            </a:pPr>
            <a:r>
              <a:rPr lang="en-US" dirty="0" err="1"/>
              <a:t>ldrb</a:t>
            </a:r>
            <a:r>
              <a:rPr lang="en-US" dirty="0"/>
              <a:t> r3, [r2, r1]</a:t>
            </a:r>
            <a:endParaRPr lang="hr-HR" dirty="0"/>
          </a:p>
          <a:p>
            <a:pPr marL="0" indent="0">
              <a:buNone/>
            </a:pPr>
            <a:r>
              <a:rPr lang="en-US" dirty="0"/>
              <a:t>str r3, [r0]	</a:t>
            </a:r>
          </a:p>
          <a:p>
            <a:pPr marL="0" indent="0">
              <a:buNone/>
            </a:pPr>
            <a:r>
              <a:rPr lang="en-US" dirty="0"/>
              <a:t>// Check if the counter is negative</a:t>
            </a:r>
          </a:p>
          <a:p>
            <a:pPr marL="0" indent="0">
              <a:buNone/>
            </a:pPr>
            <a:r>
              <a:rPr lang="en-US" dirty="0" err="1"/>
              <a:t>cmp</a:t>
            </a:r>
            <a:r>
              <a:rPr lang="en-US" dirty="0"/>
              <a:t> r1, #-1</a:t>
            </a:r>
          </a:p>
          <a:p>
            <a:pPr marL="0" indent="0">
              <a:buNone/>
            </a:pPr>
            <a:r>
              <a:rPr lang="en-US" dirty="0" err="1"/>
              <a:t>beq</a:t>
            </a:r>
            <a:r>
              <a:rPr lang="en-US" dirty="0"/>
              <a:t> _</a:t>
            </a:r>
            <a:r>
              <a:rPr lang="en-US" dirty="0" err="1"/>
              <a:t>counter_reset</a:t>
            </a:r>
            <a:endParaRPr lang="en-US" dirty="0"/>
          </a:p>
          <a:p>
            <a:pPr marL="0" indent="0">
              <a:buNone/>
            </a:pPr>
            <a:r>
              <a:rPr lang="en-US" dirty="0"/>
              <a:t>sub r1, r1, #1</a:t>
            </a:r>
          </a:p>
        </p:txBody>
      </p:sp>
      <p:sp>
        <p:nvSpPr>
          <p:cNvPr id="5" name="TextBox 4">
            <a:extLst>
              <a:ext uri="{FF2B5EF4-FFF2-40B4-BE49-F238E27FC236}">
                <a16:creationId xmlns:a16="http://schemas.microsoft.com/office/drawing/2014/main" id="{BC799F95-BE6C-F526-9620-9A5519534815}"/>
              </a:ext>
            </a:extLst>
          </p:cNvPr>
          <p:cNvSpPr txBox="1"/>
          <p:nvPr/>
        </p:nvSpPr>
        <p:spPr>
          <a:xfrm>
            <a:off x="4071686" y="2016135"/>
            <a:ext cx="4251157" cy="3970318"/>
          </a:xfrm>
          <a:prstGeom prst="rect">
            <a:avLst/>
          </a:prstGeom>
          <a:noFill/>
        </p:spPr>
        <p:txBody>
          <a:bodyPr wrap="square">
            <a:spAutoFit/>
          </a:bodyPr>
          <a:lstStyle/>
          <a:p>
            <a:r>
              <a:rPr lang="en-US" dirty="0"/>
              <a:t>_delay:</a:t>
            </a:r>
          </a:p>
          <a:p>
            <a:r>
              <a:rPr lang="en-US" dirty="0"/>
              <a:t>	add r5, r5, #1</a:t>
            </a:r>
          </a:p>
          <a:p>
            <a:r>
              <a:rPr lang="en-US" dirty="0"/>
              <a:t>	</a:t>
            </a:r>
            <a:r>
              <a:rPr lang="en-US" dirty="0" err="1"/>
              <a:t>cmp</a:t>
            </a:r>
            <a:r>
              <a:rPr lang="en-US" dirty="0"/>
              <a:t> r5, #204800</a:t>
            </a:r>
          </a:p>
          <a:p>
            <a:r>
              <a:rPr lang="en-US" dirty="0"/>
              <a:t>	</a:t>
            </a:r>
            <a:r>
              <a:rPr lang="en-US" dirty="0" err="1"/>
              <a:t>bne</a:t>
            </a:r>
            <a:r>
              <a:rPr lang="en-US" dirty="0"/>
              <a:t> _delay</a:t>
            </a:r>
          </a:p>
          <a:p>
            <a:r>
              <a:rPr lang="en-US" dirty="0"/>
              <a:t>	mov r5, #0</a:t>
            </a:r>
          </a:p>
          <a:p>
            <a:r>
              <a:rPr lang="en-US" dirty="0"/>
              <a:t>	</a:t>
            </a:r>
          </a:p>
          <a:p>
            <a:r>
              <a:rPr lang="en-US" dirty="0"/>
              <a:t>	b _loop</a:t>
            </a:r>
          </a:p>
          <a:p>
            <a:r>
              <a:rPr lang="en-US" dirty="0"/>
              <a:t>	</a:t>
            </a:r>
          </a:p>
          <a:p>
            <a:r>
              <a:rPr lang="en-US" dirty="0"/>
              <a:t>_</a:t>
            </a:r>
            <a:r>
              <a:rPr lang="en-US" dirty="0" err="1"/>
              <a:t>counter_reset</a:t>
            </a:r>
            <a:r>
              <a:rPr lang="en-US" dirty="0"/>
              <a:t>:</a:t>
            </a:r>
          </a:p>
          <a:p>
            <a:r>
              <a:rPr lang="en-US" dirty="0"/>
              <a:t>	mov r1, #9</a:t>
            </a:r>
          </a:p>
          <a:p>
            <a:r>
              <a:rPr lang="en-US" dirty="0"/>
              <a:t>	b _loop</a:t>
            </a:r>
          </a:p>
          <a:p>
            <a:r>
              <a:rPr lang="en-US" dirty="0"/>
              <a:t>	</a:t>
            </a:r>
          </a:p>
          <a:p>
            <a:r>
              <a:rPr lang="en-US" dirty="0"/>
              <a:t>.data</a:t>
            </a:r>
          </a:p>
          <a:p>
            <a:r>
              <a:rPr lang="en-US" dirty="0"/>
              <a:t>.</a:t>
            </a:r>
            <a:r>
              <a:rPr lang="en-US" dirty="0" err="1"/>
              <a:t>equ</a:t>
            </a:r>
            <a:r>
              <a:rPr lang="en-US" dirty="0"/>
              <a:t> DISP, 0xff200020</a:t>
            </a:r>
          </a:p>
        </p:txBody>
      </p:sp>
      <p:sp>
        <p:nvSpPr>
          <p:cNvPr id="7" name="TextBox 6">
            <a:extLst>
              <a:ext uri="{FF2B5EF4-FFF2-40B4-BE49-F238E27FC236}">
                <a16:creationId xmlns:a16="http://schemas.microsoft.com/office/drawing/2014/main" id="{B291F7F7-3DC4-DA4F-8760-8876D432CC1F}"/>
              </a:ext>
            </a:extLst>
          </p:cNvPr>
          <p:cNvSpPr txBox="1"/>
          <p:nvPr/>
        </p:nvSpPr>
        <p:spPr>
          <a:xfrm>
            <a:off x="6759742" y="2154634"/>
            <a:ext cx="6224336" cy="3693319"/>
          </a:xfrm>
          <a:prstGeom prst="rect">
            <a:avLst/>
          </a:prstGeom>
          <a:noFill/>
        </p:spPr>
        <p:txBody>
          <a:bodyPr wrap="square">
            <a:spAutoFit/>
          </a:bodyPr>
          <a:lstStyle/>
          <a:p>
            <a:r>
              <a:rPr lang="en-US" dirty="0"/>
              <a:t>// To get these numbers, search online for </a:t>
            </a:r>
            <a:br>
              <a:rPr lang="hr-HR" dirty="0"/>
            </a:br>
            <a:r>
              <a:rPr lang="en-US" dirty="0"/>
              <a:t>7 segment display codes</a:t>
            </a:r>
          </a:p>
          <a:p>
            <a:r>
              <a:rPr lang="en-US" dirty="0" err="1"/>
              <a:t>nums</a:t>
            </a:r>
            <a:r>
              <a:rPr lang="en-US" dirty="0"/>
              <a:t>:</a:t>
            </a:r>
          </a:p>
          <a:p>
            <a:r>
              <a:rPr lang="en-US" dirty="0"/>
              <a:t>.byte 0x3f // 0</a:t>
            </a:r>
          </a:p>
          <a:p>
            <a:r>
              <a:rPr lang="en-US" dirty="0"/>
              <a:t>.byte 0x06 // 1</a:t>
            </a:r>
          </a:p>
          <a:p>
            <a:r>
              <a:rPr lang="en-US" dirty="0"/>
              <a:t>.byte 0x5b // 2</a:t>
            </a:r>
          </a:p>
          <a:p>
            <a:r>
              <a:rPr lang="en-US" dirty="0"/>
              <a:t>.byte 0x4f // 3</a:t>
            </a:r>
          </a:p>
          <a:p>
            <a:r>
              <a:rPr lang="en-US" dirty="0"/>
              <a:t>.byte 0x66 // 4</a:t>
            </a:r>
          </a:p>
          <a:p>
            <a:r>
              <a:rPr lang="en-US" dirty="0"/>
              <a:t>.byte 0x6d // 5</a:t>
            </a:r>
          </a:p>
          <a:p>
            <a:r>
              <a:rPr lang="en-US" dirty="0"/>
              <a:t>.byte 0x7d // 6</a:t>
            </a:r>
          </a:p>
          <a:p>
            <a:r>
              <a:rPr lang="en-US" dirty="0"/>
              <a:t>.byte 0x07 // 7</a:t>
            </a:r>
          </a:p>
          <a:p>
            <a:r>
              <a:rPr lang="en-US" dirty="0"/>
              <a:t>.byte 0x7f // 8</a:t>
            </a:r>
          </a:p>
          <a:p>
            <a:r>
              <a:rPr lang="en-US" dirty="0"/>
              <a:t>.byte 0x6f // 9</a:t>
            </a:r>
          </a:p>
        </p:txBody>
      </p:sp>
    </p:spTree>
    <p:extLst>
      <p:ext uri="{BB962C8B-B14F-4D97-AF65-F5344CB8AC3E}">
        <p14:creationId xmlns:p14="http://schemas.microsoft.com/office/powerpoint/2010/main" val="28324007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BADA-0395-15F5-108E-06970653DA7E}"/>
              </a:ext>
            </a:extLst>
          </p:cNvPr>
          <p:cNvSpPr>
            <a:spLocks noGrp="1"/>
          </p:cNvSpPr>
          <p:nvPr>
            <p:ph type="title"/>
          </p:nvPr>
        </p:nvSpPr>
        <p:spPr>
          <a:xfrm>
            <a:off x="0" y="0"/>
            <a:ext cx="10515600" cy="1325563"/>
          </a:xfrm>
        </p:spPr>
        <p:txBody>
          <a:bodyPr>
            <a:normAutofit/>
          </a:bodyPr>
          <a:lstStyle/>
          <a:p>
            <a:r>
              <a:rPr lang="en-US" sz="4000" b="1" dirty="0"/>
              <a:t>3. </a:t>
            </a:r>
            <a:r>
              <a:rPr lang="en-US" sz="4000" b="1" dirty="0" err="1"/>
              <a:t>Brojanje</a:t>
            </a:r>
            <a:r>
              <a:rPr lang="en-US" sz="4000" b="1" dirty="0"/>
              <a:t> </a:t>
            </a:r>
            <a:r>
              <a:rPr lang="en-US" sz="4000" b="1" dirty="0" err="1"/>
              <a:t>svakog</a:t>
            </a:r>
            <a:r>
              <a:rPr lang="en-US" sz="4000" b="1" dirty="0"/>
              <a:t> </a:t>
            </a:r>
            <a:r>
              <a:rPr lang="en-US" sz="4000" b="1" dirty="0" err="1"/>
              <a:t>drugog</a:t>
            </a:r>
            <a:r>
              <a:rPr lang="en-US" sz="4000" b="1" dirty="0"/>
              <a:t> u </a:t>
            </a:r>
            <a:r>
              <a:rPr lang="en-US" sz="4000" b="1" dirty="0" err="1"/>
              <a:t>bilo</a:t>
            </a:r>
            <a:r>
              <a:rPr lang="en-US" sz="4000" b="1" dirty="0"/>
              <a:t> </a:t>
            </a:r>
            <a:r>
              <a:rPr lang="en-US" sz="4000" b="1" dirty="0" err="1"/>
              <a:t>kojem</a:t>
            </a:r>
            <a:r>
              <a:rPr lang="en-US" sz="4000" b="1" dirty="0"/>
              <a:t> </a:t>
            </a:r>
            <a:r>
              <a:rPr lang="en-US" sz="4000" b="1" dirty="0" err="1"/>
              <a:t>rasponu</a:t>
            </a:r>
            <a:endParaRPr lang="en-US" sz="4000" b="1" dirty="0"/>
          </a:p>
        </p:txBody>
      </p:sp>
      <p:sp>
        <p:nvSpPr>
          <p:cNvPr id="3" name="Content Placeholder 2">
            <a:extLst>
              <a:ext uri="{FF2B5EF4-FFF2-40B4-BE49-F238E27FC236}">
                <a16:creationId xmlns:a16="http://schemas.microsoft.com/office/drawing/2014/main" id="{9D730853-2DCB-9DDD-26BF-2A97ACF4B359}"/>
              </a:ext>
            </a:extLst>
          </p:cNvPr>
          <p:cNvSpPr>
            <a:spLocks noGrp="1"/>
          </p:cNvSpPr>
          <p:nvPr>
            <p:ph idx="1"/>
          </p:nvPr>
        </p:nvSpPr>
        <p:spPr>
          <a:xfrm>
            <a:off x="0" y="1343817"/>
            <a:ext cx="3962400" cy="5201361"/>
          </a:xfrm>
        </p:spPr>
        <p:txBody>
          <a:bodyPr>
            <a:normAutofit fontScale="77500" lnSpcReduction="20000"/>
          </a:bodyPr>
          <a:lstStyle/>
          <a:p>
            <a:pPr marL="0" indent="0">
              <a:buNone/>
            </a:pPr>
            <a:r>
              <a:rPr lang="en-US" dirty="0"/>
              <a:t>.global _start</a:t>
            </a:r>
          </a:p>
          <a:p>
            <a:pPr marL="0" indent="0">
              <a:buNone/>
            </a:pPr>
            <a:r>
              <a:rPr lang="en-US" dirty="0"/>
              <a:t>_start:</a:t>
            </a:r>
          </a:p>
          <a:p>
            <a:pPr marL="0" indent="0">
              <a:buNone/>
            </a:pPr>
            <a:r>
              <a:rPr lang="en-US" dirty="0"/>
              <a:t>	</a:t>
            </a:r>
            <a:r>
              <a:rPr lang="en-US" dirty="0" err="1"/>
              <a:t>ldr</a:t>
            </a:r>
            <a:r>
              <a:rPr lang="en-US" dirty="0"/>
              <a:t> r0, =DISP</a:t>
            </a:r>
          </a:p>
          <a:p>
            <a:pPr marL="0" indent="0">
              <a:buNone/>
            </a:pPr>
            <a:r>
              <a:rPr lang="en-US" dirty="0"/>
              <a:t>	mov r1, #0 // Counter</a:t>
            </a:r>
          </a:p>
          <a:p>
            <a:pPr marL="0" indent="0">
              <a:buNone/>
            </a:pPr>
            <a:r>
              <a:rPr lang="en-US" dirty="0"/>
              <a:t>	</a:t>
            </a:r>
            <a:r>
              <a:rPr lang="en-US" dirty="0" err="1"/>
              <a:t>ldr</a:t>
            </a:r>
            <a:r>
              <a:rPr lang="en-US" dirty="0"/>
              <a:t> r2, =</a:t>
            </a:r>
            <a:r>
              <a:rPr lang="en-US" dirty="0" err="1"/>
              <a:t>nums</a:t>
            </a:r>
            <a:endParaRPr lang="en-US" dirty="0"/>
          </a:p>
          <a:p>
            <a:pPr marL="0" indent="0">
              <a:buNone/>
            </a:pPr>
            <a:r>
              <a:rPr lang="en-US" dirty="0"/>
              <a:t>_loop:</a:t>
            </a:r>
          </a:p>
          <a:p>
            <a:pPr marL="0" indent="0">
              <a:buNone/>
            </a:pPr>
            <a:r>
              <a:rPr lang="en-US" dirty="0"/>
              <a:t>	</a:t>
            </a:r>
            <a:r>
              <a:rPr lang="en-US" dirty="0" err="1"/>
              <a:t>ldrb</a:t>
            </a:r>
            <a:r>
              <a:rPr lang="en-US" dirty="0"/>
              <a:t> r3, [r2, r1]</a:t>
            </a:r>
          </a:p>
          <a:p>
            <a:pPr marL="0" indent="0">
              <a:buNone/>
            </a:pPr>
            <a:r>
              <a:rPr lang="en-US" dirty="0"/>
              <a:t>	str r3,[r0]</a:t>
            </a:r>
          </a:p>
          <a:p>
            <a:pPr marL="0" indent="0">
              <a:buNone/>
            </a:pPr>
            <a:r>
              <a:rPr lang="en-US" dirty="0"/>
              <a:t>	// Check if the counter is 11</a:t>
            </a:r>
          </a:p>
          <a:p>
            <a:pPr marL="0" indent="0">
              <a:buNone/>
            </a:pPr>
            <a:r>
              <a:rPr lang="en-US" dirty="0"/>
              <a:t>	</a:t>
            </a:r>
            <a:r>
              <a:rPr lang="en-US" dirty="0" err="1"/>
              <a:t>cmp</a:t>
            </a:r>
            <a:r>
              <a:rPr lang="en-US" dirty="0"/>
              <a:t> r1, #11</a:t>
            </a:r>
          </a:p>
          <a:p>
            <a:pPr marL="0" indent="0">
              <a:buNone/>
            </a:pPr>
            <a:r>
              <a:rPr lang="en-US" dirty="0"/>
              <a:t>	// Branch Greater Than number</a:t>
            </a:r>
          </a:p>
          <a:p>
            <a:pPr marL="0" indent="0">
              <a:buNone/>
            </a:pPr>
            <a:r>
              <a:rPr lang="en-US" dirty="0"/>
              <a:t>	</a:t>
            </a:r>
            <a:r>
              <a:rPr lang="en-US" dirty="0" err="1"/>
              <a:t>bgt</a:t>
            </a:r>
            <a:r>
              <a:rPr lang="en-US" dirty="0"/>
              <a:t> _</a:t>
            </a:r>
            <a:r>
              <a:rPr lang="en-US" dirty="0" err="1"/>
              <a:t>counter_reset</a:t>
            </a:r>
            <a:endParaRPr lang="en-US" dirty="0"/>
          </a:p>
          <a:p>
            <a:pPr marL="0" indent="0">
              <a:buNone/>
            </a:pPr>
            <a:r>
              <a:rPr lang="en-US" dirty="0"/>
              <a:t>	add r1, r1, #2</a:t>
            </a:r>
          </a:p>
        </p:txBody>
      </p:sp>
      <p:sp>
        <p:nvSpPr>
          <p:cNvPr id="5" name="TextBox 4">
            <a:extLst>
              <a:ext uri="{FF2B5EF4-FFF2-40B4-BE49-F238E27FC236}">
                <a16:creationId xmlns:a16="http://schemas.microsoft.com/office/drawing/2014/main" id="{269D7CE1-6BD3-F5D7-5061-6854AD7D29F3}"/>
              </a:ext>
            </a:extLst>
          </p:cNvPr>
          <p:cNvSpPr txBox="1"/>
          <p:nvPr/>
        </p:nvSpPr>
        <p:spPr>
          <a:xfrm>
            <a:off x="3962400" y="1291971"/>
            <a:ext cx="3649579" cy="5262979"/>
          </a:xfrm>
          <a:prstGeom prst="rect">
            <a:avLst/>
          </a:prstGeom>
          <a:noFill/>
        </p:spPr>
        <p:txBody>
          <a:bodyPr wrap="square">
            <a:spAutoFit/>
          </a:bodyPr>
          <a:lstStyle/>
          <a:p>
            <a:r>
              <a:rPr lang="en-US" sz="2400" dirty="0"/>
              <a:t>_delay:</a:t>
            </a:r>
          </a:p>
          <a:p>
            <a:r>
              <a:rPr lang="en-US" sz="2400" dirty="0"/>
              <a:t>	add r5,r5,#1</a:t>
            </a:r>
          </a:p>
          <a:p>
            <a:r>
              <a:rPr lang="en-US" sz="2400" dirty="0"/>
              <a:t>	</a:t>
            </a:r>
            <a:r>
              <a:rPr lang="en-US" sz="2400" dirty="0" err="1"/>
              <a:t>cmp</a:t>
            </a:r>
            <a:r>
              <a:rPr lang="en-US" sz="2400" dirty="0"/>
              <a:t> r5,#204800</a:t>
            </a:r>
          </a:p>
          <a:p>
            <a:r>
              <a:rPr lang="en-US" sz="2400" dirty="0"/>
              <a:t>	</a:t>
            </a:r>
            <a:r>
              <a:rPr lang="en-US" sz="2400" dirty="0" err="1"/>
              <a:t>bne</a:t>
            </a:r>
            <a:r>
              <a:rPr lang="en-US" sz="2400" dirty="0"/>
              <a:t> _delay</a:t>
            </a:r>
          </a:p>
          <a:p>
            <a:r>
              <a:rPr lang="en-US" sz="2400" dirty="0"/>
              <a:t>	mov r5,#0</a:t>
            </a:r>
          </a:p>
          <a:p>
            <a:r>
              <a:rPr lang="en-US" sz="2400" dirty="0"/>
              <a:t>	</a:t>
            </a:r>
          </a:p>
          <a:p>
            <a:r>
              <a:rPr lang="en-US" sz="2400" dirty="0"/>
              <a:t>	b _loop</a:t>
            </a:r>
          </a:p>
          <a:p>
            <a:r>
              <a:rPr lang="en-US" sz="2400" dirty="0"/>
              <a:t>	</a:t>
            </a:r>
          </a:p>
          <a:p>
            <a:r>
              <a:rPr lang="en-US" sz="2400" dirty="0"/>
              <a:t>_</a:t>
            </a:r>
            <a:r>
              <a:rPr lang="en-US" sz="2400" dirty="0" err="1"/>
              <a:t>counter_reset</a:t>
            </a:r>
            <a:r>
              <a:rPr lang="en-US" sz="2400" dirty="0"/>
              <a:t>:</a:t>
            </a:r>
          </a:p>
          <a:p>
            <a:r>
              <a:rPr lang="en-US" sz="2400" dirty="0"/>
              <a:t>	mov r1, #0</a:t>
            </a:r>
          </a:p>
          <a:p>
            <a:r>
              <a:rPr lang="en-US" sz="2400" dirty="0"/>
              <a:t>	b _loop</a:t>
            </a:r>
          </a:p>
          <a:p>
            <a:r>
              <a:rPr lang="en-US" sz="2400" dirty="0"/>
              <a:t>	</a:t>
            </a:r>
          </a:p>
          <a:p>
            <a:r>
              <a:rPr lang="en-US" sz="2400" dirty="0"/>
              <a:t>.data</a:t>
            </a:r>
          </a:p>
          <a:p>
            <a:r>
              <a:rPr lang="en-US" sz="2400" dirty="0"/>
              <a:t>.</a:t>
            </a:r>
            <a:r>
              <a:rPr lang="en-US" sz="2400" dirty="0" err="1"/>
              <a:t>equ</a:t>
            </a:r>
            <a:r>
              <a:rPr lang="en-US" sz="2400" dirty="0"/>
              <a:t> DISP, 0xff200020</a:t>
            </a:r>
          </a:p>
        </p:txBody>
      </p:sp>
      <p:sp>
        <p:nvSpPr>
          <p:cNvPr id="7" name="TextBox 6">
            <a:extLst>
              <a:ext uri="{FF2B5EF4-FFF2-40B4-BE49-F238E27FC236}">
                <a16:creationId xmlns:a16="http://schemas.microsoft.com/office/drawing/2014/main" id="{400A1775-E2EB-D95D-1E43-FF1249D8704F}"/>
              </a:ext>
            </a:extLst>
          </p:cNvPr>
          <p:cNvSpPr txBox="1"/>
          <p:nvPr/>
        </p:nvSpPr>
        <p:spPr>
          <a:xfrm>
            <a:off x="7611979" y="1325563"/>
            <a:ext cx="3946358" cy="5262979"/>
          </a:xfrm>
          <a:prstGeom prst="rect">
            <a:avLst/>
          </a:prstGeom>
          <a:noFill/>
        </p:spPr>
        <p:txBody>
          <a:bodyPr wrap="square">
            <a:spAutoFit/>
          </a:bodyPr>
          <a:lstStyle/>
          <a:p>
            <a:r>
              <a:rPr lang="en-US" sz="2400" dirty="0"/>
              <a:t>// To get these numbers, search online </a:t>
            </a:r>
            <a:br>
              <a:rPr lang="hr-HR" sz="2400" dirty="0"/>
            </a:br>
            <a:r>
              <a:rPr lang="en-US" sz="2400" dirty="0"/>
              <a:t>for 7 segment display codes</a:t>
            </a:r>
          </a:p>
          <a:p>
            <a:r>
              <a:rPr lang="en-US" sz="2400" dirty="0" err="1"/>
              <a:t>nums</a:t>
            </a:r>
            <a:r>
              <a:rPr lang="en-US" sz="2400" dirty="0"/>
              <a:t>:</a:t>
            </a:r>
          </a:p>
          <a:p>
            <a:r>
              <a:rPr lang="en-US" sz="2400" dirty="0"/>
              <a:t>.byte 0x3f // 0</a:t>
            </a:r>
          </a:p>
          <a:p>
            <a:r>
              <a:rPr lang="en-US" sz="2400" dirty="0"/>
              <a:t>.byte 0x06 // 1</a:t>
            </a:r>
          </a:p>
          <a:p>
            <a:r>
              <a:rPr lang="en-US" sz="2400" dirty="0"/>
              <a:t>.byte 0x5b // 2</a:t>
            </a:r>
          </a:p>
          <a:p>
            <a:r>
              <a:rPr lang="en-US" sz="2400" dirty="0"/>
              <a:t>.byte 0x4f // 3</a:t>
            </a:r>
          </a:p>
          <a:p>
            <a:r>
              <a:rPr lang="en-US" sz="2400" dirty="0"/>
              <a:t>.byte 0x66 // 4</a:t>
            </a:r>
          </a:p>
          <a:p>
            <a:r>
              <a:rPr lang="en-US" sz="2400" dirty="0"/>
              <a:t>.byte 0x6d // 5</a:t>
            </a:r>
          </a:p>
          <a:p>
            <a:r>
              <a:rPr lang="en-US" sz="2400" dirty="0"/>
              <a:t>.byte 0x7d // 6</a:t>
            </a:r>
          </a:p>
          <a:p>
            <a:r>
              <a:rPr lang="en-US" sz="2400" dirty="0"/>
              <a:t>.byte 0x07 // 7</a:t>
            </a:r>
          </a:p>
          <a:p>
            <a:r>
              <a:rPr lang="en-US" sz="2400" dirty="0"/>
              <a:t>.byte 0x7f // 8</a:t>
            </a:r>
          </a:p>
          <a:p>
            <a:r>
              <a:rPr lang="en-US" sz="2400" dirty="0"/>
              <a:t>.byte 0x6f // 9</a:t>
            </a:r>
          </a:p>
        </p:txBody>
      </p:sp>
    </p:spTree>
    <p:extLst>
      <p:ext uri="{BB962C8B-B14F-4D97-AF65-F5344CB8AC3E}">
        <p14:creationId xmlns:p14="http://schemas.microsoft.com/office/powerpoint/2010/main" val="1584435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AE3CB-B3CD-AD23-4EB0-204588CBB729}"/>
              </a:ext>
            </a:extLst>
          </p:cNvPr>
          <p:cNvSpPr>
            <a:spLocks noGrp="1"/>
          </p:cNvSpPr>
          <p:nvPr>
            <p:ph idx="1"/>
          </p:nvPr>
        </p:nvSpPr>
        <p:spPr/>
        <p:txBody>
          <a:bodyPr/>
          <a:lstStyle/>
          <a:p>
            <a:r>
              <a:rPr lang="en-US" b="1" dirty="0"/>
              <a:t>4. </a:t>
            </a:r>
            <a:r>
              <a:rPr lang="en-US" b="1" dirty="0" err="1"/>
              <a:t>Brojanje</a:t>
            </a:r>
            <a:r>
              <a:rPr lang="en-US" b="1" dirty="0"/>
              <a:t> </a:t>
            </a:r>
            <a:r>
              <a:rPr lang="en-US" b="1" dirty="0" err="1"/>
              <a:t>parnih</a:t>
            </a:r>
            <a:r>
              <a:rPr lang="en-US" b="1" dirty="0"/>
              <a:t> u </a:t>
            </a:r>
            <a:r>
              <a:rPr lang="en-US" b="1" dirty="0" err="1"/>
              <a:t>bilo</a:t>
            </a:r>
            <a:r>
              <a:rPr lang="en-US" b="1" dirty="0"/>
              <a:t> </a:t>
            </a:r>
            <a:r>
              <a:rPr lang="en-US" b="1" dirty="0" err="1"/>
              <a:t>kojem</a:t>
            </a:r>
            <a:r>
              <a:rPr lang="en-US" b="1" dirty="0"/>
              <a:t> </a:t>
            </a:r>
            <a:r>
              <a:rPr lang="en-US" b="1" dirty="0" err="1"/>
              <a:t>rasponu</a:t>
            </a:r>
            <a:r>
              <a:rPr lang="hr-HR" b="1" dirty="0"/>
              <a:t> </a:t>
            </a:r>
          </a:p>
          <a:p>
            <a:r>
              <a:rPr lang="en-US" dirty="0" err="1"/>
              <a:t>Isto</a:t>
            </a:r>
            <a:r>
              <a:rPr lang="en-US" dirty="0"/>
              <a:t> </a:t>
            </a:r>
            <a:r>
              <a:rPr lang="en-US" dirty="0" err="1"/>
              <a:t>kao</a:t>
            </a:r>
            <a:r>
              <a:rPr lang="en-US" dirty="0"/>
              <a:t> </a:t>
            </a:r>
            <a:r>
              <a:rPr lang="en-US" dirty="0" err="1"/>
              <a:t>i</a:t>
            </a:r>
            <a:r>
              <a:rPr lang="en-US" dirty="0"/>
              <a:t> </a:t>
            </a:r>
            <a:r>
              <a:rPr lang="en-US" dirty="0" err="1"/>
              <a:t>rjesenje</a:t>
            </a:r>
            <a:r>
              <a:rPr lang="en-US" dirty="0"/>
              <a:t> </a:t>
            </a:r>
            <a:r>
              <a:rPr lang="en-US" dirty="0" err="1"/>
              <a:t>treceg</a:t>
            </a:r>
            <a:r>
              <a:rPr lang="en-US" dirty="0"/>
              <a:t> </a:t>
            </a:r>
            <a:r>
              <a:rPr lang="en-US" dirty="0" err="1"/>
              <a:t>zadatka</a:t>
            </a:r>
            <a:endParaRPr lang="en-US" dirty="0"/>
          </a:p>
          <a:p>
            <a:endParaRPr lang="en-US" dirty="0"/>
          </a:p>
          <a:p>
            <a:r>
              <a:rPr lang="en-US" b="1" dirty="0"/>
              <a:t>5. </a:t>
            </a:r>
            <a:r>
              <a:rPr lang="en-US" b="1" dirty="0" err="1"/>
              <a:t>Brojanje</a:t>
            </a:r>
            <a:r>
              <a:rPr lang="en-US" b="1" dirty="0"/>
              <a:t> </a:t>
            </a:r>
            <a:r>
              <a:rPr lang="en-US" b="1" dirty="0" err="1"/>
              <a:t>neparnih</a:t>
            </a:r>
            <a:r>
              <a:rPr lang="en-US" b="1" dirty="0"/>
              <a:t> u </a:t>
            </a:r>
            <a:r>
              <a:rPr lang="en-US" b="1" dirty="0" err="1"/>
              <a:t>bilo</a:t>
            </a:r>
            <a:r>
              <a:rPr lang="en-US" b="1" dirty="0"/>
              <a:t> </a:t>
            </a:r>
            <a:r>
              <a:rPr lang="en-US" b="1" dirty="0" err="1"/>
              <a:t>kojem</a:t>
            </a:r>
            <a:r>
              <a:rPr lang="en-US" b="1" dirty="0"/>
              <a:t> </a:t>
            </a:r>
            <a:r>
              <a:rPr lang="en-US" b="1" dirty="0" err="1"/>
              <a:t>rasponu</a:t>
            </a:r>
            <a:endParaRPr lang="en-US" b="1" dirty="0"/>
          </a:p>
          <a:p>
            <a:r>
              <a:rPr lang="en-US" dirty="0" err="1"/>
              <a:t>Isto</a:t>
            </a:r>
            <a:r>
              <a:rPr lang="en-US" dirty="0"/>
              <a:t> </a:t>
            </a:r>
            <a:r>
              <a:rPr lang="en-US" dirty="0" err="1"/>
              <a:t>kao</a:t>
            </a:r>
            <a:r>
              <a:rPr lang="en-US" dirty="0"/>
              <a:t> </a:t>
            </a:r>
            <a:r>
              <a:rPr lang="en-US" dirty="0" err="1"/>
              <a:t>i</a:t>
            </a:r>
            <a:r>
              <a:rPr lang="en-US" dirty="0"/>
              <a:t> </a:t>
            </a:r>
            <a:r>
              <a:rPr lang="en-US" dirty="0" err="1"/>
              <a:t>treci</a:t>
            </a:r>
            <a:r>
              <a:rPr lang="en-US" dirty="0"/>
              <a:t>/</a:t>
            </a:r>
            <a:r>
              <a:rPr lang="en-US" dirty="0" err="1"/>
              <a:t>cetvrti</a:t>
            </a:r>
            <a:r>
              <a:rPr lang="en-US" dirty="0"/>
              <a:t>, </a:t>
            </a:r>
            <a:r>
              <a:rPr lang="en-US" dirty="0" err="1"/>
              <a:t>samo</a:t>
            </a:r>
            <a:r>
              <a:rPr lang="en-US" dirty="0"/>
              <a:t> </a:t>
            </a:r>
            <a:r>
              <a:rPr lang="en-US" dirty="0" err="1"/>
              <a:t>sto</a:t>
            </a:r>
            <a:r>
              <a:rPr lang="en-US" dirty="0"/>
              <a:t> </a:t>
            </a:r>
            <a:r>
              <a:rPr lang="en-US" dirty="0" err="1"/>
              <a:t>treba</a:t>
            </a:r>
            <a:r>
              <a:rPr lang="en-US" dirty="0"/>
              <a:t> </a:t>
            </a:r>
            <a:r>
              <a:rPr lang="en-US" dirty="0" err="1"/>
              <a:t>promjeniti</a:t>
            </a:r>
            <a:r>
              <a:rPr lang="en-US" dirty="0"/>
              <a:t> da se u r1 </a:t>
            </a:r>
            <a:r>
              <a:rPr lang="en-US" dirty="0" err="1"/>
              <a:t>registar</a:t>
            </a:r>
            <a:r>
              <a:rPr lang="en-US" dirty="0"/>
              <a:t> </a:t>
            </a:r>
            <a:r>
              <a:rPr lang="en-US" dirty="0" err="1"/>
              <a:t>pri</a:t>
            </a:r>
            <a:r>
              <a:rPr lang="en-US" dirty="0"/>
              <a:t> </a:t>
            </a:r>
            <a:r>
              <a:rPr lang="en-US" dirty="0" err="1"/>
              <a:t>resetiranju</a:t>
            </a:r>
            <a:r>
              <a:rPr lang="hr-HR" dirty="0"/>
              <a:t> </a:t>
            </a:r>
            <a:r>
              <a:rPr lang="en-US" dirty="0" err="1"/>
              <a:t>brojaca</a:t>
            </a:r>
            <a:r>
              <a:rPr lang="en-US" dirty="0"/>
              <a:t> </a:t>
            </a:r>
            <a:r>
              <a:rPr lang="en-US" dirty="0" err="1"/>
              <a:t>i</a:t>
            </a:r>
            <a:r>
              <a:rPr lang="en-US" dirty="0"/>
              <a:t> </a:t>
            </a:r>
            <a:r>
              <a:rPr lang="en-US" dirty="0" err="1"/>
              <a:t>na</a:t>
            </a:r>
            <a:r>
              <a:rPr lang="en-US" dirty="0"/>
              <a:t> </a:t>
            </a:r>
            <a:r>
              <a:rPr lang="en-US" dirty="0" err="1"/>
              <a:t>pocetku</a:t>
            </a:r>
            <a:r>
              <a:rPr lang="en-US" dirty="0"/>
              <a:t> </a:t>
            </a:r>
            <a:r>
              <a:rPr lang="en-US" dirty="0" err="1"/>
              <a:t>programa</a:t>
            </a:r>
            <a:r>
              <a:rPr lang="en-US" dirty="0"/>
              <a:t> </a:t>
            </a:r>
            <a:r>
              <a:rPr lang="en-US" dirty="0" err="1"/>
              <a:t>stavi</a:t>
            </a:r>
            <a:r>
              <a:rPr lang="en-US" dirty="0"/>
              <a:t> </a:t>
            </a:r>
            <a:r>
              <a:rPr lang="en-US" dirty="0" err="1"/>
              <a:t>vrijednost</a:t>
            </a:r>
            <a:r>
              <a:rPr lang="en-US" dirty="0"/>
              <a:t> #1</a:t>
            </a:r>
          </a:p>
        </p:txBody>
      </p:sp>
    </p:spTree>
    <p:extLst>
      <p:ext uri="{BB962C8B-B14F-4D97-AF65-F5344CB8AC3E}">
        <p14:creationId xmlns:p14="http://schemas.microsoft.com/office/powerpoint/2010/main" val="288676506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6D93-B795-A1F0-01F2-D49CFD40CF21}"/>
              </a:ext>
            </a:extLst>
          </p:cNvPr>
          <p:cNvSpPr>
            <a:spLocks noGrp="1"/>
          </p:cNvSpPr>
          <p:nvPr>
            <p:ph type="title"/>
          </p:nvPr>
        </p:nvSpPr>
        <p:spPr>
          <a:xfrm>
            <a:off x="0" y="0"/>
            <a:ext cx="10515600" cy="1325563"/>
          </a:xfrm>
        </p:spPr>
        <p:txBody>
          <a:bodyPr>
            <a:normAutofit/>
          </a:bodyPr>
          <a:lstStyle/>
          <a:p>
            <a:r>
              <a:rPr lang="en-US" sz="2800" b="1" dirty="0"/>
              <a:t>6. </a:t>
            </a:r>
            <a:r>
              <a:rPr lang="en-US" sz="2800" b="1" dirty="0" err="1"/>
              <a:t>Brojanje</a:t>
            </a:r>
            <a:r>
              <a:rPr lang="en-US" sz="2800" b="1" dirty="0"/>
              <a:t> </a:t>
            </a:r>
            <a:r>
              <a:rPr lang="en-US" sz="2800" b="1" dirty="0" err="1"/>
              <a:t>na</a:t>
            </a:r>
            <a:r>
              <a:rPr lang="en-US" sz="2800" b="1" dirty="0"/>
              <a:t> </a:t>
            </a:r>
            <a:r>
              <a:rPr lang="en-US" sz="2800" b="1" dirty="0" err="1"/>
              <a:t>nekoj</a:t>
            </a:r>
            <a:r>
              <a:rPr lang="en-US" sz="2800" b="1" dirty="0"/>
              <a:t> od </a:t>
            </a:r>
            <a:r>
              <a:rPr lang="en-US" sz="2800" b="1" dirty="0" err="1"/>
              <a:t>mogućih</a:t>
            </a:r>
            <a:r>
              <a:rPr lang="en-US" sz="2800" b="1" dirty="0"/>
              <a:t> </a:t>
            </a:r>
            <a:r>
              <a:rPr lang="en-US" sz="2800" b="1" dirty="0" err="1"/>
              <a:t>pozicija</a:t>
            </a:r>
            <a:r>
              <a:rPr lang="en-US" sz="2800" b="1" dirty="0"/>
              <a:t>, </a:t>
            </a:r>
            <a:r>
              <a:rPr lang="en-US" sz="2800" b="1" dirty="0" err="1"/>
              <a:t>npr</a:t>
            </a:r>
            <a:r>
              <a:rPr lang="en-US" sz="2800" b="1" dirty="0"/>
              <a:t>. </a:t>
            </a:r>
            <a:r>
              <a:rPr lang="en-US" sz="2800" b="1" dirty="0" err="1"/>
              <a:t>brojanje</a:t>
            </a:r>
            <a:r>
              <a:rPr lang="en-US" sz="2800" b="1" dirty="0"/>
              <a:t> </a:t>
            </a:r>
            <a:r>
              <a:rPr lang="en-US" sz="2800" b="1" dirty="0" err="1"/>
              <a:t>na</a:t>
            </a:r>
            <a:r>
              <a:rPr lang="en-US" sz="2800" b="1" dirty="0"/>
              <a:t> 3. </a:t>
            </a:r>
            <a:r>
              <a:rPr lang="en-US" sz="2800" b="1" dirty="0" err="1"/>
              <a:t>displayu</a:t>
            </a:r>
            <a:endParaRPr lang="en-US" sz="2800" b="1" dirty="0"/>
          </a:p>
        </p:txBody>
      </p:sp>
      <p:sp>
        <p:nvSpPr>
          <p:cNvPr id="3" name="Content Placeholder 2">
            <a:extLst>
              <a:ext uri="{FF2B5EF4-FFF2-40B4-BE49-F238E27FC236}">
                <a16:creationId xmlns:a16="http://schemas.microsoft.com/office/drawing/2014/main" id="{610C544F-D103-C04F-AC81-2A2ABA228D56}"/>
              </a:ext>
            </a:extLst>
          </p:cNvPr>
          <p:cNvSpPr>
            <a:spLocks noGrp="1"/>
          </p:cNvSpPr>
          <p:nvPr>
            <p:ph idx="1"/>
          </p:nvPr>
        </p:nvSpPr>
        <p:spPr>
          <a:xfrm>
            <a:off x="0" y="1257130"/>
            <a:ext cx="3737811" cy="5167311"/>
          </a:xfrm>
        </p:spPr>
        <p:txBody>
          <a:bodyPr>
            <a:normAutofit fontScale="77500" lnSpcReduction="20000"/>
          </a:bodyPr>
          <a:lstStyle/>
          <a:p>
            <a:pPr marL="0" indent="0">
              <a:buNone/>
            </a:pPr>
            <a:r>
              <a:rPr lang="en-US" dirty="0"/>
              <a:t>.global _start</a:t>
            </a:r>
          </a:p>
          <a:p>
            <a:pPr marL="0" indent="0">
              <a:buNone/>
            </a:pPr>
            <a:r>
              <a:rPr lang="en-US" dirty="0"/>
              <a:t>_start:</a:t>
            </a:r>
          </a:p>
          <a:p>
            <a:pPr marL="0" indent="0">
              <a:buNone/>
            </a:pPr>
            <a:r>
              <a:rPr lang="en-US" dirty="0"/>
              <a:t>	</a:t>
            </a:r>
            <a:r>
              <a:rPr lang="en-US" dirty="0" err="1"/>
              <a:t>ldr</a:t>
            </a:r>
            <a:r>
              <a:rPr lang="en-US" dirty="0"/>
              <a:t> r0, =DISP</a:t>
            </a:r>
          </a:p>
          <a:p>
            <a:pPr marL="0" indent="0">
              <a:buNone/>
            </a:pPr>
            <a:r>
              <a:rPr lang="en-US" dirty="0"/>
              <a:t>	mov r1, #0 // Counter</a:t>
            </a:r>
          </a:p>
          <a:p>
            <a:pPr marL="0" indent="0">
              <a:buNone/>
            </a:pPr>
            <a:r>
              <a:rPr lang="en-US" dirty="0"/>
              <a:t>	</a:t>
            </a:r>
            <a:r>
              <a:rPr lang="en-US" dirty="0" err="1"/>
              <a:t>ldr</a:t>
            </a:r>
            <a:r>
              <a:rPr lang="en-US" dirty="0"/>
              <a:t> r2, =</a:t>
            </a:r>
            <a:r>
              <a:rPr lang="en-US" dirty="0" err="1"/>
              <a:t>nums</a:t>
            </a:r>
            <a:endParaRPr lang="en-US" dirty="0"/>
          </a:p>
          <a:p>
            <a:pPr marL="0" indent="0">
              <a:buNone/>
            </a:pPr>
            <a:r>
              <a:rPr lang="en-US" dirty="0"/>
              <a:t>	mov r7, #16 // Display position (N/8)</a:t>
            </a:r>
          </a:p>
          <a:p>
            <a:pPr marL="0" indent="0">
              <a:buNone/>
            </a:pPr>
            <a:r>
              <a:rPr lang="en-US" dirty="0"/>
              <a:t>	// 0 is pos 0, 8 is pos 1, 16 is pos 2</a:t>
            </a:r>
          </a:p>
          <a:p>
            <a:pPr marL="0" indent="0">
              <a:buNone/>
            </a:pPr>
            <a:r>
              <a:rPr lang="en-US" dirty="0"/>
              <a:t>	// and if we want to access 4/5/6/7, we</a:t>
            </a:r>
          </a:p>
          <a:p>
            <a:pPr marL="0" indent="0">
              <a:buNone/>
            </a:pPr>
            <a:r>
              <a:rPr lang="en-US" dirty="0"/>
              <a:t>	// have to store it in the second byte of</a:t>
            </a:r>
          </a:p>
          <a:p>
            <a:pPr marL="0" indent="0">
              <a:buNone/>
            </a:pPr>
            <a:r>
              <a:rPr lang="en-US" dirty="0"/>
              <a:t>	// The display</a:t>
            </a:r>
          </a:p>
          <a:p>
            <a:pPr marL="0" indent="0">
              <a:buNone/>
            </a:pPr>
            <a:r>
              <a:rPr lang="en-US" dirty="0"/>
              <a:t>	mov r5, #0 // Delay counter</a:t>
            </a:r>
          </a:p>
        </p:txBody>
      </p:sp>
      <p:sp>
        <p:nvSpPr>
          <p:cNvPr id="5" name="TextBox 4">
            <a:extLst>
              <a:ext uri="{FF2B5EF4-FFF2-40B4-BE49-F238E27FC236}">
                <a16:creationId xmlns:a16="http://schemas.microsoft.com/office/drawing/2014/main" id="{641D1F5D-C415-E47A-6B91-F57F494FCCD3}"/>
              </a:ext>
            </a:extLst>
          </p:cNvPr>
          <p:cNvSpPr txBox="1"/>
          <p:nvPr/>
        </p:nvSpPr>
        <p:spPr>
          <a:xfrm>
            <a:off x="3737811" y="1272687"/>
            <a:ext cx="4263190" cy="5355312"/>
          </a:xfrm>
          <a:prstGeom prst="rect">
            <a:avLst/>
          </a:prstGeom>
          <a:noFill/>
        </p:spPr>
        <p:txBody>
          <a:bodyPr wrap="square">
            <a:spAutoFit/>
          </a:bodyPr>
          <a:lstStyle/>
          <a:p>
            <a:r>
              <a:rPr lang="en-US" dirty="0"/>
              <a:t>_loop:</a:t>
            </a:r>
          </a:p>
          <a:p>
            <a:r>
              <a:rPr lang="en-US" dirty="0"/>
              <a:t>	</a:t>
            </a:r>
            <a:r>
              <a:rPr lang="en-US" dirty="0" err="1"/>
              <a:t>ldrb</a:t>
            </a:r>
            <a:r>
              <a:rPr lang="en-US" dirty="0"/>
              <a:t> r3, [r2, r1]</a:t>
            </a:r>
          </a:p>
          <a:p>
            <a:r>
              <a:rPr lang="en-US" dirty="0"/>
              <a:t>	mov r6, r3</a:t>
            </a:r>
          </a:p>
          <a:p>
            <a:r>
              <a:rPr lang="en-US" dirty="0"/>
              <a:t>	mov r6, r6, </a:t>
            </a:r>
            <a:r>
              <a:rPr lang="en-US" dirty="0" err="1"/>
              <a:t>lsl</a:t>
            </a:r>
            <a:r>
              <a:rPr lang="en-US" dirty="0"/>
              <a:t> r7</a:t>
            </a:r>
          </a:p>
          <a:p>
            <a:r>
              <a:rPr lang="en-US" dirty="0"/>
              <a:t>	str r6, [r0]</a:t>
            </a:r>
          </a:p>
          <a:p>
            <a:r>
              <a:rPr lang="en-US" dirty="0"/>
              <a:t>	// str r3, [r0]</a:t>
            </a:r>
          </a:p>
          <a:p>
            <a:r>
              <a:rPr lang="en-US" dirty="0"/>
              <a:t>	add r1, r1, #1</a:t>
            </a:r>
          </a:p>
          <a:p>
            <a:r>
              <a:rPr lang="en-US" dirty="0"/>
              <a:t>	</a:t>
            </a:r>
          </a:p>
          <a:p>
            <a:r>
              <a:rPr lang="en-US" dirty="0"/>
              <a:t>	// Check if the counter is 10</a:t>
            </a:r>
          </a:p>
          <a:p>
            <a:r>
              <a:rPr lang="en-US" dirty="0"/>
              <a:t>	</a:t>
            </a:r>
            <a:r>
              <a:rPr lang="en-US" dirty="0" err="1"/>
              <a:t>cmp</a:t>
            </a:r>
            <a:r>
              <a:rPr lang="en-US" dirty="0"/>
              <a:t> r1, #11</a:t>
            </a:r>
          </a:p>
          <a:p>
            <a:r>
              <a:rPr lang="en-US" dirty="0"/>
              <a:t>	</a:t>
            </a:r>
            <a:r>
              <a:rPr lang="en-US" dirty="0" err="1"/>
              <a:t>beq</a:t>
            </a:r>
            <a:r>
              <a:rPr lang="en-US" dirty="0"/>
              <a:t> _</a:t>
            </a:r>
            <a:r>
              <a:rPr lang="en-US" dirty="0" err="1"/>
              <a:t>counter_reset</a:t>
            </a:r>
            <a:endParaRPr lang="en-US" dirty="0"/>
          </a:p>
          <a:p>
            <a:endParaRPr lang="en-US" dirty="0"/>
          </a:p>
          <a:p>
            <a:r>
              <a:rPr lang="en-US" dirty="0"/>
              <a:t>_delay:</a:t>
            </a:r>
          </a:p>
          <a:p>
            <a:r>
              <a:rPr lang="en-US" dirty="0"/>
              <a:t>	add r5, r5, #1</a:t>
            </a:r>
          </a:p>
          <a:p>
            <a:r>
              <a:rPr lang="en-US" dirty="0"/>
              <a:t>	</a:t>
            </a:r>
            <a:r>
              <a:rPr lang="en-US" dirty="0" err="1"/>
              <a:t>cmp</a:t>
            </a:r>
            <a:r>
              <a:rPr lang="en-US" dirty="0"/>
              <a:t> r5, #204800</a:t>
            </a:r>
          </a:p>
          <a:p>
            <a:r>
              <a:rPr lang="en-US" dirty="0"/>
              <a:t>	</a:t>
            </a:r>
            <a:r>
              <a:rPr lang="en-US" dirty="0" err="1"/>
              <a:t>bne</a:t>
            </a:r>
            <a:r>
              <a:rPr lang="en-US" dirty="0"/>
              <a:t> _delay</a:t>
            </a:r>
          </a:p>
          <a:p>
            <a:r>
              <a:rPr lang="en-US" dirty="0"/>
              <a:t>	mov r5, #0</a:t>
            </a:r>
          </a:p>
          <a:p>
            <a:r>
              <a:rPr lang="en-US" dirty="0"/>
              <a:t>	</a:t>
            </a:r>
          </a:p>
          <a:p>
            <a:r>
              <a:rPr lang="en-US" dirty="0"/>
              <a:t>	b _loop</a:t>
            </a:r>
          </a:p>
        </p:txBody>
      </p:sp>
      <p:sp>
        <p:nvSpPr>
          <p:cNvPr id="7" name="TextBox 6">
            <a:extLst>
              <a:ext uri="{FF2B5EF4-FFF2-40B4-BE49-F238E27FC236}">
                <a16:creationId xmlns:a16="http://schemas.microsoft.com/office/drawing/2014/main" id="{24D5B2F4-762B-34DC-451A-256C3D9A6FDA}"/>
              </a:ext>
            </a:extLst>
          </p:cNvPr>
          <p:cNvSpPr txBox="1"/>
          <p:nvPr/>
        </p:nvSpPr>
        <p:spPr>
          <a:xfrm>
            <a:off x="7475622" y="1134188"/>
            <a:ext cx="4680286" cy="5632311"/>
          </a:xfrm>
          <a:prstGeom prst="rect">
            <a:avLst/>
          </a:prstGeom>
          <a:noFill/>
        </p:spPr>
        <p:txBody>
          <a:bodyPr wrap="square">
            <a:spAutoFit/>
          </a:bodyPr>
          <a:lstStyle/>
          <a:p>
            <a:r>
              <a:rPr lang="en-US" dirty="0"/>
              <a:t>_</a:t>
            </a:r>
            <a:r>
              <a:rPr lang="en-US" dirty="0" err="1"/>
              <a:t>counter_reset</a:t>
            </a:r>
            <a:r>
              <a:rPr lang="en-US" dirty="0"/>
              <a:t>:</a:t>
            </a:r>
          </a:p>
          <a:p>
            <a:r>
              <a:rPr lang="en-US" dirty="0"/>
              <a:t>	mov r1, #0</a:t>
            </a:r>
          </a:p>
          <a:p>
            <a:r>
              <a:rPr lang="en-US" dirty="0"/>
              <a:t>	b _loop</a:t>
            </a:r>
          </a:p>
          <a:p>
            <a:r>
              <a:rPr lang="en-US" dirty="0"/>
              <a:t>	</a:t>
            </a:r>
          </a:p>
          <a:p>
            <a:r>
              <a:rPr lang="en-US" dirty="0"/>
              <a:t>.data</a:t>
            </a:r>
          </a:p>
          <a:p>
            <a:r>
              <a:rPr lang="en-US" dirty="0"/>
              <a:t>.</a:t>
            </a:r>
            <a:r>
              <a:rPr lang="en-US" dirty="0" err="1"/>
              <a:t>equ</a:t>
            </a:r>
            <a:r>
              <a:rPr lang="en-US" dirty="0"/>
              <a:t> DISP, 0xff200020</a:t>
            </a:r>
          </a:p>
          <a:p>
            <a:endParaRPr lang="en-US" dirty="0"/>
          </a:p>
          <a:p>
            <a:r>
              <a:rPr lang="en-US" dirty="0"/>
              <a:t>// To get these numbers, search online </a:t>
            </a:r>
            <a:br>
              <a:rPr lang="hr-HR" dirty="0"/>
            </a:br>
            <a:r>
              <a:rPr lang="en-US" dirty="0"/>
              <a:t>for 7 segment display codes</a:t>
            </a:r>
          </a:p>
          <a:p>
            <a:r>
              <a:rPr lang="en-US" dirty="0" err="1"/>
              <a:t>nums</a:t>
            </a:r>
            <a:r>
              <a:rPr lang="en-US" dirty="0"/>
              <a:t>:</a:t>
            </a:r>
          </a:p>
          <a:p>
            <a:r>
              <a:rPr lang="en-US" dirty="0"/>
              <a:t>.byte 0x3f // 0</a:t>
            </a:r>
          </a:p>
          <a:p>
            <a:r>
              <a:rPr lang="en-US" dirty="0"/>
              <a:t>.byte 0x06 // 1</a:t>
            </a:r>
          </a:p>
          <a:p>
            <a:r>
              <a:rPr lang="en-US" dirty="0"/>
              <a:t>.byte 0x5b // 2</a:t>
            </a:r>
          </a:p>
          <a:p>
            <a:r>
              <a:rPr lang="en-US" dirty="0"/>
              <a:t>.byte 0x4f // 3</a:t>
            </a:r>
          </a:p>
          <a:p>
            <a:r>
              <a:rPr lang="en-US" dirty="0"/>
              <a:t>.byte 0x66 // 4</a:t>
            </a:r>
          </a:p>
          <a:p>
            <a:r>
              <a:rPr lang="en-US" dirty="0"/>
              <a:t>.byte 0x6d // 5</a:t>
            </a:r>
          </a:p>
          <a:p>
            <a:r>
              <a:rPr lang="en-US" dirty="0"/>
              <a:t>.byte 0x7d // 6</a:t>
            </a:r>
          </a:p>
          <a:p>
            <a:r>
              <a:rPr lang="en-US" dirty="0"/>
              <a:t>.byte 0x07 // 7</a:t>
            </a:r>
          </a:p>
          <a:p>
            <a:r>
              <a:rPr lang="en-US" dirty="0"/>
              <a:t>.byte 0x7f // 8</a:t>
            </a:r>
          </a:p>
          <a:p>
            <a:r>
              <a:rPr lang="en-US" dirty="0"/>
              <a:t>.byte 0x6f // 9</a:t>
            </a:r>
          </a:p>
        </p:txBody>
      </p:sp>
    </p:spTree>
    <p:extLst>
      <p:ext uri="{BB962C8B-B14F-4D97-AF65-F5344CB8AC3E}">
        <p14:creationId xmlns:p14="http://schemas.microsoft.com/office/powerpoint/2010/main" val="18570341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1FA3A-C02E-F696-A3C2-2BDA5F5D9B0B}"/>
              </a:ext>
            </a:extLst>
          </p:cNvPr>
          <p:cNvSpPr>
            <a:spLocks noGrp="1"/>
          </p:cNvSpPr>
          <p:nvPr>
            <p:ph idx="1"/>
          </p:nvPr>
        </p:nvSpPr>
        <p:spPr>
          <a:xfrm>
            <a:off x="0" y="0"/>
            <a:ext cx="6096000" cy="6858000"/>
          </a:xfrm>
        </p:spPr>
        <p:txBody>
          <a:bodyPr>
            <a:normAutofit/>
          </a:bodyPr>
          <a:lstStyle/>
          <a:p>
            <a:r>
              <a:rPr lang="en-US" dirty="0" err="1"/>
              <a:t>ispisi</a:t>
            </a:r>
            <a:r>
              <a:rPr lang="en-US" dirty="0"/>
              <a:t> </a:t>
            </a:r>
            <a:r>
              <a:rPr lang="en-US" dirty="0" err="1"/>
              <a:t>brojeve</a:t>
            </a:r>
            <a:r>
              <a:rPr lang="en-US" dirty="0"/>
              <a:t> od 1-8</a:t>
            </a:r>
            <a:endParaRPr lang="hr-HR" dirty="0"/>
          </a:p>
          <a:p>
            <a:r>
              <a:rPr lang="en-US" dirty="0"/>
              <a:t>.global _start</a:t>
            </a:r>
          </a:p>
          <a:p>
            <a:pPr marL="0" indent="0">
              <a:buNone/>
            </a:pPr>
            <a:r>
              <a:rPr lang="en-US" dirty="0"/>
              <a:t>_start:</a:t>
            </a:r>
          </a:p>
          <a:p>
            <a:pPr marL="0" indent="0">
              <a:buNone/>
            </a:pPr>
            <a:r>
              <a:rPr lang="en-US" dirty="0" err="1"/>
              <a:t>ldr</a:t>
            </a:r>
            <a:r>
              <a:rPr lang="en-US" dirty="0"/>
              <a:t> r0, =DISP	</a:t>
            </a:r>
          </a:p>
          <a:p>
            <a:pPr marL="0" indent="0">
              <a:buNone/>
            </a:pPr>
            <a:r>
              <a:rPr lang="en-US" dirty="0" err="1"/>
              <a:t>ldr</a:t>
            </a:r>
            <a:r>
              <a:rPr lang="en-US" dirty="0"/>
              <a:t> r1, =BROJKE_1</a:t>
            </a:r>
          </a:p>
          <a:p>
            <a:pPr marL="0" indent="0">
              <a:buNone/>
            </a:pPr>
            <a:r>
              <a:rPr lang="en-US" dirty="0"/>
              <a:t>str r1, [r0, #0x10]</a:t>
            </a:r>
          </a:p>
          <a:p>
            <a:pPr marL="0" indent="0">
              <a:buNone/>
            </a:pPr>
            <a:r>
              <a:rPr lang="en-US" dirty="0" err="1"/>
              <a:t>ldr</a:t>
            </a:r>
            <a:r>
              <a:rPr lang="en-US" dirty="0"/>
              <a:t> r2, =BROJKE_2</a:t>
            </a:r>
          </a:p>
          <a:p>
            <a:pPr marL="0" indent="0">
              <a:buNone/>
            </a:pPr>
            <a:r>
              <a:rPr lang="en-US" dirty="0"/>
              <a:t>str r2, [r0]</a:t>
            </a:r>
          </a:p>
          <a:p>
            <a:pPr marL="0" indent="0">
              <a:buNone/>
            </a:pPr>
            <a:r>
              <a:rPr lang="en-US" dirty="0"/>
              <a:t>.data</a:t>
            </a:r>
          </a:p>
          <a:p>
            <a:pPr marL="0" indent="0">
              <a:buNone/>
            </a:pPr>
            <a:r>
              <a:rPr lang="hr-HR" dirty="0"/>
              <a:t>.</a:t>
            </a:r>
            <a:r>
              <a:rPr lang="en-US" dirty="0" err="1"/>
              <a:t>equ</a:t>
            </a:r>
            <a:r>
              <a:rPr lang="en-US" dirty="0"/>
              <a:t> DISP, 0xff200020</a:t>
            </a:r>
          </a:p>
          <a:p>
            <a:pPr marL="0" indent="0">
              <a:buNone/>
            </a:pPr>
            <a:r>
              <a:rPr lang="en-US" dirty="0"/>
              <a:t>.</a:t>
            </a:r>
            <a:r>
              <a:rPr lang="en-US" dirty="0" err="1"/>
              <a:t>equ</a:t>
            </a:r>
            <a:r>
              <a:rPr lang="en-US" dirty="0"/>
              <a:t> BROJKE_1, 0x065b4f66</a:t>
            </a:r>
          </a:p>
          <a:p>
            <a:pPr marL="0" indent="0">
              <a:buNone/>
            </a:pPr>
            <a:r>
              <a:rPr lang="en-US" dirty="0"/>
              <a:t>.</a:t>
            </a:r>
            <a:r>
              <a:rPr lang="en-US" dirty="0" err="1"/>
              <a:t>equ</a:t>
            </a:r>
            <a:r>
              <a:rPr lang="en-US" dirty="0"/>
              <a:t> BROJKE_2, 0x6d7d077f</a:t>
            </a:r>
          </a:p>
        </p:txBody>
      </p:sp>
      <p:sp>
        <p:nvSpPr>
          <p:cNvPr id="4" name="TextBox 3">
            <a:extLst>
              <a:ext uri="{FF2B5EF4-FFF2-40B4-BE49-F238E27FC236}">
                <a16:creationId xmlns:a16="http://schemas.microsoft.com/office/drawing/2014/main" id="{F81496FF-222C-F34E-C526-876F267338F2}"/>
              </a:ext>
            </a:extLst>
          </p:cNvPr>
          <p:cNvSpPr txBox="1"/>
          <p:nvPr/>
        </p:nvSpPr>
        <p:spPr>
          <a:xfrm>
            <a:off x="5623560" y="0"/>
            <a:ext cx="5044440" cy="5693866"/>
          </a:xfrm>
          <a:prstGeom prst="rect">
            <a:avLst/>
          </a:prstGeom>
          <a:noFill/>
        </p:spPr>
        <p:txBody>
          <a:bodyPr wrap="square" rtlCol="0">
            <a:spAutoFit/>
          </a:bodyPr>
          <a:lstStyle/>
          <a:p>
            <a:pPr marL="285750" indent="-285750">
              <a:buFont typeface="Arial" panose="020B0604020202020204" pitchFamily="34" charset="0"/>
              <a:buChar char="•"/>
            </a:pPr>
            <a:r>
              <a:rPr lang="pl-PL" sz="2800" dirty="0"/>
              <a:t>ispisi u obrnutom rasporedu brojeve od 8-1</a:t>
            </a:r>
          </a:p>
          <a:p>
            <a:pPr marL="285750" indent="-285750">
              <a:buFont typeface="Arial" panose="020B0604020202020204" pitchFamily="34" charset="0"/>
              <a:buChar char="•"/>
            </a:pPr>
            <a:r>
              <a:rPr lang="pl-PL" sz="2800" dirty="0"/>
              <a:t>.global _start</a:t>
            </a:r>
          </a:p>
          <a:p>
            <a:r>
              <a:rPr lang="pl-PL" sz="2800" dirty="0"/>
              <a:t>_start:</a:t>
            </a:r>
          </a:p>
          <a:p>
            <a:r>
              <a:rPr lang="pl-PL" sz="2800" dirty="0"/>
              <a:t>ldr r0, =DISP</a:t>
            </a:r>
          </a:p>
          <a:p>
            <a:r>
              <a:rPr lang="pl-PL" sz="2800" dirty="0"/>
              <a:t>ldr r1, =BROJKE_1</a:t>
            </a:r>
          </a:p>
          <a:p>
            <a:r>
              <a:rPr lang="pl-PL" sz="2800" dirty="0"/>
              <a:t>str r1, [r0, #0x10]</a:t>
            </a:r>
          </a:p>
          <a:p>
            <a:r>
              <a:rPr lang="pl-PL" sz="2800" dirty="0"/>
              <a:t>ldr r2, =BROJKE_2</a:t>
            </a:r>
          </a:p>
          <a:p>
            <a:r>
              <a:rPr lang="pl-PL" sz="2800" dirty="0"/>
              <a:t>str r2, [r0]</a:t>
            </a:r>
          </a:p>
          <a:p>
            <a:r>
              <a:rPr lang="pl-PL" sz="2800" dirty="0"/>
              <a:t>.data</a:t>
            </a:r>
          </a:p>
          <a:p>
            <a:r>
              <a:rPr lang="pl-PL" sz="2800" dirty="0"/>
              <a:t>.equ DISP, 0xff200020</a:t>
            </a:r>
          </a:p>
          <a:p>
            <a:r>
              <a:rPr lang="pl-PL" sz="2800" dirty="0"/>
              <a:t>.equ BROJKE_1, 0x7f077d6d</a:t>
            </a:r>
          </a:p>
          <a:p>
            <a:r>
              <a:rPr lang="pl-PL" sz="2800" dirty="0"/>
              <a:t>.equ BROJKE_2, 0x664f5b06 </a:t>
            </a:r>
            <a:endParaRPr lang="en-US" sz="2800" dirty="0"/>
          </a:p>
        </p:txBody>
      </p:sp>
    </p:spTree>
    <p:extLst>
      <p:ext uri="{BB962C8B-B14F-4D97-AF65-F5344CB8AC3E}">
        <p14:creationId xmlns:p14="http://schemas.microsoft.com/office/powerpoint/2010/main" val="132700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FD31-11AB-1A47-45ED-7388CB2188CE}"/>
              </a:ext>
            </a:extLst>
          </p:cNvPr>
          <p:cNvSpPr>
            <a:spLocks noGrp="1"/>
          </p:cNvSpPr>
          <p:nvPr>
            <p:ph type="title"/>
          </p:nvPr>
        </p:nvSpPr>
        <p:spPr/>
        <p:txBody>
          <a:bodyPr/>
          <a:lstStyle/>
          <a:p>
            <a:r>
              <a:rPr lang="en-US" b="1" dirty="0"/>
              <a:t>Armv9 architecture </a:t>
            </a:r>
          </a:p>
        </p:txBody>
      </p:sp>
      <p:sp>
        <p:nvSpPr>
          <p:cNvPr id="3" name="Content Placeholder 2">
            <a:extLst>
              <a:ext uri="{FF2B5EF4-FFF2-40B4-BE49-F238E27FC236}">
                <a16:creationId xmlns:a16="http://schemas.microsoft.com/office/drawing/2014/main" id="{CFFEAFC0-0F53-75E1-D836-DAFE20BB5491}"/>
              </a:ext>
            </a:extLst>
          </p:cNvPr>
          <p:cNvSpPr>
            <a:spLocks noGrp="1"/>
          </p:cNvSpPr>
          <p:nvPr>
            <p:ph idx="1"/>
          </p:nvPr>
        </p:nvSpPr>
        <p:spPr>
          <a:xfrm>
            <a:off x="116305" y="1253330"/>
            <a:ext cx="8899358" cy="5484353"/>
          </a:xfrm>
        </p:spPr>
        <p:txBody>
          <a:bodyPr>
            <a:normAutofit fontScale="85000" lnSpcReduction="20000"/>
          </a:bodyPr>
          <a:lstStyle/>
          <a:p>
            <a:r>
              <a:rPr lang="en-US" dirty="0"/>
              <a:t>• Launched in 2021 </a:t>
            </a:r>
            <a:endParaRPr lang="hr-HR" dirty="0"/>
          </a:p>
          <a:p>
            <a:r>
              <a:rPr lang="en-US" dirty="0"/>
              <a:t>• Focus on : </a:t>
            </a:r>
            <a:endParaRPr lang="hr-HR" dirty="0"/>
          </a:p>
          <a:p>
            <a:pPr lvl="1"/>
            <a:r>
              <a:rPr lang="en-US" dirty="0"/>
              <a:t>• </a:t>
            </a:r>
            <a:r>
              <a:rPr lang="en-US" b="1" dirty="0"/>
              <a:t>security</a:t>
            </a:r>
            <a:r>
              <a:rPr lang="en-US" dirty="0"/>
              <a:t> (Arm CCA, Confidential Compute Architecture) </a:t>
            </a:r>
            <a:endParaRPr lang="hr-HR" dirty="0"/>
          </a:p>
          <a:p>
            <a:pPr lvl="1"/>
            <a:r>
              <a:rPr lang="en-US" dirty="0"/>
              <a:t>• AI, SVE2 (</a:t>
            </a:r>
            <a:r>
              <a:rPr lang="en-US" b="1" dirty="0"/>
              <a:t>Scalable Vector Extension</a:t>
            </a:r>
            <a:r>
              <a:rPr lang="en-US" dirty="0"/>
              <a:t>) </a:t>
            </a:r>
            <a:endParaRPr lang="hr-HR" dirty="0"/>
          </a:p>
          <a:p>
            <a:pPr lvl="1"/>
            <a:r>
              <a:rPr lang="en-US" dirty="0"/>
              <a:t>• </a:t>
            </a:r>
            <a:r>
              <a:rPr lang="en-US" b="1" dirty="0"/>
              <a:t>Total compute design </a:t>
            </a:r>
            <a:endParaRPr lang="hr-HR" b="1" dirty="0"/>
          </a:p>
          <a:p>
            <a:r>
              <a:rPr lang="en-US" dirty="0"/>
              <a:t>• In a way, you could say that Armv8 was a bit </a:t>
            </a:r>
            <a:br>
              <a:rPr lang="hr-HR" dirty="0"/>
            </a:br>
            <a:r>
              <a:rPr lang="en-US" dirty="0"/>
              <a:t>desktop-computer oriented (ARM designs for </a:t>
            </a:r>
            <a:br>
              <a:rPr lang="hr-HR" dirty="0"/>
            </a:br>
            <a:r>
              <a:rPr lang="en-US" dirty="0"/>
              <a:t>desktop computers </a:t>
            </a:r>
            <a:br>
              <a:rPr lang="hr-HR" dirty="0"/>
            </a:br>
            <a:r>
              <a:rPr lang="en-US" dirty="0"/>
              <a:t>and servers prove that point) </a:t>
            </a:r>
            <a:endParaRPr lang="hr-HR" dirty="0"/>
          </a:p>
          <a:p>
            <a:r>
              <a:rPr lang="en-US" dirty="0"/>
              <a:t>• In a way, you could say that Armv9 is more leaning </a:t>
            </a:r>
            <a:br>
              <a:rPr lang="hr-HR" dirty="0"/>
            </a:br>
            <a:r>
              <a:rPr lang="en-US" dirty="0"/>
              <a:t>towards </a:t>
            </a:r>
            <a:r>
              <a:rPr lang="en-US" u="sng" dirty="0"/>
              <a:t>supercomputing</a:t>
            </a:r>
            <a:r>
              <a:rPr lang="en-US" dirty="0"/>
              <a:t>, architecture-wise –</a:t>
            </a:r>
            <a:br>
              <a:rPr lang="hr-HR" dirty="0"/>
            </a:br>
            <a:r>
              <a:rPr lang="en-US" dirty="0"/>
              <a:t> for SC, for HPC </a:t>
            </a:r>
            <a:endParaRPr lang="hr-HR" dirty="0"/>
          </a:p>
          <a:p>
            <a:r>
              <a:rPr lang="en-US" dirty="0"/>
              <a:t>• Reason is very simple – design demands and needs, </a:t>
            </a:r>
            <a:br>
              <a:rPr lang="hr-HR" dirty="0"/>
            </a:br>
            <a:r>
              <a:rPr lang="en-US" dirty="0"/>
              <a:t>as we discussed numerous times before </a:t>
            </a:r>
            <a:endParaRPr lang="hr-HR" dirty="0"/>
          </a:p>
          <a:p>
            <a:r>
              <a:rPr lang="en-US" dirty="0"/>
              <a:t>• We’re going to further demonstrate this as we</a:t>
            </a:r>
            <a:br>
              <a:rPr lang="hr-HR" dirty="0"/>
            </a:br>
            <a:r>
              <a:rPr lang="en-US" dirty="0"/>
              <a:t> move towards parallelism and memory as when </a:t>
            </a:r>
            <a:br>
              <a:rPr lang="hr-HR" dirty="0"/>
            </a:br>
            <a:r>
              <a:rPr lang="en-US" dirty="0"/>
              <a:t>we cover those topics it’s going to become even </a:t>
            </a:r>
            <a:br>
              <a:rPr lang="hr-HR" dirty="0"/>
            </a:br>
            <a:r>
              <a:rPr lang="en-US" dirty="0"/>
              <a:t>more obvious why</a:t>
            </a:r>
          </a:p>
        </p:txBody>
      </p:sp>
      <p:pic>
        <p:nvPicPr>
          <p:cNvPr id="5" name="Picture 4">
            <a:extLst>
              <a:ext uri="{FF2B5EF4-FFF2-40B4-BE49-F238E27FC236}">
                <a16:creationId xmlns:a16="http://schemas.microsoft.com/office/drawing/2014/main" id="{4DEBCCB8-7D13-054B-BC59-2A87740EF4CB}"/>
              </a:ext>
            </a:extLst>
          </p:cNvPr>
          <p:cNvPicPr>
            <a:picLocks noChangeAspect="1"/>
          </p:cNvPicPr>
          <p:nvPr/>
        </p:nvPicPr>
        <p:blipFill>
          <a:blip r:embed="rId2"/>
          <a:stretch>
            <a:fillRect/>
          </a:stretch>
        </p:blipFill>
        <p:spPr>
          <a:xfrm>
            <a:off x="6876332" y="649872"/>
            <a:ext cx="5199363" cy="2779128"/>
          </a:xfrm>
          <a:prstGeom prst="rect">
            <a:avLst/>
          </a:prstGeom>
        </p:spPr>
      </p:pic>
      <p:pic>
        <p:nvPicPr>
          <p:cNvPr id="7" name="Picture 6">
            <a:extLst>
              <a:ext uri="{FF2B5EF4-FFF2-40B4-BE49-F238E27FC236}">
                <a16:creationId xmlns:a16="http://schemas.microsoft.com/office/drawing/2014/main" id="{E12A4580-72F8-05B4-2A27-2EC2C006B257}"/>
              </a:ext>
            </a:extLst>
          </p:cNvPr>
          <p:cNvPicPr>
            <a:picLocks noChangeAspect="1"/>
          </p:cNvPicPr>
          <p:nvPr/>
        </p:nvPicPr>
        <p:blipFill>
          <a:blip r:embed="rId3"/>
          <a:stretch>
            <a:fillRect/>
          </a:stretch>
        </p:blipFill>
        <p:spPr>
          <a:xfrm>
            <a:off x="7112106" y="4317205"/>
            <a:ext cx="4963590" cy="2400425"/>
          </a:xfrm>
          <a:prstGeom prst="rect">
            <a:avLst/>
          </a:prstGeom>
        </p:spPr>
      </p:pic>
    </p:spTree>
    <p:extLst>
      <p:ext uri="{BB962C8B-B14F-4D97-AF65-F5344CB8AC3E}">
        <p14:creationId xmlns:p14="http://schemas.microsoft.com/office/powerpoint/2010/main" val="326851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1B7C-ED97-5B51-7AF1-6026DFC95506}"/>
              </a:ext>
            </a:extLst>
          </p:cNvPr>
          <p:cNvSpPr>
            <a:spLocks noGrp="1"/>
          </p:cNvSpPr>
          <p:nvPr>
            <p:ph type="ctrTitle"/>
          </p:nvPr>
        </p:nvSpPr>
        <p:spPr/>
        <p:txBody>
          <a:bodyPr>
            <a:normAutofit fontScale="90000"/>
          </a:bodyPr>
          <a:lstStyle/>
          <a:p>
            <a:r>
              <a:rPr lang="en-US" b="1" dirty="0"/>
              <a:t>Pipeline, </a:t>
            </a:r>
            <a:r>
              <a:rPr lang="en-US" b="1" dirty="0" err="1"/>
              <a:t>rizici</a:t>
            </a:r>
            <a:r>
              <a:rPr lang="en-US" b="1" dirty="0"/>
              <a:t> u pipeline </a:t>
            </a:r>
            <a:r>
              <a:rPr lang="en-US" b="1" dirty="0" err="1"/>
              <a:t>strukturama</a:t>
            </a:r>
            <a:r>
              <a:rPr lang="en-US" b="1" dirty="0"/>
              <a:t> </a:t>
            </a:r>
            <a:r>
              <a:rPr lang="en-US" b="1" dirty="0" err="1"/>
              <a:t>i</a:t>
            </a:r>
            <a:r>
              <a:rPr lang="en-US" b="1" dirty="0"/>
              <a:t> </a:t>
            </a:r>
            <a:r>
              <a:rPr lang="en-US" b="1" dirty="0" err="1"/>
              <a:t>utjecaj</a:t>
            </a:r>
            <a:r>
              <a:rPr lang="en-US" b="1" dirty="0"/>
              <a:t> </a:t>
            </a:r>
            <a:r>
              <a:rPr lang="en-US" b="1" dirty="0" err="1"/>
              <a:t>na</a:t>
            </a:r>
            <a:r>
              <a:rPr lang="en-US" b="1" dirty="0"/>
              <a:t> </a:t>
            </a:r>
            <a:r>
              <a:rPr lang="en-US" b="1" dirty="0" err="1"/>
              <a:t>performanse</a:t>
            </a:r>
            <a:endParaRPr lang="en-US" b="1" dirty="0"/>
          </a:p>
        </p:txBody>
      </p:sp>
      <p:sp>
        <p:nvSpPr>
          <p:cNvPr id="3" name="Subtitle 2">
            <a:extLst>
              <a:ext uri="{FF2B5EF4-FFF2-40B4-BE49-F238E27FC236}">
                <a16:creationId xmlns:a16="http://schemas.microsoft.com/office/drawing/2014/main" id="{766F72ED-5233-7989-D1D9-C207A3D7D1DC}"/>
              </a:ext>
            </a:extLst>
          </p:cNvPr>
          <p:cNvSpPr>
            <a:spLocks noGrp="1"/>
          </p:cNvSpPr>
          <p:nvPr>
            <p:ph type="subTitle" idx="1"/>
          </p:nvPr>
        </p:nvSpPr>
        <p:spPr/>
        <p:txBody>
          <a:bodyPr/>
          <a:lstStyle/>
          <a:p>
            <a:r>
              <a:rPr lang="hr-HR" dirty="0"/>
              <a:t>PREDAVANJE 10</a:t>
            </a:r>
            <a:endParaRPr lang="en-US" dirty="0"/>
          </a:p>
        </p:txBody>
      </p:sp>
    </p:spTree>
    <p:extLst>
      <p:ext uri="{BB962C8B-B14F-4D97-AF65-F5344CB8AC3E}">
        <p14:creationId xmlns:p14="http://schemas.microsoft.com/office/powerpoint/2010/main" val="413284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3329-1CB1-41D6-2FF6-89CAC192C400}"/>
              </a:ext>
            </a:extLst>
          </p:cNvPr>
          <p:cNvSpPr>
            <a:spLocks noGrp="1"/>
          </p:cNvSpPr>
          <p:nvPr>
            <p:ph type="title"/>
          </p:nvPr>
        </p:nvSpPr>
        <p:spPr/>
        <p:txBody>
          <a:bodyPr/>
          <a:lstStyle/>
          <a:p>
            <a:r>
              <a:rPr lang="en-US" b="1" dirty="0" err="1"/>
              <a:t>Pojednostavljeni</a:t>
            </a:r>
            <a:r>
              <a:rPr lang="en-US" b="1" dirty="0"/>
              <a:t> </a:t>
            </a:r>
            <a:r>
              <a:rPr lang="en-US" b="1" dirty="0" err="1"/>
              <a:t>procesor</a:t>
            </a:r>
            <a:r>
              <a:rPr lang="en-US" b="1" dirty="0"/>
              <a:t> </a:t>
            </a:r>
          </a:p>
        </p:txBody>
      </p:sp>
      <p:sp>
        <p:nvSpPr>
          <p:cNvPr id="3" name="Content Placeholder 2">
            <a:extLst>
              <a:ext uri="{FF2B5EF4-FFF2-40B4-BE49-F238E27FC236}">
                <a16:creationId xmlns:a16="http://schemas.microsoft.com/office/drawing/2014/main" id="{E978D178-3BEC-89D3-09D8-5EF32CFBAEB7}"/>
              </a:ext>
            </a:extLst>
          </p:cNvPr>
          <p:cNvSpPr>
            <a:spLocks noGrp="1"/>
          </p:cNvSpPr>
          <p:nvPr>
            <p:ph idx="1"/>
          </p:nvPr>
        </p:nvSpPr>
        <p:spPr>
          <a:xfrm>
            <a:off x="838200" y="1825625"/>
            <a:ext cx="5257800" cy="4351338"/>
          </a:xfrm>
        </p:spPr>
        <p:txBody>
          <a:bodyPr>
            <a:normAutofit fontScale="92500" lnSpcReduction="10000"/>
          </a:bodyPr>
          <a:lstStyle/>
          <a:p>
            <a:r>
              <a:rPr lang="hr-HR" dirty="0"/>
              <a:t>Naš procesor izvršava jednu instrukciju po ciklusu dakle ima </a:t>
            </a:r>
            <a:r>
              <a:rPr lang="en-US" dirty="0"/>
              <a:t>Clocks Per Instruction (CPI) </a:t>
            </a:r>
            <a:r>
              <a:rPr lang="hr-HR" dirty="0"/>
              <a:t>faktor točno 1</a:t>
            </a:r>
          </a:p>
          <a:p>
            <a:r>
              <a:rPr lang="hr-HR" b="1" dirty="0"/>
              <a:t>Minimalni ciklus </a:t>
            </a:r>
            <a:r>
              <a:rPr lang="hr-HR" dirty="0"/>
              <a:t>definiran je kao </a:t>
            </a:r>
            <a:r>
              <a:rPr lang="hr-HR" b="1" dirty="0"/>
              <a:t>najgori put </a:t>
            </a:r>
            <a:r>
              <a:rPr lang="hr-HR" dirty="0"/>
              <a:t>kroz sve logičke sklopove i memoriju, na što su pribrojene </a:t>
            </a:r>
            <a:r>
              <a:rPr lang="hr-HR" u="sng" dirty="0"/>
              <a:t>oscijalcije</a:t>
            </a:r>
            <a:r>
              <a:rPr lang="hr-HR" dirty="0"/>
              <a:t> i mogući </a:t>
            </a:r>
            <a:r>
              <a:rPr lang="hr-HR" u="sng" dirty="0"/>
              <a:t>pomaci</a:t>
            </a:r>
            <a:r>
              <a:rPr lang="hr-HR" dirty="0"/>
              <a:t> zbog utjecaja pripocesora, napona i temperature</a:t>
            </a:r>
            <a:r>
              <a:rPr lang="en-US" b="1" dirty="0"/>
              <a:t>(Process, Voltage, and Temperature, </a:t>
            </a:r>
            <a:r>
              <a:rPr lang="en-US" b="1" dirty="0" err="1"/>
              <a:t>poznat</a:t>
            </a:r>
            <a:r>
              <a:rPr lang="en-US" b="1" dirty="0"/>
              <a:t> </a:t>
            </a:r>
            <a:r>
              <a:rPr lang="en-US" b="1" dirty="0" err="1"/>
              <a:t>kao</a:t>
            </a:r>
            <a:r>
              <a:rPr lang="en-US" b="1" dirty="0"/>
              <a:t> “PVT”)</a:t>
            </a:r>
            <a:endParaRPr lang="hr-HR" b="1" dirty="0"/>
          </a:p>
          <a:p>
            <a:endParaRPr lang="en-US" dirty="0"/>
          </a:p>
        </p:txBody>
      </p:sp>
      <p:pic>
        <p:nvPicPr>
          <p:cNvPr id="5" name="Picture 4">
            <a:extLst>
              <a:ext uri="{FF2B5EF4-FFF2-40B4-BE49-F238E27FC236}">
                <a16:creationId xmlns:a16="http://schemas.microsoft.com/office/drawing/2014/main" id="{FCD22B4F-31F8-C05B-3F6D-5922C37C1B1C}"/>
              </a:ext>
            </a:extLst>
          </p:cNvPr>
          <p:cNvPicPr>
            <a:picLocks noChangeAspect="1"/>
          </p:cNvPicPr>
          <p:nvPr/>
        </p:nvPicPr>
        <p:blipFill>
          <a:blip r:embed="rId2"/>
          <a:stretch>
            <a:fillRect/>
          </a:stretch>
        </p:blipFill>
        <p:spPr>
          <a:xfrm>
            <a:off x="5967222" y="1441663"/>
            <a:ext cx="6224777" cy="3387011"/>
          </a:xfrm>
          <a:prstGeom prst="rect">
            <a:avLst/>
          </a:prstGeom>
        </p:spPr>
      </p:pic>
    </p:spTree>
    <p:extLst>
      <p:ext uri="{BB962C8B-B14F-4D97-AF65-F5344CB8AC3E}">
        <p14:creationId xmlns:p14="http://schemas.microsoft.com/office/powerpoint/2010/main" val="247576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7DED-1B74-AABB-31C0-3E1B5DAB85B0}"/>
              </a:ext>
            </a:extLst>
          </p:cNvPr>
          <p:cNvSpPr>
            <a:spLocks noGrp="1"/>
          </p:cNvSpPr>
          <p:nvPr>
            <p:ph type="title"/>
          </p:nvPr>
        </p:nvSpPr>
        <p:spPr/>
        <p:txBody>
          <a:bodyPr/>
          <a:lstStyle/>
          <a:p>
            <a:r>
              <a:rPr lang="en-US" b="1" dirty="0"/>
              <a:t>Š</a:t>
            </a:r>
            <a:r>
              <a:rPr lang="hr-HR" b="1" dirty="0"/>
              <a:t>to</a:t>
            </a:r>
            <a:r>
              <a:rPr lang="en-US" b="1" dirty="0"/>
              <a:t> j</a:t>
            </a:r>
            <a:r>
              <a:rPr lang="hr-HR" b="1" dirty="0"/>
              <a:t>e</a:t>
            </a:r>
            <a:r>
              <a:rPr lang="en-US" b="1" dirty="0"/>
              <a:t> Pipelining?</a:t>
            </a:r>
          </a:p>
        </p:txBody>
      </p:sp>
      <p:sp>
        <p:nvSpPr>
          <p:cNvPr id="3" name="Content Placeholder 2">
            <a:extLst>
              <a:ext uri="{FF2B5EF4-FFF2-40B4-BE49-F238E27FC236}">
                <a16:creationId xmlns:a16="http://schemas.microsoft.com/office/drawing/2014/main" id="{AED92171-97F2-E8E0-713B-299C0B6AB09A}"/>
              </a:ext>
            </a:extLst>
          </p:cNvPr>
          <p:cNvSpPr>
            <a:spLocks noGrp="1"/>
          </p:cNvSpPr>
          <p:nvPr>
            <p:ph idx="1"/>
          </p:nvPr>
        </p:nvSpPr>
        <p:spPr/>
        <p:txBody>
          <a:bodyPr/>
          <a:lstStyle/>
          <a:p>
            <a:r>
              <a:rPr lang="hr-HR" dirty="0"/>
              <a:t>Pokušavamo </a:t>
            </a:r>
            <a:r>
              <a:rPr lang="hr-HR" b="1" dirty="0"/>
              <a:t>preklopiti različite faze rada </a:t>
            </a:r>
            <a:r>
              <a:rPr lang="hr-HR" dirty="0"/>
              <a:t>kako bi </a:t>
            </a:r>
            <a:r>
              <a:rPr lang="hr-HR" b="1" dirty="0"/>
              <a:t>iskoristilii vremenski paralelizam</a:t>
            </a:r>
            <a:r>
              <a:rPr lang="hr-HR" dirty="0"/>
              <a:t> u samom procesu</a:t>
            </a:r>
          </a:p>
          <a:p>
            <a:r>
              <a:rPr lang="en-US" dirty="0"/>
              <a:t>How are latency and throughput affected?</a:t>
            </a:r>
          </a:p>
        </p:txBody>
      </p:sp>
      <p:pic>
        <p:nvPicPr>
          <p:cNvPr id="5" name="Picture 4">
            <a:extLst>
              <a:ext uri="{FF2B5EF4-FFF2-40B4-BE49-F238E27FC236}">
                <a16:creationId xmlns:a16="http://schemas.microsoft.com/office/drawing/2014/main" id="{077FDEA7-E51B-6A68-36C1-18BBB8E59452}"/>
              </a:ext>
            </a:extLst>
          </p:cNvPr>
          <p:cNvPicPr>
            <a:picLocks noChangeAspect="1"/>
          </p:cNvPicPr>
          <p:nvPr/>
        </p:nvPicPr>
        <p:blipFill>
          <a:blip r:embed="rId2"/>
          <a:stretch>
            <a:fillRect/>
          </a:stretch>
        </p:blipFill>
        <p:spPr>
          <a:xfrm>
            <a:off x="2193109" y="3222296"/>
            <a:ext cx="7805782" cy="3270579"/>
          </a:xfrm>
          <a:prstGeom prst="rect">
            <a:avLst/>
          </a:prstGeom>
        </p:spPr>
      </p:pic>
    </p:spTree>
    <p:extLst>
      <p:ext uri="{BB962C8B-B14F-4D97-AF65-F5344CB8AC3E}">
        <p14:creationId xmlns:p14="http://schemas.microsoft.com/office/powerpoint/2010/main" val="326829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4BE6-F091-949F-A708-E6307DA8C632}"/>
              </a:ext>
            </a:extLst>
          </p:cNvPr>
          <p:cNvSpPr>
            <a:spLocks noGrp="1"/>
          </p:cNvSpPr>
          <p:nvPr>
            <p:ph type="title"/>
          </p:nvPr>
        </p:nvSpPr>
        <p:spPr/>
        <p:txBody>
          <a:bodyPr/>
          <a:lstStyle/>
          <a:p>
            <a:r>
              <a:rPr lang="en-US" b="1" dirty="0"/>
              <a:t>Instruction Set Architecture </a:t>
            </a:r>
          </a:p>
        </p:txBody>
      </p:sp>
      <p:sp>
        <p:nvSpPr>
          <p:cNvPr id="3" name="Content Placeholder 2">
            <a:extLst>
              <a:ext uri="{FF2B5EF4-FFF2-40B4-BE49-F238E27FC236}">
                <a16:creationId xmlns:a16="http://schemas.microsoft.com/office/drawing/2014/main" id="{0F4DE186-4A1E-18C1-8C55-659DC6C5EABE}"/>
              </a:ext>
            </a:extLst>
          </p:cNvPr>
          <p:cNvSpPr>
            <a:spLocks noGrp="1"/>
          </p:cNvSpPr>
          <p:nvPr>
            <p:ph idx="1"/>
          </p:nvPr>
        </p:nvSpPr>
        <p:spPr/>
        <p:txBody>
          <a:bodyPr>
            <a:normAutofit fontScale="92500"/>
          </a:bodyPr>
          <a:lstStyle/>
          <a:p>
            <a:r>
              <a:rPr lang="en-US" dirty="0"/>
              <a:t>• Execute </a:t>
            </a:r>
            <a:r>
              <a:rPr lang="en-US" b="1" dirty="0"/>
              <a:t>high-level languages </a:t>
            </a:r>
            <a:r>
              <a:rPr lang="en-US" dirty="0"/>
              <a:t>directly. </a:t>
            </a:r>
            <a:endParaRPr lang="hr-HR" dirty="0"/>
          </a:p>
          <a:p>
            <a:r>
              <a:rPr lang="en-US" dirty="0"/>
              <a:t>• Execute complex instructions (</a:t>
            </a:r>
            <a:r>
              <a:rPr lang="en-US" b="1" dirty="0"/>
              <a:t>CISC</a:t>
            </a:r>
            <a:r>
              <a:rPr lang="en-US" dirty="0"/>
              <a:t>). </a:t>
            </a:r>
            <a:endParaRPr lang="hr-HR" dirty="0"/>
          </a:p>
          <a:p>
            <a:r>
              <a:rPr lang="en-US" dirty="0"/>
              <a:t>• Tailor instruction set for pipelined and high-performance implementations. </a:t>
            </a:r>
            <a:br>
              <a:rPr lang="hr-HR" dirty="0"/>
            </a:br>
            <a:r>
              <a:rPr lang="en-US" dirty="0"/>
              <a:t>Expose the instruction pipeline to the compiler so it can optimize code and help simplify the hardware (RISC). We will explore this approach. </a:t>
            </a:r>
            <a:endParaRPr lang="hr-HR" dirty="0"/>
          </a:p>
          <a:p>
            <a:r>
              <a:rPr lang="en-US" dirty="0"/>
              <a:t>• Provide additional explicit </a:t>
            </a:r>
            <a:r>
              <a:rPr lang="en-US" b="1" dirty="0"/>
              <a:t>information</a:t>
            </a:r>
            <a:r>
              <a:rPr lang="en-US" dirty="0"/>
              <a:t> about the </a:t>
            </a:r>
            <a:r>
              <a:rPr lang="en-US" b="1" dirty="0"/>
              <a:t>dependencies between instructions</a:t>
            </a:r>
            <a:r>
              <a:rPr lang="en-US" dirty="0"/>
              <a:t>. E.g., VLIW or </a:t>
            </a:r>
            <a:endParaRPr lang="hr-HR" dirty="0"/>
          </a:p>
          <a:p>
            <a:r>
              <a:rPr lang="en-US" dirty="0"/>
              <a:t>• </a:t>
            </a:r>
            <a:r>
              <a:rPr lang="en-US" b="1" dirty="0"/>
              <a:t>Specify individual data transfers</a:t>
            </a:r>
            <a:r>
              <a:rPr lang="en-US" dirty="0"/>
              <a:t>, e.g., Transport Triggered Architectures (</a:t>
            </a:r>
            <a:r>
              <a:rPr lang="en-US" b="1" dirty="0"/>
              <a:t>TTA</a:t>
            </a:r>
            <a:r>
              <a:rPr lang="en-US" dirty="0"/>
              <a:t>) </a:t>
            </a:r>
          </a:p>
        </p:txBody>
      </p:sp>
    </p:spTree>
    <p:extLst>
      <p:ext uri="{BB962C8B-B14F-4D97-AF65-F5344CB8AC3E}">
        <p14:creationId xmlns:p14="http://schemas.microsoft.com/office/powerpoint/2010/main" val="337629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4BAD-C825-F4E4-963E-9CCD8CD40FD5}"/>
              </a:ext>
            </a:extLst>
          </p:cNvPr>
          <p:cNvSpPr>
            <a:spLocks noGrp="1"/>
          </p:cNvSpPr>
          <p:nvPr>
            <p:ph type="title"/>
          </p:nvPr>
        </p:nvSpPr>
        <p:spPr/>
        <p:txBody>
          <a:bodyPr/>
          <a:lstStyle/>
          <a:p>
            <a:r>
              <a:rPr lang="fi-FI" b="1" dirty="0"/>
              <a:t>Pipelining </a:t>
            </a:r>
            <a:r>
              <a:rPr lang="hr-HR" b="1" dirty="0"/>
              <a:t>i održavanje ispravnosti </a:t>
            </a:r>
            <a:r>
              <a:rPr lang="fi-FI" b="1" dirty="0"/>
              <a:t>rada sustava</a:t>
            </a:r>
            <a:endParaRPr lang="en-US" b="1" dirty="0"/>
          </a:p>
        </p:txBody>
      </p:sp>
      <p:sp>
        <p:nvSpPr>
          <p:cNvPr id="3" name="Content Placeholder 2">
            <a:extLst>
              <a:ext uri="{FF2B5EF4-FFF2-40B4-BE49-F238E27FC236}">
                <a16:creationId xmlns:a16="http://schemas.microsoft.com/office/drawing/2014/main" id="{EF7B1919-BC9B-5C9C-DFC2-C2DD69C0777E}"/>
              </a:ext>
            </a:extLst>
          </p:cNvPr>
          <p:cNvSpPr>
            <a:spLocks noGrp="1"/>
          </p:cNvSpPr>
          <p:nvPr>
            <p:ph idx="1"/>
          </p:nvPr>
        </p:nvSpPr>
        <p:spPr/>
        <p:txBody>
          <a:bodyPr/>
          <a:lstStyle/>
          <a:p>
            <a:r>
              <a:rPr lang="en-US" dirty="0"/>
              <a:t>• We can break the execution of instructions into </a:t>
            </a:r>
            <a:r>
              <a:rPr lang="en-US" b="1" dirty="0"/>
              <a:t>stages</a:t>
            </a:r>
            <a:r>
              <a:rPr lang="en-US" dirty="0"/>
              <a:t> and </a:t>
            </a:r>
            <a:r>
              <a:rPr lang="en-US" b="1" dirty="0"/>
              <a:t>overlap the execution of different instructions</a:t>
            </a:r>
            <a:r>
              <a:rPr lang="en-US" dirty="0"/>
              <a:t>. </a:t>
            </a:r>
            <a:endParaRPr lang="hr-HR" dirty="0"/>
          </a:p>
          <a:p>
            <a:r>
              <a:rPr lang="en-US" dirty="0"/>
              <a:t>• We need to ensure that the </a:t>
            </a:r>
            <a:r>
              <a:rPr lang="en-US" u="sng" dirty="0"/>
              <a:t>results</a:t>
            </a:r>
            <a:r>
              <a:rPr lang="en-US" dirty="0"/>
              <a:t> produced by our new pipelined processor are </a:t>
            </a:r>
            <a:r>
              <a:rPr lang="en-US" u="sng" dirty="0"/>
              <a:t>no different </a:t>
            </a:r>
            <a:r>
              <a:rPr lang="en-US" dirty="0"/>
              <a:t>to the unpipelined one. </a:t>
            </a:r>
            <a:endParaRPr lang="hr-HR" dirty="0"/>
          </a:p>
          <a:p>
            <a:r>
              <a:rPr lang="en-US" dirty="0"/>
              <a:t>• What sort of situations could cause problems once we pipeline our processor?</a:t>
            </a:r>
          </a:p>
        </p:txBody>
      </p:sp>
    </p:spTree>
    <p:extLst>
      <p:ext uri="{BB962C8B-B14F-4D97-AF65-F5344CB8AC3E}">
        <p14:creationId xmlns:p14="http://schemas.microsoft.com/office/powerpoint/2010/main" val="209981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186D-2868-E2D2-7A75-2C1DADD8ED9B}"/>
              </a:ext>
            </a:extLst>
          </p:cNvPr>
          <p:cNvSpPr>
            <a:spLocks noGrp="1"/>
          </p:cNvSpPr>
          <p:nvPr>
            <p:ph type="title"/>
          </p:nvPr>
        </p:nvSpPr>
        <p:spPr/>
        <p:txBody>
          <a:bodyPr/>
          <a:lstStyle/>
          <a:p>
            <a:r>
              <a:rPr lang="en-US" b="1" dirty="0"/>
              <a:t>Pipelining Our Processor </a:t>
            </a:r>
          </a:p>
        </p:txBody>
      </p:sp>
      <p:sp>
        <p:nvSpPr>
          <p:cNvPr id="3" name="Content Placeholder 2">
            <a:extLst>
              <a:ext uri="{FF2B5EF4-FFF2-40B4-BE49-F238E27FC236}">
                <a16:creationId xmlns:a16="http://schemas.microsoft.com/office/drawing/2014/main" id="{8B71634F-D79D-AFD1-D826-D80791C7A08C}"/>
              </a:ext>
            </a:extLst>
          </p:cNvPr>
          <p:cNvSpPr>
            <a:spLocks noGrp="1"/>
          </p:cNvSpPr>
          <p:nvPr>
            <p:ph idx="1"/>
          </p:nvPr>
        </p:nvSpPr>
        <p:spPr>
          <a:xfrm>
            <a:off x="175207" y="1460500"/>
            <a:ext cx="11792204" cy="5032375"/>
          </a:xfrm>
        </p:spPr>
        <p:txBody>
          <a:bodyPr>
            <a:normAutofit/>
          </a:bodyPr>
          <a:lstStyle/>
          <a:p>
            <a:r>
              <a:rPr lang="en-US" dirty="0"/>
              <a:t>• We can insert </a:t>
            </a:r>
            <a:r>
              <a:rPr lang="en-US" b="1" dirty="0"/>
              <a:t>pipelining registers </a:t>
            </a:r>
            <a:r>
              <a:rPr lang="en-US" dirty="0"/>
              <a:t>into our processor to divide the logic into different </a:t>
            </a:r>
            <a:r>
              <a:rPr lang="en-US" u="sng" dirty="0"/>
              <a:t>pipeline stages</a:t>
            </a:r>
            <a:r>
              <a:rPr lang="en-US" dirty="0"/>
              <a:t>. </a:t>
            </a:r>
            <a:endParaRPr lang="hr-HR" dirty="0"/>
          </a:p>
          <a:p>
            <a:r>
              <a:rPr lang="en-US" dirty="0"/>
              <a:t>• If added carefully, the worst-case delay between any two registers will be reduced. </a:t>
            </a:r>
            <a:endParaRPr lang="hr-HR" dirty="0"/>
          </a:p>
          <a:p>
            <a:r>
              <a:rPr lang="en-US" dirty="0"/>
              <a:t>• We will also need to be careful to pipeline our control signals so that decoded control information accompanies each instruction as they progress down the pipeline</a:t>
            </a:r>
            <a:endParaRPr lang="hr-HR" dirty="0"/>
          </a:p>
        </p:txBody>
      </p:sp>
      <p:pic>
        <p:nvPicPr>
          <p:cNvPr id="5" name="Picture 4">
            <a:extLst>
              <a:ext uri="{FF2B5EF4-FFF2-40B4-BE49-F238E27FC236}">
                <a16:creationId xmlns:a16="http://schemas.microsoft.com/office/drawing/2014/main" id="{8D6531CA-B526-46D7-02AE-25BA468EC8B4}"/>
              </a:ext>
            </a:extLst>
          </p:cNvPr>
          <p:cNvPicPr>
            <a:picLocks noChangeAspect="1"/>
          </p:cNvPicPr>
          <p:nvPr/>
        </p:nvPicPr>
        <p:blipFill>
          <a:blip r:embed="rId2"/>
          <a:stretch>
            <a:fillRect/>
          </a:stretch>
        </p:blipFill>
        <p:spPr>
          <a:xfrm>
            <a:off x="4308502" y="4251158"/>
            <a:ext cx="6033896" cy="2606842"/>
          </a:xfrm>
          <a:prstGeom prst="rect">
            <a:avLst/>
          </a:prstGeom>
        </p:spPr>
      </p:pic>
    </p:spTree>
    <p:extLst>
      <p:ext uri="{BB962C8B-B14F-4D97-AF65-F5344CB8AC3E}">
        <p14:creationId xmlns:p14="http://schemas.microsoft.com/office/powerpoint/2010/main" val="120710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D1D1C-7636-A9E3-D614-4DBA07C416D8}"/>
              </a:ext>
            </a:extLst>
          </p:cNvPr>
          <p:cNvSpPr>
            <a:spLocks noGrp="1"/>
          </p:cNvSpPr>
          <p:nvPr>
            <p:ph idx="1"/>
          </p:nvPr>
        </p:nvSpPr>
        <p:spPr>
          <a:xfrm>
            <a:off x="80210" y="253499"/>
            <a:ext cx="12031579" cy="4351338"/>
          </a:xfrm>
        </p:spPr>
        <p:txBody>
          <a:bodyPr/>
          <a:lstStyle/>
          <a:p>
            <a:r>
              <a:rPr lang="en-US" dirty="0"/>
              <a:t>• </a:t>
            </a:r>
            <a:r>
              <a:rPr lang="hr-HR" dirty="0"/>
              <a:t>We</a:t>
            </a:r>
            <a:r>
              <a:rPr lang="en-US" dirty="0"/>
              <a:t>’v</a:t>
            </a:r>
            <a:r>
              <a:rPr lang="hr-HR" dirty="0"/>
              <a:t>e</a:t>
            </a:r>
            <a:r>
              <a:rPr lang="en-US" dirty="0"/>
              <a:t> </a:t>
            </a:r>
            <a:r>
              <a:rPr lang="hr-HR" dirty="0"/>
              <a:t>sim</a:t>
            </a:r>
            <a:r>
              <a:rPr lang="en-US" dirty="0"/>
              <a:t>p</a:t>
            </a:r>
            <a:r>
              <a:rPr lang="hr-HR" dirty="0"/>
              <a:t>ly</a:t>
            </a:r>
            <a:r>
              <a:rPr lang="en-US" dirty="0"/>
              <a:t> </a:t>
            </a:r>
            <a:r>
              <a:rPr lang="hr-HR" dirty="0"/>
              <a:t>ta</a:t>
            </a:r>
            <a:r>
              <a:rPr lang="en-US" dirty="0"/>
              <a:t>k</a:t>
            </a:r>
            <a:r>
              <a:rPr lang="hr-HR" dirty="0"/>
              <a:t>en our original </a:t>
            </a:r>
            <a:r>
              <a:rPr lang="en-US" dirty="0"/>
              <a:t> </a:t>
            </a:r>
            <a:r>
              <a:rPr lang="hr-HR" dirty="0"/>
              <a:t>data</a:t>
            </a:r>
            <a:r>
              <a:rPr lang="en-US" dirty="0"/>
              <a:t>p</a:t>
            </a:r>
            <a:r>
              <a:rPr lang="hr-HR" dirty="0"/>
              <a:t>ath and added </a:t>
            </a:r>
            <a:r>
              <a:rPr lang="en-US" dirty="0"/>
              <a:t> p</a:t>
            </a:r>
            <a:r>
              <a:rPr lang="hr-HR" dirty="0"/>
              <a:t>i</a:t>
            </a:r>
            <a:r>
              <a:rPr lang="en-US" dirty="0"/>
              <a:t>p</a:t>
            </a:r>
            <a:r>
              <a:rPr lang="hr-HR" dirty="0"/>
              <a:t>elining</a:t>
            </a:r>
            <a:r>
              <a:rPr lang="en-US" dirty="0"/>
              <a:t> registers. (Note: its behavior is now different to our unpipelined processor – ’ v ) </a:t>
            </a:r>
            <a:endParaRPr lang="hr-HR" dirty="0"/>
          </a:p>
          <a:p>
            <a:r>
              <a:rPr lang="en-US" dirty="0"/>
              <a:t>• This has created a </a:t>
            </a:r>
            <a:r>
              <a:rPr lang="en-US" b="1" dirty="0"/>
              <a:t>5-stage pipeline</a:t>
            </a:r>
            <a:r>
              <a:rPr lang="en-US" dirty="0"/>
              <a:t>: </a:t>
            </a:r>
            <a:endParaRPr lang="hr-HR" dirty="0"/>
          </a:p>
          <a:p>
            <a:pPr lvl="1"/>
            <a:r>
              <a:rPr lang="en-US" dirty="0"/>
              <a:t>• </a:t>
            </a:r>
            <a:r>
              <a:rPr lang="en-US" b="1" dirty="0"/>
              <a:t>FETCH</a:t>
            </a:r>
            <a:r>
              <a:rPr lang="en-US" dirty="0"/>
              <a:t> – access our instruction memory. </a:t>
            </a:r>
            <a:endParaRPr lang="hr-HR" dirty="0"/>
          </a:p>
          <a:p>
            <a:pPr lvl="1"/>
            <a:r>
              <a:rPr lang="en-US" dirty="0"/>
              <a:t>• </a:t>
            </a:r>
            <a:r>
              <a:rPr lang="en-US" b="1" dirty="0"/>
              <a:t>DECODE</a:t>
            </a:r>
            <a:r>
              <a:rPr lang="en-US" dirty="0"/>
              <a:t> – decode our instruction and read the source registers. </a:t>
            </a:r>
            <a:endParaRPr lang="hr-HR" dirty="0"/>
          </a:p>
          <a:p>
            <a:pPr lvl="1"/>
            <a:r>
              <a:rPr lang="en-US" dirty="0"/>
              <a:t>• </a:t>
            </a:r>
            <a:r>
              <a:rPr lang="en-US" b="1" dirty="0"/>
              <a:t>EXECUTE</a:t>
            </a:r>
            <a:r>
              <a:rPr lang="en-US" dirty="0"/>
              <a:t> – perform an ALU operation, calculate a memory address, or compute a branch target address. </a:t>
            </a:r>
            <a:endParaRPr lang="hr-HR" dirty="0"/>
          </a:p>
          <a:p>
            <a:pPr lvl="1"/>
            <a:r>
              <a:rPr lang="en-US" dirty="0"/>
              <a:t>• </a:t>
            </a:r>
            <a:r>
              <a:rPr lang="en-US" b="1" dirty="0"/>
              <a:t>MEMORY</a:t>
            </a:r>
            <a:r>
              <a:rPr lang="en-US" dirty="0"/>
              <a:t> – access our data memory. </a:t>
            </a:r>
            <a:endParaRPr lang="hr-HR" dirty="0"/>
          </a:p>
          <a:p>
            <a:pPr lvl="1"/>
            <a:r>
              <a:rPr lang="en-US" dirty="0"/>
              <a:t>• </a:t>
            </a:r>
            <a:r>
              <a:rPr lang="en-US" b="1" dirty="0"/>
              <a:t>WRITEBACK</a:t>
            </a:r>
            <a:r>
              <a:rPr lang="en-US" dirty="0"/>
              <a:t> – write to the register file</a:t>
            </a:r>
          </a:p>
          <a:p>
            <a:endParaRPr lang="en-US" dirty="0"/>
          </a:p>
        </p:txBody>
      </p:sp>
      <p:pic>
        <p:nvPicPr>
          <p:cNvPr id="5" name="Picture 4">
            <a:extLst>
              <a:ext uri="{FF2B5EF4-FFF2-40B4-BE49-F238E27FC236}">
                <a16:creationId xmlns:a16="http://schemas.microsoft.com/office/drawing/2014/main" id="{BE34C1A6-3C90-C9EA-E025-C733E28CEC75}"/>
              </a:ext>
            </a:extLst>
          </p:cNvPr>
          <p:cNvPicPr>
            <a:picLocks noChangeAspect="1"/>
          </p:cNvPicPr>
          <p:nvPr/>
        </p:nvPicPr>
        <p:blipFill>
          <a:blip r:embed="rId2"/>
          <a:stretch>
            <a:fillRect/>
          </a:stretch>
        </p:blipFill>
        <p:spPr>
          <a:xfrm>
            <a:off x="5806345" y="3757999"/>
            <a:ext cx="6305444" cy="3100001"/>
          </a:xfrm>
          <a:prstGeom prst="rect">
            <a:avLst/>
          </a:prstGeom>
        </p:spPr>
      </p:pic>
    </p:spTree>
    <p:extLst>
      <p:ext uri="{BB962C8B-B14F-4D97-AF65-F5344CB8AC3E}">
        <p14:creationId xmlns:p14="http://schemas.microsoft.com/office/powerpoint/2010/main" val="362229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8E3C-7789-3796-4549-B438572129B4}"/>
              </a:ext>
            </a:extLst>
          </p:cNvPr>
          <p:cNvSpPr>
            <a:spLocks noGrp="1"/>
          </p:cNvSpPr>
          <p:nvPr>
            <p:ph type="title"/>
          </p:nvPr>
        </p:nvSpPr>
        <p:spPr/>
        <p:txBody>
          <a:bodyPr/>
          <a:lstStyle/>
          <a:p>
            <a:r>
              <a:rPr lang="en-US" b="1" dirty="0"/>
              <a:t>An Ideal Pipeline </a:t>
            </a:r>
          </a:p>
        </p:txBody>
      </p:sp>
      <p:sp>
        <p:nvSpPr>
          <p:cNvPr id="3" name="Content Placeholder 2">
            <a:extLst>
              <a:ext uri="{FF2B5EF4-FFF2-40B4-BE49-F238E27FC236}">
                <a16:creationId xmlns:a16="http://schemas.microsoft.com/office/drawing/2014/main" id="{EC596C3A-5D65-F97B-D0F6-FB20087BC91F}"/>
              </a:ext>
            </a:extLst>
          </p:cNvPr>
          <p:cNvSpPr>
            <a:spLocks noGrp="1"/>
          </p:cNvSpPr>
          <p:nvPr>
            <p:ph idx="1"/>
          </p:nvPr>
        </p:nvSpPr>
        <p:spPr/>
        <p:txBody>
          <a:bodyPr>
            <a:normAutofit/>
          </a:bodyPr>
          <a:lstStyle/>
          <a:p>
            <a:r>
              <a:rPr lang="en-US" dirty="0"/>
              <a:t>In the </a:t>
            </a:r>
            <a:r>
              <a:rPr lang="en-US" b="1" dirty="0"/>
              <a:t>ideal case</a:t>
            </a:r>
            <a:r>
              <a:rPr lang="en-US" dirty="0"/>
              <a:t>, when our pipeline </a:t>
            </a:r>
            <a:r>
              <a:rPr lang="en-US" b="1" dirty="0"/>
              <a:t>never stalls</a:t>
            </a:r>
            <a:r>
              <a:rPr lang="en-US" dirty="0"/>
              <a:t>, our </a:t>
            </a:r>
            <a:r>
              <a:rPr lang="en-US" b="1" dirty="0"/>
              <a:t>CPI will equal 1 </a:t>
            </a:r>
            <a:r>
              <a:rPr lang="en-US" dirty="0"/>
              <a:t>(and IPC = 1). </a:t>
            </a:r>
            <a:endParaRPr lang="hr-HR" dirty="0"/>
          </a:p>
          <a:p>
            <a:r>
              <a:rPr lang="en-US" dirty="0"/>
              <a:t>If we </a:t>
            </a:r>
            <a:r>
              <a:rPr lang="en-US" b="1" dirty="0"/>
              <a:t>need to stall </a:t>
            </a:r>
            <a:r>
              <a:rPr lang="en-US" dirty="0"/>
              <a:t>the pipeline, our </a:t>
            </a:r>
            <a:r>
              <a:rPr lang="en-US" b="1" dirty="0"/>
              <a:t>CPI will increase</a:t>
            </a:r>
            <a:r>
              <a:rPr lang="en-US" dirty="0"/>
              <a:t>, e.g.: If we must stall for 1 cycle for 20% of instructions, and 3 cycles for 5% of instructions, our new CPI would be: </a:t>
            </a:r>
            <a:endParaRPr lang="hr-HR" dirty="0"/>
          </a:p>
          <a:p>
            <a:pPr lvl="1"/>
            <a:r>
              <a:rPr lang="en-US" b="1" u="sng" dirty="0"/>
              <a:t>Pipeline CPI = ideal pipeline CPI + pipeline stalls per instruction </a:t>
            </a:r>
            <a:r>
              <a:rPr lang="en-US" dirty="0"/>
              <a:t>= 1 + 1*0.20 + 3*0.05 = 1.35 </a:t>
            </a:r>
            <a:endParaRPr lang="hr-HR" dirty="0"/>
          </a:p>
          <a:p>
            <a:r>
              <a:rPr lang="en-US" dirty="0"/>
              <a:t>Note: to make the best use of pipelining, we should avoid stalling as much as possible. (without increasing our clock period!) Remember: </a:t>
            </a:r>
            <a:endParaRPr lang="hr-HR" dirty="0"/>
          </a:p>
          <a:p>
            <a:pPr lvl="1"/>
            <a:r>
              <a:rPr lang="en-US" dirty="0"/>
              <a:t>Time = instructions </a:t>
            </a:r>
            <a:r>
              <a:rPr lang="en-US" dirty="0" err="1"/>
              <a:t>executed×Clocks</a:t>
            </a:r>
            <a:r>
              <a:rPr lang="en-US" dirty="0"/>
              <a:t> Per Instruction (CPI)×clock period</a:t>
            </a:r>
          </a:p>
        </p:txBody>
      </p:sp>
    </p:spTree>
    <p:extLst>
      <p:ext uri="{BB962C8B-B14F-4D97-AF65-F5344CB8AC3E}">
        <p14:creationId xmlns:p14="http://schemas.microsoft.com/office/powerpoint/2010/main" val="235511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7BBA-3E18-557C-3CC3-A53D8771B835}"/>
              </a:ext>
            </a:extLst>
          </p:cNvPr>
          <p:cNvSpPr>
            <a:spLocks noGrp="1"/>
          </p:cNvSpPr>
          <p:nvPr>
            <p:ph type="title"/>
          </p:nvPr>
        </p:nvSpPr>
        <p:spPr/>
        <p:txBody>
          <a:bodyPr/>
          <a:lstStyle/>
          <a:p>
            <a:r>
              <a:rPr lang="en-US" b="1" dirty="0"/>
              <a:t>Stalling to Access Memory </a:t>
            </a:r>
          </a:p>
        </p:txBody>
      </p:sp>
      <p:sp>
        <p:nvSpPr>
          <p:cNvPr id="3" name="Content Placeholder 2">
            <a:extLst>
              <a:ext uri="{FF2B5EF4-FFF2-40B4-BE49-F238E27FC236}">
                <a16:creationId xmlns:a16="http://schemas.microsoft.com/office/drawing/2014/main" id="{742D75EA-86B1-C32D-AF29-F795D597CA10}"/>
              </a:ext>
            </a:extLst>
          </p:cNvPr>
          <p:cNvSpPr>
            <a:spLocks noGrp="1"/>
          </p:cNvSpPr>
          <p:nvPr>
            <p:ph idx="1"/>
          </p:nvPr>
        </p:nvSpPr>
        <p:spPr/>
        <p:txBody>
          <a:bodyPr/>
          <a:lstStyle/>
          <a:p>
            <a:r>
              <a:rPr lang="en-US" dirty="0"/>
              <a:t>The latency of accessing off-chip memory (DRAM) is typically 10-100 times higher than our pipelined p</a:t>
            </a:r>
            <a:r>
              <a:rPr lang="hr-HR" dirty="0"/>
              <a:t>rocessor</a:t>
            </a:r>
            <a:r>
              <a:rPr lang="en-US" dirty="0"/>
              <a:t>’</a:t>
            </a:r>
            <a:r>
              <a:rPr lang="hr-HR" dirty="0"/>
              <a:t>s</a:t>
            </a:r>
            <a:r>
              <a:rPr lang="en-US" dirty="0"/>
              <a:t> </a:t>
            </a:r>
            <a:r>
              <a:rPr lang="hr-HR" dirty="0"/>
              <a:t>cloc</a:t>
            </a:r>
            <a:r>
              <a:rPr lang="en-US" dirty="0"/>
              <a:t>k p</a:t>
            </a:r>
            <a:r>
              <a:rPr lang="hr-HR" dirty="0"/>
              <a:t>eriod</a:t>
            </a:r>
            <a:r>
              <a:rPr lang="en-US" dirty="0"/>
              <a:t> </a:t>
            </a:r>
            <a:endParaRPr lang="hr-HR" dirty="0"/>
          </a:p>
          <a:p>
            <a:r>
              <a:rPr lang="en-US" dirty="0"/>
              <a:t>In order </a:t>
            </a:r>
            <a:r>
              <a:rPr lang="en-US" b="1" dirty="0"/>
              <a:t>to avoid stalling</a:t>
            </a:r>
            <a:r>
              <a:rPr lang="en-US" dirty="0"/>
              <a:t>, we must use </a:t>
            </a:r>
            <a:r>
              <a:rPr lang="en-US" b="1" dirty="0"/>
              <a:t>on-chip caches</a:t>
            </a:r>
            <a:r>
              <a:rPr lang="en-US" dirty="0"/>
              <a:t>.</a:t>
            </a:r>
          </a:p>
        </p:txBody>
      </p:sp>
      <p:pic>
        <p:nvPicPr>
          <p:cNvPr id="5" name="Picture 4">
            <a:extLst>
              <a:ext uri="{FF2B5EF4-FFF2-40B4-BE49-F238E27FC236}">
                <a16:creationId xmlns:a16="http://schemas.microsoft.com/office/drawing/2014/main" id="{5904436F-00F1-C78A-CE73-851519176A12}"/>
              </a:ext>
            </a:extLst>
          </p:cNvPr>
          <p:cNvPicPr>
            <a:picLocks noChangeAspect="1"/>
          </p:cNvPicPr>
          <p:nvPr/>
        </p:nvPicPr>
        <p:blipFill>
          <a:blip r:embed="rId2"/>
          <a:stretch>
            <a:fillRect/>
          </a:stretch>
        </p:blipFill>
        <p:spPr>
          <a:xfrm>
            <a:off x="8651070" y="3229211"/>
            <a:ext cx="3232119" cy="3628789"/>
          </a:xfrm>
          <a:prstGeom prst="rect">
            <a:avLst/>
          </a:prstGeom>
        </p:spPr>
      </p:pic>
      <p:pic>
        <p:nvPicPr>
          <p:cNvPr id="7" name="Picture 6">
            <a:extLst>
              <a:ext uri="{FF2B5EF4-FFF2-40B4-BE49-F238E27FC236}">
                <a16:creationId xmlns:a16="http://schemas.microsoft.com/office/drawing/2014/main" id="{5ABAA92C-9123-5272-D997-463D4BEF03F4}"/>
              </a:ext>
            </a:extLst>
          </p:cNvPr>
          <p:cNvPicPr>
            <a:picLocks noChangeAspect="1"/>
          </p:cNvPicPr>
          <p:nvPr/>
        </p:nvPicPr>
        <p:blipFill>
          <a:blip r:embed="rId3"/>
          <a:stretch>
            <a:fillRect/>
          </a:stretch>
        </p:blipFill>
        <p:spPr>
          <a:xfrm>
            <a:off x="1341535" y="3543983"/>
            <a:ext cx="6188144" cy="2767917"/>
          </a:xfrm>
          <a:prstGeom prst="rect">
            <a:avLst/>
          </a:prstGeom>
        </p:spPr>
      </p:pic>
    </p:spTree>
    <p:extLst>
      <p:ext uri="{BB962C8B-B14F-4D97-AF65-F5344CB8AC3E}">
        <p14:creationId xmlns:p14="http://schemas.microsoft.com/office/powerpoint/2010/main" val="67702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2C93-3BBE-0637-E6D7-E524F2E91216}"/>
              </a:ext>
            </a:extLst>
          </p:cNvPr>
          <p:cNvSpPr>
            <a:spLocks noGrp="1"/>
          </p:cNvSpPr>
          <p:nvPr>
            <p:ph type="title"/>
          </p:nvPr>
        </p:nvSpPr>
        <p:spPr/>
        <p:txBody>
          <a:bodyPr/>
          <a:lstStyle/>
          <a:p>
            <a:r>
              <a:rPr lang="en-US" b="1" dirty="0"/>
              <a:t>Pipeline Hazards</a:t>
            </a:r>
          </a:p>
        </p:txBody>
      </p:sp>
      <p:sp>
        <p:nvSpPr>
          <p:cNvPr id="3" name="Content Placeholder 2">
            <a:extLst>
              <a:ext uri="{FF2B5EF4-FFF2-40B4-BE49-F238E27FC236}">
                <a16:creationId xmlns:a16="http://schemas.microsoft.com/office/drawing/2014/main" id="{21F79AF0-961C-EAD9-F341-D51B4ABE3413}"/>
              </a:ext>
            </a:extLst>
          </p:cNvPr>
          <p:cNvSpPr>
            <a:spLocks noGrp="1"/>
          </p:cNvSpPr>
          <p:nvPr>
            <p:ph idx="1"/>
          </p:nvPr>
        </p:nvSpPr>
        <p:spPr/>
        <p:txBody>
          <a:bodyPr/>
          <a:lstStyle/>
          <a:p>
            <a:r>
              <a:rPr lang="en-US" dirty="0"/>
              <a:t>• Pipelining allows new instructions to start while others are still in the pipeline, i.e., the execution of instructions is overlapped. </a:t>
            </a:r>
            <a:endParaRPr lang="hr-HR" dirty="0"/>
          </a:p>
          <a:p>
            <a:r>
              <a:rPr lang="en-US" dirty="0"/>
              <a:t>• There may be cases where an </a:t>
            </a:r>
            <a:r>
              <a:rPr lang="en-US" b="1" dirty="0"/>
              <a:t>instruction must wait </a:t>
            </a:r>
            <a:r>
              <a:rPr lang="en-US" dirty="0"/>
              <a:t>and not move forward in the pipeline </a:t>
            </a:r>
            <a:r>
              <a:rPr lang="en-US" b="1" dirty="0"/>
              <a:t>to ensure correctness</a:t>
            </a:r>
            <a:r>
              <a:rPr lang="en-US" dirty="0"/>
              <a:t>. These cases are known as </a:t>
            </a:r>
            <a:r>
              <a:rPr lang="en-US" b="1" dirty="0"/>
              <a:t>pipeline hazards</a:t>
            </a:r>
            <a:r>
              <a:rPr lang="en-US" dirty="0"/>
              <a:t>: </a:t>
            </a:r>
            <a:endParaRPr lang="hr-HR" dirty="0"/>
          </a:p>
          <a:p>
            <a:pPr lvl="1"/>
            <a:r>
              <a:rPr lang="en-US" dirty="0"/>
              <a:t>• </a:t>
            </a:r>
            <a:r>
              <a:rPr lang="en-US" b="1" dirty="0"/>
              <a:t>Structural hazard </a:t>
            </a:r>
            <a:r>
              <a:rPr lang="en-US" dirty="0"/>
              <a:t>– arise from resource conflicts </a:t>
            </a:r>
            <a:endParaRPr lang="hr-HR" dirty="0"/>
          </a:p>
          <a:p>
            <a:pPr lvl="1"/>
            <a:r>
              <a:rPr lang="en-US" dirty="0"/>
              <a:t>• </a:t>
            </a:r>
            <a:r>
              <a:rPr lang="en-US" b="1" dirty="0"/>
              <a:t>Data hazard </a:t>
            </a:r>
            <a:r>
              <a:rPr lang="en-US" dirty="0"/>
              <a:t>– arise from the need to ensure we always respect inter</a:t>
            </a:r>
            <a:r>
              <a:rPr lang="hr-HR" dirty="0"/>
              <a:t>-</a:t>
            </a:r>
            <a:r>
              <a:rPr lang="en-US" dirty="0"/>
              <a:t>instruction data dependencies </a:t>
            </a:r>
            <a:endParaRPr lang="hr-HR" dirty="0"/>
          </a:p>
          <a:p>
            <a:pPr lvl="1"/>
            <a:r>
              <a:rPr lang="en-US" dirty="0"/>
              <a:t>• </a:t>
            </a:r>
            <a:r>
              <a:rPr lang="en-US" b="1" dirty="0"/>
              <a:t>Control hazard </a:t>
            </a:r>
            <a:r>
              <a:rPr lang="en-US" dirty="0"/>
              <a:t>– are caused by instructions that change the PC, i.e., branches and jumps (details in next module)</a:t>
            </a:r>
          </a:p>
        </p:txBody>
      </p:sp>
    </p:spTree>
    <p:extLst>
      <p:ext uri="{BB962C8B-B14F-4D97-AF65-F5344CB8AC3E}">
        <p14:creationId xmlns:p14="http://schemas.microsoft.com/office/powerpoint/2010/main" val="237487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3DE2-1C05-642B-E051-E5809D1B8691}"/>
              </a:ext>
            </a:extLst>
          </p:cNvPr>
          <p:cNvSpPr>
            <a:spLocks noGrp="1"/>
          </p:cNvSpPr>
          <p:nvPr>
            <p:ph type="title"/>
          </p:nvPr>
        </p:nvSpPr>
        <p:spPr/>
        <p:txBody>
          <a:bodyPr/>
          <a:lstStyle/>
          <a:p>
            <a:r>
              <a:rPr lang="en-US" b="1" dirty="0"/>
              <a:t>Structural Hazard </a:t>
            </a:r>
          </a:p>
        </p:txBody>
      </p:sp>
      <p:sp>
        <p:nvSpPr>
          <p:cNvPr id="3" name="Content Placeholder 2">
            <a:extLst>
              <a:ext uri="{FF2B5EF4-FFF2-40B4-BE49-F238E27FC236}">
                <a16:creationId xmlns:a16="http://schemas.microsoft.com/office/drawing/2014/main" id="{BF7F406A-77DC-F7EA-D646-9E95646E7F43}"/>
              </a:ext>
            </a:extLst>
          </p:cNvPr>
          <p:cNvSpPr>
            <a:spLocks noGrp="1"/>
          </p:cNvSpPr>
          <p:nvPr>
            <p:ph idx="1"/>
          </p:nvPr>
        </p:nvSpPr>
        <p:spPr/>
        <p:txBody>
          <a:bodyPr>
            <a:normAutofit lnSpcReduction="10000"/>
          </a:bodyPr>
          <a:lstStyle/>
          <a:p>
            <a:r>
              <a:rPr lang="en-US" dirty="0"/>
              <a:t>• Instructions may need to stall in order </a:t>
            </a:r>
            <a:r>
              <a:rPr lang="en-US" b="1" u="sng" dirty="0"/>
              <a:t>to wait for access to a shared resource</a:t>
            </a:r>
            <a:r>
              <a:rPr lang="en-US" dirty="0"/>
              <a:t>, e.g.: </a:t>
            </a:r>
            <a:endParaRPr lang="hr-HR" dirty="0"/>
          </a:p>
          <a:p>
            <a:pPr lvl="1"/>
            <a:r>
              <a:rPr lang="en-US" dirty="0"/>
              <a:t>• </a:t>
            </a:r>
            <a:r>
              <a:rPr lang="en-US" b="1" dirty="0"/>
              <a:t>A functional unit that is not pipelined </a:t>
            </a:r>
            <a:endParaRPr lang="hr-HR" b="1" dirty="0"/>
          </a:p>
          <a:p>
            <a:pPr lvl="1"/>
            <a:r>
              <a:rPr lang="en-US" b="1" dirty="0"/>
              <a:t>• A register file read port or register file write port </a:t>
            </a:r>
            <a:endParaRPr lang="hr-HR" b="1" dirty="0"/>
          </a:p>
          <a:p>
            <a:pPr lvl="1"/>
            <a:r>
              <a:rPr lang="en-US" dirty="0"/>
              <a:t>• </a:t>
            </a:r>
            <a:r>
              <a:rPr lang="en-US" b="1" dirty="0"/>
              <a:t>A</a:t>
            </a:r>
            <a:r>
              <a:rPr lang="en-US" dirty="0"/>
              <a:t> </a:t>
            </a:r>
            <a:r>
              <a:rPr lang="en-US" b="1" dirty="0"/>
              <a:t>memory</a:t>
            </a:r>
            <a:r>
              <a:rPr lang="en-US" dirty="0"/>
              <a:t> </a:t>
            </a:r>
            <a:endParaRPr lang="hr-HR" dirty="0"/>
          </a:p>
          <a:p>
            <a:r>
              <a:rPr lang="en-US" dirty="0"/>
              <a:t>• Why permit any structural hazards? </a:t>
            </a:r>
            <a:endParaRPr lang="hr-HR" dirty="0"/>
          </a:p>
          <a:p>
            <a:pPr lvl="1"/>
            <a:r>
              <a:rPr lang="en-US" dirty="0"/>
              <a:t>• Designing for the worst-case may reduce the average (common) case performance, i.e., the added complexity may reduce our CPI but increase our clock period. </a:t>
            </a:r>
            <a:endParaRPr lang="hr-HR" dirty="0"/>
          </a:p>
          <a:p>
            <a:pPr lvl="1"/>
            <a:r>
              <a:rPr lang="en-US" dirty="0"/>
              <a:t>• Adding support for the worst-case may be too costly (e.g., in terms of power and area). We may have strict budgets or may want to use these limited resources elsewhere.</a:t>
            </a:r>
          </a:p>
        </p:txBody>
      </p:sp>
    </p:spTree>
    <p:extLst>
      <p:ext uri="{BB962C8B-B14F-4D97-AF65-F5344CB8AC3E}">
        <p14:creationId xmlns:p14="http://schemas.microsoft.com/office/powerpoint/2010/main" val="196197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EA84-8653-1FE9-2023-AD732C36B355}"/>
              </a:ext>
            </a:extLst>
          </p:cNvPr>
          <p:cNvSpPr>
            <a:spLocks noGrp="1"/>
          </p:cNvSpPr>
          <p:nvPr>
            <p:ph type="title"/>
          </p:nvPr>
        </p:nvSpPr>
        <p:spPr/>
        <p:txBody>
          <a:bodyPr/>
          <a:lstStyle/>
          <a:p>
            <a:r>
              <a:rPr lang="en-US" b="1" dirty="0"/>
              <a:t>Data Dependencies – True Data Dependencies</a:t>
            </a:r>
          </a:p>
        </p:txBody>
      </p:sp>
      <p:sp>
        <p:nvSpPr>
          <p:cNvPr id="3" name="Content Placeholder 2">
            <a:extLst>
              <a:ext uri="{FF2B5EF4-FFF2-40B4-BE49-F238E27FC236}">
                <a16:creationId xmlns:a16="http://schemas.microsoft.com/office/drawing/2014/main" id="{32927670-28F0-9244-629B-8169B2530627}"/>
              </a:ext>
            </a:extLst>
          </p:cNvPr>
          <p:cNvSpPr>
            <a:spLocks noGrp="1"/>
          </p:cNvSpPr>
          <p:nvPr>
            <p:ph idx="1"/>
          </p:nvPr>
        </p:nvSpPr>
        <p:spPr/>
        <p:txBody>
          <a:bodyPr/>
          <a:lstStyle/>
          <a:p>
            <a:r>
              <a:rPr lang="en-US" b="1" dirty="0"/>
              <a:t>Prava </a:t>
            </a:r>
            <a:r>
              <a:rPr lang="en-US" b="1" dirty="0" err="1"/>
              <a:t>podatkovna</a:t>
            </a:r>
            <a:r>
              <a:rPr lang="en-US" b="1" dirty="0"/>
              <a:t> </a:t>
            </a:r>
            <a:r>
              <a:rPr lang="en-US" b="1" dirty="0" err="1"/>
              <a:t>ovisnost</a:t>
            </a:r>
            <a:r>
              <a:rPr lang="en-US" b="1" dirty="0"/>
              <a:t> </a:t>
            </a:r>
            <a:r>
              <a:rPr lang="en-US" dirty="0"/>
              <a:t>– </a:t>
            </a:r>
            <a:r>
              <a:rPr lang="en-US" dirty="0" err="1"/>
              <a:t>poznata</a:t>
            </a:r>
            <a:r>
              <a:rPr lang="en-US" dirty="0"/>
              <a:t> </a:t>
            </a:r>
            <a:r>
              <a:rPr lang="en-US" dirty="0" err="1"/>
              <a:t>kao</a:t>
            </a:r>
            <a:r>
              <a:rPr lang="en-US" dirty="0"/>
              <a:t> </a:t>
            </a:r>
            <a:r>
              <a:rPr lang="en-US" dirty="0" err="1"/>
              <a:t>i</a:t>
            </a:r>
            <a:r>
              <a:rPr lang="en-US" dirty="0"/>
              <a:t> </a:t>
            </a:r>
            <a:r>
              <a:rPr lang="en-US" b="1" dirty="0"/>
              <a:t>Read-After-Write (RAW) </a:t>
            </a:r>
            <a:r>
              <a:rPr lang="en-US" dirty="0" err="1"/>
              <a:t>ovisnost</a:t>
            </a:r>
            <a:r>
              <a:rPr lang="en-US" dirty="0"/>
              <a:t>. </a:t>
            </a:r>
            <a:endParaRPr lang="hr-HR" dirty="0"/>
          </a:p>
          <a:p>
            <a:r>
              <a:rPr lang="en-US" dirty="0" err="1"/>
              <a:t>Zamislimo</a:t>
            </a:r>
            <a:r>
              <a:rPr lang="en-US" dirty="0"/>
              <a:t> </a:t>
            </a:r>
            <a:r>
              <a:rPr lang="en-US" dirty="0" err="1"/>
              <a:t>dvije</a:t>
            </a:r>
            <a:r>
              <a:rPr lang="en-US" dirty="0"/>
              <a:t> </a:t>
            </a:r>
            <a:r>
              <a:rPr lang="en-US" dirty="0" err="1"/>
              <a:t>instrukcije</a:t>
            </a:r>
            <a:r>
              <a:rPr lang="en-US" dirty="0"/>
              <a:t>, </a:t>
            </a:r>
            <a:r>
              <a:rPr lang="en-US" dirty="0" err="1"/>
              <a:t>instrukciju</a:t>
            </a:r>
            <a:r>
              <a:rPr lang="en-US" dirty="0"/>
              <a:t> </a:t>
            </a:r>
            <a:r>
              <a:rPr lang="en-US" dirty="0" err="1"/>
              <a:t>i</a:t>
            </a:r>
            <a:r>
              <a:rPr lang="en-US" dirty="0"/>
              <a:t> </a:t>
            </a:r>
            <a:r>
              <a:rPr lang="en-US" dirty="0" err="1"/>
              <a:t>nakon</a:t>
            </a:r>
            <a:r>
              <a:rPr lang="en-US" dirty="0"/>
              <a:t> </a:t>
            </a:r>
            <a:r>
              <a:rPr lang="en-US" dirty="0" err="1"/>
              <a:t>koje</a:t>
            </a:r>
            <a:r>
              <a:rPr lang="en-US" dirty="0"/>
              <a:t> </a:t>
            </a:r>
            <a:r>
              <a:rPr lang="en-US" dirty="0" err="1"/>
              <a:t>slijedi</a:t>
            </a:r>
            <a:r>
              <a:rPr lang="en-US" dirty="0"/>
              <a:t> </a:t>
            </a:r>
            <a:r>
              <a:rPr lang="en-US" dirty="0" err="1"/>
              <a:t>instrukcija</a:t>
            </a:r>
            <a:r>
              <a:rPr lang="en-US" dirty="0"/>
              <a:t> j. </a:t>
            </a:r>
            <a:endParaRPr lang="hr-HR" dirty="0"/>
          </a:p>
          <a:p>
            <a:pPr lvl="1"/>
            <a:r>
              <a:rPr lang="en-US" b="1" dirty="0" err="1"/>
              <a:t>Ako</a:t>
            </a:r>
            <a:r>
              <a:rPr lang="en-US" b="1" dirty="0"/>
              <a:t> j </a:t>
            </a:r>
            <a:r>
              <a:rPr lang="en-US" b="1" dirty="0" err="1"/>
              <a:t>koristi</a:t>
            </a:r>
            <a:r>
              <a:rPr lang="en-US" b="1" dirty="0"/>
              <a:t> </a:t>
            </a:r>
            <a:r>
              <a:rPr lang="en-US" b="1" dirty="0" err="1"/>
              <a:t>rezultat</a:t>
            </a:r>
            <a:r>
              <a:rPr lang="en-US" b="1" dirty="0"/>
              <a:t> </a:t>
            </a:r>
            <a:r>
              <a:rPr lang="en-US" b="1" dirty="0" err="1"/>
              <a:t>instrukcije</a:t>
            </a:r>
            <a:r>
              <a:rPr lang="en-US" b="1" dirty="0"/>
              <a:t> </a:t>
            </a:r>
            <a:r>
              <a:rPr lang="en-US" b="1" dirty="0" err="1"/>
              <a:t>i</a:t>
            </a:r>
            <a:r>
              <a:rPr lang="en-US" b="1" dirty="0"/>
              <a:t> </a:t>
            </a:r>
            <a:r>
              <a:rPr lang="hr-HR" b="1" dirty="0"/>
              <a:t>on</a:t>
            </a:r>
            <a:r>
              <a:rPr lang="en-US" b="1" dirty="0"/>
              <a:t>da </a:t>
            </a:r>
            <a:r>
              <a:rPr lang="en-US" b="1" dirty="0" err="1"/>
              <a:t>kaž</a:t>
            </a:r>
            <a:r>
              <a:rPr lang="hr-HR" b="1" dirty="0"/>
              <a:t>emo </a:t>
            </a:r>
            <a:r>
              <a:rPr lang="en-US" b="1" dirty="0"/>
              <a:t>da j</a:t>
            </a:r>
            <a:r>
              <a:rPr lang="hr-HR" b="1" dirty="0"/>
              <a:t>e</a:t>
            </a:r>
            <a:r>
              <a:rPr lang="en-US" b="1" dirty="0"/>
              <a:t> </a:t>
            </a:r>
            <a:r>
              <a:rPr lang="hr-HR" b="1" dirty="0"/>
              <a:t>j</a:t>
            </a:r>
            <a:r>
              <a:rPr lang="en-US" b="1" dirty="0"/>
              <a:t> </a:t>
            </a:r>
            <a:r>
              <a:rPr lang="en-US" b="1" dirty="0" err="1"/>
              <a:t>podatkovno</a:t>
            </a:r>
            <a:r>
              <a:rPr lang="en-US" b="1" dirty="0"/>
              <a:t> </a:t>
            </a:r>
            <a:r>
              <a:rPr lang="en-US" b="1" dirty="0" err="1"/>
              <a:t>ovisna</a:t>
            </a:r>
            <a:r>
              <a:rPr lang="en-US" b="1" dirty="0"/>
              <a:t> o </a:t>
            </a:r>
            <a:r>
              <a:rPr lang="en-US" b="1" dirty="0" err="1"/>
              <a:t>i</a:t>
            </a:r>
            <a:r>
              <a:rPr lang="en-US" b="1" dirty="0"/>
              <a:t>.</a:t>
            </a:r>
          </a:p>
        </p:txBody>
      </p:sp>
      <p:pic>
        <p:nvPicPr>
          <p:cNvPr id="5" name="Picture 4">
            <a:extLst>
              <a:ext uri="{FF2B5EF4-FFF2-40B4-BE49-F238E27FC236}">
                <a16:creationId xmlns:a16="http://schemas.microsoft.com/office/drawing/2014/main" id="{BE998FAF-6A4D-88A2-1282-5DA3104301AE}"/>
              </a:ext>
            </a:extLst>
          </p:cNvPr>
          <p:cNvPicPr>
            <a:picLocks noChangeAspect="1"/>
          </p:cNvPicPr>
          <p:nvPr/>
        </p:nvPicPr>
        <p:blipFill>
          <a:blip r:embed="rId2"/>
          <a:stretch>
            <a:fillRect/>
          </a:stretch>
        </p:blipFill>
        <p:spPr>
          <a:xfrm>
            <a:off x="4090739" y="3711232"/>
            <a:ext cx="3577494" cy="3186206"/>
          </a:xfrm>
          <a:prstGeom prst="rect">
            <a:avLst/>
          </a:prstGeom>
        </p:spPr>
      </p:pic>
    </p:spTree>
    <p:extLst>
      <p:ext uri="{BB962C8B-B14F-4D97-AF65-F5344CB8AC3E}">
        <p14:creationId xmlns:p14="http://schemas.microsoft.com/office/powerpoint/2010/main" val="65013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2F16-2599-CCF5-AE08-42708E660A4F}"/>
              </a:ext>
            </a:extLst>
          </p:cNvPr>
          <p:cNvSpPr>
            <a:spLocks noGrp="1"/>
          </p:cNvSpPr>
          <p:nvPr>
            <p:ph type="title"/>
          </p:nvPr>
        </p:nvSpPr>
        <p:spPr/>
        <p:txBody>
          <a:bodyPr/>
          <a:lstStyle/>
          <a:p>
            <a:r>
              <a:rPr lang="en-US" b="1" dirty="0"/>
              <a:t>Data Dependencies – Name Dependencies </a:t>
            </a:r>
          </a:p>
        </p:txBody>
      </p:sp>
      <p:sp>
        <p:nvSpPr>
          <p:cNvPr id="3" name="Content Placeholder 2">
            <a:extLst>
              <a:ext uri="{FF2B5EF4-FFF2-40B4-BE49-F238E27FC236}">
                <a16:creationId xmlns:a16="http://schemas.microsoft.com/office/drawing/2014/main" id="{CA0F411A-D1D3-792D-0445-C9764962D54C}"/>
              </a:ext>
            </a:extLst>
          </p:cNvPr>
          <p:cNvSpPr>
            <a:spLocks noGrp="1"/>
          </p:cNvSpPr>
          <p:nvPr>
            <p:ph idx="1"/>
          </p:nvPr>
        </p:nvSpPr>
        <p:spPr/>
        <p:txBody>
          <a:bodyPr/>
          <a:lstStyle/>
          <a:p>
            <a:r>
              <a:rPr lang="en-US" b="1" dirty="0" err="1"/>
              <a:t>Imenovana</a:t>
            </a:r>
            <a:r>
              <a:rPr lang="en-US" b="1" dirty="0"/>
              <a:t> </a:t>
            </a:r>
            <a:r>
              <a:rPr lang="en-US" b="1" dirty="0" err="1"/>
              <a:t>ovisnost</a:t>
            </a:r>
            <a:r>
              <a:rPr lang="en-US" dirty="0"/>
              <a:t> </a:t>
            </a:r>
            <a:r>
              <a:rPr lang="en-US" dirty="0" err="1"/>
              <a:t>ili</a:t>
            </a:r>
            <a:r>
              <a:rPr lang="en-US" dirty="0"/>
              <a:t> </a:t>
            </a:r>
            <a:r>
              <a:rPr lang="en-US" dirty="0" err="1"/>
              <a:t>ovisnost</a:t>
            </a:r>
            <a:r>
              <a:rPr lang="en-US" dirty="0"/>
              <a:t> o </a:t>
            </a:r>
            <a:r>
              <a:rPr lang="en-US" dirty="0" err="1"/>
              <a:t>imenu</a:t>
            </a:r>
            <a:r>
              <a:rPr lang="hr-HR" dirty="0"/>
              <a:t>, može</a:t>
            </a:r>
            <a:r>
              <a:rPr lang="en-US" dirty="0"/>
              <a:t> </a:t>
            </a:r>
            <a:r>
              <a:rPr lang="en-US" dirty="0" err="1"/>
              <a:t>postojati</a:t>
            </a:r>
            <a:r>
              <a:rPr lang="en-US" dirty="0"/>
              <a:t> </a:t>
            </a:r>
            <a:r>
              <a:rPr lang="en-US" dirty="0" err="1"/>
              <a:t>i</a:t>
            </a:r>
            <a:r>
              <a:rPr lang="en-US" dirty="0"/>
              <a:t> </a:t>
            </a:r>
            <a:r>
              <a:rPr lang="en-US" b="1" dirty="0" err="1"/>
              <a:t>ako</a:t>
            </a:r>
            <a:r>
              <a:rPr lang="en-US" b="1" dirty="0"/>
              <a:t> se </a:t>
            </a:r>
            <a:r>
              <a:rPr lang="en-US" b="1" dirty="0" err="1"/>
              <a:t>dvije</a:t>
            </a:r>
            <a:r>
              <a:rPr lang="en-US" b="1" dirty="0"/>
              <a:t> </a:t>
            </a:r>
            <a:r>
              <a:rPr lang="en-US" b="1" dirty="0" err="1"/>
              <a:t>upute</a:t>
            </a:r>
            <a:r>
              <a:rPr lang="en-US" b="1" dirty="0"/>
              <a:t> </a:t>
            </a:r>
            <a:r>
              <a:rPr lang="en-US" b="1" dirty="0" err="1"/>
              <a:t>odnose</a:t>
            </a:r>
            <a:r>
              <a:rPr lang="en-US" b="1" dirty="0"/>
              <a:t> </a:t>
            </a:r>
            <a:r>
              <a:rPr lang="en-US" b="1" dirty="0" err="1"/>
              <a:t>na</a:t>
            </a:r>
            <a:r>
              <a:rPr lang="en-US" b="1" dirty="0"/>
              <a:t> </a:t>
            </a:r>
            <a:r>
              <a:rPr lang="en-US" b="1" dirty="0" err="1"/>
              <a:t>isti</a:t>
            </a:r>
            <a:r>
              <a:rPr lang="en-US" b="1" dirty="0"/>
              <a:t> </a:t>
            </a:r>
            <a:r>
              <a:rPr lang="en-US" b="1" dirty="0" err="1"/>
              <a:t>registar</a:t>
            </a:r>
            <a:r>
              <a:rPr lang="en-US" dirty="0"/>
              <a:t>. </a:t>
            </a:r>
            <a:endParaRPr lang="hr-HR" dirty="0"/>
          </a:p>
          <a:p>
            <a:r>
              <a:rPr lang="en-US" dirty="0"/>
              <a:t>Za </a:t>
            </a:r>
            <a:r>
              <a:rPr lang="en-US" dirty="0" err="1"/>
              <a:t>razliku</a:t>
            </a:r>
            <a:r>
              <a:rPr lang="en-US" dirty="0"/>
              <a:t> od </a:t>
            </a:r>
            <a:r>
              <a:rPr lang="en-US" dirty="0" err="1"/>
              <a:t>stvarnih</a:t>
            </a:r>
            <a:r>
              <a:rPr lang="en-US" dirty="0"/>
              <a:t> </a:t>
            </a:r>
            <a:r>
              <a:rPr lang="en-US" dirty="0" err="1"/>
              <a:t>ovisnosti</a:t>
            </a:r>
            <a:r>
              <a:rPr lang="en-US" dirty="0"/>
              <a:t> o </a:t>
            </a:r>
            <a:r>
              <a:rPr lang="en-US" dirty="0" err="1"/>
              <a:t>podacima</a:t>
            </a:r>
            <a:r>
              <a:rPr lang="en-US" dirty="0"/>
              <a:t>, </a:t>
            </a:r>
            <a:r>
              <a:rPr lang="en-US" b="1" dirty="0" err="1"/>
              <a:t>podaci</a:t>
            </a:r>
            <a:r>
              <a:rPr lang="en-US" b="1" dirty="0"/>
              <a:t> se ne </a:t>
            </a:r>
            <a:r>
              <a:rPr lang="en-US" b="1" dirty="0" err="1"/>
              <a:t>prenose</a:t>
            </a:r>
            <a:r>
              <a:rPr lang="en-US" b="1" dirty="0"/>
              <a:t> </a:t>
            </a:r>
            <a:r>
              <a:rPr lang="hr-HR" b="1" dirty="0"/>
              <a:t>između instrukcija</a:t>
            </a:r>
            <a:r>
              <a:rPr lang="en-US" dirty="0"/>
              <a:t>:</a:t>
            </a:r>
            <a:endParaRPr lang="hr-HR" dirty="0"/>
          </a:p>
          <a:p>
            <a:pPr lvl="1"/>
            <a:r>
              <a:rPr lang="en-US" dirty="0"/>
              <a:t> </a:t>
            </a:r>
            <a:r>
              <a:rPr lang="en-US" b="1" dirty="0" err="1"/>
              <a:t>Izlazna</a:t>
            </a:r>
            <a:r>
              <a:rPr lang="en-US" b="1" dirty="0"/>
              <a:t> </a:t>
            </a:r>
            <a:r>
              <a:rPr lang="en-US" b="1" dirty="0" err="1"/>
              <a:t>ovisnost</a:t>
            </a:r>
            <a:r>
              <a:rPr lang="en-US" b="1" dirty="0"/>
              <a:t> </a:t>
            </a:r>
            <a:r>
              <a:rPr lang="en-US" dirty="0"/>
              <a:t>(</a:t>
            </a:r>
            <a:r>
              <a:rPr lang="en-US" dirty="0" err="1"/>
              <a:t>crvena</a:t>
            </a:r>
            <a:r>
              <a:rPr lang="en-US" dirty="0"/>
              <a:t> </a:t>
            </a:r>
            <a:r>
              <a:rPr lang="en-US" dirty="0" err="1"/>
              <a:t>strelica</a:t>
            </a:r>
            <a:r>
              <a:rPr lang="en-US" dirty="0"/>
              <a:t>) </a:t>
            </a:r>
            <a:endParaRPr lang="hr-HR" dirty="0"/>
          </a:p>
          <a:p>
            <a:pPr lvl="1"/>
            <a:r>
              <a:rPr lang="en-US" dirty="0"/>
              <a:t>• </a:t>
            </a:r>
            <a:r>
              <a:rPr lang="en-US" b="1" dirty="0"/>
              <a:t>Anti-</a:t>
            </a:r>
            <a:r>
              <a:rPr lang="en-US" b="1" dirty="0" err="1"/>
              <a:t>ovisnost</a:t>
            </a:r>
            <a:r>
              <a:rPr lang="en-US" dirty="0"/>
              <a:t> (</a:t>
            </a:r>
            <a:r>
              <a:rPr lang="en-US" dirty="0" err="1"/>
              <a:t>zlatna</a:t>
            </a:r>
            <a:r>
              <a:rPr lang="en-US" dirty="0"/>
              <a:t> </a:t>
            </a:r>
            <a:r>
              <a:rPr lang="en-US" dirty="0" err="1"/>
              <a:t>strelica</a:t>
            </a:r>
            <a:r>
              <a:rPr lang="en-US" dirty="0"/>
              <a:t>)</a:t>
            </a:r>
          </a:p>
        </p:txBody>
      </p:sp>
      <p:pic>
        <p:nvPicPr>
          <p:cNvPr id="5" name="Picture 4">
            <a:extLst>
              <a:ext uri="{FF2B5EF4-FFF2-40B4-BE49-F238E27FC236}">
                <a16:creationId xmlns:a16="http://schemas.microsoft.com/office/drawing/2014/main" id="{C0B8F00A-8D9E-DA3B-11A4-1DF65FB30F75}"/>
              </a:ext>
            </a:extLst>
          </p:cNvPr>
          <p:cNvPicPr>
            <a:picLocks noChangeAspect="1"/>
          </p:cNvPicPr>
          <p:nvPr/>
        </p:nvPicPr>
        <p:blipFill>
          <a:blip r:embed="rId2"/>
          <a:stretch>
            <a:fillRect/>
          </a:stretch>
        </p:blipFill>
        <p:spPr>
          <a:xfrm>
            <a:off x="5743074" y="3145746"/>
            <a:ext cx="3980149" cy="3712254"/>
          </a:xfrm>
          <a:prstGeom prst="rect">
            <a:avLst/>
          </a:prstGeom>
        </p:spPr>
      </p:pic>
    </p:spTree>
    <p:extLst>
      <p:ext uri="{BB962C8B-B14F-4D97-AF65-F5344CB8AC3E}">
        <p14:creationId xmlns:p14="http://schemas.microsoft.com/office/powerpoint/2010/main" val="151141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ED13D-89EA-4CAD-325C-91F5BA02981F}"/>
              </a:ext>
            </a:extLst>
          </p:cNvPr>
          <p:cNvSpPr>
            <a:spLocks noGrp="1"/>
          </p:cNvSpPr>
          <p:nvPr>
            <p:ph idx="1"/>
          </p:nvPr>
        </p:nvSpPr>
        <p:spPr>
          <a:xfrm>
            <a:off x="838200" y="349752"/>
            <a:ext cx="4969042" cy="4351338"/>
          </a:xfrm>
        </p:spPr>
        <p:txBody>
          <a:bodyPr>
            <a:normAutofit lnSpcReduction="10000"/>
          </a:bodyPr>
          <a:lstStyle/>
          <a:p>
            <a:r>
              <a:rPr lang="en-US" dirty="0"/>
              <a:t>• </a:t>
            </a:r>
            <a:r>
              <a:rPr lang="en-US" b="1" dirty="0" err="1"/>
              <a:t>Izlazna</a:t>
            </a:r>
            <a:r>
              <a:rPr lang="en-US" b="1" dirty="0"/>
              <a:t> </a:t>
            </a:r>
            <a:r>
              <a:rPr lang="en-US" b="1" dirty="0" err="1"/>
              <a:t>ovisnost</a:t>
            </a:r>
            <a:r>
              <a:rPr lang="en-US" b="1" dirty="0"/>
              <a:t> </a:t>
            </a:r>
            <a:r>
              <a:rPr lang="en-US" dirty="0"/>
              <a:t>(</a:t>
            </a:r>
            <a:r>
              <a:rPr lang="en-US" dirty="0" err="1"/>
              <a:t>crvena</a:t>
            </a:r>
            <a:r>
              <a:rPr lang="en-US" dirty="0"/>
              <a:t> </a:t>
            </a:r>
            <a:r>
              <a:rPr lang="en-US" dirty="0" err="1"/>
              <a:t>strelica</a:t>
            </a:r>
            <a:r>
              <a:rPr lang="en-US" dirty="0"/>
              <a:t>). </a:t>
            </a:r>
            <a:r>
              <a:rPr lang="en-US" dirty="0" err="1"/>
              <a:t>Poznata</a:t>
            </a:r>
            <a:r>
              <a:rPr lang="en-US" dirty="0"/>
              <a:t> </a:t>
            </a:r>
            <a:r>
              <a:rPr lang="en-US" dirty="0" err="1"/>
              <a:t>i</a:t>
            </a:r>
            <a:r>
              <a:rPr lang="en-US" dirty="0"/>
              <a:t> </a:t>
            </a:r>
            <a:r>
              <a:rPr lang="en-US" dirty="0" err="1"/>
              <a:t>kao</a:t>
            </a:r>
            <a:r>
              <a:rPr lang="en-US" dirty="0"/>
              <a:t> </a:t>
            </a:r>
            <a:r>
              <a:rPr lang="en-US" b="1" dirty="0"/>
              <a:t>Write</a:t>
            </a:r>
            <a:r>
              <a:rPr lang="hr-HR" b="1" dirty="0"/>
              <a:t>-</a:t>
            </a:r>
            <a:r>
              <a:rPr lang="en-US" b="1" dirty="0"/>
              <a:t>After-Write (WAW)</a:t>
            </a:r>
            <a:r>
              <a:rPr lang="en-US" dirty="0"/>
              <a:t> </a:t>
            </a:r>
            <a:r>
              <a:rPr lang="en-US" dirty="0" err="1"/>
              <a:t>ovisnost</a:t>
            </a:r>
            <a:r>
              <a:rPr lang="en-US" dirty="0"/>
              <a:t> </a:t>
            </a:r>
            <a:endParaRPr lang="hr-HR" dirty="0"/>
          </a:p>
          <a:p>
            <a:r>
              <a:rPr lang="en-US" dirty="0"/>
              <a:t>• </a:t>
            </a:r>
            <a:r>
              <a:rPr lang="en-US" dirty="0" err="1"/>
              <a:t>Moramo</a:t>
            </a:r>
            <a:r>
              <a:rPr lang="en-US" dirty="0"/>
              <a:t> se </a:t>
            </a:r>
            <a:r>
              <a:rPr lang="en-US" dirty="0" err="1"/>
              <a:t>pobrinuti</a:t>
            </a:r>
            <a:r>
              <a:rPr lang="en-US" dirty="0"/>
              <a:t> da ne pr</a:t>
            </a:r>
            <a:r>
              <a:rPr lang="hr-HR" dirty="0"/>
              <a:t>esložimo </a:t>
            </a:r>
            <a:r>
              <a:rPr lang="en-US" dirty="0" err="1"/>
              <a:t>pisanje</a:t>
            </a:r>
            <a:r>
              <a:rPr lang="en-US" dirty="0"/>
              <a:t> u </a:t>
            </a:r>
            <a:r>
              <a:rPr lang="en-US" dirty="0" err="1"/>
              <a:t>isti</a:t>
            </a:r>
            <a:r>
              <a:rPr lang="en-US" dirty="0"/>
              <a:t> </a:t>
            </a:r>
            <a:r>
              <a:rPr lang="en-US" dirty="0" err="1"/>
              <a:t>registar</a:t>
            </a:r>
            <a:r>
              <a:rPr lang="en-US" dirty="0"/>
              <a:t> </a:t>
            </a:r>
            <a:r>
              <a:rPr lang="en-US" dirty="0" err="1"/>
              <a:t>odnosno</a:t>
            </a:r>
            <a:r>
              <a:rPr lang="en-US" dirty="0"/>
              <a:t> da </a:t>
            </a:r>
            <a:r>
              <a:rPr lang="en-US" u="sng" dirty="0"/>
              <a:t>ne </a:t>
            </a:r>
            <a:r>
              <a:rPr lang="en-US" u="sng" dirty="0" err="1"/>
              <a:t>mijenjamo</a:t>
            </a:r>
            <a:r>
              <a:rPr lang="en-US" u="sng" dirty="0"/>
              <a:t> red k</a:t>
            </a:r>
            <a:r>
              <a:rPr lang="hr-HR" u="sng" dirty="0"/>
              <a:t>o</a:t>
            </a:r>
            <a:r>
              <a:rPr lang="en-US" u="sng" dirty="0"/>
              <a:t>j</a:t>
            </a:r>
            <a:r>
              <a:rPr lang="hr-HR" u="sng" dirty="0"/>
              <a:t>im se</a:t>
            </a:r>
            <a:r>
              <a:rPr lang="en-US" u="sng" dirty="0"/>
              <a:t> </a:t>
            </a:r>
            <a:r>
              <a:rPr lang="hr-HR" u="sng" dirty="0"/>
              <a:t>s</a:t>
            </a:r>
            <a:r>
              <a:rPr lang="en-US" u="sng" dirty="0" err="1"/>
              <a:t>adržaj</a:t>
            </a:r>
            <a:r>
              <a:rPr lang="en-US" u="sng" dirty="0"/>
              <a:t> r</a:t>
            </a:r>
            <a:r>
              <a:rPr lang="hr-HR" u="sng" dirty="0"/>
              <a:t>egist</a:t>
            </a:r>
            <a:r>
              <a:rPr lang="en-US" u="sng" dirty="0" err="1"/>
              <a:t>ra</a:t>
            </a:r>
            <a:r>
              <a:rPr lang="en-US" u="sng" dirty="0"/>
              <a:t> </a:t>
            </a:r>
            <a:r>
              <a:rPr lang="hr-HR" u="sng" dirty="0"/>
              <a:t>mijenja</a:t>
            </a:r>
            <a:r>
              <a:rPr lang="en-US" dirty="0"/>
              <a:t>. To bi </a:t>
            </a:r>
            <a:r>
              <a:rPr lang="hr-HR" dirty="0"/>
              <a:t>zn</a:t>
            </a:r>
            <a:r>
              <a:rPr lang="en-US" dirty="0" err="1"/>
              <a:t>ač</a:t>
            </a:r>
            <a:r>
              <a:rPr lang="hr-HR" dirty="0"/>
              <a:t>ilo</a:t>
            </a:r>
            <a:r>
              <a:rPr lang="en-US" dirty="0"/>
              <a:t> da bi </a:t>
            </a:r>
            <a:r>
              <a:rPr lang="en-US" dirty="0" err="1"/>
              <a:t>naknadne</a:t>
            </a:r>
            <a:r>
              <a:rPr lang="en-US" dirty="0"/>
              <a:t> </a:t>
            </a:r>
            <a:r>
              <a:rPr lang="en-US" dirty="0" err="1"/>
              <a:t>upute</a:t>
            </a:r>
            <a:r>
              <a:rPr lang="en-US" dirty="0"/>
              <a:t> </a:t>
            </a:r>
            <a:r>
              <a:rPr lang="en-US" dirty="0" err="1"/>
              <a:t>mogle</a:t>
            </a:r>
            <a:r>
              <a:rPr lang="en-US" dirty="0"/>
              <a:t> </a:t>
            </a:r>
            <a:r>
              <a:rPr lang="en-US" dirty="0" err="1"/>
              <a:t>dobiti</a:t>
            </a:r>
            <a:r>
              <a:rPr lang="en-US" dirty="0"/>
              <a:t> </a:t>
            </a:r>
            <a:r>
              <a:rPr lang="hr-HR" dirty="0"/>
              <a:t>pogrešnu </a:t>
            </a:r>
            <a:r>
              <a:rPr lang="en-US" dirty="0" err="1"/>
              <a:t>vrijednost</a:t>
            </a:r>
            <a:r>
              <a:rPr lang="en-US" dirty="0"/>
              <a:t> </a:t>
            </a:r>
            <a:r>
              <a:rPr lang="en-US" dirty="0" err="1"/>
              <a:t>podataka</a:t>
            </a:r>
            <a:r>
              <a:rPr lang="en-US" dirty="0"/>
              <a:t>.</a:t>
            </a:r>
          </a:p>
        </p:txBody>
      </p:sp>
      <p:pic>
        <p:nvPicPr>
          <p:cNvPr id="5" name="Picture 4">
            <a:extLst>
              <a:ext uri="{FF2B5EF4-FFF2-40B4-BE49-F238E27FC236}">
                <a16:creationId xmlns:a16="http://schemas.microsoft.com/office/drawing/2014/main" id="{12E8D24E-C593-013B-4820-6F389087F139}"/>
              </a:ext>
            </a:extLst>
          </p:cNvPr>
          <p:cNvPicPr>
            <a:picLocks noChangeAspect="1"/>
          </p:cNvPicPr>
          <p:nvPr/>
        </p:nvPicPr>
        <p:blipFill>
          <a:blip r:embed="rId2"/>
          <a:stretch>
            <a:fillRect/>
          </a:stretch>
        </p:blipFill>
        <p:spPr>
          <a:xfrm>
            <a:off x="2069432" y="4529495"/>
            <a:ext cx="2743200" cy="2521010"/>
          </a:xfrm>
          <a:prstGeom prst="rect">
            <a:avLst/>
          </a:prstGeom>
        </p:spPr>
      </p:pic>
      <p:sp>
        <p:nvSpPr>
          <p:cNvPr id="6" name="TextBox 5">
            <a:extLst>
              <a:ext uri="{FF2B5EF4-FFF2-40B4-BE49-F238E27FC236}">
                <a16:creationId xmlns:a16="http://schemas.microsoft.com/office/drawing/2014/main" id="{4F28C39A-C705-3B82-D79E-51B4DF642E9A}"/>
              </a:ext>
            </a:extLst>
          </p:cNvPr>
          <p:cNvSpPr txBox="1"/>
          <p:nvPr/>
        </p:nvSpPr>
        <p:spPr>
          <a:xfrm>
            <a:off x="6304547" y="349752"/>
            <a:ext cx="547035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 </a:t>
            </a:r>
            <a:r>
              <a:rPr lang="en-US" sz="2800" b="1" dirty="0"/>
              <a:t>Anti-</a:t>
            </a:r>
            <a:r>
              <a:rPr lang="en-US" sz="2800" b="1" dirty="0" err="1"/>
              <a:t>ovisnost</a:t>
            </a:r>
            <a:r>
              <a:rPr lang="en-US" sz="2800" b="1" dirty="0"/>
              <a:t> </a:t>
            </a:r>
            <a:r>
              <a:rPr lang="en-US" sz="2800" dirty="0"/>
              <a:t>(</a:t>
            </a:r>
            <a:r>
              <a:rPr lang="en-US" sz="2800" dirty="0" err="1"/>
              <a:t>zlatne</a:t>
            </a:r>
            <a:r>
              <a:rPr lang="en-US" sz="2800" dirty="0"/>
              <a:t> </a:t>
            </a:r>
            <a:r>
              <a:rPr lang="en-US" sz="2800" dirty="0" err="1"/>
              <a:t>strelice</a:t>
            </a:r>
            <a:r>
              <a:rPr lang="en-US" sz="2800" dirty="0"/>
              <a:t>). </a:t>
            </a:r>
            <a:r>
              <a:rPr lang="en-US" sz="2800" dirty="0" err="1"/>
              <a:t>Poznata</a:t>
            </a:r>
            <a:r>
              <a:rPr lang="en-US" sz="2800" dirty="0"/>
              <a:t> </a:t>
            </a:r>
            <a:r>
              <a:rPr lang="en-US" sz="2800" dirty="0" err="1"/>
              <a:t>i</a:t>
            </a:r>
            <a:r>
              <a:rPr lang="en-US" sz="2800" dirty="0"/>
              <a:t> </a:t>
            </a:r>
            <a:r>
              <a:rPr lang="en-US" sz="2800" dirty="0" err="1"/>
              <a:t>kao</a:t>
            </a:r>
            <a:r>
              <a:rPr lang="en-US" sz="2800" dirty="0"/>
              <a:t> </a:t>
            </a:r>
            <a:r>
              <a:rPr lang="en-US" sz="2800" dirty="0" err="1"/>
              <a:t>ovisnost</a:t>
            </a:r>
            <a:r>
              <a:rPr lang="en-US" sz="2800" dirty="0"/>
              <a:t> o </a:t>
            </a:r>
            <a:r>
              <a:rPr lang="en-US" sz="2800" b="1" dirty="0" err="1"/>
              <a:t>pisanju</a:t>
            </a:r>
            <a:r>
              <a:rPr lang="en-US" sz="2800" b="1" dirty="0"/>
              <a:t> </a:t>
            </a:r>
            <a:r>
              <a:rPr lang="en-US" sz="2800" b="1" dirty="0" err="1"/>
              <a:t>nakon</a:t>
            </a:r>
            <a:r>
              <a:rPr lang="en-US" sz="2800" b="1" dirty="0"/>
              <a:t> č</a:t>
            </a:r>
            <a:r>
              <a:rPr lang="hr-HR" sz="2800" b="1" dirty="0"/>
              <a:t>itan</a:t>
            </a:r>
            <a:r>
              <a:rPr lang="en-US" sz="2800" b="1" dirty="0"/>
              <a:t>j</a:t>
            </a:r>
            <a:r>
              <a:rPr lang="hr-HR" sz="2800" b="1" dirty="0"/>
              <a:t>a</a:t>
            </a:r>
            <a:r>
              <a:rPr lang="en-US" sz="2800" b="1" dirty="0"/>
              <a:t> (WAR) </a:t>
            </a:r>
            <a:r>
              <a:rPr lang="en-US" sz="2800" dirty="0" err="1"/>
              <a:t>Opet</a:t>
            </a:r>
            <a:r>
              <a:rPr lang="en-US" sz="2800" dirty="0"/>
              <a:t>, </a:t>
            </a:r>
            <a:r>
              <a:rPr lang="en-US" sz="2800" dirty="0" err="1"/>
              <a:t>moramo</a:t>
            </a:r>
            <a:r>
              <a:rPr lang="en-US" sz="2800" dirty="0"/>
              <a:t> </a:t>
            </a:r>
            <a:r>
              <a:rPr lang="en-US" sz="2800" dirty="0" err="1"/>
              <a:t>biti</a:t>
            </a:r>
            <a:r>
              <a:rPr lang="en-US" sz="2800" dirty="0"/>
              <a:t> </a:t>
            </a:r>
            <a:r>
              <a:rPr lang="en-US" sz="2800" dirty="0" err="1"/>
              <a:t>oprezni</a:t>
            </a:r>
            <a:r>
              <a:rPr lang="en-US" sz="2800" dirty="0"/>
              <a:t> da</a:t>
            </a:r>
            <a:r>
              <a:rPr lang="en-US" sz="2800" u="sng" dirty="0"/>
              <a:t> ne </a:t>
            </a:r>
            <a:r>
              <a:rPr lang="hr-HR" sz="2800" u="sng" dirty="0"/>
              <a:t>pobrišemo </a:t>
            </a:r>
            <a:r>
              <a:rPr lang="en-US" sz="2800" u="sng" dirty="0" err="1"/>
              <a:t>registar</a:t>
            </a:r>
            <a:r>
              <a:rPr lang="en-US" sz="2800" u="sng" dirty="0"/>
              <a:t> č</a:t>
            </a:r>
            <a:r>
              <a:rPr lang="hr-HR" sz="2800" u="sng" dirty="0"/>
              <a:t>i</a:t>
            </a:r>
            <a:r>
              <a:rPr lang="en-US" sz="2800" u="sng" dirty="0"/>
              <a:t>ja je </a:t>
            </a:r>
            <a:r>
              <a:rPr lang="en-US" sz="2800" u="sng" dirty="0" err="1"/>
              <a:t>trenutna</a:t>
            </a:r>
            <a:r>
              <a:rPr lang="en-US" sz="2800" u="sng" dirty="0"/>
              <a:t> </a:t>
            </a:r>
            <a:r>
              <a:rPr lang="en-US" sz="2800" u="sng" dirty="0" err="1"/>
              <a:t>vrijednost</a:t>
            </a:r>
            <a:r>
              <a:rPr lang="en-US" sz="2800" u="sng" dirty="0"/>
              <a:t> j</a:t>
            </a:r>
            <a:r>
              <a:rPr lang="hr-HR" sz="2800" u="sng" dirty="0"/>
              <a:t>o</a:t>
            </a:r>
            <a:r>
              <a:rPr lang="en-US" sz="2800" u="sng" dirty="0"/>
              <a:t>š </a:t>
            </a:r>
            <a:r>
              <a:rPr lang="en-US" sz="2800" u="sng" dirty="0" err="1"/>
              <a:t>uvijek</a:t>
            </a:r>
            <a:r>
              <a:rPr lang="en-US" sz="2800" u="sng" dirty="0"/>
              <a:t> </a:t>
            </a:r>
            <a:r>
              <a:rPr lang="en-US" sz="2800" u="sng" dirty="0" err="1"/>
              <a:t>potrebna</a:t>
            </a:r>
            <a:r>
              <a:rPr lang="en-US" sz="2800" u="sng" dirty="0"/>
              <a:t> </a:t>
            </a:r>
            <a:r>
              <a:rPr lang="en-US" sz="2800" u="sng" dirty="0" err="1"/>
              <a:t>ranijim</a:t>
            </a:r>
            <a:r>
              <a:rPr lang="en-US" sz="2800" u="sng" dirty="0"/>
              <a:t> </a:t>
            </a:r>
            <a:r>
              <a:rPr lang="en-US" sz="2800" u="sng" dirty="0" err="1"/>
              <a:t>instrukcijama</a:t>
            </a:r>
            <a:r>
              <a:rPr lang="en-US" sz="2800" dirty="0"/>
              <a:t>. </a:t>
            </a:r>
            <a:endParaRPr lang="hr-HR" sz="2800" dirty="0"/>
          </a:p>
          <a:p>
            <a:pPr marL="285750" indent="-285750">
              <a:buFont typeface="Arial" panose="020B0604020202020204" pitchFamily="34" charset="0"/>
              <a:buChar char="•"/>
            </a:pPr>
            <a:r>
              <a:rPr lang="en-US" sz="2800" dirty="0"/>
              <a:t>• </a:t>
            </a:r>
            <a:r>
              <a:rPr lang="en-US" sz="2800" dirty="0" err="1"/>
              <a:t>Npr</a:t>
            </a:r>
            <a:r>
              <a:rPr lang="en-US" sz="2800" dirty="0"/>
              <a:t>. ne </a:t>
            </a:r>
            <a:r>
              <a:rPr lang="en-US" sz="2800" dirty="0" err="1"/>
              <a:t>možemo</a:t>
            </a:r>
            <a:r>
              <a:rPr lang="en-US" sz="2800" dirty="0"/>
              <a:t> </a:t>
            </a:r>
            <a:r>
              <a:rPr lang="en-US" sz="2800" dirty="0" err="1"/>
              <a:t>zakazati</a:t>
            </a:r>
            <a:r>
              <a:rPr lang="en-US" sz="2800" dirty="0"/>
              <a:t> STR </a:t>
            </a:r>
            <a:r>
              <a:rPr lang="en-US" sz="2800" dirty="0" err="1"/>
              <a:t>instrukciju</a:t>
            </a:r>
            <a:r>
              <a:rPr lang="en-US" sz="2800" dirty="0"/>
              <a:t> </a:t>
            </a:r>
            <a:r>
              <a:rPr lang="en-US" sz="2800" dirty="0" err="1"/>
              <a:t>prije</a:t>
            </a:r>
            <a:r>
              <a:rPr lang="en-US" sz="2800" dirty="0"/>
              <a:t> </a:t>
            </a:r>
            <a:r>
              <a:rPr lang="en-US" sz="2800" dirty="0" err="1"/>
              <a:t>instrukcije</a:t>
            </a:r>
            <a:r>
              <a:rPr lang="en-US" sz="2800" dirty="0"/>
              <a:t> ADD. </a:t>
            </a:r>
          </a:p>
        </p:txBody>
      </p:sp>
      <p:pic>
        <p:nvPicPr>
          <p:cNvPr id="8" name="Picture 7">
            <a:extLst>
              <a:ext uri="{FF2B5EF4-FFF2-40B4-BE49-F238E27FC236}">
                <a16:creationId xmlns:a16="http://schemas.microsoft.com/office/drawing/2014/main" id="{C3A8ABA0-5A44-E698-3873-5B993F961B7E}"/>
              </a:ext>
            </a:extLst>
          </p:cNvPr>
          <p:cNvPicPr>
            <a:picLocks noChangeAspect="1"/>
          </p:cNvPicPr>
          <p:nvPr/>
        </p:nvPicPr>
        <p:blipFill>
          <a:blip r:embed="rId3"/>
          <a:stretch>
            <a:fillRect/>
          </a:stretch>
        </p:blipFill>
        <p:spPr>
          <a:xfrm>
            <a:off x="7248859" y="4336990"/>
            <a:ext cx="3002552" cy="2521010"/>
          </a:xfrm>
          <a:prstGeom prst="rect">
            <a:avLst/>
          </a:prstGeom>
        </p:spPr>
      </p:pic>
    </p:spTree>
    <p:extLst>
      <p:ext uri="{BB962C8B-B14F-4D97-AF65-F5344CB8AC3E}">
        <p14:creationId xmlns:p14="http://schemas.microsoft.com/office/powerpoint/2010/main" val="9557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043-88CC-B6DF-88A1-C5A17953D688}"/>
              </a:ext>
            </a:extLst>
          </p:cNvPr>
          <p:cNvSpPr>
            <a:spLocks noGrp="1"/>
          </p:cNvSpPr>
          <p:nvPr>
            <p:ph type="title"/>
          </p:nvPr>
        </p:nvSpPr>
        <p:spPr/>
        <p:txBody>
          <a:bodyPr/>
          <a:lstStyle/>
          <a:p>
            <a:r>
              <a:rPr lang="en-US" dirty="0"/>
              <a:t>Instruction Set Architecture </a:t>
            </a:r>
          </a:p>
        </p:txBody>
      </p:sp>
      <p:sp>
        <p:nvSpPr>
          <p:cNvPr id="3" name="Content Placeholder 2">
            <a:extLst>
              <a:ext uri="{FF2B5EF4-FFF2-40B4-BE49-F238E27FC236}">
                <a16:creationId xmlns:a16="http://schemas.microsoft.com/office/drawing/2014/main" id="{8CA2BA9D-1B89-5BAE-9B73-0F04BBC545DB}"/>
              </a:ext>
            </a:extLst>
          </p:cNvPr>
          <p:cNvSpPr>
            <a:spLocks noGrp="1"/>
          </p:cNvSpPr>
          <p:nvPr>
            <p:ph idx="1"/>
          </p:nvPr>
        </p:nvSpPr>
        <p:spPr/>
        <p:txBody>
          <a:bodyPr/>
          <a:lstStyle/>
          <a:p>
            <a:pPr marL="0" indent="0">
              <a:buNone/>
            </a:pPr>
            <a:r>
              <a:rPr lang="en-US" dirty="0"/>
              <a:t>• The best instruction set is the one that </a:t>
            </a:r>
            <a:r>
              <a:rPr lang="en-US" b="1" dirty="0"/>
              <a:t>yields the “best” implementation</a:t>
            </a:r>
            <a:r>
              <a:rPr lang="en-US" dirty="0"/>
              <a:t>. </a:t>
            </a:r>
            <a:endParaRPr lang="hr-HR" dirty="0"/>
          </a:p>
          <a:p>
            <a:pPr marL="0" indent="0">
              <a:buNone/>
            </a:pPr>
            <a:r>
              <a:rPr lang="en-US" dirty="0"/>
              <a:t>• </a:t>
            </a:r>
            <a:r>
              <a:rPr lang="en-US" b="1" dirty="0"/>
              <a:t>Changing</a:t>
            </a:r>
            <a:r>
              <a:rPr lang="en-US" dirty="0"/>
              <a:t> the instruction set is </a:t>
            </a:r>
            <a:r>
              <a:rPr lang="en-US" b="1" dirty="0"/>
              <a:t>difficult</a:t>
            </a:r>
            <a:r>
              <a:rPr lang="en-US" dirty="0"/>
              <a:t> and happens </a:t>
            </a:r>
            <a:r>
              <a:rPr lang="en-US" b="1" dirty="0"/>
              <a:t>infrequently</a:t>
            </a:r>
            <a:r>
              <a:rPr lang="en-US" dirty="0"/>
              <a:t> . </a:t>
            </a:r>
            <a:endParaRPr lang="hr-HR" dirty="0"/>
          </a:p>
          <a:p>
            <a:pPr marL="0" indent="0">
              <a:buNone/>
            </a:pPr>
            <a:r>
              <a:rPr lang="en-US" dirty="0"/>
              <a:t>• The factors that influence instruction set design do change over time, e.g., applications, programming languages, compiler technology, transistor budgets, and the underlying fabrication technology. </a:t>
            </a:r>
            <a:endParaRPr lang="hr-HR" dirty="0"/>
          </a:p>
          <a:p>
            <a:pPr marL="0" indent="0">
              <a:buNone/>
            </a:pPr>
            <a:r>
              <a:rPr lang="en-US" dirty="0"/>
              <a:t>• We need to take care not to include “features” that will be regretted later.</a:t>
            </a:r>
          </a:p>
        </p:txBody>
      </p:sp>
    </p:spTree>
    <p:extLst>
      <p:ext uri="{BB962C8B-B14F-4D97-AF65-F5344CB8AC3E}">
        <p14:creationId xmlns:p14="http://schemas.microsoft.com/office/powerpoint/2010/main" val="218153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419E-B964-3A9A-C7DD-038C75776DC3}"/>
              </a:ext>
            </a:extLst>
          </p:cNvPr>
          <p:cNvSpPr>
            <a:spLocks noGrp="1"/>
          </p:cNvSpPr>
          <p:nvPr>
            <p:ph type="title"/>
          </p:nvPr>
        </p:nvSpPr>
        <p:spPr>
          <a:xfrm>
            <a:off x="838200" y="0"/>
            <a:ext cx="10515600" cy="1325563"/>
          </a:xfrm>
        </p:spPr>
        <p:txBody>
          <a:bodyPr/>
          <a:lstStyle/>
          <a:p>
            <a:r>
              <a:rPr lang="en-US" b="1" dirty="0" err="1"/>
              <a:t>Podatkovni</a:t>
            </a:r>
            <a:r>
              <a:rPr lang="en-US" b="1" dirty="0"/>
              <a:t> </a:t>
            </a:r>
            <a:r>
              <a:rPr lang="en-US" b="1" dirty="0" err="1"/>
              <a:t>rizici</a:t>
            </a:r>
            <a:r>
              <a:rPr lang="en-US" b="1" dirty="0"/>
              <a:t> </a:t>
            </a:r>
          </a:p>
        </p:txBody>
      </p:sp>
      <p:sp>
        <p:nvSpPr>
          <p:cNvPr id="3" name="Content Placeholder 2">
            <a:extLst>
              <a:ext uri="{FF2B5EF4-FFF2-40B4-BE49-F238E27FC236}">
                <a16:creationId xmlns:a16="http://schemas.microsoft.com/office/drawing/2014/main" id="{EB2FD302-6143-C892-731C-044DC9FB4237}"/>
              </a:ext>
            </a:extLst>
          </p:cNvPr>
          <p:cNvSpPr>
            <a:spLocks noGrp="1"/>
          </p:cNvSpPr>
          <p:nvPr>
            <p:ph idx="1"/>
          </p:nvPr>
        </p:nvSpPr>
        <p:spPr>
          <a:xfrm>
            <a:off x="838200" y="1253331"/>
            <a:ext cx="10515600" cy="4351338"/>
          </a:xfrm>
        </p:spPr>
        <p:txBody>
          <a:bodyPr/>
          <a:lstStyle/>
          <a:p>
            <a:r>
              <a:rPr lang="en-US" dirty="0" err="1"/>
              <a:t>Podatkovni</a:t>
            </a:r>
            <a:r>
              <a:rPr lang="en-US" dirty="0"/>
              <a:t> </a:t>
            </a:r>
            <a:r>
              <a:rPr lang="en-US" dirty="0" err="1"/>
              <a:t>rizik</a:t>
            </a:r>
            <a:r>
              <a:rPr lang="en-US" dirty="0"/>
              <a:t> </a:t>
            </a:r>
            <a:r>
              <a:rPr lang="en-US" dirty="0" err="1"/>
              <a:t>stvara</a:t>
            </a:r>
            <a:r>
              <a:rPr lang="en-US" dirty="0"/>
              <a:t> se </a:t>
            </a:r>
            <a:r>
              <a:rPr lang="en-US" dirty="0" err="1"/>
              <a:t>kad</a:t>
            </a:r>
            <a:r>
              <a:rPr lang="en-US" dirty="0"/>
              <a:t> god </a:t>
            </a:r>
            <a:r>
              <a:rPr lang="hr-HR" dirty="0"/>
              <a:t>se </a:t>
            </a:r>
            <a:r>
              <a:rPr lang="en-US" dirty="0" err="1"/>
              <a:t>paralelno</a:t>
            </a:r>
            <a:r>
              <a:rPr lang="en-US" dirty="0"/>
              <a:t> </a:t>
            </a:r>
            <a:r>
              <a:rPr lang="hr-HR" dirty="0"/>
              <a:t>iz</a:t>
            </a:r>
            <a:r>
              <a:rPr lang="en-US" dirty="0" err="1"/>
              <a:t>vršava</a:t>
            </a:r>
            <a:r>
              <a:rPr lang="en-US" dirty="0"/>
              <a:t> j </a:t>
            </a:r>
            <a:r>
              <a:rPr lang="en-US" dirty="0" err="1"/>
              <a:t>instrukcija</a:t>
            </a:r>
            <a:r>
              <a:rPr lang="en-US" dirty="0"/>
              <a:t> ć j </a:t>
            </a:r>
            <a:r>
              <a:rPr lang="en-US" dirty="0" err="1"/>
              <a:t>krš</a:t>
            </a:r>
            <a:r>
              <a:rPr lang="en-US" dirty="0"/>
              <a:t> j đ </a:t>
            </a:r>
            <a:r>
              <a:rPr lang="en-US" dirty="0" err="1"/>
              <a:t>ovisnosti</a:t>
            </a:r>
            <a:r>
              <a:rPr lang="en-US" dirty="0"/>
              <a:t> </a:t>
            </a:r>
            <a:r>
              <a:rPr lang="en-US" dirty="0" err="1"/>
              <a:t>pojedinih</a:t>
            </a:r>
            <a:r>
              <a:rPr lang="en-US" dirty="0"/>
              <a:t> </a:t>
            </a:r>
            <a:r>
              <a:rPr lang="en-US" dirty="0" err="1"/>
              <a:t>instrukcija</a:t>
            </a:r>
            <a:r>
              <a:rPr lang="en-US" dirty="0"/>
              <a:t>. </a:t>
            </a:r>
            <a:endParaRPr lang="hr-HR" dirty="0"/>
          </a:p>
          <a:p>
            <a:r>
              <a:rPr lang="en-US" b="1" dirty="0"/>
              <a:t>Read After Write (RAW) </a:t>
            </a:r>
            <a:r>
              <a:rPr lang="en-US" dirty="0"/>
              <a:t>– </a:t>
            </a:r>
            <a:r>
              <a:rPr lang="en-US" dirty="0" err="1"/>
              <a:t>nastala</a:t>
            </a:r>
            <a:r>
              <a:rPr lang="en-US" dirty="0"/>
              <a:t> </a:t>
            </a:r>
            <a:r>
              <a:rPr lang="en-US" dirty="0" err="1"/>
              <a:t>istinskim</a:t>
            </a:r>
            <a:r>
              <a:rPr lang="en-US" dirty="0"/>
              <a:t> </a:t>
            </a:r>
            <a:r>
              <a:rPr lang="en-US" dirty="0" err="1"/>
              <a:t>ovisnostima</a:t>
            </a:r>
            <a:r>
              <a:rPr lang="en-US" dirty="0"/>
              <a:t> o </a:t>
            </a:r>
            <a:r>
              <a:rPr lang="en-US" dirty="0" err="1"/>
              <a:t>podacima</a:t>
            </a:r>
            <a:r>
              <a:rPr lang="en-US" dirty="0"/>
              <a:t>, </a:t>
            </a:r>
            <a:r>
              <a:rPr lang="en-US" dirty="0" err="1"/>
              <a:t>tj</a:t>
            </a:r>
            <a:r>
              <a:rPr lang="hr-HR" dirty="0"/>
              <a:t>. Pokušava pročitati izvorni registar nakon što mu je vrijednost već promijenjena idučom instrukcijom</a:t>
            </a:r>
          </a:p>
          <a:p>
            <a:r>
              <a:rPr lang="en-US" b="1" dirty="0"/>
              <a:t>Write After Write (WAW) </a:t>
            </a:r>
            <a:r>
              <a:rPr lang="en-US" dirty="0"/>
              <a:t>–</a:t>
            </a:r>
            <a:r>
              <a:rPr lang="en-US" dirty="0" err="1"/>
              <a:t>proizveden</a:t>
            </a:r>
            <a:r>
              <a:rPr lang="en-US" dirty="0"/>
              <a:t> </a:t>
            </a:r>
            <a:r>
              <a:rPr lang="en-US" dirty="0" err="1"/>
              <a:t>izlaznim</a:t>
            </a:r>
            <a:r>
              <a:rPr lang="en-US" dirty="0"/>
              <a:t> </a:t>
            </a:r>
            <a:r>
              <a:rPr lang="en-US" dirty="0" err="1"/>
              <a:t>ovisnostima</a:t>
            </a:r>
            <a:r>
              <a:rPr lang="en-US" dirty="0"/>
              <a:t>, </a:t>
            </a:r>
            <a:r>
              <a:rPr lang="en-US" dirty="0" err="1"/>
              <a:t>odnosno</a:t>
            </a:r>
            <a:r>
              <a:rPr lang="en-US" dirty="0"/>
              <a:t> j p</a:t>
            </a:r>
            <a:r>
              <a:rPr lang="hr-HR" dirty="0"/>
              <a:t>o</a:t>
            </a:r>
            <a:r>
              <a:rPr lang="en-US" dirty="0"/>
              <a:t>k</a:t>
            </a:r>
            <a:r>
              <a:rPr lang="hr-HR" dirty="0"/>
              <a:t>u</a:t>
            </a:r>
            <a:r>
              <a:rPr lang="en-US" dirty="0" err="1"/>
              <a:t>šava</a:t>
            </a:r>
            <a:r>
              <a:rPr lang="en-US" dirty="0"/>
              <a:t> </a:t>
            </a:r>
            <a:r>
              <a:rPr lang="en-US" dirty="0" err="1"/>
              <a:t>pisati</a:t>
            </a:r>
            <a:r>
              <a:rPr lang="en-US" dirty="0"/>
              <a:t> u </a:t>
            </a:r>
            <a:r>
              <a:rPr lang="hr-HR" dirty="0"/>
              <a:t>o</a:t>
            </a:r>
            <a:r>
              <a:rPr lang="en-US" dirty="0" err="1"/>
              <a:t>dr</a:t>
            </a:r>
            <a:r>
              <a:rPr lang="hr-HR" dirty="0"/>
              <a:t>e</a:t>
            </a:r>
            <a:r>
              <a:rPr lang="en-US" dirty="0"/>
              <a:t>d</a:t>
            </a:r>
            <a:r>
              <a:rPr lang="hr-HR" dirty="0"/>
              <a:t>i</a:t>
            </a:r>
            <a:r>
              <a:rPr lang="en-US" dirty="0"/>
              <a:t>š</a:t>
            </a:r>
            <a:r>
              <a:rPr lang="hr-HR" dirty="0"/>
              <a:t>te</a:t>
            </a:r>
            <a:r>
              <a:rPr lang="en-US" dirty="0"/>
              <a:t> </a:t>
            </a:r>
            <a:r>
              <a:rPr lang="en-US" dirty="0" err="1"/>
              <a:t>registar</a:t>
            </a:r>
            <a:r>
              <a:rPr lang="en-US" dirty="0"/>
              <a:t> </a:t>
            </a:r>
            <a:r>
              <a:rPr lang="en-US" dirty="0" err="1"/>
              <a:t>prije</a:t>
            </a:r>
            <a:r>
              <a:rPr lang="en-US" dirty="0"/>
              <a:t> </a:t>
            </a:r>
            <a:r>
              <a:rPr lang="en-US" dirty="0" err="1"/>
              <a:t>nego</a:t>
            </a:r>
            <a:r>
              <a:rPr lang="en-US" dirty="0"/>
              <a:t> š</a:t>
            </a:r>
            <a:r>
              <a:rPr lang="hr-HR" dirty="0"/>
              <a:t>to</a:t>
            </a:r>
            <a:r>
              <a:rPr lang="en-US" dirty="0"/>
              <a:t> ga </a:t>
            </a:r>
            <a:r>
              <a:rPr lang="hr-HR" dirty="0"/>
              <a:t>z</a:t>
            </a:r>
            <a:r>
              <a:rPr lang="en-US" dirty="0"/>
              <a:t>ap</a:t>
            </a:r>
            <a:r>
              <a:rPr lang="hr-HR" dirty="0"/>
              <a:t>i</a:t>
            </a:r>
            <a:r>
              <a:rPr lang="en-US" dirty="0"/>
              <a:t>š</a:t>
            </a:r>
            <a:r>
              <a:rPr lang="hr-HR" dirty="0"/>
              <a:t>e</a:t>
            </a:r>
            <a:r>
              <a:rPr lang="en-US" dirty="0"/>
              <a:t> </a:t>
            </a:r>
            <a:r>
              <a:rPr lang="en-US" dirty="0" err="1"/>
              <a:t>i</a:t>
            </a:r>
            <a:r>
              <a:rPr lang="en-US" dirty="0"/>
              <a:t>. </a:t>
            </a:r>
            <a:endParaRPr lang="hr-HR" dirty="0"/>
          </a:p>
          <a:p>
            <a:r>
              <a:rPr lang="en-US" b="1" dirty="0"/>
              <a:t>Write After Read (WAR) </a:t>
            </a:r>
            <a:r>
              <a:rPr lang="en-US" dirty="0"/>
              <a:t>– </a:t>
            </a:r>
            <a:r>
              <a:rPr lang="en-US" dirty="0" err="1"/>
              <a:t>nastao</a:t>
            </a:r>
            <a:r>
              <a:rPr lang="en-US" dirty="0"/>
              <a:t> </a:t>
            </a:r>
            <a:r>
              <a:rPr lang="en-US" dirty="0" err="1"/>
              <a:t>kao</a:t>
            </a:r>
            <a:r>
              <a:rPr lang="en-US" dirty="0"/>
              <a:t> </a:t>
            </a:r>
            <a:r>
              <a:rPr lang="en-US" dirty="0" err="1"/>
              <a:t>posljedica</a:t>
            </a:r>
            <a:r>
              <a:rPr lang="en-US" dirty="0"/>
              <a:t> </a:t>
            </a:r>
            <a:r>
              <a:rPr lang="en-US" u="sng" dirty="0"/>
              <a:t>anti-</a:t>
            </a:r>
            <a:r>
              <a:rPr lang="en-US" u="sng" dirty="0" err="1"/>
              <a:t>ovisnosti</a:t>
            </a:r>
            <a:r>
              <a:rPr lang="en-US" dirty="0"/>
              <a:t>, i.e., </a:t>
            </a:r>
            <a:r>
              <a:rPr lang="hr-HR" dirty="0"/>
              <a:t>j piše po odredičnom registru prije nego ga je i pročitao</a:t>
            </a:r>
            <a:endParaRPr lang="en-US" dirty="0"/>
          </a:p>
        </p:txBody>
      </p:sp>
    </p:spTree>
    <p:extLst>
      <p:ext uri="{BB962C8B-B14F-4D97-AF65-F5344CB8AC3E}">
        <p14:creationId xmlns:p14="http://schemas.microsoft.com/office/powerpoint/2010/main" val="140082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35B66768-0B2A-2C94-5A5F-58AAC3701EAD}"/>
              </a:ext>
            </a:extLst>
          </p:cNvPr>
          <p:cNvPicPr>
            <a:picLocks noGrp="1" noChangeAspect="1"/>
          </p:cNvPicPr>
          <p:nvPr>
            <p:ph idx="1"/>
          </p:nvPr>
        </p:nvPicPr>
        <p:blipFill>
          <a:blip r:embed="rId2"/>
          <a:stretch>
            <a:fillRect/>
          </a:stretch>
        </p:blipFill>
        <p:spPr>
          <a:xfrm>
            <a:off x="4243493" y="4227983"/>
            <a:ext cx="3278292" cy="1647342"/>
          </a:xfrm>
          <a:prstGeom prst="rect">
            <a:avLst/>
          </a:prstGeom>
        </p:spPr>
      </p:pic>
      <p:pic>
        <p:nvPicPr>
          <p:cNvPr id="11" name="Picture 10" descr="Timeline, calendar&#10;&#10;Description automatically generated with medium confidence">
            <a:extLst>
              <a:ext uri="{FF2B5EF4-FFF2-40B4-BE49-F238E27FC236}">
                <a16:creationId xmlns:a16="http://schemas.microsoft.com/office/drawing/2014/main" id="{93C7E3E2-F167-EE1B-65D2-4F765ED709C0}"/>
              </a:ext>
            </a:extLst>
          </p:cNvPr>
          <p:cNvPicPr>
            <a:picLocks noChangeAspect="1"/>
          </p:cNvPicPr>
          <p:nvPr/>
        </p:nvPicPr>
        <p:blipFill>
          <a:blip r:embed="rId3"/>
          <a:stretch>
            <a:fillRect/>
          </a:stretch>
        </p:blipFill>
        <p:spPr>
          <a:xfrm>
            <a:off x="4243493" y="1319395"/>
            <a:ext cx="3743538" cy="1272803"/>
          </a:xfrm>
          <a:prstGeom prst="rect">
            <a:avLst/>
          </a:prstGeom>
        </p:spPr>
      </p:pic>
      <p:pic>
        <p:nvPicPr>
          <p:cNvPr id="15" name="Picture 14" descr="Diagram&#10;&#10;Description automatically generated">
            <a:extLst>
              <a:ext uri="{FF2B5EF4-FFF2-40B4-BE49-F238E27FC236}">
                <a16:creationId xmlns:a16="http://schemas.microsoft.com/office/drawing/2014/main" id="{E68065CB-FE45-1619-E038-D943BF443EA3}"/>
              </a:ext>
            </a:extLst>
          </p:cNvPr>
          <p:cNvPicPr>
            <a:picLocks noChangeAspect="1"/>
          </p:cNvPicPr>
          <p:nvPr/>
        </p:nvPicPr>
        <p:blipFill>
          <a:blip r:embed="rId4"/>
          <a:stretch>
            <a:fillRect/>
          </a:stretch>
        </p:blipFill>
        <p:spPr>
          <a:xfrm>
            <a:off x="8270243" y="4227983"/>
            <a:ext cx="3239769" cy="1652282"/>
          </a:xfrm>
          <a:prstGeom prst="rect">
            <a:avLst/>
          </a:prstGeom>
        </p:spPr>
      </p:pic>
      <p:pic>
        <p:nvPicPr>
          <p:cNvPr id="7" name="Picture 6" descr="Timeline&#10;&#10;Description automatically generated">
            <a:extLst>
              <a:ext uri="{FF2B5EF4-FFF2-40B4-BE49-F238E27FC236}">
                <a16:creationId xmlns:a16="http://schemas.microsoft.com/office/drawing/2014/main" id="{93D8EAC0-FA4F-1E8E-CEA7-663A83CD0296}"/>
              </a:ext>
            </a:extLst>
          </p:cNvPr>
          <p:cNvPicPr>
            <a:picLocks noChangeAspect="1"/>
          </p:cNvPicPr>
          <p:nvPr/>
        </p:nvPicPr>
        <p:blipFill>
          <a:blip r:embed="rId5"/>
          <a:stretch>
            <a:fillRect/>
          </a:stretch>
        </p:blipFill>
        <p:spPr>
          <a:xfrm>
            <a:off x="643465" y="1319265"/>
            <a:ext cx="3278292" cy="1630949"/>
          </a:xfrm>
          <a:prstGeom prst="rect">
            <a:avLst/>
          </a:prstGeom>
        </p:spPr>
      </p:pic>
      <p:pic>
        <p:nvPicPr>
          <p:cNvPr id="13" name="Picture 12" descr="Calendar&#10;&#10;Description automatically generated">
            <a:extLst>
              <a:ext uri="{FF2B5EF4-FFF2-40B4-BE49-F238E27FC236}">
                <a16:creationId xmlns:a16="http://schemas.microsoft.com/office/drawing/2014/main" id="{7D0EF770-B38B-E2A3-CEE8-CA72788DF384}"/>
              </a:ext>
            </a:extLst>
          </p:cNvPr>
          <p:cNvPicPr>
            <a:picLocks noChangeAspect="1"/>
          </p:cNvPicPr>
          <p:nvPr/>
        </p:nvPicPr>
        <p:blipFill>
          <a:blip r:embed="rId6"/>
          <a:stretch>
            <a:fillRect/>
          </a:stretch>
        </p:blipFill>
        <p:spPr>
          <a:xfrm>
            <a:off x="8308767" y="1319265"/>
            <a:ext cx="3743538" cy="1525492"/>
          </a:xfrm>
          <a:prstGeom prst="rect">
            <a:avLst/>
          </a:prstGeom>
        </p:spPr>
      </p:pic>
      <p:pic>
        <p:nvPicPr>
          <p:cNvPr id="9" name="Picture 8" descr="Diagram, schematic&#10;&#10;Description automatically generated">
            <a:extLst>
              <a:ext uri="{FF2B5EF4-FFF2-40B4-BE49-F238E27FC236}">
                <a16:creationId xmlns:a16="http://schemas.microsoft.com/office/drawing/2014/main" id="{D451050D-0616-CB9F-75AB-AF322A448950}"/>
              </a:ext>
            </a:extLst>
          </p:cNvPr>
          <p:cNvPicPr>
            <a:picLocks noChangeAspect="1"/>
          </p:cNvPicPr>
          <p:nvPr/>
        </p:nvPicPr>
        <p:blipFill>
          <a:blip r:embed="rId7"/>
          <a:stretch>
            <a:fillRect/>
          </a:stretch>
        </p:blipFill>
        <p:spPr>
          <a:xfrm>
            <a:off x="643465" y="4227983"/>
            <a:ext cx="3239769" cy="1838569"/>
          </a:xfrm>
          <a:prstGeom prst="rect">
            <a:avLst/>
          </a:prstGeom>
        </p:spPr>
      </p:pic>
    </p:spTree>
    <p:extLst>
      <p:ext uri="{BB962C8B-B14F-4D97-AF65-F5344CB8AC3E}">
        <p14:creationId xmlns:p14="http://schemas.microsoft.com/office/powerpoint/2010/main" val="4255187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76AF-035F-D4ED-AC16-DFB85AF8AD1C}"/>
              </a:ext>
            </a:extLst>
          </p:cNvPr>
          <p:cNvSpPr>
            <a:spLocks noGrp="1"/>
          </p:cNvSpPr>
          <p:nvPr>
            <p:ph type="title"/>
          </p:nvPr>
        </p:nvSpPr>
        <p:spPr/>
        <p:txBody>
          <a:bodyPr/>
          <a:lstStyle/>
          <a:p>
            <a:r>
              <a:rPr lang="en-US" b="1" dirty="0" err="1"/>
              <a:t>Kontrolni</a:t>
            </a:r>
            <a:r>
              <a:rPr lang="en-US" b="1" dirty="0"/>
              <a:t> </a:t>
            </a:r>
            <a:r>
              <a:rPr lang="en-US" b="1" dirty="0" err="1"/>
              <a:t>rizici</a:t>
            </a:r>
            <a:r>
              <a:rPr lang="en-US" b="1" dirty="0"/>
              <a:t> – </a:t>
            </a:r>
            <a:r>
              <a:rPr lang="en-US" b="1" dirty="0" err="1"/>
              <a:t>Procjena</a:t>
            </a:r>
            <a:r>
              <a:rPr lang="en-US" b="1" dirty="0"/>
              <a:t> </a:t>
            </a:r>
            <a:r>
              <a:rPr lang="en-US" b="1" dirty="0" err="1"/>
              <a:t>grananja</a:t>
            </a:r>
            <a:r>
              <a:rPr lang="en-US" b="1" dirty="0"/>
              <a:t> u </a:t>
            </a:r>
            <a:r>
              <a:rPr lang="en-US" b="1" dirty="0" err="1"/>
              <a:t>fazi</a:t>
            </a:r>
            <a:r>
              <a:rPr lang="en-US" b="1" dirty="0"/>
              <a:t> </a:t>
            </a:r>
            <a:r>
              <a:rPr lang="en-US" b="1" dirty="0" err="1"/>
              <a:t>dekodiranja</a:t>
            </a:r>
            <a:r>
              <a:rPr lang="en-US" b="1" dirty="0"/>
              <a:t> </a:t>
            </a:r>
          </a:p>
        </p:txBody>
      </p:sp>
      <p:sp>
        <p:nvSpPr>
          <p:cNvPr id="3" name="Content Placeholder 2">
            <a:extLst>
              <a:ext uri="{FF2B5EF4-FFF2-40B4-BE49-F238E27FC236}">
                <a16:creationId xmlns:a16="http://schemas.microsoft.com/office/drawing/2014/main" id="{58767C63-5131-F840-46EB-347CF928BE77}"/>
              </a:ext>
            </a:extLst>
          </p:cNvPr>
          <p:cNvSpPr>
            <a:spLocks noGrp="1"/>
          </p:cNvSpPr>
          <p:nvPr>
            <p:ph idx="1"/>
          </p:nvPr>
        </p:nvSpPr>
        <p:spPr>
          <a:xfrm>
            <a:off x="0" y="1690688"/>
            <a:ext cx="12192000" cy="4351338"/>
          </a:xfrm>
        </p:spPr>
        <p:txBody>
          <a:bodyPr/>
          <a:lstStyle/>
          <a:p>
            <a:r>
              <a:rPr lang="en-US" dirty="0"/>
              <a:t>• Da </a:t>
            </a:r>
            <a:r>
              <a:rPr lang="en-US" dirty="0" err="1"/>
              <a:t>bismo</a:t>
            </a:r>
            <a:r>
              <a:rPr lang="en-US" dirty="0"/>
              <a:t> </a:t>
            </a:r>
            <a:r>
              <a:rPr lang="en-US" u="sng" dirty="0" err="1"/>
              <a:t>smanjili</a:t>
            </a:r>
            <a:r>
              <a:rPr lang="en-US" u="sng" dirty="0"/>
              <a:t> </a:t>
            </a:r>
            <a:r>
              <a:rPr lang="hr-HR" u="sng" dirty="0"/>
              <a:t>troškove </a:t>
            </a:r>
            <a:r>
              <a:rPr lang="en-US" u="sng" dirty="0" err="1"/>
              <a:t>grananja</a:t>
            </a:r>
            <a:r>
              <a:rPr lang="en-US" dirty="0"/>
              <a:t>, </a:t>
            </a:r>
            <a:r>
              <a:rPr lang="en-US" dirty="0" err="1"/>
              <a:t>mogli</a:t>
            </a:r>
            <a:r>
              <a:rPr lang="en-US" dirty="0"/>
              <a:t> </a:t>
            </a:r>
            <a:r>
              <a:rPr lang="en-US" dirty="0" err="1"/>
              <a:t>bismo</a:t>
            </a:r>
            <a:r>
              <a:rPr lang="en-US" dirty="0"/>
              <a:t> </a:t>
            </a:r>
            <a:r>
              <a:rPr lang="en-US" dirty="0" err="1"/>
              <a:t>procijeniti</a:t>
            </a:r>
            <a:r>
              <a:rPr lang="en-US" dirty="0"/>
              <a:t> </a:t>
            </a:r>
            <a:r>
              <a:rPr lang="en-US" dirty="0" err="1"/>
              <a:t>grananje</a:t>
            </a:r>
            <a:r>
              <a:rPr lang="en-US" dirty="0"/>
              <a:t> u </a:t>
            </a:r>
            <a:r>
              <a:rPr lang="en-US" dirty="0" err="1"/>
              <a:t>fazi</a:t>
            </a:r>
            <a:r>
              <a:rPr lang="en-US" dirty="0"/>
              <a:t> </a:t>
            </a:r>
            <a:r>
              <a:rPr lang="en-US" dirty="0" err="1"/>
              <a:t>dekodiranja</a:t>
            </a:r>
            <a:r>
              <a:rPr lang="en-US" dirty="0"/>
              <a:t>. </a:t>
            </a:r>
            <a:endParaRPr lang="hr-HR" dirty="0"/>
          </a:p>
          <a:p>
            <a:r>
              <a:rPr lang="en-US" dirty="0"/>
              <a:t>• </a:t>
            </a:r>
            <a:r>
              <a:rPr lang="hr-HR" b="1" dirty="0"/>
              <a:t>Neizvršeno grananje uključuje samo 1 mrtvi ciklus</a:t>
            </a:r>
          </a:p>
          <a:p>
            <a:r>
              <a:rPr lang="en-US" dirty="0"/>
              <a:t>• </a:t>
            </a:r>
            <a:r>
              <a:rPr lang="en-US" dirty="0" err="1"/>
              <a:t>Potencijalni</a:t>
            </a:r>
            <a:r>
              <a:rPr lang="en-US" dirty="0"/>
              <a:t> </a:t>
            </a:r>
            <a:r>
              <a:rPr lang="en-US" b="1" dirty="0" err="1"/>
              <a:t>rizici</a:t>
            </a:r>
            <a:r>
              <a:rPr lang="en-US" dirty="0"/>
              <a:t> za </a:t>
            </a:r>
            <a:r>
              <a:rPr lang="en-US" dirty="0" err="1"/>
              <a:t>podatke</a:t>
            </a:r>
            <a:r>
              <a:rPr lang="en-US" dirty="0"/>
              <a:t> </a:t>
            </a:r>
            <a:endParaRPr lang="hr-HR" dirty="0"/>
          </a:p>
          <a:p>
            <a:pPr lvl="1"/>
            <a:r>
              <a:rPr lang="en-US" dirty="0"/>
              <a:t>• </a:t>
            </a:r>
            <a:r>
              <a:rPr lang="en-US" dirty="0" err="1"/>
              <a:t>Ako</a:t>
            </a:r>
            <a:r>
              <a:rPr lang="en-US" dirty="0"/>
              <a:t> </a:t>
            </a:r>
            <a:r>
              <a:rPr lang="en-US" dirty="0" err="1"/>
              <a:t>instrukcija</a:t>
            </a:r>
            <a:r>
              <a:rPr lang="en-US" dirty="0"/>
              <a:t> </a:t>
            </a:r>
            <a:r>
              <a:rPr lang="en-US" dirty="0" err="1"/>
              <a:t>neposredno</a:t>
            </a:r>
            <a:r>
              <a:rPr lang="en-US" dirty="0"/>
              <a:t> </a:t>
            </a:r>
            <a:r>
              <a:rPr lang="en-US" dirty="0" err="1"/>
              <a:t>prije</a:t>
            </a:r>
            <a:r>
              <a:rPr lang="en-US" dirty="0"/>
              <a:t> </a:t>
            </a:r>
            <a:r>
              <a:rPr lang="en-US" dirty="0" err="1"/>
              <a:t>grananja</a:t>
            </a:r>
            <a:r>
              <a:rPr lang="en-US" dirty="0"/>
              <a:t> </a:t>
            </a:r>
            <a:r>
              <a:rPr lang="hr-HR" dirty="0"/>
              <a:t>piše</a:t>
            </a:r>
            <a:r>
              <a:rPr lang="en-US" dirty="0"/>
              <a:t> u </a:t>
            </a:r>
            <a:r>
              <a:rPr lang="en-US" dirty="0" err="1"/>
              <a:t>registar</a:t>
            </a:r>
            <a:r>
              <a:rPr lang="en-US" dirty="0"/>
              <a:t> koji se </a:t>
            </a:r>
            <a:r>
              <a:rPr lang="en-US" dirty="0" err="1"/>
              <a:t>testira</a:t>
            </a:r>
            <a:r>
              <a:rPr lang="en-US" dirty="0"/>
              <a:t> </a:t>
            </a:r>
            <a:r>
              <a:rPr lang="en-US" dirty="0" err="1"/>
              <a:t>pri</a:t>
            </a:r>
            <a:r>
              <a:rPr lang="en-US" dirty="0"/>
              <a:t> </a:t>
            </a:r>
            <a:r>
              <a:rPr lang="en-US" dirty="0" err="1"/>
              <a:t>grananju</a:t>
            </a:r>
            <a:r>
              <a:rPr lang="en-US" dirty="0"/>
              <a:t>, </a:t>
            </a:r>
            <a:r>
              <a:rPr lang="en-US" dirty="0" err="1"/>
              <a:t>moramo</a:t>
            </a:r>
            <a:r>
              <a:rPr lang="en-US" dirty="0"/>
              <a:t> </a:t>
            </a:r>
            <a:r>
              <a:rPr lang="en-US" u="sng" dirty="0"/>
              <a:t>pr</a:t>
            </a:r>
            <a:r>
              <a:rPr lang="hr-HR" u="sng" dirty="0"/>
              <a:t>i</a:t>
            </a:r>
            <a:r>
              <a:rPr lang="en-US" u="sng" dirty="0"/>
              <a:t>č</a:t>
            </a:r>
            <a:r>
              <a:rPr lang="hr-HR" u="sng" dirty="0"/>
              <a:t>e</a:t>
            </a:r>
            <a:r>
              <a:rPr lang="en-US" u="sng" dirty="0"/>
              <a:t>ka</a:t>
            </a:r>
            <a:r>
              <a:rPr lang="hr-HR" u="sng" dirty="0"/>
              <a:t>ti</a:t>
            </a:r>
            <a:r>
              <a:rPr lang="en-US" u="sng" dirty="0"/>
              <a:t> </a:t>
            </a:r>
            <a:r>
              <a:rPr lang="en-US" u="sng" dirty="0" err="1"/>
              <a:t>jedan</a:t>
            </a:r>
            <a:r>
              <a:rPr lang="en-US" u="sng" dirty="0"/>
              <a:t> </a:t>
            </a:r>
            <a:r>
              <a:rPr lang="en-US" u="sng" dirty="0" err="1"/>
              <a:t>ciklus</a:t>
            </a:r>
            <a:r>
              <a:rPr lang="en-US" u="sng" dirty="0"/>
              <a:t> </a:t>
            </a:r>
            <a:r>
              <a:rPr lang="en-US" dirty="0"/>
              <a:t>(</a:t>
            </a:r>
            <a:r>
              <a:rPr lang="en-US" dirty="0" err="1"/>
              <a:t>tj</a:t>
            </a:r>
            <a:r>
              <a:rPr lang="en-US" dirty="0"/>
              <a:t>. </a:t>
            </a:r>
            <a:r>
              <a:rPr lang="en-US" u="sng" dirty="0" err="1"/>
              <a:t>dok</a:t>
            </a:r>
            <a:r>
              <a:rPr lang="en-US" u="sng" dirty="0"/>
              <a:t> ova </a:t>
            </a:r>
            <a:r>
              <a:rPr lang="en-US" u="sng" dirty="0" err="1"/>
              <a:t>instrukcija</a:t>
            </a:r>
            <a:r>
              <a:rPr lang="en-US" u="sng" dirty="0"/>
              <a:t> ne </a:t>
            </a:r>
            <a:r>
              <a:rPr lang="en-US" u="sng" dirty="0" err="1"/>
              <a:t>generira</a:t>
            </a:r>
            <a:r>
              <a:rPr lang="en-US" u="sng" dirty="0"/>
              <a:t> </a:t>
            </a:r>
            <a:r>
              <a:rPr lang="en-US" u="sng" dirty="0" err="1"/>
              <a:t>svoj</a:t>
            </a:r>
            <a:r>
              <a:rPr lang="en-US" u="sng" dirty="0"/>
              <a:t> </a:t>
            </a:r>
            <a:r>
              <a:rPr lang="en-US" u="sng" dirty="0" err="1"/>
              <a:t>rezultat</a:t>
            </a:r>
            <a:r>
              <a:rPr lang="en-US" dirty="0"/>
              <a:t>).</a:t>
            </a:r>
            <a:endParaRPr lang="hr-HR" dirty="0"/>
          </a:p>
          <a:p>
            <a:pPr lvl="1"/>
            <a:r>
              <a:rPr lang="en-US" dirty="0"/>
              <a:t> • </a:t>
            </a:r>
            <a:r>
              <a:rPr lang="en-US" dirty="0" err="1"/>
              <a:t>Tak</a:t>
            </a:r>
            <a:r>
              <a:rPr lang="hr-HR" dirty="0"/>
              <a:t>o</a:t>
            </a:r>
            <a:r>
              <a:rPr lang="en-US" dirty="0"/>
              <a:t>đ</a:t>
            </a:r>
            <a:r>
              <a:rPr lang="hr-HR" dirty="0"/>
              <a:t>e</a:t>
            </a:r>
            <a:r>
              <a:rPr lang="en-US" dirty="0"/>
              <a:t>r ć</a:t>
            </a:r>
            <a:r>
              <a:rPr lang="hr-HR" dirty="0"/>
              <a:t>e</a:t>
            </a:r>
            <a:r>
              <a:rPr lang="en-US" dirty="0"/>
              <a:t> </a:t>
            </a:r>
            <a:r>
              <a:rPr lang="en-US" dirty="0" err="1"/>
              <a:t>nam</a:t>
            </a:r>
            <a:r>
              <a:rPr lang="en-US" dirty="0"/>
              <a:t> </a:t>
            </a:r>
            <a:r>
              <a:rPr lang="en-US" dirty="0" err="1"/>
              <a:t>trebati</a:t>
            </a:r>
            <a:r>
              <a:rPr lang="en-US" dirty="0"/>
              <a:t> </a:t>
            </a:r>
            <a:r>
              <a:rPr lang="en-US" u="sng" dirty="0" err="1"/>
              <a:t>staze</a:t>
            </a:r>
            <a:r>
              <a:rPr lang="en-US" u="sng" dirty="0"/>
              <a:t> za pr</a:t>
            </a:r>
            <a:r>
              <a:rPr lang="hr-HR" u="sng" dirty="0"/>
              <a:t>oseljeđivanje</a:t>
            </a:r>
            <a:r>
              <a:rPr lang="en-US" u="sng" dirty="0"/>
              <a:t> od </a:t>
            </a:r>
            <a:r>
              <a:rPr lang="en-US" u="sng" dirty="0" err="1"/>
              <a:t>faza</a:t>
            </a:r>
            <a:r>
              <a:rPr lang="en-US" u="sng" dirty="0"/>
              <a:t> EXE </a:t>
            </a:r>
            <a:r>
              <a:rPr lang="en-US" u="sng" dirty="0" err="1"/>
              <a:t>i</a:t>
            </a:r>
            <a:r>
              <a:rPr lang="en-US" u="sng" dirty="0"/>
              <a:t> MEM do faze </a:t>
            </a:r>
            <a:r>
              <a:rPr lang="en-US" u="sng" dirty="0" err="1"/>
              <a:t>dekodiranja</a:t>
            </a:r>
            <a:r>
              <a:rPr lang="en-US" dirty="0"/>
              <a:t>.</a:t>
            </a:r>
          </a:p>
        </p:txBody>
      </p:sp>
      <p:pic>
        <p:nvPicPr>
          <p:cNvPr id="5" name="Picture 4">
            <a:extLst>
              <a:ext uri="{FF2B5EF4-FFF2-40B4-BE49-F238E27FC236}">
                <a16:creationId xmlns:a16="http://schemas.microsoft.com/office/drawing/2014/main" id="{642A4E33-B3CB-F2B1-444A-DEEE714A679F}"/>
              </a:ext>
            </a:extLst>
          </p:cNvPr>
          <p:cNvPicPr>
            <a:picLocks noChangeAspect="1"/>
          </p:cNvPicPr>
          <p:nvPr/>
        </p:nvPicPr>
        <p:blipFill>
          <a:blip r:embed="rId2"/>
          <a:stretch>
            <a:fillRect/>
          </a:stretch>
        </p:blipFill>
        <p:spPr>
          <a:xfrm>
            <a:off x="3396051" y="4771882"/>
            <a:ext cx="4592917" cy="208611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5394FE-8F6F-2427-6EFD-8D66863218B1}"/>
                  </a:ext>
                </a:extLst>
              </p14:cNvPr>
              <p14:cNvContentPartPr/>
              <p14:nvPr/>
            </p14:nvContentPartPr>
            <p14:xfrm>
              <a:off x="3353811" y="4745615"/>
              <a:ext cx="907560" cy="135000"/>
            </p14:xfrm>
          </p:contentPart>
        </mc:Choice>
        <mc:Fallback xmlns="">
          <p:pic>
            <p:nvPicPr>
              <p:cNvPr id="6" name="Ink 5">
                <a:extLst>
                  <a:ext uri="{FF2B5EF4-FFF2-40B4-BE49-F238E27FC236}">
                    <a16:creationId xmlns:a16="http://schemas.microsoft.com/office/drawing/2014/main" id="{E25394FE-8F6F-2427-6EFD-8D66863218B1}"/>
                  </a:ext>
                </a:extLst>
              </p:cNvPr>
              <p:cNvPicPr/>
              <p:nvPr/>
            </p:nvPicPr>
            <p:blipFill>
              <a:blip r:embed="rId4"/>
              <a:stretch>
                <a:fillRect/>
              </a:stretch>
            </p:blipFill>
            <p:spPr>
              <a:xfrm>
                <a:off x="3344811" y="4736975"/>
                <a:ext cx="925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18372F3-6776-1071-0AB0-6D81D860888C}"/>
                  </a:ext>
                </a:extLst>
              </p14:cNvPr>
              <p14:cNvContentPartPr/>
              <p14:nvPr/>
            </p14:nvContentPartPr>
            <p14:xfrm>
              <a:off x="3625251" y="4747775"/>
              <a:ext cx="360" cy="16560"/>
            </p14:xfrm>
          </p:contentPart>
        </mc:Choice>
        <mc:Fallback xmlns="">
          <p:pic>
            <p:nvPicPr>
              <p:cNvPr id="7" name="Ink 6">
                <a:extLst>
                  <a:ext uri="{FF2B5EF4-FFF2-40B4-BE49-F238E27FC236}">
                    <a16:creationId xmlns:a16="http://schemas.microsoft.com/office/drawing/2014/main" id="{618372F3-6776-1071-0AB0-6D81D860888C}"/>
                  </a:ext>
                </a:extLst>
              </p:cNvPr>
              <p:cNvPicPr/>
              <p:nvPr/>
            </p:nvPicPr>
            <p:blipFill>
              <a:blip r:embed="rId6"/>
              <a:stretch>
                <a:fillRect/>
              </a:stretch>
            </p:blipFill>
            <p:spPr>
              <a:xfrm>
                <a:off x="3607611" y="4730135"/>
                <a:ext cx="3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E08A13A-A391-988F-A730-57661D48D12C}"/>
                  </a:ext>
                </a:extLst>
              </p14:cNvPr>
              <p14:cNvContentPartPr/>
              <p14:nvPr/>
            </p14:nvContentPartPr>
            <p14:xfrm>
              <a:off x="3384411" y="4769735"/>
              <a:ext cx="974880" cy="60120"/>
            </p14:xfrm>
          </p:contentPart>
        </mc:Choice>
        <mc:Fallback xmlns="">
          <p:pic>
            <p:nvPicPr>
              <p:cNvPr id="8" name="Ink 7">
                <a:extLst>
                  <a:ext uri="{FF2B5EF4-FFF2-40B4-BE49-F238E27FC236}">
                    <a16:creationId xmlns:a16="http://schemas.microsoft.com/office/drawing/2014/main" id="{CE08A13A-A391-988F-A730-57661D48D12C}"/>
                  </a:ext>
                </a:extLst>
              </p:cNvPr>
              <p:cNvPicPr/>
              <p:nvPr/>
            </p:nvPicPr>
            <p:blipFill>
              <a:blip r:embed="rId8"/>
              <a:stretch>
                <a:fillRect/>
              </a:stretch>
            </p:blipFill>
            <p:spPr>
              <a:xfrm>
                <a:off x="3366411" y="4752095"/>
                <a:ext cx="1010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1015FB4-715F-DCD5-17F5-149446B4A725}"/>
                  </a:ext>
                </a:extLst>
              </p14:cNvPr>
              <p14:cNvContentPartPr/>
              <p14:nvPr/>
            </p14:nvContentPartPr>
            <p14:xfrm>
              <a:off x="3594651" y="4747775"/>
              <a:ext cx="784800" cy="100440"/>
            </p14:xfrm>
          </p:contentPart>
        </mc:Choice>
        <mc:Fallback xmlns="">
          <p:pic>
            <p:nvPicPr>
              <p:cNvPr id="9" name="Ink 8">
                <a:extLst>
                  <a:ext uri="{FF2B5EF4-FFF2-40B4-BE49-F238E27FC236}">
                    <a16:creationId xmlns:a16="http://schemas.microsoft.com/office/drawing/2014/main" id="{C1015FB4-715F-DCD5-17F5-149446B4A725}"/>
                  </a:ext>
                </a:extLst>
              </p:cNvPr>
              <p:cNvPicPr/>
              <p:nvPr/>
            </p:nvPicPr>
            <p:blipFill>
              <a:blip r:embed="rId10"/>
              <a:stretch>
                <a:fillRect/>
              </a:stretch>
            </p:blipFill>
            <p:spPr>
              <a:xfrm>
                <a:off x="3577011" y="4730135"/>
                <a:ext cx="820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0EBD30F-00E4-A4EF-75B4-83C05519CC2F}"/>
                  </a:ext>
                </a:extLst>
              </p14:cNvPr>
              <p14:cNvContentPartPr/>
              <p14:nvPr/>
            </p14:nvContentPartPr>
            <p14:xfrm>
              <a:off x="4124571" y="4844255"/>
              <a:ext cx="142200" cy="360"/>
            </p14:xfrm>
          </p:contentPart>
        </mc:Choice>
        <mc:Fallback xmlns="">
          <p:pic>
            <p:nvPicPr>
              <p:cNvPr id="10" name="Ink 9">
                <a:extLst>
                  <a:ext uri="{FF2B5EF4-FFF2-40B4-BE49-F238E27FC236}">
                    <a16:creationId xmlns:a16="http://schemas.microsoft.com/office/drawing/2014/main" id="{30EBD30F-00E4-A4EF-75B4-83C05519CC2F}"/>
                  </a:ext>
                </a:extLst>
              </p:cNvPr>
              <p:cNvPicPr/>
              <p:nvPr/>
            </p:nvPicPr>
            <p:blipFill>
              <a:blip r:embed="rId12"/>
              <a:stretch>
                <a:fillRect/>
              </a:stretch>
            </p:blipFill>
            <p:spPr>
              <a:xfrm>
                <a:off x="4106931" y="4826255"/>
                <a:ext cx="177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07394A1-BD81-3998-36F5-D26FBDA749BD}"/>
                  </a:ext>
                </a:extLst>
              </p14:cNvPr>
              <p14:cNvContentPartPr/>
              <p14:nvPr/>
            </p14:nvContentPartPr>
            <p14:xfrm>
              <a:off x="4091811" y="4844255"/>
              <a:ext cx="174960" cy="27360"/>
            </p14:xfrm>
          </p:contentPart>
        </mc:Choice>
        <mc:Fallback xmlns="">
          <p:pic>
            <p:nvPicPr>
              <p:cNvPr id="11" name="Ink 10">
                <a:extLst>
                  <a:ext uri="{FF2B5EF4-FFF2-40B4-BE49-F238E27FC236}">
                    <a16:creationId xmlns:a16="http://schemas.microsoft.com/office/drawing/2014/main" id="{007394A1-BD81-3998-36F5-D26FBDA749BD}"/>
                  </a:ext>
                </a:extLst>
              </p:cNvPr>
              <p:cNvPicPr/>
              <p:nvPr/>
            </p:nvPicPr>
            <p:blipFill>
              <a:blip r:embed="rId14"/>
              <a:stretch>
                <a:fillRect/>
              </a:stretch>
            </p:blipFill>
            <p:spPr>
              <a:xfrm>
                <a:off x="4074171" y="4826255"/>
                <a:ext cx="210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3EDF209-B11E-0A1A-7B16-0797131EE57B}"/>
                  </a:ext>
                </a:extLst>
              </p14:cNvPr>
              <p14:cNvContentPartPr/>
              <p14:nvPr/>
            </p14:nvContentPartPr>
            <p14:xfrm>
              <a:off x="4191531" y="4875935"/>
              <a:ext cx="59400" cy="360"/>
            </p14:xfrm>
          </p:contentPart>
        </mc:Choice>
        <mc:Fallback xmlns="">
          <p:pic>
            <p:nvPicPr>
              <p:cNvPr id="12" name="Ink 11">
                <a:extLst>
                  <a:ext uri="{FF2B5EF4-FFF2-40B4-BE49-F238E27FC236}">
                    <a16:creationId xmlns:a16="http://schemas.microsoft.com/office/drawing/2014/main" id="{83EDF209-B11E-0A1A-7B16-0797131EE57B}"/>
                  </a:ext>
                </a:extLst>
              </p:cNvPr>
              <p:cNvPicPr/>
              <p:nvPr/>
            </p:nvPicPr>
            <p:blipFill>
              <a:blip r:embed="rId16"/>
              <a:stretch>
                <a:fillRect/>
              </a:stretch>
            </p:blipFill>
            <p:spPr>
              <a:xfrm>
                <a:off x="4173531" y="4858295"/>
                <a:ext cx="95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C011930-6326-0599-669F-23FB433FA024}"/>
                  </a:ext>
                </a:extLst>
              </p14:cNvPr>
              <p14:cNvContentPartPr/>
              <p14:nvPr/>
            </p14:nvContentPartPr>
            <p14:xfrm>
              <a:off x="2742531" y="5261135"/>
              <a:ext cx="360" cy="360"/>
            </p14:xfrm>
          </p:contentPart>
        </mc:Choice>
        <mc:Fallback xmlns="">
          <p:pic>
            <p:nvPicPr>
              <p:cNvPr id="13" name="Ink 12">
                <a:extLst>
                  <a:ext uri="{FF2B5EF4-FFF2-40B4-BE49-F238E27FC236}">
                    <a16:creationId xmlns:a16="http://schemas.microsoft.com/office/drawing/2014/main" id="{9C011930-6326-0599-669F-23FB433FA024}"/>
                  </a:ext>
                </a:extLst>
              </p:cNvPr>
              <p:cNvPicPr/>
              <p:nvPr/>
            </p:nvPicPr>
            <p:blipFill>
              <a:blip r:embed="rId18"/>
              <a:stretch>
                <a:fillRect/>
              </a:stretch>
            </p:blipFill>
            <p:spPr>
              <a:xfrm>
                <a:off x="2724531" y="5243135"/>
                <a:ext cx="36000" cy="36000"/>
              </a:xfrm>
              <a:prstGeom prst="rect">
                <a:avLst/>
              </a:prstGeom>
            </p:spPr>
          </p:pic>
        </mc:Fallback>
      </mc:AlternateContent>
    </p:spTree>
    <p:extLst>
      <p:ext uri="{BB962C8B-B14F-4D97-AF65-F5344CB8AC3E}">
        <p14:creationId xmlns:p14="http://schemas.microsoft.com/office/powerpoint/2010/main" val="409279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29E4-D6E0-B1A9-4837-DE054EE28120}"/>
              </a:ext>
            </a:extLst>
          </p:cNvPr>
          <p:cNvSpPr>
            <a:spLocks noGrp="1"/>
          </p:cNvSpPr>
          <p:nvPr>
            <p:ph type="title"/>
          </p:nvPr>
        </p:nvSpPr>
        <p:spPr/>
        <p:txBody>
          <a:bodyPr/>
          <a:lstStyle/>
          <a:p>
            <a:r>
              <a:rPr lang="en-US" b="1" dirty="0"/>
              <a:t>Pipeline </a:t>
            </a:r>
            <a:r>
              <a:rPr lang="en-US" b="1" dirty="0" err="1"/>
              <a:t>i</a:t>
            </a:r>
            <a:r>
              <a:rPr lang="en-US" b="1" dirty="0"/>
              <a:t> </a:t>
            </a:r>
            <a:r>
              <a:rPr lang="en-US" b="1" dirty="0" err="1"/>
              <a:t>performanse</a:t>
            </a:r>
            <a:endParaRPr lang="en-US" b="1" dirty="0"/>
          </a:p>
        </p:txBody>
      </p:sp>
      <p:sp>
        <p:nvSpPr>
          <p:cNvPr id="3" name="Content Placeholder 2">
            <a:extLst>
              <a:ext uri="{FF2B5EF4-FFF2-40B4-BE49-F238E27FC236}">
                <a16:creationId xmlns:a16="http://schemas.microsoft.com/office/drawing/2014/main" id="{8C2A227C-9D3E-87C6-3C95-63E542118131}"/>
              </a:ext>
            </a:extLst>
          </p:cNvPr>
          <p:cNvSpPr>
            <a:spLocks noGrp="1"/>
          </p:cNvSpPr>
          <p:nvPr>
            <p:ph idx="1"/>
          </p:nvPr>
        </p:nvSpPr>
        <p:spPr/>
        <p:txBody>
          <a:bodyPr/>
          <a:lstStyle/>
          <a:p>
            <a:r>
              <a:rPr lang="en-US" dirty="0"/>
              <a:t>Pipeline CPI </a:t>
            </a:r>
            <a:endParaRPr lang="hr-HR" dirty="0"/>
          </a:p>
          <a:p>
            <a:pPr lvl="1"/>
            <a:r>
              <a:rPr lang="en-US" b="1" dirty="0"/>
              <a:t>Pipeline CPI = </a:t>
            </a:r>
            <a:r>
              <a:rPr lang="en-US" b="1" dirty="0" err="1"/>
              <a:t>idealni</a:t>
            </a:r>
            <a:r>
              <a:rPr lang="en-US" b="1" dirty="0"/>
              <a:t> CPI + </a:t>
            </a:r>
            <a:r>
              <a:rPr lang="hr-HR" b="1" dirty="0"/>
              <a:t>strukturna čekanja </a:t>
            </a:r>
            <a:r>
              <a:rPr lang="en-US" b="1" dirty="0"/>
              <a:t>+ </a:t>
            </a:r>
            <a:r>
              <a:rPr lang="hr-HR" b="1" dirty="0"/>
              <a:t>čekanja zbog </a:t>
            </a:r>
            <a:r>
              <a:rPr lang="en-US" b="1" dirty="0" err="1"/>
              <a:t>podatkovnih</a:t>
            </a:r>
            <a:r>
              <a:rPr lang="en-US" b="1" dirty="0"/>
              <a:t> </a:t>
            </a:r>
            <a:r>
              <a:rPr lang="en-US" b="1" dirty="0" err="1"/>
              <a:t>rizika</a:t>
            </a:r>
            <a:r>
              <a:rPr lang="en-US" b="1" dirty="0"/>
              <a:t> + </a:t>
            </a:r>
            <a:r>
              <a:rPr lang="hr-HR" b="1" dirty="0"/>
              <a:t>kontrolna čekanja</a:t>
            </a:r>
          </a:p>
          <a:p>
            <a:pPr lvl="1"/>
            <a:r>
              <a:rPr lang="en-US" u="sng" dirty="0"/>
              <a:t>Stalls can be reduced </a:t>
            </a:r>
            <a:r>
              <a:rPr lang="en-US" dirty="0"/>
              <a:t>by using a combination of </a:t>
            </a:r>
            <a:r>
              <a:rPr lang="en-US" b="1" dirty="0"/>
              <a:t>compiler</a:t>
            </a:r>
            <a:r>
              <a:rPr lang="en-US" dirty="0"/>
              <a:t> (e.g., scheduling) and </a:t>
            </a:r>
            <a:r>
              <a:rPr lang="en-US" b="1" dirty="0"/>
              <a:t>hardware techniques</a:t>
            </a:r>
            <a:r>
              <a:rPr lang="en-US" dirty="0"/>
              <a:t>. </a:t>
            </a:r>
            <a:endParaRPr lang="hr-HR" dirty="0"/>
          </a:p>
          <a:p>
            <a:pPr lvl="1"/>
            <a:r>
              <a:rPr lang="en-US" dirty="0"/>
              <a:t>Hardware techniques typically </a:t>
            </a:r>
            <a:r>
              <a:rPr lang="en-US" b="1" dirty="0"/>
              <a:t>increase the area and complexity </a:t>
            </a:r>
            <a:r>
              <a:rPr lang="en-US" dirty="0"/>
              <a:t>of our processor. Consequently, power consumption typically grows quickly (not just linearly) as we try to boost the performance of our processor.</a:t>
            </a:r>
          </a:p>
        </p:txBody>
      </p:sp>
    </p:spTree>
    <p:extLst>
      <p:ext uri="{BB962C8B-B14F-4D97-AF65-F5344CB8AC3E}">
        <p14:creationId xmlns:p14="http://schemas.microsoft.com/office/powerpoint/2010/main" val="2354922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CECF-43F6-5F19-66E0-EC515DCA7E41}"/>
              </a:ext>
            </a:extLst>
          </p:cNvPr>
          <p:cNvSpPr>
            <a:spLocks noGrp="1"/>
          </p:cNvSpPr>
          <p:nvPr>
            <p:ph type="title"/>
          </p:nvPr>
        </p:nvSpPr>
        <p:spPr/>
        <p:txBody>
          <a:bodyPr/>
          <a:lstStyle/>
          <a:p>
            <a:r>
              <a:rPr lang="hr-HR" b="1" dirty="0"/>
              <a:t>Analiti</a:t>
            </a:r>
            <a:r>
              <a:rPr lang="en-US" b="1" dirty="0"/>
              <a:t>č</a:t>
            </a:r>
            <a:r>
              <a:rPr lang="hr-HR" b="1" dirty="0"/>
              <a:t>ki</a:t>
            </a:r>
            <a:r>
              <a:rPr lang="en-US" b="1" dirty="0"/>
              <a:t> model </a:t>
            </a:r>
            <a:r>
              <a:rPr lang="en-US" b="1" dirty="0" err="1"/>
              <a:t>izvedbe</a:t>
            </a:r>
            <a:endParaRPr lang="en-US" b="1" dirty="0"/>
          </a:p>
        </p:txBody>
      </p:sp>
      <p:sp>
        <p:nvSpPr>
          <p:cNvPr id="3" name="Content Placeholder 2">
            <a:extLst>
              <a:ext uri="{FF2B5EF4-FFF2-40B4-BE49-F238E27FC236}">
                <a16:creationId xmlns:a16="http://schemas.microsoft.com/office/drawing/2014/main" id="{825DC48A-7027-DCD7-8935-C921D6809A50}"/>
              </a:ext>
            </a:extLst>
          </p:cNvPr>
          <p:cNvSpPr>
            <a:spLocks noGrp="1"/>
          </p:cNvSpPr>
          <p:nvPr>
            <p:ph idx="1"/>
          </p:nvPr>
        </p:nvSpPr>
        <p:spPr>
          <a:xfrm>
            <a:off x="0" y="1472698"/>
            <a:ext cx="10515600" cy="5385301"/>
          </a:xfrm>
        </p:spPr>
        <p:txBody>
          <a:bodyPr>
            <a:normAutofit fontScale="92500" lnSpcReduction="10000"/>
          </a:bodyPr>
          <a:lstStyle/>
          <a:p>
            <a:r>
              <a:rPr lang="en-US" dirty="0"/>
              <a:t>• </a:t>
            </a:r>
            <a:r>
              <a:rPr lang="en-US" dirty="0" err="1"/>
              <a:t>Konstruirajmo</a:t>
            </a:r>
            <a:r>
              <a:rPr lang="en-US" dirty="0"/>
              <a:t> </a:t>
            </a:r>
            <a:r>
              <a:rPr lang="en-US" dirty="0" err="1"/>
              <a:t>jednostavan</a:t>
            </a:r>
            <a:r>
              <a:rPr lang="en-US" dirty="0"/>
              <a:t> a </a:t>
            </a:r>
            <a:r>
              <a:rPr lang="en-US" dirty="0" err="1"/>
              <a:t>a</a:t>
            </a:r>
            <a:r>
              <a:rPr lang="en-US" dirty="0"/>
              <a:t> </a:t>
            </a:r>
            <a:r>
              <a:rPr lang="en-US" dirty="0" err="1"/>
              <a:t>čk</a:t>
            </a:r>
            <a:r>
              <a:rPr lang="en-US" dirty="0"/>
              <a:t> model </a:t>
            </a:r>
            <a:br>
              <a:rPr lang="hr-HR" dirty="0"/>
            </a:br>
            <a:r>
              <a:rPr lang="en-US" dirty="0" err="1"/>
              <a:t>performansi</a:t>
            </a:r>
            <a:r>
              <a:rPr lang="en-US" dirty="0"/>
              <a:t> </a:t>
            </a:r>
            <a:r>
              <a:rPr lang="en-US" dirty="0" err="1"/>
              <a:t>piplinea</a:t>
            </a:r>
            <a:r>
              <a:rPr lang="en-US" dirty="0"/>
              <a:t>. </a:t>
            </a:r>
            <a:endParaRPr lang="hr-HR" dirty="0"/>
          </a:p>
          <a:p>
            <a:r>
              <a:rPr lang="hr-HR" dirty="0"/>
              <a:t>Počinjemo kritičnim putem kašnjenja T</a:t>
            </a:r>
          </a:p>
          <a:p>
            <a:r>
              <a:rPr lang="en-US" dirty="0"/>
              <a:t>• </a:t>
            </a:r>
            <a:r>
              <a:rPr lang="en-US" dirty="0" err="1"/>
              <a:t>Podijelite</a:t>
            </a:r>
            <a:r>
              <a:rPr lang="en-US" dirty="0"/>
              <a:t> ga u S </a:t>
            </a:r>
            <a:r>
              <a:rPr lang="en-US" dirty="0" err="1"/>
              <a:t>faza</a:t>
            </a:r>
            <a:r>
              <a:rPr lang="en-US" dirty="0"/>
              <a:t> </a:t>
            </a:r>
            <a:r>
              <a:rPr lang="en-US" dirty="0" err="1"/>
              <a:t>kaš</a:t>
            </a:r>
            <a:r>
              <a:rPr lang="hr-HR" dirty="0"/>
              <a:t>n</a:t>
            </a:r>
            <a:r>
              <a:rPr lang="en-US" dirty="0"/>
              <a:t>j</a:t>
            </a:r>
            <a:r>
              <a:rPr lang="hr-HR" dirty="0"/>
              <a:t>n</a:t>
            </a:r>
            <a:r>
              <a:rPr lang="en-US" dirty="0"/>
              <a:t>ja T / S. </a:t>
            </a:r>
            <a:endParaRPr lang="hr-HR" dirty="0"/>
          </a:p>
          <a:p>
            <a:r>
              <a:rPr lang="en-US" dirty="0"/>
              <a:t>• </a:t>
            </a:r>
            <a:r>
              <a:rPr lang="en-US" dirty="0" err="1"/>
              <a:t>Onda</a:t>
            </a:r>
            <a:r>
              <a:rPr lang="en-US" dirty="0"/>
              <a:t> </a:t>
            </a:r>
            <a:r>
              <a:rPr lang="en-US" dirty="0" err="1"/>
              <a:t>dodajemo</a:t>
            </a:r>
            <a:r>
              <a:rPr lang="en-US" dirty="0"/>
              <a:t> </a:t>
            </a:r>
            <a:r>
              <a:rPr lang="en-US" dirty="0" err="1"/>
              <a:t>vremensko</a:t>
            </a:r>
            <a:r>
              <a:rPr lang="en-US" dirty="0"/>
              <a:t> </a:t>
            </a:r>
            <a:r>
              <a:rPr lang="en-US" dirty="0" err="1"/>
              <a:t>kaš</a:t>
            </a:r>
            <a:r>
              <a:rPr lang="hr-HR" dirty="0"/>
              <a:t>n</a:t>
            </a:r>
            <a:r>
              <a:rPr lang="en-US" dirty="0"/>
              <a:t>j</a:t>
            </a:r>
            <a:r>
              <a:rPr lang="hr-HR" dirty="0"/>
              <a:t>en</a:t>
            </a:r>
            <a:r>
              <a:rPr lang="en-US" dirty="0"/>
              <a:t>j</a:t>
            </a:r>
            <a:r>
              <a:rPr lang="hr-HR" dirty="0"/>
              <a:t>e</a:t>
            </a:r>
            <a:r>
              <a:rPr lang="en-US" dirty="0"/>
              <a:t> </a:t>
            </a:r>
            <a:r>
              <a:rPr lang="hr-HR" dirty="0"/>
              <a:t>ciklusa</a:t>
            </a:r>
            <a:r>
              <a:rPr lang="en-US" dirty="0"/>
              <a:t> C </a:t>
            </a:r>
            <a:br>
              <a:rPr lang="hr-HR" dirty="0"/>
            </a:br>
            <a:r>
              <a:rPr lang="en-US" dirty="0" err="1"/>
              <a:t>koje</a:t>
            </a:r>
            <a:r>
              <a:rPr lang="en-US" dirty="0"/>
              <a:t> </a:t>
            </a:r>
            <a:r>
              <a:rPr lang="en-US" dirty="0" err="1"/>
              <a:t>nastaje</a:t>
            </a:r>
            <a:r>
              <a:rPr lang="hr-HR" dirty="0"/>
              <a:t> </a:t>
            </a:r>
            <a:r>
              <a:rPr lang="en-US" dirty="0" err="1"/>
              <a:t>zbog</a:t>
            </a:r>
            <a:r>
              <a:rPr lang="en-US" dirty="0"/>
              <a:t> </a:t>
            </a:r>
            <a:r>
              <a:rPr lang="en-US" dirty="0" err="1"/>
              <a:t>upravljanja</a:t>
            </a:r>
            <a:r>
              <a:rPr lang="en-US" dirty="0"/>
              <a:t>. Time </a:t>
            </a:r>
            <a:r>
              <a:rPr lang="en-US" dirty="0" err="1"/>
              <a:t>dobivamo</a:t>
            </a:r>
            <a:r>
              <a:rPr lang="en-US" dirty="0"/>
              <a:t> T/S+C.</a:t>
            </a:r>
            <a:endParaRPr lang="hr-HR" dirty="0"/>
          </a:p>
          <a:p>
            <a:r>
              <a:rPr lang="en-US" b="1" dirty="0"/>
              <a:t>Pipeline CPI = </a:t>
            </a:r>
            <a:r>
              <a:rPr lang="en-US" b="1" dirty="0" err="1"/>
              <a:t>idealni</a:t>
            </a:r>
            <a:r>
              <a:rPr lang="en-US" b="1" dirty="0"/>
              <a:t> CPI + č</a:t>
            </a:r>
            <a:r>
              <a:rPr lang="hr-HR" b="1" dirty="0"/>
              <a:t>ekan</a:t>
            </a:r>
            <a:r>
              <a:rPr lang="en-US" b="1" dirty="0"/>
              <a:t>j</a:t>
            </a:r>
            <a:r>
              <a:rPr lang="hr-HR" b="1" dirty="0"/>
              <a:t>a u </a:t>
            </a:r>
            <a:r>
              <a:rPr lang="en-US" b="1" dirty="0"/>
              <a:t> </a:t>
            </a:r>
            <a:r>
              <a:rPr lang="en-US" b="1" dirty="0" err="1"/>
              <a:t>pipelineu</a:t>
            </a:r>
            <a:r>
              <a:rPr lang="en-US" b="1" dirty="0"/>
              <a:t> </a:t>
            </a:r>
            <a:r>
              <a:rPr lang="en-US" b="1" dirty="0" err="1"/>
              <a:t>zbog</a:t>
            </a:r>
            <a:br>
              <a:rPr lang="hr-HR" b="1" dirty="0"/>
            </a:br>
            <a:r>
              <a:rPr lang="en-US" b="1" dirty="0"/>
              <a:t> </a:t>
            </a:r>
            <a:r>
              <a:rPr lang="en-US" b="1" dirty="0" err="1"/>
              <a:t>instrukcija</a:t>
            </a:r>
            <a:endParaRPr lang="en-US" b="1" dirty="0"/>
          </a:p>
          <a:p>
            <a:r>
              <a:rPr lang="en-US" dirty="0"/>
              <a:t>Freq = 1 / (</a:t>
            </a:r>
            <a:r>
              <a:rPr lang="en-US" dirty="0" err="1"/>
              <a:t>trajanje</a:t>
            </a:r>
            <a:r>
              <a:rPr lang="en-US" dirty="0"/>
              <a:t> </a:t>
            </a:r>
            <a:r>
              <a:rPr lang="en-US" dirty="0" err="1"/>
              <a:t>ciklusa</a:t>
            </a:r>
            <a:r>
              <a:rPr lang="en-US" dirty="0"/>
              <a:t>) = 1 / (T/S + C)</a:t>
            </a:r>
          </a:p>
          <a:p>
            <a:r>
              <a:rPr lang="en-US" b="1" dirty="0" err="1"/>
              <a:t>Propusnost</a:t>
            </a:r>
            <a:r>
              <a:rPr lang="en-US" b="1" dirty="0"/>
              <a:t> = Freq / CPI</a:t>
            </a:r>
          </a:p>
          <a:p>
            <a:r>
              <a:rPr lang="en-US" dirty="0" err="1"/>
              <a:t>Pretpostavimo</a:t>
            </a:r>
            <a:r>
              <a:rPr lang="en-US" dirty="0"/>
              <a:t> da se </a:t>
            </a:r>
            <a:r>
              <a:rPr lang="en-US" dirty="0" err="1"/>
              <a:t>zastoji</a:t>
            </a:r>
            <a:r>
              <a:rPr lang="en-US" dirty="0"/>
              <a:t> </a:t>
            </a:r>
            <a:r>
              <a:rPr lang="en-US" dirty="0" err="1"/>
              <a:t>javljaju</a:t>
            </a:r>
            <a:r>
              <a:rPr lang="en-US" dirty="0"/>
              <a:t> </a:t>
            </a:r>
            <a:r>
              <a:rPr lang="en-US" u="sng" dirty="0" err="1"/>
              <a:t>frekvencijom</a:t>
            </a:r>
            <a:r>
              <a:rPr lang="en-US" u="sng" dirty="0"/>
              <a:t> B</a:t>
            </a:r>
            <a:r>
              <a:rPr lang="en-US" dirty="0"/>
              <a:t>, </a:t>
            </a:r>
            <a:br>
              <a:rPr lang="hr-HR" dirty="0"/>
            </a:br>
            <a:r>
              <a:rPr lang="en-US" dirty="0"/>
              <a:t>a </a:t>
            </a:r>
            <a:r>
              <a:rPr lang="en-US" dirty="0" err="1"/>
              <a:t>njihov</a:t>
            </a:r>
            <a:r>
              <a:rPr lang="en-US" dirty="0"/>
              <a:t> </a:t>
            </a:r>
            <a:r>
              <a:rPr lang="hr-HR" dirty="0"/>
              <a:t>tro</a:t>
            </a:r>
            <a:r>
              <a:rPr lang="en-US" dirty="0" err="1"/>
              <a:t>šak</a:t>
            </a:r>
            <a:r>
              <a:rPr lang="en-US" dirty="0"/>
              <a:t> je</a:t>
            </a:r>
            <a:r>
              <a:rPr lang="hr-HR" dirty="0"/>
              <a:t> </a:t>
            </a:r>
            <a:r>
              <a:rPr lang="en-US" dirty="0" err="1"/>
              <a:t>proporcionalan</a:t>
            </a:r>
            <a:r>
              <a:rPr lang="en-US" dirty="0"/>
              <a:t> </a:t>
            </a:r>
            <a:r>
              <a:rPr lang="en-US" u="sng" dirty="0" err="1"/>
              <a:t>dubini</a:t>
            </a:r>
            <a:r>
              <a:rPr lang="en-US" u="sng" dirty="0"/>
              <a:t> </a:t>
            </a:r>
            <a:r>
              <a:rPr lang="en-US" u="sng" dirty="0" err="1"/>
              <a:t>pipelinea</a:t>
            </a:r>
            <a:r>
              <a:rPr lang="en-US" u="sng" dirty="0"/>
              <a:t>, </a:t>
            </a:r>
            <a:r>
              <a:rPr lang="en-US" u="sng" dirty="0" err="1"/>
              <a:t>recimo</a:t>
            </a:r>
            <a:r>
              <a:rPr lang="en-US" u="sng" dirty="0"/>
              <a:t> (S-1):</a:t>
            </a:r>
          </a:p>
          <a:p>
            <a:r>
              <a:rPr lang="en-US" b="1" dirty="0" err="1"/>
              <a:t>Propusnost</a:t>
            </a:r>
            <a:r>
              <a:rPr lang="en-US" b="1" dirty="0"/>
              <a:t> = 1 / (1+(S-1)b) x 1 / (T/S+C)</a:t>
            </a:r>
          </a:p>
        </p:txBody>
      </p:sp>
      <p:pic>
        <p:nvPicPr>
          <p:cNvPr id="5" name="Picture 4">
            <a:extLst>
              <a:ext uri="{FF2B5EF4-FFF2-40B4-BE49-F238E27FC236}">
                <a16:creationId xmlns:a16="http://schemas.microsoft.com/office/drawing/2014/main" id="{96368293-97DB-C426-E14E-D3003CBC9142}"/>
              </a:ext>
            </a:extLst>
          </p:cNvPr>
          <p:cNvPicPr>
            <a:picLocks noChangeAspect="1"/>
          </p:cNvPicPr>
          <p:nvPr/>
        </p:nvPicPr>
        <p:blipFill>
          <a:blip r:embed="rId2"/>
          <a:stretch>
            <a:fillRect/>
          </a:stretch>
        </p:blipFill>
        <p:spPr>
          <a:xfrm>
            <a:off x="7577493" y="2165685"/>
            <a:ext cx="4614507" cy="2587462"/>
          </a:xfrm>
          <a:prstGeom prst="rect">
            <a:avLst/>
          </a:prstGeom>
        </p:spPr>
      </p:pic>
    </p:spTree>
    <p:extLst>
      <p:ext uri="{BB962C8B-B14F-4D97-AF65-F5344CB8AC3E}">
        <p14:creationId xmlns:p14="http://schemas.microsoft.com/office/powerpoint/2010/main" val="4162597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C799-8594-853E-C3A8-CE72F668CF89}"/>
              </a:ext>
            </a:extLst>
          </p:cNvPr>
          <p:cNvSpPr>
            <a:spLocks noGrp="1"/>
          </p:cNvSpPr>
          <p:nvPr>
            <p:ph type="title"/>
          </p:nvPr>
        </p:nvSpPr>
        <p:spPr/>
        <p:txBody>
          <a:bodyPr/>
          <a:lstStyle/>
          <a:p>
            <a:r>
              <a:rPr lang="en-US" b="1" dirty="0" err="1"/>
              <a:t>Optimalna</a:t>
            </a:r>
            <a:r>
              <a:rPr lang="en-US" b="1" dirty="0"/>
              <a:t> </a:t>
            </a:r>
            <a:r>
              <a:rPr lang="en-US" b="1" dirty="0" err="1"/>
              <a:t>dubina</a:t>
            </a:r>
            <a:r>
              <a:rPr lang="en-US" b="1" dirty="0"/>
              <a:t> </a:t>
            </a:r>
            <a:r>
              <a:rPr lang="en-US" b="1" dirty="0" err="1"/>
              <a:t>pipelinea</a:t>
            </a:r>
            <a:endParaRPr lang="en-US" b="1" dirty="0"/>
          </a:p>
        </p:txBody>
      </p:sp>
      <p:sp>
        <p:nvSpPr>
          <p:cNvPr id="3" name="Content Placeholder 2">
            <a:extLst>
              <a:ext uri="{FF2B5EF4-FFF2-40B4-BE49-F238E27FC236}">
                <a16:creationId xmlns:a16="http://schemas.microsoft.com/office/drawing/2014/main" id="{5C6E7CE1-ED90-A8F4-86BF-708AEEFCFEF8}"/>
              </a:ext>
            </a:extLst>
          </p:cNvPr>
          <p:cNvSpPr>
            <a:spLocks noGrp="1"/>
          </p:cNvSpPr>
          <p:nvPr>
            <p:ph idx="1"/>
          </p:nvPr>
        </p:nvSpPr>
        <p:spPr/>
        <p:txBody>
          <a:bodyPr/>
          <a:lstStyle/>
          <a:p>
            <a:r>
              <a:rPr lang="en-US" dirty="0"/>
              <a:t>T = 5 ns, </a:t>
            </a:r>
            <a:r>
              <a:rPr lang="en-US" dirty="0" err="1"/>
              <a:t>kašnjenje</a:t>
            </a:r>
            <a:r>
              <a:rPr lang="en-US" dirty="0"/>
              <a:t> </a:t>
            </a:r>
            <a:r>
              <a:rPr lang="en-US" dirty="0" err="1"/>
              <a:t>zbog</a:t>
            </a:r>
            <a:r>
              <a:rPr lang="en-US" dirty="0"/>
              <a:t> </a:t>
            </a:r>
            <a:r>
              <a:rPr lang="en-US" dirty="0" err="1"/>
              <a:t>prekida</a:t>
            </a:r>
            <a:r>
              <a:rPr lang="en-US" dirty="0"/>
              <a:t> (S-1) </a:t>
            </a:r>
            <a:endParaRPr lang="hr-HR" dirty="0"/>
          </a:p>
          <a:p>
            <a:r>
              <a:rPr lang="en-US" b="1" dirty="0" err="1"/>
              <a:t>Jednostavni</a:t>
            </a:r>
            <a:r>
              <a:rPr lang="en-US" b="1" dirty="0"/>
              <a:t> pipeline </a:t>
            </a:r>
            <a:r>
              <a:rPr lang="en-US" b="1" dirty="0" err="1"/>
              <a:t>dizajn</a:t>
            </a:r>
            <a:r>
              <a:rPr lang="en-US" b="1" dirty="0"/>
              <a:t> </a:t>
            </a:r>
            <a:br>
              <a:rPr lang="hr-HR" dirty="0"/>
            </a:br>
            <a:r>
              <a:rPr lang="hr-HR" dirty="0"/>
              <a:t>	</a:t>
            </a:r>
            <a:r>
              <a:rPr lang="en-US" dirty="0"/>
              <a:t>C= 300 </a:t>
            </a:r>
            <a:r>
              <a:rPr lang="en-US" dirty="0" err="1"/>
              <a:t>ps</a:t>
            </a:r>
            <a:r>
              <a:rPr lang="en-US" dirty="0"/>
              <a:t> </a:t>
            </a:r>
            <a:br>
              <a:rPr lang="hr-HR" dirty="0"/>
            </a:br>
            <a:r>
              <a:rPr lang="hr-HR" dirty="0"/>
              <a:t>	</a:t>
            </a:r>
            <a:r>
              <a:rPr lang="en-US" dirty="0"/>
              <a:t>Pipeline </a:t>
            </a:r>
            <a:r>
              <a:rPr lang="en-US" b="1" dirty="0" err="1"/>
              <a:t>prekid</a:t>
            </a:r>
            <a:r>
              <a:rPr lang="en-US" b="1" dirty="0"/>
              <a:t> </a:t>
            </a:r>
            <a:r>
              <a:rPr lang="en-US" b="1" dirty="0" err="1"/>
              <a:t>svakih</a:t>
            </a:r>
            <a:r>
              <a:rPr lang="en-US" b="1" dirty="0"/>
              <a:t> 6 </a:t>
            </a:r>
            <a:r>
              <a:rPr lang="en-US" b="1" dirty="0" err="1"/>
              <a:t>instrukcija</a:t>
            </a:r>
            <a:r>
              <a:rPr lang="en-US" b="1" dirty="0"/>
              <a:t> </a:t>
            </a:r>
            <a:endParaRPr lang="hr-HR" b="1" dirty="0"/>
          </a:p>
          <a:p>
            <a:r>
              <a:rPr lang="en-US" b="1" dirty="0" err="1"/>
              <a:t>Agresivni</a:t>
            </a:r>
            <a:r>
              <a:rPr lang="en-US" b="1" dirty="0"/>
              <a:t> </a:t>
            </a:r>
            <a:r>
              <a:rPr lang="en-US" b="1" dirty="0" err="1"/>
              <a:t>dizajn</a:t>
            </a:r>
            <a:r>
              <a:rPr lang="en-US" b="1" dirty="0"/>
              <a:t> </a:t>
            </a:r>
            <a:r>
              <a:rPr lang="en-US" b="1" dirty="0" err="1"/>
              <a:t>pipelinea</a:t>
            </a:r>
            <a:r>
              <a:rPr lang="en-US" b="1" dirty="0"/>
              <a:t> </a:t>
            </a:r>
            <a:br>
              <a:rPr lang="hr-HR" dirty="0"/>
            </a:br>
            <a:r>
              <a:rPr lang="hr-HR" dirty="0"/>
              <a:t>	</a:t>
            </a:r>
            <a:r>
              <a:rPr lang="en-US" dirty="0"/>
              <a:t>C = 100 </a:t>
            </a:r>
            <a:r>
              <a:rPr lang="en-US" dirty="0" err="1"/>
              <a:t>ps</a:t>
            </a:r>
            <a:r>
              <a:rPr lang="en-US" dirty="0"/>
              <a:t> </a:t>
            </a:r>
            <a:br>
              <a:rPr lang="hr-HR" dirty="0"/>
            </a:br>
            <a:r>
              <a:rPr lang="hr-HR" dirty="0"/>
              <a:t>	</a:t>
            </a:r>
            <a:r>
              <a:rPr lang="en-US" dirty="0"/>
              <a:t>Pipeline </a:t>
            </a:r>
            <a:r>
              <a:rPr lang="en-US" b="1" dirty="0" err="1"/>
              <a:t>kasni</a:t>
            </a:r>
            <a:r>
              <a:rPr lang="en-US" b="1" dirty="0"/>
              <a:t> </a:t>
            </a:r>
            <a:r>
              <a:rPr lang="en-US" b="1" dirty="0" err="1"/>
              <a:t>svakih</a:t>
            </a:r>
            <a:r>
              <a:rPr lang="en-US" b="1" dirty="0"/>
              <a:t> 25 </a:t>
            </a:r>
            <a:r>
              <a:rPr lang="en-US" b="1" dirty="0" err="1"/>
              <a:t>instrukcija</a:t>
            </a:r>
            <a:endParaRPr lang="en-US" b="1" dirty="0"/>
          </a:p>
        </p:txBody>
      </p:sp>
      <p:pic>
        <p:nvPicPr>
          <p:cNvPr id="5" name="Picture 4">
            <a:extLst>
              <a:ext uri="{FF2B5EF4-FFF2-40B4-BE49-F238E27FC236}">
                <a16:creationId xmlns:a16="http://schemas.microsoft.com/office/drawing/2014/main" id="{FBA73803-7C5B-9939-FBF9-3D97F868974F}"/>
              </a:ext>
            </a:extLst>
          </p:cNvPr>
          <p:cNvPicPr>
            <a:picLocks noChangeAspect="1"/>
          </p:cNvPicPr>
          <p:nvPr/>
        </p:nvPicPr>
        <p:blipFill>
          <a:blip r:embed="rId2"/>
          <a:stretch>
            <a:fillRect/>
          </a:stretch>
        </p:blipFill>
        <p:spPr>
          <a:xfrm>
            <a:off x="7106653" y="2184353"/>
            <a:ext cx="5085347" cy="3633882"/>
          </a:xfrm>
          <a:prstGeom prst="rect">
            <a:avLst/>
          </a:prstGeom>
        </p:spPr>
      </p:pic>
    </p:spTree>
    <p:extLst>
      <p:ext uri="{BB962C8B-B14F-4D97-AF65-F5344CB8AC3E}">
        <p14:creationId xmlns:p14="http://schemas.microsoft.com/office/powerpoint/2010/main" val="272672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AB87-3A20-5C95-D1FF-73BB8CF95C08}"/>
              </a:ext>
            </a:extLst>
          </p:cNvPr>
          <p:cNvSpPr>
            <a:spLocks noGrp="1"/>
          </p:cNvSpPr>
          <p:nvPr>
            <p:ph type="title"/>
          </p:nvPr>
        </p:nvSpPr>
        <p:spPr/>
        <p:txBody>
          <a:bodyPr/>
          <a:lstStyle/>
          <a:p>
            <a:r>
              <a:rPr lang="hr-HR" dirty="0"/>
              <a:t>Tipične </a:t>
            </a:r>
            <a:r>
              <a:rPr lang="en-US" b="1" dirty="0" err="1"/>
              <a:t>duljine</a:t>
            </a:r>
            <a:r>
              <a:rPr lang="en-US" dirty="0"/>
              <a:t> </a:t>
            </a:r>
            <a:r>
              <a:rPr lang="en-US" dirty="0" err="1"/>
              <a:t>pipelinea</a:t>
            </a:r>
            <a:endParaRPr lang="en-US" dirty="0"/>
          </a:p>
        </p:txBody>
      </p:sp>
      <p:sp>
        <p:nvSpPr>
          <p:cNvPr id="3" name="Content Placeholder 2">
            <a:extLst>
              <a:ext uri="{FF2B5EF4-FFF2-40B4-BE49-F238E27FC236}">
                <a16:creationId xmlns:a16="http://schemas.microsoft.com/office/drawing/2014/main" id="{2E8059E1-D3AB-AAD3-961A-D5A14208A4CF}"/>
              </a:ext>
            </a:extLst>
          </p:cNvPr>
          <p:cNvSpPr>
            <a:spLocks noGrp="1"/>
          </p:cNvSpPr>
          <p:nvPr>
            <p:ph idx="1"/>
          </p:nvPr>
        </p:nvSpPr>
        <p:spPr/>
        <p:txBody>
          <a:bodyPr/>
          <a:lstStyle/>
          <a:p>
            <a:r>
              <a:rPr lang="en-US" dirty="0"/>
              <a:t>• </a:t>
            </a:r>
            <a:r>
              <a:rPr lang="en-US" dirty="0" err="1"/>
              <a:t>Jezgre</a:t>
            </a:r>
            <a:r>
              <a:rPr lang="en-US" dirty="0"/>
              <a:t> </a:t>
            </a:r>
            <a:r>
              <a:rPr lang="en-US" dirty="0" err="1"/>
              <a:t>optimizirane</a:t>
            </a:r>
            <a:r>
              <a:rPr lang="en-US" dirty="0"/>
              <a:t> za </a:t>
            </a:r>
            <a:r>
              <a:rPr lang="hr-HR" dirty="0"/>
              <a:t>manju površinu </a:t>
            </a:r>
            <a:r>
              <a:rPr lang="en-US" dirty="0" err="1"/>
              <a:t>mogu</a:t>
            </a:r>
            <a:r>
              <a:rPr lang="en-US" dirty="0"/>
              <a:t> </a:t>
            </a:r>
            <a:r>
              <a:rPr lang="en-US" dirty="0" err="1"/>
              <a:t>imati</a:t>
            </a:r>
            <a:r>
              <a:rPr lang="en-US" dirty="0"/>
              <a:t> 2-3 faze. </a:t>
            </a:r>
            <a:endParaRPr lang="hr-HR" dirty="0"/>
          </a:p>
          <a:p>
            <a:r>
              <a:rPr lang="en-US" dirty="0"/>
              <a:t>• </a:t>
            </a:r>
            <a:r>
              <a:rPr lang="en-US" b="1" dirty="0" err="1"/>
              <a:t>Jednostavni</a:t>
            </a:r>
            <a:r>
              <a:rPr lang="en-US" dirty="0"/>
              <a:t>, </a:t>
            </a:r>
            <a:r>
              <a:rPr lang="hr-HR" dirty="0"/>
              <a:t>učinkoviti </a:t>
            </a:r>
            <a:r>
              <a:rPr lang="en-US" dirty="0" err="1"/>
              <a:t>skalarni</a:t>
            </a:r>
            <a:r>
              <a:rPr lang="en-US" dirty="0"/>
              <a:t> </a:t>
            </a:r>
            <a:r>
              <a:rPr lang="en-US" dirty="0" err="1"/>
              <a:t>pipelineovi</a:t>
            </a:r>
            <a:r>
              <a:rPr lang="en-US" dirty="0"/>
              <a:t> </a:t>
            </a:r>
            <a:r>
              <a:rPr lang="hr-HR" dirty="0"/>
              <a:t>obično</a:t>
            </a:r>
            <a:r>
              <a:rPr lang="en-US" dirty="0"/>
              <a:t> se </a:t>
            </a:r>
            <a:r>
              <a:rPr lang="en-US" dirty="0" err="1"/>
              <a:t>provode</a:t>
            </a:r>
            <a:r>
              <a:rPr lang="en-US" dirty="0"/>
              <a:t> s </a:t>
            </a:r>
            <a:r>
              <a:rPr lang="en-US" b="1" dirty="0"/>
              <a:t>5-7 </a:t>
            </a:r>
            <a:r>
              <a:rPr lang="en-US" b="1" dirty="0" err="1"/>
              <a:t>faza</a:t>
            </a:r>
            <a:r>
              <a:rPr lang="en-US" dirty="0"/>
              <a:t>. </a:t>
            </a:r>
            <a:endParaRPr lang="hr-HR" dirty="0"/>
          </a:p>
          <a:p>
            <a:r>
              <a:rPr lang="en-US" dirty="0"/>
              <a:t>• </a:t>
            </a:r>
            <a:r>
              <a:rPr lang="en-US" dirty="0" err="1"/>
              <a:t>Jezgre</a:t>
            </a:r>
            <a:r>
              <a:rPr lang="en-US" dirty="0"/>
              <a:t> s v</a:t>
            </a:r>
            <a:r>
              <a:rPr lang="hr-HR" dirty="0"/>
              <a:t>i</a:t>
            </a:r>
            <a:r>
              <a:rPr lang="en-US" dirty="0"/>
              <a:t>š</a:t>
            </a:r>
            <a:r>
              <a:rPr lang="hr-HR" dirty="0"/>
              <a:t>im</a:t>
            </a:r>
            <a:r>
              <a:rPr lang="en-US" dirty="0"/>
              <a:t> </a:t>
            </a:r>
            <a:r>
              <a:rPr lang="en-US" dirty="0" err="1"/>
              <a:t>performansama</a:t>
            </a:r>
            <a:r>
              <a:rPr lang="en-US" dirty="0"/>
              <a:t>, </a:t>
            </a:r>
            <a:r>
              <a:rPr lang="en-US" dirty="0" err="1"/>
              <a:t>koje</a:t>
            </a:r>
            <a:r>
              <a:rPr lang="en-US" dirty="0"/>
              <a:t> </a:t>
            </a:r>
            <a:r>
              <a:rPr lang="hr-HR" dirty="0"/>
              <a:t>postižu </a:t>
            </a:r>
            <a:r>
              <a:rPr lang="hr-HR" b="1" dirty="0"/>
              <a:t>više instrukcija </a:t>
            </a:r>
            <a:r>
              <a:rPr lang="en-US" b="1" dirty="0"/>
              <a:t>u </a:t>
            </a:r>
            <a:r>
              <a:rPr lang="en-US" b="1" dirty="0" err="1"/>
              <a:t>jednom</a:t>
            </a:r>
            <a:r>
              <a:rPr lang="en-US" b="1" dirty="0"/>
              <a:t> </a:t>
            </a:r>
            <a:r>
              <a:rPr lang="en-US" b="1" dirty="0" err="1"/>
              <a:t>ciklusu</a:t>
            </a:r>
            <a:r>
              <a:rPr lang="en-US" dirty="0"/>
              <a:t>, </a:t>
            </a:r>
            <a:r>
              <a:rPr lang="en-US" dirty="0" err="1"/>
              <a:t>mogu</a:t>
            </a:r>
            <a:r>
              <a:rPr lang="en-US" dirty="0"/>
              <a:t> </a:t>
            </a:r>
            <a:r>
              <a:rPr lang="en-US" dirty="0" err="1"/>
              <a:t>imati</a:t>
            </a:r>
            <a:r>
              <a:rPr lang="en-US" dirty="0"/>
              <a:t> </a:t>
            </a:r>
            <a:r>
              <a:rPr lang="en-US" b="1" dirty="0"/>
              <a:t>8-16 </a:t>
            </a:r>
            <a:r>
              <a:rPr lang="en-US" b="1" dirty="0" err="1"/>
              <a:t>faza</a:t>
            </a:r>
            <a:r>
              <a:rPr lang="en-US" dirty="0"/>
              <a:t>. </a:t>
            </a:r>
            <a:endParaRPr lang="hr-HR" dirty="0"/>
          </a:p>
          <a:p>
            <a:r>
              <a:rPr lang="en-US" dirty="0"/>
              <a:t>• </a:t>
            </a:r>
            <a:r>
              <a:rPr lang="en-US" dirty="0" err="1"/>
              <a:t>Duljine</a:t>
            </a:r>
            <a:r>
              <a:rPr lang="en-US" dirty="0"/>
              <a:t> </a:t>
            </a:r>
            <a:r>
              <a:rPr lang="en-US" dirty="0" err="1"/>
              <a:t>pipelineova</a:t>
            </a:r>
            <a:r>
              <a:rPr lang="en-US" dirty="0"/>
              <a:t> za </a:t>
            </a:r>
            <a:r>
              <a:rPr lang="en-US" dirty="0" err="1"/>
              <a:t>procesore</a:t>
            </a:r>
            <a:r>
              <a:rPr lang="en-US" dirty="0"/>
              <a:t> </a:t>
            </a:r>
            <a:r>
              <a:rPr lang="hr-HR" dirty="0"/>
              <a:t>o</a:t>
            </a:r>
            <a:r>
              <a:rPr lang="en-US" dirty="0" err="1"/>
              <a:t>pć</a:t>
            </a:r>
            <a:r>
              <a:rPr lang="hr-HR" dirty="0"/>
              <a:t>e</a:t>
            </a:r>
            <a:r>
              <a:rPr lang="en-US" dirty="0"/>
              <a:t> </a:t>
            </a:r>
            <a:r>
              <a:rPr lang="en-US" dirty="0" err="1"/>
              <a:t>namjene</a:t>
            </a:r>
            <a:r>
              <a:rPr lang="en-US" dirty="0"/>
              <a:t> </a:t>
            </a:r>
            <a:r>
              <a:rPr lang="en-US" dirty="0" err="1"/>
              <a:t>dosegle</a:t>
            </a:r>
            <a:r>
              <a:rPr lang="en-US" dirty="0"/>
              <a:t> </a:t>
            </a:r>
            <a:r>
              <a:rPr lang="en-US" dirty="0" err="1"/>
              <a:t>su</a:t>
            </a:r>
            <a:r>
              <a:rPr lang="en-US" dirty="0"/>
              <a:t> </a:t>
            </a:r>
            <a:r>
              <a:rPr lang="en-US" dirty="0" err="1"/>
              <a:t>vrhunac</a:t>
            </a:r>
            <a:r>
              <a:rPr lang="en-US" dirty="0"/>
              <a:t> od </a:t>
            </a:r>
            <a:r>
              <a:rPr lang="en-US" b="1" dirty="0"/>
              <a:t>31 faze </a:t>
            </a:r>
            <a:r>
              <a:rPr lang="en-US" dirty="0"/>
              <a:t>s </a:t>
            </a:r>
            <a:r>
              <a:rPr lang="en-US" dirty="0" err="1"/>
              <a:t>Intelovim</a:t>
            </a:r>
            <a:r>
              <a:rPr lang="en-US" dirty="0"/>
              <a:t> </a:t>
            </a:r>
            <a:r>
              <a:rPr lang="en-US" dirty="0" err="1"/>
              <a:t>Pentiumom</a:t>
            </a:r>
            <a:r>
              <a:rPr lang="en-US" dirty="0"/>
              <a:t> 4 2004. </a:t>
            </a:r>
            <a:r>
              <a:rPr lang="en-US" dirty="0" err="1"/>
              <a:t>godine</a:t>
            </a:r>
            <a:r>
              <a:rPr lang="en-US" dirty="0"/>
              <a:t>. </a:t>
            </a:r>
            <a:br>
              <a:rPr lang="hr-HR" dirty="0"/>
            </a:br>
            <a:r>
              <a:rPr lang="en-US" dirty="0" err="1"/>
              <a:t>Zaš</a:t>
            </a:r>
            <a:r>
              <a:rPr lang="en-US" dirty="0"/>
              <a:t> </a:t>
            </a:r>
            <a:r>
              <a:rPr lang="en-US" dirty="0" err="1"/>
              <a:t>su</a:t>
            </a:r>
            <a:r>
              <a:rPr lang="en-US" dirty="0"/>
              <a:t> se </a:t>
            </a:r>
            <a:r>
              <a:rPr lang="en-US" dirty="0" err="1"/>
              <a:t>smanjili</a:t>
            </a:r>
            <a:r>
              <a:rPr lang="en-US" dirty="0"/>
              <a:t> od 2004. </a:t>
            </a:r>
            <a:r>
              <a:rPr lang="en-US" dirty="0" err="1"/>
              <a:t>umjesto</a:t>
            </a:r>
            <a:r>
              <a:rPr lang="en-US" dirty="0"/>
              <a:t> da se p</a:t>
            </a:r>
            <a:r>
              <a:rPr lang="hr-HR" dirty="0"/>
              <a:t>o</a:t>
            </a:r>
            <a:r>
              <a:rPr lang="en-US" dirty="0"/>
              <a:t>v</a:t>
            </a:r>
            <a:r>
              <a:rPr lang="hr-HR" dirty="0"/>
              <a:t>e</a:t>
            </a:r>
            <a:r>
              <a:rPr lang="en-US" dirty="0" err="1"/>
              <a:t>ćavaj</a:t>
            </a:r>
            <a:r>
              <a:rPr lang="hr-HR" dirty="0"/>
              <a:t>u</a:t>
            </a:r>
            <a:r>
              <a:rPr lang="en-US" dirty="0"/>
              <a:t>?</a:t>
            </a:r>
          </a:p>
        </p:txBody>
      </p:sp>
    </p:spTree>
    <p:extLst>
      <p:ext uri="{BB962C8B-B14F-4D97-AF65-F5344CB8AC3E}">
        <p14:creationId xmlns:p14="http://schemas.microsoft.com/office/powerpoint/2010/main" val="672386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FC57-D095-A09F-7B2F-A58DECFF3C26}"/>
              </a:ext>
            </a:extLst>
          </p:cNvPr>
          <p:cNvSpPr>
            <a:spLocks noGrp="1"/>
          </p:cNvSpPr>
          <p:nvPr>
            <p:ph type="title"/>
          </p:nvPr>
        </p:nvSpPr>
        <p:spPr/>
        <p:txBody>
          <a:bodyPr/>
          <a:lstStyle/>
          <a:p>
            <a:r>
              <a:rPr lang="hr-HR" b="1" dirty="0"/>
              <a:t>Sažetak</a:t>
            </a:r>
            <a:endParaRPr lang="en-US" b="1" dirty="0"/>
          </a:p>
        </p:txBody>
      </p:sp>
      <p:sp>
        <p:nvSpPr>
          <p:cNvPr id="3" name="Content Placeholder 2">
            <a:extLst>
              <a:ext uri="{FF2B5EF4-FFF2-40B4-BE49-F238E27FC236}">
                <a16:creationId xmlns:a16="http://schemas.microsoft.com/office/drawing/2014/main" id="{AAA7A667-7E87-6CA7-7F9E-E014FF9D19EF}"/>
              </a:ext>
            </a:extLst>
          </p:cNvPr>
          <p:cNvSpPr>
            <a:spLocks noGrp="1"/>
          </p:cNvSpPr>
          <p:nvPr>
            <p:ph idx="1"/>
          </p:nvPr>
        </p:nvSpPr>
        <p:spPr/>
        <p:txBody>
          <a:bodyPr/>
          <a:lstStyle/>
          <a:p>
            <a:r>
              <a:rPr lang="en-US" b="1" dirty="0"/>
              <a:t>Pipelining je </a:t>
            </a:r>
            <a:r>
              <a:rPr lang="hr-HR" b="1" dirty="0"/>
              <a:t>često učinkovit </a:t>
            </a:r>
            <a:r>
              <a:rPr lang="en-US" b="1" dirty="0" err="1"/>
              <a:t>i</a:t>
            </a:r>
            <a:r>
              <a:rPr lang="en-US" b="1" dirty="0"/>
              <a:t> </a:t>
            </a:r>
            <a:r>
              <a:rPr lang="en-US" b="1" dirty="0" err="1"/>
              <a:t>efikasan</a:t>
            </a:r>
            <a:r>
              <a:rPr lang="en-US" b="1" dirty="0"/>
              <a:t> </a:t>
            </a:r>
            <a:r>
              <a:rPr lang="hr-HR" b="1" dirty="0"/>
              <a:t>n</a:t>
            </a:r>
            <a:r>
              <a:rPr lang="en-US" b="1" dirty="0" err="1"/>
              <a:t>ač</a:t>
            </a:r>
            <a:r>
              <a:rPr lang="hr-HR" b="1" dirty="0"/>
              <a:t>in</a:t>
            </a:r>
            <a:r>
              <a:rPr lang="en-US" b="1" dirty="0"/>
              <a:t> za p</a:t>
            </a:r>
            <a:r>
              <a:rPr lang="hr-HR" b="1" dirty="0"/>
              <a:t>ool</a:t>
            </a:r>
            <a:r>
              <a:rPr lang="en-US" b="1" dirty="0" err="1"/>
              <a:t>jša</a:t>
            </a:r>
            <a:r>
              <a:rPr lang="hr-HR" b="1" dirty="0"/>
              <a:t>nje</a:t>
            </a:r>
            <a:r>
              <a:rPr lang="en-US" b="1" dirty="0"/>
              <a:t> </a:t>
            </a:r>
            <a:r>
              <a:rPr lang="en-US" b="1" dirty="0" err="1"/>
              <a:t>performansi</a:t>
            </a:r>
            <a:r>
              <a:rPr lang="en-US" dirty="0"/>
              <a:t>. </a:t>
            </a:r>
            <a:r>
              <a:rPr lang="en-US" dirty="0" err="1"/>
              <a:t>Naravno</a:t>
            </a:r>
            <a:r>
              <a:rPr lang="en-US" dirty="0"/>
              <a:t>, </a:t>
            </a:r>
            <a:r>
              <a:rPr lang="en-US" dirty="0" err="1"/>
              <a:t>moramo</a:t>
            </a:r>
            <a:r>
              <a:rPr lang="en-US" dirty="0"/>
              <a:t> </a:t>
            </a:r>
            <a:r>
              <a:rPr lang="en-US" dirty="0" err="1"/>
              <a:t>paziti</a:t>
            </a:r>
            <a:r>
              <a:rPr lang="en-US" dirty="0"/>
              <a:t> da se </a:t>
            </a:r>
            <a:r>
              <a:rPr lang="en-US" dirty="0" err="1"/>
              <a:t>dobici</a:t>
            </a:r>
            <a:r>
              <a:rPr lang="en-US" dirty="0"/>
              <a:t> od </a:t>
            </a:r>
            <a:r>
              <a:rPr lang="hr-HR" dirty="0"/>
              <a:t>b</a:t>
            </a:r>
            <a:r>
              <a:rPr lang="en-US" dirty="0" err="1"/>
              <a:t>rž</a:t>
            </a:r>
            <a:r>
              <a:rPr lang="hr-HR" dirty="0"/>
              <a:t>eg</a:t>
            </a:r>
            <a:r>
              <a:rPr lang="en-US" dirty="0"/>
              <a:t> </a:t>
            </a:r>
            <a:r>
              <a:rPr lang="en-US" dirty="0" err="1"/>
              <a:t>ciklusa</a:t>
            </a:r>
            <a:r>
              <a:rPr lang="en-US" dirty="0"/>
              <a:t> ne </a:t>
            </a:r>
            <a:r>
              <a:rPr lang="en-US" dirty="0" err="1"/>
              <a:t>izgube</a:t>
            </a:r>
            <a:r>
              <a:rPr lang="en-US" dirty="0"/>
              <a:t> </a:t>
            </a:r>
            <a:r>
              <a:rPr lang="en-US" dirty="0" err="1"/>
              <a:t>zbog</a:t>
            </a:r>
            <a:r>
              <a:rPr lang="en-US" dirty="0"/>
              <a:t> </a:t>
            </a:r>
            <a:r>
              <a:rPr lang="hr-HR" b="1" dirty="0"/>
              <a:t>troškova kašnjenja u </a:t>
            </a:r>
            <a:r>
              <a:rPr lang="en-US" b="1" dirty="0" err="1"/>
              <a:t>pipelineu</a:t>
            </a:r>
            <a:r>
              <a:rPr lang="en-US" dirty="0"/>
              <a:t>. </a:t>
            </a:r>
            <a:endParaRPr lang="hr-HR" dirty="0"/>
          </a:p>
          <a:p>
            <a:r>
              <a:rPr lang="en-US" dirty="0" err="1"/>
              <a:t>Moramo</a:t>
            </a:r>
            <a:r>
              <a:rPr lang="en-US" dirty="0"/>
              <a:t> se </a:t>
            </a:r>
            <a:r>
              <a:rPr lang="en-US" dirty="0" err="1"/>
              <a:t>pobrinuti</a:t>
            </a:r>
            <a:r>
              <a:rPr lang="en-US" dirty="0"/>
              <a:t> da: </a:t>
            </a:r>
            <a:endParaRPr lang="hr-HR" dirty="0"/>
          </a:p>
          <a:p>
            <a:pPr lvl="1"/>
            <a:r>
              <a:rPr lang="en-US" b="1" dirty="0"/>
              <a:t>1. Instructions </a:t>
            </a:r>
            <a:r>
              <a:rPr lang="hr-HR" b="1" dirty="0"/>
              <a:t>stižu </a:t>
            </a:r>
            <a:r>
              <a:rPr lang="hr-HR" b="1" u="sng" dirty="0"/>
              <a:t>bez kašnjenja</a:t>
            </a:r>
            <a:r>
              <a:rPr lang="en-US" dirty="0"/>
              <a:t>: </a:t>
            </a:r>
            <a:endParaRPr lang="hr-HR" dirty="0"/>
          </a:p>
          <a:p>
            <a:pPr lvl="2"/>
            <a:r>
              <a:rPr lang="en-US" dirty="0"/>
              <a:t>• </a:t>
            </a:r>
            <a:r>
              <a:rPr lang="en-US" dirty="0" err="1"/>
              <a:t>Osigurati</a:t>
            </a:r>
            <a:r>
              <a:rPr lang="en-US" dirty="0"/>
              <a:t> </a:t>
            </a:r>
            <a:r>
              <a:rPr lang="hr-HR" dirty="0"/>
              <a:t>učinkovito </a:t>
            </a:r>
            <a:r>
              <a:rPr lang="en-US" dirty="0" err="1"/>
              <a:t>rukovanje</a:t>
            </a:r>
            <a:r>
              <a:rPr lang="en-US" dirty="0"/>
              <a:t> </a:t>
            </a:r>
            <a:r>
              <a:rPr lang="en-US" dirty="0" err="1"/>
              <a:t>grananjem</a:t>
            </a:r>
            <a:r>
              <a:rPr lang="en-US" dirty="0"/>
              <a:t> </a:t>
            </a:r>
            <a:endParaRPr lang="hr-HR" dirty="0"/>
          </a:p>
          <a:p>
            <a:pPr lvl="2"/>
            <a:r>
              <a:rPr lang="en-US" dirty="0"/>
              <a:t>• </a:t>
            </a:r>
            <a:r>
              <a:rPr lang="hr-HR" dirty="0"/>
              <a:t>pokušati </a:t>
            </a:r>
            <a:r>
              <a:rPr lang="en-US" dirty="0" err="1"/>
              <a:t>smanjiti</a:t>
            </a:r>
            <a:r>
              <a:rPr lang="en-US" dirty="0"/>
              <a:t> </a:t>
            </a:r>
            <a:r>
              <a:rPr lang="en-US" dirty="0" err="1"/>
              <a:t>stopu</a:t>
            </a:r>
            <a:r>
              <a:rPr lang="en-US" dirty="0"/>
              <a:t> pr</a:t>
            </a:r>
            <a:r>
              <a:rPr lang="hr-HR" dirty="0"/>
              <a:t>om</a:t>
            </a:r>
            <a:r>
              <a:rPr lang="en-US" dirty="0" err="1"/>
              <a:t>ašaja</a:t>
            </a:r>
            <a:r>
              <a:rPr lang="en-US" dirty="0"/>
              <a:t> </a:t>
            </a:r>
            <a:r>
              <a:rPr lang="en-US" dirty="0" err="1"/>
              <a:t>predmemorije</a:t>
            </a:r>
            <a:r>
              <a:rPr lang="en-US" dirty="0"/>
              <a:t> </a:t>
            </a:r>
            <a:r>
              <a:rPr lang="en-US" dirty="0" err="1"/>
              <a:t>instrukcija</a:t>
            </a:r>
            <a:r>
              <a:rPr lang="en-US" dirty="0"/>
              <a:t>. </a:t>
            </a:r>
            <a:endParaRPr lang="hr-HR" dirty="0"/>
          </a:p>
          <a:p>
            <a:pPr lvl="1"/>
            <a:r>
              <a:rPr lang="en-US" dirty="0"/>
              <a:t>• </a:t>
            </a:r>
            <a:r>
              <a:rPr lang="hr-HR" b="1" dirty="0"/>
              <a:t>2.</a:t>
            </a:r>
            <a:r>
              <a:rPr lang="en-US" b="1" dirty="0" err="1"/>
              <a:t>Dostava</a:t>
            </a:r>
            <a:r>
              <a:rPr lang="en-US" b="1" dirty="0"/>
              <a:t> </a:t>
            </a:r>
            <a:r>
              <a:rPr lang="en-US" b="1" dirty="0" err="1"/>
              <a:t>podataka</a:t>
            </a:r>
            <a:r>
              <a:rPr lang="en-US" b="1" dirty="0"/>
              <a:t> </a:t>
            </a:r>
            <a:r>
              <a:rPr lang="en-US" dirty="0"/>
              <a:t>– </a:t>
            </a:r>
            <a:r>
              <a:rPr lang="hr-HR" b="1" u="sng" dirty="0"/>
              <a:t>minimiziranje broja promašaja</a:t>
            </a:r>
            <a:r>
              <a:rPr lang="hr-HR" dirty="0"/>
              <a:t> u predmemoriji </a:t>
            </a:r>
            <a:r>
              <a:rPr lang="en-US" dirty="0" err="1"/>
              <a:t>podataka</a:t>
            </a:r>
            <a:r>
              <a:rPr lang="en-US" dirty="0"/>
              <a:t>. </a:t>
            </a:r>
            <a:endParaRPr lang="hr-HR" dirty="0"/>
          </a:p>
          <a:p>
            <a:pPr lvl="1"/>
            <a:r>
              <a:rPr lang="en-US" b="1" dirty="0"/>
              <a:t>3. </a:t>
            </a:r>
            <a:r>
              <a:rPr lang="en-US" b="1" u="sng" dirty="0" err="1"/>
              <a:t>Smanjiti</a:t>
            </a:r>
            <a:r>
              <a:rPr lang="en-US" b="1" u="sng" dirty="0"/>
              <a:t> </a:t>
            </a:r>
            <a:r>
              <a:rPr lang="en-US" b="1" u="sng" dirty="0" err="1"/>
              <a:t>zastoje</a:t>
            </a:r>
            <a:r>
              <a:rPr lang="en-US" b="1" dirty="0"/>
              <a:t> u </a:t>
            </a:r>
            <a:r>
              <a:rPr lang="en-US" b="1" dirty="0" err="1"/>
              <a:t>pipelineu</a:t>
            </a:r>
            <a:r>
              <a:rPr lang="en-US" b="1" dirty="0"/>
              <a:t> </a:t>
            </a:r>
            <a:r>
              <a:rPr lang="en-US" b="1" dirty="0" err="1"/>
              <a:t>zbog</a:t>
            </a:r>
            <a:r>
              <a:rPr lang="en-US" b="1" dirty="0"/>
              <a:t> </a:t>
            </a:r>
            <a:r>
              <a:rPr lang="en-US" b="1" dirty="0" err="1"/>
              <a:t>strukturnih</a:t>
            </a:r>
            <a:r>
              <a:rPr lang="en-US" b="1" dirty="0"/>
              <a:t> </a:t>
            </a:r>
            <a:r>
              <a:rPr lang="en-US" b="1" dirty="0" err="1"/>
              <a:t>i</a:t>
            </a:r>
            <a:r>
              <a:rPr lang="en-US" b="1" dirty="0"/>
              <a:t> </a:t>
            </a:r>
            <a:r>
              <a:rPr lang="en-US" b="1" dirty="0" err="1"/>
              <a:t>podatkovnih</a:t>
            </a:r>
            <a:r>
              <a:rPr lang="en-US" b="1" dirty="0"/>
              <a:t> </a:t>
            </a:r>
            <a:r>
              <a:rPr lang="en-US" b="1" dirty="0" err="1"/>
              <a:t>rizika</a:t>
            </a:r>
            <a:r>
              <a:rPr lang="en-US" dirty="0"/>
              <a:t>. </a:t>
            </a:r>
          </a:p>
        </p:txBody>
      </p:sp>
    </p:spTree>
    <p:extLst>
      <p:ext uri="{BB962C8B-B14F-4D97-AF65-F5344CB8AC3E}">
        <p14:creationId xmlns:p14="http://schemas.microsoft.com/office/powerpoint/2010/main" val="20622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E6D7-51ED-02F4-042E-98A930411996}"/>
              </a:ext>
            </a:extLst>
          </p:cNvPr>
          <p:cNvSpPr>
            <a:spLocks noGrp="1"/>
          </p:cNvSpPr>
          <p:nvPr>
            <p:ph type="title"/>
          </p:nvPr>
        </p:nvSpPr>
        <p:spPr>
          <a:xfrm>
            <a:off x="648929" y="629266"/>
            <a:ext cx="3505495" cy="1622321"/>
          </a:xfrm>
        </p:spPr>
        <p:txBody>
          <a:bodyPr>
            <a:normAutofit/>
          </a:bodyPr>
          <a:lstStyle/>
          <a:p>
            <a:r>
              <a:rPr lang="en-US" sz="3100" b="1" dirty="0" err="1"/>
              <a:t>Raznoliki</a:t>
            </a:r>
            <a:r>
              <a:rPr lang="en-US" sz="3100" b="1" dirty="0"/>
              <a:t> </a:t>
            </a:r>
            <a:r>
              <a:rPr lang="en-US" sz="3100" b="1" dirty="0" err="1"/>
              <a:t>pipelineovi</a:t>
            </a:r>
            <a:r>
              <a:rPr lang="en-US" sz="3100" b="1" dirty="0"/>
              <a:t> </a:t>
            </a:r>
            <a:r>
              <a:rPr lang="en-US" sz="3100" b="1" dirty="0" err="1"/>
              <a:t>i</a:t>
            </a:r>
            <a:r>
              <a:rPr lang="en-US" sz="3100" b="1" dirty="0"/>
              <a:t> </a:t>
            </a:r>
            <a:r>
              <a:rPr lang="en-US" sz="3100" b="1" dirty="0" err="1"/>
              <a:t>Studija</a:t>
            </a:r>
            <a:r>
              <a:rPr lang="en-US" sz="3100" b="1" dirty="0"/>
              <a:t> </a:t>
            </a:r>
            <a:r>
              <a:rPr lang="en-US" sz="3100" b="1" dirty="0" err="1"/>
              <a:t>slučaja</a:t>
            </a:r>
            <a:r>
              <a:rPr lang="en-US" sz="3100" b="1" dirty="0"/>
              <a:t> za Arm10</a:t>
            </a:r>
          </a:p>
        </p:txBody>
      </p:sp>
      <p:sp>
        <p:nvSpPr>
          <p:cNvPr id="3" name="Content Placeholder 2">
            <a:extLst>
              <a:ext uri="{FF2B5EF4-FFF2-40B4-BE49-F238E27FC236}">
                <a16:creationId xmlns:a16="http://schemas.microsoft.com/office/drawing/2014/main" id="{4C4EF247-8AA0-7E9C-D5C3-4A7BA8B0CD77}"/>
              </a:ext>
            </a:extLst>
          </p:cNvPr>
          <p:cNvSpPr>
            <a:spLocks noGrp="1"/>
          </p:cNvSpPr>
          <p:nvPr>
            <p:ph idx="1"/>
          </p:nvPr>
        </p:nvSpPr>
        <p:spPr>
          <a:xfrm>
            <a:off x="648931" y="2438400"/>
            <a:ext cx="3505494" cy="3785419"/>
          </a:xfrm>
        </p:spPr>
        <p:txBody>
          <a:bodyPr>
            <a:normAutofit/>
          </a:bodyPr>
          <a:lstStyle/>
          <a:p>
            <a:r>
              <a:rPr lang="en-US" sz="2000"/>
              <a:t>• It is impractical to require that all instructions execute in a single cycle. </a:t>
            </a:r>
            <a:endParaRPr lang="hr-HR" sz="2000"/>
          </a:p>
          <a:p>
            <a:r>
              <a:rPr lang="en-US" sz="2000"/>
              <a:t>• We also want to avoid sending all instructions down a single long pipeline. </a:t>
            </a:r>
            <a:endParaRPr lang="hr-HR" sz="2000"/>
          </a:p>
          <a:p>
            <a:r>
              <a:rPr lang="en-US" sz="2000"/>
              <a:t>•</a:t>
            </a:r>
            <a:r>
              <a:rPr lang="hr-HR" sz="2000"/>
              <a:t>We can instead introduce multiple</a:t>
            </a:r>
            <a:r>
              <a:rPr lang="en-US" sz="2000"/>
              <a:t>  (</a:t>
            </a:r>
            <a:r>
              <a:rPr lang="hr-HR" sz="2000"/>
              <a:t>or </a:t>
            </a:r>
            <a:r>
              <a:rPr lang="en-US" sz="2000"/>
              <a:t> “</a:t>
            </a:r>
            <a:r>
              <a:rPr lang="hr-HR" sz="2000"/>
              <a:t>di</a:t>
            </a:r>
            <a:r>
              <a:rPr lang="en-US" sz="2000"/>
              <a:t>v</a:t>
            </a:r>
            <a:r>
              <a:rPr lang="hr-HR" sz="2000"/>
              <a:t>ersified</a:t>
            </a:r>
            <a:r>
              <a:rPr lang="en-US" sz="2000"/>
              <a:t> ”) </a:t>
            </a:r>
            <a:r>
              <a:rPr lang="hr-HR" sz="2000"/>
              <a:t>execution </a:t>
            </a:r>
            <a:r>
              <a:rPr lang="en-US" sz="2000"/>
              <a:t>pipelines. </a:t>
            </a:r>
            <a:endParaRPr lang="hr-HR" sz="2000"/>
          </a:p>
          <a:p>
            <a:r>
              <a:rPr lang="en-US" sz="2000"/>
              <a:t>• Could this introduce new hazards?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ED7B4E66-E1C4-6EE0-16F8-9A1A23FC9ED8}"/>
              </a:ext>
            </a:extLst>
          </p:cNvPr>
          <p:cNvPicPr>
            <a:picLocks noChangeAspect="1"/>
          </p:cNvPicPr>
          <p:nvPr/>
        </p:nvPicPr>
        <p:blipFill>
          <a:blip r:embed="rId2"/>
          <a:stretch>
            <a:fillRect/>
          </a:stretch>
        </p:blipFill>
        <p:spPr>
          <a:xfrm>
            <a:off x="5405862" y="1854827"/>
            <a:ext cx="6019331" cy="3145100"/>
          </a:xfrm>
          <a:prstGeom prst="rect">
            <a:avLst/>
          </a:prstGeom>
          <a:effectLst/>
        </p:spPr>
      </p:pic>
    </p:spTree>
    <p:extLst>
      <p:ext uri="{BB962C8B-B14F-4D97-AF65-F5344CB8AC3E}">
        <p14:creationId xmlns:p14="http://schemas.microsoft.com/office/powerpoint/2010/main" val="90260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C73BB-41AB-9359-0674-5F6DB52693EC}"/>
              </a:ext>
            </a:extLst>
          </p:cNvPr>
          <p:cNvPicPr>
            <a:picLocks noChangeAspect="1"/>
          </p:cNvPicPr>
          <p:nvPr/>
        </p:nvPicPr>
        <p:blipFill>
          <a:blip r:embed="rId2"/>
          <a:stretch>
            <a:fillRect/>
          </a:stretch>
        </p:blipFill>
        <p:spPr>
          <a:xfrm>
            <a:off x="-146547" y="902052"/>
            <a:ext cx="6499223" cy="2160552"/>
          </a:xfrm>
          <a:prstGeom prst="rect">
            <a:avLst/>
          </a:prstGeom>
        </p:spPr>
      </p:pic>
      <p:sp>
        <p:nvSpPr>
          <p:cNvPr id="3" name="Content Placeholder 2">
            <a:extLst>
              <a:ext uri="{FF2B5EF4-FFF2-40B4-BE49-F238E27FC236}">
                <a16:creationId xmlns:a16="http://schemas.microsoft.com/office/drawing/2014/main" id="{AE20DD8B-60C0-97AE-2D90-0B92F1B9D547}"/>
              </a:ext>
            </a:extLst>
          </p:cNvPr>
          <p:cNvSpPr>
            <a:spLocks noGrp="1"/>
          </p:cNvSpPr>
          <p:nvPr>
            <p:ph idx="1"/>
          </p:nvPr>
        </p:nvSpPr>
        <p:spPr>
          <a:xfrm>
            <a:off x="838200" y="317667"/>
            <a:ext cx="5001126" cy="805280"/>
          </a:xfrm>
        </p:spPr>
        <p:txBody>
          <a:bodyPr>
            <a:normAutofit lnSpcReduction="10000"/>
          </a:bodyPr>
          <a:lstStyle/>
          <a:p>
            <a:r>
              <a:rPr lang="en-US" b="1" dirty="0"/>
              <a:t>Example: Arm10 Pipeline (1999)</a:t>
            </a:r>
            <a:endParaRPr lang="hr-HR" b="1" dirty="0"/>
          </a:p>
          <a:p>
            <a:endParaRPr lang="en-US" dirty="0"/>
          </a:p>
        </p:txBody>
      </p:sp>
      <p:pic>
        <p:nvPicPr>
          <p:cNvPr id="7" name="Picture 6">
            <a:extLst>
              <a:ext uri="{FF2B5EF4-FFF2-40B4-BE49-F238E27FC236}">
                <a16:creationId xmlns:a16="http://schemas.microsoft.com/office/drawing/2014/main" id="{246B34A7-2B71-3F8B-F154-B3AFAFB15832}"/>
              </a:ext>
            </a:extLst>
          </p:cNvPr>
          <p:cNvPicPr>
            <a:picLocks noChangeAspect="1"/>
          </p:cNvPicPr>
          <p:nvPr/>
        </p:nvPicPr>
        <p:blipFill>
          <a:blip r:embed="rId3"/>
          <a:stretch>
            <a:fillRect/>
          </a:stretch>
        </p:blipFill>
        <p:spPr>
          <a:xfrm>
            <a:off x="0" y="2681288"/>
            <a:ext cx="5245768" cy="4016291"/>
          </a:xfrm>
          <a:prstGeom prst="rect">
            <a:avLst/>
          </a:prstGeom>
        </p:spPr>
      </p:pic>
      <p:sp>
        <p:nvSpPr>
          <p:cNvPr id="8" name="TextBox 7">
            <a:extLst>
              <a:ext uri="{FF2B5EF4-FFF2-40B4-BE49-F238E27FC236}">
                <a16:creationId xmlns:a16="http://schemas.microsoft.com/office/drawing/2014/main" id="{B8FCB413-5FA3-DA9D-845C-280802023751}"/>
              </a:ext>
            </a:extLst>
          </p:cNvPr>
          <p:cNvSpPr txBox="1"/>
          <p:nvPr/>
        </p:nvSpPr>
        <p:spPr>
          <a:xfrm>
            <a:off x="5967663" y="497306"/>
            <a:ext cx="6224337" cy="6370975"/>
          </a:xfrm>
          <a:prstGeom prst="rect">
            <a:avLst/>
          </a:prstGeom>
          <a:noFill/>
        </p:spPr>
        <p:txBody>
          <a:bodyPr wrap="square" rtlCol="0">
            <a:spAutoFit/>
          </a:bodyPr>
          <a:lstStyle/>
          <a:p>
            <a:r>
              <a:rPr lang="en-US" sz="2400" b="1" dirty="0"/>
              <a:t>Arm10 Pipeline Hazards</a:t>
            </a:r>
            <a:endParaRPr lang="hr-HR" sz="2400" b="1" dirty="0"/>
          </a:p>
          <a:p>
            <a:r>
              <a:rPr lang="en-US" sz="2400" dirty="0"/>
              <a:t>• ALU instructions need not necessarily wait for load/store operations in the load/store pipeline to complete, i.e., they may </a:t>
            </a:r>
            <a:r>
              <a:rPr lang="en-US" sz="2400" b="1" dirty="0"/>
              <a:t>bypass or overtake </a:t>
            </a:r>
            <a:r>
              <a:rPr lang="en-US" sz="2400" dirty="0"/>
              <a:t>them if they are independent. </a:t>
            </a:r>
            <a:endParaRPr lang="hr-HR" sz="2400" dirty="0"/>
          </a:p>
          <a:p>
            <a:r>
              <a:rPr lang="en-US" sz="2400" dirty="0"/>
              <a:t>• </a:t>
            </a:r>
            <a:r>
              <a:rPr lang="en-US" sz="2400" b="1" dirty="0"/>
              <a:t>Data Hazards </a:t>
            </a:r>
            <a:endParaRPr lang="hr-HR" sz="2400" b="1" dirty="0"/>
          </a:p>
          <a:p>
            <a:r>
              <a:rPr lang="hr-HR" sz="2400" dirty="0"/>
              <a:t>	</a:t>
            </a:r>
            <a:r>
              <a:rPr lang="en-US" sz="2400" dirty="0"/>
              <a:t>• We cannot allow all ALU instructions to bypass memory instructions. We must respect dependencies. </a:t>
            </a:r>
            <a:endParaRPr lang="hr-HR" sz="2400" dirty="0"/>
          </a:p>
          <a:p>
            <a:r>
              <a:rPr lang="hr-HR" sz="2400" dirty="0"/>
              <a:t>	</a:t>
            </a:r>
            <a:r>
              <a:rPr lang="en-US" sz="2400" dirty="0"/>
              <a:t>• </a:t>
            </a:r>
            <a:r>
              <a:rPr lang="en-US" sz="2400" b="1" dirty="0"/>
              <a:t>RAW</a:t>
            </a:r>
            <a:r>
              <a:rPr lang="en-US" sz="2400" dirty="0"/>
              <a:t> (i.e., the ALU operation requires the result from a load) or a </a:t>
            </a:r>
            <a:r>
              <a:rPr lang="en-US" sz="2400" b="1" dirty="0"/>
              <a:t>WAW</a:t>
            </a:r>
            <a:r>
              <a:rPr lang="en-US" sz="2400" dirty="0"/>
              <a:t> hazard </a:t>
            </a:r>
            <a:endParaRPr lang="hr-HR" sz="2400" dirty="0"/>
          </a:p>
          <a:p>
            <a:r>
              <a:rPr lang="en-US" sz="2400" dirty="0"/>
              <a:t>• </a:t>
            </a:r>
            <a:r>
              <a:rPr lang="en-US" sz="2400" b="1" dirty="0"/>
              <a:t>Structural Hazards </a:t>
            </a:r>
            <a:endParaRPr lang="hr-HR" sz="2400" b="1" dirty="0"/>
          </a:p>
          <a:p>
            <a:r>
              <a:rPr lang="hr-HR" sz="2400" dirty="0"/>
              <a:t>	</a:t>
            </a:r>
            <a:r>
              <a:rPr lang="en-US" sz="2400" dirty="0"/>
              <a:t>• Load/store or multiply pipeline is occupied. • Check for hazards late.</a:t>
            </a:r>
            <a:endParaRPr lang="hr-HR" sz="2400" dirty="0"/>
          </a:p>
          <a:p>
            <a:r>
              <a:rPr lang="hr-HR" sz="2400" dirty="0"/>
              <a:t>	</a:t>
            </a:r>
            <a:r>
              <a:rPr lang="en-US" sz="2400" dirty="0"/>
              <a:t> • The use of interlocks is minimized by checking for hazards late, not simply in the decode stage.</a:t>
            </a:r>
          </a:p>
        </p:txBody>
      </p:sp>
    </p:spTree>
    <p:extLst>
      <p:ext uri="{BB962C8B-B14F-4D97-AF65-F5344CB8AC3E}">
        <p14:creationId xmlns:p14="http://schemas.microsoft.com/office/powerpoint/2010/main" val="10654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E0AD-D886-71EA-E5F8-D74AD3894E2D}"/>
              </a:ext>
            </a:extLst>
          </p:cNvPr>
          <p:cNvSpPr>
            <a:spLocks noGrp="1"/>
          </p:cNvSpPr>
          <p:nvPr>
            <p:ph type="title"/>
          </p:nvPr>
        </p:nvSpPr>
        <p:spPr/>
        <p:txBody>
          <a:bodyPr/>
          <a:lstStyle/>
          <a:p>
            <a:r>
              <a:rPr lang="en-US" dirty="0"/>
              <a:t>The </a:t>
            </a:r>
            <a:r>
              <a:rPr lang="en-US" b="1" dirty="0"/>
              <a:t>RISC</a:t>
            </a:r>
            <a:r>
              <a:rPr lang="en-US" dirty="0"/>
              <a:t> Approach </a:t>
            </a:r>
          </a:p>
        </p:txBody>
      </p:sp>
      <p:sp>
        <p:nvSpPr>
          <p:cNvPr id="3" name="Content Placeholder 2">
            <a:extLst>
              <a:ext uri="{FF2B5EF4-FFF2-40B4-BE49-F238E27FC236}">
                <a16:creationId xmlns:a16="http://schemas.microsoft.com/office/drawing/2014/main" id="{8F5085A8-DAAB-E66C-E427-A25EFE6B3E47}"/>
              </a:ext>
            </a:extLst>
          </p:cNvPr>
          <p:cNvSpPr>
            <a:spLocks noGrp="1"/>
          </p:cNvSpPr>
          <p:nvPr>
            <p:ph idx="1"/>
          </p:nvPr>
        </p:nvSpPr>
        <p:spPr/>
        <p:txBody>
          <a:bodyPr/>
          <a:lstStyle/>
          <a:p>
            <a:r>
              <a:rPr lang="en-US" dirty="0"/>
              <a:t>• The RISC approach aims to ensure that we </a:t>
            </a:r>
            <a:r>
              <a:rPr lang="en-US" b="1" dirty="0"/>
              <a:t>make the common-case fast</a:t>
            </a:r>
            <a:r>
              <a:rPr lang="en-US" dirty="0"/>
              <a:t> by carefully selecting the </a:t>
            </a:r>
            <a:r>
              <a:rPr lang="en-US" b="1" dirty="0"/>
              <a:t>most useful instructions </a:t>
            </a:r>
            <a:r>
              <a:rPr lang="en-US" dirty="0"/>
              <a:t>and </a:t>
            </a:r>
            <a:r>
              <a:rPr lang="en-US" b="1" dirty="0"/>
              <a:t>addressing modes</a:t>
            </a:r>
            <a:r>
              <a:rPr lang="en-US" dirty="0"/>
              <a:t>, etc. </a:t>
            </a:r>
            <a:endParaRPr lang="hr-HR" dirty="0"/>
          </a:p>
          <a:p>
            <a:r>
              <a:rPr lang="en-US" dirty="0"/>
              <a:t>• Instructions are designed to make good use of the register file. </a:t>
            </a:r>
            <a:endParaRPr lang="hr-HR" dirty="0"/>
          </a:p>
          <a:p>
            <a:r>
              <a:rPr lang="en-US" dirty="0"/>
              <a:t>• A </a:t>
            </a:r>
            <a:r>
              <a:rPr lang="en-US" b="1" dirty="0"/>
              <a:t>RISC ISA </a:t>
            </a:r>
            <a:r>
              <a:rPr lang="en-US" dirty="0"/>
              <a:t>is designed to ensure a </a:t>
            </a:r>
            <a:r>
              <a:rPr lang="en-US" b="1" dirty="0"/>
              <a:t>simple high-performance </a:t>
            </a:r>
            <a:r>
              <a:rPr lang="en-US" dirty="0"/>
              <a:t>implementation is </a:t>
            </a:r>
            <a:r>
              <a:rPr lang="en-US" b="1" dirty="0"/>
              <a:t>possible</a:t>
            </a:r>
            <a:r>
              <a:rPr lang="en-US" dirty="0"/>
              <a:t>.</a:t>
            </a:r>
          </a:p>
        </p:txBody>
      </p:sp>
    </p:spTree>
    <p:extLst>
      <p:ext uri="{BB962C8B-B14F-4D97-AF65-F5344CB8AC3E}">
        <p14:creationId xmlns:p14="http://schemas.microsoft.com/office/powerpoint/2010/main" val="220385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BC5D-8077-310B-14CF-F9674590891C}"/>
              </a:ext>
            </a:extLst>
          </p:cNvPr>
          <p:cNvSpPr>
            <a:spLocks noGrp="1"/>
          </p:cNvSpPr>
          <p:nvPr>
            <p:ph type="ctrTitle"/>
          </p:nvPr>
        </p:nvSpPr>
        <p:spPr/>
        <p:txBody>
          <a:bodyPr>
            <a:normAutofit fontScale="90000"/>
          </a:bodyPr>
          <a:lstStyle/>
          <a:p>
            <a:r>
              <a:rPr lang="en-US" b="1" dirty="0" err="1"/>
              <a:t>Napredni</a:t>
            </a:r>
            <a:r>
              <a:rPr lang="en-US" b="1" dirty="0"/>
              <a:t> pipeline: </a:t>
            </a:r>
            <a:r>
              <a:rPr lang="en-US" b="1" dirty="0" err="1"/>
              <a:t>Predviđanje</a:t>
            </a:r>
            <a:r>
              <a:rPr lang="en-US" b="1" dirty="0"/>
              <a:t> </a:t>
            </a:r>
            <a:r>
              <a:rPr lang="en-US" b="1" dirty="0" err="1"/>
              <a:t>grananja</a:t>
            </a:r>
            <a:r>
              <a:rPr lang="en-US" b="1" dirty="0"/>
              <a:t>, </a:t>
            </a:r>
            <a:r>
              <a:rPr lang="en-US" b="1" dirty="0" err="1"/>
              <a:t>iznimke</a:t>
            </a:r>
            <a:r>
              <a:rPr lang="en-US" b="1" dirty="0"/>
              <a:t> </a:t>
            </a:r>
            <a:r>
              <a:rPr lang="en-US" b="1" dirty="0" err="1"/>
              <a:t>i</a:t>
            </a:r>
            <a:r>
              <a:rPr lang="en-US" b="1" dirty="0"/>
              <a:t> </a:t>
            </a:r>
            <a:r>
              <a:rPr lang="en-US" b="1" dirty="0" err="1"/>
              <a:t>ograničenja</a:t>
            </a:r>
            <a:r>
              <a:rPr lang="en-US" b="1" dirty="0"/>
              <a:t> u pipelining </a:t>
            </a:r>
            <a:r>
              <a:rPr lang="en-US" b="1" dirty="0" err="1"/>
              <a:t>konceptu</a:t>
            </a:r>
            <a:endParaRPr lang="en-US" b="1" dirty="0"/>
          </a:p>
        </p:txBody>
      </p:sp>
      <p:sp>
        <p:nvSpPr>
          <p:cNvPr id="3" name="Subtitle 2">
            <a:extLst>
              <a:ext uri="{FF2B5EF4-FFF2-40B4-BE49-F238E27FC236}">
                <a16:creationId xmlns:a16="http://schemas.microsoft.com/office/drawing/2014/main" id="{0BA836A1-2FB5-61E4-16BC-69AE5551A11D}"/>
              </a:ext>
            </a:extLst>
          </p:cNvPr>
          <p:cNvSpPr>
            <a:spLocks noGrp="1"/>
          </p:cNvSpPr>
          <p:nvPr>
            <p:ph type="subTitle" idx="1"/>
          </p:nvPr>
        </p:nvSpPr>
        <p:spPr/>
        <p:txBody>
          <a:bodyPr/>
          <a:lstStyle/>
          <a:p>
            <a:r>
              <a:rPr lang="hr-HR" dirty="0"/>
              <a:t>PREDAVANJE 11</a:t>
            </a:r>
            <a:endParaRPr lang="en-US" dirty="0"/>
          </a:p>
        </p:txBody>
      </p:sp>
    </p:spTree>
    <p:extLst>
      <p:ext uri="{BB962C8B-B14F-4D97-AF65-F5344CB8AC3E}">
        <p14:creationId xmlns:p14="http://schemas.microsoft.com/office/powerpoint/2010/main" val="6908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C94F-C4EE-C0C5-6AB0-A2CC09E444A9}"/>
              </a:ext>
            </a:extLst>
          </p:cNvPr>
          <p:cNvSpPr>
            <a:spLocks noGrp="1"/>
          </p:cNvSpPr>
          <p:nvPr>
            <p:ph type="title"/>
          </p:nvPr>
        </p:nvSpPr>
        <p:spPr/>
        <p:txBody>
          <a:bodyPr/>
          <a:lstStyle/>
          <a:p>
            <a:r>
              <a:rPr lang="en-US" b="1" dirty="0" err="1"/>
              <a:t>Upravljački</a:t>
            </a:r>
            <a:r>
              <a:rPr lang="en-US" b="1" dirty="0"/>
              <a:t> </a:t>
            </a:r>
            <a:r>
              <a:rPr lang="en-US" b="1" dirty="0" err="1"/>
              <a:t>hazardi</a:t>
            </a:r>
            <a:endParaRPr lang="en-US" b="1" dirty="0"/>
          </a:p>
        </p:txBody>
      </p:sp>
      <p:sp>
        <p:nvSpPr>
          <p:cNvPr id="3" name="Content Placeholder 2">
            <a:extLst>
              <a:ext uri="{FF2B5EF4-FFF2-40B4-BE49-F238E27FC236}">
                <a16:creationId xmlns:a16="http://schemas.microsoft.com/office/drawing/2014/main" id="{CFB72DAC-417F-4BCC-2A0B-F209CAD88215}"/>
              </a:ext>
            </a:extLst>
          </p:cNvPr>
          <p:cNvSpPr>
            <a:spLocks noGrp="1"/>
          </p:cNvSpPr>
          <p:nvPr>
            <p:ph idx="1"/>
          </p:nvPr>
        </p:nvSpPr>
        <p:spPr/>
        <p:txBody>
          <a:bodyPr/>
          <a:lstStyle/>
          <a:p>
            <a:r>
              <a:rPr lang="en-US" dirty="0"/>
              <a:t>1. </a:t>
            </a:r>
            <a:r>
              <a:rPr lang="en-US" dirty="0" err="1"/>
              <a:t>Moramo</a:t>
            </a:r>
            <a:r>
              <a:rPr lang="en-US" dirty="0"/>
              <a:t> </a:t>
            </a:r>
            <a:r>
              <a:rPr lang="en-US" dirty="0" err="1"/>
              <a:t>odlučiti</a:t>
            </a:r>
            <a:r>
              <a:rPr lang="en-US" dirty="0"/>
              <a:t> </a:t>
            </a:r>
            <a:r>
              <a:rPr lang="en-US" b="1" dirty="0" err="1"/>
              <a:t>događa</a:t>
            </a:r>
            <a:r>
              <a:rPr lang="en-US" b="1" dirty="0"/>
              <a:t> li se </a:t>
            </a:r>
            <a:r>
              <a:rPr lang="en-US" b="1" dirty="0" err="1"/>
              <a:t>grananje</a:t>
            </a:r>
            <a:r>
              <a:rPr lang="en-US" b="1" dirty="0"/>
              <a:t> </a:t>
            </a:r>
            <a:r>
              <a:rPr lang="en-US" b="1" dirty="0" err="1"/>
              <a:t>ili</a:t>
            </a:r>
            <a:r>
              <a:rPr lang="en-US" b="1" dirty="0"/>
              <a:t> ne </a:t>
            </a:r>
            <a:endParaRPr lang="hr-HR" b="1" dirty="0"/>
          </a:p>
          <a:p>
            <a:r>
              <a:rPr lang="en-US" dirty="0"/>
              <a:t>2. </a:t>
            </a:r>
            <a:r>
              <a:rPr lang="en-US" dirty="0" err="1"/>
              <a:t>Ako</a:t>
            </a:r>
            <a:r>
              <a:rPr lang="en-US" dirty="0"/>
              <a:t> se </a:t>
            </a:r>
            <a:r>
              <a:rPr lang="en-US" dirty="0" err="1"/>
              <a:t>grananje</a:t>
            </a:r>
            <a:r>
              <a:rPr lang="en-US" dirty="0"/>
              <a:t> </a:t>
            </a:r>
            <a:r>
              <a:rPr lang="en-US" dirty="0" err="1"/>
              <a:t>događa</a:t>
            </a:r>
            <a:r>
              <a:rPr lang="en-US" dirty="0"/>
              <a:t> </a:t>
            </a:r>
            <a:r>
              <a:rPr lang="en-US" dirty="0" err="1"/>
              <a:t>moramo</a:t>
            </a:r>
            <a:r>
              <a:rPr lang="en-US" dirty="0"/>
              <a:t> </a:t>
            </a:r>
            <a:r>
              <a:rPr lang="en-US" b="1" dirty="0" err="1"/>
              <a:t>izračunati</a:t>
            </a:r>
            <a:r>
              <a:rPr lang="en-US" b="1" dirty="0"/>
              <a:t> </a:t>
            </a:r>
            <a:r>
              <a:rPr lang="en-US" b="1" dirty="0" err="1"/>
              <a:t>i</a:t>
            </a:r>
            <a:r>
              <a:rPr lang="en-US" b="1" dirty="0"/>
              <a:t> </a:t>
            </a:r>
            <a:r>
              <a:rPr lang="en-US" b="1" dirty="0" err="1"/>
              <a:t>prebaciti</a:t>
            </a:r>
            <a:r>
              <a:rPr lang="en-US" b="1" dirty="0"/>
              <a:t> </a:t>
            </a:r>
            <a:r>
              <a:rPr lang="en-US" b="1" dirty="0" err="1"/>
              <a:t>odredišnu</a:t>
            </a:r>
            <a:r>
              <a:rPr lang="en-US" b="1" dirty="0"/>
              <a:t> </a:t>
            </a:r>
            <a:r>
              <a:rPr lang="en-US" b="1" dirty="0" err="1"/>
              <a:t>adresu</a:t>
            </a:r>
            <a:r>
              <a:rPr lang="en-US" dirty="0"/>
              <a:t>.</a:t>
            </a:r>
          </a:p>
        </p:txBody>
      </p:sp>
    </p:spTree>
    <p:extLst>
      <p:ext uri="{BB962C8B-B14F-4D97-AF65-F5344CB8AC3E}">
        <p14:creationId xmlns:p14="http://schemas.microsoft.com/office/powerpoint/2010/main" val="420252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041D-F9D1-FC29-82C2-562D3A2856B1}"/>
              </a:ext>
            </a:extLst>
          </p:cNvPr>
          <p:cNvSpPr>
            <a:spLocks noGrp="1"/>
          </p:cNvSpPr>
          <p:nvPr>
            <p:ph type="title"/>
          </p:nvPr>
        </p:nvSpPr>
        <p:spPr/>
        <p:txBody>
          <a:bodyPr/>
          <a:lstStyle/>
          <a:p>
            <a:r>
              <a:rPr lang="en-US" b="1" dirty="0" err="1"/>
              <a:t>Kako</a:t>
            </a:r>
            <a:r>
              <a:rPr lang="en-US" b="1" dirty="0"/>
              <a:t> </a:t>
            </a:r>
            <a:r>
              <a:rPr lang="en-US" b="1" dirty="0" err="1"/>
              <a:t>želimo</a:t>
            </a:r>
            <a:r>
              <a:rPr lang="en-US" b="1" dirty="0"/>
              <a:t> </a:t>
            </a:r>
            <a:r>
              <a:rPr lang="en-US" b="1" dirty="0" err="1"/>
              <a:t>realizirati</a:t>
            </a:r>
            <a:r>
              <a:rPr lang="en-US" b="1" dirty="0"/>
              <a:t> </a:t>
            </a:r>
            <a:r>
              <a:rPr lang="en-US" b="1" dirty="0" err="1"/>
              <a:t>grananje</a:t>
            </a:r>
            <a:r>
              <a:rPr lang="en-US" b="1" dirty="0"/>
              <a:t>?</a:t>
            </a:r>
          </a:p>
        </p:txBody>
      </p:sp>
      <p:sp>
        <p:nvSpPr>
          <p:cNvPr id="3" name="Content Placeholder 2">
            <a:extLst>
              <a:ext uri="{FF2B5EF4-FFF2-40B4-BE49-F238E27FC236}">
                <a16:creationId xmlns:a16="http://schemas.microsoft.com/office/drawing/2014/main" id="{D6BDF7B5-B055-9565-1488-6B2C6001F078}"/>
              </a:ext>
            </a:extLst>
          </p:cNvPr>
          <p:cNvSpPr>
            <a:spLocks noGrp="1"/>
          </p:cNvSpPr>
          <p:nvPr>
            <p:ph idx="1"/>
          </p:nvPr>
        </p:nvSpPr>
        <p:spPr>
          <a:xfrm>
            <a:off x="224589" y="1472699"/>
            <a:ext cx="11967411" cy="4351338"/>
          </a:xfrm>
        </p:spPr>
        <p:txBody>
          <a:bodyPr/>
          <a:lstStyle/>
          <a:p>
            <a:r>
              <a:rPr lang="en-US" dirty="0"/>
              <a:t>U </a:t>
            </a:r>
            <a:r>
              <a:rPr lang="en-US" dirty="0" err="1"/>
              <a:t>procesoru</a:t>
            </a:r>
            <a:r>
              <a:rPr lang="en-US" dirty="0"/>
              <a:t> koji </a:t>
            </a:r>
            <a:r>
              <a:rPr lang="en-US" dirty="0" err="1"/>
              <a:t>sadrži</a:t>
            </a:r>
            <a:r>
              <a:rPr lang="en-US" dirty="0"/>
              <a:t> </a:t>
            </a:r>
            <a:r>
              <a:rPr lang="en-US" dirty="0" err="1"/>
              <a:t>pipelineove</a:t>
            </a:r>
            <a:r>
              <a:rPr lang="en-US" dirty="0"/>
              <a:t>, </a:t>
            </a:r>
            <a:r>
              <a:rPr lang="en-US" dirty="0" err="1"/>
              <a:t>željeli</a:t>
            </a:r>
            <a:r>
              <a:rPr lang="en-US" dirty="0"/>
              <a:t> </a:t>
            </a:r>
            <a:r>
              <a:rPr lang="en-US" dirty="0" err="1"/>
              <a:t>bismo</a:t>
            </a:r>
            <a:r>
              <a:rPr lang="en-US" dirty="0"/>
              <a:t> </a:t>
            </a:r>
            <a:r>
              <a:rPr lang="en-US" b="1" dirty="0" err="1"/>
              <a:t>izračunati</a:t>
            </a:r>
            <a:r>
              <a:rPr lang="en-US" b="1" dirty="0"/>
              <a:t> </a:t>
            </a:r>
            <a:r>
              <a:rPr lang="en-US" b="1" dirty="0" err="1"/>
              <a:t>sljedeću</a:t>
            </a:r>
            <a:r>
              <a:rPr lang="en-US" b="1" dirty="0"/>
              <a:t> </a:t>
            </a:r>
            <a:r>
              <a:rPr lang="en-US" b="1" dirty="0" err="1"/>
              <a:t>vrijednost</a:t>
            </a:r>
            <a:r>
              <a:rPr lang="en-US" b="1" dirty="0"/>
              <a:t> </a:t>
            </a:r>
            <a:r>
              <a:rPr lang="en-US" dirty="0" err="1"/>
              <a:t>brojača</a:t>
            </a:r>
            <a:r>
              <a:rPr lang="en-US" dirty="0"/>
              <a:t> </a:t>
            </a:r>
            <a:r>
              <a:rPr lang="en-US" dirty="0" err="1"/>
              <a:t>programa</a:t>
            </a:r>
            <a:r>
              <a:rPr lang="en-US" dirty="0"/>
              <a:t> (PC) </a:t>
            </a:r>
            <a:r>
              <a:rPr lang="en-US" b="1" dirty="0" err="1"/>
              <a:t>paralelno</a:t>
            </a:r>
            <a:r>
              <a:rPr lang="en-US" b="1" dirty="0"/>
              <a:t> s </a:t>
            </a:r>
            <a:r>
              <a:rPr lang="en-US" b="1" dirty="0" err="1"/>
              <a:t>čitanjem</a:t>
            </a:r>
            <a:r>
              <a:rPr lang="en-US" b="1" dirty="0"/>
              <a:t> </a:t>
            </a:r>
            <a:r>
              <a:rPr lang="en-US" b="1" dirty="0" err="1"/>
              <a:t>naše</a:t>
            </a:r>
            <a:r>
              <a:rPr lang="en-US" b="1" dirty="0"/>
              <a:t> </a:t>
            </a:r>
            <a:r>
              <a:rPr lang="en-US" b="1" dirty="0" err="1"/>
              <a:t>memorije</a:t>
            </a:r>
            <a:r>
              <a:rPr lang="en-US" b="1" dirty="0"/>
              <a:t> s </a:t>
            </a:r>
            <a:r>
              <a:rPr lang="en-US" b="1" dirty="0" err="1"/>
              <a:t>instrukcijama</a:t>
            </a:r>
            <a:r>
              <a:rPr lang="en-US" dirty="0"/>
              <a:t>. </a:t>
            </a:r>
            <a:endParaRPr lang="hr-HR" dirty="0"/>
          </a:p>
          <a:p>
            <a:r>
              <a:rPr lang="en-US" dirty="0"/>
              <a:t>U </a:t>
            </a:r>
            <a:r>
              <a:rPr lang="en-US" dirty="0" err="1"/>
              <a:t>stvarnosti</a:t>
            </a:r>
            <a:r>
              <a:rPr lang="en-US" dirty="0"/>
              <a:t> </a:t>
            </a:r>
            <a:r>
              <a:rPr lang="en-US" dirty="0" err="1"/>
              <a:t>ovo</a:t>
            </a:r>
            <a:r>
              <a:rPr lang="en-US" dirty="0"/>
              <a:t> je </a:t>
            </a:r>
            <a:r>
              <a:rPr lang="en-US" dirty="0" err="1"/>
              <a:t>netrivijalno</a:t>
            </a:r>
            <a:r>
              <a:rPr lang="en-US" dirty="0"/>
              <a:t> </a:t>
            </a:r>
            <a:r>
              <a:rPr lang="en-US" dirty="0" err="1"/>
              <a:t>jer</a:t>
            </a:r>
            <a:r>
              <a:rPr lang="en-US" dirty="0"/>
              <a:t> se </a:t>
            </a:r>
            <a:r>
              <a:rPr lang="en-US" dirty="0" err="1"/>
              <a:t>grananja</a:t>
            </a:r>
            <a:r>
              <a:rPr lang="en-US" dirty="0"/>
              <a:t> </a:t>
            </a:r>
            <a:r>
              <a:rPr lang="en-US" dirty="0" err="1"/>
              <a:t>mogu</a:t>
            </a:r>
            <a:r>
              <a:rPr lang="en-US" dirty="0"/>
              <a:t> </a:t>
            </a:r>
            <a:r>
              <a:rPr lang="en-US" dirty="0" err="1"/>
              <a:t>računati</a:t>
            </a:r>
            <a:r>
              <a:rPr lang="en-US" dirty="0"/>
              <a:t> </a:t>
            </a:r>
            <a:r>
              <a:rPr lang="en-US" dirty="0" err="1"/>
              <a:t>kasnije</a:t>
            </a:r>
            <a:r>
              <a:rPr lang="en-US" dirty="0"/>
              <a:t> u </a:t>
            </a:r>
            <a:r>
              <a:rPr lang="en-US" dirty="0" err="1"/>
              <a:t>procesu</a:t>
            </a:r>
            <a:r>
              <a:rPr lang="en-US" dirty="0"/>
              <a:t> </a:t>
            </a:r>
            <a:r>
              <a:rPr lang="en-US" dirty="0" err="1"/>
              <a:t>pipelinea</a:t>
            </a:r>
            <a:r>
              <a:rPr lang="en-US" dirty="0"/>
              <a:t> </a:t>
            </a:r>
            <a:r>
              <a:rPr lang="en-US" dirty="0" err="1"/>
              <a:t>te</a:t>
            </a:r>
            <a:r>
              <a:rPr lang="en-US" dirty="0"/>
              <a:t> se </a:t>
            </a:r>
            <a:r>
              <a:rPr lang="en-US" dirty="0" err="1"/>
              <a:t>rezultat</a:t>
            </a:r>
            <a:r>
              <a:rPr lang="en-US" dirty="0"/>
              <a:t> </a:t>
            </a:r>
            <a:r>
              <a:rPr lang="en-US" dirty="0" err="1"/>
              <a:t>njihovog</a:t>
            </a:r>
            <a:r>
              <a:rPr lang="en-US" dirty="0"/>
              <a:t> </a:t>
            </a:r>
            <a:r>
              <a:rPr lang="en-US" dirty="0" err="1"/>
              <a:t>grananja</a:t>
            </a:r>
            <a:r>
              <a:rPr lang="en-US" dirty="0"/>
              <a:t> ne </a:t>
            </a:r>
            <a:r>
              <a:rPr lang="en-US" dirty="0" err="1"/>
              <a:t>zna</a:t>
            </a:r>
            <a:r>
              <a:rPr lang="en-US" dirty="0"/>
              <a:t> do tog </a:t>
            </a:r>
            <a:r>
              <a:rPr lang="en-US" dirty="0" err="1"/>
              <a:t>trenutka</a:t>
            </a:r>
            <a:r>
              <a:rPr lang="en-US" dirty="0"/>
              <a:t>.</a:t>
            </a:r>
          </a:p>
        </p:txBody>
      </p:sp>
      <p:pic>
        <p:nvPicPr>
          <p:cNvPr id="5" name="Picture 4">
            <a:extLst>
              <a:ext uri="{FF2B5EF4-FFF2-40B4-BE49-F238E27FC236}">
                <a16:creationId xmlns:a16="http://schemas.microsoft.com/office/drawing/2014/main" id="{AF3C7B0D-393D-4066-1698-036C6CE1D71F}"/>
              </a:ext>
            </a:extLst>
          </p:cNvPr>
          <p:cNvPicPr>
            <a:picLocks noChangeAspect="1"/>
          </p:cNvPicPr>
          <p:nvPr/>
        </p:nvPicPr>
        <p:blipFill>
          <a:blip r:embed="rId2"/>
          <a:stretch>
            <a:fillRect/>
          </a:stretch>
        </p:blipFill>
        <p:spPr>
          <a:xfrm>
            <a:off x="4218700" y="3332241"/>
            <a:ext cx="3754599" cy="3599370"/>
          </a:xfrm>
          <a:prstGeom prst="rect">
            <a:avLst/>
          </a:prstGeom>
        </p:spPr>
      </p:pic>
    </p:spTree>
    <p:extLst>
      <p:ext uri="{BB962C8B-B14F-4D97-AF65-F5344CB8AC3E}">
        <p14:creationId xmlns:p14="http://schemas.microsoft.com/office/powerpoint/2010/main" val="3708359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D585-6626-1531-F0B4-7C324C967B90}"/>
              </a:ext>
            </a:extLst>
          </p:cNvPr>
          <p:cNvSpPr>
            <a:spLocks noGrp="1"/>
          </p:cNvSpPr>
          <p:nvPr>
            <p:ph type="title"/>
          </p:nvPr>
        </p:nvSpPr>
        <p:spPr/>
        <p:txBody>
          <a:bodyPr/>
          <a:lstStyle/>
          <a:p>
            <a:r>
              <a:rPr lang="en-US" b="1" dirty="0" err="1"/>
              <a:t>Kako</a:t>
            </a:r>
            <a:r>
              <a:rPr lang="en-US" b="1" dirty="0"/>
              <a:t> </a:t>
            </a:r>
            <a:r>
              <a:rPr lang="en-US" b="1" dirty="0" err="1"/>
              <a:t>bismo</a:t>
            </a:r>
            <a:r>
              <a:rPr lang="en-US" b="1" dirty="0"/>
              <a:t> </a:t>
            </a:r>
            <a:r>
              <a:rPr lang="en-US" b="1" dirty="0" err="1"/>
              <a:t>željeli</a:t>
            </a:r>
            <a:r>
              <a:rPr lang="en-US" b="1" dirty="0"/>
              <a:t> </a:t>
            </a:r>
            <a:r>
              <a:rPr lang="en-US" b="1" dirty="0" err="1"/>
              <a:t>rukovati</a:t>
            </a:r>
            <a:r>
              <a:rPr lang="en-US" b="1" dirty="0"/>
              <a:t> </a:t>
            </a:r>
            <a:r>
              <a:rPr lang="en-US" b="1" dirty="0" err="1"/>
              <a:t>grananjem</a:t>
            </a:r>
            <a:r>
              <a:rPr lang="en-US" b="1" dirty="0"/>
              <a:t>?</a:t>
            </a:r>
          </a:p>
        </p:txBody>
      </p:sp>
      <p:sp>
        <p:nvSpPr>
          <p:cNvPr id="3" name="Content Placeholder 2">
            <a:extLst>
              <a:ext uri="{FF2B5EF4-FFF2-40B4-BE49-F238E27FC236}">
                <a16:creationId xmlns:a16="http://schemas.microsoft.com/office/drawing/2014/main" id="{69827F3B-0ADA-7324-FB7E-05EDC039E66F}"/>
              </a:ext>
            </a:extLst>
          </p:cNvPr>
          <p:cNvSpPr>
            <a:spLocks noGrp="1"/>
          </p:cNvSpPr>
          <p:nvPr>
            <p:ph idx="1"/>
          </p:nvPr>
        </p:nvSpPr>
        <p:spPr/>
        <p:txBody>
          <a:bodyPr/>
          <a:lstStyle/>
          <a:p>
            <a:r>
              <a:rPr lang="en-US" dirty="0"/>
              <a:t>• </a:t>
            </a:r>
            <a:r>
              <a:rPr lang="en-US" dirty="0" err="1"/>
              <a:t>Opcija</a:t>
            </a:r>
            <a:r>
              <a:rPr lang="en-US" dirty="0"/>
              <a:t> 1: </a:t>
            </a:r>
            <a:r>
              <a:rPr lang="en-US" dirty="0" err="1"/>
              <a:t>Pretpostavimo</a:t>
            </a:r>
            <a:r>
              <a:rPr lang="en-US" dirty="0"/>
              <a:t> da se </a:t>
            </a:r>
            <a:r>
              <a:rPr lang="en-US" b="1" dirty="0" err="1"/>
              <a:t>grananje</a:t>
            </a:r>
            <a:r>
              <a:rPr lang="en-US" b="1" dirty="0"/>
              <a:t> </a:t>
            </a:r>
            <a:r>
              <a:rPr lang="en-US" b="1" dirty="0" err="1"/>
              <a:t>nije</a:t>
            </a:r>
            <a:r>
              <a:rPr lang="en-US" b="1" dirty="0"/>
              <a:t> </a:t>
            </a:r>
            <a:r>
              <a:rPr lang="en-US" b="1" dirty="0" err="1"/>
              <a:t>dogodilo</a:t>
            </a:r>
            <a:r>
              <a:rPr lang="en-US" b="1" dirty="0"/>
              <a:t> </a:t>
            </a:r>
            <a:endParaRPr lang="hr-HR" b="1" dirty="0"/>
          </a:p>
          <a:p>
            <a:r>
              <a:rPr lang="en-US" dirty="0"/>
              <a:t>• </a:t>
            </a:r>
            <a:r>
              <a:rPr lang="en-US" dirty="0" err="1"/>
              <a:t>Opcija</a:t>
            </a:r>
            <a:r>
              <a:rPr lang="en-US" dirty="0"/>
              <a:t> 2: </a:t>
            </a:r>
            <a:r>
              <a:rPr lang="hr-HR" b="1" dirty="0"/>
              <a:t>I</a:t>
            </a:r>
            <a:r>
              <a:rPr lang="en-US" b="1" dirty="0" err="1"/>
              <a:t>zračunamo</a:t>
            </a:r>
            <a:r>
              <a:rPr lang="en-US" b="1" dirty="0"/>
              <a:t> </a:t>
            </a:r>
            <a:r>
              <a:rPr lang="en-US" b="1" dirty="0" err="1"/>
              <a:t>grananje</a:t>
            </a:r>
            <a:r>
              <a:rPr lang="en-US" b="1" dirty="0"/>
              <a:t> </a:t>
            </a:r>
            <a:r>
              <a:rPr lang="en-US" b="1" dirty="0" err="1"/>
              <a:t>što</a:t>
            </a:r>
            <a:r>
              <a:rPr lang="en-US" b="1" dirty="0"/>
              <a:t> je </a:t>
            </a:r>
            <a:r>
              <a:rPr lang="en-US" b="1" dirty="0" err="1"/>
              <a:t>ranije</a:t>
            </a:r>
            <a:r>
              <a:rPr lang="en-US" b="1" dirty="0"/>
              <a:t> </a:t>
            </a:r>
            <a:r>
              <a:rPr lang="en-US" dirty="0" err="1"/>
              <a:t>moguće</a:t>
            </a:r>
            <a:r>
              <a:rPr lang="en-US" dirty="0"/>
              <a:t> </a:t>
            </a:r>
            <a:endParaRPr lang="hr-HR" dirty="0"/>
          </a:p>
          <a:p>
            <a:r>
              <a:rPr lang="en-US" dirty="0"/>
              <a:t>• </a:t>
            </a:r>
            <a:r>
              <a:rPr lang="en-US" dirty="0" err="1"/>
              <a:t>Opcija</a:t>
            </a:r>
            <a:r>
              <a:rPr lang="en-US" dirty="0"/>
              <a:t> 3: </a:t>
            </a:r>
            <a:r>
              <a:rPr lang="en-US" b="1" dirty="0" err="1"/>
              <a:t>Pričekamo</a:t>
            </a:r>
            <a:r>
              <a:rPr lang="en-US" b="1" dirty="0"/>
              <a:t> </a:t>
            </a:r>
            <a:r>
              <a:rPr lang="en-US" b="1" dirty="0" err="1"/>
              <a:t>na</a:t>
            </a:r>
            <a:r>
              <a:rPr lang="en-US" b="1" dirty="0"/>
              <a:t> </a:t>
            </a:r>
            <a:r>
              <a:rPr lang="en-US" b="1" dirty="0" err="1"/>
              <a:t>grananje</a:t>
            </a:r>
            <a:r>
              <a:rPr lang="en-US" b="1" dirty="0"/>
              <a:t> </a:t>
            </a:r>
            <a:endParaRPr lang="hr-HR" b="1" dirty="0"/>
          </a:p>
          <a:p>
            <a:r>
              <a:rPr lang="en-US" dirty="0"/>
              <a:t>• </a:t>
            </a:r>
            <a:r>
              <a:rPr lang="en-US" dirty="0" err="1"/>
              <a:t>Opcija</a:t>
            </a:r>
            <a:r>
              <a:rPr lang="en-US" dirty="0"/>
              <a:t> 4:</a:t>
            </a:r>
            <a:r>
              <a:rPr lang="en-US" b="1" dirty="0"/>
              <a:t> </a:t>
            </a:r>
            <a:r>
              <a:rPr lang="en-US" b="1" dirty="0" err="1"/>
              <a:t>Predviđanje</a:t>
            </a:r>
            <a:r>
              <a:rPr lang="en-US" b="1" dirty="0"/>
              <a:t> </a:t>
            </a:r>
            <a:r>
              <a:rPr lang="en-US" b="1" dirty="0" err="1"/>
              <a:t>grananja</a:t>
            </a:r>
            <a:endParaRPr lang="en-US" b="1" dirty="0"/>
          </a:p>
        </p:txBody>
      </p:sp>
    </p:spTree>
    <p:extLst>
      <p:ext uri="{BB962C8B-B14F-4D97-AF65-F5344CB8AC3E}">
        <p14:creationId xmlns:p14="http://schemas.microsoft.com/office/powerpoint/2010/main" val="330381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633F-A79F-E34B-3AA3-9F789512A573}"/>
              </a:ext>
            </a:extLst>
          </p:cNvPr>
          <p:cNvSpPr>
            <a:spLocks noGrp="1"/>
          </p:cNvSpPr>
          <p:nvPr>
            <p:ph type="title"/>
          </p:nvPr>
        </p:nvSpPr>
        <p:spPr/>
        <p:txBody>
          <a:bodyPr/>
          <a:lstStyle/>
          <a:p>
            <a:r>
              <a:rPr lang="en-US" b="1" dirty="0" err="1"/>
              <a:t>Pretpostavimo</a:t>
            </a:r>
            <a:r>
              <a:rPr lang="en-US" b="1" dirty="0"/>
              <a:t> da se </a:t>
            </a:r>
            <a:r>
              <a:rPr lang="en-US" b="1" dirty="0" err="1"/>
              <a:t>grananje</a:t>
            </a:r>
            <a:r>
              <a:rPr lang="en-US" b="1" dirty="0"/>
              <a:t> </a:t>
            </a:r>
            <a:r>
              <a:rPr lang="en-US" b="1" dirty="0" err="1"/>
              <a:t>nije</a:t>
            </a:r>
            <a:r>
              <a:rPr lang="en-US" b="1" dirty="0"/>
              <a:t> </a:t>
            </a:r>
            <a:r>
              <a:rPr lang="en-US" b="1" dirty="0" err="1"/>
              <a:t>dogodilo</a:t>
            </a:r>
            <a:endParaRPr lang="en-US" b="1" dirty="0"/>
          </a:p>
        </p:txBody>
      </p:sp>
      <p:sp>
        <p:nvSpPr>
          <p:cNvPr id="3" name="Content Placeholder 2">
            <a:extLst>
              <a:ext uri="{FF2B5EF4-FFF2-40B4-BE49-F238E27FC236}">
                <a16:creationId xmlns:a16="http://schemas.microsoft.com/office/drawing/2014/main" id="{FFD2FADC-E4A4-4E11-61C4-D4D9640F8415}"/>
              </a:ext>
            </a:extLst>
          </p:cNvPr>
          <p:cNvSpPr>
            <a:spLocks noGrp="1"/>
          </p:cNvSpPr>
          <p:nvPr>
            <p:ph idx="1"/>
          </p:nvPr>
        </p:nvSpPr>
        <p:spPr/>
        <p:txBody>
          <a:bodyPr/>
          <a:lstStyle/>
          <a:p>
            <a:r>
              <a:rPr lang="en-US" dirty="0" err="1"/>
              <a:t>Ako</a:t>
            </a:r>
            <a:r>
              <a:rPr lang="en-US" dirty="0"/>
              <a:t> </a:t>
            </a:r>
            <a:r>
              <a:rPr lang="en-US" dirty="0" err="1"/>
              <a:t>procijenimo</a:t>
            </a:r>
            <a:r>
              <a:rPr lang="en-US" dirty="0"/>
              <a:t> </a:t>
            </a:r>
            <a:r>
              <a:rPr lang="en-US" dirty="0" err="1"/>
              <a:t>granu</a:t>
            </a:r>
            <a:r>
              <a:rPr lang="en-US" dirty="0"/>
              <a:t> u </a:t>
            </a:r>
            <a:r>
              <a:rPr lang="en-US" dirty="0" err="1"/>
              <a:t>fazi</a:t>
            </a:r>
            <a:r>
              <a:rPr lang="en-US" dirty="0"/>
              <a:t> </a:t>
            </a:r>
            <a:r>
              <a:rPr lang="en-US" dirty="0" err="1"/>
              <a:t>izvršenja</a:t>
            </a:r>
            <a:r>
              <a:rPr lang="en-US" dirty="0"/>
              <a:t>, </a:t>
            </a:r>
            <a:r>
              <a:rPr lang="en-US" b="1" dirty="0" err="1"/>
              <a:t>izgubili</a:t>
            </a:r>
            <a:r>
              <a:rPr lang="en-US" b="1" dirty="0"/>
              <a:t> </a:t>
            </a:r>
            <a:r>
              <a:rPr lang="en-US" b="1" dirty="0" err="1"/>
              <a:t>bismo</a:t>
            </a:r>
            <a:r>
              <a:rPr lang="en-US" b="1" dirty="0"/>
              <a:t> </a:t>
            </a:r>
            <a:r>
              <a:rPr lang="en-US" b="1" dirty="0" err="1"/>
              <a:t>dva</a:t>
            </a:r>
            <a:r>
              <a:rPr lang="en-US" b="1" dirty="0"/>
              <a:t> </a:t>
            </a:r>
            <a:r>
              <a:rPr lang="en-US" b="1" dirty="0" err="1"/>
              <a:t>ciklusa</a:t>
            </a:r>
            <a:r>
              <a:rPr lang="en-US" b="1" dirty="0"/>
              <a:t> </a:t>
            </a:r>
            <a:r>
              <a:rPr lang="en-US" dirty="0" err="1"/>
              <a:t>svaki</a:t>
            </a:r>
            <a:r>
              <a:rPr lang="en-US" dirty="0"/>
              <a:t> put </a:t>
            </a:r>
            <a:r>
              <a:rPr lang="en-US" dirty="0" err="1"/>
              <a:t>kad</a:t>
            </a:r>
            <a:r>
              <a:rPr lang="en-US" dirty="0"/>
              <a:t> </a:t>
            </a:r>
            <a:r>
              <a:rPr lang="en-US" dirty="0" err="1"/>
              <a:t>bismo</a:t>
            </a:r>
            <a:r>
              <a:rPr lang="en-US" dirty="0"/>
              <a:t> </a:t>
            </a:r>
            <a:r>
              <a:rPr lang="en-US" dirty="0" err="1"/>
              <a:t>naišli</a:t>
            </a:r>
            <a:r>
              <a:rPr lang="en-US" dirty="0"/>
              <a:t> </a:t>
            </a:r>
            <a:r>
              <a:rPr lang="en-US" dirty="0" err="1"/>
              <a:t>na</a:t>
            </a:r>
            <a:r>
              <a:rPr lang="en-US" dirty="0"/>
              <a:t> </a:t>
            </a:r>
            <a:r>
              <a:rPr lang="en-US" dirty="0" err="1"/>
              <a:t>grananje</a:t>
            </a:r>
            <a:r>
              <a:rPr lang="en-US" dirty="0"/>
              <a:t> </a:t>
            </a:r>
            <a:r>
              <a:rPr lang="en-US" dirty="0" err="1"/>
              <a:t>koje</a:t>
            </a:r>
            <a:r>
              <a:rPr lang="en-US" dirty="0"/>
              <a:t> </a:t>
            </a:r>
            <a:r>
              <a:rPr lang="en-US" dirty="0" err="1"/>
              <a:t>trebamo</a:t>
            </a:r>
            <a:r>
              <a:rPr lang="en-US" dirty="0"/>
              <a:t> </a:t>
            </a:r>
            <a:r>
              <a:rPr lang="en-US" dirty="0" err="1"/>
              <a:t>izvršiti</a:t>
            </a:r>
            <a:r>
              <a:rPr lang="en-US" dirty="0"/>
              <a:t>. </a:t>
            </a:r>
            <a:endParaRPr lang="hr-HR" dirty="0"/>
          </a:p>
          <a:p>
            <a:r>
              <a:rPr lang="en-US" dirty="0" err="1"/>
              <a:t>Ako</a:t>
            </a:r>
            <a:r>
              <a:rPr lang="en-US" dirty="0"/>
              <a:t> </a:t>
            </a:r>
            <a:r>
              <a:rPr lang="en-US" dirty="0" err="1"/>
              <a:t>pretpostavimo</a:t>
            </a:r>
            <a:r>
              <a:rPr lang="en-US" dirty="0"/>
              <a:t> da </a:t>
            </a:r>
            <a:r>
              <a:rPr lang="en-US" dirty="0" err="1"/>
              <a:t>su</a:t>
            </a:r>
            <a:r>
              <a:rPr lang="en-US" dirty="0"/>
              <a:t> 20% </a:t>
            </a:r>
            <a:r>
              <a:rPr lang="en-US" dirty="0" err="1"/>
              <a:t>instrukcija</a:t>
            </a:r>
            <a:r>
              <a:rPr lang="en-US" dirty="0"/>
              <a:t> </a:t>
            </a:r>
            <a:r>
              <a:rPr lang="en-US" dirty="0" err="1"/>
              <a:t>grananja</a:t>
            </a:r>
            <a:r>
              <a:rPr lang="en-US" dirty="0"/>
              <a:t>, </a:t>
            </a:r>
            <a:r>
              <a:rPr lang="en-US" dirty="0" err="1"/>
              <a:t>i</a:t>
            </a:r>
            <a:r>
              <a:rPr lang="en-US" dirty="0"/>
              <a:t> 60% </a:t>
            </a:r>
            <a:r>
              <a:rPr lang="en-US" dirty="0" err="1"/>
              <a:t>moramo</a:t>
            </a:r>
            <a:r>
              <a:rPr lang="en-US" dirty="0"/>
              <a:t> </a:t>
            </a:r>
            <a:r>
              <a:rPr lang="en-US" dirty="0" err="1"/>
              <a:t>izvršiti</a:t>
            </a:r>
            <a:r>
              <a:rPr lang="en-US" dirty="0"/>
              <a:t>, a </a:t>
            </a:r>
            <a:r>
              <a:rPr lang="en-US" dirty="0" err="1"/>
              <a:t>također</a:t>
            </a:r>
            <a:r>
              <a:rPr lang="en-US" dirty="0"/>
              <a:t> </a:t>
            </a:r>
            <a:r>
              <a:rPr lang="en-US" dirty="0" err="1"/>
              <a:t>pretpostavimo</a:t>
            </a:r>
            <a:r>
              <a:rPr lang="en-US" dirty="0"/>
              <a:t> </a:t>
            </a:r>
            <a:r>
              <a:rPr lang="en-US" dirty="0" err="1"/>
              <a:t>i</a:t>
            </a:r>
            <a:r>
              <a:rPr lang="en-US" dirty="0"/>
              <a:t> da je CPI 1: </a:t>
            </a:r>
            <a:endParaRPr lang="hr-HR" dirty="0"/>
          </a:p>
          <a:p>
            <a:pPr lvl="1"/>
            <a:r>
              <a:rPr lang="en-US" dirty="0"/>
              <a:t>CPI od </a:t>
            </a:r>
            <a:r>
              <a:rPr lang="en-US" dirty="0" err="1"/>
              <a:t>grananja</a:t>
            </a:r>
            <a:r>
              <a:rPr lang="en-US" dirty="0"/>
              <a:t> </a:t>
            </a:r>
            <a:r>
              <a:rPr lang="en-US" dirty="0" err="1"/>
              <a:t>koja</a:t>
            </a:r>
            <a:r>
              <a:rPr lang="en-US" dirty="0"/>
              <a:t> </a:t>
            </a:r>
            <a:r>
              <a:rPr lang="en-US" dirty="0" err="1"/>
              <a:t>su</a:t>
            </a:r>
            <a:r>
              <a:rPr lang="en-US" dirty="0"/>
              <a:t> se </a:t>
            </a:r>
            <a:r>
              <a:rPr lang="en-US" dirty="0" err="1"/>
              <a:t>dogodila</a:t>
            </a:r>
            <a:r>
              <a:rPr lang="en-US" dirty="0"/>
              <a:t>= 0.2*2 * 0.6 = 0.24 Novi CPI = 1.0 + </a:t>
            </a:r>
            <a:r>
              <a:rPr lang="en-US" dirty="0" err="1"/>
              <a:t>kašnjenje</a:t>
            </a:r>
            <a:r>
              <a:rPr lang="en-US" dirty="0"/>
              <a:t> </a:t>
            </a:r>
            <a:r>
              <a:rPr lang="en-US" dirty="0" err="1"/>
              <a:t>grananjima</a:t>
            </a:r>
            <a:r>
              <a:rPr lang="en-US" dirty="0"/>
              <a:t> = 1.24</a:t>
            </a:r>
          </a:p>
        </p:txBody>
      </p:sp>
      <p:pic>
        <p:nvPicPr>
          <p:cNvPr id="5" name="Picture 4">
            <a:extLst>
              <a:ext uri="{FF2B5EF4-FFF2-40B4-BE49-F238E27FC236}">
                <a16:creationId xmlns:a16="http://schemas.microsoft.com/office/drawing/2014/main" id="{F0600D58-6CD9-E441-3D80-9CEA8D9A1CBD}"/>
              </a:ext>
            </a:extLst>
          </p:cNvPr>
          <p:cNvPicPr>
            <a:picLocks noChangeAspect="1"/>
          </p:cNvPicPr>
          <p:nvPr/>
        </p:nvPicPr>
        <p:blipFill>
          <a:blip r:embed="rId2"/>
          <a:stretch>
            <a:fillRect/>
          </a:stretch>
        </p:blipFill>
        <p:spPr>
          <a:xfrm>
            <a:off x="2932033" y="4366419"/>
            <a:ext cx="6327933" cy="2491581"/>
          </a:xfrm>
          <a:prstGeom prst="rect">
            <a:avLst/>
          </a:prstGeom>
        </p:spPr>
      </p:pic>
    </p:spTree>
    <p:extLst>
      <p:ext uri="{BB962C8B-B14F-4D97-AF65-F5344CB8AC3E}">
        <p14:creationId xmlns:p14="http://schemas.microsoft.com/office/powerpoint/2010/main" val="801218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2468-135E-7710-4DB1-71BB88CB9E6E}"/>
              </a:ext>
            </a:extLst>
          </p:cNvPr>
          <p:cNvSpPr>
            <a:spLocks noGrp="1"/>
          </p:cNvSpPr>
          <p:nvPr>
            <p:ph type="title"/>
          </p:nvPr>
        </p:nvSpPr>
        <p:spPr>
          <a:xfrm>
            <a:off x="0" y="50883"/>
            <a:ext cx="10515600" cy="1325563"/>
          </a:xfrm>
        </p:spPr>
        <p:txBody>
          <a:bodyPr/>
          <a:lstStyle/>
          <a:p>
            <a:r>
              <a:rPr lang="pl-PL" b="1" dirty="0"/>
              <a:t>Izračunamo grananje što je ranije moguće </a:t>
            </a:r>
            <a:endParaRPr lang="en-US" b="1" dirty="0"/>
          </a:p>
        </p:txBody>
      </p:sp>
      <p:pic>
        <p:nvPicPr>
          <p:cNvPr id="5" name="Picture 4">
            <a:extLst>
              <a:ext uri="{FF2B5EF4-FFF2-40B4-BE49-F238E27FC236}">
                <a16:creationId xmlns:a16="http://schemas.microsoft.com/office/drawing/2014/main" id="{01639C0D-0B9A-0455-BCBE-61692AE616EF}"/>
              </a:ext>
            </a:extLst>
          </p:cNvPr>
          <p:cNvPicPr>
            <a:picLocks noChangeAspect="1"/>
          </p:cNvPicPr>
          <p:nvPr/>
        </p:nvPicPr>
        <p:blipFill>
          <a:blip r:embed="rId2"/>
          <a:stretch>
            <a:fillRect/>
          </a:stretch>
        </p:blipFill>
        <p:spPr>
          <a:xfrm>
            <a:off x="7443537" y="2702010"/>
            <a:ext cx="4748464" cy="2001420"/>
          </a:xfrm>
          <a:prstGeom prst="rect">
            <a:avLst/>
          </a:prstGeom>
        </p:spPr>
      </p:pic>
      <p:sp>
        <p:nvSpPr>
          <p:cNvPr id="3" name="Content Placeholder 2">
            <a:extLst>
              <a:ext uri="{FF2B5EF4-FFF2-40B4-BE49-F238E27FC236}">
                <a16:creationId xmlns:a16="http://schemas.microsoft.com/office/drawing/2014/main" id="{6C04D760-73D6-1B3F-3282-77B8B32E17EB}"/>
              </a:ext>
            </a:extLst>
          </p:cNvPr>
          <p:cNvSpPr>
            <a:spLocks noGrp="1"/>
          </p:cNvSpPr>
          <p:nvPr>
            <p:ph idx="1"/>
          </p:nvPr>
        </p:nvSpPr>
        <p:spPr>
          <a:xfrm>
            <a:off x="0" y="1376446"/>
            <a:ext cx="8107680" cy="5481554"/>
          </a:xfrm>
        </p:spPr>
        <p:txBody>
          <a:bodyPr>
            <a:normAutofit fontScale="92500" lnSpcReduction="10000"/>
          </a:bodyPr>
          <a:lstStyle/>
          <a:p>
            <a:r>
              <a:rPr lang="en-US" dirty="0"/>
              <a:t>• </a:t>
            </a:r>
            <a:r>
              <a:rPr lang="en-US" dirty="0" err="1"/>
              <a:t>Premjestite</a:t>
            </a:r>
            <a:r>
              <a:rPr lang="en-US" dirty="0"/>
              <a:t> </a:t>
            </a:r>
            <a:r>
              <a:rPr lang="en-US" b="1" dirty="0"/>
              <a:t>test </a:t>
            </a:r>
            <a:r>
              <a:rPr lang="en-US" b="1" dirty="0" err="1"/>
              <a:t>grananja</a:t>
            </a:r>
            <a:r>
              <a:rPr lang="en-US" b="1" dirty="0"/>
              <a:t> </a:t>
            </a:r>
            <a:r>
              <a:rPr lang="en-US" dirty="0" err="1"/>
              <a:t>i</a:t>
            </a:r>
            <a:r>
              <a:rPr lang="en-US" dirty="0"/>
              <a:t> </a:t>
            </a:r>
            <a:r>
              <a:rPr lang="en-US" b="1" dirty="0" err="1"/>
              <a:t>izračun</a:t>
            </a:r>
            <a:r>
              <a:rPr lang="en-US" b="1" dirty="0"/>
              <a:t> </a:t>
            </a:r>
            <a:r>
              <a:rPr lang="en-US" b="1" dirty="0" err="1"/>
              <a:t>ciljne</a:t>
            </a:r>
            <a:r>
              <a:rPr lang="en-US" b="1" dirty="0"/>
              <a:t> </a:t>
            </a:r>
            <a:r>
              <a:rPr lang="en-US" b="1" dirty="0" err="1"/>
              <a:t>adrese</a:t>
            </a:r>
            <a:r>
              <a:rPr lang="en-US" b="1" dirty="0"/>
              <a:t> </a:t>
            </a:r>
            <a:r>
              <a:rPr lang="en-US" dirty="0" err="1"/>
              <a:t>grananja</a:t>
            </a:r>
            <a:r>
              <a:rPr lang="en-US" dirty="0"/>
              <a:t> u </a:t>
            </a:r>
            <a:r>
              <a:rPr lang="en-US" b="1" dirty="0" err="1"/>
              <a:t>fazu</a:t>
            </a:r>
            <a:r>
              <a:rPr lang="en-US" b="1" dirty="0"/>
              <a:t> </a:t>
            </a:r>
            <a:r>
              <a:rPr lang="en-US" b="1" dirty="0" err="1"/>
              <a:t>dekodiranja</a:t>
            </a:r>
            <a:r>
              <a:rPr lang="en-US" dirty="0"/>
              <a:t>. </a:t>
            </a:r>
            <a:endParaRPr lang="hr-HR" dirty="0"/>
          </a:p>
          <a:p>
            <a:r>
              <a:rPr lang="en-US" dirty="0"/>
              <a:t>• Time bi se </a:t>
            </a:r>
            <a:r>
              <a:rPr lang="en-US" dirty="0" err="1"/>
              <a:t>kazna</a:t>
            </a:r>
            <a:r>
              <a:rPr lang="en-US" dirty="0"/>
              <a:t> </a:t>
            </a:r>
            <a:r>
              <a:rPr lang="en-US" dirty="0" err="1"/>
              <a:t>grananja</a:t>
            </a:r>
            <a:r>
              <a:rPr lang="en-US" dirty="0"/>
              <a:t> </a:t>
            </a:r>
            <a:r>
              <a:rPr lang="en-US" dirty="0" err="1"/>
              <a:t>smanjila</a:t>
            </a:r>
            <a:r>
              <a:rPr lang="en-US" dirty="0"/>
              <a:t> </a:t>
            </a:r>
            <a:r>
              <a:rPr lang="en-US" dirty="0" err="1"/>
              <a:t>na</a:t>
            </a:r>
            <a:r>
              <a:rPr lang="en-US" dirty="0"/>
              <a:t> </a:t>
            </a:r>
            <a:r>
              <a:rPr lang="en-US" b="1" dirty="0" err="1"/>
              <a:t>jedan</a:t>
            </a:r>
            <a:r>
              <a:rPr lang="en-US" b="1" dirty="0"/>
              <a:t> </a:t>
            </a:r>
            <a:r>
              <a:rPr lang="en-US" b="1" dirty="0" err="1"/>
              <a:t>ciklus</a:t>
            </a:r>
            <a:r>
              <a:rPr lang="en-US" b="1" dirty="0"/>
              <a:t> </a:t>
            </a:r>
            <a:r>
              <a:rPr lang="en-US" dirty="0"/>
              <a:t>u </a:t>
            </a:r>
            <a:r>
              <a:rPr lang="en-US" dirty="0" err="1"/>
              <a:t>slučaju</a:t>
            </a:r>
            <a:r>
              <a:rPr lang="en-US" dirty="0"/>
              <a:t> </a:t>
            </a:r>
            <a:r>
              <a:rPr lang="en-US" dirty="0" err="1"/>
              <a:t>izvršenog</a:t>
            </a:r>
            <a:r>
              <a:rPr lang="en-US" dirty="0"/>
              <a:t> </a:t>
            </a:r>
            <a:r>
              <a:rPr lang="en-US" dirty="0" err="1"/>
              <a:t>grananja</a:t>
            </a:r>
            <a:r>
              <a:rPr lang="en-US" dirty="0"/>
              <a:t>. </a:t>
            </a:r>
            <a:endParaRPr lang="hr-HR" dirty="0"/>
          </a:p>
          <a:p>
            <a:pPr lvl="1"/>
            <a:r>
              <a:rPr lang="en-US" dirty="0"/>
              <a:t>• i.e., </a:t>
            </a:r>
            <a:r>
              <a:rPr lang="en-US" u="sng" dirty="0"/>
              <a:t>U </a:t>
            </a:r>
            <a:r>
              <a:rPr lang="en-US" u="sng" dirty="0" err="1"/>
              <a:t>slučaju</a:t>
            </a:r>
            <a:r>
              <a:rPr lang="en-US" u="sng" dirty="0"/>
              <a:t> </a:t>
            </a:r>
            <a:r>
              <a:rPr lang="en-US" u="sng" dirty="0" err="1"/>
              <a:t>izvršenog</a:t>
            </a:r>
            <a:r>
              <a:rPr lang="en-US" u="sng" dirty="0"/>
              <a:t> </a:t>
            </a:r>
            <a:r>
              <a:rPr lang="en-US" u="sng" dirty="0" err="1"/>
              <a:t>grananja</a:t>
            </a:r>
            <a:r>
              <a:rPr lang="en-US" u="sng" dirty="0"/>
              <a:t> </a:t>
            </a:r>
            <a:r>
              <a:rPr lang="en-US" u="sng" dirty="0" err="1"/>
              <a:t>moramo</a:t>
            </a:r>
            <a:r>
              <a:rPr lang="en-US" u="sng" dirty="0"/>
              <a:t> </a:t>
            </a:r>
            <a:r>
              <a:rPr lang="en-US" u="sng" dirty="0" err="1"/>
              <a:t>odbaciti</a:t>
            </a:r>
            <a:r>
              <a:rPr lang="en-US" u="sng" dirty="0"/>
              <a:t> </a:t>
            </a:r>
            <a:r>
              <a:rPr lang="en-US" u="sng" dirty="0" err="1"/>
              <a:t>iduću</a:t>
            </a:r>
            <a:r>
              <a:rPr lang="en-US" u="sng" dirty="0"/>
              <a:t> </a:t>
            </a:r>
            <a:r>
              <a:rPr lang="en-US" u="sng" dirty="0" err="1"/>
              <a:t>instrukciju</a:t>
            </a:r>
            <a:r>
              <a:rPr lang="en-US" u="sng" dirty="0"/>
              <a:t> u pipeline</a:t>
            </a:r>
            <a:endParaRPr lang="hr-HR" u="sng" dirty="0"/>
          </a:p>
          <a:p>
            <a:r>
              <a:rPr lang="en-US" dirty="0"/>
              <a:t>Da bi ova </a:t>
            </a:r>
            <a:r>
              <a:rPr lang="en-US" dirty="0" err="1"/>
              <a:t>tehnika</a:t>
            </a:r>
            <a:r>
              <a:rPr lang="en-US" dirty="0"/>
              <a:t> </a:t>
            </a:r>
            <a:r>
              <a:rPr lang="en-US" dirty="0" err="1"/>
              <a:t>djelovala</a:t>
            </a:r>
            <a:r>
              <a:rPr lang="en-US" dirty="0"/>
              <a:t>: </a:t>
            </a:r>
            <a:endParaRPr lang="hr-HR" dirty="0"/>
          </a:p>
          <a:p>
            <a:pPr lvl="1"/>
            <a:r>
              <a:rPr lang="en-US" b="1" dirty="0" err="1"/>
              <a:t>Stanje</a:t>
            </a:r>
            <a:r>
              <a:rPr lang="en-US" b="1" dirty="0"/>
              <a:t> </a:t>
            </a:r>
            <a:r>
              <a:rPr lang="en-US" b="1" dirty="0" err="1"/>
              <a:t>grananja</a:t>
            </a:r>
            <a:r>
              <a:rPr lang="en-US" b="1" dirty="0"/>
              <a:t> mora </a:t>
            </a:r>
            <a:r>
              <a:rPr lang="en-US" b="1" dirty="0" err="1"/>
              <a:t>biti</a:t>
            </a:r>
            <a:r>
              <a:rPr lang="en-US" b="1" dirty="0"/>
              <a:t> </a:t>
            </a:r>
            <a:r>
              <a:rPr lang="en-US" b="1" dirty="0" err="1"/>
              <a:t>jednostavno</a:t>
            </a:r>
            <a:r>
              <a:rPr lang="en-US" b="1" dirty="0"/>
              <a:t> </a:t>
            </a:r>
            <a:r>
              <a:rPr lang="en-US" b="1" dirty="0" err="1"/>
              <a:t>procijeniti</a:t>
            </a:r>
            <a:r>
              <a:rPr lang="en-US" dirty="0"/>
              <a:t>. </a:t>
            </a:r>
            <a:endParaRPr lang="hr-HR" dirty="0"/>
          </a:p>
          <a:p>
            <a:pPr lvl="2"/>
            <a:r>
              <a:rPr lang="en-US" dirty="0"/>
              <a:t>• </a:t>
            </a:r>
            <a:r>
              <a:rPr lang="en-US" u="sng" dirty="0"/>
              <a:t>Test za </a:t>
            </a:r>
            <a:r>
              <a:rPr lang="en-US" u="sng" dirty="0" err="1"/>
              <a:t>nulu</a:t>
            </a:r>
            <a:r>
              <a:rPr lang="en-US" u="sng" dirty="0"/>
              <a:t> </a:t>
            </a:r>
            <a:r>
              <a:rPr lang="en-US" dirty="0"/>
              <a:t>je </a:t>
            </a:r>
            <a:r>
              <a:rPr lang="en-US" dirty="0" err="1"/>
              <a:t>jednostavan</a:t>
            </a:r>
            <a:r>
              <a:rPr lang="en-US" dirty="0"/>
              <a:t> . </a:t>
            </a:r>
            <a:endParaRPr lang="hr-HR" dirty="0"/>
          </a:p>
          <a:p>
            <a:pPr lvl="2"/>
            <a:r>
              <a:rPr lang="en-US" dirty="0"/>
              <a:t>• </a:t>
            </a:r>
            <a:r>
              <a:rPr lang="en-US" dirty="0" err="1"/>
              <a:t>Testovi</a:t>
            </a:r>
            <a:r>
              <a:rPr lang="en-US" dirty="0"/>
              <a:t> koji </a:t>
            </a:r>
            <a:r>
              <a:rPr lang="en-US" dirty="0" err="1"/>
              <a:t>zahtijevaju</a:t>
            </a:r>
            <a:r>
              <a:rPr lang="en-US" dirty="0"/>
              <a:t> ALU </a:t>
            </a:r>
            <a:r>
              <a:rPr lang="en-US" dirty="0" err="1"/>
              <a:t>operaciju</a:t>
            </a:r>
            <a:r>
              <a:rPr lang="en-US" dirty="0"/>
              <a:t> </a:t>
            </a:r>
            <a:r>
              <a:rPr lang="en-US" dirty="0" err="1"/>
              <a:t>vjerojatno</a:t>
            </a:r>
            <a:r>
              <a:rPr lang="en-US" dirty="0"/>
              <a:t> </a:t>
            </a:r>
            <a:r>
              <a:rPr lang="en-US" dirty="0" err="1"/>
              <a:t>su</a:t>
            </a:r>
            <a:r>
              <a:rPr lang="en-US" dirty="0"/>
              <a:t> </a:t>
            </a:r>
            <a:r>
              <a:rPr lang="en-US" dirty="0" err="1"/>
              <a:t>previše</a:t>
            </a:r>
            <a:r>
              <a:rPr lang="en-US" dirty="0"/>
              <a:t> </a:t>
            </a:r>
            <a:r>
              <a:rPr lang="en-US" dirty="0" err="1"/>
              <a:t>složeni</a:t>
            </a:r>
            <a:r>
              <a:rPr lang="en-US" dirty="0"/>
              <a:t>. </a:t>
            </a:r>
            <a:endParaRPr lang="hr-HR" dirty="0"/>
          </a:p>
          <a:p>
            <a:pPr lvl="2"/>
            <a:r>
              <a:rPr lang="en-US" dirty="0"/>
              <a:t>• Ne </a:t>
            </a:r>
            <a:r>
              <a:rPr lang="en-US" dirty="0" err="1"/>
              <a:t>želimo</a:t>
            </a:r>
            <a:r>
              <a:rPr lang="en-US" dirty="0"/>
              <a:t> da test </a:t>
            </a:r>
            <a:r>
              <a:rPr lang="en-US" dirty="0" err="1"/>
              <a:t>grananja</a:t>
            </a:r>
            <a:r>
              <a:rPr lang="en-US" dirty="0"/>
              <a:t> </a:t>
            </a:r>
            <a:r>
              <a:rPr lang="en-US" dirty="0" err="1"/>
              <a:t>produži</a:t>
            </a:r>
            <a:r>
              <a:rPr lang="en-US" dirty="0"/>
              <a:t> </a:t>
            </a:r>
            <a:r>
              <a:rPr lang="en-US" dirty="0" err="1"/>
              <a:t>vrijeme</a:t>
            </a:r>
            <a:r>
              <a:rPr lang="en-US" dirty="0"/>
              <a:t> </a:t>
            </a:r>
            <a:r>
              <a:rPr lang="en-US" dirty="0" err="1"/>
              <a:t>ciklusa</a:t>
            </a:r>
            <a:r>
              <a:rPr lang="en-US" dirty="0"/>
              <a:t>. </a:t>
            </a:r>
            <a:endParaRPr lang="hr-HR" dirty="0"/>
          </a:p>
          <a:p>
            <a:pPr lvl="1"/>
            <a:r>
              <a:rPr lang="en-US" dirty="0"/>
              <a:t>• </a:t>
            </a:r>
            <a:r>
              <a:rPr lang="en-US" b="1" dirty="0" err="1"/>
              <a:t>Moramo</a:t>
            </a:r>
            <a:r>
              <a:rPr lang="en-US" b="1" dirty="0"/>
              <a:t> se </a:t>
            </a:r>
            <a:r>
              <a:rPr lang="en-US" b="1" dirty="0" err="1"/>
              <a:t>pobrinuti</a:t>
            </a:r>
            <a:r>
              <a:rPr lang="en-US" b="1" dirty="0"/>
              <a:t> za </a:t>
            </a:r>
            <a:r>
              <a:rPr lang="en-US" b="1" dirty="0" err="1"/>
              <a:t>potencijalne</a:t>
            </a:r>
            <a:r>
              <a:rPr lang="en-US" b="1" dirty="0"/>
              <a:t> </a:t>
            </a:r>
            <a:r>
              <a:rPr lang="en-US" b="1" dirty="0" err="1"/>
              <a:t>podatkovne</a:t>
            </a:r>
            <a:r>
              <a:rPr lang="en-US" b="1" dirty="0"/>
              <a:t> </a:t>
            </a:r>
            <a:r>
              <a:rPr lang="en-US" b="1" dirty="0" err="1"/>
              <a:t>rizike</a:t>
            </a:r>
            <a:r>
              <a:rPr lang="en-US" dirty="0"/>
              <a:t>. </a:t>
            </a:r>
            <a:endParaRPr lang="hr-HR" dirty="0"/>
          </a:p>
          <a:p>
            <a:pPr lvl="2"/>
            <a:r>
              <a:rPr lang="en-US" dirty="0"/>
              <a:t>• </a:t>
            </a:r>
            <a:r>
              <a:rPr lang="en-US" dirty="0" err="1"/>
              <a:t>Ako</a:t>
            </a:r>
            <a:r>
              <a:rPr lang="en-US" dirty="0"/>
              <a:t> </a:t>
            </a:r>
            <a:r>
              <a:rPr lang="en-US" dirty="0" err="1"/>
              <a:t>neposredno</a:t>
            </a:r>
            <a:r>
              <a:rPr lang="en-US" dirty="0"/>
              <a:t> </a:t>
            </a:r>
            <a:r>
              <a:rPr lang="en-US" dirty="0" err="1"/>
              <a:t>prije</a:t>
            </a:r>
            <a:r>
              <a:rPr lang="en-US" dirty="0"/>
              <a:t> </a:t>
            </a:r>
            <a:r>
              <a:rPr lang="en-US" dirty="0" err="1"/>
              <a:t>grananja</a:t>
            </a:r>
            <a:r>
              <a:rPr lang="en-US" dirty="0"/>
              <a:t> </a:t>
            </a:r>
            <a:r>
              <a:rPr lang="en-US" dirty="0" err="1"/>
              <a:t>piše</a:t>
            </a:r>
            <a:r>
              <a:rPr lang="en-US" dirty="0"/>
              <a:t> u </a:t>
            </a:r>
            <a:r>
              <a:rPr lang="en-US" dirty="0" err="1"/>
              <a:t>registar</a:t>
            </a:r>
            <a:r>
              <a:rPr lang="en-US" dirty="0"/>
              <a:t> koji se </a:t>
            </a:r>
            <a:r>
              <a:rPr lang="en-US" dirty="0" err="1"/>
              <a:t>koristi</a:t>
            </a:r>
            <a:r>
              <a:rPr lang="en-US" dirty="0"/>
              <a:t> za </a:t>
            </a:r>
            <a:r>
              <a:rPr lang="en-US" dirty="0" err="1"/>
              <a:t>testiranje</a:t>
            </a:r>
            <a:r>
              <a:rPr lang="en-US" dirty="0"/>
              <a:t> </a:t>
            </a:r>
            <a:r>
              <a:rPr lang="en-US" dirty="0" err="1"/>
              <a:t>uvjeta</a:t>
            </a:r>
            <a:r>
              <a:rPr lang="en-US" dirty="0"/>
              <a:t> </a:t>
            </a:r>
            <a:r>
              <a:rPr lang="en-US" dirty="0" err="1"/>
              <a:t>grananja</a:t>
            </a:r>
            <a:r>
              <a:rPr lang="en-US" dirty="0"/>
              <a:t>, </a:t>
            </a:r>
            <a:r>
              <a:rPr lang="en-US" dirty="0" err="1"/>
              <a:t>moramo</a:t>
            </a:r>
            <a:r>
              <a:rPr lang="en-US" dirty="0"/>
              <a:t> </a:t>
            </a:r>
            <a:r>
              <a:rPr lang="en-US" dirty="0" err="1"/>
              <a:t>odugovlačiti</a:t>
            </a:r>
            <a:r>
              <a:rPr lang="en-US" dirty="0"/>
              <a:t> </a:t>
            </a:r>
            <a:r>
              <a:rPr lang="en-US" dirty="0" err="1"/>
              <a:t>jedan</a:t>
            </a:r>
            <a:r>
              <a:rPr lang="en-US" dirty="0"/>
              <a:t> </a:t>
            </a:r>
            <a:r>
              <a:rPr lang="en-US" dirty="0" err="1"/>
              <a:t>ciklus</a:t>
            </a:r>
            <a:r>
              <a:rPr lang="en-US" dirty="0"/>
              <a:t> (</a:t>
            </a:r>
            <a:r>
              <a:rPr lang="en-US" dirty="0" err="1"/>
              <a:t>tj</a:t>
            </a:r>
            <a:r>
              <a:rPr lang="en-US" dirty="0"/>
              <a:t>. </a:t>
            </a:r>
            <a:r>
              <a:rPr lang="en-US" dirty="0" err="1"/>
              <a:t>dok</a:t>
            </a:r>
            <a:r>
              <a:rPr lang="en-US" dirty="0"/>
              <a:t> ova </a:t>
            </a:r>
            <a:r>
              <a:rPr lang="en-US" dirty="0" err="1"/>
              <a:t>instrukcija</a:t>
            </a:r>
            <a:r>
              <a:rPr lang="en-US" dirty="0"/>
              <a:t> ne </a:t>
            </a:r>
            <a:r>
              <a:rPr lang="en-US" dirty="0" err="1"/>
              <a:t>generira</a:t>
            </a:r>
            <a:r>
              <a:rPr lang="en-US" dirty="0"/>
              <a:t> </a:t>
            </a:r>
            <a:r>
              <a:rPr lang="en-US" dirty="0" err="1"/>
              <a:t>svoj</a:t>
            </a:r>
            <a:r>
              <a:rPr lang="en-US" dirty="0"/>
              <a:t> </a:t>
            </a:r>
            <a:r>
              <a:rPr lang="en-US" dirty="0" err="1"/>
              <a:t>rezultat</a:t>
            </a:r>
            <a:r>
              <a:rPr lang="en-US" dirty="0"/>
              <a:t>). </a:t>
            </a:r>
            <a:endParaRPr lang="hr-HR" dirty="0"/>
          </a:p>
          <a:p>
            <a:pPr lvl="2"/>
            <a:r>
              <a:rPr lang="en-US" dirty="0"/>
              <a:t>• </a:t>
            </a:r>
            <a:r>
              <a:rPr lang="en-US" dirty="0" err="1"/>
              <a:t>Trebat</a:t>
            </a:r>
            <a:r>
              <a:rPr lang="en-US" dirty="0"/>
              <a:t> </a:t>
            </a:r>
            <a:r>
              <a:rPr lang="en-US" dirty="0" err="1"/>
              <a:t>će</a:t>
            </a:r>
            <a:r>
              <a:rPr lang="en-US" dirty="0"/>
              <a:t> </a:t>
            </a:r>
            <a:r>
              <a:rPr lang="en-US" dirty="0" err="1"/>
              <a:t>nam</a:t>
            </a:r>
            <a:r>
              <a:rPr lang="en-US" dirty="0"/>
              <a:t> </a:t>
            </a:r>
            <a:r>
              <a:rPr lang="en-US" dirty="0" err="1"/>
              <a:t>i</a:t>
            </a:r>
            <a:r>
              <a:rPr lang="en-US" dirty="0"/>
              <a:t> </a:t>
            </a:r>
            <a:r>
              <a:rPr lang="en-US" dirty="0" err="1"/>
              <a:t>putevi</a:t>
            </a:r>
            <a:r>
              <a:rPr lang="en-US" dirty="0"/>
              <a:t> </a:t>
            </a:r>
            <a:r>
              <a:rPr lang="en-US" dirty="0" err="1"/>
              <a:t>prosljeđivanja</a:t>
            </a:r>
            <a:r>
              <a:rPr lang="en-US" dirty="0"/>
              <a:t> od </a:t>
            </a:r>
            <a:r>
              <a:rPr lang="en-US" dirty="0" err="1"/>
              <a:t>faza</a:t>
            </a:r>
            <a:r>
              <a:rPr lang="en-US" dirty="0"/>
              <a:t> EXE </a:t>
            </a:r>
            <a:r>
              <a:rPr lang="en-US" dirty="0" err="1"/>
              <a:t>i</a:t>
            </a:r>
            <a:r>
              <a:rPr lang="en-US" dirty="0"/>
              <a:t> MEM do faze </a:t>
            </a:r>
            <a:r>
              <a:rPr lang="en-US" dirty="0" err="1"/>
              <a:t>dekodiranja</a:t>
            </a:r>
            <a:r>
              <a:rPr lang="en-US" dirty="0"/>
              <a:t>.</a:t>
            </a:r>
          </a:p>
        </p:txBody>
      </p:sp>
    </p:spTree>
    <p:extLst>
      <p:ext uri="{BB962C8B-B14F-4D97-AF65-F5344CB8AC3E}">
        <p14:creationId xmlns:p14="http://schemas.microsoft.com/office/powerpoint/2010/main" val="4247093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7B01-D63E-3E57-FC63-6A3F061C2A43}"/>
              </a:ext>
            </a:extLst>
          </p:cNvPr>
          <p:cNvSpPr>
            <a:spLocks noGrp="1"/>
          </p:cNvSpPr>
          <p:nvPr>
            <p:ph type="title"/>
          </p:nvPr>
        </p:nvSpPr>
        <p:spPr/>
        <p:txBody>
          <a:bodyPr/>
          <a:lstStyle/>
          <a:p>
            <a:r>
              <a:rPr lang="en-US" b="1" dirty="0"/>
              <a:t>• </a:t>
            </a:r>
            <a:r>
              <a:rPr lang="hr-HR" b="1" dirty="0"/>
              <a:t>P</a:t>
            </a:r>
            <a:r>
              <a:rPr lang="en-US" b="1" dirty="0" err="1"/>
              <a:t>ričekamo</a:t>
            </a:r>
            <a:r>
              <a:rPr lang="en-US" b="1" dirty="0"/>
              <a:t> </a:t>
            </a:r>
            <a:r>
              <a:rPr lang="en-US" b="1" dirty="0" err="1"/>
              <a:t>na</a:t>
            </a:r>
            <a:r>
              <a:rPr lang="en-US" b="1" dirty="0"/>
              <a:t> </a:t>
            </a:r>
            <a:r>
              <a:rPr lang="en-US" b="1" dirty="0" err="1"/>
              <a:t>grananje</a:t>
            </a:r>
            <a:r>
              <a:rPr lang="en-US" b="1" dirty="0"/>
              <a:t> </a:t>
            </a:r>
          </a:p>
        </p:txBody>
      </p:sp>
      <p:sp>
        <p:nvSpPr>
          <p:cNvPr id="3" name="Content Placeholder 2">
            <a:extLst>
              <a:ext uri="{FF2B5EF4-FFF2-40B4-BE49-F238E27FC236}">
                <a16:creationId xmlns:a16="http://schemas.microsoft.com/office/drawing/2014/main" id="{6B0BAD1C-7FA2-E40E-9BFD-A38077967E9C}"/>
              </a:ext>
            </a:extLst>
          </p:cNvPr>
          <p:cNvSpPr>
            <a:spLocks noGrp="1"/>
          </p:cNvSpPr>
          <p:nvPr>
            <p:ph idx="1"/>
          </p:nvPr>
        </p:nvSpPr>
        <p:spPr>
          <a:xfrm>
            <a:off x="0" y="1376446"/>
            <a:ext cx="9737558" cy="5481554"/>
          </a:xfrm>
        </p:spPr>
        <p:txBody>
          <a:bodyPr>
            <a:normAutofit/>
          </a:bodyPr>
          <a:lstStyle/>
          <a:p>
            <a:r>
              <a:rPr lang="en-US" dirty="0"/>
              <a:t>• </a:t>
            </a:r>
            <a:r>
              <a:rPr lang="en-US" dirty="0" err="1"/>
              <a:t>Mogli</a:t>
            </a:r>
            <a:r>
              <a:rPr lang="en-US" dirty="0"/>
              <a:t> </a:t>
            </a:r>
            <a:r>
              <a:rPr lang="en-US" dirty="0" err="1"/>
              <a:t>bismo</a:t>
            </a:r>
            <a:r>
              <a:rPr lang="en-US" dirty="0"/>
              <a:t> </a:t>
            </a:r>
            <a:r>
              <a:rPr lang="en-US" dirty="0" err="1"/>
              <a:t>odlučiti</a:t>
            </a:r>
            <a:r>
              <a:rPr lang="en-US" dirty="0"/>
              <a:t> </a:t>
            </a:r>
            <a:r>
              <a:rPr lang="en-US" dirty="0" err="1"/>
              <a:t>uvijek</a:t>
            </a:r>
            <a:r>
              <a:rPr lang="en-US" dirty="0"/>
              <a:t> </a:t>
            </a:r>
            <a:r>
              <a:rPr lang="en-US" dirty="0" err="1"/>
              <a:t>izvršiti</a:t>
            </a:r>
            <a:r>
              <a:rPr lang="en-US" dirty="0"/>
              <a:t> </a:t>
            </a:r>
            <a:r>
              <a:rPr lang="en-US" dirty="0" err="1"/>
              <a:t>instrukcije</a:t>
            </a:r>
            <a:r>
              <a:rPr lang="en-US" dirty="0"/>
              <a:t> </a:t>
            </a:r>
            <a:r>
              <a:rPr lang="en-US" dirty="0" err="1"/>
              <a:t>nakon</a:t>
            </a:r>
            <a:r>
              <a:rPr lang="en-US" dirty="0"/>
              <a:t> </a:t>
            </a:r>
            <a:r>
              <a:rPr lang="en-US" dirty="0" err="1"/>
              <a:t>grananja</a:t>
            </a:r>
            <a:r>
              <a:rPr lang="en-US" dirty="0"/>
              <a:t>, bez </a:t>
            </a:r>
            <a:r>
              <a:rPr lang="en-US" dirty="0" err="1"/>
              <a:t>obzira</a:t>
            </a:r>
            <a:r>
              <a:rPr lang="en-US" dirty="0"/>
              <a:t> </a:t>
            </a:r>
            <a:r>
              <a:rPr lang="en-US" dirty="0" err="1"/>
              <a:t>na</a:t>
            </a:r>
            <a:r>
              <a:rPr lang="en-US" dirty="0"/>
              <a:t> to je li </a:t>
            </a:r>
            <a:r>
              <a:rPr lang="en-US" dirty="0" err="1"/>
              <a:t>grananje</a:t>
            </a:r>
            <a:r>
              <a:rPr lang="en-US" dirty="0"/>
              <a:t> </a:t>
            </a:r>
            <a:r>
              <a:rPr lang="en-US" dirty="0" err="1"/>
              <a:t>izvršeno</a:t>
            </a:r>
            <a:r>
              <a:rPr lang="en-US" dirty="0"/>
              <a:t> </a:t>
            </a:r>
            <a:endParaRPr lang="hr-HR" dirty="0"/>
          </a:p>
          <a:p>
            <a:r>
              <a:rPr lang="en-US" dirty="0"/>
              <a:t>• Ova </a:t>
            </a:r>
            <a:r>
              <a:rPr lang="en-US" dirty="0" err="1"/>
              <a:t>instrukcija</a:t>
            </a:r>
            <a:r>
              <a:rPr lang="en-US" dirty="0"/>
              <a:t> </a:t>
            </a:r>
            <a:r>
              <a:rPr lang="en-US" dirty="0" err="1"/>
              <a:t>iza</a:t>
            </a:r>
            <a:r>
              <a:rPr lang="en-US" dirty="0"/>
              <a:t> </a:t>
            </a:r>
            <a:r>
              <a:rPr lang="en-US" dirty="0" err="1"/>
              <a:t>grananja</a:t>
            </a:r>
            <a:r>
              <a:rPr lang="en-US" dirty="0"/>
              <a:t> se sad </a:t>
            </a:r>
            <a:r>
              <a:rPr lang="en-US" dirty="0" err="1"/>
              <a:t>zove</a:t>
            </a:r>
            <a:r>
              <a:rPr lang="en-US" dirty="0"/>
              <a:t> </a:t>
            </a:r>
            <a:r>
              <a:rPr lang="en-US" b="1" dirty="0"/>
              <a:t>“branch delay slot.”</a:t>
            </a:r>
            <a:endParaRPr lang="hr-HR" b="1" dirty="0"/>
          </a:p>
          <a:p>
            <a:r>
              <a:rPr lang="en-US" dirty="0"/>
              <a:t>• </a:t>
            </a:r>
            <a:r>
              <a:rPr lang="en-US" u="sng" dirty="0" err="1"/>
              <a:t>Kompajler</a:t>
            </a:r>
            <a:r>
              <a:rPr lang="en-US" u="sng" dirty="0"/>
              <a:t> </a:t>
            </a:r>
            <a:r>
              <a:rPr lang="en-US" dirty="0" err="1"/>
              <a:t>obično</a:t>
            </a:r>
            <a:r>
              <a:rPr lang="en-US" dirty="0"/>
              <a:t> </a:t>
            </a:r>
            <a:r>
              <a:rPr lang="en-US" u="sng" dirty="0" err="1"/>
              <a:t>može</a:t>
            </a:r>
            <a:r>
              <a:rPr lang="en-US" u="sng" dirty="0"/>
              <a:t> </a:t>
            </a:r>
            <a:r>
              <a:rPr lang="en-US" u="sng" dirty="0" err="1"/>
              <a:t>popuniti</a:t>
            </a:r>
            <a:r>
              <a:rPr lang="en-US" u="sng" dirty="0"/>
              <a:t> </a:t>
            </a:r>
            <a:r>
              <a:rPr lang="en-US" dirty="0"/>
              <a:t>branch delay slot 60-70% </a:t>
            </a:r>
            <a:r>
              <a:rPr lang="en-US" dirty="0" err="1"/>
              <a:t>ukupnog</a:t>
            </a:r>
            <a:r>
              <a:rPr lang="en-US" dirty="0"/>
              <a:t> </a:t>
            </a:r>
            <a:r>
              <a:rPr lang="en-US" dirty="0" err="1"/>
              <a:t>vremena</a:t>
            </a:r>
            <a:r>
              <a:rPr lang="en-US" dirty="0"/>
              <a:t> </a:t>
            </a:r>
            <a:r>
              <a:rPr lang="en-US" dirty="0" err="1"/>
              <a:t>izvršavanja</a:t>
            </a:r>
            <a:r>
              <a:rPr lang="en-US" dirty="0"/>
              <a:t>. </a:t>
            </a:r>
            <a:endParaRPr lang="hr-HR" dirty="0"/>
          </a:p>
          <a:p>
            <a:r>
              <a:rPr lang="en-US" dirty="0"/>
              <a:t>• </a:t>
            </a:r>
            <a:r>
              <a:rPr lang="en-US" dirty="0" err="1"/>
              <a:t>Ako</a:t>
            </a:r>
            <a:r>
              <a:rPr lang="en-US" dirty="0"/>
              <a:t> </a:t>
            </a:r>
            <a:r>
              <a:rPr lang="en-US" dirty="0" err="1"/>
              <a:t>imamo</a:t>
            </a:r>
            <a:r>
              <a:rPr lang="en-US" dirty="0"/>
              <a:t> </a:t>
            </a:r>
            <a:r>
              <a:rPr lang="en-US" dirty="0" err="1"/>
              <a:t>više</a:t>
            </a:r>
            <a:r>
              <a:rPr lang="en-US" dirty="0"/>
              <a:t> </a:t>
            </a:r>
            <a:r>
              <a:rPr lang="en-US" dirty="0" err="1"/>
              <a:t>faza</a:t>
            </a:r>
            <a:r>
              <a:rPr lang="en-US" dirty="0"/>
              <a:t> u </a:t>
            </a:r>
            <a:r>
              <a:rPr lang="en-US" dirty="0" err="1"/>
              <a:t>pipelineu</a:t>
            </a:r>
            <a:r>
              <a:rPr lang="en-US" dirty="0"/>
              <a:t> </a:t>
            </a:r>
            <a:r>
              <a:rPr lang="en-US" dirty="0" err="1"/>
              <a:t>možemo</a:t>
            </a:r>
            <a:r>
              <a:rPr lang="en-US" dirty="0"/>
              <a:t> </a:t>
            </a:r>
            <a:r>
              <a:rPr lang="en-US" dirty="0" err="1"/>
              <a:t>kreirati</a:t>
            </a:r>
            <a:r>
              <a:rPr lang="en-US" dirty="0"/>
              <a:t> </a:t>
            </a:r>
            <a:r>
              <a:rPr lang="en-US" dirty="0" err="1"/>
              <a:t>dodatne</a:t>
            </a:r>
            <a:r>
              <a:rPr lang="en-US" dirty="0"/>
              <a:t> delay </a:t>
            </a:r>
            <a:r>
              <a:rPr lang="en-US" dirty="0" err="1"/>
              <a:t>slotove</a:t>
            </a:r>
            <a:r>
              <a:rPr lang="en-US" dirty="0"/>
              <a:t> no time </a:t>
            </a:r>
            <a:r>
              <a:rPr lang="en-US" dirty="0" err="1"/>
              <a:t>ih</a:t>
            </a:r>
            <a:r>
              <a:rPr lang="en-US" dirty="0"/>
              <a:t> </a:t>
            </a:r>
            <a:r>
              <a:rPr lang="en-US" dirty="0" err="1"/>
              <a:t>ima</a:t>
            </a:r>
            <a:r>
              <a:rPr lang="en-US" dirty="0"/>
              <a:t> </a:t>
            </a:r>
            <a:r>
              <a:rPr lang="en-US" dirty="0" err="1"/>
              <a:t>previše</a:t>
            </a:r>
            <a:r>
              <a:rPr lang="en-US" dirty="0"/>
              <a:t> pa </a:t>
            </a:r>
            <a:r>
              <a:rPr lang="en-US" dirty="0" err="1"/>
              <a:t>ih</a:t>
            </a:r>
            <a:r>
              <a:rPr lang="en-US" dirty="0"/>
              <a:t> je </a:t>
            </a:r>
            <a:r>
              <a:rPr lang="en-US" dirty="0" err="1"/>
              <a:t>teško</a:t>
            </a:r>
            <a:r>
              <a:rPr lang="en-US" dirty="0"/>
              <a:t> </a:t>
            </a:r>
            <a:r>
              <a:rPr lang="en-US" dirty="0" err="1"/>
              <a:t>popuniti</a:t>
            </a:r>
            <a:r>
              <a:rPr lang="en-US" dirty="0"/>
              <a:t> </a:t>
            </a:r>
            <a:endParaRPr lang="hr-HR" dirty="0"/>
          </a:p>
          <a:p>
            <a:r>
              <a:rPr lang="en-US" dirty="0"/>
              <a:t>• </a:t>
            </a:r>
            <a:r>
              <a:rPr lang="en-US" dirty="0" err="1"/>
              <a:t>Pitanje</a:t>
            </a:r>
            <a:r>
              <a:rPr lang="en-US" dirty="0"/>
              <a:t>: </a:t>
            </a:r>
            <a:r>
              <a:rPr lang="en-US" dirty="0" err="1"/>
              <a:t>gdje</a:t>
            </a:r>
            <a:r>
              <a:rPr lang="en-US" dirty="0"/>
              <a:t> </a:t>
            </a:r>
            <a:r>
              <a:rPr lang="en-US" dirty="0" err="1"/>
              <a:t>možemo</a:t>
            </a:r>
            <a:r>
              <a:rPr lang="en-US" dirty="0"/>
              <a:t> </a:t>
            </a:r>
            <a:r>
              <a:rPr lang="en-US" dirty="0" err="1"/>
              <a:t>pronaći</a:t>
            </a:r>
            <a:r>
              <a:rPr lang="en-US" dirty="0"/>
              <a:t> </a:t>
            </a:r>
            <a:r>
              <a:rPr lang="en-US" dirty="0" err="1"/>
              <a:t>instrukciju</a:t>
            </a:r>
            <a:r>
              <a:rPr lang="en-US" dirty="0"/>
              <a:t> </a:t>
            </a:r>
            <a:r>
              <a:rPr lang="en-US" dirty="0" err="1"/>
              <a:t>kojom</a:t>
            </a:r>
            <a:r>
              <a:rPr lang="en-US" dirty="0"/>
              <a:t> </a:t>
            </a:r>
            <a:r>
              <a:rPr lang="en-US" dirty="0" err="1"/>
              <a:t>možemo</a:t>
            </a:r>
            <a:r>
              <a:rPr lang="en-US" dirty="0"/>
              <a:t> </a:t>
            </a:r>
            <a:r>
              <a:rPr lang="en-US" dirty="0" err="1"/>
              <a:t>popuniti</a:t>
            </a:r>
            <a:r>
              <a:rPr lang="en-US" dirty="0"/>
              <a:t> delay slot? </a:t>
            </a:r>
            <a:endParaRPr lang="hr-HR" dirty="0"/>
          </a:p>
          <a:p>
            <a:r>
              <a:rPr lang="en-US" dirty="0"/>
              <a:t>• </a:t>
            </a:r>
            <a:r>
              <a:rPr lang="en-US" dirty="0" err="1"/>
              <a:t>Ako</a:t>
            </a:r>
            <a:r>
              <a:rPr lang="en-US" dirty="0"/>
              <a:t> je </a:t>
            </a:r>
            <a:r>
              <a:rPr lang="en-US" dirty="0" err="1"/>
              <a:t>instrukciju</a:t>
            </a:r>
            <a:r>
              <a:rPr lang="en-US" dirty="0"/>
              <a:t> </a:t>
            </a:r>
            <a:r>
              <a:rPr lang="en-US" dirty="0" err="1"/>
              <a:t>nemoguće</a:t>
            </a:r>
            <a:r>
              <a:rPr lang="en-US" dirty="0"/>
              <a:t> </a:t>
            </a:r>
            <a:r>
              <a:rPr lang="en-US" dirty="0" err="1"/>
              <a:t>pronaći</a:t>
            </a:r>
            <a:r>
              <a:rPr lang="en-US" dirty="0"/>
              <a:t> </a:t>
            </a:r>
            <a:r>
              <a:rPr lang="en-US" dirty="0" err="1"/>
              <a:t>onda</a:t>
            </a:r>
            <a:r>
              <a:rPr lang="en-US" dirty="0"/>
              <a:t> </a:t>
            </a:r>
            <a:r>
              <a:rPr lang="en-US" dirty="0" err="1"/>
              <a:t>na</a:t>
            </a:r>
            <a:r>
              <a:rPr lang="en-US" dirty="0"/>
              <a:t> </a:t>
            </a:r>
            <a:r>
              <a:rPr lang="en-US" dirty="0" err="1"/>
              <a:t>njezino</a:t>
            </a:r>
            <a:r>
              <a:rPr lang="en-US" dirty="0"/>
              <a:t> </a:t>
            </a:r>
            <a:r>
              <a:rPr lang="en-US" dirty="0" err="1"/>
              <a:t>mjesto</a:t>
            </a:r>
            <a:r>
              <a:rPr lang="en-US" dirty="0"/>
              <a:t> ide </a:t>
            </a:r>
            <a:r>
              <a:rPr lang="en-US" b="1" dirty="0"/>
              <a:t>NOP </a:t>
            </a:r>
            <a:r>
              <a:rPr lang="en-US" b="1" dirty="0" err="1"/>
              <a:t>instrukcija</a:t>
            </a:r>
            <a:r>
              <a:rPr lang="en-US" dirty="0"/>
              <a:t>.</a:t>
            </a:r>
          </a:p>
        </p:txBody>
      </p:sp>
      <p:pic>
        <p:nvPicPr>
          <p:cNvPr id="5" name="Picture 4">
            <a:extLst>
              <a:ext uri="{FF2B5EF4-FFF2-40B4-BE49-F238E27FC236}">
                <a16:creationId xmlns:a16="http://schemas.microsoft.com/office/drawing/2014/main" id="{2C921D3D-8210-7438-93BF-E79EDE99D080}"/>
              </a:ext>
            </a:extLst>
          </p:cNvPr>
          <p:cNvPicPr>
            <a:picLocks noChangeAspect="1"/>
          </p:cNvPicPr>
          <p:nvPr/>
        </p:nvPicPr>
        <p:blipFill>
          <a:blip r:embed="rId2"/>
          <a:stretch>
            <a:fillRect/>
          </a:stretch>
        </p:blipFill>
        <p:spPr>
          <a:xfrm>
            <a:off x="9593680" y="2702009"/>
            <a:ext cx="2309060" cy="2149026"/>
          </a:xfrm>
          <a:prstGeom prst="rect">
            <a:avLst/>
          </a:prstGeom>
        </p:spPr>
      </p:pic>
    </p:spTree>
    <p:extLst>
      <p:ext uri="{BB962C8B-B14F-4D97-AF65-F5344CB8AC3E}">
        <p14:creationId xmlns:p14="http://schemas.microsoft.com/office/powerpoint/2010/main" val="478189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DCC6-5F8D-8926-8007-AC13189AFF64}"/>
              </a:ext>
            </a:extLst>
          </p:cNvPr>
          <p:cNvSpPr>
            <a:spLocks noGrp="1"/>
          </p:cNvSpPr>
          <p:nvPr>
            <p:ph type="title"/>
          </p:nvPr>
        </p:nvSpPr>
        <p:spPr/>
        <p:txBody>
          <a:bodyPr/>
          <a:lstStyle/>
          <a:p>
            <a:r>
              <a:rPr lang="en-US" u="sng" dirty="0" err="1"/>
              <a:t>Primjer</a:t>
            </a:r>
            <a:endParaRPr lang="en-US" u="sng" dirty="0"/>
          </a:p>
        </p:txBody>
      </p:sp>
      <p:sp>
        <p:nvSpPr>
          <p:cNvPr id="3" name="Content Placeholder 2">
            <a:extLst>
              <a:ext uri="{FF2B5EF4-FFF2-40B4-BE49-F238E27FC236}">
                <a16:creationId xmlns:a16="http://schemas.microsoft.com/office/drawing/2014/main" id="{E747518C-A424-1C72-26AE-393C9E46E46A}"/>
              </a:ext>
            </a:extLst>
          </p:cNvPr>
          <p:cNvSpPr>
            <a:spLocks noGrp="1"/>
          </p:cNvSpPr>
          <p:nvPr>
            <p:ph idx="1"/>
          </p:nvPr>
        </p:nvSpPr>
        <p:spPr>
          <a:xfrm>
            <a:off x="0" y="1376446"/>
            <a:ext cx="10515600" cy="4351338"/>
          </a:xfrm>
        </p:spPr>
        <p:txBody>
          <a:bodyPr>
            <a:normAutofit/>
          </a:bodyPr>
          <a:lstStyle/>
          <a:p>
            <a:r>
              <a:rPr lang="en-US" dirty="0" err="1"/>
              <a:t>Ovaj</a:t>
            </a:r>
            <a:r>
              <a:rPr lang="en-US" dirty="0"/>
              <a:t> pipeline </a:t>
            </a:r>
            <a:r>
              <a:rPr lang="en-US" dirty="0" err="1"/>
              <a:t>ima</a:t>
            </a:r>
            <a:r>
              <a:rPr lang="en-US" dirty="0"/>
              <a:t> 8 </a:t>
            </a:r>
            <a:r>
              <a:rPr lang="en-US" dirty="0" err="1"/>
              <a:t>faza</a:t>
            </a:r>
            <a:r>
              <a:rPr lang="en-US" dirty="0"/>
              <a:t> </a:t>
            </a:r>
            <a:endParaRPr lang="hr-HR" dirty="0"/>
          </a:p>
          <a:p>
            <a:r>
              <a:rPr lang="en-US" dirty="0"/>
              <a:t>• </a:t>
            </a:r>
            <a:r>
              <a:rPr lang="en-US" dirty="0" err="1"/>
              <a:t>Osnovno</a:t>
            </a:r>
            <a:r>
              <a:rPr lang="en-US" dirty="0"/>
              <a:t> </a:t>
            </a:r>
            <a:r>
              <a:rPr lang="en-US" dirty="0" err="1"/>
              <a:t>kašnjenje</a:t>
            </a:r>
            <a:r>
              <a:rPr lang="en-US" dirty="0"/>
              <a:t> </a:t>
            </a:r>
            <a:r>
              <a:rPr lang="en-US" dirty="0" err="1"/>
              <a:t>zbog</a:t>
            </a:r>
            <a:r>
              <a:rPr lang="en-US" dirty="0"/>
              <a:t> </a:t>
            </a:r>
            <a:r>
              <a:rPr lang="en-US" dirty="0" err="1"/>
              <a:t>grananja</a:t>
            </a:r>
            <a:r>
              <a:rPr lang="en-US" dirty="0"/>
              <a:t> je 3 </a:t>
            </a:r>
            <a:r>
              <a:rPr lang="en-US" dirty="0" err="1"/>
              <a:t>ciklusa</a:t>
            </a:r>
            <a:r>
              <a:rPr lang="en-US" dirty="0"/>
              <a:t>. </a:t>
            </a:r>
            <a:endParaRPr lang="hr-HR" dirty="0"/>
          </a:p>
          <a:p>
            <a:r>
              <a:rPr lang="en-US" dirty="0"/>
              <a:t>• </a:t>
            </a:r>
            <a:r>
              <a:rPr lang="en-US" dirty="0" err="1"/>
              <a:t>Uvjet</a:t>
            </a:r>
            <a:r>
              <a:rPr lang="en-US" dirty="0"/>
              <a:t> </a:t>
            </a:r>
            <a:r>
              <a:rPr lang="en-US" dirty="0" err="1"/>
              <a:t>grananja</a:t>
            </a:r>
            <a:r>
              <a:rPr lang="en-US" dirty="0"/>
              <a:t> </a:t>
            </a:r>
            <a:r>
              <a:rPr lang="en-US" dirty="0" err="1"/>
              <a:t>i</a:t>
            </a:r>
            <a:r>
              <a:rPr lang="en-US" dirty="0"/>
              <a:t> </a:t>
            </a:r>
            <a:r>
              <a:rPr lang="en-US" dirty="0" err="1"/>
              <a:t>odredišna</a:t>
            </a:r>
            <a:r>
              <a:rPr lang="en-US" dirty="0"/>
              <a:t> </a:t>
            </a:r>
            <a:r>
              <a:rPr lang="en-US" dirty="0" err="1"/>
              <a:t>adresa</a:t>
            </a:r>
            <a:r>
              <a:rPr lang="en-US" dirty="0"/>
              <a:t> se </a:t>
            </a:r>
            <a:r>
              <a:rPr lang="en-US" dirty="0" err="1"/>
              <a:t>računaju</a:t>
            </a:r>
            <a:r>
              <a:rPr lang="en-US" dirty="0"/>
              <a:t> u </a:t>
            </a:r>
            <a:r>
              <a:rPr lang="en-US" dirty="0" err="1"/>
              <a:t>fazi</a:t>
            </a:r>
            <a:r>
              <a:rPr lang="en-US" dirty="0"/>
              <a:t> ALU. </a:t>
            </a:r>
            <a:endParaRPr lang="hr-HR" dirty="0"/>
          </a:p>
          <a:p>
            <a:r>
              <a:rPr lang="en-US" dirty="0"/>
              <a:t>• </a:t>
            </a:r>
            <a:r>
              <a:rPr lang="en-US" dirty="0" err="1"/>
              <a:t>Sva</a:t>
            </a:r>
            <a:r>
              <a:rPr lang="en-US" dirty="0"/>
              <a:t> </a:t>
            </a:r>
            <a:r>
              <a:rPr lang="en-US" dirty="0" err="1"/>
              <a:t>grananja</a:t>
            </a:r>
            <a:r>
              <a:rPr lang="en-US" dirty="0"/>
              <a:t> </a:t>
            </a:r>
            <a:r>
              <a:rPr lang="en-US" dirty="0" err="1"/>
              <a:t>smatramo</a:t>
            </a:r>
            <a:r>
              <a:rPr lang="en-US" dirty="0"/>
              <a:t> </a:t>
            </a:r>
            <a:r>
              <a:rPr lang="en-US" u="sng" dirty="0" err="1"/>
              <a:t>kao</a:t>
            </a:r>
            <a:r>
              <a:rPr lang="en-US" u="sng" dirty="0"/>
              <a:t> da </a:t>
            </a:r>
            <a:r>
              <a:rPr lang="en-US" u="sng" dirty="0" err="1"/>
              <a:t>neće</a:t>
            </a:r>
            <a:r>
              <a:rPr lang="en-US" u="sng" dirty="0"/>
              <a:t> </a:t>
            </a:r>
            <a:r>
              <a:rPr lang="en-US" u="sng" dirty="0" err="1"/>
              <a:t>biti</a:t>
            </a:r>
            <a:r>
              <a:rPr lang="en-US" u="sng" dirty="0"/>
              <a:t> </a:t>
            </a:r>
            <a:r>
              <a:rPr lang="en-US" u="sng" dirty="0" err="1"/>
              <a:t>izvršena</a:t>
            </a:r>
            <a:r>
              <a:rPr lang="en-US" u="sng" dirty="0"/>
              <a:t>.</a:t>
            </a:r>
            <a:endParaRPr lang="hr-HR" u="sng" dirty="0"/>
          </a:p>
          <a:p>
            <a:r>
              <a:rPr lang="en-US" dirty="0"/>
              <a:t>• </a:t>
            </a:r>
            <a:r>
              <a:rPr lang="en-US" dirty="0" err="1"/>
              <a:t>Kako</a:t>
            </a:r>
            <a:r>
              <a:rPr lang="en-US" dirty="0"/>
              <a:t> to </a:t>
            </a:r>
            <a:r>
              <a:rPr lang="en-US" dirty="0" err="1"/>
              <a:t>utječe</a:t>
            </a:r>
            <a:r>
              <a:rPr lang="en-US" dirty="0"/>
              <a:t> </a:t>
            </a:r>
            <a:r>
              <a:rPr lang="en-US" dirty="0" err="1"/>
              <a:t>na</a:t>
            </a:r>
            <a:r>
              <a:rPr lang="en-US" dirty="0"/>
              <a:t> CPI: </a:t>
            </a:r>
            <a:endParaRPr lang="hr-HR" dirty="0"/>
          </a:p>
          <a:p>
            <a:pPr lvl="1"/>
            <a:r>
              <a:rPr lang="en-US" dirty="0"/>
              <a:t>• </a:t>
            </a:r>
            <a:r>
              <a:rPr lang="en-US" dirty="0" err="1"/>
              <a:t>Napravimo</a:t>
            </a:r>
            <a:r>
              <a:rPr lang="en-US" dirty="0"/>
              <a:t> </a:t>
            </a:r>
            <a:r>
              <a:rPr lang="en-US" dirty="0" err="1"/>
              <a:t>neke</a:t>
            </a:r>
            <a:r>
              <a:rPr lang="en-US" dirty="0"/>
              <a:t> </a:t>
            </a:r>
            <a:r>
              <a:rPr lang="en-US" dirty="0" err="1"/>
              <a:t>razumne</a:t>
            </a:r>
            <a:r>
              <a:rPr lang="en-US" dirty="0"/>
              <a:t> </a:t>
            </a:r>
            <a:r>
              <a:rPr lang="en-US" dirty="0" err="1"/>
              <a:t>pretpostavke</a:t>
            </a:r>
            <a:r>
              <a:rPr lang="en-US" dirty="0"/>
              <a:t>: </a:t>
            </a:r>
            <a:endParaRPr lang="hr-HR" dirty="0"/>
          </a:p>
          <a:p>
            <a:pPr lvl="2"/>
            <a:r>
              <a:rPr lang="en-US" dirty="0"/>
              <a:t>• 15% </a:t>
            </a:r>
            <a:r>
              <a:rPr lang="en-US" dirty="0" err="1"/>
              <a:t>instrukcija</a:t>
            </a:r>
            <a:r>
              <a:rPr lang="en-US" dirty="0"/>
              <a:t> </a:t>
            </a:r>
            <a:r>
              <a:rPr lang="en-US" dirty="0" err="1"/>
              <a:t>su</a:t>
            </a:r>
            <a:r>
              <a:rPr lang="en-US" dirty="0"/>
              <a:t> </a:t>
            </a:r>
            <a:r>
              <a:rPr lang="en-US" dirty="0" err="1"/>
              <a:t>bezuvjetne</a:t>
            </a:r>
            <a:r>
              <a:rPr lang="en-US" dirty="0"/>
              <a:t> </a:t>
            </a:r>
            <a:r>
              <a:rPr lang="en-US" dirty="0" err="1"/>
              <a:t>ili</a:t>
            </a:r>
            <a:r>
              <a:rPr lang="en-US" dirty="0"/>
              <a:t> </a:t>
            </a:r>
            <a:r>
              <a:rPr lang="en-US" dirty="0" err="1"/>
              <a:t>izvršena</a:t>
            </a:r>
            <a:r>
              <a:rPr lang="en-US" dirty="0"/>
              <a:t> </a:t>
            </a:r>
            <a:r>
              <a:rPr lang="en-US" dirty="0" err="1"/>
              <a:t>grananja</a:t>
            </a:r>
            <a:r>
              <a:rPr lang="en-US" dirty="0"/>
              <a:t>; </a:t>
            </a:r>
            <a:r>
              <a:rPr lang="en-US" dirty="0" err="1"/>
              <a:t>posljedica</a:t>
            </a:r>
            <a:r>
              <a:rPr lang="en-US" dirty="0"/>
              <a:t> </a:t>
            </a:r>
            <a:r>
              <a:rPr lang="en-US" dirty="0" err="1"/>
              <a:t>im</a:t>
            </a:r>
            <a:r>
              <a:rPr lang="en-US" dirty="0"/>
              <a:t> je </a:t>
            </a:r>
            <a:r>
              <a:rPr lang="en-US" u="sng" dirty="0" err="1"/>
              <a:t>kašnjenje</a:t>
            </a:r>
            <a:r>
              <a:rPr lang="en-US" u="sng" dirty="0"/>
              <a:t> 3 </a:t>
            </a:r>
            <a:r>
              <a:rPr lang="en-US" u="sng" dirty="0" err="1"/>
              <a:t>ciklusa</a:t>
            </a:r>
            <a:r>
              <a:rPr lang="en-US" dirty="0"/>
              <a:t>. </a:t>
            </a:r>
            <a:endParaRPr lang="hr-HR" dirty="0"/>
          </a:p>
          <a:p>
            <a:pPr lvl="2"/>
            <a:r>
              <a:rPr lang="en-US" dirty="0"/>
              <a:t>• 5% </a:t>
            </a:r>
            <a:r>
              <a:rPr lang="en-US" dirty="0" err="1"/>
              <a:t>instrukcija</a:t>
            </a:r>
            <a:r>
              <a:rPr lang="en-US" dirty="0"/>
              <a:t> </a:t>
            </a:r>
            <a:r>
              <a:rPr lang="en-US" dirty="0" err="1"/>
              <a:t>su</a:t>
            </a:r>
            <a:r>
              <a:rPr lang="en-US" dirty="0"/>
              <a:t> </a:t>
            </a:r>
            <a:r>
              <a:rPr lang="en-US" dirty="0" err="1"/>
              <a:t>neizvršena</a:t>
            </a:r>
            <a:r>
              <a:rPr lang="en-US" dirty="0"/>
              <a:t> </a:t>
            </a:r>
            <a:r>
              <a:rPr lang="en-US" dirty="0" err="1"/>
              <a:t>grananja</a:t>
            </a:r>
            <a:r>
              <a:rPr lang="en-US" dirty="0"/>
              <a:t> </a:t>
            </a:r>
            <a:r>
              <a:rPr lang="en-US" dirty="0" err="1"/>
              <a:t>Kako</a:t>
            </a:r>
            <a:r>
              <a:rPr lang="en-US" dirty="0"/>
              <a:t> </a:t>
            </a:r>
            <a:r>
              <a:rPr lang="en-US" dirty="0" err="1"/>
              <a:t>pretpostavljamo</a:t>
            </a:r>
            <a:r>
              <a:rPr lang="en-US" dirty="0"/>
              <a:t> da je to </a:t>
            </a:r>
            <a:r>
              <a:rPr lang="en-US" dirty="0" err="1"/>
              <a:t>svaki</a:t>
            </a:r>
            <a:r>
              <a:rPr lang="en-US" dirty="0"/>
              <a:t> put </a:t>
            </a:r>
            <a:r>
              <a:rPr lang="en-US" dirty="0" err="1"/>
              <a:t>slučaj</a:t>
            </a:r>
            <a:r>
              <a:rPr lang="en-US" dirty="0"/>
              <a:t> </a:t>
            </a:r>
            <a:r>
              <a:rPr lang="en-US" dirty="0" err="1"/>
              <a:t>ovo</a:t>
            </a:r>
            <a:r>
              <a:rPr lang="en-US" dirty="0"/>
              <a:t> ne </a:t>
            </a:r>
            <a:r>
              <a:rPr lang="en-US" dirty="0" err="1"/>
              <a:t>stvara</a:t>
            </a:r>
            <a:r>
              <a:rPr lang="en-US" dirty="0"/>
              <a:t> </a:t>
            </a:r>
            <a:r>
              <a:rPr lang="en-US" dirty="0" err="1"/>
              <a:t>kašnjenje</a:t>
            </a:r>
            <a:r>
              <a:rPr lang="en-US" dirty="0"/>
              <a:t> </a:t>
            </a:r>
            <a:endParaRPr lang="hr-HR" dirty="0"/>
          </a:p>
          <a:p>
            <a:pPr lvl="2"/>
            <a:r>
              <a:rPr lang="en-US" dirty="0"/>
              <a:t>• </a:t>
            </a:r>
            <a:r>
              <a:rPr lang="en-US" dirty="0" err="1"/>
              <a:t>Ukupni</a:t>
            </a:r>
            <a:r>
              <a:rPr lang="en-US" dirty="0"/>
              <a:t> </a:t>
            </a:r>
            <a:r>
              <a:rPr lang="en-US" dirty="0" err="1"/>
              <a:t>utjecaj</a:t>
            </a:r>
            <a:r>
              <a:rPr lang="en-US" dirty="0"/>
              <a:t> </a:t>
            </a:r>
            <a:r>
              <a:rPr lang="en-US" dirty="0" err="1"/>
              <a:t>na</a:t>
            </a:r>
            <a:r>
              <a:rPr lang="en-US" dirty="0"/>
              <a:t> CPI z</a:t>
            </a:r>
            <a:r>
              <a:rPr lang="hr-HR" dirty="0"/>
              <a:t>b</a:t>
            </a:r>
            <a:r>
              <a:rPr lang="en-US" dirty="0" err="1"/>
              <a:t>og</a:t>
            </a:r>
            <a:r>
              <a:rPr lang="en-US" dirty="0"/>
              <a:t> </a:t>
            </a:r>
            <a:r>
              <a:rPr lang="en-US" dirty="0" err="1"/>
              <a:t>kašnjenja</a:t>
            </a:r>
            <a:r>
              <a:rPr lang="en-US" dirty="0"/>
              <a:t> = </a:t>
            </a:r>
            <a:r>
              <a:rPr lang="en-US" u="sng" dirty="0"/>
              <a:t>0.15 * 3 + 0.05 * 0 = 0.45</a:t>
            </a:r>
          </a:p>
        </p:txBody>
      </p:sp>
      <p:pic>
        <p:nvPicPr>
          <p:cNvPr id="5" name="Picture 4">
            <a:extLst>
              <a:ext uri="{FF2B5EF4-FFF2-40B4-BE49-F238E27FC236}">
                <a16:creationId xmlns:a16="http://schemas.microsoft.com/office/drawing/2014/main" id="{25B4B6F6-8B33-080A-2204-29D74E08C5BC}"/>
              </a:ext>
            </a:extLst>
          </p:cNvPr>
          <p:cNvPicPr>
            <a:picLocks noChangeAspect="1"/>
          </p:cNvPicPr>
          <p:nvPr/>
        </p:nvPicPr>
        <p:blipFill>
          <a:blip r:embed="rId2"/>
          <a:stretch>
            <a:fillRect/>
          </a:stretch>
        </p:blipFill>
        <p:spPr>
          <a:xfrm>
            <a:off x="3082029" y="5727784"/>
            <a:ext cx="6027942" cy="777307"/>
          </a:xfrm>
          <a:prstGeom prst="rect">
            <a:avLst/>
          </a:prstGeom>
        </p:spPr>
      </p:pic>
    </p:spTree>
    <p:extLst>
      <p:ext uri="{BB962C8B-B14F-4D97-AF65-F5344CB8AC3E}">
        <p14:creationId xmlns:p14="http://schemas.microsoft.com/office/powerpoint/2010/main" val="997043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5FBC-A493-9E06-F567-7CAB1699546B}"/>
              </a:ext>
            </a:extLst>
          </p:cNvPr>
          <p:cNvSpPr>
            <a:spLocks noGrp="1"/>
          </p:cNvSpPr>
          <p:nvPr>
            <p:ph type="title"/>
          </p:nvPr>
        </p:nvSpPr>
        <p:spPr/>
        <p:txBody>
          <a:bodyPr/>
          <a:lstStyle/>
          <a:p>
            <a:r>
              <a:rPr lang="hr-HR" b="1" dirty="0"/>
              <a:t>P</a:t>
            </a:r>
            <a:r>
              <a:rPr lang="en-US" b="1" dirty="0" err="1"/>
              <a:t>redviđanje</a:t>
            </a:r>
            <a:r>
              <a:rPr lang="en-US" b="1" dirty="0"/>
              <a:t> </a:t>
            </a:r>
            <a:r>
              <a:rPr lang="en-US" b="1" dirty="0" err="1"/>
              <a:t>grananja</a:t>
            </a:r>
            <a:r>
              <a:rPr lang="en-US" b="1" dirty="0"/>
              <a:t> </a:t>
            </a:r>
          </a:p>
        </p:txBody>
      </p:sp>
      <p:sp>
        <p:nvSpPr>
          <p:cNvPr id="3" name="Content Placeholder 2">
            <a:extLst>
              <a:ext uri="{FF2B5EF4-FFF2-40B4-BE49-F238E27FC236}">
                <a16:creationId xmlns:a16="http://schemas.microsoft.com/office/drawing/2014/main" id="{92916331-B4C0-DF0F-4FB7-B2243DD99788}"/>
              </a:ext>
            </a:extLst>
          </p:cNvPr>
          <p:cNvSpPr>
            <a:spLocks noGrp="1"/>
          </p:cNvSpPr>
          <p:nvPr>
            <p:ph idx="1"/>
          </p:nvPr>
        </p:nvSpPr>
        <p:spPr/>
        <p:txBody>
          <a:bodyPr/>
          <a:lstStyle/>
          <a:p>
            <a:r>
              <a:rPr lang="en-US" dirty="0"/>
              <a:t>• Za </a:t>
            </a:r>
            <a:r>
              <a:rPr lang="en-US" b="1" dirty="0" err="1"/>
              <a:t>procesore</a:t>
            </a:r>
            <a:r>
              <a:rPr lang="en-US" b="1" dirty="0"/>
              <a:t> </a:t>
            </a:r>
            <a:r>
              <a:rPr lang="en-US" b="1" dirty="0" err="1"/>
              <a:t>visokih</a:t>
            </a:r>
            <a:r>
              <a:rPr lang="en-US" b="1" dirty="0"/>
              <a:t> </a:t>
            </a:r>
            <a:r>
              <a:rPr lang="en-US" b="1" dirty="0" err="1"/>
              <a:t>performansi</a:t>
            </a:r>
            <a:r>
              <a:rPr lang="en-US" dirty="0"/>
              <a:t>, s </a:t>
            </a:r>
            <a:r>
              <a:rPr lang="en-US" u="sng" dirty="0" err="1"/>
              <a:t>dubokim</a:t>
            </a:r>
            <a:r>
              <a:rPr lang="en-US" u="sng" dirty="0"/>
              <a:t> pipeline </a:t>
            </a:r>
            <a:r>
              <a:rPr lang="en-US" dirty="0" err="1"/>
              <a:t>strukturama</a:t>
            </a:r>
            <a:r>
              <a:rPr lang="en-US" dirty="0"/>
              <a:t>, do </a:t>
            </a:r>
            <a:r>
              <a:rPr lang="en-US" dirty="0" err="1"/>
              <a:t>sada</a:t>
            </a:r>
            <a:r>
              <a:rPr lang="en-US" dirty="0"/>
              <a:t> </a:t>
            </a:r>
            <a:r>
              <a:rPr lang="en-US" dirty="0" err="1"/>
              <a:t>opisane</a:t>
            </a:r>
            <a:r>
              <a:rPr lang="en-US" dirty="0"/>
              <a:t> </a:t>
            </a:r>
            <a:r>
              <a:rPr lang="en-US" dirty="0" err="1"/>
              <a:t>tehnike</a:t>
            </a:r>
            <a:r>
              <a:rPr lang="en-US" dirty="0"/>
              <a:t> </a:t>
            </a:r>
            <a:r>
              <a:rPr lang="en-US" dirty="0" err="1"/>
              <a:t>nisu</a:t>
            </a:r>
            <a:r>
              <a:rPr lang="en-US" dirty="0"/>
              <a:t> </a:t>
            </a:r>
            <a:r>
              <a:rPr lang="en-US" dirty="0" err="1"/>
              <a:t>dovoljne</a:t>
            </a:r>
            <a:r>
              <a:rPr lang="en-US" dirty="0"/>
              <a:t>. </a:t>
            </a:r>
            <a:endParaRPr lang="hr-HR" dirty="0"/>
          </a:p>
          <a:p>
            <a:r>
              <a:rPr lang="en-US" dirty="0"/>
              <a:t>• </a:t>
            </a:r>
            <a:r>
              <a:rPr lang="en-US" dirty="0" err="1"/>
              <a:t>Primjerice</a:t>
            </a:r>
            <a:r>
              <a:rPr lang="en-US" dirty="0"/>
              <a:t> </a:t>
            </a:r>
            <a:r>
              <a:rPr lang="en-US" b="1" dirty="0"/>
              <a:t>Arm Cortex-A15 </a:t>
            </a:r>
            <a:endParaRPr lang="hr-HR" b="1" dirty="0"/>
          </a:p>
          <a:p>
            <a:pPr lvl="1"/>
            <a:r>
              <a:rPr lang="en-US" dirty="0"/>
              <a:t>• 15 </a:t>
            </a:r>
            <a:r>
              <a:rPr lang="en-US" dirty="0" err="1"/>
              <a:t>stupnjeva</a:t>
            </a:r>
            <a:r>
              <a:rPr lang="en-US" dirty="0"/>
              <a:t> </a:t>
            </a:r>
            <a:r>
              <a:rPr lang="en-US" dirty="0" err="1"/>
              <a:t>pipelinea</a:t>
            </a:r>
            <a:r>
              <a:rPr lang="en-US" dirty="0"/>
              <a:t> </a:t>
            </a:r>
            <a:endParaRPr lang="hr-HR" dirty="0"/>
          </a:p>
          <a:p>
            <a:pPr lvl="1"/>
            <a:r>
              <a:rPr lang="en-US" dirty="0"/>
              <a:t>• </a:t>
            </a:r>
            <a:r>
              <a:rPr lang="en-US" dirty="0" err="1"/>
              <a:t>Grananja</a:t>
            </a:r>
            <a:r>
              <a:rPr lang="en-US" dirty="0"/>
              <a:t> se </a:t>
            </a:r>
            <a:r>
              <a:rPr lang="en-US" dirty="0" err="1"/>
              <a:t>računaju</a:t>
            </a:r>
            <a:r>
              <a:rPr lang="en-US" dirty="0"/>
              <a:t> u </a:t>
            </a:r>
            <a:r>
              <a:rPr lang="en-US" dirty="0" err="1"/>
              <a:t>kasnijim</a:t>
            </a:r>
            <a:r>
              <a:rPr lang="en-US" dirty="0"/>
              <a:t> </a:t>
            </a:r>
            <a:r>
              <a:rPr lang="en-US" dirty="0" err="1"/>
              <a:t>fazama</a:t>
            </a:r>
            <a:r>
              <a:rPr lang="en-US" dirty="0"/>
              <a:t> </a:t>
            </a:r>
            <a:r>
              <a:rPr lang="en-US" dirty="0" err="1"/>
              <a:t>izvršavanja</a:t>
            </a:r>
            <a:r>
              <a:rPr lang="en-US" dirty="0"/>
              <a:t>. </a:t>
            </a:r>
            <a:endParaRPr lang="hr-HR" dirty="0"/>
          </a:p>
          <a:p>
            <a:pPr lvl="1"/>
            <a:r>
              <a:rPr lang="en-US" dirty="0"/>
              <a:t>• </a:t>
            </a:r>
            <a:r>
              <a:rPr lang="en-US" dirty="0" err="1"/>
              <a:t>Svaka</a:t>
            </a:r>
            <a:r>
              <a:rPr lang="en-US" dirty="0"/>
              <a:t> </a:t>
            </a:r>
            <a:r>
              <a:rPr lang="en-US" dirty="0" err="1"/>
              <a:t>greška</a:t>
            </a:r>
            <a:r>
              <a:rPr lang="en-US" dirty="0"/>
              <a:t> u </a:t>
            </a:r>
            <a:r>
              <a:rPr lang="en-US" dirty="0" err="1"/>
              <a:t>procjeni</a:t>
            </a:r>
            <a:r>
              <a:rPr lang="en-US" dirty="0"/>
              <a:t> </a:t>
            </a:r>
            <a:r>
              <a:rPr lang="en-US" dirty="0" err="1"/>
              <a:t>grananja</a:t>
            </a:r>
            <a:r>
              <a:rPr lang="en-US" dirty="0"/>
              <a:t> je ~14 </a:t>
            </a:r>
            <a:r>
              <a:rPr lang="en-US" dirty="0" err="1"/>
              <a:t>ciklusa</a:t>
            </a:r>
            <a:r>
              <a:rPr lang="en-US" dirty="0"/>
              <a:t> </a:t>
            </a:r>
            <a:r>
              <a:rPr lang="en-US" dirty="0" err="1"/>
              <a:t>kašnjenja</a:t>
            </a:r>
            <a:r>
              <a:rPr lang="en-US" dirty="0"/>
              <a:t> </a:t>
            </a:r>
            <a:endParaRPr lang="hr-HR" dirty="0"/>
          </a:p>
          <a:p>
            <a:pPr lvl="1"/>
            <a:r>
              <a:rPr lang="en-US" dirty="0"/>
              <a:t>• </a:t>
            </a:r>
            <a:r>
              <a:rPr lang="en-US" dirty="0" err="1"/>
              <a:t>Procesor</a:t>
            </a:r>
            <a:r>
              <a:rPr lang="en-US" dirty="0"/>
              <a:t> </a:t>
            </a:r>
            <a:r>
              <a:rPr lang="en-US" u="sng" dirty="0" err="1"/>
              <a:t>dohvaća</a:t>
            </a:r>
            <a:r>
              <a:rPr lang="en-US" u="sng" dirty="0"/>
              <a:t> do 4 </a:t>
            </a:r>
            <a:r>
              <a:rPr lang="en-US" dirty="0" err="1"/>
              <a:t>instrukcije</a:t>
            </a:r>
            <a:r>
              <a:rPr lang="en-US" dirty="0"/>
              <a:t> po </a:t>
            </a:r>
            <a:r>
              <a:rPr lang="en-US" dirty="0" err="1"/>
              <a:t>ciklusu</a:t>
            </a:r>
            <a:r>
              <a:rPr lang="en-US" dirty="0"/>
              <a:t> </a:t>
            </a:r>
            <a:r>
              <a:rPr lang="en-US" dirty="0" err="1"/>
              <a:t>i</a:t>
            </a:r>
            <a:r>
              <a:rPr lang="en-US" dirty="0"/>
              <a:t> </a:t>
            </a:r>
            <a:r>
              <a:rPr lang="en-US" u="sng" dirty="0" err="1"/>
              <a:t>dekodira</a:t>
            </a:r>
            <a:r>
              <a:rPr lang="en-US" u="sng" dirty="0"/>
              <a:t> po 3 </a:t>
            </a:r>
            <a:r>
              <a:rPr lang="en-US" dirty="0" err="1"/>
              <a:t>istovremeno</a:t>
            </a:r>
            <a:r>
              <a:rPr lang="en-US" dirty="0"/>
              <a:t> </a:t>
            </a:r>
            <a:endParaRPr lang="hr-HR" dirty="0"/>
          </a:p>
          <a:p>
            <a:pPr lvl="1"/>
            <a:r>
              <a:rPr lang="en-US" dirty="0"/>
              <a:t>• </a:t>
            </a:r>
            <a:r>
              <a:rPr lang="en-US" dirty="0" err="1"/>
              <a:t>Rezultat</a:t>
            </a:r>
            <a:r>
              <a:rPr lang="en-US" dirty="0"/>
              <a:t> </a:t>
            </a:r>
            <a:r>
              <a:rPr lang="en-US" dirty="0" err="1"/>
              <a:t>svega</a:t>
            </a:r>
            <a:r>
              <a:rPr lang="en-US" dirty="0"/>
              <a:t> </a:t>
            </a:r>
            <a:r>
              <a:rPr lang="en-US" dirty="0" err="1"/>
              <a:t>ovoga</a:t>
            </a:r>
            <a:r>
              <a:rPr lang="en-US" dirty="0"/>
              <a:t> je da </a:t>
            </a:r>
            <a:r>
              <a:rPr lang="en-US" u="sng" dirty="0" err="1"/>
              <a:t>krivo</a:t>
            </a:r>
            <a:r>
              <a:rPr lang="en-US" u="sng" dirty="0"/>
              <a:t> </a:t>
            </a:r>
            <a:r>
              <a:rPr lang="en-US" u="sng" dirty="0" err="1"/>
              <a:t>procijenjeno</a:t>
            </a:r>
            <a:r>
              <a:rPr lang="en-US" u="sng" dirty="0"/>
              <a:t> </a:t>
            </a:r>
            <a:r>
              <a:rPr lang="en-US" u="sng" dirty="0" err="1"/>
              <a:t>grananje</a:t>
            </a:r>
            <a:r>
              <a:rPr lang="en-US" u="sng" dirty="0"/>
              <a:t> </a:t>
            </a:r>
            <a:r>
              <a:rPr lang="en-US" u="sng" dirty="0" err="1"/>
              <a:t>može</a:t>
            </a:r>
            <a:r>
              <a:rPr lang="en-US" u="sng" dirty="0"/>
              <a:t> </a:t>
            </a:r>
            <a:r>
              <a:rPr lang="en-US" u="sng" dirty="0" err="1"/>
              <a:t>značiti</a:t>
            </a:r>
            <a:r>
              <a:rPr lang="en-US" u="sng" dirty="0"/>
              <a:t> </a:t>
            </a:r>
            <a:r>
              <a:rPr lang="en-US" u="sng" dirty="0" err="1"/>
              <a:t>ponovno</a:t>
            </a:r>
            <a:r>
              <a:rPr lang="en-US" u="sng" dirty="0"/>
              <a:t> </a:t>
            </a:r>
            <a:r>
              <a:rPr lang="en-US" u="sng" dirty="0" err="1"/>
              <a:t>izvršavanje</a:t>
            </a:r>
            <a:r>
              <a:rPr lang="en-US" u="sng" dirty="0"/>
              <a:t> </a:t>
            </a:r>
            <a:r>
              <a:rPr lang="en-US" u="sng" dirty="0" err="1"/>
              <a:t>više</a:t>
            </a:r>
            <a:r>
              <a:rPr lang="en-US" u="sng" dirty="0"/>
              <a:t> od 40 </a:t>
            </a:r>
            <a:r>
              <a:rPr lang="en-US" u="sng" dirty="0" err="1"/>
              <a:t>instrukcija</a:t>
            </a:r>
            <a:r>
              <a:rPr lang="en-US" u="sng" dirty="0"/>
              <a:t> </a:t>
            </a:r>
          </a:p>
        </p:txBody>
      </p:sp>
    </p:spTree>
    <p:extLst>
      <p:ext uri="{BB962C8B-B14F-4D97-AF65-F5344CB8AC3E}">
        <p14:creationId xmlns:p14="http://schemas.microsoft.com/office/powerpoint/2010/main" val="208460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5198-667D-28D8-9897-711514FC44E5}"/>
              </a:ext>
            </a:extLst>
          </p:cNvPr>
          <p:cNvSpPr>
            <a:spLocks noGrp="1"/>
          </p:cNvSpPr>
          <p:nvPr>
            <p:ph type="title"/>
          </p:nvPr>
        </p:nvSpPr>
        <p:spPr/>
        <p:txBody>
          <a:bodyPr/>
          <a:lstStyle/>
          <a:p>
            <a:r>
              <a:rPr lang="en-US" b="1" dirty="0" err="1"/>
              <a:t>Statičko</a:t>
            </a:r>
            <a:r>
              <a:rPr lang="en-US" b="1" dirty="0"/>
              <a:t> </a:t>
            </a:r>
            <a:r>
              <a:rPr lang="en-US" b="1" dirty="0" err="1"/>
              <a:t>predviđanje</a:t>
            </a:r>
            <a:r>
              <a:rPr lang="en-US" b="1" dirty="0"/>
              <a:t> </a:t>
            </a:r>
            <a:r>
              <a:rPr lang="en-US" b="1" dirty="0" err="1"/>
              <a:t>grananja</a:t>
            </a:r>
            <a:r>
              <a:rPr lang="en-US" b="1" dirty="0"/>
              <a:t> </a:t>
            </a:r>
          </a:p>
        </p:txBody>
      </p:sp>
      <p:sp>
        <p:nvSpPr>
          <p:cNvPr id="3" name="Content Placeholder 2">
            <a:extLst>
              <a:ext uri="{FF2B5EF4-FFF2-40B4-BE49-F238E27FC236}">
                <a16:creationId xmlns:a16="http://schemas.microsoft.com/office/drawing/2014/main" id="{1E78BA56-D5F4-93A6-6F9B-4DB0A55D63A2}"/>
              </a:ext>
            </a:extLst>
          </p:cNvPr>
          <p:cNvSpPr>
            <a:spLocks noGrp="1"/>
          </p:cNvSpPr>
          <p:nvPr>
            <p:ph idx="1"/>
          </p:nvPr>
        </p:nvSpPr>
        <p:spPr/>
        <p:txBody>
          <a:bodyPr/>
          <a:lstStyle/>
          <a:p>
            <a:r>
              <a:rPr lang="en-US" dirty="0"/>
              <a:t>• </a:t>
            </a:r>
            <a:r>
              <a:rPr lang="en-US" dirty="0" err="1"/>
              <a:t>Metode</a:t>
            </a:r>
            <a:r>
              <a:rPr lang="en-US" dirty="0"/>
              <a:t> </a:t>
            </a:r>
            <a:r>
              <a:rPr lang="en-US" dirty="0" err="1"/>
              <a:t>statičkog</a:t>
            </a:r>
            <a:r>
              <a:rPr lang="en-US" dirty="0"/>
              <a:t> </a:t>
            </a:r>
            <a:r>
              <a:rPr lang="en-US" dirty="0" err="1"/>
              <a:t>predviđanja</a:t>
            </a:r>
            <a:r>
              <a:rPr lang="en-US" dirty="0"/>
              <a:t> </a:t>
            </a:r>
            <a:r>
              <a:rPr lang="en-US" dirty="0" err="1"/>
              <a:t>iskorištavaju</a:t>
            </a:r>
            <a:r>
              <a:rPr lang="en-US" dirty="0"/>
              <a:t> </a:t>
            </a:r>
            <a:r>
              <a:rPr lang="en-US" b="1" dirty="0" err="1"/>
              <a:t>opažanje</a:t>
            </a:r>
            <a:r>
              <a:rPr lang="en-US" b="1" dirty="0"/>
              <a:t> da </a:t>
            </a:r>
            <a:r>
              <a:rPr lang="en-US" b="1" dirty="0" err="1"/>
              <a:t>će</a:t>
            </a:r>
            <a:r>
              <a:rPr lang="en-US" b="1" dirty="0"/>
              <a:t> </a:t>
            </a:r>
            <a:r>
              <a:rPr lang="en-US" b="1" dirty="0" err="1"/>
              <a:t>određeno</a:t>
            </a:r>
            <a:r>
              <a:rPr lang="en-US" b="1" dirty="0"/>
              <a:t> </a:t>
            </a:r>
            <a:r>
              <a:rPr lang="en-US" b="1" dirty="0" err="1"/>
              <a:t>grananje</a:t>
            </a:r>
            <a:r>
              <a:rPr lang="en-US" b="1" dirty="0"/>
              <a:t> </a:t>
            </a:r>
            <a:r>
              <a:rPr lang="en-US" b="1" dirty="0" err="1"/>
              <a:t>vjerojatno</a:t>
            </a:r>
            <a:r>
              <a:rPr lang="en-US" b="1" dirty="0"/>
              <a:t> </a:t>
            </a:r>
            <a:r>
              <a:rPr lang="en-US" b="1" dirty="0" err="1"/>
              <a:t>biti</a:t>
            </a:r>
            <a:r>
              <a:rPr lang="en-US" b="1" dirty="0"/>
              <a:t> </a:t>
            </a:r>
            <a:r>
              <a:rPr lang="en-US" b="1" dirty="0" err="1"/>
              <a:t>vrlo</a:t>
            </a:r>
            <a:r>
              <a:rPr lang="en-US" b="1" dirty="0"/>
              <a:t> </a:t>
            </a:r>
            <a:r>
              <a:rPr lang="en-US" b="1" dirty="0" err="1"/>
              <a:t>pristrano</a:t>
            </a:r>
            <a:r>
              <a:rPr lang="en-US" b="1" dirty="0"/>
              <a:t> u </a:t>
            </a:r>
            <a:r>
              <a:rPr lang="en-US" b="1" dirty="0" err="1"/>
              <a:t>jednom</a:t>
            </a:r>
            <a:r>
              <a:rPr lang="en-US" b="1" dirty="0"/>
              <a:t> </a:t>
            </a:r>
            <a:r>
              <a:rPr lang="en-US" b="1" dirty="0" err="1"/>
              <a:t>smjeru</a:t>
            </a:r>
            <a:r>
              <a:rPr lang="en-US" dirty="0"/>
              <a:t>. </a:t>
            </a:r>
            <a:endParaRPr lang="hr-HR" dirty="0"/>
          </a:p>
          <a:p>
            <a:r>
              <a:rPr lang="en-US" dirty="0"/>
              <a:t>• </a:t>
            </a:r>
            <a:r>
              <a:rPr lang="en-US" dirty="0" err="1"/>
              <a:t>Sheme</a:t>
            </a:r>
            <a:r>
              <a:rPr lang="en-US" dirty="0"/>
              <a:t> se </a:t>
            </a:r>
            <a:r>
              <a:rPr lang="en-US" dirty="0" err="1"/>
              <a:t>često</a:t>
            </a:r>
            <a:r>
              <a:rPr lang="en-US" dirty="0"/>
              <a:t> </a:t>
            </a:r>
            <a:r>
              <a:rPr lang="en-US" dirty="0" err="1"/>
              <a:t>temelje</a:t>
            </a:r>
            <a:r>
              <a:rPr lang="en-US" dirty="0"/>
              <a:t> </a:t>
            </a:r>
            <a:r>
              <a:rPr lang="en-US" dirty="0" err="1"/>
              <a:t>na</a:t>
            </a:r>
            <a:r>
              <a:rPr lang="en-US" dirty="0"/>
              <a:t> tome </a:t>
            </a:r>
            <a:r>
              <a:rPr lang="en-US" b="1" dirty="0"/>
              <a:t>grana li se grana </a:t>
            </a:r>
            <a:r>
              <a:rPr lang="en-US" b="1" u="sng" dirty="0" err="1"/>
              <a:t>naprijed</a:t>
            </a:r>
            <a:r>
              <a:rPr lang="en-US" b="1" dirty="0"/>
              <a:t> </a:t>
            </a:r>
            <a:r>
              <a:rPr lang="en-US" b="1" dirty="0" err="1"/>
              <a:t>ili</a:t>
            </a:r>
            <a:r>
              <a:rPr lang="en-US" b="1" dirty="0"/>
              <a:t> </a:t>
            </a:r>
            <a:r>
              <a:rPr lang="en-US" b="1" u="sng" dirty="0" err="1"/>
              <a:t>natrag</a:t>
            </a:r>
            <a:r>
              <a:rPr lang="en-US" b="1" dirty="0"/>
              <a:t> u </a:t>
            </a:r>
            <a:r>
              <a:rPr lang="en-US" b="1" dirty="0" err="1"/>
              <a:t>kodu</a:t>
            </a:r>
            <a:r>
              <a:rPr lang="en-US" dirty="0"/>
              <a:t> </a:t>
            </a:r>
            <a:r>
              <a:rPr lang="en-US" dirty="0" err="1"/>
              <a:t>ili</a:t>
            </a:r>
            <a:r>
              <a:rPr lang="en-US" dirty="0"/>
              <a:t> </a:t>
            </a:r>
            <a:r>
              <a:rPr lang="en-US" dirty="0" err="1"/>
              <a:t>alternativno</a:t>
            </a:r>
            <a:r>
              <a:rPr lang="en-US" dirty="0"/>
              <a:t> </a:t>
            </a:r>
            <a:r>
              <a:rPr lang="en-US" b="1" dirty="0" err="1"/>
              <a:t>ovise</a:t>
            </a:r>
            <a:r>
              <a:rPr lang="en-US" b="1" dirty="0"/>
              <a:t> o op-</a:t>
            </a:r>
            <a:r>
              <a:rPr lang="en-US" b="1" dirty="0" err="1"/>
              <a:t>kodu</a:t>
            </a:r>
            <a:r>
              <a:rPr lang="en-US" b="1" dirty="0"/>
              <a:t> </a:t>
            </a:r>
            <a:r>
              <a:rPr lang="en-US" b="1" dirty="0" err="1"/>
              <a:t>instrukcija</a:t>
            </a:r>
            <a:r>
              <a:rPr lang="en-US" b="1" dirty="0"/>
              <a:t> u </a:t>
            </a:r>
            <a:r>
              <a:rPr lang="en-US" b="1" dirty="0" err="1"/>
              <a:t>grananju</a:t>
            </a:r>
            <a:r>
              <a:rPr lang="en-US" dirty="0"/>
              <a:t>. </a:t>
            </a:r>
            <a:endParaRPr lang="hr-HR" dirty="0"/>
          </a:p>
          <a:p>
            <a:r>
              <a:rPr lang="en-US" dirty="0"/>
              <a:t>• </a:t>
            </a:r>
            <a:r>
              <a:rPr lang="hr-HR" b="1" u="sng" dirty="0"/>
              <a:t>P</a:t>
            </a:r>
            <a:r>
              <a:rPr lang="en-US" b="1" u="sng" dirty="0" err="1"/>
              <a:t>redviđanje</a:t>
            </a:r>
            <a:r>
              <a:rPr lang="en-US" b="1" u="sng" dirty="0"/>
              <a:t> </a:t>
            </a:r>
            <a:r>
              <a:rPr lang="en-US" b="1" u="sng" dirty="0" err="1"/>
              <a:t>temeljeno</a:t>
            </a:r>
            <a:r>
              <a:rPr lang="en-US" b="1" u="sng" dirty="0"/>
              <a:t> </a:t>
            </a:r>
            <a:r>
              <a:rPr lang="en-US" b="1" u="sng" dirty="0" err="1"/>
              <a:t>na</a:t>
            </a:r>
            <a:r>
              <a:rPr lang="en-US" b="1" u="sng" dirty="0"/>
              <a:t> </a:t>
            </a:r>
            <a:r>
              <a:rPr lang="en-US" b="1" u="sng" dirty="0" err="1"/>
              <a:t>pomaku</a:t>
            </a:r>
            <a:r>
              <a:rPr lang="en-US" b="1" u="sng" dirty="0"/>
              <a:t> </a:t>
            </a:r>
            <a:endParaRPr lang="hr-HR" b="1" u="sng" dirty="0"/>
          </a:p>
          <a:p>
            <a:pPr lvl="1"/>
            <a:r>
              <a:rPr lang="en-US" dirty="0"/>
              <a:t>• </a:t>
            </a:r>
            <a:r>
              <a:rPr lang="en-US" dirty="0" err="1"/>
              <a:t>Možemo</a:t>
            </a:r>
            <a:r>
              <a:rPr lang="en-US" dirty="0"/>
              <a:t> </a:t>
            </a:r>
            <a:r>
              <a:rPr lang="en-US" dirty="0" err="1"/>
              <a:t>iskoristiti</a:t>
            </a:r>
            <a:r>
              <a:rPr lang="en-US" dirty="0"/>
              <a:t> </a:t>
            </a:r>
            <a:r>
              <a:rPr lang="en-US" dirty="0" err="1"/>
              <a:t>jednostavno</a:t>
            </a:r>
            <a:r>
              <a:rPr lang="en-US" dirty="0"/>
              <a:t> </a:t>
            </a:r>
            <a:r>
              <a:rPr lang="en-US" dirty="0" err="1"/>
              <a:t>opažanje</a:t>
            </a:r>
            <a:r>
              <a:rPr lang="en-US" dirty="0"/>
              <a:t> da </a:t>
            </a:r>
            <a:r>
              <a:rPr lang="en-US" dirty="0" err="1"/>
              <a:t>su</a:t>
            </a:r>
            <a:r>
              <a:rPr lang="en-US" dirty="0"/>
              <a:t> </a:t>
            </a:r>
            <a:r>
              <a:rPr lang="en-US" dirty="0" err="1"/>
              <a:t>grane</a:t>
            </a:r>
            <a:r>
              <a:rPr lang="en-US" dirty="0"/>
              <a:t> </a:t>
            </a:r>
            <a:r>
              <a:rPr lang="en-US" dirty="0" err="1"/>
              <a:t>koje</a:t>
            </a:r>
            <a:r>
              <a:rPr lang="en-US" dirty="0"/>
              <a:t> se </a:t>
            </a:r>
            <a:r>
              <a:rPr lang="en-US" u="sng" dirty="0" err="1"/>
              <a:t>granaju</a:t>
            </a:r>
            <a:r>
              <a:rPr lang="en-US" u="sng" dirty="0"/>
              <a:t> </a:t>
            </a:r>
            <a:r>
              <a:rPr lang="en-US" u="sng" dirty="0" err="1"/>
              <a:t>unazad</a:t>
            </a:r>
            <a:r>
              <a:rPr lang="en-US" u="sng" dirty="0"/>
              <a:t> </a:t>
            </a:r>
            <a:r>
              <a:rPr lang="en-US" dirty="0"/>
              <a:t>(</a:t>
            </a:r>
            <a:r>
              <a:rPr lang="en-US" dirty="0" err="1"/>
              <a:t>prema</a:t>
            </a:r>
            <a:r>
              <a:rPr lang="en-US" dirty="0"/>
              <a:t> </a:t>
            </a:r>
            <a:r>
              <a:rPr lang="en-US" dirty="0" err="1"/>
              <a:t>nižoj</a:t>
            </a:r>
            <a:r>
              <a:rPr lang="en-US" dirty="0"/>
              <a:t> </a:t>
            </a:r>
            <a:r>
              <a:rPr lang="en-US" dirty="0" err="1"/>
              <a:t>adresi</a:t>
            </a:r>
            <a:r>
              <a:rPr lang="en-US" dirty="0"/>
              <a:t>) </a:t>
            </a:r>
            <a:r>
              <a:rPr lang="en-US" dirty="0" err="1"/>
              <a:t>obično</a:t>
            </a:r>
            <a:r>
              <a:rPr lang="en-US" dirty="0"/>
              <a:t> </a:t>
            </a:r>
            <a:r>
              <a:rPr lang="en-US" u="sng" dirty="0" err="1"/>
              <a:t>grane</a:t>
            </a:r>
            <a:r>
              <a:rPr lang="en-US" u="sng" dirty="0"/>
              <a:t> </a:t>
            </a:r>
            <a:r>
              <a:rPr lang="en-US" u="sng" dirty="0" err="1"/>
              <a:t>petlje</a:t>
            </a:r>
            <a:r>
              <a:rPr lang="en-US" u="sng" dirty="0"/>
              <a:t> </a:t>
            </a:r>
            <a:r>
              <a:rPr lang="en-US" dirty="0" err="1"/>
              <a:t>i</a:t>
            </a:r>
            <a:r>
              <a:rPr lang="en-US" dirty="0"/>
              <a:t> da </a:t>
            </a:r>
            <a:r>
              <a:rPr lang="en-US" dirty="0" err="1"/>
              <a:t>će</a:t>
            </a:r>
            <a:r>
              <a:rPr lang="en-US" dirty="0"/>
              <a:t> </a:t>
            </a:r>
            <a:r>
              <a:rPr lang="en-US" u="sng" dirty="0" err="1"/>
              <a:t>vjerojatno</a:t>
            </a:r>
            <a:r>
              <a:rPr lang="en-US" u="sng" dirty="0"/>
              <a:t> </a:t>
            </a:r>
            <a:r>
              <a:rPr lang="en-US" u="sng" dirty="0" err="1"/>
              <a:t>biti</a:t>
            </a:r>
            <a:r>
              <a:rPr lang="en-US" u="sng" dirty="0"/>
              <a:t> </a:t>
            </a:r>
            <a:r>
              <a:rPr lang="en-US" u="sng" dirty="0" err="1"/>
              <a:t>aktivirane</a:t>
            </a:r>
            <a:r>
              <a:rPr lang="en-US" u="sng" dirty="0"/>
              <a:t> </a:t>
            </a:r>
            <a:r>
              <a:rPr lang="en-US" dirty="0"/>
              <a:t>. </a:t>
            </a:r>
            <a:endParaRPr lang="hr-HR" dirty="0"/>
          </a:p>
          <a:p>
            <a:pPr lvl="1"/>
            <a:r>
              <a:rPr lang="en-US" dirty="0"/>
              <a:t>• </a:t>
            </a:r>
            <a:r>
              <a:rPr lang="en-US" dirty="0" err="1"/>
              <a:t>Ako</a:t>
            </a:r>
            <a:r>
              <a:rPr lang="en-US" dirty="0"/>
              <a:t> </a:t>
            </a:r>
            <a:r>
              <a:rPr lang="en-US" u="sng" dirty="0" err="1"/>
              <a:t>ciljna</a:t>
            </a:r>
            <a:r>
              <a:rPr lang="en-US" u="sng" dirty="0"/>
              <a:t> </a:t>
            </a:r>
            <a:r>
              <a:rPr lang="en-US" u="sng" dirty="0" err="1"/>
              <a:t>adresa</a:t>
            </a:r>
            <a:r>
              <a:rPr lang="en-US" u="sng" dirty="0"/>
              <a:t> </a:t>
            </a:r>
            <a:r>
              <a:rPr lang="en-US" u="sng" dirty="0" err="1"/>
              <a:t>grananja</a:t>
            </a:r>
            <a:r>
              <a:rPr lang="en-US" u="sng" dirty="0"/>
              <a:t> &lt; PC</a:t>
            </a:r>
            <a:r>
              <a:rPr lang="en-US" dirty="0"/>
              <a:t>, </a:t>
            </a:r>
            <a:r>
              <a:rPr lang="en-US" dirty="0" err="1"/>
              <a:t>predviđamo</a:t>
            </a:r>
            <a:r>
              <a:rPr lang="en-US" dirty="0"/>
              <a:t> da </a:t>
            </a:r>
            <a:r>
              <a:rPr lang="en-US" dirty="0" err="1"/>
              <a:t>će</a:t>
            </a:r>
            <a:r>
              <a:rPr lang="en-US" dirty="0"/>
              <a:t> </a:t>
            </a:r>
            <a:r>
              <a:rPr lang="en-US" u="sng" dirty="0" err="1"/>
              <a:t>grananje</a:t>
            </a:r>
            <a:r>
              <a:rPr lang="en-US" u="sng" dirty="0"/>
              <a:t> </a:t>
            </a:r>
            <a:r>
              <a:rPr lang="en-US" u="sng" dirty="0" err="1"/>
              <a:t>biti</a:t>
            </a:r>
            <a:r>
              <a:rPr lang="en-US" u="sng" dirty="0"/>
              <a:t> </a:t>
            </a:r>
            <a:r>
              <a:rPr lang="en-US" u="sng" dirty="0" err="1"/>
              <a:t>izvršeno</a:t>
            </a:r>
            <a:r>
              <a:rPr lang="en-US" dirty="0"/>
              <a:t>. </a:t>
            </a:r>
            <a:endParaRPr lang="hr-HR" dirty="0"/>
          </a:p>
          <a:p>
            <a:pPr lvl="1"/>
            <a:r>
              <a:rPr lang="en-US" dirty="0"/>
              <a:t>• </a:t>
            </a:r>
            <a:r>
              <a:rPr lang="en-US" dirty="0" err="1"/>
              <a:t>Točnost</a:t>
            </a:r>
            <a:r>
              <a:rPr lang="en-US" dirty="0"/>
              <a:t> </a:t>
            </a:r>
            <a:r>
              <a:rPr lang="en-US" dirty="0" err="1"/>
              <a:t>ove</a:t>
            </a:r>
            <a:r>
              <a:rPr lang="en-US" dirty="0"/>
              <a:t> </a:t>
            </a:r>
            <a:r>
              <a:rPr lang="en-US" dirty="0" err="1"/>
              <a:t>vrste</a:t>
            </a:r>
            <a:r>
              <a:rPr lang="en-US" dirty="0"/>
              <a:t> </a:t>
            </a:r>
            <a:r>
              <a:rPr lang="en-US" dirty="0" err="1"/>
              <a:t>sheme</a:t>
            </a:r>
            <a:r>
              <a:rPr lang="en-US" dirty="0"/>
              <a:t> je </a:t>
            </a:r>
            <a:r>
              <a:rPr lang="en-US" dirty="0" err="1"/>
              <a:t>oko</a:t>
            </a:r>
            <a:r>
              <a:rPr lang="en-US" dirty="0"/>
              <a:t> 65% (</a:t>
            </a:r>
            <a:r>
              <a:rPr lang="en-US" dirty="0" err="1"/>
              <a:t>ili</a:t>
            </a:r>
            <a:r>
              <a:rPr lang="en-US" dirty="0"/>
              <a:t> 80-95% </a:t>
            </a:r>
            <a:r>
              <a:rPr lang="en-US" dirty="0" err="1"/>
              <a:t>uz</a:t>
            </a:r>
            <a:r>
              <a:rPr lang="en-US" dirty="0"/>
              <a:t> </a:t>
            </a:r>
            <a:r>
              <a:rPr lang="en-US" dirty="0" err="1"/>
              <a:t>pomoć</a:t>
            </a:r>
            <a:r>
              <a:rPr lang="en-US" dirty="0"/>
              <a:t> </a:t>
            </a:r>
            <a:r>
              <a:rPr lang="en-US" dirty="0" err="1"/>
              <a:t>profiliranja</a:t>
            </a:r>
            <a:r>
              <a:rPr lang="en-US" dirty="0"/>
              <a:t>).</a:t>
            </a:r>
          </a:p>
        </p:txBody>
      </p:sp>
    </p:spTree>
    <p:extLst>
      <p:ext uri="{BB962C8B-B14F-4D97-AF65-F5344CB8AC3E}">
        <p14:creationId xmlns:p14="http://schemas.microsoft.com/office/powerpoint/2010/main" val="302696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1ED5-7E0D-A535-A2AD-DFD073C94A66}"/>
              </a:ext>
            </a:extLst>
          </p:cNvPr>
          <p:cNvSpPr>
            <a:spLocks noGrp="1"/>
          </p:cNvSpPr>
          <p:nvPr>
            <p:ph type="title"/>
          </p:nvPr>
        </p:nvSpPr>
        <p:spPr/>
        <p:txBody>
          <a:bodyPr/>
          <a:lstStyle/>
          <a:p>
            <a:r>
              <a:rPr lang="en-US" dirty="0"/>
              <a:t>Instruction Set Architecture </a:t>
            </a:r>
          </a:p>
        </p:txBody>
      </p:sp>
      <p:sp>
        <p:nvSpPr>
          <p:cNvPr id="3" name="Content Placeholder 2">
            <a:extLst>
              <a:ext uri="{FF2B5EF4-FFF2-40B4-BE49-F238E27FC236}">
                <a16:creationId xmlns:a16="http://schemas.microsoft.com/office/drawing/2014/main" id="{C735D69D-6378-45A3-2A33-434CFE024A6E}"/>
              </a:ext>
            </a:extLst>
          </p:cNvPr>
          <p:cNvSpPr>
            <a:spLocks noGrp="1"/>
          </p:cNvSpPr>
          <p:nvPr>
            <p:ph idx="1"/>
          </p:nvPr>
        </p:nvSpPr>
        <p:spPr/>
        <p:txBody>
          <a:bodyPr/>
          <a:lstStyle/>
          <a:p>
            <a:r>
              <a:rPr lang="en-US" dirty="0"/>
              <a:t>Common features of </a:t>
            </a:r>
            <a:r>
              <a:rPr lang="en-US" b="1" dirty="0"/>
              <a:t>RISC</a:t>
            </a:r>
            <a:r>
              <a:rPr lang="en-US" dirty="0"/>
              <a:t> instruction sets: </a:t>
            </a:r>
            <a:endParaRPr lang="hr-HR" dirty="0"/>
          </a:p>
          <a:p>
            <a:pPr lvl="1"/>
            <a:r>
              <a:rPr lang="en-US" dirty="0"/>
              <a:t>• </a:t>
            </a:r>
            <a:r>
              <a:rPr lang="en-US" b="1" dirty="0"/>
              <a:t>Fixed length instruction encodings </a:t>
            </a:r>
            <a:r>
              <a:rPr lang="en-US" dirty="0"/>
              <a:t>(or a small number of easily decoded formats) </a:t>
            </a:r>
            <a:endParaRPr lang="hr-HR" dirty="0"/>
          </a:p>
          <a:p>
            <a:pPr lvl="1"/>
            <a:r>
              <a:rPr lang="en-US" dirty="0"/>
              <a:t>• </a:t>
            </a:r>
            <a:r>
              <a:rPr lang="en-US" b="1" dirty="0"/>
              <a:t>Each instruction follows similar steps </a:t>
            </a:r>
            <a:r>
              <a:rPr lang="en-US" dirty="0"/>
              <a:t>when being executed. </a:t>
            </a:r>
            <a:endParaRPr lang="hr-HR" dirty="0"/>
          </a:p>
          <a:p>
            <a:pPr lvl="1"/>
            <a:r>
              <a:rPr lang="en-US" dirty="0"/>
              <a:t>• </a:t>
            </a:r>
            <a:r>
              <a:rPr lang="en-US" b="1" dirty="0"/>
              <a:t>Access to data memory is restricted to special load/store instructions </a:t>
            </a:r>
            <a:r>
              <a:rPr lang="en-US" dirty="0"/>
              <a:t>(a so-called load/store architecture).</a:t>
            </a:r>
          </a:p>
        </p:txBody>
      </p:sp>
    </p:spTree>
    <p:extLst>
      <p:ext uri="{BB962C8B-B14F-4D97-AF65-F5344CB8AC3E}">
        <p14:creationId xmlns:p14="http://schemas.microsoft.com/office/powerpoint/2010/main" val="1879541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C4FE-A730-98E5-E8EA-099F2BB6BBCA}"/>
              </a:ext>
            </a:extLst>
          </p:cNvPr>
          <p:cNvSpPr>
            <a:spLocks noGrp="1"/>
          </p:cNvSpPr>
          <p:nvPr>
            <p:ph type="title"/>
          </p:nvPr>
        </p:nvSpPr>
        <p:spPr/>
        <p:txBody>
          <a:bodyPr/>
          <a:lstStyle/>
          <a:p>
            <a:r>
              <a:rPr lang="en-US" u="sng" dirty="0" err="1"/>
              <a:t>Primjer</a:t>
            </a:r>
            <a:r>
              <a:rPr lang="en-US" u="sng" dirty="0"/>
              <a:t>: </a:t>
            </a:r>
            <a:r>
              <a:rPr lang="en-US" u="sng" dirty="0" err="1"/>
              <a:t>Procesor</a:t>
            </a:r>
            <a:r>
              <a:rPr lang="en-US" u="sng" dirty="0"/>
              <a:t> Arm10</a:t>
            </a:r>
          </a:p>
        </p:txBody>
      </p:sp>
      <p:sp>
        <p:nvSpPr>
          <p:cNvPr id="3" name="Content Placeholder 2">
            <a:extLst>
              <a:ext uri="{FF2B5EF4-FFF2-40B4-BE49-F238E27FC236}">
                <a16:creationId xmlns:a16="http://schemas.microsoft.com/office/drawing/2014/main" id="{E928FF0A-0CCF-265F-A4B8-779D2B07B82D}"/>
              </a:ext>
            </a:extLst>
          </p:cNvPr>
          <p:cNvSpPr>
            <a:spLocks noGrp="1"/>
          </p:cNvSpPr>
          <p:nvPr>
            <p:ph idx="1"/>
          </p:nvPr>
        </p:nvSpPr>
        <p:spPr>
          <a:xfrm>
            <a:off x="838200" y="1825625"/>
            <a:ext cx="5658853" cy="4979328"/>
          </a:xfrm>
        </p:spPr>
        <p:txBody>
          <a:bodyPr/>
          <a:lstStyle/>
          <a:p>
            <a:r>
              <a:rPr lang="en-US" dirty="0"/>
              <a:t>• </a:t>
            </a:r>
            <a:r>
              <a:rPr lang="en-US" dirty="0" err="1"/>
              <a:t>Cijeli</a:t>
            </a:r>
            <a:r>
              <a:rPr lang="en-US" dirty="0"/>
              <a:t> pipeline </a:t>
            </a:r>
            <a:r>
              <a:rPr lang="en-US" dirty="0" err="1"/>
              <a:t>imao</a:t>
            </a:r>
            <a:r>
              <a:rPr lang="en-US" dirty="0"/>
              <a:t> je 6 </a:t>
            </a:r>
            <a:r>
              <a:rPr lang="en-US" dirty="0" err="1"/>
              <a:t>faza</a:t>
            </a:r>
            <a:r>
              <a:rPr lang="en-US" dirty="0"/>
              <a:t>. </a:t>
            </a:r>
            <a:endParaRPr lang="hr-HR" dirty="0"/>
          </a:p>
          <a:p>
            <a:r>
              <a:rPr lang="en-US" dirty="0"/>
              <a:t>• Arm10 je </a:t>
            </a:r>
            <a:r>
              <a:rPr lang="en-US" dirty="0" err="1"/>
              <a:t>koristio</a:t>
            </a:r>
            <a:r>
              <a:rPr lang="en-US" dirty="0"/>
              <a:t> </a:t>
            </a:r>
            <a:r>
              <a:rPr lang="en-US" dirty="0" err="1"/>
              <a:t>shemu</a:t>
            </a:r>
            <a:r>
              <a:rPr lang="en-US" dirty="0"/>
              <a:t> </a:t>
            </a:r>
            <a:r>
              <a:rPr lang="en-US" dirty="0" err="1"/>
              <a:t>predviđanja</a:t>
            </a:r>
            <a:r>
              <a:rPr lang="en-US" dirty="0"/>
              <a:t> grana </a:t>
            </a:r>
            <a:r>
              <a:rPr lang="en-US" dirty="0" err="1"/>
              <a:t>temeljenu</a:t>
            </a:r>
            <a:r>
              <a:rPr lang="en-US" dirty="0"/>
              <a:t> </a:t>
            </a:r>
            <a:r>
              <a:rPr lang="en-US" dirty="0" err="1"/>
              <a:t>na</a:t>
            </a:r>
            <a:r>
              <a:rPr lang="en-US" dirty="0"/>
              <a:t> </a:t>
            </a:r>
            <a:r>
              <a:rPr lang="en-US" dirty="0" err="1"/>
              <a:t>statičkom</a:t>
            </a:r>
            <a:r>
              <a:rPr lang="en-US" dirty="0"/>
              <a:t> </a:t>
            </a:r>
            <a:r>
              <a:rPr lang="en-US" dirty="0" err="1"/>
              <a:t>predviđanju</a:t>
            </a:r>
            <a:r>
              <a:rPr lang="en-US" dirty="0"/>
              <a:t>. </a:t>
            </a:r>
            <a:endParaRPr lang="hr-HR" dirty="0"/>
          </a:p>
          <a:p>
            <a:r>
              <a:rPr lang="en-US" dirty="0"/>
              <a:t>• </a:t>
            </a:r>
            <a:r>
              <a:rPr lang="en-US" dirty="0" err="1"/>
              <a:t>Dio</a:t>
            </a:r>
            <a:r>
              <a:rPr lang="en-US" dirty="0"/>
              <a:t> za </a:t>
            </a:r>
            <a:r>
              <a:rPr lang="en-US" dirty="0" err="1"/>
              <a:t>predviđanje</a:t>
            </a:r>
            <a:r>
              <a:rPr lang="en-US" dirty="0"/>
              <a:t> </a:t>
            </a:r>
            <a:r>
              <a:rPr lang="en-US" dirty="0" err="1"/>
              <a:t>grananja</a:t>
            </a:r>
            <a:r>
              <a:rPr lang="en-US" dirty="0"/>
              <a:t> u Arm10 </a:t>
            </a:r>
            <a:r>
              <a:rPr lang="en-US" dirty="0" err="1"/>
              <a:t>također</a:t>
            </a:r>
            <a:r>
              <a:rPr lang="en-US" dirty="0"/>
              <a:t> je </a:t>
            </a:r>
            <a:r>
              <a:rPr lang="en-US" u="sng" dirty="0"/>
              <a:t>radio </a:t>
            </a:r>
            <a:r>
              <a:rPr lang="en-US" u="sng" dirty="0" err="1"/>
              <a:t>prije</a:t>
            </a:r>
            <a:r>
              <a:rPr lang="en-US" u="sng" dirty="0"/>
              <a:t> faze </a:t>
            </a:r>
            <a:r>
              <a:rPr lang="en-US" u="sng" dirty="0" err="1"/>
              <a:t>dohvaćanja</a:t>
            </a:r>
            <a:r>
              <a:rPr lang="en-US" dirty="0"/>
              <a:t> (</a:t>
            </a:r>
            <a:r>
              <a:rPr lang="en-US" dirty="0" err="1"/>
              <a:t>upute</a:t>
            </a:r>
            <a:r>
              <a:rPr lang="en-US" dirty="0"/>
              <a:t> za prefetching) </a:t>
            </a:r>
            <a:r>
              <a:rPr lang="en-US" dirty="0" err="1"/>
              <a:t>kako</a:t>
            </a:r>
            <a:r>
              <a:rPr lang="en-US" dirty="0"/>
              <a:t> bi se </a:t>
            </a:r>
            <a:r>
              <a:rPr lang="en-US" u="sng" dirty="0" err="1"/>
              <a:t>smanjili</a:t>
            </a:r>
            <a:r>
              <a:rPr lang="en-US" u="sng" dirty="0"/>
              <a:t> </a:t>
            </a:r>
            <a:r>
              <a:rPr lang="en-US" u="sng" dirty="0" err="1"/>
              <a:t>troškovi</a:t>
            </a:r>
            <a:r>
              <a:rPr lang="en-US" u="sng" dirty="0"/>
              <a:t> </a:t>
            </a:r>
            <a:r>
              <a:rPr lang="en-US" u="sng" dirty="0" err="1"/>
              <a:t>grananja</a:t>
            </a:r>
            <a:r>
              <a:rPr lang="en-US" dirty="0"/>
              <a:t>.</a:t>
            </a:r>
          </a:p>
        </p:txBody>
      </p:sp>
      <p:pic>
        <p:nvPicPr>
          <p:cNvPr id="5" name="Picture 4">
            <a:extLst>
              <a:ext uri="{FF2B5EF4-FFF2-40B4-BE49-F238E27FC236}">
                <a16:creationId xmlns:a16="http://schemas.microsoft.com/office/drawing/2014/main" id="{E2EA7ABD-AA6B-5A19-30A6-AA06B819CD40}"/>
              </a:ext>
            </a:extLst>
          </p:cNvPr>
          <p:cNvPicPr>
            <a:picLocks noChangeAspect="1"/>
          </p:cNvPicPr>
          <p:nvPr/>
        </p:nvPicPr>
        <p:blipFill>
          <a:blip r:embed="rId2"/>
          <a:stretch>
            <a:fillRect/>
          </a:stretch>
        </p:blipFill>
        <p:spPr>
          <a:xfrm>
            <a:off x="7636043" y="1452767"/>
            <a:ext cx="4147996" cy="4514896"/>
          </a:xfrm>
          <a:prstGeom prst="rect">
            <a:avLst/>
          </a:prstGeom>
        </p:spPr>
      </p:pic>
    </p:spTree>
    <p:extLst>
      <p:ext uri="{BB962C8B-B14F-4D97-AF65-F5344CB8AC3E}">
        <p14:creationId xmlns:p14="http://schemas.microsoft.com/office/powerpoint/2010/main" val="2050753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0C70A-DC9B-00A4-5A1F-C536FF85C7B7}"/>
              </a:ext>
            </a:extLst>
          </p:cNvPr>
          <p:cNvSpPr>
            <a:spLocks noGrp="1"/>
          </p:cNvSpPr>
          <p:nvPr>
            <p:ph type="title"/>
          </p:nvPr>
        </p:nvSpPr>
        <p:spPr>
          <a:xfrm>
            <a:off x="640080" y="329184"/>
            <a:ext cx="6894576" cy="1783080"/>
          </a:xfrm>
        </p:spPr>
        <p:txBody>
          <a:bodyPr anchor="b">
            <a:normAutofit/>
          </a:bodyPr>
          <a:lstStyle/>
          <a:p>
            <a:r>
              <a:rPr lang="pl-PL" sz="3800" b="1" dirty="0"/>
              <a:t>Jednostavan dinamički prediktor grananja na jednoj razini</a:t>
            </a:r>
            <a:endParaRPr lang="en-US" sz="3800" b="1" dirty="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257303-3702-F577-862B-CE0A8AE0BA6B}"/>
              </a:ext>
            </a:extLst>
          </p:cNvPr>
          <p:cNvSpPr>
            <a:spLocks noGrp="1"/>
          </p:cNvSpPr>
          <p:nvPr>
            <p:ph idx="1"/>
          </p:nvPr>
        </p:nvSpPr>
        <p:spPr>
          <a:xfrm>
            <a:off x="640080" y="2706624"/>
            <a:ext cx="6894576" cy="3483864"/>
          </a:xfrm>
        </p:spPr>
        <p:txBody>
          <a:bodyPr>
            <a:normAutofit/>
          </a:bodyPr>
          <a:lstStyle/>
          <a:p>
            <a:r>
              <a:rPr lang="en-US" sz="2200" dirty="0" err="1"/>
              <a:t>Jednostavan</a:t>
            </a:r>
            <a:r>
              <a:rPr lang="en-US" sz="2200" dirty="0"/>
              <a:t> </a:t>
            </a:r>
            <a:r>
              <a:rPr lang="en-US" sz="2200" dirty="0" err="1"/>
              <a:t>algoritam</a:t>
            </a:r>
            <a:r>
              <a:rPr lang="en-US" sz="2200" dirty="0"/>
              <a:t> za </a:t>
            </a:r>
            <a:r>
              <a:rPr lang="en-US" sz="2200" dirty="0" err="1"/>
              <a:t>predviđanje</a:t>
            </a:r>
            <a:r>
              <a:rPr lang="en-US" sz="2200" dirty="0"/>
              <a:t> </a:t>
            </a:r>
            <a:r>
              <a:rPr lang="en-US" sz="2200" dirty="0" err="1"/>
              <a:t>dinamičkog</a:t>
            </a:r>
            <a:r>
              <a:rPr lang="en-US" sz="2200" dirty="0"/>
              <a:t> </a:t>
            </a:r>
            <a:r>
              <a:rPr lang="en-US" sz="2200" dirty="0" err="1"/>
              <a:t>grananja</a:t>
            </a:r>
            <a:r>
              <a:rPr lang="en-US" sz="2200" dirty="0"/>
              <a:t> </a:t>
            </a:r>
            <a:r>
              <a:rPr lang="en-US" sz="2200" dirty="0" err="1"/>
              <a:t>će</a:t>
            </a:r>
            <a:r>
              <a:rPr lang="en-US" sz="2200" dirty="0"/>
              <a:t> </a:t>
            </a:r>
            <a:r>
              <a:rPr lang="en-US" sz="2200" dirty="0" err="1"/>
              <a:t>predvidjeti</a:t>
            </a:r>
            <a:r>
              <a:rPr lang="en-US" sz="2200" dirty="0"/>
              <a:t> </a:t>
            </a:r>
            <a:r>
              <a:rPr lang="en-US" sz="2200" dirty="0" err="1"/>
              <a:t>granu</a:t>
            </a:r>
            <a:r>
              <a:rPr lang="en-US" sz="2200" dirty="0"/>
              <a:t> </a:t>
            </a:r>
            <a:r>
              <a:rPr lang="en-US" sz="2200" dirty="0" err="1"/>
              <a:t>kao</a:t>
            </a:r>
            <a:r>
              <a:rPr lang="en-US" sz="2200" dirty="0"/>
              <a:t> </a:t>
            </a:r>
            <a:r>
              <a:rPr lang="en-US" sz="2200" dirty="0" err="1"/>
              <a:t>izvršenu</a:t>
            </a:r>
            <a:r>
              <a:rPr lang="en-US" sz="2200" dirty="0"/>
              <a:t> </a:t>
            </a:r>
            <a:r>
              <a:rPr lang="en-US" sz="2200" dirty="0" err="1"/>
              <a:t>samo</a:t>
            </a:r>
            <a:r>
              <a:rPr lang="en-US" sz="2200" dirty="0"/>
              <a:t> </a:t>
            </a:r>
            <a:r>
              <a:rPr lang="en-US" sz="2200" b="1" dirty="0" err="1"/>
              <a:t>ako</a:t>
            </a:r>
            <a:r>
              <a:rPr lang="en-US" sz="2200" b="1" dirty="0"/>
              <a:t> je to </a:t>
            </a:r>
            <a:r>
              <a:rPr lang="en-US" sz="2200" b="1" dirty="0" err="1"/>
              <a:t>bilo</a:t>
            </a:r>
            <a:r>
              <a:rPr lang="en-US" sz="2200" b="1" dirty="0"/>
              <a:t> </a:t>
            </a:r>
            <a:r>
              <a:rPr lang="en-US" sz="2200" b="1" dirty="0" err="1"/>
              <a:t>tako</a:t>
            </a:r>
            <a:r>
              <a:rPr lang="en-US" sz="2200" b="1" dirty="0"/>
              <a:t> </a:t>
            </a:r>
            <a:r>
              <a:rPr lang="en-US" sz="2200" b="1" dirty="0" err="1"/>
              <a:t>posljednji</a:t>
            </a:r>
            <a:r>
              <a:rPr lang="en-US" sz="2200" dirty="0"/>
              <a:t> put </a:t>
            </a:r>
            <a:r>
              <a:rPr lang="en-US" sz="2200" dirty="0" err="1"/>
              <a:t>kad</a:t>
            </a:r>
            <a:r>
              <a:rPr lang="en-US" sz="2200" dirty="0"/>
              <a:t> </a:t>
            </a:r>
            <a:r>
              <a:rPr lang="en-US" sz="2200" dirty="0" err="1"/>
              <a:t>smo</a:t>
            </a:r>
            <a:r>
              <a:rPr lang="en-US" sz="2200" dirty="0"/>
              <a:t> je </a:t>
            </a:r>
            <a:r>
              <a:rPr lang="en-US" sz="2200" dirty="0" err="1"/>
              <a:t>izvršili</a:t>
            </a:r>
            <a:r>
              <a:rPr lang="en-US" sz="2200" dirty="0"/>
              <a:t>. </a:t>
            </a:r>
            <a:r>
              <a:rPr lang="en-US" sz="2200" dirty="0" err="1"/>
              <a:t>Možemo</a:t>
            </a:r>
            <a:r>
              <a:rPr lang="en-US" sz="2200" dirty="0"/>
              <a:t> </a:t>
            </a:r>
            <a:r>
              <a:rPr lang="en-US" sz="2200" dirty="0" err="1"/>
              <a:t>koristiti</a:t>
            </a:r>
            <a:r>
              <a:rPr lang="en-US" sz="2200" dirty="0"/>
              <a:t> </a:t>
            </a:r>
            <a:r>
              <a:rPr lang="en-US" sz="2200" dirty="0" err="1"/>
              <a:t>jednostavnu</a:t>
            </a:r>
            <a:r>
              <a:rPr lang="en-US" sz="2200" dirty="0"/>
              <a:t> </a:t>
            </a:r>
            <a:r>
              <a:rPr lang="en-US" sz="2200" u="sng" dirty="0" err="1"/>
              <a:t>tablicu</a:t>
            </a:r>
            <a:r>
              <a:rPr lang="en-US" sz="2200" u="sng" dirty="0"/>
              <a:t> </a:t>
            </a:r>
            <a:r>
              <a:rPr lang="en-US" sz="2200" u="sng" dirty="0" err="1"/>
              <a:t>jednobitnih</a:t>
            </a:r>
            <a:r>
              <a:rPr lang="en-US" sz="2200" u="sng" dirty="0"/>
              <a:t> </a:t>
            </a:r>
            <a:r>
              <a:rPr lang="en-US" sz="2200" u="sng" dirty="0" err="1"/>
              <a:t>unosa</a:t>
            </a:r>
            <a:r>
              <a:rPr lang="en-US" sz="2200" u="sng" dirty="0"/>
              <a:t> </a:t>
            </a:r>
            <a:r>
              <a:rPr lang="en-US" sz="2200" dirty="0"/>
              <a:t>za </a:t>
            </a:r>
            <a:r>
              <a:rPr lang="en-US" sz="2200" dirty="0" err="1"/>
              <a:t>pohranu</a:t>
            </a:r>
            <a:r>
              <a:rPr lang="en-US" sz="2200" dirty="0"/>
              <a:t> </a:t>
            </a:r>
            <a:r>
              <a:rPr lang="en-US" sz="2200" dirty="0" err="1"/>
              <a:t>naših</a:t>
            </a:r>
            <a:r>
              <a:rPr lang="en-US" sz="2200" dirty="0"/>
              <a:t> </a:t>
            </a:r>
            <a:r>
              <a:rPr lang="en-US" sz="2200" dirty="0" err="1"/>
              <a:t>predviđanja</a:t>
            </a:r>
            <a:r>
              <a:rPr lang="en-US" sz="2200" dirty="0"/>
              <a:t>. </a:t>
            </a:r>
            <a:endParaRPr lang="hr-HR" sz="2200" dirty="0"/>
          </a:p>
          <a:p>
            <a:r>
              <a:rPr lang="en-US" sz="2200" b="1" dirty="0" err="1"/>
              <a:t>Nedostatak</a:t>
            </a:r>
            <a:r>
              <a:rPr lang="en-US" sz="2200" dirty="0"/>
              <a:t> </a:t>
            </a:r>
            <a:r>
              <a:rPr lang="en-US" sz="2200" dirty="0" err="1"/>
              <a:t>ovih</a:t>
            </a:r>
            <a:r>
              <a:rPr lang="en-US" sz="2200" dirty="0"/>
              <a:t> </a:t>
            </a:r>
            <a:r>
              <a:rPr lang="en-US" sz="2200" dirty="0" err="1"/>
              <a:t>jednobitnih</a:t>
            </a:r>
            <a:r>
              <a:rPr lang="en-US" sz="2200" dirty="0"/>
              <a:t> </a:t>
            </a:r>
            <a:r>
              <a:rPr lang="en-US" sz="2200" dirty="0" err="1"/>
              <a:t>unosa</a:t>
            </a:r>
            <a:r>
              <a:rPr lang="en-US" sz="2200" dirty="0"/>
              <a:t> u </a:t>
            </a:r>
            <a:r>
              <a:rPr lang="en-US" sz="2200" dirty="0" err="1"/>
              <a:t>tablici</a:t>
            </a:r>
            <a:r>
              <a:rPr lang="en-US" sz="2200" dirty="0"/>
              <a:t> je u tome </a:t>
            </a:r>
            <a:r>
              <a:rPr lang="en-US" sz="2200" dirty="0" err="1"/>
              <a:t>što</a:t>
            </a:r>
            <a:r>
              <a:rPr lang="en-US" sz="2200" dirty="0"/>
              <a:t> </a:t>
            </a:r>
            <a:r>
              <a:rPr lang="en-US" sz="2200" b="1" dirty="0" err="1"/>
              <a:t>jedan</a:t>
            </a:r>
            <a:r>
              <a:rPr lang="en-US" sz="2200" b="1" dirty="0"/>
              <a:t> </a:t>
            </a:r>
            <a:r>
              <a:rPr lang="en-US" sz="2200" b="1" dirty="0" err="1"/>
              <a:t>događaj</a:t>
            </a:r>
            <a:r>
              <a:rPr lang="en-US" sz="2200" b="1" dirty="0"/>
              <a:t> </a:t>
            </a:r>
            <a:r>
              <a:rPr lang="en-US" sz="2200" b="1" dirty="0" err="1"/>
              <a:t>može</a:t>
            </a:r>
            <a:r>
              <a:rPr lang="en-US" sz="2200" b="1" dirty="0"/>
              <a:t> </a:t>
            </a:r>
            <a:r>
              <a:rPr lang="en-US" sz="2200" b="1" dirty="0" err="1"/>
              <a:t>preokrenuti</a:t>
            </a:r>
            <a:r>
              <a:rPr lang="en-US" sz="2200" b="1" dirty="0"/>
              <a:t> </a:t>
            </a:r>
            <a:r>
              <a:rPr lang="en-US" sz="2200" b="1" dirty="0" err="1"/>
              <a:t>predviđanje</a:t>
            </a:r>
            <a:r>
              <a:rPr lang="en-US" sz="2200" dirty="0"/>
              <a:t>. </a:t>
            </a:r>
            <a:r>
              <a:rPr lang="en-US" sz="2200" dirty="0" err="1"/>
              <a:t>Vjerojatno</a:t>
            </a:r>
            <a:r>
              <a:rPr lang="en-US" sz="2200" dirty="0"/>
              <a:t> </a:t>
            </a:r>
            <a:r>
              <a:rPr lang="en-US" sz="2200" dirty="0" err="1"/>
              <a:t>želimo</a:t>
            </a:r>
            <a:r>
              <a:rPr lang="en-US" sz="2200" dirty="0"/>
              <a:t> </a:t>
            </a:r>
            <a:r>
              <a:rPr lang="en-US" sz="2200" dirty="0" err="1"/>
              <a:t>neku</a:t>
            </a:r>
            <a:r>
              <a:rPr lang="en-US" sz="2200" dirty="0"/>
              <a:t> </a:t>
            </a:r>
            <a:r>
              <a:rPr lang="en-US" sz="2200" dirty="0" err="1"/>
              <a:t>histerezu</a:t>
            </a:r>
            <a:r>
              <a:rPr lang="en-US" sz="2200" dirty="0"/>
              <a:t>, </a:t>
            </a:r>
            <a:r>
              <a:rPr lang="en-US" sz="2200" dirty="0" err="1"/>
              <a:t>npr</a:t>
            </a:r>
            <a:r>
              <a:rPr lang="en-US" sz="2200" dirty="0"/>
              <a:t>. u </a:t>
            </a:r>
            <a:r>
              <a:rPr lang="en-US" sz="2200" dirty="0" err="1"/>
              <a:t>slučaju</a:t>
            </a:r>
            <a:r>
              <a:rPr lang="en-US" sz="2200" dirty="0"/>
              <a:t> </a:t>
            </a:r>
            <a:r>
              <a:rPr lang="en-US" sz="2200" dirty="0" err="1"/>
              <a:t>petlji</a:t>
            </a:r>
            <a:r>
              <a:rPr lang="en-US" sz="2200" dirty="0"/>
              <a:t> </a:t>
            </a:r>
            <a:r>
              <a:rPr lang="en-US" sz="2200" dirty="0" err="1"/>
              <a:t>kako</a:t>
            </a:r>
            <a:r>
              <a:rPr lang="en-US" sz="2200" dirty="0"/>
              <a:t> </a:t>
            </a:r>
            <a:r>
              <a:rPr lang="en-US" sz="2200" dirty="0" err="1"/>
              <a:t>bismo</a:t>
            </a:r>
            <a:r>
              <a:rPr lang="en-US" sz="2200" dirty="0"/>
              <a:t> </a:t>
            </a:r>
            <a:r>
              <a:rPr lang="en-US" sz="2200" dirty="0" err="1"/>
              <a:t>izbjegli</a:t>
            </a:r>
            <a:r>
              <a:rPr lang="en-US" sz="2200" dirty="0"/>
              <a:t> </a:t>
            </a:r>
            <a:r>
              <a:rPr lang="en-US" sz="2200" dirty="0" err="1"/>
              <a:t>dva</a:t>
            </a:r>
            <a:r>
              <a:rPr lang="en-US" sz="2200" dirty="0"/>
              <a:t> </a:t>
            </a:r>
            <a:r>
              <a:rPr lang="en-US" sz="2200" dirty="0" err="1"/>
              <a:t>pogrešna</a:t>
            </a:r>
            <a:r>
              <a:rPr lang="en-US" sz="2200" dirty="0"/>
              <a:t> </a:t>
            </a:r>
            <a:r>
              <a:rPr lang="en-US" sz="2200" dirty="0" err="1"/>
              <a:t>predviđanja</a:t>
            </a:r>
            <a:r>
              <a:rPr lang="en-US" sz="2200" dirty="0"/>
              <a:t> po </a:t>
            </a:r>
            <a:r>
              <a:rPr lang="en-US" sz="2200" dirty="0" err="1"/>
              <a:t>petlji</a:t>
            </a:r>
            <a:r>
              <a:rPr lang="en-US" sz="2200" dirty="0"/>
              <a:t> (</a:t>
            </a:r>
            <a:r>
              <a:rPr lang="en-US" sz="2200" dirty="0" err="1"/>
              <a:t>pri</a:t>
            </a:r>
            <a:r>
              <a:rPr lang="en-US" sz="2200" dirty="0"/>
              <a:t> </a:t>
            </a:r>
            <a:r>
              <a:rPr lang="en-US" sz="2200" dirty="0" err="1"/>
              <a:t>ulasku</a:t>
            </a:r>
            <a:r>
              <a:rPr lang="en-US" sz="2200" dirty="0"/>
              <a:t> </a:t>
            </a:r>
            <a:r>
              <a:rPr lang="en-US" sz="2200" dirty="0" err="1"/>
              <a:t>i</a:t>
            </a:r>
            <a:r>
              <a:rPr lang="en-US" sz="2200" dirty="0"/>
              <a:t> </a:t>
            </a:r>
            <a:r>
              <a:rPr lang="en-US" sz="2200" dirty="0" err="1"/>
              <a:t>izlasku</a:t>
            </a:r>
            <a:r>
              <a:rPr lang="en-US" sz="2200" dirty="0"/>
              <a:t>).</a:t>
            </a:r>
          </a:p>
        </p:txBody>
      </p:sp>
      <p:pic>
        <p:nvPicPr>
          <p:cNvPr id="5" name="Picture 4" descr="Diagram&#10;&#10;Description automatically generated">
            <a:extLst>
              <a:ext uri="{FF2B5EF4-FFF2-40B4-BE49-F238E27FC236}">
                <a16:creationId xmlns:a16="http://schemas.microsoft.com/office/drawing/2014/main" id="{F1737246-C8E7-FDC2-591E-D2B098D74954}"/>
              </a:ext>
            </a:extLst>
          </p:cNvPr>
          <p:cNvPicPr>
            <a:picLocks noChangeAspect="1"/>
          </p:cNvPicPr>
          <p:nvPr/>
        </p:nvPicPr>
        <p:blipFill>
          <a:blip r:embed="rId2"/>
          <a:stretch>
            <a:fillRect/>
          </a:stretch>
        </p:blipFill>
        <p:spPr>
          <a:xfrm>
            <a:off x="8021908" y="329183"/>
            <a:ext cx="3698079" cy="3429969"/>
          </a:xfrm>
          <a:prstGeom prst="rect">
            <a:avLst/>
          </a:prstGeom>
        </p:spPr>
      </p:pic>
      <p:pic>
        <p:nvPicPr>
          <p:cNvPr id="7" name="Picture 6" descr="Diagram&#10;&#10;Description automatically generated">
            <a:extLst>
              <a:ext uri="{FF2B5EF4-FFF2-40B4-BE49-F238E27FC236}">
                <a16:creationId xmlns:a16="http://schemas.microsoft.com/office/drawing/2014/main" id="{479EB2A0-2AFE-7818-E95C-AA616A6E2291}"/>
              </a:ext>
            </a:extLst>
          </p:cNvPr>
          <p:cNvPicPr>
            <a:picLocks noChangeAspect="1"/>
          </p:cNvPicPr>
          <p:nvPr/>
        </p:nvPicPr>
        <p:blipFill>
          <a:blip r:embed="rId3"/>
          <a:stretch>
            <a:fillRect/>
          </a:stretch>
        </p:blipFill>
        <p:spPr>
          <a:xfrm>
            <a:off x="7944384" y="4079193"/>
            <a:ext cx="3834840" cy="2176272"/>
          </a:xfrm>
          <a:prstGeom prst="rect">
            <a:avLst/>
          </a:prstGeom>
        </p:spPr>
      </p:pic>
      <p:sp>
        <p:nvSpPr>
          <p:cNvPr id="10" name="Title 1">
            <a:extLst>
              <a:ext uri="{FF2B5EF4-FFF2-40B4-BE49-F238E27FC236}">
                <a16:creationId xmlns:a16="http://schemas.microsoft.com/office/drawing/2014/main" id="{204EC816-135F-6054-48DF-5A2CF324E502}"/>
              </a:ext>
            </a:extLst>
          </p:cNvPr>
          <p:cNvSpPr txBox="1">
            <a:spLocks/>
          </p:cNvSpPr>
          <p:nvPr/>
        </p:nvSpPr>
        <p:spPr>
          <a:xfrm>
            <a:off x="8698830" y="6336530"/>
            <a:ext cx="3021157" cy="385112"/>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One-level Branch Predictors</a:t>
            </a:r>
          </a:p>
        </p:txBody>
      </p:sp>
    </p:spTree>
    <p:extLst>
      <p:ext uri="{BB962C8B-B14F-4D97-AF65-F5344CB8AC3E}">
        <p14:creationId xmlns:p14="http://schemas.microsoft.com/office/powerpoint/2010/main" val="1345891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0350-629E-3BDA-6A67-6D798F53D175}"/>
              </a:ext>
            </a:extLst>
          </p:cNvPr>
          <p:cNvSpPr>
            <a:spLocks noGrp="1"/>
          </p:cNvSpPr>
          <p:nvPr>
            <p:ph type="title"/>
          </p:nvPr>
        </p:nvSpPr>
        <p:spPr/>
        <p:txBody>
          <a:bodyPr/>
          <a:lstStyle/>
          <a:p>
            <a:r>
              <a:rPr lang="en-US" b="1" dirty="0" err="1"/>
              <a:t>Koreliraj</a:t>
            </a:r>
            <a:r>
              <a:rPr lang="hr-HR" b="1" dirty="0"/>
              <a:t>u</a:t>
            </a:r>
            <a:r>
              <a:rPr lang="en-US" b="1" dirty="0" err="1"/>
              <a:t>ći</a:t>
            </a:r>
            <a:r>
              <a:rPr lang="en-US" b="1" dirty="0"/>
              <a:t> </a:t>
            </a:r>
            <a:r>
              <a:rPr lang="en-US" b="1" dirty="0" err="1"/>
              <a:t>prediktori</a:t>
            </a:r>
            <a:r>
              <a:rPr lang="en-US" b="1" dirty="0"/>
              <a:t> </a:t>
            </a:r>
          </a:p>
        </p:txBody>
      </p:sp>
      <p:sp>
        <p:nvSpPr>
          <p:cNvPr id="3" name="Content Placeholder 2">
            <a:extLst>
              <a:ext uri="{FF2B5EF4-FFF2-40B4-BE49-F238E27FC236}">
                <a16:creationId xmlns:a16="http://schemas.microsoft.com/office/drawing/2014/main" id="{3D19FE59-9E01-907B-A328-027A68C02D56}"/>
              </a:ext>
            </a:extLst>
          </p:cNvPr>
          <p:cNvSpPr>
            <a:spLocks noGrp="1"/>
          </p:cNvSpPr>
          <p:nvPr>
            <p:ph idx="1"/>
          </p:nvPr>
        </p:nvSpPr>
        <p:spPr/>
        <p:txBody>
          <a:bodyPr/>
          <a:lstStyle/>
          <a:p>
            <a:r>
              <a:rPr lang="en-US" dirty="0"/>
              <a:t>• </a:t>
            </a:r>
            <a:r>
              <a:rPr lang="en-US" dirty="0" err="1"/>
              <a:t>Kako</a:t>
            </a:r>
            <a:r>
              <a:rPr lang="en-US" dirty="0"/>
              <a:t> </a:t>
            </a:r>
            <a:r>
              <a:rPr lang="en-US" dirty="0" err="1"/>
              <a:t>možemo</a:t>
            </a:r>
            <a:r>
              <a:rPr lang="en-US" dirty="0"/>
              <a:t> </a:t>
            </a:r>
            <a:r>
              <a:rPr lang="en-US" dirty="0" err="1"/>
              <a:t>poboljšati</a:t>
            </a:r>
            <a:r>
              <a:rPr lang="en-US" dirty="0"/>
              <a:t> </a:t>
            </a:r>
            <a:r>
              <a:rPr lang="en-US" dirty="0" err="1"/>
              <a:t>jednostavne</a:t>
            </a:r>
            <a:r>
              <a:rPr lang="en-US" dirty="0"/>
              <a:t> </a:t>
            </a:r>
            <a:r>
              <a:rPr lang="en-US" dirty="0" err="1"/>
              <a:t>bimodalne</a:t>
            </a:r>
            <a:r>
              <a:rPr lang="en-US" dirty="0"/>
              <a:t> </a:t>
            </a:r>
            <a:r>
              <a:rPr lang="en-US" dirty="0" err="1"/>
              <a:t>prediktore</a:t>
            </a:r>
            <a:r>
              <a:rPr lang="en-US" dirty="0"/>
              <a:t>? </a:t>
            </a:r>
            <a:endParaRPr lang="hr-HR" dirty="0"/>
          </a:p>
          <a:p>
            <a:r>
              <a:rPr lang="en-US" dirty="0"/>
              <a:t>• </a:t>
            </a:r>
            <a:r>
              <a:rPr lang="en-US" dirty="0" err="1"/>
              <a:t>Možemo</a:t>
            </a:r>
            <a:r>
              <a:rPr lang="en-US" dirty="0"/>
              <a:t> </a:t>
            </a:r>
            <a:r>
              <a:rPr lang="en-US" dirty="0" err="1"/>
              <a:t>iskoristiti</a:t>
            </a:r>
            <a:r>
              <a:rPr lang="en-US" dirty="0"/>
              <a:t> </a:t>
            </a:r>
            <a:r>
              <a:rPr lang="en-US" dirty="0" err="1"/>
              <a:t>činjenicu</a:t>
            </a:r>
            <a:r>
              <a:rPr lang="en-US" dirty="0"/>
              <a:t> da je </a:t>
            </a:r>
            <a:r>
              <a:rPr lang="en-US" dirty="0" err="1"/>
              <a:t>ishod</a:t>
            </a:r>
            <a:r>
              <a:rPr lang="en-US" dirty="0"/>
              <a:t> </a:t>
            </a:r>
            <a:r>
              <a:rPr lang="en-US" dirty="0" err="1"/>
              <a:t>mnogih</a:t>
            </a:r>
            <a:r>
              <a:rPr lang="en-US" dirty="0"/>
              <a:t> grana </a:t>
            </a:r>
            <a:r>
              <a:rPr lang="en-US" dirty="0" err="1"/>
              <a:t>povezan</a:t>
            </a:r>
            <a:r>
              <a:rPr lang="en-US" dirty="0"/>
              <a:t> </a:t>
            </a:r>
            <a:r>
              <a:rPr lang="en-US" dirty="0" err="1"/>
              <a:t>ili</a:t>
            </a:r>
            <a:r>
              <a:rPr lang="en-US" dirty="0"/>
              <a:t> s </a:t>
            </a:r>
            <a:r>
              <a:rPr lang="en-US" b="1" dirty="0" err="1"/>
              <a:t>prošlim</a:t>
            </a:r>
            <a:r>
              <a:rPr lang="en-US" b="1" dirty="0"/>
              <a:t> </a:t>
            </a:r>
            <a:r>
              <a:rPr lang="en-US" b="1" dirty="0" err="1"/>
              <a:t>ishodima</a:t>
            </a:r>
            <a:r>
              <a:rPr lang="en-US" b="1" dirty="0"/>
              <a:t> </a:t>
            </a:r>
            <a:r>
              <a:rPr lang="en-US" b="1" dirty="0" err="1"/>
              <a:t>iste</a:t>
            </a:r>
            <a:r>
              <a:rPr lang="en-US" b="1" dirty="0"/>
              <a:t> </a:t>
            </a:r>
            <a:r>
              <a:rPr lang="en-US" b="1" dirty="0" err="1"/>
              <a:t>grane</a:t>
            </a:r>
            <a:r>
              <a:rPr lang="en-US" b="1" dirty="0"/>
              <a:t> </a:t>
            </a:r>
            <a:r>
              <a:rPr lang="en-US" dirty="0"/>
              <a:t>(</a:t>
            </a:r>
            <a:r>
              <a:rPr lang="en-US" b="1" u="sng" dirty="0" err="1"/>
              <a:t>lokalna</a:t>
            </a:r>
            <a:r>
              <a:rPr lang="en-US" b="1" u="sng" dirty="0"/>
              <a:t> </a:t>
            </a:r>
            <a:r>
              <a:rPr lang="en-US" b="1" u="sng" dirty="0" err="1"/>
              <a:t>povijest</a:t>
            </a:r>
            <a:r>
              <a:rPr lang="en-US" dirty="0"/>
              <a:t>) </a:t>
            </a:r>
            <a:r>
              <a:rPr lang="en-US" dirty="0" err="1"/>
              <a:t>ili</a:t>
            </a:r>
            <a:r>
              <a:rPr lang="en-US" dirty="0"/>
              <a:t> s </a:t>
            </a:r>
            <a:r>
              <a:rPr lang="en-US" b="1" dirty="0" err="1"/>
              <a:t>drugim</a:t>
            </a:r>
            <a:r>
              <a:rPr lang="en-US" b="1" dirty="0"/>
              <a:t> </a:t>
            </a:r>
            <a:r>
              <a:rPr lang="en-US" b="1" dirty="0" err="1"/>
              <a:t>novijim</a:t>
            </a:r>
            <a:r>
              <a:rPr lang="en-US" b="1" dirty="0"/>
              <a:t> </a:t>
            </a:r>
            <a:r>
              <a:rPr lang="en-US" b="1" dirty="0" err="1"/>
              <a:t>granama</a:t>
            </a:r>
            <a:r>
              <a:rPr lang="en-US" dirty="0"/>
              <a:t> (</a:t>
            </a:r>
            <a:r>
              <a:rPr lang="en-US" b="1" u="sng" dirty="0" err="1"/>
              <a:t>globalna</a:t>
            </a:r>
            <a:r>
              <a:rPr lang="en-US" b="1" u="sng" dirty="0"/>
              <a:t> </a:t>
            </a:r>
            <a:r>
              <a:rPr lang="en-US" b="1" u="sng" dirty="0" err="1"/>
              <a:t>povijest</a:t>
            </a:r>
            <a:r>
              <a:rPr lang="en-US" dirty="0"/>
              <a:t>). </a:t>
            </a:r>
            <a:endParaRPr lang="hr-HR" dirty="0"/>
          </a:p>
          <a:p>
            <a:r>
              <a:rPr lang="en-US" dirty="0"/>
              <a:t>• </a:t>
            </a:r>
            <a:r>
              <a:rPr lang="en-US" dirty="0" err="1"/>
              <a:t>Sada</a:t>
            </a:r>
            <a:r>
              <a:rPr lang="en-US" dirty="0"/>
              <a:t> </a:t>
            </a:r>
            <a:r>
              <a:rPr lang="en-US" dirty="0" err="1"/>
              <a:t>umjesto</a:t>
            </a:r>
            <a:r>
              <a:rPr lang="en-US" dirty="0"/>
              <a:t> </a:t>
            </a:r>
            <a:r>
              <a:rPr lang="en-US" dirty="0" err="1"/>
              <a:t>jednostavnog</a:t>
            </a:r>
            <a:r>
              <a:rPr lang="en-US" dirty="0"/>
              <a:t> </a:t>
            </a:r>
            <a:r>
              <a:rPr lang="en-US" dirty="0" err="1"/>
              <a:t>mijenjanja</a:t>
            </a:r>
            <a:r>
              <a:rPr lang="en-US" dirty="0"/>
              <a:t> PC </a:t>
            </a:r>
            <a:r>
              <a:rPr lang="en-US" u="sng" dirty="0" err="1"/>
              <a:t>baziranog</a:t>
            </a:r>
            <a:r>
              <a:rPr lang="en-US" u="sng" dirty="0"/>
              <a:t> </a:t>
            </a:r>
            <a:r>
              <a:rPr lang="en-US" u="sng" dirty="0" err="1"/>
              <a:t>na</a:t>
            </a:r>
            <a:r>
              <a:rPr lang="en-US" u="sng" dirty="0"/>
              <a:t> </a:t>
            </a:r>
            <a:r>
              <a:rPr lang="en-US" u="sng" dirty="0" err="1"/>
              <a:t>hashingu</a:t>
            </a:r>
            <a:r>
              <a:rPr lang="en-US" u="sng" dirty="0"/>
              <a:t> </a:t>
            </a:r>
            <a:r>
              <a:rPr lang="en-US" dirty="0" err="1"/>
              <a:t>kako</a:t>
            </a:r>
            <a:r>
              <a:rPr lang="en-US" dirty="0"/>
              <a:t> </a:t>
            </a:r>
            <a:r>
              <a:rPr lang="en-US" dirty="0" err="1"/>
              <a:t>bismo</a:t>
            </a:r>
            <a:r>
              <a:rPr lang="en-US" dirty="0"/>
              <a:t> </a:t>
            </a:r>
            <a:r>
              <a:rPr lang="en-US" dirty="0" err="1"/>
              <a:t>odabrali</a:t>
            </a:r>
            <a:r>
              <a:rPr lang="en-US" dirty="0"/>
              <a:t> </a:t>
            </a:r>
            <a:r>
              <a:rPr lang="en-US" dirty="0" err="1"/>
              <a:t>brojač</a:t>
            </a:r>
            <a:r>
              <a:rPr lang="en-US" dirty="0"/>
              <a:t>, </a:t>
            </a:r>
            <a:r>
              <a:rPr lang="en-US" dirty="0" err="1"/>
              <a:t>možemo</a:t>
            </a:r>
            <a:r>
              <a:rPr lang="en-US" dirty="0"/>
              <a:t> </a:t>
            </a:r>
            <a:r>
              <a:rPr lang="en-US" dirty="0" err="1"/>
              <a:t>uključiti</a:t>
            </a:r>
            <a:r>
              <a:rPr lang="en-US" dirty="0"/>
              <a:t> </a:t>
            </a:r>
            <a:r>
              <a:rPr lang="en-US" dirty="0" err="1"/>
              <a:t>lokalnu</a:t>
            </a:r>
            <a:r>
              <a:rPr lang="en-US" dirty="0"/>
              <a:t> </a:t>
            </a:r>
            <a:r>
              <a:rPr lang="en-US" dirty="0" err="1"/>
              <a:t>ili</a:t>
            </a:r>
            <a:r>
              <a:rPr lang="en-US" dirty="0"/>
              <a:t> </a:t>
            </a:r>
            <a:r>
              <a:rPr lang="en-US" dirty="0" err="1"/>
              <a:t>globalnu</a:t>
            </a:r>
            <a:r>
              <a:rPr lang="en-US" dirty="0"/>
              <a:t> </a:t>
            </a:r>
            <a:r>
              <a:rPr lang="en-US" dirty="0" err="1"/>
              <a:t>povijest</a:t>
            </a:r>
            <a:r>
              <a:rPr lang="en-US" dirty="0"/>
              <a:t> </a:t>
            </a:r>
            <a:r>
              <a:rPr lang="en-US" dirty="0" err="1"/>
              <a:t>podružnica</a:t>
            </a:r>
            <a:r>
              <a:rPr lang="en-US" dirty="0"/>
              <a:t> </a:t>
            </a:r>
            <a:r>
              <a:rPr lang="en-US" dirty="0" err="1"/>
              <a:t>kako</a:t>
            </a:r>
            <a:r>
              <a:rPr lang="en-US" dirty="0"/>
              <a:t> </a:t>
            </a:r>
            <a:r>
              <a:rPr lang="en-US" dirty="0" err="1"/>
              <a:t>bismo</a:t>
            </a:r>
            <a:r>
              <a:rPr lang="en-US" dirty="0"/>
              <a:t> </a:t>
            </a:r>
            <a:r>
              <a:rPr lang="en-US" dirty="0" err="1"/>
              <a:t>poboljšali</a:t>
            </a:r>
            <a:r>
              <a:rPr lang="en-US" dirty="0"/>
              <a:t> </a:t>
            </a:r>
            <a:r>
              <a:rPr lang="en-US" dirty="0" err="1"/>
              <a:t>naše</a:t>
            </a:r>
            <a:r>
              <a:rPr lang="en-US" dirty="0"/>
              <a:t> </a:t>
            </a:r>
            <a:r>
              <a:rPr lang="en-US" dirty="0" err="1"/>
              <a:t>predviđanje</a:t>
            </a:r>
            <a:r>
              <a:rPr lang="en-US" dirty="0"/>
              <a:t>.</a:t>
            </a:r>
          </a:p>
        </p:txBody>
      </p:sp>
    </p:spTree>
    <p:extLst>
      <p:ext uri="{BB962C8B-B14F-4D97-AF65-F5344CB8AC3E}">
        <p14:creationId xmlns:p14="http://schemas.microsoft.com/office/powerpoint/2010/main" val="3787443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96A6-6FC0-A37A-3637-C3C4F737681F}"/>
              </a:ext>
            </a:extLst>
          </p:cNvPr>
          <p:cNvSpPr>
            <a:spLocks noGrp="1"/>
          </p:cNvSpPr>
          <p:nvPr>
            <p:ph type="title"/>
          </p:nvPr>
        </p:nvSpPr>
        <p:spPr/>
        <p:txBody>
          <a:bodyPr/>
          <a:lstStyle/>
          <a:p>
            <a:r>
              <a:rPr lang="en-US" b="1" dirty="0" err="1"/>
              <a:t>Koreliraj</a:t>
            </a:r>
            <a:r>
              <a:rPr lang="hr-HR" b="1" dirty="0"/>
              <a:t>u</a:t>
            </a:r>
            <a:r>
              <a:rPr lang="en-US" b="1" dirty="0" err="1"/>
              <a:t>ći</a:t>
            </a:r>
            <a:r>
              <a:rPr lang="en-US" b="1" dirty="0"/>
              <a:t> </a:t>
            </a:r>
            <a:r>
              <a:rPr lang="en-US" b="1" dirty="0" err="1"/>
              <a:t>prediktori</a:t>
            </a:r>
            <a:r>
              <a:rPr lang="en-US" b="1" dirty="0"/>
              <a:t> (</a:t>
            </a:r>
            <a:r>
              <a:rPr lang="en-US" b="1" u="sng" dirty="0" err="1"/>
              <a:t>lokalna</a:t>
            </a:r>
            <a:r>
              <a:rPr lang="en-US" b="1" u="sng" dirty="0"/>
              <a:t> </a:t>
            </a:r>
            <a:r>
              <a:rPr lang="en-US" b="1" u="sng" dirty="0" err="1"/>
              <a:t>povijest</a:t>
            </a:r>
            <a:r>
              <a:rPr lang="en-US" b="1" dirty="0"/>
              <a:t>)</a:t>
            </a:r>
          </a:p>
        </p:txBody>
      </p:sp>
      <p:pic>
        <p:nvPicPr>
          <p:cNvPr id="7" name="Picture 6">
            <a:extLst>
              <a:ext uri="{FF2B5EF4-FFF2-40B4-BE49-F238E27FC236}">
                <a16:creationId xmlns:a16="http://schemas.microsoft.com/office/drawing/2014/main" id="{1FA3CC59-AA65-BC71-A451-A36597B34CE6}"/>
              </a:ext>
            </a:extLst>
          </p:cNvPr>
          <p:cNvPicPr>
            <a:picLocks noChangeAspect="1"/>
          </p:cNvPicPr>
          <p:nvPr/>
        </p:nvPicPr>
        <p:blipFill>
          <a:blip r:embed="rId2"/>
          <a:stretch>
            <a:fillRect/>
          </a:stretch>
        </p:blipFill>
        <p:spPr>
          <a:xfrm>
            <a:off x="3259518" y="3997965"/>
            <a:ext cx="5672963" cy="2860035"/>
          </a:xfrm>
          <a:prstGeom prst="rect">
            <a:avLst/>
          </a:prstGeom>
        </p:spPr>
      </p:pic>
      <p:sp>
        <p:nvSpPr>
          <p:cNvPr id="3" name="Content Placeholder 2">
            <a:extLst>
              <a:ext uri="{FF2B5EF4-FFF2-40B4-BE49-F238E27FC236}">
                <a16:creationId xmlns:a16="http://schemas.microsoft.com/office/drawing/2014/main" id="{4DC89587-35F0-BD35-4530-89CAAA6EAF03}"/>
              </a:ext>
            </a:extLst>
          </p:cNvPr>
          <p:cNvSpPr>
            <a:spLocks noGrp="1"/>
          </p:cNvSpPr>
          <p:nvPr>
            <p:ph idx="1"/>
          </p:nvPr>
        </p:nvSpPr>
        <p:spPr/>
        <p:txBody>
          <a:bodyPr/>
          <a:lstStyle/>
          <a:p>
            <a:r>
              <a:rPr lang="en-US" dirty="0" err="1"/>
              <a:t>Ako</a:t>
            </a:r>
            <a:r>
              <a:rPr lang="en-US" dirty="0"/>
              <a:t> </a:t>
            </a:r>
            <a:r>
              <a:rPr lang="en-US" b="1" dirty="0" err="1"/>
              <a:t>ishod</a:t>
            </a:r>
            <a:r>
              <a:rPr lang="en-US" b="1" dirty="0"/>
              <a:t> </a:t>
            </a:r>
            <a:r>
              <a:rPr lang="en-US" b="1" dirty="0" err="1"/>
              <a:t>određene</a:t>
            </a:r>
            <a:r>
              <a:rPr lang="en-US" b="1" dirty="0"/>
              <a:t> </a:t>
            </a:r>
            <a:r>
              <a:rPr lang="en-US" b="1" dirty="0" err="1"/>
              <a:t>grane</a:t>
            </a:r>
            <a:r>
              <a:rPr lang="en-US" b="1" dirty="0"/>
              <a:t> </a:t>
            </a:r>
            <a:r>
              <a:rPr lang="en-US" b="1" dirty="0" err="1"/>
              <a:t>ima</a:t>
            </a:r>
            <a:r>
              <a:rPr lang="en-US" b="1" dirty="0"/>
              <a:t> </a:t>
            </a:r>
            <a:r>
              <a:rPr lang="en-US" b="1" dirty="0" err="1"/>
              <a:t>ponavljajući</a:t>
            </a:r>
            <a:r>
              <a:rPr lang="en-US" b="1" dirty="0"/>
              <a:t> </a:t>
            </a:r>
            <a:r>
              <a:rPr lang="en-US" b="1" dirty="0" err="1"/>
              <a:t>obrazac</a:t>
            </a:r>
            <a:r>
              <a:rPr lang="en-US" dirty="0"/>
              <a:t>, </a:t>
            </a:r>
            <a:r>
              <a:rPr lang="en-US" dirty="0" err="1"/>
              <a:t>njezina</a:t>
            </a:r>
            <a:r>
              <a:rPr lang="en-US" dirty="0"/>
              <a:t> </a:t>
            </a:r>
            <a:r>
              <a:rPr lang="en-US" dirty="0" err="1"/>
              <a:t>lokalna</a:t>
            </a:r>
            <a:r>
              <a:rPr lang="en-US" dirty="0"/>
              <a:t> </a:t>
            </a:r>
            <a:r>
              <a:rPr lang="en-US" dirty="0" err="1"/>
              <a:t>povijest</a:t>
            </a:r>
            <a:r>
              <a:rPr lang="en-US" dirty="0"/>
              <a:t> </a:t>
            </a:r>
            <a:r>
              <a:rPr lang="en-US" dirty="0" err="1"/>
              <a:t>može</a:t>
            </a:r>
            <a:r>
              <a:rPr lang="en-US" dirty="0"/>
              <a:t> se </a:t>
            </a:r>
            <a:r>
              <a:rPr lang="en-US" dirty="0" err="1"/>
              <a:t>koristiti</a:t>
            </a:r>
            <a:r>
              <a:rPr lang="en-US" dirty="0"/>
              <a:t> za </a:t>
            </a:r>
            <a:r>
              <a:rPr lang="en-US" dirty="0" err="1"/>
              <a:t>poboljšanje</a:t>
            </a:r>
            <a:r>
              <a:rPr lang="en-US" dirty="0"/>
              <a:t> </a:t>
            </a:r>
            <a:r>
              <a:rPr lang="en-US" dirty="0" err="1"/>
              <a:t>točnosti</a:t>
            </a:r>
            <a:r>
              <a:rPr lang="en-US" dirty="0"/>
              <a:t> </a:t>
            </a:r>
            <a:r>
              <a:rPr lang="en-US" dirty="0" err="1"/>
              <a:t>predviđanja</a:t>
            </a:r>
            <a:r>
              <a:rPr lang="en-US" dirty="0"/>
              <a:t>. </a:t>
            </a:r>
            <a:endParaRPr lang="hr-HR" dirty="0"/>
          </a:p>
          <a:p>
            <a:r>
              <a:rPr lang="en-US" dirty="0"/>
              <a:t>E.g., </a:t>
            </a:r>
            <a:r>
              <a:rPr lang="en-US" dirty="0" err="1"/>
              <a:t>određena</a:t>
            </a:r>
            <a:r>
              <a:rPr lang="en-US" dirty="0"/>
              <a:t> </a:t>
            </a:r>
            <a:r>
              <a:rPr lang="en-US" dirty="0" err="1"/>
              <a:t>instrukcija</a:t>
            </a:r>
            <a:r>
              <a:rPr lang="en-US" dirty="0"/>
              <a:t> </a:t>
            </a:r>
            <a:r>
              <a:rPr lang="en-US" dirty="0" err="1"/>
              <a:t>može</a:t>
            </a:r>
            <a:r>
              <a:rPr lang="en-US" dirty="0"/>
              <a:t> </a:t>
            </a:r>
            <a:r>
              <a:rPr lang="en-US" dirty="0" err="1"/>
              <a:t>biti</a:t>
            </a:r>
            <a:r>
              <a:rPr lang="en-US" dirty="0"/>
              <a:t> </a:t>
            </a:r>
            <a:r>
              <a:rPr lang="en-US" dirty="0" err="1"/>
              <a:t>predvidljiva</a:t>
            </a:r>
            <a:r>
              <a:rPr lang="en-US" dirty="0"/>
              <a:t> </a:t>
            </a:r>
            <a:r>
              <a:rPr lang="en-US" dirty="0" err="1"/>
              <a:t>ako</a:t>
            </a:r>
            <a:r>
              <a:rPr lang="en-US" dirty="0"/>
              <a:t> </a:t>
            </a:r>
            <a:r>
              <a:rPr lang="en-US" dirty="0" err="1"/>
              <a:t>pogledamo</a:t>
            </a:r>
            <a:r>
              <a:rPr lang="en-US" dirty="0"/>
              <a:t> </a:t>
            </a:r>
            <a:r>
              <a:rPr lang="en-US" dirty="0" err="1"/>
              <a:t>njezinu</a:t>
            </a:r>
            <a:r>
              <a:rPr lang="en-US" dirty="0"/>
              <a:t> </a:t>
            </a:r>
            <a:r>
              <a:rPr lang="en-US" dirty="0" err="1"/>
              <a:t>lokalnu</a:t>
            </a:r>
            <a:r>
              <a:rPr lang="en-US" dirty="0"/>
              <a:t> </a:t>
            </a:r>
            <a:r>
              <a:rPr lang="en-US" dirty="0" err="1"/>
              <a:t>povijest</a:t>
            </a:r>
            <a:r>
              <a:rPr lang="en-US" dirty="0"/>
              <a:t>: </a:t>
            </a:r>
            <a:endParaRPr lang="hr-HR" dirty="0"/>
          </a:p>
          <a:p>
            <a:pPr lvl="1"/>
            <a:r>
              <a:rPr lang="en-US" dirty="0"/>
              <a:t>… 010110101101011010110101101011</a:t>
            </a:r>
          </a:p>
        </p:txBody>
      </p:sp>
      <p:pic>
        <p:nvPicPr>
          <p:cNvPr id="5" name="Picture 4">
            <a:extLst>
              <a:ext uri="{FF2B5EF4-FFF2-40B4-BE49-F238E27FC236}">
                <a16:creationId xmlns:a16="http://schemas.microsoft.com/office/drawing/2014/main" id="{0D97D475-2FD6-32D8-D23C-8B4799D1C05B}"/>
              </a:ext>
            </a:extLst>
          </p:cNvPr>
          <p:cNvPicPr>
            <a:picLocks noChangeAspect="1"/>
          </p:cNvPicPr>
          <p:nvPr/>
        </p:nvPicPr>
        <p:blipFill>
          <a:blip r:embed="rId3"/>
          <a:stretch>
            <a:fillRect/>
          </a:stretch>
        </p:blipFill>
        <p:spPr>
          <a:xfrm>
            <a:off x="10383800" y="3563690"/>
            <a:ext cx="1242168" cy="1463167"/>
          </a:xfrm>
          <a:prstGeom prst="rect">
            <a:avLst/>
          </a:prstGeom>
        </p:spPr>
      </p:pic>
    </p:spTree>
    <p:extLst>
      <p:ext uri="{BB962C8B-B14F-4D97-AF65-F5344CB8AC3E}">
        <p14:creationId xmlns:p14="http://schemas.microsoft.com/office/powerpoint/2010/main" val="240613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71F1-437E-9426-3E16-94D6F52FD6D9}"/>
              </a:ext>
            </a:extLst>
          </p:cNvPr>
          <p:cNvSpPr>
            <a:spLocks noGrp="1"/>
          </p:cNvSpPr>
          <p:nvPr>
            <p:ph type="title"/>
          </p:nvPr>
        </p:nvSpPr>
        <p:spPr/>
        <p:txBody>
          <a:bodyPr/>
          <a:lstStyle/>
          <a:p>
            <a:r>
              <a:rPr lang="hr-HR" b="1" dirty="0"/>
              <a:t>Is</a:t>
            </a:r>
            <a:r>
              <a:rPr lang="en-US" b="1" dirty="0" err="1"/>
              <a:t>korištavanje</a:t>
            </a:r>
            <a:r>
              <a:rPr lang="en-US" b="1" dirty="0"/>
              <a:t> </a:t>
            </a:r>
            <a:r>
              <a:rPr lang="en-US" b="1" u="sng" dirty="0" err="1"/>
              <a:t>povijesti</a:t>
            </a:r>
            <a:r>
              <a:rPr lang="en-US" b="1" u="sng" dirty="0"/>
              <a:t> </a:t>
            </a:r>
            <a:r>
              <a:rPr lang="en-US" b="1" u="sng" dirty="0" err="1"/>
              <a:t>globalnih</a:t>
            </a:r>
            <a:r>
              <a:rPr lang="en-US" b="1" u="sng" dirty="0"/>
              <a:t> grana </a:t>
            </a:r>
          </a:p>
        </p:txBody>
      </p:sp>
      <p:pic>
        <p:nvPicPr>
          <p:cNvPr id="5" name="Picture 4">
            <a:extLst>
              <a:ext uri="{FF2B5EF4-FFF2-40B4-BE49-F238E27FC236}">
                <a16:creationId xmlns:a16="http://schemas.microsoft.com/office/drawing/2014/main" id="{7F7AF668-7640-D91A-738F-CFAEC7D4BD82}"/>
              </a:ext>
            </a:extLst>
          </p:cNvPr>
          <p:cNvPicPr>
            <a:picLocks noChangeAspect="1"/>
          </p:cNvPicPr>
          <p:nvPr/>
        </p:nvPicPr>
        <p:blipFill>
          <a:blip r:embed="rId2"/>
          <a:stretch>
            <a:fillRect/>
          </a:stretch>
        </p:blipFill>
        <p:spPr>
          <a:xfrm>
            <a:off x="6628873" y="4000577"/>
            <a:ext cx="3750368" cy="2857423"/>
          </a:xfrm>
          <a:prstGeom prst="rect">
            <a:avLst/>
          </a:prstGeom>
        </p:spPr>
      </p:pic>
      <p:sp>
        <p:nvSpPr>
          <p:cNvPr id="3" name="Content Placeholder 2">
            <a:extLst>
              <a:ext uri="{FF2B5EF4-FFF2-40B4-BE49-F238E27FC236}">
                <a16:creationId xmlns:a16="http://schemas.microsoft.com/office/drawing/2014/main" id="{A90F9966-B4DF-5C44-8FFB-EC0BD676F62F}"/>
              </a:ext>
            </a:extLst>
          </p:cNvPr>
          <p:cNvSpPr>
            <a:spLocks noGrp="1"/>
          </p:cNvSpPr>
          <p:nvPr>
            <p:ph idx="1"/>
          </p:nvPr>
        </p:nvSpPr>
        <p:spPr/>
        <p:txBody>
          <a:bodyPr/>
          <a:lstStyle/>
          <a:p>
            <a:r>
              <a:rPr lang="en-US" dirty="0"/>
              <a:t>• </a:t>
            </a:r>
            <a:r>
              <a:rPr lang="en-US" dirty="0" err="1"/>
              <a:t>Osim</a:t>
            </a:r>
            <a:r>
              <a:rPr lang="en-US" dirty="0"/>
              <a:t> </a:t>
            </a:r>
            <a:r>
              <a:rPr lang="en-US" dirty="0" err="1"/>
              <a:t>iskorištavanja</a:t>
            </a:r>
            <a:r>
              <a:rPr lang="en-US" dirty="0"/>
              <a:t> </a:t>
            </a:r>
            <a:r>
              <a:rPr lang="en-US" dirty="0" err="1"/>
              <a:t>lokalne</a:t>
            </a:r>
            <a:r>
              <a:rPr lang="en-US" dirty="0"/>
              <a:t> </a:t>
            </a:r>
            <a:r>
              <a:rPr lang="en-US" dirty="0" err="1"/>
              <a:t>povijesti</a:t>
            </a:r>
            <a:r>
              <a:rPr lang="en-US" dirty="0"/>
              <a:t> </a:t>
            </a:r>
            <a:r>
              <a:rPr lang="en-US" dirty="0" err="1"/>
              <a:t>određene</a:t>
            </a:r>
            <a:r>
              <a:rPr lang="en-US" dirty="0"/>
              <a:t> </a:t>
            </a:r>
            <a:r>
              <a:rPr lang="en-US" dirty="0" err="1"/>
              <a:t>grane</a:t>
            </a:r>
            <a:r>
              <a:rPr lang="en-US" dirty="0"/>
              <a:t>, </a:t>
            </a:r>
            <a:r>
              <a:rPr lang="en-US" dirty="0" err="1"/>
              <a:t>također</a:t>
            </a:r>
            <a:r>
              <a:rPr lang="en-US" dirty="0"/>
              <a:t> </a:t>
            </a:r>
            <a:r>
              <a:rPr lang="en-US" dirty="0" err="1"/>
              <a:t>možemo</a:t>
            </a:r>
            <a:r>
              <a:rPr lang="en-US" dirty="0"/>
              <a:t> </a:t>
            </a:r>
            <a:r>
              <a:rPr lang="en-US" dirty="0" err="1"/>
              <a:t>primijetiti</a:t>
            </a:r>
            <a:r>
              <a:rPr lang="en-US" dirty="0"/>
              <a:t> da je </a:t>
            </a:r>
            <a:r>
              <a:rPr lang="en-US" dirty="0" err="1"/>
              <a:t>ponašanje</a:t>
            </a:r>
            <a:r>
              <a:rPr lang="en-US" dirty="0"/>
              <a:t> </a:t>
            </a:r>
            <a:r>
              <a:rPr lang="en-US" dirty="0" err="1"/>
              <a:t>grane</a:t>
            </a:r>
            <a:r>
              <a:rPr lang="en-US" dirty="0"/>
              <a:t> </a:t>
            </a:r>
            <a:r>
              <a:rPr lang="en-US" dirty="0" err="1"/>
              <a:t>često</a:t>
            </a:r>
            <a:r>
              <a:rPr lang="en-US" dirty="0"/>
              <a:t> </a:t>
            </a:r>
            <a:r>
              <a:rPr lang="en-US" u="sng" dirty="0" err="1"/>
              <a:t>povezano</a:t>
            </a:r>
            <a:r>
              <a:rPr lang="en-US" u="sng" dirty="0"/>
              <a:t> s </a:t>
            </a:r>
            <a:r>
              <a:rPr lang="en-US" u="sng" dirty="0" err="1"/>
              <a:t>ponašanjem</a:t>
            </a:r>
            <a:r>
              <a:rPr lang="en-US" u="sng" dirty="0"/>
              <a:t> </a:t>
            </a:r>
            <a:r>
              <a:rPr lang="en-US" u="sng" dirty="0" err="1"/>
              <a:t>drugih</a:t>
            </a:r>
            <a:r>
              <a:rPr lang="en-US" u="sng" dirty="0"/>
              <a:t> </a:t>
            </a:r>
            <a:r>
              <a:rPr lang="en-US" u="sng" dirty="0" err="1"/>
              <a:t>novijih</a:t>
            </a:r>
            <a:r>
              <a:rPr lang="en-US" u="sng" dirty="0"/>
              <a:t> grana</a:t>
            </a:r>
            <a:r>
              <a:rPr lang="en-US" dirty="0"/>
              <a:t> (</a:t>
            </a:r>
            <a:r>
              <a:rPr lang="en-US" dirty="0" err="1"/>
              <a:t>globalna</a:t>
            </a:r>
            <a:r>
              <a:rPr lang="en-US" dirty="0"/>
              <a:t> </a:t>
            </a:r>
            <a:r>
              <a:rPr lang="en-US" dirty="0" err="1"/>
              <a:t>povijest</a:t>
            </a:r>
            <a:r>
              <a:rPr lang="en-US" dirty="0"/>
              <a:t>): </a:t>
            </a:r>
            <a:endParaRPr lang="hr-HR" dirty="0"/>
          </a:p>
          <a:p>
            <a:pPr lvl="1"/>
            <a:r>
              <a:rPr lang="en-US" dirty="0"/>
              <a:t>• If (cond1) { .... } </a:t>
            </a:r>
            <a:endParaRPr lang="hr-HR" dirty="0"/>
          </a:p>
          <a:p>
            <a:pPr lvl="1"/>
            <a:r>
              <a:rPr lang="en-US" dirty="0"/>
              <a:t>• If (cond2) { .... } </a:t>
            </a:r>
            <a:endParaRPr lang="hr-HR" dirty="0"/>
          </a:p>
          <a:p>
            <a:pPr lvl="1"/>
            <a:r>
              <a:rPr lang="en-US" dirty="0"/>
              <a:t>• If (cond1 &amp;&amp; cond2) { .... } / dependent on outcome of / previous branches</a:t>
            </a:r>
            <a:endParaRPr lang="hr-HR" dirty="0"/>
          </a:p>
          <a:p>
            <a:r>
              <a:rPr lang="en-US" dirty="0"/>
              <a:t>Global History Two-level Predictor </a:t>
            </a:r>
          </a:p>
        </p:txBody>
      </p:sp>
    </p:spTree>
    <p:extLst>
      <p:ext uri="{BB962C8B-B14F-4D97-AF65-F5344CB8AC3E}">
        <p14:creationId xmlns:p14="http://schemas.microsoft.com/office/powerpoint/2010/main" val="2941174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C12C-A452-A3BB-40C5-70B8121F610B}"/>
              </a:ext>
            </a:extLst>
          </p:cNvPr>
          <p:cNvSpPr>
            <a:spLocks noGrp="1"/>
          </p:cNvSpPr>
          <p:nvPr>
            <p:ph type="title"/>
          </p:nvPr>
        </p:nvSpPr>
        <p:spPr/>
        <p:txBody>
          <a:bodyPr/>
          <a:lstStyle/>
          <a:p>
            <a:r>
              <a:rPr lang="en-US" b="1" dirty="0" err="1"/>
              <a:t>Optimizacije</a:t>
            </a:r>
            <a:endParaRPr lang="en-US" b="1" dirty="0"/>
          </a:p>
        </p:txBody>
      </p:sp>
      <p:sp>
        <p:nvSpPr>
          <p:cNvPr id="3" name="Content Placeholder 2">
            <a:extLst>
              <a:ext uri="{FF2B5EF4-FFF2-40B4-BE49-F238E27FC236}">
                <a16:creationId xmlns:a16="http://schemas.microsoft.com/office/drawing/2014/main" id="{2D470C5A-9219-63C4-616B-E8F0FDFE746D}"/>
              </a:ext>
            </a:extLst>
          </p:cNvPr>
          <p:cNvSpPr>
            <a:spLocks noGrp="1"/>
          </p:cNvSpPr>
          <p:nvPr>
            <p:ph idx="1"/>
          </p:nvPr>
        </p:nvSpPr>
        <p:spPr/>
        <p:txBody>
          <a:bodyPr>
            <a:normAutofit/>
          </a:bodyPr>
          <a:lstStyle/>
          <a:p>
            <a:r>
              <a:rPr lang="en-US" b="1" u="sng" dirty="0"/>
              <a:t>Tournament </a:t>
            </a:r>
            <a:r>
              <a:rPr lang="en-US" b="1" u="sng" dirty="0" err="1"/>
              <a:t>Prediktori</a:t>
            </a:r>
            <a:r>
              <a:rPr lang="en-US" b="1" u="sng" dirty="0"/>
              <a:t> </a:t>
            </a:r>
            <a:endParaRPr lang="hr-HR" b="1" u="sng" dirty="0"/>
          </a:p>
          <a:p>
            <a:pPr lvl="1"/>
            <a:r>
              <a:rPr lang="en-US" dirty="0" err="1"/>
              <a:t>Naprednije</a:t>
            </a:r>
            <a:r>
              <a:rPr lang="en-US" dirty="0"/>
              <a:t> </a:t>
            </a:r>
            <a:r>
              <a:rPr lang="en-US" dirty="0" err="1"/>
              <a:t>sheme</a:t>
            </a:r>
            <a:r>
              <a:rPr lang="en-US" dirty="0"/>
              <a:t> </a:t>
            </a:r>
            <a:r>
              <a:rPr lang="en-US" dirty="0" err="1"/>
              <a:t>koriste</a:t>
            </a:r>
            <a:r>
              <a:rPr lang="en-US" dirty="0"/>
              <a:t> </a:t>
            </a:r>
            <a:r>
              <a:rPr lang="en-US" dirty="0" err="1"/>
              <a:t>lokalne</a:t>
            </a:r>
            <a:r>
              <a:rPr lang="en-US" dirty="0"/>
              <a:t> </a:t>
            </a:r>
            <a:r>
              <a:rPr lang="en-US" dirty="0" err="1"/>
              <a:t>i</a:t>
            </a:r>
            <a:r>
              <a:rPr lang="en-US" dirty="0"/>
              <a:t> </a:t>
            </a:r>
            <a:r>
              <a:rPr lang="en-US" dirty="0" err="1"/>
              <a:t>globalne</a:t>
            </a:r>
            <a:r>
              <a:rPr lang="en-US" dirty="0"/>
              <a:t> </a:t>
            </a:r>
            <a:r>
              <a:rPr lang="en-US" dirty="0" err="1"/>
              <a:t>prediktore</a:t>
            </a:r>
            <a:r>
              <a:rPr lang="en-US" dirty="0"/>
              <a:t> </a:t>
            </a:r>
            <a:r>
              <a:rPr lang="en-US" dirty="0" err="1"/>
              <a:t>povijesti</a:t>
            </a:r>
            <a:r>
              <a:rPr lang="en-US" dirty="0"/>
              <a:t> </a:t>
            </a:r>
            <a:endParaRPr lang="hr-HR" dirty="0"/>
          </a:p>
          <a:p>
            <a:pPr lvl="1"/>
            <a:r>
              <a:rPr lang="en-US" dirty="0" err="1"/>
              <a:t>Ti</a:t>
            </a:r>
            <a:r>
              <a:rPr lang="en-US" dirty="0"/>
              <a:t> </a:t>
            </a:r>
            <a:r>
              <a:rPr lang="en-US" dirty="0" err="1"/>
              <a:t>takozvani</a:t>
            </a:r>
            <a:r>
              <a:rPr lang="en-US" dirty="0"/>
              <a:t> </a:t>
            </a:r>
            <a:r>
              <a:rPr lang="en-US" u="sng" dirty="0"/>
              <a:t>"</a:t>
            </a:r>
            <a:r>
              <a:rPr lang="en-US" u="sng" dirty="0" err="1"/>
              <a:t>prediktori</a:t>
            </a:r>
            <a:r>
              <a:rPr lang="en-US" u="sng" dirty="0"/>
              <a:t> </a:t>
            </a:r>
            <a:r>
              <a:rPr lang="en-US" u="sng" dirty="0" err="1"/>
              <a:t>turnira</a:t>
            </a:r>
            <a:r>
              <a:rPr lang="en-US" u="sng" dirty="0"/>
              <a:t>" </a:t>
            </a:r>
            <a:r>
              <a:rPr lang="en-US" dirty="0" err="1"/>
              <a:t>također</a:t>
            </a:r>
            <a:r>
              <a:rPr lang="en-US" dirty="0"/>
              <a:t> </a:t>
            </a:r>
            <a:r>
              <a:rPr lang="en-US" dirty="0" err="1"/>
              <a:t>koriste</a:t>
            </a:r>
            <a:r>
              <a:rPr lang="en-US" dirty="0"/>
              <a:t> </a:t>
            </a:r>
            <a:r>
              <a:rPr lang="en-US" b="1" dirty="0" err="1"/>
              <a:t>treći</a:t>
            </a:r>
            <a:r>
              <a:rPr lang="en-US" b="1" dirty="0"/>
              <a:t> </a:t>
            </a:r>
            <a:r>
              <a:rPr lang="en-US" b="1" dirty="0" err="1"/>
              <a:t>prediktor</a:t>
            </a:r>
            <a:r>
              <a:rPr lang="en-US" b="1" dirty="0"/>
              <a:t> </a:t>
            </a:r>
            <a:r>
              <a:rPr lang="en-US" dirty="0"/>
              <a:t>(</a:t>
            </a:r>
            <a:r>
              <a:rPr lang="en-US" dirty="0" err="1"/>
              <a:t>još</a:t>
            </a:r>
            <a:r>
              <a:rPr lang="en-US" dirty="0"/>
              <a:t> </a:t>
            </a:r>
            <a:r>
              <a:rPr lang="en-US" dirty="0" err="1"/>
              <a:t>jednu</a:t>
            </a:r>
            <a:r>
              <a:rPr lang="en-US" dirty="0"/>
              <a:t> </a:t>
            </a:r>
            <a:r>
              <a:rPr lang="en-US" b="1" dirty="0" err="1"/>
              <a:t>tablicu</a:t>
            </a:r>
            <a:r>
              <a:rPr lang="en-US" b="1" dirty="0"/>
              <a:t> </a:t>
            </a:r>
            <a:r>
              <a:rPr lang="en-US" b="1" dirty="0" err="1"/>
              <a:t>dvobitnih</a:t>
            </a:r>
            <a:r>
              <a:rPr lang="en-US" b="1" dirty="0"/>
              <a:t> </a:t>
            </a:r>
            <a:r>
              <a:rPr lang="en-US" b="1" dirty="0" err="1"/>
              <a:t>brojača</a:t>
            </a:r>
            <a:r>
              <a:rPr lang="en-US" dirty="0"/>
              <a:t>) </a:t>
            </a:r>
            <a:r>
              <a:rPr lang="en-US" dirty="0" err="1"/>
              <a:t>kako</a:t>
            </a:r>
            <a:r>
              <a:rPr lang="en-US" dirty="0"/>
              <a:t> bi </a:t>
            </a:r>
            <a:r>
              <a:rPr lang="en-US" dirty="0" err="1"/>
              <a:t>odabrali</a:t>
            </a:r>
            <a:r>
              <a:rPr lang="en-US" dirty="0"/>
              <a:t> koji </a:t>
            </a:r>
            <a:r>
              <a:rPr lang="en-US" dirty="0" err="1"/>
              <a:t>će</a:t>
            </a:r>
            <a:r>
              <a:rPr lang="en-US" dirty="0"/>
              <a:t> </a:t>
            </a:r>
            <a:r>
              <a:rPr lang="en-US" b="1" dirty="0" err="1"/>
              <a:t>izlaz</a:t>
            </a:r>
            <a:r>
              <a:rPr lang="en-US" b="1" dirty="0"/>
              <a:t> </a:t>
            </a:r>
            <a:r>
              <a:rPr lang="en-US" b="1" dirty="0" err="1"/>
              <a:t>prediktora</a:t>
            </a:r>
            <a:r>
              <a:rPr lang="en-US" b="1" dirty="0"/>
              <a:t> </a:t>
            </a:r>
            <a:r>
              <a:rPr lang="en-US" dirty="0"/>
              <a:t>(</a:t>
            </a:r>
            <a:r>
              <a:rPr lang="en-US" u="sng" dirty="0" err="1"/>
              <a:t>lokalno</a:t>
            </a:r>
            <a:r>
              <a:rPr lang="en-US" dirty="0"/>
              <a:t> </a:t>
            </a:r>
            <a:r>
              <a:rPr lang="en-US" dirty="0" err="1"/>
              <a:t>ili</a:t>
            </a:r>
            <a:r>
              <a:rPr lang="en-US" dirty="0"/>
              <a:t> </a:t>
            </a:r>
            <a:r>
              <a:rPr lang="en-US" u="sng" dirty="0" err="1"/>
              <a:t>globalno</a:t>
            </a:r>
            <a:r>
              <a:rPr lang="en-US" dirty="0"/>
              <a:t>) </a:t>
            </a:r>
            <a:r>
              <a:rPr lang="en-US" b="1" dirty="0" err="1"/>
              <a:t>koristiti</a:t>
            </a:r>
            <a:r>
              <a:rPr lang="en-US" dirty="0"/>
              <a:t>. </a:t>
            </a:r>
            <a:endParaRPr lang="hr-HR" dirty="0"/>
          </a:p>
          <a:p>
            <a:r>
              <a:rPr lang="en-US" b="1" u="sng" dirty="0" err="1"/>
              <a:t>Problemi</a:t>
            </a:r>
            <a:r>
              <a:rPr lang="en-US" b="1" u="sng" dirty="0"/>
              <a:t> s </a:t>
            </a:r>
            <a:r>
              <a:rPr lang="en-US" b="1" u="sng" dirty="0" err="1"/>
              <a:t>pseudonimom</a:t>
            </a:r>
            <a:r>
              <a:rPr lang="en-US" b="1" u="sng" dirty="0"/>
              <a:t> </a:t>
            </a:r>
            <a:endParaRPr lang="hr-HR" b="1" u="sng" dirty="0"/>
          </a:p>
          <a:p>
            <a:pPr lvl="1"/>
            <a:r>
              <a:rPr lang="en-US" dirty="0" err="1"/>
              <a:t>Performanse</a:t>
            </a:r>
            <a:r>
              <a:rPr lang="en-US" dirty="0"/>
              <a:t> </a:t>
            </a:r>
            <a:r>
              <a:rPr lang="en-US" dirty="0" err="1"/>
              <a:t>mogu</a:t>
            </a:r>
            <a:r>
              <a:rPr lang="en-US" dirty="0"/>
              <a:t> </a:t>
            </a:r>
            <a:r>
              <a:rPr lang="en-US" dirty="0" err="1"/>
              <a:t>biti</a:t>
            </a:r>
            <a:r>
              <a:rPr lang="en-US" dirty="0"/>
              <a:t> </a:t>
            </a:r>
            <a:r>
              <a:rPr lang="en-US" dirty="0" err="1"/>
              <a:t>ograničene</a:t>
            </a:r>
            <a:r>
              <a:rPr lang="en-US" dirty="0"/>
              <a:t> </a:t>
            </a:r>
            <a:r>
              <a:rPr lang="en-US" dirty="0" err="1"/>
              <a:t>negativnim</a:t>
            </a:r>
            <a:r>
              <a:rPr lang="en-US" dirty="0"/>
              <a:t> </a:t>
            </a:r>
            <a:r>
              <a:rPr lang="en-US" dirty="0" err="1"/>
              <a:t>smetnjama</a:t>
            </a:r>
            <a:r>
              <a:rPr lang="en-US" dirty="0"/>
              <a:t>, </a:t>
            </a:r>
            <a:r>
              <a:rPr lang="en-US" dirty="0" err="1"/>
              <a:t>odnosno</a:t>
            </a:r>
            <a:r>
              <a:rPr lang="en-US" dirty="0"/>
              <a:t> </a:t>
            </a:r>
            <a:r>
              <a:rPr lang="en-US" dirty="0" err="1"/>
              <a:t>kada</a:t>
            </a:r>
            <a:r>
              <a:rPr lang="en-US" dirty="0"/>
              <a:t> se </a:t>
            </a:r>
            <a:r>
              <a:rPr lang="en-US" dirty="0" err="1"/>
              <a:t>dvije</a:t>
            </a:r>
            <a:r>
              <a:rPr lang="en-US" dirty="0"/>
              <a:t> </a:t>
            </a:r>
            <a:r>
              <a:rPr lang="en-US" dirty="0" err="1"/>
              <a:t>grane</a:t>
            </a:r>
            <a:r>
              <a:rPr lang="en-US" dirty="0"/>
              <a:t> </a:t>
            </a:r>
            <a:r>
              <a:rPr lang="en-US" dirty="0" err="1"/>
              <a:t>mapiraju</a:t>
            </a:r>
            <a:r>
              <a:rPr lang="en-US" dirty="0"/>
              <a:t> </a:t>
            </a:r>
            <a:r>
              <a:rPr lang="en-US" dirty="0" err="1"/>
              <a:t>na</a:t>
            </a:r>
            <a:r>
              <a:rPr lang="en-US" dirty="0"/>
              <a:t> </a:t>
            </a:r>
            <a:r>
              <a:rPr lang="en-US" dirty="0" err="1"/>
              <a:t>isti</a:t>
            </a:r>
            <a:r>
              <a:rPr lang="en-US" dirty="0"/>
              <a:t> </a:t>
            </a:r>
            <a:r>
              <a:rPr lang="en-US" dirty="0" err="1"/>
              <a:t>unos</a:t>
            </a:r>
            <a:r>
              <a:rPr lang="en-US" dirty="0"/>
              <a:t> u PHT, </a:t>
            </a:r>
            <a:r>
              <a:rPr lang="en-US" dirty="0" err="1"/>
              <a:t>ali</a:t>
            </a:r>
            <a:r>
              <a:rPr lang="en-US" dirty="0"/>
              <a:t> </a:t>
            </a:r>
            <a:r>
              <a:rPr lang="en-US" dirty="0" err="1"/>
              <a:t>su</a:t>
            </a:r>
            <a:r>
              <a:rPr lang="en-US" dirty="0"/>
              <a:t> </a:t>
            </a:r>
            <a:r>
              <a:rPr lang="en-US" dirty="0" err="1"/>
              <a:t>pristrane</a:t>
            </a:r>
            <a:r>
              <a:rPr lang="en-US" dirty="0"/>
              <a:t> u </a:t>
            </a:r>
            <a:r>
              <a:rPr lang="en-US" dirty="0" err="1"/>
              <a:t>suprotnim</a:t>
            </a:r>
            <a:r>
              <a:rPr lang="en-US" dirty="0"/>
              <a:t> </a:t>
            </a:r>
            <a:r>
              <a:rPr lang="en-US" dirty="0" err="1"/>
              <a:t>smjerovima</a:t>
            </a:r>
            <a:r>
              <a:rPr lang="en-US" dirty="0"/>
              <a:t>. </a:t>
            </a:r>
            <a:r>
              <a:rPr lang="en-US" dirty="0" err="1"/>
              <a:t>Brojne</a:t>
            </a:r>
            <a:r>
              <a:rPr lang="en-US" dirty="0"/>
              <a:t> </a:t>
            </a:r>
            <a:r>
              <a:rPr lang="en-US" dirty="0" err="1"/>
              <a:t>sheme</a:t>
            </a:r>
            <a:r>
              <a:rPr lang="en-US" dirty="0"/>
              <a:t> </a:t>
            </a:r>
            <a:r>
              <a:rPr lang="en-US" dirty="0" err="1"/>
              <a:t>pokušavaju</a:t>
            </a:r>
            <a:r>
              <a:rPr lang="en-US" dirty="0"/>
              <a:t> se </a:t>
            </a:r>
            <a:r>
              <a:rPr lang="en-US" dirty="0" err="1"/>
              <a:t>nositi</a:t>
            </a:r>
            <a:r>
              <a:rPr lang="en-US" dirty="0"/>
              <a:t> s </a:t>
            </a:r>
            <a:r>
              <a:rPr lang="en-US" dirty="0" err="1"/>
              <a:t>tim</a:t>
            </a:r>
            <a:r>
              <a:rPr lang="en-US" dirty="0"/>
              <a:t>, </a:t>
            </a:r>
            <a:r>
              <a:rPr lang="en-US" dirty="0" err="1"/>
              <a:t>npr</a:t>
            </a:r>
            <a:r>
              <a:rPr lang="en-US" dirty="0"/>
              <a:t>. </a:t>
            </a:r>
            <a:r>
              <a:rPr lang="en-US" dirty="0" err="1"/>
              <a:t>korištenjem</a:t>
            </a:r>
            <a:r>
              <a:rPr lang="en-US" dirty="0"/>
              <a:t> </a:t>
            </a:r>
            <a:r>
              <a:rPr lang="en-US" dirty="0" err="1"/>
              <a:t>više</a:t>
            </a:r>
            <a:r>
              <a:rPr lang="en-US" dirty="0"/>
              <a:t> PHT-ova </a:t>
            </a:r>
            <a:r>
              <a:rPr lang="en-US" dirty="0" err="1"/>
              <a:t>ili</a:t>
            </a:r>
            <a:r>
              <a:rPr lang="en-US" dirty="0"/>
              <a:t> </a:t>
            </a:r>
            <a:r>
              <a:rPr lang="en-US" dirty="0" err="1"/>
              <a:t>korištenjem</a:t>
            </a:r>
            <a:r>
              <a:rPr lang="en-US" dirty="0"/>
              <a:t> male </a:t>
            </a:r>
            <a:r>
              <a:rPr lang="en-US" dirty="0" err="1"/>
              <a:t>označene</a:t>
            </a:r>
            <a:r>
              <a:rPr lang="en-US" dirty="0"/>
              <a:t> "</a:t>
            </a:r>
            <a:r>
              <a:rPr lang="en-US" dirty="0" err="1"/>
              <a:t>predmemorije</a:t>
            </a:r>
            <a:r>
              <a:rPr lang="en-US" dirty="0"/>
              <a:t>" za </a:t>
            </a:r>
            <a:r>
              <a:rPr lang="en-US" dirty="0" err="1"/>
              <a:t>držanje</a:t>
            </a:r>
            <a:r>
              <a:rPr lang="en-US" dirty="0"/>
              <a:t> grana </a:t>
            </a:r>
            <a:r>
              <a:rPr lang="en-US" dirty="0" err="1"/>
              <a:t>koje</a:t>
            </a:r>
            <a:r>
              <a:rPr lang="en-US" dirty="0"/>
              <a:t> </a:t>
            </a:r>
            <a:r>
              <a:rPr lang="en-US" dirty="0" err="1"/>
              <a:t>doživljavaju</a:t>
            </a:r>
            <a:r>
              <a:rPr lang="en-US" dirty="0"/>
              <a:t> </a:t>
            </a:r>
            <a:r>
              <a:rPr lang="en-US" dirty="0" err="1"/>
              <a:t>smetnje</a:t>
            </a:r>
            <a:r>
              <a:rPr lang="en-US" dirty="0"/>
              <a:t>.</a:t>
            </a:r>
          </a:p>
        </p:txBody>
      </p:sp>
    </p:spTree>
    <p:extLst>
      <p:ext uri="{BB962C8B-B14F-4D97-AF65-F5344CB8AC3E}">
        <p14:creationId xmlns:p14="http://schemas.microsoft.com/office/powerpoint/2010/main" val="371471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631A-EC7C-026D-73D4-23D3340966FD}"/>
              </a:ext>
            </a:extLst>
          </p:cNvPr>
          <p:cNvSpPr>
            <a:spLocks noGrp="1"/>
          </p:cNvSpPr>
          <p:nvPr>
            <p:ph type="title"/>
          </p:nvPr>
        </p:nvSpPr>
        <p:spPr/>
        <p:txBody>
          <a:bodyPr/>
          <a:lstStyle/>
          <a:p>
            <a:r>
              <a:rPr lang="en-US" b="1" dirty="0" err="1"/>
              <a:t>Ograničenja</a:t>
            </a:r>
            <a:r>
              <a:rPr lang="en-US" b="1" dirty="0"/>
              <a:t> </a:t>
            </a:r>
            <a:r>
              <a:rPr lang="en-US" b="1" dirty="0" err="1"/>
              <a:t>dinamičkog</a:t>
            </a:r>
            <a:r>
              <a:rPr lang="en-US" b="1" dirty="0"/>
              <a:t> </a:t>
            </a:r>
            <a:r>
              <a:rPr lang="en-US" b="1" dirty="0" err="1"/>
              <a:t>predviđanja</a:t>
            </a:r>
            <a:r>
              <a:rPr lang="en-US" b="1" dirty="0"/>
              <a:t> </a:t>
            </a:r>
            <a:r>
              <a:rPr lang="en-US" b="1" dirty="0" err="1"/>
              <a:t>grane</a:t>
            </a:r>
            <a:endParaRPr lang="en-US" b="1" dirty="0"/>
          </a:p>
        </p:txBody>
      </p:sp>
      <p:sp>
        <p:nvSpPr>
          <p:cNvPr id="3" name="Content Placeholder 2">
            <a:extLst>
              <a:ext uri="{FF2B5EF4-FFF2-40B4-BE49-F238E27FC236}">
                <a16:creationId xmlns:a16="http://schemas.microsoft.com/office/drawing/2014/main" id="{3AB94236-DB86-4EDC-8A49-BD4DE186F6D4}"/>
              </a:ext>
            </a:extLst>
          </p:cNvPr>
          <p:cNvSpPr>
            <a:spLocks noGrp="1"/>
          </p:cNvSpPr>
          <p:nvPr>
            <p:ph idx="1"/>
          </p:nvPr>
        </p:nvSpPr>
        <p:spPr/>
        <p:txBody>
          <a:bodyPr/>
          <a:lstStyle/>
          <a:p>
            <a:r>
              <a:rPr lang="en-US" dirty="0"/>
              <a:t>• </a:t>
            </a:r>
            <a:r>
              <a:rPr lang="en-US" dirty="0" err="1"/>
              <a:t>Neke</a:t>
            </a:r>
            <a:r>
              <a:rPr lang="en-US" dirty="0"/>
              <a:t> </a:t>
            </a:r>
            <a:r>
              <a:rPr lang="en-US" dirty="0" err="1"/>
              <a:t>grane</a:t>
            </a:r>
            <a:r>
              <a:rPr lang="en-US" dirty="0"/>
              <a:t> </a:t>
            </a:r>
            <a:r>
              <a:rPr lang="en-US" dirty="0" err="1"/>
              <a:t>su</a:t>
            </a:r>
            <a:r>
              <a:rPr lang="en-US" dirty="0"/>
              <a:t> </a:t>
            </a:r>
            <a:r>
              <a:rPr lang="en-US" b="1" dirty="0" err="1"/>
              <a:t>nepredvidive</a:t>
            </a:r>
            <a:r>
              <a:rPr lang="en-US" dirty="0"/>
              <a:t> (</a:t>
            </a:r>
            <a:r>
              <a:rPr lang="en-US" u="sng" dirty="0" err="1"/>
              <a:t>ovise</a:t>
            </a:r>
            <a:r>
              <a:rPr lang="en-US" u="sng" dirty="0"/>
              <a:t> o </a:t>
            </a:r>
            <a:r>
              <a:rPr lang="en-US" u="sng" dirty="0" err="1"/>
              <a:t>ulaznim</a:t>
            </a:r>
            <a:r>
              <a:rPr lang="en-US" u="sng" dirty="0"/>
              <a:t> </a:t>
            </a:r>
            <a:r>
              <a:rPr lang="en-US" u="sng" dirty="0" err="1"/>
              <a:t>podacima</a:t>
            </a:r>
            <a:r>
              <a:rPr lang="en-US" dirty="0"/>
              <a:t>). </a:t>
            </a:r>
            <a:endParaRPr lang="hr-HR" dirty="0"/>
          </a:p>
          <a:p>
            <a:r>
              <a:rPr lang="en-US" dirty="0"/>
              <a:t>• </a:t>
            </a:r>
            <a:r>
              <a:rPr lang="en-US" dirty="0" err="1"/>
              <a:t>Trebate</a:t>
            </a:r>
            <a:r>
              <a:rPr lang="en-US" dirty="0"/>
              <a:t> </a:t>
            </a:r>
            <a:r>
              <a:rPr lang="en-US" u="sng" dirty="0"/>
              <a:t>"</a:t>
            </a:r>
            <a:r>
              <a:rPr lang="en-US" u="sng" dirty="0" err="1"/>
              <a:t>trenirati</a:t>
            </a:r>
            <a:r>
              <a:rPr lang="en-US" u="sng" dirty="0"/>
              <a:t>" </a:t>
            </a:r>
            <a:r>
              <a:rPr lang="en-US" u="sng" dirty="0" err="1"/>
              <a:t>prediktor</a:t>
            </a:r>
            <a:r>
              <a:rPr lang="en-US" u="sng" dirty="0"/>
              <a:t> </a:t>
            </a:r>
            <a:r>
              <a:rPr lang="en-US" dirty="0"/>
              <a:t>za </a:t>
            </a:r>
            <a:r>
              <a:rPr lang="en-US" dirty="0" err="1"/>
              <a:t>neko</a:t>
            </a:r>
            <a:r>
              <a:rPr lang="en-US" dirty="0"/>
              <a:t> </a:t>
            </a:r>
            <a:r>
              <a:rPr lang="en-US" dirty="0" err="1"/>
              <a:t>razdoblje</a:t>
            </a:r>
            <a:r>
              <a:rPr lang="en-US" dirty="0"/>
              <a:t> </a:t>
            </a:r>
            <a:r>
              <a:rPr lang="en-US" dirty="0" err="1"/>
              <a:t>prije</a:t>
            </a:r>
            <a:r>
              <a:rPr lang="en-US" dirty="0"/>
              <a:t> </a:t>
            </a:r>
            <a:r>
              <a:rPr lang="en-US" dirty="0" err="1"/>
              <a:t>nego</a:t>
            </a:r>
            <a:r>
              <a:rPr lang="en-US" dirty="0"/>
              <a:t> </a:t>
            </a:r>
            <a:r>
              <a:rPr lang="en-US" dirty="0" err="1"/>
              <a:t>što</a:t>
            </a:r>
            <a:r>
              <a:rPr lang="en-US" dirty="0"/>
              <a:t> </a:t>
            </a:r>
            <a:r>
              <a:rPr lang="en-US" dirty="0" err="1"/>
              <a:t>predviđanja</a:t>
            </a:r>
            <a:r>
              <a:rPr lang="en-US" dirty="0"/>
              <a:t> </a:t>
            </a:r>
            <a:r>
              <a:rPr lang="en-US" dirty="0" err="1"/>
              <a:t>budu</a:t>
            </a:r>
            <a:r>
              <a:rPr lang="en-US" dirty="0"/>
              <a:t> </a:t>
            </a:r>
            <a:r>
              <a:rPr lang="en-US" dirty="0" err="1"/>
              <a:t>točna</a:t>
            </a:r>
            <a:r>
              <a:rPr lang="en-US" dirty="0"/>
              <a:t> </a:t>
            </a:r>
            <a:endParaRPr lang="hr-HR" dirty="0"/>
          </a:p>
          <a:p>
            <a:r>
              <a:rPr lang="en-US" dirty="0"/>
              <a:t>• </a:t>
            </a:r>
            <a:r>
              <a:rPr lang="en-US" b="1" u="sng" dirty="0" err="1"/>
              <a:t>Točnost</a:t>
            </a:r>
            <a:r>
              <a:rPr lang="en-US" dirty="0"/>
              <a:t> </a:t>
            </a:r>
            <a:r>
              <a:rPr lang="en-US" dirty="0" err="1"/>
              <a:t>prediktora</a:t>
            </a:r>
            <a:r>
              <a:rPr lang="en-US" dirty="0"/>
              <a:t> bit </a:t>
            </a:r>
            <a:r>
              <a:rPr lang="en-US" dirty="0" err="1"/>
              <a:t>će</a:t>
            </a:r>
            <a:r>
              <a:rPr lang="en-US" dirty="0"/>
              <a:t> </a:t>
            </a:r>
            <a:r>
              <a:rPr lang="en-US" dirty="0" err="1"/>
              <a:t>ograničena</a:t>
            </a:r>
            <a:r>
              <a:rPr lang="en-US" dirty="0"/>
              <a:t> </a:t>
            </a:r>
            <a:r>
              <a:rPr lang="en-US" b="1" dirty="0" err="1"/>
              <a:t>područjem</a:t>
            </a:r>
            <a:r>
              <a:rPr lang="en-US" dirty="0"/>
              <a:t> (</a:t>
            </a:r>
            <a:r>
              <a:rPr lang="en-US" dirty="0" err="1"/>
              <a:t>trošak</a:t>
            </a:r>
            <a:r>
              <a:rPr lang="en-US" dirty="0"/>
              <a:t>), </a:t>
            </a:r>
            <a:r>
              <a:rPr lang="en-US" b="1" dirty="0" err="1"/>
              <a:t>vremenom</a:t>
            </a:r>
            <a:r>
              <a:rPr lang="en-US" b="1" dirty="0"/>
              <a:t> </a:t>
            </a:r>
            <a:r>
              <a:rPr lang="en-US" b="1" dirty="0" err="1"/>
              <a:t>ciklusa</a:t>
            </a:r>
            <a:r>
              <a:rPr lang="en-US" b="1" dirty="0"/>
              <a:t> </a:t>
            </a:r>
            <a:r>
              <a:rPr lang="en-US" dirty="0" err="1"/>
              <a:t>ili</a:t>
            </a:r>
            <a:r>
              <a:rPr lang="en-US" dirty="0"/>
              <a:t> </a:t>
            </a:r>
            <a:r>
              <a:rPr lang="en-US" b="1" dirty="0" err="1"/>
              <a:t>snagom</a:t>
            </a:r>
            <a:r>
              <a:rPr lang="en-US" b="1" dirty="0"/>
              <a:t> </a:t>
            </a:r>
            <a:r>
              <a:rPr lang="en-US" b="1" dirty="0" err="1"/>
              <a:t>hardvera</a:t>
            </a:r>
            <a:r>
              <a:rPr lang="en-US" dirty="0"/>
              <a:t>. </a:t>
            </a:r>
            <a:endParaRPr lang="hr-HR" dirty="0"/>
          </a:p>
          <a:p>
            <a:r>
              <a:rPr lang="en-US" dirty="0"/>
              <a:t>• </a:t>
            </a:r>
            <a:r>
              <a:rPr lang="en-US" dirty="0" err="1"/>
              <a:t>Pseudonim</a:t>
            </a:r>
            <a:r>
              <a:rPr lang="en-US" dirty="0"/>
              <a:t> </a:t>
            </a:r>
            <a:r>
              <a:rPr lang="en-US" dirty="0" err="1"/>
              <a:t>i</a:t>
            </a:r>
            <a:r>
              <a:rPr lang="en-US" dirty="0"/>
              <a:t> </a:t>
            </a:r>
            <a:r>
              <a:rPr lang="en-US" dirty="0" err="1"/>
              <a:t>smetnje</a:t>
            </a:r>
            <a:endParaRPr lang="en-US" dirty="0"/>
          </a:p>
        </p:txBody>
      </p:sp>
    </p:spTree>
    <p:extLst>
      <p:ext uri="{BB962C8B-B14F-4D97-AF65-F5344CB8AC3E}">
        <p14:creationId xmlns:p14="http://schemas.microsoft.com/office/powerpoint/2010/main" val="3361544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A5F-A339-8988-B86D-F2B912C126B3}"/>
              </a:ext>
            </a:extLst>
          </p:cNvPr>
          <p:cNvSpPr>
            <a:spLocks noGrp="1"/>
          </p:cNvSpPr>
          <p:nvPr>
            <p:ph type="title"/>
          </p:nvPr>
        </p:nvSpPr>
        <p:spPr/>
        <p:txBody>
          <a:bodyPr/>
          <a:lstStyle/>
          <a:p>
            <a:r>
              <a:rPr lang="en-US" u="sng" dirty="0" err="1"/>
              <a:t>Primjer</a:t>
            </a:r>
            <a:r>
              <a:rPr lang="en-US" u="sng" dirty="0"/>
              <a:t>: Arm Cortex-A15 </a:t>
            </a:r>
          </a:p>
        </p:txBody>
      </p:sp>
      <p:sp>
        <p:nvSpPr>
          <p:cNvPr id="3" name="Content Placeholder 2">
            <a:extLst>
              <a:ext uri="{FF2B5EF4-FFF2-40B4-BE49-F238E27FC236}">
                <a16:creationId xmlns:a16="http://schemas.microsoft.com/office/drawing/2014/main" id="{6B3425B9-4F64-8583-B350-EC2AEEE65226}"/>
              </a:ext>
            </a:extLst>
          </p:cNvPr>
          <p:cNvSpPr>
            <a:spLocks noGrp="1"/>
          </p:cNvSpPr>
          <p:nvPr>
            <p:ph idx="1"/>
          </p:nvPr>
        </p:nvSpPr>
        <p:spPr/>
        <p:txBody>
          <a:bodyPr/>
          <a:lstStyle/>
          <a:p>
            <a:r>
              <a:rPr lang="en-US" dirty="0"/>
              <a:t>Cortex A-15 </a:t>
            </a:r>
            <a:r>
              <a:rPr lang="en-US" dirty="0" err="1"/>
              <a:t>koristi</a:t>
            </a:r>
            <a:r>
              <a:rPr lang="en-US" dirty="0"/>
              <a:t> </a:t>
            </a:r>
            <a:r>
              <a:rPr lang="en-US" b="1" dirty="0" err="1"/>
              <a:t>prediktor</a:t>
            </a:r>
            <a:r>
              <a:rPr lang="en-US" b="1" dirty="0"/>
              <a:t> "</a:t>
            </a:r>
            <a:r>
              <a:rPr lang="en-US" b="1" dirty="0" err="1"/>
              <a:t>dvosmjernog</a:t>
            </a:r>
            <a:r>
              <a:rPr lang="en-US" b="1" dirty="0"/>
              <a:t> </a:t>
            </a:r>
            <a:r>
              <a:rPr lang="en-US" b="1" dirty="0" err="1"/>
              <a:t>načina</a:t>
            </a:r>
            <a:r>
              <a:rPr lang="en-US" b="1" dirty="0"/>
              <a:t> </a:t>
            </a:r>
            <a:r>
              <a:rPr lang="en-US" b="1" dirty="0" err="1"/>
              <a:t>rada</a:t>
            </a:r>
            <a:r>
              <a:rPr lang="en-US" b="1" dirty="0"/>
              <a:t>", </a:t>
            </a:r>
            <a:r>
              <a:rPr lang="en-US" dirty="0" err="1"/>
              <a:t>produžetak</a:t>
            </a:r>
            <a:r>
              <a:rPr lang="en-US" dirty="0"/>
              <a:t> </a:t>
            </a:r>
            <a:r>
              <a:rPr lang="en-US" dirty="0" err="1"/>
              <a:t>globalnog</a:t>
            </a:r>
            <a:r>
              <a:rPr lang="en-US" dirty="0"/>
              <a:t> </a:t>
            </a:r>
            <a:r>
              <a:rPr lang="en-US" dirty="0" err="1"/>
              <a:t>prediktora</a:t>
            </a:r>
            <a:r>
              <a:rPr lang="en-US" dirty="0"/>
              <a:t> </a:t>
            </a:r>
            <a:r>
              <a:rPr lang="en-US" dirty="0" err="1"/>
              <a:t>na</a:t>
            </a:r>
            <a:r>
              <a:rPr lang="en-US" dirty="0"/>
              <a:t> </a:t>
            </a:r>
            <a:r>
              <a:rPr lang="en-US" dirty="0" err="1"/>
              <a:t>dvije</a:t>
            </a:r>
            <a:r>
              <a:rPr lang="en-US" dirty="0"/>
              <a:t> </a:t>
            </a:r>
            <a:r>
              <a:rPr lang="en-US" dirty="0" err="1"/>
              <a:t>razine</a:t>
            </a:r>
            <a:r>
              <a:rPr lang="en-US" dirty="0"/>
              <a:t> </a:t>
            </a:r>
            <a:r>
              <a:rPr lang="en-US" dirty="0" err="1"/>
              <a:t>povijesti</a:t>
            </a:r>
            <a:r>
              <a:rPr lang="en-US" dirty="0"/>
              <a:t> </a:t>
            </a:r>
            <a:r>
              <a:rPr lang="en-US" dirty="0" err="1"/>
              <a:t>kako</a:t>
            </a:r>
            <a:r>
              <a:rPr lang="en-US" dirty="0"/>
              <a:t> bi se </a:t>
            </a:r>
            <a:r>
              <a:rPr lang="en-US" dirty="0" err="1"/>
              <a:t>smanjila</a:t>
            </a:r>
            <a:r>
              <a:rPr lang="en-US" dirty="0"/>
              <a:t> </a:t>
            </a:r>
            <a:r>
              <a:rPr lang="en-US" dirty="0" err="1"/>
              <a:t>ograničenja</a:t>
            </a:r>
            <a:r>
              <a:rPr lang="en-US" dirty="0"/>
              <a:t> </a:t>
            </a:r>
            <a:r>
              <a:rPr lang="en-US" dirty="0" err="1"/>
              <a:t>zbog</a:t>
            </a:r>
            <a:r>
              <a:rPr lang="en-US" dirty="0"/>
              <a:t> </a:t>
            </a:r>
            <a:r>
              <a:rPr lang="en-US" dirty="0" err="1"/>
              <a:t>destruktivnog</a:t>
            </a:r>
            <a:r>
              <a:rPr lang="en-US" dirty="0"/>
              <a:t> </a:t>
            </a:r>
            <a:r>
              <a:rPr lang="en-US" dirty="0" err="1"/>
              <a:t>pseudonima</a:t>
            </a:r>
            <a:r>
              <a:rPr lang="en-US" dirty="0"/>
              <a:t>. </a:t>
            </a:r>
            <a:endParaRPr lang="hr-HR" dirty="0"/>
          </a:p>
          <a:p>
            <a:r>
              <a:rPr lang="en-US" dirty="0" err="1"/>
              <a:t>Sada</a:t>
            </a:r>
            <a:r>
              <a:rPr lang="en-US" dirty="0"/>
              <a:t> </a:t>
            </a:r>
            <a:r>
              <a:rPr lang="en-US" dirty="0" err="1"/>
              <a:t>postoje</a:t>
            </a:r>
            <a:r>
              <a:rPr lang="en-US" dirty="0"/>
              <a:t> </a:t>
            </a:r>
            <a:r>
              <a:rPr lang="en-US" dirty="0" err="1"/>
              <a:t>dva</a:t>
            </a:r>
            <a:r>
              <a:rPr lang="en-US" dirty="0"/>
              <a:t> PHT-a, </a:t>
            </a:r>
            <a:r>
              <a:rPr lang="en-US" dirty="0" err="1"/>
              <a:t>svaki</a:t>
            </a:r>
            <a:r>
              <a:rPr lang="en-US" dirty="0"/>
              <a:t> s 8192 </a:t>
            </a:r>
            <a:r>
              <a:rPr lang="en-US" dirty="0" err="1"/>
              <a:t>unosa</a:t>
            </a:r>
            <a:r>
              <a:rPr lang="en-US" dirty="0"/>
              <a:t> </a:t>
            </a:r>
            <a:r>
              <a:rPr lang="en-US" dirty="0" err="1"/>
              <a:t>i</a:t>
            </a:r>
            <a:r>
              <a:rPr lang="en-US" dirty="0"/>
              <a:t> </a:t>
            </a:r>
            <a:r>
              <a:rPr lang="en-US" dirty="0" err="1"/>
              <a:t>dodatnim</a:t>
            </a:r>
            <a:r>
              <a:rPr lang="en-US" dirty="0"/>
              <a:t> </a:t>
            </a:r>
            <a:r>
              <a:rPr lang="en-US" b="1" dirty="0"/>
              <a:t>"</a:t>
            </a:r>
            <a:r>
              <a:rPr lang="en-US" b="1" dirty="0" err="1"/>
              <a:t>izbornim</a:t>
            </a:r>
            <a:r>
              <a:rPr lang="en-US" b="1" dirty="0"/>
              <a:t>" </a:t>
            </a:r>
            <a:r>
              <a:rPr lang="en-US" b="1" dirty="0" err="1"/>
              <a:t>prediktorom</a:t>
            </a:r>
            <a:r>
              <a:rPr lang="en-US" dirty="0"/>
              <a:t> za </a:t>
            </a:r>
            <a:r>
              <a:rPr lang="en-US" dirty="0" err="1"/>
              <a:t>odabir</a:t>
            </a:r>
            <a:r>
              <a:rPr lang="en-US" dirty="0"/>
              <a:t> </a:t>
            </a:r>
            <a:r>
              <a:rPr lang="en-US" dirty="0" err="1"/>
              <a:t>između</a:t>
            </a:r>
            <a:r>
              <a:rPr lang="en-US" dirty="0"/>
              <a:t> </a:t>
            </a:r>
            <a:r>
              <a:rPr lang="en-US" dirty="0" err="1"/>
              <a:t>dva</a:t>
            </a:r>
            <a:r>
              <a:rPr lang="en-US" dirty="0"/>
              <a:t> PHT-a.</a:t>
            </a:r>
            <a:endParaRPr lang="hr-HR" dirty="0"/>
          </a:p>
          <a:p>
            <a:r>
              <a:rPr lang="en-US" dirty="0"/>
              <a:t> </a:t>
            </a:r>
            <a:r>
              <a:rPr lang="en-US" dirty="0" err="1"/>
              <a:t>Sveukupno</a:t>
            </a:r>
            <a:r>
              <a:rPr lang="en-US" dirty="0"/>
              <a:t>, </a:t>
            </a:r>
            <a:r>
              <a:rPr lang="en-US" dirty="0" err="1"/>
              <a:t>prediktor</a:t>
            </a:r>
            <a:r>
              <a:rPr lang="en-US" dirty="0"/>
              <a:t> </a:t>
            </a:r>
            <a:r>
              <a:rPr lang="en-US" dirty="0" err="1"/>
              <a:t>grane</a:t>
            </a:r>
            <a:r>
              <a:rPr lang="en-US" dirty="0"/>
              <a:t> je </a:t>
            </a:r>
            <a:r>
              <a:rPr lang="en-US" dirty="0" err="1"/>
              <a:t>relativno</a:t>
            </a:r>
            <a:r>
              <a:rPr lang="en-US" dirty="0"/>
              <a:t> </a:t>
            </a:r>
            <a:r>
              <a:rPr lang="en-US" dirty="0" err="1"/>
              <a:t>velik</a:t>
            </a:r>
            <a:r>
              <a:rPr lang="en-US" dirty="0"/>
              <a:t> </a:t>
            </a:r>
            <a:r>
              <a:rPr lang="en-US" dirty="0" err="1"/>
              <a:t>i</a:t>
            </a:r>
            <a:r>
              <a:rPr lang="en-US" dirty="0"/>
              <a:t> </a:t>
            </a:r>
            <a:r>
              <a:rPr lang="en-US" u="sng" dirty="0" err="1"/>
              <a:t>troši</a:t>
            </a:r>
            <a:r>
              <a:rPr lang="en-US" u="sng" dirty="0"/>
              <a:t> ~15% </a:t>
            </a:r>
            <a:r>
              <a:rPr lang="en-US" u="sng" dirty="0" err="1"/>
              <a:t>snage</a:t>
            </a:r>
            <a:r>
              <a:rPr lang="en-US" u="sng" dirty="0"/>
              <a:t> </a:t>
            </a:r>
            <a:r>
              <a:rPr lang="en-US" u="sng" dirty="0" err="1"/>
              <a:t>jezgre</a:t>
            </a:r>
            <a:r>
              <a:rPr lang="en-US" dirty="0"/>
              <a:t>.</a:t>
            </a:r>
          </a:p>
        </p:txBody>
      </p:sp>
      <p:pic>
        <p:nvPicPr>
          <p:cNvPr id="5" name="Picture 4">
            <a:extLst>
              <a:ext uri="{FF2B5EF4-FFF2-40B4-BE49-F238E27FC236}">
                <a16:creationId xmlns:a16="http://schemas.microsoft.com/office/drawing/2014/main" id="{4F88242B-0AB1-3A65-1AB0-D134B2C6180F}"/>
              </a:ext>
            </a:extLst>
          </p:cNvPr>
          <p:cNvPicPr>
            <a:picLocks noChangeAspect="1"/>
          </p:cNvPicPr>
          <p:nvPr/>
        </p:nvPicPr>
        <p:blipFill>
          <a:blip r:embed="rId2"/>
          <a:stretch>
            <a:fillRect/>
          </a:stretch>
        </p:blipFill>
        <p:spPr>
          <a:xfrm>
            <a:off x="3320716" y="4577850"/>
            <a:ext cx="7058404" cy="2280150"/>
          </a:xfrm>
          <a:prstGeom prst="rect">
            <a:avLst/>
          </a:prstGeom>
        </p:spPr>
      </p:pic>
    </p:spTree>
    <p:extLst>
      <p:ext uri="{BB962C8B-B14F-4D97-AF65-F5344CB8AC3E}">
        <p14:creationId xmlns:p14="http://schemas.microsoft.com/office/powerpoint/2010/main" val="1857327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1981-01AD-8628-7118-29A6D5B88A78}"/>
              </a:ext>
            </a:extLst>
          </p:cNvPr>
          <p:cNvSpPr>
            <a:spLocks noGrp="1"/>
          </p:cNvSpPr>
          <p:nvPr>
            <p:ph type="title"/>
          </p:nvPr>
        </p:nvSpPr>
        <p:spPr/>
        <p:txBody>
          <a:bodyPr/>
          <a:lstStyle/>
          <a:p>
            <a:r>
              <a:rPr lang="en-US" b="1" dirty="0" err="1"/>
              <a:t>Grananje</a:t>
            </a:r>
            <a:r>
              <a:rPr lang="en-US" b="1" dirty="0"/>
              <a:t> bez </a:t>
            </a:r>
            <a:r>
              <a:rPr lang="en-US" b="1" dirty="0" err="1"/>
              <a:t>zastoja</a:t>
            </a:r>
            <a:r>
              <a:rPr lang="en-US" b="1" dirty="0"/>
              <a:t> </a:t>
            </a:r>
          </a:p>
        </p:txBody>
      </p:sp>
      <p:sp>
        <p:nvSpPr>
          <p:cNvPr id="3" name="Content Placeholder 2">
            <a:extLst>
              <a:ext uri="{FF2B5EF4-FFF2-40B4-BE49-F238E27FC236}">
                <a16:creationId xmlns:a16="http://schemas.microsoft.com/office/drawing/2014/main" id="{D4443966-4274-6EB0-746E-27B3D2883042}"/>
              </a:ext>
            </a:extLst>
          </p:cNvPr>
          <p:cNvSpPr>
            <a:spLocks noGrp="1"/>
          </p:cNvSpPr>
          <p:nvPr>
            <p:ph idx="1"/>
          </p:nvPr>
        </p:nvSpPr>
        <p:spPr>
          <a:xfrm>
            <a:off x="0" y="1411706"/>
            <a:ext cx="7202905" cy="5446294"/>
          </a:xfrm>
        </p:spPr>
        <p:txBody>
          <a:bodyPr/>
          <a:lstStyle/>
          <a:p>
            <a:r>
              <a:rPr lang="en-US" dirty="0" err="1"/>
              <a:t>Što</a:t>
            </a:r>
            <a:r>
              <a:rPr lang="en-US" dirty="0"/>
              <a:t> </a:t>
            </a:r>
            <a:r>
              <a:rPr lang="en-US" dirty="0" err="1"/>
              <a:t>trebamo</a:t>
            </a:r>
            <a:r>
              <a:rPr lang="en-US" dirty="0"/>
              <a:t> </a:t>
            </a:r>
            <a:r>
              <a:rPr lang="en-US" dirty="0" err="1"/>
              <a:t>znati</a:t>
            </a:r>
            <a:r>
              <a:rPr lang="en-US" dirty="0"/>
              <a:t> </a:t>
            </a:r>
            <a:r>
              <a:rPr lang="en-US" dirty="0" err="1"/>
              <a:t>kako</a:t>
            </a:r>
            <a:r>
              <a:rPr lang="en-US" dirty="0"/>
              <a:t> </a:t>
            </a:r>
            <a:r>
              <a:rPr lang="en-US" dirty="0" err="1"/>
              <a:t>bismo</a:t>
            </a:r>
            <a:r>
              <a:rPr lang="en-US" dirty="0"/>
              <a:t> u </a:t>
            </a:r>
            <a:r>
              <a:rPr lang="en-US" dirty="0" err="1"/>
              <a:t>potpunosti</a:t>
            </a:r>
            <a:r>
              <a:rPr lang="en-US" dirty="0"/>
              <a:t> </a:t>
            </a:r>
            <a:r>
              <a:rPr lang="en-US" dirty="0" err="1"/>
              <a:t>izbjegli</a:t>
            </a:r>
            <a:r>
              <a:rPr lang="en-US" dirty="0"/>
              <a:t> </a:t>
            </a:r>
            <a:r>
              <a:rPr lang="en-US" dirty="0" err="1"/>
              <a:t>usporavanja</a:t>
            </a:r>
            <a:r>
              <a:rPr lang="en-US" dirty="0"/>
              <a:t> u </a:t>
            </a:r>
            <a:r>
              <a:rPr lang="en-US" dirty="0" err="1"/>
              <a:t>grananju</a:t>
            </a:r>
            <a:r>
              <a:rPr lang="en-US" dirty="0"/>
              <a:t>? </a:t>
            </a:r>
            <a:endParaRPr lang="hr-HR" dirty="0"/>
          </a:p>
          <a:p>
            <a:pPr lvl="1"/>
            <a:r>
              <a:rPr lang="en-US" dirty="0" err="1"/>
              <a:t>Trebate</a:t>
            </a:r>
            <a:r>
              <a:rPr lang="en-US" dirty="0"/>
              <a:t> </a:t>
            </a:r>
            <a:r>
              <a:rPr lang="en-US" dirty="0" err="1"/>
              <a:t>znati</a:t>
            </a:r>
            <a:r>
              <a:rPr lang="en-US" dirty="0"/>
              <a:t> </a:t>
            </a:r>
            <a:r>
              <a:rPr lang="en-US" dirty="0" err="1"/>
              <a:t>koja</a:t>
            </a:r>
            <a:r>
              <a:rPr lang="en-US" dirty="0"/>
              <a:t> </a:t>
            </a:r>
            <a:r>
              <a:rPr lang="en-US" dirty="0" err="1"/>
              <a:t>instrukcija</a:t>
            </a:r>
            <a:r>
              <a:rPr lang="en-US" dirty="0"/>
              <a:t> </a:t>
            </a:r>
            <a:r>
              <a:rPr lang="en-US" dirty="0" err="1"/>
              <a:t>koje</a:t>
            </a:r>
            <a:r>
              <a:rPr lang="en-US" dirty="0"/>
              <a:t> "</a:t>
            </a:r>
            <a:r>
              <a:rPr lang="en-US" dirty="0" err="1"/>
              <a:t>trenutno</a:t>
            </a:r>
            <a:r>
              <a:rPr lang="en-US" dirty="0"/>
              <a:t>" </a:t>
            </a:r>
            <a:r>
              <a:rPr lang="en-US" dirty="0" err="1"/>
              <a:t>donosimo</a:t>
            </a:r>
            <a:r>
              <a:rPr lang="en-US" dirty="0"/>
              <a:t> je </a:t>
            </a:r>
            <a:r>
              <a:rPr lang="en-US" dirty="0" err="1"/>
              <a:t>grananje</a:t>
            </a:r>
            <a:r>
              <a:rPr lang="en-US" dirty="0"/>
              <a:t> (</a:t>
            </a:r>
            <a:r>
              <a:rPr lang="en-US" dirty="0" err="1"/>
              <a:t>zapamtite</a:t>
            </a:r>
            <a:r>
              <a:rPr lang="en-US" dirty="0"/>
              <a:t>, </a:t>
            </a:r>
            <a:r>
              <a:rPr lang="en-US" dirty="0" err="1"/>
              <a:t>još</a:t>
            </a:r>
            <a:r>
              <a:rPr lang="en-US" dirty="0"/>
              <a:t> se </a:t>
            </a:r>
            <a:r>
              <a:rPr lang="en-US" dirty="0" err="1"/>
              <a:t>nije</a:t>
            </a:r>
            <a:r>
              <a:rPr lang="en-US" dirty="0"/>
              <a:t> </a:t>
            </a:r>
            <a:r>
              <a:rPr lang="en-US" dirty="0" err="1"/>
              <a:t>vratila</a:t>
            </a:r>
            <a:r>
              <a:rPr lang="en-US" dirty="0"/>
              <a:t> </a:t>
            </a:r>
            <a:r>
              <a:rPr lang="en-US" dirty="0" err="1"/>
              <a:t>iz</a:t>
            </a:r>
            <a:r>
              <a:rPr lang="en-US" dirty="0"/>
              <a:t> </a:t>
            </a:r>
            <a:r>
              <a:rPr lang="en-US" dirty="0" err="1"/>
              <a:t>memorije</a:t>
            </a:r>
            <a:r>
              <a:rPr lang="en-US" dirty="0"/>
              <a:t>, pa </a:t>
            </a:r>
            <a:r>
              <a:rPr lang="en-US" dirty="0" err="1"/>
              <a:t>kako</a:t>
            </a:r>
            <a:r>
              <a:rPr lang="en-US" dirty="0"/>
              <a:t> </a:t>
            </a:r>
            <a:r>
              <a:rPr lang="en-US" dirty="0" err="1"/>
              <a:t>možemo</a:t>
            </a:r>
            <a:r>
              <a:rPr lang="en-US" dirty="0"/>
              <a:t> </a:t>
            </a:r>
            <a:r>
              <a:rPr lang="en-US" dirty="0" err="1"/>
              <a:t>znati</a:t>
            </a:r>
            <a:r>
              <a:rPr lang="en-US" dirty="0"/>
              <a:t>?) </a:t>
            </a:r>
            <a:endParaRPr lang="hr-HR" dirty="0"/>
          </a:p>
          <a:p>
            <a:pPr lvl="1"/>
            <a:r>
              <a:rPr lang="en-US" dirty="0"/>
              <a:t>1. </a:t>
            </a:r>
            <a:r>
              <a:rPr lang="en-US" dirty="0" err="1"/>
              <a:t>Moramo</a:t>
            </a:r>
            <a:r>
              <a:rPr lang="en-US" dirty="0"/>
              <a:t> </a:t>
            </a:r>
            <a:r>
              <a:rPr lang="en-US" u="sng" dirty="0" err="1"/>
              <a:t>predvidjeti</a:t>
            </a:r>
            <a:r>
              <a:rPr lang="en-US" u="sng" dirty="0"/>
              <a:t> </a:t>
            </a:r>
            <a:r>
              <a:rPr lang="en-US" u="sng" dirty="0" err="1"/>
              <a:t>hoće</a:t>
            </a:r>
            <a:r>
              <a:rPr lang="en-US" u="sng" dirty="0"/>
              <a:t> li se </a:t>
            </a:r>
            <a:r>
              <a:rPr lang="en-US" u="sng" dirty="0" err="1"/>
              <a:t>grananje</a:t>
            </a:r>
            <a:r>
              <a:rPr lang="en-US" u="sng" dirty="0"/>
              <a:t> </a:t>
            </a:r>
            <a:r>
              <a:rPr lang="en-US" u="sng" dirty="0" err="1"/>
              <a:t>dogoditi</a:t>
            </a:r>
            <a:r>
              <a:rPr lang="en-US" u="sng" dirty="0"/>
              <a:t> </a:t>
            </a:r>
            <a:r>
              <a:rPr lang="en-US" u="sng" dirty="0" err="1"/>
              <a:t>ili</a:t>
            </a:r>
            <a:r>
              <a:rPr lang="en-US" u="sng" dirty="0"/>
              <a:t> ne </a:t>
            </a:r>
            <a:endParaRPr lang="hr-HR" u="sng" dirty="0"/>
          </a:p>
          <a:p>
            <a:pPr lvl="1"/>
            <a:r>
              <a:rPr lang="en-US" dirty="0"/>
              <a:t>2. </a:t>
            </a:r>
            <a:r>
              <a:rPr lang="en-US" dirty="0" err="1"/>
              <a:t>Ako</a:t>
            </a:r>
            <a:r>
              <a:rPr lang="en-US" dirty="0"/>
              <a:t> se </a:t>
            </a:r>
            <a:r>
              <a:rPr lang="en-US" u="sng" dirty="0" err="1"/>
              <a:t>grananje</a:t>
            </a:r>
            <a:r>
              <a:rPr lang="en-US" u="sng" dirty="0"/>
              <a:t> </a:t>
            </a:r>
            <a:r>
              <a:rPr lang="en-US" u="sng" dirty="0" err="1"/>
              <a:t>događa</a:t>
            </a:r>
            <a:r>
              <a:rPr lang="en-US" u="sng" dirty="0"/>
              <a:t> </a:t>
            </a:r>
            <a:r>
              <a:rPr lang="en-US" u="sng" dirty="0" err="1"/>
              <a:t>moramo</a:t>
            </a:r>
            <a:r>
              <a:rPr lang="en-US" u="sng" dirty="0"/>
              <a:t> </a:t>
            </a:r>
            <a:r>
              <a:rPr lang="en-US" u="sng" dirty="0" err="1"/>
              <a:t>odrediti</a:t>
            </a:r>
            <a:r>
              <a:rPr lang="en-US" u="sng" dirty="0"/>
              <a:t> </a:t>
            </a:r>
            <a:r>
              <a:rPr lang="en-US" u="sng" dirty="0" err="1"/>
              <a:t>odredišnu</a:t>
            </a:r>
            <a:r>
              <a:rPr lang="en-US" u="sng" dirty="0"/>
              <a:t> </a:t>
            </a:r>
            <a:r>
              <a:rPr lang="en-US" u="sng" dirty="0" err="1"/>
              <a:t>adresu</a:t>
            </a:r>
            <a:r>
              <a:rPr lang="en-US" u="sng" dirty="0"/>
              <a:t> </a:t>
            </a:r>
            <a:endParaRPr lang="hr-HR" u="sng" dirty="0"/>
          </a:p>
          <a:p>
            <a:r>
              <a:rPr lang="en-US" dirty="0"/>
              <a:t>Da </a:t>
            </a:r>
            <a:r>
              <a:rPr lang="en-US" dirty="0" err="1"/>
              <a:t>bismo</a:t>
            </a:r>
            <a:r>
              <a:rPr lang="en-US" dirty="0"/>
              <a:t> </a:t>
            </a:r>
            <a:r>
              <a:rPr lang="en-US" dirty="0" err="1"/>
              <a:t>pružili</a:t>
            </a:r>
            <a:r>
              <a:rPr lang="en-US" dirty="0"/>
              <a:t> </a:t>
            </a:r>
            <a:r>
              <a:rPr lang="en-US" dirty="0" err="1"/>
              <a:t>informacije</a:t>
            </a:r>
            <a:r>
              <a:rPr lang="en-US" dirty="0"/>
              <a:t> za </a:t>
            </a:r>
            <a:r>
              <a:rPr lang="en-US" dirty="0" err="1"/>
              <a:t>rješavanje</a:t>
            </a:r>
            <a:r>
              <a:rPr lang="en-US" dirty="0"/>
              <a:t> </a:t>
            </a:r>
            <a:r>
              <a:rPr lang="en-US" dirty="0" err="1"/>
              <a:t>problema</a:t>
            </a:r>
            <a:r>
              <a:rPr lang="en-US" dirty="0"/>
              <a:t> 1 </a:t>
            </a:r>
            <a:r>
              <a:rPr lang="en-US" dirty="0" err="1"/>
              <a:t>i</a:t>
            </a:r>
            <a:r>
              <a:rPr lang="en-US" dirty="0"/>
              <a:t> 3, </a:t>
            </a:r>
            <a:r>
              <a:rPr lang="en-US" u="sng" dirty="0" err="1"/>
              <a:t>nedavna</a:t>
            </a:r>
            <a:r>
              <a:rPr lang="en-US" u="sng" dirty="0"/>
              <a:t> </a:t>
            </a:r>
            <a:r>
              <a:rPr lang="en-US" u="sng" dirty="0" err="1"/>
              <a:t>grananja</a:t>
            </a:r>
            <a:r>
              <a:rPr lang="en-US" u="sng" dirty="0"/>
              <a:t> </a:t>
            </a:r>
            <a:r>
              <a:rPr lang="en-US" dirty="0" err="1"/>
              <a:t>pohranjujemo</a:t>
            </a:r>
            <a:r>
              <a:rPr lang="en-US" dirty="0"/>
              <a:t> </a:t>
            </a:r>
            <a:r>
              <a:rPr lang="en-US" dirty="0" err="1"/>
              <a:t>zajedno</a:t>
            </a:r>
            <a:r>
              <a:rPr lang="en-US" dirty="0"/>
              <a:t> s </a:t>
            </a:r>
            <a:r>
              <a:rPr lang="en-US" dirty="0" err="1"/>
              <a:t>njihovim</a:t>
            </a:r>
            <a:r>
              <a:rPr lang="en-US" dirty="0"/>
              <a:t> </a:t>
            </a:r>
            <a:r>
              <a:rPr lang="en-US" u="sng" dirty="0" err="1"/>
              <a:t>ciljnim</a:t>
            </a:r>
            <a:r>
              <a:rPr lang="en-US" u="sng" dirty="0"/>
              <a:t> </a:t>
            </a:r>
            <a:r>
              <a:rPr lang="en-US" u="sng" dirty="0" err="1"/>
              <a:t>adresama</a:t>
            </a:r>
            <a:r>
              <a:rPr lang="en-US" dirty="0"/>
              <a:t> u </a:t>
            </a:r>
            <a:r>
              <a:rPr lang="en-US" b="1" u="sng" dirty="0" err="1"/>
              <a:t>Bransch</a:t>
            </a:r>
            <a:r>
              <a:rPr lang="en-US" b="1" u="sng" dirty="0"/>
              <a:t> target </a:t>
            </a:r>
            <a:r>
              <a:rPr lang="en-US" b="1" u="sng" dirty="0" err="1"/>
              <a:t>bufferu</a:t>
            </a:r>
            <a:r>
              <a:rPr lang="en-US" b="1" u="sng" dirty="0"/>
              <a:t> </a:t>
            </a:r>
            <a:r>
              <a:rPr lang="en-US" dirty="0"/>
              <a:t>(</a:t>
            </a:r>
            <a:r>
              <a:rPr lang="en-US" b="1" u="sng" dirty="0"/>
              <a:t>BTB</a:t>
            </a:r>
            <a:r>
              <a:rPr lang="en-US" dirty="0"/>
              <a:t>).</a:t>
            </a:r>
          </a:p>
        </p:txBody>
      </p:sp>
      <p:pic>
        <p:nvPicPr>
          <p:cNvPr id="5" name="Picture 4">
            <a:extLst>
              <a:ext uri="{FF2B5EF4-FFF2-40B4-BE49-F238E27FC236}">
                <a16:creationId xmlns:a16="http://schemas.microsoft.com/office/drawing/2014/main" id="{5F8C12CB-3BF1-DBAA-A03F-2ED56520515E}"/>
              </a:ext>
            </a:extLst>
          </p:cNvPr>
          <p:cNvPicPr>
            <a:picLocks noChangeAspect="1"/>
          </p:cNvPicPr>
          <p:nvPr/>
        </p:nvPicPr>
        <p:blipFill>
          <a:blip r:embed="rId2"/>
          <a:stretch>
            <a:fillRect/>
          </a:stretch>
        </p:blipFill>
        <p:spPr>
          <a:xfrm>
            <a:off x="7366539" y="1049164"/>
            <a:ext cx="4549534" cy="2827265"/>
          </a:xfrm>
          <a:prstGeom prst="rect">
            <a:avLst/>
          </a:prstGeom>
        </p:spPr>
      </p:pic>
      <p:pic>
        <p:nvPicPr>
          <p:cNvPr id="7" name="Picture 6">
            <a:extLst>
              <a:ext uri="{FF2B5EF4-FFF2-40B4-BE49-F238E27FC236}">
                <a16:creationId xmlns:a16="http://schemas.microsoft.com/office/drawing/2014/main" id="{3DC89136-3EA0-152F-7D2D-29DC9CF80C57}"/>
              </a:ext>
            </a:extLst>
          </p:cNvPr>
          <p:cNvPicPr>
            <a:picLocks noChangeAspect="1"/>
          </p:cNvPicPr>
          <p:nvPr/>
        </p:nvPicPr>
        <p:blipFill>
          <a:blip r:embed="rId3"/>
          <a:stretch>
            <a:fillRect/>
          </a:stretch>
        </p:blipFill>
        <p:spPr>
          <a:xfrm>
            <a:off x="7692765" y="3876429"/>
            <a:ext cx="4223308" cy="2981571"/>
          </a:xfrm>
          <a:prstGeom prst="rect">
            <a:avLst/>
          </a:prstGeom>
        </p:spPr>
      </p:pic>
    </p:spTree>
    <p:extLst>
      <p:ext uri="{BB962C8B-B14F-4D97-AF65-F5344CB8AC3E}">
        <p14:creationId xmlns:p14="http://schemas.microsoft.com/office/powerpoint/2010/main" val="3547147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061A-B044-BCE1-6E79-2F3104EDAD5C}"/>
              </a:ext>
            </a:extLst>
          </p:cNvPr>
          <p:cNvSpPr>
            <a:spLocks noGrp="1"/>
          </p:cNvSpPr>
          <p:nvPr>
            <p:ph type="title"/>
          </p:nvPr>
        </p:nvSpPr>
        <p:spPr>
          <a:xfrm>
            <a:off x="838200" y="283845"/>
            <a:ext cx="10515600" cy="1325563"/>
          </a:xfrm>
        </p:spPr>
        <p:txBody>
          <a:bodyPr/>
          <a:lstStyle/>
          <a:p>
            <a:r>
              <a:rPr lang="en-US" b="1" dirty="0" err="1"/>
              <a:t>Ostali</a:t>
            </a:r>
            <a:r>
              <a:rPr lang="en-US" b="1" dirty="0"/>
              <a:t> BTB </a:t>
            </a:r>
            <a:r>
              <a:rPr lang="en-US" b="1" dirty="0" err="1"/>
              <a:t>trikovi</a:t>
            </a:r>
            <a:r>
              <a:rPr lang="en-US" b="1" dirty="0"/>
              <a:t>: </a:t>
            </a:r>
            <a:r>
              <a:rPr lang="en-US" b="1" u="sng" dirty="0" err="1"/>
              <a:t>Preklapanje</a:t>
            </a:r>
            <a:r>
              <a:rPr lang="en-US" b="1" u="sng" dirty="0"/>
              <a:t> </a:t>
            </a:r>
            <a:r>
              <a:rPr lang="en-US" b="1" u="sng" dirty="0" err="1"/>
              <a:t>grane</a:t>
            </a:r>
            <a:r>
              <a:rPr lang="en-US" b="1" u="sng" dirty="0"/>
              <a:t> </a:t>
            </a:r>
          </a:p>
        </p:txBody>
      </p:sp>
      <p:sp>
        <p:nvSpPr>
          <p:cNvPr id="3" name="Content Placeholder 2">
            <a:extLst>
              <a:ext uri="{FF2B5EF4-FFF2-40B4-BE49-F238E27FC236}">
                <a16:creationId xmlns:a16="http://schemas.microsoft.com/office/drawing/2014/main" id="{080CD99B-4977-35EB-D0D6-F54C17BE276A}"/>
              </a:ext>
            </a:extLst>
          </p:cNvPr>
          <p:cNvSpPr>
            <a:spLocks noGrp="1"/>
          </p:cNvSpPr>
          <p:nvPr>
            <p:ph idx="1"/>
          </p:nvPr>
        </p:nvSpPr>
        <p:spPr/>
        <p:txBody>
          <a:bodyPr>
            <a:normAutofit fontScale="92500" lnSpcReduction="10000"/>
          </a:bodyPr>
          <a:lstStyle/>
          <a:p>
            <a:r>
              <a:rPr lang="en-US" dirty="0"/>
              <a:t>• </a:t>
            </a:r>
            <a:r>
              <a:rPr lang="en-US" dirty="0" err="1"/>
              <a:t>Osim</a:t>
            </a:r>
            <a:r>
              <a:rPr lang="en-US" dirty="0"/>
              <a:t> </a:t>
            </a:r>
            <a:r>
              <a:rPr lang="en-US" dirty="0" err="1"/>
              <a:t>pohrane</a:t>
            </a:r>
            <a:r>
              <a:rPr lang="en-US" dirty="0"/>
              <a:t> </a:t>
            </a:r>
            <a:r>
              <a:rPr lang="en-US" dirty="0" err="1"/>
              <a:t>ciljne</a:t>
            </a:r>
            <a:r>
              <a:rPr lang="en-US" dirty="0"/>
              <a:t> </a:t>
            </a:r>
            <a:r>
              <a:rPr lang="en-US" dirty="0" err="1"/>
              <a:t>adrese</a:t>
            </a:r>
            <a:r>
              <a:rPr lang="en-US" dirty="0"/>
              <a:t>, </a:t>
            </a:r>
            <a:r>
              <a:rPr lang="en-US" u="sng" dirty="0" err="1"/>
              <a:t>ciljne</a:t>
            </a:r>
            <a:r>
              <a:rPr lang="en-US" u="sng" dirty="0"/>
              <a:t> </a:t>
            </a:r>
            <a:r>
              <a:rPr lang="en-US" u="sng" dirty="0" err="1"/>
              <a:t>instrukcije</a:t>
            </a:r>
            <a:r>
              <a:rPr lang="en-US" u="sng" dirty="0"/>
              <a:t> </a:t>
            </a:r>
            <a:r>
              <a:rPr lang="en-US" dirty="0" err="1"/>
              <a:t>mogli</a:t>
            </a:r>
            <a:r>
              <a:rPr lang="en-US" dirty="0"/>
              <a:t> </a:t>
            </a:r>
            <a:r>
              <a:rPr lang="en-US" dirty="0" err="1"/>
              <a:t>bismo</a:t>
            </a:r>
            <a:r>
              <a:rPr lang="en-US" dirty="0"/>
              <a:t> </a:t>
            </a:r>
            <a:r>
              <a:rPr lang="en-US" dirty="0" err="1"/>
              <a:t>pohraniti</a:t>
            </a:r>
            <a:r>
              <a:rPr lang="en-US" dirty="0"/>
              <a:t> u BTB. </a:t>
            </a:r>
            <a:endParaRPr lang="hr-HR" dirty="0"/>
          </a:p>
          <a:p>
            <a:r>
              <a:rPr lang="en-US" dirty="0"/>
              <a:t>• </a:t>
            </a:r>
            <a:r>
              <a:rPr lang="en-US" dirty="0" err="1"/>
              <a:t>Nema</a:t>
            </a:r>
            <a:r>
              <a:rPr lang="en-US" dirty="0"/>
              <a:t> </a:t>
            </a:r>
            <a:r>
              <a:rPr lang="en-US" dirty="0" err="1"/>
              <a:t>potrebe</a:t>
            </a:r>
            <a:r>
              <a:rPr lang="en-US" dirty="0"/>
              <a:t> za </a:t>
            </a:r>
            <a:r>
              <a:rPr lang="en-US" dirty="0" err="1"/>
              <a:t>dohvaćanjem</a:t>
            </a:r>
            <a:r>
              <a:rPr lang="en-US" dirty="0"/>
              <a:t> </a:t>
            </a:r>
            <a:r>
              <a:rPr lang="en-US" dirty="0" err="1"/>
              <a:t>sljedećih</a:t>
            </a:r>
            <a:r>
              <a:rPr lang="en-US" dirty="0"/>
              <a:t> </a:t>
            </a:r>
            <a:r>
              <a:rPr lang="en-US" dirty="0" err="1"/>
              <a:t>uputa</a:t>
            </a:r>
            <a:r>
              <a:rPr lang="en-US" dirty="0"/>
              <a:t>; </a:t>
            </a:r>
            <a:r>
              <a:rPr lang="en-US" u="sng" dirty="0"/>
              <a:t>CPI za </a:t>
            </a:r>
            <a:r>
              <a:rPr lang="en-US" u="sng" dirty="0" err="1"/>
              <a:t>grananje</a:t>
            </a:r>
            <a:r>
              <a:rPr lang="en-US" u="sng" dirty="0"/>
              <a:t> je </a:t>
            </a:r>
            <a:r>
              <a:rPr lang="en-US" u="sng" dirty="0" err="1"/>
              <a:t>sada</a:t>
            </a:r>
            <a:r>
              <a:rPr lang="en-US" u="sng" dirty="0"/>
              <a:t> </a:t>
            </a:r>
            <a:r>
              <a:rPr lang="en-US" u="sng" dirty="0" err="1"/>
              <a:t>zapravo</a:t>
            </a:r>
            <a:r>
              <a:rPr lang="en-US" u="sng" dirty="0"/>
              <a:t> </a:t>
            </a:r>
            <a:r>
              <a:rPr lang="en-US" u="sng" dirty="0" err="1"/>
              <a:t>nula</a:t>
            </a:r>
            <a:r>
              <a:rPr lang="en-US" dirty="0"/>
              <a:t>. </a:t>
            </a:r>
            <a:endParaRPr lang="hr-HR" dirty="0"/>
          </a:p>
          <a:p>
            <a:r>
              <a:rPr lang="en-US" dirty="0"/>
              <a:t>• </a:t>
            </a:r>
            <a:r>
              <a:rPr lang="en-US" dirty="0" err="1"/>
              <a:t>Također</a:t>
            </a:r>
            <a:r>
              <a:rPr lang="en-US" dirty="0"/>
              <a:t> bi </a:t>
            </a:r>
            <a:r>
              <a:rPr lang="en-US" dirty="0" err="1"/>
              <a:t>mogli</a:t>
            </a:r>
            <a:r>
              <a:rPr lang="en-US" dirty="0"/>
              <a:t> </a:t>
            </a:r>
            <a:r>
              <a:rPr lang="en-US" dirty="0" err="1"/>
              <a:t>omogućiti</a:t>
            </a:r>
            <a:r>
              <a:rPr lang="en-US" dirty="0"/>
              <a:t> da </a:t>
            </a:r>
            <a:r>
              <a:rPr lang="en-US" dirty="0" err="1"/>
              <a:t>odvojimo</a:t>
            </a:r>
            <a:r>
              <a:rPr lang="en-US" dirty="0"/>
              <a:t> </a:t>
            </a:r>
            <a:r>
              <a:rPr lang="en-US" dirty="0" err="1"/>
              <a:t>više</a:t>
            </a:r>
            <a:r>
              <a:rPr lang="en-US" dirty="0"/>
              <a:t> </a:t>
            </a:r>
            <a:r>
              <a:rPr lang="en-US" dirty="0" err="1"/>
              <a:t>vremena</a:t>
            </a:r>
            <a:r>
              <a:rPr lang="en-US" dirty="0"/>
              <a:t> za </a:t>
            </a:r>
            <a:r>
              <a:rPr lang="en-US" dirty="0" err="1"/>
              <a:t>pristup</a:t>
            </a:r>
            <a:r>
              <a:rPr lang="en-US" dirty="0"/>
              <a:t> (</a:t>
            </a:r>
            <a:r>
              <a:rPr lang="en-US" dirty="0" err="1"/>
              <a:t>većem</a:t>
            </a:r>
            <a:r>
              <a:rPr lang="en-US" dirty="0"/>
              <a:t>) BTB </a:t>
            </a:r>
            <a:endParaRPr lang="hr-HR" dirty="0"/>
          </a:p>
          <a:p>
            <a:r>
              <a:rPr lang="en-US" dirty="0"/>
              <a:t>• </a:t>
            </a:r>
            <a:r>
              <a:rPr lang="en-US" dirty="0" err="1"/>
              <a:t>Grananje</a:t>
            </a:r>
            <a:r>
              <a:rPr lang="en-US" dirty="0"/>
              <a:t> je </a:t>
            </a:r>
            <a:r>
              <a:rPr lang="en-US" dirty="0" err="1"/>
              <a:t>sada</a:t>
            </a:r>
            <a:r>
              <a:rPr lang="en-US" dirty="0"/>
              <a:t> </a:t>
            </a:r>
            <a:r>
              <a:rPr lang="en-US" dirty="0" err="1"/>
              <a:t>uklonjeno</a:t>
            </a:r>
            <a:r>
              <a:rPr lang="en-US" dirty="0"/>
              <a:t> </a:t>
            </a:r>
            <a:r>
              <a:rPr lang="en-US" dirty="0" err="1"/>
              <a:t>iz</a:t>
            </a:r>
            <a:r>
              <a:rPr lang="en-US" dirty="0"/>
              <a:t> </a:t>
            </a:r>
            <a:r>
              <a:rPr lang="en-US" dirty="0" err="1"/>
              <a:t>slijeda</a:t>
            </a:r>
            <a:r>
              <a:rPr lang="en-US" dirty="0"/>
              <a:t> </a:t>
            </a:r>
            <a:r>
              <a:rPr lang="en-US" dirty="0" err="1"/>
              <a:t>instrukcija</a:t>
            </a:r>
            <a:r>
              <a:rPr lang="en-US" dirty="0"/>
              <a:t> koji je </a:t>
            </a:r>
            <a:r>
              <a:rPr lang="en-US" dirty="0" err="1"/>
              <a:t>predstavljen</a:t>
            </a:r>
            <a:r>
              <a:rPr lang="en-US" dirty="0"/>
              <a:t> </a:t>
            </a:r>
            <a:r>
              <a:rPr lang="en-US" dirty="0" err="1"/>
              <a:t>pipelineu</a:t>
            </a:r>
            <a:r>
              <a:rPr lang="en-US" dirty="0"/>
              <a:t> za </a:t>
            </a:r>
            <a:r>
              <a:rPr lang="en-US" dirty="0" err="1"/>
              <a:t>izvršenje</a:t>
            </a:r>
            <a:r>
              <a:rPr lang="en-US" dirty="0"/>
              <a:t> - </a:t>
            </a:r>
            <a:r>
              <a:rPr lang="en-US" dirty="0" err="1"/>
              <a:t>umjesto</a:t>
            </a:r>
            <a:r>
              <a:rPr lang="en-US" dirty="0"/>
              <a:t> toga, </a:t>
            </a:r>
            <a:r>
              <a:rPr lang="en-US" u="sng" dirty="0"/>
              <a:t>grana se </a:t>
            </a:r>
            <a:r>
              <a:rPr lang="en-US" u="sng" dirty="0" err="1"/>
              <a:t>zamjenjuje</a:t>
            </a:r>
            <a:r>
              <a:rPr lang="en-US" u="sng" dirty="0"/>
              <a:t> </a:t>
            </a:r>
            <a:r>
              <a:rPr lang="en-US" u="sng" dirty="0" err="1"/>
              <a:t>ciljnom</a:t>
            </a:r>
            <a:r>
              <a:rPr lang="en-US" u="sng" dirty="0"/>
              <a:t> </a:t>
            </a:r>
            <a:r>
              <a:rPr lang="en-US" u="sng" dirty="0" err="1"/>
              <a:t>instrukcijom</a:t>
            </a:r>
            <a:r>
              <a:rPr lang="en-US" u="sng" dirty="0"/>
              <a:t> </a:t>
            </a:r>
            <a:r>
              <a:rPr lang="en-US" u="sng" dirty="0" err="1"/>
              <a:t>grane</a:t>
            </a:r>
            <a:r>
              <a:rPr lang="en-US" u="sng" dirty="0"/>
              <a:t> </a:t>
            </a:r>
            <a:endParaRPr lang="hr-HR" u="sng" dirty="0"/>
          </a:p>
          <a:p>
            <a:r>
              <a:rPr lang="en-US" dirty="0"/>
              <a:t>• </a:t>
            </a:r>
            <a:r>
              <a:rPr lang="en-US" dirty="0" err="1"/>
              <a:t>Također</a:t>
            </a:r>
            <a:r>
              <a:rPr lang="en-US" dirty="0"/>
              <a:t> </a:t>
            </a:r>
            <a:r>
              <a:rPr lang="en-US" dirty="0" err="1"/>
              <a:t>možemo</a:t>
            </a:r>
            <a:r>
              <a:rPr lang="en-US" dirty="0"/>
              <a:t> </a:t>
            </a:r>
            <a:r>
              <a:rPr lang="en-US" dirty="0" err="1"/>
              <a:t>stvoriti</a:t>
            </a:r>
            <a:r>
              <a:rPr lang="en-US" dirty="0"/>
              <a:t> </a:t>
            </a:r>
            <a:r>
              <a:rPr lang="en-US" dirty="0" err="1"/>
              <a:t>zasebnu</a:t>
            </a:r>
            <a:r>
              <a:rPr lang="en-US" dirty="0"/>
              <a:t> </a:t>
            </a:r>
            <a:r>
              <a:rPr lang="en-US" dirty="0" err="1"/>
              <a:t>strukturu</a:t>
            </a:r>
            <a:r>
              <a:rPr lang="en-US" dirty="0"/>
              <a:t> za </a:t>
            </a:r>
            <a:r>
              <a:rPr lang="en-US" u="sng" dirty="0" err="1"/>
              <a:t>predmemoriranje</a:t>
            </a:r>
            <a:r>
              <a:rPr lang="en-US" u="sng" dirty="0"/>
              <a:t> </a:t>
            </a:r>
            <a:r>
              <a:rPr lang="en-US" u="sng" dirty="0" err="1"/>
              <a:t>instrukcija</a:t>
            </a:r>
            <a:r>
              <a:rPr lang="en-US" u="sng" dirty="0"/>
              <a:t> za </a:t>
            </a:r>
            <a:r>
              <a:rPr lang="en-US" u="sng" dirty="0" err="1"/>
              <a:t>cilj</a:t>
            </a:r>
            <a:r>
              <a:rPr lang="en-US" u="sng" dirty="0"/>
              <a:t> </a:t>
            </a:r>
            <a:r>
              <a:rPr lang="en-US" u="sng" dirty="0" err="1"/>
              <a:t>grananja</a:t>
            </a:r>
            <a:r>
              <a:rPr lang="en-US" dirty="0"/>
              <a:t> (i.e. </a:t>
            </a:r>
            <a:r>
              <a:rPr lang="en-US" b="1" dirty="0"/>
              <a:t>the Branch Target Instruction Cache </a:t>
            </a:r>
            <a:r>
              <a:rPr lang="en-US" dirty="0"/>
              <a:t>or </a:t>
            </a:r>
            <a:r>
              <a:rPr lang="en-US" b="1" u="sng" dirty="0"/>
              <a:t>BTIC</a:t>
            </a:r>
            <a:r>
              <a:rPr lang="en-US" dirty="0"/>
              <a:t>) </a:t>
            </a:r>
          </a:p>
        </p:txBody>
      </p:sp>
    </p:spTree>
    <p:extLst>
      <p:ext uri="{BB962C8B-B14F-4D97-AF65-F5344CB8AC3E}">
        <p14:creationId xmlns:p14="http://schemas.microsoft.com/office/powerpoint/2010/main" val="40187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0558-52DC-7C6A-342D-48827E327F1F}"/>
              </a:ext>
            </a:extLst>
          </p:cNvPr>
          <p:cNvSpPr>
            <a:spLocks noGrp="1"/>
          </p:cNvSpPr>
          <p:nvPr>
            <p:ph type="title"/>
          </p:nvPr>
        </p:nvSpPr>
        <p:spPr/>
        <p:txBody>
          <a:bodyPr/>
          <a:lstStyle/>
          <a:p>
            <a:r>
              <a:rPr lang="en-US" b="1" dirty="0"/>
              <a:t>Arm1</a:t>
            </a:r>
            <a:r>
              <a:rPr lang="en-US" dirty="0"/>
              <a:t>: The First Arm Processor (1985) </a:t>
            </a:r>
          </a:p>
        </p:txBody>
      </p:sp>
      <p:sp>
        <p:nvSpPr>
          <p:cNvPr id="3" name="Content Placeholder 2">
            <a:extLst>
              <a:ext uri="{FF2B5EF4-FFF2-40B4-BE49-F238E27FC236}">
                <a16:creationId xmlns:a16="http://schemas.microsoft.com/office/drawing/2014/main" id="{73BE89C0-2209-CFD6-110B-3A5A492AF3EE}"/>
              </a:ext>
            </a:extLst>
          </p:cNvPr>
          <p:cNvSpPr>
            <a:spLocks noGrp="1"/>
          </p:cNvSpPr>
          <p:nvPr>
            <p:ph idx="1"/>
          </p:nvPr>
        </p:nvSpPr>
        <p:spPr/>
        <p:txBody>
          <a:bodyPr/>
          <a:lstStyle/>
          <a:p>
            <a:r>
              <a:rPr lang="en-US" dirty="0"/>
              <a:t>• Arm: </a:t>
            </a:r>
            <a:r>
              <a:rPr lang="en-US" b="1" dirty="0"/>
              <a:t>Advanced RISC Machine </a:t>
            </a:r>
            <a:r>
              <a:rPr lang="en-US" dirty="0"/>
              <a:t>(Arm) </a:t>
            </a:r>
            <a:endParaRPr lang="hr-HR" dirty="0"/>
          </a:p>
          <a:p>
            <a:r>
              <a:rPr lang="en-US" dirty="0"/>
              <a:t>• The first Arm processor was designed by Sophie Wilson and Prof. Steve </a:t>
            </a:r>
            <a:r>
              <a:rPr lang="en-US" dirty="0" err="1"/>
              <a:t>Furber</a:t>
            </a:r>
            <a:r>
              <a:rPr lang="en-US" dirty="0"/>
              <a:t>. It was inspired by early research papers from Berkeley and Stanford on RISC. </a:t>
            </a:r>
            <a:endParaRPr lang="hr-HR" dirty="0"/>
          </a:p>
          <a:p>
            <a:r>
              <a:rPr lang="en-US" dirty="0"/>
              <a:t>• Arm1 </a:t>
            </a:r>
            <a:endParaRPr lang="hr-HR" dirty="0"/>
          </a:p>
          <a:p>
            <a:r>
              <a:rPr lang="en-US" dirty="0"/>
              <a:t>• 25,000 transistors </a:t>
            </a:r>
            <a:endParaRPr lang="hr-HR" dirty="0"/>
          </a:p>
          <a:p>
            <a:r>
              <a:rPr lang="en-US" dirty="0"/>
              <a:t>• 3-stage pipeline </a:t>
            </a:r>
            <a:endParaRPr lang="hr-HR" dirty="0"/>
          </a:p>
          <a:p>
            <a:r>
              <a:rPr lang="en-US" dirty="0"/>
              <a:t>• 8 MHz clock </a:t>
            </a:r>
            <a:endParaRPr lang="hr-HR" dirty="0"/>
          </a:p>
          <a:p>
            <a:r>
              <a:rPr lang="en-US" dirty="0"/>
              <a:t>• </a:t>
            </a:r>
            <a:r>
              <a:rPr lang="en-US" u="sng" dirty="0"/>
              <a:t>No on-chip cache </a:t>
            </a:r>
          </a:p>
        </p:txBody>
      </p:sp>
      <p:pic>
        <p:nvPicPr>
          <p:cNvPr id="5" name="Picture 4">
            <a:extLst>
              <a:ext uri="{FF2B5EF4-FFF2-40B4-BE49-F238E27FC236}">
                <a16:creationId xmlns:a16="http://schemas.microsoft.com/office/drawing/2014/main" id="{E06AF7A9-21DD-8D55-C3FD-6593C4F6750E}"/>
              </a:ext>
            </a:extLst>
          </p:cNvPr>
          <p:cNvPicPr>
            <a:picLocks noChangeAspect="1"/>
          </p:cNvPicPr>
          <p:nvPr/>
        </p:nvPicPr>
        <p:blipFill>
          <a:blip r:embed="rId2"/>
          <a:stretch>
            <a:fillRect/>
          </a:stretch>
        </p:blipFill>
        <p:spPr>
          <a:xfrm>
            <a:off x="4732420" y="3232437"/>
            <a:ext cx="6621379" cy="3506755"/>
          </a:xfrm>
          <a:prstGeom prst="rect">
            <a:avLst/>
          </a:prstGeom>
        </p:spPr>
      </p:pic>
    </p:spTree>
    <p:extLst>
      <p:ext uri="{BB962C8B-B14F-4D97-AF65-F5344CB8AC3E}">
        <p14:creationId xmlns:p14="http://schemas.microsoft.com/office/powerpoint/2010/main" val="15277237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A35B-3D80-B926-6BC9-DE3ED92647BC}"/>
              </a:ext>
            </a:extLst>
          </p:cNvPr>
          <p:cNvSpPr>
            <a:spLocks noGrp="1"/>
          </p:cNvSpPr>
          <p:nvPr>
            <p:ph type="title"/>
          </p:nvPr>
        </p:nvSpPr>
        <p:spPr/>
        <p:txBody>
          <a:bodyPr/>
          <a:lstStyle/>
          <a:p>
            <a:r>
              <a:rPr lang="en-US" b="1" dirty="0" err="1"/>
              <a:t>Prediktori</a:t>
            </a:r>
            <a:r>
              <a:rPr lang="en-US" b="1" dirty="0"/>
              <a:t> </a:t>
            </a:r>
            <a:r>
              <a:rPr lang="en-US" b="1" dirty="0" err="1"/>
              <a:t>povratnih</a:t>
            </a:r>
            <a:r>
              <a:rPr lang="en-US" b="1" dirty="0"/>
              <a:t> </a:t>
            </a:r>
            <a:r>
              <a:rPr lang="en-US" b="1" dirty="0" err="1"/>
              <a:t>adresa</a:t>
            </a:r>
            <a:r>
              <a:rPr lang="en-US" b="1" dirty="0"/>
              <a:t> </a:t>
            </a:r>
          </a:p>
        </p:txBody>
      </p:sp>
      <p:sp>
        <p:nvSpPr>
          <p:cNvPr id="3" name="Content Placeholder 2">
            <a:extLst>
              <a:ext uri="{FF2B5EF4-FFF2-40B4-BE49-F238E27FC236}">
                <a16:creationId xmlns:a16="http://schemas.microsoft.com/office/drawing/2014/main" id="{7B2DD426-A1E3-E017-DFAF-8903ECE0CAD0}"/>
              </a:ext>
            </a:extLst>
          </p:cNvPr>
          <p:cNvSpPr>
            <a:spLocks noGrp="1"/>
          </p:cNvSpPr>
          <p:nvPr>
            <p:ph idx="1"/>
          </p:nvPr>
        </p:nvSpPr>
        <p:spPr/>
        <p:txBody>
          <a:bodyPr/>
          <a:lstStyle/>
          <a:p>
            <a:r>
              <a:rPr lang="en-US" dirty="0" err="1"/>
              <a:t>Funkcije</a:t>
            </a:r>
            <a:r>
              <a:rPr lang="en-US" dirty="0"/>
              <a:t> se </a:t>
            </a:r>
            <a:r>
              <a:rPr lang="en-US" dirty="0" err="1"/>
              <a:t>mogu</a:t>
            </a:r>
            <a:r>
              <a:rPr lang="en-US" dirty="0"/>
              <a:t> </a:t>
            </a:r>
            <a:r>
              <a:rPr lang="en-US" dirty="0" err="1"/>
              <a:t>pozvati</a:t>
            </a:r>
            <a:r>
              <a:rPr lang="en-US" dirty="0"/>
              <a:t> s </a:t>
            </a:r>
            <a:r>
              <a:rPr lang="en-US" dirty="0" err="1"/>
              <a:t>više</a:t>
            </a:r>
            <a:r>
              <a:rPr lang="en-US" dirty="0"/>
              <a:t> </a:t>
            </a:r>
            <a:r>
              <a:rPr lang="en-US" dirty="0" err="1"/>
              <a:t>mjesta</a:t>
            </a:r>
            <a:r>
              <a:rPr lang="en-US" dirty="0"/>
              <a:t> u </a:t>
            </a:r>
            <a:r>
              <a:rPr lang="en-US" dirty="0" err="1"/>
              <a:t>programu</a:t>
            </a:r>
            <a:r>
              <a:rPr lang="en-US" dirty="0"/>
              <a:t> </a:t>
            </a:r>
            <a:endParaRPr lang="hr-HR" dirty="0"/>
          </a:p>
          <a:p>
            <a:r>
              <a:rPr lang="en-US" u="sng" dirty="0" err="1"/>
              <a:t>Točnost</a:t>
            </a:r>
            <a:r>
              <a:rPr lang="en-US" dirty="0"/>
              <a:t> </a:t>
            </a:r>
            <a:r>
              <a:rPr lang="en-US" dirty="0" err="1"/>
              <a:t>cilja</a:t>
            </a:r>
            <a:r>
              <a:rPr lang="en-US" dirty="0"/>
              <a:t> </a:t>
            </a:r>
            <a:r>
              <a:rPr lang="en-US" dirty="0" err="1"/>
              <a:t>grane</a:t>
            </a:r>
            <a:r>
              <a:rPr lang="en-US" dirty="0"/>
              <a:t> (</a:t>
            </a:r>
            <a:r>
              <a:rPr lang="en-US" dirty="0" err="1"/>
              <a:t>povratne</a:t>
            </a:r>
            <a:r>
              <a:rPr lang="en-US" dirty="0"/>
              <a:t> </a:t>
            </a:r>
            <a:r>
              <a:rPr lang="en-US" dirty="0" err="1"/>
              <a:t>adrese</a:t>
            </a:r>
            <a:r>
              <a:rPr lang="en-US" dirty="0"/>
              <a:t>) </a:t>
            </a:r>
            <a:r>
              <a:rPr lang="en-US" dirty="0" err="1"/>
              <a:t>pohranjene</a:t>
            </a:r>
            <a:r>
              <a:rPr lang="en-US" dirty="0"/>
              <a:t> u BTB-u </a:t>
            </a:r>
            <a:r>
              <a:rPr lang="en-US" dirty="0" err="1"/>
              <a:t>može</a:t>
            </a:r>
            <a:r>
              <a:rPr lang="en-US" dirty="0"/>
              <a:t> </a:t>
            </a:r>
            <a:r>
              <a:rPr lang="en-US" dirty="0" err="1"/>
              <a:t>biti</a:t>
            </a:r>
            <a:r>
              <a:rPr lang="en-US" dirty="0"/>
              <a:t> </a:t>
            </a:r>
            <a:r>
              <a:rPr lang="en-US" u="sng" dirty="0" err="1"/>
              <a:t>vrlo</a:t>
            </a:r>
            <a:r>
              <a:rPr lang="en-US" u="sng" dirty="0"/>
              <a:t> </a:t>
            </a:r>
            <a:r>
              <a:rPr lang="en-US" u="sng" dirty="0" err="1"/>
              <a:t>niska</a:t>
            </a:r>
            <a:r>
              <a:rPr lang="en-US" dirty="0"/>
              <a:t>. </a:t>
            </a:r>
            <a:endParaRPr lang="hr-HR" dirty="0"/>
          </a:p>
          <a:p>
            <a:r>
              <a:rPr lang="en-US" u="sng" dirty="0" err="1"/>
              <a:t>Rješenje</a:t>
            </a:r>
            <a:r>
              <a:rPr lang="en-US" dirty="0"/>
              <a:t>: za </a:t>
            </a:r>
            <a:r>
              <a:rPr lang="en-US" dirty="0" err="1"/>
              <a:t>pohranu</a:t>
            </a:r>
            <a:r>
              <a:rPr lang="en-US" dirty="0"/>
              <a:t> </a:t>
            </a:r>
            <a:r>
              <a:rPr lang="en-US" dirty="0" err="1"/>
              <a:t>tih</a:t>
            </a:r>
            <a:r>
              <a:rPr lang="en-US" dirty="0"/>
              <a:t> </a:t>
            </a:r>
            <a:r>
              <a:rPr lang="en-US" dirty="0" err="1"/>
              <a:t>adresa</a:t>
            </a:r>
            <a:r>
              <a:rPr lang="en-US" dirty="0"/>
              <a:t> </a:t>
            </a:r>
            <a:r>
              <a:rPr lang="en-US" dirty="0" err="1"/>
              <a:t>koristite</a:t>
            </a:r>
            <a:r>
              <a:rPr lang="en-US" dirty="0"/>
              <a:t> </a:t>
            </a:r>
            <a:r>
              <a:rPr lang="en-US" b="1" dirty="0" err="1"/>
              <a:t>mali</a:t>
            </a:r>
            <a:r>
              <a:rPr lang="en-US" b="1" dirty="0"/>
              <a:t> </a:t>
            </a:r>
            <a:r>
              <a:rPr lang="en-US" b="1" dirty="0" err="1"/>
              <a:t>hardverski</a:t>
            </a:r>
            <a:r>
              <a:rPr lang="en-US" b="1" dirty="0"/>
              <a:t> </a:t>
            </a:r>
            <a:r>
              <a:rPr lang="en-US" b="1" dirty="0" err="1"/>
              <a:t>stog</a:t>
            </a:r>
            <a:r>
              <a:rPr lang="en-US" b="1" dirty="0"/>
              <a:t> </a:t>
            </a:r>
            <a:r>
              <a:rPr lang="en-US" dirty="0"/>
              <a:t>(</a:t>
            </a:r>
            <a:r>
              <a:rPr lang="en-US" b="1" u="sng" dirty="0" err="1"/>
              <a:t>stog</a:t>
            </a:r>
            <a:r>
              <a:rPr lang="en-US" b="1" u="sng" dirty="0"/>
              <a:t> </a:t>
            </a:r>
            <a:r>
              <a:rPr lang="en-US" b="1" u="sng" dirty="0" err="1"/>
              <a:t>povratne</a:t>
            </a:r>
            <a:r>
              <a:rPr lang="en-US" b="1" u="sng" dirty="0"/>
              <a:t> </a:t>
            </a:r>
            <a:r>
              <a:rPr lang="en-US" b="1" u="sng" dirty="0" err="1"/>
              <a:t>adrese</a:t>
            </a:r>
            <a:r>
              <a:rPr lang="en-US" dirty="0"/>
              <a:t>). </a:t>
            </a:r>
            <a:endParaRPr lang="hr-HR" dirty="0"/>
          </a:p>
          <a:p>
            <a:r>
              <a:rPr lang="en-US" dirty="0" err="1"/>
              <a:t>Što</a:t>
            </a:r>
            <a:r>
              <a:rPr lang="en-US" dirty="0"/>
              <a:t> </a:t>
            </a:r>
            <a:r>
              <a:rPr lang="en-US" dirty="0" err="1"/>
              <a:t>ako</a:t>
            </a:r>
            <a:r>
              <a:rPr lang="en-US" dirty="0"/>
              <a:t> se </a:t>
            </a:r>
            <a:r>
              <a:rPr lang="en-US" dirty="0" err="1"/>
              <a:t>ovaj</a:t>
            </a:r>
            <a:r>
              <a:rPr lang="en-US" dirty="0"/>
              <a:t> </a:t>
            </a:r>
            <a:r>
              <a:rPr lang="en-US" dirty="0" err="1"/>
              <a:t>stog</a:t>
            </a:r>
            <a:r>
              <a:rPr lang="en-US" dirty="0"/>
              <a:t> </a:t>
            </a:r>
            <a:r>
              <a:rPr lang="en-US" dirty="0" err="1"/>
              <a:t>prelijeva</a:t>
            </a:r>
            <a:r>
              <a:rPr lang="en-US" dirty="0"/>
              <a:t>?</a:t>
            </a:r>
          </a:p>
        </p:txBody>
      </p:sp>
    </p:spTree>
    <p:extLst>
      <p:ext uri="{BB962C8B-B14F-4D97-AF65-F5344CB8AC3E}">
        <p14:creationId xmlns:p14="http://schemas.microsoft.com/office/powerpoint/2010/main" val="2878770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5CC3-0AAF-883B-7F73-537A670FBE67}"/>
              </a:ext>
            </a:extLst>
          </p:cNvPr>
          <p:cNvSpPr>
            <a:spLocks noGrp="1"/>
          </p:cNvSpPr>
          <p:nvPr>
            <p:ph type="title"/>
          </p:nvPr>
        </p:nvSpPr>
        <p:spPr/>
        <p:txBody>
          <a:bodyPr/>
          <a:lstStyle/>
          <a:p>
            <a:r>
              <a:rPr lang="en-US" b="1" u="sng" dirty="0" err="1"/>
              <a:t>Iznimke</a:t>
            </a:r>
            <a:endParaRPr lang="en-US" b="1" u="sng" dirty="0"/>
          </a:p>
        </p:txBody>
      </p:sp>
      <p:sp>
        <p:nvSpPr>
          <p:cNvPr id="3" name="Content Placeholder 2">
            <a:extLst>
              <a:ext uri="{FF2B5EF4-FFF2-40B4-BE49-F238E27FC236}">
                <a16:creationId xmlns:a16="http://schemas.microsoft.com/office/drawing/2014/main" id="{DBF470CC-E557-7849-DC35-8CC4C69BC5CA}"/>
              </a:ext>
            </a:extLst>
          </p:cNvPr>
          <p:cNvSpPr>
            <a:spLocks noGrp="1"/>
          </p:cNvSpPr>
          <p:nvPr>
            <p:ph idx="1"/>
          </p:nvPr>
        </p:nvSpPr>
        <p:spPr/>
        <p:txBody>
          <a:bodyPr>
            <a:normAutofit fontScale="92500" lnSpcReduction="10000"/>
          </a:bodyPr>
          <a:lstStyle/>
          <a:p>
            <a:r>
              <a:rPr lang="en-US" dirty="0"/>
              <a:t>• U </a:t>
            </a:r>
            <a:r>
              <a:rPr lang="en-US" dirty="0" err="1"/>
              <a:t>nekim</a:t>
            </a:r>
            <a:r>
              <a:rPr lang="en-US" dirty="0"/>
              <a:t> </a:t>
            </a:r>
            <a:r>
              <a:rPr lang="en-US" dirty="0" err="1"/>
              <a:t>situacijama</a:t>
            </a:r>
            <a:r>
              <a:rPr lang="en-US" dirty="0"/>
              <a:t> </a:t>
            </a:r>
            <a:r>
              <a:rPr lang="en-US" dirty="0" err="1"/>
              <a:t>moramo</a:t>
            </a:r>
            <a:r>
              <a:rPr lang="en-US" dirty="0"/>
              <a:t> </a:t>
            </a:r>
            <a:r>
              <a:rPr lang="en-US" u="sng" dirty="0" err="1"/>
              <a:t>prekinuti</a:t>
            </a:r>
            <a:r>
              <a:rPr lang="en-US" u="sng" dirty="0"/>
              <a:t> </a:t>
            </a:r>
            <a:r>
              <a:rPr lang="en-US" u="sng" dirty="0" err="1"/>
              <a:t>izvršenje</a:t>
            </a:r>
            <a:r>
              <a:rPr lang="en-US" u="sng" dirty="0"/>
              <a:t> </a:t>
            </a:r>
            <a:r>
              <a:rPr lang="en-US" u="sng" dirty="0" err="1"/>
              <a:t>programa</a:t>
            </a:r>
            <a:r>
              <a:rPr lang="en-US" u="sng" dirty="0"/>
              <a:t> </a:t>
            </a:r>
            <a:r>
              <a:rPr lang="en-US" u="sng" dirty="0" err="1"/>
              <a:t>i</a:t>
            </a:r>
            <a:r>
              <a:rPr lang="en-US" u="sng" dirty="0"/>
              <a:t> </a:t>
            </a:r>
            <a:r>
              <a:rPr lang="en-US" u="sng" dirty="0" err="1"/>
              <a:t>poduzeti</a:t>
            </a:r>
            <a:r>
              <a:rPr lang="en-US" u="sng" dirty="0"/>
              <a:t> </a:t>
            </a:r>
            <a:r>
              <a:rPr lang="en-US" u="sng" dirty="0" err="1"/>
              <a:t>neke</a:t>
            </a:r>
            <a:r>
              <a:rPr lang="en-US" u="sng" dirty="0"/>
              <a:t> </a:t>
            </a:r>
            <a:r>
              <a:rPr lang="en-US" u="sng" dirty="0" err="1"/>
              <a:t>radnje</a:t>
            </a:r>
            <a:r>
              <a:rPr lang="en-US" dirty="0"/>
              <a:t>. </a:t>
            </a:r>
            <a:r>
              <a:rPr lang="en-US" dirty="0" err="1"/>
              <a:t>Ti</a:t>
            </a:r>
            <a:r>
              <a:rPr lang="en-US" dirty="0"/>
              <a:t> se </a:t>
            </a:r>
            <a:r>
              <a:rPr lang="en-US" dirty="0" err="1"/>
              <a:t>uvjeti</a:t>
            </a:r>
            <a:r>
              <a:rPr lang="en-US" dirty="0"/>
              <a:t> </a:t>
            </a:r>
            <a:r>
              <a:rPr lang="en-US" dirty="0" err="1"/>
              <a:t>ili</a:t>
            </a:r>
            <a:r>
              <a:rPr lang="en-US" dirty="0"/>
              <a:t> </a:t>
            </a:r>
            <a:r>
              <a:rPr lang="en-US" dirty="0" err="1"/>
              <a:t>događaji</a:t>
            </a:r>
            <a:r>
              <a:rPr lang="en-US" dirty="0"/>
              <a:t> </a:t>
            </a:r>
            <a:r>
              <a:rPr lang="en-US" dirty="0" err="1"/>
              <a:t>sustava</a:t>
            </a:r>
            <a:r>
              <a:rPr lang="en-US" dirty="0"/>
              <a:t> </a:t>
            </a:r>
            <a:r>
              <a:rPr lang="en-US" dirty="0" err="1"/>
              <a:t>nazivaju</a:t>
            </a:r>
            <a:r>
              <a:rPr lang="en-US" dirty="0"/>
              <a:t> </a:t>
            </a:r>
            <a:r>
              <a:rPr lang="en-US" dirty="0" err="1"/>
              <a:t>iznimkama</a:t>
            </a:r>
            <a:r>
              <a:rPr lang="en-US" dirty="0"/>
              <a:t>. </a:t>
            </a:r>
            <a:r>
              <a:rPr lang="en-US" dirty="0" err="1"/>
              <a:t>Potrebne</a:t>
            </a:r>
            <a:r>
              <a:rPr lang="en-US" dirty="0"/>
              <a:t> </a:t>
            </a:r>
            <a:r>
              <a:rPr lang="en-US" dirty="0" err="1"/>
              <a:t>radnje</a:t>
            </a:r>
            <a:r>
              <a:rPr lang="en-US" dirty="0"/>
              <a:t> </a:t>
            </a:r>
            <a:r>
              <a:rPr lang="en-US" dirty="0" err="1"/>
              <a:t>poduzima</a:t>
            </a:r>
            <a:r>
              <a:rPr lang="en-US" dirty="0"/>
              <a:t> </a:t>
            </a:r>
            <a:r>
              <a:rPr lang="en-US" b="1" dirty="0" err="1"/>
              <a:t>povlašteni</a:t>
            </a:r>
            <a:r>
              <a:rPr lang="en-US" b="1" dirty="0"/>
              <a:t> </a:t>
            </a:r>
            <a:r>
              <a:rPr lang="en-US" b="1" dirty="0" err="1"/>
              <a:t>softver</a:t>
            </a:r>
            <a:r>
              <a:rPr lang="en-US" dirty="0"/>
              <a:t>, </a:t>
            </a:r>
            <a:r>
              <a:rPr lang="en-US" dirty="0" err="1"/>
              <a:t>takozvani</a:t>
            </a:r>
            <a:r>
              <a:rPr lang="en-US" dirty="0"/>
              <a:t> </a:t>
            </a:r>
            <a:r>
              <a:rPr lang="en-US" b="1" u="sng" dirty="0"/>
              <a:t>exception handler </a:t>
            </a:r>
            <a:r>
              <a:rPr lang="en-US" dirty="0" err="1"/>
              <a:t>ili</a:t>
            </a:r>
            <a:r>
              <a:rPr lang="en-US" dirty="0"/>
              <a:t> </a:t>
            </a:r>
            <a:r>
              <a:rPr lang="en-US" b="1" u="sng" dirty="0" err="1"/>
              <a:t>softver</a:t>
            </a:r>
            <a:r>
              <a:rPr lang="en-US" b="1" u="sng" dirty="0"/>
              <a:t> za </a:t>
            </a:r>
            <a:r>
              <a:rPr lang="en-US" b="1" u="sng" dirty="0" err="1"/>
              <a:t>obradu</a:t>
            </a:r>
            <a:r>
              <a:rPr lang="en-US" b="1" u="sng" dirty="0"/>
              <a:t> </a:t>
            </a:r>
            <a:r>
              <a:rPr lang="en-US" b="1" u="sng" dirty="0" err="1"/>
              <a:t>iznimaka</a:t>
            </a:r>
            <a:r>
              <a:rPr lang="en-US" dirty="0"/>
              <a:t>. </a:t>
            </a:r>
            <a:endParaRPr lang="hr-HR" dirty="0"/>
          </a:p>
          <a:p>
            <a:r>
              <a:rPr lang="en-US" dirty="0"/>
              <a:t>• </a:t>
            </a:r>
            <a:r>
              <a:rPr lang="en-US" dirty="0" err="1"/>
              <a:t>Iznimke</a:t>
            </a:r>
            <a:r>
              <a:rPr lang="en-US" dirty="0"/>
              <a:t> se </a:t>
            </a:r>
            <a:r>
              <a:rPr lang="en-US" dirty="0" err="1"/>
              <a:t>mogu</a:t>
            </a:r>
            <a:r>
              <a:rPr lang="en-US" dirty="0"/>
              <a:t> </a:t>
            </a:r>
            <a:r>
              <a:rPr lang="en-US" dirty="0" err="1"/>
              <a:t>pojaviti</a:t>
            </a:r>
            <a:r>
              <a:rPr lang="en-US" dirty="0"/>
              <a:t> </a:t>
            </a:r>
            <a:r>
              <a:rPr lang="en-US" dirty="0" err="1"/>
              <a:t>iz</a:t>
            </a:r>
            <a:r>
              <a:rPr lang="en-US" dirty="0"/>
              <a:t> </a:t>
            </a:r>
            <a:r>
              <a:rPr lang="en-US" dirty="0" err="1"/>
              <a:t>više</a:t>
            </a:r>
            <a:r>
              <a:rPr lang="en-US" dirty="0"/>
              <a:t> </a:t>
            </a:r>
            <a:r>
              <a:rPr lang="en-US" dirty="0" err="1"/>
              <a:t>različitih</a:t>
            </a:r>
            <a:r>
              <a:rPr lang="en-US" dirty="0"/>
              <a:t> </a:t>
            </a:r>
            <a:r>
              <a:rPr lang="en-US" u="sng" dirty="0" err="1"/>
              <a:t>razloga</a:t>
            </a:r>
            <a:r>
              <a:rPr lang="en-US" dirty="0"/>
              <a:t>, </a:t>
            </a:r>
            <a:endParaRPr lang="hr-HR" dirty="0"/>
          </a:p>
          <a:p>
            <a:pPr lvl="1"/>
            <a:r>
              <a:rPr lang="en-US" dirty="0"/>
              <a:t>• page fault, breakpoint, I/O device request, floating-point errors, memory protection violation</a:t>
            </a:r>
            <a:endParaRPr lang="hr-HR" dirty="0"/>
          </a:p>
          <a:p>
            <a:r>
              <a:rPr lang="en-US" b="1" dirty="0" err="1"/>
              <a:t>Vrste</a:t>
            </a:r>
            <a:r>
              <a:rPr lang="en-US" b="1" dirty="0"/>
              <a:t> </a:t>
            </a:r>
            <a:r>
              <a:rPr lang="en-US" b="1" dirty="0" err="1"/>
              <a:t>iznimaka</a:t>
            </a:r>
            <a:r>
              <a:rPr lang="en-US" b="1" dirty="0"/>
              <a:t> </a:t>
            </a:r>
            <a:r>
              <a:rPr lang="en-US" dirty="0"/>
              <a:t>(za Arm): </a:t>
            </a:r>
            <a:endParaRPr lang="hr-HR" dirty="0"/>
          </a:p>
          <a:p>
            <a:pPr lvl="1"/>
            <a:r>
              <a:rPr lang="en-US" dirty="0"/>
              <a:t>• </a:t>
            </a:r>
            <a:r>
              <a:rPr lang="en-US" b="1" dirty="0"/>
              <a:t>Interrupts</a:t>
            </a:r>
            <a:r>
              <a:rPr lang="en-US" dirty="0"/>
              <a:t> </a:t>
            </a:r>
            <a:endParaRPr lang="hr-HR" dirty="0"/>
          </a:p>
          <a:p>
            <a:pPr lvl="1"/>
            <a:r>
              <a:rPr lang="en-US" dirty="0"/>
              <a:t>• </a:t>
            </a:r>
            <a:r>
              <a:rPr lang="en-US" b="1" dirty="0"/>
              <a:t>Aborts</a:t>
            </a:r>
            <a:r>
              <a:rPr lang="en-US" dirty="0"/>
              <a:t> </a:t>
            </a:r>
            <a:endParaRPr lang="hr-HR" dirty="0"/>
          </a:p>
          <a:p>
            <a:pPr lvl="1"/>
            <a:r>
              <a:rPr lang="en-US" dirty="0"/>
              <a:t>• </a:t>
            </a:r>
            <a:r>
              <a:rPr lang="en-US" b="1" dirty="0"/>
              <a:t>Reset</a:t>
            </a:r>
            <a:r>
              <a:rPr lang="en-US" dirty="0"/>
              <a:t> </a:t>
            </a:r>
            <a:endParaRPr lang="hr-HR" dirty="0"/>
          </a:p>
          <a:p>
            <a:pPr lvl="1"/>
            <a:r>
              <a:rPr lang="en-US" dirty="0"/>
              <a:t>•</a:t>
            </a:r>
            <a:r>
              <a:rPr lang="en-US" b="1" dirty="0"/>
              <a:t> Exception generating instructions</a:t>
            </a:r>
          </a:p>
        </p:txBody>
      </p:sp>
    </p:spTree>
    <p:extLst>
      <p:ext uri="{BB962C8B-B14F-4D97-AF65-F5344CB8AC3E}">
        <p14:creationId xmlns:p14="http://schemas.microsoft.com/office/powerpoint/2010/main" val="4039425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A63-4D3D-6AC6-52F8-4047D9CE0D95}"/>
              </a:ext>
            </a:extLst>
          </p:cNvPr>
          <p:cNvSpPr>
            <a:spLocks noGrp="1"/>
          </p:cNvSpPr>
          <p:nvPr>
            <p:ph type="title"/>
          </p:nvPr>
        </p:nvSpPr>
        <p:spPr/>
        <p:txBody>
          <a:bodyPr/>
          <a:lstStyle/>
          <a:p>
            <a:r>
              <a:rPr lang="en-US" b="1" u="sng" dirty="0" err="1"/>
              <a:t>Iznimke</a:t>
            </a:r>
            <a:endParaRPr lang="en-US" b="1" u="sng" dirty="0"/>
          </a:p>
        </p:txBody>
      </p:sp>
      <p:sp>
        <p:nvSpPr>
          <p:cNvPr id="3" name="Content Placeholder 2">
            <a:extLst>
              <a:ext uri="{FF2B5EF4-FFF2-40B4-BE49-F238E27FC236}">
                <a16:creationId xmlns:a16="http://schemas.microsoft.com/office/drawing/2014/main" id="{97D477BB-8441-FF95-5CA3-DB28EA194E93}"/>
              </a:ext>
            </a:extLst>
          </p:cNvPr>
          <p:cNvSpPr>
            <a:spLocks noGrp="1"/>
          </p:cNvSpPr>
          <p:nvPr>
            <p:ph idx="1"/>
          </p:nvPr>
        </p:nvSpPr>
        <p:spPr>
          <a:xfrm>
            <a:off x="838200" y="1825624"/>
            <a:ext cx="7166811" cy="5032375"/>
          </a:xfrm>
        </p:spPr>
        <p:txBody>
          <a:bodyPr>
            <a:normAutofit/>
          </a:bodyPr>
          <a:lstStyle/>
          <a:p>
            <a:r>
              <a:rPr lang="en-US" dirty="0" err="1"/>
              <a:t>Iznimka</a:t>
            </a:r>
            <a:r>
              <a:rPr lang="en-US" dirty="0"/>
              <a:t> </a:t>
            </a:r>
            <a:r>
              <a:rPr lang="en-US" dirty="0" err="1"/>
              <a:t>će</a:t>
            </a:r>
            <a:r>
              <a:rPr lang="en-US" dirty="0"/>
              <a:t> </a:t>
            </a:r>
            <a:r>
              <a:rPr lang="en-US" dirty="0" err="1"/>
              <a:t>uzrokovati</a:t>
            </a:r>
            <a:r>
              <a:rPr lang="en-US" dirty="0"/>
              <a:t> da </a:t>
            </a:r>
            <a:r>
              <a:rPr lang="en-US" dirty="0" err="1"/>
              <a:t>procesor</a:t>
            </a:r>
            <a:r>
              <a:rPr lang="en-US" dirty="0"/>
              <a:t> </a:t>
            </a:r>
            <a:r>
              <a:rPr lang="en-US" dirty="0" err="1"/>
              <a:t>izvrši</a:t>
            </a:r>
            <a:r>
              <a:rPr lang="en-US" dirty="0"/>
              <a:t> </a:t>
            </a:r>
            <a:r>
              <a:rPr lang="en-US" dirty="0" err="1"/>
              <a:t>sljedeće</a:t>
            </a:r>
            <a:r>
              <a:rPr lang="en-US" dirty="0"/>
              <a:t>: </a:t>
            </a:r>
            <a:endParaRPr lang="hr-HR" dirty="0"/>
          </a:p>
          <a:p>
            <a:r>
              <a:rPr lang="en-US" u="sng" dirty="0" err="1"/>
              <a:t>Spremite</a:t>
            </a:r>
            <a:r>
              <a:rPr lang="en-US" u="sng" dirty="0"/>
              <a:t> </a:t>
            </a:r>
            <a:r>
              <a:rPr lang="en-US" u="sng" dirty="0" err="1"/>
              <a:t>stanje</a:t>
            </a:r>
            <a:r>
              <a:rPr lang="en-US" u="sng" dirty="0"/>
              <a:t> </a:t>
            </a:r>
            <a:r>
              <a:rPr lang="en-US" u="sng" dirty="0" err="1"/>
              <a:t>procesora</a:t>
            </a:r>
            <a:r>
              <a:rPr lang="en-US" u="sng" dirty="0"/>
              <a:t> </a:t>
            </a:r>
            <a:r>
              <a:rPr lang="en-US" dirty="0"/>
              <a:t>(</a:t>
            </a:r>
            <a:r>
              <a:rPr lang="en-US" b="1" dirty="0"/>
              <a:t>PSTATE</a:t>
            </a:r>
            <a:r>
              <a:rPr lang="en-US" dirty="0"/>
              <a:t>), </a:t>
            </a:r>
            <a:r>
              <a:rPr lang="en-US" dirty="0" err="1"/>
              <a:t>npr</a:t>
            </a:r>
            <a:r>
              <a:rPr lang="en-US" dirty="0"/>
              <a:t>. </a:t>
            </a:r>
            <a:r>
              <a:rPr lang="en-US" dirty="0" err="1"/>
              <a:t>zastavice</a:t>
            </a:r>
            <a:r>
              <a:rPr lang="en-US" dirty="0"/>
              <a:t> </a:t>
            </a:r>
            <a:r>
              <a:rPr lang="en-US" dirty="0" err="1"/>
              <a:t>procesora</a:t>
            </a:r>
            <a:r>
              <a:rPr lang="en-US" dirty="0"/>
              <a:t>, </a:t>
            </a:r>
            <a:r>
              <a:rPr lang="en-US" dirty="0" err="1"/>
              <a:t>bitove</a:t>
            </a:r>
            <a:r>
              <a:rPr lang="en-US" dirty="0"/>
              <a:t> </a:t>
            </a:r>
            <a:r>
              <a:rPr lang="en-US" dirty="0" err="1"/>
              <a:t>maske</a:t>
            </a:r>
            <a:r>
              <a:rPr lang="en-US" dirty="0"/>
              <a:t> </a:t>
            </a:r>
            <a:r>
              <a:rPr lang="en-US" dirty="0" err="1"/>
              <a:t>prekida</a:t>
            </a:r>
            <a:r>
              <a:rPr lang="en-US" dirty="0"/>
              <a:t>, </a:t>
            </a:r>
            <a:r>
              <a:rPr lang="en-US" dirty="0" err="1"/>
              <a:t>razinu</a:t>
            </a:r>
            <a:r>
              <a:rPr lang="en-US" dirty="0"/>
              <a:t> </a:t>
            </a:r>
            <a:r>
              <a:rPr lang="en-US" dirty="0" err="1"/>
              <a:t>iznimke</a:t>
            </a:r>
            <a:r>
              <a:rPr lang="en-US" dirty="0"/>
              <a:t> </a:t>
            </a:r>
            <a:r>
              <a:rPr lang="en-US" dirty="0" err="1"/>
              <a:t>itd</a:t>
            </a:r>
            <a:r>
              <a:rPr lang="en-US" dirty="0"/>
              <a:t>. </a:t>
            </a:r>
            <a:endParaRPr lang="hr-HR" dirty="0"/>
          </a:p>
          <a:p>
            <a:r>
              <a:rPr lang="en-US" u="sng" dirty="0" err="1"/>
              <a:t>Spremanje</a:t>
            </a:r>
            <a:r>
              <a:rPr lang="en-US" u="sng" dirty="0"/>
              <a:t> </a:t>
            </a:r>
            <a:r>
              <a:rPr lang="en-US" u="sng" dirty="0" err="1"/>
              <a:t>povratne</a:t>
            </a:r>
            <a:r>
              <a:rPr lang="en-US" u="sng" dirty="0"/>
              <a:t> </a:t>
            </a:r>
            <a:r>
              <a:rPr lang="en-US" u="sng" dirty="0" err="1"/>
              <a:t>adrese</a:t>
            </a:r>
            <a:r>
              <a:rPr lang="en-US" u="sng" dirty="0"/>
              <a:t> </a:t>
            </a:r>
            <a:r>
              <a:rPr lang="en-US" dirty="0"/>
              <a:t>(</a:t>
            </a:r>
            <a:r>
              <a:rPr lang="en-US" b="1" dirty="0" err="1"/>
              <a:t>trenutni</a:t>
            </a:r>
            <a:r>
              <a:rPr lang="en-US" b="1" dirty="0"/>
              <a:t> PC</a:t>
            </a:r>
            <a:r>
              <a:rPr lang="en-US" dirty="0"/>
              <a:t>). </a:t>
            </a:r>
            <a:endParaRPr lang="hr-HR" dirty="0"/>
          </a:p>
          <a:p>
            <a:pPr lvl="1"/>
            <a:r>
              <a:rPr lang="en-US" dirty="0"/>
              <a:t>1. </a:t>
            </a:r>
            <a:r>
              <a:rPr lang="en-US" u="sng" dirty="0" err="1"/>
              <a:t>Skok</a:t>
            </a:r>
            <a:r>
              <a:rPr lang="en-US" dirty="0"/>
              <a:t> </a:t>
            </a:r>
            <a:r>
              <a:rPr lang="en-US" dirty="0" err="1"/>
              <a:t>na</a:t>
            </a:r>
            <a:r>
              <a:rPr lang="en-US" dirty="0"/>
              <a:t> </a:t>
            </a:r>
            <a:r>
              <a:rPr lang="en-US" dirty="0" err="1"/>
              <a:t>dio</a:t>
            </a:r>
            <a:r>
              <a:rPr lang="en-US" dirty="0"/>
              <a:t> za </a:t>
            </a:r>
            <a:r>
              <a:rPr lang="en-US" dirty="0" err="1"/>
              <a:t>rukovanje</a:t>
            </a:r>
            <a:r>
              <a:rPr lang="en-US" dirty="0"/>
              <a:t> </a:t>
            </a:r>
            <a:r>
              <a:rPr lang="en-US" dirty="0" err="1"/>
              <a:t>iznimkom</a:t>
            </a:r>
            <a:r>
              <a:rPr lang="en-US" dirty="0"/>
              <a:t> </a:t>
            </a:r>
            <a:r>
              <a:rPr lang="en-US" dirty="0" err="1"/>
              <a:t>definiran</a:t>
            </a:r>
            <a:r>
              <a:rPr lang="en-US" dirty="0"/>
              <a:t> </a:t>
            </a:r>
            <a:r>
              <a:rPr lang="en-US" u="sng" dirty="0" err="1"/>
              <a:t>vektorom</a:t>
            </a:r>
            <a:r>
              <a:rPr lang="en-US" dirty="0"/>
              <a:t> u </a:t>
            </a:r>
            <a:r>
              <a:rPr lang="en-US" dirty="0" err="1"/>
              <a:t>memoriji</a:t>
            </a:r>
            <a:r>
              <a:rPr lang="en-US" dirty="0"/>
              <a:t> </a:t>
            </a:r>
            <a:endParaRPr lang="hr-HR" dirty="0"/>
          </a:p>
          <a:p>
            <a:pPr lvl="1"/>
            <a:r>
              <a:rPr lang="en-US" dirty="0"/>
              <a:t>2. </a:t>
            </a:r>
            <a:r>
              <a:rPr lang="en-US" u="sng" dirty="0" err="1"/>
              <a:t>Spremite</a:t>
            </a:r>
            <a:r>
              <a:rPr lang="en-US" u="sng" dirty="0"/>
              <a:t> </a:t>
            </a:r>
            <a:r>
              <a:rPr lang="en-US" u="sng" dirty="0" err="1"/>
              <a:t>registre</a:t>
            </a:r>
            <a:r>
              <a:rPr lang="en-US" u="sng" dirty="0"/>
              <a:t>, </a:t>
            </a:r>
            <a:r>
              <a:rPr lang="en-US" u="sng" dirty="0" err="1"/>
              <a:t>izvršite</a:t>
            </a:r>
            <a:r>
              <a:rPr lang="en-US" u="sng" dirty="0"/>
              <a:t> </a:t>
            </a:r>
            <a:r>
              <a:rPr lang="en-US" u="sng" dirty="0" err="1"/>
              <a:t>kod</a:t>
            </a:r>
            <a:r>
              <a:rPr lang="en-US" u="sng" dirty="0"/>
              <a:t> </a:t>
            </a:r>
            <a:r>
              <a:rPr lang="en-US" u="sng" dirty="0" err="1"/>
              <a:t>rukovatelja</a:t>
            </a:r>
            <a:r>
              <a:rPr lang="en-US" u="sng" dirty="0"/>
              <a:t> </a:t>
            </a:r>
            <a:r>
              <a:rPr lang="en-US" u="sng" dirty="0" err="1"/>
              <a:t>iznimke</a:t>
            </a:r>
            <a:r>
              <a:rPr lang="en-US" u="sng" dirty="0"/>
              <a:t>, </a:t>
            </a:r>
            <a:r>
              <a:rPr lang="en-US" u="sng" dirty="0" err="1"/>
              <a:t>vratite</a:t>
            </a:r>
            <a:r>
              <a:rPr lang="en-US" u="sng" dirty="0"/>
              <a:t> </a:t>
            </a:r>
            <a:r>
              <a:rPr lang="en-US" u="sng" dirty="0" err="1"/>
              <a:t>registre</a:t>
            </a:r>
            <a:r>
              <a:rPr lang="en-US" dirty="0"/>
              <a:t>. </a:t>
            </a:r>
            <a:endParaRPr lang="hr-HR" dirty="0"/>
          </a:p>
          <a:p>
            <a:pPr lvl="1"/>
            <a:r>
              <a:rPr lang="en-US" dirty="0"/>
              <a:t>3. </a:t>
            </a:r>
            <a:r>
              <a:rPr lang="en-US" u="sng" dirty="0" err="1"/>
              <a:t>Povratak</a:t>
            </a:r>
            <a:r>
              <a:rPr lang="en-US" dirty="0"/>
              <a:t> </a:t>
            </a:r>
            <a:r>
              <a:rPr lang="en-US" dirty="0" err="1"/>
              <a:t>iz</a:t>
            </a:r>
            <a:r>
              <a:rPr lang="en-US" dirty="0"/>
              <a:t> </a:t>
            </a:r>
            <a:r>
              <a:rPr lang="en-US" dirty="0" err="1"/>
              <a:t>iznimke</a:t>
            </a:r>
            <a:r>
              <a:rPr lang="en-US" dirty="0"/>
              <a:t> (</a:t>
            </a:r>
            <a:r>
              <a:rPr lang="en-US" dirty="0" err="1"/>
              <a:t>instrukcija</a:t>
            </a:r>
            <a:r>
              <a:rPr lang="en-US" dirty="0"/>
              <a:t> </a:t>
            </a:r>
            <a:r>
              <a:rPr lang="en-US" b="1" dirty="0"/>
              <a:t>ERET</a:t>
            </a:r>
            <a:r>
              <a:rPr lang="en-US" dirty="0"/>
              <a:t>).</a:t>
            </a:r>
          </a:p>
        </p:txBody>
      </p:sp>
      <p:pic>
        <p:nvPicPr>
          <p:cNvPr id="5" name="Picture 4">
            <a:extLst>
              <a:ext uri="{FF2B5EF4-FFF2-40B4-BE49-F238E27FC236}">
                <a16:creationId xmlns:a16="http://schemas.microsoft.com/office/drawing/2014/main" id="{40D40C0F-3660-826D-E5D6-23649CBCBBA4}"/>
              </a:ext>
            </a:extLst>
          </p:cNvPr>
          <p:cNvPicPr>
            <a:picLocks noChangeAspect="1"/>
          </p:cNvPicPr>
          <p:nvPr/>
        </p:nvPicPr>
        <p:blipFill>
          <a:blip r:embed="rId2"/>
          <a:stretch>
            <a:fillRect/>
          </a:stretch>
        </p:blipFill>
        <p:spPr>
          <a:xfrm>
            <a:off x="9031705" y="1825625"/>
            <a:ext cx="3160295" cy="4020310"/>
          </a:xfrm>
          <a:prstGeom prst="rect">
            <a:avLst/>
          </a:prstGeom>
        </p:spPr>
      </p:pic>
    </p:spTree>
    <p:extLst>
      <p:ext uri="{BB962C8B-B14F-4D97-AF65-F5344CB8AC3E}">
        <p14:creationId xmlns:p14="http://schemas.microsoft.com/office/powerpoint/2010/main" val="913940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107C-852E-90A5-DBD4-CCDAC51DC0A9}"/>
              </a:ext>
            </a:extLst>
          </p:cNvPr>
          <p:cNvSpPr>
            <a:spLocks noGrp="1"/>
          </p:cNvSpPr>
          <p:nvPr>
            <p:ph type="title"/>
          </p:nvPr>
        </p:nvSpPr>
        <p:spPr/>
        <p:txBody>
          <a:bodyPr/>
          <a:lstStyle/>
          <a:p>
            <a:r>
              <a:rPr lang="en-US" b="1" u="sng" dirty="0" err="1"/>
              <a:t>Iznimke</a:t>
            </a:r>
            <a:endParaRPr lang="en-US" b="1" u="sng" dirty="0"/>
          </a:p>
        </p:txBody>
      </p:sp>
      <p:sp>
        <p:nvSpPr>
          <p:cNvPr id="3" name="Content Placeholder 2">
            <a:extLst>
              <a:ext uri="{FF2B5EF4-FFF2-40B4-BE49-F238E27FC236}">
                <a16:creationId xmlns:a16="http://schemas.microsoft.com/office/drawing/2014/main" id="{8AFF01A2-13B3-0033-AF9B-1004E9873176}"/>
              </a:ext>
            </a:extLst>
          </p:cNvPr>
          <p:cNvSpPr>
            <a:spLocks noGrp="1"/>
          </p:cNvSpPr>
          <p:nvPr>
            <p:ph idx="1"/>
          </p:nvPr>
        </p:nvSpPr>
        <p:spPr>
          <a:xfrm>
            <a:off x="838200" y="1825624"/>
            <a:ext cx="10515600" cy="5032375"/>
          </a:xfrm>
        </p:spPr>
        <p:txBody>
          <a:bodyPr>
            <a:normAutofit/>
          </a:bodyPr>
          <a:lstStyle/>
          <a:p>
            <a:r>
              <a:rPr lang="en-US" b="1" dirty="0" err="1"/>
              <a:t>Namjera</a:t>
            </a:r>
            <a:r>
              <a:rPr lang="en-US" b="1" dirty="0"/>
              <a:t> je </a:t>
            </a:r>
            <a:r>
              <a:rPr lang="en-US" b="1" dirty="0" err="1"/>
              <a:t>privremeno</a:t>
            </a:r>
            <a:r>
              <a:rPr lang="en-US" b="1" dirty="0"/>
              <a:t> </a:t>
            </a:r>
            <a:r>
              <a:rPr lang="en-US" b="1" dirty="0" err="1"/>
              <a:t>prekinuti</a:t>
            </a:r>
            <a:r>
              <a:rPr lang="en-US" b="1" dirty="0"/>
              <a:t> </a:t>
            </a:r>
            <a:r>
              <a:rPr lang="en-US" b="1" dirty="0" err="1"/>
              <a:t>izvršavanje</a:t>
            </a:r>
            <a:r>
              <a:rPr lang="en-US" b="1" dirty="0"/>
              <a:t> </a:t>
            </a:r>
            <a:r>
              <a:rPr lang="en-US" b="1" dirty="0" err="1"/>
              <a:t>programa</a:t>
            </a:r>
            <a:r>
              <a:rPr lang="en-US" b="1" dirty="0"/>
              <a:t>, </a:t>
            </a:r>
            <a:r>
              <a:rPr lang="en-US" b="1" dirty="0" err="1"/>
              <a:t>riješiti</a:t>
            </a:r>
            <a:r>
              <a:rPr lang="en-US" b="1" dirty="0"/>
              <a:t> </a:t>
            </a:r>
            <a:r>
              <a:rPr lang="en-US" b="1" dirty="0" err="1"/>
              <a:t>iznimku</a:t>
            </a:r>
            <a:r>
              <a:rPr lang="en-US" b="1" dirty="0"/>
              <a:t>, a </a:t>
            </a:r>
            <a:r>
              <a:rPr lang="en-US" b="1" dirty="0" err="1"/>
              <a:t>zatim</a:t>
            </a:r>
            <a:r>
              <a:rPr lang="en-US" b="1" dirty="0"/>
              <a:t> </a:t>
            </a:r>
            <a:r>
              <a:rPr lang="en-US" b="1" dirty="0" err="1"/>
              <a:t>nastaviti</a:t>
            </a:r>
            <a:r>
              <a:rPr lang="en-US" b="1" dirty="0"/>
              <a:t> </a:t>
            </a:r>
            <a:r>
              <a:rPr lang="en-US" b="1" dirty="0" err="1"/>
              <a:t>izvršavanje</a:t>
            </a:r>
            <a:r>
              <a:rPr lang="en-US" b="1" dirty="0"/>
              <a:t>. </a:t>
            </a:r>
            <a:endParaRPr lang="hr-HR" b="1" dirty="0"/>
          </a:p>
          <a:p>
            <a:r>
              <a:rPr lang="en-US" dirty="0" err="1"/>
              <a:t>Dobar</a:t>
            </a:r>
            <a:r>
              <a:rPr lang="en-US" dirty="0"/>
              <a:t> </a:t>
            </a:r>
            <a:r>
              <a:rPr lang="en-US" dirty="0" err="1"/>
              <a:t>način</a:t>
            </a:r>
            <a:r>
              <a:rPr lang="en-US" dirty="0"/>
              <a:t> da </a:t>
            </a:r>
            <a:r>
              <a:rPr lang="en-US" dirty="0" err="1"/>
              <a:t>osiguramo</a:t>
            </a:r>
            <a:r>
              <a:rPr lang="en-US" dirty="0"/>
              <a:t> da </a:t>
            </a:r>
            <a:r>
              <a:rPr lang="en-US" dirty="0" err="1"/>
              <a:t>možemo</a:t>
            </a:r>
            <a:r>
              <a:rPr lang="en-US" dirty="0"/>
              <a:t> </a:t>
            </a:r>
            <a:r>
              <a:rPr lang="en-US" dirty="0" err="1"/>
              <a:t>lako</a:t>
            </a:r>
            <a:r>
              <a:rPr lang="en-US" dirty="0"/>
              <a:t> </a:t>
            </a:r>
            <a:r>
              <a:rPr lang="en-US" dirty="0" err="1"/>
              <a:t>nastaviti</a:t>
            </a:r>
            <a:r>
              <a:rPr lang="en-US" dirty="0"/>
              <a:t> je </a:t>
            </a:r>
            <a:r>
              <a:rPr lang="en-US" dirty="0" err="1"/>
              <a:t>osigurati</a:t>
            </a:r>
            <a:r>
              <a:rPr lang="en-US" dirty="0"/>
              <a:t> da </a:t>
            </a:r>
            <a:r>
              <a:rPr lang="en-US" u="sng" dirty="0" err="1"/>
              <a:t>stanje</a:t>
            </a:r>
            <a:r>
              <a:rPr lang="en-US" u="sng" dirty="0"/>
              <a:t> </a:t>
            </a:r>
            <a:r>
              <a:rPr lang="en-US" u="sng" dirty="0" err="1"/>
              <a:t>procesora</a:t>
            </a:r>
            <a:r>
              <a:rPr lang="en-US" u="sng" dirty="0"/>
              <a:t> </a:t>
            </a:r>
            <a:r>
              <a:rPr lang="en-US" u="sng" dirty="0" err="1"/>
              <a:t>bude</a:t>
            </a:r>
            <a:r>
              <a:rPr lang="en-US" u="sng" dirty="0"/>
              <a:t> u </a:t>
            </a:r>
            <a:r>
              <a:rPr lang="en-US" u="sng" dirty="0" err="1"/>
              <a:t>skladu</a:t>
            </a:r>
            <a:r>
              <a:rPr lang="en-US" u="sng" dirty="0"/>
              <a:t> </a:t>
            </a:r>
            <a:r>
              <a:rPr lang="en-US" u="sng" dirty="0" err="1"/>
              <a:t>sa</a:t>
            </a:r>
            <a:r>
              <a:rPr lang="en-US" u="sng" dirty="0"/>
              <a:t> </a:t>
            </a:r>
            <a:r>
              <a:rPr lang="en-US" u="sng" dirty="0" err="1"/>
              <a:t>sekvencijalnim</a:t>
            </a:r>
            <a:r>
              <a:rPr lang="en-US" u="sng" dirty="0"/>
              <a:t> </a:t>
            </a:r>
            <a:r>
              <a:rPr lang="en-US" u="sng" dirty="0" err="1"/>
              <a:t>modelom</a:t>
            </a:r>
            <a:r>
              <a:rPr lang="en-US" u="sng" dirty="0"/>
              <a:t> </a:t>
            </a:r>
            <a:r>
              <a:rPr lang="en-US" u="sng" dirty="0" err="1"/>
              <a:t>izvođenja</a:t>
            </a:r>
            <a:r>
              <a:rPr lang="en-US" u="sng" dirty="0"/>
              <a:t> </a:t>
            </a:r>
            <a:r>
              <a:rPr lang="en-US" u="sng" dirty="0" err="1"/>
              <a:t>programa</a:t>
            </a:r>
            <a:r>
              <a:rPr lang="en-US" u="sng" dirty="0"/>
              <a:t> </a:t>
            </a:r>
            <a:r>
              <a:rPr lang="en-US" dirty="0" err="1"/>
              <a:t>prije</a:t>
            </a:r>
            <a:r>
              <a:rPr lang="en-US" dirty="0"/>
              <a:t> </a:t>
            </a:r>
            <a:r>
              <a:rPr lang="en-US" dirty="0" err="1"/>
              <a:t>nego</a:t>
            </a:r>
            <a:r>
              <a:rPr lang="en-US" dirty="0"/>
              <a:t> </a:t>
            </a:r>
            <a:r>
              <a:rPr lang="en-US" dirty="0" err="1"/>
              <a:t>što</a:t>
            </a:r>
            <a:r>
              <a:rPr lang="en-US" dirty="0"/>
              <a:t> se </a:t>
            </a:r>
            <a:r>
              <a:rPr lang="en-US" dirty="0" err="1"/>
              <a:t>izvrši</a:t>
            </a:r>
            <a:r>
              <a:rPr lang="en-US" dirty="0"/>
              <a:t> </a:t>
            </a:r>
            <a:r>
              <a:rPr lang="en-US" dirty="0" err="1"/>
              <a:t>iznimka</a:t>
            </a:r>
            <a:r>
              <a:rPr lang="en-US" dirty="0"/>
              <a:t>, </a:t>
            </a:r>
            <a:r>
              <a:rPr lang="en-US" dirty="0" err="1"/>
              <a:t>odnosno</a:t>
            </a:r>
            <a:r>
              <a:rPr lang="en-US" dirty="0"/>
              <a:t>: </a:t>
            </a:r>
            <a:endParaRPr lang="hr-HR" dirty="0"/>
          </a:p>
          <a:p>
            <a:pPr lvl="1"/>
            <a:r>
              <a:rPr lang="en-US" dirty="0" err="1"/>
              <a:t>Sve</a:t>
            </a:r>
            <a:r>
              <a:rPr lang="en-US" dirty="0"/>
              <a:t> </a:t>
            </a:r>
            <a:r>
              <a:rPr lang="en-US" dirty="0" err="1"/>
              <a:t>instrukcije</a:t>
            </a:r>
            <a:r>
              <a:rPr lang="en-US" dirty="0"/>
              <a:t> </a:t>
            </a:r>
            <a:r>
              <a:rPr lang="en-US" dirty="0" err="1"/>
              <a:t>prije</a:t>
            </a:r>
            <a:r>
              <a:rPr lang="en-US" dirty="0"/>
              <a:t> E </a:t>
            </a:r>
            <a:r>
              <a:rPr lang="en-US" dirty="0" err="1"/>
              <a:t>trebale</a:t>
            </a:r>
            <a:r>
              <a:rPr lang="en-US" dirty="0"/>
              <a:t> </a:t>
            </a:r>
            <a:r>
              <a:rPr lang="en-US" dirty="0" err="1"/>
              <a:t>su</a:t>
            </a:r>
            <a:r>
              <a:rPr lang="en-US" dirty="0"/>
              <a:t> </a:t>
            </a:r>
            <a:r>
              <a:rPr lang="en-US" dirty="0" err="1"/>
              <a:t>ispuniti</a:t>
            </a:r>
            <a:r>
              <a:rPr lang="en-US" dirty="0"/>
              <a:t> </a:t>
            </a:r>
            <a:r>
              <a:rPr lang="en-US" dirty="0" err="1"/>
              <a:t>i</a:t>
            </a:r>
            <a:r>
              <a:rPr lang="en-US" dirty="0"/>
              <a:t> </a:t>
            </a:r>
            <a:r>
              <a:rPr lang="en-US" dirty="0" err="1"/>
              <a:t>ažurirati</a:t>
            </a:r>
            <a:r>
              <a:rPr lang="en-US" dirty="0"/>
              <a:t> </a:t>
            </a:r>
            <a:r>
              <a:rPr lang="en-US" dirty="0" err="1"/>
              <a:t>svoje</a:t>
            </a:r>
            <a:r>
              <a:rPr lang="en-US" dirty="0"/>
              <a:t> </a:t>
            </a:r>
            <a:r>
              <a:rPr lang="en-US" dirty="0" err="1"/>
              <a:t>odredišne</a:t>
            </a:r>
            <a:r>
              <a:rPr lang="en-US" dirty="0"/>
              <a:t> </a:t>
            </a:r>
            <a:r>
              <a:rPr lang="en-US" dirty="0" err="1"/>
              <a:t>registre</a:t>
            </a:r>
            <a:r>
              <a:rPr lang="en-US" dirty="0"/>
              <a:t>. </a:t>
            </a:r>
            <a:r>
              <a:rPr lang="en-US" dirty="0" err="1"/>
              <a:t>Trebalo</a:t>
            </a:r>
            <a:r>
              <a:rPr lang="en-US" dirty="0"/>
              <a:t> je </a:t>
            </a:r>
            <a:r>
              <a:rPr lang="en-US" dirty="0" err="1"/>
              <a:t>postupati</a:t>
            </a:r>
            <a:r>
              <a:rPr lang="en-US" dirty="0"/>
              <a:t> </a:t>
            </a:r>
            <a:r>
              <a:rPr lang="en-US" dirty="0" err="1"/>
              <a:t>sa</a:t>
            </a:r>
            <a:r>
              <a:rPr lang="en-US" dirty="0"/>
              <a:t> </a:t>
            </a:r>
            <a:r>
              <a:rPr lang="en-US" dirty="0" err="1"/>
              <a:t>svim</a:t>
            </a:r>
            <a:r>
              <a:rPr lang="en-US" dirty="0"/>
              <a:t> </a:t>
            </a:r>
            <a:r>
              <a:rPr lang="en-US" dirty="0" err="1"/>
              <a:t>iznimkama</a:t>
            </a:r>
            <a:r>
              <a:rPr lang="en-US" dirty="0"/>
              <a:t> </a:t>
            </a:r>
            <a:r>
              <a:rPr lang="en-US" dirty="0" err="1"/>
              <a:t>uzrokovanim</a:t>
            </a:r>
            <a:r>
              <a:rPr lang="en-US" dirty="0"/>
              <a:t> </a:t>
            </a:r>
            <a:r>
              <a:rPr lang="en-US" dirty="0" err="1"/>
              <a:t>ovim</a:t>
            </a:r>
            <a:r>
              <a:rPr lang="en-US" dirty="0"/>
              <a:t> </a:t>
            </a:r>
            <a:r>
              <a:rPr lang="en-US" dirty="0" err="1"/>
              <a:t>instrukcijama</a:t>
            </a:r>
            <a:r>
              <a:rPr lang="en-US" dirty="0"/>
              <a:t>. </a:t>
            </a:r>
            <a:endParaRPr lang="hr-HR" dirty="0"/>
          </a:p>
          <a:p>
            <a:pPr lvl="1"/>
            <a:r>
              <a:rPr lang="en-US" dirty="0" err="1"/>
              <a:t>Sve</a:t>
            </a:r>
            <a:r>
              <a:rPr lang="en-US" dirty="0"/>
              <a:t> </a:t>
            </a:r>
            <a:r>
              <a:rPr lang="en-US" dirty="0" err="1"/>
              <a:t>instrukcije</a:t>
            </a:r>
            <a:r>
              <a:rPr lang="en-US" dirty="0"/>
              <a:t> </a:t>
            </a:r>
            <a:r>
              <a:rPr lang="en-US" dirty="0" err="1"/>
              <a:t>nakon</a:t>
            </a:r>
            <a:r>
              <a:rPr lang="en-US" dirty="0"/>
              <a:t> E u </a:t>
            </a:r>
            <a:r>
              <a:rPr lang="en-US" dirty="0" err="1"/>
              <a:t>programskom</a:t>
            </a:r>
            <a:r>
              <a:rPr lang="en-US" dirty="0"/>
              <a:t> </a:t>
            </a:r>
            <a:r>
              <a:rPr lang="en-US" dirty="0" err="1"/>
              <a:t>redoslijedu</a:t>
            </a:r>
            <a:r>
              <a:rPr lang="en-US" dirty="0"/>
              <a:t> ne bi </a:t>
            </a:r>
            <a:r>
              <a:rPr lang="en-US" dirty="0" err="1"/>
              <a:t>trebale</a:t>
            </a:r>
            <a:r>
              <a:rPr lang="en-US" dirty="0"/>
              <a:t> </a:t>
            </a:r>
            <a:r>
              <a:rPr lang="en-US" dirty="0" err="1"/>
              <a:t>biti</a:t>
            </a:r>
            <a:r>
              <a:rPr lang="en-US" dirty="0"/>
              <a:t> </a:t>
            </a:r>
            <a:r>
              <a:rPr lang="en-US" dirty="0" err="1"/>
              <a:t>dovršene</a:t>
            </a:r>
            <a:r>
              <a:rPr lang="en-US" dirty="0"/>
              <a:t> </a:t>
            </a:r>
            <a:r>
              <a:rPr lang="en-US" dirty="0" err="1"/>
              <a:t>i</a:t>
            </a:r>
            <a:r>
              <a:rPr lang="en-US" dirty="0"/>
              <a:t> </a:t>
            </a:r>
            <a:r>
              <a:rPr lang="en-US" dirty="0" err="1"/>
              <a:t>nisu</a:t>
            </a:r>
            <a:r>
              <a:rPr lang="en-US" dirty="0"/>
              <a:t> </a:t>
            </a:r>
            <a:r>
              <a:rPr lang="en-US" dirty="0" err="1"/>
              <a:t>trebale</a:t>
            </a:r>
            <a:r>
              <a:rPr lang="en-US" dirty="0"/>
              <a:t> </a:t>
            </a:r>
            <a:r>
              <a:rPr lang="en-US" dirty="0" err="1"/>
              <a:t>mijenjati</a:t>
            </a:r>
            <a:r>
              <a:rPr lang="en-US" dirty="0"/>
              <a:t> </a:t>
            </a:r>
            <a:r>
              <a:rPr lang="en-US" dirty="0" err="1"/>
              <a:t>nijedno</a:t>
            </a:r>
            <a:r>
              <a:rPr lang="en-US" dirty="0"/>
              <a:t> </a:t>
            </a:r>
            <a:r>
              <a:rPr lang="en-US" dirty="0" err="1"/>
              <a:t>stanje</a:t>
            </a:r>
            <a:r>
              <a:rPr lang="en-US" dirty="0"/>
              <a:t> </a:t>
            </a:r>
            <a:r>
              <a:rPr lang="en-US" dirty="0" err="1"/>
              <a:t>procesora</a:t>
            </a:r>
            <a:r>
              <a:rPr lang="en-US" dirty="0"/>
              <a:t>. </a:t>
            </a:r>
            <a:endParaRPr lang="hr-HR" dirty="0"/>
          </a:p>
          <a:p>
            <a:pPr lvl="1"/>
            <a:r>
              <a:rPr lang="en-US" dirty="0" err="1"/>
              <a:t>Hoće</a:t>
            </a:r>
            <a:r>
              <a:rPr lang="en-US" dirty="0"/>
              <a:t> li se E </a:t>
            </a:r>
            <a:r>
              <a:rPr lang="en-US" dirty="0" err="1"/>
              <a:t>dovršiti</a:t>
            </a:r>
            <a:r>
              <a:rPr lang="en-US" dirty="0"/>
              <a:t> </a:t>
            </a:r>
            <a:r>
              <a:rPr lang="en-US" dirty="0" err="1"/>
              <a:t>ili</a:t>
            </a:r>
            <a:r>
              <a:rPr lang="en-US" dirty="0"/>
              <a:t> ne, </a:t>
            </a:r>
            <a:r>
              <a:rPr lang="en-US" dirty="0" err="1"/>
              <a:t>ovisit</a:t>
            </a:r>
            <a:r>
              <a:rPr lang="en-US" dirty="0"/>
              <a:t> </a:t>
            </a:r>
            <a:r>
              <a:rPr lang="en-US" dirty="0" err="1"/>
              <a:t>će</a:t>
            </a:r>
            <a:r>
              <a:rPr lang="en-US" dirty="0"/>
              <a:t> o </a:t>
            </a:r>
            <a:r>
              <a:rPr lang="en-US" dirty="0" err="1"/>
              <a:t>iznimki</a:t>
            </a:r>
            <a:r>
              <a:rPr lang="en-US" dirty="0"/>
              <a:t>. </a:t>
            </a:r>
            <a:endParaRPr lang="hr-HR" dirty="0"/>
          </a:p>
          <a:p>
            <a:pPr lvl="1"/>
            <a:r>
              <a:rPr lang="en-US" dirty="0"/>
              <a:t>To se </a:t>
            </a:r>
            <a:r>
              <a:rPr lang="en-US" dirty="0" err="1"/>
              <a:t>naziva</a:t>
            </a:r>
            <a:r>
              <a:rPr lang="en-US" dirty="0"/>
              <a:t> </a:t>
            </a:r>
            <a:r>
              <a:rPr lang="en-US" b="1" u="sng" dirty="0"/>
              <a:t>"</a:t>
            </a:r>
            <a:r>
              <a:rPr lang="en-US" b="1" u="sng" dirty="0" err="1"/>
              <a:t>preciznim</a:t>
            </a:r>
            <a:r>
              <a:rPr lang="en-US" b="1" u="sng" dirty="0"/>
              <a:t> </a:t>
            </a:r>
            <a:r>
              <a:rPr lang="en-US" b="1" u="sng" dirty="0" err="1"/>
              <a:t>iznimkama</a:t>
            </a:r>
            <a:r>
              <a:rPr lang="en-US" b="1" u="sng" dirty="0"/>
              <a:t>".</a:t>
            </a:r>
          </a:p>
        </p:txBody>
      </p:sp>
    </p:spTree>
    <p:extLst>
      <p:ext uri="{BB962C8B-B14F-4D97-AF65-F5344CB8AC3E}">
        <p14:creationId xmlns:p14="http://schemas.microsoft.com/office/powerpoint/2010/main" val="305690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B9C9-1A70-6497-01F8-D556615F33D3}"/>
              </a:ext>
            </a:extLst>
          </p:cNvPr>
          <p:cNvSpPr>
            <a:spLocks noGrp="1"/>
          </p:cNvSpPr>
          <p:nvPr>
            <p:ph type="title"/>
          </p:nvPr>
        </p:nvSpPr>
        <p:spPr/>
        <p:txBody>
          <a:bodyPr/>
          <a:lstStyle/>
          <a:p>
            <a:r>
              <a:rPr lang="en-US" b="1" dirty="0" err="1"/>
              <a:t>Precizne</a:t>
            </a:r>
            <a:r>
              <a:rPr lang="en-US" b="1" dirty="0"/>
              <a:t> </a:t>
            </a:r>
            <a:r>
              <a:rPr lang="en-US" b="1" dirty="0" err="1"/>
              <a:t>iznimke</a:t>
            </a:r>
            <a:r>
              <a:rPr lang="en-US" b="1" dirty="0"/>
              <a:t> </a:t>
            </a:r>
            <a:r>
              <a:rPr lang="en-US" b="1" dirty="0" err="1"/>
              <a:t>i</a:t>
            </a:r>
            <a:r>
              <a:rPr lang="en-US" b="1" dirty="0"/>
              <a:t> pipelining </a:t>
            </a:r>
          </a:p>
        </p:txBody>
      </p:sp>
      <p:sp>
        <p:nvSpPr>
          <p:cNvPr id="3" name="Content Placeholder 2">
            <a:extLst>
              <a:ext uri="{FF2B5EF4-FFF2-40B4-BE49-F238E27FC236}">
                <a16:creationId xmlns:a16="http://schemas.microsoft.com/office/drawing/2014/main" id="{57F52581-96E5-DB1D-071F-A18DCD000C8B}"/>
              </a:ext>
            </a:extLst>
          </p:cNvPr>
          <p:cNvSpPr>
            <a:spLocks noGrp="1"/>
          </p:cNvSpPr>
          <p:nvPr>
            <p:ph idx="1"/>
          </p:nvPr>
        </p:nvSpPr>
        <p:spPr/>
        <p:txBody>
          <a:bodyPr/>
          <a:lstStyle/>
          <a:p>
            <a:r>
              <a:rPr lang="en-US" dirty="0" err="1"/>
              <a:t>Zahtjevi</a:t>
            </a:r>
            <a:r>
              <a:rPr lang="en-US" dirty="0"/>
              <a:t> </a:t>
            </a:r>
            <a:r>
              <a:rPr lang="en-US" dirty="0" err="1"/>
              <a:t>na</a:t>
            </a:r>
            <a:r>
              <a:rPr lang="en-US" dirty="0"/>
              <a:t> </a:t>
            </a:r>
            <a:r>
              <a:rPr lang="en-US" dirty="0" err="1"/>
              <a:t>prethodnom</a:t>
            </a:r>
            <a:r>
              <a:rPr lang="en-US" dirty="0"/>
              <a:t> </a:t>
            </a:r>
            <a:r>
              <a:rPr lang="en-US" dirty="0" err="1"/>
              <a:t>slajdu</a:t>
            </a:r>
            <a:r>
              <a:rPr lang="en-US" dirty="0"/>
              <a:t> </a:t>
            </a:r>
            <a:r>
              <a:rPr lang="en-US" dirty="0" err="1"/>
              <a:t>su</a:t>
            </a:r>
            <a:r>
              <a:rPr lang="en-US" dirty="0"/>
              <a:t> </a:t>
            </a:r>
            <a:r>
              <a:rPr lang="en-US" dirty="0" err="1"/>
              <a:t>trivijalni</a:t>
            </a:r>
            <a:r>
              <a:rPr lang="en-US" dirty="0"/>
              <a:t> u </a:t>
            </a:r>
            <a:r>
              <a:rPr lang="en-US" dirty="0" err="1"/>
              <a:t>slučaju</a:t>
            </a:r>
            <a:r>
              <a:rPr lang="en-US" dirty="0"/>
              <a:t> </a:t>
            </a:r>
            <a:r>
              <a:rPr lang="en-US" dirty="0" err="1"/>
              <a:t>nepipeliranog</a:t>
            </a:r>
            <a:r>
              <a:rPr lang="en-US" dirty="0"/>
              <a:t> </a:t>
            </a:r>
            <a:r>
              <a:rPr lang="en-US" dirty="0" err="1"/>
              <a:t>procesora</a:t>
            </a:r>
            <a:r>
              <a:rPr lang="en-US" dirty="0"/>
              <a:t>, </a:t>
            </a:r>
            <a:r>
              <a:rPr lang="en-US" dirty="0" err="1"/>
              <a:t>ali</a:t>
            </a:r>
            <a:r>
              <a:rPr lang="en-US" dirty="0"/>
              <a:t> </a:t>
            </a:r>
            <a:r>
              <a:rPr lang="en-US" dirty="0" err="1"/>
              <a:t>složeniji</a:t>
            </a:r>
            <a:r>
              <a:rPr lang="en-US" dirty="0"/>
              <a:t> za </a:t>
            </a:r>
            <a:r>
              <a:rPr lang="en-US" dirty="0" err="1"/>
              <a:t>procesor</a:t>
            </a:r>
            <a:r>
              <a:rPr lang="en-US" dirty="0"/>
              <a:t> </a:t>
            </a:r>
            <a:r>
              <a:rPr lang="en-US" dirty="0" err="1"/>
              <a:t>sa</a:t>
            </a:r>
            <a:r>
              <a:rPr lang="en-US" dirty="0"/>
              <a:t> </a:t>
            </a:r>
            <a:r>
              <a:rPr lang="en-US" dirty="0" err="1"/>
              <a:t>pipelineom</a:t>
            </a:r>
            <a:r>
              <a:rPr lang="en-US" dirty="0"/>
              <a:t>.</a:t>
            </a:r>
          </a:p>
        </p:txBody>
      </p:sp>
      <p:pic>
        <p:nvPicPr>
          <p:cNvPr id="7" name="Picture 6">
            <a:extLst>
              <a:ext uri="{FF2B5EF4-FFF2-40B4-BE49-F238E27FC236}">
                <a16:creationId xmlns:a16="http://schemas.microsoft.com/office/drawing/2014/main" id="{FD0574EB-CC02-E8ED-70B6-42AB3306D89B}"/>
              </a:ext>
            </a:extLst>
          </p:cNvPr>
          <p:cNvPicPr>
            <a:picLocks noChangeAspect="1"/>
          </p:cNvPicPr>
          <p:nvPr/>
        </p:nvPicPr>
        <p:blipFill>
          <a:blip r:embed="rId2"/>
          <a:stretch>
            <a:fillRect/>
          </a:stretch>
        </p:blipFill>
        <p:spPr>
          <a:xfrm>
            <a:off x="5546784" y="4053597"/>
            <a:ext cx="6645216" cy="2804403"/>
          </a:xfrm>
          <a:prstGeom prst="rect">
            <a:avLst/>
          </a:prstGeom>
        </p:spPr>
      </p:pic>
      <p:pic>
        <p:nvPicPr>
          <p:cNvPr id="5" name="Picture 4">
            <a:extLst>
              <a:ext uri="{FF2B5EF4-FFF2-40B4-BE49-F238E27FC236}">
                <a16:creationId xmlns:a16="http://schemas.microsoft.com/office/drawing/2014/main" id="{176273DF-D053-F649-EB37-7C746700B926}"/>
              </a:ext>
            </a:extLst>
          </p:cNvPr>
          <p:cNvPicPr>
            <a:picLocks noChangeAspect="1"/>
          </p:cNvPicPr>
          <p:nvPr/>
        </p:nvPicPr>
        <p:blipFill>
          <a:blip r:embed="rId3"/>
          <a:stretch>
            <a:fillRect/>
          </a:stretch>
        </p:blipFill>
        <p:spPr>
          <a:xfrm>
            <a:off x="592739" y="2868881"/>
            <a:ext cx="5006774" cy="1120237"/>
          </a:xfrm>
          <a:prstGeom prst="rect">
            <a:avLst/>
          </a:prstGeom>
        </p:spPr>
      </p:pic>
    </p:spTree>
    <p:extLst>
      <p:ext uri="{BB962C8B-B14F-4D97-AF65-F5344CB8AC3E}">
        <p14:creationId xmlns:p14="http://schemas.microsoft.com/office/powerpoint/2010/main" val="236330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CC4E-3B27-ED43-27DF-1EABDC33C43F}"/>
              </a:ext>
            </a:extLst>
          </p:cNvPr>
          <p:cNvSpPr>
            <a:spLocks noGrp="1"/>
          </p:cNvSpPr>
          <p:nvPr>
            <p:ph type="title"/>
          </p:nvPr>
        </p:nvSpPr>
        <p:spPr>
          <a:xfrm>
            <a:off x="0" y="0"/>
            <a:ext cx="10515600" cy="1325563"/>
          </a:xfrm>
        </p:spPr>
        <p:txBody>
          <a:bodyPr/>
          <a:lstStyle/>
          <a:p>
            <a:r>
              <a:rPr lang="en-US" b="1" u="sng" dirty="0" err="1"/>
              <a:t>Ograničenja</a:t>
            </a:r>
            <a:r>
              <a:rPr lang="en-US" b="1" u="sng" dirty="0"/>
              <a:t> </a:t>
            </a:r>
            <a:r>
              <a:rPr lang="en-US" b="1" u="sng" dirty="0" err="1"/>
              <a:t>pipelininga</a:t>
            </a:r>
            <a:r>
              <a:rPr lang="en-US" b="1" u="sng" dirty="0"/>
              <a:t> </a:t>
            </a:r>
          </a:p>
        </p:txBody>
      </p:sp>
      <p:sp>
        <p:nvSpPr>
          <p:cNvPr id="3" name="Content Placeholder 2">
            <a:extLst>
              <a:ext uri="{FF2B5EF4-FFF2-40B4-BE49-F238E27FC236}">
                <a16:creationId xmlns:a16="http://schemas.microsoft.com/office/drawing/2014/main" id="{C25271A0-648D-2257-0178-5824C659FF9B}"/>
              </a:ext>
            </a:extLst>
          </p:cNvPr>
          <p:cNvSpPr>
            <a:spLocks noGrp="1"/>
          </p:cNvSpPr>
          <p:nvPr>
            <p:ph idx="1"/>
          </p:nvPr>
        </p:nvSpPr>
        <p:spPr>
          <a:xfrm>
            <a:off x="0" y="1253330"/>
            <a:ext cx="12192000" cy="5604669"/>
          </a:xfrm>
        </p:spPr>
        <p:txBody>
          <a:bodyPr>
            <a:normAutofit fontScale="92500" lnSpcReduction="20000"/>
          </a:bodyPr>
          <a:lstStyle/>
          <a:p>
            <a:r>
              <a:rPr lang="en-US" dirty="0"/>
              <a:t>• Kao </a:t>
            </a:r>
            <a:r>
              <a:rPr lang="en-US" dirty="0" err="1"/>
              <a:t>što</a:t>
            </a:r>
            <a:r>
              <a:rPr lang="en-US" dirty="0"/>
              <a:t> </a:t>
            </a:r>
            <a:r>
              <a:rPr lang="en-US" dirty="0" err="1"/>
              <a:t>smo</a:t>
            </a:r>
            <a:r>
              <a:rPr lang="en-US" dirty="0"/>
              <a:t> </a:t>
            </a:r>
            <a:r>
              <a:rPr lang="en-US" dirty="0" err="1"/>
              <a:t>vidjeli</a:t>
            </a:r>
            <a:r>
              <a:rPr lang="en-US" dirty="0"/>
              <a:t> u </a:t>
            </a:r>
            <a:r>
              <a:rPr lang="en-US" dirty="0" err="1"/>
              <a:t>posljednjem</a:t>
            </a:r>
            <a:r>
              <a:rPr lang="en-US" dirty="0"/>
              <a:t> </a:t>
            </a:r>
            <a:r>
              <a:rPr lang="en-US" dirty="0" err="1"/>
              <a:t>modulu</a:t>
            </a:r>
            <a:r>
              <a:rPr lang="en-US" dirty="0"/>
              <a:t>, </a:t>
            </a:r>
            <a:r>
              <a:rPr lang="en-US" b="1" dirty="0" err="1"/>
              <a:t>dublji</a:t>
            </a:r>
            <a:r>
              <a:rPr lang="en-US" b="1" dirty="0"/>
              <a:t> pipeline ne mora </a:t>
            </a:r>
            <a:r>
              <a:rPr lang="en-US" b="1" dirty="0" err="1"/>
              <a:t>nužno</a:t>
            </a:r>
            <a:r>
              <a:rPr lang="en-US" b="1" dirty="0"/>
              <a:t> </a:t>
            </a:r>
            <a:r>
              <a:rPr lang="en-US" b="1" dirty="0" err="1"/>
              <a:t>dovesti</a:t>
            </a:r>
            <a:r>
              <a:rPr lang="en-US" b="1" dirty="0"/>
              <a:t> do </a:t>
            </a:r>
            <a:r>
              <a:rPr lang="en-US" b="1" dirty="0" err="1"/>
              <a:t>boljih</a:t>
            </a:r>
            <a:r>
              <a:rPr lang="en-US" b="1" dirty="0"/>
              <a:t> </a:t>
            </a:r>
            <a:r>
              <a:rPr lang="en-US" b="1" dirty="0" err="1"/>
              <a:t>performansi</a:t>
            </a:r>
            <a:r>
              <a:rPr lang="en-US" dirty="0"/>
              <a:t>. </a:t>
            </a:r>
            <a:endParaRPr lang="hr-HR" dirty="0"/>
          </a:p>
          <a:p>
            <a:r>
              <a:rPr lang="en-US" dirty="0"/>
              <a:t>• </a:t>
            </a:r>
            <a:r>
              <a:rPr lang="en-US" dirty="0" err="1"/>
              <a:t>Moramo</a:t>
            </a:r>
            <a:r>
              <a:rPr lang="en-US" dirty="0"/>
              <a:t> </a:t>
            </a:r>
            <a:r>
              <a:rPr lang="en-US" dirty="0" err="1"/>
              <a:t>naporno</a:t>
            </a:r>
            <a:r>
              <a:rPr lang="en-US" dirty="0"/>
              <a:t> </a:t>
            </a:r>
            <a:r>
              <a:rPr lang="en-US" dirty="0" err="1"/>
              <a:t>raditi</a:t>
            </a:r>
            <a:r>
              <a:rPr lang="en-US" dirty="0"/>
              <a:t> </a:t>
            </a:r>
            <a:r>
              <a:rPr lang="en-US" dirty="0" err="1"/>
              <a:t>kako</a:t>
            </a:r>
            <a:r>
              <a:rPr lang="en-US" dirty="0"/>
              <a:t> </a:t>
            </a:r>
            <a:r>
              <a:rPr lang="en-US" dirty="0" err="1"/>
              <a:t>bismo</a:t>
            </a:r>
            <a:r>
              <a:rPr lang="en-US" dirty="0"/>
              <a:t> </a:t>
            </a:r>
            <a:r>
              <a:rPr lang="en-US" dirty="0" err="1"/>
              <a:t>puniti</a:t>
            </a:r>
            <a:r>
              <a:rPr lang="en-US" dirty="0"/>
              <a:t> pipeline </a:t>
            </a:r>
            <a:r>
              <a:rPr lang="en-US" dirty="0" err="1"/>
              <a:t>i</a:t>
            </a:r>
            <a:r>
              <a:rPr lang="en-US" dirty="0"/>
              <a:t> </a:t>
            </a:r>
            <a:r>
              <a:rPr lang="en-US" dirty="0" err="1"/>
              <a:t>podacima</a:t>
            </a:r>
            <a:r>
              <a:rPr lang="en-US" dirty="0"/>
              <a:t> </a:t>
            </a:r>
            <a:r>
              <a:rPr lang="en-US" dirty="0" err="1"/>
              <a:t>i</a:t>
            </a:r>
            <a:r>
              <a:rPr lang="en-US" dirty="0"/>
              <a:t> </a:t>
            </a:r>
            <a:r>
              <a:rPr lang="en-US" dirty="0" err="1"/>
              <a:t>instrukcijama</a:t>
            </a:r>
            <a:r>
              <a:rPr lang="en-US" dirty="0"/>
              <a:t> </a:t>
            </a:r>
            <a:r>
              <a:rPr lang="en-US" dirty="0" err="1"/>
              <a:t>kako</a:t>
            </a:r>
            <a:r>
              <a:rPr lang="en-US" dirty="0"/>
              <a:t> bi </a:t>
            </a:r>
            <a:r>
              <a:rPr lang="en-US" b="1" dirty="0" err="1"/>
              <a:t>minimizirali</a:t>
            </a:r>
            <a:r>
              <a:rPr lang="en-US" b="1" dirty="0"/>
              <a:t> </a:t>
            </a:r>
            <a:r>
              <a:rPr lang="en-US" b="1" dirty="0" err="1"/>
              <a:t>zastoje</a:t>
            </a:r>
            <a:r>
              <a:rPr lang="en-US" b="1" dirty="0"/>
              <a:t> </a:t>
            </a:r>
            <a:endParaRPr lang="hr-HR" b="1" dirty="0"/>
          </a:p>
          <a:p>
            <a:r>
              <a:rPr lang="en-US" dirty="0"/>
              <a:t>• </a:t>
            </a:r>
            <a:r>
              <a:rPr lang="en-US" dirty="0" err="1"/>
              <a:t>Ako</a:t>
            </a:r>
            <a:r>
              <a:rPr lang="en-US" dirty="0"/>
              <a:t> </a:t>
            </a:r>
            <a:r>
              <a:rPr lang="en-US" dirty="0" err="1"/>
              <a:t>unutar</a:t>
            </a:r>
            <a:r>
              <a:rPr lang="en-US" dirty="0"/>
              <a:t> </a:t>
            </a:r>
            <a:r>
              <a:rPr lang="en-US" dirty="0" err="1"/>
              <a:t>pipelinea</a:t>
            </a:r>
            <a:r>
              <a:rPr lang="en-US" dirty="0"/>
              <a:t> </a:t>
            </a:r>
            <a:r>
              <a:rPr lang="en-US" dirty="0" err="1"/>
              <a:t>imamo</a:t>
            </a:r>
            <a:r>
              <a:rPr lang="en-US" dirty="0"/>
              <a:t> </a:t>
            </a:r>
            <a:r>
              <a:rPr lang="en-US" dirty="0" err="1"/>
              <a:t>i</a:t>
            </a:r>
            <a:r>
              <a:rPr lang="en-US" dirty="0"/>
              <a:t> </a:t>
            </a:r>
            <a:r>
              <a:rPr lang="en-US" dirty="0" err="1"/>
              <a:t>našu</a:t>
            </a:r>
            <a:r>
              <a:rPr lang="en-US" dirty="0"/>
              <a:t> </a:t>
            </a:r>
            <a:r>
              <a:rPr lang="en-US" dirty="0" err="1"/>
              <a:t>fazu</a:t>
            </a:r>
            <a:r>
              <a:rPr lang="en-US" dirty="0"/>
              <a:t> </a:t>
            </a:r>
            <a:r>
              <a:rPr lang="en-US" dirty="0" err="1"/>
              <a:t>izvršenja</a:t>
            </a:r>
            <a:r>
              <a:rPr lang="en-US" dirty="0"/>
              <a:t>, </a:t>
            </a:r>
            <a:r>
              <a:rPr lang="en-US" dirty="0" err="1"/>
              <a:t>također</a:t>
            </a:r>
            <a:r>
              <a:rPr lang="en-US" dirty="0"/>
              <a:t> </a:t>
            </a:r>
            <a:r>
              <a:rPr lang="en-US" dirty="0" err="1"/>
              <a:t>ćemo</a:t>
            </a:r>
            <a:r>
              <a:rPr lang="en-US" dirty="0"/>
              <a:t> </a:t>
            </a:r>
            <a:r>
              <a:rPr lang="en-US" dirty="0" err="1"/>
              <a:t>morati</a:t>
            </a:r>
            <a:r>
              <a:rPr lang="en-US" dirty="0"/>
              <a:t> </a:t>
            </a:r>
            <a:r>
              <a:rPr lang="en-US" b="1" dirty="0" err="1"/>
              <a:t>pronaći</a:t>
            </a:r>
            <a:r>
              <a:rPr lang="en-US" b="1" dirty="0"/>
              <a:t> </a:t>
            </a:r>
            <a:r>
              <a:rPr lang="en-US" b="1" dirty="0" err="1"/>
              <a:t>uzastopne</a:t>
            </a:r>
            <a:r>
              <a:rPr lang="en-US" b="1" dirty="0"/>
              <a:t> </a:t>
            </a:r>
            <a:r>
              <a:rPr lang="en-US" b="1" dirty="0" err="1"/>
              <a:t>neovisne</a:t>
            </a:r>
            <a:r>
              <a:rPr lang="en-US" b="1" dirty="0"/>
              <a:t> </a:t>
            </a:r>
            <a:r>
              <a:rPr lang="en-US" b="1" dirty="0" err="1"/>
              <a:t>instrukcije</a:t>
            </a:r>
            <a:r>
              <a:rPr lang="en-US" dirty="0"/>
              <a:t> </a:t>
            </a:r>
            <a:r>
              <a:rPr lang="en-US" dirty="0" err="1"/>
              <a:t>kako</a:t>
            </a:r>
            <a:r>
              <a:rPr lang="en-US" dirty="0"/>
              <a:t> ne bi </a:t>
            </a:r>
            <a:r>
              <a:rPr lang="en-US" dirty="0" err="1"/>
              <a:t>imali</a:t>
            </a:r>
            <a:r>
              <a:rPr lang="en-US" dirty="0"/>
              <a:t> </a:t>
            </a:r>
            <a:r>
              <a:rPr lang="en-US" dirty="0" err="1"/>
              <a:t>puno</a:t>
            </a:r>
            <a:r>
              <a:rPr lang="en-US" dirty="0"/>
              <a:t> </a:t>
            </a:r>
            <a:r>
              <a:rPr lang="en-US" dirty="0" err="1"/>
              <a:t>čekanja</a:t>
            </a:r>
            <a:endParaRPr lang="hr-HR" dirty="0"/>
          </a:p>
          <a:p>
            <a:r>
              <a:rPr lang="en-US" dirty="0"/>
              <a:t>Pipelining je u </a:t>
            </a:r>
            <a:r>
              <a:rPr lang="en-US" dirty="0" err="1"/>
              <a:t>konačnici</a:t>
            </a:r>
            <a:r>
              <a:rPr lang="en-US" dirty="0"/>
              <a:t> </a:t>
            </a:r>
            <a:r>
              <a:rPr lang="en-US" dirty="0" err="1"/>
              <a:t>ograničen</a:t>
            </a:r>
            <a:r>
              <a:rPr lang="en-US" dirty="0"/>
              <a:t> </a:t>
            </a:r>
            <a:r>
              <a:rPr lang="en-US" dirty="0" err="1"/>
              <a:t>i</a:t>
            </a:r>
            <a:r>
              <a:rPr lang="en-US" dirty="0"/>
              <a:t> </a:t>
            </a:r>
            <a:r>
              <a:rPr lang="en-US" dirty="0" err="1"/>
              <a:t>poteškoćama</a:t>
            </a:r>
            <a:r>
              <a:rPr lang="en-US" dirty="0"/>
              <a:t> </a:t>
            </a:r>
            <a:r>
              <a:rPr lang="en-US" dirty="0" err="1"/>
              <a:t>na</a:t>
            </a:r>
            <a:r>
              <a:rPr lang="en-US" dirty="0"/>
              <a:t> </a:t>
            </a:r>
            <a:r>
              <a:rPr lang="en-US" dirty="0" err="1"/>
              <a:t>nižoj</a:t>
            </a:r>
            <a:r>
              <a:rPr lang="en-US" dirty="0"/>
              <a:t> </a:t>
            </a:r>
            <a:r>
              <a:rPr lang="en-US" dirty="0" err="1"/>
              <a:t>razini</a:t>
            </a:r>
            <a:r>
              <a:rPr lang="en-US" dirty="0"/>
              <a:t>: </a:t>
            </a:r>
            <a:endParaRPr lang="hr-HR" dirty="0"/>
          </a:p>
          <a:p>
            <a:pPr lvl="1"/>
            <a:r>
              <a:rPr lang="en-US" dirty="0" err="1"/>
              <a:t>Registarski</a:t>
            </a:r>
            <a:r>
              <a:rPr lang="en-US" dirty="0"/>
              <a:t> </a:t>
            </a:r>
            <a:r>
              <a:rPr lang="en-US" dirty="0" err="1"/>
              <a:t>i</a:t>
            </a:r>
            <a:r>
              <a:rPr lang="en-US" dirty="0"/>
              <a:t> </a:t>
            </a:r>
            <a:r>
              <a:rPr lang="en-US" dirty="0" err="1"/>
              <a:t>troškovi</a:t>
            </a:r>
            <a:r>
              <a:rPr lang="en-US" dirty="0"/>
              <a:t> </a:t>
            </a:r>
            <a:r>
              <a:rPr lang="en-US" dirty="0" err="1"/>
              <a:t>izvršenja</a:t>
            </a:r>
            <a:r>
              <a:rPr lang="en-US" dirty="0"/>
              <a:t> </a:t>
            </a:r>
            <a:r>
              <a:rPr lang="en-US" dirty="0" err="1"/>
              <a:t>ciklusa</a:t>
            </a:r>
            <a:r>
              <a:rPr lang="en-US" dirty="0"/>
              <a:t> </a:t>
            </a:r>
            <a:r>
              <a:rPr lang="en-US" dirty="0" err="1"/>
              <a:t>nisu</a:t>
            </a:r>
            <a:r>
              <a:rPr lang="en-US" dirty="0"/>
              <a:t> </a:t>
            </a:r>
            <a:r>
              <a:rPr lang="en-US" dirty="0" err="1"/>
              <a:t>nula</a:t>
            </a:r>
            <a:r>
              <a:rPr lang="en-US" dirty="0"/>
              <a:t>. </a:t>
            </a:r>
            <a:r>
              <a:rPr lang="en-US" dirty="0" err="1"/>
              <a:t>Ako</a:t>
            </a:r>
            <a:r>
              <a:rPr lang="en-US" dirty="0"/>
              <a:t> </a:t>
            </a:r>
            <a:r>
              <a:rPr lang="en-US" dirty="0" err="1"/>
              <a:t>imamo</a:t>
            </a:r>
            <a:r>
              <a:rPr lang="en-US" dirty="0"/>
              <a:t> </a:t>
            </a:r>
            <a:r>
              <a:rPr lang="en-US" dirty="0" err="1"/>
              <a:t>vrlo</a:t>
            </a:r>
            <a:r>
              <a:rPr lang="en-US" dirty="0"/>
              <a:t> </a:t>
            </a:r>
            <a:r>
              <a:rPr lang="en-US" dirty="0" err="1"/>
              <a:t>malo</a:t>
            </a:r>
            <a:r>
              <a:rPr lang="en-US" dirty="0"/>
              <a:t> </a:t>
            </a:r>
            <a:r>
              <a:rPr lang="en-US" dirty="0" err="1"/>
              <a:t>logike</a:t>
            </a:r>
            <a:r>
              <a:rPr lang="en-US" dirty="0"/>
              <a:t> po </a:t>
            </a:r>
            <a:r>
              <a:rPr lang="en-US" dirty="0" err="1"/>
              <a:t>fazi</a:t>
            </a:r>
            <a:r>
              <a:rPr lang="en-US" dirty="0"/>
              <a:t> </a:t>
            </a:r>
            <a:r>
              <a:rPr lang="en-US" dirty="0" err="1"/>
              <a:t>pipelinea</a:t>
            </a:r>
            <a:r>
              <a:rPr lang="en-US" dirty="0"/>
              <a:t>, to </a:t>
            </a:r>
            <a:r>
              <a:rPr lang="en-US" dirty="0" err="1"/>
              <a:t>može</a:t>
            </a:r>
            <a:r>
              <a:rPr lang="en-US" dirty="0"/>
              <a:t> </a:t>
            </a:r>
            <a:r>
              <a:rPr lang="en-US" dirty="0" err="1"/>
              <a:t>predstavljati</a:t>
            </a:r>
            <a:r>
              <a:rPr lang="en-US" dirty="0"/>
              <a:t> </a:t>
            </a:r>
            <a:r>
              <a:rPr lang="en-US" dirty="0" err="1"/>
              <a:t>značajan</a:t>
            </a:r>
            <a:r>
              <a:rPr lang="en-US" dirty="0"/>
              <a:t> </a:t>
            </a:r>
            <a:r>
              <a:rPr lang="en-US" dirty="0" err="1"/>
              <a:t>dio</a:t>
            </a:r>
            <a:r>
              <a:rPr lang="en-US" dirty="0"/>
              <a:t> </a:t>
            </a:r>
            <a:r>
              <a:rPr lang="en-US" dirty="0" err="1"/>
              <a:t>našeg</a:t>
            </a:r>
            <a:r>
              <a:rPr lang="en-US" dirty="0"/>
              <a:t> puta </a:t>
            </a:r>
            <a:r>
              <a:rPr lang="en-US" dirty="0" err="1"/>
              <a:t>kritičnog</a:t>
            </a:r>
            <a:r>
              <a:rPr lang="en-US" dirty="0"/>
              <a:t> </a:t>
            </a:r>
            <a:r>
              <a:rPr lang="en-US" dirty="0" err="1"/>
              <a:t>kašnjenja</a:t>
            </a:r>
            <a:r>
              <a:rPr lang="en-US" dirty="0"/>
              <a:t>. </a:t>
            </a:r>
            <a:endParaRPr lang="hr-HR" dirty="0"/>
          </a:p>
          <a:p>
            <a:pPr lvl="1"/>
            <a:r>
              <a:rPr lang="en-US" dirty="0" err="1"/>
              <a:t>Trebate</a:t>
            </a:r>
            <a:r>
              <a:rPr lang="en-US" dirty="0"/>
              <a:t> </a:t>
            </a:r>
            <a:r>
              <a:rPr lang="en-US" u="sng" dirty="0" err="1"/>
              <a:t>uravnotežiti</a:t>
            </a:r>
            <a:r>
              <a:rPr lang="en-US" u="sng" dirty="0"/>
              <a:t> </a:t>
            </a:r>
            <a:r>
              <a:rPr lang="en-US" u="sng" dirty="0" err="1"/>
              <a:t>logiku</a:t>
            </a:r>
            <a:r>
              <a:rPr lang="en-US" u="sng" dirty="0"/>
              <a:t> </a:t>
            </a:r>
            <a:r>
              <a:rPr lang="en-US" u="sng" dirty="0" err="1"/>
              <a:t>između</a:t>
            </a:r>
            <a:r>
              <a:rPr lang="en-US" u="sng" dirty="0"/>
              <a:t> </a:t>
            </a:r>
            <a:r>
              <a:rPr lang="en-US" u="sng" dirty="0" err="1"/>
              <a:t>faza</a:t>
            </a:r>
            <a:r>
              <a:rPr lang="en-US" dirty="0"/>
              <a:t>. </a:t>
            </a:r>
            <a:r>
              <a:rPr lang="en-US" dirty="0" err="1"/>
              <a:t>Vremensko</a:t>
            </a:r>
            <a:r>
              <a:rPr lang="en-US" dirty="0"/>
              <a:t> </a:t>
            </a:r>
            <a:r>
              <a:rPr lang="en-US" dirty="0" err="1"/>
              <a:t>razdoblje</a:t>
            </a:r>
            <a:r>
              <a:rPr lang="en-US" dirty="0"/>
              <a:t> </a:t>
            </a:r>
            <a:r>
              <a:rPr lang="en-US" dirty="0" err="1"/>
              <a:t>ciklusa</a:t>
            </a:r>
            <a:r>
              <a:rPr lang="en-US" dirty="0"/>
              <a:t> </a:t>
            </a:r>
            <a:r>
              <a:rPr lang="en-US" dirty="0" err="1"/>
              <a:t>određeno</a:t>
            </a:r>
            <a:r>
              <a:rPr lang="en-US" dirty="0"/>
              <a:t> je </a:t>
            </a:r>
            <a:r>
              <a:rPr lang="en-US" dirty="0" err="1"/>
              <a:t>kašnjenjem</a:t>
            </a:r>
            <a:r>
              <a:rPr lang="en-US" dirty="0"/>
              <a:t> u </a:t>
            </a:r>
            <a:r>
              <a:rPr lang="en-US" dirty="0" err="1"/>
              <a:t>najgorem</a:t>
            </a:r>
            <a:r>
              <a:rPr lang="en-US" dirty="0"/>
              <a:t> </a:t>
            </a:r>
            <a:r>
              <a:rPr lang="en-US" dirty="0" err="1"/>
              <a:t>slučaju</a:t>
            </a:r>
            <a:r>
              <a:rPr lang="en-US" dirty="0"/>
              <a:t>. </a:t>
            </a:r>
            <a:endParaRPr lang="hr-HR" dirty="0"/>
          </a:p>
          <a:p>
            <a:pPr lvl="1"/>
            <a:r>
              <a:rPr lang="en-US" dirty="0" err="1"/>
              <a:t>Ograničenja</a:t>
            </a:r>
            <a:r>
              <a:rPr lang="en-US" dirty="0"/>
              <a:t> </a:t>
            </a:r>
            <a:r>
              <a:rPr lang="en-US" dirty="0" err="1"/>
              <a:t>broja</a:t>
            </a:r>
            <a:r>
              <a:rPr lang="en-US" dirty="0"/>
              <a:t> </a:t>
            </a:r>
            <a:r>
              <a:rPr lang="en-US" dirty="0" err="1"/>
              <a:t>registara</a:t>
            </a:r>
            <a:r>
              <a:rPr lang="en-US" dirty="0"/>
              <a:t> u pipeline</a:t>
            </a:r>
            <a:endParaRPr lang="hr-HR" dirty="0"/>
          </a:p>
          <a:p>
            <a:r>
              <a:rPr lang="en-US" dirty="0"/>
              <a:t>• U </a:t>
            </a:r>
            <a:r>
              <a:rPr lang="en-US" dirty="0" err="1"/>
              <a:t>konačnici</a:t>
            </a:r>
            <a:r>
              <a:rPr lang="en-US" dirty="0"/>
              <a:t>, </a:t>
            </a:r>
            <a:r>
              <a:rPr lang="en-US" dirty="0" err="1"/>
              <a:t>nećemo</a:t>
            </a:r>
            <a:r>
              <a:rPr lang="en-US" dirty="0"/>
              <a:t> </a:t>
            </a:r>
            <a:r>
              <a:rPr lang="en-US" dirty="0" err="1"/>
              <a:t>moći</a:t>
            </a:r>
            <a:r>
              <a:rPr lang="en-US" dirty="0"/>
              <a:t> </a:t>
            </a:r>
            <a:r>
              <a:rPr lang="en-US" dirty="0" err="1"/>
              <a:t>povećati</a:t>
            </a:r>
            <a:r>
              <a:rPr lang="en-US" dirty="0"/>
              <a:t> </a:t>
            </a:r>
            <a:r>
              <a:rPr lang="en-US" dirty="0" err="1"/>
              <a:t>performanse</a:t>
            </a:r>
            <a:r>
              <a:rPr lang="en-US" dirty="0"/>
              <a:t> </a:t>
            </a:r>
            <a:r>
              <a:rPr lang="en-US" dirty="0" err="1"/>
              <a:t>procesora</a:t>
            </a:r>
            <a:r>
              <a:rPr lang="en-US" dirty="0"/>
              <a:t> koji </a:t>
            </a:r>
            <a:r>
              <a:rPr lang="en-US" dirty="0" err="1"/>
              <a:t>pokušava</a:t>
            </a:r>
            <a:r>
              <a:rPr lang="en-US" dirty="0"/>
              <a:t> </a:t>
            </a:r>
            <a:r>
              <a:rPr lang="en-US" dirty="0" err="1"/>
              <a:t>izdati</a:t>
            </a:r>
            <a:r>
              <a:rPr lang="en-US" dirty="0"/>
              <a:t> </a:t>
            </a:r>
            <a:r>
              <a:rPr lang="en-US" dirty="0" err="1"/>
              <a:t>samo</a:t>
            </a:r>
            <a:r>
              <a:rPr lang="en-US" dirty="0"/>
              <a:t> </a:t>
            </a:r>
            <a:r>
              <a:rPr lang="en-US" dirty="0" err="1"/>
              <a:t>jednu</a:t>
            </a:r>
            <a:r>
              <a:rPr lang="en-US" dirty="0"/>
              <a:t> </a:t>
            </a:r>
            <a:r>
              <a:rPr lang="en-US" dirty="0" err="1"/>
              <a:t>uputu</a:t>
            </a:r>
            <a:r>
              <a:rPr lang="en-US" dirty="0"/>
              <a:t> po </a:t>
            </a:r>
            <a:r>
              <a:rPr lang="en-US" dirty="0" err="1"/>
              <a:t>ciklusu</a:t>
            </a:r>
            <a:r>
              <a:rPr lang="en-US" dirty="0"/>
              <a:t>. </a:t>
            </a:r>
            <a:endParaRPr lang="hr-HR" dirty="0"/>
          </a:p>
          <a:p>
            <a:r>
              <a:rPr lang="en-US" dirty="0"/>
              <a:t>• </a:t>
            </a:r>
            <a:r>
              <a:rPr lang="en-US" dirty="0" err="1"/>
              <a:t>Čak</a:t>
            </a:r>
            <a:r>
              <a:rPr lang="en-US" dirty="0"/>
              <a:t> </a:t>
            </a:r>
            <a:r>
              <a:rPr lang="en-US" dirty="0" err="1"/>
              <a:t>i</a:t>
            </a:r>
            <a:r>
              <a:rPr lang="en-US" dirty="0"/>
              <a:t> </a:t>
            </a:r>
            <a:r>
              <a:rPr lang="en-US" dirty="0" err="1"/>
              <a:t>prije</a:t>
            </a:r>
            <a:r>
              <a:rPr lang="en-US" dirty="0"/>
              <a:t> </a:t>
            </a:r>
            <a:r>
              <a:rPr lang="en-US" dirty="0" err="1"/>
              <a:t>nego</a:t>
            </a:r>
            <a:r>
              <a:rPr lang="en-US" dirty="0"/>
              <a:t> </a:t>
            </a:r>
            <a:r>
              <a:rPr lang="en-US" dirty="0" err="1"/>
              <a:t>što</a:t>
            </a:r>
            <a:r>
              <a:rPr lang="en-US" dirty="0"/>
              <a:t> se </a:t>
            </a:r>
            <a:r>
              <a:rPr lang="en-US" dirty="0" err="1"/>
              <a:t>dostigne</a:t>
            </a:r>
            <a:r>
              <a:rPr lang="en-US" dirty="0"/>
              <a:t> ova </a:t>
            </a:r>
            <a:r>
              <a:rPr lang="en-US" dirty="0" err="1"/>
              <a:t>točka</a:t>
            </a:r>
            <a:r>
              <a:rPr lang="en-US" dirty="0"/>
              <a:t>, </a:t>
            </a:r>
            <a:r>
              <a:rPr lang="en-US" dirty="0" err="1"/>
              <a:t>poželjno</a:t>
            </a:r>
            <a:r>
              <a:rPr lang="en-US" dirty="0"/>
              <a:t> je </a:t>
            </a:r>
            <a:r>
              <a:rPr lang="en-US" dirty="0" err="1"/>
              <a:t>koristiti</a:t>
            </a:r>
            <a:r>
              <a:rPr lang="en-US" dirty="0"/>
              <a:t> </a:t>
            </a:r>
            <a:r>
              <a:rPr lang="en-US" dirty="0" err="1"/>
              <a:t>druge</a:t>
            </a:r>
            <a:r>
              <a:rPr lang="en-US" dirty="0"/>
              <a:t> </a:t>
            </a:r>
            <a:r>
              <a:rPr lang="en-US" dirty="0" err="1"/>
              <a:t>tehnike</a:t>
            </a:r>
            <a:r>
              <a:rPr lang="en-US" dirty="0"/>
              <a:t>: </a:t>
            </a:r>
            <a:r>
              <a:rPr lang="en-US" dirty="0" err="1"/>
              <a:t>obavljati</a:t>
            </a:r>
            <a:r>
              <a:rPr lang="en-US" dirty="0"/>
              <a:t> </a:t>
            </a:r>
            <a:r>
              <a:rPr lang="en-US" dirty="0" err="1"/>
              <a:t>više</a:t>
            </a:r>
            <a:r>
              <a:rPr lang="en-US" dirty="0"/>
              <a:t> </a:t>
            </a:r>
            <a:r>
              <a:rPr lang="en-US" dirty="0" err="1"/>
              <a:t>posla</a:t>
            </a:r>
            <a:r>
              <a:rPr lang="en-US" dirty="0"/>
              <a:t> u </a:t>
            </a:r>
            <a:r>
              <a:rPr lang="en-US" dirty="0" err="1"/>
              <a:t>svakoj</a:t>
            </a:r>
            <a:r>
              <a:rPr lang="en-US" dirty="0"/>
              <a:t> </a:t>
            </a:r>
            <a:r>
              <a:rPr lang="en-US" dirty="0" err="1"/>
              <a:t>fazi</a:t>
            </a:r>
            <a:r>
              <a:rPr lang="en-US" dirty="0"/>
              <a:t>, </a:t>
            </a:r>
            <a:r>
              <a:rPr lang="en-US" dirty="0" err="1"/>
              <a:t>dohvatiti</a:t>
            </a:r>
            <a:r>
              <a:rPr lang="en-US" dirty="0"/>
              <a:t> </a:t>
            </a:r>
            <a:r>
              <a:rPr lang="en-US" dirty="0" err="1"/>
              <a:t>i</a:t>
            </a:r>
            <a:r>
              <a:rPr lang="en-US" dirty="0"/>
              <a:t> </a:t>
            </a:r>
            <a:r>
              <a:rPr lang="en-US" dirty="0" err="1"/>
              <a:t>izvršiti</a:t>
            </a:r>
            <a:r>
              <a:rPr lang="en-US" dirty="0"/>
              <a:t> </a:t>
            </a:r>
            <a:r>
              <a:rPr lang="en-US" dirty="0" err="1"/>
              <a:t>više</a:t>
            </a:r>
            <a:r>
              <a:rPr lang="en-US" dirty="0"/>
              <a:t> </a:t>
            </a:r>
            <a:r>
              <a:rPr lang="en-US" dirty="0" err="1"/>
              <a:t>instrukcija</a:t>
            </a:r>
            <a:r>
              <a:rPr lang="en-US" dirty="0"/>
              <a:t> po </a:t>
            </a:r>
            <a:r>
              <a:rPr lang="en-US" dirty="0" err="1"/>
              <a:t>ciklusu</a:t>
            </a:r>
            <a:r>
              <a:rPr lang="en-US" dirty="0"/>
              <a:t>.</a:t>
            </a:r>
          </a:p>
        </p:txBody>
      </p:sp>
    </p:spTree>
    <p:extLst>
      <p:ext uri="{BB962C8B-B14F-4D97-AF65-F5344CB8AC3E}">
        <p14:creationId xmlns:p14="http://schemas.microsoft.com/office/powerpoint/2010/main" val="711048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B191-D642-CE0F-8C8D-8F0AD77CF6BD}"/>
              </a:ext>
            </a:extLst>
          </p:cNvPr>
          <p:cNvSpPr>
            <a:spLocks noGrp="1"/>
          </p:cNvSpPr>
          <p:nvPr>
            <p:ph type="ctrTitle"/>
          </p:nvPr>
        </p:nvSpPr>
        <p:spPr/>
        <p:txBody>
          <a:bodyPr/>
          <a:lstStyle/>
          <a:p>
            <a:r>
              <a:rPr lang="en-US" b="1" dirty="0" err="1"/>
              <a:t>Paralelizam</a:t>
            </a:r>
            <a:r>
              <a:rPr lang="en-US" b="1" dirty="0"/>
              <a:t> - single </a:t>
            </a:r>
            <a:r>
              <a:rPr lang="en-US" b="1" dirty="0" err="1"/>
              <a:t>i</a:t>
            </a:r>
            <a:r>
              <a:rPr lang="en-US" b="1" dirty="0"/>
              <a:t> multi-core </a:t>
            </a:r>
            <a:r>
              <a:rPr lang="en-US" b="1" dirty="0" err="1"/>
              <a:t>procesori</a:t>
            </a:r>
            <a:endParaRPr lang="en-US" b="1" dirty="0"/>
          </a:p>
        </p:txBody>
      </p:sp>
      <p:sp>
        <p:nvSpPr>
          <p:cNvPr id="3" name="Subtitle 2">
            <a:extLst>
              <a:ext uri="{FF2B5EF4-FFF2-40B4-BE49-F238E27FC236}">
                <a16:creationId xmlns:a16="http://schemas.microsoft.com/office/drawing/2014/main" id="{8AC23548-261A-E615-AEA2-B17E38554A75}"/>
              </a:ext>
            </a:extLst>
          </p:cNvPr>
          <p:cNvSpPr>
            <a:spLocks noGrp="1"/>
          </p:cNvSpPr>
          <p:nvPr>
            <p:ph type="subTitle" idx="1"/>
          </p:nvPr>
        </p:nvSpPr>
        <p:spPr/>
        <p:txBody>
          <a:bodyPr/>
          <a:lstStyle/>
          <a:p>
            <a:r>
              <a:rPr lang="hr-HR" dirty="0"/>
              <a:t>PREDAVANJE 12-I</a:t>
            </a:r>
            <a:endParaRPr lang="en-US" dirty="0"/>
          </a:p>
        </p:txBody>
      </p:sp>
    </p:spTree>
    <p:extLst>
      <p:ext uri="{BB962C8B-B14F-4D97-AF65-F5344CB8AC3E}">
        <p14:creationId xmlns:p14="http://schemas.microsoft.com/office/powerpoint/2010/main" val="4111687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A672-0739-B1FA-66F9-5D6765DF5A03}"/>
              </a:ext>
            </a:extLst>
          </p:cNvPr>
          <p:cNvSpPr>
            <a:spLocks noGrp="1"/>
          </p:cNvSpPr>
          <p:nvPr>
            <p:ph type="title"/>
          </p:nvPr>
        </p:nvSpPr>
        <p:spPr/>
        <p:txBody>
          <a:bodyPr/>
          <a:lstStyle/>
          <a:p>
            <a:r>
              <a:rPr lang="en-US" b="1" dirty="0" err="1"/>
              <a:t>Tipovi</a:t>
            </a:r>
            <a:r>
              <a:rPr lang="en-US" b="1" dirty="0"/>
              <a:t> </a:t>
            </a:r>
            <a:r>
              <a:rPr lang="en-US" b="1" dirty="0" err="1"/>
              <a:t>paralelizma</a:t>
            </a:r>
            <a:r>
              <a:rPr lang="en-US" b="1" dirty="0"/>
              <a:t> </a:t>
            </a:r>
          </a:p>
        </p:txBody>
      </p:sp>
      <p:sp>
        <p:nvSpPr>
          <p:cNvPr id="3" name="Content Placeholder 2">
            <a:extLst>
              <a:ext uri="{FF2B5EF4-FFF2-40B4-BE49-F238E27FC236}">
                <a16:creationId xmlns:a16="http://schemas.microsoft.com/office/drawing/2014/main" id="{FD3BAFF7-20E8-45DD-5F93-F0C80E403BB2}"/>
              </a:ext>
            </a:extLst>
          </p:cNvPr>
          <p:cNvSpPr>
            <a:spLocks noGrp="1"/>
          </p:cNvSpPr>
          <p:nvPr>
            <p:ph idx="1"/>
          </p:nvPr>
        </p:nvSpPr>
        <p:spPr/>
        <p:txBody>
          <a:bodyPr/>
          <a:lstStyle/>
          <a:p>
            <a:r>
              <a:rPr lang="en-US" b="1" dirty="0"/>
              <a:t>• </a:t>
            </a:r>
            <a:r>
              <a:rPr lang="en-US" b="1" dirty="0" err="1"/>
              <a:t>Paralelizam</a:t>
            </a:r>
            <a:r>
              <a:rPr lang="en-US" b="1" dirty="0"/>
              <a:t> u </a:t>
            </a:r>
            <a:r>
              <a:rPr lang="en-US" b="1" dirty="0" err="1"/>
              <a:t>hardveru</a:t>
            </a:r>
            <a:r>
              <a:rPr lang="en-US" b="1" dirty="0"/>
              <a:t> </a:t>
            </a:r>
            <a:endParaRPr lang="hr-HR" b="1" dirty="0"/>
          </a:p>
          <a:p>
            <a:pPr lvl="1"/>
            <a:r>
              <a:rPr lang="en-US" dirty="0"/>
              <a:t>• </a:t>
            </a:r>
            <a:r>
              <a:rPr lang="en-US" u="sng" dirty="0"/>
              <a:t>single-core</a:t>
            </a:r>
            <a:r>
              <a:rPr lang="en-US" dirty="0"/>
              <a:t> - pipelining, superscalar, VLIW </a:t>
            </a:r>
            <a:endParaRPr lang="hr-HR" dirty="0"/>
          </a:p>
          <a:p>
            <a:pPr lvl="1"/>
            <a:r>
              <a:rPr lang="en-US" dirty="0"/>
              <a:t>• </a:t>
            </a:r>
            <a:r>
              <a:rPr lang="en-US" u="sng" dirty="0"/>
              <a:t>SIMD instructions, Vector processors, GPU</a:t>
            </a:r>
            <a:r>
              <a:rPr lang="en-US" dirty="0"/>
              <a:t> (</a:t>
            </a:r>
            <a:r>
              <a:rPr lang="en-US" dirty="0" err="1"/>
              <a:t>primjer</a:t>
            </a:r>
            <a:r>
              <a:rPr lang="en-US" dirty="0"/>
              <a:t>: MMX, SSE) </a:t>
            </a:r>
            <a:endParaRPr lang="hr-HR" dirty="0"/>
          </a:p>
          <a:p>
            <a:pPr lvl="1"/>
            <a:r>
              <a:rPr lang="en-US" dirty="0"/>
              <a:t>• </a:t>
            </a:r>
            <a:r>
              <a:rPr lang="en-US" u="sng" dirty="0"/>
              <a:t>multi-core - SMP</a:t>
            </a:r>
            <a:r>
              <a:rPr lang="en-US" dirty="0"/>
              <a:t>, distributed-memory MP </a:t>
            </a:r>
            <a:endParaRPr lang="hr-HR" dirty="0"/>
          </a:p>
          <a:p>
            <a:pPr lvl="1"/>
            <a:r>
              <a:rPr lang="en-US" dirty="0"/>
              <a:t>• </a:t>
            </a:r>
            <a:r>
              <a:rPr lang="en-US" u="sng" dirty="0"/>
              <a:t>multicomputer</a:t>
            </a:r>
            <a:r>
              <a:rPr lang="en-US" dirty="0"/>
              <a:t>(</a:t>
            </a:r>
            <a:r>
              <a:rPr lang="en-US" dirty="0" err="1"/>
              <a:t>klasteri</a:t>
            </a:r>
            <a:r>
              <a:rPr lang="en-US" dirty="0"/>
              <a:t>)</a:t>
            </a:r>
            <a:endParaRPr lang="hr-HR" dirty="0"/>
          </a:p>
          <a:p>
            <a:r>
              <a:rPr lang="en-US" b="1" dirty="0"/>
              <a:t>• </a:t>
            </a:r>
            <a:r>
              <a:rPr lang="en-US" b="1" dirty="0" err="1"/>
              <a:t>Paralelizam</a:t>
            </a:r>
            <a:r>
              <a:rPr lang="en-US" b="1" dirty="0"/>
              <a:t> u </a:t>
            </a:r>
            <a:r>
              <a:rPr lang="en-US" b="1" dirty="0" err="1"/>
              <a:t>softveru</a:t>
            </a:r>
            <a:r>
              <a:rPr lang="en-US" b="1" dirty="0"/>
              <a:t> </a:t>
            </a:r>
            <a:endParaRPr lang="hr-HR" b="1" dirty="0"/>
          </a:p>
          <a:p>
            <a:pPr lvl="1"/>
            <a:r>
              <a:rPr lang="en-US" dirty="0"/>
              <a:t>• </a:t>
            </a:r>
            <a:r>
              <a:rPr lang="en-US" b="1" dirty="0"/>
              <a:t>Instruction-level parallelism </a:t>
            </a:r>
            <a:endParaRPr lang="hr-HR" b="1" dirty="0"/>
          </a:p>
          <a:p>
            <a:pPr lvl="1"/>
            <a:r>
              <a:rPr lang="en-US" dirty="0"/>
              <a:t>• </a:t>
            </a:r>
            <a:r>
              <a:rPr lang="en-US" b="1" dirty="0"/>
              <a:t>Task-level parallelism </a:t>
            </a:r>
            <a:endParaRPr lang="hr-HR" b="1" dirty="0"/>
          </a:p>
          <a:p>
            <a:pPr lvl="1"/>
            <a:r>
              <a:rPr lang="en-US" dirty="0"/>
              <a:t>• </a:t>
            </a:r>
            <a:r>
              <a:rPr lang="en-US" b="1" dirty="0"/>
              <a:t>Data parallelism </a:t>
            </a:r>
            <a:endParaRPr lang="hr-HR" b="1" dirty="0"/>
          </a:p>
          <a:p>
            <a:pPr lvl="1"/>
            <a:r>
              <a:rPr lang="en-US" dirty="0"/>
              <a:t>• </a:t>
            </a:r>
            <a:r>
              <a:rPr lang="en-US" b="1" dirty="0"/>
              <a:t>Transaction level parallelism</a:t>
            </a:r>
          </a:p>
        </p:txBody>
      </p:sp>
    </p:spTree>
    <p:extLst>
      <p:ext uri="{BB962C8B-B14F-4D97-AF65-F5344CB8AC3E}">
        <p14:creationId xmlns:p14="http://schemas.microsoft.com/office/powerpoint/2010/main" val="216755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46A1-E0F9-6F5C-FF48-2EC7BAC65514}"/>
              </a:ext>
            </a:extLst>
          </p:cNvPr>
          <p:cNvSpPr>
            <a:spLocks noGrp="1"/>
          </p:cNvSpPr>
          <p:nvPr>
            <p:ph type="title"/>
          </p:nvPr>
        </p:nvSpPr>
        <p:spPr/>
        <p:txBody>
          <a:bodyPr/>
          <a:lstStyle/>
          <a:p>
            <a:r>
              <a:rPr lang="en-US" b="1" dirty="0"/>
              <a:t>Instruction-level parallelism </a:t>
            </a:r>
          </a:p>
        </p:txBody>
      </p:sp>
      <p:sp>
        <p:nvSpPr>
          <p:cNvPr id="3" name="Content Placeholder 2">
            <a:extLst>
              <a:ext uri="{FF2B5EF4-FFF2-40B4-BE49-F238E27FC236}">
                <a16:creationId xmlns:a16="http://schemas.microsoft.com/office/drawing/2014/main" id="{8EA2F6A2-7B9E-5619-CC46-2EED0BB78F26}"/>
              </a:ext>
            </a:extLst>
          </p:cNvPr>
          <p:cNvSpPr>
            <a:spLocks noGrp="1"/>
          </p:cNvSpPr>
          <p:nvPr>
            <p:ph idx="1"/>
          </p:nvPr>
        </p:nvSpPr>
        <p:spPr/>
        <p:txBody>
          <a:bodyPr/>
          <a:lstStyle/>
          <a:p>
            <a:r>
              <a:rPr lang="en-US" dirty="0"/>
              <a:t>• </a:t>
            </a:r>
            <a:r>
              <a:rPr lang="en-US" b="1" dirty="0" err="1"/>
              <a:t>Više</a:t>
            </a:r>
            <a:r>
              <a:rPr lang="en-US" b="1" dirty="0"/>
              <a:t> </a:t>
            </a:r>
            <a:r>
              <a:rPr lang="en-US" b="1" dirty="0" err="1"/>
              <a:t>instrukcija</a:t>
            </a:r>
            <a:r>
              <a:rPr lang="en-US" b="1" dirty="0"/>
              <a:t> </a:t>
            </a:r>
            <a:r>
              <a:rPr lang="en-US" b="1" dirty="0" err="1"/>
              <a:t>iz</a:t>
            </a:r>
            <a:r>
              <a:rPr lang="en-US" b="1" dirty="0"/>
              <a:t> </a:t>
            </a:r>
            <a:r>
              <a:rPr lang="en-US" b="1" dirty="0" err="1"/>
              <a:t>istog</a:t>
            </a:r>
            <a:r>
              <a:rPr lang="en-US" b="1" dirty="0"/>
              <a:t> </a:t>
            </a:r>
            <a:r>
              <a:rPr lang="en-US" b="1" dirty="0" err="1"/>
              <a:t>toka</a:t>
            </a:r>
            <a:r>
              <a:rPr lang="en-US" b="1" dirty="0"/>
              <a:t> </a:t>
            </a:r>
            <a:r>
              <a:rPr lang="en-US" b="1" dirty="0" err="1"/>
              <a:t>instrukcija</a:t>
            </a:r>
            <a:r>
              <a:rPr lang="en-US" b="1" dirty="0"/>
              <a:t> </a:t>
            </a:r>
            <a:r>
              <a:rPr lang="en-US" dirty="0"/>
              <a:t>se </a:t>
            </a:r>
            <a:r>
              <a:rPr lang="en-US" dirty="0" err="1"/>
              <a:t>izvršavaju</a:t>
            </a:r>
            <a:r>
              <a:rPr lang="en-US" dirty="0"/>
              <a:t> u </a:t>
            </a:r>
            <a:r>
              <a:rPr lang="en-US" dirty="0" err="1"/>
              <a:t>isto</a:t>
            </a:r>
            <a:r>
              <a:rPr lang="en-US" dirty="0"/>
              <a:t> </a:t>
            </a:r>
            <a:r>
              <a:rPr lang="en-US" dirty="0" err="1"/>
              <a:t>vrijeme</a:t>
            </a:r>
            <a:r>
              <a:rPr lang="en-US" dirty="0"/>
              <a:t> </a:t>
            </a:r>
            <a:endParaRPr lang="hr-HR" dirty="0"/>
          </a:p>
          <a:p>
            <a:r>
              <a:rPr lang="en-US" dirty="0"/>
              <a:t>• </a:t>
            </a:r>
            <a:r>
              <a:rPr lang="en-US" dirty="0" err="1"/>
              <a:t>Generiran</a:t>
            </a:r>
            <a:r>
              <a:rPr lang="en-US" dirty="0"/>
              <a:t> </a:t>
            </a:r>
            <a:r>
              <a:rPr lang="en-US" dirty="0" err="1"/>
              <a:t>i</a:t>
            </a:r>
            <a:r>
              <a:rPr lang="en-US" dirty="0"/>
              <a:t> </a:t>
            </a:r>
            <a:r>
              <a:rPr lang="en-US" dirty="0" err="1"/>
              <a:t>upravljan</a:t>
            </a:r>
            <a:r>
              <a:rPr lang="en-US" dirty="0"/>
              <a:t> od </a:t>
            </a:r>
            <a:r>
              <a:rPr lang="en-US" dirty="0" err="1"/>
              <a:t>strane</a:t>
            </a:r>
            <a:r>
              <a:rPr lang="en-US" dirty="0"/>
              <a:t> </a:t>
            </a:r>
            <a:r>
              <a:rPr lang="en-US" u="sng" dirty="0" err="1"/>
              <a:t>hardvera</a:t>
            </a:r>
            <a:r>
              <a:rPr lang="en-US" dirty="0"/>
              <a:t> (</a:t>
            </a:r>
            <a:r>
              <a:rPr lang="en-US" u="sng" dirty="0" err="1"/>
              <a:t>superskalarni</a:t>
            </a:r>
            <a:r>
              <a:rPr lang="en-US" u="sng" dirty="0"/>
              <a:t> </a:t>
            </a:r>
            <a:r>
              <a:rPr lang="en-US" u="sng" dirty="0" err="1"/>
              <a:t>procesori</a:t>
            </a:r>
            <a:r>
              <a:rPr lang="en-US" dirty="0"/>
              <a:t>) </a:t>
            </a:r>
            <a:r>
              <a:rPr lang="en-US" dirty="0" err="1"/>
              <a:t>ili</a:t>
            </a:r>
            <a:r>
              <a:rPr lang="en-US" dirty="0"/>
              <a:t> </a:t>
            </a:r>
            <a:r>
              <a:rPr lang="en-US" u="dbl" dirty="0" err="1"/>
              <a:t>kompajlera</a:t>
            </a:r>
            <a:r>
              <a:rPr lang="en-US" dirty="0"/>
              <a:t> (</a:t>
            </a:r>
            <a:r>
              <a:rPr lang="en-US" u="dbl" dirty="0"/>
              <a:t>VLIW</a:t>
            </a:r>
            <a:r>
              <a:rPr lang="en-US" dirty="0"/>
              <a:t>) </a:t>
            </a:r>
            <a:endParaRPr lang="hr-HR" dirty="0"/>
          </a:p>
          <a:p>
            <a:r>
              <a:rPr lang="en-US" dirty="0"/>
              <a:t>• </a:t>
            </a:r>
            <a:r>
              <a:rPr lang="en-US" dirty="0" err="1"/>
              <a:t>Pristup</a:t>
            </a:r>
            <a:r>
              <a:rPr lang="en-US" dirty="0"/>
              <a:t> koji je u </a:t>
            </a:r>
            <a:r>
              <a:rPr lang="en-US" dirty="0" err="1"/>
              <a:t>praksi</a:t>
            </a:r>
            <a:r>
              <a:rPr lang="en-US" dirty="0"/>
              <a:t> </a:t>
            </a:r>
            <a:r>
              <a:rPr lang="en-US" dirty="0" err="1"/>
              <a:t>limitiran</a:t>
            </a:r>
            <a:r>
              <a:rPr lang="en-US" dirty="0"/>
              <a:t> </a:t>
            </a:r>
            <a:r>
              <a:rPr lang="en-US" b="1" dirty="0" err="1"/>
              <a:t>podatkovnim</a:t>
            </a:r>
            <a:r>
              <a:rPr lang="en-US" b="1" dirty="0"/>
              <a:t> </a:t>
            </a:r>
            <a:r>
              <a:rPr lang="en-US" b="1" dirty="0" err="1"/>
              <a:t>i</a:t>
            </a:r>
            <a:r>
              <a:rPr lang="en-US" b="1" dirty="0"/>
              <a:t> </a:t>
            </a:r>
            <a:r>
              <a:rPr lang="en-US" b="1" dirty="0" err="1"/>
              <a:t>kontrolnim</a:t>
            </a:r>
            <a:r>
              <a:rPr lang="en-US" b="1" dirty="0"/>
              <a:t> </a:t>
            </a:r>
            <a:r>
              <a:rPr lang="en-US" dirty="0" err="1"/>
              <a:t>međuovisnostima</a:t>
            </a:r>
            <a:endParaRPr lang="en-US" dirty="0"/>
          </a:p>
        </p:txBody>
      </p:sp>
    </p:spTree>
    <p:extLst>
      <p:ext uri="{BB962C8B-B14F-4D97-AF65-F5344CB8AC3E}">
        <p14:creationId xmlns:p14="http://schemas.microsoft.com/office/powerpoint/2010/main" val="3853500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DF9D-3DFF-5A30-1322-A76C142DF754}"/>
              </a:ext>
            </a:extLst>
          </p:cNvPr>
          <p:cNvSpPr>
            <a:spLocks noGrp="1"/>
          </p:cNvSpPr>
          <p:nvPr>
            <p:ph type="title"/>
          </p:nvPr>
        </p:nvSpPr>
        <p:spPr/>
        <p:txBody>
          <a:bodyPr/>
          <a:lstStyle/>
          <a:p>
            <a:r>
              <a:rPr lang="en-US" b="1" dirty="0"/>
              <a:t>Thread-level </a:t>
            </a:r>
            <a:r>
              <a:rPr lang="en-US" b="1" dirty="0" err="1"/>
              <a:t>ili</a:t>
            </a:r>
            <a:r>
              <a:rPr lang="en-US" b="1" dirty="0"/>
              <a:t> task-level </a:t>
            </a:r>
            <a:r>
              <a:rPr lang="en-US" b="1" dirty="0" err="1"/>
              <a:t>paralelizam</a:t>
            </a:r>
            <a:r>
              <a:rPr lang="en-US" b="1" dirty="0"/>
              <a:t> </a:t>
            </a:r>
          </a:p>
        </p:txBody>
      </p:sp>
      <p:sp>
        <p:nvSpPr>
          <p:cNvPr id="3" name="Content Placeholder 2">
            <a:extLst>
              <a:ext uri="{FF2B5EF4-FFF2-40B4-BE49-F238E27FC236}">
                <a16:creationId xmlns:a16="http://schemas.microsoft.com/office/drawing/2014/main" id="{9643D75F-0FAD-D4D1-C9E7-DC304A0BFF3A}"/>
              </a:ext>
            </a:extLst>
          </p:cNvPr>
          <p:cNvSpPr>
            <a:spLocks noGrp="1"/>
          </p:cNvSpPr>
          <p:nvPr>
            <p:ph idx="1"/>
          </p:nvPr>
        </p:nvSpPr>
        <p:spPr/>
        <p:txBody>
          <a:bodyPr/>
          <a:lstStyle/>
          <a:p>
            <a:r>
              <a:rPr lang="en-US" dirty="0"/>
              <a:t>• </a:t>
            </a:r>
            <a:r>
              <a:rPr lang="en-US" b="1" dirty="0" err="1"/>
              <a:t>Više</a:t>
            </a:r>
            <a:r>
              <a:rPr lang="en-US" b="1" dirty="0"/>
              <a:t> </a:t>
            </a:r>
            <a:r>
              <a:rPr lang="en-US" b="1" dirty="0" err="1"/>
              <a:t>threadova</a:t>
            </a:r>
            <a:r>
              <a:rPr lang="en-US" b="1" dirty="0"/>
              <a:t> </a:t>
            </a:r>
            <a:r>
              <a:rPr lang="en-US" b="1" dirty="0" err="1"/>
              <a:t>ili</a:t>
            </a:r>
            <a:r>
              <a:rPr lang="en-US" b="1" dirty="0"/>
              <a:t> </a:t>
            </a:r>
            <a:r>
              <a:rPr lang="en-US" b="1" dirty="0" err="1"/>
              <a:t>sekvenci</a:t>
            </a:r>
            <a:r>
              <a:rPr lang="en-US" b="1" dirty="0"/>
              <a:t> </a:t>
            </a:r>
            <a:r>
              <a:rPr lang="en-US" b="1" dirty="0" err="1"/>
              <a:t>instrukcija</a:t>
            </a:r>
            <a:r>
              <a:rPr lang="en-US" b="1" dirty="0"/>
              <a:t> </a:t>
            </a:r>
            <a:r>
              <a:rPr lang="en-US" b="1" dirty="0" err="1"/>
              <a:t>iz</a:t>
            </a:r>
            <a:r>
              <a:rPr lang="en-US" b="1" dirty="0"/>
              <a:t> </a:t>
            </a:r>
            <a:r>
              <a:rPr lang="en-US" b="1" dirty="0" err="1"/>
              <a:t>iste</a:t>
            </a:r>
            <a:r>
              <a:rPr lang="en-US" b="1" dirty="0"/>
              <a:t> </a:t>
            </a:r>
            <a:r>
              <a:rPr lang="en-US" b="1" dirty="0" err="1"/>
              <a:t>aplikacije</a:t>
            </a:r>
            <a:r>
              <a:rPr lang="en-US" b="1" dirty="0"/>
              <a:t> </a:t>
            </a:r>
            <a:r>
              <a:rPr lang="en-US" dirty="0" err="1"/>
              <a:t>izvršavaju</a:t>
            </a:r>
            <a:r>
              <a:rPr lang="en-US" dirty="0"/>
              <a:t> se </a:t>
            </a:r>
            <a:r>
              <a:rPr lang="en-US" u="sng" dirty="0" err="1"/>
              <a:t>konkurentno</a:t>
            </a:r>
            <a:r>
              <a:rPr lang="en-US" dirty="0"/>
              <a:t> </a:t>
            </a:r>
            <a:endParaRPr lang="hr-HR" dirty="0"/>
          </a:p>
          <a:p>
            <a:r>
              <a:rPr lang="en-US" dirty="0"/>
              <a:t>• </a:t>
            </a:r>
            <a:r>
              <a:rPr lang="en-US" u="sng" dirty="0" err="1"/>
              <a:t>Generiran</a:t>
            </a:r>
            <a:r>
              <a:rPr lang="en-US" dirty="0"/>
              <a:t> od </a:t>
            </a:r>
            <a:r>
              <a:rPr lang="en-US" dirty="0" err="1"/>
              <a:t>strane</a:t>
            </a:r>
            <a:r>
              <a:rPr lang="en-US" dirty="0"/>
              <a:t> </a:t>
            </a:r>
            <a:r>
              <a:rPr lang="en-US" u="sng" dirty="0" err="1"/>
              <a:t>kompajlera</a:t>
            </a:r>
            <a:r>
              <a:rPr lang="en-US" dirty="0"/>
              <a:t> (</a:t>
            </a:r>
            <a:r>
              <a:rPr lang="en-US" u="sng" dirty="0" err="1"/>
              <a:t>korisnika</a:t>
            </a:r>
            <a:r>
              <a:rPr lang="en-US" dirty="0"/>
              <a:t>), </a:t>
            </a:r>
            <a:r>
              <a:rPr lang="en-US" u="wavy" dirty="0" err="1"/>
              <a:t>upravljan</a:t>
            </a:r>
            <a:r>
              <a:rPr lang="en-US" dirty="0"/>
              <a:t> od </a:t>
            </a:r>
            <a:r>
              <a:rPr lang="en-US" dirty="0" err="1"/>
              <a:t>strane</a:t>
            </a:r>
            <a:r>
              <a:rPr lang="en-US" dirty="0"/>
              <a:t> </a:t>
            </a:r>
            <a:r>
              <a:rPr lang="en-US" u="wavy" dirty="0" err="1"/>
              <a:t>kompajlera</a:t>
            </a:r>
            <a:r>
              <a:rPr lang="en-US" dirty="0"/>
              <a:t> </a:t>
            </a:r>
            <a:r>
              <a:rPr lang="en-US" dirty="0" err="1"/>
              <a:t>i</a:t>
            </a:r>
            <a:r>
              <a:rPr lang="en-US" dirty="0"/>
              <a:t> </a:t>
            </a:r>
            <a:r>
              <a:rPr lang="en-US" u="wavy" dirty="0" err="1"/>
              <a:t>hardvera</a:t>
            </a:r>
            <a:r>
              <a:rPr lang="en-US" dirty="0"/>
              <a:t> </a:t>
            </a:r>
            <a:endParaRPr lang="hr-HR" dirty="0"/>
          </a:p>
          <a:p>
            <a:r>
              <a:rPr lang="en-US" dirty="0"/>
              <a:t>• U </a:t>
            </a:r>
            <a:r>
              <a:rPr lang="en-US" dirty="0" err="1"/>
              <a:t>praksi</a:t>
            </a:r>
            <a:r>
              <a:rPr lang="en-US" dirty="0"/>
              <a:t>, </a:t>
            </a:r>
            <a:r>
              <a:rPr lang="en-US" u="sng" dirty="0" err="1"/>
              <a:t>limitiran</a:t>
            </a:r>
            <a:r>
              <a:rPr lang="en-US" dirty="0"/>
              <a:t> </a:t>
            </a:r>
            <a:r>
              <a:rPr lang="en-US" dirty="0" err="1"/>
              <a:t>zbog</a:t>
            </a:r>
            <a:r>
              <a:rPr lang="en-US" dirty="0"/>
              <a:t> </a:t>
            </a:r>
            <a:r>
              <a:rPr lang="en-US" u="sng" dirty="0" err="1"/>
              <a:t>overheada</a:t>
            </a:r>
            <a:r>
              <a:rPr lang="en-US" u="sng" dirty="0"/>
              <a:t> u </a:t>
            </a:r>
            <a:r>
              <a:rPr lang="en-US" u="sng" dirty="0" err="1"/>
              <a:t>komunikaciji</a:t>
            </a:r>
            <a:r>
              <a:rPr lang="en-US" u="sng" dirty="0"/>
              <a:t> </a:t>
            </a:r>
            <a:r>
              <a:rPr lang="en-US" u="sng" dirty="0" err="1"/>
              <a:t>i</a:t>
            </a:r>
            <a:r>
              <a:rPr lang="en-US" u="sng" dirty="0"/>
              <a:t> sin</a:t>
            </a:r>
            <a:r>
              <a:rPr lang="hr-HR" u="sng" dirty="0"/>
              <a:t>k</a:t>
            </a:r>
            <a:r>
              <a:rPr lang="en-US" u="sng" dirty="0" err="1"/>
              <a:t>ronizaciji</a:t>
            </a:r>
            <a:r>
              <a:rPr lang="en-US" dirty="0"/>
              <a:t>, </a:t>
            </a:r>
            <a:r>
              <a:rPr lang="en-US" dirty="0" err="1"/>
              <a:t>kao</a:t>
            </a:r>
            <a:r>
              <a:rPr lang="en-US" dirty="0"/>
              <a:t> </a:t>
            </a:r>
            <a:r>
              <a:rPr lang="en-US" dirty="0" err="1"/>
              <a:t>i</a:t>
            </a:r>
            <a:r>
              <a:rPr lang="en-US" dirty="0"/>
              <a:t> </a:t>
            </a:r>
            <a:r>
              <a:rPr lang="en-US" dirty="0" err="1"/>
              <a:t>karakteristika</a:t>
            </a:r>
            <a:r>
              <a:rPr lang="en-US" dirty="0"/>
              <a:t> </a:t>
            </a:r>
            <a:r>
              <a:rPr lang="en-US" dirty="0" err="1"/>
              <a:t>različitih</a:t>
            </a:r>
            <a:r>
              <a:rPr lang="en-US" dirty="0"/>
              <a:t> </a:t>
            </a:r>
            <a:r>
              <a:rPr lang="en-US" dirty="0" err="1"/>
              <a:t>algoritama</a:t>
            </a:r>
            <a:endParaRPr lang="en-US" dirty="0"/>
          </a:p>
        </p:txBody>
      </p:sp>
    </p:spTree>
    <p:extLst>
      <p:ext uri="{BB962C8B-B14F-4D97-AF65-F5344CB8AC3E}">
        <p14:creationId xmlns:p14="http://schemas.microsoft.com/office/powerpoint/2010/main" val="356313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3F69-13D3-61BA-C183-5D9768D93EEF}"/>
              </a:ext>
            </a:extLst>
          </p:cNvPr>
          <p:cNvSpPr>
            <a:spLocks noGrp="1"/>
          </p:cNvSpPr>
          <p:nvPr>
            <p:ph type="title"/>
          </p:nvPr>
        </p:nvSpPr>
        <p:spPr/>
        <p:txBody>
          <a:bodyPr/>
          <a:lstStyle/>
          <a:p>
            <a:r>
              <a:rPr lang="en-US" b="1" dirty="0"/>
              <a:t>AArch64</a:t>
            </a:r>
            <a:r>
              <a:rPr lang="en-US" dirty="0"/>
              <a:t> – How Does It Differ from Older Arm ISAs?</a:t>
            </a:r>
          </a:p>
        </p:txBody>
      </p:sp>
      <p:sp>
        <p:nvSpPr>
          <p:cNvPr id="3" name="Content Placeholder 2">
            <a:extLst>
              <a:ext uri="{FF2B5EF4-FFF2-40B4-BE49-F238E27FC236}">
                <a16:creationId xmlns:a16="http://schemas.microsoft.com/office/drawing/2014/main" id="{20EB94CF-60F8-927F-22DE-51DC67A3642D}"/>
              </a:ext>
            </a:extLst>
          </p:cNvPr>
          <p:cNvSpPr>
            <a:spLocks noGrp="1"/>
          </p:cNvSpPr>
          <p:nvPr>
            <p:ph idx="1"/>
          </p:nvPr>
        </p:nvSpPr>
        <p:spPr/>
        <p:txBody>
          <a:bodyPr/>
          <a:lstStyle/>
          <a:p>
            <a:r>
              <a:rPr lang="en-US" dirty="0"/>
              <a:t>• </a:t>
            </a:r>
            <a:r>
              <a:rPr lang="en-US" u="sng" dirty="0"/>
              <a:t>Conditional execution </a:t>
            </a:r>
            <a:r>
              <a:rPr lang="en-US" dirty="0"/>
              <a:t>mostly dropped </a:t>
            </a:r>
            <a:endParaRPr lang="hr-HR" dirty="0"/>
          </a:p>
          <a:p>
            <a:r>
              <a:rPr lang="en-US" dirty="0"/>
              <a:t>• </a:t>
            </a:r>
            <a:r>
              <a:rPr lang="en-US" b="1" dirty="0"/>
              <a:t>No free shifts </a:t>
            </a:r>
            <a:r>
              <a:rPr lang="en-US" dirty="0"/>
              <a:t>in arithmetic instructions </a:t>
            </a:r>
            <a:endParaRPr lang="hr-HR" dirty="0"/>
          </a:p>
          <a:p>
            <a:r>
              <a:rPr lang="en-US" dirty="0"/>
              <a:t>• </a:t>
            </a:r>
            <a:r>
              <a:rPr lang="en-US" b="1" dirty="0"/>
              <a:t>Program counter </a:t>
            </a:r>
            <a:r>
              <a:rPr lang="en-US" dirty="0"/>
              <a:t>not a part of integer register set </a:t>
            </a:r>
            <a:endParaRPr lang="hr-HR" dirty="0"/>
          </a:p>
          <a:p>
            <a:r>
              <a:rPr lang="en-US" dirty="0"/>
              <a:t>• </a:t>
            </a:r>
            <a:r>
              <a:rPr lang="en-US" b="1" dirty="0"/>
              <a:t>No load/store multiple instructions </a:t>
            </a:r>
            <a:endParaRPr lang="hr-HR" b="1" dirty="0"/>
          </a:p>
          <a:p>
            <a:r>
              <a:rPr lang="en-US" dirty="0"/>
              <a:t>• Adopts a </a:t>
            </a:r>
            <a:r>
              <a:rPr lang="en-US" b="1" dirty="0"/>
              <a:t>more regular instruction encoding</a:t>
            </a:r>
          </a:p>
        </p:txBody>
      </p:sp>
    </p:spTree>
    <p:extLst>
      <p:ext uri="{BB962C8B-B14F-4D97-AF65-F5344CB8AC3E}">
        <p14:creationId xmlns:p14="http://schemas.microsoft.com/office/powerpoint/2010/main" val="176930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23BA-ABAA-ABB3-CBE7-673A26470079}"/>
              </a:ext>
            </a:extLst>
          </p:cNvPr>
          <p:cNvSpPr>
            <a:spLocks noGrp="1"/>
          </p:cNvSpPr>
          <p:nvPr>
            <p:ph type="title"/>
          </p:nvPr>
        </p:nvSpPr>
        <p:spPr/>
        <p:txBody>
          <a:bodyPr/>
          <a:lstStyle/>
          <a:p>
            <a:r>
              <a:rPr lang="en-US" b="1" dirty="0"/>
              <a:t>Data-level </a:t>
            </a:r>
            <a:r>
              <a:rPr lang="en-US" b="1" dirty="0" err="1"/>
              <a:t>paralelizam</a:t>
            </a:r>
            <a:endParaRPr lang="en-US" b="1" dirty="0"/>
          </a:p>
        </p:txBody>
      </p:sp>
      <p:sp>
        <p:nvSpPr>
          <p:cNvPr id="3" name="Content Placeholder 2">
            <a:extLst>
              <a:ext uri="{FF2B5EF4-FFF2-40B4-BE49-F238E27FC236}">
                <a16:creationId xmlns:a16="http://schemas.microsoft.com/office/drawing/2014/main" id="{4C393BF4-46CF-335D-E93C-05E7C4916990}"/>
              </a:ext>
            </a:extLst>
          </p:cNvPr>
          <p:cNvSpPr>
            <a:spLocks noGrp="1"/>
          </p:cNvSpPr>
          <p:nvPr>
            <p:ph idx="1"/>
          </p:nvPr>
        </p:nvSpPr>
        <p:spPr/>
        <p:txBody>
          <a:bodyPr/>
          <a:lstStyle/>
          <a:p>
            <a:r>
              <a:rPr lang="en-US" b="1" dirty="0"/>
              <a:t>• </a:t>
            </a:r>
            <a:r>
              <a:rPr lang="en-US" b="1" dirty="0" err="1"/>
              <a:t>Instrukcije</a:t>
            </a:r>
            <a:r>
              <a:rPr lang="en-US" b="1" dirty="0"/>
              <a:t> </a:t>
            </a:r>
            <a:r>
              <a:rPr lang="en-US" b="1" dirty="0" err="1"/>
              <a:t>iz</a:t>
            </a:r>
            <a:r>
              <a:rPr lang="en-US" b="1" dirty="0"/>
              <a:t> </a:t>
            </a:r>
            <a:r>
              <a:rPr lang="en-US" b="1" dirty="0" err="1"/>
              <a:t>jednog</a:t>
            </a:r>
            <a:r>
              <a:rPr lang="en-US" b="1" dirty="0"/>
              <a:t> </a:t>
            </a:r>
            <a:r>
              <a:rPr lang="en-US" b="1" dirty="0" err="1"/>
              <a:t>toka</a:t>
            </a:r>
            <a:r>
              <a:rPr lang="en-US" b="1" dirty="0"/>
              <a:t> </a:t>
            </a:r>
            <a:r>
              <a:rPr lang="en-US" b="1" dirty="0" err="1"/>
              <a:t>operiraju</a:t>
            </a:r>
            <a:r>
              <a:rPr lang="en-US" b="1" dirty="0"/>
              <a:t> </a:t>
            </a:r>
            <a:r>
              <a:rPr lang="en-US" b="1" dirty="0" err="1"/>
              <a:t>konkurentno</a:t>
            </a:r>
            <a:r>
              <a:rPr lang="en-US" b="1" dirty="0"/>
              <a:t> </a:t>
            </a:r>
            <a:r>
              <a:rPr lang="en-US" b="1" dirty="0" err="1"/>
              <a:t>na</a:t>
            </a:r>
            <a:r>
              <a:rPr lang="en-US" b="1" dirty="0"/>
              <a:t> </a:t>
            </a:r>
            <a:r>
              <a:rPr lang="en-US" b="1" dirty="0" err="1"/>
              <a:t>više</a:t>
            </a:r>
            <a:r>
              <a:rPr lang="en-US" b="1" dirty="0"/>
              <a:t> </a:t>
            </a:r>
            <a:r>
              <a:rPr lang="en-US" b="1" dirty="0" err="1"/>
              <a:t>podataka</a:t>
            </a:r>
            <a:r>
              <a:rPr lang="en-US" b="1" dirty="0"/>
              <a:t> </a:t>
            </a:r>
            <a:endParaRPr lang="hr-HR" b="1" dirty="0"/>
          </a:p>
          <a:p>
            <a:r>
              <a:rPr lang="en-US" dirty="0"/>
              <a:t>• U </a:t>
            </a:r>
            <a:r>
              <a:rPr lang="en-US" dirty="0" err="1"/>
              <a:t>praksi</a:t>
            </a:r>
            <a:r>
              <a:rPr lang="en-US" dirty="0"/>
              <a:t>, </a:t>
            </a:r>
            <a:r>
              <a:rPr lang="en-US" u="sng" dirty="0" err="1"/>
              <a:t>limitiran</a:t>
            </a:r>
            <a:r>
              <a:rPr lang="en-US" dirty="0"/>
              <a:t> od </a:t>
            </a:r>
            <a:r>
              <a:rPr lang="en-US" dirty="0" err="1"/>
              <a:t>strane</a:t>
            </a:r>
            <a:r>
              <a:rPr lang="en-US" dirty="0"/>
              <a:t> </a:t>
            </a:r>
            <a:r>
              <a:rPr lang="en-US" u="dbl" dirty="0" err="1"/>
              <a:t>nepravilnih</a:t>
            </a:r>
            <a:r>
              <a:rPr lang="en-US" u="sng" dirty="0"/>
              <a:t> </a:t>
            </a:r>
            <a:r>
              <a:rPr lang="en-US" u="dbl" dirty="0" err="1"/>
              <a:t>uzoraka</a:t>
            </a:r>
            <a:r>
              <a:rPr lang="en-US" u="sng" dirty="0"/>
              <a:t> </a:t>
            </a:r>
            <a:r>
              <a:rPr lang="en-US" u="sng" dirty="0" err="1"/>
              <a:t>manipulacije</a:t>
            </a:r>
            <a:r>
              <a:rPr lang="en-US" u="sng" dirty="0"/>
              <a:t> </a:t>
            </a:r>
            <a:r>
              <a:rPr lang="en-US" u="sng" dirty="0" err="1"/>
              <a:t>podataka</a:t>
            </a:r>
            <a:r>
              <a:rPr lang="en-US" u="sng" dirty="0"/>
              <a:t> </a:t>
            </a:r>
            <a:r>
              <a:rPr lang="en-US" u="sng" dirty="0" err="1"/>
              <a:t>i</a:t>
            </a:r>
            <a:r>
              <a:rPr lang="en-US" u="sng" dirty="0"/>
              <a:t> </a:t>
            </a:r>
            <a:r>
              <a:rPr lang="en-US" u="dbl" dirty="0"/>
              <a:t>bandwidth-a</a:t>
            </a:r>
            <a:r>
              <a:rPr lang="en-US" u="sng" dirty="0"/>
              <a:t> </a:t>
            </a:r>
            <a:r>
              <a:rPr lang="en-US" u="sng" dirty="0" err="1"/>
              <a:t>memorije</a:t>
            </a:r>
            <a:endParaRPr lang="en-US" u="sng" dirty="0"/>
          </a:p>
        </p:txBody>
      </p:sp>
    </p:spTree>
    <p:extLst>
      <p:ext uri="{BB962C8B-B14F-4D97-AF65-F5344CB8AC3E}">
        <p14:creationId xmlns:p14="http://schemas.microsoft.com/office/powerpoint/2010/main" val="616081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7131-F86C-D623-DD6E-35311B3F5976}"/>
              </a:ext>
            </a:extLst>
          </p:cNvPr>
          <p:cNvSpPr>
            <a:spLocks noGrp="1"/>
          </p:cNvSpPr>
          <p:nvPr>
            <p:ph type="title"/>
          </p:nvPr>
        </p:nvSpPr>
        <p:spPr/>
        <p:txBody>
          <a:bodyPr/>
          <a:lstStyle/>
          <a:p>
            <a:r>
              <a:rPr lang="en-US" b="1" dirty="0"/>
              <a:t>Transaction-level </a:t>
            </a:r>
            <a:r>
              <a:rPr lang="en-US" b="1" dirty="0" err="1"/>
              <a:t>paralelizam</a:t>
            </a:r>
            <a:r>
              <a:rPr lang="en-US" b="1" dirty="0"/>
              <a:t> </a:t>
            </a:r>
          </a:p>
        </p:txBody>
      </p:sp>
      <p:sp>
        <p:nvSpPr>
          <p:cNvPr id="3" name="Content Placeholder 2">
            <a:extLst>
              <a:ext uri="{FF2B5EF4-FFF2-40B4-BE49-F238E27FC236}">
                <a16:creationId xmlns:a16="http://schemas.microsoft.com/office/drawing/2014/main" id="{A4DBB416-3F91-C39F-0C27-18872AF15C71}"/>
              </a:ext>
            </a:extLst>
          </p:cNvPr>
          <p:cNvSpPr>
            <a:spLocks noGrp="1"/>
          </p:cNvSpPr>
          <p:nvPr>
            <p:ph idx="1"/>
          </p:nvPr>
        </p:nvSpPr>
        <p:spPr/>
        <p:txBody>
          <a:bodyPr/>
          <a:lstStyle/>
          <a:p>
            <a:r>
              <a:rPr lang="en-US" dirty="0"/>
              <a:t>• </a:t>
            </a:r>
            <a:r>
              <a:rPr lang="en-US" b="1" dirty="0" err="1"/>
              <a:t>Više</a:t>
            </a:r>
            <a:r>
              <a:rPr lang="en-US" b="1" dirty="0"/>
              <a:t> </a:t>
            </a:r>
            <a:r>
              <a:rPr lang="en-US" b="1" dirty="0" err="1"/>
              <a:t>threadova</a:t>
            </a:r>
            <a:r>
              <a:rPr lang="en-US" b="1" dirty="0"/>
              <a:t>/</a:t>
            </a:r>
            <a:r>
              <a:rPr lang="en-US" b="1" dirty="0" err="1"/>
              <a:t>procesa</a:t>
            </a:r>
            <a:r>
              <a:rPr lang="en-US" b="1" dirty="0"/>
              <a:t> </a:t>
            </a:r>
            <a:r>
              <a:rPr lang="en-US" b="1" dirty="0" err="1"/>
              <a:t>iz</a:t>
            </a:r>
            <a:r>
              <a:rPr lang="en-US" b="1" dirty="0"/>
              <a:t> </a:t>
            </a:r>
            <a:r>
              <a:rPr lang="en-US" b="1" dirty="0" err="1"/>
              <a:t>različitih</a:t>
            </a:r>
            <a:r>
              <a:rPr lang="en-US" b="1" dirty="0"/>
              <a:t> </a:t>
            </a:r>
            <a:r>
              <a:rPr lang="en-US" b="1" dirty="0" err="1"/>
              <a:t>transakcija</a:t>
            </a:r>
            <a:r>
              <a:rPr lang="en-US" b="1" dirty="0"/>
              <a:t> se </a:t>
            </a:r>
            <a:r>
              <a:rPr lang="en-US" b="1" dirty="0" err="1"/>
              <a:t>izvršavaju</a:t>
            </a:r>
            <a:r>
              <a:rPr lang="en-US" b="1" dirty="0"/>
              <a:t> </a:t>
            </a:r>
            <a:r>
              <a:rPr lang="en-US" b="1" dirty="0" err="1"/>
              <a:t>konkurentno</a:t>
            </a:r>
            <a:r>
              <a:rPr lang="en-US" b="1" dirty="0"/>
              <a:t> </a:t>
            </a:r>
            <a:endParaRPr lang="hr-HR" b="1" dirty="0"/>
          </a:p>
          <a:p>
            <a:r>
              <a:rPr lang="en-US" dirty="0"/>
              <a:t>• U </a:t>
            </a:r>
            <a:r>
              <a:rPr lang="en-US" dirty="0" err="1"/>
              <a:t>praksi</a:t>
            </a:r>
            <a:r>
              <a:rPr lang="en-US" dirty="0"/>
              <a:t> </a:t>
            </a:r>
            <a:r>
              <a:rPr lang="en-US" u="sng" dirty="0" err="1"/>
              <a:t>limitiran</a:t>
            </a:r>
            <a:r>
              <a:rPr lang="en-US" dirty="0"/>
              <a:t> </a:t>
            </a:r>
            <a:r>
              <a:rPr lang="en-US" dirty="0" err="1"/>
              <a:t>zbog</a:t>
            </a:r>
            <a:r>
              <a:rPr lang="en-US" dirty="0"/>
              <a:t> </a:t>
            </a:r>
            <a:r>
              <a:rPr lang="en-US" u="sng" dirty="0" err="1"/>
              <a:t>overheada</a:t>
            </a:r>
            <a:r>
              <a:rPr lang="en-US" u="sng" dirty="0"/>
              <a:t> </a:t>
            </a:r>
            <a:r>
              <a:rPr lang="en-US" u="sng" dirty="0" err="1"/>
              <a:t>konkurentnosti</a:t>
            </a:r>
            <a:endParaRPr lang="en-US" u="sng" dirty="0"/>
          </a:p>
        </p:txBody>
      </p:sp>
    </p:spTree>
    <p:extLst>
      <p:ext uri="{BB962C8B-B14F-4D97-AF65-F5344CB8AC3E}">
        <p14:creationId xmlns:p14="http://schemas.microsoft.com/office/powerpoint/2010/main" val="4065498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D66-AD2E-EDBC-668C-DEE01DA0EDE8}"/>
              </a:ext>
            </a:extLst>
          </p:cNvPr>
          <p:cNvSpPr>
            <a:spLocks noGrp="1"/>
          </p:cNvSpPr>
          <p:nvPr>
            <p:ph type="title"/>
          </p:nvPr>
        </p:nvSpPr>
        <p:spPr/>
        <p:txBody>
          <a:bodyPr/>
          <a:lstStyle/>
          <a:p>
            <a:r>
              <a:rPr lang="en-US" u="sng" dirty="0" err="1"/>
              <a:t>Osnovni</a:t>
            </a:r>
            <a:r>
              <a:rPr lang="en-US" u="sng" dirty="0"/>
              <a:t> </a:t>
            </a:r>
            <a:r>
              <a:rPr lang="en-US" u="sng" dirty="0" err="1"/>
              <a:t>pojmovi</a:t>
            </a:r>
            <a:r>
              <a:rPr lang="en-US" u="sng" dirty="0"/>
              <a:t> - </a:t>
            </a:r>
            <a:r>
              <a:rPr lang="en-US" u="sng" dirty="0" err="1"/>
              <a:t>ponavljanje</a:t>
            </a:r>
            <a:endParaRPr lang="en-US" u="sng" dirty="0"/>
          </a:p>
        </p:txBody>
      </p:sp>
      <p:sp>
        <p:nvSpPr>
          <p:cNvPr id="3" name="Content Placeholder 2">
            <a:extLst>
              <a:ext uri="{FF2B5EF4-FFF2-40B4-BE49-F238E27FC236}">
                <a16:creationId xmlns:a16="http://schemas.microsoft.com/office/drawing/2014/main" id="{E3A92711-B958-CC08-FD20-E464DFF4EAD0}"/>
              </a:ext>
            </a:extLst>
          </p:cNvPr>
          <p:cNvSpPr>
            <a:spLocks noGrp="1"/>
          </p:cNvSpPr>
          <p:nvPr>
            <p:ph idx="1"/>
          </p:nvPr>
        </p:nvSpPr>
        <p:spPr/>
        <p:txBody>
          <a:bodyPr/>
          <a:lstStyle/>
          <a:p>
            <a:r>
              <a:rPr lang="en-US" dirty="0" err="1"/>
              <a:t>Procesori</a:t>
            </a:r>
            <a:r>
              <a:rPr lang="en-US" dirty="0"/>
              <a:t> </a:t>
            </a:r>
            <a:r>
              <a:rPr lang="en-US" dirty="0" err="1"/>
              <a:t>koriste</a:t>
            </a:r>
            <a:r>
              <a:rPr lang="en-US" dirty="0"/>
              <a:t> </a:t>
            </a:r>
            <a:r>
              <a:rPr lang="en-US" dirty="0" err="1"/>
              <a:t>slijedeće</a:t>
            </a:r>
            <a:r>
              <a:rPr lang="en-US" dirty="0"/>
              <a:t> </a:t>
            </a:r>
            <a:r>
              <a:rPr lang="en-US" dirty="0" err="1"/>
              <a:t>tehnologije</a:t>
            </a:r>
            <a:r>
              <a:rPr lang="en-US" dirty="0"/>
              <a:t> za </a:t>
            </a:r>
            <a:r>
              <a:rPr lang="en-US" dirty="0" err="1"/>
              <a:t>poboljšanje</a:t>
            </a:r>
            <a:r>
              <a:rPr lang="en-US" dirty="0"/>
              <a:t> </a:t>
            </a:r>
            <a:r>
              <a:rPr lang="en-US" dirty="0" err="1"/>
              <a:t>performansi</a:t>
            </a:r>
            <a:r>
              <a:rPr lang="en-US" dirty="0"/>
              <a:t>: </a:t>
            </a:r>
            <a:endParaRPr lang="hr-HR" dirty="0"/>
          </a:p>
          <a:p>
            <a:pPr lvl="1"/>
            <a:r>
              <a:rPr lang="en-US" dirty="0"/>
              <a:t>• </a:t>
            </a:r>
            <a:r>
              <a:rPr lang="en-US" b="1" u="sng" dirty="0"/>
              <a:t>pipelining</a:t>
            </a:r>
            <a:r>
              <a:rPr lang="en-US" dirty="0"/>
              <a:t> (</a:t>
            </a:r>
            <a:r>
              <a:rPr lang="en-US" u="sng" dirty="0" err="1"/>
              <a:t>razbijanje</a:t>
            </a:r>
            <a:r>
              <a:rPr lang="en-US" u="sng" dirty="0"/>
              <a:t> </a:t>
            </a:r>
            <a:r>
              <a:rPr lang="en-US" u="sng" dirty="0" err="1"/>
              <a:t>instrukcija</a:t>
            </a:r>
            <a:r>
              <a:rPr lang="en-US" u="sng" dirty="0"/>
              <a:t> u </a:t>
            </a:r>
            <a:r>
              <a:rPr lang="en-US" u="sng" dirty="0" err="1"/>
              <a:t>manje</a:t>
            </a:r>
            <a:r>
              <a:rPr lang="en-US" u="sng" dirty="0"/>
              <a:t> </a:t>
            </a:r>
            <a:r>
              <a:rPr lang="en-US" u="sng" dirty="0" err="1"/>
              <a:t>dijelove</a:t>
            </a:r>
            <a:r>
              <a:rPr lang="en-US" dirty="0"/>
              <a:t>); </a:t>
            </a:r>
            <a:endParaRPr lang="hr-HR" dirty="0"/>
          </a:p>
          <a:p>
            <a:pPr lvl="1"/>
            <a:r>
              <a:rPr lang="en-US" dirty="0"/>
              <a:t>• </a:t>
            </a:r>
            <a:r>
              <a:rPr lang="en-US" b="1" u="sng" dirty="0" err="1"/>
              <a:t>superskalarnost</a:t>
            </a:r>
            <a:r>
              <a:rPr lang="en-US" dirty="0"/>
              <a:t> (</a:t>
            </a:r>
            <a:r>
              <a:rPr lang="en-US" u="sng" dirty="0" err="1"/>
              <a:t>neovisno</a:t>
            </a:r>
            <a:r>
              <a:rPr lang="en-US" u="sng" dirty="0"/>
              <a:t> </a:t>
            </a:r>
            <a:r>
              <a:rPr lang="en-US" u="sng" dirty="0" err="1"/>
              <a:t>izvršavanje</a:t>
            </a:r>
            <a:r>
              <a:rPr lang="en-US" u="sng" dirty="0"/>
              <a:t> </a:t>
            </a:r>
            <a:r>
              <a:rPr lang="en-US" u="sng" dirty="0" err="1"/>
              <a:t>instrukcija</a:t>
            </a:r>
            <a:r>
              <a:rPr lang="en-US" u="sng" dirty="0"/>
              <a:t> u </a:t>
            </a:r>
            <a:r>
              <a:rPr lang="en-US" u="sng" dirty="0" err="1"/>
              <a:t>različitim</a:t>
            </a:r>
            <a:r>
              <a:rPr lang="en-US" u="sng" dirty="0"/>
              <a:t> </a:t>
            </a:r>
            <a:r>
              <a:rPr lang="en-US" u="sng" dirty="0" err="1"/>
              <a:t>dijelovima</a:t>
            </a:r>
            <a:r>
              <a:rPr lang="en-US" u="sng" dirty="0"/>
              <a:t> </a:t>
            </a:r>
            <a:r>
              <a:rPr lang="en-US" u="sng" dirty="0" err="1"/>
              <a:t>procesora</a:t>
            </a:r>
            <a:r>
              <a:rPr lang="en-US" dirty="0"/>
              <a:t>);</a:t>
            </a:r>
            <a:endParaRPr lang="hr-HR" dirty="0"/>
          </a:p>
          <a:p>
            <a:pPr lvl="1"/>
            <a:r>
              <a:rPr lang="en-US" dirty="0"/>
              <a:t> • </a:t>
            </a:r>
            <a:r>
              <a:rPr lang="en-US" b="1" u="sng" dirty="0"/>
              <a:t>out-of-order </a:t>
            </a:r>
            <a:r>
              <a:rPr lang="en-US" b="1" u="sng" dirty="0" err="1"/>
              <a:t>izvršavanje</a:t>
            </a:r>
            <a:r>
              <a:rPr lang="en-US" b="1" u="sng" dirty="0"/>
              <a:t> </a:t>
            </a:r>
            <a:r>
              <a:rPr lang="en-US" dirty="0"/>
              <a:t>(</a:t>
            </a:r>
            <a:r>
              <a:rPr lang="en-US" u="sng" dirty="0" err="1"/>
              <a:t>redoslijed</a:t>
            </a:r>
            <a:r>
              <a:rPr lang="en-US" u="sng" dirty="0"/>
              <a:t> </a:t>
            </a:r>
            <a:r>
              <a:rPr lang="en-US" u="sng" dirty="0" err="1"/>
              <a:t>izvršavanja</a:t>
            </a:r>
            <a:r>
              <a:rPr lang="en-US" u="sng" dirty="0"/>
              <a:t> je </a:t>
            </a:r>
            <a:r>
              <a:rPr lang="en-US" u="sng" dirty="0" err="1"/>
              <a:t>drugačiji</a:t>
            </a:r>
            <a:r>
              <a:rPr lang="en-US" u="sng" dirty="0"/>
              <a:t> od </a:t>
            </a:r>
            <a:r>
              <a:rPr lang="en-US" u="sng" dirty="0" err="1"/>
              <a:t>programskog</a:t>
            </a:r>
            <a:r>
              <a:rPr lang="en-US" u="sng" dirty="0"/>
              <a:t> </a:t>
            </a:r>
            <a:r>
              <a:rPr lang="en-US" u="sng" dirty="0" err="1"/>
              <a:t>koda</a:t>
            </a:r>
            <a:r>
              <a:rPr lang="en-US" dirty="0"/>
              <a:t>) </a:t>
            </a:r>
            <a:endParaRPr lang="hr-HR" dirty="0"/>
          </a:p>
          <a:p>
            <a:pPr lvl="1"/>
            <a:r>
              <a:rPr lang="en-US" dirty="0"/>
              <a:t>• problem: </a:t>
            </a:r>
            <a:r>
              <a:rPr lang="en-US" dirty="0" err="1"/>
              <a:t>svaka</a:t>
            </a:r>
            <a:r>
              <a:rPr lang="en-US" dirty="0"/>
              <a:t> od </a:t>
            </a:r>
            <a:r>
              <a:rPr lang="en-US" dirty="0" err="1"/>
              <a:t>ovih</a:t>
            </a:r>
            <a:r>
              <a:rPr lang="en-US" dirty="0"/>
              <a:t> </a:t>
            </a:r>
            <a:r>
              <a:rPr lang="en-US" dirty="0" err="1"/>
              <a:t>metoda</a:t>
            </a:r>
            <a:r>
              <a:rPr lang="en-US" dirty="0"/>
              <a:t> </a:t>
            </a:r>
            <a:r>
              <a:rPr lang="en-US" dirty="0" err="1"/>
              <a:t>znači</a:t>
            </a:r>
            <a:r>
              <a:rPr lang="en-US" dirty="0"/>
              <a:t> </a:t>
            </a:r>
            <a:r>
              <a:rPr lang="en-US" u="sng" dirty="0" err="1"/>
              <a:t>dodatnu</a:t>
            </a:r>
            <a:r>
              <a:rPr lang="en-US" u="sng" dirty="0"/>
              <a:t> </a:t>
            </a:r>
            <a:r>
              <a:rPr lang="en-US" u="sng" dirty="0" err="1"/>
              <a:t>kompleksnost</a:t>
            </a:r>
            <a:r>
              <a:rPr lang="en-US" u="sng" dirty="0"/>
              <a:t> </a:t>
            </a:r>
            <a:r>
              <a:rPr lang="en-US" u="sng" dirty="0" err="1"/>
              <a:t>hardvera</a:t>
            </a:r>
            <a:endParaRPr lang="en-US" u="sng" dirty="0"/>
          </a:p>
        </p:txBody>
      </p:sp>
    </p:spTree>
    <p:extLst>
      <p:ext uri="{BB962C8B-B14F-4D97-AF65-F5344CB8AC3E}">
        <p14:creationId xmlns:p14="http://schemas.microsoft.com/office/powerpoint/2010/main" val="2978203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A22F-A9DD-AF9A-3E43-5B4C35B28B61}"/>
              </a:ext>
            </a:extLst>
          </p:cNvPr>
          <p:cNvSpPr>
            <a:spLocks noGrp="1"/>
          </p:cNvSpPr>
          <p:nvPr>
            <p:ph type="title"/>
          </p:nvPr>
        </p:nvSpPr>
        <p:spPr/>
        <p:txBody>
          <a:bodyPr/>
          <a:lstStyle/>
          <a:p>
            <a:r>
              <a:rPr lang="en-US" b="1" dirty="0" err="1"/>
              <a:t>Superpipelined</a:t>
            </a:r>
            <a:r>
              <a:rPr lang="en-US" b="1" dirty="0"/>
              <a:t> </a:t>
            </a:r>
            <a:r>
              <a:rPr lang="en-US" b="1" dirty="0" err="1"/>
              <a:t>i</a:t>
            </a:r>
            <a:r>
              <a:rPr lang="en-US" b="1" dirty="0"/>
              <a:t> Superscalar </a:t>
            </a:r>
            <a:r>
              <a:rPr lang="en-US" b="1" dirty="0" err="1"/>
              <a:t>procesori</a:t>
            </a:r>
            <a:endParaRPr lang="en-US" b="1" dirty="0"/>
          </a:p>
        </p:txBody>
      </p:sp>
      <p:sp>
        <p:nvSpPr>
          <p:cNvPr id="3" name="Content Placeholder 2">
            <a:extLst>
              <a:ext uri="{FF2B5EF4-FFF2-40B4-BE49-F238E27FC236}">
                <a16:creationId xmlns:a16="http://schemas.microsoft.com/office/drawing/2014/main" id="{10F8EDA8-13B2-B885-D10B-E49FAB0BCFC4}"/>
              </a:ext>
            </a:extLst>
          </p:cNvPr>
          <p:cNvSpPr>
            <a:spLocks noGrp="1"/>
          </p:cNvSpPr>
          <p:nvPr>
            <p:ph idx="1"/>
          </p:nvPr>
        </p:nvSpPr>
        <p:spPr/>
        <p:txBody>
          <a:bodyPr/>
          <a:lstStyle/>
          <a:p>
            <a:r>
              <a:rPr lang="en-US" dirty="0"/>
              <a:t>U </a:t>
            </a:r>
            <a:r>
              <a:rPr lang="en-US" dirty="0" err="1"/>
              <a:t>praksi</a:t>
            </a:r>
            <a:r>
              <a:rPr lang="en-US" dirty="0"/>
              <a:t>, </a:t>
            </a:r>
            <a:r>
              <a:rPr lang="en-US" dirty="0" err="1"/>
              <a:t>pokazalo</a:t>
            </a:r>
            <a:r>
              <a:rPr lang="en-US" dirty="0"/>
              <a:t> se da je </a:t>
            </a:r>
            <a:r>
              <a:rPr lang="en-US" dirty="0" err="1"/>
              <a:t>bolje</a:t>
            </a:r>
            <a:r>
              <a:rPr lang="en-US" dirty="0"/>
              <a:t> </a:t>
            </a:r>
            <a:r>
              <a:rPr lang="en-US" dirty="0" err="1"/>
              <a:t>producirati</a:t>
            </a:r>
            <a:r>
              <a:rPr lang="en-US" dirty="0"/>
              <a:t> </a:t>
            </a:r>
            <a:r>
              <a:rPr lang="en-US" b="1" dirty="0" err="1"/>
              <a:t>superskalarne</a:t>
            </a:r>
            <a:r>
              <a:rPr lang="en-US" b="1" dirty="0"/>
              <a:t> </a:t>
            </a:r>
            <a:r>
              <a:rPr lang="en-US" b="1" dirty="0" err="1"/>
              <a:t>procesore</a:t>
            </a:r>
            <a:r>
              <a:rPr lang="en-US" dirty="0"/>
              <a:t>, </a:t>
            </a:r>
            <a:r>
              <a:rPr lang="en-US" dirty="0" err="1"/>
              <a:t>često</a:t>
            </a:r>
            <a:r>
              <a:rPr lang="en-US" dirty="0"/>
              <a:t> </a:t>
            </a:r>
            <a:r>
              <a:rPr lang="en-US" dirty="0" err="1"/>
              <a:t>sa</a:t>
            </a:r>
            <a:r>
              <a:rPr lang="en-US" dirty="0"/>
              <a:t> </a:t>
            </a:r>
            <a:r>
              <a:rPr lang="en-US" dirty="0" err="1"/>
              <a:t>vrlo</a:t>
            </a:r>
            <a:r>
              <a:rPr lang="en-US" dirty="0"/>
              <a:t> </a:t>
            </a:r>
            <a:r>
              <a:rPr lang="en-US" b="1" dirty="0" err="1"/>
              <a:t>dubokim</a:t>
            </a:r>
            <a:r>
              <a:rPr lang="en-US" b="1" dirty="0"/>
              <a:t> </a:t>
            </a:r>
            <a:r>
              <a:rPr lang="en-US" b="1" dirty="0" err="1"/>
              <a:t>pipelineom</a:t>
            </a:r>
            <a:r>
              <a:rPr lang="en-US" dirty="0"/>
              <a:t>, </a:t>
            </a:r>
            <a:r>
              <a:rPr lang="en-US" dirty="0" err="1"/>
              <a:t>što</a:t>
            </a:r>
            <a:r>
              <a:rPr lang="en-US" dirty="0"/>
              <a:t> je </a:t>
            </a:r>
            <a:r>
              <a:rPr lang="en-US" dirty="0" err="1"/>
              <a:t>puno</a:t>
            </a:r>
            <a:r>
              <a:rPr lang="en-US" dirty="0"/>
              <a:t> </a:t>
            </a:r>
            <a:r>
              <a:rPr lang="en-US" dirty="0" err="1"/>
              <a:t>bolje</a:t>
            </a:r>
            <a:r>
              <a:rPr lang="en-US" dirty="0"/>
              <a:t> od </a:t>
            </a:r>
            <a:r>
              <a:rPr lang="en-US" dirty="0" err="1"/>
              <a:t>superpipelined</a:t>
            </a:r>
            <a:r>
              <a:rPr lang="en-US" dirty="0"/>
              <a:t> </a:t>
            </a:r>
            <a:r>
              <a:rPr lang="en-US" dirty="0" err="1"/>
              <a:t>procesora</a:t>
            </a:r>
            <a:r>
              <a:rPr lang="en-US" dirty="0"/>
              <a:t>: </a:t>
            </a:r>
            <a:endParaRPr lang="hr-HR" dirty="0"/>
          </a:p>
          <a:p>
            <a:pPr lvl="1"/>
            <a:r>
              <a:rPr lang="en-US" dirty="0"/>
              <a:t>• </a:t>
            </a:r>
            <a:r>
              <a:rPr lang="en-US" dirty="0" err="1"/>
              <a:t>problemi</a:t>
            </a:r>
            <a:r>
              <a:rPr lang="en-US" dirty="0"/>
              <a:t> </a:t>
            </a:r>
            <a:r>
              <a:rPr lang="en-US" dirty="0" err="1"/>
              <a:t>sa</a:t>
            </a:r>
            <a:r>
              <a:rPr lang="en-US" dirty="0"/>
              <a:t> </a:t>
            </a:r>
            <a:r>
              <a:rPr lang="en-US" u="sng" dirty="0" err="1"/>
              <a:t>povećanim</a:t>
            </a:r>
            <a:r>
              <a:rPr lang="en-US" u="sng" dirty="0"/>
              <a:t> </a:t>
            </a:r>
            <a:r>
              <a:rPr lang="en-US" u="sng" dirty="0" err="1"/>
              <a:t>frekvencijama</a:t>
            </a:r>
            <a:r>
              <a:rPr lang="en-US" u="sng" dirty="0"/>
              <a:t> </a:t>
            </a:r>
            <a:r>
              <a:rPr lang="en-US" u="sng" dirty="0" err="1"/>
              <a:t>rada</a:t>
            </a:r>
            <a:r>
              <a:rPr lang="en-US" u="sng" dirty="0"/>
              <a:t> </a:t>
            </a:r>
            <a:r>
              <a:rPr lang="en-US" dirty="0" err="1"/>
              <a:t>procesora</a:t>
            </a:r>
            <a:r>
              <a:rPr lang="en-US" dirty="0"/>
              <a:t> </a:t>
            </a:r>
            <a:endParaRPr lang="hr-HR" dirty="0"/>
          </a:p>
          <a:p>
            <a:pPr lvl="1"/>
            <a:r>
              <a:rPr lang="en-US" dirty="0"/>
              <a:t>• </a:t>
            </a:r>
            <a:r>
              <a:rPr lang="en-US" dirty="0" err="1"/>
              <a:t>neke</a:t>
            </a:r>
            <a:r>
              <a:rPr lang="en-US" dirty="0"/>
              <a:t> </a:t>
            </a:r>
            <a:r>
              <a:rPr lang="en-US" dirty="0" err="1"/>
              <a:t>operacije</a:t>
            </a:r>
            <a:r>
              <a:rPr lang="en-US" dirty="0"/>
              <a:t> </a:t>
            </a:r>
            <a:r>
              <a:rPr lang="en-US" dirty="0" err="1"/>
              <a:t>ili</a:t>
            </a:r>
            <a:r>
              <a:rPr lang="en-US" dirty="0"/>
              <a:t> moduli se </a:t>
            </a:r>
            <a:r>
              <a:rPr lang="en-US" u="sng" dirty="0" err="1"/>
              <a:t>teško</a:t>
            </a:r>
            <a:r>
              <a:rPr lang="en-US" u="sng" dirty="0"/>
              <a:t> </a:t>
            </a:r>
            <a:r>
              <a:rPr lang="en-US" u="sng" dirty="0" err="1"/>
              <a:t>razbijaju</a:t>
            </a:r>
            <a:r>
              <a:rPr lang="en-US" u="sng" dirty="0"/>
              <a:t> </a:t>
            </a:r>
            <a:r>
              <a:rPr lang="en-US" u="sng" dirty="0" err="1"/>
              <a:t>na</a:t>
            </a:r>
            <a:r>
              <a:rPr lang="en-US" u="sng" dirty="0"/>
              <a:t> pipeline </a:t>
            </a:r>
            <a:r>
              <a:rPr lang="en-US" u="sng" dirty="0" err="1"/>
              <a:t>operacije</a:t>
            </a:r>
            <a:r>
              <a:rPr lang="en-US" u="sng" dirty="0"/>
              <a:t> </a:t>
            </a:r>
            <a:endParaRPr lang="hr-HR" u="sng" dirty="0"/>
          </a:p>
          <a:p>
            <a:pPr lvl="1"/>
            <a:r>
              <a:rPr lang="en-US" dirty="0"/>
              <a:t>• </a:t>
            </a:r>
            <a:r>
              <a:rPr lang="en-US" dirty="0" err="1"/>
              <a:t>potreba</a:t>
            </a:r>
            <a:r>
              <a:rPr lang="en-US" dirty="0"/>
              <a:t> za </a:t>
            </a:r>
            <a:r>
              <a:rPr lang="en-US" u="sng" dirty="0" err="1"/>
              <a:t>balansiranjem</a:t>
            </a:r>
            <a:r>
              <a:rPr lang="en-US" u="sng" dirty="0"/>
              <a:t> </a:t>
            </a:r>
            <a:r>
              <a:rPr lang="en-US" u="sng" dirty="0" err="1"/>
              <a:t>logike</a:t>
            </a:r>
            <a:r>
              <a:rPr lang="en-US" u="sng" dirty="0"/>
              <a:t> </a:t>
            </a:r>
            <a:r>
              <a:rPr lang="en-US" dirty="0"/>
              <a:t>u </a:t>
            </a:r>
            <a:r>
              <a:rPr lang="en-US" dirty="0" err="1"/>
              <a:t>različitim</a:t>
            </a:r>
            <a:r>
              <a:rPr lang="en-US" dirty="0"/>
              <a:t> </a:t>
            </a:r>
            <a:r>
              <a:rPr lang="en-US" dirty="0" err="1"/>
              <a:t>fazama</a:t>
            </a:r>
            <a:r>
              <a:rPr lang="en-US" dirty="0"/>
              <a:t> </a:t>
            </a:r>
            <a:r>
              <a:rPr lang="en-US" dirty="0" err="1"/>
              <a:t>pipelinea</a:t>
            </a:r>
            <a:r>
              <a:rPr lang="en-US" dirty="0"/>
              <a:t> </a:t>
            </a:r>
            <a:endParaRPr lang="hr-HR" dirty="0"/>
          </a:p>
          <a:p>
            <a:r>
              <a:rPr lang="en-US" dirty="0"/>
              <a:t>Ali: </a:t>
            </a:r>
            <a:endParaRPr lang="hr-HR" dirty="0"/>
          </a:p>
          <a:p>
            <a:pPr lvl="1"/>
            <a:r>
              <a:rPr lang="en-US" dirty="0"/>
              <a:t>• Scheduling </a:t>
            </a:r>
            <a:r>
              <a:rPr lang="en-US" dirty="0" err="1"/>
              <a:t>instrukcija</a:t>
            </a:r>
            <a:r>
              <a:rPr lang="en-US" dirty="0"/>
              <a:t> je </a:t>
            </a:r>
            <a:r>
              <a:rPr lang="en-US" dirty="0" err="1"/>
              <a:t>vrlo</a:t>
            </a:r>
            <a:r>
              <a:rPr lang="en-US" dirty="0"/>
              <a:t> </a:t>
            </a:r>
            <a:r>
              <a:rPr lang="en-US" dirty="0" err="1"/>
              <a:t>kompleksan</a:t>
            </a:r>
            <a:r>
              <a:rPr lang="en-US" dirty="0"/>
              <a:t> </a:t>
            </a:r>
            <a:endParaRPr lang="hr-HR" dirty="0"/>
          </a:p>
          <a:p>
            <a:pPr lvl="1"/>
            <a:r>
              <a:rPr lang="en-US" dirty="0"/>
              <a:t>• </a:t>
            </a:r>
            <a:r>
              <a:rPr lang="en-US" dirty="0" err="1"/>
              <a:t>Postoje</a:t>
            </a:r>
            <a:r>
              <a:rPr lang="en-US" dirty="0"/>
              <a:t> </a:t>
            </a:r>
            <a:r>
              <a:rPr lang="en-US" dirty="0" err="1"/>
              <a:t>i</a:t>
            </a:r>
            <a:r>
              <a:rPr lang="en-US" dirty="0"/>
              <a:t> </a:t>
            </a:r>
            <a:r>
              <a:rPr lang="en-US" dirty="0" err="1"/>
              <a:t>druge</a:t>
            </a:r>
            <a:r>
              <a:rPr lang="en-US" dirty="0"/>
              <a:t> </a:t>
            </a:r>
            <a:r>
              <a:rPr lang="en-US" dirty="0" err="1"/>
              <a:t>metode</a:t>
            </a:r>
            <a:r>
              <a:rPr lang="en-US" dirty="0"/>
              <a:t> - </a:t>
            </a:r>
            <a:r>
              <a:rPr lang="en-US" dirty="0" err="1"/>
              <a:t>unutrašnji</a:t>
            </a:r>
            <a:r>
              <a:rPr lang="en-US" dirty="0"/>
              <a:t> </a:t>
            </a:r>
            <a:r>
              <a:rPr lang="en-US" dirty="0" err="1"/>
              <a:t>paralelizam</a:t>
            </a:r>
            <a:r>
              <a:rPr lang="en-US" dirty="0"/>
              <a:t> u </a:t>
            </a:r>
            <a:r>
              <a:rPr lang="en-US" dirty="0" err="1"/>
              <a:t>instrukcijskom</a:t>
            </a:r>
            <a:r>
              <a:rPr lang="en-US" dirty="0"/>
              <a:t> </a:t>
            </a:r>
            <a:r>
              <a:rPr lang="en-US" dirty="0" err="1"/>
              <a:t>toku</a:t>
            </a:r>
            <a:r>
              <a:rPr lang="en-US" dirty="0"/>
              <a:t>, </a:t>
            </a:r>
            <a:r>
              <a:rPr lang="en-US" dirty="0" err="1"/>
              <a:t>kompleksnost</a:t>
            </a:r>
            <a:r>
              <a:rPr lang="en-US" dirty="0"/>
              <a:t>, </a:t>
            </a:r>
            <a:r>
              <a:rPr lang="en-US" dirty="0" err="1"/>
              <a:t>grananje</a:t>
            </a:r>
            <a:r>
              <a:rPr lang="en-US" dirty="0"/>
              <a:t> </a:t>
            </a:r>
            <a:r>
              <a:rPr lang="en-US" dirty="0" err="1"/>
              <a:t>kroz</a:t>
            </a:r>
            <a:r>
              <a:rPr lang="en-US" dirty="0"/>
              <a:t> </a:t>
            </a:r>
            <a:r>
              <a:rPr lang="en-US" b="1" dirty="0"/>
              <a:t>VLIW</a:t>
            </a:r>
            <a:r>
              <a:rPr lang="en-US" dirty="0"/>
              <a:t> (</a:t>
            </a:r>
            <a:r>
              <a:rPr lang="en-US" b="1" dirty="0"/>
              <a:t>Very Long Instruction Word</a:t>
            </a:r>
            <a:r>
              <a:rPr lang="en-US" dirty="0"/>
              <a:t>)</a:t>
            </a:r>
          </a:p>
        </p:txBody>
      </p:sp>
    </p:spTree>
    <p:extLst>
      <p:ext uri="{BB962C8B-B14F-4D97-AF65-F5344CB8AC3E}">
        <p14:creationId xmlns:p14="http://schemas.microsoft.com/office/powerpoint/2010/main" val="275692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12B8-84E2-09FD-FEFB-3281267B10A0}"/>
              </a:ext>
            </a:extLst>
          </p:cNvPr>
          <p:cNvSpPr>
            <a:spLocks noGrp="1"/>
          </p:cNvSpPr>
          <p:nvPr>
            <p:ph type="title"/>
          </p:nvPr>
        </p:nvSpPr>
        <p:spPr>
          <a:xfrm>
            <a:off x="838200" y="365125"/>
            <a:ext cx="5257800" cy="1325563"/>
          </a:xfrm>
        </p:spPr>
        <p:txBody>
          <a:bodyPr/>
          <a:lstStyle/>
          <a:p>
            <a:r>
              <a:rPr lang="en-US" b="1" dirty="0"/>
              <a:t>VLIW</a:t>
            </a:r>
          </a:p>
        </p:txBody>
      </p:sp>
      <p:sp>
        <p:nvSpPr>
          <p:cNvPr id="3" name="Content Placeholder 2">
            <a:extLst>
              <a:ext uri="{FF2B5EF4-FFF2-40B4-BE49-F238E27FC236}">
                <a16:creationId xmlns:a16="http://schemas.microsoft.com/office/drawing/2014/main" id="{C3201001-61B1-0036-6472-3AA41AC6EC89}"/>
              </a:ext>
            </a:extLst>
          </p:cNvPr>
          <p:cNvSpPr>
            <a:spLocks noGrp="1"/>
          </p:cNvSpPr>
          <p:nvPr>
            <p:ph idx="1"/>
          </p:nvPr>
        </p:nvSpPr>
        <p:spPr>
          <a:xfrm>
            <a:off x="0" y="1376446"/>
            <a:ext cx="6096000" cy="5481554"/>
          </a:xfrm>
        </p:spPr>
        <p:txBody>
          <a:bodyPr/>
          <a:lstStyle/>
          <a:p>
            <a:r>
              <a:rPr lang="en-US" dirty="0"/>
              <a:t>• </a:t>
            </a:r>
            <a:r>
              <a:rPr lang="en-US" b="1" dirty="0"/>
              <a:t>instruction-level </a:t>
            </a:r>
            <a:r>
              <a:rPr lang="en-US" b="1" dirty="0" err="1"/>
              <a:t>paralelizam</a:t>
            </a:r>
            <a:r>
              <a:rPr lang="en-US" b="1" dirty="0"/>
              <a:t> </a:t>
            </a:r>
            <a:r>
              <a:rPr lang="en-US" dirty="0"/>
              <a:t>- </a:t>
            </a:r>
            <a:r>
              <a:rPr lang="en-US" b="1" dirty="0" err="1"/>
              <a:t>programi</a:t>
            </a:r>
            <a:r>
              <a:rPr lang="en-US" b="1" dirty="0"/>
              <a:t> </a:t>
            </a:r>
            <a:r>
              <a:rPr lang="en-US" b="1" dirty="0" err="1"/>
              <a:t>kontroliraju</a:t>
            </a:r>
            <a:r>
              <a:rPr lang="en-US" b="1" dirty="0"/>
              <a:t> </a:t>
            </a:r>
            <a:r>
              <a:rPr lang="en-US" b="1" dirty="0" err="1"/>
              <a:t>paralelno</a:t>
            </a:r>
            <a:r>
              <a:rPr lang="en-US" b="1" dirty="0"/>
              <a:t> </a:t>
            </a:r>
            <a:r>
              <a:rPr lang="en-US" b="1" dirty="0" err="1"/>
              <a:t>izvršavanje</a:t>
            </a:r>
            <a:r>
              <a:rPr lang="en-US" b="1" dirty="0"/>
              <a:t> </a:t>
            </a:r>
            <a:r>
              <a:rPr lang="en-US" b="1" dirty="0" err="1"/>
              <a:t>instrukcija</a:t>
            </a:r>
            <a:r>
              <a:rPr lang="en-US" b="1" dirty="0"/>
              <a:t> </a:t>
            </a:r>
            <a:endParaRPr lang="hr-HR" b="1" dirty="0"/>
          </a:p>
          <a:p>
            <a:r>
              <a:rPr lang="en-US" dirty="0"/>
              <a:t>• </a:t>
            </a:r>
            <a:r>
              <a:rPr lang="en-US" dirty="0" err="1"/>
              <a:t>koristi</a:t>
            </a:r>
            <a:r>
              <a:rPr lang="en-US" dirty="0"/>
              <a:t> </a:t>
            </a:r>
            <a:r>
              <a:rPr lang="en-US" b="1" dirty="0" err="1"/>
              <a:t>kompajler</a:t>
            </a:r>
            <a:r>
              <a:rPr lang="en-US" dirty="0"/>
              <a:t> za </a:t>
            </a:r>
            <a:r>
              <a:rPr lang="en-US" dirty="0" err="1"/>
              <a:t>razrješavanje</a:t>
            </a:r>
            <a:r>
              <a:rPr lang="en-US" dirty="0"/>
              <a:t> </a:t>
            </a:r>
            <a:r>
              <a:rPr lang="en-US" dirty="0" err="1"/>
              <a:t>svih</a:t>
            </a:r>
            <a:r>
              <a:rPr lang="en-US" dirty="0"/>
              <a:t> </a:t>
            </a:r>
            <a:r>
              <a:rPr lang="en-US" dirty="0" err="1"/>
              <a:t>problema</a:t>
            </a:r>
            <a:r>
              <a:rPr lang="en-US" dirty="0"/>
              <a:t> </a:t>
            </a:r>
            <a:endParaRPr lang="hr-HR" dirty="0"/>
          </a:p>
          <a:p>
            <a:r>
              <a:rPr lang="en-US" dirty="0"/>
              <a:t>• </a:t>
            </a:r>
            <a:r>
              <a:rPr lang="en-US" b="1" dirty="0" err="1"/>
              <a:t>potprogrami</a:t>
            </a:r>
            <a:r>
              <a:rPr lang="en-US" dirty="0"/>
              <a:t> </a:t>
            </a:r>
            <a:r>
              <a:rPr lang="en-US" dirty="0" err="1"/>
              <a:t>odlučuju</a:t>
            </a:r>
            <a:r>
              <a:rPr lang="en-US" dirty="0"/>
              <a:t> </a:t>
            </a:r>
            <a:r>
              <a:rPr lang="en-US" dirty="0" err="1"/>
              <a:t>paralelni</a:t>
            </a:r>
            <a:r>
              <a:rPr lang="en-US" dirty="0"/>
              <a:t> </a:t>
            </a:r>
            <a:r>
              <a:rPr lang="en-US" dirty="0" err="1"/>
              <a:t>tijek</a:t>
            </a:r>
            <a:r>
              <a:rPr lang="en-US" dirty="0"/>
              <a:t> </a:t>
            </a:r>
            <a:r>
              <a:rPr lang="en-US" dirty="0" err="1"/>
              <a:t>instrukcija</a:t>
            </a:r>
            <a:r>
              <a:rPr lang="en-US" dirty="0"/>
              <a:t> </a:t>
            </a:r>
            <a:r>
              <a:rPr lang="en-US" dirty="0" err="1"/>
              <a:t>i</a:t>
            </a:r>
            <a:r>
              <a:rPr lang="en-US" dirty="0"/>
              <a:t> </a:t>
            </a:r>
            <a:r>
              <a:rPr lang="en-US" dirty="0" err="1"/>
              <a:t>rješavaju</a:t>
            </a:r>
            <a:r>
              <a:rPr lang="en-US" dirty="0"/>
              <a:t> </a:t>
            </a:r>
            <a:r>
              <a:rPr lang="en-US" dirty="0" err="1"/>
              <a:t>konflikte</a:t>
            </a:r>
            <a:r>
              <a:rPr lang="en-US" dirty="0"/>
              <a:t> </a:t>
            </a:r>
            <a:endParaRPr lang="hr-HR" dirty="0"/>
          </a:p>
          <a:p>
            <a:r>
              <a:rPr lang="en-US" dirty="0"/>
              <a:t>• </a:t>
            </a:r>
            <a:r>
              <a:rPr lang="en-US" u="sng" dirty="0" err="1"/>
              <a:t>povećava</a:t>
            </a:r>
            <a:r>
              <a:rPr lang="en-US" dirty="0"/>
              <a:t> se </a:t>
            </a:r>
            <a:r>
              <a:rPr lang="en-US" dirty="0" err="1"/>
              <a:t>kompleksnost</a:t>
            </a:r>
            <a:r>
              <a:rPr lang="en-US" dirty="0"/>
              <a:t> </a:t>
            </a:r>
            <a:r>
              <a:rPr lang="en-US" u="sng" dirty="0" err="1"/>
              <a:t>kompajlera</a:t>
            </a:r>
            <a:r>
              <a:rPr lang="en-US" dirty="0"/>
              <a:t>, </a:t>
            </a:r>
            <a:r>
              <a:rPr lang="en-US" dirty="0" err="1"/>
              <a:t>ali</a:t>
            </a:r>
            <a:r>
              <a:rPr lang="en-US" dirty="0"/>
              <a:t> u </a:t>
            </a:r>
            <a:r>
              <a:rPr lang="en-US" dirty="0" err="1"/>
              <a:t>isto</a:t>
            </a:r>
            <a:r>
              <a:rPr lang="en-US" dirty="0"/>
              <a:t> </a:t>
            </a:r>
            <a:r>
              <a:rPr lang="en-US" dirty="0" err="1"/>
              <a:t>vrijeme</a:t>
            </a:r>
            <a:r>
              <a:rPr lang="en-US" dirty="0"/>
              <a:t> se </a:t>
            </a:r>
            <a:r>
              <a:rPr lang="en-US" u="sng" dirty="0" err="1"/>
              <a:t>smanjuje</a:t>
            </a:r>
            <a:r>
              <a:rPr lang="en-US" dirty="0"/>
              <a:t> </a:t>
            </a:r>
            <a:r>
              <a:rPr lang="en-US" dirty="0" err="1"/>
              <a:t>kompleksnost</a:t>
            </a:r>
            <a:r>
              <a:rPr lang="en-US" dirty="0"/>
              <a:t> </a:t>
            </a:r>
            <a:r>
              <a:rPr lang="en-US" u="sng" dirty="0" err="1"/>
              <a:t>hardvera</a:t>
            </a:r>
            <a:endParaRPr lang="en-US" u="sng" dirty="0"/>
          </a:p>
        </p:txBody>
      </p:sp>
      <p:sp>
        <p:nvSpPr>
          <p:cNvPr id="4" name="TextBox 3">
            <a:extLst>
              <a:ext uri="{FF2B5EF4-FFF2-40B4-BE49-F238E27FC236}">
                <a16:creationId xmlns:a16="http://schemas.microsoft.com/office/drawing/2014/main" id="{816DB7FD-91FE-71F6-F036-2104BFBD3371}"/>
              </a:ext>
            </a:extLst>
          </p:cNvPr>
          <p:cNvSpPr txBox="1"/>
          <p:nvPr/>
        </p:nvSpPr>
        <p:spPr>
          <a:xfrm>
            <a:off x="7170820" y="544641"/>
            <a:ext cx="4732421" cy="830997"/>
          </a:xfrm>
          <a:prstGeom prst="rect">
            <a:avLst/>
          </a:prstGeom>
          <a:noFill/>
        </p:spPr>
        <p:txBody>
          <a:bodyPr wrap="square" rtlCol="0">
            <a:spAutoFit/>
          </a:bodyPr>
          <a:lstStyle/>
          <a:p>
            <a:r>
              <a:rPr lang="en-US" sz="4800" b="1" dirty="0"/>
              <a:t>VLIW </a:t>
            </a:r>
            <a:r>
              <a:rPr lang="en-US" sz="4800" b="1" dirty="0" err="1"/>
              <a:t>mogućnosti</a:t>
            </a:r>
            <a:endParaRPr lang="en-US" sz="4800" b="1" dirty="0"/>
          </a:p>
        </p:txBody>
      </p:sp>
      <p:sp>
        <p:nvSpPr>
          <p:cNvPr id="5" name="TextBox 4">
            <a:extLst>
              <a:ext uri="{FF2B5EF4-FFF2-40B4-BE49-F238E27FC236}">
                <a16:creationId xmlns:a16="http://schemas.microsoft.com/office/drawing/2014/main" id="{1158FAF9-F3E0-AF93-D3BA-3AEF8C712A08}"/>
              </a:ext>
            </a:extLst>
          </p:cNvPr>
          <p:cNvSpPr txBox="1"/>
          <p:nvPr/>
        </p:nvSpPr>
        <p:spPr>
          <a:xfrm>
            <a:off x="6096000" y="1375638"/>
            <a:ext cx="6096000" cy="5386090"/>
          </a:xfrm>
          <a:prstGeom prst="rect">
            <a:avLst/>
          </a:prstGeom>
          <a:noFill/>
        </p:spPr>
        <p:txBody>
          <a:bodyPr wrap="square" rtlCol="0">
            <a:spAutoFit/>
          </a:bodyPr>
          <a:lstStyle/>
          <a:p>
            <a:r>
              <a:rPr lang="en-US" sz="2150" dirty="0"/>
              <a:t>• </a:t>
            </a:r>
            <a:r>
              <a:rPr lang="en-US" sz="2150" dirty="0" err="1"/>
              <a:t>procesori</a:t>
            </a:r>
            <a:r>
              <a:rPr lang="en-US" sz="2150" dirty="0"/>
              <a:t> </a:t>
            </a:r>
            <a:r>
              <a:rPr lang="en-US" sz="2150" dirty="0" err="1"/>
              <a:t>imaju</a:t>
            </a:r>
            <a:r>
              <a:rPr lang="en-US" sz="2150" dirty="0"/>
              <a:t> </a:t>
            </a:r>
            <a:r>
              <a:rPr lang="en-US" sz="2150" dirty="0" err="1"/>
              <a:t>više</a:t>
            </a:r>
            <a:r>
              <a:rPr lang="en-US" sz="2150" dirty="0"/>
              <a:t> </a:t>
            </a:r>
            <a:r>
              <a:rPr lang="en-US" sz="2150" dirty="0" err="1"/>
              <a:t>funkcionalnih</a:t>
            </a:r>
            <a:r>
              <a:rPr lang="en-US" sz="2150" dirty="0"/>
              <a:t> </a:t>
            </a:r>
            <a:r>
              <a:rPr lang="en-US" sz="2150" dirty="0" err="1"/>
              <a:t>jedinica</a:t>
            </a:r>
            <a:r>
              <a:rPr lang="en-US" sz="2150" dirty="0"/>
              <a:t>, </a:t>
            </a:r>
            <a:r>
              <a:rPr lang="en-US" sz="2150" dirty="0" err="1"/>
              <a:t>dohvaćaju</a:t>
            </a:r>
            <a:r>
              <a:rPr lang="en-US" sz="2150" dirty="0"/>
              <a:t> </a:t>
            </a:r>
            <a:r>
              <a:rPr lang="en-US" sz="2150" dirty="0" err="1"/>
              <a:t>potrebne</a:t>
            </a:r>
            <a:r>
              <a:rPr lang="en-US" sz="2150" dirty="0"/>
              <a:t> </a:t>
            </a:r>
            <a:r>
              <a:rPr lang="en-US" sz="2150" dirty="0" err="1"/>
              <a:t>instrukcije</a:t>
            </a:r>
            <a:r>
              <a:rPr lang="en-US" sz="2150" dirty="0"/>
              <a:t> </a:t>
            </a:r>
            <a:r>
              <a:rPr lang="en-US" sz="2150" dirty="0" err="1"/>
              <a:t>iz</a:t>
            </a:r>
            <a:r>
              <a:rPr lang="en-US" sz="2150" dirty="0"/>
              <a:t> </a:t>
            </a:r>
            <a:r>
              <a:rPr lang="en-US" sz="2150" b="1" dirty="0" err="1"/>
              <a:t>instrukcijske</a:t>
            </a:r>
            <a:r>
              <a:rPr lang="en-US" sz="2150" b="1" dirty="0"/>
              <a:t> cache </a:t>
            </a:r>
            <a:r>
              <a:rPr lang="en-US" sz="2150" b="1" dirty="0" err="1"/>
              <a:t>memorije</a:t>
            </a:r>
            <a:r>
              <a:rPr lang="en-US" sz="2150" dirty="0"/>
              <a:t> </a:t>
            </a:r>
            <a:r>
              <a:rPr lang="en-US" sz="2150" dirty="0" err="1"/>
              <a:t>koja</a:t>
            </a:r>
            <a:r>
              <a:rPr lang="en-US" sz="2150" dirty="0"/>
              <a:t> </a:t>
            </a:r>
            <a:r>
              <a:rPr lang="en-US" sz="2150" dirty="0" err="1"/>
              <a:t>ima</a:t>
            </a:r>
            <a:r>
              <a:rPr lang="en-US" sz="2150" dirty="0"/>
              <a:t> </a:t>
            </a:r>
            <a:r>
              <a:rPr lang="en-US" sz="2150" b="1" dirty="0"/>
              <a:t>VLIW</a:t>
            </a:r>
            <a:r>
              <a:rPr lang="en-US" sz="2150" dirty="0"/>
              <a:t> </a:t>
            </a:r>
            <a:r>
              <a:rPr lang="en-US" sz="2150" b="1" dirty="0" err="1"/>
              <a:t>organizaciju</a:t>
            </a:r>
            <a:r>
              <a:rPr lang="en-US" sz="2150" dirty="0"/>
              <a:t> </a:t>
            </a:r>
            <a:endParaRPr lang="hr-HR" sz="2150" dirty="0"/>
          </a:p>
          <a:p>
            <a:r>
              <a:rPr lang="en-US" sz="2150" dirty="0"/>
              <a:t>• </a:t>
            </a:r>
            <a:r>
              <a:rPr lang="en-US" sz="2150" u="sng" dirty="0" err="1"/>
              <a:t>Više</a:t>
            </a:r>
            <a:r>
              <a:rPr lang="en-US" sz="2150" u="sng" dirty="0"/>
              <a:t> </a:t>
            </a:r>
            <a:r>
              <a:rPr lang="en-US" sz="2150" u="sng" dirty="0" err="1"/>
              <a:t>neovisnih</a:t>
            </a:r>
            <a:r>
              <a:rPr lang="en-US" sz="2150" u="sng" dirty="0"/>
              <a:t> </a:t>
            </a:r>
            <a:r>
              <a:rPr lang="en-US" sz="2150" u="sng" dirty="0" err="1"/>
              <a:t>operacija</a:t>
            </a:r>
            <a:r>
              <a:rPr lang="en-US" sz="2150" u="sng" dirty="0"/>
              <a:t> </a:t>
            </a:r>
            <a:r>
              <a:rPr lang="en-US" sz="2150" dirty="0"/>
              <a:t>se </a:t>
            </a:r>
            <a:r>
              <a:rPr lang="en-US" sz="2150" dirty="0" err="1"/>
              <a:t>grupira</a:t>
            </a:r>
            <a:r>
              <a:rPr lang="en-US" sz="2150" dirty="0"/>
              <a:t> </a:t>
            </a:r>
            <a:r>
              <a:rPr lang="en-US" sz="2150" dirty="0" err="1"/>
              <a:t>zajedno</a:t>
            </a:r>
            <a:r>
              <a:rPr lang="en-US" sz="2150" dirty="0"/>
              <a:t> u </a:t>
            </a:r>
            <a:r>
              <a:rPr lang="en-US" sz="2150" dirty="0" err="1"/>
              <a:t>jednu</a:t>
            </a:r>
            <a:r>
              <a:rPr lang="en-US" sz="2150" dirty="0"/>
              <a:t> </a:t>
            </a:r>
            <a:r>
              <a:rPr lang="en-US" sz="2150" u="sng" dirty="0"/>
              <a:t>VLIW </a:t>
            </a:r>
            <a:r>
              <a:rPr lang="en-US" sz="2150" u="sng" dirty="0" err="1"/>
              <a:t>instrukciju</a:t>
            </a:r>
            <a:r>
              <a:rPr lang="en-US" sz="2150" dirty="0"/>
              <a:t>, </a:t>
            </a:r>
            <a:r>
              <a:rPr lang="en-US" sz="2150" dirty="0" err="1"/>
              <a:t>koja</a:t>
            </a:r>
            <a:r>
              <a:rPr lang="en-US" sz="2150" dirty="0"/>
              <a:t> se </a:t>
            </a:r>
            <a:r>
              <a:rPr lang="en-US" sz="2150" dirty="0" err="1"/>
              <a:t>inicijalizira</a:t>
            </a:r>
            <a:r>
              <a:rPr lang="en-US" sz="2150" dirty="0"/>
              <a:t> u </a:t>
            </a:r>
            <a:r>
              <a:rPr lang="en-US" sz="2150" dirty="0" err="1"/>
              <a:t>istom</a:t>
            </a:r>
            <a:r>
              <a:rPr lang="en-US" sz="2150" dirty="0"/>
              <a:t> </a:t>
            </a:r>
            <a:r>
              <a:rPr lang="en-US" sz="2150" dirty="0" err="1"/>
              <a:t>ciklusu</a:t>
            </a:r>
            <a:r>
              <a:rPr lang="en-US" sz="2150" dirty="0"/>
              <a:t> </a:t>
            </a:r>
            <a:endParaRPr lang="hr-HR" sz="2150" dirty="0"/>
          </a:p>
          <a:p>
            <a:r>
              <a:rPr lang="en-US" sz="2150" dirty="0"/>
              <a:t>• </a:t>
            </a:r>
            <a:r>
              <a:rPr lang="en-US" sz="2150" u="sng" dirty="0" err="1"/>
              <a:t>Svaka</a:t>
            </a:r>
            <a:r>
              <a:rPr lang="en-US" sz="2150" u="sng" dirty="0"/>
              <a:t> </a:t>
            </a:r>
            <a:r>
              <a:rPr lang="en-US" sz="2150" u="sng" dirty="0" err="1"/>
              <a:t>operacija</a:t>
            </a:r>
            <a:r>
              <a:rPr lang="en-US" sz="2150" u="sng" dirty="0"/>
              <a:t> </a:t>
            </a:r>
            <a:r>
              <a:rPr lang="en-US" sz="2150" u="sng" dirty="0" err="1"/>
              <a:t>dobiva</a:t>
            </a:r>
            <a:r>
              <a:rPr lang="en-US" sz="2150" u="sng" dirty="0"/>
              <a:t> </a:t>
            </a:r>
            <a:r>
              <a:rPr lang="en-US" sz="2150" u="sng" dirty="0" err="1"/>
              <a:t>svoju</a:t>
            </a:r>
            <a:r>
              <a:rPr lang="en-US" sz="2150" u="sng" dirty="0"/>
              <a:t> </a:t>
            </a:r>
            <a:r>
              <a:rPr lang="en-US" sz="2150" u="sng" dirty="0" err="1"/>
              <a:t>neovisnu</a:t>
            </a:r>
            <a:r>
              <a:rPr lang="en-US" sz="2150" u="sng" dirty="0"/>
              <a:t> </a:t>
            </a:r>
            <a:r>
              <a:rPr lang="en-US" sz="2150" u="sng" dirty="0" err="1"/>
              <a:t>funkcionalnu</a:t>
            </a:r>
            <a:r>
              <a:rPr lang="en-US" sz="2150" u="sng" dirty="0"/>
              <a:t> </a:t>
            </a:r>
            <a:r>
              <a:rPr lang="en-US" sz="2150" u="sng" dirty="0" err="1"/>
              <a:t>jedinicu</a:t>
            </a:r>
            <a:r>
              <a:rPr lang="en-US" sz="2150" u="sng" dirty="0"/>
              <a:t> </a:t>
            </a:r>
            <a:endParaRPr lang="hr-HR" sz="2150" u="sng" dirty="0"/>
          </a:p>
          <a:p>
            <a:r>
              <a:rPr lang="en-US" sz="2150" dirty="0"/>
              <a:t>• </a:t>
            </a:r>
            <a:r>
              <a:rPr lang="en-US" sz="2150" dirty="0" err="1"/>
              <a:t>Sve</a:t>
            </a:r>
            <a:r>
              <a:rPr lang="en-US" sz="2150" dirty="0"/>
              <a:t> </a:t>
            </a:r>
            <a:r>
              <a:rPr lang="en-US" sz="2150" dirty="0" err="1"/>
              <a:t>funkcionalne</a:t>
            </a:r>
            <a:r>
              <a:rPr lang="en-US" sz="2150" dirty="0"/>
              <a:t> </a:t>
            </a:r>
            <a:r>
              <a:rPr lang="en-US" sz="2150" dirty="0" err="1"/>
              <a:t>jedinice</a:t>
            </a:r>
            <a:r>
              <a:rPr lang="en-US" sz="2150" dirty="0"/>
              <a:t> </a:t>
            </a:r>
            <a:r>
              <a:rPr lang="en-US" sz="2150" dirty="0" err="1"/>
              <a:t>imaju</a:t>
            </a:r>
            <a:r>
              <a:rPr lang="en-US" sz="2150" dirty="0"/>
              <a:t> </a:t>
            </a:r>
            <a:r>
              <a:rPr lang="en-US" sz="2150" u="sng" dirty="0" err="1"/>
              <a:t>zajedničke</a:t>
            </a:r>
            <a:r>
              <a:rPr lang="en-US" sz="2150" u="sng" dirty="0"/>
              <a:t> </a:t>
            </a:r>
            <a:r>
              <a:rPr lang="en-US" sz="2150" u="sng" dirty="0" err="1"/>
              <a:t>registre</a:t>
            </a:r>
            <a:r>
              <a:rPr lang="en-US" sz="2150" u="sng" dirty="0"/>
              <a:t> </a:t>
            </a:r>
            <a:endParaRPr lang="hr-HR" sz="2150" u="sng" dirty="0"/>
          </a:p>
          <a:p>
            <a:r>
              <a:rPr lang="en-US" sz="2150" dirty="0"/>
              <a:t>• </a:t>
            </a:r>
            <a:r>
              <a:rPr lang="en-US" sz="2150" u="sng" dirty="0" err="1"/>
              <a:t>Instrukcijske</a:t>
            </a:r>
            <a:r>
              <a:rPr lang="en-US" sz="2150" u="sng" dirty="0"/>
              <a:t> </a:t>
            </a:r>
            <a:r>
              <a:rPr lang="en-US" sz="2150" u="sng" dirty="0" err="1"/>
              <a:t>riječi</a:t>
            </a:r>
            <a:r>
              <a:rPr lang="en-US" sz="2150" u="sng" dirty="0"/>
              <a:t> </a:t>
            </a:r>
            <a:r>
              <a:rPr lang="en-US" sz="2150" dirty="0" err="1"/>
              <a:t>su</a:t>
            </a:r>
            <a:r>
              <a:rPr lang="en-US" sz="2150" dirty="0"/>
              <a:t> </a:t>
            </a:r>
            <a:r>
              <a:rPr lang="en-US" sz="2150" dirty="0" err="1"/>
              <a:t>tipično</a:t>
            </a:r>
            <a:r>
              <a:rPr lang="en-US" sz="2150" dirty="0"/>
              <a:t> </a:t>
            </a:r>
            <a:r>
              <a:rPr lang="en-US" sz="2150" dirty="0" err="1"/>
              <a:t>dugačke</a:t>
            </a:r>
            <a:r>
              <a:rPr lang="en-US" sz="2150" dirty="0"/>
              <a:t> </a:t>
            </a:r>
            <a:r>
              <a:rPr lang="en-US" sz="2150" u="sng" dirty="0"/>
              <a:t>64-1024 </a:t>
            </a:r>
            <a:r>
              <a:rPr lang="en-US" sz="2150" u="sng" dirty="0" err="1"/>
              <a:t>bitova</a:t>
            </a:r>
            <a:r>
              <a:rPr lang="en-US" sz="2150" dirty="0"/>
              <a:t>, </a:t>
            </a:r>
            <a:r>
              <a:rPr lang="en-US" sz="2150" dirty="0" err="1"/>
              <a:t>ovisno</a:t>
            </a:r>
            <a:r>
              <a:rPr lang="en-US" sz="2150" dirty="0"/>
              <a:t> o </a:t>
            </a:r>
            <a:r>
              <a:rPr lang="en-US" sz="2150" dirty="0" err="1"/>
              <a:t>broju</a:t>
            </a:r>
            <a:r>
              <a:rPr lang="en-US" sz="2150" dirty="0"/>
              <a:t> </a:t>
            </a:r>
            <a:r>
              <a:rPr lang="en-US" sz="2150" dirty="0" err="1"/>
              <a:t>izvršnih</a:t>
            </a:r>
            <a:r>
              <a:rPr lang="en-US" sz="2150" dirty="0"/>
              <a:t> </a:t>
            </a:r>
            <a:r>
              <a:rPr lang="en-US" sz="2150" dirty="0" err="1"/>
              <a:t>jedinica</a:t>
            </a:r>
            <a:r>
              <a:rPr lang="en-US" sz="2150" dirty="0"/>
              <a:t> </a:t>
            </a:r>
            <a:r>
              <a:rPr lang="en-US" sz="2150" dirty="0" err="1"/>
              <a:t>i</a:t>
            </a:r>
            <a:r>
              <a:rPr lang="en-US" sz="2150" dirty="0"/>
              <a:t> </a:t>
            </a:r>
            <a:r>
              <a:rPr lang="en-US" sz="2150" dirty="0" err="1"/>
              <a:t>duljine</a:t>
            </a:r>
            <a:r>
              <a:rPr lang="en-US" sz="2150" dirty="0"/>
              <a:t> </a:t>
            </a:r>
            <a:r>
              <a:rPr lang="en-US" sz="2150" dirty="0" err="1"/>
              <a:t>koda</a:t>
            </a:r>
            <a:r>
              <a:rPr lang="en-US" sz="2150" dirty="0"/>
              <a:t> koji je </a:t>
            </a:r>
            <a:r>
              <a:rPr lang="en-US" sz="2150" dirty="0" err="1"/>
              <a:t>potreban</a:t>
            </a:r>
            <a:r>
              <a:rPr lang="en-US" sz="2150" dirty="0"/>
              <a:t> za </a:t>
            </a:r>
            <a:r>
              <a:rPr lang="en-US" sz="2150" dirty="0" err="1"/>
              <a:t>kontrolu</a:t>
            </a:r>
            <a:r>
              <a:rPr lang="en-US" sz="2150" dirty="0"/>
              <a:t> </a:t>
            </a:r>
            <a:r>
              <a:rPr lang="en-US" sz="2150" dirty="0" err="1"/>
              <a:t>svake</a:t>
            </a:r>
            <a:r>
              <a:rPr lang="en-US" sz="2150" dirty="0"/>
              <a:t> </a:t>
            </a:r>
            <a:r>
              <a:rPr lang="en-US" sz="2150" dirty="0" err="1"/>
              <a:t>funkcionalne</a:t>
            </a:r>
            <a:r>
              <a:rPr lang="en-US" sz="2150" dirty="0"/>
              <a:t> </a:t>
            </a:r>
            <a:r>
              <a:rPr lang="en-US" sz="2150" dirty="0" err="1"/>
              <a:t>jedinice</a:t>
            </a:r>
            <a:r>
              <a:rPr lang="en-US" sz="2150" dirty="0"/>
              <a:t> </a:t>
            </a:r>
            <a:endParaRPr lang="hr-HR" sz="2150" dirty="0"/>
          </a:p>
          <a:p>
            <a:r>
              <a:rPr lang="en-US" sz="2150" dirty="0"/>
              <a:t>• scheduling </a:t>
            </a:r>
            <a:r>
              <a:rPr lang="en-US" sz="2150" dirty="0" err="1"/>
              <a:t>instrukcija</a:t>
            </a:r>
            <a:r>
              <a:rPr lang="en-US" sz="2150" dirty="0"/>
              <a:t> </a:t>
            </a:r>
            <a:r>
              <a:rPr lang="en-US" sz="2150" dirty="0" err="1"/>
              <a:t>i</a:t>
            </a:r>
            <a:r>
              <a:rPr lang="en-US" sz="2150" dirty="0"/>
              <a:t> </a:t>
            </a:r>
            <a:r>
              <a:rPr lang="en-US" sz="2150" dirty="0" err="1"/>
              <a:t>paralelno</a:t>
            </a:r>
            <a:r>
              <a:rPr lang="en-US" sz="2150" dirty="0"/>
              <a:t> </a:t>
            </a:r>
            <a:r>
              <a:rPr lang="en-US" sz="2150" dirty="0" err="1"/>
              <a:t>slanje</a:t>
            </a:r>
            <a:r>
              <a:rPr lang="en-US" sz="2150" dirty="0"/>
              <a:t> </a:t>
            </a:r>
            <a:r>
              <a:rPr lang="en-US" sz="2150" dirty="0" err="1"/>
              <a:t>riječi</a:t>
            </a:r>
            <a:r>
              <a:rPr lang="en-US" sz="2150" dirty="0"/>
              <a:t> se </a:t>
            </a:r>
            <a:r>
              <a:rPr lang="en-US" sz="2150" dirty="0" err="1"/>
              <a:t>radi</a:t>
            </a:r>
            <a:r>
              <a:rPr lang="en-US" sz="2150" dirty="0"/>
              <a:t> </a:t>
            </a:r>
            <a:r>
              <a:rPr lang="en-US" sz="2150" dirty="0" err="1"/>
              <a:t>statički</a:t>
            </a:r>
            <a:r>
              <a:rPr lang="en-US" sz="2150" dirty="0"/>
              <a:t> (</a:t>
            </a:r>
            <a:r>
              <a:rPr lang="en-US" sz="2150" dirty="0" err="1"/>
              <a:t>kompajler</a:t>
            </a:r>
            <a:r>
              <a:rPr lang="en-US" sz="2150" dirty="0"/>
              <a:t>) </a:t>
            </a:r>
            <a:endParaRPr lang="hr-HR" sz="2150" dirty="0"/>
          </a:p>
          <a:p>
            <a:r>
              <a:rPr lang="en-US" sz="2150" dirty="0"/>
              <a:t>• </a:t>
            </a:r>
            <a:r>
              <a:rPr lang="en-US" sz="2150" u="sng" dirty="0" err="1"/>
              <a:t>kompajler</a:t>
            </a:r>
            <a:r>
              <a:rPr lang="en-US" sz="2150" u="sng" dirty="0"/>
              <a:t> </a:t>
            </a:r>
            <a:r>
              <a:rPr lang="en-US" sz="2150" u="sng" dirty="0" err="1"/>
              <a:t>provjerava</a:t>
            </a:r>
            <a:r>
              <a:rPr lang="en-US" sz="2150" u="sng" dirty="0"/>
              <a:t> </a:t>
            </a:r>
            <a:r>
              <a:rPr lang="en-US" sz="2150" u="sng" dirty="0" err="1"/>
              <a:t>međuovisnosti</a:t>
            </a:r>
            <a:r>
              <a:rPr lang="en-US" sz="2150" u="sng" dirty="0"/>
              <a:t> </a:t>
            </a:r>
            <a:r>
              <a:rPr lang="en-US" sz="2150" dirty="0" err="1"/>
              <a:t>prije</a:t>
            </a:r>
            <a:r>
              <a:rPr lang="en-US" sz="2150" dirty="0"/>
              <a:t> </a:t>
            </a:r>
            <a:r>
              <a:rPr lang="en-US" sz="2150" dirty="0" err="1"/>
              <a:t>schedulinga</a:t>
            </a:r>
            <a:r>
              <a:rPr lang="en-US" sz="2150" dirty="0"/>
              <a:t> </a:t>
            </a:r>
            <a:r>
              <a:rPr lang="en-US" sz="2150" dirty="0" err="1"/>
              <a:t>paralelnih</a:t>
            </a:r>
            <a:r>
              <a:rPr lang="en-US" sz="2150" dirty="0"/>
              <a:t> </a:t>
            </a:r>
            <a:r>
              <a:rPr lang="en-US" sz="2150" dirty="0" err="1"/>
              <a:t>instrukcija</a:t>
            </a:r>
            <a:endParaRPr lang="en-US" sz="2150" dirty="0"/>
          </a:p>
        </p:txBody>
      </p:sp>
    </p:spTree>
    <p:extLst>
      <p:ext uri="{BB962C8B-B14F-4D97-AF65-F5344CB8AC3E}">
        <p14:creationId xmlns:p14="http://schemas.microsoft.com/office/powerpoint/2010/main" val="1770050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AB8C76-FEAE-C4D5-D716-876DBDD2F24B}"/>
              </a:ext>
            </a:extLst>
          </p:cNvPr>
          <p:cNvSpPr>
            <a:spLocks noGrp="1"/>
          </p:cNvSpPr>
          <p:nvPr>
            <p:ph type="body" idx="1"/>
          </p:nvPr>
        </p:nvSpPr>
        <p:spPr>
          <a:xfrm>
            <a:off x="839788" y="256381"/>
            <a:ext cx="5157787" cy="823912"/>
          </a:xfrm>
        </p:spPr>
        <p:txBody>
          <a:bodyPr>
            <a:normAutofit lnSpcReduction="10000"/>
          </a:bodyPr>
          <a:lstStyle/>
          <a:p>
            <a:r>
              <a:rPr lang="en-US" sz="4800" dirty="0"/>
              <a:t>VLIW </a:t>
            </a:r>
            <a:r>
              <a:rPr lang="en-US" sz="4800" dirty="0" err="1"/>
              <a:t>prednosti</a:t>
            </a:r>
            <a:r>
              <a:rPr lang="en-US" sz="4800" dirty="0"/>
              <a:t> </a:t>
            </a:r>
          </a:p>
        </p:txBody>
      </p:sp>
      <p:sp>
        <p:nvSpPr>
          <p:cNvPr id="4" name="Content Placeholder 3">
            <a:extLst>
              <a:ext uri="{FF2B5EF4-FFF2-40B4-BE49-F238E27FC236}">
                <a16:creationId xmlns:a16="http://schemas.microsoft.com/office/drawing/2014/main" id="{C2D0FCEA-7921-61DB-5A9E-98C85E8692E8}"/>
              </a:ext>
            </a:extLst>
          </p:cNvPr>
          <p:cNvSpPr>
            <a:spLocks noGrp="1"/>
          </p:cNvSpPr>
          <p:nvPr>
            <p:ph sz="half" idx="2"/>
          </p:nvPr>
        </p:nvSpPr>
        <p:spPr>
          <a:xfrm>
            <a:off x="839788" y="1109119"/>
            <a:ext cx="5157787" cy="5080544"/>
          </a:xfrm>
        </p:spPr>
        <p:txBody>
          <a:bodyPr>
            <a:normAutofit fontScale="92500" lnSpcReduction="10000"/>
          </a:bodyPr>
          <a:lstStyle/>
          <a:p>
            <a:r>
              <a:rPr lang="en-US" dirty="0"/>
              <a:t>• </a:t>
            </a:r>
            <a:r>
              <a:rPr lang="en-US" u="sng" dirty="0" err="1"/>
              <a:t>Smanjenje</a:t>
            </a:r>
            <a:r>
              <a:rPr lang="en-US" u="sng" dirty="0"/>
              <a:t> </a:t>
            </a:r>
            <a:r>
              <a:rPr lang="en-US" u="sng" dirty="0" err="1"/>
              <a:t>kompleksnosti</a:t>
            </a:r>
            <a:r>
              <a:rPr lang="en-US" u="sng" dirty="0"/>
              <a:t> </a:t>
            </a:r>
            <a:r>
              <a:rPr lang="en-US" dirty="0" err="1"/>
              <a:t>hardvera</a:t>
            </a:r>
            <a:r>
              <a:rPr lang="en-US" dirty="0"/>
              <a:t> </a:t>
            </a:r>
            <a:endParaRPr lang="hr-HR" dirty="0"/>
          </a:p>
          <a:p>
            <a:r>
              <a:rPr lang="en-US" dirty="0"/>
              <a:t>• </a:t>
            </a:r>
            <a:r>
              <a:rPr lang="en-US" u="sng" dirty="0" err="1"/>
              <a:t>Smanjenje</a:t>
            </a:r>
            <a:r>
              <a:rPr lang="en-US" u="sng" dirty="0"/>
              <a:t> </a:t>
            </a:r>
            <a:r>
              <a:rPr lang="en-US" u="sng" dirty="0" err="1"/>
              <a:t>potrošnje</a:t>
            </a:r>
            <a:r>
              <a:rPr lang="en-US" u="sng" dirty="0"/>
              <a:t> </a:t>
            </a:r>
            <a:r>
              <a:rPr lang="en-US" u="sng" dirty="0" err="1"/>
              <a:t>energije</a:t>
            </a:r>
            <a:r>
              <a:rPr lang="en-US" u="sng" dirty="0"/>
              <a:t> </a:t>
            </a:r>
            <a:r>
              <a:rPr lang="en-US" dirty="0"/>
              <a:t>(</a:t>
            </a:r>
            <a:r>
              <a:rPr lang="en-US" dirty="0" err="1"/>
              <a:t>zbog</a:t>
            </a:r>
            <a:r>
              <a:rPr lang="en-US" dirty="0"/>
              <a:t> </a:t>
            </a:r>
            <a:r>
              <a:rPr lang="en-US" dirty="0" err="1"/>
              <a:t>manje</a:t>
            </a:r>
            <a:r>
              <a:rPr lang="en-US" dirty="0"/>
              <a:t> </a:t>
            </a:r>
            <a:r>
              <a:rPr lang="en-US" dirty="0" err="1"/>
              <a:t>kompleksnosti</a:t>
            </a:r>
            <a:r>
              <a:rPr lang="en-US" dirty="0"/>
              <a:t> </a:t>
            </a:r>
            <a:r>
              <a:rPr lang="en-US" dirty="0" err="1"/>
              <a:t>hardvera</a:t>
            </a:r>
            <a:r>
              <a:rPr lang="en-US" dirty="0"/>
              <a:t>) </a:t>
            </a:r>
            <a:endParaRPr lang="hr-HR" dirty="0"/>
          </a:p>
          <a:p>
            <a:r>
              <a:rPr lang="en-US" dirty="0"/>
              <a:t>• </a:t>
            </a:r>
            <a:r>
              <a:rPr lang="en-US" dirty="0" err="1"/>
              <a:t>Pošto</a:t>
            </a:r>
            <a:r>
              <a:rPr lang="en-US" dirty="0"/>
              <a:t> se </a:t>
            </a:r>
            <a:r>
              <a:rPr lang="en-US" dirty="0" err="1"/>
              <a:t>međuovisnost</a:t>
            </a:r>
            <a:r>
              <a:rPr lang="en-US" dirty="0"/>
              <a:t> </a:t>
            </a:r>
            <a:r>
              <a:rPr lang="en-US" dirty="0" err="1"/>
              <a:t>provjerava</a:t>
            </a:r>
            <a:r>
              <a:rPr lang="en-US" dirty="0"/>
              <a:t> u </a:t>
            </a:r>
            <a:r>
              <a:rPr lang="en-US" dirty="0" err="1"/>
              <a:t>fazi</a:t>
            </a:r>
            <a:r>
              <a:rPr lang="en-US" dirty="0"/>
              <a:t> </a:t>
            </a:r>
            <a:r>
              <a:rPr lang="en-US" dirty="0" err="1"/>
              <a:t>kompajliranja</a:t>
            </a:r>
            <a:r>
              <a:rPr lang="en-US" dirty="0"/>
              <a:t>, </a:t>
            </a:r>
            <a:r>
              <a:rPr lang="en-US" dirty="0" err="1"/>
              <a:t>dekodiranje</a:t>
            </a:r>
            <a:r>
              <a:rPr lang="en-US" dirty="0"/>
              <a:t>, </a:t>
            </a:r>
            <a:r>
              <a:rPr lang="en-US" dirty="0" err="1"/>
              <a:t>problematike</a:t>
            </a:r>
            <a:r>
              <a:rPr lang="en-US" dirty="0"/>
              <a:t> </a:t>
            </a:r>
            <a:r>
              <a:rPr lang="en-US" dirty="0" err="1"/>
              <a:t>instrukcija</a:t>
            </a:r>
            <a:r>
              <a:rPr lang="en-US" dirty="0"/>
              <a:t> </a:t>
            </a:r>
            <a:r>
              <a:rPr lang="en-US" dirty="0" err="1"/>
              <a:t>i</a:t>
            </a:r>
            <a:r>
              <a:rPr lang="en-US" dirty="0"/>
              <a:t> </a:t>
            </a:r>
            <a:r>
              <a:rPr lang="en-US" dirty="0" err="1"/>
              <a:t>dekodiranje</a:t>
            </a:r>
            <a:r>
              <a:rPr lang="en-US" dirty="0"/>
              <a:t> se </a:t>
            </a:r>
            <a:r>
              <a:rPr lang="en-US" dirty="0" err="1"/>
              <a:t>značajno</a:t>
            </a:r>
            <a:r>
              <a:rPr lang="en-US" dirty="0"/>
              <a:t> </a:t>
            </a:r>
            <a:r>
              <a:rPr lang="en-US" u="sng" dirty="0" err="1"/>
              <a:t>pojednostavljuju</a:t>
            </a:r>
            <a:r>
              <a:rPr lang="en-US" dirty="0"/>
              <a:t> </a:t>
            </a:r>
            <a:endParaRPr lang="hr-HR" dirty="0"/>
          </a:p>
          <a:p>
            <a:r>
              <a:rPr lang="en-US" dirty="0"/>
              <a:t>• </a:t>
            </a:r>
            <a:r>
              <a:rPr lang="en-US" dirty="0" err="1"/>
              <a:t>Potencijalni</a:t>
            </a:r>
            <a:r>
              <a:rPr lang="en-US" dirty="0"/>
              <a:t> </a:t>
            </a:r>
            <a:r>
              <a:rPr lang="en-US" u="sng" dirty="0" err="1"/>
              <a:t>porast</a:t>
            </a:r>
            <a:r>
              <a:rPr lang="en-US" u="sng" dirty="0"/>
              <a:t> </a:t>
            </a:r>
            <a:r>
              <a:rPr lang="en-US" u="sng" dirty="0" err="1"/>
              <a:t>frekvencije</a:t>
            </a:r>
            <a:r>
              <a:rPr lang="en-US" u="sng" dirty="0"/>
              <a:t> </a:t>
            </a:r>
            <a:endParaRPr lang="hr-HR" u="sng" dirty="0"/>
          </a:p>
          <a:p>
            <a:r>
              <a:rPr lang="en-US" dirty="0"/>
              <a:t>• </a:t>
            </a:r>
            <a:r>
              <a:rPr lang="en-US" dirty="0" err="1"/>
              <a:t>Funkcionalne</a:t>
            </a:r>
            <a:r>
              <a:rPr lang="en-US" dirty="0"/>
              <a:t> </a:t>
            </a:r>
            <a:r>
              <a:rPr lang="en-US" dirty="0" err="1"/>
              <a:t>jedinice</a:t>
            </a:r>
            <a:r>
              <a:rPr lang="en-US" dirty="0"/>
              <a:t> </a:t>
            </a:r>
            <a:r>
              <a:rPr lang="en-US" dirty="0" err="1"/>
              <a:t>su</a:t>
            </a:r>
            <a:r>
              <a:rPr lang="en-US" dirty="0"/>
              <a:t> </a:t>
            </a:r>
            <a:r>
              <a:rPr lang="en-US" dirty="0" err="1"/>
              <a:t>pozicionirane</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kompajlera</a:t>
            </a:r>
            <a:endParaRPr lang="en-US" dirty="0"/>
          </a:p>
        </p:txBody>
      </p:sp>
      <p:sp>
        <p:nvSpPr>
          <p:cNvPr id="5" name="Text Placeholder 4">
            <a:extLst>
              <a:ext uri="{FF2B5EF4-FFF2-40B4-BE49-F238E27FC236}">
                <a16:creationId xmlns:a16="http://schemas.microsoft.com/office/drawing/2014/main" id="{98A75CCE-4CE3-59E6-2CBF-DDB9C20D697E}"/>
              </a:ext>
            </a:extLst>
          </p:cNvPr>
          <p:cNvSpPr>
            <a:spLocks noGrp="1"/>
          </p:cNvSpPr>
          <p:nvPr>
            <p:ph type="body" sz="quarter" idx="3"/>
          </p:nvPr>
        </p:nvSpPr>
        <p:spPr>
          <a:xfrm>
            <a:off x="6194427" y="285207"/>
            <a:ext cx="5183188" cy="823912"/>
          </a:xfrm>
        </p:spPr>
        <p:txBody>
          <a:bodyPr>
            <a:normAutofit lnSpcReduction="10000"/>
          </a:bodyPr>
          <a:lstStyle/>
          <a:p>
            <a:r>
              <a:rPr lang="en-US" sz="5400" dirty="0"/>
              <a:t>VLIW </a:t>
            </a:r>
            <a:r>
              <a:rPr lang="en-US" sz="5400" dirty="0" err="1"/>
              <a:t>problemi</a:t>
            </a:r>
            <a:r>
              <a:rPr lang="en-US" sz="5400" dirty="0"/>
              <a:t> </a:t>
            </a:r>
          </a:p>
        </p:txBody>
      </p:sp>
      <p:sp>
        <p:nvSpPr>
          <p:cNvPr id="6" name="Content Placeholder 5">
            <a:extLst>
              <a:ext uri="{FF2B5EF4-FFF2-40B4-BE49-F238E27FC236}">
                <a16:creationId xmlns:a16="http://schemas.microsoft.com/office/drawing/2014/main" id="{407C35C7-DDC4-7E54-F1E7-5E37C7DB0389}"/>
              </a:ext>
            </a:extLst>
          </p:cNvPr>
          <p:cNvSpPr>
            <a:spLocks noGrp="1"/>
          </p:cNvSpPr>
          <p:nvPr>
            <p:ph sz="quarter" idx="4"/>
          </p:nvPr>
        </p:nvSpPr>
        <p:spPr>
          <a:xfrm>
            <a:off x="6172200" y="1109119"/>
            <a:ext cx="5183188" cy="5080544"/>
          </a:xfrm>
        </p:spPr>
        <p:txBody>
          <a:bodyPr>
            <a:normAutofit fontScale="92500" lnSpcReduction="10000"/>
          </a:bodyPr>
          <a:lstStyle/>
          <a:p>
            <a:r>
              <a:rPr lang="en-US" dirty="0"/>
              <a:t>• </a:t>
            </a:r>
            <a:r>
              <a:rPr lang="en-US" u="sng" dirty="0" err="1"/>
              <a:t>Kompleksni</a:t>
            </a:r>
            <a:r>
              <a:rPr lang="en-US" u="sng" dirty="0"/>
              <a:t> </a:t>
            </a:r>
            <a:r>
              <a:rPr lang="en-US" u="sng" dirty="0" err="1"/>
              <a:t>kompajleri</a:t>
            </a:r>
            <a:r>
              <a:rPr lang="en-US" u="sng" dirty="0"/>
              <a:t> </a:t>
            </a:r>
            <a:r>
              <a:rPr lang="en-US" dirty="0" err="1"/>
              <a:t>koje</a:t>
            </a:r>
            <a:r>
              <a:rPr lang="en-US" dirty="0"/>
              <a:t> je </a:t>
            </a:r>
            <a:r>
              <a:rPr lang="en-US" dirty="0" err="1"/>
              <a:t>teško</a:t>
            </a:r>
            <a:r>
              <a:rPr lang="en-US" dirty="0"/>
              <a:t> </a:t>
            </a:r>
            <a:r>
              <a:rPr lang="en-US" dirty="0" err="1"/>
              <a:t>dizajnirati</a:t>
            </a:r>
            <a:r>
              <a:rPr lang="en-US" dirty="0"/>
              <a:t> </a:t>
            </a:r>
            <a:endParaRPr lang="hr-HR" dirty="0"/>
          </a:p>
          <a:p>
            <a:r>
              <a:rPr lang="en-US" dirty="0"/>
              <a:t>• </a:t>
            </a:r>
            <a:r>
              <a:rPr lang="en-US" u="sng" dirty="0" err="1"/>
              <a:t>Povećana</a:t>
            </a:r>
            <a:r>
              <a:rPr lang="en-US" u="sng" dirty="0"/>
              <a:t> </a:t>
            </a:r>
            <a:r>
              <a:rPr lang="en-US" u="sng" dirty="0" err="1"/>
              <a:t>veličina</a:t>
            </a:r>
            <a:r>
              <a:rPr lang="en-US" u="sng" dirty="0"/>
              <a:t> </a:t>
            </a:r>
            <a:r>
              <a:rPr lang="en-US" u="sng" dirty="0" err="1"/>
              <a:t>programa</a:t>
            </a:r>
            <a:r>
              <a:rPr lang="en-US" u="sng" dirty="0"/>
              <a:t> </a:t>
            </a:r>
            <a:endParaRPr lang="hr-HR" u="sng" dirty="0"/>
          </a:p>
          <a:p>
            <a:r>
              <a:rPr lang="en-US" dirty="0"/>
              <a:t>• </a:t>
            </a:r>
            <a:r>
              <a:rPr lang="en-US" dirty="0" err="1"/>
              <a:t>Potreban</a:t>
            </a:r>
            <a:r>
              <a:rPr lang="en-US" dirty="0"/>
              <a:t> je </a:t>
            </a:r>
            <a:r>
              <a:rPr lang="en-US" u="sng" dirty="0" err="1"/>
              <a:t>veći</a:t>
            </a:r>
            <a:r>
              <a:rPr lang="en-US" u="sng" dirty="0"/>
              <a:t> </a:t>
            </a:r>
            <a:r>
              <a:rPr lang="en-US" u="sng" dirty="0" err="1"/>
              <a:t>memorijski</a:t>
            </a:r>
            <a:r>
              <a:rPr lang="en-US" u="sng" dirty="0"/>
              <a:t> bandwidth</a:t>
            </a:r>
            <a:r>
              <a:rPr lang="en-US" dirty="0"/>
              <a:t>, </a:t>
            </a:r>
            <a:r>
              <a:rPr lang="en-US" dirty="0" err="1"/>
              <a:t>kao</a:t>
            </a:r>
            <a:r>
              <a:rPr lang="en-US" dirty="0"/>
              <a:t> </a:t>
            </a:r>
            <a:r>
              <a:rPr lang="en-US" dirty="0" err="1"/>
              <a:t>i</a:t>
            </a:r>
            <a:r>
              <a:rPr lang="en-US" dirty="0"/>
              <a:t> </a:t>
            </a:r>
            <a:r>
              <a:rPr lang="en-US" u="sng" dirty="0"/>
              <a:t>bandwidth </a:t>
            </a:r>
            <a:r>
              <a:rPr lang="en-US" u="sng" dirty="0" err="1"/>
              <a:t>registara</a:t>
            </a:r>
            <a:r>
              <a:rPr lang="en-US" u="sng" dirty="0"/>
              <a:t> </a:t>
            </a:r>
            <a:endParaRPr lang="hr-HR" u="sng" dirty="0"/>
          </a:p>
          <a:p>
            <a:r>
              <a:rPr lang="en-US" dirty="0"/>
              <a:t>• </a:t>
            </a:r>
            <a:r>
              <a:rPr lang="en-US" dirty="0" err="1"/>
              <a:t>neočekivani</a:t>
            </a:r>
            <a:r>
              <a:rPr lang="en-US" dirty="0"/>
              <a:t> </a:t>
            </a:r>
            <a:r>
              <a:rPr lang="en-US" dirty="0" err="1"/>
              <a:t>događaji</a:t>
            </a:r>
            <a:r>
              <a:rPr lang="en-US" dirty="0"/>
              <a:t> (</a:t>
            </a:r>
            <a:r>
              <a:rPr lang="en-US" dirty="0" err="1"/>
              <a:t>npr.cache</a:t>
            </a:r>
            <a:r>
              <a:rPr lang="en-US" dirty="0"/>
              <a:t> miss) </a:t>
            </a:r>
            <a:r>
              <a:rPr lang="en-US" dirty="0" err="1"/>
              <a:t>mogu</a:t>
            </a:r>
            <a:r>
              <a:rPr lang="en-US" dirty="0"/>
              <a:t> </a:t>
            </a:r>
            <a:r>
              <a:rPr lang="en-US" dirty="0" err="1"/>
              <a:t>dovesti</a:t>
            </a:r>
            <a:r>
              <a:rPr lang="en-US" dirty="0"/>
              <a:t> do </a:t>
            </a:r>
            <a:r>
              <a:rPr lang="en-US" u="sng" dirty="0" err="1"/>
              <a:t>zastoja</a:t>
            </a:r>
            <a:r>
              <a:rPr lang="en-US" dirty="0"/>
              <a:t> u </a:t>
            </a:r>
            <a:r>
              <a:rPr lang="en-US" dirty="0" err="1"/>
              <a:t>pipelineu</a:t>
            </a:r>
            <a:r>
              <a:rPr lang="en-US" dirty="0"/>
              <a:t> </a:t>
            </a:r>
            <a:endParaRPr lang="hr-HR" dirty="0"/>
          </a:p>
          <a:p>
            <a:r>
              <a:rPr lang="en-US" dirty="0"/>
              <a:t>• </a:t>
            </a:r>
            <a:r>
              <a:rPr lang="en-US" dirty="0" err="1"/>
              <a:t>ako</a:t>
            </a:r>
            <a:r>
              <a:rPr lang="en-US" dirty="0"/>
              <a:t> VLIW </a:t>
            </a:r>
            <a:r>
              <a:rPr lang="en-US" dirty="0" err="1"/>
              <a:t>instrukcije</a:t>
            </a:r>
            <a:r>
              <a:rPr lang="en-US" dirty="0"/>
              <a:t> </a:t>
            </a:r>
            <a:r>
              <a:rPr lang="en-US" dirty="0" err="1"/>
              <a:t>imaju</a:t>
            </a:r>
            <a:r>
              <a:rPr lang="en-US" dirty="0"/>
              <a:t> </a:t>
            </a:r>
            <a:r>
              <a:rPr lang="en-US" dirty="0" err="1"/>
              <a:t>praznina</a:t>
            </a:r>
            <a:r>
              <a:rPr lang="en-US" dirty="0"/>
              <a:t>, </a:t>
            </a:r>
            <a:r>
              <a:rPr lang="en-US" dirty="0" err="1"/>
              <a:t>trošimo</a:t>
            </a:r>
            <a:r>
              <a:rPr lang="en-US" dirty="0"/>
              <a:t> </a:t>
            </a:r>
            <a:r>
              <a:rPr lang="en-US" dirty="0" err="1"/>
              <a:t>memorijski</a:t>
            </a:r>
            <a:r>
              <a:rPr lang="en-US" dirty="0"/>
              <a:t> </a:t>
            </a:r>
            <a:r>
              <a:rPr lang="en-US" dirty="0" err="1"/>
              <a:t>prostor</a:t>
            </a:r>
            <a:r>
              <a:rPr lang="en-US" dirty="0"/>
              <a:t> </a:t>
            </a:r>
            <a:r>
              <a:rPr lang="en-US" dirty="0" err="1"/>
              <a:t>i</a:t>
            </a:r>
            <a:r>
              <a:rPr lang="en-US" dirty="0"/>
              <a:t> bandwidth </a:t>
            </a:r>
            <a:r>
              <a:rPr lang="en-US" dirty="0" err="1"/>
              <a:t>instrukcija</a:t>
            </a:r>
            <a:r>
              <a:rPr lang="en-US" dirty="0"/>
              <a:t> za </a:t>
            </a:r>
            <a:r>
              <a:rPr lang="en-US" dirty="0" err="1"/>
              <a:t>ništa</a:t>
            </a:r>
            <a:endParaRPr lang="en-US" dirty="0"/>
          </a:p>
        </p:txBody>
      </p:sp>
    </p:spTree>
    <p:extLst>
      <p:ext uri="{BB962C8B-B14F-4D97-AF65-F5344CB8AC3E}">
        <p14:creationId xmlns:p14="http://schemas.microsoft.com/office/powerpoint/2010/main" val="639173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50EE-ACB7-0C80-FE6A-C7A6BA9FD785}"/>
              </a:ext>
            </a:extLst>
          </p:cNvPr>
          <p:cNvSpPr>
            <a:spLocks noGrp="1"/>
          </p:cNvSpPr>
          <p:nvPr>
            <p:ph type="title"/>
          </p:nvPr>
        </p:nvSpPr>
        <p:spPr/>
        <p:txBody>
          <a:bodyPr/>
          <a:lstStyle/>
          <a:p>
            <a:r>
              <a:rPr lang="en-US" b="1" dirty="0"/>
              <a:t>SIMD (Single-Instruction, </a:t>
            </a:r>
            <a:r>
              <a:rPr lang="en-US" b="1" dirty="0" err="1"/>
              <a:t>MultipleData</a:t>
            </a:r>
            <a:r>
              <a:rPr lang="en-US" b="1" dirty="0"/>
              <a:t>)</a:t>
            </a:r>
          </a:p>
        </p:txBody>
      </p:sp>
      <p:sp>
        <p:nvSpPr>
          <p:cNvPr id="3" name="Content Placeholder 2">
            <a:extLst>
              <a:ext uri="{FF2B5EF4-FFF2-40B4-BE49-F238E27FC236}">
                <a16:creationId xmlns:a16="http://schemas.microsoft.com/office/drawing/2014/main" id="{DAA2C6CC-30D1-5E1B-4868-C1EE313BD473}"/>
              </a:ext>
            </a:extLst>
          </p:cNvPr>
          <p:cNvSpPr>
            <a:spLocks noGrp="1"/>
          </p:cNvSpPr>
          <p:nvPr>
            <p:ph idx="1"/>
          </p:nvPr>
        </p:nvSpPr>
        <p:spPr/>
        <p:txBody>
          <a:bodyPr/>
          <a:lstStyle/>
          <a:p>
            <a:r>
              <a:rPr lang="en-US" dirty="0"/>
              <a:t>• </a:t>
            </a:r>
            <a:r>
              <a:rPr lang="en-US" dirty="0" err="1"/>
              <a:t>višeprocesorska</a:t>
            </a:r>
            <a:r>
              <a:rPr lang="en-US" dirty="0"/>
              <a:t> </a:t>
            </a:r>
            <a:r>
              <a:rPr lang="en-US" dirty="0" err="1"/>
              <a:t>mašina</a:t>
            </a:r>
            <a:r>
              <a:rPr lang="en-US" dirty="0"/>
              <a:t> </a:t>
            </a:r>
            <a:r>
              <a:rPr lang="en-US" dirty="0" err="1"/>
              <a:t>sposobna</a:t>
            </a:r>
            <a:r>
              <a:rPr lang="en-US" dirty="0"/>
              <a:t> </a:t>
            </a:r>
            <a:r>
              <a:rPr lang="en-US" dirty="0" err="1"/>
              <a:t>izvršavati</a:t>
            </a:r>
            <a:r>
              <a:rPr lang="en-US" dirty="0"/>
              <a:t> </a:t>
            </a:r>
            <a:r>
              <a:rPr lang="en-US" b="1" dirty="0" err="1"/>
              <a:t>istu</a:t>
            </a:r>
            <a:r>
              <a:rPr lang="en-US" b="1" dirty="0"/>
              <a:t> </a:t>
            </a:r>
            <a:r>
              <a:rPr lang="en-US" b="1" dirty="0" err="1"/>
              <a:t>instrukciju</a:t>
            </a:r>
            <a:r>
              <a:rPr lang="en-US" b="1" dirty="0"/>
              <a:t> </a:t>
            </a:r>
            <a:r>
              <a:rPr lang="en-US" dirty="0" err="1"/>
              <a:t>na</a:t>
            </a:r>
            <a:r>
              <a:rPr lang="en-US" dirty="0"/>
              <a:t> </a:t>
            </a:r>
            <a:r>
              <a:rPr lang="en-US" dirty="0" err="1"/>
              <a:t>procesoru</a:t>
            </a:r>
            <a:r>
              <a:rPr lang="hr-HR" dirty="0"/>
              <a:t>, </a:t>
            </a:r>
            <a:r>
              <a:rPr lang="en-US" dirty="0" err="1"/>
              <a:t>ali</a:t>
            </a:r>
            <a:r>
              <a:rPr lang="en-US" dirty="0"/>
              <a:t> </a:t>
            </a:r>
            <a:r>
              <a:rPr lang="en-US" dirty="0" err="1"/>
              <a:t>raditi</a:t>
            </a:r>
            <a:r>
              <a:rPr lang="en-US" dirty="0"/>
              <a:t> </a:t>
            </a:r>
            <a:r>
              <a:rPr lang="en-US" b="1" dirty="0" err="1"/>
              <a:t>na</a:t>
            </a:r>
            <a:r>
              <a:rPr lang="en-US" b="1" dirty="0"/>
              <a:t> </a:t>
            </a:r>
            <a:r>
              <a:rPr lang="en-US" b="1" dirty="0" err="1"/>
              <a:t>različitim</a:t>
            </a:r>
            <a:r>
              <a:rPr lang="en-US" b="1" dirty="0"/>
              <a:t> </a:t>
            </a:r>
            <a:r>
              <a:rPr lang="en-US" b="1" dirty="0" err="1"/>
              <a:t>podacima</a:t>
            </a:r>
            <a:r>
              <a:rPr lang="en-US" b="1" dirty="0"/>
              <a:t> </a:t>
            </a:r>
            <a:endParaRPr lang="hr-HR" b="1" dirty="0"/>
          </a:p>
          <a:p>
            <a:r>
              <a:rPr lang="en-US" dirty="0"/>
              <a:t>• </a:t>
            </a:r>
            <a:r>
              <a:rPr lang="en-US" dirty="0" err="1"/>
              <a:t>ovaj</a:t>
            </a:r>
            <a:r>
              <a:rPr lang="en-US" dirty="0"/>
              <a:t> se </a:t>
            </a:r>
            <a:r>
              <a:rPr lang="en-US" dirty="0" err="1"/>
              <a:t>pristup</a:t>
            </a:r>
            <a:r>
              <a:rPr lang="en-US" dirty="0"/>
              <a:t> </a:t>
            </a:r>
            <a:r>
              <a:rPr lang="en-US" dirty="0" err="1"/>
              <a:t>tipično</a:t>
            </a:r>
            <a:r>
              <a:rPr lang="en-US" dirty="0"/>
              <a:t> </a:t>
            </a:r>
            <a:r>
              <a:rPr lang="en-US" dirty="0" err="1"/>
              <a:t>koristi</a:t>
            </a:r>
            <a:r>
              <a:rPr lang="en-US" dirty="0"/>
              <a:t> u </a:t>
            </a:r>
            <a:r>
              <a:rPr lang="en-US" u="sng" dirty="0" err="1"/>
              <a:t>znanstvenim</a:t>
            </a:r>
            <a:r>
              <a:rPr lang="en-US" u="sng" dirty="0"/>
              <a:t> </a:t>
            </a:r>
            <a:r>
              <a:rPr lang="en-US" u="sng" dirty="0" err="1"/>
              <a:t>izračunima</a:t>
            </a:r>
            <a:r>
              <a:rPr lang="en-US" u="sng" dirty="0"/>
              <a:t> </a:t>
            </a:r>
            <a:r>
              <a:rPr lang="en-US" dirty="0" err="1"/>
              <a:t>pošto</a:t>
            </a:r>
            <a:r>
              <a:rPr lang="en-US" dirty="0"/>
              <a:t> </a:t>
            </a:r>
            <a:r>
              <a:rPr lang="en-US" dirty="0" err="1"/>
              <a:t>takva</a:t>
            </a:r>
            <a:r>
              <a:rPr lang="en-US" dirty="0"/>
              <a:t> </a:t>
            </a:r>
            <a:r>
              <a:rPr lang="en-US" dirty="0" err="1"/>
              <a:t>vrsta</a:t>
            </a:r>
            <a:r>
              <a:rPr lang="en-US" dirty="0"/>
              <a:t> </a:t>
            </a:r>
            <a:r>
              <a:rPr lang="en-US" dirty="0" err="1"/>
              <a:t>računarstva</a:t>
            </a:r>
            <a:r>
              <a:rPr lang="en-US" dirty="0"/>
              <a:t> </a:t>
            </a:r>
            <a:r>
              <a:rPr lang="en-US" dirty="0" err="1"/>
              <a:t>obično</a:t>
            </a:r>
            <a:r>
              <a:rPr lang="en-US" dirty="0"/>
              <a:t> </a:t>
            </a:r>
            <a:r>
              <a:rPr lang="en-US" dirty="0" err="1"/>
              <a:t>ima</a:t>
            </a:r>
            <a:r>
              <a:rPr lang="en-US" dirty="0"/>
              <a:t> </a:t>
            </a:r>
            <a:r>
              <a:rPr lang="en-US" dirty="0" err="1"/>
              <a:t>puno</a:t>
            </a:r>
            <a:r>
              <a:rPr lang="en-US" dirty="0"/>
              <a:t> </a:t>
            </a:r>
            <a:r>
              <a:rPr lang="en-US" u="sng" dirty="0" err="1"/>
              <a:t>vektorskih</a:t>
            </a:r>
            <a:r>
              <a:rPr lang="en-US" u="sng" dirty="0"/>
              <a:t> </a:t>
            </a:r>
            <a:r>
              <a:rPr lang="en-US" u="sng" dirty="0" err="1"/>
              <a:t>i</a:t>
            </a:r>
            <a:r>
              <a:rPr lang="en-US" u="sng" dirty="0"/>
              <a:t> </a:t>
            </a:r>
            <a:r>
              <a:rPr lang="en-US" u="sng" dirty="0" err="1"/>
              <a:t>matričnih</a:t>
            </a:r>
            <a:r>
              <a:rPr lang="en-US" u="sng" dirty="0"/>
              <a:t> </a:t>
            </a:r>
            <a:r>
              <a:rPr lang="en-US" u="sng" dirty="0" err="1"/>
              <a:t>operacija</a:t>
            </a:r>
            <a:r>
              <a:rPr lang="en-US" u="sng" dirty="0"/>
              <a:t> </a:t>
            </a:r>
            <a:endParaRPr lang="hr-HR" u="sng" dirty="0"/>
          </a:p>
          <a:p>
            <a:r>
              <a:rPr lang="en-US" dirty="0"/>
              <a:t>• </a:t>
            </a:r>
            <a:r>
              <a:rPr lang="en-US" dirty="0" err="1"/>
              <a:t>Informacije</a:t>
            </a:r>
            <a:r>
              <a:rPr lang="en-US" dirty="0"/>
              <a:t> se </a:t>
            </a:r>
            <a:r>
              <a:rPr lang="en-US" dirty="0" err="1"/>
              <a:t>mogu</a:t>
            </a:r>
            <a:r>
              <a:rPr lang="en-US" dirty="0"/>
              <a:t> </a:t>
            </a:r>
            <a:r>
              <a:rPr lang="en-US" dirty="0" err="1"/>
              <a:t>slati</a:t>
            </a:r>
            <a:r>
              <a:rPr lang="en-US" dirty="0"/>
              <a:t> </a:t>
            </a:r>
            <a:r>
              <a:rPr lang="en-US" dirty="0" err="1"/>
              <a:t>na</a:t>
            </a:r>
            <a:r>
              <a:rPr lang="en-US" dirty="0"/>
              <a:t> </a:t>
            </a:r>
            <a:r>
              <a:rPr lang="en-US" dirty="0" err="1"/>
              <a:t>sve</a:t>
            </a:r>
            <a:r>
              <a:rPr lang="en-US" dirty="0"/>
              <a:t> </a:t>
            </a:r>
            <a:r>
              <a:rPr lang="en-US" dirty="0" err="1"/>
              <a:t>elemente</a:t>
            </a:r>
            <a:r>
              <a:rPr lang="en-US" dirty="0"/>
              <a:t> </a:t>
            </a:r>
            <a:r>
              <a:rPr lang="en-US" dirty="0" err="1"/>
              <a:t>procesiranja</a:t>
            </a:r>
            <a:r>
              <a:rPr lang="en-US" dirty="0"/>
              <a:t>, </a:t>
            </a:r>
            <a:r>
              <a:rPr lang="en-US" dirty="0" err="1"/>
              <a:t>organizirani</a:t>
            </a:r>
            <a:r>
              <a:rPr lang="en-US" dirty="0"/>
              <a:t> </a:t>
            </a:r>
            <a:r>
              <a:rPr lang="en-US" dirty="0" err="1"/>
              <a:t>podatkovni</a:t>
            </a:r>
            <a:r>
              <a:rPr lang="en-US" dirty="0"/>
              <a:t> </a:t>
            </a:r>
            <a:r>
              <a:rPr lang="en-US" dirty="0" err="1"/>
              <a:t>elementi</a:t>
            </a:r>
            <a:r>
              <a:rPr lang="en-US" dirty="0"/>
              <a:t> </a:t>
            </a:r>
            <a:r>
              <a:rPr lang="en-US" dirty="0" err="1"/>
              <a:t>vektora</a:t>
            </a:r>
            <a:r>
              <a:rPr lang="en-US" dirty="0"/>
              <a:t> </a:t>
            </a:r>
            <a:r>
              <a:rPr lang="en-US" dirty="0" err="1"/>
              <a:t>mogu</a:t>
            </a:r>
            <a:r>
              <a:rPr lang="en-US" dirty="0"/>
              <a:t> </a:t>
            </a:r>
            <a:r>
              <a:rPr lang="en-US" dirty="0" err="1"/>
              <a:t>biti</a:t>
            </a:r>
            <a:r>
              <a:rPr lang="en-US" dirty="0"/>
              <a:t> </a:t>
            </a:r>
            <a:r>
              <a:rPr lang="en-US" dirty="0" err="1"/>
              <a:t>razdijeljeni</a:t>
            </a:r>
            <a:r>
              <a:rPr lang="en-US" dirty="0"/>
              <a:t> u </a:t>
            </a:r>
            <a:r>
              <a:rPr lang="en-US" dirty="0" err="1"/>
              <a:t>više</a:t>
            </a:r>
            <a:r>
              <a:rPr lang="en-US" dirty="0"/>
              <a:t> </a:t>
            </a:r>
            <a:r>
              <a:rPr lang="en-US" dirty="0" err="1"/>
              <a:t>setova</a:t>
            </a:r>
            <a:r>
              <a:rPr lang="en-US" dirty="0"/>
              <a:t> (N </a:t>
            </a:r>
            <a:r>
              <a:rPr lang="en-US" dirty="0" err="1"/>
              <a:t>setova</a:t>
            </a:r>
            <a:r>
              <a:rPr lang="en-US" dirty="0"/>
              <a:t> za N </a:t>
            </a:r>
            <a:r>
              <a:rPr lang="en-US" dirty="0" err="1"/>
              <a:t>elemenata</a:t>
            </a:r>
            <a:r>
              <a:rPr lang="en-US" dirty="0"/>
              <a:t> </a:t>
            </a:r>
            <a:r>
              <a:rPr lang="en-US" dirty="0" err="1"/>
              <a:t>procesiranja</a:t>
            </a:r>
            <a:r>
              <a:rPr lang="en-US" dirty="0"/>
              <a:t>), pa </a:t>
            </a:r>
            <a:r>
              <a:rPr lang="en-US" u="sng" dirty="0" err="1"/>
              <a:t>svaki</a:t>
            </a:r>
            <a:r>
              <a:rPr lang="en-US" u="sng" dirty="0"/>
              <a:t> element </a:t>
            </a:r>
            <a:r>
              <a:rPr lang="en-US" dirty="0" err="1"/>
              <a:t>procesiranja</a:t>
            </a:r>
            <a:r>
              <a:rPr lang="en-US" dirty="0"/>
              <a:t> </a:t>
            </a:r>
            <a:r>
              <a:rPr lang="en-US" dirty="0" err="1"/>
              <a:t>može</a:t>
            </a:r>
            <a:r>
              <a:rPr lang="en-US" dirty="0"/>
              <a:t> </a:t>
            </a:r>
            <a:r>
              <a:rPr lang="en-US" dirty="0" err="1"/>
              <a:t>procesirati</a:t>
            </a:r>
            <a:r>
              <a:rPr lang="en-US" dirty="0"/>
              <a:t> </a:t>
            </a:r>
            <a:r>
              <a:rPr lang="en-US" u="sng" dirty="0" err="1"/>
              <a:t>jedan</a:t>
            </a:r>
            <a:r>
              <a:rPr lang="en-US" u="sng" dirty="0"/>
              <a:t> set </a:t>
            </a:r>
            <a:r>
              <a:rPr lang="en-US" u="sng" dirty="0" err="1"/>
              <a:t>podataka</a:t>
            </a:r>
            <a:endParaRPr lang="en-US" u="sng" dirty="0"/>
          </a:p>
        </p:txBody>
      </p:sp>
    </p:spTree>
    <p:extLst>
      <p:ext uri="{BB962C8B-B14F-4D97-AF65-F5344CB8AC3E}">
        <p14:creationId xmlns:p14="http://schemas.microsoft.com/office/powerpoint/2010/main" val="3587243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CE3E8A-641C-EA68-9A37-3DC0ADFCC93C}"/>
              </a:ext>
            </a:extLst>
          </p:cNvPr>
          <p:cNvSpPr>
            <a:spLocks noGrp="1"/>
          </p:cNvSpPr>
          <p:nvPr>
            <p:ph type="body" idx="1"/>
          </p:nvPr>
        </p:nvSpPr>
        <p:spPr>
          <a:xfrm>
            <a:off x="0" y="60910"/>
            <a:ext cx="5157787" cy="823912"/>
          </a:xfrm>
        </p:spPr>
        <p:txBody>
          <a:bodyPr/>
          <a:lstStyle/>
          <a:p>
            <a:r>
              <a:rPr lang="en-US" dirty="0"/>
              <a:t>ARM SIMD </a:t>
            </a:r>
            <a:r>
              <a:rPr lang="en-US" dirty="0" err="1"/>
              <a:t>instrukcije</a:t>
            </a:r>
            <a:r>
              <a:rPr lang="en-US" dirty="0"/>
              <a:t> (NEON) </a:t>
            </a:r>
          </a:p>
        </p:txBody>
      </p:sp>
      <p:sp>
        <p:nvSpPr>
          <p:cNvPr id="4" name="Content Placeholder 3">
            <a:extLst>
              <a:ext uri="{FF2B5EF4-FFF2-40B4-BE49-F238E27FC236}">
                <a16:creationId xmlns:a16="http://schemas.microsoft.com/office/drawing/2014/main" id="{03CF1F27-42CC-9549-4996-61A8B79C77AB}"/>
              </a:ext>
            </a:extLst>
          </p:cNvPr>
          <p:cNvSpPr>
            <a:spLocks noGrp="1"/>
          </p:cNvSpPr>
          <p:nvPr>
            <p:ph sz="half" idx="2"/>
          </p:nvPr>
        </p:nvSpPr>
        <p:spPr>
          <a:xfrm>
            <a:off x="-1" y="951496"/>
            <a:ext cx="6096001" cy="5906503"/>
          </a:xfrm>
        </p:spPr>
        <p:txBody>
          <a:bodyPr>
            <a:normAutofit fontScale="77500" lnSpcReduction="20000"/>
          </a:bodyPr>
          <a:lstStyle/>
          <a:p>
            <a:r>
              <a:rPr lang="en-US" dirty="0"/>
              <a:t>"Arm Neon technology is an advanced Single Instruction Multiple Data (SIMD) architecture extension for the A-profile and R-profile processors. Neon technology is a packed SIMD architecture. Neon registers are considered as vectors of elements of the same data type, with Neon instructions operating on multiple elements simultaneously. Multiple data types are supported by the technology, including floating-point and integer operations. Neon technology is intended to improve the multimedia user experience by accelerating audio and video encoding and decoding, user interface, 2D and 3D graphics, and gaming. Neon can also accelerate signal processing algorithms and functions to speed up applications such as audio and video processing, voice and facial recognition, computer vision, and deep learning." </a:t>
            </a:r>
            <a:endParaRPr lang="hr-HR" dirty="0"/>
          </a:p>
          <a:p>
            <a:r>
              <a:rPr lang="en-US" dirty="0"/>
              <a:t>Source: ARM Developer website, https://developer.arm.com/Architectures/Neon</a:t>
            </a:r>
          </a:p>
        </p:txBody>
      </p:sp>
      <p:sp>
        <p:nvSpPr>
          <p:cNvPr id="5" name="Text Placeholder 4">
            <a:extLst>
              <a:ext uri="{FF2B5EF4-FFF2-40B4-BE49-F238E27FC236}">
                <a16:creationId xmlns:a16="http://schemas.microsoft.com/office/drawing/2014/main" id="{327634FE-2AB7-58D2-C7E7-AECB06DC3555}"/>
              </a:ext>
            </a:extLst>
          </p:cNvPr>
          <p:cNvSpPr>
            <a:spLocks noGrp="1"/>
          </p:cNvSpPr>
          <p:nvPr>
            <p:ph type="body" sz="quarter" idx="3"/>
          </p:nvPr>
        </p:nvSpPr>
        <p:spPr>
          <a:xfrm>
            <a:off x="6172200" y="60910"/>
            <a:ext cx="5183188" cy="823912"/>
          </a:xfrm>
        </p:spPr>
        <p:txBody>
          <a:bodyPr/>
          <a:lstStyle/>
          <a:p>
            <a:r>
              <a:rPr lang="en-US" dirty="0"/>
              <a:t>Intel SIMD </a:t>
            </a:r>
            <a:r>
              <a:rPr lang="en-US" dirty="0" err="1"/>
              <a:t>instrukcije</a:t>
            </a:r>
            <a:r>
              <a:rPr lang="en-US" dirty="0"/>
              <a:t> (Instruction Set Extensions)</a:t>
            </a:r>
          </a:p>
        </p:txBody>
      </p:sp>
      <p:sp>
        <p:nvSpPr>
          <p:cNvPr id="6" name="Content Placeholder 5">
            <a:extLst>
              <a:ext uri="{FF2B5EF4-FFF2-40B4-BE49-F238E27FC236}">
                <a16:creationId xmlns:a16="http://schemas.microsoft.com/office/drawing/2014/main" id="{3B657EC2-9E0C-1976-A43F-D7ECAAB92A66}"/>
              </a:ext>
            </a:extLst>
          </p:cNvPr>
          <p:cNvSpPr>
            <a:spLocks noGrp="1"/>
          </p:cNvSpPr>
          <p:nvPr>
            <p:ph sz="quarter" idx="4"/>
          </p:nvPr>
        </p:nvSpPr>
        <p:spPr>
          <a:xfrm>
            <a:off x="6172200" y="970045"/>
            <a:ext cx="6019800" cy="5906503"/>
          </a:xfrm>
        </p:spPr>
        <p:txBody>
          <a:bodyPr>
            <a:normAutofit fontScale="77500" lnSpcReduction="20000"/>
          </a:bodyPr>
          <a:lstStyle/>
          <a:p>
            <a:r>
              <a:rPr lang="en-US" dirty="0"/>
              <a:t>• </a:t>
            </a:r>
            <a:r>
              <a:rPr lang="en-US" dirty="0" err="1"/>
              <a:t>MultiMedia</a:t>
            </a:r>
            <a:r>
              <a:rPr lang="en-US" dirty="0"/>
              <a:t> </a:t>
            </a:r>
            <a:r>
              <a:rPr lang="en-US" dirty="0" err="1"/>
              <a:t>eXtension</a:t>
            </a:r>
            <a:r>
              <a:rPr lang="en-US" dirty="0"/>
              <a:t> (1996) - MMX (Pentium MMX, Pentium II) </a:t>
            </a:r>
            <a:endParaRPr lang="hr-HR" dirty="0"/>
          </a:p>
          <a:p>
            <a:r>
              <a:rPr lang="en-US" dirty="0"/>
              <a:t>• Streaming SIMD Extensions - SSE (Pentium III), SSE2 (Pentium 4), SSE3 (Pentium 4 with HT), SSE4 (Intel Silvermont, 2013) </a:t>
            </a:r>
            <a:endParaRPr lang="hr-HR" dirty="0"/>
          </a:p>
          <a:p>
            <a:r>
              <a:rPr lang="en-US" dirty="0"/>
              <a:t>• Advanced Vector </a:t>
            </a:r>
            <a:r>
              <a:rPr lang="en-US" dirty="0" err="1"/>
              <a:t>eXtensions</a:t>
            </a:r>
            <a:r>
              <a:rPr lang="en-US" dirty="0"/>
              <a:t> - AVX (2008.), AVX2 (2013), AVX512 (2013)</a:t>
            </a:r>
          </a:p>
        </p:txBody>
      </p:sp>
    </p:spTree>
    <p:extLst>
      <p:ext uri="{BB962C8B-B14F-4D97-AF65-F5344CB8AC3E}">
        <p14:creationId xmlns:p14="http://schemas.microsoft.com/office/powerpoint/2010/main" val="994651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CF92-C702-09EE-38FE-C761F948707D}"/>
              </a:ext>
            </a:extLst>
          </p:cNvPr>
          <p:cNvSpPr>
            <a:spLocks noGrp="1"/>
          </p:cNvSpPr>
          <p:nvPr>
            <p:ph type="title"/>
          </p:nvPr>
        </p:nvSpPr>
        <p:spPr/>
        <p:txBody>
          <a:bodyPr/>
          <a:lstStyle/>
          <a:p>
            <a:r>
              <a:rPr lang="en-US" b="1" dirty="0" err="1"/>
              <a:t>Vektorski</a:t>
            </a:r>
            <a:r>
              <a:rPr lang="en-US" b="1" dirty="0"/>
              <a:t> </a:t>
            </a:r>
            <a:r>
              <a:rPr lang="en-US" b="1" dirty="0" err="1"/>
              <a:t>procesori</a:t>
            </a:r>
            <a:r>
              <a:rPr lang="en-US" b="1" dirty="0"/>
              <a:t> </a:t>
            </a:r>
          </a:p>
        </p:txBody>
      </p:sp>
      <p:sp>
        <p:nvSpPr>
          <p:cNvPr id="3" name="Content Placeholder 2">
            <a:extLst>
              <a:ext uri="{FF2B5EF4-FFF2-40B4-BE49-F238E27FC236}">
                <a16:creationId xmlns:a16="http://schemas.microsoft.com/office/drawing/2014/main" id="{FBB9E235-3605-07A6-4F21-ADCE67F31918}"/>
              </a:ext>
            </a:extLst>
          </p:cNvPr>
          <p:cNvSpPr>
            <a:spLocks noGrp="1"/>
          </p:cNvSpPr>
          <p:nvPr>
            <p:ph idx="1"/>
          </p:nvPr>
        </p:nvSpPr>
        <p:spPr/>
        <p:txBody>
          <a:bodyPr/>
          <a:lstStyle/>
          <a:p>
            <a:r>
              <a:rPr lang="en-US" dirty="0"/>
              <a:t>"Although what constitutes a vector processor has changed over the years, their key characteristic is that they can </a:t>
            </a:r>
            <a:r>
              <a:rPr lang="en-US" b="1" dirty="0"/>
              <a:t>operate on arrays or vectors of data</a:t>
            </a:r>
            <a:r>
              <a:rPr lang="en-US" dirty="0"/>
              <a:t>, while conventional CPUs operate on individual data elements or scalars." </a:t>
            </a:r>
            <a:endParaRPr lang="hr-HR" dirty="0"/>
          </a:p>
          <a:p>
            <a:r>
              <a:rPr lang="en-US" dirty="0"/>
              <a:t>• Peter S. Pacheco, Matthew </a:t>
            </a:r>
            <a:r>
              <a:rPr lang="en-US" dirty="0" err="1"/>
              <a:t>Malensek</a:t>
            </a:r>
            <a:r>
              <a:rPr lang="en-US" dirty="0"/>
              <a:t>: An Introduction to Parallel Programming (Second Edition), 2022.</a:t>
            </a:r>
          </a:p>
        </p:txBody>
      </p:sp>
    </p:spTree>
    <p:extLst>
      <p:ext uri="{BB962C8B-B14F-4D97-AF65-F5344CB8AC3E}">
        <p14:creationId xmlns:p14="http://schemas.microsoft.com/office/powerpoint/2010/main" val="1264688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296F-B190-57BA-0509-1B166F00158D}"/>
              </a:ext>
            </a:extLst>
          </p:cNvPr>
          <p:cNvSpPr>
            <a:spLocks noGrp="1"/>
          </p:cNvSpPr>
          <p:nvPr>
            <p:ph type="title"/>
          </p:nvPr>
        </p:nvSpPr>
        <p:spPr>
          <a:xfrm>
            <a:off x="0" y="38015"/>
            <a:ext cx="10515600" cy="1325563"/>
          </a:xfrm>
        </p:spPr>
        <p:txBody>
          <a:bodyPr/>
          <a:lstStyle/>
          <a:p>
            <a:r>
              <a:rPr lang="en-US" b="1" dirty="0" err="1"/>
              <a:t>Tipični</a:t>
            </a:r>
            <a:r>
              <a:rPr lang="en-US" b="1" dirty="0"/>
              <a:t> </a:t>
            </a:r>
            <a:r>
              <a:rPr lang="en-US" b="1" dirty="0" err="1"/>
              <a:t>dijelovi</a:t>
            </a:r>
            <a:r>
              <a:rPr lang="en-US" b="1" dirty="0"/>
              <a:t> </a:t>
            </a:r>
            <a:r>
              <a:rPr lang="en-US" b="1" dirty="0" err="1"/>
              <a:t>vektorskih</a:t>
            </a:r>
            <a:r>
              <a:rPr lang="en-US" b="1" dirty="0"/>
              <a:t> </a:t>
            </a:r>
            <a:r>
              <a:rPr lang="en-US" b="1" dirty="0" err="1"/>
              <a:t>procesora</a:t>
            </a:r>
            <a:r>
              <a:rPr lang="en-US" b="1" dirty="0"/>
              <a:t> </a:t>
            </a:r>
          </a:p>
        </p:txBody>
      </p:sp>
      <p:sp>
        <p:nvSpPr>
          <p:cNvPr id="3" name="Content Placeholder 2">
            <a:extLst>
              <a:ext uri="{FF2B5EF4-FFF2-40B4-BE49-F238E27FC236}">
                <a16:creationId xmlns:a16="http://schemas.microsoft.com/office/drawing/2014/main" id="{D1673F20-0E62-31F3-9192-8F19953A1D64}"/>
              </a:ext>
            </a:extLst>
          </p:cNvPr>
          <p:cNvSpPr>
            <a:spLocks noGrp="1"/>
          </p:cNvSpPr>
          <p:nvPr>
            <p:ph idx="1"/>
          </p:nvPr>
        </p:nvSpPr>
        <p:spPr>
          <a:xfrm>
            <a:off x="0" y="1363578"/>
            <a:ext cx="12192000" cy="5494421"/>
          </a:xfrm>
        </p:spPr>
        <p:txBody>
          <a:bodyPr>
            <a:normAutofit fontScale="92500" lnSpcReduction="20000"/>
          </a:bodyPr>
          <a:lstStyle/>
          <a:p>
            <a:r>
              <a:rPr lang="en-US" dirty="0"/>
              <a:t>• </a:t>
            </a:r>
            <a:r>
              <a:rPr lang="en-US" b="1" dirty="0"/>
              <a:t>VEKTORSKI REGISTRI </a:t>
            </a:r>
            <a:r>
              <a:rPr lang="en-US" dirty="0"/>
              <a:t>- </a:t>
            </a:r>
            <a:r>
              <a:rPr lang="en-US" dirty="0" err="1"/>
              <a:t>sposobni</a:t>
            </a:r>
            <a:r>
              <a:rPr lang="en-US" dirty="0"/>
              <a:t> </a:t>
            </a:r>
            <a:r>
              <a:rPr lang="en-US" dirty="0" err="1"/>
              <a:t>pohraniti</a:t>
            </a:r>
            <a:r>
              <a:rPr lang="en-US" dirty="0"/>
              <a:t> </a:t>
            </a:r>
            <a:r>
              <a:rPr lang="en-US" dirty="0" err="1"/>
              <a:t>vektor</a:t>
            </a:r>
            <a:r>
              <a:rPr lang="en-US" dirty="0"/>
              <a:t> </a:t>
            </a:r>
            <a:r>
              <a:rPr lang="en-US" dirty="0" err="1"/>
              <a:t>operanda</a:t>
            </a:r>
            <a:r>
              <a:rPr lang="en-US" dirty="0"/>
              <a:t> </a:t>
            </a:r>
            <a:r>
              <a:rPr lang="en-US" dirty="0" err="1"/>
              <a:t>i</a:t>
            </a:r>
            <a:r>
              <a:rPr lang="en-US" dirty="0"/>
              <a:t> </a:t>
            </a:r>
            <a:r>
              <a:rPr lang="en-US" dirty="0" err="1"/>
              <a:t>izvršavati</a:t>
            </a:r>
            <a:r>
              <a:rPr lang="en-US" dirty="0"/>
              <a:t> </a:t>
            </a:r>
            <a:r>
              <a:rPr lang="en-US" dirty="0" err="1"/>
              <a:t>operacije</a:t>
            </a:r>
            <a:r>
              <a:rPr lang="en-US" dirty="0"/>
              <a:t> </a:t>
            </a:r>
            <a:r>
              <a:rPr lang="en-US" dirty="0" err="1"/>
              <a:t>nad</a:t>
            </a:r>
            <a:r>
              <a:rPr lang="en-US" dirty="0"/>
              <a:t> </a:t>
            </a:r>
            <a:r>
              <a:rPr lang="en-US" dirty="0" err="1"/>
              <a:t>njima</a:t>
            </a:r>
            <a:r>
              <a:rPr lang="en-US" dirty="0"/>
              <a:t>. </a:t>
            </a:r>
            <a:r>
              <a:rPr lang="en-US" dirty="0" err="1"/>
              <a:t>Duljina</a:t>
            </a:r>
            <a:r>
              <a:rPr lang="en-US" dirty="0"/>
              <a:t> je </a:t>
            </a:r>
            <a:r>
              <a:rPr lang="en-US" dirty="0" err="1"/>
              <a:t>fiksirana</a:t>
            </a:r>
            <a:r>
              <a:rPr lang="en-US" dirty="0"/>
              <a:t> </a:t>
            </a:r>
            <a:r>
              <a:rPr lang="en-US" dirty="0" err="1"/>
              <a:t>na</a:t>
            </a:r>
            <a:r>
              <a:rPr lang="en-US" dirty="0"/>
              <a:t> </a:t>
            </a:r>
            <a:r>
              <a:rPr lang="en-US" dirty="0" err="1"/>
              <a:t>razini</a:t>
            </a:r>
            <a:r>
              <a:rPr lang="en-US" dirty="0"/>
              <a:t> </a:t>
            </a:r>
            <a:r>
              <a:rPr lang="en-US" dirty="0" err="1"/>
              <a:t>sustava</a:t>
            </a:r>
            <a:r>
              <a:rPr lang="en-US" dirty="0"/>
              <a:t>, </a:t>
            </a:r>
            <a:r>
              <a:rPr lang="en-US" dirty="0" err="1"/>
              <a:t>obično</a:t>
            </a:r>
            <a:r>
              <a:rPr lang="en-US" dirty="0"/>
              <a:t> je </a:t>
            </a:r>
            <a:r>
              <a:rPr lang="en-US" dirty="0" err="1"/>
              <a:t>između</a:t>
            </a:r>
            <a:r>
              <a:rPr lang="en-US" dirty="0"/>
              <a:t> 4 </a:t>
            </a:r>
            <a:r>
              <a:rPr lang="en-US" dirty="0" err="1"/>
              <a:t>i</a:t>
            </a:r>
            <a:r>
              <a:rPr lang="en-US" dirty="0"/>
              <a:t> 128 64-bitna </a:t>
            </a:r>
            <a:r>
              <a:rPr lang="en-US" dirty="0" err="1"/>
              <a:t>elementa</a:t>
            </a:r>
            <a:r>
              <a:rPr lang="en-US" dirty="0"/>
              <a:t> </a:t>
            </a:r>
            <a:endParaRPr lang="hr-HR" dirty="0"/>
          </a:p>
          <a:p>
            <a:r>
              <a:rPr lang="en-US" dirty="0"/>
              <a:t>• </a:t>
            </a:r>
            <a:r>
              <a:rPr lang="en-US" b="1" dirty="0"/>
              <a:t>VEKTORIZIRANE I PIPELINE JEDINICE </a:t>
            </a:r>
            <a:r>
              <a:rPr lang="en-US" dirty="0"/>
              <a:t>- </a:t>
            </a:r>
            <a:r>
              <a:rPr lang="en-US" dirty="0" err="1"/>
              <a:t>izvršavaju</a:t>
            </a:r>
            <a:r>
              <a:rPr lang="en-US" dirty="0"/>
              <a:t> </a:t>
            </a:r>
            <a:r>
              <a:rPr lang="en-US" dirty="0" err="1"/>
              <a:t>istu</a:t>
            </a:r>
            <a:r>
              <a:rPr lang="en-US" dirty="0"/>
              <a:t> </a:t>
            </a:r>
            <a:r>
              <a:rPr lang="en-US" dirty="0" err="1"/>
              <a:t>operaciju</a:t>
            </a:r>
            <a:r>
              <a:rPr lang="en-US" dirty="0"/>
              <a:t> </a:t>
            </a:r>
            <a:r>
              <a:rPr lang="en-US" dirty="0" err="1"/>
              <a:t>na</a:t>
            </a:r>
            <a:r>
              <a:rPr lang="en-US" dirty="0"/>
              <a:t> </a:t>
            </a:r>
            <a:r>
              <a:rPr lang="en-US" dirty="0" err="1"/>
              <a:t>svaki</a:t>
            </a:r>
            <a:r>
              <a:rPr lang="en-US" dirty="0"/>
              <a:t> </a:t>
            </a:r>
            <a:r>
              <a:rPr lang="en-US" dirty="0" err="1"/>
              <a:t>vektorski</a:t>
            </a:r>
            <a:r>
              <a:rPr lang="en-US" dirty="0"/>
              <a:t> element, </a:t>
            </a:r>
            <a:r>
              <a:rPr lang="en-US" dirty="0" err="1"/>
              <a:t>ili</a:t>
            </a:r>
            <a:r>
              <a:rPr lang="en-US" dirty="0"/>
              <a:t>, u </a:t>
            </a:r>
            <a:r>
              <a:rPr lang="en-US" dirty="0" err="1"/>
              <a:t>slučaju</a:t>
            </a:r>
            <a:r>
              <a:rPr lang="en-US" dirty="0"/>
              <a:t> </a:t>
            </a:r>
            <a:r>
              <a:rPr lang="en-US" dirty="0" err="1"/>
              <a:t>operacija</a:t>
            </a:r>
            <a:r>
              <a:rPr lang="en-US" dirty="0"/>
              <a:t> </a:t>
            </a:r>
            <a:r>
              <a:rPr lang="en-US" dirty="0" err="1"/>
              <a:t>tipa</a:t>
            </a:r>
            <a:r>
              <a:rPr lang="en-US" dirty="0"/>
              <a:t> </a:t>
            </a:r>
            <a:r>
              <a:rPr lang="en-US" dirty="0" err="1"/>
              <a:t>zbrajanje</a:t>
            </a:r>
            <a:r>
              <a:rPr lang="en-US" dirty="0"/>
              <a:t>, </a:t>
            </a:r>
            <a:r>
              <a:rPr lang="en-US" dirty="0" err="1"/>
              <a:t>ista</a:t>
            </a:r>
            <a:r>
              <a:rPr lang="en-US" dirty="0"/>
              <a:t> </a:t>
            </a:r>
            <a:r>
              <a:rPr lang="en-US" dirty="0" err="1"/>
              <a:t>operacija</a:t>
            </a:r>
            <a:r>
              <a:rPr lang="en-US" dirty="0"/>
              <a:t> se </a:t>
            </a:r>
            <a:r>
              <a:rPr lang="en-US" dirty="0" err="1"/>
              <a:t>izvršava</a:t>
            </a:r>
            <a:r>
              <a:rPr lang="en-US" dirty="0"/>
              <a:t> </a:t>
            </a:r>
            <a:r>
              <a:rPr lang="en-US" dirty="0" err="1"/>
              <a:t>nad</a:t>
            </a:r>
            <a:r>
              <a:rPr lang="en-US" dirty="0"/>
              <a:t> </a:t>
            </a:r>
            <a:r>
              <a:rPr lang="en-US" dirty="0" err="1"/>
              <a:t>parom</a:t>
            </a:r>
            <a:r>
              <a:rPr lang="en-US" dirty="0"/>
              <a:t> </a:t>
            </a:r>
            <a:r>
              <a:rPr lang="en-US" dirty="0" err="1"/>
              <a:t>susjednih</a:t>
            </a:r>
            <a:r>
              <a:rPr lang="en-US" dirty="0"/>
              <a:t> </a:t>
            </a:r>
            <a:r>
              <a:rPr lang="en-US" dirty="0" err="1"/>
              <a:t>elemenata</a:t>
            </a:r>
            <a:r>
              <a:rPr lang="en-US" dirty="0"/>
              <a:t> </a:t>
            </a:r>
            <a:r>
              <a:rPr lang="en-US" dirty="0" err="1"/>
              <a:t>dva</a:t>
            </a:r>
            <a:r>
              <a:rPr lang="en-US" dirty="0"/>
              <a:t> </a:t>
            </a:r>
            <a:r>
              <a:rPr lang="en-US" dirty="0" err="1"/>
              <a:t>vektora</a:t>
            </a:r>
            <a:r>
              <a:rPr lang="en-US" dirty="0"/>
              <a:t>. </a:t>
            </a:r>
            <a:r>
              <a:rPr lang="en-US" dirty="0" err="1"/>
              <a:t>Dakle</a:t>
            </a:r>
            <a:r>
              <a:rPr lang="en-US" dirty="0"/>
              <a:t>, </a:t>
            </a:r>
            <a:r>
              <a:rPr lang="en-US" dirty="0" err="1"/>
              <a:t>radi</a:t>
            </a:r>
            <a:r>
              <a:rPr lang="en-US" dirty="0"/>
              <a:t> se o </a:t>
            </a:r>
            <a:r>
              <a:rPr lang="en-US" b="1" dirty="0"/>
              <a:t>SIMD</a:t>
            </a:r>
            <a:r>
              <a:rPr lang="en-US" dirty="0"/>
              <a:t> </a:t>
            </a:r>
            <a:r>
              <a:rPr lang="en-US" dirty="0" err="1"/>
              <a:t>operacijama</a:t>
            </a:r>
            <a:r>
              <a:rPr lang="en-US" dirty="0"/>
              <a:t> </a:t>
            </a:r>
            <a:endParaRPr lang="hr-HR" dirty="0"/>
          </a:p>
          <a:p>
            <a:r>
              <a:rPr lang="en-US" dirty="0"/>
              <a:t>• </a:t>
            </a:r>
            <a:r>
              <a:rPr lang="en-US" b="1" dirty="0"/>
              <a:t>INTERLEAVED MEMORIJA </a:t>
            </a:r>
            <a:r>
              <a:rPr lang="en-US" dirty="0"/>
              <a:t>- </a:t>
            </a:r>
            <a:r>
              <a:rPr lang="en-US" dirty="0" err="1"/>
              <a:t>ima</a:t>
            </a:r>
            <a:r>
              <a:rPr lang="en-US" dirty="0"/>
              <a:t> </a:t>
            </a:r>
            <a:r>
              <a:rPr lang="en-US" dirty="0" err="1"/>
              <a:t>više</a:t>
            </a:r>
            <a:r>
              <a:rPr lang="en-US" dirty="0"/>
              <a:t> </a:t>
            </a:r>
            <a:r>
              <a:rPr lang="en-US" b="1" dirty="0" err="1"/>
              <a:t>banki</a:t>
            </a:r>
            <a:r>
              <a:rPr lang="en-US" b="1" dirty="0"/>
              <a:t> </a:t>
            </a:r>
            <a:r>
              <a:rPr lang="en-US" b="1" dirty="0" err="1"/>
              <a:t>memorije</a:t>
            </a:r>
            <a:r>
              <a:rPr lang="en-US" dirty="0"/>
              <a:t>, </a:t>
            </a:r>
            <a:r>
              <a:rPr lang="en-US" dirty="0" err="1"/>
              <a:t>kojima</a:t>
            </a:r>
            <a:r>
              <a:rPr lang="en-US" dirty="0"/>
              <a:t> se </a:t>
            </a:r>
            <a:r>
              <a:rPr lang="en-US" dirty="0" err="1"/>
              <a:t>može</a:t>
            </a:r>
            <a:r>
              <a:rPr lang="en-US" dirty="0"/>
              <a:t> </a:t>
            </a:r>
            <a:r>
              <a:rPr lang="en-US" dirty="0" err="1"/>
              <a:t>pristupati</a:t>
            </a:r>
            <a:r>
              <a:rPr lang="en-US" dirty="0"/>
              <a:t> </a:t>
            </a:r>
            <a:r>
              <a:rPr lang="en-US" dirty="0" err="1"/>
              <a:t>manje</a:t>
            </a:r>
            <a:r>
              <a:rPr lang="en-US" dirty="0"/>
              <a:t> </a:t>
            </a:r>
            <a:r>
              <a:rPr lang="en-US" dirty="0" err="1"/>
              <a:t>ili</a:t>
            </a:r>
            <a:r>
              <a:rPr lang="en-US" dirty="0"/>
              <a:t> </a:t>
            </a:r>
            <a:r>
              <a:rPr lang="en-US" dirty="0" err="1"/>
              <a:t>više</a:t>
            </a:r>
            <a:r>
              <a:rPr lang="en-US" dirty="0"/>
              <a:t> </a:t>
            </a:r>
            <a:r>
              <a:rPr lang="en-US" dirty="0" err="1"/>
              <a:t>neovisno</a:t>
            </a:r>
            <a:r>
              <a:rPr lang="en-US" dirty="0"/>
              <a:t>. </a:t>
            </a:r>
            <a:r>
              <a:rPr lang="en-US" dirty="0" err="1"/>
              <a:t>Nakon</a:t>
            </a:r>
            <a:r>
              <a:rPr lang="en-US" dirty="0"/>
              <a:t> </a:t>
            </a:r>
            <a:r>
              <a:rPr lang="en-US" dirty="0" err="1"/>
              <a:t>pristupa</a:t>
            </a:r>
            <a:r>
              <a:rPr lang="en-US" dirty="0"/>
              <a:t> </a:t>
            </a:r>
            <a:r>
              <a:rPr lang="en-US" dirty="0" err="1"/>
              <a:t>jednoj</a:t>
            </a:r>
            <a:r>
              <a:rPr lang="en-US" dirty="0"/>
              <a:t> </a:t>
            </a:r>
            <a:r>
              <a:rPr lang="en-US" dirty="0" err="1"/>
              <a:t>banci</a:t>
            </a:r>
            <a:r>
              <a:rPr lang="en-US" dirty="0"/>
              <a:t>, </a:t>
            </a:r>
            <a:r>
              <a:rPr lang="en-US" dirty="0" err="1"/>
              <a:t>postoji</a:t>
            </a:r>
            <a:r>
              <a:rPr lang="en-US" dirty="0"/>
              <a:t> </a:t>
            </a:r>
            <a:r>
              <a:rPr lang="en-US" dirty="0" err="1"/>
              <a:t>kašnjenje</a:t>
            </a:r>
            <a:r>
              <a:rPr lang="en-US" dirty="0"/>
              <a:t> </a:t>
            </a:r>
            <a:r>
              <a:rPr lang="en-US" dirty="0" err="1"/>
              <a:t>nakon</a:t>
            </a:r>
            <a:r>
              <a:rPr lang="en-US" dirty="0"/>
              <a:t> </a:t>
            </a:r>
            <a:r>
              <a:rPr lang="en-US" dirty="0" err="1"/>
              <a:t>kojeg</a:t>
            </a:r>
            <a:r>
              <a:rPr lang="en-US" dirty="0"/>
              <a:t> se </a:t>
            </a:r>
            <a:r>
              <a:rPr lang="en-US" dirty="0" err="1"/>
              <a:t>može</a:t>
            </a:r>
            <a:r>
              <a:rPr lang="en-US" dirty="0"/>
              <a:t> </a:t>
            </a:r>
            <a:r>
              <a:rPr lang="en-US" dirty="0" err="1"/>
              <a:t>ponoviti</a:t>
            </a:r>
            <a:r>
              <a:rPr lang="en-US" dirty="0"/>
              <a:t> </a:t>
            </a:r>
            <a:r>
              <a:rPr lang="en-US" dirty="0" err="1"/>
              <a:t>pristup</a:t>
            </a:r>
            <a:r>
              <a:rPr lang="en-US" dirty="0"/>
              <a:t>, </a:t>
            </a:r>
            <a:r>
              <a:rPr lang="en-US" dirty="0" err="1"/>
              <a:t>ali</a:t>
            </a:r>
            <a:r>
              <a:rPr lang="en-US" dirty="0"/>
              <a:t> </a:t>
            </a:r>
            <a:r>
              <a:rPr lang="en-US" dirty="0" err="1"/>
              <a:t>različitoj</a:t>
            </a:r>
            <a:r>
              <a:rPr lang="en-US" dirty="0"/>
              <a:t> </a:t>
            </a:r>
            <a:r>
              <a:rPr lang="en-US" dirty="0" err="1"/>
              <a:t>banci</a:t>
            </a:r>
            <a:r>
              <a:rPr lang="en-US" dirty="0"/>
              <a:t> se </a:t>
            </a:r>
            <a:r>
              <a:rPr lang="en-US" dirty="0" err="1"/>
              <a:t>može</a:t>
            </a:r>
            <a:r>
              <a:rPr lang="en-US" dirty="0"/>
              <a:t> </a:t>
            </a:r>
            <a:r>
              <a:rPr lang="en-US" dirty="0" err="1"/>
              <a:t>pristupiti</a:t>
            </a:r>
            <a:r>
              <a:rPr lang="en-US" dirty="0"/>
              <a:t> </a:t>
            </a:r>
            <a:r>
              <a:rPr lang="en-US" dirty="0" err="1"/>
              <a:t>puno</a:t>
            </a:r>
            <a:r>
              <a:rPr lang="en-US" dirty="0"/>
              <a:t> </a:t>
            </a:r>
            <a:r>
              <a:rPr lang="en-US" dirty="0" err="1"/>
              <a:t>ranije</a:t>
            </a:r>
            <a:r>
              <a:rPr lang="en-US" dirty="0"/>
              <a:t>. </a:t>
            </a:r>
            <a:r>
              <a:rPr lang="en-US" dirty="0" err="1"/>
              <a:t>Dakle</a:t>
            </a:r>
            <a:r>
              <a:rPr lang="en-US" dirty="0"/>
              <a:t>, </a:t>
            </a:r>
            <a:r>
              <a:rPr lang="en-US" dirty="0" err="1"/>
              <a:t>ako</a:t>
            </a:r>
            <a:r>
              <a:rPr lang="en-US" dirty="0"/>
              <a:t> </a:t>
            </a:r>
            <a:r>
              <a:rPr lang="en-US" dirty="0" err="1"/>
              <a:t>su</a:t>
            </a:r>
            <a:r>
              <a:rPr lang="en-US" dirty="0"/>
              <a:t> </a:t>
            </a:r>
            <a:r>
              <a:rPr lang="en-US" dirty="0" err="1"/>
              <a:t>elementi</a:t>
            </a:r>
            <a:r>
              <a:rPr lang="en-US" dirty="0"/>
              <a:t> </a:t>
            </a:r>
            <a:r>
              <a:rPr lang="en-US" dirty="0" err="1"/>
              <a:t>vektora</a:t>
            </a:r>
            <a:r>
              <a:rPr lang="en-US" dirty="0"/>
              <a:t> </a:t>
            </a:r>
            <a:r>
              <a:rPr lang="en-US" dirty="0" err="1"/>
              <a:t>distribuirani</a:t>
            </a:r>
            <a:r>
              <a:rPr lang="en-US" dirty="0"/>
              <a:t> </a:t>
            </a:r>
            <a:r>
              <a:rPr lang="en-US" dirty="0" err="1"/>
              <a:t>kroz</a:t>
            </a:r>
            <a:r>
              <a:rPr lang="en-US" dirty="0"/>
              <a:t> </a:t>
            </a:r>
            <a:r>
              <a:rPr lang="en-US" dirty="0" err="1"/>
              <a:t>više</a:t>
            </a:r>
            <a:r>
              <a:rPr lang="en-US" dirty="0"/>
              <a:t> </a:t>
            </a:r>
            <a:r>
              <a:rPr lang="en-US" dirty="0" err="1"/>
              <a:t>banki</a:t>
            </a:r>
            <a:r>
              <a:rPr lang="en-US" dirty="0"/>
              <a:t>, </a:t>
            </a:r>
            <a:r>
              <a:rPr lang="en-US" dirty="0" err="1"/>
              <a:t>kašnjenje</a:t>
            </a:r>
            <a:r>
              <a:rPr lang="en-US" dirty="0"/>
              <a:t> </a:t>
            </a:r>
            <a:r>
              <a:rPr lang="en-US" dirty="0" err="1"/>
              <a:t>kod</a:t>
            </a:r>
            <a:r>
              <a:rPr lang="en-US" dirty="0"/>
              <a:t> load-store </a:t>
            </a:r>
            <a:r>
              <a:rPr lang="en-US" dirty="0" err="1"/>
              <a:t>operacija</a:t>
            </a:r>
            <a:r>
              <a:rPr lang="en-US" dirty="0"/>
              <a:t> </a:t>
            </a:r>
            <a:r>
              <a:rPr lang="en-US" dirty="0" err="1"/>
              <a:t>će</a:t>
            </a:r>
            <a:r>
              <a:rPr lang="en-US" dirty="0"/>
              <a:t> </a:t>
            </a:r>
            <a:r>
              <a:rPr lang="en-US" dirty="0" err="1"/>
              <a:t>biti</a:t>
            </a:r>
            <a:r>
              <a:rPr lang="en-US" dirty="0"/>
              <a:t> </a:t>
            </a:r>
            <a:r>
              <a:rPr lang="en-US" dirty="0" err="1"/>
              <a:t>blizu</a:t>
            </a:r>
            <a:r>
              <a:rPr lang="en-US" dirty="0"/>
              <a:t> 0. </a:t>
            </a:r>
            <a:endParaRPr lang="hr-HR" dirty="0"/>
          </a:p>
          <a:p>
            <a:r>
              <a:rPr lang="en-US" dirty="0"/>
              <a:t>• </a:t>
            </a:r>
            <a:r>
              <a:rPr lang="en-US" b="1" dirty="0"/>
              <a:t>PRISTUP MEMORIJI "U KORACIMA", </a:t>
            </a:r>
            <a:r>
              <a:rPr lang="en-US" dirty="0" err="1"/>
              <a:t>hardverski</a:t>
            </a:r>
            <a:r>
              <a:rPr lang="en-US" dirty="0"/>
              <a:t> </a:t>
            </a:r>
            <a:r>
              <a:rPr lang="en-US" dirty="0" err="1"/>
              <a:t>mehanizam</a:t>
            </a:r>
            <a:r>
              <a:rPr lang="en-US" dirty="0"/>
              <a:t> za </a:t>
            </a:r>
            <a:r>
              <a:rPr lang="en-US" dirty="0" err="1"/>
              <a:t>sakupljanje</a:t>
            </a:r>
            <a:r>
              <a:rPr lang="en-US" dirty="0"/>
              <a:t> </a:t>
            </a:r>
            <a:r>
              <a:rPr lang="en-US" dirty="0" err="1"/>
              <a:t>i</a:t>
            </a:r>
            <a:r>
              <a:rPr lang="en-US" dirty="0"/>
              <a:t> </a:t>
            </a:r>
            <a:r>
              <a:rPr lang="en-US" dirty="0" err="1"/>
              <a:t>komadanje</a:t>
            </a:r>
            <a:r>
              <a:rPr lang="en-US" dirty="0"/>
              <a:t> - program </a:t>
            </a:r>
            <a:r>
              <a:rPr lang="en-US" dirty="0" err="1"/>
              <a:t>pristupa</a:t>
            </a:r>
            <a:r>
              <a:rPr lang="en-US" dirty="0"/>
              <a:t> </a:t>
            </a:r>
            <a:r>
              <a:rPr lang="en-US" dirty="0" err="1"/>
              <a:t>elementima</a:t>
            </a:r>
            <a:r>
              <a:rPr lang="en-US" dirty="0"/>
              <a:t> </a:t>
            </a:r>
            <a:r>
              <a:rPr lang="en-US" dirty="0" err="1"/>
              <a:t>vektora</a:t>
            </a:r>
            <a:r>
              <a:rPr lang="en-US" dirty="0"/>
              <a:t> koji </a:t>
            </a:r>
            <a:r>
              <a:rPr lang="en-US" dirty="0" err="1"/>
              <a:t>su</a:t>
            </a:r>
            <a:r>
              <a:rPr lang="en-US" dirty="0"/>
              <a:t> </a:t>
            </a:r>
            <a:r>
              <a:rPr lang="en-US" dirty="0" err="1"/>
              <a:t>locirani</a:t>
            </a:r>
            <a:r>
              <a:rPr lang="en-US" dirty="0"/>
              <a:t> </a:t>
            </a:r>
            <a:r>
              <a:rPr lang="en-US" dirty="0" err="1"/>
              <a:t>na</a:t>
            </a:r>
            <a:r>
              <a:rPr lang="en-US" dirty="0"/>
              <a:t> </a:t>
            </a:r>
            <a:r>
              <a:rPr lang="en-US" dirty="0" err="1"/>
              <a:t>fiksnim</a:t>
            </a:r>
            <a:r>
              <a:rPr lang="en-US" dirty="0"/>
              <a:t> </a:t>
            </a:r>
            <a:r>
              <a:rPr lang="en-US" dirty="0" err="1"/>
              <a:t>intervalima</a:t>
            </a:r>
            <a:r>
              <a:rPr lang="en-US" dirty="0"/>
              <a:t> u </a:t>
            </a:r>
            <a:r>
              <a:rPr lang="en-US" dirty="0" err="1"/>
              <a:t>memoriji</a:t>
            </a:r>
            <a:r>
              <a:rPr lang="en-US" dirty="0"/>
              <a:t>. </a:t>
            </a:r>
            <a:r>
              <a:rPr lang="en-US" dirty="0" err="1"/>
              <a:t>Npr</a:t>
            </a:r>
            <a:r>
              <a:rPr lang="en-US" dirty="0"/>
              <a:t>. </a:t>
            </a:r>
            <a:r>
              <a:rPr lang="en-US" dirty="0" err="1"/>
              <a:t>prvi</a:t>
            </a:r>
            <a:r>
              <a:rPr lang="en-US" dirty="0"/>
              <a:t>, </a:t>
            </a:r>
            <a:r>
              <a:rPr lang="en-US" dirty="0" err="1"/>
              <a:t>peti</a:t>
            </a:r>
            <a:r>
              <a:rPr lang="en-US" dirty="0"/>
              <a:t>, </a:t>
            </a:r>
            <a:r>
              <a:rPr lang="en-US" dirty="0" err="1"/>
              <a:t>deveti</a:t>
            </a:r>
            <a:r>
              <a:rPr lang="en-US" dirty="0"/>
              <a:t> </a:t>
            </a:r>
            <a:r>
              <a:rPr lang="en-US" dirty="0" err="1"/>
              <a:t>itd</a:t>
            </a:r>
            <a:r>
              <a:rPr lang="en-US" dirty="0"/>
              <a:t> (stride = 4). </a:t>
            </a:r>
            <a:r>
              <a:rPr lang="en-US" dirty="0" err="1"/>
              <a:t>Sakupljanje</a:t>
            </a:r>
            <a:r>
              <a:rPr lang="en-US" dirty="0"/>
              <a:t>/</a:t>
            </a:r>
            <a:r>
              <a:rPr lang="en-US" dirty="0" err="1"/>
              <a:t>komadanje</a:t>
            </a:r>
            <a:r>
              <a:rPr lang="en-US" dirty="0"/>
              <a:t> je </a:t>
            </a:r>
            <a:r>
              <a:rPr lang="en-US" u="sng" dirty="0" err="1"/>
              <a:t>zapisivanje</a:t>
            </a:r>
            <a:r>
              <a:rPr lang="en-US" u="sng" dirty="0"/>
              <a:t> (</a:t>
            </a:r>
            <a:r>
              <a:rPr lang="en-US" u="sng" dirty="0" err="1"/>
              <a:t>sakupljanje</a:t>
            </a:r>
            <a:r>
              <a:rPr lang="en-US" u="sng" dirty="0"/>
              <a:t>) </a:t>
            </a:r>
            <a:r>
              <a:rPr lang="en-US" dirty="0" err="1"/>
              <a:t>ili</a:t>
            </a:r>
            <a:r>
              <a:rPr lang="en-US" dirty="0"/>
              <a:t> </a:t>
            </a:r>
            <a:r>
              <a:rPr lang="en-US" u="sng" dirty="0" err="1"/>
              <a:t>čitanje</a:t>
            </a:r>
            <a:r>
              <a:rPr lang="en-US" u="sng" dirty="0"/>
              <a:t> (</a:t>
            </a:r>
            <a:r>
              <a:rPr lang="en-US" u="sng" dirty="0" err="1"/>
              <a:t>komadanje</a:t>
            </a:r>
            <a:r>
              <a:rPr lang="en-US" u="sng" dirty="0"/>
              <a:t>)</a:t>
            </a:r>
            <a:r>
              <a:rPr lang="en-US" dirty="0"/>
              <a:t> </a:t>
            </a:r>
            <a:r>
              <a:rPr lang="en-US" dirty="0" err="1"/>
              <a:t>elemenata</a:t>
            </a:r>
            <a:r>
              <a:rPr lang="en-US" dirty="0"/>
              <a:t> </a:t>
            </a:r>
            <a:r>
              <a:rPr lang="en-US" dirty="0" err="1"/>
              <a:t>vektora</a:t>
            </a:r>
            <a:r>
              <a:rPr lang="en-US" dirty="0"/>
              <a:t> koji </a:t>
            </a:r>
            <a:r>
              <a:rPr lang="en-US" dirty="0" err="1"/>
              <a:t>su</a:t>
            </a:r>
            <a:r>
              <a:rPr lang="en-US" dirty="0"/>
              <a:t> </a:t>
            </a:r>
            <a:r>
              <a:rPr lang="en-US" dirty="0" err="1"/>
              <a:t>locirani</a:t>
            </a:r>
            <a:r>
              <a:rPr lang="en-US" dirty="0"/>
              <a:t> </a:t>
            </a:r>
            <a:r>
              <a:rPr lang="en-US" dirty="0" err="1"/>
              <a:t>na</a:t>
            </a:r>
            <a:r>
              <a:rPr lang="en-US" dirty="0"/>
              <a:t> </a:t>
            </a:r>
            <a:r>
              <a:rPr lang="en-US" dirty="0" err="1"/>
              <a:t>varijabilnim</a:t>
            </a:r>
            <a:r>
              <a:rPr lang="en-US" dirty="0"/>
              <a:t> </a:t>
            </a:r>
            <a:r>
              <a:rPr lang="en-US" dirty="0" err="1"/>
              <a:t>intervalima</a:t>
            </a:r>
            <a:r>
              <a:rPr lang="en-US" dirty="0"/>
              <a:t> - </a:t>
            </a:r>
            <a:r>
              <a:rPr lang="en-US" dirty="0" err="1"/>
              <a:t>npr</a:t>
            </a:r>
            <a:r>
              <a:rPr lang="en-US" dirty="0"/>
              <a:t>. </a:t>
            </a:r>
            <a:r>
              <a:rPr lang="en-US" dirty="0" err="1"/>
              <a:t>prvi</a:t>
            </a:r>
            <a:r>
              <a:rPr lang="en-US" dirty="0"/>
              <a:t>, </a:t>
            </a:r>
            <a:r>
              <a:rPr lang="en-US" dirty="0" err="1"/>
              <a:t>drugi</a:t>
            </a:r>
            <a:r>
              <a:rPr lang="en-US" dirty="0"/>
              <a:t>, </a:t>
            </a:r>
            <a:r>
              <a:rPr lang="en-US" dirty="0" err="1"/>
              <a:t>četvrti</a:t>
            </a:r>
            <a:r>
              <a:rPr lang="en-US" dirty="0"/>
              <a:t>, </a:t>
            </a:r>
            <a:r>
              <a:rPr lang="en-US" dirty="0" err="1"/>
              <a:t>osmi</a:t>
            </a:r>
            <a:r>
              <a:rPr lang="en-US" dirty="0"/>
              <a:t>, </a:t>
            </a:r>
            <a:r>
              <a:rPr lang="en-US" dirty="0" err="1"/>
              <a:t>i</a:t>
            </a:r>
            <a:r>
              <a:rPr lang="en-US" dirty="0"/>
              <a:t> </a:t>
            </a:r>
            <a:r>
              <a:rPr lang="en-US" dirty="0" err="1"/>
              <a:t>slično</a:t>
            </a:r>
            <a:r>
              <a:rPr lang="en-US" dirty="0"/>
              <a:t>. </a:t>
            </a:r>
            <a:r>
              <a:rPr lang="en-US" dirty="0" err="1"/>
              <a:t>Tipični</a:t>
            </a:r>
            <a:r>
              <a:rPr lang="en-US" dirty="0"/>
              <a:t> </a:t>
            </a:r>
            <a:r>
              <a:rPr lang="en-US" dirty="0" err="1"/>
              <a:t>vektorski</a:t>
            </a:r>
            <a:r>
              <a:rPr lang="en-US" dirty="0"/>
              <a:t> </a:t>
            </a:r>
            <a:r>
              <a:rPr lang="en-US" dirty="0" err="1"/>
              <a:t>sustavi</a:t>
            </a:r>
            <a:r>
              <a:rPr lang="en-US" dirty="0"/>
              <a:t> </a:t>
            </a:r>
            <a:r>
              <a:rPr lang="en-US" dirty="0" err="1"/>
              <a:t>imaju</a:t>
            </a:r>
            <a:r>
              <a:rPr lang="en-US" dirty="0"/>
              <a:t> </a:t>
            </a:r>
            <a:r>
              <a:rPr lang="en-US" dirty="0" err="1"/>
              <a:t>poseban</a:t>
            </a:r>
            <a:r>
              <a:rPr lang="en-US" dirty="0"/>
              <a:t> </a:t>
            </a:r>
            <a:r>
              <a:rPr lang="en-US" dirty="0" err="1"/>
              <a:t>hardver</a:t>
            </a:r>
            <a:r>
              <a:rPr lang="en-US" dirty="0"/>
              <a:t> za </a:t>
            </a:r>
            <a:r>
              <a:rPr lang="en-US" dirty="0" err="1"/>
              <a:t>akceleraciju</a:t>
            </a:r>
            <a:r>
              <a:rPr lang="en-US" dirty="0"/>
              <a:t> </a:t>
            </a:r>
            <a:r>
              <a:rPr lang="en-US" dirty="0" err="1"/>
              <a:t>ovih</a:t>
            </a:r>
            <a:r>
              <a:rPr lang="en-US" dirty="0"/>
              <a:t> </a:t>
            </a:r>
            <a:r>
              <a:rPr lang="en-US" dirty="0" err="1"/>
              <a:t>operacija</a:t>
            </a:r>
            <a:r>
              <a:rPr lang="en-US" dirty="0"/>
              <a:t>.</a:t>
            </a:r>
          </a:p>
        </p:txBody>
      </p:sp>
    </p:spTree>
    <p:extLst>
      <p:ext uri="{BB962C8B-B14F-4D97-AF65-F5344CB8AC3E}">
        <p14:creationId xmlns:p14="http://schemas.microsoft.com/office/powerpoint/2010/main" val="87181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83A8-F2FB-B449-A5BE-7254587FD28F}"/>
              </a:ext>
            </a:extLst>
          </p:cNvPr>
          <p:cNvSpPr>
            <a:spLocks noGrp="1"/>
          </p:cNvSpPr>
          <p:nvPr>
            <p:ph type="title"/>
          </p:nvPr>
        </p:nvSpPr>
        <p:spPr/>
        <p:txBody>
          <a:bodyPr/>
          <a:lstStyle/>
          <a:p>
            <a:r>
              <a:rPr lang="en-US" dirty="0"/>
              <a:t>A64 Instructions </a:t>
            </a:r>
          </a:p>
        </p:txBody>
      </p:sp>
      <p:sp>
        <p:nvSpPr>
          <p:cNvPr id="3" name="Content Placeholder 2">
            <a:extLst>
              <a:ext uri="{FF2B5EF4-FFF2-40B4-BE49-F238E27FC236}">
                <a16:creationId xmlns:a16="http://schemas.microsoft.com/office/drawing/2014/main" id="{66FB388E-2CD1-8F42-298B-ECA74CAA4D80}"/>
              </a:ext>
            </a:extLst>
          </p:cNvPr>
          <p:cNvSpPr>
            <a:spLocks noGrp="1"/>
          </p:cNvSpPr>
          <p:nvPr>
            <p:ph idx="1"/>
          </p:nvPr>
        </p:nvSpPr>
        <p:spPr/>
        <p:txBody>
          <a:bodyPr/>
          <a:lstStyle/>
          <a:p>
            <a:r>
              <a:rPr lang="en-US" dirty="0"/>
              <a:t>• 64-bit pointers and registers </a:t>
            </a:r>
            <a:endParaRPr lang="hr-HR" dirty="0"/>
          </a:p>
          <a:p>
            <a:r>
              <a:rPr lang="en-US" b="1" dirty="0"/>
              <a:t>• Fixed-length 32-bit instructions </a:t>
            </a:r>
            <a:endParaRPr lang="hr-HR" b="1" dirty="0"/>
          </a:p>
          <a:p>
            <a:r>
              <a:rPr lang="en-US" dirty="0"/>
              <a:t>• </a:t>
            </a:r>
            <a:r>
              <a:rPr lang="en-US" b="1" u="sng" dirty="0"/>
              <a:t>Load/store architecture </a:t>
            </a:r>
            <a:endParaRPr lang="hr-HR" b="1" u="sng" dirty="0"/>
          </a:p>
          <a:p>
            <a:r>
              <a:rPr lang="en-US" dirty="0"/>
              <a:t>• </a:t>
            </a:r>
            <a:r>
              <a:rPr lang="en-US" b="1" dirty="0"/>
              <a:t>Simple addressing modes </a:t>
            </a:r>
            <a:endParaRPr lang="hr-HR" b="1" dirty="0"/>
          </a:p>
          <a:p>
            <a:r>
              <a:rPr lang="en-US" dirty="0"/>
              <a:t>• 32 x 64-bit general-purpose registers (including the R31 the zero/stack register) </a:t>
            </a:r>
            <a:endParaRPr lang="hr-HR" dirty="0"/>
          </a:p>
          <a:p>
            <a:r>
              <a:rPr lang="en-US" dirty="0"/>
              <a:t>• The PC cannot be specified as the destination of a data processing instruction or load instruction.</a:t>
            </a:r>
          </a:p>
        </p:txBody>
      </p:sp>
    </p:spTree>
    <p:extLst>
      <p:ext uri="{BB962C8B-B14F-4D97-AF65-F5344CB8AC3E}">
        <p14:creationId xmlns:p14="http://schemas.microsoft.com/office/powerpoint/2010/main" val="662805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18ADF3-19D4-1983-77B9-50E324519250}"/>
              </a:ext>
            </a:extLst>
          </p:cNvPr>
          <p:cNvSpPr>
            <a:spLocks noGrp="1"/>
          </p:cNvSpPr>
          <p:nvPr>
            <p:ph type="body" idx="1"/>
          </p:nvPr>
        </p:nvSpPr>
        <p:spPr>
          <a:xfrm>
            <a:off x="0" y="0"/>
            <a:ext cx="5157787" cy="823912"/>
          </a:xfrm>
        </p:spPr>
        <p:txBody>
          <a:bodyPr/>
          <a:lstStyle/>
          <a:p>
            <a:r>
              <a:rPr lang="en-US" dirty="0" err="1"/>
              <a:t>Prednosti</a:t>
            </a:r>
            <a:r>
              <a:rPr lang="en-US" dirty="0"/>
              <a:t> </a:t>
            </a:r>
            <a:r>
              <a:rPr lang="en-US" dirty="0" err="1"/>
              <a:t>vektorskih</a:t>
            </a:r>
            <a:r>
              <a:rPr lang="en-US" dirty="0"/>
              <a:t> </a:t>
            </a:r>
            <a:r>
              <a:rPr lang="en-US" dirty="0" err="1"/>
              <a:t>procesora</a:t>
            </a:r>
            <a:r>
              <a:rPr lang="en-US" dirty="0"/>
              <a:t> </a:t>
            </a:r>
          </a:p>
        </p:txBody>
      </p:sp>
      <p:sp>
        <p:nvSpPr>
          <p:cNvPr id="4" name="Content Placeholder 3">
            <a:extLst>
              <a:ext uri="{FF2B5EF4-FFF2-40B4-BE49-F238E27FC236}">
                <a16:creationId xmlns:a16="http://schemas.microsoft.com/office/drawing/2014/main" id="{AFFD64C0-8EC4-1D26-AEEB-C2AD9E964290}"/>
              </a:ext>
            </a:extLst>
          </p:cNvPr>
          <p:cNvSpPr>
            <a:spLocks noGrp="1"/>
          </p:cNvSpPr>
          <p:nvPr>
            <p:ph sz="half" idx="2"/>
          </p:nvPr>
        </p:nvSpPr>
        <p:spPr>
          <a:xfrm>
            <a:off x="0" y="842460"/>
            <a:ext cx="5157787" cy="6015539"/>
          </a:xfrm>
        </p:spPr>
        <p:txBody>
          <a:bodyPr>
            <a:normAutofit fontScale="92500" lnSpcReduction="10000"/>
          </a:bodyPr>
          <a:lstStyle/>
          <a:p>
            <a:r>
              <a:rPr lang="en-US" dirty="0"/>
              <a:t>• </a:t>
            </a:r>
            <a:r>
              <a:rPr lang="en-US" u="sng" dirty="0" err="1"/>
              <a:t>brzina</a:t>
            </a:r>
            <a:r>
              <a:rPr lang="en-US" u="sng" dirty="0"/>
              <a:t>, </a:t>
            </a:r>
            <a:r>
              <a:rPr lang="en-US" u="sng" dirty="0" err="1"/>
              <a:t>jednostavno</a:t>
            </a:r>
            <a:r>
              <a:rPr lang="en-US" u="sng" dirty="0"/>
              <a:t> </a:t>
            </a:r>
            <a:r>
              <a:rPr lang="en-US" dirty="0" err="1"/>
              <a:t>korištenje</a:t>
            </a:r>
            <a:r>
              <a:rPr lang="en-US" dirty="0"/>
              <a:t> za </a:t>
            </a:r>
            <a:r>
              <a:rPr lang="en-US" dirty="0" err="1"/>
              <a:t>dosta</a:t>
            </a:r>
            <a:r>
              <a:rPr lang="en-US" dirty="0"/>
              <a:t> </a:t>
            </a:r>
            <a:r>
              <a:rPr lang="en-US" dirty="0" err="1"/>
              <a:t>aplikacija</a:t>
            </a:r>
            <a:r>
              <a:rPr lang="en-US" dirty="0"/>
              <a:t> </a:t>
            </a:r>
            <a:endParaRPr lang="hr-HR" dirty="0"/>
          </a:p>
          <a:p>
            <a:r>
              <a:rPr lang="en-US" dirty="0"/>
              <a:t>• </a:t>
            </a:r>
            <a:r>
              <a:rPr lang="en-US" dirty="0" err="1"/>
              <a:t>kompajleri</a:t>
            </a:r>
            <a:r>
              <a:rPr lang="en-US" dirty="0"/>
              <a:t> </a:t>
            </a:r>
            <a:r>
              <a:rPr lang="en-US" dirty="0" err="1"/>
              <a:t>su</a:t>
            </a:r>
            <a:r>
              <a:rPr lang="en-US" dirty="0"/>
              <a:t> </a:t>
            </a:r>
            <a:r>
              <a:rPr lang="en-US" dirty="0" err="1"/>
              <a:t>jako</a:t>
            </a:r>
            <a:r>
              <a:rPr lang="en-US" dirty="0"/>
              <a:t> </a:t>
            </a:r>
            <a:r>
              <a:rPr lang="en-US" dirty="0" err="1"/>
              <a:t>dobri</a:t>
            </a:r>
            <a:r>
              <a:rPr lang="en-US" dirty="0"/>
              <a:t> u </a:t>
            </a:r>
            <a:r>
              <a:rPr lang="en-US" dirty="0" err="1"/>
              <a:t>smislu</a:t>
            </a:r>
            <a:r>
              <a:rPr lang="en-US" dirty="0"/>
              <a:t> </a:t>
            </a:r>
            <a:r>
              <a:rPr lang="en-US" dirty="0" err="1"/>
              <a:t>detektiranja</a:t>
            </a:r>
            <a:r>
              <a:rPr lang="en-US" dirty="0"/>
              <a:t> </a:t>
            </a:r>
            <a:r>
              <a:rPr lang="en-US" dirty="0" err="1"/>
              <a:t>koda</a:t>
            </a:r>
            <a:r>
              <a:rPr lang="en-US" dirty="0"/>
              <a:t> koji se </a:t>
            </a:r>
            <a:r>
              <a:rPr lang="en-US" dirty="0" err="1"/>
              <a:t>može</a:t>
            </a:r>
            <a:r>
              <a:rPr lang="en-US" dirty="0"/>
              <a:t> </a:t>
            </a:r>
            <a:r>
              <a:rPr lang="en-US" dirty="0" err="1"/>
              <a:t>vektorizirati</a:t>
            </a:r>
            <a:r>
              <a:rPr lang="en-US" dirty="0"/>
              <a:t>, </a:t>
            </a:r>
            <a:r>
              <a:rPr lang="en-US" dirty="0" err="1"/>
              <a:t>petlje</a:t>
            </a:r>
            <a:r>
              <a:rPr lang="en-US" dirty="0"/>
              <a:t> </a:t>
            </a:r>
            <a:r>
              <a:rPr lang="en-US" dirty="0" err="1"/>
              <a:t>koje</a:t>
            </a:r>
            <a:r>
              <a:rPr lang="en-US" dirty="0"/>
              <a:t> se ne </a:t>
            </a:r>
            <a:r>
              <a:rPr lang="en-US" dirty="0" err="1"/>
              <a:t>mogu</a:t>
            </a:r>
            <a:r>
              <a:rPr lang="en-US" dirty="0"/>
              <a:t> </a:t>
            </a:r>
            <a:r>
              <a:rPr lang="en-US" dirty="0" err="1"/>
              <a:t>vektorizirati</a:t>
            </a:r>
            <a:r>
              <a:rPr lang="en-US" dirty="0"/>
              <a:t>, </a:t>
            </a:r>
            <a:r>
              <a:rPr lang="en-US" dirty="0" err="1"/>
              <a:t>informacije</a:t>
            </a:r>
            <a:r>
              <a:rPr lang="en-US" dirty="0"/>
              <a:t> </a:t>
            </a:r>
            <a:r>
              <a:rPr lang="en-US" dirty="0" err="1"/>
              <a:t>zašto</a:t>
            </a:r>
            <a:r>
              <a:rPr lang="en-US" dirty="0"/>
              <a:t> </a:t>
            </a:r>
            <a:r>
              <a:rPr lang="en-US" dirty="0" err="1"/>
              <a:t>i</a:t>
            </a:r>
            <a:r>
              <a:rPr lang="en-US" dirty="0"/>
              <a:t> </a:t>
            </a:r>
            <a:r>
              <a:rPr lang="en-US" dirty="0" err="1"/>
              <a:t>slično</a:t>
            </a:r>
            <a:r>
              <a:rPr lang="en-US" dirty="0"/>
              <a:t> - </a:t>
            </a:r>
            <a:r>
              <a:rPr lang="en-US" dirty="0" err="1"/>
              <a:t>olakšava</a:t>
            </a:r>
            <a:r>
              <a:rPr lang="en-US" dirty="0"/>
              <a:t> </a:t>
            </a:r>
            <a:r>
              <a:rPr lang="en-US" dirty="0" err="1"/>
              <a:t>odluke</a:t>
            </a:r>
            <a:r>
              <a:rPr lang="en-US" dirty="0"/>
              <a:t> o </a:t>
            </a:r>
            <a:r>
              <a:rPr lang="en-US" dirty="0" err="1"/>
              <a:t>redizajnu</a:t>
            </a:r>
            <a:r>
              <a:rPr lang="en-US" dirty="0"/>
              <a:t> </a:t>
            </a:r>
            <a:r>
              <a:rPr lang="en-US" dirty="0" err="1"/>
              <a:t>aplikacije</a:t>
            </a:r>
            <a:r>
              <a:rPr lang="en-US" dirty="0"/>
              <a:t> </a:t>
            </a:r>
            <a:r>
              <a:rPr lang="en-US" dirty="0" err="1"/>
              <a:t>ako</a:t>
            </a:r>
            <a:r>
              <a:rPr lang="en-US" dirty="0"/>
              <a:t> je </a:t>
            </a:r>
            <a:r>
              <a:rPr lang="en-US" dirty="0" err="1"/>
              <a:t>potreban</a:t>
            </a:r>
            <a:r>
              <a:rPr lang="en-US" dirty="0"/>
              <a:t> </a:t>
            </a:r>
            <a:endParaRPr lang="hr-HR" dirty="0"/>
          </a:p>
          <a:p>
            <a:r>
              <a:rPr lang="en-US" dirty="0"/>
              <a:t>• </a:t>
            </a:r>
            <a:r>
              <a:rPr lang="en-US" u="sng" dirty="0" err="1"/>
              <a:t>velika</a:t>
            </a:r>
            <a:r>
              <a:rPr lang="en-US" u="sng" dirty="0"/>
              <a:t> </a:t>
            </a:r>
            <a:r>
              <a:rPr lang="en-US" u="sng" dirty="0" err="1"/>
              <a:t>brzina</a:t>
            </a:r>
            <a:r>
              <a:rPr lang="en-US" u="sng" dirty="0"/>
              <a:t> </a:t>
            </a:r>
            <a:r>
              <a:rPr lang="en-US" u="sng" dirty="0" err="1"/>
              <a:t>memorije</a:t>
            </a:r>
            <a:r>
              <a:rPr lang="en-US" dirty="0"/>
              <a:t>, </a:t>
            </a:r>
            <a:r>
              <a:rPr lang="en-US" dirty="0" err="1"/>
              <a:t>svaki</a:t>
            </a:r>
            <a:r>
              <a:rPr lang="en-US" dirty="0"/>
              <a:t> </a:t>
            </a:r>
            <a:r>
              <a:rPr lang="en-US" dirty="0" err="1"/>
              <a:t>podatak</a:t>
            </a:r>
            <a:r>
              <a:rPr lang="en-US" dirty="0"/>
              <a:t> koji</a:t>
            </a:r>
            <a:r>
              <a:rPr lang="hr-HR" dirty="0"/>
              <a:t> </a:t>
            </a:r>
            <a:r>
              <a:rPr lang="en-US" dirty="0"/>
              <a:t>se </a:t>
            </a:r>
            <a:r>
              <a:rPr lang="en-US" dirty="0" err="1"/>
              <a:t>i</a:t>
            </a:r>
            <a:r>
              <a:rPr lang="en-US" dirty="0"/>
              <a:t> </a:t>
            </a:r>
            <a:r>
              <a:rPr lang="en-US" dirty="0" err="1"/>
              <a:t>koristi</a:t>
            </a:r>
            <a:r>
              <a:rPr lang="en-US" dirty="0"/>
              <a:t>, </a:t>
            </a:r>
            <a:r>
              <a:rPr lang="en-US" dirty="0" err="1"/>
              <a:t>što</a:t>
            </a:r>
            <a:r>
              <a:rPr lang="en-US" dirty="0"/>
              <a:t> je u </a:t>
            </a:r>
            <a:r>
              <a:rPr lang="en-US" dirty="0" err="1"/>
              <a:t>suprotnosti</a:t>
            </a:r>
            <a:r>
              <a:rPr lang="en-US" dirty="0"/>
              <a:t> </a:t>
            </a:r>
            <a:r>
              <a:rPr lang="en-US" dirty="0" err="1"/>
              <a:t>sa</a:t>
            </a:r>
            <a:r>
              <a:rPr lang="en-US" dirty="0"/>
              <a:t> </a:t>
            </a:r>
            <a:r>
              <a:rPr lang="en-US" dirty="0" err="1"/>
              <a:t>spekulativnim</a:t>
            </a:r>
            <a:r>
              <a:rPr lang="en-US" dirty="0"/>
              <a:t> </a:t>
            </a:r>
            <a:r>
              <a:rPr lang="en-US" dirty="0" err="1"/>
              <a:t>izvršavanjem</a:t>
            </a:r>
            <a:r>
              <a:rPr lang="en-US" dirty="0"/>
              <a:t>, cache </a:t>
            </a:r>
            <a:r>
              <a:rPr lang="en-US" dirty="0" err="1"/>
              <a:t>memorijom</a:t>
            </a:r>
            <a:r>
              <a:rPr lang="en-US" dirty="0"/>
              <a:t> </a:t>
            </a:r>
            <a:r>
              <a:rPr lang="en-US" dirty="0" err="1"/>
              <a:t>i</a:t>
            </a:r>
            <a:r>
              <a:rPr lang="en-US" dirty="0"/>
              <a:t> </a:t>
            </a:r>
            <a:r>
              <a:rPr lang="en-US" dirty="0" err="1"/>
              <a:t>sličnim</a:t>
            </a:r>
            <a:r>
              <a:rPr lang="en-US" dirty="0"/>
              <a:t> </a:t>
            </a:r>
            <a:r>
              <a:rPr lang="en-US" dirty="0" err="1"/>
              <a:t>tehnologijama</a:t>
            </a:r>
            <a:r>
              <a:rPr lang="en-US" dirty="0"/>
              <a:t> </a:t>
            </a:r>
            <a:r>
              <a:rPr lang="en-US" dirty="0" err="1"/>
              <a:t>koje</a:t>
            </a:r>
            <a:r>
              <a:rPr lang="en-US" dirty="0"/>
              <a:t> ne </a:t>
            </a:r>
            <a:r>
              <a:rPr lang="en-US" dirty="0" err="1"/>
              <a:t>koriste</a:t>
            </a:r>
            <a:r>
              <a:rPr lang="en-US" dirty="0"/>
              <a:t> </a:t>
            </a:r>
            <a:r>
              <a:rPr lang="en-US" dirty="0" err="1"/>
              <a:t>svaki</a:t>
            </a:r>
            <a:r>
              <a:rPr lang="en-US" dirty="0"/>
              <a:t> </a:t>
            </a:r>
            <a:r>
              <a:rPr lang="en-US" dirty="0" err="1"/>
              <a:t>podatak</a:t>
            </a:r>
            <a:endParaRPr lang="en-US" dirty="0"/>
          </a:p>
        </p:txBody>
      </p:sp>
      <p:sp>
        <p:nvSpPr>
          <p:cNvPr id="5" name="Text Placeholder 4">
            <a:extLst>
              <a:ext uri="{FF2B5EF4-FFF2-40B4-BE49-F238E27FC236}">
                <a16:creationId xmlns:a16="http://schemas.microsoft.com/office/drawing/2014/main" id="{D78B4908-840E-1FE1-D128-D763CDFB236F}"/>
              </a:ext>
            </a:extLst>
          </p:cNvPr>
          <p:cNvSpPr>
            <a:spLocks noGrp="1"/>
          </p:cNvSpPr>
          <p:nvPr>
            <p:ph type="body" sz="quarter" idx="3"/>
          </p:nvPr>
        </p:nvSpPr>
        <p:spPr>
          <a:xfrm>
            <a:off x="6096000" y="0"/>
            <a:ext cx="5183188" cy="823912"/>
          </a:xfrm>
        </p:spPr>
        <p:txBody>
          <a:bodyPr/>
          <a:lstStyle/>
          <a:p>
            <a:r>
              <a:rPr lang="en-US" dirty="0" err="1"/>
              <a:t>Nedostatci</a:t>
            </a:r>
            <a:r>
              <a:rPr lang="en-US" dirty="0"/>
              <a:t> </a:t>
            </a:r>
            <a:r>
              <a:rPr lang="en-US" dirty="0" err="1"/>
              <a:t>vektorskih</a:t>
            </a:r>
            <a:r>
              <a:rPr lang="en-US" dirty="0"/>
              <a:t> </a:t>
            </a:r>
            <a:r>
              <a:rPr lang="en-US" dirty="0" err="1"/>
              <a:t>procesora</a:t>
            </a:r>
            <a:r>
              <a:rPr lang="en-US" dirty="0"/>
              <a:t> </a:t>
            </a:r>
          </a:p>
        </p:txBody>
      </p:sp>
      <p:sp>
        <p:nvSpPr>
          <p:cNvPr id="6" name="Content Placeholder 5">
            <a:extLst>
              <a:ext uri="{FF2B5EF4-FFF2-40B4-BE49-F238E27FC236}">
                <a16:creationId xmlns:a16="http://schemas.microsoft.com/office/drawing/2014/main" id="{C7F57E99-F0AC-CBDB-F782-883E617336F9}"/>
              </a:ext>
            </a:extLst>
          </p:cNvPr>
          <p:cNvSpPr>
            <a:spLocks noGrp="1"/>
          </p:cNvSpPr>
          <p:nvPr>
            <p:ph sz="quarter" idx="4"/>
          </p:nvPr>
        </p:nvSpPr>
        <p:spPr>
          <a:xfrm>
            <a:off x="6096000" y="842461"/>
            <a:ext cx="5183188" cy="6015538"/>
          </a:xfrm>
        </p:spPr>
        <p:txBody>
          <a:bodyPr>
            <a:normAutofit fontScale="92500" lnSpcReduction="10000"/>
          </a:bodyPr>
          <a:lstStyle/>
          <a:p>
            <a:r>
              <a:rPr lang="en-US" dirty="0"/>
              <a:t>• </a:t>
            </a:r>
            <a:r>
              <a:rPr lang="en-US" u="sng" dirty="0"/>
              <a:t>ne vole </a:t>
            </a:r>
            <a:r>
              <a:rPr lang="en-US" u="sng" dirty="0" err="1"/>
              <a:t>neuredne</a:t>
            </a:r>
            <a:r>
              <a:rPr lang="en-US" u="sng" dirty="0"/>
              <a:t> </a:t>
            </a:r>
            <a:r>
              <a:rPr lang="en-US" u="sng" dirty="0" err="1"/>
              <a:t>podatke</a:t>
            </a:r>
            <a:r>
              <a:rPr lang="en-US" u="sng" dirty="0"/>
              <a:t> </a:t>
            </a:r>
            <a:endParaRPr lang="hr-HR" u="sng" dirty="0"/>
          </a:p>
          <a:p>
            <a:r>
              <a:rPr lang="en-US" dirty="0"/>
              <a:t>• </a:t>
            </a:r>
            <a:r>
              <a:rPr lang="en-US" dirty="0" err="1"/>
              <a:t>imaju</a:t>
            </a:r>
            <a:r>
              <a:rPr lang="en-US" dirty="0"/>
              <a:t> </a:t>
            </a:r>
            <a:r>
              <a:rPr lang="en-US" dirty="0" err="1"/>
              <a:t>jako</a:t>
            </a:r>
            <a:r>
              <a:rPr lang="en-US" dirty="0"/>
              <a:t> </a:t>
            </a:r>
            <a:r>
              <a:rPr lang="en-US" u="sng" dirty="0" err="1"/>
              <a:t>tanku</a:t>
            </a:r>
            <a:r>
              <a:rPr lang="en-US" u="sng" dirty="0"/>
              <a:t> </a:t>
            </a:r>
            <a:r>
              <a:rPr lang="en-US" u="sng" dirty="0" err="1"/>
              <a:t>liniju</a:t>
            </a:r>
            <a:r>
              <a:rPr lang="en-US" u="sng" dirty="0"/>
              <a:t> </a:t>
            </a:r>
            <a:r>
              <a:rPr lang="en-US" u="sng" dirty="0" err="1"/>
              <a:t>skalabilnosti</a:t>
            </a:r>
            <a:r>
              <a:rPr lang="en-US" dirty="0"/>
              <a:t>, </a:t>
            </a:r>
            <a:r>
              <a:rPr lang="en-US" dirty="0" err="1"/>
              <a:t>tj</a:t>
            </a:r>
            <a:r>
              <a:rPr lang="en-US" dirty="0"/>
              <a:t>. </a:t>
            </a:r>
            <a:r>
              <a:rPr lang="en-US" dirty="0" err="1"/>
              <a:t>sposobnost</a:t>
            </a:r>
            <a:r>
              <a:rPr lang="en-US" dirty="0"/>
              <a:t> da </a:t>
            </a:r>
            <a:r>
              <a:rPr lang="en-US" dirty="0" err="1"/>
              <a:t>odrade</a:t>
            </a:r>
            <a:r>
              <a:rPr lang="en-US" dirty="0"/>
              <a:t> </a:t>
            </a:r>
            <a:r>
              <a:rPr lang="en-US" dirty="0" err="1"/>
              <a:t>veće</a:t>
            </a:r>
            <a:r>
              <a:rPr lang="en-US" dirty="0"/>
              <a:t> </a:t>
            </a:r>
            <a:r>
              <a:rPr lang="en-US" dirty="0" err="1"/>
              <a:t>zadaće</a:t>
            </a:r>
            <a:r>
              <a:rPr lang="en-US" dirty="0"/>
              <a:t> </a:t>
            </a:r>
            <a:endParaRPr lang="hr-HR" dirty="0"/>
          </a:p>
          <a:p>
            <a:r>
              <a:rPr lang="en-US" dirty="0"/>
              <a:t>• </a:t>
            </a:r>
            <a:r>
              <a:rPr lang="en-US" dirty="0" err="1"/>
              <a:t>što</a:t>
            </a:r>
            <a:r>
              <a:rPr lang="en-US" dirty="0"/>
              <a:t> </a:t>
            </a:r>
            <a:r>
              <a:rPr lang="en-US" dirty="0" err="1"/>
              <a:t>su</a:t>
            </a:r>
            <a:r>
              <a:rPr lang="en-US" dirty="0"/>
              <a:t> </a:t>
            </a:r>
            <a:r>
              <a:rPr lang="en-US" dirty="0" err="1"/>
              <a:t>vektori</a:t>
            </a:r>
            <a:r>
              <a:rPr lang="en-US" dirty="0"/>
              <a:t> </a:t>
            </a:r>
            <a:r>
              <a:rPr lang="en-US" dirty="0" err="1"/>
              <a:t>veći</a:t>
            </a:r>
            <a:r>
              <a:rPr lang="en-US" dirty="0"/>
              <a:t>, to je </a:t>
            </a:r>
            <a:r>
              <a:rPr lang="en-US" dirty="0" err="1"/>
              <a:t>teže</a:t>
            </a:r>
            <a:r>
              <a:rPr lang="en-US" dirty="0"/>
              <a:t> </a:t>
            </a:r>
            <a:r>
              <a:rPr lang="en-US" dirty="0" err="1"/>
              <a:t>dizajnirati</a:t>
            </a:r>
            <a:r>
              <a:rPr lang="en-US" dirty="0"/>
              <a:t> </a:t>
            </a:r>
            <a:r>
              <a:rPr lang="en-US" dirty="0" err="1"/>
              <a:t>sustav</a:t>
            </a:r>
            <a:r>
              <a:rPr lang="en-US" dirty="0"/>
              <a:t> koji </a:t>
            </a:r>
            <a:r>
              <a:rPr lang="en-US" dirty="0" err="1"/>
              <a:t>ih</a:t>
            </a:r>
            <a:r>
              <a:rPr lang="en-US" dirty="0"/>
              <a:t> </a:t>
            </a:r>
            <a:r>
              <a:rPr lang="en-US" dirty="0" err="1"/>
              <a:t>može</a:t>
            </a:r>
            <a:r>
              <a:rPr lang="en-US" dirty="0"/>
              <a:t> </a:t>
            </a:r>
            <a:r>
              <a:rPr lang="en-US" dirty="0" err="1"/>
              <a:t>korstiti</a:t>
            </a:r>
            <a:r>
              <a:rPr lang="en-US" dirty="0"/>
              <a:t> </a:t>
            </a:r>
            <a:endParaRPr lang="hr-HR" dirty="0"/>
          </a:p>
          <a:p>
            <a:r>
              <a:rPr lang="en-US" dirty="0"/>
              <a:t>• </a:t>
            </a:r>
            <a:r>
              <a:rPr lang="en-US" dirty="0" err="1"/>
              <a:t>skalabilnost</a:t>
            </a:r>
            <a:r>
              <a:rPr lang="en-US" dirty="0"/>
              <a:t> se </a:t>
            </a:r>
            <a:r>
              <a:rPr lang="en-US" dirty="0" err="1"/>
              <a:t>postiže</a:t>
            </a:r>
            <a:r>
              <a:rPr lang="en-US" dirty="0"/>
              <a:t> </a:t>
            </a:r>
            <a:r>
              <a:rPr lang="en-US" u="sng" dirty="0" err="1"/>
              <a:t>većim</a:t>
            </a:r>
            <a:r>
              <a:rPr lang="en-US" u="sng" dirty="0"/>
              <a:t> </a:t>
            </a:r>
            <a:r>
              <a:rPr lang="en-US" u="sng" dirty="0" err="1"/>
              <a:t>brojem</a:t>
            </a:r>
            <a:r>
              <a:rPr lang="en-US" u="sng" dirty="0"/>
              <a:t> </a:t>
            </a:r>
            <a:r>
              <a:rPr lang="en-US" u="sng" dirty="0" err="1"/>
              <a:t>vektorskih</a:t>
            </a:r>
            <a:r>
              <a:rPr lang="en-US" u="sng" dirty="0"/>
              <a:t> </a:t>
            </a:r>
            <a:r>
              <a:rPr lang="en-US" u="sng" dirty="0" err="1"/>
              <a:t>procesora</a:t>
            </a:r>
            <a:r>
              <a:rPr lang="en-US" dirty="0"/>
              <a:t>, ne </a:t>
            </a:r>
            <a:r>
              <a:rPr lang="en-US" dirty="0" err="1"/>
              <a:t>duljinom</a:t>
            </a:r>
            <a:r>
              <a:rPr lang="en-US" dirty="0"/>
              <a:t> </a:t>
            </a:r>
            <a:r>
              <a:rPr lang="en-US" dirty="0" err="1"/>
              <a:t>vektora</a:t>
            </a:r>
            <a:r>
              <a:rPr lang="en-US" dirty="0"/>
              <a:t> </a:t>
            </a:r>
            <a:endParaRPr lang="hr-HR" dirty="0"/>
          </a:p>
          <a:p>
            <a:r>
              <a:rPr lang="en-US" dirty="0"/>
              <a:t>• </a:t>
            </a:r>
            <a:r>
              <a:rPr lang="en-US" dirty="0" err="1"/>
              <a:t>trenutni</a:t>
            </a:r>
            <a:r>
              <a:rPr lang="en-US" dirty="0"/>
              <a:t> </a:t>
            </a:r>
            <a:r>
              <a:rPr lang="en-US" dirty="0" err="1"/>
              <a:t>sustavi</a:t>
            </a:r>
            <a:r>
              <a:rPr lang="en-US" dirty="0"/>
              <a:t> </a:t>
            </a:r>
            <a:r>
              <a:rPr lang="en-US" dirty="0" err="1"/>
              <a:t>imaju</a:t>
            </a:r>
            <a:r>
              <a:rPr lang="en-US" dirty="0"/>
              <a:t> </a:t>
            </a:r>
            <a:r>
              <a:rPr lang="en-US" dirty="0" err="1"/>
              <a:t>ograničenu</a:t>
            </a:r>
            <a:r>
              <a:rPr lang="en-US" dirty="0"/>
              <a:t> </a:t>
            </a:r>
            <a:r>
              <a:rPr lang="en-US" dirty="0" err="1"/>
              <a:t>podršku</a:t>
            </a:r>
            <a:r>
              <a:rPr lang="en-US" dirty="0"/>
              <a:t> za </a:t>
            </a:r>
            <a:r>
              <a:rPr lang="en-US" dirty="0" err="1"/>
              <a:t>operacije</a:t>
            </a:r>
            <a:r>
              <a:rPr lang="en-US" dirty="0"/>
              <a:t> </a:t>
            </a:r>
            <a:r>
              <a:rPr lang="en-US" dirty="0" err="1"/>
              <a:t>na</a:t>
            </a:r>
            <a:r>
              <a:rPr lang="en-US" dirty="0"/>
              <a:t> </a:t>
            </a:r>
            <a:r>
              <a:rPr lang="en-US" dirty="0" err="1"/>
              <a:t>vrlo</a:t>
            </a:r>
            <a:r>
              <a:rPr lang="en-US" dirty="0"/>
              <a:t> </a:t>
            </a:r>
            <a:r>
              <a:rPr lang="en-US" dirty="0" err="1"/>
              <a:t>kratkim</a:t>
            </a:r>
            <a:r>
              <a:rPr lang="en-US" dirty="0"/>
              <a:t> </a:t>
            </a:r>
            <a:r>
              <a:rPr lang="en-US" dirty="0" err="1"/>
              <a:t>vektorima</a:t>
            </a:r>
            <a:r>
              <a:rPr lang="en-US" dirty="0"/>
              <a:t>, </a:t>
            </a:r>
            <a:r>
              <a:rPr lang="en-US" dirty="0" err="1"/>
              <a:t>dok</a:t>
            </a:r>
            <a:r>
              <a:rPr lang="en-US" dirty="0"/>
              <a:t> </a:t>
            </a:r>
            <a:r>
              <a:rPr lang="en-US" dirty="0" err="1"/>
              <a:t>su</a:t>
            </a:r>
            <a:r>
              <a:rPr lang="en-US" dirty="0"/>
              <a:t> </a:t>
            </a:r>
            <a:r>
              <a:rPr lang="en-US" dirty="0" err="1"/>
              <a:t>procesori</a:t>
            </a:r>
            <a:r>
              <a:rPr lang="en-US" dirty="0"/>
              <a:t> koji </a:t>
            </a:r>
            <a:r>
              <a:rPr lang="en-US" dirty="0" err="1"/>
              <a:t>rade</a:t>
            </a:r>
            <a:r>
              <a:rPr lang="en-US" dirty="0"/>
              <a:t> </a:t>
            </a:r>
            <a:r>
              <a:rPr lang="en-US" dirty="0" err="1"/>
              <a:t>sa</a:t>
            </a:r>
            <a:r>
              <a:rPr lang="en-US" dirty="0"/>
              <a:t> </a:t>
            </a:r>
            <a:r>
              <a:rPr lang="en-US" dirty="0" err="1"/>
              <a:t>dugačkim</a:t>
            </a:r>
            <a:r>
              <a:rPr lang="en-US" dirty="0"/>
              <a:t> </a:t>
            </a:r>
            <a:r>
              <a:rPr lang="en-US" dirty="0" err="1"/>
              <a:t>vektorima</a:t>
            </a:r>
            <a:r>
              <a:rPr lang="en-US" dirty="0"/>
              <a:t> </a:t>
            </a:r>
            <a:r>
              <a:rPr lang="en-US" dirty="0" err="1"/>
              <a:t>rijetki</a:t>
            </a:r>
            <a:r>
              <a:rPr lang="en-US" dirty="0"/>
              <a:t> </a:t>
            </a:r>
            <a:r>
              <a:rPr lang="en-US" dirty="0" err="1"/>
              <a:t>i</a:t>
            </a:r>
            <a:r>
              <a:rPr lang="en-US" dirty="0"/>
              <a:t> </a:t>
            </a:r>
            <a:r>
              <a:rPr lang="en-US" dirty="0" err="1"/>
              <a:t>proizvedeni</a:t>
            </a:r>
            <a:r>
              <a:rPr lang="en-US" dirty="0"/>
              <a:t> po </a:t>
            </a:r>
            <a:r>
              <a:rPr lang="en-US" dirty="0" err="1"/>
              <a:t>narudžbi</a:t>
            </a:r>
            <a:r>
              <a:rPr lang="en-US" dirty="0"/>
              <a:t>, </a:t>
            </a:r>
            <a:r>
              <a:rPr lang="en-US" dirty="0" err="1"/>
              <a:t>i</a:t>
            </a:r>
            <a:r>
              <a:rPr lang="en-US" dirty="0"/>
              <a:t> </a:t>
            </a:r>
            <a:r>
              <a:rPr lang="en-US" dirty="0" err="1"/>
              <a:t>stoga</a:t>
            </a:r>
            <a:r>
              <a:rPr lang="en-US" dirty="0"/>
              <a:t> </a:t>
            </a:r>
            <a:r>
              <a:rPr lang="en-US" dirty="0" err="1"/>
              <a:t>vrlo</a:t>
            </a:r>
            <a:r>
              <a:rPr lang="en-US" dirty="0"/>
              <a:t> </a:t>
            </a:r>
            <a:r>
              <a:rPr lang="en-US" u="sng" dirty="0" err="1"/>
              <a:t>skupi</a:t>
            </a:r>
            <a:endParaRPr lang="en-US" u="sng" dirty="0"/>
          </a:p>
        </p:txBody>
      </p:sp>
    </p:spTree>
    <p:extLst>
      <p:ext uri="{BB962C8B-B14F-4D97-AF65-F5344CB8AC3E}">
        <p14:creationId xmlns:p14="http://schemas.microsoft.com/office/powerpoint/2010/main" val="15854024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502C-20B1-7BDF-3CD8-1BB81F16466B}"/>
              </a:ext>
            </a:extLst>
          </p:cNvPr>
          <p:cNvSpPr>
            <a:spLocks noGrp="1"/>
          </p:cNvSpPr>
          <p:nvPr>
            <p:ph type="title"/>
          </p:nvPr>
        </p:nvSpPr>
        <p:spPr/>
        <p:txBody>
          <a:bodyPr/>
          <a:lstStyle/>
          <a:p>
            <a:r>
              <a:rPr lang="en-US" b="1" dirty="0" err="1"/>
              <a:t>Grafičke</a:t>
            </a:r>
            <a:r>
              <a:rPr lang="en-US" b="1" dirty="0"/>
              <a:t> </a:t>
            </a:r>
            <a:r>
              <a:rPr lang="en-US" b="1" dirty="0" err="1"/>
              <a:t>kartice</a:t>
            </a:r>
            <a:r>
              <a:rPr lang="en-US" b="1" dirty="0"/>
              <a:t> </a:t>
            </a:r>
          </a:p>
        </p:txBody>
      </p:sp>
      <p:sp>
        <p:nvSpPr>
          <p:cNvPr id="3" name="Content Placeholder 2">
            <a:extLst>
              <a:ext uri="{FF2B5EF4-FFF2-40B4-BE49-F238E27FC236}">
                <a16:creationId xmlns:a16="http://schemas.microsoft.com/office/drawing/2014/main" id="{A83BE530-B4D9-9F4C-A579-B67A940FC98D}"/>
              </a:ext>
            </a:extLst>
          </p:cNvPr>
          <p:cNvSpPr>
            <a:spLocks noGrp="1"/>
          </p:cNvSpPr>
          <p:nvPr>
            <p:ph idx="1"/>
          </p:nvPr>
        </p:nvSpPr>
        <p:spPr/>
        <p:txBody>
          <a:bodyPr>
            <a:normAutofit fontScale="92500"/>
          </a:bodyPr>
          <a:lstStyle/>
          <a:p>
            <a:r>
              <a:rPr lang="en-US" dirty="0"/>
              <a:t>• </a:t>
            </a:r>
            <a:r>
              <a:rPr lang="en-US" dirty="0" err="1"/>
              <a:t>koriste</a:t>
            </a:r>
            <a:r>
              <a:rPr lang="en-US" dirty="0"/>
              <a:t> </a:t>
            </a:r>
            <a:r>
              <a:rPr lang="en-US" b="1" dirty="0" err="1"/>
              <a:t>točke</a:t>
            </a:r>
            <a:r>
              <a:rPr lang="en-US" b="1" dirty="0"/>
              <a:t>, </a:t>
            </a:r>
            <a:r>
              <a:rPr lang="en-US" b="1" dirty="0" err="1"/>
              <a:t>linije</a:t>
            </a:r>
            <a:r>
              <a:rPr lang="en-US" b="1" dirty="0"/>
              <a:t> </a:t>
            </a:r>
            <a:r>
              <a:rPr lang="en-US" b="1" dirty="0" err="1"/>
              <a:t>i</a:t>
            </a:r>
            <a:r>
              <a:rPr lang="en-US" b="1" dirty="0"/>
              <a:t> </a:t>
            </a:r>
            <a:r>
              <a:rPr lang="en-US" b="1" dirty="0" err="1"/>
              <a:t>trokute</a:t>
            </a:r>
            <a:r>
              <a:rPr lang="en-US" b="1" dirty="0"/>
              <a:t> </a:t>
            </a:r>
            <a:r>
              <a:rPr lang="en-US" dirty="0"/>
              <a:t>za </a:t>
            </a:r>
            <a:r>
              <a:rPr lang="en-US" dirty="0" err="1"/>
              <a:t>predstavljanje</a:t>
            </a:r>
            <a:r>
              <a:rPr lang="en-US" dirty="0"/>
              <a:t> </a:t>
            </a:r>
            <a:r>
              <a:rPr lang="en-US" b="1" dirty="0" err="1"/>
              <a:t>površine</a:t>
            </a:r>
            <a:r>
              <a:rPr lang="en-US" dirty="0"/>
              <a:t> </a:t>
            </a:r>
            <a:r>
              <a:rPr lang="en-US" dirty="0" err="1"/>
              <a:t>fizičkog</a:t>
            </a:r>
            <a:r>
              <a:rPr lang="en-US" dirty="0"/>
              <a:t> </a:t>
            </a:r>
            <a:r>
              <a:rPr lang="en-US" dirty="0" err="1"/>
              <a:t>objekta</a:t>
            </a:r>
            <a:r>
              <a:rPr lang="en-US" dirty="0"/>
              <a:t> </a:t>
            </a:r>
            <a:endParaRPr lang="hr-HR" dirty="0"/>
          </a:p>
          <a:p>
            <a:r>
              <a:rPr lang="en-US" dirty="0"/>
              <a:t>• </a:t>
            </a:r>
            <a:r>
              <a:rPr lang="en-US" dirty="0" err="1"/>
              <a:t>koriste</a:t>
            </a:r>
            <a:r>
              <a:rPr lang="en-US" dirty="0"/>
              <a:t> </a:t>
            </a:r>
            <a:r>
              <a:rPr lang="en-US" b="1" dirty="0"/>
              <a:t>pipeline </a:t>
            </a:r>
            <a:r>
              <a:rPr lang="en-US" b="1" dirty="0" err="1"/>
              <a:t>grafičkog</a:t>
            </a:r>
            <a:r>
              <a:rPr lang="en-US" b="1" dirty="0"/>
              <a:t> </a:t>
            </a:r>
            <a:r>
              <a:rPr lang="en-US" b="1" dirty="0" err="1"/>
              <a:t>procesora</a:t>
            </a:r>
            <a:r>
              <a:rPr lang="en-US" b="1" dirty="0"/>
              <a:t> </a:t>
            </a:r>
            <a:r>
              <a:rPr lang="en-US" dirty="0"/>
              <a:t>za </a:t>
            </a:r>
            <a:r>
              <a:rPr lang="en-US" dirty="0" err="1"/>
              <a:t>pretvaranje</a:t>
            </a:r>
            <a:r>
              <a:rPr lang="en-US" dirty="0"/>
              <a:t> interne </a:t>
            </a:r>
            <a:r>
              <a:rPr lang="en-US" dirty="0" err="1"/>
              <a:t>reprezentacije</a:t>
            </a:r>
            <a:r>
              <a:rPr lang="en-US" dirty="0"/>
              <a:t> u </a:t>
            </a:r>
            <a:r>
              <a:rPr lang="en-US" b="1" dirty="0" err="1"/>
              <a:t>niz</a:t>
            </a:r>
            <a:r>
              <a:rPr lang="en-US" b="1" dirty="0"/>
              <a:t> </a:t>
            </a:r>
            <a:r>
              <a:rPr lang="en-US" b="1" dirty="0" err="1"/>
              <a:t>piksela</a:t>
            </a:r>
            <a:r>
              <a:rPr lang="en-US" b="1" dirty="0"/>
              <a:t> </a:t>
            </a:r>
            <a:r>
              <a:rPr lang="en-US" dirty="0"/>
              <a:t>koji se </a:t>
            </a:r>
            <a:r>
              <a:rPr lang="en-US" dirty="0" err="1"/>
              <a:t>mogu</a:t>
            </a:r>
            <a:r>
              <a:rPr lang="en-US" dirty="0"/>
              <a:t> </a:t>
            </a:r>
            <a:r>
              <a:rPr lang="en-US" dirty="0" err="1"/>
              <a:t>prikazivati</a:t>
            </a:r>
            <a:r>
              <a:rPr lang="en-US" dirty="0"/>
              <a:t> </a:t>
            </a:r>
            <a:r>
              <a:rPr lang="en-US" dirty="0" err="1"/>
              <a:t>na</a:t>
            </a:r>
            <a:r>
              <a:rPr lang="en-US" dirty="0"/>
              <a:t> </a:t>
            </a:r>
            <a:r>
              <a:rPr lang="en-US" dirty="0" err="1"/>
              <a:t>ekranu</a:t>
            </a:r>
            <a:r>
              <a:rPr lang="en-US" dirty="0"/>
              <a:t> </a:t>
            </a:r>
            <a:endParaRPr lang="hr-HR" dirty="0"/>
          </a:p>
          <a:p>
            <a:r>
              <a:rPr lang="en-US" dirty="0"/>
              <a:t>• </a:t>
            </a:r>
            <a:r>
              <a:rPr lang="en-US" dirty="0" err="1"/>
              <a:t>više</a:t>
            </a:r>
            <a:r>
              <a:rPr lang="en-US" dirty="0"/>
              <a:t> </a:t>
            </a:r>
            <a:r>
              <a:rPr lang="en-US" dirty="0" err="1"/>
              <a:t>faza</a:t>
            </a:r>
            <a:r>
              <a:rPr lang="en-US" dirty="0"/>
              <a:t> </a:t>
            </a:r>
            <a:r>
              <a:rPr lang="en-US" dirty="0" err="1"/>
              <a:t>pipelinea</a:t>
            </a:r>
            <a:r>
              <a:rPr lang="en-US" dirty="0"/>
              <a:t> == </a:t>
            </a:r>
            <a:r>
              <a:rPr lang="en-US" dirty="0" err="1"/>
              <a:t>programibilne</a:t>
            </a:r>
            <a:r>
              <a:rPr lang="en-US" dirty="0"/>
              <a:t> faze </a:t>
            </a:r>
            <a:endParaRPr lang="hr-HR" dirty="0"/>
          </a:p>
          <a:p>
            <a:r>
              <a:rPr lang="en-US" dirty="0"/>
              <a:t>• </a:t>
            </a:r>
            <a:r>
              <a:rPr lang="en-US" u="sng" dirty="0" err="1"/>
              <a:t>ponašanje</a:t>
            </a:r>
            <a:r>
              <a:rPr lang="en-US" u="sng" dirty="0"/>
              <a:t> </a:t>
            </a:r>
            <a:r>
              <a:rPr lang="en-US" u="sng" dirty="0" err="1"/>
              <a:t>programibilnih</a:t>
            </a:r>
            <a:r>
              <a:rPr lang="en-US" u="sng" dirty="0"/>
              <a:t> </a:t>
            </a:r>
            <a:r>
              <a:rPr lang="en-US" u="sng" dirty="0" err="1"/>
              <a:t>dijelova</a:t>
            </a:r>
            <a:r>
              <a:rPr lang="en-US" u="sng" dirty="0"/>
              <a:t> </a:t>
            </a:r>
            <a:r>
              <a:rPr lang="en-US" u="sng" dirty="0" err="1"/>
              <a:t>pipelinea</a:t>
            </a:r>
            <a:r>
              <a:rPr lang="en-US" u="sng" dirty="0"/>
              <a:t> </a:t>
            </a:r>
            <a:r>
              <a:rPr lang="en-US" dirty="0" err="1"/>
              <a:t>speficira</a:t>
            </a:r>
            <a:r>
              <a:rPr lang="en-US" dirty="0"/>
              <a:t> se </a:t>
            </a:r>
            <a:r>
              <a:rPr lang="en-US" dirty="0" err="1"/>
              <a:t>korištenjem</a:t>
            </a:r>
            <a:r>
              <a:rPr lang="en-US" dirty="0"/>
              <a:t> </a:t>
            </a:r>
            <a:r>
              <a:rPr lang="en-US" dirty="0" err="1"/>
              <a:t>funkcija</a:t>
            </a:r>
            <a:r>
              <a:rPr lang="en-US" dirty="0"/>
              <a:t> </a:t>
            </a:r>
            <a:r>
              <a:rPr lang="en-US" dirty="0" err="1"/>
              <a:t>koje</a:t>
            </a:r>
            <a:r>
              <a:rPr lang="en-US" dirty="0"/>
              <a:t> se </a:t>
            </a:r>
            <a:r>
              <a:rPr lang="en-US" dirty="0" err="1"/>
              <a:t>zovu</a:t>
            </a:r>
            <a:r>
              <a:rPr lang="en-US" dirty="0"/>
              <a:t> </a:t>
            </a:r>
            <a:r>
              <a:rPr lang="en-US" b="1" u="sng" dirty="0"/>
              <a:t>shader </a:t>
            </a:r>
            <a:r>
              <a:rPr lang="en-US" b="1" u="sng" dirty="0" err="1"/>
              <a:t>funkcije</a:t>
            </a:r>
            <a:r>
              <a:rPr lang="en-US" b="1" u="sng" dirty="0"/>
              <a:t> </a:t>
            </a:r>
            <a:endParaRPr lang="hr-HR" b="1" u="sng" dirty="0"/>
          </a:p>
          <a:p>
            <a:r>
              <a:rPr lang="en-US" dirty="0"/>
              <a:t>• shader </a:t>
            </a:r>
            <a:r>
              <a:rPr lang="en-US" dirty="0" err="1"/>
              <a:t>funkcije</a:t>
            </a:r>
            <a:r>
              <a:rPr lang="en-US" dirty="0"/>
              <a:t> </a:t>
            </a:r>
            <a:r>
              <a:rPr lang="en-US" dirty="0" err="1"/>
              <a:t>su</a:t>
            </a:r>
            <a:r>
              <a:rPr lang="en-US" dirty="0"/>
              <a:t> </a:t>
            </a:r>
            <a:r>
              <a:rPr lang="en-US" dirty="0" err="1"/>
              <a:t>obično</a:t>
            </a:r>
            <a:r>
              <a:rPr lang="en-US" dirty="0"/>
              <a:t> </a:t>
            </a:r>
            <a:r>
              <a:rPr lang="en-US" dirty="0" err="1"/>
              <a:t>jako</a:t>
            </a:r>
            <a:r>
              <a:rPr lang="en-US" dirty="0"/>
              <a:t> </a:t>
            </a:r>
            <a:r>
              <a:rPr lang="en-US" u="sng" dirty="0" err="1"/>
              <a:t>kratke</a:t>
            </a:r>
            <a:r>
              <a:rPr lang="en-US" dirty="0"/>
              <a:t>, </a:t>
            </a:r>
            <a:r>
              <a:rPr lang="en-US" dirty="0" err="1"/>
              <a:t>često</a:t>
            </a:r>
            <a:r>
              <a:rPr lang="en-US" dirty="0"/>
              <a:t> </a:t>
            </a:r>
            <a:r>
              <a:rPr lang="en-US" dirty="0" err="1"/>
              <a:t>samo</a:t>
            </a:r>
            <a:r>
              <a:rPr lang="en-US" dirty="0"/>
              <a:t> par </a:t>
            </a:r>
            <a:r>
              <a:rPr lang="en-US" dirty="0" err="1"/>
              <a:t>linija</a:t>
            </a:r>
            <a:r>
              <a:rPr lang="en-US" dirty="0"/>
              <a:t> C </a:t>
            </a:r>
            <a:r>
              <a:rPr lang="en-US" dirty="0" err="1"/>
              <a:t>koda</a:t>
            </a:r>
            <a:r>
              <a:rPr lang="en-US" dirty="0"/>
              <a:t> </a:t>
            </a:r>
            <a:endParaRPr lang="hr-HR" dirty="0"/>
          </a:p>
          <a:p>
            <a:r>
              <a:rPr lang="en-US" dirty="0"/>
              <a:t>• shader </a:t>
            </a:r>
            <a:r>
              <a:rPr lang="en-US" dirty="0" err="1"/>
              <a:t>funkcije</a:t>
            </a:r>
            <a:r>
              <a:rPr lang="en-US" dirty="0"/>
              <a:t> </a:t>
            </a:r>
            <a:r>
              <a:rPr lang="en-US" dirty="0" err="1"/>
              <a:t>su</a:t>
            </a:r>
            <a:r>
              <a:rPr lang="en-US" dirty="0"/>
              <a:t> </a:t>
            </a:r>
            <a:r>
              <a:rPr lang="en-US" dirty="0" err="1"/>
              <a:t>implicitno</a:t>
            </a:r>
            <a:r>
              <a:rPr lang="en-US" dirty="0"/>
              <a:t> </a:t>
            </a:r>
            <a:r>
              <a:rPr lang="en-US" u="sng" dirty="0" err="1"/>
              <a:t>paralelne</a:t>
            </a:r>
            <a:r>
              <a:rPr lang="en-US" dirty="0"/>
              <a:t>, </a:t>
            </a:r>
            <a:r>
              <a:rPr lang="en-US" dirty="0" err="1"/>
              <a:t>pošto</a:t>
            </a:r>
            <a:r>
              <a:rPr lang="en-US" dirty="0"/>
              <a:t> se </a:t>
            </a:r>
            <a:r>
              <a:rPr lang="en-US" dirty="0" err="1"/>
              <a:t>mogu</a:t>
            </a:r>
            <a:r>
              <a:rPr lang="en-US" dirty="0"/>
              <a:t> </a:t>
            </a:r>
            <a:r>
              <a:rPr lang="en-US" dirty="0" err="1"/>
              <a:t>primjeniti</a:t>
            </a:r>
            <a:r>
              <a:rPr lang="en-US" dirty="0"/>
              <a:t> </a:t>
            </a:r>
            <a:r>
              <a:rPr lang="en-US" dirty="0" err="1"/>
              <a:t>na</a:t>
            </a:r>
            <a:r>
              <a:rPr lang="en-US" dirty="0"/>
              <a:t> </a:t>
            </a:r>
            <a:r>
              <a:rPr lang="en-US" dirty="0" err="1"/>
              <a:t>više</a:t>
            </a:r>
            <a:r>
              <a:rPr lang="en-US" dirty="0"/>
              <a:t> </a:t>
            </a:r>
            <a:r>
              <a:rPr lang="en-US" dirty="0" err="1"/>
              <a:t>elemenata</a:t>
            </a:r>
            <a:r>
              <a:rPr lang="en-US" dirty="0"/>
              <a:t> (</a:t>
            </a:r>
            <a:r>
              <a:rPr lang="en-US" dirty="0" err="1"/>
              <a:t>npr</a:t>
            </a:r>
            <a:r>
              <a:rPr lang="en-US" dirty="0"/>
              <a:t>. </a:t>
            </a:r>
            <a:r>
              <a:rPr lang="en-US" dirty="0" err="1"/>
              <a:t>na</a:t>
            </a:r>
            <a:r>
              <a:rPr lang="en-US" dirty="0"/>
              <a:t> </a:t>
            </a:r>
            <a:r>
              <a:rPr lang="en-US" dirty="0" err="1"/>
              <a:t>vertice</a:t>
            </a:r>
            <a:r>
              <a:rPr lang="en-US" dirty="0"/>
              <a:t>, </a:t>
            </a:r>
            <a:r>
              <a:rPr lang="en-US" dirty="0" err="1"/>
              <a:t>točke</a:t>
            </a:r>
            <a:r>
              <a:rPr lang="en-US" dirty="0"/>
              <a:t> </a:t>
            </a:r>
            <a:r>
              <a:rPr lang="en-US" dirty="0" err="1"/>
              <a:t>gdje</a:t>
            </a:r>
            <a:r>
              <a:rPr lang="en-US" dirty="0"/>
              <a:t> se </a:t>
            </a:r>
            <a:r>
              <a:rPr lang="en-US" dirty="0" err="1"/>
              <a:t>spajaju</a:t>
            </a:r>
            <a:r>
              <a:rPr lang="en-US" dirty="0"/>
              <a:t> </a:t>
            </a:r>
            <a:r>
              <a:rPr lang="en-US" dirty="0" err="1"/>
              <a:t>dva</a:t>
            </a:r>
            <a:r>
              <a:rPr lang="en-US" dirty="0"/>
              <a:t> </a:t>
            </a:r>
            <a:r>
              <a:rPr lang="en-US" dirty="0" err="1"/>
              <a:t>ili</a:t>
            </a:r>
            <a:r>
              <a:rPr lang="en-US" dirty="0"/>
              <a:t> </a:t>
            </a:r>
            <a:r>
              <a:rPr lang="en-US" dirty="0" err="1"/>
              <a:t>više</a:t>
            </a:r>
            <a:r>
              <a:rPr lang="en-US" dirty="0"/>
              <a:t> </a:t>
            </a:r>
            <a:r>
              <a:rPr lang="en-US" dirty="0" err="1"/>
              <a:t>segmenta</a:t>
            </a:r>
            <a:r>
              <a:rPr lang="en-US" dirty="0"/>
              <a:t> </a:t>
            </a:r>
            <a:r>
              <a:rPr lang="en-US" dirty="0" err="1"/>
              <a:t>linija</a:t>
            </a:r>
            <a:r>
              <a:rPr lang="en-US" dirty="0"/>
              <a:t>) u </a:t>
            </a:r>
            <a:r>
              <a:rPr lang="en-US" dirty="0" err="1"/>
              <a:t>nizu</a:t>
            </a:r>
            <a:r>
              <a:rPr lang="en-US" dirty="0"/>
              <a:t> </a:t>
            </a:r>
            <a:r>
              <a:rPr lang="en-US" dirty="0" err="1"/>
              <a:t>grafike</a:t>
            </a:r>
            <a:endParaRPr lang="en-US" dirty="0"/>
          </a:p>
        </p:txBody>
      </p:sp>
    </p:spTree>
    <p:extLst>
      <p:ext uri="{BB962C8B-B14F-4D97-AF65-F5344CB8AC3E}">
        <p14:creationId xmlns:p14="http://schemas.microsoft.com/office/powerpoint/2010/main" val="1839959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9363-DEBF-8218-05C2-7BFF12E9A9E7}"/>
              </a:ext>
            </a:extLst>
          </p:cNvPr>
          <p:cNvSpPr>
            <a:spLocks noGrp="1"/>
          </p:cNvSpPr>
          <p:nvPr>
            <p:ph type="title"/>
          </p:nvPr>
        </p:nvSpPr>
        <p:spPr>
          <a:xfrm>
            <a:off x="0" y="0"/>
            <a:ext cx="10515600" cy="1325563"/>
          </a:xfrm>
        </p:spPr>
        <p:txBody>
          <a:bodyPr/>
          <a:lstStyle/>
          <a:p>
            <a:r>
              <a:rPr lang="en-US" b="1" dirty="0" err="1"/>
              <a:t>Grafičko</a:t>
            </a:r>
            <a:r>
              <a:rPr lang="en-US" b="1" dirty="0"/>
              <a:t> </a:t>
            </a:r>
            <a:r>
              <a:rPr lang="en-US" b="1" dirty="0" err="1"/>
              <a:t>procesiranje</a:t>
            </a:r>
            <a:r>
              <a:rPr lang="en-US" b="1" dirty="0"/>
              <a:t>  </a:t>
            </a:r>
          </a:p>
        </p:txBody>
      </p:sp>
      <p:sp>
        <p:nvSpPr>
          <p:cNvPr id="3" name="Content Placeholder 2">
            <a:extLst>
              <a:ext uri="{FF2B5EF4-FFF2-40B4-BE49-F238E27FC236}">
                <a16:creationId xmlns:a16="http://schemas.microsoft.com/office/drawing/2014/main" id="{9F7AE4C3-6F4B-BA37-0951-8100E0666616}"/>
              </a:ext>
            </a:extLst>
          </p:cNvPr>
          <p:cNvSpPr>
            <a:spLocks noGrp="1"/>
          </p:cNvSpPr>
          <p:nvPr>
            <p:ph idx="1"/>
          </p:nvPr>
        </p:nvSpPr>
        <p:spPr>
          <a:xfrm>
            <a:off x="0" y="1411704"/>
            <a:ext cx="11353800" cy="5446295"/>
          </a:xfrm>
        </p:spPr>
        <p:txBody>
          <a:bodyPr>
            <a:normAutofit fontScale="92500" lnSpcReduction="20000"/>
          </a:bodyPr>
          <a:lstStyle/>
          <a:p>
            <a:r>
              <a:rPr lang="en-US" dirty="0"/>
              <a:t>• </a:t>
            </a:r>
            <a:r>
              <a:rPr lang="en-US" b="1" dirty="0"/>
              <a:t>SIMD</a:t>
            </a:r>
            <a:r>
              <a:rPr lang="en-US" dirty="0"/>
              <a:t> </a:t>
            </a:r>
            <a:r>
              <a:rPr lang="en-US" dirty="0" err="1"/>
              <a:t>procesiranje</a:t>
            </a:r>
            <a:r>
              <a:rPr lang="en-US" dirty="0"/>
              <a:t> je </a:t>
            </a:r>
            <a:r>
              <a:rPr lang="en-US" dirty="0" err="1"/>
              <a:t>osnova</a:t>
            </a:r>
            <a:r>
              <a:rPr lang="en-US" dirty="0"/>
              <a:t> </a:t>
            </a:r>
            <a:r>
              <a:rPr lang="en-US" dirty="0" err="1"/>
              <a:t>grafičkog</a:t>
            </a:r>
            <a:r>
              <a:rPr lang="en-US" dirty="0"/>
              <a:t> </a:t>
            </a:r>
            <a:r>
              <a:rPr lang="en-US" dirty="0" err="1"/>
              <a:t>procesiranja</a:t>
            </a:r>
            <a:r>
              <a:rPr lang="en-US" dirty="0"/>
              <a:t> </a:t>
            </a:r>
            <a:r>
              <a:rPr lang="en-US" dirty="0" err="1"/>
              <a:t>pošto</a:t>
            </a:r>
            <a:r>
              <a:rPr lang="en-US" dirty="0"/>
              <a:t> se </a:t>
            </a:r>
            <a:r>
              <a:rPr lang="en-US" dirty="0" err="1"/>
              <a:t>primjena</a:t>
            </a:r>
            <a:r>
              <a:rPr lang="en-US" dirty="0"/>
              <a:t> shader </a:t>
            </a:r>
            <a:r>
              <a:rPr lang="en-US" dirty="0" err="1"/>
              <a:t>funkcije</a:t>
            </a:r>
            <a:r>
              <a:rPr lang="en-US" dirty="0"/>
              <a:t> </a:t>
            </a:r>
            <a:r>
              <a:rPr lang="en-US" dirty="0" err="1"/>
              <a:t>na</a:t>
            </a:r>
            <a:r>
              <a:rPr lang="en-US" dirty="0"/>
              <a:t> </a:t>
            </a:r>
            <a:r>
              <a:rPr lang="en-US" dirty="0" err="1"/>
              <a:t>elemente</a:t>
            </a:r>
            <a:r>
              <a:rPr lang="en-US" dirty="0"/>
              <a:t> </a:t>
            </a:r>
            <a:r>
              <a:rPr lang="en-US" dirty="0" err="1"/>
              <a:t>grafike</a:t>
            </a:r>
            <a:r>
              <a:rPr lang="en-US" dirty="0"/>
              <a:t> </a:t>
            </a:r>
            <a:r>
              <a:rPr lang="en-US" dirty="0" err="1"/>
              <a:t>odvija</a:t>
            </a:r>
            <a:r>
              <a:rPr lang="en-US" dirty="0"/>
              <a:t> u </a:t>
            </a:r>
            <a:r>
              <a:rPr lang="en-US" b="1" dirty="0" err="1"/>
              <a:t>više</a:t>
            </a:r>
            <a:r>
              <a:rPr lang="en-US" b="1" dirty="0"/>
              <a:t> </a:t>
            </a:r>
            <a:r>
              <a:rPr lang="en-US" b="1" dirty="0" err="1"/>
              <a:t>faza</a:t>
            </a:r>
            <a:r>
              <a:rPr lang="en-US" b="1" dirty="0"/>
              <a:t> </a:t>
            </a:r>
            <a:endParaRPr lang="hr-HR" b="1" dirty="0"/>
          </a:p>
          <a:p>
            <a:r>
              <a:rPr lang="en-US" dirty="0"/>
              <a:t>• </a:t>
            </a:r>
            <a:r>
              <a:rPr lang="en-US" dirty="0" err="1"/>
              <a:t>ovakvo</a:t>
            </a:r>
            <a:r>
              <a:rPr lang="en-US" dirty="0"/>
              <a:t> </a:t>
            </a:r>
            <a:r>
              <a:rPr lang="en-US" dirty="0" err="1"/>
              <a:t>procesiranje</a:t>
            </a:r>
            <a:r>
              <a:rPr lang="en-US" dirty="0"/>
              <a:t> </a:t>
            </a:r>
            <a:r>
              <a:rPr lang="en-US" dirty="0" err="1"/>
              <a:t>postiže</a:t>
            </a:r>
            <a:r>
              <a:rPr lang="en-US" dirty="0"/>
              <a:t> se </a:t>
            </a:r>
            <a:r>
              <a:rPr lang="en-US" dirty="0" err="1"/>
              <a:t>kroz</a:t>
            </a:r>
            <a:r>
              <a:rPr lang="en-US" dirty="0"/>
              <a:t> </a:t>
            </a:r>
            <a:r>
              <a:rPr lang="en-US" u="sng" dirty="0" err="1"/>
              <a:t>primjenu</a:t>
            </a:r>
            <a:r>
              <a:rPr lang="en-US" u="sng" dirty="0"/>
              <a:t> </a:t>
            </a:r>
            <a:r>
              <a:rPr lang="en-US" u="sng" dirty="0" err="1"/>
              <a:t>velikih</a:t>
            </a:r>
            <a:r>
              <a:rPr lang="en-US" u="sng" dirty="0"/>
              <a:t> </a:t>
            </a:r>
            <a:r>
              <a:rPr lang="en-US" u="sng" dirty="0" err="1"/>
              <a:t>količina</a:t>
            </a:r>
            <a:r>
              <a:rPr lang="en-US" u="sng" dirty="0"/>
              <a:t> ALU-a </a:t>
            </a:r>
            <a:r>
              <a:rPr lang="en-US" dirty="0" err="1"/>
              <a:t>na</a:t>
            </a:r>
            <a:r>
              <a:rPr lang="en-US" dirty="0"/>
              <a:t> </a:t>
            </a:r>
            <a:r>
              <a:rPr lang="en-US" dirty="0" err="1"/>
              <a:t>svakoj</a:t>
            </a:r>
            <a:r>
              <a:rPr lang="en-US" dirty="0"/>
              <a:t> </a:t>
            </a:r>
            <a:r>
              <a:rPr lang="en-US" dirty="0" err="1"/>
              <a:t>jezgri</a:t>
            </a:r>
            <a:r>
              <a:rPr lang="en-US" dirty="0"/>
              <a:t> GPU </a:t>
            </a:r>
            <a:r>
              <a:rPr lang="en-US" dirty="0" err="1"/>
              <a:t>procesora</a:t>
            </a:r>
            <a:endParaRPr lang="hr-HR" dirty="0"/>
          </a:p>
          <a:p>
            <a:r>
              <a:rPr lang="en-US" dirty="0"/>
              <a:t>• </a:t>
            </a:r>
            <a:r>
              <a:rPr lang="en-US" dirty="0" err="1"/>
              <a:t>Procesiranje</a:t>
            </a:r>
            <a:r>
              <a:rPr lang="en-US" dirty="0"/>
              <a:t> </a:t>
            </a:r>
            <a:r>
              <a:rPr lang="en-US" dirty="0" err="1"/>
              <a:t>jedne</a:t>
            </a:r>
            <a:r>
              <a:rPr lang="en-US" dirty="0"/>
              <a:t> </a:t>
            </a:r>
            <a:r>
              <a:rPr lang="en-US" dirty="0" err="1"/>
              <a:t>slike</a:t>
            </a:r>
            <a:r>
              <a:rPr lang="en-US" dirty="0"/>
              <a:t> </a:t>
            </a:r>
            <a:r>
              <a:rPr lang="en-US" dirty="0" err="1"/>
              <a:t>traži</a:t>
            </a:r>
            <a:r>
              <a:rPr lang="en-US" dirty="0"/>
              <a:t> </a:t>
            </a:r>
            <a:r>
              <a:rPr lang="en-US" dirty="0" err="1"/>
              <a:t>ogromne</a:t>
            </a:r>
            <a:r>
              <a:rPr lang="en-US" dirty="0"/>
              <a:t> </a:t>
            </a:r>
            <a:r>
              <a:rPr lang="en-US" dirty="0" err="1"/>
              <a:t>količine</a:t>
            </a:r>
            <a:r>
              <a:rPr lang="en-US" dirty="0"/>
              <a:t> </a:t>
            </a:r>
            <a:r>
              <a:rPr lang="en-US" dirty="0" err="1"/>
              <a:t>podataka</a:t>
            </a:r>
            <a:r>
              <a:rPr lang="en-US" dirty="0"/>
              <a:t> - </a:t>
            </a:r>
            <a:r>
              <a:rPr lang="en-US" dirty="0" err="1"/>
              <a:t>često</a:t>
            </a:r>
            <a:r>
              <a:rPr lang="en-US" dirty="0"/>
              <a:t> </a:t>
            </a:r>
            <a:r>
              <a:rPr lang="en-US" dirty="0" err="1"/>
              <a:t>i</a:t>
            </a:r>
            <a:r>
              <a:rPr lang="en-US" dirty="0"/>
              <a:t> </a:t>
            </a:r>
            <a:r>
              <a:rPr lang="en-US" dirty="0" err="1"/>
              <a:t>stotine</a:t>
            </a:r>
            <a:r>
              <a:rPr lang="en-US" dirty="0"/>
              <a:t> </a:t>
            </a:r>
            <a:r>
              <a:rPr lang="en-US" dirty="0" err="1"/>
              <a:t>megabajta</a:t>
            </a:r>
            <a:r>
              <a:rPr lang="en-US" dirty="0"/>
              <a:t> </a:t>
            </a:r>
            <a:endParaRPr lang="hr-HR" dirty="0"/>
          </a:p>
          <a:p>
            <a:r>
              <a:rPr lang="en-US" dirty="0"/>
              <a:t>• GPU-</a:t>
            </a:r>
            <a:r>
              <a:rPr lang="en-US" dirty="0" err="1"/>
              <a:t>ovi</a:t>
            </a:r>
            <a:r>
              <a:rPr lang="en-US" dirty="0"/>
              <a:t> </a:t>
            </a:r>
            <a:r>
              <a:rPr lang="en-US" dirty="0" err="1"/>
              <a:t>zbog</a:t>
            </a:r>
            <a:r>
              <a:rPr lang="en-US" dirty="0"/>
              <a:t> toga </a:t>
            </a:r>
            <a:r>
              <a:rPr lang="en-US" dirty="0" err="1"/>
              <a:t>moraju</a:t>
            </a:r>
            <a:r>
              <a:rPr lang="en-US" dirty="0"/>
              <a:t> </a:t>
            </a:r>
            <a:r>
              <a:rPr lang="en-US" dirty="0" err="1"/>
              <a:t>održavati</a:t>
            </a:r>
            <a:r>
              <a:rPr lang="en-US" dirty="0"/>
              <a:t> </a:t>
            </a:r>
            <a:r>
              <a:rPr lang="en-US" b="1" dirty="0" err="1"/>
              <a:t>veliku</a:t>
            </a:r>
            <a:r>
              <a:rPr lang="en-US" b="1" dirty="0"/>
              <a:t> </a:t>
            </a:r>
            <a:r>
              <a:rPr lang="en-US" b="1" dirty="0" err="1"/>
              <a:t>brzinu</a:t>
            </a:r>
            <a:r>
              <a:rPr lang="en-US" b="1" dirty="0"/>
              <a:t> </a:t>
            </a:r>
            <a:r>
              <a:rPr lang="en-US" b="1" dirty="0" err="1"/>
              <a:t>i</a:t>
            </a:r>
            <a:r>
              <a:rPr lang="en-US" b="1" dirty="0"/>
              <a:t> </a:t>
            </a:r>
            <a:r>
              <a:rPr lang="en-US" b="1" dirty="0" err="1"/>
              <a:t>efikasnost</a:t>
            </a:r>
            <a:r>
              <a:rPr lang="en-US" b="1" dirty="0"/>
              <a:t> </a:t>
            </a:r>
            <a:r>
              <a:rPr lang="en-US" b="1" dirty="0" err="1"/>
              <a:t>premještanja</a:t>
            </a:r>
            <a:r>
              <a:rPr lang="en-US" b="1" dirty="0"/>
              <a:t> </a:t>
            </a:r>
            <a:r>
              <a:rPr lang="en-US" b="1" dirty="0" err="1"/>
              <a:t>podataka</a:t>
            </a:r>
            <a:r>
              <a:rPr lang="en-US" dirty="0"/>
              <a:t>, a u </a:t>
            </a:r>
            <a:r>
              <a:rPr lang="en-US" dirty="0" err="1"/>
              <a:t>svrhu</a:t>
            </a:r>
            <a:r>
              <a:rPr lang="en-US" dirty="0"/>
              <a:t> </a:t>
            </a:r>
            <a:r>
              <a:rPr lang="en-US" u="sng" dirty="0" err="1"/>
              <a:t>izbjegavanja</a:t>
            </a:r>
            <a:r>
              <a:rPr lang="en-US" u="sng" dirty="0"/>
              <a:t> </a:t>
            </a:r>
            <a:r>
              <a:rPr lang="en-US" u="sng" dirty="0" err="1"/>
              <a:t>zastoja</a:t>
            </a:r>
            <a:r>
              <a:rPr lang="en-US" u="sng" dirty="0"/>
              <a:t> </a:t>
            </a:r>
            <a:r>
              <a:rPr lang="en-US" u="sng" dirty="0" err="1"/>
              <a:t>koriste</a:t>
            </a:r>
            <a:r>
              <a:rPr lang="en-US" u="sng" dirty="0"/>
              <a:t> </a:t>
            </a:r>
            <a:r>
              <a:rPr lang="en-US" u="sng" dirty="0" err="1"/>
              <a:t>hardverski</a:t>
            </a:r>
            <a:r>
              <a:rPr lang="en-US" u="sng" dirty="0"/>
              <a:t> multithreading</a:t>
            </a:r>
            <a:r>
              <a:rPr lang="en-US" dirty="0"/>
              <a:t> - </a:t>
            </a:r>
            <a:r>
              <a:rPr lang="en-US" dirty="0" err="1"/>
              <a:t>neki</a:t>
            </a:r>
            <a:r>
              <a:rPr lang="en-US" dirty="0"/>
              <a:t> </a:t>
            </a:r>
            <a:r>
              <a:rPr lang="en-US" dirty="0" err="1"/>
              <a:t>GPUovi</a:t>
            </a:r>
            <a:r>
              <a:rPr lang="en-US" dirty="0"/>
              <a:t> </a:t>
            </a:r>
            <a:r>
              <a:rPr lang="en-US" dirty="0" err="1"/>
              <a:t>su</a:t>
            </a:r>
            <a:r>
              <a:rPr lang="en-US" dirty="0"/>
              <a:t> </a:t>
            </a:r>
            <a:r>
              <a:rPr lang="en-US" dirty="0" err="1"/>
              <a:t>sposobni</a:t>
            </a:r>
            <a:r>
              <a:rPr lang="en-US" dirty="0"/>
              <a:t> </a:t>
            </a:r>
            <a:r>
              <a:rPr lang="en-US" dirty="0" err="1"/>
              <a:t>spremiti</a:t>
            </a:r>
            <a:r>
              <a:rPr lang="en-US" dirty="0"/>
              <a:t> </a:t>
            </a:r>
            <a:r>
              <a:rPr lang="en-US" dirty="0" err="1"/>
              <a:t>stanje</a:t>
            </a:r>
            <a:r>
              <a:rPr lang="en-US" dirty="0"/>
              <a:t> </a:t>
            </a:r>
            <a:r>
              <a:rPr lang="en-US" dirty="0" err="1"/>
              <a:t>više</a:t>
            </a:r>
            <a:r>
              <a:rPr lang="en-US" dirty="0"/>
              <a:t> od 100 </a:t>
            </a:r>
            <a:r>
              <a:rPr lang="en-US" dirty="0" err="1"/>
              <a:t>pauziranih</a:t>
            </a:r>
            <a:r>
              <a:rPr lang="en-US" dirty="0"/>
              <a:t> </a:t>
            </a:r>
            <a:r>
              <a:rPr lang="en-US" dirty="0" err="1"/>
              <a:t>threadova</a:t>
            </a:r>
            <a:r>
              <a:rPr lang="en-US" dirty="0"/>
              <a:t> za </a:t>
            </a:r>
            <a:r>
              <a:rPr lang="en-US" dirty="0" err="1"/>
              <a:t>svaki</a:t>
            </a:r>
            <a:r>
              <a:rPr lang="en-US" dirty="0"/>
              <a:t> </a:t>
            </a:r>
            <a:r>
              <a:rPr lang="en-US" dirty="0" err="1"/>
              <a:t>pokrenuti</a:t>
            </a:r>
            <a:r>
              <a:rPr lang="en-US" dirty="0"/>
              <a:t> thread </a:t>
            </a:r>
            <a:endParaRPr lang="hr-HR" dirty="0"/>
          </a:p>
          <a:p>
            <a:r>
              <a:rPr lang="en-US" dirty="0"/>
              <a:t>• </a:t>
            </a:r>
            <a:r>
              <a:rPr lang="en-US" dirty="0" err="1"/>
              <a:t>Broj</a:t>
            </a:r>
            <a:r>
              <a:rPr lang="en-US" dirty="0"/>
              <a:t> </a:t>
            </a:r>
            <a:r>
              <a:rPr lang="en-US" dirty="0" err="1"/>
              <a:t>threadova</a:t>
            </a:r>
            <a:r>
              <a:rPr lang="en-US" dirty="0"/>
              <a:t> </a:t>
            </a:r>
            <a:r>
              <a:rPr lang="en-US" dirty="0" err="1"/>
              <a:t>ovisi</a:t>
            </a:r>
            <a:r>
              <a:rPr lang="en-US" dirty="0"/>
              <a:t> o </a:t>
            </a:r>
            <a:r>
              <a:rPr lang="en-US" dirty="0" err="1"/>
              <a:t>količini</a:t>
            </a:r>
            <a:r>
              <a:rPr lang="en-US" dirty="0"/>
              <a:t> </a:t>
            </a:r>
            <a:r>
              <a:rPr lang="en-US" dirty="0" err="1"/>
              <a:t>resursa</a:t>
            </a:r>
            <a:r>
              <a:rPr lang="en-US" dirty="0"/>
              <a:t> (</a:t>
            </a:r>
            <a:r>
              <a:rPr lang="en-US" dirty="0" err="1"/>
              <a:t>npr</a:t>
            </a:r>
            <a:r>
              <a:rPr lang="en-US" dirty="0"/>
              <a:t>. </a:t>
            </a:r>
            <a:r>
              <a:rPr lang="en-US" dirty="0" err="1"/>
              <a:t>registara</a:t>
            </a:r>
            <a:r>
              <a:rPr lang="en-US" dirty="0"/>
              <a:t>) </a:t>
            </a:r>
            <a:r>
              <a:rPr lang="en-US" dirty="0" err="1"/>
              <a:t>koje</a:t>
            </a:r>
            <a:r>
              <a:rPr lang="en-US" dirty="0"/>
              <a:t> </a:t>
            </a:r>
            <a:r>
              <a:rPr lang="en-US" dirty="0" err="1"/>
              <a:t>trebaju</a:t>
            </a:r>
            <a:r>
              <a:rPr lang="en-US" dirty="0"/>
              <a:t> shader </a:t>
            </a:r>
            <a:r>
              <a:rPr lang="en-US" dirty="0" err="1"/>
              <a:t>funkcije</a:t>
            </a:r>
            <a:r>
              <a:rPr lang="en-US" dirty="0"/>
              <a:t> </a:t>
            </a:r>
            <a:endParaRPr lang="hr-HR" dirty="0"/>
          </a:p>
          <a:p>
            <a:r>
              <a:rPr lang="en-US" dirty="0"/>
              <a:t>• </a:t>
            </a:r>
            <a:r>
              <a:rPr lang="en-US" b="1" u="sng" dirty="0" err="1"/>
              <a:t>Negativna</a:t>
            </a:r>
            <a:r>
              <a:rPr lang="en-US" b="1" u="sng" dirty="0"/>
              <a:t> </a:t>
            </a:r>
            <a:r>
              <a:rPr lang="en-US" b="1" u="sng" dirty="0" err="1"/>
              <a:t>strana</a:t>
            </a:r>
            <a:r>
              <a:rPr lang="en-US" b="1" u="sng" dirty="0"/>
              <a:t> </a:t>
            </a:r>
            <a:r>
              <a:rPr lang="en-US" dirty="0"/>
              <a:t>- </a:t>
            </a:r>
            <a:r>
              <a:rPr lang="en-US" dirty="0" err="1"/>
              <a:t>potrebna</a:t>
            </a:r>
            <a:r>
              <a:rPr lang="en-US" dirty="0"/>
              <a:t> je </a:t>
            </a:r>
            <a:r>
              <a:rPr lang="en-US" u="sng" dirty="0" err="1"/>
              <a:t>velika</a:t>
            </a:r>
            <a:r>
              <a:rPr lang="en-US" u="sng" dirty="0"/>
              <a:t> </a:t>
            </a:r>
            <a:r>
              <a:rPr lang="en-US" u="sng" dirty="0" err="1"/>
              <a:t>količina</a:t>
            </a:r>
            <a:r>
              <a:rPr lang="en-US" u="sng" dirty="0"/>
              <a:t> </a:t>
            </a:r>
            <a:r>
              <a:rPr lang="en-US" u="sng" dirty="0" err="1"/>
              <a:t>threadova</a:t>
            </a:r>
            <a:r>
              <a:rPr lang="en-US" u="sng" dirty="0"/>
              <a:t> </a:t>
            </a:r>
            <a:r>
              <a:rPr lang="en-US" dirty="0" err="1"/>
              <a:t>koja</a:t>
            </a:r>
            <a:r>
              <a:rPr lang="en-US" dirty="0"/>
              <a:t> </a:t>
            </a:r>
            <a:r>
              <a:rPr lang="en-US" dirty="0" err="1"/>
              <a:t>procesira</a:t>
            </a:r>
            <a:r>
              <a:rPr lang="en-US" dirty="0"/>
              <a:t> </a:t>
            </a:r>
            <a:r>
              <a:rPr lang="en-US" dirty="0" err="1"/>
              <a:t>podatke</a:t>
            </a:r>
            <a:r>
              <a:rPr lang="en-US" dirty="0"/>
              <a:t> da bi ALU bio </a:t>
            </a:r>
            <a:r>
              <a:rPr lang="en-US" dirty="0" err="1"/>
              <a:t>efikasno</a:t>
            </a:r>
            <a:r>
              <a:rPr lang="en-US" dirty="0"/>
              <a:t> </a:t>
            </a:r>
            <a:r>
              <a:rPr lang="en-US" dirty="0" err="1"/>
              <a:t>iskorišten</a:t>
            </a:r>
            <a:r>
              <a:rPr lang="en-US" dirty="0"/>
              <a:t>, pa GPU-</a:t>
            </a:r>
            <a:r>
              <a:rPr lang="en-US" dirty="0" err="1"/>
              <a:t>ovi</a:t>
            </a:r>
            <a:r>
              <a:rPr lang="en-US" dirty="0"/>
              <a:t> </a:t>
            </a:r>
            <a:r>
              <a:rPr lang="en-US" dirty="0" err="1"/>
              <a:t>imaju</a:t>
            </a:r>
            <a:r>
              <a:rPr lang="en-US" dirty="0"/>
              <a:t> </a:t>
            </a:r>
            <a:r>
              <a:rPr lang="en-US" dirty="0" err="1"/>
              <a:t>relativno</a:t>
            </a:r>
            <a:r>
              <a:rPr lang="en-US" dirty="0"/>
              <a:t> </a:t>
            </a:r>
            <a:r>
              <a:rPr lang="en-US" dirty="0" err="1"/>
              <a:t>loše</a:t>
            </a:r>
            <a:r>
              <a:rPr lang="en-US" dirty="0"/>
              <a:t> </a:t>
            </a:r>
            <a:r>
              <a:rPr lang="en-US" dirty="0" err="1"/>
              <a:t>performanse</a:t>
            </a:r>
            <a:r>
              <a:rPr lang="en-US" dirty="0"/>
              <a:t> </a:t>
            </a:r>
            <a:r>
              <a:rPr lang="en-US" dirty="0" err="1"/>
              <a:t>na</a:t>
            </a:r>
            <a:r>
              <a:rPr lang="en-US" dirty="0"/>
              <a:t> </a:t>
            </a:r>
            <a:r>
              <a:rPr lang="en-US" dirty="0" err="1"/>
              <a:t>malim</a:t>
            </a:r>
            <a:r>
              <a:rPr lang="en-US" dirty="0"/>
              <a:t> </a:t>
            </a:r>
            <a:r>
              <a:rPr lang="en-US" dirty="0" err="1"/>
              <a:t>problemima</a:t>
            </a:r>
            <a:endParaRPr lang="en-US" dirty="0"/>
          </a:p>
        </p:txBody>
      </p:sp>
    </p:spTree>
    <p:extLst>
      <p:ext uri="{BB962C8B-B14F-4D97-AF65-F5344CB8AC3E}">
        <p14:creationId xmlns:p14="http://schemas.microsoft.com/office/powerpoint/2010/main" val="3444586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3204-0D06-816D-090A-120941E3F6C8}"/>
              </a:ext>
            </a:extLst>
          </p:cNvPr>
          <p:cNvSpPr>
            <a:spLocks noGrp="1"/>
          </p:cNvSpPr>
          <p:nvPr>
            <p:ph type="title"/>
          </p:nvPr>
        </p:nvSpPr>
        <p:spPr/>
        <p:txBody>
          <a:bodyPr/>
          <a:lstStyle/>
          <a:p>
            <a:r>
              <a:rPr lang="en-US" b="1" dirty="0" err="1"/>
              <a:t>Dodatne</a:t>
            </a:r>
            <a:r>
              <a:rPr lang="en-US" b="1" dirty="0"/>
              <a:t> </a:t>
            </a:r>
            <a:r>
              <a:rPr lang="en-US" b="1" dirty="0" err="1"/>
              <a:t>karakteristike</a:t>
            </a:r>
            <a:r>
              <a:rPr lang="en-US" b="1" dirty="0"/>
              <a:t> GPU-ova </a:t>
            </a:r>
          </a:p>
        </p:txBody>
      </p:sp>
      <p:sp>
        <p:nvSpPr>
          <p:cNvPr id="3" name="Content Placeholder 2">
            <a:extLst>
              <a:ext uri="{FF2B5EF4-FFF2-40B4-BE49-F238E27FC236}">
                <a16:creationId xmlns:a16="http://schemas.microsoft.com/office/drawing/2014/main" id="{612F0F38-03D8-F033-7A50-5D7E1EB83915}"/>
              </a:ext>
            </a:extLst>
          </p:cNvPr>
          <p:cNvSpPr>
            <a:spLocks noGrp="1"/>
          </p:cNvSpPr>
          <p:nvPr>
            <p:ph idx="1"/>
          </p:nvPr>
        </p:nvSpPr>
        <p:spPr/>
        <p:txBody>
          <a:bodyPr/>
          <a:lstStyle/>
          <a:p>
            <a:r>
              <a:rPr lang="en-US" dirty="0"/>
              <a:t>• GPU-</a:t>
            </a:r>
            <a:r>
              <a:rPr lang="en-US" dirty="0" err="1"/>
              <a:t>ovi</a:t>
            </a:r>
            <a:r>
              <a:rPr lang="en-US" dirty="0"/>
              <a:t> </a:t>
            </a:r>
            <a:r>
              <a:rPr lang="en-US" u="sng" dirty="0" err="1"/>
              <a:t>nisu</a:t>
            </a:r>
            <a:r>
              <a:rPr lang="en-US" u="sng" dirty="0"/>
              <a:t> </a:t>
            </a:r>
            <a:r>
              <a:rPr lang="en-US" u="sng" dirty="0" err="1"/>
              <a:t>striktno</a:t>
            </a:r>
            <a:r>
              <a:rPr lang="en-US" u="sng" dirty="0"/>
              <a:t> SIMD </a:t>
            </a:r>
            <a:r>
              <a:rPr lang="en-US" dirty="0" err="1"/>
              <a:t>sustavi</a:t>
            </a:r>
            <a:r>
              <a:rPr lang="en-US" dirty="0"/>
              <a:t> </a:t>
            </a:r>
            <a:endParaRPr lang="hr-HR" dirty="0"/>
          </a:p>
          <a:p>
            <a:r>
              <a:rPr lang="en-US" dirty="0"/>
              <a:t>• </a:t>
            </a:r>
            <a:r>
              <a:rPr lang="en-US" dirty="0" err="1"/>
              <a:t>Iako</a:t>
            </a:r>
            <a:r>
              <a:rPr lang="en-US" dirty="0"/>
              <a:t> </a:t>
            </a:r>
            <a:r>
              <a:rPr lang="en-US" dirty="0" err="1"/>
              <a:t>ALUovi</a:t>
            </a:r>
            <a:r>
              <a:rPr lang="en-US" dirty="0"/>
              <a:t> </a:t>
            </a:r>
            <a:r>
              <a:rPr lang="en-US" dirty="0" err="1"/>
              <a:t>koriste</a:t>
            </a:r>
            <a:r>
              <a:rPr lang="en-US" dirty="0"/>
              <a:t> SIMD </a:t>
            </a:r>
            <a:r>
              <a:rPr lang="en-US" dirty="0" err="1"/>
              <a:t>paralelizam</a:t>
            </a:r>
            <a:r>
              <a:rPr lang="en-US" dirty="0"/>
              <a:t>, GPU-</a:t>
            </a:r>
            <a:r>
              <a:rPr lang="en-US" dirty="0" err="1"/>
              <a:t>ovi</a:t>
            </a:r>
            <a:r>
              <a:rPr lang="en-US" dirty="0"/>
              <a:t> </a:t>
            </a:r>
            <a:r>
              <a:rPr lang="en-US" dirty="0" err="1"/>
              <a:t>mogu</a:t>
            </a:r>
            <a:r>
              <a:rPr lang="en-US" dirty="0"/>
              <a:t> </a:t>
            </a:r>
            <a:r>
              <a:rPr lang="en-US" dirty="0" err="1"/>
              <a:t>imati</a:t>
            </a:r>
            <a:r>
              <a:rPr lang="en-US" dirty="0"/>
              <a:t> </a:t>
            </a:r>
            <a:r>
              <a:rPr lang="en-US" dirty="0" err="1"/>
              <a:t>veliku</a:t>
            </a:r>
            <a:r>
              <a:rPr lang="en-US" dirty="0"/>
              <a:t> </a:t>
            </a:r>
            <a:r>
              <a:rPr lang="en-US" dirty="0" err="1"/>
              <a:t>količinu</a:t>
            </a:r>
            <a:r>
              <a:rPr lang="en-US" dirty="0"/>
              <a:t> </a:t>
            </a:r>
            <a:r>
              <a:rPr lang="en-US" dirty="0" err="1"/>
              <a:t>jezgri</a:t>
            </a:r>
            <a:r>
              <a:rPr lang="en-US" dirty="0"/>
              <a:t> </a:t>
            </a:r>
            <a:r>
              <a:rPr lang="en-US" dirty="0" err="1"/>
              <a:t>koje</a:t>
            </a:r>
            <a:r>
              <a:rPr lang="en-US" dirty="0"/>
              <a:t> </a:t>
            </a:r>
            <a:r>
              <a:rPr lang="en-US" dirty="0" err="1"/>
              <a:t>mogu</a:t>
            </a:r>
            <a:r>
              <a:rPr lang="en-US" dirty="0"/>
              <a:t> </a:t>
            </a:r>
            <a:r>
              <a:rPr lang="en-US" dirty="0" err="1"/>
              <a:t>izvršavati</a:t>
            </a:r>
            <a:r>
              <a:rPr lang="en-US" dirty="0"/>
              <a:t> </a:t>
            </a:r>
            <a:r>
              <a:rPr lang="en-US" dirty="0" err="1"/>
              <a:t>neovisne</a:t>
            </a:r>
            <a:r>
              <a:rPr lang="en-US" dirty="0"/>
              <a:t> </a:t>
            </a:r>
            <a:r>
              <a:rPr lang="en-US" dirty="0" err="1"/>
              <a:t>instrukcije</a:t>
            </a:r>
            <a:r>
              <a:rPr lang="en-US" dirty="0"/>
              <a:t> </a:t>
            </a:r>
            <a:endParaRPr lang="hr-HR" dirty="0"/>
          </a:p>
          <a:p>
            <a:r>
              <a:rPr lang="en-US" dirty="0"/>
              <a:t>• </a:t>
            </a:r>
            <a:r>
              <a:rPr lang="en-US" dirty="0" err="1"/>
              <a:t>vrlo</a:t>
            </a:r>
            <a:r>
              <a:rPr lang="en-US" dirty="0"/>
              <a:t> </a:t>
            </a:r>
            <a:r>
              <a:rPr lang="en-US" dirty="0" err="1"/>
              <a:t>popularni</a:t>
            </a:r>
            <a:r>
              <a:rPr lang="en-US" dirty="0"/>
              <a:t> za </a:t>
            </a:r>
            <a:r>
              <a:rPr lang="en-US" dirty="0" err="1"/>
              <a:t>generalno</a:t>
            </a:r>
            <a:r>
              <a:rPr lang="en-US" dirty="0"/>
              <a:t> </a:t>
            </a:r>
            <a:r>
              <a:rPr lang="en-US" dirty="0" err="1"/>
              <a:t>računarstvo</a:t>
            </a:r>
            <a:r>
              <a:rPr lang="en-US" dirty="0"/>
              <a:t> </a:t>
            </a:r>
            <a:r>
              <a:rPr lang="en-US" dirty="0" err="1"/>
              <a:t>visokih</a:t>
            </a:r>
            <a:r>
              <a:rPr lang="en-US" dirty="0"/>
              <a:t> </a:t>
            </a:r>
            <a:r>
              <a:rPr lang="en-US" dirty="0" err="1"/>
              <a:t>performansi</a:t>
            </a:r>
            <a:r>
              <a:rPr lang="en-US" dirty="0"/>
              <a:t> </a:t>
            </a:r>
            <a:endParaRPr lang="hr-HR" dirty="0"/>
          </a:p>
          <a:p>
            <a:r>
              <a:rPr lang="en-US" dirty="0"/>
              <a:t>• </a:t>
            </a:r>
            <a:r>
              <a:rPr lang="en-US" dirty="0" err="1"/>
              <a:t>razvijeno</a:t>
            </a:r>
            <a:r>
              <a:rPr lang="en-US" dirty="0"/>
              <a:t> </a:t>
            </a:r>
            <a:r>
              <a:rPr lang="en-US" dirty="0" err="1"/>
              <a:t>nekoliko</a:t>
            </a:r>
            <a:r>
              <a:rPr lang="en-US" dirty="0"/>
              <a:t> </a:t>
            </a:r>
            <a:r>
              <a:rPr lang="en-US" dirty="0" err="1"/>
              <a:t>programskih</a:t>
            </a:r>
            <a:r>
              <a:rPr lang="en-US" dirty="0"/>
              <a:t> </a:t>
            </a:r>
            <a:r>
              <a:rPr lang="en-US" dirty="0" err="1"/>
              <a:t>jezika</a:t>
            </a:r>
            <a:r>
              <a:rPr lang="en-US" dirty="0"/>
              <a:t> </a:t>
            </a:r>
            <a:r>
              <a:rPr lang="en-US" dirty="0" err="1"/>
              <a:t>koje</a:t>
            </a:r>
            <a:r>
              <a:rPr lang="en-US" dirty="0"/>
              <a:t> </a:t>
            </a:r>
            <a:r>
              <a:rPr lang="en-US" dirty="0" err="1"/>
              <a:t>koristimo</a:t>
            </a:r>
            <a:r>
              <a:rPr lang="en-US" dirty="0"/>
              <a:t> za </a:t>
            </a:r>
            <a:r>
              <a:rPr lang="en-US" dirty="0" err="1"/>
              <a:t>iskorištavanje</a:t>
            </a:r>
            <a:r>
              <a:rPr lang="en-US" dirty="0"/>
              <a:t> </a:t>
            </a:r>
            <a:r>
              <a:rPr lang="en-US" dirty="0" err="1"/>
              <a:t>njihovih</a:t>
            </a:r>
            <a:r>
              <a:rPr lang="en-US" dirty="0"/>
              <a:t> </a:t>
            </a:r>
            <a:r>
              <a:rPr lang="en-US" dirty="0" err="1"/>
              <a:t>mogućnosti</a:t>
            </a:r>
            <a:r>
              <a:rPr lang="en-US" dirty="0"/>
              <a:t> - za </a:t>
            </a:r>
            <a:r>
              <a:rPr lang="en-US" dirty="0" err="1"/>
              <a:t>kombinaciju</a:t>
            </a:r>
            <a:r>
              <a:rPr lang="en-US" dirty="0"/>
              <a:t> </a:t>
            </a:r>
            <a:r>
              <a:rPr lang="en-US" u="sng" dirty="0"/>
              <a:t>CPU+GPU </a:t>
            </a:r>
            <a:r>
              <a:rPr lang="en-US" u="sng" dirty="0" err="1"/>
              <a:t>postoji</a:t>
            </a:r>
            <a:r>
              <a:rPr lang="en-US" u="sng" dirty="0"/>
              <a:t> OpenCL</a:t>
            </a:r>
            <a:r>
              <a:rPr lang="en-US" dirty="0"/>
              <a:t>, a za </a:t>
            </a:r>
            <a:r>
              <a:rPr lang="en-US" dirty="0" err="1"/>
              <a:t>iskorištavanje</a:t>
            </a:r>
            <a:r>
              <a:rPr lang="en-US" dirty="0"/>
              <a:t> </a:t>
            </a:r>
            <a:r>
              <a:rPr lang="en-US" u="sng" dirty="0"/>
              <a:t>GPU-a </a:t>
            </a:r>
            <a:r>
              <a:rPr lang="en-US" u="sng" dirty="0" err="1"/>
              <a:t>samog</a:t>
            </a:r>
            <a:r>
              <a:rPr lang="en-US" u="sng" dirty="0"/>
              <a:t> CUDA</a:t>
            </a:r>
          </a:p>
        </p:txBody>
      </p:sp>
    </p:spTree>
    <p:extLst>
      <p:ext uri="{BB962C8B-B14F-4D97-AF65-F5344CB8AC3E}">
        <p14:creationId xmlns:p14="http://schemas.microsoft.com/office/powerpoint/2010/main" val="4004284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46FC-F67B-1380-3045-059A1B9E96B1}"/>
              </a:ext>
            </a:extLst>
          </p:cNvPr>
          <p:cNvSpPr>
            <a:spLocks noGrp="1"/>
          </p:cNvSpPr>
          <p:nvPr>
            <p:ph type="title"/>
          </p:nvPr>
        </p:nvSpPr>
        <p:spPr/>
        <p:txBody>
          <a:bodyPr/>
          <a:lstStyle/>
          <a:p>
            <a:r>
              <a:rPr lang="en-US" b="1" dirty="0" err="1"/>
              <a:t>Ubrzanje</a:t>
            </a:r>
            <a:r>
              <a:rPr lang="en-US" b="1" dirty="0"/>
              <a:t>, </a:t>
            </a:r>
            <a:r>
              <a:rPr lang="en-US" b="1" dirty="0" err="1"/>
              <a:t>skalabilnost</a:t>
            </a:r>
            <a:r>
              <a:rPr lang="en-US" b="1" dirty="0"/>
              <a:t> </a:t>
            </a:r>
          </a:p>
        </p:txBody>
      </p:sp>
      <p:sp>
        <p:nvSpPr>
          <p:cNvPr id="3" name="Content Placeholder 2">
            <a:extLst>
              <a:ext uri="{FF2B5EF4-FFF2-40B4-BE49-F238E27FC236}">
                <a16:creationId xmlns:a16="http://schemas.microsoft.com/office/drawing/2014/main" id="{B9FADA46-F556-585C-5CDE-8BFAC645FDC4}"/>
              </a:ext>
            </a:extLst>
          </p:cNvPr>
          <p:cNvSpPr>
            <a:spLocks noGrp="1"/>
          </p:cNvSpPr>
          <p:nvPr>
            <p:ph idx="1"/>
          </p:nvPr>
        </p:nvSpPr>
        <p:spPr/>
        <p:txBody>
          <a:bodyPr/>
          <a:lstStyle/>
          <a:p>
            <a:r>
              <a:rPr lang="en-US" dirty="0"/>
              <a:t>• </a:t>
            </a:r>
            <a:r>
              <a:rPr lang="en-US" b="1" dirty="0" err="1"/>
              <a:t>Skalabilnost</a:t>
            </a:r>
            <a:r>
              <a:rPr lang="en-US" dirty="0"/>
              <a:t> - </a:t>
            </a:r>
            <a:r>
              <a:rPr lang="en-US" b="1" dirty="0" err="1"/>
              <a:t>dodavanje</a:t>
            </a:r>
            <a:r>
              <a:rPr lang="en-US" b="1" dirty="0"/>
              <a:t> X puta </a:t>
            </a:r>
            <a:r>
              <a:rPr lang="en-US" b="1" dirty="0" err="1"/>
              <a:t>više</a:t>
            </a:r>
            <a:r>
              <a:rPr lang="en-US" b="1" dirty="0"/>
              <a:t> </a:t>
            </a:r>
            <a:r>
              <a:rPr lang="en-US" b="1" dirty="0" err="1"/>
              <a:t>resursa</a:t>
            </a:r>
            <a:r>
              <a:rPr lang="en-US" b="1" dirty="0"/>
              <a:t> da </a:t>
            </a:r>
            <a:r>
              <a:rPr lang="en-US" b="1" dirty="0" err="1"/>
              <a:t>bismo</a:t>
            </a:r>
            <a:r>
              <a:rPr lang="en-US" b="1" dirty="0"/>
              <a:t> </a:t>
            </a:r>
            <a:r>
              <a:rPr lang="en-US" b="1" dirty="0" err="1"/>
              <a:t>dobili</a:t>
            </a:r>
            <a:r>
              <a:rPr lang="en-US" b="1" dirty="0"/>
              <a:t> </a:t>
            </a:r>
            <a:r>
              <a:rPr lang="en-US" b="1" dirty="0" err="1"/>
              <a:t>blizu</a:t>
            </a:r>
            <a:r>
              <a:rPr lang="en-US" b="1" dirty="0"/>
              <a:t> X puta </a:t>
            </a:r>
            <a:r>
              <a:rPr lang="en-US" b="1" dirty="0" err="1"/>
              <a:t>bolje</a:t>
            </a:r>
            <a:r>
              <a:rPr lang="en-US" b="1" dirty="0"/>
              <a:t> </a:t>
            </a:r>
            <a:r>
              <a:rPr lang="en-US" b="1" dirty="0" err="1"/>
              <a:t>performanse</a:t>
            </a:r>
            <a:r>
              <a:rPr lang="en-US" b="1" dirty="0"/>
              <a:t> </a:t>
            </a:r>
            <a:endParaRPr lang="hr-HR" b="1" dirty="0"/>
          </a:p>
          <a:p>
            <a:r>
              <a:rPr lang="en-US" dirty="0"/>
              <a:t>• </a:t>
            </a:r>
            <a:r>
              <a:rPr lang="en-US" dirty="0" err="1"/>
              <a:t>Resursi</a:t>
            </a:r>
            <a:r>
              <a:rPr lang="en-US" dirty="0"/>
              <a:t> </a:t>
            </a:r>
            <a:r>
              <a:rPr lang="en-US" dirty="0" err="1"/>
              <a:t>su</a:t>
            </a:r>
            <a:r>
              <a:rPr lang="en-US" dirty="0"/>
              <a:t> </a:t>
            </a:r>
            <a:r>
              <a:rPr lang="en-US" dirty="0" err="1"/>
              <a:t>obično</a:t>
            </a:r>
            <a:r>
              <a:rPr lang="en-US" dirty="0"/>
              <a:t> </a:t>
            </a:r>
            <a:r>
              <a:rPr lang="en-US" u="sng" dirty="0" err="1"/>
              <a:t>procesori</a:t>
            </a:r>
            <a:r>
              <a:rPr lang="en-US" dirty="0"/>
              <a:t>, </a:t>
            </a:r>
            <a:r>
              <a:rPr lang="en-US" dirty="0" err="1"/>
              <a:t>ali</a:t>
            </a:r>
            <a:r>
              <a:rPr lang="en-US" dirty="0"/>
              <a:t> </a:t>
            </a:r>
            <a:r>
              <a:rPr lang="en-US" dirty="0" err="1"/>
              <a:t>može</a:t>
            </a:r>
            <a:r>
              <a:rPr lang="en-US" dirty="0"/>
              <a:t> </a:t>
            </a:r>
            <a:r>
              <a:rPr lang="en-US" dirty="0" err="1"/>
              <a:t>biti</a:t>
            </a:r>
            <a:r>
              <a:rPr lang="en-US" dirty="0"/>
              <a:t> </a:t>
            </a:r>
            <a:r>
              <a:rPr lang="en-US" u="sng" dirty="0" err="1"/>
              <a:t>memorija</a:t>
            </a:r>
            <a:r>
              <a:rPr lang="en-US" dirty="0"/>
              <a:t>, </a:t>
            </a:r>
            <a:r>
              <a:rPr lang="en-US" dirty="0" err="1"/>
              <a:t>ili</a:t>
            </a:r>
            <a:r>
              <a:rPr lang="en-US" dirty="0"/>
              <a:t> </a:t>
            </a:r>
            <a:r>
              <a:rPr lang="en-US" u="sng" dirty="0"/>
              <a:t>bandwidth</a:t>
            </a:r>
            <a:r>
              <a:rPr lang="en-US" dirty="0"/>
              <a:t> </a:t>
            </a:r>
            <a:endParaRPr lang="hr-HR" dirty="0"/>
          </a:p>
          <a:p>
            <a:r>
              <a:rPr lang="en-US" dirty="0"/>
              <a:t>• </a:t>
            </a:r>
            <a:r>
              <a:rPr lang="en-US" dirty="0" err="1"/>
              <a:t>Obično</a:t>
            </a:r>
            <a:r>
              <a:rPr lang="en-US" dirty="0"/>
              <a:t> </a:t>
            </a:r>
            <a:r>
              <a:rPr lang="en-US" dirty="0" err="1"/>
              <a:t>znači</a:t>
            </a:r>
            <a:r>
              <a:rPr lang="en-US" dirty="0"/>
              <a:t> da </a:t>
            </a:r>
            <a:r>
              <a:rPr lang="en-US" dirty="0" err="1"/>
              <a:t>ako</a:t>
            </a:r>
            <a:r>
              <a:rPr lang="en-US" dirty="0"/>
              <a:t> </a:t>
            </a:r>
            <a:r>
              <a:rPr lang="en-US" dirty="0" err="1"/>
              <a:t>dodamo</a:t>
            </a:r>
            <a:r>
              <a:rPr lang="en-US" dirty="0"/>
              <a:t> X puta </a:t>
            </a:r>
            <a:r>
              <a:rPr lang="en-US" dirty="0" err="1"/>
              <a:t>više</a:t>
            </a:r>
            <a:r>
              <a:rPr lang="en-US" dirty="0"/>
              <a:t> </a:t>
            </a:r>
            <a:r>
              <a:rPr lang="en-US" dirty="0" err="1"/>
              <a:t>procesora</a:t>
            </a:r>
            <a:r>
              <a:rPr lang="en-US" dirty="0"/>
              <a:t> </a:t>
            </a:r>
            <a:r>
              <a:rPr lang="en-US" dirty="0" err="1"/>
              <a:t>želimo</a:t>
            </a:r>
            <a:r>
              <a:rPr lang="en-US" dirty="0"/>
              <a:t> </a:t>
            </a:r>
            <a:r>
              <a:rPr lang="en-US" dirty="0" err="1"/>
              <a:t>dobiti</a:t>
            </a:r>
            <a:r>
              <a:rPr lang="en-US" dirty="0"/>
              <a:t> </a:t>
            </a:r>
            <a:r>
              <a:rPr lang="en-US" dirty="0" err="1"/>
              <a:t>cca</a:t>
            </a:r>
            <a:r>
              <a:rPr lang="en-US" dirty="0"/>
              <a:t> X puta </a:t>
            </a:r>
            <a:r>
              <a:rPr lang="en-US" dirty="0" err="1"/>
              <a:t>veće</a:t>
            </a:r>
            <a:r>
              <a:rPr lang="en-US" dirty="0"/>
              <a:t> </a:t>
            </a:r>
            <a:r>
              <a:rPr lang="en-US" dirty="0" err="1"/>
              <a:t>performanse</a:t>
            </a:r>
            <a:r>
              <a:rPr lang="en-US" dirty="0"/>
              <a:t> </a:t>
            </a:r>
            <a:endParaRPr lang="hr-HR" dirty="0"/>
          </a:p>
          <a:p>
            <a:r>
              <a:rPr lang="en-US" dirty="0"/>
              <a:t>• </a:t>
            </a:r>
            <a:r>
              <a:rPr lang="en-US" dirty="0" err="1"/>
              <a:t>Postoji</a:t>
            </a:r>
            <a:r>
              <a:rPr lang="en-US" dirty="0"/>
              <a:t> </a:t>
            </a:r>
            <a:r>
              <a:rPr lang="en-US" dirty="0" err="1"/>
              <a:t>nekoliko</a:t>
            </a:r>
            <a:r>
              <a:rPr lang="en-US" dirty="0"/>
              <a:t> </a:t>
            </a:r>
            <a:r>
              <a:rPr lang="en-US" u="sng" dirty="0" err="1"/>
              <a:t>modela</a:t>
            </a:r>
            <a:r>
              <a:rPr lang="en-US" u="sng" dirty="0"/>
              <a:t> </a:t>
            </a:r>
            <a:r>
              <a:rPr lang="en-US" u="sng" dirty="0" err="1"/>
              <a:t>skalabilnosti</a:t>
            </a:r>
            <a:r>
              <a:rPr lang="en-US" u="sng" dirty="0"/>
              <a:t> </a:t>
            </a:r>
            <a:endParaRPr lang="hr-HR" u="sng" dirty="0"/>
          </a:p>
          <a:p>
            <a:pPr lvl="1"/>
            <a:r>
              <a:rPr lang="en-US" dirty="0"/>
              <a:t>• </a:t>
            </a:r>
            <a:r>
              <a:rPr lang="en-US" u="sng" dirty="0" err="1"/>
              <a:t>Ograničeni</a:t>
            </a:r>
            <a:r>
              <a:rPr lang="en-US" u="sng" dirty="0"/>
              <a:t> </a:t>
            </a:r>
            <a:r>
              <a:rPr lang="en-US" u="sng" dirty="0" err="1"/>
              <a:t>problemom</a:t>
            </a:r>
            <a:r>
              <a:rPr lang="en-US" u="sng" dirty="0"/>
              <a:t> </a:t>
            </a:r>
            <a:endParaRPr lang="hr-HR" u="sng" dirty="0"/>
          </a:p>
          <a:p>
            <a:pPr lvl="1"/>
            <a:r>
              <a:rPr lang="en-US" u="sng" dirty="0"/>
              <a:t>• </a:t>
            </a:r>
            <a:r>
              <a:rPr lang="en-US" u="sng" dirty="0" err="1"/>
              <a:t>Ograničeni</a:t>
            </a:r>
            <a:r>
              <a:rPr lang="en-US" u="sng" dirty="0"/>
              <a:t> </a:t>
            </a:r>
            <a:r>
              <a:rPr lang="en-US" u="sng" dirty="0" err="1"/>
              <a:t>vremenom</a:t>
            </a:r>
            <a:r>
              <a:rPr lang="en-US" u="sng" dirty="0"/>
              <a:t> </a:t>
            </a:r>
            <a:endParaRPr lang="hr-HR" u="sng" dirty="0"/>
          </a:p>
          <a:p>
            <a:r>
              <a:rPr lang="en-US" dirty="0"/>
              <a:t>• </a:t>
            </a:r>
            <a:r>
              <a:rPr lang="en-US" dirty="0" err="1"/>
              <a:t>Adekvatni</a:t>
            </a:r>
            <a:r>
              <a:rPr lang="en-US" dirty="0"/>
              <a:t> model </a:t>
            </a:r>
            <a:r>
              <a:rPr lang="en-US" dirty="0" err="1"/>
              <a:t>ovisi</a:t>
            </a:r>
            <a:r>
              <a:rPr lang="en-US" dirty="0"/>
              <a:t> o </a:t>
            </a:r>
            <a:r>
              <a:rPr lang="en-US" dirty="0" err="1"/>
              <a:t>potrebama</a:t>
            </a:r>
            <a:r>
              <a:rPr lang="en-US" dirty="0"/>
              <a:t> </a:t>
            </a:r>
            <a:r>
              <a:rPr lang="en-US" dirty="0" err="1"/>
              <a:t>korisnika</a:t>
            </a:r>
            <a:endParaRPr lang="en-US" dirty="0"/>
          </a:p>
        </p:txBody>
      </p:sp>
    </p:spTree>
    <p:extLst>
      <p:ext uri="{BB962C8B-B14F-4D97-AF65-F5344CB8AC3E}">
        <p14:creationId xmlns:p14="http://schemas.microsoft.com/office/powerpoint/2010/main" val="894897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FD1-7292-4536-E1D8-9B704E01292B}"/>
              </a:ext>
            </a:extLst>
          </p:cNvPr>
          <p:cNvSpPr>
            <a:spLocks noGrp="1"/>
          </p:cNvSpPr>
          <p:nvPr>
            <p:ph type="title"/>
          </p:nvPr>
        </p:nvSpPr>
        <p:spPr/>
        <p:txBody>
          <a:bodyPr/>
          <a:lstStyle/>
          <a:p>
            <a:r>
              <a:rPr lang="en-US" b="1" dirty="0" err="1"/>
              <a:t>Skaliranje</a:t>
            </a:r>
            <a:r>
              <a:rPr lang="en-US" b="1" dirty="0"/>
              <a:t> </a:t>
            </a:r>
            <a:r>
              <a:rPr lang="en-US" b="1" dirty="0" err="1"/>
              <a:t>ograničeno</a:t>
            </a:r>
            <a:r>
              <a:rPr lang="en-US" b="1" dirty="0"/>
              <a:t> </a:t>
            </a:r>
            <a:r>
              <a:rPr lang="en-US" b="1" dirty="0" err="1"/>
              <a:t>problemom</a:t>
            </a:r>
            <a:r>
              <a:rPr lang="en-US" b="1" dirty="0"/>
              <a:t> </a:t>
            </a:r>
          </a:p>
        </p:txBody>
      </p:sp>
      <p:sp>
        <p:nvSpPr>
          <p:cNvPr id="3" name="Content Placeholder 2">
            <a:extLst>
              <a:ext uri="{FF2B5EF4-FFF2-40B4-BE49-F238E27FC236}">
                <a16:creationId xmlns:a16="http://schemas.microsoft.com/office/drawing/2014/main" id="{21D511AA-412E-4C9E-78A0-F3CDEC5B8EBA}"/>
              </a:ext>
            </a:extLst>
          </p:cNvPr>
          <p:cNvSpPr>
            <a:spLocks noGrp="1"/>
          </p:cNvSpPr>
          <p:nvPr>
            <p:ph idx="1"/>
          </p:nvPr>
        </p:nvSpPr>
        <p:spPr/>
        <p:txBody>
          <a:bodyPr/>
          <a:lstStyle/>
          <a:p>
            <a:r>
              <a:rPr lang="en-US" dirty="0"/>
              <a:t>• </a:t>
            </a:r>
            <a:r>
              <a:rPr lang="en-US" dirty="0" err="1"/>
              <a:t>Veličina</a:t>
            </a:r>
            <a:r>
              <a:rPr lang="en-US" dirty="0"/>
              <a:t> </a:t>
            </a:r>
            <a:r>
              <a:rPr lang="en-US" dirty="0" err="1"/>
              <a:t>problema</a:t>
            </a:r>
            <a:r>
              <a:rPr lang="en-US" dirty="0"/>
              <a:t> je </a:t>
            </a:r>
            <a:r>
              <a:rPr lang="en-US" dirty="0" err="1"/>
              <a:t>fiksna</a:t>
            </a:r>
            <a:r>
              <a:rPr lang="en-US" dirty="0"/>
              <a:t>, </a:t>
            </a:r>
            <a:r>
              <a:rPr lang="en-US" b="1" dirty="0" err="1"/>
              <a:t>cilj</a:t>
            </a:r>
            <a:r>
              <a:rPr lang="en-US" b="1" dirty="0"/>
              <a:t> je </a:t>
            </a:r>
            <a:r>
              <a:rPr lang="en-US" b="1" dirty="0" err="1"/>
              <a:t>smanjiti</a:t>
            </a:r>
            <a:r>
              <a:rPr lang="en-US" b="1" dirty="0"/>
              <a:t> </a:t>
            </a:r>
            <a:r>
              <a:rPr lang="en-US" b="1" dirty="0" err="1"/>
              <a:t>vrijeme</a:t>
            </a:r>
            <a:r>
              <a:rPr lang="en-US" b="1" dirty="0"/>
              <a:t> </a:t>
            </a:r>
            <a:r>
              <a:rPr lang="en-US" b="1" dirty="0" err="1"/>
              <a:t>izvršavanja</a:t>
            </a:r>
            <a:r>
              <a:rPr lang="en-US" b="1" dirty="0"/>
              <a:t> </a:t>
            </a:r>
            <a:endParaRPr lang="hr-HR" b="1" dirty="0"/>
          </a:p>
          <a:p>
            <a:r>
              <a:rPr lang="en-US" dirty="0"/>
              <a:t>• </a:t>
            </a:r>
            <a:r>
              <a:rPr lang="en-US" u="sng" dirty="0" err="1"/>
              <a:t>Povećavamo</a:t>
            </a:r>
            <a:r>
              <a:rPr lang="en-US" u="sng" dirty="0"/>
              <a:t> </a:t>
            </a:r>
            <a:r>
              <a:rPr lang="en-US" u="sng" dirty="0" err="1"/>
              <a:t>broj</a:t>
            </a:r>
            <a:r>
              <a:rPr lang="en-US" u="sng" dirty="0"/>
              <a:t> </a:t>
            </a:r>
            <a:r>
              <a:rPr lang="en-US" u="sng" dirty="0" err="1"/>
              <a:t>procesora</a:t>
            </a:r>
            <a:r>
              <a:rPr lang="en-US" u="sng" dirty="0"/>
              <a:t> </a:t>
            </a:r>
            <a:r>
              <a:rPr lang="en-US" u="sng" dirty="0" err="1"/>
              <a:t>i</a:t>
            </a:r>
            <a:r>
              <a:rPr lang="en-US" u="sng" dirty="0"/>
              <a:t> </a:t>
            </a:r>
            <a:r>
              <a:rPr lang="en-US" u="sng" dirty="0" err="1"/>
              <a:t>količinu</a:t>
            </a:r>
            <a:r>
              <a:rPr lang="en-US" u="sng" dirty="0"/>
              <a:t> </a:t>
            </a:r>
            <a:r>
              <a:rPr lang="en-US" u="sng" dirty="0" err="1"/>
              <a:t>memorije</a:t>
            </a:r>
            <a:r>
              <a:rPr lang="en-US" u="sng" dirty="0"/>
              <a:t> </a:t>
            </a:r>
            <a:endParaRPr lang="hr-HR" u="sng" dirty="0"/>
          </a:p>
          <a:p>
            <a:r>
              <a:rPr lang="en-US" dirty="0"/>
              <a:t>• </a:t>
            </a:r>
            <a:r>
              <a:rPr lang="en-US" dirty="0" err="1"/>
              <a:t>Primjer</a:t>
            </a:r>
            <a:r>
              <a:rPr lang="en-US" dirty="0"/>
              <a:t>: </a:t>
            </a:r>
            <a:r>
              <a:rPr lang="en-US" dirty="0" err="1"/>
              <a:t>simulacija</a:t>
            </a:r>
            <a:r>
              <a:rPr lang="en-US" dirty="0"/>
              <a:t> </a:t>
            </a:r>
            <a:r>
              <a:rPr lang="en-US" dirty="0" err="1"/>
              <a:t>vremenske</a:t>
            </a:r>
            <a:r>
              <a:rPr lang="en-US" dirty="0"/>
              <a:t> </a:t>
            </a:r>
            <a:r>
              <a:rPr lang="en-US" dirty="0" err="1"/>
              <a:t>prognoze</a:t>
            </a:r>
            <a:r>
              <a:rPr lang="en-US" dirty="0"/>
              <a:t> </a:t>
            </a:r>
            <a:r>
              <a:rPr lang="en-US" dirty="0" err="1"/>
              <a:t>koja</a:t>
            </a:r>
            <a:r>
              <a:rPr lang="en-US" dirty="0"/>
              <a:t> se ne </a:t>
            </a:r>
            <a:r>
              <a:rPr lang="en-US" dirty="0" err="1"/>
              <a:t>završi</a:t>
            </a:r>
            <a:r>
              <a:rPr lang="en-US" dirty="0"/>
              <a:t> u </a:t>
            </a:r>
            <a:r>
              <a:rPr lang="en-US" dirty="0" err="1"/>
              <a:t>razumnom</a:t>
            </a:r>
            <a:r>
              <a:rPr lang="en-US" dirty="0"/>
              <a:t> </a:t>
            </a:r>
            <a:r>
              <a:rPr lang="en-US" dirty="0" err="1"/>
              <a:t>vremenu</a:t>
            </a:r>
            <a:endParaRPr lang="hr-HR" dirty="0"/>
          </a:p>
          <a:p>
            <a:r>
              <a:rPr lang="en-US" dirty="0"/>
              <a:t>• “</a:t>
            </a:r>
            <a:r>
              <a:rPr lang="en-US" dirty="0" err="1"/>
              <a:t>Ubrzanje</a:t>
            </a:r>
            <a:r>
              <a:rPr lang="en-US" dirty="0"/>
              <a:t>” se </a:t>
            </a:r>
            <a:r>
              <a:rPr lang="en-US" dirty="0" err="1"/>
              <a:t>definira</a:t>
            </a:r>
            <a:r>
              <a:rPr lang="en-US" dirty="0"/>
              <a:t> </a:t>
            </a:r>
            <a:r>
              <a:rPr lang="en-US" dirty="0" err="1"/>
              <a:t>kao</a:t>
            </a:r>
            <a:r>
              <a:rPr lang="en-US" dirty="0"/>
              <a:t> </a:t>
            </a:r>
            <a:endParaRPr lang="hr-HR" dirty="0"/>
          </a:p>
          <a:p>
            <a:endParaRPr lang="en-US" dirty="0"/>
          </a:p>
        </p:txBody>
      </p:sp>
      <p:pic>
        <p:nvPicPr>
          <p:cNvPr id="5" name="Picture 4">
            <a:extLst>
              <a:ext uri="{FF2B5EF4-FFF2-40B4-BE49-F238E27FC236}">
                <a16:creationId xmlns:a16="http://schemas.microsoft.com/office/drawing/2014/main" id="{9CEA8ACC-3CAA-C961-33AA-9C45355AA806}"/>
              </a:ext>
            </a:extLst>
          </p:cNvPr>
          <p:cNvPicPr>
            <a:picLocks noChangeAspect="1"/>
          </p:cNvPicPr>
          <p:nvPr/>
        </p:nvPicPr>
        <p:blipFill>
          <a:blip r:embed="rId2"/>
          <a:stretch>
            <a:fillRect/>
          </a:stretch>
        </p:blipFill>
        <p:spPr>
          <a:xfrm>
            <a:off x="4646526" y="4325729"/>
            <a:ext cx="4976284" cy="1690060"/>
          </a:xfrm>
          <a:prstGeom prst="rect">
            <a:avLst/>
          </a:prstGeom>
        </p:spPr>
      </p:pic>
    </p:spTree>
    <p:extLst>
      <p:ext uri="{BB962C8B-B14F-4D97-AF65-F5344CB8AC3E}">
        <p14:creationId xmlns:p14="http://schemas.microsoft.com/office/powerpoint/2010/main" val="3051784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4741-CD5C-FCA3-A5E4-85B8C762472A}"/>
              </a:ext>
            </a:extLst>
          </p:cNvPr>
          <p:cNvSpPr>
            <a:spLocks noGrp="1"/>
          </p:cNvSpPr>
          <p:nvPr>
            <p:ph type="title"/>
          </p:nvPr>
        </p:nvSpPr>
        <p:spPr/>
        <p:txBody>
          <a:bodyPr/>
          <a:lstStyle/>
          <a:p>
            <a:r>
              <a:rPr lang="en-US" b="1" dirty="0" err="1"/>
              <a:t>Skaliranje</a:t>
            </a:r>
            <a:r>
              <a:rPr lang="en-US" b="1" dirty="0"/>
              <a:t> </a:t>
            </a:r>
            <a:r>
              <a:rPr lang="en-US" b="1" dirty="0" err="1"/>
              <a:t>ograničeno</a:t>
            </a:r>
            <a:r>
              <a:rPr lang="en-US" b="1" dirty="0"/>
              <a:t> </a:t>
            </a:r>
            <a:r>
              <a:rPr lang="en-US" b="1" dirty="0" err="1"/>
              <a:t>vremenom</a:t>
            </a:r>
            <a:r>
              <a:rPr lang="en-US" b="1" dirty="0"/>
              <a:t> </a:t>
            </a:r>
          </a:p>
        </p:txBody>
      </p:sp>
      <p:pic>
        <p:nvPicPr>
          <p:cNvPr id="5" name="Picture 4">
            <a:extLst>
              <a:ext uri="{FF2B5EF4-FFF2-40B4-BE49-F238E27FC236}">
                <a16:creationId xmlns:a16="http://schemas.microsoft.com/office/drawing/2014/main" id="{34F9496B-0C01-8D99-2012-D1BC18031CB8}"/>
              </a:ext>
            </a:extLst>
          </p:cNvPr>
          <p:cNvPicPr>
            <a:picLocks noChangeAspect="1"/>
          </p:cNvPicPr>
          <p:nvPr/>
        </p:nvPicPr>
        <p:blipFill>
          <a:blip r:embed="rId2"/>
          <a:stretch>
            <a:fillRect/>
          </a:stretch>
        </p:blipFill>
        <p:spPr>
          <a:xfrm>
            <a:off x="3984963" y="4528052"/>
            <a:ext cx="6041354" cy="2082516"/>
          </a:xfrm>
          <a:prstGeom prst="rect">
            <a:avLst/>
          </a:prstGeom>
        </p:spPr>
      </p:pic>
      <p:sp>
        <p:nvSpPr>
          <p:cNvPr id="3" name="Content Placeholder 2">
            <a:extLst>
              <a:ext uri="{FF2B5EF4-FFF2-40B4-BE49-F238E27FC236}">
                <a16:creationId xmlns:a16="http://schemas.microsoft.com/office/drawing/2014/main" id="{84640A8C-A738-CD21-AEF5-64A1ED321633}"/>
              </a:ext>
            </a:extLst>
          </p:cNvPr>
          <p:cNvSpPr>
            <a:spLocks noGrp="1"/>
          </p:cNvSpPr>
          <p:nvPr>
            <p:ph idx="1"/>
          </p:nvPr>
        </p:nvSpPr>
        <p:spPr/>
        <p:txBody>
          <a:bodyPr/>
          <a:lstStyle/>
          <a:p>
            <a:r>
              <a:rPr lang="en-US" dirty="0"/>
              <a:t>• </a:t>
            </a:r>
            <a:r>
              <a:rPr lang="en-US" dirty="0" err="1"/>
              <a:t>Zadana</a:t>
            </a:r>
            <a:r>
              <a:rPr lang="en-US" dirty="0"/>
              <a:t> je </a:t>
            </a:r>
            <a:r>
              <a:rPr lang="en-US" u="sng" dirty="0" err="1"/>
              <a:t>maksimalna</a:t>
            </a:r>
            <a:r>
              <a:rPr lang="en-US" u="sng" dirty="0"/>
              <a:t> </a:t>
            </a:r>
            <a:r>
              <a:rPr lang="en-US" u="sng" dirty="0" err="1"/>
              <a:t>količina</a:t>
            </a:r>
            <a:r>
              <a:rPr lang="en-US" u="sng" dirty="0"/>
              <a:t> </a:t>
            </a:r>
            <a:r>
              <a:rPr lang="en-US" u="sng" dirty="0" err="1"/>
              <a:t>vremena</a:t>
            </a:r>
            <a:r>
              <a:rPr lang="en-US" u="sng" dirty="0"/>
              <a:t> </a:t>
            </a:r>
            <a:r>
              <a:rPr lang="en-US" dirty="0"/>
              <a:t>za </a:t>
            </a:r>
            <a:r>
              <a:rPr lang="en-US" dirty="0" err="1"/>
              <a:t>izvršavanje</a:t>
            </a:r>
            <a:r>
              <a:rPr lang="en-US" dirty="0"/>
              <a:t>, </a:t>
            </a:r>
            <a:r>
              <a:rPr lang="en-US" dirty="0" err="1"/>
              <a:t>fiksno</a:t>
            </a:r>
            <a:r>
              <a:rPr lang="en-US" dirty="0"/>
              <a:t> </a:t>
            </a:r>
            <a:endParaRPr lang="hr-HR" dirty="0"/>
          </a:p>
          <a:p>
            <a:r>
              <a:rPr lang="en-US" dirty="0"/>
              <a:t>• </a:t>
            </a:r>
            <a:r>
              <a:rPr lang="en-US" b="1" dirty="0" err="1"/>
              <a:t>Cilj</a:t>
            </a:r>
            <a:r>
              <a:rPr lang="en-US" b="1" dirty="0"/>
              <a:t> je </a:t>
            </a:r>
            <a:r>
              <a:rPr lang="en-US" b="1" dirty="0" err="1"/>
              <a:t>smanjiti</a:t>
            </a:r>
            <a:r>
              <a:rPr lang="en-US" b="1" dirty="0"/>
              <a:t> </a:t>
            </a:r>
            <a:r>
              <a:rPr lang="en-US" b="1" dirty="0" err="1"/>
              <a:t>veličinu</a:t>
            </a:r>
            <a:r>
              <a:rPr lang="en-US" b="1" dirty="0"/>
              <a:t> </a:t>
            </a:r>
            <a:r>
              <a:rPr lang="en-US" b="1" dirty="0" err="1"/>
              <a:t>problema</a:t>
            </a:r>
            <a:r>
              <a:rPr lang="en-US" b="1" dirty="0"/>
              <a:t> </a:t>
            </a:r>
            <a:endParaRPr lang="hr-HR" b="1" dirty="0"/>
          </a:p>
          <a:p>
            <a:r>
              <a:rPr lang="en-US" dirty="0"/>
              <a:t>• </a:t>
            </a:r>
            <a:r>
              <a:rPr lang="en-US" u="sng" dirty="0" err="1"/>
              <a:t>Broj</a:t>
            </a:r>
            <a:r>
              <a:rPr lang="en-US" u="sng" dirty="0"/>
              <a:t> </a:t>
            </a:r>
            <a:r>
              <a:rPr lang="en-US" u="sng" dirty="0" err="1"/>
              <a:t>procesora</a:t>
            </a:r>
            <a:r>
              <a:rPr lang="en-US" u="sng" dirty="0"/>
              <a:t> </a:t>
            </a:r>
            <a:r>
              <a:rPr lang="en-US" u="sng" dirty="0" err="1"/>
              <a:t>i</a:t>
            </a:r>
            <a:r>
              <a:rPr lang="en-US" u="sng" dirty="0"/>
              <a:t> </a:t>
            </a:r>
            <a:r>
              <a:rPr lang="en-US" u="sng" dirty="0" err="1"/>
              <a:t>količina</a:t>
            </a:r>
            <a:r>
              <a:rPr lang="en-US" u="sng" dirty="0"/>
              <a:t> </a:t>
            </a:r>
            <a:r>
              <a:rPr lang="en-US" u="sng" dirty="0" err="1"/>
              <a:t>vremena</a:t>
            </a:r>
            <a:r>
              <a:rPr lang="en-US" u="sng" dirty="0"/>
              <a:t> se </a:t>
            </a:r>
            <a:r>
              <a:rPr lang="en-US" u="sng" dirty="0" err="1"/>
              <a:t>povećava</a:t>
            </a:r>
            <a:r>
              <a:rPr lang="en-US" u="sng" dirty="0"/>
              <a:t> </a:t>
            </a:r>
            <a:endParaRPr lang="hr-HR" u="sng" dirty="0"/>
          </a:p>
          <a:p>
            <a:r>
              <a:rPr lang="en-US" dirty="0"/>
              <a:t>• </a:t>
            </a:r>
            <a:r>
              <a:rPr lang="en-US" dirty="0" err="1"/>
              <a:t>Primjer</a:t>
            </a:r>
            <a:r>
              <a:rPr lang="en-US" dirty="0"/>
              <a:t>: </a:t>
            </a:r>
            <a:r>
              <a:rPr lang="en-US" dirty="0" err="1"/>
              <a:t>simulacija</a:t>
            </a:r>
            <a:r>
              <a:rPr lang="en-US" dirty="0"/>
              <a:t> </a:t>
            </a:r>
            <a:r>
              <a:rPr lang="en-US" dirty="0" err="1"/>
              <a:t>vremenske</a:t>
            </a:r>
            <a:r>
              <a:rPr lang="en-US" dirty="0"/>
              <a:t> </a:t>
            </a:r>
            <a:r>
              <a:rPr lang="en-US" dirty="0" err="1"/>
              <a:t>prognoze</a:t>
            </a:r>
            <a:r>
              <a:rPr lang="en-US" dirty="0"/>
              <a:t> </a:t>
            </a:r>
            <a:r>
              <a:rPr lang="en-US" dirty="0" err="1"/>
              <a:t>sa</a:t>
            </a:r>
            <a:r>
              <a:rPr lang="en-US" dirty="0"/>
              <a:t> </a:t>
            </a:r>
            <a:r>
              <a:rPr lang="en-US" dirty="0" err="1"/>
              <a:t>poboljšanim</a:t>
            </a:r>
            <a:r>
              <a:rPr lang="en-US" dirty="0"/>
              <a:t>, </a:t>
            </a:r>
            <a:r>
              <a:rPr lang="en-US" dirty="0" err="1"/>
              <a:t>finijim</a:t>
            </a:r>
            <a:r>
              <a:rPr lang="en-US" dirty="0"/>
              <a:t> </a:t>
            </a:r>
            <a:r>
              <a:rPr lang="en-US" dirty="0" err="1"/>
              <a:t>rasterom</a:t>
            </a:r>
            <a:endParaRPr lang="hr-HR" dirty="0"/>
          </a:p>
          <a:p>
            <a:r>
              <a:rPr lang="en-US" dirty="0"/>
              <a:t>• “</a:t>
            </a:r>
            <a:r>
              <a:rPr lang="en-US" dirty="0" err="1"/>
              <a:t>Ubrzanje</a:t>
            </a:r>
            <a:r>
              <a:rPr lang="en-US" dirty="0"/>
              <a:t>” se </a:t>
            </a:r>
            <a:r>
              <a:rPr lang="en-US" dirty="0" err="1"/>
              <a:t>definira</a:t>
            </a:r>
            <a:r>
              <a:rPr lang="en-US" dirty="0"/>
              <a:t> </a:t>
            </a:r>
            <a:r>
              <a:rPr lang="en-US" dirty="0" err="1"/>
              <a:t>kao</a:t>
            </a:r>
            <a:r>
              <a:rPr lang="en-US" dirty="0"/>
              <a:t> </a:t>
            </a:r>
            <a:endParaRPr lang="hr-HR" dirty="0"/>
          </a:p>
          <a:p>
            <a:endParaRPr lang="en-US" dirty="0"/>
          </a:p>
        </p:txBody>
      </p:sp>
    </p:spTree>
    <p:extLst>
      <p:ext uri="{BB962C8B-B14F-4D97-AF65-F5344CB8AC3E}">
        <p14:creationId xmlns:p14="http://schemas.microsoft.com/office/powerpoint/2010/main" val="3200364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0C02-CD36-0D69-992D-7D05C65B5E31}"/>
              </a:ext>
            </a:extLst>
          </p:cNvPr>
          <p:cNvSpPr>
            <a:spLocks noGrp="1"/>
          </p:cNvSpPr>
          <p:nvPr>
            <p:ph type="title"/>
          </p:nvPr>
        </p:nvSpPr>
        <p:spPr/>
        <p:txBody>
          <a:bodyPr/>
          <a:lstStyle/>
          <a:p>
            <a:r>
              <a:rPr lang="en-US" u="sng" dirty="0" err="1"/>
              <a:t>Motivacija</a:t>
            </a:r>
            <a:r>
              <a:rPr lang="en-US" u="sng" dirty="0"/>
              <a:t> za </a:t>
            </a:r>
            <a:r>
              <a:rPr lang="en-US" u="sng" dirty="0" err="1"/>
              <a:t>razvoj</a:t>
            </a:r>
            <a:r>
              <a:rPr lang="en-US" u="sng" dirty="0"/>
              <a:t> </a:t>
            </a:r>
            <a:r>
              <a:rPr lang="en-US" u="sng" dirty="0" err="1"/>
              <a:t>višejezgrenih</a:t>
            </a:r>
            <a:r>
              <a:rPr lang="en-US" u="sng" dirty="0"/>
              <a:t>/ </a:t>
            </a:r>
            <a:r>
              <a:rPr lang="en-US" u="sng" dirty="0" err="1"/>
              <a:t>višeprocesorskih</a:t>
            </a:r>
            <a:r>
              <a:rPr lang="en-US" u="sng" dirty="0"/>
              <a:t> </a:t>
            </a:r>
            <a:r>
              <a:rPr lang="en-US" u="sng" dirty="0" err="1"/>
              <a:t>sustava</a:t>
            </a:r>
            <a:endParaRPr lang="en-US" u="sng" dirty="0"/>
          </a:p>
        </p:txBody>
      </p:sp>
      <p:sp>
        <p:nvSpPr>
          <p:cNvPr id="3" name="Content Placeholder 2">
            <a:extLst>
              <a:ext uri="{FF2B5EF4-FFF2-40B4-BE49-F238E27FC236}">
                <a16:creationId xmlns:a16="http://schemas.microsoft.com/office/drawing/2014/main" id="{D95F5987-21CB-85DB-A063-D482124DB5E5}"/>
              </a:ext>
            </a:extLst>
          </p:cNvPr>
          <p:cNvSpPr>
            <a:spLocks noGrp="1"/>
          </p:cNvSpPr>
          <p:nvPr>
            <p:ph idx="1"/>
          </p:nvPr>
        </p:nvSpPr>
        <p:spPr/>
        <p:txBody>
          <a:bodyPr>
            <a:normAutofit fontScale="92500" lnSpcReduction="20000"/>
          </a:bodyPr>
          <a:lstStyle/>
          <a:p>
            <a:r>
              <a:rPr lang="en-US" dirty="0"/>
              <a:t>• </a:t>
            </a:r>
            <a:r>
              <a:rPr lang="en-US" b="1" dirty="0"/>
              <a:t>Moore-</a:t>
            </a:r>
            <a:r>
              <a:rPr lang="en-US" b="1" dirty="0" err="1"/>
              <a:t>ov</a:t>
            </a:r>
            <a:r>
              <a:rPr lang="en-US" b="1" dirty="0"/>
              <a:t> </a:t>
            </a:r>
            <a:r>
              <a:rPr lang="en-US" b="1" dirty="0" err="1"/>
              <a:t>zakon</a:t>
            </a:r>
            <a:r>
              <a:rPr lang="en-US" b="1" dirty="0"/>
              <a:t> </a:t>
            </a:r>
            <a:endParaRPr lang="hr-HR" b="1" dirty="0"/>
          </a:p>
          <a:p>
            <a:pPr lvl="1"/>
            <a:r>
              <a:rPr lang="en-US" dirty="0"/>
              <a:t>• </a:t>
            </a:r>
            <a:r>
              <a:rPr lang="en-US" dirty="0" err="1"/>
              <a:t>Obično</a:t>
            </a:r>
            <a:r>
              <a:rPr lang="en-US" dirty="0"/>
              <a:t> </a:t>
            </a:r>
            <a:r>
              <a:rPr lang="en-US" dirty="0" err="1"/>
              <a:t>temeljni</a:t>
            </a:r>
            <a:r>
              <a:rPr lang="en-US" dirty="0"/>
              <a:t> </a:t>
            </a:r>
            <a:r>
              <a:rPr lang="en-US" dirty="0" err="1"/>
              <a:t>zakon</a:t>
            </a:r>
            <a:r>
              <a:rPr lang="en-US" dirty="0"/>
              <a:t> za </a:t>
            </a:r>
            <a:r>
              <a:rPr lang="en-US" dirty="0" err="1"/>
              <a:t>ubrzanje</a:t>
            </a:r>
            <a:r>
              <a:rPr lang="en-US" dirty="0"/>
              <a:t> single-core </a:t>
            </a:r>
            <a:r>
              <a:rPr lang="en-US" dirty="0" err="1"/>
              <a:t>procesora</a:t>
            </a:r>
            <a:r>
              <a:rPr lang="en-US" dirty="0"/>
              <a:t> </a:t>
            </a:r>
            <a:endParaRPr lang="hr-HR" dirty="0"/>
          </a:p>
          <a:p>
            <a:pPr lvl="1"/>
            <a:r>
              <a:rPr lang="en-US" dirty="0"/>
              <a:t>• </a:t>
            </a:r>
            <a:r>
              <a:rPr lang="en-US" dirty="0" err="1"/>
              <a:t>Obično</a:t>
            </a:r>
            <a:r>
              <a:rPr lang="en-US" dirty="0"/>
              <a:t> </a:t>
            </a:r>
            <a:r>
              <a:rPr lang="en-US" dirty="0" err="1"/>
              <a:t>kroz</a:t>
            </a:r>
            <a:r>
              <a:rPr lang="en-US" dirty="0"/>
              <a:t> </a:t>
            </a:r>
            <a:r>
              <a:rPr lang="en-US" dirty="0" err="1"/>
              <a:t>bolje</a:t>
            </a:r>
            <a:r>
              <a:rPr lang="en-US" dirty="0"/>
              <a:t> </a:t>
            </a:r>
            <a:r>
              <a:rPr lang="en-US" dirty="0" err="1"/>
              <a:t>spekulativno</a:t>
            </a:r>
            <a:r>
              <a:rPr lang="en-US" dirty="0"/>
              <a:t> </a:t>
            </a:r>
            <a:r>
              <a:rPr lang="en-US" dirty="0" err="1"/>
              <a:t>izvršavanje</a:t>
            </a:r>
            <a:r>
              <a:rPr lang="en-US" dirty="0"/>
              <a:t>, </a:t>
            </a:r>
            <a:r>
              <a:rPr lang="en-US" dirty="0" err="1"/>
              <a:t>koje</a:t>
            </a:r>
            <a:r>
              <a:rPr lang="en-US" dirty="0"/>
              <a:t> </a:t>
            </a:r>
            <a:r>
              <a:rPr lang="en-US" dirty="0" err="1"/>
              <a:t>na</a:t>
            </a:r>
            <a:r>
              <a:rPr lang="en-US" dirty="0"/>
              <a:t> </a:t>
            </a:r>
            <a:r>
              <a:rPr lang="en-US" dirty="0" err="1"/>
              <a:t>žalost</a:t>
            </a:r>
            <a:r>
              <a:rPr lang="en-US" dirty="0"/>
              <a:t> ne </a:t>
            </a:r>
            <a:r>
              <a:rPr lang="en-US" dirty="0" err="1"/>
              <a:t>daje</a:t>
            </a:r>
            <a:r>
              <a:rPr lang="en-US" dirty="0"/>
              <a:t> </a:t>
            </a:r>
            <a:r>
              <a:rPr lang="en-US" dirty="0" err="1"/>
              <a:t>linearno</a:t>
            </a:r>
            <a:r>
              <a:rPr lang="en-US" dirty="0"/>
              <a:t> </a:t>
            </a:r>
            <a:r>
              <a:rPr lang="en-US" dirty="0" err="1"/>
              <a:t>poboljšanje</a:t>
            </a:r>
            <a:r>
              <a:rPr lang="en-US" dirty="0"/>
              <a:t> </a:t>
            </a:r>
            <a:r>
              <a:rPr lang="en-US" dirty="0" err="1"/>
              <a:t>performansi</a:t>
            </a:r>
            <a:r>
              <a:rPr lang="en-US" dirty="0"/>
              <a:t> </a:t>
            </a:r>
            <a:endParaRPr lang="hr-HR" dirty="0"/>
          </a:p>
          <a:p>
            <a:r>
              <a:rPr lang="en-US" dirty="0"/>
              <a:t>• </a:t>
            </a:r>
            <a:r>
              <a:rPr lang="en-US" dirty="0" err="1"/>
              <a:t>Ovakva</a:t>
            </a:r>
            <a:r>
              <a:rPr lang="en-US" dirty="0"/>
              <a:t> </a:t>
            </a:r>
            <a:r>
              <a:rPr lang="en-US" dirty="0" err="1"/>
              <a:t>shema</a:t>
            </a:r>
            <a:r>
              <a:rPr lang="en-US" dirty="0"/>
              <a:t> </a:t>
            </a:r>
            <a:r>
              <a:rPr lang="en-US" dirty="0" err="1"/>
              <a:t>nije</a:t>
            </a:r>
            <a:r>
              <a:rPr lang="en-US" dirty="0"/>
              <a:t> </a:t>
            </a:r>
            <a:r>
              <a:rPr lang="en-US" dirty="0" err="1"/>
              <a:t>više</a:t>
            </a:r>
            <a:r>
              <a:rPr lang="en-US" dirty="0"/>
              <a:t> </a:t>
            </a:r>
            <a:r>
              <a:rPr lang="en-US" dirty="0" err="1"/>
              <a:t>moguća</a:t>
            </a:r>
            <a:r>
              <a:rPr lang="en-US" dirty="0"/>
              <a:t> </a:t>
            </a:r>
            <a:r>
              <a:rPr lang="en-US" dirty="0" err="1"/>
              <a:t>pošto</a:t>
            </a:r>
            <a:r>
              <a:rPr lang="en-US" dirty="0"/>
              <a:t> </a:t>
            </a:r>
            <a:r>
              <a:rPr lang="en-US" b="1" dirty="0" err="1"/>
              <a:t>Dennardovo</a:t>
            </a:r>
            <a:r>
              <a:rPr lang="en-US" b="1" dirty="0"/>
              <a:t> </a:t>
            </a:r>
            <a:r>
              <a:rPr lang="en-US" b="1" dirty="0" err="1"/>
              <a:t>skaliranje</a:t>
            </a:r>
            <a:r>
              <a:rPr lang="en-US" b="1" dirty="0"/>
              <a:t> </a:t>
            </a:r>
            <a:r>
              <a:rPr lang="en-US" b="1" dirty="0" err="1"/>
              <a:t>više</a:t>
            </a:r>
            <a:r>
              <a:rPr lang="en-US" b="1" dirty="0"/>
              <a:t> ne </a:t>
            </a:r>
            <a:r>
              <a:rPr lang="en-US" b="1" dirty="0" err="1"/>
              <a:t>vrijedi</a:t>
            </a:r>
            <a:r>
              <a:rPr lang="en-US" b="1" dirty="0"/>
              <a:t> </a:t>
            </a:r>
            <a:endParaRPr lang="hr-HR" b="1" dirty="0"/>
          </a:p>
          <a:p>
            <a:pPr lvl="1"/>
            <a:r>
              <a:rPr lang="en-US" dirty="0"/>
              <a:t>• </a:t>
            </a:r>
            <a:r>
              <a:rPr lang="en-US" dirty="0" err="1"/>
              <a:t>Kakav</a:t>
            </a:r>
            <a:r>
              <a:rPr lang="en-US" dirty="0"/>
              <a:t> je </a:t>
            </a:r>
            <a:r>
              <a:rPr lang="en-US" dirty="0" err="1"/>
              <a:t>smisao</a:t>
            </a:r>
            <a:r>
              <a:rPr lang="en-US" dirty="0"/>
              <a:t> </a:t>
            </a:r>
            <a:r>
              <a:rPr lang="en-US" dirty="0" err="1"/>
              <a:t>razviti</a:t>
            </a:r>
            <a:r>
              <a:rPr lang="en-US" dirty="0"/>
              <a:t> </a:t>
            </a:r>
            <a:r>
              <a:rPr lang="en-US" dirty="0" err="1"/>
              <a:t>procesor</a:t>
            </a:r>
            <a:r>
              <a:rPr lang="en-US" dirty="0"/>
              <a:t> koji </a:t>
            </a:r>
            <a:r>
              <a:rPr lang="en-US" dirty="0" err="1"/>
              <a:t>koristi</a:t>
            </a:r>
            <a:r>
              <a:rPr lang="en-US" dirty="0"/>
              <a:t> </a:t>
            </a:r>
            <a:r>
              <a:rPr lang="en-US" dirty="0" err="1"/>
              <a:t>veću</a:t>
            </a:r>
            <a:r>
              <a:rPr lang="en-US" dirty="0"/>
              <a:t> </a:t>
            </a:r>
            <a:r>
              <a:rPr lang="en-US" dirty="0" err="1"/>
              <a:t>količinu</a:t>
            </a:r>
            <a:r>
              <a:rPr lang="en-US" dirty="0"/>
              <a:t> </a:t>
            </a:r>
            <a:r>
              <a:rPr lang="en-US" dirty="0" err="1"/>
              <a:t>energije</a:t>
            </a:r>
            <a:r>
              <a:rPr lang="en-US" dirty="0"/>
              <a:t> bez </a:t>
            </a:r>
            <a:r>
              <a:rPr lang="en-US" dirty="0" err="1"/>
              <a:t>većeg</a:t>
            </a:r>
            <a:r>
              <a:rPr lang="en-US" dirty="0"/>
              <a:t> </a:t>
            </a:r>
            <a:r>
              <a:rPr lang="en-US" dirty="0" err="1"/>
              <a:t>poboljšanja</a:t>
            </a:r>
            <a:r>
              <a:rPr lang="en-US" dirty="0"/>
              <a:t> </a:t>
            </a:r>
            <a:r>
              <a:rPr lang="en-US" dirty="0" err="1"/>
              <a:t>performansi</a:t>
            </a:r>
            <a:r>
              <a:rPr lang="en-US" dirty="0"/>
              <a:t>? </a:t>
            </a:r>
            <a:endParaRPr lang="hr-HR" dirty="0"/>
          </a:p>
          <a:p>
            <a:r>
              <a:rPr lang="en-US" dirty="0"/>
              <a:t>• </a:t>
            </a:r>
            <a:r>
              <a:rPr lang="en-US" b="1" dirty="0" err="1"/>
              <a:t>Višejezgrene</a:t>
            </a:r>
            <a:r>
              <a:rPr lang="en-US" b="1" dirty="0"/>
              <a:t> </a:t>
            </a:r>
            <a:r>
              <a:rPr lang="en-US" b="1" dirty="0" err="1"/>
              <a:t>arhitekture</a:t>
            </a:r>
            <a:r>
              <a:rPr lang="en-US" b="1" dirty="0"/>
              <a:t> </a:t>
            </a:r>
            <a:r>
              <a:rPr lang="en-US" b="1" dirty="0" err="1"/>
              <a:t>su</a:t>
            </a:r>
            <a:r>
              <a:rPr lang="en-US" b="1" dirty="0"/>
              <a:t> </a:t>
            </a:r>
            <a:r>
              <a:rPr lang="en-US" b="1" dirty="0" err="1"/>
              <a:t>efikasniji</a:t>
            </a:r>
            <a:r>
              <a:rPr lang="en-US" b="1" dirty="0"/>
              <a:t> </a:t>
            </a:r>
            <a:r>
              <a:rPr lang="en-US" b="1" dirty="0" err="1"/>
              <a:t>način</a:t>
            </a:r>
            <a:r>
              <a:rPr lang="en-US" b="1" dirty="0"/>
              <a:t> </a:t>
            </a:r>
            <a:r>
              <a:rPr lang="en-US" b="1" dirty="0" err="1"/>
              <a:t>korištenja</a:t>
            </a:r>
            <a:r>
              <a:rPr lang="en-US" b="1" dirty="0"/>
              <a:t> </a:t>
            </a:r>
            <a:r>
              <a:rPr lang="en-US" b="1" dirty="0" err="1"/>
              <a:t>tranzistora</a:t>
            </a:r>
            <a:r>
              <a:rPr lang="en-US" b="1" dirty="0"/>
              <a:t> </a:t>
            </a:r>
            <a:endParaRPr lang="hr-HR" b="1" dirty="0"/>
          </a:p>
          <a:p>
            <a:pPr lvl="1"/>
            <a:r>
              <a:rPr lang="en-US" dirty="0"/>
              <a:t>• </a:t>
            </a:r>
            <a:r>
              <a:rPr lang="en-US" dirty="0" err="1"/>
              <a:t>Napredak</a:t>
            </a:r>
            <a:r>
              <a:rPr lang="en-US" dirty="0"/>
              <a:t> u </a:t>
            </a:r>
            <a:r>
              <a:rPr lang="en-US" dirty="0" err="1"/>
              <a:t>performansama</a:t>
            </a:r>
            <a:r>
              <a:rPr lang="en-US" dirty="0"/>
              <a:t> </a:t>
            </a:r>
            <a:r>
              <a:rPr lang="en-US" dirty="0" err="1"/>
              <a:t>dolazi</a:t>
            </a:r>
            <a:r>
              <a:rPr lang="en-US" dirty="0"/>
              <a:t> </a:t>
            </a:r>
            <a:r>
              <a:rPr lang="en-US" dirty="0" err="1"/>
              <a:t>kroz</a:t>
            </a:r>
            <a:r>
              <a:rPr lang="en-US" dirty="0"/>
              <a:t> </a:t>
            </a:r>
            <a:r>
              <a:rPr lang="en-US" u="sng" dirty="0" err="1"/>
              <a:t>paralelizam</a:t>
            </a:r>
            <a:r>
              <a:rPr lang="en-US" dirty="0"/>
              <a:t>, </a:t>
            </a:r>
            <a:r>
              <a:rPr lang="en-US" u="sng" dirty="0"/>
              <a:t>thread</a:t>
            </a:r>
            <a:r>
              <a:rPr lang="en-US" dirty="0"/>
              <a:t> </a:t>
            </a:r>
            <a:r>
              <a:rPr lang="en-US" dirty="0" err="1"/>
              <a:t>ili</a:t>
            </a:r>
            <a:r>
              <a:rPr lang="en-US" dirty="0"/>
              <a:t> </a:t>
            </a:r>
            <a:r>
              <a:rPr lang="en-US" u="sng" dirty="0"/>
              <a:t>process-level </a:t>
            </a:r>
            <a:r>
              <a:rPr lang="en-US" u="sng" dirty="0" err="1"/>
              <a:t>paralelizam</a:t>
            </a:r>
            <a:r>
              <a:rPr lang="en-US" u="sng" dirty="0"/>
              <a:t> </a:t>
            </a:r>
            <a:endParaRPr lang="hr-HR" u="sng" dirty="0"/>
          </a:p>
          <a:p>
            <a:pPr lvl="1"/>
            <a:r>
              <a:rPr lang="en-US" dirty="0"/>
              <a:t>• Multi-core </a:t>
            </a:r>
            <a:r>
              <a:rPr lang="en-US" dirty="0" err="1"/>
              <a:t>procesori</a:t>
            </a:r>
            <a:r>
              <a:rPr lang="en-US" dirty="0"/>
              <a:t> </a:t>
            </a:r>
            <a:r>
              <a:rPr lang="en-US" dirty="0" err="1"/>
              <a:t>su</a:t>
            </a:r>
            <a:r>
              <a:rPr lang="en-US" dirty="0"/>
              <a:t> </a:t>
            </a:r>
            <a:r>
              <a:rPr lang="en-US" dirty="0" err="1"/>
              <a:t>postojali</a:t>
            </a:r>
            <a:r>
              <a:rPr lang="en-US" dirty="0"/>
              <a:t> </a:t>
            </a:r>
            <a:r>
              <a:rPr lang="en-US" dirty="0" err="1"/>
              <a:t>i</a:t>
            </a:r>
            <a:r>
              <a:rPr lang="en-US" dirty="0"/>
              <a:t> </a:t>
            </a:r>
            <a:r>
              <a:rPr lang="en-US" dirty="0" err="1"/>
              <a:t>prije</a:t>
            </a:r>
            <a:r>
              <a:rPr lang="en-US" dirty="0"/>
              <a:t>, </a:t>
            </a:r>
            <a:r>
              <a:rPr lang="en-US" dirty="0" err="1"/>
              <a:t>ali</a:t>
            </a:r>
            <a:r>
              <a:rPr lang="en-US" dirty="0"/>
              <a:t> </a:t>
            </a:r>
            <a:r>
              <a:rPr lang="en-US" dirty="0" err="1"/>
              <a:t>su</a:t>
            </a:r>
            <a:r>
              <a:rPr lang="en-US" dirty="0"/>
              <a:t> </a:t>
            </a:r>
            <a:r>
              <a:rPr lang="en-US" dirty="0" err="1"/>
              <a:t>ih</a:t>
            </a:r>
            <a:r>
              <a:rPr lang="en-US" dirty="0"/>
              <a:t> </a:t>
            </a:r>
            <a:r>
              <a:rPr lang="en-US" dirty="0" err="1"/>
              <a:t>ovi</a:t>
            </a:r>
            <a:r>
              <a:rPr lang="en-US" dirty="0"/>
              <a:t> </a:t>
            </a:r>
            <a:r>
              <a:rPr lang="en-US" dirty="0" err="1"/>
              <a:t>problemi</a:t>
            </a:r>
            <a:r>
              <a:rPr lang="en-US" dirty="0"/>
              <a:t> </a:t>
            </a:r>
            <a:r>
              <a:rPr lang="en-US" dirty="0" err="1"/>
              <a:t>pogurnuli</a:t>
            </a:r>
            <a:r>
              <a:rPr lang="en-US" dirty="0"/>
              <a:t> u mainstream </a:t>
            </a:r>
            <a:endParaRPr lang="hr-HR" dirty="0"/>
          </a:p>
          <a:p>
            <a:r>
              <a:rPr lang="en-US" dirty="0"/>
              <a:t>• Koji </a:t>
            </a:r>
            <a:r>
              <a:rPr lang="en-US" dirty="0" err="1"/>
              <a:t>su</a:t>
            </a:r>
            <a:r>
              <a:rPr lang="en-US" dirty="0"/>
              <a:t> </a:t>
            </a:r>
            <a:r>
              <a:rPr lang="en-US" dirty="0" err="1"/>
              <a:t>izazovi</a:t>
            </a:r>
            <a:r>
              <a:rPr lang="en-US" dirty="0"/>
              <a:t> </a:t>
            </a:r>
            <a:r>
              <a:rPr lang="en-US" dirty="0" err="1"/>
              <a:t>kod</a:t>
            </a:r>
            <a:r>
              <a:rPr lang="en-US" dirty="0"/>
              <a:t> </a:t>
            </a:r>
            <a:r>
              <a:rPr lang="en-US" dirty="0" err="1"/>
              <a:t>komunikacije</a:t>
            </a:r>
            <a:r>
              <a:rPr lang="en-US" dirty="0"/>
              <a:t> </a:t>
            </a:r>
            <a:r>
              <a:rPr lang="en-US" dirty="0" err="1"/>
              <a:t>između</a:t>
            </a:r>
            <a:r>
              <a:rPr lang="en-US" dirty="0"/>
              <a:t> </a:t>
            </a:r>
            <a:r>
              <a:rPr lang="en-US" dirty="0" err="1"/>
              <a:t>više</a:t>
            </a:r>
            <a:r>
              <a:rPr lang="en-US" dirty="0"/>
              <a:t> </a:t>
            </a:r>
            <a:r>
              <a:rPr lang="en-US" dirty="0" err="1"/>
              <a:t>jezgri</a:t>
            </a:r>
            <a:r>
              <a:rPr lang="en-US" dirty="0"/>
              <a:t>? </a:t>
            </a:r>
            <a:r>
              <a:rPr lang="en-US" dirty="0" err="1"/>
              <a:t>Kako</a:t>
            </a:r>
            <a:r>
              <a:rPr lang="en-US" dirty="0"/>
              <a:t> </a:t>
            </a:r>
            <a:r>
              <a:rPr lang="en-US" dirty="0" err="1"/>
              <a:t>komuniciraju</a:t>
            </a:r>
            <a:r>
              <a:rPr lang="en-US" dirty="0"/>
              <a:t>?</a:t>
            </a:r>
          </a:p>
        </p:txBody>
      </p:sp>
    </p:spTree>
    <p:extLst>
      <p:ext uri="{BB962C8B-B14F-4D97-AF65-F5344CB8AC3E}">
        <p14:creationId xmlns:p14="http://schemas.microsoft.com/office/powerpoint/2010/main" val="8820068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75CB-4A39-40F0-34C2-B6B0152213CC}"/>
              </a:ext>
            </a:extLst>
          </p:cNvPr>
          <p:cNvSpPr>
            <a:spLocks noGrp="1"/>
          </p:cNvSpPr>
          <p:nvPr>
            <p:ph type="title"/>
          </p:nvPr>
        </p:nvSpPr>
        <p:spPr/>
        <p:txBody>
          <a:bodyPr/>
          <a:lstStyle/>
          <a:p>
            <a:r>
              <a:rPr lang="en-US" b="1" dirty="0"/>
              <a:t>Multi-core </a:t>
            </a:r>
            <a:r>
              <a:rPr lang="en-US" b="1" dirty="0" err="1"/>
              <a:t>arhitekture</a:t>
            </a:r>
            <a:r>
              <a:rPr lang="en-US" b="1" dirty="0"/>
              <a:t> </a:t>
            </a:r>
          </a:p>
        </p:txBody>
      </p:sp>
      <p:sp>
        <p:nvSpPr>
          <p:cNvPr id="3" name="Content Placeholder 2">
            <a:extLst>
              <a:ext uri="{FF2B5EF4-FFF2-40B4-BE49-F238E27FC236}">
                <a16:creationId xmlns:a16="http://schemas.microsoft.com/office/drawing/2014/main" id="{EB9A6571-F4F6-E316-F983-751940C41FCE}"/>
              </a:ext>
            </a:extLst>
          </p:cNvPr>
          <p:cNvSpPr>
            <a:spLocks noGrp="1"/>
          </p:cNvSpPr>
          <p:nvPr>
            <p:ph idx="1"/>
          </p:nvPr>
        </p:nvSpPr>
        <p:spPr/>
        <p:txBody>
          <a:bodyPr/>
          <a:lstStyle/>
          <a:p>
            <a:r>
              <a:rPr lang="en-US" dirty="0"/>
              <a:t>• </a:t>
            </a:r>
            <a:r>
              <a:rPr lang="en-US" b="1" dirty="0" err="1"/>
              <a:t>Više</a:t>
            </a:r>
            <a:r>
              <a:rPr lang="en-US" b="1" dirty="0"/>
              <a:t> </a:t>
            </a:r>
            <a:r>
              <a:rPr lang="en-US" b="1" dirty="0" err="1"/>
              <a:t>jezgri</a:t>
            </a:r>
            <a:r>
              <a:rPr lang="en-US" b="1" dirty="0"/>
              <a:t> </a:t>
            </a:r>
            <a:r>
              <a:rPr lang="en-US" b="1" dirty="0" err="1"/>
              <a:t>na</a:t>
            </a:r>
            <a:r>
              <a:rPr lang="en-US" b="1" dirty="0"/>
              <a:t> </a:t>
            </a:r>
            <a:r>
              <a:rPr lang="en-US" b="1" dirty="0" err="1"/>
              <a:t>jednom</a:t>
            </a:r>
            <a:r>
              <a:rPr lang="en-US" b="1" dirty="0"/>
              <a:t> </a:t>
            </a:r>
            <a:r>
              <a:rPr lang="en-US" b="1" dirty="0" err="1"/>
              <a:t>čipu</a:t>
            </a:r>
            <a:r>
              <a:rPr lang="en-US" b="1" dirty="0"/>
              <a:t> </a:t>
            </a:r>
            <a:endParaRPr lang="hr-HR" b="1" dirty="0"/>
          </a:p>
          <a:p>
            <a:r>
              <a:rPr lang="en-US" dirty="0"/>
              <a:t>• </a:t>
            </a:r>
            <a:r>
              <a:rPr lang="en-US" dirty="0" err="1"/>
              <a:t>Jezgre</a:t>
            </a:r>
            <a:r>
              <a:rPr lang="en-US" dirty="0"/>
              <a:t> </a:t>
            </a:r>
            <a:r>
              <a:rPr lang="en-US" dirty="0" err="1"/>
              <a:t>su</a:t>
            </a:r>
            <a:r>
              <a:rPr lang="en-US" dirty="0"/>
              <a:t> </a:t>
            </a:r>
            <a:r>
              <a:rPr lang="en-US" b="1" dirty="0" err="1"/>
              <a:t>spojene</a:t>
            </a:r>
            <a:r>
              <a:rPr lang="en-US" dirty="0"/>
              <a:t> </a:t>
            </a:r>
            <a:r>
              <a:rPr lang="en-US" dirty="0" err="1"/>
              <a:t>kroz</a:t>
            </a:r>
            <a:r>
              <a:rPr lang="en-US" dirty="0"/>
              <a:t> </a:t>
            </a:r>
            <a:r>
              <a:rPr lang="en-US" dirty="0" err="1"/>
              <a:t>nekakav</a:t>
            </a:r>
            <a:r>
              <a:rPr lang="en-US" dirty="0"/>
              <a:t> </a:t>
            </a:r>
            <a:r>
              <a:rPr lang="en-US" b="1" dirty="0" err="1"/>
              <a:t>oblik</a:t>
            </a:r>
            <a:r>
              <a:rPr lang="en-US" b="1" dirty="0"/>
              <a:t> </a:t>
            </a:r>
            <a:r>
              <a:rPr lang="en-US" b="1" dirty="0" err="1"/>
              <a:t>sabirnice</a:t>
            </a:r>
            <a:r>
              <a:rPr lang="en-US" b="1" dirty="0"/>
              <a:t> </a:t>
            </a:r>
            <a:endParaRPr lang="hr-HR" b="1" dirty="0"/>
          </a:p>
          <a:p>
            <a:r>
              <a:rPr lang="en-US" dirty="0"/>
              <a:t>• </a:t>
            </a:r>
            <a:r>
              <a:rPr lang="en-US" dirty="0" err="1"/>
              <a:t>Jezgre</a:t>
            </a:r>
            <a:r>
              <a:rPr lang="en-US" dirty="0"/>
              <a:t> </a:t>
            </a:r>
            <a:r>
              <a:rPr lang="en-US" dirty="0" err="1"/>
              <a:t>dijele</a:t>
            </a:r>
            <a:r>
              <a:rPr lang="en-US" dirty="0"/>
              <a:t> </a:t>
            </a:r>
            <a:r>
              <a:rPr lang="en-US" dirty="0" err="1"/>
              <a:t>neke</a:t>
            </a:r>
            <a:r>
              <a:rPr lang="en-US" dirty="0"/>
              <a:t> </a:t>
            </a:r>
            <a:r>
              <a:rPr lang="en-US" dirty="0" err="1"/>
              <a:t>komponente</a:t>
            </a:r>
            <a:r>
              <a:rPr lang="en-US" dirty="0"/>
              <a:t> - </a:t>
            </a:r>
            <a:r>
              <a:rPr lang="en-US" dirty="0" err="1"/>
              <a:t>npr</a:t>
            </a:r>
            <a:r>
              <a:rPr lang="en-US" dirty="0"/>
              <a:t>. </a:t>
            </a:r>
            <a:r>
              <a:rPr lang="en-US" u="sng" dirty="0" err="1"/>
              <a:t>memorijsko</a:t>
            </a:r>
            <a:r>
              <a:rPr lang="en-US" u="sng" dirty="0"/>
              <a:t> </a:t>
            </a:r>
            <a:r>
              <a:rPr lang="en-US" u="sng" dirty="0" err="1"/>
              <a:t>sučelje</a:t>
            </a:r>
            <a:r>
              <a:rPr lang="en-US" u="sng" dirty="0"/>
              <a:t> </a:t>
            </a:r>
            <a:r>
              <a:rPr lang="en-US" dirty="0" err="1"/>
              <a:t>ili</a:t>
            </a:r>
            <a:r>
              <a:rPr lang="en-US" dirty="0"/>
              <a:t> </a:t>
            </a:r>
            <a:r>
              <a:rPr lang="en-US" dirty="0" err="1"/>
              <a:t>neku</a:t>
            </a:r>
            <a:r>
              <a:rPr lang="en-US" dirty="0"/>
              <a:t> </a:t>
            </a:r>
            <a:r>
              <a:rPr lang="en-US" dirty="0" err="1"/>
              <a:t>razinu</a:t>
            </a:r>
            <a:r>
              <a:rPr lang="en-US" dirty="0"/>
              <a:t> </a:t>
            </a:r>
            <a:r>
              <a:rPr lang="en-US" u="sng" dirty="0"/>
              <a:t>cache </a:t>
            </a:r>
            <a:r>
              <a:rPr lang="en-US" u="sng" dirty="0" err="1"/>
              <a:t>memorije</a:t>
            </a:r>
            <a:r>
              <a:rPr lang="en-US" u="sng" dirty="0"/>
              <a:t> </a:t>
            </a:r>
          </a:p>
        </p:txBody>
      </p:sp>
      <p:pic>
        <p:nvPicPr>
          <p:cNvPr id="5" name="Picture 4">
            <a:extLst>
              <a:ext uri="{FF2B5EF4-FFF2-40B4-BE49-F238E27FC236}">
                <a16:creationId xmlns:a16="http://schemas.microsoft.com/office/drawing/2014/main" id="{C424DC8D-87FA-04F0-E2F1-0115D39BE3DB}"/>
              </a:ext>
            </a:extLst>
          </p:cNvPr>
          <p:cNvPicPr>
            <a:picLocks noChangeAspect="1"/>
          </p:cNvPicPr>
          <p:nvPr/>
        </p:nvPicPr>
        <p:blipFill>
          <a:blip r:embed="rId2"/>
          <a:stretch>
            <a:fillRect/>
          </a:stretch>
        </p:blipFill>
        <p:spPr>
          <a:xfrm>
            <a:off x="5887453" y="3608196"/>
            <a:ext cx="4555897" cy="3249804"/>
          </a:xfrm>
          <a:prstGeom prst="rect">
            <a:avLst/>
          </a:prstGeom>
        </p:spPr>
      </p:pic>
    </p:spTree>
    <p:extLst>
      <p:ext uri="{BB962C8B-B14F-4D97-AF65-F5344CB8AC3E}">
        <p14:creationId xmlns:p14="http://schemas.microsoft.com/office/powerpoint/2010/main" val="2320909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2096-8C9A-DE75-9363-5552A1AE5922}"/>
              </a:ext>
            </a:extLst>
          </p:cNvPr>
          <p:cNvSpPr>
            <a:spLocks noGrp="1"/>
          </p:cNvSpPr>
          <p:nvPr>
            <p:ph type="title"/>
          </p:nvPr>
        </p:nvSpPr>
        <p:spPr/>
        <p:txBody>
          <a:bodyPr/>
          <a:lstStyle/>
          <a:p>
            <a:r>
              <a:rPr lang="en-US" b="1" dirty="0"/>
              <a:t>Multi-core</a:t>
            </a:r>
            <a:r>
              <a:rPr lang="en-US" dirty="0"/>
              <a:t> </a:t>
            </a:r>
          </a:p>
        </p:txBody>
      </p:sp>
      <p:sp>
        <p:nvSpPr>
          <p:cNvPr id="3" name="Content Placeholder 2">
            <a:extLst>
              <a:ext uri="{FF2B5EF4-FFF2-40B4-BE49-F238E27FC236}">
                <a16:creationId xmlns:a16="http://schemas.microsoft.com/office/drawing/2014/main" id="{026C5AD8-30E5-5F72-10BA-7707C803EA40}"/>
              </a:ext>
            </a:extLst>
          </p:cNvPr>
          <p:cNvSpPr>
            <a:spLocks noGrp="1"/>
          </p:cNvSpPr>
          <p:nvPr>
            <p:ph idx="1"/>
          </p:nvPr>
        </p:nvSpPr>
        <p:spPr/>
        <p:txBody>
          <a:bodyPr>
            <a:normAutofit lnSpcReduction="10000"/>
          </a:bodyPr>
          <a:lstStyle/>
          <a:p>
            <a:r>
              <a:rPr lang="en-US" dirty="0"/>
              <a:t>• </a:t>
            </a:r>
            <a:r>
              <a:rPr lang="en-US" b="1" dirty="0" err="1"/>
              <a:t>Jezgre</a:t>
            </a:r>
            <a:r>
              <a:rPr lang="en-US" b="1" dirty="0"/>
              <a:t> </a:t>
            </a:r>
            <a:r>
              <a:rPr lang="en-US" b="1" dirty="0" err="1"/>
              <a:t>povezane</a:t>
            </a:r>
            <a:r>
              <a:rPr lang="en-US" b="1" dirty="0"/>
              <a:t> </a:t>
            </a:r>
            <a:r>
              <a:rPr lang="en-US" b="1" dirty="0" err="1"/>
              <a:t>i</a:t>
            </a:r>
            <a:r>
              <a:rPr lang="en-US" b="1" dirty="0"/>
              <a:t> </a:t>
            </a:r>
            <a:r>
              <a:rPr lang="en-US" b="1" dirty="0" err="1"/>
              <a:t>mogu</a:t>
            </a:r>
            <a:r>
              <a:rPr lang="en-US" b="1" dirty="0"/>
              <a:t> </a:t>
            </a:r>
            <a:r>
              <a:rPr lang="en-US" b="1" dirty="0" err="1"/>
              <a:t>surađivati</a:t>
            </a:r>
            <a:r>
              <a:rPr lang="en-US" b="1" dirty="0"/>
              <a:t> </a:t>
            </a:r>
            <a:endParaRPr lang="hr-HR" b="1" dirty="0"/>
          </a:p>
          <a:p>
            <a:r>
              <a:rPr lang="en-US" dirty="0"/>
              <a:t>• Puno </a:t>
            </a:r>
            <a:r>
              <a:rPr lang="en-US" dirty="0" err="1"/>
              <a:t>izazova</a:t>
            </a:r>
            <a:r>
              <a:rPr lang="en-US" dirty="0"/>
              <a:t>: </a:t>
            </a:r>
            <a:endParaRPr lang="hr-HR" dirty="0"/>
          </a:p>
          <a:p>
            <a:pPr lvl="1"/>
            <a:r>
              <a:rPr lang="en-US" dirty="0"/>
              <a:t>• </a:t>
            </a:r>
            <a:r>
              <a:rPr lang="en-US" dirty="0" err="1"/>
              <a:t>Kako</a:t>
            </a:r>
            <a:r>
              <a:rPr lang="en-US" dirty="0"/>
              <a:t> </a:t>
            </a:r>
            <a:r>
              <a:rPr lang="en-US" dirty="0" err="1"/>
              <a:t>jezgre</a:t>
            </a:r>
            <a:r>
              <a:rPr lang="en-US" dirty="0"/>
              <a:t> </a:t>
            </a:r>
            <a:r>
              <a:rPr lang="en-US" dirty="0" err="1"/>
              <a:t>međusobno</a:t>
            </a:r>
            <a:r>
              <a:rPr lang="en-US" dirty="0"/>
              <a:t> </a:t>
            </a:r>
            <a:r>
              <a:rPr lang="en-US" dirty="0" err="1"/>
              <a:t>komuniciraju</a:t>
            </a:r>
            <a:r>
              <a:rPr lang="en-US" dirty="0"/>
              <a:t>? </a:t>
            </a:r>
            <a:endParaRPr lang="hr-HR" dirty="0"/>
          </a:p>
          <a:p>
            <a:pPr lvl="1"/>
            <a:r>
              <a:rPr lang="en-US" dirty="0"/>
              <a:t>• </a:t>
            </a:r>
            <a:r>
              <a:rPr lang="en-US" dirty="0" err="1"/>
              <a:t>Kako</a:t>
            </a:r>
            <a:r>
              <a:rPr lang="en-US" dirty="0"/>
              <a:t> se sin</a:t>
            </a:r>
            <a:r>
              <a:rPr lang="hr-HR" dirty="0"/>
              <a:t>k</a:t>
            </a:r>
            <a:r>
              <a:rPr lang="en-US" dirty="0" err="1"/>
              <a:t>roniziraju</a:t>
            </a:r>
            <a:r>
              <a:rPr lang="en-US" dirty="0"/>
              <a:t> </a:t>
            </a:r>
            <a:r>
              <a:rPr lang="en-US" dirty="0" err="1"/>
              <a:t>podaci</a:t>
            </a:r>
            <a:r>
              <a:rPr lang="en-US" dirty="0"/>
              <a:t>? </a:t>
            </a:r>
            <a:endParaRPr lang="hr-HR" dirty="0"/>
          </a:p>
          <a:p>
            <a:pPr lvl="1"/>
            <a:r>
              <a:rPr lang="en-US" dirty="0"/>
              <a:t>• </a:t>
            </a:r>
            <a:r>
              <a:rPr lang="en-US" dirty="0" err="1"/>
              <a:t>Kako</a:t>
            </a:r>
            <a:r>
              <a:rPr lang="en-US" dirty="0"/>
              <a:t> </a:t>
            </a:r>
            <a:r>
              <a:rPr lang="en-US" dirty="0" err="1"/>
              <a:t>osiguravamo</a:t>
            </a:r>
            <a:r>
              <a:rPr lang="en-US" dirty="0"/>
              <a:t> da </a:t>
            </a:r>
            <a:r>
              <a:rPr lang="en-US" dirty="0" err="1"/>
              <a:t>jezgre</a:t>
            </a:r>
            <a:r>
              <a:rPr lang="en-US" dirty="0"/>
              <a:t> ne </a:t>
            </a:r>
            <a:r>
              <a:rPr lang="en-US" dirty="0" err="1"/>
              <a:t>dobe</a:t>
            </a:r>
            <a:r>
              <a:rPr lang="en-US" dirty="0"/>
              <a:t> </a:t>
            </a:r>
            <a:r>
              <a:rPr lang="en-US" dirty="0" err="1"/>
              <a:t>zastarjele</a:t>
            </a:r>
            <a:r>
              <a:rPr lang="en-US" dirty="0"/>
              <a:t> </a:t>
            </a:r>
            <a:r>
              <a:rPr lang="en-US" dirty="0" err="1"/>
              <a:t>podatke</a:t>
            </a:r>
            <a:r>
              <a:rPr lang="en-US" dirty="0"/>
              <a:t> </a:t>
            </a:r>
            <a:r>
              <a:rPr lang="en-US" dirty="0" err="1"/>
              <a:t>koje</a:t>
            </a:r>
            <a:r>
              <a:rPr lang="en-US" dirty="0"/>
              <a:t> </a:t>
            </a:r>
            <a:r>
              <a:rPr lang="en-US" dirty="0" err="1"/>
              <a:t>su</a:t>
            </a:r>
            <a:r>
              <a:rPr lang="en-US" dirty="0"/>
              <a:t> </a:t>
            </a:r>
            <a:r>
              <a:rPr lang="en-US" dirty="0" err="1"/>
              <a:t>modificirale</a:t>
            </a:r>
            <a:r>
              <a:rPr lang="en-US" dirty="0"/>
              <a:t> </a:t>
            </a:r>
            <a:r>
              <a:rPr lang="en-US" dirty="0" err="1"/>
              <a:t>druge</a:t>
            </a:r>
            <a:r>
              <a:rPr lang="en-US" dirty="0"/>
              <a:t> </a:t>
            </a:r>
            <a:r>
              <a:rPr lang="en-US" dirty="0" err="1"/>
              <a:t>jezgre</a:t>
            </a:r>
            <a:r>
              <a:rPr lang="en-US" dirty="0"/>
              <a:t>? </a:t>
            </a:r>
            <a:endParaRPr lang="hr-HR" dirty="0"/>
          </a:p>
          <a:p>
            <a:pPr lvl="1"/>
            <a:r>
              <a:rPr lang="en-US" dirty="0"/>
              <a:t>• </a:t>
            </a:r>
            <a:r>
              <a:rPr lang="en-US" dirty="0" err="1"/>
              <a:t>Kako</a:t>
            </a:r>
            <a:r>
              <a:rPr lang="en-US" dirty="0"/>
              <a:t> </a:t>
            </a:r>
            <a:r>
              <a:rPr lang="en-US" dirty="0" err="1"/>
              <a:t>jezgre</a:t>
            </a:r>
            <a:r>
              <a:rPr lang="en-US" dirty="0"/>
              <a:t> vide </a:t>
            </a:r>
            <a:r>
              <a:rPr lang="en-US" dirty="0" err="1"/>
              <a:t>redoslijed</a:t>
            </a:r>
            <a:r>
              <a:rPr lang="en-US" dirty="0"/>
              <a:t> </a:t>
            </a:r>
            <a:r>
              <a:rPr lang="en-US" dirty="0" err="1"/>
              <a:t>događaja</a:t>
            </a:r>
            <a:r>
              <a:rPr lang="en-US" dirty="0"/>
              <a:t> koji </a:t>
            </a:r>
            <a:r>
              <a:rPr lang="en-US" dirty="0" err="1"/>
              <a:t>dolaze</a:t>
            </a:r>
            <a:r>
              <a:rPr lang="en-US" dirty="0"/>
              <a:t> </a:t>
            </a:r>
            <a:r>
              <a:rPr lang="en-US" dirty="0" err="1"/>
              <a:t>iz</a:t>
            </a:r>
            <a:r>
              <a:rPr lang="en-US" dirty="0"/>
              <a:t> </a:t>
            </a:r>
            <a:r>
              <a:rPr lang="en-US" dirty="0" err="1"/>
              <a:t>drugih</a:t>
            </a:r>
            <a:r>
              <a:rPr lang="en-US" dirty="0"/>
              <a:t> </a:t>
            </a:r>
            <a:r>
              <a:rPr lang="en-US" dirty="0" err="1"/>
              <a:t>jezgri</a:t>
            </a:r>
            <a:r>
              <a:rPr lang="en-US" dirty="0"/>
              <a:t>? </a:t>
            </a:r>
            <a:endParaRPr lang="hr-HR" dirty="0"/>
          </a:p>
          <a:p>
            <a:r>
              <a:rPr lang="en-US" dirty="0"/>
              <a:t>• </a:t>
            </a:r>
            <a:r>
              <a:rPr lang="en-US" dirty="0" err="1"/>
              <a:t>Obično</a:t>
            </a:r>
            <a:r>
              <a:rPr lang="en-US" dirty="0"/>
              <a:t> </a:t>
            </a:r>
            <a:r>
              <a:rPr lang="en-US" dirty="0" err="1"/>
              <a:t>ove</a:t>
            </a:r>
            <a:r>
              <a:rPr lang="en-US" dirty="0"/>
              <a:t> </a:t>
            </a:r>
            <a:r>
              <a:rPr lang="en-US" dirty="0" err="1"/>
              <a:t>koncepte</a:t>
            </a:r>
            <a:r>
              <a:rPr lang="en-US" dirty="0"/>
              <a:t> </a:t>
            </a:r>
            <a:r>
              <a:rPr lang="en-US" dirty="0" err="1"/>
              <a:t>razmatramo</a:t>
            </a:r>
            <a:r>
              <a:rPr lang="en-US" dirty="0"/>
              <a:t> </a:t>
            </a:r>
            <a:r>
              <a:rPr lang="en-US" dirty="0" err="1"/>
              <a:t>kroz</a:t>
            </a:r>
            <a:r>
              <a:rPr lang="en-US" dirty="0"/>
              <a:t> </a:t>
            </a:r>
            <a:r>
              <a:rPr lang="en-US" dirty="0" err="1"/>
              <a:t>razmatranje</a:t>
            </a:r>
            <a:r>
              <a:rPr lang="en-US" dirty="0"/>
              <a:t>: </a:t>
            </a:r>
            <a:endParaRPr lang="hr-HR" dirty="0"/>
          </a:p>
          <a:p>
            <a:pPr lvl="1"/>
            <a:r>
              <a:rPr lang="en-US" dirty="0"/>
              <a:t>• </a:t>
            </a:r>
            <a:r>
              <a:rPr lang="en-US" dirty="0" err="1"/>
              <a:t>zajedničke</a:t>
            </a:r>
            <a:r>
              <a:rPr lang="en-US" dirty="0"/>
              <a:t> </a:t>
            </a:r>
            <a:r>
              <a:rPr lang="en-US" dirty="0" err="1"/>
              <a:t>memorije</a:t>
            </a:r>
            <a:r>
              <a:rPr lang="en-US" dirty="0"/>
              <a:t> </a:t>
            </a:r>
            <a:r>
              <a:rPr lang="en-US" dirty="0" err="1"/>
              <a:t>i</a:t>
            </a:r>
            <a:r>
              <a:rPr lang="en-US" dirty="0"/>
              <a:t> </a:t>
            </a:r>
            <a:r>
              <a:rPr lang="en-US" dirty="0" err="1"/>
              <a:t>prenošenja</a:t>
            </a:r>
            <a:r>
              <a:rPr lang="en-US" dirty="0"/>
              <a:t> </a:t>
            </a:r>
            <a:r>
              <a:rPr lang="en-US" dirty="0" err="1"/>
              <a:t>poruka</a:t>
            </a:r>
            <a:r>
              <a:rPr lang="en-US" dirty="0"/>
              <a:t> </a:t>
            </a:r>
            <a:endParaRPr lang="hr-HR" dirty="0"/>
          </a:p>
          <a:p>
            <a:pPr lvl="1"/>
            <a:r>
              <a:rPr lang="en-US" dirty="0"/>
              <a:t>• cache </a:t>
            </a:r>
            <a:r>
              <a:rPr lang="en-US" dirty="0" err="1"/>
              <a:t>koherencije</a:t>
            </a:r>
            <a:r>
              <a:rPr lang="en-US" dirty="0"/>
              <a:t> </a:t>
            </a:r>
            <a:endParaRPr lang="hr-HR" dirty="0"/>
          </a:p>
          <a:p>
            <a:pPr lvl="1"/>
            <a:r>
              <a:rPr lang="en-US" dirty="0"/>
              <a:t>• </a:t>
            </a:r>
            <a:r>
              <a:rPr lang="en-US" dirty="0" err="1"/>
              <a:t>konzistentnosti</a:t>
            </a:r>
            <a:r>
              <a:rPr lang="en-US" dirty="0"/>
              <a:t> </a:t>
            </a:r>
            <a:r>
              <a:rPr lang="en-US" dirty="0" err="1"/>
              <a:t>memorije</a:t>
            </a:r>
            <a:endParaRPr lang="en-US" dirty="0"/>
          </a:p>
        </p:txBody>
      </p:sp>
    </p:spTree>
    <p:extLst>
      <p:ext uri="{BB962C8B-B14F-4D97-AF65-F5344CB8AC3E}">
        <p14:creationId xmlns:p14="http://schemas.microsoft.com/office/powerpoint/2010/main" val="379336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8D84-F794-C49C-766A-9DA05AEC0AB7}"/>
              </a:ext>
            </a:extLst>
          </p:cNvPr>
          <p:cNvSpPr>
            <a:spLocks noGrp="1"/>
          </p:cNvSpPr>
          <p:nvPr>
            <p:ph type="title"/>
          </p:nvPr>
        </p:nvSpPr>
        <p:spPr>
          <a:xfrm>
            <a:off x="838200" y="365125"/>
            <a:ext cx="5257800" cy="1325563"/>
          </a:xfrm>
        </p:spPr>
        <p:txBody>
          <a:bodyPr/>
          <a:lstStyle/>
          <a:p>
            <a:r>
              <a:rPr lang="en-US" dirty="0"/>
              <a:t>AArch64 - </a:t>
            </a:r>
            <a:r>
              <a:rPr lang="en-US" b="1" dirty="0"/>
              <a:t>Registers</a:t>
            </a:r>
            <a:r>
              <a:rPr lang="en-US" dirty="0"/>
              <a:t> </a:t>
            </a:r>
          </a:p>
        </p:txBody>
      </p:sp>
      <p:sp>
        <p:nvSpPr>
          <p:cNvPr id="3" name="Content Placeholder 2">
            <a:extLst>
              <a:ext uri="{FF2B5EF4-FFF2-40B4-BE49-F238E27FC236}">
                <a16:creationId xmlns:a16="http://schemas.microsoft.com/office/drawing/2014/main" id="{07408DA4-B342-CB40-87CA-923074850043}"/>
              </a:ext>
            </a:extLst>
          </p:cNvPr>
          <p:cNvSpPr>
            <a:spLocks noGrp="1"/>
          </p:cNvSpPr>
          <p:nvPr>
            <p:ph idx="1"/>
          </p:nvPr>
        </p:nvSpPr>
        <p:spPr>
          <a:xfrm>
            <a:off x="838200" y="1825625"/>
            <a:ext cx="5257800" cy="4351338"/>
          </a:xfrm>
        </p:spPr>
        <p:txBody>
          <a:bodyPr/>
          <a:lstStyle/>
          <a:p>
            <a:r>
              <a:rPr lang="en-US" dirty="0"/>
              <a:t>In the AArch64 Execution state, each register (X0-X30) is </a:t>
            </a:r>
            <a:r>
              <a:rPr lang="en-US" b="1" dirty="0"/>
              <a:t>64-bits wide. </a:t>
            </a:r>
            <a:endParaRPr lang="hr-HR" b="1" dirty="0"/>
          </a:p>
          <a:p>
            <a:r>
              <a:rPr lang="en-US" dirty="0"/>
              <a:t>The </a:t>
            </a:r>
            <a:r>
              <a:rPr lang="en-US" u="sng" dirty="0"/>
              <a:t>increased width </a:t>
            </a:r>
            <a:r>
              <a:rPr lang="en-US" dirty="0"/>
              <a:t>(vs. 32-bit) helps to reduce register pressure in most applications. </a:t>
            </a:r>
            <a:endParaRPr lang="hr-HR" dirty="0"/>
          </a:p>
          <a:p>
            <a:r>
              <a:rPr lang="en-US" dirty="0"/>
              <a:t>Each 64-bit general-purpose register (X0 - X30) also has a 32-bit form (W0 - W30). Zero register – X31</a:t>
            </a:r>
          </a:p>
        </p:txBody>
      </p:sp>
    </p:spTree>
    <p:extLst>
      <p:ext uri="{BB962C8B-B14F-4D97-AF65-F5344CB8AC3E}">
        <p14:creationId xmlns:p14="http://schemas.microsoft.com/office/powerpoint/2010/main" val="27167860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74D0-8D41-3956-C16D-C31F753C9F95}"/>
              </a:ext>
            </a:extLst>
          </p:cNvPr>
          <p:cNvSpPr>
            <a:spLocks noGrp="1"/>
          </p:cNvSpPr>
          <p:nvPr>
            <p:ph type="title"/>
          </p:nvPr>
        </p:nvSpPr>
        <p:spPr>
          <a:xfrm>
            <a:off x="0" y="0"/>
            <a:ext cx="10515600" cy="1325563"/>
          </a:xfrm>
        </p:spPr>
        <p:txBody>
          <a:bodyPr/>
          <a:lstStyle/>
          <a:p>
            <a:r>
              <a:rPr lang="en-US" b="1" u="sng" dirty="0"/>
              <a:t>UMA/SMP </a:t>
            </a:r>
          </a:p>
        </p:txBody>
      </p:sp>
      <p:sp>
        <p:nvSpPr>
          <p:cNvPr id="3" name="Content Placeholder 2">
            <a:extLst>
              <a:ext uri="{FF2B5EF4-FFF2-40B4-BE49-F238E27FC236}">
                <a16:creationId xmlns:a16="http://schemas.microsoft.com/office/drawing/2014/main" id="{A1FF209A-7F2D-3071-39F4-2890DBC94F15}"/>
              </a:ext>
            </a:extLst>
          </p:cNvPr>
          <p:cNvSpPr>
            <a:spLocks noGrp="1"/>
          </p:cNvSpPr>
          <p:nvPr>
            <p:ph idx="1"/>
          </p:nvPr>
        </p:nvSpPr>
        <p:spPr>
          <a:xfrm>
            <a:off x="0" y="1253331"/>
            <a:ext cx="10515600" cy="4351338"/>
          </a:xfrm>
        </p:spPr>
        <p:txBody>
          <a:bodyPr/>
          <a:lstStyle/>
          <a:p>
            <a:r>
              <a:rPr lang="en-US" dirty="0"/>
              <a:t>• Model </a:t>
            </a:r>
            <a:r>
              <a:rPr lang="en-US" dirty="0" err="1"/>
              <a:t>zasnovan</a:t>
            </a:r>
            <a:r>
              <a:rPr lang="en-US" dirty="0"/>
              <a:t> </a:t>
            </a:r>
            <a:r>
              <a:rPr lang="en-US" dirty="0" err="1"/>
              <a:t>na</a:t>
            </a:r>
            <a:r>
              <a:rPr lang="en-US" dirty="0"/>
              <a:t> </a:t>
            </a:r>
            <a:r>
              <a:rPr lang="en-US" dirty="0" err="1"/>
              <a:t>slijedećoj</a:t>
            </a:r>
            <a:r>
              <a:rPr lang="en-US" dirty="0"/>
              <a:t> </a:t>
            </a:r>
            <a:r>
              <a:rPr lang="en-US" dirty="0" err="1"/>
              <a:t>fizičkoj</a:t>
            </a:r>
            <a:r>
              <a:rPr lang="en-US" dirty="0"/>
              <a:t> </a:t>
            </a:r>
            <a:r>
              <a:rPr lang="en-US" dirty="0" err="1"/>
              <a:t>organizaciji</a:t>
            </a:r>
            <a:r>
              <a:rPr lang="en-US" dirty="0"/>
              <a:t> </a:t>
            </a:r>
            <a:r>
              <a:rPr lang="en-US" dirty="0" err="1"/>
              <a:t>procesora</a:t>
            </a:r>
            <a:r>
              <a:rPr lang="en-US" dirty="0"/>
              <a:t> </a:t>
            </a:r>
            <a:r>
              <a:rPr lang="en-US" dirty="0" err="1"/>
              <a:t>i</a:t>
            </a:r>
            <a:r>
              <a:rPr lang="en-US" dirty="0"/>
              <a:t> </a:t>
            </a:r>
            <a:r>
              <a:rPr lang="en-US" dirty="0" err="1"/>
              <a:t>memorije</a:t>
            </a:r>
            <a:r>
              <a:rPr lang="en-US" dirty="0"/>
              <a:t>: </a:t>
            </a:r>
            <a:endParaRPr lang="hr-HR" dirty="0"/>
          </a:p>
          <a:p>
            <a:pPr lvl="1"/>
            <a:r>
              <a:rPr lang="en-US" dirty="0"/>
              <a:t>• </a:t>
            </a:r>
            <a:r>
              <a:rPr lang="en-US" b="1" dirty="0" err="1"/>
              <a:t>fizički</a:t>
            </a:r>
            <a:r>
              <a:rPr lang="en-US" b="1" dirty="0"/>
              <a:t> </a:t>
            </a:r>
            <a:r>
              <a:rPr lang="en-US" b="1" dirty="0" err="1"/>
              <a:t>centralizirana</a:t>
            </a:r>
            <a:r>
              <a:rPr lang="en-US" b="1" dirty="0"/>
              <a:t> </a:t>
            </a:r>
            <a:r>
              <a:rPr lang="en-US" b="1" dirty="0" err="1"/>
              <a:t>memorija</a:t>
            </a:r>
            <a:r>
              <a:rPr lang="en-US" dirty="0"/>
              <a:t>, </a:t>
            </a:r>
            <a:r>
              <a:rPr lang="en-US" b="1" dirty="0" err="1"/>
              <a:t>uniformni</a:t>
            </a:r>
            <a:r>
              <a:rPr lang="en-US" b="1" dirty="0"/>
              <a:t> </a:t>
            </a:r>
            <a:r>
              <a:rPr lang="en-US" b="1" dirty="0" err="1"/>
              <a:t>pristup</a:t>
            </a:r>
            <a:r>
              <a:rPr lang="en-US" b="1" dirty="0"/>
              <a:t> </a:t>
            </a:r>
            <a:endParaRPr lang="hr-HR" b="1" dirty="0"/>
          </a:p>
          <a:p>
            <a:pPr lvl="1"/>
            <a:r>
              <a:rPr lang="en-US" dirty="0"/>
              <a:t>• </a:t>
            </a:r>
            <a:r>
              <a:rPr lang="en-US" dirty="0" err="1"/>
              <a:t>sva</a:t>
            </a:r>
            <a:r>
              <a:rPr lang="en-US" dirty="0"/>
              <a:t> </a:t>
            </a:r>
            <a:r>
              <a:rPr lang="en-US" dirty="0" err="1"/>
              <a:t>memorija</a:t>
            </a:r>
            <a:r>
              <a:rPr lang="en-US" dirty="0"/>
              <a:t> je </a:t>
            </a:r>
            <a:r>
              <a:rPr lang="en-US" dirty="0" err="1"/>
              <a:t>na</a:t>
            </a:r>
            <a:r>
              <a:rPr lang="en-US" dirty="0"/>
              <a:t> </a:t>
            </a:r>
            <a:r>
              <a:rPr lang="en-US" b="1" dirty="0" err="1"/>
              <a:t>jednakoj</a:t>
            </a:r>
            <a:r>
              <a:rPr lang="en-US" b="1" dirty="0"/>
              <a:t> "</a:t>
            </a:r>
            <a:r>
              <a:rPr lang="en-US" b="1" dirty="0" err="1"/>
              <a:t>udaljenosti</a:t>
            </a:r>
            <a:r>
              <a:rPr lang="en-US" b="1" dirty="0"/>
              <a:t>" </a:t>
            </a:r>
            <a:r>
              <a:rPr lang="en-US" dirty="0"/>
              <a:t>od </a:t>
            </a:r>
            <a:r>
              <a:rPr lang="en-US" dirty="0" err="1"/>
              <a:t>svih</a:t>
            </a:r>
            <a:r>
              <a:rPr lang="en-US" dirty="0"/>
              <a:t> </a:t>
            </a:r>
            <a:r>
              <a:rPr lang="en-US" dirty="0" err="1"/>
              <a:t>procesora</a:t>
            </a:r>
            <a:r>
              <a:rPr lang="en-US" dirty="0"/>
              <a:t> - </a:t>
            </a:r>
            <a:r>
              <a:rPr lang="en-US" dirty="0" err="1"/>
              <a:t>zbog</a:t>
            </a:r>
            <a:r>
              <a:rPr lang="en-US" dirty="0"/>
              <a:t> toga se </a:t>
            </a:r>
            <a:r>
              <a:rPr lang="en-US" dirty="0" err="1"/>
              <a:t>često</a:t>
            </a:r>
            <a:r>
              <a:rPr lang="en-US" dirty="0"/>
              <a:t> </a:t>
            </a:r>
            <a:r>
              <a:rPr lang="en-US" dirty="0" err="1"/>
              <a:t>zove</a:t>
            </a:r>
            <a:r>
              <a:rPr lang="en-US" dirty="0"/>
              <a:t> </a:t>
            </a:r>
            <a:r>
              <a:rPr lang="en-US" dirty="0" err="1"/>
              <a:t>i</a:t>
            </a:r>
            <a:r>
              <a:rPr lang="en-US" dirty="0"/>
              <a:t> </a:t>
            </a:r>
            <a:r>
              <a:rPr lang="en-US" u="sng" dirty="0" err="1"/>
              <a:t>simetrično</a:t>
            </a:r>
            <a:r>
              <a:rPr lang="en-US" u="sng" dirty="0"/>
              <a:t> </a:t>
            </a:r>
            <a:r>
              <a:rPr lang="en-US" u="sng" dirty="0" err="1"/>
              <a:t>multiprocesiranje</a:t>
            </a:r>
            <a:r>
              <a:rPr lang="en-US" u="sng" dirty="0"/>
              <a:t> (SMP) </a:t>
            </a:r>
            <a:endParaRPr lang="hr-HR" u="sng" dirty="0"/>
          </a:p>
          <a:p>
            <a:pPr lvl="1"/>
            <a:r>
              <a:rPr lang="en-US" dirty="0"/>
              <a:t>• </a:t>
            </a:r>
            <a:r>
              <a:rPr lang="en-US" u="sng" dirty="0" err="1"/>
              <a:t>brzina</a:t>
            </a:r>
            <a:r>
              <a:rPr lang="en-US" u="sng" dirty="0"/>
              <a:t> </a:t>
            </a:r>
            <a:r>
              <a:rPr lang="en-US" u="sng" dirty="0" err="1"/>
              <a:t>rada</a:t>
            </a:r>
            <a:r>
              <a:rPr lang="en-US" u="sng" dirty="0"/>
              <a:t> </a:t>
            </a:r>
            <a:r>
              <a:rPr lang="en-US" dirty="0" err="1"/>
              <a:t>memorije</a:t>
            </a:r>
            <a:r>
              <a:rPr lang="en-US" dirty="0"/>
              <a:t> je </a:t>
            </a:r>
            <a:r>
              <a:rPr lang="en-US" u="sng" dirty="0" err="1"/>
              <a:t>fiksna</a:t>
            </a:r>
            <a:r>
              <a:rPr lang="en-US" dirty="0"/>
              <a:t> </a:t>
            </a:r>
            <a:r>
              <a:rPr lang="en-US" dirty="0" err="1"/>
              <a:t>i</a:t>
            </a:r>
            <a:r>
              <a:rPr lang="en-US" dirty="0"/>
              <a:t> mora </a:t>
            </a:r>
            <a:r>
              <a:rPr lang="en-US" dirty="0" err="1"/>
              <a:t>zadovoljiti</a:t>
            </a:r>
            <a:r>
              <a:rPr lang="en-US" dirty="0"/>
              <a:t> </a:t>
            </a:r>
            <a:r>
              <a:rPr lang="en-US" dirty="0" err="1"/>
              <a:t>potrebe</a:t>
            </a:r>
            <a:r>
              <a:rPr lang="en-US" dirty="0"/>
              <a:t> </a:t>
            </a:r>
            <a:r>
              <a:rPr lang="en-US" dirty="0" err="1"/>
              <a:t>svih</a:t>
            </a:r>
            <a:r>
              <a:rPr lang="en-US" dirty="0"/>
              <a:t> </a:t>
            </a:r>
            <a:r>
              <a:rPr lang="en-US" dirty="0" err="1"/>
              <a:t>procesora</a:t>
            </a:r>
            <a:r>
              <a:rPr lang="en-US" dirty="0"/>
              <a:t> - </a:t>
            </a:r>
            <a:r>
              <a:rPr lang="en-US" u="sng" dirty="0"/>
              <a:t>problem </a:t>
            </a:r>
            <a:r>
              <a:rPr lang="en-US" u="sng" dirty="0" err="1"/>
              <a:t>skaliranja</a:t>
            </a:r>
            <a:r>
              <a:rPr lang="en-US" u="sng" dirty="0"/>
              <a:t> </a:t>
            </a:r>
            <a:r>
              <a:rPr lang="en-US" dirty="0" err="1"/>
              <a:t>na</a:t>
            </a:r>
            <a:r>
              <a:rPr lang="en-US" dirty="0"/>
              <a:t> </a:t>
            </a:r>
            <a:r>
              <a:rPr lang="en-US" dirty="0" err="1"/>
              <a:t>veći</a:t>
            </a:r>
            <a:r>
              <a:rPr lang="en-US" dirty="0"/>
              <a:t> </a:t>
            </a:r>
            <a:r>
              <a:rPr lang="en-US" dirty="0" err="1"/>
              <a:t>broj</a:t>
            </a:r>
            <a:r>
              <a:rPr lang="en-US" dirty="0"/>
              <a:t> </a:t>
            </a:r>
            <a:r>
              <a:rPr lang="en-US" dirty="0" err="1"/>
              <a:t>procesora</a:t>
            </a:r>
            <a:r>
              <a:rPr lang="en-US" dirty="0"/>
              <a:t> </a:t>
            </a:r>
            <a:endParaRPr lang="hr-HR" dirty="0"/>
          </a:p>
          <a:p>
            <a:pPr lvl="1"/>
            <a:r>
              <a:rPr lang="en-US" dirty="0"/>
              <a:t>• </a:t>
            </a:r>
            <a:r>
              <a:rPr lang="en-US" u="sng" dirty="0" err="1"/>
              <a:t>Koristi</a:t>
            </a:r>
            <a:r>
              <a:rPr lang="en-US" u="sng" dirty="0"/>
              <a:t> se </a:t>
            </a:r>
            <a:r>
              <a:rPr lang="en-US" u="sng" dirty="0" err="1"/>
              <a:t>danas</a:t>
            </a:r>
            <a:r>
              <a:rPr lang="en-US" u="sng" dirty="0"/>
              <a:t> </a:t>
            </a:r>
            <a:r>
              <a:rPr lang="en-US" dirty="0"/>
              <a:t>- </a:t>
            </a:r>
            <a:r>
              <a:rPr lang="en-US" dirty="0" err="1"/>
              <a:t>npr.u</a:t>
            </a:r>
            <a:r>
              <a:rPr lang="en-US" dirty="0"/>
              <a:t> </a:t>
            </a:r>
            <a:r>
              <a:rPr lang="en-US" dirty="0" err="1"/>
              <a:t>sustavima</a:t>
            </a:r>
            <a:r>
              <a:rPr lang="en-US" dirty="0"/>
              <a:t> </a:t>
            </a:r>
            <a:r>
              <a:rPr lang="en-US" dirty="0" err="1"/>
              <a:t>sa</a:t>
            </a:r>
            <a:r>
              <a:rPr lang="en-US" dirty="0"/>
              <a:t> </a:t>
            </a:r>
            <a:r>
              <a:rPr lang="en-US" dirty="0" err="1"/>
              <a:t>jednim</a:t>
            </a:r>
            <a:r>
              <a:rPr lang="en-US" dirty="0"/>
              <a:t> </a:t>
            </a:r>
            <a:r>
              <a:rPr lang="en-US" dirty="0" err="1"/>
              <a:t>fizičkim</a:t>
            </a:r>
            <a:r>
              <a:rPr lang="en-US" dirty="0"/>
              <a:t> </a:t>
            </a:r>
            <a:r>
              <a:rPr lang="en-US" dirty="0" err="1"/>
              <a:t>podnožjem</a:t>
            </a:r>
            <a:r>
              <a:rPr lang="en-US" dirty="0"/>
              <a:t> za </a:t>
            </a:r>
            <a:r>
              <a:rPr lang="en-US" dirty="0" err="1"/>
              <a:t>procesore</a:t>
            </a:r>
            <a:endParaRPr lang="en-US" dirty="0"/>
          </a:p>
        </p:txBody>
      </p:sp>
      <p:pic>
        <p:nvPicPr>
          <p:cNvPr id="5" name="Picture 4">
            <a:extLst>
              <a:ext uri="{FF2B5EF4-FFF2-40B4-BE49-F238E27FC236}">
                <a16:creationId xmlns:a16="http://schemas.microsoft.com/office/drawing/2014/main" id="{EBDBD26D-FF85-D1F5-F83F-C31E5104D5BC}"/>
              </a:ext>
            </a:extLst>
          </p:cNvPr>
          <p:cNvPicPr>
            <a:picLocks noChangeAspect="1"/>
          </p:cNvPicPr>
          <p:nvPr/>
        </p:nvPicPr>
        <p:blipFill>
          <a:blip r:embed="rId2"/>
          <a:stretch>
            <a:fillRect/>
          </a:stretch>
        </p:blipFill>
        <p:spPr>
          <a:xfrm>
            <a:off x="5072763" y="4663569"/>
            <a:ext cx="4631564" cy="2194431"/>
          </a:xfrm>
          <a:prstGeom prst="rect">
            <a:avLst/>
          </a:prstGeom>
        </p:spPr>
      </p:pic>
    </p:spTree>
    <p:extLst>
      <p:ext uri="{BB962C8B-B14F-4D97-AF65-F5344CB8AC3E}">
        <p14:creationId xmlns:p14="http://schemas.microsoft.com/office/powerpoint/2010/main" val="472151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F47-82AA-6BA8-78BA-1CAE94AD2FE1}"/>
              </a:ext>
            </a:extLst>
          </p:cNvPr>
          <p:cNvSpPr>
            <a:spLocks noGrp="1"/>
          </p:cNvSpPr>
          <p:nvPr>
            <p:ph type="title"/>
          </p:nvPr>
        </p:nvSpPr>
        <p:spPr>
          <a:xfrm>
            <a:off x="0" y="-1"/>
            <a:ext cx="10515600" cy="1325563"/>
          </a:xfrm>
        </p:spPr>
        <p:txBody>
          <a:bodyPr/>
          <a:lstStyle/>
          <a:p>
            <a:r>
              <a:rPr lang="en-US" b="1" u="sng" dirty="0"/>
              <a:t>NUMA</a:t>
            </a:r>
          </a:p>
        </p:txBody>
      </p:sp>
      <p:pic>
        <p:nvPicPr>
          <p:cNvPr id="5" name="Picture 4">
            <a:extLst>
              <a:ext uri="{FF2B5EF4-FFF2-40B4-BE49-F238E27FC236}">
                <a16:creationId xmlns:a16="http://schemas.microsoft.com/office/drawing/2014/main" id="{14999A4B-BB29-9C58-F815-643EDC6B32A8}"/>
              </a:ext>
            </a:extLst>
          </p:cNvPr>
          <p:cNvPicPr>
            <a:picLocks noChangeAspect="1"/>
          </p:cNvPicPr>
          <p:nvPr/>
        </p:nvPicPr>
        <p:blipFill>
          <a:blip r:embed="rId2"/>
          <a:stretch>
            <a:fillRect/>
          </a:stretch>
        </p:blipFill>
        <p:spPr>
          <a:xfrm>
            <a:off x="7516095" y="4588043"/>
            <a:ext cx="4675906" cy="2269958"/>
          </a:xfrm>
          <a:prstGeom prst="rect">
            <a:avLst/>
          </a:prstGeom>
        </p:spPr>
      </p:pic>
      <p:sp>
        <p:nvSpPr>
          <p:cNvPr id="3" name="Content Placeholder 2">
            <a:extLst>
              <a:ext uri="{FF2B5EF4-FFF2-40B4-BE49-F238E27FC236}">
                <a16:creationId xmlns:a16="http://schemas.microsoft.com/office/drawing/2014/main" id="{3ED3A025-6BEF-C838-89FF-A8FFF1B13261}"/>
              </a:ext>
            </a:extLst>
          </p:cNvPr>
          <p:cNvSpPr>
            <a:spLocks noGrp="1"/>
          </p:cNvSpPr>
          <p:nvPr>
            <p:ph idx="1"/>
          </p:nvPr>
        </p:nvSpPr>
        <p:spPr>
          <a:xfrm>
            <a:off x="0" y="1253331"/>
            <a:ext cx="10515600" cy="4351338"/>
          </a:xfrm>
        </p:spPr>
        <p:txBody>
          <a:bodyPr/>
          <a:lstStyle/>
          <a:p>
            <a:r>
              <a:rPr lang="en-US" dirty="0"/>
              <a:t>• Model </a:t>
            </a:r>
            <a:r>
              <a:rPr lang="en-US" dirty="0" err="1"/>
              <a:t>zasnovan</a:t>
            </a:r>
            <a:r>
              <a:rPr lang="en-US" dirty="0"/>
              <a:t> </a:t>
            </a:r>
            <a:r>
              <a:rPr lang="en-US" dirty="0" err="1"/>
              <a:t>na</a:t>
            </a:r>
            <a:r>
              <a:rPr lang="en-US" dirty="0"/>
              <a:t> </a:t>
            </a:r>
            <a:r>
              <a:rPr lang="en-US" dirty="0" err="1"/>
              <a:t>slijedećoj</a:t>
            </a:r>
            <a:r>
              <a:rPr lang="en-US" dirty="0"/>
              <a:t> </a:t>
            </a:r>
            <a:r>
              <a:rPr lang="en-US" dirty="0" err="1"/>
              <a:t>fizičkoj</a:t>
            </a:r>
            <a:r>
              <a:rPr lang="en-US" dirty="0"/>
              <a:t> </a:t>
            </a:r>
            <a:r>
              <a:rPr lang="en-US" dirty="0" err="1"/>
              <a:t>organizaciji</a:t>
            </a:r>
            <a:r>
              <a:rPr lang="en-US" dirty="0"/>
              <a:t> </a:t>
            </a:r>
            <a:r>
              <a:rPr lang="en-US" dirty="0" err="1"/>
              <a:t>procesora</a:t>
            </a:r>
            <a:r>
              <a:rPr lang="en-US" dirty="0"/>
              <a:t> </a:t>
            </a:r>
            <a:r>
              <a:rPr lang="en-US" dirty="0" err="1"/>
              <a:t>i</a:t>
            </a:r>
            <a:r>
              <a:rPr lang="en-US" dirty="0"/>
              <a:t> </a:t>
            </a:r>
            <a:r>
              <a:rPr lang="en-US" dirty="0" err="1"/>
              <a:t>memorije</a:t>
            </a:r>
            <a:r>
              <a:rPr lang="en-US" dirty="0"/>
              <a:t>: </a:t>
            </a:r>
            <a:endParaRPr lang="hr-HR" dirty="0"/>
          </a:p>
          <a:p>
            <a:pPr lvl="1"/>
            <a:r>
              <a:rPr lang="en-US" dirty="0"/>
              <a:t>• </a:t>
            </a:r>
            <a:r>
              <a:rPr lang="en-US" b="1" dirty="0" err="1"/>
              <a:t>fizički</a:t>
            </a:r>
            <a:r>
              <a:rPr lang="en-US" b="1" dirty="0"/>
              <a:t> </a:t>
            </a:r>
            <a:r>
              <a:rPr lang="en-US" b="1" dirty="0" err="1"/>
              <a:t>distribuirana</a:t>
            </a:r>
            <a:r>
              <a:rPr lang="en-US" b="1" dirty="0"/>
              <a:t> </a:t>
            </a:r>
            <a:r>
              <a:rPr lang="en-US" b="1" dirty="0" err="1"/>
              <a:t>memorija</a:t>
            </a:r>
            <a:r>
              <a:rPr lang="en-US" dirty="0"/>
              <a:t>, </a:t>
            </a:r>
            <a:r>
              <a:rPr lang="en-US" b="1" dirty="0" err="1"/>
              <a:t>nije</a:t>
            </a:r>
            <a:r>
              <a:rPr lang="en-US" b="1" dirty="0"/>
              <a:t> </a:t>
            </a:r>
            <a:r>
              <a:rPr lang="en-US" b="1" dirty="0" err="1"/>
              <a:t>uniformna</a:t>
            </a:r>
            <a:r>
              <a:rPr lang="en-US" b="1" dirty="0"/>
              <a:t> </a:t>
            </a:r>
            <a:endParaRPr lang="hr-HR" b="1" dirty="0"/>
          </a:p>
          <a:p>
            <a:pPr lvl="1"/>
            <a:r>
              <a:rPr lang="en-US" dirty="0"/>
              <a:t>• </a:t>
            </a:r>
            <a:r>
              <a:rPr lang="en-US" b="1" dirty="0" err="1"/>
              <a:t>dio</a:t>
            </a:r>
            <a:r>
              <a:rPr lang="en-US" b="1" dirty="0"/>
              <a:t> </a:t>
            </a:r>
            <a:r>
              <a:rPr lang="en-US" b="1" dirty="0" err="1"/>
              <a:t>memorije</a:t>
            </a:r>
            <a:r>
              <a:rPr lang="en-US" b="1" dirty="0"/>
              <a:t> je </a:t>
            </a:r>
            <a:r>
              <a:rPr lang="en-US" b="1" dirty="0" err="1"/>
              <a:t>alociran</a:t>
            </a:r>
            <a:r>
              <a:rPr lang="en-US" b="1" dirty="0"/>
              <a:t> za </a:t>
            </a:r>
            <a:r>
              <a:rPr lang="en-US" b="1" dirty="0" err="1"/>
              <a:t>svaki</a:t>
            </a:r>
            <a:r>
              <a:rPr lang="en-US" b="1" dirty="0"/>
              <a:t> </a:t>
            </a:r>
            <a:r>
              <a:rPr lang="en-US" b="1" dirty="0" err="1"/>
              <a:t>procesor</a:t>
            </a:r>
            <a:r>
              <a:rPr lang="en-US" b="1" dirty="0"/>
              <a:t> </a:t>
            </a:r>
            <a:endParaRPr lang="hr-HR" b="1" dirty="0"/>
          </a:p>
          <a:p>
            <a:pPr lvl="1"/>
            <a:r>
              <a:rPr lang="en-US" dirty="0"/>
              <a:t>• </a:t>
            </a:r>
            <a:r>
              <a:rPr lang="en-US" dirty="0" err="1"/>
              <a:t>pokušava</a:t>
            </a:r>
            <a:r>
              <a:rPr lang="en-US" dirty="0"/>
              <a:t> se </a:t>
            </a:r>
            <a:r>
              <a:rPr lang="en-US" dirty="0" err="1"/>
              <a:t>napraviti</a:t>
            </a:r>
            <a:r>
              <a:rPr lang="en-US" dirty="0"/>
              <a:t> </a:t>
            </a:r>
            <a:r>
              <a:rPr lang="en-US" dirty="0" err="1"/>
              <a:t>sustav</a:t>
            </a:r>
            <a:r>
              <a:rPr lang="en-US" dirty="0"/>
              <a:t> </a:t>
            </a:r>
            <a:r>
              <a:rPr lang="en-US" dirty="0" err="1"/>
              <a:t>kod</a:t>
            </a:r>
            <a:r>
              <a:rPr lang="en-US" dirty="0"/>
              <a:t> </a:t>
            </a:r>
            <a:r>
              <a:rPr lang="en-US" dirty="0" err="1"/>
              <a:t>kojeg</a:t>
            </a:r>
            <a:r>
              <a:rPr lang="en-US" dirty="0"/>
              <a:t> je </a:t>
            </a:r>
            <a:r>
              <a:rPr lang="en-US" b="1" dirty="0" err="1"/>
              <a:t>većina</a:t>
            </a:r>
            <a:r>
              <a:rPr lang="en-US" b="1" dirty="0"/>
              <a:t> </a:t>
            </a:r>
            <a:r>
              <a:rPr lang="en-US" b="1" dirty="0" err="1"/>
              <a:t>zahtjeva</a:t>
            </a:r>
            <a:r>
              <a:rPr lang="en-US" b="1" dirty="0"/>
              <a:t> </a:t>
            </a:r>
            <a:r>
              <a:rPr lang="en-US" b="1" dirty="0" err="1"/>
              <a:t>prema</a:t>
            </a:r>
            <a:r>
              <a:rPr lang="en-US" b="1" dirty="0"/>
              <a:t> </a:t>
            </a:r>
            <a:r>
              <a:rPr lang="en-US" b="1" dirty="0" err="1"/>
              <a:t>memoriji</a:t>
            </a:r>
            <a:r>
              <a:rPr lang="en-US" b="1" dirty="0"/>
              <a:t> </a:t>
            </a:r>
            <a:r>
              <a:rPr lang="en-US" b="1" dirty="0" err="1"/>
              <a:t>lokalnog</a:t>
            </a:r>
            <a:r>
              <a:rPr lang="en-US" b="1" dirty="0"/>
              <a:t> </a:t>
            </a:r>
            <a:r>
              <a:rPr lang="en-US" b="1" dirty="0" err="1"/>
              <a:t>tipa</a:t>
            </a:r>
            <a:r>
              <a:rPr lang="en-US" b="1" dirty="0"/>
              <a:t> </a:t>
            </a:r>
            <a:endParaRPr lang="hr-HR" b="1" dirty="0"/>
          </a:p>
          <a:p>
            <a:pPr lvl="1"/>
            <a:r>
              <a:rPr lang="en-US" dirty="0"/>
              <a:t>• </a:t>
            </a:r>
            <a:r>
              <a:rPr lang="en-US" b="1" dirty="0" err="1"/>
              <a:t>pristup</a:t>
            </a:r>
            <a:r>
              <a:rPr lang="en-US" b="1" dirty="0"/>
              <a:t> </a:t>
            </a:r>
            <a:r>
              <a:rPr lang="en-US" b="1" dirty="0" err="1"/>
              <a:t>lokalnoj</a:t>
            </a:r>
            <a:r>
              <a:rPr lang="en-US" b="1" dirty="0"/>
              <a:t> </a:t>
            </a:r>
            <a:r>
              <a:rPr lang="en-US" b="1" dirty="0" err="1"/>
              <a:t>memoriji</a:t>
            </a:r>
            <a:r>
              <a:rPr lang="en-US" b="1" dirty="0"/>
              <a:t> je </a:t>
            </a:r>
            <a:r>
              <a:rPr lang="en-US" b="1" dirty="0" err="1"/>
              <a:t>brži</a:t>
            </a:r>
            <a:r>
              <a:rPr lang="en-US" b="1" dirty="0"/>
              <a:t> </a:t>
            </a:r>
            <a:r>
              <a:rPr lang="en-US" dirty="0"/>
              <a:t>od </a:t>
            </a:r>
            <a:r>
              <a:rPr lang="en-US" dirty="0" err="1"/>
              <a:t>pristupa</a:t>
            </a:r>
            <a:r>
              <a:rPr lang="en-US" dirty="0"/>
              <a:t> remote </a:t>
            </a:r>
            <a:r>
              <a:rPr lang="en-US" dirty="0" err="1"/>
              <a:t>memoriji</a:t>
            </a:r>
            <a:r>
              <a:rPr lang="en-US" dirty="0"/>
              <a:t> </a:t>
            </a:r>
            <a:endParaRPr lang="hr-HR" dirty="0"/>
          </a:p>
          <a:p>
            <a:pPr lvl="1"/>
            <a:r>
              <a:rPr lang="en-US" dirty="0"/>
              <a:t>• </a:t>
            </a:r>
            <a:r>
              <a:rPr lang="en-US" dirty="0" err="1"/>
              <a:t>zajedno</a:t>
            </a:r>
            <a:r>
              <a:rPr lang="en-US" dirty="0"/>
              <a:t>, to </a:t>
            </a:r>
            <a:r>
              <a:rPr lang="en-US" dirty="0" err="1"/>
              <a:t>znači</a:t>
            </a:r>
            <a:r>
              <a:rPr lang="en-US" dirty="0"/>
              <a:t> da </a:t>
            </a:r>
            <a:r>
              <a:rPr lang="en-US" dirty="0" err="1"/>
              <a:t>ako</a:t>
            </a:r>
            <a:r>
              <a:rPr lang="en-US" dirty="0"/>
              <a:t> </a:t>
            </a:r>
            <a:r>
              <a:rPr lang="en-US" dirty="0" err="1"/>
              <a:t>imamo</a:t>
            </a:r>
            <a:r>
              <a:rPr lang="en-US" dirty="0"/>
              <a:t> </a:t>
            </a:r>
            <a:r>
              <a:rPr lang="en-US" dirty="0" err="1"/>
              <a:t>većinom</a:t>
            </a:r>
            <a:r>
              <a:rPr lang="en-US" dirty="0"/>
              <a:t> </a:t>
            </a:r>
            <a:r>
              <a:rPr lang="en-US" dirty="0" err="1"/>
              <a:t>lokalne</a:t>
            </a:r>
            <a:r>
              <a:rPr lang="en-US" dirty="0"/>
              <a:t> </a:t>
            </a:r>
            <a:r>
              <a:rPr lang="en-US" dirty="0" err="1"/>
              <a:t>pristupe</a:t>
            </a:r>
            <a:r>
              <a:rPr lang="en-US" dirty="0"/>
              <a:t> </a:t>
            </a:r>
            <a:r>
              <a:rPr lang="en-US" dirty="0" err="1"/>
              <a:t>memoriji</a:t>
            </a:r>
            <a:r>
              <a:rPr lang="en-US" dirty="0"/>
              <a:t>, </a:t>
            </a:r>
            <a:r>
              <a:rPr lang="en-US" dirty="0" err="1"/>
              <a:t>brzina</a:t>
            </a:r>
            <a:r>
              <a:rPr lang="en-US" dirty="0"/>
              <a:t> </a:t>
            </a:r>
            <a:r>
              <a:rPr lang="en-US" dirty="0" err="1"/>
              <a:t>rada</a:t>
            </a:r>
            <a:r>
              <a:rPr lang="en-US" dirty="0"/>
              <a:t> </a:t>
            </a:r>
            <a:r>
              <a:rPr lang="en-US" dirty="0" err="1"/>
              <a:t>memorije</a:t>
            </a:r>
            <a:r>
              <a:rPr lang="en-US" dirty="0"/>
              <a:t> se </a:t>
            </a:r>
            <a:r>
              <a:rPr lang="en-US" dirty="0" err="1"/>
              <a:t>povećava</a:t>
            </a:r>
            <a:r>
              <a:rPr lang="en-US" dirty="0"/>
              <a:t> </a:t>
            </a:r>
            <a:r>
              <a:rPr lang="en-US" dirty="0" err="1"/>
              <a:t>linearno</a:t>
            </a:r>
            <a:r>
              <a:rPr lang="en-US" dirty="0"/>
              <a:t> </a:t>
            </a:r>
            <a:r>
              <a:rPr lang="en-US" dirty="0" err="1"/>
              <a:t>sa</a:t>
            </a:r>
            <a:r>
              <a:rPr lang="en-US" dirty="0"/>
              <a:t> </a:t>
            </a:r>
            <a:r>
              <a:rPr lang="en-US" dirty="0" err="1"/>
              <a:t>brojem</a:t>
            </a:r>
            <a:r>
              <a:rPr lang="en-US" dirty="0"/>
              <a:t> </a:t>
            </a:r>
            <a:r>
              <a:rPr lang="en-US" dirty="0" err="1"/>
              <a:t>procesora</a:t>
            </a:r>
            <a:r>
              <a:rPr lang="en-US" dirty="0"/>
              <a:t> </a:t>
            </a:r>
            <a:endParaRPr lang="hr-HR" dirty="0"/>
          </a:p>
          <a:p>
            <a:pPr lvl="1"/>
            <a:r>
              <a:rPr lang="en-US" dirty="0"/>
              <a:t>• </a:t>
            </a:r>
            <a:r>
              <a:rPr lang="en-US" dirty="0" err="1"/>
              <a:t>koristi</a:t>
            </a:r>
            <a:r>
              <a:rPr lang="en-US" dirty="0"/>
              <a:t> se </a:t>
            </a:r>
            <a:r>
              <a:rPr lang="en-US" dirty="0" err="1"/>
              <a:t>kod</a:t>
            </a:r>
            <a:r>
              <a:rPr lang="en-US" dirty="0"/>
              <a:t> </a:t>
            </a:r>
            <a:r>
              <a:rPr lang="en-US" b="1" u="sng" dirty="0"/>
              <a:t>multi-socket </a:t>
            </a:r>
            <a:r>
              <a:rPr lang="en-US" b="1" u="sng" dirty="0" err="1"/>
              <a:t>sustava</a:t>
            </a:r>
            <a:r>
              <a:rPr lang="en-US" b="1" u="sng" dirty="0"/>
              <a:t> </a:t>
            </a:r>
            <a:r>
              <a:rPr lang="en-US" dirty="0"/>
              <a:t>(</a:t>
            </a:r>
            <a:r>
              <a:rPr lang="en-US" b="1" u="sng" dirty="0" err="1"/>
              <a:t>serverski</a:t>
            </a:r>
            <a:r>
              <a:rPr lang="en-US" b="1" u="sng" dirty="0"/>
              <a:t> </a:t>
            </a:r>
            <a:r>
              <a:rPr lang="en-US" b="1" u="sng" dirty="0" err="1"/>
              <a:t>sustavi</a:t>
            </a:r>
            <a:r>
              <a:rPr lang="en-US" dirty="0"/>
              <a:t>)</a:t>
            </a:r>
          </a:p>
        </p:txBody>
      </p:sp>
    </p:spTree>
    <p:extLst>
      <p:ext uri="{BB962C8B-B14F-4D97-AF65-F5344CB8AC3E}">
        <p14:creationId xmlns:p14="http://schemas.microsoft.com/office/powerpoint/2010/main" val="37475754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F870-0A85-5DB3-C2C4-CB4C21B54F9F}"/>
              </a:ext>
            </a:extLst>
          </p:cNvPr>
          <p:cNvSpPr>
            <a:spLocks noGrp="1"/>
          </p:cNvSpPr>
          <p:nvPr>
            <p:ph type="ctrTitle"/>
          </p:nvPr>
        </p:nvSpPr>
        <p:spPr/>
        <p:txBody>
          <a:bodyPr/>
          <a:lstStyle/>
          <a:p>
            <a:r>
              <a:rPr lang="pt-BR" b="1" dirty="0"/>
              <a:t>Paralelizam II - Paralelizam i heterogenost (asimetričnost)</a:t>
            </a:r>
            <a:endParaRPr lang="en-US" b="1" dirty="0"/>
          </a:p>
        </p:txBody>
      </p:sp>
      <p:sp>
        <p:nvSpPr>
          <p:cNvPr id="3" name="Subtitle 2">
            <a:extLst>
              <a:ext uri="{FF2B5EF4-FFF2-40B4-BE49-F238E27FC236}">
                <a16:creationId xmlns:a16="http://schemas.microsoft.com/office/drawing/2014/main" id="{0E993C62-3D32-1194-36B4-D91105B18BFB}"/>
              </a:ext>
            </a:extLst>
          </p:cNvPr>
          <p:cNvSpPr>
            <a:spLocks noGrp="1"/>
          </p:cNvSpPr>
          <p:nvPr>
            <p:ph type="subTitle" idx="1"/>
          </p:nvPr>
        </p:nvSpPr>
        <p:spPr/>
        <p:txBody>
          <a:bodyPr/>
          <a:lstStyle/>
          <a:p>
            <a:r>
              <a:rPr lang="hr-HR" dirty="0"/>
              <a:t>PREDAVANJE 12 – II</a:t>
            </a:r>
            <a:endParaRPr lang="en-US" dirty="0"/>
          </a:p>
        </p:txBody>
      </p:sp>
    </p:spTree>
    <p:extLst>
      <p:ext uri="{BB962C8B-B14F-4D97-AF65-F5344CB8AC3E}">
        <p14:creationId xmlns:p14="http://schemas.microsoft.com/office/powerpoint/2010/main" val="8601431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E622-4690-8020-FF06-F1BFDD17ED87}"/>
              </a:ext>
            </a:extLst>
          </p:cNvPr>
          <p:cNvSpPr>
            <a:spLocks noGrp="1"/>
          </p:cNvSpPr>
          <p:nvPr>
            <p:ph type="title"/>
          </p:nvPr>
        </p:nvSpPr>
        <p:spPr/>
        <p:txBody>
          <a:bodyPr/>
          <a:lstStyle/>
          <a:p>
            <a:r>
              <a:rPr lang="en-US" b="1" dirty="0" err="1"/>
              <a:t>Heterogenost</a:t>
            </a:r>
            <a:r>
              <a:rPr lang="en-US" b="1" dirty="0"/>
              <a:t> (</a:t>
            </a:r>
            <a:r>
              <a:rPr lang="en-US" b="1" dirty="0" err="1"/>
              <a:t>Asimetričnost</a:t>
            </a:r>
            <a:r>
              <a:rPr lang="en-US" b="1" dirty="0"/>
              <a:t>) → </a:t>
            </a:r>
            <a:r>
              <a:rPr lang="en-US" b="1" dirty="0" err="1"/>
              <a:t>Specijalizacija</a:t>
            </a:r>
            <a:endParaRPr lang="en-US" b="1" dirty="0"/>
          </a:p>
        </p:txBody>
      </p:sp>
      <p:sp>
        <p:nvSpPr>
          <p:cNvPr id="3" name="Content Placeholder 2">
            <a:extLst>
              <a:ext uri="{FF2B5EF4-FFF2-40B4-BE49-F238E27FC236}">
                <a16:creationId xmlns:a16="http://schemas.microsoft.com/office/drawing/2014/main" id="{071AC814-8924-66A5-9E88-91981933386D}"/>
              </a:ext>
            </a:extLst>
          </p:cNvPr>
          <p:cNvSpPr>
            <a:spLocks noGrp="1"/>
          </p:cNvSpPr>
          <p:nvPr>
            <p:ph idx="1"/>
          </p:nvPr>
        </p:nvSpPr>
        <p:spPr/>
        <p:txBody>
          <a:bodyPr>
            <a:normAutofit/>
          </a:bodyPr>
          <a:lstStyle/>
          <a:p>
            <a:r>
              <a:rPr lang="en-US" dirty="0"/>
              <a:t>• </a:t>
            </a:r>
            <a:r>
              <a:rPr lang="en-US" dirty="0" err="1"/>
              <a:t>Pojmovi</a:t>
            </a:r>
            <a:r>
              <a:rPr lang="en-US" dirty="0"/>
              <a:t> </a:t>
            </a:r>
            <a:r>
              <a:rPr lang="en-US" dirty="0" err="1"/>
              <a:t>heterogenosti</a:t>
            </a:r>
            <a:r>
              <a:rPr lang="en-US" dirty="0"/>
              <a:t> </a:t>
            </a:r>
            <a:r>
              <a:rPr lang="en-US" dirty="0" err="1"/>
              <a:t>i</a:t>
            </a:r>
            <a:r>
              <a:rPr lang="en-US" dirty="0"/>
              <a:t> </a:t>
            </a:r>
            <a:r>
              <a:rPr lang="en-US" dirty="0" err="1"/>
              <a:t>asimetričnosti</a:t>
            </a:r>
            <a:r>
              <a:rPr lang="en-US" dirty="0"/>
              <a:t> - </a:t>
            </a:r>
            <a:r>
              <a:rPr lang="en-US" dirty="0" err="1"/>
              <a:t>isto</a:t>
            </a:r>
            <a:r>
              <a:rPr lang="en-US" dirty="0"/>
              <a:t> </a:t>
            </a:r>
            <a:r>
              <a:rPr lang="en-US" dirty="0" err="1"/>
              <a:t>značenje</a:t>
            </a:r>
            <a:r>
              <a:rPr lang="en-US" dirty="0"/>
              <a:t> </a:t>
            </a:r>
            <a:endParaRPr lang="hr-HR" dirty="0"/>
          </a:p>
          <a:p>
            <a:r>
              <a:rPr lang="en-US" dirty="0"/>
              <a:t>• </a:t>
            </a:r>
            <a:r>
              <a:rPr lang="en-US" dirty="0" err="1"/>
              <a:t>Heterogenost</a:t>
            </a:r>
            <a:r>
              <a:rPr lang="en-US" dirty="0"/>
              <a:t> je </a:t>
            </a:r>
            <a:r>
              <a:rPr lang="en-US" dirty="0" err="1"/>
              <a:t>generalni</a:t>
            </a:r>
            <a:r>
              <a:rPr lang="en-US" dirty="0"/>
              <a:t> </a:t>
            </a:r>
            <a:r>
              <a:rPr lang="en-US" dirty="0" err="1"/>
              <a:t>koncept</a:t>
            </a:r>
            <a:r>
              <a:rPr lang="en-US" dirty="0"/>
              <a:t> </a:t>
            </a:r>
            <a:r>
              <a:rPr lang="en-US" dirty="0" err="1"/>
              <a:t>dizajna</a:t>
            </a:r>
            <a:r>
              <a:rPr lang="en-US" dirty="0"/>
              <a:t> </a:t>
            </a:r>
            <a:r>
              <a:rPr lang="en-US" dirty="0" err="1"/>
              <a:t>sustava</a:t>
            </a:r>
            <a:r>
              <a:rPr lang="en-US" dirty="0"/>
              <a:t> (</a:t>
            </a:r>
            <a:r>
              <a:rPr lang="en-US" dirty="0" err="1"/>
              <a:t>i</a:t>
            </a:r>
            <a:r>
              <a:rPr lang="en-US" dirty="0"/>
              <a:t> </a:t>
            </a:r>
            <a:r>
              <a:rPr lang="en-US" dirty="0" err="1"/>
              <a:t>drugih</a:t>
            </a:r>
            <a:r>
              <a:rPr lang="en-US" dirty="0"/>
              <a:t> </a:t>
            </a:r>
            <a:r>
              <a:rPr lang="en-US" dirty="0" err="1"/>
              <a:t>stvari</a:t>
            </a:r>
            <a:r>
              <a:rPr lang="en-US" dirty="0"/>
              <a:t> u </a:t>
            </a:r>
            <a:r>
              <a:rPr lang="en-US" dirty="0" err="1"/>
              <a:t>životu</a:t>
            </a:r>
            <a:r>
              <a:rPr lang="en-US" dirty="0"/>
              <a:t>) </a:t>
            </a:r>
            <a:endParaRPr lang="hr-HR" dirty="0"/>
          </a:p>
          <a:p>
            <a:r>
              <a:rPr lang="en-US" dirty="0"/>
              <a:t>• </a:t>
            </a:r>
            <a:r>
              <a:rPr lang="en-US" dirty="0" err="1"/>
              <a:t>Ideja</a:t>
            </a:r>
            <a:r>
              <a:rPr lang="en-US" dirty="0"/>
              <a:t>: </a:t>
            </a:r>
            <a:r>
              <a:rPr lang="en-US" dirty="0" err="1"/>
              <a:t>umjesto</a:t>
            </a:r>
            <a:r>
              <a:rPr lang="en-US" dirty="0"/>
              <a:t> </a:t>
            </a:r>
            <a:r>
              <a:rPr lang="en-US" dirty="0" err="1"/>
              <a:t>više</a:t>
            </a:r>
            <a:r>
              <a:rPr lang="en-US" dirty="0"/>
              <a:t> </a:t>
            </a:r>
            <a:r>
              <a:rPr lang="en-US" dirty="0" err="1"/>
              <a:t>instanci</a:t>
            </a:r>
            <a:r>
              <a:rPr lang="en-US" dirty="0"/>
              <a:t> </a:t>
            </a:r>
            <a:r>
              <a:rPr lang="en-US" dirty="0" err="1"/>
              <a:t>istog</a:t>
            </a:r>
            <a:r>
              <a:rPr lang="en-US" dirty="0"/>
              <a:t> </a:t>
            </a:r>
            <a:r>
              <a:rPr lang="en-US" dirty="0" err="1"/>
              <a:t>resursa</a:t>
            </a:r>
            <a:r>
              <a:rPr lang="en-US" dirty="0"/>
              <a:t> (</a:t>
            </a:r>
            <a:r>
              <a:rPr lang="en-US" dirty="0" err="1"/>
              <a:t>homogeni</a:t>
            </a:r>
            <a:r>
              <a:rPr lang="en-US" dirty="0"/>
              <a:t>, </a:t>
            </a:r>
            <a:r>
              <a:rPr lang="en-US" dirty="0" err="1"/>
              <a:t>simetrični</a:t>
            </a:r>
            <a:r>
              <a:rPr lang="en-US" dirty="0"/>
              <a:t> </a:t>
            </a:r>
            <a:r>
              <a:rPr lang="en-US" dirty="0" err="1"/>
              <a:t>sustav</a:t>
            </a:r>
            <a:r>
              <a:rPr lang="en-US" dirty="0"/>
              <a:t>), </a:t>
            </a:r>
            <a:r>
              <a:rPr lang="en-US" b="1" dirty="0" err="1"/>
              <a:t>dizajnirajmo</a:t>
            </a:r>
            <a:r>
              <a:rPr lang="en-US" b="1" dirty="0"/>
              <a:t> </a:t>
            </a:r>
            <a:r>
              <a:rPr lang="en-US" b="1" dirty="0" err="1"/>
              <a:t>neke</a:t>
            </a:r>
            <a:r>
              <a:rPr lang="en-US" b="1" dirty="0"/>
              <a:t> instance da </a:t>
            </a:r>
            <a:r>
              <a:rPr lang="en-US" b="1" dirty="0" err="1"/>
              <a:t>budu</a:t>
            </a:r>
            <a:r>
              <a:rPr lang="en-US" b="1" dirty="0"/>
              <a:t> </a:t>
            </a:r>
            <a:r>
              <a:rPr lang="en-US" b="1" dirty="0" err="1"/>
              <a:t>drugačije</a:t>
            </a:r>
            <a:r>
              <a:rPr lang="en-US" b="1" dirty="0"/>
              <a:t> </a:t>
            </a:r>
            <a:r>
              <a:rPr lang="en-US" dirty="0"/>
              <a:t>(</a:t>
            </a:r>
            <a:r>
              <a:rPr lang="en-US" dirty="0" err="1"/>
              <a:t>heterogene</a:t>
            </a:r>
            <a:r>
              <a:rPr lang="en-US" dirty="0"/>
              <a:t>, </a:t>
            </a:r>
            <a:r>
              <a:rPr lang="en-US" dirty="0" err="1"/>
              <a:t>asimetrične</a:t>
            </a:r>
            <a:r>
              <a:rPr lang="en-US" dirty="0"/>
              <a:t>) </a:t>
            </a:r>
            <a:endParaRPr lang="hr-HR" dirty="0"/>
          </a:p>
          <a:p>
            <a:r>
              <a:rPr lang="en-US" dirty="0"/>
              <a:t>• </a:t>
            </a:r>
            <a:r>
              <a:rPr lang="en-US" dirty="0" err="1"/>
              <a:t>Različite</a:t>
            </a:r>
            <a:r>
              <a:rPr lang="en-US" dirty="0"/>
              <a:t> instance </a:t>
            </a:r>
            <a:r>
              <a:rPr lang="en-US" dirty="0" err="1"/>
              <a:t>mogu</a:t>
            </a:r>
            <a:r>
              <a:rPr lang="en-US" dirty="0"/>
              <a:t> </a:t>
            </a:r>
            <a:r>
              <a:rPr lang="en-US" dirty="0" err="1"/>
              <a:t>biti</a:t>
            </a:r>
            <a:r>
              <a:rPr lang="en-US" dirty="0"/>
              <a:t> </a:t>
            </a:r>
            <a:r>
              <a:rPr lang="en-US" dirty="0" err="1"/>
              <a:t>optimizirane</a:t>
            </a:r>
            <a:r>
              <a:rPr lang="en-US" dirty="0"/>
              <a:t> za </a:t>
            </a:r>
            <a:r>
              <a:rPr lang="en-US" u="sng" dirty="0" err="1"/>
              <a:t>već</a:t>
            </a:r>
            <a:r>
              <a:rPr lang="hr-HR" u="sng" dirty="0"/>
              <a:t>u</a:t>
            </a:r>
            <a:r>
              <a:rPr lang="en-US" u="sng" dirty="0"/>
              <a:t> </a:t>
            </a:r>
            <a:r>
              <a:rPr lang="en-US" u="sng" dirty="0" err="1"/>
              <a:t>efikasnost</a:t>
            </a:r>
            <a:r>
              <a:rPr lang="en-US" u="sng" dirty="0"/>
              <a:t> </a:t>
            </a:r>
            <a:r>
              <a:rPr lang="en-US" dirty="0" err="1"/>
              <a:t>kod</a:t>
            </a:r>
            <a:r>
              <a:rPr lang="en-US" dirty="0"/>
              <a:t> </a:t>
            </a:r>
            <a:r>
              <a:rPr lang="en-US" dirty="0" err="1"/>
              <a:t>izvršavanja</a:t>
            </a:r>
            <a:r>
              <a:rPr lang="en-US" dirty="0"/>
              <a:t> </a:t>
            </a:r>
            <a:r>
              <a:rPr lang="en-US" dirty="0" err="1"/>
              <a:t>različitih</a:t>
            </a:r>
            <a:r>
              <a:rPr lang="en-US" dirty="0"/>
              <a:t> </a:t>
            </a:r>
            <a:r>
              <a:rPr lang="en-US" dirty="0" err="1"/>
              <a:t>tipova</a:t>
            </a:r>
            <a:r>
              <a:rPr lang="en-US" dirty="0"/>
              <a:t> </a:t>
            </a:r>
            <a:r>
              <a:rPr lang="en-US" dirty="0" err="1"/>
              <a:t>zadataka</a:t>
            </a:r>
            <a:r>
              <a:rPr lang="en-US" dirty="0"/>
              <a:t> </a:t>
            </a:r>
            <a:r>
              <a:rPr lang="en-US" dirty="0" err="1"/>
              <a:t>i</a:t>
            </a:r>
            <a:r>
              <a:rPr lang="en-US" dirty="0"/>
              <a:t>/</a:t>
            </a:r>
            <a:r>
              <a:rPr lang="en-US" dirty="0" err="1"/>
              <a:t>ili</a:t>
            </a:r>
            <a:r>
              <a:rPr lang="en-US" dirty="0"/>
              <a:t> za </a:t>
            </a:r>
            <a:r>
              <a:rPr lang="en-US" u="sng" dirty="0" err="1"/>
              <a:t>zadovoljavanje</a:t>
            </a:r>
            <a:r>
              <a:rPr lang="en-US" u="sng" dirty="0"/>
              <a:t> </a:t>
            </a:r>
            <a:r>
              <a:rPr lang="en-US" u="sng" dirty="0" err="1"/>
              <a:t>drugačijih</a:t>
            </a:r>
            <a:r>
              <a:rPr lang="en-US" u="sng" dirty="0"/>
              <a:t> </a:t>
            </a:r>
            <a:r>
              <a:rPr lang="en-US" u="sng" dirty="0" err="1"/>
              <a:t>dizajn</a:t>
            </a:r>
            <a:r>
              <a:rPr lang="en-US" u="sng" dirty="0"/>
              <a:t> </a:t>
            </a:r>
            <a:r>
              <a:rPr lang="en-US" u="sng" dirty="0" err="1"/>
              <a:t>kriterija</a:t>
            </a:r>
            <a:r>
              <a:rPr lang="en-US" u="sng" dirty="0"/>
              <a:t> </a:t>
            </a:r>
            <a:endParaRPr lang="hr-HR" u="sng" dirty="0"/>
          </a:p>
          <a:p>
            <a:pPr lvl="1"/>
            <a:r>
              <a:rPr lang="en-US" dirty="0"/>
              <a:t>• to </a:t>
            </a:r>
            <a:r>
              <a:rPr lang="en-US" dirty="0" err="1"/>
              <a:t>zapravo</a:t>
            </a:r>
            <a:r>
              <a:rPr lang="en-US" dirty="0"/>
              <a:t> </a:t>
            </a:r>
            <a:r>
              <a:rPr lang="en-US" dirty="0" err="1"/>
              <a:t>omogućuje</a:t>
            </a:r>
            <a:r>
              <a:rPr lang="en-US" dirty="0"/>
              <a:t> </a:t>
            </a:r>
            <a:r>
              <a:rPr lang="en-US" b="1" dirty="0" err="1"/>
              <a:t>specijalizaciju</a:t>
            </a:r>
            <a:r>
              <a:rPr lang="en-US" b="1" dirty="0"/>
              <a:t> </a:t>
            </a:r>
            <a:r>
              <a:rPr lang="en-US" b="1" dirty="0" err="1"/>
              <a:t>i</a:t>
            </a:r>
            <a:r>
              <a:rPr lang="en-US" b="1" dirty="0"/>
              <a:t> </a:t>
            </a:r>
            <a:r>
              <a:rPr lang="en-US" b="1" dirty="0" err="1"/>
              <a:t>prilagodbu</a:t>
            </a:r>
            <a:endParaRPr lang="en-US" b="1" dirty="0"/>
          </a:p>
        </p:txBody>
      </p:sp>
    </p:spTree>
    <p:extLst>
      <p:ext uri="{BB962C8B-B14F-4D97-AF65-F5344CB8AC3E}">
        <p14:creationId xmlns:p14="http://schemas.microsoft.com/office/powerpoint/2010/main" val="950776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0C5-70B4-760E-C0CC-2D12A5A798BF}"/>
              </a:ext>
            </a:extLst>
          </p:cNvPr>
          <p:cNvSpPr>
            <a:spLocks noGrp="1"/>
          </p:cNvSpPr>
          <p:nvPr>
            <p:ph type="title"/>
          </p:nvPr>
        </p:nvSpPr>
        <p:spPr>
          <a:xfrm>
            <a:off x="0" y="-160421"/>
            <a:ext cx="10515600" cy="1325563"/>
          </a:xfrm>
        </p:spPr>
        <p:txBody>
          <a:bodyPr/>
          <a:lstStyle/>
          <a:p>
            <a:r>
              <a:rPr lang="en-US" dirty="0" err="1"/>
              <a:t>Zašto</a:t>
            </a:r>
            <a:r>
              <a:rPr lang="en-US" dirty="0"/>
              <a:t> </a:t>
            </a:r>
            <a:r>
              <a:rPr lang="en-US" dirty="0" err="1"/>
              <a:t>asimetričnost</a:t>
            </a:r>
            <a:endParaRPr lang="en-US" dirty="0"/>
          </a:p>
        </p:txBody>
      </p:sp>
      <p:sp>
        <p:nvSpPr>
          <p:cNvPr id="3" name="Content Placeholder 2">
            <a:extLst>
              <a:ext uri="{FF2B5EF4-FFF2-40B4-BE49-F238E27FC236}">
                <a16:creationId xmlns:a16="http://schemas.microsoft.com/office/drawing/2014/main" id="{9DB4D7E8-D0F7-C0D7-99FE-F28503DDA5ED}"/>
              </a:ext>
            </a:extLst>
          </p:cNvPr>
          <p:cNvSpPr>
            <a:spLocks noGrp="1"/>
          </p:cNvSpPr>
          <p:nvPr>
            <p:ph idx="1"/>
          </p:nvPr>
        </p:nvSpPr>
        <p:spPr>
          <a:xfrm>
            <a:off x="0" y="896076"/>
            <a:ext cx="12192000" cy="6029786"/>
          </a:xfrm>
        </p:spPr>
        <p:txBody>
          <a:bodyPr>
            <a:normAutofit fontScale="92500" lnSpcReduction="20000"/>
          </a:bodyPr>
          <a:lstStyle/>
          <a:p>
            <a:r>
              <a:rPr lang="en-US" dirty="0"/>
              <a:t>• </a:t>
            </a:r>
            <a:r>
              <a:rPr lang="en-US" b="1" dirty="0" err="1"/>
              <a:t>Različiti</a:t>
            </a:r>
            <a:r>
              <a:rPr lang="en-US" b="1" dirty="0"/>
              <a:t> workload-</a:t>
            </a:r>
            <a:r>
              <a:rPr lang="en-US" b="1" dirty="0" err="1"/>
              <a:t>i</a:t>
            </a:r>
            <a:r>
              <a:rPr lang="en-US" b="1" dirty="0"/>
              <a:t> se </a:t>
            </a:r>
            <a:r>
              <a:rPr lang="en-US" b="1" dirty="0" err="1"/>
              <a:t>drugačije</a:t>
            </a:r>
            <a:r>
              <a:rPr lang="en-US" b="1" dirty="0"/>
              <a:t> </a:t>
            </a:r>
            <a:r>
              <a:rPr lang="en-US" b="1" dirty="0" err="1"/>
              <a:t>ponašaju</a:t>
            </a:r>
            <a:r>
              <a:rPr lang="en-US" b="1" dirty="0"/>
              <a:t> </a:t>
            </a:r>
            <a:endParaRPr lang="hr-HR" b="1" dirty="0"/>
          </a:p>
          <a:p>
            <a:pPr lvl="1"/>
            <a:r>
              <a:rPr lang="en-US" dirty="0"/>
              <a:t>• </a:t>
            </a:r>
            <a:r>
              <a:rPr lang="en-US" dirty="0" err="1"/>
              <a:t>različite</a:t>
            </a:r>
            <a:r>
              <a:rPr lang="en-US" dirty="0"/>
              <a:t> </a:t>
            </a:r>
            <a:r>
              <a:rPr lang="en-US" dirty="0" err="1"/>
              <a:t>aplikacije</a:t>
            </a:r>
            <a:r>
              <a:rPr lang="en-US" dirty="0"/>
              <a:t> - </a:t>
            </a:r>
            <a:r>
              <a:rPr lang="en-US" dirty="0" err="1"/>
              <a:t>različito</a:t>
            </a:r>
            <a:r>
              <a:rPr lang="en-US" dirty="0"/>
              <a:t> </a:t>
            </a:r>
            <a:r>
              <a:rPr lang="en-US" dirty="0" err="1"/>
              <a:t>ponašanje</a:t>
            </a:r>
            <a:r>
              <a:rPr lang="en-US" dirty="0"/>
              <a:t> </a:t>
            </a:r>
            <a:endParaRPr lang="hr-HR" dirty="0"/>
          </a:p>
          <a:p>
            <a:pPr lvl="1"/>
            <a:r>
              <a:rPr lang="en-US" dirty="0"/>
              <a:t>• </a:t>
            </a:r>
            <a:r>
              <a:rPr lang="en-US" dirty="0" err="1"/>
              <a:t>različite</a:t>
            </a:r>
            <a:r>
              <a:rPr lang="en-US" dirty="0"/>
              <a:t> faze </a:t>
            </a:r>
            <a:r>
              <a:rPr lang="en-US" dirty="0" err="1"/>
              <a:t>izvršavanja</a:t>
            </a:r>
            <a:r>
              <a:rPr lang="en-US" dirty="0"/>
              <a:t> </a:t>
            </a:r>
            <a:r>
              <a:rPr lang="en-US" dirty="0" err="1"/>
              <a:t>aplikacije</a:t>
            </a:r>
            <a:r>
              <a:rPr lang="en-US" dirty="0"/>
              <a:t> - </a:t>
            </a:r>
            <a:r>
              <a:rPr lang="en-US" dirty="0" err="1"/>
              <a:t>različito</a:t>
            </a:r>
            <a:r>
              <a:rPr lang="en-US" dirty="0"/>
              <a:t> </a:t>
            </a:r>
            <a:r>
              <a:rPr lang="en-US" dirty="0" err="1"/>
              <a:t>ponašanje</a:t>
            </a:r>
            <a:r>
              <a:rPr lang="en-US" dirty="0"/>
              <a:t> </a:t>
            </a:r>
            <a:endParaRPr lang="hr-HR" dirty="0"/>
          </a:p>
          <a:p>
            <a:pPr lvl="1"/>
            <a:r>
              <a:rPr lang="en-US" dirty="0"/>
              <a:t>• </a:t>
            </a:r>
            <a:r>
              <a:rPr lang="en-US" dirty="0" err="1"/>
              <a:t>ista</a:t>
            </a:r>
            <a:r>
              <a:rPr lang="en-US" dirty="0"/>
              <a:t> </a:t>
            </a:r>
            <a:r>
              <a:rPr lang="en-US" dirty="0" err="1"/>
              <a:t>aplikacija</a:t>
            </a:r>
            <a:r>
              <a:rPr lang="en-US" dirty="0"/>
              <a:t> </a:t>
            </a:r>
            <a:r>
              <a:rPr lang="en-US" dirty="0" err="1"/>
              <a:t>koja</a:t>
            </a:r>
            <a:r>
              <a:rPr lang="en-US" dirty="0"/>
              <a:t> se </a:t>
            </a:r>
            <a:r>
              <a:rPr lang="en-US" dirty="0" err="1"/>
              <a:t>izvršava</a:t>
            </a:r>
            <a:r>
              <a:rPr lang="en-US" dirty="0"/>
              <a:t> u </a:t>
            </a:r>
            <a:r>
              <a:rPr lang="en-US" dirty="0" err="1"/>
              <a:t>različito</a:t>
            </a:r>
            <a:r>
              <a:rPr lang="en-US" dirty="0"/>
              <a:t> </a:t>
            </a:r>
            <a:r>
              <a:rPr lang="en-US" dirty="0" err="1"/>
              <a:t>vrijeme</a:t>
            </a:r>
            <a:r>
              <a:rPr lang="en-US" dirty="0"/>
              <a:t> </a:t>
            </a:r>
            <a:r>
              <a:rPr lang="en-US" dirty="0" err="1"/>
              <a:t>može</a:t>
            </a:r>
            <a:r>
              <a:rPr lang="en-US" dirty="0"/>
              <a:t> se </a:t>
            </a:r>
            <a:r>
              <a:rPr lang="en-US" dirty="0" err="1"/>
              <a:t>drugačije</a:t>
            </a:r>
            <a:r>
              <a:rPr lang="en-US" dirty="0"/>
              <a:t> </a:t>
            </a:r>
            <a:r>
              <a:rPr lang="en-US" dirty="0" err="1"/>
              <a:t>ponašati</a:t>
            </a:r>
            <a:r>
              <a:rPr lang="en-US" dirty="0"/>
              <a:t> (</a:t>
            </a:r>
            <a:r>
              <a:rPr lang="en-US" dirty="0" err="1"/>
              <a:t>zbog</a:t>
            </a:r>
            <a:r>
              <a:rPr lang="en-US" dirty="0"/>
              <a:t> </a:t>
            </a:r>
            <a:r>
              <a:rPr lang="en-US" dirty="0" err="1"/>
              <a:t>promjena</a:t>
            </a:r>
            <a:r>
              <a:rPr lang="en-US" dirty="0"/>
              <a:t> </a:t>
            </a:r>
            <a:r>
              <a:rPr lang="en-US" dirty="0" err="1"/>
              <a:t>na</a:t>
            </a:r>
            <a:r>
              <a:rPr lang="en-US" dirty="0"/>
              <a:t> </a:t>
            </a:r>
            <a:r>
              <a:rPr lang="en-US" dirty="0" err="1"/>
              <a:t>ulazu</a:t>
            </a:r>
            <a:r>
              <a:rPr lang="en-US" dirty="0"/>
              <a:t>, </a:t>
            </a:r>
            <a:r>
              <a:rPr lang="en-US" dirty="0" err="1"/>
              <a:t>dinamičkih</a:t>
            </a:r>
            <a:r>
              <a:rPr lang="en-US" dirty="0"/>
              <a:t> </a:t>
            </a:r>
            <a:r>
              <a:rPr lang="en-US" dirty="0" err="1"/>
              <a:t>uvjeta</a:t>
            </a:r>
            <a:r>
              <a:rPr lang="en-US" dirty="0"/>
              <a:t> </a:t>
            </a:r>
            <a:r>
              <a:rPr lang="en-US" dirty="0" err="1"/>
              <a:t>okoline</a:t>
            </a:r>
            <a:r>
              <a:rPr lang="en-US" dirty="0"/>
              <a:t>) </a:t>
            </a:r>
            <a:endParaRPr lang="hr-HR" dirty="0"/>
          </a:p>
          <a:p>
            <a:pPr lvl="1"/>
            <a:r>
              <a:rPr lang="en-US" dirty="0"/>
              <a:t>• </a:t>
            </a:r>
            <a:r>
              <a:rPr lang="en-US" dirty="0" err="1"/>
              <a:t>Npr</a:t>
            </a:r>
            <a:r>
              <a:rPr lang="en-US" dirty="0"/>
              <a:t>. </a:t>
            </a:r>
            <a:r>
              <a:rPr lang="en-US" dirty="0" err="1"/>
              <a:t>lokalnost</a:t>
            </a:r>
            <a:r>
              <a:rPr lang="en-US" dirty="0"/>
              <a:t>, </a:t>
            </a:r>
            <a:r>
              <a:rPr lang="en-US" dirty="0" err="1"/>
              <a:t>bolja</a:t>
            </a:r>
            <a:r>
              <a:rPr lang="en-US" dirty="0"/>
              <a:t> </a:t>
            </a:r>
            <a:r>
              <a:rPr lang="en-US" dirty="0" err="1"/>
              <a:t>predvidivost</a:t>
            </a:r>
            <a:r>
              <a:rPr lang="en-US" dirty="0"/>
              <a:t> </a:t>
            </a:r>
            <a:r>
              <a:rPr lang="en-US" dirty="0" err="1"/>
              <a:t>grananja</a:t>
            </a:r>
            <a:r>
              <a:rPr lang="en-US" dirty="0"/>
              <a:t>, </a:t>
            </a:r>
            <a:r>
              <a:rPr lang="en-US" dirty="0" err="1"/>
              <a:t>paralelizma</a:t>
            </a:r>
            <a:r>
              <a:rPr lang="en-US" dirty="0"/>
              <a:t> </a:t>
            </a:r>
            <a:r>
              <a:rPr lang="en-US" dirty="0" err="1"/>
              <a:t>na</a:t>
            </a:r>
            <a:r>
              <a:rPr lang="en-US" dirty="0"/>
              <a:t> </a:t>
            </a:r>
            <a:r>
              <a:rPr lang="en-US" dirty="0" err="1"/>
              <a:t>razini</a:t>
            </a:r>
            <a:r>
              <a:rPr lang="en-US" dirty="0"/>
              <a:t> </a:t>
            </a:r>
            <a:r>
              <a:rPr lang="en-US" dirty="0" err="1"/>
              <a:t>instrukcija</a:t>
            </a:r>
            <a:r>
              <a:rPr lang="en-US" dirty="0"/>
              <a:t>, </a:t>
            </a:r>
            <a:r>
              <a:rPr lang="en-US" dirty="0" err="1"/>
              <a:t>međuovisnosti</a:t>
            </a:r>
            <a:r>
              <a:rPr lang="en-US" dirty="0"/>
              <a:t> </a:t>
            </a:r>
            <a:r>
              <a:rPr lang="en-US" dirty="0" err="1"/>
              <a:t>podataka</a:t>
            </a:r>
            <a:r>
              <a:rPr lang="en-US" dirty="0"/>
              <a:t>, ... </a:t>
            </a:r>
            <a:endParaRPr lang="hr-HR" dirty="0"/>
          </a:p>
          <a:p>
            <a:r>
              <a:rPr lang="en-US" dirty="0"/>
              <a:t>• </a:t>
            </a:r>
            <a:r>
              <a:rPr lang="en-US" b="1" dirty="0" err="1"/>
              <a:t>Sustavi</a:t>
            </a:r>
            <a:r>
              <a:rPr lang="en-US" b="1" dirty="0"/>
              <a:t> </a:t>
            </a:r>
            <a:r>
              <a:rPr lang="en-US" b="1" dirty="0" err="1"/>
              <a:t>su</a:t>
            </a:r>
            <a:r>
              <a:rPr lang="en-US" b="1" dirty="0"/>
              <a:t> </a:t>
            </a:r>
            <a:r>
              <a:rPr lang="en-US" b="1" dirty="0" err="1"/>
              <a:t>dizajnirani</a:t>
            </a:r>
            <a:r>
              <a:rPr lang="en-US" b="1" dirty="0"/>
              <a:t> za </a:t>
            </a:r>
            <a:r>
              <a:rPr lang="en-US" b="1" dirty="0" err="1"/>
              <a:t>različite</a:t>
            </a:r>
            <a:r>
              <a:rPr lang="en-US" b="1" dirty="0"/>
              <a:t> </a:t>
            </a:r>
            <a:r>
              <a:rPr lang="en-US" b="1" dirty="0" err="1"/>
              <a:t>metrike</a:t>
            </a:r>
            <a:r>
              <a:rPr lang="en-US" b="1" dirty="0"/>
              <a:t> u </a:t>
            </a:r>
            <a:r>
              <a:rPr lang="en-US" b="1" dirty="0" err="1"/>
              <a:t>isto</a:t>
            </a:r>
            <a:r>
              <a:rPr lang="en-US" b="1" dirty="0"/>
              <a:t> </a:t>
            </a:r>
            <a:r>
              <a:rPr lang="en-US" b="1" dirty="0" err="1"/>
              <a:t>vrijeme</a:t>
            </a:r>
            <a:r>
              <a:rPr lang="en-US" b="1" dirty="0"/>
              <a:t> </a:t>
            </a:r>
            <a:endParaRPr lang="hr-HR" b="1" dirty="0"/>
          </a:p>
          <a:p>
            <a:pPr lvl="1"/>
            <a:r>
              <a:rPr lang="en-US" dirty="0"/>
              <a:t>• </a:t>
            </a:r>
            <a:r>
              <a:rPr lang="en-US" dirty="0" err="1"/>
              <a:t>Gotovo</a:t>
            </a:r>
            <a:r>
              <a:rPr lang="en-US" dirty="0"/>
              <a:t> </a:t>
            </a:r>
            <a:r>
              <a:rPr lang="en-US" dirty="0" err="1"/>
              <a:t>nikad</a:t>
            </a:r>
            <a:r>
              <a:rPr lang="en-US" dirty="0"/>
              <a:t> </a:t>
            </a:r>
            <a:r>
              <a:rPr lang="en-US" dirty="0" err="1"/>
              <a:t>nemamo</a:t>
            </a:r>
            <a:r>
              <a:rPr lang="en-US" dirty="0"/>
              <a:t> </a:t>
            </a:r>
            <a:r>
              <a:rPr lang="en-US" dirty="0" err="1"/>
              <a:t>samo</a:t>
            </a:r>
            <a:r>
              <a:rPr lang="en-US" dirty="0"/>
              <a:t> </a:t>
            </a:r>
            <a:r>
              <a:rPr lang="en-US" dirty="0" err="1"/>
              <a:t>jedan</a:t>
            </a:r>
            <a:r>
              <a:rPr lang="en-US" dirty="0"/>
              <a:t> </a:t>
            </a:r>
            <a:r>
              <a:rPr lang="en-US" dirty="0" err="1"/>
              <a:t>cilj</a:t>
            </a:r>
            <a:r>
              <a:rPr lang="en-US" dirty="0"/>
              <a:t> u </a:t>
            </a:r>
            <a:r>
              <a:rPr lang="en-US" dirty="0" err="1"/>
              <a:t>dizajnu</a:t>
            </a:r>
            <a:r>
              <a:rPr lang="en-US" dirty="0"/>
              <a:t> </a:t>
            </a:r>
            <a:endParaRPr lang="hr-HR" dirty="0"/>
          </a:p>
          <a:p>
            <a:pPr lvl="1"/>
            <a:r>
              <a:rPr lang="en-US" dirty="0"/>
              <a:t>• </a:t>
            </a:r>
            <a:r>
              <a:rPr lang="en-US" dirty="0" err="1"/>
              <a:t>Npr</a:t>
            </a:r>
            <a:r>
              <a:rPr lang="en-US" dirty="0"/>
              <a:t>. </a:t>
            </a:r>
            <a:r>
              <a:rPr lang="en-US" dirty="0" err="1"/>
              <a:t>performanse</a:t>
            </a:r>
            <a:r>
              <a:rPr lang="en-US" dirty="0"/>
              <a:t>, </a:t>
            </a:r>
            <a:r>
              <a:rPr lang="en-US" dirty="0" err="1"/>
              <a:t>energetska</a:t>
            </a:r>
            <a:r>
              <a:rPr lang="en-US" dirty="0"/>
              <a:t> </a:t>
            </a:r>
            <a:r>
              <a:rPr lang="en-US" dirty="0" err="1"/>
              <a:t>efikasnost</a:t>
            </a:r>
            <a:r>
              <a:rPr lang="en-US" dirty="0"/>
              <a:t>, </a:t>
            </a:r>
            <a:r>
              <a:rPr lang="en-US" dirty="0" err="1"/>
              <a:t>pravednost</a:t>
            </a:r>
            <a:r>
              <a:rPr lang="en-US" dirty="0"/>
              <a:t>, </a:t>
            </a:r>
            <a:r>
              <a:rPr lang="en-US" dirty="0" err="1"/>
              <a:t>predvidivost</a:t>
            </a:r>
            <a:r>
              <a:rPr lang="en-US" dirty="0"/>
              <a:t>, </a:t>
            </a:r>
            <a:r>
              <a:rPr lang="en-US" dirty="0" err="1"/>
              <a:t>pouzdanost</a:t>
            </a:r>
            <a:r>
              <a:rPr lang="en-US" dirty="0"/>
              <a:t>, </a:t>
            </a:r>
            <a:r>
              <a:rPr lang="en-US" dirty="0" err="1"/>
              <a:t>dostupnost</a:t>
            </a:r>
            <a:r>
              <a:rPr lang="en-US" dirty="0"/>
              <a:t>, </a:t>
            </a:r>
            <a:r>
              <a:rPr lang="en-US" dirty="0" err="1"/>
              <a:t>trošak</a:t>
            </a:r>
            <a:r>
              <a:rPr lang="en-US" dirty="0"/>
              <a:t>, </a:t>
            </a:r>
            <a:r>
              <a:rPr lang="en-US" dirty="0" err="1"/>
              <a:t>kapacitet</a:t>
            </a:r>
            <a:r>
              <a:rPr lang="en-US" dirty="0"/>
              <a:t> </a:t>
            </a:r>
            <a:r>
              <a:rPr lang="en-US" dirty="0" err="1"/>
              <a:t>memorije</a:t>
            </a:r>
            <a:r>
              <a:rPr lang="en-US" dirty="0"/>
              <a:t>, </a:t>
            </a:r>
            <a:r>
              <a:rPr lang="en-US" dirty="0" err="1"/>
              <a:t>latencija</a:t>
            </a:r>
            <a:r>
              <a:rPr lang="en-US" dirty="0"/>
              <a:t>, ...</a:t>
            </a:r>
            <a:endParaRPr lang="hr-HR" dirty="0"/>
          </a:p>
          <a:p>
            <a:r>
              <a:rPr lang="en-US" dirty="0"/>
              <a:t>• Problem: </a:t>
            </a:r>
            <a:r>
              <a:rPr lang="en-US" u="sng" dirty="0" err="1"/>
              <a:t>Simetrični</a:t>
            </a:r>
            <a:r>
              <a:rPr lang="en-US" u="sng" dirty="0"/>
              <a:t> </a:t>
            </a:r>
            <a:r>
              <a:rPr lang="en-US" u="sng" dirty="0" err="1"/>
              <a:t>dizajn</a:t>
            </a:r>
            <a:r>
              <a:rPr lang="en-US" u="sng" dirty="0"/>
              <a:t> je one-size-fits-all </a:t>
            </a:r>
            <a:endParaRPr lang="hr-HR" u="sng" dirty="0"/>
          </a:p>
          <a:p>
            <a:pPr lvl="2"/>
            <a:r>
              <a:rPr lang="en-US" dirty="0"/>
              <a:t>• </a:t>
            </a:r>
            <a:r>
              <a:rPr lang="en-US" dirty="0" err="1"/>
              <a:t>Pokušava</a:t>
            </a:r>
            <a:r>
              <a:rPr lang="en-US" dirty="0"/>
              <a:t> </a:t>
            </a:r>
            <a:r>
              <a:rPr lang="en-US" dirty="0" err="1"/>
              <a:t>jedan</a:t>
            </a:r>
            <a:r>
              <a:rPr lang="en-US" dirty="0"/>
              <a:t> </a:t>
            </a:r>
            <a:r>
              <a:rPr lang="en-US" dirty="0" err="1"/>
              <a:t>dizajn</a:t>
            </a:r>
            <a:r>
              <a:rPr lang="en-US" dirty="0"/>
              <a:t> </a:t>
            </a:r>
            <a:r>
              <a:rPr lang="en-US" dirty="0" err="1"/>
              <a:t>prilagoditi</a:t>
            </a:r>
            <a:r>
              <a:rPr lang="en-US" dirty="0"/>
              <a:t> </a:t>
            </a:r>
            <a:r>
              <a:rPr lang="en-US" dirty="0" err="1"/>
              <a:t>svim</a:t>
            </a:r>
            <a:r>
              <a:rPr lang="en-US" dirty="0"/>
              <a:t> </a:t>
            </a:r>
            <a:r>
              <a:rPr lang="en-US" dirty="0" err="1"/>
              <a:t>metrikama</a:t>
            </a:r>
            <a:r>
              <a:rPr lang="en-US" dirty="0"/>
              <a:t> </a:t>
            </a:r>
            <a:r>
              <a:rPr lang="en-US" dirty="0" err="1"/>
              <a:t>i</a:t>
            </a:r>
            <a:r>
              <a:rPr lang="en-US" dirty="0"/>
              <a:t> </a:t>
            </a:r>
            <a:r>
              <a:rPr lang="en-US" dirty="0" err="1"/>
              <a:t>aplikacijama</a:t>
            </a:r>
            <a:r>
              <a:rPr lang="en-US" dirty="0"/>
              <a:t> </a:t>
            </a:r>
            <a:endParaRPr lang="hr-HR" dirty="0"/>
          </a:p>
          <a:p>
            <a:r>
              <a:rPr lang="en-US" dirty="0"/>
              <a:t>• </a:t>
            </a:r>
            <a:r>
              <a:rPr lang="en-US" dirty="0" err="1"/>
              <a:t>Vrlo</a:t>
            </a:r>
            <a:r>
              <a:rPr lang="en-US" dirty="0"/>
              <a:t> je </a:t>
            </a:r>
            <a:r>
              <a:rPr lang="en-US" dirty="0" err="1"/>
              <a:t>teško</a:t>
            </a:r>
            <a:r>
              <a:rPr lang="en-US" dirty="0"/>
              <a:t> </a:t>
            </a:r>
            <a:r>
              <a:rPr lang="en-US" dirty="0" err="1"/>
              <a:t>napraviti</a:t>
            </a:r>
            <a:r>
              <a:rPr lang="en-US" dirty="0"/>
              <a:t> </a:t>
            </a:r>
            <a:r>
              <a:rPr lang="en-US" dirty="0" err="1"/>
              <a:t>takav</a:t>
            </a:r>
            <a:r>
              <a:rPr lang="en-US" dirty="0"/>
              <a:t> </a:t>
            </a:r>
            <a:r>
              <a:rPr lang="en-US" dirty="0" err="1"/>
              <a:t>dizajn</a:t>
            </a:r>
            <a:r>
              <a:rPr lang="en-US" dirty="0"/>
              <a:t> </a:t>
            </a:r>
            <a:endParaRPr lang="hr-HR" dirty="0"/>
          </a:p>
          <a:p>
            <a:pPr lvl="1"/>
            <a:r>
              <a:rPr lang="en-US" dirty="0"/>
              <a:t>• koji </a:t>
            </a:r>
            <a:r>
              <a:rPr lang="en-US" dirty="0" err="1"/>
              <a:t>zadovoljava</a:t>
            </a:r>
            <a:r>
              <a:rPr lang="en-US" dirty="0"/>
              <a:t> </a:t>
            </a:r>
            <a:r>
              <a:rPr lang="en-US" dirty="0" err="1"/>
              <a:t>sve</a:t>
            </a:r>
            <a:r>
              <a:rPr lang="en-US" dirty="0"/>
              <a:t> </a:t>
            </a:r>
            <a:r>
              <a:rPr lang="en-US" dirty="0" err="1"/>
              <a:t>aplikacije</a:t>
            </a:r>
            <a:r>
              <a:rPr lang="en-US" dirty="0"/>
              <a:t> </a:t>
            </a:r>
            <a:r>
              <a:rPr lang="en-US" dirty="0" err="1"/>
              <a:t>čak</a:t>
            </a:r>
            <a:r>
              <a:rPr lang="en-US" dirty="0"/>
              <a:t> </a:t>
            </a:r>
            <a:r>
              <a:rPr lang="en-US" dirty="0" err="1"/>
              <a:t>i</a:t>
            </a:r>
            <a:r>
              <a:rPr lang="en-US" dirty="0"/>
              <a:t> za </a:t>
            </a:r>
            <a:r>
              <a:rPr lang="en-US" dirty="0" err="1"/>
              <a:t>samo</a:t>
            </a:r>
            <a:r>
              <a:rPr lang="en-US" dirty="0"/>
              <a:t> </a:t>
            </a:r>
            <a:r>
              <a:rPr lang="en-US" dirty="0" err="1"/>
              <a:t>jednu</a:t>
            </a:r>
            <a:r>
              <a:rPr lang="en-US" dirty="0"/>
              <a:t> </a:t>
            </a:r>
            <a:r>
              <a:rPr lang="en-US" dirty="0" err="1"/>
              <a:t>metriku</a:t>
            </a:r>
            <a:r>
              <a:rPr lang="en-US" dirty="0"/>
              <a:t> </a:t>
            </a:r>
            <a:endParaRPr lang="hr-HR" dirty="0"/>
          </a:p>
          <a:p>
            <a:pPr lvl="1"/>
            <a:r>
              <a:rPr lang="en-US" dirty="0"/>
              <a:t>• koji </a:t>
            </a:r>
            <a:r>
              <a:rPr lang="en-US" dirty="0" err="1"/>
              <a:t>zadovoljava</a:t>
            </a:r>
            <a:r>
              <a:rPr lang="en-US" dirty="0"/>
              <a:t> </a:t>
            </a:r>
            <a:r>
              <a:rPr lang="en-US" dirty="0" err="1"/>
              <a:t>sve</a:t>
            </a:r>
            <a:r>
              <a:rPr lang="en-US" dirty="0"/>
              <a:t> </a:t>
            </a:r>
            <a:r>
              <a:rPr lang="en-US" dirty="0" err="1"/>
              <a:t>dizajn</a:t>
            </a:r>
            <a:r>
              <a:rPr lang="en-US" dirty="0"/>
              <a:t> </a:t>
            </a:r>
            <a:r>
              <a:rPr lang="en-US" dirty="0" err="1"/>
              <a:t>metrike</a:t>
            </a:r>
            <a:r>
              <a:rPr lang="en-US" dirty="0"/>
              <a:t> za </a:t>
            </a:r>
            <a:r>
              <a:rPr lang="en-US" dirty="0" err="1"/>
              <a:t>sve</a:t>
            </a:r>
            <a:r>
              <a:rPr lang="en-US" dirty="0"/>
              <a:t> </a:t>
            </a:r>
            <a:r>
              <a:rPr lang="en-US" dirty="0" err="1"/>
              <a:t>aplikacije</a:t>
            </a:r>
            <a:r>
              <a:rPr lang="en-US" dirty="0"/>
              <a:t> u </a:t>
            </a:r>
            <a:r>
              <a:rPr lang="en-US" dirty="0" err="1"/>
              <a:t>isto</a:t>
            </a:r>
            <a:r>
              <a:rPr lang="en-US" dirty="0"/>
              <a:t> </a:t>
            </a:r>
            <a:r>
              <a:rPr lang="en-US" dirty="0" err="1"/>
              <a:t>vrijeme</a:t>
            </a:r>
            <a:r>
              <a:rPr lang="en-US" dirty="0"/>
              <a:t> </a:t>
            </a:r>
            <a:endParaRPr lang="hr-HR" dirty="0"/>
          </a:p>
          <a:p>
            <a:r>
              <a:rPr lang="en-US" dirty="0"/>
              <a:t>• Ovo </a:t>
            </a:r>
            <a:r>
              <a:rPr lang="en-US" dirty="0" err="1"/>
              <a:t>vrijedi</a:t>
            </a:r>
            <a:r>
              <a:rPr lang="en-US" dirty="0"/>
              <a:t> </a:t>
            </a:r>
            <a:r>
              <a:rPr lang="en-US" dirty="0" err="1"/>
              <a:t>i</a:t>
            </a:r>
            <a:r>
              <a:rPr lang="en-US" dirty="0"/>
              <a:t> za </a:t>
            </a:r>
            <a:r>
              <a:rPr lang="en-US" dirty="0" err="1"/>
              <a:t>komponente</a:t>
            </a:r>
            <a:r>
              <a:rPr lang="en-US" dirty="0"/>
              <a:t> </a:t>
            </a:r>
            <a:r>
              <a:rPr lang="en-US" dirty="0" err="1"/>
              <a:t>i</a:t>
            </a:r>
            <a:r>
              <a:rPr lang="en-US" dirty="0"/>
              <a:t> </a:t>
            </a:r>
            <a:r>
              <a:rPr lang="en-US" dirty="0" err="1"/>
              <a:t>resurse</a:t>
            </a:r>
            <a:r>
              <a:rPr lang="en-US" dirty="0"/>
              <a:t> </a:t>
            </a:r>
            <a:endParaRPr lang="hr-HR" dirty="0"/>
          </a:p>
          <a:p>
            <a:pPr lvl="1"/>
            <a:r>
              <a:rPr lang="en-US" dirty="0"/>
              <a:t>• cache </a:t>
            </a:r>
            <a:r>
              <a:rPr lang="en-US" dirty="0" err="1"/>
              <a:t>memorija</a:t>
            </a:r>
            <a:r>
              <a:rPr lang="en-US" dirty="0"/>
              <a:t>, </a:t>
            </a:r>
            <a:r>
              <a:rPr lang="en-US" dirty="0" err="1"/>
              <a:t>jezgre</a:t>
            </a:r>
            <a:r>
              <a:rPr lang="en-US" dirty="0"/>
              <a:t>, </a:t>
            </a:r>
            <a:r>
              <a:rPr lang="en-US" dirty="0" err="1"/>
              <a:t>memorijski</a:t>
            </a:r>
            <a:r>
              <a:rPr lang="en-US" dirty="0"/>
              <a:t> </a:t>
            </a:r>
            <a:r>
              <a:rPr lang="en-US" dirty="0" err="1"/>
              <a:t>kontroleri</a:t>
            </a:r>
            <a:r>
              <a:rPr lang="en-US" dirty="0"/>
              <a:t>, </a:t>
            </a:r>
            <a:r>
              <a:rPr lang="en-US" dirty="0" err="1"/>
              <a:t>sabirnice</a:t>
            </a:r>
            <a:r>
              <a:rPr lang="en-US" dirty="0"/>
              <a:t>, </a:t>
            </a:r>
            <a:r>
              <a:rPr lang="en-US" dirty="0" err="1"/>
              <a:t>diskovi</a:t>
            </a:r>
            <a:r>
              <a:rPr lang="en-US" dirty="0"/>
              <a:t>, </a:t>
            </a:r>
            <a:r>
              <a:rPr lang="en-US" dirty="0" err="1"/>
              <a:t>serveri</a:t>
            </a:r>
            <a:r>
              <a:rPr lang="en-US" dirty="0"/>
              <a:t>, ... </a:t>
            </a:r>
            <a:endParaRPr lang="hr-HR" dirty="0"/>
          </a:p>
          <a:p>
            <a:pPr lvl="1"/>
            <a:r>
              <a:rPr lang="en-US" dirty="0"/>
              <a:t>• </a:t>
            </a:r>
            <a:r>
              <a:rPr lang="en-US" dirty="0" err="1"/>
              <a:t>algoritmi</a:t>
            </a:r>
            <a:r>
              <a:rPr lang="en-US" dirty="0"/>
              <a:t>, </a:t>
            </a:r>
            <a:r>
              <a:rPr lang="en-US" dirty="0" err="1"/>
              <a:t>politike</a:t>
            </a:r>
            <a:r>
              <a:rPr lang="en-US" dirty="0"/>
              <a:t>, ...</a:t>
            </a:r>
          </a:p>
        </p:txBody>
      </p:sp>
    </p:spTree>
    <p:extLst>
      <p:ext uri="{BB962C8B-B14F-4D97-AF65-F5344CB8AC3E}">
        <p14:creationId xmlns:p14="http://schemas.microsoft.com/office/powerpoint/2010/main" val="17758168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C32-2513-9CC0-B10C-C5FF39E8D1FB}"/>
              </a:ext>
            </a:extLst>
          </p:cNvPr>
          <p:cNvSpPr>
            <a:spLocks noGrp="1"/>
          </p:cNvSpPr>
          <p:nvPr>
            <p:ph type="title"/>
          </p:nvPr>
        </p:nvSpPr>
        <p:spPr/>
        <p:txBody>
          <a:bodyPr/>
          <a:lstStyle/>
          <a:p>
            <a:r>
              <a:rPr lang="en-US" b="1" dirty="0" err="1"/>
              <a:t>Asimetričnost</a:t>
            </a:r>
            <a:r>
              <a:rPr lang="en-US" b="1" dirty="0"/>
              <a:t> </a:t>
            </a:r>
            <a:r>
              <a:rPr lang="en-US" b="1" dirty="0" err="1"/>
              <a:t>omogućava</a:t>
            </a:r>
            <a:r>
              <a:rPr lang="en-US" b="1" dirty="0"/>
              <a:t> </a:t>
            </a:r>
            <a:r>
              <a:rPr lang="en-US" b="1" dirty="0" err="1"/>
              <a:t>prilagodbu</a:t>
            </a:r>
            <a:r>
              <a:rPr lang="en-US" b="1" dirty="0"/>
              <a:t> </a:t>
            </a:r>
          </a:p>
        </p:txBody>
      </p:sp>
      <p:sp>
        <p:nvSpPr>
          <p:cNvPr id="3" name="Content Placeholder 2">
            <a:extLst>
              <a:ext uri="{FF2B5EF4-FFF2-40B4-BE49-F238E27FC236}">
                <a16:creationId xmlns:a16="http://schemas.microsoft.com/office/drawing/2014/main" id="{42D6FF50-7576-9E93-8D59-A427EC2790C4}"/>
              </a:ext>
            </a:extLst>
          </p:cNvPr>
          <p:cNvSpPr>
            <a:spLocks noGrp="1"/>
          </p:cNvSpPr>
          <p:nvPr>
            <p:ph idx="1"/>
          </p:nvPr>
        </p:nvSpPr>
        <p:spPr/>
        <p:txBody>
          <a:bodyPr/>
          <a:lstStyle/>
          <a:p>
            <a:r>
              <a:rPr lang="en-US" dirty="0"/>
              <a:t>• </a:t>
            </a:r>
            <a:r>
              <a:rPr lang="en-US" b="1" dirty="0" err="1"/>
              <a:t>Simetrično</a:t>
            </a:r>
            <a:r>
              <a:rPr lang="en-US" dirty="0"/>
              <a:t>: </a:t>
            </a:r>
            <a:r>
              <a:rPr lang="en-US" b="1" u="sng" dirty="0"/>
              <a:t>One size fits all </a:t>
            </a:r>
            <a:endParaRPr lang="hr-HR" b="1" u="sng" dirty="0"/>
          </a:p>
          <a:p>
            <a:pPr lvl="1"/>
            <a:r>
              <a:rPr lang="en-US" dirty="0"/>
              <a:t>• </a:t>
            </a:r>
            <a:r>
              <a:rPr lang="en-US" dirty="0" err="1"/>
              <a:t>Potrošnja</a:t>
            </a:r>
            <a:r>
              <a:rPr lang="en-US" dirty="0"/>
              <a:t> </a:t>
            </a:r>
            <a:r>
              <a:rPr lang="en-US" dirty="0" err="1"/>
              <a:t>energije</a:t>
            </a:r>
            <a:r>
              <a:rPr lang="en-US" dirty="0"/>
              <a:t> </a:t>
            </a:r>
            <a:r>
              <a:rPr lang="en-US" dirty="0" err="1"/>
              <a:t>i</a:t>
            </a:r>
            <a:r>
              <a:rPr lang="en-US" dirty="0"/>
              <a:t> </a:t>
            </a:r>
            <a:r>
              <a:rPr lang="en-US" dirty="0" err="1"/>
              <a:t>performanse</a:t>
            </a:r>
            <a:r>
              <a:rPr lang="en-US" dirty="0"/>
              <a:t> </a:t>
            </a:r>
            <a:r>
              <a:rPr lang="en-US" dirty="0" err="1"/>
              <a:t>nisu</a:t>
            </a:r>
            <a:r>
              <a:rPr lang="en-US" dirty="0"/>
              <a:t> </a:t>
            </a:r>
            <a:r>
              <a:rPr lang="en-US" dirty="0" err="1"/>
              <a:t>optimalni</a:t>
            </a:r>
            <a:r>
              <a:rPr lang="en-US" dirty="0"/>
              <a:t> za </a:t>
            </a:r>
            <a:r>
              <a:rPr lang="en-US" dirty="0" err="1"/>
              <a:t>različite</a:t>
            </a:r>
            <a:r>
              <a:rPr lang="en-US" dirty="0"/>
              <a:t> </a:t>
            </a:r>
            <a:r>
              <a:rPr lang="en-US" dirty="0" err="1"/>
              <a:t>aplikacije</a:t>
            </a:r>
            <a:r>
              <a:rPr lang="en-US" dirty="0"/>
              <a:t> </a:t>
            </a:r>
            <a:endParaRPr lang="hr-HR" dirty="0"/>
          </a:p>
          <a:p>
            <a:r>
              <a:rPr lang="en-US" dirty="0"/>
              <a:t>• </a:t>
            </a:r>
            <a:r>
              <a:rPr lang="en-US" b="1" dirty="0" err="1"/>
              <a:t>Asimetrično</a:t>
            </a:r>
            <a:r>
              <a:rPr lang="en-US" dirty="0"/>
              <a:t>: </a:t>
            </a:r>
            <a:r>
              <a:rPr lang="en-US" b="1" u="sng" dirty="0" err="1"/>
              <a:t>Prilagodba</a:t>
            </a:r>
            <a:r>
              <a:rPr lang="en-US" dirty="0"/>
              <a:t> </a:t>
            </a:r>
            <a:endParaRPr lang="hr-HR" dirty="0"/>
          </a:p>
          <a:p>
            <a:pPr lvl="1"/>
            <a:r>
              <a:rPr lang="en-US" dirty="0"/>
              <a:t>• </a:t>
            </a:r>
            <a:r>
              <a:rPr lang="en-US" dirty="0" err="1"/>
              <a:t>Potreba</a:t>
            </a:r>
            <a:r>
              <a:rPr lang="en-US" dirty="0"/>
              <a:t> za </a:t>
            </a:r>
            <a:r>
              <a:rPr lang="en-US" dirty="0" err="1"/>
              <a:t>procesiranjem</a:t>
            </a:r>
            <a:r>
              <a:rPr lang="en-US" dirty="0"/>
              <a:t> </a:t>
            </a:r>
            <a:r>
              <a:rPr lang="en-US" dirty="0" err="1"/>
              <a:t>varira</a:t>
            </a:r>
            <a:r>
              <a:rPr lang="en-US" dirty="0"/>
              <a:t> s </a:t>
            </a:r>
            <a:r>
              <a:rPr lang="en-US" dirty="0" err="1"/>
              <a:t>obzirom</a:t>
            </a:r>
            <a:r>
              <a:rPr lang="en-US" dirty="0"/>
              <a:t> </a:t>
            </a:r>
            <a:r>
              <a:rPr lang="en-US" dirty="0" err="1"/>
              <a:t>na</a:t>
            </a:r>
            <a:r>
              <a:rPr lang="en-US" dirty="0"/>
              <a:t> </a:t>
            </a:r>
            <a:r>
              <a:rPr lang="en-US" dirty="0" err="1"/>
              <a:t>aplikaciju</a:t>
            </a:r>
            <a:r>
              <a:rPr lang="en-US" dirty="0"/>
              <a:t> </a:t>
            </a:r>
            <a:endParaRPr lang="hr-HR" dirty="0"/>
          </a:p>
          <a:p>
            <a:pPr lvl="1"/>
            <a:r>
              <a:rPr lang="en-US" dirty="0"/>
              <a:t>• </a:t>
            </a:r>
            <a:r>
              <a:rPr lang="en-US" dirty="0" err="1"/>
              <a:t>Pokretanje</a:t>
            </a:r>
            <a:r>
              <a:rPr lang="en-US" dirty="0"/>
              <a:t> </a:t>
            </a:r>
            <a:r>
              <a:rPr lang="en-US" dirty="0" err="1"/>
              <a:t>koda</a:t>
            </a:r>
            <a:r>
              <a:rPr lang="en-US" dirty="0"/>
              <a:t> </a:t>
            </a:r>
            <a:r>
              <a:rPr lang="en-US" dirty="0" err="1"/>
              <a:t>na</a:t>
            </a:r>
            <a:r>
              <a:rPr lang="en-US" dirty="0"/>
              <a:t> </a:t>
            </a:r>
            <a:r>
              <a:rPr lang="en-US" dirty="0" err="1"/>
              <a:t>resursu</a:t>
            </a:r>
            <a:r>
              <a:rPr lang="en-US" dirty="0"/>
              <a:t> koji je </a:t>
            </a:r>
            <a:r>
              <a:rPr lang="en-US" dirty="0" err="1"/>
              <a:t>najbolji</a:t>
            </a:r>
            <a:r>
              <a:rPr lang="en-US" dirty="0"/>
              <a:t> fit</a:t>
            </a:r>
          </a:p>
        </p:txBody>
      </p:sp>
      <p:pic>
        <p:nvPicPr>
          <p:cNvPr id="5" name="Picture 4">
            <a:extLst>
              <a:ext uri="{FF2B5EF4-FFF2-40B4-BE49-F238E27FC236}">
                <a16:creationId xmlns:a16="http://schemas.microsoft.com/office/drawing/2014/main" id="{97FE4D7E-561D-A575-1AAE-5642690A9C17}"/>
              </a:ext>
            </a:extLst>
          </p:cNvPr>
          <p:cNvPicPr>
            <a:picLocks noChangeAspect="1"/>
          </p:cNvPicPr>
          <p:nvPr/>
        </p:nvPicPr>
        <p:blipFill>
          <a:blip r:embed="rId2"/>
          <a:stretch>
            <a:fillRect/>
          </a:stretch>
        </p:blipFill>
        <p:spPr>
          <a:xfrm>
            <a:off x="3192449" y="4170947"/>
            <a:ext cx="5807101" cy="2561591"/>
          </a:xfrm>
          <a:prstGeom prst="rect">
            <a:avLst/>
          </a:prstGeom>
        </p:spPr>
      </p:pic>
    </p:spTree>
    <p:extLst>
      <p:ext uri="{BB962C8B-B14F-4D97-AF65-F5344CB8AC3E}">
        <p14:creationId xmlns:p14="http://schemas.microsoft.com/office/powerpoint/2010/main" val="7209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251F-CD61-E0EA-5C13-26ED932D048C}"/>
              </a:ext>
            </a:extLst>
          </p:cNvPr>
          <p:cNvSpPr>
            <a:spLocks noGrp="1"/>
          </p:cNvSpPr>
          <p:nvPr>
            <p:ph type="title"/>
          </p:nvPr>
        </p:nvSpPr>
        <p:spPr/>
        <p:txBody>
          <a:bodyPr/>
          <a:lstStyle/>
          <a:p>
            <a:r>
              <a:rPr lang="en-US" dirty="0" err="1"/>
              <a:t>Primjeri</a:t>
            </a:r>
            <a:r>
              <a:rPr lang="en-US" dirty="0"/>
              <a:t>, </a:t>
            </a:r>
            <a:r>
              <a:rPr lang="en-US" dirty="0" err="1"/>
              <a:t>prije</a:t>
            </a:r>
            <a:r>
              <a:rPr lang="en-US" dirty="0"/>
              <a:t> </a:t>
            </a:r>
            <a:r>
              <a:rPr lang="en-US" dirty="0" err="1"/>
              <a:t>spomenuti</a:t>
            </a:r>
            <a:endParaRPr lang="en-US" dirty="0"/>
          </a:p>
        </p:txBody>
      </p:sp>
      <p:sp>
        <p:nvSpPr>
          <p:cNvPr id="3" name="Content Placeholder 2">
            <a:extLst>
              <a:ext uri="{FF2B5EF4-FFF2-40B4-BE49-F238E27FC236}">
                <a16:creationId xmlns:a16="http://schemas.microsoft.com/office/drawing/2014/main" id="{CEA90A45-2C9E-68D5-AF32-F170E409A37F}"/>
              </a:ext>
            </a:extLst>
          </p:cNvPr>
          <p:cNvSpPr>
            <a:spLocks noGrp="1"/>
          </p:cNvSpPr>
          <p:nvPr>
            <p:ph idx="1"/>
          </p:nvPr>
        </p:nvSpPr>
        <p:spPr>
          <a:xfrm>
            <a:off x="838200" y="1825624"/>
            <a:ext cx="10515600" cy="5032375"/>
          </a:xfrm>
        </p:spPr>
        <p:txBody>
          <a:bodyPr>
            <a:normAutofit fontScale="92500" lnSpcReduction="10000"/>
          </a:bodyPr>
          <a:lstStyle/>
          <a:p>
            <a:r>
              <a:rPr lang="en-US" dirty="0"/>
              <a:t>• CRAY-1 design: scalar + vector pipelines </a:t>
            </a:r>
            <a:endParaRPr lang="hr-HR" dirty="0"/>
          </a:p>
          <a:p>
            <a:r>
              <a:rPr lang="en-US" dirty="0"/>
              <a:t>• Modern processors: scalar instructions + SIMD extensions </a:t>
            </a:r>
            <a:endParaRPr lang="hr-HR" dirty="0"/>
          </a:p>
          <a:p>
            <a:r>
              <a:rPr lang="en-US" dirty="0"/>
              <a:t>• Decoupled Access Execute: access + execute processors </a:t>
            </a:r>
            <a:endParaRPr lang="hr-HR" dirty="0"/>
          </a:p>
          <a:p>
            <a:r>
              <a:rPr lang="en-US" dirty="0"/>
              <a:t>• Thread Cluster Memory Scheduling: different memory scheduling policies for different thread clusters </a:t>
            </a:r>
            <a:endParaRPr lang="hr-HR" dirty="0"/>
          </a:p>
          <a:p>
            <a:r>
              <a:rPr lang="en-US" dirty="0"/>
              <a:t>• RAIDR: Heterogeneous refresh rates in DRAM </a:t>
            </a:r>
            <a:endParaRPr lang="hr-HR" dirty="0"/>
          </a:p>
          <a:p>
            <a:r>
              <a:rPr lang="en-US" dirty="0"/>
              <a:t>• Heterogeneous-Latency DRAM (Tiered Latency DRAM) </a:t>
            </a:r>
            <a:endParaRPr lang="hr-HR" dirty="0"/>
          </a:p>
          <a:p>
            <a:r>
              <a:rPr lang="en-US" dirty="0"/>
              <a:t>• Hybrid memory systems </a:t>
            </a:r>
            <a:endParaRPr lang="hr-HR" dirty="0"/>
          </a:p>
          <a:p>
            <a:pPr lvl="1"/>
            <a:r>
              <a:rPr lang="en-US" dirty="0"/>
              <a:t>• DRAM + Phase Change Memory </a:t>
            </a:r>
            <a:endParaRPr lang="hr-HR" dirty="0"/>
          </a:p>
          <a:p>
            <a:pPr lvl="1"/>
            <a:r>
              <a:rPr lang="en-US" dirty="0"/>
              <a:t>• Fast, Costly DRAM + Slow, Cheap DRAM </a:t>
            </a:r>
            <a:endParaRPr lang="hr-HR" dirty="0"/>
          </a:p>
          <a:p>
            <a:pPr lvl="1"/>
            <a:r>
              <a:rPr lang="en-US" dirty="0"/>
              <a:t>• Reliable, Costly DRAM + Unreliable, Cheap DRAM </a:t>
            </a:r>
            <a:endParaRPr lang="hr-HR" dirty="0"/>
          </a:p>
          <a:p>
            <a:r>
              <a:rPr lang="en-US" dirty="0"/>
              <a:t>• Heterogeneous cache replacement policies</a:t>
            </a:r>
          </a:p>
        </p:txBody>
      </p:sp>
    </p:spTree>
    <p:extLst>
      <p:ext uri="{BB962C8B-B14F-4D97-AF65-F5344CB8AC3E}">
        <p14:creationId xmlns:p14="http://schemas.microsoft.com/office/powerpoint/2010/main" val="29722703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CE24-3533-1A78-4FA1-5899D36A048E}"/>
              </a:ext>
            </a:extLst>
          </p:cNvPr>
          <p:cNvSpPr>
            <a:spLocks noGrp="1"/>
          </p:cNvSpPr>
          <p:nvPr>
            <p:ph type="title"/>
          </p:nvPr>
        </p:nvSpPr>
        <p:spPr/>
        <p:txBody>
          <a:bodyPr/>
          <a:lstStyle/>
          <a:p>
            <a:r>
              <a:rPr lang="en-US" u="sng" dirty="0" err="1"/>
              <a:t>Primjer</a:t>
            </a:r>
            <a:r>
              <a:rPr lang="en-US" u="sng" dirty="0"/>
              <a:t> </a:t>
            </a:r>
            <a:r>
              <a:rPr lang="en-US" u="sng" dirty="0" err="1"/>
              <a:t>asimetričnog</a:t>
            </a:r>
            <a:r>
              <a:rPr lang="en-US" u="sng" dirty="0"/>
              <a:t> </a:t>
            </a:r>
            <a:r>
              <a:rPr lang="en-US" u="sng" dirty="0" err="1"/>
              <a:t>dizajna</a:t>
            </a:r>
            <a:r>
              <a:rPr lang="en-US" u="sng" dirty="0"/>
              <a:t>: CRAY-1 </a:t>
            </a:r>
          </a:p>
        </p:txBody>
      </p:sp>
      <p:sp>
        <p:nvSpPr>
          <p:cNvPr id="3" name="Content Placeholder 2">
            <a:extLst>
              <a:ext uri="{FF2B5EF4-FFF2-40B4-BE49-F238E27FC236}">
                <a16:creationId xmlns:a16="http://schemas.microsoft.com/office/drawing/2014/main" id="{D15E6B8E-F766-D615-B658-E82CEFDCD031}"/>
              </a:ext>
            </a:extLst>
          </p:cNvPr>
          <p:cNvSpPr>
            <a:spLocks noGrp="1"/>
          </p:cNvSpPr>
          <p:nvPr>
            <p:ph idx="1"/>
          </p:nvPr>
        </p:nvSpPr>
        <p:spPr/>
        <p:txBody>
          <a:bodyPr/>
          <a:lstStyle/>
          <a:p>
            <a:r>
              <a:rPr lang="en-US" dirty="0"/>
              <a:t>• CRAY-1 </a:t>
            </a:r>
            <a:endParaRPr lang="hr-HR" dirty="0"/>
          </a:p>
          <a:p>
            <a:r>
              <a:rPr lang="en-US" dirty="0"/>
              <a:t>• Russell, “The CRAY-1 computer system, ” CACM 1978. </a:t>
            </a:r>
            <a:endParaRPr lang="hr-HR" dirty="0"/>
          </a:p>
          <a:p>
            <a:r>
              <a:rPr lang="en-US" dirty="0"/>
              <a:t>• </a:t>
            </a:r>
            <a:r>
              <a:rPr lang="en-US" u="sng" dirty="0" err="1"/>
              <a:t>skalarni</a:t>
            </a:r>
            <a:r>
              <a:rPr lang="en-US" u="sng" dirty="0"/>
              <a:t> </a:t>
            </a:r>
            <a:r>
              <a:rPr lang="en-US" u="sng" dirty="0" err="1"/>
              <a:t>i</a:t>
            </a:r>
            <a:r>
              <a:rPr lang="en-US" u="sng" dirty="0"/>
              <a:t> </a:t>
            </a:r>
            <a:r>
              <a:rPr lang="en-US" u="sng" dirty="0" err="1"/>
              <a:t>vektorski</a:t>
            </a:r>
            <a:r>
              <a:rPr lang="en-US" u="sng" dirty="0"/>
              <a:t> </a:t>
            </a:r>
            <a:r>
              <a:rPr lang="en-US" u="sng" dirty="0" err="1"/>
              <a:t>način</a:t>
            </a:r>
            <a:r>
              <a:rPr lang="en-US" u="sng" dirty="0"/>
              <a:t> </a:t>
            </a:r>
            <a:r>
              <a:rPr lang="en-US" u="sng" dirty="0" err="1"/>
              <a:t>rada</a:t>
            </a:r>
            <a:r>
              <a:rPr lang="en-US" u="sng" dirty="0"/>
              <a:t> </a:t>
            </a:r>
            <a:endParaRPr lang="hr-HR" u="sng" dirty="0"/>
          </a:p>
          <a:p>
            <a:r>
              <a:rPr lang="en-US" dirty="0"/>
              <a:t>• 8 64-element vector </a:t>
            </a:r>
            <a:r>
              <a:rPr lang="en-US" dirty="0" err="1"/>
              <a:t>registara</a:t>
            </a:r>
            <a:r>
              <a:rPr lang="en-US" dirty="0"/>
              <a:t> </a:t>
            </a:r>
            <a:endParaRPr lang="hr-HR" dirty="0"/>
          </a:p>
          <a:p>
            <a:r>
              <a:rPr lang="en-US" dirty="0"/>
              <a:t>• 64 bits po </a:t>
            </a:r>
            <a:r>
              <a:rPr lang="en-US" dirty="0" err="1"/>
              <a:t>elementu</a:t>
            </a:r>
            <a:r>
              <a:rPr lang="en-US" dirty="0"/>
              <a:t> </a:t>
            </a:r>
            <a:endParaRPr lang="hr-HR" dirty="0"/>
          </a:p>
          <a:p>
            <a:r>
              <a:rPr lang="en-US" dirty="0"/>
              <a:t>• 16 memory banks </a:t>
            </a:r>
            <a:endParaRPr lang="hr-HR" dirty="0"/>
          </a:p>
          <a:p>
            <a:r>
              <a:rPr lang="en-US" dirty="0"/>
              <a:t>• 8 64-bit </a:t>
            </a:r>
            <a:r>
              <a:rPr lang="en-US" dirty="0" err="1"/>
              <a:t>skalarnih</a:t>
            </a:r>
            <a:r>
              <a:rPr lang="en-US" dirty="0"/>
              <a:t> </a:t>
            </a:r>
            <a:r>
              <a:rPr lang="en-US" dirty="0" err="1"/>
              <a:t>registara</a:t>
            </a:r>
            <a:r>
              <a:rPr lang="en-US" dirty="0"/>
              <a:t> </a:t>
            </a:r>
            <a:endParaRPr lang="hr-HR" dirty="0"/>
          </a:p>
          <a:p>
            <a:r>
              <a:rPr lang="en-US" dirty="0"/>
              <a:t>• 8 24-bitnih </a:t>
            </a:r>
            <a:r>
              <a:rPr lang="en-US" dirty="0" err="1"/>
              <a:t>adresnih</a:t>
            </a:r>
            <a:r>
              <a:rPr lang="en-US" dirty="0"/>
              <a:t> </a:t>
            </a:r>
            <a:r>
              <a:rPr lang="en-US" dirty="0" err="1"/>
              <a:t>registara</a:t>
            </a:r>
            <a:endParaRPr lang="en-US" dirty="0"/>
          </a:p>
        </p:txBody>
      </p:sp>
      <p:pic>
        <p:nvPicPr>
          <p:cNvPr id="5" name="Picture 4">
            <a:extLst>
              <a:ext uri="{FF2B5EF4-FFF2-40B4-BE49-F238E27FC236}">
                <a16:creationId xmlns:a16="http://schemas.microsoft.com/office/drawing/2014/main" id="{74EE4290-797F-BA1B-02AF-419EF9D20287}"/>
              </a:ext>
            </a:extLst>
          </p:cNvPr>
          <p:cNvPicPr>
            <a:picLocks noChangeAspect="1"/>
          </p:cNvPicPr>
          <p:nvPr/>
        </p:nvPicPr>
        <p:blipFill>
          <a:blip r:embed="rId2"/>
          <a:stretch>
            <a:fillRect/>
          </a:stretch>
        </p:blipFill>
        <p:spPr>
          <a:xfrm>
            <a:off x="7691823" y="2871537"/>
            <a:ext cx="3441398" cy="3986463"/>
          </a:xfrm>
          <a:prstGeom prst="rect">
            <a:avLst/>
          </a:prstGeom>
        </p:spPr>
      </p:pic>
    </p:spTree>
    <p:extLst>
      <p:ext uri="{BB962C8B-B14F-4D97-AF65-F5344CB8AC3E}">
        <p14:creationId xmlns:p14="http://schemas.microsoft.com/office/powerpoint/2010/main" val="930489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05F1-B0D8-6152-7981-16A8D4DC95BC}"/>
              </a:ext>
            </a:extLst>
          </p:cNvPr>
          <p:cNvSpPr>
            <a:spLocks noGrp="1"/>
          </p:cNvSpPr>
          <p:nvPr>
            <p:ph type="title"/>
          </p:nvPr>
        </p:nvSpPr>
        <p:spPr/>
        <p:txBody>
          <a:bodyPr/>
          <a:lstStyle/>
          <a:p>
            <a:r>
              <a:rPr lang="it-IT" u="sng" dirty="0"/>
              <a:t>Prisjetimo se: </a:t>
            </a:r>
            <a:r>
              <a:rPr lang="it-IT" b="1" u="sng" dirty="0"/>
              <a:t>hibridni memorijski sustavi </a:t>
            </a:r>
            <a:endParaRPr lang="en-US" b="1" u="sng" dirty="0"/>
          </a:p>
        </p:txBody>
      </p:sp>
      <p:sp>
        <p:nvSpPr>
          <p:cNvPr id="3" name="Content Placeholder 2">
            <a:extLst>
              <a:ext uri="{FF2B5EF4-FFF2-40B4-BE49-F238E27FC236}">
                <a16:creationId xmlns:a16="http://schemas.microsoft.com/office/drawing/2014/main" id="{CBF80049-0D87-4C28-2386-692B5051CAC1}"/>
              </a:ext>
            </a:extLst>
          </p:cNvPr>
          <p:cNvSpPr>
            <a:spLocks noGrp="1"/>
          </p:cNvSpPr>
          <p:nvPr>
            <p:ph idx="1"/>
          </p:nvPr>
        </p:nvSpPr>
        <p:spPr/>
        <p:txBody>
          <a:bodyPr/>
          <a:lstStyle/>
          <a:p>
            <a:r>
              <a:rPr lang="en-US" dirty="0"/>
              <a:t>Hardware/software </a:t>
            </a:r>
            <a:r>
              <a:rPr lang="en-US" dirty="0" err="1"/>
              <a:t>upravljaju</a:t>
            </a:r>
            <a:r>
              <a:rPr lang="en-US" dirty="0"/>
              <a:t> </a:t>
            </a:r>
            <a:r>
              <a:rPr lang="en-US" dirty="0" err="1"/>
              <a:t>alokacijom</a:t>
            </a:r>
            <a:r>
              <a:rPr lang="en-US" dirty="0"/>
              <a:t> </a:t>
            </a:r>
            <a:r>
              <a:rPr lang="en-US" dirty="0" err="1"/>
              <a:t>memorije</a:t>
            </a:r>
            <a:r>
              <a:rPr lang="en-US" dirty="0"/>
              <a:t> </a:t>
            </a:r>
            <a:r>
              <a:rPr lang="en-US" dirty="0" err="1"/>
              <a:t>kako</a:t>
            </a:r>
            <a:r>
              <a:rPr lang="en-US" dirty="0"/>
              <a:t> bi se </a:t>
            </a:r>
            <a:r>
              <a:rPr lang="en-US" dirty="0" err="1"/>
              <a:t>postiglo</a:t>
            </a:r>
            <a:r>
              <a:rPr lang="en-US" dirty="0"/>
              <a:t> </a:t>
            </a:r>
            <a:r>
              <a:rPr lang="en-US" dirty="0" err="1"/>
              <a:t>najbolje</a:t>
            </a:r>
            <a:r>
              <a:rPr lang="en-US" dirty="0"/>
              <a:t> od </a:t>
            </a:r>
            <a:r>
              <a:rPr lang="en-US" dirty="0" err="1"/>
              <a:t>više</a:t>
            </a:r>
            <a:r>
              <a:rPr lang="en-US" dirty="0"/>
              <a:t> </a:t>
            </a:r>
            <a:r>
              <a:rPr lang="en-US" dirty="0" err="1"/>
              <a:t>tehnologija</a:t>
            </a:r>
            <a:r>
              <a:rPr lang="en-US" dirty="0"/>
              <a:t> </a:t>
            </a:r>
            <a:r>
              <a:rPr lang="en-US" dirty="0" err="1"/>
              <a:t>odjednom</a:t>
            </a:r>
            <a:endParaRPr lang="en-US" dirty="0"/>
          </a:p>
        </p:txBody>
      </p:sp>
      <p:pic>
        <p:nvPicPr>
          <p:cNvPr id="5" name="Picture 4">
            <a:extLst>
              <a:ext uri="{FF2B5EF4-FFF2-40B4-BE49-F238E27FC236}">
                <a16:creationId xmlns:a16="http://schemas.microsoft.com/office/drawing/2014/main" id="{0B614E19-20BC-D4A4-63A5-0F57583A8F76}"/>
              </a:ext>
            </a:extLst>
          </p:cNvPr>
          <p:cNvPicPr>
            <a:picLocks noChangeAspect="1"/>
          </p:cNvPicPr>
          <p:nvPr/>
        </p:nvPicPr>
        <p:blipFill>
          <a:blip r:embed="rId2"/>
          <a:stretch>
            <a:fillRect/>
          </a:stretch>
        </p:blipFill>
        <p:spPr>
          <a:xfrm>
            <a:off x="1452917" y="2775156"/>
            <a:ext cx="9286165" cy="4082844"/>
          </a:xfrm>
          <a:prstGeom prst="rect">
            <a:avLst/>
          </a:prstGeom>
        </p:spPr>
      </p:pic>
    </p:spTree>
    <p:extLst>
      <p:ext uri="{BB962C8B-B14F-4D97-AF65-F5344CB8AC3E}">
        <p14:creationId xmlns:p14="http://schemas.microsoft.com/office/powerpoint/2010/main" val="2333509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7D-7480-2E16-C754-26D6E6D498BE}"/>
              </a:ext>
            </a:extLst>
          </p:cNvPr>
          <p:cNvSpPr>
            <a:spLocks noGrp="1"/>
          </p:cNvSpPr>
          <p:nvPr>
            <p:ph type="title"/>
          </p:nvPr>
        </p:nvSpPr>
        <p:spPr/>
        <p:txBody>
          <a:bodyPr/>
          <a:lstStyle/>
          <a:p>
            <a:r>
              <a:rPr lang="en-US" b="1" dirty="0" err="1"/>
              <a:t>Propusnost</a:t>
            </a:r>
            <a:r>
              <a:rPr lang="en-US" b="1" dirty="0"/>
              <a:t> vs. </a:t>
            </a:r>
            <a:r>
              <a:rPr lang="en-US" b="1" dirty="0" err="1"/>
              <a:t>Pravednost</a:t>
            </a:r>
            <a:r>
              <a:rPr lang="en-US" b="1" dirty="0"/>
              <a:t> </a:t>
            </a:r>
          </a:p>
        </p:txBody>
      </p:sp>
      <p:pic>
        <p:nvPicPr>
          <p:cNvPr id="5" name="Content Placeholder 4">
            <a:extLst>
              <a:ext uri="{FF2B5EF4-FFF2-40B4-BE49-F238E27FC236}">
                <a16:creationId xmlns:a16="http://schemas.microsoft.com/office/drawing/2014/main" id="{3C2ED91D-52E7-8D2B-4580-088E4B484346}"/>
              </a:ext>
            </a:extLst>
          </p:cNvPr>
          <p:cNvPicPr>
            <a:picLocks noGrp="1" noChangeAspect="1"/>
          </p:cNvPicPr>
          <p:nvPr>
            <p:ph idx="1"/>
          </p:nvPr>
        </p:nvPicPr>
        <p:blipFill>
          <a:blip r:embed="rId2"/>
          <a:stretch>
            <a:fillRect/>
          </a:stretch>
        </p:blipFill>
        <p:spPr>
          <a:xfrm>
            <a:off x="1805116" y="1690688"/>
            <a:ext cx="8581768" cy="4883184"/>
          </a:xfrm>
        </p:spPr>
      </p:pic>
    </p:spTree>
    <p:extLst>
      <p:ext uri="{BB962C8B-B14F-4D97-AF65-F5344CB8AC3E}">
        <p14:creationId xmlns:p14="http://schemas.microsoft.com/office/powerpoint/2010/main" val="1681773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12469</Words>
  <Application>Microsoft Office PowerPoint</Application>
  <PresentationFormat>Widescreen</PresentationFormat>
  <Paragraphs>1147</Paragraphs>
  <Slides>158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158</vt:i4>
      </vt:variant>
    </vt:vector>
  </HeadingPairs>
  <TitlesOfParts>
    <vt:vector size="162" baseType="lpstr">
      <vt:lpstr>Arial</vt:lpstr>
      <vt:lpstr>Calibri</vt:lpstr>
      <vt:lpstr>Calibri Light</vt:lpstr>
      <vt:lpstr>Office Theme</vt:lpstr>
      <vt:lpstr>Arm and Arm architecture primer</vt:lpstr>
      <vt:lpstr>Instruction Set Architecture </vt:lpstr>
      <vt:lpstr>Instruction Set Architecture </vt:lpstr>
      <vt:lpstr>The RISC Approach </vt:lpstr>
      <vt:lpstr>Instruction Set Architecture </vt:lpstr>
      <vt:lpstr>Arm1: The First Arm Processor (1985) </vt:lpstr>
      <vt:lpstr>AArch64 – How Does It Differ from Older Arm ISAs?</vt:lpstr>
      <vt:lpstr>A64 Instructions </vt:lpstr>
      <vt:lpstr>AArch64 - Registers </vt:lpstr>
      <vt:lpstr>AArch64 – Load/Store Instructions </vt:lpstr>
      <vt:lpstr>AArch64 – Addressing Modes </vt:lpstr>
      <vt:lpstr>AArch64 – Data Processing </vt:lpstr>
      <vt:lpstr>AArch64 - Branching </vt:lpstr>
      <vt:lpstr>AArch64 – Conditional Execution </vt:lpstr>
      <vt:lpstr>PowerPoint Presentation</vt:lpstr>
      <vt:lpstr>Armv9 architecture </vt:lpstr>
      <vt:lpstr>Pipeline, rizici u pipeline strukturama i utjecaj na performanse</vt:lpstr>
      <vt:lpstr>Pojednostavljeni procesor </vt:lpstr>
      <vt:lpstr>Što je Pipelining?</vt:lpstr>
      <vt:lpstr>Pipelining i održavanje ispravnosti rada sustava</vt:lpstr>
      <vt:lpstr>Pipelining Our Processor </vt:lpstr>
      <vt:lpstr>PowerPoint Presentation</vt:lpstr>
      <vt:lpstr>An Ideal Pipeline </vt:lpstr>
      <vt:lpstr>Stalling to Access Memory </vt:lpstr>
      <vt:lpstr>Pipeline Hazards</vt:lpstr>
      <vt:lpstr>Structural Hazard </vt:lpstr>
      <vt:lpstr>Data Dependencies – True Data Dependencies</vt:lpstr>
      <vt:lpstr>Data Dependencies – Name Dependencies </vt:lpstr>
      <vt:lpstr>PowerPoint Presentation</vt:lpstr>
      <vt:lpstr>Podatkovni rizici </vt:lpstr>
      <vt:lpstr>PowerPoint Presentation</vt:lpstr>
      <vt:lpstr>Kontrolni rizici – Procjena grananja u fazi dekodiranja </vt:lpstr>
      <vt:lpstr>Pipeline i performanse</vt:lpstr>
      <vt:lpstr>Analitički model izvedbe</vt:lpstr>
      <vt:lpstr>Optimalna dubina pipelinea</vt:lpstr>
      <vt:lpstr>Tipične duljine pipelinea</vt:lpstr>
      <vt:lpstr>Sažetak</vt:lpstr>
      <vt:lpstr>Raznoliki pipelineovi i Studija slučaja za Arm10</vt:lpstr>
      <vt:lpstr>PowerPoint Presentation</vt:lpstr>
      <vt:lpstr>Napredni pipeline: Predviđanje grananja, iznimke i ograničenja u pipelining konceptu</vt:lpstr>
      <vt:lpstr>Upravljački hazardi</vt:lpstr>
      <vt:lpstr>Kako želimo realizirati grananje?</vt:lpstr>
      <vt:lpstr>Kako bismo željeli rukovati grananjem?</vt:lpstr>
      <vt:lpstr>Pretpostavimo da se grananje nije dogodilo</vt:lpstr>
      <vt:lpstr>Izračunamo grananje što je ranije moguće </vt:lpstr>
      <vt:lpstr>• Pričekamo na grananje </vt:lpstr>
      <vt:lpstr>Primjer</vt:lpstr>
      <vt:lpstr>Predviđanje grananja </vt:lpstr>
      <vt:lpstr>Statičko predviđanje grananja </vt:lpstr>
      <vt:lpstr>Primjer: Procesor Arm10</vt:lpstr>
      <vt:lpstr>Jednostavan dinamički prediktor grananja na jednoj razini</vt:lpstr>
      <vt:lpstr>Korelirajući prediktori </vt:lpstr>
      <vt:lpstr>Korelirajući prediktori (lokalna povijest)</vt:lpstr>
      <vt:lpstr>Iskorištavanje povijesti globalnih grana </vt:lpstr>
      <vt:lpstr>Optimizacije</vt:lpstr>
      <vt:lpstr>Ograničenja dinamičkog predviđanja grane</vt:lpstr>
      <vt:lpstr>Primjer: Arm Cortex-A15 </vt:lpstr>
      <vt:lpstr>Grananje bez zastoja </vt:lpstr>
      <vt:lpstr>Ostali BTB trikovi: Preklapanje grane </vt:lpstr>
      <vt:lpstr>Prediktori povratnih adresa </vt:lpstr>
      <vt:lpstr>Iznimke</vt:lpstr>
      <vt:lpstr>Iznimke</vt:lpstr>
      <vt:lpstr>Iznimke</vt:lpstr>
      <vt:lpstr>Precizne iznimke i pipelining </vt:lpstr>
      <vt:lpstr>Ograničenja pipelininga </vt:lpstr>
      <vt:lpstr>Paralelizam - single i multi-core procesori</vt:lpstr>
      <vt:lpstr>Tipovi paralelizma </vt:lpstr>
      <vt:lpstr>Instruction-level parallelism </vt:lpstr>
      <vt:lpstr>Thread-level ili task-level paralelizam </vt:lpstr>
      <vt:lpstr>Data-level paralelizam</vt:lpstr>
      <vt:lpstr>Transaction-level paralelizam </vt:lpstr>
      <vt:lpstr>Osnovni pojmovi - ponavljanje</vt:lpstr>
      <vt:lpstr>Superpipelined i Superscalar procesori</vt:lpstr>
      <vt:lpstr>VLIW</vt:lpstr>
      <vt:lpstr>PowerPoint Presentation</vt:lpstr>
      <vt:lpstr>SIMD (Single-Instruction, MultipleData)</vt:lpstr>
      <vt:lpstr>PowerPoint Presentation</vt:lpstr>
      <vt:lpstr>Vektorski procesori </vt:lpstr>
      <vt:lpstr>Tipični dijelovi vektorskih procesora </vt:lpstr>
      <vt:lpstr>PowerPoint Presentation</vt:lpstr>
      <vt:lpstr>Grafičke kartice </vt:lpstr>
      <vt:lpstr>Grafičko procesiranje  </vt:lpstr>
      <vt:lpstr>Dodatne karakteristike GPU-ova </vt:lpstr>
      <vt:lpstr>Ubrzanje, skalabilnost </vt:lpstr>
      <vt:lpstr>Skaliranje ograničeno problemom </vt:lpstr>
      <vt:lpstr>Skaliranje ograničeno vremenom </vt:lpstr>
      <vt:lpstr>Motivacija za razvoj višejezgrenih/ višeprocesorskih sustava</vt:lpstr>
      <vt:lpstr>Multi-core arhitekture </vt:lpstr>
      <vt:lpstr>Multi-core </vt:lpstr>
      <vt:lpstr>UMA/SMP </vt:lpstr>
      <vt:lpstr>NUMA</vt:lpstr>
      <vt:lpstr>Paralelizam II - Paralelizam i heterogenost (asimetričnost)</vt:lpstr>
      <vt:lpstr>Heterogenost (Asimetričnost) → Specijalizacija</vt:lpstr>
      <vt:lpstr>Zašto asimetričnost</vt:lpstr>
      <vt:lpstr>Asimetričnost omogućava prilagodbu </vt:lpstr>
      <vt:lpstr>Primjeri, prije spomenuti</vt:lpstr>
      <vt:lpstr>Primjer asimetričnog dizajna: CRAY-1 </vt:lpstr>
      <vt:lpstr>Prisjetimo se: hibridni memorijski sustavi </vt:lpstr>
      <vt:lpstr>Propusnost vs. Pravednost </vt:lpstr>
      <vt:lpstr>Podsjetimo se: Najbolje od oba svijeta </vt:lpstr>
      <vt:lpstr>Scheduling threadova na razini memorije klastera </vt:lpstr>
      <vt:lpstr>Heterogeno povezivanje (Tilera) </vt:lpstr>
      <vt:lpstr>General-Purpose vs. Special-Purpose </vt:lpstr>
      <vt:lpstr>Asimetričnost - prednosti i mane </vt:lpstr>
      <vt:lpstr>Tri ključna problema budućih sustava </vt:lpstr>
      <vt:lpstr>Komercijalni primjeri asimetričnog dizajna</vt:lpstr>
      <vt:lpstr>Povećanje heterogenosti u modernim sustavima</vt:lpstr>
      <vt:lpstr>Trenutne heterogene SoC arhitekture </vt:lpstr>
      <vt:lpstr>Dizajn multi-core sustava: heterogeni princip "Puno" jezgri na čipu (manycore)</vt:lpstr>
      <vt:lpstr>Problematika paralelizma </vt:lpstr>
      <vt:lpstr>Problem: Serijski dio koda </vt:lpstr>
      <vt:lpstr>Zahtjevi različitih dijelova koda </vt:lpstr>
      <vt:lpstr>“Velike” vs. “Male” jezgre </vt:lpstr>
      <vt:lpstr>Velika jezgra: IBM POWER4 </vt:lpstr>
      <vt:lpstr>Niagara Core </vt:lpstr>
      <vt:lpstr>Performance vs. Parallelism </vt:lpstr>
      <vt:lpstr>PowerPoint Presentation</vt:lpstr>
      <vt:lpstr>Da li možemo dobiti oboje? </vt:lpstr>
      <vt:lpstr>Asymmetric Chip Multiprocessor (ACMP)</vt:lpstr>
      <vt:lpstr>Accelerating Serial Bottlenecks </vt:lpstr>
      <vt:lpstr>Accelerating Parallel Bottlenecks </vt:lpstr>
      <vt:lpstr>ACMP performanse vs. paralelizam </vt:lpstr>
      <vt:lpstr>Modifikacija Amdahl-ovog zakona </vt:lpstr>
      <vt:lpstr>Asimetričnost za energetsku efikasnost</vt:lpstr>
      <vt:lpstr>Korištenje asimetrije za  energetsku efikasnost</vt:lpstr>
      <vt:lpstr>Kako postići asimetriju? </vt:lpstr>
      <vt:lpstr>Asimetričnost kroz podizanje frekvencije</vt:lpstr>
      <vt:lpstr>EPI Throttling </vt:lpstr>
      <vt:lpstr>EPI Throttling kroz dinamičko skaliranje frekvencije naponom </vt:lpstr>
      <vt:lpstr>Podizanje frekvencije male vs velike jezgre </vt:lpstr>
      <vt:lpstr>Puno pitanja za buduća istraživanja </vt:lpstr>
      <vt:lpstr>Specifični use-case: HPC</vt:lpstr>
      <vt:lpstr>Heterogeni pristupi podržani hardverom</vt:lpstr>
      <vt:lpstr>Zašto je ovo zanimljivo? </vt:lpstr>
      <vt:lpstr>Zašto?</vt:lpstr>
      <vt:lpstr>Zaključak</vt:lpstr>
      <vt:lpstr>Memorijska hijerarhija</vt:lpstr>
      <vt:lpstr>ARM assembly</vt:lpstr>
      <vt:lpstr>Demo examples:</vt:lpstr>
      <vt:lpstr>ARM assembly</vt:lpstr>
      <vt:lpstr>PowerPoint Presentation</vt:lpstr>
      <vt:lpstr>PowerPoint Presentation</vt:lpstr>
      <vt:lpstr>PowerPoint Presentation</vt:lpstr>
      <vt:lpstr>ARM assembly</vt:lpstr>
      <vt:lpstr>PowerPoint Presentation</vt:lpstr>
      <vt:lpstr>PowerPoint Presentation</vt:lpstr>
      <vt:lpstr>ARM assembly</vt:lpstr>
      <vt:lpstr>PowerPoint Presentation</vt:lpstr>
      <vt:lpstr>ARM assembly – Amdahl Law </vt:lpstr>
      <vt:lpstr>PowerPoint Presentation</vt:lpstr>
      <vt:lpstr>Amdahl Law </vt:lpstr>
      <vt:lpstr>Dodatno – sedam segmentni displej</vt:lpstr>
      <vt:lpstr>1. Na displayu ispistati brojanje od 0 do 9</vt:lpstr>
      <vt:lpstr>2. Brojanje u nazad (od 9 do 0)</vt:lpstr>
      <vt:lpstr>3. Brojanje svakog drugog u bilo kojem rasponu</vt:lpstr>
      <vt:lpstr>PowerPoint Presentation</vt:lpstr>
      <vt:lpstr>6. Brojanje na nekoj od mogućih pozicija, npr. brojanje na 3. displayu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and Arm architecture primer</dc:title>
  <dc:creator>Isabelle Amanda Cvitanović</dc:creator>
  <cp:lastModifiedBy>Isabelle Amanda Cvitanović</cp:lastModifiedBy>
  <cp:revision>176</cp:revision>
  <dcterms:created xsi:type="dcterms:W3CDTF">2022-07-01T11:25:15Z</dcterms:created>
  <dcterms:modified xsi:type="dcterms:W3CDTF">2022-07-02T22:38:24Z</dcterms:modified>
</cp:coreProperties>
</file>