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4" r:id="rId2"/>
  </p:sldMasterIdLst>
  <p:notesMasterIdLst>
    <p:notesMasterId r:id="rId45"/>
  </p:notesMasterIdLst>
  <p:sldIdLst>
    <p:sldId id="259" r:id="rId3"/>
    <p:sldId id="470" r:id="rId4"/>
    <p:sldId id="583" r:id="rId5"/>
    <p:sldId id="584" r:id="rId6"/>
    <p:sldId id="586" r:id="rId7"/>
    <p:sldId id="587" r:id="rId8"/>
    <p:sldId id="588" r:id="rId9"/>
    <p:sldId id="589" r:id="rId10"/>
    <p:sldId id="590" r:id="rId11"/>
    <p:sldId id="591" r:id="rId12"/>
    <p:sldId id="593" r:id="rId13"/>
    <p:sldId id="594" r:id="rId14"/>
    <p:sldId id="595" r:id="rId15"/>
    <p:sldId id="596" r:id="rId16"/>
    <p:sldId id="597" r:id="rId17"/>
    <p:sldId id="598" r:id="rId18"/>
    <p:sldId id="618" r:id="rId19"/>
    <p:sldId id="526" r:id="rId20"/>
    <p:sldId id="599" r:id="rId21"/>
    <p:sldId id="601" r:id="rId22"/>
    <p:sldId id="600" r:id="rId23"/>
    <p:sldId id="602" r:id="rId24"/>
    <p:sldId id="603" r:id="rId25"/>
    <p:sldId id="604" r:id="rId26"/>
    <p:sldId id="619" r:id="rId27"/>
    <p:sldId id="605" r:id="rId28"/>
    <p:sldId id="606" r:id="rId29"/>
    <p:sldId id="607" r:id="rId30"/>
    <p:sldId id="620" r:id="rId31"/>
    <p:sldId id="608" r:id="rId32"/>
    <p:sldId id="609" r:id="rId33"/>
    <p:sldId id="627" r:id="rId34"/>
    <p:sldId id="626" r:id="rId35"/>
    <p:sldId id="610" r:id="rId36"/>
    <p:sldId id="621" r:id="rId37"/>
    <p:sldId id="622" r:id="rId38"/>
    <p:sldId id="623" r:id="rId39"/>
    <p:sldId id="624" r:id="rId40"/>
    <p:sldId id="625" r:id="rId41"/>
    <p:sldId id="615" r:id="rId42"/>
    <p:sldId id="580" r:id="rId43"/>
    <p:sldId id="274" r:id="rId44"/>
  </p:sldIdLst>
  <p:sldSz cx="12192000" cy="6858000"/>
  <p:notesSz cx="6669088" cy="9926638"/>
  <p:embeddedFontLst>
    <p:embeddedFont>
      <p:font typeface="Arial Unicode MS" panose="020B0604020202020204" charset="0"/>
      <p:regular r:id="rId46"/>
    </p:embeddedFont>
    <p:embeddedFont>
      <p:font typeface="ARS Maquette Pro" panose="0200060300000002000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Segoe UI" panose="020B0502040204020203" pitchFamily="34" charset="0"/>
      <p:regular r:id="rId57"/>
      <p:bold r:id="rId58"/>
      <p:italic r:id="rId59"/>
      <p:boldItalic r:id="rId60"/>
    </p:embeddedFont>
    <p:embeddedFont>
      <p:font typeface="Segoe UI Semibold" panose="020B0702040204020203" pitchFamily="34" charset="0"/>
      <p:bold r:id="rId61"/>
      <p:boldItalic r:id="rId62"/>
    </p:embeddedFont>
    <p:embeddedFont>
      <p:font typeface="Stolzl Bold" panose="00000800000000000000" charset="0"/>
      <p:bold r:id="rId63"/>
    </p:embeddedFont>
    <p:embeddedFont>
      <p:font typeface="Stolzl Book" panose="00000500000000000000" charset="0"/>
      <p:regular r:id="rId64"/>
    </p:embeddedFont>
    <p:embeddedFont>
      <p:font typeface="Verdana" panose="020B0604030504040204" pitchFamily="34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7766" autoAdjust="0"/>
  </p:normalViewPr>
  <p:slideViewPr>
    <p:cSldViewPr snapToGrid="0" snapToObjects="1">
      <p:cViewPr varScale="1">
        <p:scale>
          <a:sx n="96" d="100"/>
          <a:sy n="96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5" Type="http://schemas.openxmlformats.org/officeDocument/2006/relationships/slide" Target="slides/slide3.xml"/><Relationship Id="rId61" Type="http://schemas.openxmlformats.org/officeDocument/2006/relationships/font" Target="fonts/font1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5.fntdata"/><Relationship Id="rId5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881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144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29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33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05524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683414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8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583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043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1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3" orient="horz" pos="145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5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84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0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4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2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3" pos="674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9475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17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>
          <p15:clr>
            <a:srgbClr val="FBAE40"/>
          </p15:clr>
        </p15:guide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61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234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88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9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xterior_Gateway_Protocol" TargetMode="External"/><Relationship Id="rId3" Type="http://schemas.openxmlformats.org/officeDocument/2006/relationships/hyperlink" Target="http://en.wikipedia.org/wiki/BGP" TargetMode="External"/><Relationship Id="rId7" Type="http://schemas.openxmlformats.org/officeDocument/2006/relationships/hyperlink" Target="http://en.wikipedia.org/wiki/Routing_Information_Protocol" TargetMode="External"/><Relationship Id="rId2" Type="http://schemas.openxmlformats.org/officeDocument/2006/relationships/hyperlink" Target="http://en.wikipedia.org/wiki/EIGRP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en.wikipedia.org/wiki/IS-IS" TargetMode="External"/><Relationship Id="rId5" Type="http://schemas.openxmlformats.org/officeDocument/2006/relationships/hyperlink" Target="http://en.wikipedia.org/wiki/OSPF" TargetMode="External"/><Relationship Id="rId10" Type="http://schemas.openxmlformats.org/officeDocument/2006/relationships/hyperlink" Target="http://en.wikipedia.org/wiki/DHCP" TargetMode="External"/><Relationship Id="rId4" Type="http://schemas.openxmlformats.org/officeDocument/2006/relationships/hyperlink" Target="http://en.wikipedia.org/wiki/IGRP" TargetMode="External"/><Relationship Id="rId9" Type="http://schemas.openxmlformats.org/officeDocument/2006/relationships/hyperlink" Target="http://en.wikipedia.org/wiki/On_Demand_Routi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765" y="544704"/>
            <a:ext cx="6894237" cy="2166098"/>
          </a:xfrm>
        </p:spPr>
        <p:txBody>
          <a:bodyPr>
            <a:noAutofit/>
          </a:bodyPr>
          <a:lstStyle/>
          <a:p>
            <a:pPr algn="ctr"/>
            <a:r>
              <a:rPr lang="hr-HR" sz="4000" b="0" dirty="0"/>
              <a:t>Implementacija složenih mrežnih okruženja</a:t>
            </a:r>
            <a:endParaRPr lang="en-US" sz="2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8EAEB-AABF-C6DA-3E8D-BBC727C503CA}"/>
              </a:ext>
            </a:extLst>
          </p:cNvPr>
          <p:cNvSpPr txBox="1"/>
          <p:nvPr/>
        </p:nvSpPr>
        <p:spPr>
          <a:xfrm>
            <a:off x="6450496" y="3098428"/>
            <a:ext cx="45695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chemeClr val="bg1"/>
                </a:solidFill>
              </a:rPr>
              <a:t>ACL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chemeClr val="bg1"/>
                </a:solidFill>
              </a:rPr>
              <a:t>Mape usmjeravanja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dirty="0" err="1">
                <a:solidFill>
                  <a:schemeClr val="bg1"/>
                </a:solidFill>
              </a:rPr>
              <a:t>Prefix</a:t>
            </a:r>
            <a:r>
              <a:rPr lang="hr-HR" sz="4000" dirty="0">
                <a:solidFill>
                  <a:schemeClr val="bg1"/>
                </a:solidFill>
              </a:rPr>
              <a:t> liste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chemeClr val="bg1"/>
                </a:solidFill>
              </a:rPr>
              <a:t>Distribucijske liste</a:t>
            </a:r>
          </a:p>
        </p:txBody>
      </p:sp>
    </p:spTree>
    <p:extLst>
      <p:ext uri="{BB962C8B-B14F-4D97-AF65-F5344CB8AC3E}">
        <p14:creationId xmlns:p14="http://schemas.microsoft.com/office/powerpoint/2010/main" val="384102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Problemi kod redistribucije</a:t>
            </a:r>
            <a:endParaRPr lang="hr-H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DDE8A-3A58-433C-AC6B-0BB5CD0629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2191" y="1202239"/>
            <a:ext cx="10606071" cy="4498975"/>
          </a:xfrm>
        </p:spPr>
        <p:txBody>
          <a:bodyPr/>
          <a:lstStyle/>
          <a:p>
            <a:r>
              <a:rPr lang="hr-HR" sz="2400" dirty="0">
                <a:latin typeface="Arial" pitchFamily="34" charset="0"/>
                <a:cs typeface="Arial" pitchFamily="34" charset="0"/>
              </a:rPr>
              <a:t>Ključni problemi koji nastaju korištenjem redistribucije su: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Usmjerničke petlje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– Ukoliko se koristi više usmjernika za redistribuciju između dvije usmjerničke domene, tada postoji opasnost da se redistribuirana ruta ponovno redistribuira u usmjerničku domenu odakle je i potekla, te dalje ponovno u drugu domenu i tako u krug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Nekompatibilne metrike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– Svaki usmjernički protokol koristi različite metrike koje nisu po ničemu kompatibilne (hop count vs bandwidth) </a:t>
            </a:r>
          </a:p>
          <a:p>
            <a:pPr lvl="1"/>
            <a:r>
              <a:rPr lang="hr-H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Suboptimal</a:t>
            </a:r>
            <a:r>
              <a:rPr lang="hr-H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usmjeravanje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Različito vrijeme konvergencije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– Različiti usmjernički protokoli koriste različita vremena za konvergenciju</a:t>
            </a:r>
          </a:p>
          <a:p>
            <a:r>
              <a:rPr lang="hr-HR" sz="2500" dirty="0">
                <a:latin typeface="Arial" pitchFamily="34" charset="0"/>
                <a:cs typeface="Arial" pitchFamily="34" charset="0"/>
              </a:rPr>
              <a:t>Dobro planiranje rješava većinu problema, no dodatna konfiguracija je potrebna</a:t>
            </a:r>
          </a:p>
        </p:txBody>
      </p:sp>
    </p:spTree>
    <p:extLst>
      <p:ext uri="{BB962C8B-B14F-4D97-AF65-F5344CB8AC3E}">
        <p14:creationId xmlns:p14="http://schemas.microsoft.com/office/powerpoint/2010/main" val="413617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/>
              <a:t>Primjeri redistribucije – OSPF u RIP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104AF42C-2A67-4DBA-9E60-9673A1936A9F}"/>
              </a:ext>
            </a:extLst>
          </p:cNvPr>
          <p:cNvGrpSpPr>
            <a:grpSpLocks/>
          </p:cNvGrpSpPr>
          <p:nvPr/>
        </p:nvGrpSpPr>
        <p:grpSpPr bwMode="auto">
          <a:xfrm>
            <a:off x="2044405" y="1763755"/>
            <a:ext cx="7196137" cy="3584575"/>
            <a:chOff x="934531" y="1439962"/>
            <a:chExt cx="7196193" cy="3584200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1BB7145A-7704-48BF-B0EC-049552A5F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143" y="4791408"/>
              <a:ext cx="1945571" cy="172464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181F5DE-E2B9-4FA3-8956-DD232296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93" y="4783034"/>
              <a:ext cx="1682632" cy="200948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EDA1B0D1-3C7C-4292-BAF6-BA9D8305C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591" y="1684792"/>
              <a:ext cx="2710937" cy="184184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F39BE6AB-B264-459D-B683-91DA82E9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723" y="1439962"/>
              <a:ext cx="4570448" cy="669855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R1(config)# </a:t>
              </a:r>
              <a:r>
                <a:rPr lang="en-US" sz="1200" b="1" kern="0" dirty="0">
                  <a:latin typeface="Courier New" pitchFamily="49" charset="0"/>
                  <a:cs typeface="Arial" panose="020B0604020202020204" pitchFamily="34" charset="0"/>
                </a:rPr>
                <a:t>router rip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R1(config-router)# </a:t>
              </a:r>
              <a:r>
                <a:rPr lang="en-US" sz="1200" b="1" kern="0" dirty="0">
                  <a:latin typeface="Courier New" pitchFamily="49" charset="0"/>
                  <a:cs typeface="Arial" panose="020B0604020202020204" pitchFamily="34" charset="0"/>
                </a:rPr>
                <a:t>redistribute ospf 1 metric 3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R1(config-router)#</a:t>
              </a:r>
              <a:endParaRPr lang="en-US" sz="1200" b="1" kern="0" dirty="0">
                <a:latin typeface="Courier New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AAC94451-AD82-463B-9010-E15554DEE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160" y="4425738"/>
              <a:ext cx="2046304" cy="59842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10.1.1.0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R 192.168.1.0 [120/1] 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0 172.16.1.0  [110/50] 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401DCD5-53B0-475D-94EC-17A29454B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660" y="4170050"/>
              <a:ext cx="914400" cy="24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Table R1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A8FD3AF7-40CE-440F-9953-3DA69BB36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421" y="4417800"/>
              <a:ext cx="2046303" cy="59683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10.1.1.0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192.168.1.0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R 172.16.0.0 [120/3] </a:t>
              </a:r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22D77174-D7CF-40CD-BF68-051445C21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283" y="4161682"/>
              <a:ext cx="914400" cy="24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Table R2</a:t>
              </a:r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69B0F58E-339A-4400-9C95-7125BCC3A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531" y="2373049"/>
              <a:ext cx="2182318" cy="143523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34901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01F58579-BDB5-481A-A642-B607C95090CF}"/>
                </a:ext>
              </a:extLst>
            </p:cNvPr>
            <p:cNvSpPr/>
            <p:nvPr/>
          </p:nvSpPr>
          <p:spPr bwMode="auto">
            <a:xfrm>
              <a:off x="3807928" y="2371728"/>
              <a:ext cx="4191033" cy="143495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cs typeface="Arial" panose="020B0604020202020204" pitchFamily="34" charset="0"/>
              </a:endParaRPr>
            </a:p>
          </p:txBody>
        </p:sp>
        <p:pic>
          <p:nvPicPr>
            <p:cNvPr id="20" name="Picture 37">
              <a:extLst>
                <a:ext uri="{FF2B5EF4-FFF2-40B4-BE49-F238E27FC236}">
                  <a16:creationId xmlns:a16="http://schemas.microsoft.com/office/drawing/2014/main" id="{96E1519A-FE25-4C8B-AE3B-26123A623B3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4512" y="2734435"/>
              <a:ext cx="870351" cy="45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F1167792-9D73-44D3-8044-E433F1742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167" y="2952934"/>
              <a:ext cx="380232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R1</a:t>
              </a:r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BB989973-A07A-4705-B675-930A4A776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0638" y="2743847"/>
              <a:ext cx="301686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.2</a:t>
              </a:r>
            </a:p>
          </p:txBody>
        </p:sp>
        <p:cxnSp>
          <p:nvCxnSpPr>
            <p:cNvPr id="23" name="Straight Connector 17">
              <a:extLst>
                <a:ext uri="{FF2B5EF4-FFF2-40B4-BE49-F238E27FC236}">
                  <a16:creationId xmlns:a16="http://schemas.microsoft.com/office/drawing/2014/main" id="{4049D2E1-F14B-4726-A074-C45997167086}"/>
                </a:ext>
              </a:extLst>
            </p:cNvPr>
            <p:cNvCxnSpPr/>
            <p:nvPr/>
          </p:nvCxnSpPr>
          <p:spPr bwMode="auto">
            <a:xfrm>
              <a:off x="3904766" y="2960628"/>
              <a:ext cx="198756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A82ADF79-D13D-4169-A58E-585676962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3082" y="3020425"/>
              <a:ext cx="545342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Fa0/0</a:t>
              </a: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437600BF-DE2B-4789-B062-D51C9DBE8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264" y="2714486"/>
              <a:ext cx="926857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100"/>
                <a:t>10.1.1.0 /24</a:t>
              </a:r>
              <a:endParaRPr lang="en-US" sz="1400" b="1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BE4893FA-51E4-4D3C-92A6-5E30D7CFE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903" y="2427982"/>
              <a:ext cx="673582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400" b="1"/>
                <a:t>OSPF</a:t>
              </a: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C388E59A-B064-4132-B21F-273941C53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017" y="2399758"/>
              <a:ext cx="484428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400" b="1"/>
                <a:t>RIP</a:t>
              </a:r>
            </a:p>
          </p:txBody>
        </p: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94B65408-9599-41DC-8540-E8BD5D5D8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681" y="2749492"/>
              <a:ext cx="301686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.1</a:t>
              </a:r>
            </a:p>
          </p:txBody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9589C440-26FE-460B-B862-BDE317F11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460" y="2992203"/>
              <a:ext cx="545342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Fa0/0</a:t>
              </a:r>
            </a:p>
          </p:txBody>
        </p:sp>
        <p:sp>
          <p:nvSpPr>
            <p:cNvPr id="30" name="Right Arrow 24">
              <a:extLst>
                <a:ext uri="{FF2B5EF4-FFF2-40B4-BE49-F238E27FC236}">
                  <a16:creationId xmlns:a16="http://schemas.microsoft.com/office/drawing/2014/main" id="{C8D61D96-6A54-4106-9716-F06D1CDB577B}"/>
                </a:ext>
              </a:extLst>
            </p:cNvPr>
            <p:cNvSpPr/>
            <p:nvPr/>
          </p:nvSpPr>
          <p:spPr bwMode="auto">
            <a:xfrm>
              <a:off x="1175833" y="3235237"/>
              <a:ext cx="1749439" cy="382547"/>
            </a:xfrm>
            <a:prstGeom prst="rightArrow">
              <a:avLst>
                <a:gd name="adj1" fmla="val 37096"/>
                <a:gd name="adj2" fmla="val 50000"/>
              </a:avLst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defTabSz="814388">
                <a:defRPr/>
              </a:pPr>
              <a:r>
                <a:rPr lang="pt-BR" sz="800" b="1" kern="0" dirty="0">
                  <a:latin typeface="Courier New" pitchFamily="49" charset="0"/>
                  <a:cs typeface="Arial" panose="020B0604020202020204" pitchFamily="34" charset="0"/>
                </a:rPr>
                <a:t>O 172.16.1.0/24 [110/50] </a:t>
              </a:r>
              <a:endParaRPr lang="en-US" sz="800" b="1" dirty="0">
                <a:cs typeface="Arial" panose="020B0604020202020204" pitchFamily="34" charset="0"/>
              </a:endParaRPr>
            </a:p>
          </p:txBody>
        </p:sp>
        <p:sp>
          <p:nvSpPr>
            <p:cNvPr id="31" name="Right Arrow 25">
              <a:extLst>
                <a:ext uri="{FF2B5EF4-FFF2-40B4-BE49-F238E27FC236}">
                  <a16:creationId xmlns:a16="http://schemas.microsoft.com/office/drawing/2014/main" id="{25C04850-352A-478D-BA76-75C6FECC941C}"/>
                </a:ext>
              </a:extLst>
            </p:cNvPr>
            <p:cNvSpPr/>
            <p:nvPr/>
          </p:nvSpPr>
          <p:spPr bwMode="auto">
            <a:xfrm>
              <a:off x="3980967" y="3236824"/>
              <a:ext cx="1749439" cy="382548"/>
            </a:xfrm>
            <a:prstGeom prst="rightArrow">
              <a:avLst>
                <a:gd name="adj1" fmla="val 37096"/>
                <a:gd name="adj2" fmla="val 50000"/>
              </a:avLst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defTabSz="814388">
                <a:defRPr/>
              </a:pPr>
              <a:r>
                <a:rPr lang="pt-BR" sz="800" b="1" kern="0" dirty="0">
                  <a:latin typeface="Courier New" pitchFamily="49" charset="0"/>
                  <a:cs typeface="Arial" panose="020B0604020202020204" pitchFamily="34" charset="0"/>
                </a:rPr>
                <a:t>R 172.16.0.0 [120/3] </a:t>
              </a:r>
              <a:endParaRPr lang="en-US" sz="800" b="1" dirty="0"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26">
              <a:extLst>
                <a:ext uri="{FF2B5EF4-FFF2-40B4-BE49-F238E27FC236}">
                  <a16:creationId xmlns:a16="http://schemas.microsoft.com/office/drawing/2014/main" id="{A7ED6A62-5A58-4052-B1D1-6760B8487419}"/>
                </a:ext>
              </a:extLst>
            </p:cNvPr>
            <p:cNvCxnSpPr/>
            <p:nvPr/>
          </p:nvCxnSpPr>
          <p:spPr bwMode="auto">
            <a:xfrm rot="5400000">
              <a:off x="7063142" y="2983644"/>
              <a:ext cx="341276" cy="635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27">
              <a:extLst>
                <a:ext uri="{FF2B5EF4-FFF2-40B4-BE49-F238E27FC236}">
                  <a16:creationId xmlns:a16="http://schemas.microsoft.com/office/drawing/2014/main" id="{80D00B5E-1319-455B-9A46-8E9CC6D13373}"/>
                </a:ext>
              </a:extLst>
            </p:cNvPr>
            <p:cNvCxnSpPr/>
            <p:nvPr/>
          </p:nvCxnSpPr>
          <p:spPr bwMode="auto">
            <a:xfrm rot="10800000">
              <a:off x="6705138" y="2984438"/>
              <a:ext cx="519117" cy="317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F41B7398-3F53-4768-9E9E-81D11E166B97}"/>
                </a:ext>
              </a:extLst>
            </p:cNvPr>
            <p:cNvSpPr txBox="1"/>
            <p:nvPr/>
          </p:nvSpPr>
          <p:spPr>
            <a:xfrm>
              <a:off x="6871827" y="2597129"/>
              <a:ext cx="1014420" cy="165083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192.168.1.0 /24</a:t>
              </a:r>
            </a:p>
          </p:txBody>
        </p:sp>
        <p:pic>
          <p:nvPicPr>
            <p:cNvPr id="35" name="Picture 37">
              <a:extLst>
                <a:ext uri="{FF2B5EF4-FFF2-40B4-BE49-F238E27FC236}">
                  <a16:creationId xmlns:a16="http://schemas.microsoft.com/office/drawing/2014/main" id="{E0A437E1-8ACF-48AE-80F0-40D196DA4B0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2602" y="2734706"/>
              <a:ext cx="870351" cy="45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0">
              <a:extLst>
                <a:ext uri="{FF2B5EF4-FFF2-40B4-BE49-F238E27FC236}">
                  <a16:creationId xmlns:a16="http://schemas.microsoft.com/office/drawing/2014/main" id="{57CBAD84-B54E-4B8F-A5C7-83C91C32E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2636" y="2958579"/>
              <a:ext cx="380232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85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/>
              <a:t>Primjeri redistribucije – EIGRP u OSPF</a:t>
            </a:r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D41770D4-38A3-48D9-AA5C-554E07ABF3E2}"/>
              </a:ext>
            </a:extLst>
          </p:cNvPr>
          <p:cNvGrpSpPr>
            <a:grpSpLocks/>
          </p:cNvGrpSpPr>
          <p:nvPr/>
        </p:nvGrpSpPr>
        <p:grpSpPr bwMode="auto">
          <a:xfrm>
            <a:off x="1658329" y="2023796"/>
            <a:ext cx="7888287" cy="3582988"/>
            <a:chOff x="934531" y="1439962"/>
            <a:chExt cx="7887922" cy="3584200"/>
          </a:xfrm>
        </p:grpSpPr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A4BA12FE-5A7A-47C4-86A7-7D605F7C8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143" y="4791408"/>
              <a:ext cx="2096290" cy="162429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FB5FEE3D-05F7-4827-9D1E-348C34B0B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93" y="4783034"/>
              <a:ext cx="1994130" cy="18085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CA010BF0-AC1C-4B40-8D3C-F85B05B0F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055" y="1684792"/>
              <a:ext cx="4067442" cy="174153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41" name="Text Placeholder 5">
              <a:extLst>
                <a:ext uri="{FF2B5EF4-FFF2-40B4-BE49-F238E27FC236}">
                  <a16:creationId xmlns:a16="http://schemas.microsoft.com/office/drawing/2014/main" id="{48ED1A0E-C657-4244-AE2C-4BF030AE3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358" y="1439962"/>
              <a:ext cx="6048095" cy="67015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R1(config)# </a:t>
              </a:r>
              <a:r>
                <a:rPr lang="en-US" sz="1200" b="1" kern="0" dirty="0">
                  <a:latin typeface="Courier New" pitchFamily="49" charset="0"/>
                  <a:cs typeface="Arial" panose="020B0604020202020204" pitchFamily="34" charset="0"/>
                </a:rPr>
                <a:t>router ospf 1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R1(config-router)# </a:t>
              </a:r>
              <a:r>
                <a:rPr lang="en-US" sz="1200" b="1" kern="0" dirty="0">
                  <a:latin typeface="Courier New" pitchFamily="49" charset="0"/>
                  <a:cs typeface="Arial" panose="020B0604020202020204" pitchFamily="34" charset="0"/>
                </a:rPr>
                <a:t>redistribute eigrp 100 subnets metric-type 1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R1(config-router)#</a:t>
              </a:r>
              <a:endParaRPr lang="en-US" sz="1200" b="1" kern="0" dirty="0">
                <a:latin typeface="Courier New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42" name="Text Placeholder 5">
              <a:extLst>
                <a:ext uri="{FF2B5EF4-FFF2-40B4-BE49-F238E27FC236}">
                  <a16:creationId xmlns:a16="http://schemas.microsoft.com/office/drawing/2014/main" id="{7BD5A7CA-E07A-4A54-BC5B-C3D0E046C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040" y="4425472"/>
              <a:ext cx="2287482" cy="59869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10.1.1.0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0 192.168.1.0 [110/20] 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D 172.16.1.0  [90/409600] </a:t>
              </a:r>
            </a:p>
          </p:txBody>
        </p:sp>
        <p:sp>
          <p:nvSpPr>
            <p:cNvPr id="43" name="TextBox 8">
              <a:extLst>
                <a:ext uri="{FF2B5EF4-FFF2-40B4-BE49-F238E27FC236}">
                  <a16:creationId xmlns:a16="http://schemas.microsoft.com/office/drawing/2014/main" id="{1FE3BA95-8378-4C00-B911-FB1213A8C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660" y="4170050"/>
              <a:ext cx="914400" cy="24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Table R1</a:t>
              </a:r>
            </a:p>
          </p:txBody>
        </p:sp>
        <p:sp>
          <p:nvSpPr>
            <p:cNvPr id="44" name="Text Placeholder 5">
              <a:extLst>
                <a:ext uri="{FF2B5EF4-FFF2-40B4-BE49-F238E27FC236}">
                  <a16:creationId xmlns:a16="http://schemas.microsoft.com/office/drawing/2014/main" id="{0093238C-CB58-4733-8F1A-2F4599C6A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143" y="4417532"/>
              <a:ext cx="2506546" cy="59710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10.1.1.0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192.168.1.0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O </a:t>
              </a:r>
              <a:r>
                <a:rPr lang="pt-BR" sz="1050" kern="0">
                  <a:latin typeface="Courier New" pitchFamily="49" charset="0"/>
                  <a:cs typeface="Arial" panose="020B0604020202020204" pitchFamily="34" charset="0"/>
                </a:rPr>
                <a:t>E1 172.16.1.0 </a:t>
              </a: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[110/20] </a:t>
              </a:r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648F4B79-212B-42A6-9987-DC14EACF1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283" y="4161682"/>
              <a:ext cx="914400" cy="24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Table R2</a:t>
              </a:r>
            </a:p>
          </p:txBody>
        </p:sp>
        <p:sp>
          <p:nvSpPr>
            <p:cNvPr id="46" name="Rounded Rectangle 11">
              <a:extLst>
                <a:ext uri="{FF2B5EF4-FFF2-40B4-BE49-F238E27FC236}">
                  <a16:creationId xmlns:a16="http://schemas.microsoft.com/office/drawing/2014/main" id="{6AA01685-7BFA-4621-9013-06A2A69F0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531" y="2373049"/>
              <a:ext cx="2182318" cy="1435235"/>
            </a:xfrm>
            <a:prstGeom prst="roundRect">
              <a:avLst>
                <a:gd name="adj" fmla="val 16667"/>
              </a:avLst>
            </a:prstGeom>
            <a:solidFill>
              <a:schemeClr val="tx2">
                <a:alpha val="34901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47" name="Rounded Rectangle 12">
              <a:extLst>
                <a:ext uri="{FF2B5EF4-FFF2-40B4-BE49-F238E27FC236}">
                  <a16:creationId xmlns:a16="http://schemas.microsoft.com/office/drawing/2014/main" id="{1D68EC4F-7C44-4DA2-851B-7B9BCE718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360" y="2371369"/>
              <a:ext cx="4190162" cy="143523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34901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pic>
          <p:nvPicPr>
            <p:cNvPr id="48" name="Picture 37">
              <a:extLst>
                <a:ext uri="{FF2B5EF4-FFF2-40B4-BE49-F238E27FC236}">
                  <a16:creationId xmlns:a16="http://schemas.microsoft.com/office/drawing/2014/main" id="{41991087-C6D9-4E56-B02A-D9807AB7F6A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4512" y="2734435"/>
              <a:ext cx="870351" cy="45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14">
              <a:extLst>
                <a:ext uri="{FF2B5EF4-FFF2-40B4-BE49-F238E27FC236}">
                  <a16:creationId xmlns:a16="http://schemas.microsoft.com/office/drawing/2014/main" id="{5B9BF15F-4917-49EB-B41B-0BEA20640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167" y="2952934"/>
              <a:ext cx="380232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R1</a:t>
              </a:r>
            </a:p>
          </p:txBody>
        </p:sp>
        <p:sp>
          <p:nvSpPr>
            <p:cNvPr id="50" name="TextBox 15">
              <a:extLst>
                <a:ext uri="{FF2B5EF4-FFF2-40B4-BE49-F238E27FC236}">
                  <a16:creationId xmlns:a16="http://schemas.microsoft.com/office/drawing/2014/main" id="{D242E74F-33C3-4529-A612-74BFBE7C2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0638" y="2743847"/>
              <a:ext cx="301686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.2</a:t>
              </a:r>
            </a:p>
          </p:txBody>
        </p:sp>
        <p:cxnSp>
          <p:nvCxnSpPr>
            <p:cNvPr id="51" name="Straight Connector 16">
              <a:extLst>
                <a:ext uri="{FF2B5EF4-FFF2-40B4-BE49-F238E27FC236}">
                  <a16:creationId xmlns:a16="http://schemas.microsoft.com/office/drawing/2014/main" id="{4C66EF88-A289-4338-8CB6-8FAD390E6B15}"/>
                </a:ext>
              </a:extLst>
            </p:cNvPr>
            <p:cNvCxnSpPr/>
            <p:nvPr/>
          </p:nvCxnSpPr>
          <p:spPr bwMode="auto">
            <a:xfrm>
              <a:off x="3904606" y="2959714"/>
              <a:ext cx="1987458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17">
              <a:extLst>
                <a:ext uri="{FF2B5EF4-FFF2-40B4-BE49-F238E27FC236}">
                  <a16:creationId xmlns:a16="http://schemas.microsoft.com/office/drawing/2014/main" id="{03FEEAA2-5365-4311-BB96-2B4738E97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3082" y="3020425"/>
              <a:ext cx="545342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Fa0/0</a:t>
              </a:r>
            </a:p>
          </p:txBody>
        </p:sp>
        <p:sp>
          <p:nvSpPr>
            <p:cNvPr id="53" name="Rectangle 18">
              <a:extLst>
                <a:ext uri="{FF2B5EF4-FFF2-40B4-BE49-F238E27FC236}">
                  <a16:creationId xmlns:a16="http://schemas.microsoft.com/office/drawing/2014/main" id="{D486E3C2-5958-4DA1-A1C7-9FBAA9988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264" y="2714486"/>
              <a:ext cx="926857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100"/>
                <a:t>10.1.1.0 /24</a:t>
              </a:r>
              <a:endParaRPr lang="en-US" sz="1400" b="1"/>
            </a:p>
          </p:txBody>
        </p:sp>
        <p:sp>
          <p:nvSpPr>
            <p:cNvPr id="54" name="Rectangle 19">
              <a:extLst>
                <a:ext uri="{FF2B5EF4-FFF2-40B4-BE49-F238E27FC236}">
                  <a16:creationId xmlns:a16="http://schemas.microsoft.com/office/drawing/2014/main" id="{AB2C3721-FCA7-47EB-9777-1A9A3626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903" y="2427982"/>
              <a:ext cx="1381790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400" b="1"/>
                <a:t>EIGRP AS 100</a:t>
              </a:r>
            </a:p>
          </p:txBody>
        </p:sp>
        <p:sp>
          <p:nvSpPr>
            <p:cNvPr id="55" name="Rectangle 20">
              <a:extLst>
                <a:ext uri="{FF2B5EF4-FFF2-40B4-BE49-F238E27FC236}">
                  <a16:creationId xmlns:a16="http://schemas.microsoft.com/office/drawing/2014/main" id="{D98DC2B8-D86C-4715-9DF7-35A0705E3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017" y="2399758"/>
              <a:ext cx="673582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400" b="1"/>
                <a:t>OSPF</a:t>
              </a:r>
            </a:p>
          </p:txBody>
        </p:sp>
        <p:sp>
          <p:nvSpPr>
            <p:cNvPr id="56" name="TextBox 21">
              <a:extLst>
                <a:ext uri="{FF2B5EF4-FFF2-40B4-BE49-F238E27FC236}">
                  <a16:creationId xmlns:a16="http://schemas.microsoft.com/office/drawing/2014/main" id="{4291585D-1387-48C9-8876-2D0BBBF6A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681" y="2749492"/>
              <a:ext cx="301686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.1</a:t>
              </a:r>
            </a:p>
          </p:txBody>
        </p:sp>
        <p:sp>
          <p:nvSpPr>
            <p:cNvPr id="57" name="TextBox 22">
              <a:extLst>
                <a:ext uri="{FF2B5EF4-FFF2-40B4-BE49-F238E27FC236}">
                  <a16:creationId xmlns:a16="http://schemas.microsoft.com/office/drawing/2014/main" id="{EEC475BD-99EB-44BD-BA44-7ED3C1570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460" y="2992203"/>
              <a:ext cx="545342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Fa0/0</a:t>
              </a:r>
            </a:p>
          </p:txBody>
        </p:sp>
        <p:sp>
          <p:nvSpPr>
            <p:cNvPr id="58" name="Right Arrow 23">
              <a:extLst>
                <a:ext uri="{FF2B5EF4-FFF2-40B4-BE49-F238E27FC236}">
                  <a16:creationId xmlns:a16="http://schemas.microsoft.com/office/drawing/2014/main" id="{3B6872A9-E519-4B6C-8211-C96B51AF5999}"/>
                </a:ext>
              </a:extLst>
            </p:cNvPr>
            <p:cNvSpPr/>
            <p:nvPr/>
          </p:nvSpPr>
          <p:spPr bwMode="auto">
            <a:xfrm>
              <a:off x="1004378" y="3236032"/>
              <a:ext cx="2100165" cy="381129"/>
            </a:xfrm>
            <a:prstGeom prst="rightArrow">
              <a:avLst>
                <a:gd name="adj1" fmla="val 37096"/>
                <a:gd name="adj2" fmla="val 50000"/>
              </a:avLst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defTabSz="814388">
                <a:defRPr/>
              </a:pPr>
              <a:r>
                <a:rPr lang="pt-BR" sz="800" b="1" kern="0" dirty="0">
                  <a:latin typeface="Courier New" pitchFamily="49" charset="0"/>
                  <a:cs typeface="Arial" panose="020B0604020202020204" pitchFamily="34" charset="0"/>
                </a:rPr>
                <a:t>D 172.16.1.0/24 [90/409600]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ight Arrow 24">
              <a:extLst>
                <a:ext uri="{FF2B5EF4-FFF2-40B4-BE49-F238E27FC236}">
                  <a16:creationId xmlns:a16="http://schemas.microsoft.com/office/drawing/2014/main" id="{B74EB2A4-203A-47A1-8916-2072622AFB13}"/>
                </a:ext>
              </a:extLst>
            </p:cNvPr>
            <p:cNvSpPr/>
            <p:nvPr/>
          </p:nvSpPr>
          <p:spPr bwMode="auto">
            <a:xfrm>
              <a:off x="3980802" y="3237620"/>
              <a:ext cx="1749344" cy="381129"/>
            </a:xfrm>
            <a:prstGeom prst="rightArrow">
              <a:avLst>
                <a:gd name="adj1" fmla="val 37096"/>
                <a:gd name="adj2" fmla="val 50000"/>
              </a:avLst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defTabSz="814388">
                <a:defRPr/>
              </a:pPr>
              <a:r>
                <a:rPr lang="pt-BR" sz="800" b="1" kern="0" dirty="0">
                  <a:latin typeface="Courier New" pitchFamily="49" charset="0"/>
                  <a:cs typeface="Arial" panose="020B0604020202020204" pitchFamily="34" charset="0"/>
                </a:rPr>
                <a:t>O E1 172.16.1.0 [110/20] </a:t>
              </a:r>
              <a:endParaRPr lang="en-US" sz="800" b="1" dirty="0">
                <a:cs typeface="Arial" panose="020B0604020202020204" pitchFamily="34" charset="0"/>
              </a:endParaRPr>
            </a:p>
          </p:txBody>
        </p:sp>
        <p:cxnSp>
          <p:nvCxnSpPr>
            <p:cNvPr id="60" name="Straight Connector 25">
              <a:extLst>
                <a:ext uri="{FF2B5EF4-FFF2-40B4-BE49-F238E27FC236}">
                  <a16:creationId xmlns:a16="http://schemas.microsoft.com/office/drawing/2014/main" id="{7269F2D6-BFE1-4EEB-9BB9-E026F7951C25}"/>
                </a:ext>
              </a:extLst>
            </p:cNvPr>
            <p:cNvCxnSpPr/>
            <p:nvPr/>
          </p:nvCxnSpPr>
          <p:spPr bwMode="auto">
            <a:xfrm rot="5400000">
              <a:off x="7062726" y="2984329"/>
              <a:ext cx="341427" cy="635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26">
              <a:extLst>
                <a:ext uri="{FF2B5EF4-FFF2-40B4-BE49-F238E27FC236}">
                  <a16:creationId xmlns:a16="http://schemas.microsoft.com/office/drawing/2014/main" id="{BF886714-8293-48B2-971A-69460F7479F2}"/>
                </a:ext>
              </a:extLst>
            </p:cNvPr>
            <p:cNvCxnSpPr/>
            <p:nvPr/>
          </p:nvCxnSpPr>
          <p:spPr bwMode="auto">
            <a:xfrm rot="10800000">
              <a:off x="6704826" y="2985122"/>
              <a:ext cx="520676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869960AB-7E2A-43F9-8091-03B795F68E41}"/>
                </a:ext>
              </a:extLst>
            </p:cNvPr>
            <p:cNvSpPr txBox="1"/>
            <p:nvPr/>
          </p:nvSpPr>
          <p:spPr>
            <a:xfrm>
              <a:off x="6871506" y="2597641"/>
              <a:ext cx="1014365" cy="165156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192.168.1.0 /24</a:t>
              </a:r>
            </a:p>
          </p:txBody>
        </p:sp>
        <p:pic>
          <p:nvPicPr>
            <p:cNvPr id="63" name="Picture 37">
              <a:extLst>
                <a:ext uri="{FF2B5EF4-FFF2-40B4-BE49-F238E27FC236}">
                  <a16:creationId xmlns:a16="http://schemas.microsoft.com/office/drawing/2014/main" id="{40DBF0D4-2FD3-435D-BD7E-5235DE7431D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2602" y="2734706"/>
              <a:ext cx="870351" cy="45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id="{F790EA66-043B-4ACD-AF99-8528947CA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2636" y="2958579"/>
              <a:ext cx="380232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00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/>
              <a:t>Primjeri redistribucije – OSPF u EIGRP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B80E8E91-2680-4B68-AB13-7B15B98A64C0}"/>
              </a:ext>
            </a:extLst>
          </p:cNvPr>
          <p:cNvGrpSpPr>
            <a:grpSpLocks/>
          </p:cNvGrpSpPr>
          <p:nvPr/>
        </p:nvGrpSpPr>
        <p:grpSpPr bwMode="auto">
          <a:xfrm>
            <a:off x="1255713" y="2268074"/>
            <a:ext cx="7888287" cy="3584575"/>
            <a:chOff x="934531" y="1439962"/>
            <a:chExt cx="7887922" cy="3584200"/>
          </a:xfrm>
        </p:grpSpPr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49862524-D15D-4F28-BD1C-5FCAE1E65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143" y="4791408"/>
              <a:ext cx="2096290" cy="162429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FC60F0C2-9B0A-4D63-8BDB-D70ACB77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793" y="4783034"/>
              <a:ext cx="2285532" cy="190900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05007BAC-85AB-4A1C-A59E-30DF63995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598" y="1684792"/>
              <a:ext cx="4340899" cy="164105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35" name="Text Placeholder 5">
              <a:extLst>
                <a:ext uri="{FF2B5EF4-FFF2-40B4-BE49-F238E27FC236}">
                  <a16:creationId xmlns:a16="http://schemas.microsoft.com/office/drawing/2014/main" id="{0A6EF311-E7DC-4CEA-A370-1D9AAD38A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433" y="1439962"/>
              <a:ext cx="6310020" cy="669855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R1(config)# </a:t>
              </a:r>
              <a:r>
                <a:rPr lang="en-US" sz="1200" b="1" kern="0" dirty="0">
                  <a:latin typeface="Courier New" pitchFamily="49" charset="0"/>
                  <a:cs typeface="Arial" panose="020B0604020202020204" pitchFamily="34" charset="0"/>
                </a:rPr>
                <a:t>router eigrp 100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R1(config-router)# </a:t>
              </a:r>
              <a:r>
                <a:rPr lang="en-US" sz="1200" b="1" kern="0" dirty="0">
                  <a:latin typeface="Courier New" pitchFamily="49" charset="0"/>
                  <a:cs typeface="Arial" panose="020B0604020202020204" pitchFamily="34" charset="0"/>
                </a:rPr>
                <a:t>redistribute </a:t>
              </a:r>
              <a:r>
                <a:rPr lang="it-IT" sz="1200" b="1" kern="0" dirty="0">
                  <a:latin typeface="Courier New" pitchFamily="49" charset="0"/>
                  <a:cs typeface="Arial" panose="020B0604020202020204" pitchFamily="34" charset="0"/>
                </a:rPr>
                <a:t>ospf 1 metric 10000 100 255 1 1500</a:t>
              </a:r>
              <a:endParaRPr lang="en-US" sz="1200" b="1" kern="0" dirty="0">
                <a:latin typeface="Courier New" pitchFamily="49" charset="0"/>
                <a:cs typeface="Arial" panose="020B0604020202020204" pitchFamily="34" charset="0"/>
              </a:endParaRP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R1(config-router)#</a:t>
              </a:r>
              <a:endParaRPr lang="en-US" sz="1200" b="1" kern="0" dirty="0">
                <a:latin typeface="Courier New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36" name="Text Placeholder 5">
              <a:extLst>
                <a:ext uri="{FF2B5EF4-FFF2-40B4-BE49-F238E27FC236}">
                  <a16:creationId xmlns:a16="http://schemas.microsoft.com/office/drawing/2014/main" id="{22AE65D2-260F-4697-A5B7-199C8DE14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040" y="4425738"/>
              <a:ext cx="2287482" cy="59842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10.1.1.0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0 192.168.1.0 [90/307200] 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O 172.16.1.0  [110/50] </a:t>
              </a:r>
            </a:p>
          </p:txBody>
        </p:sp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A7B9DF21-A12B-4AC8-90B1-5BA895C32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660" y="4170050"/>
              <a:ext cx="914400" cy="24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Table R1</a:t>
              </a:r>
            </a:p>
          </p:txBody>
        </p:sp>
        <p:sp>
          <p:nvSpPr>
            <p:cNvPr id="66" name="Text Placeholder 5">
              <a:extLst>
                <a:ext uri="{FF2B5EF4-FFF2-40B4-BE49-F238E27FC236}">
                  <a16:creationId xmlns:a16="http://schemas.microsoft.com/office/drawing/2014/main" id="{30076C23-83D0-43FE-87CF-FCD450DD7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143" y="4417800"/>
              <a:ext cx="2506546" cy="59683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10.1.1.0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192.168.1.0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D EX 172.16.1.0 [170/307200] </a:t>
              </a:r>
            </a:p>
          </p:txBody>
        </p:sp>
        <p:sp>
          <p:nvSpPr>
            <p:cNvPr id="67" name="TextBox 10">
              <a:extLst>
                <a:ext uri="{FF2B5EF4-FFF2-40B4-BE49-F238E27FC236}">
                  <a16:creationId xmlns:a16="http://schemas.microsoft.com/office/drawing/2014/main" id="{322F936C-C404-4591-BCDA-6F85F4761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283" y="4161682"/>
              <a:ext cx="914400" cy="24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Table R2</a:t>
              </a:r>
            </a:p>
          </p:txBody>
        </p:sp>
        <p:sp>
          <p:nvSpPr>
            <p:cNvPr id="68" name="Rounded Rectangle 11">
              <a:extLst>
                <a:ext uri="{FF2B5EF4-FFF2-40B4-BE49-F238E27FC236}">
                  <a16:creationId xmlns:a16="http://schemas.microsoft.com/office/drawing/2014/main" id="{191EAB4C-B966-4E31-B416-E804C6464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531" y="2373049"/>
              <a:ext cx="2182318" cy="143523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34901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69" name="Rounded Rectangle 12">
              <a:extLst>
                <a:ext uri="{FF2B5EF4-FFF2-40B4-BE49-F238E27FC236}">
                  <a16:creationId xmlns:a16="http://schemas.microsoft.com/office/drawing/2014/main" id="{D33F3DBA-53F2-4A18-B483-95A26AC0B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360" y="2371369"/>
              <a:ext cx="4190162" cy="1435235"/>
            </a:xfrm>
            <a:prstGeom prst="roundRect">
              <a:avLst>
                <a:gd name="adj" fmla="val 16667"/>
              </a:avLst>
            </a:prstGeom>
            <a:solidFill>
              <a:schemeClr val="tx2">
                <a:alpha val="34901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pic>
          <p:nvPicPr>
            <p:cNvPr id="70" name="Picture 37">
              <a:extLst>
                <a:ext uri="{FF2B5EF4-FFF2-40B4-BE49-F238E27FC236}">
                  <a16:creationId xmlns:a16="http://schemas.microsoft.com/office/drawing/2014/main" id="{F4D74A4A-4A67-4592-8E8C-89A8244FC4B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4512" y="2734435"/>
              <a:ext cx="870351" cy="45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Box 14">
              <a:extLst>
                <a:ext uri="{FF2B5EF4-FFF2-40B4-BE49-F238E27FC236}">
                  <a16:creationId xmlns:a16="http://schemas.microsoft.com/office/drawing/2014/main" id="{E0677047-9477-4EAD-A8C8-A4DB483B6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167" y="2952934"/>
              <a:ext cx="380232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R1</a:t>
              </a:r>
            </a:p>
          </p:txBody>
        </p:sp>
        <p:sp>
          <p:nvSpPr>
            <p:cNvPr id="72" name="TextBox 15">
              <a:extLst>
                <a:ext uri="{FF2B5EF4-FFF2-40B4-BE49-F238E27FC236}">
                  <a16:creationId xmlns:a16="http://schemas.microsoft.com/office/drawing/2014/main" id="{6D41242F-4091-49D6-9784-F7FC38D29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0638" y="2743847"/>
              <a:ext cx="301686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.2</a:t>
              </a:r>
            </a:p>
          </p:txBody>
        </p:sp>
        <p:cxnSp>
          <p:nvCxnSpPr>
            <p:cNvPr id="73" name="Straight Connector 16">
              <a:extLst>
                <a:ext uri="{FF2B5EF4-FFF2-40B4-BE49-F238E27FC236}">
                  <a16:creationId xmlns:a16="http://schemas.microsoft.com/office/drawing/2014/main" id="{99FD0150-DDFB-4288-AEEA-ABEED0728649}"/>
                </a:ext>
              </a:extLst>
            </p:cNvPr>
            <p:cNvCxnSpPr/>
            <p:nvPr/>
          </p:nvCxnSpPr>
          <p:spPr bwMode="auto">
            <a:xfrm>
              <a:off x="3904606" y="2960628"/>
              <a:ext cx="198745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17">
              <a:extLst>
                <a:ext uri="{FF2B5EF4-FFF2-40B4-BE49-F238E27FC236}">
                  <a16:creationId xmlns:a16="http://schemas.microsoft.com/office/drawing/2014/main" id="{F85A2DFB-A755-4FE1-A875-FEAC3713B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3082" y="3020425"/>
              <a:ext cx="545342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Fa0/0</a:t>
              </a:r>
            </a:p>
          </p:txBody>
        </p:sp>
        <p:sp>
          <p:nvSpPr>
            <p:cNvPr id="75" name="Rectangle 18">
              <a:extLst>
                <a:ext uri="{FF2B5EF4-FFF2-40B4-BE49-F238E27FC236}">
                  <a16:creationId xmlns:a16="http://schemas.microsoft.com/office/drawing/2014/main" id="{21E65F7D-5DED-4359-A291-07D879A27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264" y="2714486"/>
              <a:ext cx="926857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100"/>
                <a:t>10.1.1.0 /24</a:t>
              </a:r>
              <a:endParaRPr lang="en-US" sz="1400" b="1"/>
            </a:p>
          </p:txBody>
        </p:sp>
        <p:sp>
          <p:nvSpPr>
            <p:cNvPr id="76" name="Rectangle 19">
              <a:extLst>
                <a:ext uri="{FF2B5EF4-FFF2-40B4-BE49-F238E27FC236}">
                  <a16:creationId xmlns:a16="http://schemas.microsoft.com/office/drawing/2014/main" id="{E66985A1-6FD3-44C7-A784-C35963F4B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903" y="2427982"/>
              <a:ext cx="673581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400" b="1"/>
                <a:t>OSPF</a:t>
              </a:r>
            </a:p>
          </p:txBody>
        </p:sp>
        <p:sp>
          <p:nvSpPr>
            <p:cNvPr id="77" name="Rectangle 20">
              <a:extLst>
                <a:ext uri="{FF2B5EF4-FFF2-40B4-BE49-F238E27FC236}">
                  <a16:creationId xmlns:a16="http://schemas.microsoft.com/office/drawing/2014/main" id="{4F2CF43A-2AC6-439E-ADB9-C3D9D2103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017" y="2399758"/>
              <a:ext cx="1381790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400" b="1"/>
                <a:t>EIGRP AS 100</a:t>
              </a:r>
            </a:p>
          </p:txBody>
        </p:sp>
        <p:sp>
          <p:nvSpPr>
            <p:cNvPr id="78" name="TextBox 21">
              <a:extLst>
                <a:ext uri="{FF2B5EF4-FFF2-40B4-BE49-F238E27FC236}">
                  <a16:creationId xmlns:a16="http://schemas.microsoft.com/office/drawing/2014/main" id="{E62ECF0E-4FAB-4B23-8D37-E4F1A0B94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681" y="2749492"/>
              <a:ext cx="301686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.1</a:t>
              </a:r>
            </a:p>
          </p:txBody>
        </p:sp>
        <p:sp>
          <p:nvSpPr>
            <p:cNvPr id="79" name="TextBox 22">
              <a:extLst>
                <a:ext uri="{FF2B5EF4-FFF2-40B4-BE49-F238E27FC236}">
                  <a16:creationId xmlns:a16="http://schemas.microsoft.com/office/drawing/2014/main" id="{DB594A44-9D36-4506-9650-C9DABC791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460" y="2992203"/>
              <a:ext cx="545342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Fa0/0</a:t>
              </a:r>
            </a:p>
          </p:txBody>
        </p:sp>
        <p:sp>
          <p:nvSpPr>
            <p:cNvPr id="80" name="Right Arrow 23">
              <a:extLst>
                <a:ext uri="{FF2B5EF4-FFF2-40B4-BE49-F238E27FC236}">
                  <a16:creationId xmlns:a16="http://schemas.microsoft.com/office/drawing/2014/main" id="{A43981C5-881C-4D23-8529-05009B172AEC}"/>
                </a:ext>
              </a:extLst>
            </p:cNvPr>
            <p:cNvSpPr/>
            <p:nvPr/>
          </p:nvSpPr>
          <p:spPr bwMode="auto">
            <a:xfrm>
              <a:off x="1004378" y="3235237"/>
              <a:ext cx="2100165" cy="382547"/>
            </a:xfrm>
            <a:prstGeom prst="rightArrow">
              <a:avLst>
                <a:gd name="adj1" fmla="val 37096"/>
                <a:gd name="adj2" fmla="val 50000"/>
              </a:avLst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defTabSz="814388">
                <a:defRPr/>
              </a:pPr>
              <a:r>
                <a:rPr lang="pt-BR" sz="800" b="1" kern="0" dirty="0">
                  <a:latin typeface="Courier New" pitchFamily="49" charset="0"/>
                  <a:cs typeface="Arial" panose="020B0604020202020204" pitchFamily="34" charset="0"/>
                </a:rPr>
                <a:t>O 172.16.1.0/24 [110/50]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ight Arrow 24">
              <a:extLst>
                <a:ext uri="{FF2B5EF4-FFF2-40B4-BE49-F238E27FC236}">
                  <a16:creationId xmlns:a16="http://schemas.microsoft.com/office/drawing/2014/main" id="{17D466C0-20F3-444F-8BD2-915A681FA675}"/>
                </a:ext>
              </a:extLst>
            </p:cNvPr>
            <p:cNvSpPr/>
            <p:nvPr/>
          </p:nvSpPr>
          <p:spPr bwMode="auto">
            <a:xfrm>
              <a:off x="3888731" y="3236824"/>
              <a:ext cx="2150963" cy="382548"/>
            </a:xfrm>
            <a:prstGeom prst="rightArrow">
              <a:avLst>
                <a:gd name="adj1" fmla="val 37096"/>
                <a:gd name="adj2" fmla="val 50000"/>
              </a:avLst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defTabSz="814388">
                <a:defRPr/>
              </a:pPr>
              <a:r>
                <a:rPr lang="pt-BR" sz="800" b="1" kern="0" dirty="0">
                  <a:latin typeface="Courier New" pitchFamily="49" charset="0"/>
                  <a:cs typeface="Arial" panose="020B0604020202020204" pitchFamily="34" charset="0"/>
                </a:rPr>
                <a:t>D EX 172.16.1.0/24 [170/281600]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2" name="Straight Connector 25">
              <a:extLst>
                <a:ext uri="{FF2B5EF4-FFF2-40B4-BE49-F238E27FC236}">
                  <a16:creationId xmlns:a16="http://schemas.microsoft.com/office/drawing/2014/main" id="{857C2C16-5CCC-435F-8771-87D62A2AE45D}"/>
                </a:ext>
              </a:extLst>
            </p:cNvPr>
            <p:cNvCxnSpPr/>
            <p:nvPr/>
          </p:nvCxnSpPr>
          <p:spPr bwMode="auto">
            <a:xfrm rot="5400000">
              <a:off x="7062801" y="2983644"/>
              <a:ext cx="341276" cy="635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26">
              <a:extLst>
                <a:ext uri="{FF2B5EF4-FFF2-40B4-BE49-F238E27FC236}">
                  <a16:creationId xmlns:a16="http://schemas.microsoft.com/office/drawing/2014/main" id="{F02DA19F-0276-4FEE-B8FC-5FDDCF874D41}"/>
                </a:ext>
              </a:extLst>
            </p:cNvPr>
            <p:cNvCxnSpPr/>
            <p:nvPr/>
          </p:nvCxnSpPr>
          <p:spPr bwMode="auto">
            <a:xfrm rot="10800000">
              <a:off x="6704826" y="2984438"/>
              <a:ext cx="520676" cy="317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TextBox 27">
              <a:extLst>
                <a:ext uri="{FF2B5EF4-FFF2-40B4-BE49-F238E27FC236}">
                  <a16:creationId xmlns:a16="http://schemas.microsoft.com/office/drawing/2014/main" id="{8A5E683C-D8F8-4368-BF02-1BF8C212AED7}"/>
                </a:ext>
              </a:extLst>
            </p:cNvPr>
            <p:cNvSpPr txBox="1"/>
            <p:nvPr/>
          </p:nvSpPr>
          <p:spPr>
            <a:xfrm>
              <a:off x="6871506" y="2597129"/>
              <a:ext cx="1014365" cy="165083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192.168.1.0 /24</a:t>
              </a:r>
            </a:p>
          </p:txBody>
        </p:sp>
        <p:pic>
          <p:nvPicPr>
            <p:cNvPr id="85" name="Picture 37">
              <a:extLst>
                <a:ext uri="{FF2B5EF4-FFF2-40B4-BE49-F238E27FC236}">
                  <a16:creationId xmlns:a16="http://schemas.microsoft.com/office/drawing/2014/main" id="{4B8A5F57-E424-47FA-99C3-A1DA3B04C93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2602" y="2734706"/>
              <a:ext cx="870351" cy="45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29">
              <a:extLst>
                <a:ext uri="{FF2B5EF4-FFF2-40B4-BE49-F238E27FC236}">
                  <a16:creationId xmlns:a16="http://schemas.microsoft.com/office/drawing/2014/main" id="{11301A50-9413-4670-AFCD-7CA41D6DB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2636" y="2958579"/>
              <a:ext cx="380232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80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/>
              <a:t>Primjer promjene predefinirane metrike</a:t>
            </a:r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EE0D895C-3529-4FCF-B9F6-4797DF3A9CE8}"/>
              </a:ext>
            </a:extLst>
          </p:cNvPr>
          <p:cNvGrpSpPr>
            <a:grpSpLocks/>
          </p:cNvGrpSpPr>
          <p:nvPr/>
        </p:nvGrpSpPr>
        <p:grpSpPr bwMode="auto">
          <a:xfrm>
            <a:off x="1255713" y="2093604"/>
            <a:ext cx="7888287" cy="3767137"/>
            <a:chOff x="934531" y="1257300"/>
            <a:chExt cx="7887922" cy="3766862"/>
          </a:xfrm>
        </p:grpSpPr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3E957A72-10CD-4FCC-9553-54316A3AB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999" y="4757634"/>
              <a:ext cx="202223" cy="195366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FC8F8BE5-08F2-43FE-95D5-905F96D04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055" y="1485900"/>
              <a:ext cx="1732445" cy="169845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40" name="Text Placeholder 5">
              <a:extLst>
                <a:ext uri="{FF2B5EF4-FFF2-40B4-BE49-F238E27FC236}">
                  <a16:creationId xmlns:a16="http://schemas.microsoft.com/office/drawing/2014/main" id="{A3BA99BD-1A24-4AEB-9623-59A603B1C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358" y="1257300"/>
              <a:ext cx="6048095" cy="852425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R1(config)# </a:t>
              </a:r>
              <a:r>
                <a:rPr lang="en-US" sz="1200" b="1" kern="0" dirty="0">
                  <a:latin typeface="Courier New" pitchFamily="49" charset="0"/>
                  <a:cs typeface="Arial" panose="020B0604020202020204" pitchFamily="34" charset="0"/>
                </a:rPr>
                <a:t>router ospf 1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R1(config-router)# </a:t>
              </a:r>
              <a:r>
                <a:rPr lang="en-US" sz="1200" b="1" kern="0" dirty="0">
                  <a:latin typeface="Courier New" pitchFamily="49" charset="0"/>
                  <a:cs typeface="Arial" panose="020B0604020202020204" pitchFamily="34" charset="0"/>
                </a:rPr>
                <a:t>default-metric 30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R1(config-router)# </a:t>
              </a:r>
              <a:r>
                <a:rPr lang="en-US" sz="1200" b="1" kern="0" dirty="0">
                  <a:latin typeface="Courier New" pitchFamily="49" charset="0"/>
                  <a:cs typeface="Arial" panose="020B0604020202020204" pitchFamily="34" charset="0"/>
                </a:rPr>
                <a:t>redistribute eigrp 100 subnets metric-type 1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en-US" sz="1200" kern="0" dirty="0">
                  <a:latin typeface="Courier New" pitchFamily="49" charset="0"/>
                  <a:cs typeface="Arial" panose="020B0604020202020204" pitchFamily="34" charset="0"/>
                </a:rPr>
                <a:t>R1(config-router)#</a:t>
              </a:r>
              <a:endParaRPr lang="en-US" sz="1200" b="1" kern="0" dirty="0">
                <a:latin typeface="Courier New" pitchFamily="49" charset="0"/>
                <a:cs typeface="Arial" panose="020B0604020202020204" pitchFamily="34" charset="0"/>
              </a:endParaRP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endParaRPr lang="en-US" sz="1200" b="1" kern="0" dirty="0">
                <a:latin typeface="Courier New" pitchFamily="49" charset="0"/>
                <a:cs typeface="Arial" panose="020B0604020202020204" pitchFamily="34" charset="0"/>
              </a:endParaRPr>
            </a:p>
          </p:txBody>
        </p:sp>
        <p:sp>
          <p:nvSpPr>
            <p:cNvPr id="41" name="Text Placeholder 5">
              <a:extLst>
                <a:ext uri="{FF2B5EF4-FFF2-40B4-BE49-F238E27FC236}">
                  <a16:creationId xmlns:a16="http://schemas.microsoft.com/office/drawing/2014/main" id="{9D86B94A-DA8E-4F65-9BB9-A2861B0AF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040" y="4425719"/>
              <a:ext cx="2287482" cy="59844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10.1.1.0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0 192.168.1.0 [110/20] 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D 172.16.1.0  [90/409600] </a:t>
              </a:r>
            </a:p>
          </p:txBody>
        </p:sp>
        <p:sp>
          <p:nvSpPr>
            <p:cNvPr id="42" name="TextBox 7">
              <a:extLst>
                <a:ext uri="{FF2B5EF4-FFF2-40B4-BE49-F238E27FC236}">
                  <a16:creationId xmlns:a16="http://schemas.microsoft.com/office/drawing/2014/main" id="{8E313954-7072-4BBC-B2F2-0CFF5BEB6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660" y="4170050"/>
              <a:ext cx="914400" cy="24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Table R1</a:t>
              </a:r>
            </a:p>
          </p:txBody>
        </p:sp>
        <p:sp>
          <p:nvSpPr>
            <p:cNvPr id="43" name="Text Placeholder 5">
              <a:extLst>
                <a:ext uri="{FF2B5EF4-FFF2-40B4-BE49-F238E27FC236}">
                  <a16:creationId xmlns:a16="http://schemas.microsoft.com/office/drawing/2014/main" id="{C9DFAFAD-339B-44C9-B333-45AAB821D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143" y="4417781"/>
              <a:ext cx="2506546" cy="59685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124" tIns="41061" rIns="82124" bIns="41061"/>
            <a:lstStyle/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10.1.1.0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C 192.168.1.0</a:t>
              </a:r>
            </a:p>
            <a:p>
              <a:pPr marL="236538" indent="-236538" defTabSz="814388" eaLnBrk="1" hangingPunct="1">
                <a:spcBef>
                  <a:spcPts val="0"/>
                </a:spcBef>
                <a:buClr>
                  <a:srgbClr val="708CA1"/>
                </a:buClr>
                <a:defRPr/>
              </a:pPr>
              <a:r>
                <a:rPr lang="pt-BR" sz="1050" kern="0" dirty="0">
                  <a:latin typeface="Courier New" pitchFamily="49" charset="0"/>
                  <a:cs typeface="Arial" panose="020B0604020202020204" pitchFamily="34" charset="0"/>
                </a:rPr>
                <a:t>O E1 172.16.1.0 [110/30] </a:t>
              </a:r>
            </a:p>
          </p:txBody>
        </p:sp>
        <p:sp>
          <p:nvSpPr>
            <p:cNvPr id="44" name="TextBox 9">
              <a:extLst>
                <a:ext uri="{FF2B5EF4-FFF2-40B4-BE49-F238E27FC236}">
                  <a16:creationId xmlns:a16="http://schemas.microsoft.com/office/drawing/2014/main" id="{C7FCD573-5A7E-4678-97E7-89926E878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283" y="4161682"/>
              <a:ext cx="914400" cy="24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Table R2</a:t>
              </a:r>
            </a:p>
          </p:txBody>
        </p:sp>
        <p:sp>
          <p:nvSpPr>
            <p:cNvPr id="45" name="Rounded Rectangle 10">
              <a:extLst>
                <a:ext uri="{FF2B5EF4-FFF2-40B4-BE49-F238E27FC236}">
                  <a16:creationId xmlns:a16="http://schemas.microsoft.com/office/drawing/2014/main" id="{B070FF63-1A9E-4EC4-8CCE-E24EE3603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531" y="2373049"/>
              <a:ext cx="2182318" cy="1435235"/>
            </a:xfrm>
            <a:prstGeom prst="roundRect">
              <a:avLst>
                <a:gd name="adj" fmla="val 16667"/>
              </a:avLst>
            </a:prstGeom>
            <a:solidFill>
              <a:schemeClr val="tx2">
                <a:alpha val="34901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46" name="Rounded Rectangle 11">
              <a:extLst>
                <a:ext uri="{FF2B5EF4-FFF2-40B4-BE49-F238E27FC236}">
                  <a16:creationId xmlns:a16="http://schemas.microsoft.com/office/drawing/2014/main" id="{A5509037-C02C-4D06-A482-E869ECB7D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360" y="2371369"/>
              <a:ext cx="4190162" cy="143523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34901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defTabSz="814388">
                <a:lnSpc>
                  <a:spcPct val="90000"/>
                </a:lnSpc>
              </a:pPr>
              <a:endParaRPr lang="en-US" sz="2400"/>
            </a:p>
          </p:txBody>
        </p:sp>
        <p:pic>
          <p:nvPicPr>
            <p:cNvPr id="47" name="Picture 37">
              <a:extLst>
                <a:ext uri="{FF2B5EF4-FFF2-40B4-BE49-F238E27FC236}">
                  <a16:creationId xmlns:a16="http://schemas.microsoft.com/office/drawing/2014/main" id="{D989B5CB-BCD8-4EF5-9365-76D210029BF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4512" y="2734435"/>
              <a:ext cx="870351" cy="45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13">
              <a:extLst>
                <a:ext uri="{FF2B5EF4-FFF2-40B4-BE49-F238E27FC236}">
                  <a16:creationId xmlns:a16="http://schemas.microsoft.com/office/drawing/2014/main" id="{942038BF-EE9F-480B-B0C4-FA0781D5C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167" y="2952934"/>
              <a:ext cx="380232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R1</a:t>
              </a:r>
            </a:p>
          </p:txBody>
        </p:sp>
        <p:sp>
          <p:nvSpPr>
            <p:cNvPr id="49" name="TextBox 14">
              <a:extLst>
                <a:ext uri="{FF2B5EF4-FFF2-40B4-BE49-F238E27FC236}">
                  <a16:creationId xmlns:a16="http://schemas.microsoft.com/office/drawing/2014/main" id="{D6C2A278-0974-4F57-8E4E-A18B6A993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0638" y="2743847"/>
              <a:ext cx="301686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.2</a:t>
              </a:r>
            </a:p>
          </p:txBody>
        </p:sp>
        <p:cxnSp>
          <p:nvCxnSpPr>
            <p:cNvPr id="50" name="Straight Connector 15">
              <a:extLst>
                <a:ext uri="{FF2B5EF4-FFF2-40B4-BE49-F238E27FC236}">
                  <a16:creationId xmlns:a16="http://schemas.microsoft.com/office/drawing/2014/main" id="{1791D830-A32F-4383-8504-EECDACB89095}"/>
                </a:ext>
              </a:extLst>
            </p:cNvPr>
            <p:cNvCxnSpPr/>
            <p:nvPr/>
          </p:nvCxnSpPr>
          <p:spPr bwMode="auto">
            <a:xfrm>
              <a:off x="3904606" y="2960563"/>
              <a:ext cx="198745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16">
              <a:extLst>
                <a:ext uri="{FF2B5EF4-FFF2-40B4-BE49-F238E27FC236}">
                  <a16:creationId xmlns:a16="http://schemas.microsoft.com/office/drawing/2014/main" id="{FE31AADB-C76B-47EC-93D6-8A58A9898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3082" y="3020425"/>
              <a:ext cx="545342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Fa0/0</a:t>
              </a:r>
            </a:p>
          </p:txBody>
        </p:sp>
        <p:sp>
          <p:nvSpPr>
            <p:cNvPr id="52" name="Rectangle 17">
              <a:extLst>
                <a:ext uri="{FF2B5EF4-FFF2-40B4-BE49-F238E27FC236}">
                  <a16:creationId xmlns:a16="http://schemas.microsoft.com/office/drawing/2014/main" id="{027D55DE-06E2-44B8-9825-045BEAE2E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264" y="2714486"/>
              <a:ext cx="926857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100"/>
                <a:t>10.1.1.0 /24</a:t>
              </a:r>
              <a:endParaRPr lang="en-US" sz="1400" b="1"/>
            </a:p>
          </p:txBody>
        </p:sp>
        <p:sp>
          <p:nvSpPr>
            <p:cNvPr id="53" name="Rectangle 18">
              <a:extLst>
                <a:ext uri="{FF2B5EF4-FFF2-40B4-BE49-F238E27FC236}">
                  <a16:creationId xmlns:a16="http://schemas.microsoft.com/office/drawing/2014/main" id="{4E8FEC20-9D03-442A-85A2-DD9EA84BC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903" y="2427982"/>
              <a:ext cx="1381790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400" b="1"/>
                <a:t>EIGRP AS 100</a:t>
              </a:r>
            </a:p>
          </p:txBody>
        </p:sp>
        <p:sp>
          <p:nvSpPr>
            <p:cNvPr id="54" name="Rectangle 19">
              <a:extLst>
                <a:ext uri="{FF2B5EF4-FFF2-40B4-BE49-F238E27FC236}">
                  <a16:creationId xmlns:a16="http://schemas.microsoft.com/office/drawing/2014/main" id="{88660765-9BBD-436A-BEF6-0B4977C83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017" y="2399758"/>
              <a:ext cx="673582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14388"/>
              <a:r>
                <a:rPr lang="en-US" sz="1400" b="1"/>
                <a:t>OSPF</a:t>
              </a:r>
            </a:p>
          </p:txBody>
        </p:sp>
        <p:sp>
          <p:nvSpPr>
            <p:cNvPr id="55" name="TextBox 20">
              <a:extLst>
                <a:ext uri="{FF2B5EF4-FFF2-40B4-BE49-F238E27FC236}">
                  <a16:creationId xmlns:a16="http://schemas.microsoft.com/office/drawing/2014/main" id="{72F8AD12-747A-4145-AFDD-1C8E2341B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681" y="2749492"/>
              <a:ext cx="301686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.1</a:t>
              </a:r>
            </a:p>
          </p:txBody>
        </p:sp>
        <p:sp>
          <p:nvSpPr>
            <p:cNvPr id="56" name="TextBox 21">
              <a:extLst>
                <a:ext uri="{FF2B5EF4-FFF2-40B4-BE49-F238E27FC236}">
                  <a16:creationId xmlns:a16="http://schemas.microsoft.com/office/drawing/2014/main" id="{5F82DBC5-2FC6-46CB-994F-27EB13A4E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460" y="2992203"/>
              <a:ext cx="545342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Fa0/0</a:t>
              </a:r>
            </a:p>
          </p:txBody>
        </p:sp>
        <p:sp>
          <p:nvSpPr>
            <p:cNvPr id="57" name="Right Arrow 22">
              <a:extLst>
                <a:ext uri="{FF2B5EF4-FFF2-40B4-BE49-F238E27FC236}">
                  <a16:creationId xmlns:a16="http://schemas.microsoft.com/office/drawing/2014/main" id="{F8F5527A-6D94-4870-962F-1CD85A29D93A}"/>
                </a:ext>
              </a:extLst>
            </p:cNvPr>
            <p:cNvSpPr/>
            <p:nvPr/>
          </p:nvSpPr>
          <p:spPr bwMode="auto">
            <a:xfrm>
              <a:off x="1004378" y="3235181"/>
              <a:ext cx="2100165" cy="382559"/>
            </a:xfrm>
            <a:prstGeom prst="rightArrow">
              <a:avLst>
                <a:gd name="adj1" fmla="val 37096"/>
                <a:gd name="adj2" fmla="val 50000"/>
              </a:avLst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defTabSz="814388">
                <a:defRPr/>
              </a:pPr>
              <a:r>
                <a:rPr lang="pt-BR" sz="800" b="1" kern="0" dirty="0">
                  <a:latin typeface="Courier New" pitchFamily="49" charset="0"/>
                  <a:cs typeface="Arial" panose="020B0604020202020204" pitchFamily="34" charset="0"/>
                </a:rPr>
                <a:t>D 172.16.1.0/24 [90/409600]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ight Arrow 23">
              <a:extLst>
                <a:ext uri="{FF2B5EF4-FFF2-40B4-BE49-F238E27FC236}">
                  <a16:creationId xmlns:a16="http://schemas.microsoft.com/office/drawing/2014/main" id="{9E6AAFE0-AC96-48F1-B7CC-1C8FA60F0EA3}"/>
                </a:ext>
              </a:extLst>
            </p:cNvPr>
            <p:cNvSpPr/>
            <p:nvPr/>
          </p:nvSpPr>
          <p:spPr bwMode="auto">
            <a:xfrm>
              <a:off x="3980802" y="3236767"/>
              <a:ext cx="1749344" cy="382560"/>
            </a:xfrm>
            <a:prstGeom prst="rightArrow">
              <a:avLst>
                <a:gd name="adj1" fmla="val 37096"/>
                <a:gd name="adj2" fmla="val 50000"/>
              </a:avLst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defTabSz="814388">
                <a:defRPr/>
              </a:pPr>
              <a:r>
                <a:rPr lang="pt-BR" sz="800" b="1" kern="0" dirty="0">
                  <a:latin typeface="Courier New" pitchFamily="49" charset="0"/>
                  <a:cs typeface="Arial" panose="020B0604020202020204" pitchFamily="34" charset="0"/>
                </a:rPr>
                <a:t>O E1 172.16.1.0 </a:t>
              </a:r>
              <a:r>
                <a:rPr lang="pt-BR" sz="800" b="1" kern="0">
                  <a:latin typeface="Courier New" pitchFamily="49" charset="0"/>
                  <a:cs typeface="Arial" panose="020B0604020202020204" pitchFamily="34" charset="0"/>
                </a:rPr>
                <a:t>[110/30</a:t>
              </a:r>
              <a:r>
                <a:rPr lang="pt-BR" sz="800" b="1" kern="0" dirty="0">
                  <a:latin typeface="Courier New" pitchFamily="49" charset="0"/>
                  <a:cs typeface="Arial" panose="020B0604020202020204" pitchFamily="34" charset="0"/>
                </a:rPr>
                <a:t>] </a:t>
              </a:r>
              <a:endParaRPr lang="en-US" sz="800" b="1" dirty="0">
                <a:cs typeface="Arial" panose="020B0604020202020204" pitchFamily="34" charset="0"/>
              </a:endParaRPr>
            </a:p>
          </p:txBody>
        </p:sp>
        <p:cxnSp>
          <p:nvCxnSpPr>
            <p:cNvPr id="59" name="Straight Connector 24">
              <a:extLst>
                <a:ext uri="{FF2B5EF4-FFF2-40B4-BE49-F238E27FC236}">
                  <a16:creationId xmlns:a16="http://schemas.microsoft.com/office/drawing/2014/main" id="{374C6EEA-FF88-4DF6-AA8F-382AAAD6B605}"/>
                </a:ext>
              </a:extLst>
            </p:cNvPr>
            <p:cNvCxnSpPr/>
            <p:nvPr/>
          </p:nvCxnSpPr>
          <p:spPr bwMode="auto">
            <a:xfrm rot="5400000">
              <a:off x="7062796" y="2983580"/>
              <a:ext cx="341287" cy="635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25">
              <a:extLst>
                <a:ext uri="{FF2B5EF4-FFF2-40B4-BE49-F238E27FC236}">
                  <a16:creationId xmlns:a16="http://schemas.microsoft.com/office/drawing/2014/main" id="{D8C90A05-A3FC-48A9-A5AA-F57864438189}"/>
                </a:ext>
              </a:extLst>
            </p:cNvPr>
            <p:cNvCxnSpPr/>
            <p:nvPr/>
          </p:nvCxnSpPr>
          <p:spPr bwMode="auto">
            <a:xfrm rot="10800000">
              <a:off x="6704826" y="2985961"/>
              <a:ext cx="520676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26">
              <a:extLst>
                <a:ext uri="{FF2B5EF4-FFF2-40B4-BE49-F238E27FC236}">
                  <a16:creationId xmlns:a16="http://schemas.microsoft.com/office/drawing/2014/main" id="{E11EB526-1A67-45ED-A988-BD712B55DB2B}"/>
                </a:ext>
              </a:extLst>
            </p:cNvPr>
            <p:cNvSpPr txBox="1"/>
            <p:nvPr/>
          </p:nvSpPr>
          <p:spPr>
            <a:xfrm>
              <a:off x="6871506" y="2597052"/>
              <a:ext cx="1014365" cy="165088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192.168.1.0 /24</a:t>
              </a:r>
            </a:p>
          </p:txBody>
        </p:sp>
        <p:pic>
          <p:nvPicPr>
            <p:cNvPr id="62" name="Picture 37">
              <a:extLst>
                <a:ext uri="{FF2B5EF4-FFF2-40B4-BE49-F238E27FC236}">
                  <a16:creationId xmlns:a16="http://schemas.microsoft.com/office/drawing/2014/main" id="{BC2A04A1-404F-4959-BEAF-03C35FDAB2F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2602" y="2734706"/>
              <a:ext cx="870351" cy="45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28">
              <a:extLst>
                <a:ext uri="{FF2B5EF4-FFF2-40B4-BE49-F238E27FC236}">
                  <a16:creationId xmlns:a16="http://schemas.microsoft.com/office/drawing/2014/main" id="{8CD08AFB-385B-4536-9270-7D6CA3687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2636" y="2958579"/>
              <a:ext cx="380232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R2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13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/>
              <a:t>Pitanje !!!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B65A62-6C23-474E-8420-1B7670D42D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5018" y="1179512"/>
            <a:ext cx="11485032" cy="4498975"/>
          </a:xfrm>
        </p:spPr>
        <p:txBody>
          <a:bodyPr/>
          <a:lstStyle/>
          <a:p>
            <a:pPr>
              <a:defRPr/>
            </a:pPr>
            <a:r>
              <a:rPr lang="hr-HR" sz="2400" dirty="0"/>
              <a:t>Usmjernik istodobno koristi tri različita </a:t>
            </a:r>
            <a:r>
              <a:rPr lang="hr-HR" sz="2400" dirty="0" err="1"/>
              <a:t>usmjernička</a:t>
            </a:r>
            <a:r>
              <a:rPr lang="hr-HR" sz="2400" dirty="0"/>
              <a:t> protokola, na svakom od protokola je dobio sljedeće tri rute:</a:t>
            </a:r>
          </a:p>
          <a:p>
            <a:pPr lvl="1">
              <a:defRPr/>
            </a:pPr>
            <a:r>
              <a:rPr lang="en-US" sz="2000" dirty="0"/>
              <a:t>EIGRP (internal):	</a:t>
            </a:r>
            <a:r>
              <a:rPr lang="hr-HR" sz="2000" dirty="0"/>
              <a:t>	</a:t>
            </a:r>
            <a:r>
              <a:rPr lang="en-US" sz="2000" dirty="0"/>
              <a:t>192.168.32.0/26 </a:t>
            </a:r>
          </a:p>
          <a:p>
            <a:pPr lvl="1">
              <a:defRPr/>
            </a:pPr>
            <a:r>
              <a:rPr lang="en-US" sz="2000" dirty="0"/>
              <a:t>RIP: 			192.168.32.0/24 </a:t>
            </a:r>
          </a:p>
          <a:p>
            <a:pPr lvl="1">
              <a:defRPr/>
            </a:pPr>
            <a:r>
              <a:rPr lang="en-US" sz="2000" dirty="0"/>
              <a:t>OSPF: 			192.168.32.0/19 </a:t>
            </a:r>
            <a:endParaRPr lang="hr-HR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hr-HR" sz="2400" dirty="0"/>
              <a:t>Koje od ovih tri ruta će usmjernik postaviti u </a:t>
            </a:r>
            <a:r>
              <a:rPr lang="hr-HR" sz="2400" dirty="0" err="1"/>
              <a:t>usmerničku</a:t>
            </a:r>
            <a:r>
              <a:rPr lang="hr-HR" sz="2400" dirty="0"/>
              <a:t> tablicu?</a:t>
            </a:r>
            <a:endParaRPr lang="en-US" sz="2400" dirty="0"/>
          </a:p>
          <a:p>
            <a:pPr>
              <a:defRPr/>
            </a:pPr>
            <a:r>
              <a:rPr lang="hr-HR" dirty="0"/>
              <a:t>Sve !!!</a:t>
            </a:r>
          </a:p>
          <a:p>
            <a:pPr lvl="1">
              <a:defRPr/>
            </a:pPr>
            <a:r>
              <a:rPr lang="hr-HR" dirty="0">
                <a:highlight>
                  <a:srgbClr val="FFFF00"/>
                </a:highlight>
              </a:rPr>
              <a:t>Iako EIGRP ima najbolji AD, tri mreže imaju različite mrežne maske pa ih usmjernik tretira i kao tri različite </a:t>
            </a:r>
            <a:r>
              <a:rPr lang="hr-HR" dirty="0" err="1">
                <a:highlight>
                  <a:srgbClr val="FFFF00"/>
                </a:highlight>
              </a:rPr>
              <a:t>putanje..uvijek</a:t>
            </a:r>
            <a:r>
              <a:rPr lang="hr-HR" dirty="0">
                <a:highlight>
                  <a:srgbClr val="FFFF00"/>
                </a:highlight>
              </a:rPr>
              <a:t> se prvo gleda </a:t>
            </a:r>
            <a:r>
              <a:rPr lang="hr-HR" dirty="0" err="1">
                <a:highlight>
                  <a:srgbClr val="FFFF00"/>
                </a:highlight>
              </a:rPr>
              <a:t>best</a:t>
            </a:r>
            <a:r>
              <a:rPr lang="hr-HR" dirty="0">
                <a:highlight>
                  <a:srgbClr val="FFFF00"/>
                </a:highlight>
              </a:rPr>
              <a:t> </a:t>
            </a:r>
            <a:r>
              <a:rPr lang="hr-HR" dirty="0" err="1">
                <a:highlight>
                  <a:srgbClr val="FFFF00"/>
                </a:highlight>
              </a:rPr>
              <a:t>match</a:t>
            </a:r>
            <a:endParaRPr lang="hr-H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698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/>
              <a:t>Verifikacija redistribucije zahtjeva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661939-773D-42A4-AF2B-C18A21537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>
                <a:solidFill>
                  <a:srgbClr val="FF0000"/>
                </a:solidFill>
              </a:rPr>
              <a:t>Poznavanje mrežne topologije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Pregled stanja </a:t>
            </a:r>
            <a:r>
              <a:rPr lang="hr-HR" dirty="0" err="1">
                <a:solidFill>
                  <a:srgbClr val="FF0000"/>
                </a:solidFill>
              </a:rPr>
              <a:t>usmjerničkih</a:t>
            </a:r>
            <a:r>
              <a:rPr lang="hr-HR" dirty="0">
                <a:solidFill>
                  <a:srgbClr val="FF0000"/>
                </a:solidFill>
              </a:rPr>
              <a:t> tablica </a:t>
            </a:r>
            <a:r>
              <a:rPr lang="hr-HR" dirty="0"/>
              <a:t>na </a:t>
            </a:r>
            <a:r>
              <a:rPr lang="hr-HR" dirty="0" err="1"/>
              <a:t>usmjernicima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Pregled </a:t>
            </a:r>
            <a:r>
              <a:rPr lang="hr-HR" dirty="0">
                <a:solidFill>
                  <a:srgbClr val="FF0000"/>
                </a:solidFill>
              </a:rPr>
              <a:t>topologijskih tablica </a:t>
            </a:r>
            <a:r>
              <a:rPr lang="hr-HR" dirty="0"/>
              <a:t>kako bi znali da li su svi očekivani prefiksi prisutni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Korištenjem </a:t>
            </a:r>
            <a:r>
              <a:rPr lang="hr-HR" dirty="0" err="1">
                <a:solidFill>
                  <a:srgbClr val="FF0000"/>
                </a:solidFill>
              </a:rPr>
              <a:t>traceroute</a:t>
            </a:r>
            <a:r>
              <a:rPr lang="hr-HR" dirty="0">
                <a:solidFill>
                  <a:srgbClr val="FF0000"/>
                </a:solidFill>
              </a:rPr>
              <a:t> naredbe</a:t>
            </a:r>
            <a:r>
              <a:rPr lang="hr-HR" dirty="0"/>
              <a:t> provjeriti da li paketi putuju željenom trasom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968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99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0430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Mape usmjeravanja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13D0F1E-DDA2-4990-A66C-E2A3F99A7CEB}"/>
              </a:ext>
            </a:extLst>
          </p:cNvPr>
          <p:cNvSpPr/>
          <p:nvPr/>
        </p:nvSpPr>
        <p:spPr>
          <a:xfrm>
            <a:off x="255638" y="1047989"/>
            <a:ext cx="113267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Mape usmjeravanja su po svojoj funkciji slične ACL, ali pružaju puno veće mogućnosti kod kontrole prometa</a:t>
            </a:r>
          </a:p>
          <a:p>
            <a:pPr marL="342891" lvl="1" indent="-342891">
              <a:buFont typeface="Arial" charset="0"/>
              <a:buChar char="•"/>
            </a:pPr>
            <a:r>
              <a:rPr lang="hr-HR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Mogu se označavati nazivima radi lakše dokumentacije</a:t>
            </a:r>
          </a:p>
          <a:p>
            <a:pPr marL="342891" lvl="1" indent="-342891">
              <a:buFont typeface="Arial" charset="0"/>
              <a:buChar char="•"/>
            </a:pPr>
            <a:r>
              <a:rPr lang="hr-HR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Koriste se brojevi sekvenca radi lakšeg prepravljanja</a:t>
            </a:r>
          </a:p>
          <a:p>
            <a:pPr marL="342891" lvl="1" indent="-342891">
              <a:buFont typeface="Arial" charset="0"/>
              <a:buChar char="•"/>
            </a:pPr>
            <a:r>
              <a:rPr lang="hr-HR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Koriste se „</a:t>
            </a:r>
            <a:r>
              <a:rPr lang="hr-HR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match</a:t>
            </a:r>
            <a:r>
              <a:rPr lang="hr-HR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” i „set” kriteriji, koji su slični „</a:t>
            </a:r>
            <a:r>
              <a:rPr lang="hr-HR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if</a:t>
            </a:r>
            <a:r>
              <a:rPr lang="hr-HR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” i „</a:t>
            </a:r>
            <a:r>
              <a:rPr lang="hr-HR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than</a:t>
            </a:r>
            <a:r>
              <a:rPr lang="hr-HR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” logici</a:t>
            </a:r>
          </a:p>
          <a:p>
            <a:pPr marL="342891" lvl="1" indent="-342891">
              <a:buFont typeface="Arial" charset="0"/>
              <a:buChar char="•"/>
            </a:pPr>
            <a:endParaRPr lang="hr-HR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hr-HR" sz="2400" dirty="0"/>
              <a:t>Kao što se ACL koriste u različitim namjenama unutar IOS-a, tako se mape usmjeravanja mogu iskoristiti za različite namjene, u ovisnosti gdje su one primijenjene</a:t>
            </a:r>
          </a:p>
        </p:txBody>
      </p:sp>
    </p:spTree>
    <p:extLst>
      <p:ext uri="{BB962C8B-B14F-4D97-AF65-F5344CB8AC3E}">
        <p14:creationId xmlns:p14="http://schemas.microsoft.com/office/powerpoint/2010/main" val="157950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Primjena mapa usmjeravanja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13D0F1E-DDA2-4990-A66C-E2A3F99A7CEB}"/>
              </a:ext>
            </a:extLst>
          </p:cNvPr>
          <p:cNvSpPr/>
          <p:nvPr/>
        </p:nvSpPr>
        <p:spPr>
          <a:xfrm>
            <a:off x="255638" y="1047989"/>
            <a:ext cx="1132676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Filtriranje ruta tokom redistribucije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/>
              <a:t>Svi </a:t>
            </a:r>
            <a:r>
              <a:rPr lang="hr-HR" sz="2000" dirty="0" err="1"/>
              <a:t>usmjernički</a:t>
            </a:r>
            <a:r>
              <a:rPr lang="hr-HR" sz="2000" dirty="0"/>
              <a:t> protokoli mogu koristiti mape usmjeravanja kako bi se filtrirale rute tokom redistribucije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„</a:t>
            </a:r>
            <a:r>
              <a:rPr lang="hr-HR" sz="2400" dirty="0" err="1"/>
              <a:t>Policy-based</a:t>
            </a:r>
            <a:r>
              <a:rPr lang="hr-HR" sz="2400" dirty="0"/>
              <a:t> </a:t>
            </a:r>
            <a:r>
              <a:rPr lang="hr-HR" sz="2400" dirty="0" err="1"/>
              <a:t>routing</a:t>
            </a:r>
            <a:r>
              <a:rPr lang="hr-HR" sz="2400" dirty="0"/>
              <a:t>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/>
              <a:t>PBR omogućava administratorima da definiraju usmjeravanje prometa na drugačiji način nego što bi to </a:t>
            </a:r>
            <a:r>
              <a:rPr lang="hr-HR" sz="2000" dirty="0" err="1"/>
              <a:t>usmjernik</a:t>
            </a:r>
            <a:r>
              <a:rPr lang="hr-HR" sz="2000" dirty="0"/>
              <a:t> izveo korištenjem svoje </a:t>
            </a:r>
            <a:r>
              <a:rPr lang="hr-HR" sz="2000" dirty="0" err="1"/>
              <a:t>usmjerničke</a:t>
            </a:r>
            <a:r>
              <a:rPr lang="hr-HR" sz="2000" dirty="0"/>
              <a:t> tablice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NAT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/>
              <a:t>Mape usmjeravanja mogu preciznije odrediti koje privatne adrese će se prevoditi na koje javne adrese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highlight>
                  <a:srgbClr val="FFFF00"/>
                </a:highlight>
              </a:rPr>
              <a:t>BGP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highlight>
                  <a:srgbClr val="FFFF00"/>
                </a:highlight>
              </a:rPr>
              <a:t>Mape usmjeravanja su osnovni alata za implementaciju bilo kakvih BGP politika</a:t>
            </a:r>
          </a:p>
        </p:txBody>
      </p:sp>
    </p:spTree>
    <p:extLst>
      <p:ext uri="{BB962C8B-B14F-4D97-AF65-F5344CB8AC3E}">
        <p14:creationId xmlns:p14="http://schemas.microsoft.com/office/powerpoint/2010/main" val="31976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0597020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Popunjavanje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usmjerničke</a:t>
            </a:r>
            <a:r>
              <a:rPr lang="hr-HR" dirty="0">
                <a:latin typeface="Arial" pitchFamily="34" charset="0"/>
                <a:cs typeface="Arial" pitchFamily="34" charset="0"/>
              </a:rPr>
              <a:t> tablice</a:t>
            </a:r>
            <a:endParaRPr lang="hr-HR" dirty="0"/>
          </a:p>
        </p:txBody>
      </p:sp>
      <p:sp>
        <p:nvSpPr>
          <p:cNvPr id="14" name="Rezervirano mjesto sadržaja 13">
            <a:extLst>
              <a:ext uri="{FF2B5EF4-FFF2-40B4-BE49-F238E27FC236}">
                <a16:creationId xmlns:a16="http://schemas.microsoft.com/office/drawing/2014/main" id="{DC4B0806-29C1-4720-90E9-028E82F2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948990"/>
            <a:ext cx="11977139" cy="443801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Ako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-hop nije dostupan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neće staviti putanju u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usmjerničku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tablicu (ne zaboraviti kad konfiguriramo BGP)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usmjerničku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tablicu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stavlja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samo najbolje putanje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Usmjernik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uvijek koristi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best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match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putanju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kad prosljeđuje promet..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npr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172.16.0.0/24 prije 172.16.0.0/23..ovisno gdje je promet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upućen..ako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pingamo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172.16.0.50 promet se šalje po putanji za mrežu /24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Mreže koje imaju različitu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subnet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masku smatraju se posebnim mrežama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. iako izgledaju slično u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usmjerničkoj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tablici (preklapaju se) npr..172.16.0.0/24 i 172.16.0.0/23 su dvije različite mreže i one će biti zajedno u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usmjerničkoj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tablici bez obzira na izvor informacije (RIP, OSPF…)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Ako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dobije informaciju o istoj mreži od dva susjeda koji koriste različite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usmjerničke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protokole (RIP i OSPF)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usmjerničku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tablicu ide ona koja ima bolju AD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(OSPF=110)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Ako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dobije informaciju o istoj mreži od dva susjeda putem istog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usmjerničkog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protokola tada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usmjerničku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tablicu ide ona koja ima bolji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metric</a:t>
            </a:r>
            <a:endParaRPr lang="hr-H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16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Logika mapa usmjeravanja</a:t>
            </a:r>
          </a:p>
        </p:txBody>
      </p:sp>
      <p:sp>
        <p:nvSpPr>
          <p:cNvPr id="5" name="Right Arrow Callout 15">
            <a:extLst>
              <a:ext uri="{FF2B5EF4-FFF2-40B4-BE49-F238E27FC236}">
                <a16:creationId xmlns:a16="http://schemas.microsoft.com/office/drawing/2014/main" id="{8348A72A-F49D-4872-9068-CFCA73D68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53" y="1708150"/>
            <a:ext cx="3924300" cy="1720850"/>
          </a:xfrm>
          <a:prstGeom prst="rightArrowCallout">
            <a:avLst>
              <a:gd name="adj1" fmla="val 9352"/>
              <a:gd name="adj2" fmla="val 9347"/>
              <a:gd name="adj3" fmla="val 8478"/>
              <a:gd name="adj4" fmla="val 87708"/>
            </a:avLst>
          </a:prstGeom>
          <a:solidFill>
            <a:schemeClr val="accent1">
              <a:alpha val="3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sr-Latn-RS" sz="240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C763BDF-2035-4419-A5F6-EE2479A9DC46}"/>
              </a:ext>
            </a:extLst>
          </p:cNvPr>
          <p:cNvSpPr txBox="1">
            <a:spLocks/>
          </p:cNvSpPr>
          <p:nvPr/>
        </p:nvSpPr>
        <p:spPr>
          <a:xfrm>
            <a:off x="846616" y="1358900"/>
            <a:ext cx="4391025" cy="4238625"/>
          </a:xfrm>
          <a:prstGeom prst="rect">
            <a:avLst/>
          </a:prstGeom>
          <a:ln w="12700">
            <a:noFill/>
          </a:ln>
        </p:spPr>
        <p:txBody>
          <a:bodyPr>
            <a:normAutofit/>
          </a:bodyPr>
          <a:lstStyle/>
          <a:p>
            <a:pPr marL="236538" indent="-236538" defTabSz="814388" eaLnBrk="1" hangingPunct="1">
              <a:lnSpc>
                <a:spcPct val="120000"/>
              </a:lnSpc>
              <a:spcBef>
                <a:spcPts val="0"/>
              </a:spcBef>
              <a:buClr>
                <a:srgbClr val="708CA1"/>
              </a:buClr>
              <a:defRPr/>
            </a:pPr>
            <a:endParaRPr lang="en-US" sz="1600" b="1" kern="0" dirty="0">
              <a:latin typeface="Courier New" pitchFamily="49" charset="0"/>
              <a:cs typeface="Courier New" pitchFamily="49" charset="0"/>
            </a:endParaRPr>
          </a:p>
          <a:p>
            <a:pPr marL="236538" indent="-236538" defTabSz="814388" eaLnBrk="1" hangingPunct="1">
              <a:lnSpc>
                <a:spcPct val="120000"/>
              </a:lnSpc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route-map DEMO permit 10</a:t>
            </a:r>
          </a:p>
          <a:p>
            <a:pPr marL="236538" indent="-236538" defTabSz="814388" eaLnBrk="1" hangingPunct="1">
              <a:lnSpc>
                <a:spcPct val="120000"/>
              </a:lnSpc>
              <a:spcBef>
                <a:spcPts val="1200"/>
              </a:spcBef>
              <a:buClr>
                <a:srgbClr val="708CA1"/>
              </a:buClr>
              <a:defRPr/>
            </a:pP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   match X Y Z</a:t>
            </a:r>
          </a:p>
          <a:p>
            <a:pPr marL="236538" indent="-236538" defTabSz="814388" eaLnBrk="1" hangingPunct="1">
              <a:lnSpc>
                <a:spcPct val="120000"/>
              </a:lnSpc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   match A</a:t>
            </a:r>
          </a:p>
          <a:p>
            <a:pPr marL="236538" indent="-236538" defTabSz="814388" eaLnBrk="1" hangingPunct="1">
              <a:lnSpc>
                <a:spcPct val="120000"/>
              </a:lnSpc>
              <a:spcBef>
                <a:spcPts val="1200"/>
              </a:spcBef>
              <a:buClr>
                <a:srgbClr val="708CA1"/>
              </a:buClr>
              <a:defRPr/>
            </a:pP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   set B</a:t>
            </a:r>
          </a:p>
          <a:p>
            <a:pPr marL="236538" indent="-236538" defTabSz="814388" eaLnBrk="1" hangingPunct="1">
              <a:lnSpc>
                <a:spcPct val="120000"/>
              </a:lnSpc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   set C</a:t>
            </a:r>
          </a:p>
          <a:p>
            <a:pPr marL="236538" indent="-236538" defTabSz="814388" eaLnBrk="1" hangingPunct="1">
              <a:lnSpc>
                <a:spcPct val="120000"/>
              </a:lnSpc>
              <a:spcBef>
                <a:spcPts val="0"/>
              </a:spcBef>
              <a:buClr>
                <a:srgbClr val="708CA1"/>
              </a:buClr>
              <a:defRPr/>
            </a:pPr>
            <a:endParaRPr lang="en-US" sz="1600" b="1" kern="0" dirty="0">
              <a:latin typeface="Courier New" pitchFamily="49" charset="0"/>
              <a:cs typeface="Courier New" pitchFamily="49" charset="0"/>
            </a:endParaRPr>
          </a:p>
          <a:p>
            <a:pPr marL="236538" indent="-236538" defTabSz="814388" eaLnBrk="1" hangingPunct="1">
              <a:lnSpc>
                <a:spcPct val="120000"/>
              </a:lnSpc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route-map DEMO permit 20</a:t>
            </a:r>
          </a:p>
          <a:p>
            <a:pPr marL="236538" indent="-236538" defTabSz="814388" eaLnBrk="1" hangingPunct="1">
              <a:lnSpc>
                <a:spcPct val="120000"/>
              </a:lnSpc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   match Q</a:t>
            </a:r>
          </a:p>
          <a:p>
            <a:pPr marL="236538" indent="-236538" defTabSz="814388" eaLnBrk="1" hangingPunct="1">
              <a:lnSpc>
                <a:spcPct val="120000"/>
              </a:lnSpc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   set R</a:t>
            </a:r>
          </a:p>
          <a:p>
            <a:pPr marL="236538" indent="-236538" defTabSz="814388" eaLnBrk="1" hangingPunct="1">
              <a:lnSpc>
                <a:spcPct val="120000"/>
              </a:lnSpc>
              <a:spcBef>
                <a:spcPts val="0"/>
              </a:spcBef>
              <a:buClr>
                <a:srgbClr val="708CA1"/>
              </a:buClr>
              <a:defRPr/>
            </a:pPr>
            <a:endParaRPr lang="en-US" sz="1600" b="1" kern="0" dirty="0">
              <a:latin typeface="Courier New" pitchFamily="49" charset="0"/>
              <a:cs typeface="Courier New" pitchFamily="49" charset="0"/>
            </a:endParaRPr>
          </a:p>
          <a:p>
            <a:pPr marL="236538" indent="-236538" defTabSz="814388" eaLnBrk="1" hangingPunct="1">
              <a:lnSpc>
                <a:spcPct val="120000"/>
              </a:lnSpc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route-map DEMO permit 30</a:t>
            </a:r>
            <a:endParaRPr lang="en-US" sz="1600" b="1" kern="0" dirty="0">
              <a:latin typeface="+mn-lt"/>
              <a:cs typeface="+mn-cs"/>
            </a:endParaRPr>
          </a:p>
        </p:txBody>
      </p:sp>
      <p:sp>
        <p:nvSpPr>
          <p:cNvPr id="7" name="Right Arrow Callout 17">
            <a:extLst>
              <a:ext uri="{FF2B5EF4-FFF2-40B4-BE49-F238E27FC236}">
                <a16:creationId xmlns:a16="http://schemas.microsoft.com/office/drawing/2014/main" id="{AAD834DD-9DAF-410D-A52B-D0DB0D197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53" y="3733800"/>
            <a:ext cx="3913188" cy="876300"/>
          </a:xfrm>
          <a:prstGeom prst="rightArrowCallout">
            <a:avLst>
              <a:gd name="adj1" fmla="val 18843"/>
              <a:gd name="adj2" fmla="val 15769"/>
              <a:gd name="adj3" fmla="val 20385"/>
              <a:gd name="adj4" fmla="val 86829"/>
            </a:avLst>
          </a:prstGeom>
          <a:solidFill>
            <a:schemeClr val="accent1">
              <a:alpha val="3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sr-Latn-RS" sz="2400"/>
          </a:p>
        </p:txBody>
      </p:sp>
      <p:sp>
        <p:nvSpPr>
          <p:cNvPr id="8" name="Right Arrow Callout 18">
            <a:extLst>
              <a:ext uri="{FF2B5EF4-FFF2-40B4-BE49-F238E27FC236}">
                <a16:creationId xmlns:a16="http://schemas.microsoft.com/office/drawing/2014/main" id="{38752F2E-006C-42E3-8AF2-B5B3CB54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8" y="4838700"/>
            <a:ext cx="3851275" cy="469900"/>
          </a:xfrm>
          <a:prstGeom prst="rightArrowCallout">
            <a:avLst>
              <a:gd name="adj1" fmla="val 28157"/>
              <a:gd name="adj2" fmla="val 25000"/>
              <a:gd name="adj3" fmla="val 31304"/>
              <a:gd name="adj4" fmla="val 88625"/>
            </a:avLst>
          </a:prstGeom>
          <a:solidFill>
            <a:schemeClr val="accent1">
              <a:alpha val="3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sr-Latn-RS" sz="240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67A52D56-EFDA-434B-A76F-BF303B3A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953" y="1989138"/>
            <a:ext cx="26797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{(X </a:t>
            </a:r>
            <a:r>
              <a:rPr lang="en-US" altLang="sr-Latn-RS" sz="1600" b="1" u="sng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altLang="sr-Latn-RS" sz="1600" b="1" u="sng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sr-Latn-RS" sz="1600" b="1" u="sng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match}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altLang="sr-Latn-RS" sz="1000" b="1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Then {Set B </a:t>
            </a:r>
            <a:r>
              <a:rPr lang="en-US" altLang="sr-Latn-RS" sz="1600" b="1" u="sng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C}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sr-Latn-RS" sz="12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(and exit route-map)</a:t>
            </a:r>
            <a:endParaRPr lang="en-US" altLang="sr-Latn-RS" sz="1600" b="1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27B86B47-7357-4AFA-934E-855EE946F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953" y="3686175"/>
            <a:ext cx="2679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 Q matches </a:t>
            </a:r>
          </a:p>
          <a:p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Then set R </a:t>
            </a:r>
            <a:r>
              <a:rPr lang="en-US" altLang="sr-Latn-RS" sz="20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sr-Latn-RS" sz="12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(and exit route-map)</a:t>
            </a:r>
            <a:endParaRPr lang="en-US" altLang="sr-Latn-RS" sz="2000" b="1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7E37A2A1-EF05-48DB-BD33-13DF5614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653" y="4625975"/>
            <a:ext cx="2679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altLang="sr-Latn-R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nothing </a:t>
            </a:r>
            <a:r>
              <a:rPr lang="en-US" altLang="sr-Latn-RS" sz="12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(and exit route-map)</a:t>
            </a:r>
            <a:endParaRPr lang="en-US" altLang="sr-Latn-RS" sz="1600" b="1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22">
            <a:extLst>
              <a:ext uri="{FF2B5EF4-FFF2-40B4-BE49-F238E27FC236}">
                <a16:creationId xmlns:a16="http://schemas.microsoft.com/office/drawing/2014/main" id="{B8ED29FD-2614-4751-968D-D8E5529D5AD1}"/>
              </a:ext>
            </a:extLst>
          </p:cNvPr>
          <p:cNvCxnSpPr/>
          <p:nvPr/>
        </p:nvCxnSpPr>
        <p:spPr bwMode="auto">
          <a:xfrm>
            <a:off x="2011841" y="2151063"/>
            <a:ext cx="652462" cy="15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23">
            <a:extLst>
              <a:ext uri="{FF2B5EF4-FFF2-40B4-BE49-F238E27FC236}">
                <a16:creationId xmlns:a16="http://schemas.microsoft.com/office/drawing/2014/main" id="{423DB36F-AA4A-4B44-AB21-91E29B297C1B}"/>
              </a:ext>
            </a:extLst>
          </p:cNvPr>
          <p:cNvSpPr txBox="1"/>
          <p:nvPr/>
        </p:nvSpPr>
        <p:spPr>
          <a:xfrm>
            <a:off x="2092803" y="1958975"/>
            <a:ext cx="450850" cy="231775"/>
          </a:xfrm>
          <a:prstGeom prst="rect">
            <a:avLst/>
          </a:prstGeom>
          <a:noFill/>
        </p:spPr>
        <p:txBody>
          <a:bodyPr wrap="none" anchor="ctr"/>
          <a:lstStyle/>
          <a:p>
            <a:pPr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OR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24">
            <a:extLst>
              <a:ext uri="{FF2B5EF4-FFF2-40B4-BE49-F238E27FC236}">
                <a16:creationId xmlns:a16="http://schemas.microsoft.com/office/drawing/2014/main" id="{AD7EF57A-A3CB-486A-BA56-09DF00EE8479}"/>
              </a:ext>
            </a:extLst>
          </p:cNvPr>
          <p:cNvCxnSpPr/>
          <p:nvPr/>
        </p:nvCxnSpPr>
        <p:spPr bwMode="auto">
          <a:xfrm rot="5400000">
            <a:off x="945835" y="2474119"/>
            <a:ext cx="374650" cy="79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25">
            <a:extLst>
              <a:ext uri="{FF2B5EF4-FFF2-40B4-BE49-F238E27FC236}">
                <a16:creationId xmlns:a16="http://schemas.microsoft.com/office/drawing/2014/main" id="{3C33B33A-214D-4658-84BD-BAF0F89DAED7}"/>
              </a:ext>
            </a:extLst>
          </p:cNvPr>
          <p:cNvSpPr txBox="1"/>
          <p:nvPr/>
        </p:nvSpPr>
        <p:spPr>
          <a:xfrm>
            <a:off x="746603" y="2351088"/>
            <a:ext cx="452438" cy="1619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AND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26">
            <a:extLst>
              <a:ext uri="{FF2B5EF4-FFF2-40B4-BE49-F238E27FC236}">
                <a16:creationId xmlns:a16="http://schemas.microsoft.com/office/drawing/2014/main" id="{3323773D-0255-4E59-93A9-C544DD65DED3}"/>
              </a:ext>
            </a:extLst>
          </p:cNvPr>
          <p:cNvCxnSpPr/>
          <p:nvPr/>
        </p:nvCxnSpPr>
        <p:spPr bwMode="auto">
          <a:xfrm rot="5400000">
            <a:off x="947422" y="3199606"/>
            <a:ext cx="374650" cy="79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27">
            <a:extLst>
              <a:ext uri="{FF2B5EF4-FFF2-40B4-BE49-F238E27FC236}">
                <a16:creationId xmlns:a16="http://schemas.microsoft.com/office/drawing/2014/main" id="{48B9F44F-50F0-4712-A224-6BD8B2D3970A}"/>
              </a:ext>
            </a:extLst>
          </p:cNvPr>
          <p:cNvSpPr txBox="1"/>
          <p:nvPr/>
        </p:nvSpPr>
        <p:spPr>
          <a:xfrm>
            <a:off x="749778" y="3076575"/>
            <a:ext cx="450850" cy="1619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AND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2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Logika mapa usmjeravanja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13D0F1E-DDA2-4990-A66C-E2A3F99A7CEB}"/>
              </a:ext>
            </a:extLst>
          </p:cNvPr>
          <p:cNvSpPr/>
          <p:nvPr/>
        </p:nvSpPr>
        <p:spPr>
          <a:xfrm>
            <a:off x="255638" y="1047989"/>
            <a:ext cx="113267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2400" dirty="0"/>
              <a:t>Mape usmjeravanja se sastoje od liste uvjeta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altLang="sr-Latn-RS" sz="2000" dirty="0"/>
              <a:t>Lista se obrađuje od prvog prema zadnjem, najnižem uvjetu kao i kod  ACL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altLang="sr-Latn-RS" sz="2000" dirty="0"/>
              <a:t>Koriste se brojevi sekvenca kako bi se lakše ubacivali ili prepravljali pojedini uvjeti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altLang="sr-Latn-RS" sz="2000" dirty="0"/>
              <a:t>Zadnja tvrdnja u </a:t>
            </a:r>
            <a:r>
              <a:rPr lang="hr-HR" altLang="sr-Latn-RS" sz="2000" dirty="0" err="1"/>
              <a:t>route</a:t>
            </a:r>
            <a:r>
              <a:rPr lang="hr-HR" altLang="sr-Latn-RS" sz="2000" dirty="0"/>
              <a:t>-mapi je </a:t>
            </a:r>
            <a:r>
              <a:rPr lang="hr-HR" altLang="sr-Latn-RS" sz="2000" dirty="0" err="1"/>
              <a:t>implicit</a:t>
            </a:r>
            <a:r>
              <a:rPr lang="hr-HR" altLang="sr-Latn-RS" sz="2000" dirty="0"/>
              <a:t> </a:t>
            </a:r>
            <a:r>
              <a:rPr lang="hr-HR" altLang="sr-Latn-RS" sz="2000" dirty="0" err="1"/>
              <a:t>deny</a:t>
            </a:r>
            <a:r>
              <a:rPr lang="hr-HR" altLang="sr-Latn-RS" sz="2000" dirty="0"/>
              <a:t> isto kao i kod ACL</a:t>
            </a:r>
          </a:p>
          <a:p>
            <a:r>
              <a:rPr lang="hr-HR" altLang="sr-Latn-RS" sz="2400" dirty="0"/>
              <a:t>Dozvola ili zabrana (</a:t>
            </a:r>
            <a:r>
              <a:rPr lang="hr-HR" altLang="sr-Latn-RS" sz="2400" dirty="0" err="1"/>
              <a:t>permit</a:t>
            </a:r>
            <a:r>
              <a:rPr lang="hr-HR" altLang="sr-Latn-RS" sz="2400" dirty="0"/>
              <a:t> ili </a:t>
            </a:r>
            <a:r>
              <a:rPr lang="hr-HR" altLang="sr-Latn-RS" sz="2400" dirty="0" err="1"/>
              <a:t>deny</a:t>
            </a:r>
            <a:r>
              <a:rPr lang="hr-HR" altLang="sr-Latn-RS" sz="2400" dirty="0"/>
              <a:t>) određuje da li će nešto biti redistribuirano odnosno filtrirano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altLang="sr-Latn-RS" sz="2000" dirty="0"/>
              <a:t>Minimalno jedan uvjet mora dozvoljavati neku radnju</a:t>
            </a:r>
          </a:p>
          <a:p>
            <a:r>
              <a:rPr lang="hr-HR" altLang="sr-Latn-RS" sz="2400" dirty="0"/>
              <a:t>Koristi se prvi uvjet koji obuhvaća pojedinu rutu </a:t>
            </a:r>
          </a:p>
          <a:p>
            <a:pPr marL="684213" indent="-342900">
              <a:buFont typeface="Wingdings" panose="05000000000000000000" pitchFamily="2" charset="2"/>
              <a:buChar char="§"/>
            </a:pPr>
            <a:r>
              <a:rPr lang="hr-HR" altLang="sr-Latn-RS" sz="2000" dirty="0"/>
              <a:t>Uvjeti mogu biti obuhvaćeni (</a:t>
            </a:r>
            <a:r>
              <a:rPr lang="hr-HR" altLang="sr-Latn-RS" sz="2000" dirty="0" err="1"/>
              <a:t>match</a:t>
            </a:r>
            <a:r>
              <a:rPr lang="hr-HR" altLang="sr-Latn-RS" sz="2000" dirty="0"/>
              <a:t>) sa više referenci</a:t>
            </a:r>
          </a:p>
          <a:p>
            <a:pPr marL="684213" lvl="1" indent="-342900">
              <a:buFont typeface="Wingdings" panose="05000000000000000000" pitchFamily="2" charset="2"/>
              <a:buChar char="§"/>
            </a:pPr>
            <a:r>
              <a:rPr lang="hr-HR" altLang="sr-Latn-RS" sz="2000" dirty="0"/>
              <a:t>Nakon što rute budu obuhvaćene, slijedi postavljanje radnje (set) kojom se definira </a:t>
            </a:r>
            <a:r>
              <a:rPr lang="hr-HR" altLang="sr-Latn-RS" sz="2000" dirty="0" err="1"/>
              <a:t>usmjerniku</a:t>
            </a:r>
            <a:r>
              <a:rPr lang="hr-HR" altLang="sr-Latn-RS" sz="2000" dirty="0"/>
              <a:t> što da radi s tom rutom</a:t>
            </a:r>
          </a:p>
        </p:txBody>
      </p:sp>
    </p:spTree>
    <p:extLst>
      <p:ext uri="{BB962C8B-B14F-4D97-AF65-F5344CB8AC3E}">
        <p14:creationId xmlns:p14="http://schemas.microsoft.com/office/powerpoint/2010/main" val="1509028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Mogućnosti „</a:t>
            </a:r>
            <a:r>
              <a:rPr lang="hr-HR" sz="2800" dirty="0" err="1">
                <a:solidFill>
                  <a:srgbClr val="FF0000"/>
                </a:solidFill>
              </a:rPr>
              <a:t>Match</a:t>
            </a:r>
            <a:r>
              <a:rPr lang="hr-HR" sz="2800" dirty="0"/>
              <a:t>” naredbe</a:t>
            </a:r>
          </a:p>
        </p:txBody>
      </p:sp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31C6AD01-844C-4B02-9B32-469F3DF1A148}"/>
              </a:ext>
            </a:extLst>
          </p:cNvPr>
          <p:cNvGraphicFramePr>
            <a:graphicFrameLocks noGrp="1"/>
          </p:cNvGraphicFramePr>
          <p:nvPr/>
        </p:nvGraphicFramePr>
        <p:xfrm>
          <a:off x="784622" y="1217322"/>
          <a:ext cx="8180387" cy="4667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08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Command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3019" marR="73019" marT="36501" marB="36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3019" marR="73019" marT="36501" marB="3650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08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match community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3019" marR="73019" marT="36501" marB="36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Matches a BGP community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3019" marR="73019" marT="36501" marB="3650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match interface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3019" marR="73019" marT="36501" marB="36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Matches any routes that have the next hop out of one of the interfaces specified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3019" marR="73019" marT="36501" marB="3650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363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match ip address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3019" marR="73019" marT="36501" marB="36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Matches any routes that have a destination network number address that is permitted by a standard or extended ACL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3019" marR="73019" marT="36501" marB="3650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363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match ip next-hop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3019" marR="73019" marT="36501" marB="36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Matches any routes that have a next-hop router address that is passed by one of the ACLs specified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3019" marR="73019" marT="36501" marB="36501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363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match ip route-source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3019" marR="73019" marT="36501" marB="36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Matches routes that have been advertised by routers and access servers at the address that is specified by the ACLs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3019" marR="73019" marT="36501" marB="36501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910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match length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3019" marR="73019" marT="36501" marB="36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Matches based on the layer 3 length of a packet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3019" marR="73019" marT="36501" marB="36501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08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match metric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3019" marR="73019" marT="36501" marB="36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Matches routes with the metric specified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3019" marR="73019" marT="36501" marB="36501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908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match route-type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3019" marR="73019" marT="36501" marB="36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Matches routes of the specified type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3019" marR="73019" marT="36501" marB="36501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908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match tag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3019" marR="73019" marT="36501" marB="36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Matches tag of a route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3019" marR="73019" marT="36501" marB="3650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20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Mogućnosti „</a:t>
            </a:r>
            <a:r>
              <a:rPr lang="hr-HR" sz="2800" dirty="0">
                <a:solidFill>
                  <a:srgbClr val="FF0000"/>
                </a:solidFill>
              </a:rPr>
              <a:t>Set</a:t>
            </a:r>
            <a:r>
              <a:rPr lang="hr-HR" sz="2800" dirty="0"/>
              <a:t>” naredbe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E4BCD10-AD4D-4BF8-99E2-2810DC940BD7}"/>
              </a:ext>
            </a:extLst>
          </p:cNvPr>
          <p:cNvGraphicFramePr>
            <a:graphicFrameLocks noGrp="1"/>
          </p:cNvGraphicFramePr>
          <p:nvPr/>
        </p:nvGraphicFramePr>
        <p:xfrm>
          <a:off x="546497" y="1309893"/>
          <a:ext cx="8656637" cy="466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72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Command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as-path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Modifies an AS path for BGP routes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automatic-tag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Computes automatically the tag value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community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Sets the BGP communities attribute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96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default interface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Indicates where to output packets that pass a match clause of a route map for policy routing and have no explicit route to the destination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96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interface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Indicates where to output packets that pass a match clause of a route map for policy routing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434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ip default next-hop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Indicates where to output packets that pass a match clause of a route map for policy routing and for which the Cisco IOS software has no explicit route to a destination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961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ip next-hop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Indicates where to output packets that pass a match clause of a route map for policy routing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level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Indicates where to import routes for IS-IS and OSPF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local-preference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Specifies a BGP local preference value 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metric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Sets the metric value for a routing protocol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metric-type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Sets the metric type for the destination routing protocol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tag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Sets tag value for destination routing protocol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487"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set weight</a:t>
                      </a:r>
                    </a:p>
                  </a:txBody>
                  <a:tcPr marL="73026" marR="73026" marT="36507" marB="3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Specifies the BGP weight value</a:t>
                      </a:r>
                    </a:p>
                  </a:txBody>
                  <a:tcPr marL="73026" marR="73026" marT="36507" marB="36507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335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Primjer konfiguracije mapa usmjeravanja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8ECB3C0-AD9F-4079-A106-228411347A96}"/>
              </a:ext>
            </a:extLst>
          </p:cNvPr>
          <p:cNvSpPr/>
          <p:nvPr/>
        </p:nvSpPr>
        <p:spPr>
          <a:xfrm>
            <a:off x="2149621" y="3777013"/>
            <a:ext cx="4271434" cy="1409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EF37CE21-7436-4E65-8E7A-765F1A941957}"/>
              </a:ext>
            </a:extLst>
          </p:cNvPr>
          <p:cNvSpPr/>
          <p:nvPr/>
        </p:nvSpPr>
        <p:spPr>
          <a:xfrm>
            <a:off x="1585263" y="1395930"/>
            <a:ext cx="2905391" cy="1409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B18759E7-B816-42D9-A9CF-32735B20527A}"/>
              </a:ext>
            </a:extLst>
          </p:cNvPr>
          <p:cNvSpPr txBox="1">
            <a:spLocks/>
          </p:cNvSpPr>
          <p:nvPr/>
        </p:nvSpPr>
        <p:spPr bwMode="auto">
          <a:xfrm>
            <a:off x="452053" y="606247"/>
            <a:ext cx="8520113" cy="3646488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access-list 23 permit 10.1.0.0 0.0.255.255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access-list 29 permit 172.16.1.0 0.0.0.255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access-list 37 permit 10.0.0.0 0.255.255.255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R1(config)#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route-map </a:t>
            </a:r>
            <a:r>
              <a:rPr lang="en-US" sz="1200" b="1" kern="0" dirty="0" err="1">
                <a:latin typeface="Courier New" pitchFamily="49" charset="0"/>
                <a:cs typeface="Courier New" pitchFamily="49" charset="0"/>
              </a:rPr>
              <a:t>REDIS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-RIP permit 10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match ip address 23 29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set metric 500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set metric-type type-1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route-map </a:t>
            </a:r>
            <a:r>
              <a:rPr lang="en-US" sz="1200" b="1" kern="0" dirty="0" err="1">
                <a:latin typeface="Courier New" pitchFamily="49" charset="0"/>
                <a:cs typeface="Courier New" pitchFamily="49" charset="0"/>
              </a:rPr>
              <a:t>REDIS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-RIP deny 20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match ip address 37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 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route-map </a:t>
            </a:r>
            <a:r>
              <a:rPr lang="en-US" sz="1200" b="1" kern="0" dirty="0" err="1">
                <a:latin typeface="Courier New" pitchFamily="49" charset="0"/>
                <a:cs typeface="Courier New" pitchFamily="49" charset="0"/>
              </a:rPr>
              <a:t>REDIS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-RIP permit 30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set metric 5000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set metric-type type-2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router ospf 10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R1(config-router)# 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redistribute rip route-map </a:t>
            </a:r>
            <a:r>
              <a:rPr lang="en-US" sz="1200" b="1" kern="0" dirty="0" err="1">
                <a:latin typeface="Courier New" pitchFamily="49" charset="0"/>
                <a:cs typeface="Courier New" pitchFamily="49" charset="0"/>
              </a:rPr>
              <a:t>REDIS</a:t>
            </a:r>
            <a:r>
              <a:rPr lang="en-US" sz="1200" b="1" kern="0" dirty="0">
                <a:latin typeface="Courier New" pitchFamily="49" charset="0"/>
                <a:cs typeface="Courier New" pitchFamily="49" charset="0"/>
              </a:rPr>
              <a:t>-RIP subnets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  <a:cs typeface="Courier New" pitchFamily="49" charset="0"/>
              </a:rPr>
              <a:t>R1(config-router)#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7979EE3-3953-425C-BBB2-4192180E8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666" y="5964588"/>
            <a:ext cx="4027487" cy="301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sr-Latn-RS" sz="24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8BB5110-9071-4D48-AC66-A2EAF7A88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728" y="5253388"/>
            <a:ext cx="3387725" cy="2381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sr-Latn-RS" sz="24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152050A-EA0C-49CF-83D6-3686895A3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841" y="4780313"/>
            <a:ext cx="3998912" cy="284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sr-Latn-RS" sz="240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07A7599-DC30-4785-9082-C38EA784B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853" y="5012088"/>
            <a:ext cx="2324100" cy="250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sr-Latn-RS" sz="2400"/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16557B6B-0E5E-46D2-9C5F-A5C5D5DF6E5C}"/>
              </a:ext>
            </a:extLst>
          </p:cNvPr>
          <p:cNvSpPr txBox="1">
            <a:spLocks/>
          </p:cNvSpPr>
          <p:nvPr/>
        </p:nvSpPr>
        <p:spPr bwMode="auto">
          <a:xfrm>
            <a:off x="452053" y="4250088"/>
            <a:ext cx="8520113" cy="2143125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R1(config)# </a:t>
            </a: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access-list 1 permit 172.21.16.18 0.0.0.0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R1(config)#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R1(config)# </a:t>
            </a: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route-map MY-ROUTE-MAP permit 10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match ip address 1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set ip next-hop 172.30.3.20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R1(config-route-map)# 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R1(config-route-map)# </a:t>
            </a: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interface S0/0/0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R1(config-if)# </a:t>
            </a:r>
            <a:r>
              <a:rPr lang="en-US" sz="1600" b="1" kern="0" dirty="0">
                <a:latin typeface="Courier New" pitchFamily="49" charset="0"/>
                <a:cs typeface="Courier New" pitchFamily="49" charset="0"/>
              </a:rPr>
              <a:t>ip policy route-map MY-ROUTE-MAP</a:t>
            </a:r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17737B5B-B268-47C0-B9DE-FA07B9F3A2CE}"/>
              </a:ext>
            </a:extLst>
          </p:cNvPr>
          <p:cNvCxnSpPr/>
          <p:nvPr/>
        </p:nvCxnSpPr>
        <p:spPr>
          <a:xfrm>
            <a:off x="452053" y="4250088"/>
            <a:ext cx="76030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42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99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5849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Distribucijske liste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B3B77FAF-0F8A-49B2-896F-5115BFD57C27}"/>
              </a:ext>
            </a:extLst>
          </p:cNvPr>
          <p:cNvSpPr/>
          <p:nvPr/>
        </p:nvSpPr>
        <p:spPr>
          <a:xfrm>
            <a:off x="491611" y="868825"/>
            <a:ext cx="109924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dirty="0"/>
              <a:t>Još jedan način kontrole </a:t>
            </a:r>
            <a:r>
              <a:rPr lang="hr-HR" altLang="sr-Latn-RS" dirty="0" err="1"/>
              <a:t>usmjerničkog</a:t>
            </a:r>
            <a:r>
              <a:rPr lang="hr-HR" altLang="sr-Latn-RS" dirty="0"/>
              <a:t> prometa su distribucijske liste koje omogućavaju korištenje ACL za filtriranje prometa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dirty="0"/>
              <a:t>distribucijske liste kroz ACL definiraju koji </a:t>
            </a:r>
            <a:r>
              <a:rPr lang="hr-HR" altLang="sr-Latn-RS" dirty="0" err="1"/>
              <a:t>usmjernički</a:t>
            </a:r>
            <a:r>
              <a:rPr lang="hr-HR" altLang="sr-Latn-RS" dirty="0"/>
              <a:t> promet će se filtrirati a koji neće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dirty="0"/>
              <a:t>Bitno je razlikovati da se distribucijske liste koriste za kontrolu (filtriranje) </a:t>
            </a:r>
            <a:r>
              <a:rPr lang="hr-HR" altLang="sr-Latn-RS" dirty="0" err="1"/>
              <a:t>usmjerničkog</a:t>
            </a:r>
            <a:r>
              <a:rPr lang="hr-HR" altLang="sr-Latn-RS" dirty="0"/>
              <a:t> prometa (putanja) dok se ACL koriste za filtriranje klasičnog prometa na mreži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3DF25F-79AA-415F-972E-6BC61A7F59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6655" y="2914750"/>
            <a:ext cx="3670974" cy="3205962"/>
          </a:xfrm>
        </p:spPr>
        <p:txBody>
          <a:bodyPr/>
          <a:lstStyle/>
          <a:p>
            <a:r>
              <a:rPr lang="hr-HR" altLang="sr-Latn-RS" sz="1800" dirty="0"/>
              <a:t>Kod distribucijskih lista promet može biti filtriran u dolaznom i odlaznom smjeru</a:t>
            </a:r>
          </a:p>
          <a:p>
            <a:r>
              <a:rPr lang="hr-HR" altLang="sr-Latn-RS" sz="1800" dirty="0"/>
              <a:t>Filtriranje dolaznog prometa ima utjecaj na susjedni </a:t>
            </a:r>
            <a:r>
              <a:rPr lang="hr-HR" altLang="sr-Latn-RS" sz="1800" dirty="0" err="1"/>
              <a:t>usmjernik</a:t>
            </a:r>
            <a:r>
              <a:rPr lang="hr-HR" altLang="sr-Latn-RS" sz="1800" dirty="0"/>
              <a:t>, dok filtriranje dolaznog prometa na </a:t>
            </a:r>
            <a:r>
              <a:rPr lang="hr-HR" altLang="sr-Latn-RS" sz="1800" dirty="0" err="1"/>
              <a:t>usmjernik</a:t>
            </a:r>
            <a:r>
              <a:rPr lang="hr-HR" altLang="sr-Latn-RS" sz="1800" dirty="0"/>
              <a:t> gdje se nalazi distribucijska lista, kao i na sve iza njega</a:t>
            </a:r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F6D7B0E1-844E-4861-A669-515357266454}"/>
              </a:ext>
            </a:extLst>
          </p:cNvPr>
          <p:cNvGrpSpPr>
            <a:grpSpLocks/>
          </p:cNvGrpSpPr>
          <p:nvPr/>
        </p:nvGrpSpPr>
        <p:grpSpPr bwMode="auto">
          <a:xfrm>
            <a:off x="5098129" y="2340148"/>
            <a:ext cx="4281488" cy="4343400"/>
            <a:chOff x="4873450" y="2120188"/>
            <a:chExt cx="4282277" cy="4342485"/>
          </a:xfrm>
        </p:grpSpPr>
        <p:cxnSp>
          <p:nvCxnSpPr>
            <p:cNvPr id="17" name="Straight Connector 4">
              <a:extLst>
                <a:ext uri="{FF2B5EF4-FFF2-40B4-BE49-F238E27FC236}">
                  <a16:creationId xmlns:a16="http://schemas.microsoft.com/office/drawing/2014/main" id="{69403286-A093-4A4B-A41F-1C9AAF83F1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86871" y="3577200"/>
              <a:ext cx="2441750" cy="15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" name="Picture 37">
              <a:extLst>
                <a:ext uri="{FF2B5EF4-FFF2-40B4-BE49-F238E27FC236}">
                  <a16:creationId xmlns:a16="http://schemas.microsoft.com/office/drawing/2014/main" id="{85A1C541-C34B-40B9-B23F-BA58E1475F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391" y="3327669"/>
              <a:ext cx="709688" cy="43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ight Arrow 6">
              <a:extLst>
                <a:ext uri="{FF2B5EF4-FFF2-40B4-BE49-F238E27FC236}">
                  <a16:creationId xmlns:a16="http://schemas.microsoft.com/office/drawing/2014/main" id="{52955603-8F18-4E7C-A1D4-EFFDFC61D8F4}"/>
                </a:ext>
              </a:extLst>
            </p:cNvPr>
            <p:cNvSpPr/>
            <p:nvPr/>
          </p:nvSpPr>
          <p:spPr bwMode="auto">
            <a:xfrm>
              <a:off x="7004268" y="2451906"/>
              <a:ext cx="1559212" cy="1045942"/>
            </a:xfrm>
            <a:prstGeom prst="rightArrow">
              <a:avLst>
                <a:gd name="adj1" fmla="val 37096"/>
                <a:gd name="adj2" fmla="val 42319"/>
              </a:avLst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defTabSz="814388">
                <a:defRPr/>
              </a:pPr>
              <a:r>
                <a:rPr lang="pt-BR" sz="1100" b="1" kern="0" dirty="0">
                  <a:latin typeface="+mn-lt"/>
                </a:rPr>
                <a:t>Filter outgoing routing updates</a:t>
              </a:r>
              <a:endParaRPr lang="en-US" sz="800" b="1" dirty="0">
                <a:latin typeface="+mn-lt"/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FA51F7E0-AE81-4C9C-AFAA-194C643F7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451" y="2371398"/>
              <a:ext cx="3838470" cy="170821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124" tIns="41061" rIns="82124" bIns="41061" anchor="ctr">
              <a:spAutoFit/>
            </a:bodyPr>
            <a:lstStyle>
              <a:lvl1pPr defTabSz="8143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143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143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143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143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sr-Latn-RS" sz="2400"/>
            </a:p>
          </p:txBody>
        </p:sp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8DD27743-0433-4C9C-A1D0-6A27A6946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3450" y="2120188"/>
              <a:ext cx="4270549" cy="27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sr-Latn-RS" sz="1200">
                  <a:latin typeface="Courier New" panose="02070309020205020404" pitchFamily="49" charset="0"/>
                  <a:cs typeface="Courier New" panose="02070309020205020404" pitchFamily="49" charset="0"/>
                </a:rPr>
                <a:t>R1(config-router)# </a:t>
              </a:r>
              <a:r>
                <a:rPr lang="en-US" altLang="sr-Latn-RS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distribute-list out</a:t>
              </a:r>
            </a:p>
          </p:txBody>
        </p:sp>
        <p:cxnSp>
          <p:nvCxnSpPr>
            <p:cNvPr id="22" name="Straight Connector 9">
              <a:extLst>
                <a:ext uri="{FF2B5EF4-FFF2-40B4-BE49-F238E27FC236}">
                  <a16:creationId xmlns:a16="http://schemas.microsoft.com/office/drawing/2014/main" id="{9196D5F9-9FA7-4A64-99F8-7C5154D89D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88551" y="5960256"/>
              <a:ext cx="2441750" cy="15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3" name="Picture 37">
              <a:extLst>
                <a:ext uri="{FF2B5EF4-FFF2-40B4-BE49-F238E27FC236}">
                  <a16:creationId xmlns:a16="http://schemas.microsoft.com/office/drawing/2014/main" id="{30F16CE9-EA7F-4DDC-9DED-F0514A1EDC0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071" y="5710725"/>
              <a:ext cx="709688" cy="43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ight Arrow 11">
              <a:extLst>
                <a:ext uri="{FF2B5EF4-FFF2-40B4-BE49-F238E27FC236}">
                  <a16:creationId xmlns:a16="http://schemas.microsoft.com/office/drawing/2014/main" id="{F90FD1DC-6F5F-4DBF-B73A-AF3DCD242362}"/>
                </a:ext>
              </a:extLst>
            </p:cNvPr>
            <p:cNvSpPr/>
            <p:nvPr/>
          </p:nvSpPr>
          <p:spPr bwMode="auto">
            <a:xfrm>
              <a:off x="4925848" y="4834241"/>
              <a:ext cx="1559212" cy="1047529"/>
            </a:xfrm>
            <a:prstGeom prst="rightArrow">
              <a:avLst>
                <a:gd name="adj1" fmla="val 37096"/>
                <a:gd name="adj2" fmla="val 42319"/>
              </a:avLst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defTabSz="814388">
                <a:defRPr/>
              </a:pPr>
              <a:r>
                <a:rPr lang="pt-BR" sz="1100" b="1" kern="0" dirty="0">
                  <a:latin typeface="+mn-lt"/>
                </a:rPr>
                <a:t>Filter incoming routing updates</a:t>
              </a:r>
              <a:endParaRPr lang="en-US" sz="800" b="1" dirty="0">
                <a:latin typeface="+mn-lt"/>
              </a:endParaRP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DCE145A3-5A49-40AE-AB0B-BF0877EEC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131" y="4754454"/>
              <a:ext cx="3838470" cy="170821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124" tIns="41061" rIns="82124" bIns="41061" anchor="ctr">
              <a:spAutoFit/>
            </a:bodyPr>
            <a:lstStyle>
              <a:lvl1pPr defTabSz="8143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143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143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143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143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sr-Latn-RS" sz="2400"/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9165C875-3656-437E-A109-DD1B5C65A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481" y="3531429"/>
              <a:ext cx="380232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sr-Latn-RS" sz="1200" b="1">
                  <a:solidFill>
                    <a:schemeClr val="bg1"/>
                  </a:solidFill>
                </a:rPr>
                <a:t>R1</a:t>
              </a:r>
            </a:p>
          </p:txBody>
        </p: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BA7E4915-C764-4E54-85AD-AA7E3214C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6155" y="5924605"/>
              <a:ext cx="380232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sr-Latn-RS" sz="1200" b="1">
                  <a:solidFill>
                    <a:schemeClr val="bg1"/>
                  </a:solidFill>
                </a:rPr>
                <a:t>R1</a:t>
              </a: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E0613654-B7F3-4401-8554-4C9A2EBFE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178" y="4483148"/>
              <a:ext cx="4270549" cy="27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sr-Latn-RS" sz="1200">
                  <a:latin typeface="Courier New" panose="02070309020205020404" pitchFamily="49" charset="0"/>
                  <a:cs typeface="Courier New" panose="02070309020205020404" pitchFamily="49" charset="0"/>
                </a:rPr>
                <a:t>R1(config-router)# </a:t>
              </a:r>
              <a:r>
                <a:rPr lang="en-US" altLang="sr-Latn-RS" sz="1200" b="1">
                  <a:latin typeface="Courier New" panose="02070309020205020404" pitchFamily="49" charset="0"/>
                  <a:cs typeface="Courier New" panose="02070309020205020404" pitchFamily="49" charset="0"/>
                </a:rPr>
                <a:t>distribute-list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940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Primjer distribucijske liste 1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C4E8DED8-1105-45E0-A5EE-BAC2233F6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5434542"/>
            <a:ext cx="3294062" cy="165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sr-Latn-RS" sz="240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A587475-24D0-4891-AF6A-BEAA2246EA44}"/>
              </a:ext>
            </a:extLst>
          </p:cNvPr>
          <p:cNvSpPr>
            <a:spLocks/>
          </p:cNvSpPr>
          <p:nvPr/>
        </p:nvSpPr>
        <p:spPr bwMode="auto">
          <a:xfrm>
            <a:off x="1320800" y="4477280"/>
            <a:ext cx="7653867" cy="13938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/>
          <a:lstStyle/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R2(config)# </a:t>
            </a:r>
            <a:r>
              <a:rPr lang="en-US" sz="1200" b="1" kern="0" dirty="0">
                <a:latin typeface="Courier New" pitchFamily="49" charset="0"/>
              </a:rPr>
              <a:t>access-list 7 permit 172.16.0.0 0.0.255.255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R2(config)#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R2(config)# </a:t>
            </a:r>
            <a:r>
              <a:rPr lang="en-US" sz="1200" b="1" kern="0" dirty="0">
                <a:latin typeface="Courier New" pitchFamily="49" charset="0"/>
              </a:rPr>
              <a:t>router eigrp 1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R2(config-router)# </a:t>
            </a:r>
            <a:r>
              <a:rPr lang="en-US" sz="1200" b="1" kern="0" dirty="0">
                <a:latin typeface="Courier New" pitchFamily="49" charset="0"/>
              </a:rPr>
              <a:t>network 172.16.0.0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R2(config-router)# </a:t>
            </a:r>
            <a:r>
              <a:rPr lang="en-US" sz="1200" b="1" kern="0" dirty="0">
                <a:latin typeface="Courier New" pitchFamily="49" charset="0"/>
              </a:rPr>
              <a:t>network 192.168.5.0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R2(config-router)# </a:t>
            </a:r>
            <a:r>
              <a:rPr lang="en-US" sz="1200" b="1" kern="0" dirty="0">
                <a:latin typeface="Courier New" pitchFamily="49" charset="0"/>
              </a:rPr>
              <a:t>distribute-list 7 out Serial0/0/0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R2(config-router)#</a:t>
            </a:r>
            <a:endParaRPr lang="en-US" sz="1200" b="1" kern="0" dirty="0">
              <a:latin typeface="Courier New" pitchFamily="49" charset="0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DEAB180E-0924-4180-B61E-05447033F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2635780"/>
            <a:ext cx="6621462" cy="1666875"/>
          </a:xfrm>
          <a:prstGeom prst="roundRect">
            <a:avLst>
              <a:gd name="adj" fmla="val 16667"/>
            </a:avLst>
          </a:prstGeom>
          <a:solidFill>
            <a:schemeClr val="tx2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sr-Latn-RS" sz="2400"/>
          </a:p>
        </p:txBody>
      </p:sp>
      <p:cxnSp>
        <p:nvCxnSpPr>
          <p:cNvPr id="32" name="Straight Connector 6">
            <a:extLst>
              <a:ext uri="{FF2B5EF4-FFF2-40B4-BE49-F238E27FC236}">
                <a16:creationId xmlns:a16="http://schemas.microsoft.com/office/drawing/2014/main" id="{90E6FB0E-E52A-4EE5-B931-994887A9C7F8}"/>
              </a:ext>
            </a:extLst>
          </p:cNvPr>
          <p:cNvCxnSpPr/>
          <p:nvPr/>
        </p:nvCxnSpPr>
        <p:spPr bwMode="auto">
          <a:xfrm rot="5400000">
            <a:off x="2647951" y="3378729"/>
            <a:ext cx="341312" cy="47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7">
            <a:extLst>
              <a:ext uri="{FF2B5EF4-FFF2-40B4-BE49-F238E27FC236}">
                <a16:creationId xmlns:a16="http://schemas.microsoft.com/office/drawing/2014/main" id="{860F5380-7AC7-445C-9F00-E591BF0F4E4B}"/>
              </a:ext>
            </a:extLst>
          </p:cNvPr>
          <p:cNvCxnSpPr/>
          <p:nvPr/>
        </p:nvCxnSpPr>
        <p:spPr bwMode="auto">
          <a:xfrm rot="10800000">
            <a:off x="2822575" y="3378730"/>
            <a:ext cx="519113" cy="317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8">
            <a:extLst>
              <a:ext uri="{FF2B5EF4-FFF2-40B4-BE49-F238E27FC236}">
                <a16:creationId xmlns:a16="http://schemas.microsoft.com/office/drawing/2014/main" id="{9D569BF1-3CCE-4467-BE48-FDEAF057DE89}"/>
              </a:ext>
            </a:extLst>
          </p:cNvPr>
          <p:cNvSpPr txBox="1"/>
          <p:nvPr/>
        </p:nvSpPr>
        <p:spPr>
          <a:xfrm>
            <a:off x="2255838" y="3072342"/>
            <a:ext cx="1014412" cy="1651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en-US" sz="1050" dirty="0"/>
              <a:t>10.0.0.0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3E0CF83E-0AA4-48A3-A6AA-D0EBC09DBB3A}"/>
              </a:ext>
            </a:extLst>
          </p:cNvPr>
          <p:cNvSpPr txBox="1"/>
          <p:nvPr/>
        </p:nvSpPr>
        <p:spPr>
          <a:xfrm>
            <a:off x="4327525" y="3080280"/>
            <a:ext cx="1012825" cy="16668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en-US" sz="1050" dirty="0"/>
              <a:t>172.16.0.0</a:t>
            </a: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E04427CB-4827-4681-A16E-8CCDBC23C4FA}"/>
              </a:ext>
            </a:extLst>
          </p:cNvPr>
          <p:cNvSpPr txBox="1"/>
          <p:nvPr/>
        </p:nvSpPr>
        <p:spPr>
          <a:xfrm>
            <a:off x="6610350" y="3072342"/>
            <a:ext cx="1012825" cy="1651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en-US" sz="1050" dirty="0"/>
              <a:t>192.168.5.0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63B0BC0F-A128-4939-8DD8-DA9B8CF6E506}"/>
              </a:ext>
            </a:extLst>
          </p:cNvPr>
          <p:cNvSpPr txBox="1"/>
          <p:nvPr/>
        </p:nvSpPr>
        <p:spPr>
          <a:xfrm>
            <a:off x="2430463" y="2691342"/>
            <a:ext cx="1012825" cy="1651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en-US" sz="1050" b="1" dirty="0"/>
              <a:t>EIGRP AS 1</a:t>
            </a:r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62760278-0281-4FAE-BC8B-4CC023AFB7C9}"/>
              </a:ext>
            </a:extLst>
          </p:cNvPr>
          <p:cNvSpPr>
            <a:spLocks/>
          </p:cNvSpPr>
          <p:nvPr/>
        </p:nvSpPr>
        <p:spPr bwMode="auto">
          <a:xfrm>
            <a:off x="4057650" y="3323167"/>
            <a:ext cx="1927225" cy="131763"/>
          </a:xfrm>
          <a:custGeom>
            <a:avLst/>
            <a:gdLst>
              <a:gd name="T0" fmla="*/ 0 w 2017"/>
              <a:gd name="T1" fmla="*/ 0 h 97"/>
              <a:gd name="T2" fmla="*/ 2147483646 w 2017"/>
              <a:gd name="T3" fmla="*/ 0 h 97"/>
              <a:gd name="T4" fmla="*/ 2147483646 w 2017"/>
              <a:gd name="T5" fmla="*/ 2147483646 h 97"/>
              <a:gd name="T6" fmla="*/ 2147483646 w 2017"/>
              <a:gd name="T7" fmla="*/ 2147483646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8B5563D2-DFF5-4054-8568-BBFF9FD0C9CE}"/>
              </a:ext>
            </a:extLst>
          </p:cNvPr>
          <p:cNvSpPr>
            <a:spLocks/>
          </p:cNvSpPr>
          <p:nvPr/>
        </p:nvSpPr>
        <p:spPr bwMode="auto">
          <a:xfrm>
            <a:off x="6267450" y="3319992"/>
            <a:ext cx="1927225" cy="133350"/>
          </a:xfrm>
          <a:custGeom>
            <a:avLst/>
            <a:gdLst>
              <a:gd name="T0" fmla="*/ 0 w 2017"/>
              <a:gd name="T1" fmla="*/ 0 h 97"/>
              <a:gd name="T2" fmla="*/ 2147483646 w 2017"/>
              <a:gd name="T3" fmla="*/ 0 h 97"/>
              <a:gd name="T4" fmla="*/ 2147483646 w 2017"/>
              <a:gd name="T5" fmla="*/ 2147483646 h 97"/>
              <a:gd name="T6" fmla="*/ 2147483646 w 2017"/>
              <a:gd name="T7" fmla="*/ 2147483646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40" name="Picture 37">
            <a:extLst>
              <a:ext uri="{FF2B5EF4-FFF2-40B4-BE49-F238E27FC236}">
                <a16:creationId xmlns:a16="http://schemas.microsoft.com/office/drawing/2014/main" id="{9891C506-C040-485C-B698-428552F31FD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123142"/>
            <a:ext cx="8715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7">
            <a:extLst>
              <a:ext uri="{FF2B5EF4-FFF2-40B4-BE49-F238E27FC236}">
                <a16:creationId xmlns:a16="http://schemas.microsoft.com/office/drawing/2014/main" id="{3B735720-3BF3-4983-8D03-3148115E47D1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113617"/>
            <a:ext cx="8699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6">
            <a:extLst>
              <a:ext uri="{FF2B5EF4-FFF2-40B4-BE49-F238E27FC236}">
                <a16:creationId xmlns:a16="http://schemas.microsoft.com/office/drawing/2014/main" id="{42786404-62F1-4F05-942A-D9960851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3342217"/>
            <a:ext cx="379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sr-Latn-RS" sz="12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917A2B26-5D2D-4FBC-BE4D-7C87AF15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3331105"/>
            <a:ext cx="379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sr-Latn-RS" sz="1200" b="1">
                <a:solidFill>
                  <a:schemeClr val="bg1"/>
                </a:solidFill>
              </a:rPr>
              <a:t>R2</a:t>
            </a:r>
          </a:p>
        </p:txBody>
      </p:sp>
      <p:pic>
        <p:nvPicPr>
          <p:cNvPr id="44" name="Picture 37">
            <a:extLst>
              <a:ext uri="{FF2B5EF4-FFF2-40B4-BE49-F238E27FC236}">
                <a16:creationId xmlns:a16="http://schemas.microsoft.com/office/drawing/2014/main" id="{346B6D30-5FDE-4033-815C-E4D9944F3502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3113617"/>
            <a:ext cx="8699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19">
            <a:extLst>
              <a:ext uri="{FF2B5EF4-FFF2-40B4-BE49-F238E27FC236}">
                <a16:creationId xmlns:a16="http://schemas.microsoft.com/office/drawing/2014/main" id="{D0F8BBE1-E350-473F-8C7D-A558C6C04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325" y="3334280"/>
            <a:ext cx="3794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sr-Latn-RS" sz="12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46" name="Right Arrow 20">
            <a:extLst>
              <a:ext uri="{FF2B5EF4-FFF2-40B4-BE49-F238E27FC236}">
                <a16:creationId xmlns:a16="http://schemas.microsoft.com/office/drawing/2014/main" id="{C135AD4F-5D18-4A7E-93E9-797F0915C4F4}"/>
              </a:ext>
            </a:extLst>
          </p:cNvPr>
          <p:cNvSpPr/>
          <p:nvPr/>
        </p:nvSpPr>
        <p:spPr bwMode="auto">
          <a:xfrm>
            <a:off x="3914775" y="3518430"/>
            <a:ext cx="1758950" cy="546100"/>
          </a:xfrm>
          <a:prstGeom prst="rightArrow">
            <a:avLst>
              <a:gd name="adj1" fmla="val 37096"/>
              <a:gd name="adj2" fmla="val 5000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defTabSz="814388">
              <a:defRPr/>
            </a:pPr>
            <a:r>
              <a:rPr lang="pt-BR" sz="800" b="1" kern="0" dirty="0">
                <a:latin typeface="Courier New" pitchFamily="49" charset="0"/>
              </a:rPr>
              <a:t>D 10.0.0.0/8 [90/...]</a:t>
            </a:r>
            <a:endParaRPr lang="en-US" sz="800" b="1" dirty="0"/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898390EB-D867-4687-B7EA-E36085571366}"/>
              </a:ext>
            </a:extLst>
          </p:cNvPr>
          <p:cNvSpPr txBox="1"/>
          <p:nvPr/>
        </p:nvSpPr>
        <p:spPr>
          <a:xfrm>
            <a:off x="6530975" y="3375555"/>
            <a:ext cx="479425" cy="19367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en-US" sz="1050" dirty="0"/>
              <a:t>S0/0/0</a:t>
            </a:r>
          </a:p>
        </p:txBody>
      </p:sp>
      <p:sp>
        <p:nvSpPr>
          <p:cNvPr id="48" name="Right Arrow 22">
            <a:extLst>
              <a:ext uri="{FF2B5EF4-FFF2-40B4-BE49-F238E27FC236}">
                <a16:creationId xmlns:a16="http://schemas.microsoft.com/office/drawing/2014/main" id="{6746E2AD-E316-4F98-99B9-80FADEC4FDC8}"/>
              </a:ext>
            </a:extLst>
          </p:cNvPr>
          <p:cNvSpPr/>
          <p:nvPr/>
        </p:nvSpPr>
        <p:spPr bwMode="auto">
          <a:xfrm>
            <a:off x="6448425" y="3423180"/>
            <a:ext cx="1758950" cy="808037"/>
          </a:xfrm>
          <a:prstGeom prst="rightArrow">
            <a:avLst>
              <a:gd name="adj1" fmla="val 37096"/>
              <a:gd name="adj2" fmla="val 3526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defTabSz="814388">
              <a:defRPr/>
            </a:pPr>
            <a:r>
              <a:rPr lang="pt-BR" sz="800" b="1" kern="0" dirty="0">
                <a:latin typeface="Courier New" pitchFamily="49" charset="0"/>
              </a:rPr>
              <a:t>D 172.16.0.0/16 [90/...]</a:t>
            </a:r>
          </a:p>
          <a:p>
            <a:pPr defTabSz="814388">
              <a:defRPr/>
            </a:pPr>
            <a:r>
              <a:rPr lang="pt-BR" sz="800" b="1" kern="0" dirty="0">
                <a:latin typeface="Courier New" pitchFamily="49" charset="0"/>
              </a:rPr>
              <a:t>D 10.0.0.0/8 [90/...]</a:t>
            </a:r>
            <a:endParaRPr lang="en-US" sz="800" b="1" dirty="0"/>
          </a:p>
        </p:txBody>
      </p:sp>
      <p:cxnSp>
        <p:nvCxnSpPr>
          <p:cNvPr id="49" name="Straight Connector 23">
            <a:extLst>
              <a:ext uri="{FF2B5EF4-FFF2-40B4-BE49-F238E27FC236}">
                <a16:creationId xmlns:a16="http://schemas.microsoft.com/office/drawing/2014/main" id="{3C3F03EB-7394-4B6A-8D55-3BF7F6E211F1}"/>
              </a:ext>
            </a:extLst>
          </p:cNvPr>
          <p:cNvCxnSpPr/>
          <p:nvPr/>
        </p:nvCxnSpPr>
        <p:spPr bwMode="auto">
          <a:xfrm rot="10800000">
            <a:off x="6488113" y="3883555"/>
            <a:ext cx="141605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Pravokutnik 49">
            <a:extLst>
              <a:ext uri="{FF2B5EF4-FFF2-40B4-BE49-F238E27FC236}">
                <a16:creationId xmlns:a16="http://schemas.microsoft.com/office/drawing/2014/main" id="{D703107C-9594-4A25-B7EE-08761B3E0466}"/>
              </a:ext>
            </a:extLst>
          </p:cNvPr>
          <p:cNvSpPr/>
          <p:nvPr/>
        </p:nvSpPr>
        <p:spPr>
          <a:xfrm>
            <a:off x="344129" y="813211"/>
            <a:ext cx="86305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dirty="0"/>
              <a:t>Upotreba distribucijskih lista ima nekoliko nedostataka uključujući: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altLang="sr-Latn-RS" dirty="0"/>
              <a:t>Teško rukovanje mrežnim maskama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altLang="sr-Latn-RS" dirty="0"/>
              <a:t>ACL se ispituju za svaki IP prefiks </a:t>
            </a:r>
            <a:r>
              <a:rPr lang="hr-HR" altLang="sr-Latn-RS" dirty="0" err="1"/>
              <a:t>usmjerničke</a:t>
            </a:r>
            <a:r>
              <a:rPr lang="hr-HR" altLang="sr-Latn-RS" dirty="0"/>
              <a:t> poruke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altLang="sr-Latn-RS" dirty="0"/>
              <a:t>Komplicirana konfiguracija proširenih ACL</a:t>
            </a:r>
          </a:p>
          <a:p>
            <a:pPr lvl="1"/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846693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Primjer distribucijske liste 2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E5BF7B-2A95-428A-BCC2-24E4F1E61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105" y="4808008"/>
            <a:ext cx="3294062" cy="165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sr-Latn-RS" sz="240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0519F29B-527B-48EE-90F0-29AE018A77AE}"/>
              </a:ext>
            </a:extLst>
          </p:cNvPr>
          <p:cNvSpPr>
            <a:spLocks/>
          </p:cNvSpPr>
          <p:nvPr/>
        </p:nvSpPr>
        <p:spPr bwMode="auto">
          <a:xfrm>
            <a:off x="1354667" y="3850746"/>
            <a:ext cx="7662333" cy="15557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/>
          <a:lstStyle/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R2(config)# </a:t>
            </a:r>
            <a:r>
              <a:rPr lang="en-US" sz="1200" b="1" kern="0" dirty="0">
                <a:latin typeface="Courier New" pitchFamily="49" charset="0"/>
              </a:rPr>
              <a:t>access-list 7 deny 10.0.0.0 0.255.255.255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R2(config)# </a:t>
            </a:r>
            <a:r>
              <a:rPr lang="en-US" sz="1200" b="1" kern="0" dirty="0">
                <a:latin typeface="Courier New" pitchFamily="49" charset="0"/>
              </a:rPr>
              <a:t>access-list 7 permit any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R2(config)#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R2(config)# </a:t>
            </a:r>
            <a:r>
              <a:rPr lang="en-US" sz="1200" b="1" kern="0" dirty="0">
                <a:latin typeface="Courier New" pitchFamily="49" charset="0"/>
              </a:rPr>
              <a:t>router eigrp 1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R2(config-router)# </a:t>
            </a:r>
            <a:r>
              <a:rPr lang="en-US" sz="1200" b="1" kern="0" dirty="0">
                <a:latin typeface="Courier New" pitchFamily="49" charset="0"/>
              </a:rPr>
              <a:t>network 172.16.0.0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R2(config-router)# </a:t>
            </a:r>
            <a:r>
              <a:rPr lang="en-US" sz="1200" b="1" kern="0" dirty="0">
                <a:latin typeface="Courier New" pitchFamily="49" charset="0"/>
              </a:rPr>
              <a:t>network 192.168.5.0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R2(config-router)# </a:t>
            </a:r>
            <a:r>
              <a:rPr lang="en-US" sz="1200" b="1" kern="0" dirty="0">
                <a:latin typeface="Courier New" pitchFamily="49" charset="0"/>
              </a:rPr>
              <a:t>distribute-list 7 out Serial0/0/0</a:t>
            </a:r>
          </a:p>
          <a:p>
            <a:pPr marL="236538" indent="-236538" defTabSz="814388" eaLnBrk="1" hangingPunct="1">
              <a:spcBef>
                <a:spcPts val="0"/>
              </a:spcBef>
              <a:buClr>
                <a:srgbClr val="708CA1"/>
              </a:buClr>
              <a:defRPr/>
            </a:pPr>
            <a:r>
              <a:rPr lang="en-US" sz="1200" kern="0" dirty="0">
                <a:latin typeface="Courier New" pitchFamily="49" charset="0"/>
              </a:rPr>
              <a:t>R2(config-router)#</a:t>
            </a:r>
            <a:endParaRPr lang="en-US" sz="1200" b="1" kern="0" dirty="0">
              <a:latin typeface="Courier New" pitchFamily="49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EBF7C664-5030-4482-B37E-C459885E9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130" y="2009246"/>
            <a:ext cx="6621462" cy="1666875"/>
          </a:xfrm>
          <a:prstGeom prst="roundRect">
            <a:avLst>
              <a:gd name="adj" fmla="val 16667"/>
            </a:avLst>
          </a:prstGeom>
          <a:solidFill>
            <a:schemeClr val="tx2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sr-Latn-RS" sz="2400"/>
          </a:p>
        </p:txBody>
      </p:sp>
      <p:cxnSp>
        <p:nvCxnSpPr>
          <p:cNvPr id="28" name="Straight Connector 6">
            <a:extLst>
              <a:ext uri="{FF2B5EF4-FFF2-40B4-BE49-F238E27FC236}">
                <a16:creationId xmlns:a16="http://schemas.microsoft.com/office/drawing/2014/main" id="{F7DF54F4-3AA8-4EE6-B1D4-E21CE58A64F4}"/>
              </a:ext>
            </a:extLst>
          </p:cNvPr>
          <p:cNvCxnSpPr/>
          <p:nvPr/>
        </p:nvCxnSpPr>
        <p:spPr bwMode="auto">
          <a:xfrm rot="5400000">
            <a:off x="2681818" y="2752195"/>
            <a:ext cx="341312" cy="47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E86F88E7-83F0-4ADB-8115-D8AC720E72F3}"/>
              </a:ext>
            </a:extLst>
          </p:cNvPr>
          <p:cNvCxnSpPr/>
          <p:nvPr/>
        </p:nvCxnSpPr>
        <p:spPr bwMode="auto">
          <a:xfrm rot="10800000">
            <a:off x="2856442" y="2752196"/>
            <a:ext cx="519113" cy="317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8">
            <a:extLst>
              <a:ext uri="{FF2B5EF4-FFF2-40B4-BE49-F238E27FC236}">
                <a16:creationId xmlns:a16="http://schemas.microsoft.com/office/drawing/2014/main" id="{C64E4375-22F5-4352-80E3-FCB5CFCBE55E}"/>
              </a:ext>
            </a:extLst>
          </p:cNvPr>
          <p:cNvSpPr txBox="1"/>
          <p:nvPr/>
        </p:nvSpPr>
        <p:spPr>
          <a:xfrm>
            <a:off x="2289705" y="2445808"/>
            <a:ext cx="1014412" cy="1651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en-US" sz="1050" dirty="0"/>
              <a:t>10.0.0.0</a:t>
            </a:r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5319E1B0-4DC3-4C20-921F-8A89325EDD6A}"/>
              </a:ext>
            </a:extLst>
          </p:cNvPr>
          <p:cNvSpPr txBox="1"/>
          <p:nvPr/>
        </p:nvSpPr>
        <p:spPr>
          <a:xfrm>
            <a:off x="4361392" y="2453746"/>
            <a:ext cx="1012825" cy="16668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en-US" sz="1050" dirty="0"/>
              <a:t>172.16.0.0</a:t>
            </a:r>
          </a:p>
        </p:txBody>
      </p:sp>
      <p:sp>
        <p:nvSpPr>
          <p:cNvPr id="54" name="TextBox 10">
            <a:extLst>
              <a:ext uri="{FF2B5EF4-FFF2-40B4-BE49-F238E27FC236}">
                <a16:creationId xmlns:a16="http://schemas.microsoft.com/office/drawing/2014/main" id="{4CCD69FB-1AD1-4026-8FCC-7018FC0110B3}"/>
              </a:ext>
            </a:extLst>
          </p:cNvPr>
          <p:cNvSpPr txBox="1"/>
          <p:nvPr/>
        </p:nvSpPr>
        <p:spPr>
          <a:xfrm>
            <a:off x="6644217" y="2445808"/>
            <a:ext cx="1012825" cy="1651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en-US" sz="1050" dirty="0"/>
              <a:t>192.168.5.0</a:t>
            </a:r>
          </a:p>
        </p:txBody>
      </p:sp>
      <p:sp>
        <p:nvSpPr>
          <p:cNvPr id="55" name="TextBox 11">
            <a:extLst>
              <a:ext uri="{FF2B5EF4-FFF2-40B4-BE49-F238E27FC236}">
                <a16:creationId xmlns:a16="http://schemas.microsoft.com/office/drawing/2014/main" id="{712AA380-8B8E-434F-B937-10353075070A}"/>
              </a:ext>
            </a:extLst>
          </p:cNvPr>
          <p:cNvSpPr txBox="1"/>
          <p:nvPr/>
        </p:nvSpPr>
        <p:spPr>
          <a:xfrm>
            <a:off x="2464330" y="2064808"/>
            <a:ext cx="1012825" cy="1651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en-US" sz="1050" b="1" dirty="0"/>
              <a:t>EIGRP AS 1</a:t>
            </a:r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5D130884-D1B9-456D-AE08-69A3AC792A3C}"/>
              </a:ext>
            </a:extLst>
          </p:cNvPr>
          <p:cNvSpPr>
            <a:spLocks/>
          </p:cNvSpPr>
          <p:nvPr/>
        </p:nvSpPr>
        <p:spPr bwMode="auto">
          <a:xfrm>
            <a:off x="4091517" y="2696633"/>
            <a:ext cx="1927225" cy="131763"/>
          </a:xfrm>
          <a:custGeom>
            <a:avLst/>
            <a:gdLst>
              <a:gd name="T0" fmla="*/ 0 w 2017"/>
              <a:gd name="T1" fmla="*/ 0 h 97"/>
              <a:gd name="T2" fmla="*/ 2147483646 w 2017"/>
              <a:gd name="T3" fmla="*/ 0 h 97"/>
              <a:gd name="T4" fmla="*/ 2147483646 w 2017"/>
              <a:gd name="T5" fmla="*/ 2147483646 h 97"/>
              <a:gd name="T6" fmla="*/ 2147483646 w 2017"/>
              <a:gd name="T7" fmla="*/ 2147483646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390B5849-4A06-4521-95AA-AA9F8367F31C}"/>
              </a:ext>
            </a:extLst>
          </p:cNvPr>
          <p:cNvSpPr>
            <a:spLocks/>
          </p:cNvSpPr>
          <p:nvPr/>
        </p:nvSpPr>
        <p:spPr bwMode="auto">
          <a:xfrm>
            <a:off x="6301317" y="2693458"/>
            <a:ext cx="1927225" cy="133350"/>
          </a:xfrm>
          <a:custGeom>
            <a:avLst/>
            <a:gdLst>
              <a:gd name="T0" fmla="*/ 0 w 2017"/>
              <a:gd name="T1" fmla="*/ 0 h 97"/>
              <a:gd name="T2" fmla="*/ 2147483646 w 2017"/>
              <a:gd name="T3" fmla="*/ 0 h 97"/>
              <a:gd name="T4" fmla="*/ 2147483646 w 2017"/>
              <a:gd name="T5" fmla="*/ 2147483646 h 97"/>
              <a:gd name="T6" fmla="*/ 2147483646 w 2017"/>
              <a:gd name="T7" fmla="*/ 2147483646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58" name="Picture 37">
            <a:extLst>
              <a:ext uri="{FF2B5EF4-FFF2-40B4-BE49-F238E27FC236}">
                <a16:creationId xmlns:a16="http://schemas.microsoft.com/office/drawing/2014/main" id="{28EBAC33-431D-44DC-A6FB-3CAFB1779FB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17" y="2496608"/>
            <a:ext cx="8715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7">
            <a:extLst>
              <a:ext uri="{FF2B5EF4-FFF2-40B4-BE49-F238E27FC236}">
                <a16:creationId xmlns:a16="http://schemas.microsoft.com/office/drawing/2014/main" id="{0F9264B4-55A8-4D00-904A-DDD697C497E1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05" y="2487083"/>
            <a:ext cx="8699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16">
            <a:extLst>
              <a:ext uri="{FF2B5EF4-FFF2-40B4-BE49-F238E27FC236}">
                <a16:creationId xmlns:a16="http://schemas.microsoft.com/office/drawing/2014/main" id="{6DE5EC99-C07E-4396-A6FC-D4BFCF326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542" y="2715683"/>
            <a:ext cx="379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sr-Latn-RS" sz="12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C6F2ECE2-0D21-4C98-9B6F-03AF89EDA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180" y="2704571"/>
            <a:ext cx="379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sr-Latn-RS" sz="1200" b="1">
                <a:solidFill>
                  <a:schemeClr val="bg1"/>
                </a:solidFill>
              </a:rPr>
              <a:t>R2</a:t>
            </a:r>
          </a:p>
        </p:txBody>
      </p:sp>
      <p:pic>
        <p:nvPicPr>
          <p:cNvPr id="62" name="Picture 37">
            <a:extLst>
              <a:ext uri="{FF2B5EF4-FFF2-40B4-BE49-F238E27FC236}">
                <a16:creationId xmlns:a16="http://schemas.microsoft.com/office/drawing/2014/main" id="{BBAB0953-4BF2-4D0C-B650-13B9EDEA38F2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55" y="2487083"/>
            <a:ext cx="8699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19">
            <a:extLst>
              <a:ext uri="{FF2B5EF4-FFF2-40B4-BE49-F238E27FC236}">
                <a16:creationId xmlns:a16="http://schemas.microsoft.com/office/drawing/2014/main" id="{5BF856BB-540A-4182-B5C5-DB86D875B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192" y="2707746"/>
            <a:ext cx="3794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sr-Latn-RS" sz="12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64" name="Right Arrow 20">
            <a:extLst>
              <a:ext uri="{FF2B5EF4-FFF2-40B4-BE49-F238E27FC236}">
                <a16:creationId xmlns:a16="http://schemas.microsoft.com/office/drawing/2014/main" id="{6B3F795E-0B64-4B90-99B0-36687C420847}"/>
              </a:ext>
            </a:extLst>
          </p:cNvPr>
          <p:cNvSpPr/>
          <p:nvPr/>
        </p:nvSpPr>
        <p:spPr bwMode="auto">
          <a:xfrm>
            <a:off x="3948642" y="2891896"/>
            <a:ext cx="1758950" cy="546100"/>
          </a:xfrm>
          <a:prstGeom prst="rightArrow">
            <a:avLst>
              <a:gd name="adj1" fmla="val 37096"/>
              <a:gd name="adj2" fmla="val 5000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defTabSz="814388">
              <a:defRPr/>
            </a:pPr>
            <a:r>
              <a:rPr lang="pt-BR" sz="800" b="1" kern="0" dirty="0">
                <a:latin typeface="Courier New" pitchFamily="49" charset="0"/>
              </a:rPr>
              <a:t>D 10.0.0.0/8 [90/...]</a:t>
            </a:r>
            <a:endParaRPr lang="en-US" sz="800" b="1" dirty="0"/>
          </a:p>
        </p:txBody>
      </p:sp>
      <p:sp>
        <p:nvSpPr>
          <p:cNvPr id="65" name="TextBox 21">
            <a:extLst>
              <a:ext uri="{FF2B5EF4-FFF2-40B4-BE49-F238E27FC236}">
                <a16:creationId xmlns:a16="http://schemas.microsoft.com/office/drawing/2014/main" id="{C858E94F-94BB-43AB-8C05-D629DDD11407}"/>
              </a:ext>
            </a:extLst>
          </p:cNvPr>
          <p:cNvSpPr txBox="1"/>
          <p:nvPr/>
        </p:nvSpPr>
        <p:spPr>
          <a:xfrm>
            <a:off x="6564842" y="2749021"/>
            <a:ext cx="479425" cy="19367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en-US" sz="1050" dirty="0"/>
              <a:t>S0/0/0</a:t>
            </a:r>
          </a:p>
        </p:txBody>
      </p:sp>
      <p:sp>
        <p:nvSpPr>
          <p:cNvPr id="66" name="Right Arrow 22">
            <a:extLst>
              <a:ext uri="{FF2B5EF4-FFF2-40B4-BE49-F238E27FC236}">
                <a16:creationId xmlns:a16="http://schemas.microsoft.com/office/drawing/2014/main" id="{FA691A4A-C73D-4001-A3E9-F766CCD036E4}"/>
              </a:ext>
            </a:extLst>
          </p:cNvPr>
          <p:cNvSpPr/>
          <p:nvPr/>
        </p:nvSpPr>
        <p:spPr bwMode="auto">
          <a:xfrm>
            <a:off x="6482292" y="2796646"/>
            <a:ext cx="1758950" cy="808037"/>
          </a:xfrm>
          <a:prstGeom prst="rightArrow">
            <a:avLst>
              <a:gd name="adj1" fmla="val 37096"/>
              <a:gd name="adj2" fmla="val 3526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defTabSz="814388">
              <a:defRPr/>
            </a:pPr>
            <a:r>
              <a:rPr lang="pt-BR" sz="800" b="1" kern="0" dirty="0">
                <a:latin typeface="Courier New" pitchFamily="49" charset="0"/>
              </a:rPr>
              <a:t>D 172.16.0.0/16 [90/...]</a:t>
            </a:r>
          </a:p>
          <a:p>
            <a:pPr defTabSz="814388">
              <a:defRPr/>
            </a:pPr>
            <a:r>
              <a:rPr lang="pt-BR" sz="800" b="1" kern="0" dirty="0">
                <a:latin typeface="Courier New" pitchFamily="49" charset="0"/>
              </a:rPr>
              <a:t>D 10.0.0.0/8 [90/...]</a:t>
            </a:r>
            <a:endParaRPr lang="en-US" sz="800" b="1" dirty="0"/>
          </a:p>
        </p:txBody>
      </p:sp>
      <p:cxnSp>
        <p:nvCxnSpPr>
          <p:cNvPr id="67" name="Straight Connector 23">
            <a:extLst>
              <a:ext uri="{FF2B5EF4-FFF2-40B4-BE49-F238E27FC236}">
                <a16:creationId xmlns:a16="http://schemas.microsoft.com/office/drawing/2014/main" id="{44A4443B-C243-48AF-B1E0-6F09DDC5F770}"/>
              </a:ext>
            </a:extLst>
          </p:cNvPr>
          <p:cNvCxnSpPr/>
          <p:nvPr/>
        </p:nvCxnSpPr>
        <p:spPr bwMode="auto">
          <a:xfrm rot="10800000">
            <a:off x="6521980" y="3257021"/>
            <a:ext cx="141605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92875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99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83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0597020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Kada koristimo redistribuciju</a:t>
            </a:r>
            <a:endParaRPr lang="hr-HR" dirty="0"/>
          </a:p>
        </p:txBody>
      </p:sp>
      <p:sp>
        <p:nvSpPr>
          <p:cNvPr id="14" name="Rezervirano mjesto sadržaja 13">
            <a:extLst>
              <a:ext uri="{FF2B5EF4-FFF2-40B4-BE49-F238E27FC236}">
                <a16:creationId xmlns:a16="http://schemas.microsoft.com/office/drawing/2014/main" id="{DC4B0806-29C1-4720-90E9-028E82F2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948990"/>
            <a:ext cx="11977139" cy="4032313"/>
          </a:xfrm>
        </p:spPr>
        <p:txBody>
          <a:bodyPr/>
          <a:lstStyle/>
          <a:p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Privremeno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1313" indent="14288">
              <a:buFont typeface="Wingdings" panose="05000000000000000000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Migracija sa starijeg na noviji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usmjernički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prtokol</a:t>
            </a:r>
            <a:endParaRPr lang="hr-HR" sz="2000" dirty="0">
              <a:latin typeface="Arial" pitchFamily="34" charset="0"/>
              <a:cs typeface="Arial" pitchFamily="34" charset="0"/>
            </a:endParaRPr>
          </a:p>
          <a:p>
            <a:pPr marL="341313" lvl="1" indent="14288">
              <a:buFont typeface="Wingdings" panose="05000000000000000000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Spajanje dvije tvrtke</a:t>
            </a:r>
          </a:p>
          <a:p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Organizacijski razlozi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(U velikim tvrtkama i telekomima)</a:t>
            </a:r>
          </a:p>
          <a:p>
            <a:pPr marL="341313" lvl="1" indent="14288">
              <a:buFont typeface="Wingdings" panose="05000000000000000000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Više različitih mrežnih odjela koje administriraju različiti administratori</a:t>
            </a:r>
          </a:p>
          <a:p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Različiti uređaji za usmjeravanje</a:t>
            </a:r>
          </a:p>
          <a:p>
            <a:pPr marL="341313" lvl="1" indent="14288">
              <a:buFont typeface="Wingdings" panose="05000000000000000000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Korištenje vlasničkih protokola u nekom djelu mreže (EIGRP)</a:t>
            </a:r>
          </a:p>
          <a:p>
            <a:pPr marL="341313" lvl="1" indent="14288">
              <a:buFont typeface="Wingdings" panose="05000000000000000000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Korištenje standardnih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usmjerničkih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protokola (OSPF)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8AB9C-BF98-2B3F-DC39-93E9CD7B5C3B}"/>
              </a:ext>
            </a:extLst>
          </p:cNvPr>
          <p:cNvSpPr txBox="1"/>
          <p:nvPr/>
        </p:nvSpPr>
        <p:spPr>
          <a:xfrm>
            <a:off x="142874" y="3908462"/>
            <a:ext cx="1031930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400" dirty="0"/>
              <a:t>Korištenje </a:t>
            </a:r>
            <a:r>
              <a:rPr lang="hr-HR" altLang="sr-Latn-RS" sz="2400" dirty="0">
                <a:solidFill>
                  <a:srgbClr val="FF0000"/>
                </a:solidFill>
              </a:rPr>
              <a:t>jednog </a:t>
            </a:r>
            <a:r>
              <a:rPr lang="hr-HR" altLang="sr-Latn-RS" sz="2400" dirty="0" err="1">
                <a:solidFill>
                  <a:srgbClr val="FF0000"/>
                </a:solidFill>
              </a:rPr>
              <a:t>usmjerničkog</a:t>
            </a:r>
            <a:r>
              <a:rPr lang="hr-HR" altLang="sr-Latn-RS" sz="2400" dirty="0">
                <a:solidFill>
                  <a:srgbClr val="FF0000"/>
                </a:solidFill>
              </a:rPr>
              <a:t> </a:t>
            </a:r>
            <a:r>
              <a:rPr lang="hr-HR" altLang="sr-Latn-RS" sz="2400" dirty="0"/>
              <a:t>protokola u cijeloj mreži je </a:t>
            </a:r>
            <a:r>
              <a:rPr lang="hr-HR" altLang="sr-Latn-RS" sz="2400" dirty="0">
                <a:solidFill>
                  <a:srgbClr val="FF0000"/>
                </a:solidFill>
              </a:rPr>
              <a:t>poželjno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300" dirty="0"/>
              <a:t>Kompleksne mreže </a:t>
            </a:r>
            <a:r>
              <a:rPr lang="hr-HR" altLang="sr-Latn-RS" sz="2300" dirty="0" err="1"/>
              <a:t>zahtjevaju</a:t>
            </a:r>
            <a:r>
              <a:rPr lang="hr-HR" altLang="sr-Latn-RS" sz="2300" dirty="0"/>
              <a:t> pažljiv dizajn </a:t>
            </a:r>
            <a:r>
              <a:rPr lang="hr-HR" altLang="sr-Latn-RS" sz="2300" dirty="0" err="1"/>
              <a:t>usmjerničkih</a:t>
            </a:r>
            <a:r>
              <a:rPr lang="hr-HR" altLang="sr-Latn-RS" sz="2300" dirty="0"/>
              <a:t> protokola i </a:t>
            </a:r>
            <a:r>
              <a:rPr lang="hr-HR" altLang="sr-Latn-RS" sz="2300" dirty="0" err="1">
                <a:solidFill>
                  <a:srgbClr val="FF0000"/>
                </a:solidFill>
              </a:rPr>
              <a:t>riješenja</a:t>
            </a:r>
            <a:r>
              <a:rPr lang="hr-HR" altLang="sr-Latn-RS" sz="2300" dirty="0">
                <a:solidFill>
                  <a:srgbClr val="FF0000"/>
                </a:solidFill>
              </a:rPr>
              <a:t> za optimizaciju </a:t>
            </a:r>
            <a:r>
              <a:rPr lang="hr-HR" altLang="sr-Latn-RS" sz="2300" dirty="0"/>
              <a:t>prometa kao npr.:</a:t>
            </a:r>
          </a:p>
          <a:p>
            <a:pPr lvl="1"/>
            <a:r>
              <a:rPr lang="hr-HR" altLang="sr-Latn-RS" sz="1800" dirty="0">
                <a:solidFill>
                  <a:srgbClr val="FF0000"/>
                </a:solidFill>
              </a:rPr>
              <a:t>Redistribucija između </a:t>
            </a:r>
            <a:r>
              <a:rPr lang="hr-HR" altLang="sr-Latn-RS" sz="1800" dirty="0" err="1">
                <a:solidFill>
                  <a:srgbClr val="FF0000"/>
                </a:solidFill>
              </a:rPr>
              <a:t>usmjerničkih</a:t>
            </a:r>
            <a:r>
              <a:rPr lang="hr-HR" altLang="sr-Latn-RS" sz="1800" dirty="0">
                <a:solidFill>
                  <a:srgbClr val="FF0000"/>
                </a:solidFill>
              </a:rPr>
              <a:t> protokola</a:t>
            </a:r>
          </a:p>
          <a:p>
            <a:pPr lvl="1"/>
            <a:r>
              <a:rPr lang="hr-HR" altLang="sr-Latn-RS" sz="1800" dirty="0">
                <a:solidFill>
                  <a:srgbClr val="FF0000"/>
                </a:solidFill>
              </a:rPr>
              <a:t>Filtriranje ruta</a:t>
            </a:r>
          </a:p>
          <a:p>
            <a:pPr lvl="1"/>
            <a:r>
              <a:rPr lang="hr-HR" altLang="sr-Latn-RS" sz="1800" dirty="0" err="1">
                <a:solidFill>
                  <a:srgbClr val="FF0000"/>
                </a:solidFill>
              </a:rPr>
              <a:t>Sumarizacija</a:t>
            </a:r>
            <a:endParaRPr lang="hr-HR" altLang="sr-Latn-R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04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Prefiks liste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6EE79A64-99DF-4121-BA30-8470B48A940C}"/>
              </a:ext>
            </a:extLst>
          </p:cNvPr>
          <p:cNvSpPr/>
          <p:nvPr/>
        </p:nvSpPr>
        <p:spPr>
          <a:xfrm>
            <a:off x="240668" y="1012576"/>
            <a:ext cx="1171066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altLang="sr-Latn-RS" sz="2400" b="1" dirty="0"/>
              <a:t>Prefiks liste filtriraju </a:t>
            </a:r>
            <a:r>
              <a:rPr lang="hr-HR" altLang="sr-Latn-RS" sz="2400" b="1" u="sng" dirty="0">
                <a:solidFill>
                  <a:srgbClr val="FF0000"/>
                </a:solidFill>
              </a:rPr>
              <a:t>samo po </a:t>
            </a:r>
            <a:r>
              <a:rPr lang="hr-HR" altLang="sr-Latn-RS" sz="2400" b="1" u="sng" dirty="0" err="1">
                <a:solidFill>
                  <a:srgbClr val="FF0000"/>
                </a:solidFill>
              </a:rPr>
              <a:t>subnet</a:t>
            </a:r>
            <a:r>
              <a:rPr lang="hr-HR" altLang="sr-Latn-RS" sz="2400" b="1" u="sng" dirty="0">
                <a:solidFill>
                  <a:srgbClr val="FF0000"/>
                </a:solidFill>
              </a:rPr>
              <a:t> maski i duljini </a:t>
            </a:r>
            <a:r>
              <a:rPr lang="hr-HR" altLang="sr-Latn-RS" sz="2400" b="1" u="sng" dirty="0" err="1">
                <a:solidFill>
                  <a:srgbClr val="FF0000"/>
                </a:solidFill>
              </a:rPr>
              <a:t>subnet</a:t>
            </a:r>
            <a:r>
              <a:rPr lang="hr-HR" altLang="sr-Latn-RS" sz="2400" b="1" u="sng" dirty="0">
                <a:solidFill>
                  <a:srgbClr val="FF0000"/>
                </a:solidFill>
              </a:rPr>
              <a:t> maske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altLang="sr-Latn-RS" sz="2400" dirty="0"/>
              <a:t>Prefiks liste se mogu koristiti kao </a:t>
            </a:r>
            <a:r>
              <a:rPr lang="hr-HR" altLang="sr-Latn-RS" sz="2400" dirty="0">
                <a:solidFill>
                  <a:srgbClr val="FF0000"/>
                </a:solidFill>
              </a:rPr>
              <a:t>alternativa ACL pri filtriranju </a:t>
            </a:r>
            <a:r>
              <a:rPr lang="hr-HR" altLang="sr-Latn-RS" sz="2400" dirty="0" err="1">
                <a:solidFill>
                  <a:srgbClr val="FF0000"/>
                </a:solidFill>
              </a:rPr>
              <a:t>usmjerničkog</a:t>
            </a:r>
            <a:r>
              <a:rPr lang="hr-HR" altLang="sr-Latn-RS" sz="2400" dirty="0">
                <a:solidFill>
                  <a:srgbClr val="FF0000"/>
                </a:solidFill>
              </a:rPr>
              <a:t> prometa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altLang="sr-Latn-RS" sz="2400" dirty="0"/>
              <a:t>Karakteristike prefiks listi uključuju: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altLang="sr-Latn-RS" sz="2000" dirty="0"/>
              <a:t>Poboljšanje performansi u usporedbi sa ACL u pregledavanju ruta na velikim listama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altLang="sr-Latn-RS" sz="2000" dirty="0"/>
              <a:t>Velika fleksibilnost u određivanja rangova mrežnih maski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altLang="sr-Latn-RS" sz="2000" dirty="0"/>
              <a:t>Jednostavna konfiguracija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altLang="sr-Latn-RS" sz="2400" dirty="0"/>
              <a:t>U usporedbi sa ACL, sličnosti sa prefiks listama su: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altLang="sr-Latn-RS" sz="2000" dirty="0"/>
              <a:t>Prefiks liste se također sastoje od niza uvjeta određenih brojem sekvence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altLang="sr-Latn-RS" sz="2000" dirty="0"/>
              <a:t>Kada se stigne do prvog uvjeta koji daje rezultat, ostali se ne gledaju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altLang="sr-Latn-RS" sz="2000" dirty="0"/>
              <a:t>Ukoliko niti jedan uvjet ne zadovolji kriterij, slijedi implicitni „</a:t>
            </a:r>
            <a:r>
              <a:rPr lang="hr-HR" altLang="sr-Latn-RS" sz="2000" dirty="0" err="1"/>
              <a:t>deny</a:t>
            </a:r>
            <a:r>
              <a:rPr lang="hr-HR" altLang="sr-Latn-RS" sz="2000" dirty="0"/>
              <a:t>”</a:t>
            </a:r>
          </a:p>
          <a:p>
            <a:pPr lvl="1"/>
            <a:endParaRPr lang="hr-HR" alt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078526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Prefiks liste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175EC45B-35D8-49CF-9D5D-CE263153B753}"/>
              </a:ext>
            </a:extLst>
          </p:cNvPr>
          <p:cNvSpPr/>
          <p:nvPr/>
        </p:nvSpPr>
        <p:spPr>
          <a:xfrm>
            <a:off x="167149" y="853068"/>
            <a:ext cx="9144000" cy="325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245A788-D16E-4E82-8ABB-B5B9C13FCCFC}"/>
              </a:ext>
            </a:extLst>
          </p:cNvPr>
          <p:cNvSpPr txBox="1">
            <a:spLocks/>
          </p:cNvSpPr>
          <p:nvPr/>
        </p:nvSpPr>
        <p:spPr>
          <a:xfrm>
            <a:off x="174175" y="530220"/>
            <a:ext cx="9573537" cy="377825"/>
          </a:xfrm>
          <a:prstGeom prst="rect">
            <a:avLst/>
          </a:prstGeom>
        </p:spPr>
        <p:txBody>
          <a:bodyPr/>
          <a:lstStyle>
            <a:defPPr>
              <a:defRPr lang="sr-Latn-CS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kern="1200">
                <a:solidFill>
                  <a:srgbClr val="00206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sz="1800" dirty="0"/>
              <a:t>Router(</a:t>
            </a:r>
            <a:r>
              <a:rPr lang="en-US" sz="1800" dirty="0" err="1"/>
              <a:t>config</a:t>
            </a:r>
            <a:r>
              <a:rPr lang="en-US" sz="1800" dirty="0"/>
              <a:t>)#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939FCE4-8E4D-4A3E-8EF3-6913161BE228}"/>
              </a:ext>
            </a:extLst>
          </p:cNvPr>
          <p:cNvSpPr txBox="1">
            <a:spLocks/>
          </p:cNvSpPr>
          <p:nvPr/>
        </p:nvSpPr>
        <p:spPr bwMode="auto">
          <a:xfrm>
            <a:off x="2054943" y="589806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547688" indent="-273050">
              <a:spcBef>
                <a:spcPct val="2000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  <a:defRPr sz="2200">
                <a:solidFill>
                  <a:srgbClr val="002060"/>
                </a:solidFill>
                <a:latin typeface="Georgia" panose="02040502050405020303" pitchFamily="18" charset="0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rgbClr val="002060"/>
                </a:solidFill>
                <a:latin typeface="Georgia" panose="02040502050405020303" pitchFamily="18" charset="0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Courier New" panose="02070309020205020404" pitchFamily="49" charset="0"/>
              <a:buChar char="o"/>
              <a:defRPr sz="2000">
                <a:solidFill>
                  <a:srgbClr val="002060"/>
                </a:solidFill>
                <a:latin typeface="Georgia" panose="02040502050405020303" pitchFamily="18" charset="0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200" b="1" dirty="0" err="1">
                <a:solidFill>
                  <a:srgbClr val="002060"/>
                </a:solidFill>
                <a:latin typeface="Verdana" panose="020B0604030504040204" pitchFamily="34" charset="0"/>
              </a:rPr>
              <a:t>ip</a:t>
            </a:r>
            <a:r>
              <a:rPr lang="en-US" altLang="sr-Latn-RS" sz="1200" b="1" dirty="0">
                <a:solidFill>
                  <a:srgbClr val="002060"/>
                </a:solidFill>
                <a:latin typeface="Verdana" panose="020B0604030504040204" pitchFamily="34" charset="0"/>
              </a:rPr>
              <a:t> prefix-list 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{</a:t>
            </a:r>
            <a:r>
              <a:rPr lang="en-US" altLang="sr-Latn-RS" sz="1200" i="1" dirty="0">
                <a:solidFill>
                  <a:srgbClr val="FF0000"/>
                </a:solidFill>
                <a:latin typeface="Verdana" panose="020B0604030504040204" pitchFamily="34" charset="0"/>
              </a:rPr>
              <a:t>list-name 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| </a:t>
            </a:r>
            <a:r>
              <a:rPr lang="en-US" altLang="sr-Latn-RS" sz="1200" i="1" dirty="0">
                <a:solidFill>
                  <a:srgbClr val="FF0000"/>
                </a:solidFill>
                <a:latin typeface="Verdana" panose="020B0604030504040204" pitchFamily="34" charset="0"/>
              </a:rPr>
              <a:t>list-number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} 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[</a:t>
            </a:r>
            <a:r>
              <a:rPr lang="en-US" altLang="sr-Latn-RS" sz="1200" dirty="0" err="1">
                <a:solidFill>
                  <a:srgbClr val="002060"/>
                </a:solidFill>
                <a:latin typeface="Verdana" panose="020B0604030504040204" pitchFamily="34" charset="0"/>
              </a:rPr>
              <a:t>seq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sr-Latn-RS" sz="12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seq</a:t>
            </a:r>
            <a:r>
              <a:rPr lang="en-US" altLang="sr-Latn-RS" sz="1200" i="1" dirty="0">
                <a:solidFill>
                  <a:srgbClr val="002060"/>
                </a:solidFill>
                <a:latin typeface="Verdana" panose="020B0604030504040204" pitchFamily="34" charset="0"/>
              </a:rPr>
              <a:t>-value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] 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{deny | permit}</a:t>
            </a:r>
            <a:r>
              <a:rPr lang="en-US" altLang="sr-Latn-RS" sz="12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sr-Latn-RS" sz="1200" i="1" dirty="0">
                <a:solidFill>
                  <a:srgbClr val="002060"/>
                </a:solidFill>
                <a:latin typeface="Verdana" panose="020B0604030504040204" pitchFamily="34" charset="0"/>
              </a:rPr>
              <a:t>network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/</a:t>
            </a:r>
            <a:r>
              <a:rPr lang="en-US" altLang="sr-Latn-RS" sz="1200" i="1" dirty="0">
                <a:solidFill>
                  <a:srgbClr val="002060"/>
                </a:solidFill>
                <a:latin typeface="Verdana" panose="020B0604030504040204" pitchFamily="34" charset="0"/>
              </a:rPr>
              <a:t>length 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[</a:t>
            </a:r>
            <a:r>
              <a:rPr lang="en-US" altLang="sr-Latn-RS" sz="1200" dirty="0" err="1">
                <a:solidFill>
                  <a:srgbClr val="FF0000"/>
                </a:solidFill>
                <a:latin typeface="Verdana" panose="020B0604030504040204" pitchFamily="34" charset="0"/>
              </a:rPr>
              <a:t>ge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sr-Latn-RS" sz="12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ge</a:t>
            </a:r>
            <a:r>
              <a:rPr lang="en-US" altLang="sr-Latn-RS" sz="1200" i="1" dirty="0">
                <a:solidFill>
                  <a:srgbClr val="FF0000"/>
                </a:solidFill>
                <a:latin typeface="Verdana" panose="020B0604030504040204" pitchFamily="34" charset="0"/>
              </a:rPr>
              <a:t>-value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] 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[le </a:t>
            </a:r>
            <a:r>
              <a:rPr lang="en-US" altLang="sr-Latn-RS" sz="1200" i="1" dirty="0">
                <a:solidFill>
                  <a:srgbClr val="002060"/>
                </a:solidFill>
                <a:latin typeface="Verdana" panose="020B0604030504040204" pitchFamily="34" charset="0"/>
              </a:rPr>
              <a:t>le-value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]</a:t>
            </a:r>
            <a:endParaRPr lang="en-US" altLang="sr-Latn-RS" sz="1200" i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A76FD474-3CC2-463B-A87A-F4E908096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88424"/>
              </p:ext>
            </p:extLst>
          </p:nvPr>
        </p:nvGraphicFramePr>
        <p:xfrm>
          <a:off x="297460" y="917376"/>
          <a:ext cx="10595827" cy="508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6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0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Parameter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Arial"/>
                        <a:ea typeface="SimSu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Description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Arial"/>
                        <a:ea typeface="SimSun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37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list-name</a:t>
                      </a:r>
                    </a:p>
                  </a:txBody>
                  <a:tcPr marL="76206" marR="76206" marT="76204" marB="50802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The name of the prefix list that will be created (it is case sensitive).</a:t>
                      </a:r>
                    </a:p>
                  </a:txBody>
                  <a:tcPr marL="76206" marR="76206" marT="76204" marB="5080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37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list-number</a:t>
                      </a:r>
                    </a:p>
                  </a:txBody>
                  <a:tcPr marL="76206" marR="76206" marT="76204" marB="50802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The number of the prefix list that will be created.</a:t>
                      </a:r>
                    </a:p>
                  </a:txBody>
                  <a:tcPr marL="76206" marR="76206" marT="76204" marB="5080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6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seq </a:t>
                      </a:r>
                      <a:r>
                        <a:rPr lang="en-US" sz="1800" i="1" kern="1200" dirty="0" err="1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seq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-value</a:t>
                      </a:r>
                    </a:p>
                  </a:txBody>
                  <a:tcPr marL="76206" marR="76206" marT="76204" marB="50802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A 32-bit sequence number of the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SimSun"/>
                          <a:cs typeface="Courier New" pitchFamily="49" charset="0"/>
                        </a:rPr>
                        <a:t> prefix-list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statement.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Default sequence numbers are in increments of 5 (5, 10, 15, and so on).</a:t>
                      </a:r>
                    </a:p>
                  </a:txBody>
                  <a:tcPr marL="76206" marR="76206" marT="76204" marB="5080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7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deny 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| </a:t>
                      </a: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permit</a:t>
                      </a:r>
                    </a:p>
                  </a:txBody>
                  <a:tcPr marL="76206" marR="76206" marT="76204" marB="50802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The action taken when a match is found.</a:t>
                      </a:r>
                    </a:p>
                  </a:txBody>
                  <a:tcPr marL="76206" marR="76206" marT="76204" marB="5080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6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network </a:t>
                      </a:r>
                      <a:r>
                        <a:rPr lang="en-US" sz="1800" b="1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/ 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length</a:t>
                      </a:r>
                    </a:p>
                  </a:txBody>
                  <a:tcPr marL="76206" marR="76206" marT="76204" marB="50802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The prefix to be matched and the length of the prefix.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The network is a 32-bit address; the length is a decimal number.</a:t>
                      </a:r>
                    </a:p>
                  </a:txBody>
                  <a:tcPr marL="76206" marR="76206" marT="76204" marB="5080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6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ge</a:t>
                      </a: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ge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-value</a:t>
                      </a:r>
                    </a:p>
                  </a:txBody>
                  <a:tcPr marL="76206" marR="76206" marT="76204" marB="50802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(Optional) The range of the prefix length to be matched. </a:t>
                      </a:r>
                      <a:r>
                        <a:rPr lang="hr-HR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(veći ili jednak)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SimSun"/>
                        <a:cs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The range is assumed to be from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SimSun"/>
                          <a:cs typeface="Courier New" pitchFamily="49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rgbClr val="000000"/>
                          </a:solidFill>
                          <a:latin typeface="Courier New" pitchFamily="49" charset="0"/>
                          <a:ea typeface="SimSun"/>
                          <a:cs typeface="Courier New" pitchFamily="49" charset="0"/>
                        </a:rPr>
                        <a:t>ge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SimSun"/>
                          <a:cs typeface="Courier New" pitchFamily="49" charset="0"/>
                        </a:rPr>
                        <a:t>-value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to 32 if only the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SimSun"/>
                          <a:cs typeface="Courier New" pitchFamily="49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Courier New" pitchFamily="49" charset="0"/>
                          <a:ea typeface="SimSun"/>
                          <a:cs typeface="Courier New" pitchFamily="49" charset="0"/>
                        </a:rPr>
                        <a:t>ge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SimSun"/>
                          <a:cs typeface="Courier New" pitchFamily="49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attribute is specified.</a:t>
                      </a:r>
                    </a:p>
                  </a:txBody>
                  <a:tcPr marL="76206" marR="76206" marT="76204" marB="5080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64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le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le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-value</a:t>
                      </a:r>
                    </a:p>
                  </a:txBody>
                  <a:tcPr marL="76206" marR="76206" marT="76204" marB="50802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(Optional) The range of the prefix length to be matched. </a:t>
                      </a:r>
                      <a:r>
                        <a:rPr lang="hr-HR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(manji ili jednak)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SimSun"/>
                        <a:cs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The range is assumed to be from length to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SimSun"/>
                          <a:cs typeface="Courier New" pitchFamily="49" charset="0"/>
                        </a:rPr>
                        <a:t> le-value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if only the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SimSun"/>
                          <a:cs typeface="Courier New" pitchFamily="49" charset="0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SimSun"/>
                          <a:cs typeface="Courier New" pitchFamily="49" charset="0"/>
                        </a:rPr>
                        <a:t>le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latin typeface="Courier New" pitchFamily="49" charset="0"/>
                          <a:ea typeface="SimSun"/>
                          <a:cs typeface="Courier New" pitchFamily="49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SimSun"/>
                          <a:cs typeface="Arial"/>
                        </a:rPr>
                        <a:t>attribute is specified.</a:t>
                      </a:r>
                    </a:p>
                  </a:txBody>
                  <a:tcPr marL="76206" marR="76206" marT="76204" marB="5080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799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Prefiks liste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175EC45B-35D8-49CF-9D5D-CE263153B753}"/>
              </a:ext>
            </a:extLst>
          </p:cNvPr>
          <p:cNvSpPr/>
          <p:nvPr/>
        </p:nvSpPr>
        <p:spPr>
          <a:xfrm>
            <a:off x="167149" y="853068"/>
            <a:ext cx="9144000" cy="325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245A788-D16E-4E82-8ABB-B5B9C13FCCFC}"/>
              </a:ext>
            </a:extLst>
          </p:cNvPr>
          <p:cNvSpPr txBox="1">
            <a:spLocks/>
          </p:cNvSpPr>
          <p:nvPr/>
        </p:nvSpPr>
        <p:spPr>
          <a:xfrm>
            <a:off x="174175" y="530220"/>
            <a:ext cx="9573537" cy="377825"/>
          </a:xfrm>
          <a:prstGeom prst="rect">
            <a:avLst/>
          </a:prstGeom>
        </p:spPr>
        <p:txBody>
          <a:bodyPr/>
          <a:lstStyle>
            <a:defPPr>
              <a:defRPr lang="sr-Latn-CS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kern="1200">
                <a:solidFill>
                  <a:srgbClr val="00206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sz="1800" dirty="0"/>
              <a:t>Router(</a:t>
            </a:r>
            <a:r>
              <a:rPr lang="en-US" sz="1800" dirty="0" err="1"/>
              <a:t>config</a:t>
            </a:r>
            <a:r>
              <a:rPr lang="en-US" sz="1800" dirty="0"/>
              <a:t>)#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939FCE4-8E4D-4A3E-8EF3-6913161BE228}"/>
              </a:ext>
            </a:extLst>
          </p:cNvPr>
          <p:cNvSpPr txBox="1">
            <a:spLocks/>
          </p:cNvSpPr>
          <p:nvPr/>
        </p:nvSpPr>
        <p:spPr bwMode="auto">
          <a:xfrm>
            <a:off x="2054943" y="589806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2060"/>
              </a:buClr>
              <a:buSzPct val="85000"/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547688" indent="-273050">
              <a:spcBef>
                <a:spcPct val="2000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  <a:defRPr sz="2200">
                <a:solidFill>
                  <a:srgbClr val="002060"/>
                </a:solidFill>
                <a:latin typeface="Georgia" panose="02040502050405020303" pitchFamily="18" charset="0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rgbClr val="002060"/>
                </a:solidFill>
                <a:latin typeface="Georgia" panose="02040502050405020303" pitchFamily="18" charset="0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Courier New" panose="02070309020205020404" pitchFamily="49" charset="0"/>
              <a:buChar char="o"/>
              <a:defRPr sz="2000">
                <a:solidFill>
                  <a:srgbClr val="002060"/>
                </a:solidFill>
                <a:latin typeface="Georgia" panose="02040502050405020303" pitchFamily="18" charset="0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200" b="1" dirty="0" err="1">
                <a:solidFill>
                  <a:srgbClr val="002060"/>
                </a:solidFill>
                <a:latin typeface="Verdana" panose="020B0604030504040204" pitchFamily="34" charset="0"/>
              </a:rPr>
              <a:t>ip</a:t>
            </a:r>
            <a:r>
              <a:rPr lang="en-US" altLang="sr-Latn-RS" sz="1200" b="1" dirty="0">
                <a:solidFill>
                  <a:srgbClr val="002060"/>
                </a:solidFill>
                <a:latin typeface="Verdana" panose="020B0604030504040204" pitchFamily="34" charset="0"/>
              </a:rPr>
              <a:t> prefix-list 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{</a:t>
            </a:r>
            <a:r>
              <a:rPr lang="en-US" altLang="sr-Latn-RS" sz="1200" i="1" dirty="0">
                <a:solidFill>
                  <a:srgbClr val="FF0000"/>
                </a:solidFill>
                <a:latin typeface="Verdana" panose="020B0604030504040204" pitchFamily="34" charset="0"/>
              </a:rPr>
              <a:t>list-name 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| </a:t>
            </a:r>
            <a:r>
              <a:rPr lang="en-US" altLang="sr-Latn-RS" sz="1200" i="1" dirty="0">
                <a:solidFill>
                  <a:srgbClr val="FF0000"/>
                </a:solidFill>
                <a:latin typeface="Verdana" panose="020B0604030504040204" pitchFamily="34" charset="0"/>
              </a:rPr>
              <a:t>list-number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} 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[</a:t>
            </a:r>
            <a:r>
              <a:rPr lang="en-US" altLang="sr-Latn-RS" sz="1200" dirty="0" err="1">
                <a:solidFill>
                  <a:srgbClr val="002060"/>
                </a:solidFill>
                <a:latin typeface="Verdana" panose="020B0604030504040204" pitchFamily="34" charset="0"/>
              </a:rPr>
              <a:t>seq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US" altLang="sr-Latn-RS" sz="1200" i="1" dirty="0" err="1">
                <a:solidFill>
                  <a:srgbClr val="002060"/>
                </a:solidFill>
                <a:latin typeface="Verdana" panose="020B0604030504040204" pitchFamily="34" charset="0"/>
              </a:rPr>
              <a:t>seq</a:t>
            </a:r>
            <a:r>
              <a:rPr lang="en-US" altLang="sr-Latn-RS" sz="1200" i="1" dirty="0">
                <a:solidFill>
                  <a:srgbClr val="002060"/>
                </a:solidFill>
                <a:latin typeface="Verdana" panose="020B0604030504040204" pitchFamily="34" charset="0"/>
              </a:rPr>
              <a:t>-value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] 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{deny | permit}</a:t>
            </a:r>
            <a:r>
              <a:rPr lang="en-US" altLang="sr-Latn-RS" sz="12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sr-Latn-RS" sz="1200" i="1" dirty="0">
                <a:solidFill>
                  <a:srgbClr val="002060"/>
                </a:solidFill>
                <a:latin typeface="Verdana" panose="020B0604030504040204" pitchFamily="34" charset="0"/>
              </a:rPr>
              <a:t>network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/</a:t>
            </a:r>
            <a:r>
              <a:rPr lang="en-US" altLang="sr-Latn-RS" sz="1200" i="1" dirty="0">
                <a:solidFill>
                  <a:srgbClr val="002060"/>
                </a:solidFill>
                <a:latin typeface="Verdana" panose="020B0604030504040204" pitchFamily="34" charset="0"/>
              </a:rPr>
              <a:t>length 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[</a:t>
            </a:r>
            <a:r>
              <a:rPr lang="en-US" altLang="sr-Latn-RS" sz="1200" dirty="0" err="1">
                <a:solidFill>
                  <a:srgbClr val="FF0000"/>
                </a:solidFill>
                <a:latin typeface="Verdana" panose="020B0604030504040204" pitchFamily="34" charset="0"/>
              </a:rPr>
              <a:t>ge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sr-Latn-RS" sz="12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ge</a:t>
            </a:r>
            <a:r>
              <a:rPr lang="en-US" altLang="sr-Latn-RS" sz="1200" i="1" dirty="0">
                <a:solidFill>
                  <a:srgbClr val="FF0000"/>
                </a:solidFill>
                <a:latin typeface="Verdana" panose="020B0604030504040204" pitchFamily="34" charset="0"/>
              </a:rPr>
              <a:t>-value</a:t>
            </a:r>
            <a:r>
              <a:rPr lang="en-US" altLang="sr-Latn-RS" sz="1200" dirty="0">
                <a:solidFill>
                  <a:srgbClr val="FF0000"/>
                </a:solidFill>
                <a:latin typeface="Verdana" panose="020B0604030504040204" pitchFamily="34" charset="0"/>
              </a:rPr>
              <a:t>] 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[le </a:t>
            </a:r>
            <a:r>
              <a:rPr lang="en-US" altLang="sr-Latn-RS" sz="1200" i="1" dirty="0">
                <a:solidFill>
                  <a:srgbClr val="002060"/>
                </a:solidFill>
                <a:latin typeface="Verdana" panose="020B0604030504040204" pitchFamily="34" charset="0"/>
              </a:rPr>
              <a:t>le-value</a:t>
            </a:r>
            <a:r>
              <a:rPr lang="en-US" altLang="sr-Latn-RS" sz="1200" dirty="0">
                <a:solidFill>
                  <a:srgbClr val="002060"/>
                </a:solidFill>
                <a:latin typeface="Verdana" panose="020B0604030504040204" pitchFamily="34" charset="0"/>
              </a:rPr>
              <a:t>]</a:t>
            </a:r>
            <a:endParaRPr lang="en-US" altLang="sr-Latn-RS" sz="1200" i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D039FFB-F5EF-4A05-9342-F0095726665F}"/>
              </a:ext>
            </a:extLst>
          </p:cNvPr>
          <p:cNvSpPr txBox="1"/>
          <p:nvPr/>
        </p:nvSpPr>
        <p:spPr>
          <a:xfrm>
            <a:off x="-1" y="1150603"/>
            <a:ext cx="12192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Kad pišemo </a:t>
            </a:r>
            <a:r>
              <a:rPr lang="hr-HR" dirty="0" err="1"/>
              <a:t>prefix</a:t>
            </a:r>
            <a:r>
              <a:rPr lang="hr-HR" dirty="0"/>
              <a:t> liste mora biti zadovoljen uvjet </a:t>
            </a:r>
            <a:r>
              <a:rPr lang="hr-HR" b="1" dirty="0" err="1">
                <a:solidFill>
                  <a:srgbClr val="7030A0"/>
                </a:solidFill>
              </a:rPr>
              <a:t>Len</a:t>
            </a:r>
            <a:r>
              <a:rPr lang="hr-HR" b="1" dirty="0">
                <a:solidFill>
                  <a:srgbClr val="FF0000"/>
                </a:solidFill>
              </a:rPr>
              <a:t>&lt;GE</a:t>
            </a:r>
            <a:r>
              <a:rPr lang="hr-HR" b="1" dirty="0">
                <a:solidFill>
                  <a:srgbClr val="0000FF"/>
                </a:solidFill>
              </a:rPr>
              <a:t>&lt;=LE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b="1" dirty="0" err="1"/>
              <a:t>ip</a:t>
            </a:r>
            <a:r>
              <a:rPr lang="hr-HR" b="1" dirty="0"/>
              <a:t> </a:t>
            </a:r>
            <a:r>
              <a:rPr lang="hr-HR" b="1" dirty="0" err="1"/>
              <a:t>prefix</a:t>
            </a:r>
            <a:r>
              <a:rPr lang="hr-HR" b="1" dirty="0"/>
              <a:t>-list FILTER </a:t>
            </a:r>
            <a:r>
              <a:rPr lang="hr-HR" b="1" dirty="0" err="1"/>
              <a:t>permit</a:t>
            </a:r>
            <a:r>
              <a:rPr lang="hr-HR" b="1" dirty="0"/>
              <a:t> 172.16.0.0/16 </a:t>
            </a:r>
            <a:r>
              <a:rPr lang="hr-HR" b="1" dirty="0" err="1">
                <a:solidFill>
                  <a:srgbClr val="FF0000"/>
                </a:solidFill>
              </a:rPr>
              <a:t>ge</a:t>
            </a:r>
            <a:r>
              <a:rPr lang="hr-HR" b="1" dirty="0"/>
              <a:t> 18 </a:t>
            </a:r>
            <a:r>
              <a:rPr lang="hr-HR" b="1" dirty="0" err="1">
                <a:solidFill>
                  <a:srgbClr val="0000FF"/>
                </a:solidFill>
              </a:rPr>
              <a:t>le</a:t>
            </a:r>
            <a:r>
              <a:rPr lang="hr-HR" b="1" dirty="0"/>
              <a:t> 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Zapis </a:t>
            </a:r>
            <a:r>
              <a:rPr lang="hr-HR" b="1" dirty="0" err="1"/>
              <a:t>ip</a:t>
            </a:r>
            <a:r>
              <a:rPr lang="hr-HR" b="1" dirty="0"/>
              <a:t> </a:t>
            </a:r>
            <a:r>
              <a:rPr lang="hr-HR" b="1" dirty="0" err="1"/>
              <a:t>prefix</a:t>
            </a:r>
            <a:r>
              <a:rPr lang="hr-HR" b="1" dirty="0"/>
              <a:t>-list FILTER </a:t>
            </a:r>
            <a:r>
              <a:rPr lang="hr-HR" b="1" dirty="0" err="1"/>
              <a:t>permit</a:t>
            </a:r>
            <a:r>
              <a:rPr lang="hr-HR" b="1" dirty="0"/>
              <a:t> 172.16.0.0/16 </a:t>
            </a:r>
            <a:r>
              <a:rPr lang="hr-HR" b="1" dirty="0" err="1">
                <a:solidFill>
                  <a:srgbClr val="FF0000"/>
                </a:solidFill>
              </a:rPr>
              <a:t>ge</a:t>
            </a:r>
            <a:r>
              <a:rPr lang="hr-HR" b="1" dirty="0"/>
              <a:t> 16</a:t>
            </a:r>
            <a:r>
              <a:rPr lang="hr-HR" dirty="0"/>
              <a:t> neće biti prihvaćen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Zapis </a:t>
            </a:r>
            <a:r>
              <a:rPr lang="hr-HR" b="1" dirty="0" err="1"/>
              <a:t>ip</a:t>
            </a:r>
            <a:r>
              <a:rPr lang="hr-HR" b="1" dirty="0"/>
              <a:t> </a:t>
            </a:r>
            <a:r>
              <a:rPr lang="hr-HR" b="1" dirty="0" err="1"/>
              <a:t>prefix</a:t>
            </a:r>
            <a:r>
              <a:rPr lang="hr-HR" b="1" dirty="0"/>
              <a:t>-list FILTER </a:t>
            </a:r>
            <a:r>
              <a:rPr lang="hr-HR" b="1" dirty="0" err="1"/>
              <a:t>permit</a:t>
            </a:r>
            <a:r>
              <a:rPr lang="hr-HR" b="1" dirty="0"/>
              <a:t> 172.16.0.0/16 </a:t>
            </a:r>
            <a:r>
              <a:rPr lang="hr-HR" b="1" dirty="0" err="1">
                <a:solidFill>
                  <a:srgbClr val="0000FF"/>
                </a:solidFill>
              </a:rPr>
              <a:t>le</a:t>
            </a:r>
            <a:r>
              <a:rPr lang="hr-HR" b="1" dirty="0"/>
              <a:t> 16</a:t>
            </a:r>
            <a:r>
              <a:rPr lang="hr-H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en-US" dirty="0"/>
              <a:t>R1(config)#ip prefix-list FILTER permit 172.16.0.0/16 </a:t>
            </a:r>
            <a:r>
              <a:rPr lang="en-US" dirty="0" err="1">
                <a:solidFill>
                  <a:srgbClr val="FF0000"/>
                </a:solidFill>
              </a:rPr>
              <a:t>ge</a:t>
            </a:r>
            <a:r>
              <a:rPr lang="en-US" dirty="0"/>
              <a:t> 16</a:t>
            </a:r>
          </a:p>
          <a:p>
            <a:r>
              <a:rPr lang="en-US" dirty="0"/>
              <a:t>% </a:t>
            </a:r>
            <a:r>
              <a:rPr lang="en-US" dirty="0">
                <a:highlight>
                  <a:srgbClr val="FF0000"/>
                </a:highlight>
              </a:rPr>
              <a:t>Invalid</a:t>
            </a:r>
            <a:r>
              <a:rPr lang="en-US" dirty="0"/>
              <a:t> prefix range for 172.16.0.0/16, make sure: </a:t>
            </a:r>
            <a:r>
              <a:rPr lang="en-US" dirty="0" err="1">
                <a:solidFill>
                  <a:srgbClr val="7030A0"/>
                </a:solidFill>
              </a:rPr>
              <a:t>len</a:t>
            </a:r>
            <a:r>
              <a:rPr lang="en-US" dirty="0"/>
              <a:t> &lt; </a:t>
            </a:r>
            <a:r>
              <a:rPr lang="en-US" dirty="0" err="1"/>
              <a:t>ge</a:t>
            </a:r>
            <a:r>
              <a:rPr lang="en-US" dirty="0"/>
              <a:t>-value &lt;= le-value </a:t>
            </a:r>
            <a:endParaRPr lang="hr-HR" dirty="0"/>
          </a:p>
          <a:p>
            <a:endParaRPr lang="hr-HR" dirty="0"/>
          </a:p>
          <a:p>
            <a:r>
              <a:rPr lang="en-US" dirty="0"/>
              <a:t>R1(config)#ip prefix-list FILTER permit 172.16.0.0/16 </a:t>
            </a:r>
            <a:r>
              <a:rPr lang="en-US" dirty="0">
                <a:solidFill>
                  <a:srgbClr val="0000FF"/>
                </a:solidFill>
              </a:rPr>
              <a:t>le</a:t>
            </a:r>
            <a:r>
              <a:rPr lang="en-US" dirty="0"/>
              <a:t> 16</a:t>
            </a:r>
          </a:p>
          <a:p>
            <a:r>
              <a:rPr lang="en-US" dirty="0"/>
              <a:t>% </a:t>
            </a:r>
            <a:r>
              <a:rPr lang="en-US" dirty="0">
                <a:highlight>
                  <a:srgbClr val="FF0000"/>
                </a:highlight>
              </a:rPr>
              <a:t>Invalid</a:t>
            </a:r>
            <a:r>
              <a:rPr lang="en-US" dirty="0"/>
              <a:t> prefix range for 172.16.0.0/16, make sure: </a:t>
            </a:r>
            <a:r>
              <a:rPr lang="en-US" dirty="0" err="1">
                <a:solidFill>
                  <a:srgbClr val="7030A0"/>
                </a:solidFill>
              </a:rPr>
              <a:t>len</a:t>
            </a:r>
            <a:r>
              <a:rPr lang="en-US" dirty="0"/>
              <a:t> &lt; </a:t>
            </a:r>
            <a:r>
              <a:rPr lang="en-US" dirty="0" err="1"/>
              <a:t>ge</a:t>
            </a:r>
            <a:r>
              <a:rPr lang="en-US" dirty="0"/>
              <a:t>-value &lt;= le-value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Ovo je ispravno: </a:t>
            </a:r>
            <a:r>
              <a:rPr lang="sr-Latn-RS" altLang="sr-Latn-RS" dirty="0" err="1">
                <a:latin typeface="Arial Unicode MS" panose="020B0604020202020204" pitchFamily="34" charset="-128"/>
              </a:rPr>
              <a:t>ip</a:t>
            </a:r>
            <a:r>
              <a:rPr lang="sr-Latn-RS" altLang="sr-Latn-RS" dirty="0">
                <a:latin typeface="Arial Unicode MS" panose="020B0604020202020204" pitchFamily="34" charset="-128"/>
              </a:rPr>
              <a:t> </a:t>
            </a:r>
            <a:r>
              <a:rPr lang="sr-Latn-RS" altLang="sr-Latn-RS" dirty="0" err="1">
                <a:latin typeface="Arial Unicode MS" panose="020B0604020202020204" pitchFamily="34" charset="-128"/>
              </a:rPr>
              <a:t>prefix</a:t>
            </a:r>
            <a:r>
              <a:rPr lang="sr-Latn-RS" altLang="sr-Latn-RS" dirty="0">
                <a:latin typeface="Arial Unicode MS" panose="020B0604020202020204" pitchFamily="34" charset="-128"/>
              </a:rPr>
              <a:t>-list </a:t>
            </a:r>
            <a:r>
              <a:rPr lang="sr-Latn-RS" altLang="sr-Latn-RS" dirty="0" err="1">
                <a:latin typeface="Arial Unicode MS" panose="020B0604020202020204" pitchFamily="34" charset="-128"/>
              </a:rPr>
              <a:t>LIST</a:t>
            </a:r>
            <a:r>
              <a:rPr lang="sr-Latn-RS" altLang="sr-Latn-RS" dirty="0">
                <a:latin typeface="Arial Unicode MS" panose="020B0604020202020204" pitchFamily="34" charset="-128"/>
              </a:rPr>
              <a:t> </a:t>
            </a:r>
            <a:r>
              <a:rPr lang="sr-Latn-RS" altLang="sr-Latn-RS" dirty="0" err="1">
                <a:latin typeface="Arial Unicode MS" panose="020B0604020202020204" pitchFamily="34" charset="-128"/>
              </a:rPr>
              <a:t>permit</a:t>
            </a:r>
            <a:r>
              <a:rPr lang="sr-Latn-RS" altLang="sr-Latn-RS" dirty="0">
                <a:latin typeface="Arial Unicode MS" panose="020B0604020202020204" pitchFamily="34" charset="-128"/>
              </a:rPr>
              <a:t> </a:t>
            </a:r>
            <a:r>
              <a:rPr lang="sr-Latn-RS" altLang="sr-Latn-RS" b="1" dirty="0">
                <a:solidFill>
                  <a:srgbClr val="7030A0"/>
                </a:solidFill>
                <a:latin typeface="Arial Unicode MS" panose="020B0604020202020204" pitchFamily="34" charset="-128"/>
              </a:rPr>
              <a:t>10.0.0.0/8</a:t>
            </a:r>
            <a:r>
              <a:rPr lang="sr-Latn-RS" altLang="sr-Latn-RS" dirty="0">
                <a:latin typeface="Arial Unicode MS" panose="020B0604020202020204" pitchFamily="34" charset="-128"/>
              </a:rPr>
              <a:t> </a:t>
            </a:r>
            <a:r>
              <a:rPr lang="sr-Latn-RS" altLang="sr-Latn-RS" dirty="0" err="1">
                <a:solidFill>
                  <a:srgbClr val="FF0000"/>
                </a:solidFill>
                <a:latin typeface="Arial Unicode MS" panose="020B0604020202020204" pitchFamily="34" charset="-128"/>
              </a:rPr>
              <a:t>ge</a:t>
            </a:r>
            <a:r>
              <a:rPr lang="sr-Latn-RS" altLang="sr-Latn-RS" dirty="0">
                <a:solidFill>
                  <a:srgbClr val="FF0000"/>
                </a:solidFill>
                <a:latin typeface="Arial Unicode MS" panose="020B0604020202020204" pitchFamily="34" charset="-128"/>
              </a:rPr>
              <a:t> 21 </a:t>
            </a:r>
            <a:r>
              <a:rPr lang="sr-Latn-RS" altLang="sr-Latn-RS" dirty="0" err="1">
                <a:solidFill>
                  <a:srgbClr val="0000FF"/>
                </a:solidFill>
                <a:latin typeface="Arial Unicode MS" panose="020B0604020202020204" pitchFamily="34" charset="-128"/>
              </a:rPr>
              <a:t>le</a:t>
            </a:r>
            <a:r>
              <a:rPr lang="sr-Latn-RS" altLang="sr-Latn-RS" dirty="0">
                <a:solidFill>
                  <a:srgbClr val="0000FF"/>
                </a:solidFill>
                <a:latin typeface="Arial Unicode MS" panose="020B0604020202020204" pitchFamily="34" charset="-128"/>
              </a:rPr>
              <a:t>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altLang="sr-Latn-RS" b="1" dirty="0">
                <a:highlight>
                  <a:srgbClr val="FFFF00"/>
                </a:highlight>
                <a:latin typeface="Arial Unicode MS" panose="020B0604020202020204" pitchFamily="34" charset="-128"/>
              </a:rPr>
              <a:t>U </a:t>
            </a:r>
            <a:r>
              <a:rPr lang="sr-Latn-RS" altLang="sr-Latn-RS" b="1" dirty="0" err="1">
                <a:highlight>
                  <a:srgbClr val="FFFF00"/>
                </a:highlight>
                <a:latin typeface="Arial Unicode MS" panose="020B0604020202020204" pitchFamily="34" charset="-128"/>
              </a:rPr>
              <a:t>primjeru</a:t>
            </a:r>
            <a:r>
              <a:rPr lang="sr-Latn-RS" altLang="sr-Latn-RS" b="1" dirty="0">
                <a:highlight>
                  <a:srgbClr val="FFFF00"/>
                </a:highlight>
                <a:latin typeface="Arial Unicode MS" panose="020B0604020202020204" pitchFamily="34" charset="-128"/>
              </a:rPr>
              <a:t> iznad bit će propuštene sve mreže iz privatne klase A (</a:t>
            </a:r>
            <a:r>
              <a:rPr lang="sr-Latn-RS" altLang="sr-Latn-RS" b="1" dirty="0">
                <a:solidFill>
                  <a:srgbClr val="7030A0"/>
                </a:solidFill>
                <a:highlight>
                  <a:srgbClr val="FFFF00"/>
                </a:highlight>
                <a:latin typeface="Arial Unicode MS" panose="020B0604020202020204" pitchFamily="34" charset="-128"/>
              </a:rPr>
              <a:t>10.0.0.0/8</a:t>
            </a:r>
            <a:r>
              <a:rPr lang="sr-Latn-RS" altLang="sr-Latn-RS" b="1" dirty="0">
                <a:highlight>
                  <a:srgbClr val="FFFF00"/>
                </a:highlight>
                <a:latin typeface="Arial Unicode MS" panose="020B0604020202020204" pitchFamily="34" charset="-128"/>
              </a:rPr>
              <a:t>) koje imaju prefiks veći ili jednak /21 do manji ili jednako /29</a:t>
            </a:r>
            <a:r>
              <a:rPr lang="sr-Latn-RS" altLang="sr-Latn-RS" b="1" dirty="0">
                <a:highlight>
                  <a:srgbClr val="FFFF00"/>
                </a:highlight>
              </a:rPr>
              <a:t> </a:t>
            </a:r>
            <a:endParaRPr lang="sr-Latn-RS" altLang="sr-Latn-RS" b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9705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Prefiks liste-koriste se za filtriranje mreže u razmjeni </a:t>
            </a:r>
            <a:r>
              <a:rPr lang="hr-HR" sz="2800" i="1" dirty="0"/>
              <a:t>ruta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D039FFB-F5EF-4A05-9342-F0095726665F}"/>
              </a:ext>
            </a:extLst>
          </p:cNvPr>
          <p:cNvSpPr txBox="1"/>
          <p:nvPr/>
        </p:nvSpPr>
        <p:spPr>
          <a:xfrm>
            <a:off x="0" y="635741"/>
            <a:ext cx="12264887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altLang="sr-Latn-RS" sz="2300" dirty="0" err="1">
                <a:latin typeface="Arial Unicode MS" panose="020B0604020202020204" pitchFamily="34" charset="-128"/>
              </a:rPr>
              <a:t>ip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prefix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-list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LIST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</a:t>
            </a:r>
            <a:r>
              <a:rPr lang="sr-Latn-RS" altLang="sr-Latn-RS" sz="2300" dirty="0" err="1">
                <a:solidFill>
                  <a:srgbClr val="00B050"/>
                </a:solidFill>
                <a:latin typeface="Arial Unicode MS" panose="020B0604020202020204" pitchFamily="34" charset="-128"/>
              </a:rPr>
              <a:t>permit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</a:t>
            </a:r>
            <a:r>
              <a:rPr lang="sr-Latn-RS" altLang="sr-Latn-RS" sz="2300" b="1" dirty="0">
                <a:solidFill>
                  <a:srgbClr val="7030A0"/>
                </a:solidFill>
                <a:latin typeface="Arial Unicode MS" panose="020B0604020202020204" pitchFamily="34" charset="-128"/>
              </a:rPr>
              <a:t>10.0.0.0/8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</a:t>
            </a:r>
            <a:r>
              <a:rPr lang="sr-Latn-RS" altLang="sr-Latn-RS" sz="2300" dirty="0" err="1">
                <a:solidFill>
                  <a:srgbClr val="FF0000"/>
                </a:solidFill>
                <a:latin typeface="Arial Unicode MS" panose="020B0604020202020204" pitchFamily="34" charset="-128"/>
              </a:rPr>
              <a:t>ge</a:t>
            </a:r>
            <a:r>
              <a:rPr lang="sr-Latn-RS" altLang="sr-Latn-RS" sz="2300" dirty="0">
                <a:solidFill>
                  <a:srgbClr val="FF0000"/>
                </a:solidFill>
                <a:latin typeface="Arial Unicode MS" panose="020B0604020202020204" pitchFamily="34" charset="-128"/>
              </a:rPr>
              <a:t> 21 </a:t>
            </a:r>
            <a:r>
              <a:rPr lang="sr-Latn-RS" altLang="sr-Latn-RS" sz="2300" dirty="0" err="1">
                <a:solidFill>
                  <a:srgbClr val="0000FF"/>
                </a:solidFill>
                <a:latin typeface="Arial Unicode MS" panose="020B0604020202020204" pitchFamily="34" charset="-128"/>
              </a:rPr>
              <a:t>le</a:t>
            </a:r>
            <a:r>
              <a:rPr lang="sr-Latn-RS" altLang="sr-Latn-RS" sz="2300" dirty="0">
                <a:solidFill>
                  <a:srgbClr val="0000FF"/>
                </a:solidFill>
                <a:latin typeface="Arial Unicode MS" panose="020B0604020202020204" pitchFamily="34" charset="-128"/>
              </a:rPr>
              <a:t>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altLang="sr-Latn-RS" sz="2300" dirty="0">
              <a:latin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altLang="sr-Latn-RS" sz="2300" dirty="0">
                <a:latin typeface="Arial Unicode MS" panose="020B0604020202020204" pitchFamily="34" charset="-128"/>
              </a:rPr>
              <a:t>Mreže koje želimo propustiti ili zabraniti </a:t>
            </a:r>
            <a:r>
              <a:rPr lang="sr-Latn-RS" altLang="sr-Latn-RS" sz="2300" i="1" dirty="0" err="1">
                <a:latin typeface="Arial Unicode MS" panose="020B0604020202020204" pitchFamily="34" charset="-128"/>
              </a:rPr>
              <a:t>matchiramo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tako da pišemo osnovnu mrežu u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prefix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listu s osnovnom mrežnom maskom (npr. klasu A </a:t>
            </a:r>
            <a:r>
              <a:rPr lang="sr-Latn-RS" altLang="sr-Latn-RS" sz="2300" dirty="0">
                <a:solidFill>
                  <a:srgbClr val="7030A0"/>
                </a:solidFill>
                <a:latin typeface="Arial Unicode MS" panose="020B0604020202020204" pitchFamily="34" charset="-128"/>
              </a:rPr>
              <a:t>10.0.0.0/8 ili 10.0.0.0/16 ili 10.0.0.0/18 itd.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) i dodajemo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vrijednosti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</a:t>
            </a:r>
            <a:r>
              <a:rPr lang="sr-Latn-RS" altLang="sr-Latn-RS" sz="2300" dirty="0" err="1">
                <a:solidFill>
                  <a:srgbClr val="FF0000"/>
                </a:solidFill>
                <a:latin typeface="Arial Unicode MS" panose="020B0604020202020204" pitchFamily="34" charset="-128"/>
              </a:rPr>
              <a:t>ge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(što znači veće ili jednako) ili </a:t>
            </a:r>
            <a:r>
              <a:rPr lang="sr-Latn-RS" altLang="sr-Latn-RS" sz="2300" dirty="0" err="1">
                <a:solidFill>
                  <a:srgbClr val="0000FF"/>
                </a:solidFill>
                <a:latin typeface="Arial Unicode MS" panose="020B0604020202020204" pitchFamily="34" charset="-128"/>
              </a:rPr>
              <a:t>le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(što znači manje ili jednako).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altLang="sr-Latn-RS" sz="2300" dirty="0">
                <a:latin typeface="Arial Unicode MS" panose="020B0604020202020204" pitchFamily="34" charset="-128"/>
              </a:rPr>
              <a:t>Kada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usmjernik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koristi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prefix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-listu on će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usporediti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svaku mrežu koju treba poslati kao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update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s </a:t>
            </a:r>
            <a:r>
              <a:rPr lang="sr-Latn-RS" altLang="sr-Latn-RS" sz="2300" b="1" u="sng" dirty="0">
                <a:solidFill>
                  <a:srgbClr val="7030A0"/>
                </a:solidFill>
                <a:latin typeface="Arial Unicode MS" panose="020B0604020202020204" pitchFamily="34" charset="-128"/>
              </a:rPr>
              <a:t>osnovnom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mrežom u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prefix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listi i ako mreže koje želi poslati kao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update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spadaju pod tu </a:t>
            </a:r>
            <a:r>
              <a:rPr lang="sr-Latn-RS" altLang="sr-Latn-RS" sz="2300" b="1" u="sng" dirty="0">
                <a:solidFill>
                  <a:srgbClr val="7030A0"/>
                </a:solidFill>
                <a:latin typeface="Arial Unicode MS" panose="020B0604020202020204" pitchFamily="34" charset="-128"/>
              </a:rPr>
              <a:t>osnovnu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mrežu radi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usporedbu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mrežne maske za svaku mrežu koju šalje u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routing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update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paketima s navedenim </a:t>
            </a:r>
            <a:r>
              <a:rPr lang="sr-Latn-RS" altLang="sr-Latn-RS" sz="2300" b="1" dirty="0" err="1">
                <a:solidFill>
                  <a:srgbClr val="FF0000"/>
                </a:solidFill>
                <a:latin typeface="Arial Unicode MS" panose="020B0604020202020204" pitchFamily="34" charset="-128"/>
              </a:rPr>
              <a:t>ge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i </a:t>
            </a:r>
            <a:r>
              <a:rPr lang="sr-Latn-RS" altLang="sr-Latn-RS" sz="2300" b="1" dirty="0" err="1">
                <a:solidFill>
                  <a:srgbClr val="0000FF"/>
                </a:solidFill>
                <a:latin typeface="Arial Unicode MS" panose="020B0604020202020204" pitchFamily="34" charset="-128"/>
              </a:rPr>
              <a:t>le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vrijednostima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u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prefix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listi (npr. </a:t>
            </a:r>
            <a:r>
              <a:rPr lang="sr-Latn-RS" altLang="sr-Latn-RS" sz="2300" dirty="0" err="1">
                <a:solidFill>
                  <a:srgbClr val="FF0000"/>
                </a:solidFill>
                <a:latin typeface="Arial Unicode MS" panose="020B0604020202020204" pitchFamily="34" charset="-128"/>
              </a:rPr>
              <a:t>ge</a:t>
            </a:r>
            <a:r>
              <a:rPr lang="sr-Latn-RS" altLang="sr-Latn-RS" sz="2300" dirty="0">
                <a:solidFill>
                  <a:srgbClr val="FF0000"/>
                </a:solidFill>
                <a:latin typeface="Arial Unicode MS" panose="020B0604020202020204" pitchFamily="34" charset="-128"/>
              </a:rPr>
              <a:t> 21 </a:t>
            </a:r>
            <a:r>
              <a:rPr lang="sr-Latn-RS" altLang="sr-Latn-RS" sz="2300" dirty="0" err="1">
                <a:solidFill>
                  <a:srgbClr val="0000FF"/>
                </a:solidFill>
                <a:latin typeface="Arial Unicode MS" panose="020B0604020202020204" pitchFamily="34" charset="-128"/>
              </a:rPr>
              <a:t>le</a:t>
            </a:r>
            <a:r>
              <a:rPr lang="sr-Latn-RS" altLang="sr-Latn-RS" sz="2300" dirty="0">
                <a:solidFill>
                  <a:srgbClr val="0000FF"/>
                </a:solidFill>
                <a:latin typeface="Arial Unicode MS" panose="020B0604020202020204" pitchFamily="34" charset="-128"/>
              </a:rPr>
              <a:t> 29)</a:t>
            </a:r>
            <a:endParaRPr lang="sr-Latn-RS" altLang="sr-Latn-RS" sz="2300" dirty="0">
              <a:latin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altLang="sr-Latn-RS" sz="2300" dirty="0">
                <a:latin typeface="Arial Unicode MS" panose="020B0604020202020204" pitchFamily="34" charset="-128"/>
              </a:rPr>
              <a:t>Mreže koje imaju mrežne maske koje su </a:t>
            </a:r>
            <a:r>
              <a:rPr lang="sr-Latn-RS" altLang="sr-Latn-RS" sz="2300" b="1" u="sng" dirty="0">
                <a:latin typeface="Arial Unicode MS" panose="020B0604020202020204" pitchFamily="34" charset="-128"/>
              </a:rPr>
              <a:t>veće ili jednake </a:t>
            </a:r>
            <a:r>
              <a:rPr lang="sr-Latn-RS" altLang="sr-Latn-RS" sz="2300" b="1" dirty="0" err="1">
                <a:solidFill>
                  <a:srgbClr val="FF0000"/>
                </a:solidFill>
                <a:latin typeface="Arial Unicode MS" panose="020B0604020202020204" pitchFamily="34" charset="-128"/>
              </a:rPr>
              <a:t>ge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(npr. 21)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vrijednosti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ili koje su </a:t>
            </a:r>
            <a:r>
              <a:rPr lang="sr-Latn-RS" altLang="sr-Latn-RS" sz="2300" b="1" u="sng" dirty="0">
                <a:latin typeface="Arial Unicode MS" panose="020B0604020202020204" pitchFamily="34" charset="-128"/>
              </a:rPr>
              <a:t>manje ili jednake </a:t>
            </a:r>
            <a:r>
              <a:rPr lang="sr-Latn-RS" altLang="sr-Latn-RS" sz="2300" b="1" dirty="0" err="1">
                <a:solidFill>
                  <a:srgbClr val="0000FF"/>
                </a:solidFill>
                <a:latin typeface="Arial Unicode MS" panose="020B0604020202020204" pitchFamily="34" charset="-128"/>
              </a:rPr>
              <a:t>le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(npr. 29)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vrijednosti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, a šalju se u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routing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update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paketima će biti „uhvaćene“ u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prefix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listu i bit će </a:t>
            </a:r>
            <a:r>
              <a:rPr lang="sr-Latn-RS" altLang="sr-Latn-RS" sz="2300" dirty="0">
                <a:solidFill>
                  <a:srgbClr val="00B050"/>
                </a:solidFill>
                <a:latin typeface="Arial Unicode MS" panose="020B0604020202020204" pitchFamily="34" charset="-128"/>
              </a:rPr>
              <a:t>propuštene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ili </a:t>
            </a:r>
            <a:r>
              <a:rPr lang="sr-Latn-RS" altLang="sr-Latn-RS" sz="2300" dirty="0">
                <a:solidFill>
                  <a:srgbClr val="FFC000"/>
                </a:solidFill>
                <a:latin typeface="Arial Unicode MS" panose="020B0604020202020204" pitchFamily="34" charset="-128"/>
              </a:rPr>
              <a:t>zabranjene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ovisno radi li se o </a:t>
            </a:r>
            <a:r>
              <a:rPr lang="sr-Latn-RS" altLang="sr-Latn-RS" sz="2300" b="1" dirty="0" err="1">
                <a:solidFill>
                  <a:srgbClr val="00B050"/>
                </a:solidFill>
                <a:latin typeface="Arial Unicode MS" panose="020B0604020202020204" pitchFamily="34" charset="-128"/>
              </a:rPr>
              <a:t>permit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ili </a:t>
            </a:r>
            <a:r>
              <a:rPr lang="sr-Latn-RS" altLang="sr-Latn-RS" sz="2300" dirty="0" err="1">
                <a:solidFill>
                  <a:srgbClr val="FFC000"/>
                </a:solidFill>
                <a:latin typeface="Arial Unicode MS" panose="020B0604020202020204" pitchFamily="34" charset="-128"/>
              </a:rPr>
              <a:t>deny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tvrdnji u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prefix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listi.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altLang="sr-Latn-RS" sz="2300" dirty="0" err="1">
                <a:latin typeface="Arial Unicode MS" panose="020B0604020202020204" pitchFamily="34" charset="-128"/>
              </a:rPr>
              <a:t>Primjeri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na </a:t>
            </a:r>
            <a:r>
              <a:rPr lang="sr-Latn-RS" altLang="sr-Latn-RS" sz="2300" dirty="0" err="1">
                <a:latin typeface="Arial Unicode MS" panose="020B0604020202020204" pitchFamily="34" charset="-128"/>
              </a:rPr>
              <a:t>slijedećim</a:t>
            </a:r>
            <a:r>
              <a:rPr lang="sr-Latn-RS" altLang="sr-Latn-RS" sz="2300" dirty="0">
                <a:latin typeface="Arial Unicode MS" panose="020B0604020202020204" pitchFamily="34" charset="-128"/>
              </a:rPr>
              <a:t> slajdovima.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300" dirty="0"/>
          </a:p>
        </p:txBody>
      </p:sp>
    </p:spTree>
    <p:extLst>
      <p:ext uri="{BB962C8B-B14F-4D97-AF65-F5344CB8AC3E}">
        <p14:creationId xmlns:p14="http://schemas.microsoft.com/office/powerpoint/2010/main" val="100467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Primjer 1 prefiks liste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AACE7-B37C-C447-56E3-0B65C452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7" y="896321"/>
            <a:ext cx="6713640" cy="182227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2DBC92B-410B-4419-4741-72B79B0DE785}"/>
              </a:ext>
            </a:extLst>
          </p:cNvPr>
          <p:cNvSpPr txBox="1"/>
          <p:nvPr/>
        </p:nvSpPr>
        <p:spPr>
          <a:xfrm>
            <a:off x="7471742" y="270421"/>
            <a:ext cx="446515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/>
              <a:t>R1</a:t>
            </a:r>
          </a:p>
          <a:p>
            <a:r>
              <a:rPr lang="hr-HR" sz="1200" dirty="0"/>
              <a:t>!</a:t>
            </a:r>
          </a:p>
          <a:p>
            <a:r>
              <a:rPr lang="hr-HR" sz="1200" dirty="0" err="1"/>
              <a:t>router</a:t>
            </a:r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65001</a:t>
            </a:r>
          </a:p>
          <a:p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log-</a:t>
            </a:r>
            <a:r>
              <a:rPr lang="hr-HR" sz="1200" dirty="0" err="1"/>
              <a:t>neighbor</a:t>
            </a:r>
            <a:r>
              <a:rPr lang="hr-HR" sz="1200" dirty="0"/>
              <a:t>-</a:t>
            </a:r>
            <a:r>
              <a:rPr lang="hr-HR" sz="1200" dirty="0" err="1"/>
              <a:t>changes</a:t>
            </a:r>
            <a:endParaRPr lang="hr-HR" sz="1200" dirty="0"/>
          </a:p>
          <a:p>
            <a:r>
              <a:rPr lang="hr-HR" sz="1200" dirty="0"/>
              <a:t> </a:t>
            </a:r>
            <a:r>
              <a:rPr lang="hr-HR" sz="1200" dirty="0">
                <a:highlight>
                  <a:srgbClr val="FFFF00"/>
                </a:highlight>
              </a:rPr>
              <a:t>network 172.16.10.0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172.16.11.0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172.16.50.0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255.255.255.128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172.16.51.0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255.255.255.192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172.17.0.0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/>
              <a:t> </a:t>
            </a:r>
            <a:r>
              <a:rPr lang="hr-HR" sz="1200" dirty="0" err="1">
                <a:highlight>
                  <a:srgbClr val="00FFFF"/>
                </a:highlight>
              </a:rPr>
              <a:t>aggregate-address</a:t>
            </a:r>
            <a:r>
              <a:rPr lang="hr-HR" sz="1200" dirty="0">
                <a:highlight>
                  <a:srgbClr val="00FFFF"/>
                </a:highlight>
              </a:rPr>
              <a:t> 172.16.0.0 255.255.0.0</a:t>
            </a:r>
          </a:p>
          <a:p>
            <a:r>
              <a:rPr lang="hr-HR" sz="1200" dirty="0"/>
              <a:t> </a:t>
            </a:r>
            <a:r>
              <a:rPr lang="hr-HR" sz="1200" dirty="0" err="1"/>
              <a:t>neighbor</a:t>
            </a:r>
            <a:r>
              <a:rPr lang="hr-HR" sz="1200" dirty="0"/>
              <a:t> 10.1.2.2 </a:t>
            </a:r>
            <a:r>
              <a:rPr lang="hr-HR" sz="1200" dirty="0" err="1"/>
              <a:t>remote</a:t>
            </a:r>
            <a:r>
              <a:rPr lang="hr-HR" sz="1200" dirty="0"/>
              <a:t>-as 65002</a:t>
            </a:r>
          </a:p>
          <a:p>
            <a:r>
              <a:rPr lang="hr-HR" sz="1200" dirty="0"/>
              <a:t> </a:t>
            </a:r>
            <a:r>
              <a:rPr lang="hr-HR" sz="1200" dirty="0" err="1">
                <a:highlight>
                  <a:srgbClr val="FF00FF"/>
                </a:highlight>
              </a:rPr>
              <a:t>neighbor</a:t>
            </a:r>
            <a:r>
              <a:rPr lang="hr-HR" sz="1200" dirty="0">
                <a:highlight>
                  <a:srgbClr val="FF00FF"/>
                </a:highlight>
              </a:rPr>
              <a:t> 10.1.2.2 </a:t>
            </a:r>
            <a:r>
              <a:rPr lang="hr-HR" sz="1200" dirty="0" err="1">
                <a:highlight>
                  <a:srgbClr val="FF00FF"/>
                </a:highlight>
              </a:rPr>
              <a:t>prefix</a:t>
            </a:r>
            <a:r>
              <a:rPr lang="hr-HR" sz="1200" dirty="0">
                <a:highlight>
                  <a:srgbClr val="FF00FF"/>
                </a:highlight>
              </a:rPr>
              <a:t>-list FILTER </a:t>
            </a:r>
            <a:r>
              <a:rPr lang="hr-HR" sz="1200" dirty="0" err="1">
                <a:highlight>
                  <a:srgbClr val="FF00FF"/>
                </a:highlight>
              </a:rPr>
              <a:t>out</a:t>
            </a:r>
            <a:endParaRPr lang="hr-HR" sz="1200" dirty="0">
              <a:highlight>
                <a:srgbClr val="FF00FF"/>
              </a:highlight>
            </a:endParaRPr>
          </a:p>
          <a:p>
            <a:r>
              <a:rPr lang="hr-HR" sz="1200" dirty="0"/>
              <a:t>!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EBFE0D2-C6B3-9C65-A5D2-CD1B2694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38" y="2945825"/>
            <a:ext cx="5624055" cy="107554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600DB0F-1736-BE22-4B8E-DAE447A20B60}"/>
              </a:ext>
            </a:extLst>
          </p:cNvPr>
          <p:cNvGrpSpPr/>
          <p:nvPr/>
        </p:nvGrpSpPr>
        <p:grpSpPr>
          <a:xfrm>
            <a:off x="255104" y="3098978"/>
            <a:ext cx="6117534" cy="2491952"/>
            <a:chOff x="255104" y="3098978"/>
            <a:chExt cx="6117534" cy="249195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AA69B4-F0AD-816C-2462-6370CA7C179D}"/>
                </a:ext>
              </a:extLst>
            </p:cNvPr>
            <p:cNvSpPr txBox="1"/>
            <p:nvPr/>
          </p:nvSpPr>
          <p:spPr>
            <a:xfrm>
              <a:off x="255104" y="4667600"/>
              <a:ext cx="611753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</a:t>
              </a:r>
              <a:r>
                <a:rPr lang="hr-HR" dirty="0">
                  <a:highlight>
                    <a:srgbClr val="FF00FF"/>
                  </a:highlight>
                </a:rPr>
                <a:t>ip </a:t>
              </a:r>
              <a:r>
                <a:rPr lang="hr-HR" dirty="0" err="1">
                  <a:highlight>
                    <a:srgbClr val="FF00FF"/>
                  </a:highlight>
                </a:rPr>
                <a:t>prefix</a:t>
              </a:r>
              <a:r>
                <a:rPr lang="hr-HR" dirty="0">
                  <a:highlight>
                    <a:srgbClr val="FF00FF"/>
                  </a:highlight>
                </a:rPr>
                <a:t>-list FILTER </a:t>
              </a:r>
              <a:r>
                <a:rPr lang="hr-HR" dirty="0" err="1">
                  <a:highlight>
                    <a:srgbClr val="FF00FF"/>
                  </a:highlight>
                </a:rPr>
                <a:t>permit</a:t>
              </a:r>
              <a:r>
                <a:rPr lang="hr-HR" dirty="0">
                  <a:highlight>
                    <a:srgbClr val="FF00FF"/>
                  </a:highlight>
                </a:rPr>
                <a:t> 172.16.0.0/8 </a:t>
              </a:r>
              <a:r>
                <a:rPr lang="hr-HR" dirty="0" err="1">
                  <a:highlight>
                    <a:srgbClr val="FF00FF"/>
                  </a:highlight>
                </a:rPr>
                <a:t>le</a:t>
              </a:r>
              <a:r>
                <a:rPr lang="hr-HR" dirty="0">
                  <a:highlight>
                    <a:srgbClr val="FF00FF"/>
                  </a:highlight>
                </a:rPr>
                <a:t> 24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)#router </a:t>
              </a:r>
              <a:r>
                <a:rPr lang="hr-HR" dirty="0" err="1"/>
                <a:t>bgp</a:t>
              </a:r>
              <a:r>
                <a:rPr lang="hr-HR" dirty="0"/>
                <a:t> 65001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config-router</a:t>
              </a:r>
              <a:r>
                <a:rPr lang="hr-HR" dirty="0"/>
                <a:t>)#neighbor 10.1.2.2 </a:t>
              </a:r>
              <a:r>
                <a:rPr lang="hr-HR" dirty="0" err="1"/>
                <a:t>prefix</a:t>
              </a:r>
              <a:r>
                <a:rPr lang="hr-HR" dirty="0"/>
                <a:t>-list FILTER </a:t>
              </a:r>
              <a:r>
                <a:rPr lang="hr-HR" dirty="0" err="1"/>
                <a:t>out</a:t>
              </a:r>
              <a:endParaRPr lang="hr-HR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C1F51BF-C202-208A-DBF9-D3D15937D531}"/>
                </a:ext>
              </a:extLst>
            </p:cNvPr>
            <p:cNvGrpSpPr/>
            <p:nvPr/>
          </p:nvGrpSpPr>
          <p:grpSpPr>
            <a:xfrm>
              <a:off x="293447" y="3098978"/>
              <a:ext cx="4962111" cy="1283121"/>
              <a:chOff x="293447" y="2818440"/>
              <a:chExt cx="4962111" cy="1283121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9637004-9C9A-2CCA-F606-A330E3B7C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447" y="2818440"/>
                <a:ext cx="4962111" cy="1283121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F51F613-729E-7309-E8C0-AED445C61324}"/>
                  </a:ext>
                </a:extLst>
              </p:cNvPr>
              <p:cNvSpPr/>
              <p:nvPr/>
            </p:nvSpPr>
            <p:spPr>
              <a:xfrm>
                <a:off x="293447" y="3448050"/>
                <a:ext cx="2211214" cy="3188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7EEADE8-4FE8-5E3B-AEF1-7E4994B330C6}"/>
              </a:ext>
            </a:extLst>
          </p:cNvPr>
          <p:cNvSpPr/>
          <p:nvPr/>
        </p:nvSpPr>
        <p:spPr>
          <a:xfrm>
            <a:off x="171450" y="2945825"/>
            <a:ext cx="5647913" cy="289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513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Primjer 2 prefiks liste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AACE7-B37C-C447-56E3-0B65C452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7" y="896321"/>
            <a:ext cx="6713640" cy="182227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2DBC92B-410B-4419-4741-72B79B0DE785}"/>
              </a:ext>
            </a:extLst>
          </p:cNvPr>
          <p:cNvSpPr txBox="1"/>
          <p:nvPr/>
        </p:nvSpPr>
        <p:spPr>
          <a:xfrm>
            <a:off x="7471742" y="270421"/>
            <a:ext cx="446515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/>
              <a:t>R1</a:t>
            </a:r>
          </a:p>
          <a:p>
            <a:r>
              <a:rPr lang="hr-HR" sz="1200" dirty="0"/>
              <a:t>!</a:t>
            </a:r>
          </a:p>
          <a:p>
            <a:r>
              <a:rPr lang="hr-HR" sz="1200" dirty="0" err="1"/>
              <a:t>router</a:t>
            </a:r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65001</a:t>
            </a:r>
          </a:p>
          <a:p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log-</a:t>
            </a:r>
            <a:r>
              <a:rPr lang="hr-HR" sz="1200" dirty="0" err="1"/>
              <a:t>neighbor</a:t>
            </a:r>
            <a:r>
              <a:rPr lang="hr-HR" sz="1200" dirty="0"/>
              <a:t>-</a:t>
            </a:r>
            <a:r>
              <a:rPr lang="hr-HR" sz="1200" dirty="0" err="1"/>
              <a:t>changes</a:t>
            </a:r>
            <a:endParaRPr lang="hr-HR" sz="1200" dirty="0"/>
          </a:p>
          <a:p>
            <a:r>
              <a:rPr lang="hr-HR" sz="1200" dirty="0"/>
              <a:t> </a:t>
            </a:r>
            <a:r>
              <a:rPr lang="hr-HR" sz="1200" dirty="0">
                <a:highlight>
                  <a:srgbClr val="FFFF00"/>
                </a:highlight>
              </a:rPr>
              <a:t>network 172.16.10.0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172.16.11.0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172.16.50.0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255.255.255.128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172.16.51.0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255.255.255.192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172.17.0.0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/>
              <a:t> </a:t>
            </a:r>
            <a:r>
              <a:rPr lang="hr-HR" sz="1200" dirty="0" err="1">
                <a:highlight>
                  <a:srgbClr val="00FFFF"/>
                </a:highlight>
              </a:rPr>
              <a:t>aggregate-address</a:t>
            </a:r>
            <a:r>
              <a:rPr lang="hr-HR" sz="1200" dirty="0">
                <a:highlight>
                  <a:srgbClr val="00FFFF"/>
                </a:highlight>
              </a:rPr>
              <a:t> 172.16.0.0 255.255.0.0</a:t>
            </a:r>
          </a:p>
          <a:p>
            <a:r>
              <a:rPr lang="hr-HR" sz="1200" dirty="0"/>
              <a:t> </a:t>
            </a:r>
            <a:r>
              <a:rPr lang="hr-HR" sz="1200" dirty="0" err="1"/>
              <a:t>neighbor</a:t>
            </a:r>
            <a:r>
              <a:rPr lang="hr-HR" sz="1200" dirty="0"/>
              <a:t> 10.1.2.2 </a:t>
            </a:r>
            <a:r>
              <a:rPr lang="hr-HR" sz="1200" dirty="0" err="1"/>
              <a:t>remote</a:t>
            </a:r>
            <a:r>
              <a:rPr lang="hr-HR" sz="1200" dirty="0"/>
              <a:t>-as 65002</a:t>
            </a:r>
          </a:p>
          <a:p>
            <a:r>
              <a:rPr lang="hr-HR" sz="1200" dirty="0"/>
              <a:t> </a:t>
            </a:r>
            <a:r>
              <a:rPr lang="hr-HR" sz="1200" dirty="0" err="1">
                <a:highlight>
                  <a:srgbClr val="FF00FF"/>
                </a:highlight>
              </a:rPr>
              <a:t>neighbor</a:t>
            </a:r>
            <a:r>
              <a:rPr lang="hr-HR" sz="1200" dirty="0">
                <a:highlight>
                  <a:srgbClr val="FF00FF"/>
                </a:highlight>
              </a:rPr>
              <a:t> 10.1.2.2 </a:t>
            </a:r>
            <a:r>
              <a:rPr lang="hr-HR" sz="1200" dirty="0" err="1">
                <a:highlight>
                  <a:srgbClr val="FF00FF"/>
                </a:highlight>
              </a:rPr>
              <a:t>prefix</a:t>
            </a:r>
            <a:r>
              <a:rPr lang="hr-HR" sz="1200" dirty="0">
                <a:highlight>
                  <a:srgbClr val="FF00FF"/>
                </a:highlight>
              </a:rPr>
              <a:t>-list FILTER </a:t>
            </a:r>
            <a:r>
              <a:rPr lang="hr-HR" sz="1200" dirty="0" err="1">
                <a:highlight>
                  <a:srgbClr val="FF00FF"/>
                </a:highlight>
              </a:rPr>
              <a:t>out</a:t>
            </a:r>
            <a:endParaRPr lang="hr-HR" sz="1200" dirty="0">
              <a:highlight>
                <a:srgbClr val="FF00FF"/>
              </a:highlight>
            </a:endParaRPr>
          </a:p>
          <a:p>
            <a:r>
              <a:rPr lang="hr-HR" sz="1200" dirty="0"/>
              <a:t>!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EBFE0D2-C6B3-9C65-A5D2-CD1B2694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72638" y="3189030"/>
            <a:ext cx="5624055" cy="589129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600DB0F-1736-BE22-4B8E-DAE447A20B60}"/>
              </a:ext>
            </a:extLst>
          </p:cNvPr>
          <p:cNvGrpSpPr/>
          <p:nvPr/>
        </p:nvGrpSpPr>
        <p:grpSpPr>
          <a:xfrm>
            <a:off x="255104" y="3098978"/>
            <a:ext cx="6117534" cy="2768951"/>
            <a:chOff x="255104" y="3098978"/>
            <a:chExt cx="6117534" cy="276895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AA69B4-F0AD-816C-2462-6370CA7C179D}"/>
                </a:ext>
              </a:extLst>
            </p:cNvPr>
            <p:cNvSpPr txBox="1"/>
            <p:nvPr/>
          </p:nvSpPr>
          <p:spPr>
            <a:xfrm>
              <a:off x="255104" y="4667600"/>
              <a:ext cx="611753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</a:t>
              </a:r>
              <a:r>
                <a:rPr lang="hr-HR" b="1" dirty="0"/>
                <a:t>no </a:t>
              </a:r>
              <a:r>
                <a:rPr lang="hr-HR" b="1" dirty="0" err="1"/>
                <a:t>ip</a:t>
              </a:r>
              <a:r>
                <a:rPr lang="hr-HR" b="1" dirty="0"/>
                <a:t> </a:t>
              </a:r>
              <a:r>
                <a:rPr lang="hr-HR" b="1" dirty="0" err="1"/>
                <a:t>prefix</a:t>
              </a:r>
              <a:r>
                <a:rPr lang="hr-HR" b="1" dirty="0"/>
                <a:t>-list FILTER </a:t>
              </a:r>
              <a:r>
                <a:rPr lang="hr-HR" b="1" dirty="0" err="1"/>
                <a:t>permit</a:t>
              </a:r>
              <a:r>
                <a:rPr lang="hr-HR" b="1" dirty="0"/>
                <a:t> 172.16.0.0/8 </a:t>
              </a:r>
              <a:r>
                <a:rPr lang="hr-HR" b="1" dirty="0" err="1"/>
                <a:t>le</a:t>
              </a:r>
              <a:r>
                <a:rPr lang="hr-HR" b="1" dirty="0"/>
                <a:t> 24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</a:t>
              </a:r>
              <a:r>
                <a:rPr lang="hr-HR" dirty="0">
                  <a:highlight>
                    <a:srgbClr val="FF00FF"/>
                  </a:highlight>
                </a:rPr>
                <a:t>ip </a:t>
              </a:r>
              <a:r>
                <a:rPr lang="hr-HR" dirty="0" err="1">
                  <a:highlight>
                    <a:srgbClr val="FF00FF"/>
                  </a:highlight>
                </a:rPr>
                <a:t>prefix</a:t>
              </a:r>
              <a:r>
                <a:rPr lang="hr-HR" dirty="0">
                  <a:highlight>
                    <a:srgbClr val="FF00FF"/>
                  </a:highlight>
                </a:rPr>
                <a:t>-list FILTER </a:t>
              </a:r>
              <a:r>
                <a:rPr lang="hr-HR" dirty="0" err="1">
                  <a:highlight>
                    <a:srgbClr val="FF00FF"/>
                  </a:highlight>
                </a:rPr>
                <a:t>permit</a:t>
              </a:r>
              <a:r>
                <a:rPr lang="hr-HR" dirty="0">
                  <a:highlight>
                    <a:srgbClr val="FF00FF"/>
                  </a:highlight>
                </a:rPr>
                <a:t> 172.16.0.0/8 </a:t>
              </a:r>
              <a:r>
                <a:rPr lang="hr-HR" dirty="0" err="1">
                  <a:highlight>
                    <a:srgbClr val="FF00FF"/>
                  </a:highlight>
                </a:rPr>
                <a:t>le</a:t>
              </a:r>
              <a:r>
                <a:rPr lang="hr-HR" dirty="0">
                  <a:highlight>
                    <a:srgbClr val="FF00FF"/>
                  </a:highlight>
                </a:rPr>
                <a:t> 16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)#router </a:t>
              </a:r>
              <a:r>
                <a:rPr lang="hr-HR" dirty="0" err="1"/>
                <a:t>bgp</a:t>
              </a:r>
              <a:r>
                <a:rPr lang="hr-HR" dirty="0"/>
                <a:t> 65001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config-router</a:t>
              </a:r>
              <a:r>
                <a:rPr lang="hr-HR" dirty="0"/>
                <a:t>)#neighbor 10.1.2.2 </a:t>
              </a:r>
              <a:r>
                <a:rPr lang="hr-HR" dirty="0" err="1"/>
                <a:t>prefix</a:t>
              </a:r>
              <a:r>
                <a:rPr lang="hr-HR" dirty="0"/>
                <a:t>-list FILTER </a:t>
              </a:r>
              <a:r>
                <a:rPr lang="hr-HR" dirty="0" err="1"/>
                <a:t>out</a:t>
              </a:r>
              <a:endParaRPr lang="hr-HR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C1F51BF-C202-208A-DBF9-D3D15937D531}"/>
                </a:ext>
              </a:extLst>
            </p:cNvPr>
            <p:cNvGrpSpPr/>
            <p:nvPr/>
          </p:nvGrpSpPr>
          <p:grpSpPr>
            <a:xfrm>
              <a:off x="293447" y="3098978"/>
              <a:ext cx="4962111" cy="1283121"/>
              <a:chOff x="293447" y="2818440"/>
              <a:chExt cx="4962111" cy="1283121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9637004-9C9A-2CCA-F606-A330E3B7C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447" y="2818440"/>
                <a:ext cx="4962111" cy="1283121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F51F613-729E-7309-E8C0-AED445C61324}"/>
                  </a:ext>
                </a:extLst>
              </p:cNvPr>
              <p:cNvSpPr/>
              <p:nvPr/>
            </p:nvSpPr>
            <p:spPr>
              <a:xfrm>
                <a:off x="293447" y="3148462"/>
                <a:ext cx="2211214" cy="78105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7EEADE8-4FE8-5E3B-AEF1-7E4994B330C6}"/>
              </a:ext>
            </a:extLst>
          </p:cNvPr>
          <p:cNvSpPr/>
          <p:nvPr/>
        </p:nvSpPr>
        <p:spPr>
          <a:xfrm>
            <a:off x="171450" y="2945825"/>
            <a:ext cx="5647913" cy="289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636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Primjer 3 prefiks liste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AACE7-B37C-C447-56E3-0B65C452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7" y="896321"/>
            <a:ext cx="6713640" cy="182227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2DBC92B-410B-4419-4741-72B79B0DE785}"/>
              </a:ext>
            </a:extLst>
          </p:cNvPr>
          <p:cNvSpPr txBox="1"/>
          <p:nvPr/>
        </p:nvSpPr>
        <p:spPr>
          <a:xfrm>
            <a:off x="7471742" y="270421"/>
            <a:ext cx="446515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/>
              <a:t>R1</a:t>
            </a:r>
          </a:p>
          <a:p>
            <a:r>
              <a:rPr lang="hr-HR" sz="1200" dirty="0"/>
              <a:t>!</a:t>
            </a:r>
          </a:p>
          <a:p>
            <a:r>
              <a:rPr lang="hr-HR" sz="1200" dirty="0" err="1"/>
              <a:t>router</a:t>
            </a:r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65001</a:t>
            </a:r>
          </a:p>
          <a:p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log-</a:t>
            </a:r>
            <a:r>
              <a:rPr lang="hr-HR" sz="1200" dirty="0" err="1"/>
              <a:t>neighbor</a:t>
            </a:r>
            <a:r>
              <a:rPr lang="hr-HR" sz="1200" dirty="0"/>
              <a:t>-</a:t>
            </a:r>
            <a:r>
              <a:rPr lang="hr-HR" sz="1200" dirty="0" err="1"/>
              <a:t>changes</a:t>
            </a:r>
            <a:endParaRPr lang="hr-HR" sz="1200" dirty="0"/>
          </a:p>
          <a:p>
            <a:r>
              <a:rPr lang="hr-HR" sz="1200" dirty="0"/>
              <a:t> </a:t>
            </a:r>
            <a:r>
              <a:rPr lang="hr-HR" sz="1200" dirty="0">
                <a:highlight>
                  <a:srgbClr val="FFFF00"/>
                </a:highlight>
              </a:rPr>
              <a:t>network 172.16.10.0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172.16.11.0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172.16.50.0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255.255.255.128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172.16.51.0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255.255.255.192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172.17.0.0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/>
              <a:t> </a:t>
            </a:r>
            <a:r>
              <a:rPr lang="hr-HR" sz="1200" dirty="0" err="1">
                <a:highlight>
                  <a:srgbClr val="00FFFF"/>
                </a:highlight>
              </a:rPr>
              <a:t>aggregate-address</a:t>
            </a:r>
            <a:r>
              <a:rPr lang="hr-HR" sz="1200" dirty="0">
                <a:highlight>
                  <a:srgbClr val="00FFFF"/>
                </a:highlight>
              </a:rPr>
              <a:t> 172.16.0.0 255.255.0.0</a:t>
            </a:r>
          </a:p>
          <a:p>
            <a:r>
              <a:rPr lang="hr-HR" sz="1200" dirty="0"/>
              <a:t> </a:t>
            </a:r>
            <a:r>
              <a:rPr lang="hr-HR" sz="1200" dirty="0" err="1"/>
              <a:t>neighbor</a:t>
            </a:r>
            <a:r>
              <a:rPr lang="hr-HR" sz="1200" dirty="0"/>
              <a:t> 10.1.2.2 </a:t>
            </a:r>
            <a:r>
              <a:rPr lang="hr-HR" sz="1200" dirty="0" err="1"/>
              <a:t>remote</a:t>
            </a:r>
            <a:r>
              <a:rPr lang="hr-HR" sz="1200" dirty="0"/>
              <a:t>-as 65002</a:t>
            </a:r>
          </a:p>
          <a:p>
            <a:r>
              <a:rPr lang="hr-HR" sz="1200" dirty="0"/>
              <a:t> </a:t>
            </a:r>
            <a:r>
              <a:rPr lang="hr-HR" sz="1200" dirty="0" err="1">
                <a:highlight>
                  <a:srgbClr val="FF00FF"/>
                </a:highlight>
              </a:rPr>
              <a:t>neighbor</a:t>
            </a:r>
            <a:r>
              <a:rPr lang="hr-HR" sz="1200" dirty="0">
                <a:highlight>
                  <a:srgbClr val="FF00FF"/>
                </a:highlight>
              </a:rPr>
              <a:t> 10.1.2.2 </a:t>
            </a:r>
            <a:r>
              <a:rPr lang="hr-HR" sz="1200" dirty="0" err="1">
                <a:highlight>
                  <a:srgbClr val="FF00FF"/>
                </a:highlight>
              </a:rPr>
              <a:t>prefix</a:t>
            </a:r>
            <a:r>
              <a:rPr lang="hr-HR" sz="1200" dirty="0">
                <a:highlight>
                  <a:srgbClr val="FF00FF"/>
                </a:highlight>
              </a:rPr>
              <a:t>-list FILTER </a:t>
            </a:r>
            <a:r>
              <a:rPr lang="hr-HR" sz="1200" dirty="0" err="1">
                <a:highlight>
                  <a:srgbClr val="FF00FF"/>
                </a:highlight>
              </a:rPr>
              <a:t>out</a:t>
            </a:r>
            <a:endParaRPr lang="hr-HR" sz="1200" dirty="0">
              <a:highlight>
                <a:srgbClr val="FF00FF"/>
              </a:highlight>
            </a:endParaRPr>
          </a:p>
          <a:p>
            <a:r>
              <a:rPr lang="hr-HR" sz="1200" dirty="0"/>
              <a:t>!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EBFE0D2-C6B3-9C65-A5D2-CD1B2694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24599" y="3065211"/>
            <a:ext cx="5813867" cy="129407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600DB0F-1736-BE22-4B8E-DAE447A20B60}"/>
              </a:ext>
            </a:extLst>
          </p:cNvPr>
          <p:cNvGrpSpPr/>
          <p:nvPr/>
        </p:nvGrpSpPr>
        <p:grpSpPr>
          <a:xfrm>
            <a:off x="255104" y="3098978"/>
            <a:ext cx="6117534" cy="2768951"/>
            <a:chOff x="255104" y="3098978"/>
            <a:chExt cx="6117534" cy="276895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AA69B4-F0AD-816C-2462-6370CA7C179D}"/>
                </a:ext>
              </a:extLst>
            </p:cNvPr>
            <p:cNvSpPr txBox="1"/>
            <p:nvPr/>
          </p:nvSpPr>
          <p:spPr>
            <a:xfrm>
              <a:off x="255104" y="4667600"/>
              <a:ext cx="611753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</a:t>
              </a:r>
              <a:r>
                <a:rPr lang="hr-HR" b="1" dirty="0"/>
                <a:t>no </a:t>
              </a:r>
              <a:r>
                <a:rPr lang="hr-HR" b="1" dirty="0" err="1"/>
                <a:t>ip</a:t>
              </a:r>
              <a:r>
                <a:rPr lang="hr-HR" b="1" dirty="0"/>
                <a:t> </a:t>
              </a:r>
              <a:r>
                <a:rPr lang="hr-HR" b="1" dirty="0" err="1"/>
                <a:t>prefix</a:t>
              </a:r>
              <a:r>
                <a:rPr lang="hr-HR" b="1" dirty="0"/>
                <a:t>-list FILTER </a:t>
              </a:r>
              <a:r>
                <a:rPr lang="hr-HR" b="1" dirty="0" err="1"/>
                <a:t>permit</a:t>
              </a:r>
              <a:r>
                <a:rPr lang="hr-HR" b="1" dirty="0"/>
                <a:t> 172.16.0.0/8 </a:t>
              </a:r>
              <a:r>
                <a:rPr lang="hr-HR" b="1" dirty="0" err="1"/>
                <a:t>le</a:t>
              </a:r>
              <a:r>
                <a:rPr lang="hr-HR" b="1" dirty="0"/>
                <a:t> 16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</a:t>
              </a:r>
              <a:r>
                <a:rPr lang="hr-HR" dirty="0">
                  <a:highlight>
                    <a:srgbClr val="FF00FF"/>
                  </a:highlight>
                </a:rPr>
                <a:t>ip </a:t>
              </a:r>
              <a:r>
                <a:rPr lang="hr-HR" dirty="0" err="1">
                  <a:highlight>
                    <a:srgbClr val="FF00FF"/>
                  </a:highlight>
                </a:rPr>
                <a:t>prefix</a:t>
              </a:r>
              <a:r>
                <a:rPr lang="hr-HR" dirty="0">
                  <a:highlight>
                    <a:srgbClr val="FF00FF"/>
                  </a:highlight>
                </a:rPr>
                <a:t>-list FILTER </a:t>
              </a:r>
              <a:r>
                <a:rPr lang="hr-HR" dirty="0" err="1">
                  <a:highlight>
                    <a:srgbClr val="FF00FF"/>
                  </a:highlight>
                </a:rPr>
                <a:t>permit</a:t>
              </a:r>
              <a:r>
                <a:rPr lang="hr-HR" dirty="0">
                  <a:highlight>
                    <a:srgbClr val="FF00FF"/>
                  </a:highlight>
                </a:rPr>
                <a:t> 172.16.0.0/8 </a:t>
              </a:r>
              <a:r>
                <a:rPr lang="hr-HR" dirty="0" err="1">
                  <a:highlight>
                    <a:srgbClr val="FF00FF"/>
                  </a:highlight>
                </a:rPr>
                <a:t>ge</a:t>
              </a:r>
              <a:r>
                <a:rPr lang="hr-HR" dirty="0">
                  <a:highlight>
                    <a:srgbClr val="FF00FF"/>
                  </a:highlight>
                </a:rPr>
                <a:t> 17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)#router </a:t>
              </a:r>
              <a:r>
                <a:rPr lang="hr-HR" dirty="0" err="1"/>
                <a:t>bgp</a:t>
              </a:r>
              <a:r>
                <a:rPr lang="hr-HR" dirty="0"/>
                <a:t> 65001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config-router</a:t>
              </a:r>
              <a:r>
                <a:rPr lang="hr-HR" dirty="0"/>
                <a:t>)#neighbor 10.1.2.2 </a:t>
              </a:r>
              <a:r>
                <a:rPr lang="hr-HR" dirty="0" err="1"/>
                <a:t>prefix</a:t>
              </a:r>
              <a:r>
                <a:rPr lang="hr-HR" dirty="0"/>
                <a:t>-list FILTER </a:t>
              </a:r>
              <a:r>
                <a:rPr lang="hr-HR" dirty="0" err="1"/>
                <a:t>out</a:t>
              </a:r>
              <a:endParaRPr lang="hr-HR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C1F51BF-C202-208A-DBF9-D3D15937D531}"/>
                </a:ext>
              </a:extLst>
            </p:cNvPr>
            <p:cNvGrpSpPr/>
            <p:nvPr/>
          </p:nvGrpSpPr>
          <p:grpSpPr>
            <a:xfrm>
              <a:off x="293447" y="3098978"/>
              <a:ext cx="4962111" cy="1283121"/>
              <a:chOff x="293447" y="2818440"/>
              <a:chExt cx="4962111" cy="1283121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9637004-9C9A-2CCA-F606-A330E3B7C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447" y="2818440"/>
                <a:ext cx="4962111" cy="1283121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F51F613-729E-7309-E8C0-AED445C61324}"/>
                  </a:ext>
                </a:extLst>
              </p:cNvPr>
              <p:cNvSpPr/>
              <p:nvPr/>
            </p:nvSpPr>
            <p:spPr>
              <a:xfrm>
                <a:off x="293447" y="2967487"/>
                <a:ext cx="2211214" cy="1809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7EEADE8-4FE8-5E3B-AEF1-7E4994B330C6}"/>
              </a:ext>
            </a:extLst>
          </p:cNvPr>
          <p:cNvSpPr/>
          <p:nvPr/>
        </p:nvSpPr>
        <p:spPr>
          <a:xfrm>
            <a:off x="171450" y="2945825"/>
            <a:ext cx="5647913" cy="289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750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Primjer 4 prefiks liste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AACE7-B37C-C447-56E3-0B65C452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7" y="896321"/>
            <a:ext cx="6713640" cy="182227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2DBC92B-410B-4419-4741-72B79B0DE785}"/>
              </a:ext>
            </a:extLst>
          </p:cNvPr>
          <p:cNvSpPr txBox="1"/>
          <p:nvPr/>
        </p:nvSpPr>
        <p:spPr>
          <a:xfrm>
            <a:off x="7471742" y="270421"/>
            <a:ext cx="446515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/>
              <a:t>R1</a:t>
            </a:r>
          </a:p>
          <a:p>
            <a:r>
              <a:rPr lang="hr-HR" sz="1200" dirty="0"/>
              <a:t>!</a:t>
            </a:r>
          </a:p>
          <a:p>
            <a:r>
              <a:rPr lang="hr-HR" sz="1200" dirty="0" err="1"/>
              <a:t>router</a:t>
            </a:r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65001</a:t>
            </a:r>
          </a:p>
          <a:p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log-</a:t>
            </a:r>
            <a:r>
              <a:rPr lang="hr-HR" sz="1200" dirty="0" err="1"/>
              <a:t>neighbor</a:t>
            </a:r>
            <a:r>
              <a:rPr lang="hr-HR" sz="1200" dirty="0"/>
              <a:t>-</a:t>
            </a:r>
            <a:r>
              <a:rPr lang="hr-HR" sz="1200" dirty="0" err="1"/>
              <a:t>changes</a:t>
            </a:r>
            <a:endParaRPr lang="hr-HR" sz="1200" dirty="0"/>
          </a:p>
          <a:p>
            <a:r>
              <a:rPr lang="hr-HR" sz="1200" dirty="0"/>
              <a:t> </a:t>
            </a:r>
            <a:r>
              <a:rPr lang="hr-HR" sz="1200" dirty="0">
                <a:highlight>
                  <a:srgbClr val="FFFF00"/>
                </a:highlight>
              </a:rPr>
              <a:t>network 172.16.10.0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172.16.11.0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172.16.50.0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255.255.255.128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172.16.51.0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255.255.255.192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172.17.0.0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/>
              <a:t> </a:t>
            </a:r>
            <a:r>
              <a:rPr lang="hr-HR" sz="1200" dirty="0" err="1">
                <a:highlight>
                  <a:srgbClr val="00FFFF"/>
                </a:highlight>
              </a:rPr>
              <a:t>aggregate-address</a:t>
            </a:r>
            <a:r>
              <a:rPr lang="hr-HR" sz="1200" dirty="0">
                <a:highlight>
                  <a:srgbClr val="00FFFF"/>
                </a:highlight>
              </a:rPr>
              <a:t> 172.16.0.0 255.255.0.0</a:t>
            </a:r>
          </a:p>
          <a:p>
            <a:r>
              <a:rPr lang="hr-HR" sz="1200" dirty="0"/>
              <a:t> </a:t>
            </a:r>
            <a:r>
              <a:rPr lang="hr-HR" sz="1200" dirty="0" err="1"/>
              <a:t>neighbor</a:t>
            </a:r>
            <a:r>
              <a:rPr lang="hr-HR" sz="1200" dirty="0"/>
              <a:t> 10.1.2.2 </a:t>
            </a:r>
            <a:r>
              <a:rPr lang="hr-HR" sz="1200" dirty="0" err="1"/>
              <a:t>remote</a:t>
            </a:r>
            <a:r>
              <a:rPr lang="hr-HR" sz="1200" dirty="0"/>
              <a:t>-as 65002</a:t>
            </a:r>
          </a:p>
          <a:p>
            <a:r>
              <a:rPr lang="hr-HR" sz="1200" dirty="0"/>
              <a:t> </a:t>
            </a:r>
            <a:r>
              <a:rPr lang="hr-HR" sz="1200" dirty="0" err="1">
                <a:highlight>
                  <a:srgbClr val="FF00FF"/>
                </a:highlight>
              </a:rPr>
              <a:t>neighbor</a:t>
            </a:r>
            <a:r>
              <a:rPr lang="hr-HR" sz="1200" dirty="0">
                <a:highlight>
                  <a:srgbClr val="FF00FF"/>
                </a:highlight>
              </a:rPr>
              <a:t> 10.1.2.2 </a:t>
            </a:r>
            <a:r>
              <a:rPr lang="hr-HR" sz="1200" dirty="0" err="1">
                <a:highlight>
                  <a:srgbClr val="FF00FF"/>
                </a:highlight>
              </a:rPr>
              <a:t>prefix</a:t>
            </a:r>
            <a:r>
              <a:rPr lang="hr-HR" sz="1200" dirty="0">
                <a:highlight>
                  <a:srgbClr val="FF00FF"/>
                </a:highlight>
              </a:rPr>
              <a:t>-list FILTER </a:t>
            </a:r>
            <a:r>
              <a:rPr lang="hr-HR" sz="1200" dirty="0" err="1">
                <a:highlight>
                  <a:srgbClr val="FF00FF"/>
                </a:highlight>
              </a:rPr>
              <a:t>out</a:t>
            </a:r>
            <a:endParaRPr lang="hr-HR" sz="1200" dirty="0">
              <a:highlight>
                <a:srgbClr val="FF00FF"/>
              </a:highlight>
            </a:endParaRPr>
          </a:p>
          <a:p>
            <a:r>
              <a:rPr lang="hr-HR" sz="1200" dirty="0"/>
              <a:t>!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00DB0F-1736-BE22-4B8E-DAE447A20B60}"/>
              </a:ext>
            </a:extLst>
          </p:cNvPr>
          <p:cNvGrpSpPr/>
          <p:nvPr/>
        </p:nvGrpSpPr>
        <p:grpSpPr>
          <a:xfrm>
            <a:off x="255104" y="3098978"/>
            <a:ext cx="6117534" cy="2768951"/>
            <a:chOff x="255104" y="3098978"/>
            <a:chExt cx="6117534" cy="276895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AA69B4-F0AD-816C-2462-6370CA7C179D}"/>
                </a:ext>
              </a:extLst>
            </p:cNvPr>
            <p:cNvSpPr txBox="1"/>
            <p:nvPr/>
          </p:nvSpPr>
          <p:spPr>
            <a:xfrm>
              <a:off x="255104" y="4667600"/>
              <a:ext cx="611753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</a:t>
              </a:r>
              <a:r>
                <a:rPr lang="hr-HR" b="1" dirty="0"/>
                <a:t>no </a:t>
              </a:r>
              <a:r>
                <a:rPr lang="hr-HR" b="1" dirty="0" err="1"/>
                <a:t>ip</a:t>
              </a:r>
              <a:r>
                <a:rPr lang="hr-HR" b="1" dirty="0"/>
                <a:t> </a:t>
              </a:r>
              <a:r>
                <a:rPr lang="hr-HR" b="1" dirty="0" err="1"/>
                <a:t>prefix</a:t>
              </a:r>
              <a:r>
                <a:rPr lang="hr-HR" b="1" dirty="0"/>
                <a:t>-list FILTER </a:t>
              </a:r>
              <a:r>
                <a:rPr lang="hr-HR" b="1" dirty="0" err="1"/>
                <a:t>permit</a:t>
              </a:r>
              <a:r>
                <a:rPr lang="hr-HR" b="1" dirty="0"/>
                <a:t> 172.16.0.0/8 </a:t>
              </a:r>
              <a:r>
                <a:rPr lang="hr-HR" b="1" dirty="0" err="1"/>
                <a:t>ge</a:t>
              </a:r>
              <a:r>
                <a:rPr lang="hr-HR" b="1" dirty="0"/>
                <a:t> 17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</a:t>
              </a:r>
              <a:r>
                <a:rPr lang="hr-HR" dirty="0">
                  <a:highlight>
                    <a:srgbClr val="FF00FF"/>
                  </a:highlight>
                </a:rPr>
                <a:t>ip </a:t>
              </a:r>
              <a:r>
                <a:rPr lang="hr-HR" dirty="0" err="1">
                  <a:highlight>
                    <a:srgbClr val="FF00FF"/>
                  </a:highlight>
                </a:rPr>
                <a:t>prefix</a:t>
              </a:r>
              <a:r>
                <a:rPr lang="hr-HR" dirty="0">
                  <a:highlight>
                    <a:srgbClr val="FF00FF"/>
                  </a:highlight>
                </a:rPr>
                <a:t>-list FILTER </a:t>
              </a:r>
              <a:r>
                <a:rPr lang="hr-HR" dirty="0" err="1">
                  <a:highlight>
                    <a:srgbClr val="FF00FF"/>
                  </a:highlight>
                </a:rPr>
                <a:t>permit</a:t>
              </a:r>
              <a:r>
                <a:rPr lang="hr-HR" dirty="0">
                  <a:highlight>
                    <a:srgbClr val="FF00FF"/>
                  </a:highlight>
                </a:rPr>
                <a:t> 172.16.0.0/8 </a:t>
              </a:r>
              <a:r>
                <a:rPr lang="hr-HR" dirty="0" err="1">
                  <a:highlight>
                    <a:srgbClr val="FF00FF"/>
                  </a:highlight>
                </a:rPr>
                <a:t>ge</a:t>
              </a:r>
              <a:r>
                <a:rPr lang="hr-HR" dirty="0">
                  <a:highlight>
                    <a:srgbClr val="FF00FF"/>
                  </a:highlight>
                </a:rPr>
                <a:t> 16 </a:t>
              </a:r>
              <a:r>
                <a:rPr lang="hr-HR" dirty="0" err="1">
                  <a:highlight>
                    <a:srgbClr val="FF00FF"/>
                  </a:highlight>
                </a:rPr>
                <a:t>le</a:t>
              </a:r>
              <a:r>
                <a:rPr lang="hr-HR" dirty="0">
                  <a:highlight>
                    <a:srgbClr val="FF00FF"/>
                  </a:highlight>
                </a:rPr>
                <a:t> 24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)#router </a:t>
              </a:r>
              <a:r>
                <a:rPr lang="hr-HR" dirty="0" err="1"/>
                <a:t>bgp</a:t>
              </a:r>
              <a:r>
                <a:rPr lang="hr-HR" dirty="0"/>
                <a:t> 65001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config-router</a:t>
              </a:r>
              <a:r>
                <a:rPr lang="hr-HR" dirty="0"/>
                <a:t>)#neighbor 10.1.2.2 </a:t>
              </a:r>
              <a:r>
                <a:rPr lang="hr-HR" dirty="0" err="1"/>
                <a:t>prefix</a:t>
              </a:r>
              <a:r>
                <a:rPr lang="hr-HR" dirty="0"/>
                <a:t>-list FILTER </a:t>
              </a:r>
              <a:r>
                <a:rPr lang="hr-HR" dirty="0" err="1"/>
                <a:t>out</a:t>
              </a:r>
              <a:endParaRPr lang="hr-HR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C1F51BF-C202-208A-DBF9-D3D15937D531}"/>
                </a:ext>
              </a:extLst>
            </p:cNvPr>
            <p:cNvGrpSpPr/>
            <p:nvPr/>
          </p:nvGrpSpPr>
          <p:grpSpPr>
            <a:xfrm>
              <a:off x="293447" y="3098978"/>
              <a:ext cx="4962111" cy="1283121"/>
              <a:chOff x="293447" y="2818440"/>
              <a:chExt cx="4962111" cy="1283121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9637004-9C9A-2CCA-F606-A330E3B7C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447" y="2818440"/>
                <a:ext cx="4962111" cy="1283121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F51F613-729E-7309-E8C0-AED445C61324}"/>
                  </a:ext>
                </a:extLst>
              </p:cNvPr>
              <p:cNvSpPr/>
              <p:nvPr/>
            </p:nvSpPr>
            <p:spPr>
              <a:xfrm>
                <a:off x="293447" y="3435076"/>
                <a:ext cx="2211214" cy="31346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7EEADE8-4FE8-5E3B-AEF1-7E4994B330C6}"/>
              </a:ext>
            </a:extLst>
          </p:cNvPr>
          <p:cNvSpPr/>
          <p:nvPr/>
        </p:nvSpPr>
        <p:spPr>
          <a:xfrm>
            <a:off x="171450" y="2945825"/>
            <a:ext cx="5647913" cy="289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ED86D-9D6B-B47E-0E94-2B355BD44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316" y="3206548"/>
            <a:ext cx="6334684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51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Primjer 5 prefiks liste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AACE7-B37C-C447-56E3-0B65C452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7" y="896321"/>
            <a:ext cx="6713640" cy="182227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2DBC92B-410B-4419-4741-72B79B0DE785}"/>
              </a:ext>
            </a:extLst>
          </p:cNvPr>
          <p:cNvSpPr txBox="1"/>
          <p:nvPr/>
        </p:nvSpPr>
        <p:spPr>
          <a:xfrm>
            <a:off x="7471742" y="270421"/>
            <a:ext cx="446515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/>
              <a:t>R1</a:t>
            </a:r>
          </a:p>
          <a:p>
            <a:r>
              <a:rPr lang="hr-HR" sz="1200" dirty="0"/>
              <a:t>!</a:t>
            </a:r>
          </a:p>
          <a:p>
            <a:r>
              <a:rPr lang="hr-HR" sz="1200" dirty="0" err="1"/>
              <a:t>router</a:t>
            </a:r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65001</a:t>
            </a:r>
          </a:p>
          <a:p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log-</a:t>
            </a:r>
            <a:r>
              <a:rPr lang="hr-HR" sz="1200" dirty="0" err="1"/>
              <a:t>neighbor</a:t>
            </a:r>
            <a:r>
              <a:rPr lang="hr-HR" sz="1200" dirty="0"/>
              <a:t>-</a:t>
            </a:r>
            <a:r>
              <a:rPr lang="hr-HR" sz="1200" dirty="0" err="1"/>
              <a:t>changes</a:t>
            </a:r>
            <a:endParaRPr lang="hr-HR" sz="1200" dirty="0"/>
          </a:p>
          <a:p>
            <a:r>
              <a:rPr lang="hr-HR" sz="1200" dirty="0"/>
              <a:t> </a:t>
            </a:r>
            <a:r>
              <a:rPr lang="hr-HR" sz="1200" dirty="0">
                <a:highlight>
                  <a:srgbClr val="FFFF00"/>
                </a:highlight>
              </a:rPr>
              <a:t>network 172.16.10.0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172.16.11.0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172.16.50.0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255.255.255.128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172.16.51.0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255.255.255.192</a:t>
            </a:r>
          </a:p>
          <a:p>
            <a:r>
              <a:rPr lang="hr-HR" sz="1200" dirty="0">
                <a:highlight>
                  <a:srgbClr val="FFFF00"/>
                </a:highlight>
              </a:rPr>
              <a:t> network 172.17.0.0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255.255.255.0</a:t>
            </a:r>
          </a:p>
          <a:p>
            <a:r>
              <a:rPr lang="hr-HR" sz="1200" dirty="0"/>
              <a:t> </a:t>
            </a:r>
            <a:r>
              <a:rPr lang="hr-HR" sz="1200" dirty="0" err="1">
                <a:highlight>
                  <a:srgbClr val="00FFFF"/>
                </a:highlight>
              </a:rPr>
              <a:t>aggregate-address</a:t>
            </a:r>
            <a:r>
              <a:rPr lang="hr-HR" sz="1200" dirty="0">
                <a:highlight>
                  <a:srgbClr val="00FFFF"/>
                </a:highlight>
              </a:rPr>
              <a:t> 172.16.0.0 255.255.0.0</a:t>
            </a:r>
          </a:p>
          <a:p>
            <a:r>
              <a:rPr lang="hr-HR" sz="1200" dirty="0"/>
              <a:t> </a:t>
            </a:r>
            <a:r>
              <a:rPr lang="hr-HR" sz="1200" dirty="0" err="1"/>
              <a:t>neighbor</a:t>
            </a:r>
            <a:r>
              <a:rPr lang="hr-HR" sz="1200" dirty="0"/>
              <a:t> 10.1.2.2 </a:t>
            </a:r>
            <a:r>
              <a:rPr lang="hr-HR" sz="1200" dirty="0" err="1"/>
              <a:t>remote</a:t>
            </a:r>
            <a:r>
              <a:rPr lang="hr-HR" sz="1200" dirty="0"/>
              <a:t>-as 65002</a:t>
            </a:r>
          </a:p>
          <a:p>
            <a:r>
              <a:rPr lang="hr-HR" sz="1200" dirty="0"/>
              <a:t> </a:t>
            </a:r>
            <a:r>
              <a:rPr lang="hr-HR" sz="1200" dirty="0" err="1">
                <a:highlight>
                  <a:srgbClr val="FF00FF"/>
                </a:highlight>
              </a:rPr>
              <a:t>neighbor</a:t>
            </a:r>
            <a:r>
              <a:rPr lang="hr-HR" sz="1200" dirty="0">
                <a:highlight>
                  <a:srgbClr val="FF00FF"/>
                </a:highlight>
              </a:rPr>
              <a:t> 10.1.2.2 </a:t>
            </a:r>
            <a:r>
              <a:rPr lang="hr-HR" sz="1200" dirty="0" err="1">
                <a:highlight>
                  <a:srgbClr val="FF00FF"/>
                </a:highlight>
              </a:rPr>
              <a:t>prefix</a:t>
            </a:r>
            <a:r>
              <a:rPr lang="hr-HR" sz="1200" dirty="0">
                <a:highlight>
                  <a:srgbClr val="FF00FF"/>
                </a:highlight>
              </a:rPr>
              <a:t>-list FILTER </a:t>
            </a:r>
            <a:r>
              <a:rPr lang="hr-HR" sz="1200" dirty="0" err="1">
                <a:highlight>
                  <a:srgbClr val="FF00FF"/>
                </a:highlight>
              </a:rPr>
              <a:t>out</a:t>
            </a:r>
            <a:endParaRPr lang="hr-HR" sz="1200" dirty="0">
              <a:highlight>
                <a:srgbClr val="FF00FF"/>
              </a:highlight>
            </a:endParaRPr>
          </a:p>
          <a:p>
            <a:r>
              <a:rPr lang="hr-HR" sz="1200" dirty="0"/>
              <a:t>!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00DB0F-1736-BE22-4B8E-DAE447A20B60}"/>
              </a:ext>
            </a:extLst>
          </p:cNvPr>
          <p:cNvGrpSpPr/>
          <p:nvPr/>
        </p:nvGrpSpPr>
        <p:grpSpPr>
          <a:xfrm>
            <a:off x="88047" y="3098978"/>
            <a:ext cx="6334684" cy="2747062"/>
            <a:chOff x="88047" y="3098978"/>
            <a:chExt cx="6334684" cy="27470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AA69B4-F0AD-816C-2462-6370CA7C179D}"/>
                </a:ext>
              </a:extLst>
            </p:cNvPr>
            <p:cNvSpPr txBox="1"/>
            <p:nvPr/>
          </p:nvSpPr>
          <p:spPr>
            <a:xfrm>
              <a:off x="88047" y="4645711"/>
              <a:ext cx="633468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</a:t>
              </a:r>
              <a:r>
                <a:rPr lang="hr-HR" b="1" dirty="0"/>
                <a:t>no </a:t>
              </a:r>
              <a:r>
                <a:rPr lang="hr-HR" b="1" dirty="0" err="1"/>
                <a:t>ip</a:t>
              </a:r>
              <a:r>
                <a:rPr lang="hr-HR" b="1" dirty="0"/>
                <a:t> </a:t>
              </a:r>
              <a:r>
                <a:rPr lang="hr-HR" b="1" dirty="0" err="1"/>
                <a:t>prefix</a:t>
              </a:r>
              <a:r>
                <a:rPr lang="hr-HR" b="1" dirty="0"/>
                <a:t>-list FILTER </a:t>
              </a:r>
              <a:r>
                <a:rPr lang="hr-HR" b="1" dirty="0" err="1"/>
                <a:t>permit</a:t>
              </a:r>
              <a:r>
                <a:rPr lang="hr-HR" b="1" dirty="0"/>
                <a:t> 172.16.0.0/8 </a:t>
              </a:r>
              <a:r>
                <a:rPr lang="hr-HR" b="1" dirty="0" err="1"/>
                <a:t>ge</a:t>
              </a:r>
              <a:r>
                <a:rPr lang="hr-HR" b="1" dirty="0"/>
                <a:t> 16 </a:t>
              </a:r>
              <a:r>
                <a:rPr lang="hr-HR" b="1" dirty="0" err="1"/>
                <a:t>le</a:t>
              </a:r>
              <a:r>
                <a:rPr lang="hr-HR" b="1" dirty="0"/>
                <a:t> 24 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</a:t>
              </a:r>
              <a:r>
                <a:rPr lang="hr-HR" dirty="0">
                  <a:highlight>
                    <a:srgbClr val="FF00FF"/>
                  </a:highlight>
                </a:rPr>
                <a:t>ip </a:t>
              </a:r>
              <a:r>
                <a:rPr lang="hr-HR" dirty="0" err="1">
                  <a:highlight>
                    <a:srgbClr val="FF00FF"/>
                  </a:highlight>
                </a:rPr>
                <a:t>prefix</a:t>
              </a:r>
              <a:r>
                <a:rPr lang="hr-HR" dirty="0">
                  <a:highlight>
                    <a:srgbClr val="FF00FF"/>
                  </a:highlight>
                </a:rPr>
                <a:t>-list FILTER </a:t>
              </a:r>
              <a:r>
                <a:rPr lang="hr-HR" dirty="0" err="1">
                  <a:highlight>
                    <a:srgbClr val="FF00FF"/>
                  </a:highlight>
                </a:rPr>
                <a:t>permit</a:t>
              </a:r>
              <a:r>
                <a:rPr lang="hr-HR" dirty="0">
                  <a:highlight>
                    <a:srgbClr val="FF00FF"/>
                  </a:highlight>
                </a:rPr>
                <a:t> 172.16.0.0/8 </a:t>
              </a:r>
              <a:r>
                <a:rPr lang="hr-HR" dirty="0" err="1">
                  <a:highlight>
                    <a:srgbClr val="FF00FF"/>
                  </a:highlight>
                </a:rPr>
                <a:t>ge</a:t>
              </a:r>
              <a:r>
                <a:rPr lang="hr-HR" dirty="0">
                  <a:highlight>
                    <a:srgbClr val="FF00FF"/>
                  </a:highlight>
                </a:rPr>
                <a:t> 17 </a:t>
              </a:r>
              <a:r>
                <a:rPr lang="hr-HR" dirty="0" err="1">
                  <a:highlight>
                    <a:srgbClr val="FF00FF"/>
                  </a:highlight>
                </a:rPr>
                <a:t>le</a:t>
              </a:r>
              <a:r>
                <a:rPr lang="hr-HR" dirty="0">
                  <a:highlight>
                    <a:srgbClr val="FF00FF"/>
                  </a:highlight>
                </a:rPr>
                <a:t> 23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</a:t>
              </a:r>
              <a:r>
                <a:rPr lang="hr-HR" dirty="0"/>
                <a:t>)#router </a:t>
              </a:r>
              <a:r>
                <a:rPr lang="hr-HR" dirty="0" err="1"/>
                <a:t>bgp</a:t>
              </a:r>
              <a:r>
                <a:rPr lang="hr-HR" dirty="0"/>
                <a:t> 65001</a:t>
              </a:r>
            </a:p>
            <a:p>
              <a:r>
                <a:rPr lang="hr-HR" dirty="0"/>
                <a:t>R1(</a:t>
              </a:r>
              <a:r>
                <a:rPr lang="hr-HR" dirty="0" err="1"/>
                <a:t>config-router</a:t>
              </a:r>
              <a:r>
                <a:rPr lang="hr-HR" dirty="0"/>
                <a:t>)#neighbor 10.1.2.2 </a:t>
              </a:r>
              <a:r>
                <a:rPr lang="hr-HR" dirty="0" err="1"/>
                <a:t>prefix</a:t>
              </a:r>
              <a:r>
                <a:rPr lang="hr-HR" dirty="0"/>
                <a:t>-list FILTER </a:t>
              </a:r>
              <a:r>
                <a:rPr lang="hr-HR" dirty="0" err="1"/>
                <a:t>out</a:t>
              </a:r>
              <a:endParaRPr lang="hr-HR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C1F51BF-C202-208A-DBF9-D3D15937D531}"/>
                </a:ext>
              </a:extLst>
            </p:cNvPr>
            <p:cNvGrpSpPr/>
            <p:nvPr/>
          </p:nvGrpSpPr>
          <p:grpSpPr>
            <a:xfrm>
              <a:off x="293447" y="3098978"/>
              <a:ext cx="4962111" cy="1283121"/>
              <a:chOff x="293447" y="2818440"/>
              <a:chExt cx="4962111" cy="1283121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9637004-9C9A-2CCA-F606-A330E3B7C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447" y="2818440"/>
                <a:ext cx="4962111" cy="1283121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F51F613-729E-7309-E8C0-AED445C61324}"/>
                  </a:ext>
                </a:extLst>
              </p:cNvPr>
              <p:cNvSpPr/>
              <p:nvPr/>
            </p:nvSpPr>
            <p:spPr>
              <a:xfrm>
                <a:off x="293447" y="3435076"/>
                <a:ext cx="2211214" cy="31346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7EEADE8-4FE8-5E3B-AEF1-7E4994B330C6}"/>
              </a:ext>
            </a:extLst>
          </p:cNvPr>
          <p:cNvSpPr/>
          <p:nvPr/>
        </p:nvSpPr>
        <p:spPr>
          <a:xfrm>
            <a:off x="171450" y="2945825"/>
            <a:ext cx="5647913" cy="289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40C82-3043-1744-3A6F-79C66D003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819" y="2945825"/>
            <a:ext cx="2945086" cy="1083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133036-54F3-C6EA-C336-2CA460B6DCFE}"/>
              </a:ext>
            </a:extLst>
          </p:cNvPr>
          <p:cNvSpPr txBox="1"/>
          <p:nvPr/>
        </p:nvSpPr>
        <p:spPr>
          <a:xfrm>
            <a:off x="9982200" y="3209925"/>
            <a:ext cx="13420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/>
              <a:t>Nema ništa!</a:t>
            </a:r>
          </a:p>
        </p:txBody>
      </p:sp>
    </p:spTree>
    <p:extLst>
      <p:ext uri="{BB962C8B-B14F-4D97-AF65-F5344CB8AC3E}">
        <p14:creationId xmlns:p14="http://schemas.microsoft.com/office/powerpoint/2010/main" val="3041263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sz="2800" dirty="0"/>
              <a:t>Primjer 6 prefiks liste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AACE7-B37C-C447-56E3-0B65C452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7" y="896321"/>
            <a:ext cx="6713640" cy="182227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2DBC92B-410B-4419-4741-72B79B0DE785}"/>
              </a:ext>
            </a:extLst>
          </p:cNvPr>
          <p:cNvSpPr txBox="1"/>
          <p:nvPr/>
        </p:nvSpPr>
        <p:spPr>
          <a:xfrm>
            <a:off x="7433399" y="915626"/>
            <a:ext cx="44651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/>
              <a:t>R1</a:t>
            </a:r>
          </a:p>
          <a:p>
            <a:r>
              <a:rPr lang="hr-HR" sz="1200" dirty="0"/>
              <a:t>Interface </a:t>
            </a:r>
            <a:r>
              <a:rPr lang="hr-HR" sz="1200" dirty="0" err="1"/>
              <a:t>loopback</a:t>
            </a:r>
            <a:r>
              <a:rPr lang="hr-HR" sz="1200" dirty="0"/>
              <a:t> 5</a:t>
            </a:r>
          </a:p>
          <a:p>
            <a:r>
              <a:rPr lang="hr-HR" sz="1200" dirty="0" err="1"/>
              <a:t>Ip</a:t>
            </a:r>
            <a:r>
              <a:rPr lang="hr-HR" sz="1200" dirty="0"/>
              <a:t> </a:t>
            </a:r>
            <a:r>
              <a:rPr lang="hr-HR" sz="1200" dirty="0" err="1"/>
              <a:t>address</a:t>
            </a:r>
            <a:r>
              <a:rPr lang="hr-HR" sz="1200" dirty="0"/>
              <a:t> 172.16.64.1 255.255.252.0</a:t>
            </a:r>
          </a:p>
          <a:p>
            <a:r>
              <a:rPr lang="hr-HR" sz="1200" dirty="0"/>
              <a:t>!</a:t>
            </a:r>
          </a:p>
          <a:p>
            <a:r>
              <a:rPr lang="hr-HR" sz="1200" dirty="0" err="1"/>
              <a:t>router</a:t>
            </a:r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65001</a:t>
            </a:r>
          </a:p>
          <a:p>
            <a:r>
              <a:rPr lang="hr-HR" sz="1200" dirty="0"/>
              <a:t> </a:t>
            </a:r>
            <a:r>
              <a:rPr lang="hr-HR" sz="1200" dirty="0" err="1"/>
              <a:t>bgp</a:t>
            </a:r>
            <a:r>
              <a:rPr lang="hr-HR" sz="1200" dirty="0"/>
              <a:t> log-</a:t>
            </a:r>
            <a:r>
              <a:rPr lang="hr-HR" sz="1200" dirty="0" err="1"/>
              <a:t>neighbor</a:t>
            </a:r>
            <a:r>
              <a:rPr lang="hr-HR" sz="1200" dirty="0"/>
              <a:t>-</a:t>
            </a:r>
            <a:r>
              <a:rPr lang="hr-HR" sz="1200" dirty="0" err="1"/>
              <a:t>changes</a:t>
            </a:r>
            <a:endParaRPr lang="hr-HR" sz="1200" dirty="0"/>
          </a:p>
          <a:p>
            <a:r>
              <a:rPr lang="hr-HR" sz="1200" dirty="0">
                <a:highlight>
                  <a:srgbClr val="FFFF00"/>
                </a:highlight>
              </a:rPr>
              <a:t>Network 172.16.64.0 </a:t>
            </a:r>
            <a:r>
              <a:rPr lang="hr-HR" sz="1200" dirty="0" err="1">
                <a:highlight>
                  <a:srgbClr val="FFFF00"/>
                </a:highlight>
              </a:rPr>
              <a:t>mask</a:t>
            </a:r>
            <a:r>
              <a:rPr lang="hr-HR" sz="1200" dirty="0">
                <a:highlight>
                  <a:srgbClr val="FFFF00"/>
                </a:highlight>
              </a:rPr>
              <a:t> 255.255.252.0</a:t>
            </a:r>
          </a:p>
          <a:p>
            <a:r>
              <a:rPr lang="hr-HR" sz="1200" dirty="0" err="1">
                <a:highlight>
                  <a:srgbClr val="FF00FF"/>
                </a:highlight>
              </a:rPr>
              <a:t>neighbor</a:t>
            </a:r>
            <a:r>
              <a:rPr lang="hr-HR" sz="1200" dirty="0">
                <a:highlight>
                  <a:srgbClr val="FF00FF"/>
                </a:highlight>
              </a:rPr>
              <a:t> 10.1.2.2 </a:t>
            </a:r>
            <a:r>
              <a:rPr lang="hr-HR" sz="1200" dirty="0" err="1">
                <a:highlight>
                  <a:srgbClr val="FF00FF"/>
                </a:highlight>
              </a:rPr>
              <a:t>prefix</a:t>
            </a:r>
            <a:r>
              <a:rPr lang="hr-HR" sz="1200" dirty="0">
                <a:highlight>
                  <a:srgbClr val="FF00FF"/>
                </a:highlight>
              </a:rPr>
              <a:t>-list FILTER </a:t>
            </a:r>
            <a:r>
              <a:rPr lang="hr-HR" sz="1200" dirty="0" err="1">
                <a:highlight>
                  <a:srgbClr val="FF00FF"/>
                </a:highlight>
              </a:rPr>
              <a:t>out</a:t>
            </a:r>
            <a:endParaRPr lang="hr-HR" sz="1200" dirty="0">
              <a:highlight>
                <a:srgbClr val="FF00FF"/>
              </a:highlight>
            </a:endParaRPr>
          </a:p>
          <a:p>
            <a:r>
              <a:rPr lang="hr-HR" sz="1200" dirty="0"/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413275-BB4C-9EB8-51C1-698AB933CDCB}"/>
              </a:ext>
            </a:extLst>
          </p:cNvPr>
          <p:cNvSpPr txBox="1"/>
          <p:nvPr/>
        </p:nvSpPr>
        <p:spPr>
          <a:xfrm>
            <a:off x="4267200" y="270421"/>
            <a:ext cx="685835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/>
              <a:t>Dodajemo na R1 Lo5 s IP adresom 172.16.64.0/22 i oglašavamo u BGP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E5DDF-7714-11AA-7746-69DEF2526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46" y="3222449"/>
            <a:ext cx="8579417" cy="2600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ADD07A-6AD2-7FEA-7B65-F0030F17D9E6}"/>
              </a:ext>
            </a:extLst>
          </p:cNvPr>
          <p:cNvSpPr txBox="1"/>
          <p:nvPr/>
        </p:nvSpPr>
        <p:spPr>
          <a:xfrm>
            <a:off x="8885623" y="3343275"/>
            <a:ext cx="312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/>
              <a:t>Prefix</a:t>
            </a:r>
            <a:r>
              <a:rPr lang="hr-HR" b="1" dirty="0"/>
              <a:t> lista ostaje kakva je bila!</a:t>
            </a:r>
          </a:p>
        </p:txBody>
      </p:sp>
    </p:spTree>
    <p:extLst>
      <p:ext uri="{BB962C8B-B14F-4D97-AF65-F5344CB8AC3E}">
        <p14:creationId xmlns:p14="http://schemas.microsoft.com/office/powerpoint/2010/main" val="42474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0597020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Redistribucija putanja</a:t>
            </a:r>
            <a:endParaRPr lang="hr-HR" dirty="0"/>
          </a:p>
        </p:txBody>
      </p:sp>
      <p:sp>
        <p:nvSpPr>
          <p:cNvPr id="14" name="Rezervirano mjesto sadržaja 13">
            <a:extLst>
              <a:ext uri="{FF2B5EF4-FFF2-40B4-BE49-F238E27FC236}">
                <a16:creationId xmlns:a16="http://schemas.microsoft.com/office/drawing/2014/main" id="{DC4B0806-29C1-4720-90E9-028E82F2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948990"/>
            <a:ext cx="11585299" cy="4269053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Redistribuciju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putanja možemo raditi 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usmjerniku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koji ima i jedan i drugi protokol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(npr. RIP i OSPF)</a:t>
            </a: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Ako redistribuiramo jedan protokol u drugi (npr. RIP u OSPF) načelno trebamo redistribuciju napraviti i u suprotnom smjeru (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dvosmjerna redistribucija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Sve 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direktno spojene mreže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koje su zahvaćene 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network naredbom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protokola 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također redistribuiraju</a:t>
            </a: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Ručna redistribucija (manipuliranje redistribucijom npr. mapama usmjeravanja) ima prednost nad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default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redistribucijom</a:t>
            </a:r>
          </a:p>
          <a:p>
            <a:r>
              <a:rPr lang="hr-HR" sz="2400" dirty="0" err="1">
                <a:latin typeface="Arial" pitchFamily="34" charset="0"/>
                <a:cs typeface="Arial" pitchFamily="34" charset="0"/>
              </a:rPr>
              <a:t>Router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neće redistribuirati rute koje nema kod sebe</a:t>
            </a:r>
          </a:p>
        </p:txBody>
      </p:sp>
    </p:spTree>
    <p:extLst>
      <p:ext uri="{BB962C8B-B14F-4D97-AF65-F5344CB8AC3E}">
        <p14:creationId xmlns:p14="http://schemas.microsoft.com/office/powerpoint/2010/main" val="2659017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9573538" cy="647404"/>
          </a:xfrm>
        </p:spPr>
        <p:txBody>
          <a:bodyPr/>
          <a:lstStyle/>
          <a:p>
            <a:r>
              <a:rPr lang="hr-HR" altLang="sr-Latn-RS" sz="2800" dirty="0" err="1"/>
              <a:t>Offset</a:t>
            </a:r>
            <a:r>
              <a:rPr lang="hr-HR" altLang="sr-Latn-RS" sz="2800" dirty="0"/>
              <a:t> liste</a:t>
            </a:r>
            <a:endParaRPr lang="hr-HR" sz="2800" dirty="0"/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id="{04D16CFA-0B38-4A7C-A0DE-E099FA4EBC81}"/>
              </a:ext>
            </a:extLst>
          </p:cNvPr>
          <p:cNvSpPr/>
          <p:nvPr/>
        </p:nvSpPr>
        <p:spPr>
          <a:xfrm>
            <a:off x="235155" y="760968"/>
            <a:ext cx="11445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dirty="0" err="1"/>
              <a:t>Offset</a:t>
            </a:r>
            <a:r>
              <a:rPr lang="hr-HR" altLang="sr-Latn-RS" dirty="0"/>
              <a:t> liste su alat za povećanje dolazne i izlazne metrike rutama naučene putem EIGRP ili RIP protokola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dirty="0" err="1"/>
              <a:t>Offset</a:t>
            </a:r>
            <a:r>
              <a:rPr lang="hr-HR" altLang="sr-Latn-RS" dirty="0"/>
              <a:t> liste mogu biti ograničene po sučelju ili ACL</a:t>
            </a:r>
          </a:p>
        </p:txBody>
      </p:sp>
      <p:sp>
        <p:nvSpPr>
          <p:cNvPr id="38" name="Rezervirano mjesto sadržaja 1">
            <a:extLst>
              <a:ext uri="{FF2B5EF4-FFF2-40B4-BE49-F238E27FC236}">
                <a16:creationId xmlns:a16="http://schemas.microsoft.com/office/drawing/2014/main" id="{45E25799-A683-4EEC-A012-BE5F59F18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672" y="1953639"/>
            <a:ext cx="7546917" cy="4536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100" dirty="0"/>
              <a:t>R1(</a:t>
            </a:r>
            <a:r>
              <a:rPr lang="hr-HR" sz="1100" dirty="0" err="1"/>
              <a:t>config</a:t>
            </a:r>
            <a:r>
              <a:rPr lang="hr-HR" sz="1100" dirty="0"/>
              <a:t>)#</a:t>
            </a:r>
            <a:r>
              <a:rPr lang="hr-HR" sz="1100" dirty="0" err="1"/>
              <a:t>router</a:t>
            </a:r>
            <a:r>
              <a:rPr lang="hr-HR" sz="1100" dirty="0"/>
              <a:t> </a:t>
            </a:r>
            <a:r>
              <a:rPr lang="hr-HR" sz="1100" dirty="0" err="1"/>
              <a:t>rip</a:t>
            </a:r>
            <a:endParaRPr lang="hr-HR" sz="1100" dirty="0"/>
          </a:p>
          <a:p>
            <a:pPr marL="0" indent="0">
              <a:buNone/>
            </a:pPr>
            <a:r>
              <a:rPr lang="hr-HR" sz="1100" dirty="0"/>
              <a:t>R1(</a:t>
            </a:r>
            <a:r>
              <a:rPr lang="hr-HR" sz="1100" dirty="0" err="1"/>
              <a:t>config-router</a:t>
            </a:r>
            <a:r>
              <a:rPr lang="hr-HR" sz="1100" dirty="0"/>
              <a:t>)#</a:t>
            </a:r>
            <a:r>
              <a:rPr lang="hr-HR" sz="1100" dirty="0" err="1"/>
              <a:t>offset</a:t>
            </a:r>
            <a:r>
              <a:rPr lang="hr-HR" sz="1100" dirty="0"/>
              <a:t>-list ?</a:t>
            </a:r>
          </a:p>
          <a:p>
            <a:pPr marL="0" indent="0">
              <a:buNone/>
            </a:pPr>
            <a:r>
              <a:rPr lang="hr-HR" sz="1100" dirty="0"/>
              <a:t>  &lt;0-99&gt;       Access list </a:t>
            </a:r>
            <a:r>
              <a:rPr lang="hr-HR" sz="1100" dirty="0" err="1"/>
              <a:t>of</a:t>
            </a:r>
            <a:r>
              <a:rPr lang="hr-HR" sz="1100" dirty="0"/>
              <a:t> </a:t>
            </a:r>
            <a:r>
              <a:rPr lang="hr-HR" sz="1100" dirty="0" err="1"/>
              <a:t>networks</a:t>
            </a:r>
            <a:r>
              <a:rPr lang="hr-HR" sz="1100" dirty="0"/>
              <a:t> to </a:t>
            </a:r>
            <a:r>
              <a:rPr lang="hr-HR" sz="1100" dirty="0" err="1"/>
              <a:t>apply</a:t>
            </a:r>
            <a:r>
              <a:rPr lang="hr-HR" sz="1100" dirty="0"/>
              <a:t> </a:t>
            </a:r>
            <a:r>
              <a:rPr lang="hr-HR" sz="1100" dirty="0" err="1"/>
              <a:t>offset</a:t>
            </a:r>
            <a:r>
              <a:rPr lang="hr-HR" sz="1100" dirty="0"/>
              <a:t> (</a:t>
            </a:r>
            <a:r>
              <a:rPr lang="hr-HR" sz="1100" dirty="0">
                <a:solidFill>
                  <a:srgbClr val="FF0000"/>
                </a:solidFill>
              </a:rPr>
              <a:t>0 </a:t>
            </a:r>
            <a:r>
              <a:rPr lang="hr-HR" sz="1100" dirty="0" err="1">
                <a:solidFill>
                  <a:srgbClr val="FF0000"/>
                </a:solidFill>
              </a:rPr>
              <a:t>selects</a:t>
            </a:r>
            <a:r>
              <a:rPr lang="hr-HR" sz="1100" dirty="0">
                <a:solidFill>
                  <a:srgbClr val="FF0000"/>
                </a:solidFill>
              </a:rPr>
              <a:t> </a:t>
            </a:r>
            <a:r>
              <a:rPr lang="hr-HR" sz="1100" dirty="0" err="1">
                <a:solidFill>
                  <a:srgbClr val="FF0000"/>
                </a:solidFill>
              </a:rPr>
              <a:t>all</a:t>
            </a:r>
            <a:r>
              <a:rPr lang="hr-HR" sz="1100" dirty="0">
                <a:solidFill>
                  <a:srgbClr val="FF0000"/>
                </a:solidFill>
              </a:rPr>
              <a:t> </a:t>
            </a:r>
            <a:r>
              <a:rPr lang="hr-HR" sz="1100" dirty="0" err="1">
                <a:solidFill>
                  <a:srgbClr val="FF0000"/>
                </a:solidFill>
              </a:rPr>
              <a:t>networks</a:t>
            </a:r>
            <a:r>
              <a:rPr lang="hr-HR" sz="1100" dirty="0"/>
              <a:t>)</a:t>
            </a:r>
          </a:p>
          <a:p>
            <a:pPr marL="0" indent="0">
              <a:buNone/>
            </a:pPr>
            <a:r>
              <a:rPr lang="hr-HR" sz="1100" dirty="0"/>
              <a:t>  &lt;1300-1999&gt;  Access list </a:t>
            </a:r>
            <a:r>
              <a:rPr lang="hr-HR" sz="1100" dirty="0" err="1"/>
              <a:t>of</a:t>
            </a:r>
            <a:r>
              <a:rPr lang="hr-HR" sz="1100" dirty="0"/>
              <a:t> </a:t>
            </a:r>
            <a:r>
              <a:rPr lang="hr-HR" sz="1100" dirty="0" err="1"/>
              <a:t>networks</a:t>
            </a:r>
            <a:r>
              <a:rPr lang="hr-HR" sz="1100" dirty="0"/>
              <a:t> to </a:t>
            </a:r>
            <a:r>
              <a:rPr lang="hr-HR" sz="1100" dirty="0" err="1"/>
              <a:t>apply</a:t>
            </a:r>
            <a:r>
              <a:rPr lang="hr-HR" sz="1100" dirty="0"/>
              <a:t> </a:t>
            </a:r>
            <a:r>
              <a:rPr lang="hr-HR" sz="1100" dirty="0" err="1"/>
              <a:t>offset</a:t>
            </a:r>
            <a:r>
              <a:rPr lang="hr-HR" sz="1100" dirty="0"/>
              <a:t> (</a:t>
            </a:r>
            <a:r>
              <a:rPr lang="hr-HR" sz="1100" dirty="0" err="1"/>
              <a:t>expanded</a:t>
            </a:r>
            <a:r>
              <a:rPr lang="hr-HR" sz="1100" dirty="0"/>
              <a:t> </a:t>
            </a:r>
            <a:r>
              <a:rPr lang="hr-HR" sz="1100" dirty="0" err="1"/>
              <a:t>range</a:t>
            </a:r>
            <a:r>
              <a:rPr lang="hr-HR" sz="1100" dirty="0"/>
              <a:t>)</a:t>
            </a:r>
          </a:p>
          <a:p>
            <a:pPr marL="0" indent="0">
              <a:buNone/>
            </a:pPr>
            <a:r>
              <a:rPr lang="hr-HR" sz="1100" dirty="0"/>
              <a:t>  WORD         Access-list </a:t>
            </a:r>
            <a:r>
              <a:rPr lang="hr-HR" sz="1100" dirty="0" err="1"/>
              <a:t>name</a:t>
            </a:r>
            <a:endParaRPr lang="hr-HR" sz="1100" dirty="0"/>
          </a:p>
          <a:p>
            <a:pPr marL="0" indent="0">
              <a:buNone/>
            </a:pPr>
            <a:r>
              <a:rPr lang="hr-HR" sz="1100" dirty="0"/>
              <a:t>R1(</a:t>
            </a:r>
            <a:r>
              <a:rPr lang="hr-HR" sz="1100" dirty="0" err="1"/>
              <a:t>config-router</a:t>
            </a:r>
            <a:r>
              <a:rPr lang="hr-HR" sz="1100" dirty="0"/>
              <a:t>)#</a:t>
            </a:r>
            <a:r>
              <a:rPr lang="hr-HR" sz="1100" dirty="0" err="1"/>
              <a:t>offset</a:t>
            </a:r>
            <a:r>
              <a:rPr lang="hr-HR" sz="1100" dirty="0"/>
              <a:t>-list 0 ?</a:t>
            </a:r>
          </a:p>
          <a:p>
            <a:pPr marL="0" indent="0">
              <a:buNone/>
            </a:pPr>
            <a:r>
              <a:rPr lang="hr-HR" sz="1100" dirty="0"/>
              <a:t>  </a:t>
            </a:r>
            <a:r>
              <a:rPr lang="hr-HR" sz="1100" dirty="0" err="1"/>
              <a:t>in</a:t>
            </a:r>
            <a:r>
              <a:rPr lang="hr-HR" sz="1100" dirty="0"/>
              <a:t>   </a:t>
            </a:r>
            <a:r>
              <a:rPr lang="hr-HR" sz="1100" dirty="0" err="1"/>
              <a:t>Perform</a:t>
            </a:r>
            <a:r>
              <a:rPr lang="hr-HR" sz="1100" dirty="0"/>
              <a:t> </a:t>
            </a:r>
            <a:r>
              <a:rPr lang="hr-HR" sz="1100" dirty="0" err="1"/>
              <a:t>offset</a:t>
            </a:r>
            <a:r>
              <a:rPr lang="hr-HR" sz="1100" dirty="0"/>
              <a:t> on </a:t>
            </a:r>
            <a:r>
              <a:rPr lang="hr-HR" sz="1100" dirty="0" err="1"/>
              <a:t>incoming</a:t>
            </a:r>
            <a:r>
              <a:rPr lang="hr-HR" sz="1100" dirty="0"/>
              <a:t> </a:t>
            </a:r>
            <a:r>
              <a:rPr lang="hr-HR" sz="1100" dirty="0" err="1"/>
              <a:t>updates</a:t>
            </a:r>
            <a:endParaRPr lang="hr-HR" sz="1100" dirty="0"/>
          </a:p>
          <a:p>
            <a:pPr marL="0" indent="0">
              <a:buNone/>
            </a:pPr>
            <a:r>
              <a:rPr lang="hr-HR" sz="1100" dirty="0"/>
              <a:t>  </a:t>
            </a:r>
            <a:r>
              <a:rPr lang="hr-HR" sz="1100" dirty="0" err="1"/>
              <a:t>out</a:t>
            </a:r>
            <a:r>
              <a:rPr lang="hr-HR" sz="1100" dirty="0"/>
              <a:t>  </a:t>
            </a:r>
            <a:r>
              <a:rPr lang="hr-HR" sz="1100" dirty="0" err="1"/>
              <a:t>Perform</a:t>
            </a:r>
            <a:r>
              <a:rPr lang="hr-HR" sz="1100" dirty="0"/>
              <a:t> </a:t>
            </a:r>
            <a:r>
              <a:rPr lang="hr-HR" sz="1100" dirty="0" err="1"/>
              <a:t>offset</a:t>
            </a:r>
            <a:r>
              <a:rPr lang="hr-HR" sz="1100" dirty="0"/>
              <a:t> on </a:t>
            </a:r>
            <a:r>
              <a:rPr lang="hr-HR" sz="1100" dirty="0" err="1"/>
              <a:t>outgoing</a:t>
            </a:r>
            <a:r>
              <a:rPr lang="hr-HR" sz="1100" dirty="0"/>
              <a:t> </a:t>
            </a:r>
            <a:r>
              <a:rPr lang="hr-HR" sz="1100" dirty="0" err="1"/>
              <a:t>updates</a:t>
            </a:r>
            <a:endParaRPr lang="hr-HR" sz="1100" dirty="0"/>
          </a:p>
          <a:p>
            <a:pPr marL="0" indent="0">
              <a:buNone/>
            </a:pPr>
            <a:r>
              <a:rPr lang="hr-HR" sz="1100" dirty="0"/>
              <a:t>R1(</a:t>
            </a:r>
            <a:r>
              <a:rPr lang="hr-HR" sz="1100" dirty="0" err="1"/>
              <a:t>config-router</a:t>
            </a:r>
            <a:r>
              <a:rPr lang="hr-HR" sz="1100" dirty="0"/>
              <a:t>)#</a:t>
            </a:r>
            <a:r>
              <a:rPr lang="hr-HR" sz="1100" dirty="0" err="1"/>
              <a:t>offset</a:t>
            </a:r>
            <a:r>
              <a:rPr lang="hr-HR" sz="1100" dirty="0"/>
              <a:t>-list 0 </a:t>
            </a:r>
            <a:r>
              <a:rPr lang="hr-HR" sz="1100" dirty="0" err="1"/>
              <a:t>out</a:t>
            </a:r>
            <a:r>
              <a:rPr lang="hr-HR" sz="1100" dirty="0"/>
              <a:t> ?</a:t>
            </a:r>
          </a:p>
          <a:p>
            <a:pPr marL="0" indent="0">
              <a:buNone/>
            </a:pPr>
            <a:r>
              <a:rPr lang="hr-HR" sz="1100" dirty="0"/>
              <a:t>  &lt;0-16&gt;  </a:t>
            </a:r>
            <a:r>
              <a:rPr lang="hr-HR" sz="1100" dirty="0" err="1"/>
              <a:t>Offset</a:t>
            </a:r>
            <a:endParaRPr lang="hr-HR" sz="1100" dirty="0"/>
          </a:p>
          <a:p>
            <a:pPr marL="0" indent="0">
              <a:buNone/>
            </a:pPr>
            <a:r>
              <a:rPr lang="hr-HR" sz="1100" dirty="0"/>
              <a:t>R1(</a:t>
            </a:r>
            <a:r>
              <a:rPr lang="hr-HR" sz="1100" dirty="0" err="1"/>
              <a:t>config-router</a:t>
            </a:r>
            <a:r>
              <a:rPr lang="hr-HR" sz="1100" dirty="0"/>
              <a:t>)#</a:t>
            </a:r>
            <a:r>
              <a:rPr lang="hr-HR" sz="1100" dirty="0" err="1"/>
              <a:t>offset</a:t>
            </a:r>
            <a:r>
              <a:rPr lang="hr-HR" sz="1100" dirty="0"/>
              <a:t>-list </a:t>
            </a:r>
            <a:r>
              <a:rPr lang="hr-HR" sz="1100" dirty="0">
                <a:solidFill>
                  <a:srgbClr val="FF0000"/>
                </a:solidFill>
              </a:rPr>
              <a:t>0</a:t>
            </a:r>
            <a:r>
              <a:rPr lang="hr-HR" sz="1100" dirty="0"/>
              <a:t> </a:t>
            </a:r>
            <a:r>
              <a:rPr lang="hr-HR" sz="1100" dirty="0" err="1"/>
              <a:t>out</a:t>
            </a:r>
            <a:r>
              <a:rPr lang="hr-HR" sz="1100" dirty="0"/>
              <a:t> 5 ?</a:t>
            </a:r>
          </a:p>
          <a:p>
            <a:pPr marL="0" indent="0">
              <a:buNone/>
            </a:pPr>
            <a:r>
              <a:rPr lang="hr-HR" sz="1100" dirty="0"/>
              <a:t>  </a:t>
            </a:r>
            <a:r>
              <a:rPr lang="hr-HR" sz="1100" dirty="0" err="1"/>
              <a:t>FastEthernet</a:t>
            </a:r>
            <a:r>
              <a:rPr lang="hr-HR" sz="1100" dirty="0"/>
              <a:t>       	</a:t>
            </a:r>
            <a:r>
              <a:rPr lang="hr-HR" sz="1100" dirty="0" err="1"/>
              <a:t>FastEthernet</a:t>
            </a:r>
            <a:r>
              <a:rPr lang="hr-HR" sz="1100" dirty="0"/>
              <a:t> IEEE 802.3</a:t>
            </a:r>
          </a:p>
          <a:p>
            <a:pPr marL="0" indent="0">
              <a:buNone/>
            </a:pPr>
            <a:r>
              <a:rPr lang="hr-HR" sz="1100" dirty="0"/>
              <a:t>  </a:t>
            </a:r>
            <a:r>
              <a:rPr lang="hr-HR" sz="1100" dirty="0" err="1"/>
              <a:t>Null</a:t>
            </a:r>
            <a:r>
              <a:rPr lang="hr-HR" sz="1100" dirty="0"/>
              <a:t>               		</a:t>
            </a:r>
            <a:r>
              <a:rPr lang="hr-HR" sz="1100" dirty="0" err="1"/>
              <a:t>Null</a:t>
            </a:r>
            <a:r>
              <a:rPr lang="hr-HR" sz="1100" dirty="0"/>
              <a:t> </a:t>
            </a:r>
            <a:r>
              <a:rPr lang="hr-HR" sz="1100" dirty="0" err="1"/>
              <a:t>interface</a:t>
            </a:r>
            <a:endParaRPr lang="hr-HR" sz="1100" dirty="0"/>
          </a:p>
          <a:p>
            <a:pPr marL="0" indent="0">
              <a:buNone/>
            </a:pPr>
            <a:r>
              <a:rPr lang="hr-HR" sz="1100" dirty="0"/>
              <a:t>  Port-</a:t>
            </a:r>
            <a:r>
              <a:rPr lang="hr-HR" sz="1100" dirty="0" err="1"/>
              <a:t>channel</a:t>
            </a:r>
            <a:r>
              <a:rPr lang="hr-HR" sz="1100" dirty="0"/>
              <a:t>       	</a:t>
            </a:r>
            <a:r>
              <a:rPr lang="hr-HR" sz="1100" dirty="0" err="1"/>
              <a:t>Ethernet</a:t>
            </a:r>
            <a:r>
              <a:rPr lang="hr-HR" sz="1100" dirty="0"/>
              <a:t> Channel </a:t>
            </a:r>
            <a:r>
              <a:rPr lang="hr-HR" sz="1100" dirty="0" err="1"/>
              <a:t>of</a:t>
            </a:r>
            <a:r>
              <a:rPr lang="hr-HR" sz="1100" dirty="0"/>
              <a:t> </a:t>
            </a:r>
            <a:r>
              <a:rPr lang="hr-HR" sz="1100" dirty="0" err="1"/>
              <a:t>interfaces</a:t>
            </a:r>
            <a:endParaRPr lang="hr-HR" sz="1100" dirty="0"/>
          </a:p>
          <a:p>
            <a:pPr marL="0" indent="0">
              <a:buNone/>
            </a:pPr>
            <a:r>
              <a:rPr lang="hr-HR" sz="1100" dirty="0"/>
              <a:t>  </a:t>
            </a:r>
            <a:r>
              <a:rPr lang="hr-HR" sz="1100" dirty="0" err="1"/>
              <a:t>Tunnel</a:t>
            </a:r>
            <a:r>
              <a:rPr lang="hr-HR" sz="1100" dirty="0"/>
              <a:t>             	</a:t>
            </a:r>
            <a:r>
              <a:rPr lang="hr-HR" sz="1100" dirty="0" err="1"/>
              <a:t>Tunnel</a:t>
            </a:r>
            <a:r>
              <a:rPr lang="hr-HR" sz="1100" dirty="0"/>
              <a:t> </a:t>
            </a:r>
            <a:r>
              <a:rPr lang="hr-HR" sz="1100" dirty="0" err="1"/>
              <a:t>interface</a:t>
            </a:r>
            <a:endParaRPr lang="hr-HR" sz="1100" dirty="0"/>
          </a:p>
          <a:p>
            <a:pPr marL="0" indent="0">
              <a:buNone/>
            </a:pPr>
            <a:r>
              <a:rPr lang="hr-HR" sz="1100" dirty="0"/>
              <a:t>   ….</a:t>
            </a:r>
          </a:p>
          <a:p>
            <a:pPr marL="0" indent="0">
              <a:buNone/>
            </a:pPr>
            <a:r>
              <a:rPr lang="hr-HR" sz="1100" dirty="0"/>
              <a:t> &lt;</a:t>
            </a:r>
            <a:r>
              <a:rPr lang="hr-HR" sz="1100" dirty="0" err="1"/>
              <a:t>cr</a:t>
            </a:r>
            <a:r>
              <a:rPr lang="hr-HR" sz="1100" dirty="0"/>
              <a:t>&gt;</a:t>
            </a:r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1771363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99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0273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293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Specifičnosti kod redistribucije</a:t>
            </a:r>
            <a:endParaRPr lang="hr-HR" dirty="0"/>
          </a:p>
        </p:txBody>
      </p:sp>
      <p:sp>
        <p:nvSpPr>
          <p:cNvPr id="14" name="Rezervirano mjesto sadržaja 13">
            <a:extLst>
              <a:ext uri="{FF2B5EF4-FFF2-40B4-BE49-F238E27FC236}">
                <a16:creationId xmlns:a16="http://schemas.microsoft.com/office/drawing/2014/main" id="{DC4B0806-29C1-4720-90E9-028E82F2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948990"/>
            <a:ext cx="7107557" cy="3223235"/>
          </a:xfrm>
        </p:spPr>
        <p:txBody>
          <a:bodyPr/>
          <a:lstStyle/>
          <a:p>
            <a:r>
              <a:rPr lang="hr-HR" sz="2000" dirty="0">
                <a:latin typeface="Arial" pitchFamily="34" charset="0"/>
                <a:cs typeface="Arial" pitchFamily="34" charset="0"/>
              </a:rPr>
              <a:t>Ako nešto redistribuiramo u RIP ili EIGRP moramo postaviti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metric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inače rute neće biti redistribuirane</a:t>
            </a:r>
          </a:p>
          <a:p>
            <a:r>
              <a:rPr lang="hr-HR" sz="2000" dirty="0">
                <a:latin typeface="Arial" pitchFamily="34" charset="0"/>
                <a:cs typeface="Arial" pitchFamily="34" charset="0"/>
              </a:rPr>
              <a:t>Ako redistribuiramo u OSPF po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defaultu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metric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za rute iz RIP-a i EIGRP-a je 20, dok je za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default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rutu i BGP rute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default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metric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1</a:t>
            </a:r>
          </a:p>
          <a:p>
            <a:r>
              <a:rPr lang="hr-HR" sz="2000" dirty="0">
                <a:latin typeface="Arial" pitchFamily="34" charset="0"/>
                <a:cs typeface="Arial" pitchFamily="34" charset="0"/>
              </a:rPr>
              <a:t>Kod OSPF-a moramo upisati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naredbbu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„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subnets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” inače se redistribuiraju samo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classfull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mreže</a:t>
            </a:r>
          </a:p>
          <a:p>
            <a:pPr marL="0" indent="0">
              <a:buNone/>
            </a:pP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8084F8E0-9C16-4AFF-8CF3-AE01BC1FAE63}"/>
              </a:ext>
            </a:extLst>
          </p:cNvPr>
          <p:cNvSpPr/>
          <p:nvPr/>
        </p:nvSpPr>
        <p:spPr>
          <a:xfrm>
            <a:off x="142875" y="3366049"/>
            <a:ext cx="8111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>R10(</a:t>
            </a:r>
            <a:r>
              <a:rPr lang="hr-HR" sz="1200" dirty="0" err="1"/>
              <a:t>config</a:t>
            </a:r>
            <a:r>
              <a:rPr lang="hr-HR" sz="1200" dirty="0"/>
              <a:t>)#</a:t>
            </a:r>
            <a:r>
              <a:rPr lang="hr-HR" sz="1200" b="1" dirty="0" err="1">
                <a:solidFill>
                  <a:srgbClr val="FF0000"/>
                </a:solidFill>
              </a:rPr>
              <a:t>router</a:t>
            </a:r>
            <a:r>
              <a:rPr lang="hr-HR" sz="1200" b="1" dirty="0">
                <a:solidFill>
                  <a:srgbClr val="FF0000"/>
                </a:solidFill>
              </a:rPr>
              <a:t> </a:t>
            </a:r>
            <a:r>
              <a:rPr lang="hr-HR" sz="1200" b="1" dirty="0" err="1">
                <a:solidFill>
                  <a:srgbClr val="FF0000"/>
                </a:solidFill>
              </a:rPr>
              <a:t>eigrp</a:t>
            </a:r>
            <a:r>
              <a:rPr lang="hr-HR" sz="1200" b="1" dirty="0">
                <a:solidFill>
                  <a:srgbClr val="FF0000"/>
                </a:solidFill>
              </a:rPr>
              <a:t> 1</a:t>
            </a:r>
          </a:p>
          <a:p>
            <a:r>
              <a:rPr lang="hr-HR" sz="1200" dirty="0"/>
              <a:t>R10(</a:t>
            </a:r>
            <a:r>
              <a:rPr lang="hr-HR" sz="1200" dirty="0" err="1"/>
              <a:t>config-router</a:t>
            </a:r>
            <a:r>
              <a:rPr lang="hr-HR" sz="1200" dirty="0"/>
              <a:t>)#</a:t>
            </a:r>
            <a:r>
              <a:rPr lang="hr-HR" sz="1200" b="1" dirty="0" err="1">
                <a:solidFill>
                  <a:srgbClr val="0000FF"/>
                </a:solidFill>
              </a:rPr>
              <a:t>redistribute</a:t>
            </a:r>
            <a:r>
              <a:rPr lang="hr-HR" sz="1200" b="1" dirty="0">
                <a:solidFill>
                  <a:srgbClr val="0000FF"/>
                </a:solidFill>
              </a:rPr>
              <a:t> </a:t>
            </a:r>
            <a:r>
              <a:rPr lang="hr-HR" sz="1200" b="1" dirty="0" err="1">
                <a:solidFill>
                  <a:srgbClr val="0000FF"/>
                </a:solidFill>
              </a:rPr>
              <a:t>static</a:t>
            </a:r>
            <a:r>
              <a:rPr lang="hr-HR" sz="1200" b="1" dirty="0">
                <a:solidFill>
                  <a:srgbClr val="0000FF"/>
                </a:solidFill>
              </a:rPr>
              <a:t> </a:t>
            </a:r>
            <a:r>
              <a:rPr lang="hr-HR" sz="1200" b="1" dirty="0" err="1">
                <a:solidFill>
                  <a:srgbClr val="0000FF"/>
                </a:solidFill>
              </a:rPr>
              <a:t>metric</a:t>
            </a:r>
            <a:r>
              <a:rPr lang="hr-HR" sz="1200" b="1" dirty="0">
                <a:solidFill>
                  <a:srgbClr val="0000FF"/>
                </a:solidFill>
              </a:rPr>
              <a:t> ?</a:t>
            </a:r>
          </a:p>
          <a:p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 &lt;1-4294967295&gt; 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Bandwidth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metric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Kbits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per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second</a:t>
            </a:r>
            <a:endParaRPr lang="hr-HR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1200" dirty="0"/>
              <a:t>R10(</a:t>
            </a:r>
            <a:r>
              <a:rPr lang="hr-HR" sz="1200" dirty="0" err="1"/>
              <a:t>config-router</a:t>
            </a:r>
            <a:r>
              <a:rPr lang="hr-HR" sz="1200" dirty="0"/>
              <a:t>)#</a:t>
            </a:r>
            <a:r>
              <a:rPr lang="hr-HR" sz="1200" b="1" dirty="0" err="1">
                <a:solidFill>
                  <a:srgbClr val="0000FF"/>
                </a:solidFill>
              </a:rPr>
              <a:t>redistribute</a:t>
            </a:r>
            <a:r>
              <a:rPr lang="hr-HR" sz="1200" b="1" dirty="0">
                <a:solidFill>
                  <a:srgbClr val="0000FF"/>
                </a:solidFill>
              </a:rPr>
              <a:t> </a:t>
            </a:r>
            <a:r>
              <a:rPr lang="hr-HR" sz="1200" b="1" dirty="0" err="1">
                <a:solidFill>
                  <a:srgbClr val="0000FF"/>
                </a:solidFill>
              </a:rPr>
              <a:t>static</a:t>
            </a:r>
            <a:r>
              <a:rPr lang="hr-HR" sz="1200" b="1" dirty="0">
                <a:solidFill>
                  <a:srgbClr val="0000FF"/>
                </a:solidFill>
              </a:rPr>
              <a:t> </a:t>
            </a:r>
            <a:r>
              <a:rPr lang="hr-HR" sz="1200" b="1" dirty="0" err="1">
                <a:solidFill>
                  <a:srgbClr val="0000FF"/>
                </a:solidFill>
              </a:rPr>
              <a:t>metric</a:t>
            </a:r>
            <a:r>
              <a:rPr lang="hr-HR" sz="1200" b="1" dirty="0">
                <a:solidFill>
                  <a:srgbClr val="0000FF"/>
                </a:solidFill>
              </a:rPr>
              <a:t> 100000 ?</a:t>
            </a:r>
          </a:p>
          <a:p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 &lt;0-4294967295&gt;  EIGRP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metric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10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microsecond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units</a:t>
            </a:r>
            <a:endParaRPr lang="hr-HR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1200" dirty="0"/>
              <a:t>R10(</a:t>
            </a:r>
            <a:r>
              <a:rPr lang="hr-HR" sz="1200" dirty="0" err="1"/>
              <a:t>config-router</a:t>
            </a:r>
            <a:r>
              <a:rPr lang="hr-HR" sz="1200" dirty="0"/>
              <a:t>)#</a:t>
            </a:r>
            <a:r>
              <a:rPr lang="hr-HR" sz="1200" b="1" dirty="0" err="1">
                <a:solidFill>
                  <a:srgbClr val="0000FF"/>
                </a:solidFill>
              </a:rPr>
              <a:t>redistribute</a:t>
            </a:r>
            <a:r>
              <a:rPr lang="hr-HR" sz="1200" b="1" dirty="0">
                <a:solidFill>
                  <a:srgbClr val="0000FF"/>
                </a:solidFill>
              </a:rPr>
              <a:t> </a:t>
            </a:r>
            <a:r>
              <a:rPr lang="hr-HR" sz="1200" b="1" dirty="0" err="1">
                <a:solidFill>
                  <a:srgbClr val="0000FF"/>
                </a:solidFill>
              </a:rPr>
              <a:t>static</a:t>
            </a:r>
            <a:r>
              <a:rPr lang="hr-HR" sz="1200" b="1" dirty="0">
                <a:solidFill>
                  <a:srgbClr val="0000FF"/>
                </a:solidFill>
              </a:rPr>
              <a:t> </a:t>
            </a:r>
            <a:r>
              <a:rPr lang="hr-HR" sz="1200" b="1" dirty="0" err="1">
                <a:solidFill>
                  <a:srgbClr val="0000FF"/>
                </a:solidFill>
              </a:rPr>
              <a:t>metric</a:t>
            </a:r>
            <a:r>
              <a:rPr lang="hr-HR" sz="1200" b="1" dirty="0">
                <a:solidFill>
                  <a:srgbClr val="0000FF"/>
                </a:solidFill>
              </a:rPr>
              <a:t> 100000 10 ?</a:t>
            </a:r>
          </a:p>
          <a:p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 &lt;0-255&gt;  EIGRP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reliability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metric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where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255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100%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reliable</a:t>
            </a:r>
            <a:endParaRPr lang="hr-HR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1200" dirty="0"/>
              <a:t>R10(</a:t>
            </a:r>
            <a:r>
              <a:rPr lang="hr-HR" sz="1200" dirty="0" err="1"/>
              <a:t>config-router</a:t>
            </a:r>
            <a:r>
              <a:rPr lang="hr-HR" sz="1200" dirty="0"/>
              <a:t>)#</a:t>
            </a:r>
            <a:r>
              <a:rPr lang="hr-HR" sz="1200" b="1" dirty="0" err="1">
                <a:solidFill>
                  <a:srgbClr val="0000FF"/>
                </a:solidFill>
              </a:rPr>
              <a:t>redistribute</a:t>
            </a:r>
            <a:r>
              <a:rPr lang="hr-HR" sz="1200" b="1" dirty="0">
                <a:solidFill>
                  <a:srgbClr val="0000FF"/>
                </a:solidFill>
              </a:rPr>
              <a:t> </a:t>
            </a:r>
            <a:r>
              <a:rPr lang="hr-HR" sz="1200" b="1" dirty="0" err="1">
                <a:solidFill>
                  <a:srgbClr val="0000FF"/>
                </a:solidFill>
              </a:rPr>
              <a:t>static</a:t>
            </a:r>
            <a:r>
              <a:rPr lang="hr-HR" sz="1200" b="1" dirty="0">
                <a:solidFill>
                  <a:srgbClr val="0000FF"/>
                </a:solidFill>
              </a:rPr>
              <a:t> </a:t>
            </a:r>
            <a:r>
              <a:rPr lang="hr-HR" sz="1200" b="1" dirty="0" err="1">
                <a:solidFill>
                  <a:srgbClr val="0000FF"/>
                </a:solidFill>
              </a:rPr>
              <a:t>metric</a:t>
            </a:r>
            <a:r>
              <a:rPr lang="hr-HR" sz="1200" b="1" dirty="0">
                <a:solidFill>
                  <a:srgbClr val="0000FF"/>
                </a:solidFill>
              </a:rPr>
              <a:t> 100000 10 255 ?</a:t>
            </a:r>
          </a:p>
          <a:p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 &lt;1-255&gt;  EIGRP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Effective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bandwidth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metric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Loading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where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255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100%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loaded</a:t>
            </a:r>
            <a:endParaRPr lang="hr-HR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1200" dirty="0"/>
              <a:t>R10(</a:t>
            </a:r>
            <a:r>
              <a:rPr lang="hr-HR" sz="1200" dirty="0" err="1"/>
              <a:t>config-router</a:t>
            </a:r>
            <a:r>
              <a:rPr lang="hr-HR" sz="1200" dirty="0"/>
              <a:t>)#</a:t>
            </a:r>
            <a:r>
              <a:rPr lang="hr-HR" sz="1200" b="1" dirty="0" err="1">
                <a:solidFill>
                  <a:srgbClr val="0000FF"/>
                </a:solidFill>
              </a:rPr>
              <a:t>redistribute</a:t>
            </a:r>
            <a:r>
              <a:rPr lang="hr-HR" sz="1200" b="1" dirty="0">
                <a:solidFill>
                  <a:srgbClr val="0000FF"/>
                </a:solidFill>
              </a:rPr>
              <a:t> </a:t>
            </a:r>
            <a:r>
              <a:rPr lang="hr-HR" sz="1200" b="1" dirty="0" err="1">
                <a:solidFill>
                  <a:srgbClr val="0000FF"/>
                </a:solidFill>
              </a:rPr>
              <a:t>static</a:t>
            </a:r>
            <a:r>
              <a:rPr lang="hr-HR" sz="1200" b="1" dirty="0">
                <a:solidFill>
                  <a:srgbClr val="0000FF"/>
                </a:solidFill>
              </a:rPr>
              <a:t> </a:t>
            </a:r>
            <a:r>
              <a:rPr lang="hr-HR" sz="1200" b="1" dirty="0" err="1">
                <a:solidFill>
                  <a:srgbClr val="0000FF"/>
                </a:solidFill>
              </a:rPr>
              <a:t>metric</a:t>
            </a:r>
            <a:r>
              <a:rPr lang="hr-HR" sz="1200" b="1" dirty="0">
                <a:solidFill>
                  <a:srgbClr val="0000FF"/>
                </a:solidFill>
              </a:rPr>
              <a:t> 100000 10 255 1 ?</a:t>
            </a:r>
          </a:p>
          <a:p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 &lt;1-65535&gt;  EIGRP MTU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path</a:t>
            </a:r>
            <a:endParaRPr lang="hr-HR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1200" dirty="0"/>
              <a:t>R10(</a:t>
            </a:r>
            <a:r>
              <a:rPr lang="hr-HR" sz="1200" dirty="0" err="1"/>
              <a:t>config-router</a:t>
            </a:r>
            <a:r>
              <a:rPr lang="hr-HR" sz="1200" dirty="0"/>
              <a:t>)#</a:t>
            </a:r>
            <a:r>
              <a:rPr lang="hr-HR" sz="1200" b="1" dirty="0" err="1">
                <a:solidFill>
                  <a:srgbClr val="FF0000"/>
                </a:solidFill>
              </a:rPr>
              <a:t>redistribute</a:t>
            </a:r>
            <a:r>
              <a:rPr lang="hr-HR" sz="1200" b="1" dirty="0">
                <a:solidFill>
                  <a:srgbClr val="FF0000"/>
                </a:solidFill>
              </a:rPr>
              <a:t> </a:t>
            </a:r>
            <a:r>
              <a:rPr lang="hr-HR" sz="1200" b="1" dirty="0" err="1">
                <a:solidFill>
                  <a:srgbClr val="FF0000"/>
                </a:solidFill>
              </a:rPr>
              <a:t>static</a:t>
            </a:r>
            <a:r>
              <a:rPr lang="hr-HR" sz="1200" b="1" dirty="0">
                <a:solidFill>
                  <a:srgbClr val="FF0000"/>
                </a:solidFill>
              </a:rPr>
              <a:t> </a:t>
            </a:r>
            <a:r>
              <a:rPr lang="hr-HR" sz="1200" b="1" dirty="0" err="1">
                <a:solidFill>
                  <a:srgbClr val="FF0000"/>
                </a:solidFill>
              </a:rPr>
              <a:t>metric</a:t>
            </a:r>
            <a:r>
              <a:rPr lang="hr-HR" sz="1200" b="1" dirty="0">
                <a:solidFill>
                  <a:srgbClr val="FF0000"/>
                </a:solidFill>
              </a:rPr>
              <a:t> 100000 10 255 1 1500 </a:t>
            </a:r>
            <a:r>
              <a:rPr lang="hr-HR" sz="1200" b="1" dirty="0">
                <a:solidFill>
                  <a:srgbClr val="0000FF"/>
                </a:solidFill>
              </a:rPr>
              <a:t>?</a:t>
            </a:r>
          </a:p>
          <a:p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route-map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Route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map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reference</a:t>
            </a:r>
          </a:p>
          <a:p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  &lt;</a:t>
            </a:r>
            <a:r>
              <a:rPr lang="hr-HR" sz="1200" b="1" dirty="0" err="1">
                <a:solidFill>
                  <a:schemeClr val="accent6">
                    <a:lumMod val="75000"/>
                  </a:schemeClr>
                </a:solidFill>
              </a:rPr>
              <a:t>cr</a:t>
            </a:r>
            <a:r>
              <a:rPr lang="hr-HR" sz="1200" b="1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r>
              <a:rPr lang="hr-HR" sz="1200" dirty="0"/>
              <a:t>R10(</a:t>
            </a:r>
            <a:r>
              <a:rPr lang="hr-HR" sz="1200" dirty="0" err="1"/>
              <a:t>config-router</a:t>
            </a:r>
            <a:r>
              <a:rPr lang="hr-HR" sz="1200" dirty="0"/>
              <a:t>)#</a:t>
            </a:r>
            <a:r>
              <a:rPr lang="hr-HR" sz="1200" b="1" dirty="0" err="1">
                <a:solidFill>
                  <a:srgbClr val="FF0000"/>
                </a:solidFill>
              </a:rPr>
              <a:t>redistribute</a:t>
            </a:r>
            <a:r>
              <a:rPr lang="hr-HR" sz="1200" b="1" dirty="0">
                <a:solidFill>
                  <a:srgbClr val="FF0000"/>
                </a:solidFill>
              </a:rPr>
              <a:t> </a:t>
            </a:r>
            <a:r>
              <a:rPr lang="hr-HR" sz="1200" b="1" dirty="0" err="1">
                <a:solidFill>
                  <a:srgbClr val="FF0000"/>
                </a:solidFill>
              </a:rPr>
              <a:t>static</a:t>
            </a:r>
            <a:r>
              <a:rPr lang="hr-HR" sz="1200" b="1" dirty="0">
                <a:solidFill>
                  <a:srgbClr val="FF0000"/>
                </a:solidFill>
              </a:rPr>
              <a:t> </a:t>
            </a:r>
            <a:r>
              <a:rPr lang="hr-HR" sz="1200" b="1" dirty="0" err="1">
                <a:solidFill>
                  <a:srgbClr val="FF0000"/>
                </a:solidFill>
              </a:rPr>
              <a:t>metric</a:t>
            </a:r>
            <a:r>
              <a:rPr lang="hr-HR" sz="1200" b="1" dirty="0">
                <a:solidFill>
                  <a:srgbClr val="FF0000"/>
                </a:solidFill>
              </a:rPr>
              <a:t> 100000 10 255 1 1500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D6BE3C4E-BA17-4C00-8763-E5EDE49AC85E}"/>
              </a:ext>
            </a:extLst>
          </p:cNvPr>
          <p:cNvSpPr/>
          <p:nvPr/>
        </p:nvSpPr>
        <p:spPr>
          <a:xfrm>
            <a:off x="6374675" y="33660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/>
              <a:t>R10(</a:t>
            </a:r>
            <a:r>
              <a:rPr lang="hr-HR" b="1" dirty="0" err="1"/>
              <a:t>config</a:t>
            </a:r>
            <a:r>
              <a:rPr lang="hr-HR" b="1" dirty="0"/>
              <a:t>)#</a:t>
            </a:r>
            <a:r>
              <a:rPr lang="hr-HR" b="1" dirty="0" err="1">
                <a:solidFill>
                  <a:srgbClr val="FF0000"/>
                </a:solidFill>
              </a:rPr>
              <a:t>router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rip</a:t>
            </a:r>
            <a:endParaRPr lang="hr-HR" b="1" dirty="0">
              <a:solidFill>
                <a:srgbClr val="FF0000"/>
              </a:solidFill>
            </a:endParaRPr>
          </a:p>
          <a:p>
            <a:r>
              <a:rPr lang="hr-HR" b="1" dirty="0"/>
              <a:t>R10(</a:t>
            </a:r>
            <a:r>
              <a:rPr lang="hr-HR" b="1" dirty="0" err="1"/>
              <a:t>config-router</a:t>
            </a:r>
            <a:r>
              <a:rPr lang="hr-HR" b="1" dirty="0"/>
              <a:t>)# </a:t>
            </a:r>
            <a:r>
              <a:rPr lang="hr-HR" b="1" dirty="0" err="1">
                <a:solidFill>
                  <a:srgbClr val="FF0000"/>
                </a:solidFill>
              </a:rPr>
              <a:t>redistribute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eigrp</a:t>
            </a:r>
            <a:r>
              <a:rPr lang="hr-HR" b="1" dirty="0">
                <a:solidFill>
                  <a:srgbClr val="FF0000"/>
                </a:solidFill>
              </a:rPr>
              <a:t> 1 </a:t>
            </a:r>
            <a:r>
              <a:rPr lang="hr-HR" b="1" dirty="0" err="1">
                <a:solidFill>
                  <a:srgbClr val="FF0000"/>
                </a:solidFill>
              </a:rPr>
              <a:t>metric</a:t>
            </a:r>
            <a:r>
              <a:rPr lang="hr-HR" b="1" dirty="0">
                <a:solidFill>
                  <a:srgbClr val="FF0000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65307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Specifičnosti kod redistribucije</a:t>
            </a:r>
            <a:endParaRPr lang="hr-H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4DE783F-C09C-4048-9AD3-3D4DD11D52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27" y="1744134"/>
            <a:ext cx="9917568" cy="354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A2E7CAE-A6FE-4582-BA64-CD11A7734D4C}"/>
              </a:ext>
            </a:extLst>
          </p:cNvPr>
          <p:cNvSpPr txBox="1"/>
          <p:nvPr/>
        </p:nvSpPr>
        <p:spPr>
          <a:xfrm>
            <a:off x="897099" y="1168401"/>
            <a:ext cx="26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Cisco IOS </a:t>
            </a:r>
            <a:r>
              <a:rPr lang="hr-HR" dirty="0" err="1"/>
              <a:t>default</a:t>
            </a:r>
            <a:r>
              <a:rPr lang="hr-HR" dirty="0"/>
              <a:t> postavke</a:t>
            </a:r>
          </a:p>
        </p:txBody>
      </p:sp>
    </p:spTree>
    <p:extLst>
      <p:ext uri="{BB962C8B-B14F-4D97-AF65-F5344CB8AC3E}">
        <p14:creationId xmlns:p14="http://schemas.microsoft.com/office/powerpoint/2010/main" val="364246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Default</a:t>
            </a:r>
            <a:r>
              <a:rPr lang="hr-HR" dirty="0">
                <a:latin typeface="Arial" pitchFamily="34" charset="0"/>
                <a:cs typeface="Arial" pitchFamily="34" charset="0"/>
              </a:rPr>
              <a:t> AD</a:t>
            </a:r>
            <a:endParaRPr lang="hr-HR" dirty="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F4D3C5D9-E459-431E-8C5B-4BA0802F9CB4}"/>
              </a:ext>
            </a:extLst>
          </p:cNvPr>
          <p:cNvGraphicFramePr>
            <a:graphicFrameLocks noGrp="1"/>
          </p:cNvGraphicFramePr>
          <p:nvPr/>
        </p:nvGraphicFramePr>
        <p:xfrm>
          <a:off x="2498437" y="1202239"/>
          <a:ext cx="7582236" cy="4825365"/>
        </p:xfrm>
        <a:graphic>
          <a:graphicData uri="http://schemas.openxmlformats.org/drawingml/2006/table">
            <a:tbl>
              <a:tblPr/>
              <a:tblGrid>
                <a:gridCol w="4085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65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Routing Protocol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Administrative distance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Directly connected interface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Static route out an interface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Static route to next-hop address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2" tooltip="EIGRP"/>
                        </a:rPr>
                        <a:t>EIGRP summary route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hr-HR" sz="18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hlinkClick r:id="rId3" tooltip="BGP"/>
                        </a:rPr>
                        <a:t>External</a:t>
                      </a:r>
                      <a:r>
                        <a:rPr lang="hr-HR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  <a:hlinkClick r:id="rId3" tooltip="BGP"/>
                        </a:rPr>
                        <a:t> BGP</a:t>
                      </a:r>
                      <a:endParaRPr lang="hr-HR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hr-HR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2" tooltip="EIGRP"/>
                        </a:rPr>
                        <a:t>Internal EIGRP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4" tooltip="IGRP"/>
                        </a:rPr>
                        <a:t>IGRP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5" tooltip="OSPF"/>
                        </a:rPr>
                        <a:t>OSPF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6" tooltip="IS-IS"/>
                        </a:rPr>
                        <a:t>IS-IS</a:t>
                      </a:r>
                      <a:endParaRPr lang="hr-HR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7" tooltip="Routing Information Protocol"/>
                        </a:rPr>
                        <a:t>Routing Information Protocol (RIP)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8" tooltip="Exterior Gateway Protocol"/>
                        </a:rPr>
                        <a:t>Exterior Gateway Protocol (EGP)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9" tooltip="On Demand Routing"/>
                        </a:rPr>
                        <a:t>On Demand Routing (ODR)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2" tooltip="EIGRP"/>
                        </a:rPr>
                        <a:t>External EIGRP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 dirty="0" err="1">
                          <a:solidFill>
                            <a:srgbClr val="0000FF"/>
                          </a:solidFill>
                          <a:latin typeface="Calibri"/>
                          <a:hlinkClick r:id="rId3" tooltip="BGP"/>
                        </a:rPr>
                        <a:t>Internal</a:t>
                      </a:r>
                      <a:r>
                        <a:rPr lang="hr-HR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3" tooltip="BGP"/>
                        </a:rPr>
                        <a:t> BGP</a:t>
                      </a:r>
                      <a:endParaRPr lang="hr-HR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0" tooltip="DHCP"/>
                        </a:rPr>
                        <a:t>DHCP-learned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65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24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Načini utjecanja na informacije o putanjama</a:t>
            </a: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F4861B60-A68C-4DDE-A5F0-2D7A9B1F8745}"/>
              </a:ext>
            </a:extLst>
          </p:cNvPr>
          <p:cNvSpPr/>
          <p:nvPr/>
        </p:nvSpPr>
        <p:spPr>
          <a:xfrm>
            <a:off x="159027" y="1181965"/>
            <a:ext cx="5188226" cy="6069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CE5BA9-F1E0-4C35-8585-EF194BDAD1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9026" y="1278147"/>
            <a:ext cx="11598965" cy="4498975"/>
          </a:xfrm>
        </p:spPr>
        <p:txBody>
          <a:bodyPr/>
          <a:lstStyle/>
          <a:p>
            <a:r>
              <a:rPr lang="hr-HR" sz="2400" dirty="0" err="1">
                <a:latin typeface="Arial" pitchFamily="34" charset="0"/>
                <a:cs typeface="Arial" pitchFamily="34" charset="0"/>
              </a:rPr>
              <a:t>Route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mape (mape usmjeravanja)</a:t>
            </a:r>
          </a:p>
          <a:p>
            <a:r>
              <a:rPr lang="hr-HR" sz="2400" dirty="0" err="1">
                <a:latin typeface="Arial" pitchFamily="34" charset="0"/>
                <a:cs typeface="Arial" pitchFamily="34" charset="0"/>
              </a:rPr>
              <a:t>Prefix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liste</a:t>
            </a: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Distribucijske liste</a:t>
            </a: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r>
              <a:rPr lang="hr-HR" sz="2000" dirty="0">
                <a:latin typeface="Arial" pitchFamily="34" charset="0"/>
                <a:cs typeface="Arial" pitchFamily="34" charset="0"/>
              </a:rPr>
              <a:t>Dodatno možemo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postavljati direktno AD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summerizirati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mreže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, konfigurirati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pasivna sučelja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statičke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u="sng" dirty="0">
                <a:latin typeface="Arial" pitchFamily="34" charset="0"/>
                <a:cs typeface="Arial" pitchFamily="34" charset="0"/>
              </a:rPr>
              <a:t>i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default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rute</a:t>
            </a:r>
          </a:p>
          <a:p>
            <a:endParaRPr lang="hr-HR" sz="2000" dirty="0">
              <a:latin typeface="Arial" pitchFamily="34" charset="0"/>
              <a:cs typeface="Arial" pitchFamily="34" charset="0"/>
            </a:endParaRPr>
          </a:p>
          <a:p>
            <a:r>
              <a:rPr lang="hr-HR" sz="2000" dirty="0">
                <a:latin typeface="Arial" pitchFamily="34" charset="0"/>
                <a:cs typeface="Arial" pitchFamily="34" charset="0"/>
              </a:rPr>
              <a:t>S gore navedenim elementima mijenjamo način na koji se putanje redistribuiraju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mijenjanjem AD,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metric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postavljanjem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tagova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ili promjenom parametara poput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-hop adrese, izlaznog sučelja i slično</a:t>
            </a:r>
          </a:p>
        </p:txBody>
      </p:sp>
    </p:spTree>
    <p:extLst>
      <p:ext uri="{BB962C8B-B14F-4D97-AF65-F5344CB8AC3E}">
        <p14:creationId xmlns:p14="http://schemas.microsoft.com/office/powerpoint/2010/main" val="425017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987" y="133351"/>
            <a:ext cx="12050344" cy="1068888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Načini utjecanja na informacije o putanjama</a:t>
            </a:r>
            <a:endParaRPr lang="hr-H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E931E5-BF48-4D92-B441-47D3DF0ADAD5}"/>
              </a:ext>
            </a:extLst>
          </p:cNvPr>
          <p:cNvSpPr txBox="1">
            <a:spLocks/>
          </p:cNvSpPr>
          <p:nvPr/>
        </p:nvSpPr>
        <p:spPr>
          <a:xfrm>
            <a:off x="225655" y="1476104"/>
            <a:ext cx="11740690" cy="4498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Ako koristimo </a:t>
            </a: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route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-mapu one imaju prednost nad svim ostalim načinima upravljanja redistribucijom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Nakon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route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-mapa možemo koristiti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metric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naredbu prilikom redistribucije pojedinih mreža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Slijedeće što možemo koristiti je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default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metric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za sve redistribuirane rute</a:t>
            </a: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3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3807</Words>
  <Application>Microsoft Office PowerPoint</Application>
  <PresentationFormat>Widescreen</PresentationFormat>
  <Paragraphs>590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Calibri Light</vt:lpstr>
      <vt:lpstr>ARS Maquette Pro</vt:lpstr>
      <vt:lpstr>Verdana</vt:lpstr>
      <vt:lpstr>Segoe UI Semibold</vt:lpstr>
      <vt:lpstr>Stolzl Book</vt:lpstr>
      <vt:lpstr>Arial</vt:lpstr>
      <vt:lpstr>Courier New</vt:lpstr>
      <vt:lpstr>Stolzl Bold</vt:lpstr>
      <vt:lpstr>Arial Unicode MS</vt:lpstr>
      <vt:lpstr>Wingdings</vt:lpstr>
      <vt:lpstr>Calibri</vt:lpstr>
      <vt:lpstr>Segoe UI</vt:lpstr>
      <vt:lpstr>Office Theme</vt:lpstr>
      <vt:lpstr>1_Office Theme</vt:lpstr>
      <vt:lpstr>Implementacija složenih mrežnih okruženja</vt:lpstr>
      <vt:lpstr>Popunjavanje usmjerničke tablice</vt:lpstr>
      <vt:lpstr>Kada koristimo redistribuciju</vt:lpstr>
      <vt:lpstr>Redistribucija putanja</vt:lpstr>
      <vt:lpstr>Specifičnosti kod redistribucije</vt:lpstr>
      <vt:lpstr>Specifičnosti kod redistribucije</vt:lpstr>
      <vt:lpstr>Default AD</vt:lpstr>
      <vt:lpstr>Načini utjecanja na informacije o putanjama</vt:lpstr>
      <vt:lpstr>Načini utjecanja na informacije o putanjama</vt:lpstr>
      <vt:lpstr>Problemi kod redistribucije</vt:lpstr>
      <vt:lpstr>Primjeri redistribucije – OSPF u RIP</vt:lpstr>
      <vt:lpstr>Primjeri redistribucije – EIGRP u OSPF</vt:lpstr>
      <vt:lpstr>Primjeri redistribucije – OSPF u EIGRP</vt:lpstr>
      <vt:lpstr>Primjer promjene predefinirane metrike</vt:lpstr>
      <vt:lpstr>Pitanje !!!</vt:lpstr>
      <vt:lpstr>Verifikacija redistribucije zahtjeva</vt:lpstr>
      <vt:lpstr>PowerPoint Presentation</vt:lpstr>
      <vt:lpstr>Mape usmjeravanja</vt:lpstr>
      <vt:lpstr>Primjena mapa usmjeravanja</vt:lpstr>
      <vt:lpstr>Logika mapa usmjeravanja</vt:lpstr>
      <vt:lpstr>Logika mapa usmjeravanja</vt:lpstr>
      <vt:lpstr>Mogućnosti „Match” naredbe</vt:lpstr>
      <vt:lpstr>Mogućnosti „Set” naredbe</vt:lpstr>
      <vt:lpstr>Primjer konfiguracije mapa usmjeravanja</vt:lpstr>
      <vt:lpstr>PowerPoint Presentation</vt:lpstr>
      <vt:lpstr>Distribucijske liste</vt:lpstr>
      <vt:lpstr>Primjer distribucijske liste 1</vt:lpstr>
      <vt:lpstr>Primjer distribucijske liste 2</vt:lpstr>
      <vt:lpstr>PowerPoint Presentation</vt:lpstr>
      <vt:lpstr>Prefiks liste</vt:lpstr>
      <vt:lpstr>Prefiks liste</vt:lpstr>
      <vt:lpstr>Prefiks liste</vt:lpstr>
      <vt:lpstr>Prefiks liste-koriste se za filtriranje mreže u razmjeni ruta</vt:lpstr>
      <vt:lpstr>Primjer 1 prefiks liste</vt:lpstr>
      <vt:lpstr>Primjer 2 prefiks liste</vt:lpstr>
      <vt:lpstr>Primjer 3 prefiks liste</vt:lpstr>
      <vt:lpstr>Primjer 4 prefiks liste</vt:lpstr>
      <vt:lpstr>Primjer 5 prefiks liste</vt:lpstr>
      <vt:lpstr>Primjer 6 prefiks liste</vt:lpstr>
      <vt:lpstr>Offset liste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Silvio Papić @ Racunarstvo</cp:lastModifiedBy>
  <cp:revision>98</cp:revision>
  <cp:lastPrinted>2022-09-12T10:06:13Z</cp:lastPrinted>
  <dcterms:created xsi:type="dcterms:W3CDTF">2018-01-24T13:33:55Z</dcterms:created>
  <dcterms:modified xsi:type="dcterms:W3CDTF">2023-10-21T20:40:31Z</dcterms:modified>
</cp:coreProperties>
</file>