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3" r:id="rId26"/>
    <p:sldId id="280" r:id="rId27"/>
    <p:sldId id="281" r:id="rId28"/>
    <p:sldId id="284" r:id="rId29"/>
    <p:sldId id="282" r:id="rId30"/>
    <p:sldId id="285" r:id="rId31"/>
    <p:sldId id="286" r:id="rId32"/>
    <p:sldId id="287" r:id="rId33"/>
    <p:sldId id="288" r:id="rId34"/>
    <p:sldId id="289" r:id="rId35"/>
    <p:sldId id="290" r:id="rId36"/>
    <p:sldId id="307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8" r:id="rId53"/>
    <p:sldId id="306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44" r:id="rId83"/>
    <p:sldId id="345" r:id="rId84"/>
    <p:sldId id="346" r:id="rId85"/>
    <p:sldId id="337" r:id="rId86"/>
    <p:sldId id="338" r:id="rId87"/>
    <p:sldId id="339" r:id="rId88"/>
    <p:sldId id="340" r:id="rId89"/>
    <p:sldId id="341" r:id="rId90"/>
    <p:sldId id="342" r:id="rId91"/>
    <p:sldId id="343" r:id="rId92"/>
    <p:sldId id="347" r:id="rId93"/>
    <p:sldId id="348" r:id="rId94"/>
    <p:sldId id="349" r:id="rId95"/>
    <p:sldId id="350" r:id="rId96"/>
    <p:sldId id="352" r:id="rId97"/>
    <p:sldId id="351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5" r:id="rId110"/>
    <p:sldId id="364" r:id="rId111"/>
    <p:sldId id="367" r:id="rId112"/>
    <p:sldId id="366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  <p:sldId id="378" r:id="rId124"/>
    <p:sldId id="379" r:id="rId125"/>
    <p:sldId id="380" r:id="rId126"/>
    <p:sldId id="381" r:id="rId127"/>
    <p:sldId id="382" r:id="rId128"/>
    <p:sldId id="383" r:id="rId129"/>
    <p:sldId id="384" r:id="rId130"/>
    <p:sldId id="385" r:id="rId131"/>
    <p:sldId id="386" r:id="rId132"/>
    <p:sldId id="387" r:id="rId133"/>
    <p:sldId id="388" r:id="rId134"/>
    <p:sldId id="389" r:id="rId135"/>
    <p:sldId id="390" r:id="rId136"/>
    <p:sldId id="391" r:id="rId137"/>
    <p:sldId id="392" r:id="rId138"/>
    <p:sldId id="393" r:id="rId139"/>
    <p:sldId id="394" r:id="rId140"/>
    <p:sldId id="395" r:id="rId141"/>
    <p:sldId id="396" r:id="rId142"/>
    <p:sldId id="397" r:id="rId143"/>
    <p:sldId id="398" r:id="rId144"/>
    <p:sldId id="399" r:id="rId145"/>
    <p:sldId id="400" r:id="rId146"/>
    <p:sldId id="401" r:id="rId147"/>
    <p:sldId id="402" r:id="rId148"/>
    <p:sldId id="403" r:id="rId149"/>
    <p:sldId id="404" r:id="rId150"/>
    <p:sldId id="405" r:id="rId151"/>
    <p:sldId id="406" r:id="rId152"/>
    <p:sldId id="407" r:id="rId153"/>
    <p:sldId id="408" r:id="rId154"/>
    <p:sldId id="409" r:id="rId155"/>
    <p:sldId id="410" r:id="rId156"/>
    <p:sldId id="411" r:id="rId157"/>
    <p:sldId id="412" r:id="rId158"/>
    <p:sldId id="413" r:id="rId159"/>
    <p:sldId id="414" r:id="rId160"/>
    <p:sldId id="415" r:id="rId161"/>
    <p:sldId id="416" r:id="rId162"/>
    <p:sldId id="417" r:id="rId163"/>
    <p:sldId id="418" r:id="rId164"/>
    <p:sldId id="419" r:id="rId165"/>
    <p:sldId id="420" r:id="rId166"/>
    <p:sldId id="421" r:id="rId167"/>
    <p:sldId id="422" r:id="rId168"/>
    <p:sldId id="423" r:id="rId169"/>
    <p:sldId id="424" r:id="rId170"/>
    <p:sldId id="425" r:id="rId171"/>
    <p:sldId id="426" r:id="rId172"/>
    <p:sldId id="427" r:id="rId173"/>
    <p:sldId id="428" r:id="rId174"/>
    <p:sldId id="429" r:id="rId175"/>
    <p:sldId id="430" r:id="rId176"/>
    <p:sldId id="431" r:id="rId177"/>
    <p:sldId id="432" r:id="rId178"/>
    <p:sldId id="433" r:id="rId179"/>
    <p:sldId id="434" r:id="rId180"/>
    <p:sldId id="435" r:id="rId181"/>
    <p:sldId id="436" r:id="rId182"/>
    <p:sldId id="439" r:id="rId183"/>
    <p:sldId id="437" r:id="rId184"/>
    <p:sldId id="438" r:id="rId185"/>
    <p:sldId id="440" r:id="rId186"/>
    <p:sldId id="441" r:id="rId187"/>
    <p:sldId id="442" r:id="rId188"/>
    <p:sldId id="443" r:id="rId189"/>
    <p:sldId id="444" r:id="rId190"/>
    <p:sldId id="445" r:id="rId191"/>
    <p:sldId id="446" r:id="rId192"/>
    <p:sldId id="447" r:id="rId193"/>
    <p:sldId id="449" r:id="rId194"/>
    <p:sldId id="450" r:id="rId195"/>
    <p:sldId id="451" r:id="rId196"/>
    <p:sldId id="452" r:id="rId197"/>
    <p:sldId id="453" r:id="rId198"/>
    <p:sldId id="454" r:id="rId199"/>
    <p:sldId id="455" r:id="rId200"/>
    <p:sldId id="456" r:id="rId201"/>
    <p:sldId id="457" r:id="rId202"/>
    <p:sldId id="458" r:id="rId203"/>
    <p:sldId id="459" r:id="rId204"/>
    <p:sldId id="460" r:id="rId205"/>
    <p:sldId id="461" r:id="rId206"/>
    <p:sldId id="462" r:id="rId207"/>
    <p:sldId id="463" r:id="rId208"/>
    <p:sldId id="466" r:id="rId209"/>
    <p:sldId id="464" r:id="rId210"/>
    <p:sldId id="465" r:id="rId2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9" autoAdjust="0"/>
    <p:restoredTop sz="94660"/>
  </p:normalViewPr>
  <p:slideViewPr>
    <p:cSldViewPr snapToGrid="0">
      <p:cViewPr varScale="1">
        <p:scale>
          <a:sx n="86" d="100"/>
          <a:sy n="86" d="100"/>
        </p:scale>
        <p:origin x="55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14" Type="http://schemas.openxmlformats.org/officeDocument/2006/relationships/theme" Target="theme/theme1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tableStyles" Target="tableStyles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presProps" Target="presProps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slide" Target="slides/slide201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4436C-81FA-6C67-9D7A-078C379A6E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D4768E-AE37-295A-FE69-28F4C97824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250D4-2D7E-A4C8-7934-D55090C21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6755F-7236-4514-B6C1-AC1E62503903}" type="datetimeFigureOut">
              <a:rPr lang="en-US" smtClean="0"/>
              <a:t>4/30/2022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AA0476-3401-F11A-3D66-FA007B201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C0FAA-76B1-E36D-31D4-57B619EEE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6876E-D235-4351-9050-9A4B9170F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597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10AE2-BC51-2BFD-5E04-D50C43967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8D65B4-50EC-C338-B9A6-5E071A193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211EFF-55F4-9586-56BF-61926072C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6755F-7236-4514-B6C1-AC1E62503903}" type="datetimeFigureOut">
              <a:rPr lang="en-US" smtClean="0"/>
              <a:t>4/30/2022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4140A6-47DA-AF06-D0B2-EF4466F54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19333-115E-30C9-296C-B4F6B746A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6876E-D235-4351-9050-9A4B9170F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556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74489D-6F85-63B6-D4C3-B636D1C802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71EAE-127A-429D-5BBD-D830B6B0EC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677D4-BF5C-B413-F718-FC8979DCB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6755F-7236-4514-B6C1-AC1E62503903}" type="datetimeFigureOut">
              <a:rPr lang="en-US" smtClean="0"/>
              <a:t>4/30/2022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8130BA-D6A8-0F09-A9C0-740DF8523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17850-CB5B-3D8D-7491-F3D43E55E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6876E-D235-4351-9050-9A4B9170F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353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9EDCD-941C-E091-5F91-5839607A0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4EC94-B1CC-445D-E649-B07C6A1DD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4FA97-7ED5-9D0D-0186-4B4738F09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6755F-7236-4514-B6C1-AC1E62503903}" type="datetimeFigureOut">
              <a:rPr lang="en-US" smtClean="0"/>
              <a:t>4/30/2022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41AE2-FD88-0E37-E79C-87C5CE089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E42CA-7A26-C025-7B96-A5F6EABB1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6876E-D235-4351-9050-9A4B9170F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088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2FFE1-DEA7-C9FF-CA15-D9B5B0700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7615D-231D-5225-0BDE-A2C901D38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3643F-B646-90F9-AD3E-61D6E7831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6755F-7236-4514-B6C1-AC1E62503903}" type="datetimeFigureOut">
              <a:rPr lang="en-US" smtClean="0"/>
              <a:t>4/30/2022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ED50B1-7E93-CCBF-D0CC-6852285DE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7E8B56-55B6-C8BE-7347-837341861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6876E-D235-4351-9050-9A4B9170F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4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5141C-E85A-6579-E71E-B7F71D929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49E36-C82D-C76A-7FFB-262FAA473A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25E0D2-EAB1-5FC2-34C7-AEC8C00B9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DF56F6-F877-6EF4-88CE-AAE5AC6FC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6755F-7236-4514-B6C1-AC1E62503903}" type="datetimeFigureOut">
              <a:rPr lang="en-US" smtClean="0"/>
              <a:t>4/30/2022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9ADE12-BB3C-4BF2-B112-773A17AA6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69402D-7155-F061-F2DE-CD852A924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6876E-D235-4351-9050-9A4B9170F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488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84A8E-7788-EDAA-2538-DB39DA563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A66C6E-3BB7-52EB-05A5-DE1034CADE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8EB224-6C23-9346-4AC8-3C15010949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87C773-0212-6E15-1CAC-7B2CADEAE5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79187D-DAAA-F32A-3DB2-2AF9CF261C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FE6BB2-387A-D3A7-C285-B22CEDFD8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6755F-7236-4514-B6C1-AC1E62503903}" type="datetimeFigureOut">
              <a:rPr lang="en-US" smtClean="0"/>
              <a:t>4/30/2022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318510-65E5-D6A1-519A-9C02513E5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587840-4678-2B68-FD16-44D1E02B3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6876E-D235-4351-9050-9A4B9170F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161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5B9EE-94C4-38B1-5E1A-36F6B5089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8168F4-7214-6D5D-1E8D-D5BD95747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6755F-7236-4514-B6C1-AC1E62503903}" type="datetimeFigureOut">
              <a:rPr lang="en-US" smtClean="0"/>
              <a:t>4/30/2022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8921A8-4E90-6E5B-6E4C-878AA862C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4B2ED2-4B58-C5FF-B5F4-511EEAC54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6876E-D235-4351-9050-9A4B9170F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319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594D4B-4293-A275-1DA9-799957A73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6755F-7236-4514-B6C1-AC1E62503903}" type="datetimeFigureOut">
              <a:rPr lang="en-US" smtClean="0"/>
              <a:t>4/30/2022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99931F-A119-37F5-5884-E80C70494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521C10-12BB-A4B9-B9C6-965B08DE9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6876E-D235-4351-9050-9A4B9170F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32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FC9EB-5C32-65C6-D901-99E6B12E4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EAF71-06B0-CB1F-47C6-8B38C78F1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7828F2-49CB-5B7C-AA40-0ED7248A9A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1E417D-E773-B438-FBE7-36D4EAA74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6755F-7236-4514-B6C1-AC1E62503903}" type="datetimeFigureOut">
              <a:rPr lang="en-US" smtClean="0"/>
              <a:t>4/30/2022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962BE9-1B20-1823-AA37-0F7257575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CA480B-996A-C3E6-18FF-6786CAC21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6876E-D235-4351-9050-9A4B9170F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505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073A9-D95A-49AF-57F9-6FC5428EE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2A3598-1F87-8425-67F2-3899BF3526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4E327E-0E87-25C8-BD94-E83E5DC36B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21D740-C594-1653-930F-0829CCC28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6755F-7236-4514-B6C1-AC1E62503903}" type="datetimeFigureOut">
              <a:rPr lang="en-US" smtClean="0"/>
              <a:t>4/30/2022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2B7F80-F020-B8C5-7E9E-663E11654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9295C6-3F50-5593-B205-D4C94AC20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6876E-D235-4351-9050-9A4B9170F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975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D8CB35-FDC9-63E1-9EF0-13F8F9B4E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C21DA1-8B42-CB12-EA64-9253E7934F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276CBF-04A0-A984-407A-53F6FB4242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6755F-7236-4514-B6C1-AC1E62503903}" type="datetimeFigureOut">
              <a:rPr lang="en-US" smtClean="0"/>
              <a:t>4/30/2022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BED3E-4B64-46CF-8381-D302DF84CA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8EEEC-ED21-2599-649F-D9B5A349B4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6876E-D235-4351-9050-9A4B9170F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1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slide" Target="slide191.xml"/><Relationship Id="rId1" Type="http://schemas.openxmlformats.org/officeDocument/2006/relationships/slideLayout" Target="../slideLayouts/slideLayout1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6502.org/tutorials/6502opcodes.html" TargetMode="External"/><Relationship Id="rId2" Type="http://schemas.openxmlformats.org/officeDocument/2006/relationships/hyperlink" Target="https://www.masswerk.at/6502/6502_instruction_set.html#opcodes-footnote2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" Target="slide82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3943C-9344-A2C6-4F11-E9BB73584E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Računalna</a:t>
            </a:r>
            <a:r>
              <a:rPr lang="en-US" dirty="0"/>
              <a:t> </a:t>
            </a:r>
            <a:r>
              <a:rPr lang="en-US" dirty="0" err="1"/>
              <a:t>arhitektura</a:t>
            </a:r>
            <a:r>
              <a:rPr lang="en-US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3CEE4B-B3B3-3C08-A7E6-26D2D54C8D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PREDAVANJE 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185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11C6B-FFCE-6DA6-47CA-968B283ED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Računalna</a:t>
            </a:r>
            <a:r>
              <a:rPr lang="en-US" dirty="0"/>
              <a:t> </a:t>
            </a:r>
            <a:r>
              <a:rPr lang="en-US" dirty="0" err="1"/>
              <a:t>arhitektura</a:t>
            </a:r>
            <a:r>
              <a:rPr lang="en-US" dirty="0"/>
              <a:t> </a:t>
            </a:r>
            <a:r>
              <a:rPr lang="en-US" dirty="0" err="1"/>
              <a:t>danas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FC2EC-4411-81BA-6DF8-561D1B94C3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Vrlo</a:t>
            </a:r>
            <a:r>
              <a:rPr lang="en-US" dirty="0"/>
              <a:t> dobro </a:t>
            </a:r>
            <a:r>
              <a:rPr lang="en-US" dirty="0" err="1"/>
              <a:t>vrijeme</a:t>
            </a:r>
            <a:r>
              <a:rPr lang="en-US" dirty="0"/>
              <a:t> za </a:t>
            </a:r>
            <a:r>
              <a:rPr lang="en-US" dirty="0" err="1"/>
              <a:t>učenje</a:t>
            </a:r>
            <a:r>
              <a:rPr lang="en-US" dirty="0"/>
              <a:t> o </a:t>
            </a:r>
            <a:r>
              <a:rPr lang="en-US" dirty="0" err="1"/>
              <a:t>računalnoj</a:t>
            </a:r>
            <a:r>
              <a:rPr lang="en-US" dirty="0"/>
              <a:t> </a:t>
            </a:r>
            <a:r>
              <a:rPr lang="en-US" dirty="0" err="1"/>
              <a:t>arhitekturi</a:t>
            </a:r>
            <a:r>
              <a:rPr lang="en-US" dirty="0"/>
              <a:t> I </a:t>
            </a:r>
            <a:r>
              <a:rPr lang="en-US" dirty="0" err="1"/>
              <a:t>građi</a:t>
            </a:r>
            <a:r>
              <a:rPr lang="en-US" dirty="0"/>
              <a:t> </a:t>
            </a:r>
            <a:r>
              <a:rPr lang="en-US" dirty="0" err="1"/>
              <a:t>računala</a:t>
            </a:r>
            <a:r>
              <a:rPr lang="en-US" dirty="0"/>
              <a:t> </a:t>
            </a:r>
            <a:endParaRPr lang="hr-HR" dirty="0"/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Industrija</a:t>
            </a:r>
            <a:r>
              <a:rPr lang="en-US" dirty="0"/>
              <a:t> je u </a:t>
            </a:r>
            <a:r>
              <a:rPr lang="en-US" dirty="0" err="1"/>
              <a:t>fazi</a:t>
            </a:r>
            <a:r>
              <a:rPr lang="en-US" dirty="0"/>
              <a:t> </a:t>
            </a:r>
            <a:r>
              <a:rPr lang="en-US" dirty="0" err="1"/>
              <a:t>velikih</a:t>
            </a:r>
            <a:r>
              <a:rPr lang="en-US" dirty="0"/>
              <a:t> </a:t>
            </a:r>
            <a:r>
              <a:rPr lang="en-US" dirty="0" err="1"/>
              <a:t>promjena</a:t>
            </a:r>
            <a:r>
              <a:rPr lang="en-US" dirty="0"/>
              <a:t> (</a:t>
            </a:r>
            <a:r>
              <a:rPr lang="en-US" dirty="0" err="1"/>
              <a:t>nove</a:t>
            </a:r>
            <a:r>
              <a:rPr lang="en-US" dirty="0"/>
              <a:t> </a:t>
            </a:r>
            <a:r>
              <a:rPr lang="en-US" dirty="0" err="1"/>
              <a:t>arhitekture</a:t>
            </a:r>
            <a:r>
              <a:rPr lang="en-US" dirty="0"/>
              <a:t>) – </a:t>
            </a:r>
            <a:r>
              <a:rPr lang="en-US" dirty="0" err="1"/>
              <a:t>velika</a:t>
            </a:r>
            <a:r>
              <a:rPr lang="en-US" dirty="0"/>
              <a:t> </a:t>
            </a:r>
            <a:r>
              <a:rPr lang="en-US" dirty="0" err="1"/>
              <a:t>količina</a:t>
            </a:r>
            <a:r>
              <a:rPr lang="en-US" dirty="0"/>
              <a:t> </a:t>
            </a:r>
            <a:r>
              <a:rPr lang="en-US" dirty="0" err="1"/>
              <a:t>različitih</a:t>
            </a:r>
            <a:r>
              <a:rPr lang="en-US" dirty="0"/>
              <a:t> </a:t>
            </a:r>
            <a:r>
              <a:rPr lang="en-US" dirty="0" err="1"/>
              <a:t>potencijalnih</a:t>
            </a:r>
            <a:r>
              <a:rPr lang="en-US" dirty="0"/>
              <a:t> </a:t>
            </a:r>
            <a:r>
              <a:rPr lang="en-US" dirty="0" err="1"/>
              <a:t>dizajna</a:t>
            </a:r>
            <a:r>
              <a:rPr lang="en-US" dirty="0"/>
              <a:t> </a:t>
            </a:r>
            <a:endParaRPr lang="hr-HR" dirty="0"/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Velika</a:t>
            </a:r>
            <a:r>
              <a:rPr lang="en-US" dirty="0"/>
              <a:t> </a:t>
            </a:r>
            <a:r>
              <a:rPr lang="en-US" dirty="0" err="1"/>
              <a:t>količina</a:t>
            </a:r>
            <a:r>
              <a:rPr lang="en-US" dirty="0"/>
              <a:t> </a:t>
            </a:r>
            <a:r>
              <a:rPr lang="en-US" dirty="0" err="1"/>
              <a:t>kompleksnih</a:t>
            </a:r>
            <a:r>
              <a:rPr lang="en-US" dirty="0"/>
              <a:t> </a:t>
            </a:r>
            <a:r>
              <a:rPr lang="en-US" dirty="0" err="1"/>
              <a:t>problema</a:t>
            </a:r>
            <a:r>
              <a:rPr lang="en-US" dirty="0"/>
              <a:t> </a:t>
            </a:r>
            <a:r>
              <a:rPr lang="en-US" dirty="0" err="1"/>
              <a:t>motiviraju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I </a:t>
            </a:r>
            <a:r>
              <a:rPr lang="en-US" dirty="0" err="1"/>
              <a:t>uzrokovane</a:t>
            </a:r>
            <a:r>
              <a:rPr lang="en-US" dirty="0"/>
              <a:t> </a:t>
            </a:r>
            <a:r>
              <a:rPr lang="en-US" dirty="0" err="1"/>
              <a:t>promjenama</a:t>
            </a:r>
            <a:r>
              <a:rPr lang="en-US" dirty="0"/>
              <a:t> </a:t>
            </a:r>
            <a:endParaRPr lang="hr-HR" dirty="0"/>
          </a:p>
          <a:p>
            <a:pPr marL="0" indent="0">
              <a:buNone/>
            </a:pPr>
            <a:r>
              <a:rPr lang="en-US" dirty="0"/>
              <a:t>• Glad za </a:t>
            </a:r>
            <a:r>
              <a:rPr lang="en-US" dirty="0" err="1"/>
              <a:t>podacima</a:t>
            </a:r>
            <a:r>
              <a:rPr lang="en-US" dirty="0"/>
              <a:t> I </a:t>
            </a:r>
            <a:r>
              <a:rPr lang="en-US" dirty="0" err="1"/>
              <a:t>aplikacijama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intenzivno</a:t>
            </a:r>
            <a:r>
              <a:rPr lang="en-US" dirty="0"/>
              <a:t> </a:t>
            </a:r>
            <a:r>
              <a:rPr lang="en-US" dirty="0" err="1"/>
              <a:t>rade</a:t>
            </a:r>
            <a:r>
              <a:rPr lang="en-US" dirty="0"/>
              <a:t> s </a:t>
            </a:r>
            <a:r>
              <a:rPr lang="en-US" dirty="0" err="1"/>
              <a:t>podacima</a:t>
            </a:r>
            <a:r>
              <a:rPr lang="en-US" dirty="0"/>
              <a:t> </a:t>
            </a:r>
            <a:endParaRPr lang="hr-HR" dirty="0"/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Ograničenja</a:t>
            </a:r>
            <a:r>
              <a:rPr lang="en-US" dirty="0"/>
              <a:t> u </a:t>
            </a:r>
            <a:r>
              <a:rPr lang="en-US" dirty="0" err="1"/>
              <a:t>dizajnu</a:t>
            </a:r>
            <a:r>
              <a:rPr lang="en-US" dirty="0"/>
              <a:t> po </a:t>
            </a:r>
            <a:r>
              <a:rPr lang="en-US" dirty="0" err="1"/>
              <a:t>pitanju</a:t>
            </a:r>
            <a:r>
              <a:rPr lang="en-US" dirty="0"/>
              <a:t> </a:t>
            </a:r>
            <a:r>
              <a:rPr lang="en-US" dirty="0" err="1"/>
              <a:t>potrošnje</a:t>
            </a:r>
            <a:r>
              <a:rPr lang="en-US" dirty="0"/>
              <a:t>, </a:t>
            </a:r>
            <a:r>
              <a:rPr lang="en-US" dirty="0" err="1"/>
              <a:t>energije</a:t>
            </a:r>
            <a:r>
              <a:rPr lang="en-US" dirty="0"/>
              <a:t>, </a:t>
            </a:r>
            <a:r>
              <a:rPr lang="en-US" dirty="0" err="1"/>
              <a:t>zahtjeva</a:t>
            </a:r>
            <a:r>
              <a:rPr lang="en-US" dirty="0"/>
              <a:t> za </a:t>
            </a:r>
            <a:r>
              <a:rPr lang="en-US" dirty="0" err="1"/>
              <a:t>hlađenjem</a:t>
            </a:r>
            <a:r>
              <a:rPr lang="en-US" dirty="0"/>
              <a:t> </a:t>
            </a:r>
            <a:endParaRPr lang="hr-HR" dirty="0"/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Kompleksnost</a:t>
            </a:r>
            <a:r>
              <a:rPr lang="en-US" dirty="0"/>
              <a:t> </a:t>
            </a:r>
            <a:r>
              <a:rPr lang="en-US" dirty="0" err="1"/>
              <a:t>dizajna</a:t>
            </a:r>
            <a:r>
              <a:rPr lang="en-US" dirty="0"/>
              <a:t> </a:t>
            </a:r>
            <a:endParaRPr lang="hr-HR" dirty="0"/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Problemi</a:t>
            </a:r>
            <a:r>
              <a:rPr lang="en-US" dirty="0"/>
              <a:t> u </a:t>
            </a:r>
            <a:r>
              <a:rPr lang="en-US" dirty="0" err="1"/>
              <a:t>skaliranju</a:t>
            </a:r>
            <a:r>
              <a:rPr lang="en-US" dirty="0"/>
              <a:t> </a:t>
            </a:r>
            <a:r>
              <a:rPr lang="en-US" dirty="0" err="1"/>
              <a:t>tehnologije</a:t>
            </a:r>
            <a:r>
              <a:rPr lang="en-US" dirty="0"/>
              <a:t> </a:t>
            </a:r>
            <a:endParaRPr lang="hr-HR" dirty="0"/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Usko</a:t>
            </a:r>
            <a:r>
              <a:rPr lang="en-US" dirty="0"/>
              <a:t> </a:t>
            </a:r>
            <a:r>
              <a:rPr lang="en-US" dirty="0" err="1"/>
              <a:t>grlo</a:t>
            </a:r>
            <a:r>
              <a:rPr lang="en-US" dirty="0"/>
              <a:t> </a:t>
            </a:r>
            <a:r>
              <a:rPr lang="en-US" dirty="0" err="1"/>
              <a:t>memorije</a:t>
            </a:r>
            <a:r>
              <a:rPr lang="en-US" dirty="0"/>
              <a:t> </a:t>
            </a:r>
            <a:endParaRPr lang="hr-HR" dirty="0"/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Problemi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pouzdanošću</a:t>
            </a:r>
            <a:r>
              <a:rPr lang="en-US" dirty="0"/>
              <a:t> </a:t>
            </a:r>
            <a:endParaRPr lang="hr-HR" dirty="0"/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Problemi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programibilnošću</a:t>
            </a:r>
            <a:r>
              <a:rPr lang="en-US" dirty="0"/>
              <a:t> </a:t>
            </a:r>
            <a:endParaRPr lang="hr-HR" dirty="0"/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Problemi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sigurnosti</a:t>
            </a:r>
            <a:r>
              <a:rPr lang="en-US" dirty="0"/>
              <a:t> </a:t>
            </a:r>
            <a:endParaRPr lang="hr-HR" dirty="0"/>
          </a:p>
          <a:p>
            <a:pPr marL="0" indent="0">
              <a:buNone/>
            </a:pPr>
            <a:r>
              <a:rPr lang="en-US" dirty="0"/>
              <a:t>• Na ova </a:t>
            </a:r>
            <a:r>
              <a:rPr lang="en-US" dirty="0" err="1"/>
              <a:t>pitanja</a:t>
            </a:r>
            <a:r>
              <a:rPr lang="en-US" dirty="0"/>
              <a:t> </a:t>
            </a:r>
            <a:r>
              <a:rPr lang="en-US" dirty="0" err="1"/>
              <a:t>nemamo</a:t>
            </a:r>
            <a:r>
              <a:rPr lang="en-US" dirty="0"/>
              <a:t> </a:t>
            </a:r>
            <a:r>
              <a:rPr lang="en-US" dirty="0" err="1"/>
              <a:t>nužno</a:t>
            </a:r>
            <a:r>
              <a:rPr lang="en-US" dirty="0"/>
              <a:t> </a:t>
            </a:r>
            <a:r>
              <a:rPr lang="en-US" dirty="0" err="1"/>
              <a:t>jednoznačne</a:t>
            </a:r>
            <a:r>
              <a:rPr lang="en-US" dirty="0"/>
              <a:t>, </a:t>
            </a:r>
            <a:r>
              <a:rPr lang="en-US" dirty="0" err="1"/>
              <a:t>definitivne</a:t>
            </a:r>
            <a:r>
              <a:rPr lang="en-US" dirty="0"/>
              <a:t> </a:t>
            </a:r>
            <a:r>
              <a:rPr lang="en-US" dirty="0" err="1"/>
              <a:t>odgovore</a:t>
            </a:r>
            <a:endParaRPr lang="hr-HR" dirty="0"/>
          </a:p>
          <a:p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komponente</a:t>
            </a:r>
            <a:r>
              <a:rPr lang="en-US" dirty="0"/>
              <a:t> I </a:t>
            </a:r>
            <a:r>
              <a:rPr lang="en-US" dirty="0" err="1"/>
              <a:t>sučelja</a:t>
            </a:r>
            <a:r>
              <a:rPr lang="en-US" dirty="0"/>
              <a:t> </a:t>
            </a:r>
            <a:r>
              <a:rPr lang="en-US" dirty="0" err="1"/>
              <a:t>prolaze</a:t>
            </a:r>
            <a:r>
              <a:rPr lang="en-US" dirty="0"/>
              <a:t> </a:t>
            </a:r>
            <a:r>
              <a:rPr lang="en-US" dirty="0" err="1"/>
              <a:t>kroz</a:t>
            </a:r>
            <a:r>
              <a:rPr lang="en-US" dirty="0"/>
              <a:t> </a:t>
            </a:r>
            <a:r>
              <a:rPr lang="en-US" dirty="0" err="1"/>
              <a:t>fazu</a:t>
            </a:r>
            <a:r>
              <a:rPr lang="en-US" dirty="0"/>
              <a:t> </a:t>
            </a:r>
            <a:r>
              <a:rPr lang="en-US" dirty="0" err="1"/>
              <a:t>ponovnog</a:t>
            </a:r>
            <a:r>
              <a:rPr lang="en-US" dirty="0"/>
              <a:t> </a:t>
            </a:r>
            <a:r>
              <a:rPr lang="en-US" dirty="0" err="1"/>
              <a:t>pregleda</a:t>
            </a:r>
            <a:endParaRPr lang="hr-HR" dirty="0"/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Velika</a:t>
            </a:r>
            <a:r>
              <a:rPr lang="en-US" dirty="0"/>
              <a:t> </a:t>
            </a:r>
            <a:r>
              <a:rPr lang="en-US" dirty="0" err="1"/>
              <a:t>razlika</a:t>
            </a:r>
            <a:r>
              <a:rPr lang="en-US" dirty="0"/>
              <a:t> u </a:t>
            </a:r>
            <a:r>
              <a:rPr lang="en-US" dirty="0" err="1"/>
              <a:t>usporedbi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90-im </a:t>
            </a:r>
            <a:r>
              <a:rPr lang="en-US" dirty="0" err="1"/>
              <a:t>ili</a:t>
            </a:r>
            <a:r>
              <a:rPr lang="en-US" dirty="0"/>
              <a:t> 2000-im </a:t>
            </a:r>
            <a:endParaRPr lang="hr-HR" dirty="0"/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Aplikacije</a:t>
            </a:r>
            <a:r>
              <a:rPr lang="en-US" dirty="0"/>
              <a:t> I </a:t>
            </a:r>
            <a:r>
              <a:rPr lang="en-US" dirty="0" err="1"/>
              <a:t>tehnologije</a:t>
            </a:r>
            <a:r>
              <a:rPr lang="en-US" dirty="0"/>
              <a:t> </a:t>
            </a:r>
            <a:r>
              <a:rPr lang="en-US" dirty="0" err="1"/>
              <a:t>traže</a:t>
            </a:r>
            <a:r>
              <a:rPr lang="en-US" dirty="0"/>
              <a:t> </a:t>
            </a:r>
            <a:r>
              <a:rPr lang="en-US" dirty="0" err="1"/>
              <a:t>nove</a:t>
            </a:r>
            <a:r>
              <a:rPr lang="en-US" dirty="0"/>
              <a:t> </a:t>
            </a:r>
            <a:r>
              <a:rPr lang="en-US" dirty="0" err="1"/>
              <a:t>arhitekture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94494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3156C-8744-B2A0-306A-2E11DD341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Izvedba</a:t>
            </a:r>
            <a:r>
              <a:rPr lang="en-US" dirty="0"/>
              <a:t> </a:t>
            </a:r>
            <a:r>
              <a:rPr lang="en-US" dirty="0" err="1"/>
              <a:t>brzog</a:t>
            </a:r>
            <a:r>
              <a:rPr lang="en-US" dirty="0"/>
              <a:t> </a:t>
            </a:r>
            <a:r>
              <a:rPr lang="en-US" dirty="0" err="1"/>
              <a:t>zbrajala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14C6530-9C32-B9DD-6457-87A76646D7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0971" y="2018809"/>
            <a:ext cx="7910058" cy="4349905"/>
          </a:xfrm>
        </p:spPr>
      </p:pic>
    </p:spTree>
    <p:extLst>
      <p:ext uri="{BB962C8B-B14F-4D97-AF65-F5344CB8AC3E}">
        <p14:creationId xmlns:p14="http://schemas.microsoft.com/office/powerpoint/2010/main" val="183382567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5E49B-1873-E884-2A6A-C1F73EF27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Opći</a:t>
            </a:r>
            <a:r>
              <a:rPr lang="en-US" dirty="0"/>
              <a:t> </a:t>
            </a:r>
            <a:r>
              <a:rPr lang="en-US" dirty="0" err="1"/>
              <a:t>algoritam</a:t>
            </a:r>
            <a:r>
              <a:rPr lang="en-US" dirty="0"/>
              <a:t> za </a:t>
            </a:r>
            <a:r>
              <a:rPr lang="en-US" dirty="0" err="1"/>
              <a:t>množenje</a:t>
            </a:r>
            <a:r>
              <a:rPr lang="hr-HR" dirty="0"/>
              <a:t> / množenje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416981-E886-7A89-EA9D-09B2BF9E37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59831"/>
            <a:ext cx="6230732" cy="268031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4682DD-9B55-714E-6852-CEE753417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0732" y="2785463"/>
            <a:ext cx="5961268" cy="38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36253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97C93-2CD8-114F-6FD6-D384E54C3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Blok </a:t>
            </a:r>
            <a:r>
              <a:rPr lang="en-US" dirty="0" err="1"/>
              <a:t>shema</a:t>
            </a:r>
            <a:r>
              <a:rPr lang="en-US" dirty="0"/>
              <a:t> </a:t>
            </a:r>
            <a:r>
              <a:rPr lang="en-US" dirty="0" err="1"/>
              <a:t>množila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4537D0E-8E13-4BA9-3879-B34437AEAF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4843" y="1704356"/>
            <a:ext cx="8373978" cy="4524534"/>
          </a:xfrm>
        </p:spPr>
      </p:pic>
    </p:spTree>
    <p:extLst>
      <p:ext uri="{BB962C8B-B14F-4D97-AF65-F5344CB8AC3E}">
        <p14:creationId xmlns:p14="http://schemas.microsoft.com/office/powerpoint/2010/main" val="425646434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21DB3-A906-9998-3B9B-30B6A4B4F2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Osnove</a:t>
            </a:r>
            <a:r>
              <a:rPr lang="en-US" dirty="0"/>
              <a:t> </a:t>
            </a:r>
            <a:r>
              <a:rPr lang="en-US" dirty="0" err="1"/>
              <a:t>dijelova</a:t>
            </a:r>
            <a:r>
              <a:rPr lang="en-US" dirty="0"/>
              <a:t> </a:t>
            </a:r>
            <a:r>
              <a:rPr lang="en-US" dirty="0" err="1"/>
              <a:t>računala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9CD194-5233-638F-7E0F-DE2E60ACF7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PREDAVANJE 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804111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1ED86-19A0-B909-101F-C308A3D57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Osnovna</a:t>
            </a:r>
            <a:r>
              <a:rPr lang="en-US" dirty="0"/>
              <a:t> </a:t>
            </a:r>
            <a:r>
              <a:rPr lang="en-US" dirty="0" err="1"/>
              <a:t>obilježja</a:t>
            </a:r>
            <a:r>
              <a:rPr lang="en-US" dirty="0"/>
              <a:t> IBM PC </a:t>
            </a:r>
            <a:r>
              <a:rPr lang="en-US" dirty="0" err="1"/>
              <a:t>kompatibilnog</a:t>
            </a:r>
            <a:r>
              <a:rPr lang="en-US" dirty="0"/>
              <a:t> </a:t>
            </a:r>
            <a:r>
              <a:rPr lang="en-US" dirty="0" err="1"/>
              <a:t>računala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C9D9F-D2B5-1CC6-84E0-EF32B7D2C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• </a:t>
            </a:r>
            <a:r>
              <a:rPr lang="en-US" dirty="0" err="1"/>
              <a:t>Računalo</a:t>
            </a:r>
            <a:r>
              <a:rPr lang="en-US" dirty="0"/>
              <a:t> </a:t>
            </a:r>
            <a:r>
              <a:rPr lang="en-US" dirty="0" err="1"/>
              <a:t>koristi</a:t>
            </a:r>
            <a:r>
              <a:rPr lang="en-US" dirty="0"/>
              <a:t> </a:t>
            </a:r>
            <a:r>
              <a:rPr lang="en-US" dirty="0" err="1"/>
              <a:t>jedan</a:t>
            </a:r>
            <a:r>
              <a:rPr lang="en-US" dirty="0"/>
              <a:t> od </a:t>
            </a:r>
            <a:r>
              <a:rPr lang="en-US" dirty="0" err="1"/>
              <a:t>procesora</a:t>
            </a:r>
            <a:r>
              <a:rPr lang="en-US" dirty="0"/>
              <a:t> </a:t>
            </a:r>
            <a:r>
              <a:rPr lang="en-US" dirty="0" err="1"/>
              <a:t>kompatibilnih</a:t>
            </a:r>
            <a:r>
              <a:rPr lang="en-US" dirty="0"/>
              <a:t> s x86</a:t>
            </a:r>
            <a:r>
              <a:rPr lang="hr-HR" dirty="0"/>
              <a:t> </a:t>
            </a:r>
            <a:r>
              <a:rPr lang="en-US" dirty="0" err="1"/>
              <a:t>arhitekturom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Računalo</a:t>
            </a:r>
            <a:r>
              <a:rPr lang="en-US" dirty="0"/>
              <a:t> je </a:t>
            </a:r>
            <a:r>
              <a:rPr lang="en-US" dirty="0" err="1"/>
              <a:t>izgrađeno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osnovu</a:t>
            </a:r>
            <a:r>
              <a:rPr lang="en-US" dirty="0"/>
              <a:t> ISA </a:t>
            </a:r>
            <a:r>
              <a:rPr lang="en-US" dirty="0" err="1"/>
              <a:t>specifikacije</a:t>
            </a:r>
            <a:r>
              <a:rPr lang="en-US" dirty="0"/>
              <a:t> (Industry</a:t>
            </a:r>
            <a:r>
              <a:rPr lang="hr-HR" dirty="0"/>
              <a:t> </a:t>
            </a:r>
            <a:r>
              <a:rPr lang="en-US" dirty="0"/>
              <a:t>Standard </a:t>
            </a:r>
            <a:r>
              <a:rPr lang="en-US" dirty="0" err="1"/>
              <a:t>Arhitecture</a:t>
            </a:r>
            <a:r>
              <a:rPr lang="en-US" dirty="0"/>
              <a:t>)</a:t>
            </a:r>
          </a:p>
          <a:p>
            <a:r>
              <a:rPr lang="en-US" dirty="0"/>
              <a:t>• </a:t>
            </a:r>
            <a:r>
              <a:rPr lang="en-US" dirty="0" err="1"/>
              <a:t>Računalo</a:t>
            </a:r>
            <a:r>
              <a:rPr lang="en-US" dirty="0"/>
              <a:t> </a:t>
            </a:r>
            <a:r>
              <a:rPr lang="en-US" dirty="0" err="1"/>
              <a:t>koristi</a:t>
            </a:r>
            <a:r>
              <a:rPr lang="en-US" dirty="0"/>
              <a:t> </a:t>
            </a:r>
            <a:r>
              <a:rPr lang="en-US" dirty="0" err="1"/>
              <a:t>jednu</a:t>
            </a:r>
            <a:r>
              <a:rPr lang="en-US" dirty="0"/>
              <a:t> od </a:t>
            </a:r>
            <a:r>
              <a:rPr lang="en-US" dirty="0" err="1"/>
              <a:t>sabirnica</a:t>
            </a:r>
            <a:r>
              <a:rPr lang="en-US" dirty="0"/>
              <a:t> </a:t>
            </a:r>
            <a:r>
              <a:rPr lang="en-US" dirty="0" err="1"/>
              <a:t>kompatibilnih</a:t>
            </a:r>
            <a:r>
              <a:rPr lang="en-US" dirty="0"/>
              <a:t> s ISA </a:t>
            </a:r>
            <a:r>
              <a:rPr lang="en-US" dirty="0" err="1"/>
              <a:t>ili</a:t>
            </a:r>
            <a:r>
              <a:rPr lang="en-US" dirty="0"/>
              <a:t> PCI</a:t>
            </a:r>
            <a:r>
              <a:rPr lang="hr-HR" dirty="0"/>
              <a:t> </a:t>
            </a:r>
            <a:r>
              <a:rPr lang="en-US" dirty="0" err="1"/>
              <a:t>sabirnicom</a:t>
            </a:r>
            <a:r>
              <a:rPr lang="en-US" dirty="0"/>
              <a:t>, </a:t>
            </a:r>
            <a:r>
              <a:rPr lang="en-US" dirty="0" err="1"/>
              <a:t>uključujući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odgovarajuće</a:t>
            </a:r>
            <a:r>
              <a:rPr lang="en-US" dirty="0"/>
              <a:t> </a:t>
            </a:r>
            <a:r>
              <a:rPr lang="en-US" dirty="0" err="1"/>
              <a:t>utore</a:t>
            </a:r>
            <a:r>
              <a:rPr lang="en-US" dirty="0"/>
              <a:t> za </a:t>
            </a:r>
            <a:r>
              <a:rPr lang="en-US" dirty="0" err="1"/>
              <a:t>proširenje</a:t>
            </a:r>
            <a:r>
              <a:rPr lang="en-US" dirty="0"/>
              <a:t> (</a:t>
            </a:r>
            <a:r>
              <a:rPr lang="en-US" dirty="0" err="1"/>
              <a:t>kasnije</a:t>
            </a:r>
            <a:r>
              <a:rPr lang="hr-HR" dirty="0"/>
              <a:t> </a:t>
            </a:r>
            <a:r>
              <a:rPr lang="en-US" dirty="0"/>
              <a:t>VLB, PCI, PCI Express)</a:t>
            </a:r>
          </a:p>
          <a:p>
            <a:r>
              <a:rPr lang="en-US" dirty="0"/>
              <a:t>• </a:t>
            </a:r>
            <a:r>
              <a:rPr lang="en-US" dirty="0" err="1"/>
              <a:t>Računalo</a:t>
            </a:r>
            <a:r>
              <a:rPr lang="en-US" dirty="0"/>
              <a:t> </a:t>
            </a:r>
            <a:r>
              <a:rPr lang="en-US" dirty="0" err="1"/>
              <a:t>koristi</a:t>
            </a:r>
            <a:r>
              <a:rPr lang="en-US" dirty="0"/>
              <a:t> BIOS </a:t>
            </a:r>
            <a:r>
              <a:rPr lang="en-US" dirty="0" err="1"/>
              <a:t>kompatibilan</a:t>
            </a:r>
            <a:r>
              <a:rPr lang="en-US" dirty="0"/>
              <a:t> s IBM-</a:t>
            </a:r>
            <a:r>
              <a:rPr lang="en-US" dirty="0" err="1"/>
              <a:t>ovim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Računalo</a:t>
            </a:r>
            <a:r>
              <a:rPr lang="en-US" dirty="0"/>
              <a:t> je u </a:t>
            </a:r>
            <a:r>
              <a:rPr lang="en-US" dirty="0" err="1"/>
              <a:t>stanju</a:t>
            </a:r>
            <a:r>
              <a:rPr lang="en-US" dirty="0"/>
              <a:t> </a:t>
            </a:r>
            <a:r>
              <a:rPr lang="en-US" dirty="0" err="1"/>
              <a:t>izvršavati</a:t>
            </a:r>
            <a:r>
              <a:rPr lang="en-US" dirty="0"/>
              <a:t> </a:t>
            </a:r>
            <a:r>
              <a:rPr lang="en-US" dirty="0" err="1"/>
              <a:t>programe</a:t>
            </a:r>
            <a:r>
              <a:rPr lang="en-US" dirty="0"/>
              <a:t> </a:t>
            </a:r>
            <a:r>
              <a:rPr lang="en-US" dirty="0" err="1"/>
              <a:t>kompatibilne</a:t>
            </a:r>
            <a:r>
              <a:rPr lang="en-US" dirty="0"/>
              <a:t> s</a:t>
            </a:r>
            <a:r>
              <a:rPr lang="hr-HR" dirty="0"/>
              <a:t> </a:t>
            </a:r>
            <a:r>
              <a:rPr lang="en-US" dirty="0" err="1"/>
              <a:t>operacijskim</a:t>
            </a:r>
            <a:r>
              <a:rPr lang="en-US" dirty="0"/>
              <a:t> </a:t>
            </a:r>
            <a:r>
              <a:rPr lang="en-US" dirty="0" err="1"/>
              <a:t>sustavom</a:t>
            </a:r>
            <a:r>
              <a:rPr lang="en-US" dirty="0"/>
              <a:t> MS DOS </a:t>
            </a:r>
            <a:r>
              <a:rPr lang="en-US" dirty="0" err="1"/>
              <a:t>i</a:t>
            </a:r>
            <a:r>
              <a:rPr lang="en-US" dirty="0"/>
              <a:t> MS Windows (</a:t>
            </a:r>
            <a:r>
              <a:rPr lang="en-US" dirty="0" err="1"/>
              <a:t>originalno</a:t>
            </a:r>
            <a:r>
              <a:rPr lang="en-US" dirty="0"/>
              <a:t>, </a:t>
            </a:r>
            <a:r>
              <a:rPr lang="en-US" dirty="0" err="1"/>
              <a:t>kasnije</a:t>
            </a:r>
            <a:r>
              <a:rPr lang="hr-HR" dirty="0"/>
              <a:t> </a:t>
            </a:r>
            <a:r>
              <a:rPr lang="en-US" dirty="0"/>
              <a:t>Linux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mnogi</a:t>
            </a:r>
            <a:r>
              <a:rPr lang="en-US" dirty="0"/>
              <a:t> </a:t>
            </a:r>
            <a:r>
              <a:rPr lang="en-US" dirty="0" err="1"/>
              <a:t>drugi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60074092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004C3-0B24-9D74-DCBD-A52BBDABD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Podsustavi</a:t>
            </a:r>
            <a:r>
              <a:rPr lang="en-US" dirty="0"/>
              <a:t> </a:t>
            </a:r>
            <a:r>
              <a:rPr lang="en-US" dirty="0" err="1"/>
              <a:t>računala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4FD7D-C545-5404-D620-91E627F4D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• </a:t>
            </a:r>
            <a:r>
              <a:rPr lang="en-US" dirty="0" err="1"/>
              <a:t>Kućište</a:t>
            </a:r>
            <a:r>
              <a:rPr lang="en-US" dirty="0"/>
              <a:t> s </a:t>
            </a:r>
            <a:r>
              <a:rPr lang="en-US" dirty="0" err="1"/>
              <a:t>napajanjem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Matična</a:t>
            </a:r>
            <a:r>
              <a:rPr lang="en-US" dirty="0"/>
              <a:t> </a:t>
            </a:r>
            <a:r>
              <a:rPr lang="en-US" dirty="0" err="1"/>
              <a:t>ploča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Procesor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Memorija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Diskovni</a:t>
            </a:r>
            <a:r>
              <a:rPr lang="en-US" dirty="0"/>
              <a:t> </a:t>
            </a:r>
            <a:r>
              <a:rPr lang="en-US" dirty="0" err="1"/>
              <a:t>podsustav</a:t>
            </a:r>
            <a:endParaRPr lang="en-US" dirty="0"/>
          </a:p>
          <a:p>
            <a:r>
              <a:rPr lang="en-US" dirty="0"/>
              <a:t>• Video </a:t>
            </a:r>
            <a:r>
              <a:rPr lang="en-US" dirty="0" err="1"/>
              <a:t>podsustav</a:t>
            </a:r>
            <a:endParaRPr lang="en-US" dirty="0"/>
          </a:p>
          <a:p>
            <a:r>
              <a:rPr lang="en-US" dirty="0"/>
              <a:t>• Audio </a:t>
            </a:r>
            <a:r>
              <a:rPr lang="en-US" dirty="0" err="1"/>
              <a:t>podsustav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Mrežni</a:t>
            </a:r>
            <a:r>
              <a:rPr lang="en-US" dirty="0"/>
              <a:t> </a:t>
            </a:r>
            <a:r>
              <a:rPr lang="en-US" dirty="0" err="1"/>
              <a:t>podsustav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Ulazno-izlazni</a:t>
            </a:r>
            <a:r>
              <a:rPr lang="en-US" dirty="0"/>
              <a:t> </a:t>
            </a:r>
            <a:r>
              <a:rPr lang="en-US" dirty="0" err="1"/>
              <a:t>uređaji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Ostalo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76705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4FB96-35E3-23C6-6970-CD915927F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4704"/>
            <a:ext cx="10515600" cy="1325563"/>
          </a:xfrm>
        </p:spPr>
        <p:txBody>
          <a:bodyPr/>
          <a:lstStyle/>
          <a:p>
            <a:r>
              <a:rPr lang="en-US" dirty="0" err="1"/>
              <a:t>Čipset</a:t>
            </a:r>
            <a:r>
              <a:rPr lang="en-US" dirty="0"/>
              <a:t> (Chipset)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7D077-67E2-8E7A-C62D-C0A4E810F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r>
              <a:rPr lang="en-US" dirty="0"/>
              <a:t>•</a:t>
            </a:r>
            <a:r>
              <a:rPr lang="en-US" dirty="0" err="1"/>
              <a:t>Sklopovi</a:t>
            </a:r>
            <a:r>
              <a:rPr lang="en-US" dirty="0"/>
              <a:t> </a:t>
            </a:r>
            <a:r>
              <a:rPr lang="en-US" dirty="0" err="1"/>
              <a:t>kojima</a:t>
            </a:r>
            <a:r>
              <a:rPr lang="en-US" dirty="0"/>
              <a:t> se </a:t>
            </a:r>
            <a:r>
              <a:rPr lang="en-US" dirty="0" err="1"/>
              <a:t>ostvaruju</a:t>
            </a:r>
            <a:r>
              <a:rPr lang="en-US" dirty="0"/>
              <a:t> </a:t>
            </a:r>
            <a:r>
              <a:rPr lang="en-US" dirty="0" err="1"/>
              <a:t>sučelja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hr-HR" dirty="0"/>
              <a:t> </a:t>
            </a:r>
            <a:r>
              <a:rPr lang="en-US" dirty="0" err="1"/>
              <a:t>pojedinih</a:t>
            </a:r>
            <a:r>
              <a:rPr lang="en-US" dirty="0"/>
              <a:t> </a:t>
            </a:r>
            <a:r>
              <a:rPr lang="en-US" dirty="0" err="1"/>
              <a:t>sabirničkih</a:t>
            </a:r>
            <a:r>
              <a:rPr lang="en-US" dirty="0"/>
              <a:t> </a:t>
            </a:r>
            <a:r>
              <a:rPr lang="en-US" dirty="0" err="1"/>
              <a:t>struktura</a:t>
            </a:r>
            <a:r>
              <a:rPr lang="en-US" dirty="0"/>
              <a:t> u </a:t>
            </a:r>
            <a:r>
              <a:rPr lang="en-US" dirty="0" err="1"/>
              <a:t>osobnim</a:t>
            </a:r>
            <a:r>
              <a:rPr lang="hr-HR" dirty="0"/>
              <a:t> </a:t>
            </a:r>
            <a:r>
              <a:rPr lang="en-US" dirty="0" err="1"/>
              <a:t>računalima</a:t>
            </a:r>
            <a:r>
              <a:rPr lang="en-US" dirty="0"/>
              <a:t> </a:t>
            </a:r>
            <a:r>
              <a:rPr lang="en-US" dirty="0" err="1"/>
              <a:t>nazivaju</a:t>
            </a:r>
            <a:r>
              <a:rPr lang="en-US" dirty="0"/>
              <a:t> se </a:t>
            </a:r>
            <a:r>
              <a:rPr lang="en-US" dirty="0" err="1"/>
              <a:t>skupovi</a:t>
            </a:r>
            <a:r>
              <a:rPr lang="en-US" dirty="0"/>
              <a:t> </a:t>
            </a:r>
            <a:r>
              <a:rPr lang="en-US" dirty="0" err="1"/>
              <a:t>čipova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čipset</a:t>
            </a:r>
            <a:endParaRPr lang="en-US" dirty="0"/>
          </a:p>
          <a:p>
            <a:r>
              <a:rPr lang="en-US" dirty="0"/>
              <a:t>• Chipset se </a:t>
            </a:r>
            <a:r>
              <a:rPr lang="en-US" dirty="0" err="1"/>
              <a:t>sastoji</a:t>
            </a:r>
            <a:r>
              <a:rPr lang="en-US" dirty="0"/>
              <a:t> od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glavna</a:t>
            </a:r>
            <a:r>
              <a:rPr lang="en-US" dirty="0"/>
              <a:t> </a:t>
            </a:r>
            <a:r>
              <a:rPr lang="en-US" dirty="0" err="1"/>
              <a:t>čipa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Sjeverni</a:t>
            </a:r>
            <a:r>
              <a:rPr lang="en-US" dirty="0"/>
              <a:t> </a:t>
            </a:r>
            <a:r>
              <a:rPr lang="en-US" dirty="0" err="1"/>
              <a:t>čip</a:t>
            </a:r>
            <a:r>
              <a:rPr lang="en-US" dirty="0"/>
              <a:t> (</a:t>
            </a:r>
            <a:r>
              <a:rPr lang="en-US" dirty="0" err="1"/>
              <a:t>eng.</a:t>
            </a:r>
            <a:r>
              <a:rPr lang="en-US" dirty="0"/>
              <a:t> </a:t>
            </a:r>
            <a:r>
              <a:rPr lang="en-US" dirty="0" err="1"/>
              <a:t>NorthBridge</a:t>
            </a:r>
            <a:r>
              <a:rPr lang="en-US" dirty="0"/>
              <a:t>) – </a:t>
            </a:r>
            <a:r>
              <a:rPr lang="en-US" dirty="0" err="1"/>
              <a:t>brze</a:t>
            </a:r>
            <a:r>
              <a:rPr lang="en-US" dirty="0"/>
              <a:t> </a:t>
            </a:r>
            <a:r>
              <a:rPr lang="en-US" dirty="0" err="1"/>
              <a:t>sabirnice</a:t>
            </a:r>
            <a:r>
              <a:rPr lang="hr-HR" dirty="0"/>
              <a:t> </a:t>
            </a:r>
            <a:r>
              <a:rPr lang="en-US" dirty="0"/>
              <a:t>(</a:t>
            </a:r>
            <a:r>
              <a:rPr lang="en-US" dirty="0" err="1"/>
              <a:t>memorija</a:t>
            </a:r>
            <a:r>
              <a:rPr lang="en-US" dirty="0"/>
              <a:t>, </a:t>
            </a:r>
            <a:r>
              <a:rPr lang="en-US" dirty="0" err="1"/>
              <a:t>grafička</a:t>
            </a:r>
            <a:r>
              <a:rPr lang="en-US" dirty="0"/>
              <a:t> </a:t>
            </a:r>
            <a:r>
              <a:rPr lang="en-US" dirty="0" err="1"/>
              <a:t>kartica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Južni</a:t>
            </a:r>
            <a:r>
              <a:rPr lang="en-US" dirty="0"/>
              <a:t> </a:t>
            </a:r>
            <a:r>
              <a:rPr lang="en-US" dirty="0" err="1"/>
              <a:t>čip</a:t>
            </a:r>
            <a:r>
              <a:rPr lang="en-US" dirty="0"/>
              <a:t> (</a:t>
            </a:r>
            <a:r>
              <a:rPr lang="en-US" dirty="0" err="1"/>
              <a:t>eng.</a:t>
            </a:r>
            <a:r>
              <a:rPr lang="en-US" dirty="0"/>
              <a:t> </a:t>
            </a:r>
            <a:r>
              <a:rPr lang="en-US" dirty="0" err="1"/>
              <a:t>SouthBridge</a:t>
            </a:r>
            <a:r>
              <a:rPr lang="en-US" dirty="0"/>
              <a:t>) – </a:t>
            </a:r>
            <a:r>
              <a:rPr lang="en-US" dirty="0" err="1"/>
              <a:t>sve</a:t>
            </a:r>
            <a:r>
              <a:rPr lang="en-US" dirty="0"/>
              <a:t> spore </a:t>
            </a:r>
            <a:r>
              <a:rPr lang="en-US" dirty="0" err="1"/>
              <a:t>sabirnice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59BC58-2776-F03A-B09B-AFF2689FB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8547" y="3051293"/>
            <a:ext cx="3255271" cy="374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60601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D9BA7-EFFD-2FAC-353B-B58ADB871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B9F1C-5061-B473-2088-AFE424AE9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Osnovna</a:t>
            </a:r>
            <a:r>
              <a:rPr lang="en-US" dirty="0"/>
              <a:t> </a:t>
            </a:r>
            <a:r>
              <a:rPr lang="en-US" dirty="0" err="1"/>
              <a:t>struktura</a:t>
            </a:r>
            <a:r>
              <a:rPr lang="en-US" dirty="0"/>
              <a:t> </a:t>
            </a:r>
            <a:r>
              <a:rPr lang="en-US" dirty="0" err="1"/>
              <a:t>matične</a:t>
            </a:r>
            <a:r>
              <a:rPr lang="en-US" dirty="0"/>
              <a:t> </a:t>
            </a:r>
            <a:r>
              <a:rPr lang="en-US" dirty="0" err="1"/>
              <a:t>ploče</a:t>
            </a:r>
            <a:r>
              <a:rPr lang="en-US" dirty="0"/>
              <a:t> bez NB/SB </a:t>
            </a:r>
            <a:r>
              <a:rPr lang="en-US" dirty="0" err="1"/>
              <a:t>kombinacije</a:t>
            </a:r>
            <a:endParaRPr lang="hr-HR" dirty="0"/>
          </a:p>
          <a:p>
            <a:r>
              <a:rPr lang="en-US" dirty="0" err="1"/>
              <a:t>Usporedba</a:t>
            </a:r>
            <a:r>
              <a:rPr lang="en-US" dirty="0"/>
              <a:t> </a:t>
            </a:r>
            <a:r>
              <a:rPr lang="en-US" dirty="0" err="1"/>
              <a:t>zadnjeg</a:t>
            </a:r>
            <a:r>
              <a:rPr lang="en-US" dirty="0"/>
              <a:t> NB/SB </a:t>
            </a:r>
            <a:r>
              <a:rPr lang="en-US" dirty="0" err="1"/>
              <a:t>chipseta</a:t>
            </a:r>
            <a:r>
              <a:rPr lang="en-US" dirty="0"/>
              <a:t> I </a:t>
            </a:r>
            <a:r>
              <a:rPr lang="en-US" dirty="0" err="1"/>
              <a:t>prvog</a:t>
            </a:r>
            <a:r>
              <a:rPr lang="en-US" dirty="0"/>
              <a:t> DMI-based </a:t>
            </a:r>
            <a:r>
              <a:rPr lang="en-US" dirty="0" err="1"/>
              <a:t>chipseta</a:t>
            </a:r>
            <a:endParaRPr lang="hr-HR" dirty="0"/>
          </a:p>
          <a:p>
            <a:r>
              <a:rPr lang="en-US" dirty="0"/>
              <a:t>Intel 875 chipset, 2003.</a:t>
            </a:r>
            <a:endParaRPr lang="hr-HR" dirty="0"/>
          </a:p>
          <a:p>
            <a:r>
              <a:rPr lang="en-US" dirty="0"/>
              <a:t>Intel Z87 chipset, 2013.</a:t>
            </a:r>
            <a:endParaRPr lang="hr-HR" dirty="0"/>
          </a:p>
          <a:p>
            <a:r>
              <a:rPr lang="en-US" dirty="0"/>
              <a:t>Intel Z690 chipset, 2022.</a:t>
            </a:r>
            <a:endParaRPr lang="hr-HR" dirty="0"/>
          </a:p>
          <a:p>
            <a:r>
              <a:rPr lang="en-US" dirty="0"/>
              <a:t>Pentium 4</a:t>
            </a:r>
            <a:endParaRPr lang="hr-HR" dirty="0"/>
          </a:p>
          <a:p>
            <a:r>
              <a:rPr lang="en-US" dirty="0"/>
              <a:t>Intel processor</a:t>
            </a:r>
            <a:endParaRPr lang="hr-HR" dirty="0"/>
          </a:p>
          <a:p>
            <a:r>
              <a:rPr lang="hr-HR" dirty="0"/>
              <a:t>Intel Pentium 4 Northwood</a:t>
            </a:r>
          </a:p>
          <a:p>
            <a:r>
              <a:rPr lang="hr-HR" dirty="0"/>
              <a:t>Intel Pentium 4 Prescott</a:t>
            </a:r>
          </a:p>
          <a:p>
            <a:r>
              <a:rPr lang="hr-HR" dirty="0"/>
              <a:t>Pentium D</a:t>
            </a:r>
          </a:p>
          <a:p>
            <a:r>
              <a:rPr lang="en-US" dirty="0"/>
              <a:t>I9-12900k</a:t>
            </a:r>
          </a:p>
        </p:txBody>
      </p:sp>
    </p:spTree>
    <p:extLst>
      <p:ext uri="{BB962C8B-B14F-4D97-AF65-F5344CB8AC3E}">
        <p14:creationId xmlns:p14="http://schemas.microsoft.com/office/powerpoint/2010/main" val="863825542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C3153-47E5-8174-9245-85977EE18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Memorija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F18EC-4CF2-C276-F24A-DEE53C8D5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DDR1, DDR2, DDR3, DDR4</a:t>
            </a:r>
            <a:r>
              <a:rPr lang="hr-HR" dirty="0"/>
              <a:t>, </a:t>
            </a:r>
            <a:r>
              <a:rPr lang="en-US" dirty="0"/>
              <a:t>DDR5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84D1C3-3C81-41D7-3249-A5A108555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253" y="2543875"/>
            <a:ext cx="8951494" cy="341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609367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153DC-836E-2908-310C-90CE0DF198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Elementi</a:t>
            </a:r>
            <a:r>
              <a:rPr lang="en-US" dirty="0"/>
              <a:t> CU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DD058C-ED6D-2895-872D-4E31B4837C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PREDAVANJE 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967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5C53F-D8F7-AC7B-7A47-9CA5EE7A2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Važne</a:t>
            </a:r>
            <a:r>
              <a:rPr lang="en-US" dirty="0"/>
              <a:t> </a:t>
            </a:r>
            <a:r>
              <a:rPr lang="en-US" dirty="0" err="1"/>
              <a:t>postavke</a:t>
            </a:r>
            <a:r>
              <a:rPr lang="en-US" dirty="0"/>
              <a:t> “</a:t>
            </a:r>
            <a:r>
              <a:rPr lang="en-US" dirty="0" err="1"/>
              <a:t>prilika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dnu</a:t>
            </a:r>
            <a:r>
              <a:rPr lang="en-US" dirty="0"/>
              <a:t>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F0DC8-3312-9ED2-A7C2-3BBE908FD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• Moore-</a:t>
            </a:r>
            <a:r>
              <a:rPr lang="en-US" dirty="0" err="1"/>
              <a:t>ov</a:t>
            </a:r>
            <a:r>
              <a:rPr lang="en-US" dirty="0"/>
              <a:t> </a:t>
            </a:r>
            <a:r>
              <a:rPr lang="en-US" dirty="0" err="1"/>
              <a:t>zakon</a:t>
            </a:r>
            <a:r>
              <a:rPr lang="en-US" dirty="0"/>
              <a:t> </a:t>
            </a:r>
            <a:endParaRPr lang="hr-HR" dirty="0"/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Kako</a:t>
            </a:r>
            <a:r>
              <a:rPr lang="en-US" dirty="0"/>
              <a:t> “</a:t>
            </a:r>
            <a:r>
              <a:rPr lang="en-US" dirty="0" err="1"/>
              <a:t>produljiti</a:t>
            </a:r>
            <a:r>
              <a:rPr lang="en-US" dirty="0"/>
              <a:t>” </a:t>
            </a:r>
            <a:r>
              <a:rPr lang="en-US" dirty="0" err="1"/>
              <a:t>vijek</a:t>
            </a:r>
            <a:r>
              <a:rPr lang="en-US" dirty="0"/>
              <a:t> </a:t>
            </a:r>
            <a:r>
              <a:rPr lang="en-US" dirty="0" err="1"/>
              <a:t>trajanja</a:t>
            </a:r>
            <a:r>
              <a:rPr lang="en-US" dirty="0"/>
              <a:t>? </a:t>
            </a:r>
            <a:endParaRPr lang="hr-HR" dirty="0"/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Proizvodnja</a:t>
            </a:r>
            <a:r>
              <a:rPr lang="en-US" dirty="0"/>
              <a:t> </a:t>
            </a:r>
            <a:r>
              <a:rPr lang="en-US" dirty="0" err="1"/>
              <a:t>manjih</a:t>
            </a:r>
            <a:r>
              <a:rPr lang="en-US" dirty="0"/>
              <a:t> </a:t>
            </a:r>
            <a:r>
              <a:rPr lang="en-US" dirty="0" err="1"/>
              <a:t>tranzistora</a:t>
            </a:r>
            <a:r>
              <a:rPr lang="en-US" dirty="0"/>
              <a:t> – </a:t>
            </a:r>
            <a:r>
              <a:rPr lang="en-US" dirty="0" err="1"/>
              <a:t>već</a:t>
            </a:r>
            <a:r>
              <a:rPr lang="en-US" dirty="0"/>
              <a:t> </a:t>
            </a:r>
            <a:r>
              <a:rPr lang="en-US" dirty="0" err="1"/>
              <a:t>sada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razini</a:t>
            </a:r>
            <a:r>
              <a:rPr lang="en-US" dirty="0"/>
              <a:t> “par </a:t>
            </a:r>
            <a:r>
              <a:rPr lang="en-US" dirty="0" err="1"/>
              <a:t>atoma</a:t>
            </a:r>
            <a:r>
              <a:rPr lang="en-US" dirty="0"/>
              <a:t>” </a:t>
            </a:r>
            <a:endParaRPr lang="hr-HR" dirty="0"/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Pronalaženje</a:t>
            </a:r>
            <a:r>
              <a:rPr lang="en-US" dirty="0"/>
              <a:t> </a:t>
            </a:r>
            <a:r>
              <a:rPr lang="en-US" dirty="0" err="1"/>
              <a:t>materijala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boljim</a:t>
            </a:r>
            <a:r>
              <a:rPr lang="en-US" dirty="0"/>
              <a:t> </a:t>
            </a:r>
            <a:r>
              <a:rPr lang="en-US" dirty="0" err="1"/>
              <a:t>svojstvima</a:t>
            </a:r>
            <a:r>
              <a:rPr lang="en-US" dirty="0"/>
              <a:t> – </a:t>
            </a:r>
            <a:r>
              <a:rPr lang="en-US" dirty="0" err="1"/>
              <a:t>npr</a:t>
            </a:r>
            <a:r>
              <a:rPr lang="en-US" dirty="0"/>
              <a:t>. </a:t>
            </a:r>
            <a:r>
              <a:rPr lang="en-US" dirty="0" err="1"/>
              <a:t>bakar</a:t>
            </a:r>
            <a:r>
              <a:rPr lang="en-US" dirty="0"/>
              <a:t> </a:t>
            </a:r>
            <a:r>
              <a:rPr lang="en-US" dirty="0" err="1"/>
              <a:t>umjesto</a:t>
            </a:r>
            <a:r>
              <a:rPr lang="en-US" dirty="0"/>
              <a:t> </a:t>
            </a:r>
            <a:r>
              <a:rPr lang="en-US" dirty="0" err="1"/>
              <a:t>aluminija</a:t>
            </a:r>
            <a:r>
              <a:rPr lang="en-US" dirty="0"/>
              <a:t>, hafnium </a:t>
            </a:r>
            <a:r>
              <a:rPr lang="en-US" dirty="0" err="1"/>
              <a:t>oksid</a:t>
            </a:r>
            <a:r>
              <a:rPr lang="en-US" dirty="0"/>
              <a:t> I </a:t>
            </a:r>
            <a:r>
              <a:rPr lang="en-US" dirty="0" err="1"/>
              <a:t>zrak</a:t>
            </a:r>
            <a:r>
              <a:rPr lang="en-US" dirty="0"/>
              <a:t> za </a:t>
            </a:r>
            <a:r>
              <a:rPr lang="en-US" dirty="0" err="1"/>
              <a:t>izolaciju</a:t>
            </a:r>
            <a:r>
              <a:rPr lang="en-US" dirty="0"/>
              <a:t>, </a:t>
            </a:r>
            <a:r>
              <a:rPr lang="en-US" dirty="0" err="1"/>
              <a:t>kompatibilnost</a:t>
            </a:r>
            <a:r>
              <a:rPr lang="en-US" dirty="0"/>
              <a:t> </a:t>
            </a:r>
            <a:r>
              <a:rPr lang="en-US" dirty="0" err="1"/>
              <a:t>materijala</a:t>
            </a:r>
            <a:r>
              <a:rPr lang="en-US" dirty="0"/>
              <a:t> (</a:t>
            </a:r>
            <a:r>
              <a:rPr lang="en-US" dirty="0" err="1"/>
              <a:t>veliki</a:t>
            </a:r>
            <a:r>
              <a:rPr lang="en-US" dirty="0"/>
              <a:t> </a:t>
            </a:r>
            <a:r>
              <a:rPr lang="en-US" dirty="0" err="1"/>
              <a:t>izazov</a:t>
            </a:r>
            <a:r>
              <a:rPr lang="en-US" dirty="0"/>
              <a:t>) </a:t>
            </a:r>
            <a:endParaRPr lang="hr-HR" dirty="0"/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Preciznijom</a:t>
            </a:r>
            <a:r>
              <a:rPr lang="en-US" dirty="0"/>
              <a:t> </a:t>
            </a:r>
            <a:r>
              <a:rPr lang="en-US" dirty="0" err="1"/>
              <a:t>proizvodnjom</a:t>
            </a:r>
            <a:r>
              <a:rPr lang="en-US" dirty="0"/>
              <a:t> (</a:t>
            </a:r>
            <a:r>
              <a:rPr lang="en-US" dirty="0" err="1"/>
              <a:t>ExtremeUV</a:t>
            </a:r>
            <a:r>
              <a:rPr lang="en-US" dirty="0"/>
              <a:t> za</a:t>
            </a: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***postoje i prilike na vrhu – software, algorithms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083797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D74F-71E9-3AE6-B498-D80A602C0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izgleda</a:t>
            </a:r>
            <a:r>
              <a:rPr lang="en-US" dirty="0"/>
              <a:t> </a:t>
            </a:r>
            <a:r>
              <a:rPr lang="en-US" dirty="0" err="1"/>
              <a:t>pokretanje</a:t>
            </a:r>
            <a:r>
              <a:rPr lang="en-US" dirty="0"/>
              <a:t> </a:t>
            </a:r>
            <a:r>
              <a:rPr lang="en-US" dirty="0" err="1"/>
              <a:t>računala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570F7-0B1D-AEEA-6018-244A79D59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• </a:t>
            </a:r>
            <a:r>
              <a:rPr lang="en-US" dirty="0" err="1"/>
              <a:t>Resetiranje</a:t>
            </a:r>
            <a:r>
              <a:rPr lang="en-US" dirty="0"/>
              <a:t> </a:t>
            </a:r>
            <a:r>
              <a:rPr lang="en-US" dirty="0" err="1"/>
              <a:t>procesora</a:t>
            </a:r>
            <a:r>
              <a:rPr lang="en-US" dirty="0"/>
              <a:t> I </a:t>
            </a:r>
            <a:r>
              <a:rPr lang="en-US" dirty="0" err="1"/>
              <a:t>internih</a:t>
            </a:r>
            <a:r>
              <a:rPr lang="en-US" dirty="0"/>
              <a:t> </a:t>
            </a:r>
            <a:r>
              <a:rPr lang="en-US" dirty="0" err="1"/>
              <a:t>kompomenti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predefinirane</a:t>
            </a:r>
            <a:r>
              <a:rPr lang="en-US" dirty="0"/>
              <a:t> </a:t>
            </a:r>
            <a:r>
              <a:rPr lang="en-US" dirty="0" err="1"/>
              <a:t>vrijednosti</a:t>
            </a:r>
            <a:endParaRPr lang="en-US" dirty="0"/>
          </a:p>
          <a:p>
            <a:r>
              <a:rPr lang="en-US" dirty="0"/>
              <a:t>• Za </a:t>
            </a:r>
            <a:r>
              <a:rPr lang="en-US" dirty="0" err="1"/>
              <a:t>vrijeme</a:t>
            </a:r>
            <a:r>
              <a:rPr lang="en-US" dirty="0"/>
              <a:t> </a:t>
            </a:r>
            <a:r>
              <a:rPr lang="en-US" dirty="0" err="1"/>
              <a:t>resetiranja</a:t>
            </a:r>
            <a:r>
              <a:rPr lang="en-US" dirty="0"/>
              <a:t> </a:t>
            </a:r>
            <a:r>
              <a:rPr lang="en-US" dirty="0" err="1"/>
              <a:t>procesora</a:t>
            </a:r>
            <a:r>
              <a:rPr lang="en-US" dirty="0"/>
              <a:t>, </a:t>
            </a:r>
            <a:r>
              <a:rPr lang="en-US" dirty="0" err="1"/>
              <a:t>učitava</a:t>
            </a:r>
            <a:r>
              <a:rPr lang="en-US" dirty="0"/>
              <a:t> PC </a:t>
            </a:r>
            <a:r>
              <a:rPr lang="en-US" dirty="0" err="1"/>
              <a:t>registar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memorijskom</a:t>
            </a:r>
            <a:r>
              <a:rPr lang="hr-HR" dirty="0"/>
              <a:t> </a:t>
            </a:r>
            <a:r>
              <a:rPr lang="en-US" dirty="0" err="1"/>
              <a:t>lokacijom</a:t>
            </a:r>
            <a:r>
              <a:rPr lang="en-US" dirty="0"/>
              <a:t> </a:t>
            </a:r>
            <a:r>
              <a:rPr lang="en-US" dirty="0" err="1"/>
              <a:t>prve</a:t>
            </a:r>
            <a:r>
              <a:rPr lang="en-US" dirty="0"/>
              <a:t> </a:t>
            </a:r>
            <a:r>
              <a:rPr lang="en-US" dirty="0" err="1"/>
              <a:t>instrukcije</a:t>
            </a:r>
            <a:r>
              <a:rPr lang="en-US" dirty="0"/>
              <a:t> – </a:t>
            </a:r>
            <a:r>
              <a:rPr lang="en-US" dirty="0" err="1"/>
              <a:t>ovisi</a:t>
            </a:r>
            <a:r>
              <a:rPr lang="en-US" dirty="0"/>
              <a:t> o </a:t>
            </a:r>
            <a:r>
              <a:rPr lang="en-US" dirty="0" err="1"/>
              <a:t>arhitekturi</a:t>
            </a:r>
            <a:r>
              <a:rPr lang="en-US" dirty="0"/>
              <a:t> </a:t>
            </a:r>
            <a:r>
              <a:rPr lang="en-US" dirty="0" err="1"/>
              <a:t>procesora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BIOS</a:t>
            </a:r>
            <a:r>
              <a:rPr lang="hr-HR" dirty="0"/>
              <a:t> </a:t>
            </a:r>
            <a:r>
              <a:rPr lang="en-US" dirty="0" err="1"/>
              <a:t>programiranju</a:t>
            </a:r>
            <a:endParaRPr lang="en-US" dirty="0"/>
          </a:p>
          <a:p>
            <a:r>
              <a:rPr lang="en-US" dirty="0"/>
              <a:t>• PC je </a:t>
            </a:r>
            <a:r>
              <a:rPr lang="en-US" dirty="0" err="1"/>
              <a:t>fundamentalno</a:t>
            </a:r>
            <a:r>
              <a:rPr lang="en-US" dirty="0"/>
              <a:t> </a:t>
            </a:r>
            <a:r>
              <a:rPr lang="en-US" dirty="0" err="1"/>
              <a:t>bitna</a:t>
            </a:r>
            <a:r>
              <a:rPr lang="en-US" dirty="0"/>
              <a:t> </a:t>
            </a:r>
            <a:r>
              <a:rPr lang="en-US" dirty="0" err="1"/>
              <a:t>jedinica</a:t>
            </a:r>
            <a:r>
              <a:rPr lang="en-US" dirty="0"/>
              <a:t> </a:t>
            </a:r>
            <a:r>
              <a:rPr lang="en-US" dirty="0" err="1"/>
              <a:t>kontrolne</a:t>
            </a:r>
            <a:r>
              <a:rPr lang="en-US" dirty="0"/>
              <a:t> </a:t>
            </a:r>
            <a:r>
              <a:rPr lang="en-US" dirty="0" err="1"/>
              <a:t>jedinice</a:t>
            </a:r>
            <a:r>
              <a:rPr lang="en-US" dirty="0"/>
              <a:t>, bez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nema</a:t>
            </a:r>
            <a:r>
              <a:rPr lang="hr-HR" dirty="0"/>
              <a:t> </a:t>
            </a:r>
            <a:r>
              <a:rPr lang="en-US" dirty="0" err="1"/>
              <a:t>modernog</a:t>
            </a:r>
            <a:r>
              <a:rPr lang="en-US" dirty="0"/>
              <a:t> </a:t>
            </a:r>
            <a:r>
              <a:rPr lang="en-US" dirty="0" err="1"/>
              <a:t>računala</a:t>
            </a:r>
            <a:r>
              <a:rPr lang="en-US" dirty="0"/>
              <a:t> – u </a:t>
            </a:r>
            <a:r>
              <a:rPr lang="en-US" dirty="0" err="1"/>
              <a:t>PCu</a:t>
            </a:r>
            <a:r>
              <a:rPr lang="en-US" dirty="0"/>
              <a:t> se </a:t>
            </a:r>
            <a:r>
              <a:rPr lang="en-US" dirty="0" err="1"/>
              <a:t>nalazi</a:t>
            </a:r>
            <a:r>
              <a:rPr lang="en-US" dirty="0"/>
              <a:t> </a:t>
            </a:r>
            <a:r>
              <a:rPr lang="en-US" dirty="0" err="1"/>
              <a:t>adresa</a:t>
            </a:r>
            <a:r>
              <a:rPr lang="en-US" dirty="0"/>
              <a:t> </a:t>
            </a:r>
            <a:r>
              <a:rPr lang="en-US" dirty="0" err="1"/>
              <a:t>slijedeće</a:t>
            </a:r>
            <a:r>
              <a:rPr lang="en-US" dirty="0"/>
              <a:t> </a:t>
            </a:r>
            <a:r>
              <a:rPr lang="en-US" dirty="0" err="1"/>
              <a:t>instrukcije</a:t>
            </a:r>
            <a:r>
              <a:rPr lang="en-US" dirty="0"/>
              <a:t> </a:t>
            </a:r>
            <a:r>
              <a:rPr lang="en-US" dirty="0" err="1"/>
              <a:t>koju</a:t>
            </a:r>
            <a:r>
              <a:rPr lang="hr-HR" dirty="0"/>
              <a:t>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izvršiti</a:t>
            </a:r>
            <a:endParaRPr lang="en-US" dirty="0"/>
          </a:p>
          <a:p>
            <a:r>
              <a:rPr lang="en-US" dirty="0"/>
              <a:t>• Na </a:t>
            </a:r>
            <a:r>
              <a:rPr lang="en-US" dirty="0" err="1"/>
              <a:t>početku</a:t>
            </a:r>
            <a:r>
              <a:rPr lang="en-US" dirty="0"/>
              <a:t> </a:t>
            </a:r>
            <a:r>
              <a:rPr lang="en-US" dirty="0" err="1"/>
              <a:t>ciklusa</a:t>
            </a:r>
            <a:r>
              <a:rPr lang="en-US" dirty="0"/>
              <a:t> </a:t>
            </a:r>
            <a:r>
              <a:rPr lang="en-US" dirty="0" err="1"/>
              <a:t>izvršavanja</a:t>
            </a:r>
            <a:r>
              <a:rPr lang="en-US" dirty="0"/>
              <a:t>, </a:t>
            </a:r>
            <a:r>
              <a:rPr lang="en-US" dirty="0" err="1"/>
              <a:t>kontrolna</a:t>
            </a:r>
            <a:r>
              <a:rPr lang="en-US" dirty="0"/>
              <a:t> </a:t>
            </a:r>
            <a:r>
              <a:rPr lang="en-US" dirty="0" err="1"/>
              <a:t>jedinica</a:t>
            </a:r>
            <a:r>
              <a:rPr lang="en-US" dirty="0"/>
              <a:t> </a:t>
            </a:r>
            <a:r>
              <a:rPr lang="en-US" dirty="0" err="1"/>
              <a:t>čita</a:t>
            </a:r>
            <a:r>
              <a:rPr lang="en-US" dirty="0"/>
              <a:t> </a:t>
            </a:r>
            <a:r>
              <a:rPr lang="en-US" dirty="0" err="1"/>
              <a:t>podatke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adrese</a:t>
            </a:r>
            <a:r>
              <a:rPr lang="hr-HR" dirty="0"/>
              <a:t> </a:t>
            </a:r>
            <a:r>
              <a:rPr lang="en-US" dirty="0" err="1"/>
              <a:t>koju</a:t>
            </a:r>
            <a:r>
              <a:rPr lang="en-US" dirty="0"/>
              <a:t> </a:t>
            </a:r>
            <a:r>
              <a:rPr lang="en-US" dirty="0" err="1"/>
              <a:t>daje</a:t>
            </a:r>
            <a:r>
              <a:rPr lang="en-US" dirty="0"/>
              <a:t> PC I </a:t>
            </a:r>
            <a:r>
              <a:rPr lang="en-US" dirty="0" err="1"/>
              <a:t>učitava</a:t>
            </a:r>
            <a:r>
              <a:rPr lang="en-US" dirty="0"/>
              <a:t> </a:t>
            </a:r>
            <a:r>
              <a:rPr lang="en-US" dirty="0" err="1"/>
              <a:t>ih</a:t>
            </a:r>
            <a:r>
              <a:rPr lang="en-US" dirty="0"/>
              <a:t> u </a:t>
            </a:r>
            <a:r>
              <a:rPr lang="en-US" dirty="0" err="1"/>
              <a:t>interni</a:t>
            </a:r>
            <a:r>
              <a:rPr lang="en-US" dirty="0"/>
              <a:t> </a:t>
            </a:r>
            <a:r>
              <a:rPr lang="en-US" dirty="0" err="1"/>
              <a:t>registar</a:t>
            </a:r>
            <a:r>
              <a:rPr lang="en-US" dirty="0"/>
              <a:t> za </a:t>
            </a:r>
            <a:r>
              <a:rPr lang="en-US" dirty="0" err="1"/>
              <a:t>dekodiranje</a:t>
            </a:r>
            <a:r>
              <a:rPr lang="en-US" dirty="0"/>
              <a:t> I </a:t>
            </a:r>
            <a:r>
              <a:rPr lang="en-US" dirty="0" err="1"/>
              <a:t>pokretanje</a:t>
            </a:r>
            <a:r>
              <a:rPr lang="en-US" dirty="0"/>
              <a:t> –</a:t>
            </a:r>
            <a:r>
              <a:rPr lang="hr-HR" dirty="0"/>
              <a:t> </a:t>
            </a:r>
            <a:r>
              <a:rPr lang="en-US" dirty="0" err="1"/>
              <a:t>prva</a:t>
            </a:r>
            <a:r>
              <a:rPr lang="en-US" dirty="0"/>
              <a:t> </a:t>
            </a:r>
            <a:r>
              <a:rPr lang="en-US" dirty="0" err="1"/>
              <a:t>riječ</a:t>
            </a:r>
            <a:r>
              <a:rPr lang="en-US" dirty="0"/>
              <a:t> </a:t>
            </a:r>
            <a:r>
              <a:rPr lang="en-US" dirty="0" err="1"/>
              <a:t>instrukcije</a:t>
            </a:r>
            <a:r>
              <a:rPr lang="en-US" dirty="0"/>
              <a:t> </a:t>
            </a:r>
            <a:r>
              <a:rPr lang="en-US" dirty="0" err="1"/>
              <a:t>sadržava</a:t>
            </a:r>
            <a:r>
              <a:rPr lang="en-US" dirty="0"/>
              <a:t> opcode</a:t>
            </a:r>
          </a:p>
          <a:p>
            <a:r>
              <a:rPr lang="en-US" dirty="0"/>
              <a:t>• Opcode je </a:t>
            </a:r>
            <a:r>
              <a:rPr lang="en-US" dirty="0" err="1"/>
              <a:t>bitan</a:t>
            </a:r>
            <a:r>
              <a:rPr lang="en-US" dirty="0"/>
              <a:t> </a:t>
            </a:r>
            <a:r>
              <a:rPr lang="en-US" dirty="0" err="1"/>
              <a:t>jer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temelju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riječi</a:t>
            </a:r>
            <a:r>
              <a:rPr lang="en-US" dirty="0"/>
              <a:t> </a:t>
            </a:r>
            <a:r>
              <a:rPr lang="en-US" dirty="0" err="1"/>
              <a:t>kontrolna</a:t>
            </a:r>
            <a:r>
              <a:rPr lang="en-US" dirty="0"/>
              <a:t> </a:t>
            </a:r>
            <a:r>
              <a:rPr lang="en-US" dirty="0" err="1"/>
              <a:t>jedinica</a:t>
            </a:r>
            <a:r>
              <a:rPr lang="en-US" dirty="0"/>
              <a:t> </a:t>
            </a:r>
            <a:r>
              <a:rPr lang="en-US" dirty="0" err="1"/>
              <a:t>zna</a:t>
            </a:r>
            <a:r>
              <a:rPr lang="en-US" dirty="0"/>
              <a:t> da li </a:t>
            </a:r>
            <a:r>
              <a:rPr lang="en-US" dirty="0" err="1"/>
              <a:t>treba</a:t>
            </a:r>
            <a:r>
              <a:rPr lang="hr-HR" dirty="0"/>
              <a:t> </a:t>
            </a:r>
            <a:r>
              <a:rPr lang="en-US" dirty="0" err="1"/>
              <a:t>učitati</a:t>
            </a:r>
            <a:r>
              <a:rPr lang="en-US" dirty="0"/>
              <a:t> </a:t>
            </a:r>
            <a:r>
              <a:rPr lang="en-US" dirty="0" err="1"/>
              <a:t>još</a:t>
            </a:r>
            <a:r>
              <a:rPr lang="en-US" dirty="0"/>
              <a:t> </a:t>
            </a:r>
            <a:r>
              <a:rPr lang="en-US" dirty="0" err="1"/>
              <a:t>neke</a:t>
            </a:r>
            <a:r>
              <a:rPr lang="en-US" dirty="0"/>
              <a:t> </a:t>
            </a:r>
            <a:r>
              <a:rPr lang="en-US" dirty="0" err="1"/>
              <a:t>podatke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dodatnih</a:t>
            </a:r>
            <a:r>
              <a:rPr lang="en-US" dirty="0"/>
              <a:t> </a:t>
            </a:r>
            <a:r>
              <a:rPr lang="en-US" dirty="0" err="1"/>
              <a:t>memorijskih</a:t>
            </a:r>
            <a:r>
              <a:rPr lang="en-US" dirty="0"/>
              <a:t> </a:t>
            </a:r>
            <a:r>
              <a:rPr lang="en-US" dirty="0" err="1"/>
              <a:t>lokacija</a:t>
            </a:r>
            <a:r>
              <a:rPr lang="en-US" dirty="0"/>
              <a:t>, </a:t>
            </a:r>
            <a:r>
              <a:rPr lang="en-US" dirty="0" err="1"/>
              <a:t>npr</a:t>
            </a:r>
            <a:r>
              <a:rPr lang="en-US" dirty="0"/>
              <a:t>. </a:t>
            </a:r>
            <a:r>
              <a:rPr lang="en-US" dirty="0" err="1"/>
              <a:t>adresu</a:t>
            </a:r>
            <a:r>
              <a:rPr lang="en-US" dirty="0"/>
              <a:t> u</a:t>
            </a:r>
            <a:r>
              <a:rPr lang="hr-HR" dirty="0"/>
              <a:t> </a:t>
            </a:r>
            <a:r>
              <a:rPr lang="en-US" dirty="0" err="1"/>
              <a:t>memoriji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neki</a:t>
            </a:r>
            <a:r>
              <a:rPr lang="en-US" dirty="0"/>
              <a:t> operand</a:t>
            </a:r>
          </a:p>
        </p:txBody>
      </p:sp>
    </p:spTree>
    <p:extLst>
      <p:ext uri="{BB962C8B-B14F-4D97-AF65-F5344CB8AC3E}">
        <p14:creationId xmlns:p14="http://schemas.microsoft.com/office/powerpoint/2010/main" val="367647915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D74F-71E9-3AE6-B498-D80A602C0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Uloga</a:t>
            </a:r>
            <a:r>
              <a:rPr lang="en-US" dirty="0"/>
              <a:t> </a:t>
            </a:r>
            <a:r>
              <a:rPr lang="en-US" dirty="0" err="1"/>
              <a:t>kontrolne</a:t>
            </a:r>
            <a:r>
              <a:rPr lang="en-US" dirty="0"/>
              <a:t> </a:t>
            </a:r>
            <a:r>
              <a:rPr lang="en-US" dirty="0" err="1"/>
              <a:t>jedinice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570F7-0B1D-AEEA-6018-244A79D59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• </a:t>
            </a:r>
            <a:r>
              <a:rPr lang="en-US" dirty="0" err="1"/>
              <a:t>Sinhroni</a:t>
            </a:r>
            <a:r>
              <a:rPr lang="en-US" dirty="0"/>
              <a:t>, </a:t>
            </a:r>
            <a:r>
              <a:rPr lang="en-US" dirty="0" err="1"/>
              <a:t>sekvencijalni</a:t>
            </a:r>
            <a:r>
              <a:rPr lang="en-US" dirty="0"/>
              <a:t> </a:t>
            </a:r>
            <a:r>
              <a:rPr lang="en-US" dirty="0" err="1"/>
              <a:t>digitalni</a:t>
            </a:r>
            <a:r>
              <a:rPr lang="en-US" dirty="0"/>
              <a:t> </a:t>
            </a:r>
            <a:r>
              <a:rPr lang="en-US" dirty="0" err="1"/>
              <a:t>sklop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Koordinira</a:t>
            </a:r>
            <a:r>
              <a:rPr lang="en-US" dirty="0"/>
              <a:t> </a:t>
            </a:r>
            <a:r>
              <a:rPr lang="en-US" dirty="0" err="1"/>
              <a:t>sekvencijalno</a:t>
            </a:r>
            <a:r>
              <a:rPr lang="en-US" dirty="0"/>
              <a:t> </a:t>
            </a:r>
            <a:r>
              <a:rPr lang="en-US" dirty="0" err="1"/>
              <a:t>pristupanje</a:t>
            </a:r>
            <a:r>
              <a:rPr lang="en-US" dirty="0"/>
              <a:t> </a:t>
            </a:r>
            <a:r>
              <a:rPr lang="en-US" dirty="0" err="1"/>
              <a:t>podacima</a:t>
            </a:r>
            <a:r>
              <a:rPr lang="en-US" dirty="0"/>
              <a:t> I </a:t>
            </a:r>
            <a:r>
              <a:rPr lang="en-US" dirty="0" err="1"/>
              <a:t>instrukcijama</a:t>
            </a:r>
            <a:r>
              <a:rPr lang="en-US" dirty="0"/>
              <a:t> u I </a:t>
            </a:r>
            <a:r>
              <a:rPr lang="en-US" dirty="0" err="1"/>
              <a:t>iz</a:t>
            </a:r>
            <a:r>
              <a:rPr lang="hr-HR" dirty="0"/>
              <a:t> </a:t>
            </a:r>
            <a:r>
              <a:rPr lang="en-US" dirty="0" err="1"/>
              <a:t>CPUa</a:t>
            </a:r>
            <a:r>
              <a:rPr lang="en-US" dirty="0"/>
              <a:t> I </a:t>
            </a:r>
            <a:r>
              <a:rPr lang="en-US" dirty="0" err="1"/>
              <a:t>pripadajućih</a:t>
            </a:r>
            <a:r>
              <a:rPr lang="en-US" dirty="0"/>
              <a:t> CPU </a:t>
            </a:r>
            <a:r>
              <a:rPr lang="en-US" dirty="0" err="1"/>
              <a:t>registara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Interpretira</a:t>
            </a:r>
            <a:r>
              <a:rPr lang="en-US" dirty="0"/>
              <a:t> </a:t>
            </a:r>
            <a:r>
              <a:rPr lang="en-US" dirty="0" err="1"/>
              <a:t>instrukcije</a:t>
            </a:r>
            <a:r>
              <a:rPr lang="en-US" dirty="0"/>
              <a:t> </a:t>
            </a:r>
            <a:r>
              <a:rPr lang="en-US" dirty="0" err="1"/>
              <a:t>procesora</a:t>
            </a:r>
            <a:r>
              <a:rPr lang="en-US" dirty="0"/>
              <a:t> I </a:t>
            </a:r>
            <a:r>
              <a:rPr lang="en-US" dirty="0" err="1"/>
              <a:t>upravlja</a:t>
            </a:r>
            <a:r>
              <a:rPr lang="en-US" dirty="0"/>
              <a:t> </a:t>
            </a:r>
            <a:r>
              <a:rPr lang="en-US" dirty="0" err="1"/>
              <a:t>njihovim</a:t>
            </a:r>
            <a:r>
              <a:rPr lang="en-US" dirty="0"/>
              <a:t> </a:t>
            </a:r>
            <a:r>
              <a:rPr lang="en-US" dirty="0" err="1"/>
              <a:t>izvršavanjem</a:t>
            </a:r>
            <a:endParaRPr lang="en-US" dirty="0"/>
          </a:p>
          <a:p>
            <a:r>
              <a:rPr lang="en-US" dirty="0"/>
              <a:t>• U </a:t>
            </a:r>
            <a:r>
              <a:rPr lang="en-US" dirty="0" err="1"/>
              <a:t>sklopu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en-US" dirty="0"/>
              <a:t> </a:t>
            </a:r>
            <a:r>
              <a:rPr lang="en-US" dirty="0" err="1"/>
              <a:t>izvršavanja</a:t>
            </a:r>
            <a:r>
              <a:rPr lang="en-US" dirty="0"/>
              <a:t>, </a:t>
            </a:r>
            <a:r>
              <a:rPr lang="en-US" dirty="0" err="1"/>
              <a:t>surađuje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drugim</a:t>
            </a:r>
            <a:r>
              <a:rPr lang="en-US" dirty="0"/>
              <a:t> </a:t>
            </a:r>
            <a:r>
              <a:rPr lang="en-US" dirty="0" err="1"/>
              <a:t>funkcionalnim</a:t>
            </a:r>
            <a:r>
              <a:rPr lang="hr-HR" dirty="0"/>
              <a:t> </a:t>
            </a:r>
            <a:r>
              <a:rPr lang="en-US" dirty="0" err="1"/>
              <a:t>jedinicama</a:t>
            </a:r>
            <a:r>
              <a:rPr lang="en-US" dirty="0"/>
              <a:t> </a:t>
            </a:r>
            <a:r>
              <a:rPr lang="en-US" dirty="0" err="1"/>
              <a:t>procesora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vanjskim</a:t>
            </a:r>
            <a:r>
              <a:rPr lang="en-US" dirty="0"/>
              <a:t> </a:t>
            </a:r>
            <a:r>
              <a:rPr lang="en-US" dirty="0" err="1"/>
              <a:t>jedinicama</a:t>
            </a:r>
            <a:r>
              <a:rPr lang="en-US" dirty="0"/>
              <a:t> (</a:t>
            </a:r>
            <a:r>
              <a:rPr lang="en-US" dirty="0" err="1"/>
              <a:t>memorija</a:t>
            </a:r>
            <a:r>
              <a:rPr lang="en-US" dirty="0"/>
              <a:t>, </a:t>
            </a:r>
            <a:r>
              <a:rPr lang="en-US" dirty="0" err="1"/>
              <a:t>ulazno-izlazni</a:t>
            </a:r>
            <a:r>
              <a:rPr lang="hr-HR" dirty="0"/>
              <a:t> </a:t>
            </a:r>
            <a:r>
              <a:rPr lang="en-US" dirty="0" err="1"/>
              <a:t>uređaji</a:t>
            </a:r>
            <a:r>
              <a:rPr lang="en-US" dirty="0"/>
              <a:t>)</a:t>
            </a:r>
          </a:p>
          <a:p>
            <a:r>
              <a:rPr lang="en-US" dirty="0"/>
              <a:t>• </a:t>
            </a:r>
            <a:r>
              <a:rPr lang="en-US" dirty="0" err="1"/>
              <a:t>Sudjeluje</a:t>
            </a:r>
            <a:r>
              <a:rPr lang="en-US" dirty="0"/>
              <a:t> u </a:t>
            </a:r>
            <a:r>
              <a:rPr lang="en-US" dirty="0" err="1"/>
              <a:t>dekodiranju</a:t>
            </a:r>
            <a:r>
              <a:rPr lang="en-US" dirty="0"/>
              <a:t> </a:t>
            </a:r>
            <a:r>
              <a:rPr lang="en-US" dirty="0" err="1"/>
              <a:t>instrukcija</a:t>
            </a:r>
            <a:r>
              <a:rPr lang="en-US" dirty="0"/>
              <a:t> –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temelju</a:t>
            </a:r>
            <a:r>
              <a:rPr lang="en-US" dirty="0"/>
              <a:t> </a:t>
            </a:r>
            <a:r>
              <a:rPr lang="en-US" dirty="0" err="1"/>
              <a:t>dekodiranja</a:t>
            </a:r>
            <a:r>
              <a:rPr lang="hr-HR" dirty="0"/>
              <a:t> </a:t>
            </a:r>
            <a:r>
              <a:rPr lang="en-US" dirty="0" err="1"/>
              <a:t>instrukcije</a:t>
            </a:r>
            <a:r>
              <a:rPr lang="en-US" dirty="0"/>
              <a:t> </a:t>
            </a:r>
            <a:r>
              <a:rPr lang="en-US" dirty="0" err="1"/>
              <a:t>kontrolna</a:t>
            </a:r>
            <a:r>
              <a:rPr lang="en-US" dirty="0"/>
              <a:t> </a:t>
            </a:r>
            <a:r>
              <a:rPr lang="en-US" dirty="0" err="1"/>
              <a:t>jedinica</a:t>
            </a:r>
            <a:r>
              <a:rPr lang="en-US" dirty="0"/>
              <a:t> </a:t>
            </a:r>
            <a:r>
              <a:rPr lang="en-US" dirty="0" err="1"/>
              <a:t>identificira</a:t>
            </a:r>
            <a:r>
              <a:rPr lang="en-US" dirty="0"/>
              <a:t> </a:t>
            </a:r>
            <a:r>
              <a:rPr lang="en-US" dirty="0" err="1"/>
              <a:t>kategoriju</a:t>
            </a:r>
            <a:r>
              <a:rPr lang="en-US" dirty="0"/>
              <a:t> </a:t>
            </a:r>
            <a:r>
              <a:rPr lang="en-US" dirty="0" err="1"/>
              <a:t>instrukcije</a:t>
            </a:r>
            <a:r>
              <a:rPr lang="en-US" dirty="0"/>
              <a:t> (</a:t>
            </a:r>
            <a:r>
              <a:rPr lang="en-US" dirty="0" err="1"/>
              <a:t>npr</a:t>
            </a:r>
            <a:r>
              <a:rPr lang="en-US" dirty="0"/>
              <a:t>.</a:t>
            </a:r>
            <a:r>
              <a:rPr lang="hr-HR" dirty="0"/>
              <a:t> </a:t>
            </a:r>
            <a:r>
              <a:rPr lang="en-US" dirty="0" err="1"/>
              <a:t>grananje</a:t>
            </a:r>
            <a:r>
              <a:rPr lang="en-US" dirty="0"/>
              <a:t>/branching)</a:t>
            </a:r>
          </a:p>
        </p:txBody>
      </p:sp>
    </p:spTree>
    <p:extLst>
      <p:ext uri="{BB962C8B-B14F-4D97-AF65-F5344CB8AC3E}">
        <p14:creationId xmlns:p14="http://schemas.microsoft.com/office/powerpoint/2010/main" val="449566704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D74F-71E9-3AE6-B498-D80A602C0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radi</a:t>
            </a:r>
            <a:r>
              <a:rPr lang="en-US" dirty="0"/>
              <a:t> CU?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570F7-0B1D-AEEA-6018-244A79D59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</a:t>
            </a:r>
            <a:r>
              <a:rPr lang="en-US" dirty="0" err="1"/>
              <a:t>Generira</a:t>
            </a:r>
            <a:r>
              <a:rPr lang="en-US" dirty="0"/>
              <a:t> </a:t>
            </a:r>
            <a:r>
              <a:rPr lang="en-US" dirty="0" err="1"/>
              <a:t>upravljačke</a:t>
            </a:r>
            <a:r>
              <a:rPr lang="en-US" dirty="0"/>
              <a:t> </a:t>
            </a:r>
            <a:r>
              <a:rPr lang="en-US" dirty="0" err="1"/>
              <a:t>signale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Koordinira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unutar</a:t>
            </a:r>
            <a:r>
              <a:rPr lang="en-US" dirty="0"/>
              <a:t> </a:t>
            </a:r>
            <a:r>
              <a:rPr lang="en-US" dirty="0" err="1"/>
              <a:t>mikroprocesora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Sinkronizira</a:t>
            </a:r>
            <a:r>
              <a:rPr lang="en-US" dirty="0"/>
              <a:t> </a:t>
            </a:r>
            <a:r>
              <a:rPr lang="en-US" dirty="0" err="1"/>
              <a:t>prijenos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komunikaciju</a:t>
            </a:r>
            <a:r>
              <a:rPr lang="en-US" dirty="0"/>
              <a:t> </a:t>
            </a:r>
            <a:r>
              <a:rPr lang="en-US" dirty="0" err="1"/>
              <a:t>modula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Pribavlja</a:t>
            </a:r>
            <a:r>
              <a:rPr lang="en-US" dirty="0"/>
              <a:t>, </a:t>
            </a:r>
            <a:r>
              <a:rPr lang="en-US" dirty="0" err="1"/>
              <a:t>dekodira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omogućuje</a:t>
            </a:r>
            <a:r>
              <a:rPr lang="en-US" dirty="0"/>
              <a:t> </a:t>
            </a:r>
            <a:r>
              <a:rPr lang="en-US" dirty="0" err="1"/>
              <a:t>izvođenje</a:t>
            </a:r>
            <a:r>
              <a:rPr lang="en-US" dirty="0"/>
              <a:t> </a:t>
            </a:r>
            <a:r>
              <a:rPr lang="en-US" dirty="0" err="1"/>
              <a:t>instrukcija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Komunicira</a:t>
            </a:r>
            <a:r>
              <a:rPr lang="en-US" dirty="0"/>
              <a:t> s </a:t>
            </a:r>
            <a:r>
              <a:rPr lang="en-US" dirty="0" err="1"/>
              <a:t>ostalim</a:t>
            </a:r>
            <a:r>
              <a:rPr lang="en-US" dirty="0"/>
              <a:t> </a:t>
            </a:r>
            <a:r>
              <a:rPr lang="en-US" dirty="0" err="1"/>
              <a:t>komponentama</a:t>
            </a:r>
            <a:r>
              <a:rPr lang="en-US" dirty="0"/>
              <a:t> </a:t>
            </a:r>
            <a:r>
              <a:rPr lang="en-US" dirty="0" err="1"/>
              <a:t>mikroračunala</a:t>
            </a:r>
            <a:r>
              <a:rPr lang="en-US" dirty="0"/>
              <a:t> </a:t>
            </a:r>
            <a:r>
              <a:rPr lang="en-US" dirty="0" err="1"/>
              <a:t>preko</a:t>
            </a:r>
            <a:r>
              <a:rPr lang="hr-HR" dirty="0"/>
              <a:t> </a:t>
            </a:r>
            <a:r>
              <a:rPr lang="en-US" dirty="0" err="1"/>
              <a:t>sabirnica</a:t>
            </a:r>
            <a:r>
              <a:rPr lang="en-US" dirty="0"/>
              <a:t> (</a:t>
            </a:r>
            <a:r>
              <a:rPr lang="en-US" dirty="0" err="1"/>
              <a:t>adresne</a:t>
            </a:r>
            <a:r>
              <a:rPr lang="en-US" dirty="0"/>
              <a:t>, </a:t>
            </a:r>
            <a:r>
              <a:rPr lang="en-US" dirty="0" err="1"/>
              <a:t>podatkovne</a:t>
            </a:r>
            <a:r>
              <a:rPr lang="en-US" dirty="0"/>
              <a:t>, </a:t>
            </a:r>
            <a:r>
              <a:rPr lang="en-US" dirty="0" err="1"/>
              <a:t>upr</a:t>
            </a:r>
            <a:r>
              <a:rPr lang="en-US" dirty="0"/>
              <a:t>.)</a:t>
            </a:r>
          </a:p>
          <a:p>
            <a:r>
              <a:rPr lang="en-US" dirty="0"/>
              <a:t>• </a:t>
            </a:r>
            <a:r>
              <a:rPr lang="en-US" dirty="0" err="1"/>
              <a:t>Upravlja</a:t>
            </a:r>
            <a:r>
              <a:rPr lang="en-US" dirty="0"/>
              <a:t> </a:t>
            </a:r>
            <a:r>
              <a:rPr lang="en-US" dirty="0" err="1"/>
              <a:t>odgovorima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vanjske</a:t>
            </a:r>
            <a:r>
              <a:rPr lang="en-US" dirty="0"/>
              <a:t> </a:t>
            </a:r>
            <a:r>
              <a:rPr lang="en-US" dirty="0" err="1"/>
              <a:t>signale</a:t>
            </a:r>
            <a:r>
              <a:rPr lang="en-US" dirty="0"/>
              <a:t> (</a:t>
            </a:r>
            <a:r>
              <a:rPr lang="en-US" dirty="0" err="1"/>
              <a:t>zahtjev</a:t>
            </a:r>
            <a:r>
              <a:rPr lang="en-US" dirty="0"/>
              <a:t> za </a:t>
            </a:r>
            <a:r>
              <a:rPr lang="en-US" dirty="0" err="1"/>
              <a:t>prekid</a:t>
            </a:r>
            <a:r>
              <a:rPr lang="en-US" dirty="0"/>
              <a:t>,</a:t>
            </a:r>
            <a:r>
              <a:rPr lang="hr-HR" dirty="0"/>
              <a:t> </a:t>
            </a:r>
            <a:r>
              <a:rPr lang="en-US" dirty="0" err="1"/>
              <a:t>zaustavljanje</a:t>
            </a:r>
            <a:r>
              <a:rPr lang="en-US" dirty="0"/>
              <a:t> </a:t>
            </a:r>
            <a:r>
              <a:rPr lang="en-US" dirty="0" err="1"/>
              <a:t>itd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17899623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C20C7-BDFB-3429-2BD1-414E0A295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Temeljne</a:t>
            </a:r>
            <a:r>
              <a:rPr lang="en-US" dirty="0"/>
              <a:t> </a:t>
            </a:r>
            <a:r>
              <a:rPr lang="en-US" dirty="0" err="1"/>
              <a:t>funkcije</a:t>
            </a:r>
            <a:r>
              <a:rPr lang="en-US" dirty="0"/>
              <a:t> CU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AD793-3E59-F24E-EE2A-D61439082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1. </a:t>
            </a:r>
            <a:r>
              <a:rPr lang="en-US" dirty="0" err="1"/>
              <a:t>Uspostavljanje</a:t>
            </a:r>
            <a:r>
              <a:rPr lang="en-US" dirty="0"/>
              <a:t> </a:t>
            </a:r>
            <a:r>
              <a:rPr lang="en-US" dirty="0" err="1"/>
              <a:t>određenog</a:t>
            </a:r>
            <a:r>
              <a:rPr lang="en-US" dirty="0"/>
              <a:t> </a:t>
            </a:r>
            <a:r>
              <a:rPr lang="en-US" dirty="0" err="1"/>
              <a:t>stanja</a:t>
            </a:r>
            <a:r>
              <a:rPr lang="en-US" dirty="0"/>
              <a:t> </a:t>
            </a:r>
            <a:r>
              <a:rPr lang="en-US" dirty="0" err="1"/>
              <a:t>tijekom</a:t>
            </a:r>
            <a:r>
              <a:rPr lang="en-US" dirty="0"/>
              <a:t> </a:t>
            </a:r>
            <a:r>
              <a:rPr lang="en-US" dirty="0" err="1"/>
              <a:t>svakog</a:t>
            </a:r>
            <a:r>
              <a:rPr lang="en-US" dirty="0"/>
              <a:t> </a:t>
            </a:r>
            <a:r>
              <a:rPr lang="en-US" dirty="0" err="1"/>
              <a:t>instrukcijskog</a:t>
            </a:r>
            <a:r>
              <a:rPr lang="hr-HR" dirty="0"/>
              <a:t> </a:t>
            </a:r>
            <a:r>
              <a:rPr lang="en-US" dirty="0" err="1"/>
              <a:t>ciklusa</a:t>
            </a:r>
            <a:endParaRPr lang="en-US" dirty="0"/>
          </a:p>
          <a:p>
            <a:r>
              <a:rPr lang="en-US" dirty="0"/>
              <a:t>2. </a:t>
            </a:r>
            <a:r>
              <a:rPr lang="en-US" dirty="0" err="1"/>
              <a:t>Određivanje</a:t>
            </a:r>
            <a:r>
              <a:rPr lang="en-US" dirty="0"/>
              <a:t> </a:t>
            </a:r>
            <a:r>
              <a:rPr lang="en-US" dirty="0" err="1"/>
              <a:t>sljedećeg</a:t>
            </a:r>
            <a:r>
              <a:rPr lang="en-US" dirty="0"/>
              <a:t> </a:t>
            </a:r>
            <a:r>
              <a:rPr lang="en-US" dirty="0" err="1"/>
              <a:t>stanja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temelju</a:t>
            </a:r>
            <a:r>
              <a:rPr lang="en-US" dirty="0"/>
              <a:t> </a:t>
            </a:r>
            <a:r>
              <a:rPr lang="en-US" dirty="0" err="1"/>
              <a:t>trenutnog</a:t>
            </a:r>
            <a:r>
              <a:rPr lang="en-US" dirty="0"/>
              <a:t> </a:t>
            </a:r>
            <a:r>
              <a:rPr lang="en-US" dirty="0" err="1"/>
              <a:t>stanja</a:t>
            </a:r>
            <a:r>
              <a:rPr lang="en-US" dirty="0"/>
              <a:t>,</a:t>
            </a:r>
            <a:r>
              <a:rPr lang="hr-HR" dirty="0"/>
              <a:t> </a:t>
            </a:r>
            <a:r>
              <a:rPr lang="en-US" dirty="0" err="1"/>
              <a:t>stanja</a:t>
            </a:r>
            <a:r>
              <a:rPr lang="en-US" dirty="0"/>
              <a:t> </a:t>
            </a:r>
            <a:r>
              <a:rPr lang="en-US" dirty="0" err="1"/>
              <a:t>zastavica</a:t>
            </a:r>
            <a:r>
              <a:rPr lang="en-US" dirty="0"/>
              <a:t> u </a:t>
            </a:r>
            <a:r>
              <a:rPr lang="en-US" dirty="0" err="1"/>
              <a:t>statusnom</a:t>
            </a:r>
            <a:r>
              <a:rPr lang="en-US" dirty="0"/>
              <a:t> </a:t>
            </a:r>
            <a:r>
              <a:rPr lang="en-US" dirty="0" err="1"/>
              <a:t>registru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stanja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ulaznim</a:t>
            </a:r>
            <a:r>
              <a:rPr lang="hr-HR" dirty="0"/>
              <a:t> </a:t>
            </a:r>
            <a:r>
              <a:rPr lang="en-US" dirty="0" err="1"/>
              <a:t>upravljačkim</a:t>
            </a:r>
            <a:r>
              <a:rPr lang="en-US" dirty="0"/>
              <a:t> </a:t>
            </a:r>
            <a:r>
              <a:rPr lang="en-US" dirty="0" err="1"/>
              <a:t>linijama</a:t>
            </a:r>
            <a:r>
              <a:rPr lang="en-US" dirty="0"/>
              <a:t> </a:t>
            </a:r>
            <a:r>
              <a:rPr lang="en-US" dirty="0" err="1"/>
              <a:t>procesora</a:t>
            </a:r>
            <a:endParaRPr lang="en-US" dirty="0"/>
          </a:p>
          <a:p>
            <a:r>
              <a:rPr lang="en-US" dirty="0"/>
              <a:t>3. </a:t>
            </a:r>
            <a:r>
              <a:rPr lang="en-US" dirty="0" err="1"/>
              <a:t>Pohranjivanje</a:t>
            </a:r>
            <a:r>
              <a:rPr lang="en-US" dirty="0"/>
              <a:t> </a:t>
            </a:r>
            <a:r>
              <a:rPr lang="en-US" dirty="0" err="1"/>
              <a:t>informacije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opisuje</a:t>
            </a:r>
            <a:r>
              <a:rPr lang="en-US" dirty="0"/>
              <a:t> </a:t>
            </a:r>
            <a:r>
              <a:rPr lang="en-US" dirty="0" err="1"/>
              <a:t>tekuće</a:t>
            </a:r>
            <a:r>
              <a:rPr lang="en-US" dirty="0"/>
              <a:t> </a:t>
            </a:r>
            <a:r>
              <a:rPr lang="en-US" dirty="0" err="1"/>
              <a:t>stanje</a:t>
            </a:r>
            <a:r>
              <a:rPr lang="en-US" dirty="0"/>
              <a:t> u </a:t>
            </a:r>
            <a:r>
              <a:rPr lang="en-US" dirty="0" err="1"/>
              <a:t>kojem</a:t>
            </a:r>
            <a:r>
              <a:rPr lang="hr-HR" dirty="0"/>
              <a:t> </a:t>
            </a:r>
            <a:r>
              <a:rPr lang="en-US" dirty="0"/>
              <a:t>se </a:t>
            </a:r>
            <a:r>
              <a:rPr lang="en-US" dirty="0" err="1"/>
              <a:t>procesor</a:t>
            </a:r>
            <a:r>
              <a:rPr lang="en-US" dirty="0"/>
              <a:t> </a:t>
            </a:r>
            <a:r>
              <a:rPr lang="en-US" dirty="0" err="1"/>
              <a:t>nalazi</a:t>
            </a:r>
            <a:endParaRPr lang="en-US" dirty="0"/>
          </a:p>
          <a:p>
            <a:r>
              <a:rPr lang="en-US" dirty="0"/>
              <a:t>4. </a:t>
            </a:r>
            <a:r>
              <a:rPr lang="en-US" dirty="0" err="1"/>
              <a:t>Generiranje</a:t>
            </a:r>
            <a:r>
              <a:rPr lang="en-US" dirty="0"/>
              <a:t> </a:t>
            </a:r>
            <a:r>
              <a:rPr lang="en-US" dirty="0" err="1"/>
              <a:t>upravljačkih</a:t>
            </a:r>
            <a:r>
              <a:rPr lang="en-US" dirty="0"/>
              <a:t> </a:t>
            </a:r>
            <a:r>
              <a:rPr lang="en-US" dirty="0" err="1"/>
              <a:t>signala</a:t>
            </a:r>
            <a:r>
              <a:rPr lang="en-US" dirty="0"/>
              <a:t> za </a:t>
            </a:r>
            <a:r>
              <a:rPr lang="en-US" dirty="0" err="1"/>
              <a:t>izmjenu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hr-HR" dirty="0"/>
              <a:t> </a:t>
            </a:r>
            <a:r>
              <a:rPr lang="en-US" dirty="0" err="1"/>
              <a:t>procesora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drugih</a:t>
            </a:r>
            <a:r>
              <a:rPr lang="en-US" dirty="0"/>
              <a:t> </a:t>
            </a:r>
            <a:r>
              <a:rPr lang="en-US" dirty="0" err="1"/>
              <a:t>funkcijskih</a:t>
            </a:r>
            <a:r>
              <a:rPr lang="en-US" dirty="0"/>
              <a:t> </a:t>
            </a:r>
            <a:r>
              <a:rPr lang="en-US" dirty="0" err="1"/>
              <a:t>jedinica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658836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62BAF-6EE0-C767-36FE-0E84F060D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Prijenos</a:t>
            </a:r>
            <a:r>
              <a:rPr lang="en-US" dirty="0"/>
              <a:t> </a:t>
            </a:r>
            <a:r>
              <a:rPr lang="en-US" dirty="0" err="1"/>
              <a:t>upravljanja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različitih</a:t>
            </a:r>
            <a:r>
              <a:rPr lang="en-US" dirty="0"/>
              <a:t> </a:t>
            </a:r>
            <a:r>
              <a:rPr lang="en-US" dirty="0" err="1"/>
              <a:t>programa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E750D-FF52-DF88-236F-8EBA74D2D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816" y="1690688"/>
            <a:ext cx="10808368" cy="5032375"/>
          </a:xfrm>
        </p:spPr>
        <p:txBody>
          <a:bodyPr>
            <a:normAutofit/>
          </a:bodyPr>
          <a:lstStyle/>
          <a:p>
            <a:r>
              <a:rPr lang="en-US" sz="1800" dirty="0"/>
              <a:t>1. </a:t>
            </a:r>
            <a:r>
              <a:rPr lang="en-US" sz="1800" dirty="0" err="1"/>
              <a:t>Programske</a:t>
            </a:r>
            <a:r>
              <a:rPr lang="en-US" sz="1800" dirty="0"/>
              <a:t> procedure </a:t>
            </a:r>
            <a:r>
              <a:rPr lang="en-US" sz="1800" dirty="0" err="1"/>
              <a:t>su</a:t>
            </a:r>
            <a:r>
              <a:rPr lang="en-US" sz="1800" dirty="0"/>
              <a:t> </a:t>
            </a:r>
            <a:r>
              <a:rPr lang="en-US" sz="1800" dirty="0" err="1"/>
              <a:t>temelj</a:t>
            </a:r>
            <a:r>
              <a:rPr lang="en-US" sz="1800" dirty="0"/>
              <a:t> </a:t>
            </a:r>
            <a:r>
              <a:rPr lang="en-US" sz="1800" dirty="0" err="1"/>
              <a:t>strukturiranih</a:t>
            </a:r>
            <a:r>
              <a:rPr lang="en-US" sz="1800" dirty="0"/>
              <a:t> </a:t>
            </a:r>
            <a:r>
              <a:rPr lang="en-US" sz="1800" dirty="0" err="1"/>
              <a:t>programa</a:t>
            </a:r>
            <a:endParaRPr lang="en-US" sz="1800" dirty="0"/>
          </a:p>
          <a:p>
            <a:pPr lvl="1"/>
            <a:r>
              <a:rPr lang="en-US" sz="1800" dirty="0" err="1"/>
              <a:t>Pozivi</a:t>
            </a:r>
            <a:r>
              <a:rPr lang="en-US" sz="1800" dirty="0"/>
              <a:t> </a:t>
            </a:r>
            <a:r>
              <a:rPr lang="en-US" sz="1800" dirty="0" err="1"/>
              <a:t>procedura</a:t>
            </a:r>
            <a:r>
              <a:rPr lang="en-US" sz="1800" dirty="0"/>
              <a:t> </a:t>
            </a:r>
            <a:r>
              <a:rPr lang="en-US" sz="1800" dirty="0" err="1"/>
              <a:t>predstavljaju</a:t>
            </a:r>
            <a:r>
              <a:rPr lang="en-US" sz="1800" dirty="0"/>
              <a:t> </a:t>
            </a:r>
            <a:r>
              <a:rPr lang="en-US" sz="1800" dirty="0" err="1"/>
              <a:t>zapravo</a:t>
            </a:r>
            <a:r>
              <a:rPr lang="en-US" sz="1800" dirty="0"/>
              <a:t> </a:t>
            </a:r>
            <a:r>
              <a:rPr lang="en-US" sz="1800" dirty="0" err="1"/>
              <a:t>prijenos</a:t>
            </a:r>
            <a:r>
              <a:rPr lang="en-US" sz="1800" dirty="0"/>
              <a:t> </a:t>
            </a:r>
            <a:r>
              <a:rPr lang="en-US" sz="1800" dirty="0" err="1"/>
              <a:t>upravljanja</a:t>
            </a:r>
            <a:r>
              <a:rPr lang="en-US" sz="1800" dirty="0"/>
              <a:t> s </a:t>
            </a:r>
            <a:r>
              <a:rPr lang="en-US" sz="1800" dirty="0" err="1"/>
              <a:t>jednog</a:t>
            </a:r>
            <a:r>
              <a:rPr lang="hr-HR" sz="1800" dirty="0"/>
              <a:t> </a:t>
            </a:r>
            <a:r>
              <a:rPr lang="en-US" sz="1800" dirty="0" err="1"/>
              <a:t>programa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drugi</a:t>
            </a:r>
            <a:endParaRPr lang="en-US" sz="1800" dirty="0"/>
          </a:p>
          <a:p>
            <a:pPr lvl="1"/>
            <a:r>
              <a:rPr lang="en-US" sz="1800" dirty="0"/>
              <a:t>Kad se </a:t>
            </a:r>
            <a:r>
              <a:rPr lang="en-US" sz="1800" dirty="0" err="1"/>
              <a:t>obavi</a:t>
            </a:r>
            <a:r>
              <a:rPr lang="en-US" sz="1800" dirty="0"/>
              <a:t> </a:t>
            </a:r>
            <a:r>
              <a:rPr lang="en-US" sz="1800" dirty="0" err="1"/>
              <a:t>zadatak</a:t>
            </a:r>
            <a:r>
              <a:rPr lang="en-US" sz="1800" dirty="0"/>
              <a:t> </a:t>
            </a:r>
            <a:r>
              <a:rPr lang="en-US" sz="1800" dirty="0" err="1"/>
              <a:t>definiran</a:t>
            </a:r>
            <a:r>
              <a:rPr lang="en-US" sz="1800" dirty="0"/>
              <a:t> </a:t>
            </a:r>
            <a:r>
              <a:rPr lang="en-US" sz="1800" dirty="0" err="1"/>
              <a:t>pozvanom</a:t>
            </a:r>
            <a:r>
              <a:rPr lang="en-US" sz="1800" dirty="0"/>
              <a:t> </a:t>
            </a:r>
            <a:r>
              <a:rPr lang="en-US" sz="1800" dirty="0" err="1"/>
              <a:t>procedurom</a:t>
            </a:r>
            <a:r>
              <a:rPr lang="en-US" sz="1800" dirty="0"/>
              <a:t> (</a:t>
            </a:r>
            <a:r>
              <a:rPr lang="en-US" sz="1800" dirty="0" err="1"/>
              <a:t>potprogramom</a:t>
            </a:r>
            <a:r>
              <a:rPr lang="en-US" sz="1800" dirty="0"/>
              <a:t>),</a:t>
            </a:r>
            <a:r>
              <a:rPr lang="hr-HR" sz="1800" dirty="0"/>
              <a:t> </a:t>
            </a:r>
            <a:r>
              <a:rPr lang="en-US" sz="1800" dirty="0" err="1"/>
              <a:t>upravljanje</a:t>
            </a:r>
            <a:r>
              <a:rPr lang="en-US" sz="1800" dirty="0"/>
              <a:t> se mora </a:t>
            </a:r>
            <a:r>
              <a:rPr lang="en-US" sz="1800" dirty="0" err="1"/>
              <a:t>vratiti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instrukciju</a:t>
            </a:r>
            <a:r>
              <a:rPr lang="en-US" sz="1800" dirty="0"/>
              <a:t> u </a:t>
            </a:r>
            <a:r>
              <a:rPr lang="en-US" sz="1800" dirty="0" err="1"/>
              <a:t>pozivajućem</a:t>
            </a:r>
            <a:r>
              <a:rPr lang="en-US" sz="1800" dirty="0"/>
              <a:t> </a:t>
            </a:r>
            <a:r>
              <a:rPr lang="en-US" sz="1800" dirty="0" err="1"/>
              <a:t>programu</a:t>
            </a:r>
            <a:r>
              <a:rPr lang="en-US" sz="1800" dirty="0"/>
              <a:t>, </a:t>
            </a:r>
            <a:r>
              <a:rPr lang="en-US" sz="1800" dirty="0" err="1"/>
              <a:t>koja</a:t>
            </a:r>
            <a:r>
              <a:rPr lang="hr-HR" sz="1800" dirty="0"/>
              <a:t> </a:t>
            </a:r>
            <a:r>
              <a:rPr lang="en-US" sz="1800" dirty="0" err="1"/>
              <a:t>neposredno</a:t>
            </a:r>
            <a:r>
              <a:rPr lang="en-US" sz="1800" dirty="0"/>
              <a:t> </a:t>
            </a:r>
            <a:r>
              <a:rPr lang="en-US" sz="1800" dirty="0" err="1"/>
              <a:t>slijedi</a:t>
            </a:r>
            <a:r>
              <a:rPr lang="en-US" sz="1800" dirty="0"/>
              <a:t> </a:t>
            </a:r>
            <a:r>
              <a:rPr lang="en-US" sz="1800" dirty="0" err="1"/>
              <a:t>instrukciji</a:t>
            </a:r>
            <a:r>
              <a:rPr lang="en-US" sz="1800" dirty="0"/>
              <a:t> </a:t>
            </a:r>
            <a:r>
              <a:rPr lang="en-US" sz="1800" dirty="0" err="1"/>
              <a:t>koju</a:t>
            </a:r>
            <a:r>
              <a:rPr lang="en-US" sz="1800" dirty="0"/>
              <a:t> je </a:t>
            </a:r>
            <a:r>
              <a:rPr lang="en-US" sz="1800" dirty="0" err="1"/>
              <a:t>proceduru</a:t>
            </a:r>
            <a:r>
              <a:rPr lang="en-US" sz="1800" dirty="0"/>
              <a:t> </a:t>
            </a:r>
            <a:r>
              <a:rPr lang="en-US" sz="1800" dirty="0" err="1"/>
              <a:t>pozvala</a:t>
            </a:r>
            <a:endParaRPr lang="en-US" sz="1800" dirty="0"/>
          </a:p>
          <a:p>
            <a:r>
              <a:rPr lang="en-US" sz="1800" dirty="0"/>
              <a:t>2. </a:t>
            </a:r>
            <a:r>
              <a:rPr lang="en-US" sz="1800" dirty="0" err="1"/>
              <a:t>Drugi</a:t>
            </a:r>
            <a:r>
              <a:rPr lang="en-US" sz="1800" dirty="0"/>
              <a:t> </a:t>
            </a:r>
            <a:r>
              <a:rPr lang="en-US" sz="1800" dirty="0" err="1"/>
              <a:t>važan</a:t>
            </a:r>
            <a:r>
              <a:rPr lang="en-US" sz="1800" dirty="0"/>
              <a:t> </a:t>
            </a:r>
            <a:r>
              <a:rPr lang="en-US" sz="1800" dirty="0" err="1"/>
              <a:t>slučaj</a:t>
            </a:r>
            <a:r>
              <a:rPr lang="en-US" sz="1800" dirty="0"/>
              <a:t> </a:t>
            </a:r>
            <a:r>
              <a:rPr lang="en-US" sz="1800" dirty="0" err="1"/>
              <a:t>prijenosa</a:t>
            </a:r>
            <a:r>
              <a:rPr lang="en-US" sz="1800" dirty="0"/>
              <a:t> </a:t>
            </a:r>
            <a:r>
              <a:rPr lang="en-US" sz="1800" dirty="0" err="1"/>
              <a:t>upravljanja</a:t>
            </a:r>
            <a:r>
              <a:rPr lang="en-US" sz="1800" dirty="0"/>
              <a:t> </a:t>
            </a:r>
            <a:r>
              <a:rPr lang="en-US" sz="1800" dirty="0" err="1"/>
              <a:t>između</a:t>
            </a:r>
            <a:r>
              <a:rPr lang="en-US" sz="1800" dirty="0"/>
              <a:t> </a:t>
            </a:r>
            <a:r>
              <a:rPr lang="en-US" sz="1800" dirty="0" err="1"/>
              <a:t>dva</a:t>
            </a:r>
            <a:r>
              <a:rPr lang="en-US" sz="1800" dirty="0"/>
              <a:t> </a:t>
            </a:r>
            <a:r>
              <a:rPr lang="en-US" sz="1800" dirty="0" err="1"/>
              <a:t>programa</a:t>
            </a:r>
            <a:r>
              <a:rPr lang="hr-HR" sz="1800" dirty="0"/>
              <a:t> </a:t>
            </a:r>
            <a:r>
              <a:rPr lang="en-US" sz="1800" dirty="0" err="1"/>
              <a:t>događa</a:t>
            </a:r>
            <a:r>
              <a:rPr lang="en-US" sz="1800" dirty="0"/>
              <a:t> se </a:t>
            </a:r>
            <a:r>
              <a:rPr lang="en-US" sz="1800" dirty="0" err="1"/>
              <a:t>tijekom</a:t>
            </a:r>
            <a:r>
              <a:rPr lang="en-US" sz="1800" dirty="0"/>
              <a:t> </a:t>
            </a:r>
            <a:r>
              <a:rPr lang="en-US" sz="1800" dirty="0" err="1"/>
              <a:t>prekida</a:t>
            </a:r>
            <a:r>
              <a:rPr lang="en-US" sz="1800" dirty="0"/>
              <a:t> (</a:t>
            </a:r>
            <a:r>
              <a:rPr lang="en-US" sz="1800" dirty="0" err="1"/>
              <a:t>engl.</a:t>
            </a:r>
            <a:r>
              <a:rPr lang="en-US" sz="1800" dirty="0"/>
              <a:t> Interrupt)</a:t>
            </a:r>
          </a:p>
          <a:p>
            <a:pPr lvl="1"/>
            <a:r>
              <a:rPr lang="en-US" sz="1800" dirty="0"/>
              <a:t>U tom </a:t>
            </a:r>
            <a:r>
              <a:rPr lang="en-US" sz="1800" dirty="0" err="1"/>
              <a:t>slučaju</a:t>
            </a:r>
            <a:r>
              <a:rPr lang="en-US" sz="1800" dirty="0"/>
              <a:t> </a:t>
            </a:r>
            <a:r>
              <a:rPr lang="en-US" sz="1800" dirty="0" err="1"/>
              <a:t>govorimo</a:t>
            </a:r>
            <a:r>
              <a:rPr lang="en-US" sz="1800" dirty="0"/>
              <a:t> o:</a:t>
            </a:r>
          </a:p>
          <a:p>
            <a:pPr lvl="2"/>
            <a:r>
              <a:rPr lang="en-US" sz="1800" dirty="0" err="1"/>
              <a:t>prekinutom</a:t>
            </a:r>
            <a:r>
              <a:rPr lang="en-US" sz="1800" dirty="0"/>
              <a:t> </a:t>
            </a:r>
            <a:r>
              <a:rPr lang="en-US" sz="1800" dirty="0" err="1"/>
              <a:t>programu</a:t>
            </a:r>
            <a:r>
              <a:rPr lang="en-US" sz="1800" dirty="0"/>
              <a:t> – </a:t>
            </a:r>
            <a:r>
              <a:rPr lang="en-US" sz="1800" dirty="0" err="1"/>
              <a:t>programu</a:t>
            </a:r>
            <a:r>
              <a:rPr lang="en-US" sz="1800" dirty="0"/>
              <a:t> </a:t>
            </a:r>
            <a:r>
              <a:rPr lang="en-US" sz="1800" dirty="0" err="1"/>
              <a:t>čije</a:t>
            </a:r>
            <a:r>
              <a:rPr lang="en-US" sz="1800" dirty="0"/>
              <a:t> je </a:t>
            </a:r>
            <a:r>
              <a:rPr lang="en-US" sz="1800" dirty="0" err="1"/>
              <a:t>izvođenje</a:t>
            </a:r>
            <a:r>
              <a:rPr lang="en-US" sz="1800" dirty="0"/>
              <a:t> </a:t>
            </a:r>
            <a:r>
              <a:rPr lang="en-US" sz="1800" dirty="0" err="1"/>
              <a:t>prekinuto</a:t>
            </a:r>
            <a:r>
              <a:rPr lang="en-US" sz="1800" dirty="0"/>
              <a:t> </a:t>
            </a:r>
            <a:r>
              <a:rPr lang="en-US" sz="1800" dirty="0" err="1"/>
              <a:t>zahtjevom</a:t>
            </a:r>
            <a:r>
              <a:rPr lang="en-US" sz="1800" dirty="0"/>
              <a:t> za </a:t>
            </a:r>
            <a:r>
              <a:rPr lang="en-US" sz="1800" dirty="0" err="1"/>
              <a:t>prekid</a:t>
            </a:r>
            <a:r>
              <a:rPr lang="en-US" sz="1800" dirty="0"/>
              <a:t>, </a:t>
            </a:r>
            <a:r>
              <a:rPr lang="en-US" sz="1800" dirty="0" err="1"/>
              <a:t>i</a:t>
            </a:r>
            <a:endParaRPr lang="en-US" sz="1800" dirty="0"/>
          </a:p>
          <a:p>
            <a:pPr lvl="2"/>
            <a:r>
              <a:rPr lang="en-US" sz="1800" dirty="0" err="1"/>
              <a:t>prekidnom</a:t>
            </a:r>
            <a:r>
              <a:rPr lang="en-US" sz="1800" dirty="0"/>
              <a:t> </a:t>
            </a:r>
            <a:r>
              <a:rPr lang="en-US" sz="1800" dirty="0" err="1"/>
              <a:t>programu</a:t>
            </a:r>
            <a:r>
              <a:rPr lang="en-US" sz="1800" dirty="0"/>
              <a:t> – </a:t>
            </a:r>
            <a:r>
              <a:rPr lang="en-US" sz="1800" dirty="0" err="1"/>
              <a:t>programu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koje</a:t>
            </a:r>
            <a:r>
              <a:rPr lang="en-US" sz="1800" dirty="0"/>
              <a:t> se </a:t>
            </a:r>
            <a:r>
              <a:rPr lang="en-US" sz="1800" dirty="0" err="1"/>
              <a:t>prenosi</a:t>
            </a:r>
            <a:r>
              <a:rPr lang="en-US" sz="1800" dirty="0"/>
              <a:t> </a:t>
            </a:r>
            <a:r>
              <a:rPr lang="en-US" sz="1800" dirty="0" err="1"/>
              <a:t>upravljanje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koji </a:t>
            </a:r>
            <a:r>
              <a:rPr lang="en-US" sz="1800" dirty="0" err="1"/>
              <a:t>obično</a:t>
            </a:r>
            <a:endParaRPr lang="en-US" sz="1800" dirty="0"/>
          </a:p>
          <a:p>
            <a:pPr lvl="1"/>
            <a:r>
              <a:rPr lang="en-US" sz="1800" dirty="0" err="1"/>
              <a:t>poslužuje</a:t>
            </a:r>
            <a:r>
              <a:rPr lang="en-US" sz="1800" dirty="0"/>
              <a:t> </a:t>
            </a:r>
            <a:r>
              <a:rPr lang="en-US" sz="1800" dirty="0" err="1"/>
              <a:t>ulaznoizlaznu</a:t>
            </a:r>
            <a:r>
              <a:rPr lang="en-US" sz="1800" dirty="0"/>
              <a:t> </a:t>
            </a:r>
            <a:r>
              <a:rPr lang="en-US" sz="1800" dirty="0" err="1"/>
              <a:t>jedinicu</a:t>
            </a:r>
            <a:r>
              <a:rPr lang="en-US" sz="1800" dirty="0"/>
              <a:t> </a:t>
            </a:r>
            <a:r>
              <a:rPr lang="en-US" sz="1800" dirty="0" err="1"/>
              <a:t>koja</a:t>
            </a:r>
            <a:r>
              <a:rPr lang="en-US" sz="1800" dirty="0"/>
              <a:t> je </a:t>
            </a:r>
            <a:r>
              <a:rPr lang="en-US" sz="1800" dirty="0" err="1"/>
              <a:t>generirala</a:t>
            </a:r>
            <a:r>
              <a:rPr lang="en-US" sz="1800" dirty="0"/>
              <a:t> </a:t>
            </a:r>
            <a:r>
              <a:rPr lang="en-US" sz="1800" dirty="0" err="1"/>
              <a:t>zahtjev</a:t>
            </a:r>
            <a:r>
              <a:rPr lang="en-US" sz="1800" dirty="0"/>
              <a:t> za </a:t>
            </a:r>
            <a:r>
              <a:rPr lang="en-US" sz="1800" dirty="0" err="1"/>
              <a:t>prekid</a:t>
            </a:r>
            <a:endParaRPr lang="hr-HR" sz="1800" dirty="0"/>
          </a:p>
          <a:p>
            <a:r>
              <a:rPr lang="en-US" sz="1800" dirty="0"/>
              <a:t>3. </a:t>
            </a:r>
            <a:r>
              <a:rPr lang="en-US" sz="1800" dirty="0" err="1"/>
              <a:t>Prijenos</a:t>
            </a:r>
            <a:r>
              <a:rPr lang="en-US" sz="1800" dirty="0"/>
              <a:t> </a:t>
            </a:r>
            <a:r>
              <a:rPr lang="en-US" sz="1800" dirty="0" err="1"/>
              <a:t>upravljanja</a:t>
            </a:r>
            <a:r>
              <a:rPr lang="en-US" sz="1800" dirty="0"/>
              <a:t> </a:t>
            </a:r>
            <a:r>
              <a:rPr lang="en-US" sz="1800" dirty="0" err="1"/>
              <a:t>između</a:t>
            </a:r>
            <a:r>
              <a:rPr lang="en-US" sz="1800" dirty="0"/>
              <a:t> </a:t>
            </a:r>
            <a:r>
              <a:rPr lang="en-US" sz="1800" dirty="0" err="1"/>
              <a:t>programa</a:t>
            </a:r>
            <a:r>
              <a:rPr lang="en-US" sz="1800" dirty="0"/>
              <a:t> </a:t>
            </a:r>
            <a:r>
              <a:rPr lang="en-US" sz="1800" dirty="0" err="1"/>
              <a:t>može</a:t>
            </a:r>
            <a:r>
              <a:rPr lang="en-US" sz="1800" dirty="0"/>
              <a:t> </a:t>
            </a:r>
            <a:r>
              <a:rPr lang="en-US" sz="1800" dirty="0" err="1"/>
              <a:t>nastati</a:t>
            </a:r>
            <a:r>
              <a:rPr lang="en-US" sz="1800" dirty="0"/>
              <a:t> </a:t>
            </a:r>
            <a:r>
              <a:rPr lang="en-US" sz="1800" dirty="0" err="1"/>
              <a:t>uslijed</a:t>
            </a:r>
            <a:r>
              <a:rPr lang="hr-HR" sz="1800" dirty="0"/>
              <a:t> </a:t>
            </a:r>
            <a:r>
              <a:rPr lang="en-US" sz="1800" dirty="0" err="1"/>
              <a:t>iznimke</a:t>
            </a:r>
            <a:r>
              <a:rPr lang="en-US" sz="1800" dirty="0"/>
              <a:t> (</a:t>
            </a:r>
            <a:r>
              <a:rPr lang="en-US" sz="1800" dirty="0" err="1"/>
              <a:t>engl.</a:t>
            </a:r>
            <a:r>
              <a:rPr lang="en-US" sz="1800" dirty="0"/>
              <a:t> exception)</a:t>
            </a:r>
          </a:p>
          <a:p>
            <a:pPr lvl="1"/>
            <a:r>
              <a:rPr lang="en-US" sz="1800" dirty="0"/>
              <a:t>Pod </a:t>
            </a:r>
            <a:r>
              <a:rPr lang="en-US" sz="1800" dirty="0" err="1"/>
              <a:t>iznimkom</a:t>
            </a:r>
            <a:r>
              <a:rPr lang="en-US" sz="1800" dirty="0"/>
              <a:t> </a:t>
            </a:r>
            <a:r>
              <a:rPr lang="en-US" sz="1800" dirty="0" err="1"/>
              <a:t>podrazumijevamo</a:t>
            </a:r>
            <a:r>
              <a:rPr lang="en-US" sz="1800" dirty="0"/>
              <a:t> </a:t>
            </a:r>
            <a:r>
              <a:rPr lang="en-US" sz="1800" dirty="0" err="1"/>
              <a:t>posebne</a:t>
            </a:r>
            <a:r>
              <a:rPr lang="en-US" sz="1800" dirty="0"/>
              <a:t> </a:t>
            </a:r>
            <a:r>
              <a:rPr lang="en-US" sz="1800" dirty="0" err="1"/>
              <a:t>okolnosti</a:t>
            </a:r>
            <a:r>
              <a:rPr lang="en-US" sz="1800" dirty="0"/>
              <a:t> </a:t>
            </a:r>
            <a:r>
              <a:rPr lang="en-US" sz="1800" dirty="0" err="1"/>
              <a:t>kojima</a:t>
            </a:r>
            <a:r>
              <a:rPr lang="en-US" sz="1800" dirty="0"/>
              <a:t> se</a:t>
            </a:r>
            <a:r>
              <a:rPr lang="hr-HR" sz="1800" dirty="0"/>
              <a:t> </a:t>
            </a:r>
            <a:r>
              <a:rPr lang="en-US" sz="1800" dirty="0" err="1"/>
              <a:t>narušava</a:t>
            </a:r>
            <a:r>
              <a:rPr lang="en-US" sz="1800" dirty="0"/>
              <a:t> </a:t>
            </a:r>
            <a:r>
              <a:rPr lang="en-US" sz="1800" dirty="0" err="1"/>
              <a:t>normalno</a:t>
            </a:r>
            <a:r>
              <a:rPr lang="en-US" sz="1800" dirty="0"/>
              <a:t> </a:t>
            </a:r>
            <a:r>
              <a:rPr lang="en-US" sz="1800" dirty="0" err="1"/>
              <a:t>stanje</a:t>
            </a:r>
            <a:r>
              <a:rPr lang="en-US" sz="1800" dirty="0"/>
              <a:t> </a:t>
            </a:r>
            <a:r>
              <a:rPr lang="en-US" sz="1800" dirty="0" err="1"/>
              <a:t>procesora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izvođenje</a:t>
            </a:r>
            <a:r>
              <a:rPr lang="en-US" sz="1800" dirty="0"/>
              <a:t> </a:t>
            </a:r>
            <a:r>
              <a:rPr lang="en-US" sz="1800" dirty="0" err="1"/>
              <a:t>tekućeg</a:t>
            </a:r>
            <a:r>
              <a:rPr lang="en-US" sz="1800" dirty="0"/>
              <a:t> </a:t>
            </a:r>
            <a:r>
              <a:rPr lang="en-US" sz="1800" dirty="0" err="1"/>
              <a:t>programa</a:t>
            </a:r>
            <a:endParaRPr lang="en-US" sz="1800" dirty="0"/>
          </a:p>
          <a:p>
            <a:pPr lvl="1"/>
            <a:r>
              <a:rPr lang="en-US" sz="1800" dirty="0" err="1"/>
              <a:t>Prekidi</a:t>
            </a:r>
            <a:r>
              <a:rPr lang="en-US" sz="1800" dirty="0"/>
              <a:t> se </a:t>
            </a:r>
            <a:r>
              <a:rPr lang="en-US" sz="1800" dirty="0" err="1"/>
              <a:t>mogu</a:t>
            </a:r>
            <a:r>
              <a:rPr lang="en-US" sz="1800" dirty="0"/>
              <a:t> </a:t>
            </a:r>
            <a:r>
              <a:rPr lang="en-US" sz="1800" dirty="0" err="1"/>
              <a:t>promatrati</a:t>
            </a:r>
            <a:r>
              <a:rPr lang="en-US" sz="1800" dirty="0"/>
              <a:t> </a:t>
            </a:r>
            <a:r>
              <a:rPr lang="en-US" sz="1800" dirty="0" err="1"/>
              <a:t>kao</a:t>
            </a:r>
            <a:r>
              <a:rPr lang="en-US" sz="1800" dirty="0"/>
              <a:t> </a:t>
            </a:r>
            <a:r>
              <a:rPr lang="en-US" sz="1800" dirty="0" err="1"/>
              <a:t>podskup</a:t>
            </a:r>
            <a:r>
              <a:rPr lang="en-US" sz="1800" dirty="0"/>
              <a:t> </a:t>
            </a:r>
            <a:r>
              <a:rPr lang="en-US" sz="1800" dirty="0" err="1"/>
              <a:t>iznimke</a:t>
            </a:r>
            <a:endParaRPr lang="en-US" sz="1800" dirty="0"/>
          </a:p>
          <a:p>
            <a:pPr lvl="1"/>
            <a:r>
              <a:rPr lang="en-US" sz="1800" dirty="0" err="1"/>
              <a:t>Iznimke</a:t>
            </a:r>
            <a:r>
              <a:rPr lang="en-US" sz="1800" dirty="0"/>
              <a:t> </a:t>
            </a:r>
            <a:r>
              <a:rPr lang="en-US" sz="1800" dirty="0" err="1"/>
              <a:t>mogu</a:t>
            </a:r>
            <a:r>
              <a:rPr lang="en-US" sz="1800" dirty="0"/>
              <a:t> </a:t>
            </a:r>
            <a:r>
              <a:rPr lang="en-US" sz="1800" dirty="0" err="1"/>
              <a:t>biti</a:t>
            </a:r>
            <a:r>
              <a:rPr lang="en-US" sz="1800" dirty="0"/>
              <a:t> </a:t>
            </a:r>
            <a:r>
              <a:rPr lang="en-US" sz="1800" dirty="0" err="1"/>
              <a:t>dvojake</a:t>
            </a:r>
            <a:r>
              <a:rPr lang="en-US" sz="1800" dirty="0"/>
              <a:t>:</a:t>
            </a:r>
          </a:p>
          <a:p>
            <a:pPr lvl="2"/>
            <a:r>
              <a:rPr lang="en-US" sz="1800" dirty="0" err="1"/>
              <a:t>vanjske</a:t>
            </a:r>
            <a:r>
              <a:rPr lang="en-US" sz="1800" dirty="0"/>
              <a:t> </a:t>
            </a:r>
            <a:r>
              <a:rPr lang="en-US" sz="1800" dirty="0" err="1"/>
              <a:t>iznimke</a:t>
            </a:r>
            <a:r>
              <a:rPr lang="en-US" sz="1800" dirty="0"/>
              <a:t> </a:t>
            </a:r>
            <a:r>
              <a:rPr lang="en-US" sz="1800" dirty="0" err="1"/>
              <a:t>su</a:t>
            </a:r>
            <a:r>
              <a:rPr lang="en-US" sz="1800" dirty="0"/>
              <a:t> </a:t>
            </a:r>
            <a:r>
              <a:rPr lang="en-US" sz="1800" dirty="0" err="1"/>
              <a:t>posebne</a:t>
            </a:r>
            <a:r>
              <a:rPr lang="en-US" sz="1800" dirty="0"/>
              <a:t> </a:t>
            </a:r>
            <a:r>
              <a:rPr lang="en-US" sz="1800" dirty="0" err="1"/>
              <a:t>okolnosti</a:t>
            </a:r>
            <a:r>
              <a:rPr lang="en-US" sz="1800" dirty="0"/>
              <a:t> </a:t>
            </a:r>
            <a:r>
              <a:rPr lang="en-US" sz="1800" dirty="0" err="1"/>
              <a:t>izazvane</a:t>
            </a:r>
            <a:r>
              <a:rPr lang="en-US" sz="1800" dirty="0"/>
              <a:t> </a:t>
            </a:r>
            <a:r>
              <a:rPr lang="en-US" sz="1800" dirty="0" err="1"/>
              <a:t>događajem</a:t>
            </a:r>
            <a:r>
              <a:rPr lang="en-US" sz="1800" dirty="0"/>
              <a:t> </a:t>
            </a:r>
            <a:r>
              <a:rPr lang="en-US" sz="1800" dirty="0" err="1"/>
              <a:t>izvan</a:t>
            </a:r>
            <a:r>
              <a:rPr lang="en-US" sz="1800" dirty="0"/>
              <a:t> </a:t>
            </a:r>
            <a:r>
              <a:rPr lang="en-US" sz="1800" dirty="0" err="1"/>
              <a:t>procesora</a:t>
            </a:r>
            <a:endParaRPr lang="en-US" sz="1800" dirty="0"/>
          </a:p>
          <a:p>
            <a:pPr lvl="2"/>
            <a:r>
              <a:rPr lang="en-US" sz="1800" dirty="0" err="1"/>
              <a:t>unutarnje</a:t>
            </a:r>
            <a:r>
              <a:rPr lang="en-US" sz="1800" dirty="0"/>
              <a:t> </a:t>
            </a:r>
            <a:r>
              <a:rPr lang="en-US" sz="1800" dirty="0" err="1"/>
              <a:t>iznimke</a:t>
            </a:r>
            <a:r>
              <a:rPr lang="en-US" sz="1800" dirty="0"/>
              <a:t> </a:t>
            </a:r>
            <a:r>
              <a:rPr lang="en-US" sz="1800" dirty="0" err="1"/>
              <a:t>su</a:t>
            </a:r>
            <a:r>
              <a:rPr lang="en-US" sz="1800" dirty="0"/>
              <a:t> </a:t>
            </a:r>
            <a:r>
              <a:rPr lang="en-US" sz="1800" dirty="0" err="1"/>
              <a:t>posebne</a:t>
            </a:r>
            <a:r>
              <a:rPr lang="en-US" sz="1800" dirty="0"/>
              <a:t> </a:t>
            </a:r>
            <a:r>
              <a:rPr lang="en-US" sz="1800" dirty="0" err="1"/>
              <a:t>okolnosti</a:t>
            </a:r>
            <a:r>
              <a:rPr lang="en-US" sz="1800" dirty="0"/>
              <a:t> </a:t>
            </a:r>
            <a:r>
              <a:rPr lang="en-US" sz="1800" dirty="0" err="1"/>
              <a:t>kao</a:t>
            </a:r>
            <a:r>
              <a:rPr lang="en-US" sz="1800" dirty="0"/>
              <a:t> </a:t>
            </a:r>
            <a:r>
              <a:rPr lang="en-US" sz="1800" dirty="0" err="1"/>
              <a:t>posljedica</a:t>
            </a:r>
            <a:r>
              <a:rPr lang="en-US" sz="1800" dirty="0"/>
              <a:t> </a:t>
            </a:r>
            <a:r>
              <a:rPr lang="en-US" sz="1800" dirty="0" err="1"/>
              <a:t>događaja</a:t>
            </a:r>
            <a:r>
              <a:rPr lang="en-US" sz="1800" dirty="0"/>
              <a:t> </a:t>
            </a:r>
            <a:r>
              <a:rPr lang="en-US" sz="1800" dirty="0" err="1"/>
              <a:t>unutar</a:t>
            </a:r>
            <a:r>
              <a:rPr lang="hr-HR" sz="1800" dirty="0"/>
              <a:t> </a:t>
            </a:r>
            <a:r>
              <a:rPr lang="en-US" sz="1800" dirty="0" err="1"/>
              <a:t>procesora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96772861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E1DEE-4B3D-3324-69A8-89ED4079C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izgleda</a:t>
            </a:r>
            <a:r>
              <a:rPr lang="en-US" dirty="0"/>
              <a:t> </a:t>
            </a:r>
            <a:r>
              <a:rPr lang="en-US" dirty="0" err="1"/>
              <a:t>proces</a:t>
            </a:r>
            <a:r>
              <a:rPr lang="en-US" dirty="0"/>
              <a:t> </a:t>
            </a:r>
            <a:r>
              <a:rPr lang="en-US" dirty="0" err="1"/>
              <a:t>izvršavanja</a:t>
            </a:r>
            <a:r>
              <a:rPr lang="en-US" dirty="0"/>
              <a:t> </a:t>
            </a:r>
            <a:r>
              <a:rPr lang="en-US" dirty="0" err="1"/>
              <a:t>instrukcije</a:t>
            </a:r>
            <a:r>
              <a:rPr lang="en-US" dirty="0"/>
              <a:t>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18E93DB-1380-3E24-7A7B-4426041AD9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0350" y="1361152"/>
            <a:ext cx="6000324" cy="5301385"/>
          </a:xfrm>
        </p:spPr>
      </p:pic>
    </p:spTree>
    <p:extLst>
      <p:ext uri="{BB962C8B-B14F-4D97-AF65-F5344CB8AC3E}">
        <p14:creationId xmlns:p14="http://schemas.microsoft.com/office/powerpoint/2010/main" val="1278714013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C53F7-0082-5F6D-B2C5-476440868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radi</a:t>
            </a:r>
            <a:r>
              <a:rPr lang="en-US" dirty="0"/>
              <a:t> </a:t>
            </a:r>
            <a:r>
              <a:rPr lang="en-US" dirty="0" err="1"/>
              <a:t>kontrolna</a:t>
            </a:r>
            <a:r>
              <a:rPr lang="en-US" dirty="0"/>
              <a:t> </a:t>
            </a:r>
            <a:r>
              <a:rPr lang="en-US" dirty="0" err="1"/>
              <a:t>jedinica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5980C-859E-1D0A-70C5-F9F8967C5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Prima </a:t>
            </a:r>
            <a:r>
              <a:rPr lang="en-US" dirty="0" err="1"/>
              <a:t>ulazne</a:t>
            </a:r>
            <a:r>
              <a:rPr lang="en-US" dirty="0"/>
              <a:t> </a:t>
            </a:r>
            <a:r>
              <a:rPr lang="en-US" dirty="0" err="1"/>
              <a:t>informacije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pretvara</a:t>
            </a:r>
            <a:r>
              <a:rPr lang="en-US" dirty="0"/>
              <a:t> u </a:t>
            </a:r>
            <a:r>
              <a:rPr lang="en-US" dirty="0" err="1"/>
              <a:t>kontrolne</a:t>
            </a:r>
            <a:r>
              <a:rPr lang="en-US" dirty="0"/>
              <a:t> </a:t>
            </a:r>
            <a:r>
              <a:rPr lang="en-US" dirty="0" err="1"/>
              <a:t>signale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Kontrolni</a:t>
            </a:r>
            <a:r>
              <a:rPr lang="en-US" dirty="0"/>
              <a:t> </a:t>
            </a:r>
            <a:r>
              <a:rPr lang="en-US" dirty="0" err="1"/>
              <a:t>signali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potrebni</a:t>
            </a:r>
            <a:r>
              <a:rPr lang="en-US" dirty="0"/>
              <a:t> da bi se </a:t>
            </a:r>
            <a:r>
              <a:rPr lang="en-US" dirty="0" err="1"/>
              <a:t>instrukcije</a:t>
            </a:r>
            <a:r>
              <a:rPr lang="en-US" dirty="0"/>
              <a:t> </a:t>
            </a:r>
            <a:r>
              <a:rPr lang="en-US" dirty="0" err="1"/>
              <a:t>mogle</a:t>
            </a:r>
            <a:r>
              <a:rPr lang="en-US" dirty="0"/>
              <a:t> </a:t>
            </a:r>
            <a:r>
              <a:rPr lang="en-US" dirty="0" err="1"/>
              <a:t>izvršavati</a:t>
            </a:r>
            <a:r>
              <a:rPr lang="hr-HR" dirty="0"/>
              <a:t> </a:t>
            </a: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, za </a:t>
            </a:r>
            <a:r>
              <a:rPr lang="en-US" dirty="0" err="1"/>
              <a:t>obradu</a:t>
            </a:r>
            <a:r>
              <a:rPr lang="en-US" dirty="0"/>
              <a:t> </a:t>
            </a:r>
            <a:r>
              <a:rPr lang="en-US" dirty="0" err="1"/>
              <a:t>prekida</a:t>
            </a:r>
            <a:r>
              <a:rPr lang="en-US" dirty="0"/>
              <a:t>, </a:t>
            </a:r>
            <a:r>
              <a:rPr lang="en-US" dirty="0" err="1"/>
              <a:t>internih</a:t>
            </a:r>
            <a:r>
              <a:rPr lang="en-US" dirty="0"/>
              <a:t> </a:t>
            </a:r>
            <a:r>
              <a:rPr lang="en-US" dirty="0" err="1"/>
              <a:t>pogrešaka</a:t>
            </a:r>
            <a:r>
              <a:rPr lang="en-US" dirty="0"/>
              <a:t> I sl.</a:t>
            </a:r>
          </a:p>
          <a:p>
            <a:r>
              <a:rPr lang="en-US" dirty="0"/>
              <a:t>• </a:t>
            </a:r>
            <a:r>
              <a:rPr lang="en-US" dirty="0" err="1"/>
              <a:t>Kontrolni</a:t>
            </a:r>
            <a:r>
              <a:rPr lang="en-US" dirty="0"/>
              <a:t> </a:t>
            </a:r>
            <a:r>
              <a:rPr lang="en-US" dirty="0" err="1"/>
              <a:t>signali</a:t>
            </a:r>
            <a:r>
              <a:rPr lang="en-US" dirty="0"/>
              <a:t> se </a:t>
            </a:r>
            <a:r>
              <a:rPr lang="en-US" dirty="0" err="1"/>
              <a:t>šalju</a:t>
            </a:r>
            <a:r>
              <a:rPr lang="en-US" dirty="0"/>
              <a:t> </a:t>
            </a:r>
            <a:r>
              <a:rPr lang="en-US" dirty="0" err="1"/>
              <a:t>procesoru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Kontrolni</a:t>
            </a:r>
            <a:r>
              <a:rPr lang="en-US" dirty="0"/>
              <a:t> </a:t>
            </a:r>
            <a:r>
              <a:rPr lang="en-US" dirty="0" err="1"/>
              <a:t>signali</a:t>
            </a:r>
            <a:r>
              <a:rPr lang="en-US" dirty="0"/>
              <a:t> se </a:t>
            </a:r>
            <a:r>
              <a:rPr lang="en-US" dirty="0" err="1"/>
              <a:t>koriste</a:t>
            </a:r>
            <a:r>
              <a:rPr lang="en-US" dirty="0"/>
              <a:t> I za </a:t>
            </a:r>
            <a:r>
              <a:rPr lang="en-US" dirty="0" err="1"/>
              <a:t>komunikaciju</a:t>
            </a:r>
            <a:r>
              <a:rPr lang="en-US" dirty="0"/>
              <a:t> </a:t>
            </a:r>
            <a:r>
              <a:rPr lang="en-US" dirty="0" err="1"/>
              <a:t>prema</a:t>
            </a:r>
            <a:r>
              <a:rPr lang="hr-HR" dirty="0"/>
              <a:t> </a:t>
            </a:r>
            <a:r>
              <a:rPr lang="en-US" dirty="0" err="1"/>
              <a:t>sabirnicama</a:t>
            </a:r>
            <a:r>
              <a:rPr lang="en-US" dirty="0"/>
              <a:t>, </a:t>
            </a:r>
            <a:r>
              <a:rPr lang="en-US" dirty="0" err="1"/>
              <a:t>memoriji</a:t>
            </a:r>
            <a:r>
              <a:rPr lang="en-US" dirty="0"/>
              <a:t> I </a:t>
            </a:r>
            <a:r>
              <a:rPr lang="en-US" dirty="0" err="1"/>
              <a:t>ulazno-izlaznim</a:t>
            </a:r>
            <a:r>
              <a:rPr lang="en-US" dirty="0"/>
              <a:t> </a:t>
            </a:r>
            <a:r>
              <a:rPr lang="en-US" dirty="0" err="1"/>
              <a:t>sustavima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Procesor</a:t>
            </a:r>
            <a:r>
              <a:rPr lang="en-US" dirty="0"/>
              <a:t> </a:t>
            </a:r>
            <a:r>
              <a:rPr lang="en-US" dirty="0" err="1"/>
              <a:t>govori</a:t>
            </a:r>
            <a:r>
              <a:rPr lang="en-US" dirty="0"/>
              <a:t> </a:t>
            </a:r>
            <a:r>
              <a:rPr lang="en-US" dirty="0" err="1"/>
              <a:t>dostupnim</a:t>
            </a:r>
            <a:r>
              <a:rPr lang="en-US" dirty="0"/>
              <a:t> </a:t>
            </a:r>
            <a:r>
              <a:rPr lang="en-US" dirty="0" err="1"/>
              <a:t>uređajima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operacije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hr-HR" dirty="0"/>
              <a:t> </a:t>
            </a:r>
            <a:r>
              <a:rPr lang="en-US" dirty="0" err="1"/>
              <a:t>izvršiti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270518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6751C-9B68-8088-B216-7EC90EFD3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Jedinice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sudjeluju</a:t>
            </a:r>
            <a:r>
              <a:rPr lang="en-US" dirty="0"/>
              <a:t> u </a:t>
            </a:r>
            <a:r>
              <a:rPr lang="en-US" dirty="0" err="1"/>
              <a:t>izvršavanju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84A5B-4A9D-0FB4-C0E3-1CCEA10A0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• ALU – rad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podacima</a:t>
            </a:r>
            <a:r>
              <a:rPr lang="en-US" dirty="0"/>
              <a:t>, </a:t>
            </a:r>
            <a:r>
              <a:rPr lang="en-US" dirty="0" err="1"/>
              <a:t>aritmetika</a:t>
            </a:r>
            <a:r>
              <a:rPr lang="en-US" dirty="0"/>
              <a:t>, </a:t>
            </a:r>
            <a:r>
              <a:rPr lang="en-US" dirty="0" err="1"/>
              <a:t>kalkulacija</a:t>
            </a:r>
            <a:r>
              <a:rPr lang="en-US" dirty="0"/>
              <a:t> </a:t>
            </a:r>
            <a:r>
              <a:rPr lang="en-US" dirty="0" err="1"/>
              <a:t>adresa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Instrukcijski</a:t>
            </a:r>
            <a:r>
              <a:rPr lang="en-US" dirty="0"/>
              <a:t> </a:t>
            </a:r>
            <a:r>
              <a:rPr lang="en-US" dirty="0" err="1"/>
              <a:t>registar</a:t>
            </a:r>
            <a:r>
              <a:rPr lang="en-US" dirty="0"/>
              <a:t> I decoder – </a:t>
            </a:r>
            <a:r>
              <a:rPr lang="en-US" dirty="0" err="1"/>
              <a:t>dekodiranje</a:t>
            </a:r>
            <a:r>
              <a:rPr lang="en-US" dirty="0"/>
              <a:t> </a:t>
            </a:r>
            <a:r>
              <a:rPr lang="en-US" dirty="0" err="1"/>
              <a:t>instrukcije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se </a:t>
            </a:r>
            <a:r>
              <a:rPr lang="en-US" dirty="0" err="1"/>
              <a:t>treba</a:t>
            </a:r>
            <a:r>
              <a:rPr lang="hr-HR" dirty="0"/>
              <a:t> </a:t>
            </a:r>
            <a:r>
              <a:rPr lang="en-US" dirty="0" err="1"/>
              <a:t>izvršiti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Programski</a:t>
            </a:r>
            <a:r>
              <a:rPr lang="en-US" dirty="0"/>
              <a:t> </a:t>
            </a:r>
            <a:r>
              <a:rPr lang="en-US" dirty="0" err="1"/>
              <a:t>brojač</a:t>
            </a:r>
            <a:r>
              <a:rPr lang="en-US" dirty="0"/>
              <a:t> – </a:t>
            </a:r>
            <a:r>
              <a:rPr lang="en-US" dirty="0" err="1"/>
              <a:t>uvijek</a:t>
            </a:r>
            <a:r>
              <a:rPr lang="en-US" dirty="0"/>
              <a:t> </a:t>
            </a:r>
            <a:r>
              <a:rPr lang="en-US" dirty="0" err="1"/>
              <a:t>pokazuje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slijedeću</a:t>
            </a:r>
            <a:r>
              <a:rPr lang="en-US" dirty="0"/>
              <a:t> </a:t>
            </a:r>
            <a:r>
              <a:rPr lang="en-US" dirty="0" err="1"/>
              <a:t>instrukciju</a:t>
            </a:r>
            <a:r>
              <a:rPr lang="en-US" dirty="0"/>
              <a:t> u </a:t>
            </a:r>
            <a:r>
              <a:rPr lang="en-US" dirty="0" err="1"/>
              <a:t>nizu</a:t>
            </a:r>
            <a:r>
              <a:rPr lang="en-US" dirty="0"/>
              <a:t>,</a:t>
            </a:r>
            <a:r>
              <a:rPr lang="hr-HR" dirty="0"/>
              <a:t> </a:t>
            </a:r>
            <a:r>
              <a:rPr lang="en-US" dirty="0" err="1"/>
              <a:t>upravljanje</a:t>
            </a:r>
            <a:r>
              <a:rPr lang="en-US" dirty="0"/>
              <a:t> </a:t>
            </a:r>
            <a:r>
              <a:rPr lang="en-US" dirty="0" err="1"/>
              <a:t>slijedom</a:t>
            </a:r>
            <a:r>
              <a:rPr lang="en-US" dirty="0"/>
              <a:t> </a:t>
            </a:r>
            <a:r>
              <a:rPr lang="en-US" dirty="0" err="1"/>
              <a:t>izvršavanja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Memorija</a:t>
            </a:r>
            <a:endParaRPr lang="en-US" dirty="0"/>
          </a:p>
          <a:p>
            <a:pPr lvl="1"/>
            <a:r>
              <a:rPr lang="en-US" dirty="0" err="1"/>
              <a:t>Instrukcijska</a:t>
            </a:r>
            <a:r>
              <a:rPr lang="en-US" dirty="0"/>
              <a:t> </a:t>
            </a:r>
            <a:r>
              <a:rPr lang="en-US" dirty="0" err="1"/>
              <a:t>memorija</a:t>
            </a:r>
            <a:r>
              <a:rPr lang="en-US" dirty="0"/>
              <a:t> u fetch </a:t>
            </a:r>
            <a:r>
              <a:rPr lang="en-US" dirty="0" err="1"/>
              <a:t>fazi</a:t>
            </a:r>
            <a:r>
              <a:rPr lang="en-US" dirty="0"/>
              <a:t> je </a:t>
            </a:r>
            <a:r>
              <a:rPr lang="en-US" dirty="0" err="1"/>
              <a:t>skoro</a:t>
            </a:r>
            <a:r>
              <a:rPr lang="en-US" dirty="0"/>
              <a:t> </a:t>
            </a:r>
            <a:r>
              <a:rPr lang="en-US" dirty="0" err="1"/>
              <a:t>uvijek</a:t>
            </a:r>
            <a:r>
              <a:rPr lang="en-US" dirty="0"/>
              <a:t> read-only</a:t>
            </a:r>
          </a:p>
          <a:p>
            <a:pPr lvl="1"/>
            <a:r>
              <a:rPr lang="en-US" dirty="0" err="1"/>
              <a:t>Podatkovna</a:t>
            </a:r>
            <a:r>
              <a:rPr lang="en-US" dirty="0"/>
              <a:t> </a:t>
            </a:r>
            <a:r>
              <a:rPr lang="en-US" dirty="0" err="1"/>
              <a:t>memorija</a:t>
            </a:r>
            <a:r>
              <a:rPr lang="en-US" dirty="0"/>
              <a:t> – </a:t>
            </a:r>
            <a:r>
              <a:rPr lang="en-US" dirty="0" err="1"/>
              <a:t>potrebna</a:t>
            </a:r>
            <a:r>
              <a:rPr lang="en-US" dirty="0"/>
              <a:t> za </a:t>
            </a:r>
            <a:r>
              <a:rPr lang="en-US" dirty="0" err="1"/>
              <a:t>dohvat</a:t>
            </a:r>
            <a:r>
              <a:rPr lang="en-US" dirty="0"/>
              <a:t> </a:t>
            </a:r>
            <a:r>
              <a:rPr lang="en-US" dirty="0" err="1"/>
              <a:t>operanada</a:t>
            </a:r>
            <a:r>
              <a:rPr lang="en-US" dirty="0"/>
              <a:t> I </a:t>
            </a:r>
            <a:r>
              <a:rPr lang="en-US" dirty="0" err="1"/>
              <a:t>pohranu</a:t>
            </a:r>
            <a:r>
              <a:rPr lang="en-US" dirty="0"/>
              <a:t> </a:t>
            </a:r>
            <a:r>
              <a:rPr lang="en-US" dirty="0" err="1"/>
              <a:t>rezultata</a:t>
            </a:r>
            <a:endParaRPr lang="en-US" dirty="0"/>
          </a:p>
          <a:p>
            <a:pPr lvl="1"/>
            <a:r>
              <a:rPr lang="en-US" dirty="0"/>
              <a:t>MAR (Memory Address Register) – </a:t>
            </a:r>
            <a:r>
              <a:rPr lang="en-US" dirty="0" err="1"/>
              <a:t>sadrži</a:t>
            </a:r>
            <a:r>
              <a:rPr lang="en-US" dirty="0"/>
              <a:t> </a:t>
            </a:r>
            <a:r>
              <a:rPr lang="en-US" dirty="0" err="1"/>
              <a:t>memorijsku</a:t>
            </a:r>
            <a:r>
              <a:rPr lang="en-US" dirty="0"/>
              <a:t> </a:t>
            </a:r>
            <a:r>
              <a:rPr lang="en-US" dirty="0" err="1"/>
              <a:t>lokaciju</a:t>
            </a:r>
            <a:r>
              <a:rPr lang="en-US" dirty="0"/>
              <a:t> </a:t>
            </a:r>
            <a:r>
              <a:rPr lang="en-US" dirty="0" err="1"/>
              <a:t>kojoj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hr-HR" dirty="0"/>
              <a:t> </a:t>
            </a:r>
            <a:r>
              <a:rPr lang="en-US" dirty="0" err="1"/>
              <a:t>pristupiti</a:t>
            </a:r>
            <a:endParaRPr lang="en-US" dirty="0"/>
          </a:p>
          <a:p>
            <a:pPr lvl="1"/>
            <a:r>
              <a:rPr lang="en-US" dirty="0"/>
              <a:t>MDR (Memory</a:t>
            </a:r>
          </a:p>
        </p:txBody>
      </p:sp>
    </p:spTree>
    <p:extLst>
      <p:ext uri="{BB962C8B-B14F-4D97-AF65-F5344CB8AC3E}">
        <p14:creationId xmlns:p14="http://schemas.microsoft.com/office/powerpoint/2010/main" val="2591413228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F559A-AA97-8875-6F5A-E3318EA05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Jedinice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sudjeluju</a:t>
            </a:r>
            <a:r>
              <a:rPr lang="en-US" dirty="0"/>
              <a:t> u </a:t>
            </a:r>
            <a:r>
              <a:rPr lang="en-US" dirty="0" err="1"/>
              <a:t>izvršavanju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4F0C7-C6D9-D536-7A94-38F1EF643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CPU </a:t>
            </a:r>
            <a:r>
              <a:rPr lang="en-US" dirty="0" err="1"/>
              <a:t>registri</a:t>
            </a:r>
            <a:r>
              <a:rPr lang="en-US" dirty="0"/>
              <a:t> – </a:t>
            </a:r>
            <a:r>
              <a:rPr lang="en-US" dirty="0" err="1"/>
              <a:t>obično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izvedeni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vrlo</a:t>
            </a:r>
            <a:r>
              <a:rPr lang="en-US" dirty="0"/>
              <a:t> </a:t>
            </a:r>
            <a:r>
              <a:rPr lang="en-US" dirty="0" err="1"/>
              <a:t>brze</a:t>
            </a:r>
            <a:r>
              <a:rPr lang="en-US" dirty="0"/>
              <a:t> </a:t>
            </a:r>
            <a:r>
              <a:rPr lang="en-US" dirty="0" err="1"/>
              <a:t>memorije</a:t>
            </a:r>
            <a:r>
              <a:rPr lang="en-US" dirty="0"/>
              <a:t> –</a:t>
            </a:r>
            <a:r>
              <a:rPr lang="hr-HR" dirty="0"/>
              <a:t> </a:t>
            </a:r>
            <a:r>
              <a:rPr lang="en-US" dirty="0" err="1"/>
              <a:t>obavljaju</a:t>
            </a:r>
            <a:r>
              <a:rPr lang="en-US" dirty="0"/>
              <a:t> </a:t>
            </a:r>
            <a:r>
              <a:rPr lang="en-US" dirty="0" err="1"/>
              <a:t>operacije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Interni</a:t>
            </a:r>
            <a:r>
              <a:rPr lang="en-US" dirty="0"/>
              <a:t> </a:t>
            </a:r>
            <a:r>
              <a:rPr lang="en-US" dirty="0" err="1"/>
              <a:t>registri</a:t>
            </a:r>
            <a:r>
              <a:rPr lang="en-US" dirty="0"/>
              <a:t>, </a:t>
            </a:r>
            <a:r>
              <a:rPr lang="en-US" dirty="0" err="1"/>
              <a:t>multiplekseri</a:t>
            </a:r>
            <a:r>
              <a:rPr lang="en-US" dirty="0"/>
              <a:t>, …</a:t>
            </a:r>
          </a:p>
          <a:p>
            <a:r>
              <a:rPr lang="en-US" dirty="0"/>
              <a:t>• Interna </a:t>
            </a:r>
            <a:r>
              <a:rPr lang="en-US" dirty="0" err="1"/>
              <a:t>sabirnica</a:t>
            </a:r>
            <a:r>
              <a:rPr lang="en-US" dirty="0"/>
              <a:t> – </a:t>
            </a:r>
            <a:r>
              <a:rPr lang="en-US" dirty="0" err="1"/>
              <a:t>povezuje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ove</a:t>
            </a:r>
            <a:r>
              <a:rPr lang="en-US" dirty="0"/>
              <a:t> </a:t>
            </a:r>
            <a:r>
              <a:rPr lang="en-US" dirty="0" err="1"/>
              <a:t>elemente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Kontrolna</a:t>
            </a:r>
            <a:r>
              <a:rPr lang="en-US" dirty="0"/>
              <a:t> </a:t>
            </a:r>
            <a:r>
              <a:rPr lang="en-US" dirty="0" err="1"/>
              <a:t>jedinica</a:t>
            </a:r>
            <a:r>
              <a:rPr lang="en-US" dirty="0"/>
              <a:t> – The Boss koji </a:t>
            </a:r>
            <a:r>
              <a:rPr lang="en-US" dirty="0" err="1"/>
              <a:t>upravlja</a:t>
            </a:r>
            <a:r>
              <a:rPr lang="en-US" dirty="0"/>
              <a:t> </a:t>
            </a:r>
            <a:r>
              <a:rPr lang="en-US" dirty="0" err="1"/>
              <a:t>svim</a:t>
            </a:r>
            <a:r>
              <a:rPr lang="en-US" dirty="0"/>
              <a:t> </a:t>
            </a:r>
            <a:r>
              <a:rPr lang="en-US" dirty="0" err="1"/>
              <a:t>elementima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Ovi</a:t>
            </a:r>
            <a:r>
              <a:rPr lang="en-US" dirty="0"/>
              <a:t> </a:t>
            </a:r>
            <a:r>
              <a:rPr lang="en-US" dirty="0" err="1"/>
              <a:t>elementi</a:t>
            </a:r>
            <a:r>
              <a:rPr lang="en-US" dirty="0"/>
              <a:t> </a:t>
            </a:r>
            <a:r>
              <a:rPr lang="en-US" dirty="0" err="1"/>
              <a:t>moraju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povezani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raditi</a:t>
            </a:r>
            <a:r>
              <a:rPr lang="en-US" dirty="0"/>
              <a:t> </a:t>
            </a:r>
            <a:r>
              <a:rPr lang="en-US" dirty="0" err="1"/>
              <a:t>sinhrono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Ovisno</a:t>
            </a:r>
            <a:r>
              <a:rPr lang="en-US" dirty="0"/>
              <a:t> o </a:t>
            </a:r>
            <a:r>
              <a:rPr lang="en-US" dirty="0" err="1"/>
              <a:t>dizajnu</a:t>
            </a:r>
            <a:r>
              <a:rPr lang="en-US" dirty="0"/>
              <a:t>, </a:t>
            </a:r>
            <a:r>
              <a:rPr lang="en-US" dirty="0" err="1"/>
              <a:t>elementi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povezani</a:t>
            </a:r>
            <a:r>
              <a:rPr lang="en-US" dirty="0"/>
              <a:t> </a:t>
            </a:r>
            <a:r>
              <a:rPr lang="en-US" dirty="0" err="1"/>
              <a:t>preko</a:t>
            </a:r>
            <a:r>
              <a:rPr lang="en-US" dirty="0"/>
              <a:t> </a:t>
            </a:r>
            <a:r>
              <a:rPr lang="en-US" dirty="0" err="1"/>
              <a:t>jedne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hr-HR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sabirnica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775679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E20A7-0658-B4B8-8F44-16FDE4F5B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Datapath sa 1 ili 2 sabirnice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0B82F88-37EB-76AA-1922-EBE9B2607C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0206" y="1475874"/>
            <a:ext cx="8791588" cy="4805057"/>
          </a:xfrm>
        </p:spPr>
      </p:pic>
    </p:spTree>
    <p:extLst>
      <p:ext uri="{BB962C8B-B14F-4D97-AF65-F5344CB8AC3E}">
        <p14:creationId xmlns:p14="http://schemas.microsoft.com/office/powerpoint/2010/main" val="2604445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D4676-4F5F-B26C-7482-823F48C1C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BA92B-28B3-C87A-0C1C-8820A22CD5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puno</a:t>
            </a:r>
            <a:r>
              <a:rPr lang="en-US" dirty="0"/>
              <a:t> je </a:t>
            </a:r>
            <a:r>
              <a:rPr lang="en-US" dirty="0" err="1"/>
              <a:t>noviteta</a:t>
            </a:r>
            <a:r>
              <a:rPr lang="en-US" dirty="0"/>
              <a:t> u </a:t>
            </a:r>
            <a:r>
              <a:rPr lang="en-US" dirty="0" err="1"/>
              <a:t>razvoju</a:t>
            </a:r>
            <a:r>
              <a:rPr lang="en-US" dirty="0"/>
              <a:t> </a:t>
            </a:r>
            <a:r>
              <a:rPr lang="en-US" dirty="0" err="1"/>
              <a:t>računala</a:t>
            </a:r>
            <a:r>
              <a:rPr lang="en-US" dirty="0"/>
              <a:t> </a:t>
            </a:r>
            <a:br>
              <a:rPr lang="hr-HR" dirty="0"/>
            </a:br>
            <a:r>
              <a:rPr lang="en-US" dirty="0"/>
              <a:t> </a:t>
            </a:r>
            <a:r>
              <a:rPr lang="en-US" dirty="0" err="1"/>
              <a:t>Performanse</a:t>
            </a:r>
            <a:r>
              <a:rPr lang="en-US" dirty="0"/>
              <a:t> I </a:t>
            </a:r>
            <a:r>
              <a:rPr lang="en-US" dirty="0" err="1"/>
              <a:t>Energetska</a:t>
            </a:r>
            <a:r>
              <a:rPr lang="en-US" dirty="0"/>
              <a:t> </a:t>
            </a:r>
            <a:r>
              <a:rPr lang="en-US" dirty="0" err="1"/>
              <a:t>efikasnost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076572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19678-B509-5FED-CEFC-0FFF75265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Što</a:t>
            </a:r>
            <a:r>
              <a:rPr lang="en-US" dirty="0"/>
              <a:t> to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skupa</a:t>
            </a:r>
            <a:r>
              <a:rPr lang="en-US" dirty="0"/>
              <a:t> </a:t>
            </a:r>
            <a:r>
              <a:rPr lang="en-US" dirty="0" err="1"/>
              <a:t>točno</a:t>
            </a:r>
            <a:r>
              <a:rPr lang="en-US" dirty="0"/>
              <a:t> </a:t>
            </a:r>
            <a:r>
              <a:rPr lang="en-US" dirty="0" err="1"/>
              <a:t>znači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aspekta</a:t>
            </a:r>
            <a:r>
              <a:rPr lang="en-US" dirty="0"/>
              <a:t> </a:t>
            </a:r>
            <a:r>
              <a:rPr lang="en-US" dirty="0" err="1"/>
              <a:t>izvršavanja</a:t>
            </a:r>
            <a:r>
              <a:rPr lang="en-US" dirty="0"/>
              <a:t> </a:t>
            </a:r>
            <a:r>
              <a:rPr lang="en-US" dirty="0" err="1"/>
              <a:t>nekakvog</a:t>
            </a:r>
            <a:r>
              <a:rPr lang="en-US" dirty="0"/>
              <a:t> </a:t>
            </a:r>
            <a:r>
              <a:rPr lang="en-US" dirty="0" err="1"/>
              <a:t>programa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9E9B4-48BE-435C-A491-AD6B62BD2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• Program se </a:t>
            </a:r>
            <a:r>
              <a:rPr lang="en-US" dirty="0" err="1"/>
              <a:t>sastoji</a:t>
            </a:r>
            <a:r>
              <a:rPr lang="en-US" dirty="0"/>
              <a:t> od seta </a:t>
            </a:r>
            <a:r>
              <a:rPr lang="en-US" dirty="0" err="1"/>
              <a:t>instrukcija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Svaka</a:t>
            </a:r>
            <a:r>
              <a:rPr lang="en-US" dirty="0"/>
              <a:t> </a:t>
            </a:r>
            <a:r>
              <a:rPr lang="en-US" dirty="0" err="1"/>
              <a:t>instrukcija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makro-cikluse</a:t>
            </a:r>
            <a:r>
              <a:rPr lang="en-US" dirty="0"/>
              <a:t>, </a:t>
            </a:r>
            <a:r>
              <a:rPr lang="en-US" dirty="0" err="1"/>
              <a:t>tipično</a:t>
            </a:r>
            <a:r>
              <a:rPr lang="en-US" dirty="0"/>
              <a:t> FETCH, DECODE,</a:t>
            </a:r>
            <a:r>
              <a:rPr lang="hr-HR" dirty="0"/>
              <a:t> </a:t>
            </a:r>
            <a:r>
              <a:rPr lang="en-US" dirty="0"/>
              <a:t>EXECUTE I RESULT WRITING</a:t>
            </a:r>
          </a:p>
          <a:p>
            <a:r>
              <a:rPr lang="en-US" dirty="0"/>
              <a:t>• </a:t>
            </a:r>
            <a:r>
              <a:rPr lang="en-US" dirty="0" err="1"/>
              <a:t>Broj</a:t>
            </a:r>
            <a:r>
              <a:rPr lang="en-US" dirty="0"/>
              <a:t> </a:t>
            </a:r>
            <a:r>
              <a:rPr lang="en-US" dirty="0" err="1"/>
              <a:t>koraka</a:t>
            </a:r>
            <a:r>
              <a:rPr lang="en-US" dirty="0"/>
              <a:t> </a:t>
            </a:r>
            <a:r>
              <a:rPr lang="en-US" dirty="0" err="1"/>
              <a:t>ovisi</a:t>
            </a:r>
            <a:r>
              <a:rPr lang="en-US" dirty="0"/>
              <a:t> o </a:t>
            </a:r>
            <a:r>
              <a:rPr lang="en-US" dirty="0" err="1"/>
              <a:t>dizajnu</a:t>
            </a:r>
            <a:r>
              <a:rPr lang="en-US" dirty="0"/>
              <a:t> </a:t>
            </a:r>
            <a:r>
              <a:rPr lang="en-US" dirty="0" err="1"/>
              <a:t>procesora</a:t>
            </a:r>
            <a:r>
              <a:rPr lang="en-US" dirty="0"/>
              <a:t> – </a:t>
            </a:r>
            <a:r>
              <a:rPr lang="en-US" dirty="0" err="1"/>
              <a:t>npr.neki</a:t>
            </a:r>
            <a:r>
              <a:rPr lang="en-US" dirty="0"/>
              <a:t> </a:t>
            </a:r>
            <a:r>
              <a:rPr lang="en-US" dirty="0" err="1"/>
              <a:t>procesori</a:t>
            </a:r>
            <a:r>
              <a:rPr lang="en-US" dirty="0"/>
              <a:t> </a:t>
            </a:r>
            <a:r>
              <a:rPr lang="en-US" dirty="0" err="1"/>
              <a:t>imaju</a:t>
            </a:r>
            <a:r>
              <a:rPr lang="hr-HR" dirty="0"/>
              <a:t> i</a:t>
            </a:r>
            <a:r>
              <a:rPr lang="en-US" dirty="0" err="1"/>
              <a:t>ntegriranu</a:t>
            </a:r>
            <a:r>
              <a:rPr lang="en-US" dirty="0"/>
              <a:t> </a:t>
            </a:r>
            <a:r>
              <a:rPr lang="en-US" dirty="0" err="1"/>
              <a:t>detekciju</a:t>
            </a:r>
            <a:r>
              <a:rPr lang="en-US" dirty="0"/>
              <a:t> </a:t>
            </a:r>
            <a:r>
              <a:rPr lang="en-US" dirty="0" err="1"/>
              <a:t>prekida</a:t>
            </a:r>
            <a:r>
              <a:rPr lang="en-US" dirty="0"/>
              <a:t>, </a:t>
            </a:r>
            <a:r>
              <a:rPr lang="en-US" dirty="0" err="1"/>
              <a:t>neki</a:t>
            </a:r>
            <a:r>
              <a:rPr lang="en-US" dirty="0"/>
              <a:t> ne</a:t>
            </a:r>
          </a:p>
          <a:p>
            <a:r>
              <a:rPr lang="en-US" dirty="0"/>
              <a:t>• </a:t>
            </a:r>
            <a:r>
              <a:rPr lang="en-US" dirty="0" err="1"/>
              <a:t>Također</a:t>
            </a:r>
            <a:r>
              <a:rPr lang="en-US" dirty="0"/>
              <a:t>, FETCH se </a:t>
            </a:r>
            <a:r>
              <a:rPr lang="en-US" dirty="0" err="1"/>
              <a:t>obično</a:t>
            </a:r>
            <a:r>
              <a:rPr lang="en-US" dirty="0"/>
              <a:t> </a:t>
            </a:r>
            <a:r>
              <a:rPr lang="en-US" dirty="0" err="1"/>
              <a:t>promatra</a:t>
            </a:r>
            <a:r>
              <a:rPr lang="en-US" dirty="0"/>
              <a:t> </a:t>
            </a:r>
            <a:r>
              <a:rPr lang="en-US" dirty="0" err="1"/>
              <a:t>kroz</a:t>
            </a:r>
            <a:r>
              <a:rPr lang="en-US" dirty="0"/>
              <a:t> </a:t>
            </a:r>
            <a:r>
              <a:rPr lang="en-US" dirty="0" err="1"/>
              <a:t>dvije</a:t>
            </a:r>
            <a:r>
              <a:rPr lang="en-US" dirty="0"/>
              <a:t> faze – </a:t>
            </a:r>
            <a:r>
              <a:rPr lang="en-US" dirty="0" err="1"/>
              <a:t>dohvat</a:t>
            </a:r>
            <a:r>
              <a:rPr lang="hr-HR" dirty="0"/>
              <a:t> </a:t>
            </a:r>
            <a:r>
              <a:rPr lang="en-US" dirty="0" err="1"/>
              <a:t>instrukcije</a:t>
            </a:r>
            <a:r>
              <a:rPr lang="en-US" dirty="0"/>
              <a:t> I </a:t>
            </a:r>
            <a:r>
              <a:rPr lang="en-US" dirty="0" err="1"/>
              <a:t>dohvat</a:t>
            </a:r>
            <a:r>
              <a:rPr lang="en-US" dirty="0"/>
              <a:t> </a:t>
            </a:r>
            <a:r>
              <a:rPr lang="en-US" dirty="0" err="1"/>
              <a:t>operanada</a:t>
            </a:r>
            <a:r>
              <a:rPr lang="en-US" dirty="0"/>
              <a:t> </a:t>
            </a:r>
            <a:r>
              <a:rPr lang="en-US" dirty="0" err="1"/>
              <a:t>nad</a:t>
            </a:r>
            <a:r>
              <a:rPr lang="en-US" dirty="0"/>
              <a:t> </a:t>
            </a:r>
            <a:r>
              <a:rPr lang="hr-HR" dirty="0"/>
              <a:t>k</a:t>
            </a:r>
            <a:r>
              <a:rPr lang="en-US" dirty="0" err="1"/>
              <a:t>ojima</a:t>
            </a:r>
            <a:r>
              <a:rPr lang="en-US" dirty="0"/>
              <a:t> se </a:t>
            </a:r>
            <a:r>
              <a:rPr lang="en-US" dirty="0" err="1"/>
              <a:t>instrukcija</a:t>
            </a:r>
            <a:r>
              <a:rPr lang="en-US" dirty="0"/>
              <a:t> </a:t>
            </a:r>
            <a:r>
              <a:rPr lang="en-US" dirty="0" err="1"/>
              <a:t>izvršava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Svaki</a:t>
            </a:r>
            <a:r>
              <a:rPr lang="en-US" dirty="0"/>
              <a:t> od </a:t>
            </a:r>
            <a:r>
              <a:rPr lang="en-US" dirty="0" err="1"/>
              <a:t>ovih</a:t>
            </a:r>
            <a:r>
              <a:rPr lang="en-US" dirty="0"/>
              <a:t> </a:t>
            </a:r>
            <a:r>
              <a:rPr lang="en-US" dirty="0" err="1"/>
              <a:t>makro-koraka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mikro-korake</a:t>
            </a:r>
            <a:r>
              <a:rPr lang="en-US" dirty="0"/>
              <a:t>, </a:t>
            </a:r>
            <a:r>
              <a:rPr lang="en-US" dirty="0" err="1"/>
              <a:t>tzv</a:t>
            </a:r>
            <a:r>
              <a:rPr lang="en-US" dirty="0"/>
              <a:t>. Atomic </a:t>
            </a:r>
            <a:r>
              <a:rPr lang="en-US" dirty="0" err="1"/>
              <a:t>operacije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Brzina</a:t>
            </a:r>
            <a:r>
              <a:rPr lang="en-US" dirty="0"/>
              <a:t> </a:t>
            </a:r>
            <a:r>
              <a:rPr lang="en-US" dirty="0" err="1"/>
              <a:t>izvršavanja</a:t>
            </a:r>
            <a:r>
              <a:rPr lang="en-US" dirty="0"/>
              <a:t> </a:t>
            </a:r>
            <a:r>
              <a:rPr lang="en-US" dirty="0" err="1"/>
              <a:t>operacija</a:t>
            </a:r>
            <a:r>
              <a:rPr lang="en-US" dirty="0"/>
              <a:t> </a:t>
            </a:r>
            <a:r>
              <a:rPr lang="en-US" dirty="0" err="1"/>
              <a:t>ovisi</a:t>
            </a:r>
            <a:r>
              <a:rPr lang="en-US" dirty="0"/>
              <a:t> o </a:t>
            </a:r>
            <a:r>
              <a:rPr lang="en-US" dirty="0" err="1"/>
              <a:t>taktu</a:t>
            </a:r>
            <a:r>
              <a:rPr lang="en-US" dirty="0"/>
              <a:t> </a:t>
            </a:r>
            <a:r>
              <a:rPr lang="en-US" dirty="0" err="1"/>
              <a:t>procesora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275464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B8F4E-213B-78A8-840F-8C998463A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Tipični</a:t>
            </a:r>
            <a:r>
              <a:rPr lang="en-US" dirty="0"/>
              <a:t> </a:t>
            </a:r>
            <a:r>
              <a:rPr lang="en-US" dirty="0" err="1"/>
              <a:t>tok</a:t>
            </a:r>
            <a:r>
              <a:rPr lang="en-US" dirty="0"/>
              <a:t> </a:t>
            </a:r>
            <a:r>
              <a:rPr lang="en-US" dirty="0" err="1"/>
              <a:t>izvršavanja</a:t>
            </a:r>
            <a:r>
              <a:rPr lang="en-US" dirty="0"/>
              <a:t> </a:t>
            </a:r>
            <a:r>
              <a:rPr lang="en-US" dirty="0" err="1"/>
              <a:t>programa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DD580B-49FB-4C22-1315-73E6691146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5579" y="1387003"/>
            <a:ext cx="7940841" cy="5470997"/>
          </a:xfrm>
        </p:spPr>
      </p:pic>
    </p:spTree>
    <p:extLst>
      <p:ext uri="{BB962C8B-B14F-4D97-AF65-F5344CB8AC3E}">
        <p14:creationId xmlns:p14="http://schemas.microsoft.com/office/powerpoint/2010/main" val="130482772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2A219-EC08-76FC-4ED0-EBC0047F5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Što je onda, zapravo, kontrolna jedinica?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D7C22-FE5D-AA15-7B11-7B1D799B29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• </a:t>
            </a:r>
            <a:r>
              <a:rPr lang="en-US" dirty="0" err="1"/>
              <a:t>Jedinica</a:t>
            </a:r>
            <a:r>
              <a:rPr lang="en-US" dirty="0"/>
              <a:t> </a:t>
            </a:r>
            <a:r>
              <a:rPr lang="en-US" dirty="0" err="1"/>
              <a:t>stanja</a:t>
            </a:r>
            <a:r>
              <a:rPr lang="en-US" dirty="0"/>
              <a:t> (state machine)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generira</a:t>
            </a:r>
            <a:r>
              <a:rPr lang="en-US" dirty="0"/>
              <a:t> </a:t>
            </a:r>
            <a:r>
              <a:rPr lang="en-US" dirty="0" err="1"/>
              <a:t>kontrolna</a:t>
            </a:r>
            <a:r>
              <a:rPr lang="en-US" dirty="0"/>
              <a:t> </a:t>
            </a:r>
            <a:r>
              <a:rPr lang="en-US" dirty="0" err="1"/>
              <a:t>stanja</a:t>
            </a:r>
            <a:r>
              <a:rPr lang="en-US" dirty="0"/>
              <a:t> </a:t>
            </a:r>
            <a:r>
              <a:rPr lang="en-US" dirty="0" err="1"/>
              <a:t>ovisno</a:t>
            </a:r>
            <a:r>
              <a:rPr lang="hr-HR" dirty="0"/>
              <a:t> </a:t>
            </a:r>
            <a:r>
              <a:rPr lang="en-US" dirty="0"/>
              <a:t>o </a:t>
            </a:r>
            <a:r>
              <a:rPr lang="en-US" dirty="0" err="1"/>
              <a:t>ulazu</a:t>
            </a:r>
            <a:r>
              <a:rPr lang="en-US" dirty="0"/>
              <a:t>, </a:t>
            </a:r>
            <a:r>
              <a:rPr lang="en-US" dirty="0" err="1"/>
              <a:t>dok</a:t>
            </a:r>
            <a:r>
              <a:rPr lang="en-US" dirty="0"/>
              <a:t> se </a:t>
            </a:r>
            <a:r>
              <a:rPr lang="en-US" dirty="0" err="1"/>
              <a:t>izlaz</a:t>
            </a:r>
            <a:r>
              <a:rPr lang="en-US" dirty="0"/>
              <a:t> </a:t>
            </a:r>
            <a:r>
              <a:rPr lang="en-US" dirty="0" err="1"/>
              <a:t>generira</a:t>
            </a:r>
            <a:r>
              <a:rPr lang="en-US" dirty="0"/>
              <a:t> s </a:t>
            </a:r>
            <a:r>
              <a:rPr lang="en-US" dirty="0" err="1"/>
              <a:t>obzirom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uvjete</a:t>
            </a:r>
            <a:r>
              <a:rPr lang="en-US" dirty="0"/>
              <a:t> I </a:t>
            </a:r>
            <a:r>
              <a:rPr lang="en-US" dirty="0" err="1"/>
              <a:t>podatke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ulazu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Bitni</a:t>
            </a:r>
            <a:r>
              <a:rPr lang="en-US" dirty="0"/>
              <a:t> </a:t>
            </a:r>
            <a:r>
              <a:rPr lang="en-US" dirty="0" err="1"/>
              <a:t>parametri</a:t>
            </a:r>
            <a:r>
              <a:rPr lang="en-US" dirty="0"/>
              <a:t> </a:t>
            </a:r>
            <a:r>
              <a:rPr lang="en-US" dirty="0" err="1"/>
              <a:t>kontrolne</a:t>
            </a:r>
            <a:r>
              <a:rPr lang="en-US" dirty="0"/>
              <a:t> </a:t>
            </a:r>
            <a:r>
              <a:rPr lang="en-US" dirty="0" err="1"/>
              <a:t>jedinice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Processor clock – </a:t>
            </a:r>
            <a:r>
              <a:rPr lang="en-US" dirty="0" err="1"/>
              <a:t>pogoni</a:t>
            </a:r>
            <a:r>
              <a:rPr lang="en-US" dirty="0"/>
              <a:t> </a:t>
            </a:r>
            <a:r>
              <a:rPr lang="en-US" dirty="0" err="1"/>
              <a:t>kontrolnu</a:t>
            </a:r>
            <a:r>
              <a:rPr lang="en-US" dirty="0"/>
              <a:t> </a:t>
            </a:r>
            <a:r>
              <a:rPr lang="en-US" dirty="0" err="1"/>
              <a:t>jedinicu</a:t>
            </a:r>
            <a:r>
              <a:rPr lang="en-US" dirty="0"/>
              <a:t> I </a:t>
            </a:r>
            <a:r>
              <a:rPr lang="en-US" dirty="0" err="1"/>
              <a:t>sinhronizira</a:t>
            </a:r>
            <a:r>
              <a:rPr lang="en-US" dirty="0"/>
              <a:t> </a:t>
            </a:r>
            <a:r>
              <a:rPr lang="en-US" dirty="0" err="1"/>
              <a:t>mikro-operacije</a:t>
            </a:r>
            <a:r>
              <a:rPr lang="en-US" dirty="0"/>
              <a:t>,</a:t>
            </a:r>
            <a:r>
              <a:rPr lang="hr-HR" dirty="0"/>
              <a:t> </a:t>
            </a:r>
            <a:r>
              <a:rPr lang="en-US" dirty="0" err="1"/>
              <a:t>jedna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mikro-operacija</a:t>
            </a:r>
            <a:r>
              <a:rPr lang="en-US" dirty="0"/>
              <a:t> po </a:t>
            </a:r>
            <a:r>
              <a:rPr lang="en-US" dirty="0" err="1"/>
              <a:t>taktu</a:t>
            </a:r>
            <a:r>
              <a:rPr lang="en-US" dirty="0"/>
              <a:t> –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operacija</a:t>
            </a:r>
            <a:r>
              <a:rPr lang="en-US" dirty="0"/>
              <a:t> po </a:t>
            </a:r>
            <a:r>
              <a:rPr lang="en-US" dirty="0" err="1"/>
              <a:t>taktu</a:t>
            </a:r>
            <a:r>
              <a:rPr lang="en-US" dirty="0"/>
              <a:t> </a:t>
            </a:r>
            <a:r>
              <a:rPr lang="en-US" dirty="0" err="1"/>
              <a:t>moguće</a:t>
            </a:r>
            <a:r>
              <a:rPr lang="en-US" dirty="0"/>
              <a:t> je </a:t>
            </a:r>
            <a:r>
              <a:rPr lang="en-US" dirty="0" err="1"/>
              <a:t>kod</a:t>
            </a:r>
            <a:r>
              <a:rPr lang="hr-HR" dirty="0"/>
              <a:t> </a:t>
            </a:r>
            <a:r>
              <a:rPr lang="en-US" dirty="0" err="1"/>
              <a:t>korištenja</a:t>
            </a:r>
            <a:r>
              <a:rPr lang="en-US" dirty="0"/>
              <a:t> </a:t>
            </a:r>
            <a:r>
              <a:rPr lang="en-US" dirty="0" err="1"/>
              <a:t>cjevovoda</a:t>
            </a:r>
            <a:r>
              <a:rPr lang="en-US" dirty="0"/>
              <a:t> (pipelining), </a:t>
            </a:r>
            <a:r>
              <a:rPr lang="en-US" dirty="0" err="1"/>
              <a:t>paralelizma</a:t>
            </a:r>
            <a:r>
              <a:rPr lang="en-US" dirty="0"/>
              <a:t>,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izvođenja</a:t>
            </a:r>
            <a:r>
              <a:rPr lang="en-US" dirty="0"/>
              <a:t> </a:t>
            </a:r>
            <a:r>
              <a:rPr lang="en-US" dirty="0" err="1"/>
              <a:t>operacija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hr-HR" dirty="0"/>
              <a:t> </a:t>
            </a:r>
            <a:r>
              <a:rPr lang="en-US" dirty="0" err="1"/>
              <a:t>nisu</a:t>
            </a:r>
            <a:r>
              <a:rPr lang="en-US" dirty="0"/>
              <a:t> u </a:t>
            </a:r>
            <a:r>
              <a:rPr lang="en-US" dirty="0" err="1"/>
              <a:t>konfliktu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Instrukcijski</a:t>
            </a:r>
            <a:r>
              <a:rPr lang="en-US" dirty="0"/>
              <a:t> </a:t>
            </a:r>
            <a:r>
              <a:rPr lang="en-US" dirty="0" err="1"/>
              <a:t>registar</a:t>
            </a:r>
            <a:r>
              <a:rPr lang="en-US" dirty="0"/>
              <a:t> (IR) – </a:t>
            </a:r>
            <a:r>
              <a:rPr lang="en-US" dirty="0" err="1"/>
              <a:t>sadržava</a:t>
            </a:r>
            <a:r>
              <a:rPr lang="en-US" dirty="0"/>
              <a:t> opcode za </a:t>
            </a:r>
            <a:r>
              <a:rPr lang="en-US" dirty="0" err="1"/>
              <a:t>trenutnu</a:t>
            </a:r>
            <a:r>
              <a:rPr lang="en-US" dirty="0"/>
              <a:t> </a:t>
            </a:r>
            <a:r>
              <a:rPr lang="en-US" dirty="0" err="1"/>
              <a:t>instrukciju</a:t>
            </a:r>
            <a:r>
              <a:rPr lang="en-US" dirty="0"/>
              <a:t>, </a:t>
            </a:r>
            <a:r>
              <a:rPr lang="en-US" dirty="0" err="1"/>
              <a:t>direktno</a:t>
            </a:r>
            <a:r>
              <a:rPr lang="hr-HR" dirty="0"/>
              <a:t> </a:t>
            </a:r>
            <a:r>
              <a:rPr lang="en-US" dirty="0" err="1"/>
              <a:t>utječe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izdavanje</a:t>
            </a:r>
            <a:r>
              <a:rPr lang="en-US" dirty="0"/>
              <a:t> </a:t>
            </a:r>
            <a:r>
              <a:rPr lang="en-US" dirty="0" err="1"/>
              <a:t>mikro-operacija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Zastavice</a:t>
            </a:r>
            <a:r>
              <a:rPr lang="en-US" dirty="0"/>
              <a:t>, </a:t>
            </a:r>
            <a:r>
              <a:rPr lang="en-US" dirty="0" err="1"/>
              <a:t>kontrolni</a:t>
            </a:r>
            <a:r>
              <a:rPr lang="en-US" dirty="0"/>
              <a:t> </a:t>
            </a:r>
            <a:r>
              <a:rPr lang="en-US" dirty="0" err="1"/>
              <a:t>kodovi</a:t>
            </a:r>
            <a:r>
              <a:rPr lang="en-US" dirty="0"/>
              <a:t> – </a:t>
            </a:r>
            <a:r>
              <a:rPr lang="en-US" dirty="0" err="1"/>
              <a:t>zastavice</a:t>
            </a:r>
            <a:r>
              <a:rPr lang="en-US" dirty="0"/>
              <a:t> </a:t>
            </a:r>
            <a:r>
              <a:rPr lang="en-US" dirty="0" err="1"/>
              <a:t>tipa</a:t>
            </a:r>
            <a:r>
              <a:rPr lang="en-US" dirty="0"/>
              <a:t> Trap, Interrupt, Parity I sl. –</a:t>
            </a:r>
            <a:r>
              <a:rPr lang="hr-HR" dirty="0"/>
              <a:t> </a:t>
            </a:r>
            <a:r>
              <a:rPr lang="en-US" dirty="0" err="1"/>
              <a:t>odnose</a:t>
            </a:r>
            <a:r>
              <a:rPr lang="en-US" dirty="0"/>
              <a:t> se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trenutno</a:t>
            </a:r>
            <a:r>
              <a:rPr lang="en-US" dirty="0"/>
              <a:t> </a:t>
            </a:r>
            <a:r>
              <a:rPr lang="en-US" dirty="0" err="1"/>
              <a:t>stanje</a:t>
            </a:r>
            <a:r>
              <a:rPr lang="en-US" dirty="0"/>
              <a:t> </a:t>
            </a:r>
            <a:r>
              <a:rPr lang="en-US" dirty="0" err="1"/>
              <a:t>procesora</a:t>
            </a:r>
            <a:r>
              <a:rPr lang="en-US" dirty="0"/>
              <a:t> I </a:t>
            </a:r>
            <a:r>
              <a:rPr lang="en-US" dirty="0" err="1"/>
              <a:t>uvjete</a:t>
            </a:r>
            <a:r>
              <a:rPr lang="en-US" dirty="0"/>
              <a:t>, </a:t>
            </a:r>
            <a:r>
              <a:rPr lang="en-US" dirty="0" err="1"/>
              <a:t>kako</a:t>
            </a:r>
            <a:r>
              <a:rPr lang="en-US" dirty="0"/>
              <a:t> bi se </a:t>
            </a:r>
            <a:r>
              <a:rPr lang="en-US" dirty="0" err="1"/>
              <a:t>znao</a:t>
            </a:r>
            <a:r>
              <a:rPr lang="en-US" dirty="0"/>
              <a:t> </a:t>
            </a:r>
            <a:r>
              <a:rPr lang="en-US" dirty="0" err="1"/>
              <a:t>rezultat</a:t>
            </a:r>
            <a:r>
              <a:rPr lang="hr-HR" dirty="0"/>
              <a:t> </a:t>
            </a:r>
            <a:r>
              <a:rPr lang="en-US" dirty="0" err="1"/>
              <a:t>prethodno</a:t>
            </a:r>
            <a:r>
              <a:rPr lang="en-US" dirty="0"/>
              <a:t> </a:t>
            </a:r>
            <a:r>
              <a:rPr lang="en-US" dirty="0" err="1"/>
              <a:t>izvedenih</a:t>
            </a:r>
            <a:r>
              <a:rPr lang="en-US" dirty="0"/>
              <a:t> </a:t>
            </a:r>
            <a:r>
              <a:rPr lang="en-US" dirty="0" err="1"/>
              <a:t>operacija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procesoru</a:t>
            </a:r>
            <a:r>
              <a:rPr lang="hr-HR" dirty="0"/>
              <a:t>; adresa u memoriji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Eksterna</a:t>
            </a:r>
            <a:r>
              <a:rPr lang="en-US" dirty="0"/>
              <a:t> </a:t>
            </a:r>
            <a:r>
              <a:rPr lang="en-US" dirty="0" err="1"/>
              <a:t>kontrolna</a:t>
            </a:r>
            <a:r>
              <a:rPr lang="en-US" dirty="0"/>
              <a:t> </a:t>
            </a:r>
            <a:r>
              <a:rPr lang="en-US" dirty="0" err="1"/>
              <a:t>sabirnica</a:t>
            </a:r>
            <a:r>
              <a:rPr lang="en-US" dirty="0"/>
              <a:t> – </a:t>
            </a:r>
            <a:r>
              <a:rPr lang="en-US" dirty="0" err="1"/>
              <a:t>postoji</a:t>
            </a:r>
            <a:r>
              <a:rPr lang="en-US" dirty="0"/>
              <a:t> </a:t>
            </a:r>
            <a:r>
              <a:rPr lang="en-US" dirty="0" err="1"/>
              <a:t>zato</a:t>
            </a:r>
            <a:r>
              <a:rPr lang="en-US" dirty="0"/>
              <a:t> da bi </a:t>
            </a:r>
            <a:r>
              <a:rPr lang="en-US" dirty="0" err="1"/>
              <a:t>procesor</a:t>
            </a:r>
            <a:r>
              <a:rPr lang="en-US" dirty="0"/>
              <a:t> </a:t>
            </a:r>
            <a:r>
              <a:rPr lang="en-US" dirty="0" err="1"/>
              <a:t>mogao</a:t>
            </a:r>
            <a:r>
              <a:rPr lang="en-US" dirty="0"/>
              <a:t> </a:t>
            </a:r>
            <a:r>
              <a:rPr lang="en-US" dirty="0" err="1"/>
              <a:t>komunicirati</a:t>
            </a:r>
            <a:r>
              <a:rPr lang="hr-HR" dirty="0"/>
              <a:t> </a:t>
            </a:r>
            <a:r>
              <a:rPr lang="en-US" dirty="0"/>
              <a:t>I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vanjskim</a:t>
            </a:r>
            <a:r>
              <a:rPr lang="en-US" dirty="0"/>
              <a:t> </a:t>
            </a:r>
            <a:r>
              <a:rPr lang="en-US" dirty="0" err="1"/>
              <a:t>uređajima</a:t>
            </a:r>
            <a:r>
              <a:rPr lang="en-US" dirty="0"/>
              <a:t> – </a:t>
            </a:r>
            <a:r>
              <a:rPr lang="en-US" dirty="0" err="1"/>
              <a:t>npr</a:t>
            </a:r>
            <a:r>
              <a:rPr lang="en-US" dirty="0"/>
              <a:t>. </a:t>
            </a:r>
            <a:r>
              <a:rPr lang="en-US" dirty="0" err="1"/>
              <a:t>prekid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I/O </a:t>
            </a:r>
            <a:r>
              <a:rPr lang="en-US" dirty="0" err="1"/>
              <a:t>sustava</a:t>
            </a:r>
            <a:r>
              <a:rPr lang="en-US" dirty="0"/>
              <a:t> </a:t>
            </a:r>
            <a:r>
              <a:rPr lang="en-US" dirty="0" err="1"/>
              <a:t>znači</a:t>
            </a:r>
            <a:r>
              <a:rPr lang="en-US" dirty="0"/>
              <a:t> da je </a:t>
            </a:r>
            <a:r>
              <a:rPr lang="en-US" dirty="0" err="1"/>
              <a:t>potrebna</a:t>
            </a:r>
            <a:r>
              <a:rPr lang="hr-HR" dirty="0"/>
              <a:t> </a:t>
            </a:r>
            <a:r>
              <a:rPr lang="en-US" dirty="0" err="1"/>
              <a:t>pažnja</a:t>
            </a:r>
            <a:r>
              <a:rPr lang="en-US" dirty="0"/>
              <a:t> </a:t>
            </a:r>
            <a:r>
              <a:rPr lang="en-US" dirty="0" err="1"/>
              <a:t>procesora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030101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ACD1B-9926-60CF-323E-4DEB8695B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</a:t>
            </a:r>
            <a:r>
              <a:rPr lang="en-US" dirty="0" err="1"/>
              <a:t>kontrolne</a:t>
            </a:r>
            <a:r>
              <a:rPr lang="en-US" dirty="0"/>
              <a:t> </a:t>
            </a:r>
            <a:r>
              <a:rPr lang="en-US" dirty="0" err="1"/>
              <a:t>jedinice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82C5EDE-38E8-1861-13C1-01547C80EB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5014" y="1475874"/>
            <a:ext cx="8761972" cy="5382126"/>
          </a:xfrm>
        </p:spPr>
      </p:pic>
    </p:spTree>
    <p:extLst>
      <p:ext uri="{BB962C8B-B14F-4D97-AF65-F5344CB8AC3E}">
        <p14:creationId xmlns:p14="http://schemas.microsoft.com/office/powerpoint/2010/main" val="3323436393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424E6-A846-AC1B-01F6-7F4256F56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Signali</a:t>
            </a:r>
            <a:r>
              <a:rPr lang="en-US" dirty="0"/>
              <a:t> </a:t>
            </a:r>
            <a:r>
              <a:rPr lang="en-US" dirty="0" err="1"/>
              <a:t>kontrolne</a:t>
            </a:r>
            <a:r>
              <a:rPr lang="en-US" dirty="0"/>
              <a:t> </a:t>
            </a:r>
            <a:r>
              <a:rPr lang="en-US" dirty="0" err="1"/>
              <a:t>jedinice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1C0A5-ED80-8D71-BB8E-3AED301340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Output Control Signals from Control Unit (izlazni kontrolni signali iz CU)</a:t>
            </a:r>
          </a:p>
          <a:p>
            <a:pPr lvl="1"/>
            <a:r>
              <a:rPr lang="hr-HR" dirty="0"/>
              <a:t>Internal to the CPU (interni)</a:t>
            </a:r>
          </a:p>
          <a:p>
            <a:pPr lvl="1"/>
            <a:r>
              <a:rPr lang="hr-HR" dirty="0"/>
              <a:t>External Control bus (eksterni)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109921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6BEA6-7F54-884D-30D8-ABFBFC9AA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Tipovi instrukcija iz aspekta kontrolne jedinice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FF4AD-57A9-D017-3ACF-3743DAF80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• </a:t>
            </a:r>
            <a:r>
              <a:rPr lang="en-US" dirty="0" err="1"/>
              <a:t>Generalne</a:t>
            </a:r>
            <a:r>
              <a:rPr lang="en-US" dirty="0"/>
              <a:t> </a:t>
            </a:r>
            <a:r>
              <a:rPr lang="en-US" dirty="0" err="1"/>
              <a:t>instrukcije</a:t>
            </a:r>
            <a:r>
              <a:rPr lang="en-US" dirty="0"/>
              <a:t> – </a:t>
            </a:r>
            <a:r>
              <a:rPr lang="en-US" dirty="0" err="1"/>
              <a:t>izvršavaju</a:t>
            </a:r>
            <a:r>
              <a:rPr lang="en-US" dirty="0"/>
              <a:t> se </a:t>
            </a:r>
            <a:r>
              <a:rPr lang="en-US" dirty="0" err="1"/>
              <a:t>direktno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procesoru</a:t>
            </a:r>
            <a:r>
              <a:rPr lang="en-US" dirty="0"/>
              <a:t>,</a:t>
            </a:r>
            <a:r>
              <a:rPr lang="hr-HR" dirty="0"/>
              <a:t> </a:t>
            </a:r>
            <a:r>
              <a:rPr lang="en-US" dirty="0" err="1"/>
              <a:t>sekvencijalno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dolaze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izvršavanje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Uloga</a:t>
            </a:r>
            <a:r>
              <a:rPr lang="en-US" dirty="0"/>
              <a:t> </a:t>
            </a:r>
            <a:r>
              <a:rPr lang="en-US" dirty="0" err="1"/>
              <a:t>kontrolne</a:t>
            </a:r>
            <a:r>
              <a:rPr lang="en-US" dirty="0"/>
              <a:t> </a:t>
            </a:r>
            <a:r>
              <a:rPr lang="en-US" dirty="0" err="1"/>
              <a:t>jedinice</a:t>
            </a:r>
            <a:r>
              <a:rPr lang="en-US" dirty="0"/>
              <a:t> po von </a:t>
            </a:r>
            <a:r>
              <a:rPr lang="en-US" dirty="0" err="1"/>
              <a:t>Neumannu</a:t>
            </a:r>
            <a:r>
              <a:rPr lang="en-US" dirty="0"/>
              <a:t> – </a:t>
            </a:r>
            <a:r>
              <a:rPr lang="en-US" dirty="0" err="1"/>
              <a:t>instrukcija</a:t>
            </a:r>
            <a:r>
              <a:rPr lang="en-US" dirty="0"/>
              <a:t> po </a:t>
            </a:r>
            <a:r>
              <a:rPr lang="en-US" dirty="0" err="1"/>
              <a:t>instrukcija</a:t>
            </a:r>
            <a:r>
              <a:rPr lang="en-US" dirty="0"/>
              <a:t>,</a:t>
            </a:r>
            <a:r>
              <a:rPr lang="hr-HR" dirty="0"/>
              <a:t> </a:t>
            </a:r>
            <a:r>
              <a:rPr lang="en-US" dirty="0" err="1"/>
              <a:t>serijski</a:t>
            </a:r>
            <a:r>
              <a:rPr lang="en-US" dirty="0"/>
              <a:t>, </a:t>
            </a:r>
            <a:r>
              <a:rPr lang="en-US" dirty="0" err="1"/>
              <a:t>kontrola</a:t>
            </a:r>
            <a:r>
              <a:rPr lang="en-US" dirty="0"/>
              <a:t>, rinse, repeat</a:t>
            </a:r>
          </a:p>
          <a:p>
            <a:r>
              <a:rPr lang="en-US" dirty="0"/>
              <a:t>• </a:t>
            </a:r>
            <a:r>
              <a:rPr lang="en-US" dirty="0" err="1"/>
              <a:t>Instrukcije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grananjem</a:t>
            </a:r>
            <a:r>
              <a:rPr lang="en-US" dirty="0"/>
              <a:t> (branching instructions) –</a:t>
            </a:r>
            <a:r>
              <a:rPr lang="hr-HR" dirty="0"/>
              <a:t> </a:t>
            </a:r>
            <a:r>
              <a:rPr lang="en-US" dirty="0" err="1"/>
              <a:t>implementirane</a:t>
            </a:r>
            <a:r>
              <a:rPr lang="en-US" dirty="0"/>
              <a:t> </a:t>
            </a:r>
            <a:r>
              <a:rPr lang="en-US" dirty="0" err="1"/>
              <a:t>direktno</a:t>
            </a:r>
            <a:r>
              <a:rPr lang="en-US" dirty="0"/>
              <a:t> od </a:t>
            </a:r>
            <a:r>
              <a:rPr lang="en-US" dirty="0" err="1"/>
              <a:t>strane</a:t>
            </a:r>
            <a:r>
              <a:rPr lang="en-US" dirty="0"/>
              <a:t> </a:t>
            </a:r>
            <a:r>
              <a:rPr lang="en-US" dirty="0" err="1"/>
              <a:t>kontrolne</a:t>
            </a:r>
            <a:r>
              <a:rPr lang="en-US" dirty="0"/>
              <a:t> </a:t>
            </a:r>
            <a:r>
              <a:rPr lang="en-US" dirty="0" err="1"/>
              <a:t>jedinice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Kada</a:t>
            </a:r>
            <a:r>
              <a:rPr lang="en-US" dirty="0"/>
              <a:t> se </a:t>
            </a:r>
            <a:r>
              <a:rPr lang="en-US" dirty="0" err="1"/>
              <a:t>izvršavaju</a:t>
            </a:r>
            <a:r>
              <a:rPr lang="en-US" dirty="0"/>
              <a:t> </a:t>
            </a:r>
            <a:r>
              <a:rPr lang="en-US" dirty="0" err="1"/>
              <a:t>ovakve</a:t>
            </a:r>
            <a:r>
              <a:rPr lang="en-US" dirty="0"/>
              <a:t> </a:t>
            </a:r>
            <a:r>
              <a:rPr lang="en-US" dirty="0" err="1"/>
              <a:t>instrukcije</a:t>
            </a:r>
            <a:r>
              <a:rPr lang="en-US" dirty="0"/>
              <a:t>, u PC se </a:t>
            </a:r>
            <a:r>
              <a:rPr lang="en-US" dirty="0" err="1"/>
              <a:t>upisuje</a:t>
            </a:r>
            <a:r>
              <a:rPr lang="en-US" dirty="0"/>
              <a:t> </a:t>
            </a:r>
            <a:r>
              <a:rPr lang="en-US" dirty="0" err="1"/>
              <a:t>memorijska</a:t>
            </a:r>
            <a:r>
              <a:rPr lang="hr-HR" dirty="0"/>
              <a:t> </a:t>
            </a:r>
            <a:r>
              <a:rPr lang="en-US" dirty="0" err="1"/>
              <a:t>adresa</a:t>
            </a:r>
            <a:r>
              <a:rPr lang="en-US" dirty="0"/>
              <a:t> </a:t>
            </a:r>
            <a:r>
              <a:rPr lang="en-US" dirty="0" err="1"/>
              <a:t>gdje</a:t>
            </a:r>
            <a:r>
              <a:rPr lang="en-US" dirty="0"/>
              <a:t> se </a:t>
            </a:r>
            <a:r>
              <a:rPr lang="en-US" dirty="0" err="1"/>
              <a:t>kreće</a:t>
            </a:r>
            <a:r>
              <a:rPr lang="en-US" dirty="0"/>
              <a:t> u </a:t>
            </a:r>
            <a:r>
              <a:rPr lang="en-US" dirty="0" err="1"/>
              <a:t>grananje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Instrukcije</a:t>
            </a:r>
            <a:r>
              <a:rPr lang="en-US" dirty="0"/>
              <a:t> </a:t>
            </a:r>
            <a:r>
              <a:rPr lang="en-US" dirty="0" err="1"/>
              <a:t>tipa</a:t>
            </a:r>
            <a:r>
              <a:rPr lang="en-US" dirty="0"/>
              <a:t> </a:t>
            </a:r>
            <a:r>
              <a:rPr lang="en-US" dirty="0" err="1"/>
              <a:t>uvjetno</a:t>
            </a:r>
            <a:r>
              <a:rPr lang="en-US" dirty="0"/>
              <a:t> </a:t>
            </a:r>
            <a:r>
              <a:rPr lang="en-US" dirty="0" err="1"/>
              <a:t>izvršavanje</a:t>
            </a:r>
            <a:r>
              <a:rPr lang="en-US" dirty="0"/>
              <a:t> (conditional branching), </a:t>
            </a:r>
            <a:r>
              <a:rPr lang="en-US" dirty="0" err="1"/>
              <a:t>bezuvjetno</a:t>
            </a:r>
            <a:r>
              <a:rPr lang="hr-HR" dirty="0"/>
              <a:t> </a:t>
            </a:r>
            <a:r>
              <a:rPr lang="en-US" dirty="0" err="1"/>
              <a:t>izvršavanje</a:t>
            </a:r>
            <a:r>
              <a:rPr lang="en-US" dirty="0"/>
              <a:t> (jump), </a:t>
            </a:r>
            <a:r>
              <a:rPr lang="en-US" dirty="0" err="1"/>
              <a:t>poziv</a:t>
            </a:r>
            <a:r>
              <a:rPr lang="en-US" dirty="0"/>
              <a:t> pod-</a:t>
            </a:r>
            <a:r>
              <a:rPr lang="en-US" dirty="0" err="1"/>
              <a:t>rutina</a:t>
            </a:r>
            <a:r>
              <a:rPr lang="en-US" dirty="0"/>
              <a:t>, </a:t>
            </a:r>
            <a:r>
              <a:rPr lang="en-US" dirty="0" err="1"/>
              <a:t>povratak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pod-</a:t>
            </a:r>
            <a:r>
              <a:rPr lang="en-US" dirty="0" err="1"/>
              <a:t>rutina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180471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7C3AF-00DC-7C06-FC42-A5FCA0C6D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Dizajn I vrste kontrolne jedinice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31573-7C5F-4F2A-95E5-10B4EFE20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</a:t>
            </a:r>
            <a:r>
              <a:rPr lang="en-US" dirty="0" err="1"/>
              <a:t>Radi</a:t>
            </a:r>
            <a:r>
              <a:rPr lang="en-US" dirty="0"/>
              <a:t> se </a:t>
            </a: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se </a:t>
            </a:r>
            <a:r>
              <a:rPr lang="en-US" dirty="0" err="1"/>
              <a:t>analizira</a:t>
            </a:r>
            <a:r>
              <a:rPr lang="en-US" dirty="0"/>
              <a:t> put </a:t>
            </a:r>
            <a:r>
              <a:rPr lang="en-US" dirty="0" err="1"/>
              <a:t>podataka</a:t>
            </a:r>
            <a:r>
              <a:rPr lang="en-US" dirty="0"/>
              <a:t> (</a:t>
            </a:r>
            <a:r>
              <a:rPr lang="en-US" dirty="0" err="1"/>
              <a:t>datapath</a:t>
            </a:r>
            <a:r>
              <a:rPr lang="en-US" dirty="0"/>
              <a:t>)</a:t>
            </a:r>
          </a:p>
          <a:p>
            <a:r>
              <a:rPr lang="en-US" dirty="0"/>
              <a:t>• </a:t>
            </a:r>
            <a:r>
              <a:rPr lang="en-US" dirty="0" err="1"/>
              <a:t>Analitika</a:t>
            </a:r>
            <a:r>
              <a:rPr lang="en-US" dirty="0"/>
              <a:t> </a:t>
            </a:r>
            <a:r>
              <a:rPr lang="en-US" dirty="0" err="1"/>
              <a:t>datapatha</a:t>
            </a:r>
            <a:r>
              <a:rPr lang="en-US" dirty="0"/>
              <a:t> </a:t>
            </a:r>
            <a:r>
              <a:rPr lang="en-US" dirty="0" err="1"/>
              <a:t>nam</a:t>
            </a:r>
            <a:r>
              <a:rPr lang="en-US" dirty="0"/>
              <a:t> </a:t>
            </a:r>
            <a:r>
              <a:rPr lang="en-US" dirty="0" err="1"/>
              <a:t>zapravo</a:t>
            </a:r>
            <a:r>
              <a:rPr lang="en-US" dirty="0"/>
              <a:t> </a:t>
            </a:r>
            <a:r>
              <a:rPr lang="en-US" dirty="0" err="1"/>
              <a:t>govori</a:t>
            </a:r>
            <a:r>
              <a:rPr lang="en-US" dirty="0"/>
              <a:t> koji </a:t>
            </a:r>
            <a:r>
              <a:rPr lang="en-US" dirty="0" err="1"/>
              <a:t>kontrolni</a:t>
            </a:r>
            <a:r>
              <a:rPr lang="en-US" dirty="0"/>
              <a:t> </a:t>
            </a:r>
            <a:r>
              <a:rPr lang="en-US" dirty="0" err="1"/>
              <a:t>signali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hr-HR" dirty="0"/>
              <a:t> </a:t>
            </a:r>
            <a:r>
              <a:rPr lang="en-US" dirty="0" err="1"/>
              <a:t>nam</a:t>
            </a:r>
            <a:r>
              <a:rPr lang="en-US" dirty="0"/>
              <a:t> </a:t>
            </a:r>
            <a:r>
              <a:rPr lang="en-US" dirty="0" err="1"/>
              <a:t>potrebni</a:t>
            </a:r>
            <a:r>
              <a:rPr lang="en-US" dirty="0"/>
              <a:t>,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direktno</a:t>
            </a:r>
            <a:r>
              <a:rPr lang="en-US" dirty="0"/>
              <a:t> </a:t>
            </a:r>
            <a:r>
              <a:rPr lang="en-US" dirty="0" err="1"/>
              <a:t>utječe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dizajn</a:t>
            </a:r>
            <a:r>
              <a:rPr lang="en-US" dirty="0"/>
              <a:t> </a:t>
            </a:r>
            <a:r>
              <a:rPr lang="en-US" dirty="0" err="1"/>
              <a:t>kontrolne</a:t>
            </a:r>
            <a:r>
              <a:rPr lang="en-US" dirty="0"/>
              <a:t> </a:t>
            </a:r>
            <a:r>
              <a:rPr lang="en-US" dirty="0" err="1"/>
              <a:t>jedinice</a:t>
            </a:r>
            <a:endParaRPr lang="en-US" dirty="0"/>
          </a:p>
          <a:p>
            <a:r>
              <a:rPr lang="en-US" dirty="0"/>
              <a:t>• CU </a:t>
            </a:r>
            <a:r>
              <a:rPr lang="en-US" dirty="0" err="1"/>
              <a:t>zapravo</a:t>
            </a:r>
            <a:r>
              <a:rPr lang="en-US" dirty="0"/>
              <a:t> </a:t>
            </a:r>
            <a:r>
              <a:rPr lang="en-US" dirty="0" err="1"/>
              <a:t>radi</a:t>
            </a:r>
            <a:r>
              <a:rPr lang="en-US" dirty="0"/>
              <a:t> </a:t>
            </a:r>
            <a:r>
              <a:rPr lang="en-US" dirty="0" err="1"/>
              <a:t>sekvenciranje</a:t>
            </a:r>
            <a:r>
              <a:rPr lang="en-US" dirty="0"/>
              <a:t> (</a:t>
            </a:r>
            <a:r>
              <a:rPr lang="en-US" dirty="0" err="1"/>
              <a:t>operacije</a:t>
            </a:r>
            <a:r>
              <a:rPr lang="en-US" dirty="0"/>
              <a:t> </a:t>
            </a:r>
            <a:r>
              <a:rPr lang="en-US" dirty="0" err="1"/>
              <a:t>dohvata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) I</a:t>
            </a:r>
            <a:r>
              <a:rPr lang="hr-HR" dirty="0"/>
              <a:t> </a:t>
            </a:r>
            <a:r>
              <a:rPr lang="en-US" dirty="0" err="1"/>
              <a:t>izvršavanje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dostupnim</a:t>
            </a:r>
            <a:r>
              <a:rPr lang="en-US" dirty="0"/>
              <a:t> </a:t>
            </a:r>
            <a:r>
              <a:rPr lang="en-US" dirty="0" err="1"/>
              <a:t>izvršnim</a:t>
            </a:r>
            <a:r>
              <a:rPr lang="en-US" dirty="0"/>
              <a:t> </a:t>
            </a:r>
            <a:r>
              <a:rPr lang="en-US" dirty="0" err="1"/>
              <a:t>jedinicama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pristupa</a:t>
            </a:r>
            <a:r>
              <a:rPr lang="en-US" dirty="0"/>
              <a:t> </a:t>
            </a:r>
            <a:r>
              <a:rPr lang="en-US" dirty="0" err="1"/>
              <a:t>dizajnu</a:t>
            </a:r>
            <a:r>
              <a:rPr lang="en-US" dirty="0"/>
              <a:t> </a:t>
            </a:r>
            <a:r>
              <a:rPr lang="en-US" dirty="0" err="1"/>
              <a:t>logike</a:t>
            </a:r>
            <a:r>
              <a:rPr lang="en-US" dirty="0"/>
              <a:t> </a:t>
            </a:r>
            <a:r>
              <a:rPr lang="en-US" dirty="0" err="1"/>
              <a:t>kontrolne</a:t>
            </a:r>
            <a:r>
              <a:rPr lang="en-US" dirty="0"/>
              <a:t> </a:t>
            </a:r>
            <a:r>
              <a:rPr lang="en-US" dirty="0" err="1"/>
              <a:t>jedinice</a:t>
            </a:r>
            <a:endParaRPr lang="en-US" dirty="0"/>
          </a:p>
          <a:p>
            <a:pPr lvl="1"/>
            <a:r>
              <a:rPr lang="en-US" dirty="0"/>
              <a:t>Hardwired</a:t>
            </a:r>
          </a:p>
          <a:p>
            <a:pPr lvl="1"/>
            <a:r>
              <a:rPr lang="en-US" dirty="0"/>
              <a:t>Micro-programmed</a:t>
            </a:r>
          </a:p>
        </p:txBody>
      </p:sp>
    </p:spTree>
    <p:extLst>
      <p:ext uri="{BB962C8B-B14F-4D97-AF65-F5344CB8AC3E}">
        <p14:creationId xmlns:p14="http://schemas.microsoft.com/office/powerpoint/2010/main" val="3151000887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A55D6-92DB-0C61-7E4E-1CF1EDD04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Hardwired </a:t>
            </a:r>
            <a:r>
              <a:rPr lang="en-US" dirty="0" err="1"/>
              <a:t>logika</a:t>
            </a:r>
            <a:r>
              <a:rPr lang="en-US" dirty="0"/>
              <a:t> CU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61FC7-E6CF-82E4-85A3-21A2313BA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87355"/>
            <a:ext cx="10515600" cy="503237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• </a:t>
            </a:r>
            <a:r>
              <a:rPr lang="en-US" dirty="0" err="1"/>
              <a:t>Redoslijed</a:t>
            </a:r>
            <a:r>
              <a:rPr lang="en-US" dirty="0"/>
              <a:t> </a:t>
            </a:r>
            <a:r>
              <a:rPr lang="en-US" dirty="0" err="1"/>
              <a:t>operacija</a:t>
            </a:r>
            <a:r>
              <a:rPr lang="en-US" dirty="0"/>
              <a:t> </a:t>
            </a:r>
            <a:r>
              <a:rPr lang="en-US" dirty="0" err="1"/>
              <a:t>ovisi</a:t>
            </a:r>
            <a:r>
              <a:rPr lang="en-US" dirty="0"/>
              <a:t> o tome </a:t>
            </a: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logički</a:t>
            </a:r>
            <a:r>
              <a:rPr lang="en-US" dirty="0"/>
              <a:t> </a:t>
            </a:r>
            <a:r>
              <a:rPr lang="en-US" dirty="0" err="1"/>
              <a:t>elementi</a:t>
            </a:r>
            <a:r>
              <a:rPr lang="en-US" dirty="0"/>
              <a:t> </a:t>
            </a:r>
            <a:r>
              <a:rPr lang="en-US" dirty="0" err="1"/>
              <a:t>spojeni</a:t>
            </a:r>
            <a:r>
              <a:rPr lang="en-US" dirty="0"/>
              <a:t> </a:t>
            </a:r>
            <a:r>
              <a:rPr lang="en-US" dirty="0" err="1"/>
              <a:t>unutar</a:t>
            </a:r>
            <a:r>
              <a:rPr lang="hr-HR" dirty="0"/>
              <a:t> </a:t>
            </a:r>
            <a:r>
              <a:rPr lang="en-US" dirty="0" err="1"/>
              <a:t>sklopova</a:t>
            </a:r>
            <a:r>
              <a:rPr lang="en-US" dirty="0"/>
              <a:t> (hardwired)</a:t>
            </a:r>
          </a:p>
          <a:p>
            <a:r>
              <a:rPr lang="en-US" dirty="0"/>
              <a:t>• </a:t>
            </a:r>
            <a:r>
              <a:rPr lang="en-US" dirty="0" err="1"/>
              <a:t>Logika</a:t>
            </a:r>
            <a:r>
              <a:rPr lang="en-US" dirty="0"/>
              <a:t>/</a:t>
            </a:r>
            <a:r>
              <a:rPr lang="en-US" dirty="0" err="1"/>
              <a:t>sklopovi</a:t>
            </a:r>
            <a:r>
              <a:rPr lang="en-US" dirty="0"/>
              <a:t> </a:t>
            </a:r>
            <a:r>
              <a:rPr lang="en-US" dirty="0" err="1"/>
              <a:t>koriste</a:t>
            </a:r>
            <a:r>
              <a:rPr lang="en-US" dirty="0"/>
              <a:t> </a:t>
            </a:r>
            <a:r>
              <a:rPr lang="en-US" dirty="0" err="1"/>
              <a:t>gateove</a:t>
            </a:r>
            <a:r>
              <a:rPr lang="en-US" dirty="0"/>
              <a:t>, </a:t>
            </a:r>
            <a:r>
              <a:rPr lang="en-US" dirty="0" err="1"/>
              <a:t>dekodere</a:t>
            </a:r>
            <a:r>
              <a:rPr lang="en-US" dirty="0"/>
              <a:t>, </a:t>
            </a:r>
            <a:r>
              <a:rPr lang="en-US" dirty="0" err="1"/>
              <a:t>enkodere</a:t>
            </a:r>
            <a:r>
              <a:rPr lang="en-US" dirty="0"/>
              <a:t>, </a:t>
            </a:r>
            <a:r>
              <a:rPr lang="en-US" dirty="0" err="1"/>
              <a:t>brojače</a:t>
            </a:r>
            <a:r>
              <a:rPr lang="en-US" dirty="0"/>
              <a:t>, </a:t>
            </a:r>
            <a:br>
              <a:rPr lang="hr-HR" dirty="0"/>
            </a:br>
            <a:r>
              <a:rPr lang="en-US" dirty="0" err="1"/>
              <a:t>direktno</a:t>
            </a:r>
            <a:r>
              <a:rPr lang="hr-HR" dirty="0"/>
              <a:t> </a:t>
            </a:r>
            <a:r>
              <a:rPr lang="en-US" dirty="0" err="1"/>
              <a:t>spojene</a:t>
            </a:r>
            <a:r>
              <a:rPr lang="en-US" dirty="0"/>
              <a:t> u CU</a:t>
            </a:r>
          </a:p>
          <a:p>
            <a:r>
              <a:rPr lang="en-US" dirty="0"/>
              <a:t>• Mane:</a:t>
            </a:r>
          </a:p>
          <a:p>
            <a:pPr lvl="1"/>
            <a:r>
              <a:rPr lang="en-US" dirty="0" err="1"/>
              <a:t>Funkcionalno</a:t>
            </a:r>
            <a:r>
              <a:rPr lang="en-US" dirty="0"/>
              <a:t> </a:t>
            </a:r>
            <a:r>
              <a:rPr lang="en-US" dirty="0" err="1"/>
              <a:t>ograničavajuće</a:t>
            </a:r>
            <a:endParaRPr lang="en-US" dirty="0"/>
          </a:p>
          <a:p>
            <a:pPr lvl="1"/>
            <a:r>
              <a:rPr lang="en-US" dirty="0" err="1"/>
              <a:t>Komplicirano</a:t>
            </a:r>
            <a:r>
              <a:rPr lang="en-US" dirty="0"/>
              <a:t> za </a:t>
            </a:r>
            <a:r>
              <a:rPr lang="en-US" dirty="0" err="1"/>
              <a:t>izvedbu</a:t>
            </a:r>
            <a:r>
              <a:rPr lang="en-US" dirty="0"/>
              <a:t>, </a:t>
            </a:r>
            <a:r>
              <a:rPr lang="en-US" dirty="0" err="1"/>
              <a:t>dizajn</a:t>
            </a:r>
            <a:r>
              <a:rPr lang="en-US" dirty="0"/>
              <a:t>, I </a:t>
            </a:r>
            <a:r>
              <a:rPr lang="en-US" dirty="0" err="1"/>
              <a:t>testiranje</a:t>
            </a:r>
            <a:endParaRPr lang="en-US" dirty="0"/>
          </a:p>
          <a:p>
            <a:pPr lvl="1"/>
            <a:r>
              <a:rPr lang="en-US" dirty="0" err="1"/>
              <a:t>Teško</a:t>
            </a:r>
            <a:r>
              <a:rPr lang="en-US" dirty="0"/>
              <a:t> </a:t>
            </a:r>
            <a:r>
              <a:rPr lang="en-US" dirty="0" err="1"/>
              <a:t>dodati</a:t>
            </a:r>
            <a:r>
              <a:rPr lang="en-US" dirty="0"/>
              <a:t> </a:t>
            </a:r>
            <a:r>
              <a:rPr lang="en-US" dirty="0" err="1"/>
              <a:t>nove</a:t>
            </a:r>
            <a:r>
              <a:rPr lang="en-US" dirty="0"/>
              <a:t> </a:t>
            </a:r>
            <a:r>
              <a:rPr lang="en-US" dirty="0" err="1"/>
              <a:t>instrukcije</a:t>
            </a:r>
            <a:endParaRPr lang="en-US" dirty="0"/>
          </a:p>
          <a:p>
            <a:pPr lvl="1"/>
            <a:r>
              <a:rPr lang="en-US" dirty="0" err="1"/>
              <a:t>Kada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u </a:t>
            </a:r>
            <a:r>
              <a:rPr lang="en-US" dirty="0" err="1"/>
              <a:t>pitanju</a:t>
            </a:r>
            <a:r>
              <a:rPr lang="en-US" dirty="0"/>
              <a:t> CISC </a:t>
            </a:r>
            <a:r>
              <a:rPr lang="en-US" dirty="0" err="1"/>
              <a:t>procesori</a:t>
            </a:r>
            <a:r>
              <a:rPr lang="en-US" dirty="0"/>
              <a:t>, </a:t>
            </a:r>
            <a:r>
              <a:rPr lang="en-US" dirty="0" err="1"/>
              <a:t>previše</a:t>
            </a:r>
            <a:r>
              <a:rPr lang="en-US" dirty="0"/>
              <a:t> </a:t>
            </a:r>
            <a:r>
              <a:rPr lang="en-US" dirty="0" err="1"/>
              <a:t>ograničavajuće</a:t>
            </a:r>
            <a:r>
              <a:rPr lang="en-US" dirty="0"/>
              <a:t> s </a:t>
            </a:r>
            <a:br>
              <a:rPr lang="hr-HR" dirty="0"/>
            </a:br>
            <a:r>
              <a:rPr lang="en-US" dirty="0" err="1"/>
              <a:t>obzirom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količine</a:t>
            </a:r>
            <a:r>
              <a:rPr lang="hr-HR" dirty="0"/>
              <a:t> </a:t>
            </a:r>
            <a:r>
              <a:rPr lang="en-US" dirty="0" err="1"/>
              <a:t>instrukcija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procesor</a:t>
            </a:r>
            <a:r>
              <a:rPr lang="en-US" dirty="0"/>
              <a:t> </a:t>
            </a:r>
            <a:r>
              <a:rPr lang="en-US" dirty="0" err="1"/>
              <a:t>podržava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Prednosti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Hardwired CU je </a:t>
            </a:r>
            <a:r>
              <a:rPr lang="en-US" dirty="0" err="1"/>
              <a:t>puno</a:t>
            </a:r>
            <a:r>
              <a:rPr lang="en-US" dirty="0"/>
              <a:t> </a:t>
            </a:r>
            <a:r>
              <a:rPr lang="en-US" dirty="0" err="1"/>
              <a:t>brži</a:t>
            </a:r>
            <a:r>
              <a:rPr lang="en-US" dirty="0"/>
              <a:t> u </a:t>
            </a:r>
            <a:r>
              <a:rPr lang="en-US" dirty="0" err="1"/>
              <a:t>izvršavanju</a:t>
            </a:r>
            <a:r>
              <a:rPr lang="en-US" dirty="0"/>
              <a:t> od </a:t>
            </a:r>
            <a:r>
              <a:rPr lang="en-US" dirty="0" err="1"/>
              <a:t>mikroprogramirane</a:t>
            </a:r>
            <a:r>
              <a:rPr lang="en-US" dirty="0"/>
              <a:t> CU</a:t>
            </a:r>
          </a:p>
          <a:p>
            <a:pPr lvl="1"/>
            <a:r>
              <a:rPr lang="en-US" dirty="0" err="1"/>
              <a:t>Vrlo</a:t>
            </a:r>
            <a:r>
              <a:rPr lang="en-US" dirty="0"/>
              <a:t> </a:t>
            </a:r>
            <a:r>
              <a:rPr lang="en-US" dirty="0" err="1"/>
              <a:t>popularna</a:t>
            </a:r>
            <a:r>
              <a:rPr lang="en-US" dirty="0"/>
              <a:t> </a:t>
            </a:r>
            <a:r>
              <a:rPr lang="en-US" dirty="0" err="1"/>
              <a:t>logika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RISC-based </a:t>
            </a:r>
            <a:r>
              <a:rPr lang="en-US" dirty="0" err="1"/>
              <a:t>procesora</a:t>
            </a:r>
            <a:r>
              <a:rPr lang="en-US" dirty="0"/>
              <a:t> – RISC </a:t>
            </a:r>
            <a:r>
              <a:rPr lang="en-US" dirty="0" err="1"/>
              <a:t>procesori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obično</a:t>
            </a:r>
            <a:r>
              <a:rPr lang="en-US" dirty="0"/>
              <a:t> 1i/pc</a:t>
            </a:r>
            <a:r>
              <a:rPr lang="hr-HR" dirty="0"/>
              <a:t> </a:t>
            </a:r>
            <a:r>
              <a:rPr lang="en-US" dirty="0" err="1"/>
              <a:t>mašine</a:t>
            </a:r>
            <a:r>
              <a:rPr lang="en-US" dirty="0"/>
              <a:t> pa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ovakva</a:t>
            </a:r>
            <a:r>
              <a:rPr lang="en-US" dirty="0"/>
              <a:t> </a:t>
            </a:r>
            <a:r>
              <a:rPr lang="en-US" dirty="0" err="1"/>
              <a:t>logika</a:t>
            </a:r>
            <a:r>
              <a:rPr lang="en-US" dirty="0"/>
              <a:t> </a:t>
            </a:r>
            <a:r>
              <a:rPr lang="en-US" dirty="0" err="1"/>
              <a:t>odgovara</a:t>
            </a:r>
            <a:r>
              <a:rPr lang="en-US" dirty="0"/>
              <a:t> s </a:t>
            </a:r>
            <a:r>
              <a:rPr lang="en-US" dirty="0" err="1"/>
              <a:t>obzirom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arhitekturu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F8B9A8-1F7F-7A53-D056-EE35BE6EF5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42" r="8415"/>
          <a:stretch/>
        </p:blipFill>
        <p:spPr>
          <a:xfrm>
            <a:off x="8646695" y="2282441"/>
            <a:ext cx="3336759" cy="298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087517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2C37F-B00D-15B7-5393-D7F9D2D1B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en-US" dirty="0"/>
              <a:t>Micro-programmed </a:t>
            </a:r>
            <a:r>
              <a:rPr lang="en-US" dirty="0" err="1"/>
              <a:t>logika</a:t>
            </a:r>
            <a:r>
              <a:rPr lang="en-US" dirty="0"/>
              <a:t> CU </a:t>
            </a:r>
            <a:r>
              <a:rPr lang="hr-HR" dirty="0"/>
              <a:t>(</a:t>
            </a:r>
            <a:r>
              <a:rPr lang="en-US" dirty="0" err="1"/>
              <a:t>mikroprogramiran</a:t>
            </a:r>
            <a:r>
              <a:rPr lang="hr-HR" dirty="0"/>
              <a:t>a)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51A55-66E9-E7B0-10FC-25C6FBD22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70426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• </a:t>
            </a:r>
            <a:r>
              <a:rPr lang="en-US" dirty="0" err="1"/>
              <a:t>Potpuno</a:t>
            </a:r>
            <a:r>
              <a:rPr lang="en-US" dirty="0"/>
              <a:t> </a:t>
            </a:r>
            <a:r>
              <a:rPr lang="en-US" dirty="0" err="1"/>
              <a:t>drugačiji</a:t>
            </a:r>
            <a:r>
              <a:rPr lang="en-US" dirty="0"/>
              <a:t> </a:t>
            </a:r>
            <a:r>
              <a:rPr lang="en-US" dirty="0" err="1"/>
              <a:t>dizajn</a:t>
            </a:r>
            <a:r>
              <a:rPr lang="en-US" dirty="0"/>
              <a:t>, u </a:t>
            </a:r>
            <a:r>
              <a:rPr lang="en-US" dirty="0" err="1"/>
              <a:t>kojem</a:t>
            </a:r>
            <a:r>
              <a:rPr lang="en-US" dirty="0"/>
              <a:t> </a:t>
            </a:r>
            <a:br>
              <a:rPr lang="hr-HR" dirty="0"/>
            </a:br>
            <a:r>
              <a:rPr lang="en-US" dirty="0" err="1"/>
              <a:t>memorija</a:t>
            </a:r>
            <a:r>
              <a:rPr lang="en-US" dirty="0"/>
              <a:t> </a:t>
            </a:r>
            <a:r>
              <a:rPr lang="en-US" dirty="0" err="1"/>
              <a:t>igra</a:t>
            </a:r>
            <a:r>
              <a:rPr lang="en-US" dirty="0"/>
              <a:t> </a:t>
            </a:r>
            <a:r>
              <a:rPr lang="en-US" dirty="0" err="1"/>
              <a:t>esencijalnu</a:t>
            </a:r>
            <a:r>
              <a:rPr lang="en-US" dirty="0"/>
              <a:t> </a:t>
            </a:r>
            <a:r>
              <a:rPr lang="en-US" dirty="0" err="1"/>
              <a:t>ulogu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Kaže</a:t>
            </a:r>
            <a:r>
              <a:rPr lang="en-US" dirty="0"/>
              <a:t> se da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ovo</a:t>
            </a:r>
            <a:r>
              <a:rPr lang="en-US" dirty="0"/>
              <a:t> memory-based </a:t>
            </a:r>
            <a:r>
              <a:rPr lang="en-US" dirty="0" err="1"/>
              <a:t>kontrolne</a:t>
            </a:r>
            <a:r>
              <a:rPr lang="en-US" dirty="0"/>
              <a:t> </a:t>
            </a:r>
            <a:r>
              <a:rPr lang="en-US" dirty="0" err="1"/>
              <a:t>jedinice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Sadržaj</a:t>
            </a:r>
            <a:r>
              <a:rPr lang="en-US" dirty="0"/>
              <a:t> </a:t>
            </a:r>
            <a:r>
              <a:rPr lang="en-US" dirty="0" err="1"/>
              <a:t>memorijske</a:t>
            </a:r>
            <a:r>
              <a:rPr lang="en-US" dirty="0"/>
              <a:t> </a:t>
            </a:r>
            <a:r>
              <a:rPr lang="en-US" dirty="0" err="1"/>
              <a:t>lokacije</a:t>
            </a:r>
            <a:r>
              <a:rPr lang="en-US" dirty="0"/>
              <a:t>, </a:t>
            </a: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dekodiranja</a:t>
            </a:r>
            <a:r>
              <a:rPr lang="en-US" dirty="0"/>
              <a:t>, </a:t>
            </a:r>
            <a:br>
              <a:rPr lang="hr-HR" dirty="0"/>
            </a:br>
            <a:r>
              <a:rPr lang="en-US" dirty="0" err="1"/>
              <a:t>zapravo</a:t>
            </a:r>
            <a:r>
              <a:rPr lang="en-US" dirty="0"/>
              <a:t> </a:t>
            </a:r>
            <a:r>
              <a:rPr lang="en-US" dirty="0" err="1"/>
              <a:t>postaje</a:t>
            </a:r>
            <a:r>
              <a:rPr lang="hr-HR" dirty="0"/>
              <a:t> </a:t>
            </a:r>
            <a:r>
              <a:rPr lang="en-US" dirty="0" err="1"/>
              <a:t>temelj</a:t>
            </a:r>
            <a:r>
              <a:rPr lang="en-US" dirty="0"/>
              <a:t> za </a:t>
            </a:r>
            <a:r>
              <a:rPr lang="en-US" dirty="0" err="1"/>
              <a:t>generiranje</a:t>
            </a:r>
            <a:r>
              <a:rPr lang="en-US" dirty="0"/>
              <a:t> </a:t>
            </a:r>
            <a:r>
              <a:rPr lang="en-US" dirty="0" err="1"/>
              <a:t>kontrolnih</a:t>
            </a:r>
            <a:r>
              <a:rPr lang="en-US" dirty="0"/>
              <a:t> </a:t>
            </a:r>
            <a:r>
              <a:rPr lang="en-US" dirty="0" err="1"/>
              <a:t>signala</a:t>
            </a:r>
            <a:r>
              <a:rPr lang="en-US" dirty="0"/>
              <a:t> </a:t>
            </a:r>
            <a:br>
              <a:rPr lang="hr-HR" dirty="0"/>
            </a:br>
            <a:r>
              <a:rPr lang="en-US" dirty="0"/>
              <a:t>za </a:t>
            </a:r>
            <a:r>
              <a:rPr lang="en-US" dirty="0" err="1"/>
              <a:t>trenutno</a:t>
            </a:r>
            <a:r>
              <a:rPr lang="en-US" dirty="0"/>
              <a:t> </a:t>
            </a:r>
            <a:r>
              <a:rPr lang="en-US" dirty="0" err="1"/>
              <a:t>stanje</a:t>
            </a:r>
            <a:r>
              <a:rPr lang="hr-HR" dirty="0"/>
              <a:t> </a:t>
            </a:r>
            <a:r>
              <a:rPr lang="en-US" dirty="0" err="1"/>
              <a:t>izvršavanja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Informacija</a:t>
            </a:r>
            <a:r>
              <a:rPr lang="en-US" dirty="0"/>
              <a:t> o </a:t>
            </a:r>
            <a:r>
              <a:rPr lang="en-US" dirty="0" err="1"/>
              <a:t>slijedećem</a:t>
            </a:r>
            <a:r>
              <a:rPr lang="en-US" dirty="0"/>
              <a:t> </a:t>
            </a:r>
            <a:r>
              <a:rPr lang="en-US" dirty="0" err="1"/>
              <a:t>stanju</a:t>
            </a:r>
            <a:r>
              <a:rPr lang="en-US" dirty="0"/>
              <a:t> je u </a:t>
            </a:r>
            <a:r>
              <a:rPr lang="en-US" dirty="0" err="1"/>
              <a:t>memoriji</a:t>
            </a:r>
            <a:r>
              <a:rPr lang="en-US" dirty="0"/>
              <a:t>, </a:t>
            </a:r>
            <a:r>
              <a:rPr lang="en-US" dirty="0" err="1"/>
              <a:t>dohvaća</a:t>
            </a:r>
            <a:r>
              <a:rPr lang="en-US" dirty="0"/>
              <a:t> se, </a:t>
            </a:r>
            <a:br>
              <a:rPr lang="hr-HR" dirty="0"/>
            </a:br>
            <a:r>
              <a:rPr lang="en-US" dirty="0"/>
              <a:t>I </a:t>
            </a:r>
            <a:r>
              <a:rPr lang="en-US" dirty="0" err="1"/>
              <a:t>ciklus</a:t>
            </a:r>
            <a:r>
              <a:rPr lang="hr-HR" dirty="0"/>
              <a:t> </a:t>
            </a:r>
            <a:r>
              <a:rPr lang="en-US" dirty="0" err="1"/>
              <a:t>kreće</a:t>
            </a:r>
            <a:r>
              <a:rPr lang="en-US" dirty="0"/>
              <a:t> </a:t>
            </a:r>
            <a:r>
              <a:rPr lang="en-US" dirty="0" err="1"/>
              <a:t>ponovo</a:t>
            </a:r>
            <a:endParaRPr lang="en-US" dirty="0"/>
          </a:p>
          <a:p>
            <a:r>
              <a:rPr lang="en-US" dirty="0"/>
              <a:t>• "</a:t>
            </a:r>
            <a:r>
              <a:rPr lang="en-US" dirty="0" err="1"/>
              <a:t>računalo</a:t>
            </a:r>
            <a:r>
              <a:rPr lang="en-US" dirty="0"/>
              <a:t> u </a:t>
            </a:r>
            <a:r>
              <a:rPr lang="en-US" dirty="0" err="1"/>
              <a:t>računalu</a:t>
            </a:r>
            <a:r>
              <a:rPr lang="en-US" dirty="0"/>
              <a:t>" (</a:t>
            </a:r>
            <a:r>
              <a:rPr lang="en-US" dirty="0" err="1"/>
              <a:t>engl.</a:t>
            </a:r>
            <a:r>
              <a:rPr lang="en-US" dirty="0"/>
              <a:t> computer-</a:t>
            </a:r>
            <a:r>
              <a:rPr lang="en-US" dirty="0" err="1"/>
              <a:t>withincomputer</a:t>
            </a:r>
            <a:r>
              <a:rPr lang="en-US" dirty="0"/>
              <a:t>)</a:t>
            </a:r>
          </a:p>
          <a:p>
            <a:r>
              <a:rPr lang="en-US" dirty="0"/>
              <a:t>• </a:t>
            </a:r>
            <a:r>
              <a:rPr lang="en-US" dirty="0" err="1"/>
              <a:t>Upravljačka</a:t>
            </a:r>
            <a:r>
              <a:rPr lang="en-US" dirty="0"/>
              <a:t> </a:t>
            </a:r>
            <a:r>
              <a:rPr lang="en-US" dirty="0" err="1"/>
              <a:t>jedinica</a:t>
            </a:r>
            <a:r>
              <a:rPr lang="en-US" dirty="0"/>
              <a:t> </a:t>
            </a:r>
            <a:r>
              <a:rPr lang="en-US" dirty="0" err="1"/>
              <a:t>tijekom</a:t>
            </a:r>
            <a:r>
              <a:rPr lang="en-US" dirty="0"/>
              <a:t> </a:t>
            </a:r>
            <a:r>
              <a:rPr lang="en-US" dirty="0" err="1"/>
              <a:t>izvođenja</a:t>
            </a:r>
            <a:r>
              <a:rPr lang="en-US" dirty="0"/>
              <a:t> </a:t>
            </a:r>
            <a:r>
              <a:rPr lang="en-US" dirty="0" err="1"/>
              <a:t>mikroprograma</a:t>
            </a:r>
            <a:r>
              <a:rPr lang="en-US" dirty="0"/>
              <a:t> </a:t>
            </a:r>
            <a:r>
              <a:rPr lang="en-US" dirty="0" err="1"/>
              <a:t>prolazi</a:t>
            </a:r>
            <a:r>
              <a:rPr lang="en-US" dirty="0"/>
              <a:t> </a:t>
            </a:r>
            <a:r>
              <a:rPr lang="en-US" dirty="0" err="1"/>
              <a:t>kroz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mikrofazu</a:t>
            </a:r>
            <a:r>
              <a:rPr lang="en-US" dirty="0"/>
              <a:t> – </a:t>
            </a:r>
            <a:r>
              <a:rPr lang="en-US" dirty="0" err="1"/>
              <a:t>pribavi</a:t>
            </a:r>
            <a:r>
              <a:rPr lang="en-US" dirty="0"/>
              <a:t> – </a:t>
            </a:r>
            <a:r>
              <a:rPr lang="en-US" dirty="0" err="1"/>
              <a:t>kada</a:t>
            </a:r>
            <a:r>
              <a:rPr lang="en-US" dirty="0"/>
              <a:t> se </a:t>
            </a:r>
            <a:r>
              <a:rPr lang="en-US" dirty="0" err="1"/>
              <a:t>dohvaća</a:t>
            </a:r>
            <a:r>
              <a:rPr lang="en-US" dirty="0"/>
              <a:t> </a:t>
            </a:r>
            <a:r>
              <a:rPr lang="en-US" dirty="0" err="1"/>
              <a:t>mikroinstrukcija</a:t>
            </a:r>
            <a:endParaRPr lang="en-US" dirty="0"/>
          </a:p>
          <a:p>
            <a:pPr lvl="1"/>
            <a:r>
              <a:rPr lang="en-US" dirty="0" err="1"/>
              <a:t>mikrofazu</a:t>
            </a:r>
            <a:r>
              <a:rPr lang="en-US" dirty="0"/>
              <a:t> – </a:t>
            </a:r>
            <a:r>
              <a:rPr lang="en-US" dirty="0" err="1"/>
              <a:t>izvrši</a:t>
            </a:r>
            <a:r>
              <a:rPr lang="en-US" dirty="0"/>
              <a:t> – </a:t>
            </a:r>
            <a:r>
              <a:rPr lang="en-US" dirty="0" err="1"/>
              <a:t>kada</a:t>
            </a:r>
            <a:r>
              <a:rPr lang="en-US" dirty="0"/>
              <a:t> se </a:t>
            </a:r>
            <a:r>
              <a:rPr lang="en-US" dirty="0" err="1"/>
              <a:t>mikroinstrukcija</a:t>
            </a:r>
            <a:r>
              <a:rPr lang="en-US" dirty="0"/>
              <a:t> </a:t>
            </a:r>
            <a:r>
              <a:rPr lang="en-US" dirty="0" err="1"/>
              <a:t>izvršava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78FBA1-31A4-24C2-4FAB-1CA7E8BF6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0421" y="128252"/>
            <a:ext cx="4219867" cy="261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714631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45D97-1F88-A71E-C5DF-6C80C3A1D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Wilkesova</a:t>
            </a:r>
            <a:r>
              <a:rPr lang="en-US" dirty="0"/>
              <a:t> </a:t>
            </a:r>
            <a:r>
              <a:rPr lang="en-US" dirty="0" err="1"/>
              <a:t>shema</a:t>
            </a:r>
            <a:r>
              <a:rPr lang="en-US" dirty="0"/>
              <a:t> </a:t>
            </a:r>
            <a:r>
              <a:rPr lang="en-US" dirty="0" err="1"/>
              <a:t>mikroprogramirane</a:t>
            </a:r>
            <a:r>
              <a:rPr lang="en-US" dirty="0"/>
              <a:t> CU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684DB0D-F7BC-6D2D-F0DD-E6AEC0E676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5706" y="1383740"/>
            <a:ext cx="5871410" cy="5280328"/>
          </a:xfrm>
        </p:spPr>
      </p:pic>
    </p:spTree>
    <p:extLst>
      <p:ext uri="{BB962C8B-B14F-4D97-AF65-F5344CB8AC3E}">
        <p14:creationId xmlns:p14="http://schemas.microsoft.com/office/powerpoint/2010/main" val="1101587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A3675-BB58-C1FC-F261-3A6169926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In</a:t>
            </a:r>
            <a:r>
              <a:rPr lang="en-US" dirty="0" err="1"/>
              <a:t>tel</a:t>
            </a:r>
            <a:r>
              <a:rPr lang="en-US" dirty="0"/>
              <a:t> Optane Persistent Memory (2019)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AC90B-893C-B43D-B0B8-44B634D839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Postojana</a:t>
            </a:r>
            <a:r>
              <a:rPr lang="en-US" dirty="0"/>
              <a:t> </a:t>
            </a:r>
            <a:r>
              <a:rPr lang="en-US" dirty="0" err="1"/>
              <a:t>podatkovna</a:t>
            </a:r>
            <a:r>
              <a:rPr lang="en-US" dirty="0"/>
              <a:t> </a:t>
            </a:r>
            <a:r>
              <a:rPr lang="en-US" dirty="0" err="1"/>
              <a:t>memorija</a:t>
            </a:r>
            <a:r>
              <a:rPr lang="en-US" dirty="0"/>
              <a:t> </a:t>
            </a:r>
            <a:endParaRPr lang="hr-HR" dirty="0"/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Bazirana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3D-XPoint </a:t>
            </a:r>
            <a:r>
              <a:rPr lang="en-US" dirty="0" err="1"/>
              <a:t>tehnologiji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850992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F2B48-DFF6-06E1-F363-8220809B9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Vrste</a:t>
            </a:r>
            <a:r>
              <a:rPr lang="en-US" dirty="0"/>
              <a:t> micro-programmed CU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F7A5F-344E-FC46-57CD-013052F81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Sa </a:t>
            </a:r>
            <a:r>
              <a:rPr lang="en-US" dirty="0" err="1"/>
              <a:t>pohranom</a:t>
            </a:r>
            <a:r>
              <a:rPr lang="en-US" dirty="0"/>
              <a:t> u </a:t>
            </a:r>
            <a:r>
              <a:rPr lang="en-US" dirty="0" err="1"/>
              <a:t>jednoj</a:t>
            </a:r>
            <a:r>
              <a:rPr lang="en-US" dirty="0"/>
              <a:t> </a:t>
            </a:r>
            <a:r>
              <a:rPr lang="en-US" dirty="0" err="1"/>
              <a:t>razini</a:t>
            </a:r>
            <a:endParaRPr lang="en-US" dirty="0"/>
          </a:p>
          <a:p>
            <a:r>
              <a:rPr lang="en-US" dirty="0"/>
              <a:t>• Sa </a:t>
            </a:r>
            <a:r>
              <a:rPr lang="en-US" dirty="0" err="1"/>
              <a:t>pohranom</a:t>
            </a:r>
            <a:r>
              <a:rPr lang="en-US" dirty="0"/>
              <a:t> u </a:t>
            </a:r>
            <a:r>
              <a:rPr lang="en-US" dirty="0" err="1"/>
              <a:t>dvije</a:t>
            </a:r>
            <a:r>
              <a:rPr lang="en-US" dirty="0"/>
              <a:t> </a:t>
            </a:r>
            <a:r>
              <a:rPr lang="en-US" dirty="0" err="1"/>
              <a:t>razine</a:t>
            </a:r>
            <a:r>
              <a:rPr lang="en-US" dirty="0"/>
              <a:t> – </a:t>
            </a:r>
            <a:r>
              <a:rPr lang="en-US" dirty="0" err="1"/>
              <a:t>osim</a:t>
            </a:r>
            <a:r>
              <a:rPr lang="en-US" dirty="0"/>
              <a:t> </a:t>
            </a:r>
            <a:r>
              <a:rPr lang="en-US" dirty="0" err="1"/>
              <a:t>kontrolne</a:t>
            </a:r>
            <a:r>
              <a:rPr lang="en-US" dirty="0"/>
              <a:t> </a:t>
            </a:r>
            <a:r>
              <a:rPr lang="en-US" dirty="0" err="1"/>
              <a:t>memorije</a:t>
            </a:r>
            <a:r>
              <a:rPr lang="en-US" dirty="0"/>
              <a:t> za</a:t>
            </a:r>
            <a:r>
              <a:rPr lang="hr-HR" dirty="0"/>
              <a:t> </a:t>
            </a:r>
            <a:r>
              <a:rPr lang="en-US" dirty="0" err="1"/>
              <a:t>mikroinstrukcije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I </a:t>
            </a:r>
            <a:r>
              <a:rPr lang="en-US" dirty="0" err="1"/>
              <a:t>memoriju</a:t>
            </a:r>
            <a:r>
              <a:rPr lang="en-US" dirty="0"/>
              <a:t> za </a:t>
            </a:r>
            <a:r>
              <a:rPr lang="en-US" dirty="0" err="1"/>
              <a:t>nanoinstrukcije</a:t>
            </a:r>
            <a:endParaRPr lang="en-US" dirty="0"/>
          </a:p>
          <a:p>
            <a:pPr lvl="1"/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ovakve</a:t>
            </a:r>
            <a:r>
              <a:rPr lang="en-US" dirty="0"/>
              <a:t> CU nano-</a:t>
            </a:r>
            <a:r>
              <a:rPr lang="en-US" dirty="0" err="1"/>
              <a:t>instrukcijska</a:t>
            </a:r>
            <a:r>
              <a:rPr lang="en-US" dirty="0"/>
              <a:t> </a:t>
            </a:r>
            <a:r>
              <a:rPr lang="en-US" dirty="0" err="1"/>
              <a:t>memorija</a:t>
            </a:r>
            <a:r>
              <a:rPr lang="en-US" dirty="0"/>
              <a:t> </a:t>
            </a:r>
            <a:r>
              <a:rPr lang="en-US" dirty="0" err="1"/>
              <a:t>zna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kombinacije</a:t>
            </a:r>
            <a:r>
              <a:rPr lang="hr-HR" dirty="0"/>
              <a:t> </a:t>
            </a:r>
            <a:r>
              <a:rPr lang="en-US" dirty="0" err="1"/>
              <a:t>kontrolnih</a:t>
            </a:r>
            <a:r>
              <a:rPr lang="en-US" dirty="0"/>
              <a:t> </a:t>
            </a:r>
            <a:r>
              <a:rPr lang="en-US" dirty="0" err="1"/>
              <a:t>signala</a:t>
            </a:r>
            <a:endParaRPr lang="en-US" dirty="0"/>
          </a:p>
          <a:p>
            <a:pPr lvl="1"/>
            <a:r>
              <a:rPr lang="en-US" dirty="0" err="1"/>
              <a:t>Korištenje</a:t>
            </a:r>
            <a:r>
              <a:rPr lang="en-US" dirty="0"/>
              <a:t> </a:t>
            </a:r>
            <a:r>
              <a:rPr lang="en-US" dirty="0" err="1"/>
              <a:t>ovakve</a:t>
            </a:r>
            <a:r>
              <a:rPr lang="en-US" dirty="0"/>
              <a:t> CU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značiti</a:t>
            </a:r>
            <a:r>
              <a:rPr lang="en-US" dirty="0"/>
              <a:t> </a:t>
            </a:r>
            <a:r>
              <a:rPr lang="en-US" dirty="0" err="1"/>
              <a:t>smanjenje</a:t>
            </a:r>
            <a:r>
              <a:rPr lang="en-US" dirty="0"/>
              <a:t> </a:t>
            </a:r>
            <a:r>
              <a:rPr lang="en-US" dirty="0" err="1"/>
              <a:t>duljine</a:t>
            </a:r>
            <a:r>
              <a:rPr lang="en-US" dirty="0"/>
              <a:t> </a:t>
            </a:r>
            <a:r>
              <a:rPr lang="en-US" dirty="0" err="1"/>
              <a:t>riječi</a:t>
            </a:r>
            <a:r>
              <a:rPr lang="en-US" dirty="0"/>
              <a:t> u</a:t>
            </a:r>
            <a:r>
              <a:rPr lang="hr-HR" dirty="0"/>
              <a:t> </a:t>
            </a:r>
            <a:r>
              <a:rPr lang="en-US" dirty="0" err="1"/>
              <a:t>mikroinstrukcijama</a:t>
            </a:r>
            <a:r>
              <a:rPr lang="en-US" dirty="0"/>
              <a:t>,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znači</a:t>
            </a:r>
            <a:r>
              <a:rPr lang="en-US" dirty="0"/>
              <a:t> I </a:t>
            </a:r>
            <a:r>
              <a:rPr lang="en-US" dirty="0" err="1"/>
              <a:t>manju</a:t>
            </a:r>
            <a:r>
              <a:rPr lang="en-US" dirty="0"/>
              <a:t> </a:t>
            </a:r>
            <a:r>
              <a:rPr lang="en-US" dirty="0" err="1"/>
              <a:t>potrebu</a:t>
            </a:r>
            <a:r>
              <a:rPr lang="en-US" dirty="0"/>
              <a:t> za </a:t>
            </a:r>
            <a:r>
              <a:rPr lang="en-US" dirty="0" err="1"/>
              <a:t>memorijom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razini</a:t>
            </a:r>
            <a:r>
              <a:rPr lang="hr-HR" dirty="0"/>
              <a:t> </a:t>
            </a:r>
            <a:r>
              <a:rPr lang="en-US" dirty="0"/>
              <a:t>CU</a:t>
            </a:r>
          </a:p>
        </p:txBody>
      </p:sp>
    </p:spTree>
    <p:extLst>
      <p:ext uri="{BB962C8B-B14F-4D97-AF65-F5344CB8AC3E}">
        <p14:creationId xmlns:p14="http://schemas.microsoft.com/office/powerpoint/2010/main" val="397767412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A7AD8-E83E-075D-2A64-F86E7153A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Prednosti</a:t>
            </a:r>
            <a:r>
              <a:rPr lang="en-US" dirty="0"/>
              <a:t> I mane</a:t>
            </a:r>
            <a:r>
              <a:rPr lang="hr-HR" dirty="0"/>
              <a:t> </a:t>
            </a:r>
            <a:r>
              <a:rPr lang="en-US" dirty="0" err="1"/>
              <a:t>mikroprogramirane</a:t>
            </a:r>
            <a:r>
              <a:rPr lang="en-US" dirty="0"/>
              <a:t> CU</a:t>
            </a:r>
            <a:r>
              <a:rPr lang="hr-HR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04C2E-9ED6-4359-EC0F-55EF233C95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• </a:t>
            </a:r>
            <a:r>
              <a:rPr lang="en-US" dirty="0" err="1"/>
              <a:t>Prednosti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Puno </a:t>
            </a:r>
            <a:r>
              <a:rPr lang="en-US" dirty="0" err="1"/>
              <a:t>jednostavniji</a:t>
            </a:r>
            <a:r>
              <a:rPr lang="en-US" dirty="0"/>
              <a:t> </a:t>
            </a:r>
            <a:r>
              <a:rPr lang="en-US" dirty="0" err="1"/>
              <a:t>dizajn</a:t>
            </a:r>
            <a:r>
              <a:rPr lang="en-US" dirty="0"/>
              <a:t> I </a:t>
            </a:r>
            <a:r>
              <a:rPr lang="en-US" dirty="0" err="1"/>
              <a:t>modifikacija</a:t>
            </a:r>
            <a:endParaRPr lang="en-US" dirty="0"/>
          </a:p>
          <a:p>
            <a:pPr lvl="1"/>
            <a:r>
              <a:rPr lang="en-US" dirty="0" err="1"/>
              <a:t>Dizajniranje</a:t>
            </a:r>
            <a:r>
              <a:rPr lang="en-US" dirty="0"/>
              <a:t> </a:t>
            </a:r>
            <a:r>
              <a:rPr lang="en-US" dirty="0" err="1"/>
              <a:t>arhitekture</a:t>
            </a:r>
            <a:r>
              <a:rPr lang="en-US" dirty="0"/>
              <a:t> I </a:t>
            </a:r>
            <a:r>
              <a:rPr lang="en-US" dirty="0" err="1"/>
              <a:t>mikrokoda</a:t>
            </a:r>
            <a:r>
              <a:rPr lang="en-US" dirty="0"/>
              <a:t> se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raditi</a:t>
            </a:r>
            <a:r>
              <a:rPr lang="en-US" dirty="0"/>
              <a:t> </a:t>
            </a:r>
            <a:r>
              <a:rPr lang="en-US" dirty="0" err="1"/>
              <a:t>paralelno</a:t>
            </a:r>
            <a:endParaRPr lang="en-US" dirty="0"/>
          </a:p>
          <a:p>
            <a:pPr lvl="1"/>
            <a:r>
              <a:rPr lang="en-US" dirty="0" err="1"/>
              <a:t>Problemi</a:t>
            </a:r>
            <a:r>
              <a:rPr lang="en-US" dirty="0"/>
              <a:t> </a:t>
            </a:r>
            <a:r>
              <a:rPr lang="en-US" dirty="0" err="1"/>
              <a:t>kontrolne</a:t>
            </a:r>
            <a:r>
              <a:rPr lang="en-US" dirty="0"/>
              <a:t> </a:t>
            </a:r>
            <a:r>
              <a:rPr lang="en-US" dirty="0" err="1"/>
              <a:t>logike</a:t>
            </a:r>
            <a:r>
              <a:rPr lang="en-US" dirty="0"/>
              <a:t> se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rješiti</a:t>
            </a:r>
            <a:r>
              <a:rPr lang="en-US" dirty="0"/>
              <a:t> </a:t>
            </a:r>
            <a:r>
              <a:rPr lang="en-US" dirty="0" err="1"/>
              <a:t>nadogradnjom</a:t>
            </a:r>
            <a:r>
              <a:rPr lang="en-US" dirty="0"/>
              <a:t> firmware-a</a:t>
            </a:r>
          </a:p>
          <a:p>
            <a:pPr lvl="1"/>
            <a:r>
              <a:rPr lang="en-US" dirty="0" err="1"/>
              <a:t>Ako</a:t>
            </a:r>
            <a:r>
              <a:rPr lang="en-US" dirty="0"/>
              <a:t> je </a:t>
            </a:r>
            <a:r>
              <a:rPr lang="en-US" dirty="0" err="1"/>
              <a:t>izvedena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, </a:t>
            </a:r>
            <a:r>
              <a:rPr lang="en-US" dirty="0" err="1"/>
              <a:t>obično</a:t>
            </a:r>
            <a:r>
              <a:rPr lang="en-US" dirty="0"/>
              <a:t> </a:t>
            </a:r>
            <a:r>
              <a:rPr lang="en-US" dirty="0" err="1"/>
              <a:t>bolje</a:t>
            </a:r>
            <a:r>
              <a:rPr lang="en-US" dirty="0"/>
              <a:t> </a:t>
            </a:r>
            <a:r>
              <a:rPr lang="en-US" dirty="0" err="1"/>
              <a:t>koristi</a:t>
            </a:r>
            <a:r>
              <a:rPr lang="en-US" dirty="0"/>
              <a:t> interne </a:t>
            </a:r>
            <a:r>
              <a:rPr lang="en-US" dirty="0" err="1"/>
              <a:t>registre</a:t>
            </a:r>
            <a:endParaRPr lang="en-US" dirty="0"/>
          </a:p>
          <a:p>
            <a:pPr lvl="1"/>
            <a:r>
              <a:rPr lang="en-US" dirty="0"/>
              <a:t>Puno </a:t>
            </a:r>
            <a:r>
              <a:rPr lang="en-US" dirty="0" err="1"/>
              <a:t>bolje</a:t>
            </a:r>
            <a:r>
              <a:rPr lang="en-US" dirty="0"/>
              <a:t> </a:t>
            </a:r>
            <a:r>
              <a:rPr lang="en-US" dirty="0" err="1"/>
              <a:t>prilagođena</a:t>
            </a:r>
            <a:r>
              <a:rPr lang="en-US" dirty="0"/>
              <a:t> </a:t>
            </a:r>
            <a:r>
              <a:rPr lang="en-US" dirty="0" err="1"/>
              <a:t>procesorima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kompliciranim</a:t>
            </a:r>
            <a:r>
              <a:rPr lang="en-US" dirty="0"/>
              <a:t> </a:t>
            </a:r>
            <a:r>
              <a:rPr lang="en-US" dirty="0" err="1"/>
              <a:t>instrukcijskim</a:t>
            </a:r>
            <a:r>
              <a:rPr lang="hr-HR" dirty="0"/>
              <a:t> </a:t>
            </a:r>
            <a:r>
              <a:rPr lang="en-US" dirty="0" err="1"/>
              <a:t>setom</a:t>
            </a:r>
            <a:r>
              <a:rPr lang="en-US" dirty="0"/>
              <a:t> (CISC)</a:t>
            </a:r>
          </a:p>
          <a:p>
            <a:r>
              <a:rPr lang="en-US" dirty="0"/>
              <a:t>• Mane:</a:t>
            </a:r>
          </a:p>
          <a:p>
            <a:pPr lvl="1"/>
            <a:r>
              <a:rPr lang="en-US" dirty="0" err="1"/>
              <a:t>Obično</a:t>
            </a:r>
            <a:r>
              <a:rPr lang="en-US" dirty="0"/>
              <a:t> </a:t>
            </a:r>
            <a:r>
              <a:rPr lang="en-US" dirty="0" err="1"/>
              <a:t>sporija</a:t>
            </a:r>
            <a:r>
              <a:rPr lang="en-US" dirty="0"/>
              <a:t> od hardwired</a:t>
            </a:r>
          </a:p>
          <a:p>
            <a:pPr lvl="1"/>
            <a:r>
              <a:rPr lang="en-US" dirty="0" err="1"/>
              <a:t>Dosta</a:t>
            </a:r>
            <a:r>
              <a:rPr lang="en-US" dirty="0"/>
              <a:t> </a:t>
            </a:r>
            <a:r>
              <a:rPr lang="en-US" dirty="0" err="1"/>
              <a:t>problematična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paralelizma</a:t>
            </a:r>
            <a:endParaRPr lang="en-US" dirty="0"/>
          </a:p>
          <a:p>
            <a:pPr lvl="1"/>
            <a:r>
              <a:rPr lang="en-US" dirty="0" err="1"/>
              <a:t>Često</a:t>
            </a:r>
            <a:r>
              <a:rPr lang="en-US" dirty="0"/>
              <a:t> </a:t>
            </a:r>
            <a:r>
              <a:rPr lang="en-US" dirty="0" err="1"/>
              <a:t>traži</a:t>
            </a:r>
            <a:r>
              <a:rPr lang="en-US" dirty="0"/>
              <a:t> </a:t>
            </a:r>
            <a:r>
              <a:rPr lang="en-US" dirty="0" err="1"/>
              <a:t>dosta</a:t>
            </a:r>
            <a:r>
              <a:rPr lang="en-US" dirty="0"/>
              <a:t> </a:t>
            </a:r>
            <a:r>
              <a:rPr lang="en-US" dirty="0" err="1"/>
              <a:t>memorije</a:t>
            </a:r>
            <a:r>
              <a:rPr lang="en-US" dirty="0"/>
              <a:t>,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problem </a:t>
            </a:r>
            <a:r>
              <a:rPr lang="en-US" dirty="0" err="1"/>
              <a:t>dizajna</a:t>
            </a:r>
            <a:r>
              <a:rPr lang="en-US" dirty="0"/>
              <a:t> I </a:t>
            </a:r>
            <a:r>
              <a:rPr lang="en-US" dirty="0" err="1"/>
              <a:t>cijene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35206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B42FC-BB4A-7463-7256-B8DAE6D56B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Sigurnost</a:t>
            </a:r>
            <a:r>
              <a:rPr lang="en-US" dirty="0"/>
              <a:t> </a:t>
            </a:r>
            <a:r>
              <a:rPr lang="en-US" dirty="0" err="1"/>
              <a:t>hardvera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EB7194-A621-A628-6889-9D2CFA6A3C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PREDAVANJE 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776384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8F163-0598-5205-4C63-1EACC3258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RowHammer</a:t>
            </a:r>
            <a:r>
              <a:rPr lang="en-US" dirty="0"/>
              <a:t> </a:t>
            </a:r>
            <a:r>
              <a:rPr lang="en-US" dirty="0" err="1"/>
              <a:t>napadi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B50E7-F4ED-4942-9952-EF848675F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Uobičajene</a:t>
            </a:r>
            <a:r>
              <a:rPr lang="en-US" dirty="0"/>
              <a:t> </a:t>
            </a:r>
            <a:r>
              <a:rPr lang="en-US" dirty="0" err="1"/>
              <a:t>floskule</a:t>
            </a:r>
            <a:endParaRPr lang="hr-HR" dirty="0"/>
          </a:p>
          <a:p>
            <a:pPr lvl="1"/>
            <a:r>
              <a:rPr lang="en-US" dirty="0"/>
              <a:t>“</a:t>
            </a:r>
            <a:r>
              <a:rPr lang="en-US" dirty="0" err="1"/>
              <a:t>Zaaaašto</a:t>
            </a:r>
            <a:r>
              <a:rPr lang="en-US" dirty="0"/>
              <a:t> </a:t>
            </a:r>
            <a:r>
              <a:rPr lang="en-US" dirty="0" err="1"/>
              <a:t>kompliciramo</a:t>
            </a:r>
            <a:r>
              <a:rPr lang="en-US" dirty="0"/>
              <a:t> – </a:t>
            </a:r>
            <a:r>
              <a:rPr lang="en-US" dirty="0" err="1"/>
              <a:t>idemo</a:t>
            </a:r>
            <a:r>
              <a:rPr lang="en-US" dirty="0"/>
              <a:t> </a:t>
            </a:r>
            <a:r>
              <a:rPr lang="en-US" dirty="0" err="1"/>
              <a:t>rješiti</a:t>
            </a:r>
            <a:r>
              <a:rPr lang="en-US" dirty="0"/>
              <a:t> problem </a:t>
            </a:r>
            <a:r>
              <a:rPr lang="en-US" dirty="0" err="1"/>
              <a:t>memorije</a:t>
            </a:r>
            <a:r>
              <a:rPr lang="en-US" dirty="0"/>
              <a:t> </a:t>
            </a:r>
            <a:r>
              <a:rPr lang="en-US" dirty="0" err="1"/>
              <a:t>tako</a:t>
            </a:r>
            <a:r>
              <a:rPr lang="en-US" dirty="0"/>
              <a:t> da </a:t>
            </a:r>
            <a:r>
              <a:rPr lang="en-US" dirty="0" err="1"/>
              <a:t>maknemo</a:t>
            </a:r>
            <a:r>
              <a:rPr lang="en-US" dirty="0"/>
              <a:t> “</a:t>
            </a:r>
            <a:r>
              <a:rPr lang="en-US" dirty="0" err="1"/>
              <a:t>sporu</a:t>
            </a:r>
            <a:r>
              <a:rPr lang="en-US" dirty="0"/>
              <a:t>” DRAM </a:t>
            </a:r>
            <a:r>
              <a:rPr lang="en-US" dirty="0" err="1"/>
              <a:t>memoriju</a:t>
            </a:r>
            <a:r>
              <a:rPr lang="en-US" dirty="0"/>
              <a:t>, I </a:t>
            </a:r>
            <a:r>
              <a:rPr lang="en-US" dirty="0" err="1"/>
              <a:t>idemo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držati</a:t>
            </a:r>
            <a:r>
              <a:rPr lang="en-US" dirty="0"/>
              <a:t> u </a:t>
            </a:r>
            <a:r>
              <a:rPr lang="en-US" dirty="0" err="1"/>
              <a:t>brzoj</a:t>
            </a:r>
            <a:r>
              <a:rPr lang="en-US" dirty="0"/>
              <a:t>, SRAM </a:t>
            </a:r>
            <a:r>
              <a:rPr lang="en-US" dirty="0" err="1"/>
              <a:t>memoriji</a:t>
            </a:r>
            <a:r>
              <a:rPr lang="en-US" dirty="0"/>
              <a:t> I cache </a:t>
            </a:r>
            <a:r>
              <a:rPr lang="en-US" dirty="0" err="1"/>
              <a:t>memoriji</a:t>
            </a:r>
            <a:r>
              <a:rPr lang="en-US" dirty="0"/>
              <a:t>” </a:t>
            </a:r>
            <a:endParaRPr lang="hr-HR" dirty="0"/>
          </a:p>
          <a:p>
            <a:pPr marL="457200" lvl="1" indent="0">
              <a:buNone/>
            </a:pPr>
            <a:r>
              <a:rPr lang="en-US" dirty="0"/>
              <a:t>• </a:t>
            </a:r>
            <a:r>
              <a:rPr lang="en-US" dirty="0" err="1"/>
              <a:t>Razmislimo</a:t>
            </a:r>
            <a:r>
              <a:rPr lang="en-US" dirty="0"/>
              <a:t> </a:t>
            </a:r>
            <a:r>
              <a:rPr lang="en-US" dirty="0" err="1"/>
              <a:t>zašto</a:t>
            </a:r>
            <a:r>
              <a:rPr lang="en-US" dirty="0"/>
              <a:t> je </a:t>
            </a:r>
            <a:r>
              <a:rPr lang="en-US" dirty="0" err="1"/>
              <a:t>ovo</a:t>
            </a:r>
            <a:r>
              <a:rPr lang="en-US" dirty="0"/>
              <a:t> </a:t>
            </a:r>
            <a:r>
              <a:rPr lang="en-US" dirty="0" err="1"/>
              <a:t>nepraktično</a:t>
            </a:r>
            <a:r>
              <a:rPr lang="en-US" dirty="0"/>
              <a:t> I </a:t>
            </a:r>
            <a:r>
              <a:rPr lang="en-US" dirty="0" err="1"/>
              <a:t>nemoguće</a:t>
            </a:r>
            <a:r>
              <a:rPr lang="en-US" dirty="0"/>
              <a:t> za </a:t>
            </a:r>
            <a:r>
              <a:rPr lang="en-US" dirty="0" err="1"/>
              <a:t>izvesti</a:t>
            </a:r>
            <a:endParaRPr lang="hr-HR" dirty="0"/>
          </a:p>
          <a:p>
            <a:r>
              <a:rPr lang="en-US" dirty="0"/>
              <a:t>SRAM vs DRAM</a:t>
            </a:r>
            <a:endParaRPr lang="hr-H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4784DA-4725-39AB-14EE-50FD899D7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1732" y="4001294"/>
            <a:ext cx="4328535" cy="278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903500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D4B5A-841A-7E0F-4ECB-D6DB8865E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Primjer</a:t>
            </a:r>
            <a:r>
              <a:rPr lang="en-US" dirty="0"/>
              <a:t> (Sandy Bridge </a:t>
            </a:r>
            <a:r>
              <a:rPr lang="en-US" dirty="0" err="1"/>
              <a:t>arhitektura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ED885-48AA-902B-B03F-C113E5FE68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L1 cache size 32KB </a:t>
            </a:r>
            <a:r>
              <a:rPr lang="en-US" dirty="0" err="1"/>
              <a:t>cca</a:t>
            </a:r>
            <a:r>
              <a:rPr lang="en-US" dirty="0"/>
              <a:t> 3 cycles</a:t>
            </a:r>
          </a:p>
          <a:p>
            <a:r>
              <a:rPr lang="en-US" dirty="0"/>
              <a:t>• L2 cache size 256KB </a:t>
            </a:r>
            <a:r>
              <a:rPr lang="en-US" dirty="0" err="1"/>
              <a:t>cca</a:t>
            </a:r>
            <a:r>
              <a:rPr lang="en-US" dirty="0"/>
              <a:t> 8 cycles</a:t>
            </a:r>
          </a:p>
          <a:p>
            <a:r>
              <a:rPr lang="en-US" dirty="0"/>
              <a:t>• L3 cache size 10-20MB </a:t>
            </a:r>
            <a:r>
              <a:rPr lang="en-US" dirty="0" err="1"/>
              <a:t>cca</a:t>
            </a:r>
            <a:r>
              <a:rPr lang="en-US" dirty="0"/>
              <a:t> 35 cycles</a:t>
            </a:r>
          </a:p>
          <a:p>
            <a:r>
              <a:rPr lang="en-US" dirty="0"/>
              <a:t>• Main memory – whatever GBs are supported/we put in, </a:t>
            </a:r>
            <a:r>
              <a:rPr lang="en-US" dirty="0" err="1"/>
              <a:t>cca</a:t>
            </a:r>
            <a:r>
              <a:rPr lang="en-US" dirty="0"/>
              <a:t> 250</a:t>
            </a:r>
            <a:r>
              <a:rPr lang="hr-HR" dirty="0"/>
              <a:t> </a:t>
            </a:r>
            <a:r>
              <a:rPr lang="en-US" dirty="0"/>
              <a:t>cycles</a:t>
            </a:r>
          </a:p>
        </p:txBody>
      </p:sp>
    </p:spTree>
    <p:extLst>
      <p:ext uri="{BB962C8B-B14F-4D97-AF65-F5344CB8AC3E}">
        <p14:creationId xmlns:p14="http://schemas.microsoft.com/office/powerpoint/2010/main" val="1765616319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3A7B2-0211-B4A4-51D5-DB49BBC0E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9DE66-E650-F020-B237-C63DFFC49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• </a:t>
            </a:r>
            <a:r>
              <a:rPr lang="en-US" dirty="0" err="1"/>
              <a:t>Već</a:t>
            </a:r>
            <a:r>
              <a:rPr lang="en-US" dirty="0"/>
              <a:t> </a:t>
            </a:r>
            <a:r>
              <a:rPr lang="en-US" dirty="0" err="1"/>
              <a:t>smo</a:t>
            </a:r>
            <a:r>
              <a:rPr lang="en-US" dirty="0"/>
              <a:t> </a:t>
            </a:r>
            <a:r>
              <a:rPr lang="en-US" dirty="0" err="1"/>
              <a:t>ustanovili</a:t>
            </a:r>
            <a:r>
              <a:rPr lang="en-US" dirty="0"/>
              <a:t> da je </a:t>
            </a:r>
            <a:r>
              <a:rPr lang="en-US" dirty="0" err="1"/>
              <a:t>memorija</a:t>
            </a:r>
            <a:r>
              <a:rPr lang="en-US" dirty="0"/>
              <a:t> </a:t>
            </a:r>
            <a:r>
              <a:rPr lang="en-US" dirty="0" err="1"/>
              <a:t>usko</a:t>
            </a:r>
            <a:r>
              <a:rPr lang="en-US" dirty="0"/>
              <a:t> </a:t>
            </a:r>
            <a:r>
              <a:rPr lang="en-US" dirty="0" err="1"/>
              <a:t>grlo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Razvoj</a:t>
            </a:r>
            <a:r>
              <a:rPr lang="en-US" dirty="0"/>
              <a:t> </a:t>
            </a:r>
            <a:r>
              <a:rPr lang="en-US" dirty="0" err="1"/>
              <a:t>tehnologije</a:t>
            </a:r>
            <a:r>
              <a:rPr lang="en-US" dirty="0"/>
              <a:t> za “</a:t>
            </a:r>
            <a:r>
              <a:rPr lang="en-US" dirty="0" err="1"/>
              <a:t>izgradnju</a:t>
            </a:r>
            <a:r>
              <a:rPr lang="en-US" dirty="0"/>
              <a:t>” </a:t>
            </a:r>
            <a:r>
              <a:rPr lang="en-US" dirty="0" err="1"/>
              <a:t>memorije</a:t>
            </a:r>
            <a:r>
              <a:rPr lang="en-US" dirty="0"/>
              <a:t> u </a:t>
            </a:r>
            <a:r>
              <a:rPr lang="en-US" dirty="0" err="1"/>
              <a:t>smislu</a:t>
            </a:r>
            <a:r>
              <a:rPr lang="en-US" dirty="0"/>
              <a:t> </a:t>
            </a:r>
            <a:r>
              <a:rPr lang="en-US" dirty="0" err="1"/>
              <a:t>latencije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nešto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čime</a:t>
            </a:r>
            <a:r>
              <a:rPr lang="hr-HR" dirty="0"/>
              <a:t> </a:t>
            </a:r>
            <a:r>
              <a:rPr lang="en-US" dirty="0"/>
              <a:t>se </a:t>
            </a:r>
            <a:r>
              <a:rPr lang="en-US" dirty="0" err="1"/>
              <a:t>trebamo</a:t>
            </a:r>
            <a:r>
              <a:rPr lang="en-US" dirty="0"/>
              <a:t> </a:t>
            </a:r>
            <a:r>
              <a:rPr lang="en-US" dirty="0" err="1"/>
              <a:t>pohvaliti</a:t>
            </a:r>
            <a:r>
              <a:rPr lang="en-US" dirty="0"/>
              <a:t> u </a:t>
            </a:r>
            <a:r>
              <a:rPr lang="en-US" dirty="0" err="1"/>
              <a:t>zadnjih</a:t>
            </a:r>
            <a:r>
              <a:rPr lang="en-US" dirty="0"/>
              <a:t> 3 </a:t>
            </a:r>
            <a:r>
              <a:rPr lang="en-US" dirty="0" err="1"/>
              <a:t>desetljeća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Što</a:t>
            </a:r>
            <a:r>
              <a:rPr lang="en-US" dirty="0"/>
              <a:t> god da se </a:t>
            </a:r>
            <a:r>
              <a:rPr lang="en-US" dirty="0" err="1"/>
              <a:t>moglo</a:t>
            </a:r>
            <a:r>
              <a:rPr lang="en-US" dirty="0"/>
              <a:t> </a:t>
            </a:r>
            <a:r>
              <a:rPr lang="en-US" dirty="0" err="1"/>
              <a:t>napraviti</a:t>
            </a:r>
            <a:r>
              <a:rPr lang="en-US" dirty="0"/>
              <a:t> u </a:t>
            </a:r>
            <a:r>
              <a:rPr lang="en-US" dirty="0" err="1"/>
              <a:t>smislu</a:t>
            </a:r>
            <a:r>
              <a:rPr lang="en-US" dirty="0"/>
              <a:t> </a:t>
            </a:r>
            <a:r>
              <a:rPr lang="en-US" dirty="0" err="1"/>
              <a:t>brzine</a:t>
            </a:r>
            <a:r>
              <a:rPr lang="en-US" dirty="0"/>
              <a:t>, </a:t>
            </a:r>
            <a:r>
              <a:rPr lang="en-US" dirty="0" err="1"/>
              <a:t>smanjenja</a:t>
            </a:r>
            <a:r>
              <a:rPr lang="en-US" dirty="0"/>
              <a:t> </a:t>
            </a:r>
            <a:r>
              <a:rPr lang="en-US" dirty="0" err="1"/>
              <a:t>cijene</a:t>
            </a:r>
            <a:r>
              <a:rPr lang="en-US" dirty="0"/>
              <a:t> I </a:t>
            </a:r>
            <a:r>
              <a:rPr lang="en-US" dirty="0" err="1"/>
              <a:t>povećavanja</a:t>
            </a:r>
            <a:r>
              <a:rPr lang="hr-HR" dirty="0"/>
              <a:t> </a:t>
            </a:r>
            <a:r>
              <a:rPr lang="en-US" dirty="0" err="1"/>
              <a:t>adresnog</a:t>
            </a:r>
            <a:r>
              <a:rPr lang="en-US" dirty="0"/>
              <a:t> </a:t>
            </a:r>
            <a:r>
              <a:rPr lang="en-US" dirty="0" err="1"/>
              <a:t>raspona</a:t>
            </a:r>
            <a:r>
              <a:rPr lang="en-US" dirty="0"/>
              <a:t> (32, 64-bit) – to je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cijena</a:t>
            </a:r>
            <a:r>
              <a:rPr lang="en-US" dirty="0"/>
              <a:t> </a:t>
            </a:r>
            <a:r>
              <a:rPr lang="en-US" dirty="0" err="1"/>
              <a:t>koju</a:t>
            </a:r>
            <a:r>
              <a:rPr lang="en-US" dirty="0"/>
              <a:t> </a:t>
            </a:r>
            <a:r>
              <a:rPr lang="en-US" dirty="0" err="1"/>
              <a:t>smo</a:t>
            </a:r>
            <a:r>
              <a:rPr lang="en-US" dirty="0"/>
              <a:t> </a:t>
            </a:r>
            <a:r>
              <a:rPr lang="en-US" dirty="0" err="1"/>
              <a:t>bili</a:t>
            </a:r>
            <a:r>
              <a:rPr lang="en-US" dirty="0"/>
              <a:t> </a:t>
            </a:r>
            <a:r>
              <a:rPr lang="en-US" dirty="0" err="1"/>
              <a:t>spremni</a:t>
            </a:r>
            <a:r>
              <a:rPr lang="en-US" dirty="0"/>
              <a:t> </a:t>
            </a:r>
            <a:r>
              <a:rPr lang="en-US" dirty="0" err="1"/>
              <a:t>platiti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napreduje</a:t>
            </a:r>
            <a:r>
              <a:rPr lang="en-US" dirty="0"/>
              <a:t> </a:t>
            </a:r>
            <a:r>
              <a:rPr lang="en-US" dirty="0" err="1"/>
              <a:t>razvoj</a:t>
            </a:r>
            <a:r>
              <a:rPr lang="en-US" dirty="0"/>
              <a:t> </a:t>
            </a:r>
            <a:r>
              <a:rPr lang="en-US" dirty="0" err="1"/>
              <a:t>memorije</a:t>
            </a:r>
            <a:r>
              <a:rPr lang="en-US" dirty="0"/>
              <a:t>, </a:t>
            </a:r>
            <a:r>
              <a:rPr lang="en-US" dirty="0" err="1"/>
              <a:t>memorijske</a:t>
            </a:r>
            <a:r>
              <a:rPr lang="en-US" dirty="0"/>
              <a:t> </a:t>
            </a:r>
            <a:r>
              <a:rPr lang="en-US" dirty="0" err="1"/>
              <a:t>ćelije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bliže</a:t>
            </a:r>
            <a:r>
              <a:rPr lang="en-US" dirty="0"/>
              <a:t> I </a:t>
            </a:r>
            <a:r>
              <a:rPr lang="en-US" dirty="0" err="1"/>
              <a:t>bliže</a:t>
            </a:r>
            <a:r>
              <a:rPr lang="en-US" dirty="0"/>
              <a:t>,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hr-HR" dirty="0"/>
              <a:t> </a:t>
            </a:r>
            <a:r>
              <a:rPr lang="en-US" dirty="0" err="1"/>
              <a:t>direktan</a:t>
            </a:r>
            <a:r>
              <a:rPr lang="en-US" dirty="0"/>
              <a:t> </a:t>
            </a:r>
            <a:r>
              <a:rPr lang="en-US" dirty="0" err="1"/>
              <a:t>utjecaj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performanse</a:t>
            </a:r>
            <a:endParaRPr lang="en-US" dirty="0"/>
          </a:p>
          <a:p>
            <a:r>
              <a:rPr lang="en-US" dirty="0"/>
              <a:t>• Bilo bi “fora” </a:t>
            </a:r>
            <a:r>
              <a:rPr lang="en-US" dirty="0" err="1"/>
              <a:t>kad</a:t>
            </a:r>
            <a:r>
              <a:rPr lang="en-US" dirty="0"/>
              <a:t> </a:t>
            </a:r>
            <a:r>
              <a:rPr lang="en-US" dirty="0" err="1"/>
              <a:t>bismo</a:t>
            </a:r>
            <a:r>
              <a:rPr lang="en-US" dirty="0"/>
              <a:t> </a:t>
            </a:r>
            <a:r>
              <a:rPr lang="en-US" dirty="0" err="1"/>
              <a:t>mogli</a:t>
            </a:r>
            <a:r>
              <a:rPr lang="en-US" dirty="0"/>
              <a:t> </a:t>
            </a:r>
            <a:r>
              <a:rPr lang="en-US" dirty="0" err="1"/>
              <a:t>zaobići</a:t>
            </a:r>
            <a:r>
              <a:rPr lang="en-US" dirty="0"/>
              <a:t> </a:t>
            </a:r>
            <a:r>
              <a:rPr lang="en-US" dirty="0" err="1"/>
              <a:t>osnove</a:t>
            </a:r>
            <a:r>
              <a:rPr lang="en-US" dirty="0"/>
              <a:t> </a:t>
            </a:r>
            <a:r>
              <a:rPr lang="en-US" dirty="0" err="1"/>
              <a:t>fizike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zato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to </a:t>
            </a:r>
            <a:r>
              <a:rPr lang="en-US" dirty="0" err="1"/>
              <a:t>jaaaaako</a:t>
            </a:r>
            <a:r>
              <a:rPr lang="hr-HR" dirty="0"/>
              <a:t> </a:t>
            </a:r>
            <a:r>
              <a:rPr lang="en-US" dirty="0" err="1"/>
              <a:t>želimo</a:t>
            </a:r>
            <a:r>
              <a:rPr lang="en-US" dirty="0"/>
              <a:t>, to ne </a:t>
            </a:r>
            <a:r>
              <a:rPr lang="en-US" dirty="0" err="1"/>
              <a:t>znači</a:t>
            </a:r>
            <a:r>
              <a:rPr lang="en-US" dirty="0"/>
              <a:t> da je to I </a:t>
            </a:r>
            <a:r>
              <a:rPr lang="en-US" dirty="0" err="1"/>
              <a:t>moguće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Različiti</a:t>
            </a:r>
            <a:r>
              <a:rPr lang="en-US" dirty="0"/>
              <a:t> </a:t>
            </a:r>
            <a:r>
              <a:rPr lang="en-US" dirty="0" err="1"/>
              <a:t>ciljevi</a:t>
            </a:r>
            <a:r>
              <a:rPr lang="en-US" dirty="0"/>
              <a:t> </a:t>
            </a:r>
            <a:r>
              <a:rPr lang="en-US" dirty="0" err="1"/>
              <a:t>dizajna</a:t>
            </a:r>
            <a:r>
              <a:rPr lang="en-US" dirty="0"/>
              <a:t> I </a:t>
            </a:r>
            <a:r>
              <a:rPr lang="en-US" dirty="0" err="1"/>
              <a:t>potrebe</a:t>
            </a:r>
            <a:r>
              <a:rPr lang="en-US" dirty="0"/>
              <a:t> </a:t>
            </a:r>
            <a:r>
              <a:rPr lang="en-US" dirty="0" err="1"/>
              <a:t>tržišta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nas</a:t>
            </a:r>
            <a:r>
              <a:rPr lang="en-US" dirty="0"/>
              <a:t> </a:t>
            </a:r>
            <a:r>
              <a:rPr lang="en-US" dirty="0" err="1"/>
              <a:t>doveli</a:t>
            </a:r>
            <a:r>
              <a:rPr lang="en-US" dirty="0"/>
              <a:t> do </a:t>
            </a:r>
            <a:r>
              <a:rPr lang="en-US" dirty="0" err="1"/>
              <a:t>situacije</a:t>
            </a:r>
            <a:r>
              <a:rPr lang="en-US" dirty="0"/>
              <a:t> da </a:t>
            </a:r>
            <a:r>
              <a:rPr lang="en-US" dirty="0" err="1"/>
              <a:t>postoje</a:t>
            </a:r>
            <a:r>
              <a:rPr lang="hr-HR" dirty="0"/>
              <a:t> </a:t>
            </a:r>
            <a:r>
              <a:rPr lang="en-US" dirty="0" err="1"/>
              <a:t>ranjivosti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Spectre</a:t>
            </a:r>
            <a:r>
              <a:rPr lang="en-US" dirty="0"/>
              <a:t>, Meltdown I </a:t>
            </a:r>
            <a:r>
              <a:rPr lang="en-US" dirty="0" err="1"/>
              <a:t>RowHammer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RowHammer</a:t>
            </a:r>
            <a:r>
              <a:rPr lang="en-US" dirty="0"/>
              <a:t> je </a:t>
            </a:r>
            <a:r>
              <a:rPr lang="en-US" dirty="0" err="1"/>
              <a:t>primjenjiv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vrste</a:t>
            </a:r>
            <a:r>
              <a:rPr lang="en-US" dirty="0"/>
              <a:t> </a:t>
            </a:r>
            <a:r>
              <a:rPr lang="en-US" dirty="0" err="1"/>
              <a:t>memorije</a:t>
            </a:r>
            <a:r>
              <a:rPr lang="en-US" dirty="0"/>
              <a:t>, </a:t>
            </a:r>
            <a:r>
              <a:rPr lang="en-US" dirty="0" err="1"/>
              <a:t>poglavito</a:t>
            </a:r>
            <a:r>
              <a:rPr lang="en-US" dirty="0"/>
              <a:t> DDR3+ </a:t>
            </a:r>
            <a:r>
              <a:rPr lang="en-US" dirty="0" err="1"/>
              <a:t>memorije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Što</a:t>
            </a:r>
            <a:r>
              <a:rPr lang="en-US" dirty="0"/>
              <a:t> je </a:t>
            </a:r>
            <a:r>
              <a:rPr lang="en-US" dirty="0" err="1"/>
              <a:t>novija</a:t>
            </a:r>
            <a:r>
              <a:rPr lang="en-US" dirty="0"/>
              <a:t> </a:t>
            </a:r>
            <a:r>
              <a:rPr lang="en-US" dirty="0" err="1"/>
              <a:t>memorija</a:t>
            </a:r>
            <a:r>
              <a:rPr lang="en-US" dirty="0"/>
              <a:t>, </a:t>
            </a:r>
            <a:r>
              <a:rPr lang="en-US" dirty="0" err="1"/>
              <a:t>situacija</a:t>
            </a:r>
            <a:r>
              <a:rPr lang="en-US" dirty="0"/>
              <a:t> je </a:t>
            </a:r>
            <a:r>
              <a:rPr lang="en-US" dirty="0" err="1"/>
              <a:t>obično</a:t>
            </a:r>
            <a:r>
              <a:rPr lang="en-US" dirty="0"/>
              <a:t> </a:t>
            </a:r>
            <a:r>
              <a:rPr lang="en-US" dirty="0" err="1"/>
              <a:t>gora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035577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16D1A-3D81-3B08-CB1E-93F66E360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Sustavi</a:t>
            </a:r>
            <a:r>
              <a:rPr lang="en-US" dirty="0"/>
              <a:t> za </a:t>
            </a:r>
            <a:r>
              <a:rPr lang="en-US" dirty="0" err="1"/>
              <a:t>detekciju</a:t>
            </a:r>
            <a:r>
              <a:rPr lang="en-US" dirty="0"/>
              <a:t>, </a:t>
            </a:r>
            <a:r>
              <a:rPr lang="en-US" dirty="0" err="1"/>
              <a:t>neutralizaciju</a:t>
            </a:r>
            <a:r>
              <a:rPr lang="en-US" dirty="0"/>
              <a:t> I </a:t>
            </a:r>
            <a:r>
              <a:rPr lang="en-US" dirty="0" err="1"/>
              <a:t>eliminaciju</a:t>
            </a:r>
            <a:r>
              <a:rPr lang="en-US" dirty="0"/>
              <a:t> </a:t>
            </a:r>
            <a:r>
              <a:rPr lang="en-US" dirty="0" err="1"/>
              <a:t>RowHamer</a:t>
            </a:r>
            <a:r>
              <a:rPr lang="en-US" dirty="0"/>
              <a:t> </a:t>
            </a:r>
            <a:r>
              <a:rPr lang="en-US" dirty="0" err="1"/>
              <a:t>ranjivosti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8588D8-AC74-2626-ACA9-62C48EF727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5684" y="1617542"/>
            <a:ext cx="8245642" cy="5001014"/>
          </a:xfrm>
        </p:spPr>
      </p:pic>
    </p:spTree>
    <p:extLst>
      <p:ext uri="{BB962C8B-B14F-4D97-AF65-F5344CB8AC3E}">
        <p14:creationId xmlns:p14="http://schemas.microsoft.com/office/powerpoint/2010/main" val="3839595817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EA3B7-A086-D87D-0C5D-A5014F532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Meltdown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Spectre</a:t>
            </a:r>
            <a:r>
              <a:rPr lang="en-US" dirty="0"/>
              <a:t> </a:t>
            </a:r>
            <a:r>
              <a:rPr lang="en-US" dirty="0" err="1"/>
              <a:t>napadi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6E1CA-8044-A7AA-8F44-B1C5CB7671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• </a:t>
            </a:r>
            <a:r>
              <a:rPr lang="en-US" dirty="0" err="1"/>
              <a:t>Netko</a:t>
            </a:r>
            <a:r>
              <a:rPr lang="en-US" dirty="0"/>
              <a:t> </a:t>
            </a:r>
            <a:r>
              <a:rPr lang="en-US" dirty="0" err="1"/>
              <a:t>nam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pokrasti</a:t>
            </a:r>
            <a:r>
              <a:rPr lang="en-US" dirty="0"/>
              <a:t> </a:t>
            </a:r>
            <a:r>
              <a:rPr lang="en-US" dirty="0" err="1"/>
              <a:t>tajne</a:t>
            </a:r>
            <a:r>
              <a:rPr lang="en-US" dirty="0"/>
              <a:t> </a:t>
            </a:r>
            <a:r>
              <a:rPr lang="en-US" dirty="0" err="1"/>
              <a:t>podatke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sustava</a:t>
            </a:r>
            <a:r>
              <a:rPr lang="en-US" dirty="0"/>
              <a:t>, </a:t>
            </a:r>
            <a:r>
              <a:rPr lang="en-US" dirty="0" err="1"/>
              <a:t>iako</a:t>
            </a:r>
            <a:r>
              <a:rPr lang="en-US" dirty="0"/>
              <a:t>:</a:t>
            </a:r>
          </a:p>
          <a:p>
            <a:r>
              <a:rPr lang="en-US" dirty="0"/>
              <a:t>• Program I </a:t>
            </a:r>
            <a:r>
              <a:rPr lang="en-US" dirty="0" err="1"/>
              <a:t>podaci</a:t>
            </a:r>
            <a:r>
              <a:rPr lang="en-US" dirty="0"/>
              <a:t> </a:t>
            </a:r>
            <a:r>
              <a:rPr lang="en-US" dirty="0" err="1"/>
              <a:t>rade</a:t>
            </a:r>
            <a:r>
              <a:rPr lang="en-US" dirty="0"/>
              <a:t> u </a:t>
            </a:r>
            <a:r>
              <a:rPr lang="en-US" dirty="0" err="1"/>
              <a:t>skladu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pravilima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Hardver</a:t>
            </a:r>
            <a:r>
              <a:rPr lang="en-US" dirty="0"/>
              <a:t> </a:t>
            </a:r>
            <a:r>
              <a:rPr lang="en-US" dirty="0" err="1"/>
              <a:t>radi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treba</a:t>
            </a:r>
            <a:endParaRPr lang="en-US" dirty="0"/>
          </a:p>
          <a:p>
            <a:r>
              <a:rPr lang="en-US" dirty="0"/>
              <a:t>• Ne </a:t>
            </a:r>
            <a:r>
              <a:rPr lang="en-US" dirty="0" err="1"/>
              <a:t>postoje</a:t>
            </a:r>
            <a:r>
              <a:rPr lang="en-US" dirty="0"/>
              <a:t> </a:t>
            </a:r>
            <a:r>
              <a:rPr lang="en-US" dirty="0" err="1"/>
              <a:t>softverske</a:t>
            </a:r>
            <a:r>
              <a:rPr lang="en-US" dirty="0"/>
              <a:t> </a:t>
            </a:r>
            <a:r>
              <a:rPr lang="en-US" dirty="0" err="1"/>
              <a:t>ranjivosti</a:t>
            </a:r>
            <a:r>
              <a:rPr lang="en-US" dirty="0"/>
              <a:t> </a:t>
            </a:r>
            <a:r>
              <a:rPr lang="en-US" dirty="0" err="1"/>
              <a:t>aplikacije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operacijskog</a:t>
            </a:r>
            <a:r>
              <a:rPr lang="en-US" dirty="0"/>
              <a:t> </a:t>
            </a:r>
            <a:r>
              <a:rPr lang="en-US" dirty="0" err="1"/>
              <a:t>sustava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ZAŠTO?</a:t>
            </a:r>
          </a:p>
          <a:p>
            <a:r>
              <a:rPr lang="en-US" dirty="0"/>
              <a:t>• </a:t>
            </a:r>
            <a:r>
              <a:rPr lang="en-US" dirty="0" err="1"/>
              <a:t>Spekulativno</a:t>
            </a:r>
            <a:r>
              <a:rPr lang="en-US" dirty="0"/>
              <a:t> </a:t>
            </a:r>
            <a:r>
              <a:rPr lang="en-US" dirty="0" err="1"/>
              <a:t>izvršavanje</a:t>
            </a:r>
            <a:r>
              <a:rPr lang="en-US" dirty="0"/>
              <a:t> </a:t>
            </a:r>
            <a:r>
              <a:rPr lang="en-US" dirty="0" err="1"/>
              <a:t>ostavlja</a:t>
            </a:r>
            <a:r>
              <a:rPr lang="en-US" dirty="0"/>
              <a:t> </a:t>
            </a:r>
            <a:r>
              <a:rPr lang="en-US" dirty="0" err="1"/>
              <a:t>tragove</a:t>
            </a:r>
            <a:r>
              <a:rPr lang="en-US" dirty="0"/>
              <a:t> </a:t>
            </a:r>
            <a:r>
              <a:rPr lang="en-US" dirty="0" err="1"/>
              <a:t>tajnih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u cache </a:t>
            </a:r>
            <a:r>
              <a:rPr lang="en-US" dirty="0" err="1"/>
              <a:t>memoriji</a:t>
            </a:r>
            <a:r>
              <a:rPr lang="hr-HR" dirty="0"/>
              <a:t> </a:t>
            </a:r>
            <a:r>
              <a:rPr lang="en-US" dirty="0" err="1"/>
              <a:t>procesora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Podaci</a:t>
            </a:r>
            <a:r>
              <a:rPr lang="en-US" dirty="0"/>
              <a:t> </a:t>
            </a:r>
            <a:r>
              <a:rPr lang="en-US" dirty="0" err="1"/>
              <a:t>kojima</a:t>
            </a:r>
            <a:r>
              <a:rPr lang="en-US" dirty="0"/>
              <a:t> se ne bi </a:t>
            </a:r>
            <a:r>
              <a:rPr lang="en-US" dirty="0" err="1"/>
              <a:t>trebalo</a:t>
            </a:r>
            <a:r>
              <a:rPr lang="en-US" dirty="0"/>
              <a:t> </a:t>
            </a:r>
            <a:r>
              <a:rPr lang="en-US" dirty="0" err="1"/>
              <a:t>pristupiti</a:t>
            </a:r>
            <a:r>
              <a:rPr lang="en-US" dirty="0"/>
              <a:t> da </a:t>
            </a:r>
            <a:r>
              <a:rPr lang="en-US" dirty="0" err="1"/>
              <a:t>nema</a:t>
            </a:r>
            <a:r>
              <a:rPr lang="en-US" dirty="0"/>
              <a:t> </a:t>
            </a:r>
            <a:r>
              <a:rPr lang="en-US" dirty="0" err="1"/>
              <a:t>spekulativnog</a:t>
            </a:r>
            <a:r>
              <a:rPr lang="en-US" dirty="0"/>
              <a:t> </a:t>
            </a:r>
            <a:r>
              <a:rPr lang="en-US" dirty="0" err="1"/>
              <a:t>izvršavanja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Maliciozni</a:t>
            </a:r>
            <a:r>
              <a:rPr lang="en-US" dirty="0"/>
              <a:t> program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provjeravati</a:t>
            </a:r>
            <a:r>
              <a:rPr lang="en-US" dirty="0"/>
              <a:t> </a:t>
            </a:r>
            <a:r>
              <a:rPr lang="en-US" dirty="0" err="1"/>
              <a:t>sadržaj</a:t>
            </a:r>
            <a:r>
              <a:rPr lang="en-US" dirty="0"/>
              <a:t> cache </a:t>
            </a:r>
            <a:r>
              <a:rPr lang="en-US" dirty="0" err="1"/>
              <a:t>memorije</a:t>
            </a:r>
            <a:r>
              <a:rPr lang="en-US" dirty="0"/>
              <a:t> da bi </a:t>
            </a:r>
            <a:r>
              <a:rPr lang="en-US" dirty="0" err="1"/>
              <a:t>došao</a:t>
            </a:r>
            <a:r>
              <a:rPr lang="en-US" dirty="0"/>
              <a:t> do</a:t>
            </a:r>
            <a:r>
              <a:rPr lang="hr-HR" dirty="0"/>
              <a:t> </a:t>
            </a:r>
            <a:r>
              <a:rPr lang="en-US" dirty="0" err="1"/>
              <a:t>zaključka</a:t>
            </a:r>
            <a:r>
              <a:rPr lang="en-US" dirty="0"/>
              <a:t> </a:t>
            </a:r>
            <a:r>
              <a:rPr lang="en-US" dirty="0" err="1"/>
              <a:t>gdje</a:t>
            </a:r>
            <a:r>
              <a:rPr lang="en-US" dirty="0"/>
              <a:t> se </a:t>
            </a:r>
            <a:r>
              <a:rPr lang="en-US" dirty="0" err="1"/>
              <a:t>nalaze</a:t>
            </a:r>
            <a:r>
              <a:rPr lang="en-US" dirty="0"/>
              <a:t> </a:t>
            </a:r>
            <a:r>
              <a:rPr lang="en-US" dirty="0" err="1"/>
              <a:t>tajni</a:t>
            </a:r>
            <a:r>
              <a:rPr lang="en-US" dirty="0"/>
              <a:t> </a:t>
            </a:r>
            <a:r>
              <a:rPr lang="en-US" dirty="0" err="1"/>
              <a:t>podaci</a:t>
            </a:r>
            <a:r>
              <a:rPr lang="en-US" dirty="0"/>
              <a:t> </a:t>
            </a:r>
            <a:r>
              <a:rPr lang="en-US" dirty="0" err="1"/>
              <a:t>kojima</a:t>
            </a:r>
            <a:r>
              <a:rPr lang="en-US" dirty="0"/>
              <a:t> ne bi </a:t>
            </a:r>
            <a:r>
              <a:rPr lang="en-US" dirty="0" err="1"/>
              <a:t>smio</a:t>
            </a:r>
            <a:r>
              <a:rPr lang="en-US" dirty="0"/>
              <a:t> </a:t>
            </a:r>
            <a:r>
              <a:rPr lang="en-US" dirty="0" err="1"/>
              <a:t>moći</a:t>
            </a:r>
            <a:r>
              <a:rPr lang="en-US" dirty="0"/>
              <a:t> </a:t>
            </a:r>
            <a:r>
              <a:rPr lang="en-US" dirty="0" err="1"/>
              <a:t>pristupiti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Maliciozni</a:t>
            </a:r>
            <a:r>
              <a:rPr lang="en-US" dirty="0"/>
              <a:t> program </a:t>
            </a:r>
            <a:r>
              <a:rPr lang="en-US" dirty="0" err="1"/>
              <a:t>također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prisiliti</a:t>
            </a:r>
            <a:r>
              <a:rPr lang="en-US" dirty="0"/>
              <a:t> </a:t>
            </a:r>
            <a:r>
              <a:rPr lang="en-US" dirty="0" err="1"/>
              <a:t>drugi</a:t>
            </a:r>
            <a:r>
              <a:rPr lang="en-US" dirty="0"/>
              <a:t> program da </a:t>
            </a:r>
            <a:r>
              <a:rPr lang="en-US" dirty="0" err="1"/>
              <a:t>spekulativno</a:t>
            </a:r>
            <a:r>
              <a:rPr lang="en-US" dirty="0"/>
              <a:t> </a:t>
            </a:r>
            <a:r>
              <a:rPr lang="en-US" dirty="0" err="1"/>
              <a:t>izvrši</a:t>
            </a:r>
            <a:r>
              <a:rPr lang="hr-HR" dirty="0"/>
              <a:t> </a:t>
            </a:r>
            <a:r>
              <a:rPr lang="en-US" dirty="0" err="1"/>
              <a:t>kod</a:t>
            </a:r>
            <a:r>
              <a:rPr lang="en-US" dirty="0"/>
              <a:t> koji </a:t>
            </a:r>
            <a:r>
              <a:rPr lang="en-US" dirty="0" err="1"/>
              <a:t>ostavlja</a:t>
            </a:r>
            <a:r>
              <a:rPr lang="en-US" dirty="0"/>
              <a:t> </a:t>
            </a:r>
            <a:r>
              <a:rPr lang="en-US" dirty="0" err="1"/>
              <a:t>tragove</a:t>
            </a:r>
            <a:r>
              <a:rPr lang="en-US" dirty="0"/>
              <a:t> (</a:t>
            </a:r>
            <a:r>
              <a:rPr lang="en-US" dirty="0" err="1"/>
              <a:t>tajne</a:t>
            </a:r>
            <a:r>
              <a:rPr lang="en-US" dirty="0"/>
              <a:t> </a:t>
            </a:r>
            <a:r>
              <a:rPr lang="en-US" dirty="0" err="1"/>
              <a:t>podatke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5436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013DF-BE93-511F-B112-0543C58BD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Meltdown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Spectre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DD414-43E6-8856-6903-50AE7C1C4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• </a:t>
            </a:r>
            <a:r>
              <a:rPr lang="en-US" dirty="0" err="1"/>
              <a:t>Hardverske</a:t>
            </a:r>
            <a:r>
              <a:rPr lang="en-US" dirty="0"/>
              <a:t> </a:t>
            </a:r>
            <a:r>
              <a:rPr lang="en-US" dirty="0" err="1"/>
              <a:t>ranjivosti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prisutne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manje-više</a:t>
            </a:r>
            <a:r>
              <a:rPr lang="hr-HR" dirty="0"/>
              <a:t> </a:t>
            </a:r>
            <a:r>
              <a:rPr lang="en-US" dirty="0" err="1"/>
              <a:t>svim</a:t>
            </a:r>
            <a:r>
              <a:rPr lang="en-US" dirty="0"/>
              <a:t> </a:t>
            </a:r>
            <a:r>
              <a:rPr lang="en-US" dirty="0" err="1"/>
              <a:t>računalnim</a:t>
            </a:r>
            <a:r>
              <a:rPr lang="en-US" dirty="0"/>
              <a:t> </a:t>
            </a:r>
            <a:r>
              <a:rPr lang="en-US" dirty="0" err="1"/>
              <a:t>čipovima</a:t>
            </a:r>
            <a:r>
              <a:rPr lang="en-US" dirty="0"/>
              <a:t> koji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proizvedeni</a:t>
            </a:r>
            <a:r>
              <a:rPr lang="en-US" dirty="0"/>
              <a:t> </a:t>
            </a:r>
            <a:r>
              <a:rPr lang="en-US" dirty="0" err="1"/>
              <a:t>unatrag</a:t>
            </a:r>
            <a:r>
              <a:rPr lang="hr-HR" dirty="0"/>
              <a:t>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desetljeća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Iskorištavaju</a:t>
            </a:r>
            <a:r>
              <a:rPr lang="en-US" dirty="0"/>
              <a:t> </a:t>
            </a:r>
            <a:r>
              <a:rPr lang="en-US" b="1" dirty="0" err="1"/>
              <a:t>spekulativno</a:t>
            </a:r>
            <a:r>
              <a:rPr lang="en-US" b="1" dirty="0"/>
              <a:t> </a:t>
            </a:r>
            <a:r>
              <a:rPr lang="en-US" b="1" dirty="0" err="1"/>
              <a:t>izvršavanje</a:t>
            </a:r>
            <a:endParaRPr lang="en-US" b="1" dirty="0"/>
          </a:p>
          <a:p>
            <a:r>
              <a:rPr lang="en-US" dirty="0"/>
              <a:t>• Reminder: </a:t>
            </a:r>
            <a:r>
              <a:rPr lang="en-US" dirty="0" err="1"/>
              <a:t>tehnologija</a:t>
            </a:r>
            <a:r>
              <a:rPr lang="en-US" dirty="0"/>
              <a:t> </a:t>
            </a:r>
            <a:r>
              <a:rPr lang="en-US" dirty="0" err="1"/>
              <a:t>koju</a:t>
            </a:r>
            <a:r>
              <a:rPr lang="en-US" dirty="0"/>
              <a:t> </a:t>
            </a:r>
            <a:r>
              <a:rPr lang="en-US" dirty="0" err="1"/>
              <a:t>moderni</a:t>
            </a:r>
            <a:r>
              <a:rPr lang="en-US" dirty="0"/>
              <a:t> </a:t>
            </a:r>
            <a:r>
              <a:rPr lang="en-US" dirty="0" err="1"/>
              <a:t>procesori</a:t>
            </a:r>
            <a:r>
              <a:rPr lang="en-US" dirty="0"/>
              <a:t> </a:t>
            </a:r>
            <a:r>
              <a:rPr lang="en-US" dirty="0" err="1"/>
              <a:t>koriste</a:t>
            </a:r>
            <a:r>
              <a:rPr lang="en-US" dirty="0"/>
              <a:t> za</a:t>
            </a:r>
            <a:r>
              <a:rPr lang="hr-HR" dirty="0"/>
              <a:t> </a:t>
            </a:r>
            <a:r>
              <a:rPr lang="en-US" dirty="0" err="1"/>
              <a:t>dostizanje</a:t>
            </a:r>
            <a:r>
              <a:rPr lang="en-US" dirty="0"/>
              <a:t> </a:t>
            </a:r>
            <a:r>
              <a:rPr lang="en-US" dirty="0" err="1"/>
              <a:t>boljih</a:t>
            </a:r>
            <a:r>
              <a:rPr lang="en-US" dirty="0"/>
              <a:t> </a:t>
            </a:r>
            <a:r>
              <a:rPr lang="en-US" dirty="0" err="1"/>
              <a:t>performansi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Izvršava</a:t>
            </a:r>
            <a:r>
              <a:rPr lang="en-US" dirty="0"/>
              <a:t> se </a:t>
            </a:r>
            <a:r>
              <a:rPr lang="en-US" dirty="0" err="1"/>
              <a:t>dio</a:t>
            </a:r>
            <a:r>
              <a:rPr lang="en-US" dirty="0"/>
              <a:t> </a:t>
            </a:r>
            <a:r>
              <a:rPr lang="en-US" dirty="0" err="1"/>
              <a:t>koda</a:t>
            </a:r>
            <a:r>
              <a:rPr lang="en-US" dirty="0"/>
              <a:t> </a:t>
            </a:r>
            <a:r>
              <a:rPr lang="en-US" dirty="0" err="1"/>
              <a:t>prije</a:t>
            </a:r>
            <a:r>
              <a:rPr lang="en-US" dirty="0"/>
              <a:t> </a:t>
            </a:r>
            <a:r>
              <a:rPr lang="en-US" dirty="0" err="1"/>
              <a:t>nego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znamo</a:t>
            </a:r>
            <a:r>
              <a:rPr lang="en-US" dirty="0"/>
              <a:t> da li je to</a:t>
            </a:r>
            <a:r>
              <a:rPr lang="hr-HR" dirty="0"/>
              <a:t> </a:t>
            </a:r>
            <a:r>
              <a:rPr lang="en-US" dirty="0" err="1"/>
              <a:t>potrebno</a:t>
            </a:r>
            <a:endParaRPr lang="en-US" dirty="0"/>
          </a:p>
          <a:p>
            <a:r>
              <a:rPr lang="en-US" dirty="0"/>
              <a:t>• I </a:t>
            </a:r>
            <a:r>
              <a:rPr lang="en-US" dirty="0" err="1"/>
              <a:t>sami</a:t>
            </a:r>
            <a:r>
              <a:rPr lang="en-US" dirty="0"/>
              <a:t> to </a:t>
            </a:r>
            <a:r>
              <a:rPr lang="en-US" dirty="0" err="1"/>
              <a:t>radimo</a:t>
            </a:r>
            <a:r>
              <a:rPr lang="en-US" dirty="0"/>
              <a:t> </a:t>
            </a:r>
            <a:r>
              <a:rPr lang="en-US" dirty="0" err="1"/>
              <a:t>vrlo</a:t>
            </a:r>
            <a:r>
              <a:rPr lang="en-US" dirty="0"/>
              <a:t> </a:t>
            </a:r>
            <a:r>
              <a:rPr lang="en-US" dirty="0" err="1"/>
              <a:t>često</a:t>
            </a:r>
            <a:r>
              <a:rPr lang="en-US" dirty="0"/>
              <a:t>, </a:t>
            </a:r>
            <a:r>
              <a:rPr lang="en-US" dirty="0" err="1"/>
              <a:t>jer</a:t>
            </a:r>
            <a:r>
              <a:rPr lang="en-US" dirty="0"/>
              <a:t> to </a:t>
            </a:r>
            <a:r>
              <a:rPr lang="en-US" dirty="0" err="1"/>
              <a:t>štedi</a:t>
            </a:r>
            <a:r>
              <a:rPr lang="en-US" dirty="0"/>
              <a:t> </a:t>
            </a:r>
            <a:r>
              <a:rPr lang="en-US" dirty="0" err="1"/>
              <a:t>vrijeme</a:t>
            </a:r>
            <a:endParaRPr lang="en-US" dirty="0"/>
          </a:p>
          <a:p>
            <a:r>
              <a:rPr lang="en-US" dirty="0"/>
              <a:t>• I </a:t>
            </a:r>
            <a:r>
              <a:rPr lang="en-US" dirty="0" err="1"/>
              <a:t>procesori</a:t>
            </a:r>
            <a:r>
              <a:rPr lang="en-US" dirty="0"/>
              <a:t> to </a:t>
            </a:r>
            <a:r>
              <a:rPr lang="en-US" dirty="0" err="1"/>
              <a:t>rade</a:t>
            </a:r>
            <a:r>
              <a:rPr lang="en-US" dirty="0"/>
              <a:t>,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istog</a:t>
            </a:r>
            <a:r>
              <a:rPr lang="en-US" dirty="0"/>
              <a:t> </a:t>
            </a:r>
            <a:r>
              <a:rPr lang="en-US" dirty="0" err="1"/>
              <a:t>razloga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573055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DB547-281A-C52D-1807-C2A924D35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Spekulativno</a:t>
            </a:r>
            <a:r>
              <a:rPr lang="en-US" dirty="0"/>
              <a:t> </a:t>
            </a:r>
            <a:r>
              <a:rPr lang="en-US" dirty="0" err="1"/>
              <a:t>izvršavanje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19AD6-F874-5450-11F8-0AE5735AB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• </a:t>
            </a:r>
            <a:r>
              <a:rPr lang="en-US" dirty="0" err="1"/>
              <a:t>Razmatrajmo</a:t>
            </a:r>
            <a:r>
              <a:rPr lang="en-US" dirty="0"/>
              <a:t> </a:t>
            </a:r>
            <a:r>
              <a:rPr lang="en-US" dirty="0" err="1"/>
              <a:t>ovaj</a:t>
            </a:r>
            <a:r>
              <a:rPr lang="en-US" dirty="0"/>
              <a:t> </a:t>
            </a:r>
            <a:r>
              <a:rPr lang="en-US" dirty="0" err="1"/>
              <a:t>kod</a:t>
            </a:r>
            <a:endParaRPr lang="en-US" dirty="0"/>
          </a:p>
          <a:p>
            <a:r>
              <a:rPr lang="en-US" dirty="0"/>
              <a:t>if (account-balance &lt;= 0) {</a:t>
            </a:r>
          </a:p>
          <a:p>
            <a:pPr marL="0" indent="0">
              <a:buNone/>
            </a:pPr>
            <a:r>
              <a:rPr lang="hr-HR" dirty="0"/>
              <a:t>	</a:t>
            </a:r>
            <a:r>
              <a:rPr lang="en-US" dirty="0"/>
              <a:t>// do something</a:t>
            </a:r>
          </a:p>
          <a:p>
            <a:pPr marL="0" indent="0">
              <a:buNone/>
            </a:pPr>
            <a:r>
              <a:rPr lang="hr-HR" dirty="0"/>
              <a:t>	</a:t>
            </a:r>
            <a:r>
              <a:rPr lang="en-US" dirty="0"/>
              <a:t>} else if (account-balance &lt; 1M) {</a:t>
            </a:r>
          </a:p>
          <a:p>
            <a:pPr marL="0" indent="0">
              <a:buNone/>
            </a:pPr>
            <a:r>
              <a:rPr lang="hr-HR" dirty="0"/>
              <a:t>	</a:t>
            </a:r>
            <a:r>
              <a:rPr lang="en-US" dirty="0"/>
              <a:t>// do something else</a:t>
            </a:r>
          </a:p>
          <a:p>
            <a:pPr marL="0" indent="0">
              <a:buNone/>
            </a:pPr>
            <a:r>
              <a:rPr lang="hr-HR" dirty="0"/>
              <a:t>	</a:t>
            </a:r>
            <a:r>
              <a:rPr lang="en-US" dirty="0"/>
              <a:t>} else {</a:t>
            </a:r>
          </a:p>
          <a:p>
            <a:pPr marL="0" indent="0">
              <a:buNone/>
            </a:pPr>
            <a:r>
              <a:rPr lang="hr-HR" dirty="0"/>
              <a:t>	</a:t>
            </a:r>
            <a:r>
              <a:rPr lang="en-US" dirty="0"/>
              <a:t>// do something else</a:t>
            </a:r>
          </a:p>
          <a:p>
            <a:pPr marL="0" indent="0">
              <a:buNone/>
            </a:pPr>
            <a:r>
              <a:rPr lang="hr-HR" dirty="0"/>
              <a:t>	</a:t>
            </a:r>
            <a:r>
              <a:rPr lang="en-US" dirty="0"/>
              <a:t>} </a:t>
            </a:r>
            <a:endParaRPr lang="hr-HR" dirty="0"/>
          </a:p>
          <a:p>
            <a:r>
              <a:rPr lang="en-US" dirty="0" err="1"/>
              <a:t>Pogađa</a:t>
            </a:r>
            <a:r>
              <a:rPr lang="en-US" dirty="0"/>
              <a:t> se koji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izvršen</a:t>
            </a:r>
            <a:r>
              <a:rPr lang="en-US" dirty="0"/>
              <a:t> I </a:t>
            </a:r>
            <a:r>
              <a:rPr lang="en-US" dirty="0" err="1"/>
              <a:t>izvršava</a:t>
            </a:r>
            <a:r>
              <a:rPr lang="en-US" dirty="0"/>
              <a:t> se</a:t>
            </a:r>
          </a:p>
          <a:p>
            <a:pPr lvl="1"/>
            <a:r>
              <a:rPr lang="en-US" dirty="0" err="1"/>
              <a:t>Poboljšanje</a:t>
            </a:r>
            <a:r>
              <a:rPr lang="en-US" dirty="0"/>
              <a:t> </a:t>
            </a:r>
            <a:r>
              <a:rPr lang="en-US" dirty="0" err="1"/>
              <a:t>performansi</a:t>
            </a:r>
            <a:r>
              <a:rPr lang="en-US" dirty="0"/>
              <a:t>, </a:t>
            </a:r>
            <a:r>
              <a:rPr lang="en-US" dirty="0" err="1"/>
              <a:t>zato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puno</a:t>
            </a:r>
            <a:r>
              <a:rPr lang="en-US" dirty="0"/>
              <a:t> </a:t>
            </a:r>
            <a:r>
              <a:rPr lang="en-US" dirty="0" err="1"/>
              <a:t>vremena</a:t>
            </a:r>
            <a:r>
              <a:rPr lang="en-US" dirty="0"/>
              <a:t> za </a:t>
            </a:r>
            <a:r>
              <a:rPr lang="en-US" dirty="0" err="1"/>
              <a:t>pristup</a:t>
            </a:r>
            <a:r>
              <a:rPr lang="en-US" dirty="0"/>
              <a:t> </a:t>
            </a:r>
            <a:r>
              <a:rPr lang="en-US" dirty="0" err="1"/>
              <a:t>memoriji</a:t>
            </a:r>
            <a:endParaRPr lang="en-US" dirty="0"/>
          </a:p>
          <a:p>
            <a:r>
              <a:rPr lang="en-US" dirty="0" err="1"/>
              <a:t>Ako</a:t>
            </a:r>
            <a:r>
              <a:rPr lang="en-US" dirty="0"/>
              <a:t> je </a:t>
            </a:r>
            <a:r>
              <a:rPr lang="en-US" dirty="0" err="1"/>
              <a:t>pogađanje</a:t>
            </a:r>
            <a:r>
              <a:rPr lang="en-US" dirty="0"/>
              <a:t> </a:t>
            </a:r>
            <a:r>
              <a:rPr lang="en-US" dirty="0" err="1"/>
              <a:t>pogrešno</a:t>
            </a:r>
            <a:r>
              <a:rPr lang="en-US" dirty="0"/>
              <a:t>, </a:t>
            </a:r>
            <a:r>
              <a:rPr lang="en-US" dirty="0" err="1"/>
              <a:t>brišu</a:t>
            </a:r>
            <a:r>
              <a:rPr lang="en-US" dirty="0"/>
              <a:t> se </a:t>
            </a:r>
            <a:r>
              <a:rPr lang="en-US" dirty="0" err="1"/>
              <a:t>krive</a:t>
            </a:r>
            <a:r>
              <a:rPr lang="en-US" dirty="0"/>
              <a:t> </a:t>
            </a:r>
            <a:r>
              <a:rPr lang="en-US" dirty="0" err="1"/>
              <a:t>instrukcije</a:t>
            </a:r>
            <a:r>
              <a:rPr lang="en-US" dirty="0"/>
              <a:t> I </a:t>
            </a:r>
            <a:r>
              <a:rPr lang="en-US" dirty="0" err="1"/>
              <a:t>izvršava</a:t>
            </a:r>
            <a:r>
              <a:rPr lang="en-US" dirty="0"/>
              <a:t> </a:t>
            </a:r>
            <a:r>
              <a:rPr lang="en-US" dirty="0" err="1"/>
              <a:t>ispravan</a:t>
            </a:r>
            <a:r>
              <a:rPr lang="en-US" dirty="0"/>
              <a:t> </a:t>
            </a:r>
            <a:r>
              <a:rPr lang="en-US" dirty="0" err="1"/>
              <a:t>kod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318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F1C87-6709-64C3-0F7C-AB9C373B4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09CEA-22A1-E8F5-3882-E920978BD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PCM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glavna</a:t>
            </a:r>
            <a:r>
              <a:rPr lang="en-US" dirty="0"/>
              <a:t> </a:t>
            </a:r>
            <a:r>
              <a:rPr lang="en-US" dirty="0" err="1"/>
              <a:t>memorija</a:t>
            </a:r>
            <a:r>
              <a:rPr lang="en-US" dirty="0"/>
              <a:t>: </a:t>
            </a:r>
            <a:r>
              <a:rPr lang="en-US" dirty="0" err="1"/>
              <a:t>Ideja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2009</a:t>
            </a:r>
            <a:endParaRPr lang="hr-HR" dirty="0"/>
          </a:p>
          <a:p>
            <a:r>
              <a:rPr lang="it-IT" dirty="0"/>
              <a:t>Cerebras’s Wafer Scale Engine (2019) </a:t>
            </a:r>
            <a:br>
              <a:rPr lang="hr-HR" dirty="0"/>
            </a:br>
            <a:r>
              <a:rPr lang="en-US" dirty="0" err="1"/>
              <a:t>Najveći</a:t>
            </a:r>
            <a:r>
              <a:rPr lang="en-US" dirty="0"/>
              <a:t> ML </a:t>
            </a:r>
            <a:r>
              <a:rPr lang="en-US" dirty="0" err="1"/>
              <a:t>akcelerator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čipu</a:t>
            </a:r>
            <a:r>
              <a:rPr lang="en-US" dirty="0"/>
              <a:t> </a:t>
            </a:r>
            <a:r>
              <a:rPr lang="hr-HR" dirty="0"/>
              <a:t>;</a:t>
            </a:r>
            <a:r>
              <a:rPr lang="en-US" dirty="0"/>
              <a:t> 400,000 </a:t>
            </a:r>
            <a:r>
              <a:rPr lang="en-US" dirty="0" err="1"/>
              <a:t>jezgri</a:t>
            </a:r>
            <a:r>
              <a:rPr lang="en-US" dirty="0"/>
              <a:t> </a:t>
            </a:r>
            <a:br>
              <a:rPr lang="hr-HR" dirty="0"/>
            </a:br>
            <a:r>
              <a:rPr lang="en-US" dirty="0" err="1"/>
              <a:t>Cerebras</a:t>
            </a:r>
            <a:r>
              <a:rPr lang="en-US" dirty="0"/>
              <a:t> WSE 1.2 Trillion transistors 46,225 mm2 </a:t>
            </a:r>
            <a:br>
              <a:rPr lang="hr-HR" dirty="0"/>
            </a:br>
            <a:r>
              <a:rPr lang="en-US" dirty="0"/>
              <a:t>Largest GPU 21.1 Billion transistors 815 mm2 NVIDIA TITAN V</a:t>
            </a:r>
            <a:endParaRPr lang="hr-HR" dirty="0"/>
          </a:p>
          <a:p>
            <a:r>
              <a:rPr lang="en-US" dirty="0"/>
              <a:t>Samsung Function-in-Memory DRAM (2021) </a:t>
            </a:r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67015372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7D765-C73A-DDDC-436E-B6C038F39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Korisnik</a:t>
            </a:r>
            <a:r>
              <a:rPr lang="en-US" dirty="0"/>
              <a:t> ne </a:t>
            </a:r>
            <a:r>
              <a:rPr lang="en-US" dirty="0" err="1"/>
              <a:t>vidi</a:t>
            </a:r>
            <a:r>
              <a:rPr lang="en-US" dirty="0"/>
              <a:t> </a:t>
            </a:r>
            <a:r>
              <a:rPr lang="en-US" dirty="0" err="1"/>
              <a:t>spekulativno</a:t>
            </a:r>
            <a:r>
              <a:rPr lang="en-US" dirty="0"/>
              <a:t> </a:t>
            </a:r>
            <a:r>
              <a:rPr lang="en-US" dirty="0" err="1"/>
              <a:t>izvršavanje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BE4E8-8DF4-DFF4-A273-7C6193B68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ISA</a:t>
            </a:r>
            <a:r>
              <a:rPr lang="hr-HR" dirty="0"/>
              <a:t> </a:t>
            </a:r>
            <a:r>
              <a:rPr lang="en-US" dirty="0"/>
              <a:t>(Instruction Set Architecture)</a:t>
            </a:r>
          </a:p>
          <a:p>
            <a:r>
              <a:rPr lang="en-US" dirty="0" err="1"/>
              <a:t>Sučelje</a:t>
            </a:r>
            <a:r>
              <a:rPr lang="en-US" dirty="0"/>
              <a:t>/”</a:t>
            </a:r>
            <a:r>
              <a:rPr lang="en-US" dirty="0" err="1"/>
              <a:t>ugovor</a:t>
            </a:r>
            <a:r>
              <a:rPr lang="en-US" dirty="0"/>
              <a:t>” </a:t>
            </a:r>
            <a:r>
              <a:rPr lang="en-US" dirty="0" err="1"/>
              <a:t>između</a:t>
            </a:r>
            <a:r>
              <a:rPr lang="hr-HR" dirty="0"/>
              <a:t> </a:t>
            </a:r>
            <a:r>
              <a:rPr lang="en-US" dirty="0" err="1"/>
              <a:t>softvera</a:t>
            </a:r>
            <a:r>
              <a:rPr lang="en-US" dirty="0"/>
              <a:t> I </a:t>
            </a:r>
            <a:r>
              <a:rPr lang="en-US" dirty="0" err="1"/>
              <a:t>hardvera</a:t>
            </a:r>
            <a:r>
              <a:rPr lang="en-US" dirty="0"/>
              <a:t>.</a:t>
            </a:r>
          </a:p>
          <a:p>
            <a:r>
              <a:rPr lang="en-US" dirty="0" err="1"/>
              <a:t>Programer</a:t>
            </a:r>
            <a:r>
              <a:rPr lang="en-US" dirty="0"/>
              <a:t> </a:t>
            </a:r>
            <a:r>
              <a:rPr lang="en-US" dirty="0" err="1"/>
              <a:t>pretpostavlja</a:t>
            </a:r>
            <a:r>
              <a:rPr lang="en-US" dirty="0"/>
              <a:t> da</a:t>
            </a:r>
            <a:r>
              <a:rPr lang="hr-HR" dirty="0"/>
              <a:t> </a:t>
            </a:r>
            <a:r>
              <a:rPr lang="en-US" dirty="0"/>
              <a:t>hardware </a:t>
            </a:r>
            <a:r>
              <a:rPr lang="en-US" dirty="0" err="1"/>
              <a:t>zadovoljava</a:t>
            </a:r>
            <a:r>
              <a:rPr lang="en-US" dirty="0"/>
              <a:t> </a:t>
            </a:r>
            <a:r>
              <a:rPr lang="en-US" dirty="0" err="1"/>
              <a:t>uvjete</a:t>
            </a:r>
            <a:r>
              <a:rPr lang="hr-HR" dirty="0"/>
              <a:t> </a:t>
            </a:r>
            <a:r>
              <a:rPr lang="en-US" dirty="0"/>
              <a:t>ISA-e..</a:t>
            </a:r>
          </a:p>
          <a:p>
            <a:r>
              <a:rPr lang="en-US" dirty="0" err="1"/>
              <a:t>Mikroarhitektura</a:t>
            </a:r>
            <a:r>
              <a:rPr lang="hr-HR" dirty="0"/>
              <a:t> </a:t>
            </a:r>
            <a:r>
              <a:rPr lang="en-US" dirty="0" err="1"/>
              <a:t>Implementacija</a:t>
            </a:r>
            <a:r>
              <a:rPr lang="en-US" dirty="0"/>
              <a:t> ISA-e</a:t>
            </a:r>
          </a:p>
          <a:p>
            <a:r>
              <a:rPr lang="en-US" dirty="0" err="1"/>
              <a:t>Programer</a:t>
            </a:r>
            <a:r>
              <a:rPr lang="en-US" dirty="0"/>
              <a:t>(ka) </a:t>
            </a:r>
            <a:r>
              <a:rPr lang="en-US" dirty="0" err="1"/>
              <a:t>također</a:t>
            </a:r>
            <a:r>
              <a:rPr lang="en-US" dirty="0"/>
              <a:t> </a:t>
            </a:r>
            <a:r>
              <a:rPr lang="en-US" dirty="0" err="1"/>
              <a:t>pretpostavlja</a:t>
            </a:r>
            <a:r>
              <a:rPr lang="en-US" dirty="0"/>
              <a:t> da </a:t>
            </a:r>
            <a:r>
              <a:rPr lang="en-US" dirty="0" err="1"/>
              <a:t>će</a:t>
            </a:r>
            <a:r>
              <a:rPr lang="hr-HR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izvršen</a:t>
            </a:r>
            <a:r>
              <a:rPr lang="en-US" dirty="0"/>
              <a:t> KAKO JE NAPISAN (</a:t>
            </a:r>
            <a:r>
              <a:rPr lang="en-US" dirty="0" err="1"/>
              <a:t>potpunopogrešno</a:t>
            </a:r>
            <a:r>
              <a:rPr lang="en-US" dirty="0"/>
              <a:t>) </a:t>
            </a:r>
            <a:endParaRPr lang="hr-HR" dirty="0"/>
          </a:p>
          <a:p>
            <a:r>
              <a:rPr lang="en-US" dirty="0" err="1"/>
              <a:t>Mikroarhitektura</a:t>
            </a:r>
            <a:r>
              <a:rPr lang="en-US" dirty="0"/>
              <a:t> </a:t>
            </a:r>
            <a:r>
              <a:rPr lang="en-US" dirty="0" err="1"/>
              <a:t>instrukcije</a:t>
            </a:r>
            <a:r>
              <a:rPr lang="en-US" dirty="0"/>
              <a:t> </a:t>
            </a:r>
            <a:r>
              <a:rPr lang="en-US" dirty="0" err="1"/>
              <a:t>izvršava</a:t>
            </a:r>
            <a:r>
              <a:rPr lang="hr-HR" dirty="0"/>
              <a:t> </a:t>
            </a:r>
            <a:r>
              <a:rPr lang="en-US" dirty="0" err="1"/>
              <a:t>Drugačijim</a:t>
            </a:r>
            <a:r>
              <a:rPr lang="en-US" dirty="0"/>
              <a:t> </a:t>
            </a:r>
            <a:r>
              <a:rPr lang="en-US" dirty="0" err="1"/>
              <a:t>redoslijedom</a:t>
            </a:r>
            <a:r>
              <a:rPr lang="en-US" dirty="0"/>
              <a:t> (</a:t>
            </a:r>
            <a:r>
              <a:rPr lang="en-US" dirty="0" err="1"/>
              <a:t>spekulativno</a:t>
            </a:r>
            <a:r>
              <a:rPr lang="en-US" dirty="0"/>
              <a:t>)</a:t>
            </a:r>
            <a:r>
              <a:rPr lang="hr-HR" dirty="0"/>
              <a:t>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daje</a:t>
            </a:r>
            <a:r>
              <a:rPr lang="en-US" dirty="0"/>
              <a:t> </a:t>
            </a:r>
            <a:r>
              <a:rPr lang="en-US" dirty="0" err="1"/>
              <a:t>identične</a:t>
            </a:r>
            <a:r>
              <a:rPr lang="en-US" dirty="0"/>
              <a:t> </a:t>
            </a:r>
            <a:r>
              <a:rPr lang="en-US" dirty="0" err="1"/>
              <a:t>rezultate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hr-HR" dirty="0"/>
              <a:t> </a:t>
            </a:r>
            <a:r>
              <a:rPr lang="en-US" dirty="0" err="1"/>
              <a:t>programer</a:t>
            </a:r>
            <a:r>
              <a:rPr lang="en-US" dirty="0"/>
              <a:t>(ka) </a:t>
            </a:r>
            <a:r>
              <a:rPr lang="en-US" dirty="0" err="1"/>
              <a:t>očekuje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6211832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FDB91-69E2-C07D-36DB-7BC048FB1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</a:t>
            </a:r>
            <a:r>
              <a:rPr lang="en-US" dirty="0" err="1"/>
              <a:t>memorija</a:t>
            </a:r>
            <a:r>
              <a:rPr lang="en-US" dirty="0"/>
              <a:t> </a:t>
            </a:r>
            <a:r>
              <a:rPr lang="en-US" dirty="0" err="1"/>
              <a:t>procesora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sidechannel</a:t>
            </a:r>
            <a:r>
              <a:rPr lang="en-US" dirty="0"/>
              <a:t> za </a:t>
            </a:r>
            <a:r>
              <a:rPr lang="en-US" dirty="0" err="1"/>
              <a:t>napade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25B08-502C-543C-4276-B62741EE9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• </a:t>
            </a:r>
            <a:r>
              <a:rPr lang="en-US" dirty="0" err="1"/>
              <a:t>Spekulativno</a:t>
            </a:r>
            <a:r>
              <a:rPr lang="en-US" dirty="0"/>
              <a:t> </a:t>
            </a:r>
            <a:r>
              <a:rPr lang="en-US" dirty="0" err="1"/>
              <a:t>izvršavanje</a:t>
            </a:r>
            <a:r>
              <a:rPr lang="en-US" dirty="0"/>
              <a:t> </a:t>
            </a:r>
            <a:r>
              <a:rPr lang="en-US" dirty="0" err="1"/>
              <a:t>ostavlja</a:t>
            </a:r>
            <a:r>
              <a:rPr lang="en-US" dirty="0"/>
              <a:t> </a:t>
            </a:r>
            <a:r>
              <a:rPr lang="en-US" dirty="0" err="1"/>
              <a:t>podatke</a:t>
            </a:r>
            <a:r>
              <a:rPr lang="en-US" dirty="0"/>
              <a:t> u cache </a:t>
            </a:r>
            <a:r>
              <a:rPr lang="en-US" dirty="0" err="1"/>
              <a:t>memoriji</a:t>
            </a:r>
            <a:r>
              <a:rPr lang="hr-HR" dirty="0"/>
              <a:t> </a:t>
            </a:r>
            <a:r>
              <a:rPr lang="en-US" dirty="0" err="1"/>
              <a:t>procesora</a:t>
            </a:r>
            <a:endParaRPr lang="en-US" dirty="0"/>
          </a:p>
          <a:p>
            <a:pPr lvl="1"/>
            <a:r>
              <a:rPr lang="en-US" dirty="0" err="1"/>
              <a:t>Gledano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aspekta</a:t>
            </a:r>
            <a:r>
              <a:rPr lang="en-US" dirty="0"/>
              <a:t> </a:t>
            </a:r>
            <a:r>
              <a:rPr lang="en-US" dirty="0" err="1"/>
              <a:t>dizajna</a:t>
            </a:r>
            <a:r>
              <a:rPr lang="en-US" dirty="0"/>
              <a:t> I </a:t>
            </a:r>
            <a:r>
              <a:rPr lang="en-US" dirty="0" err="1"/>
              <a:t>arhitekture</a:t>
            </a:r>
            <a:r>
              <a:rPr lang="en-US" dirty="0"/>
              <a:t>, </a:t>
            </a:r>
            <a:r>
              <a:rPr lang="en-US" dirty="0" err="1"/>
              <a:t>potpuno</a:t>
            </a:r>
            <a:r>
              <a:rPr lang="en-US" dirty="0"/>
              <a:t> </a:t>
            </a:r>
            <a:r>
              <a:rPr lang="en-US" dirty="0" err="1"/>
              <a:t>korektno</a:t>
            </a:r>
            <a:r>
              <a:rPr lang="hr-HR" dirty="0"/>
              <a:t> </a:t>
            </a:r>
            <a:r>
              <a:rPr lang="en-US" dirty="0" err="1"/>
              <a:t>ponašanje</a:t>
            </a:r>
            <a:endParaRPr lang="en-US" dirty="0"/>
          </a:p>
          <a:p>
            <a:pPr lvl="1"/>
            <a:r>
              <a:rPr lang="en-US" dirty="0" err="1"/>
              <a:t>Nuspojava</a:t>
            </a:r>
            <a:r>
              <a:rPr lang="en-US" dirty="0"/>
              <a:t> je side-channel – </a:t>
            </a:r>
            <a:r>
              <a:rPr lang="en-US" dirty="0" err="1"/>
              <a:t>kanal</a:t>
            </a:r>
            <a:r>
              <a:rPr lang="en-US" dirty="0"/>
              <a:t> </a:t>
            </a:r>
            <a:r>
              <a:rPr lang="en-US" dirty="0" err="1"/>
              <a:t>kroz</a:t>
            </a:r>
            <a:r>
              <a:rPr lang="en-US" dirty="0"/>
              <a:t> koji </a:t>
            </a:r>
            <a:r>
              <a:rPr lang="en-US" dirty="0" err="1"/>
              <a:t>netko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“</a:t>
            </a:r>
            <a:r>
              <a:rPr lang="en-US" dirty="0" err="1"/>
              <a:t>većim</a:t>
            </a:r>
            <a:r>
              <a:rPr lang="hr-HR" dirty="0"/>
              <a:t> </a:t>
            </a:r>
            <a:r>
              <a:rPr lang="en-US" dirty="0" err="1"/>
              <a:t>znanjem</a:t>
            </a:r>
            <a:r>
              <a:rPr lang="en-US" dirty="0"/>
              <a:t>”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doći</a:t>
            </a:r>
            <a:r>
              <a:rPr lang="en-US" dirty="0"/>
              <a:t> do </a:t>
            </a:r>
            <a:r>
              <a:rPr lang="en-US" dirty="0" err="1"/>
              <a:t>tajnih</a:t>
            </a:r>
            <a:r>
              <a:rPr lang="en-US" dirty="0"/>
              <a:t> </a:t>
            </a:r>
            <a:r>
              <a:rPr lang="en-US" dirty="0" err="1"/>
              <a:t>podataka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Kroz</a:t>
            </a:r>
            <a:r>
              <a:rPr lang="en-US" dirty="0"/>
              <a:t> cache </a:t>
            </a:r>
            <a:r>
              <a:rPr lang="en-US" dirty="0" err="1"/>
              <a:t>memoriju</a:t>
            </a:r>
            <a:r>
              <a:rPr lang="en-US" dirty="0"/>
              <a:t> “cure” </a:t>
            </a:r>
            <a:r>
              <a:rPr lang="en-US" dirty="0" err="1"/>
              <a:t>podaci</a:t>
            </a:r>
            <a:r>
              <a:rPr lang="en-US" dirty="0"/>
              <a:t>, </a:t>
            </a:r>
            <a:r>
              <a:rPr lang="en-US" dirty="0" err="1"/>
              <a:t>pošto</a:t>
            </a:r>
            <a:r>
              <a:rPr lang="en-US" dirty="0"/>
              <a:t> </a:t>
            </a:r>
            <a:r>
              <a:rPr lang="en-US" dirty="0" err="1"/>
              <a:t>procesor</a:t>
            </a:r>
            <a:r>
              <a:rPr lang="en-US" dirty="0"/>
              <a:t> u cache</a:t>
            </a:r>
            <a:r>
              <a:rPr lang="hr-HR" dirty="0"/>
              <a:t> </a:t>
            </a:r>
            <a:r>
              <a:rPr lang="en-US" dirty="0" err="1"/>
              <a:t>memoriju</a:t>
            </a:r>
            <a:r>
              <a:rPr lang="en-US" dirty="0"/>
              <a:t> </a:t>
            </a:r>
            <a:r>
              <a:rPr lang="en-US" dirty="0" err="1"/>
              <a:t>privremeno</a:t>
            </a:r>
            <a:r>
              <a:rPr lang="en-US" dirty="0"/>
              <a:t> </a:t>
            </a:r>
            <a:r>
              <a:rPr lang="en-US" dirty="0" err="1"/>
              <a:t>pohranjuje</a:t>
            </a:r>
            <a:r>
              <a:rPr lang="en-US" dirty="0"/>
              <a:t> </a:t>
            </a:r>
            <a:r>
              <a:rPr lang="en-US" dirty="0" err="1"/>
              <a:t>podatke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kojima</a:t>
            </a:r>
            <a:r>
              <a:rPr lang="en-US" dirty="0"/>
              <a:t> </a:t>
            </a:r>
            <a:r>
              <a:rPr lang="en-US" dirty="0" err="1"/>
              <a:t>radi</a:t>
            </a:r>
            <a:r>
              <a:rPr lang="en-US" dirty="0"/>
              <a:t> u </a:t>
            </a:r>
            <a:r>
              <a:rPr lang="en-US" dirty="0" err="1"/>
              <a:t>fazi</a:t>
            </a:r>
            <a:r>
              <a:rPr lang="hr-HR" dirty="0"/>
              <a:t> </a:t>
            </a:r>
            <a:r>
              <a:rPr lang="en-US" dirty="0" err="1"/>
              <a:t>spekulativnog</a:t>
            </a:r>
            <a:r>
              <a:rPr lang="en-US" dirty="0"/>
              <a:t> </a:t>
            </a:r>
            <a:r>
              <a:rPr lang="en-US" dirty="0" err="1"/>
              <a:t>izvršavanja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137365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2BF56-8C8E-51FA-FF4B-A40457D577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Logika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1976CF-CFC5-F93E-7C45-F8CD2953D6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VJEŽBE 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880352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806E8-0E11-F6D2-D22D-CEEF96BBA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Računalna</a:t>
            </a:r>
            <a:r>
              <a:rPr lang="en-US" dirty="0"/>
              <a:t> </a:t>
            </a:r>
            <a:r>
              <a:rPr lang="en-US" dirty="0" err="1"/>
              <a:t>logika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9D2CF-DC18-67D5-5719-D3388FA98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</a:t>
            </a:r>
            <a:r>
              <a:rPr lang="en-US" dirty="0" err="1"/>
              <a:t>Formalna</a:t>
            </a:r>
            <a:r>
              <a:rPr lang="en-US" dirty="0"/>
              <a:t> </a:t>
            </a:r>
            <a:r>
              <a:rPr lang="en-US" dirty="0" err="1"/>
              <a:t>logika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Dio</a:t>
            </a:r>
            <a:r>
              <a:rPr lang="en-US" dirty="0"/>
              <a:t> </a:t>
            </a:r>
            <a:r>
              <a:rPr lang="en-US" dirty="0" err="1"/>
              <a:t>matematike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Formalni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en-US" dirty="0"/>
              <a:t> </a:t>
            </a:r>
            <a:r>
              <a:rPr lang="en-US" dirty="0" err="1"/>
              <a:t>zapisivanja</a:t>
            </a:r>
            <a:r>
              <a:rPr lang="en-US" dirty="0"/>
              <a:t> </a:t>
            </a:r>
            <a:r>
              <a:rPr lang="en-US" dirty="0" err="1"/>
              <a:t>logičkih</a:t>
            </a:r>
            <a:r>
              <a:rPr lang="en-US" dirty="0"/>
              <a:t> </a:t>
            </a:r>
            <a:r>
              <a:rPr lang="en-US" dirty="0" err="1"/>
              <a:t>izraza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Osnova</a:t>
            </a:r>
            <a:r>
              <a:rPr lang="en-US" dirty="0"/>
              <a:t> </a:t>
            </a:r>
            <a:r>
              <a:rPr lang="en-US" dirty="0" err="1"/>
              <a:t>rada</a:t>
            </a:r>
            <a:r>
              <a:rPr lang="en-US" dirty="0"/>
              <a:t> </a:t>
            </a:r>
            <a:r>
              <a:rPr lang="en-US" dirty="0" err="1"/>
              <a:t>digitalnih</a:t>
            </a:r>
            <a:r>
              <a:rPr lang="en-US" dirty="0"/>
              <a:t> </a:t>
            </a:r>
            <a:r>
              <a:rPr lang="en-US" dirty="0" err="1"/>
              <a:t>računala</a:t>
            </a:r>
            <a:endParaRPr lang="hr-HR" dirty="0"/>
          </a:p>
          <a:p>
            <a:r>
              <a:rPr lang="en-US" dirty="0"/>
              <a:t>• </a:t>
            </a:r>
            <a:r>
              <a:rPr lang="en-US" dirty="0" err="1"/>
              <a:t>Nastala</a:t>
            </a:r>
            <a:r>
              <a:rPr lang="en-US" dirty="0"/>
              <a:t> u </a:t>
            </a:r>
            <a:r>
              <a:rPr lang="en-US" dirty="0" err="1"/>
              <a:t>doba</a:t>
            </a:r>
            <a:r>
              <a:rPr lang="en-US" dirty="0"/>
              <a:t> </a:t>
            </a:r>
            <a:r>
              <a:rPr lang="en-US" dirty="0" err="1"/>
              <a:t>Aristotela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Nije</a:t>
            </a:r>
            <a:r>
              <a:rPr lang="en-US" dirty="0"/>
              <a:t> se </a:t>
            </a:r>
            <a:r>
              <a:rPr lang="en-US" dirty="0" err="1"/>
              <a:t>puno</a:t>
            </a:r>
            <a:r>
              <a:rPr lang="en-US" dirty="0"/>
              <a:t> </a:t>
            </a:r>
            <a:r>
              <a:rPr lang="en-US" dirty="0" err="1"/>
              <a:t>koristila</a:t>
            </a:r>
            <a:r>
              <a:rPr lang="en-US" dirty="0"/>
              <a:t> </a:t>
            </a:r>
            <a:r>
              <a:rPr lang="en-US" dirty="0" err="1"/>
              <a:t>dok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bilo</a:t>
            </a:r>
            <a:r>
              <a:rPr lang="en-US" dirty="0"/>
              <a:t> </a:t>
            </a:r>
            <a:r>
              <a:rPr lang="en-US" dirty="0" err="1"/>
              <a:t>računala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Koristi</a:t>
            </a:r>
            <a:r>
              <a:rPr lang="en-US" dirty="0"/>
              <a:t> </a:t>
            </a:r>
            <a:r>
              <a:rPr lang="en-US" dirty="0" err="1"/>
              <a:t>bazu</a:t>
            </a:r>
            <a:r>
              <a:rPr lang="en-US" dirty="0"/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14159577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F628D-87B8-8143-A9A2-E035C3704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Osnove</a:t>
            </a:r>
            <a:r>
              <a:rPr lang="en-US" dirty="0"/>
              <a:t> </a:t>
            </a:r>
            <a:r>
              <a:rPr lang="en-US" dirty="0" err="1"/>
              <a:t>logike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75442-215A-B9D3-91EE-D162CDE099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stanja</a:t>
            </a:r>
            <a:endParaRPr lang="en-US" dirty="0"/>
          </a:p>
          <a:p>
            <a:pPr lvl="1"/>
            <a:r>
              <a:rPr lang="en-US" dirty="0"/>
              <a:t>0 – </a:t>
            </a:r>
            <a:r>
              <a:rPr lang="en-US" dirty="0" err="1"/>
              <a:t>netočno</a:t>
            </a:r>
            <a:r>
              <a:rPr lang="en-US" dirty="0"/>
              <a:t>, false, F, </a:t>
            </a:r>
            <a:r>
              <a:rPr lang="en-US" dirty="0" err="1"/>
              <a:t>nema</a:t>
            </a:r>
            <a:r>
              <a:rPr lang="en-US" dirty="0"/>
              <a:t> </a:t>
            </a:r>
            <a:r>
              <a:rPr lang="en-US" dirty="0" err="1"/>
              <a:t>signala</a:t>
            </a:r>
            <a:r>
              <a:rPr lang="en-US" dirty="0"/>
              <a:t>, </a:t>
            </a:r>
            <a:r>
              <a:rPr lang="en-US" dirty="0" err="1"/>
              <a:t>nema</a:t>
            </a:r>
            <a:r>
              <a:rPr lang="en-US" dirty="0"/>
              <a:t> </a:t>
            </a:r>
            <a:r>
              <a:rPr lang="en-US" dirty="0" err="1"/>
              <a:t>napona</a:t>
            </a:r>
            <a:r>
              <a:rPr lang="en-US" dirty="0"/>
              <a:t>*</a:t>
            </a:r>
          </a:p>
          <a:p>
            <a:pPr lvl="2"/>
            <a:r>
              <a:rPr lang="en-US" dirty="0"/>
              <a:t>*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niza</a:t>
            </a:r>
            <a:r>
              <a:rPr lang="en-US" dirty="0"/>
              <a:t> </a:t>
            </a:r>
            <a:r>
              <a:rPr lang="en-US" dirty="0" err="1"/>
              <a:t>razloga</a:t>
            </a:r>
            <a:r>
              <a:rPr lang="en-US" dirty="0"/>
              <a:t> </a:t>
            </a:r>
            <a:r>
              <a:rPr lang="en-US" dirty="0" err="1"/>
              <a:t>ovo</a:t>
            </a:r>
            <a:r>
              <a:rPr lang="en-US" dirty="0"/>
              <a:t> u </a:t>
            </a:r>
            <a:r>
              <a:rPr lang="en-US" dirty="0" err="1"/>
              <a:t>stvarnosti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tako</a:t>
            </a:r>
            <a:endParaRPr lang="en-US" dirty="0"/>
          </a:p>
          <a:p>
            <a:pPr lvl="1"/>
            <a:r>
              <a:rPr lang="en-US" dirty="0"/>
              <a:t>1- </a:t>
            </a:r>
            <a:r>
              <a:rPr lang="en-US" dirty="0" err="1"/>
              <a:t>točno</a:t>
            </a:r>
            <a:r>
              <a:rPr lang="en-US" dirty="0"/>
              <a:t>, true, T,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signala</a:t>
            </a:r>
            <a:r>
              <a:rPr lang="en-US" dirty="0"/>
              <a:t>,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napona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Treće</a:t>
            </a:r>
            <a:r>
              <a:rPr lang="en-US" dirty="0"/>
              <a:t> </a:t>
            </a:r>
            <a:r>
              <a:rPr lang="en-US" dirty="0" err="1"/>
              <a:t>stanje</a:t>
            </a:r>
            <a:endParaRPr lang="en-US" dirty="0"/>
          </a:p>
          <a:p>
            <a:pPr lvl="1"/>
            <a:r>
              <a:rPr lang="en-US" dirty="0"/>
              <a:t>Z </a:t>
            </a:r>
            <a:r>
              <a:rPr lang="en-US" dirty="0" err="1"/>
              <a:t>ili</a:t>
            </a:r>
            <a:r>
              <a:rPr lang="en-US" dirty="0"/>
              <a:t> N – </a:t>
            </a:r>
            <a:r>
              <a:rPr lang="en-US" dirty="0" err="1"/>
              <a:t>sustav</a:t>
            </a:r>
            <a:r>
              <a:rPr lang="en-US" dirty="0"/>
              <a:t> ne </a:t>
            </a:r>
            <a:r>
              <a:rPr lang="en-US" dirty="0" err="1"/>
              <a:t>daje</a:t>
            </a:r>
            <a:r>
              <a:rPr lang="en-US" dirty="0"/>
              <a:t> </a:t>
            </a:r>
            <a:r>
              <a:rPr lang="en-US" dirty="0" err="1"/>
              <a:t>izlaz</a:t>
            </a:r>
            <a:endParaRPr lang="en-US" dirty="0"/>
          </a:p>
          <a:p>
            <a:pPr lvl="1"/>
            <a:r>
              <a:rPr lang="en-US" dirty="0" err="1"/>
              <a:t>Koristi</a:t>
            </a:r>
            <a:r>
              <a:rPr lang="en-US" dirty="0"/>
              <a:t> se </a:t>
            </a:r>
            <a:r>
              <a:rPr lang="en-US" dirty="0" err="1"/>
              <a:t>kako</a:t>
            </a:r>
            <a:r>
              <a:rPr lang="en-US" dirty="0"/>
              <a:t> bi se </a:t>
            </a:r>
            <a:r>
              <a:rPr lang="en-US" dirty="0" err="1"/>
              <a:t>olakšala</a:t>
            </a:r>
            <a:r>
              <a:rPr lang="en-US" dirty="0"/>
              <a:t> </a:t>
            </a:r>
            <a:r>
              <a:rPr lang="en-US" dirty="0" err="1"/>
              <a:t>konstrukcija</a:t>
            </a:r>
            <a:r>
              <a:rPr lang="en-US" dirty="0"/>
              <a:t> </a:t>
            </a:r>
            <a:r>
              <a:rPr lang="en-US" dirty="0" err="1"/>
              <a:t>sklopova</a:t>
            </a:r>
            <a:endParaRPr lang="en-US" dirty="0"/>
          </a:p>
          <a:p>
            <a:pPr lvl="1"/>
            <a:r>
              <a:rPr lang="en-US" dirty="0"/>
              <a:t>Ne </a:t>
            </a:r>
            <a:r>
              <a:rPr lang="en-US" dirty="0" err="1"/>
              <a:t>treba</a:t>
            </a:r>
            <a:r>
              <a:rPr lang="en-US" dirty="0"/>
              <a:t> ga </a:t>
            </a:r>
            <a:r>
              <a:rPr lang="en-US" dirty="0" err="1"/>
              <a:t>miješati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logikom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koristi</a:t>
            </a:r>
            <a:r>
              <a:rPr lang="en-US" dirty="0"/>
              <a:t> </a:t>
            </a:r>
            <a:r>
              <a:rPr lang="en-US" dirty="0" err="1"/>
              <a:t>bazu</a:t>
            </a:r>
            <a:r>
              <a:rPr lang="en-US" dirty="0"/>
              <a:t> 3 (</a:t>
            </a:r>
            <a:r>
              <a:rPr lang="en-US" dirty="0" err="1"/>
              <a:t>ternarna</a:t>
            </a:r>
            <a:r>
              <a:rPr lang="en-US" dirty="0"/>
              <a:t> </a:t>
            </a:r>
            <a:r>
              <a:rPr lang="en-US" dirty="0" err="1"/>
              <a:t>logika</a:t>
            </a:r>
            <a:r>
              <a:rPr lang="en-US" dirty="0"/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B120F3-9B21-C250-8C0A-EEAA60B56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8968" y="377992"/>
            <a:ext cx="4070684" cy="210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256300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2A174-62DF-252C-0E45-2CDC74648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Tablica</a:t>
            </a:r>
            <a:r>
              <a:rPr lang="en-US" dirty="0"/>
              <a:t> </a:t>
            </a:r>
            <a:r>
              <a:rPr lang="en-US" dirty="0" err="1"/>
              <a:t>istinitosti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E51D0-CCDB-17F8-D9DD-7C3AEE299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</a:t>
            </a:r>
            <a:r>
              <a:rPr lang="en-US" dirty="0" err="1"/>
              <a:t>Definira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izgleda</a:t>
            </a:r>
            <a:r>
              <a:rPr lang="en-US" dirty="0"/>
              <a:t> </a:t>
            </a:r>
            <a:r>
              <a:rPr lang="en-US" dirty="0" err="1"/>
              <a:t>istinitost</a:t>
            </a:r>
            <a:r>
              <a:rPr lang="en-US" dirty="0"/>
              <a:t> (</a:t>
            </a:r>
            <a:r>
              <a:rPr lang="en-US" dirty="0" err="1"/>
              <a:t>stanje</a:t>
            </a:r>
            <a:r>
              <a:rPr lang="en-US" dirty="0"/>
              <a:t>)</a:t>
            </a:r>
          </a:p>
          <a:p>
            <a:r>
              <a:rPr lang="en-US" dirty="0"/>
              <a:t>• </a:t>
            </a:r>
            <a:r>
              <a:rPr lang="en-US" dirty="0" err="1"/>
              <a:t>Svaki</a:t>
            </a:r>
            <a:r>
              <a:rPr lang="en-US" dirty="0"/>
              <a:t> </a:t>
            </a:r>
            <a:r>
              <a:rPr lang="en-US" dirty="0" err="1"/>
              <a:t>sklop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svoju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Sve</a:t>
            </a:r>
            <a:r>
              <a:rPr lang="en-US" dirty="0"/>
              <a:t> se </a:t>
            </a:r>
            <a:r>
              <a:rPr lang="en-US" dirty="0" err="1"/>
              <a:t>rade</a:t>
            </a:r>
            <a:r>
              <a:rPr lang="en-US" dirty="0"/>
              <a:t> </a:t>
            </a:r>
            <a:r>
              <a:rPr lang="en-US" dirty="0" err="1"/>
              <a:t>pomoću</a:t>
            </a:r>
            <a:r>
              <a:rPr lang="en-US" dirty="0"/>
              <a:t> </a:t>
            </a:r>
            <a:r>
              <a:rPr lang="en-US" dirty="0" err="1"/>
              <a:t>osnovnih</a:t>
            </a:r>
            <a:r>
              <a:rPr lang="en-US" dirty="0"/>
              <a:t> </a:t>
            </a:r>
            <a:r>
              <a:rPr lang="en-US" dirty="0" err="1"/>
              <a:t>logičkih</a:t>
            </a:r>
            <a:r>
              <a:rPr lang="en-US" dirty="0"/>
              <a:t> </a:t>
            </a:r>
            <a:r>
              <a:rPr lang="en-US" dirty="0" err="1"/>
              <a:t>operacija</a:t>
            </a:r>
            <a:r>
              <a:rPr lang="en-US" dirty="0"/>
              <a:t> (</a:t>
            </a:r>
            <a:r>
              <a:rPr lang="en-US" dirty="0" err="1"/>
              <a:t>sklopova</a:t>
            </a:r>
            <a:r>
              <a:rPr lang="en-US" dirty="0"/>
              <a:t>,</a:t>
            </a:r>
            <a:r>
              <a:rPr lang="hr-HR" dirty="0"/>
              <a:t> </a:t>
            </a:r>
            <a:r>
              <a:rPr lang="en-US" dirty="0" err="1"/>
              <a:t>elemenata</a:t>
            </a:r>
            <a:r>
              <a:rPr lang="en-US" dirty="0"/>
              <a:t>)</a:t>
            </a:r>
          </a:p>
          <a:p>
            <a:r>
              <a:rPr lang="en-US" dirty="0"/>
              <a:t>• </a:t>
            </a:r>
            <a:r>
              <a:rPr lang="en-US" dirty="0" err="1"/>
              <a:t>Tablica</a:t>
            </a:r>
            <a:r>
              <a:rPr lang="en-US" dirty="0"/>
              <a:t> </a:t>
            </a:r>
            <a:r>
              <a:rPr lang="en-US" dirty="0" err="1"/>
              <a:t>stanja</a:t>
            </a:r>
            <a:r>
              <a:rPr lang="en-US" dirty="0"/>
              <a:t> </a:t>
            </a:r>
            <a:r>
              <a:rPr lang="en-US" dirty="0" err="1"/>
              <a:t>definira</a:t>
            </a:r>
            <a:r>
              <a:rPr lang="en-US" dirty="0"/>
              <a:t> </a:t>
            </a:r>
            <a:r>
              <a:rPr lang="en-US" dirty="0" err="1"/>
              <a:t>apstraktno</a:t>
            </a:r>
            <a:r>
              <a:rPr lang="en-US" dirty="0"/>
              <a:t> </a:t>
            </a:r>
            <a:r>
              <a:rPr lang="en-US" dirty="0" err="1"/>
              <a:t>stanje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Neke</a:t>
            </a:r>
            <a:r>
              <a:rPr lang="en-US" dirty="0"/>
              <a:t> </a:t>
            </a:r>
            <a:r>
              <a:rPr lang="en-US" dirty="0" err="1"/>
              <a:t>stvari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moguće</a:t>
            </a:r>
            <a:r>
              <a:rPr lang="en-US" dirty="0"/>
              <a:t> </a:t>
            </a:r>
            <a:r>
              <a:rPr lang="en-US" dirty="0" err="1"/>
              <a:t>izravno</a:t>
            </a:r>
            <a:r>
              <a:rPr lang="en-US" dirty="0"/>
              <a:t> </a:t>
            </a:r>
            <a:r>
              <a:rPr lang="en-US" dirty="0" err="1"/>
              <a:t>realizirati</a:t>
            </a:r>
            <a:r>
              <a:rPr lang="en-US" dirty="0"/>
              <a:t> </a:t>
            </a:r>
            <a:r>
              <a:rPr lang="en-US" dirty="0" err="1"/>
              <a:t>jednostavno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814156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21C14-773D-9C0C-CBDF-5B7494BB9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dirty="0"/>
              <a:t>NOT</a:t>
            </a:r>
            <a:r>
              <a:rPr lang="hr-HR" dirty="0"/>
              <a:t> 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9AAD5B-2383-AAAB-0457-C45C21D653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0681" y="1690688"/>
            <a:ext cx="4397121" cy="2644369"/>
          </a:xfrm>
        </p:spPr>
      </p:pic>
    </p:spTree>
    <p:extLst>
      <p:ext uri="{BB962C8B-B14F-4D97-AF65-F5344CB8AC3E}">
        <p14:creationId xmlns:p14="http://schemas.microsoft.com/office/powerpoint/2010/main" val="2633125545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A3720-0D72-0D5F-57BE-55738D812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45A6D-125F-0591-3899-4F3E2AF62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811794" cy="4351338"/>
          </a:xfrm>
        </p:spPr>
        <p:txBody>
          <a:bodyPr/>
          <a:lstStyle/>
          <a:p>
            <a:r>
              <a:rPr lang="en-US" dirty="0" err="1"/>
              <a:t>Logičko</a:t>
            </a:r>
            <a:r>
              <a:rPr lang="en-US" dirty="0"/>
              <a:t> I (AND)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D62CAC-2EAD-A053-EB2F-1AB8E64F7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97" y="2483782"/>
            <a:ext cx="4359018" cy="21109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3B0AA2-798C-3092-4839-FD731513AE35}"/>
              </a:ext>
            </a:extLst>
          </p:cNvPr>
          <p:cNvSpPr txBox="1"/>
          <p:nvPr/>
        </p:nvSpPr>
        <p:spPr>
          <a:xfrm>
            <a:off x="6368716" y="1825625"/>
            <a:ext cx="4235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Logičko</a:t>
            </a:r>
            <a:r>
              <a:rPr lang="en-US" sz="2800" dirty="0"/>
              <a:t> ILI (OR)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767576-F525-A417-FC15-94FC660C3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8506" y="2483782"/>
            <a:ext cx="4968671" cy="21490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77DFC8F-4121-5105-D7D6-B6A1B2D87915}"/>
              </a:ext>
            </a:extLst>
          </p:cNvPr>
          <p:cNvSpPr txBox="1"/>
          <p:nvPr/>
        </p:nvSpPr>
        <p:spPr>
          <a:xfrm>
            <a:off x="4748463" y="4459768"/>
            <a:ext cx="3240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Logičko</a:t>
            </a:r>
            <a:r>
              <a:rPr lang="en-US" sz="2800" dirty="0"/>
              <a:t> XILI (XOR)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5B5B374-03A1-EE01-92CB-49ABE3AD00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5747" y="5159945"/>
            <a:ext cx="3240505" cy="133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720775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ED675-CD0F-17C1-C83F-0D9814312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Sklopovi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3E000-1D91-2B2E-BD3C-298924E0E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• Bilo koji </a:t>
            </a:r>
            <a:r>
              <a:rPr lang="en-US" dirty="0" err="1"/>
              <a:t>skup</a:t>
            </a:r>
            <a:r>
              <a:rPr lang="en-US" dirty="0"/>
              <a:t> </a:t>
            </a:r>
            <a:r>
              <a:rPr lang="en-US" dirty="0" err="1"/>
              <a:t>elemenata</a:t>
            </a:r>
            <a:r>
              <a:rPr lang="en-US" dirty="0"/>
              <a:t> koji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neku</a:t>
            </a:r>
            <a:r>
              <a:rPr lang="en-US" dirty="0"/>
              <a:t> </a:t>
            </a:r>
            <a:r>
              <a:rPr lang="en-US" dirty="0" err="1"/>
              <a:t>svrhu</a:t>
            </a:r>
            <a:endParaRPr lang="en-US" dirty="0"/>
          </a:p>
          <a:p>
            <a:r>
              <a:rPr lang="en-US" dirty="0"/>
              <a:t>• „element”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pasivni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aktivni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Otpornici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Zavojnice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Kondenzatori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Tranzistori</a:t>
            </a:r>
            <a:endParaRPr lang="en-US" dirty="0"/>
          </a:p>
          <a:p>
            <a:r>
              <a:rPr lang="en-US" dirty="0"/>
              <a:t>• Diode</a:t>
            </a:r>
          </a:p>
          <a:p>
            <a:r>
              <a:rPr lang="en-US" dirty="0"/>
              <a:t>• </a:t>
            </a:r>
            <a:r>
              <a:rPr lang="en-US" dirty="0" err="1"/>
              <a:t>Triaci</a:t>
            </a:r>
            <a:endParaRPr lang="hr-HR" dirty="0"/>
          </a:p>
          <a:p>
            <a:r>
              <a:rPr lang="en-US" dirty="0"/>
              <a:t>• </a:t>
            </a:r>
            <a:r>
              <a:rPr lang="en-US" dirty="0" err="1"/>
              <a:t>Uglavnom</a:t>
            </a:r>
            <a:r>
              <a:rPr lang="en-US" dirty="0"/>
              <a:t> </a:t>
            </a:r>
            <a:r>
              <a:rPr lang="en-US" dirty="0" err="1"/>
              <a:t>ih</a:t>
            </a:r>
            <a:r>
              <a:rPr lang="en-US" dirty="0"/>
              <a:t> </a:t>
            </a:r>
            <a:r>
              <a:rPr lang="en-US" dirty="0" err="1"/>
              <a:t>tretiramo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crne</a:t>
            </a:r>
            <a:r>
              <a:rPr lang="en-US" dirty="0"/>
              <a:t> </a:t>
            </a:r>
            <a:r>
              <a:rPr lang="en-US" dirty="0" err="1"/>
              <a:t>kutije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Razlog</a:t>
            </a:r>
            <a:r>
              <a:rPr lang="en-US" dirty="0"/>
              <a:t> je </a:t>
            </a:r>
            <a:r>
              <a:rPr lang="en-US" dirty="0" err="1"/>
              <a:t>kompleksnost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Današnji</a:t>
            </a:r>
            <a:r>
              <a:rPr lang="en-US" dirty="0"/>
              <a:t> </a:t>
            </a:r>
            <a:r>
              <a:rPr lang="en-US" dirty="0" err="1"/>
              <a:t>sklopovi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imati</a:t>
            </a:r>
            <a:r>
              <a:rPr lang="en-US" dirty="0"/>
              <a:t> </a:t>
            </a:r>
            <a:r>
              <a:rPr lang="en-US" dirty="0" err="1"/>
              <a:t>desetke</a:t>
            </a:r>
            <a:r>
              <a:rPr lang="en-US" dirty="0"/>
              <a:t> </a:t>
            </a:r>
            <a:r>
              <a:rPr lang="en-US" dirty="0" err="1"/>
              <a:t>milijardi</a:t>
            </a:r>
            <a:r>
              <a:rPr lang="en-US" dirty="0"/>
              <a:t> </a:t>
            </a:r>
            <a:r>
              <a:rPr lang="en-US" dirty="0" err="1"/>
              <a:t>tranzistora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Analogni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digitalni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770586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5D5DD-1066-536E-914A-B852A60D2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Logički</a:t>
            </a:r>
            <a:r>
              <a:rPr lang="en-US" dirty="0"/>
              <a:t> </a:t>
            </a:r>
            <a:r>
              <a:rPr lang="en-US" dirty="0" err="1"/>
              <a:t>sklopovi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5B929-DB3E-48B2-3F8D-618705E1BF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Ne </a:t>
            </a:r>
            <a:r>
              <a:rPr lang="en-US" dirty="0" err="1"/>
              <a:t>zanima</a:t>
            </a:r>
            <a:r>
              <a:rPr lang="en-US" dirty="0"/>
              <a:t> </a:t>
            </a:r>
            <a:r>
              <a:rPr lang="en-US" dirty="0" err="1"/>
              <a:t>nas</a:t>
            </a:r>
            <a:r>
              <a:rPr lang="en-US" dirty="0"/>
              <a:t> </a:t>
            </a:r>
            <a:r>
              <a:rPr lang="en-US" dirty="0" err="1"/>
              <a:t>električni</a:t>
            </a:r>
            <a:r>
              <a:rPr lang="en-US" dirty="0"/>
              <a:t> </a:t>
            </a:r>
            <a:r>
              <a:rPr lang="en-US" dirty="0" err="1"/>
              <a:t>dio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Iznimno</a:t>
            </a:r>
            <a:r>
              <a:rPr lang="en-US" dirty="0"/>
              <a:t> </a:t>
            </a:r>
            <a:r>
              <a:rPr lang="en-US" dirty="0" err="1"/>
              <a:t>kompleksna</a:t>
            </a:r>
            <a:r>
              <a:rPr lang="en-US" dirty="0"/>
              <a:t> </a:t>
            </a:r>
            <a:r>
              <a:rPr lang="en-US" dirty="0" err="1"/>
              <a:t>disciplina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Pitanje</a:t>
            </a:r>
            <a:r>
              <a:rPr lang="en-US" dirty="0"/>
              <a:t> je </a:t>
            </a:r>
            <a:r>
              <a:rPr lang="en-US" dirty="0" err="1"/>
              <a:t>koliko</a:t>
            </a:r>
            <a:r>
              <a:rPr lang="en-US" dirty="0"/>
              <a:t> </a:t>
            </a:r>
            <a:r>
              <a:rPr lang="en-US" dirty="0" err="1"/>
              <a:t>ljudi</a:t>
            </a:r>
            <a:r>
              <a:rPr lang="en-US" dirty="0"/>
              <a:t> </a:t>
            </a:r>
            <a:r>
              <a:rPr lang="en-US" dirty="0" err="1"/>
              <a:t>stvarno</a:t>
            </a:r>
            <a:r>
              <a:rPr lang="en-US" dirty="0"/>
              <a:t> </a:t>
            </a:r>
            <a:r>
              <a:rPr lang="en-US" dirty="0" err="1"/>
              <a:t>razumije</a:t>
            </a:r>
            <a:r>
              <a:rPr lang="en-US" dirty="0"/>
              <a:t> </a:t>
            </a:r>
            <a:r>
              <a:rPr lang="en-US" dirty="0" err="1"/>
              <a:t>današnje</a:t>
            </a:r>
            <a:r>
              <a:rPr lang="en-US" dirty="0"/>
              <a:t> </a:t>
            </a:r>
            <a:r>
              <a:rPr lang="en-US" dirty="0" err="1"/>
              <a:t>procesore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Sklopovi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modularni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553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4F061-5301-F28D-2963-683E8530F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UPMEM Processing-in-DRAM Engine (2019)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CD113-166D-7735-C726-2DA4E2B1BF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Procesiranje</a:t>
            </a:r>
            <a:r>
              <a:rPr lang="en-US" dirty="0"/>
              <a:t> u DRAM-u </a:t>
            </a:r>
            <a:endParaRPr lang="hr-HR" dirty="0"/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Uključuje</a:t>
            </a:r>
            <a:r>
              <a:rPr lang="en-US" dirty="0"/>
              <a:t> </a:t>
            </a:r>
            <a:r>
              <a:rPr lang="en-US" dirty="0" err="1"/>
              <a:t>standardne</a:t>
            </a:r>
            <a:r>
              <a:rPr lang="en-US" dirty="0"/>
              <a:t> DIMM module,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velikim</a:t>
            </a:r>
            <a:r>
              <a:rPr lang="en-US" dirty="0"/>
              <a:t> </a:t>
            </a:r>
            <a:r>
              <a:rPr lang="en-US" dirty="0" err="1"/>
              <a:t>brojem</a:t>
            </a:r>
            <a:r>
              <a:rPr lang="en-US" dirty="0"/>
              <a:t> DPU </a:t>
            </a:r>
            <a:r>
              <a:rPr lang="en-US" dirty="0" err="1"/>
              <a:t>procesora</a:t>
            </a:r>
            <a:r>
              <a:rPr lang="en-US" dirty="0"/>
              <a:t> koji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kombinirani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DRAM </a:t>
            </a:r>
            <a:r>
              <a:rPr lang="en-US" dirty="0" err="1"/>
              <a:t>čipovima</a:t>
            </a:r>
            <a:r>
              <a:rPr lang="en-US" dirty="0"/>
              <a:t> </a:t>
            </a:r>
            <a:endParaRPr lang="hr-HR" dirty="0"/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Zamjena</a:t>
            </a:r>
            <a:r>
              <a:rPr lang="en-US" dirty="0"/>
              <a:t> za </a:t>
            </a:r>
            <a:r>
              <a:rPr lang="en-US" dirty="0" err="1"/>
              <a:t>standardne</a:t>
            </a:r>
            <a:r>
              <a:rPr lang="en-US" dirty="0"/>
              <a:t> DIMM-</a:t>
            </a:r>
            <a:r>
              <a:rPr lang="en-US" dirty="0" err="1"/>
              <a:t>ove</a:t>
            </a:r>
            <a:r>
              <a:rPr lang="en-US" dirty="0"/>
              <a:t> </a:t>
            </a:r>
            <a:endParaRPr lang="hr-HR" dirty="0"/>
          </a:p>
          <a:p>
            <a:pPr marL="0" indent="0">
              <a:buNone/>
            </a:pPr>
            <a:r>
              <a:rPr lang="en-US" dirty="0"/>
              <a:t>• DDR4 R-DIMM modules </a:t>
            </a:r>
            <a:endParaRPr lang="hr-HR" dirty="0"/>
          </a:p>
          <a:p>
            <a:pPr marL="0" indent="0">
              <a:buNone/>
            </a:pPr>
            <a:r>
              <a:rPr lang="en-US" dirty="0"/>
              <a:t>• 8GB+128 DPUs (16 PIM chips) </a:t>
            </a:r>
            <a:endParaRPr lang="hr-HR" dirty="0"/>
          </a:p>
          <a:p>
            <a:pPr marL="0" indent="0">
              <a:buNone/>
            </a:pPr>
            <a:r>
              <a:rPr lang="en-US" dirty="0"/>
              <a:t>• Standard 2x-nm DRAM process </a:t>
            </a:r>
            <a:endParaRPr lang="hr-HR" dirty="0"/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Ogromne</a:t>
            </a:r>
            <a:r>
              <a:rPr lang="en-US" dirty="0"/>
              <a:t> </a:t>
            </a:r>
            <a:r>
              <a:rPr lang="en-US" dirty="0" err="1"/>
              <a:t>rezerve</a:t>
            </a:r>
            <a:r>
              <a:rPr lang="en-US" dirty="0"/>
              <a:t> compute &amp; memory </a:t>
            </a:r>
            <a:r>
              <a:rPr lang="en-US" dirty="0" err="1"/>
              <a:t>bandwidtha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916368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2954F-4C14-E1F4-CA60-F0C6EC271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 </a:t>
            </a:r>
            <a:r>
              <a:rPr lang="en-US" dirty="0" err="1"/>
              <a:t>načina</a:t>
            </a:r>
            <a:r>
              <a:rPr lang="en-US" dirty="0"/>
              <a:t> </a:t>
            </a:r>
            <a:r>
              <a:rPr lang="en-US" dirty="0" err="1"/>
              <a:t>prezentacije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86A15-A9B5-5A12-5DC0-238E9D161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• Booleova algebra</a:t>
            </a:r>
          </a:p>
          <a:p>
            <a:r>
              <a:rPr lang="it-IT" dirty="0"/>
              <a:t>• Shema</a:t>
            </a:r>
          </a:p>
          <a:p>
            <a:r>
              <a:rPr lang="it-IT" dirty="0"/>
              <a:t>• Tablica istinitosti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C15721-18D7-AE3F-AC1D-FB58619AF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5390" y="2381045"/>
            <a:ext cx="4490540" cy="324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160557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62B38-049B-54F5-BDFC-6F455423B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Booleova</a:t>
            </a:r>
            <a:r>
              <a:rPr lang="en-US" dirty="0"/>
              <a:t> algebra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19423E3-2802-07E2-D2C2-DF4CCB77D2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91253"/>
            <a:ext cx="9877926" cy="4903532"/>
          </a:xfrm>
        </p:spPr>
      </p:pic>
    </p:spTree>
    <p:extLst>
      <p:ext uri="{BB962C8B-B14F-4D97-AF65-F5344CB8AC3E}">
        <p14:creationId xmlns:p14="http://schemas.microsoft.com/office/powerpoint/2010/main" val="2783802743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91A5D-FB0D-016A-FC96-35DEF0EB8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Komparator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85BD8F-A944-8489-601F-09FFD8AC93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252" y="1690688"/>
            <a:ext cx="4092295" cy="225571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35A6EB-EB3A-91BB-B225-1AFF064A6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5858" y="1835480"/>
            <a:ext cx="6027942" cy="21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06721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EF11B-41FE-0F3D-2362-155001CACA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BINARNI SUSTAVI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F0F6EF-59AA-B630-4D59-459EA08964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VJEŽBE 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286178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E1FAE-CD71-93BD-8BF5-92F202113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Binarni</a:t>
            </a:r>
            <a:r>
              <a:rPr lang="en-US" dirty="0"/>
              <a:t> </a:t>
            </a:r>
            <a:r>
              <a:rPr lang="en-US" dirty="0" err="1"/>
              <a:t>brojevi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BDD4C-C298-540E-F0CB-B4234F2E7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</a:t>
            </a:r>
            <a:r>
              <a:rPr lang="en-US" dirty="0" err="1"/>
              <a:t>Računalo</a:t>
            </a:r>
            <a:r>
              <a:rPr lang="en-US" dirty="0"/>
              <a:t> mora </a:t>
            </a:r>
            <a:r>
              <a:rPr lang="en-US" dirty="0" err="1"/>
              <a:t>imati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en-US" dirty="0"/>
              <a:t> </a:t>
            </a:r>
            <a:r>
              <a:rPr lang="en-US" dirty="0" err="1"/>
              <a:t>zapisivanja</a:t>
            </a:r>
            <a:r>
              <a:rPr lang="en-US" dirty="0"/>
              <a:t> </a:t>
            </a:r>
            <a:r>
              <a:rPr lang="en-US" dirty="0" err="1"/>
              <a:t>brojeva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Kako</a:t>
            </a:r>
            <a:r>
              <a:rPr lang="en-US" dirty="0"/>
              <a:t> se </a:t>
            </a:r>
            <a:r>
              <a:rPr lang="en-US" dirty="0" err="1"/>
              <a:t>koristi</a:t>
            </a:r>
            <a:r>
              <a:rPr lang="en-US" dirty="0"/>
              <a:t> </a:t>
            </a:r>
            <a:r>
              <a:rPr lang="en-US" dirty="0" err="1"/>
              <a:t>baza</a:t>
            </a:r>
            <a:r>
              <a:rPr lang="en-US" dirty="0"/>
              <a:t> 2, </a:t>
            </a:r>
            <a:r>
              <a:rPr lang="en-US" dirty="0" err="1"/>
              <a:t>svi</a:t>
            </a:r>
            <a:r>
              <a:rPr lang="en-US" dirty="0"/>
              <a:t> </a:t>
            </a:r>
            <a:r>
              <a:rPr lang="en-US" dirty="0" err="1"/>
              <a:t>brojevi</a:t>
            </a:r>
            <a:r>
              <a:rPr lang="en-US" dirty="0"/>
              <a:t> </a:t>
            </a:r>
            <a:r>
              <a:rPr lang="en-US" dirty="0" err="1"/>
              <a:t>moraju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tome </a:t>
            </a:r>
            <a:r>
              <a:rPr lang="en-US" dirty="0" err="1"/>
              <a:t>prilagođeni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Nekoliko</a:t>
            </a:r>
            <a:r>
              <a:rPr lang="en-US" dirty="0"/>
              <a:t> </a:t>
            </a:r>
            <a:r>
              <a:rPr lang="en-US" dirty="0" err="1"/>
              <a:t>problema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Dužina</a:t>
            </a:r>
            <a:r>
              <a:rPr lang="en-US" dirty="0"/>
              <a:t> </a:t>
            </a:r>
            <a:r>
              <a:rPr lang="en-US" dirty="0" err="1"/>
              <a:t>zapisa</a:t>
            </a:r>
            <a:endParaRPr lang="en-US" dirty="0"/>
          </a:p>
          <a:p>
            <a:pPr lvl="1"/>
            <a:r>
              <a:rPr lang="en-US" dirty="0" err="1"/>
              <a:t>Preciznost</a:t>
            </a:r>
            <a:endParaRPr lang="en-US" dirty="0"/>
          </a:p>
          <a:p>
            <a:pPr lvl="1"/>
            <a:r>
              <a:rPr lang="en-US" dirty="0" err="1"/>
              <a:t>Konverzija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728077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4A2E9-AAB3-0196-36D0-F3E4CB1AE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Sabirnice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1BA13-A4F9-3CB7-1CC1-F0A284EED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</a:t>
            </a:r>
            <a:r>
              <a:rPr lang="en-US" dirty="0" err="1"/>
              <a:t>Način</a:t>
            </a:r>
            <a:r>
              <a:rPr lang="en-US" dirty="0"/>
              <a:t> </a:t>
            </a:r>
            <a:r>
              <a:rPr lang="en-US" dirty="0" err="1"/>
              <a:t>komunikacije</a:t>
            </a:r>
            <a:r>
              <a:rPr lang="en-US" dirty="0"/>
              <a:t> </a:t>
            </a:r>
            <a:r>
              <a:rPr lang="en-US" dirty="0" err="1"/>
              <a:t>među</a:t>
            </a:r>
            <a:r>
              <a:rPr lang="en-US" dirty="0"/>
              <a:t> </a:t>
            </a:r>
            <a:r>
              <a:rPr lang="en-US" dirty="0" err="1"/>
              <a:t>sklopovima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Sabirnicu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koristiti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jedan</a:t>
            </a:r>
            <a:r>
              <a:rPr lang="en-US" dirty="0"/>
              <a:t> </a:t>
            </a:r>
            <a:r>
              <a:rPr lang="en-US" dirty="0" err="1"/>
              <a:t>sklop</a:t>
            </a:r>
            <a:r>
              <a:rPr lang="en-US" dirty="0"/>
              <a:t> za </a:t>
            </a:r>
            <a:r>
              <a:rPr lang="en-US" dirty="0" err="1"/>
              <a:t>pisanje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Ostali</a:t>
            </a:r>
            <a:r>
              <a:rPr lang="en-US" dirty="0"/>
              <a:t> </a:t>
            </a:r>
            <a:r>
              <a:rPr lang="en-US" dirty="0" err="1"/>
              <a:t>čitaju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035559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571B7-5FC9-DF1D-0F2A-1791B309E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Notacija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4D03E-3C56-56F1-2CCC-B8278DA0FC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• </a:t>
            </a:r>
            <a:r>
              <a:rPr lang="en-US" dirty="0" err="1"/>
              <a:t>Način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koji se </a:t>
            </a:r>
            <a:r>
              <a:rPr lang="en-US" dirty="0" err="1"/>
              <a:t>zapisuju</a:t>
            </a:r>
            <a:r>
              <a:rPr lang="en-US" dirty="0"/>
              <a:t> </a:t>
            </a:r>
            <a:r>
              <a:rPr lang="en-US" dirty="0" err="1"/>
              <a:t>brojevi</a:t>
            </a:r>
            <a:endParaRPr lang="en-US" dirty="0"/>
          </a:p>
          <a:p>
            <a:r>
              <a:rPr lang="en-US" dirty="0"/>
              <a:t>• U </a:t>
            </a:r>
            <a:r>
              <a:rPr lang="en-US" dirty="0" err="1"/>
              <a:t>bazi</a:t>
            </a:r>
            <a:r>
              <a:rPr lang="en-US" dirty="0"/>
              <a:t> 10 </a:t>
            </a:r>
            <a:r>
              <a:rPr lang="en-US" dirty="0" err="1"/>
              <a:t>brojevi</a:t>
            </a:r>
            <a:r>
              <a:rPr lang="en-US" dirty="0"/>
              <a:t> se </a:t>
            </a:r>
            <a:r>
              <a:rPr lang="en-US" dirty="0" err="1"/>
              <a:t>zapisuju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primjerice</a:t>
            </a:r>
            <a:r>
              <a:rPr lang="en-US" dirty="0"/>
              <a:t>:</a:t>
            </a:r>
          </a:p>
          <a:p>
            <a:r>
              <a:rPr lang="en-US" dirty="0"/>
              <a:t>• 346.5 = 3 × 102 + 4 × 101 + 6 × 100 + 5 × 10−1</a:t>
            </a:r>
          </a:p>
          <a:p>
            <a:r>
              <a:rPr lang="en-US" dirty="0"/>
              <a:t>• </a:t>
            </a:r>
            <a:r>
              <a:rPr lang="en-US" dirty="0" err="1"/>
              <a:t>Isto</a:t>
            </a:r>
            <a:r>
              <a:rPr lang="en-US" dirty="0"/>
              <a:t> </a:t>
            </a:r>
            <a:r>
              <a:rPr lang="en-US" dirty="0" err="1"/>
              <a:t>pravilo</a:t>
            </a:r>
            <a:r>
              <a:rPr lang="en-US" dirty="0"/>
              <a:t> </a:t>
            </a:r>
            <a:r>
              <a:rPr lang="en-US" dirty="0" err="1"/>
              <a:t>vrijedi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za </a:t>
            </a:r>
            <a:r>
              <a:rPr lang="en-US" dirty="0" err="1"/>
              <a:t>brojeve</a:t>
            </a:r>
            <a:r>
              <a:rPr lang="en-US" dirty="0"/>
              <a:t> u </a:t>
            </a:r>
            <a:r>
              <a:rPr lang="en-US" dirty="0" err="1"/>
              <a:t>bazi</a:t>
            </a:r>
            <a:r>
              <a:rPr lang="en-US" dirty="0"/>
              <a:t> 2:</a:t>
            </a:r>
          </a:p>
          <a:p>
            <a:r>
              <a:rPr lang="en-US" dirty="0"/>
              <a:t>• 110.1 = 1 × 2</a:t>
            </a:r>
            <a:r>
              <a:rPr lang="en-US" baseline="30000" dirty="0"/>
              <a:t>2</a:t>
            </a:r>
            <a:r>
              <a:rPr lang="en-US" dirty="0"/>
              <a:t> + 1 × 2</a:t>
            </a:r>
            <a:r>
              <a:rPr lang="en-US" baseline="30000" dirty="0"/>
              <a:t>1</a:t>
            </a:r>
            <a:r>
              <a:rPr lang="en-US" dirty="0"/>
              <a:t> + 0 × 2</a:t>
            </a:r>
            <a:r>
              <a:rPr lang="en-US" baseline="30000" dirty="0"/>
              <a:t>0</a:t>
            </a:r>
            <a:r>
              <a:rPr lang="en-US" dirty="0"/>
              <a:t> + 1 × 2</a:t>
            </a:r>
            <a:r>
              <a:rPr lang="en-US" baseline="30000" dirty="0"/>
              <a:t>−1</a:t>
            </a:r>
          </a:p>
          <a:p>
            <a:r>
              <a:rPr lang="en-US" dirty="0"/>
              <a:t>• </a:t>
            </a:r>
            <a:r>
              <a:rPr lang="en-US" dirty="0" err="1"/>
              <a:t>Koriste</a:t>
            </a:r>
            <a:r>
              <a:rPr lang="en-US" dirty="0"/>
              <a:t> se </a:t>
            </a:r>
            <a:r>
              <a:rPr lang="en-US" dirty="0" err="1"/>
              <a:t>još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oktalna</a:t>
            </a:r>
            <a:r>
              <a:rPr lang="en-US" dirty="0"/>
              <a:t> (8)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heksadecimalna</a:t>
            </a:r>
            <a:r>
              <a:rPr lang="en-US" dirty="0"/>
              <a:t> </a:t>
            </a:r>
            <a:r>
              <a:rPr lang="en-US" dirty="0" err="1"/>
              <a:t>notacija</a:t>
            </a:r>
            <a:r>
              <a:rPr lang="en-US" dirty="0"/>
              <a:t> (16)</a:t>
            </a:r>
          </a:p>
        </p:txBody>
      </p:sp>
    </p:spTree>
    <p:extLst>
      <p:ext uri="{BB962C8B-B14F-4D97-AF65-F5344CB8AC3E}">
        <p14:creationId xmlns:p14="http://schemas.microsoft.com/office/powerpoint/2010/main" val="4086746260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6412C-9360-A850-7CFF-2CB8F3F0F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Osnovne</a:t>
            </a:r>
            <a:r>
              <a:rPr lang="en-US" dirty="0"/>
              <a:t> </a:t>
            </a:r>
            <a:r>
              <a:rPr lang="en-US" dirty="0" err="1"/>
              <a:t>operacije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2E8A5-2679-440C-92E0-82038948D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</a:t>
            </a:r>
            <a:r>
              <a:rPr lang="en-US" dirty="0" err="1"/>
              <a:t>Zbrajanje</a:t>
            </a:r>
            <a:r>
              <a:rPr lang="en-US" dirty="0"/>
              <a:t> </a:t>
            </a:r>
            <a:r>
              <a:rPr lang="en-US" dirty="0" err="1"/>
              <a:t>brojeva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Isto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decimalnih</a:t>
            </a:r>
            <a:r>
              <a:rPr lang="en-US" dirty="0"/>
              <a:t>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poštivanje</a:t>
            </a:r>
            <a:r>
              <a:rPr lang="en-US" dirty="0"/>
              <a:t> </a:t>
            </a:r>
            <a:r>
              <a:rPr lang="en-US" dirty="0" err="1"/>
              <a:t>baze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Oduzimanje</a:t>
            </a:r>
            <a:r>
              <a:rPr lang="en-US" dirty="0"/>
              <a:t> </a:t>
            </a:r>
            <a:r>
              <a:rPr lang="en-US" dirty="0" err="1"/>
              <a:t>brojeva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344106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4C56D-B7D0-771D-9402-4F367FAEE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Komplement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EC9D2-04B2-7459-7D47-4ADD3CD40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</a:t>
            </a:r>
            <a:r>
              <a:rPr lang="en-US" dirty="0" err="1"/>
              <a:t>Binarni</a:t>
            </a:r>
            <a:r>
              <a:rPr lang="en-US" dirty="0"/>
              <a:t> </a:t>
            </a:r>
            <a:r>
              <a:rPr lang="en-US" dirty="0" err="1"/>
              <a:t>broj</a:t>
            </a:r>
            <a:r>
              <a:rPr lang="en-US" dirty="0"/>
              <a:t> koji se </a:t>
            </a:r>
            <a:r>
              <a:rPr lang="en-US" dirty="0" err="1"/>
              <a:t>dobiva</a:t>
            </a:r>
            <a:r>
              <a:rPr lang="en-US" dirty="0"/>
              <a:t> </a:t>
            </a:r>
            <a:r>
              <a:rPr lang="en-US" dirty="0" err="1"/>
              <a:t>inverzijom</a:t>
            </a:r>
            <a:r>
              <a:rPr lang="en-US" dirty="0"/>
              <a:t> </a:t>
            </a:r>
            <a:r>
              <a:rPr lang="en-US" dirty="0" err="1"/>
              <a:t>bitova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Primjerice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101001001011</a:t>
            </a:r>
          </a:p>
          <a:p>
            <a:pPr lvl="1"/>
            <a:r>
              <a:rPr lang="en-US" dirty="0"/>
              <a:t>010110110100</a:t>
            </a:r>
          </a:p>
          <a:p>
            <a:r>
              <a:rPr lang="en-US" dirty="0"/>
              <a:t>• Bitan je za </a:t>
            </a:r>
            <a:r>
              <a:rPr lang="en-US" dirty="0" err="1"/>
              <a:t>zapisivanje</a:t>
            </a:r>
            <a:r>
              <a:rPr lang="en-US" dirty="0"/>
              <a:t> </a:t>
            </a:r>
            <a:r>
              <a:rPr lang="en-US" dirty="0" err="1"/>
              <a:t>negativnih</a:t>
            </a:r>
            <a:r>
              <a:rPr lang="en-US" dirty="0"/>
              <a:t> </a:t>
            </a:r>
            <a:r>
              <a:rPr lang="en-US" dirty="0" err="1"/>
              <a:t>vrijednosti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127=0111 1111</a:t>
            </a:r>
          </a:p>
          <a:p>
            <a:pPr lvl="1"/>
            <a:r>
              <a:rPr lang="en-US" dirty="0"/>
              <a:t>-127=1000 0000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623816-8E25-0818-5134-ACD4C8E65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3518" y="3338679"/>
            <a:ext cx="4298482" cy="340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718492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147D4-D8E9-C9AA-CE5D-CD86AC0C3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Dvojni</a:t>
            </a:r>
            <a:r>
              <a:rPr lang="en-US" dirty="0"/>
              <a:t> </a:t>
            </a:r>
            <a:r>
              <a:rPr lang="en-US" dirty="0" err="1"/>
              <a:t>Komplement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C94E1-ADD5-F6C8-DF74-3E9FBC58D2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</a:t>
            </a:r>
            <a:r>
              <a:rPr lang="en-US" dirty="0" err="1"/>
              <a:t>Binarni</a:t>
            </a:r>
            <a:r>
              <a:rPr lang="en-US" dirty="0"/>
              <a:t> </a:t>
            </a:r>
            <a:r>
              <a:rPr lang="en-US" dirty="0" err="1"/>
              <a:t>broj</a:t>
            </a:r>
            <a:r>
              <a:rPr lang="en-US" dirty="0"/>
              <a:t> koji se </a:t>
            </a:r>
            <a:r>
              <a:rPr lang="en-US" dirty="0" err="1"/>
              <a:t>dobiva</a:t>
            </a:r>
            <a:r>
              <a:rPr lang="en-US" dirty="0"/>
              <a:t> </a:t>
            </a:r>
            <a:r>
              <a:rPr lang="en-US" dirty="0" err="1"/>
              <a:t>inverzijom</a:t>
            </a:r>
            <a:r>
              <a:rPr lang="en-US" dirty="0"/>
              <a:t> </a:t>
            </a:r>
            <a:r>
              <a:rPr lang="en-US" dirty="0" err="1"/>
              <a:t>bitova</a:t>
            </a:r>
            <a:r>
              <a:rPr lang="en-US" dirty="0"/>
              <a:t> + 1</a:t>
            </a:r>
          </a:p>
          <a:p>
            <a:r>
              <a:rPr lang="en-US" dirty="0"/>
              <a:t>• </a:t>
            </a:r>
            <a:r>
              <a:rPr lang="en-US" dirty="0" err="1"/>
              <a:t>Primjerice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101001001011</a:t>
            </a:r>
          </a:p>
          <a:p>
            <a:pPr lvl="1"/>
            <a:r>
              <a:rPr lang="en-US" dirty="0"/>
              <a:t>010110110100 + 1</a:t>
            </a:r>
          </a:p>
          <a:p>
            <a:pPr lvl="1"/>
            <a:r>
              <a:rPr lang="en-US" dirty="0"/>
              <a:t>010110110101</a:t>
            </a:r>
          </a:p>
          <a:p>
            <a:r>
              <a:rPr lang="en-US" dirty="0"/>
              <a:t>• Bitan je za </a:t>
            </a:r>
            <a:r>
              <a:rPr lang="en-US" dirty="0" err="1"/>
              <a:t>jednostavnost</a:t>
            </a:r>
            <a:r>
              <a:rPr lang="en-US" dirty="0"/>
              <a:t> </a:t>
            </a:r>
            <a:r>
              <a:rPr lang="en-US" dirty="0" err="1"/>
              <a:t>zbrajanja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oduzimanja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B5ACA3-9CFD-C3B3-B335-AD49FF417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733" y="1825625"/>
            <a:ext cx="3797267" cy="263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887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DB8D6-29CD-2EB6-E10C-C3E0EE955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Priča</a:t>
            </a:r>
            <a:r>
              <a:rPr lang="en-US" dirty="0"/>
              <a:t> o </a:t>
            </a:r>
            <a:r>
              <a:rPr lang="en-US" dirty="0" err="1"/>
              <a:t>RowHammer</a:t>
            </a:r>
            <a:r>
              <a:rPr lang="en-US" dirty="0"/>
              <a:t> </a:t>
            </a:r>
            <a:r>
              <a:rPr lang="en-US" dirty="0" err="1"/>
              <a:t>napadu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B357F-5CE2-5651-BED0-B5653DEBF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Predvidiva</a:t>
            </a:r>
            <a:r>
              <a:rPr lang="en-US" dirty="0"/>
              <a:t> </a:t>
            </a:r>
            <a:r>
              <a:rPr lang="en-US" dirty="0" err="1"/>
              <a:t>promjena</a:t>
            </a:r>
            <a:r>
              <a:rPr lang="en-US" dirty="0"/>
              <a:t> </a:t>
            </a:r>
            <a:r>
              <a:rPr lang="en-US" dirty="0" err="1"/>
              <a:t>bitova</a:t>
            </a:r>
            <a:r>
              <a:rPr lang="en-US" dirty="0"/>
              <a:t> u </a:t>
            </a:r>
            <a:r>
              <a:rPr lang="en-US" dirty="0" err="1"/>
              <a:t>uobičajenim</a:t>
            </a:r>
            <a:r>
              <a:rPr lang="en-US" dirty="0"/>
              <a:t> DRAM </a:t>
            </a:r>
            <a:r>
              <a:rPr lang="en-US" dirty="0" err="1"/>
              <a:t>čipovima</a:t>
            </a:r>
            <a:endParaRPr lang="hr-HR" dirty="0"/>
          </a:p>
          <a:p>
            <a:pPr marL="0" indent="0">
              <a:buNone/>
            </a:pPr>
            <a:r>
              <a:rPr lang="en-US" dirty="0"/>
              <a:t> • &gt; 80% </a:t>
            </a:r>
            <a:r>
              <a:rPr lang="en-US" dirty="0" err="1"/>
              <a:t>testiranih</a:t>
            </a:r>
            <a:r>
              <a:rPr lang="en-US" dirty="0"/>
              <a:t> DRAM </a:t>
            </a:r>
            <a:r>
              <a:rPr lang="en-US" dirty="0" err="1"/>
              <a:t>čipova</a:t>
            </a:r>
            <a:r>
              <a:rPr lang="en-US" dirty="0"/>
              <a:t> je “</a:t>
            </a:r>
            <a:r>
              <a:rPr lang="en-US" dirty="0" err="1"/>
              <a:t>ranjiva</a:t>
            </a:r>
            <a:r>
              <a:rPr lang="en-US" dirty="0"/>
              <a:t>”</a:t>
            </a:r>
            <a:endParaRPr lang="hr-HR" dirty="0"/>
          </a:p>
          <a:p>
            <a:pPr marL="0" indent="0">
              <a:buNone/>
            </a:pPr>
            <a:r>
              <a:rPr lang="en-US" dirty="0"/>
              <a:t> • </a:t>
            </a:r>
            <a:r>
              <a:rPr lang="en-US" dirty="0" err="1"/>
              <a:t>Jedan</a:t>
            </a:r>
            <a:r>
              <a:rPr lang="en-US" dirty="0"/>
              <a:t> u </a:t>
            </a:r>
            <a:r>
              <a:rPr lang="en-US" dirty="0" err="1"/>
              <a:t>nizu</a:t>
            </a:r>
            <a:r>
              <a:rPr lang="en-US" dirty="0"/>
              <a:t> </a:t>
            </a:r>
            <a:r>
              <a:rPr lang="en-US" dirty="0" err="1"/>
              <a:t>primjera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jednostavan</a:t>
            </a:r>
            <a:r>
              <a:rPr lang="en-US" dirty="0"/>
              <a:t> </a:t>
            </a:r>
            <a:r>
              <a:rPr lang="en-US" dirty="0" err="1"/>
              <a:t>hardverski</a:t>
            </a:r>
            <a:r>
              <a:rPr lang="en-US" dirty="0"/>
              <a:t> problem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značiti</a:t>
            </a:r>
            <a:r>
              <a:rPr lang="en-US" dirty="0"/>
              <a:t> </a:t>
            </a:r>
            <a:r>
              <a:rPr lang="en-US" dirty="0" err="1"/>
              <a:t>veliku</a:t>
            </a:r>
            <a:r>
              <a:rPr lang="en-US" dirty="0"/>
              <a:t> </a:t>
            </a:r>
            <a:r>
              <a:rPr lang="en-US" dirty="0" err="1"/>
              <a:t>ranjivost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razini</a:t>
            </a:r>
            <a:r>
              <a:rPr lang="en-US" dirty="0"/>
              <a:t> </a:t>
            </a:r>
            <a:r>
              <a:rPr lang="en-US" dirty="0" err="1"/>
              <a:t>cijelog</a:t>
            </a:r>
            <a:r>
              <a:rPr lang="en-US" dirty="0"/>
              <a:t> </a:t>
            </a:r>
            <a:r>
              <a:rPr lang="en-US" dirty="0" err="1"/>
              <a:t>sustava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1144049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CF79A-8EFE-D89D-63F0-07D17708E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32 vs 64 bit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83DC0-34AE-C5E0-0CB6-0D354E8235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</a:t>
            </a:r>
            <a:r>
              <a:rPr lang="en-US" dirty="0" err="1"/>
              <a:t>Adresni</a:t>
            </a:r>
            <a:r>
              <a:rPr lang="en-US" dirty="0"/>
              <a:t> </a:t>
            </a:r>
            <a:r>
              <a:rPr lang="en-US" dirty="0" err="1"/>
              <a:t>prostor</a:t>
            </a:r>
            <a:r>
              <a:rPr lang="en-US" dirty="0"/>
              <a:t> </a:t>
            </a:r>
            <a:r>
              <a:rPr lang="en-US" dirty="0" err="1"/>
              <a:t>procesora</a:t>
            </a:r>
            <a:endParaRPr lang="en-US" dirty="0"/>
          </a:p>
          <a:p>
            <a:r>
              <a:rPr lang="en-US" dirty="0"/>
              <a:t>• „</a:t>
            </a:r>
            <a:r>
              <a:rPr lang="en-US" dirty="0" err="1"/>
              <a:t>koliko</a:t>
            </a:r>
            <a:r>
              <a:rPr lang="en-US" dirty="0"/>
              <a:t> </a:t>
            </a:r>
            <a:r>
              <a:rPr lang="en-US" dirty="0" err="1"/>
              <a:t>adresa</a:t>
            </a:r>
            <a:r>
              <a:rPr lang="en-US" dirty="0"/>
              <a:t> je </a:t>
            </a:r>
            <a:r>
              <a:rPr lang="en-US" dirty="0" err="1"/>
              <a:t>moguće</a:t>
            </a:r>
            <a:r>
              <a:rPr lang="en-US" dirty="0"/>
              <a:t> </a:t>
            </a:r>
            <a:r>
              <a:rPr lang="en-US" dirty="0" err="1"/>
              <a:t>nezavisno</a:t>
            </a:r>
            <a:r>
              <a:rPr lang="en-US" dirty="0"/>
              <a:t> </a:t>
            </a:r>
            <a:r>
              <a:rPr lang="en-US" dirty="0" err="1"/>
              <a:t>prepoznati</a:t>
            </a:r>
            <a:r>
              <a:rPr lang="en-US" dirty="0"/>
              <a:t>”</a:t>
            </a:r>
          </a:p>
          <a:p>
            <a:r>
              <a:rPr lang="en-US" dirty="0"/>
              <a:t>• Sama </a:t>
            </a:r>
            <a:r>
              <a:rPr lang="en-US" dirty="0" err="1"/>
              <a:t>adresa</a:t>
            </a:r>
            <a:r>
              <a:rPr lang="en-US" dirty="0"/>
              <a:t> </a:t>
            </a:r>
            <a:r>
              <a:rPr lang="en-US" dirty="0" err="1"/>
              <a:t>sadržava</a:t>
            </a:r>
            <a:r>
              <a:rPr lang="en-US" dirty="0"/>
              <a:t> </a:t>
            </a:r>
            <a:r>
              <a:rPr lang="en-US" dirty="0" err="1"/>
              <a:t>vrijednost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Zamislimo</a:t>
            </a:r>
            <a:r>
              <a:rPr lang="en-US" dirty="0"/>
              <a:t> </a:t>
            </a:r>
            <a:r>
              <a:rPr lang="en-US" dirty="0" err="1"/>
              <a:t>recimo</a:t>
            </a:r>
            <a:r>
              <a:rPr lang="en-US" dirty="0"/>
              <a:t> </a:t>
            </a:r>
            <a:r>
              <a:rPr lang="en-US" dirty="0" err="1"/>
              <a:t>vrijednost</a:t>
            </a:r>
            <a:r>
              <a:rPr lang="en-US" dirty="0"/>
              <a:t> (</a:t>
            </a:r>
            <a:r>
              <a:rPr lang="en-US" dirty="0" err="1"/>
              <a:t>decimalno</a:t>
            </a:r>
            <a:r>
              <a:rPr lang="en-US" dirty="0"/>
              <a:t>) 2254</a:t>
            </a:r>
          </a:p>
          <a:p>
            <a:pPr lvl="1"/>
            <a:r>
              <a:rPr lang="en-US" dirty="0" err="1"/>
              <a:t>Binarno</a:t>
            </a:r>
            <a:r>
              <a:rPr lang="en-US" dirty="0"/>
              <a:t> je to 1000 1100 1110</a:t>
            </a:r>
          </a:p>
          <a:p>
            <a:pPr lvl="1"/>
            <a:r>
              <a:rPr lang="en-US" dirty="0" err="1"/>
              <a:t>Heksadecimalno</a:t>
            </a:r>
            <a:r>
              <a:rPr lang="en-US" dirty="0"/>
              <a:t> je to 08CE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2FCF8B-BC1F-8CF5-BF86-F3C7C6F87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1073" y="1508306"/>
            <a:ext cx="3259664" cy="384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045509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B1D66-06A4-653C-013C-F510A70FB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Broj</a:t>
            </a:r>
            <a:r>
              <a:rPr lang="en-US" dirty="0"/>
              <a:t> </a:t>
            </a:r>
            <a:r>
              <a:rPr lang="en-US" dirty="0" err="1"/>
              <a:t>bitova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F44E9-EF61-386D-7EB3-E130E95606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</a:t>
            </a:r>
            <a:r>
              <a:rPr lang="en-US" dirty="0" err="1"/>
              <a:t>Broj</a:t>
            </a:r>
            <a:r>
              <a:rPr lang="en-US" dirty="0"/>
              <a:t> o </a:t>
            </a:r>
            <a:r>
              <a:rPr lang="en-US" dirty="0" err="1"/>
              <a:t>kojem</a:t>
            </a:r>
            <a:r>
              <a:rPr lang="en-US" dirty="0"/>
              <a:t> </a:t>
            </a:r>
            <a:r>
              <a:rPr lang="en-US" dirty="0" err="1"/>
              <a:t>ovisi</a:t>
            </a:r>
            <a:r>
              <a:rPr lang="en-US" dirty="0"/>
              <a:t> </a:t>
            </a:r>
            <a:r>
              <a:rPr lang="en-US" dirty="0" err="1"/>
              <a:t>najveći</a:t>
            </a:r>
            <a:r>
              <a:rPr lang="en-US" dirty="0"/>
              <a:t> </a:t>
            </a:r>
            <a:r>
              <a:rPr lang="en-US" dirty="0" err="1"/>
              <a:t>cijeli</a:t>
            </a:r>
            <a:r>
              <a:rPr lang="en-US" dirty="0"/>
              <a:t> </a:t>
            </a:r>
            <a:r>
              <a:rPr lang="en-US" dirty="0" err="1"/>
              <a:t>broj</a:t>
            </a:r>
            <a:r>
              <a:rPr lang="en-US" dirty="0"/>
              <a:t> koji je </a:t>
            </a:r>
            <a:r>
              <a:rPr lang="en-US" dirty="0" err="1"/>
              <a:t>moguće</a:t>
            </a:r>
            <a:r>
              <a:rPr lang="en-US" dirty="0"/>
              <a:t> </a:t>
            </a:r>
            <a:r>
              <a:rPr lang="en-US" dirty="0" err="1"/>
              <a:t>zapisati</a:t>
            </a:r>
            <a:endParaRPr lang="en-US" dirty="0"/>
          </a:p>
          <a:p>
            <a:r>
              <a:rPr lang="en-US" dirty="0"/>
              <a:t>• 2</a:t>
            </a:r>
            <a:r>
              <a:rPr lang="en-US" baseline="30000" dirty="0"/>
              <a:t>n</a:t>
            </a:r>
            <a:r>
              <a:rPr lang="en-US" dirty="0"/>
              <a:t>-1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EE18C2-12E1-8F43-400B-9BFCA9762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888" y="2937362"/>
            <a:ext cx="4270217" cy="20356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D2957E-2117-9C11-E85E-CC496E25F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9714" y="3128853"/>
            <a:ext cx="6302286" cy="184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669077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ACB3C-7551-071B-93BB-F5BBAC060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Preciznost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272F3-1CCE-0BCB-9B85-6103C9D71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Problem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zapisom</a:t>
            </a:r>
            <a:r>
              <a:rPr lang="en-US" dirty="0"/>
              <a:t> </a:t>
            </a:r>
            <a:r>
              <a:rPr lang="en-US" dirty="0" err="1"/>
              <a:t>decimalnih</a:t>
            </a:r>
            <a:r>
              <a:rPr lang="en-US" dirty="0"/>
              <a:t> </a:t>
            </a:r>
            <a:r>
              <a:rPr lang="en-US" dirty="0" err="1"/>
              <a:t>brojeva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Broj</a:t>
            </a:r>
            <a:r>
              <a:rPr lang="en-US" dirty="0"/>
              <a:t> </a:t>
            </a:r>
            <a:r>
              <a:rPr lang="en-US" dirty="0" err="1"/>
              <a:t>moramo</a:t>
            </a:r>
            <a:r>
              <a:rPr lang="en-US" dirty="0"/>
              <a:t> </a:t>
            </a:r>
            <a:r>
              <a:rPr lang="en-US" dirty="0" err="1"/>
              <a:t>preračunati</a:t>
            </a:r>
            <a:endParaRPr lang="en-US" dirty="0"/>
          </a:p>
          <a:p>
            <a:r>
              <a:rPr lang="en-US" dirty="0"/>
              <a:t>• sign 2</a:t>
            </a:r>
            <a:r>
              <a:rPr lang="en-US" baseline="30000" dirty="0"/>
              <a:t>e</a:t>
            </a:r>
            <a:r>
              <a:rPr lang="en-US" dirty="0"/>
              <a:t> m</a:t>
            </a:r>
            <a:endParaRPr lang="hr-HR" dirty="0"/>
          </a:p>
          <a:p>
            <a:r>
              <a:rPr lang="en-US" dirty="0"/>
              <a:t>https://www.h-schmidt.net/FloatConverter/IEEE754.html</a:t>
            </a:r>
          </a:p>
        </p:txBody>
      </p:sp>
    </p:spTree>
    <p:extLst>
      <p:ext uri="{BB962C8B-B14F-4D97-AF65-F5344CB8AC3E}">
        <p14:creationId xmlns:p14="http://schemas.microsoft.com/office/powerpoint/2010/main" val="4149189779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DC4A2-1CFD-C573-12A4-597CF7683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vs Little endian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C35C6-600C-B249-7675-8F678A9E7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• 08CE</a:t>
            </a:r>
          </a:p>
          <a:p>
            <a:r>
              <a:rPr lang="fr-FR" dirty="0"/>
              <a:t>• 0000 1000 1100 1110</a:t>
            </a:r>
          </a:p>
          <a:p>
            <a:r>
              <a:rPr lang="fr-FR" dirty="0"/>
              <a:t>• Big </a:t>
            </a:r>
            <a:r>
              <a:rPr lang="fr-FR" dirty="0" err="1"/>
              <a:t>endian</a:t>
            </a:r>
            <a:r>
              <a:rPr lang="fr-FR" dirty="0"/>
              <a:t> </a:t>
            </a:r>
            <a:r>
              <a:rPr lang="fr-FR" dirty="0" err="1"/>
              <a:t>zapis</a:t>
            </a:r>
            <a:r>
              <a:rPr lang="fr-FR" dirty="0"/>
              <a:t>:</a:t>
            </a:r>
          </a:p>
          <a:p>
            <a:pPr lvl="1"/>
            <a:r>
              <a:rPr lang="fr-FR" dirty="0"/>
              <a:t> 08CE</a:t>
            </a:r>
          </a:p>
          <a:p>
            <a:pPr lvl="1"/>
            <a:r>
              <a:rPr lang="fr-FR" dirty="0"/>
              <a:t>0000 1000 1100 1110</a:t>
            </a:r>
          </a:p>
          <a:p>
            <a:r>
              <a:rPr lang="fr-FR" dirty="0"/>
              <a:t>• Little </a:t>
            </a:r>
            <a:r>
              <a:rPr lang="fr-FR" dirty="0" err="1"/>
              <a:t>endian</a:t>
            </a:r>
            <a:r>
              <a:rPr lang="fr-FR" dirty="0"/>
              <a:t> </a:t>
            </a:r>
            <a:r>
              <a:rPr lang="fr-FR" dirty="0" err="1"/>
              <a:t>zapis</a:t>
            </a:r>
            <a:r>
              <a:rPr lang="fr-FR" dirty="0"/>
              <a:t>:</a:t>
            </a:r>
          </a:p>
          <a:p>
            <a:pPr lvl="1"/>
            <a:r>
              <a:rPr lang="fr-FR" dirty="0"/>
              <a:t>CE08</a:t>
            </a:r>
          </a:p>
          <a:p>
            <a:pPr lvl="1"/>
            <a:r>
              <a:rPr lang="fr-FR" dirty="0"/>
              <a:t>1100 1110 0000 1000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404442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2A23F-E935-79E8-A110-7BA28763B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6502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BF810-B68B-E24C-FBB3-74816E5CE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• Stari procesor</a:t>
            </a:r>
          </a:p>
          <a:p>
            <a:r>
              <a:rPr lang="pl-PL" dirty="0"/>
              <a:t>• Nastao 1975</a:t>
            </a:r>
          </a:p>
          <a:p>
            <a:r>
              <a:rPr lang="pl-PL" dirty="0"/>
              <a:t>• Koristi 5V napajanje</a:t>
            </a:r>
          </a:p>
          <a:p>
            <a:r>
              <a:rPr lang="pl-PL" dirty="0"/>
              <a:t>• 0-0.8V – logička 0</a:t>
            </a:r>
          </a:p>
          <a:p>
            <a:r>
              <a:rPr lang="pl-PL" dirty="0"/>
              <a:t>• 2-5V – logičko 1</a:t>
            </a:r>
          </a:p>
          <a:p>
            <a:r>
              <a:rPr lang="pl-PL" dirty="0"/>
              <a:t>• 8 bita</a:t>
            </a:r>
          </a:p>
          <a:p>
            <a:r>
              <a:rPr lang="pl-PL" dirty="0"/>
              <a:t>• 16 bit adresna sabirnica (65536 lokacija)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73913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84061-869F-AA43-6AA6-07DDD360D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Registri</a:t>
            </a:r>
            <a:r>
              <a:rPr lang="hr-HR" dirty="0"/>
              <a:t> 6502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D6047-8899-AA58-DDE6-3C493B264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opća</a:t>
            </a:r>
            <a:r>
              <a:rPr lang="en-US" dirty="0"/>
              <a:t> </a:t>
            </a:r>
            <a:r>
              <a:rPr lang="en-US" dirty="0" err="1"/>
              <a:t>namjena</a:t>
            </a:r>
            <a:endParaRPr lang="hr-HR" dirty="0"/>
          </a:p>
          <a:p>
            <a:pPr lvl="1"/>
            <a:r>
              <a:rPr lang="es-ES" dirty="0"/>
              <a:t>• A, X, Y</a:t>
            </a:r>
          </a:p>
          <a:p>
            <a:pPr lvl="1"/>
            <a:r>
              <a:rPr lang="es-ES" dirty="0"/>
              <a:t>• A </a:t>
            </a:r>
            <a:r>
              <a:rPr lang="es-ES" dirty="0" err="1"/>
              <a:t>jedini</a:t>
            </a:r>
            <a:r>
              <a:rPr lang="es-ES" dirty="0"/>
              <a:t> </a:t>
            </a:r>
            <a:r>
              <a:rPr lang="es-ES" dirty="0" err="1"/>
              <a:t>za</a:t>
            </a:r>
            <a:r>
              <a:rPr lang="es-ES" dirty="0"/>
              <a:t> </a:t>
            </a:r>
            <a:r>
              <a:rPr lang="es-ES" dirty="0" err="1"/>
              <a:t>aritmetiku</a:t>
            </a:r>
            <a:endParaRPr lang="es-ES" dirty="0"/>
          </a:p>
          <a:p>
            <a:pPr lvl="1"/>
            <a:r>
              <a:rPr lang="es-ES" dirty="0"/>
              <a:t>• X, Y </a:t>
            </a:r>
            <a:r>
              <a:rPr lang="es-ES" dirty="0" err="1"/>
              <a:t>mogu</a:t>
            </a:r>
            <a:r>
              <a:rPr lang="es-ES" dirty="0"/>
              <a:t> se </a:t>
            </a:r>
            <a:r>
              <a:rPr lang="es-ES" dirty="0" err="1"/>
              <a:t>koristiti</a:t>
            </a:r>
            <a:r>
              <a:rPr lang="es-ES" dirty="0"/>
              <a:t> </a:t>
            </a:r>
            <a:r>
              <a:rPr lang="es-ES" dirty="0" err="1"/>
              <a:t>kao</a:t>
            </a:r>
            <a:r>
              <a:rPr lang="es-ES" dirty="0"/>
              <a:t> </a:t>
            </a:r>
            <a:r>
              <a:rPr lang="es-ES" dirty="0" err="1"/>
              <a:t>indeksi</a:t>
            </a:r>
            <a:r>
              <a:rPr lang="es-ES" dirty="0"/>
              <a:t> </a:t>
            </a:r>
            <a:r>
              <a:rPr lang="es-ES" dirty="0" err="1"/>
              <a:t>za</a:t>
            </a:r>
            <a:r>
              <a:rPr lang="es-ES" dirty="0"/>
              <a:t> </a:t>
            </a:r>
            <a:r>
              <a:rPr lang="es-ES" dirty="0" err="1"/>
              <a:t>memoriju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3AC799-E339-5391-512F-02C7C7DE9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589" y="3611977"/>
            <a:ext cx="5743073" cy="295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593212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9BB4B-F158-F5C6-0026-766501D46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Zastavice</a:t>
            </a:r>
            <a:r>
              <a:rPr lang="hr-HR" dirty="0"/>
              <a:t> 6502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63ECD-BB1F-44BF-9606-6AF5C322C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• </a:t>
            </a:r>
            <a:r>
              <a:rPr lang="en-US" dirty="0" err="1"/>
              <a:t>Registar</a:t>
            </a:r>
            <a:r>
              <a:rPr lang="en-US" dirty="0"/>
              <a:t> P</a:t>
            </a:r>
          </a:p>
          <a:p>
            <a:r>
              <a:rPr lang="en-US" dirty="0"/>
              <a:t>• Bit 1 se ne </a:t>
            </a:r>
            <a:r>
              <a:rPr lang="en-US" dirty="0" err="1"/>
              <a:t>koristi</a:t>
            </a:r>
            <a:endParaRPr lang="en-US" dirty="0"/>
          </a:p>
          <a:p>
            <a:r>
              <a:rPr lang="en-US" dirty="0"/>
              <a:t>• N – </a:t>
            </a:r>
            <a:r>
              <a:rPr lang="en-US" dirty="0" err="1"/>
              <a:t>negativna</a:t>
            </a:r>
            <a:r>
              <a:rPr lang="en-US" dirty="0"/>
              <a:t> </a:t>
            </a:r>
            <a:r>
              <a:rPr lang="en-US" dirty="0" err="1"/>
              <a:t>vrijednost</a:t>
            </a:r>
            <a:r>
              <a:rPr lang="en-US" dirty="0"/>
              <a:t> (</a:t>
            </a:r>
            <a:r>
              <a:rPr lang="en-US" dirty="0" err="1"/>
              <a:t>ako</a:t>
            </a:r>
            <a:r>
              <a:rPr lang="en-US" dirty="0"/>
              <a:t> je </a:t>
            </a:r>
            <a:r>
              <a:rPr lang="en-US" dirty="0" err="1"/>
              <a:t>operacija</a:t>
            </a:r>
            <a:r>
              <a:rPr lang="en-US" dirty="0"/>
              <a:t> </a:t>
            </a:r>
            <a:r>
              <a:rPr lang="en-US" dirty="0" err="1"/>
              <a:t>postavila</a:t>
            </a:r>
            <a:r>
              <a:rPr lang="en-US" dirty="0"/>
              <a:t> bit 7</a:t>
            </a:r>
            <a:r>
              <a:rPr lang="hr-HR" dirty="0"/>
              <a:t> </a:t>
            </a:r>
            <a:r>
              <a:rPr lang="en-US" dirty="0" err="1"/>
              <a:t>rezultata</a:t>
            </a:r>
            <a:r>
              <a:rPr lang="en-US" dirty="0"/>
              <a:t>)</a:t>
            </a:r>
          </a:p>
          <a:p>
            <a:r>
              <a:rPr lang="en-US" dirty="0"/>
              <a:t>• V – Overflow -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operacija</a:t>
            </a:r>
            <a:r>
              <a:rPr lang="en-US" dirty="0"/>
              <a:t> </a:t>
            </a:r>
            <a:r>
              <a:rPr lang="en-US" dirty="0" err="1"/>
              <a:t>izađe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raspona</a:t>
            </a:r>
            <a:r>
              <a:rPr lang="en-US" dirty="0"/>
              <a:t> -128 do 127</a:t>
            </a:r>
          </a:p>
          <a:p>
            <a:r>
              <a:rPr lang="en-US" dirty="0"/>
              <a:t>• B – Break – </a:t>
            </a:r>
            <a:r>
              <a:rPr lang="en-US" dirty="0" err="1"/>
              <a:t>izvršena</a:t>
            </a:r>
            <a:r>
              <a:rPr lang="en-US" dirty="0"/>
              <a:t> je </a:t>
            </a:r>
            <a:r>
              <a:rPr lang="en-US" dirty="0" err="1"/>
              <a:t>operacija</a:t>
            </a:r>
            <a:r>
              <a:rPr lang="en-US" dirty="0"/>
              <a:t> BRK. </a:t>
            </a:r>
            <a:r>
              <a:rPr lang="en-US" dirty="0" err="1"/>
              <a:t>Služi</a:t>
            </a:r>
            <a:r>
              <a:rPr lang="en-US" dirty="0"/>
              <a:t> </a:t>
            </a:r>
            <a:r>
              <a:rPr lang="en-US" dirty="0" err="1"/>
              <a:t>razlikovanju</a:t>
            </a:r>
            <a:r>
              <a:rPr lang="hr-HR" dirty="0"/>
              <a:t> </a:t>
            </a:r>
            <a:r>
              <a:rPr lang="en-US" dirty="0" err="1"/>
              <a:t>softverskog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hardverskog</a:t>
            </a:r>
            <a:r>
              <a:rPr lang="en-US" dirty="0"/>
              <a:t> </a:t>
            </a:r>
            <a:r>
              <a:rPr lang="en-US" dirty="0" err="1"/>
              <a:t>prekida</a:t>
            </a:r>
            <a:endParaRPr lang="en-US" dirty="0"/>
          </a:p>
          <a:p>
            <a:r>
              <a:rPr lang="en-US" dirty="0"/>
              <a:t>• D – Decimal mode – </a:t>
            </a:r>
            <a:r>
              <a:rPr lang="en-US" dirty="0" err="1"/>
              <a:t>označava</a:t>
            </a:r>
            <a:r>
              <a:rPr lang="en-US" dirty="0"/>
              <a:t> da </a:t>
            </a:r>
            <a:r>
              <a:rPr lang="en-US" dirty="0" err="1"/>
              <a:t>procesor</a:t>
            </a:r>
            <a:r>
              <a:rPr lang="en-US" dirty="0"/>
              <a:t> </a:t>
            </a:r>
            <a:r>
              <a:rPr lang="en-US" dirty="0" err="1"/>
              <a:t>koristi</a:t>
            </a:r>
            <a:r>
              <a:rPr lang="en-US" dirty="0"/>
              <a:t> BCD </a:t>
            </a:r>
            <a:r>
              <a:rPr lang="en-US" dirty="0" err="1"/>
              <a:t>zapis</a:t>
            </a:r>
            <a:r>
              <a:rPr lang="hr-HR" dirty="0"/>
              <a:t> </a:t>
            </a:r>
            <a:r>
              <a:rPr lang="en-US" dirty="0" err="1"/>
              <a:t>brojeva</a:t>
            </a:r>
            <a:endParaRPr lang="hr-HR" dirty="0"/>
          </a:p>
          <a:p>
            <a:r>
              <a:rPr lang="en-US" dirty="0"/>
              <a:t>• I – Interrupt disable – </a:t>
            </a:r>
            <a:r>
              <a:rPr lang="en-US" dirty="0" err="1"/>
              <a:t>procesor</a:t>
            </a:r>
            <a:r>
              <a:rPr lang="en-US" dirty="0"/>
              <a:t> </a:t>
            </a:r>
            <a:r>
              <a:rPr lang="en-US" dirty="0" err="1"/>
              <a:t>neće</a:t>
            </a:r>
            <a:r>
              <a:rPr lang="en-US" dirty="0"/>
              <a:t> </a:t>
            </a:r>
            <a:r>
              <a:rPr lang="en-US" dirty="0" err="1"/>
              <a:t>obrađivati</a:t>
            </a:r>
            <a:r>
              <a:rPr lang="en-US" dirty="0"/>
              <a:t> </a:t>
            </a:r>
            <a:r>
              <a:rPr lang="en-US" dirty="0" err="1"/>
              <a:t>prekide</a:t>
            </a:r>
            <a:r>
              <a:rPr lang="en-US" dirty="0"/>
              <a:t> (</a:t>
            </a:r>
            <a:r>
              <a:rPr lang="en-US" dirty="0" err="1"/>
              <a:t>osim</a:t>
            </a:r>
            <a:r>
              <a:rPr lang="hr-HR" dirty="0"/>
              <a:t> </a:t>
            </a:r>
            <a:r>
              <a:rPr lang="en-US" dirty="0"/>
              <a:t>NMI)</a:t>
            </a:r>
          </a:p>
          <a:p>
            <a:r>
              <a:rPr lang="en-US" dirty="0"/>
              <a:t>• Z – Zero – </a:t>
            </a:r>
            <a:r>
              <a:rPr lang="en-US" dirty="0" err="1"/>
              <a:t>Rezultat</a:t>
            </a:r>
            <a:r>
              <a:rPr lang="en-US" dirty="0"/>
              <a:t> </a:t>
            </a:r>
            <a:r>
              <a:rPr lang="en-US" dirty="0" err="1"/>
              <a:t>operacije</a:t>
            </a:r>
            <a:r>
              <a:rPr lang="en-US" dirty="0"/>
              <a:t> je 0</a:t>
            </a:r>
          </a:p>
          <a:p>
            <a:r>
              <a:rPr lang="en-US" dirty="0"/>
              <a:t>• C – Carry – </a:t>
            </a:r>
            <a:r>
              <a:rPr lang="en-US" dirty="0" err="1"/>
              <a:t>operacija</a:t>
            </a:r>
            <a:r>
              <a:rPr lang="en-US" dirty="0"/>
              <a:t> je </a:t>
            </a:r>
            <a:r>
              <a:rPr lang="en-US" dirty="0" err="1"/>
              <a:t>uzrokovala</a:t>
            </a:r>
            <a:r>
              <a:rPr lang="en-US" dirty="0"/>
              <a:t> carry</a:t>
            </a:r>
            <a:endParaRPr lang="hr-HR" dirty="0"/>
          </a:p>
          <a:p>
            <a:r>
              <a:rPr lang="hr-HR" dirty="0"/>
              <a:t>*</a:t>
            </a:r>
            <a:r>
              <a:rPr lang="hr-HR" sz="1800" dirty="0"/>
              <a:t>kod INX nema zastavice V jer nema overflowa budući da se brojevi tretiraju kao unsigned</a:t>
            </a:r>
            <a:br>
              <a:rPr lang="hr-HR" sz="1800" dirty="0"/>
            </a:br>
            <a:r>
              <a:rPr lang="hr-HR" dirty="0"/>
              <a:t>*</a:t>
            </a:r>
            <a:r>
              <a:rPr lang="hr-HR" sz="1800" dirty="0"/>
              <a:t> ADC i SBC rade sa signed brojevima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789178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27B48-FC42-7A3B-AFD6-3B0D970A3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 pointer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F7962-2667-F671-AB70-725A7708A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</a:t>
            </a:r>
            <a:r>
              <a:rPr lang="en-US" dirty="0" err="1"/>
              <a:t>Registar</a:t>
            </a:r>
            <a:r>
              <a:rPr lang="en-US" dirty="0"/>
              <a:t> S</a:t>
            </a:r>
          </a:p>
          <a:p>
            <a:r>
              <a:rPr lang="en-US" dirty="0"/>
              <a:t>• </a:t>
            </a:r>
            <a:r>
              <a:rPr lang="en-US" dirty="0" err="1"/>
              <a:t>Odnosi</a:t>
            </a:r>
            <a:r>
              <a:rPr lang="en-US" dirty="0"/>
              <a:t> se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memoriju</a:t>
            </a:r>
            <a:r>
              <a:rPr lang="en-US" dirty="0"/>
              <a:t> $100 - $1FF</a:t>
            </a:r>
          </a:p>
          <a:p>
            <a:r>
              <a:rPr lang="en-US" dirty="0"/>
              <a:t>• </a:t>
            </a:r>
            <a:r>
              <a:rPr lang="en-US" dirty="0" err="1"/>
              <a:t>Govorimo</a:t>
            </a:r>
            <a:r>
              <a:rPr lang="en-US" dirty="0"/>
              <a:t> o 256 </a:t>
            </a:r>
            <a:r>
              <a:rPr lang="en-US" dirty="0" err="1"/>
              <a:t>bajtova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Postavlja</a:t>
            </a:r>
            <a:r>
              <a:rPr lang="en-US" dirty="0"/>
              <a:t> se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vrh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Svako</a:t>
            </a:r>
            <a:r>
              <a:rPr lang="en-US" dirty="0"/>
              <a:t> </a:t>
            </a:r>
            <a:r>
              <a:rPr lang="en-US" dirty="0" err="1"/>
              <a:t>spremanje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vrh</a:t>
            </a:r>
            <a:r>
              <a:rPr lang="en-US" dirty="0"/>
              <a:t> </a:t>
            </a:r>
            <a:r>
              <a:rPr lang="en-US" dirty="0" err="1"/>
              <a:t>smanjuje</a:t>
            </a:r>
            <a:r>
              <a:rPr lang="en-US" dirty="0"/>
              <a:t> S</a:t>
            </a:r>
          </a:p>
          <a:p>
            <a:r>
              <a:rPr lang="en-US" dirty="0"/>
              <a:t>• </a:t>
            </a:r>
            <a:r>
              <a:rPr lang="en-US" dirty="0" err="1"/>
              <a:t>Ofset</a:t>
            </a:r>
            <a:r>
              <a:rPr lang="en-US" dirty="0"/>
              <a:t> je </a:t>
            </a:r>
            <a:r>
              <a:rPr lang="en-US" dirty="0" err="1"/>
              <a:t>fiksnih</a:t>
            </a:r>
            <a:r>
              <a:rPr lang="en-US" dirty="0"/>
              <a:t> $100</a:t>
            </a:r>
          </a:p>
          <a:p>
            <a:r>
              <a:rPr lang="en-US" dirty="0"/>
              <a:t>• LIFO</a:t>
            </a:r>
          </a:p>
          <a:p>
            <a:r>
              <a:rPr lang="en-US" dirty="0"/>
              <a:t>• </a:t>
            </a:r>
            <a:r>
              <a:rPr lang="en-US" dirty="0" err="1"/>
              <a:t>Korisnik</a:t>
            </a:r>
            <a:r>
              <a:rPr lang="en-US" dirty="0"/>
              <a:t> mora </a:t>
            </a:r>
            <a:r>
              <a:rPr lang="en-US" dirty="0" err="1"/>
              <a:t>paziti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62889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5BF9B-B4A5-BB5A-A52F-8D1E1E7D2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counter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B5D02-F737-28F1-A3ED-62594D00E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PC</a:t>
            </a:r>
          </a:p>
          <a:p>
            <a:r>
              <a:rPr lang="en-US" dirty="0"/>
              <a:t>• 16 </a:t>
            </a:r>
            <a:r>
              <a:rPr lang="en-US" dirty="0" err="1"/>
              <a:t>bita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Svaka</a:t>
            </a:r>
            <a:r>
              <a:rPr lang="en-US" dirty="0"/>
              <a:t> </a:t>
            </a:r>
            <a:r>
              <a:rPr lang="en-US" dirty="0" err="1"/>
              <a:t>instrukcija</a:t>
            </a:r>
            <a:r>
              <a:rPr lang="en-US" dirty="0"/>
              <a:t> je 1 </a:t>
            </a:r>
            <a:r>
              <a:rPr lang="en-US" dirty="0" err="1"/>
              <a:t>bajt</a:t>
            </a:r>
            <a:r>
              <a:rPr lang="en-US" dirty="0"/>
              <a:t> opcode </a:t>
            </a:r>
            <a:r>
              <a:rPr lang="en-US" dirty="0" err="1"/>
              <a:t>iza</a:t>
            </a:r>
            <a:r>
              <a:rPr lang="en-US" dirty="0"/>
              <a:t> </a:t>
            </a:r>
            <a:r>
              <a:rPr lang="en-US" dirty="0" err="1"/>
              <a:t>čega</a:t>
            </a:r>
            <a:r>
              <a:rPr lang="en-US" dirty="0"/>
              <a:t> je do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operanda</a:t>
            </a:r>
            <a:r>
              <a:rPr lang="en-US" dirty="0"/>
              <a:t>,</a:t>
            </a:r>
            <a:r>
              <a:rPr lang="hr-HR" dirty="0"/>
              <a:t> </a:t>
            </a:r>
            <a:r>
              <a:rPr lang="en-US" dirty="0" err="1"/>
              <a:t>ovisno</a:t>
            </a:r>
            <a:r>
              <a:rPr lang="en-US" dirty="0"/>
              <a:t> o </a:t>
            </a:r>
            <a:r>
              <a:rPr lang="en-US" dirty="0" err="1"/>
              <a:t>instrukciji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434954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F5912-B6C0-2396-5866-ECDDC6111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Instrukcije</a:t>
            </a:r>
            <a:r>
              <a:rPr lang="hr-HR" dirty="0"/>
              <a:t> 6502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23FFF-F74D-0732-7BE7-AA2ED14BE4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</a:t>
            </a:r>
            <a:r>
              <a:rPr lang="en-US" dirty="0" err="1"/>
              <a:t>Mnemonici</a:t>
            </a:r>
            <a:r>
              <a:rPr lang="en-US" dirty="0"/>
              <a:t> za </a:t>
            </a:r>
            <a:r>
              <a:rPr lang="en-US" dirty="0" err="1"/>
              <a:t>opkodove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Postoje</a:t>
            </a:r>
            <a:r>
              <a:rPr lang="en-US" dirty="0"/>
              <a:t> </a:t>
            </a:r>
            <a:r>
              <a:rPr lang="en-US" dirty="0" err="1"/>
              <a:t>različiti</a:t>
            </a:r>
            <a:r>
              <a:rPr lang="en-US" dirty="0"/>
              <a:t> </a:t>
            </a:r>
            <a:r>
              <a:rPr lang="en-US" dirty="0" err="1"/>
              <a:t>načini</a:t>
            </a:r>
            <a:r>
              <a:rPr lang="en-US" dirty="0"/>
              <a:t> </a:t>
            </a:r>
            <a:r>
              <a:rPr lang="en-US" dirty="0" err="1"/>
              <a:t>adresiranja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Direktno</a:t>
            </a:r>
            <a:r>
              <a:rPr lang="en-US" dirty="0"/>
              <a:t> </a:t>
            </a:r>
            <a:r>
              <a:rPr lang="en-US" dirty="0" err="1"/>
              <a:t>adresiranje</a:t>
            </a:r>
            <a:r>
              <a:rPr lang="en-US" dirty="0"/>
              <a:t> - #</a:t>
            </a:r>
          </a:p>
          <a:p>
            <a:r>
              <a:rPr lang="en-US" dirty="0"/>
              <a:t>• </a:t>
            </a:r>
            <a:r>
              <a:rPr lang="en-US" dirty="0" err="1"/>
              <a:t>Indirektno</a:t>
            </a:r>
            <a:r>
              <a:rPr lang="en-US" dirty="0"/>
              <a:t> </a:t>
            </a:r>
            <a:r>
              <a:rPr lang="en-US" dirty="0" err="1"/>
              <a:t>adresiranje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70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597E7-81B9-273A-931F-8DECF279A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zahtjevnije</a:t>
            </a:r>
            <a:r>
              <a:rPr lang="en-US" dirty="0"/>
              <a:t> </a:t>
            </a:r>
            <a:r>
              <a:rPr lang="en-US" dirty="0" err="1"/>
              <a:t>aplikacije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6ECAE-94C3-42A2-EAC7-FDD484F5C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aplikacije</a:t>
            </a:r>
            <a:r>
              <a:rPr lang="en-US" dirty="0"/>
              <a:t> </a:t>
            </a:r>
            <a:r>
              <a:rPr lang="en-US" dirty="0" err="1"/>
              <a:t>pomiču</a:t>
            </a:r>
            <a:r>
              <a:rPr lang="en-US" dirty="0"/>
              <a:t> </a:t>
            </a:r>
            <a:r>
              <a:rPr lang="en-US" dirty="0" err="1"/>
              <a:t>granice</a:t>
            </a:r>
            <a:r>
              <a:rPr lang="en-US" dirty="0"/>
              <a:t>, </a:t>
            </a:r>
            <a:r>
              <a:rPr lang="en-US" dirty="0" err="1"/>
              <a:t>računala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teže</a:t>
            </a:r>
            <a:r>
              <a:rPr lang="en-US" dirty="0"/>
              <a:t> </a:t>
            </a:r>
            <a:r>
              <a:rPr lang="en-US" dirty="0" err="1"/>
              <a:t>odrađuju</a:t>
            </a:r>
            <a:r>
              <a:rPr lang="en-US" dirty="0"/>
              <a:t> </a:t>
            </a:r>
            <a:r>
              <a:rPr lang="en-US" dirty="0" err="1"/>
              <a:t>potrebne</a:t>
            </a:r>
            <a:r>
              <a:rPr lang="en-US" dirty="0"/>
              <a:t> </a:t>
            </a:r>
            <a:r>
              <a:rPr lang="en-US" dirty="0" err="1"/>
              <a:t>poslove</a:t>
            </a:r>
            <a:endParaRPr lang="hr-HR" dirty="0"/>
          </a:p>
          <a:p>
            <a:r>
              <a:rPr lang="en-US" dirty="0" err="1"/>
              <a:t>Podaci</a:t>
            </a:r>
            <a:r>
              <a:rPr lang="en-US" dirty="0"/>
              <a:t> </a:t>
            </a:r>
            <a:r>
              <a:rPr lang="en-US" dirty="0" err="1"/>
              <a:t>zatrpavaju</a:t>
            </a:r>
            <a:r>
              <a:rPr lang="en-US" dirty="0"/>
              <a:t> </a:t>
            </a:r>
            <a:r>
              <a:rPr lang="en-US" dirty="0" err="1"/>
              <a:t>moderna</a:t>
            </a:r>
            <a:r>
              <a:rPr lang="en-US" dirty="0"/>
              <a:t> </a:t>
            </a:r>
            <a:r>
              <a:rPr lang="en-US" dirty="0" err="1"/>
              <a:t>računala</a:t>
            </a:r>
            <a:endParaRPr lang="hr-HR" dirty="0"/>
          </a:p>
          <a:p>
            <a:r>
              <a:rPr lang="en-US" dirty="0" err="1"/>
              <a:t>Premještanje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“</a:t>
            </a:r>
            <a:r>
              <a:rPr lang="en-US" dirty="0" err="1"/>
              <a:t>ubija</a:t>
            </a:r>
            <a:r>
              <a:rPr lang="en-US" dirty="0"/>
              <a:t>” rad </a:t>
            </a:r>
            <a:r>
              <a:rPr lang="en-US" dirty="0" err="1"/>
              <a:t>računala</a:t>
            </a:r>
            <a:r>
              <a:rPr lang="en-US" dirty="0"/>
              <a:t> </a:t>
            </a:r>
            <a:r>
              <a:rPr lang="hr-HR" dirty="0"/>
              <a:t>-&gt;</a:t>
            </a:r>
            <a:r>
              <a:rPr lang="en-US" dirty="0"/>
              <a:t> 62.7% </a:t>
            </a:r>
            <a:r>
              <a:rPr lang="en-US" dirty="0" err="1"/>
              <a:t>ukupne</a:t>
            </a:r>
            <a:r>
              <a:rPr lang="en-US" dirty="0"/>
              <a:t> </a:t>
            </a:r>
            <a:r>
              <a:rPr lang="en-US" dirty="0" err="1"/>
              <a:t>energije</a:t>
            </a:r>
            <a:r>
              <a:rPr lang="en-US" dirty="0"/>
              <a:t> </a:t>
            </a:r>
            <a:r>
              <a:rPr lang="en-US" dirty="0" err="1"/>
              <a:t>koju</a:t>
            </a:r>
            <a:r>
              <a:rPr lang="en-US" dirty="0"/>
              <a:t> </a:t>
            </a:r>
            <a:r>
              <a:rPr lang="en-US" dirty="0" err="1"/>
              <a:t>sustav</a:t>
            </a:r>
            <a:r>
              <a:rPr lang="en-US" dirty="0"/>
              <a:t> </a:t>
            </a:r>
            <a:r>
              <a:rPr lang="en-US" dirty="0" err="1"/>
              <a:t>troši</a:t>
            </a:r>
            <a:r>
              <a:rPr lang="en-US" dirty="0"/>
              <a:t> se </a:t>
            </a:r>
            <a:r>
              <a:rPr lang="en-US" dirty="0" err="1"/>
              <a:t>troši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premještanje</a:t>
            </a:r>
            <a:r>
              <a:rPr lang="en-US" dirty="0"/>
              <a:t> </a:t>
            </a:r>
            <a:r>
              <a:rPr lang="en-US" dirty="0" err="1"/>
              <a:t>podataka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216769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EE873-7A4C-0209-BE09-CAF85CE38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Pravila</a:t>
            </a:r>
            <a:r>
              <a:rPr lang="en-US" dirty="0"/>
              <a:t> </a:t>
            </a:r>
            <a:r>
              <a:rPr lang="en-US" dirty="0" err="1"/>
              <a:t>pisanja</a:t>
            </a:r>
            <a:r>
              <a:rPr lang="hr-HR" dirty="0"/>
              <a:t> 6502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989F3-6921-5778-D00F-841E4CC4C8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24 </a:t>
            </a:r>
            <a:r>
              <a:rPr lang="en-US" dirty="0" err="1"/>
              <a:t>znači</a:t>
            </a:r>
            <a:r>
              <a:rPr lang="en-US" dirty="0"/>
              <a:t> 24 </a:t>
            </a:r>
            <a:r>
              <a:rPr lang="en-US" dirty="0" err="1"/>
              <a:t>decimalno</a:t>
            </a:r>
            <a:endParaRPr lang="en-US" dirty="0"/>
          </a:p>
          <a:p>
            <a:r>
              <a:rPr lang="en-US" dirty="0"/>
              <a:t>• $24 </a:t>
            </a:r>
            <a:r>
              <a:rPr lang="en-US" dirty="0" err="1"/>
              <a:t>znači</a:t>
            </a:r>
            <a:r>
              <a:rPr lang="en-US" dirty="0"/>
              <a:t> da </a:t>
            </a:r>
            <a:r>
              <a:rPr lang="en-US" dirty="0" err="1"/>
              <a:t>koristimo</a:t>
            </a:r>
            <a:r>
              <a:rPr lang="en-US" dirty="0"/>
              <a:t> </a:t>
            </a:r>
            <a:r>
              <a:rPr lang="en-US" dirty="0" err="1"/>
              <a:t>heksadecimalni</a:t>
            </a:r>
            <a:r>
              <a:rPr lang="en-US" dirty="0"/>
              <a:t> </a:t>
            </a:r>
            <a:r>
              <a:rPr lang="en-US" dirty="0" err="1"/>
              <a:t>zapis</a:t>
            </a:r>
            <a:r>
              <a:rPr lang="en-US" dirty="0"/>
              <a:t> (36 </a:t>
            </a:r>
            <a:r>
              <a:rPr lang="en-US" dirty="0" err="1"/>
              <a:t>decimalno</a:t>
            </a:r>
            <a:r>
              <a:rPr lang="en-US" dirty="0"/>
              <a:t>)</a:t>
            </a:r>
          </a:p>
          <a:p>
            <a:r>
              <a:rPr lang="en-US" dirty="0"/>
              <a:t>• </a:t>
            </a:r>
            <a:r>
              <a:rPr lang="en-US" b="1" dirty="0"/>
              <a:t>#24 </a:t>
            </a:r>
            <a:r>
              <a:rPr lang="en-US" b="1" dirty="0" err="1"/>
              <a:t>znači</a:t>
            </a:r>
            <a:r>
              <a:rPr lang="en-US" b="1" dirty="0"/>
              <a:t> </a:t>
            </a:r>
            <a:r>
              <a:rPr lang="en-US" b="1" dirty="0" err="1"/>
              <a:t>izravna</a:t>
            </a:r>
            <a:r>
              <a:rPr lang="en-US" b="1" dirty="0"/>
              <a:t> </a:t>
            </a:r>
            <a:r>
              <a:rPr lang="en-US" b="1" dirty="0" err="1"/>
              <a:t>vrijednost</a:t>
            </a:r>
            <a:r>
              <a:rPr lang="en-US" b="1" dirty="0"/>
              <a:t> 24</a:t>
            </a:r>
          </a:p>
          <a:p>
            <a:r>
              <a:rPr lang="en-US" b="1" dirty="0"/>
              <a:t>• #$24 </a:t>
            </a:r>
            <a:r>
              <a:rPr lang="en-US" b="1" dirty="0" err="1"/>
              <a:t>znači</a:t>
            </a:r>
            <a:r>
              <a:rPr lang="en-US" b="1" dirty="0"/>
              <a:t> </a:t>
            </a:r>
            <a:r>
              <a:rPr lang="en-US" b="1" dirty="0" err="1"/>
              <a:t>izravno</a:t>
            </a:r>
            <a:r>
              <a:rPr lang="en-US" b="1" dirty="0"/>
              <a:t> 36 u </a:t>
            </a:r>
            <a:r>
              <a:rPr lang="en-US" b="1" dirty="0" err="1"/>
              <a:t>decimalnom</a:t>
            </a:r>
            <a:r>
              <a:rPr lang="en-US" b="1" dirty="0"/>
              <a:t> </a:t>
            </a:r>
            <a:r>
              <a:rPr lang="en-US" b="1" dirty="0" err="1"/>
              <a:t>zapisu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82007470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B0A4F-1FB4-8A29-CC8D-80F81679E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6502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66CAF-D8CE-5A77-CABA-C507CF91C2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LDA – Load A with value</a:t>
            </a:r>
          </a:p>
          <a:p>
            <a:r>
              <a:rPr lang="en-US" dirty="0"/>
              <a:t>• ADC – ADD using carry</a:t>
            </a:r>
          </a:p>
          <a:p>
            <a:r>
              <a:rPr lang="en-US" dirty="0"/>
              <a:t>• SBC – Subtract using Carry</a:t>
            </a:r>
          </a:p>
          <a:p>
            <a:r>
              <a:rPr lang="en-US" dirty="0"/>
              <a:t>• SEC – Set carry directly</a:t>
            </a:r>
          </a:p>
          <a:p>
            <a:r>
              <a:rPr lang="en-US" dirty="0"/>
              <a:t>• CLC – Clear carry directly</a:t>
            </a:r>
          </a:p>
        </p:txBody>
      </p:sp>
    </p:spTree>
    <p:extLst>
      <p:ext uri="{BB962C8B-B14F-4D97-AF65-F5344CB8AC3E}">
        <p14:creationId xmlns:p14="http://schemas.microsoft.com/office/powerpoint/2010/main" val="3327349407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DFF98-A81E-1093-FDB1-57C7A107C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Carry</a:t>
            </a:r>
            <a:r>
              <a:rPr lang="hr-HR" dirty="0"/>
              <a:t> 6502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CCB2F-E1DE-8099-FD33-65B810892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Mora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podešen</a:t>
            </a:r>
            <a:r>
              <a:rPr lang="en-US" dirty="0"/>
              <a:t> </a:t>
            </a:r>
            <a:r>
              <a:rPr lang="en-US" dirty="0" err="1"/>
              <a:t>prije</a:t>
            </a:r>
            <a:r>
              <a:rPr lang="en-US" dirty="0"/>
              <a:t> </a:t>
            </a:r>
            <a:r>
              <a:rPr lang="en-US" dirty="0" err="1"/>
              <a:t>operacije</a:t>
            </a:r>
            <a:endParaRPr lang="en-US" dirty="0"/>
          </a:p>
          <a:p>
            <a:r>
              <a:rPr lang="en-US" dirty="0"/>
              <a:t>• ADC </a:t>
            </a:r>
            <a:r>
              <a:rPr lang="en-US" dirty="0" err="1"/>
              <a:t>će</a:t>
            </a:r>
            <a:r>
              <a:rPr lang="en-US" dirty="0"/>
              <a:t> ga </a:t>
            </a:r>
            <a:r>
              <a:rPr lang="en-US" dirty="0" err="1"/>
              <a:t>koristiti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dodati</a:t>
            </a:r>
            <a:r>
              <a:rPr lang="en-US" dirty="0"/>
              <a:t> </a:t>
            </a:r>
            <a:r>
              <a:rPr lang="en-US" dirty="0" err="1"/>
              <a:t>ukupnoj</a:t>
            </a:r>
            <a:r>
              <a:rPr lang="en-US" dirty="0"/>
              <a:t> </a:t>
            </a:r>
            <a:r>
              <a:rPr lang="en-US" dirty="0" err="1"/>
              <a:t>vrijednosti</a:t>
            </a:r>
            <a:endParaRPr lang="en-US" dirty="0"/>
          </a:p>
          <a:p>
            <a:r>
              <a:rPr lang="en-US" dirty="0"/>
              <a:t>• SBC </a:t>
            </a:r>
            <a:r>
              <a:rPr lang="en-US" dirty="0" err="1"/>
              <a:t>će</a:t>
            </a:r>
            <a:r>
              <a:rPr lang="en-US" dirty="0"/>
              <a:t> ga </a:t>
            </a:r>
            <a:r>
              <a:rPr lang="en-US" dirty="0" err="1"/>
              <a:t>koristiti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bi ga </a:t>
            </a:r>
            <a:r>
              <a:rPr lang="en-US" dirty="0" err="1"/>
              <a:t>dodao</a:t>
            </a:r>
            <a:r>
              <a:rPr lang="en-US" dirty="0"/>
              <a:t> </a:t>
            </a:r>
            <a:r>
              <a:rPr lang="en-US" dirty="0" err="1"/>
              <a:t>prije</a:t>
            </a:r>
            <a:r>
              <a:rPr lang="en-US" dirty="0"/>
              <a:t> </a:t>
            </a:r>
            <a:r>
              <a:rPr lang="en-US" dirty="0" err="1"/>
              <a:t>oduzimanja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612435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EBBE6-6F79-841F-438E-C90917268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6502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7D63D-E55D-6676-06E0-260B0BE0B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https://skilldrick.github.io/easy6502/</a:t>
            </a:r>
          </a:p>
        </p:txBody>
      </p:sp>
    </p:spTree>
    <p:extLst>
      <p:ext uri="{BB962C8B-B14F-4D97-AF65-F5344CB8AC3E}">
        <p14:creationId xmlns:p14="http://schemas.microsoft.com/office/powerpoint/2010/main" val="4096225016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88559-A124-1D66-B05B-099E0E12F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6502 TABLICA Vjezbe 02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623E1-C55A-C5E5-4C10-5B64C6CD37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Signed – s predznakom</a:t>
            </a:r>
            <a:br>
              <a:rPr lang="hr-HR" dirty="0"/>
            </a:br>
            <a:r>
              <a:rPr lang="hr-HR" dirty="0"/>
              <a:t>na najznačajnijem bitu</a:t>
            </a:r>
          </a:p>
          <a:p>
            <a:r>
              <a:rPr lang="hr-HR" dirty="0"/>
              <a:t>Unsigned – bez predznaka</a:t>
            </a:r>
          </a:p>
          <a:p>
            <a:r>
              <a:rPr lang="hr-HR" dirty="0"/>
              <a:t>*unsigned+overflow=carry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BB8E6A-6A0B-5402-F519-63DFB4829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7334" y="31318"/>
            <a:ext cx="5198162" cy="679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394031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AC24D-8DE3-BA8E-CE2F-51AE122E9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Branching</a:t>
            </a:r>
            <a:r>
              <a:rPr lang="hr-HR" dirty="0"/>
              <a:t> 6502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6CCC8-FA7F-C061-569A-C0DBDFCE13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</a:t>
            </a:r>
            <a:r>
              <a:rPr lang="en-US" dirty="0" err="1"/>
              <a:t>Grananje</a:t>
            </a:r>
            <a:r>
              <a:rPr lang="en-US" dirty="0"/>
              <a:t> je </a:t>
            </a:r>
            <a:r>
              <a:rPr lang="en-US" dirty="0" err="1"/>
              <a:t>jedan</a:t>
            </a:r>
            <a:r>
              <a:rPr lang="en-US" dirty="0"/>
              <a:t> od </a:t>
            </a:r>
            <a:r>
              <a:rPr lang="en-US" dirty="0" err="1"/>
              <a:t>osnovnih</a:t>
            </a:r>
            <a:r>
              <a:rPr lang="en-US" dirty="0"/>
              <a:t> </a:t>
            </a:r>
            <a:r>
              <a:rPr lang="en-US" dirty="0" err="1"/>
              <a:t>načina</a:t>
            </a:r>
            <a:r>
              <a:rPr lang="en-US" dirty="0"/>
              <a:t> </a:t>
            </a:r>
            <a:r>
              <a:rPr lang="en-US" dirty="0" err="1"/>
              <a:t>kontrole</a:t>
            </a:r>
            <a:r>
              <a:rPr lang="en-US" dirty="0"/>
              <a:t> </a:t>
            </a:r>
            <a:r>
              <a:rPr lang="en-US" dirty="0" err="1"/>
              <a:t>rada</a:t>
            </a:r>
            <a:endParaRPr lang="en-US" dirty="0"/>
          </a:p>
          <a:p>
            <a:r>
              <a:rPr lang="en-US" dirty="0"/>
              <a:t>• JMP – </a:t>
            </a:r>
            <a:r>
              <a:rPr lang="en-US" dirty="0" err="1"/>
              <a:t>skače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neku</a:t>
            </a:r>
            <a:r>
              <a:rPr lang="en-US" dirty="0"/>
              <a:t> </a:t>
            </a:r>
            <a:r>
              <a:rPr lang="en-US" dirty="0" err="1"/>
              <a:t>lokaciju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Direktno</a:t>
            </a:r>
            <a:r>
              <a:rPr lang="en-US" dirty="0"/>
              <a:t> se </a:t>
            </a:r>
            <a:r>
              <a:rPr lang="en-US" dirty="0" err="1"/>
              <a:t>upisuje</a:t>
            </a:r>
            <a:r>
              <a:rPr lang="en-US" dirty="0"/>
              <a:t> u JMP</a:t>
            </a:r>
          </a:p>
          <a:p>
            <a:r>
              <a:rPr lang="en-US" dirty="0"/>
              <a:t>• BCC </a:t>
            </a:r>
            <a:r>
              <a:rPr lang="en-US" dirty="0" err="1"/>
              <a:t>i</a:t>
            </a:r>
            <a:r>
              <a:rPr lang="en-US" dirty="0"/>
              <a:t> BCS – </a:t>
            </a:r>
            <a:r>
              <a:rPr lang="en-US" dirty="0" err="1"/>
              <a:t>skaču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je Carry Clear </a:t>
            </a:r>
            <a:r>
              <a:rPr lang="en-US" dirty="0" err="1"/>
              <a:t>ili</a:t>
            </a:r>
            <a:r>
              <a:rPr lang="en-US" dirty="0"/>
              <a:t> Set</a:t>
            </a:r>
          </a:p>
          <a:p>
            <a:r>
              <a:rPr lang="en-US" dirty="0"/>
              <a:t>• BNE BEQ </a:t>
            </a:r>
            <a:r>
              <a:rPr lang="en-US" dirty="0" err="1"/>
              <a:t>ako</a:t>
            </a:r>
            <a:r>
              <a:rPr lang="en-US" dirty="0"/>
              <a:t> je Z clear </a:t>
            </a:r>
            <a:r>
              <a:rPr lang="en-US" dirty="0" err="1"/>
              <a:t>ili</a:t>
            </a:r>
            <a:r>
              <a:rPr lang="en-US" dirty="0"/>
              <a:t> set</a:t>
            </a:r>
          </a:p>
          <a:p>
            <a:r>
              <a:rPr lang="en-US" dirty="0"/>
              <a:t>• BPL BMI </a:t>
            </a:r>
            <a:r>
              <a:rPr lang="en-US" dirty="0" err="1"/>
              <a:t>Ako</a:t>
            </a:r>
            <a:r>
              <a:rPr lang="en-US" dirty="0"/>
              <a:t> je N clear </a:t>
            </a:r>
            <a:r>
              <a:rPr lang="en-US" dirty="0" err="1"/>
              <a:t>ili</a:t>
            </a:r>
            <a:r>
              <a:rPr lang="en-US" dirty="0"/>
              <a:t> set</a:t>
            </a:r>
          </a:p>
          <a:p>
            <a:r>
              <a:rPr lang="en-US" dirty="0"/>
              <a:t>• BVC BVS </a:t>
            </a:r>
            <a:r>
              <a:rPr lang="en-US" dirty="0" err="1"/>
              <a:t>ako</a:t>
            </a:r>
            <a:r>
              <a:rPr lang="en-US" dirty="0"/>
              <a:t> je V clear </a:t>
            </a:r>
            <a:r>
              <a:rPr lang="en-US" dirty="0" err="1"/>
              <a:t>ili</a:t>
            </a:r>
            <a:r>
              <a:rPr lang="en-US" dirty="0"/>
              <a:t> set</a:t>
            </a:r>
          </a:p>
          <a:p>
            <a:r>
              <a:rPr lang="en-US" dirty="0"/>
              <a:t>• </a:t>
            </a:r>
            <a:r>
              <a:rPr lang="en-US" dirty="0" err="1"/>
              <a:t>Koristi</a:t>
            </a:r>
            <a:r>
              <a:rPr lang="en-US" dirty="0"/>
              <a:t> se </a:t>
            </a:r>
            <a:r>
              <a:rPr lang="en-US" dirty="0" err="1"/>
              <a:t>relativno</a:t>
            </a:r>
            <a:r>
              <a:rPr lang="en-US" dirty="0"/>
              <a:t> </a:t>
            </a:r>
            <a:r>
              <a:rPr lang="en-US" dirty="0" err="1"/>
              <a:t>adresiranje</a:t>
            </a:r>
            <a:r>
              <a:rPr lang="en-US" dirty="0"/>
              <a:t> -128 do 127</a:t>
            </a:r>
          </a:p>
        </p:txBody>
      </p:sp>
    </p:spTree>
    <p:extLst>
      <p:ext uri="{BB962C8B-B14F-4D97-AF65-F5344CB8AC3E}">
        <p14:creationId xmlns:p14="http://schemas.microsoft.com/office/powerpoint/2010/main" val="3789631230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7D605-30C2-31CE-E463-1446BBD8BD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6502 assembly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E991F7-EDBA-965E-D71A-0BC1846A75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VJEŽBE 03</a:t>
            </a:r>
          </a:p>
          <a:p>
            <a:r>
              <a:rPr lang="hr-HR" dirty="0"/>
              <a:t>VJEŽBE 04 (od </a:t>
            </a:r>
            <a:r>
              <a:rPr lang="hr-HR" dirty="0">
                <a:hlinkClick r:id="rId2" action="ppaction://hlinksldjump"/>
              </a:rPr>
              <a:t>Subroutines</a:t>
            </a:r>
            <a:r>
              <a:rPr lang="hr-HR" dirty="0"/>
              <a:t>) – nastavak 6502 assembly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194979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A4AF5-6478-818C-A4AF-3494CC495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 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2EB3F-D8AE-5788-40B5-7F60A2093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4871"/>
            <a:ext cx="10515600" cy="4351338"/>
          </a:xfrm>
        </p:spPr>
        <p:txBody>
          <a:bodyPr>
            <a:noAutofit/>
          </a:bodyPr>
          <a:lstStyle/>
          <a:p>
            <a:r>
              <a:rPr lang="en-US" sz="1800" dirty="0"/>
              <a:t>• Addressing modes</a:t>
            </a:r>
          </a:p>
          <a:p>
            <a:pPr lvl="1"/>
            <a:r>
              <a:rPr lang="en-US" sz="1800" dirty="0"/>
              <a:t>Immediate</a:t>
            </a:r>
          </a:p>
          <a:p>
            <a:pPr lvl="1"/>
            <a:r>
              <a:rPr lang="en-US" sz="1800" dirty="0"/>
              <a:t>Absolute</a:t>
            </a:r>
          </a:p>
          <a:p>
            <a:pPr lvl="1"/>
            <a:r>
              <a:rPr lang="en-US" sz="1800" dirty="0"/>
              <a:t>Absolute indexed</a:t>
            </a:r>
          </a:p>
          <a:p>
            <a:pPr lvl="1"/>
            <a:r>
              <a:rPr lang="en-US" sz="1800" dirty="0"/>
              <a:t>Indirect indexed</a:t>
            </a:r>
          </a:p>
          <a:p>
            <a:r>
              <a:rPr lang="en-US" sz="1800" dirty="0"/>
              <a:t>• Instruction categories</a:t>
            </a:r>
          </a:p>
          <a:p>
            <a:pPr lvl="1"/>
            <a:r>
              <a:rPr lang="en-US" sz="1800" dirty="0"/>
              <a:t>Memory load and store</a:t>
            </a:r>
          </a:p>
          <a:p>
            <a:pPr lvl="1"/>
            <a:r>
              <a:rPr lang="en-US" sz="1800" dirty="0"/>
              <a:t>R2R transfer</a:t>
            </a:r>
          </a:p>
          <a:p>
            <a:pPr lvl="1"/>
            <a:r>
              <a:rPr lang="en-US" sz="1800" dirty="0"/>
              <a:t>Stack</a:t>
            </a:r>
          </a:p>
          <a:p>
            <a:pPr lvl="1"/>
            <a:r>
              <a:rPr lang="en-US" sz="1800" dirty="0" err="1"/>
              <a:t>Arthmetic</a:t>
            </a:r>
            <a:endParaRPr lang="en-US" sz="1800" dirty="0"/>
          </a:p>
          <a:p>
            <a:pPr lvl="1"/>
            <a:r>
              <a:rPr lang="en-US" sz="1800" dirty="0"/>
              <a:t>Logical</a:t>
            </a:r>
          </a:p>
          <a:p>
            <a:pPr lvl="1"/>
            <a:r>
              <a:rPr lang="en-US" sz="1800" dirty="0"/>
              <a:t>Branching</a:t>
            </a:r>
          </a:p>
          <a:p>
            <a:pPr lvl="1"/>
            <a:r>
              <a:rPr lang="en-US" sz="1800" dirty="0"/>
              <a:t>Call and return</a:t>
            </a:r>
          </a:p>
          <a:p>
            <a:pPr lvl="1"/>
            <a:r>
              <a:rPr lang="en-US" sz="1800" dirty="0"/>
              <a:t>Processor flag</a:t>
            </a:r>
          </a:p>
          <a:p>
            <a:pPr lvl="1"/>
            <a:r>
              <a:rPr lang="en-US" sz="1800" dirty="0" err="1"/>
              <a:t>Interupt</a:t>
            </a:r>
            <a:r>
              <a:rPr lang="en-US" sz="1800" dirty="0"/>
              <a:t> related</a:t>
            </a:r>
          </a:p>
          <a:p>
            <a:pPr lvl="1"/>
            <a:r>
              <a:rPr lang="en-US" sz="1800" dirty="0" err="1"/>
              <a:t>Noop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30760223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527A5-D495-88EF-5034-83FCA8F55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Immediate addressing</a:t>
            </a:r>
            <a:r>
              <a:rPr lang="hr-HR" dirty="0"/>
              <a:t> 6502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7DBC4A7-479C-91C3-F9CA-D53F7B15F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LDA </a:t>
            </a:r>
            <a:r>
              <a:rPr lang="en-US" b="1" dirty="0"/>
              <a:t>#$</a:t>
            </a:r>
            <a:r>
              <a:rPr lang="en-US" dirty="0"/>
              <a:t>04</a:t>
            </a:r>
          </a:p>
          <a:p>
            <a:pPr marL="0" indent="0">
              <a:buNone/>
            </a:pPr>
            <a:r>
              <a:rPr lang="en-US" dirty="0"/>
              <a:t>CLC</a:t>
            </a:r>
          </a:p>
          <a:p>
            <a:pPr marL="0" indent="0">
              <a:buNone/>
            </a:pPr>
            <a:r>
              <a:rPr lang="en-US" dirty="0"/>
              <a:t>ADC </a:t>
            </a:r>
            <a:r>
              <a:rPr lang="en-US" b="1" dirty="0"/>
              <a:t>#$</a:t>
            </a:r>
            <a:r>
              <a:rPr lang="en-US" dirty="0"/>
              <a:t>03</a:t>
            </a:r>
          </a:p>
          <a:p>
            <a:pPr marL="0" indent="0">
              <a:buNone/>
            </a:pPr>
            <a:r>
              <a:rPr lang="en-US" dirty="0"/>
              <a:t>ADC </a:t>
            </a:r>
            <a:r>
              <a:rPr lang="en-US" b="1" dirty="0"/>
              <a:t>#$</a:t>
            </a:r>
            <a:r>
              <a:rPr lang="en-US" dirty="0"/>
              <a:t>02</a:t>
            </a:r>
          </a:p>
          <a:p>
            <a:pPr marL="0" indent="0">
              <a:buNone/>
            </a:pPr>
            <a:r>
              <a:rPr lang="en-US" dirty="0"/>
              <a:t>ADC </a:t>
            </a:r>
            <a:r>
              <a:rPr lang="en-US" b="1" dirty="0"/>
              <a:t>#$</a:t>
            </a:r>
            <a:r>
              <a:rPr lang="en-US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258981605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60D67-7AC9-A6E6-1277-AC66217F0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Absolute addressing</a:t>
            </a:r>
            <a:r>
              <a:rPr lang="hr-HR" dirty="0"/>
              <a:t> 6502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F5885-655A-A3D2-1374-FA05978A5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08530"/>
            <a:ext cx="10840453" cy="52970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LDA #$04</a:t>
            </a:r>
          </a:p>
          <a:p>
            <a:pPr marL="0" indent="0">
              <a:buNone/>
            </a:pPr>
            <a:r>
              <a:rPr lang="en-US" sz="1800" dirty="0"/>
              <a:t>STA $0203</a:t>
            </a:r>
          </a:p>
          <a:p>
            <a:pPr marL="0" indent="0">
              <a:buNone/>
            </a:pPr>
            <a:r>
              <a:rPr lang="en-US" sz="1800" dirty="0"/>
              <a:t>LDA #$03</a:t>
            </a:r>
          </a:p>
          <a:p>
            <a:pPr marL="0" indent="0">
              <a:buNone/>
            </a:pPr>
            <a:r>
              <a:rPr lang="en-US" sz="1800" dirty="0"/>
              <a:t>STA $0202</a:t>
            </a:r>
          </a:p>
          <a:p>
            <a:pPr marL="0" indent="0">
              <a:buNone/>
            </a:pPr>
            <a:r>
              <a:rPr lang="en-US" sz="1800" dirty="0"/>
              <a:t>LDA #$02</a:t>
            </a:r>
          </a:p>
          <a:p>
            <a:pPr marL="0" indent="0">
              <a:buNone/>
            </a:pPr>
            <a:r>
              <a:rPr lang="en-US" sz="1800" dirty="0"/>
              <a:t>STA $0201</a:t>
            </a:r>
          </a:p>
          <a:p>
            <a:pPr marL="0" indent="0">
              <a:buNone/>
            </a:pPr>
            <a:r>
              <a:rPr lang="en-US" sz="1800" dirty="0"/>
              <a:t>LDA #$01</a:t>
            </a:r>
          </a:p>
          <a:p>
            <a:pPr marL="0" indent="0">
              <a:buNone/>
            </a:pPr>
            <a:r>
              <a:rPr lang="en-US" sz="1800" dirty="0"/>
              <a:t>STA $0200</a:t>
            </a:r>
          </a:p>
          <a:p>
            <a:pPr marL="0" indent="0">
              <a:buNone/>
            </a:pPr>
            <a:r>
              <a:rPr lang="en-US" sz="1800" dirty="0"/>
              <a:t>; Add four bytes together using absolute addressing mode</a:t>
            </a:r>
          </a:p>
          <a:p>
            <a:pPr marL="0" indent="0">
              <a:buNone/>
            </a:pPr>
            <a:r>
              <a:rPr lang="en-US" sz="1800" dirty="0"/>
              <a:t>LDA $0203</a:t>
            </a:r>
          </a:p>
          <a:p>
            <a:pPr marL="0" indent="0">
              <a:buNone/>
            </a:pPr>
            <a:r>
              <a:rPr lang="en-US" sz="1800" dirty="0"/>
              <a:t>CLC</a:t>
            </a:r>
          </a:p>
          <a:p>
            <a:pPr marL="0" indent="0">
              <a:buNone/>
            </a:pPr>
            <a:r>
              <a:rPr lang="en-US" sz="1800" dirty="0"/>
              <a:t>ADC </a:t>
            </a:r>
            <a:r>
              <a:rPr lang="en-US" sz="1800" b="1" u="sng" dirty="0"/>
              <a:t>$</a:t>
            </a:r>
            <a:r>
              <a:rPr lang="en-US" sz="1800" dirty="0"/>
              <a:t>0202</a:t>
            </a:r>
          </a:p>
          <a:p>
            <a:pPr marL="0" indent="0">
              <a:buNone/>
            </a:pPr>
            <a:r>
              <a:rPr lang="en-US" sz="1800" dirty="0"/>
              <a:t>ADC</a:t>
            </a:r>
            <a:r>
              <a:rPr lang="en-US" sz="1800" b="1" dirty="0"/>
              <a:t> </a:t>
            </a:r>
            <a:r>
              <a:rPr lang="en-US" sz="1800" b="1" u="sng" dirty="0"/>
              <a:t>$</a:t>
            </a:r>
            <a:r>
              <a:rPr lang="en-US" sz="1800" dirty="0"/>
              <a:t>0201</a:t>
            </a:r>
          </a:p>
          <a:p>
            <a:pPr marL="0" indent="0">
              <a:buNone/>
            </a:pPr>
            <a:r>
              <a:rPr lang="en-US" sz="1800" dirty="0"/>
              <a:t>ADC </a:t>
            </a:r>
            <a:r>
              <a:rPr lang="en-US" sz="1800" b="1" u="sng" dirty="0"/>
              <a:t>$</a:t>
            </a:r>
            <a:r>
              <a:rPr lang="en-US" sz="1800" dirty="0"/>
              <a:t>0200</a:t>
            </a:r>
          </a:p>
        </p:txBody>
      </p:sp>
    </p:spTree>
    <p:extLst>
      <p:ext uri="{BB962C8B-B14F-4D97-AF65-F5344CB8AC3E}">
        <p14:creationId xmlns:p14="http://schemas.microsoft.com/office/powerpoint/2010/main" val="3097610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8F84F-75BB-3799-8DBF-64792B75E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Istražuje</a:t>
            </a:r>
            <a:r>
              <a:rPr lang="en-US" dirty="0"/>
              <a:t> se </a:t>
            </a:r>
            <a:r>
              <a:rPr lang="en-US" dirty="0" err="1"/>
              <a:t>velika</a:t>
            </a:r>
            <a:r>
              <a:rPr lang="en-US" dirty="0"/>
              <a:t> </a:t>
            </a:r>
            <a:r>
              <a:rPr lang="en-US" dirty="0" err="1"/>
              <a:t>količina</a:t>
            </a:r>
            <a:r>
              <a:rPr lang="en-US" dirty="0"/>
              <a:t> </a:t>
            </a:r>
            <a:r>
              <a:rPr lang="en-US" dirty="0" err="1"/>
              <a:t>novih</a:t>
            </a:r>
            <a:r>
              <a:rPr lang="en-US" dirty="0"/>
              <a:t> </a:t>
            </a:r>
            <a:r>
              <a:rPr lang="en-US" dirty="0" err="1"/>
              <a:t>ideja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13893-8CD6-2040-6ECF-A0A6F91E8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Nove</a:t>
            </a:r>
            <a:r>
              <a:rPr lang="en-US" dirty="0"/>
              <a:t> </a:t>
            </a:r>
            <a:r>
              <a:rPr lang="en-US" dirty="0" err="1"/>
              <a:t>paradigme</a:t>
            </a:r>
            <a:r>
              <a:rPr lang="en-US" dirty="0"/>
              <a:t> </a:t>
            </a:r>
            <a:r>
              <a:rPr lang="en-US" dirty="0" err="1"/>
              <a:t>computinga</a:t>
            </a:r>
            <a:r>
              <a:rPr lang="en-US" dirty="0"/>
              <a:t> (Full Stack) </a:t>
            </a:r>
            <a:endParaRPr lang="hr-HR" dirty="0"/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Procesiranje</a:t>
            </a:r>
            <a:r>
              <a:rPr lang="en-US" dirty="0"/>
              <a:t> u </a:t>
            </a:r>
            <a:r>
              <a:rPr lang="en-US" dirty="0" err="1"/>
              <a:t>memoriji</a:t>
            </a:r>
            <a:r>
              <a:rPr lang="en-US" dirty="0"/>
              <a:t>, </a:t>
            </a:r>
            <a:r>
              <a:rPr lang="en-US" dirty="0" err="1"/>
              <a:t>procesiranje</a:t>
            </a:r>
            <a:r>
              <a:rPr lang="en-US" dirty="0"/>
              <a:t> “</a:t>
            </a:r>
            <a:r>
              <a:rPr lang="en-US" dirty="0" err="1"/>
              <a:t>blizu</a:t>
            </a:r>
            <a:r>
              <a:rPr lang="en-US" dirty="0"/>
              <a:t>” </a:t>
            </a:r>
            <a:r>
              <a:rPr lang="en-US" dirty="0" err="1"/>
              <a:t>podataka</a:t>
            </a:r>
            <a:r>
              <a:rPr lang="en-US" dirty="0"/>
              <a:t> </a:t>
            </a:r>
            <a:endParaRPr lang="hr-HR" dirty="0"/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Neuromorfno</a:t>
            </a:r>
            <a:r>
              <a:rPr lang="en-US" dirty="0"/>
              <a:t> </a:t>
            </a:r>
            <a:r>
              <a:rPr lang="en-US" dirty="0" err="1"/>
              <a:t>racunarstvo</a:t>
            </a:r>
            <a:r>
              <a:rPr lang="en-US" dirty="0"/>
              <a:t> </a:t>
            </a:r>
            <a:endParaRPr lang="hr-HR" dirty="0"/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Sigurno</a:t>
            </a:r>
            <a:r>
              <a:rPr lang="en-US" dirty="0"/>
              <a:t> I </a:t>
            </a:r>
            <a:r>
              <a:rPr lang="en-US" dirty="0" err="1"/>
              <a:t>pouzdano</a:t>
            </a:r>
            <a:r>
              <a:rPr lang="en-US" dirty="0"/>
              <a:t> </a:t>
            </a:r>
            <a:r>
              <a:rPr lang="en-US" dirty="0" err="1"/>
              <a:t>računarstvo</a:t>
            </a:r>
            <a:r>
              <a:rPr lang="en-US" dirty="0"/>
              <a:t> </a:t>
            </a:r>
            <a:endParaRPr lang="hr-HR" dirty="0"/>
          </a:p>
          <a:p>
            <a:pPr marL="0" indent="0">
              <a:buNone/>
            </a:pPr>
            <a:r>
              <a:rPr lang="en-US" dirty="0"/>
              <a:t>• Novi </a:t>
            </a:r>
            <a:r>
              <a:rPr lang="en-US" dirty="0" err="1"/>
              <a:t>akceleratori</a:t>
            </a:r>
            <a:r>
              <a:rPr lang="en-US" dirty="0"/>
              <a:t> (</a:t>
            </a:r>
            <a:r>
              <a:rPr lang="en-US" dirty="0" err="1"/>
              <a:t>Algoritam-Hardver</a:t>
            </a:r>
            <a:r>
              <a:rPr lang="en-US" dirty="0"/>
              <a:t> ko-</a:t>
            </a:r>
            <a:r>
              <a:rPr lang="en-US" dirty="0" err="1"/>
              <a:t>dizajn</a:t>
            </a:r>
            <a:r>
              <a:rPr lang="en-US" dirty="0"/>
              <a:t>) </a:t>
            </a:r>
            <a:endParaRPr lang="hr-HR" dirty="0"/>
          </a:p>
          <a:p>
            <a:pPr marL="0" indent="0">
              <a:buNone/>
            </a:pPr>
            <a:r>
              <a:rPr lang="en-US" dirty="0"/>
              <a:t>• Artificial Intelligence &amp; Machine Learning </a:t>
            </a:r>
            <a:endParaRPr lang="hr-HR" dirty="0"/>
          </a:p>
          <a:p>
            <a:pPr marL="0" indent="0">
              <a:buNone/>
            </a:pPr>
            <a:r>
              <a:rPr lang="en-US" dirty="0"/>
              <a:t>• Graph Analytics </a:t>
            </a:r>
            <a:endParaRPr lang="hr-HR" dirty="0"/>
          </a:p>
          <a:p>
            <a:pPr marL="0" indent="0">
              <a:buNone/>
            </a:pPr>
            <a:r>
              <a:rPr lang="en-US" dirty="0"/>
              <a:t>• Genome Analysis </a:t>
            </a:r>
            <a:endParaRPr lang="hr-HR" dirty="0"/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Nove</a:t>
            </a:r>
            <a:r>
              <a:rPr lang="en-US" dirty="0"/>
              <a:t> </a:t>
            </a:r>
            <a:r>
              <a:rPr lang="en-US" dirty="0" err="1"/>
              <a:t>vrste</a:t>
            </a:r>
            <a:r>
              <a:rPr lang="en-US" dirty="0"/>
              <a:t> </a:t>
            </a:r>
            <a:r>
              <a:rPr lang="en-US" dirty="0" err="1"/>
              <a:t>memorija</a:t>
            </a:r>
            <a:r>
              <a:rPr lang="en-US" dirty="0"/>
              <a:t> I </a:t>
            </a:r>
            <a:r>
              <a:rPr lang="en-US" dirty="0" err="1"/>
              <a:t>sustava</a:t>
            </a:r>
            <a:r>
              <a:rPr lang="en-US" dirty="0"/>
              <a:t> za </a:t>
            </a:r>
            <a:r>
              <a:rPr lang="en-US" dirty="0" err="1"/>
              <a:t>pohranu</a:t>
            </a:r>
            <a:r>
              <a:rPr lang="en-US" dirty="0"/>
              <a:t> </a:t>
            </a:r>
            <a:endParaRPr lang="hr-HR" dirty="0"/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Postojana</a:t>
            </a:r>
            <a:r>
              <a:rPr lang="en-US" dirty="0"/>
              <a:t> </a:t>
            </a:r>
            <a:r>
              <a:rPr lang="en-US" dirty="0" err="1"/>
              <a:t>podatkovna</a:t>
            </a:r>
            <a:r>
              <a:rPr lang="en-US" dirty="0"/>
              <a:t> </a:t>
            </a:r>
            <a:r>
              <a:rPr lang="en-US" dirty="0" err="1"/>
              <a:t>memorija</a:t>
            </a:r>
            <a:r>
              <a:rPr lang="en-US" dirty="0"/>
              <a:t> </a:t>
            </a:r>
            <a:endParaRPr lang="hr-HR" dirty="0"/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Procesiranje</a:t>
            </a:r>
            <a:r>
              <a:rPr lang="en-US" dirty="0"/>
              <a:t> u </a:t>
            </a:r>
            <a:r>
              <a:rPr lang="en-US" dirty="0" err="1"/>
              <a:t>memoriji</a:t>
            </a:r>
            <a:r>
              <a:rPr lang="en-US" dirty="0"/>
              <a:t>, </a:t>
            </a:r>
            <a:r>
              <a:rPr lang="en-US" dirty="0" err="1"/>
              <a:t>inteligentna</a:t>
            </a:r>
            <a:r>
              <a:rPr lang="en-US" dirty="0"/>
              <a:t> </a:t>
            </a:r>
            <a:r>
              <a:rPr lang="en-US" dirty="0" err="1"/>
              <a:t>memorija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54742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CC44D-DFF6-CDA2-C965-783B2731E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Absolute indexed addressing</a:t>
            </a:r>
            <a:r>
              <a:rPr lang="hr-HR" dirty="0"/>
              <a:t> 6502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136BB-B653-6F95-740C-C386AAE89C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LDX #$03</a:t>
            </a:r>
          </a:p>
          <a:p>
            <a:pPr marL="0" indent="0">
              <a:buNone/>
            </a:pPr>
            <a:r>
              <a:rPr lang="en-US" dirty="0"/>
              <a:t>CLC</a:t>
            </a:r>
          </a:p>
          <a:p>
            <a:pPr marL="0" indent="0">
              <a:buNone/>
            </a:pPr>
            <a:r>
              <a:rPr lang="en-US" dirty="0"/>
              <a:t>LDA $0200, X</a:t>
            </a:r>
          </a:p>
          <a:p>
            <a:pPr marL="0" indent="0">
              <a:buNone/>
            </a:pPr>
            <a:r>
              <a:rPr lang="en-US" dirty="0"/>
              <a:t>DEX</a:t>
            </a:r>
          </a:p>
          <a:p>
            <a:pPr marL="0" indent="0">
              <a:buNone/>
            </a:pPr>
            <a:r>
              <a:rPr lang="en-US" dirty="0"/>
              <a:t>ADC $0200, X</a:t>
            </a:r>
          </a:p>
          <a:p>
            <a:pPr marL="0" indent="0">
              <a:buNone/>
            </a:pPr>
            <a:r>
              <a:rPr lang="en-US" dirty="0"/>
              <a:t>DEX</a:t>
            </a:r>
          </a:p>
          <a:p>
            <a:pPr marL="0" indent="0">
              <a:buNone/>
            </a:pPr>
            <a:r>
              <a:rPr lang="en-US" dirty="0"/>
              <a:t>ADC $0200, X</a:t>
            </a:r>
          </a:p>
          <a:p>
            <a:pPr marL="0" indent="0">
              <a:buNone/>
            </a:pPr>
            <a:r>
              <a:rPr lang="en-US" dirty="0"/>
              <a:t>DEX</a:t>
            </a:r>
          </a:p>
          <a:p>
            <a:pPr marL="0" indent="0">
              <a:buNone/>
            </a:pPr>
            <a:r>
              <a:rPr lang="en-US" dirty="0"/>
              <a:t>ADC $0200, X</a:t>
            </a:r>
          </a:p>
        </p:txBody>
      </p:sp>
    </p:spTree>
    <p:extLst>
      <p:ext uri="{BB962C8B-B14F-4D97-AF65-F5344CB8AC3E}">
        <p14:creationId xmlns:p14="http://schemas.microsoft.com/office/powerpoint/2010/main" val="1479795902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A0445-3E9E-43A2-212F-A046D7ABD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Indirect indexed addressing</a:t>
            </a:r>
            <a:r>
              <a:rPr lang="hr-HR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5A3DC-4C03-DB89-F67F-92BDF938E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87779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LDA #$00</a:t>
            </a:r>
          </a:p>
          <a:p>
            <a:pPr marL="0" indent="0">
              <a:buNone/>
            </a:pPr>
            <a:r>
              <a:rPr lang="en-US" dirty="0"/>
              <a:t>STA $10</a:t>
            </a:r>
          </a:p>
          <a:p>
            <a:pPr marL="0" indent="0">
              <a:buNone/>
            </a:pPr>
            <a:r>
              <a:rPr lang="en-US" dirty="0"/>
              <a:t>LDA #$02</a:t>
            </a:r>
          </a:p>
          <a:p>
            <a:pPr marL="0" indent="0">
              <a:buNone/>
            </a:pPr>
            <a:r>
              <a:rPr lang="en-US" dirty="0"/>
              <a:t>STA $11</a:t>
            </a:r>
          </a:p>
          <a:p>
            <a:pPr marL="0" indent="0">
              <a:buNone/>
            </a:pPr>
            <a:r>
              <a:rPr lang="en-US" dirty="0"/>
              <a:t>LDY #$03</a:t>
            </a:r>
          </a:p>
          <a:p>
            <a:pPr marL="0" indent="0">
              <a:buNone/>
            </a:pPr>
            <a:r>
              <a:rPr lang="en-US" dirty="0"/>
              <a:t>LDA ($10), Y</a:t>
            </a:r>
          </a:p>
          <a:p>
            <a:pPr marL="0" indent="0">
              <a:buNone/>
            </a:pPr>
            <a:r>
              <a:rPr lang="en-US" dirty="0"/>
              <a:t>DEY</a:t>
            </a:r>
          </a:p>
          <a:p>
            <a:pPr marL="0" indent="0">
              <a:buNone/>
            </a:pPr>
            <a:r>
              <a:rPr lang="en-US" dirty="0"/>
              <a:t>CLC</a:t>
            </a:r>
          </a:p>
          <a:p>
            <a:pPr marL="0" indent="0">
              <a:buNone/>
            </a:pPr>
            <a:r>
              <a:rPr lang="en-US" dirty="0"/>
              <a:t>ADD_LOOP:</a:t>
            </a:r>
          </a:p>
          <a:p>
            <a:pPr marL="0" indent="0">
              <a:buNone/>
            </a:pPr>
            <a:r>
              <a:rPr lang="en-US" dirty="0"/>
              <a:t>ADC ($10), Y</a:t>
            </a:r>
          </a:p>
          <a:p>
            <a:pPr marL="0" indent="0">
              <a:buNone/>
            </a:pPr>
            <a:r>
              <a:rPr lang="en-US" dirty="0"/>
              <a:t>DEY</a:t>
            </a:r>
          </a:p>
          <a:p>
            <a:pPr marL="0" indent="0">
              <a:buNone/>
            </a:pPr>
            <a:r>
              <a:rPr lang="en-US" dirty="0"/>
              <a:t>BPL ADD_LOOP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0AB7E9-D5DE-394B-4298-AE90906E301A}"/>
              </a:ext>
            </a:extLst>
          </p:cNvPr>
          <p:cNvSpPr txBox="1"/>
          <p:nvPr/>
        </p:nvSpPr>
        <p:spPr>
          <a:xfrm>
            <a:off x="6609347" y="1825624"/>
            <a:ext cx="51655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• Must use 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• Values are stored in little endian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• X is not available</a:t>
            </a:r>
          </a:p>
        </p:txBody>
      </p:sp>
    </p:spTree>
    <p:extLst>
      <p:ext uri="{BB962C8B-B14F-4D97-AF65-F5344CB8AC3E}">
        <p14:creationId xmlns:p14="http://schemas.microsoft.com/office/powerpoint/2010/main" val="363447256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87EDF-3BF0-D761-367D-8898FDCCE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modes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E22A2-9046-AF99-CB32-34A805EA2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Zero page </a:t>
            </a:r>
            <a:r>
              <a:rPr lang="en-US" dirty="0" err="1"/>
              <a:t>addresing</a:t>
            </a:r>
            <a:endParaRPr lang="en-US" dirty="0"/>
          </a:p>
          <a:p>
            <a:pPr lvl="1"/>
            <a:r>
              <a:rPr lang="en-US" dirty="0"/>
              <a:t>Uses only $00-$FF</a:t>
            </a:r>
          </a:p>
          <a:p>
            <a:pPr lvl="1"/>
            <a:r>
              <a:rPr lang="en-US" dirty="0"/>
              <a:t>Faster</a:t>
            </a:r>
          </a:p>
          <a:p>
            <a:pPr lvl="1"/>
            <a:r>
              <a:rPr lang="en-US" dirty="0"/>
              <a:t>Does not use high byte</a:t>
            </a:r>
          </a:p>
          <a:p>
            <a:r>
              <a:rPr lang="en-US" dirty="0"/>
              <a:t>• Indexed indirect addressing</a:t>
            </a:r>
          </a:p>
          <a:p>
            <a:pPr lvl="1"/>
            <a:r>
              <a:rPr lang="en-US" dirty="0"/>
              <a:t>Uses X</a:t>
            </a:r>
          </a:p>
          <a:p>
            <a:pPr lvl="1"/>
            <a:r>
              <a:rPr lang="en-US" dirty="0"/>
              <a:t>LDA ($10, X)</a:t>
            </a:r>
          </a:p>
        </p:txBody>
      </p:sp>
    </p:spTree>
    <p:extLst>
      <p:ext uri="{BB962C8B-B14F-4D97-AF65-F5344CB8AC3E}">
        <p14:creationId xmlns:p14="http://schemas.microsoft.com/office/powerpoint/2010/main" val="562297414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541A7-24A5-9613-F54B-B79BF531E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Looping it</a:t>
            </a:r>
            <a:r>
              <a:rPr lang="hr-HR" dirty="0"/>
              <a:t> 6502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D52AD-EAFE-2A30-D8D0-2EBED8CFE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LDX #$03</a:t>
            </a:r>
          </a:p>
          <a:p>
            <a:pPr marL="0" indent="0">
              <a:buNone/>
            </a:pPr>
            <a:r>
              <a:rPr lang="en-US" dirty="0"/>
              <a:t>LDA $0200, X</a:t>
            </a:r>
          </a:p>
          <a:p>
            <a:pPr marL="0" indent="0">
              <a:buNone/>
            </a:pPr>
            <a:r>
              <a:rPr lang="en-US" dirty="0"/>
              <a:t>DEX</a:t>
            </a:r>
          </a:p>
          <a:p>
            <a:pPr marL="0" indent="0">
              <a:buNone/>
            </a:pPr>
            <a:r>
              <a:rPr lang="en-US" dirty="0"/>
              <a:t>CLC</a:t>
            </a:r>
          </a:p>
          <a:p>
            <a:pPr marL="0" indent="0">
              <a:buNone/>
            </a:pPr>
            <a:r>
              <a:rPr lang="en-US" b="1" dirty="0"/>
              <a:t>ADD_LOOP:</a:t>
            </a:r>
          </a:p>
          <a:p>
            <a:pPr marL="0" indent="0">
              <a:buNone/>
            </a:pPr>
            <a:r>
              <a:rPr lang="en-US" dirty="0"/>
              <a:t>ADC $0200, X</a:t>
            </a:r>
          </a:p>
          <a:p>
            <a:pPr marL="0" indent="0">
              <a:buNone/>
            </a:pPr>
            <a:r>
              <a:rPr lang="en-US" dirty="0"/>
              <a:t>DEX</a:t>
            </a:r>
          </a:p>
          <a:p>
            <a:pPr marL="0" indent="0">
              <a:buNone/>
            </a:pPr>
            <a:r>
              <a:rPr lang="en-US" dirty="0"/>
              <a:t>BPL ADD_LOOP</a:t>
            </a:r>
          </a:p>
        </p:txBody>
      </p:sp>
    </p:spTree>
    <p:extLst>
      <p:ext uri="{BB962C8B-B14F-4D97-AF65-F5344CB8AC3E}">
        <p14:creationId xmlns:p14="http://schemas.microsoft.com/office/powerpoint/2010/main" val="3670292748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8788F-F031-1254-63F8-EF8FC3F73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different modes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15E00-DB9B-56B9-CD5D-E9C5090CA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Performance</a:t>
            </a:r>
          </a:p>
          <a:p>
            <a:r>
              <a:rPr lang="en-US" dirty="0"/>
              <a:t>• Addressing different data types</a:t>
            </a:r>
          </a:p>
          <a:p>
            <a:r>
              <a:rPr lang="en-US" dirty="0"/>
              <a:t>• Everything is in memory</a:t>
            </a:r>
          </a:p>
          <a:p>
            <a:r>
              <a:rPr lang="en-US" dirty="0"/>
              <a:t>• Typing is conceptual</a:t>
            </a:r>
          </a:p>
        </p:txBody>
      </p:sp>
    </p:spTree>
    <p:extLst>
      <p:ext uri="{BB962C8B-B14F-4D97-AF65-F5344CB8AC3E}">
        <p14:creationId xmlns:p14="http://schemas.microsoft.com/office/powerpoint/2010/main" val="1396063397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997BF-A4A3-FFF0-3BC1-A5EDE4B6B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load and store</a:t>
            </a:r>
            <a:r>
              <a:rPr lang="hr-HR" dirty="0"/>
              <a:t> 6502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8D4C9-0BB8-C68B-030F-03E1C65F4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LDA</a:t>
            </a:r>
          </a:p>
          <a:p>
            <a:pPr lvl="1"/>
            <a:r>
              <a:rPr lang="en-US" dirty="0"/>
              <a:t>Supports all modes</a:t>
            </a:r>
          </a:p>
          <a:p>
            <a:r>
              <a:rPr lang="en-US" dirty="0"/>
              <a:t>• LDX</a:t>
            </a:r>
          </a:p>
          <a:p>
            <a:pPr lvl="1"/>
            <a:r>
              <a:rPr lang="en-US" dirty="0"/>
              <a:t>Immediate, absolute, absolute indexed</a:t>
            </a:r>
          </a:p>
          <a:p>
            <a:r>
              <a:rPr lang="en-US" dirty="0"/>
              <a:t>• LDY</a:t>
            </a:r>
          </a:p>
          <a:p>
            <a:pPr lvl="1"/>
            <a:r>
              <a:rPr lang="en-US" dirty="0"/>
              <a:t>Immediate, absolute, absolute indexed</a:t>
            </a:r>
          </a:p>
          <a:p>
            <a:r>
              <a:rPr lang="en-US" dirty="0"/>
              <a:t>• Affect N and Z</a:t>
            </a:r>
          </a:p>
          <a:p>
            <a:r>
              <a:rPr lang="en-US" dirty="0"/>
              <a:t>• STA, STX, STY as counterparts</a:t>
            </a:r>
          </a:p>
        </p:txBody>
      </p:sp>
    </p:spTree>
    <p:extLst>
      <p:ext uri="{BB962C8B-B14F-4D97-AF65-F5344CB8AC3E}">
        <p14:creationId xmlns:p14="http://schemas.microsoft.com/office/powerpoint/2010/main" val="3708222631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3AB8F-A907-A192-CD9C-1005276CC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to register</a:t>
            </a:r>
            <a:r>
              <a:rPr lang="hr-HR" dirty="0"/>
              <a:t> 6502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13AD1-DA2A-C279-B48D-0853D4F127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TAX</a:t>
            </a:r>
            <a:r>
              <a:rPr lang="hr-HR" dirty="0"/>
              <a:t> – iz A u X ...</a:t>
            </a:r>
            <a:endParaRPr lang="en-US" dirty="0"/>
          </a:p>
          <a:p>
            <a:r>
              <a:rPr lang="en-US" dirty="0"/>
              <a:t>• TAY</a:t>
            </a:r>
          </a:p>
          <a:p>
            <a:r>
              <a:rPr lang="en-US" dirty="0"/>
              <a:t>• TXA</a:t>
            </a:r>
          </a:p>
          <a:p>
            <a:r>
              <a:rPr lang="en-US" dirty="0"/>
              <a:t>• TYA</a:t>
            </a:r>
          </a:p>
          <a:p>
            <a:r>
              <a:rPr lang="en-US" dirty="0"/>
              <a:t>• TXS</a:t>
            </a:r>
          </a:p>
          <a:p>
            <a:r>
              <a:rPr lang="en-US" dirty="0"/>
              <a:t>• TSX</a:t>
            </a:r>
          </a:p>
        </p:txBody>
      </p:sp>
    </p:spTree>
    <p:extLst>
      <p:ext uri="{BB962C8B-B14F-4D97-AF65-F5344CB8AC3E}">
        <p14:creationId xmlns:p14="http://schemas.microsoft.com/office/powerpoint/2010/main" val="1298544618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2FA6B-4215-7395-550F-D8DBA13A2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 instructions</a:t>
            </a:r>
            <a:r>
              <a:rPr lang="hr-HR" dirty="0"/>
              <a:t> 6502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A1C4F-84BF-25CB-4FD0-2ED1693C7E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• TXS, TSX</a:t>
            </a:r>
          </a:p>
          <a:p>
            <a:r>
              <a:rPr lang="en-US" dirty="0"/>
              <a:t>• PHA</a:t>
            </a:r>
          </a:p>
          <a:p>
            <a:pPr lvl="1"/>
            <a:r>
              <a:rPr lang="en-US" dirty="0"/>
              <a:t>A to stack</a:t>
            </a:r>
          </a:p>
          <a:p>
            <a:r>
              <a:rPr lang="en-US" dirty="0"/>
              <a:t>• PHP</a:t>
            </a:r>
          </a:p>
          <a:p>
            <a:pPr lvl="1"/>
            <a:r>
              <a:rPr lang="en-US" dirty="0"/>
              <a:t>Flags to stack as a byte</a:t>
            </a:r>
          </a:p>
          <a:p>
            <a:r>
              <a:rPr lang="en-US" dirty="0"/>
              <a:t>• PLA</a:t>
            </a:r>
          </a:p>
          <a:p>
            <a:pPr lvl="1"/>
            <a:r>
              <a:rPr lang="en-US" dirty="0"/>
              <a:t>Pops stack to A</a:t>
            </a:r>
          </a:p>
          <a:p>
            <a:r>
              <a:rPr lang="en-US" dirty="0"/>
              <a:t>• PLP</a:t>
            </a:r>
          </a:p>
          <a:p>
            <a:pPr lvl="1"/>
            <a:r>
              <a:rPr lang="en-US" dirty="0"/>
              <a:t>Pops stack to P</a:t>
            </a:r>
          </a:p>
        </p:txBody>
      </p:sp>
    </p:spTree>
    <p:extLst>
      <p:ext uri="{BB962C8B-B14F-4D97-AF65-F5344CB8AC3E}">
        <p14:creationId xmlns:p14="http://schemas.microsoft.com/office/powerpoint/2010/main" val="1759874631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7FFDF-41DE-A982-A13F-416821B48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Arithmetics</a:t>
            </a:r>
            <a:r>
              <a:rPr lang="hr-HR" dirty="0"/>
              <a:t> 6502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EA50D5-8493-58B5-76C9-C749E5CDC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0702"/>
            <a:ext cx="10515600" cy="5032375"/>
          </a:xfrm>
        </p:spPr>
        <p:txBody>
          <a:bodyPr>
            <a:noAutofit/>
          </a:bodyPr>
          <a:lstStyle/>
          <a:p>
            <a:r>
              <a:rPr lang="en-US" sz="2000" dirty="0"/>
              <a:t>• ADC</a:t>
            </a:r>
            <a:r>
              <a:rPr lang="hr-HR" sz="2000" dirty="0"/>
              <a:t> – zbrajanje </a:t>
            </a:r>
            <a:endParaRPr lang="en-US" sz="2000" dirty="0"/>
          </a:p>
          <a:p>
            <a:r>
              <a:rPr lang="en-US" sz="2000" dirty="0"/>
              <a:t>• SBC</a:t>
            </a:r>
            <a:r>
              <a:rPr lang="hr-HR" sz="2000" dirty="0"/>
              <a:t> – oduzimanje </a:t>
            </a:r>
            <a:endParaRPr lang="en-US" sz="2000" dirty="0"/>
          </a:p>
          <a:p>
            <a:r>
              <a:rPr lang="en-US" sz="2000" dirty="0"/>
              <a:t>• INC</a:t>
            </a:r>
            <a:r>
              <a:rPr lang="hr-HR" sz="2000" dirty="0"/>
              <a:t> – inkrement </a:t>
            </a:r>
            <a:endParaRPr lang="en-US" sz="2000" dirty="0"/>
          </a:p>
          <a:p>
            <a:r>
              <a:rPr lang="en-US" sz="2000" dirty="0"/>
              <a:t>• DEC</a:t>
            </a:r>
            <a:r>
              <a:rPr lang="hr-HR" sz="2000" dirty="0"/>
              <a:t> – dekrement </a:t>
            </a:r>
            <a:endParaRPr lang="en-US" sz="2000" dirty="0"/>
          </a:p>
          <a:p>
            <a:pPr lvl="1"/>
            <a:r>
              <a:rPr lang="en-US" sz="2000" dirty="0"/>
              <a:t>Work on memory locations</a:t>
            </a:r>
            <a:endParaRPr lang="hr-HR" sz="2000" dirty="0"/>
          </a:p>
          <a:p>
            <a:r>
              <a:rPr lang="en-US" sz="2000" dirty="0"/>
              <a:t>• INX</a:t>
            </a:r>
          </a:p>
          <a:p>
            <a:r>
              <a:rPr lang="en-US" sz="2000" dirty="0"/>
              <a:t>• DEX</a:t>
            </a:r>
          </a:p>
          <a:p>
            <a:r>
              <a:rPr lang="en-US" sz="2000" dirty="0"/>
              <a:t>• INY</a:t>
            </a:r>
          </a:p>
          <a:p>
            <a:r>
              <a:rPr lang="en-US" sz="2000" dirty="0"/>
              <a:t>• DEY</a:t>
            </a:r>
          </a:p>
          <a:p>
            <a:r>
              <a:rPr lang="en-US" sz="2000" dirty="0"/>
              <a:t>• Comparing:</a:t>
            </a:r>
          </a:p>
          <a:p>
            <a:pPr lvl="1"/>
            <a:r>
              <a:rPr lang="en-US" sz="2000" dirty="0"/>
              <a:t>CMP – operand to A</a:t>
            </a:r>
          </a:p>
          <a:p>
            <a:pPr lvl="1"/>
            <a:r>
              <a:rPr lang="en-US" sz="2000" dirty="0"/>
              <a:t>CPX – operand to X</a:t>
            </a:r>
          </a:p>
          <a:p>
            <a:pPr lvl="1"/>
            <a:r>
              <a:rPr lang="en-US" sz="2000" dirty="0"/>
              <a:t>CMY – operand to Y</a:t>
            </a:r>
          </a:p>
        </p:txBody>
      </p:sp>
    </p:spTree>
    <p:extLst>
      <p:ext uri="{BB962C8B-B14F-4D97-AF65-F5344CB8AC3E}">
        <p14:creationId xmlns:p14="http://schemas.microsoft.com/office/powerpoint/2010/main" val="1857399702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5F11F-39B6-9AE7-5E72-D5F3860A9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</a:t>
            </a:r>
            <a:r>
              <a:rPr lang="hr-HR" dirty="0"/>
              <a:t> 6502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E5F62-4E40-485E-74E0-EE2DB4939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• AND</a:t>
            </a:r>
          </a:p>
          <a:p>
            <a:r>
              <a:rPr lang="en-US" dirty="0"/>
              <a:t>• EOR</a:t>
            </a:r>
          </a:p>
          <a:p>
            <a:r>
              <a:rPr lang="en-US" dirty="0"/>
              <a:t>• ORA</a:t>
            </a:r>
          </a:p>
          <a:p>
            <a:pPr lvl="1"/>
            <a:r>
              <a:rPr lang="en-US" dirty="0"/>
              <a:t>All work on operand and A register</a:t>
            </a:r>
          </a:p>
          <a:p>
            <a:r>
              <a:rPr lang="en-US" dirty="0"/>
              <a:t>• ASL</a:t>
            </a:r>
          </a:p>
          <a:p>
            <a:pPr lvl="1"/>
            <a:r>
              <a:rPr lang="en-US" dirty="0"/>
              <a:t>Shift operand left, uses C flag</a:t>
            </a:r>
          </a:p>
          <a:p>
            <a:r>
              <a:rPr lang="en-US" dirty="0"/>
              <a:t>• LSR</a:t>
            </a:r>
          </a:p>
          <a:p>
            <a:pPr lvl="1"/>
            <a:r>
              <a:rPr lang="en-US" dirty="0"/>
              <a:t>Shift operand right, uses C flag</a:t>
            </a:r>
            <a:endParaRPr lang="hr-HR" dirty="0"/>
          </a:p>
          <a:p>
            <a:r>
              <a:rPr lang="en-US" dirty="0"/>
              <a:t>• ROR, ROL</a:t>
            </a:r>
          </a:p>
          <a:p>
            <a:r>
              <a:rPr lang="en-US" dirty="0"/>
              <a:t>• BIT – bitwise AND to A</a:t>
            </a:r>
          </a:p>
        </p:txBody>
      </p:sp>
    </p:spTree>
    <p:extLst>
      <p:ext uri="{BB962C8B-B14F-4D97-AF65-F5344CB8AC3E}">
        <p14:creationId xmlns:p14="http://schemas.microsoft.com/office/powerpoint/2010/main" val="2194144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B2C22-F0A8-2ACB-7351-C3B3AFBB1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Građa</a:t>
            </a:r>
            <a:r>
              <a:rPr lang="en-US" dirty="0"/>
              <a:t> </a:t>
            </a:r>
            <a:r>
              <a:rPr lang="en-US" dirty="0" err="1"/>
              <a:t>računala</a:t>
            </a:r>
            <a:r>
              <a:rPr lang="en-US" dirty="0"/>
              <a:t> </a:t>
            </a:r>
            <a:r>
              <a:rPr lang="en-US" dirty="0" err="1"/>
              <a:t>danas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AF8EB-88FA-D3E3-06AA-7501E83B6D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Revolucija</a:t>
            </a:r>
            <a:r>
              <a:rPr lang="en-US" dirty="0"/>
              <a:t> </a:t>
            </a:r>
            <a:r>
              <a:rPr lang="en-US" dirty="0" err="1"/>
              <a:t>dolazi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razumijevanja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hardver</a:t>
            </a:r>
            <a:r>
              <a:rPr lang="en-US" dirty="0"/>
              <a:t> I </a:t>
            </a:r>
            <a:r>
              <a:rPr lang="en-US" dirty="0" err="1"/>
              <a:t>softver</a:t>
            </a:r>
            <a:r>
              <a:rPr lang="en-US" dirty="0"/>
              <a:t> </a:t>
            </a:r>
            <a:r>
              <a:rPr lang="en-US" dirty="0" err="1"/>
              <a:t>rade</a:t>
            </a:r>
            <a:r>
              <a:rPr lang="en-US" dirty="0"/>
              <a:t> (I </a:t>
            </a: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promijeniti</a:t>
            </a:r>
            <a:r>
              <a:rPr lang="en-US" dirty="0"/>
              <a:t> </a:t>
            </a:r>
            <a:r>
              <a:rPr lang="en-US" dirty="0" err="1"/>
              <a:t>obje</a:t>
            </a:r>
            <a:r>
              <a:rPr lang="en-US" dirty="0"/>
              <a:t> </a:t>
            </a:r>
            <a:r>
              <a:rPr lang="en-US" dirty="0" err="1"/>
              <a:t>tehnologije</a:t>
            </a:r>
            <a:r>
              <a:rPr lang="en-US" dirty="0"/>
              <a:t>) </a:t>
            </a:r>
            <a:endParaRPr lang="hr-HR" dirty="0"/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Postoji</a:t>
            </a:r>
            <a:r>
              <a:rPr lang="en-US" dirty="0"/>
              <a:t> </a:t>
            </a:r>
            <a:r>
              <a:rPr lang="en-US" dirty="0" err="1"/>
              <a:t>puno</a:t>
            </a:r>
            <a:r>
              <a:rPr lang="en-US" dirty="0"/>
              <a:t> </a:t>
            </a:r>
            <a:r>
              <a:rPr lang="en-US" dirty="0" err="1"/>
              <a:t>prostora</a:t>
            </a:r>
            <a:r>
              <a:rPr lang="en-US" dirty="0"/>
              <a:t> za </a:t>
            </a:r>
            <a:r>
              <a:rPr lang="en-US" dirty="0" err="1"/>
              <a:t>izum</a:t>
            </a:r>
            <a:r>
              <a:rPr lang="en-US" dirty="0"/>
              <a:t> </a:t>
            </a:r>
            <a:r>
              <a:rPr lang="en-US" dirty="0" err="1"/>
              <a:t>novih</a:t>
            </a:r>
            <a:r>
              <a:rPr lang="en-US" dirty="0"/>
              <a:t> paradigm za </a:t>
            </a:r>
            <a:r>
              <a:rPr lang="en-US" dirty="0" err="1"/>
              <a:t>računanje</a:t>
            </a:r>
            <a:r>
              <a:rPr lang="en-US" dirty="0"/>
              <a:t>, </a:t>
            </a:r>
            <a:r>
              <a:rPr lang="en-US" dirty="0" err="1"/>
              <a:t>komunikaciju</a:t>
            </a:r>
            <a:r>
              <a:rPr lang="en-US" dirty="0"/>
              <a:t> I </a:t>
            </a:r>
            <a:r>
              <a:rPr lang="en-US" dirty="0" err="1"/>
              <a:t>pohranu</a:t>
            </a:r>
            <a:r>
              <a:rPr lang="en-US" dirty="0"/>
              <a:t> </a:t>
            </a:r>
            <a:endParaRPr lang="hr-HR" dirty="0"/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Preporučeno</a:t>
            </a:r>
            <a:r>
              <a:rPr lang="en-US" dirty="0"/>
              <a:t> </a:t>
            </a:r>
            <a:r>
              <a:rPr lang="en-US" dirty="0" err="1"/>
              <a:t>štivo</a:t>
            </a:r>
            <a:r>
              <a:rPr lang="en-US" dirty="0"/>
              <a:t> za </a:t>
            </a:r>
            <a:r>
              <a:rPr lang="en-US" dirty="0" err="1"/>
              <a:t>pročitati</a:t>
            </a:r>
            <a:r>
              <a:rPr lang="en-US" dirty="0"/>
              <a:t>: Thomas Kuhn, “The Structure of Scientific Revolutions” (1962) </a:t>
            </a:r>
            <a:endParaRPr lang="hr-HR" dirty="0"/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Znanost</a:t>
            </a:r>
            <a:r>
              <a:rPr lang="en-US" dirty="0"/>
              <a:t> “</a:t>
            </a:r>
            <a:r>
              <a:rPr lang="en-US" dirty="0" err="1"/>
              <a:t>prije</a:t>
            </a:r>
            <a:r>
              <a:rPr lang="en-US" dirty="0"/>
              <a:t> </a:t>
            </a:r>
            <a:r>
              <a:rPr lang="en-US" dirty="0" err="1"/>
              <a:t>paradigme</a:t>
            </a:r>
            <a:r>
              <a:rPr lang="en-US" dirty="0"/>
              <a:t>” – </a:t>
            </a:r>
            <a:r>
              <a:rPr lang="en-US" dirty="0" err="1"/>
              <a:t>nema</a:t>
            </a:r>
            <a:r>
              <a:rPr lang="en-US" dirty="0"/>
              <a:t> </a:t>
            </a:r>
            <a:r>
              <a:rPr lang="en-US" dirty="0" err="1"/>
              <a:t>knosenzusa</a:t>
            </a:r>
            <a:r>
              <a:rPr lang="en-US" dirty="0"/>
              <a:t> </a:t>
            </a:r>
            <a:r>
              <a:rPr lang="en-US" dirty="0" err="1"/>
              <a:t>oko</a:t>
            </a:r>
            <a:r>
              <a:rPr lang="en-US" dirty="0"/>
              <a:t> </a:t>
            </a:r>
            <a:r>
              <a:rPr lang="en-US" dirty="0" err="1"/>
              <a:t>nove</a:t>
            </a:r>
            <a:r>
              <a:rPr lang="en-US" dirty="0"/>
              <a:t> </a:t>
            </a:r>
            <a:r>
              <a:rPr lang="en-US" dirty="0" err="1"/>
              <a:t>thnologije</a:t>
            </a:r>
            <a:r>
              <a:rPr lang="en-US" dirty="0"/>
              <a:t> </a:t>
            </a:r>
            <a:endParaRPr lang="hr-HR" dirty="0"/>
          </a:p>
          <a:p>
            <a:pPr marL="0" indent="0">
              <a:buNone/>
            </a:pPr>
            <a:r>
              <a:rPr lang="en-US" dirty="0"/>
              <a:t>• “</a:t>
            </a:r>
            <a:r>
              <a:rPr lang="en-US" dirty="0" err="1"/>
              <a:t>Normalna</a:t>
            </a:r>
            <a:r>
              <a:rPr lang="en-US" dirty="0"/>
              <a:t>” </a:t>
            </a:r>
            <a:r>
              <a:rPr lang="en-US" dirty="0" err="1"/>
              <a:t>znanost</a:t>
            </a:r>
            <a:r>
              <a:rPr lang="en-US" dirty="0"/>
              <a:t> – </a:t>
            </a:r>
            <a:r>
              <a:rPr lang="en-US" dirty="0" err="1"/>
              <a:t>nešto</a:t>
            </a:r>
            <a:r>
              <a:rPr lang="en-US" dirty="0"/>
              <a:t> </a:t>
            </a:r>
            <a:r>
              <a:rPr lang="en-US" dirty="0" err="1"/>
              <a:t>postaje</a:t>
            </a:r>
            <a:r>
              <a:rPr lang="en-US" dirty="0"/>
              <a:t> </a:t>
            </a:r>
            <a:r>
              <a:rPr lang="en-US" dirty="0" err="1"/>
              <a:t>dominantna</a:t>
            </a:r>
            <a:r>
              <a:rPr lang="en-US" dirty="0"/>
              <a:t> </a:t>
            </a:r>
            <a:r>
              <a:rPr lang="en-US" dirty="0" err="1"/>
              <a:t>teorija</a:t>
            </a:r>
            <a:r>
              <a:rPr lang="en-US" dirty="0"/>
              <a:t> </a:t>
            </a:r>
            <a:r>
              <a:rPr lang="en-US" dirty="0" err="1"/>
              <a:t>koju</a:t>
            </a:r>
            <a:r>
              <a:rPr lang="en-US" dirty="0"/>
              <a:t> </a:t>
            </a:r>
            <a:r>
              <a:rPr lang="en-US" dirty="0" err="1"/>
              <a:t>koristimo</a:t>
            </a:r>
            <a:r>
              <a:rPr lang="en-US" dirty="0"/>
              <a:t> za </a:t>
            </a:r>
            <a:r>
              <a:rPr lang="en-US" dirty="0" err="1"/>
              <a:t>objašnjavanje</a:t>
            </a:r>
            <a:r>
              <a:rPr lang="en-US" dirty="0"/>
              <a:t> I </a:t>
            </a:r>
            <a:r>
              <a:rPr lang="en-US" dirty="0" err="1"/>
              <a:t>unaprjeđivanje</a:t>
            </a:r>
            <a:r>
              <a:rPr lang="en-US" dirty="0"/>
              <a:t> (</a:t>
            </a:r>
            <a:r>
              <a:rPr lang="en-US" dirty="0" err="1"/>
              <a:t>postaju</a:t>
            </a:r>
            <a:r>
              <a:rPr lang="en-US" dirty="0"/>
              <a:t> “business as usual), </a:t>
            </a:r>
            <a:r>
              <a:rPr lang="en-US" dirty="0" err="1"/>
              <a:t>iznimke</a:t>
            </a:r>
            <a:r>
              <a:rPr lang="en-US" dirty="0"/>
              <a:t> se </a:t>
            </a:r>
            <a:r>
              <a:rPr lang="en-US" dirty="0" err="1"/>
              <a:t>smatraju</a:t>
            </a:r>
            <a:r>
              <a:rPr lang="en-US" dirty="0"/>
              <a:t> </a:t>
            </a:r>
            <a:r>
              <a:rPr lang="en-US" dirty="0" err="1"/>
              <a:t>anomalijama</a:t>
            </a:r>
            <a:r>
              <a:rPr lang="en-US" dirty="0"/>
              <a:t> </a:t>
            </a:r>
            <a:endParaRPr lang="hr-HR" dirty="0"/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Revolucionarna</a:t>
            </a:r>
            <a:r>
              <a:rPr lang="en-US" dirty="0"/>
              <a:t> </a:t>
            </a:r>
            <a:r>
              <a:rPr lang="en-US" dirty="0" err="1"/>
              <a:t>znanost</a:t>
            </a:r>
            <a:r>
              <a:rPr lang="en-US" dirty="0"/>
              <a:t> – </a:t>
            </a:r>
            <a:r>
              <a:rPr lang="en-US" dirty="0" err="1"/>
              <a:t>prethodne</a:t>
            </a:r>
            <a:r>
              <a:rPr lang="en-US" dirty="0"/>
              <a:t> </a:t>
            </a:r>
            <a:r>
              <a:rPr lang="en-US" dirty="0" err="1"/>
              <a:t>pretpostavke</a:t>
            </a:r>
            <a:r>
              <a:rPr lang="en-US" dirty="0"/>
              <a:t> se </a:t>
            </a:r>
            <a:r>
              <a:rPr lang="en-US" dirty="0" err="1"/>
              <a:t>ponovno</a:t>
            </a:r>
            <a:r>
              <a:rPr lang="en-US" dirty="0"/>
              <a:t> </a:t>
            </a:r>
            <a:r>
              <a:rPr lang="en-US" dirty="0" err="1"/>
              <a:t>pregledavaju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406930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62C12-A267-EDCF-E184-6AF5FDFDD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Branching</a:t>
            </a:r>
            <a:r>
              <a:rPr lang="hr-HR" dirty="0"/>
              <a:t> 6502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D95B5-57EA-3DF6-6BD5-C433E0173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JMP – Unconditional – push to PC</a:t>
            </a:r>
          </a:p>
          <a:p>
            <a:r>
              <a:rPr lang="en-US" dirty="0"/>
              <a:t>• BCC, BCS – jump if C clear or set</a:t>
            </a:r>
          </a:p>
          <a:p>
            <a:r>
              <a:rPr lang="en-US" dirty="0"/>
              <a:t>• BNE, BNQ – jump if Z clear or set</a:t>
            </a:r>
          </a:p>
          <a:p>
            <a:r>
              <a:rPr lang="en-US" dirty="0"/>
              <a:t>• BPL, BMI – jump if zero or not zero</a:t>
            </a:r>
          </a:p>
          <a:p>
            <a:r>
              <a:rPr lang="en-US" dirty="0"/>
              <a:t>• BVC, BVS – jump if V clear or set</a:t>
            </a:r>
          </a:p>
        </p:txBody>
      </p:sp>
    </p:spTree>
    <p:extLst>
      <p:ext uri="{BB962C8B-B14F-4D97-AF65-F5344CB8AC3E}">
        <p14:creationId xmlns:p14="http://schemas.microsoft.com/office/powerpoint/2010/main" val="3760329623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6F393-B6E9-A6AF-F4A7-68A276E32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Subroutines</a:t>
            </a:r>
            <a:r>
              <a:rPr lang="hr-HR" dirty="0"/>
              <a:t> 6502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B73DA-5723-DBBF-BDF1-D2A94CDD9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242" y="182562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• JSR</a:t>
            </a:r>
            <a:r>
              <a:rPr lang="hr-HR" dirty="0"/>
              <a:t> – </a:t>
            </a:r>
            <a:r>
              <a:rPr lang="en-US" dirty="0"/>
              <a:t>pushes address to the next instruction after the command</a:t>
            </a:r>
          </a:p>
          <a:p>
            <a:r>
              <a:rPr lang="en-US" dirty="0"/>
              <a:t>• RTS</a:t>
            </a:r>
            <a:endParaRPr lang="hr-HR" dirty="0"/>
          </a:p>
          <a:p>
            <a:endParaRPr lang="hr-HR" dirty="0"/>
          </a:p>
          <a:p>
            <a:r>
              <a:rPr lang="en-US" dirty="0"/>
              <a:t>• PRO</a:t>
            </a:r>
          </a:p>
          <a:p>
            <a:pPr lvl="1"/>
            <a:r>
              <a:rPr lang="en-US" dirty="0"/>
              <a:t>Way of creating functions</a:t>
            </a:r>
          </a:p>
          <a:p>
            <a:pPr lvl="1"/>
            <a:r>
              <a:rPr lang="en-US" dirty="0"/>
              <a:t>Creates cleaner </a:t>
            </a:r>
            <a:r>
              <a:rPr lang="en-US" dirty="0" err="1"/>
              <a:t>reuseable</a:t>
            </a:r>
            <a:r>
              <a:rPr lang="en-US" dirty="0"/>
              <a:t> code</a:t>
            </a:r>
          </a:p>
          <a:p>
            <a:r>
              <a:rPr lang="en-US" dirty="0"/>
              <a:t>• CON</a:t>
            </a:r>
          </a:p>
          <a:p>
            <a:pPr lvl="1"/>
            <a:r>
              <a:rPr lang="en-US" dirty="0"/>
              <a:t>No variables</a:t>
            </a:r>
          </a:p>
          <a:p>
            <a:pPr lvl="1"/>
            <a:r>
              <a:rPr lang="en-US" dirty="0"/>
              <a:t>Only stack</a:t>
            </a:r>
          </a:p>
          <a:p>
            <a:pPr lvl="1"/>
            <a:r>
              <a:rPr lang="en-US" dirty="0"/>
              <a:t>No context switch</a:t>
            </a:r>
          </a:p>
        </p:txBody>
      </p:sp>
    </p:spTree>
    <p:extLst>
      <p:ext uri="{BB962C8B-B14F-4D97-AF65-F5344CB8AC3E}">
        <p14:creationId xmlns:p14="http://schemas.microsoft.com/office/powerpoint/2010/main" val="1808302899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73CD1-E9DF-3FE2-C6F9-725B1DC2B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74176-3C31-DC01-182C-1A52C46D9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A, SP, P, X, Y</a:t>
            </a:r>
          </a:p>
          <a:p>
            <a:r>
              <a:rPr lang="en-US" dirty="0"/>
              <a:t>• Can be saved</a:t>
            </a:r>
          </a:p>
          <a:p>
            <a:r>
              <a:rPr lang="en-US" dirty="0"/>
              <a:t>• No other place than the stack</a:t>
            </a:r>
          </a:p>
        </p:txBody>
      </p:sp>
    </p:spTree>
    <p:extLst>
      <p:ext uri="{BB962C8B-B14F-4D97-AF65-F5344CB8AC3E}">
        <p14:creationId xmlns:p14="http://schemas.microsoft.com/office/powerpoint/2010/main" val="2262025853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8EA5E-7E63-CD13-EA0D-EAACEAD5A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75B52-A09D-7903-C935-00957B31C4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Used as a temporary storage</a:t>
            </a:r>
          </a:p>
          <a:p>
            <a:r>
              <a:rPr lang="en-US" dirty="0"/>
              <a:t>• Directly or indirectly used</a:t>
            </a:r>
          </a:p>
          <a:p>
            <a:r>
              <a:rPr lang="en-US" dirty="0"/>
              <a:t>• PHA – </a:t>
            </a:r>
            <a:r>
              <a:rPr lang="en-US" dirty="0" err="1"/>
              <a:t>PusH</a:t>
            </a:r>
            <a:r>
              <a:rPr lang="en-US" dirty="0"/>
              <a:t> Accumulator</a:t>
            </a:r>
          </a:p>
          <a:p>
            <a:r>
              <a:rPr lang="en-US" dirty="0"/>
              <a:t>• PLA – Pull Accumulator</a:t>
            </a:r>
            <a:endParaRPr lang="hr-HR" dirty="0"/>
          </a:p>
          <a:p>
            <a:endParaRPr lang="hr-HR" dirty="0"/>
          </a:p>
          <a:p>
            <a:r>
              <a:rPr lang="en-US" dirty="0"/>
              <a:t>• No auto context switching</a:t>
            </a:r>
          </a:p>
        </p:txBody>
      </p:sp>
    </p:spTree>
    <p:extLst>
      <p:ext uri="{BB962C8B-B14F-4D97-AF65-F5344CB8AC3E}">
        <p14:creationId xmlns:p14="http://schemas.microsoft.com/office/powerpoint/2010/main" val="4222248048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C1776-D6AE-F2EE-8EA9-BE7EF69AB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Primjeri JSR, JMP, rutine 6502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FDD6E-C9A9-C8C1-6672-5A62FCB30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097505" cy="3660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• LDA #$00</a:t>
            </a:r>
          </a:p>
          <a:p>
            <a:pPr marL="0" indent="0">
              <a:buNone/>
            </a:pPr>
            <a:r>
              <a:rPr lang="en-US" dirty="0"/>
              <a:t>• JSR routine</a:t>
            </a:r>
          </a:p>
          <a:p>
            <a:pPr marL="0" indent="0">
              <a:buNone/>
            </a:pPr>
            <a:r>
              <a:rPr lang="en-US" dirty="0"/>
              <a:t>• JSR ….</a:t>
            </a:r>
          </a:p>
          <a:p>
            <a:pPr marL="0" indent="0">
              <a:buNone/>
            </a:pPr>
            <a:r>
              <a:rPr lang="en-US" dirty="0"/>
              <a:t>• JSR ….</a:t>
            </a:r>
          </a:p>
          <a:p>
            <a:pPr marL="0" indent="0">
              <a:buNone/>
            </a:pPr>
            <a:r>
              <a:rPr lang="en-US" dirty="0"/>
              <a:t>• JMP end</a:t>
            </a:r>
          </a:p>
          <a:p>
            <a:pPr marL="0" indent="0">
              <a:buNone/>
            </a:pPr>
            <a:r>
              <a:rPr lang="en-US" dirty="0"/>
              <a:t>• routine:</a:t>
            </a:r>
          </a:p>
          <a:p>
            <a:pPr marL="0" indent="0">
              <a:buNone/>
            </a:pPr>
            <a:r>
              <a:rPr lang="en-US" dirty="0"/>
              <a:t>• end: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EF2E09-53D9-CAB3-86E9-82308DA44A03}"/>
              </a:ext>
            </a:extLst>
          </p:cNvPr>
          <p:cNvSpPr txBox="1"/>
          <p:nvPr/>
        </p:nvSpPr>
        <p:spPr>
          <a:xfrm>
            <a:off x="3368842" y="1825625"/>
            <a:ext cx="227797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• LDA #$01</a:t>
            </a:r>
          </a:p>
          <a:p>
            <a:r>
              <a:rPr lang="it-IT" sz="2800" dirty="0"/>
              <a:t>• STA $0200</a:t>
            </a:r>
          </a:p>
          <a:p>
            <a:r>
              <a:rPr lang="it-IT" sz="2800" dirty="0"/>
              <a:t>• LDA #$05</a:t>
            </a:r>
          </a:p>
          <a:p>
            <a:r>
              <a:rPr lang="it-IT" sz="2800" dirty="0"/>
              <a:t>• STA $0201</a:t>
            </a:r>
          </a:p>
          <a:p>
            <a:r>
              <a:rPr lang="it-IT" sz="2800" dirty="0"/>
              <a:t>• LDA #$08</a:t>
            </a:r>
          </a:p>
          <a:p>
            <a:r>
              <a:rPr lang="it-IT" sz="2800" dirty="0"/>
              <a:t>• STA $0202</a:t>
            </a:r>
          </a:p>
          <a:p>
            <a:r>
              <a:rPr lang="it-IT" sz="2800" dirty="0"/>
              <a:t>• PHA</a:t>
            </a:r>
          </a:p>
          <a:p>
            <a:r>
              <a:rPr lang="it-IT" sz="2800" dirty="0"/>
              <a:t>• JSR add</a:t>
            </a:r>
          </a:p>
          <a:p>
            <a:r>
              <a:rPr lang="it-IT" sz="2800" dirty="0"/>
              <a:t>• STA $230</a:t>
            </a:r>
          </a:p>
          <a:p>
            <a:r>
              <a:rPr lang="it-IT" sz="2800" dirty="0"/>
              <a:t>• PLA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6121E8-4883-5320-C325-FAB9BBC07A77}"/>
              </a:ext>
            </a:extLst>
          </p:cNvPr>
          <p:cNvSpPr txBox="1"/>
          <p:nvPr/>
        </p:nvSpPr>
        <p:spPr>
          <a:xfrm>
            <a:off x="5646821" y="1957137"/>
            <a:ext cx="261486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• LDA #$05</a:t>
            </a:r>
          </a:p>
          <a:p>
            <a:r>
              <a:rPr lang="it-IT" sz="2800" dirty="0"/>
              <a:t>• STA $0200</a:t>
            </a:r>
          </a:p>
          <a:p>
            <a:r>
              <a:rPr lang="it-IT" sz="2800" dirty="0"/>
              <a:t>• LDA #$06</a:t>
            </a:r>
          </a:p>
          <a:p>
            <a:r>
              <a:rPr lang="it-IT" sz="2800" dirty="0"/>
              <a:t>• STA $0201</a:t>
            </a:r>
          </a:p>
          <a:p>
            <a:r>
              <a:rPr lang="it-IT" sz="2800" dirty="0"/>
              <a:t>• LDA #$07</a:t>
            </a:r>
          </a:p>
          <a:p>
            <a:r>
              <a:rPr lang="it-IT" sz="2800" dirty="0"/>
              <a:t>• STA $0202</a:t>
            </a:r>
          </a:p>
          <a:p>
            <a:r>
              <a:rPr lang="it-IT" sz="2800" dirty="0"/>
              <a:t>• JSR add</a:t>
            </a:r>
          </a:p>
          <a:p>
            <a:r>
              <a:rPr lang="it-IT" sz="2800" dirty="0"/>
              <a:t>• STA $232</a:t>
            </a:r>
          </a:p>
          <a:p>
            <a:r>
              <a:rPr lang="it-IT" sz="2800" dirty="0"/>
              <a:t>• JMP end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206544-F2B7-A790-C9C8-CB556CD814A0}"/>
              </a:ext>
            </a:extLst>
          </p:cNvPr>
          <p:cNvSpPr txBox="1"/>
          <p:nvPr/>
        </p:nvSpPr>
        <p:spPr>
          <a:xfrm>
            <a:off x="8037095" y="1957137"/>
            <a:ext cx="27913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• add:</a:t>
            </a:r>
          </a:p>
          <a:p>
            <a:r>
              <a:rPr lang="en-US" sz="2800" dirty="0"/>
              <a:t>• CLC</a:t>
            </a:r>
          </a:p>
          <a:p>
            <a:r>
              <a:rPr lang="en-US" sz="2800" dirty="0"/>
              <a:t>• LDA $200</a:t>
            </a:r>
          </a:p>
          <a:p>
            <a:r>
              <a:rPr lang="en-US" sz="2800" dirty="0"/>
              <a:t>• ADC $201</a:t>
            </a:r>
          </a:p>
          <a:p>
            <a:r>
              <a:rPr lang="en-US" sz="2800" dirty="0"/>
              <a:t>• ADC $202</a:t>
            </a:r>
          </a:p>
          <a:p>
            <a:r>
              <a:rPr lang="en-US" sz="2800" dirty="0"/>
              <a:t>• RTS</a:t>
            </a:r>
          </a:p>
          <a:p>
            <a:r>
              <a:rPr lang="en-US" sz="2800" dirty="0"/>
              <a:t>• end:</a:t>
            </a:r>
          </a:p>
        </p:txBody>
      </p:sp>
    </p:spTree>
    <p:extLst>
      <p:ext uri="{BB962C8B-B14F-4D97-AF65-F5344CB8AC3E}">
        <p14:creationId xmlns:p14="http://schemas.microsoft.com/office/powerpoint/2010/main" val="3447069919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50B43-DF4E-FDF5-AB88-F893E2093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Interrupts</a:t>
            </a:r>
            <a:r>
              <a:rPr lang="hr-HR" dirty="0"/>
              <a:t>/ interapti/ prekidi 6502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64CE8-048A-AC64-A233-491F2AC59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Same idea as subroutine</a:t>
            </a:r>
          </a:p>
          <a:p>
            <a:r>
              <a:rPr lang="en-US" dirty="0"/>
              <a:t>• Triggered externally</a:t>
            </a:r>
          </a:p>
          <a:p>
            <a:r>
              <a:rPr lang="en-US" dirty="0"/>
              <a:t>• Triggered internally</a:t>
            </a:r>
          </a:p>
        </p:txBody>
      </p:sp>
    </p:spTree>
    <p:extLst>
      <p:ext uri="{BB962C8B-B14F-4D97-AF65-F5344CB8AC3E}">
        <p14:creationId xmlns:p14="http://schemas.microsoft.com/office/powerpoint/2010/main" val="1587561046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2BA89-509E-95F0-BD06-36AA672EB1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6502 interrupts</a:t>
            </a:r>
            <a:r>
              <a:rPr lang="hr-HR" dirty="0"/>
              <a:t>/interapti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00228-EDAE-3B65-1488-54DDB3AD29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VJEŽBE 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55749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127C8-8AE3-0829-D909-307CA1FE5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IRQ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0F9FE-DA46-CF0D-BCA5-8155199002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• Maskable interrupt</a:t>
            </a:r>
          </a:p>
          <a:p>
            <a:r>
              <a:rPr lang="en-US" dirty="0"/>
              <a:t>• Finishes the instruction</a:t>
            </a:r>
          </a:p>
          <a:p>
            <a:r>
              <a:rPr lang="en-US" dirty="0"/>
              <a:t>• Pushes return address to the stack</a:t>
            </a:r>
          </a:p>
          <a:p>
            <a:r>
              <a:rPr lang="en-US" dirty="0"/>
              <a:t>• Pushes Flags to stack</a:t>
            </a:r>
          </a:p>
          <a:p>
            <a:r>
              <a:rPr lang="en-US" dirty="0"/>
              <a:t>• Executes instruction from $FFFE-$FFFF</a:t>
            </a:r>
          </a:p>
        </p:txBody>
      </p:sp>
    </p:spTree>
    <p:extLst>
      <p:ext uri="{BB962C8B-B14F-4D97-AF65-F5344CB8AC3E}">
        <p14:creationId xmlns:p14="http://schemas.microsoft.com/office/powerpoint/2010/main" val="1398994228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ECBE8-8BB1-D14F-49D8-85693EAF4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 from interrupt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02CEA-F8B2-A747-58BD-B1005F65F1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RTI</a:t>
            </a:r>
          </a:p>
          <a:p>
            <a:r>
              <a:rPr lang="en-US" dirty="0"/>
              <a:t>• Returns from interrupt routine</a:t>
            </a:r>
          </a:p>
        </p:txBody>
      </p:sp>
    </p:spTree>
    <p:extLst>
      <p:ext uri="{BB962C8B-B14F-4D97-AF65-F5344CB8AC3E}">
        <p14:creationId xmlns:p14="http://schemas.microsoft.com/office/powerpoint/2010/main" val="1963758325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51DA3-AFC3-192A-7914-F0C8676AC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NMI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7DD8F-40BD-7B27-EF7B-C23663C4D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Cannot be stopped</a:t>
            </a:r>
          </a:p>
          <a:p>
            <a:r>
              <a:rPr lang="en-US" dirty="0"/>
              <a:t>• Address is $FFFA-$FFFB</a:t>
            </a:r>
          </a:p>
        </p:txBody>
      </p:sp>
    </p:spTree>
    <p:extLst>
      <p:ext uri="{BB962C8B-B14F-4D97-AF65-F5344CB8AC3E}">
        <p14:creationId xmlns:p14="http://schemas.microsoft.com/office/powerpoint/2010/main" val="3945581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D0ADD-7BE3-C424-9DEB-951A6F1B0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Četiri</a:t>
            </a:r>
            <a:r>
              <a:rPr lang="en-US" dirty="0"/>
              <a:t> </a:t>
            </a:r>
            <a:r>
              <a:rPr lang="en-US" dirty="0" err="1"/>
              <a:t>glavna</a:t>
            </a:r>
            <a:r>
              <a:rPr lang="en-US" dirty="0"/>
              <a:t> </a:t>
            </a:r>
            <a:r>
              <a:rPr lang="en-US" dirty="0" err="1"/>
              <a:t>smjera</a:t>
            </a:r>
            <a:r>
              <a:rPr lang="en-US" dirty="0"/>
              <a:t> </a:t>
            </a:r>
            <a:r>
              <a:rPr lang="en-US" dirty="0" err="1"/>
              <a:t>razvoja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7EF8A-CD96-8483-BA14-4C886FA31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Sigurne</a:t>
            </a:r>
            <a:r>
              <a:rPr lang="en-US" dirty="0"/>
              <a:t>/</a:t>
            </a:r>
            <a:r>
              <a:rPr lang="en-US" dirty="0" err="1"/>
              <a:t>pouzdane</a:t>
            </a:r>
            <a:r>
              <a:rPr lang="en-US" dirty="0"/>
              <a:t> </a:t>
            </a:r>
            <a:r>
              <a:rPr lang="en-US" dirty="0" err="1"/>
              <a:t>arhitekture</a:t>
            </a:r>
            <a:r>
              <a:rPr lang="en-US" dirty="0"/>
              <a:t> </a:t>
            </a:r>
            <a:endParaRPr lang="hr-HR" dirty="0"/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Energetski</a:t>
            </a:r>
            <a:r>
              <a:rPr lang="en-US" dirty="0"/>
              <a:t> </a:t>
            </a:r>
            <a:r>
              <a:rPr lang="en-US" dirty="0" err="1"/>
              <a:t>efikasne</a:t>
            </a:r>
            <a:r>
              <a:rPr lang="en-US" dirty="0"/>
              <a:t> </a:t>
            </a:r>
            <a:r>
              <a:rPr lang="en-US" dirty="0" err="1"/>
              <a:t>arhitekture</a:t>
            </a:r>
            <a:r>
              <a:rPr lang="en-US" dirty="0"/>
              <a:t> </a:t>
            </a:r>
            <a:endParaRPr lang="hr-HR" dirty="0"/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Arhitekture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niskom</a:t>
            </a:r>
            <a:r>
              <a:rPr lang="en-US" dirty="0"/>
              <a:t> </a:t>
            </a:r>
            <a:r>
              <a:rPr lang="en-US" dirty="0" err="1"/>
              <a:t>latencijom</a:t>
            </a:r>
            <a:r>
              <a:rPr lang="en-US" dirty="0"/>
              <a:t>, </a:t>
            </a:r>
            <a:r>
              <a:rPr lang="en-US" dirty="0" err="1"/>
              <a:t>predvidljivih</a:t>
            </a:r>
            <a:r>
              <a:rPr lang="en-US" dirty="0"/>
              <a:t> </a:t>
            </a:r>
            <a:r>
              <a:rPr lang="en-US" dirty="0" err="1"/>
              <a:t>performansi</a:t>
            </a:r>
            <a:r>
              <a:rPr lang="en-US" dirty="0"/>
              <a:t> </a:t>
            </a:r>
            <a:endParaRPr lang="hr-HR" dirty="0"/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Arhitekture</a:t>
            </a:r>
            <a:r>
              <a:rPr lang="en-US" dirty="0"/>
              <a:t> za AI/ML, </a:t>
            </a:r>
            <a:r>
              <a:rPr lang="en-US" dirty="0" err="1"/>
              <a:t>analizu</a:t>
            </a:r>
            <a:r>
              <a:rPr lang="en-US" dirty="0"/>
              <a:t> </a:t>
            </a:r>
            <a:r>
              <a:rPr lang="en-US" dirty="0" err="1"/>
              <a:t>genoma</a:t>
            </a:r>
            <a:r>
              <a:rPr lang="en-US" dirty="0"/>
              <a:t>, </a:t>
            </a:r>
            <a:r>
              <a:rPr lang="en-US" dirty="0" err="1"/>
              <a:t>medicinu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252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D2702-C0A8-55E2-27D3-D0E8976C14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Turingov stroj, von Neumannovo računalo, Flynnova klasifikacija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253FF2-9E30-EC68-535B-BDA2FE01C2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PREDAVANJE 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896503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DE2CD-643B-C8BD-706D-DB4060D096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ARM processor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9CBAE5-9380-77CE-782D-051DE26B05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VJEŽBE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467760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66C11-D429-D3CD-F396-B73BCDAD8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F2CF3-8A40-0EC3-15B9-DF535F938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281059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9DEC7-5FF3-75DB-104D-9DDCB0A304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Recap 6502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1F2038-60B9-226F-10DC-C8499EB97F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VJEŽBE 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357833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81430-38E6-A5DA-F101-F2D69C4A8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Fill 512 bytes of memory from location $200 with value $1</a:t>
            </a:r>
            <a:r>
              <a:rPr lang="hr-HR" dirty="0"/>
              <a:t> (6502)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7631A-7ABE-7988-FA33-5524D6F72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322095" cy="4351338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LDA #$01</a:t>
            </a:r>
          </a:p>
          <a:p>
            <a:pPr marL="0" indent="0">
              <a:buNone/>
            </a:pPr>
            <a:r>
              <a:rPr lang="it-IT" dirty="0"/>
              <a:t>LDX #$00</a:t>
            </a:r>
          </a:p>
          <a:p>
            <a:pPr marL="0" indent="0">
              <a:buNone/>
            </a:pPr>
            <a:r>
              <a:rPr lang="it-IT" dirty="0"/>
              <a:t>loop:</a:t>
            </a:r>
          </a:p>
          <a:p>
            <a:pPr marL="0" indent="0">
              <a:buNone/>
            </a:pPr>
            <a:r>
              <a:rPr lang="it-IT" dirty="0"/>
              <a:t>STA $200, X</a:t>
            </a:r>
          </a:p>
          <a:p>
            <a:pPr marL="0" indent="0">
              <a:buNone/>
            </a:pPr>
            <a:r>
              <a:rPr lang="it-IT" dirty="0"/>
              <a:t>STA $300, X</a:t>
            </a:r>
          </a:p>
          <a:p>
            <a:pPr marL="0" indent="0">
              <a:buNone/>
            </a:pPr>
            <a:r>
              <a:rPr lang="it-IT" dirty="0"/>
              <a:t>INX</a:t>
            </a:r>
          </a:p>
          <a:p>
            <a:pPr marL="0" indent="0">
              <a:buNone/>
            </a:pPr>
            <a:r>
              <a:rPr lang="it-IT" dirty="0"/>
              <a:t>BNE loop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B4F283-3977-CE37-80CF-67C5EEFCEF1B}"/>
              </a:ext>
            </a:extLst>
          </p:cNvPr>
          <p:cNvSpPr txBox="1"/>
          <p:nvPr/>
        </p:nvSpPr>
        <p:spPr>
          <a:xfrm>
            <a:off x="3465095" y="1941095"/>
            <a:ext cx="31442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• Moving the other way</a:t>
            </a:r>
            <a:endParaRPr lang="hr-HR" sz="2800" dirty="0"/>
          </a:p>
          <a:p>
            <a:r>
              <a:rPr lang="en-US" sz="2800" dirty="0"/>
              <a:t>LDA #$01</a:t>
            </a:r>
          </a:p>
          <a:p>
            <a:r>
              <a:rPr lang="en-US" sz="2800" dirty="0"/>
              <a:t>LDX #$00</a:t>
            </a:r>
          </a:p>
          <a:p>
            <a:r>
              <a:rPr lang="en-US" sz="2800" dirty="0"/>
              <a:t>start:</a:t>
            </a:r>
          </a:p>
          <a:p>
            <a:r>
              <a:rPr lang="en-US" sz="2800" dirty="0"/>
              <a:t>STA $200, X</a:t>
            </a:r>
          </a:p>
          <a:p>
            <a:r>
              <a:rPr lang="en-US" sz="2800" dirty="0"/>
              <a:t>STA $300, X</a:t>
            </a:r>
          </a:p>
          <a:p>
            <a:r>
              <a:rPr lang="en-US" sz="2800" dirty="0"/>
              <a:t>INX</a:t>
            </a:r>
          </a:p>
          <a:p>
            <a:r>
              <a:rPr lang="en-US" sz="2800" dirty="0"/>
              <a:t>BNE start</a:t>
            </a:r>
          </a:p>
        </p:txBody>
      </p:sp>
    </p:spTree>
    <p:extLst>
      <p:ext uri="{BB962C8B-B14F-4D97-AF65-F5344CB8AC3E}">
        <p14:creationId xmlns:p14="http://schemas.microsoft.com/office/powerpoint/2010/main" val="3158549420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FB989-9CA7-3B7B-C564-60929AB31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Fill half of the memory with one and other half with another </a:t>
            </a:r>
            <a:r>
              <a:rPr lang="en-US" dirty="0" err="1"/>
              <a:t>colour</a:t>
            </a:r>
            <a:r>
              <a:rPr lang="hr-HR" dirty="0"/>
              <a:t> (6502)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03836-2E77-9665-F833-ACEE29450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2001253" cy="47837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600" dirty="0"/>
              <a:t>LDX #$00</a:t>
            </a:r>
          </a:p>
          <a:p>
            <a:pPr marL="0" indent="0">
              <a:buNone/>
            </a:pPr>
            <a:r>
              <a:rPr lang="it-IT" sz="2600" dirty="0"/>
              <a:t>loop:</a:t>
            </a:r>
          </a:p>
          <a:p>
            <a:pPr marL="0" indent="0">
              <a:buNone/>
            </a:pPr>
            <a:r>
              <a:rPr lang="it-IT" sz="2600" dirty="0"/>
              <a:t>LDA #$01</a:t>
            </a:r>
          </a:p>
          <a:p>
            <a:pPr marL="0" indent="0">
              <a:buNone/>
            </a:pPr>
            <a:r>
              <a:rPr lang="it-IT" sz="2600" dirty="0"/>
              <a:t>STA $200, X</a:t>
            </a:r>
          </a:p>
          <a:p>
            <a:pPr marL="0" indent="0">
              <a:buNone/>
            </a:pPr>
            <a:r>
              <a:rPr lang="it-IT" sz="2600" dirty="0"/>
              <a:t>STA $300, X</a:t>
            </a:r>
          </a:p>
          <a:p>
            <a:pPr marL="0" indent="0">
              <a:buNone/>
            </a:pPr>
            <a:r>
              <a:rPr lang="it-IT" sz="2600" dirty="0"/>
              <a:t>LDA #$02</a:t>
            </a:r>
          </a:p>
          <a:p>
            <a:pPr marL="0" indent="0">
              <a:buNone/>
            </a:pPr>
            <a:r>
              <a:rPr lang="it-IT" sz="2600" dirty="0"/>
              <a:t>STA $400, X</a:t>
            </a:r>
          </a:p>
          <a:p>
            <a:pPr marL="0" indent="0">
              <a:buNone/>
            </a:pPr>
            <a:r>
              <a:rPr lang="it-IT" sz="2600" dirty="0"/>
              <a:t>STA $500, X</a:t>
            </a:r>
          </a:p>
          <a:p>
            <a:pPr marL="0" indent="0">
              <a:buNone/>
            </a:pPr>
            <a:r>
              <a:rPr lang="it-IT" sz="2600" dirty="0"/>
              <a:t>INX</a:t>
            </a:r>
          </a:p>
          <a:p>
            <a:pPr marL="0" indent="0">
              <a:buNone/>
            </a:pPr>
            <a:r>
              <a:rPr lang="it-IT" sz="2600" dirty="0"/>
              <a:t>BNE loop</a:t>
            </a:r>
            <a:endParaRPr lang="en-US" sz="2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D8B70A-51E1-E345-46A1-2CC59F5F883C}"/>
              </a:ext>
            </a:extLst>
          </p:cNvPr>
          <p:cNvSpPr txBox="1"/>
          <p:nvPr/>
        </p:nvSpPr>
        <p:spPr>
          <a:xfrm>
            <a:off x="6096000" y="2005263"/>
            <a:ext cx="643288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000" dirty="0"/>
              <a:t>LDA #$05</a:t>
            </a:r>
          </a:p>
          <a:p>
            <a:r>
              <a:rPr lang="nn-NO" sz="2000" dirty="0"/>
              <a:t>LDX #$00</a:t>
            </a:r>
          </a:p>
          <a:p>
            <a:r>
              <a:rPr lang="nn-NO" sz="2000" dirty="0"/>
              <a:t>start:</a:t>
            </a:r>
          </a:p>
          <a:p>
            <a:r>
              <a:rPr lang="nn-NO" sz="2000" dirty="0"/>
              <a:t>STA $200, X</a:t>
            </a:r>
          </a:p>
          <a:p>
            <a:r>
              <a:rPr lang="nn-NO" sz="2000" dirty="0"/>
              <a:t>STA $300, X</a:t>
            </a:r>
          </a:p>
          <a:p>
            <a:r>
              <a:rPr lang="nn-NO" sz="2000" dirty="0"/>
              <a:t>INX</a:t>
            </a:r>
          </a:p>
          <a:p>
            <a:r>
              <a:rPr lang="nn-NO" sz="2000" dirty="0"/>
              <a:t>BNE start</a:t>
            </a:r>
          </a:p>
          <a:p>
            <a:r>
              <a:rPr lang="nn-NO" sz="2000" dirty="0"/>
              <a:t>LDA #$06</a:t>
            </a:r>
          </a:p>
          <a:p>
            <a:r>
              <a:rPr lang="nn-NO" sz="2000" dirty="0"/>
              <a:t>LDX #$00</a:t>
            </a:r>
          </a:p>
          <a:p>
            <a:r>
              <a:rPr lang="nn-NO" sz="2000" dirty="0"/>
              <a:t>start2:</a:t>
            </a:r>
          </a:p>
          <a:p>
            <a:r>
              <a:rPr lang="nn-NO" sz="2000" dirty="0"/>
              <a:t>STA $400, X</a:t>
            </a:r>
          </a:p>
          <a:p>
            <a:r>
              <a:rPr lang="nn-NO" sz="2000" dirty="0"/>
              <a:t>STA $500, X</a:t>
            </a:r>
          </a:p>
          <a:p>
            <a:r>
              <a:rPr lang="nn-NO" sz="2000" dirty="0"/>
              <a:t>INX</a:t>
            </a:r>
          </a:p>
          <a:p>
            <a:r>
              <a:rPr lang="nn-NO" sz="2000" dirty="0"/>
              <a:t>BNE start2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2218489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A6F87-23E0-DC77-7310-4E3E71D4C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Store one 32 bit number in memory starting at $200, another at $210. Choose how to store the number </a:t>
            </a:r>
            <a:r>
              <a:rPr lang="en-US" sz="3200" dirty="0" err="1"/>
              <a:t>yourselve</a:t>
            </a:r>
            <a:r>
              <a:rPr lang="en-US" sz="3200" dirty="0"/>
              <a:t>. Add those numbers and store result in $220. </a:t>
            </a:r>
            <a:r>
              <a:rPr lang="hr-HR" sz="3200" dirty="0"/>
              <a:t> (6502) – 1.način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F81F5-822F-CF72-9020-D8BD11DC0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425606" cy="435133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/>
              <a:t>LDA #$ff</a:t>
            </a:r>
          </a:p>
          <a:p>
            <a:pPr marL="0" indent="0">
              <a:buNone/>
            </a:pPr>
            <a:r>
              <a:rPr lang="en-US" dirty="0"/>
              <a:t>STA $200</a:t>
            </a:r>
          </a:p>
          <a:p>
            <a:pPr marL="0" indent="0">
              <a:buNone/>
            </a:pPr>
            <a:r>
              <a:rPr lang="en-US" dirty="0"/>
              <a:t>STA $201</a:t>
            </a:r>
          </a:p>
          <a:p>
            <a:pPr marL="0" indent="0">
              <a:buNone/>
            </a:pPr>
            <a:r>
              <a:rPr lang="en-US" dirty="0"/>
              <a:t>STA $202</a:t>
            </a:r>
          </a:p>
          <a:p>
            <a:pPr marL="0" indent="0">
              <a:buNone/>
            </a:pPr>
            <a:r>
              <a:rPr lang="en-US" dirty="0"/>
              <a:t>STA $203</a:t>
            </a:r>
          </a:p>
          <a:p>
            <a:pPr marL="0" indent="0">
              <a:buNone/>
            </a:pPr>
            <a:r>
              <a:rPr lang="en-US" dirty="0"/>
              <a:t>STA $204</a:t>
            </a:r>
          </a:p>
          <a:p>
            <a:pPr marL="0" indent="0">
              <a:buNone/>
            </a:pPr>
            <a:r>
              <a:rPr lang="en-US" dirty="0"/>
              <a:t>STA $205</a:t>
            </a:r>
          </a:p>
          <a:p>
            <a:pPr marL="0" indent="0">
              <a:buNone/>
            </a:pPr>
            <a:r>
              <a:rPr lang="en-US" dirty="0"/>
              <a:t>STA $206</a:t>
            </a:r>
          </a:p>
          <a:p>
            <a:pPr marL="0" indent="0">
              <a:buNone/>
            </a:pPr>
            <a:r>
              <a:rPr lang="en-US" dirty="0"/>
              <a:t>STA $207</a:t>
            </a:r>
          </a:p>
          <a:p>
            <a:pPr marL="0" indent="0">
              <a:buNone/>
            </a:pPr>
            <a:r>
              <a:rPr lang="en-US" dirty="0"/>
              <a:t>LDA #$ff</a:t>
            </a:r>
          </a:p>
          <a:p>
            <a:pPr marL="0" indent="0">
              <a:buNone/>
            </a:pPr>
            <a:r>
              <a:rPr lang="en-US" dirty="0"/>
              <a:t>STA $210</a:t>
            </a:r>
          </a:p>
          <a:p>
            <a:pPr marL="0" indent="0">
              <a:buNone/>
            </a:pPr>
            <a:r>
              <a:rPr lang="en-US" dirty="0"/>
              <a:t>STA $211</a:t>
            </a:r>
          </a:p>
          <a:p>
            <a:pPr marL="0" indent="0">
              <a:buNone/>
            </a:pPr>
            <a:r>
              <a:rPr lang="en-US" dirty="0"/>
              <a:t>STA $212</a:t>
            </a:r>
          </a:p>
          <a:p>
            <a:pPr marL="0" indent="0">
              <a:buNone/>
            </a:pPr>
            <a:r>
              <a:rPr lang="en-US" dirty="0"/>
              <a:t>STA $213</a:t>
            </a:r>
            <a:endParaRPr lang="hr-HR" dirty="0"/>
          </a:p>
          <a:p>
            <a:pPr marL="0" indent="0">
              <a:buNone/>
            </a:pPr>
            <a:r>
              <a:rPr lang="en-US" dirty="0"/>
              <a:t>STA $214</a:t>
            </a:r>
          </a:p>
          <a:p>
            <a:pPr marL="0" indent="0">
              <a:buNone/>
            </a:pPr>
            <a:r>
              <a:rPr lang="en-US" dirty="0"/>
              <a:t>STA $215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D07629-9942-0D3A-007D-A596AC7C32C8}"/>
              </a:ext>
            </a:extLst>
          </p:cNvPr>
          <p:cNvSpPr txBox="1"/>
          <p:nvPr/>
        </p:nvSpPr>
        <p:spPr>
          <a:xfrm>
            <a:off x="3977196" y="1899821"/>
            <a:ext cx="247687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STA $216</a:t>
            </a:r>
          </a:p>
          <a:p>
            <a:r>
              <a:rPr lang="en-US" sz="1400" dirty="0"/>
              <a:t>STA $217</a:t>
            </a:r>
          </a:p>
          <a:p>
            <a:r>
              <a:rPr lang="en-US" sz="1400" dirty="0"/>
              <a:t>LDX #15</a:t>
            </a:r>
          </a:p>
          <a:p>
            <a:r>
              <a:rPr lang="en-US" sz="1400" dirty="0"/>
              <a:t>LDY #0</a:t>
            </a:r>
          </a:p>
          <a:p>
            <a:r>
              <a:rPr lang="en-US" sz="1400" dirty="0"/>
              <a:t>loop:</a:t>
            </a:r>
          </a:p>
          <a:p>
            <a:r>
              <a:rPr lang="en-US" sz="1400" dirty="0"/>
              <a:t>TYA</a:t>
            </a:r>
          </a:p>
          <a:p>
            <a:r>
              <a:rPr lang="en-US" sz="1400" dirty="0"/>
              <a:t>ADC $200, X</a:t>
            </a:r>
          </a:p>
          <a:p>
            <a:r>
              <a:rPr lang="en-US" sz="1400" dirty="0"/>
              <a:t>ADC $210, X</a:t>
            </a:r>
          </a:p>
          <a:p>
            <a:r>
              <a:rPr lang="en-US" sz="1400" dirty="0"/>
              <a:t>BCS </a:t>
            </a:r>
            <a:r>
              <a:rPr lang="en-US" sz="1400" dirty="0" err="1"/>
              <a:t>set_carry</a:t>
            </a:r>
            <a:endParaRPr lang="en-US" sz="1400" dirty="0"/>
          </a:p>
          <a:p>
            <a:r>
              <a:rPr lang="en-US" sz="1400" dirty="0"/>
              <a:t>LDY #0</a:t>
            </a:r>
          </a:p>
          <a:p>
            <a:r>
              <a:rPr lang="en-US" sz="1400" dirty="0"/>
              <a:t>JMP return</a:t>
            </a:r>
          </a:p>
          <a:p>
            <a:r>
              <a:rPr lang="en-US" sz="1400" dirty="0" err="1"/>
              <a:t>set_carry</a:t>
            </a:r>
            <a:endParaRPr lang="en-US" sz="1400" dirty="0"/>
          </a:p>
          <a:p>
            <a:r>
              <a:rPr lang="en-US" sz="1400" dirty="0"/>
              <a:t>:</a:t>
            </a:r>
          </a:p>
          <a:p>
            <a:r>
              <a:rPr lang="en-US" sz="1400" dirty="0"/>
              <a:t>LDY #1</a:t>
            </a:r>
          </a:p>
          <a:p>
            <a:r>
              <a:rPr lang="en-US" sz="1400" dirty="0"/>
              <a:t>JMP return</a:t>
            </a:r>
          </a:p>
          <a:p>
            <a:r>
              <a:rPr lang="en-US" sz="1400" dirty="0"/>
              <a:t>return:</a:t>
            </a:r>
          </a:p>
          <a:p>
            <a:r>
              <a:rPr lang="en-US" sz="1400" dirty="0"/>
              <a:t>STA $220, X</a:t>
            </a:r>
          </a:p>
          <a:p>
            <a:r>
              <a:rPr lang="en-US" sz="1400" dirty="0"/>
              <a:t>DEX</a:t>
            </a:r>
          </a:p>
          <a:p>
            <a:r>
              <a:rPr lang="en-US" sz="1400" dirty="0"/>
              <a:t>BPL loop</a:t>
            </a:r>
          </a:p>
        </p:txBody>
      </p:sp>
    </p:spTree>
    <p:extLst>
      <p:ext uri="{BB962C8B-B14F-4D97-AF65-F5344CB8AC3E}">
        <p14:creationId xmlns:p14="http://schemas.microsoft.com/office/powerpoint/2010/main" val="2469127877"/>
      </p:ext>
    </p:extLst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BFACC-2C45-FFC8-0CCB-E58315EB8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Store one 32 bit number in memory starting at $200, another at $210. Choose how to store the number </a:t>
            </a:r>
            <a:r>
              <a:rPr lang="en-US" sz="3200" dirty="0" err="1"/>
              <a:t>yourselve</a:t>
            </a:r>
            <a:r>
              <a:rPr lang="en-US" sz="3200" dirty="0"/>
              <a:t>. Add those numbers and store result in $220. </a:t>
            </a:r>
            <a:r>
              <a:rPr lang="hr-HR" sz="3200" dirty="0"/>
              <a:t> (6502) – 2.način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3F916-83F2-8926-2BD3-60723FCF1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129589" cy="4351338"/>
          </a:xfrm>
        </p:spPr>
        <p:txBody>
          <a:bodyPr>
            <a:normAutofit fontScale="92500" lnSpcReduction="20000"/>
          </a:bodyPr>
          <a:lstStyle/>
          <a:p>
            <a:r>
              <a:rPr lang="it-IT" dirty="0"/>
              <a:t>LDA #$01</a:t>
            </a:r>
          </a:p>
          <a:p>
            <a:r>
              <a:rPr lang="it-IT" dirty="0"/>
              <a:t>STA $200</a:t>
            </a:r>
          </a:p>
          <a:p>
            <a:r>
              <a:rPr lang="it-IT" dirty="0"/>
              <a:t>STA $201</a:t>
            </a:r>
          </a:p>
          <a:p>
            <a:r>
              <a:rPr lang="it-IT" dirty="0"/>
              <a:t>STA $202</a:t>
            </a:r>
          </a:p>
          <a:p>
            <a:r>
              <a:rPr lang="it-IT" dirty="0"/>
              <a:t>STA $203</a:t>
            </a:r>
          </a:p>
          <a:p>
            <a:r>
              <a:rPr lang="it-IT" dirty="0"/>
              <a:t>LDA #$01</a:t>
            </a:r>
          </a:p>
          <a:p>
            <a:r>
              <a:rPr lang="it-IT" dirty="0"/>
              <a:t>STA $210</a:t>
            </a:r>
          </a:p>
          <a:p>
            <a:r>
              <a:rPr lang="it-IT" dirty="0"/>
              <a:t>STA $211</a:t>
            </a:r>
          </a:p>
          <a:p>
            <a:r>
              <a:rPr lang="it-IT" dirty="0"/>
              <a:t>STA $212</a:t>
            </a:r>
          </a:p>
          <a:p>
            <a:r>
              <a:rPr lang="it-IT" dirty="0"/>
              <a:t>STA $213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2A51FB-2F99-B105-D7F8-6AA2BB8B9229}"/>
              </a:ext>
            </a:extLst>
          </p:cNvPr>
          <p:cNvSpPr txBox="1"/>
          <p:nvPr/>
        </p:nvSpPr>
        <p:spPr>
          <a:xfrm>
            <a:off x="4203032" y="1909011"/>
            <a:ext cx="28394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dirty="0"/>
              <a:t>LDX #$03</a:t>
            </a:r>
          </a:p>
          <a:p>
            <a:r>
              <a:rPr lang="en-US" sz="2600" dirty="0"/>
              <a:t>loop1:</a:t>
            </a:r>
          </a:p>
          <a:p>
            <a:r>
              <a:rPr lang="en-US" sz="2600" dirty="0"/>
              <a:t>LDA $200, X</a:t>
            </a:r>
          </a:p>
          <a:p>
            <a:r>
              <a:rPr lang="en-US" sz="2600" dirty="0"/>
              <a:t>ADC $210, X</a:t>
            </a:r>
          </a:p>
          <a:p>
            <a:r>
              <a:rPr lang="en-US" sz="2600" dirty="0"/>
              <a:t>STA $220, X</a:t>
            </a:r>
          </a:p>
          <a:p>
            <a:r>
              <a:rPr lang="en-US" sz="2600" dirty="0"/>
              <a:t>DEX</a:t>
            </a:r>
          </a:p>
          <a:p>
            <a:r>
              <a:rPr lang="en-US" sz="2600" dirty="0"/>
              <a:t>BNE loop1</a:t>
            </a:r>
          </a:p>
          <a:p>
            <a:r>
              <a:rPr lang="en-US" sz="2600" dirty="0"/>
              <a:t>LDA $200</a:t>
            </a:r>
          </a:p>
          <a:p>
            <a:r>
              <a:rPr lang="en-US" sz="2600" dirty="0"/>
              <a:t>ADC $210</a:t>
            </a:r>
          </a:p>
          <a:p>
            <a:r>
              <a:rPr lang="en-US" sz="2600" dirty="0"/>
              <a:t>STA $220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47966999"/>
      </p:ext>
    </p:extLst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B8DC3-4228-F2E7-6B92-6BE5BB2AB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Create two dots in the middle of the „video memory”. Animate them moving in </a:t>
            </a:r>
            <a:r>
              <a:rPr lang="en-US" sz="3200" dirty="0" err="1"/>
              <a:t>oposite</a:t>
            </a:r>
            <a:r>
              <a:rPr lang="en-US" sz="3200" dirty="0"/>
              <a:t> directions, first on X then on Y axis. Repeat until reset. </a:t>
            </a:r>
            <a:r>
              <a:rPr lang="hr-HR" sz="3200" dirty="0"/>
              <a:t>(6502) – 1.dio zadatka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57AC8-D04D-234E-AEB6-71270A8BF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835442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function:</a:t>
            </a:r>
          </a:p>
          <a:p>
            <a:r>
              <a:rPr lang="en-US" dirty="0"/>
              <a:t>LDX #$0</a:t>
            </a:r>
          </a:p>
          <a:p>
            <a:r>
              <a:rPr lang="en-US" dirty="0"/>
              <a:t>LDY #$10</a:t>
            </a:r>
          </a:p>
          <a:p>
            <a:r>
              <a:rPr lang="en-US" dirty="0"/>
              <a:t>LDA #$01</a:t>
            </a:r>
          </a:p>
          <a:p>
            <a:r>
              <a:rPr lang="en-US" dirty="0"/>
              <a:t>STA $410</a:t>
            </a:r>
          </a:p>
          <a:p>
            <a:r>
              <a:rPr lang="en-US" dirty="0"/>
              <a:t>loop:</a:t>
            </a:r>
          </a:p>
          <a:p>
            <a:r>
              <a:rPr lang="en-US" dirty="0"/>
              <a:t>LDA #$00</a:t>
            </a:r>
          </a:p>
          <a:p>
            <a:r>
              <a:rPr lang="en-US" dirty="0"/>
              <a:t>STA $410, X</a:t>
            </a:r>
          </a:p>
          <a:p>
            <a:r>
              <a:rPr lang="en-US" dirty="0"/>
              <a:t>STA $400, Y</a:t>
            </a:r>
          </a:p>
          <a:p>
            <a:r>
              <a:rPr lang="en-US" dirty="0"/>
              <a:t>INX</a:t>
            </a:r>
          </a:p>
          <a:p>
            <a:r>
              <a:rPr lang="en-US" dirty="0"/>
              <a:t>DEY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820924-1615-6B70-4599-CADF160E2AF4}"/>
              </a:ext>
            </a:extLst>
          </p:cNvPr>
          <p:cNvSpPr txBox="1"/>
          <p:nvPr/>
        </p:nvSpPr>
        <p:spPr>
          <a:xfrm>
            <a:off x="4908884" y="1925053"/>
            <a:ext cx="35773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CPX #$10</a:t>
            </a:r>
          </a:p>
          <a:p>
            <a:r>
              <a:rPr lang="en-US" sz="2400" dirty="0"/>
              <a:t>BEQ quit</a:t>
            </a:r>
          </a:p>
          <a:p>
            <a:r>
              <a:rPr lang="en-US" sz="2400" dirty="0"/>
              <a:t>LDA #$01</a:t>
            </a:r>
          </a:p>
          <a:p>
            <a:r>
              <a:rPr lang="en-US" sz="2400" dirty="0"/>
              <a:t>STA $410, X</a:t>
            </a:r>
          </a:p>
          <a:p>
            <a:r>
              <a:rPr lang="en-US" sz="2400" dirty="0"/>
              <a:t>STA $400, Y</a:t>
            </a:r>
          </a:p>
          <a:p>
            <a:r>
              <a:rPr lang="en-US" sz="2400" dirty="0"/>
              <a:t>JMP loop</a:t>
            </a:r>
          </a:p>
          <a:p>
            <a:r>
              <a:rPr lang="en-US" sz="2400" dirty="0"/>
              <a:t>quit:</a:t>
            </a:r>
          </a:p>
          <a:p>
            <a:r>
              <a:rPr lang="en-US" sz="2400" dirty="0"/>
              <a:t>JMP function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02754533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AD4AE-D721-E87D-D60B-4FA34320E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6502 primjeri s konzultacija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5C55B-7372-8564-4FB3-4FA7A2B8D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103485" cy="4351338"/>
          </a:xfrm>
        </p:spPr>
        <p:txBody>
          <a:bodyPr>
            <a:normAutofit fontScale="92500" lnSpcReduction="10000"/>
          </a:bodyPr>
          <a:lstStyle/>
          <a:p>
            <a:r>
              <a:rPr lang="hr-HR" dirty="0"/>
              <a:t>LDX #$00</a:t>
            </a:r>
            <a:br>
              <a:rPr lang="hr-HR" dirty="0"/>
            </a:br>
            <a:r>
              <a:rPr lang="hr-HR" dirty="0"/>
              <a:t>loop:</a:t>
            </a:r>
            <a:br>
              <a:rPr lang="hr-HR" dirty="0"/>
            </a:br>
            <a:r>
              <a:rPr lang="hr-HR" dirty="0"/>
              <a:t>LDA #$01</a:t>
            </a:r>
            <a:br>
              <a:rPr lang="hr-HR" dirty="0"/>
            </a:br>
            <a:r>
              <a:rPr lang="hr-HR" dirty="0"/>
              <a:t>STA $200,X</a:t>
            </a:r>
            <a:br>
              <a:rPr lang="hr-HR" dirty="0"/>
            </a:br>
            <a:r>
              <a:rPr lang="hr-HR" dirty="0"/>
              <a:t>INX</a:t>
            </a:r>
            <a:br>
              <a:rPr lang="hr-HR" dirty="0"/>
            </a:br>
            <a:r>
              <a:rPr lang="hr-HR" dirty="0"/>
              <a:t>TXA</a:t>
            </a:r>
            <a:br>
              <a:rPr lang="hr-HR" dirty="0"/>
            </a:br>
            <a:r>
              <a:rPr lang="hr-HR" dirty="0"/>
              <a:t>CMP #$0</a:t>
            </a:r>
            <a:br>
              <a:rPr lang="hr-HR" dirty="0"/>
            </a:br>
            <a:r>
              <a:rPr lang="hr-HR" dirty="0"/>
              <a:t>BEQ end</a:t>
            </a:r>
            <a:br>
              <a:rPr lang="hr-HR" dirty="0"/>
            </a:br>
            <a:r>
              <a:rPr lang="hr-HR" dirty="0"/>
              <a:t>INX</a:t>
            </a:r>
            <a:br>
              <a:rPr lang="hr-HR" dirty="0"/>
            </a:br>
            <a:r>
              <a:rPr lang="hr-HR" dirty="0"/>
              <a:t>INX</a:t>
            </a:r>
            <a:br>
              <a:rPr lang="hr-HR" dirty="0"/>
            </a:br>
            <a:r>
              <a:rPr lang="hr-HR" dirty="0"/>
              <a:t>JMP loop</a:t>
            </a:r>
            <a:br>
              <a:rPr lang="hr-HR" dirty="0"/>
            </a:br>
            <a:r>
              <a:rPr lang="hr-HR" dirty="0"/>
              <a:t>end:</a:t>
            </a:r>
          </a:p>
          <a:p>
            <a:r>
              <a:rPr lang="hr-HR" sz="1900" dirty="0"/>
              <a:t>*crta tockicu svaka 3 mjesta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004509-20B3-490C-E015-444D254D1457}"/>
              </a:ext>
            </a:extLst>
          </p:cNvPr>
          <p:cNvSpPr txBox="1"/>
          <p:nvPr/>
        </p:nvSpPr>
        <p:spPr>
          <a:xfrm>
            <a:off x="7457243" y="1691561"/>
            <a:ext cx="328473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LDA#$01</a:t>
            </a:r>
            <a:br>
              <a:rPr lang="hr-HR" dirty="0"/>
            </a:br>
            <a:r>
              <a:rPr lang="hr-HR" dirty="0"/>
              <a:t>LDX #$00</a:t>
            </a:r>
            <a:br>
              <a:rPr lang="hr-HR" dirty="0"/>
            </a:br>
            <a:r>
              <a:rPr lang="hr-HR" dirty="0"/>
              <a:t>loop:</a:t>
            </a:r>
            <a:br>
              <a:rPr lang="hr-HR" dirty="0"/>
            </a:br>
            <a:r>
              <a:rPr lang="hr-HR" dirty="0"/>
              <a:t>STA $200,X</a:t>
            </a:r>
            <a:br>
              <a:rPr lang="hr-HR" dirty="0"/>
            </a:br>
            <a:r>
              <a:rPr lang="hr-HR" dirty="0"/>
              <a:t>JSR sub</a:t>
            </a:r>
            <a:br>
              <a:rPr lang="hr-HR" dirty="0"/>
            </a:br>
            <a:r>
              <a:rPr lang="hr-HR" dirty="0"/>
              <a:t>INX</a:t>
            </a:r>
            <a:br>
              <a:rPr lang="hr-HR" dirty="0"/>
            </a:br>
            <a:r>
              <a:rPr lang="hr-HR" dirty="0"/>
              <a:t>BNE loop</a:t>
            </a:r>
            <a:br>
              <a:rPr lang="hr-HR" dirty="0"/>
            </a:br>
            <a:r>
              <a:rPr lang="hr-HR" dirty="0"/>
              <a:t>JMP end</a:t>
            </a:r>
            <a:br>
              <a:rPr lang="hr-HR" dirty="0"/>
            </a:br>
            <a:r>
              <a:rPr lang="hr-HR" dirty="0"/>
              <a:t>sub:</a:t>
            </a:r>
          </a:p>
          <a:p>
            <a:r>
              <a:rPr lang="hr-HR" dirty="0"/>
              <a:t>TAY</a:t>
            </a:r>
            <a:br>
              <a:rPr lang="hr-HR" dirty="0"/>
            </a:br>
            <a:r>
              <a:rPr lang="hr-HR" dirty="0"/>
              <a:t>LDA #$2</a:t>
            </a:r>
            <a:br>
              <a:rPr lang="hr-HR" dirty="0"/>
            </a:br>
            <a:r>
              <a:rPr lang="hr-HR" dirty="0"/>
              <a:t>STA $300,X</a:t>
            </a:r>
            <a:br>
              <a:rPr lang="hr-HR" dirty="0"/>
            </a:br>
            <a:r>
              <a:rPr lang="hr-HR" dirty="0"/>
              <a:t>TYA</a:t>
            </a:r>
            <a:br>
              <a:rPr lang="hr-HR" dirty="0"/>
            </a:br>
            <a:r>
              <a:rPr lang="hr-HR" dirty="0"/>
              <a:t>RTS</a:t>
            </a:r>
            <a:br>
              <a:rPr lang="hr-HR" dirty="0"/>
            </a:br>
            <a:r>
              <a:rPr lang="hr-HR" dirty="0"/>
              <a:t>end: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*popunjava pola ekrana s 2 boje, ali kroz subroutinu</a:t>
            </a:r>
          </a:p>
        </p:txBody>
      </p:sp>
    </p:spTree>
    <p:extLst>
      <p:ext uri="{BB962C8B-B14F-4D97-AF65-F5344CB8AC3E}">
        <p14:creationId xmlns:p14="http://schemas.microsoft.com/office/powerpoint/2010/main" val="703188866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85E44-7964-7AE8-7EFF-B3F4D144B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Broj ciklusa 6502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0F836-E934-9E2B-A076-1179ADE202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https://www.masswerk.at/6502/6502_instruction_set.html#opcodes-footnote2</a:t>
            </a:r>
            <a:r>
              <a:rPr lang="hr-HR" dirty="0"/>
              <a:t> </a:t>
            </a:r>
          </a:p>
          <a:p>
            <a:r>
              <a:rPr lang="en-US" dirty="0">
                <a:hlinkClick r:id="rId3"/>
              </a:rPr>
              <a:t>http://www.6502.org/tutorials/6502opcodes.html</a:t>
            </a:r>
            <a:br>
              <a:rPr lang="hr-HR" dirty="0"/>
            </a:br>
            <a:r>
              <a:rPr lang="hr-HR" dirty="0"/>
              <a:t>LEN – dužina; količina prostora u memoriji koju instrukcija zauzme u memoriji kad ju se dekodira</a:t>
            </a:r>
            <a:br>
              <a:rPr lang="hr-HR" dirty="0"/>
            </a:br>
            <a:r>
              <a:rPr lang="hr-HR" dirty="0"/>
              <a:t>TIM – ciklus; koliko vremena treba da se instrukcija izvrši</a:t>
            </a:r>
            <a:br>
              <a:rPr lang="hr-HR" dirty="0"/>
            </a:br>
            <a:r>
              <a:rPr lang="hr-HR" dirty="0"/>
              <a:t>*2 ciklusa – 1 da uzme vrijednost na bus, drugi da spremi u akumulator</a:t>
            </a:r>
          </a:p>
        </p:txBody>
      </p:sp>
    </p:spTree>
    <p:extLst>
      <p:ext uri="{BB962C8B-B14F-4D97-AF65-F5344CB8AC3E}">
        <p14:creationId xmlns:p14="http://schemas.microsoft.com/office/powerpoint/2010/main" val="29825666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D47E6-89D2-D110-5F26-5C42F0F9E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Obrada</a:t>
            </a:r>
            <a:r>
              <a:rPr lang="en-US" dirty="0"/>
              <a:t> </a:t>
            </a:r>
            <a:r>
              <a:rPr lang="en-US" dirty="0" err="1"/>
              <a:t>podataka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03189-6957-2640-B605-91F42E2F6B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Obrada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(</a:t>
            </a:r>
            <a:r>
              <a:rPr lang="en-US" dirty="0" err="1"/>
              <a:t>engl.</a:t>
            </a:r>
            <a:r>
              <a:rPr lang="en-US" dirty="0"/>
              <a:t> data processing) je </a:t>
            </a:r>
            <a:r>
              <a:rPr lang="en-US" dirty="0" err="1"/>
              <a:t>svrsishodna</a:t>
            </a:r>
            <a:r>
              <a:rPr lang="en-US" dirty="0"/>
              <a:t> </a:t>
            </a:r>
            <a:r>
              <a:rPr lang="en-US" dirty="0" err="1"/>
              <a:t>aktivnost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za </a:t>
            </a:r>
            <a:r>
              <a:rPr lang="en-US" dirty="0" err="1"/>
              <a:t>cilj</a:t>
            </a:r>
            <a:r>
              <a:rPr lang="en-US" dirty="0"/>
              <a:t> </a:t>
            </a:r>
            <a:r>
              <a:rPr lang="en-US" dirty="0" err="1"/>
              <a:t>dobivanje</a:t>
            </a:r>
            <a:r>
              <a:rPr lang="en-US" dirty="0"/>
              <a:t> </a:t>
            </a:r>
            <a:r>
              <a:rPr lang="en-US" dirty="0" err="1"/>
              <a:t>tražene</a:t>
            </a:r>
            <a:r>
              <a:rPr lang="en-US" dirty="0"/>
              <a:t> </a:t>
            </a:r>
            <a:r>
              <a:rPr lang="en-US" dirty="0" err="1"/>
              <a:t>informacije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raspoloživih</a:t>
            </a:r>
            <a:r>
              <a:rPr lang="en-US" dirty="0"/>
              <a:t> </a:t>
            </a:r>
            <a:r>
              <a:rPr lang="en-US" dirty="0" err="1"/>
              <a:t>podataka</a:t>
            </a:r>
            <a:endParaRPr lang="hr-HR" dirty="0"/>
          </a:p>
          <a:p>
            <a:r>
              <a:rPr lang="en-US" dirty="0" err="1"/>
              <a:t>Obrada</a:t>
            </a:r>
            <a:r>
              <a:rPr lang="en-US" dirty="0"/>
              <a:t> </a:t>
            </a:r>
            <a:r>
              <a:rPr lang="en-US" dirty="0" err="1"/>
              <a:t>informacija</a:t>
            </a:r>
            <a:r>
              <a:rPr lang="en-US" dirty="0"/>
              <a:t> </a:t>
            </a:r>
            <a:r>
              <a:rPr lang="en-US" dirty="0" err="1"/>
              <a:t>objedinjuje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: </a:t>
            </a:r>
            <a:br>
              <a:rPr lang="hr-HR" dirty="0"/>
            </a:br>
            <a:r>
              <a:rPr lang="en-US" dirty="0"/>
              <a:t>• </a:t>
            </a:r>
            <a:r>
              <a:rPr lang="en-US" dirty="0" err="1"/>
              <a:t>pohrana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</a:t>
            </a:r>
            <a:br>
              <a:rPr lang="hr-HR" dirty="0"/>
            </a:br>
            <a:r>
              <a:rPr lang="en-US" dirty="0"/>
              <a:t>• </a:t>
            </a:r>
            <a:r>
              <a:rPr lang="en-US" dirty="0" err="1"/>
              <a:t>obrada</a:t>
            </a:r>
            <a:r>
              <a:rPr lang="en-US" dirty="0"/>
              <a:t> </a:t>
            </a:r>
            <a:r>
              <a:rPr lang="en-US" dirty="0" err="1"/>
              <a:t>velikih</a:t>
            </a:r>
            <a:r>
              <a:rPr lang="en-US" dirty="0"/>
              <a:t> </a:t>
            </a:r>
            <a:r>
              <a:rPr lang="en-US" dirty="0" err="1"/>
              <a:t>količina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</a:t>
            </a:r>
            <a:br>
              <a:rPr lang="hr-HR" dirty="0"/>
            </a:br>
            <a:r>
              <a:rPr lang="en-US" dirty="0"/>
              <a:t>• </a:t>
            </a:r>
            <a:r>
              <a:rPr lang="en-US" dirty="0" err="1"/>
              <a:t>slanje</a:t>
            </a:r>
            <a:r>
              <a:rPr lang="en-US" dirty="0"/>
              <a:t>, </a:t>
            </a:r>
            <a:r>
              <a:rPr lang="en-US" dirty="0" err="1"/>
              <a:t>odnosno</a:t>
            </a:r>
            <a:r>
              <a:rPr lang="en-US" dirty="0"/>
              <a:t> </a:t>
            </a:r>
            <a:r>
              <a:rPr lang="en-US" dirty="0" err="1"/>
              <a:t>upućivanje</a:t>
            </a:r>
            <a:r>
              <a:rPr lang="en-US" dirty="0"/>
              <a:t> </a:t>
            </a:r>
            <a:r>
              <a:rPr lang="en-US" dirty="0" err="1"/>
              <a:t>tražene</a:t>
            </a:r>
            <a:r>
              <a:rPr lang="en-US" dirty="0"/>
              <a:t> </a:t>
            </a:r>
            <a:r>
              <a:rPr lang="en-US" dirty="0" err="1"/>
              <a:t>informacije</a:t>
            </a:r>
            <a:r>
              <a:rPr lang="en-US" dirty="0"/>
              <a:t>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odredištu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njezino</a:t>
            </a:r>
            <a:r>
              <a:rPr lang="en-US" dirty="0"/>
              <a:t> </a:t>
            </a:r>
            <a:r>
              <a:rPr lang="en-US" dirty="0" err="1"/>
              <a:t>ponovno</a:t>
            </a:r>
            <a:r>
              <a:rPr lang="en-US" dirty="0"/>
              <a:t> </a:t>
            </a:r>
            <a:r>
              <a:rPr lang="en-US" dirty="0" err="1"/>
              <a:t>pohranjivanje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668839"/>
      </p:ext>
    </p:extLst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B35B0-7B37-5A96-E007-F113F0DBF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6502 page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E4EE4-E103-6851-7021-5BD27075D7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Blokovi memorije od 256 bajtova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9520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55420-33E7-0791-A606-A6E011B94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Obrada</a:t>
            </a:r>
            <a:r>
              <a:rPr lang="en-US" dirty="0"/>
              <a:t> </a:t>
            </a:r>
            <a:r>
              <a:rPr lang="en-US" dirty="0" err="1"/>
              <a:t>podataka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94EE1-F1B5-0600-F337-26F61054F0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• U </a:t>
            </a:r>
            <a:r>
              <a:rPr lang="en-US" dirty="0" err="1"/>
              <a:t>postupku</a:t>
            </a:r>
            <a:r>
              <a:rPr lang="en-US" dirty="0"/>
              <a:t> </a:t>
            </a:r>
            <a:r>
              <a:rPr lang="en-US" dirty="0" err="1"/>
              <a:t>obrade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</a:t>
            </a:r>
            <a:r>
              <a:rPr lang="en-US" dirty="0" err="1"/>
              <a:t>možemo</a:t>
            </a:r>
            <a:r>
              <a:rPr lang="en-US" dirty="0"/>
              <a:t> </a:t>
            </a:r>
            <a:r>
              <a:rPr lang="en-US" dirty="0" err="1"/>
              <a:t>identificirati</a:t>
            </a:r>
            <a:r>
              <a:rPr lang="en-US" dirty="0"/>
              <a:t> tri </a:t>
            </a:r>
            <a:r>
              <a:rPr lang="en-US" dirty="0" err="1"/>
              <a:t>glavne</a:t>
            </a:r>
            <a:r>
              <a:rPr lang="en-US" dirty="0"/>
              <a:t> </a:t>
            </a:r>
            <a:r>
              <a:rPr lang="en-US" dirty="0" err="1"/>
              <a:t>komponente</a:t>
            </a:r>
            <a:r>
              <a:rPr lang="en-US" dirty="0"/>
              <a:t>:</a:t>
            </a:r>
            <a:r>
              <a:rPr lang="hr-HR" dirty="0"/>
              <a:t> </a:t>
            </a:r>
            <a:br>
              <a:rPr lang="hr-HR" dirty="0"/>
            </a:br>
            <a:r>
              <a:rPr lang="en-US" dirty="0"/>
              <a:t>• </a:t>
            </a:r>
            <a:r>
              <a:rPr lang="en-US" b="1" dirty="0" err="1"/>
              <a:t>Podaci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objekti</a:t>
            </a:r>
            <a:r>
              <a:rPr lang="en-US" dirty="0"/>
              <a:t> u </a:t>
            </a:r>
            <a:r>
              <a:rPr lang="en-US" dirty="0" err="1"/>
              <a:t>obradi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moraju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predočeni</a:t>
            </a:r>
            <a:r>
              <a:rPr lang="en-US" dirty="0"/>
              <a:t> u </a:t>
            </a:r>
            <a:r>
              <a:rPr lang="en-US" dirty="0" err="1"/>
              <a:t>obliku</a:t>
            </a:r>
            <a:r>
              <a:rPr lang="en-US" dirty="0"/>
              <a:t> koji je </a:t>
            </a:r>
            <a:r>
              <a:rPr lang="en-US" dirty="0" err="1"/>
              <a:t>prilagođen</a:t>
            </a:r>
            <a:r>
              <a:rPr lang="en-US" dirty="0"/>
              <a:t> </a:t>
            </a:r>
            <a:r>
              <a:rPr lang="en-US" dirty="0" err="1"/>
              <a:t>izvršitelju</a:t>
            </a:r>
            <a:r>
              <a:rPr lang="en-US" dirty="0"/>
              <a:t> </a:t>
            </a:r>
            <a:br>
              <a:rPr lang="hr-HR" dirty="0"/>
            </a:br>
            <a:r>
              <a:rPr lang="en-US" dirty="0"/>
              <a:t>• </a:t>
            </a:r>
            <a:r>
              <a:rPr lang="en-US" b="1" dirty="0" err="1"/>
              <a:t>Algoritam</a:t>
            </a:r>
            <a:r>
              <a:rPr lang="en-US" dirty="0"/>
              <a:t> </a:t>
            </a:r>
            <a:r>
              <a:rPr lang="en-US" dirty="0" err="1"/>
              <a:t>predstavlja</a:t>
            </a:r>
            <a:r>
              <a:rPr lang="en-US" dirty="0"/>
              <a:t> </a:t>
            </a:r>
            <a:r>
              <a:rPr lang="en-US" dirty="0" err="1"/>
              <a:t>preciznu</a:t>
            </a:r>
            <a:r>
              <a:rPr lang="en-US" dirty="0"/>
              <a:t> </a:t>
            </a:r>
            <a:r>
              <a:rPr lang="en-US" dirty="0" err="1"/>
              <a:t>uputu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“</a:t>
            </a:r>
            <a:r>
              <a:rPr lang="en-US" dirty="0" err="1"/>
              <a:t>recept</a:t>
            </a:r>
            <a:r>
              <a:rPr lang="en-US" dirty="0"/>
              <a:t>” </a:t>
            </a:r>
            <a:r>
              <a:rPr lang="en-US" dirty="0" err="1"/>
              <a:t>izvršitelju</a:t>
            </a:r>
            <a:r>
              <a:rPr lang="en-US" dirty="0"/>
              <a:t> </a:t>
            </a:r>
            <a:r>
              <a:rPr lang="en-US" dirty="0" err="1"/>
              <a:t>kojom</a:t>
            </a:r>
            <a:r>
              <a:rPr lang="en-US" dirty="0"/>
              <a:t> se </a:t>
            </a:r>
            <a:r>
              <a:rPr lang="en-US" dirty="0" err="1"/>
              <a:t>opisuje</a:t>
            </a:r>
            <a:r>
              <a:rPr lang="en-US" dirty="0"/>
              <a:t> </a:t>
            </a:r>
            <a:r>
              <a:rPr lang="en-US" dirty="0" err="1"/>
              <a:t>transformacija</a:t>
            </a:r>
            <a:r>
              <a:rPr lang="en-US" dirty="0"/>
              <a:t> </a:t>
            </a:r>
            <a:r>
              <a:rPr lang="en-US" dirty="0" err="1"/>
              <a:t>početnih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ulaznih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u </a:t>
            </a:r>
            <a:r>
              <a:rPr lang="en-US" dirty="0" err="1"/>
              <a:t>procesu</a:t>
            </a:r>
            <a:r>
              <a:rPr lang="en-US" dirty="0"/>
              <a:t> </a:t>
            </a:r>
            <a:r>
              <a:rPr lang="en-US" dirty="0" err="1"/>
              <a:t>obrade</a:t>
            </a:r>
            <a:r>
              <a:rPr lang="en-US" dirty="0"/>
              <a:t> u </a:t>
            </a:r>
            <a:r>
              <a:rPr lang="en-US" dirty="0" err="1"/>
              <a:t>traženu</a:t>
            </a:r>
            <a:r>
              <a:rPr lang="en-US" dirty="0"/>
              <a:t> </a:t>
            </a:r>
            <a:r>
              <a:rPr lang="en-US" dirty="0" err="1"/>
              <a:t>informaciju</a:t>
            </a:r>
            <a:r>
              <a:rPr lang="en-US" dirty="0"/>
              <a:t> </a:t>
            </a:r>
            <a:br>
              <a:rPr lang="hr-HR" dirty="0"/>
            </a:br>
            <a:r>
              <a:rPr lang="en-US" dirty="0"/>
              <a:t>• </a:t>
            </a:r>
            <a:r>
              <a:rPr lang="en-US" b="1" dirty="0" err="1"/>
              <a:t>Izvršitelj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čovjek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stroj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0084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91482-E07D-83FB-31CB-FA755A0CF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Osnovni</a:t>
            </a:r>
            <a:r>
              <a:rPr lang="en-US" dirty="0"/>
              <a:t> </a:t>
            </a:r>
            <a:r>
              <a:rPr lang="en-US" dirty="0" err="1"/>
              <a:t>računalni</a:t>
            </a:r>
            <a:r>
              <a:rPr lang="en-US" dirty="0"/>
              <a:t> </a:t>
            </a:r>
            <a:r>
              <a:rPr lang="en-US" dirty="0" err="1"/>
              <a:t>modeli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461D0-B28D-4E1F-C37A-6B0294FBD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</a:t>
            </a:r>
            <a:r>
              <a:rPr lang="en-US" dirty="0" err="1"/>
              <a:t>Računski</a:t>
            </a:r>
            <a:r>
              <a:rPr lang="en-US" dirty="0"/>
              <a:t> model </a:t>
            </a:r>
            <a:r>
              <a:rPr lang="en-US" dirty="0" err="1"/>
              <a:t>predstavlja</a:t>
            </a:r>
            <a:r>
              <a:rPr lang="en-US" dirty="0"/>
              <a:t> </a:t>
            </a:r>
            <a:r>
              <a:rPr lang="en-US" dirty="0" err="1"/>
              <a:t>višu</a:t>
            </a:r>
            <a:r>
              <a:rPr lang="en-US" dirty="0"/>
              <a:t> </a:t>
            </a:r>
            <a:r>
              <a:rPr lang="en-US" dirty="0" err="1"/>
              <a:t>razinu</a:t>
            </a:r>
            <a:r>
              <a:rPr lang="en-US" dirty="0"/>
              <a:t> </a:t>
            </a:r>
            <a:r>
              <a:rPr lang="en-US" dirty="0" err="1"/>
              <a:t>apstrakcije</a:t>
            </a:r>
            <a:r>
              <a:rPr lang="en-US" dirty="0"/>
              <a:t> od </a:t>
            </a:r>
            <a:r>
              <a:rPr lang="en-US" dirty="0" err="1"/>
              <a:t>arhitekture</a:t>
            </a:r>
            <a:r>
              <a:rPr lang="en-US" dirty="0"/>
              <a:t> </a:t>
            </a:r>
            <a:r>
              <a:rPr lang="en-US" dirty="0" err="1"/>
              <a:t>računala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programskog</a:t>
            </a:r>
            <a:r>
              <a:rPr lang="en-US" dirty="0"/>
              <a:t> </a:t>
            </a:r>
            <a:r>
              <a:rPr lang="en-US" dirty="0" err="1"/>
              <a:t>jezika</a:t>
            </a:r>
            <a:r>
              <a:rPr lang="en-US" dirty="0"/>
              <a:t> </a:t>
            </a:r>
            <a:endParaRPr lang="hr-HR" dirty="0"/>
          </a:p>
          <a:p>
            <a:r>
              <a:rPr lang="en-US" dirty="0"/>
              <a:t>• On se </a:t>
            </a:r>
            <a:r>
              <a:rPr lang="en-US" dirty="0" err="1"/>
              <a:t>opisuje</a:t>
            </a:r>
            <a:r>
              <a:rPr lang="en-US" dirty="0"/>
              <a:t> </a:t>
            </a:r>
            <a:r>
              <a:rPr lang="en-US" dirty="0" err="1"/>
              <a:t>skupom</a:t>
            </a:r>
            <a:r>
              <a:rPr lang="en-US" dirty="0"/>
              <a:t> </a:t>
            </a:r>
            <a:r>
              <a:rPr lang="en-US" dirty="0" err="1"/>
              <a:t>triju</a:t>
            </a:r>
            <a:r>
              <a:rPr lang="en-US" dirty="0"/>
              <a:t> </a:t>
            </a:r>
            <a:r>
              <a:rPr lang="en-US" dirty="0" err="1"/>
              <a:t>apstrakcija</a:t>
            </a:r>
            <a:r>
              <a:rPr lang="en-US" dirty="0"/>
              <a:t> : </a:t>
            </a:r>
            <a:br>
              <a:rPr lang="hr-HR" dirty="0"/>
            </a:br>
            <a:r>
              <a:rPr lang="en-US" dirty="0"/>
              <a:t>• </a:t>
            </a:r>
            <a:r>
              <a:rPr lang="en-US" dirty="0" err="1"/>
              <a:t>Temeljnim</a:t>
            </a:r>
            <a:r>
              <a:rPr lang="en-US" dirty="0"/>
              <a:t> </a:t>
            </a:r>
            <a:r>
              <a:rPr lang="en-US" dirty="0" err="1"/>
              <a:t>elementima</a:t>
            </a:r>
            <a:r>
              <a:rPr lang="en-US" dirty="0"/>
              <a:t> koji </a:t>
            </a:r>
            <a:r>
              <a:rPr lang="en-US" dirty="0" err="1"/>
              <a:t>sudjeluju</a:t>
            </a:r>
            <a:r>
              <a:rPr lang="en-US" dirty="0"/>
              <a:t> u </a:t>
            </a:r>
            <a:r>
              <a:rPr lang="en-US" dirty="0" err="1"/>
              <a:t>računanju</a:t>
            </a:r>
            <a:r>
              <a:rPr lang="en-US" dirty="0"/>
              <a:t> </a:t>
            </a:r>
            <a:br>
              <a:rPr lang="hr-HR" dirty="0"/>
            </a:br>
            <a:r>
              <a:rPr lang="en-US" dirty="0"/>
              <a:t>• </a:t>
            </a:r>
            <a:r>
              <a:rPr lang="en-US" dirty="0" err="1"/>
              <a:t>Modelom</a:t>
            </a:r>
            <a:r>
              <a:rPr lang="en-US" dirty="0"/>
              <a:t> </a:t>
            </a:r>
            <a:r>
              <a:rPr lang="en-US" dirty="0" err="1"/>
              <a:t>kojim</a:t>
            </a:r>
            <a:r>
              <a:rPr lang="en-US" dirty="0"/>
              <a:t> se </a:t>
            </a:r>
            <a:r>
              <a:rPr lang="en-US" dirty="0" err="1"/>
              <a:t>opisuje</a:t>
            </a:r>
            <a:r>
              <a:rPr lang="en-US" dirty="0"/>
              <a:t> problem </a:t>
            </a:r>
            <a:br>
              <a:rPr lang="hr-HR" dirty="0"/>
            </a:br>
            <a:r>
              <a:rPr lang="en-US" dirty="0"/>
              <a:t>• </a:t>
            </a:r>
            <a:r>
              <a:rPr lang="en-US" dirty="0" err="1"/>
              <a:t>Izvršnim</a:t>
            </a:r>
            <a:r>
              <a:rPr lang="en-US" dirty="0"/>
              <a:t> </a:t>
            </a:r>
            <a:r>
              <a:rPr lang="en-US" dirty="0" err="1"/>
              <a:t>modelom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9299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5E797-C917-77CC-74AB-CA5DF1B78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Upravljanje</a:t>
            </a:r>
            <a:r>
              <a:rPr lang="en-US" dirty="0"/>
              <a:t> </a:t>
            </a:r>
            <a:r>
              <a:rPr lang="en-US" dirty="0" err="1"/>
              <a:t>slijedom</a:t>
            </a:r>
            <a:r>
              <a:rPr lang="en-US" dirty="0"/>
              <a:t> </a:t>
            </a:r>
            <a:r>
              <a:rPr lang="en-US" dirty="0" err="1"/>
              <a:t>izvršavanja</a:t>
            </a:r>
            <a:r>
              <a:rPr lang="en-US" dirty="0"/>
              <a:t> </a:t>
            </a:r>
            <a:r>
              <a:rPr lang="en-US" dirty="0" err="1"/>
              <a:t>instrukcija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44023-F101-0B17-EEC2-A744404A56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Upravljanje</a:t>
            </a:r>
            <a:r>
              <a:rPr lang="en-US" dirty="0"/>
              <a:t> </a:t>
            </a:r>
            <a:r>
              <a:rPr lang="en-US" dirty="0" err="1"/>
              <a:t>slijedom</a:t>
            </a:r>
            <a:r>
              <a:rPr lang="en-US" dirty="0"/>
              <a:t> </a:t>
            </a:r>
            <a:r>
              <a:rPr lang="en-US" dirty="0" err="1"/>
              <a:t>izvršavanja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se</a:t>
            </a:r>
            <a:r>
              <a:rPr lang="hr-HR" dirty="0"/>
              <a:t> </a:t>
            </a:r>
            <a:r>
              <a:rPr lang="en-US" dirty="0" err="1"/>
              <a:t>temeljiti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:</a:t>
            </a:r>
          </a:p>
          <a:p>
            <a:r>
              <a:rPr lang="en-US" dirty="0"/>
              <a:t>• </a:t>
            </a:r>
            <a:r>
              <a:rPr lang="en-US" dirty="0" err="1"/>
              <a:t>upravljačkom</a:t>
            </a:r>
            <a:r>
              <a:rPr lang="en-US" dirty="0"/>
              <a:t> </a:t>
            </a:r>
            <a:r>
              <a:rPr lang="en-US" dirty="0" err="1"/>
              <a:t>toku</a:t>
            </a:r>
            <a:r>
              <a:rPr lang="en-US" dirty="0"/>
              <a:t> (</a:t>
            </a:r>
            <a:r>
              <a:rPr lang="en-US" dirty="0" err="1"/>
              <a:t>engl.</a:t>
            </a:r>
            <a:r>
              <a:rPr lang="en-US" dirty="0"/>
              <a:t> control-driven</a:t>
            </a:r>
            <a:r>
              <a:rPr lang="hr-HR" dirty="0"/>
              <a:t> </a:t>
            </a:r>
            <a:r>
              <a:rPr lang="en-US" dirty="0"/>
              <a:t>execution)</a:t>
            </a:r>
          </a:p>
          <a:p>
            <a:r>
              <a:rPr lang="en-US" dirty="0"/>
              <a:t>• </a:t>
            </a:r>
            <a:r>
              <a:rPr lang="en-US" dirty="0" err="1"/>
              <a:t>toku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(</a:t>
            </a:r>
            <a:r>
              <a:rPr lang="en-US" dirty="0" err="1"/>
              <a:t>engl.</a:t>
            </a:r>
            <a:r>
              <a:rPr lang="en-US" dirty="0"/>
              <a:t> data-driven) </a:t>
            </a:r>
            <a:r>
              <a:rPr lang="en-US" dirty="0" err="1"/>
              <a:t>i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upravljanju</a:t>
            </a:r>
            <a:r>
              <a:rPr lang="en-US" dirty="0"/>
              <a:t> </a:t>
            </a:r>
            <a:r>
              <a:rPr lang="en-US" dirty="0" err="1"/>
              <a:t>zahtjevom</a:t>
            </a:r>
            <a:r>
              <a:rPr lang="en-US" dirty="0"/>
              <a:t> (</a:t>
            </a:r>
            <a:r>
              <a:rPr lang="en-US" dirty="0" err="1"/>
              <a:t>engl.</a:t>
            </a:r>
            <a:r>
              <a:rPr lang="en-US" dirty="0"/>
              <a:t> </a:t>
            </a:r>
            <a:r>
              <a:rPr lang="en-US" dirty="0" err="1"/>
              <a:t>demanddriven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9272379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50625-AA18-0645-0180-F07C51879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Turingov</a:t>
            </a:r>
            <a:r>
              <a:rPr lang="en-US" dirty="0"/>
              <a:t> </a:t>
            </a:r>
            <a:r>
              <a:rPr lang="en-US" dirty="0" err="1"/>
              <a:t>stroj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8A59F-800B-60F2-19B6-2AFC470BA1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3A7754-30EF-28F2-3EB5-0B1976C3B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0301" y="1847713"/>
            <a:ext cx="4351397" cy="316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1408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4B6FC-50B4-BA1C-7A58-18EAC56E8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Turingov</a:t>
            </a:r>
            <a:r>
              <a:rPr lang="en-US" dirty="0"/>
              <a:t> </a:t>
            </a:r>
            <a:r>
              <a:rPr lang="en-US" dirty="0" err="1"/>
              <a:t>stroj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B28D23-C946-16A9-3187-F35D5EAE8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Turingov</a:t>
            </a:r>
            <a:r>
              <a:rPr lang="en-US" dirty="0"/>
              <a:t> </a:t>
            </a:r>
            <a:r>
              <a:rPr lang="en-US" dirty="0" err="1"/>
              <a:t>stroj</a:t>
            </a:r>
            <a:r>
              <a:rPr lang="en-US" dirty="0"/>
              <a:t>, </a:t>
            </a:r>
            <a:r>
              <a:rPr lang="en-US" dirty="0" err="1"/>
              <a:t>hipotetski</a:t>
            </a:r>
            <a:r>
              <a:rPr lang="en-US" dirty="0"/>
              <a:t> </a:t>
            </a:r>
            <a:r>
              <a:rPr lang="en-US" dirty="0" err="1"/>
              <a:t>računalni</a:t>
            </a:r>
            <a:r>
              <a:rPr lang="en-US" dirty="0"/>
              <a:t> </a:t>
            </a:r>
            <a:r>
              <a:rPr lang="en-US" dirty="0" err="1"/>
              <a:t>uređaj</a:t>
            </a:r>
            <a:r>
              <a:rPr lang="en-US" dirty="0"/>
              <a:t> koji je 1936. </a:t>
            </a:r>
            <a:r>
              <a:rPr lang="en-US" dirty="0" err="1"/>
              <a:t>godine</a:t>
            </a:r>
            <a:r>
              <a:rPr lang="en-US" dirty="0"/>
              <a:t> </a:t>
            </a:r>
            <a:r>
              <a:rPr lang="en-US" dirty="0" err="1"/>
              <a:t>predstavio</a:t>
            </a:r>
            <a:r>
              <a:rPr lang="en-US" dirty="0"/>
              <a:t> </a:t>
            </a:r>
            <a:r>
              <a:rPr lang="en-US" dirty="0" err="1"/>
              <a:t>engleski</a:t>
            </a:r>
            <a:r>
              <a:rPr lang="en-US" dirty="0"/>
              <a:t> </a:t>
            </a:r>
            <a:r>
              <a:rPr lang="en-US" dirty="0" err="1"/>
              <a:t>matematičar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logičar</a:t>
            </a:r>
            <a:r>
              <a:rPr lang="en-US" dirty="0"/>
              <a:t> Alan M. Turing. Turing je </a:t>
            </a:r>
            <a:r>
              <a:rPr lang="en-US" dirty="0" err="1"/>
              <a:t>izvorno</a:t>
            </a:r>
            <a:r>
              <a:rPr lang="en-US" dirty="0"/>
              <a:t> </a:t>
            </a:r>
            <a:r>
              <a:rPr lang="en-US" dirty="0" err="1"/>
              <a:t>zamislio</a:t>
            </a:r>
            <a:r>
              <a:rPr lang="en-US" dirty="0"/>
              <a:t> </a:t>
            </a:r>
            <a:r>
              <a:rPr lang="en-US" dirty="0" err="1"/>
              <a:t>stroj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matematički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koji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nepogrešivo</a:t>
            </a:r>
            <a:r>
              <a:rPr lang="en-US" dirty="0"/>
              <a:t> </a:t>
            </a:r>
            <a:r>
              <a:rPr lang="en-US" dirty="0" err="1"/>
              <a:t>prepoznati</a:t>
            </a:r>
            <a:r>
              <a:rPr lang="en-US" dirty="0"/>
              <a:t> </a:t>
            </a:r>
            <a:r>
              <a:rPr lang="en-US" dirty="0" err="1"/>
              <a:t>neodlučive</a:t>
            </a:r>
            <a:r>
              <a:rPr lang="en-US" dirty="0"/>
              <a:t> </a:t>
            </a:r>
            <a:r>
              <a:rPr lang="en-US" dirty="0" err="1"/>
              <a:t>tvrdnje</a:t>
            </a:r>
            <a:r>
              <a:rPr lang="en-US" dirty="0"/>
              <a:t> - </a:t>
            </a:r>
            <a:r>
              <a:rPr lang="en-US" dirty="0" err="1"/>
              <a:t>tj</a:t>
            </a:r>
            <a:r>
              <a:rPr lang="en-US" dirty="0"/>
              <a:t>. one </a:t>
            </a:r>
            <a:r>
              <a:rPr lang="en-US" dirty="0" err="1"/>
              <a:t>matematičke</a:t>
            </a:r>
            <a:r>
              <a:rPr lang="en-US" dirty="0"/>
              <a:t> </a:t>
            </a:r>
            <a:r>
              <a:rPr lang="en-US" dirty="0" err="1"/>
              <a:t>tvrdnje</a:t>
            </a:r>
            <a:r>
              <a:rPr lang="en-US" dirty="0"/>
              <a:t> za </a:t>
            </a:r>
            <a:r>
              <a:rPr lang="en-US" dirty="0" err="1"/>
              <a:t>koje</a:t>
            </a:r>
            <a:r>
              <a:rPr lang="en-US" dirty="0"/>
              <a:t> se, </a:t>
            </a:r>
            <a:r>
              <a:rPr lang="en-US" dirty="0" err="1"/>
              <a:t>unutar</a:t>
            </a:r>
            <a:r>
              <a:rPr lang="en-US" dirty="0"/>
              <a:t> </a:t>
            </a:r>
            <a:r>
              <a:rPr lang="en-US" dirty="0" err="1"/>
              <a:t>danog</a:t>
            </a:r>
            <a:r>
              <a:rPr lang="en-US" dirty="0"/>
              <a:t> </a:t>
            </a:r>
            <a:r>
              <a:rPr lang="en-US" dirty="0" err="1"/>
              <a:t>formalnog</a:t>
            </a:r>
            <a:r>
              <a:rPr lang="en-US" dirty="0"/>
              <a:t> </a:t>
            </a:r>
            <a:r>
              <a:rPr lang="en-US" dirty="0" err="1"/>
              <a:t>sustava</a:t>
            </a:r>
            <a:r>
              <a:rPr lang="en-US" dirty="0"/>
              <a:t> </a:t>
            </a:r>
            <a:r>
              <a:rPr lang="en-US" dirty="0" err="1"/>
              <a:t>aksioma</a:t>
            </a:r>
            <a:r>
              <a:rPr lang="en-US" dirty="0"/>
              <a:t>, ne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pokazati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</a:t>
            </a:r>
            <a:r>
              <a:rPr lang="en-US" dirty="0" err="1"/>
              <a:t>istinitim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</a:t>
            </a:r>
            <a:r>
              <a:rPr lang="en-US" dirty="0" err="1"/>
              <a:t>lažnim</a:t>
            </a:r>
            <a:r>
              <a:rPr lang="en-US" dirty="0"/>
              <a:t>. (</a:t>
            </a:r>
            <a:r>
              <a:rPr lang="en-US" dirty="0" err="1"/>
              <a:t>Matematičar</a:t>
            </a:r>
            <a:r>
              <a:rPr lang="en-US" dirty="0"/>
              <a:t> Kurt Gödel je </a:t>
            </a:r>
            <a:r>
              <a:rPr lang="en-US" dirty="0" err="1"/>
              <a:t>pokazao</a:t>
            </a:r>
            <a:r>
              <a:rPr lang="en-US" dirty="0"/>
              <a:t> da </a:t>
            </a:r>
            <a:r>
              <a:rPr lang="en-US" dirty="0" err="1"/>
              <a:t>takvi</a:t>
            </a:r>
            <a:r>
              <a:rPr lang="en-US" dirty="0"/>
              <a:t> </a:t>
            </a:r>
            <a:r>
              <a:rPr lang="en-US" dirty="0" err="1"/>
              <a:t>neodlučivi</a:t>
            </a:r>
            <a:r>
              <a:rPr lang="en-US" dirty="0"/>
              <a:t> </a:t>
            </a:r>
            <a:r>
              <a:rPr lang="en-US" dirty="0" err="1"/>
              <a:t>iskazi</a:t>
            </a:r>
            <a:r>
              <a:rPr lang="en-US" dirty="0"/>
              <a:t> </a:t>
            </a:r>
            <a:r>
              <a:rPr lang="en-US" dirty="0" err="1"/>
              <a:t>postoje</a:t>
            </a:r>
            <a:r>
              <a:rPr lang="en-US" dirty="0"/>
              <a:t> u </a:t>
            </a:r>
            <a:r>
              <a:rPr lang="en-US" dirty="0" err="1"/>
              <a:t>bilo</a:t>
            </a:r>
            <a:r>
              <a:rPr lang="en-US" dirty="0"/>
              <a:t> </a:t>
            </a:r>
            <a:r>
              <a:rPr lang="en-US" dirty="0" err="1"/>
              <a:t>kojem</a:t>
            </a:r>
            <a:r>
              <a:rPr lang="en-US" dirty="0"/>
              <a:t> </a:t>
            </a:r>
            <a:r>
              <a:rPr lang="en-US" dirty="0" err="1"/>
              <a:t>sustavu</a:t>
            </a:r>
            <a:r>
              <a:rPr lang="en-US" dirty="0"/>
              <a:t> koji je </a:t>
            </a:r>
            <a:r>
              <a:rPr lang="en-US" dirty="0" err="1"/>
              <a:t>dovoljno</a:t>
            </a:r>
            <a:r>
              <a:rPr lang="en-US" dirty="0"/>
              <a:t> </a:t>
            </a:r>
            <a:r>
              <a:rPr lang="en-US" dirty="0" err="1"/>
              <a:t>moćan</a:t>
            </a:r>
            <a:r>
              <a:rPr lang="en-US" dirty="0"/>
              <a:t> da </a:t>
            </a:r>
            <a:r>
              <a:rPr lang="en-US" dirty="0" err="1"/>
              <a:t>sadrži</a:t>
            </a:r>
            <a:r>
              <a:rPr lang="en-US" dirty="0"/>
              <a:t> </a:t>
            </a:r>
            <a:r>
              <a:rPr lang="en-US" dirty="0" err="1"/>
              <a:t>aritmetiku</a:t>
            </a:r>
            <a:r>
              <a:rPr lang="en-US" dirty="0"/>
              <a:t>.) </a:t>
            </a:r>
            <a:endParaRPr lang="hr-HR" dirty="0"/>
          </a:p>
          <a:p>
            <a:pPr marL="0" indent="0">
              <a:buNone/>
            </a:pPr>
            <a:r>
              <a:rPr lang="en-US" dirty="0"/>
              <a:t>• Turing je </a:t>
            </a:r>
            <a:r>
              <a:rPr lang="en-US" dirty="0" err="1"/>
              <a:t>umjesto</a:t>
            </a:r>
            <a:r>
              <a:rPr lang="en-US" dirty="0"/>
              <a:t> toga </a:t>
            </a:r>
            <a:r>
              <a:rPr lang="en-US" dirty="0" err="1"/>
              <a:t>dokazao</a:t>
            </a:r>
            <a:r>
              <a:rPr lang="en-US" dirty="0"/>
              <a:t> da </a:t>
            </a:r>
            <a:r>
              <a:rPr lang="en-US" dirty="0" err="1"/>
              <a:t>nikada</a:t>
            </a:r>
            <a:r>
              <a:rPr lang="en-US" dirty="0"/>
              <a:t> ne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postojati</a:t>
            </a:r>
            <a:r>
              <a:rPr lang="en-US" dirty="0"/>
              <a:t> </a:t>
            </a:r>
            <a:r>
              <a:rPr lang="en-US" dirty="0" err="1"/>
              <a:t>nikakva</a:t>
            </a:r>
            <a:r>
              <a:rPr lang="en-US" dirty="0"/>
              <a:t> </a:t>
            </a:r>
            <a:r>
              <a:rPr lang="en-US" dirty="0" err="1"/>
              <a:t>univerzalna</a:t>
            </a:r>
            <a:r>
              <a:rPr lang="en-US" dirty="0"/>
              <a:t> </a:t>
            </a:r>
            <a:r>
              <a:rPr lang="en-US" dirty="0" err="1"/>
              <a:t>algoritamska</a:t>
            </a:r>
            <a:r>
              <a:rPr lang="en-US" dirty="0"/>
              <a:t> </a:t>
            </a:r>
            <a:r>
              <a:rPr lang="en-US" dirty="0" err="1"/>
              <a:t>metoda</a:t>
            </a:r>
            <a:r>
              <a:rPr lang="en-US" dirty="0"/>
              <a:t> za </a:t>
            </a:r>
            <a:r>
              <a:rPr lang="en-US" dirty="0" err="1"/>
              <a:t>određivanje</a:t>
            </a:r>
            <a:r>
              <a:rPr lang="en-US" dirty="0"/>
              <a:t> je li </a:t>
            </a:r>
            <a:r>
              <a:rPr lang="en-US" dirty="0" err="1"/>
              <a:t>prijedlog</a:t>
            </a:r>
            <a:r>
              <a:rPr lang="en-US" dirty="0"/>
              <a:t> </a:t>
            </a:r>
            <a:r>
              <a:rPr lang="en-US" dirty="0" err="1"/>
              <a:t>neodlučiv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5765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3692F-7E96-E109-0A6F-10A10E3E5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Turingov</a:t>
            </a:r>
            <a:r>
              <a:rPr lang="en-US" dirty="0"/>
              <a:t> </a:t>
            </a:r>
            <a:r>
              <a:rPr lang="en-US" dirty="0" err="1"/>
              <a:t>stroj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9E552-E0EC-1961-2530-60F0F26F5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Turingov</a:t>
            </a:r>
            <a:r>
              <a:rPr lang="en-US" dirty="0"/>
              <a:t> </a:t>
            </a:r>
            <a:r>
              <a:rPr lang="en-US" dirty="0" err="1"/>
              <a:t>stroj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stroj</a:t>
            </a:r>
            <a:r>
              <a:rPr lang="en-US" dirty="0"/>
              <a:t> u </a:t>
            </a:r>
            <a:r>
              <a:rPr lang="en-US" dirty="0" err="1"/>
              <a:t>uobičajenom</a:t>
            </a:r>
            <a:r>
              <a:rPr lang="en-US" dirty="0"/>
              <a:t> </a:t>
            </a:r>
            <a:r>
              <a:rPr lang="en-US" dirty="0" err="1"/>
              <a:t>smislu</a:t>
            </a:r>
            <a:r>
              <a:rPr lang="en-US" dirty="0"/>
              <a:t>, </a:t>
            </a:r>
            <a:r>
              <a:rPr lang="en-US" b="1" dirty="0" err="1"/>
              <a:t>već</a:t>
            </a:r>
            <a:r>
              <a:rPr lang="en-US" b="1" dirty="0"/>
              <a:t> </a:t>
            </a:r>
            <a:r>
              <a:rPr lang="en-US" b="1" dirty="0" err="1"/>
              <a:t>idealizirani</a:t>
            </a:r>
            <a:r>
              <a:rPr lang="en-US" b="1" dirty="0"/>
              <a:t> </a:t>
            </a:r>
            <a:r>
              <a:rPr lang="en-US" b="1" dirty="0" err="1"/>
              <a:t>matematički</a:t>
            </a:r>
            <a:r>
              <a:rPr lang="en-US" b="1" dirty="0"/>
              <a:t> model</a:t>
            </a:r>
            <a:r>
              <a:rPr lang="en-US" dirty="0"/>
              <a:t> koji </a:t>
            </a:r>
            <a:r>
              <a:rPr lang="en-US" dirty="0" err="1"/>
              <a:t>svodi</a:t>
            </a:r>
            <a:r>
              <a:rPr lang="en-US" dirty="0"/>
              <a:t> </a:t>
            </a:r>
            <a:r>
              <a:rPr lang="en-US" dirty="0" err="1"/>
              <a:t>logičku</a:t>
            </a:r>
            <a:r>
              <a:rPr lang="en-US" dirty="0"/>
              <a:t> </a:t>
            </a:r>
            <a:r>
              <a:rPr lang="en-US" dirty="0" err="1"/>
              <a:t>strukturu</a:t>
            </a:r>
            <a:r>
              <a:rPr lang="en-US" dirty="0"/>
              <a:t> </a:t>
            </a:r>
            <a:r>
              <a:rPr lang="en-US" dirty="0" err="1"/>
              <a:t>bilo</a:t>
            </a:r>
            <a:r>
              <a:rPr lang="en-US" dirty="0"/>
              <a:t> </a:t>
            </a:r>
            <a:r>
              <a:rPr lang="en-US" dirty="0" err="1"/>
              <a:t>kojeg</a:t>
            </a:r>
            <a:r>
              <a:rPr lang="en-US" dirty="0"/>
              <a:t> </a:t>
            </a:r>
            <a:r>
              <a:rPr lang="en-US" dirty="0" err="1"/>
              <a:t>računalnog</a:t>
            </a:r>
            <a:r>
              <a:rPr lang="en-US" dirty="0"/>
              <a:t> </a:t>
            </a:r>
            <a:r>
              <a:rPr lang="en-US" dirty="0" err="1"/>
              <a:t>uređaja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njegove</a:t>
            </a:r>
            <a:r>
              <a:rPr lang="en-US" dirty="0"/>
              <a:t> </a:t>
            </a:r>
            <a:r>
              <a:rPr lang="en-US" dirty="0" err="1"/>
              <a:t>osnove</a:t>
            </a:r>
            <a:r>
              <a:rPr lang="en-US" dirty="0"/>
              <a:t>. Kao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predviđa</a:t>
            </a:r>
            <a:r>
              <a:rPr lang="en-US" dirty="0"/>
              <a:t> Turing, </a:t>
            </a:r>
            <a:r>
              <a:rPr lang="en-US" dirty="0" err="1"/>
              <a:t>stroj</a:t>
            </a:r>
            <a:r>
              <a:rPr lang="en-US" dirty="0"/>
              <a:t> </a:t>
            </a:r>
            <a:r>
              <a:rPr lang="en-US" dirty="0" err="1"/>
              <a:t>obavlja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funkcije</a:t>
            </a:r>
            <a:r>
              <a:rPr lang="en-US" dirty="0"/>
              <a:t> u </a:t>
            </a:r>
            <a:r>
              <a:rPr lang="en-US" dirty="0" err="1"/>
              <a:t>nizu</a:t>
            </a:r>
            <a:r>
              <a:rPr lang="en-US" dirty="0"/>
              <a:t> </a:t>
            </a:r>
            <a:r>
              <a:rPr lang="en-US" dirty="0" err="1"/>
              <a:t>diskretnih</a:t>
            </a:r>
            <a:r>
              <a:rPr lang="en-US" dirty="0"/>
              <a:t> </a:t>
            </a:r>
            <a:r>
              <a:rPr lang="en-US" dirty="0" err="1"/>
              <a:t>koraka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preuzima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jedno</a:t>
            </a:r>
            <a:r>
              <a:rPr lang="en-US" dirty="0"/>
              <a:t> od </a:t>
            </a:r>
            <a:r>
              <a:rPr lang="en-US" dirty="0" err="1"/>
              <a:t>konačnih</a:t>
            </a:r>
            <a:r>
              <a:rPr lang="en-US" dirty="0"/>
              <a:t> </a:t>
            </a:r>
            <a:r>
              <a:rPr lang="en-US" dirty="0" err="1"/>
              <a:t>unutarnjih</a:t>
            </a:r>
            <a:r>
              <a:rPr lang="en-US" dirty="0"/>
              <a:t> </a:t>
            </a:r>
            <a:r>
              <a:rPr lang="en-US" dirty="0" err="1"/>
              <a:t>stanja</a:t>
            </a:r>
            <a:r>
              <a:rPr lang="en-US" dirty="0"/>
              <a:t> u </a:t>
            </a:r>
            <a:r>
              <a:rPr lang="en-US" dirty="0" err="1"/>
              <a:t>bilo</a:t>
            </a:r>
            <a:r>
              <a:rPr lang="en-US" dirty="0"/>
              <a:t> </a:t>
            </a:r>
            <a:r>
              <a:rPr lang="en-US" dirty="0" err="1"/>
              <a:t>kojem</a:t>
            </a:r>
            <a:r>
              <a:rPr lang="en-US" dirty="0"/>
              <a:t> </a:t>
            </a:r>
            <a:r>
              <a:rPr lang="en-US" dirty="0" err="1"/>
              <a:t>trenutku</a:t>
            </a:r>
            <a:r>
              <a:rPr lang="en-US" dirty="0"/>
              <a:t>. Sam </a:t>
            </a:r>
            <a:r>
              <a:rPr lang="en-US" dirty="0" err="1"/>
              <a:t>stroj</a:t>
            </a:r>
            <a:r>
              <a:rPr lang="en-US" dirty="0"/>
              <a:t> </a:t>
            </a:r>
            <a:r>
              <a:rPr lang="en-US" dirty="0" err="1"/>
              <a:t>sastoji</a:t>
            </a:r>
            <a:r>
              <a:rPr lang="en-US" dirty="0"/>
              <a:t> se od </a:t>
            </a:r>
            <a:r>
              <a:rPr lang="en-US" dirty="0" err="1"/>
              <a:t>beskonačno</a:t>
            </a:r>
            <a:r>
              <a:rPr lang="en-US" dirty="0"/>
              <a:t> </a:t>
            </a:r>
            <a:r>
              <a:rPr lang="en-US" dirty="0" err="1"/>
              <a:t>proširive</a:t>
            </a:r>
            <a:r>
              <a:rPr lang="en-US" dirty="0"/>
              <a:t> </a:t>
            </a:r>
            <a:r>
              <a:rPr lang="en-US" dirty="0" err="1"/>
              <a:t>trake</a:t>
            </a:r>
            <a:r>
              <a:rPr lang="en-US" dirty="0"/>
              <a:t>, </a:t>
            </a:r>
            <a:r>
              <a:rPr lang="en-US" dirty="0" err="1"/>
              <a:t>glave</a:t>
            </a:r>
            <a:r>
              <a:rPr lang="en-US" dirty="0"/>
              <a:t> </a:t>
            </a:r>
            <a:r>
              <a:rPr lang="en-US" dirty="0" err="1"/>
              <a:t>trake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je </a:t>
            </a:r>
            <a:r>
              <a:rPr lang="en-US" dirty="0" err="1"/>
              <a:t>sposobna</a:t>
            </a:r>
            <a:r>
              <a:rPr lang="en-US" dirty="0"/>
              <a:t> </a:t>
            </a:r>
            <a:r>
              <a:rPr lang="en-US" dirty="0" err="1"/>
              <a:t>izvoditi</a:t>
            </a:r>
            <a:r>
              <a:rPr lang="en-US" dirty="0"/>
              <a:t> </a:t>
            </a:r>
            <a:r>
              <a:rPr lang="en-US" dirty="0" err="1"/>
              <a:t>različite</a:t>
            </a:r>
            <a:r>
              <a:rPr lang="en-US" dirty="0"/>
              <a:t> </a:t>
            </a:r>
            <a:r>
              <a:rPr lang="en-US" dirty="0" err="1"/>
              <a:t>operacije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vrpci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promjenjivog</a:t>
            </a:r>
            <a:r>
              <a:rPr lang="en-US" dirty="0"/>
              <a:t> </a:t>
            </a:r>
            <a:r>
              <a:rPr lang="en-US" dirty="0" err="1"/>
              <a:t>upravljačkog</a:t>
            </a:r>
            <a:r>
              <a:rPr lang="en-US" dirty="0"/>
              <a:t> </a:t>
            </a:r>
            <a:r>
              <a:rPr lang="en-US" dirty="0" err="1"/>
              <a:t>mehanizma</a:t>
            </a:r>
            <a:r>
              <a:rPr lang="en-US" dirty="0"/>
              <a:t> u </a:t>
            </a:r>
            <a:r>
              <a:rPr lang="en-US" dirty="0" err="1"/>
              <a:t>glavi</a:t>
            </a:r>
            <a:r>
              <a:rPr lang="en-US" dirty="0"/>
              <a:t> koji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pohraniti</a:t>
            </a:r>
            <a:r>
              <a:rPr lang="en-US" dirty="0"/>
              <a:t> </a:t>
            </a:r>
            <a:r>
              <a:rPr lang="en-US" dirty="0" err="1"/>
              <a:t>upute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konačnog</a:t>
            </a:r>
            <a:r>
              <a:rPr lang="en-US" dirty="0"/>
              <a:t> </a:t>
            </a:r>
            <a:r>
              <a:rPr lang="en-US" dirty="0" err="1"/>
              <a:t>skupa</a:t>
            </a:r>
            <a:r>
              <a:rPr lang="en-US" dirty="0"/>
              <a:t> </a:t>
            </a:r>
            <a:r>
              <a:rPr lang="en-US" dirty="0" err="1"/>
              <a:t>uputa</a:t>
            </a:r>
            <a:r>
              <a:rPr lang="en-US" dirty="0"/>
              <a:t>. Traka je </a:t>
            </a:r>
            <a:r>
              <a:rPr lang="en-US" dirty="0" err="1"/>
              <a:t>podijeljena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kvadrate</a:t>
            </a:r>
            <a:r>
              <a:rPr lang="en-US" dirty="0"/>
              <a:t>, od </a:t>
            </a:r>
            <a:r>
              <a:rPr lang="en-US" dirty="0" err="1"/>
              <a:t>kojih</a:t>
            </a:r>
            <a:r>
              <a:rPr lang="en-US" dirty="0"/>
              <a:t> je </a:t>
            </a:r>
            <a:r>
              <a:rPr lang="en-US" dirty="0" err="1"/>
              <a:t>svaki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prazan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sebi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otisnut</a:t>
            </a:r>
            <a:r>
              <a:rPr lang="en-US" dirty="0"/>
              <a:t> </a:t>
            </a:r>
            <a:r>
              <a:rPr lang="en-US" dirty="0" err="1"/>
              <a:t>jedan</a:t>
            </a:r>
            <a:r>
              <a:rPr lang="en-US" dirty="0"/>
              <a:t> od </a:t>
            </a:r>
            <a:r>
              <a:rPr lang="en-US" dirty="0" err="1"/>
              <a:t>konačnog</a:t>
            </a:r>
            <a:r>
              <a:rPr lang="en-US" dirty="0"/>
              <a:t> </a:t>
            </a:r>
            <a:r>
              <a:rPr lang="en-US" dirty="0" err="1"/>
              <a:t>broja</a:t>
            </a:r>
            <a:r>
              <a:rPr lang="en-US" dirty="0"/>
              <a:t> </a:t>
            </a:r>
            <a:r>
              <a:rPr lang="en-US" dirty="0" err="1"/>
              <a:t>simbola</a:t>
            </a:r>
            <a:r>
              <a:rPr lang="en-US" dirty="0"/>
              <a:t>. </a:t>
            </a:r>
            <a:r>
              <a:rPr lang="en-US" dirty="0" err="1"/>
              <a:t>Glava</a:t>
            </a:r>
            <a:r>
              <a:rPr lang="en-US" dirty="0"/>
              <a:t> </a:t>
            </a:r>
            <a:r>
              <a:rPr lang="en-US" dirty="0" err="1"/>
              <a:t>trake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mogućnost</a:t>
            </a:r>
            <a:r>
              <a:rPr lang="en-US" dirty="0"/>
              <a:t> </a:t>
            </a:r>
            <a:r>
              <a:rPr lang="en-US" dirty="0" err="1"/>
              <a:t>pomicanja</a:t>
            </a:r>
            <a:r>
              <a:rPr lang="en-US" dirty="0"/>
              <a:t>, </a:t>
            </a:r>
            <a:r>
              <a:rPr lang="en-US" dirty="0" err="1"/>
              <a:t>čitanja</a:t>
            </a:r>
            <a:r>
              <a:rPr lang="en-US" dirty="0"/>
              <a:t>, </a:t>
            </a:r>
            <a:r>
              <a:rPr lang="en-US" dirty="0" err="1"/>
              <a:t>pisanja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brisanja</a:t>
            </a:r>
            <a:r>
              <a:rPr lang="en-US" dirty="0"/>
              <a:t> </a:t>
            </a:r>
            <a:r>
              <a:rPr lang="en-US" dirty="0" err="1"/>
              <a:t>bilo</a:t>
            </a:r>
            <a:r>
              <a:rPr lang="en-US" dirty="0"/>
              <a:t> </a:t>
            </a:r>
            <a:r>
              <a:rPr lang="en-US" dirty="0" err="1"/>
              <a:t>kojeg</a:t>
            </a:r>
            <a:r>
              <a:rPr lang="en-US" dirty="0"/>
              <a:t> </a:t>
            </a:r>
            <a:r>
              <a:rPr lang="en-US" dirty="0" err="1"/>
              <a:t>kvadrata</a:t>
            </a:r>
            <a:r>
              <a:rPr lang="en-US" dirty="0"/>
              <a:t>, a </a:t>
            </a:r>
            <a:r>
              <a:rPr lang="en-US" dirty="0" err="1"/>
              <a:t>također</a:t>
            </a:r>
            <a:r>
              <a:rPr lang="en-US" dirty="0"/>
              <a:t> se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promijeniti</a:t>
            </a:r>
            <a:r>
              <a:rPr lang="en-US" dirty="0"/>
              <a:t> u </a:t>
            </a:r>
            <a:r>
              <a:rPr lang="en-US" dirty="0" err="1"/>
              <a:t>drugo</a:t>
            </a:r>
            <a:r>
              <a:rPr lang="en-US" dirty="0"/>
              <a:t> </a:t>
            </a:r>
            <a:r>
              <a:rPr lang="en-US" dirty="0" err="1"/>
              <a:t>unutarnje</a:t>
            </a:r>
            <a:r>
              <a:rPr lang="en-US" dirty="0"/>
              <a:t> </a:t>
            </a:r>
            <a:r>
              <a:rPr lang="en-US" dirty="0" err="1"/>
              <a:t>stanje</a:t>
            </a:r>
            <a:r>
              <a:rPr lang="en-US" dirty="0"/>
              <a:t> u </a:t>
            </a:r>
            <a:r>
              <a:rPr lang="en-US" dirty="0" err="1"/>
              <a:t>bilo</a:t>
            </a:r>
            <a:r>
              <a:rPr lang="en-US" dirty="0"/>
              <a:t> </a:t>
            </a:r>
            <a:r>
              <a:rPr lang="en-US" dirty="0" err="1"/>
              <a:t>kojem</a:t>
            </a:r>
            <a:r>
              <a:rPr lang="en-US" dirty="0"/>
              <a:t> </a:t>
            </a:r>
            <a:r>
              <a:rPr lang="en-US" dirty="0" err="1"/>
              <a:t>trenutku</a:t>
            </a:r>
            <a:r>
              <a:rPr lang="en-US" dirty="0"/>
              <a:t>. </a:t>
            </a:r>
            <a:r>
              <a:rPr lang="en-US" dirty="0" err="1"/>
              <a:t>Svaki</a:t>
            </a:r>
            <a:r>
              <a:rPr lang="en-US" dirty="0"/>
              <a:t> </a:t>
            </a:r>
            <a:r>
              <a:rPr lang="en-US" dirty="0" err="1"/>
              <a:t>takav</a:t>
            </a:r>
            <a:r>
              <a:rPr lang="en-US" dirty="0"/>
              <a:t> </a:t>
            </a:r>
            <a:r>
              <a:rPr lang="en-US" dirty="0" err="1"/>
              <a:t>čin</a:t>
            </a:r>
            <a:r>
              <a:rPr lang="en-US" dirty="0"/>
              <a:t> </a:t>
            </a:r>
            <a:r>
              <a:rPr lang="en-US" dirty="0" err="1"/>
              <a:t>određen</a:t>
            </a:r>
            <a:r>
              <a:rPr lang="en-US" dirty="0"/>
              <a:t> je </a:t>
            </a:r>
            <a:r>
              <a:rPr lang="en-US" dirty="0" err="1"/>
              <a:t>unutarnjim</a:t>
            </a:r>
            <a:r>
              <a:rPr lang="en-US" dirty="0"/>
              <a:t> </a:t>
            </a:r>
            <a:r>
              <a:rPr lang="en-US" dirty="0" err="1"/>
              <a:t>stanjem</a:t>
            </a:r>
            <a:r>
              <a:rPr lang="en-US" dirty="0"/>
              <a:t> </a:t>
            </a:r>
            <a:r>
              <a:rPr lang="en-US" dirty="0" err="1"/>
              <a:t>stroja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stanjem</a:t>
            </a:r>
            <a:r>
              <a:rPr lang="en-US" dirty="0"/>
              <a:t> </a:t>
            </a:r>
            <a:r>
              <a:rPr lang="en-US" dirty="0" err="1"/>
              <a:t>skeniranog</a:t>
            </a:r>
            <a:r>
              <a:rPr lang="en-US" dirty="0"/>
              <a:t> </a:t>
            </a:r>
            <a:r>
              <a:rPr lang="en-US" dirty="0" err="1"/>
              <a:t>kvadrata</a:t>
            </a:r>
            <a:r>
              <a:rPr lang="en-US" dirty="0"/>
              <a:t> u </a:t>
            </a:r>
            <a:r>
              <a:rPr lang="en-US" dirty="0" err="1"/>
              <a:t>danom</a:t>
            </a:r>
            <a:r>
              <a:rPr lang="en-US" dirty="0"/>
              <a:t> </a:t>
            </a:r>
            <a:r>
              <a:rPr lang="en-US" dirty="0" err="1"/>
              <a:t>trenutku</a:t>
            </a:r>
            <a:r>
              <a:rPr lang="en-US" dirty="0"/>
              <a:t>. </a:t>
            </a:r>
            <a:r>
              <a:rPr lang="en-US" dirty="0" err="1"/>
              <a:t>Izlaz</a:t>
            </a:r>
            <a:r>
              <a:rPr lang="en-US" dirty="0"/>
              <a:t> </a:t>
            </a:r>
            <a:r>
              <a:rPr lang="en-US" dirty="0" err="1"/>
              <a:t>stroja</a:t>
            </a:r>
            <a:r>
              <a:rPr lang="en-US" dirty="0"/>
              <a:t> - </a:t>
            </a:r>
            <a:r>
              <a:rPr lang="en-US" dirty="0" err="1"/>
              <a:t>tj</a:t>
            </a:r>
            <a:r>
              <a:rPr lang="en-US" dirty="0"/>
              <a:t>. </a:t>
            </a:r>
            <a:r>
              <a:rPr lang="en-US" dirty="0" err="1"/>
              <a:t>rješenje</a:t>
            </a:r>
            <a:r>
              <a:rPr lang="en-US" dirty="0"/>
              <a:t> </a:t>
            </a:r>
            <a:r>
              <a:rPr lang="en-US" dirty="0" err="1"/>
              <a:t>matematičko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0260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02EA4-50B9-2A0E-E24D-EFB1DCB94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Turingov</a:t>
            </a:r>
            <a:r>
              <a:rPr lang="en-US" dirty="0"/>
              <a:t> </a:t>
            </a:r>
            <a:r>
              <a:rPr lang="en-US" dirty="0" err="1"/>
              <a:t>stroj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AA77F-58E0-F567-AD3D-EC0715FD5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Osnovna</a:t>
            </a:r>
            <a:r>
              <a:rPr lang="en-US" dirty="0"/>
              <a:t> </a:t>
            </a:r>
            <a:r>
              <a:rPr lang="en-US" dirty="0" err="1"/>
              <a:t>značajka</a:t>
            </a:r>
            <a:r>
              <a:rPr lang="en-US" dirty="0"/>
              <a:t> - </a:t>
            </a:r>
            <a:r>
              <a:rPr lang="en-US" dirty="0" err="1"/>
              <a:t>postupak</a:t>
            </a:r>
            <a:r>
              <a:rPr lang="en-US" dirty="0"/>
              <a:t> </a:t>
            </a:r>
            <a:r>
              <a:rPr lang="en-US" dirty="0" err="1"/>
              <a:t>računanja</a:t>
            </a:r>
            <a:r>
              <a:rPr lang="en-US" dirty="0"/>
              <a:t> </a:t>
            </a:r>
            <a:r>
              <a:rPr lang="en-US" dirty="0" err="1"/>
              <a:t>raščlanjuje</a:t>
            </a:r>
            <a:r>
              <a:rPr lang="en-US" dirty="0"/>
              <a:t> se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vrlo</a:t>
            </a:r>
            <a:r>
              <a:rPr lang="en-US" dirty="0"/>
              <a:t> </a:t>
            </a:r>
            <a:r>
              <a:rPr lang="en-US" dirty="0" err="1"/>
              <a:t>jednostavne</a:t>
            </a:r>
            <a:r>
              <a:rPr lang="en-US" dirty="0"/>
              <a:t>, </a:t>
            </a:r>
            <a:r>
              <a:rPr lang="en-US" dirty="0" err="1"/>
              <a:t>gotovo</a:t>
            </a:r>
            <a:r>
              <a:rPr lang="en-US" dirty="0"/>
              <a:t> </a:t>
            </a:r>
            <a:r>
              <a:rPr lang="en-US" dirty="0" err="1"/>
              <a:t>nedjeljive</a:t>
            </a:r>
            <a:r>
              <a:rPr lang="en-US" dirty="0"/>
              <a:t> </a:t>
            </a:r>
            <a:r>
              <a:rPr lang="en-US" dirty="0" err="1"/>
              <a:t>elementarne</a:t>
            </a:r>
            <a:r>
              <a:rPr lang="en-US" dirty="0"/>
              <a:t> </a:t>
            </a:r>
            <a:r>
              <a:rPr lang="en-US" dirty="0" err="1"/>
              <a:t>operacije</a:t>
            </a:r>
            <a:r>
              <a:rPr lang="en-US" dirty="0"/>
              <a:t> (hint: assembler) </a:t>
            </a:r>
            <a:endParaRPr lang="hr-HR" dirty="0"/>
          </a:p>
          <a:p>
            <a:r>
              <a:rPr lang="en-US" dirty="0"/>
              <a:t>• </a:t>
            </a:r>
            <a:r>
              <a:rPr lang="en-US" dirty="0" err="1"/>
              <a:t>Sastavnice</a:t>
            </a:r>
            <a:r>
              <a:rPr lang="en-US" dirty="0"/>
              <a:t> </a:t>
            </a:r>
            <a:r>
              <a:rPr lang="en-US" dirty="0" err="1"/>
              <a:t>stroja</a:t>
            </a:r>
            <a:r>
              <a:rPr lang="en-US" dirty="0"/>
              <a:t> </a:t>
            </a:r>
            <a:br>
              <a:rPr lang="hr-HR" dirty="0"/>
            </a:br>
            <a:r>
              <a:rPr lang="hr-HR" dirty="0"/>
              <a:t>	</a:t>
            </a:r>
            <a:r>
              <a:rPr lang="en-US" dirty="0"/>
              <a:t>• TS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vanjsku</a:t>
            </a:r>
            <a:r>
              <a:rPr lang="en-US" dirty="0"/>
              <a:t> </a:t>
            </a:r>
            <a:r>
              <a:rPr lang="en-US" dirty="0" err="1"/>
              <a:t>memoriju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se </a:t>
            </a:r>
            <a:r>
              <a:rPr lang="en-US" dirty="0" err="1"/>
              <a:t>predočava</a:t>
            </a:r>
            <a:r>
              <a:rPr lang="en-US" dirty="0"/>
              <a:t> </a:t>
            </a:r>
            <a:r>
              <a:rPr lang="en-US" dirty="0" err="1"/>
              <a:t>beskonačnom</a:t>
            </a:r>
            <a:r>
              <a:rPr lang="en-US" dirty="0"/>
              <a:t> </a:t>
            </a:r>
            <a:r>
              <a:rPr lang="en-US" dirty="0" err="1"/>
              <a:t>vrpcom</a:t>
            </a:r>
            <a:r>
              <a:rPr lang="en-US" dirty="0"/>
              <a:t>, </a:t>
            </a:r>
            <a:br>
              <a:rPr lang="hr-HR" dirty="0"/>
            </a:br>
            <a:r>
              <a:rPr lang="hr-HR" dirty="0"/>
              <a:t>	</a:t>
            </a:r>
            <a:r>
              <a:rPr lang="en-US" dirty="0"/>
              <a:t>• </a:t>
            </a:r>
            <a:r>
              <a:rPr lang="en-US" dirty="0" err="1"/>
              <a:t>Vrpca</a:t>
            </a:r>
            <a:r>
              <a:rPr lang="en-US" dirty="0"/>
              <a:t> je </a:t>
            </a:r>
            <a:r>
              <a:rPr lang="en-US" dirty="0" err="1"/>
              <a:t>podijeljena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polja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čemu</a:t>
            </a:r>
            <a:r>
              <a:rPr lang="en-US" dirty="0"/>
              <a:t> </a:t>
            </a:r>
            <a:r>
              <a:rPr lang="en-US" dirty="0" err="1"/>
              <a:t>svako</a:t>
            </a:r>
            <a:r>
              <a:rPr lang="en-US" dirty="0"/>
              <a:t> polje </a:t>
            </a:r>
            <a:r>
              <a:rPr lang="en-US" dirty="0" err="1"/>
              <a:t>vrpce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istodobno</a:t>
            </a:r>
            <a:r>
              <a:rPr lang="en-US" dirty="0"/>
              <a:t> </a:t>
            </a:r>
            <a:r>
              <a:rPr lang="en-US" dirty="0" err="1"/>
              <a:t>sadržavati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jedan</a:t>
            </a:r>
            <a:r>
              <a:rPr lang="en-US" dirty="0"/>
              <a:t> </a:t>
            </a:r>
            <a:r>
              <a:rPr lang="en-US" dirty="0" err="1"/>
              <a:t>znak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simbol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skupa</a:t>
            </a:r>
            <a:r>
              <a:rPr lang="en-US" dirty="0"/>
              <a:t> </a:t>
            </a:r>
            <a:r>
              <a:rPr lang="en-US" dirty="0" err="1"/>
              <a:t>vanjske</a:t>
            </a:r>
            <a:r>
              <a:rPr lang="en-US" dirty="0"/>
              <a:t> </a:t>
            </a:r>
            <a:r>
              <a:rPr lang="en-US" dirty="0" err="1"/>
              <a:t>abecede</a:t>
            </a:r>
            <a:r>
              <a:rPr lang="en-US" dirty="0"/>
              <a:t> S </a:t>
            </a:r>
            <a:r>
              <a:rPr lang="hr-HR" dirty="0"/>
              <a:t>	</a:t>
            </a:r>
            <a:r>
              <a:rPr lang="en-US" dirty="0"/>
              <a:t>• </a:t>
            </a:r>
            <a:r>
              <a:rPr lang="en-US" dirty="0" err="1"/>
              <a:t>Pomična</a:t>
            </a:r>
            <a:r>
              <a:rPr lang="en-US" dirty="0"/>
              <a:t> </a:t>
            </a:r>
            <a:r>
              <a:rPr lang="en-US" dirty="0" err="1"/>
              <a:t>glava</a:t>
            </a:r>
            <a:r>
              <a:rPr lang="en-US" dirty="0"/>
              <a:t> za </a:t>
            </a:r>
            <a:r>
              <a:rPr lang="en-US" dirty="0" err="1"/>
              <a:t>čitanje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pisanje</a:t>
            </a:r>
            <a:r>
              <a:rPr lang="en-US" dirty="0"/>
              <a:t> </a:t>
            </a:r>
            <a:br>
              <a:rPr lang="hr-HR" dirty="0"/>
            </a:br>
            <a:r>
              <a:rPr lang="hr-HR" dirty="0"/>
              <a:t>	</a:t>
            </a:r>
            <a:r>
              <a:rPr lang="en-US" dirty="0"/>
              <a:t>• </a:t>
            </a:r>
            <a:r>
              <a:rPr lang="en-US" dirty="0" err="1"/>
              <a:t>Dvije</a:t>
            </a:r>
            <a:r>
              <a:rPr lang="en-US" dirty="0"/>
              <a:t> </a:t>
            </a:r>
            <a:r>
              <a:rPr lang="en-US" dirty="0" err="1"/>
              <a:t>unutarnje</a:t>
            </a:r>
            <a:r>
              <a:rPr lang="en-US" dirty="0"/>
              <a:t> </a:t>
            </a:r>
            <a:r>
              <a:rPr lang="en-US" dirty="0" err="1"/>
              <a:t>memorije</a:t>
            </a:r>
            <a:r>
              <a:rPr lang="en-US" dirty="0"/>
              <a:t>: </a:t>
            </a:r>
            <a:r>
              <a:rPr lang="en-US" dirty="0" err="1"/>
              <a:t>memoriju</a:t>
            </a:r>
            <a:r>
              <a:rPr lang="en-US" dirty="0"/>
              <a:t> q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pohranjuje</a:t>
            </a:r>
            <a:r>
              <a:rPr lang="en-US" dirty="0"/>
              <a:t> </a:t>
            </a:r>
            <a:r>
              <a:rPr lang="en-US" dirty="0" err="1"/>
              <a:t>trenutno</a:t>
            </a:r>
            <a:r>
              <a:rPr lang="en-US" dirty="0"/>
              <a:t> </a:t>
            </a:r>
            <a:r>
              <a:rPr lang="en-US" dirty="0" err="1"/>
              <a:t>unutarnje</a:t>
            </a:r>
            <a:r>
              <a:rPr lang="en-US" dirty="0"/>
              <a:t> </a:t>
            </a:r>
            <a:r>
              <a:rPr lang="en-US" dirty="0" err="1"/>
              <a:t>stanje</a:t>
            </a:r>
            <a:r>
              <a:rPr lang="en-US" dirty="0"/>
              <a:t> </a:t>
            </a:r>
            <a:r>
              <a:rPr lang="en-US" dirty="0" err="1"/>
              <a:t>stroja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memoriju</a:t>
            </a:r>
            <a:r>
              <a:rPr lang="en-US" dirty="0"/>
              <a:t> p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pamti</a:t>
            </a:r>
            <a:r>
              <a:rPr lang="en-US" dirty="0"/>
              <a:t> </a:t>
            </a:r>
            <a:r>
              <a:rPr lang="en-US" dirty="0" err="1"/>
              <a:t>trenutnu</a:t>
            </a:r>
            <a:r>
              <a:rPr lang="en-US" dirty="0"/>
              <a:t> </a:t>
            </a:r>
            <a:r>
              <a:rPr lang="en-US" dirty="0" err="1"/>
              <a:t>naredbu</a:t>
            </a:r>
            <a:r>
              <a:rPr lang="en-US" dirty="0"/>
              <a:t> za </a:t>
            </a:r>
            <a:r>
              <a:rPr lang="en-US" dirty="0" err="1"/>
              <a:t>pomak</a:t>
            </a:r>
            <a:r>
              <a:rPr lang="en-US" dirty="0"/>
              <a:t> R/W </a:t>
            </a:r>
            <a:r>
              <a:rPr lang="en-US" dirty="0" err="1"/>
              <a:t>glave</a:t>
            </a:r>
            <a:r>
              <a:rPr lang="en-US" dirty="0"/>
              <a:t> </a:t>
            </a:r>
            <a:endParaRPr lang="hr-HR" dirty="0"/>
          </a:p>
          <a:p>
            <a:r>
              <a:rPr lang="en-US" dirty="0"/>
              <a:t>• </a:t>
            </a:r>
            <a:r>
              <a:rPr lang="en-US" dirty="0" err="1"/>
              <a:t>Obrada</a:t>
            </a:r>
            <a:r>
              <a:rPr lang="en-US" dirty="0"/>
              <a:t> </a:t>
            </a:r>
            <a:r>
              <a:rPr lang="en-US" dirty="0" err="1"/>
              <a:t>informacije</a:t>
            </a:r>
            <a:r>
              <a:rPr lang="en-US" dirty="0"/>
              <a:t> </a:t>
            </a:r>
            <a:r>
              <a:rPr lang="en-US" dirty="0" err="1"/>
              <a:t>odvija</a:t>
            </a:r>
            <a:r>
              <a:rPr lang="en-US" dirty="0"/>
              <a:t> se u </a:t>
            </a:r>
            <a:r>
              <a:rPr lang="en-US" dirty="0" err="1"/>
              <a:t>logičkom</a:t>
            </a:r>
            <a:r>
              <a:rPr lang="en-US" dirty="0"/>
              <a:t> </a:t>
            </a:r>
            <a:r>
              <a:rPr lang="en-US" dirty="0" err="1"/>
              <a:t>bloku</a:t>
            </a:r>
            <a:r>
              <a:rPr lang="en-US" dirty="0"/>
              <a:t> L. U </a:t>
            </a:r>
            <a:r>
              <a:rPr lang="en-US" dirty="0" err="1"/>
              <a:t>njemu</a:t>
            </a:r>
            <a:r>
              <a:rPr lang="en-US" dirty="0"/>
              <a:t> je </a:t>
            </a:r>
            <a:r>
              <a:rPr lang="en-US" dirty="0" err="1"/>
              <a:t>realizirana</a:t>
            </a:r>
            <a:r>
              <a:rPr lang="en-US" dirty="0"/>
              <a:t> </a:t>
            </a:r>
            <a:r>
              <a:rPr lang="en-US" dirty="0" err="1"/>
              <a:t>tzv</a:t>
            </a:r>
            <a:r>
              <a:rPr lang="en-US" dirty="0"/>
              <a:t>. </a:t>
            </a:r>
            <a:r>
              <a:rPr lang="en-US" dirty="0" err="1"/>
              <a:t>logička</a:t>
            </a:r>
            <a:r>
              <a:rPr lang="en-US" dirty="0"/>
              <a:t> </a:t>
            </a:r>
            <a:r>
              <a:rPr lang="en-US" dirty="0" err="1"/>
              <a:t>funkcija</a:t>
            </a:r>
            <a:r>
              <a:rPr lang="en-US" dirty="0"/>
              <a:t> </a:t>
            </a:r>
            <a:r>
              <a:rPr lang="en-US" dirty="0" err="1"/>
              <a:t>stroja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7436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82C96-FA7B-7660-B754-213AD4627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Zašto nam je Turingov stroj zanimljiv?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1C7C2-C10C-B011-1B0A-29BD93409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• Halting problem – problem u </a:t>
            </a:r>
            <a:r>
              <a:rPr lang="en-US" dirty="0" err="1"/>
              <a:t>teoriji</a:t>
            </a:r>
            <a:r>
              <a:rPr lang="en-US" dirty="0"/>
              <a:t> </a:t>
            </a:r>
            <a:r>
              <a:rPr lang="en-US" dirty="0" err="1"/>
              <a:t>računarstva</a:t>
            </a:r>
            <a:r>
              <a:rPr lang="en-US" dirty="0"/>
              <a:t> koji </a:t>
            </a:r>
            <a:r>
              <a:rPr lang="en-US" dirty="0" err="1"/>
              <a:t>postavlja</a:t>
            </a:r>
            <a:r>
              <a:rPr lang="en-US" dirty="0"/>
              <a:t> </a:t>
            </a:r>
            <a:r>
              <a:rPr lang="en-US" dirty="0" err="1"/>
              <a:t>pitanje</a:t>
            </a:r>
            <a:r>
              <a:rPr lang="en-US" dirty="0"/>
              <a:t> da li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računalni</a:t>
            </a:r>
            <a:r>
              <a:rPr lang="en-US" dirty="0"/>
              <a:t> program </a:t>
            </a:r>
            <a:r>
              <a:rPr lang="en-US" dirty="0" err="1"/>
              <a:t>doći</a:t>
            </a:r>
            <a:r>
              <a:rPr lang="en-US" dirty="0"/>
              <a:t> do </a:t>
            </a:r>
            <a:r>
              <a:rPr lang="en-US" dirty="0" err="1"/>
              <a:t>svojeg</a:t>
            </a:r>
            <a:r>
              <a:rPr lang="en-US" dirty="0"/>
              <a:t> </a:t>
            </a:r>
            <a:r>
              <a:rPr lang="en-US" dirty="0" err="1"/>
              <a:t>kraja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se </a:t>
            </a:r>
            <a:r>
              <a:rPr lang="en-US" dirty="0" err="1"/>
              <a:t>nastaviti</a:t>
            </a:r>
            <a:r>
              <a:rPr lang="en-US" dirty="0"/>
              <a:t> </a:t>
            </a:r>
            <a:r>
              <a:rPr lang="en-US" dirty="0" err="1"/>
              <a:t>vrtiti</a:t>
            </a:r>
            <a:r>
              <a:rPr lang="en-US" dirty="0"/>
              <a:t> u </a:t>
            </a:r>
            <a:r>
              <a:rPr lang="en-US" dirty="0" err="1"/>
              <a:t>beskonačnost</a:t>
            </a:r>
            <a:r>
              <a:rPr lang="en-US" dirty="0"/>
              <a:t> </a:t>
            </a:r>
            <a:endParaRPr lang="hr-HR" dirty="0"/>
          </a:p>
          <a:p>
            <a:r>
              <a:rPr lang="en-US" dirty="0"/>
              <a:t>• </a:t>
            </a:r>
            <a:r>
              <a:rPr lang="en-US" dirty="0" err="1"/>
              <a:t>Primjer</a:t>
            </a:r>
            <a:r>
              <a:rPr lang="en-US" dirty="0"/>
              <a:t> (Python) (</a:t>
            </a:r>
            <a:r>
              <a:rPr lang="en-US" dirty="0" err="1"/>
              <a:t>čita</a:t>
            </a:r>
            <a:r>
              <a:rPr lang="en-US" dirty="0"/>
              <a:t> input,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prazan</a:t>
            </a:r>
            <a:r>
              <a:rPr lang="en-US" dirty="0"/>
              <a:t>, </a:t>
            </a:r>
            <a:r>
              <a:rPr lang="en-US" dirty="0" err="1"/>
              <a:t>beskonačna</a:t>
            </a:r>
            <a:r>
              <a:rPr lang="en-US" dirty="0"/>
              <a:t> </a:t>
            </a:r>
            <a:r>
              <a:rPr lang="en-US" dirty="0" err="1"/>
              <a:t>petlja</a:t>
            </a:r>
            <a:r>
              <a:rPr lang="en-US" dirty="0"/>
              <a:t>)</a:t>
            </a:r>
            <a:br>
              <a:rPr lang="hr-HR" dirty="0"/>
            </a:br>
            <a:r>
              <a:rPr lang="en-US" dirty="0"/>
              <a:t> x = input() </a:t>
            </a:r>
            <a:br>
              <a:rPr lang="hr-HR" dirty="0"/>
            </a:br>
            <a:r>
              <a:rPr lang="en-US" dirty="0"/>
              <a:t>while x: </a:t>
            </a:r>
            <a:br>
              <a:rPr lang="hr-HR" dirty="0"/>
            </a:br>
            <a:r>
              <a:rPr lang="en-US" dirty="0"/>
              <a:t>pass </a:t>
            </a:r>
            <a:endParaRPr lang="hr-HR" dirty="0"/>
          </a:p>
          <a:p>
            <a:r>
              <a:rPr lang="en-US" dirty="0"/>
              <a:t>• Ovo je </a:t>
            </a:r>
            <a:r>
              <a:rPr lang="en-US" dirty="0" err="1"/>
              <a:t>vrlo</a:t>
            </a:r>
            <a:r>
              <a:rPr lang="en-US" dirty="0"/>
              <a:t> </a:t>
            </a:r>
            <a:r>
              <a:rPr lang="en-US" dirty="0" err="1"/>
              <a:t>primitivna</a:t>
            </a:r>
            <a:r>
              <a:rPr lang="en-US" dirty="0"/>
              <a:t> </a:t>
            </a:r>
            <a:r>
              <a:rPr lang="en-US" dirty="0" err="1"/>
              <a:t>implementacija</a:t>
            </a:r>
            <a:r>
              <a:rPr lang="en-US" dirty="0"/>
              <a:t> Halting </a:t>
            </a:r>
            <a:r>
              <a:rPr lang="en-US" dirty="0" err="1"/>
              <a:t>problema</a:t>
            </a:r>
            <a:r>
              <a:rPr lang="en-US" dirty="0"/>
              <a:t> </a:t>
            </a:r>
            <a:endParaRPr lang="hr-HR" dirty="0"/>
          </a:p>
          <a:p>
            <a:r>
              <a:rPr lang="en-US" dirty="0"/>
              <a:t>• Problem koji </a:t>
            </a:r>
            <a:r>
              <a:rPr lang="en-US" dirty="0" err="1"/>
              <a:t>nema</a:t>
            </a:r>
            <a:r>
              <a:rPr lang="en-US" dirty="0"/>
              <a:t> </a:t>
            </a:r>
            <a:r>
              <a:rPr lang="en-US" dirty="0" err="1"/>
              <a:t>finalno</a:t>
            </a:r>
            <a:r>
              <a:rPr lang="en-US" dirty="0"/>
              <a:t> </a:t>
            </a:r>
            <a:r>
              <a:rPr lang="en-US" dirty="0" err="1"/>
              <a:t>rješenje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odluku</a:t>
            </a:r>
            <a:r>
              <a:rPr lang="en-US" dirty="0"/>
              <a:t>, tj.ne </a:t>
            </a:r>
            <a:r>
              <a:rPr lang="en-US" dirty="0" err="1"/>
              <a:t>postoji</a:t>
            </a:r>
            <a:r>
              <a:rPr lang="en-US" dirty="0"/>
              <a:t> </a:t>
            </a:r>
            <a:r>
              <a:rPr lang="en-US" dirty="0" err="1"/>
              <a:t>neki</a:t>
            </a:r>
            <a:r>
              <a:rPr lang="en-US" dirty="0"/>
              <a:t> </a:t>
            </a:r>
            <a:r>
              <a:rPr lang="en-US" dirty="0" err="1"/>
              <a:t>posebni</a:t>
            </a:r>
            <a:r>
              <a:rPr lang="en-US" dirty="0"/>
              <a:t> program koji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rješiti</a:t>
            </a:r>
            <a:r>
              <a:rPr lang="en-US" dirty="0"/>
              <a:t> </a:t>
            </a:r>
            <a:r>
              <a:rPr lang="en-US" dirty="0" err="1"/>
              <a:t>ovaj</a:t>
            </a:r>
            <a:r>
              <a:rPr lang="en-US" dirty="0"/>
              <a:t> problem za </a:t>
            </a:r>
            <a:r>
              <a:rPr lang="en-US" dirty="0" err="1"/>
              <a:t>neki</a:t>
            </a:r>
            <a:r>
              <a:rPr lang="en-US" dirty="0"/>
              <a:t> “</a:t>
            </a:r>
            <a:r>
              <a:rPr lang="en-US" dirty="0" err="1"/>
              <a:t>generalni</a:t>
            </a:r>
            <a:r>
              <a:rPr lang="en-US" dirty="0"/>
              <a:t>” </a:t>
            </a:r>
            <a:r>
              <a:rPr lang="en-US" dirty="0" err="1"/>
              <a:t>računalni</a:t>
            </a:r>
            <a:r>
              <a:rPr lang="en-US" dirty="0"/>
              <a:t> program </a:t>
            </a:r>
            <a:endParaRPr lang="hr-HR" dirty="0"/>
          </a:p>
          <a:p>
            <a:r>
              <a:rPr lang="en-US" dirty="0"/>
              <a:t>• U </a:t>
            </a:r>
            <a:r>
              <a:rPr lang="en-US" dirty="0" err="1"/>
              <a:t>računalnoj</a:t>
            </a:r>
            <a:r>
              <a:rPr lang="en-US" dirty="0"/>
              <a:t> </a:t>
            </a:r>
            <a:r>
              <a:rPr lang="en-US" dirty="0" err="1"/>
              <a:t>znanosti</a:t>
            </a:r>
            <a:r>
              <a:rPr lang="en-US" dirty="0"/>
              <a:t>, </a:t>
            </a:r>
            <a:r>
              <a:rPr lang="en-US" dirty="0" err="1"/>
              <a:t>često</a:t>
            </a:r>
            <a:r>
              <a:rPr lang="en-US" dirty="0"/>
              <a:t> </a:t>
            </a:r>
            <a:r>
              <a:rPr lang="en-US" dirty="0" err="1"/>
              <a:t>koristimo</a:t>
            </a:r>
            <a:r>
              <a:rPr lang="en-US" dirty="0"/>
              <a:t> </a:t>
            </a:r>
            <a:r>
              <a:rPr lang="en-US" dirty="0" err="1"/>
              <a:t>Turingov</a:t>
            </a:r>
            <a:r>
              <a:rPr lang="en-US" dirty="0"/>
              <a:t> </a:t>
            </a:r>
            <a:r>
              <a:rPr lang="en-US" dirty="0" err="1"/>
              <a:t>stroj</a:t>
            </a:r>
            <a:r>
              <a:rPr lang="en-US" dirty="0"/>
              <a:t> </a:t>
            </a:r>
            <a:r>
              <a:rPr lang="en-US" dirty="0" err="1"/>
              <a:t>pošto</a:t>
            </a:r>
            <a:r>
              <a:rPr lang="en-US" dirty="0"/>
              <a:t> se </a:t>
            </a:r>
            <a:r>
              <a:rPr lang="en-US" dirty="0" err="1"/>
              <a:t>radi</a:t>
            </a:r>
            <a:r>
              <a:rPr lang="en-US" dirty="0"/>
              <a:t> o </a:t>
            </a:r>
            <a:r>
              <a:rPr lang="en-US" dirty="0" err="1"/>
              <a:t>računalu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izvršavati</a:t>
            </a:r>
            <a:r>
              <a:rPr lang="en-US" dirty="0"/>
              <a:t> </a:t>
            </a:r>
            <a:r>
              <a:rPr lang="en-US" dirty="0" err="1"/>
              <a:t>beskonačnu</a:t>
            </a:r>
            <a:r>
              <a:rPr lang="en-US" dirty="0"/>
              <a:t> </a:t>
            </a:r>
            <a:r>
              <a:rPr lang="en-US" dirty="0" err="1"/>
              <a:t>količinu</a:t>
            </a:r>
            <a:r>
              <a:rPr lang="en-US" dirty="0"/>
              <a:t> </a:t>
            </a:r>
            <a:r>
              <a:rPr lang="en-US" dirty="0" err="1"/>
              <a:t>programa</a:t>
            </a:r>
            <a:r>
              <a:rPr lang="en-US" dirty="0"/>
              <a:t> </a:t>
            </a:r>
            <a:endParaRPr lang="hr-HR" dirty="0"/>
          </a:p>
          <a:p>
            <a:r>
              <a:rPr lang="en-US" dirty="0"/>
              <a:t>• </a:t>
            </a:r>
            <a:r>
              <a:rPr lang="en-US" dirty="0" err="1"/>
              <a:t>Računalnoj</a:t>
            </a:r>
            <a:r>
              <a:rPr lang="en-US" dirty="0"/>
              <a:t> </a:t>
            </a:r>
            <a:r>
              <a:rPr lang="en-US" dirty="0" err="1"/>
              <a:t>znanosti</a:t>
            </a:r>
            <a:r>
              <a:rPr lang="en-US" dirty="0"/>
              <a:t> je </a:t>
            </a:r>
            <a:r>
              <a:rPr lang="en-US" dirty="0" err="1"/>
              <a:t>Turingov</a:t>
            </a:r>
            <a:r>
              <a:rPr lang="en-US" dirty="0"/>
              <a:t> </a:t>
            </a:r>
            <a:r>
              <a:rPr lang="en-US" dirty="0" err="1"/>
              <a:t>stroj</a:t>
            </a:r>
            <a:r>
              <a:rPr lang="en-US" dirty="0"/>
              <a:t> </a:t>
            </a:r>
            <a:r>
              <a:rPr lang="en-US" dirty="0" err="1"/>
              <a:t>zanimljiv</a:t>
            </a:r>
            <a:r>
              <a:rPr lang="en-US" dirty="0"/>
              <a:t> </a:t>
            </a:r>
            <a:r>
              <a:rPr lang="en-US" dirty="0" err="1"/>
              <a:t>zato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ga </a:t>
            </a:r>
            <a:r>
              <a:rPr lang="en-US" dirty="0" err="1"/>
              <a:t>možemo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elegantno</a:t>
            </a:r>
            <a:r>
              <a:rPr lang="en-US" dirty="0"/>
              <a:t> </a:t>
            </a:r>
            <a:r>
              <a:rPr lang="en-US" dirty="0" err="1"/>
              <a:t>iskoristiti</a:t>
            </a:r>
            <a:r>
              <a:rPr lang="en-US" dirty="0"/>
              <a:t> za </a:t>
            </a:r>
            <a:r>
              <a:rPr lang="en-US" dirty="0" err="1"/>
              <a:t>učenje</a:t>
            </a:r>
            <a:r>
              <a:rPr lang="en-US" dirty="0"/>
              <a:t> </a:t>
            </a:r>
            <a:r>
              <a:rPr lang="en-US" dirty="0" err="1"/>
              <a:t>programskog</a:t>
            </a:r>
            <a:r>
              <a:rPr lang="en-US" dirty="0"/>
              <a:t> </a:t>
            </a:r>
            <a:r>
              <a:rPr lang="en-US" dirty="0" err="1"/>
              <a:t>jezika</a:t>
            </a:r>
            <a:r>
              <a:rPr lang="en-US" dirty="0"/>
              <a:t> assembler</a:t>
            </a:r>
          </a:p>
        </p:txBody>
      </p:sp>
    </p:spTree>
    <p:extLst>
      <p:ext uri="{BB962C8B-B14F-4D97-AF65-F5344CB8AC3E}">
        <p14:creationId xmlns:p14="http://schemas.microsoft.com/office/powerpoint/2010/main" val="319175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AA62C-7A17-8179-23CC-AD35FC157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Zašto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upoznati</a:t>
            </a:r>
            <a:r>
              <a:rPr lang="en-US" dirty="0"/>
              <a:t> </a:t>
            </a:r>
            <a:r>
              <a:rPr lang="en-US" dirty="0" err="1"/>
              <a:t>građu</a:t>
            </a:r>
            <a:r>
              <a:rPr lang="en-US" dirty="0"/>
              <a:t> </a:t>
            </a:r>
            <a:r>
              <a:rPr lang="en-US" dirty="0" err="1"/>
              <a:t>računala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AD6E3-602F-7168-BACE-E421B737F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Razvoj</a:t>
            </a:r>
            <a:r>
              <a:rPr lang="en-US" dirty="0"/>
              <a:t> </a:t>
            </a:r>
            <a:r>
              <a:rPr lang="en-US" dirty="0" err="1"/>
              <a:t>boljih</a:t>
            </a:r>
            <a:r>
              <a:rPr lang="en-US" dirty="0"/>
              <a:t> </a:t>
            </a:r>
            <a:r>
              <a:rPr lang="en-US" dirty="0" err="1"/>
              <a:t>sustava</a:t>
            </a:r>
            <a:r>
              <a:rPr lang="en-US" dirty="0"/>
              <a:t>: </a:t>
            </a:r>
            <a:r>
              <a:rPr lang="en-US" dirty="0" err="1"/>
              <a:t>bržih</a:t>
            </a:r>
            <a:r>
              <a:rPr lang="en-US" dirty="0"/>
              <a:t>, </a:t>
            </a:r>
            <a:r>
              <a:rPr lang="en-US" dirty="0" err="1"/>
              <a:t>jeftinijih</a:t>
            </a:r>
            <a:r>
              <a:rPr lang="en-US" dirty="0"/>
              <a:t>, </a:t>
            </a:r>
            <a:r>
              <a:rPr lang="en-US" dirty="0" err="1"/>
              <a:t>manjih</a:t>
            </a:r>
            <a:r>
              <a:rPr lang="en-US" dirty="0"/>
              <a:t>, </a:t>
            </a:r>
            <a:r>
              <a:rPr lang="en-US" dirty="0" err="1"/>
              <a:t>pouzdanijih</a:t>
            </a:r>
            <a:r>
              <a:rPr lang="en-US" dirty="0"/>
              <a:t> </a:t>
            </a:r>
            <a:endParaRPr lang="hr-HR" dirty="0"/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Korištenjem</a:t>
            </a:r>
            <a:r>
              <a:rPr lang="en-US" dirty="0"/>
              <a:t> </a:t>
            </a:r>
            <a:r>
              <a:rPr lang="en-US" dirty="0" err="1"/>
              <a:t>napretka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promjena</a:t>
            </a:r>
            <a:r>
              <a:rPr lang="en-US" dirty="0"/>
              <a:t> u </a:t>
            </a:r>
            <a:r>
              <a:rPr lang="en-US" dirty="0" err="1"/>
              <a:t>proizvodnim</a:t>
            </a:r>
            <a:r>
              <a:rPr lang="en-US" dirty="0"/>
              <a:t> </a:t>
            </a:r>
            <a:r>
              <a:rPr lang="en-US" dirty="0" err="1"/>
              <a:t>tehnologijama</a:t>
            </a:r>
            <a:r>
              <a:rPr lang="en-US" dirty="0"/>
              <a:t> </a:t>
            </a:r>
            <a:endParaRPr lang="hr-HR" dirty="0"/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Razvoj</a:t>
            </a:r>
            <a:r>
              <a:rPr lang="en-US" dirty="0"/>
              <a:t> </a:t>
            </a:r>
            <a:r>
              <a:rPr lang="en-US" dirty="0" err="1"/>
              <a:t>boljih</a:t>
            </a:r>
            <a:r>
              <a:rPr lang="en-US" dirty="0"/>
              <a:t> </a:t>
            </a:r>
            <a:r>
              <a:rPr lang="en-US" dirty="0" err="1"/>
              <a:t>aplikacija</a:t>
            </a:r>
            <a:r>
              <a:rPr lang="en-US" dirty="0"/>
              <a:t> </a:t>
            </a:r>
            <a:endParaRPr lang="hr-HR" dirty="0"/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Gdje</a:t>
            </a:r>
            <a:r>
              <a:rPr lang="en-US" dirty="0"/>
              <a:t> je 3D bio </a:t>
            </a:r>
            <a:r>
              <a:rPr lang="en-US" dirty="0" err="1"/>
              <a:t>prije</a:t>
            </a:r>
            <a:r>
              <a:rPr lang="en-US" dirty="0"/>
              <a:t> 20 </a:t>
            </a:r>
            <a:r>
              <a:rPr lang="en-US" dirty="0" err="1"/>
              <a:t>godina</a:t>
            </a:r>
            <a:r>
              <a:rPr lang="en-US" dirty="0"/>
              <a:t>? VR? </a:t>
            </a:r>
            <a:r>
              <a:rPr lang="en-US" dirty="0" err="1"/>
              <a:t>Samovozeći</a:t>
            </a:r>
            <a:r>
              <a:rPr lang="en-US" dirty="0"/>
              <a:t> automobile? </a:t>
            </a:r>
            <a:endParaRPr lang="hr-HR" dirty="0"/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Analiza</a:t>
            </a:r>
            <a:r>
              <a:rPr lang="en-US" dirty="0"/>
              <a:t> </a:t>
            </a:r>
            <a:r>
              <a:rPr lang="en-US" dirty="0" err="1"/>
              <a:t>genoma</a:t>
            </a:r>
            <a:r>
              <a:rPr lang="en-US" dirty="0"/>
              <a:t>? </a:t>
            </a:r>
            <a:r>
              <a:rPr lang="en-US" dirty="0" err="1"/>
              <a:t>Personalizirana</a:t>
            </a:r>
            <a:r>
              <a:rPr lang="en-US" dirty="0"/>
              <a:t> </a:t>
            </a:r>
            <a:r>
              <a:rPr lang="en-US" dirty="0" err="1"/>
              <a:t>medicina</a:t>
            </a:r>
            <a:r>
              <a:rPr lang="en-US" dirty="0"/>
              <a:t>? </a:t>
            </a:r>
            <a:endParaRPr lang="hr-HR" dirty="0"/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Razvoj</a:t>
            </a:r>
            <a:r>
              <a:rPr lang="en-US" dirty="0"/>
              <a:t> </a:t>
            </a:r>
            <a:r>
              <a:rPr lang="en-US" dirty="0" err="1"/>
              <a:t>boljih</a:t>
            </a:r>
            <a:r>
              <a:rPr lang="en-US" dirty="0"/>
              <a:t> </a:t>
            </a:r>
            <a:r>
              <a:rPr lang="en-US" dirty="0" err="1"/>
              <a:t>rješenja</a:t>
            </a:r>
            <a:r>
              <a:rPr lang="en-US" dirty="0"/>
              <a:t> za </a:t>
            </a:r>
            <a:r>
              <a:rPr lang="en-US" dirty="0" err="1"/>
              <a:t>probleme</a:t>
            </a:r>
            <a:r>
              <a:rPr lang="en-US" dirty="0"/>
              <a:t> </a:t>
            </a:r>
            <a:endParaRPr lang="hr-HR" dirty="0"/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Softverske</a:t>
            </a:r>
            <a:r>
              <a:rPr lang="en-US" dirty="0"/>
              <a:t> </a:t>
            </a:r>
            <a:r>
              <a:rPr lang="en-US" dirty="0" err="1"/>
              <a:t>inovacije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izgrađene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trendovima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promjenama</a:t>
            </a:r>
            <a:r>
              <a:rPr lang="en-US" dirty="0"/>
              <a:t> u </a:t>
            </a:r>
            <a:r>
              <a:rPr lang="en-US" dirty="0" err="1"/>
              <a:t>računalnoj</a:t>
            </a:r>
            <a:r>
              <a:rPr lang="en-US" dirty="0"/>
              <a:t> </a:t>
            </a:r>
            <a:r>
              <a:rPr lang="en-US" dirty="0" err="1"/>
              <a:t>arhitekturi</a:t>
            </a:r>
            <a:r>
              <a:rPr lang="en-US" dirty="0"/>
              <a:t> </a:t>
            </a:r>
            <a:endParaRPr lang="hr-HR" dirty="0"/>
          </a:p>
          <a:p>
            <a:pPr marL="0" indent="0">
              <a:buNone/>
            </a:pPr>
            <a:r>
              <a:rPr lang="en-US" dirty="0"/>
              <a:t>• Moore-</a:t>
            </a:r>
            <a:r>
              <a:rPr lang="en-US" dirty="0" err="1"/>
              <a:t>ov</a:t>
            </a:r>
            <a:r>
              <a:rPr lang="en-US" dirty="0"/>
              <a:t> </a:t>
            </a:r>
            <a:r>
              <a:rPr lang="en-US" dirty="0" err="1"/>
              <a:t>zakon</a:t>
            </a:r>
            <a:r>
              <a:rPr lang="en-US" dirty="0"/>
              <a:t> o </a:t>
            </a:r>
            <a:r>
              <a:rPr lang="en-US" dirty="0" err="1"/>
              <a:t>napretku</a:t>
            </a:r>
            <a:r>
              <a:rPr lang="en-US" dirty="0"/>
              <a:t> </a:t>
            </a:r>
            <a:r>
              <a:rPr lang="en-US" dirty="0" err="1"/>
              <a:t>performansi</a:t>
            </a:r>
            <a:r>
              <a:rPr lang="en-US" dirty="0"/>
              <a:t> </a:t>
            </a:r>
            <a:r>
              <a:rPr lang="en-US" dirty="0" err="1"/>
              <a:t>omogućava</a:t>
            </a:r>
            <a:r>
              <a:rPr lang="en-US" dirty="0"/>
              <a:t> </a:t>
            </a:r>
            <a:r>
              <a:rPr lang="en-US" dirty="0" err="1"/>
              <a:t>ovakav</a:t>
            </a:r>
            <a:r>
              <a:rPr lang="en-US" dirty="0"/>
              <a:t> </a:t>
            </a:r>
            <a:r>
              <a:rPr lang="en-US" dirty="0" err="1"/>
              <a:t>napredak</a:t>
            </a:r>
            <a:r>
              <a:rPr lang="en-US" dirty="0"/>
              <a:t> </a:t>
            </a:r>
            <a:endParaRPr lang="hr-HR" dirty="0"/>
          </a:p>
          <a:p>
            <a:pPr marL="0" indent="0">
              <a:buNone/>
            </a:pPr>
            <a:r>
              <a:rPr lang="en-US" dirty="0"/>
              <a:t>• Da </a:t>
            </a:r>
            <a:r>
              <a:rPr lang="en-US" dirty="0" err="1"/>
              <a:t>razumijemo</a:t>
            </a:r>
            <a:r>
              <a:rPr lang="en-US" dirty="0"/>
              <a:t> </a:t>
            </a:r>
            <a:r>
              <a:rPr lang="en-US" dirty="0" err="1"/>
              <a:t>zašto</a:t>
            </a:r>
            <a:r>
              <a:rPr lang="en-US" dirty="0"/>
              <a:t> </a:t>
            </a:r>
            <a:r>
              <a:rPr lang="en-US" dirty="0" err="1"/>
              <a:t>računala</a:t>
            </a:r>
            <a:r>
              <a:rPr lang="en-US" dirty="0"/>
              <a:t> </a:t>
            </a:r>
            <a:r>
              <a:rPr lang="en-US" dirty="0" err="1"/>
              <a:t>rade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rade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3221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D432A-E8BC-4E8F-270E-0DD87B098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Hijerarhijski</a:t>
            </a:r>
            <a:r>
              <a:rPr lang="en-US" dirty="0"/>
              <a:t> model </a:t>
            </a:r>
            <a:r>
              <a:rPr lang="en-US" dirty="0" err="1"/>
              <a:t>računala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F7FA1-DD82-AF06-641B-0AE7CAAB1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46558" cy="4351338"/>
          </a:xfrm>
        </p:spPr>
        <p:txBody>
          <a:bodyPr/>
          <a:lstStyle/>
          <a:p>
            <a:r>
              <a:rPr lang="en-US" dirty="0" err="1"/>
              <a:t>Korisnik</a:t>
            </a:r>
            <a:endParaRPr lang="en-US" dirty="0"/>
          </a:p>
          <a:p>
            <a:r>
              <a:rPr lang="en-US" dirty="0" err="1"/>
              <a:t>Korisnički</a:t>
            </a:r>
            <a:r>
              <a:rPr lang="en-US" dirty="0"/>
              <a:t> </a:t>
            </a:r>
            <a:r>
              <a:rPr lang="en-US" dirty="0" err="1"/>
              <a:t>programi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Preostali</a:t>
            </a:r>
            <a:r>
              <a:rPr lang="en-US" dirty="0"/>
              <a:t> </a:t>
            </a:r>
            <a:r>
              <a:rPr lang="en-US" dirty="0" err="1"/>
              <a:t>dio</a:t>
            </a:r>
            <a:r>
              <a:rPr lang="en-US" dirty="0"/>
              <a:t> </a:t>
            </a:r>
            <a:r>
              <a:rPr lang="en-US" dirty="0" err="1"/>
              <a:t>operacijskog</a:t>
            </a:r>
            <a:r>
              <a:rPr lang="en-US" dirty="0"/>
              <a:t> </a:t>
            </a:r>
            <a:r>
              <a:rPr lang="en-US" dirty="0" err="1"/>
              <a:t>sustava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Jezgra</a:t>
            </a:r>
            <a:r>
              <a:rPr lang="en-US" dirty="0"/>
              <a:t> </a:t>
            </a:r>
            <a:r>
              <a:rPr lang="en-US" dirty="0" err="1"/>
              <a:t>operacijskog</a:t>
            </a:r>
            <a:r>
              <a:rPr lang="en-US" dirty="0"/>
              <a:t> </a:t>
            </a:r>
            <a:r>
              <a:rPr lang="en-US" dirty="0" err="1"/>
              <a:t>sustava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Sklopovska</a:t>
            </a:r>
            <a:r>
              <a:rPr lang="en-US" dirty="0"/>
              <a:t> </a:t>
            </a:r>
            <a:r>
              <a:rPr lang="en-US" dirty="0" err="1"/>
              <a:t>oprema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A8AE41-B242-FE40-D456-43FBD0087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6079" y="1034717"/>
            <a:ext cx="4994599" cy="495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3882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A530A-687B-7648-C5D1-BD34EDB12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Klasifikacija</a:t>
            </a:r>
            <a:r>
              <a:rPr lang="en-US" dirty="0"/>
              <a:t> </a:t>
            </a:r>
            <a:r>
              <a:rPr lang="en-US" dirty="0" err="1"/>
              <a:t>arhitekture</a:t>
            </a:r>
            <a:r>
              <a:rPr lang="en-US" dirty="0"/>
              <a:t> </a:t>
            </a:r>
            <a:r>
              <a:rPr lang="en-US" dirty="0" err="1"/>
              <a:t>računala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D5FB8-7DAC-DE4F-E3A4-B9F6D168D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načinu</a:t>
            </a:r>
            <a:r>
              <a:rPr lang="en-US" dirty="0"/>
              <a:t> </a:t>
            </a:r>
            <a:r>
              <a:rPr lang="en-US" dirty="0" err="1"/>
              <a:t>izvršavanja</a:t>
            </a:r>
            <a:r>
              <a:rPr lang="en-US" dirty="0"/>
              <a:t> </a:t>
            </a:r>
            <a:r>
              <a:rPr lang="en-US" dirty="0" err="1"/>
              <a:t>instrukcija</a:t>
            </a:r>
            <a:r>
              <a:rPr lang="en-US" dirty="0"/>
              <a:t> </a:t>
            </a:r>
            <a:br>
              <a:rPr lang="hr-HR" dirty="0"/>
            </a:br>
            <a:r>
              <a:rPr lang="hr-HR" dirty="0"/>
              <a:t>	</a:t>
            </a:r>
            <a:r>
              <a:rPr lang="en-US" dirty="0"/>
              <a:t>• </a:t>
            </a:r>
            <a:r>
              <a:rPr lang="en-US" dirty="0" err="1"/>
              <a:t>Arhitektura</a:t>
            </a:r>
            <a:r>
              <a:rPr lang="en-US" dirty="0"/>
              <a:t> </a:t>
            </a:r>
            <a:r>
              <a:rPr lang="en-US" dirty="0" err="1"/>
              <a:t>računala</a:t>
            </a:r>
            <a:r>
              <a:rPr lang="en-US" dirty="0"/>
              <a:t> s </a:t>
            </a:r>
            <a:r>
              <a:rPr lang="en-US" dirty="0" err="1"/>
              <a:t>upravljačkim</a:t>
            </a:r>
            <a:r>
              <a:rPr lang="en-US" dirty="0"/>
              <a:t> </a:t>
            </a:r>
            <a:r>
              <a:rPr lang="en-US" dirty="0" err="1"/>
              <a:t>tokom</a:t>
            </a:r>
            <a:r>
              <a:rPr lang="en-US" dirty="0"/>
              <a:t> (control-flow) </a:t>
            </a:r>
            <a:br>
              <a:rPr lang="hr-HR" dirty="0"/>
            </a:br>
            <a:r>
              <a:rPr lang="hr-HR" dirty="0"/>
              <a:t>	</a:t>
            </a:r>
            <a:r>
              <a:rPr lang="en-US" dirty="0"/>
              <a:t>• </a:t>
            </a:r>
            <a:r>
              <a:rPr lang="en-US" dirty="0" err="1"/>
              <a:t>Arhitektura</a:t>
            </a:r>
            <a:r>
              <a:rPr lang="en-US" dirty="0"/>
              <a:t> </a:t>
            </a:r>
            <a:r>
              <a:rPr lang="en-US" dirty="0" err="1"/>
              <a:t>računala</a:t>
            </a:r>
            <a:r>
              <a:rPr lang="en-US" dirty="0"/>
              <a:t> </a:t>
            </a:r>
            <a:r>
              <a:rPr lang="en-US" dirty="0" err="1"/>
              <a:t>upravljana</a:t>
            </a:r>
            <a:r>
              <a:rPr lang="en-US" dirty="0"/>
              <a:t> </a:t>
            </a:r>
            <a:r>
              <a:rPr lang="en-US" dirty="0" err="1"/>
              <a:t>tokom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(data-flow) </a:t>
            </a:r>
            <a:br>
              <a:rPr lang="hr-HR" dirty="0"/>
            </a:br>
            <a:r>
              <a:rPr lang="hr-HR" dirty="0"/>
              <a:t>	</a:t>
            </a:r>
            <a:r>
              <a:rPr lang="en-US" dirty="0"/>
              <a:t>• </a:t>
            </a:r>
            <a:r>
              <a:rPr lang="en-US" dirty="0" err="1"/>
              <a:t>Arhitektura</a:t>
            </a:r>
            <a:r>
              <a:rPr lang="en-US" dirty="0"/>
              <a:t> </a:t>
            </a:r>
            <a:r>
              <a:rPr lang="en-US" dirty="0" err="1"/>
              <a:t>računala</a:t>
            </a:r>
            <a:r>
              <a:rPr lang="en-US" dirty="0"/>
              <a:t> </a:t>
            </a:r>
            <a:r>
              <a:rPr lang="en-US" dirty="0" err="1"/>
              <a:t>upravljana</a:t>
            </a:r>
            <a:r>
              <a:rPr lang="en-US" dirty="0"/>
              <a:t> </a:t>
            </a:r>
            <a:r>
              <a:rPr lang="en-US" dirty="0" err="1"/>
              <a:t>zahtjevom</a:t>
            </a:r>
            <a:r>
              <a:rPr lang="en-US" dirty="0"/>
              <a:t> (demand driven)</a:t>
            </a:r>
          </a:p>
        </p:txBody>
      </p:sp>
    </p:spTree>
    <p:extLst>
      <p:ext uri="{BB962C8B-B14F-4D97-AF65-F5344CB8AC3E}">
        <p14:creationId xmlns:p14="http://schemas.microsoft.com/office/powerpoint/2010/main" val="32526772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A85D4-CCA6-50D1-5FF9-C38C231FB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Arhitektura računala s upravljačkim tokom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879D1-DF21-A109-A31B-33D4806EDD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Značajna</a:t>
            </a:r>
            <a:r>
              <a:rPr lang="en-US" dirty="0"/>
              <a:t> za </a:t>
            </a:r>
            <a:r>
              <a:rPr lang="en-US" dirty="0" err="1"/>
              <a:t>naša</a:t>
            </a:r>
            <a:r>
              <a:rPr lang="en-US" dirty="0"/>
              <a:t> </a:t>
            </a:r>
            <a:r>
              <a:rPr lang="en-US" dirty="0" err="1"/>
              <a:t>razmatranja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Koristi</a:t>
            </a:r>
            <a:r>
              <a:rPr lang="en-US" dirty="0"/>
              <a:t> se </a:t>
            </a:r>
            <a:r>
              <a:rPr lang="en-US" dirty="0" err="1"/>
              <a:t>konvencionalnim</a:t>
            </a:r>
            <a:r>
              <a:rPr lang="en-US" dirty="0"/>
              <a:t> von </a:t>
            </a:r>
            <a:r>
              <a:rPr lang="en-US" dirty="0" err="1"/>
              <a:t>Neumannovim</a:t>
            </a:r>
            <a:r>
              <a:rPr lang="en-US" dirty="0"/>
              <a:t> </a:t>
            </a:r>
            <a:r>
              <a:rPr lang="en-US" dirty="0" err="1"/>
              <a:t>modelom</a:t>
            </a:r>
            <a:r>
              <a:rPr lang="hr-HR" dirty="0"/>
              <a:t> </a:t>
            </a:r>
            <a:r>
              <a:rPr lang="en-US" dirty="0" err="1"/>
              <a:t>računanja</a:t>
            </a:r>
            <a:endParaRPr lang="en-US" dirty="0"/>
          </a:p>
          <a:p>
            <a:r>
              <a:rPr lang="en-US" dirty="0" err="1"/>
              <a:t>Osnovne</a:t>
            </a:r>
            <a:r>
              <a:rPr lang="en-US" dirty="0"/>
              <a:t> </a:t>
            </a:r>
            <a:r>
              <a:rPr lang="en-US" dirty="0" err="1"/>
              <a:t>značajke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Adresabilna</a:t>
            </a:r>
            <a:r>
              <a:rPr lang="en-US" dirty="0"/>
              <a:t> </a:t>
            </a:r>
            <a:r>
              <a:rPr lang="en-US" dirty="0" err="1"/>
              <a:t>memorija</a:t>
            </a:r>
            <a:r>
              <a:rPr lang="en-US" dirty="0"/>
              <a:t> u </a:t>
            </a:r>
            <a:r>
              <a:rPr lang="en-US" dirty="0" err="1"/>
              <a:t>kojoj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u </a:t>
            </a:r>
            <a:r>
              <a:rPr lang="en-US" dirty="0" err="1"/>
              <a:t>istom</a:t>
            </a:r>
            <a:r>
              <a:rPr lang="en-US" dirty="0"/>
              <a:t> </a:t>
            </a:r>
            <a:r>
              <a:rPr lang="en-US" dirty="0" err="1"/>
              <a:t>obliku</a:t>
            </a:r>
            <a:r>
              <a:rPr lang="en-US" dirty="0"/>
              <a:t> </a:t>
            </a:r>
            <a:r>
              <a:rPr lang="en-US" dirty="0" err="1"/>
              <a:t>podaci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hr-HR" dirty="0"/>
              <a:t> </a:t>
            </a:r>
            <a:r>
              <a:rPr lang="en-US" dirty="0" err="1"/>
              <a:t>instrukcije</a:t>
            </a:r>
            <a:endParaRPr lang="en-US" dirty="0"/>
          </a:p>
          <a:p>
            <a:pPr lvl="1"/>
            <a:r>
              <a:rPr lang="en-US" dirty="0" err="1"/>
              <a:t>Programsko</a:t>
            </a:r>
            <a:r>
              <a:rPr lang="en-US" dirty="0"/>
              <a:t> </a:t>
            </a:r>
            <a:r>
              <a:rPr lang="en-US" dirty="0" err="1"/>
              <a:t>brojilo</a:t>
            </a:r>
            <a:r>
              <a:rPr lang="en-US" dirty="0"/>
              <a:t> (PC)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sadrži</a:t>
            </a:r>
            <a:r>
              <a:rPr lang="en-US" dirty="0"/>
              <a:t> </a:t>
            </a:r>
            <a:r>
              <a:rPr lang="en-US" dirty="0" err="1"/>
              <a:t>adresu</a:t>
            </a:r>
            <a:r>
              <a:rPr lang="en-US" dirty="0"/>
              <a:t> </a:t>
            </a:r>
            <a:r>
              <a:rPr lang="en-US" dirty="0" err="1"/>
              <a:t>sljedeće</a:t>
            </a:r>
            <a:r>
              <a:rPr lang="en-US" dirty="0"/>
              <a:t> </a:t>
            </a:r>
            <a:r>
              <a:rPr lang="en-US" dirty="0" err="1"/>
              <a:t>instrukcije</a:t>
            </a:r>
            <a:r>
              <a:rPr lang="hr-HR" dirty="0"/>
              <a:t> </a:t>
            </a:r>
            <a:r>
              <a:rPr lang="en-US" dirty="0" err="1"/>
              <a:t>koju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izvršiti</a:t>
            </a:r>
            <a:endParaRPr lang="en-US" dirty="0"/>
          </a:p>
          <a:p>
            <a:pPr lvl="1"/>
            <a:r>
              <a:rPr lang="en-US" dirty="0"/>
              <a:t> </a:t>
            </a:r>
            <a:r>
              <a:rPr lang="en-US" dirty="0" err="1"/>
              <a:t>Operacije</a:t>
            </a:r>
            <a:r>
              <a:rPr lang="en-US" dirty="0"/>
              <a:t> u von </a:t>
            </a:r>
            <a:r>
              <a:rPr lang="en-US" dirty="0" err="1"/>
              <a:t>Neumannovom</a:t>
            </a:r>
            <a:r>
              <a:rPr lang="en-US" dirty="0"/>
              <a:t> </a:t>
            </a:r>
            <a:r>
              <a:rPr lang="en-US" dirty="0" err="1"/>
              <a:t>modelu</a:t>
            </a:r>
            <a:r>
              <a:rPr lang="en-US" dirty="0"/>
              <a:t> </a:t>
            </a:r>
            <a:r>
              <a:rPr lang="en-US" dirty="0" err="1"/>
              <a:t>izvršavaju</a:t>
            </a:r>
            <a:r>
              <a:rPr lang="en-US" dirty="0"/>
              <a:t> se </a:t>
            </a:r>
            <a:r>
              <a:rPr lang="en-US" dirty="0" err="1"/>
              <a:t>slijedno</a:t>
            </a:r>
            <a:r>
              <a:rPr lang="en-US" dirty="0"/>
              <a:t>(</a:t>
            </a:r>
            <a:r>
              <a:rPr lang="en-US" dirty="0" err="1"/>
              <a:t>sekvencijalno</a:t>
            </a:r>
            <a:r>
              <a:rPr lang="en-US" dirty="0"/>
              <a:t> –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uređenju</a:t>
            </a:r>
            <a:r>
              <a:rPr lang="en-US" dirty="0"/>
              <a:t> </a:t>
            </a:r>
            <a:r>
              <a:rPr lang="en-US" dirty="0" err="1"/>
              <a:t>instrukcija</a:t>
            </a:r>
            <a:r>
              <a:rPr lang="en-US" dirty="0"/>
              <a:t> u </a:t>
            </a:r>
            <a:r>
              <a:rPr lang="en-US" dirty="0" err="1"/>
              <a:t>programu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502407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B95D3-C055-A91A-397F-175C6214D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Flynnova</a:t>
            </a:r>
            <a:r>
              <a:rPr lang="en-US" dirty="0"/>
              <a:t> </a:t>
            </a:r>
            <a:r>
              <a:rPr lang="en-US" dirty="0" err="1"/>
              <a:t>klasifikacija</a:t>
            </a:r>
            <a:r>
              <a:rPr lang="en-US" dirty="0"/>
              <a:t> (Flynn’s taxonomy)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0B88C-B2EA-4321-296A-5D6B58A2C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Temelji</a:t>
            </a:r>
            <a:r>
              <a:rPr lang="en-US" dirty="0"/>
              <a:t> se </a:t>
            </a:r>
            <a:r>
              <a:rPr lang="en-US" dirty="0" err="1"/>
              <a:t>na</a:t>
            </a:r>
            <a:r>
              <a:rPr lang="en-US" dirty="0"/>
              <a:t>:</a:t>
            </a:r>
          </a:p>
          <a:p>
            <a:r>
              <a:rPr lang="en-US" dirty="0"/>
              <a:t>• </a:t>
            </a:r>
            <a:r>
              <a:rPr lang="en-US" dirty="0" err="1"/>
              <a:t>instrukcijskom</a:t>
            </a:r>
            <a:r>
              <a:rPr lang="en-US" dirty="0"/>
              <a:t> </a:t>
            </a:r>
            <a:r>
              <a:rPr lang="en-US" dirty="0" err="1"/>
              <a:t>toku</a:t>
            </a:r>
            <a:r>
              <a:rPr lang="en-US" dirty="0"/>
              <a:t> (</a:t>
            </a:r>
            <a:r>
              <a:rPr lang="en-US" dirty="0" err="1"/>
              <a:t>slijedu</a:t>
            </a:r>
            <a:r>
              <a:rPr lang="en-US" dirty="0"/>
              <a:t> </a:t>
            </a:r>
            <a:r>
              <a:rPr lang="en-US" dirty="0" err="1"/>
              <a:t>instrukcija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izvršava</a:t>
            </a:r>
            <a:r>
              <a:rPr lang="en-US" dirty="0"/>
              <a:t> </a:t>
            </a:r>
            <a:r>
              <a:rPr lang="en-US" dirty="0" err="1"/>
              <a:t>procesor</a:t>
            </a:r>
            <a:r>
              <a:rPr lang="en-US" dirty="0"/>
              <a:t>)</a:t>
            </a:r>
          </a:p>
          <a:p>
            <a:r>
              <a:rPr lang="en-US" dirty="0"/>
              <a:t>• </a:t>
            </a:r>
            <a:r>
              <a:rPr lang="en-US" dirty="0" err="1"/>
              <a:t>toku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(</a:t>
            </a:r>
            <a:r>
              <a:rPr lang="en-US" dirty="0" err="1"/>
              <a:t>slijedu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</a:t>
            </a:r>
            <a:r>
              <a:rPr lang="en-US" dirty="0" err="1"/>
              <a:t>povezanim</a:t>
            </a:r>
            <a:r>
              <a:rPr lang="en-US" dirty="0"/>
              <a:t> s </a:t>
            </a:r>
            <a:r>
              <a:rPr lang="en-US" dirty="0" err="1"/>
              <a:t>instrukcijskim</a:t>
            </a:r>
            <a:r>
              <a:rPr lang="hr-HR" dirty="0"/>
              <a:t> </a:t>
            </a:r>
            <a:r>
              <a:rPr lang="en-US" dirty="0" err="1"/>
              <a:t>tokom</a:t>
            </a:r>
            <a:r>
              <a:rPr lang="en-US" dirty="0"/>
              <a:t>)</a:t>
            </a:r>
          </a:p>
          <a:p>
            <a:r>
              <a:rPr lang="en-US" dirty="0" err="1"/>
              <a:t>Postoje</a:t>
            </a:r>
            <a:r>
              <a:rPr lang="en-US" dirty="0"/>
              <a:t> </a:t>
            </a:r>
            <a:r>
              <a:rPr lang="en-US" dirty="0" err="1"/>
              <a:t>četiri</a:t>
            </a:r>
            <a:r>
              <a:rPr lang="en-US" dirty="0"/>
              <a:t> </a:t>
            </a:r>
            <a:r>
              <a:rPr lang="en-US" dirty="0" err="1"/>
              <a:t>osnovna</a:t>
            </a:r>
            <a:r>
              <a:rPr lang="en-US" dirty="0"/>
              <a:t> </a:t>
            </a:r>
            <a:r>
              <a:rPr lang="en-US" dirty="0" err="1"/>
              <a:t>tipa</a:t>
            </a:r>
            <a:r>
              <a:rPr lang="en-US" dirty="0"/>
              <a:t> </a:t>
            </a:r>
            <a:r>
              <a:rPr lang="en-US" dirty="0" err="1"/>
              <a:t>arhitekture</a:t>
            </a:r>
            <a:endParaRPr lang="en-US" dirty="0"/>
          </a:p>
          <a:p>
            <a:pPr lvl="1"/>
            <a:r>
              <a:rPr lang="en-US" dirty="0"/>
              <a:t>SISD (</a:t>
            </a:r>
            <a:r>
              <a:rPr lang="en-US" dirty="0" err="1"/>
              <a:t>tradicionalna</a:t>
            </a:r>
            <a:r>
              <a:rPr lang="en-US" dirty="0"/>
              <a:t>, von Neumann </a:t>
            </a:r>
            <a:r>
              <a:rPr lang="en-US" dirty="0" err="1"/>
              <a:t>računala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MISD (pipeline </a:t>
            </a:r>
            <a:r>
              <a:rPr lang="en-US" dirty="0" err="1"/>
              <a:t>računala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SIMD (</a:t>
            </a:r>
            <a:r>
              <a:rPr lang="en-US" dirty="0" err="1"/>
              <a:t>vektorske</a:t>
            </a:r>
            <a:r>
              <a:rPr lang="en-US" dirty="0"/>
              <a:t> </a:t>
            </a:r>
            <a:r>
              <a:rPr lang="en-US" dirty="0" err="1"/>
              <a:t>komponente</a:t>
            </a:r>
            <a:r>
              <a:rPr lang="en-US" dirty="0"/>
              <a:t>, </a:t>
            </a:r>
            <a:r>
              <a:rPr lang="en-US" dirty="0" err="1"/>
              <a:t>paralelna</a:t>
            </a:r>
            <a:r>
              <a:rPr lang="en-US" dirty="0"/>
              <a:t> </a:t>
            </a:r>
            <a:r>
              <a:rPr lang="en-US" dirty="0" err="1"/>
              <a:t>računala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MIMD (multi-</a:t>
            </a:r>
            <a:r>
              <a:rPr lang="en-US" dirty="0" err="1"/>
              <a:t>računalni</a:t>
            </a:r>
            <a:r>
              <a:rPr lang="en-US" dirty="0"/>
              <a:t> </a:t>
            </a:r>
            <a:r>
              <a:rPr lang="en-US" dirty="0" err="1"/>
              <a:t>sustavi</a:t>
            </a:r>
            <a:r>
              <a:rPr lang="en-US" dirty="0"/>
              <a:t>, </a:t>
            </a:r>
            <a:r>
              <a:rPr lang="en-US" dirty="0" err="1"/>
              <a:t>multiprocesorska</a:t>
            </a:r>
            <a:r>
              <a:rPr lang="en-US" dirty="0"/>
              <a:t> </a:t>
            </a:r>
            <a:r>
              <a:rPr lang="en-US" dirty="0" err="1"/>
              <a:t>računala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325880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55ECD-5DCC-00B8-83C7-2F646417A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Flynnova</a:t>
            </a:r>
            <a:r>
              <a:rPr lang="en-US" dirty="0"/>
              <a:t> </a:t>
            </a:r>
            <a:r>
              <a:rPr lang="en-US" dirty="0" err="1"/>
              <a:t>klasifikacija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7BB9B67-3011-3555-AB51-27352626F6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3652" y="1690688"/>
            <a:ext cx="6484696" cy="4090704"/>
          </a:xfrm>
        </p:spPr>
      </p:pic>
    </p:spTree>
    <p:extLst>
      <p:ext uri="{BB962C8B-B14F-4D97-AF65-F5344CB8AC3E}">
        <p14:creationId xmlns:p14="http://schemas.microsoft.com/office/powerpoint/2010/main" val="17983967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D8AD8-77BF-FFE7-6680-F31BC8419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SISD (Single Instruction Stream Single Data Stream)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66FCC-64E9-B81F-B7D0-EC33D5544D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/>
              <a:t>Prikaz</a:t>
            </a:r>
            <a:r>
              <a:rPr lang="en-US" dirty="0"/>
              <a:t> </a:t>
            </a:r>
            <a:r>
              <a:rPr lang="en-US" dirty="0" err="1"/>
              <a:t>arhitekture</a:t>
            </a:r>
            <a:r>
              <a:rPr lang="en-US" dirty="0"/>
              <a:t> </a:t>
            </a:r>
            <a:r>
              <a:rPr lang="en-US" dirty="0" err="1"/>
              <a:t>pomoću</a:t>
            </a:r>
            <a:r>
              <a:rPr lang="en-US" dirty="0"/>
              <a:t> </a:t>
            </a:r>
            <a:r>
              <a:rPr lang="en-US" dirty="0" err="1"/>
              <a:t>veza</a:t>
            </a:r>
            <a:r>
              <a:rPr lang="en-US" dirty="0"/>
              <a:t> </a:t>
            </a:r>
            <a:r>
              <a:rPr lang="en-US" dirty="0" err="1"/>
              <a:t>među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memorije</a:t>
            </a:r>
            <a:r>
              <a:rPr lang="en-US" dirty="0"/>
              <a:t> (MU – memory unit)</a:t>
            </a:r>
          </a:p>
          <a:p>
            <a:pPr lvl="1"/>
            <a:r>
              <a:rPr lang="en-US" dirty="0" err="1"/>
              <a:t>upravljačkih</a:t>
            </a:r>
            <a:r>
              <a:rPr lang="en-US" dirty="0"/>
              <a:t> </a:t>
            </a:r>
            <a:r>
              <a:rPr lang="en-US" dirty="0" err="1"/>
              <a:t>jedinica</a:t>
            </a:r>
            <a:r>
              <a:rPr lang="en-US" dirty="0"/>
              <a:t> (CU – control unit)</a:t>
            </a:r>
          </a:p>
          <a:p>
            <a:pPr lvl="1"/>
            <a:r>
              <a:rPr lang="en-US" dirty="0" err="1"/>
              <a:t>jedinica</a:t>
            </a:r>
            <a:r>
              <a:rPr lang="en-US" dirty="0"/>
              <a:t> za </a:t>
            </a:r>
            <a:r>
              <a:rPr lang="en-US" dirty="0" err="1"/>
              <a:t>obradu</a:t>
            </a:r>
            <a:r>
              <a:rPr lang="en-US" dirty="0"/>
              <a:t> (PU – processor unit – </a:t>
            </a:r>
            <a:r>
              <a:rPr lang="en-US" dirty="0" err="1"/>
              <a:t>procesna</a:t>
            </a:r>
            <a:r>
              <a:rPr lang="en-US" dirty="0"/>
              <a:t> </a:t>
            </a:r>
            <a:r>
              <a:rPr lang="en-US" dirty="0" err="1"/>
              <a:t>jedinica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PE –</a:t>
            </a:r>
            <a:r>
              <a:rPr lang="hr-HR" dirty="0"/>
              <a:t> </a:t>
            </a:r>
            <a:r>
              <a:rPr lang="en-US" dirty="0"/>
              <a:t>processing element – </a:t>
            </a:r>
            <a:r>
              <a:rPr lang="en-US" dirty="0" err="1"/>
              <a:t>procesni</a:t>
            </a:r>
            <a:r>
              <a:rPr lang="en-US" dirty="0"/>
              <a:t> element)</a:t>
            </a:r>
          </a:p>
          <a:p>
            <a:r>
              <a:rPr lang="en-US" dirty="0"/>
              <a:t>•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jedan</a:t>
            </a:r>
            <a:r>
              <a:rPr lang="en-US" dirty="0"/>
              <a:t> </a:t>
            </a:r>
            <a:r>
              <a:rPr lang="en-US" dirty="0" err="1"/>
              <a:t>instrukcijski</a:t>
            </a:r>
            <a:r>
              <a:rPr lang="en-US" dirty="0"/>
              <a:t> </a:t>
            </a:r>
            <a:r>
              <a:rPr lang="en-US" dirty="0" err="1"/>
              <a:t>tok</a:t>
            </a:r>
            <a:r>
              <a:rPr lang="en-US" dirty="0"/>
              <a:t> (IS)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jedan</a:t>
            </a:r>
            <a:r>
              <a:rPr lang="en-US" dirty="0"/>
              <a:t> </a:t>
            </a:r>
            <a:r>
              <a:rPr lang="en-US" dirty="0" err="1"/>
              <a:t>tok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(DS)</a:t>
            </a:r>
            <a:r>
              <a:rPr lang="hr-HR" dirty="0"/>
              <a:t> </a:t>
            </a:r>
            <a:r>
              <a:rPr lang="en-US" dirty="0" err="1"/>
              <a:t>izviru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memorijske</a:t>
            </a:r>
            <a:r>
              <a:rPr lang="en-US" dirty="0"/>
              <a:t> </a:t>
            </a:r>
            <a:r>
              <a:rPr lang="en-US" dirty="0" err="1"/>
              <a:t>jedinice</a:t>
            </a:r>
            <a:r>
              <a:rPr lang="en-US" dirty="0"/>
              <a:t> (MU)</a:t>
            </a:r>
          </a:p>
          <a:p>
            <a:r>
              <a:rPr lang="en-US" dirty="0"/>
              <a:t>• </a:t>
            </a:r>
            <a:r>
              <a:rPr lang="en-US" dirty="0" err="1"/>
              <a:t>Instrukcije</a:t>
            </a:r>
            <a:r>
              <a:rPr lang="en-US" dirty="0"/>
              <a:t> se </a:t>
            </a:r>
            <a:r>
              <a:rPr lang="en-US" dirty="0" err="1"/>
              <a:t>dovode</a:t>
            </a:r>
            <a:r>
              <a:rPr lang="en-US" dirty="0"/>
              <a:t> do </a:t>
            </a:r>
            <a:r>
              <a:rPr lang="en-US" dirty="0" err="1"/>
              <a:t>upravljačke</a:t>
            </a:r>
            <a:r>
              <a:rPr lang="en-US" dirty="0"/>
              <a:t> </a:t>
            </a:r>
            <a:r>
              <a:rPr lang="en-US" dirty="0" err="1"/>
              <a:t>jedinice</a:t>
            </a:r>
            <a:r>
              <a:rPr lang="en-US" dirty="0"/>
              <a:t> (CU) </a:t>
            </a:r>
            <a:r>
              <a:rPr lang="en-US" dirty="0" err="1"/>
              <a:t>gdje</a:t>
            </a:r>
            <a:r>
              <a:rPr lang="en-US" dirty="0"/>
              <a:t> se</a:t>
            </a:r>
            <a:r>
              <a:rPr lang="hr-HR" dirty="0"/>
              <a:t> </a:t>
            </a:r>
            <a:r>
              <a:rPr lang="en-US" dirty="0" err="1"/>
              <a:t>dekodiraju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Dekodirani</a:t>
            </a:r>
            <a:r>
              <a:rPr lang="en-US" dirty="0"/>
              <a:t> </a:t>
            </a:r>
            <a:r>
              <a:rPr lang="en-US" dirty="0" err="1"/>
              <a:t>inst</a:t>
            </a:r>
            <a:r>
              <a:rPr lang="pl-PL" dirty="0"/>
              <a:t>rukcijski tok i tok podataka “susreću” se u jedinici za obradu PU</a:t>
            </a:r>
          </a:p>
          <a:p>
            <a:r>
              <a:rPr lang="en-US" dirty="0"/>
              <a:t>• </a:t>
            </a:r>
            <a:r>
              <a:rPr lang="en-US" dirty="0" err="1"/>
              <a:t>Računalo</a:t>
            </a:r>
            <a:r>
              <a:rPr lang="en-US" dirty="0"/>
              <a:t> s </a:t>
            </a:r>
            <a:r>
              <a:rPr lang="en-US" dirty="0" err="1"/>
              <a:t>jednostrukim</a:t>
            </a:r>
            <a:r>
              <a:rPr lang="en-US" dirty="0"/>
              <a:t> </a:t>
            </a:r>
            <a:r>
              <a:rPr lang="en-US" dirty="0" err="1"/>
              <a:t>instrukcijskim</a:t>
            </a:r>
            <a:r>
              <a:rPr lang="en-US" dirty="0"/>
              <a:t> </a:t>
            </a:r>
            <a:r>
              <a:rPr lang="en-US" dirty="0" err="1"/>
              <a:t>tokom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jednostrukim</a:t>
            </a:r>
            <a:r>
              <a:rPr lang="en-US" dirty="0"/>
              <a:t> </a:t>
            </a:r>
            <a:r>
              <a:rPr lang="en-US" dirty="0" err="1"/>
              <a:t>tokom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</a:t>
            </a:r>
            <a:endParaRPr lang="hr-HR" dirty="0"/>
          </a:p>
          <a:p>
            <a:r>
              <a:rPr lang="en-US" dirty="0"/>
              <a:t>• </a:t>
            </a:r>
            <a:r>
              <a:rPr lang="en-US" dirty="0" err="1"/>
              <a:t>Arhitektura</a:t>
            </a:r>
            <a:r>
              <a:rPr lang="en-US" dirty="0"/>
              <a:t> SISD </a:t>
            </a:r>
            <a:r>
              <a:rPr lang="en-US" dirty="0" err="1"/>
              <a:t>predstavlja</a:t>
            </a:r>
            <a:r>
              <a:rPr lang="en-US" dirty="0"/>
              <a:t> </a:t>
            </a:r>
            <a:r>
              <a:rPr lang="en-US" dirty="0" err="1"/>
              <a:t>arhitekturu</a:t>
            </a:r>
            <a:r>
              <a:rPr lang="en-US" dirty="0"/>
              <a:t> </a:t>
            </a:r>
            <a:r>
              <a:rPr lang="en-US" dirty="0" err="1"/>
              <a:t>sekvencijalnog</a:t>
            </a:r>
            <a:r>
              <a:rPr lang="en-US" dirty="0"/>
              <a:t> </a:t>
            </a:r>
            <a:r>
              <a:rPr lang="en-US" dirty="0" err="1"/>
              <a:t>računala</a:t>
            </a:r>
            <a:r>
              <a:rPr lang="en-US" dirty="0"/>
              <a:t> </a:t>
            </a:r>
            <a:r>
              <a:rPr lang="en-US" dirty="0" err="1"/>
              <a:t>temeljenog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von </a:t>
            </a:r>
            <a:r>
              <a:rPr lang="en-US" dirty="0" err="1"/>
              <a:t>Neumannovom</a:t>
            </a:r>
            <a:r>
              <a:rPr lang="en-US" dirty="0"/>
              <a:t> </a:t>
            </a:r>
            <a:r>
              <a:rPr lang="en-US" dirty="0" err="1"/>
              <a:t>modelu</a:t>
            </a:r>
            <a:r>
              <a:rPr lang="en-US" dirty="0"/>
              <a:t> </a:t>
            </a:r>
            <a:r>
              <a:rPr lang="en-US" dirty="0" err="1"/>
              <a:t>računala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8510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0F125-C102-193D-2517-38CAE56FD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von </a:t>
            </a:r>
            <a:r>
              <a:rPr lang="en-US" dirty="0" err="1"/>
              <a:t>Neumannovo</a:t>
            </a:r>
            <a:r>
              <a:rPr lang="en-US" dirty="0"/>
              <a:t> </a:t>
            </a:r>
            <a:r>
              <a:rPr lang="en-US" dirty="0" err="1"/>
              <a:t>računalo</a:t>
            </a:r>
            <a:r>
              <a:rPr lang="en-US" dirty="0"/>
              <a:t> - SISD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7D14A-61B1-928E-DD11-22A523E3EC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• SISD (Single Instruction Stream Single Data Stream) –</a:t>
            </a:r>
            <a:r>
              <a:rPr lang="hr-HR" dirty="0"/>
              <a:t> </a:t>
            </a:r>
            <a:r>
              <a:rPr lang="en-US" dirty="0" err="1"/>
              <a:t>arhitekturu</a:t>
            </a:r>
            <a:r>
              <a:rPr lang="en-US" dirty="0"/>
              <a:t> </a:t>
            </a:r>
            <a:r>
              <a:rPr lang="en-US" dirty="0" err="1"/>
              <a:t>računala</a:t>
            </a:r>
            <a:r>
              <a:rPr lang="en-US" dirty="0"/>
              <a:t> s </a:t>
            </a:r>
            <a:r>
              <a:rPr lang="en-US" dirty="0" err="1"/>
              <a:t>jednim</a:t>
            </a:r>
            <a:r>
              <a:rPr lang="en-US" dirty="0"/>
              <a:t> </a:t>
            </a:r>
            <a:r>
              <a:rPr lang="en-US" dirty="0" err="1"/>
              <a:t>instrukcijskim</a:t>
            </a:r>
            <a:r>
              <a:rPr lang="en-US" dirty="0"/>
              <a:t> </a:t>
            </a:r>
            <a:r>
              <a:rPr lang="en-US" dirty="0" err="1"/>
              <a:t>tokom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jednim</a:t>
            </a:r>
            <a:r>
              <a:rPr lang="hr-HR" dirty="0"/>
              <a:t> </a:t>
            </a:r>
            <a:r>
              <a:rPr lang="en-US" dirty="0" err="1"/>
              <a:t>tokom</a:t>
            </a:r>
            <a:r>
              <a:rPr lang="en-US" dirty="0"/>
              <a:t> </a:t>
            </a:r>
            <a:r>
              <a:rPr lang="en-US" dirty="0" err="1"/>
              <a:t>podataka</a:t>
            </a:r>
            <a:endParaRPr lang="en-US" dirty="0"/>
          </a:p>
          <a:p>
            <a:r>
              <a:rPr lang="en-US" dirty="0"/>
              <a:t>• model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jedan</a:t>
            </a:r>
            <a:r>
              <a:rPr lang="en-US" dirty="0"/>
              <a:t> </a:t>
            </a:r>
            <a:r>
              <a:rPr lang="en-US" dirty="0" err="1"/>
              <a:t>tok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jedan</a:t>
            </a:r>
            <a:r>
              <a:rPr lang="en-US" dirty="0"/>
              <a:t> </a:t>
            </a:r>
            <a:r>
              <a:rPr lang="en-US" dirty="0" err="1"/>
              <a:t>instrukcijski</a:t>
            </a:r>
            <a:r>
              <a:rPr lang="hr-HR" dirty="0"/>
              <a:t> </a:t>
            </a:r>
            <a:r>
              <a:rPr lang="en-US" dirty="0" err="1"/>
              <a:t>tok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Fizička</a:t>
            </a:r>
            <a:r>
              <a:rPr lang="en-US" dirty="0"/>
              <a:t> </a:t>
            </a:r>
            <a:r>
              <a:rPr lang="en-US" dirty="0" err="1"/>
              <a:t>realizacija</a:t>
            </a:r>
            <a:r>
              <a:rPr lang="en-US" dirty="0"/>
              <a:t> </a:t>
            </a:r>
            <a:r>
              <a:rPr lang="en-US" dirty="0" err="1"/>
              <a:t>putova</a:t>
            </a:r>
            <a:r>
              <a:rPr lang="en-US" dirty="0"/>
              <a:t> za </a:t>
            </a:r>
            <a:r>
              <a:rPr lang="en-US" dirty="0" err="1"/>
              <a:t>prijenos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instrukcija</a:t>
            </a:r>
            <a:r>
              <a:rPr lang="en-US" dirty="0"/>
              <a:t> je</a:t>
            </a:r>
            <a:r>
              <a:rPr lang="hr-HR" dirty="0"/>
              <a:t> </a:t>
            </a:r>
            <a:r>
              <a:rPr lang="en-US" dirty="0" err="1"/>
              <a:t>takva</a:t>
            </a:r>
            <a:r>
              <a:rPr lang="en-US" dirty="0"/>
              <a:t> da se </a:t>
            </a:r>
            <a:r>
              <a:rPr lang="en-US" dirty="0" err="1"/>
              <a:t>isti</a:t>
            </a:r>
            <a:r>
              <a:rPr lang="en-US" dirty="0"/>
              <a:t> put (</a:t>
            </a:r>
            <a:r>
              <a:rPr lang="en-US" dirty="0" err="1"/>
              <a:t>sabirnica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) </a:t>
            </a:r>
            <a:r>
              <a:rPr lang="en-US" dirty="0" err="1"/>
              <a:t>koristi</a:t>
            </a:r>
            <a:r>
              <a:rPr lang="en-US" dirty="0"/>
              <a:t> za </a:t>
            </a:r>
            <a:r>
              <a:rPr lang="en-US" dirty="0" err="1"/>
              <a:t>oba</a:t>
            </a:r>
            <a:r>
              <a:rPr lang="en-US" dirty="0"/>
              <a:t> </a:t>
            </a:r>
            <a:r>
              <a:rPr lang="en-US" dirty="0" err="1"/>
              <a:t>toka</a:t>
            </a:r>
            <a:endParaRPr lang="en-US" dirty="0"/>
          </a:p>
          <a:p>
            <a:r>
              <a:rPr lang="en-US" dirty="0"/>
              <a:t>• To </a:t>
            </a:r>
            <a:r>
              <a:rPr lang="en-US" dirty="0" err="1"/>
              <a:t>ima</a:t>
            </a:r>
            <a:r>
              <a:rPr lang="en-US" dirty="0"/>
              <a:t> za </a:t>
            </a:r>
            <a:r>
              <a:rPr lang="en-US" dirty="0" err="1"/>
              <a:t>posljedicu</a:t>
            </a:r>
            <a:r>
              <a:rPr lang="en-US" dirty="0"/>
              <a:t> da </a:t>
            </a:r>
            <a:r>
              <a:rPr lang="en-US" dirty="0" err="1"/>
              <a:t>istodobno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tom putu ne </a:t>
            </a:r>
            <a:r>
              <a:rPr lang="en-US" dirty="0" err="1"/>
              <a:t>mogu</a:t>
            </a:r>
            <a:r>
              <a:rPr lang="hr-HR" dirty="0"/>
              <a:t> </a:t>
            </a:r>
            <a:r>
              <a:rPr lang="en-US" dirty="0" err="1"/>
              <a:t>postojati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jedan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drugi</a:t>
            </a:r>
            <a:r>
              <a:rPr lang="en-US" dirty="0"/>
              <a:t> </a:t>
            </a:r>
            <a:r>
              <a:rPr lang="en-US" dirty="0" err="1"/>
              <a:t>tok</a:t>
            </a:r>
            <a:r>
              <a:rPr lang="en-US" dirty="0"/>
              <a:t> pa je </a:t>
            </a:r>
            <a:r>
              <a:rPr lang="en-US" dirty="0" err="1"/>
              <a:t>obrada</a:t>
            </a:r>
            <a:r>
              <a:rPr lang="en-US" dirty="0"/>
              <a:t> </a:t>
            </a:r>
            <a:r>
              <a:rPr lang="en-US" dirty="0" err="1"/>
              <a:t>strogo</a:t>
            </a:r>
            <a:r>
              <a:rPr lang="en-US" dirty="0"/>
              <a:t> </a:t>
            </a:r>
            <a:r>
              <a:rPr lang="en-US" dirty="0" err="1"/>
              <a:t>slijedna</a:t>
            </a:r>
            <a:r>
              <a:rPr lang="hr-HR" dirty="0"/>
              <a:t> </a:t>
            </a:r>
            <a:r>
              <a:rPr lang="en-US" dirty="0"/>
              <a:t>(</a:t>
            </a:r>
            <a:r>
              <a:rPr lang="en-US" dirty="0" err="1"/>
              <a:t>sekvencijalna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217175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2BE8C-882D-E5B0-BEA9-F60558927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SIMD (Single Instruction Stream Multiple Data Stream)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78754-92E1-9D6D-5A44-884293ECC5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Računalo</a:t>
            </a:r>
            <a:r>
              <a:rPr lang="en-US" dirty="0"/>
              <a:t> s </a:t>
            </a:r>
            <a:r>
              <a:rPr lang="en-US" dirty="0" err="1"/>
              <a:t>jednostrukim</a:t>
            </a:r>
            <a:r>
              <a:rPr lang="en-US" dirty="0"/>
              <a:t> </a:t>
            </a:r>
            <a:r>
              <a:rPr lang="en-US" dirty="0" err="1"/>
              <a:t>instrukcijskim</a:t>
            </a:r>
            <a:r>
              <a:rPr lang="en-US" dirty="0"/>
              <a:t> </a:t>
            </a:r>
            <a:r>
              <a:rPr lang="en-US" dirty="0" err="1"/>
              <a:t>tokom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višestrukim</a:t>
            </a:r>
            <a:r>
              <a:rPr lang="hr-HR" dirty="0"/>
              <a:t> </a:t>
            </a:r>
            <a:r>
              <a:rPr lang="en-US" dirty="0" err="1"/>
              <a:t>tokom</a:t>
            </a:r>
            <a:r>
              <a:rPr lang="en-US" dirty="0"/>
              <a:t> </a:t>
            </a:r>
            <a:r>
              <a:rPr lang="en-US" dirty="0" err="1"/>
              <a:t>podataka</a:t>
            </a:r>
            <a:endParaRPr lang="en-US" dirty="0"/>
          </a:p>
          <a:p>
            <a:r>
              <a:rPr lang="en-US" dirty="0"/>
              <a:t>• U </a:t>
            </a:r>
            <a:r>
              <a:rPr lang="en-US" dirty="0" err="1"/>
              <a:t>ovu</a:t>
            </a:r>
            <a:r>
              <a:rPr lang="en-US" dirty="0"/>
              <a:t> se </a:t>
            </a:r>
            <a:r>
              <a:rPr lang="en-US" dirty="0" err="1"/>
              <a:t>kategoriju</a:t>
            </a:r>
            <a:r>
              <a:rPr lang="en-US" dirty="0"/>
              <a:t> </a:t>
            </a:r>
            <a:r>
              <a:rPr lang="en-US" dirty="0" err="1"/>
              <a:t>svrstavaju</a:t>
            </a:r>
            <a:r>
              <a:rPr lang="en-US" dirty="0"/>
              <a:t> </a:t>
            </a:r>
            <a:r>
              <a:rPr lang="en-US" dirty="0" err="1"/>
              <a:t>paralelna</a:t>
            </a:r>
            <a:r>
              <a:rPr lang="en-US" dirty="0"/>
              <a:t> </a:t>
            </a:r>
            <a:r>
              <a:rPr lang="en-US" dirty="0" err="1"/>
              <a:t>računala</a:t>
            </a:r>
            <a:r>
              <a:rPr lang="en-US" dirty="0"/>
              <a:t> (</a:t>
            </a:r>
            <a:r>
              <a:rPr lang="en-US" dirty="0" err="1"/>
              <a:t>nazivaju</a:t>
            </a:r>
            <a:r>
              <a:rPr lang="en-US" dirty="0"/>
              <a:t> se I</a:t>
            </a:r>
            <a:r>
              <a:rPr lang="hr-HR" dirty="0"/>
              <a:t> </a:t>
            </a:r>
            <a:r>
              <a:rPr lang="en-US" dirty="0" err="1"/>
              <a:t>matrična</a:t>
            </a:r>
            <a:r>
              <a:rPr lang="en-US" dirty="0"/>
              <a:t> </a:t>
            </a:r>
            <a:r>
              <a:rPr lang="en-US" dirty="0" err="1"/>
              <a:t>računala</a:t>
            </a:r>
            <a:r>
              <a:rPr lang="en-US" dirty="0"/>
              <a:t>)</a:t>
            </a:r>
          </a:p>
          <a:p>
            <a:r>
              <a:rPr lang="en-US" dirty="0"/>
              <a:t>• </a:t>
            </a:r>
            <a:r>
              <a:rPr lang="en-US" dirty="0" err="1"/>
              <a:t>Obično</a:t>
            </a:r>
            <a:r>
              <a:rPr lang="en-US" dirty="0"/>
              <a:t> se </a:t>
            </a:r>
            <a:r>
              <a:rPr lang="en-US" dirty="0" err="1"/>
              <a:t>sastoje</a:t>
            </a:r>
            <a:r>
              <a:rPr lang="en-US" dirty="0"/>
              <a:t> od </a:t>
            </a:r>
            <a:r>
              <a:rPr lang="en-US" dirty="0" err="1"/>
              <a:t>velikog</a:t>
            </a:r>
            <a:r>
              <a:rPr lang="en-US" dirty="0"/>
              <a:t> </a:t>
            </a:r>
            <a:r>
              <a:rPr lang="en-US" dirty="0" err="1"/>
              <a:t>broja</a:t>
            </a:r>
            <a:r>
              <a:rPr lang="en-US" dirty="0"/>
              <a:t> </a:t>
            </a:r>
            <a:r>
              <a:rPr lang="en-US" dirty="0" err="1"/>
              <a:t>procesora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procesnih</a:t>
            </a:r>
            <a:r>
              <a:rPr lang="hr-HR" dirty="0"/>
              <a:t> </a:t>
            </a:r>
            <a:r>
              <a:rPr lang="en-US" dirty="0" err="1"/>
              <a:t>elemenata</a:t>
            </a:r>
            <a:r>
              <a:rPr lang="en-US" dirty="0"/>
              <a:t> koji </a:t>
            </a:r>
            <a:r>
              <a:rPr lang="en-US" dirty="0" err="1"/>
              <a:t>istodobno</a:t>
            </a:r>
            <a:r>
              <a:rPr lang="en-US" dirty="0"/>
              <a:t> </a:t>
            </a:r>
            <a:r>
              <a:rPr lang="en-US" dirty="0" err="1"/>
              <a:t>izvršavaju</a:t>
            </a:r>
            <a:r>
              <a:rPr lang="en-US" dirty="0"/>
              <a:t> </a:t>
            </a:r>
            <a:r>
              <a:rPr lang="en-US" dirty="0" err="1"/>
              <a:t>istu</a:t>
            </a:r>
            <a:r>
              <a:rPr lang="en-US" dirty="0"/>
              <a:t> </a:t>
            </a:r>
            <a:r>
              <a:rPr lang="en-US" dirty="0" err="1"/>
              <a:t>instrukciju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različitim</a:t>
            </a:r>
            <a:r>
              <a:rPr lang="hr-HR" dirty="0"/>
              <a:t> </a:t>
            </a:r>
            <a:r>
              <a:rPr lang="en-US" dirty="0" err="1"/>
              <a:t>podacima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89ADE5-4E3E-DD5A-96A6-1BF037A43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1197" y="4341278"/>
            <a:ext cx="4189605" cy="233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2628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F45BC-A648-97D3-74E0-89DD86C9C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MIMD (Multiple Instruction Stream Multiple Data Stream)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CC17B-1AE8-448A-16D7-5B154169D1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</a:t>
            </a:r>
            <a:r>
              <a:rPr lang="en-US" dirty="0" err="1"/>
              <a:t>Računalo</a:t>
            </a:r>
            <a:r>
              <a:rPr lang="en-US" dirty="0"/>
              <a:t> s </a:t>
            </a:r>
            <a:r>
              <a:rPr lang="en-US" dirty="0" err="1"/>
              <a:t>višestrukim</a:t>
            </a:r>
            <a:r>
              <a:rPr lang="en-US" dirty="0"/>
              <a:t> </a:t>
            </a:r>
            <a:r>
              <a:rPr lang="en-US" dirty="0" err="1"/>
              <a:t>instrukcijskim</a:t>
            </a:r>
            <a:r>
              <a:rPr lang="en-US" dirty="0"/>
              <a:t> </a:t>
            </a:r>
            <a:r>
              <a:rPr lang="en-US" dirty="0" err="1"/>
              <a:t>tokom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višestrukim</a:t>
            </a:r>
            <a:r>
              <a:rPr lang="en-US" dirty="0"/>
              <a:t> </a:t>
            </a:r>
            <a:r>
              <a:rPr lang="en-US" dirty="0" err="1"/>
              <a:t>tokom</a:t>
            </a:r>
            <a:r>
              <a:rPr lang="hr-HR" dirty="0"/>
              <a:t> </a:t>
            </a:r>
            <a:r>
              <a:rPr lang="en-US" dirty="0" err="1"/>
              <a:t>podataka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Multiprocesorski</a:t>
            </a:r>
            <a:r>
              <a:rPr lang="en-US" dirty="0"/>
              <a:t> </a:t>
            </a:r>
            <a:r>
              <a:rPr lang="en-US" dirty="0" err="1"/>
              <a:t>sustavi</a:t>
            </a:r>
            <a:r>
              <a:rPr lang="en-US" dirty="0"/>
              <a:t>, </a:t>
            </a:r>
            <a:r>
              <a:rPr lang="en-US" dirty="0" err="1"/>
              <a:t>odnosno</a:t>
            </a:r>
            <a:r>
              <a:rPr lang="en-US" dirty="0"/>
              <a:t> </a:t>
            </a:r>
            <a:r>
              <a:rPr lang="en-US" dirty="0" err="1"/>
              <a:t>paralelni</a:t>
            </a:r>
            <a:r>
              <a:rPr lang="en-US" dirty="0"/>
              <a:t> </a:t>
            </a:r>
            <a:r>
              <a:rPr lang="en-US" dirty="0" err="1"/>
              <a:t>računarski</a:t>
            </a:r>
            <a:r>
              <a:rPr lang="en-US" dirty="0"/>
              <a:t> </a:t>
            </a:r>
            <a:r>
              <a:rPr lang="en-US" dirty="0" err="1"/>
              <a:t>sustavi</a:t>
            </a:r>
            <a:r>
              <a:rPr lang="en-US" dirty="0"/>
              <a:t> s</a:t>
            </a:r>
            <a:r>
              <a:rPr lang="hr-HR" dirty="0"/>
              <a:t>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procesora</a:t>
            </a:r>
            <a:r>
              <a:rPr lang="en-US" dirty="0"/>
              <a:t> </a:t>
            </a:r>
            <a:r>
              <a:rPr lang="en-US" dirty="0" err="1"/>
              <a:t>približno</a:t>
            </a:r>
            <a:r>
              <a:rPr lang="en-US" dirty="0"/>
              <a:t> </a:t>
            </a:r>
            <a:r>
              <a:rPr lang="en-US" dirty="0" err="1"/>
              <a:t>jednakih</a:t>
            </a:r>
            <a:r>
              <a:rPr lang="en-US" dirty="0"/>
              <a:t> </a:t>
            </a:r>
            <a:r>
              <a:rPr lang="en-US" dirty="0" err="1"/>
              <a:t>performansi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Svaki</a:t>
            </a:r>
            <a:r>
              <a:rPr lang="en-US" dirty="0"/>
              <a:t> od </a:t>
            </a:r>
            <a:r>
              <a:rPr lang="en-US" dirty="0" err="1"/>
              <a:t>njih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pristup</a:t>
            </a:r>
            <a:r>
              <a:rPr lang="en-US" dirty="0"/>
              <a:t> </a:t>
            </a:r>
            <a:r>
              <a:rPr lang="en-US" dirty="0" err="1"/>
              <a:t>zajedničkoj</a:t>
            </a:r>
            <a:r>
              <a:rPr lang="en-US" dirty="0"/>
              <a:t> </a:t>
            </a:r>
            <a:r>
              <a:rPr lang="en-US" dirty="0" err="1"/>
              <a:t>memorijskoj</a:t>
            </a:r>
            <a:r>
              <a:rPr lang="en-US" dirty="0"/>
              <a:t> </a:t>
            </a:r>
            <a:r>
              <a:rPr lang="en-US" dirty="0" err="1"/>
              <a:t>jedinici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svi</a:t>
            </a:r>
            <a:r>
              <a:rPr lang="hr-HR" dirty="0"/>
              <a:t> </a:t>
            </a:r>
            <a:r>
              <a:rPr lang="en-US" dirty="0" err="1"/>
              <a:t>dijele</a:t>
            </a:r>
            <a:r>
              <a:rPr lang="en-US" dirty="0"/>
              <a:t> </a:t>
            </a:r>
            <a:r>
              <a:rPr lang="en-US" dirty="0" err="1"/>
              <a:t>ulaznoizlazne</a:t>
            </a:r>
            <a:r>
              <a:rPr lang="en-US" dirty="0"/>
              <a:t> </a:t>
            </a:r>
            <a:r>
              <a:rPr lang="en-US" dirty="0" err="1"/>
              <a:t>jedinice</a:t>
            </a:r>
            <a:r>
              <a:rPr lang="en-US" dirty="0"/>
              <a:t>, a </a:t>
            </a:r>
            <a:r>
              <a:rPr lang="en-US" dirty="0" err="1"/>
              <a:t>pritom</a:t>
            </a:r>
            <a:r>
              <a:rPr lang="en-US" dirty="0"/>
              <a:t> </a:t>
            </a:r>
            <a:r>
              <a:rPr lang="en-US" dirty="0" err="1"/>
              <a:t>djeluju</a:t>
            </a:r>
            <a:r>
              <a:rPr lang="en-US" dirty="0"/>
              <a:t> pod </a:t>
            </a:r>
            <a:r>
              <a:rPr lang="en-US" dirty="0" err="1"/>
              <a:t>jednim</a:t>
            </a:r>
            <a:r>
              <a:rPr lang="hr-HR" dirty="0"/>
              <a:t> </a:t>
            </a:r>
            <a:r>
              <a:rPr lang="en-US" dirty="0" err="1"/>
              <a:t>operacijskim</a:t>
            </a:r>
            <a:r>
              <a:rPr lang="en-US" dirty="0"/>
              <a:t> </a:t>
            </a:r>
            <a:r>
              <a:rPr lang="en-US" dirty="0" err="1"/>
              <a:t>sustavom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B88219-54BF-52ED-623F-3AF37FC1A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1324" y="4543527"/>
            <a:ext cx="3269351" cy="231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8134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3A706-5F53-EF47-3FC3-1E0B3650C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MISD (Multiple Instruction Stream Single Data Stream)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CEB45-2F00-1029-F02F-AAF2023019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• </a:t>
            </a:r>
            <a:r>
              <a:rPr lang="en-US" dirty="0" err="1"/>
              <a:t>Računalo</a:t>
            </a:r>
            <a:r>
              <a:rPr lang="en-US" dirty="0"/>
              <a:t> s </a:t>
            </a:r>
            <a:r>
              <a:rPr lang="en-US" dirty="0" err="1"/>
              <a:t>jednostrukim</a:t>
            </a:r>
            <a:r>
              <a:rPr lang="en-US" dirty="0"/>
              <a:t> </a:t>
            </a:r>
            <a:r>
              <a:rPr lang="en-US" dirty="0" err="1"/>
              <a:t>instrukcijskim</a:t>
            </a:r>
            <a:r>
              <a:rPr lang="en-US" dirty="0"/>
              <a:t> </a:t>
            </a:r>
            <a:r>
              <a:rPr lang="en-US" dirty="0" err="1"/>
              <a:t>tokom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višestrukim</a:t>
            </a:r>
            <a:r>
              <a:rPr lang="hr-HR" dirty="0"/>
              <a:t> </a:t>
            </a:r>
            <a:r>
              <a:rPr lang="en-US" dirty="0" err="1"/>
              <a:t>tokom</a:t>
            </a:r>
            <a:r>
              <a:rPr lang="en-US" dirty="0"/>
              <a:t> </a:t>
            </a:r>
            <a:r>
              <a:rPr lang="en-US" dirty="0" err="1"/>
              <a:t>podataka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Teorijski</a:t>
            </a:r>
            <a:r>
              <a:rPr lang="en-US" dirty="0"/>
              <a:t> </a:t>
            </a:r>
            <a:r>
              <a:rPr lang="en-US" dirty="0" err="1"/>
              <a:t>strogo</a:t>
            </a:r>
            <a:r>
              <a:rPr lang="en-US" dirty="0"/>
              <a:t> </a:t>
            </a:r>
            <a:r>
              <a:rPr lang="en-US" dirty="0" err="1"/>
              <a:t>gledano</a:t>
            </a:r>
            <a:r>
              <a:rPr lang="en-US" dirty="0"/>
              <a:t>, </a:t>
            </a:r>
            <a:r>
              <a:rPr lang="en-US" dirty="0" err="1"/>
              <a:t>računala</a:t>
            </a:r>
            <a:r>
              <a:rPr lang="en-US" dirty="0"/>
              <a:t> </a:t>
            </a:r>
            <a:r>
              <a:rPr lang="en-US" dirty="0" err="1"/>
              <a:t>ovog</a:t>
            </a:r>
            <a:r>
              <a:rPr lang="en-US" dirty="0"/>
              <a:t> </a:t>
            </a:r>
            <a:r>
              <a:rPr lang="en-US" dirty="0" err="1"/>
              <a:t>tipa</a:t>
            </a:r>
            <a:r>
              <a:rPr lang="en-US" dirty="0"/>
              <a:t> </a:t>
            </a:r>
            <a:r>
              <a:rPr lang="en-US" dirty="0" err="1"/>
              <a:t>arhitekture</a:t>
            </a:r>
            <a:r>
              <a:rPr lang="en-US" dirty="0"/>
              <a:t> ne</a:t>
            </a:r>
            <a:r>
              <a:rPr lang="hr-HR" dirty="0"/>
              <a:t> </a:t>
            </a:r>
            <a:r>
              <a:rPr lang="en-US" dirty="0" err="1"/>
              <a:t>mogu</a:t>
            </a:r>
            <a:r>
              <a:rPr lang="en-US" dirty="0"/>
              <a:t> se </a:t>
            </a:r>
            <a:r>
              <a:rPr lang="en-US" dirty="0" err="1"/>
              <a:t>fizički</a:t>
            </a:r>
            <a:r>
              <a:rPr lang="en-US" dirty="0"/>
              <a:t> </a:t>
            </a:r>
            <a:r>
              <a:rPr lang="en-US" dirty="0" err="1"/>
              <a:t>realizirati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Nemoguće</a:t>
            </a:r>
            <a:r>
              <a:rPr lang="en-US" dirty="0"/>
              <a:t> je </a:t>
            </a:r>
            <a:r>
              <a:rPr lang="en-US" dirty="0" err="1"/>
              <a:t>ostvariti</a:t>
            </a:r>
            <a:r>
              <a:rPr lang="en-US" dirty="0"/>
              <a:t> da se </a:t>
            </a:r>
            <a:r>
              <a:rPr lang="en-US" dirty="0" err="1"/>
              <a:t>istodobno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različitih</a:t>
            </a:r>
            <a:r>
              <a:rPr lang="en-US" dirty="0"/>
              <a:t> </a:t>
            </a:r>
            <a:r>
              <a:rPr lang="en-US" dirty="0" err="1"/>
              <a:t>instrukcija</a:t>
            </a:r>
            <a:r>
              <a:rPr lang="hr-HR" dirty="0"/>
              <a:t> </a:t>
            </a:r>
            <a:r>
              <a:rPr lang="en-US" dirty="0" err="1"/>
              <a:t>izvršava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istim</a:t>
            </a:r>
            <a:r>
              <a:rPr lang="en-US" dirty="0"/>
              <a:t> </a:t>
            </a:r>
            <a:r>
              <a:rPr lang="en-US" dirty="0" err="1"/>
              <a:t>podacima</a:t>
            </a:r>
            <a:r>
              <a:rPr lang="en-US" dirty="0"/>
              <a:t> (</a:t>
            </a:r>
            <a:r>
              <a:rPr lang="en-US" dirty="0" err="1"/>
              <a:t>slično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u </a:t>
            </a:r>
            <a:r>
              <a:rPr lang="en-US" dirty="0" err="1"/>
              <a:t>fizici</a:t>
            </a:r>
            <a:r>
              <a:rPr lang="en-US" dirty="0"/>
              <a:t> </a:t>
            </a:r>
            <a:r>
              <a:rPr lang="en-US" dirty="0" err="1"/>
              <a:t>makro</a:t>
            </a:r>
            <a:r>
              <a:rPr lang="en-US" dirty="0"/>
              <a:t> </a:t>
            </a:r>
            <a:r>
              <a:rPr lang="en-US" dirty="0" err="1"/>
              <a:t>svijeta</a:t>
            </a:r>
            <a:r>
              <a:rPr lang="hr-HR" dirty="0"/>
              <a:t>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moguće</a:t>
            </a:r>
            <a:r>
              <a:rPr lang="en-US" dirty="0"/>
              <a:t> da se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različita</a:t>
            </a:r>
            <a:r>
              <a:rPr lang="en-US" dirty="0"/>
              <a:t> </a:t>
            </a:r>
            <a:r>
              <a:rPr lang="en-US" dirty="0" err="1"/>
              <a:t>tijela</a:t>
            </a:r>
            <a:r>
              <a:rPr lang="en-US" dirty="0"/>
              <a:t> </a:t>
            </a:r>
            <a:r>
              <a:rPr lang="en-US" dirty="0" err="1"/>
              <a:t>istodobno</a:t>
            </a:r>
            <a:r>
              <a:rPr lang="en-US" dirty="0"/>
              <a:t> </a:t>
            </a:r>
            <a:r>
              <a:rPr lang="en-US" dirty="0" err="1"/>
              <a:t>nalaze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istom</a:t>
            </a:r>
            <a:r>
              <a:rPr lang="hr-HR" dirty="0"/>
              <a:t> </a:t>
            </a:r>
            <a:r>
              <a:rPr lang="en-US" dirty="0" err="1"/>
              <a:t>mjestu</a:t>
            </a:r>
            <a:r>
              <a:rPr lang="en-US" dirty="0"/>
              <a:t>)</a:t>
            </a:r>
          </a:p>
          <a:p>
            <a:r>
              <a:rPr lang="en-US" dirty="0"/>
              <a:t>• </a:t>
            </a:r>
            <a:r>
              <a:rPr lang="en-US" dirty="0" err="1"/>
              <a:t>Dogovorno</a:t>
            </a:r>
            <a:r>
              <a:rPr lang="en-US" dirty="0"/>
              <a:t> u </a:t>
            </a:r>
            <a:r>
              <a:rPr lang="en-US" dirty="0" err="1"/>
              <a:t>ovu</a:t>
            </a:r>
            <a:r>
              <a:rPr lang="en-US" dirty="0"/>
              <a:t> </a:t>
            </a:r>
            <a:r>
              <a:rPr lang="en-US" dirty="0" err="1"/>
              <a:t>kategoriju</a:t>
            </a:r>
            <a:r>
              <a:rPr lang="en-US" dirty="0"/>
              <a:t> </a:t>
            </a:r>
            <a:r>
              <a:rPr lang="en-US" dirty="0" err="1"/>
              <a:t>uvrštavamo</a:t>
            </a:r>
            <a:r>
              <a:rPr lang="en-US" dirty="0"/>
              <a:t> </a:t>
            </a:r>
            <a:r>
              <a:rPr lang="en-US" dirty="0" err="1"/>
              <a:t>protočna</a:t>
            </a:r>
            <a:r>
              <a:rPr lang="en-US" dirty="0"/>
              <a:t> </a:t>
            </a:r>
            <a:br>
              <a:rPr lang="hr-HR" dirty="0"/>
            </a:br>
            <a:r>
              <a:rPr lang="en-US" dirty="0"/>
              <a:t>(</a:t>
            </a:r>
            <a:r>
              <a:rPr lang="en-US" dirty="0" err="1"/>
              <a:t>engl.</a:t>
            </a:r>
            <a:r>
              <a:rPr lang="hr-HR" dirty="0"/>
              <a:t> </a:t>
            </a:r>
            <a:r>
              <a:rPr lang="en-US" dirty="0"/>
              <a:t>pipeline) </a:t>
            </a:r>
            <a:r>
              <a:rPr lang="en-US" dirty="0" err="1"/>
              <a:t>računala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2F6C54-D559-9C0F-14AA-79206C3DD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8379" y="4812137"/>
            <a:ext cx="2903621" cy="204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714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47BDD-5A49-838C-40D1-E648F29F7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Zašto</a:t>
            </a:r>
            <a:r>
              <a:rPr lang="en-US" dirty="0"/>
              <a:t> </a:t>
            </a:r>
            <a:r>
              <a:rPr lang="en-US" dirty="0" err="1"/>
              <a:t>koristimo</a:t>
            </a:r>
            <a:r>
              <a:rPr lang="en-US" dirty="0"/>
              <a:t> </a:t>
            </a:r>
            <a:r>
              <a:rPr lang="en-US" dirty="0" err="1"/>
              <a:t>računalnu</a:t>
            </a:r>
            <a:r>
              <a:rPr lang="en-US" dirty="0"/>
              <a:t> </a:t>
            </a:r>
            <a:r>
              <a:rPr lang="en-US" dirty="0" err="1"/>
              <a:t>znanost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2849E-8A58-8911-6521-C00A13741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 </a:t>
            </a:r>
            <a:r>
              <a:rPr lang="en-US" dirty="0" err="1"/>
              <a:t>rješimo</a:t>
            </a:r>
            <a:r>
              <a:rPr lang="en-US" dirty="0"/>
              <a:t> </a:t>
            </a:r>
            <a:r>
              <a:rPr lang="en-US" dirty="0" err="1"/>
              <a:t>probleme</a:t>
            </a:r>
            <a:endParaRPr lang="hr-HR" dirty="0"/>
          </a:p>
          <a:p>
            <a:r>
              <a:rPr lang="pt-BR" dirty="0"/>
              <a:t>Da dobijemo uvid u način rada računala</a:t>
            </a:r>
            <a:endParaRPr lang="hr-HR" dirty="0"/>
          </a:p>
          <a:p>
            <a:r>
              <a:rPr lang="en-US" dirty="0"/>
              <a:t>Da </a:t>
            </a:r>
            <a:r>
              <a:rPr lang="en-US" dirty="0" err="1"/>
              <a:t>omogućimo</a:t>
            </a:r>
            <a:r>
              <a:rPr lang="en-US" dirty="0"/>
              <a:t> </a:t>
            </a:r>
            <a:r>
              <a:rPr lang="en-US" dirty="0" err="1"/>
              <a:t>bolji</a:t>
            </a:r>
            <a:r>
              <a:rPr lang="en-US" dirty="0"/>
              <a:t> </a:t>
            </a:r>
            <a:r>
              <a:rPr lang="en-US" dirty="0" err="1"/>
              <a:t>život</a:t>
            </a:r>
            <a:r>
              <a:rPr lang="en-US" dirty="0"/>
              <a:t> I </a:t>
            </a:r>
            <a:r>
              <a:rPr lang="en-US" dirty="0" err="1"/>
              <a:t>budućnost</a:t>
            </a:r>
            <a:endParaRPr lang="hr-H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9781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88B69-10AE-DCC6-62BD-E07703C9B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105" y="15038"/>
            <a:ext cx="10515600" cy="1325563"/>
          </a:xfrm>
        </p:spPr>
        <p:txBody>
          <a:bodyPr/>
          <a:lstStyle/>
          <a:p>
            <a:r>
              <a:rPr lang="en-US" dirty="0" err="1"/>
              <a:t>Flynnova</a:t>
            </a:r>
            <a:r>
              <a:rPr lang="en-US" dirty="0"/>
              <a:t> </a:t>
            </a:r>
            <a:r>
              <a:rPr lang="en-US" dirty="0" err="1"/>
              <a:t>klasifikacija</a:t>
            </a:r>
            <a:r>
              <a:rPr lang="en-US" dirty="0"/>
              <a:t> u </a:t>
            </a:r>
            <a:r>
              <a:rPr lang="en-US" dirty="0" err="1"/>
              <a:t>slikama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CBCAA1F-AEC6-8780-0CA4-E2BCEC8225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333" y="973053"/>
            <a:ext cx="7001369" cy="302663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028072-3944-CC6D-17B6-9DCA87D93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120" y="3444384"/>
            <a:ext cx="7159880" cy="302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6153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A7A55-5D25-79D1-BC84-C31BA30AC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određujemo</a:t>
            </a:r>
            <a:r>
              <a:rPr lang="en-US" dirty="0"/>
              <a:t> </a:t>
            </a:r>
            <a:r>
              <a:rPr lang="en-US" dirty="0" err="1"/>
              <a:t>arhitekturu</a:t>
            </a:r>
            <a:r>
              <a:rPr lang="en-US" dirty="0"/>
              <a:t> </a:t>
            </a:r>
            <a:r>
              <a:rPr lang="en-US" dirty="0" err="1"/>
              <a:t>računala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714FB-FE2F-CD95-03D4-5EACCF164D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Zahtjevi</a:t>
            </a:r>
            <a:r>
              <a:rPr lang="en-US" dirty="0"/>
              <a:t> koji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poslužili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ishodište</a:t>
            </a:r>
            <a:r>
              <a:rPr lang="en-US" dirty="0"/>
              <a:t> za </a:t>
            </a:r>
            <a:r>
              <a:rPr lang="en-US" dirty="0" err="1"/>
              <a:t>određivanje</a:t>
            </a:r>
            <a:r>
              <a:rPr lang="en-US" dirty="0"/>
              <a:t> </a:t>
            </a:r>
            <a:r>
              <a:rPr lang="en-US" dirty="0" err="1"/>
              <a:t>arhitekture</a:t>
            </a:r>
            <a:r>
              <a:rPr lang="hr-HR" dirty="0"/>
              <a:t> </a:t>
            </a:r>
            <a:r>
              <a:rPr lang="en-US" dirty="0" err="1"/>
              <a:t>računala</a:t>
            </a:r>
            <a:r>
              <a:rPr lang="en-US" dirty="0"/>
              <a:t>:</a:t>
            </a:r>
          </a:p>
          <a:p>
            <a:r>
              <a:rPr lang="en-US" dirty="0"/>
              <a:t>• </a:t>
            </a:r>
            <a:r>
              <a:rPr lang="en-US" dirty="0" err="1"/>
              <a:t>Računalo</a:t>
            </a:r>
            <a:r>
              <a:rPr lang="en-US" dirty="0"/>
              <a:t> </a:t>
            </a:r>
            <a:r>
              <a:rPr lang="en-US" dirty="0" err="1"/>
              <a:t>opće</a:t>
            </a:r>
            <a:r>
              <a:rPr lang="en-US" dirty="0"/>
              <a:t> </a:t>
            </a:r>
            <a:r>
              <a:rPr lang="en-US" dirty="0" err="1"/>
              <a:t>namjene</a:t>
            </a:r>
            <a:r>
              <a:rPr lang="en-US" dirty="0"/>
              <a:t> s </a:t>
            </a:r>
            <a:r>
              <a:rPr lang="en-US" dirty="0" err="1"/>
              <a:t>potpuno</a:t>
            </a:r>
            <a:r>
              <a:rPr lang="en-US" dirty="0"/>
              <a:t> </a:t>
            </a:r>
            <a:r>
              <a:rPr lang="en-US" dirty="0" err="1"/>
              <a:t>automatskim</a:t>
            </a:r>
            <a:r>
              <a:rPr lang="en-US" dirty="0"/>
              <a:t> </a:t>
            </a:r>
            <a:r>
              <a:rPr lang="en-US" dirty="0" err="1"/>
              <a:t>izvođenjem</a:t>
            </a:r>
            <a:r>
              <a:rPr lang="hr-HR" dirty="0"/>
              <a:t> </a:t>
            </a:r>
            <a:r>
              <a:rPr lang="en-US" dirty="0" err="1"/>
              <a:t>programa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Pohranjivanje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(</a:t>
            </a:r>
            <a:r>
              <a:rPr lang="en-US" dirty="0" err="1"/>
              <a:t>ulaznih</a:t>
            </a:r>
            <a:r>
              <a:rPr lang="en-US" dirty="0"/>
              <a:t>, </a:t>
            </a:r>
            <a:r>
              <a:rPr lang="en-US" dirty="0" err="1"/>
              <a:t>međurezultata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rezultata</a:t>
            </a:r>
            <a:r>
              <a:rPr lang="en-US" dirty="0"/>
              <a:t>)</a:t>
            </a:r>
          </a:p>
          <a:p>
            <a:r>
              <a:rPr lang="en-US" dirty="0"/>
              <a:t>• </a:t>
            </a:r>
            <a:r>
              <a:rPr lang="en-US" dirty="0" err="1"/>
              <a:t>Pohranjivanje</a:t>
            </a:r>
            <a:r>
              <a:rPr lang="en-US" dirty="0"/>
              <a:t> </a:t>
            </a:r>
            <a:r>
              <a:rPr lang="en-US" dirty="0" err="1"/>
              <a:t>slijeda</a:t>
            </a:r>
            <a:r>
              <a:rPr lang="en-US" dirty="0"/>
              <a:t> </a:t>
            </a:r>
            <a:r>
              <a:rPr lang="en-US" dirty="0" err="1"/>
              <a:t>instrukcija</a:t>
            </a:r>
            <a:r>
              <a:rPr lang="en-US" dirty="0"/>
              <a:t> (</a:t>
            </a:r>
            <a:r>
              <a:rPr lang="en-US" dirty="0" err="1"/>
              <a:t>programa</a:t>
            </a:r>
            <a:r>
              <a:rPr lang="en-US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7675976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54BD7-CA56-CBFC-83A7-7D66B5DD4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Računalo</a:t>
            </a:r>
            <a:r>
              <a:rPr lang="en-US" dirty="0"/>
              <a:t> </a:t>
            </a:r>
            <a:r>
              <a:rPr lang="en-US" dirty="0" err="1"/>
              <a:t>opće</a:t>
            </a:r>
            <a:r>
              <a:rPr lang="en-US" dirty="0"/>
              <a:t> </a:t>
            </a:r>
            <a:r>
              <a:rPr lang="en-US" dirty="0" err="1"/>
              <a:t>namjene</a:t>
            </a:r>
            <a:r>
              <a:rPr lang="en-US" dirty="0"/>
              <a:t> s </a:t>
            </a:r>
            <a:r>
              <a:rPr lang="en-US" dirty="0" err="1"/>
              <a:t>pohranjivanjem</a:t>
            </a:r>
            <a:r>
              <a:rPr lang="en-US" dirty="0"/>
              <a:t> </a:t>
            </a:r>
            <a:r>
              <a:rPr lang="en-US" dirty="0" err="1"/>
              <a:t>programa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A8C5A-0928-7061-FB3E-81F84524B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Značajke</a:t>
            </a:r>
            <a:r>
              <a:rPr lang="en-US" dirty="0"/>
              <a:t>:</a:t>
            </a:r>
          </a:p>
          <a:p>
            <a:r>
              <a:rPr lang="en-US" dirty="0"/>
              <a:t>• </a:t>
            </a:r>
            <a:r>
              <a:rPr lang="en-US" dirty="0" err="1"/>
              <a:t>Podaci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instrukcije</a:t>
            </a:r>
            <a:r>
              <a:rPr lang="en-US" dirty="0"/>
              <a:t> </a:t>
            </a:r>
            <a:r>
              <a:rPr lang="en-US" dirty="0" err="1"/>
              <a:t>pohranjuju</a:t>
            </a:r>
            <a:r>
              <a:rPr lang="en-US" dirty="0"/>
              <a:t> se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jednak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en-US" dirty="0"/>
              <a:t> u </a:t>
            </a:r>
            <a:r>
              <a:rPr lang="en-US" dirty="0" err="1"/>
              <a:t>istoj</a:t>
            </a:r>
            <a:r>
              <a:rPr lang="en-US" dirty="0"/>
              <a:t> </a:t>
            </a:r>
            <a:r>
              <a:rPr lang="en-US" dirty="0" err="1"/>
              <a:t>jedinici</a:t>
            </a:r>
            <a:r>
              <a:rPr lang="hr-HR" dirty="0"/>
              <a:t> </a:t>
            </a:r>
            <a:r>
              <a:rPr lang="en-US" dirty="0"/>
              <a:t>– </a:t>
            </a:r>
            <a:r>
              <a:rPr lang="en-US" dirty="0" err="1"/>
              <a:t>memoriji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Jedinica</a:t>
            </a:r>
            <a:r>
              <a:rPr lang="en-US" dirty="0"/>
              <a:t> za </a:t>
            </a:r>
            <a:r>
              <a:rPr lang="en-US" dirty="0" err="1"/>
              <a:t>izvršavanje</a:t>
            </a:r>
            <a:r>
              <a:rPr lang="en-US" dirty="0"/>
              <a:t> </a:t>
            </a:r>
            <a:r>
              <a:rPr lang="en-US" dirty="0" err="1"/>
              <a:t>osnovnih</a:t>
            </a:r>
            <a:r>
              <a:rPr lang="en-US" dirty="0"/>
              <a:t> </a:t>
            </a:r>
            <a:r>
              <a:rPr lang="en-US" dirty="0" err="1"/>
              <a:t>aritmetičkih</a:t>
            </a:r>
            <a:r>
              <a:rPr lang="en-US" dirty="0"/>
              <a:t> </a:t>
            </a:r>
            <a:r>
              <a:rPr lang="en-US" dirty="0" err="1"/>
              <a:t>operacija</a:t>
            </a:r>
            <a:r>
              <a:rPr lang="en-US" dirty="0"/>
              <a:t> –</a:t>
            </a:r>
            <a:r>
              <a:rPr lang="hr-HR" dirty="0"/>
              <a:t> </a:t>
            </a:r>
            <a:r>
              <a:rPr lang="en-US" dirty="0" err="1"/>
              <a:t>aritmetička</a:t>
            </a:r>
            <a:r>
              <a:rPr lang="en-US" dirty="0"/>
              <a:t> </a:t>
            </a:r>
            <a:r>
              <a:rPr lang="en-US" dirty="0" err="1"/>
              <a:t>jedinica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Jedinica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“</a:t>
            </a:r>
            <a:r>
              <a:rPr lang="en-US" dirty="0" err="1"/>
              <a:t>razumije</a:t>
            </a:r>
            <a:r>
              <a:rPr lang="en-US" dirty="0"/>
              <a:t>”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tumači</a:t>
            </a:r>
            <a:r>
              <a:rPr lang="en-US" dirty="0"/>
              <a:t> </a:t>
            </a:r>
            <a:r>
              <a:rPr lang="en-US" dirty="0" err="1"/>
              <a:t>instrukcije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upravlja</a:t>
            </a:r>
            <a:r>
              <a:rPr lang="en-US" dirty="0"/>
              <a:t> </a:t>
            </a:r>
            <a:r>
              <a:rPr lang="en-US" dirty="0" err="1"/>
              <a:t>slijedom</a:t>
            </a:r>
            <a:r>
              <a:rPr lang="hr-HR" dirty="0"/>
              <a:t> </a:t>
            </a:r>
            <a:r>
              <a:rPr lang="en-US" dirty="0" err="1"/>
              <a:t>izvođenja</a:t>
            </a:r>
            <a:r>
              <a:rPr lang="en-US" dirty="0"/>
              <a:t> </a:t>
            </a:r>
            <a:r>
              <a:rPr lang="en-US" dirty="0" err="1"/>
              <a:t>operacija</a:t>
            </a:r>
            <a:r>
              <a:rPr lang="en-US" dirty="0"/>
              <a:t> – </a:t>
            </a:r>
            <a:r>
              <a:rPr lang="en-US" dirty="0" err="1"/>
              <a:t>upravljačka</a:t>
            </a:r>
            <a:r>
              <a:rPr lang="en-US" dirty="0"/>
              <a:t> </a:t>
            </a:r>
            <a:r>
              <a:rPr lang="en-US" dirty="0" err="1"/>
              <a:t>jedinica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Mogućnost</a:t>
            </a:r>
            <a:r>
              <a:rPr lang="en-US" dirty="0"/>
              <a:t> </a:t>
            </a:r>
            <a:r>
              <a:rPr lang="en-US" dirty="0" err="1"/>
              <a:t>komunikacije</a:t>
            </a:r>
            <a:r>
              <a:rPr lang="en-US" dirty="0"/>
              <a:t> s </a:t>
            </a:r>
            <a:r>
              <a:rPr lang="en-US" dirty="0" err="1"/>
              <a:t>vanjskim</a:t>
            </a:r>
            <a:r>
              <a:rPr lang="en-US" dirty="0"/>
              <a:t> </a:t>
            </a:r>
            <a:r>
              <a:rPr lang="en-US" dirty="0" err="1"/>
              <a:t>svijetom</a:t>
            </a:r>
            <a:r>
              <a:rPr lang="en-US" dirty="0"/>
              <a:t> (</a:t>
            </a:r>
            <a:r>
              <a:rPr lang="en-US" dirty="0" err="1"/>
              <a:t>korisnikom</a:t>
            </a:r>
            <a:r>
              <a:rPr lang="en-US" dirty="0"/>
              <a:t>,</a:t>
            </a:r>
            <a:r>
              <a:rPr lang="hr-HR" dirty="0"/>
              <a:t> </a:t>
            </a:r>
            <a:r>
              <a:rPr lang="en-US" dirty="0" err="1"/>
              <a:t>procesom</a:t>
            </a:r>
            <a:r>
              <a:rPr lang="en-US" dirty="0"/>
              <a:t>, </a:t>
            </a:r>
            <a:r>
              <a:rPr lang="en-US" dirty="0" err="1"/>
              <a:t>drugim</a:t>
            </a:r>
            <a:r>
              <a:rPr lang="en-US" dirty="0"/>
              <a:t> </a:t>
            </a:r>
            <a:r>
              <a:rPr lang="en-US" dirty="0" err="1"/>
              <a:t>računalom</a:t>
            </a:r>
            <a:r>
              <a:rPr lang="en-US" dirty="0"/>
              <a:t>) - </a:t>
            </a:r>
            <a:r>
              <a:rPr lang="en-US" dirty="0" err="1"/>
              <a:t>ulazno-izlazna</a:t>
            </a:r>
            <a:r>
              <a:rPr lang="en-US" dirty="0"/>
              <a:t> </a:t>
            </a:r>
            <a:r>
              <a:rPr lang="en-US" dirty="0" err="1"/>
              <a:t>jedinica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7041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15834-7488-60F2-49E6-D4AAE9D0F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Funkcijske</a:t>
            </a:r>
            <a:r>
              <a:rPr lang="en-US" dirty="0"/>
              <a:t> </a:t>
            </a:r>
            <a:r>
              <a:rPr lang="en-US" dirty="0" err="1"/>
              <a:t>jedinice</a:t>
            </a:r>
            <a:r>
              <a:rPr lang="en-US" dirty="0"/>
              <a:t> </a:t>
            </a:r>
            <a:r>
              <a:rPr lang="en-US" dirty="0" err="1"/>
              <a:t>računala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13713-1F91-4E03-0DD4-C1C8C4B543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</a:t>
            </a:r>
            <a:r>
              <a:rPr lang="en-US" dirty="0" err="1"/>
              <a:t>Aritmetička</a:t>
            </a:r>
            <a:r>
              <a:rPr lang="en-US" dirty="0"/>
              <a:t> </a:t>
            </a:r>
            <a:r>
              <a:rPr lang="en-US" dirty="0" err="1"/>
              <a:t>jedinica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Upravljačka</a:t>
            </a:r>
            <a:r>
              <a:rPr lang="en-US" dirty="0"/>
              <a:t> </a:t>
            </a:r>
            <a:r>
              <a:rPr lang="en-US" dirty="0" err="1"/>
              <a:t>jedinica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Memorija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Ulazna</a:t>
            </a:r>
            <a:r>
              <a:rPr lang="en-US" dirty="0"/>
              <a:t> </a:t>
            </a:r>
            <a:r>
              <a:rPr lang="en-US" dirty="0" err="1"/>
              <a:t>jedinica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Izlazna</a:t>
            </a:r>
            <a:r>
              <a:rPr lang="en-US" dirty="0"/>
              <a:t> </a:t>
            </a:r>
            <a:r>
              <a:rPr lang="en-US" dirty="0" err="1"/>
              <a:t>jedinica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3095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C72AB-D52B-0965-92DE-8472BCCF8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von </a:t>
            </a:r>
            <a:r>
              <a:rPr lang="en-US" dirty="0" err="1"/>
              <a:t>Neumannov</a:t>
            </a:r>
            <a:r>
              <a:rPr lang="en-US" dirty="0"/>
              <a:t> model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978DAF7-7BEA-40B1-D0EF-CF3D26790E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09400"/>
            <a:ext cx="4839824" cy="538347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5390F9-4268-A363-7CD9-9BEF1FB90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3138" y="305980"/>
            <a:ext cx="3094856" cy="27580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83B9FA-F8B0-A26C-188D-8A23D80448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7994" y="662781"/>
            <a:ext cx="3627286" cy="23421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79A8FDB-637C-97C2-D476-30DA05383B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082" y="3064042"/>
            <a:ext cx="4839824" cy="355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5827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41A0B-78FA-34C3-D4F7-D3821F104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Tokovi</a:t>
            </a:r>
            <a:r>
              <a:rPr lang="en-US" dirty="0"/>
              <a:t> u </a:t>
            </a:r>
            <a:r>
              <a:rPr lang="en-US" dirty="0" err="1"/>
              <a:t>računalu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4C569-6A57-B860-3C8C-E1BC91DA8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Funkcijske</a:t>
            </a:r>
            <a:r>
              <a:rPr lang="en-US" dirty="0"/>
              <a:t> </a:t>
            </a:r>
            <a:r>
              <a:rPr lang="en-US" dirty="0" err="1"/>
              <a:t>jedinice</a:t>
            </a:r>
            <a:r>
              <a:rPr lang="en-US" dirty="0"/>
              <a:t> </a:t>
            </a:r>
            <a:r>
              <a:rPr lang="en-US" dirty="0" err="1"/>
              <a:t>računala</a:t>
            </a:r>
            <a:r>
              <a:rPr lang="en-US" dirty="0"/>
              <a:t> </a:t>
            </a:r>
            <a:r>
              <a:rPr lang="en-US" dirty="0" err="1"/>
              <a:t>povezane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 </a:t>
            </a:r>
            <a:r>
              <a:rPr lang="en-US" dirty="0" err="1"/>
              <a:t>tokom</a:t>
            </a:r>
            <a:r>
              <a:rPr lang="en-US" dirty="0"/>
              <a:t> </a:t>
            </a:r>
            <a:r>
              <a:rPr lang="en-US" dirty="0" err="1"/>
              <a:t>podataka</a:t>
            </a:r>
            <a:endParaRPr lang="en-US" dirty="0"/>
          </a:p>
          <a:p>
            <a:pPr lvl="1"/>
            <a:r>
              <a:rPr lang="en-US" dirty="0" err="1"/>
              <a:t>instrukcijskim</a:t>
            </a:r>
            <a:r>
              <a:rPr lang="en-US" dirty="0"/>
              <a:t> </a:t>
            </a:r>
            <a:r>
              <a:rPr lang="en-US" dirty="0" err="1"/>
              <a:t>tokom</a:t>
            </a:r>
            <a:r>
              <a:rPr lang="en-US" dirty="0"/>
              <a:t> </a:t>
            </a:r>
            <a:r>
              <a:rPr lang="en-US" dirty="0" err="1"/>
              <a:t>i</a:t>
            </a:r>
            <a:endParaRPr lang="en-US" dirty="0"/>
          </a:p>
          <a:p>
            <a:pPr lvl="1"/>
            <a:r>
              <a:rPr lang="en-US" dirty="0" err="1"/>
              <a:t>tokom</a:t>
            </a:r>
            <a:r>
              <a:rPr lang="en-US" dirty="0"/>
              <a:t> </a:t>
            </a:r>
            <a:r>
              <a:rPr lang="en-US" dirty="0" err="1"/>
              <a:t>upravljačkih</a:t>
            </a:r>
            <a:r>
              <a:rPr lang="en-US" dirty="0"/>
              <a:t> </a:t>
            </a:r>
            <a:r>
              <a:rPr lang="en-US" dirty="0" err="1"/>
              <a:t>signala</a:t>
            </a:r>
            <a:endParaRPr lang="en-US" dirty="0"/>
          </a:p>
          <a:p>
            <a:r>
              <a:rPr lang="en-US" dirty="0" err="1"/>
              <a:t>Većinu</a:t>
            </a:r>
            <a:r>
              <a:rPr lang="en-US" dirty="0"/>
              <a:t> </a:t>
            </a:r>
            <a:r>
              <a:rPr lang="en-US" dirty="0" err="1"/>
              <a:t>upravljačkih</a:t>
            </a:r>
            <a:r>
              <a:rPr lang="en-US" dirty="0"/>
              <a:t> </a:t>
            </a:r>
            <a:r>
              <a:rPr lang="en-US" dirty="0" err="1"/>
              <a:t>signala</a:t>
            </a:r>
            <a:r>
              <a:rPr lang="en-US" dirty="0"/>
              <a:t> </a:t>
            </a:r>
            <a:r>
              <a:rPr lang="en-US" dirty="0" err="1"/>
              <a:t>generira</a:t>
            </a:r>
            <a:r>
              <a:rPr lang="en-US" dirty="0"/>
              <a:t> </a:t>
            </a:r>
            <a:r>
              <a:rPr lang="en-US" dirty="0" err="1"/>
              <a:t>upravljačka</a:t>
            </a:r>
            <a:r>
              <a:rPr lang="en-US" dirty="0"/>
              <a:t> </a:t>
            </a:r>
            <a:r>
              <a:rPr lang="en-US" dirty="0" err="1"/>
              <a:t>jedinica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hr-HR" dirty="0"/>
              <a:t> </a:t>
            </a:r>
            <a:r>
              <a:rPr lang="en-US" dirty="0" err="1"/>
              <a:t>temelju</a:t>
            </a:r>
            <a:r>
              <a:rPr lang="en-US" dirty="0"/>
              <a:t> </a:t>
            </a:r>
            <a:r>
              <a:rPr lang="en-US" dirty="0" err="1"/>
              <a:t>tumačenja</a:t>
            </a:r>
            <a:r>
              <a:rPr lang="en-US" dirty="0"/>
              <a:t> </a:t>
            </a:r>
            <a:r>
              <a:rPr lang="en-US" dirty="0" err="1"/>
              <a:t>instrukcije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575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28831-5F89-628A-3B85-202A5B8E3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von Neumann, ALU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8DD94-D60C-79A5-862E-4BCE9DFE62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Aritmetičko-logička</a:t>
            </a:r>
            <a:r>
              <a:rPr lang="en-US" dirty="0"/>
              <a:t> </a:t>
            </a:r>
            <a:r>
              <a:rPr lang="en-US" dirty="0" err="1"/>
              <a:t>jedinica</a:t>
            </a:r>
            <a:r>
              <a:rPr lang="en-US" dirty="0"/>
              <a:t> von </a:t>
            </a:r>
            <a:r>
              <a:rPr lang="en-US" dirty="0" err="1"/>
              <a:t>Neumannovog</a:t>
            </a:r>
            <a:r>
              <a:rPr lang="en-US" dirty="0"/>
              <a:t> </a:t>
            </a:r>
            <a:r>
              <a:rPr lang="en-US" dirty="0" err="1"/>
              <a:t>računala</a:t>
            </a:r>
            <a:r>
              <a:rPr lang="en-US" dirty="0"/>
              <a:t> IAS</a:t>
            </a:r>
            <a:r>
              <a:rPr lang="hr-HR" dirty="0"/>
              <a:t> </a:t>
            </a:r>
            <a:r>
              <a:rPr lang="en-US" dirty="0"/>
              <a:t>(Institute of Advanced Study) </a:t>
            </a:r>
            <a:r>
              <a:rPr lang="en-US" dirty="0" err="1"/>
              <a:t>imala</a:t>
            </a:r>
            <a:r>
              <a:rPr lang="en-US" dirty="0"/>
              <a:t> je:</a:t>
            </a:r>
          </a:p>
          <a:p>
            <a:pPr lvl="1"/>
            <a:r>
              <a:rPr lang="en-US" dirty="0" err="1"/>
              <a:t>sklop</a:t>
            </a:r>
            <a:r>
              <a:rPr lang="en-US" dirty="0"/>
              <a:t> za </a:t>
            </a:r>
            <a:r>
              <a:rPr lang="en-US" dirty="0" err="1"/>
              <a:t>zbrajanje</a:t>
            </a:r>
            <a:r>
              <a:rPr lang="en-US" dirty="0"/>
              <a:t> (</a:t>
            </a:r>
            <a:r>
              <a:rPr lang="en-US" dirty="0" err="1"/>
              <a:t>zbrajalo</a:t>
            </a:r>
            <a:r>
              <a:rPr lang="en-US" dirty="0"/>
              <a:t>) </a:t>
            </a:r>
            <a:r>
              <a:rPr lang="en-US" dirty="0" err="1"/>
              <a:t>i</a:t>
            </a:r>
            <a:endParaRPr lang="en-US" dirty="0"/>
          </a:p>
          <a:p>
            <a:pPr lvl="1"/>
            <a:r>
              <a:rPr lang="en-US" dirty="0" err="1"/>
              <a:t>sklop</a:t>
            </a:r>
            <a:r>
              <a:rPr lang="en-US" dirty="0"/>
              <a:t> za </a:t>
            </a:r>
            <a:r>
              <a:rPr lang="en-US" dirty="0" err="1"/>
              <a:t>posmak</a:t>
            </a:r>
            <a:r>
              <a:rPr lang="en-US" dirty="0"/>
              <a:t> (</a:t>
            </a:r>
            <a:r>
              <a:rPr lang="en-US" dirty="0" err="1"/>
              <a:t>engl.</a:t>
            </a:r>
            <a:r>
              <a:rPr lang="en-US" dirty="0"/>
              <a:t> shifter) </a:t>
            </a:r>
            <a:r>
              <a:rPr lang="en-US" dirty="0" err="1"/>
              <a:t>kojim</a:t>
            </a:r>
            <a:r>
              <a:rPr lang="en-US" dirty="0"/>
              <a:t> se </a:t>
            </a:r>
            <a:r>
              <a:rPr lang="en-US" dirty="0" err="1"/>
              <a:t>podatak</a:t>
            </a:r>
            <a:r>
              <a:rPr lang="en-US" dirty="0"/>
              <a:t> </a:t>
            </a:r>
            <a:r>
              <a:rPr lang="en-US" dirty="0" err="1"/>
              <a:t>posmiče</a:t>
            </a:r>
            <a:r>
              <a:rPr lang="hr-HR" dirty="0"/>
              <a:t> </a:t>
            </a:r>
            <a:r>
              <a:rPr lang="en-US" dirty="0" err="1"/>
              <a:t>ulijevo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udesno</a:t>
            </a:r>
            <a:r>
              <a:rPr lang="en-US" dirty="0"/>
              <a:t> za </a:t>
            </a:r>
            <a:r>
              <a:rPr lang="en-US" dirty="0" err="1"/>
              <a:t>jedno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veći</a:t>
            </a:r>
            <a:r>
              <a:rPr lang="en-US" dirty="0"/>
              <a:t> </a:t>
            </a:r>
            <a:r>
              <a:rPr lang="en-US" dirty="0" err="1"/>
              <a:t>broj</a:t>
            </a:r>
            <a:r>
              <a:rPr lang="en-US" dirty="0"/>
              <a:t> </a:t>
            </a:r>
            <a:r>
              <a:rPr lang="en-US" dirty="0" err="1"/>
              <a:t>mjesta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dva</a:t>
            </a:r>
            <a:r>
              <a:rPr lang="en-US" dirty="0"/>
              <a:t> 40-bitna </a:t>
            </a:r>
            <a:r>
              <a:rPr lang="en-US" dirty="0" err="1"/>
              <a:t>registra</a:t>
            </a:r>
            <a:r>
              <a:rPr lang="en-US" dirty="0"/>
              <a:t> za </a:t>
            </a:r>
            <a:r>
              <a:rPr lang="en-US" dirty="0" err="1"/>
              <a:t>privremeno</a:t>
            </a:r>
            <a:r>
              <a:rPr lang="en-US" dirty="0"/>
              <a:t> </a:t>
            </a:r>
            <a:r>
              <a:rPr lang="en-US" dirty="0" err="1"/>
              <a:t>pohranjivanje</a:t>
            </a:r>
            <a:r>
              <a:rPr lang="en-US" dirty="0"/>
              <a:t> </a:t>
            </a:r>
            <a:r>
              <a:rPr lang="en-US" dirty="0" err="1"/>
              <a:t>operanada</a:t>
            </a:r>
            <a:r>
              <a:rPr lang="en-US" dirty="0"/>
              <a:t> I</a:t>
            </a:r>
            <a:r>
              <a:rPr lang="hr-HR" dirty="0"/>
              <a:t> </a:t>
            </a:r>
            <a:r>
              <a:rPr lang="en-US" dirty="0" err="1"/>
              <a:t>rezultata</a:t>
            </a:r>
            <a:r>
              <a:rPr lang="en-US" dirty="0"/>
              <a:t>: </a:t>
            </a:r>
            <a:r>
              <a:rPr lang="en-US" dirty="0" err="1"/>
              <a:t>registar</a:t>
            </a:r>
            <a:r>
              <a:rPr lang="en-US" dirty="0"/>
              <a:t> AC (koji se </a:t>
            </a:r>
            <a:r>
              <a:rPr lang="en-US" dirty="0" err="1"/>
              <a:t>naziva</a:t>
            </a:r>
            <a:r>
              <a:rPr lang="en-US" dirty="0"/>
              <a:t> </a:t>
            </a:r>
            <a:r>
              <a:rPr lang="en-US" dirty="0" err="1"/>
              <a:t>akumulator</a:t>
            </a:r>
            <a:r>
              <a:rPr lang="en-US" dirty="0"/>
              <a:t>)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registar</a:t>
            </a:r>
            <a:r>
              <a:rPr lang="en-US" dirty="0"/>
              <a:t> MQ</a:t>
            </a:r>
            <a:r>
              <a:rPr lang="hr-HR" dirty="0"/>
              <a:t> </a:t>
            </a:r>
            <a:r>
              <a:rPr lang="en-US" dirty="0"/>
              <a:t>(</a:t>
            </a:r>
            <a:r>
              <a:rPr lang="en-US" dirty="0" err="1"/>
              <a:t>proširenje</a:t>
            </a:r>
            <a:r>
              <a:rPr lang="en-US" dirty="0"/>
              <a:t> </a:t>
            </a:r>
            <a:r>
              <a:rPr lang="en-US" dirty="0" err="1"/>
              <a:t>akumulatora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842734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058CB-94C5-1DC8-B6C3-55F7451BB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von Neumann, </a:t>
            </a:r>
            <a:r>
              <a:rPr lang="en-US" dirty="0" err="1"/>
              <a:t>upravljačka</a:t>
            </a:r>
            <a:r>
              <a:rPr lang="en-US" dirty="0"/>
              <a:t> </a:t>
            </a:r>
            <a:r>
              <a:rPr lang="en-US" dirty="0" err="1"/>
              <a:t>jedinica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60BBE-EDD4-2B3D-5BDF-9423ADB99A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 </a:t>
            </a:r>
            <a:r>
              <a:rPr lang="en-US" dirty="0" err="1"/>
              <a:t>temelju</a:t>
            </a:r>
            <a:r>
              <a:rPr lang="en-US" dirty="0"/>
              <a:t> </a:t>
            </a:r>
            <a:r>
              <a:rPr lang="en-US" dirty="0" err="1"/>
              <a:t>dekodiranja</a:t>
            </a:r>
            <a:r>
              <a:rPr lang="en-US" dirty="0"/>
              <a:t> </a:t>
            </a:r>
            <a:r>
              <a:rPr lang="en-US" dirty="0" err="1"/>
              <a:t>strojne</a:t>
            </a:r>
            <a:r>
              <a:rPr lang="en-US" dirty="0"/>
              <a:t> </a:t>
            </a:r>
            <a:r>
              <a:rPr lang="en-US" dirty="0" err="1"/>
              <a:t>instrukcije</a:t>
            </a:r>
            <a:r>
              <a:rPr lang="en-US" dirty="0"/>
              <a:t> </a:t>
            </a:r>
            <a:r>
              <a:rPr lang="en-US" dirty="0" err="1"/>
              <a:t>generira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potrebne</a:t>
            </a:r>
            <a:r>
              <a:rPr lang="hr-HR" dirty="0"/>
              <a:t> </a:t>
            </a:r>
            <a:r>
              <a:rPr lang="en-US" dirty="0" err="1"/>
              <a:t>upravljačke</a:t>
            </a:r>
            <a:r>
              <a:rPr lang="en-US" dirty="0"/>
              <a:t> </a:t>
            </a:r>
            <a:r>
              <a:rPr lang="en-US" dirty="0" err="1"/>
              <a:t>signale</a:t>
            </a:r>
            <a:r>
              <a:rPr lang="en-US" dirty="0"/>
              <a:t> za </a:t>
            </a:r>
            <a:r>
              <a:rPr lang="en-US" dirty="0" err="1"/>
              <a:t>vremensko</a:t>
            </a:r>
            <a:r>
              <a:rPr lang="en-US" dirty="0"/>
              <a:t> </a:t>
            </a:r>
            <a:r>
              <a:rPr lang="en-US" dirty="0" err="1"/>
              <a:t>vođenje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upravljanje</a:t>
            </a:r>
            <a:r>
              <a:rPr lang="en-US" dirty="0"/>
              <a:t> </a:t>
            </a:r>
            <a:r>
              <a:rPr lang="en-US" dirty="0" err="1"/>
              <a:t>ostalim</a:t>
            </a:r>
            <a:r>
              <a:rPr lang="hr-HR" dirty="0"/>
              <a:t> </a:t>
            </a:r>
            <a:r>
              <a:rPr lang="en-US" dirty="0" err="1"/>
              <a:t>jedinicama</a:t>
            </a:r>
            <a:r>
              <a:rPr lang="en-US" dirty="0"/>
              <a:t> </a:t>
            </a:r>
            <a:r>
              <a:rPr lang="en-US" dirty="0" err="1"/>
              <a:t>računala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Upravljačka</a:t>
            </a:r>
            <a:r>
              <a:rPr lang="en-US" dirty="0"/>
              <a:t> </a:t>
            </a:r>
            <a:r>
              <a:rPr lang="en-US" dirty="0" err="1"/>
              <a:t>jedinica</a:t>
            </a:r>
            <a:r>
              <a:rPr lang="en-US" dirty="0"/>
              <a:t> </a:t>
            </a:r>
            <a:r>
              <a:rPr lang="en-US" dirty="0" err="1"/>
              <a:t>zadužena</a:t>
            </a:r>
            <a:r>
              <a:rPr lang="en-US" dirty="0"/>
              <a:t> je za </a:t>
            </a:r>
            <a:r>
              <a:rPr lang="en-US" dirty="0" err="1"/>
              <a:t>automatsko</a:t>
            </a:r>
            <a:r>
              <a:rPr lang="en-US" dirty="0"/>
              <a:t> </a:t>
            </a:r>
            <a:r>
              <a:rPr lang="en-US" dirty="0" err="1"/>
              <a:t>izvršavanje</a:t>
            </a:r>
            <a:r>
              <a:rPr lang="hr-HR" dirty="0"/>
              <a:t> </a:t>
            </a:r>
            <a:r>
              <a:rPr lang="en-US" dirty="0" err="1"/>
              <a:t>programa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2049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B0BC8-2BDF-D348-AA45-A8C52A9C4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 </a:t>
            </a:r>
            <a:r>
              <a:rPr lang="en-US" dirty="0" err="1"/>
              <a:t>instrukcije</a:t>
            </a:r>
            <a:r>
              <a:rPr lang="en-US" dirty="0"/>
              <a:t> IAS </a:t>
            </a:r>
            <a:r>
              <a:rPr lang="en-US" dirty="0" err="1"/>
              <a:t>računala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02620-3B05-C192-289E-40BA8CC6C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Polje </a:t>
            </a:r>
            <a:r>
              <a:rPr lang="en-US" dirty="0" err="1"/>
              <a:t>operacijskog</a:t>
            </a:r>
            <a:r>
              <a:rPr lang="en-US" dirty="0"/>
              <a:t> </a:t>
            </a:r>
            <a:r>
              <a:rPr lang="en-US" dirty="0" err="1"/>
              <a:t>koda</a:t>
            </a:r>
            <a:r>
              <a:rPr lang="en-US" dirty="0"/>
              <a:t> (op) (</a:t>
            </a:r>
            <a:r>
              <a:rPr lang="en-US" dirty="0" err="1"/>
              <a:t>engl.</a:t>
            </a:r>
            <a:r>
              <a:rPr lang="en-US" dirty="0"/>
              <a:t> opcode – operation code)-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en-US" dirty="0" err="1"/>
              <a:t>određuje</a:t>
            </a:r>
            <a:r>
              <a:rPr lang="en-US" dirty="0"/>
              <a:t> </a:t>
            </a:r>
            <a:r>
              <a:rPr lang="en-US" dirty="0" err="1"/>
              <a:t>operaciju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se </a:t>
            </a:r>
            <a:r>
              <a:rPr lang="en-US" dirty="0" err="1"/>
              <a:t>izvršiti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Adresno</a:t>
            </a:r>
            <a:r>
              <a:rPr lang="en-US" dirty="0"/>
              <a:t> polje -</a:t>
            </a:r>
            <a:r>
              <a:rPr lang="en-US" dirty="0" err="1"/>
              <a:t>sadržava</a:t>
            </a:r>
            <a:r>
              <a:rPr lang="en-US" dirty="0"/>
              <a:t> </a:t>
            </a:r>
            <a:r>
              <a:rPr lang="en-US" dirty="0" err="1"/>
              <a:t>adresu</a:t>
            </a:r>
            <a:r>
              <a:rPr lang="en-US" dirty="0"/>
              <a:t> </a:t>
            </a:r>
            <a:r>
              <a:rPr lang="en-US" dirty="0" err="1"/>
              <a:t>memorijske</a:t>
            </a:r>
            <a:r>
              <a:rPr lang="en-US" dirty="0"/>
              <a:t> </a:t>
            </a:r>
            <a:r>
              <a:rPr lang="en-US" dirty="0" err="1"/>
              <a:t>lokacije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kojoj</a:t>
            </a:r>
            <a:r>
              <a:rPr lang="en-US" dirty="0"/>
              <a:t> se</a:t>
            </a:r>
            <a:r>
              <a:rPr lang="hr-HR" dirty="0"/>
              <a:t> </a:t>
            </a:r>
            <a:r>
              <a:rPr lang="en-US" dirty="0" err="1"/>
              <a:t>nalazi</a:t>
            </a:r>
            <a:r>
              <a:rPr lang="en-US" dirty="0"/>
              <a:t> </a:t>
            </a:r>
            <a:r>
              <a:rPr lang="en-US" dirty="0" err="1"/>
              <a:t>podatak</a:t>
            </a:r>
            <a:r>
              <a:rPr lang="en-US" dirty="0"/>
              <a:t> (operand)</a:t>
            </a:r>
          </a:p>
          <a:p>
            <a:r>
              <a:rPr lang="en-US" dirty="0"/>
              <a:t>• Program se </a:t>
            </a:r>
            <a:r>
              <a:rPr lang="en-US" dirty="0" err="1"/>
              <a:t>izvršava</a:t>
            </a:r>
            <a:r>
              <a:rPr lang="en-US" dirty="0"/>
              <a:t> </a:t>
            </a:r>
            <a:r>
              <a:rPr lang="en-US" dirty="0" err="1"/>
              <a:t>tako</a:t>
            </a:r>
            <a:r>
              <a:rPr lang="en-US" dirty="0"/>
              <a:t> da </a:t>
            </a:r>
            <a:r>
              <a:rPr lang="en-US" dirty="0" err="1"/>
              <a:t>upravljačka</a:t>
            </a:r>
            <a:r>
              <a:rPr lang="en-US" dirty="0"/>
              <a:t> </a:t>
            </a:r>
            <a:r>
              <a:rPr lang="en-US" dirty="0" err="1"/>
              <a:t>jedinca</a:t>
            </a:r>
            <a:r>
              <a:rPr lang="en-US" dirty="0"/>
              <a:t> </a:t>
            </a:r>
            <a:r>
              <a:rPr lang="en-US" dirty="0" err="1"/>
              <a:t>pribavlja</a:t>
            </a:r>
            <a:r>
              <a:rPr lang="en-US" dirty="0"/>
              <a:t> (</a:t>
            </a:r>
            <a:r>
              <a:rPr lang="en-US" dirty="0" err="1"/>
              <a:t>engl.</a:t>
            </a:r>
            <a:r>
              <a:rPr lang="hr-HR" dirty="0"/>
              <a:t> </a:t>
            </a:r>
            <a:r>
              <a:rPr lang="en-US" dirty="0"/>
              <a:t>fetch) </a:t>
            </a:r>
            <a:r>
              <a:rPr lang="en-US" dirty="0" err="1"/>
              <a:t>instrukcije</a:t>
            </a:r>
            <a:r>
              <a:rPr lang="en-US" dirty="0"/>
              <a:t> u </a:t>
            </a:r>
            <a:r>
              <a:rPr lang="en-US" dirty="0" err="1"/>
              <a:t>kodiranom</a:t>
            </a:r>
            <a:r>
              <a:rPr lang="en-US" dirty="0"/>
              <a:t> </a:t>
            </a:r>
            <a:r>
              <a:rPr lang="en-US" dirty="0" err="1"/>
              <a:t>obliku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memorijske</a:t>
            </a:r>
            <a:r>
              <a:rPr lang="en-US" dirty="0"/>
              <a:t> </a:t>
            </a:r>
            <a:r>
              <a:rPr lang="en-US" dirty="0" err="1"/>
              <a:t>jedinice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1287B3-F1A8-1EF7-4E4B-FF7D4B249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164" y="4749265"/>
            <a:ext cx="9913672" cy="174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515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14E6A-F045-2E62-83F2-CB5FBC9AA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Faze </a:t>
            </a:r>
            <a:r>
              <a:rPr lang="en-US" dirty="0" err="1"/>
              <a:t>izvođenja</a:t>
            </a:r>
            <a:r>
              <a:rPr lang="en-US" dirty="0"/>
              <a:t> </a:t>
            </a:r>
            <a:r>
              <a:rPr lang="en-US" dirty="0" err="1"/>
              <a:t>strojne</a:t>
            </a:r>
            <a:r>
              <a:rPr lang="en-US" dirty="0"/>
              <a:t> </a:t>
            </a:r>
            <a:r>
              <a:rPr lang="en-US" dirty="0" err="1"/>
              <a:t>instrukcije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14F0D-AC3A-BB5F-B034-A4E99F4383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• </a:t>
            </a:r>
            <a:r>
              <a:rPr lang="en-US" dirty="0" err="1"/>
              <a:t>Programsko</a:t>
            </a:r>
            <a:r>
              <a:rPr lang="en-US" dirty="0"/>
              <a:t> </a:t>
            </a:r>
            <a:r>
              <a:rPr lang="en-US" dirty="0" err="1"/>
              <a:t>brojilo</a:t>
            </a:r>
            <a:r>
              <a:rPr lang="en-US" dirty="0"/>
              <a:t> PC </a:t>
            </a:r>
            <a:r>
              <a:rPr lang="en-US" dirty="0" err="1"/>
              <a:t>sadržava</a:t>
            </a:r>
            <a:r>
              <a:rPr lang="en-US" dirty="0"/>
              <a:t> </a:t>
            </a:r>
            <a:r>
              <a:rPr lang="en-US" dirty="0" err="1"/>
              <a:t>adresu</a:t>
            </a:r>
            <a:r>
              <a:rPr lang="en-US" dirty="0"/>
              <a:t> </a:t>
            </a:r>
            <a:r>
              <a:rPr lang="en-US" dirty="0" err="1"/>
              <a:t>sljedeće</a:t>
            </a:r>
            <a:r>
              <a:rPr lang="en-US" dirty="0"/>
              <a:t> </a:t>
            </a:r>
            <a:r>
              <a:rPr lang="en-US" dirty="0" err="1"/>
              <a:t>strojne</a:t>
            </a:r>
            <a:r>
              <a:rPr lang="hr-HR" dirty="0"/>
              <a:t> </a:t>
            </a:r>
            <a:r>
              <a:rPr lang="en-US" dirty="0" err="1"/>
              <a:t>instrukcije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Izvođenje</a:t>
            </a:r>
            <a:r>
              <a:rPr lang="en-US" dirty="0"/>
              <a:t> </a:t>
            </a:r>
            <a:r>
              <a:rPr lang="en-US" dirty="0" err="1"/>
              <a:t>strojne</a:t>
            </a:r>
            <a:r>
              <a:rPr lang="en-US" dirty="0"/>
              <a:t> </a:t>
            </a:r>
            <a:r>
              <a:rPr lang="en-US" dirty="0" err="1"/>
              <a:t>instrukcije</a:t>
            </a:r>
            <a:r>
              <a:rPr lang="en-US" dirty="0"/>
              <a:t> </a:t>
            </a:r>
            <a:r>
              <a:rPr lang="en-US" dirty="0" err="1"/>
              <a:t>odvija</a:t>
            </a:r>
            <a:r>
              <a:rPr lang="en-US" dirty="0"/>
              <a:t> se u </a:t>
            </a:r>
            <a:r>
              <a:rPr lang="en-US" dirty="0" err="1"/>
              <a:t>dvije</a:t>
            </a:r>
            <a:r>
              <a:rPr lang="en-US" dirty="0"/>
              <a:t> faze (</a:t>
            </a:r>
            <a:r>
              <a:rPr lang="en-US" dirty="0" err="1"/>
              <a:t>obje</a:t>
            </a:r>
            <a:r>
              <a:rPr lang="en-US" dirty="0"/>
              <a:t> se faze</a:t>
            </a:r>
            <a:r>
              <a:rPr lang="hr-HR" dirty="0"/>
              <a:t> </a:t>
            </a:r>
            <a:r>
              <a:rPr lang="en-US" dirty="0" err="1"/>
              <a:t>nazivaju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instrukcijski</a:t>
            </a:r>
            <a:r>
              <a:rPr lang="en-US" dirty="0"/>
              <a:t> </a:t>
            </a:r>
            <a:r>
              <a:rPr lang="en-US" dirty="0" err="1"/>
              <a:t>ciklus</a:t>
            </a:r>
            <a:r>
              <a:rPr lang="en-US" dirty="0"/>
              <a:t>):</a:t>
            </a:r>
          </a:p>
          <a:p>
            <a:pPr lvl="1"/>
            <a:r>
              <a:rPr lang="en-US" dirty="0"/>
              <a:t>PRIBAVI (</a:t>
            </a:r>
            <a:r>
              <a:rPr lang="en-US" dirty="0" err="1"/>
              <a:t>engl.</a:t>
            </a:r>
            <a:r>
              <a:rPr lang="en-US" dirty="0"/>
              <a:t> fetch)</a:t>
            </a:r>
          </a:p>
          <a:p>
            <a:pPr lvl="1"/>
            <a:r>
              <a:rPr lang="en-US" dirty="0"/>
              <a:t>IZVRŠI (</a:t>
            </a:r>
            <a:r>
              <a:rPr lang="en-US" dirty="0" err="1"/>
              <a:t>engl.</a:t>
            </a:r>
            <a:r>
              <a:rPr lang="en-US" dirty="0"/>
              <a:t> Execute)</a:t>
            </a:r>
          </a:p>
          <a:p>
            <a:r>
              <a:rPr lang="en-US" dirty="0" err="1"/>
              <a:t>Tijekom</a:t>
            </a:r>
            <a:r>
              <a:rPr lang="en-US" dirty="0"/>
              <a:t> faze PRIBAVI </a:t>
            </a:r>
            <a:r>
              <a:rPr lang="en-US" dirty="0" err="1"/>
              <a:t>upravljačka</a:t>
            </a:r>
            <a:r>
              <a:rPr lang="en-US" dirty="0"/>
              <a:t> </a:t>
            </a:r>
            <a:r>
              <a:rPr lang="en-US" dirty="0" err="1"/>
              <a:t>jedinica</a:t>
            </a:r>
            <a:r>
              <a:rPr lang="en-US" dirty="0"/>
              <a:t> </a:t>
            </a:r>
            <a:r>
              <a:rPr lang="en-US" dirty="0" err="1"/>
              <a:t>pribavlja</a:t>
            </a:r>
            <a:r>
              <a:rPr lang="en-US" dirty="0"/>
              <a:t> </a:t>
            </a:r>
            <a:r>
              <a:rPr lang="en-US" dirty="0" err="1"/>
              <a:t>strojnu</a:t>
            </a:r>
            <a:r>
              <a:rPr lang="hr-HR" dirty="0"/>
              <a:t> </a:t>
            </a:r>
            <a:r>
              <a:rPr lang="en-US" dirty="0" err="1"/>
              <a:t>instrukciju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memorijske</a:t>
            </a:r>
            <a:r>
              <a:rPr lang="en-US" dirty="0"/>
              <a:t> </a:t>
            </a:r>
            <a:r>
              <a:rPr lang="en-US" dirty="0" err="1"/>
              <a:t>jedinice</a:t>
            </a:r>
            <a:endParaRPr lang="en-US" dirty="0"/>
          </a:p>
          <a:p>
            <a:r>
              <a:rPr lang="en-US" dirty="0"/>
              <a:t>Za </a:t>
            </a:r>
            <a:r>
              <a:rPr lang="en-US" dirty="0" err="1"/>
              <a:t>vrijeme</a:t>
            </a:r>
            <a:r>
              <a:rPr lang="en-US" dirty="0"/>
              <a:t> faze IZVRŠI </a:t>
            </a:r>
            <a:r>
              <a:rPr lang="en-US" dirty="0" err="1"/>
              <a:t>upravljačka</a:t>
            </a:r>
            <a:r>
              <a:rPr lang="en-US" dirty="0"/>
              <a:t> </a:t>
            </a:r>
            <a:r>
              <a:rPr lang="en-US" dirty="0" err="1"/>
              <a:t>jedinica</a:t>
            </a:r>
            <a:r>
              <a:rPr lang="en-US" dirty="0"/>
              <a:t>, </a:t>
            </a:r>
            <a:r>
              <a:rPr lang="en-US" dirty="0" err="1"/>
              <a:t>ovisno</a:t>
            </a:r>
            <a:r>
              <a:rPr lang="en-US" dirty="0"/>
              <a:t> o </a:t>
            </a:r>
            <a:r>
              <a:rPr lang="en-US" dirty="0" err="1"/>
              <a:t>ishodu</a:t>
            </a:r>
            <a:r>
              <a:rPr lang="hr-HR" dirty="0"/>
              <a:t> </a:t>
            </a:r>
            <a:r>
              <a:rPr lang="en-US" dirty="0" err="1"/>
              <a:t>dekodiranja</a:t>
            </a:r>
            <a:r>
              <a:rPr lang="en-US" dirty="0"/>
              <a:t> </a:t>
            </a:r>
            <a:r>
              <a:rPr lang="en-US" dirty="0" err="1"/>
              <a:t>operacijskog</a:t>
            </a:r>
            <a:r>
              <a:rPr lang="en-US" dirty="0"/>
              <a:t> </a:t>
            </a:r>
            <a:r>
              <a:rPr lang="en-US" dirty="0" err="1"/>
              <a:t>koda</a:t>
            </a:r>
            <a:r>
              <a:rPr lang="en-US" dirty="0"/>
              <a:t>, </a:t>
            </a:r>
            <a:r>
              <a:rPr lang="en-US" dirty="0" err="1"/>
              <a:t>generira</a:t>
            </a:r>
            <a:r>
              <a:rPr lang="en-US" dirty="0"/>
              <a:t> </a:t>
            </a:r>
            <a:r>
              <a:rPr lang="en-US" dirty="0" err="1"/>
              <a:t>sljedove</a:t>
            </a:r>
            <a:r>
              <a:rPr lang="en-US" dirty="0"/>
              <a:t> </a:t>
            </a:r>
            <a:r>
              <a:rPr lang="en-US" dirty="0" err="1"/>
              <a:t>upravljačkih</a:t>
            </a:r>
            <a:r>
              <a:rPr lang="hr-HR" dirty="0"/>
              <a:t> </a:t>
            </a:r>
            <a:r>
              <a:rPr lang="en-US" dirty="0" err="1"/>
              <a:t>signala</a:t>
            </a:r>
            <a:r>
              <a:rPr lang="en-US" dirty="0"/>
              <a:t> </a:t>
            </a:r>
            <a:r>
              <a:rPr lang="en-US" dirty="0" err="1"/>
              <a:t>kojima</a:t>
            </a:r>
            <a:r>
              <a:rPr lang="en-US" dirty="0"/>
              <a:t> </a:t>
            </a:r>
            <a:r>
              <a:rPr lang="en-US" dirty="0" err="1"/>
              <a:t>pobuđuje</a:t>
            </a:r>
            <a:r>
              <a:rPr lang="en-US" dirty="0"/>
              <a:t> </a:t>
            </a:r>
            <a:r>
              <a:rPr lang="en-US" dirty="0" err="1"/>
              <a:t>operacije</a:t>
            </a:r>
            <a:r>
              <a:rPr lang="en-US" dirty="0"/>
              <a:t> </a:t>
            </a:r>
            <a:r>
              <a:rPr lang="en-US" dirty="0" err="1"/>
              <a:t>izravno</a:t>
            </a:r>
            <a:r>
              <a:rPr lang="en-US" dirty="0"/>
              <a:t> </a:t>
            </a:r>
            <a:r>
              <a:rPr lang="en-US" dirty="0" err="1"/>
              <a:t>podržane</a:t>
            </a:r>
            <a:r>
              <a:rPr lang="en-US" dirty="0"/>
              <a:t> </a:t>
            </a:r>
            <a:r>
              <a:rPr lang="en-US" dirty="0" err="1"/>
              <a:t>sklopovljem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376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8F071-0B4B-5958-6039-67032ECBA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računalo</a:t>
            </a:r>
            <a:r>
              <a:rPr lang="en-US" dirty="0"/>
              <a:t> </a:t>
            </a:r>
            <a:r>
              <a:rPr lang="en-US" dirty="0" err="1"/>
              <a:t>rješava</a:t>
            </a:r>
            <a:r>
              <a:rPr lang="en-US" dirty="0"/>
              <a:t> </a:t>
            </a:r>
            <a:r>
              <a:rPr lang="en-US" dirty="0" err="1"/>
              <a:t>probleme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3D0FB-B764-B99F-F2FB-A843DC431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Kroz</a:t>
            </a:r>
            <a:r>
              <a:rPr lang="en-US" dirty="0"/>
              <a:t> “</a:t>
            </a:r>
            <a:r>
              <a:rPr lang="en-US" dirty="0" err="1"/>
              <a:t>orkestraciju</a:t>
            </a:r>
            <a:r>
              <a:rPr lang="en-US" dirty="0"/>
              <a:t>” </a:t>
            </a:r>
            <a:r>
              <a:rPr lang="en-US" dirty="0" err="1"/>
              <a:t>elektrona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0343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1A321-B434-E636-7F9B-71A220600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Memorijska</a:t>
            </a:r>
            <a:r>
              <a:rPr lang="en-US" dirty="0"/>
              <a:t> </a:t>
            </a:r>
            <a:r>
              <a:rPr lang="en-US" dirty="0" err="1"/>
              <a:t>jedinica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CBFE1-5E2A-1258-C386-C470594B9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• </a:t>
            </a:r>
            <a:r>
              <a:rPr lang="en-US" dirty="0" err="1"/>
              <a:t>Nema</a:t>
            </a:r>
            <a:r>
              <a:rPr lang="en-US" dirty="0"/>
              <a:t> </a:t>
            </a:r>
            <a:r>
              <a:rPr lang="en-US" dirty="0" err="1"/>
              <a:t>sposobnosti</a:t>
            </a:r>
            <a:r>
              <a:rPr lang="en-US" dirty="0"/>
              <a:t> </a:t>
            </a:r>
            <a:r>
              <a:rPr lang="en-US" dirty="0" err="1"/>
              <a:t>obrade</a:t>
            </a:r>
            <a:r>
              <a:rPr lang="en-US" dirty="0"/>
              <a:t> </a:t>
            </a:r>
            <a:r>
              <a:rPr lang="en-US" dirty="0" err="1"/>
              <a:t>podatka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Izvodi</a:t>
            </a:r>
            <a:r>
              <a:rPr lang="en-US" dirty="0"/>
              <a:t> </a:t>
            </a:r>
            <a:r>
              <a:rPr lang="en-US" dirty="0" err="1"/>
              <a:t>dvije</a:t>
            </a:r>
            <a:r>
              <a:rPr lang="en-US" dirty="0"/>
              <a:t> </a:t>
            </a:r>
            <a:r>
              <a:rPr lang="en-US" dirty="0" err="1"/>
              <a:t>vrlo</a:t>
            </a:r>
            <a:r>
              <a:rPr lang="en-US" dirty="0"/>
              <a:t> </a:t>
            </a:r>
            <a:r>
              <a:rPr lang="en-US" dirty="0" err="1"/>
              <a:t>važne</a:t>
            </a:r>
            <a:r>
              <a:rPr lang="en-US" dirty="0"/>
              <a:t> </a:t>
            </a:r>
            <a:r>
              <a:rPr lang="en-US" dirty="0" err="1"/>
              <a:t>operacije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pohranu</a:t>
            </a:r>
            <a:r>
              <a:rPr lang="en-US" dirty="0"/>
              <a:t> </a:t>
            </a:r>
            <a:r>
              <a:rPr lang="en-US" dirty="0" err="1"/>
              <a:t>podatka</a:t>
            </a:r>
            <a:r>
              <a:rPr lang="en-US" dirty="0"/>
              <a:t> </a:t>
            </a:r>
            <a:r>
              <a:rPr lang="en-US" dirty="0" err="1"/>
              <a:t>i</a:t>
            </a:r>
            <a:endParaRPr lang="en-US" dirty="0"/>
          </a:p>
          <a:p>
            <a:pPr lvl="1"/>
            <a:r>
              <a:rPr lang="en-US" dirty="0" err="1"/>
              <a:t>dohvaćanje</a:t>
            </a:r>
            <a:r>
              <a:rPr lang="en-US" dirty="0"/>
              <a:t> </a:t>
            </a:r>
            <a:r>
              <a:rPr lang="en-US" dirty="0" err="1"/>
              <a:t>prethodno</a:t>
            </a:r>
            <a:r>
              <a:rPr lang="en-US" dirty="0"/>
              <a:t> </a:t>
            </a:r>
            <a:r>
              <a:rPr lang="en-US" dirty="0" err="1"/>
              <a:t>pohranjenog</a:t>
            </a:r>
            <a:r>
              <a:rPr lang="en-US" dirty="0"/>
              <a:t> </a:t>
            </a:r>
            <a:r>
              <a:rPr lang="en-US" dirty="0" err="1"/>
              <a:t>podatka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Dohvaćanje</a:t>
            </a:r>
            <a:r>
              <a:rPr lang="en-US" dirty="0"/>
              <a:t> </a:t>
            </a:r>
            <a:r>
              <a:rPr lang="en-US" dirty="0" err="1"/>
              <a:t>podatka</a:t>
            </a:r>
            <a:r>
              <a:rPr lang="en-US" dirty="0"/>
              <a:t> </a:t>
            </a:r>
            <a:r>
              <a:rPr lang="en-US" dirty="0" err="1"/>
              <a:t>opisano</a:t>
            </a:r>
            <a:r>
              <a:rPr lang="en-US" dirty="0"/>
              <a:t> je </a:t>
            </a:r>
            <a:r>
              <a:rPr lang="en-US" dirty="0" err="1"/>
              <a:t>operacijom</a:t>
            </a:r>
            <a:r>
              <a:rPr lang="en-US" dirty="0"/>
              <a:t> </a:t>
            </a:r>
            <a:r>
              <a:rPr lang="en-US" dirty="0" err="1"/>
              <a:t>čitanja</a:t>
            </a:r>
            <a:r>
              <a:rPr lang="en-US" dirty="0"/>
              <a:t> (</a:t>
            </a:r>
            <a:r>
              <a:rPr lang="en-US" dirty="0" err="1"/>
              <a:t>engl.</a:t>
            </a:r>
            <a:r>
              <a:rPr lang="en-US" dirty="0"/>
              <a:t> Read)</a:t>
            </a:r>
          </a:p>
          <a:p>
            <a:r>
              <a:rPr lang="en-US" dirty="0" err="1"/>
              <a:t>Pohrana</a:t>
            </a:r>
            <a:r>
              <a:rPr lang="en-US" dirty="0"/>
              <a:t> </a:t>
            </a:r>
            <a:r>
              <a:rPr lang="en-US" dirty="0" err="1"/>
              <a:t>podatka</a:t>
            </a:r>
            <a:r>
              <a:rPr lang="en-US" dirty="0"/>
              <a:t> - </a:t>
            </a:r>
            <a:r>
              <a:rPr lang="en-US" dirty="0" err="1"/>
              <a:t>operacija</a:t>
            </a:r>
            <a:r>
              <a:rPr lang="en-US" dirty="0"/>
              <a:t> </a:t>
            </a:r>
            <a:r>
              <a:rPr lang="en-US" dirty="0" err="1"/>
              <a:t>pisanja</a:t>
            </a:r>
            <a:r>
              <a:rPr lang="en-US" dirty="0"/>
              <a:t>(</a:t>
            </a:r>
            <a:r>
              <a:rPr lang="en-US" dirty="0" err="1"/>
              <a:t>engl.</a:t>
            </a:r>
            <a:r>
              <a:rPr lang="en-US" dirty="0"/>
              <a:t> Write)</a:t>
            </a:r>
          </a:p>
          <a:p>
            <a:r>
              <a:rPr lang="en-US" dirty="0"/>
              <a:t>• </a:t>
            </a:r>
            <a:r>
              <a:rPr lang="en-US" dirty="0" err="1"/>
              <a:t>Hijerarhijska</a:t>
            </a:r>
            <a:r>
              <a:rPr lang="en-US" dirty="0"/>
              <a:t> </a:t>
            </a:r>
            <a:r>
              <a:rPr lang="en-US" dirty="0" err="1"/>
              <a:t>organizacija</a:t>
            </a:r>
            <a:r>
              <a:rPr lang="en-US" dirty="0"/>
              <a:t> </a:t>
            </a:r>
            <a:r>
              <a:rPr lang="en-US" dirty="0" err="1"/>
              <a:t>memorije</a:t>
            </a:r>
            <a:r>
              <a:rPr lang="en-US" dirty="0"/>
              <a:t> – </a:t>
            </a:r>
            <a:r>
              <a:rPr lang="en-US" dirty="0" err="1"/>
              <a:t>memorija</a:t>
            </a:r>
            <a:r>
              <a:rPr lang="en-US" dirty="0"/>
              <a:t> se </a:t>
            </a:r>
            <a:r>
              <a:rPr lang="en-US" dirty="0" err="1"/>
              <a:t>sastoji</a:t>
            </a:r>
            <a:r>
              <a:rPr lang="en-US" dirty="0"/>
              <a:t> od:</a:t>
            </a:r>
          </a:p>
          <a:p>
            <a:pPr lvl="1"/>
            <a:r>
              <a:rPr lang="en-US" dirty="0" err="1"/>
              <a:t>radne</a:t>
            </a:r>
            <a:r>
              <a:rPr lang="en-US" dirty="0"/>
              <a:t> (</a:t>
            </a:r>
            <a:r>
              <a:rPr lang="en-US" dirty="0" err="1"/>
              <a:t>primarne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glavne</a:t>
            </a:r>
            <a:r>
              <a:rPr lang="en-US" dirty="0"/>
              <a:t>) </a:t>
            </a:r>
            <a:r>
              <a:rPr lang="en-US" dirty="0" err="1"/>
              <a:t>memorije</a:t>
            </a:r>
            <a:endParaRPr lang="en-US" dirty="0"/>
          </a:p>
          <a:p>
            <a:pPr lvl="1"/>
            <a:r>
              <a:rPr lang="en-US" dirty="0" err="1"/>
              <a:t>sekundarne</a:t>
            </a:r>
            <a:r>
              <a:rPr lang="en-US" dirty="0"/>
              <a:t> </a:t>
            </a:r>
            <a:r>
              <a:rPr lang="en-US" dirty="0" err="1"/>
              <a:t>memorije</a:t>
            </a:r>
            <a:endParaRPr lang="en-US" dirty="0"/>
          </a:p>
          <a:p>
            <a:pPr lvl="1"/>
            <a:r>
              <a:rPr lang="en-US" dirty="0" err="1"/>
              <a:t>treće</a:t>
            </a:r>
            <a:r>
              <a:rPr lang="en-US" dirty="0"/>
              <a:t> </a:t>
            </a:r>
            <a:r>
              <a:rPr lang="en-US" dirty="0" err="1"/>
              <a:t>razine</a:t>
            </a:r>
            <a:r>
              <a:rPr lang="en-US" dirty="0"/>
              <a:t> – </a:t>
            </a:r>
            <a:r>
              <a:rPr lang="en-US" dirty="0" err="1"/>
              <a:t>tzv</a:t>
            </a:r>
            <a:r>
              <a:rPr lang="en-US" dirty="0"/>
              <a:t>. </a:t>
            </a:r>
            <a:r>
              <a:rPr lang="en-US" dirty="0" err="1"/>
              <a:t>neaktivne</a:t>
            </a:r>
            <a:r>
              <a:rPr lang="en-US" dirty="0"/>
              <a:t> </a:t>
            </a:r>
            <a:r>
              <a:rPr lang="en-US" dirty="0" err="1"/>
              <a:t>memorije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6682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4BE1A-0625-86A2-F83C-AA4800940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Ulazno-izlazna</a:t>
            </a:r>
            <a:r>
              <a:rPr lang="en-US" dirty="0"/>
              <a:t> </a:t>
            </a:r>
            <a:r>
              <a:rPr lang="en-US" dirty="0" err="1"/>
              <a:t>jedinica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0E014-734E-84FB-4C15-781A3834C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• </a:t>
            </a:r>
            <a:r>
              <a:rPr lang="en-US" dirty="0" err="1"/>
              <a:t>Računalo</a:t>
            </a:r>
            <a:r>
              <a:rPr lang="en-US" dirty="0"/>
              <a:t> IAS </a:t>
            </a:r>
            <a:r>
              <a:rPr lang="en-US" dirty="0" err="1"/>
              <a:t>bilo</a:t>
            </a:r>
            <a:r>
              <a:rPr lang="en-US" dirty="0"/>
              <a:t> je </a:t>
            </a:r>
            <a:r>
              <a:rPr lang="en-US" dirty="0" err="1"/>
              <a:t>jednokorisničko</a:t>
            </a:r>
            <a:r>
              <a:rPr lang="en-US" dirty="0"/>
              <a:t> </a:t>
            </a:r>
            <a:r>
              <a:rPr lang="en-US" dirty="0" err="1"/>
              <a:t>računalo</a:t>
            </a:r>
            <a:r>
              <a:rPr lang="en-US" dirty="0"/>
              <a:t> (</a:t>
            </a:r>
            <a:r>
              <a:rPr lang="en-US" dirty="0" err="1"/>
              <a:t>engl.</a:t>
            </a:r>
            <a:r>
              <a:rPr lang="en-US" dirty="0"/>
              <a:t> single-user</a:t>
            </a:r>
            <a:r>
              <a:rPr lang="hr-HR" dirty="0"/>
              <a:t> </a:t>
            </a:r>
            <a:r>
              <a:rPr lang="en-US" dirty="0"/>
              <a:t>oriented)</a:t>
            </a:r>
          </a:p>
          <a:p>
            <a:r>
              <a:rPr lang="en-US" dirty="0"/>
              <a:t>• </a:t>
            </a:r>
            <a:r>
              <a:rPr lang="en-US" dirty="0" err="1"/>
              <a:t>Dopuštalo</a:t>
            </a:r>
            <a:r>
              <a:rPr lang="en-US" dirty="0"/>
              <a:t> je </a:t>
            </a:r>
            <a:r>
              <a:rPr lang="en-US" dirty="0" err="1"/>
              <a:t>istodobni</a:t>
            </a:r>
            <a:r>
              <a:rPr lang="en-US" dirty="0"/>
              <a:t> rad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jednom</a:t>
            </a:r>
            <a:r>
              <a:rPr lang="en-US" dirty="0"/>
              <a:t> </a:t>
            </a:r>
            <a:r>
              <a:rPr lang="en-US" dirty="0" err="1"/>
              <a:t>korisniku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Izmjena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s </a:t>
            </a:r>
            <a:r>
              <a:rPr lang="en-US" dirty="0" err="1"/>
              <a:t>vanjskim</a:t>
            </a:r>
            <a:r>
              <a:rPr lang="en-US" dirty="0"/>
              <a:t> </a:t>
            </a:r>
            <a:r>
              <a:rPr lang="en-US" dirty="0" err="1"/>
              <a:t>svijetom</a:t>
            </a:r>
            <a:r>
              <a:rPr lang="en-US" dirty="0"/>
              <a:t> </a:t>
            </a:r>
            <a:r>
              <a:rPr lang="en-US" dirty="0" err="1"/>
              <a:t>obavlja</a:t>
            </a:r>
            <a:r>
              <a:rPr lang="en-US" dirty="0"/>
              <a:t> se pod </a:t>
            </a:r>
            <a:r>
              <a:rPr lang="en-US" dirty="0" err="1"/>
              <a:t>izravnim</a:t>
            </a:r>
            <a:r>
              <a:rPr lang="hr-HR" dirty="0"/>
              <a:t> </a:t>
            </a:r>
            <a:r>
              <a:rPr lang="en-US" dirty="0" err="1"/>
              <a:t>upravljanjem</a:t>
            </a:r>
            <a:r>
              <a:rPr lang="en-US" dirty="0"/>
              <a:t> </a:t>
            </a:r>
            <a:r>
              <a:rPr lang="en-US" dirty="0" err="1"/>
              <a:t>procesora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Grafička</a:t>
            </a:r>
            <a:r>
              <a:rPr lang="en-US" dirty="0"/>
              <a:t> </a:t>
            </a:r>
            <a:r>
              <a:rPr lang="en-US" dirty="0" err="1"/>
              <a:t>izlazna</a:t>
            </a:r>
            <a:r>
              <a:rPr lang="en-US" dirty="0"/>
              <a:t> </a:t>
            </a:r>
            <a:r>
              <a:rPr lang="en-US" dirty="0" err="1"/>
              <a:t>jedinica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teleprinter s </a:t>
            </a:r>
            <a:r>
              <a:rPr lang="en-US" dirty="0" err="1"/>
              <a:t>pomoćnom</a:t>
            </a:r>
            <a:r>
              <a:rPr lang="en-US" dirty="0"/>
              <a:t> </a:t>
            </a:r>
            <a:r>
              <a:rPr lang="en-US" dirty="0" err="1"/>
              <a:t>magnetskom</a:t>
            </a:r>
            <a:r>
              <a:rPr lang="hr-HR" dirty="0"/>
              <a:t> </a:t>
            </a:r>
            <a:r>
              <a:rPr lang="en-US" dirty="0" err="1"/>
              <a:t>žicom</a:t>
            </a:r>
            <a:r>
              <a:rPr lang="en-US" dirty="0"/>
              <a:t> (</a:t>
            </a:r>
            <a:r>
              <a:rPr lang="en-US" dirty="0" err="1"/>
              <a:t>preinačeno</a:t>
            </a:r>
            <a:r>
              <a:rPr lang="en-US" dirty="0"/>
              <a:t> – </a:t>
            </a:r>
            <a:r>
              <a:rPr lang="en-US" dirty="0" err="1"/>
              <a:t>bušena</a:t>
            </a:r>
            <a:r>
              <a:rPr lang="en-US" dirty="0"/>
              <a:t> </a:t>
            </a:r>
            <a:r>
              <a:rPr lang="en-US" dirty="0" err="1"/>
              <a:t>kartica</a:t>
            </a:r>
            <a:r>
              <a:rPr lang="en-US" dirty="0"/>
              <a:t>)</a:t>
            </a:r>
          </a:p>
          <a:p>
            <a:r>
              <a:rPr lang="en-US" dirty="0"/>
              <a:t>• Kao </a:t>
            </a:r>
            <a:r>
              <a:rPr lang="en-US" dirty="0" err="1"/>
              <a:t>grafička</a:t>
            </a:r>
            <a:r>
              <a:rPr lang="en-US" dirty="0"/>
              <a:t> </a:t>
            </a:r>
            <a:r>
              <a:rPr lang="en-US" dirty="0" err="1"/>
              <a:t>izlazna</a:t>
            </a:r>
            <a:r>
              <a:rPr lang="en-US" dirty="0"/>
              <a:t> </a:t>
            </a:r>
            <a:r>
              <a:rPr lang="en-US" dirty="0" err="1"/>
              <a:t>jedinica</a:t>
            </a:r>
            <a:r>
              <a:rPr lang="en-US" dirty="0"/>
              <a:t> </a:t>
            </a:r>
            <a:r>
              <a:rPr lang="en-US" dirty="0" err="1"/>
              <a:t>poslužile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elektronske</a:t>
            </a:r>
            <a:r>
              <a:rPr lang="en-US" dirty="0"/>
              <a:t> </a:t>
            </a:r>
            <a:r>
              <a:rPr lang="en-US" dirty="0" err="1"/>
              <a:t>cijevi</a:t>
            </a:r>
            <a:r>
              <a:rPr lang="en-US" dirty="0"/>
              <a:t> </a:t>
            </a:r>
            <a:r>
              <a:rPr lang="en-US" dirty="0" err="1"/>
              <a:t>Selectron</a:t>
            </a:r>
            <a:r>
              <a:rPr lang="hr-HR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imale</a:t>
            </a:r>
            <a:r>
              <a:rPr lang="en-US" dirty="0"/>
              <a:t> </a:t>
            </a:r>
            <a:r>
              <a:rPr lang="en-US" dirty="0" err="1"/>
              <a:t>svjetla</a:t>
            </a:r>
            <a:r>
              <a:rPr lang="en-US" dirty="0"/>
              <a:t> </a:t>
            </a:r>
            <a:r>
              <a:rPr lang="en-US" dirty="0" err="1"/>
              <a:t>polja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pozicijama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kojima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bile</a:t>
            </a:r>
            <a:r>
              <a:rPr lang="hr-HR" dirty="0"/>
              <a:t> </a:t>
            </a:r>
            <a:r>
              <a:rPr lang="en-US" dirty="0" err="1"/>
              <a:t>pohranjene</a:t>
            </a:r>
            <a:r>
              <a:rPr lang="en-US" dirty="0"/>
              <a:t> </a:t>
            </a:r>
            <a:r>
              <a:rPr lang="en-US" dirty="0" err="1"/>
              <a:t>jedinice</a:t>
            </a:r>
            <a:r>
              <a:rPr lang="en-US" dirty="0"/>
              <a:t> (1)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tamna</a:t>
            </a:r>
            <a:r>
              <a:rPr lang="en-US" dirty="0"/>
              <a:t> </a:t>
            </a:r>
            <a:r>
              <a:rPr lang="en-US" dirty="0" err="1"/>
              <a:t>polja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odgovarala</a:t>
            </a:r>
            <a:r>
              <a:rPr lang="en-US" dirty="0"/>
              <a:t> </a:t>
            </a:r>
            <a:r>
              <a:rPr lang="en-US" dirty="0" err="1"/>
              <a:t>nulama</a:t>
            </a:r>
            <a:r>
              <a:rPr lang="en-US" dirty="0"/>
              <a:t> (0)</a:t>
            </a:r>
          </a:p>
        </p:txBody>
      </p:sp>
    </p:spTree>
    <p:extLst>
      <p:ext uri="{BB962C8B-B14F-4D97-AF65-F5344CB8AC3E}">
        <p14:creationId xmlns:p14="http://schemas.microsoft.com/office/powerpoint/2010/main" val="331524739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1FB3F-8996-938E-CE05-3DF511502B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Elementi</a:t>
            </a:r>
            <a:r>
              <a:rPr lang="en-US" dirty="0"/>
              <a:t> ALU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4A474-E6A6-DC30-8115-30AECDAC19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PREDAVANJE 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2626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0CE8B-80F9-F5DD-0676-8771E72A9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Pojednostavljeni</a:t>
            </a:r>
            <a:r>
              <a:rPr lang="en-US" dirty="0"/>
              <a:t> model </a:t>
            </a:r>
            <a:r>
              <a:rPr lang="en-US" dirty="0" err="1"/>
              <a:t>procesora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4F28F7-9839-234D-92F0-79B2268BBF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0527" y="1834332"/>
            <a:ext cx="7450946" cy="4658543"/>
          </a:xfrm>
        </p:spPr>
      </p:pic>
    </p:spTree>
    <p:extLst>
      <p:ext uri="{BB962C8B-B14F-4D97-AF65-F5344CB8AC3E}">
        <p14:creationId xmlns:p14="http://schemas.microsoft.com/office/powerpoint/2010/main" val="24680441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A4211-E859-05E9-C67E-12406690F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Sklopovi</a:t>
            </a:r>
            <a:r>
              <a:rPr lang="en-US" dirty="0"/>
              <a:t> </a:t>
            </a:r>
            <a:r>
              <a:rPr lang="en-US" dirty="0" err="1"/>
              <a:t>procesora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31908-2A09-0E61-3AE5-DCEC7FB0A1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</a:t>
            </a:r>
            <a:r>
              <a:rPr lang="en-US" dirty="0" err="1"/>
              <a:t>Mikroprocesor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sklopove</a:t>
            </a:r>
            <a:r>
              <a:rPr lang="en-US" dirty="0"/>
              <a:t> za </a:t>
            </a:r>
            <a:r>
              <a:rPr lang="en-US" dirty="0" err="1"/>
              <a:t>rukovanje</a:t>
            </a:r>
            <a:r>
              <a:rPr lang="en-US" dirty="0"/>
              <a:t> </a:t>
            </a:r>
            <a:r>
              <a:rPr lang="en-US" dirty="0" err="1"/>
              <a:t>podacima</a:t>
            </a:r>
            <a:r>
              <a:rPr lang="en-US" dirty="0"/>
              <a:t> </a:t>
            </a:r>
            <a:r>
              <a:rPr lang="en-US" dirty="0" err="1"/>
              <a:t>i</a:t>
            </a:r>
            <a:endParaRPr lang="en-US" dirty="0"/>
          </a:p>
          <a:p>
            <a:pPr lvl="1"/>
            <a:r>
              <a:rPr lang="en-US" dirty="0" err="1"/>
              <a:t>upravljačke</a:t>
            </a:r>
            <a:r>
              <a:rPr lang="en-US" dirty="0"/>
              <a:t> </a:t>
            </a:r>
            <a:r>
              <a:rPr lang="en-US" dirty="0" err="1"/>
              <a:t>sklopove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12637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3AE00-7804-0792-9E59-29AA85BAE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Sklopovi</a:t>
            </a:r>
            <a:r>
              <a:rPr lang="en-US" dirty="0"/>
              <a:t> za </a:t>
            </a:r>
            <a:r>
              <a:rPr lang="en-US" dirty="0" err="1"/>
              <a:t>rukovanje</a:t>
            </a:r>
            <a:r>
              <a:rPr lang="en-US" dirty="0"/>
              <a:t> </a:t>
            </a:r>
            <a:r>
              <a:rPr lang="en-US" dirty="0" err="1"/>
              <a:t>podacima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61A9D-8845-0B3D-B7F3-09F1405DA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</a:t>
            </a:r>
            <a:r>
              <a:rPr lang="en-US" dirty="0" err="1"/>
              <a:t>aritmetičko-logička</a:t>
            </a:r>
            <a:r>
              <a:rPr lang="en-US" dirty="0"/>
              <a:t> </a:t>
            </a:r>
            <a:r>
              <a:rPr lang="en-US" dirty="0" err="1"/>
              <a:t>jedinica</a:t>
            </a:r>
            <a:endParaRPr lang="en-US" dirty="0"/>
          </a:p>
          <a:p>
            <a:r>
              <a:rPr lang="en-US" dirty="0"/>
              <a:t>•</a:t>
            </a:r>
            <a:r>
              <a:rPr lang="en-US" dirty="0" err="1"/>
              <a:t>akumulatori</a:t>
            </a:r>
            <a:endParaRPr lang="en-US" dirty="0"/>
          </a:p>
          <a:p>
            <a:r>
              <a:rPr lang="en-US" dirty="0"/>
              <a:t>•</a:t>
            </a:r>
            <a:r>
              <a:rPr lang="en-US" dirty="0" err="1"/>
              <a:t>registri</a:t>
            </a:r>
            <a:r>
              <a:rPr lang="en-US" dirty="0"/>
              <a:t> </a:t>
            </a:r>
            <a:r>
              <a:rPr lang="en-US" dirty="0" err="1"/>
              <a:t>opće</a:t>
            </a:r>
            <a:r>
              <a:rPr lang="en-US" dirty="0"/>
              <a:t> </a:t>
            </a:r>
            <a:r>
              <a:rPr lang="en-US" dirty="0" err="1"/>
              <a:t>namjene</a:t>
            </a:r>
            <a:endParaRPr lang="en-US" dirty="0"/>
          </a:p>
          <a:p>
            <a:r>
              <a:rPr lang="en-US" dirty="0"/>
              <a:t>•</a:t>
            </a:r>
            <a:r>
              <a:rPr lang="en-US" dirty="0" err="1"/>
              <a:t>registar</a:t>
            </a:r>
            <a:r>
              <a:rPr lang="en-US" dirty="0"/>
              <a:t> </a:t>
            </a:r>
            <a:r>
              <a:rPr lang="en-US" dirty="0" err="1"/>
              <a:t>uvjeta</a:t>
            </a:r>
            <a:r>
              <a:rPr lang="en-US" dirty="0"/>
              <a:t> (status </a:t>
            </a:r>
            <a:r>
              <a:rPr lang="en-US" dirty="0" err="1"/>
              <a:t>registar</a:t>
            </a:r>
            <a:r>
              <a:rPr lang="en-US" dirty="0"/>
              <a:t>, PSW, CCR)</a:t>
            </a:r>
          </a:p>
          <a:p>
            <a:r>
              <a:rPr lang="en-US" dirty="0"/>
              <a:t>•</a:t>
            </a:r>
            <a:r>
              <a:rPr lang="en-US" dirty="0" err="1"/>
              <a:t>adresni</a:t>
            </a:r>
            <a:r>
              <a:rPr lang="en-US" dirty="0"/>
              <a:t> </a:t>
            </a:r>
            <a:r>
              <a:rPr lang="en-US" dirty="0" err="1"/>
              <a:t>registri</a:t>
            </a:r>
            <a:endParaRPr lang="en-US" dirty="0"/>
          </a:p>
          <a:p>
            <a:r>
              <a:rPr lang="en-US" dirty="0"/>
              <a:t>•</a:t>
            </a:r>
            <a:r>
              <a:rPr lang="en-US" dirty="0" err="1"/>
              <a:t>segmentni</a:t>
            </a:r>
            <a:r>
              <a:rPr lang="en-US" dirty="0"/>
              <a:t> </a:t>
            </a:r>
            <a:r>
              <a:rPr lang="en-US" dirty="0" err="1"/>
              <a:t>registri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77196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3D26A-C743-8A1B-2424-BF432F98E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Uloga</a:t>
            </a:r>
            <a:r>
              <a:rPr lang="en-US" dirty="0"/>
              <a:t> ALU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4F619-EEF8-CB39-EAE4-9F2B10C45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</a:t>
            </a:r>
            <a:r>
              <a:rPr lang="en-US" dirty="0" err="1"/>
              <a:t>Uobičajene</a:t>
            </a:r>
            <a:r>
              <a:rPr lang="en-US" dirty="0"/>
              <a:t> </a:t>
            </a:r>
            <a:r>
              <a:rPr lang="en-US" dirty="0" err="1"/>
              <a:t>operacije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obavlja</a:t>
            </a:r>
            <a:r>
              <a:rPr lang="en-US" dirty="0"/>
              <a:t> ALU:</a:t>
            </a:r>
          </a:p>
          <a:p>
            <a:pPr lvl="1"/>
            <a:r>
              <a:rPr lang="en-US" dirty="0" err="1"/>
              <a:t>Aritmetičke</a:t>
            </a:r>
            <a:r>
              <a:rPr lang="en-US" dirty="0"/>
              <a:t> </a:t>
            </a:r>
            <a:r>
              <a:rPr lang="en-US" dirty="0" err="1"/>
              <a:t>operacije</a:t>
            </a:r>
            <a:r>
              <a:rPr lang="en-US" dirty="0"/>
              <a:t> (</a:t>
            </a:r>
            <a:r>
              <a:rPr lang="en-US" dirty="0" err="1"/>
              <a:t>npr</a:t>
            </a:r>
            <a:r>
              <a:rPr lang="en-US" dirty="0"/>
              <a:t>. </a:t>
            </a:r>
            <a:r>
              <a:rPr lang="en-US" dirty="0" err="1"/>
              <a:t>zbrajanje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oduzimanje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Logičke</a:t>
            </a:r>
            <a:r>
              <a:rPr lang="en-US" dirty="0"/>
              <a:t> </a:t>
            </a:r>
            <a:r>
              <a:rPr lang="en-US" dirty="0" err="1"/>
              <a:t>operacije</a:t>
            </a:r>
            <a:r>
              <a:rPr lang="en-US" dirty="0"/>
              <a:t> (</a:t>
            </a:r>
            <a:r>
              <a:rPr lang="en-US" dirty="0" err="1"/>
              <a:t>npr</a:t>
            </a:r>
            <a:r>
              <a:rPr lang="en-US" dirty="0"/>
              <a:t>. AND </a:t>
            </a:r>
            <a:r>
              <a:rPr lang="en-US" dirty="0" err="1"/>
              <a:t>i</a:t>
            </a:r>
            <a:r>
              <a:rPr lang="en-US" dirty="0"/>
              <a:t> OR)</a:t>
            </a:r>
          </a:p>
          <a:p>
            <a:pPr lvl="1"/>
            <a:r>
              <a:rPr lang="en-US" dirty="0" err="1"/>
              <a:t>Premještanje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(</a:t>
            </a:r>
            <a:r>
              <a:rPr lang="en-US" dirty="0" err="1"/>
              <a:t>npr</a:t>
            </a:r>
            <a:r>
              <a:rPr lang="en-US" dirty="0"/>
              <a:t>. Load </a:t>
            </a:r>
            <a:r>
              <a:rPr lang="en-US" dirty="0" err="1"/>
              <a:t>i</a:t>
            </a:r>
            <a:r>
              <a:rPr lang="en-US" dirty="0"/>
              <a:t> Store)</a:t>
            </a:r>
          </a:p>
          <a:p>
            <a:r>
              <a:rPr lang="en-US" dirty="0"/>
              <a:t>• ALU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ime</a:t>
            </a:r>
            <a:r>
              <a:rPr lang="en-US" dirty="0"/>
              <a:t> </a:t>
            </a:r>
            <a:r>
              <a:rPr lang="en-US" dirty="0" err="1"/>
              <a:t>duguje</a:t>
            </a:r>
            <a:r>
              <a:rPr lang="en-US" dirty="0"/>
              <a:t> </a:t>
            </a:r>
            <a:r>
              <a:rPr lang="en-US" dirty="0" err="1"/>
              <a:t>osnovnim</a:t>
            </a:r>
            <a:r>
              <a:rPr lang="en-US" dirty="0"/>
              <a:t> </a:t>
            </a:r>
            <a:r>
              <a:rPr lang="en-US" dirty="0" err="1"/>
              <a:t>operacijama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izvršava</a:t>
            </a:r>
            <a:endParaRPr lang="en-US" dirty="0"/>
          </a:p>
          <a:p>
            <a:r>
              <a:rPr lang="en-US" dirty="0"/>
              <a:t>• ALU </a:t>
            </a:r>
            <a:r>
              <a:rPr lang="en-US" dirty="0" err="1"/>
              <a:t>ostvarujemo</a:t>
            </a:r>
            <a:r>
              <a:rPr lang="en-US" dirty="0"/>
              <a:t> </a:t>
            </a:r>
            <a:r>
              <a:rPr lang="en-US" dirty="0" err="1"/>
              <a:t>korištenjem</a:t>
            </a:r>
            <a:r>
              <a:rPr lang="en-US" dirty="0"/>
              <a:t> </a:t>
            </a:r>
            <a:r>
              <a:rPr lang="en-US" dirty="0" err="1"/>
              <a:t>kombinacije</a:t>
            </a:r>
            <a:r>
              <a:rPr lang="en-US" dirty="0"/>
              <a:t> </a:t>
            </a:r>
            <a:r>
              <a:rPr lang="en-US" dirty="0" err="1"/>
              <a:t>različitih</a:t>
            </a:r>
            <a:r>
              <a:rPr lang="en-US" dirty="0"/>
              <a:t> </a:t>
            </a:r>
            <a:r>
              <a:rPr lang="en-US" dirty="0" err="1"/>
              <a:t>vrsta</a:t>
            </a:r>
            <a:r>
              <a:rPr lang="hr-HR" dirty="0"/>
              <a:t> </a:t>
            </a:r>
            <a:r>
              <a:rPr lang="en-US" dirty="0" err="1"/>
              <a:t>krugova</a:t>
            </a:r>
            <a:r>
              <a:rPr lang="en-US" dirty="0"/>
              <a:t>/</a:t>
            </a:r>
            <a:r>
              <a:rPr lang="en-US" dirty="0" err="1"/>
              <a:t>sklopova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67193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B967C-0FB2-1B08-FCDE-55B117756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Komponente</a:t>
            </a:r>
            <a:r>
              <a:rPr lang="en-US" dirty="0"/>
              <a:t> </a:t>
            </a:r>
            <a:r>
              <a:rPr lang="en-US" dirty="0" err="1"/>
              <a:t>dizajna</a:t>
            </a:r>
            <a:r>
              <a:rPr lang="en-US" dirty="0"/>
              <a:t> ALU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99757-C622-6C62-ECEC-5A01755A1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• ALU </a:t>
            </a:r>
            <a:r>
              <a:rPr lang="en-US" dirty="0" err="1"/>
              <a:t>komponente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rade</a:t>
            </a:r>
            <a:r>
              <a:rPr lang="en-US" dirty="0"/>
              <a:t> </a:t>
            </a:r>
            <a:r>
              <a:rPr lang="en-US" dirty="0" err="1"/>
              <a:t>aritmetičke</a:t>
            </a:r>
            <a:r>
              <a:rPr lang="en-US" dirty="0"/>
              <a:t> </a:t>
            </a:r>
            <a:r>
              <a:rPr lang="en-US" dirty="0" err="1"/>
              <a:t>operacije</a:t>
            </a:r>
            <a:r>
              <a:rPr lang="en-US" dirty="0"/>
              <a:t> (</a:t>
            </a:r>
            <a:r>
              <a:rPr lang="en-US" dirty="0" err="1"/>
              <a:t>zbrajanje</a:t>
            </a:r>
            <a:r>
              <a:rPr lang="en-US" dirty="0"/>
              <a:t>,</a:t>
            </a:r>
            <a:r>
              <a:rPr lang="hr-HR" dirty="0"/>
              <a:t> </a:t>
            </a:r>
            <a:r>
              <a:rPr lang="en-US" dirty="0" err="1"/>
              <a:t>oduzimanje</a:t>
            </a:r>
            <a:r>
              <a:rPr lang="en-US" dirty="0"/>
              <a:t>, </a:t>
            </a:r>
            <a:r>
              <a:rPr lang="en-US" dirty="0" err="1"/>
              <a:t>dijeljenje</a:t>
            </a:r>
            <a:r>
              <a:rPr lang="en-US" dirty="0"/>
              <a:t>, </a:t>
            </a:r>
            <a:r>
              <a:rPr lang="en-US" dirty="0" err="1"/>
              <a:t>množenje</a:t>
            </a:r>
            <a:r>
              <a:rPr lang="en-US" dirty="0"/>
              <a:t>)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dizajnirane</a:t>
            </a:r>
            <a:r>
              <a:rPr lang="en-US" dirty="0"/>
              <a:t> </a:t>
            </a:r>
            <a:r>
              <a:rPr lang="en-US" dirty="0" err="1"/>
              <a:t>oko</a:t>
            </a:r>
            <a:r>
              <a:rPr lang="en-US" dirty="0"/>
              <a:t> </a:t>
            </a:r>
            <a:r>
              <a:rPr lang="en-US" dirty="0" err="1"/>
              <a:t>sklopova</a:t>
            </a:r>
            <a:r>
              <a:rPr lang="hr-HR" dirty="0"/>
              <a:t> </a:t>
            </a:r>
            <a:r>
              <a:rPr lang="en-US" dirty="0"/>
              <a:t>koji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dizajnirani</a:t>
            </a:r>
            <a:r>
              <a:rPr lang="en-US" dirty="0"/>
              <a:t> za </a:t>
            </a:r>
            <a:r>
              <a:rPr lang="en-US" dirty="0" err="1"/>
              <a:t>takve</a:t>
            </a:r>
            <a:r>
              <a:rPr lang="en-US" dirty="0"/>
              <a:t> </a:t>
            </a:r>
            <a:r>
              <a:rPr lang="en-US" dirty="0" err="1"/>
              <a:t>operacije</a:t>
            </a:r>
            <a:r>
              <a:rPr lang="en-US" dirty="0"/>
              <a:t>, </a:t>
            </a:r>
            <a:r>
              <a:rPr lang="en-US" dirty="0" err="1"/>
              <a:t>tj.koji</a:t>
            </a:r>
            <a:r>
              <a:rPr lang="en-US" dirty="0"/>
              <a:t> </a:t>
            </a:r>
            <a:r>
              <a:rPr lang="en-US" dirty="0" err="1"/>
              <a:t>kvalitetno</a:t>
            </a:r>
            <a:r>
              <a:rPr lang="en-US" dirty="0"/>
              <a:t> </a:t>
            </a:r>
            <a:r>
              <a:rPr lang="en-US" dirty="0" err="1"/>
              <a:t>odrađuju</a:t>
            </a:r>
            <a:r>
              <a:rPr lang="hr-HR" dirty="0"/>
              <a:t> </a:t>
            </a:r>
            <a:r>
              <a:rPr lang="en-US" dirty="0" err="1"/>
              <a:t>takve</a:t>
            </a:r>
            <a:r>
              <a:rPr lang="en-US" dirty="0"/>
              <a:t> </a:t>
            </a:r>
            <a:r>
              <a:rPr lang="en-US" dirty="0" err="1"/>
              <a:t>poslove</a:t>
            </a:r>
            <a:r>
              <a:rPr lang="en-US" dirty="0"/>
              <a:t>/</a:t>
            </a:r>
            <a:r>
              <a:rPr lang="en-US" dirty="0" err="1"/>
              <a:t>algoritme</a:t>
            </a:r>
            <a:endParaRPr lang="en-US" dirty="0"/>
          </a:p>
          <a:p>
            <a:r>
              <a:rPr lang="en-US" dirty="0"/>
              <a:t>• ALU </a:t>
            </a:r>
            <a:r>
              <a:rPr lang="en-US" dirty="0" err="1"/>
              <a:t>komponente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odrađuju</a:t>
            </a:r>
            <a:r>
              <a:rPr lang="en-US" dirty="0"/>
              <a:t> </a:t>
            </a:r>
            <a:r>
              <a:rPr lang="en-US" dirty="0" err="1"/>
              <a:t>poslove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FP</a:t>
            </a:r>
            <a:r>
              <a:rPr lang="hr-HR" dirty="0"/>
              <a:t> </a:t>
            </a:r>
            <a:r>
              <a:rPr lang="en-US" dirty="0" err="1"/>
              <a:t>operacije</a:t>
            </a:r>
            <a:r>
              <a:rPr lang="en-US" dirty="0"/>
              <a:t>,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decimalne</a:t>
            </a:r>
            <a:r>
              <a:rPr lang="en-US" dirty="0"/>
              <a:t> </a:t>
            </a:r>
            <a:r>
              <a:rPr lang="en-US" dirty="0" err="1"/>
              <a:t>operacije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obično</a:t>
            </a:r>
            <a:r>
              <a:rPr lang="en-US" dirty="0"/>
              <a:t> </a:t>
            </a:r>
            <a:r>
              <a:rPr lang="en-US" dirty="0" err="1"/>
              <a:t>puno</a:t>
            </a:r>
            <a:r>
              <a:rPr lang="en-US" dirty="0"/>
              <a:t> </a:t>
            </a:r>
            <a:r>
              <a:rPr lang="en-US" dirty="0" err="1"/>
              <a:t>kompleksnijeg</a:t>
            </a:r>
            <a:r>
              <a:rPr lang="hr-HR" dirty="0"/>
              <a:t> </a:t>
            </a:r>
            <a:r>
              <a:rPr lang="en-US" dirty="0" err="1"/>
              <a:t>dizajna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za </a:t>
            </a:r>
            <a:r>
              <a:rPr lang="en-US" dirty="0" err="1"/>
              <a:t>njih</a:t>
            </a:r>
            <a:r>
              <a:rPr lang="en-US" dirty="0"/>
              <a:t> </a:t>
            </a:r>
            <a:r>
              <a:rPr lang="en-US" dirty="0" err="1"/>
              <a:t>smo</a:t>
            </a:r>
            <a:r>
              <a:rPr lang="en-US" dirty="0"/>
              <a:t> </a:t>
            </a:r>
            <a:r>
              <a:rPr lang="en-US" dirty="0" err="1"/>
              <a:t>kroz</a:t>
            </a:r>
            <a:r>
              <a:rPr lang="en-US" dirty="0"/>
              <a:t> </a:t>
            </a:r>
            <a:r>
              <a:rPr lang="en-US" dirty="0" err="1"/>
              <a:t>povijest</a:t>
            </a:r>
            <a:r>
              <a:rPr lang="en-US" dirty="0"/>
              <a:t> </a:t>
            </a:r>
            <a:r>
              <a:rPr lang="en-US" dirty="0" err="1"/>
              <a:t>razvoja</a:t>
            </a:r>
            <a:r>
              <a:rPr lang="en-US" dirty="0"/>
              <a:t> </a:t>
            </a:r>
            <a:r>
              <a:rPr lang="en-US" dirty="0" err="1"/>
              <a:t>često</a:t>
            </a:r>
            <a:r>
              <a:rPr lang="en-US" dirty="0"/>
              <a:t> puta </a:t>
            </a:r>
            <a:r>
              <a:rPr lang="en-US" dirty="0" err="1"/>
              <a:t>koristili</a:t>
            </a:r>
            <a:r>
              <a:rPr lang="hr-HR" dirty="0"/>
              <a:t> </a:t>
            </a:r>
            <a:r>
              <a:rPr lang="en-US" dirty="0" err="1"/>
              <a:t>naziv</a:t>
            </a:r>
            <a:r>
              <a:rPr lang="en-US" dirty="0"/>
              <a:t> </a:t>
            </a:r>
            <a:r>
              <a:rPr lang="en-US" b="1" i="1" dirty="0" err="1"/>
              <a:t>koprocesori</a:t>
            </a:r>
            <a:endParaRPr lang="en-US" b="1" i="1" dirty="0"/>
          </a:p>
          <a:p>
            <a:r>
              <a:rPr lang="en-US" dirty="0"/>
              <a:t>• </a:t>
            </a:r>
            <a:r>
              <a:rPr lang="en-US" dirty="0" err="1"/>
              <a:t>Koprocesori</a:t>
            </a:r>
            <a:r>
              <a:rPr lang="en-US" dirty="0"/>
              <a:t> </a:t>
            </a:r>
            <a:r>
              <a:rPr lang="en-US" dirty="0" err="1"/>
              <a:t>rade</a:t>
            </a:r>
            <a:r>
              <a:rPr lang="en-US" dirty="0"/>
              <a:t> “u </a:t>
            </a:r>
            <a:r>
              <a:rPr lang="en-US" dirty="0" err="1"/>
              <a:t>harmoniji</a:t>
            </a:r>
            <a:r>
              <a:rPr lang="en-US" dirty="0"/>
              <a:t>”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glavnim</a:t>
            </a:r>
            <a:r>
              <a:rPr lang="en-US" dirty="0"/>
              <a:t> </a:t>
            </a:r>
            <a:r>
              <a:rPr lang="en-US" dirty="0" err="1"/>
              <a:t>procesorom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78874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8DC1D-7B8B-C9FB-24D2-EE5783F9D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Specifikacije</a:t>
            </a:r>
            <a:r>
              <a:rPr lang="en-US" dirty="0"/>
              <a:t> </a:t>
            </a:r>
            <a:r>
              <a:rPr lang="en-US" dirty="0" err="1"/>
              <a:t>dizajna</a:t>
            </a:r>
            <a:r>
              <a:rPr lang="en-US" dirty="0"/>
              <a:t> ALU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FD477-855B-8033-B8F6-9B0A5AA75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• </a:t>
            </a:r>
            <a:r>
              <a:rPr lang="en-US" dirty="0" err="1"/>
              <a:t>Osnovni</a:t>
            </a:r>
            <a:r>
              <a:rPr lang="en-US" dirty="0"/>
              <a:t> </a:t>
            </a:r>
            <a:r>
              <a:rPr lang="en-US" dirty="0" err="1"/>
              <a:t>kriterij</a:t>
            </a:r>
            <a:r>
              <a:rPr lang="en-US" dirty="0"/>
              <a:t> za </a:t>
            </a:r>
            <a:r>
              <a:rPr lang="en-US" dirty="0" err="1"/>
              <a:t>odabir</a:t>
            </a:r>
            <a:r>
              <a:rPr lang="en-US" dirty="0"/>
              <a:t> </a:t>
            </a:r>
            <a:r>
              <a:rPr lang="en-US" dirty="0" err="1"/>
              <a:t>specifikacije</a:t>
            </a:r>
            <a:r>
              <a:rPr lang="en-US" dirty="0"/>
              <a:t> </a:t>
            </a:r>
            <a:r>
              <a:rPr lang="en-US" dirty="0" err="1"/>
              <a:t>dizajna</a:t>
            </a:r>
            <a:r>
              <a:rPr lang="en-US" dirty="0"/>
              <a:t> ALU je ISA</a:t>
            </a:r>
            <a:r>
              <a:rPr lang="hr-HR" dirty="0"/>
              <a:t> </a:t>
            </a:r>
            <a:r>
              <a:rPr lang="en-US" dirty="0"/>
              <a:t>(Instruction Set Architecture), </a:t>
            </a:r>
            <a:r>
              <a:rPr lang="en-US" dirty="0" err="1"/>
              <a:t>pošto</a:t>
            </a:r>
            <a:r>
              <a:rPr lang="en-US" dirty="0"/>
              <a:t> ALU mora </a:t>
            </a:r>
            <a:r>
              <a:rPr lang="en-US" dirty="0" err="1"/>
              <a:t>moći</a:t>
            </a:r>
            <a:r>
              <a:rPr lang="en-US" dirty="0"/>
              <a:t> </a:t>
            </a:r>
            <a:r>
              <a:rPr lang="en-US" dirty="0" err="1"/>
              <a:t>odraditi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hr-HR" dirty="0"/>
              <a:t> </a:t>
            </a:r>
            <a:r>
              <a:rPr lang="en-US" dirty="0" err="1"/>
              <a:t>poslove</a:t>
            </a:r>
            <a:r>
              <a:rPr lang="en-US" dirty="0"/>
              <a:t> koji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navedeni</a:t>
            </a:r>
            <a:r>
              <a:rPr lang="en-US" dirty="0"/>
              <a:t> u ISA</a:t>
            </a:r>
          </a:p>
          <a:p>
            <a:r>
              <a:rPr lang="en-US" dirty="0"/>
              <a:t>• </a:t>
            </a:r>
            <a:r>
              <a:rPr lang="en-US" dirty="0" err="1"/>
              <a:t>Izvršavanje</a:t>
            </a:r>
            <a:r>
              <a:rPr lang="en-US" dirty="0"/>
              <a:t> </a:t>
            </a:r>
            <a:r>
              <a:rPr lang="en-US" dirty="0" err="1"/>
              <a:t>instrukcije</a:t>
            </a:r>
            <a:r>
              <a:rPr lang="en-US" dirty="0"/>
              <a:t> u </a:t>
            </a:r>
            <a:r>
              <a:rPr lang="en-US" dirty="0" err="1"/>
              <a:t>procesoru</a:t>
            </a:r>
            <a:r>
              <a:rPr lang="en-US" dirty="0"/>
              <a:t> </a:t>
            </a:r>
            <a:r>
              <a:rPr lang="en-US" dirty="0" err="1"/>
              <a:t>ostvarujemo</a:t>
            </a:r>
            <a:r>
              <a:rPr lang="en-US" dirty="0"/>
              <a:t> </a:t>
            </a:r>
            <a:r>
              <a:rPr lang="en-US" dirty="0" err="1"/>
              <a:t>kroz</a:t>
            </a:r>
            <a:r>
              <a:rPr lang="hr-HR" dirty="0"/>
              <a:t> </a:t>
            </a:r>
            <a:r>
              <a:rPr lang="en-US" dirty="0" err="1"/>
              <a:t>manipulaciju</a:t>
            </a:r>
            <a:r>
              <a:rPr lang="en-US" dirty="0"/>
              <a:t> I </a:t>
            </a:r>
            <a:r>
              <a:rPr lang="en-US" dirty="0" err="1"/>
              <a:t>premještanje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koji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pridruženi</a:t>
            </a:r>
            <a:r>
              <a:rPr lang="hr-HR" dirty="0"/>
              <a:t> </a:t>
            </a:r>
            <a:r>
              <a:rPr lang="en-US" dirty="0" err="1"/>
              <a:t>instrukciji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instrukcijama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Premještanje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se </a:t>
            </a:r>
            <a:r>
              <a:rPr lang="en-US" dirty="0" err="1"/>
              <a:t>radi</a:t>
            </a:r>
            <a:r>
              <a:rPr lang="en-US" dirty="0"/>
              <a:t> </a:t>
            </a:r>
            <a:r>
              <a:rPr lang="en-US" dirty="0" err="1"/>
              <a:t>kroz</a:t>
            </a:r>
            <a:r>
              <a:rPr lang="en-US" dirty="0"/>
              <a:t> </a:t>
            </a:r>
            <a:r>
              <a:rPr lang="en-US" dirty="0" err="1"/>
              <a:t>datapath</a:t>
            </a:r>
            <a:r>
              <a:rPr lang="en-US" dirty="0"/>
              <a:t>, </a:t>
            </a:r>
            <a:r>
              <a:rPr lang="en-US" dirty="0" err="1"/>
              <a:t>tj.tok</a:t>
            </a:r>
            <a:r>
              <a:rPr lang="en-US" dirty="0"/>
              <a:t> </a:t>
            </a:r>
            <a:r>
              <a:rPr lang="en-US" dirty="0" err="1"/>
              <a:t>podataka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Navigaciju</a:t>
            </a:r>
            <a:r>
              <a:rPr lang="en-US" dirty="0"/>
              <a:t> </a:t>
            </a:r>
            <a:r>
              <a:rPr lang="en-US" dirty="0" err="1"/>
              <a:t>podacima</a:t>
            </a:r>
            <a:r>
              <a:rPr lang="en-US" dirty="0"/>
              <a:t> u </a:t>
            </a:r>
            <a:r>
              <a:rPr lang="en-US" dirty="0" err="1"/>
              <a:t>toku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se </a:t>
            </a:r>
            <a:r>
              <a:rPr lang="en-US" dirty="0" err="1"/>
              <a:t>odrađuje</a:t>
            </a:r>
            <a:r>
              <a:rPr lang="en-US" dirty="0"/>
              <a:t> </a:t>
            </a:r>
            <a:r>
              <a:rPr lang="en-US" dirty="0" err="1"/>
              <a:t>kroz</a:t>
            </a:r>
            <a:r>
              <a:rPr lang="hr-HR" dirty="0"/>
              <a:t> </a:t>
            </a:r>
            <a:r>
              <a:rPr lang="en-US" dirty="0" err="1"/>
              <a:t>korištenje</a:t>
            </a:r>
            <a:r>
              <a:rPr lang="en-US" dirty="0"/>
              <a:t> </a:t>
            </a:r>
            <a:r>
              <a:rPr lang="en-US" dirty="0" err="1"/>
              <a:t>funkcije</a:t>
            </a:r>
            <a:r>
              <a:rPr lang="en-US" dirty="0"/>
              <a:t> </a:t>
            </a:r>
            <a:r>
              <a:rPr lang="en-US" dirty="0" err="1"/>
              <a:t>učitavanja</a:t>
            </a:r>
            <a:r>
              <a:rPr lang="en-US" dirty="0"/>
              <a:t> (LOAD)</a:t>
            </a:r>
          </a:p>
        </p:txBody>
      </p:sp>
    </p:spTree>
    <p:extLst>
      <p:ext uri="{BB962C8B-B14F-4D97-AF65-F5344CB8AC3E}">
        <p14:creationId xmlns:p14="http://schemas.microsoft.com/office/powerpoint/2010/main" val="255299328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25FF7-C847-0712-18FF-69B773FAE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Von Neumann-</a:t>
            </a:r>
            <a:r>
              <a:rPr lang="en-US" dirty="0" err="1"/>
              <a:t>ovo</a:t>
            </a:r>
            <a:r>
              <a:rPr lang="en-US" dirty="0"/>
              <a:t> </a:t>
            </a:r>
            <a:r>
              <a:rPr lang="en-US" dirty="0" err="1"/>
              <a:t>računalo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ADC6E-10F0-7BAE-A53D-037392FD1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• Program koji se </a:t>
            </a:r>
            <a:r>
              <a:rPr lang="en-US" dirty="0" err="1"/>
              <a:t>pokreće</a:t>
            </a:r>
            <a:r>
              <a:rPr lang="en-US" dirty="0"/>
              <a:t> </a:t>
            </a:r>
            <a:r>
              <a:rPr lang="en-US" dirty="0" err="1"/>
              <a:t>pohranjuje</a:t>
            </a:r>
            <a:r>
              <a:rPr lang="en-US" dirty="0"/>
              <a:t> se u </a:t>
            </a:r>
            <a:r>
              <a:rPr lang="en-US" dirty="0" err="1"/>
              <a:t>binarnom</a:t>
            </a:r>
            <a:r>
              <a:rPr lang="en-US" dirty="0"/>
              <a:t> </a:t>
            </a:r>
            <a:r>
              <a:rPr lang="en-US" dirty="0" err="1"/>
              <a:t>formatu</a:t>
            </a:r>
            <a:r>
              <a:rPr lang="en-US" dirty="0"/>
              <a:t> u</a:t>
            </a:r>
            <a:r>
              <a:rPr lang="hr-HR" dirty="0"/>
              <a:t> </a:t>
            </a:r>
            <a:r>
              <a:rPr lang="en-US" dirty="0" err="1"/>
              <a:t>memorijskoj</a:t>
            </a:r>
            <a:r>
              <a:rPr lang="en-US" dirty="0"/>
              <a:t> </a:t>
            </a:r>
            <a:r>
              <a:rPr lang="en-US" dirty="0" err="1"/>
              <a:t>jedinici</a:t>
            </a:r>
            <a:r>
              <a:rPr lang="en-US" dirty="0"/>
              <a:t> – </a:t>
            </a:r>
            <a:r>
              <a:rPr lang="en-US" dirty="0" err="1"/>
              <a:t>kako</a:t>
            </a:r>
            <a:r>
              <a:rPr lang="en-US" dirty="0"/>
              <a:t> bi </a:t>
            </a:r>
            <a:r>
              <a:rPr lang="en-US" dirty="0" err="1"/>
              <a:t>rezultati</a:t>
            </a:r>
            <a:r>
              <a:rPr lang="en-US" dirty="0"/>
              <a:t> </a:t>
            </a:r>
            <a:r>
              <a:rPr lang="en-US" dirty="0" err="1"/>
              <a:t>izvršavanja</a:t>
            </a:r>
            <a:r>
              <a:rPr lang="en-US" dirty="0"/>
              <a:t> </a:t>
            </a:r>
            <a:r>
              <a:rPr lang="en-US" dirty="0" err="1"/>
              <a:t>mogli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hr-HR" dirty="0"/>
              <a:t> </a:t>
            </a:r>
            <a:r>
              <a:rPr lang="en-US" dirty="0" err="1"/>
              <a:t>korišteni</a:t>
            </a:r>
            <a:r>
              <a:rPr lang="en-US" dirty="0"/>
              <a:t> za </a:t>
            </a:r>
            <a:r>
              <a:rPr lang="en-US" dirty="0" err="1"/>
              <a:t>neki</a:t>
            </a:r>
            <a:r>
              <a:rPr lang="en-US" dirty="0"/>
              <a:t> “</a:t>
            </a:r>
            <a:r>
              <a:rPr lang="en-US" dirty="0" err="1"/>
              <a:t>efekt</a:t>
            </a:r>
            <a:r>
              <a:rPr lang="en-US" dirty="0"/>
              <a:t>” u </a:t>
            </a:r>
            <a:r>
              <a:rPr lang="en-US" dirty="0" err="1"/>
              <a:t>programu</a:t>
            </a:r>
            <a:r>
              <a:rPr lang="en-US" dirty="0"/>
              <a:t> – </a:t>
            </a:r>
            <a:r>
              <a:rPr lang="en-US" dirty="0" err="1"/>
              <a:t>tzv</a:t>
            </a:r>
            <a:r>
              <a:rPr lang="en-US" dirty="0"/>
              <a:t>. “Stored Program</a:t>
            </a:r>
            <a:r>
              <a:rPr lang="hr-HR" dirty="0"/>
              <a:t> </a:t>
            </a:r>
            <a:r>
              <a:rPr lang="en-US" dirty="0"/>
              <a:t>Concept”</a:t>
            </a:r>
          </a:p>
          <a:p>
            <a:r>
              <a:rPr lang="en-US" dirty="0"/>
              <a:t>• </a:t>
            </a:r>
            <a:r>
              <a:rPr lang="en-US" dirty="0" err="1"/>
              <a:t>Ovaj</a:t>
            </a:r>
            <a:r>
              <a:rPr lang="en-US" dirty="0"/>
              <a:t> concept </a:t>
            </a:r>
            <a:r>
              <a:rPr lang="en-US" dirty="0" err="1"/>
              <a:t>kaže</a:t>
            </a:r>
            <a:r>
              <a:rPr lang="en-US" dirty="0"/>
              <a:t> da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instrukcije</a:t>
            </a:r>
            <a:r>
              <a:rPr lang="en-US" dirty="0"/>
              <a:t> </a:t>
            </a:r>
            <a:r>
              <a:rPr lang="en-US" dirty="0" err="1"/>
              <a:t>pohranjene</a:t>
            </a:r>
            <a:r>
              <a:rPr lang="en-US" dirty="0"/>
              <a:t> u </a:t>
            </a:r>
            <a:r>
              <a:rPr lang="en-US" dirty="0" err="1"/>
              <a:t>memoriji</a:t>
            </a:r>
            <a:r>
              <a:rPr lang="hr-HR" dirty="0"/>
              <a:t> </a:t>
            </a:r>
            <a:r>
              <a:rPr lang="en-US" dirty="0" err="1"/>
              <a:t>skupa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podacima</a:t>
            </a:r>
            <a:r>
              <a:rPr lang="en-US" dirty="0"/>
              <a:t> u </a:t>
            </a:r>
            <a:r>
              <a:rPr lang="en-US" dirty="0" err="1"/>
              <a:t>formatu</a:t>
            </a:r>
            <a:r>
              <a:rPr lang="en-US" dirty="0"/>
              <a:t> koji je </a:t>
            </a:r>
            <a:r>
              <a:rPr lang="en-US" dirty="0" err="1"/>
              <a:t>čitljiv</a:t>
            </a:r>
            <a:r>
              <a:rPr lang="en-US" dirty="0"/>
              <a:t> CPU-u, a </a:t>
            </a:r>
            <a:r>
              <a:rPr lang="en-US" dirty="0" err="1"/>
              <a:t>računalo</a:t>
            </a:r>
            <a:r>
              <a:rPr lang="hr-HR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manipulirati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tim</a:t>
            </a:r>
            <a:r>
              <a:rPr lang="en-US" dirty="0"/>
              <a:t> </a:t>
            </a:r>
            <a:r>
              <a:rPr lang="en-US" dirty="0" err="1"/>
              <a:t>podacima</a:t>
            </a:r>
            <a:r>
              <a:rPr lang="en-US" dirty="0"/>
              <a:t> </a:t>
            </a:r>
            <a:r>
              <a:rPr lang="en-US" dirty="0" err="1"/>
              <a:t>pošto</a:t>
            </a:r>
            <a:r>
              <a:rPr lang="en-US" dirty="0"/>
              <a:t> </a:t>
            </a:r>
            <a:r>
              <a:rPr lang="en-US" dirty="0" err="1"/>
              <a:t>instrukcije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podaci</a:t>
            </a:r>
            <a:r>
              <a:rPr lang="hr-HR" dirty="0"/>
              <a:t> </a:t>
            </a:r>
            <a:r>
              <a:rPr lang="en-US" dirty="0" err="1"/>
              <a:t>ovise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o </a:t>
            </a:r>
            <a:r>
              <a:rPr lang="en-US" dirty="0" err="1"/>
              <a:t>drugim</a:t>
            </a:r>
            <a:r>
              <a:rPr lang="en-US" dirty="0"/>
              <a:t> </a:t>
            </a:r>
            <a:r>
              <a:rPr lang="en-US" dirty="0" err="1"/>
              <a:t>parametrima</a:t>
            </a:r>
            <a:r>
              <a:rPr lang="en-US" dirty="0"/>
              <a:t> (</a:t>
            </a:r>
            <a:r>
              <a:rPr lang="en-US" dirty="0" err="1"/>
              <a:t>npr</a:t>
            </a:r>
            <a:r>
              <a:rPr lang="en-US" dirty="0"/>
              <a:t>. </a:t>
            </a:r>
            <a:r>
              <a:rPr lang="en-US" dirty="0" err="1"/>
              <a:t>kontrolnim</a:t>
            </a:r>
            <a:r>
              <a:rPr lang="en-US" dirty="0"/>
              <a:t> </a:t>
            </a:r>
            <a:r>
              <a:rPr lang="en-US" dirty="0" err="1"/>
              <a:t>stanjima</a:t>
            </a:r>
            <a:r>
              <a:rPr lang="en-US" dirty="0"/>
              <a:t>)</a:t>
            </a:r>
          </a:p>
          <a:p>
            <a:r>
              <a:rPr lang="en-US" dirty="0"/>
              <a:t>• </a:t>
            </a:r>
            <a:r>
              <a:rPr lang="en-US" dirty="0" err="1"/>
              <a:t>Instrukcije</a:t>
            </a:r>
            <a:r>
              <a:rPr lang="en-US" dirty="0"/>
              <a:t> se </a:t>
            </a:r>
            <a:r>
              <a:rPr lang="en-US" dirty="0" err="1"/>
              <a:t>izvode</a:t>
            </a:r>
            <a:r>
              <a:rPr lang="en-US" dirty="0"/>
              <a:t> </a:t>
            </a:r>
            <a:r>
              <a:rPr lang="en-US" dirty="0" err="1"/>
              <a:t>serijski</a:t>
            </a:r>
            <a:r>
              <a:rPr lang="en-US" dirty="0"/>
              <a:t> (</a:t>
            </a:r>
            <a:r>
              <a:rPr lang="en-US" dirty="0" err="1"/>
              <a:t>sekvencijalno</a:t>
            </a:r>
            <a:r>
              <a:rPr lang="en-US" dirty="0"/>
              <a:t>) </a:t>
            </a:r>
            <a:r>
              <a:rPr lang="en-US" dirty="0" err="1"/>
              <a:t>prateći</a:t>
            </a:r>
            <a:r>
              <a:rPr lang="en-US" dirty="0"/>
              <a:t> </a:t>
            </a:r>
            <a:r>
              <a:rPr lang="en-US" dirty="0" err="1"/>
              <a:t>kontrolni</a:t>
            </a:r>
            <a:r>
              <a:rPr lang="en-US" dirty="0"/>
              <a:t> </a:t>
            </a:r>
            <a:r>
              <a:rPr lang="en-US" dirty="0" err="1"/>
              <a:t>tok</a:t>
            </a:r>
            <a:r>
              <a:rPr lang="hr-HR" dirty="0"/>
              <a:t> </a:t>
            </a:r>
            <a:r>
              <a:rPr lang="en-US" dirty="0" err="1"/>
              <a:t>programa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je </a:t>
            </a:r>
            <a:r>
              <a:rPr lang="en-US" dirty="0" err="1"/>
              <a:t>zapisan</a:t>
            </a:r>
            <a:r>
              <a:rPr lang="en-US" dirty="0"/>
              <a:t> u </a:t>
            </a:r>
            <a:r>
              <a:rPr lang="en-US" dirty="0" err="1"/>
              <a:t>memoriji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187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85DC0-EC19-F36C-60CC-ACABBA5A8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Transformacijska</a:t>
            </a:r>
            <a:r>
              <a:rPr lang="en-US" dirty="0"/>
              <a:t> </a:t>
            </a:r>
            <a:r>
              <a:rPr lang="en-US" dirty="0" err="1"/>
              <a:t>hijerarhija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B04FFC7-6F5B-A3B1-D37C-58CA5719A7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0631" y="2816281"/>
            <a:ext cx="5730737" cy="2370025"/>
          </a:xfrm>
        </p:spPr>
      </p:pic>
    </p:spTree>
    <p:extLst>
      <p:ext uri="{BB962C8B-B14F-4D97-AF65-F5344CB8AC3E}">
        <p14:creationId xmlns:p14="http://schemas.microsoft.com/office/powerpoint/2010/main" val="206745712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13494-30B2-6D1A-4AFE-186D74034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Zašto nam je to važno?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60DE9-5C62-C650-3815-2ACB8053B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</a:t>
            </a:r>
            <a:r>
              <a:rPr lang="en-US" dirty="0" err="1"/>
              <a:t>Zato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tako</a:t>
            </a:r>
            <a:r>
              <a:rPr lang="en-US" dirty="0"/>
              <a:t> </a:t>
            </a:r>
            <a:r>
              <a:rPr lang="en-US" dirty="0" err="1"/>
              <a:t>rade</a:t>
            </a:r>
            <a:r>
              <a:rPr lang="en-US" dirty="0"/>
              <a:t> </a:t>
            </a:r>
            <a:r>
              <a:rPr lang="en-US" dirty="0" err="1"/>
              <a:t>sva</a:t>
            </a:r>
            <a:r>
              <a:rPr lang="en-US" dirty="0"/>
              <a:t> </a:t>
            </a:r>
            <a:r>
              <a:rPr lang="en-US" dirty="0" err="1"/>
              <a:t>računala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Zato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je to </a:t>
            </a:r>
            <a:r>
              <a:rPr lang="en-US" dirty="0" err="1"/>
              <a:t>defaultni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en-US" dirty="0"/>
              <a:t> </a:t>
            </a:r>
            <a:r>
              <a:rPr lang="en-US" dirty="0" err="1"/>
              <a:t>izvršavanja</a:t>
            </a:r>
            <a:r>
              <a:rPr lang="en-US" dirty="0"/>
              <a:t> </a:t>
            </a:r>
            <a:r>
              <a:rPr lang="en-US" dirty="0" err="1"/>
              <a:t>programa</a:t>
            </a:r>
            <a:endParaRPr lang="en-US" dirty="0"/>
          </a:p>
          <a:p>
            <a:r>
              <a:rPr lang="en-US" dirty="0"/>
              <a:t>• Kad ne </a:t>
            </a:r>
            <a:r>
              <a:rPr lang="en-US" dirty="0" err="1"/>
              <a:t>bismo</a:t>
            </a:r>
            <a:r>
              <a:rPr lang="en-US" dirty="0"/>
              <a:t> </a:t>
            </a:r>
            <a:r>
              <a:rPr lang="en-US" dirty="0" err="1"/>
              <a:t>imali</a:t>
            </a:r>
            <a:r>
              <a:rPr lang="en-US" dirty="0"/>
              <a:t> </a:t>
            </a:r>
            <a:r>
              <a:rPr lang="en-US" dirty="0" err="1"/>
              <a:t>ovakav</a:t>
            </a:r>
            <a:r>
              <a:rPr lang="en-US" dirty="0"/>
              <a:t> concept, </a:t>
            </a:r>
            <a:r>
              <a:rPr lang="en-US" dirty="0" err="1"/>
              <a:t>sve</a:t>
            </a:r>
            <a:r>
              <a:rPr lang="en-US" dirty="0"/>
              <a:t> bi se </a:t>
            </a:r>
            <a:r>
              <a:rPr lang="en-US" dirty="0" err="1"/>
              <a:t>instrukcije</a:t>
            </a:r>
            <a:r>
              <a:rPr lang="en-US" dirty="0"/>
              <a:t> morale</a:t>
            </a:r>
            <a:r>
              <a:rPr lang="hr-HR" dirty="0"/>
              <a:t> </a:t>
            </a:r>
            <a:r>
              <a:rPr lang="en-US" dirty="0" err="1"/>
              <a:t>pokretati</a:t>
            </a:r>
            <a:r>
              <a:rPr lang="en-US" dirty="0"/>
              <a:t> </a:t>
            </a:r>
            <a:r>
              <a:rPr lang="en-US" dirty="0" err="1"/>
              <a:t>ručno</a:t>
            </a:r>
            <a:r>
              <a:rPr lang="en-US" dirty="0"/>
              <a:t> – </a:t>
            </a:r>
            <a:r>
              <a:rPr lang="en-US" dirty="0" err="1"/>
              <a:t>nepraktično</a:t>
            </a:r>
            <a:r>
              <a:rPr lang="en-US" dirty="0"/>
              <a:t>, </a:t>
            </a:r>
            <a:r>
              <a:rPr lang="en-US" dirty="0" err="1"/>
              <a:t>beskorisno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nemoguće</a:t>
            </a:r>
            <a:r>
              <a:rPr lang="en-US" dirty="0"/>
              <a:t> za</a:t>
            </a:r>
            <a:r>
              <a:rPr lang="hr-HR" dirty="0"/>
              <a:t> </a:t>
            </a:r>
            <a:r>
              <a:rPr lang="en-US" dirty="0" err="1"/>
              <a:t>korištenje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24413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419FA-4B3E-17A9-71C3-7036D389E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Arhitektura</a:t>
            </a:r>
            <a:r>
              <a:rPr lang="en-US" dirty="0"/>
              <a:t> von </a:t>
            </a:r>
            <a:r>
              <a:rPr lang="en-US" dirty="0" err="1"/>
              <a:t>Neumannovog</a:t>
            </a:r>
            <a:r>
              <a:rPr lang="en-US" dirty="0"/>
              <a:t> </a:t>
            </a:r>
            <a:r>
              <a:rPr lang="en-US" dirty="0" err="1"/>
              <a:t>računala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9C3F3-05E3-E901-1A8E-93E80F980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• </a:t>
            </a:r>
            <a:r>
              <a:rPr lang="en-US" dirty="0" err="1"/>
              <a:t>Upravo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bismo</a:t>
            </a:r>
            <a:r>
              <a:rPr lang="en-US" dirty="0"/>
              <a:t> </a:t>
            </a:r>
            <a:r>
              <a:rPr lang="en-US" dirty="0" err="1"/>
              <a:t>bili</a:t>
            </a:r>
            <a:r>
              <a:rPr lang="en-US" dirty="0"/>
              <a:t> u </a:t>
            </a:r>
            <a:r>
              <a:rPr lang="en-US" dirty="0" err="1"/>
              <a:t>mogućnosti</a:t>
            </a:r>
            <a:r>
              <a:rPr lang="en-US" dirty="0"/>
              <a:t> </a:t>
            </a:r>
            <a:r>
              <a:rPr lang="en-US" dirty="0" err="1"/>
              <a:t>ostvariti</a:t>
            </a:r>
            <a:r>
              <a:rPr lang="en-US" dirty="0"/>
              <a:t> </a:t>
            </a:r>
            <a:r>
              <a:rPr lang="en-US" dirty="0" err="1"/>
              <a:t>ovakvu</a:t>
            </a:r>
            <a:r>
              <a:rPr lang="en-US" dirty="0"/>
              <a:t> </a:t>
            </a:r>
            <a:r>
              <a:rPr lang="en-US" dirty="0" err="1"/>
              <a:t>metodu</a:t>
            </a:r>
            <a:r>
              <a:rPr lang="hr-HR" dirty="0"/>
              <a:t> </a:t>
            </a:r>
            <a:r>
              <a:rPr lang="en-US" dirty="0" err="1"/>
              <a:t>izvršavanja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von </a:t>
            </a:r>
            <a:r>
              <a:rPr lang="en-US" dirty="0" err="1"/>
              <a:t>Neumannovom</a:t>
            </a:r>
            <a:r>
              <a:rPr lang="en-US" dirty="0"/>
              <a:t> </a:t>
            </a:r>
            <a:r>
              <a:rPr lang="en-US" dirty="0" err="1"/>
              <a:t>konceptu</a:t>
            </a:r>
            <a:r>
              <a:rPr lang="en-US" dirty="0"/>
              <a:t> </a:t>
            </a:r>
            <a:r>
              <a:rPr lang="en-US" dirty="0" err="1"/>
              <a:t>računala</a:t>
            </a:r>
            <a:r>
              <a:rPr lang="en-US" dirty="0"/>
              <a:t>, </a:t>
            </a:r>
            <a:r>
              <a:rPr lang="en-US" dirty="0" err="1"/>
              <a:t>trebamo</a:t>
            </a:r>
            <a:r>
              <a:rPr lang="hr-HR" dirty="0"/>
              <a:t> </a:t>
            </a:r>
            <a:r>
              <a:rPr lang="en-US" dirty="0" err="1"/>
              <a:t>uobičajene</a:t>
            </a:r>
            <a:r>
              <a:rPr lang="en-US" dirty="0"/>
              <a:t> </a:t>
            </a:r>
            <a:r>
              <a:rPr lang="en-US" dirty="0" err="1"/>
              <a:t>gradivne</a:t>
            </a:r>
            <a:r>
              <a:rPr lang="en-US" dirty="0"/>
              <a:t> </a:t>
            </a:r>
            <a:r>
              <a:rPr lang="en-US" dirty="0" err="1"/>
              <a:t>jedinice</a:t>
            </a:r>
            <a:r>
              <a:rPr lang="en-US" dirty="0"/>
              <a:t> von </a:t>
            </a:r>
            <a:r>
              <a:rPr lang="en-US" dirty="0" err="1"/>
              <a:t>Neumannovog</a:t>
            </a:r>
            <a:r>
              <a:rPr lang="en-US" dirty="0"/>
              <a:t> </a:t>
            </a:r>
            <a:r>
              <a:rPr lang="en-US" dirty="0" err="1"/>
              <a:t>računala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ALU</a:t>
            </a:r>
          </a:p>
          <a:p>
            <a:pPr lvl="1"/>
            <a:r>
              <a:rPr lang="en-US" dirty="0"/>
              <a:t>Memory</a:t>
            </a:r>
          </a:p>
          <a:p>
            <a:pPr lvl="1"/>
            <a:r>
              <a:rPr lang="en-US" dirty="0"/>
              <a:t>Input I output</a:t>
            </a:r>
          </a:p>
          <a:p>
            <a:pPr lvl="1"/>
            <a:r>
              <a:rPr lang="en-US" dirty="0" err="1"/>
              <a:t>Kontrolna</a:t>
            </a:r>
            <a:r>
              <a:rPr lang="en-US" dirty="0"/>
              <a:t> </a:t>
            </a:r>
            <a:r>
              <a:rPr lang="en-US" dirty="0" err="1"/>
              <a:t>jedinica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Isto</a:t>
            </a:r>
            <a:r>
              <a:rPr lang="en-US" dirty="0"/>
              <a:t> </a:t>
            </a:r>
            <a:r>
              <a:rPr lang="en-US" dirty="0" err="1"/>
              <a:t>tako</a:t>
            </a:r>
            <a:r>
              <a:rPr lang="en-US" dirty="0"/>
              <a:t>, ALU mora </a:t>
            </a:r>
            <a:r>
              <a:rPr lang="en-US" dirty="0" err="1"/>
              <a:t>imati</a:t>
            </a:r>
            <a:r>
              <a:rPr lang="en-US" dirty="0"/>
              <a:t> </a:t>
            </a:r>
            <a:r>
              <a:rPr lang="en-US" dirty="0" err="1"/>
              <a:t>registar</a:t>
            </a:r>
            <a:r>
              <a:rPr lang="en-US" dirty="0"/>
              <a:t> koji se </a:t>
            </a:r>
            <a:r>
              <a:rPr lang="en-US" dirty="0" err="1"/>
              <a:t>obično</a:t>
            </a:r>
            <a:r>
              <a:rPr lang="en-US" dirty="0"/>
              <a:t> </a:t>
            </a:r>
            <a:r>
              <a:rPr lang="en-US" dirty="0" err="1"/>
              <a:t>zove</a:t>
            </a:r>
            <a:r>
              <a:rPr lang="en-US" dirty="0"/>
              <a:t> </a:t>
            </a:r>
            <a:r>
              <a:rPr lang="en-US" dirty="0" err="1"/>
              <a:t>akumulator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Kontrolna</a:t>
            </a:r>
            <a:r>
              <a:rPr lang="en-US" dirty="0"/>
              <a:t> </a:t>
            </a:r>
            <a:r>
              <a:rPr lang="en-US" dirty="0" err="1"/>
              <a:t>jedinica</a:t>
            </a:r>
            <a:r>
              <a:rPr lang="en-US" dirty="0"/>
              <a:t> mora </a:t>
            </a:r>
            <a:r>
              <a:rPr lang="en-US" dirty="0" err="1"/>
              <a:t>imati</a:t>
            </a:r>
            <a:r>
              <a:rPr lang="en-US" dirty="0"/>
              <a:t> </a:t>
            </a:r>
            <a:r>
              <a:rPr lang="en-US" dirty="0" err="1"/>
              <a:t>registar</a:t>
            </a:r>
            <a:r>
              <a:rPr lang="en-US" dirty="0"/>
              <a:t>/</a:t>
            </a:r>
            <a:r>
              <a:rPr lang="en-US" dirty="0" err="1"/>
              <a:t>brojač</a:t>
            </a:r>
            <a:r>
              <a:rPr lang="en-US" dirty="0"/>
              <a:t> koji se </a:t>
            </a:r>
            <a:r>
              <a:rPr lang="en-US" dirty="0" err="1"/>
              <a:t>zove</a:t>
            </a:r>
            <a:r>
              <a:rPr lang="en-US" dirty="0"/>
              <a:t> PC</a:t>
            </a:r>
            <a:r>
              <a:rPr lang="hr-HR" dirty="0"/>
              <a:t> </a:t>
            </a:r>
            <a:r>
              <a:rPr lang="en-US" dirty="0"/>
              <a:t>(Program Counter, </a:t>
            </a:r>
            <a:r>
              <a:rPr lang="en-US" dirty="0" err="1"/>
              <a:t>programsko</a:t>
            </a:r>
            <a:r>
              <a:rPr lang="en-US" dirty="0"/>
              <a:t> </a:t>
            </a:r>
            <a:r>
              <a:rPr lang="en-US" dirty="0" err="1"/>
              <a:t>brojilo</a:t>
            </a:r>
            <a:r>
              <a:rPr lang="en-US" dirty="0"/>
              <a:t>) – </a:t>
            </a:r>
            <a:r>
              <a:rPr lang="en-US" dirty="0" err="1"/>
              <a:t>prati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je </a:t>
            </a:r>
            <a:r>
              <a:rPr lang="en-US" dirty="0" err="1"/>
              <a:t>slijedeća</a:t>
            </a:r>
            <a:r>
              <a:rPr lang="hr-HR" dirty="0"/>
              <a:t> </a:t>
            </a:r>
            <a:r>
              <a:rPr lang="en-US" dirty="0" err="1"/>
              <a:t>instrukcija</a:t>
            </a:r>
            <a:r>
              <a:rPr lang="en-US" dirty="0"/>
              <a:t> za </a:t>
            </a:r>
            <a:r>
              <a:rPr lang="en-US" dirty="0" err="1"/>
              <a:t>izvršavanje</a:t>
            </a:r>
            <a:r>
              <a:rPr lang="en-US" dirty="0"/>
              <a:t> u </a:t>
            </a:r>
            <a:r>
              <a:rPr lang="en-US" dirty="0" err="1"/>
              <a:t>toku</a:t>
            </a:r>
            <a:r>
              <a:rPr lang="en-US" dirty="0"/>
              <a:t> </a:t>
            </a:r>
            <a:r>
              <a:rPr lang="en-US" dirty="0" err="1"/>
              <a:t>programa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Ovi</a:t>
            </a:r>
            <a:r>
              <a:rPr lang="en-US" dirty="0"/>
              <a:t> </a:t>
            </a:r>
            <a:r>
              <a:rPr lang="en-US" dirty="0" err="1"/>
              <a:t>registri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obično</a:t>
            </a:r>
            <a:r>
              <a:rPr lang="en-US" dirty="0"/>
              <a:t> </a:t>
            </a:r>
            <a:r>
              <a:rPr lang="en-US" dirty="0" err="1"/>
              <a:t>ostvareni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memorijske</a:t>
            </a:r>
            <a:r>
              <a:rPr lang="en-US" dirty="0"/>
              <a:t> </a:t>
            </a:r>
            <a:r>
              <a:rPr lang="en-US" dirty="0" err="1"/>
              <a:t>komponente</a:t>
            </a:r>
            <a:r>
              <a:rPr lang="en-US" dirty="0"/>
              <a:t> u </a:t>
            </a:r>
            <a:r>
              <a:rPr lang="en-US" dirty="0" err="1"/>
              <a:t>CPUu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pomažu</a:t>
            </a:r>
            <a:r>
              <a:rPr lang="en-US" dirty="0"/>
              <a:t> </a:t>
            </a:r>
            <a:r>
              <a:rPr lang="en-US" dirty="0" err="1"/>
              <a:t>ispravnom</a:t>
            </a:r>
            <a:r>
              <a:rPr lang="en-US" dirty="0"/>
              <a:t> </a:t>
            </a:r>
            <a:r>
              <a:rPr lang="en-US" dirty="0" err="1"/>
              <a:t>izvršavanju</a:t>
            </a:r>
            <a:r>
              <a:rPr lang="en-US" dirty="0"/>
              <a:t> </a:t>
            </a:r>
            <a:r>
              <a:rPr lang="en-US" dirty="0" err="1"/>
              <a:t>toka</a:t>
            </a:r>
            <a:r>
              <a:rPr lang="en-US" dirty="0"/>
              <a:t> </a:t>
            </a:r>
            <a:r>
              <a:rPr lang="en-US" dirty="0" err="1"/>
              <a:t>programa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32189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07F5D-1C9E-99B7-02D0-A66927CBF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radi</a:t>
            </a:r>
            <a:r>
              <a:rPr lang="en-US" dirty="0"/>
              <a:t> von </a:t>
            </a:r>
            <a:r>
              <a:rPr lang="en-US" dirty="0" err="1"/>
              <a:t>Neumannovo</a:t>
            </a:r>
            <a:r>
              <a:rPr lang="en-US" dirty="0"/>
              <a:t> </a:t>
            </a:r>
            <a:r>
              <a:rPr lang="en-US" dirty="0" err="1"/>
              <a:t>računalo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F44AC-DC61-F6FE-5D7A-E6DAAD065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• </a:t>
            </a:r>
            <a:r>
              <a:rPr lang="en-US" dirty="0" err="1"/>
              <a:t>Izvršava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emulira</a:t>
            </a:r>
            <a:r>
              <a:rPr lang="en-US" dirty="0"/>
              <a:t> Fetch-Decode-</a:t>
            </a:r>
            <a:r>
              <a:rPr lang="en-US" dirty="0" err="1"/>
              <a:t>Execude</a:t>
            </a:r>
            <a:r>
              <a:rPr lang="en-US" dirty="0"/>
              <a:t> </a:t>
            </a:r>
            <a:r>
              <a:rPr lang="en-US" dirty="0" err="1"/>
              <a:t>sekvencu</a:t>
            </a:r>
            <a:r>
              <a:rPr lang="en-US" dirty="0"/>
              <a:t> za</a:t>
            </a:r>
            <a:r>
              <a:rPr lang="hr-HR" dirty="0"/>
              <a:t> </a:t>
            </a:r>
            <a:r>
              <a:rPr lang="en-US" dirty="0" err="1"/>
              <a:t>izvršavanje</a:t>
            </a:r>
            <a:r>
              <a:rPr lang="en-US" dirty="0"/>
              <a:t> </a:t>
            </a:r>
            <a:r>
              <a:rPr lang="en-US" dirty="0" err="1"/>
              <a:t>programa</a:t>
            </a:r>
            <a:endParaRPr lang="en-US" dirty="0"/>
          </a:p>
          <a:p>
            <a:r>
              <a:rPr lang="en-US" dirty="0"/>
              <a:t>• Fetch – </a:t>
            </a:r>
            <a:r>
              <a:rPr lang="en-US" dirty="0" err="1"/>
              <a:t>dobavlja</a:t>
            </a:r>
            <a:r>
              <a:rPr lang="en-US" dirty="0"/>
              <a:t> </a:t>
            </a:r>
            <a:r>
              <a:rPr lang="en-US" dirty="0" err="1"/>
              <a:t>instrukciju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memorije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adrese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je </a:t>
            </a:r>
            <a:r>
              <a:rPr lang="en-US" dirty="0" err="1"/>
              <a:t>zapisana</a:t>
            </a:r>
            <a:r>
              <a:rPr lang="en-US" dirty="0"/>
              <a:t> u</a:t>
            </a:r>
            <a:r>
              <a:rPr lang="hr-HR" dirty="0"/>
              <a:t> </a:t>
            </a:r>
            <a:r>
              <a:rPr lang="en-US" dirty="0"/>
              <a:t>PC, </a:t>
            </a:r>
            <a:r>
              <a:rPr lang="en-US" dirty="0" err="1"/>
              <a:t>inkrementira</a:t>
            </a:r>
            <a:r>
              <a:rPr lang="en-US" dirty="0"/>
              <a:t> se PC </a:t>
            </a:r>
            <a:r>
              <a:rPr lang="en-US" dirty="0" err="1"/>
              <a:t>tako</a:t>
            </a:r>
            <a:r>
              <a:rPr lang="en-US" dirty="0"/>
              <a:t> da se </a:t>
            </a:r>
            <a:r>
              <a:rPr lang="en-US" dirty="0" err="1"/>
              <a:t>namjesti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adresu</a:t>
            </a:r>
            <a:r>
              <a:rPr lang="en-US" dirty="0"/>
              <a:t> </a:t>
            </a:r>
            <a:r>
              <a:rPr lang="en-US" dirty="0" err="1"/>
              <a:t>iduće</a:t>
            </a:r>
            <a:r>
              <a:rPr lang="en-US" dirty="0"/>
              <a:t> </a:t>
            </a:r>
            <a:r>
              <a:rPr lang="en-US" dirty="0" err="1"/>
              <a:t>instrukcije</a:t>
            </a:r>
            <a:endParaRPr lang="en-US" dirty="0"/>
          </a:p>
          <a:p>
            <a:r>
              <a:rPr lang="en-US" dirty="0"/>
              <a:t>• Decode – </a:t>
            </a:r>
            <a:r>
              <a:rPr lang="en-US" dirty="0" err="1"/>
              <a:t>dekodiranje</a:t>
            </a:r>
            <a:r>
              <a:rPr lang="en-US" dirty="0"/>
              <a:t> </a:t>
            </a:r>
            <a:r>
              <a:rPr lang="en-US" dirty="0" err="1"/>
              <a:t>instrukcije</a:t>
            </a:r>
            <a:r>
              <a:rPr lang="en-US" dirty="0"/>
              <a:t> </a:t>
            </a:r>
            <a:r>
              <a:rPr lang="en-US" dirty="0" err="1"/>
              <a:t>korištenjem</a:t>
            </a:r>
            <a:r>
              <a:rPr lang="en-US" dirty="0"/>
              <a:t> </a:t>
            </a:r>
            <a:r>
              <a:rPr lang="en-US" dirty="0" err="1"/>
              <a:t>kontrolne</a:t>
            </a:r>
            <a:r>
              <a:rPr lang="en-US" dirty="0"/>
              <a:t> </a:t>
            </a:r>
            <a:r>
              <a:rPr lang="en-US" dirty="0" err="1"/>
              <a:t>jedinice</a:t>
            </a:r>
            <a:endParaRPr lang="en-US" dirty="0"/>
          </a:p>
          <a:p>
            <a:r>
              <a:rPr lang="en-US" dirty="0"/>
              <a:t>• Execute – </a:t>
            </a:r>
            <a:r>
              <a:rPr lang="en-US" dirty="0" err="1"/>
              <a:t>izvršava</a:t>
            </a:r>
            <a:r>
              <a:rPr lang="en-US" dirty="0"/>
              <a:t> se </a:t>
            </a:r>
            <a:r>
              <a:rPr lang="en-US" dirty="0" err="1"/>
              <a:t>pgraom</a:t>
            </a:r>
            <a:r>
              <a:rPr lang="en-US" dirty="0"/>
              <a:t> </a:t>
            </a:r>
            <a:r>
              <a:rPr lang="en-US" dirty="0" err="1"/>
              <a:t>korištenjem</a:t>
            </a:r>
            <a:r>
              <a:rPr lang="en-US" dirty="0"/>
              <a:t> </a:t>
            </a:r>
            <a:r>
              <a:rPr lang="en-US" dirty="0" err="1"/>
              <a:t>podatkovnog</a:t>
            </a:r>
            <a:r>
              <a:rPr lang="en-US" dirty="0"/>
              <a:t> </a:t>
            </a:r>
            <a:r>
              <a:rPr lang="en-US" dirty="0" err="1"/>
              <a:t>toka</a:t>
            </a:r>
            <a:r>
              <a:rPr lang="en-US" dirty="0"/>
              <a:t>, </a:t>
            </a:r>
            <a:r>
              <a:rPr lang="en-US" dirty="0" err="1"/>
              <a:t>kontrolne</a:t>
            </a:r>
            <a:r>
              <a:rPr lang="hr-HR" dirty="0"/>
              <a:t> </a:t>
            </a:r>
            <a:r>
              <a:rPr lang="en-US" dirty="0" err="1"/>
              <a:t>jedinice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ALU</a:t>
            </a:r>
          </a:p>
          <a:p>
            <a:r>
              <a:rPr lang="en-US" dirty="0"/>
              <a:t>• </a:t>
            </a:r>
            <a:r>
              <a:rPr lang="en-US" dirty="0" err="1"/>
              <a:t>Dobavljaju</a:t>
            </a:r>
            <a:r>
              <a:rPr lang="en-US" dirty="0"/>
              <a:t> se </a:t>
            </a:r>
            <a:r>
              <a:rPr lang="en-US" dirty="0" err="1"/>
              <a:t>podaci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memorije</a:t>
            </a:r>
            <a:r>
              <a:rPr lang="en-US" dirty="0"/>
              <a:t> za </a:t>
            </a:r>
            <a:r>
              <a:rPr lang="en-US" dirty="0" err="1"/>
              <a:t>izvršavanje</a:t>
            </a:r>
            <a:r>
              <a:rPr lang="en-US" dirty="0"/>
              <a:t> </a:t>
            </a:r>
            <a:r>
              <a:rPr lang="en-US" dirty="0" err="1"/>
              <a:t>instrukcije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Rezultati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osvježiti</a:t>
            </a:r>
            <a:r>
              <a:rPr lang="en-US" dirty="0"/>
              <a:t> u </a:t>
            </a:r>
            <a:r>
              <a:rPr lang="en-US" dirty="0" err="1"/>
              <a:t>memoriji</a:t>
            </a:r>
            <a:r>
              <a:rPr lang="en-US" dirty="0"/>
              <a:t> se </a:t>
            </a:r>
            <a:r>
              <a:rPr lang="en-US" dirty="0" err="1"/>
              <a:t>osvježavaju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kraju</a:t>
            </a:r>
            <a:r>
              <a:rPr lang="hr-HR" dirty="0"/>
              <a:t> </a:t>
            </a:r>
            <a:r>
              <a:rPr lang="en-US" dirty="0" err="1"/>
              <a:t>izvršavanja</a:t>
            </a:r>
            <a:r>
              <a:rPr lang="hr-HR" dirty="0"/>
              <a:t> </a:t>
            </a:r>
            <a:r>
              <a:rPr lang="en-US" dirty="0" err="1"/>
              <a:t>instrukcije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ovog</a:t>
            </a:r>
            <a:r>
              <a:rPr lang="en-US" dirty="0"/>
              <a:t> </a:t>
            </a:r>
            <a:r>
              <a:rPr lang="en-US" dirty="0" err="1"/>
              <a:t>ciklusa</a:t>
            </a:r>
            <a:r>
              <a:rPr lang="en-US" dirty="0"/>
              <a:t>, </a:t>
            </a:r>
            <a:r>
              <a:rPr lang="en-US" dirty="0" err="1"/>
              <a:t>kreće</a:t>
            </a:r>
            <a:r>
              <a:rPr lang="en-US" dirty="0"/>
              <a:t> se od </a:t>
            </a:r>
            <a:r>
              <a:rPr lang="en-US" dirty="0" err="1"/>
              <a:t>početka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17895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1102E-522A-B537-59A0-C4CF51AD9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Problemi</a:t>
            </a:r>
            <a:r>
              <a:rPr lang="en-US" dirty="0"/>
              <a:t> </a:t>
            </a:r>
            <a:r>
              <a:rPr lang="en-US" dirty="0" err="1"/>
              <a:t>dizajna</a:t>
            </a:r>
            <a:r>
              <a:rPr lang="en-US" dirty="0"/>
              <a:t> von </a:t>
            </a:r>
            <a:r>
              <a:rPr lang="en-US" dirty="0" err="1"/>
              <a:t>Neumannovog</a:t>
            </a:r>
            <a:r>
              <a:rPr lang="en-US" dirty="0"/>
              <a:t> </a:t>
            </a:r>
            <a:r>
              <a:rPr lang="en-US" dirty="0" err="1"/>
              <a:t>računala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6D7AE-1795-32AD-D60D-750E5DE0D0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• </a:t>
            </a:r>
            <a:r>
              <a:rPr lang="en-US" dirty="0" err="1"/>
              <a:t>Dizajnirano</a:t>
            </a:r>
            <a:r>
              <a:rPr lang="en-US" dirty="0"/>
              <a:t> da </a:t>
            </a:r>
            <a:r>
              <a:rPr lang="en-US" dirty="0" err="1"/>
              <a:t>procesira</a:t>
            </a:r>
            <a:r>
              <a:rPr lang="en-US" dirty="0"/>
              <a:t> </a:t>
            </a:r>
            <a:r>
              <a:rPr lang="en-US" dirty="0" err="1"/>
              <a:t>jednu</a:t>
            </a:r>
            <a:r>
              <a:rPr lang="en-US" dirty="0"/>
              <a:t> po </a:t>
            </a:r>
            <a:r>
              <a:rPr lang="en-US" dirty="0" err="1"/>
              <a:t>jednu</a:t>
            </a:r>
            <a:r>
              <a:rPr lang="en-US" dirty="0"/>
              <a:t> </a:t>
            </a:r>
            <a:r>
              <a:rPr lang="en-US" dirty="0" err="1"/>
              <a:t>instrukciju</a:t>
            </a:r>
            <a:r>
              <a:rPr lang="en-US" dirty="0"/>
              <a:t> (</a:t>
            </a:r>
            <a:r>
              <a:rPr lang="en-US" dirty="0" err="1"/>
              <a:t>nema</a:t>
            </a:r>
            <a:r>
              <a:rPr lang="hr-HR" dirty="0"/>
              <a:t> </a:t>
            </a:r>
            <a:r>
              <a:rPr lang="en-US" dirty="0" err="1"/>
              <a:t>paralelizma</a:t>
            </a:r>
            <a:r>
              <a:rPr lang="en-US" dirty="0"/>
              <a:t>) – CPU ne </a:t>
            </a:r>
            <a:r>
              <a:rPr lang="en-US" dirty="0" err="1"/>
              <a:t>može</a:t>
            </a:r>
            <a:r>
              <a:rPr lang="en-US" dirty="0"/>
              <a:t> u </a:t>
            </a:r>
            <a:r>
              <a:rPr lang="en-US" dirty="0" err="1"/>
              <a:t>isto</a:t>
            </a:r>
            <a:r>
              <a:rPr lang="en-US" dirty="0"/>
              <a:t> </a:t>
            </a:r>
            <a:r>
              <a:rPr lang="en-US" dirty="0" err="1"/>
              <a:t>vrijeme</a:t>
            </a:r>
            <a:r>
              <a:rPr lang="en-US" dirty="0"/>
              <a:t> </a:t>
            </a:r>
            <a:r>
              <a:rPr lang="en-US" dirty="0" err="1"/>
              <a:t>raditi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Fetch </a:t>
            </a:r>
            <a:r>
              <a:rPr lang="en-US" dirty="0" err="1"/>
              <a:t>i</a:t>
            </a:r>
            <a:r>
              <a:rPr lang="hr-HR" dirty="0"/>
              <a:t> </a:t>
            </a:r>
            <a:r>
              <a:rPr lang="en-US" dirty="0"/>
              <a:t>Execute</a:t>
            </a:r>
          </a:p>
          <a:p>
            <a:r>
              <a:rPr lang="en-US" dirty="0"/>
              <a:t>• </a:t>
            </a:r>
            <a:r>
              <a:rPr lang="en-US" dirty="0" err="1"/>
              <a:t>Poseban</a:t>
            </a:r>
            <a:r>
              <a:rPr lang="en-US" dirty="0"/>
              <a:t> </a:t>
            </a:r>
            <a:r>
              <a:rPr lang="en-US" dirty="0" err="1"/>
              <a:t>dio</a:t>
            </a:r>
            <a:r>
              <a:rPr lang="en-US" dirty="0"/>
              <a:t> tog </a:t>
            </a:r>
            <a:r>
              <a:rPr lang="en-US" dirty="0" err="1"/>
              <a:t>problema</a:t>
            </a:r>
            <a:r>
              <a:rPr lang="en-US" dirty="0"/>
              <a:t> je </a:t>
            </a:r>
            <a:r>
              <a:rPr lang="en-US" dirty="0" err="1"/>
              <a:t>činjenica</a:t>
            </a:r>
            <a:r>
              <a:rPr lang="en-US" dirty="0"/>
              <a:t> da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instrukcije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podaci</a:t>
            </a:r>
            <a:r>
              <a:rPr lang="hr-HR" dirty="0"/>
              <a:t> </a:t>
            </a:r>
            <a:r>
              <a:rPr lang="en-US" dirty="0" err="1"/>
              <a:t>koriste</a:t>
            </a:r>
            <a:r>
              <a:rPr lang="en-US" dirty="0"/>
              <a:t> </a:t>
            </a:r>
            <a:r>
              <a:rPr lang="en-US" dirty="0" err="1"/>
              <a:t>isti</a:t>
            </a:r>
            <a:r>
              <a:rPr lang="en-US" dirty="0"/>
              <a:t> </a:t>
            </a:r>
            <a:r>
              <a:rPr lang="en-US" dirty="0" err="1"/>
              <a:t>tok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– problem </a:t>
            </a:r>
            <a:r>
              <a:rPr lang="en-US" dirty="0" err="1"/>
              <a:t>memorije</a:t>
            </a:r>
            <a:r>
              <a:rPr lang="en-US" dirty="0"/>
              <a:t>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natjecanja</a:t>
            </a:r>
            <a:endParaRPr lang="en-US" dirty="0"/>
          </a:p>
          <a:p>
            <a:r>
              <a:rPr lang="en-US" dirty="0"/>
              <a:t>• Problem je I </a:t>
            </a:r>
            <a:r>
              <a:rPr lang="en-US" dirty="0" err="1"/>
              <a:t>činjenica</a:t>
            </a:r>
            <a:r>
              <a:rPr lang="en-US" dirty="0"/>
              <a:t> da je </a:t>
            </a:r>
            <a:r>
              <a:rPr lang="en-US" dirty="0" err="1"/>
              <a:t>memorijski</a:t>
            </a:r>
            <a:r>
              <a:rPr lang="en-US" dirty="0"/>
              <a:t> </a:t>
            </a:r>
            <a:r>
              <a:rPr lang="en-US" dirty="0" err="1"/>
              <a:t>ciklus</a:t>
            </a:r>
            <a:r>
              <a:rPr lang="en-US" dirty="0"/>
              <a:t> </a:t>
            </a:r>
            <a:r>
              <a:rPr lang="en-US" dirty="0" err="1"/>
              <a:t>dulji</a:t>
            </a:r>
            <a:r>
              <a:rPr lang="en-US" dirty="0"/>
              <a:t> od CPU</a:t>
            </a:r>
            <a:r>
              <a:rPr lang="hr-HR" dirty="0"/>
              <a:t> </a:t>
            </a:r>
            <a:r>
              <a:rPr lang="en-US" dirty="0" err="1"/>
              <a:t>ciklusa</a:t>
            </a:r>
            <a:r>
              <a:rPr lang="en-US" dirty="0"/>
              <a:t> – CPU </a:t>
            </a:r>
            <a:r>
              <a:rPr lang="en-US" dirty="0" err="1"/>
              <a:t>čeka</a:t>
            </a:r>
            <a:r>
              <a:rPr lang="en-US" dirty="0"/>
              <a:t> </a:t>
            </a:r>
            <a:r>
              <a:rPr lang="en-US" dirty="0" err="1"/>
              <a:t>puno</a:t>
            </a:r>
            <a:r>
              <a:rPr lang="en-US" dirty="0"/>
              <a:t> </a:t>
            </a:r>
            <a:r>
              <a:rPr lang="en-US" dirty="0" err="1"/>
              <a:t>vremena</a:t>
            </a:r>
            <a:r>
              <a:rPr lang="en-US" dirty="0"/>
              <a:t> da </a:t>
            </a:r>
            <a:r>
              <a:rPr lang="en-US" dirty="0" err="1"/>
              <a:t>budu</a:t>
            </a:r>
            <a:r>
              <a:rPr lang="en-US" dirty="0"/>
              <a:t> “in sync” – </a:t>
            </a:r>
            <a:r>
              <a:rPr lang="en-US" dirty="0" err="1"/>
              <a:t>dodatno</a:t>
            </a:r>
            <a:r>
              <a:rPr lang="hr-HR" dirty="0"/>
              <a:t> </a:t>
            </a:r>
            <a:r>
              <a:rPr lang="en-US" dirty="0" err="1"/>
              <a:t>usporavanje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ovo</a:t>
            </a:r>
            <a:r>
              <a:rPr lang="en-US" dirty="0"/>
              <a:t> </a:t>
            </a:r>
            <a:r>
              <a:rPr lang="en-US" dirty="0" err="1"/>
              <a:t>skupa</a:t>
            </a:r>
            <a:r>
              <a:rPr lang="en-US" dirty="0"/>
              <a:t> </a:t>
            </a:r>
            <a:r>
              <a:rPr lang="en-US" dirty="0" err="1"/>
              <a:t>agregatno</a:t>
            </a:r>
            <a:r>
              <a:rPr lang="en-US" dirty="0"/>
              <a:t> </a:t>
            </a:r>
            <a:r>
              <a:rPr lang="en-US" dirty="0" err="1"/>
              <a:t>zovemo</a:t>
            </a:r>
            <a:r>
              <a:rPr lang="en-US" dirty="0"/>
              <a:t> </a:t>
            </a:r>
            <a:r>
              <a:rPr lang="en-US" b="1" dirty="0"/>
              <a:t>“</a:t>
            </a:r>
            <a:r>
              <a:rPr lang="en-US" b="1" dirty="0" err="1"/>
              <a:t>usko</a:t>
            </a:r>
            <a:r>
              <a:rPr lang="en-US" b="1" dirty="0"/>
              <a:t> </a:t>
            </a:r>
            <a:r>
              <a:rPr lang="en-US" b="1" dirty="0" err="1"/>
              <a:t>grlo</a:t>
            </a:r>
            <a:r>
              <a:rPr lang="en-US" b="1" dirty="0"/>
              <a:t>” von</a:t>
            </a:r>
            <a:r>
              <a:rPr lang="hr-HR" b="1" dirty="0"/>
              <a:t> </a:t>
            </a:r>
            <a:r>
              <a:rPr lang="en-US" b="1" dirty="0" err="1"/>
              <a:t>Neumannovog</a:t>
            </a:r>
            <a:r>
              <a:rPr lang="en-US" b="1" dirty="0"/>
              <a:t> </a:t>
            </a:r>
            <a:r>
              <a:rPr lang="en-US" b="1" dirty="0" err="1"/>
              <a:t>računala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6171747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48B89-9501-B65D-E026-B70528B14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Potencijalna</a:t>
            </a:r>
            <a:r>
              <a:rPr lang="en-US" dirty="0"/>
              <a:t> </a:t>
            </a:r>
            <a:r>
              <a:rPr lang="en-US" dirty="0" err="1"/>
              <a:t>rješenja</a:t>
            </a:r>
            <a:r>
              <a:rPr lang="en-US" dirty="0"/>
              <a:t> </a:t>
            </a:r>
            <a:r>
              <a:rPr lang="en-US" dirty="0" err="1"/>
              <a:t>problema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98FD7C-EFB5-AFEE-E536-D2EAAF3E7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• </a:t>
            </a:r>
            <a:r>
              <a:rPr lang="en-US" dirty="0" err="1"/>
              <a:t>Rješenje</a:t>
            </a:r>
            <a:r>
              <a:rPr lang="en-US" dirty="0"/>
              <a:t> </a:t>
            </a:r>
            <a:r>
              <a:rPr lang="hr-HR" dirty="0"/>
              <a:t>je </a:t>
            </a:r>
            <a:r>
              <a:rPr lang="en-US" dirty="0" err="1"/>
              <a:t>bolji</a:t>
            </a:r>
            <a:r>
              <a:rPr lang="en-US" dirty="0"/>
              <a:t> </a:t>
            </a:r>
            <a:r>
              <a:rPr lang="en-US" dirty="0" err="1"/>
              <a:t>dizajn</a:t>
            </a:r>
            <a:r>
              <a:rPr lang="en-US" dirty="0"/>
              <a:t> (ko-</a:t>
            </a:r>
            <a:r>
              <a:rPr lang="en-US" dirty="0" err="1"/>
              <a:t>dizajn</a:t>
            </a:r>
            <a:r>
              <a:rPr lang="en-US" dirty="0"/>
              <a:t>)</a:t>
            </a:r>
          </a:p>
          <a:p>
            <a:r>
              <a:rPr lang="en-US" dirty="0"/>
              <a:t>• </a:t>
            </a:r>
            <a:r>
              <a:rPr lang="en-US" dirty="0" err="1"/>
              <a:t>Memorija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CPU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odvojena</a:t>
            </a:r>
            <a:r>
              <a:rPr lang="en-US" dirty="0"/>
              <a:t> </a:t>
            </a:r>
            <a:r>
              <a:rPr lang="en-US" dirty="0" err="1"/>
              <a:t>sučelja</a:t>
            </a:r>
            <a:r>
              <a:rPr lang="en-US" dirty="0"/>
              <a:t>, </a:t>
            </a:r>
            <a:r>
              <a:rPr lang="en-US" dirty="0" err="1"/>
              <a:t>jedno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za </a:t>
            </a:r>
            <a:r>
              <a:rPr lang="en-US" dirty="0" err="1"/>
              <a:t>instrukcije</a:t>
            </a:r>
            <a:r>
              <a:rPr lang="en-US" dirty="0"/>
              <a:t>, </a:t>
            </a:r>
            <a:r>
              <a:rPr lang="en-US" dirty="0" err="1"/>
              <a:t>drugo</a:t>
            </a:r>
            <a:r>
              <a:rPr lang="en-US" dirty="0"/>
              <a:t> za </a:t>
            </a:r>
            <a:r>
              <a:rPr lang="en-US" dirty="0" err="1"/>
              <a:t>podatke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Dizajn</a:t>
            </a:r>
            <a:r>
              <a:rPr lang="en-US" dirty="0"/>
              <a:t> </a:t>
            </a:r>
            <a:r>
              <a:rPr lang="en-US" dirty="0" err="1"/>
              <a:t>CPUa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cache </a:t>
            </a:r>
            <a:r>
              <a:rPr lang="en-US" dirty="0" err="1"/>
              <a:t>memorijom</a:t>
            </a:r>
            <a:r>
              <a:rPr lang="en-US" dirty="0"/>
              <a:t> </a:t>
            </a:r>
            <a:r>
              <a:rPr lang="en-US" dirty="0" err="1"/>
              <a:t>značajno</a:t>
            </a:r>
            <a:r>
              <a:rPr lang="en-US" dirty="0"/>
              <a:t> </a:t>
            </a:r>
            <a:r>
              <a:rPr lang="en-US" dirty="0" err="1"/>
              <a:t>povećava</a:t>
            </a:r>
            <a:r>
              <a:rPr lang="en-US" dirty="0"/>
              <a:t> </a:t>
            </a:r>
            <a:r>
              <a:rPr lang="en-US" dirty="0" err="1"/>
              <a:t>iskoristivost</a:t>
            </a:r>
            <a:r>
              <a:rPr lang="en-US" dirty="0"/>
              <a:t> puta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CPUa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glavne</a:t>
            </a:r>
            <a:r>
              <a:rPr lang="en-US" dirty="0"/>
              <a:t> </a:t>
            </a:r>
            <a:r>
              <a:rPr lang="en-US" dirty="0" err="1"/>
              <a:t>memorije</a:t>
            </a:r>
            <a:r>
              <a:rPr lang="en-US" dirty="0"/>
              <a:t>, </a:t>
            </a:r>
            <a:r>
              <a:rPr lang="en-US" dirty="0" err="1"/>
              <a:t>što</a:t>
            </a:r>
            <a:r>
              <a:rPr lang="hr-HR" dirty="0"/>
              <a:t> </a:t>
            </a:r>
            <a:r>
              <a:rPr lang="en-US" dirty="0" err="1"/>
              <a:t>povoljno</a:t>
            </a:r>
            <a:r>
              <a:rPr lang="en-US" dirty="0"/>
              <a:t> </a:t>
            </a:r>
            <a:r>
              <a:rPr lang="en-US" dirty="0" err="1"/>
              <a:t>utječe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smanjenje</a:t>
            </a:r>
            <a:r>
              <a:rPr lang="en-US" dirty="0"/>
              <a:t> </a:t>
            </a:r>
            <a:r>
              <a:rPr lang="en-US" dirty="0" err="1"/>
              <a:t>vremena</a:t>
            </a:r>
            <a:r>
              <a:rPr lang="en-US" dirty="0"/>
              <a:t> </a:t>
            </a:r>
            <a:r>
              <a:rPr lang="en-US" dirty="0" err="1"/>
              <a:t>besmislenog</a:t>
            </a:r>
            <a:r>
              <a:rPr lang="en-US" dirty="0"/>
              <a:t> </a:t>
            </a:r>
            <a:r>
              <a:rPr lang="en-US" dirty="0" err="1"/>
              <a:t>čekanja</a:t>
            </a:r>
            <a:r>
              <a:rPr lang="hr-HR" dirty="0"/>
              <a:t> </a:t>
            </a:r>
            <a:r>
              <a:rPr lang="en-US" dirty="0" err="1"/>
              <a:t>koje</a:t>
            </a:r>
            <a:r>
              <a:rPr lang="en-US" dirty="0"/>
              <a:t> CPU mora </a:t>
            </a:r>
            <a:r>
              <a:rPr lang="en-US" dirty="0" err="1"/>
              <a:t>izvoditi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Korištenje</a:t>
            </a:r>
            <a:r>
              <a:rPr lang="en-US" dirty="0"/>
              <a:t> </a:t>
            </a:r>
            <a:r>
              <a:rPr lang="en-US" dirty="0" err="1"/>
              <a:t>boljih</a:t>
            </a:r>
            <a:r>
              <a:rPr lang="en-US" dirty="0"/>
              <a:t> </a:t>
            </a:r>
            <a:r>
              <a:rPr lang="en-US" dirty="0" err="1"/>
              <a:t>programskih</a:t>
            </a:r>
            <a:r>
              <a:rPr lang="en-US" dirty="0"/>
              <a:t> </a:t>
            </a:r>
            <a:r>
              <a:rPr lang="en-US" dirty="0" err="1"/>
              <a:t>jezika</a:t>
            </a:r>
            <a:r>
              <a:rPr lang="en-US" dirty="0"/>
              <a:t>, </a:t>
            </a:r>
            <a:r>
              <a:rPr lang="en-US" dirty="0" err="1"/>
              <a:t>zbirki</a:t>
            </a:r>
            <a:r>
              <a:rPr lang="en-US" dirty="0"/>
              <a:t> </a:t>
            </a:r>
            <a:r>
              <a:rPr lang="en-US" dirty="0" err="1"/>
              <a:t>funkcija</a:t>
            </a:r>
            <a:r>
              <a:rPr lang="en-US" dirty="0"/>
              <a:t> (library), </a:t>
            </a:r>
            <a:r>
              <a:rPr lang="en-US" dirty="0" err="1"/>
              <a:t>funkcija</a:t>
            </a:r>
            <a:r>
              <a:rPr lang="en-US" dirty="0"/>
              <a:t> I </a:t>
            </a:r>
            <a:r>
              <a:rPr lang="en-US" dirty="0" err="1"/>
              <a:t>algoritama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hr-HR" dirty="0"/>
              <a:t> </a:t>
            </a:r>
            <a:r>
              <a:rPr lang="en-US" dirty="0" err="1"/>
              <a:t>i</a:t>
            </a:r>
            <a:r>
              <a:rPr lang="en-US" dirty="0"/>
              <a:t> paradigm </a:t>
            </a:r>
            <a:r>
              <a:rPr lang="en-US" dirty="0" err="1"/>
              <a:t>programiranja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bismo</a:t>
            </a:r>
            <a:r>
              <a:rPr lang="en-US" dirty="0"/>
              <a:t> </a:t>
            </a:r>
            <a:r>
              <a:rPr lang="en-US" dirty="0" err="1"/>
              <a:t>smanjili</a:t>
            </a:r>
            <a:r>
              <a:rPr lang="en-US" dirty="0"/>
              <a:t> </a:t>
            </a:r>
            <a:r>
              <a:rPr lang="en-US" dirty="0" err="1"/>
              <a:t>bemisleno</a:t>
            </a:r>
            <a:r>
              <a:rPr lang="en-US" dirty="0"/>
              <a:t> </a:t>
            </a:r>
            <a:r>
              <a:rPr lang="en-US" dirty="0" err="1"/>
              <a:t>razbacivanje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</a:t>
            </a:r>
            <a:r>
              <a:rPr lang="en-US" dirty="0" err="1"/>
              <a:t>amotamo</a:t>
            </a:r>
            <a:r>
              <a:rPr lang="en-US" dirty="0"/>
              <a:t> u </a:t>
            </a:r>
            <a:r>
              <a:rPr lang="en-US" dirty="0" err="1"/>
              <a:t>normalnom</a:t>
            </a:r>
            <a:r>
              <a:rPr lang="en-US" dirty="0"/>
              <a:t> </a:t>
            </a:r>
            <a:r>
              <a:rPr lang="en-US" dirty="0" err="1"/>
              <a:t>toku</a:t>
            </a:r>
            <a:r>
              <a:rPr lang="en-US" dirty="0"/>
              <a:t> </a:t>
            </a:r>
            <a:r>
              <a:rPr lang="en-US" dirty="0" err="1"/>
              <a:t>izvršavanja</a:t>
            </a:r>
            <a:r>
              <a:rPr lang="en-US" dirty="0"/>
              <a:t> </a:t>
            </a:r>
            <a:r>
              <a:rPr lang="en-US" dirty="0" err="1"/>
              <a:t>programa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Prevedeno</a:t>
            </a:r>
            <a:r>
              <a:rPr lang="en-US" dirty="0"/>
              <a:t>, </a:t>
            </a:r>
            <a:r>
              <a:rPr lang="en-US" dirty="0" err="1"/>
              <a:t>sigurno</a:t>
            </a:r>
            <a:r>
              <a:rPr lang="en-US" dirty="0"/>
              <a:t> </a:t>
            </a:r>
            <a:r>
              <a:rPr lang="en-US" dirty="0" err="1"/>
              <a:t>nećemo</a:t>
            </a:r>
            <a:r>
              <a:rPr lang="en-US" dirty="0"/>
              <a:t> za </a:t>
            </a:r>
            <a:r>
              <a:rPr lang="en-US" dirty="0" err="1"/>
              <a:t>fantastično</a:t>
            </a:r>
            <a:r>
              <a:rPr lang="en-US" dirty="0"/>
              <a:t> </a:t>
            </a:r>
            <a:r>
              <a:rPr lang="en-US" dirty="0" err="1"/>
              <a:t>efikasno</a:t>
            </a:r>
            <a:r>
              <a:rPr lang="en-US" dirty="0"/>
              <a:t> </a:t>
            </a:r>
            <a:r>
              <a:rPr lang="en-US" dirty="0" err="1"/>
              <a:t>programiranje</a:t>
            </a:r>
            <a:r>
              <a:rPr lang="hr-HR" dirty="0"/>
              <a:t> </a:t>
            </a:r>
            <a:r>
              <a:rPr lang="en-US" dirty="0" err="1"/>
              <a:t>modernih</a:t>
            </a:r>
            <a:r>
              <a:rPr lang="en-US" dirty="0"/>
              <a:t> </a:t>
            </a:r>
            <a:r>
              <a:rPr lang="en-US" dirty="0" err="1"/>
              <a:t>aplikacija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kvalitetno</a:t>
            </a:r>
            <a:r>
              <a:rPr lang="en-US" dirty="0"/>
              <a:t> </a:t>
            </a:r>
            <a:r>
              <a:rPr lang="en-US" dirty="0" err="1"/>
              <a:t>koriste</a:t>
            </a:r>
            <a:r>
              <a:rPr lang="en-US" dirty="0"/>
              <a:t> </a:t>
            </a:r>
            <a:r>
              <a:rPr lang="en-US" dirty="0" err="1"/>
              <a:t>resurse</a:t>
            </a:r>
            <a:r>
              <a:rPr lang="en-US" dirty="0"/>
              <a:t> “</a:t>
            </a:r>
            <a:r>
              <a:rPr lang="en-US" dirty="0" err="1"/>
              <a:t>ispod</a:t>
            </a:r>
            <a:r>
              <a:rPr lang="en-US" dirty="0"/>
              <a:t>” (CPU, </a:t>
            </a:r>
            <a:r>
              <a:rPr lang="en-US" dirty="0" err="1"/>
              <a:t>memorija</a:t>
            </a:r>
            <a:r>
              <a:rPr lang="en-US" dirty="0"/>
              <a:t>,</a:t>
            </a:r>
            <a:r>
              <a:rPr lang="hr-HR" dirty="0"/>
              <a:t> </a:t>
            </a:r>
            <a:r>
              <a:rPr lang="en-US" dirty="0"/>
              <a:t>…) </a:t>
            </a:r>
            <a:r>
              <a:rPr lang="en-US" dirty="0" err="1"/>
              <a:t>iskoristiti</a:t>
            </a:r>
            <a:r>
              <a:rPr lang="en-US" dirty="0"/>
              <a:t> </a:t>
            </a:r>
            <a:r>
              <a:rPr lang="en-US" dirty="0" err="1"/>
              <a:t>programske</a:t>
            </a:r>
            <a:r>
              <a:rPr lang="en-US" dirty="0"/>
              <a:t> </a:t>
            </a:r>
            <a:r>
              <a:rPr lang="en-US" dirty="0" err="1"/>
              <a:t>jezike</a:t>
            </a:r>
            <a:r>
              <a:rPr lang="en-US" dirty="0"/>
              <a:t> </a:t>
            </a:r>
            <a:r>
              <a:rPr lang="en-US" dirty="0" err="1"/>
              <a:t>tipa</a:t>
            </a:r>
            <a:r>
              <a:rPr lang="en-US" dirty="0"/>
              <a:t> FORTRAN</a:t>
            </a:r>
          </a:p>
          <a:p>
            <a:r>
              <a:rPr lang="en-US" dirty="0"/>
              <a:t>• </a:t>
            </a:r>
            <a:r>
              <a:rPr lang="en-US" dirty="0" err="1"/>
              <a:t>Opće</a:t>
            </a:r>
            <a:r>
              <a:rPr lang="en-US" dirty="0"/>
              <a:t> IT </a:t>
            </a:r>
            <a:r>
              <a:rPr lang="en-US" dirty="0" err="1"/>
              <a:t>kulture</a:t>
            </a:r>
            <a:r>
              <a:rPr lang="en-US" dirty="0"/>
              <a:t> </a:t>
            </a:r>
            <a:r>
              <a:rPr lang="en-US" dirty="0" err="1"/>
              <a:t>radi</a:t>
            </a:r>
            <a:r>
              <a:rPr lang="en-US" dirty="0"/>
              <a:t>, </a:t>
            </a:r>
            <a:r>
              <a:rPr lang="en-US" dirty="0" err="1"/>
              <a:t>jedna</a:t>
            </a:r>
            <a:r>
              <a:rPr lang="en-US" dirty="0"/>
              <a:t> od </a:t>
            </a:r>
            <a:r>
              <a:rPr lang="en-US" dirty="0" err="1"/>
              <a:t>arhitektura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ide u </a:t>
            </a:r>
            <a:r>
              <a:rPr lang="en-US" dirty="0" err="1"/>
              <a:t>smjeru</a:t>
            </a:r>
            <a:r>
              <a:rPr lang="en-US" dirty="0"/>
              <a:t> </a:t>
            </a:r>
            <a:r>
              <a:rPr lang="en-US" dirty="0" err="1"/>
              <a:t>ovih</a:t>
            </a:r>
            <a:r>
              <a:rPr lang="en-US" dirty="0"/>
              <a:t> </a:t>
            </a:r>
            <a:r>
              <a:rPr lang="en-US" dirty="0" err="1"/>
              <a:t>rješenja</a:t>
            </a:r>
            <a:r>
              <a:rPr lang="en-US" dirty="0"/>
              <a:t> je</a:t>
            </a:r>
            <a:r>
              <a:rPr lang="hr-HR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tzv</a:t>
            </a:r>
            <a:r>
              <a:rPr lang="en-US" dirty="0"/>
              <a:t>. </a:t>
            </a:r>
            <a:r>
              <a:rPr lang="en-US" b="1" dirty="0"/>
              <a:t>Harvard </a:t>
            </a:r>
            <a:r>
              <a:rPr lang="en-US" b="1" dirty="0" err="1"/>
              <a:t>arhitektura</a:t>
            </a:r>
            <a:r>
              <a:rPr lang="en-US" b="1" dirty="0"/>
              <a:t> </a:t>
            </a:r>
            <a:r>
              <a:rPr lang="en-US" dirty="0"/>
              <a:t>– </a:t>
            </a:r>
            <a:r>
              <a:rPr lang="en-US" dirty="0" err="1"/>
              <a:t>posebni</a:t>
            </a:r>
            <a:r>
              <a:rPr lang="en-US" dirty="0"/>
              <a:t> </a:t>
            </a:r>
            <a:r>
              <a:rPr lang="en-US" dirty="0" err="1"/>
              <a:t>sklopovi</a:t>
            </a:r>
            <a:r>
              <a:rPr lang="en-US" dirty="0"/>
              <a:t> za </a:t>
            </a:r>
            <a:r>
              <a:rPr lang="en-US" dirty="0" err="1"/>
              <a:t>pohranu</a:t>
            </a:r>
            <a:r>
              <a:rPr lang="en-US" dirty="0"/>
              <a:t>, </a:t>
            </a:r>
            <a:r>
              <a:rPr lang="en-US" dirty="0" err="1"/>
              <a:t>posebni</a:t>
            </a:r>
            <a:r>
              <a:rPr lang="en-US" dirty="0"/>
              <a:t> </a:t>
            </a:r>
            <a:r>
              <a:rPr lang="en-US" dirty="0" err="1"/>
              <a:t>putevi</a:t>
            </a:r>
            <a:r>
              <a:rPr lang="en-US" dirty="0"/>
              <a:t> za</a:t>
            </a:r>
            <a:r>
              <a:rPr lang="hr-HR" dirty="0"/>
              <a:t> </a:t>
            </a:r>
            <a:r>
              <a:rPr lang="en-US" dirty="0" err="1"/>
              <a:t>instrukcije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podatke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38213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731F-2B79-BDB3-EDB2-273902D91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von Neumannovo računalo vs Harvard</a:t>
            </a:r>
            <a:r>
              <a:rPr lang="hr-HR" dirty="0"/>
              <a:t> </a:t>
            </a:r>
            <a:r>
              <a:rPr lang="fi-FI" dirty="0"/>
              <a:t>računalo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9E97B-E21D-8E57-20A1-A19B3A16A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FC6812-CDF6-ACE8-3C80-6E6687526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89" y="2342147"/>
            <a:ext cx="11612094" cy="383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86788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7F371-DC0A-377A-4209-A9DDBE683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Broj</a:t>
            </a:r>
            <a:r>
              <a:rPr lang="en-US" dirty="0"/>
              <a:t> </a:t>
            </a:r>
            <a:r>
              <a:rPr lang="en-US" dirty="0" err="1"/>
              <a:t>bitova</a:t>
            </a:r>
            <a:r>
              <a:rPr lang="en-US" dirty="0"/>
              <a:t> u </a:t>
            </a:r>
            <a:r>
              <a:rPr lang="en-US" dirty="0" err="1"/>
              <a:t>riječi</a:t>
            </a:r>
            <a:r>
              <a:rPr lang="en-US" dirty="0"/>
              <a:t> u </a:t>
            </a:r>
            <a:r>
              <a:rPr lang="en-US" dirty="0" err="1"/>
              <a:t>različitim</a:t>
            </a:r>
            <a:r>
              <a:rPr lang="en-US" dirty="0"/>
              <a:t> </a:t>
            </a:r>
            <a:r>
              <a:rPr lang="en-US" dirty="0" err="1"/>
              <a:t>procesorima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280F1-7822-B04B-7F33-5E17266E5D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•Intel 4004 (1971. </a:t>
            </a:r>
            <a:r>
              <a:rPr lang="en-US" dirty="0" err="1"/>
              <a:t>godine</a:t>
            </a:r>
            <a:r>
              <a:rPr lang="en-US" dirty="0"/>
              <a:t>) - 4 </a:t>
            </a:r>
            <a:r>
              <a:rPr lang="en-US" dirty="0" err="1"/>
              <a:t>bita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prva</a:t>
            </a:r>
            <a:r>
              <a:rPr lang="en-US" dirty="0"/>
              <a:t> </a:t>
            </a:r>
            <a:r>
              <a:rPr lang="en-US" dirty="0" err="1"/>
              <a:t>generacija</a:t>
            </a:r>
            <a:r>
              <a:rPr lang="en-US" dirty="0"/>
              <a:t> (</a:t>
            </a:r>
            <a:r>
              <a:rPr lang="en-US" dirty="0" err="1"/>
              <a:t>kraj</a:t>
            </a:r>
            <a:r>
              <a:rPr lang="en-US" dirty="0"/>
              <a:t> 1971.)- 8-bitni</a:t>
            </a:r>
          </a:p>
          <a:p>
            <a:r>
              <a:rPr lang="en-US" dirty="0"/>
              <a:t>•Intel 8086 (1978.) - 16 </a:t>
            </a:r>
            <a:r>
              <a:rPr lang="en-US" dirty="0" err="1"/>
              <a:t>bita</a:t>
            </a:r>
            <a:endParaRPr lang="en-US" dirty="0"/>
          </a:p>
          <a:p>
            <a:r>
              <a:rPr lang="en-US" dirty="0"/>
              <a:t>•</a:t>
            </a:r>
            <a:r>
              <a:rPr lang="en-US" dirty="0" err="1"/>
              <a:t>Treća</a:t>
            </a:r>
            <a:r>
              <a:rPr lang="en-US" dirty="0"/>
              <a:t> </a:t>
            </a:r>
            <a:r>
              <a:rPr lang="en-US" dirty="0" err="1"/>
              <a:t>generacija</a:t>
            </a:r>
            <a:r>
              <a:rPr lang="en-US" dirty="0"/>
              <a:t> - 32-bitna</a:t>
            </a:r>
          </a:p>
          <a:p>
            <a:r>
              <a:rPr lang="en-US" dirty="0"/>
              <a:t>• </a:t>
            </a:r>
            <a:r>
              <a:rPr lang="en-US" dirty="0" err="1"/>
              <a:t>Četvrta</a:t>
            </a:r>
            <a:r>
              <a:rPr lang="en-US" dirty="0"/>
              <a:t> </a:t>
            </a:r>
            <a:r>
              <a:rPr lang="en-US" dirty="0" err="1"/>
              <a:t>generacija</a:t>
            </a:r>
            <a:r>
              <a:rPr lang="en-US" dirty="0"/>
              <a:t> - 64-bitna</a:t>
            </a:r>
          </a:p>
          <a:p>
            <a:r>
              <a:rPr lang="en-US" dirty="0"/>
              <a:t>•</a:t>
            </a:r>
            <a:r>
              <a:rPr lang="en-US" dirty="0" err="1"/>
              <a:t>Grafički</a:t>
            </a:r>
            <a:r>
              <a:rPr lang="en-US" dirty="0"/>
              <a:t> </a:t>
            </a:r>
            <a:r>
              <a:rPr lang="en-US" dirty="0" err="1"/>
              <a:t>procesori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procesori</a:t>
            </a:r>
            <a:r>
              <a:rPr lang="en-US" dirty="0"/>
              <a:t> za </a:t>
            </a:r>
            <a:r>
              <a:rPr lang="en-US" dirty="0" err="1"/>
              <a:t>posebne</a:t>
            </a:r>
            <a:endParaRPr lang="en-US" dirty="0"/>
          </a:p>
          <a:p>
            <a:r>
              <a:rPr lang="en-US" dirty="0" err="1"/>
              <a:t>namjene</a:t>
            </a:r>
            <a:r>
              <a:rPr lang="en-US" dirty="0"/>
              <a:t> (VLIW, </a:t>
            </a:r>
            <a:r>
              <a:rPr lang="en-US" dirty="0" err="1"/>
              <a:t>multimedijski</a:t>
            </a:r>
            <a:r>
              <a:rPr lang="en-US" dirty="0"/>
              <a:t>) -128 </a:t>
            </a:r>
            <a:r>
              <a:rPr lang="en-US" dirty="0" err="1"/>
              <a:t>bitova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više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78909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D5DEC-3659-EC61-0C7B-0AFBA7927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Prikaz</a:t>
            </a:r>
            <a:r>
              <a:rPr lang="en-US" dirty="0"/>
              <a:t> </a:t>
            </a:r>
            <a:r>
              <a:rPr lang="en-US" dirty="0" err="1"/>
              <a:t>znakova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38727-860D-D4EA-E55B-54A22B7A6B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</a:t>
            </a:r>
            <a:r>
              <a:rPr lang="en-US" dirty="0" err="1"/>
              <a:t>Alfanumerički</a:t>
            </a:r>
            <a:r>
              <a:rPr lang="en-US" dirty="0"/>
              <a:t> </a:t>
            </a:r>
            <a:r>
              <a:rPr lang="en-US" dirty="0" err="1"/>
              <a:t>znakovi</a:t>
            </a:r>
            <a:r>
              <a:rPr lang="en-US" dirty="0"/>
              <a:t> (A – Z, a – z, 0 – 9, </a:t>
            </a:r>
            <a:r>
              <a:rPr lang="en-US" dirty="0" err="1"/>
              <a:t>simboli</a:t>
            </a:r>
            <a:r>
              <a:rPr lang="en-US" dirty="0"/>
              <a:t> *, -, +, !, ?, @)</a:t>
            </a:r>
            <a:r>
              <a:rPr lang="hr-HR" dirty="0"/>
              <a:t> </a:t>
            </a:r>
            <a:r>
              <a:rPr lang="en-US" dirty="0" err="1"/>
              <a:t>predočeni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binarnim</a:t>
            </a:r>
            <a:r>
              <a:rPr lang="en-US" dirty="0"/>
              <a:t> </a:t>
            </a:r>
            <a:r>
              <a:rPr lang="en-US" dirty="0" err="1"/>
              <a:t>uzorcima</a:t>
            </a:r>
            <a:endParaRPr lang="en-US" dirty="0"/>
          </a:p>
          <a:p>
            <a:r>
              <a:rPr lang="en-US" dirty="0"/>
              <a:t>• ASCII (American Standard Code for Information Interchange)</a:t>
            </a:r>
            <a:r>
              <a:rPr lang="hr-HR" dirty="0"/>
              <a:t> </a:t>
            </a:r>
            <a:r>
              <a:rPr lang="en-US" dirty="0" err="1"/>
              <a:t>obično</a:t>
            </a:r>
            <a:r>
              <a:rPr lang="en-US" dirty="0"/>
              <a:t> se </a:t>
            </a:r>
            <a:r>
              <a:rPr lang="en-US" dirty="0" err="1"/>
              <a:t>koristi</a:t>
            </a:r>
            <a:r>
              <a:rPr lang="en-US" dirty="0"/>
              <a:t> za </a:t>
            </a:r>
            <a:r>
              <a:rPr lang="en-US" dirty="0" err="1"/>
              <a:t>kodiranje</a:t>
            </a:r>
            <a:r>
              <a:rPr lang="en-US" dirty="0"/>
              <a:t> </a:t>
            </a:r>
            <a:r>
              <a:rPr lang="en-US" dirty="0" err="1"/>
              <a:t>alfanumeričkih</a:t>
            </a:r>
            <a:r>
              <a:rPr lang="en-US" dirty="0"/>
              <a:t> </a:t>
            </a:r>
            <a:r>
              <a:rPr lang="en-US" dirty="0" err="1"/>
              <a:t>znakova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Svaki</a:t>
            </a:r>
            <a:r>
              <a:rPr lang="en-US" dirty="0"/>
              <a:t> je </a:t>
            </a:r>
            <a:r>
              <a:rPr lang="en-US" dirty="0" err="1"/>
              <a:t>alfanumerički</a:t>
            </a:r>
            <a:r>
              <a:rPr lang="en-US" dirty="0"/>
              <a:t> </a:t>
            </a:r>
            <a:r>
              <a:rPr lang="en-US" dirty="0" err="1"/>
              <a:t>znak</a:t>
            </a:r>
            <a:r>
              <a:rPr lang="en-US" dirty="0"/>
              <a:t> </a:t>
            </a:r>
            <a:r>
              <a:rPr lang="en-US" dirty="0" err="1"/>
              <a:t>predočen</a:t>
            </a:r>
            <a:r>
              <a:rPr lang="en-US" dirty="0"/>
              <a:t> 7-bitnim </a:t>
            </a:r>
            <a:r>
              <a:rPr lang="en-US" dirty="0" err="1"/>
              <a:t>kodom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ukupno</a:t>
            </a:r>
            <a:r>
              <a:rPr lang="en-US" dirty="0"/>
              <a:t> 128 </a:t>
            </a:r>
            <a:r>
              <a:rPr lang="en-US" dirty="0" err="1"/>
              <a:t>znakova</a:t>
            </a:r>
            <a:r>
              <a:rPr lang="en-US" dirty="0"/>
              <a:t>, od </a:t>
            </a:r>
            <a:r>
              <a:rPr lang="en-US" dirty="0" err="1"/>
              <a:t>čega</a:t>
            </a:r>
            <a:r>
              <a:rPr lang="en-US" dirty="0"/>
              <a:t> je 96 </a:t>
            </a:r>
            <a:r>
              <a:rPr lang="en-US" dirty="0" err="1"/>
              <a:t>znakova</a:t>
            </a:r>
            <a:r>
              <a:rPr lang="en-US" dirty="0"/>
              <a:t> “</a:t>
            </a:r>
            <a:r>
              <a:rPr lang="en-US" dirty="0" err="1"/>
              <a:t>normalnih</a:t>
            </a:r>
            <a:r>
              <a:rPr lang="en-US" dirty="0"/>
              <a:t>”, koji</a:t>
            </a:r>
            <a:r>
              <a:rPr lang="hr-HR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ispisni</a:t>
            </a:r>
            <a:r>
              <a:rPr lang="en-US" dirty="0"/>
              <a:t>, (</a:t>
            </a:r>
            <a:r>
              <a:rPr lang="en-US" dirty="0" err="1"/>
              <a:t>engl.</a:t>
            </a:r>
            <a:r>
              <a:rPr lang="en-US" dirty="0"/>
              <a:t> printing characters), a 32 </a:t>
            </a:r>
            <a:r>
              <a:rPr lang="en-US" dirty="0" err="1"/>
              <a:t>znaka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neispisni</a:t>
            </a:r>
            <a:r>
              <a:rPr lang="hr-HR" dirty="0"/>
              <a:t> </a:t>
            </a:r>
            <a:r>
              <a:rPr lang="en-US" dirty="0" err="1"/>
              <a:t>znakovi</a:t>
            </a:r>
            <a:r>
              <a:rPr lang="en-US" dirty="0"/>
              <a:t> za </a:t>
            </a:r>
            <a:r>
              <a:rPr lang="en-US" dirty="0" err="1"/>
              <a:t>upravljačke</a:t>
            </a:r>
            <a:r>
              <a:rPr lang="en-US" dirty="0"/>
              <a:t> </a:t>
            </a:r>
            <a:r>
              <a:rPr lang="en-US" dirty="0" err="1"/>
              <a:t>funkcije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4665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B8465-7C87-F198-6301-4B5ED3ADF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1A1E4-8BFC-D839-F4ED-DBE99EA24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Problem </a:t>
            </a:r>
            <a:r>
              <a:rPr lang="en-US" dirty="0" err="1"/>
              <a:t>sa</a:t>
            </a:r>
            <a:r>
              <a:rPr lang="en-US" dirty="0"/>
              <a:t> ASCII </a:t>
            </a:r>
            <a:r>
              <a:rPr lang="en-US" dirty="0" err="1"/>
              <a:t>kodom</a:t>
            </a:r>
            <a:r>
              <a:rPr lang="en-US" dirty="0"/>
              <a:t> - </a:t>
            </a:r>
            <a:r>
              <a:rPr lang="en-US" dirty="0" err="1"/>
              <a:t>različite</a:t>
            </a:r>
            <a:r>
              <a:rPr lang="en-US" dirty="0"/>
              <a:t> </a:t>
            </a:r>
            <a:r>
              <a:rPr lang="en-US" dirty="0" err="1"/>
              <a:t>zemlje</a:t>
            </a:r>
            <a:r>
              <a:rPr lang="en-US" dirty="0"/>
              <a:t> </a:t>
            </a:r>
            <a:r>
              <a:rPr lang="en-US" dirty="0" err="1"/>
              <a:t>različite</a:t>
            </a:r>
            <a:r>
              <a:rPr lang="en-US" dirty="0"/>
              <a:t> </a:t>
            </a:r>
            <a:r>
              <a:rPr lang="en-US" dirty="0" err="1"/>
              <a:t>kodne</a:t>
            </a:r>
            <a:r>
              <a:rPr lang="hr-HR" dirty="0"/>
              <a:t> </a:t>
            </a:r>
            <a:r>
              <a:rPr lang="en-US" dirty="0" err="1"/>
              <a:t>stranice</a:t>
            </a:r>
            <a:endParaRPr lang="en-US" dirty="0"/>
          </a:p>
          <a:p>
            <a:r>
              <a:rPr lang="en-US" dirty="0"/>
              <a:t>• Unicode </a:t>
            </a:r>
            <a:r>
              <a:rPr lang="en-US" dirty="0" err="1"/>
              <a:t>koristi</a:t>
            </a:r>
            <a:r>
              <a:rPr lang="en-US" dirty="0"/>
              <a:t> </a:t>
            </a:r>
            <a:r>
              <a:rPr lang="en-US" dirty="0" err="1"/>
              <a:t>jedinstven</a:t>
            </a:r>
            <a:r>
              <a:rPr lang="en-US" dirty="0"/>
              <a:t> </a:t>
            </a:r>
            <a:r>
              <a:rPr lang="en-US" dirty="0" err="1"/>
              <a:t>broj</a:t>
            </a:r>
            <a:r>
              <a:rPr lang="en-US" dirty="0"/>
              <a:t> za </a:t>
            </a:r>
            <a:r>
              <a:rPr lang="en-US" dirty="0" err="1"/>
              <a:t>svaki</a:t>
            </a:r>
            <a:r>
              <a:rPr lang="en-US" dirty="0"/>
              <a:t> </a:t>
            </a:r>
            <a:r>
              <a:rPr lang="en-US" dirty="0" err="1"/>
              <a:t>znak</a:t>
            </a:r>
            <a:r>
              <a:rPr lang="en-US" dirty="0"/>
              <a:t>, bez </a:t>
            </a:r>
            <a:r>
              <a:rPr lang="en-US" dirty="0" err="1"/>
              <a:t>obzira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hr-HR" dirty="0"/>
              <a:t> </a:t>
            </a:r>
            <a:r>
              <a:rPr lang="en-US" dirty="0" err="1"/>
              <a:t>platformu</a:t>
            </a:r>
            <a:r>
              <a:rPr lang="en-US" dirty="0"/>
              <a:t>, </a:t>
            </a:r>
            <a:r>
              <a:rPr lang="en-US" dirty="0" err="1"/>
              <a:t>na</a:t>
            </a:r>
            <a:r>
              <a:rPr lang="en-US" dirty="0"/>
              <a:t> program,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jezik</a:t>
            </a:r>
            <a:r>
              <a:rPr lang="en-US" dirty="0"/>
              <a:t>.</a:t>
            </a:r>
          </a:p>
          <a:p>
            <a:r>
              <a:rPr lang="en-US" dirty="0"/>
              <a:t>• </a:t>
            </a:r>
            <a:r>
              <a:rPr lang="en-US" dirty="0" err="1"/>
              <a:t>Njime</a:t>
            </a:r>
            <a:r>
              <a:rPr lang="en-US" dirty="0"/>
              <a:t> je </a:t>
            </a:r>
            <a:r>
              <a:rPr lang="en-US" dirty="0" err="1"/>
              <a:t>opisan</a:t>
            </a:r>
            <a:r>
              <a:rPr lang="en-US" dirty="0"/>
              <a:t> SVAKI </a:t>
            </a:r>
            <a:r>
              <a:rPr lang="en-US" dirty="0" err="1"/>
              <a:t>znak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SVIH </a:t>
            </a:r>
            <a:r>
              <a:rPr lang="en-US" dirty="0" err="1"/>
              <a:t>poznatih</a:t>
            </a:r>
            <a:r>
              <a:rPr lang="en-US" dirty="0"/>
              <a:t> </a:t>
            </a:r>
            <a:r>
              <a:rPr lang="en-US" dirty="0" err="1"/>
              <a:t>jezika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Koristi</a:t>
            </a:r>
            <a:r>
              <a:rPr lang="en-US" dirty="0"/>
              <a:t> 16 </a:t>
            </a:r>
            <a:r>
              <a:rPr lang="en-US" dirty="0" err="1"/>
              <a:t>bitova</a:t>
            </a:r>
            <a:r>
              <a:rPr lang="en-US" dirty="0"/>
              <a:t>,</a:t>
            </a:r>
          </a:p>
          <a:p>
            <a:r>
              <a:rPr lang="en-US" dirty="0"/>
              <a:t>• </a:t>
            </a:r>
            <a:r>
              <a:rPr lang="en-US" dirty="0" err="1"/>
              <a:t>Moguće</a:t>
            </a:r>
            <a:r>
              <a:rPr lang="en-US" dirty="0"/>
              <a:t> </a:t>
            </a:r>
            <a:r>
              <a:rPr lang="en-US" dirty="0" err="1"/>
              <a:t>kodirati</a:t>
            </a:r>
            <a:r>
              <a:rPr lang="en-US" dirty="0"/>
              <a:t> </a:t>
            </a:r>
            <a:r>
              <a:rPr lang="en-US" dirty="0" err="1"/>
              <a:t>čak</a:t>
            </a:r>
            <a:r>
              <a:rPr lang="en-US" dirty="0"/>
              <a:t> 216 = 65536 </a:t>
            </a:r>
            <a:r>
              <a:rPr lang="en-US" dirty="0" err="1"/>
              <a:t>različitih</a:t>
            </a:r>
            <a:r>
              <a:rPr lang="en-US" dirty="0"/>
              <a:t> </a:t>
            </a:r>
            <a:r>
              <a:rPr lang="en-US" dirty="0" err="1"/>
              <a:t>znakova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31280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39E75-C5E6-1DE2-1CC6-502586C5B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Prikaz</a:t>
            </a:r>
            <a:r>
              <a:rPr lang="en-US" dirty="0"/>
              <a:t> </a:t>
            </a:r>
            <a:r>
              <a:rPr lang="en-US" dirty="0" err="1"/>
              <a:t>cijelih</a:t>
            </a:r>
            <a:r>
              <a:rPr lang="en-US" dirty="0"/>
              <a:t> </a:t>
            </a:r>
            <a:r>
              <a:rPr lang="en-US" dirty="0" err="1"/>
              <a:t>brojeva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B452F-E173-2916-3F67-1B78DBFA2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</a:t>
            </a:r>
            <a:r>
              <a:rPr lang="en-US" dirty="0" err="1"/>
              <a:t>Većina</a:t>
            </a:r>
            <a:r>
              <a:rPr lang="en-US" dirty="0"/>
              <a:t> </a:t>
            </a:r>
            <a:r>
              <a:rPr lang="en-US" dirty="0" err="1"/>
              <a:t>današnjih</a:t>
            </a:r>
            <a:r>
              <a:rPr lang="en-US" dirty="0"/>
              <a:t> </a:t>
            </a:r>
            <a:r>
              <a:rPr lang="en-US" dirty="0" err="1"/>
              <a:t>računala</a:t>
            </a:r>
            <a:r>
              <a:rPr lang="en-US" dirty="0"/>
              <a:t> </a:t>
            </a:r>
            <a:r>
              <a:rPr lang="en-US" dirty="0" err="1"/>
              <a:t>koristi</a:t>
            </a:r>
            <a:r>
              <a:rPr lang="en-US" dirty="0"/>
              <a:t> </a:t>
            </a:r>
            <a:r>
              <a:rPr lang="en-US" dirty="0" err="1"/>
              <a:t>pozicijski</a:t>
            </a:r>
            <a:r>
              <a:rPr lang="en-US" dirty="0"/>
              <a:t> </a:t>
            </a:r>
            <a:r>
              <a:rPr lang="en-US" dirty="0" err="1"/>
              <a:t>brojevni</a:t>
            </a:r>
            <a:r>
              <a:rPr lang="en-US" dirty="0"/>
              <a:t> </a:t>
            </a:r>
            <a:r>
              <a:rPr lang="en-US" dirty="0" err="1"/>
              <a:t>sustav</a:t>
            </a:r>
            <a:r>
              <a:rPr lang="en-US" dirty="0"/>
              <a:t> s</a:t>
            </a:r>
            <a:r>
              <a:rPr lang="hr-HR" dirty="0"/>
              <a:t> </a:t>
            </a:r>
            <a:r>
              <a:rPr lang="en-US" dirty="0" err="1"/>
              <a:t>bazom</a:t>
            </a:r>
            <a:r>
              <a:rPr lang="en-US" dirty="0"/>
              <a:t> 2 (</a:t>
            </a:r>
            <a:r>
              <a:rPr lang="en-US" dirty="0" err="1"/>
              <a:t>binarni</a:t>
            </a:r>
            <a:r>
              <a:rPr lang="en-US" dirty="0"/>
              <a:t> </a:t>
            </a:r>
            <a:r>
              <a:rPr lang="en-US" dirty="0" err="1"/>
              <a:t>brojevni</a:t>
            </a:r>
            <a:r>
              <a:rPr lang="en-US" dirty="0"/>
              <a:t> </a:t>
            </a:r>
            <a:r>
              <a:rPr lang="en-US" dirty="0" err="1"/>
              <a:t>sustav</a:t>
            </a:r>
            <a:r>
              <a:rPr lang="en-US" dirty="0"/>
              <a:t>)</a:t>
            </a:r>
          </a:p>
          <a:p>
            <a:r>
              <a:rPr lang="en-US" dirty="0"/>
              <a:t>• </a:t>
            </a:r>
            <a:r>
              <a:rPr lang="en-US" dirty="0" err="1"/>
              <a:t>Postoje</a:t>
            </a:r>
            <a:r>
              <a:rPr lang="en-US" dirty="0"/>
              <a:t> </a:t>
            </a:r>
            <a:r>
              <a:rPr lang="en-US" dirty="0" err="1"/>
              <a:t>izvedbe</a:t>
            </a:r>
            <a:r>
              <a:rPr lang="en-US" dirty="0"/>
              <a:t> </a:t>
            </a:r>
            <a:r>
              <a:rPr lang="en-US" dirty="0" err="1"/>
              <a:t>posebnih</a:t>
            </a:r>
            <a:r>
              <a:rPr lang="en-US" dirty="0"/>
              <a:t> </a:t>
            </a:r>
            <a:r>
              <a:rPr lang="en-US" dirty="0" err="1"/>
              <a:t>računala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za </a:t>
            </a:r>
            <a:r>
              <a:rPr lang="en-US" dirty="0" err="1"/>
              <a:t>prikaz</a:t>
            </a:r>
            <a:r>
              <a:rPr lang="en-US" dirty="0"/>
              <a:t> </a:t>
            </a:r>
            <a:r>
              <a:rPr lang="en-US" dirty="0" err="1"/>
              <a:t>brojeva</a:t>
            </a:r>
            <a:r>
              <a:rPr lang="hr-HR" dirty="0"/>
              <a:t> </a:t>
            </a:r>
            <a:r>
              <a:rPr lang="en-US" dirty="0" err="1"/>
              <a:t>koriste</a:t>
            </a:r>
            <a:r>
              <a:rPr lang="en-US" dirty="0"/>
              <a:t> </a:t>
            </a:r>
            <a:r>
              <a:rPr lang="en-US" dirty="0" err="1"/>
              <a:t>simboličke</a:t>
            </a:r>
            <a:r>
              <a:rPr lang="en-US" dirty="0"/>
              <a:t> </a:t>
            </a:r>
            <a:r>
              <a:rPr lang="en-US" dirty="0" err="1"/>
              <a:t>prikaze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Opseg</a:t>
            </a:r>
            <a:r>
              <a:rPr lang="en-US" dirty="0"/>
              <a:t> </a:t>
            </a:r>
            <a:r>
              <a:rPr lang="en-US" dirty="0" err="1"/>
              <a:t>cijelih</a:t>
            </a:r>
            <a:r>
              <a:rPr lang="en-US" dirty="0"/>
              <a:t> </a:t>
            </a:r>
            <a:r>
              <a:rPr lang="en-US" dirty="0" err="1"/>
              <a:t>brojeva</a:t>
            </a:r>
            <a:r>
              <a:rPr lang="en-US" dirty="0"/>
              <a:t> (</a:t>
            </a:r>
            <a:r>
              <a:rPr lang="en-US" dirty="0" err="1"/>
              <a:t>engl.</a:t>
            </a:r>
            <a:r>
              <a:rPr lang="en-US" dirty="0"/>
              <a:t> integer) </a:t>
            </a:r>
            <a:r>
              <a:rPr lang="en-US" dirty="0" err="1"/>
              <a:t>proteže</a:t>
            </a:r>
            <a:r>
              <a:rPr lang="en-US" dirty="0"/>
              <a:t> se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područje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cijelih</a:t>
            </a:r>
            <a:r>
              <a:rPr lang="en-US" dirty="0"/>
              <a:t> </a:t>
            </a:r>
            <a:r>
              <a:rPr lang="en-US" dirty="0" err="1"/>
              <a:t>negativnih</a:t>
            </a:r>
            <a:r>
              <a:rPr lang="en-US" dirty="0"/>
              <a:t> </a:t>
            </a:r>
            <a:r>
              <a:rPr lang="en-US" dirty="0" err="1"/>
              <a:t>brojeva</a:t>
            </a:r>
            <a:endParaRPr lang="en-US" dirty="0"/>
          </a:p>
          <a:p>
            <a:pPr lvl="1"/>
            <a:r>
              <a:rPr lang="en-US" dirty="0" err="1"/>
              <a:t>nule</a:t>
            </a:r>
            <a:r>
              <a:rPr lang="en-US" dirty="0"/>
              <a:t> </a:t>
            </a:r>
            <a:r>
              <a:rPr lang="en-US" dirty="0" err="1"/>
              <a:t>i</a:t>
            </a:r>
            <a:endParaRPr lang="en-US" dirty="0"/>
          </a:p>
          <a:p>
            <a:pPr lvl="1"/>
            <a:r>
              <a:rPr lang="en-US" dirty="0" err="1"/>
              <a:t>područje</a:t>
            </a:r>
            <a:r>
              <a:rPr lang="en-US" dirty="0"/>
              <a:t> </a:t>
            </a:r>
            <a:r>
              <a:rPr lang="en-US" dirty="0" err="1"/>
              <a:t>cijelih</a:t>
            </a:r>
            <a:r>
              <a:rPr lang="en-US" dirty="0"/>
              <a:t> </a:t>
            </a:r>
            <a:r>
              <a:rPr lang="en-US" dirty="0" err="1"/>
              <a:t>pozitivnih</a:t>
            </a:r>
            <a:r>
              <a:rPr lang="en-US" dirty="0"/>
              <a:t> </a:t>
            </a:r>
            <a:r>
              <a:rPr lang="en-US" dirty="0" err="1"/>
              <a:t>brojeva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5199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34688-255B-C3B7-7D1C-5FD822D0B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Nivoi</a:t>
            </a:r>
            <a:r>
              <a:rPr lang="en-US" dirty="0"/>
              <a:t> </a:t>
            </a:r>
            <a:r>
              <a:rPr lang="en-US" dirty="0" err="1"/>
              <a:t>transformacije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37778-2DD5-6BBC-753A-1926BF304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Algoritam</a:t>
            </a:r>
            <a:br>
              <a:rPr lang="hr-HR" dirty="0"/>
            </a:br>
            <a:r>
              <a:rPr lang="en-US" dirty="0" err="1"/>
              <a:t>Korak</a:t>
            </a:r>
            <a:r>
              <a:rPr lang="en-US" dirty="0"/>
              <a:t>-po-</a:t>
            </a:r>
            <a:r>
              <a:rPr lang="en-US" dirty="0" err="1"/>
              <a:t>korak</a:t>
            </a:r>
            <a:r>
              <a:rPr lang="en-US" dirty="0"/>
              <a:t> </a:t>
            </a:r>
            <a:r>
              <a:rPr lang="en-US" dirty="0" err="1"/>
              <a:t>procedura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sigurno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svoj</a:t>
            </a:r>
            <a:r>
              <a:rPr lang="en-US" dirty="0"/>
              <a:t> </a:t>
            </a:r>
            <a:r>
              <a:rPr lang="en-US" dirty="0" err="1"/>
              <a:t>kraj</a:t>
            </a:r>
            <a:r>
              <a:rPr lang="en-US" dirty="0"/>
              <a:t>, u </a:t>
            </a:r>
            <a:r>
              <a:rPr lang="en-US" dirty="0" err="1"/>
              <a:t>kojoj</a:t>
            </a:r>
            <a:r>
              <a:rPr lang="en-US" dirty="0"/>
              <a:t> je </a:t>
            </a:r>
            <a:r>
              <a:rPr lang="en-US" dirty="0" err="1"/>
              <a:t>svaki</a:t>
            </a:r>
            <a:r>
              <a:rPr lang="en-US" dirty="0"/>
              <a:t> </a:t>
            </a:r>
            <a:r>
              <a:rPr lang="en-US" dirty="0" err="1"/>
              <a:t>korak</a:t>
            </a:r>
            <a:r>
              <a:rPr lang="en-US" dirty="0"/>
              <a:t> </a:t>
            </a:r>
            <a:r>
              <a:rPr lang="en-US" dirty="0" err="1"/>
              <a:t>precizno</a:t>
            </a:r>
            <a:r>
              <a:rPr lang="en-US" dirty="0"/>
              <a:t> </a:t>
            </a:r>
            <a:r>
              <a:rPr lang="en-US" dirty="0" err="1"/>
              <a:t>određen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računalo</a:t>
            </a:r>
            <a:r>
              <a:rPr lang="en-US" dirty="0"/>
              <a:t> ga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odraditi</a:t>
            </a:r>
            <a:r>
              <a:rPr lang="en-US" dirty="0"/>
              <a:t>. Many algorithms for the same problem</a:t>
            </a:r>
            <a:endParaRPr lang="hr-HR" dirty="0"/>
          </a:p>
          <a:p>
            <a:r>
              <a:rPr lang="en-US" dirty="0"/>
              <a:t>ISA (Instruction Set Architecture) </a:t>
            </a:r>
            <a:br>
              <a:rPr lang="hr-HR" dirty="0"/>
            </a:br>
            <a:r>
              <a:rPr lang="en-US" dirty="0" err="1"/>
              <a:t>Sučelje</a:t>
            </a:r>
            <a:r>
              <a:rPr lang="en-US" dirty="0"/>
              <a:t>/</a:t>
            </a:r>
            <a:r>
              <a:rPr lang="en-US" dirty="0" err="1"/>
              <a:t>ugovor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softvera</a:t>
            </a:r>
            <a:r>
              <a:rPr lang="en-US" dirty="0"/>
              <a:t> I </a:t>
            </a:r>
            <a:r>
              <a:rPr lang="en-US" dirty="0" err="1"/>
              <a:t>hardvera</a:t>
            </a:r>
            <a:r>
              <a:rPr lang="en-US" dirty="0"/>
              <a:t>. Ono za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programer</a:t>
            </a:r>
            <a:r>
              <a:rPr lang="en-US" dirty="0"/>
              <a:t> </a:t>
            </a:r>
            <a:r>
              <a:rPr lang="en-US" dirty="0" err="1"/>
              <a:t>pretpostavlja</a:t>
            </a:r>
            <a:r>
              <a:rPr lang="en-US" dirty="0"/>
              <a:t> da </a:t>
            </a:r>
            <a:r>
              <a:rPr lang="en-US" dirty="0" err="1"/>
              <a:t>hardver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odraditi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109784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9578D-695B-49AD-E872-0127391E4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Prikaz</a:t>
            </a:r>
            <a:r>
              <a:rPr lang="en-US" dirty="0"/>
              <a:t> </a:t>
            </a:r>
            <a:r>
              <a:rPr lang="en-US" dirty="0" err="1"/>
              <a:t>cijelih</a:t>
            </a:r>
            <a:r>
              <a:rPr lang="en-US" dirty="0"/>
              <a:t> </a:t>
            </a:r>
            <a:r>
              <a:rPr lang="en-US" dirty="0" err="1"/>
              <a:t>brojeva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D81A1-FE18-AF41-7777-F01FA49DE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643" y="1475874"/>
            <a:ext cx="10876546" cy="501700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• U </a:t>
            </a:r>
            <a:r>
              <a:rPr lang="en-US" dirty="0" err="1"/>
              <a:t>računalu</a:t>
            </a:r>
            <a:r>
              <a:rPr lang="en-US" dirty="0"/>
              <a:t> se </a:t>
            </a:r>
            <a:r>
              <a:rPr lang="en-US" dirty="0" err="1"/>
              <a:t>koriste</a:t>
            </a:r>
            <a:r>
              <a:rPr lang="en-US" dirty="0"/>
              <a:t> </a:t>
            </a:r>
            <a:r>
              <a:rPr lang="en-US" dirty="0" err="1"/>
              <a:t>različiti</a:t>
            </a:r>
            <a:r>
              <a:rPr lang="en-US" dirty="0"/>
              <a:t> </a:t>
            </a:r>
            <a:r>
              <a:rPr lang="en-US" dirty="0" err="1"/>
              <a:t>načini</a:t>
            </a:r>
            <a:r>
              <a:rPr lang="en-US" dirty="0"/>
              <a:t> za </a:t>
            </a:r>
            <a:r>
              <a:rPr lang="en-US" dirty="0" err="1"/>
              <a:t>prikaz</a:t>
            </a:r>
            <a:r>
              <a:rPr lang="en-US" dirty="0"/>
              <a:t> </a:t>
            </a:r>
            <a:r>
              <a:rPr lang="en-US" dirty="0" err="1"/>
              <a:t>cijelih</a:t>
            </a:r>
            <a:r>
              <a:rPr lang="en-US" dirty="0"/>
              <a:t> </a:t>
            </a:r>
            <a:r>
              <a:rPr lang="en-US" dirty="0" err="1"/>
              <a:t>brojeva</a:t>
            </a:r>
            <a:r>
              <a:rPr lang="en-US" dirty="0"/>
              <a:t>:</a:t>
            </a:r>
          </a:p>
          <a:p>
            <a:r>
              <a:rPr lang="en-US" dirty="0"/>
              <a:t>• </a:t>
            </a:r>
            <a:r>
              <a:rPr lang="en-US" dirty="0" err="1"/>
              <a:t>predznak-apsolutna</a:t>
            </a:r>
            <a:r>
              <a:rPr lang="en-US" dirty="0"/>
              <a:t> </a:t>
            </a:r>
            <a:r>
              <a:rPr lang="en-US" dirty="0" err="1"/>
              <a:t>vrijednost</a:t>
            </a:r>
            <a:r>
              <a:rPr lang="en-US" dirty="0"/>
              <a:t> (</a:t>
            </a:r>
            <a:r>
              <a:rPr lang="en-US" dirty="0" err="1"/>
              <a:t>engl.</a:t>
            </a:r>
            <a:r>
              <a:rPr lang="en-US" dirty="0"/>
              <a:t> signed and</a:t>
            </a:r>
            <a:r>
              <a:rPr lang="hr-HR" dirty="0"/>
              <a:t> </a:t>
            </a:r>
            <a:r>
              <a:rPr lang="en-US" dirty="0"/>
              <a:t>magnitude);</a:t>
            </a:r>
          </a:p>
          <a:p>
            <a:r>
              <a:rPr lang="en-US" dirty="0"/>
              <a:t>• </a:t>
            </a:r>
            <a:r>
              <a:rPr lang="en-US" dirty="0" err="1"/>
              <a:t>jedinični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nepotpuni</a:t>
            </a:r>
            <a:r>
              <a:rPr lang="en-US" dirty="0"/>
              <a:t> </a:t>
            </a:r>
            <a:r>
              <a:rPr lang="en-US" dirty="0" err="1"/>
              <a:t>komplement</a:t>
            </a:r>
            <a:r>
              <a:rPr lang="en-US" dirty="0"/>
              <a:t> (</a:t>
            </a:r>
            <a:r>
              <a:rPr lang="en-US" dirty="0" err="1"/>
              <a:t>engl.</a:t>
            </a:r>
            <a:r>
              <a:rPr lang="en-US" dirty="0"/>
              <a:t> one’s</a:t>
            </a:r>
            <a:r>
              <a:rPr lang="hr-HR" dirty="0"/>
              <a:t> </a:t>
            </a:r>
            <a:r>
              <a:rPr lang="en-US" dirty="0"/>
              <a:t>complement);</a:t>
            </a:r>
          </a:p>
          <a:p>
            <a:r>
              <a:rPr lang="en-US" dirty="0"/>
              <a:t>• </a:t>
            </a:r>
            <a:r>
              <a:rPr lang="en-US" dirty="0" err="1"/>
              <a:t>potpuni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dvojni</a:t>
            </a:r>
            <a:r>
              <a:rPr lang="en-US" dirty="0"/>
              <a:t> </a:t>
            </a:r>
            <a:r>
              <a:rPr lang="en-US" dirty="0" err="1"/>
              <a:t>komplement</a:t>
            </a:r>
            <a:r>
              <a:rPr lang="en-US" dirty="0"/>
              <a:t> (</a:t>
            </a:r>
            <a:r>
              <a:rPr lang="en-US" dirty="0" err="1"/>
              <a:t>engl.</a:t>
            </a:r>
            <a:r>
              <a:rPr lang="en-US" dirty="0"/>
              <a:t> two’s</a:t>
            </a:r>
            <a:r>
              <a:rPr lang="hr-HR" dirty="0"/>
              <a:t> </a:t>
            </a:r>
            <a:r>
              <a:rPr lang="en-US" dirty="0"/>
              <a:t>complement)</a:t>
            </a:r>
            <a:endParaRPr lang="hr-HR" dirty="0"/>
          </a:p>
          <a:p>
            <a:r>
              <a:rPr lang="en-US" dirty="0"/>
              <a:t>• </a:t>
            </a:r>
            <a:r>
              <a:rPr lang="en-US" dirty="0" err="1"/>
              <a:t>Prikaz</a:t>
            </a:r>
            <a:r>
              <a:rPr lang="en-US" dirty="0"/>
              <a:t> </a:t>
            </a:r>
            <a:r>
              <a:rPr lang="en-US" dirty="0" err="1"/>
              <a:t>brojeva</a:t>
            </a:r>
            <a:r>
              <a:rPr lang="en-US" dirty="0"/>
              <a:t> u </a:t>
            </a:r>
            <a:r>
              <a:rPr lang="en-US" dirty="0" err="1"/>
              <a:t>notaciji</a:t>
            </a:r>
            <a:r>
              <a:rPr lang="en-US" dirty="0"/>
              <a:t> </a:t>
            </a:r>
            <a:r>
              <a:rPr lang="en-US" dirty="0" err="1"/>
              <a:t>potpunim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dvojnim</a:t>
            </a:r>
            <a:r>
              <a:rPr lang="en-US" dirty="0"/>
              <a:t> </a:t>
            </a:r>
            <a:r>
              <a:rPr lang="en-US" dirty="0" err="1"/>
              <a:t>komplementom</a:t>
            </a:r>
            <a:r>
              <a:rPr lang="en-US" dirty="0"/>
              <a:t> -</a:t>
            </a:r>
            <a:r>
              <a:rPr lang="hr-HR" dirty="0"/>
              <a:t> </a:t>
            </a:r>
            <a:r>
              <a:rPr lang="en-US" dirty="0" err="1"/>
              <a:t>najčešće</a:t>
            </a:r>
            <a:r>
              <a:rPr lang="en-US" dirty="0"/>
              <a:t> je </a:t>
            </a:r>
            <a:r>
              <a:rPr lang="en-US" dirty="0" err="1"/>
              <a:t>korišteni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en-US" dirty="0"/>
              <a:t> </a:t>
            </a:r>
            <a:r>
              <a:rPr lang="en-US" dirty="0" err="1"/>
              <a:t>prikaza</a:t>
            </a:r>
            <a:r>
              <a:rPr lang="en-US" dirty="0"/>
              <a:t> </a:t>
            </a:r>
            <a:r>
              <a:rPr lang="en-US" dirty="0" err="1"/>
              <a:t>cijelih</a:t>
            </a:r>
            <a:r>
              <a:rPr lang="en-US" dirty="0"/>
              <a:t> </a:t>
            </a:r>
            <a:r>
              <a:rPr lang="en-US" dirty="0" err="1"/>
              <a:t>brojeva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Svojstva</a:t>
            </a:r>
            <a:r>
              <a:rPr lang="en-US" dirty="0"/>
              <a:t> </a:t>
            </a:r>
            <a:r>
              <a:rPr lang="en-US" dirty="0" err="1"/>
              <a:t>brojeva</a:t>
            </a:r>
            <a:r>
              <a:rPr lang="en-US" dirty="0"/>
              <a:t> </a:t>
            </a:r>
            <a:r>
              <a:rPr lang="en-US" dirty="0" err="1"/>
              <a:t>predočenih</a:t>
            </a:r>
            <a:r>
              <a:rPr lang="en-US" dirty="0"/>
              <a:t> u </a:t>
            </a:r>
            <a:r>
              <a:rPr lang="en-US" dirty="0" err="1"/>
              <a:t>dvojnom</a:t>
            </a:r>
            <a:r>
              <a:rPr lang="en-US" dirty="0"/>
              <a:t> </a:t>
            </a:r>
            <a:r>
              <a:rPr lang="en-US" dirty="0" err="1"/>
              <a:t>komplementu</a:t>
            </a:r>
            <a:r>
              <a:rPr lang="en-US" dirty="0"/>
              <a:t>:</a:t>
            </a:r>
          </a:p>
          <a:p>
            <a:r>
              <a:rPr lang="en-US" dirty="0"/>
              <a:t>• </a:t>
            </a:r>
            <a:r>
              <a:rPr lang="en-US" dirty="0" err="1"/>
              <a:t>dvojni</a:t>
            </a:r>
            <a:r>
              <a:rPr lang="en-US" dirty="0"/>
              <a:t> </a:t>
            </a:r>
            <a:r>
              <a:rPr lang="en-US" dirty="0" err="1"/>
              <a:t>komplement</a:t>
            </a:r>
            <a:r>
              <a:rPr lang="en-US" dirty="0"/>
              <a:t> je </a:t>
            </a:r>
            <a:r>
              <a:rPr lang="en-US" dirty="0" err="1"/>
              <a:t>zaista</a:t>
            </a:r>
            <a:r>
              <a:rPr lang="en-US" dirty="0"/>
              <a:t> “</a:t>
            </a:r>
            <a:r>
              <a:rPr lang="en-US" dirty="0" err="1"/>
              <a:t>pravi</a:t>
            </a:r>
            <a:r>
              <a:rPr lang="en-US" dirty="0"/>
              <a:t>” </a:t>
            </a:r>
            <a:r>
              <a:rPr lang="en-US" dirty="0" err="1"/>
              <a:t>komplement</a:t>
            </a:r>
            <a:r>
              <a:rPr lang="en-US" dirty="0"/>
              <a:t> </a:t>
            </a:r>
            <a:r>
              <a:rPr lang="en-US" dirty="0" err="1"/>
              <a:t>jer</a:t>
            </a:r>
            <a:r>
              <a:rPr lang="hr-HR" dirty="0"/>
              <a:t> </a:t>
            </a:r>
            <a:r>
              <a:rPr lang="en-US" dirty="0" err="1"/>
              <a:t>vrijedi</a:t>
            </a:r>
            <a:r>
              <a:rPr lang="en-US" dirty="0"/>
              <a:t> da je +X + (-X) =0</a:t>
            </a:r>
          </a:p>
          <a:p>
            <a:r>
              <a:rPr lang="en-US" dirty="0"/>
              <a:t>• </a:t>
            </a:r>
            <a:r>
              <a:rPr lang="en-US" dirty="0" err="1"/>
              <a:t>postoji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jedna</a:t>
            </a:r>
            <a:r>
              <a:rPr lang="en-US" dirty="0"/>
              <a:t> </a:t>
            </a:r>
            <a:r>
              <a:rPr lang="en-US" dirty="0" err="1"/>
              <a:t>nula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pozitivan</a:t>
            </a:r>
            <a:r>
              <a:rPr lang="en-US" dirty="0"/>
              <a:t> </a:t>
            </a:r>
            <a:r>
              <a:rPr lang="en-US" dirty="0" err="1"/>
              <a:t>broj</a:t>
            </a:r>
            <a:r>
              <a:rPr lang="en-US" dirty="0"/>
              <a:t> - </a:t>
            </a:r>
            <a:r>
              <a:rPr lang="en-US" dirty="0" err="1"/>
              <a:t>najznačajniji</a:t>
            </a:r>
            <a:r>
              <a:rPr lang="en-US" dirty="0"/>
              <a:t> bit 0, </a:t>
            </a:r>
            <a:r>
              <a:rPr lang="en-US" dirty="0" err="1"/>
              <a:t>negativni</a:t>
            </a:r>
            <a:r>
              <a:rPr lang="en-US" dirty="0"/>
              <a:t> </a:t>
            </a:r>
            <a:r>
              <a:rPr lang="en-US" dirty="0" err="1"/>
              <a:t>broj</a:t>
            </a:r>
            <a:r>
              <a:rPr lang="hr-HR" dirty="0"/>
              <a:t> - </a:t>
            </a:r>
            <a:r>
              <a:rPr lang="en-US" dirty="0"/>
              <a:t>1</a:t>
            </a:r>
          </a:p>
          <a:p>
            <a:r>
              <a:rPr lang="en-US" dirty="0"/>
              <a:t>• </a:t>
            </a:r>
            <a:r>
              <a:rPr lang="en-US" dirty="0" err="1"/>
              <a:t>opseg</a:t>
            </a:r>
            <a:r>
              <a:rPr lang="en-US" dirty="0"/>
              <a:t> </a:t>
            </a:r>
            <a:r>
              <a:rPr lang="en-US" dirty="0" err="1"/>
              <a:t>prikaza</a:t>
            </a:r>
            <a:r>
              <a:rPr lang="en-US" dirty="0"/>
              <a:t> </a:t>
            </a:r>
            <a:r>
              <a:rPr lang="en-US" dirty="0" err="1"/>
              <a:t>brojeva</a:t>
            </a:r>
            <a:r>
              <a:rPr lang="en-US" dirty="0"/>
              <a:t> je od -2n-1 do +2n-1-1</a:t>
            </a:r>
          </a:p>
          <a:p>
            <a:r>
              <a:rPr lang="en-US" dirty="0"/>
              <a:t>• </a:t>
            </a:r>
            <a:r>
              <a:rPr lang="en-US" dirty="0" err="1"/>
              <a:t>dvojni</a:t>
            </a:r>
            <a:r>
              <a:rPr lang="en-US" dirty="0"/>
              <a:t> </a:t>
            </a:r>
            <a:r>
              <a:rPr lang="en-US" dirty="0" err="1"/>
              <a:t>komplement</a:t>
            </a:r>
            <a:r>
              <a:rPr lang="en-US" dirty="0"/>
              <a:t> </a:t>
            </a:r>
            <a:r>
              <a:rPr lang="en-US" dirty="0" err="1"/>
              <a:t>dvojnog</a:t>
            </a:r>
            <a:r>
              <a:rPr lang="en-US" dirty="0"/>
              <a:t> </a:t>
            </a:r>
            <a:r>
              <a:rPr lang="en-US" dirty="0" err="1"/>
              <a:t>komplementa</a:t>
            </a:r>
            <a:r>
              <a:rPr lang="en-US" dirty="0"/>
              <a:t> od X je X</a:t>
            </a:r>
          </a:p>
        </p:txBody>
      </p:sp>
    </p:spTree>
    <p:extLst>
      <p:ext uri="{BB962C8B-B14F-4D97-AF65-F5344CB8AC3E}">
        <p14:creationId xmlns:p14="http://schemas.microsoft.com/office/powerpoint/2010/main" val="295205998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E9013-23C1-9AE6-EB61-9614456B7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Prikaz</a:t>
            </a:r>
            <a:r>
              <a:rPr lang="en-US" dirty="0"/>
              <a:t> </a:t>
            </a:r>
            <a:r>
              <a:rPr lang="en-US" dirty="0" err="1"/>
              <a:t>brojeva</a:t>
            </a:r>
            <a:r>
              <a:rPr lang="en-US" dirty="0"/>
              <a:t> s </a:t>
            </a:r>
            <a:r>
              <a:rPr lang="en-US" dirty="0" err="1"/>
              <a:t>pomičnim</a:t>
            </a:r>
            <a:r>
              <a:rPr lang="en-US" dirty="0"/>
              <a:t> </a:t>
            </a:r>
            <a:r>
              <a:rPr lang="en-US" dirty="0" err="1"/>
              <a:t>zarezom</a:t>
            </a:r>
            <a:r>
              <a:rPr lang="en-US" dirty="0"/>
              <a:t> (floating-point number)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64931-1FC1-6A8F-D97B-F4893765D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</a:t>
            </a:r>
            <a:r>
              <a:rPr lang="en-US" dirty="0" err="1"/>
              <a:t>Upotrebljavaju</a:t>
            </a:r>
            <a:r>
              <a:rPr lang="en-US" dirty="0"/>
              <a:t> se u </a:t>
            </a:r>
            <a:r>
              <a:rPr lang="en-US" dirty="0" err="1"/>
              <a:t>računanju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području</a:t>
            </a:r>
            <a:r>
              <a:rPr lang="en-US" dirty="0"/>
              <a:t> </a:t>
            </a:r>
            <a:r>
              <a:rPr lang="en-US" dirty="0" err="1"/>
              <a:t>znanosti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Vrijednosti</a:t>
            </a:r>
            <a:r>
              <a:rPr lang="en-US" dirty="0"/>
              <a:t> </a:t>
            </a:r>
            <a:r>
              <a:rPr lang="en-US" dirty="0" err="1"/>
              <a:t>brojeva</a:t>
            </a:r>
            <a:r>
              <a:rPr lang="en-US" dirty="0"/>
              <a:t> </a:t>
            </a:r>
            <a:r>
              <a:rPr lang="en-US" dirty="0" err="1"/>
              <a:t>kreću</a:t>
            </a:r>
            <a:r>
              <a:rPr lang="en-US" dirty="0"/>
              <a:t> u </a:t>
            </a:r>
            <a:r>
              <a:rPr lang="en-US" dirty="0" err="1"/>
              <a:t>vrlo</a:t>
            </a:r>
            <a:r>
              <a:rPr lang="en-US" dirty="0"/>
              <a:t> </a:t>
            </a:r>
            <a:r>
              <a:rPr lang="en-US" dirty="0" err="1"/>
              <a:t>širokom</a:t>
            </a:r>
            <a:r>
              <a:rPr lang="en-US" dirty="0"/>
              <a:t> </a:t>
            </a:r>
            <a:r>
              <a:rPr lang="en-US" dirty="0" err="1"/>
              <a:t>rasponu</a:t>
            </a:r>
            <a:r>
              <a:rPr lang="en-US" dirty="0"/>
              <a:t>: od </a:t>
            </a:r>
            <a:r>
              <a:rPr lang="en-US" dirty="0" err="1"/>
              <a:t>vrlo</a:t>
            </a:r>
            <a:r>
              <a:rPr lang="en-US" dirty="0"/>
              <a:t> </a:t>
            </a:r>
            <a:r>
              <a:rPr lang="en-US" dirty="0" err="1"/>
              <a:t>malih</a:t>
            </a:r>
            <a:r>
              <a:rPr lang="hr-HR" dirty="0"/>
              <a:t> </a:t>
            </a:r>
            <a:r>
              <a:rPr lang="en-US" dirty="0" err="1"/>
              <a:t>vrijednosti</a:t>
            </a:r>
            <a:r>
              <a:rPr lang="en-US" dirty="0"/>
              <a:t> (</a:t>
            </a:r>
            <a:r>
              <a:rPr lang="en-US" dirty="0" err="1"/>
              <a:t>npr</a:t>
            </a:r>
            <a:r>
              <a:rPr lang="en-US" dirty="0"/>
              <a:t>. 2-120) do </a:t>
            </a:r>
            <a:r>
              <a:rPr lang="en-US" dirty="0" err="1"/>
              <a:t>vrlo</a:t>
            </a:r>
            <a:r>
              <a:rPr lang="en-US" dirty="0"/>
              <a:t> </a:t>
            </a:r>
            <a:r>
              <a:rPr lang="en-US" dirty="0" err="1"/>
              <a:t>velikih</a:t>
            </a:r>
            <a:r>
              <a:rPr lang="en-US" dirty="0"/>
              <a:t> </a:t>
            </a:r>
            <a:r>
              <a:rPr lang="en-US" dirty="0" err="1"/>
              <a:t>vrijednosti</a:t>
            </a:r>
            <a:r>
              <a:rPr lang="en-US" dirty="0"/>
              <a:t> (</a:t>
            </a:r>
            <a:r>
              <a:rPr lang="en-US" dirty="0" err="1"/>
              <a:t>npr</a:t>
            </a:r>
            <a:r>
              <a:rPr lang="en-US" dirty="0"/>
              <a:t>. 2+120)</a:t>
            </a:r>
          </a:p>
          <a:p>
            <a:r>
              <a:rPr lang="en-US" dirty="0"/>
              <a:t>• </a:t>
            </a:r>
            <a:r>
              <a:rPr lang="en-US" dirty="0" err="1"/>
              <a:t>Viši</a:t>
            </a:r>
            <a:r>
              <a:rPr lang="en-US" dirty="0"/>
              <a:t> </a:t>
            </a:r>
            <a:r>
              <a:rPr lang="en-US" dirty="0" err="1"/>
              <a:t>programski</a:t>
            </a:r>
            <a:r>
              <a:rPr lang="en-US" dirty="0"/>
              <a:t> </a:t>
            </a:r>
            <a:r>
              <a:rPr lang="en-US" dirty="0" err="1"/>
              <a:t>jezici</a:t>
            </a:r>
            <a:r>
              <a:rPr lang="en-US" dirty="0"/>
              <a:t> </a:t>
            </a:r>
            <a:r>
              <a:rPr lang="en-US" dirty="0" err="1"/>
              <a:t>dopuštaju</a:t>
            </a:r>
            <a:r>
              <a:rPr lang="en-US" dirty="0"/>
              <a:t> </a:t>
            </a:r>
            <a:r>
              <a:rPr lang="en-US" dirty="0" err="1"/>
              <a:t>definiranje</a:t>
            </a:r>
            <a:r>
              <a:rPr lang="en-US" dirty="0"/>
              <a:t> </a:t>
            </a:r>
            <a:r>
              <a:rPr lang="en-US" dirty="0" err="1"/>
              <a:t>varijabli</a:t>
            </a:r>
            <a:r>
              <a:rPr lang="en-US" dirty="0"/>
              <a:t> </a:t>
            </a:r>
            <a:r>
              <a:rPr lang="en-US" dirty="0" err="1"/>
              <a:t>tipa</a:t>
            </a:r>
            <a:r>
              <a:rPr lang="en-US" dirty="0"/>
              <a:t> real I</a:t>
            </a:r>
            <a:r>
              <a:rPr lang="hr-HR" dirty="0"/>
              <a:t> </a:t>
            </a:r>
            <a:r>
              <a:rPr lang="en-US" dirty="0"/>
              <a:t>one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imati</a:t>
            </a:r>
            <a:r>
              <a:rPr lang="en-US" dirty="0"/>
              <a:t> </a:t>
            </a:r>
            <a:r>
              <a:rPr lang="en-US" dirty="0" err="1"/>
              <a:t>vrijednosti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slijedna</a:t>
            </a:r>
            <a:r>
              <a:rPr lang="en-US" dirty="0"/>
              <a:t> </a:t>
            </a:r>
            <a:r>
              <a:rPr lang="en-US" dirty="0" err="1"/>
              <a:t>cijela</a:t>
            </a:r>
            <a:r>
              <a:rPr lang="en-US" dirty="0"/>
              <a:t> </a:t>
            </a:r>
            <a:r>
              <a:rPr lang="en-US" dirty="0" err="1"/>
              <a:t>broja</a:t>
            </a:r>
            <a:endParaRPr lang="en-US" dirty="0"/>
          </a:p>
          <a:p>
            <a:r>
              <a:rPr lang="en-US" dirty="0"/>
              <a:t>• U </a:t>
            </a:r>
            <a:r>
              <a:rPr lang="en-US" dirty="0" err="1"/>
              <a:t>računalu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ti</a:t>
            </a:r>
            <a:r>
              <a:rPr lang="en-US" dirty="0"/>
              <a:t> </a:t>
            </a:r>
            <a:r>
              <a:rPr lang="en-US" dirty="0" err="1"/>
              <a:t>brojevi</a:t>
            </a:r>
            <a:r>
              <a:rPr lang="en-US" dirty="0"/>
              <a:t> </a:t>
            </a:r>
            <a:r>
              <a:rPr lang="en-US" dirty="0" err="1"/>
              <a:t>predočeni</a:t>
            </a:r>
            <a:r>
              <a:rPr lang="en-US" dirty="0"/>
              <a:t> u </a:t>
            </a:r>
            <a:r>
              <a:rPr lang="en-US" dirty="0" err="1"/>
              <a:t>obliku</a:t>
            </a:r>
            <a:r>
              <a:rPr lang="en-US" dirty="0"/>
              <a:t> </a:t>
            </a:r>
            <a:r>
              <a:rPr lang="en-US" dirty="0" err="1"/>
              <a:t>brojeva</a:t>
            </a:r>
            <a:r>
              <a:rPr lang="en-US" dirty="0"/>
              <a:t> s </a:t>
            </a:r>
            <a:r>
              <a:rPr lang="en-US" dirty="0" err="1"/>
              <a:t>pomičnim</a:t>
            </a:r>
            <a:r>
              <a:rPr lang="hr-HR" dirty="0"/>
              <a:t> </a:t>
            </a:r>
            <a:r>
              <a:rPr lang="en-US" dirty="0"/>
              <a:t>(</a:t>
            </a:r>
            <a:r>
              <a:rPr lang="en-US" dirty="0" err="1"/>
              <a:t>binarnim</a:t>
            </a:r>
            <a:r>
              <a:rPr lang="en-US" dirty="0"/>
              <a:t>) </a:t>
            </a:r>
            <a:r>
              <a:rPr lang="en-US" dirty="0" err="1"/>
              <a:t>zarezom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1098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487D4-0087-561E-13A6-6D05197D7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Prikaz</a:t>
            </a:r>
            <a:r>
              <a:rPr lang="en-US" dirty="0"/>
              <a:t> </a:t>
            </a:r>
            <a:r>
              <a:rPr lang="en-US" dirty="0" err="1"/>
              <a:t>brojeva</a:t>
            </a:r>
            <a:r>
              <a:rPr lang="en-US" dirty="0"/>
              <a:t> s </a:t>
            </a:r>
            <a:r>
              <a:rPr lang="en-US" dirty="0" err="1"/>
              <a:t>pomičnim</a:t>
            </a:r>
            <a:r>
              <a:rPr lang="en-US" dirty="0"/>
              <a:t> </a:t>
            </a:r>
            <a:r>
              <a:rPr lang="en-US" dirty="0" err="1"/>
              <a:t>zarezom</a:t>
            </a:r>
            <a:r>
              <a:rPr lang="en-US" dirty="0"/>
              <a:t> (floating-point number)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E98E92-FD57-2281-C36C-DD6972071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126" y="5432509"/>
            <a:ext cx="4764505" cy="148890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6C97E-DEA3-F450-2BA3-D90F5B2A1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• </a:t>
            </a:r>
            <a:r>
              <a:rPr lang="en-US" dirty="0" err="1"/>
              <a:t>Broj</a:t>
            </a:r>
            <a:r>
              <a:rPr lang="en-US" dirty="0"/>
              <a:t> se u tom </a:t>
            </a:r>
            <a:r>
              <a:rPr lang="en-US" dirty="0" err="1"/>
              <a:t>načinu</a:t>
            </a:r>
            <a:r>
              <a:rPr lang="en-US" dirty="0"/>
              <a:t> </a:t>
            </a:r>
            <a:r>
              <a:rPr lang="en-US" dirty="0" err="1"/>
              <a:t>prikaza</a:t>
            </a:r>
            <a:r>
              <a:rPr lang="en-US" dirty="0"/>
              <a:t> </a:t>
            </a:r>
            <a:r>
              <a:rPr lang="en-US" dirty="0" err="1"/>
              <a:t>sastoji</a:t>
            </a:r>
            <a:r>
              <a:rPr lang="en-US" dirty="0"/>
              <a:t> od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dijela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eksponenta</a:t>
            </a:r>
            <a:r>
              <a:rPr lang="en-US" dirty="0"/>
              <a:t>;</a:t>
            </a:r>
          </a:p>
          <a:p>
            <a:r>
              <a:rPr lang="en-US" dirty="0"/>
              <a:t>• </a:t>
            </a:r>
            <a:r>
              <a:rPr lang="en-US" dirty="0" err="1"/>
              <a:t>mantise</a:t>
            </a:r>
            <a:r>
              <a:rPr lang="en-US" dirty="0"/>
              <a:t>;</a:t>
            </a:r>
          </a:p>
          <a:p>
            <a:r>
              <a:rPr lang="en-US" dirty="0"/>
              <a:t>• </a:t>
            </a:r>
            <a:r>
              <a:rPr lang="en-US" dirty="0" err="1"/>
              <a:t>Možemo</a:t>
            </a:r>
            <a:r>
              <a:rPr lang="en-US" dirty="0"/>
              <a:t> ga </a:t>
            </a:r>
            <a:r>
              <a:rPr lang="en-US" dirty="0" err="1"/>
              <a:t>predočiti</a:t>
            </a:r>
            <a:r>
              <a:rPr lang="en-US" dirty="0"/>
              <a:t> u </a:t>
            </a:r>
            <a:r>
              <a:rPr lang="en-US" dirty="0" err="1"/>
              <a:t>obliku</a:t>
            </a:r>
            <a:r>
              <a:rPr lang="hr-HR" dirty="0"/>
              <a:t>:</a:t>
            </a:r>
          </a:p>
          <a:p>
            <a:pPr lvl="1"/>
            <a:r>
              <a:rPr lang="en-US" dirty="0"/>
              <a:t>a - </a:t>
            </a:r>
            <a:r>
              <a:rPr lang="en-US" dirty="0" err="1"/>
              <a:t>mantisa</a:t>
            </a:r>
            <a:endParaRPr lang="en-US" dirty="0"/>
          </a:p>
          <a:p>
            <a:pPr lvl="1"/>
            <a:r>
              <a:rPr lang="en-US" dirty="0"/>
              <a:t>r -</a:t>
            </a:r>
            <a:r>
              <a:rPr lang="en-US" dirty="0" err="1"/>
              <a:t>izabrana</a:t>
            </a:r>
            <a:r>
              <a:rPr lang="en-US" dirty="0"/>
              <a:t> </a:t>
            </a:r>
            <a:r>
              <a:rPr lang="en-US" dirty="0" err="1"/>
              <a:t>baza</a:t>
            </a:r>
            <a:r>
              <a:rPr lang="en-US" dirty="0"/>
              <a:t> </a:t>
            </a:r>
            <a:r>
              <a:rPr lang="en-US" dirty="0" err="1"/>
              <a:t>brojevnog</a:t>
            </a:r>
            <a:r>
              <a:rPr lang="en-US" dirty="0"/>
              <a:t> </a:t>
            </a:r>
            <a:r>
              <a:rPr lang="en-US" dirty="0" err="1"/>
              <a:t>sustava</a:t>
            </a:r>
            <a:endParaRPr lang="en-US" dirty="0"/>
          </a:p>
          <a:p>
            <a:pPr lvl="1"/>
            <a:r>
              <a:rPr lang="en-US" dirty="0"/>
              <a:t>e –</a:t>
            </a:r>
            <a:r>
              <a:rPr lang="en-US" dirty="0" err="1"/>
              <a:t>eksponent</a:t>
            </a:r>
            <a:endParaRPr lang="hr-HR" dirty="0"/>
          </a:p>
          <a:p>
            <a:r>
              <a:rPr lang="hr-HR" dirty="0"/>
              <a:t>•Broj s pomičnim zarezom u računalu se pohranjuje slijedom bitova koji definiraju dva polja:</a:t>
            </a:r>
          </a:p>
          <a:p>
            <a:pPr lvl="1"/>
            <a:r>
              <a:rPr lang="hr-HR" dirty="0"/>
              <a:t>Polje eksponenta e i</a:t>
            </a:r>
          </a:p>
          <a:p>
            <a:pPr lvl="1"/>
            <a:r>
              <a:rPr lang="hr-HR" dirty="0"/>
              <a:t>Polje mantise (argumenta)</a:t>
            </a:r>
          </a:p>
          <a:p>
            <a:pPr lvl="1"/>
            <a:r>
              <a:rPr lang="hr-HR" dirty="0"/>
              <a:t>Vrijednost baze r eksplicitno se ne pohranjuje uračunalu</a:t>
            </a:r>
          </a:p>
        </p:txBody>
      </p:sp>
    </p:spTree>
    <p:extLst>
      <p:ext uri="{BB962C8B-B14F-4D97-AF65-F5344CB8AC3E}">
        <p14:creationId xmlns:p14="http://schemas.microsoft.com/office/powerpoint/2010/main" val="125379828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995B2-7459-36DC-9A2A-51BBAE134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Zbrajanje</a:t>
            </a:r>
            <a:r>
              <a:rPr lang="en-US" dirty="0"/>
              <a:t> </a:t>
            </a:r>
            <a:r>
              <a:rPr lang="en-US" dirty="0" err="1"/>
              <a:t>dvaju</a:t>
            </a:r>
            <a:r>
              <a:rPr lang="en-US" dirty="0"/>
              <a:t> </a:t>
            </a:r>
            <a:r>
              <a:rPr lang="en-US" dirty="0" err="1"/>
              <a:t>binarnih</a:t>
            </a:r>
            <a:r>
              <a:rPr lang="en-US" dirty="0"/>
              <a:t> </a:t>
            </a:r>
            <a:r>
              <a:rPr lang="en-US" dirty="0" err="1"/>
              <a:t>brojeva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0029E-64CA-1CCA-0A14-00F15BB88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</a:t>
            </a:r>
            <a:r>
              <a:rPr lang="en-US" dirty="0" err="1"/>
              <a:t>Sklop</a:t>
            </a:r>
            <a:r>
              <a:rPr lang="en-US" dirty="0"/>
              <a:t> za </a:t>
            </a:r>
            <a:r>
              <a:rPr lang="en-US" dirty="0" err="1"/>
              <a:t>zbrajanje</a:t>
            </a:r>
            <a:r>
              <a:rPr lang="en-US" dirty="0"/>
              <a:t> </a:t>
            </a:r>
            <a:r>
              <a:rPr lang="en-US" dirty="0" err="1"/>
              <a:t>dvaju</a:t>
            </a:r>
            <a:r>
              <a:rPr lang="en-US" dirty="0"/>
              <a:t> </a:t>
            </a:r>
            <a:r>
              <a:rPr lang="en-US" dirty="0" err="1"/>
              <a:t>binarnih</a:t>
            </a:r>
            <a:r>
              <a:rPr lang="en-US" dirty="0"/>
              <a:t> </a:t>
            </a:r>
            <a:r>
              <a:rPr lang="en-US" dirty="0" err="1"/>
              <a:t>znamenaka</a:t>
            </a:r>
            <a:r>
              <a:rPr lang="en-US" dirty="0"/>
              <a:t> – </a:t>
            </a:r>
            <a:r>
              <a:rPr lang="en-US" dirty="0" err="1"/>
              <a:t>kombinacijski</a:t>
            </a:r>
            <a:r>
              <a:rPr lang="hr-HR" dirty="0"/>
              <a:t> </a:t>
            </a:r>
            <a:r>
              <a:rPr lang="en-US" dirty="0" err="1"/>
              <a:t>sklop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naziva</a:t>
            </a:r>
            <a:r>
              <a:rPr lang="en-US" dirty="0"/>
              <a:t> se </a:t>
            </a:r>
            <a:r>
              <a:rPr lang="en-US" b="1" dirty="0" err="1"/>
              <a:t>poluzbrajalo</a:t>
            </a:r>
            <a:r>
              <a:rPr lang="en-US" dirty="0"/>
              <a:t> </a:t>
            </a:r>
            <a:r>
              <a:rPr lang="en-US" b="1" dirty="0"/>
              <a:t>HA</a:t>
            </a:r>
            <a:r>
              <a:rPr lang="en-US" dirty="0"/>
              <a:t> (</a:t>
            </a:r>
            <a:r>
              <a:rPr lang="en-US" dirty="0" err="1"/>
              <a:t>engl.</a:t>
            </a:r>
            <a:r>
              <a:rPr lang="en-US" dirty="0"/>
              <a:t> half adder)</a:t>
            </a:r>
          </a:p>
          <a:p>
            <a:r>
              <a:rPr lang="en-US" dirty="0"/>
              <a:t>• Na </a:t>
            </a:r>
            <a:r>
              <a:rPr lang="en-US" dirty="0" err="1"/>
              <a:t>temelju</a:t>
            </a:r>
            <a:r>
              <a:rPr lang="en-US" dirty="0"/>
              <a:t> </a:t>
            </a:r>
            <a:r>
              <a:rPr lang="en-US" dirty="0" err="1"/>
              <a:t>pravila</a:t>
            </a:r>
            <a:r>
              <a:rPr lang="en-US" dirty="0"/>
              <a:t> </a:t>
            </a:r>
            <a:r>
              <a:rPr lang="en-US" dirty="0" err="1"/>
              <a:t>zbrajanja</a:t>
            </a:r>
            <a:r>
              <a:rPr lang="en-US" dirty="0"/>
              <a:t> </a:t>
            </a:r>
            <a:r>
              <a:rPr lang="en-US" dirty="0" err="1"/>
              <a:t>možemo</a:t>
            </a:r>
            <a:r>
              <a:rPr lang="en-US" dirty="0"/>
              <a:t> </a:t>
            </a:r>
            <a:r>
              <a:rPr lang="en-US" dirty="0" err="1"/>
              <a:t>napisati</a:t>
            </a:r>
            <a:r>
              <a:rPr lang="en-US" dirty="0"/>
              <a:t> </a:t>
            </a:r>
            <a:r>
              <a:rPr lang="en-US" dirty="0" err="1"/>
              <a:t>tablicu</a:t>
            </a:r>
            <a:r>
              <a:rPr lang="en-US" dirty="0"/>
              <a:t> </a:t>
            </a:r>
            <a:r>
              <a:rPr lang="en-US" dirty="0" err="1"/>
              <a:t>istinitosti</a:t>
            </a:r>
            <a:r>
              <a:rPr lang="hr-HR" dirty="0"/>
              <a:t> </a:t>
            </a:r>
            <a:r>
              <a:rPr lang="en-US" dirty="0"/>
              <a:t>(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tablicu</a:t>
            </a:r>
            <a:r>
              <a:rPr lang="en-US" dirty="0"/>
              <a:t> </a:t>
            </a:r>
            <a:r>
              <a:rPr lang="en-US" dirty="0" err="1"/>
              <a:t>kombinacija</a:t>
            </a:r>
            <a:r>
              <a:rPr lang="en-US" dirty="0"/>
              <a:t>)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temelju</a:t>
            </a:r>
            <a:r>
              <a:rPr lang="en-US" dirty="0"/>
              <a:t> </a:t>
            </a:r>
            <a:r>
              <a:rPr lang="en-US" dirty="0" err="1"/>
              <a:t>nje</a:t>
            </a:r>
            <a:r>
              <a:rPr lang="en-US" dirty="0"/>
              <a:t> </a:t>
            </a:r>
            <a:r>
              <a:rPr lang="en-US" dirty="0" err="1"/>
              <a:t>realizirati</a:t>
            </a:r>
            <a:r>
              <a:rPr lang="en-US" dirty="0"/>
              <a:t> </a:t>
            </a:r>
            <a:r>
              <a:rPr lang="en-US" dirty="0" err="1"/>
              <a:t>sklop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86C2B3-6CF4-970C-765C-A4EDAF5E2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39797"/>
            <a:ext cx="7238232" cy="24530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7B8839-D709-2BFE-5A21-0C21DF91EF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229" y="4832995"/>
            <a:ext cx="4463234" cy="165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97507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D0A28-6D40-86E7-27CD-44D672AF6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Potpuno</a:t>
            </a:r>
            <a:r>
              <a:rPr lang="en-US" dirty="0"/>
              <a:t> </a:t>
            </a:r>
            <a:r>
              <a:rPr lang="en-US" dirty="0" err="1"/>
              <a:t>zbrajalo</a:t>
            </a:r>
            <a:r>
              <a:rPr lang="en-US" dirty="0"/>
              <a:t> FA (</a:t>
            </a:r>
            <a:r>
              <a:rPr lang="en-US" dirty="0" err="1"/>
              <a:t>engl.</a:t>
            </a:r>
            <a:r>
              <a:rPr lang="en-US" dirty="0"/>
              <a:t> full adder)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2A24E-C8CB-255F-061A-B4D9DB8F82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</a:t>
            </a:r>
            <a:r>
              <a:rPr lang="en-US" dirty="0" err="1"/>
              <a:t>dvorazinski</a:t>
            </a:r>
            <a:r>
              <a:rPr lang="en-US" dirty="0"/>
              <a:t> </a:t>
            </a:r>
            <a:r>
              <a:rPr lang="en-US" dirty="0" err="1"/>
              <a:t>kombinacijski</a:t>
            </a:r>
            <a:r>
              <a:rPr lang="en-US" dirty="0"/>
              <a:t> </a:t>
            </a:r>
            <a:r>
              <a:rPr lang="en-US" dirty="0" err="1"/>
              <a:t>sklop</a:t>
            </a:r>
            <a:r>
              <a:rPr lang="en-US" dirty="0"/>
              <a:t> koji </a:t>
            </a:r>
            <a:r>
              <a:rPr lang="en-US" dirty="0" err="1"/>
              <a:t>računa</a:t>
            </a:r>
            <a:r>
              <a:rPr lang="en-US" dirty="0"/>
              <a:t> </a:t>
            </a:r>
            <a:r>
              <a:rPr lang="en-US" dirty="0" err="1"/>
              <a:t>sumu</a:t>
            </a:r>
            <a:r>
              <a:rPr lang="en-US" dirty="0"/>
              <a:t> </a:t>
            </a:r>
            <a:r>
              <a:rPr lang="en-US" dirty="0" err="1"/>
              <a:t>triju</a:t>
            </a:r>
            <a:r>
              <a:rPr lang="en-US" dirty="0"/>
              <a:t> </a:t>
            </a:r>
            <a:r>
              <a:rPr lang="en-US" dirty="0" err="1"/>
              <a:t>ulaznih</a:t>
            </a:r>
            <a:r>
              <a:rPr lang="hr-HR" dirty="0"/>
              <a:t> </a:t>
            </a:r>
            <a:r>
              <a:rPr lang="en-US" dirty="0" err="1"/>
              <a:t>bitova</a:t>
            </a:r>
            <a:endParaRPr lang="en-US" dirty="0"/>
          </a:p>
          <a:p>
            <a:r>
              <a:rPr lang="en-US" dirty="0"/>
              <a:t>• x </a:t>
            </a:r>
            <a:r>
              <a:rPr lang="en-US" dirty="0" err="1"/>
              <a:t>i</a:t>
            </a:r>
            <a:r>
              <a:rPr lang="en-US" dirty="0"/>
              <a:t> y – </a:t>
            </a:r>
            <a:r>
              <a:rPr lang="en-US" dirty="0" err="1"/>
              <a:t>bitovi</a:t>
            </a:r>
            <a:r>
              <a:rPr lang="en-US" dirty="0"/>
              <a:t> </a:t>
            </a:r>
            <a:r>
              <a:rPr lang="en-US" dirty="0" err="1"/>
              <a:t>operanda</a:t>
            </a:r>
            <a:r>
              <a:rPr lang="en-US" dirty="0"/>
              <a:t> (Ai , Bi)</a:t>
            </a:r>
          </a:p>
          <a:p>
            <a:r>
              <a:rPr lang="en-US" dirty="0"/>
              <a:t>• Ci – bit </a:t>
            </a:r>
            <a:r>
              <a:rPr lang="en-US" dirty="0" err="1"/>
              <a:t>prijenosa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prethodnog</a:t>
            </a:r>
            <a:r>
              <a:rPr lang="en-US" dirty="0"/>
              <a:t> </a:t>
            </a:r>
            <a:r>
              <a:rPr lang="en-US" dirty="0" err="1"/>
              <a:t>stupnja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izlaza</a:t>
            </a:r>
            <a:r>
              <a:rPr lang="en-US" dirty="0"/>
              <a:t>: Fi (</a:t>
            </a:r>
            <a:r>
              <a:rPr lang="en-US" dirty="0" err="1"/>
              <a:t>jednobitni</a:t>
            </a:r>
            <a:r>
              <a:rPr lang="en-US" dirty="0"/>
              <a:t> </a:t>
            </a:r>
            <a:r>
              <a:rPr lang="en-US" dirty="0" err="1"/>
              <a:t>rezultat</a:t>
            </a:r>
            <a:r>
              <a:rPr lang="en-US" dirty="0"/>
              <a:t>) </a:t>
            </a:r>
            <a:r>
              <a:rPr lang="en-US" dirty="0" err="1"/>
              <a:t>i</a:t>
            </a:r>
            <a:r>
              <a:rPr lang="en-US" dirty="0"/>
              <a:t> Ci+1(bit </a:t>
            </a:r>
            <a:r>
              <a:rPr lang="en-US" dirty="0" err="1"/>
              <a:t>prijenosa</a:t>
            </a:r>
            <a:r>
              <a:rPr lang="en-US" dirty="0"/>
              <a:t> u </a:t>
            </a:r>
            <a:r>
              <a:rPr lang="en-US" dirty="0" err="1"/>
              <a:t>sljedeći</a:t>
            </a:r>
            <a:r>
              <a:rPr lang="hr-HR" dirty="0"/>
              <a:t> </a:t>
            </a:r>
            <a:r>
              <a:rPr lang="en-US" dirty="0" err="1"/>
              <a:t>stupanj</a:t>
            </a:r>
            <a:r>
              <a:rPr lang="en-US" dirty="0"/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152155-EC6F-6853-F8BA-1C755EF69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208" y="3876793"/>
            <a:ext cx="4619583" cy="261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12844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37DA3-AD5F-953D-A9A3-BA1064BB9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Paralelno</a:t>
            </a:r>
            <a:r>
              <a:rPr lang="en-US" dirty="0"/>
              <a:t> </a:t>
            </a:r>
            <a:r>
              <a:rPr lang="en-US" dirty="0" err="1"/>
              <a:t>zbrajalo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84B92-71CC-55D8-54D9-0E1AC28E00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• zbraja n-bitnu riječ A i n-bitnu riječ B u jednom koraku</a:t>
            </a:r>
          </a:p>
          <a:p>
            <a:r>
              <a:rPr lang="en-US" dirty="0"/>
              <a:t>• </a:t>
            </a:r>
            <a:r>
              <a:rPr lang="en-US" dirty="0" err="1"/>
              <a:t>izraz</a:t>
            </a:r>
            <a:r>
              <a:rPr lang="en-US" dirty="0"/>
              <a:t> “</a:t>
            </a:r>
            <a:r>
              <a:rPr lang="en-US" dirty="0" err="1"/>
              <a:t>paralelno</a:t>
            </a:r>
            <a:r>
              <a:rPr lang="en-US" dirty="0"/>
              <a:t> </a:t>
            </a:r>
            <a:r>
              <a:rPr lang="en-US" dirty="0" err="1"/>
              <a:t>zbrajalo</a:t>
            </a:r>
            <a:r>
              <a:rPr lang="en-US" dirty="0"/>
              <a:t>” </a:t>
            </a:r>
            <a:r>
              <a:rPr lang="en-US" dirty="0" err="1"/>
              <a:t>jer</a:t>
            </a:r>
            <a:r>
              <a:rPr lang="en-US" dirty="0"/>
              <a:t> se </a:t>
            </a:r>
            <a:r>
              <a:rPr lang="en-US" dirty="0" err="1"/>
              <a:t>podrazumijeva</a:t>
            </a:r>
            <a:r>
              <a:rPr lang="en-US" dirty="0"/>
              <a:t> da </a:t>
            </a:r>
            <a:r>
              <a:rPr lang="en-US" dirty="0" err="1"/>
              <a:t>će</a:t>
            </a:r>
            <a:r>
              <a:rPr lang="en-US" dirty="0"/>
              <a:t> se n </a:t>
            </a:r>
            <a:r>
              <a:rPr lang="en-US" dirty="0" err="1"/>
              <a:t>zbrajanja</a:t>
            </a:r>
            <a:r>
              <a:rPr lang="hr-HR" dirty="0"/>
              <a:t> </a:t>
            </a:r>
            <a:r>
              <a:rPr lang="en-US" dirty="0" err="1"/>
              <a:t>izvesti</a:t>
            </a:r>
            <a:r>
              <a:rPr lang="en-US" dirty="0"/>
              <a:t> </a:t>
            </a:r>
            <a:r>
              <a:rPr lang="en-US" dirty="0" err="1"/>
              <a:t>gotovo</a:t>
            </a:r>
            <a:r>
              <a:rPr lang="en-US" dirty="0"/>
              <a:t> </a:t>
            </a:r>
            <a:r>
              <a:rPr lang="en-US" dirty="0" err="1"/>
              <a:t>istodobno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2715A7-A3AE-B0BD-0D72-466E4A961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7389"/>
            <a:ext cx="6642231" cy="23709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2EB30B-A036-E1A2-2E60-78759587F4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8526" y="4001294"/>
            <a:ext cx="4842526" cy="164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16519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D8FC0-C55A-14CD-959F-C5ED6BB02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err="1"/>
              <a:t>Serijsko</a:t>
            </a:r>
            <a:r>
              <a:rPr lang="en-US" dirty="0"/>
              <a:t> </a:t>
            </a:r>
            <a:r>
              <a:rPr lang="en-US" dirty="0" err="1"/>
              <a:t>zbrajalo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BE444-4C44-FD8B-51C4-779DB08AE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5604"/>
            <a:ext cx="10515600" cy="4351338"/>
          </a:xfrm>
        </p:spPr>
        <p:txBody>
          <a:bodyPr/>
          <a:lstStyle/>
          <a:p>
            <a:r>
              <a:rPr lang="en-US" dirty="0"/>
              <a:t>• U </a:t>
            </a:r>
            <a:r>
              <a:rPr lang="en-US" dirty="0" err="1"/>
              <a:t>posmačnim</a:t>
            </a:r>
            <a:r>
              <a:rPr lang="en-US" dirty="0"/>
              <a:t> </a:t>
            </a:r>
            <a:r>
              <a:rPr lang="en-US" dirty="0" err="1"/>
              <a:t>registrima</a:t>
            </a:r>
            <a:r>
              <a:rPr lang="en-US" dirty="0"/>
              <a:t> A </a:t>
            </a:r>
            <a:r>
              <a:rPr lang="en-US" dirty="0" err="1"/>
              <a:t>i</a:t>
            </a:r>
            <a:r>
              <a:rPr lang="en-US" dirty="0"/>
              <a:t> B </a:t>
            </a:r>
            <a:r>
              <a:rPr lang="en-US" dirty="0" err="1"/>
              <a:t>pohranjeni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n-</a:t>
            </a:r>
            <a:r>
              <a:rPr lang="en-US" dirty="0" err="1"/>
              <a:t>bitni</a:t>
            </a:r>
            <a:r>
              <a:rPr lang="en-US" dirty="0"/>
              <a:t> operandi</a:t>
            </a:r>
          </a:p>
          <a:p>
            <a:r>
              <a:rPr lang="en-US" dirty="0"/>
              <a:t>• </a:t>
            </a:r>
            <a:r>
              <a:rPr lang="en-US" dirty="0" err="1"/>
              <a:t>Bitovi</a:t>
            </a:r>
            <a:r>
              <a:rPr lang="en-US" dirty="0"/>
              <a:t> se </a:t>
            </a:r>
            <a:r>
              <a:rPr lang="en-US" dirty="0" err="1"/>
              <a:t>posmakom</a:t>
            </a:r>
            <a:r>
              <a:rPr lang="en-US" dirty="0"/>
              <a:t> </a:t>
            </a:r>
            <a:r>
              <a:rPr lang="en-US" dirty="0" err="1"/>
              <a:t>udesno</a:t>
            </a:r>
            <a:r>
              <a:rPr lang="en-US" dirty="0"/>
              <a:t> </a:t>
            </a:r>
            <a:r>
              <a:rPr lang="en-US" dirty="0" err="1"/>
              <a:t>prosljeđuju</a:t>
            </a:r>
            <a:r>
              <a:rPr lang="en-US" dirty="0"/>
              <a:t> </a:t>
            </a:r>
            <a:r>
              <a:rPr lang="en-US" dirty="0" err="1"/>
              <a:t>jednom</a:t>
            </a:r>
            <a:r>
              <a:rPr lang="en-US" dirty="0"/>
              <a:t> </a:t>
            </a:r>
            <a:r>
              <a:rPr lang="en-US" dirty="0" err="1"/>
              <a:t>stupnju</a:t>
            </a:r>
            <a:r>
              <a:rPr lang="hr-HR" dirty="0"/>
              <a:t> </a:t>
            </a:r>
            <a:r>
              <a:rPr lang="en-US" dirty="0" err="1"/>
              <a:t>potpunog</a:t>
            </a:r>
            <a:r>
              <a:rPr lang="en-US" dirty="0"/>
              <a:t> </a:t>
            </a:r>
            <a:r>
              <a:rPr lang="en-US" dirty="0" err="1"/>
              <a:t>zbrajala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Rezultat</a:t>
            </a:r>
            <a:r>
              <a:rPr lang="en-US" dirty="0"/>
              <a:t> </a:t>
            </a:r>
            <a:r>
              <a:rPr lang="en-US" dirty="0" err="1"/>
              <a:t>zbrajanja</a:t>
            </a:r>
            <a:r>
              <a:rPr lang="en-US" dirty="0"/>
              <a:t> </a:t>
            </a:r>
            <a:r>
              <a:rPr lang="en-US" dirty="0" err="1"/>
              <a:t>svake</a:t>
            </a:r>
            <a:r>
              <a:rPr lang="en-US" dirty="0"/>
              <a:t> </a:t>
            </a:r>
            <a:r>
              <a:rPr lang="en-US" dirty="0" err="1"/>
              <a:t>bitovne</a:t>
            </a:r>
            <a:r>
              <a:rPr lang="en-US" dirty="0"/>
              <a:t> </a:t>
            </a:r>
            <a:r>
              <a:rPr lang="en-US" dirty="0" err="1"/>
              <a:t>pozicije</a:t>
            </a:r>
            <a:r>
              <a:rPr lang="en-US" dirty="0"/>
              <a:t> </a:t>
            </a:r>
            <a:r>
              <a:rPr lang="en-US" dirty="0" err="1"/>
              <a:t>pohranjuje</a:t>
            </a:r>
            <a:r>
              <a:rPr lang="en-US" dirty="0"/>
              <a:t> se (I</a:t>
            </a:r>
            <a:r>
              <a:rPr lang="hr-HR" dirty="0"/>
              <a:t> </a:t>
            </a:r>
            <a:r>
              <a:rPr lang="en-US" dirty="0" err="1"/>
              <a:t>posmiče</a:t>
            </a:r>
            <a:r>
              <a:rPr lang="en-US" dirty="0"/>
              <a:t>) u </a:t>
            </a:r>
            <a:r>
              <a:rPr lang="en-US" dirty="0" err="1"/>
              <a:t>posmačnom</a:t>
            </a:r>
            <a:r>
              <a:rPr lang="en-US" dirty="0"/>
              <a:t> </a:t>
            </a:r>
            <a:r>
              <a:rPr lang="en-US" dirty="0" err="1"/>
              <a:t>registru</a:t>
            </a:r>
            <a:r>
              <a:rPr lang="en-US" dirty="0"/>
              <a:t> A</a:t>
            </a:r>
          </a:p>
          <a:p>
            <a:r>
              <a:rPr lang="en-US" dirty="0"/>
              <a:t>• D </a:t>
            </a:r>
            <a:r>
              <a:rPr lang="en-US" dirty="0" err="1"/>
              <a:t>bistabil</a:t>
            </a:r>
            <a:r>
              <a:rPr lang="en-US" dirty="0"/>
              <a:t> </a:t>
            </a:r>
            <a:r>
              <a:rPr lang="en-US" dirty="0" err="1"/>
              <a:t>pamti</a:t>
            </a:r>
            <a:r>
              <a:rPr lang="en-US" dirty="0"/>
              <a:t> bit </a:t>
            </a:r>
            <a:r>
              <a:rPr lang="en-US" dirty="0" err="1"/>
              <a:t>prijenosa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prethodne</a:t>
            </a:r>
            <a:r>
              <a:rPr lang="en-US" dirty="0"/>
              <a:t> </a:t>
            </a:r>
            <a:r>
              <a:rPr lang="en-US" dirty="0" err="1"/>
              <a:t>operacije</a:t>
            </a:r>
            <a:r>
              <a:rPr lang="en-US" dirty="0"/>
              <a:t> </a:t>
            </a:r>
            <a:r>
              <a:rPr lang="en-US" dirty="0" err="1"/>
              <a:t>zbrajanja</a:t>
            </a:r>
            <a:r>
              <a:rPr lang="hr-HR" dirty="0"/>
              <a:t> </a:t>
            </a:r>
            <a:r>
              <a:rPr lang="en-US" dirty="0" err="1"/>
              <a:t>bitova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425B10-F25E-FEE1-C166-31D076BFB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393" y="3820767"/>
            <a:ext cx="4061214" cy="303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33963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BEDA4-0A08-3B1E-0D4C-9558A83C3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Oduzimanje</a:t>
            </a:r>
            <a:r>
              <a:rPr lang="en-US" dirty="0"/>
              <a:t> </a:t>
            </a:r>
            <a:r>
              <a:rPr lang="en-US" dirty="0" err="1"/>
              <a:t>dvaju</a:t>
            </a:r>
            <a:r>
              <a:rPr lang="en-US" dirty="0"/>
              <a:t> </a:t>
            </a:r>
            <a:r>
              <a:rPr lang="en-US" dirty="0" err="1"/>
              <a:t>binarnih</a:t>
            </a:r>
            <a:r>
              <a:rPr lang="en-US" dirty="0"/>
              <a:t> </a:t>
            </a:r>
            <a:r>
              <a:rPr lang="en-US" dirty="0" err="1"/>
              <a:t>brojeva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C892E-8274-FD4F-5C66-7DBBC92E1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</a:t>
            </a:r>
            <a:r>
              <a:rPr lang="en-US" dirty="0" err="1"/>
              <a:t>Označimo</a:t>
            </a:r>
            <a:r>
              <a:rPr lang="en-US" dirty="0"/>
              <a:t> s D </a:t>
            </a:r>
            <a:r>
              <a:rPr lang="en-US" dirty="0" err="1"/>
              <a:t>razliku</a:t>
            </a:r>
            <a:r>
              <a:rPr lang="en-US" dirty="0"/>
              <a:t>, </a:t>
            </a:r>
            <a:r>
              <a:rPr lang="en-US" dirty="0" err="1"/>
              <a:t>odnosno</a:t>
            </a:r>
            <a:r>
              <a:rPr lang="en-US" dirty="0"/>
              <a:t> </a:t>
            </a:r>
            <a:r>
              <a:rPr lang="en-US" dirty="0" err="1"/>
              <a:t>diferenciju</a:t>
            </a:r>
            <a:r>
              <a:rPr lang="en-US" dirty="0"/>
              <a:t> (</a:t>
            </a:r>
            <a:r>
              <a:rPr lang="en-US" dirty="0" err="1"/>
              <a:t>rezultat</a:t>
            </a:r>
            <a:r>
              <a:rPr lang="en-US" dirty="0"/>
              <a:t> </a:t>
            </a:r>
            <a:r>
              <a:rPr lang="en-US" dirty="0" err="1"/>
              <a:t>oduzimanja</a:t>
            </a:r>
            <a:r>
              <a:rPr lang="en-US" dirty="0"/>
              <a:t>)</a:t>
            </a:r>
            <a:r>
              <a:rPr lang="hr-HR" dirty="0"/>
              <a:t> </a:t>
            </a:r>
            <a:br>
              <a:rPr lang="hr-HR" dirty="0"/>
            </a:br>
            <a:r>
              <a:rPr lang="en-US" dirty="0"/>
              <a:t>B </a:t>
            </a:r>
            <a:r>
              <a:rPr lang="en-US" dirty="0" err="1"/>
              <a:t>posudbu</a:t>
            </a:r>
            <a:r>
              <a:rPr lang="en-US" dirty="0"/>
              <a:t> (B od </a:t>
            </a:r>
            <a:r>
              <a:rPr lang="en-US" dirty="0" err="1"/>
              <a:t>engl.</a:t>
            </a:r>
            <a:r>
              <a:rPr lang="en-US" dirty="0"/>
              <a:t> borrow)</a:t>
            </a:r>
          </a:p>
          <a:p>
            <a:r>
              <a:rPr lang="en-US" dirty="0"/>
              <a:t>• Na </a:t>
            </a:r>
            <a:r>
              <a:rPr lang="en-US" dirty="0" err="1"/>
              <a:t>temelju</a:t>
            </a:r>
            <a:r>
              <a:rPr lang="en-US" dirty="0"/>
              <a:t> </a:t>
            </a:r>
            <a:r>
              <a:rPr lang="en-US" dirty="0" err="1"/>
              <a:t>osnovnog</a:t>
            </a:r>
            <a:r>
              <a:rPr lang="en-US" dirty="0"/>
              <a:t> </a:t>
            </a:r>
            <a:r>
              <a:rPr lang="en-US" dirty="0" err="1"/>
              <a:t>pravila</a:t>
            </a:r>
            <a:r>
              <a:rPr lang="en-US" dirty="0"/>
              <a:t> za </a:t>
            </a:r>
            <a:r>
              <a:rPr lang="en-US" dirty="0" err="1"/>
              <a:t>oduzimanje</a:t>
            </a:r>
            <a:r>
              <a:rPr lang="en-US" dirty="0"/>
              <a:t> </a:t>
            </a:r>
            <a:r>
              <a:rPr lang="en-US" dirty="0" err="1"/>
              <a:t>možemo</a:t>
            </a:r>
            <a:r>
              <a:rPr lang="en-US" dirty="0"/>
              <a:t> </a:t>
            </a:r>
            <a:r>
              <a:rPr lang="en-US" dirty="0" err="1"/>
              <a:t>napisati</a:t>
            </a:r>
            <a:r>
              <a:rPr lang="hr-HR" dirty="0"/>
              <a:t> </a:t>
            </a:r>
            <a:r>
              <a:rPr lang="en-US" dirty="0" err="1"/>
              <a:t>tablicu</a:t>
            </a:r>
            <a:r>
              <a:rPr lang="en-US" dirty="0"/>
              <a:t> </a:t>
            </a:r>
            <a:r>
              <a:rPr lang="en-US" dirty="0" err="1"/>
              <a:t>istinitosti</a:t>
            </a:r>
            <a:endParaRPr lang="hr-HR" dirty="0"/>
          </a:p>
          <a:p>
            <a:r>
              <a:rPr lang="en-US" dirty="0"/>
              <a:t>• </a:t>
            </a:r>
            <a:r>
              <a:rPr lang="en-US" dirty="0" err="1"/>
              <a:t>Sklop</a:t>
            </a:r>
            <a:r>
              <a:rPr lang="en-US" dirty="0"/>
              <a:t> koji </a:t>
            </a:r>
            <a:r>
              <a:rPr lang="en-US" dirty="0" err="1"/>
              <a:t>podržava</a:t>
            </a:r>
            <a:r>
              <a:rPr lang="en-US" dirty="0"/>
              <a:t> </a:t>
            </a:r>
            <a:r>
              <a:rPr lang="en-US" dirty="0" err="1"/>
              <a:t>logičke</a:t>
            </a:r>
            <a:r>
              <a:rPr lang="en-US" dirty="0"/>
              <a:t> </a:t>
            </a:r>
            <a:r>
              <a:rPr lang="en-US" dirty="0" err="1"/>
              <a:t>funkcije</a:t>
            </a:r>
            <a:r>
              <a:rPr lang="en-US" dirty="0"/>
              <a:t> za </a:t>
            </a:r>
            <a:r>
              <a:rPr lang="en-US" dirty="0" err="1"/>
              <a:t>operaciju</a:t>
            </a:r>
            <a:r>
              <a:rPr lang="en-US" dirty="0"/>
              <a:t> </a:t>
            </a:r>
            <a:r>
              <a:rPr lang="en-US" dirty="0" err="1"/>
              <a:t>oduzimanja</a:t>
            </a:r>
            <a:r>
              <a:rPr lang="hr-HR" dirty="0"/>
              <a:t> </a:t>
            </a:r>
            <a:r>
              <a:rPr lang="en-US" dirty="0" err="1"/>
              <a:t>naziva</a:t>
            </a:r>
            <a:r>
              <a:rPr lang="en-US" dirty="0"/>
              <a:t> se </a:t>
            </a:r>
            <a:r>
              <a:rPr lang="en-US" b="1" dirty="0" err="1"/>
              <a:t>poluoduzimalo</a:t>
            </a:r>
            <a:r>
              <a:rPr lang="en-US" dirty="0"/>
              <a:t> </a:t>
            </a:r>
            <a:r>
              <a:rPr lang="en-US" b="1" dirty="0"/>
              <a:t>HS</a:t>
            </a:r>
            <a:r>
              <a:rPr lang="en-US" dirty="0"/>
              <a:t> (</a:t>
            </a:r>
            <a:r>
              <a:rPr lang="en-US" dirty="0" err="1"/>
              <a:t>engl.</a:t>
            </a:r>
            <a:r>
              <a:rPr lang="en-US" dirty="0"/>
              <a:t> half-subtractor)</a:t>
            </a:r>
          </a:p>
          <a:p>
            <a:r>
              <a:rPr lang="en-US" dirty="0"/>
              <a:t>• </a:t>
            </a:r>
            <a:r>
              <a:rPr lang="en-US" dirty="0" err="1"/>
              <a:t>Slično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u </a:t>
            </a:r>
            <a:r>
              <a:rPr lang="en-US" dirty="0" err="1"/>
              <a:t>slučaju</a:t>
            </a:r>
            <a:r>
              <a:rPr lang="en-US" dirty="0"/>
              <a:t> </a:t>
            </a:r>
            <a:r>
              <a:rPr lang="en-US" dirty="0" err="1"/>
              <a:t>potpunog</a:t>
            </a:r>
            <a:r>
              <a:rPr lang="en-US" dirty="0"/>
              <a:t> </a:t>
            </a:r>
            <a:r>
              <a:rPr lang="en-US" dirty="0" err="1"/>
              <a:t>zbrajala</a:t>
            </a:r>
            <a:r>
              <a:rPr lang="en-US" dirty="0"/>
              <a:t>, </a:t>
            </a:r>
            <a:r>
              <a:rPr lang="en-US" dirty="0" err="1"/>
              <a:t>uporabom</a:t>
            </a:r>
            <a:r>
              <a:rPr lang="en-US" dirty="0"/>
              <a:t> </a:t>
            </a:r>
            <a:r>
              <a:rPr lang="en-US" dirty="0" err="1"/>
              <a:t>dvaju</a:t>
            </a:r>
            <a:r>
              <a:rPr lang="hr-HR" dirty="0"/>
              <a:t> </a:t>
            </a:r>
            <a:r>
              <a:rPr lang="en-US" dirty="0" err="1"/>
              <a:t>poluoduzimala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se </a:t>
            </a:r>
            <a:r>
              <a:rPr lang="en-US" dirty="0" err="1"/>
              <a:t>dobiti</a:t>
            </a:r>
            <a:r>
              <a:rPr lang="en-US" dirty="0"/>
              <a:t> </a:t>
            </a:r>
            <a:r>
              <a:rPr lang="en-US" dirty="0" err="1"/>
              <a:t>potpuno</a:t>
            </a:r>
            <a:r>
              <a:rPr lang="en-US" dirty="0"/>
              <a:t> </a:t>
            </a:r>
            <a:r>
              <a:rPr lang="en-US" dirty="0" err="1"/>
              <a:t>oduzimalo</a:t>
            </a:r>
            <a:r>
              <a:rPr lang="en-US" dirty="0"/>
              <a:t> FS (</a:t>
            </a:r>
            <a:r>
              <a:rPr lang="en-US" dirty="0" err="1"/>
              <a:t>engl.</a:t>
            </a:r>
            <a:r>
              <a:rPr lang="en-US" dirty="0"/>
              <a:t> </a:t>
            </a:r>
            <a:r>
              <a:rPr lang="en-US" dirty="0" err="1"/>
              <a:t>fullsubtractor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83623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94520-53B1-835D-1C06-6629700D5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Poluoduzimalo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3D26E6-7B01-9DB4-AF9A-2096606CB8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3437" y="2205465"/>
            <a:ext cx="7085126" cy="3341040"/>
          </a:xfrm>
        </p:spPr>
      </p:pic>
    </p:spTree>
    <p:extLst>
      <p:ext uri="{BB962C8B-B14F-4D97-AF65-F5344CB8AC3E}">
        <p14:creationId xmlns:p14="http://schemas.microsoft.com/office/powerpoint/2010/main" val="170209143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FEC96-47DF-67BA-A0A2-ED9BBFBFF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Potpuno</a:t>
            </a:r>
            <a:r>
              <a:rPr lang="en-US" dirty="0"/>
              <a:t> </a:t>
            </a:r>
            <a:r>
              <a:rPr lang="en-US" dirty="0" err="1"/>
              <a:t>oduzimalo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3947AE9-C8B0-CFD0-47C6-536CE92F65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40141"/>
            <a:ext cx="6671397" cy="238192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90ED59-41FB-93DC-DE3E-4AB94231D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2417" y="3855690"/>
            <a:ext cx="7759583" cy="251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285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83BB2-74BF-D8CC-E24A-FFFD2AD1E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Građa</a:t>
            </a:r>
            <a:r>
              <a:rPr lang="en-US" dirty="0"/>
              <a:t> </a:t>
            </a:r>
            <a:r>
              <a:rPr lang="en-US" dirty="0" err="1"/>
              <a:t>računala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A76C9-E5A2-2B65-D421-09F1A7F4CD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Znanost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umjetnost</a:t>
            </a:r>
            <a:r>
              <a:rPr lang="en-US" dirty="0"/>
              <a:t> </a:t>
            </a:r>
            <a:r>
              <a:rPr lang="en-US" dirty="0" err="1"/>
              <a:t>dizajniranja</a:t>
            </a:r>
            <a:r>
              <a:rPr lang="en-US" dirty="0"/>
              <a:t> </a:t>
            </a:r>
            <a:r>
              <a:rPr lang="en-US" dirty="0" err="1"/>
              <a:t>računalnih</a:t>
            </a:r>
            <a:r>
              <a:rPr lang="en-US" dirty="0"/>
              <a:t> </a:t>
            </a:r>
            <a:r>
              <a:rPr lang="en-US" dirty="0" err="1"/>
              <a:t>platformi</a:t>
            </a:r>
            <a:r>
              <a:rPr lang="en-US" dirty="0"/>
              <a:t> (</a:t>
            </a:r>
            <a:r>
              <a:rPr lang="en-US" dirty="0" err="1"/>
              <a:t>hardvera</a:t>
            </a:r>
            <a:r>
              <a:rPr lang="en-US" dirty="0"/>
              <a:t>, </a:t>
            </a:r>
            <a:r>
              <a:rPr lang="en-US" dirty="0" err="1"/>
              <a:t>sučelja</a:t>
            </a:r>
            <a:r>
              <a:rPr lang="en-US" dirty="0"/>
              <a:t>, </a:t>
            </a:r>
            <a:r>
              <a:rPr lang="en-US" dirty="0" err="1"/>
              <a:t>sistemskog</a:t>
            </a:r>
            <a:r>
              <a:rPr lang="en-US" dirty="0"/>
              <a:t> </a:t>
            </a:r>
            <a:r>
              <a:rPr lang="en-US" dirty="0" err="1"/>
              <a:t>softvera</a:t>
            </a:r>
            <a:r>
              <a:rPr lang="en-US" dirty="0"/>
              <a:t>, </a:t>
            </a:r>
            <a:r>
              <a:rPr lang="en-US" dirty="0" err="1"/>
              <a:t>programerskog</a:t>
            </a:r>
            <a:r>
              <a:rPr lang="en-US" dirty="0"/>
              <a:t> </a:t>
            </a:r>
            <a:r>
              <a:rPr lang="en-US" dirty="0" err="1"/>
              <a:t>modela</a:t>
            </a:r>
            <a:r>
              <a:rPr lang="en-US" dirty="0"/>
              <a:t>) </a:t>
            </a:r>
            <a:endParaRPr lang="hr-HR" dirty="0"/>
          </a:p>
          <a:p>
            <a:pPr marL="0" indent="0">
              <a:buNone/>
            </a:pPr>
            <a:r>
              <a:rPr lang="en-US" dirty="0"/>
              <a:t>• Da bi se </a:t>
            </a:r>
            <a:r>
              <a:rPr lang="en-US" dirty="0" err="1"/>
              <a:t>dostigao</a:t>
            </a:r>
            <a:r>
              <a:rPr lang="en-US" dirty="0"/>
              <a:t> </a:t>
            </a:r>
            <a:r>
              <a:rPr lang="en-US" dirty="0" err="1"/>
              <a:t>skup</a:t>
            </a:r>
            <a:r>
              <a:rPr lang="en-US" dirty="0"/>
              <a:t> </a:t>
            </a:r>
            <a:r>
              <a:rPr lang="en-US" dirty="0" err="1"/>
              <a:t>ciljeva</a:t>
            </a:r>
            <a:r>
              <a:rPr lang="en-US" dirty="0"/>
              <a:t> </a:t>
            </a:r>
            <a:r>
              <a:rPr lang="en-US" dirty="0" err="1"/>
              <a:t>dizajna</a:t>
            </a:r>
            <a:r>
              <a:rPr lang="en-US" dirty="0"/>
              <a:t> </a:t>
            </a:r>
            <a:endParaRPr lang="hr-HR" dirty="0"/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Npr</a:t>
            </a:r>
            <a:r>
              <a:rPr lang="en-US" dirty="0"/>
              <a:t>. </a:t>
            </a:r>
            <a:r>
              <a:rPr lang="en-US" dirty="0" err="1"/>
              <a:t>najviše</a:t>
            </a:r>
            <a:r>
              <a:rPr lang="en-US" dirty="0"/>
              <a:t> performance za </a:t>
            </a:r>
            <a:r>
              <a:rPr lang="en-US" dirty="0" err="1"/>
              <a:t>specifične</a:t>
            </a:r>
            <a:r>
              <a:rPr lang="en-US" dirty="0"/>
              <a:t> </a:t>
            </a:r>
            <a:r>
              <a:rPr lang="en-US" dirty="0" err="1"/>
              <a:t>zadatke</a:t>
            </a:r>
            <a:r>
              <a:rPr lang="en-US" dirty="0"/>
              <a:t> </a:t>
            </a:r>
            <a:endParaRPr lang="hr-HR" dirty="0"/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Npr</a:t>
            </a:r>
            <a:r>
              <a:rPr lang="en-US" dirty="0"/>
              <a:t>. </a:t>
            </a:r>
            <a:r>
              <a:rPr lang="en-US" dirty="0" err="1"/>
              <a:t>najduži</a:t>
            </a:r>
            <a:r>
              <a:rPr lang="en-US" dirty="0"/>
              <a:t> </a:t>
            </a:r>
            <a:r>
              <a:rPr lang="en-US" dirty="0" err="1"/>
              <a:t>vijek</a:t>
            </a:r>
            <a:r>
              <a:rPr lang="en-US" dirty="0"/>
              <a:t> </a:t>
            </a:r>
            <a:r>
              <a:rPr lang="en-US" dirty="0" err="1"/>
              <a:t>rada</a:t>
            </a:r>
            <a:r>
              <a:rPr lang="en-US" dirty="0"/>
              <a:t> </a:t>
            </a:r>
            <a:r>
              <a:rPr lang="en-US" dirty="0" err="1"/>
              <a:t>baterije</a:t>
            </a:r>
            <a:r>
              <a:rPr lang="en-US" dirty="0"/>
              <a:t> </a:t>
            </a:r>
            <a:endParaRPr lang="hr-HR" dirty="0"/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Npr</a:t>
            </a:r>
            <a:r>
              <a:rPr lang="en-US" dirty="0"/>
              <a:t>. </a:t>
            </a:r>
            <a:r>
              <a:rPr lang="en-US" dirty="0" err="1"/>
              <a:t>najbolje</a:t>
            </a:r>
            <a:r>
              <a:rPr lang="en-US" dirty="0"/>
              <a:t> </a:t>
            </a:r>
            <a:r>
              <a:rPr lang="en-US" dirty="0" err="1"/>
              <a:t>prosječne</a:t>
            </a:r>
            <a:r>
              <a:rPr lang="en-US" dirty="0"/>
              <a:t> </a:t>
            </a:r>
            <a:r>
              <a:rPr lang="en-US" dirty="0" err="1"/>
              <a:t>perfromanse</a:t>
            </a:r>
            <a:r>
              <a:rPr lang="en-US" dirty="0"/>
              <a:t> u </a:t>
            </a:r>
            <a:r>
              <a:rPr lang="en-US" dirty="0" err="1"/>
              <a:t>poznatim</a:t>
            </a:r>
            <a:r>
              <a:rPr lang="en-US" dirty="0"/>
              <a:t> </a:t>
            </a:r>
            <a:r>
              <a:rPr lang="en-US" dirty="0" err="1"/>
              <a:t>zadacima</a:t>
            </a:r>
            <a:r>
              <a:rPr lang="en-US" dirty="0"/>
              <a:t>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najbolji</a:t>
            </a:r>
            <a:r>
              <a:rPr lang="en-US" dirty="0"/>
              <a:t> </a:t>
            </a:r>
            <a:r>
              <a:rPr lang="en-US" dirty="0" err="1"/>
              <a:t>odnos</a:t>
            </a:r>
            <a:r>
              <a:rPr lang="en-US" dirty="0"/>
              <a:t> </a:t>
            </a:r>
            <a:r>
              <a:rPr lang="en-US" dirty="0" err="1"/>
              <a:t>cijene</a:t>
            </a:r>
            <a:r>
              <a:rPr lang="en-US" dirty="0"/>
              <a:t> I </a:t>
            </a:r>
            <a:r>
              <a:rPr lang="en-US" dirty="0" err="1"/>
              <a:t>performansi</a:t>
            </a:r>
            <a:r>
              <a:rPr lang="en-US" dirty="0"/>
              <a:t> </a:t>
            </a:r>
            <a:endParaRPr lang="hr-HR" dirty="0"/>
          </a:p>
          <a:p>
            <a:pPr marL="0" indent="0">
              <a:buNone/>
            </a:pPr>
            <a:r>
              <a:rPr lang="hr-HR" dirty="0"/>
              <a:t>//</a:t>
            </a:r>
            <a:r>
              <a:rPr lang="en-US" dirty="0"/>
              <a:t>• </a:t>
            </a:r>
            <a:r>
              <a:rPr lang="en-US" dirty="0" err="1"/>
              <a:t>Dizajn</a:t>
            </a:r>
            <a:r>
              <a:rPr lang="en-US" dirty="0"/>
              <a:t> </a:t>
            </a:r>
            <a:r>
              <a:rPr lang="en-US" dirty="0" err="1"/>
              <a:t>superračunala</a:t>
            </a:r>
            <a:r>
              <a:rPr lang="en-US" dirty="0"/>
              <a:t> </a:t>
            </a:r>
            <a:r>
              <a:rPr lang="en-US" dirty="0" err="1"/>
              <a:t>uključuje</a:t>
            </a:r>
            <a:r>
              <a:rPr lang="en-US" dirty="0"/>
              <a:t> </a:t>
            </a:r>
            <a:r>
              <a:rPr lang="en-US" dirty="0" err="1"/>
              <a:t>potpuno</a:t>
            </a:r>
            <a:r>
              <a:rPr lang="en-US" dirty="0"/>
              <a:t> </a:t>
            </a:r>
            <a:r>
              <a:rPr lang="en-US" dirty="0" err="1"/>
              <a:t>drugačije</a:t>
            </a:r>
            <a:r>
              <a:rPr lang="en-US" dirty="0"/>
              <a:t> </a:t>
            </a:r>
            <a:r>
              <a:rPr lang="en-US" dirty="0" err="1"/>
              <a:t>ciljeve</a:t>
            </a:r>
            <a:r>
              <a:rPr lang="en-US" dirty="0"/>
              <a:t> </a:t>
            </a:r>
            <a:r>
              <a:rPr lang="en-US" dirty="0" err="1"/>
              <a:t>dizajna</a:t>
            </a:r>
            <a:r>
              <a:rPr lang="en-US" dirty="0"/>
              <a:t> u </a:t>
            </a:r>
            <a:r>
              <a:rPr lang="en-US" dirty="0" err="1"/>
              <a:t>usporedbi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pametnim</a:t>
            </a:r>
            <a:r>
              <a:rPr lang="en-US" dirty="0"/>
              <a:t> </a:t>
            </a:r>
            <a:r>
              <a:rPr lang="en-US" dirty="0" err="1"/>
              <a:t>telefonom</a:t>
            </a:r>
            <a:r>
              <a:rPr lang="en-US" dirty="0"/>
              <a:t> (</a:t>
            </a:r>
            <a:r>
              <a:rPr lang="en-US" dirty="0" err="1"/>
              <a:t>iako</a:t>
            </a:r>
            <a:r>
              <a:rPr lang="en-US" dirty="0"/>
              <a:t> je </a:t>
            </a:r>
            <a:r>
              <a:rPr lang="en-US" dirty="0" err="1"/>
              <a:t>dosta</a:t>
            </a:r>
            <a:r>
              <a:rPr lang="en-US" dirty="0"/>
              <a:t> </a:t>
            </a:r>
            <a:r>
              <a:rPr lang="en-US" dirty="0" err="1"/>
              <a:t>osnovnih</a:t>
            </a:r>
            <a:r>
              <a:rPr lang="en-US" dirty="0"/>
              <a:t> </a:t>
            </a:r>
            <a:r>
              <a:rPr lang="en-US" dirty="0" err="1"/>
              <a:t>pretpostavki</a:t>
            </a:r>
            <a:r>
              <a:rPr lang="en-US" dirty="0"/>
              <a:t> </a:t>
            </a:r>
            <a:r>
              <a:rPr lang="en-US" dirty="0" err="1"/>
              <a:t>slično</a:t>
            </a:r>
            <a:r>
              <a:rPr lang="en-US" dirty="0"/>
              <a:t>)</a:t>
            </a:r>
            <a:endParaRPr lang="hr-HR" dirty="0"/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Znanost</a:t>
            </a:r>
            <a:r>
              <a:rPr lang="en-US" dirty="0"/>
              <a:t> I </a:t>
            </a:r>
            <a:r>
              <a:rPr lang="en-US" dirty="0" err="1"/>
              <a:t>umjetnost</a:t>
            </a:r>
            <a:r>
              <a:rPr lang="en-US" dirty="0"/>
              <a:t> </a:t>
            </a:r>
            <a:r>
              <a:rPr lang="en-US" dirty="0" err="1"/>
              <a:t>dizajniranja</a:t>
            </a:r>
            <a:r>
              <a:rPr lang="en-US" dirty="0"/>
              <a:t>, </a:t>
            </a:r>
            <a:r>
              <a:rPr lang="en-US" dirty="0" err="1"/>
              <a:t>odabiranja</a:t>
            </a:r>
            <a:r>
              <a:rPr lang="en-US" dirty="0"/>
              <a:t> I </a:t>
            </a:r>
            <a:r>
              <a:rPr lang="en-US" dirty="0" err="1"/>
              <a:t>povezivanja</a:t>
            </a:r>
            <a:r>
              <a:rPr lang="en-US" dirty="0"/>
              <a:t> </a:t>
            </a:r>
            <a:r>
              <a:rPr lang="en-US" dirty="0" err="1"/>
              <a:t>hardverskih</a:t>
            </a:r>
            <a:r>
              <a:rPr lang="en-US" dirty="0"/>
              <a:t> </a:t>
            </a:r>
            <a:r>
              <a:rPr lang="en-US" dirty="0" err="1"/>
              <a:t>komponenti</a:t>
            </a:r>
            <a:r>
              <a:rPr lang="en-US" dirty="0"/>
              <a:t> I </a:t>
            </a:r>
            <a:r>
              <a:rPr lang="en-US" dirty="0" err="1"/>
              <a:t>dizajniranje</a:t>
            </a:r>
            <a:r>
              <a:rPr lang="en-US" dirty="0"/>
              <a:t> </a:t>
            </a:r>
            <a:r>
              <a:rPr lang="en-US" dirty="0" err="1"/>
              <a:t>hardver</a:t>
            </a:r>
            <a:r>
              <a:rPr lang="en-US" dirty="0"/>
              <a:t>/</a:t>
            </a:r>
            <a:r>
              <a:rPr lang="en-US" dirty="0" err="1"/>
              <a:t>softver</a:t>
            </a:r>
            <a:r>
              <a:rPr lang="en-US" dirty="0"/>
              <a:t> </a:t>
            </a:r>
            <a:r>
              <a:rPr lang="en-US" dirty="0" err="1"/>
              <a:t>sučelja</a:t>
            </a:r>
            <a:r>
              <a:rPr lang="en-US" dirty="0"/>
              <a:t> </a:t>
            </a:r>
            <a:r>
              <a:rPr lang="en-US" dirty="0" err="1"/>
              <a:t>radi</a:t>
            </a:r>
            <a:r>
              <a:rPr lang="en-US" dirty="0"/>
              <a:t> </a:t>
            </a:r>
            <a:r>
              <a:rPr lang="en-US" dirty="0" err="1"/>
              <a:t>kreiranja</a:t>
            </a:r>
            <a:r>
              <a:rPr lang="en-US" dirty="0"/>
              <a:t> </a:t>
            </a:r>
            <a:r>
              <a:rPr lang="en-US" dirty="0" err="1"/>
              <a:t>računalnog</a:t>
            </a:r>
            <a:r>
              <a:rPr lang="en-US" dirty="0"/>
              <a:t> </a:t>
            </a:r>
            <a:r>
              <a:rPr lang="en-US" dirty="0" err="1"/>
              <a:t>sustava</a:t>
            </a:r>
            <a:r>
              <a:rPr lang="en-US" dirty="0"/>
              <a:t> koji je u </a:t>
            </a:r>
            <a:r>
              <a:rPr lang="en-US" dirty="0" err="1"/>
              <a:t>skladu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zahtjevima</a:t>
            </a:r>
            <a:r>
              <a:rPr lang="en-US" dirty="0"/>
              <a:t> – </a:t>
            </a:r>
            <a:r>
              <a:rPr lang="en-US" dirty="0" err="1"/>
              <a:t>funkcionalnim</a:t>
            </a:r>
            <a:r>
              <a:rPr lang="en-US" dirty="0"/>
              <a:t>, </a:t>
            </a:r>
            <a:r>
              <a:rPr lang="en-US" dirty="0" err="1"/>
              <a:t>zahtjevima</a:t>
            </a:r>
            <a:r>
              <a:rPr lang="en-US" dirty="0"/>
              <a:t> za </a:t>
            </a:r>
            <a:r>
              <a:rPr lang="en-US" dirty="0" err="1"/>
              <a:t>performanse</a:t>
            </a:r>
            <a:r>
              <a:rPr lang="en-US" dirty="0"/>
              <a:t>, </a:t>
            </a:r>
            <a:r>
              <a:rPr lang="en-US" dirty="0" err="1"/>
              <a:t>potrošnje</a:t>
            </a:r>
            <a:r>
              <a:rPr lang="en-US" dirty="0"/>
              <a:t>, </a:t>
            </a:r>
            <a:r>
              <a:rPr lang="en-US" dirty="0" err="1"/>
              <a:t>cijene</a:t>
            </a:r>
            <a:r>
              <a:rPr lang="en-US" dirty="0"/>
              <a:t> I </a:t>
            </a:r>
            <a:r>
              <a:rPr lang="en-US" dirty="0" err="1"/>
              <a:t>sličnih</a:t>
            </a:r>
            <a:r>
              <a:rPr lang="en-US" dirty="0"/>
              <a:t> </a:t>
            </a:r>
            <a:r>
              <a:rPr lang="en-US" dirty="0" err="1"/>
              <a:t>ciljeva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26803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92AC6-8093-5570-04E9-FAC6C290B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Oduzimanje</a:t>
            </a:r>
            <a:r>
              <a:rPr lang="en-US" dirty="0"/>
              <a:t> </a:t>
            </a:r>
            <a:r>
              <a:rPr lang="en-US" dirty="0" err="1"/>
              <a:t>pomoću</a:t>
            </a:r>
            <a:r>
              <a:rPr lang="en-US" dirty="0"/>
              <a:t> </a:t>
            </a:r>
            <a:r>
              <a:rPr lang="en-US" dirty="0" err="1"/>
              <a:t>komplementa</a:t>
            </a:r>
            <a:r>
              <a:rPr lang="en-US" dirty="0"/>
              <a:t> </a:t>
            </a:r>
            <a:r>
              <a:rPr lang="en-US" dirty="0" err="1"/>
              <a:t>binarnog</a:t>
            </a:r>
            <a:r>
              <a:rPr lang="en-US" dirty="0"/>
              <a:t> </a:t>
            </a:r>
            <a:r>
              <a:rPr lang="en-US" dirty="0" err="1"/>
              <a:t>broja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AEE2C-5BDB-11FF-FCC2-5B65C7B8D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</a:t>
            </a:r>
            <a:r>
              <a:rPr lang="en-US" dirty="0" err="1"/>
              <a:t>Oduzimanje</a:t>
            </a:r>
            <a:r>
              <a:rPr lang="en-US" dirty="0"/>
              <a:t> se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izvesti</a:t>
            </a:r>
            <a:r>
              <a:rPr lang="hr-HR" dirty="0"/>
              <a:t> </a:t>
            </a:r>
            <a:r>
              <a:rPr lang="en-US" dirty="0" err="1"/>
              <a:t>operacijom</a:t>
            </a:r>
            <a:r>
              <a:rPr lang="en-US" dirty="0"/>
              <a:t> </a:t>
            </a:r>
            <a:r>
              <a:rPr lang="en-US" dirty="0" err="1"/>
              <a:t>zbrajanja</a:t>
            </a:r>
            <a:r>
              <a:rPr lang="en-US" dirty="0"/>
              <a:t> </a:t>
            </a:r>
            <a:r>
              <a:rPr lang="en-US" dirty="0" err="1"/>
              <a:t>dvojnog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hr-HR" dirty="0"/>
              <a:t> </a:t>
            </a:r>
            <a:r>
              <a:rPr lang="en-US" dirty="0" err="1"/>
              <a:t>potpunog</a:t>
            </a:r>
            <a:r>
              <a:rPr lang="en-US" dirty="0"/>
              <a:t> </a:t>
            </a:r>
            <a:r>
              <a:rPr lang="en-US" dirty="0" err="1"/>
              <a:t>komplementa</a:t>
            </a:r>
            <a:r>
              <a:rPr lang="en-US" dirty="0"/>
              <a:t> </a:t>
            </a:r>
            <a:r>
              <a:rPr lang="en-US" dirty="0" err="1"/>
              <a:t>umanjitelja</a:t>
            </a:r>
            <a:r>
              <a:rPr lang="hr-HR" dirty="0"/>
              <a:t> </a:t>
            </a:r>
            <a:r>
              <a:rPr lang="en-US" dirty="0"/>
              <a:t>(</a:t>
            </a:r>
            <a:r>
              <a:rPr lang="en-US" dirty="0" err="1"/>
              <a:t>suptrahenda</a:t>
            </a:r>
            <a:r>
              <a:rPr lang="en-US" dirty="0"/>
              <a:t>)</a:t>
            </a:r>
          </a:p>
          <a:p>
            <a:r>
              <a:rPr lang="en-US" dirty="0"/>
              <a:t>• </a:t>
            </a:r>
            <a:r>
              <a:rPr lang="en-US" dirty="0" err="1"/>
              <a:t>Dvojni</a:t>
            </a:r>
            <a:r>
              <a:rPr lang="en-US" dirty="0"/>
              <a:t> </a:t>
            </a:r>
            <a:r>
              <a:rPr lang="en-US" dirty="0" err="1"/>
              <a:t>komplement</a:t>
            </a:r>
            <a:r>
              <a:rPr lang="en-US" dirty="0"/>
              <a:t> </a:t>
            </a:r>
            <a:r>
              <a:rPr lang="en-US" dirty="0" err="1"/>
              <a:t>operanda</a:t>
            </a:r>
            <a:r>
              <a:rPr lang="en-US" dirty="0"/>
              <a:t> B</a:t>
            </a:r>
            <a:r>
              <a:rPr lang="hr-HR" dirty="0"/>
              <a:t> </a:t>
            </a:r>
            <a:r>
              <a:rPr lang="en-US" dirty="0" err="1"/>
              <a:t>dobiva</a:t>
            </a:r>
            <a:r>
              <a:rPr lang="en-US" dirty="0"/>
              <a:t> se </a:t>
            </a:r>
            <a:r>
              <a:rPr lang="en-US" dirty="0" err="1"/>
              <a:t>tako</a:t>
            </a:r>
            <a:r>
              <a:rPr lang="en-US" dirty="0"/>
              <a:t> da se </a:t>
            </a:r>
            <a:r>
              <a:rPr lang="en-US" dirty="0" err="1"/>
              <a:t>njegovom</a:t>
            </a:r>
            <a:r>
              <a:rPr lang="hr-HR" dirty="0"/>
              <a:t> </a:t>
            </a:r>
            <a:r>
              <a:rPr lang="en-US" dirty="0" err="1"/>
              <a:t>jediničnom</a:t>
            </a:r>
            <a:r>
              <a:rPr lang="en-US" dirty="0"/>
              <a:t> </a:t>
            </a:r>
            <a:r>
              <a:rPr lang="en-US" dirty="0" err="1"/>
              <a:t>komplementu</a:t>
            </a:r>
            <a:r>
              <a:rPr lang="en-US" dirty="0"/>
              <a:t> </a:t>
            </a:r>
            <a:r>
              <a:rPr lang="en-US" dirty="0" err="1"/>
              <a:t>pribroji</a:t>
            </a:r>
            <a:r>
              <a:rPr lang="hr-HR" dirty="0"/>
              <a:t> </a:t>
            </a:r>
            <a:r>
              <a:rPr lang="en-US" dirty="0" err="1"/>
              <a:t>Cin</a:t>
            </a:r>
            <a:r>
              <a:rPr lang="en-US" dirty="0"/>
              <a:t> = 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C17DF7-0033-E209-34A3-141CB52DD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7747" y="3483528"/>
            <a:ext cx="2535147" cy="300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45423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FF325-37E4-6305-8B07-717D99BF9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Oblikovanje</a:t>
            </a:r>
            <a:r>
              <a:rPr lang="en-US" dirty="0"/>
              <a:t> </a:t>
            </a:r>
            <a:r>
              <a:rPr lang="en-US" dirty="0" err="1"/>
              <a:t>jednostavne</a:t>
            </a:r>
            <a:r>
              <a:rPr lang="en-US" dirty="0"/>
              <a:t> ALU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D51F5-D8B4-B644-82EC-9ADC1C9F73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• </a:t>
            </a:r>
            <a:r>
              <a:rPr lang="en-US" dirty="0" err="1"/>
              <a:t>Aritmetičko-logička</a:t>
            </a:r>
            <a:r>
              <a:rPr lang="en-US" dirty="0"/>
              <a:t> </a:t>
            </a:r>
            <a:r>
              <a:rPr lang="en-US" dirty="0" err="1"/>
              <a:t>jedinica</a:t>
            </a:r>
            <a:r>
              <a:rPr lang="en-US" dirty="0"/>
              <a:t> (ALU) je </a:t>
            </a:r>
            <a:r>
              <a:rPr lang="en-US" dirty="0" err="1"/>
              <a:t>višefunkcijski</a:t>
            </a:r>
            <a:r>
              <a:rPr lang="en-US" dirty="0"/>
              <a:t> digitalin</a:t>
            </a:r>
            <a:r>
              <a:rPr lang="hr-HR" dirty="0"/>
              <a:t> </a:t>
            </a:r>
            <a:r>
              <a:rPr lang="en-US" dirty="0" err="1"/>
              <a:t>sklop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Izvodi</a:t>
            </a:r>
            <a:r>
              <a:rPr lang="en-US" dirty="0"/>
              <a:t> </a:t>
            </a:r>
            <a:r>
              <a:rPr lang="en-US" dirty="0" err="1"/>
              <a:t>aritmetičke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logičke</a:t>
            </a:r>
            <a:r>
              <a:rPr lang="en-US" dirty="0"/>
              <a:t> </a:t>
            </a:r>
            <a:r>
              <a:rPr lang="en-US" dirty="0" err="1"/>
              <a:t>operacije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Vrlo</a:t>
            </a:r>
            <a:r>
              <a:rPr lang="en-US" dirty="0"/>
              <a:t> </a:t>
            </a:r>
            <a:r>
              <a:rPr lang="en-US" dirty="0" err="1"/>
              <a:t>često</a:t>
            </a:r>
            <a:r>
              <a:rPr lang="en-US" dirty="0"/>
              <a:t> se </a:t>
            </a:r>
            <a:r>
              <a:rPr lang="en-US" dirty="0" err="1"/>
              <a:t>upotrebljava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za </a:t>
            </a:r>
            <a:r>
              <a:rPr lang="en-US" dirty="0" err="1"/>
              <a:t>računanje</a:t>
            </a:r>
            <a:r>
              <a:rPr lang="en-US" dirty="0"/>
              <a:t> </a:t>
            </a:r>
            <a:r>
              <a:rPr lang="en-US" dirty="0" err="1"/>
              <a:t>efektivne</a:t>
            </a:r>
            <a:r>
              <a:rPr lang="en-US" dirty="0"/>
              <a:t> </a:t>
            </a:r>
            <a:r>
              <a:rPr lang="en-US" dirty="0" err="1"/>
              <a:t>memorijske</a:t>
            </a:r>
            <a:r>
              <a:rPr lang="hr-HR" dirty="0"/>
              <a:t> </a:t>
            </a:r>
            <a:r>
              <a:rPr lang="en-US" dirty="0" err="1"/>
              <a:t>adrese</a:t>
            </a:r>
            <a:r>
              <a:rPr lang="en-US" dirty="0"/>
              <a:t> </a:t>
            </a:r>
            <a:r>
              <a:rPr lang="en-US" dirty="0" err="1"/>
              <a:t>izvorišta</a:t>
            </a:r>
            <a:r>
              <a:rPr lang="en-US" dirty="0"/>
              <a:t> </a:t>
            </a:r>
            <a:r>
              <a:rPr lang="en-US" dirty="0" err="1"/>
              <a:t>operanada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odredišta</a:t>
            </a:r>
            <a:r>
              <a:rPr lang="en-US" dirty="0"/>
              <a:t> </a:t>
            </a:r>
            <a:r>
              <a:rPr lang="en-US" dirty="0" err="1"/>
              <a:t>rezultata</a:t>
            </a:r>
            <a:endParaRPr lang="hr-HR" dirty="0"/>
          </a:p>
          <a:p>
            <a:r>
              <a:rPr lang="en-US" dirty="0"/>
              <a:t>• </a:t>
            </a:r>
            <a:r>
              <a:rPr lang="en-US" dirty="0" err="1"/>
              <a:t>Podjela</a:t>
            </a:r>
            <a:r>
              <a:rPr lang="en-US" dirty="0"/>
              <a:t> </a:t>
            </a:r>
            <a:r>
              <a:rPr lang="en-US" dirty="0" err="1"/>
              <a:t>stupnja</a:t>
            </a:r>
            <a:r>
              <a:rPr lang="en-US" dirty="0"/>
              <a:t> </a:t>
            </a:r>
            <a:r>
              <a:rPr lang="en-US" dirty="0" err="1"/>
              <a:t>aritmetičko-logičke</a:t>
            </a:r>
            <a:r>
              <a:rPr lang="en-US" dirty="0"/>
              <a:t> </a:t>
            </a:r>
            <a:r>
              <a:rPr lang="en-US" dirty="0" err="1"/>
              <a:t>jedinice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aritmetičku</a:t>
            </a:r>
            <a:r>
              <a:rPr lang="en-US" dirty="0"/>
              <a:t> I</a:t>
            </a:r>
            <a:r>
              <a:rPr lang="hr-HR" dirty="0"/>
              <a:t> </a:t>
            </a:r>
            <a:r>
              <a:rPr lang="en-US" dirty="0" err="1"/>
              <a:t>logičku</a:t>
            </a:r>
            <a:r>
              <a:rPr lang="en-US" dirty="0"/>
              <a:t> </a:t>
            </a:r>
            <a:r>
              <a:rPr lang="en-US" dirty="0" err="1"/>
              <a:t>sekciju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je </a:t>
            </a:r>
            <a:r>
              <a:rPr lang="en-US" dirty="0" err="1"/>
              <a:t>funkcionalna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oblikovanju</a:t>
            </a:r>
            <a:r>
              <a:rPr lang="en-US" dirty="0"/>
              <a:t> </a:t>
            </a:r>
            <a:r>
              <a:rPr lang="en-US" dirty="0" err="1"/>
              <a:t>jednostavne</a:t>
            </a:r>
            <a:r>
              <a:rPr lang="en-US" dirty="0"/>
              <a:t> ALU </a:t>
            </a:r>
            <a:r>
              <a:rPr lang="en-US" dirty="0" err="1"/>
              <a:t>koristi</a:t>
            </a:r>
            <a:r>
              <a:rPr lang="en-US" dirty="0"/>
              <a:t> se </a:t>
            </a:r>
            <a:r>
              <a:rPr lang="en-US" dirty="0" err="1"/>
              <a:t>sljedeći</a:t>
            </a:r>
            <a:r>
              <a:rPr lang="en-US" dirty="0"/>
              <a:t> </a:t>
            </a:r>
            <a:r>
              <a:rPr lang="en-US" dirty="0" err="1"/>
              <a:t>pristup</a:t>
            </a:r>
            <a:r>
              <a:rPr lang="en-US" dirty="0"/>
              <a:t>:</a:t>
            </a:r>
          </a:p>
          <a:p>
            <a:r>
              <a:rPr lang="en-US" dirty="0"/>
              <a:t>• </a:t>
            </a:r>
            <a:r>
              <a:rPr lang="en-US" dirty="0" err="1"/>
              <a:t>prvo</a:t>
            </a:r>
            <a:r>
              <a:rPr lang="en-US" dirty="0"/>
              <a:t> se </a:t>
            </a:r>
            <a:r>
              <a:rPr lang="en-US" dirty="0" err="1"/>
              <a:t>oblikuje</a:t>
            </a:r>
            <a:r>
              <a:rPr lang="en-US" dirty="0"/>
              <a:t> </a:t>
            </a:r>
            <a:r>
              <a:rPr lang="en-US" dirty="0" err="1"/>
              <a:t>sklopovlje</a:t>
            </a:r>
            <a:r>
              <a:rPr lang="en-US" dirty="0"/>
              <a:t> </a:t>
            </a:r>
            <a:r>
              <a:rPr lang="en-US" dirty="0" err="1"/>
              <a:t>aritmetičke</a:t>
            </a:r>
            <a:r>
              <a:rPr lang="en-US" dirty="0"/>
              <a:t> </a:t>
            </a:r>
            <a:r>
              <a:rPr lang="en-US" dirty="0" err="1"/>
              <a:t>sekcije</a:t>
            </a:r>
            <a:r>
              <a:rPr lang="en-US" dirty="0"/>
              <a:t> </a:t>
            </a:r>
            <a:r>
              <a:rPr lang="en-US" dirty="0" err="1"/>
              <a:t>neovisno</a:t>
            </a:r>
            <a:r>
              <a:rPr lang="en-US" dirty="0"/>
              <a:t> o</a:t>
            </a:r>
            <a:r>
              <a:rPr lang="hr-HR" dirty="0"/>
              <a:t> </a:t>
            </a:r>
            <a:r>
              <a:rPr lang="en-US" dirty="0" err="1"/>
              <a:t>logičkoj</a:t>
            </a:r>
            <a:r>
              <a:rPr lang="en-US" dirty="0"/>
              <a:t> </a:t>
            </a:r>
            <a:r>
              <a:rPr lang="en-US" dirty="0" err="1"/>
              <a:t>sekciji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zatim</a:t>
            </a:r>
            <a:r>
              <a:rPr lang="en-US" dirty="0"/>
              <a:t> se </a:t>
            </a:r>
            <a:r>
              <a:rPr lang="en-US" dirty="0" err="1"/>
              <a:t>određuju</a:t>
            </a:r>
            <a:r>
              <a:rPr lang="en-US" dirty="0"/>
              <a:t> </a:t>
            </a:r>
            <a:r>
              <a:rPr lang="en-US" dirty="0" err="1"/>
              <a:t>logičke</a:t>
            </a:r>
            <a:r>
              <a:rPr lang="en-US" dirty="0"/>
              <a:t> </a:t>
            </a:r>
            <a:r>
              <a:rPr lang="en-US" dirty="0" err="1"/>
              <a:t>operacije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se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izvesti</a:t>
            </a:r>
            <a:r>
              <a:rPr lang="hr-HR" dirty="0"/>
              <a:t> </a:t>
            </a:r>
            <a:r>
              <a:rPr lang="en-US" dirty="0" err="1"/>
              <a:t>sklopovima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aritmetičke</a:t>
            </a:r>
            <a:r>
              <a:rPr lang="en-US" dirty="0"/>
              <a:t> </a:t>
            </a:r>
            <a:r>
              <a:rPr lang="en-US" dirty="0" err="1"/>
              <a:t>sekcije</a:t>
            </a:r>
            <a:r>
              <a:rPr lang="en-US" dirty="0"/>
              <a:t>;</a:t>
            </a:r>
          </a:p>
          <a:p>
            <a:r>
              <a:rPr lang="en-US" dirty="0"/>
              <a:t>• </a:t>
            </a:r>
            <a:r>
              <a:rPr lang="en-US" dirty="0" err="1"/>
              <a:t>izvode</a:t>
            </a:r>
            <a:r>
              <a:rPr lang="en-US" dirty="0"/>
              <a:t> se </a:t>
            </a:r>
            <a:r>
              <a:rPr lang="en-US" dirty="0" err="1"/>
              <a:t>preinake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sklopovima</a:t>
            </a:r>
            <a:r>
              <a:rPr lang="en-US" dirty="0"/>
              <a:t> da bi se </a:t>
            </a:r>
            <a:r>
              <a:rPr lang="en-US" dirty="0" err="1"/>
              <a:t>mogle</a:t>
            </a:r>
            <a:r>
              <a:rPr lang="en-US" dirty="0"/>
              <a:t> </a:t>
            </a:r>
            <a:r>
              <a:rPr lang="en-US" dirty="0" err="1"/>
              <a:t>izvoditi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hr-HR" dirty="0"/>
              <a:t> </a:t>
            </a:r>
            <a:r>
              <a:rPr lang="en-US" dirty="0" err="1"/>
              <a:t>željene</a:t>
            </a:r>
            <a:r>
              <a:rPr lang="en-US" dirty="0"/>
              <a:t> </a:t>
            </a:r>
            <a:r>
              <a:rPr lang="en-US" dirty="0" err="1"/>
              <a:t>logičke</a:t>
            </a:r>
            <a:r>
              <a:rPr lang="en-US" dirty="0"/>
              <a:t> </a:t>
            </a:r>
            <a:r>
              <a:rPr lang="en-US" dirty="0" err="1"/>
              <a:t>operacije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32010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7BB1D-7700-F151-A2E2-223ABC116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Oblikovanje</a:t>
            </a:r>
            <a:r>
              <a:rPr lang="en-US" dirty="0"/>
              <a:t> </a:t>
            </a:r>
            <a:r>
              <a:rPr lang="en-US" dirty="0" err="1"/>
              <a:t>jednostavne</a:t>
            </a:r>
            <a:r>
              <a:rPr lang="en-US" dirty="0"/>
              <a:t> ALU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ADE966-DFB7-AC81-0F49-E1B10F9757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1741" y="1979446"/>
            <a:ext cx="8008517" cy="4004259"/>
          </a:xfrm>
        </p:spPr>
      </p:pic>
    </p:spTree>
    <p:extLst>
      <p:ext uri="{BB962C8B-B14F-4D97-AF65-F5344CB8AC3E}">
        <p14:creationId xmlns:p14="http://schemas.microsoft.com/office/powerpoint/2010/main" val="100998951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DAE10-AACF-DF7F-6BF0-6C413BF5A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Oblikovanje</a:t>
            </a:r>
            <a:r>
              <a:rPr lang="en-US" dirty="0"/>
              <a:t> </a:t>
            </a:r>
            <a:r>
              <a:rPr lang="en-US" dirty="0" err="1"/>
              <a:t>jednostavne</a:t>
            </a:r>
            <a:r>
              <a:rPr lang="en-US" dirty="0"/>
              <a:t> ALU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7F3BC-8B50-8D37-3BD4-81CD4978E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• </a:t>
            </a:r>
            <a:r>
              <a:rPr lang="en-US" dirty="0" err="1"/>
              <a:t>prilagodbom</a:t>
            </a:r>
            <a:r>
              <a:rPr lang="en-US" dirty="0"/>
              <a:t> </a:t>
            </a:r>
            <a:r>
              <a:rPr lang="en-US" dirty="0" err="1"/>
              <a:t>operanda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ulazu</a:t>
            </a:r>
            <a:r>
              <a:rPr lang="en-US" dirty="0"/>
              <a:t> Y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izborom</a:t>
            </a:r>
            <a:r>
              <a:rPr lang="en-US" dirty="0"/>
              <a:t> </a:t>
            </a:r>
            <a:r>
              <a:rPr lang="en-US" dirty="0" err="1"/>
              <a:t>vrijednosti</a:t>
            </a:r>
            <a:r>
              <a:rPr lang="en-US" dirty="0"/>
              <a:t> </a:t>
            </a:r>
            <a:r>
              <a:rPr lang="en-US" dirty="0" err="1"/>
              <a:t>bita</a:t>
            </a:r>
            <a:r>
              <a:rPr lang="hr-HR" dirty="0"/>
              <a:t> </a:t>
            </a:r>
            <a:r>
              <a:rPr lang="en-US" dirty="0" err="1"/>
              <a:t>prijenosa</a:t>
            </a:r>
            <a:r>
              <a:rPr lang="en-US" dirty="0"/>
              <a:t> u </a:t>
            </a:r>
            <a:r>
              <a:rPr lang="en-US" dirty="0" err="1"/>
              <a:t>najniži</a:t>
            </a:r>
            <a:r>
              <a:rPr lang="en-US" dirty="0"/>
              <a:t> </a:t>
            </a:r>
            <a:r>
              <a:rPr lang="en-US" dirty="0" err="1"/>
              <a:t>stupanj</a:t>
            </a:r>
            <a:r>
              <a:rPr lang="en-US" dirty="0"/>
              <a:t> ALU </a:t>
            </a:r>
            <a:r>
              <a:rPr lang="en-US" dirty="0" err="1"/>
              <a:t>Cin</a:t>
            </a:r>
            <a:r>
              <a:rPr lang="en-US" dirty="0"/>
              <a:t>, </a:t>
            </a:r>
            <a:r>
              <a:rPr lang="en-US" dirty="0" err="1"/>
              <a:t>ostvarili</a:t>
            </a:r>
            <a:r>
              <a:rPr lang="en-US" dirty="0"/>
              <a:t> </a:t>
            </a:r>
            <a:r>
              <a:rPr lang="en-US" dirty="0" err="1"/>
              <a:t>smo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Zbrajanja</a:t>
            </a:r>
            <a:r>
              <a:rPr lang="en-US" dirty="0"/>
              <a:t>, </a:t>
            </a:r>
            <a:r>
              <a:rPr lang="en-US" dirty="0" err="1"/>
              <a:t>oduzimanje</a:t>
            </a:r>
            <a:endParaRPr lang="en-US" dirty="0"/>
          </a:p>
          <a:p>
            <a:pPr lvl="1"/>
            <a:r>
              <a:rPr lang="en-US" dirty="0" err="1"/>
              <a:t>Inkrementiranje</a:t>
            </a:r>
            <a:r>
              <a:rPr lang="en-US" dirty="0"/>
              <a:t> </a:t>
            </a:r>
            <a:r>
              <a:rPr lang="en-US" dirty="0" err="1"/>
              <a:t>operanda</a:t>
            </a:r>
            <a:r>
              <a:rPr lang="en-US" dirty="0"/>
              <a:t> X,</a:t>
            </a:r>
          </a:p>
          <a:p>
            <a:pPr lvl="1"/>
            <a:r>
              <a:rPr lang="en-US" dirty="0" err="1"/>
              <a:t>Dekrementiranje</a:t>
            </a:r>
            <a:r>
              <a:rPr lang="en-US" dirty="0"/>
              <a:t> </a:t>
            </a:r>
            <a:r>
              <a:rPr lang="en-US" dirty="0" err="1"/>
              <a:t>operanda</a:t>
            </a:r>
            <a:r>
              <a:rPr lang="en-US" dirty="0"/>
              <a:t> X,</a:t>
            </a:r>
          </a:p>
          <a:p>
            <a:pPr lvl="1"/>
            <a:r>
              <a:rPr lang="en-US" dirty="0" err="1"/>
              <a:t>Zbrajanje</a:t>
            </a:r>
            <a:r>
              <a:rPr lang="en-US" dirty="0"/>
              <a:t> </a:t>
            </a:r>
            <a:r>
              <a:rPr lang="en-US" dirty="0" err="1"/>
              <a:t>operanda</a:t>
            </a:r>
            <a:r>
              <a:rPr lang="en-US" dirty="0"/>
              <a:t> X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jediničnog</a:t>
            </a:r>
            <a:r>
              <a:rPr lang="en-US" dirty="0"/>
              <a:t> </a:t>
            </a:r>
            <a:r>
              <a:rPr lang="en-US" dirty="0" err="1"/>
              <a:t>komplementa</a:t>
            </a:r>
            <a:r>
              <a:rPr lang="hr-HR" dirty="0"/>
              <a:t> </a:t>
            </a:r>
            <a:r>
              <a:rPr lang="en-US" dirty="0" err="1"/>
              <a:t>operanda</a:t>
            </a:r>
            <a:r>
              <a:rPr lang="en-US" dirty="0"/>
              <a:t> Y</a:t>
            </a:r>
          </a:p>
          <a:p>
            <a:pPr lvl="1"/>
            <a:r>
              <a:rPr lang="en-US" dirty="0" err="1"/>
              <a:t>prijenos</a:t>
            </a:r>
            <a:r>
              <a:rPr lang="en-US" dirty="0"/>
              <a:t>, </a:t>
            </a:r>
            <a:r>
              <a:rPr lang="en-US" dirty="0" err="1"/>
              <a:t>odnosno</a:t>
            </a:r>
            <a:r>
              <a:rPr lang="en-US" dirty="0"/>
              <a:t> </a:t>
            </a:r>
            <a:r>
              <a:rPr lang="en-US" dirty="0" err="1"/>
              <a:t>prosljeđivanje</a:t>
            </a:r>
            <a:r>
              <a:rPr lang="en-US" dirty="0"/>
              <a:t> </a:t>
            </a:r>
            <a:r>
              <a:rPr lang="en-US" dirty="0" err="1"/>
              <a:t>operanda</a:t>
            </a:r>
            <a:r>
              <a:rPr lang="en-US" dirty="0"/>
              <a:t> X s </a:t>
            </a:r>
            <a:r>
              <a:rPr lang="en-US" dirty="0" err="1"/>
              <a:t>ulaza</a:t>
            </a:r>
            <a:r>
              <a:rPr lang="hr-HR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izlaz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60592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C6BE3-565E-358D-3708-28C1ED68B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Sklop</a:t>
            </a:r>
            <a:r>
              <a:rPr lang="en-US" dirty="0"/>
              <a:t> za </a:t>
            </a:r>
            <a:r>
              <a:rPr lang="en-US" dirty="0" err="1"/>
              <a:t>priređivanje</a:t>
            </a:r>
            <a:r>
              <a:rPr lang="en-US" dirty="0"/>
              <a:t> </a:t>
            </a:r>
            <a:r>
              <a:rPr lang="en-US" dirty="0" err="1"/>
              <a:t>bita</a:t>
            </a:r>
            <a:r>
              <a:rPr lang="en-US" dirty="0"/>
              <a:t> </a:t>
            </a:r>
            <a:r>
              <a:rPr lang="en-US" dirty="0" err="1"/>
              <a:t>operanda</a:t>
            </a:r>
            <a:r>
              <a:rPr lang="en-US" dirty="0"/>
              <a:t> 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EA6DC-83F0-28F1-0711-92B979F8C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Da bi se </a:t>
            </a:r>
            <a:r>
              <a:rPr lang="en-US" dirty="0" err="1"/>
              <a:t>paralelnim</a:t>
            </a:r>
            <a:r>
              <a:rPr lang="en-US" dirty="0"/>
              <a:t> </a:t>
            </a:r>
            <a:r>
              <a:rPr lang="en-US" dirty="0" err="1"/>
              <a:t>zbrajalom</a:t>
            </a:r>
            <a:r>
              <a:rPr lang="en-US" dirty="0"/>
              <a:t>, </a:t>
            </a:r>
            <a:r>
              <a:rPr lang="en-US" dirty="0" err="1"/>
              <a:t>sastavljenim</a:t>
            </a:r>
            <a:r>
              <a:rPr lang="en-US" dirty="0"/>
              <a:t> od n </a:t>
            </a:r>
            <a:r>
              <a:rPr lang="en-US" dirty="0" err="1"/>
              <a:t>potpunih</a:t>
            </a:r>
            <a:r>
              <a:rPr lang="hr-HR" dirty="0"/>
              <a:t> </a:t>
            </a:r>
            <a:r>
              <a:rPr lang="en-US" dirty="0" err="1"/>
              <a:t>zbrajala</a:t>
            </a:r>
            <a:r>
              <a:rPr lang="en-US" dirty="0"/>
              <a:t>, </a:t>
            </a:r>
            <a:r>
              <a:rPr lang="en-US" dirty="0" err="1"/>
              <a:t>moglo</a:t>
            </a:r>
            <a:r>
              <a:rPr lang="en-US" dirty="0"/>
              <a:t> </a:t>
            </a:r>
            <a:r>
              <a:rPr lang="en-US" dirty="0" err="1"/>
              <a:t>izvoditi</a:t>
            </a:r>
            <a:r>
              <a:rPr lang="en-US" dirty="0"/>
              <a:t> </a:t>
            </a:r>
            <a:r>
              <a:rPr lang="en-US" dirty="0" err="1"/>
              <a:t>navedenih</a:t>
            </a:r>
            <a:r>
              <a:rPr lang="en-US" dirty="0"/>
              <a:t> </a:t>
            </a:r>
            <a:r>
              <a:rPr lang="en-US" dirty="0" err="1"/>
              <a:t>osam</a:t>
            </a:r>
            <a:r>
              <a:rPr lang="en-US" dirty="0"/>
              <a:t> </a:t>
            </a:r>
            <a:r>
              <a:rPr lang="en-US" dirty="0" err="1"/>
              <a:t>operacija</a:t>
            </a:r>
            <a:r>
              <a:rPr lang="en-US" dirty="0"/>
              <a:t>, </a:t>
            </a:r>
            <a:r>
              <a:rPr lang="en-US" dirty="0" err="1"/>
              <a:t>potrebni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hr-HR" dirty="0"/>
              <a:t> </a:t>
            </a:r>
            <a:r>
              <a:rPr lang="en-US" dirty="0" err="1"/>
              <a:t>dodatni</a:t>
            </a:r>
            <a:r>
              <a:rPr lang="en-US" dirty="0"/>
              <a:t> </a:t>
            </a:r>
            <a:r>
              <a:rPr lang="en-US" dirty="0" err="1"/>
              <a:t>logički</a:t>
            </a:r>
            <a:r>
              <a:rPr lang="en-US" dirty="0"/>
              <a:t> </a:t>
            </a:r>
            <a:r>
              <a:rPr lang="en-US" dirty="0" err="1"/>
              <a:t>sklopovi</a:t>
            </a:r>
            <a:r>
              <a:rPr lang="en-US" dirty="0"/>
              <a:t> koji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ulazu</a:t>
            </a:r>
            <a:r>
              <a:rPr lang="en-US" dirty="0"/>
              <a:t> Y </a:t>
            </a:r>
            <a:r>
              <a:rPr lang="en-US" dirty="0" err="1"/>
              <a:t>priređuju</a:t>
            </a:r>
            <a:r>
              <a:rPr lang="en-US" dirty="0"/>
              <a:t> operand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D9B852-833D-29AB-3B8D-A9187A1CE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89692"/>
            <a:ext cx="6484048" cy="20400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1C4C19-B34A-694D-52A2-78E2E9729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3263" y="4369265"/>
            <a:ext cx="7138737" cy="248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67420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59847-DAF4-66EF-84FD-CC3D06FD6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Jednostavna</a:t>
            </a:r>
            <a:r>
              <a:rPr lang="en-US" dirty="0"/>
              <a:t> ALU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522B9-4258-879A-9C08-6DD6405958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• Sklop koji ima pravilnu strukturu</a:t>
            </a:r>
          </a:p>
          <a:p>
            <a:r>
              <a:rPr lang="en-US" dirty="0"/>
              <a:t>• </a:t>
            </a:r>
            <a:r>
              <a:rPr lang="en-US" dirty="0" err="1"/>
              <a:t>Sastoji</a:t>
            </a:r>
            <a:r>
              <a:rPr lang="en-US" dirty="0"/>
              <a:t> se od </a:t>
            </a:r>
            <a:r>
              <a:rPr lang="en-US" dirty="0" err="1"/>
              <a:t>identičnih</a:t>
            </a:r>
            <a:r>
              <a:rPr lang="en-US" dirty="0"/>
              <a:t> </a:t>
            </a:r>
            <a:r>
              <a:rPr lang="en-US" dirty="0" err="1"/>
              <a:t>stupnjeva</a:t>
            </a:r>
            <a:r>
              <a:rPr lang="en-US" dirty="0"/>
              <a:t> </a:t>
            </a:r>
            <a:r>
              <a:rPr lang="en-US" dirty="0" err="1"/>
              <a:t>povezanih</a:t>
            </a:r>
            <a:r>
              <a:rPr lang="en-US" dirty="0"/>
              <a:t> u </a:t>
            </a:r>
            <a:r>
              <a:rPr lang="en-US" dirty="0" err="1"/>
              <a:t>kaskadu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Svaki</a:t>
            </a:r>
            <a:r>
              <a:rPr lang="en-US" dirty="0"/>
              <a:t> je </a:t>
            </a:r>
            <a:r>
              <a:rPr lang="en-US" dirty="0" err="1"/>
              <a:t>stupanj</a:t>
            </a:r>
            <a:r>
              <a:rPr lang="en-US" dirty="0"/>
              <a:t> </a:t>
            </a:r>
            <a:r>
              <a:rPr lang="en-US" dirty="0" err="1"/>
              <a:t>odgovoran</a:t>
            </a:r>
            <a:r>
              <a:rPr lang="en-US" dirty="0"/>
              <a:t> za </a:t>
            </a:r>
            <a:r>
              <a:rPr lang="en-US" dirty="0" err="1"/>
              <a:t>aritmetičke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logičke</a:t>
            </a:r>
            <a:r>
              <a:rPr lang="en-US" dirty="0"/>
              <a:t> </a:t>
            </a:r>
            <a:r>
              <a:rPr lang="en-US" dirty="0" err="1"/>
              <a:t>operacije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jednom</a:t>
            </a:r>
            <a:r>
              <a:rPr lang="hr-HR" dirty="0"/>
              <a:t> </a:t>
            </a:r>
            <a:r>
              <a:rPr lang="en-US" dirty="0" err="1"/>
              <a:t>bitu</a:t>
            </a:r>
            <a:r>
              <a:rPr lang="en-US" dirty="0"/>
              <a:t> </a:t>
            </a:r>
            <a:r>
              <a:rPr lang="en-US" dirty="0" err="1"/>
              <a:t>operanda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Jednostavna</a:t>
            </a:r>
            <a:r>
              <a:rPr lang="en-US" dirty="0"/>
              <a:t> ALU </a:t>
            </a:r>
            <a:r>
              <a:rPr lang="en-US" dirty="0" err="1"/>
              <a:t>koja</a:t>
            </a:r>
            <a:r>
              <a:rPr lang="en-US" dirty="0"/>
              <a:t> se </a:t>
            </a:r>
            <a:r>
              <a:rPr lang="en-US" dirty="0" err="1"/>
              <a:t>koristi</a:t>
            </a:r>
            <a:r>
              <a:rPr lang="en-US" dirty="0"/>
              <a:t> n-</a:t>
            </a:r>
            <a:r>
              <a:rPr lang="en-US" dirty="0" err="1"/>
              <a:t>bitnim</a:t>
            </a:r>
            <a:r>
              <a:rPr lang="en-US" dirty="0"/>
              <a:t> (</a:t>
            </a:r>
            <a:r>
              <a:rPr lang="en-US" dirty="0" err="1"/>
              <a:t>cjelobrojnim</a:t>
            </a:r>
            <a:r>
              <a:rPr lang="en-US" dirty="0"/>
              <a:t>) </a:t>
            </a:r>
            <a:r>
              <a:rPr lang="en-US" dirty="0" err="1"/>
              <a:t>operandima</a:t>
            </a:r>
            <a:r>
              <a:rPr lang="hr-HR" dirty="0"/>
              <a:t> </a:t>
            </a:r>
            <a:r>
              <a:rPr lang="en-US" dirty="0" err="1"/>
              <a:t>sastoji</a:t>
            </a:r>
            <a:r>
              <a:rPr lang="en-US" dirty="0"/>
              <a:t> se od n </a:t>
            </a:r>
            <a:r>
              <a:rPr lang="en-US" dirty="0" err="1"/>
              <a:t>takvih</a:t>
            </a:r>
            <a:r>
              <a:rPr lang="hr-HR" dirty="0"/>
              <a:t> </a:t>
            </a:r>
            <a:r>
              <a:rPr lang="en-US" dirty="0" err="1"/>
              <a:t>stupnjeva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Svaki</a:t>
            </a:r>
            <a:r>
              <a:rPr lang="en-US" dirty="0"/>
              <a:t> se od </a:t>
            </a:r>
            <a:r>
              <a:rPr lang="en-US" dirty="0" err="1"/>
              <a:t>njih</a:t>
            </a:r>
            <a:r>
              <a:rPr lang="en-US" dirty="0"/>
              <a:t> u </a:t>
            </a:r>
            <a:r>
              <a:rPr lang="en-US" dirty="0" err="1"/>
              <a:t>funkcijskom</a:t>
            </a:r>
            <a:r>
              <a:rPr lang="en-US" dirty="0"/>
              <a:t> </a:t>
            </a:r>
            <a:r>
              <a:rPr lang="en-US" dirty="0" err="1"/>
              <a:t>smislu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prikazati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da je </a:t>
            </a:r>
            <a:r>
              <a:rPr lang="en-US" dirty="0" err="1"/>
              <a:t>sastavljen</a:t>
            </a:r>
            <a:r>
              <a:rPr lang="hr-HR" dirty="0"/>
              <a:t> </a:t>
            </a:r>
            <a:r>
              <a:rPr lang="en-US" dirty="0"/>
              <a:t>od:</a:t>
            </a:r>
          </a:p>
          <a:p>
            <a:pPr lvl="1"/>
            <a:r>
              <a:rPr lang="en-US" dirty="0" err="1"/>
              <a:t>aritmetičke</a:t>
            </a:r>
            <a:endParaRPr lang="en-US" dirty="0"/>
          </a:p>
          <a:p>
            <a:pPr lvl="1"/>
            <a:r>
              <a:rPr lang="en-US" dirty="0" err="1"/>
              <a:t>logičke</a:t>
            </a:r>
            <a:r>
              <a:rPr lang="en-US" dirty="0"/>
              <a:t> </a:t>
            </a:r>
            <a:r>
              <a:rPr lang="en-US" dirty="0" err="1"/>
              <a:t>sekcije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34849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F460E-8641-3335-1CD0-95C1D7AC0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ALU – </a:t>
            </a:r>
            <a:r>
              <a:rPr lang="en-US" dirty="0" err="1"/>
              <a:t>funkcionalni</a:t>
            </a:r>
            <a:r>
              <a:rPr lang="en-US" dirty="0"/>
              <a:t> </a:t>
            </a:r>
            <a:r>
              <a:rPr lang="en-US" dirty="0" err="1"/>
              <a:t>prikaz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97F13-5C28-30AF-A7FF-DC4AAAFAF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0284" y="1825625"/>
            <a:ext cx="10515600" cy="4351338"/>
          </a:xfrm>
        </p:spPr>
        <p:txBody>
          <a:bodyPr/>
          <a:lstStyle/>
          <a:p>
            <a:r>
              <a:rPr lang="en-US" dirty="0"/>
              <a:t>• </a:t>
            </a:r>
            <a:r>
              <a:rPr lang="en-US" dirty="0" err="1"/>
              <a:t>svaki</a:t>
            </a:r>
            <a:r>
              <a:rPr lang="en-US" dirty="0"/>
              <a:t> </a:t>
            </a:r>
            <a:r>
              <a:rPr lang="en-US" dirty="0" err="1"/>
              <a:t>stupanj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se u </a:t>
            </a:r>
            <a:r>
              <a:rPr lang="en-US" dirty="0" err="1"/>
              <a:t>funkcionalnom</a:t>
            </a:r>
            <a:r>
              <a:rPr lang="en-US" dirty="0"/>
              <a:t> </a:t>
            </a:r>
            <a:r>
              <a:rPr lang="en-US" dirty="0" err="1"/>
              <a:t>smislu</a:t>
            </a:r>
            <a:r>
              <a:rPr lang="en-US" dirty="0"/>
              <a:t> </a:t>
            </a:r>
            <a:r>
              <a:rPr lang="en-US" dirty="0" err="1"/>
              <a:t>prikazati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hr-HR" dirty="0"/>
              <a:t> </a:t>
            </a:r>
            <a:r>
              <a:rPr lang="en-US" dirty="0" err="1"/>
              <a:t>kombinacija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sklopova</a:t>
            </a:r>
            <a:r>
              <a:rPr lang="en-US" dirty="0"/>
              <a:t> </a:t>
            </a:r>
            <a:r>
              <a:rPr lang="en-US" dirty="0" err="1"/>
              <a:t>aritmetičke</a:t>
            </a:r>
            <a:r>
              <a:rPr lang="en-US" dirty="0"/>
              <a:t> </a:t>
            </a:r>
            <a:r>
              <a:rPr lang="en-US" dirty="0" err="1"/>
              <a:t>sekcije</a:t>
            </a:r>
            <a:endParaRPr lang="en-US" dirty="0"/>
          </a:p>
          <a:p>
            <a:pPr lvl="1"/>
            <a:r>
              <a:rPr lang="en-US" dirty="0" err="1"/>
              <a:t>sklopova</a:t>
            </a:r>
            <a:r>
              <a:rPr lang="en-US" dirty="0"/>
              <a:t> </a:t>
            </a:r>
            <a:r>
              <a:rPr lang="en-US" dirty="0" err="1"/>
              <a:t>logičke</a:t>
            </a:r>
            <a:r>
              <a:rPr lang="en-US" dirty="0"/>
              <a:t> </a:t>
            </a:r>
            <a:r>
              <a:rPr lang="en-US" dirty="0" err="1"/>
              <a:t>sekcije</a:t>
            </a:r>
            <a:endParaRPr lang="hr-HR" dirty="0"/>
          </a:p>
          <a:p>
            <a:r>
              <a:rPr lang="en-US" dirty="0" err="1"/>
              <a:t>i-ti</a:t>
            </a:r>
            <a:r>
              <a:rPr lang="en-US" dirty="0"/>
              <a:t> </a:t>
            </a:r>
            <a:r>
              <a:rPr lang="en-US" dirty="0" err="1"/>
              <a:t>stupanj</a:t>
            </a:r>
            <a:r>
              <a:rPr lang="en-US" dirty="0"/>
              <a:t> ALU</a:t>
            </a:r>
            <a:endParaRPr lang="hr-HR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8B3226-F6D1-6AFD-901A-DFA909C74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9769" y="2354280"/>
            <a:ext cx="4989095" cy="24650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863E4F-E315-2648-8935-441BC404C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01294"/>
            <a:ext cx="3505504" cy="27586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EF7023-810E-0007-3F8A-4E15F06713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504" y="4390766"/>
            <a:ext cx="3650824" cy="246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36582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73996-1A14-7361-FDE1-9F30FF018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Ulazi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izlazi</a:t>
            </a:r>
            <a:r>
              <a:rPr lang="en-US" dirty="0"/>
              <a:t> ALU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A87EB-3B97-A5C8-6ED7-F12B60249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• ai</a:t>
            </a:r>
            <a:r>
              <a:rPr lang="hr-HR" dirty="0"/>
              <a:t> </a:t>
            </a:r>
            <a:r>
              <a:rPr lang="en-US" dirty="0" err="1"/>
              <a:t>i</a:t>
            </a:r>
            <a:r>
              <a:rPr lang="en-US" dirty="0"/>
              <a:t> bi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ulazi</a:t>
            </a:r>
            <a:r>
              <a:rPr lang="en-US" dirty="0"/>
              <a:t> za </a:t>
            </a:r>
            <a:r>
              <a:rPr lang="en-US" dirty="0" err="1"/>
              <a:t>operande</a:t>
            </a:r>
            <a:endParaRPr lang="en-US" dirty="0"/>
          </a:p>
          <a:p>
            <a:r>
              <a:rPr lang="en-US" dirty="0"/>
              <a:t>• Ci</a:t>
            </a:r>
            <a:r>
              <a:rPr lang="hr-HR" dirty="0"/>
              <a:t> </a:t>
            </a:r>
            <a:r>
              <a:rPr lang="en-US" dirty="0"/>
              <a:t>je bit </a:t>
            </a:r>
            <a:r>
              <a:rPr lang="en-US" dirty="0" err="1"/>
              <a:t>prijenosa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prethodnog</a:t>
            </a:r>
            <a:r>
              <a:rPr lang="en-US" dirty="0"/>
              <a:t> </a:t>
            </a:r>
            <a:r>
              <a:rPr lang="en-US" dirty="0" err="1"/>
              <a:t>stupnja</a:t>
            </a:r>
            <a:r>
              <a:rPr lang="en-US" dirty="0"/>
              <a:t>,</a:t>
            </a:r>
          </a:p>
          <a:p>
            <a:r>
              <a:rPr lang="en-US" dirty="0"/>
              <a:t>• Fi</a:t>
            </a:r>
            <a:r>
              <a:rPr lang="hr-HR" dirty="0"/>
              <a:t> </a:t>
            </a:r>
            <a:r>
              <a:rPr lang="en-US" dirty="0"/>
              <a:t>je </a:t>
            </a:r>
            <a:r>
              <a:rPr lang="en-US" dirty="0" err="1"/>
              <a:t>jednobitni</a:t>
            </a:r>
            <a:r>
              <a:rPr lang="en-US" dirty="0"/>
              <a:t> </a:t>
            </a:r>
            <a:r>
              <a:rPr lang="en-US" dirty="0" err="1"/>
              <a:t>rezultat</a:t>
            </a:r>
            <a:r>
              <a:rPr lang="en-US" dirty="0"/>
              <a:t> </a:t>
            </a:r>
            <a:r>
              <a:rPr lang="en-US" dirty="0" err="1"/>
              <a:t>aritmetičke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logičke</a:t>
            </a:r>
            <a:r>
              <a:rPr lang="en-US" dirty="0"/>
              <a:t> </a:t>
            </a:r>
            <a:r>
              <a:rPr lang="en-US" dirty="0" err="1"/>
              <a:t>operacije</a:t>
            </a:r>
            <a:r>
              <a:rPr lang="en-US" dirty="0"/>
              <a:t>,</a:t>
            </a:r>
          </a:p>
          <a:p>
            <a:r>
              <a:rPr lang="en-US" dirty="0"/>
              <a:t>• Ci+1 je bit </a:t>
            </a:r>
            <a:r>
              <a:rPr lang="en-US" dirty="0" err="1"/>
              <a:t>prijenosa</a:t>
            </a:r>
            <a:r>
              <a:rPr lang="en-US" dirty="0"/>
              <a:t> u </a:t>
            </a:r>
            <a:r>
              <a:rPr lang="en-US" dirty="0" err="1"/>
              <a:t>sljedeći</a:t>
            </a:r>
            <a:r>
              <a:rPr lang="en-US" dirty="0"/>
              <a:t> </a:t>
            </a:r>
            <a:r>
              <a:rPr lang="en-US" dirty="0" err="1"/>
              <a:t>stupanj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Upravljački</a:t>
            </a:r>
            <a:r>
              <a:rPr lang="en-US" dirty="0"/>
              <a:t> </a:t>
            </a:r>
            <a:r>
              <a:rPr lang="en-US" dirty="0" err="1"/>
              <a:t>ulazi</a:t>
            </a:r>
            <a:r>
              <a:rPr lang="en-US" dirty="0"/>
              <a:t> So, S1</a:t>
            </a:r>
            <a:r>
              <a:rPr lang="hr-HR" dirty="0"/>
              <a:t> </a:t>
            </a:r>
            <a:r>
              <a:rPr lang="en-US" dirty="0" err="1"/>
              <a:t>i</a:t>
            </a:r>
            <a:r>
              <a:rPr lang="en-US" dirty="0"/>
              <a:t> S2 </a:t>
            </a:r>
            <a:r>
              <a:rPr lang="en-US" dirty="0" err="1"/>
              <a:t>upotrebljavaju</a:t>
            </a:r>
            <a:r>
              <a:rPr lang="en-US" dirty="0"/>
              <a:t> se za </a:t>
            </a:r>
            <a:r>
              <a:rPr lang="en-US" dirty="0" err="1"/>
              <a:t>izbor</a:t>
            </a:r>
            <a:r>
              <a:rPr lang="en-US" dirty="0"/>
              <a:t> </a:t>
            </a:r>
            <a:r>
              <a:rPr lang="en-US" dirty="0" err="1"/>
              <a:t>različitih</a:t>
            </a:r>
            <a:r>
              <a:rPr lang="hr-HR" dirty="0"/>
              <a:t> </a:t>
            </a:r>
            <a:r>
              <a:rPr lang="en-US" dirty="0" err="1"/>
              <a:t>aritmetičkih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logičkih</a:t>
            </a:r>
            <a:r>
              <a:rPr lang="en-US" dirty="0"/>
              <a:t> </a:t>
            </a:r>
            <a:r>
              <a:rPr lang="en-US" dirty="0" err="1"/>
              <a:t>operacija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927958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3C178-00EB-C299-C4DA-7E036358C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ARITMETIČKA SEKCIJA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B344E-70F7-C8C8-96DB-CE1D74687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</a:t>
            </a:r>
            <a:r>
              <a:rPr lang="en-US" dirty="0" err="1"/>
              <a:t>Osnovna</a:t>
            </a:r>
            <a:r>
              <a:rPr lang="en-US" dirty="0"/>
              <a:t> </a:t>
            </a:r>
            <a:r>
              <a:rPr lang="en-US" dirty="0" err="1"/>
              <a:t>komponenta</a:t>
            </a:r>
            <a:r>
              <a:rPr lang="en-US" dirty="0"/>
              <a:t> </a:t>
            </a:r>
            <a:r>
              <a:rPr lang="en-US" dirty="0" err="1"/>
              <a:t>aritmetičke</a:t>
            </a:r>
            <a:r>
              <a:rPr lang="en-US" dirty="0"/>
              <a:t> </a:t>
            </a:r>
            <a:r>
              <a:rPr lang="en-US" dirty="0" err="1"/>
              <a:t>sekcije</a:t>
            </a:r>
            <a:r>
              <a:rPr lang="en-US" dirty="0"/>
              <a:t> </a:t>
            </a:r>
            <a:r>
              <a:rPr lang="en-US" dirty="0" err="1"/>
              <a:t>jednog</a:t>
            </a:r>
            <a:r>
              <a:rPr lang="en-US" dirty="0"/>
              <a:t> </a:t>
            </a:r>
            <a:r>
              <a:rPr lang="en-US" dirty="0" err="1"/>
              <a:t>stupnja</a:t>
            </a:r>
            <a:r>
              <a:rPr lang="en-US" dirty="0"/>
              <a:t> je</a:t>
            </a:r>
            <a:r>
              <a:rPr lang="hr-HR" dirty="0"/>
              <a:t> </a:t>
            </a:r>
            <a:r>
              <a:rPr lang="en-US" dirty="0" err="1"/>
              <a:t>potpuno</a:t>
            </a:r>
            <a:r>
              <a:rPr lang="en-US" dirty="0"/>
              <a:t> </a:t>
            </a:r>
            <a:r>
              <a:rPr lang="en-US" dirty="0" err="1"/>
              <a:t>zbrajalo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Povezivanjem</a:t>
            </a:r>
            <a:r>
              <a:rPr lang="en-US" dirty="0"/>
              <a:t> n </a:t>
            </a:r>
            <a:r>
              <a:rPr lang="en-US" dirty="0" err="1"/>
              <a:t>stupnjeva</a:t>
            </a:r>
            <a:r>
              <a:rPr lang="en-US" dirty="0"/>
              <a:t> </a:t>
            </a:r>
            <a:r>
              <a:rPr lang="en-US" dirty="0" err="1"/>
              <a:t>dobiva</a:t>
            </a:r>
            <a:r>
              <a:rPr lang="en-US" dirty="0"/>
              <a:t> se </a:t>
            </a:r>
            <a:r>
              <a:rPr lang="en-US" dirty="0" err="1"/>
              <a:t>paralelno</a:t>
            </a:r>
            <a:r>
              <a:rPr lang="en-US" dirty="0"/>
              <a:t> </a:t>
            </a:r>
            <a:r>
              <a:rPr lang="en-US" dirty="0" err="1"/>
              <a:t>zbrajalo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hr-HR" dirty="0"/>
              <a:t> </a:t>
            </a:r>
            <a:r>
              <a:rPr lang="en-US" dirty="0" err="1"/>
              <a:t>zbraja</a:t>
            </a:r>
            <a:r>
              <a:rPr lang="en-US" dirty="0"/>
              <a:t> </a:t>
            </a:r>
            <a:r>
              <a:rPr lang="en-US" dirty="0" err="1"/>
              <a:t>dvije</a:t>
            </a:r>
            <a:r>
              <a:rPr lang="en-US" dirty="0"/>
              <a:t> </a:t>
            </a:r>
            <a:r>
              <a:rPr lang="en-US" dirty="0" err="1"/>
              <a:t>riječi</a:t>
            </a:r>
            <a:r>
              <a:rPr lang="en-US" dirty="0"/>
              <a:t> </a:t>
            </a:r>
            <a:r>
              <a:rPr lang="en-US" dirty="0" err="1"/>
              <a:t>duljine</a:t>
            </a:r>
            <a:r>
              <a:rPr lang="en-US" dirty="0"/>
              <a:t> n </a:t>
            </a:r>
            <a:r>
              <a:rPr lang="en-US" dirty="0" err="1"/>
              <a:t>bita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Oduzimanje</a:t>
            </a:r>
            <a:r>
              <a:rPr lang="en-US" dirty="0"/>
              <a:t> se </a:t>
            </a:r>
            <a:r>
              <a:rPr lang="en-US" dirty="0" err="1"/>
              <a:t>izvodi</a:t>
            </a:r>
            <a:r>
              <a:rPr lang="en-US" dirty="0"/>
              <a:t> </a:t>
            </a:r>
            <a:r>
              <a:rPr lang="en-US" dirty="0" err="1"/>
              <a:t>zbrajanjem</a:t>
            </a:r>
            <a:r>
              <a:rPr lang="en-US" dirty="0"/>
              <a:t> </a:t>
            </a:r>
            <a:r>
              <a:rPr lang="en-US" dirty="0" err="1"/>
              <a:t>potpunog</a:t>
            </a:r>
            <a:r>
              <a:rPr lang="en-US" dirty="0"/>
              <a:t> </a:t>
            </a:r>
            <a:r>
              <a:rPr lang="en-US" dirty="0" err="1"/>
              <a:t>komplementa</a:t>
            </a:r>
            <a:r>
              <a:rPr lang="hr-HR" dirty="0"/>
              <a:t> </a:t>
            </a:r>
            <a:r>
              <a:rPr lang="en-US" dirty="0" err="1"/>
              <a:t>operanda</a:t>
            </a:r>
            <a:endParaRPr lang="en-US" dirty="0"/>
          </a:p>
          <a:p>
            <a:r>
              <a:rPr lang="en-US" dirty="0"/>
              <a:t>• Da bi se </a:t>
            </a:r>
            <a:r>
              <a:rPr lang="en-US" dirty="0" err="1"/>
              <a:t>moglo</a:t>
            </a:r>
            <a:r>
              <a:rPr lang="en-US" dirty="0"/>
              <a:t> </a:t>
            </a:r>
            <a:r>
              <a:rPr lang="en-US" dirty="0" err="1"/>
              <a:t>izvoditi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operacija</a:t>
            </a:r>
            <a:r>
              <a:rPr lang="en-US" dirty="0"/>
              <a:t> </a:t>
            </a:r>
            <a:r>
              <a:rPr lang="en-US" dirty="0" err="1"/>
              <a:t>potrebno</a:t>
            </a:r>
            <a:r>
              <a:rPr lang="en-US" dirty="0"/>
              <a:t> je </a:t>
            </a:r>
            <a:r>
              <a:rPr lang="en-US" dirty="0" err="1"/>
              <a:t>dodati</a:t>
            </a:r>
            <a:r>
              <a:rPr lang="en-US" dirty="0"/>
              <a:t> </a:t>
            </a:r>
            <a:r>
              <a:rPr lang="en-US" dirty="0" err="1"/>
              <a:t>sklop</a:t>
            </a:r>
            <a:r>
              <a:rPr lang="hr-HR" dirty="0"/>
              <a:t> </a:t>
            </a:r>
            <a:r>
              <a:rPr lang="en-US" dirty="0"/>
              <a:t>za </a:t>
            </a:r>
            <a:r>
              <a:rPr lang="en-US" dirty="0" err="1"/>
              <a:t>priređivanje</a:t>
            </a:r>
            <a:r>
              <a:rPr lang="en-US" dirty="0"/>
              <a:t> </a:t>
            </a:r>
            <a:r>
              <a:rPr lang="en-US" dirty="0" err="1"/>
              <a:t>operanda</a:t>
            </a:r>
            <a:r>
              <a:rPr lang="en-US" dirty="0"/>
              <a:t> B</a:t>
            </a:r>
          </a:p>
        </p:txBody>
      </p:sp>
    </p:spTree>
    <p:extLst>
      <p:ext uri="{BB962C8B-B14F-4D97-AF65-F5344CB8AC3E}">
        <p14:creationId xmlns:p14="http://schemas.microsoft.com/office/powerpoint/2010/main" val="7876754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D5D71-F378-3435-CF05-0E779E93D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Povezivanje</a:t>
            </a:r>
            <a:r>
              <a:rPr lang="en-US" dirty="0"/>
              <a:t> </a:t>
            </a:r>
            <a:r>
              <a:rPr lang="en-US" dirty="0" err="1"/>
              <a:t>stupnjeva</a:t>
            </a:r>
            <a:r>
              <a:rPr lang="en-US" dirty="0"/>
              <a:t> u </a:t>
            </a:r>
            <a:r>
              <a:rPr lang="en-US" dirty="0" err="1"/>
              <a:t>kaskadu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D9E70-8557-777C-1DC0-EACFDD929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</a:t>
            </a:r>
            <a:r>
              <a:rPr lang="en-US" dirty="0" err="1"/>
              <a:t>ostvaruje</a:t>
            </a:r>
            <a:r>
              <a:rPr lang="en-US" dirty="0"/>
              <a:t> se </a:t>
            </a:r>
            <a:r>
              <a:rPr lang="en-US" dirty="0" err="1"/>
              <a:t>pomoću</a:t>
            </a:r>
            <a:r>
              <a:rPr lang="en-US" dirty="0"/>
              <a:t> </a:t>
            </a:r>
            <a:r>
              <a:rPr lang="en-US" dirty="0" err="1"/>
              <a:t>linija</a:t>
            </a:r>
            <a:r>
              <a:rPr lang="en-US" dirty="0"/>
              <a:t> </a:t>
            </a:r>
            <a:r>
              <a:rPr lang="en-US" dirty="0" err="1"/>
              <a:t>bita</a:t>
            </a:r>
            <a:r>
              <a:rPr lang="en-US" dirty="0"/>
              <a:t> </a:t>
            </a:r>
            <a:r>
              <a:rPr lang="en-US" dirty="0" err="1"/>
              <a:t>prijenosa</a:t>
            </a:r>
            <a:r>
              <a:rPr lang="en-US" dirty="0"/>
              <a:t> Ci </a:t>
            </a:r>
            <a:r>
              <a:rPr lang="en-US" dirty="0" err="1"/>
              <a:t>i</a:t>
            </a:r>
            <a:r>
              <a:rPr lang="en-US" dirty="0"/>
              <a:t> Ci+1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5F6E64-7096-FBD6-6249-570EEF55B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8941" y="2839452"/>
            <a:ext cx="6574117" cy="319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254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AF8FB-924A-A5A2-234B-2FF504F4A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Aksiom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8C911-FFF1-83D7-83D8-C398A11521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 </a:t>
            </a:r>
            <a:r>
              <a:rPr lang="en-US" dirty="0" err="1"/>
              <a:t>bismo</a:t>
            </a:r>
            <a:r>
              <a:rPr lang="en-US" dirty="0"/>
              <a:t> </a:t>
            </a:r>
            <a:r>
              <a:rPr lang="en-US" dirty="0" err="1"/>
              <a:t>postigli</a:t>
            </a:r>
            <a:r>
              <a:rPr lang="en-US" dirty="0"/>
              <a:t> </a:t>
            </a:r>
            <a:r>
              <a:rPr lang="en-US" dirty="0" err="1"/>
              <a:t>najbolju</a:t>
            </a:r>
            <a:r>
              <a:rPr lang="en-US" dirty="0"/>
              <a:t> </a:t>
            </a:r>
            <a:r>
              <a:rPr lang="en-US" dirty="0" err="1"/>
              <a:t>energetsku</a:t>
            </a:r>
            <a:r>
              <a:rPr lang="en-US" dirty="0"/>
              <a:t> </a:t>
            </a:r>
            <a:r>
              <a:rPr lang="en-US" dirty="0" err="1"/>
              <a:t>efikasnost</a:t>
            </a:r>
            <a:r>
              <a:rPr lang="en-US" dirty="0"/>
              <a:t> I </a:t>
            </a:r>
            <a:r>
              <a:rPr lang="en-US" dirty="0" err="1"/>
              <a:t>performanse</a:t>
            </a:r>
            <a:r>
              <a:rPr lang="en-US" dirty="0"/>
              <a:t>, </a:t>
            </a:r>
            <a:r>
              <a:rPr lang="en-US" dirty="0" err="1"/>
              <a:t>Moramo</a:t>
            </a:r>
            <a:r>
              <a:rPr lang="en-US" dirty="0"/>
              <a:t> </a:t>
            </a:r>
            <a:r>
              <a:rPr lang="en-US" dirty="0" err="1"/>
              <a:t>koristiti</a:t>
            </a:r>
            <a:r>
              <a:rPr lang="en-US" dirty="0"/>
              <a:t> </a:t>
            </a:r>
            <a:r>
              <a:rPr lang="en-US" dirty="0" err="1"/>
              <a:t>prošireni</a:t>
            </a:r>
            <a:r>
              <a:rPr lang="en-US" dirty="0"/>
              <a:t> </a:t>
            </a:r>
            <a:r>
              <a:rPr lang="en-US" dirty="0" err="1"/>
              <a:t>pogled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računalo</a:t>
            </a:r>
            <a:endParaRPr lang="hr-HR" dirty="0"/>
          </a:p>
          <a:p>
            <a:r>
              <a:rPr lang="en-US" dirty="0"/>
              <a:t>Ko-</a:t>
            </a:r>
            <a:r>
              <a:rPr lang="en-US" dirty="0" err="1"/>
              <a:t>dizajnirati</a:t>
            </a:r>
            <a:r>
              <a:rPr lang="en-US" dirty="0"/>
              <a:t> </a:t>
            </a:r>
            <a:r>
              <a:rPr lang="en-US" dirty="0" err="1"/>
              <a:t>kroz</a:t>
            </a:r>
            <a:r>
              <a:rPr lang="en-US" dirty="0"/>
              <a:t> </a:t>
            </a:r>
            <a:r>
              <a:rPr lang="en-US" dirty="0" err="1"/>
              <a:t>hijerarhiju</a:t>
            </a:r>
            <a:r>
              <a:rPr lang="en-US" dirty="0"/>
              <a:t> </a:t>
            </a:r>
            <a:r>
              <a:rPr lang="en-US" dirty="0" err="1"/>
              <a:t>algoritme</a:t>
            </a:r>
            <a:r>
              <a:rPr lang="en-US" dirty="0"/>
              <a:t>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uređajima</a:t>
            </a:r>
            <a:r>
              <a:rPr lang="en-US" dirty="0"/>
              <a:t> </a:t>
            </a:r>
            <a:r>
              <a:rPr lang="en-US" dirty="0" err="1"/>
              <a:t>Specijalizirati</a:t>
            </a:r>
            <a:r>
              <a:rPr lang="en-US" dirty="0"/>
              <a:t> </a:t>
            </a:r>
            <a:r>
              <a:rPr lang="en-US" dirty="0" err="1"/>
              <a:t>koliko</a:t>
            </a:r>
            <a:r>
              <a:rPr lang="en-US" dirty="0"/>
              <a:t> je </a:t>
            </a:r>
            <a:r>
              <a:rPr lang="en-US" dirty="0" err="1"/>
              <a:t>moguće</a:t>
            </a:r>
            <a:r>
              <a:rPr lang="en-US" dirty="0"/>
              <a:t> </a:t>
            </a:r>
            <a:r>
              <a:rPr lang="en-US" dirty="0" err="1"/>
              <a:t>unutar</a:t>
            </a:r>
            <a:r>
              <a:rPr lang="en-US" dirty="0"/>
              <a:t> </a:t>
            </a:r>
            <a:r>
              <a:rPr lang="en-US" dirty="0" err="1"/>
              <a:t>ciljeva</a:t>
            </a:r>
            <a:r>
              <a:rPr lang="en-US" dirty="0"/>
              <a:t> </a:t>
            </a:r>
            <a:r>
              <a:rPr lang="en-US" dirty="0" err="1"/>
              <a:t>dizajna</a:t>
            </a:r>
            <a:endParaRPr lang="hr-HR" dirty="0"/>
          </a:p>
          <a:p>
            <a:r>
              <a:rPr lang="en-US" dirty="0"/>
              <a:t>Ima </a:t>
            </a:r>
            <a:r>
              <a:rPr lang="en-US" dirty="0" err="1"/>
              <a:t>puno</a:t>
            </a:r>
            <a:r>
              <a:rPr lang="en-US" dirty="0"/>
              <a:t> </a:t>
            </a:r>
            <a:r>
              <a:rPr lang="en-US" dirty="0" err="1"/>
              <a:t>prostora</a:t>
            </a:r>
            <a:r>
              <a:rPr lang="en-US" dirty="0"/>
              <a:t> I “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vrhu</a:t>
            </a:r>
            <a:r>
              <a:rPr lang="en-US" dirty="0"/>
              <a:t>” I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dnu</a:t>
            </a:r>
            <a:r>
              <a:rPr lang="en-US" dirty="0"/>
              <a:t>”,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još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prostora</a:t>
            </a:r>
            <a:r>
              <a:rPr lang="en-US" dirty="0"/>
              <a:t> I </a:t>
            </a:r>
            <a:r>
              <a:rPr lang="en-US" dirty="0" err="1"/>
              <a:t>prilika</a:t>
            </a:r>
            <a:r>
              <a:rPr lang="en-US" dirty="0"/>
              <a:t> </a:t>
            </a:r>
            <a:r>
              <a:rPr lang="en-US" dirty="0" err="1"/>
              <a:t>imamo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kvalitetno</a:t>
            </a:r>
            <a:r>
              <a:rPr lang="en-US" dirty="0"/>
              <a:t> </a:t>
            </a:r>
            <a:r>
              <a:rPr lang="en-US" dirty="0" err="1"/>
              <a:t>komuniciramo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“</a:t>
            </a:r>
            <a:r>
              <a:rPr lang="en-US" dirty="0" err="1"/>
              <a:t>vrha</a:t>
            </a:r>
            <a:r>
              <a:rPr lang="en-US" dirty="0"/>
              <a:t>” I </a:t>
            </a:r>
            <a:r>
              <a:rPr lang="en-US" dirty="0" err="1"/>
              <a:t>dna</a:t>
            </a:r>
            <a:r>
              <a:rPr lang="en-US" dirty="0"/>
              <a:t>” I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optimiziramo</a:t>
            </a:r>
            <a:r>
              <a:rPr lang="en-US" dirty="0"/>
              <a:t> </a:t>
            </a:r>
            <a:r>
              <a:rPr lang="en-US" dirty="0" err="1"/>
              <a:t>kroz</a:t>
            </a:r>
            <a:r>
              <a:rPr lang="en-US" dirty="0"/>
              <a:t> </a:t>
            </a:r>
            <a:r>
              <a:rPr lang="en-US" dirty="0" err="1"/>
              <a:t>cijeli</a:t>
            </a:r>
            <a:r>
              <a:rPr lang="en-US" dirty="0"/>
              <a:t> stack</a:t>
            </a:r>
            <a:r>
              <a:rPr lang="hr-HR" dirty="0"/>
              <a:t> -&gt; zato je potreban prošireni pogled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64489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B7552-28F3-F439-062D-B76AFC1B0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Aritmetička</a:t>
            </a:r>
            <a:r>
              <a:rPr lang="en-US" dirty="0"/>
              <a:t> </a:t>
            </a:r>
            <a:r>
              <a:rPr lang="en-US" dirty="0" err="1"/>
              <a:t>sekcija</a:t>
            </a:r>
            <a:r>
              <a:rPr lang="en-US" dirty="0"/>
              <a:t> ALU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B6100-08A6-DFD1-7E16-131824B9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712242" cy="4351338"/>
          </a:xfrm>
        </p:spPr>
        <p:txBody>
          <a:bodyPr/>
          <a:lstStyle/>
          <a:p>
            <a:r>
              <a:rPr lang="en-US" dirty="0"/>
              <a:t>• </a:t>
            </a:r>
            <a:r>
              <a:rPr lang="en-US" dirty="0" err="1"/>
              <a:t>Osnovna</a:t>
            </a:r>
            <a:r>
              <a:rPr lang="en-US" dirty="0"/>
              <a:t> </a:t>
            </a:r>
            <a:r>
              <a:rPr lang="en-US" dirty="0" err="1"/>
              <a:t>građevna</a:t>
            </a:r>
            <a:r>
              <a:rPr lang="en-US" dirty="0"/>
              <a:t> </a:t>
            </a:r>
            <a:r>
              <a:rPr lang="en-US" dirty="0" err="1"/>
              <a:t>sastavnica</a:t>
            </a:r>
            <a:r>
              <a:rPr lang="en-US" dirty="0"/>
              <a:t> </a:t>
            </a:r>
            <a:r>
              <a:rPr lang="en-US" dirty="0" err="1"/>
              <a:t>jednog</a:t>
            </a:r>
            <a:r>
              <a:rPr lang="en-US" dirty="0"/>
              <a:t> </a:t>
            </a:r>
            <a:r>
              <a:rPr lang="en-US" dirty="0" err="1"/>
              <a:t>stupnja</a:t>
            </a:r>
            <a:r>
              <a:rPr lang="en-US" dirty="0"/>
              <a:t> ALU je </a:t>
            </a:r>
            <a:r>
              <a:rPr lang="en-US" dirty="0" err="1"/>
              <a:t>potpuno</a:t>
            </a:r>
            <a:r>
              <a:rPr lang="hr-HR" dirty="0"/>
              <a:t> </a:t>
            </a:r>
            <a:r>
              <a:rPr lang="en-US" dirty="0" err="1"/>
              <a:t>zbrajalo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Povezivanjem</a:t>
            </a:r>
            <a:r>
              <a:rPr lang="en-US" dirty="0"/>
              <a:t> n </a:t>
            </a:r>
            <a:r>
              <a:rPr lang="en-US" dirty="0" err="1"/>
              <a:t>stupnjeva</a:t>
            </a:r>
            <a:r>
              <a:rPr lang="en-US" dirty="0"/>
              <a:t> ALU </a:t>
            </a:r>
            <a:r>
              <a:rPr lang="en-US" dirty="0" err="1"/>
              <a:t>jedinice</a:t>
            </a:r>
            <a:r>
              <a:rPr lang="en-US" dirty="0"/>
              <a:t> u </a:t>
            </a:r>
            <a:r>
              <a:rPr lang="en-US" dirty="0" err="1"/>
              <a:t>kaskadu</a:t>
            </a:r>
            <a:r>
              <a:rPr lang="en-US" dirty="0"/>
              <a:t> </a:t>
            </a:r>
            <a:r>
              <a:rPr lang="en-US" dirty="0" err="1"/>
              <a:t>dobiva</a:t>
            </a:r>
            <a:r>
              <a:rPr lang="en-US" dirty="0"/>
              <a:t> se</a:t>
            </a:r>
            <a:r>
              <a:rPr lang="hr-HR" dirty="0"/>
              <a:t> </a:t>
            </a:r>
            <a:r>
              <a:rPr lang="en-US" dirty="0" err="1"/>
              <a:t>paralelno</a:t>
            </a:r>
            <a:r>
              <a:rPr lang="en-US" dirty="0"/>
              <a:t> </a:t>
            </a:r>
            <a:r>
              <a:rPr lang="en-US" dirty="0" err="1"/>
              <a:t>zbrajalo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Istodobno</a:t>
            </a:r>
            <a:r>
              <a:rPr lang="en-US" dirty="0"/>
              <a:t> </a:t>
            </a:r>
            <a:r>
              <a:rPr lang="en-US" dirty="0" err="1"/>
              <a:t>zbraja</a:t>
            </a:r>
            <a:r>
              <a:rPr lang="en-US" dirty="0"/>
              <a:t>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operanda</a:t>
            </a:r>
            <a:r>
              <a:rPr lang="en-US" dirty="0"/>
              <a:t> </a:t>
            </a:r>
            <a:r>
              <a:rPr lang="en-US" dirty="0" err="1"/>
              <a:t>duljine</a:t>
            </a:r>
            <a:r>
              <a:rPr lang="en-US" dirty="0"/>
              <a:t> n </a:t>
            </a:r>
            <a:r>
              <a:rPr lang="en-US" dirty="0" err="1"/>
              <a:t>bitova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Željeli</a:t>
            </a:r>
            <a:r>
              <a:rPr lang="en-US" dirty="0"/>
              <a:t> </a:t>
            </a:r>
            <a:r>
              <a:rPr lang="en-US" dirty="0" err="1"/>
              <a:t>bismo</a:t>
            </a:r>
            <a:r>
              <a:rPr lang="en-US" dirty="0"/>
              <a:t> da </a:t>
            </a:r>
            <a:r>
              <a:rPr lang="en-US" dirty="0" err="1"/>
              <a:t>jednostavna</a:t>
            </a:r>
            <a:r>
              <a:rPr lang="en-US" dirty="0"/>
              <a:t> ALU </a:t>
            </a:r>
            <a:r>
              <a:rPr lang="en-US" dirty="0" err="1"/>
              <a:t>ovisno</a:t>
            </a:r>
            <a:r>
              <a:rPr lang="en-US" dirty="0"/>
              <a:t> o </a:t>
            </a:r>
            <a:r>
              <a:rPr lang="en-US" dirty="0" err="1"/>
              <a:t>kombinaciji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hr-HR" dirty="0"/>
              <a:t> </a:t>
            </a:r>
            <a:r>
              <a:rPr lang="en-US" dirty="0" err="1"/>
              <a:t>njezinim</a:t>
            </a:r>
            <a:r>
              <a:rPr lang="en-US" dirty="0"/>
              <a:t> </a:t>
            </a:r>
            <a:r>
              <a:rPr lang="en-US" dirty="0" err="1"/>
              <a:t>ulazima</a:t>
            </a:r>
            <a:r>
              <a:rPr lang="en-US" dirty="0"/>
              <a:t> </a:t>
            </a:r>
            <a:r>
              <a:rPr lang="en-US" dirty="0" err="1"/>
              <a:t>izvodi</a:t>
            </a:r>
            <a:r>
              <a:rPr lang="en-US" dirty="0"/>
              <a:t> </a:t>
            </a:r>
            <a:r>
              <a:rPr lang="en-US" dirty="0" err="1"/>
              <a:t>osam</a:t>
            </a:r>
            <a:r>
              <a:rPr lang="en-US" dirty="0"/>
              <a:t> </a:t>
            </a:r>
            <a:r>
              <a:rPr lang="en-US" dirty="0" err="1"/>
              <a:t>operacija</a:t>
            </a:r>
            <a:r>
              <a:rPr lang="hr-HR" dirty="0"/>
              <a:t>(slide 82 - </a:t>
            </a:r>
            <a:r>
              <a:rPr lang="hr-HR" dirty="0">
                <a:hlinkClick r:id="rId2" action="ppaction://hlinksldjump"/>
              </a:rPr>
              <a:t>Oblikovanje jednostavne ALU</a:t>
            </a:r>
            <a:r>
              <a:rPr lang="hr-HR" dirty="0"/>
              <a:t>)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4F3747-50D5-21E9-5E7D-D9B4D201D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0442" y="1504725"/>
            <a:ext cx="3481048" cy="384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15598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EF434-F11A-BAE6-5DFD-5D28DAE13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Kaskadiranje</a:t>
            </a:r>
            <a:r>
              <a:rPr lang="en-US" dirty="0"/>
              <a:t> ALU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47090-0D68-EB44-61F3-56BF57A859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Aritmetičke</a:t>
            </a:r>
            <a:r>
              <a:rPr lang="en-US" dirty="0"/>
              <a:t> </a:t>
            </a:r>
            <a:r>
              <a:rPr lang="en-US" dirty="0" err="1"/>
              <a:t>sekcije</a:t>
            </a:r>
            <a:r>
              <a:rPr lang="hr-HR" dirty="0"/>
              <a:t> </a:t>
            </a:r>
            <a:r>
              <a:rPr lang="en-US" dirty="0"/>
              <a:t>ALU </a:t>
            </a:r>
            <a:r>
              <a:rPr lang="en-US" dirty="0" err="1"/>
              <a:t>povezane</a:t>
            </a:r>
            <a:r>
              <a:rPr lang="en-US" dirty="0"/>
              <a:t> u</a:t>
            </a:r>
            <a:r>
              <a:rPr lang="hr-HR" dirty="0"/>
              <a:t> </a:t>
            </a:r>
            <a:r>
              <a:rPr lang="en-US" dirty="0" err="1"/>
              <a:t>kaskadu</a:t>
            </a:r>
            <a:endParaRPr lang="en-US" dirty="0"/>
          </a:p>
          <a:p>
            <a:r>
              <a:rPr lang="en-US" dirty="0" err="1"/>
              <a:t>Zadnji</a:t>
            </a:r>
            <a:r>
              <a:rPr lang="en-US" dirty="0"/>
              <a:t> </a:t>
            </a:r>
            <a:r>
              <a:rPr lang="en-US" dirty="0" err="1"/>
              <a:t>stupanj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hr-HR" dirty="0"/>
              <a:t> </a:t>
            </a:r>
            <a:r>
              <a:rPr lang="en-US" dirty="0" err="1"/>
              <a:t>izlaz</a:t>
            </a:r>
            <a:r>
              <a:rPr lang="en-US" dirty="0"/>
              <a:t> </a:t>
            </a:r>
            <a:r>
              <a:rPr lang="en-US" dirty="0" err="1"/>
              <a:t>Cout</a:t>
            </a:r>
            <a:r>
              <a:rPr lang="en-US" dirty="0"/>
              <a:t> koji se</a:t>
            </a:r>
            <a:r>
              <a:rPr lang="hr-HR" dirty="0"/>
              <a:t> </a:t>
            </a:r>
            <a:r>
              <a:rPr lang="en-US" dirty="0" err="1"/>
              <a:t>upisuje</a:t>
            </a:r>
            <a:r>
              <a:rPr lang="en-US" dirty="0"/>
              <a:t> u status</a:t>
            </a:r>
            <a:r>
              <a:rPr lang="hr-HR" dirty="0"/>
              <a:t> </a:t>
            </a:r>
            <a:r>
              <a:rPr lang="en-US" dirty="0" err="1"/>
              <a:t>registar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431B18-CA10-8D85-A843-98D481B95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8769" y="2836286"/>
            <a:ext cx="3704451" cy="365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83024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DE8D8-C51E-8F59-D207-47EF8D81E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545"/>
            <a:ext cx="10515600" cy="1325563"/>
          </a:xfrm>
        </p:spPr>
        <p:txBody>
          <a:bodyPr/>
          <a:lstStyle/>
          <a:p>
            <a:r>
              <a:rPr lang="en-US" dirty="0" err="1"/>
              <a:t>Logička</a:t>
            </a:r>
            <a:r>
              <a:rPr lang="en-US" dirty="0"/>
              <a:t> </a:t>
            </a:r>
            <a:r>
              <a:rPr lang="en-US" dirty="0" err="1"/>
              <a:t>sekcija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E8019-D487-0366-CD22-3EF4CA11E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7688"/>
            <a:ext cx="10515600" cy="4351338"/>
          </a:xfrm>
        </p:spPr>
        <p:txBody>
          <a:bodyPr/>
          <a:lstStyle/>
          <a:p>
            <a:r>
              <a:rPr lang="en-US" dirty="0"/>
              <a:t>• </a:t>
            </a:r>
            <a:r>
              <a:rPr lang="en-US" dirty="0" err="1"/>
              <a:t>Logičke</a:t>
            </a:r>
            <a:r>
              <a:rPr lang="en-US" dirty="0"/>
              <a:t> </a:t>
            </a:r>
            <a:r>
              <a:rPr lang="en-US" dirty="0" err="1"/>
              <a:t>operacije</a:t>
            </a:r>
            <a:r>
              <a:rPr lang="en-US" dirty="0"/>
              <a:t> </a:t>
            </a:r>
            <a:r>
              <a:rPr lang="en-US" dirty="0" err="1"/>
              <a:t>rukuju</a:t>
            </a:r>
            <a:r>
              <a:rPr lang="en-US" dirty="0"/>
              <a:t> </a:t>
            </a:r>
            <a:r>
              <a:rPr lang="en-US" dirty="0" err="1"/>
              <a:t>bitovima</a:t>
            </a:r>
            <a:r>
              <a:rPr lang="en-US" dirty="0"/>
              <a:t> </a:t>
            </a:r>
            <a:r>
              <a:rPr lang="en-US" dirty="0" err="1"/>
              <a:t>operanada</a:t>
            </a:r>
            <a:r>
              <a:rPr lang="en-US" dirty="0"/>
              <a:t> </a:t>
            </a:r>
            <a:r>
              <a:rPr lang="en-US" dirty="0" err="1"/>
              <a:t>izdvojeno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svaki</a:t>
            </a:r>
            <a:r>
              <a:rPr lang="hr-HR" dirty="0"/>
              <a:t> </a:t>
            </a:r>
            <a:r>
              <a:rPr lang="en-US" dirty="0"/>
              <a:t>se bit </a:t>
            </a:r>
            <a:r>
              <a:rPr lang="en-US" dirty="0" err="1"/>
              <a:t>operanda</a:t>
            </a:r>
            <a:r>
              <a:rPr lang="en-US" dirty="0"/>
              <a:t> </a:t>
            </a:r>
            <a:r>
              <a:rPr lang="en-US" dirty="0" err="1"/>
              <a:t>promatra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logička</a:t>
            </a:r>
            <a:r>
              <a:rPr lang="en-US" dirty="0"/>
              <a:t>, </a:t>
            </a:r>
            <a:r>
              <a:rPr lang="en-US" dirty="0" err="1"/>
              <a:t>binarna</a:t>
            </a:r>
            <a:r>
              <a:rPr lang="en-US" dirty="0"/>
              <a:t> </a:t>
            </a:r>
            <a:r>
              <a:rPr lang="en-US" dirty="0" err="1"/>
              <a:t>varijabla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Logička</a:t>
            </a:r>
            <a:r>
              <a:rPr lang="en-US" dirty="0"/>
              <a:t> </a:t>
            </a:r>
            <a:r>
              <a:rPr lang="en-US" dirty="0" err="1"/>
              <a:t>sekcija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podržati</a:t>
            </a:r>
            <a:r>
              <a:rPr lang="en-US" dirty="0"/>
              <a:t> </a:t>
            </a:r>
            <a:r>
              <a:rPr lang="en-US" dirty="0" err="1"/>
              <a:t>četiri</a:t>
            </a:r>
            <a:r>
              <a:rPr lang="en-US" dirty="0"/>
              <a:t> </a:t>
            </a:r>
            <a:r>
              <a:rPr lang="en-US" dirty="0" err="1"/>
              <a:t>osnovne</a:t>
            </a:r>
            <a:r>
              <a:rPr lang="en-US" dirty="0"/>
              <a:t> </a:t>
            </a:r>
            <a:r>
              <a:rPr lang="en-US" dirty="0" err="1"/>
              <a:t>logičke</a:t>
            </a:r>
            <a:r>
              <a:rPr lang="en-US" dirty="0"/>
              <a:t> </a:t>
            </a:r>
            <a:r>
              <a:rPr lang="en-US" dirty="0" err="1"/>
              <a:t>operacije</a:t>
            </a:r>
            <a:r>
              <a:rPr lang="en-US" dirty="0"/>
              <a:t> I,</a:t>
            </a:r>
            <a:r>
              <a:rPr lang="hr-HR" dirty="0"/>
              <a:t> </a:t>
            </a:r>
            <a:r>
              <a:rPr lang="en-US" dirty="0"/>
              <a:t>NE, ISKLJUČIVO ILI </a:t>
            </a:r>
            <a:r>
              <a:rPr lang="en-US" dirty="0" err="1"/>
              <a:t>i</a:t>
            </a:r>
            <a:r>
              <a:rPr lang="en-US" dirty="0"/>
              <a:t> ILI</a:t>
            </a:r>
          </a:p>
          <a:p>
            <a:r>
              <a:rPr lang="en-US" dirty="0"/>
              <a:t>• </a:t>
            </a:r>
            <a:r>
              <a:rPr lang="en-US" dirty="0" err="1"/>
              <a:t>Aritmetička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logička</a:t>
            </a:r>
            <a:r>
              <a:rPr lang="en-US" dirty="0"/>
              <a:t> </a:t>
            </a:r>
            <a:r>
              <a:rPr lang="en-US" dirty="0" err="1"/>
              <a:t>sekcija</a:t>
            </a:r>
            <a:r>
              <a:rPr lang="en-US" dirty="0"/>
              <a:t> </a:t>
            </a:r>
            <a:r>
              <a:rPr lang="en-US" dirty="0" err="1"/>
              <a:t>pojedinog</a:t>
            </a:r>
            <a:r>
              <a:rPr lang="en-US" dirty="0"/>
              <a:t> </a:t>
            </a:r>
            <a:r>
              <a:rPr lang="en-US" dirty="0" err="1"/>
              <a:t>stupnja</a:t>
            </a:r>
            <a:r>
              <a:rPr lang="en-US" dirty="0"/>
              <a:t> </a:t>
            </a:r>
            <a:r>
              <a:rPr lang="en-US" dirty="0" err="1"/>
              <a:t>stapaju</a:t>
            </a:r>
            <a:r>
              <a:rPr lang="en-US" dirty="0"/>
              <a:t> se u</a:t>
            </a:r>
            <a:r>
              <a:rPr lang="hr-HR" dirty="0"/>
              <a:t> </a:t>
            </a:r>
            <a:r>
              <a:rPr lang="en-US" dirty="0" err="1"/>
              <a:t>jednu</a:t>
            </a:r>
            <a:r>
              <a:rPr lang="en-US" dirty="0"/>
              <a:t> </a:t>
            </a:r>
            <a:r>
              <a:rPr lang="en-US" dirty="0" err="1"/>
              <a:t>sekciju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Upravljački</a:t>
            </a:r>
            <a:r>
              <a:rPr lang="en-US" dirty="0"/>
              <a:t> </a:t>
            </a:r>
            <a:r>
              <a:rPr lang="en-US" dirty="0" err="1"/>
              <a:t>ulaz</a:t>
            </a:r>
            <a:r>
              <a:rPr lang="en-US" dirty="0"/>
              <a:t> S2 </a:t>
            </a:r>
            <a:r>
              <a:rPr lang="en-US" dirty="0" err="1"/>
              <a:t>upotrebljava</a:t>
            </a:r>
            <a:r>
              <a:rPr lang="en-US" dirty="0"/>
              <a:t> se za </a:t>
            </a:r>
            <a:r>
              <a:rPr lang="en-US" dirty="0" err="1"/>
              <a:t>određivanje</a:t>
            </a:r>
            <a:r>
              <a:rPr lang="en-US" dirty="0"/>
              <a:t> </a:t>
            </a:r>
            <a:r>
              <a:rPr lang="en-US" dirty="0" err="1"/>
              <a:t>logičke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hr-HR" dirty="0"/>
              <a:t> </a:t>
            </a:r>
            <a:r>
              <a:rPr lang="en-US" dirty="0" err="1"/>
              <a:t>aritmetičke</a:t>
            </a:r>
            <a:r>
              <a:rPr lang="en-US" dirty="0"/>
              <a:t> </a:t>
            </a:r>
            <a:r>
              <a:rPr lang="en-US" dirty="0" err="1"/>
              <a:t>operacije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DC0493-0DDB-9E15-BDA3-19F240888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2217" y="4244113"/>
            <a:ext cx="3406435" cy="261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67602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EF565-F71F-EA4D-23CC-E0102498D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Logička</a:t>
            </a:r>
            <a:r>
              <a:rPr lang="en-US" dirty="0"/>
              <a:t> </a:t>
            </a:r>
            <a:r>
              <a:rPr lang="en-US" dirty="0" err="1"/>
              <a:t>operacija</a:t>
            </a:r>
            <a:r>
              <a:rPr lang="en-US" dirty="0"/>
              <a:t> ILI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6E0B6-B873-D35F-950E-7567D1B730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</a:t>
            </a:r>
            <a:r>
              <a:rPr lang="en-US" dirty="0" err="1"/>
              <a:t>Sklopovska</a:t>
            </a:r>
            <a:r>
              <a:rPr lang="en-US" dirty="0"/>
              <a:t> </a:t>
            </a:r>
            <a:r>
              <a:rPr lang="en-US" dirty="0" err="1"/>
              <a:t>preinaka</a:t>
            </a:r>
            <a:r>
              <a:rPr lang="en-US" dirty="0"/>
              <a:t> </a:t>
            </a:r>
            <a:r>
              <a:rPr lang="en-US" dirty="0" err="1"/>
              <a:t>potrebna</a:t>
            </a:r>
            <a:r>
              <a:rPr lang="en-US" dirty="0"/>
              <a:t> da bi se </a:t>
            </a:r>
            <a:r>
              <a:rPr lang="en-US" dirty="0" err="1"/>
              <a:t>realizirala</a:t>
            </a:r>
            <a:r>
              <a:rPr lang="en-US" dirty="0"/>
              <a:t> </a:t>
            </a:r>
            <a:r>
              <a:rPr lang="en-US" dirty="0" err="1"/>
              <a:t>logička</a:t>
            </a:r>
            <a:r>
              <a:rPr lang="en-US" dirty="0"/>
              <a:t> </a:t>
            </a:r>
            <a:r>
              <a:rPr lang="en-US" dirty="0" err="1"/>
              <a:t>operacija</a:t>
            </a:r>
            <a:r>
              <a:rPr lang="en-US" dirty="0"/>
              <a:t> ILI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C4F858-6909-6EBB-A9F1-9F4D52CCE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274" y="2951746"/>
            <a:ext cx="7581451" cy="285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79805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950CD-3489-8279-211E-984708C88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Logička</a:t>
            </a:r>
            <a:r>
              <a:rPr lang="en-US" dirty="0"/>
              <a:t> </a:t>
            </a:r>
            <a:r>
              <a:rPr lang="en-US" dirty="0" err="1"/>
              <a:t>operacija</a:t>
            </a:r>
            <a:r>
              <a:rPr lang="en-US" dirty="0"/>
              <a:t> 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26162-E718-5149-963E-516A92085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</a:t>
            </a:r>
            <a:r>
              <a:rPr lang="en-US" dirty="0" err="1"/>
              <a:t>Preinaka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-tog </a:t>
            </a:r>
            <a:r>
              <a:rPr lang="en-US" dirty="0" err="1"/>
              <a:t>stupnja</a:t>
            </a:r>
            <a:r>
              <a:rPr lang="en-US" dirty="0"/>
              <a:t> </a:t>
            </a:r>
            <a:r>
              <a:rPr lang="en-US" dirty="0" err="1"/>
              <a:t>jednostavne</a:t>
            </a:r>
            <a:r>
              <a:rPr lang="en-US" dirty="0"/>
              <a:t> ALU da bi se </a:t>
            </a:r>
            <a:r>
              <a:rPr lang="en-US" dirty="0" err="1"/>
              <a:t>dobila</a:t>
            </a:r>
            <a:r>
              <a:rPr lang="en-US" dirty="0"/>
              <a:t> </a:t>
            </a:r>
            <a:r>
              <a:rPr lang="en-US" dirty="0" err="1"/>
              <a:t>logička</a:t>
            </a:r>
            <a:r>
              <a:rPr lang="en-US" dirty="0"/>
              <a:t> </a:t>
            </a:r>
            <a:r>
              <a:rPr lang="en-US" dirty="0" err="1"/>
              <a:t>operacija</a:t>
            </a:r>
            <a:r>
              <a:rPr lang="en-US" dirty="0"/>
              <a:t> 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DC2839-5728-5452-A1F1-B261B593B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4678" y="2999875"/>
            <a:ext cx="6802643" cy="252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90908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920D2-F147-A985-A62F-77D760385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Stvarna</a:t>
            </a:r>
            <a:r>
              <a:rPr lang="en-US" dirty="0"/>
              <a:t> </a:t>
            </a:r>
            <a:r>
              <a:rPr lang="en-US" dirty="0" err="1"/>
              <a:t>izvedba</a:t>
            </a:r>
            <a:r>
              <a:rPr lang="en-US" dirty="0"/>
              <a:t> ALU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1D2D0-2B96-BE7C-B731-409B1A3955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</a:t>
            </a:r>
            <a:r>
              <a:rPr lang="en-US" dirty="0" err="1"/>
              <a:t>podjela</a:t>
            </a:r>
            <a:r>
              <a:rPr lang="en-US" dirty="0"/>
              <a:t> </a:t>
            </a:r>
            <a:r>
              <a:rPr lang="en-US" dirty="0" err="1"/>
              <a:t>stupnja</a:t>
            </a:r>
            <a:r>
              <a:rPr lang="en-US" dirty="0"/>
              <a:t> ALU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aritmetičku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logičku</a:t>
            </a:r>
            <a:r>
              <a:rPr lang="en-US" dirty="0"/>
              <a:t> </a:t>
            </a:r>
            <a:r>
              <a:rPr lang="en-US" dirty="0" err="1"/>
              <a:t>sekciju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je</a:t>
            </a:r>
            <a:r>
              <a:rPr lang="hr-HR" dirty="0"/>
              <a:t> </a:t>
            </a:r>
            <a:r>
              <a:rPr lang="en-US" dirty="0" err="1"/>
              <a:t>funkcionalna</a:t>
            </a:r>
            <a:r>
              <a:rPr lang="en-US" dirty="0"/>
              <a:t>.</a:t>
            </a:r>
          </a:p>
          <a:p>
            <a:r>
              <a:rPr lang="en-US" dirty="0"/>
              <a:t>• </a:t>
            </a:r>
            <a:r>
              <a:rPr lang="en-US" dirty="0" err="1"/>
              <a:t>prilikom</a:t>
            </a:r>
            <a:r>
              <a:rPr lang="en-US" dirty="0"/>
              <a:t> </a:t>
            </a:r>
            <a:r>
              <a:rPr lang="en-US" dirty="0" err="1"/>
              <a:t>oblikovanja</a:t>
            </a:r>
            <a:r>
              <a:rPr lang="en-US" dirty="0"/>
              <a:t> ALU </a:t>
            </a:r>
            <a:r>
              <a:rPr lang="en-US" dirty="0" err="1"/>
              <a:t>obično</a:t>
            </a:r>
            <a:r>
              <a:rPr lang="en-US" dirty="0"/>
              <a:t> se </a:t>
            </a:r>
            <a:r>
              <a:rPr lang="en-US" dirty="0" err="1"/>
              <a:t>upotrebljava</a:t>
            </a:r>
            <a:r>
              <a:rPr lang="en-US" dirty="0"/>
              <a:t> </a:t>
            </a:r>
            <a:r>
              <a:rPr lang="en-US" dirty="0" err="1"/>
              <a:t>sljedeći</a:t>
            </a:r>
            <a:r>
              <a:rPr lang="en-US" dirty="0"/>
              <a:t> </a:t>
            </a:r>
            <a:r>
              <a:rPr lang="en-US" dirty="0" err="1"/>
              <a:t>pristup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najprije</a:t>
            </a:r>
            <a:r>
              <a:rPr lang="en-US" dirty="0"/>
              <a:t> se </a:t>
            </a:r>
            <a:r>
              <a:rPr lang="en-US" dirty="0" err="1"/>
              <a:t>oblikuje</a:t>
            </a:r>
            <a:r>
              <a:rPr lang="en-US" dirty="0"/>
              <a:t> </a:t>
            </a:r>
            <a:r>
              <a:rPr lang="en-US" dirty="0" err="1"/>
              <a:t>aritmetička</a:t>
            </a:r>
            <a:r>
              <a:rPr lang="en-US" dirty="0"/>
              <a:t> </a:t>
            </a:r>
            <a:r>
              <a:rPr lang="en-US" dirty="0" err="1"/>
              <a:t>sekcija</a:t>
            </a:r>
            <a:endParaRPr lang="en-US" dirty="0"/>
          </a:p>
          <a:p>
            <a:pPr lvl="1"/>
            <a:r>
              <a:rPr lang="en-US" dirty="0" err="1"/>
              <a:t>određuju</a:t>
            </a:r>
            <a:r>
              <a:rPr lang="en-US" dirty="0"/>
              <a:t> se </a:t>
            </a:r>
            <a:r>
              <a:rPr lang="en-US" dirty="0" err="1"/>
              <a:t>logičke</a:t>
            </a:r>
            <a:r>
              <a:rPr lang="en-US" dirty="0"/>
              <a:t> </a:t>
            </a:r>
            <a:r>
              <a:rPr lang="en-US" dirty="0" err="1"/>
              <a:t>operacije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se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izvesti</a:t>
            </a:r>
            <a:r>
              <a:rPr lang="hr-HR" dirty="0"/>
              <a:t> </a:t>
            </a:r>
            <a:r>
              <a:rPr lang="en-US" dirty="0" err="1"/>
              <a:t>aritmetičkom</a:t>
            </a:r>
            <a:r>
              <a:rPr lang="en-US" dirty="0"/>
              <a:t> </a:t>
            </a:r>
            <a:r>
              <a:rPr lang="en-US" dirty="0" err="1"/>
              <a:t>sekcijom</a:t>
            </a:r>
            <a:endParaRPr lang="en-US" dirty="0"/>
          </a:p>
          <a:p>
            <a:pPr lvl="1"/>
            <a:r>
              <a:rPr lang="en-US" dirty="0" err="1"/>
              <a:t>modificiraju</a:t>
            </a:r>
            <a:r>
              <a:rPr lang="en-US" dirty="0"/>
              <a:t> se </a:t>
            </a:r>
            <a:r>
              <a:rPr lang="en-US" dirty="0" err="1"/>
              <a:t>aritmetički</a:t>
            </a:r>
            <a:r>
              <a:rPr lang="en-US" dirty="0"/>
              <a:t> </a:t>
            </a:r>
            <a:r>
              <a:rPr lang="en-US" dirty="0" err="1"/>
              <a:t>sklopovi</a:t>
            </a:r>
            <a:r>
              <a:rPr lang="en-US" dirty="0"/>
              <a:t> da bi se </a:t>
            </a:r>
            <a:r>
              <a:rPr lang="en-US" dirty="0" err="1"/>
              <a:t>mogle</a:t>
            </a:r>
            <a:r>
              <a:rPr lang="hr-HR" dirty="0"/>
              <a:t> </a:t>
            </a:r>
            <a:r>
              <a:rPr lang="en-US" dirty="0" err="1"/>
              <a:t>izvesti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logičke</a:t>
            </a:r>
            <a:r>
              <a:rPr lang="en-US" dirty="0"/>
              <a:t> </a:t>
            </a:r>
            <a:r>
              <a:rPr lang="en-US" dirty="0" err="1"/>
              <a:t>operacije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37367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C6E4F-22E6-2338-BA81-5D0D319CB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Konačna</a:t>
            </a:r>
            <a:r>
              <a:rPr lang="en-US" dirty="0"/>
              <a:t> </a:t>
            </a:r>
            <a:r>
              <a:rPr lang="en-US" dirty="0" err="1"/>
              <a:t>izvedba</a:t>
            </a:r>
            <a:r>
              <a:rPr lang="en-US" dirty="0"/>
              <a:t> ALU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01F9A0A-C260-7D30-7D8C-8CA4809F8E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3706" y="1690688"/>
            <a:ext cx="7844588" cy="4755863"/>
          </a:xfrm>
        </p:spPr>
      </p:pic>
    </p:spTree>
    <p:extLst>
      <p:ext uri="{BB962C8B-B14F-4D97-AF65-F5344CB8AC3E}">
        <p14:creationId xmlns:p14="http://schemas.microsoft.com/office/powerpoint/2010/main" val="149717020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95C9C-F5D7-DF32-2068-DE9E9B606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Jednostavna</a:t>
            </a:r>
            <a:r>
              <a:rPr lang="en-US" dirty="0"/>
              <a:t> </a:t>
            </a:r>
            <a:r>
              <a:rPr lang="en-US" dirty="0" err="1"/>
              <a:t>višefunkcijska</a:t>
            </a:r>
            <a:r>
              <a:rPr lang="en-US" dirty="0"/>
              <a:t> ALU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4D98E32-02AB-2352-9E02-57D3E90C90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8526" y="1274778"/>
            <a:ext cx="5694947" cy="5218097"/>
          </a:xfrm>
        </p:spPr>
      </p:pic>
    </p:spTree>
    <p:extLst>
      <p:ext uri="{BB962C8B-B14F-4D97-AF65-F5344CB8AC3E}">
        <p14:creationId xmlns:p14="http://schemas.microsoft.com/office/powerpoint/2010/main" val="275344516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CF5C1-47B9-0F33-3B9B-EECCD9008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05" y="-61171"/>
            <a:ext cx="10515600" cy="1325563"/>
          </a:xfrm>
        </p:spPr>
        <p:txBody>
          <a:bodyPr/>
          <a:lstStyle/>
          <a:p>
            <a:r>
              <a:rPr lang="en-US" dirty="0" err="1"/>
              <a:t>Sklop</a:t>
            </a:r>
            <a:r>
              <a:rPr lang="en-US" dirty="0"/>
              <a:t> za </a:t>
            </a:r>
            <a:r>
              <a:rPr lang="en-US" dirty="0" err="1"/>
              <a:t>posmak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FC826-FF63-B0E1-E360-78DD08531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305" y="1098966"/>
            <a:ext cx="10515600" cy="4351338"/>
          </a:xfrm>
        </p:spPr>
        <p:txBody>
          <a:bodyPr/>
          <a:lstStyle/>
          <a:p>
            <a:r>
              <a:rPr lang="en-US" dirty="0"/>
              <a:t>• </a:t>
            </a:r>
            <a:r>
              <a:rPr lang="en-US" dirty="0" err="1"/>
              <a:t>Osnovna</a:t>
            </a:r>
            <a:r>
              <a:rPr lang="en-US" dirty="0"/>
              <a:t> je </a:t>
            </a:r>
            <a:r>
              <a:rPr lang="en-US" dirty="0" err="1"/>
              <a:t>sastavna</a:t>
            </a:r>
            <a:r>
              <a:rPr lang="en-US" dirty="0"/>
              <a:t> </a:t>
            </a:r>
            <a:r>
              <a:rPr lang="en-US" dirty="0" err="1"/>
              <a:t>komponenta</a:t>
            </a:r>
            <a:r>
              <a:rPr lang="en-US" dirty="0"/>
              <a:t> ALU</a:t>
            </a:r>
          </a:p>
          <a:p>
            <a:r>
              <a:rPr lang="en-US" dirty="0"/>
              <a:t>• </a:t>
            </a:r>
            <a:r>
              <a:rPr lang="en-US" dirty="0" err="1"/>
              <a:t>Smješta</a:t>
            </a:r>
            <a:r>
              <a:rPr lang="en-US" dirty="0"/>
              <a:t> se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izlazu</a:t>
            </a:r>
            <a:r>
              <a:rPr lang="en-US" dirty="0"/>
              <a:t> ALU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povezuje</a:t>
            </a:r>
            <a:r>
              <a:rPr lang="en-US" dirty="0"/>
              <a:t> je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sabirnicom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Prenosi</a:t>
            </a:r>
            <a:r>
              <a:rPr lang="en-US" dirty="0"/>
              <a:t> </a:t>
            </a:r>
            <a:r>
              <a:rPr lang="en-US" dirty="0" err="1"/>
              <a:t>rezultat</a:t>
            </a:r>
            <a:r>
              <a:rPr lang="en-US" dirty="0"/>
              <a:t> </a:t>
            </a:r>
            <a:r>
              <a:rPr lang="en-US" dirty="0" err="1"/>
              <a:t>aritmetičke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logičke</a:t>
            </a:r>
            <a:r>
              <a:rPr lang="en-US" dirty="0"/>
              <a:t> </a:t>
            </a:r>
            <a:r>
              <a:rPr lang="en-US" dirty="0" err="1"/>
              <a:t>operacije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sabirnicu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izravno</a:t>
            </a:r>
            <a:r>
              <a:rPr lang="en-US" dirty="0"/>
              <a:t> bez </a:t>
            </a:r>
            <a:r>
              <a:rPr lang="en-US" dirty="0" err="1"/>
              <a:t>posmaka</a:t>
            </a:r>
            <a:endParaRPr lang="en-US" dirty="0"/>
          </a:p>
          <a:p>
            <a:pPr lvl="1"/>
            <a:r>
              <a:rPr lang="en-US" dirty="0"/>
              <a:t>s </a:t>
            </a:r>
            <a:r>
              <a:rPr lang="en-US" dirty="0" err="1"/>
              <a:t>posmakom</a:t>
            </a:r>
            <a:r>
              <a:rPr lang="en-US" dirty="0"/>
              <a:t> </a:t>
            </a:r>
            <a:r>
              <a:rPr lang="en-US" dirty="0" err="1"/>
              <a:t>ulijevo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udesno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Sklopovi</a:t>
            </a:r>
            <a:r>
              <a:rPr lang="en-US" dirty="0"/>
              <a:t> za </a:t>
            </a:r>
            <a:r>
              <a:rPr lang="en-US" dirty="0" err="1"/>
              <a:t>posmak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se </a:t>
            </a:r>
            <a:r>
              <a:rPr lang="en-US" dirty="0" err="1"/>
              <a:t>izvesti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dvosmjerni</a:t>
            </a:r>
            <a:r>
              <a:rPr lang="en-US" dirty="0"/>
              <a:t> </a:t>
            </a:r>
            <a:r>
              <a:rPr lang="en-US" dirty="0" err="1"/>
              <a:t>posmačni</a:t>
            </a:r>
            <a:r>
              <a:rPr lang="hr-HR" dirty="0"/>
              <a:t> </a:t>
            </a:r>
            <a:r>
              <a:rPr lang="en-US" dirty="0" err="1"/>
              <a:t>registri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kombinacijski</a:t>
            </a:r>
            <a:r>
              <a:rPr lang="en-US" dirty="0"/>
              <a:t> </a:t>
            </a:r>
            <a:r>
              <a:rPr lang="en-US" dirty="0" err="1"/>
              <a:t>sklopovi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9566F4-0027-4002-BA43-60286DF84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4105" y="4162412"/>
            <a:ext cx="6226080" cy="257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23916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B5FFA-0380-B04E-720C-17B276456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Sklop</a:t>
            </a:r>
            <a:r>
              <a:rPr lang="en-US" dirty="0"/>
              <a:t> za </a:t>
            </a:r>
            <a:r>
              <a:rPr lang="en-US" dirty="0" err="1"/>
              <a:t>predviđanje</a:t>
            </a:r>
            <a:r>
              <a:rPr lang="en-US" dirty="0"/>
              <a:t> </a:t>
            </a:r>
            <a:r>
              <a:rPr lang="en-US" dirty="0" err="1"/>
              <a:t>bita</a:t>
            </a:r>
            <a:r>
              <a:rPr lang="en-US" dirty="0"/>
              <a:t> </a:t>
            </a:r>
            <a:r>
              <a:rPr lang="en-US" dirty="0" err="1"/>
              <a:t>prijenosa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57F84FA-3F28-610E-1C9F-E981584C56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6061" y="1902198"/>
            <a:ext cx="8719878" cy="4225886"/>
          </a:xfrm>
        </p:spPr>
      </p:pic>
    </p:spTree>
    <p:extLst>
      <p:ext uri="{BB962C8B-B14F-4D97-AF65-F5344CB8AC3E}">
        <p14:creationId xmlns:p14="http://schemas.microsoft.com/office/powerpoint/2010/main" val="1226970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4350</TotalTime>
  <Words>10222</Words>
  <Application>Microsoft Office PowerPoint</Application>
  <PresentationFormat>Widescreen</PresentationFormat>
  <Paragraphs>1258</Paragraphs>
  <Slides>210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210</vt:i4>
      </vt:variant>
    </vt:vector>
  </HeadingPairs>
  <TitlesOfParts>
    <vt:vector size="214" baseType="lpstr">
      <vt:lpstr>Arial</vt:lpstr>
      <vt:lpstr>Calibri</vt:lpstr>
      <vt:lpstr>Calibri Light</vt:lpstr>
      <vt:lpstr>Office Theme</vt:lpstr>
      <vt:lpstr>Računalna arhitektura </vt:lpstr>
      <vt:lpstr>Četiri glavna smjera razvoja</vt:lpstr>
      <vt:lpstr>Zašto treba upoznati građu računala?</vt:lpstr>
      <vt:lpstr>Zašto koristimo računalnu znanost</vt:lpstr>
      <vt:lpstr>Kako računalo rješava probleme?</vt:lpstr>
      <vt:lpstr>Transformacijska hijerarhija</vt:lpstr>
      <vt:lpstr>Nivoi transformacije</vt:lpstr>
      <vt:lpstr>Građa računala</vt:lpstr>
      <vt:lpstr>Aksiom</vt:lpstr>
      <vt:lpstr>Računalna arhitektura danas</vt:lpstr>
      <vt:lpstr>Važne postavke “prilika na dnu”</vt:lpstr>
      <vt:lpstr>PowerPoint Presentation</vt:lpstr>
      <vt:lpstr>Intel Optane Persistent Memory (2019) </vt:lpstr>
      <vt:lpstr>PowerPoint Presentation</vt:lpstr>
      <vt:lpstr>UPMEM Processing-in-DRAM Engine (2019) </vt:lpstr>
      <vt:lpstr>Priča o RowHammer napadu</vt:lpstr>
      <vt:lpstr>Sve zahtjevnije aplikacije</vt:lpstr>
      <vt:lpstr>Istražuje se velika količina novih ideja</vt:lpstr>
      <vt:lpstr>Građa računala danas</vt:lpstr>
      <vt:lpstr>Turingov stroj, von Neumannovo računalo, Flynnova klasifikacija</vt:lpstr>
      <vt:lpstr>Obrada podataka</vt:lpstr>
      <vt:lpstr>Obrada podataka</vt:lpstr>
      <vt:lpstr>Osnovni računalni modeli</vt:lpstr>
      <vt:lpstr>Upravljanje slijedom izvršavanja instrukcija</vt:lpstr>
      <vt:lpstr>Turingov stroj</vt:lpstr>
      <vt:lpstr>Turingov stroj</vt:lpstr>
      <vt:lpstr>Turingov stroj</vt:lpstr>
      <vt:lpstr>Turingov stroj</vt:lpstr>
      <vt:lpstr>Zašto nam je Turingov stroj zanimljiv?</vt:lpstr>
      <vt:lpstr>Hijerarhijski model računala</vt:lpstr>
      <vt:lpstr>Klasifikacija arhitekture računala</vt:lpstr>
      <vt:lpstr>Arhitektura računala s upravljačkim tokom</vt:lpstr>
      <vt:lpstr>Flynnova klasifikacija (Flynn’s taxonomy)</vt:lpstr>
      <vt:lpstr>Flynnova klasifikacija</vt:lpstr>
      <vt:lpstr>SISD (Single Instruction Stream Single Data Stream)</vt:lpstr>
      <vt:lpstr>von Neumannovo računalo - SISD</vt:lpstr>
      <vt:lpstr>SIMD (Single Instruction Stream Multiple Data Stream)</vt:lpstr>
      <vt:lpstr>MIMD (Multiple Instruction Stream Multiple Data Stream)</vt:lpstr>
      <vt:lpstr>MISD (Multiple Instruction Stream Single Data Stream)</vt:lpstr>
      <vt:lpstr>Flynnova klasifikacija u slikama</vt:lpstr>
      <vt:lpstr>Kako određujemo arhitekturu računala?</vt:lpstr>
      <vt:lpstr>Računalo opće namjene s pohranjivanjem programa</vt:lpstr>
      <vt:lpstr>Funkcijske jedinice računala</vt:lpstr>
      <vt:lpstr>von Neumannov model</vt:lpstr>
      <vt:lpstr>Tokovi u računalu</vt:lpstr>
      <vt:lpstr>von Neumann, ALU</vt:lpstr>
      <vt:lpstr>von Neumann, upravljačka jedinica</vt:lpstr>
      <vt:lpstr>Format instrukcije IAS računala</vt:lpstr>
      <vt:lpstr>Faze izvođenja strojne instrukcije</vt:lpstr>
      <vt:lpstr>Memorijska jedinica</vt:lpstr>
      <vt:lpstr>Ulazno-izlazna jedinica</vt:lpstr>
      <vt:lpstr>Elementi ALU</vt:lpstr>
      <vt:lpstr>Pojednostavljeni model procesora</vt:lpstr>
      <vt:lpstr>Sklopovi procesora</vt:lpstr>
      <vt:lpstr>Sklopovi za rukovanje podacima</vt:lpstr>
      <vt:lpstr>Uloga ALU</vt:lpstr>
      <vt:lpstr>Komponente dizajna ALU</vt:lpstr>
      <vt:lpstr>Specifikacije dizajna ALU</vt:lpstr>
      <vt:lpstr>Von Neumann-ovo računalo</vt:lpstr>
      <vt:lpstr>Zašto nam je to važno?</vt:lpstr>
      <vt:lpstr>Arhitektura von Neumannovog računala</vt:lpstr>
      <vt:lpstr>Kako radi von Neumannovo računalo?</vt:lpstr>
      <vt:lpstr>Problemi dizajna von Neumannovog računala</vt:lpstr>
      <vt:lpstr>Potencijalna rješenja problema</vt:lpstr>
      <vt:lpstr>von Neumannovo računalo vs Harvard računalo</vt:lpstr>
      <vt:lpstr>Broj bitova u riječi u različitim procesorima</vt:lpstr>
      <vt:lpstr>Prikaz znakova</vt:lpstr>
      <vt:lpstr>Unicode</vt:lpstr>
      <vt:lpstr>Prikaz cijelih brojeva</vt:lpstr>
      <vt:lpstr>Prikaz cijelih brojeva</vt:lpstr>
      <vt:lpstr>Prikaz brojeva s pomičnim zarezom (floating-point number)</vt:lpstr>
      <vt:lpstr>Prikaz brojeva s pomičnim zarezom (floating-point number)</vt:lpstr>
      <vt:lpstr>Zbrajanje dvaju binarnih brojeva</vt:lpstr>
      <vt:lpstr>Potpuno zbrajalo FA (engl. full adder)</vt:lpstr>
      <vt:lpstr>Paralelno zbrajalo</vt:lpstr>
      <vt:lpstr>Serijsko zbrajalo</vt:lpstr>
      <vt:lpstr>Oduzimanje dvaju binarnih brojeva</vt:lpstr>
      <vt:lpstr>Poluoduzimalo</vt:lpstr>
      <vt:lpstr>Potpuno oduzimalo</vt:lpstr>
      <vt:lpstr>Oduzimanje pomoću komplementa binarnog broja</vt:lpstr>
      <vt:lpstr>Oblikovanje jednostavne ALU</vt:lpstr>
      <vt:lpstr>Oblikovanje jednostavne ALU</vt:lpstr>
      <vt:lpstr>Oblikovanje jednostavne ALU</vt:lpstr>
      <vt:lpstr>Sklop za priređivanje bita operanda y</vt:lpstr>
      <vt:lpstr>Jednostavna ALU</vt:lpstr>
      <vt:lpstr>ALU – funkcionalni prikaz</vt:lpstr>
      <vt:lpstr>Ulazi i izlazi ALU</vt:lpstr>
      <vt:lpstr>ARITMETIČKA SEKCIJA</vt:lpstr>
      <vt:lpstr>Povezivanje stupnjeva u kaskadu</vt:lpstr>
      <vt:lpstr>Aritmetička sekcija ALU</vt:lpstr>
      <vt:lpstr>Kaskadiranje ALU</vt:lpstr>
      <vt:lpstr>Logička sekcija</vt:lpstr>
      <vt:lpstr>Logička operacija ILI</vt:lpstr>
      <vt:lpstr>Logička operacija I</vt:lpstr>
      <vt:lpstr>Stvarna izvedba ALU</vt:lpstr>
      <vt:lpstr>Konačna izvedba ALU</vt:lpstr>
      <vt:lpstr>Jednostavna višefunkcijska ALU</vt:lpstr>
      <vt:lpstr>Sklop za posmak</vt:lpstr>
      <vt:lpstr>Sklop za predviđanje bita prijenosa</vt:lpstr>
      <vt:lpstr>Izvedba brzog zbrajala</vt:lpstr>
      <vt:lpstr>Opći algoritam za množenje / množenje</vt:lpstr>
      <vt:lpstr>Blok shema množila</vt:lpstr>
      <vt:lpstr>Osnove dijelova računala</vt:lpstr>
      <vt:lpstr>Osnovna obilježja IBM PC kompatibilnog računala</vt:lpstr>
      <vt:lpstr>Podsustavi računala</vt:lpstr>
      <vt:lpstr>Čipset (Chipset)</vt:lpstr>
      <vt:lpstr>PowerPoint Presentation</vt:lpstr>
      <vt:lpstr>Memorija</vt:lpstr>
      <vt:lpstr>Elementi CU</vt:lpstr>
      <vt:lpstr>Kako izgleda pokretanje računala?</vt:lpstr>
      <vt:lpstr>Uloga kontrolne jedinice</vt:lpstr>
      <vt:lpstr>Što sve radi CU?</vt:lpstr>
      <vt:lpstr>Temeljne funkcije CU</vt:lpstr>
      <vt:lpstr>Prijenos upravljanja između različitih programa</vt:lpstr>
      <vt:lpstr>Kako izgleda proces izvršavanja instrukcije?</vt:lpstr>
      <vt:lpstr>Kako radi kontrolna jedinica?</vt:lpstr>
      <vt:lpstr>Jedinice koje sudjeluju u izvršavanju </vt:lpstr>
      <vt:lpstr>Jedinice koje sudjeluju u izvršavanju </vt:lpstr>
      <vt:lpstr>Datapath sa 1 ili 2 sabirnice</vt:lpstr>
      <vt:lpstr>Što to sve skupa točno znači iz aspekta izvršavanja nekakvog programa?</vt:lpstr>
      <vt:lpstr>Tipični tok izvršavanja programa</vt:lpstr>
      <vt:lpstr>Što je onda, zapravo, kontrolna jedinica?</vt:lpstr>
      <vt:lpstr>Model kontrolne jedinice</vt:lpstr>
      <vt:lpstr>Signali kontrolne jedinice</vt:lpstr>
      <vt:lpstr>Tipovi instrukcija iz aspekta kontrolne jedinice</vt:lpstr>
      <vt:lpstr>Dizajn I vrste kontrolne jedinice </vt:lpstr>
      <vt:lpstr>Hardwired logika CU </vt:lpstr>
      <vt:lpstr>Micro-programmed logika CU (mikroprogramirana)</vt:lpstr>
      <vt:lpstr>Wilkesova shema mikroprogramirane CU</vt:lpstr>
      <vt:lpstr>Vrste micro-programmed CU </vt:lpstr>
      <vt:lpstr>Prednosti I mane mikroprogramirane CU </vt:lpstr>
      <vt:lpstr>Sigurnost hardvera</vt:lpstr>
      <vt:lpstr>RowHammer napadi</vt:lpstr>
      <vt:lpstr>Primjer (Sandy Bridge arhitektura)</vt:lpstr>
      <vt:lpstr>PowerPoint Presentation</vt:lpstr>
      <vt:lpstr>Sustavi za detekciju, neutralizaciju I eliminaciju RowHamer ranjivosti</vt:lpstr>
      <vt:lpstr>Meltdown i Spectre napadi</vt:lpstr>
      <vt:lpstr>Meltdown i Spectre</vt:lpstr>
      <vt:lpstr>Spekulativno izvršavanje</vt:lpstr>
      <vt:lpstr>Korisnik ne vidi spekulativno izvršavanje</vt:lpstr>
      <vt:lpstr>Cache memorija procesora kao sidechannel za napade</vt:lpstr>
      <vt:lpstr>Logika</vt:lpstr>
      <vt:lpstr>Računalna logika</vt:lpstr>
      <vt:lpstr>Osnove logike</vt:lpstr>
      <vt:lpstr>Tablica istinitosti</vt:lpstr>
      <vt:lpstr>NOT </vt:lpstr>
      <vt:lpstr>PowerPoint Presentation</vt:lpstr>
      <vt:lpstr>Sklopovi</vt:lpstr>
      <vt:lpstr>Logički sklopovi</vt:lpstr>
      <vt:lpstr>Tri načina prezentacije</vt:lpstr>
      <vt:lpstr>Booleova algebra</vt:lpstr>
      <vt:lpstr>Komparator</vt:lpstr>
      <vt:lpstr>BINARNI SUSTAVI</vt:lpstr>
      <vt:lpstr>Binarni brojevi</vt:lpstr>
      <vt:lpstr>Sabirnice</vt:lpstr>
      <vt:lpstr>Notacija</vt:lpstr>
      <vt:lpstr>Osnovne operacije</vt:lpstr>
      <vt:lpstr>Komplement</vt:lpstr>
      <vt:lpstr>Dvojni Komplement</vt:lpstr>
      <vt:lpstr>32 vs 64 bit</vt:lpstr>
      <vt:lpstr>Broj bitova</vt:lpstr>
      <vt:lpstr>Preciznost</vt:lpstr>
      <vt:lpstr>Big vs Little endian</vt:lpstr>
      <vt:lpstr>6502</vt:lpstr>
      <vt:lpstr>Registri 6502</vt:lpstr>
      <vt:lpstr>Zastavice 6502</vt:lpstr>
      <vt:lpstr>Stack pointer</vt:lpstr>
      <vt:lpstr>Program counter</vt:lpstr>
      <vt:lpstr>Instrukcije 6502</vt:lpstr>
      <vt:lpstr>Pravila pisanja 6502</vt:lpstr>
      <vt:lpstr>6502</vt:lpstr>
      <vt:lpstr>Carry 6502</vt:lpstr>
      <vt:lpstr>6502</vt:lpstr>
      <vt:lpstr>6502 TABLICA Vjezbe 02</vt:lpstr>
      <vt:lpstr>Branching 6502</vt:lpstr>
      <vt:lpstr>6502 assembly</vt:lpstr>
      <vt:lpstr>Instruction set</vt:lpstr>
      <vt:lpstr>Immediate addressing 6502</vt:lpstr>
      <vt:lpstr>Absolute addressing 6502</vt:lpstr>
      <vt:lpstr>Absolute indexed addressing 6502</vt:lpstr>
      <vt:lpstr>Indirect indexed addressing </vt:lpstr>
      <vt:lpstr>Additional modes</vt:lpstr>
      <vt:lpstr>Looping it 6502</vt:lpstr>
      <vt:lpstr>Why different modes</vt:lpstr>
      <vt:lpstr>Memory load and store 6502</vt:lpstr>
      <vt:lpstr>Register to register 6502</vt:lpstr>
      <vt:lpstr>Stack instructions 6502</vt:lpstr>
      <vt:lpstr>Arithmetics 6502</vt:lpstr>
      <vt:lpstr>Logic 6502</vt:lpstr>
      <vt:lpstr>Branching 6502</vt:lpstr>
      <vt:lpstr>Subroutines 6502</vt:lpstr>
      <vt:lpstr>Context</vt:lpstr>
      <vt:lpstr>Stack</vt:lpstr>
      <vt:lpstr>Primjeri JSR, JMP, rutine 6502</vt:lpstr>
      <vt:lpstr>Interrupts/ interapti/ prekidi 6502</vt:lpstr>
      <vt:lpstr>6502 interrupts/interapti</vt:lpstr>
      <vt:lpstr>IRQ</vt:lpstr>
      <vt:lpstr>Return from interrupt </vt:lpstr>
      <vt:lpstr>NMI</vt:lpstr>
      <vt:lpstr>ARM processor</vt:lpstr>
      <vt:lpstr>PowerPoint Presentation</vt:lpstr>
      <vt:lpstr>Recap 6502</vt:lpstr>
      <vt:lpstr>Fill 512 bytes of memory from location $200 with value $1 (6502)</vt:lpstr>
      <vt:lpstr>Fill half of the memory with one and other half with another colour (6502)</vt:lpstr>
      <vt:lpstr>Store one 32 bit number in memory starting at $200, another at $210. Choose how to store the number yourselve. Add those numbers and store result in $220.  (6502) – 1.način</vt:lpstr>
      <vt:lpstr>Store one 32 bit number in memory starting at $200, another at $210. Choose how to store the number yourselve. Add those numbers and store result in $220.  (6502) – 2.način</vt:lpstr>
      <vt:lpstr>Create two dots in the middle of the „video memory”. Animate them moving in oposite directions, first on X then on Y axis. Repeat until reset. (6502) – 1.dio zadatka</vt:lpstr>
      <vt:lpstr>6502 primjeri s konzultacija</vt:lpstr>
      <vt:lpstr>Broj ciklusa 6502</vt:lpstr>
      <vt:lpstr>6502 page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Računalna arhitektura </dc:title>
  <dc:creator>Isabelle Amanda Cvitanović</dc:creator>
  <cp:lastModifiedBy>Isabelle Amanda Cvitanović</cp:lastModifiedBy>
  <cp:revision>68</cp:revision>
  <dcterms:created xsi:type="dcterms:W3CDTF">2022-04-29T13:18:26Z</dcterms:created>
  <dcterms:modified xsi:type="dcterms:W3CDTF">2022-05-02T14:06:55Z</dcterms:modified>
</cp:coreProperties>
</file>