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2"/>
  </p:notesMasterIdLst>
  <p:sldIdLst>
    <p:sldId id="259" r:id="rId2"/>
    <p:sldId id="364" r:id="rId3"/>
    <p:sldId id="352" r:id="rId4"/>
    <p:sldId id="353" r:id="rId5"/>
    <p:sldId id="354" r:id="rId6"/>
    <p:sldId id="355" r:id="rId7"/>
    <p:sldId id="269" r:id="rId8"/>
    <p:sldId id="367" r:id="rId9"/>
    <p:sldId id="356" r:id="rId10"/>
    <p:sldId id="357" r:id="rId11"/>
    <p:sldId id="358" r:id="rId12"/>
    <p:sldId id="359" r:id="rId13"/>
    <p:sldId id="360" r:id="rId14"/>
    <p:sldId id="361" r:id="rId15"/>
    <p:sldId id="365" r:id="rId16"/>
    <p:sldId id="366" r:id="rId17"/>
    <p:sldId id="362" r:id="rId18"/>
    <p:sldId id="363" r:id="rId19"/>
    <p:sldId id="347" r:id="rId20"/>
    <p:sldId id="274" r:id="rId21"/>
  </p:sldIdLst>
  <p:sldSz cx="12192000" cy="6858000"/>
  <p:notesSz cx="6669088" cy="9926638"/>
  <p:embeddedFontLst>
    <p:embeddedFont>
      <p:font typeface="Calibri" panose="020F0502020204030204" pitchFamily="34" charset="0"/>
      <p:regular r:id="rId23"/>
      <p:bold r:id="rId24"/>
      <p:italic r:id="rId25"/>
      <p:boldItalic r:id="rId26"/>
    </p:embeddedFont>
    <p:embeddedFont>
      <p:font typeface="Stolzl Bold" panose="00000800000000000000" charset="-18"/>
      <p:bold r:id="rId27"/>
    </p:embeddedFont>
    <p:embeddedFont>
      <p:font typeface="Stolzl Book" panose="00000500000000000000" charset="-18"/>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78191" autoAdjust="0"/>
  </p:normalViewPr>
  <p:slideViewPr>
    <p:cSldViewPr snapToGrid="0" snapToObjects="1">
      <p:cViewPr varScale="1">
        <p:scale>
          <a:sx n="84" d="100"/>
          <a:sy n="84" d="100"/>
        </p:scale>
        <p:origin x="15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281C21E-1610-F840-997A-88EB307E0A1C}" type="datetimeFigureOut">
              <a:rPr lang="en-US" smtClean="0"/>
              <a:t>11/2/2023</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Pozdravljamo studente, pričekamo da se smjeste u učionicu, obavimo kratki neobavezni razgovor.</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60584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12</a:t>
            </a:fld>
            <a:endParaRPr lang="en-US"/>
          </a:p>
        </p:txBody>
      </p:sp>
    </p:spTree>
    <p:extLst>
      <p:ext uri="{BB962C8B-B14F-4D97-AF65-F5344CB8AC3E}">
        <p14:creationId xmlns:p14="http://schemas.microsoft.com/office/powerpoint/2010/main" val="19254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S obzirom da ste svi istovremeno i nastavnici, upoznati ste sa svim „izazovima” koje imamo s ispitima, pa slobodno proširite ove informacije, ako smatrate da je potrebno.</a:t>
            </a:r>
          </a:p>
          <a:p>
            <a:endParaRPr lang="hr-H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C0C92-97E4-9540-AC90-F1BBF91896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839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17</a:t>
            </a:fld>
            <a:endParaRPr lang="en-US"/>
          </a:p>
        </p:txBody>
      </p:sp>
    </p:spTree>
    <p:extLst>
      <p:ext uri="{BB962C8B-B14F-4D97-AF65-F5344CB8AC3E}">
        <p14:creationId xmlns:p14="http://schemas.microsoft.com/office/powerpoint/2010/main" val="1705978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Mi ćemo nekako pripremiti do tada podatke o </a:t>
            </a:r>
            <a:r>
              <a:rPr lang="hr-HR" dirty="0" err="1"/>
              <a:t>dolaznosti</a:t>
            </a:r>
            <a:r>
              <a:rPr lang="hr-HR" dirty="0"/>
              <a:t> na nastavu, pa ćemo identificirati probleme, ali čisto pitajte studente da li je netko imao problema s </a:t>
            </a:r>
            <a:r>
              <a:rPr lang="hr-HR" dirty="0" err="1"/>
              <a:t>dolaznošću</a:t>
            </a:r>
            <a:r>
              <a:rPr lang="hr-HR" dirty="0"/>
              <a:t> – </a:t>
            </a:r>
            <a:r>
              <a:rPr lang="hr-HR" b="1" dirty="0"/>
              <a:t>za sada nije izvjesno hoćemo li imati navedeni alat, ali pitajte studente jesu li bili redoviti na nastavi, ima li netko puno izostanaka i slično. Signalizirajte mi ako bude nekih ekstremnih situacija.</a:t>
            </a:r>
          </a:p>
          <a:p>
            <a:endParaRPr lang="hr-HR" dirty="0"/>
          </a:p>
          <a:p>
            <a:r>
              <a:rPr lang="hr-HR" dirty="0" err="1"/>
              <a:t>Iksice</a:t>
            </a:r>
            <a:r>
              <a:rPr lang="hr-HR" dirty="0"/>
              <a:t> su ove godine za većinu studenata došle na vrijeme; ako netko kaže da nema </a:t>
            </a:r>
            <a:r>
              <a:rPr lang="hr-HR" dirty="0" err="1"/>
              <a:t>iksicu</a:t>
            </a:r>
            <a:r>
              <a:rPr lang="hr-HR" dirty="0"/>
              <a:t> ili bilo što slično, svakako ih uputite u referadu.</a:t>
            </a:r>
          </a:p>
          <a:p>
            <a:endParaRPr lang="hr-HR" dirty="0"/>
          </a:p>
          <a:p>
            <a:r>
              <a:rPr lang="hr-HR" dirty="0"/>
              <a:t>Ako ima otvorenih pitanja, poslušajte. Što možete – odgovorite. Što ne možete, zabilježite nekako, pa ćete mi javiti. </a:t>
            </a:r>
          </a:p>
          <a:p>
            <a:endParaRPr lang="hr-HR" dirty="0"/>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18</a:t>
            </a:fld>
            <a:endParaRPr lang="en-US"/>
          </a:p>
        </p:txBody>
      </p:sp>
    </p:spTree>
    <p:extLst>
      <p:ext uri="{BB962C8B-B14F-4D97-AF65-F5344CB8AC3E}">
        <p14:creationId xmlns:p14="http://schemas.microsoft.com/office/powerpoint/2010/main" val="273589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Dio studenata i dalje šalje </a:t>
            </a:r>
            <a:r>
              <a:rPr lang="hr-HR" dirty="0" err="1"/>
              <a:t>mailove</a:t>
            </a:r>
            <a:r>
              <a:rPr lang="hr-HR" dirty="0"/>
              <a:t> sa svojim privatnih </a:t>
            </a:r>
            <a:r>
              <a:rPr lang="hr-HR" dirty="0" err="1"/>
              <a:t>mailova</a:t>
            </a:r>
            <a:r>
              <a:rPr lang="hr-HR" dirty="0"/>
              <a:t>, no veliki broj tih </a:t>
            </a:r>
            <a:r>
              <a:rPr lang="hr-HR" dirty="0" err="1"/>
              <a:t>mailova</a:t>
            </a:r>
            <a:r>
              <a:rPr lang="hr-HR" dirty="0"/>
              <a:t> odlazi u SPAM. Osim toga, radi zaštite njihovih osobnih podataka nužno je da koristimo taj mail.</a:t>
            </a:r>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a:p>
        </p:txBody>
      </p:sp>
    </p:spTree>
    <p:extLst>
      <p:ext uri="{BB962C8B-B14F-4D97-AF65-F5344CB8AC3E}">
        <p14:creationId xmlns:p14="http://schemas.microsoft.com/office/powerpoint/2010/main" val="71723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Podsjetimo studente da je prošlo već dosta nastave (iako je prošlo brzo) i da se trebaju pripremiti za </a:t>
            </a:r>
            <a:r>
              <a:rPr lang="hr-HR" dirty="0" err="1"/>
              <a:t>međuispit</a:t>
            </a:r>
            <a:r>
              <a:rPr lang="hr-HR" dirty="0"/>
              <a:t> 1.</a:t>
            </a:r>
          </a:p>
          <a:p>
            <a:r>
              <a:rPr lang="hr-HR" dirty="0"/>
              <a:t>Oni vjerojatno znaju, ali svejedno im treba reći, da se u tjednu održavanja </a:t>
            </a:r>
            <a:r>
              <a:rPr lang="hr-HR" dirty="0" err="1"/>
              <a:t>međuispita</a:t>
            </a:r>
            <a:r>
              <a:rPr lang="hr-HR" dirty="0"/>
              <a:t> ne održava nastava</a:t>
            </a:r>
          </a:p>
          <a:p>
            <a:r>
              <a:rPr lang="hr-HR" dirty="0"/>
              <a:t>Da bi student mogao pristupiti </a:t>
            </a:r>
            <a:r>
              <a:rPr lang="hr-HR" dirty="0" err="1"/>
              <a:t>međuispitu</a:t>
            </a:r>
            <a:r>
              <a:rPr lang="hr-HR" dirty="0"/>
              <a:t>, mora popuniti anketu i prijaviti na vrijeme ispit u </a:t>
            </a:r>
            <a:r>
              <a:rPr lang="hr-HR" dirty="0" err="1"/>
              <a:t>Infoeduci</a:t>
            </a:r>
            <a:endParaRPr lang="hr-HR" dirty="0"/>
          </a:p>
          <a:p>
            <a:endParaRPr lang="hr-HR" dirty="0"/>
          </a:p>
          <a:p>
            <a:r>
              <a:rPr lang="hr-HR" dirty="0"/>
              <a:t>Čisto da oni ne bi mislili da je to dovoljno i za ispit, samo im istaknite da za ispit moraju imati i digitalni potpis, a kod nekih predmeta imaju i dodatne uvjete (npr. seminarski rad, zadaće, prezentaciju i sl.)</a:t>
            </a:r>
          </a:p>
          <a:p>
            <a:r>
              <a:rPr lang="hr-HR" dirty="0"/>
              <a:t>Pa podsjetite studente na ono što je na sljedeća dva slajda: gdje prijavljuju </a:t>
            </a:r>
            <a:r>
              <a:rPr lang="hr-HR" dirty="0" err="1"/>
              <a:t>međuispit</a:t>
            </a:r>
            <a:r>
              <a:rPr lang="hr-HR" dirty="0"/>
              <a:t> i na zlatno pravilo 3…</a:t>
            </a:r>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166719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Pod izbornikom ispiti bit će vidljivi ispitni rokovi za </a:t>
            </a:r>
            <a:r>
              <a:rPr lang="hr-HR" dirty="0" err="1"/>
              <a:t>međuispite</a:t>
            </a:r>
            <a:r>
              <a:rPr lang="hr-HR" dirty="0"/>
              <a:t> i ispite te se tu prijavljuju ispiti. </a:t>
            </a:r>
          </a:p>
          <a:p>
            <a:r>
              <a:rPr lang="hr-HR" dirty="0"/>
              <a:t>Također mogu vidjeti koji je zadnji rok za prijavu i zadnji rok za odjavu ispita. Ako nisu na vrijeme prijavili ili odjavili ispit, tu nema mogućnosti da se nešto naknadno mijenja. </a:t>
            </a:r>
          </a:p>
          <a:p>
            <a:r>
              <a:rPr lang="hr-HR" dirty="0"/>
              <a:t>Studente ništa ne priječi da prijave ispit 10-15 dana ranije ili odmah čim se otvore rokovi, ne moraju za to čekati zadnji čas. </a:t>
            </a:r>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a:p>
        </p:txBody>
      </p:sp>
    </p:spTree>
    <p:extLst>
      <p:ext uri="{BB962C8B-B14F-4D97-AF65-F5344CB8AC3E}">
        <p14:creationId xmlns:p14="http://schemas.microsoft.com/office/powerpoint/2010/main" val="16346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Svi ispiti moraju se na vrijeme prijaviti u </a:t>
            </a:r>
            <a:r>
              <a:rPr lang="hr-HR" dirty="0" err="1"/>
              <a:t>Infoeduci</a:t>
            </a:r>
            <a:r>
              <a:rPr lang="hr-HR" dirty="0"/>
              <a:t>, jer bez prijave nije moguće izaći na ispit. Ako je netko zaboravio prijaviti ispit, ili je zakasnio to učiniti na vrijeme, nažalost ne može izaći na ispit. Naknadne prijave ispita nisu moguće, jer je za organizaciju ispita potrebno na vrijeme znati koliko studenata će izaći na koji ispit. </a:t>
            </a:r>
          </a:p>
          <a:p>
            <a:r>
              <a:rPr lang="hr-HR" dirty="0"/>
              <a:t>Također, zadaće, seminarski radovi i projekti moraju biti predani na vrijeme, naknadne predaje se ne mogu prihvatiti.</a:t>
            </a:r>
          </a:p>
          <a:p>
            <a:r>
              <a:rPr lang="hr-HR" dirty="0"/>
              <a:t>Zašto? Zato što je vrijeme također jedan od elemenata koji čini ocjenu. Nije isto da li je netko za izradu zadatka imao na raspolaganju 1 dan ili 10 dana. </a:t>
            </a:r>
          </a:p>
          <a:p>
            <a:r>
              <a:rPr lang="hr-HR" dirty="0"/>
              <a:t>I zato što je obavljanje zadataka na vrijeme jedan od akademskih i profesionalnih standarda. </a:t>
            </a:r>
          </a:p>
        </p:txBody>
      </p:sp>
      <p:sp>
        <p:nvSpPr>
          <p:cNvPr id="4" name="Slide Number Placeholder 3"/>
          <p:cNvSpPr>
            <a:spLocks noGrp="1"/>
          </p:cNvSpPr>
          <p:nvPr>
            <p:ph type="sldNum" sz="quarter" idx="5"/>
          </p:nvPr>
        </p:nvSpPr>
        <p:spPr/>
        <p:txBody>
          <a:bodyPr/>
          <a:lstStyle/>
          <a:p>
            <a:fld id="{8EDC0C92-97E4-9540-AC90-F1BBF91896C7}" type="slidenum">
              <a:rPr lang="en-US" smtClean="0"/>
              <a:t>5</a:t>
            </a:fld>
            <a:endParaRPr lang="en-US"/>
          </a:p>
        </p:txBody>
      </p:sp>
    </p:spTree>
    <p:extLst>
      <p:ext uri="{BB962C8B-B14F-4D97-AF65-F5344CB8AC3E}">
        <p14:creationId xmlns:p14="http://schemas.microsoft.com/office/powerpoint/2010/main" val="43521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Ako netko nije preuzeo literaturu – neka se javi u studentsku referadu</a:t>
            </a:r>
          </a:p>
          <a:p>
            <a:r>
              <a:rPr lang="hr-HR" dirty="0" err="1"/>
              <a:t>Pliz</a:t>
            </a:r>
            <a:r>
              <a:rPr lang="hr-HR" dirty="0"/>
              <a:t>, provjerite imaju li studenti materijale za sve predmete i signalizirajte mi ako nešto kod nekoga nedostaje – još stignemo do </a:t>
            </a:r>
            <a:r>
              <a:rPr lang="hr-HR" dirty="0" err="1"/>
              <a:t>međuispita</a:t>
            </a:r>
            <a:r>
              <a:rPr lang="hr-HR" dirty="0"/>
              <a:t> vidjeti s nastavnikom zašto nema objavljenih materijala</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a:p>
        </p:txBody>
      </p:sp>
    </p:spTree>
    <p:extLst>
      <p:ext uri="{BB962C8B-B14F-4D97-AF65-F5344CB8AC3E}">
        <p14:creationId xmlns:p14="http://schemas.microsoft.com/office/powerpoint/2010/main" val="27752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934974">
              <a:defRPr/>
            </a:pPr>
            <a:r>
              <a:rPr lang="hr-HR" dirty="0"/>
              <a:t>Ovo bi oni već trebali znati, ali podsjetite ih na to da moraju položiti svaki ishod učenja;</a:t>
            </a:r>
          </a:p>
          <a:p>
            <a:pPr defTabSz="934974">
              <a:defRPr/>
            </a:pPr>
            <a:r>
              <a:rPr lang="hr-HR" dirty="0"/>
              <a:t>Pitajte ih imaju li informaciju o tome koji ishodi učenja idu u prvi </a:t>
            </a:r>
            <a:r>
              <a:rPr lang="hr-HR" dirty="0" err="1"/>
              <a:t>međuispit</a:t>
            </a:r>
            <a:r>
              <a:rPr lang="hr-HR" dirty="0"/>
              <a:t>…</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7</a:t>
            </a:fld>
            <a:endParaRPr lang="en-US"/>
          </a:p>
        </p:txBody>
      </p:sp>
    </p:spTree>
    <p:extLst>
      <p:ext uri="{BB962C8B-B14F-4D97-AF65-F5344CB8AC3E}">
        <p14:creationId xmlns:p14="http://schemas.microsoft.com/office/powerpoint/2010/main" val="146593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Imali smo do sada određeni broj problema s predajom ispita izvan vremena, pa onda slijede pritužbe studenata da oni nisu znali da moraju predati na vrijeme, pa da misle da ih čuvari trebaju upozoriti na vrijeme, pa da su kasnili „samo” jednu, pet, deset ili ne znam više koliko minuta, i slično. </a:t>
            </a:r>
          </a:p>
          <a:p>
            <a:r>
              <a:rPr lang="hr-HR" dirty="0"/>
              <a:t>Zato im treba jasno reći da moraju sami voditi računa o vremenu (konačno imamo u učionicama digitalne satove kojima ne umiru baterije baš usred ispita, tako da si mogu studenti paziti na vrijeme bez mobitela). </a:t>
            </a:r>
          </a:p>
        </p:txBody>
      </p:sp>
      <p:sp>
        <p:nvSpPr>
          <p:cNvPr id="4" name="Slide Number Placeholder 3"/>
          <p:cNvSpPr>
            <a:spLocks noGrp="1"/>
          </p:cNvSpPr>
          <p:nvPr>
            <p:ph type="sldNum" sz="quarter" idx="5"/>
          </p:nvPr>
        </p:nvSpPr>
        <p:spPr/>
        <p:txBody>
          <a:bodyPr/>
          <a:lstStyle/>
          <a:p>
            <a:fld id="{8EDC0C92-97E4-9540-AC90-F1BBF91896C7}" type="slidenum">
              <a:rPr lang="en-US" smtClean="0"/>
              <a:t>9</a:t>
            </a:fld>
            <a:endParaRPr lang="en-US"/>
          </a:p>
        </p:txBody>
      </p:sp>
    </p:spTree>
    <p:extLst>
      <p:ext uri="{BB962C8B-B14F-4D97-AF65-F5344CB8AC3E}">
        <p14:creationId xmlns:p14="http://schemas.microsoft.com/office/powerpoint/2010/main" val="238207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 sljedećim slajdovima ima nekoliko primjera uputa; ne morate čitati te upute ili ih tumačiti studentima, samo im nekako napomenite da moraju pažljivo čitati te upute, prvo pročitati, pa onda napraviti kako je u uputi napisano</a:t>
            </a:r>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143196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953" y="932330"/>
            <a:ext cx="6304709" cy="2166098"/>
          </a:xfrm>
        </p:spPr>
        <p:txBody>
          <a:bodyPr>
            <a:noAutofit/>
          </a:bodyPr>
          <a:lstStyle/>
          <a:p>
            <a:pPr algn="ctr"/>
            <a:r>
              <a:rPr lang="hr-HR" sz="4000" dirty="0"/>
              <a:t>2. susret s mentorom</a:t>
            </a:r>
            <a:endParaRPr lang="en-US" sz="2400" b="0" dirty="0">
              <a:solidFill>
                <a:srgbClr val="C30E60"/>
              </a:solidFill>
            </a:endParaRPr>
          </a:p>
        </p:txBody>
      </p:sp>
      <p:sp>
        <p:nvSpPr>
          <p:cNvPr id="3" name="TekstniOkvir 2"/>
          <p:cNvSpPr txBox="1"/>
          <p:nvPr/>
        </p:nvSpPr>
        <p:spPr>
          <a:xfrm>
            <a:off x="6024282" y="3962400"/>
            <a:ext cx="5612547" cy="1200329"/>
          </a:xfrm>
          <a:prstGeom prst="rect">
            <a:avLst/>
          </a:prstGeom>
          <a:noFill/>
        </p:spPr>
        <p:txBody>
          <a:bodyPr wrap="square" rtlCol="0">
            <a:spAutoFit/>
          </a:bodyPr>
          <a:lstStyle/>
          <a:p>
            <a:pPr algn="ctr"/>
            <a:r>
              <a:rPr lang="hr-HR" sz="3600" dirty="0">
                <a:solidFill>
                  <a:srgbClr val="C30E60"/>
                </a:solidFill>
                <a:latin typeface="Arial" panose="020B0604020202020204" pitchFamily="34" charset="0"/>
                <a:cs typeface="Arial" panose="020B0604020202020204" pitchFamily="34" charset="0"/>
              </a:rPr>
              <a:t>Studeni 2023.</a:t>
            </a:r>
          </a:p>
          <a:p>
            <a:pPr algn="ctr"/>
            <a:r>
              <a:rPr lang="hr-HR" sz="3600" dirty="0">
                <a:solidFill>
                  <a:srgbClr val="C30E60"/>
                </a:solidFill>
                <a:latin typeface="Arial" panose="020B0604020202020204" pitchFamily="34" charset="0"/>
                <a:cs typeface="Arial" panose="020B0604020202020204" pitchFamily="34" charset="0"/>
              </a:rPr>
              <a:t>Ak. godina 2023./2024.</a:t>
            </a:r>
            <a:endParaRPr lang="hr-H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02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4F8-04AB-4DBC-ADB3-8F637E0206E4}"/>
              </a:ext>
            </a:extLst>
          </p:cNvPr>
          <p:cNvSpPr>
            <a:spLocks noGrp="1"/>
          </p:cNvSpPr>
          <p:nvPr>
            <p:ph type="title"/>
          </p:nvPr>
        </p:nvSpPr>
        <p:spPr/>
        <p:txBody>
          <a:bodyPr/>
          <a:lstStyle/>
          <a:p>
            <a:r>
              <a:rPr lang="hr-HR" dirty="0"/>
              <a:t>Primjer</a:t>
            </a:r>
          </a:p>
        </p:txBody>
      </p:sp>
      <p:pic>
        <p:nvPicPr>
          <p:cNvPr id="4" name="Content Placeholder 3">
            <a:extLst>
              <a:ext uri="{FF2B5EF4-FFF2-40B4-BE49-F238E27FC236}">
                <a16:creationId xmlns:a16="http://schemas.microsoft.com/office/drawing/2014/main" id="{657D63E6-3455-4DD6-ADC3-20EE2CB4888F}"/>
              </a:ext>
            </a:extLst>
          </p:cNvPr>
          <p:cNvPicPr>
            <a:picLocks noGrp="1" noChangeAspect="1"/>
          </p:cNvPicPr>
          <p:nvPr>
            <p:ph idx="1"/>
          </p:nvPr>
        </p:nvPicPr>
        <p:blipFill>
          <a:blip r:embed="rId2"/>
          <a:stretch>
            <a:fillRect/>
          </a:stretch>
        </p:blipFill>
        <p:spPr>
          <a:xfrm>
            <a:off x="838200" y="1850899"/>
            <a:ext cx="10807016" cy="2360153"/>
          </a:xfrm>
          <a:prstGeom prst="rect">
            <a:avLst/>
          </a:prstGeom>
        </p:spPr>
      </p:pic>
      <p:sp>
        <p:nvSpPr>
          <p:cNvPr id="3" name="Oval 2">
            <a:extLst>
              <a:ext uri="{FF2B5EF4-FFF2-40B4-BE49-F238E27FC236}">
                <a16:creationId xmlns:a16="http://schemas.microsoft.com/office/drawing/2014/main" id="{A6130334-B832-4FCC-9A39-50EC69C15F61}"/>
              </a:ext>
            </a:extLst>
          </p:cNvPr>
          <p:cNvSpPr/>
          <p:nvPr/>
        </p:nvSpPr>
        <p:spPr>
          <a:xfrm>
            <a:off x="1034715" y="3453063"/>
            <a:ext cx="1299410" cy="7820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59246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4660-7055-46FF-A9B4-C2828AB6C23A}"/>
              </a:ext>
            </a:extLst>
          </p:cNvPr>
          <p:cNvSpPr>
            <a:spLocks noGrp="1"/>
          </p:cNvSpPr>
          <p:nvPr>
            <p:ph type="title"/>
          </p:nvPr>
        </p:nvSpPr>
        <p:spPr/>
        <p:txBody>
          <a:bodyPr/>
          <a:lstStyle/>
          <a:p>
            <a:r>
              <a:rPr lang="hr-HR" dirty="0"/>
              <a:t>Upute za pisanje ispita</a:t>
            </a:r>
          </a:p>
        </p:txBody>
      </p:sp>
      <p:sp>
        <p:nvSpPr>
          <p:cNvPr id="3" name="Content Placeholder 2">
            <a:extLst>
              <a:ext uri="{FF2B5EF4-FFF2-40B4-BE49-F238E27FC236}">
                <a16:creationId xmlns:a16="http://schemas.microsoft.com/office/drawing/2014/main" id="{4532F7EF-7E55-4EA3-9951-862E9C923B56}"/>
              </a:ext>
            </a:extLst>
          </p:cNvPr>
          <p:cNvSpPr>
            <a:spLocks noGrp="1"/>
          </p:cNvSpPr>
          <p:nvPr>
            <p:ph idx="1"/>
          </p:nvPr>
        </p:nvSpPr>
        <p:spPr/>
        <p:txBody>
          <a:bodyPr/>
          <a:lstStyle/>
          <a:p>
            <a:pPr algn="just">
              <a:spcBef>
                <a:spcPts val="1200"/>
              </a:spcBef>
              <a:spcAft>
                <a:spcPts val="1200"/>
              </a:spcAft>
            </a:pPr>
            <a:r>
              <a:rPr lang="hr-HR" dirty="0"/>
              <a:t>Upute je potrebno pažljivo čitati i postupiti sukladno uputama</a:t>
            </a:r>
          </a:p>
          <a:p>
            <a:pPr lvl="1" algn="just">
              <a:spcBef>
                <a:spcPts val="1200"/>
              </a:spcBef>
              <a:spcAft>
                <a:spcPts val="1200"/>
              </a:spcAft>
            </a:pPr>
            <a:r>
              <a:rPr lang="hr-HR" dirty="0"/>
              <a:t>Upute pročitajte </a:t>
            </a:r>
            <a:r>
              <a:rPr lang="hr-HR" b="1" u="sng" dirty="0"/>
              <a:t>prije</a:t>
            </a:r>
            <a:r>
              <a:rPr lang="hr-HR" dirty="0"/>
              <a:t> početka ispita i postupite kako je na uputama navedeno</a:t>
            </a:r>
          </a:p>
          <a:p>
            <a:pPr algn="just">
              <a:spcBef>
                <a:spcPts val="1200"/>
              </a:spcBef>
              <a:spcAft>
                <a:spcPts val="1200"/>
              </a:spcAft>
            </a:pPr>
            <a:r>
              <a:rPr lang="hr-HR" dirty="0"/>
              <a:t>Posebno je važno slijediti upute kod računalnih ispita koji se predaju na specifičan način</a:t>
            </a:r>
          </a:p>
          <a:p>
            <a:pPr lvl="1" algn="just">
              <a:spcBef>
                <a:spcPts val="1200"/>
              </a:spcBef>
              <a:spcAft>
                <a:spcPts val="1200"/>
              </a:spcAft>
            </a:pPr>
            <a:r>
              <a:rPr lang="hr-HR" dirty="0"/>
              <a:t>Korištenje mobitela nije dozvoljeno tijekom pisanja ispita, čak niti samo da biste pogledali koliko je sati</a:t>
            </a:r>
          </a:p>
        </p:txBody>
      </p:sp>
    </p:spTree>
    <p:extLst>
      <p:ext uri="{BB962C8B-B14F-4D97-AF65-F5344CB8AC3E}">
        <p14:creationId xmlns:p14="http://schemas.microsoft.com/office/powerpoint/2010/main" val="87016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342A-6AA3-43C2-A198-1A8840A01DA1}"/>
              </a:ext>
            </a:extLst>
          </p:cNvPr>
          <p:cNvSpPr>
            <a:spLocks noGrp="1"/>
          </p:cNvSpPr>
          <p:nvPr>
            <p:ph type="title"/>
          </p:nvPr>
        </p:nvSpPr>
        <p:spPr/>
        <p:txBody>
          <a:bodyPr/>
          <a:lstStyle/>
          <a:p>
            <a:r>
              <a:rPr lang="hr-HR" dirty="0"/>
              <a:t>Primjer</a:t>
            </a:r>
          </a:p>
        </p:txBody>
      </p:sp>
      <p:pic>
        <p:nvPicPr>
          <p:cNvPr id="6" name="Content Placeholder 5">
            <a:extLst>
              <a:ext uri="{FF2B5EF4-FFF2-40B4-BE49-F238E27FC236}">
                <a16:creationId xmlns:a16="http://schemas.microsoft.com/office/drawing/2014/main" id="{4E47127D-D2A9-4411-94A8-A0400807FE9B}"/>
              </a:ext>
            </a:extLst>
          </p:cNvPr>
          <p:cNvPicPr>
            <a:picLocks noGrp="1" noChangeAspect="1"/>
          </p:cNvPicPr>
          <p:nvPr>
            <p:ph idx="1"/>
          </p:nvPr>
        </p:nvPicPr>
        <p:blipFill>
          <a:blip r:embed="rId3"/>
          <a:stretch>
            <a:fillRect/>
          </a:stretch>
        </p:blipFill>
        <p:spPr>
          <a:xfrm>
            <a:off x="838200" y="1690688"/>
            <a:ext cx="10897408" cy="3037723"/>
          </a:xfrm>
          <a:prstGeom prst="rect">
            <a:avLst/>
          </a:prstGeom>
        </p:spPr>
      </p:pic>
    </p:spTree>
    <p:extLst>
      <p:ext uri="{BB962C8B-B14F-4D97-AF65-F5344CB8AC3E}">
        <p14:creationId xmlns:p14="http://schemas.microsoft.com/office/powerpoint/2010/main" val="351132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F773-00E9-4B8B-85F7-2BAB9DF1B524}"/>
              </a:ext>
            </a:extLst>
          </p:cNvPr>
          <p:cNvSpPr>
            <a:spLocks noGrp="1"/>
          </p:cNvSpPr>
          <p:nvPr>
            <p:ph type="title"/>
          </p:nvPr>
        </p:nvSpPr>
        <p:spPr/>
        <p:txBody>
          <a:bodyPr/>
          <a:lstStyle/>
          <a:p>
            <a:r>
              <a:rPr lang="hr-HR" dirty="0"/>
              <a:t>Primjer</a:t>
            </a:r>
          </a:p>
        </p:txBody>
      </p:sp>
      <p:pic>
        <p:nvPicPr>
          <p:cNvPr id="4" name="Content Placeholder 3">
            <a:extLst>
              <a:ext uri="{FF2B5EF4-FFF2-40B4-BE49-F238E27FC236}">
                <a16:creationId xmlns:a16="http://schemas.microsoft.com/office/drawing/2014/main" id="{07E533EF-D22C-4545-B748-AB2DA5652418}"/>
              </a:ext>
            </a:extLst>
          </p:cNvPr>
          <p:cNvPicPr>
            <a:picLocks noGrp="1" noChangeAspect="1"/>
          </p:cNvPicPr>
          <p:nvPr>
            <p:ph idx="1"/>
          </p:nvPr>
        </p:nvPicPr>
        <p:blipFill>
          <a:blip r:embed="rId2"/>
          <a:stretch>
            <a:fillRect/>
          </a:stretch>
        </p:blipFill>
        <p:spPr>
          <a:xfrm>
            <a:off x="938714" y="2010569"/>
            <a:ext cx="9788298" cy="2826126"/>
          </a:xfrm>
          <a:prstGeom prst="rect">
            <a:avLst/>
          </a:prstGeom>
        </p:spPr>
      </p:pic>
    </p:spTree>
    <p:extLst>
      <p:ext uri="{BB962C8B-B14F-4D97-AF65-F5344CB8AC3E}">
        <p14:creationId xmlns:p14="http://schemas.microsoft.com/office/powerpoint/2010/main" val="337660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0146-07A1-4C8B-BD72-8931007FF570}"/>
              </a:ext>
            </a:extLst>
          </p:cNvPr>
          <p:cNvSpPr>
            <a:spLocks noGrp="1"/>
          </p:cNvSpPr>
          <p:nvPr>
            <p:ph type="title"/>
          </p:nvPr>
        </p:nvSpPr>
        <p:spPr/>
        <p:txBody>
          <a:bodyPr/>
          <a:lstStyle/>
          <a:p>
            <a:r>
              <a:rPr lang="hr-HR" dirty="0"/>
              <a:t>Primjer</a:t>
            </a:r>
          </a:p>
        </p:txBody>
      </p:sp>
      <p:pic>
        <p:nvPicPr>
          <p:cNvPr id="4" name="Content Placeholder 3">
            <a:extLst>
              <a:ext uri="{FF2B5EF4-FFF2-40B4-BE49-F238E27FC236}">
                <a16:creationId xmlns:a16="http://schemas.microsoft.com/office/drawing/2014/main" id="{C2BFFE74-EDA3-45FF-9C2F-BF84F52C41CF}"/>
              </a:ext>
            </a:extLst>
          </p:cNvPr>
          <p:cNvPicPr>
            <a:picLocks noGrp="1" noChangeAspect="1"/>
          </p:cNvPicPr>
          <p:nvPr>
            <p:ph idx="1"/>
          </p:nvPr>
        </p:nvPicPr>
        <p:blipFill>
          <a:blip r:embed="rId2"/>
          <a:stretch>
            <a:fillRect/>
          </a:stretch>
        </p:blipFill>
        <p:spPr>
          <a:xfrm>
            <a:off x="3161982" y="1082842"/>
            <a:ext cx="8481448" cy="5094121"/>
          </a:xfrm>
          <a:prstGeom prst="rect">
            <a:avLst/>
          </a:prstGeom>
        </p:spPr>
      </p:pic>
    </p:spTree>
    <p:extLst>
      <p:ext uri="{BB962C8B-B14F-4D97-AF65-F5344CB8AC3E}">
        <p14:creationId xmlns:p14="http://schemas.microsoft.com/office/powerpoint/2010/main" val="125831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AF9F-D0A1-45A6-A900-F3F0E4180F8C}"/>
              </a:ext>
            </a:extLst>
          </p:cNvPr>
          <p:cNvSpPr>
            <a:spLocks noGrp="1"/>
          </p:cNvSpPr>
          <p:nvPr>
            <p:ph type="title"/>
          </p:nvPr>
        </p:nvSpPr>
        <p:spPr/>
        <p:txBody>
          <a:bodyPr/>
          <a:lstStyle/>
          <a:p>
            <a:r>
              <a:rPr lang="hr-HR" dirty="0"/>
              <a:t>Nekoliko važnih informacija o ispitima</a:t>
            </a:r>
          </a:p>
        </p:txBody>
      </p:sp>
      <p:sp>
        <p:nvSpPr>
          <p:cNvPr id="3" name="Content Placeholder 2">
            <a:extLst>
              <a:ext uri="{FF2B5EF4-FFF2-40B4-BE49-F238E27FC236}">
                <a16:creationId xmlns:a16="http://schemas.microsoft.com/office/drawing/2014/main" id="{40B5E705-D175-4366-8028-13E8591C41B4}"/>
              </a:ext>
            </a:extLst>
          </p:cNvPr>
          <p:cNvSpPr>
            <a:spLocks noGrp="1"/>
          </p:cNvSpPr>
          <p:nvPr>
            <p:ph idx="1"/>
          </p:nvPr>
        </p:nvSpPr>
        <p:spPr>
          <a:xfrm>
            <a:off x="685800" y="1600200"/>
            <a:ext cx="10668000" cy="4576763"/>
          </a:xfrm>
        </p:spPr>
        <p:txBody>
          <a:bodyPr>
            <a:normAutofit/>
          </a:bodyPr>
          <a:lstStyle/>
          <a:p>
            <a:pPr algn="just">
              <a:spcBef>
                <a:spcPts val="1200"/>
              </a:spcBef>
              <a:spcAft>
                <a:spcPts val="1200"/>
              </a:spcAft>
            </a:pPr>
            <a:r>
              <a:rPr lang="hr-HR" dirty="0"/>
              <a:t>Ako student ne pristupi ispitu, a nije odjavio ispit, evidentira se pad na ispitu (tj. računa se kao izlazak na ispit koji student nije položio) – zato, ako student ne može pristupiti ispitu, treba ga odjaviti</a:t>
            </a:r>
          </a:p>
          <a:p>
            <a:pPr algn="just">
              <a:spcBef>
                <a:spcPts val="1200"/>
              </a:spcBef>
              <a:spcAft>
                <a:spcPts val="1200"/>
              </a:spcAft>
            </a:pPr>
            <a:r>
              <a:rPr lang="hr-HR" dirty="0"/>
              <a:t>Na ispitu će student čuvaru morati reći koje ishode učenja polaže, a čuvar će to zabilježiti – zato dobro pogledajte koje ishode učenja ćete pisati</a:t>
            </a:r>
          </a:p>
          <a:p>
            <a:pPr algn="just">
              <a:spcBef>
                <a:spcPts val="1200"/>
              </a:spcBef>
              <a:spcAft>
                <a:spcPts val="1200"/>
              </a:spcAft>
            </a:pPr>
            <a:r>
              <a:rPr lang="hr-HR" dirty="0"/>
              <a:t>Studenti su sami obavezni pratiti vrijeme za predaju ispita, čuvari nemaju mogućnost pratiti i podsjećati studente kada trebaju predati ispit</a:t>
            </a:r>
          </a:p>
        </p:txBody>
      </p:sp>
    </p:spTree>
    <p:extLst>
      <p:ext uri="{BB962C8B-B14F-4D97-AF65-F5344CB8AC3E}">
        <p14:creationId xmlns:p14="http://schemas.microsoft.com/office/powerpoint/2010/main" val="165865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5A89-7868-4FCB-AD97-1FE686D3BA2F}"/>
              </a:ext>
            </a:extLst>
          </p:cNvPr>
          <p:cNvSpPr>
            <a:spLocks noGrp="1"/>
          </p:cNvSpPr>
          <p:nvPr>
            <p:ph type="title"/>
          </p:nvPr>
        </p:nvSpPr>
        <p:spPr/>
        <p:txBody>
          <a:bodyPr/>
          <a:lstStyle/>
          <a:p>
            <a:r>
              <a:rPr lang="hr-HR" dirty="0"/>
              <a:t>Nekoliko važnih informacija</a:t>
            </a:r>
          </a:p>
        </p:txBody>
      </p:sp>
      <p:sp>
        <p:nvSpPr>
          <p:cNvPr id="3" name="Content Placeholder 2">
            <a:extLst>
              <a:ext uri="{FF2B5EF4-FFF2-40B4-BE49-F238E27FC236}">
                <a16:creationId xmlns:a16="http://schemas.microsoft.com/office/drawing/2014/main" id="{D7E47763-775A-49F9-976B-EDC037783FB5}"/>
              </a:ext>
            </a:extLst>
          </p:cNvPr>
          <p:cNvSpPr>
            <a:spLocks noGrp="1"/>
          </p:cNvSpPr>
          <p:nvPr>
            <p:ph idx="1"/>
          </p:nvPr>
        </p:nvSpPr>
        <p:spPr/>
        <p:txBody>
          <a:bodyPr/>
          <a:lstStyle/>
          <a:p>
            <a:pPr algn="just">
              <a:spcBef>
                <a:spcPts val="1200"/>
              </a:spcBef>
              <a:spcAft>
                <a:spcPts val="1200"/>
              </a:spcAft>
            </a:pPr>
            <a:r>
              <a:rPr lang="hr-HR" dirty="0"/>
              <a:t>Ako nije drugačije navedeno u uputi za ispit, na ispitu nije dozvoljeno korištenje mobitela, literature i drugih pomagala</a:t>
            </a:r>
          </a:p>
          <a:p>
            <a:pPr algn="just">
              <a:spcBef>
                <a:spcPts val="1200"/>
              </a:spcBef>
              <a:spcAft>
                <a:spcPts val="1200"/>
              </a:spcAft>
            </a:pPr>
            <a:r>
              <a:rPr lang="hr-HR" dirty="0"/>
              <a:t>Korištenje nedozvoljenih sredstava rezultira poništavanjem ispita, prekidom pisanja ispita i prijavom na Stegovno povjerenstvo</a:t>
            </a:r>
          </a:p>
          <a:p>
            <a:pPr algn="just">
              <a:spcBef>
                <a:spcPts val="1200"/>
              </a:spcBef>
              <a:spcAft>
                <a:spcPts val="1200"/>
              </a:spcAft>
            </a:pPr>
            <a:r>
              <a:rPr lang="hr-HR" dirty="0"/>
              <a:t>U slučaju sumnje na prepisivanje, nastavnik ima pravo (ali ne i obavezu) pozvati studente na verifikaciju ispita, a ako se studenti ne odazovu verifikaciji, slučaj će rješavati Stegovno povjerenstvo</a:t>
            </a:r>
          </a:p>
        </p:txBody>
      </p:sp>
    </p:spTree>
    <p:extLst>
      <p:ext uri="{BB962C8B-B14F-4D97-AF65-F5344CB8AC3E}">
        <p14:creationId xmlns:p14="http://schemas.microsoft.com/office/powerpoint/2010/main" val="374544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797C-34A3-479B-9A76-CF4A010B2524}"/>
              </a:ext>
            </a:extLst>
          </p:cNvPr>
          <p:cNvSpPr>
            <a:spLocks noGrp="1"/>
          </p:cNvSpPr>
          <p:nvPr>
            <p:ph type="title"/>
          </p:nvPr>
        </p:nvSpPr>
        <p:spPr/>
        <p:txBody>
          <a:bodyPr/>
          <a:lstStyle/>
          <a:p>
            <a:r>
              <a:rPr lang="hr-HR" dirty="0"/>
              <a:t>Sve informacije o ispitima</a:t>
            </a:r>
          </a:p>
        </p:txBody>
      </p:sp>
      <p:sp>
        <p:nvSpPr>
          <p:cNvPr id="3" name="Content Placeholder 2">
            <a:extLst>
              <a:ext uri="{FF2B5EF4-FFF2-40B4-BE49-F238E27FC236}">
                <a16:creationId xmlns:a16="http://schemas.microsoft.com/office/drawing/2014/main" id="{A1E870BC-0586-478C-B147-8785CF538BBD}"/>
              </a:ext>
            </a:extLst>
          </p:cNvPr>
          <p:cNvSpPr>
            <a:spLocks noGrp="1"/>
          </p:cNvSpPr>
          <p:nvPr>
            <p:ph idx="1"/>
          </p:nvPr>
        </p:nvSpPr>
        <p:spPr>
          <a:xfrm>
            <a:off x="838200" y="2177715"/>
            <a:ext cx="6464968" cy="3999247"/>
          </a:xfrm>
        </p:spPr>
        <p:txBody>
          <a:bodyPr/>
          <a:lstStyle/>
          <a:p>
            <a:pPr algn="just">
              <a:spcBef>
                <a:spcPts val="1200"/>
              </a:spcBef>
              <a:spcAft>
                <a:spcPts val="1200"/>
              </a:spcAft>
            </a:pPr>
            <a:r>
              <a:rPr lang="hr-HR" dirty="0"/>
              <a:t>Sve informacije objavljuju se u sustavu </a:t>
            </a:r>
            <a:r>
              <a:rPr lang="hr-HR" dirty="0" err="1"/>
              <a:t>Infoeduke</a:t>
            </a:r>
            <a:r>
              <a:rPr lang="hr-HR" dirty="0"/>
              <a:t> u obavijestima</a:t>
            </a:r>
          </a:p>
          <a:p>
            <a:pPr algn="just">
              <a:spcBef>
                <a:spcPts val="1200"/>
              </a:spcBef>
              <a:spcAft>
                <a:spcPts val="1200"/>
              </a:spcAft>
            </a:pPr>
            <a:r>
              <a:rPr lang="hr-HR" dirty="0"/>
              <a:t>Pažljivo i redovito čitajte obavijesti kako biste na vrijeme prijavili ispite</a:t>
            </a:r>
          </a:p>
        </p:txBody>
      </p:sp>
      <p:pic>
        <p:nvPicPr>
          <p:cNvPr id="5" name="Graphic 4" descr="Information">
            <a:extLst>
              <a:ext uri="{FF2B5EF4-FFF2-40B4-BE49-F238E27FC236}">
                <a16:creationId xmlns:a16="http://schemas.microsoft.com/office/drawing/2014/main" id="{E85F4594-AB28-4C95-A980-E361DC2116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1663" y="1359568"/>
            <a:ext cx="3862137" cy="3862137"/>
          </a:xfrm>
          <a:prstGeom prst="rect">
            <a:avLst/>
          </a:prstGeom>
        </p:spPr>
      </p:pic>
    </p:spTree>
    <p:extLst>
      <p:ext uri="{BB962C8B-B14F-4D97-AF65-F5344CB8AC3E}">
        <p14:creationId xmlns:p14="http://schemas.microsoft.com/office/powerpoint/2010/main" val="2025683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DA66-4D01-4250-AEF6-AB3B8E6098A9}"/>
              </a:ext>
            </a:extLst>
          </p:cNvPr>
          <p:cNvSpPr>
            <a:spLocks noGrp="1"/>
          </p:cNvSpPr>
          <p:nvPr>
            <p:ph type="title"/>
          </p:nvPr>
        </p:nvSpPr>
        <p:spPr>
          <a:xfrm>
            <a:off x="838200" y="365125"/>
            <a:ext cx="10515600" cy="1325563"/>
          </a:xfrm>
        </p:spPr>
        <p:txBody>
          <a:bodyPr/>
          <a:lstStyle/>
          <a:p>
            <a:r>
              <a:rPr lang="hr-HR" dirty="0"/>
              <a:t>Ostale teme…</a:t>
            </a:r>
          </a:p>
        </p:txBody>
      </p:sp>
      <p:sp>
        <p:nvSpPr>
          <p:cNvPr id="3" name="Content Placeholder 2">
            <a:extLst>
              <a:ext uri="{FF2B5EF4-FFF2-40B4-BE49-F238E27FC236}">
                <a16:creationId xmlns:a16="http://schemas.microsoft.com/office/drawing/2014/main" id="{A4E7C3F4-8FF8-44C8-AF07-8759974A38D4}"/>
              </a:ext>
            </a:extLst>
          </p:cNvPr>
          <p:cNvSpPr>
            <a:spLocks noGrp="1"/>
          </p:cNvSpPr>
          <p:nvPr>
            <p:ph idx="1"/>
          </p:nvPr>
        </p:nvSpPr>
        <p:spPr/>
        <p:txBody>
          <a:bodyPr/>
          <a:lstStyle/>
          <a:p>
            <a:r>
              <a:rPr lang="hr-HR" dirty="0" err="1"/>
              <a:t>Dolaznost</a:t>
            </a:r>
            <a:r>
              <a:rPr lang="hr-HR" dirty="0"/>
              <a:t> na nastavu</a:t>
            </a:r>
          </a:p>
          <a:p>
            <a:r>
              <a:rPr lang="hr-HR" dirty="0" err="1"/>
              <a:t>Iksice</a:t>
            </a:r>
            <a:r>
              <a:rPr lang="hr-HR" dirty="0"/>
              <a:t> </a:t>
            </a:r>
          </a:p>
          <a:p>
            <a:r>
              <a:rPr lang="hr-HR" dirty="0"/>
              <a:t>Pitanja</a:t>
            </a:r>
          </a:p>
        </p:txBody>
      </p:sp>
    </p:spTree>
    <p:extLst>
      <p:ext uri="{BB962C8B-B14F-4D97-AF65-F5344CB8AC3E}">
        <p14:creationId xmlns:p14="http://schemas.microsoft.com/office/powerpoint/2010/main" val="289023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3F34-2C5D-4248-8B1F-88E10A5A4914}"/>
              </a:ext>
            </a:extLst>
          </p:cNvPr>
          <p:cNvSpPr>
            <a:spLocks noGrp="1"/>
          </p:cNvSpPr>
          <p:nvPr>
            <p:ph type="title"/>
          </p:nvPr>
        </p:nvSpPr>
        <p:spPr/>
        <p:txBody>
          <a:bodyPr/>
          <a:lstStyle/>
          <a:p>
            <a:r>
              <a:rPr lang="hr-HR" dirty="0"/>
              <a:t>Sljedeći susret…</a:t>
            </a:r>
          </a:p>
        </p:txBody>
      </p:sp>
      <p:sp>
        <p:nvSpPr>
          <p:cNvPr id="3" name="Content Placeholder 2">
            <a:extLst>
              <a:ext uri="{FF2B5EF4-FFF2-40B4-BE49-F238E27FC236}">
                <a16:creationId xmlns:a16="http://schemas.microsoft.com/office/drawing/2014/main" id="{8A83BFDD-B2EB-4D83-A934-7DC3CBD8853F}"/>
              </a:ext>
            </a:extLst>
          </p:cNvPr>
          <p:cNvSpPr>
            <a:spLocks noGrp="1"/>
          </p:cNvSpPr>
          <p:nvPr>
            <p:ph idx="1"/>
          </p:nvPr>
        </p:nvSpPr>
        <p:spPr>
          <a:xfrm>
            <a:off x="838200" y="2693987"/>
            <a:ext cx="6188242" cy="1325563"/>
          </a:xfrm>
        </p:spPr>
        <p:txBody>
          <a:bodyPr/>
          <a:lstStyle/>
          <a:p>
            <a:r>
              <a:rPr lang="hr-HR" dirty="0"/>
              <a:t>U siječnju 2024. godine</a:t>
            </a:r>
          </a:p>
        </p:txBody>
      </p:sp>
      <p:pic>
        <p:nvPicPr>
          <p:cNvPr id="5" name="Graphic 4" descr="Users">
            <a:extLst>
              <a:ext uri="{FF2B5EF4-FFF2-40B4-BE49-F238E27FC236}">
                <a16:creationId xmlns:a16="http://schemas.microsoft.com/office/drawing/2014/main" id="{741E758F-380B-4C6F-8624-20C6B6FBE0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1274" y="1368425"/>
            <a:ext cx="4319336" cy="4319336"/>
          </a:xfrm>
          <a:prstGeom prst="rect">
            <a:avLst/>
          </a:prstGeom>
        </p:spPr>
      </p:pic>
    </p:spTree>
    <p:extLst>
      <p:ext uri="{BB962C8B-B14F-4D97-AF65-F5344CB8AC3E}">
        <p14:creationId xmlns:p14="http://schemas.microsoft.com/office/powerpoint/2010/main" val="53641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A6046-4BD2-4EB7-ADB8-603D896F3339}"/>
              </a:ext>
            </a:extLst>
          </p:cNvPr>
          <p:cNvSpPr>
            <a:spLocks noGrp="1"/>
          </p:cNvSpPr>
          <p:nvPr>
            <p:ph type="title"/>
          </p:nvPr>
        </p:nvSpPr>
        <p:spPr/>
        <p:txBody>
          <a:bodyPr/>
          <a:lstStyle/>
          <a:p>
            <a:r>
              <a:rPr lang="hr-HR" dirty="0"/>
              <a:t>Podsjećamo:</a:t>
            </a:r>
          </a:p>
        </p:txBody>
      </p:sp>
      <p:sp>
        <p:nvSpPr>
          <p:cNvPr id="4" name="Content Placeholder 3">
            <a:extLst>
              <a:ext uri="{FF2B5EF4-FFF2-40B4-BE49-F238E27FC236}">
                <a16:creationId xmlns:a16="http://schemas.microsoft.com/office/drawing/2014/main" id="{4CEC711A-2A13-461E-B57A-366A8B480D3C}"/>
              </a:ext>
            </a:extLst>
          </p:cNvPr>
          <p:cNvSpPr>
            <a:spLocks noGrp="1"/>
          </p:cNvSpPr>
          <p:nvPr>
            <p:ph idx="1"/>
          </p:nvPr>
        </p:nvSpPr>
        <p:spPr>
          <a:xfrm>
            <a:off x="5245768" y="2784238"/>
            <a:ext cx="6108032" cy="2229017"/>
          </a:xfrm>
        </p:spPr>
        <p:txBody>
          <a:bodyPr/>
          <a:lstStyle/>
          <a:p>
            <a:r>
              <a:rPr lang="hr-HR" dirty="0"/>
              <a:t>Komunikacija se mora odvijati putem </a:t>
            </a:r>
            <a:r>
              <a:rPr lang="hr-HR" sz="3200" b="1" dirty="0"/>
              <a:t>algebra.hr </a:t>
            </a:r>
            <a:r>
              <a:rPr lang="hr-HR" dirty="0"/>
              <a:t>maila</a:t>
            </a:r>
          </a:p>
        </p:txBody>
      </p:sp>
      <p:sp>
        <p:nvSpPr>
          <p:cNvPr id="2" name="TextBox 1">
            <a:extLst>
              <a:ext uri="{FF2B5EF4-FFF2-40B4-BE49-F238E27FC236}">
                <a16:creationId xmlns:a16="http://schemas.microsoft.com/office/drawing/2014/main" id="{DE61A880-8A31-4404-8295-00DCE428A022}"/>
              </a:ext>
            </a:extLst>
          </p:cNvPr>
          <p:cNvSpPr txBox="1"/>
          <p:nvPr/>
        </p:nvSpPr>
        <p:spPr>
          <a:xfrm>
            <a:off x="2298031" y="1821711"/>
            <a:ext cx="2476960" cy="3154710"/>
          </a:xfrm>
          <a:prstGeom prst="rect">
            <a:avLst/>
          </a:prstGeom>
          <a:noFill/>
        </p:spPr>
        <p:txBody>
          <a:bodyPr wrap="none" rtlCol="0">
            <a:spAutoFit/>
          </a:bodyPr>
          <a:lstStyle/>
          <a:p>
            <a:r>
              <a:rPr lang="hr-HR" sz="19900" b="1" dirty="0">
                <a:solidFill>
                  <a:schemeClr val="accent1">
                    <a:lumMod val="75000"/>
                  </a:schemeClr>
                </a:solidFill>
              </a:rPr>
              <a:t>@</a:t>
            </a:r>
          </a:p>
        </p:txBody>
      </p:sp>
    </p:spTree>
    <p:extLst>
      <p:ext uri="{BB962C8B-B14F-4D97-AF65-F5344CB8AC3E}">
        <p14:creationId xmlns:p14="http://schemas.microsoft.com/office/powerpoint/2010/main" val="420165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335293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E075-EFC5-45B5-969B-250E88548686}"/>
              </a:ext>
            </a:extLst>
          </p:cNvPr>
          <p:cNvSpPr>
            <a:spLocks noGrp="1"/>
          </p:cNvSpPr>
          <p:nvPr>
            <p:ph type="title"/>
          </p:nvPr>
        </p:nvSpPr>
        <p:spPr/>
        <p:txBody>
          <a:bodyPr/>
          <a:lstStyle/>
          <a:p>
            <a:r>
              <a:rPr lang="hr-HR" dirty="0"/>
              <a:t>Informacije</a:t>
            </a:r>
          </a:p>
        </p:txBody>
      </p:sp>
      <p:sp>
        <p:nvSpPr>
          <p:cNvPr id="3" name="Content Placeholder 2">
            <a:extLst>
              <a:ext uri="{FF2B5EF4-FFF2-40B4-BE49-F238E27FC236}">
                <a16:creationId xmlns:a16="http://schemas.microsoft.com/office/drawing/2014/main" id="{476E618B-340D-4DCF-9C80-5B63A6D2E99A}"/>
              </a:ext>
            </a:extLst>
          </p:cNvPr>
          <p:cNvSpPr>
            <a:spLocks noGrp="1"/>
          </p:cNvSpPr>
          <p:nvPr>
            <p:ph idx="1"/>
          </p:nvPr>
        </p:nvSpPr>
        <p:spPr/>
        <p:txBody>
          <a:bodyPr>
            <a:normAutofit lnSpcReduction="10000"/>
          </a:bodyPr>
          <a:lstStyle/>
          <a:p>
            <a:r>
              <a:rPr lang="hr-HR" dirty="0"/>
              <a:t>Prolazi sedmi tjedan nastave; za tjedan dana počinje prvi </a:t>
            </a:r>
            <a:r>
              <a:rPr lang="hr-HR" dirty="0" err="1"/>
              <a:t>međuispit</a:t>
            </a:r>
            <a:endParaRPr lang="hr-HR" dirty="0"/>
          </a:p>
          <a:p>
            <a:r>
              <a:rPr lang="hr-HR" sz="3600" b="1" dirty="0"/>
              <a:t>Prvi </a:t>
            </a:r>
            <a:r>
              <a:rPr lang="hr-HR" sz="3600" b="1" dirty="0" err="1"/>
              <a:t>međuispit</a:t>
            </a:r>
            <a:r>
              <a:rPr lang="hr-HR" sz="3600" b="1" dirty="0"/>
              <a:t> održava se u tjednu od </a:t>
            </a:r>
            <a:br>
              <a:rPr lang="hr-HR" sz="3600" b="1" dirty="0"/>
            </a:br>
            <a:r>
              <a:rPr lang="hr-HR" sz="3600" b="1" u="sng" dirty="0"/>
              <a:t>27. studenog do 2. prosinca</a:t>
            </a:r>
          </a:p>
          <a:p>
            <a:pPr lvl="1"/>
            <a:r>
              <a:rPr lang="hr-HR" dirty="0"/>
              <a:t>U tom tjednu ne održava se nastava, već samo </a:t>
            </a:r>
            <a:r>
              <a:rPr lang="hr-HR" dirty="0" err="1"/>
              <a:t>međuispiti</a:t>
            </a:r>
            <a:endParaRPr lang="hr-HR" dirty="0"/>
          </a:p>
          <a:p>
            <a:pPr lvl="1"/>
            <a:endParaRPr lang="hr-HR" sz="2800" b="1" dirty="0"/>
          </a:p>
          <a:p>
            <a:r>
              <a:rPr lang="hr-HR" sz="3200" b="1" dirty="0"/>
              <a:t>Uvjet za pristupanje </a:t>
            </a:r>
            <a:r>
              <a:rPr lang="hr-HR" sz="3200" b="1" dirty="0" err="1"/>
              <a:t>međuispitu</a:t>
            </a:r>
            <a:r>
              <a:rPr lang="hr-HR" sz="3200" b="1" dirty="0"/>
              <a:t> je popunjavanje ankete i prijava ispita u </a:t>
            </a:r>
            <a:r>
              <a:rPr lang="hr-HR" sz="3200" b="1" dirty="0" err="1"/>
              <a:t>Infoeduci</a:t>
            </a:r>
            <a:r>
              <a:rPr lang="hr-HR" sz="3200" b="1" dirty="0"/>
              <a:t> na vrijeme</a:t>
            </a:r>
          </a:p>
          <a:p>
            <a:pPr lvl="1"/>
            <a:r>
              <a:rPr lang="hr-HR" sz="2800" dirty="0"/>
              <a:t>Za ispite vrijede druga pravila, uvjeti su opisani u uvodnim predavanjima</a:t>
            </a:r>
          </a:p>
        </p:txBody>
      </p:sp>
    </p:spTree>
    <p:extLst>
      <p:ext uri="{BB962C8B-B14F-4D97-AF65-F5344CB8AC3E}">
        <p14:creationId xmlns:p14="http://schemas.microsoft.com/office/powerpoint/2010/main" val="228469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90DACC-F264-4CCA-89A8-588140BAC74C}"/>
              </a:ext>
            </a:extLst>
          </p:cNvPr>
          <p:cNvPicPr>
            <a:picLocks noChangeAspect="1"/>
          </p:cNvPicPr>
          <p:nvPr/>
        </p:nvPicPr>
        <p:blipFill>
          <a:blip r:embed="rId3"/>
          <a:stretch>
            <a:fillRect/>
          </a:stretch>
        </p:blipFill>
        <p:spPr>
          <a:xfrm>
            <a:off x="459154" y="1031109"/>
            <a:ext cx="11547788" cy="4542377"/>
          </a:xfrm>
          <a:prstGeom prst="rect">
            <a:avLst/>
          </a:prstGeom>
        </p:spPr>
      </p:pic>
      <p:sp>
        <p:nvSpPr>
          <p:cNvPr id="3" name="Rectangle: Rounded Corners 2">
            <a:extLst>
              <a:ext uri="{FF2B5EF4-FFF2-40B4-BE49-F238E27FC236}">
                <a16:creationId xmlns:a16="http://schemas.microsoft.com/office/drawing/2014/main" id="{ECCCFDF6-5730-4211-89C4-A720C906E766}"/>
              </a:ext>
            </a:extLst>
          </p:cNvPr>
          <p:cNvSpPr/>
          <p:nvPr/>
        </p:nvSpPr>
        <p:spPr>
          <a:xfrm>
            <a:off x="130628" y="4093028"/>
            <a:ext cx="2068286" cy="67491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98916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CC3D20A-143A-4E66-9C5E-89F5C587CB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3135" y="1557461"/>
            <a:ext cx="5981252" cy="2946599"/>
          </a:xfrm>
          <a:prstGeom prst="rect">
            <a:avLst/>
          </a:prstGeom>
        </p:spPr>
      </p:pic>
      <p:pic>
        <p:nvPicPr>
          <p:cNvPr id="9" name="Graphic 8">
            <a:extLst>
              <a:ext uri="{FF2B5EF4-FFF2-40B4-BE49-F238E27FC236}">
                <a16:creationId xmlns:a16="http://schemas.microsoft.com/office/drawing/2014/main" id="{A2D6D213-FD29-45B7-A3E4-C41A621EE9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533167" y="4443797"/>
            <a:ext cx="808883" cy="738665"/>
          </a:xfrm>
          <a:prstGeom prst="rect">
            <a:avLst/>
          </a:prstGeom>
        </p:spPr>
      </p:pic>
      <p:pic>
        <p:nvPicPr>
          <p:cNvPr id="10" name="Picture 9">
            <a:extLst>
              <a:ext uri="{FF2B5EF4-FFF2-40B4-BE49-F238E27FC236}">
                <a16:creationId xmlns:a16="http://schemas.microsoft.com/office/drawing/2014/main" id="{9BEEB013-4317-4844-8178-F5829E1072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965" y="726381"/>
            <a:ext cx="5141491" cy="966666"/>
          </a:xfrm>
          <a:prstGeom prst="rect">
            <a:avLst/>
          </a:prstGeom>
        </p:spPr>
      </p:pic>
      <p:sp>
        <p:nvSpPr>
          <p:cNvPr id="11" name="Title 8">
            <a:extLst>
              <a:ext uri="{FF2B5EF4-FFF2-40B4-BE49-F238E27FC236}">
                <a16:creationId xmlns:a16="http://schemas.microsoft.com/office/drawing/2014/main" id="{9587CAE8-2EA6-44BA-B6D1-C611BCF6E765}"/>
              </a:ext>
            </a:extLst>
          </p:cNvPr>
          <p:cNvSpPr txBox="1">
            <a:spLocks/>
          </p:cNvSpPr>
          <p:nvPr/>
        </p:nvSpPr>
        <p:spPr>
          <a:xfrm>
            <a:off x="1022228" y="894680"/>
            <a:ext cx="4998018"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latin typeface="Stolzl Book" panose="00000500000000000000" pitchFamily="50" charset="-18"/>
              </a:rPr>
              <a:t>ZLATNO PRAVILO 3</a:t>
            </a:r>
          </a:p>
        </p:txBody>
      </p:sp>
      <p:sp>
        <p:nvSpPr>
          <p:cNvPr id="12" name="Rectangle 11">
            <a:extLst>
              <a:ext uri="{FF2B5EF4-FFF2-40B4-BE49-F238E27FC236}">
                <a16:creationId xmlns:a16="http://schemas.microsoft.com/office/drawing/2014/main" id="{C02C66C1-93EE-4234-829E-3B1AE6D9D0EE}"/>
              </a:ext>
            </a:extLst>
          </p:cNvPr>
          <p:cNvSpPr/>
          <p:nvPr/>
        </p:nvSpPr>
        <p:spPr>
          <a:xfrm>
            <a:off x="1973542" y="2057560"/>
            <a:ext cx="5141491" cy="1477328"/>
          </a:xfrm>
          <a:prstGeom prst="rect">
            <a:avLst/>
          </a:prstGeom>
        </p:spPr>
        <p:txBody>
          <a:bodyPr wrap="square">
            <a:spAutoFit/>
          </a:bodyPr>
          <a:lstStyle/>
          <a:p>
            <a:r>
              <a:rPr lang="en-US" dirty="0" err="1">
                <a:solidFill>
                  <a:srgbClr val="000000"/>
                </a:solidFill>
                <a:latin typeface="Stolzl Book" panose="00000500000000000000" pitchFamily="50" charset="-18"/>
              </a:rPr>
              <a:t>Naknadnih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prijave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rokove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nema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Naknadnih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predaja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radova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nema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Uzmi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kalendar</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svoje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obveze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izvršavaj</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vrijeme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a:t>
            </a:r>
            <a:r>
              <a:rPr lang="en-US" dirty="0" err="1">
                <a:solidFill>
                  <a:srgbClr val="000000"/>
                </a:solidFill>
                <a:latin typeface="Stolzl Bold" panose="00000800000000000000" pitchFamily="50" charset="-18"/>
              </a:rPr>
              <a:t>obećajemo</a:t>
            </a:r>
            <a:r>
              <a:rPr lang="en-US" dirty="0">
                <a:solidFill>
                  <a:srgbClr val="000000"/>
                </a:solidFill>
                <a:latin typeface="Stolzl Bold" panose="00000800000000000000" pitchFamily="50" charset="-18"/>
              </a:rPr>
              <a:t> da </a:t>
            </a:r>
            <a:r>
              <a:rPr lang="en-US" dirty="0" err="1">
                <a:solidFill>
                  <a:srgbClr val="000000"/>
                </a:solidFill>
                <a:latin typeface="Stolzl Bold" panose="00000800000000000000" pitchFamily="50" charset="-18"/>
              </a:rPr>
              <a:t>ćeš</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imati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dobru</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naknadu</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vlastiti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uspjeh</a:t>
            </a:r>
            <a:r>
              <a:rPr lang="hr-HR" dirty="0">
                <a:solidFill>
                  <a:srgbClr val="000000"/>
                </a:solidFill>
                <a:latin typeface="Stolzl Book" panose="00000500000000000000" pitchFamily="50" charset="-18"/>
              </a:rPr>
              <a:t>.</a:t>
            </a:r>
            <a:endParaRPr lang="en-US" dirty="0">
              <a:solidFill>
                <a:srgbClr val="000000"/>
              </a:solidFill>
              <a:latin typeface="Stolzl Book" panose="00000500000000000000" pitchFamily="50" charset="-18"/>
            </a:endParaRPr>
          </a:p>
        </p:txBody>
      </p:sp>
      <p:pic>
        <p:nvPicPr>
          <p:cNvPr id="13" name="Graphic 12">
            <a:extLst>
              <a:ext uri="{FF2B5EF4-FFF2-40B4-BE49-F238E27FC236}">
                <a16:creationId xmlns:a16="http://schemas.microsoft.com/office/drawing/2014/main" id="{16D9C902-47FB-4EDC-9004-4A6B1BA6FF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4387" y="570621"/>
            <a:ext cx="3665141" cy="5012793"/>
          </a:xfrm>
          <a:prstGeom prst="rect">
            <a:avLst/>
          </a:prstGeom>
        </p:spPr>
      </p:pic>
    </p:spTree>
    <p:extLst>
      <p:ext uri="{BB962C8B-B14F-4D97-AF65-F5344CB8AC3E}">
        <p14:creationId xmlns:p14="http://schemas.microsoft.com/office/powerpoint/2010/main" val="31199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2B28-1B2E-43F0-A3C6-F50D372D65D4}"/>
              </a:ext>
            </a:extLst>
          </p:cNvPr>
          <p:cNvSpPr>
            <a:spLocks noGrp="1"/>
          </p:cNvSpPr>
          <p:nvPr>
            <p:ph type="title"/>
          </p:nvPr>
        </p:nvSpPr>
        <p:spPr/>
        <p:txBody>
          <a:bodyPr/>
          <a:lstStyle/>
          <a:p>
            <a:r>
              <a:rPr lang="hr-HR" dirty="0"/>
              <a:t>Materijali za pripremu </a:t>
            </a:r>
            <a:r>
              <a:rPr lang="hr-HR" dirty="0" err="1"/>
              <a:t>međuispita</a:t>
            </a:r>
            <a:endParaRPr lang="hr-HR" dirty="0"/>
          </a:p>
        </p:txBody>
      </p:sp>
      <p:sp>
        <p:nvSpPr>
          <p:cNvPr id="3" name="Content Placeholder 2">
            <a:extLst>
              <a:ext uri="{FF2B5EF4-FFF2-40B4-BE49-F238E27FC236}">
                <a16:creationId xmlns:a16="http://schemas.microsoft.com/office/drawing/2014/main" id="{FF12316F-44F2-4B75-948F-3E2E18A7AFAB}"/>
              </a:ext>
            </a:extLst>
          </p:cNvPr>
          <p:cNvSpPr>
            <a:spLocks noGrp="1"/>
          </p:cNvSpPr>
          <p:nvPr>
            <p:ph idx="1"/>
          </p:nvPr>
        </p:nvSpPr>
        <p:spPr>
          <a:xfrm>
            <a:off x="1231232" y="2364623"/>
            <a:ext cx="4684295" cy="2493712"/>
          </a:xfrm>
        </p:spPr>
        <p:txBody>
          <a:bodyPr/>
          <a:lstStyle/>
          <a:p>
            <a:r>
              <a:rPr lang="hr-HR" dirty="0"/>
              <a:t>Literatura</a:t>
            </a:r>
          </a:p>
          <a:p>
            <a:r>
              <a:rPr lang="hr-HR" dirty="0"/>
              <a:t>Nastavni materijali objavljeni u </a:t>
            </a:r>
            <a:r>
              <a:rPr lang="hr-HR" dirty="0" err="1"/>
              <a:t>Infoeduci</a:t>
            </a:r>
            <a:endParaRPr lang="hr-HR" dirty="0"/>
          </a:p>
        </p:txBody>
      </p:sp>
      <p:pic>
        <p:nvPicPr>
          <p:cNvPr id="5" name="Graphic 4" descr="Books">
            <a:extLst>
              <a:ext uri="{FF2B5EF4-FFF2-40B4-BE49-F238E27FC236}">
                <a16:creationId xmlns:a16="http://schemas.microsoft.com/office/drawing/2014/main" id="{8C9E8FF8-BE40-41AD-9571-1B52CC303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6474" y="1913021"/>
            <a:ext cx="3396916" cy="3396916"/>
          </a:xfrm>
          <a:prstGeom prst="rect">
            <a:avLst/>
          </a:prstGeom>
        </p:spPr>
      </p:pic>
    </p:spTree>
    <p:extLst>
      <p:ext uri="{BB962C8B-B14F-4D97-AF65-F5344CB8AC3E}">
        <p14:creationId xmlns:p14="http://schemas.microsoft.com/office/powerpoint/2010/main" val="387687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p:txBody>
          <a:bodyPr/>
          <a:lstStyle/>
          <a:p>
            <a:pPr eaLnBrk="1" hangingPunct="1"/>
            <a:r>
              <a:rPr lang="hr-HR" altLang="sr-Latn-RS"/>
              <a:t>Polaganje kolegija</a:t>
            </a:r>
          </a:p>
        </p:txBody>
      </p:sp>
      <p:sp>
        <p:nvSpPr>
          <p:cNvPr id="14339" name="Rezervirano mjesto sadržaja 2"/>
          <p:cNvSpPr>
            <a:spLocks noGrp="1"/>
          </p:cNvSpPr>
          <p:nvPr>
            <p:ph sz="quarter" idx="1"/>
          </p:nvPr>
        </p:nvSpPr>
        <p:spPr>
          <a:xfrm>
            <a:off x="838200" y="1933493"/>
            <a:ext cx="10003559" cy="4531401"/>
          </a:xfrm>
        </p:spPr>
        <p:txBody>
          <a:bodyPr>
            <a:normAutofit/>
          </a:bodyPr>
          <a:lstStyle/>
          <a:p>
            <a:pPr algn="just" eaLnBrk="1" hangingPunct="1">
              <a:spcBef>
                <a:spcPts val="600"/>
              </a:spcBef>
              <a:spcAft>
                <a:spcPts val="600"/>
              </a:spcAft>
            </a:pPr>
            <a:r>
              <a:rPr lang="hr-HR" altLang="sr-Latn-RS" b="1" dirty="0"/>
              <a:t>Da bi student položio kolegij mora po svakom ishodu učenja unutar svakog skupa ishoda učenja ostvariti minimalno 50% bodova raspoloživih za taj ishod učenja.</a:t>
            </a:r>
          </a:p>
          <a:p>
            <a:pPr algn="just" eaLnBrk="1" hangingPunct="1">
              <a:spcBef>
                <a:spcPts val="600"/>
              </a:spcBef>
              <a:spcAft>
                <a:spcPts val="600"/>
              </a:spcAft>
            </a:pPr>
            <a:r>
              <a:rPr lang="hr-HR" altLang="sr-Latn-RS" b="1" dirty="0">
                <a:solidFill>
                  <a:srgbClr val="C30E60"/>
                </a:solidFill>
              </a:rPr>
              <a:t>Ako student ne ostvari 50% bodova iz nekog ishoda učenja unutar skupa na slijedećem roku može ponavljati samo taj </a:t>
            </a:r>
            <a:r>
              <a:rPr lang="hr-HR" altLang="sr-Latn-RS" b="1" dirty="0" err="1">
                <a:solidFill>
                  <a:srgbClr val="C30E60"/>
                </a:solidFill>
              </a:rPr>
              <a:t>nepoloženi</a:t>
            </a:r>
            <a:r>
              <a:rPr lang="hr-HR" altLang="sr-Latn-RS" b="1" dirty="0">
                <a:solidFill>
                  <a:srgbClr val="C30E60"/>
                </a:solidFill>
              </a:rPr>
              <a:t> ishod učenja</a:t>
            </a:r>
          </a:p>
          <a:p>
            <a:pPr algn="just" eaLnBrk="1" hangingPunct="1">
              <a:spcBef>
                <a:spcPts val="600"/>
              </a:spcBef>
              <a:spcAft>
                <a:spcPts val="600"/>
              </a:spcAft>
            </a:pPr>
            <a:r>
              <a:rPr lang="hr-HR" altLang="sr-Latn-RS" b="1" dirty="0">
                <a:solidFill>
                  <a:srgbClr val="C30E60"/>
                </a:solidFill>
              </a:rPr>
              <a:t>Broj bodova se ne može nadoknaditi usmenim ispitom ili na neki drugi način koji nije propisan strukturom bodova </a:t>
            </a:r>
          </a:p>
        </p:txBody>
      </p:sp>
      <p:pic>
        <p:nvPicPr>
          <p:cNvPr id="4" name="Picture 13"/>
          <p:cNvPicPr>
            <a:picLocks noChangeAspect="1"/>
          </p:cNvPicPr>
          <p:nvPr/>
        </p:nvPicPr>
        <p:blipFill>
          <a:blip r:embed="rId3"/>
          <a:stretch>
            <a:fillRect/>
          </a:stretch>
        </p:blipFill>
        <p:spPr>
          <a:xfrm>
            <a:off x="10166528" y="300949"/>
            <a:ext cx="1638300" cy="1282700"/>
          </a:xfrm>
          <a:prstGeom prst="rect">
            <a:avLst/>
          </a:prstGeom>
        </p:spPr>
      </p:pic>
    </p:spTree>
    <p:extLst>
      <p:ext uri="{BB962C8B-B14F-4D97-AF65-F5344CB8AC3E}">
        <p14:creationId xmlns:p14="http://schemas.microsoft.com/office/powerpoint/2010/main" val="158569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8BCB-6E69-4B76-A270-7E71AF5E108A}"/>
              </a:ext>
            </a:extLst>
          </p:cNvPr>
          <p:cNvSpPr>
            <a:spLocks noGrp="1"/>
          </p:cNvSpPr>
          <p:nvPr>
            <p:ph type="title"/>
          </p:nvPr>
        </p:nvSpPr>
        <p:spPr/>
        <p:txBody>
          <a:bodyPr/>
          <a:lstStyle/>
          <a:p>
            <a:r>
              <a:rPr lang="hr-HR" dirty="0"/>
              <a:t>Ne zaboravite – što ponijeti na ispit?</a:t>
            </a:r>
          </a:p>
        </p:txBody>
      </p:sp>
      <p:pic>
        <p:nvPicPr>
          <p:cNvPr id="5" name="Content Placeholder 4" descr="Employee badge">
            <a:extLst>
              <a:ext uri="{FF2B5EF4-FFF2-40B4-BE49-F238E27FC236}">
                <a16:creationId xmlns:a16="http://schemas.microsoft.com/office/drawing/2014/main" id="{C07D4069-E247-483E-A3DD-4040EB99B727}"/>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215189" y="1414505"/>
            <a:ext cx="2273968" cy="2273968"/>
          </a:xfrm>
        </p:spPr>
      </p:pic>
      <p:sp>
        <p:nvSpPr>
          <p:cNvPr id="6" name="Content Placeholder 5">
            <a:extLst>
              <a:ext uri="{FF2B5EF4-FFF2-40B4-BE49-F238E27FC236}">
                <a16:creationId xmlns:a16="http://schemas.microsoft.com/office/drawing/2014/main" id="{1CA5FF25-FE94-48A1-8F8E-BB589AF43B52}"/>
              </a:ext>
            </a:extLst>
          </p:cNvPr>
          <p:cNvSpPr>
            <a:spLocks noGrp="1"/>
          </p:cNvSpPr>
          <p:nvPr>
            <p:ph sz="half" idx="2"/>
          </p:nvPr>
        </p:nvSpPr>
        <p:spPr>
          <a:xfrm>
            <a:off x="3994484" y="1825625"/>
            <a:ext cx="7359316" cy="4351338"/>
          </a:xfrm>
        </p:spPr>
        <p:txBody>
          <a:bodyPr/>
          <a:lstStyle/>
          <a:p>
            <a:pPr>
              <a:spcBef>
                <a:spcPts val="600"/>
              </a:spcBef>
              <a:spcAft>
                <a:spcPts val="600"/>
              </a:spcAft>
            </a:pPr>
            <a:r>
              <a:rPr lang="en-US" dirty="0" err="1"/>
              <a:t>neki</a:t>
            </a:r>
            <a:r>
              <a:rPr lang="en-US" dirty="0"/>
              <a:t> </a:t>
            </a:r>
            <a:r>
              <a:rPr lang="en-US" dirty="0" err="1"/>
              <a:t>identifikacijski</a:t>
            </a:r>
            <a:r>
              <a:rPr lang="en-US" dirty="0"/>
              <a:t> </a:t>
            </a:r>
            <a:r>
              <a:rPr lang="en-US" dirty="0" err="1"/>
              <a:t>dokument</a:t>
            </a:r>
            <a:r>
              <a:rPr lang="en-US" dirty="0"/>
              <a:t> (</a:t>
            </a:r>
            <a:r>
              <a:rPr lang="hr-HR" dirty="0" err="1"/>
              <a:t>iksica</a:t>
            </a:r>
            <a:r>
              <a:rPr lang="hr-HR" dirty="0"/>
              <a:t>, </a:t>
            </a:r>
            <a:r>
              <a:rPr lang="en-US" dirty="0" err="1"/>
              <a:t>putovnica</a:t>
            </a:r>
            <a:r>
              <a:rPr lang="en-US" dirty="0"/>
              <a:t>, </a:t>
            </a:r>
            <a:r>
              <a:rPr lang="en-US" dirty="0" err="1"/>
              <a:t>osobna</a:t>
            </a:r>
            <a:r>
              <a:rPr lang="en-US" dirty="0"/>
              <a:t> </a:t>
            </a:r>
            <a:r>
              <a:rPr lang="en-US" dirty="0" err="1"/>
              <a:t>iskaznica</a:t>
            </a:r>
            <a:r>
              <a:rPr lang="en-US" dirty="0"/>
              <a:t> </a:t>
            </a:r>
            <a:r>
              <a:rPr lang="en-US" dirty="0" err="1"/>
              <a:t>ili</a:t>
            </a:r>
            <a:r>
              <a:rPr lang="en-US" dirty="0"/>
              <a:t> </a:t>
            </a:r>
            <a:r>
              <a:rPr lang="en-US" dirty="0" err="1"/>
              <a:t>drugi</a:t>
            </a:r>
            <a:r>
              <a:rPr lang="en-US" dirty="0"/>
              <a:t> </a:t>
            </a:r>
            <a:r>
              <a:rPr lang="en-US" dirty="0" err="1"/>
              <a:t>službeni</a:t>
            </a:r>
            <a:r>
              <a:rPr lang="en-US" dirty="0"/>
              <a:t> </a:t>
            </a:r>
            <a:r>
              <a:rPr lang="en-US" dirty="0" err="1"/>
              <a:t>dokument</a:t>
            </a:r>
            <a:r>
              <a:rPr lang="en-US" dirty="0"/>
              <a:t> </a:t>
            </a:r>
            <a:r>
              <a:rPr lang="en-US" dirty="0" err="1"/>
              <a:t>sa</a:t>
            </a:r>
            <a:r>
              <a:rPr lang="en-US" dirty="0"/>
              <a:t> </a:t>
            </a:r>
            <a:r>
              <a:rPr lang="en-US" dirty="0" err="1"/>
              <a:t>slikom</a:t>
            </a:r>
            <a:r>
              <a:rPr lang="en-US" dirty="0"/>
              <a:t> </a:t>
            </a:r>
            <a:r>
              <a:rPr lang="en-US" dirty="0" err="1"/>
              <a:t>kojim</a:t>
            </a:r>
            <a:r>
              <a:rPr lang="en-US" dirty="0"/>
              <a:t> </a:t>
            </a:r>
            <a:r>
              <a:rPr lang="hr-HR" dirty="0"/>
              <a:t>dokazujete </a:t>
            </a:r>
            <a:r>
              <a:rPr lang="en-US" dirty="0" err="1"/>
              <a:t>identitet</a:t>
            </a:r>
            <a:r>
              <a:rPr lang="en-US" dirty="0"/>
              <a:t>)</a:t>
            </a:r>
          </a:p>
          <a:p>
            <a:pPr>
              <a:spcBef>
                <a:spcPts val="600"/>
              </a:spcBef>
              <a:spcAft>
                <a:spcPts val="600"/>
              </a:spcAft>
            </a:pPr>
            <a:r>
              <a:rPr lang="en-US" dirty="0" err="1"/>
              <a:t>ponesite</a:t>
            </a:r>
            <a:r>
              <a:rPr lang="en-US" dirty="0"/>
              <a:t> </a:t>
            </a:r>
            <a:r>
              <a:rPr lang="en-US" dirty="0" err="1"/>
              <a:t>olovku</a:t>
            </a:r>
            <a:r>
              <a:rPr lang="en-US" dirty="0"/>
              <a:t> </a:t>
            </a:r>
            <a:r>
              <a:rPr lang="en-US" dirty="0" err="1"/>
              <a:t>ako</a:t>
            </a:r>
            <a:r>
              <a:rPr lang="en-US" dirty="0"/>
              <a:t> </a:t>
            </a:r>
            <a:r>
              <a:rPr lang="en-US" dirty="0" err="1"/>
              <a:t>ispit</a:t>
            </a:r>
            <a:r>
              <a:rPr lang="en-US" dirty="0"/>
              <a:t> </a:t>
            </a:r>
            <a:r>
              <a:rPr lang="en-US" dirty="0" err="1"/>
              <a:t>pišete</a:t>
            </a:r>
            <a:r>
              <a:rPr lang="en-US" dirty="0"/>
              <a:t> </a:t>
            </a:r>
            <a:r>
              <a:rPr lang="en-US" dirty="0" err="1"/>
              <a:t>na</a:t>
            </a:r>
            <a:r>
              <a:rPr lang="en-US" dirty="0"/>
              <a:t> </a:t>
            </a:r>
            <a:r>
              <a:rPr lang="en-US" dirty="0" err="1"/>
              <a:t>papiru</a:t>
            </a:r>
            <a:endParaRPr lang="en-US" dirty="0"/>
          </a:p>
          <a:p>
            <a:pPr>
              <a:spcBef>
                <a:spcPts val="600"/>
              </a:spcBef>
              <a:spcAft>
                <a:spcPts val="600"/>
              </a:spcAft>
            </a:pPr>
            <a:r>
              <a:rPr lang="en-US" dirty="0" err="1"/>
              <a:t>ako</a:t>
            </a:r>
            <a:r>
              <a:rPr lang="en-US" dirty="0"/>
              <a:t> je </a:t>
            </a:r>
            <a:r>
              <a:rPr lang="en-US" dirty="0" err="1"/>
              <a:t>potreban</a:t>
            </a:r>
            <a:r>
              <a:rPr lang="en-US" dirty="0"/>
              <a:t> </a:t>
            </a:r>
            <a:r>
              <a:rPr lang="en-US" dirty="0" err="1"/>
              <a:t>kalkulator</a:t>
            </a:r>
            <a:r>
              <a:rPr lang="en-US" dirty="0"/>
              <a:t>, </a:t>
            </a:r>
            <a:r>
              <a:rPr lang="en-US" dirty="0" err="1"/>
              <a:t>ponesite</a:t>
            </a:r>
            <a:r>
              <a:rPr lang="en-US" dirty="0"/>
              <a:t> </a:t>
            </a:r>
            <a:r>
              <a:rPr lang="en-US" dirty="0" err="1"/>
              <a:t>kalkulator</a:t>
            </a:r>
            <a:r>
              <a:rPr lang="en-US" dirty="0"/>
              <a:t>, </a:t>
            </a:r>
            <a:r>
              <a:rPr lang="en-US" dirty="0" err="1"/>
              <a:t>jer</a:t>
            </a:r>
            <a:r>
              <a:rPr lang="en-US" dirty="0"/>
              <a:t> </a:t>
            </a:r>
            <a:r>
              <a:rPr lang="en-US" dirty="0" err="1"/>
              <a:t>na</a:t>
            </a:r>
            <a:r>
              <a:rPr lang="en-US" dirty="0"/>
              <a:t> </a:t>
            </a:r>
            <a:r>
              <a:rPr lang="en-US" dirty="0" err="1"/>
              <a:t>ispitu</a:t>
            </a:r>
            <a:r>
              <a:rPr lang="en-US" dirty="0"/>
              <a:t> ne </a:t>
            </a:r>
            <a:r>
              <a:rPr lang="en-US" dirty="0" err="1"/>
              <a:t>smijete</a:t>
            </a:r>
            <a:r>
              <a:rPr lang="en-US" dirty="0"/>
              <a:t> </a:t>
            </a:r>
            <a:r>
              <a:rPr lang="en-US" dirty="0" err="1"/>
              <a:t>koristiti</a:t>
            </a:r>
            <a:r>
              <a:rPr lang="en-US" dirty="0"/>
              <a:t> </a:t>
            </a:r>
            <a:r>
              <a:rPr lang="en-US" dirty="0" err="1"/>
              <a:t>mobitel</a:t>
            </a:r>
            <a:endParaRPr lang="hr-HR" dirty="0"/>
          </a:p>
        </p:txBody>
      </p:sp>
      <p:pic>
        <p:nvPicPr>
          <p:cNvPr id="8" name="Graphic 7" descr="Pencil">
            <a:extLst>
              <a:ext uri="{FF2B5EF4-FFF2-40B4-BE49-F238E27FC236}">
                <a16:creationId xmlns:a16="http://schemas.microsoft.com/office/drawing/2014/main" id="{F28C92F8-BE51-43D8-90E8-5193DB5EA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3466" y="3839828"/>
            <a:ext cx="1365583" cy="1365583"/>
          </a:xfrm>
          <a:prstGeom prst="rect">
            <a:avLst/>
          </a:prstGeom>
        </p:spPr>
      </p:pic>
      <p:pic>
        <p:nvPicPr>
          <p:cNvPr id="10" name="Graphic 9" descr="Calculator">
            <a:extLst>
              <a:ext uri="{FF2B5EF4-FFF2-40B4-BE49-F238E27FC236}">
                <a16:creationId xmlns:a16="http://schemas.microsoft.com/office/drawing/2014/main" id="{90E26084-6BA9-43CF-884C-4F70705634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5189" y="3839829"/>
            <a:ext cx="1365582" cy="1365582"/>
          </a:xfrm>
          <a:prstGeom prst="rect">
            <a:avLst/>
          </a:prstGeom>
        </p:spPr>
      </p:pic>
    </p:spTree>
    <p:extLst>
      <p:ext uri="{BB962C8B-B14F-4D97-AF65-F5344CB8AC3E}">
        <p14:creationId xmlns:p14="http://schemas.microsoft.com/office/powerpoint/2010/main" val="114657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5C1D-F2B3-449B-AF45-2D1C6AFA6F00}"/>
              </a:ext>
            </a:extLst>
          </p:cNvPr>
          <p:cNvSpPr>
            <a:spLocks noGrp="1"/>
          </p:cNvSpPr>
          <p:nvPr>
            <p:ph type="title"/>
          </p:nvPr>
        </p:nvSpPr>
        <p:spPr/>
        <p:txBody>
          <a:bodyPr/>
          <a:lstStyle/>
          <a:p>
            <a:r>
              <a:rPr lang="hr-HR" dirty="0"/>
              <a:t>Upute za pisanje ispita</a:t>
            </a:r>
          </a:p>
        </p:txBody>
      </p:sp>
      <p:sp>
        <p:nvSpPr>
          <p:cNvPr id="3" name="Content Placeholder 2">
            <a:extLst>
              <a:ext uri="{FF2B5EF4-FFF2-40B4-BE49-F238E27FC236}">
                <a16:creationId xmlns:a16="http://schemas.microsoft.com/office/drawing/2014/main" id="{0CA0A222-A0BA-421A-8057-3016E9113F80}"/>
              </a:ext>
            </a:extLst>
          </p:cNvPr>
          <p:cNvSpPr>
            <a:spLocks noGrp="1"/>
          </p:cNvSpPr>
          <p:nvPr>
            <p:ph idx="1"/>
          </p:nvPr>
        </p:nvSpPr>
        <p:spPr/>
        <p:txBody>
          <a:bodyPr>
            <a:normAutofit lnSpcReduction="10000"/>
          </a:bodyPr>
          <a:lstStyle/>
          <a:p>
            <a:r>
              <a:rPr lang="hr-HR" dirty="0"/>
              <a:t>Ispiti se mogu pisati na dva načina:</a:t>
            </a:r>
          </a:p>
          <a:p>
            <a:pPr lvl="1"/>
            <a:r>
              <a:rPr lang="hr-HR" dirty="0"/>
              <a:t>Papir-olovka</a:t>
            </a:r>
          </a:p>
          <a:p>
            <a:pPr lvl="1"/>
            <a:r>
              <a:rPr lang="hr-HR" dirty="0"/>
              <a:t>Na računalu</a:t>
            </a:r>
          </a:p>
          <a:p>
            <a:pPr algn="just">
              <a:spcBef>
                <a:spcPts val="1200"/>
              </a:spcBef>
              <a:spcAft>
                <a:spcPts val="1200"/>
              </a:spcAft>
            </a:pPr>
            <a:r>
              <a:rPr lang="hr-HR" b="1" u="sng" dirty="0"/>
              <a:t>Vrijeme za pisanje ispita je ograničeno</a:t>
            </a:r>
            <a:r>
              <a:rPr lang="hr-HR" dirty="0"/>
              <a:t>, a kraj svakog ishoda učenja označeno je koliko je vremena predviđeno za pisanje tog ishoda učenja, a ukupno vrijeme koje je studentu na raspolaganju je zbroj tih vremena </a:t>
            </a:r>
          </a:p>
          <a:p>
            <a:pPr algn="just">
              <a:spcBef>
                <a:spcPts val="1200"/>
              </a:spcBef>
              <a:spcAft>
                <a:spcPts val="1200"/>
              </a:spcAft>
            </a:pPr>
            <a:r>
              <a:rPr lang="hr-HR" dirty="0"/>
              <a:t>Studenti </a:t>
            </a:r>
            <a:r>
              <a:rPr lang="hr-HR" b="1" u="sng" dirty="0"/>
              <a:t>sami moraju voditi računa</a:t>
            </a:r>
            <a:r>
              <a:rPr lang="hr-HR" dirty="0"/>
              <a:t> o tome da na vrijeme predaju ispit, jer se ispit koji je predan nakon proteka predviđenog vremena ne priznaje i ne ocjenjuje</a:t>
            </a:r>
          </a:p>
        </p:txBody>
      </p:sp>
      <p:pic>
        <p:nvPicPr>
          <p:cNvPr id="5" name="Graphic 4" descr="Stopwatch">
            <a:extLst>
              <a:ext uri="{FF2B5EF4-FFF2-40B4-BE49-F238E27FC236}">
                <a16:creationId xmlns:a16="http://schemas.microsoft.com/office/drawing/2014/main" id="{CD427B1E-9EA2-4680-AC76-37B28C05F7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6957" y="365125"/>
            <a:ext cx="2606843" cy="2606843"/>
          </a:xfrm>
          <a:prstGeom prst="rect">
            <a:avLst/>
          </a:prstGeom>
        </p:spPr>
      </p:pic>
    </p:spTree>
    <p:extLst>
      <p:ext uri="{BB962C8B-B14F-4D97-AF65-F5344CB8AC3E}">
        <p14:creationId xmlns:p14="http://schemas.microsoft.com/office/powerpoint/2010/main" val="741800769"/>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1369</Words>
  <Application>Microsoft Office PowerPoint</Application>
  <PresentationFormat>Široki zaslon</PresentationFormat>
  <Paragraphs>100</Paragraphs>
  <Slides>20</Slides>
  <Notes>13</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20</vt:i4>
      </vt:variant>
    </vt:vector>
  </HeadingPairs>
  <TitlesOfParts>
    <vt:vector size="25" baseType="lpstr">
      <vt:lpstr>Arial</vt:lpstr>
      <vt:lpstr>Stolzl Book</vt:lpstr>
      <vt:lpstr>Calibri</vt:lpstr>
      <vt:lpstr>Stolzl Bold</vt:lpstr>
      <vt:lpstr>Office Theme</vt:lpstr>
      <vt:lpstr>2. susret s mentorom</vt:lpstr>
      <vt:lpstr>Podsjećamo:</vt:lpstr>
      <vt:lpstr>Informacije</vt:lpstr>
      <vt:lpstr>PowerPoint prezentacija</vt:lpstr>
      <vt:lpstr>PowerPoint prezentacija</vt:lpstr>
      <vt:lpstr>Materijali za pripremu međuispita</vt:lpstr>
      <vt:lpstr>Polaganje kolegija</vt:lpstr>
      <vt:lpstr>Ne zaboravite – što ponijeti na ispit?</vt:lpstr>
      <vt:lpstr>Upute za pisanje ispita</vt:lpstr>
      <vt:lpstr>Primjer</vt:lpstr>
      <vt:lpstr>Upute za pisanje ispita</vt:lpstr>
      <vt:lpstr>Primjer</vt:lpstr>
      <vt:lpstr>Primjer</vt:lpstr>
      <vt:lpstr>Primjer</vt:lpstr>
      <vt:lpstr>Nekoliko važnih informacija o ispitima</vt:lpstr>
      <vt:lpstr>Nekoliko važnih informacija</vt:lpstr>
      <vt:lpstr>Sve informacije o ispitima</vt:lpstr>
      <vt:lpstr>Ostale teme…</vt:lpstr>
      <vt:lpstr>Sljedeći susret…</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Mihaela Bašić</cp:lastModifiedBy>
  <cp:revision>77</cp:revision>
  <cp:lastPrinted>2022-09-12T10:06:13Z</cp:lastPrinted>
  <dcterms:created xsi:type="dcterms:W3CDTF">2018-01-24T13:33:55Z</dcterms:created>
  <dcterms:modified xsi:type="dcterms:W3CDTF">2023-11-02T12:44:01Z</dcterms:modified>
</cp:coreProperties>
</file>