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697" r:id="rId3"/>
    <p:sldId id="570" r:id="rId4"/>
    <p:sldId id="695" r:id="rId5"/>
    <p:sldId id="655" r:id="rId6"/>
    <p:sldId id="659" r:id="rId7"/>
    <p:sldId id="656" r:id="rId8"/>
    <p:sldId id="657" r:id="rId9"/>
    <p:sldId id="658" r:id="rId10"/>
    <p:sldId id="660" r:id="rId11"/>
    <p:sldId id="661" r:id="rId12"/>
    <p:sldId id="662" r:id="rId13"/>
    <p:sldId id="664" r:id="rId14"/>
    <p:sldId id="665" r:id="rId15"/>
    <p:sldId id="663" r:id="rId16"/>
    <p:sldId id="666" r:id="rId17"/>
    <p:sldId id="676" r:id="rId18"/>
    <p:sldId id="667" r:id="rId19"/>
    <p:sldId id="668" r:id="rId20"/>
    <p:sldId id="671" r:id="rId21"/>
    <p:sldId id="701" r:id="rId22"/>
    <p:sldId id="702" r:id="rId23"/>
    <p:sldId id="703" r:id="rId24"/>
    <p:sldId id="672" r:id="rId25"/>
    <p:sldId id="673" r:id="rId26"/>
    <p:sldId id="674" r:id="rId27"/>
    <p:sldId id="675" r:id="rId28"/>
    <p:sldId id="669" r:id="rId29"/>
    <p:sldId id="682" r:id="rId30"/>
    <p:sldId id="694" r:id="rId31"/>
    <p:sldId id="686" r:id="rId32"/>
    <p:sldId id="687" r:id="rId33"/>
    <p:sldId id="688" r:id="rId34"/>
    <p:sldId id="689" r:id="rId35"/>
    <p:sldId id="690" r:id="rId36"/>
    <p:sldId id="691" r:id="rId37"/>
    <p:sldId id="692" r:id="rId38"/>
    <p:sldId id="693" r:id="rId39"/>
    <p:sldId id="654" r:id="rId40"/>
  </p:sldIdLst>
  <p:sldSz cx="12192000" cy="6858000"/>
  <p:notesSz cx="6858000" cy="9144000"/>
  <p:embeddedFontLst>
    <p:embeddedFont>
      <p:font typeface="ARS Maquette Pro" panose="02000603000000020004" charset="0"/>
      <p:regular r:id="rId43"/>
      <p:bold r:id="rId44"/>
      <p:italic r:id="rId45"/>
      <p:boldItalic r:id="rId46"/>
    </p:embeddedFont>
    <p:embeddedFont>
      <p:font typeface="Roboto" panose="02000000000000000000" pitchFamily="2" charset="0"/>
      <p:regular r:id="rId47"/>
      <p:bold r:id="rId48"/>
      <p:italic r:id="rId49"/>
      <p:boldItalic r:id="rId50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o Papić" initials="SP" lastIdx="1" clrIdx="0">
    <p:extLst>
      <p:ext uri="{19B8F6BF-5375-455C-9EA6-DF929625EA0E}">
        <p15:presenceInfo xmlns:p15="http://schemas.microsoft.com/office/powerpoint/2012/main" userId="Silvio Pap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78835"/>
    <a:srgbClr val="DF7423"/>
    <a:srgbClr val="000000"/>
    <a:srgbClr val="EB1C24"/>
    <a:srgbClr val="F3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14.1.2024.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14.1.2024.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67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7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 userDrawn="1">
          <p15:clr>
            <a:srgbClr val="FBAE40"/>
          </p15:clr>
        </p15:guide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6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510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518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77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33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15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9" r:id="rId3"/>
    <p:sldLayoutId id="2147483685" r:id="rId4"/>
    <p:sldLayoutId id="2147483686" r:id="rId5"/>
    <p:sldLayoutId id="2147483676" r:id="rId6"/>
    <p:sldLayoutId id="2147483677" r:id="rId7"/>
    <p:sldLayoutId id="2147483684" r:id="rId8"/>
    <p:sldLayoutId id="2147483673" r:id="rId9"/>
    <p:sldLayoutId id="2147483683" r:id="rId10"/>
    <p:sldLayoutId id="2147483665" r:id="rId11"/>
    <p:sldLayoutId id="2147483682" r:id="rId12"/>
    <p:sldLayoutId id="2147483671" r:id="rId13"/>
    <p:sldLayoutId id="2147483681" r:id="rId14"/>
    <p:sldLayoutId id="2147483667" r:id="rId15"/>
    <p:sldLayoutId id="2147483674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0SrxBC1xs&amp;t=80s" TargetMode="External"/><Relationship Id="rId2" Type="http://schemas.openxmlformats.org/officeDocument/2006/relationships/hyperlink" Target="https://www.youtube.com/watch?v=7wIUQ04Vkes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zCHpCb-FQq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7UVyVSDSxY" TargetMode="External"/><Relationship Id="rId2" Type="http://schemas.openxmlformats.org/officeDocument/2006/relationships/hyperlink" Target="https://en.wikipedia.org/wiki/Cyberwarfar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mag.com/article2/0,2817,2372364,00.as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hyperlink" Target="http://www.eicar.org/" TargetMode="External"/><Relationship Id="rId4" Type="http://schemas.openxmlformats.org/officeDocument/2006/relationships/hyperlink" Target="http://www.toptenreviews.com/software/security/best-small-business-antiviru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e6tBAaykg4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map.kaspersky.com/" TargetMode="External"/><Relationship Id="rId2" Type="http://schemas.openxmlformats.org/officeDocument/2006/relationships/hyperlink" Target="http://www.digitalattackmap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bm.com/topics/ddos?utm_medium=OSocial&amp;utm_source=Youtube&amp;utm_content=RSRWW&amp;utm_id=YT-101-Denial-of-Service" TargetMode="External"/><Relationship Id="rId5" Type="http://schemas.openxmlformats.org/officeDocument/2006/relationships/hyperlink" Target="https://www.youtube.com/watch?v=bDAY-oUP0DQ" TargetMode="External"/><Relationship Id="rId4" Type="http://schemas.openxmlformats.org/officeDocument/2006/relationships/hyperlink" Target="https://threatmap.checkpoint.com/ThreatPortal/livemap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ilvio.papic@algebra.hr" TargetMode="External"/><Relationship Id="rId2" Type="http://schemas.openxmlformats.org/officeDocument/2006/relationships/hyperlink" Target="https://www.netacad.com/portal/web/self-enroll/m/course-2196763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twofactorauth.org/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wofactorauth.org/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owsecureismypassword.ne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sciBqowPg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oonline.com/article/3573780/11-types-of-hackers-and-how-they-will-harm-you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ajkItiDgTL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TOhaI1JiKo?t=9" TargetMode="External"/><Relationship Id="rId2" Type="http://schemas.openxmlformats.org/officeDocument/2006/relationships/hyperlink" Target="https://www.youtube.com/watch?v=qTOhaI1JiKo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K7Hn1rPQou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7B1627AC-1093-4881-9CDC-7F9A48A98AE2}"/>
              </a:ext>
            </a:extLst>
          </p:cNvPr>
          <p:cNvSpPr/>
          <p:nvPr/>
        </p:nvSpPr>
        <p:spPr>
          <a:xfrm>
            <a:off x="2751721" y="531845"/>
            <a:ext cx="92835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600" dirty="0">
                <a:solidFill>
                  <a:schemeClr val="bg1"/>
                </a:solidFill>
              </a:rPr>
              <a:t>Cyber Security </a:t>
            </a:r>
            <a:r>
              <a:rPr lang="hr-HR" sz="4800" dirty="0">
                <a:solidFill>
                  <a:schemeClr val="bg1"/>
                </a:solidFill>
              </a:rPr>
              <a:t>osnove</a:t>
            </a:r>
            <a:endParaRPr lang="hr-HR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3600" dirty="0"/>
              <a:t>Posljedice napada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E83F99A-CA18-4299-977C-2DC350FFAAD4}"/>
              </a:ext>
            </a:extLst>
          </p:cNvPr>
          <p:cNvSpPr txBox="1"/>
          <p:nvPr/>
        </p:nvSpPr>
        <p:spPr>
          <a:xfrm>
            <a:off x="5336941" y="994721"/>
            <a:ext cx="598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Vaša tvrtka se smatra nesigurnom/nepouzdanom i manje ljudi želi s vama poslovati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5000FA3-8179-40E0-B089-18816D979759}"/>
              </a:ext>
            </a:extLst>
          </p:cNvPr>
          <p:cNvSpPr txBox="1"/>
          <p:nvPr/>
        </p:nvSpPr>
        <p:spPr>
          <a:xfrm>
            <a:off x="5345992" y="2128101"/>
            <a:ext cx="602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Možete imati veliku štetu zbog izgubljenih podataka (web trgovina koja nema proizvode). Napad samo radi uništavanja (Zašto? Zato što mogu!)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A4E15C8-CBF5-415E-95CD-C858790643CE}"/>
              </a:ext>
            </a:extLst>
          </p:cNvPr>
          <p:cNvSpPr txBox="1"/>
          <p:nvPr/>
        </p:nvSpPr>
        <p:spPr>
          <a:xfrm>
            <a:off x="5345991" y="3236026"/>
            <a:ext cx="602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Krađa podataka vaših korisnika, email adrese, kreditne kartice </a:t>
            </a:r>
            <a:r>
              <a:rPr lang="hr-HR" sz="1600" dirty="0" err="1"/>
              <a:t>itd</a:t>
            </a:r>
            <a:r>
              <a:rPr lang="hr-HR" sz="1600" dirty="0"/>
              <a:t>…(šteta za sve)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DB94DAF-B115-44EE-8615-D14D4F71A706}"/>
              </a:ext>
            </a:extLst>
          </p:cNvPr>
          <p:cNvSpPr txBox="1"/>
          <p:nvPr/>
        </p:nvSpPr>
        <p:spPr>
          <a:xfrm>
            <a:off x="5324001" y="4259694"/>
            <a:ext cx="602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Zbog krađe podataka, gubitka ugleda imat ćete manje prihode ili čak propasti u poslovnom smislu.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0A8AA5C-9D4E-46FF-9379-01F374710142}"/>
              </a:ext>
            </a:extLst>
          </p:cNvPr>
          <p:cNvSpPr txBox="1"/>
          <p:nvPr/>
        </p:nvSpPr>
        <p:spPr>
          <a:xfrm>
            <a:off x="5324001" y="5199035"/>
            <a:ext cx="632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Ako vam netko ukrade ideju za npr. „</a:t>
            </a:r>
            <a:r>
              <a:rPr lang="hr-HR" sz="1600" dirty="0" err="1"/>
              <a:t>antigravitacijski</a:t>
            </a:r>
            <a:r>
              <a:rPr lang="hr-HR" sz="1600" dirty="0"/>
              <a:t> stroj” to je sigurno velika šteta za tvrtku, ali i za ljude koji rade na tome…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5F9DF-777E-429F-A849-2971C7B48008}"/>
              </a:ext>
            </a:extLst>
          </p:cNvPr>
          <p:cNvSpPr txBox="1"/>
          <p:nvPr/>
        </p:nvSpPr>
        <p:spPr>
          <a:xfrm>
            <a:off x="339634" y="1071041"/>
            <a:ext cx="4624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/>
              <a:t>Reputation</a:t>
            </a:r>
            <a:r>
              <a:rPr lang="hr-HR" sz="2400" dirty="0"/>
              <a:t> </a:t>
            </a:r>
            <a:r>
              <a:rPr lang="hr-HR" sz="2400" dirty="0" err="1"/>
              <a:t>loss</a:t>
            </a: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Data </a:t>
            </a:r>
            <a:r>
              <a:rPr lang="hr-HR" sz="2400" dirty="0" err="1"/>
              <a:t>loss</a:t>
            </a: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/>
              <a:t>Loss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sales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revenue</a:t>
            </a: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/>
              <a:t>Loss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intelectual</a:t>
            </a:r>
            <a:r>
              <a:rPr lang="hr-HR" sz="2400" dirty="0"/>
              <a:t> </a:t>
            </a:r>
            <a:r>
              <a:rPr lang="hr-HR" sz="2400" dirty="0" err="1"/>
              <a:t>properties</a:t>
            </a: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…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1F028-2FAD-0C6F-5B6B-494D0DC5F3DF}"/>
              </a:ext>
            </a:extLst>
          </p:cNvPr>
          <p:cNvSpPr txBox="1"/>
          <p:nvPr/>
        </p:nvSpPr>
        <p:spPr>
          <a:xfrm>
            <a:off x="4380412" y="236077"/>
            <a:ext cx="1715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Ispitno pitanje:</a:t>
            </a:r>
          </a:p>
        </p:txBody>
      </p:sp>
    </p:spTree>
    <p:extLst>
      <p:ext uri="{BB962C8B-B14F-4D97-AF65-F5344CB8AC3E}">
        <p14:creationId xmlns:p14="http://schemas.microsoft.com/office/powerpoint/2010/main" val="334807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3600" dirty="0"/>
              <a:t>Sigurnosne ranjivosti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A4BAAEE-84C8-4994-BCFE-B8CA0F79BEDC}"/>
              </a:ext>
            </a:extLst>
          </p:cNvPr>
          <p:cNvSpPr txBox="1"/>
          <p:nvPr/>
        </p:nvSpPr>
        <p:spPr>
          <a:xfrm>
            <a:off x="334458" y="955395"/>
            <a:ext cx="115266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Načelno ih možemo podijeliti na;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/>
              <a:t>Software</a:t>
            </a:r>
            <a:r>
              <a:rPr lang="hr-HR" dirty="0"/>
              <a:t>: Ovaj dio predstavljaju greške u programskom kodu (web browser, mobilne aplikacije, serverske aplikacije…) ili operacijskom sustavu (Windows, Linux, Apple…)-kao prevencija  napada je redovito </a:t>
            </a:r>
            <a:r>
              <a:rPr lang="hr-HR" dirty="0" err="1"/>
              <a:t>updateanje</a:t>
            </a:r>
            <a:r>
              <a:rPr lang="hr-HR" dirty="0"/>
              <a:t> softwarea ili operacijskog sustava prema preporukama proizvođača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/>
              <a:t>Hardware</a:t>
            </a:r>
            <a:r>
              <a:rPr lang="hr-HR" dirty="0"/>
              <a:t>: Ovaj dio predstavlja greške u dizajnu hardware komponenata, npr. RAM memorija (</a:t>
            </a:r>
            <a:r>
              <a:rPr lang="hr-HR" dirty="0" err="1">
                <a:hlinkClick r:id="rId2"/>
              </a:rPr>
              <a:t>RowHammer</a:t>
            </a:r>
            <a:r>
              <a:rPr lang="hr-HR" dirty="0"/>
              <a:t>) ili neke druge komponente…Napadi na fizičke komponente se vrlo rijetko koriste u realnosti osim za mete visokog značaja u kontekstu </a:t>
            </a:r>
            <a:r>
              <a:rPr lang="hr-HR" dirty="0" err="1"/>
              <a:t>Cyberwarfare</a:t>
            </a:r>
            <a:endParaRPr lang="hr-HR" dirty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CC06A2C3-B957-4513-BCA7-CFA8B331B767}"/>
              </a:ext>
            </a:extLst>
          </p:cNvPr>
          <p:cNvSpPr/>
          <p:nvPr/>
        </p:nvSpPr>
        <p:spPr>
          <a:xfrm>
            <a:off x="517338" y="3244334"/>
            <a:ext cx="7479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Hackers Remotely Kill a Jeep on the Highway—With Me in It</a:t>
            </a:r>
            <a:endParaRPr lang="hr-HR" dirty="0">
              <a:hlinkClick r:id="rId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DCCF1-E269-6E93-E40E-E5D9C1AEC84D}"/>
              </a:ext>
            </a:extLst>
          </p:cNvPr>
          <p:cNvSpPr txBox="1"/>
          <p:nvPr/>
        </p:nvSpPr>
        <p:spPr>
          <a:xfrm>
            <a:off x="592183" y="3650523"/>
            <a:ext cx="61134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i="0" dirty="0">
                <a:effectLst/>
                <a:latin typeface="+mj-lt"/>
                <a:hlinkClick r:id="rId4"/>
              </a:rPr>
              <a:t>HACKING VEHICLES WITH THIS $20 RADIO!!!</a:t>
            </a:r>
            <a:endParaRPr lang="en-US" sz="160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406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3600" dirty="0" err="1">
                <a:hlinkClick r:id="rId2"/>
              </a:rPr>
              <a:t>Cyberwarfare</a:t>
            </a:r>
            <a:endParaRPr lang="hr-HR" sz="36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A4BAAEE-84C8-4994-BCFE-B8CA0F79BEDC}"/>
              </a:ext>
            </a:extLst>
          </p:cNvPr>
          <p:cNvSpPr txBox="1"/>
          <p:nvPr/>
        </p:nvSpPr>
        <p:spPr>
          <a:xfrm>
            <a:off x="334458" y="955395"/>
            <a:ext cx="1152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Stuxnet decoder Ralph </a:t>
            </a:r>
            <a:r>
              <a:rPr lang="en-US" dirty="0" err="1">
                <a:hlinkClick r:id="rId3"/>
              </a:rPr>
              <a:t>Langner</a:t>
            </a:r>
            <a:r>
              <a:rPr lang="en-US" dirty="0">
                <a:hlinkClick r:id="rId3"/>
              </a:rPr>
              <a:t> speaks about Stuxnet</a:t>
            </a:r>
            <a:endParaRPr lang="hr-HR" dirty="0"/>
          </a:p>
        </p:txBody>
      </p:sp>
      <p:pic>
        <p:nvPicPr>
          <p:cNvPr id="5" name="Picture 2" descr="Slikovni rezultat za siemens plc">
            <a:extLst>
              <a:ext uri="{FF2B5EF4-FFF2-40B4-BE49-F238E27FC236}">
                <a16:creationId xmlns:a16="http://schemas.microsoft.com/office/drawing/2014/main" id="{AF2635D8-0C00-4BEB-90E0-7BDD57BA1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77" y="1580274"/>
            <a:ext cx="6409305" cy="41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346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3600" dirty="0"/>
              <a:t>Vrste </a:t>
            </a:r>
            <a:r>
              <a:rPr lang="hr-HR" sz="3600" dirty="0" err="1"/>
              <a:t>malwarea</a:t>
            </a:r>
            <a:endParaRPr lang="hr-HR" sz="36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A4BAAEE-84C8-4994-BCFE-B8CA0F79BEDC}"/>
              </a:ext>
            </a:extLst>
          </p:cNvPr>
          <p:cNvSpPr txBox="1"/>
          <p:nvPr/>
        </p:nvSpPr>
        <p:spPr>
          <a:xfrm>
            <a:off x="334458" y="955395"/>
            <a:ext cx="11526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err="1"/>
              <a:t>Bot-malware</a:t>
            </a:r>
            <a:r>
              <a:rPr lang="hr-HR" dirty="0"/>
              <a:t> dizajniran da učini vaše računalo dijelom veće mreže </a:t>
            </a:r>
            <a:r>
              <a:rPr lang="hr-HR" dirty="0" err="1"/>
              <a:t>botova</a:t>
            </a:r>
            <a:r>
              <a:rPr lang="hr-HR" dirty="0"/>
              <a:t> (</a:t>
            </a:r>
            <a:r>
              <a:rPr lang="hr-HR" b="1" u="sng" dirty="0" err="1"/>
              <a:t>botnet</a:t>
            </a:r>
            <a:r>
              <a:rPr lang="hr-HR" dirty="0"/>
              <a:t>) kako bi bili iskorišteni obično za DDoS napad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err="1"/>
              <a:t>Ransomware</a:t>
            </a:r>
            <a:r>
              <a:rPr lang="hr-HR" b="1" dirty="0"/>
              <a:t>- </a:t>
            </a:r>
            <a:r>
              <a:rPr lang="hr-HR" dirty="0" err="1"/>
              <a:t>malware</a:t>
            </a:r>
            <a:r>
              <a:rPr lang="hr-HR" dirty="0"/>
              <a:t> koji ima za cilj držati naše računalo kao taoca kriptiranjem podataka na disku dok napadaču ne uplatimo novac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err="1"/>
              <a:t>Scareware</a:t>
            </a:r>
            <a:r>
              <a:rPr lang="hr-HR" b="1" dirty="0"/>
              <a:t>-</a:t>
            </a:r>
            <a:r>
              <a:rPr lang="hr-HR" dirty="0"/>
              <a:t> </a:t>
            </a:r>
            <a:r>
              <a:rPr lang="hr-HR" dirty="0" err="1"/>
              <a:t>malware</a:t>
            </a:r>
            <a:r>
              <a:rPr lang="hr-HR" dirty="0"/>
              <a:t> koji natjera korisnika koji je uplašen da napravi određene radnje…obično pop-</a:t>
            </a:r>
            <a:r>
              <a:rPr lang="hr-HR" dirty="0" err="1"/>
              <a:t>up</a:t>
            </a:r>
            <a:r>
              <a:rPr lang="hr-HR" dirty="0"/>
              <a:t> prozor gdje piše da radite nelegalne stvari i da trebate platiti kaznu ili nešto drugo</a:t>
            </a:r>
          </a:p>
        </p:txBody>
      </p:sp>
      <p:pic>
        <p:nvPicPr>
          <p:cNvPr id="5" name="Picture 2" descr="Slikovni rezultat za scareware">
            <a:extLst>
              <a:ext uri="{FF2B5EF4-FFF2-40B4-BE49-F238E27FC236}">
                <a16:creationId xmlns:a16="http://schemas.microsoft.com/office/drawing/2014/main" id="{F3595B3C-2EBD-44E2-B522-5BAE2DD6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78" y="2804169"/>
            <a:ext cx="5132717" cy="335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0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likovni rezultat za trojan horse malware">
            <a:extLst>
              <a:ext uri="{FF2B5EF4-FFF2-40B4-BE49-F238E27FC236}">
                <a16:creationId xmlns:a16="http://schemas.microsoft.com/office/drawing/2014/main" id="{96FACE69-6421-4B37-9DC8-570A2F189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97" y="2938878"/>
            <a:ext cx="4845575" cy="20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8A4BAAEE-84C8-4994-BCFE-B8CA0F79BEDC}"/>
              </a:ext>
            </a:extLst>
          </p:cNvPr>
          <p:cNvSpPr txBox="1"/>
          <p:nvPr/>
        </p:nvSpPr>
        <p:spPr>
          <a:xfrm>
            <a:off x="334458" y="955395"/>
            <a:ext cx="11526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Rootkit</a:t>
            </a:r>
            <a:r>
              <a:rPr lang="hr-HR" b="1" dirty="0"/>
              <a:t>-</a:t>
            </a:r>
            <a:r>
              <a:rPr lang="hr-HR" dirty="0"/>
              <a:t> </a:t>
            </a:r>
            <a:r>
              <a:rPr lang="hr-HR" dirty="0" err="1"/>
              <a:t>malware</a:t>
            </a:r>
            <a:r>
              <a:rPr lang="hr-HR" dirty="0"/>
              <a:t> dizajniran da modificira operacijski sustav kako bi omogućio napadaču „</a:t>
            </a:r>
            <a:r>
              <a:rPr lang="hr-HR" dirty="0" err="1"/>
              <a:t>backdoor</a:t>
            </a:r>
            <a:r>
              <a:rPr lang="hr-HR" dirty="0"/>
              <a:t>”-obično si kroz neke druge slabosti u programima poveća privilegije i onemogući računalo da ga prepozna</a:t>
            </a:r>
          </a:p>
          <a:p>
            <a:r>
              <a:rPr lang="hr-HR" b="1" dirty="0"/>
              <a:t>Virus-</a:t>
            </a:r>
            <a:r>
              <a:rPr lang="hr-HR" dirty="0"/>
              <a:t> </a:t>
            </a:r>
            <a:r>
              <a:rPr lang="hr-HR" dirty="0" err="1"/>
              <a:t>malware</a:t>
            </a:r>
            <a:r>
              <a:rPr lang="hr-HR" dirty="0"/>
              <a:t> koji se zakači na druge .</a:t>
            </a:r>
            <a:r>
              <a:rPr lang="hr-HR" dirty="0" err="1"/>
              <a:t>exe</a:t>
            </a:r>
            <a:r>
              <a:rPr lang="hr-HR" dirty="0"/>
              <a:t> programe (legitimne) kako ga ne bi </a:t>
            </a:r>
            <a:r>
              <a:rPr lang="hr-HR" dirty="0" err="1"/>
              <a:t>detektirali..svrha</a:t>
            </a:r>
            <a:r>
              <a:rPr lang="hr-HR" dirty="0"/>
              <a:t> mu je od bezopasnih do brisanja podataka ili gore. Većina virusa zahtjeva korisničku aktivaciju za rad i korisnici ga šire po IT sustavu obično preko USB-a, mrežne veze, emailom itd..</a:t>
            </a:r>
          </a:p>
          <a:p>
            <a:r>
              <a:rPr lang="hr-HR" b="1" dirty="0" err="1"/>
              <a:t>Trojan</a:t>
            </a:r>
            <a:r>
              <a:rPr lang="hr-HR" b="1" dirty="0"/>
              <a:t> </a:t>
            </a:r>
            <a:r>
              <a:rPr lang="hr-HR" b="1" dirty="0" err="1"/>
              <a:t>horse</a:t>
            </a:r>
            <a:r>
              <a:rPr lang="hr-HR" b="1" dirty="0"/>
              <a:t>- </a:t>
            </a:r>
            <a:r>
              <a:rPr lang="hr-HR" dirty="0" err="1"/>
              <a:t>malware</a:t>
            </a:r>
            <a:r>
              <a:rPr lang="hr-HR" dirty="0"/>
              <a:t> koji se predstavlja kao legitimna aplikacija, ali u pozadini radi zlonamjerne stvari. Obično se nalaze u video i audio datotekama, slikama, igrama…razlika u odnosu na virus je što se veže za datoteke koje nisu .</a:t>
            </a:r>
            <a:r>
              <a:rPr lang="hr-HR" dirty="0" err="1"/>
              <a:t>exe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b="1" dirty="0" err="1"/>
              <a:t>Worms</a:t>
            </a:r>
            <a:r>
              <a:rPr lang="hr-HR" b="1" dirty="0"/>
              <a:t>-</a:t>
            </a:r>
            <a:r>
              <a:rPr lang="hr-HR" dirty="0"/>
              <a:t> </a:t>
            </a:r>
            <a:r>
              <a:rPr lang="hr-HR" dirty="0" err="1"/>
              <a:t>malware</a:t>
            </a:r>
            <a:r>
              <a:rPr lang="hr-HR" dirty="0"/>
              <a:t> koji se sam replicira i iskorištava ranjivosti u IT sustavu. Nakon što ih korisnik ubaci u sustav dalje se sami repliciraju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3600" dirty="0"/>
              <a:t>Vrste </a:t>
            </a:r>
            <a:r>
              <a:rPr lang="hr-HR" sz="3600" dirty="0" err="1"/>
              <a:t>malwarea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742742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3600" dirty="0"/>
              <a:t>Vrste </a:t>
            </a:r>
            <a:r>
              <a:rPr lang="hr-HR" sz="3600" dirty="0" err="1"/>
              <a:t>malwarea</a:t>
            </a:r>
            <a:endParaRPr lang="hr-HR" sz="36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A4BAAEE-84C8-4994-BCFE-B8CA0F79BEDC}"/>
              </a:ext>
            </a:extLst>
          </p:cNvPr>
          <p:cNvSpPr txBox="1"/>
          <p:nvPr/>
        </p:nvSpPr>
        <p:spPr>
          <a:xfrm>
            <a:off x="334458" y="955395"/>
            <a:ext cx="11526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err="1"/>
              <a:t>Spyware</a:t>
            </a:r>
            <a:r>
              <a:rPr lang="hr-HR" b="1" dirty="0"/>
              <a:t>-</a:t>
            </a:r>
            <a:r>
              <a:rPr lang="hr-HR" dirty="0"/>
              <a:t> </a:t>
            </a:r>
            <a:r>
              <a:rPr lang="hr-HR" dirty="0" err="1"/>
              <a:t>malware</a:t>
            </a:r>
            <a:r>
              <a:rPr lang="hr-HR" dirty="0"/>
              <a:t> koji je dizajniran da prati ponašanje korisnika i skuplja zanimljive podatke (</a:t>
            </a:r>
            <a:r>
              <a:rPr lang="hr-HR" dirty="0" err="1"/>
              <a:t>keystrokes</a:t>
            </a:r>
            <a:r>
              <a:rPr lang="hr-HR" dirty="0"/>
              <a:t>, </a:t>
            </a:r>
            <a:r>
              <a:rPr lang="hr-HR" dirty="0" err="1"/>
              <a:t>browsing</a:t>
            </a:r>
            <a:r>
              <a:rPr lang="hr-HR" dirty="0"/>
              <a:t> </a:t>
            </a:r>
            <a:r>
              <a:rPr lang="hr-HR" dirty="0" err="1"/>
              <a:t>history</a:t>
            </a:r>
            <a:r>
              <a:rPr lang="hr-HR" dirty="0"/>
              <a:t>, dana </a:t>
            </a:r>
            <a:r>
              <a:rPr lang="hr-HR" dirty="0" err="1"/>
              <a:t>capture</a:t>
            </a:r>
            <a:r>
              <a:rPr lang="hr-HR" dirty="0"/>
              <a:t>…) često isključuje sigurnosne mjere na računalu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err="1"/>
              <a:t>Adware</a:t>
            </a:r>
            <a:r>
              <a:rPr lang="hr-HR" b="1" dirty="0"/>
              <a:t>-</a:t>
            </a:r>
            <a:r>
              <a:rPr lang="hr-HR" dirty="0"/>
              <a:t> programi koji automatski bez znanja korisnika prikazuju reklamni sadržaj</a:t>
            </a:r>
          </a:p>
        </p:txBody>
      </p:sp>
      <p:pic>
        <p:nvPicPr>
          <p:cNvPr id="6" name="Picture 4" descr="Slikovni rezultat za adware">
            <a:extLst>
              <a:ext uri="{FF2B5EF4-FFF2-40B4-BE49-F238E27FC236}">
                <a16:creationId xmlns:a16="http://schemas.microsoft.com/office/drawing/2014/main" id="{9CC5423B-F28D-4FF7-9BF7-8ED0D1FD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96" y="1878725"/>
            <a:ext cx="5771072" cy="432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55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niOkvir 11">
            <a:extLst>
              <a:ext uri="{FF2B5EF4-FFF2-40B4-BE49-F238E27FC236}">
                <a16:creationId xmlns:a16="http://schemas.microsoft.com/office/drawing/2014/main" id="{8A4BAAEE-84C8-4994-BCFE-B8CA0F79BEDC}"/>
              </a:ext>
            </a:extLst>
          </p:cNvPr>
          <p:cNvSpPr txBox="1"/>
          <p:nvPr/>
        </p:nvSpPr>
        <p:spPr>
          <a:xfrm>
            <a:off x="334458" y="955395"/>
            <a:ext cx="115266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333333"/>
                </a:solidFill>
                <a:latin typeface="CiscoSansTTLight"/>
              </a:rPr>
              <a:t>Neovisno o vrsti </a:t>
            </a:r>
            <a:r>
              <a:rPr lang="hr-HR" dirty="0" err="1">
                <a:solidFill>
                  <a:srgbClr val="333333"/>
                </a:solidFill>
                <a:latin typeface="CiscoSansTTLight"/>
              </a:rPr>
              <a:t>malwarea</a:t>
            </a:r>
            <a:r>
              <a:rPr lang="hr-HR" dirty="0">
                <a:solidFill>
                  <a:srgbClr val="333333"/>
                </a:solidFill>
                <a:latin typeface="CiscoSansTTLight"/>
              </a:rPr>
              <a:t> ovo su uobičajeni simptomi </a:t>
            </a:r>
            <a:r>
              <a:rPr lang="en-US" dirty="0">
                <a:solidFill>
                  <a:srgbClr val="333333"/>
                </a:solidFill>
                <a:latin typeface="CiscoSansTTLight"/>
              </a:rPr>
              <a:t>:</a:t>
            </a:r>
            <a:endParaRPr lang="hr-HR" dirty="0">
              <a:solidFill>
                <a:srgbClr val="333333"/>
              </a:solidFill>
              <a:latin typeface="CiscoSansTTLight"/>
            </a:endParaRPr>
          </a:p>
          <a:p>
            <a:endParaRPr lang="en-US" dirty="0">
              <a:solidFill>
                <a:srgbClr val="333333"/>
              </a:solidFill>
              <a:latin typeface="CiscoSansTTLigh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iscoSansTTLight"/>
              </a:rPr>
              <a:t>There is an increase in CPU usage.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iscoSansTTLight"/>
              </a:rPr>
              <a:t>There is a decrease in computer speed.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iscoSansTTLight"/>
              </a:rPr>
              <a:t>The computer freezes or crashes often.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iscoSansTTLight"/>
              </a:rPr>
              <a:t>There is a decrease in Web browsing speed.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iscoSansTTLight"/>
              </a:rPr>
              <a:t>There are unexplainable problems with network connections.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iscoSansTTLight"/>
              </a:rPr>
              <a:t>Files are modified.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iscoSansTTLight"/>
              </a:rPr>
              <a:t>Files are deleted.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iscoSansTTLight"/>
              </a:rPr>
              <a:t>There is a presence of unknown files, programs, or desktop icons.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iscoSansTTLight"/>
              </a:rPr>
              <a:t>There are unknown processes running.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iscoSansTTLight"/>
              </a:rPr>
              <a:t>Programs are turning off or reconfiguring themselves.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iscoSansTTLight"/>
              </a:rPr>
              <a:t>Email is being sent without the user’s knowledge or consent.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3600" dirty="0"/>
              <a:t>Simptomi napada </a:t>
            </a:r>
            <a:r>
              <a:rPr lang="hr-HR" sz="3600" dirty="0" err="1"/>
              <a:t>malwarea</a:t>
            </a:r>
            <a:endParaRPr lang="hr-HR" sz="3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9DF0B0F-3D21-4175-A2A0-F08CB26B6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434" y="2732825"/>
            <a:ext cx="3145766" cy="3169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A4D7C4-D8A6-41DB-3F80-D6A4D192F1E3}"/>
              </a:ext>
            </a:extLst>
          </p:cNvPr>
          <p:cNvSpPr txBox="1"/>
          <p:nvPr/>
        </p:nvSpPr>
        <p:spPr>
          <a:xfrm>
            <a:off x="7175863" y="310533"/>
            <a:ext cx="1898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Ispitno pitanje:</a:t>
            </a:r>
          </a:p>
        </p:txBody>
      </p:sp>
    </p:spTree>
    <p:extLst>
      <p:ext uri="{BB962C8B-B14F-4D97-AF65-F5344CB8AC3E}">
        <p14:creationId xmlns:p14="http://schemas.microsoft.com/office/powerpoint/2010/main" val="1000510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Antivirus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99D4D4A-B142-4B31-BF11-1B26F6A7F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911" y="294967"/>
            <a:ext cx="4611249" cy="4050214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ACF4BEA5-0115-4CDD-A2AE-437BADC88417}"/>
              </a:ext>
            </a:extLst>
          </p:cNvPr>
          <p:cNvSpPr/>
          <p:nvPr/>
        </p:nvSpPr>
        <p:spPr>
          <a:xfrm>
            <a:off x="58881" y="2147455"/>
            <a:ext cx="5917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3"/>
              </a:rPr>
              <a:t>https://www.pcmag.com/article2/0,2817,2372364,00.asp</a:t>
            </a:r>
            <a:endParaRPr lang="hr-HR" dirty="0"/>
          </a:p>
          <a:p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1BE3F985-2B6E-4D22-988D-CDB4AC1DE489}"/>
              </a:ext>
            </a:extLst>
          </p:cNvPr>
          <p:cNvSpPr/>
          <p:nvPr/>
        </p:nvSpPr>
        <p:spPr>
          <a:xfrm>
            <a:off x="58881" y="13009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4"/>
              </a:rPr>
              <a:t>http://www.toptenreviews.com/software/security/best-small-business-antivirus</a:t>
            </a:r>
            <a:endParaRPr lang="hr-HR" dirty="0"/>
          </a:p>
          <a:p>
            <a:endParaRPr lang="hr-HR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0E971394-7033-4AF6-BD1B-F46B0C83493C}"/>
              </a:ext>
            </a:extLst>
          </p:cNvPr>
          <p:cNvSpPr/>
          <p:nvPr/>
        </p:nvSpPr>
        <p:spPr>
          <a:xfrm>
            <a:off x="58880" y="2747619"/>
            <a:ext cx="4611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5"/>
              </a:rPr>
              <a:t>http://www.eicar.org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88B163C-08A3-451D-8A48-E3179D9E2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169" y="3393950"/>
            <a:ext cx="6469534" cy="26759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E73041-D26B-F285-7BFB-93DBA2D64679}"/>
              </a:ext>
            </a:extLst>
          </p:cNvPr>
          <p:cNvSpPr/>
          <p:nvPr/>
        </p:nvSpPr>
        <p:spPr>
          <a:xfrm>
            <a:off x="7410994" y="2147455"/>
            <a:ext cx="453716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7338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niOkvir 11">
            <a:extLst>
              <a:ext uri="{FF2B5EF4-FFF2-40B4-BE49-F238E27FC236}">
                <a16:creationId xmlns:a16="http://schemas.microsoft.com/office/drawing/2014/main" id="{8A4BAAEE-84C8-4994-BCFE-B8CA0F79BEDC}"/>
              </a:ext>
            </a:extLst>
          </p:cNvPr>
          <p:cNvSpPr txBox="1"/>
          <p:nvPr/>
        </p:nvSpPr>
        <p:spPr>
          <a:xfrm>
            <a:off x="334458" y="955395"/>
            <a:ext cx="115266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b="1" dirty="0" err="1"/>
              <a:t>Reconnaissance</a:t>
            </a:r>
            <a:r>
              <a:rPr lang="hr-HR" dirty="0"/>
              <a:t> </a:t>
            </a:r>
            <a:r>
              <a:rPr lang="hr-HR" b="1" dirty="0" err="1"/>
              <a:t>attack</a:t>
            </a:r>
            <a:r>
              <a:rPr lang="hr-HR" b="1" dirty="0"/>
              <a:t>-</a:t>
            </a:r>
            <a:r>
              <a:rPr lang="hr-HR" dirty="0"/>
              <a:t> ovo je zapravo priprema za napad..</a:t>
            </a:r>
            <a:r>
              <a:rPr lang="hr-HR" dirty="0" err="1"/>
              <a:t>npr</a:t>
            </a:r>
            <a:r>
              <a:rPr lang="hr-HR" dirty="0"/>
              <a:t> skeniranje </a:t>
            </a:r>
            <a:r>
              <a:rPr lang="hr-HR" dirty="0" err="1"/>
              <a:t>portova</a:t>
            </a:r>
            <a:r>
              <a:rPr lang="hr-HR" dirty="0"/>
              <a:t> ili traženje ranjivih osoba (za </a:t>
            </a:r>
            <a:r>
              <a:rPr lang="hr-HR" dirty="0" err="1"/>
              <a:t>social</a:t>
            </a:r>
            <a:r>
              <a:rPr lang="hr-HR" dirty="0"/>
              <a:t> </a:t>
            </a:r>
            <a:r>
              <a:rPr lang="hr-HR" dirty="0" err="1"/>
              <a:t>engineering</a:t>
            </a:r>
            <a:r>
              <a:rPr lang="hr-HR" dirty="0"/>
              <a:t>)… </a:t>
            </a:r>
            <a:r>
              <a:rPr lang="hr-HR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https://www.youtube.com/watch?v=1e6tBAaykg4</a:t>
            </a:r>
            <a:endParaRPr lang="hr-HR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b="1" dirty="0">
                <a:latin typeface="CiscoSansTTLight"/>
              </a:rPr>
              <a:t>DOS</a:t>
            </a:r>
            <a:r>
              <a:rPr lang="hr-HR" dirty="0">
                <a:latin typeface="CiscoSansTTLight"/>
              </a:rPr>
              <a:t> </a:t>
            </a:r>
            <a:r>
              <a:rPr lang="hr-HR" b="1" dirty="0">
                <a:latin typeface="CiscoSansTTLight"/>
              </a:rPr>
              <a:t>napad-</a:t>
            </a:r>
            <a:r>
              <a:rPr lang="hr-HR" dirty="0">
                <a:latin typeface="CiscoSansTTLight"/>
              </a:rPr>
              <a:t> napada kojim se želi neka usluga učiniti nedostupnom, obično se radi velikim količinama prometa prema ciljanom servisu, ali može se koristiti i posebno dizajniran promet za specifičan servis (koji ga onda sruši)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 err="1">
                <a:latin typeface="CiscoSansTTLight"/>
              </a:rPr>
              <a:t>DDoS</a:t>
            </a:r>
            <a:r>
              <a:rPr lang="hr-HR" b="1" dirty="0">
                <a:latin typeface="CiscoSansTTLight"/>
              </a:rPr>
              <a:t>-isto</a:t>
            </a:r>
            <a:r>
              <a:rPr lang="hr-HR" dirty="0">
                <a:latin typeface="CiscoSansTTLight"/>
              </a:rPr>
              <a:t> </a:t>
            </a:r>
            <a:r>
              <a:rPr lang="hr-HR" b="1" dirty="0">
                <a:latin typeface="CiscoSansTTLight"/>
              </a:rPr>
              <a:t>kao</a:t>
            </a:r>
            <a:r>
              <a:rPr lang="hr-HR" dirty="0">
                <a:latin typeface="CiscoSansTTLight"/>
              </a:rPr>
              <a:t> </a:t>
            </a:r>
            <a:r>
              <a:rPr lang="hr-HR" b="1" dirty="0" err="1">
                <a:latin typeface="CiscoSansTTLight"/>
              </a:rPr>
              <a:t>DoS</a:t>
            </a:r>
            <a:r>
              <a:rPr lang="hr-HR" dirty="0">
                <a:latin typeface="CiscoSansTTLight"/>
              </a:rPr>
              <a:t>, ali s više lokacija odjednom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>
                <a:latin typeface="CiscoSansTTLight"/>
              </a:rPr>
              <a:t>Man</a:t>
            </a:r>
            <a:r>
              <a:rPr lang="hr-HR" dirty="0">
                <a:latin typeface="CiscoSansTTLight"/>
              </a:rPr>
              <a:t> </a:t>
            </a:r>
            <a:r>
              <a:rPr lang="hr-HR" b="1" dirty="0" err="1">
                <a:latin typeface="CiscoSansTTLight"/>
              </a:rPr>
              <a:t>in</a:t>
            </a:r>
            <a:r>
              <a:rPr lang="hr-HR" dirty="0">
                <a:latin typeface="CiscoSansTTLight"/>
              </a:rPr>
              <a:t> </a:t>
            </a:r>
            <a:r>
              <a:rPr lang="hr-HR" b="1" dirty="0" err="1">
                <a:latin typeface="CiscoSansTTLight"/>
              </a:rPr>
              <a:t>the</a:t>
            </a:r>
            <a:r>
              <a:rPr lang="hr-HR" dirty="0">
                <a:latin typeface="CiscoSansTTLight"/>
              </a:rPr>
              <a:t> </a:t>
            </a:r>
            <a:r>
              <a:rPr lang="hr-HR" b="1" dirty="0" err="1">
                <a:latin typeface="CiscoSansTTLight"/>
              </a:rPr>
              <a:t>middle</a:t>
            </a:r>
            <a:r>
              <a:rPr lang="hr-HR" b="1" dirty="0">
                <a:latin typeface="CiscoSansTTLight"/>
              </a:rPr>
              <a:t>-</a:t>
            </a:r>
            <a:r>
              <a:rPr lang="hr-HR" dirty="0">
                <a:latin typeface="CiscoSansTTLight"/>
              </a:rPr>
              <a:t> napad koji za cilj ima presretanje komunikacije bez znanja sudionika u komunikaciji s ciljem dobivanja osjetljivih informacija (lozinke, </a:t>
            </a:r>
            <a:r>
              <a:rPr lang="hr-HR" dirty="0" err="1">
                <a:latin typeface="CiscoSansTTLight"/>
              </a:rPr>
              <a:t>username</a:t>
            </a:r>
            <a:r>
              <a:rPr lang="hr-HR" dirty="0">
                <a:latin typeface="CiscoSansTTLight"/>
              </a:rPr>
              <a:t>,…)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 err="1">
                <a:latin typeface="CiscoSansTTLight"/>
              </a:rPr>
              <a:t>Wi-fi</a:t>
            </a:r>
            <a:r>
              <a:rPr lang="hr-HR" dirty="0">
                <a:latin typeface="CiscoSansTTLight"/>
              </a:rPr>
              <a:t> </a:t>
            </a:r>
            <a:r>
              <a:rPr lang="hr-HR" b="1" dirty="0">
                <a:latin typeface="CiscoSansTTLight"/>
              </a:rPr>
              <a:t>password</a:t>
            </a:r>
            <a:r>
              <a:rPr lang="hr-HR" dirty="0">
                <a:latin typeface="CiscoSansTTLight"/>
              </a:rPr>
              <a:t> </a:t>
            </a:r>
            <a:r>
              <a:rPr lang="hr-HR" b="1" dirty="0" err="1">
                <a:latin typeface="CiscoSansTTLight"/>
              </a:rPr>
              <a:t>cracking</a:t>
            </a:r>
            <a:r>
              <a:rPr lang="hr-HR" b="1" dirty="0">
                <a:latin typeface="CiscoSansTTLight"/>
              </a:rPr>
              <a:t>-</a:t>
            </a:r>
            <a:r>
              <a:rPr lang="hr-HR" dirty="0">
                <a:latin typeface="CiscoSansTTLight"/>
              </a:rPr>
              <a:t> </a:t>
            </a:r>
            <a:r>
              <a:rPr lang="hr-HR" dirty="0" err="1">
                <a:latin typeface="CiscoSansTTLight"/>
              </a:rPr>
              <a:t>hakiranje</a:t>
            </a:r>
            <a:r>
              <a:rPr lang="hr-HR" dirty="0">
                <a:latin typeface="CiscoSansTTLight"/>
              </a:rPr>
              <a:t> wireless AP-a u svrhu pristupa mreži (može se koristiti </a:t>
            </a:r>
            <a:r>
              <a:rPr lang="hr-HR" dirty="0" err="1">
                <a:latin typeface="CiscoSansTTLight"/>
              </a:rPr>
              <a:t>social</a:t>
            </a:r>
            <a:r>
              <a:rPr lang="hr-HR" dirty="0">
                <a:latin typeface="CiscoSansTTLight"/>
              </a:rPr>
              <a:t> </a:t>
            </a:r>
            <a:r>
              <a:rPr lang="hr-HR" dirty="0" err="1">
                <a:latin typeface="CiscoSansTTLight"/>
              </a:rPr>
              <a:t>engineering</a:t>
            </a:r>
            <a:r>
              <a:rPr lang="hr-HR" dirty="0">
                <a:latin typeface="CiscoSansTTLight"/>
              </a:rPr>
              <a:t>, </a:t>
            </a:r>
            <a:r>
              <a:rPr lang="hr-HR" dirty="0" err="1">
                <a:latin typeface="CiscoSansTTLight"/>
              </a:rPr>
              <a:t>brute</a:t>
            </a:r>
            <a:r>
              <a:rPr lang="hr-HR" dirty="0">
                <a:latin typeface="CiscoSansTTLight"/>
              </a:rPr>
              <a:t> </a:t>
            </a:r>
            <a:r>
              <a:rPr lang="hr-HR" dirty="0" err="1">
                <a:latin typeface="CiscoSansTTLight"/>
              </a:rPr>
              <a:t>force</a:t>
            </a:r>
            <a:r>
              <a:rPr lang="hr-HR" dirty="0">
                <a:latin typeface="CiscoSansTTLight"/>
              </a:rPr>
              <a:t> napad, network </a:t>
            </a:r>
            <a:r>
              <a:rPr lang="hr-HR" dirty="0" err="1">
                <a:latin typeface="CiscoSansTTLight"/>
              </a:rPr>
              <a:t>sniffing</a:t>
            </a:r>
            <a:r>
              <a:rPr lang="hr-HR" dirty="0">
                <a:latin typeface="CiscoSansTTLigh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 err="1">
                <a:latin typeface="CiscoSansTTLight"/>
              </a:rPr>
              <a:t>Social</a:t>
            </a:r>
            <a:r>
              <a:rPr lang="hr-HR" dirty="0">
                <a:latin typeface="CiscoSansTTLight"/>
              </a:rPr>
              <a:t> </a:t>
            </a:r>
            <a:r>
              <a:rPr lang="hr-HR" b="1" dirty="0" err="1">
                <a:latin typeface="CiscoSansTTLight"/>
              </a:rPr>
              <a:t>engineering</a:t>
            </a:r>
            <a:r>
              <a:rPr lang="hr-HR" b="1" dirty="0">
                <a:latin typeface="CiscoSansTTLight"/>
              </a:rPr>
              <a:t>-</a:t>
            </a:r>
            <a:r>
              <a:rPr lang="hr-HR" dirty="0">
                <a:latin typeface="CiscoSansTTLight"/>
              </a:rPr>
              <a:t> vrsta napada u kojoj napadač pokušava manipulirati žrtvom kako bi napravila radnje kojima će otkriti povjerljive informacije 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hr-HR" b="1" dirty="0" err="1">
                <a:latin typeface="CiscoSansTTLight"/>
              </a:rPr>
              <a:t>Phishing</a:t>
            </a:r>
            <a:r>
              <a:rPr lang="hr-HR" b="1" dirty="0">
                <a:latin typeface="CiscoSansTTLight"/>
              </a:rPr>
              <a:t>-</a:t>
            </a:r>
            <a:r>
              <a:rPr lang="hr-HR" dirty="0">
                <a:latin typeface="CiscoSansTTLight"/>
              </a:rPr>
              <a:t> napadač šalje email u kojem se predstavlja kao netko drugi kako bi zadobio povjerenje žrtve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hr-HR" b="1" dirty="0" err="1">
                <a:latin typeface="CiscoSansTTLight"/>
              </a:rPr>
              <a:t>Pretexting</a:t>
            </a:r>
            <a:r>
              <a:rPr lang="hr-HR" dirty="0">
                <a:latin typeface="CiscoSansTTLight"/>
              </a:rPr>
              <a:t> –laganje u svrhu dobivanja osjetljivih informacija (npr. lažno se predstavljamo da zovemo iz banke)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hr-HR" b="1" dirty="0" err="1">
                <a:latin typeface="CiscoSansTTLight"/>
              </a:rPr>
              <a:t>Tailgating</a:t>
            </a:r>
            <a:r>
              <a:rPr lang="hr-HR" b="1" dirty="0">
                <a:latin typeface="CiscoSansTTLight"/>
              </a:rPr>
              <a:t>-</a:t>
            </a:r>
            <a:r>
              <a:rPr lang="hr-HR" dirty="0">
                <a:latin typeface="CiscoSansTTLight"/>
              </a:rPr>
              <a:t> Napadač prati osobu koja ima pravo pristupa sigurnoj lokaciji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hr-HR" b="1" dirty="0" err="1">
                <a:latin typeface="CiscoSansTTLight"/>
              </a:rPr>
              <a:t>Something</a:t>
            </a:r>
            <a:r>
              <a:rPr lang="hr-HR" dirty="0">
                <a:latin typeface="CiscoSansTTLight"/>
              </a:rPr>
              <a:t> </a:t>
            </a:r>
            <a:r>
              <a:rPr lang="hr-HR" b="1" dirty="0">
                <a:latin typeface="CiscoSansTTLight"/>
              </a:rPr>
              <a:t>for</a:t>
            </a:r>
            <a:r>
              <a:rPr lang="hr-HR" dirty="0">
                <a:latin typeface="CiscoSansTTLight"/>
              </a:rPr>
              <a:t> </a:t>
            </a:r>
            <a:r>
              <a:rPr lang="hr-HR" b="1" dirty="0" err="1">
                <a:latin typeface="CiscoSansTTLight"/>
              </a:rPr>
              <a:t>something</a:t>
            </a:r>
            <a:r>
              <a:rPr lang="hr-HR" b="1" dirty="0">
                <a:latin typeface="CiscoSansTTLight"/>
              </a:rPr>
              <a:t>-</a:t>
            </a:r>
            <a:r>
              <a:rPr lang="hr-HR" dirty="0">
                <a:latin typeface="CiscoSansTTLight"/>
              </a:rPr>
              <a:t> napadač traži osobne podatke u zamjenu za poklon</a:t>
            </a:r>
            <a:endParaRPr lang="en-US" dirty="0">
              <a:latin typeface="CiscoSansTTLigh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600" dirty="0"/>
              <a:t>Vrste napada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B40598-8DC5-9540-4A80-4AEECF0FC9C8}"/>
              </a:ext>
            </a:extLst>
          </p:cNvPr>
          <p:cNvSpPr txBox="1"/>
          <p:nvPr/>
        </p:nvSpPr>
        <p:spPr>
          <a:xfrm>
            <a:off x="7236824" y="353159"/>
            <a:ext cx="1898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Ispitno pitanje</a:t>
            </a:r>
          </a:p>
        </p:txBody>
      </p:sp>
    </p:spTree>
    <p:extLst>
      <p:ext uri="{BB962C8B-B14F-4D97-AF65-F5344CB8AC3E}">
        <p14:creationId xmlns:p14="http://schemas.microsoft.com/office/powerpoint/2010/main" val="4232452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niOkvir 11">
            <a:extLst>
              <a:ext uri="{FF2B5EF4-FFF2-40B4-BE49-F238E27FC236}">
                <a16:creationId xmlns:a16="http://schemas.microsoft.com/office/drawing/2014/main" id="{8A4BAAEE-84C8-4994-BCFE-B8CA0F79BEDC}"/>
              </a:ext>
            </a:extLst>
          </p:cNvPr>
          <p:cNvSpPr txBox="1"/>
          <p:nvPr/>
        </p:nvSpPr>
        <p:spPr>
          <a:xfrm>
            <a:off x="243840" y="1155692"/>
            <a:ext cx="115266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/>
              </a:rPr>
              <a:t>http://www.digitalattackmap.com</a:t>
            </a:r>
            <a:endParaRPr lang="hr-HR" dirty="0"/>
          </a:p>
          <a:p>
            <a:r>
              <a:rPr lang="hr-HR" dirty="0">
                <a:hlinkClick r:id="rId3"/>
              </a:rPr>
              <a:t>https://cybermap.kaspersky.com</a:t>
            </a:r>
            <a:endParaRPr lang="hr-HR" dirty="0"/>
          </a:p>
          <a:p>
            <a:r>
              <a:rPr lang="hr-HR" dirty="0">
                <a:hlinkClick r:id="rId4"/>
              </a:rPr>
              <a:t>https://threatmap.checkpoint.com/ThreatPortal/livemap.html</a:t>
            </a:r>
            <a:endParaRPr lang="hr-HR" dirty="0"/>
          </a:p>
          <a:p>
            <a:endParaRPr lang="hr-HR" dirty="0"/>
          </a:p>
          <a:p>
            <a:r>
              <a:rPr lang="hr-HR" dirty="0">
                <a:solidFill>
                  <a:srgbClr val="0000FF"/>
                </a:solidFill>
              </a:rPr>
              <a:t>Ispitno pitanje:</a:t>
            </a:r>
          </a:p>
          <a:p>
            <a:r>
              <a:rPr lang="hr-HR" dirty="0" err="1"/>
              <a:t>DoS</a:t>
            </a:r>
            <a:r>
              <a:rPr lang="hr-HR" dirty="0"/>
              <a:t> napadi  ciljaju na dostupnost (</a:t>
            </a:r>
            <a:r>
              <a:rPr lang="hr-HR" dirty="0" err="1"/>
              <a:t>Availability</a:t>
            </a:r>
            <a:r>
              <a:rPr lang="hr-HR" dirty="0"/>
              <a:t>) sustava</a:t>
            </a:r>
          </a:p>
          <a:p>
            <a:r>
              <a:rPr lang="hr-HR" dirty="0"/>
              <a:t>Primjer </a:t>
            </a:r>
            <a:r>
              <a:rPr lang="hr-HR" dirty="0" err="1"/>
              <a:t>DoS</a:t>
            </a:r>
            <a:r>
              <a:rPr lang="hr-HR" dirty="0"/>
              <a:t> napada je </a:t>
            </a:r>
            <a:r>
              <a:rPr lang="hr-HR" dirty="0">
                <a:hlinkClick r:id="rId5"/>
              </a:rPr>
              <a:t>TCP SYN </a:t>
            </a:r>
            <a:r>
              <a:rPr lang="hr-HR" dirty="0" err="1">
                <a:hlinkClick r:id="rId5"/>
              </a:rPr>
              <a:t>Flood</a:t>
            </a:r>
            <a:r>
              <a:rPr lang="hr-HR" dirty="0">
                <a:hlinkClick r:id="rId5"/>
              </a:rPr>
              <a:t> </a:t>
            </a:r>
            <a:r>
              <a:rPr lang="hr-HR" dirty="0"/>
              <a:t>–zloupotrebljava 3-way </a:t>
            </a:r>
            <a:r>
              <a:rPr lang="hr-HR" dirty="0" err="1"/>
              <a:t>handshake</a:t>
            </a:r>
            <a:r>
              <a:rPr lang="hr-HR" dirty="0"/>
              <a:t> mehanizam tako što napadač šalje brojne segmente s postavljenom SYN zastavicom (bitom), žrtva na svaki upit odgovara sa SYN/ACK, ali napadač ne odgovori žrtvi s ACK, već započinje nove konekciju i tako dok žrtva ostane bez resursa i legitimni korisnici više ne mogu pristupiti serveru. Napadač obično koristi lažnu IP adresu tako da kada žrtva odgovara na SYN od napadača, zapravo šalje SYN/ACK na IP adresu koja uopće nije inicirala komunikaciju. Zbog usmjeravanja prometa na internetu bez obzira što napadač lažira IP adresu odgovor će otići prema mreži u kojoj se ta IP adresa zaista nalazi.</a:t>
            </a:r>
          </a:p>
          <a:p>
            <a:endParaRPr lang="hr-H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600" dirty="0" err="1"/>
              <a:t>Dos-Ddos</a:t>
            </a:r>
            <a:r>
              <a:rPr lang="hr-HR" sz="3600" dirty="0"/>
              <a:t> napadi u „realnom vremenu”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915F4A-3661-19EA-FF83-15CE6195E5B5}"/>
              </a:ext>
            </a:extLst>
          </p:cNvPr>
          <p:cNvSpPr txBox="1"/>
          <p:nvPr/>
        </p:nvSpPr>
        <p:spPr>
          <a:xfrm>
            <a:off x="243840" y="5180850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Ispitno pitanje</a:t>
            </a:r>
            <a:r>
              <a:rPr lang="hr-HR" dirty="0"/>
              <a:t>:</a:t>
            </a:r>
          </a:p>
          <a:p>
            <a:r>
              <a:rPr lang="hr-HR" dirty="0">
                <a:hlinkClick r:id="rId6"/>
              </a:rPr>
              <a:t>DDoS napadi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599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C33FBC-4BA6-326B-1188-8BE96DF46484}"/>
              </a:ext>
            </a:extLst>
          </p:cNvPr>
          <p:cNvSpPr/>
          <p:nvPr/>
        </p:nvSpPr>
        <p:spPr>
          <a:xfrm>
            <a:off x="191589" y="69669"/>
            <a:ext cx="11730445" cy="60611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9C805-7862-765E-BE43-F6817E5EA6F0}"/>
              </a:ext>
            </a:extLst>
          </p:cNvPr>
          <p:cNvSpPr txBox="1"/>
          <p:nvPr/>
        </p:nvSpPr>
        <p:spPr>
          <a:xfrm>
            <a:off x="269965" y="496333"/>
            <a:ext cx="785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Upute za do </a:t>
            </a:r>
            <a:r>
              <a:rPr lang="hr-HR" sz="2400" dirty="0" err="1"/>
              <a:t>max</a:t>
            </a:r>
            <a:r>
              <a:rPr lang="hr-HR" sz="2400" dirty="0"/>
              <a:t>. </a:t>
            </a:r>
            <a:r>
              <a:rPr lang="hr-HR" sz="2400" dirty="0">
                <a:solidFill>
                  <a:srgbClr val="0000FF"/>
                </a:solidFill>
              </a:rPr>
              <a:t>6 </a:t>
            </a:r>
            <a:r>
              <a:rPr lang="hr-HR" sz="2400" dirty="0"/>
              <a:t>bodova na ispitu (</a:t>
            </a:r>
            <a:r>
              <a:rPr lang="hr-HR" sz="2400" dirty="0">
                <a:solidFill>
                  <a:srgbClr val="0000FF"/>
                </a:solidFill>
              </a:rPr>
              <a:t>6</a:t>
            </a:r>
            <a:r>
              <a:rPr lang="hr-HR" sz="2400" dirty="0"/>
              <a:t>+14 na ispitu)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F59AC-4EFD-8A0B-6687-C4ACF8A3C47D}"/>
              </a:ext>
            </a:extLst>
          </p:cNvPr>
          <p:cNvSpPr txBox="1"/>
          <p:nvPr/>
        </p:nvSpPr>
        <p:spPr>
          <a:xfrm>
            <a:off x="269965" y="1244378"/>
            <a:ext cx="108334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Svi koji nemaju </a:t>
            </a:r>
            <a:r>
              <a:rPr lang="hr-HR" dirty="0" err="1"/>
              <a:t>Fortinet</a:t>
            </a:r>
            <a:r>
              <a:rPr lang="hr-HR" dirty="0"/>
              <a:t> Certifikat od prošle godine (NSE1 i NSE2) slijedite upute u dokumentu </a:t>
            </a:r>
            <a:r>
              <a:rPr lang="hr-HR" u="sng" dirty="0"/>
              <a:t>„</a:t>
            </a:r>
            <a:r>
              <a:rPr lang="en-US" u="sng" dirty="0"/>
              <a:t>Instructions for creating free account on Fortinet Training Institute 2024</a:t>
            </a:r>
            <a:r>
              <a:rPr lang="hr-HR" u="sng" dirty="0"/>
              <a:t>.pdf”</a:t>
            </a:r>
            <a:r>
              <a:rPr lang="hr-HR" dirty="0"/>
              <a:t> koji se nalazi na </a:t>
            </a:r>
            <a:r>
              <a:rPr lang="hr-HR" dirty="0" err="1"/>
              <a:t>infoeduci</a:t>
            </a:r>
            <a:r>
              <a:rPr lang="hr-HR" dirty="0"/>
              <a:t> pod „Ostali dokumenti kolegija”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9CF77-00D5-E082-C3D1-647983C9BD6E}"/>
              </a:ext>
            </a:extLst>
          </p:cNvPr>
          <p:cNvSpPr txBox="1"/>
          <p:nvPr/>
        </p:nvSpPr>
        <p:spPr>
          <a:xfrm>
            <a:off x="269965" y="3206320"/>
            <a:ext cx="11399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u="sng" dirty="0">
                <a:solidFill>
                  <a:srgbClr val="FF0000"/>
                </a:solidFill>
              </a:rPr>
              <a:t>Svi koji imaju </a:t>
            </a:r>
            <a:r>
              <a:rPr lang="hr-HR" dirty="0"/>
              <a:t>certifikat </a:t>
            </a:r>
            <a:r>
              <a:rPr lang="hr-HR" dirty="0" err="1"/>
              <a:t>Fortinet</a:t>
            </a:r>
            <a:r>
              <a:rPr lang="hr-HR" dirty="0"/>
              <a:t> od prošle godine (oni koji su mi ga poslali) neka se uključe u Cisco „</a:t>
            </a:r>
            <a:r>
              <a:rPr lang="hr-HR" dirty="0" err="1"/>
              <a:t>Introduction</a:t>
            </a:r>
            <a:r>
              <a:rPr lang="hr-HR" dirty="0"/>
              <a:t> to </a:t>
            </a:r>
            <a:r>
              <a:rPr lang="hr-HR" dirty="0" err="1"/>
              <a:t>CyberSecurity</a:t>
            </a:r>
            <a:r>
              <a:rPr lang="hr-HR" dirty="0"/>
              <a:t>” putem linka </a:t>
            </a:r>
            <a:r>
              <a:rPr lang="hr-HR" dirty="0">
                <a:hlinkClick r:id="rId2"/>
              </a:rPr>
              <a:t>https://www.netacad.com/portal/web/self-enroll/m/course-2196763</a:t>
            </a:r>
            <a:endParaRPr lang="hr-HR" dirty="0"/>
          </a:p>
          <a:p>
            <a:endParaRPr lang="hr-HR" dirty="0"/>
          </a:p>
          <a:p>
            <a:r>
              <a:rPr lang="hr-HR" dirty="0"/>
              <a:t>Za bodove na ispitu trebate položiti sve „</a:t>
            </a:r>
            <a:r>
              <a:rPr lang="hr-HR" dirty="0" err="1"/>
              <a:t>chapter</a:t>
            </a:r>
            <a:r>
              <a:rPr lang="hr-HR" dirty="0"/>
              <a:t> </a:t>
            </a:r>
            <a:r>
              <a:rPr lang="hr-HR" dirty="0" err="1"/>
              <a:t>examove</a:t>
            </a:r>
            <a:r>
              <a:rPr lang="hr-HR" dirty="0"/>
              <a:t>” i „</a:t>
            </a:r>
            <a:r>
              <a:rPr lang="hr-HR" dirty="0" err="1"/>
              <a:t>Final</a:t>
            </a:r>
            <a:r>
              <a:rPr lang="hr-HR" dirty="0"/>
              <a:t> </a:t>
            </a:r>
            <a:r>
              <a:rPr lang="hr-HR" dirty="0" err="1"/>
              <a:t>exam</a:t>
            </a:r>
            <a:r>
              <a:rPr lang="hr-HR" dirty="0"/>
              <a:t>” i poslati mi certifikat putem maila na </a:t>
            </a:r>
            <a:r>
              <a:rPr lang="hr-HR" dirty="0">
                <a:hlinkClick r:id="rId3"/>
              </a:rPr>
              <a:t>silvio.papic@algebra.hr</a:t>
            </a:r>
            <a:r>
              <a:rPr lang="hr-HR" dirty="0"/>
              <a:t> i taj certifikat </a:t>
            </a:r>
            <a:r>
              <a:rPr lang="hr-HR" dirty="0" err="1"/>
              <a:t>uplodati</a:t>
            </a:r>
            <a:r>
              <a:rPr lang="hr-HR" dirty="0"/>
              <a:t> na </a:t>
            </a:r>
            <a:r>
              <a:rPr lang="hr-HR" dirty="0" err="1"/>
              <a:t>infoeduku</a:t>
            </a:r>
            <a:r>
              <a:rPr lang="hr-HR" dirty="0"/>
              <a:t> pod „seminarski radovi”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DA829-8D0B-A7A2-FD99-0B33C66294C0}"/>
              </a:ext>
            </a:extLst>
          </p:cNvPr>
          <p:cNvSpPr txBox="1"/>
          <p:nvPr/>
        </p:nvSpPr>
        <p:spPr>
          <a:xfrm>
            <a:off x="7724504" y="69360"/>
            <a:ext cx="427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Ispitna pitanja materijala na linkovima:</a:t>
            </a:r>
          </a:p>
        </p:txBody>
      </p:sp>
    </p:spTree>
    <p:extLst>
      <p:ext uri="{BB962C8B-B14F-4D97-AF65-F5344CB8AC3E}">
        <p14:creationId xmlns:p14="http://schemas.microsoft.com/office/powerpoint/2010/main" val="2001884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niOkvir 11">
            <a:extLst>
              <a:ext uri="{FF2B5EF4-FFF2-40B4-BE49-F238E27FC236}">
                <a16:creationId xmlns:a16="http://schemas.microsoft.com/office/drawing/2014/main" id="{8A4BAAEE-84C8-4994-BCFE-B8CA0F79BEDC}"/>
              </a:ext>
            </a:extLst>
          </p:cNvPr>
          <p:cNvSpPr txBox="1"/>
          <p:nvPr/>
        </p:nvSpPr>
        <p:spPr>
          <a:xfrm>
            <a:off x="243840" y="1112150"/>
            <a:ext cx="77941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Edukacija i osvješćivanje korisnika/zaposlenika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Smislene sigurnosne politike unutar organizacije (nešto što će se zaista koristiti kako je očekivano)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Kontrola pristupa IT sustavu (mreža, serveri…</a:t>
            </a:r>
            <a:r>
              <a:rPr lang="hr-HR" dirty="0">
                <a:hlinkClick r:id="rId2"/>
              </a:rPr>
              <a:t>višestruka </a:t>
            </a:r>
            <a:r>
              <a:rPr lang="hr-HR" dirty="0" err="1">
                <a:hlinkClick r:id="rId2"/>
              </a:rPr>
              <a:t>autentikacija</a:t>
            </a:r>
            <a:r>
              <a:rPr lang="hr-H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Smislen nadzor IT sustava i upravljanje incidentima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Zaštititi sve uređaje u organizaciji s </a:t>
            </a:r>
            <a:r>
              <a:rPr lang="hr-HR" dirty="0" err="1"/>
              <a:t>antimalware</a:t>
            </a:r>
            <a:r>
              <a:rPr lang="hr-HR" dirty="0"/>
              <a:t> zaštitom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Kategorizacija i filtriranje nepoželjnog prometa (</a:t>
            </a:r>
            <a:r>
              <a:rPr lang="hr-HR" dirty="0" err="1"/>
              <a:t>Firewall</a:t>
            </a:r>
            <a:r>
              <a:rPr lang="hr-HR" dirty="0"/>
              <a:t> za organizaciju)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Držati operativne sustave i software </a:t>
            </a:r>
            <a:r>
              <a:rPr lang="hr-HR" dirty="0" err="1"/>
              <a:t>up</a:t>
            </a:r>
            <a:r>
              <a:rPr lang="hr-HR" dirty="0"/>
              <a:t>-to-date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Osigurati primjereno wireless mrežu (enkripcija, primjerena snaga signala, skriveni SSID)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Koristiti primjerene lozinke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Kriptirati svoje podatke i komunikaciju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Raditi backup (</a:t>
            </a:r>
            <a:r>
              <a:rPr lang="hr-HR" dirty="0" err="1"/>
              <a:t>offsite-cloud</a:t>
            </a:r>
            <a:r>
              <a:rPr lang="hr-H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Trajno brisanje podataka</a:t>
            </a:r>
          </a:p>
          <a:p>
            <a:endParaRPr lang="hr-H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Kako postići sigurno IT okruženje u organizaciji?</a:t>
            </a:r>
          </a:p>
        </p:txBody>
      </p:sp>
      <p:pic>
        <p:nvPicPr>
          <p:cNvPr id="2" name="Picture 1" descr="A collage of a person in armor holding a sword&#10;&#10;Description automatically generated">
            <a:extLst>
              <a:ext uri="{FF2B5EF4-FFF2-40B4-BE49-F238E27FC236}">
                <a16:creationId xmlns:a16="http://schemas.microsoft.com/office/drawing/2014/main" id="{5629A375-0B30-7FDA-994E-23B88C4FD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10" y="981522"/>
            <a:ext cx="3863850" cy="465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6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0EA6B6-5E8D-8F97-4339-55E975061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266825"/>
            <a:ext cx="111156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80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on a gray background&#10;&#10;Description automatically generated">
            <a:extLst>
              <a:ext uri="{FF2B5EF4-FFF2-40B4-BE49-F238E27FC236}">
                <a16:creationId xmlns:a16="http://schemas.microsoft.com/office/drawing/2014/main" id="{74E21C21-B6CA-2C1E-F13C-B28342415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1509712"/>
            <a:ext cx="117252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3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D7A58D-4445-7A80-B84F-62943069F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247775"/>
            <a:ext cx="117633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15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niOkvir 11">
            <a:extLst>
              <a:ext uri="{FF2B5EF4-FFF2-40B4-BE49-F238E27FC236}">
                <a16:creationId xmlns:a16="http://schemas.microsoft.com/office/drawing/2014/main" id="{8A4BAAEE-84C8-4994-BCFE-B8CA0F79BEDC}"/>
              </a:ext>
            </a:extLst>
          </p:cNvPr>
          <p:cNvSpPr txBox="1"/>
          <p:nvPr/>
        </p:nvSpPr>
        <p:spPr>
          <a:xfrm>
            <a:off x="243840" y="1112150"/>
            <a:ext cx="115266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Kontrola pristupa svojim računima (</a:t>
            </a:r>
            <a:r>
              <a:rPr lang="hr-HR" dirty="0">
                <a:hlinkClick r:id="rId2"/>
              </a:rPr>
              <a:t>višestruka </a:t>
            </a:r>
            <a:r>
              <a:rPr lang="hr-HR" dirty="0" err="1">
                <a:hlinkClick r:id="rId2"/>
              </a:rPr>
              <a:t>autentikacija</a:t>
            </a:r>
            <a:r>
              <a:rPr lang="hr-H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Antimalware</a:t>
            </a:r>
            <a:r>
              <a:rPr lang="hr-HR" dirty="0"/>
              <a:t> zaštita na svim uređajima koje koristimo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Firewall</a:t>
            </a:r>
            <a:r>
              <a:rPr lang="hr-HR" dirty="0"/>
              <a:t>-na računalu ga ne isključivati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Držati operativne sustave i software </a:t>
            </a:r>
            <a:r>
              <a:rPr lang="hr-HR" dirty="0" err="1"/>
              <a:t>up</a:t>
            </a:r>
            <a:r>
              <a:rPr lang="hr-HR" dirty="0"/>
              <a:t>-to-date prema preporukama proizvođača (</a:t>
            </a:r>
            <a:r>
              <a:rPr lang="hr-HR" dirty="0" err="1"/>
              <a:t>automatic</a:t>
            </a:r>
            <a:r>
              <a:rPr lang="hr-HR" dirty="0"/>
              <a:t> </a:t>
            </a:r>
            <a:r>
              <a:rPr lang="hr-HR" dirty="0" err="1"/>
              <a:t>update</a:t>
            </a:r>
            <a:r>
              <a:rPr lang="hr-H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Osigurati primjereno wireless mrežu (enkripcija i skriveni SSID)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Koristiti primjerene lozinke (</a:t>
            </a:r>
            <a:r>
              <a:rPr lang="hr-HR" dirty="0" err="1"/>
              <a:t>Passphrases</a:t>
            </a:r>
            <a:r>
              <a:rPr lang="hr-H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Kriptirati</a:t>
            </a:r>
            <a:r>
              <a:rPr lang="hr-HR" dirty="0"/>
              <a:t> svoje podatke i raditi backup (</a:t>
            </a:r>
            <a:r>
              <a:rPr lang="hr-HR" dirty="0" err="1"/>
              <a:t>offsite-cloud</a:t>
            </a:r>
            <a:r>
              <a:rPr lang="hr-H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Ne izlagati se u velikoj mjeri na internetu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 mailovima ne </a:t>
            </a:r>
            <a:r>
              <a:rPr lang="hr-HR" dirty="0" err="1"/>
              <a:t>klikati</a:t>
            </a:r>
            <a:r>
              <a:rPr lang="hr-HR" dirty="0"/>
              <a:t> na linkove bez provjere („</a:t>
            </a:r>
            <a:r>
              <a:rPr lang="hr-HR" dirty="0" err="1"/>
              <a:t>mouse</a:t>
            </a:r>
            <a:r>
              <a:rPr lang="hr-HR" dirty="0"/>
              <a:t> </a:t>
            </a:r>
            <a:r>
              <a:rPr lang="hr-HR" dirty="0" err="1"/>
              <a:t>over</a:t>
            </a:r>
            <a:r>
              <a:rPr lang="hr-HR" dirty="0"/>
              <a:t>” to </a:t>
            </a:r>
            <a:r>
              <a:rPr lang="hr-HR" dirty="0" err="1"/>
              <a:t>confirm</a:t>
            </a:r>
            <a:r>
              <a:rPr lang="hr-HR" dirty="0"/>
              <a:t> </a:t>
            </a:r>
            <a:r>
              <a:rPr lang="hr-HR" dirty="0" err="1"/>
              <a:t>legitemate</a:t>
            </a:r>
            <a:r>
              <a:rPr lang="hr-HR" dirty="0"/>
              <a:t> </a:t>
            </a:r>
            <a:r>
              <a:rPr lang="hr-HR" dirty="0" err="1"/>
              <a:t>sources</a:t>
            </a:r>
            <a:r>
              <a:rPr lang="hr-H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Ne koristiti istu lozinku za sve korisničke račune (Use password manager software)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Zaključavati računalo ako niste kraj računala          + 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Slijediti preporuke i smjernice organizacije u kojoj radite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Kako postići sigurno osobno IT okruženje?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AB3C5-41B6-97A8-03EF-369344571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666" y="3860946"/>
            <a:ext cx="400050" cy="390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F37A9B-EF07-FAB9-63D1-495766A4606D}"/>
              </a:ext>
            </a:extLst>
          </p:cNvPr>
          <p:cNvSpPr txBox="1"/>
          <p:nvPr/>
        </p:nvSpPr>
        <p:spPr>
          <a:xfrm>
            <a:off x="7888098" y="4620803"/>
            <a:ext cx="2257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Ispitno pitanje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8867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Primjer lozinki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A292DF2-D03B-4362-8A33-3B8CAFAA7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11" y="1387641"/>
            <a:ext cx="6902247" cy="1911148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01447545-20F6-4D06-B5E0-AE353292F181}"/>
              </a:ext>
            </a:extLst>
          </p:cNvPr>
          <p:cNvSpPr/>
          <p:nvPr/>
        </p:nvSpPr>
        <p:spPr>
          <a:xfrm>
            <a:off x="775063" y="355921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CiscoSansTTLight"/>
              </a:rPr>
              <a:t>Tips for choosing a good password</a:t>
            </a:r>
            <a:r>
              <a:rPr lang="en-US" dirty="0">
                <a:solidFill>
                  <a:srgbClr val="333333"/>
                </a:solidFill>
                <a:latin typeface="CiscoSansTTLight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iscoSansTTLight"/>
              </a:rPr>
              <a:t>Do not use dictionary words or names in any languages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iscoSansTTLight"/>
              </a:rPr>
              <a:t>Do not use common misspellings of dictionary words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iscoSansTTLight"/>
              </a:rPr>
              <a:t>Do not use computer names or account names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iscoSansTTLight"/>
              </a:rPr>
              <a:t>If possible use special characters, such as ! @ # $ % ^ &amp; * (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CiscoSansTTLight"/>
              </a:rPr>
              <a:t>Use a ten or more character password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70FD3A02-9D23-4D58-9C70-0982B8F7A73A}"/>
              </a:ext>
            </a:extLst>
          </p:cNvPr>
          <p:cNvSpPr/>
          <p:nvPr/>
        </p:nvSpPr>
        <p:spPr>
          <a:xfrm>
            <a:off x="544769" y="804053"/>
            <a:ext cx="3839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3"/>
              </a:rPr>
              <a:t>https://howsecureismypassword.net</a:t>
            </a:r>
            <a:endParaRPr lang="hr-HR" dirty="0"/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7060951-6A62-4180-9B28-DF28F495CB1B}"/>
              </a:ext>
            </a:extLst>
          </p:cNvPr>
          <p:cNvSpPr txBox="1"/>
          <p:nvPr/>
        </p:nvSpPr>
        <p:spPr>
          <a:xfrm>
            <a:off x="4384282" y="81437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highlight>
                  <a:srgbClr val="FF00FF"/>
                </a:highlight>
              </a:rPr>
              <a:t>Ne koristiti!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598277C-85D2-4FC9-8A02-6483E7F0A5E6}"/>
              </a:ext>
            </a:extLst>
          </p:cNvPr>
          <p:cNvSpPr txBox="1"/>
          <p:nvPr/>
        </p:nvSpPr>
        <p:spPr>
          <a:xfrm>
            <a:off x="5710286" y="832735"/>
            <a:ext cx="313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808080"/>
                </a:highlight>
              </a:rPr>
              <a:t>PetarPetru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808080"/>
                </a:highlight>
              </a:rPr>
              <a:t>!#$</a:t>
            </a:r>
            <a:r>
              <a:rPr lang="hr-HR" dirty="0" err="1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808080"/>
                </a:highlight>
              </a:rPr>
              <a:t>PletePetlju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808080"/>
                </a:highlight>
              </a:rPr>
              <a:t>!#@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5D27A0-27E6-AA5E-BBE6-38B35C4324A1}"/>
              </a:ext>
            </a:extLst>
          </p:cNvPr>
          <p:cNvSpPr txBox="1"/>
          <p:nvPr/>
        </p:nvSpPr>
        <p:spPr>
          <a:xfrm>
            <a:off x="8410612" y="3374545"/>
            <a:ext cx="2257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Ispitno pitanje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949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Bolje je koristiti „</a:t>
            </a:r>
            <a:r>
              <a:rPr lang="hr-HR" sz="3200" dirty="0" err="1"/>
              <a:t>passphrases</a:t>
            </a:r>
            <a:r>
              <a:rPr lang="hr-HR" sz="3200" dirty="0"/>
              <a:t>”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01447545-20F6-4D06-B5E0-AE353292F181}"/>
              </a:ext>
            </a:extLst>
          </p:cNvPr>
          <p:cNvSpPr/>
          <p:nvPr/>
        </p:nvSpPr>
        <p:spPr>
          <a:xfrm>
            <a:off x="775063" y="355921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Tips in choosing a good passphrase:</a:t>
            </a:r>
            <a:endParaRPr lang="en-US" dirty="0"/>
          </a:p>
          <a:p>
            <a:r>
              <a:rPr lang="en-US" dirty="0"/>
              <a:t>Choose a meaningful statement to you</a:t>
            </a:r>
          </a:p>
          <a:p>
            <a:r>
              <a:rPr lang="en-US" dirty="0"/>
              <a:t>Add special characters, such as ! @ # $ % ^ &amp; * ( )</a:t>
            </a:r>
          </a:p>
          <a:p>
            <a:r>
              <a:rPr lang="en-US" dirty="0"/>
              <a:t>The longer the better</a:t>
            </a:r>
          </a:p>
          <a:p>
            <a:r>
              <a:rPr lang="en-US" dirty="0"/>
              <a:t>Avoid common or famous statements, for example, lyrics from a popular song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45C1C80-EA73-4AED-9708-E8042B27C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21" y="1378932"/>
            <a:ext cx="6419682" cy="1338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6F5DFB-2987-0E85-35ED-8387EB8C89C0}"/>
              </a:ext>
            </a:extLst>
          </p:cNvPr>
          <p:cNvSpPr txBox="1"/>
          <p:nvPr/>
        </p:nvSpPr>
        <p:spPr>
          <a:xfrm>
            <a:off x="8410612" y="3374545"/>
            <a:ext cx="2257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Ispitno pitanje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9109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Osigurati svoj rad u web browseru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A065F5B-F339-4955-BD68-A1235336A949}"/>
              </a:ext>
            </a:extLst>
          </p:cNvPr>
          <p:cNvSpPr/>
          <p:nvPr/>
        </p:nvSpPr>
        <p:spPr>
          <a:xfrm>
            <a:off x="361826" y="1020054"/>
            <a:ext cx="108272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Bilo tko ako ima fizički pristup vašem računalu (što svakako treba spriječiti) može saznati vašu povijest pretraživanja  i koristiti vaše login podatke za upasti u vaše online račune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Ne koristiti tuđa/javna neosigurana računala za </a:t>
            </a:r>
            <a:r>
              <a:rPr lang="hr-HR" dirty="0" err="1"/>
              <a:t>logiranje</a:t>
            </a:r>
            <a:r>
              <a:rPr lang="hr-HR" dirty="0"/>
              <a:t> u svoje </a:t>
            </a:r>
            <a:r>
              <a:rPr lang="hr-HR" dirty="0" err="1"/>
              <a:t>accounte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Zato trebamo koristiti „</a:t>
            </a:r>
            <a:r>
              <a:rPr lang="hr-HR" dirty="0" err="1"/>
              <a:t>master</a:t>
            </a:r>
            <a:r>
              <a:rPr lang="hr-HR" dirty="0"/>
              <a:t>” lozinku u browseru (ili neki drugi alat za čuvanje lozinki) i privatni </a:t>
            </a:r>
            <a:r>
              <a:rPr lang="hr-HR" dirty="0" err="1"/>
              <a:t>mod</a:t>
            </a:r>
            <a:r>
              <a:rPr lang="hr-HR" dirty="0"/>
              <a:t> pretraživanja</a:t>
            </a:r>
          </a:p>
          <a:p>
            <a:pPr marL="534988"/>
            <a:r>
              <a:rPr lang="hr-HR" b="1" dirty="0"/>
              <a:t>Microsoft Internet Explorer</a:t>
            </a:r>
            <a:r>
              <a:rPr lang="hr-HR" dirty="0"/>
              <a:t>: </a:t>
            </a:r>
            <a:r>
              <a:rPr lang="hr-HR" dirty="0" err="1"/>
              <a:t>InPrivate</a:t>
            </a:r>
            <a:endParaRPr lang="hr-HR" dirty="0"/>
          </a:p>
          <a:p>
            <a:pPr marL="534988"/>
            <a:r>
              <a:rPr lang="hr-HR" b="1" dirty="0"/>
              <a:t>Google </a:t>
            </a:r>
            <a:r>
              <a:rPr lang="hr-HR" b="1" dirty="0" err="1"/>
              <a:t>Chrome</a:t>
            </a:r>
            <a:r>
              <a:rPr lang="hr-HR" dirty="0"/>
              <a:t>: </a:t>
            </a:r>
            <a:r>
              <a:rPr lang="hr-HR" dirty="0" err="1"/>
              <a:t>Incognito</a:t>
            </a:r>
            <a:endParaRPr lang="hr-HR" dirty="0"/>
          </a:p>
          <a:p>
            <a:pPr marL="534988"/>
            <a:r>
              <a:rPr lang="hr-HR" b="1" dirty="0" err="1"/>
              <a:t>Mozilla</a:t>
            </a:r>
            <a:r>
              <a:rPr lang="hr-HR" b="1" dirty="0"/>
              <a:t> Firefox</a:t>
            </a:r>
            <a:r>
              <a:rPr lang="hr-HR" dirty="0"/>
              <a:t>: </a:t>
            </a:r>
            <a:r>
              <a:rPr lang="hr-HR" dirty="0" err="1"/>
              <a:t>Private</a:t>
            </a:r>
            <a:r>
              <a:rPr lang="hr-HR" dirty="0"/>
              <a:t> </a:t>
            </a:r>
            <a:r>
              <a:rPr lang="hr-HR" dirty="0" err="1"/>
              <a:t>tab</a:t>
            </a:r>
            <a:r>
              <a:rPr lang="hr-HR" dirty="0"/>
              <a:t> / </a:t>
            </a:r>
            <a:r>
              <a:rPr lang="hr-HR" dirty="0" err="1"/>
              <a:t>private</a:t>
            </a:r>
            <a:r>
              <a:rPr lang="hr-HR" dirty="0"/>
              <a:t> window</a:t>
            </a:r>
          </a:p>
          <a:p>
            <a:pPr marL="534988"/>
            <a:r>
              <a:rPr lang="hr-HR" b="1" dirty="0"/>
              <a:t>Safari</a:t>
            </a:r>
            <a:r>
              <a:rPr lang="hr-HR" dirty="0"/>
              <a:t>: </a:t>
            </a:r>
            <a:r>
              <a:rPr lang="hr-HR" dirty="0" err="1"/>
              <a:t>Private</a:t>
            </a:r>
            <a:r>
              <a:rPr lang="hr-HR" dirty="0"/>
              <a:t>: </a:t>
            </a:r>
            <a:r>
              <a:rPr lang="hr-HR" dirty="0" err="1"/>
              <a:t>Private</a:t>
            </a:r>
            <a:r>
              <a:rPr lang="hr-HR" dirty="0"/>
              <a:t> </a:t>
            </a:r>
            <a:r>
              <a:rPr lang="hr-HR" dirty="0" err="1"/>
              <a:t>browsing</a:t>
            </a:r>
            <a:endParaRPr lang="hr-HR" dirty="0"/>
          </a:p>
          <a:p>
            <a:pPr marL="534988"/>
            <a:r>
              <a:rPr lang="hr-HR" dirty="0"/>
              <a:t>…</a:t>
            </a:r>
          </a:p>
          <a:p>
            <a:pPr marL="534988"/>
            <a:r>
              <a:rPr lang="hr-HR" dirty="0"/>
              <a:t>Ili surfati iz </a:t>
            </a:r>
            <a:r>
              <a:rPr lang="hr-HR" dirty="0" err="1"/>
              <a:t>virtualke</a:t>
            </a:r>
            <a:r>
              <a:rPr lang="hr-HR" dirty="0"/>
              <a:t> koju kada završimo obrišemo.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4493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600" dirty="0" err="1"/>
              <a:t>Firewall-vatrozid</a:t>
            </a:r>
            <a:endParaRPr lang="hr-HR" sz="36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CDEE6EE3-7BB3-4784-B5A2-47E9D515A1CA}"/>
              </a:ext>
            </a:extLst>
          </p:cNvPr>
          <p:cNvSpPr/>
          <p:nvPr/>
        </p:nvSpPr>
        <p:spPr>
          <a:xfrm>
            <a:off x="243840" y="941890"/>
            <a:ext cx="1133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Ovi uređaji služe kako bi zaštitili jednu mrežu od druge…uglavnom mrežu tvrtke od napada s interneta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7EC20125-A740-4AC9-B58A-5CE3BE010850}"/>
              </a:ext>
            </a:extLst>
          </p:cNvPr>
          <p:cNvSpPr/>
          <p:nvPr/>
        </p:nvSpPr>
        <p:spPr>
          <a:xfrm>
            <a:off x="206113" y="4413942"/>
            <a:ext cx="95392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Postoje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Rubni mrežni </a:t>
            </a:r>
            <a:r>
              <a:rPr lang="hr-H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vatrozidi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(engl. network </a:t>
            </a:r>
            <a:r>
              <a:rPr lang="hr-H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perimeter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firewalls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Vatrozidi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računalima (engl. </a:t>
            </a:r>
            <a:r>
              <a:rPr lang="hr-H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host-based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firewalls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Vatrozidi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mogu biti implementirani 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hardwareau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softwareu ili i jedno i drugo istovremeno</a:t>
            </a:r>
          </a:p>
        </p:txBody>
      </p:sp>
      <p:pic>
        <p:nvPicPr>
          <p:cNvPr id="6" name="Picture 2" descr="What is Firewall? - An Introduction Guide">
            <a:extLst>
              <a:ext uri="{FF2B5EF4-FFF2-40B4-BE49-F238E27FC236}">
                <a16:creationId xmlns:a16="http://schemas.microsoft.com/office/drawing/2014/main" id="{C77EC375-1F73-8DB9-E1D6-97D0C9630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19" y="1400576"/>
            <a:ext cx="6567961" cy="32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30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600" dirty="0" err="1"/>
              <a:t>Firewall-vatrozid</a:t>
            </a:r>
            <a:endParaRPr lang="hr-HR" sz="36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2E04DE0E-168A-4C27-9C56-4682AF1D2221}"/>
              </a:ext>
            </a:extLst>
          </p:cNvPr>
          <p:cNvSpPr/>
          <p:nvPr/>
        </p:nvSpPr>
        <p:spPr>
          <a:xfrm>
            <a:off x="0" y="1087843"/>
            <a:ext cx="120586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Prvi </a:t>
            </a:r>
            <a:r>
              <a:rPr lang="hr-HR" dirty="0" err="1"/>
              <a:t>vatrozidi</a:t>
            </a:r>
            <a:r>
              <a:rPr lang="hr-HR" dirty="0"/>
              <a:t> su bili </a:t>
            </a:r>
            <a:r>
              <a:rPr lang="hr-HR" b="1" dirty="0"/>
              <a:t>Liste za kontrolu pristupa </a:t>
            </a:r>
            <a:r>
              <a:rPr lang="hr-HR" dirty="0"/>
              <a:t>na temelju IP adrese bez praćenja konekcije (engl. </a:t>
            </a:r>
            <a:r>
              <a:rPr lang="hr-HR" dirty="0" err="1"/>
              <a:t>Stateless</a:t>
            </a:r>
            <a:r>
              <a:rPr lang="hr-H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Kasnije su </a:t>
            </a:r>
            <a:r>
              <a:rPr lang="hr-HR" dirty="0" err="1"/>
              <a:t>vatrozidi</a:t>
            </a:r>
            <a:r>
              <a:rPr lang="hr-HR" dirty="0"/>
              <a:t> počeli raditi i provjere konekcije i stanja tih konekcija (engl. </a:t>
            </a:r>
            <a:r>
              <a:rPr lang="hr-HR" b="1" dirty="0" err="1"/>
              <a:t>Statefull</a:t>
            </a:r>
            <a:r>
              <a:rPr lang="hr-HR" dirty="0"/>
              <a:t>) gdje su pratili IP adrese izvora i odredišta, </a:t>
            </a:r>
            <a:r>
              <a:rPr lang="hr-HR" dirty="0" err="1"/>
              <a:t>portove</a:t>
            </a:r>
            <a:r>
              <a:rPr lang="hr-HR" dirty="0"/>
              <a:t> izvora i odredišta kao i stanje konekcije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Nakon toga su se razvili </a:t>
            </a:r>
            <a:r>
              <a:rPr lang="hr-HR" b="1" dirty="0"/>
              <a:t>aplikacijski </a:t>
            </a:r>
            <a:r>
              <a:rPr lang="hr-HR" b="1" dirty="0" err="1"/>
              <a:t>vatrozidi</a:t>
            </a:r>
            <a:r>
              <a:rPr lang="hr-HR" b="1" dirty="0"/>
              <a:t> </a:t>
            </a:r>
            <a:r>
              <a:rPr lang="hr-HR" dirty="0"/>
              <a:t>(engl. </a:t>
            </a:r>
            <a:r>
              <a:rPr lang="hr-HR" dirty="0" err="1"/>
              <a:t>Application</a:t>
            </a:r>
            <a:r>
              <a:rPr lang="hr-HR" dirty="0"/>
              <a:t> </a:t>
            </a:r>
            <a:r>
              <a:rPr lang="hr-HR" dirty="0" err="1"/>
              <a:t>Firewall</a:t>
            </a:r>
            <a:r>
              <a:rPr lang="hr-HR" dirty="0"/>
              <a:t>) koji su mogli osim IP adresa </a:t>
            </a:r>
            <a:r>
              <a:rPr lang="hr-HR" dirty="0" err="1"/>
              <a:t>portova</a:t>
            </a:r>
            <a:r>
              <a:rPr lang="hr-HR" dirty="0"/>
              <a:t> i stanja veze prepoznati i aplikaciju koja se koristi i blokirati samo neke elemente aplikacije (poput naredbi) ili cijelu aplikaciju. To su mogli raditi i na temelju prepoznavanja odstupanja aplikacije od uobičajenog rada.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Aplikacijski-Proxy </a:t>
            </a:r>
            <a:r>
              <a:rPr lang="hr-HR" b="1" dirty="0" err="1"/>
              <a:t>firewall</a:t>
            </a:r>
            <a:r>
              <a:rPr lang="hr-HR" b="1" dirty="0"/>
              <a:t>- </a:t>
            </a:r>
            <a:r>
              <a:rPr lang="hr-HR" dirty="0"/>
              <a:t>uređaj koji se postavlja između klijenta i ostatka mreže (Internet), ali osim svega što može raditi </a:t>
            </a:r>
            <a:r>
              <a:rPr lang="hr-HR" dirty="0" err="1"/>
              <a:t>application</a:t>
            </a:r>
            <a:r>
              <a:rPr lang="hr-HR" dirty="0"/>
              <a:t> </a:t>
            </a:r>
            <a:r>
              <a:rPr lang="hr-HR" dirty="0" err="1"/>
              <a:t>firewall</a:t>
            </a:r>
            <a:r>
              <a:rPr lang="hr-HR" dirty="0"/>
              <a:t> ovaj može još  i </a:t>
            </a:r>
            <a:r>
              <a:rPr lang="hr-HR" dirty="0" err="1"/>
              <a:t>autenticirati</a:t>
            </a:r>
            <a:r>
              <a:rPr lang="hr-HR" dirty="0"/>
              <a:t> korisnika i zapravo posreduje u </a:t>
            </a:r>
            <a:r>
              <a:rPr lang="hr-HR" dirty="0" err="1"/>
              <a:t>komunikaciji..tako</a:t>
            </a:r>
            <a:r>
              <a:rPr lang="hr-HR" dirty="0"/>
              <a:t> da svaka veza klijenta prema serveru na internetu ima dvije konekcije, jedna prema </a:t>
            </a:r>
            <a:r>
              <a:rPr lang="hr-HR" dirty="0" err="1"/>
              <a:t>proxy</a:t>
            </a:r>
            <a:r>
              <a:rPr lang="hr-HR" dirty="0"/>
              <a:t> </a:t>
            </a:r>
            <a:r>
              <a:rPr lang="hr-HR" dirty="0" err="1"/>
              <a:t>firewallu</a:t>
            </a:r>
            <a:r>
              <a:rPr lang="hr-HR" dirty="0"/>
              <a:t>, a druga od </a:t>
            </a:r>
            <a:r>
              <a:rPr lang="hr-HR" dirty="0" err="1"/>
              <a:t>proxy</a:t>
            </a:r>
            <a:r>
              <a:rPr lang="hr-HR" dirty="0"/>
              <a:t> </a:t>
            </a:r>
            <a:r>
              <a:rPr lang="hr-HR" dirty="0" err="1"/>
              <a:t>firewalla</a:t>
            </a:r>
            <a:r>
              <a:rPr lang="hr-HR" dirty="0"/>
              <a:t> prema serveru na internetu (nešto je sporiji od čistog aplikacijskog </a:t>
            </a:r>
            <a:r>
              <a:rPr lang="hr-HR" dirty="0" err="1"/>
              <a:t>firewalla</a:t>
            </a:r>
            <a:r>
              <a:rPr lang="hr-H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FF0000"/>
                </a:solidFill>
              </a:rPr>
              <a:t>UTM</a:t>
            </a:r>
            <a:r>
              <a:rPr lang="hr-HR" dirty="0"/>
              <a:t> (engl. </a:t>
            </a:r>
            <a:r>
              <a:rPr lang="hr-HR" dirty="0" err="1"/>
              <a:t>Unified</a:t>
            </a:r>
            <a:r>
              <a:rPr lang="hr-HR" dirty="0"/>
              <a:t> </a:t>
            </a:r>
            <a:r>
              <a:rPr lang="hr-HR" dirty="0" err="1"/>
              <a:t>Threat</a:t>
            </a:r>
            <a:r>
              <a:rPr lang="hr-HR" dirty="0"/>
              <a:t> management).najnovija vrsta </a:t>
            </a:r>
            <a:r>
              <a:rPr lang="hr-HR" dirty="0" err="1"/>
              <a:t>vatrozida</a:t>
            </a:r>
            <a:r>
              <a:rPr lang="hr-HR" dirty="0"/>
              <a:t> (još ih zovemo i </a:t>
            </a:r>
            <a:r>
              <a:rPr lang="hr-HR" dirty="0" err="1"/>
              <a:t>Next</a:t>
            </a:r>
            <a:r>
              <a:rPr lang="hr-HR" dirty="0"/>
              <a:t>-Gen </a:t>
            </a:r>
            <a:r>
              <a:rPr lang="hr-HR" dirty="0" err="1"/>
              <a:t>Firewall</a:t>
            </a:r>
            <a:r>
              <a:rPr lang="hr-HR" dirty="0"/>
              <a:t>)-ideja je da se više funkcionalnosti integrira u jedan uređaj (web </a:t>
            </a:r>
            <a:r>
              <a:rPr lang="hr-HR" dirty="0" err="1"/>
              <a:t>security</a:t>
            </a:r>
            <a:r>
              <a:rPr lang="hr-HR" dirty="0"/>
              <a:t>, mail </a:t>
            </a:r>
            <a:r>
              <a:rPr lang="hr-HR" dirty="0" err="1"/>
              <a:t>security</a:t>
            </a:r>
            <a:r>
              <a:rPr lang="hr-HR" dirty="0"/>
              <a:t>, network </a:t>
            </a:r>
            <a:r>
              <a:rPr lang="hr-HR" dirty="0" err="1"/>
              <a:t>security</a:t>
            </a:r>
            <a:r>
              <a:rPr lang="hr-HR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59598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IMAG0149.jpg">
            <a:extLst>
              <a:ext uri="{FF2B5EF4-FFF2-40B4-BE49-F238E27FC236}">
                <a16:creationId xmlns:a16="http://schemas.microsoft.com/office/drawing/2014/main" id="{DD2B0B0D-8BCF-4CDE-A88C-88FAA477F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31" y="280595"/>
            <a:ext cx="9144000" cy="5475111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F3775B0-861D-42AE-9065-FED16E0238ED}"/>
              </a:ext>
            </a:extLst>
          </p:cNvPr>
          <p:cNvSpPr/>
          <p:nvPr/>
        </p:nvSpPr>
        <p:spPr>
          <a:xfrm>
            <a:off x="3347542" y="5828492"/>
            <a:ext cx="5650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https://www.youtube.com/watch?v=msciBqowPgk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277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5383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„</a:t>
            </a:r>
            <a:r>
              <a:rPr lang="hr-HR" sz="3200" dirty="0" err="1"/>
              <a:t>Pig</a:t>
            </a:r>
            <a:r>
              <a:rPr lang="hr-HR" sz="3200" dirty="0"/>
              <a:t> </a:t>
            </a:r>
            <a:r>
              <a:rPr lang="hr-HR" sz="3200" dirty="0" err="1"/>
              <a:t>Pen</a:t>
            </a:r>
            <a:r>
              <a:rPr lang="hr-HR" sz="3200" dirty="0"/>
              <a:t> </a:t>
            </a:r>
            <a:r>
              <a:rPr lang="hr-HR" sz="3200" dirty="0" err="1"/>
              <a:t>Ciphre</a:t>
            </a:r>
            <a:r>
              <a:rPr lang="hr-HR" sz="3200" dirty="0"/>
              <a:t>”</a:t>
            </a:r>
            <a:br>
              <a:rPr lang="hr-HR" sz="3200" dirty="0"/>
            </a:br>
            <a:br>
              <a:rPr lang="hr-HR" sz="3200" dirty="0"/>
            </a:br>
            <a:endParaRPr lang="hr-HR" sz="3200" dirty="0"/>
          </a:p>
        </p:txBody>
      </p:sp>
      <p:pic>
        <p:nvPicPr>
          <p:cNvPr id="26" name="Picture 17" descr="pigpen.png">
            <a:extLst>
              <a:ext uri="{FF2B5EF4-FFF2-40B4-BE49-F238E27FC236}">
                <a16:creationId xmlns:a16="http://schemas.microsoft.com/office/drawing/2014/main" id="{99BE8851-5F6B-4A95-A6AC-F36A02A26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914" y="1129423"/>
            <a:ext cx="5240631" cy="46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15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„</a:t>
            </a:r>
            <a:r>
              <a:rPr lang="hr-HR" sz="3200" dirty="0" err="1"/>
              <a:t>Pig</a:t>
            </a:r>
            <a:r>
              <a:rPr lang="hr-HR" sz="3200" dirty="0"/>
              <a:t> </a:t>
            </a:r>
            <a:r>
              <a:rPr lang="hr-HR" sz="3200" dirty="0" err="1"/>
              <a:t>Pen</a:t>
            </a:r>
            <a:r>
              <a:rPr lang="hr-HR" sz="3200" dirty="0"/>
              <a:t> </a:t>
            </a:r>
            <a:r>
              <a:rPr lang="hr-HR" sz="3200" dirty="0" err="1"/>
              <a:t>Ciphre</a:t>
            </a:r>
            <a:r>
              <a:rPr lang="hr-HR" sz="3200" dirty="0"/>
              <a:t>”</a:t>
            </a:r>
            <a:br>
              <a:rPr lang="hr-HR" sz="3200" dirty="0"/>
            </a:br>
            <a:br>
              <a:rPr lang="hr-HR" sz="3200" dirty="0"/>
            </a:br>
            <a:endParaRPr lang="hr-HR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0D8EC-3D00-43B0-AC1A-AFEAFB3A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8040" y="226450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A45E4F-3522-40CC-BC93-F43F4CB18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5023" y="226450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94DF7B-CD30-4243-A41C-AC390755A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2006" y="2041478"/>
            <a:ext cx="418174" cy="79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6574CA-EBC3-4526-BBEB-7CAFA4700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5659" y="226450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DBACE16-3BA0-4DEB-A555-9650FB30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2642" y="226450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23124B29-EDFC-4DDF-A2CC-BB76BEE57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119625" y="2041478"/>
            <a:ext cx="418174" cy="79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9A7186F9-545B-41FD-8A75-CCFA093DC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3280" y="226450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4EECAA47-09B5-4CD6-B0D8-9AAAF9E1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98717" y="2293084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BC94568C-CDD1-4FC1-B1E2-F33622BD8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27121" y="2269005"/>
            <a:ext cx="567003" cy="56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F5352DFB-FA73-4E7D-B129-8D8A5A93AEFA}"/>
              </a:ext>
            </a:extLst>
          </p:cNvPr>
          <p:cNvSpPr txBox="1"/>
          <p:nvPr/>
        </p:nvSpPr>
        <p:spPr>
          <a:xfrm>
            <a:off x="2936803" y="3221777"/>
            <a:ext cx="646266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 R A K T I K U M</a:t>
            </a:r>
          </a:p>
        </p:txBody>
      </p:sp>
    </p:spTree>
    <p:extLst>
      <p:ext uri="{BB962C8B-B14F-4D97-AF65-F5344CB8AC3E}">
        <p14:creationId xmlns:p14="http://schemas.microsoft.com/office/powerpoint/2010/main" val="1420723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„</a:t>
            </a:r>
            <a:r>
              <a:rPr lang="hr-HR" sz="3200" dirty="0" err="1"/>
              <a:t>Pig</a:t>
            </a:r>
            <a:r>
              <a:rPr lang="hr-HR" sz="3200" dirty="0"/>
              <a:t> </a:t>
            </a:r>
            <a:r>
              <a:rPr lang="hr-HR" sz="3200" dirty="0" err="1"/>
              <a:t>Pen</a:t>
            </a:r>
            <a:r>
              <a:rPr lang="hr-HR" sz="3200" dirty="0"/>
              <a:t> </a:t>
            </a:r>
            <a:r>
              <a:rPr lang="hr-HR" sz="3200" dirty="0" err="1"/>
              <a:t>Ciphre</a:t>
            </a:r>
            <a:r>
              <a:rPr lang="hr-HR" sz="3200" dirty="0"/>
              <a:t>”</a:t>
            </a:r>
            <a:br>
              <a:rPr lang="hr-HR" sz="3200" dirty="0"/>
            </a:br>
            <a:br>
              <a:rPr lang="hr-HR" sz="3200" dirty="0"/>
            </a:br>
            <a:endParaRPr lang="hr-HR" sz="3200" dirty="0"/>
          </a:p>
        </p:txBody>
      </p:sp>
      <p:pic>
        <p:nvPicPr>
          <p:cNvPr id="14" name="Picture 17" descr="pigpen.png">
            <a:extLst>
              <a:ext uri="{FF2B5EF4-FFF2-40B4-BE49-F238E27FC236}">
                <a16:creationId xmlns:a16="http://schemas.microsoft.com/office/drawing/2014/main" id="{C19024A5-7DE3-46BE-81F8-862F33427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819" y="0"/>
            <a:ext cx="7111112" cy="6349207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802FE0EA-6859-4E3F-87A3-2547EE291DA3}"/>
              </a:ext>
            </a:extLst>
          </p:cNvPr>
          <p:cNvSpPr txBox="1"/>
          <p:nvPr/>
        </p:nvSpPr>
        <p:spPr>
          <a:xfrm>
            <a:off x="2791902" y="3156543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F6D4995A-4CC1-403D-89E6-8C1FACCA26A4}"/>
              </a:ext>
            </a:extLst>
          </p:cNvPr>
          <p:cNvSpPr txBox="1"/>
          <p:nvPr/>
        </p:nvSpPr>
        <p:spPr>
          <a:xfrm>
            <a:off x="4434729" y="357190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1A0E33F4-708B-4B87-B2B3-5A171CC6D643}"/>
              </a:ext>
            </a:extLst>
          </p:cNvPr>
          <p:cNvSpPr txBox="1"/>
          <p:nvPr/>
        </p:nvSpPr>
        <p:spPr>
          <a:xfrm>
            <a:off x="5457303" y="357190"/>
            <a:ext cx="4587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FBF0DB67-B3BD-413D-A54C-126B640BFE74}"/>
              </a:ext>
            </a:extLst>
          </p:cNvPr>
          <p:cNvSpPr txBox="1"/>
          <p:nvPr/>
        </p:nvSpPr>
        <p:spPr>
          <a:xfrm>
            <a:off x="6385997" y="357190"/>
            <a:ext cx="4587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7FF5F135-510B-4294-8E8D-E3B4D8469A63}"/>
              </a:ext>
            </a:extLst>
          </p:cNvPr>
          <p:cNvSpPr txBox="1"/>
          <p:nvPr/>
        </p:nvSpPr>
        <p:spPr>
          <a:xfrm>
            <a:off x="5426149" y="1428760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22A7515C-6EC9-465A-88B6-6654CEA67181}"/>
              </a:ext>
            </a:extLst>
          </p:cNvPr>
          <p:cNvSpPr txBox="1"/>
          <p:nvPr/>
        </p:nvSpPr>
        <p:spPr>
          <a:xfrm>
            <a:off x="4415885" y="1428760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911C5701-1EAB-474F-87AA-BC9761DDB5F0}"/>
              </a:ext>
            </a:extLst>
          </p:cNvPr>
          <p:cNvSpPr txBox="1"/>
          <p:nvPr/>
        </p:nvSpPr>
        <p:spPr>
          <a:xfrm>
            <a:off x="7916347" y="373567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159D543B-84FC-4009-8959-A479368BEFEE}"/>
              </a:ext>
            </a:extLst>
          </p:cNvPr>
          <p:cNvSpPr txBox="1"/>
          <p:nvPr/>
        </p:nvSpPr>
        <p:spPr>
          <a:xfrm>
            <a:off x="8058135" y="4630199"/>
            <a:ext cx="57259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B2E01866-5807-439D-8C65-5634B9D2BC64}"/>
              </a:ext>
            </a:extLst>
          </p:cNvPr>
          <p:cNvSpPr txBox="1"/>
          <p:nvPr/>
        </p:nvSpPr>
        <p:spPr>
          <a:xfrm>
            <a:off x="8981811" y="5487455"/>
            <a:ext cx="43473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CF729D70-F663-4CB2-9F8F-2AFCB86012DE}"/>
              </a:ext>
            </a:extLst>
          </p:cNvPr>
          <p:cNvSpPr txBox="1"/>
          <p:nvPr/>
        </p:nvSpPr>
        <p:spPr>
          <a:xfrm>
            <a:off x="6416149" y="1428760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84A30065-F6FB-48AF-AAC1-E1F60C70FCE1}"/>
              </a:ext>
            </a:extLst>
          </p:cNvPr>
          <p:cNvSpPr txBox="1"/>
          <p:nvPr/>
        </p:nvSpPr>
        <p:spPr>
          <a:xfrm>
            <a:off x="4415885" y="2571768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2E25E98F-CD47-4F16-974B-B412AD399C07}"/>
              </a:ext>
            </a:extLst>
          </p:cNvPr>
          <p:cNvSpPr txBox="1"/>
          <p:nvPr/>
        </p:nvSpPr>
        <p:spPr>
          <a:xfrm>
            <a:off x="5481349" y="2571768"/>
            <a:ext cx="43473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</a:t>
            </a: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29FA8381-D403-40AA-9332-7245E583D489}"/>
              </a:ext>
            </a:extLst>
          </p:cNvPr>
          <p:cNvSpPr txBox="1"/>
          <p:nvPr/>
        </p:nvSpPr>
        <p:spPr>
          <a:xfrm>
            <a:off x="6344711" y="2588145"/>
            <a:ext cx="5036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</a:t>
            </a:r>
          </a:p>
        </p:txBody>
      </p:sp>
      <p:sp>
        <p:nvSpPr>
          <p:cNvPr id="28" name="TextBox 21">
            <a:extLst>
              <a:ext uri="{FF2B5EF4-FFF2-40B4-BE49-F238E27FC236}">
                <a16:creationId xmlns:a16="http://schemas.microsoft.com/office/drawing/2014/main" id="{FF4464AC-68CF-46EE-883B-848AD61CFA12}"/>
              </a:ext>
            </a:extLst>
          </p:cNvPr>
          <p:cNvSpPr txBox="1"/>
          <p:nvPr/>
        </p:nvSpPr>
        <p:spPr>
          <a:xfrm>
            <a:off x="9059355" y="415357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</a:t>
            </a:r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69916780-A8C9-41B8-9C05-2D9CA70D23A6}"/>
              </a:ext>
            </a:extLst>
          </p:cNvPr>
          <p:cNvSpPr txBox="1"/>
          <p:nvPr/>
        </p:nvSpPr>
        <p:spPr>
          <a:xfrm>
            <a:off x="9988049" y="35719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</a:t>
            </a: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36770324-57AF-43A4-8DCC-1A68047F655F}"/>
              </a:ext>
            </a:extLst>
          </p:cNvPr>
          <p:cNvSpPr txBox="1"/>
          <p:nvPr/>
        </p:nvSpPr>
        <p:spPr>
          <a:xfrm>
            <a:off x="7981679" y="1415489"/>
            <a:ext cx="43473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</a:t>
            </a: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134E4D83-798B-458C-A9C1-5B3932DA1DF4}"/>
              </a:ext>
            </a:extLst>
          </p:cNvPr>
          <p:cNvSpPr txBox="1"/>
          <p:nvPr/>
        </p:nvSpPr>
        <p:spPr>
          <a:xfrm>
            <a:off x="8916479" y="1428760"/>
            <a:ext cx="52610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D2844E2B-09E3-4834-B166-7AF325D280F7}"/>
              </a:ext>
            </a:extLst>
          </p:cNvPr>
          <p:cNvSpPr txBox="1"/>
          <p:nvPr/>
        </p:nvSpPr>
        <p:spPr>
          <a:xfrm>
            <a:off x="9935455" y="1415489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</a:t>
            </a: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EB3A1E36-87C1-4B7A-9B37-6417F1BFE2E8}"/>
              </a:ext>
            </a:extLst>
          </p:cNvPr>
          <p:cNvSpPr txBox="1"/>
          <p:nvPr/>
        </p:nvSpPr>
        <p:spPr>
          <a:xfrm>
            <a:off x="7916347" y="2772811"/>
            <a:ext cx="5036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</a:t>
            </a:r>
          </a:p>
        </p:txBody>
      </p:sp>
      <p:sp>
        <p:nvSpPr>
          <p:cNvPr id="34" name="TextBox 27">
            <a:extLst>
              <a:ext uri="{FF2B5EF4-FFF2-40B4-BE49-F238E27FC236}">
                <a16:creationId xmlns:a16="http://schemas.microsoft.com/office/drawing/2014/main" id="{1D87D83A-7C17-4C22-9BEE-BD49FA53780B}"/>
              </a:ext>
            </a:extLst>
          </p:cNvPr>
          <p:cNvSpPr txBox="1"/>
          <p:nvPr/>
        </p:nvSpPr>
        <p:spPr>
          <a:xfrm>
            <a:off x="8957765" y="2772811"/>
            <a:ext cx="4587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</a:t>
            </a: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88D9EF01-7592-4553-B7A0-690A79BB3C23}"/>
              </a:ext>
            </a:extLst>
          </p:cNvPr>
          <p:cNvSpPr txBox="1"/>
          <p:nvPr/>
        </p:nvSpPr>
        <p:spPr>
          <a:xfrm>
            <a:off x="5416017" y="3714776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</a:p>
        </p:txBody>
      </p:sp>
      <p:sp>
        <p:nvSpPr>
          <p:cNvPr id="36" name="TextBox 29">
            <a:extLst>
              <a:ext uri="{FF2B5EF4-FFF2-40B4-BE49-F238E27FC236}">
                <a16:creationId xmlns:a16="http://schemas.microsoft.com/office/drawing/2014/main" id="{70D63D3D-8B6A-438F-8FD3-4E5F04A59976}"/>
              </a:ext>
            </a:extLst>
          </p:cNvPr>
          <p:cNvSpPr txBox="1"/>
          <p:nvPr/>
        </p:nvSpPr>
        <p:spPr>
          <a:xfrm>
            <a:off x="4814361" y="4630199"/>
            <a:ext cx="4587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</a:t>
            </a:r>
          </a:p>
        </p:txBody>
      </p:sp>
      <p:sp>
        <p:nvSpPr>
          <p:cNvPr id="37" name="TextBox 30">
            <a:extLst>
              <a:ext uri="{FF2B5EF4-FFF2-40B4-BE49-F238E27FC236}">
                <a16:creationId xmlns:a16="http://schemas.microsoft.com/office/drawing/2014/main" id="{94BF8F84-3099-45DC-9E0A-7E04C1AFFF14}"/>
              </a:ext>
            </a:extLst>
          </p:cNvPr>
          <p:cNvSpPr txBox="1"/>
          <p:nvPr/>
        </p:nvSpPr>
        <p:spPr>
          <a:xfrm>
            <a:off x="6273273" y="4630199"/>
            <a:ext cx="43473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</a:p>
        </p:txBody>
      </p:sp>
      <p:sp>
        <p:nvSpPr>
          <p:cNvPr id="38" name="TextBox 31">
            <a:extLst>
              <a:ext uri="{FF2B5EF4-FFF2-40B4-BE49-F238E27FC236}">
                <a16:creationId xmlns:a16="http://schemas.microsoft.com/office/drawing/2014/main" id="{9A678872-DDC8-4576-8269-B97DA1A7158F}"/>
              </a:ext>
            </a:extLst>
          </p:cNvPr>
          <p:cNvSpPr txBox="1"/>
          <p:nvPr/>
        </p:nvSpPr>
        <p:spPr>
          <a:xfrm>
            <a:off x="5506299" y="5357850"/>
            <a:ext cx="4812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</a:t>
            </a:r>
          </a:p>
        </p:txBody>
      </p:sp>
      <p:sp>
        <p:nvSpPr>
          <p:cNvPr id="39" name="TextBox 32">
            <a:extLst>
              <a:ext uri="{FF2B5EF4-FFF2-40B4-BE49-F238E27FC236}">
                <a16:creationId xmlns:a16="http://schemas.microsoft.com/office/drawing/2014/main" id="{E1622425-7E35-4755-A2FA-9C4906A9CBB7}"/>
              </a:ext>
            </a:extLst>
          </p:cNvPr>
          <p:cNvSpPr txBox="1"/>
          <p:nvPr/>
        </p:nvSpPr>
        <p:spPr>
          <a:xfrm>
            <a:off x="8916480" y="3701505"/>
            <a:ext cx="57259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 </a:t>
            </a:r>
          </a:p>
        </p:txBody>
      </p:sp>
      <p:sp>
        <p:nvSpPr>
          <p:cNvPr id="40" name="TextBox 33">
            <a:extLst>
              <a:ext uri="{FF2B5EF4-FFF2-40B4-BE49-F238E27FC236}">
                <a16:creationId xmlns:a16="http://schemas.microsoft.com/office/drawing/2014/main" id="{03F6B557-69DB-4C38-9169-C25A4D2A6D70}"/>
              </a:ext>
            </a:extLst>
          </p:cNvPr>
          <p:cNvSpPr txBox="1"/>
          <p:nvPr/>
        </p:nvSpPr>
        <p:spPr>
          <a:xfrm>
            <a:off x="9743583" y="4630199"/>
            <a:ext cx="4587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</a:t>
            </a:r>
          </a:p>
        </p:txBody>
      </p:sp>
      <p:sp>
        <p:nvSpPr>
          <p:cNvPr id="41" name="TextBox 34">
            <a:extLst>
              <a:ext uri="{FF2B5EF4-FFF2-40B4-BE49-F238E27FC236}">
                <a16:creationId xmlns:a16="http://schemas.microsoft.com/office/drawing/2014/main" id="{48F3250E-D834-4EB2-9E07-D90C0174D26C}"/>
              </a:ext>
            </a:extLst>
          </p:cNvPr>
          <p:cNvSpPr txBox="1"/>
          <p:nvPr/>
        </p:nvSpPr>
        <p:spPr>
          <a:xfrm>
            <a:off x="9988049" y="2786082"/>
            <a:ext cx="5036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533186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„</a:t>
            </a:r>
            <a:r>
              <a:rPr lang="hr-HR" sz="3200" dirty="0" err="1"/>
              <a:t>Pig</a:t>
            </a:r>
            <a:r>
              <a:rPr lang="hr-HR" sz="3200" dirty="0"/>
              <a:t> </a:t>
            </a:r>
            <a:r>
              <a:rPr lang="hr-HR" sz="3200" dirty="0" err="1"/>
              <a:t>Pen</a:t>
            </a:r>
            <a:r>
              <a:rPr lang="hr-HR" sz="3200" dirty="0"/>
              <a:t> </a:t>
            </a:r>
            <a:r>
              <a:rPr lang="hr-HR" sz="3200" dirty="0" err="1"/>
              <a:t>Ciphre</a:t>
            </a:r>
            <a:r>
              <a:rPr lang="hr-HR" sz="3200" dirty="0"/>
              <a:t>”</a:t>
            </a:r>
            <a:br>
              <a:rPr lang="hr-HR" sz="3200" dirty="0"/>
            </a:br>
            <a:br>
              <a:rPr lang="hr-HR" sz="3200" dirty="0"/>
            </a:br>
            <a:endParaRPr lang="hr-HR" sz="3200" dirty="0"/>
          </a:p>
        </p:txBody>
      </p:sp>
      <p:pic>
        <p:nvPicPr>
          <p:cNvPr id="42" name="Picture 5">
            <a:extLst>
              <a:ext uri="{FF2B5EF4-FFF2-40B4-BE49-F238E27FC236}">
                <a16:creationId xmlns:a16="http://schemas.microsoft.com/office/drawing/2014/main" id="{BBC0DE41-CAF9-4F50-A20E-3C7330EE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990221" y="3834806"/>
            <a:ext cx="418174" cy="79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14">
            <a:extLst>
              <a:ext uri="{FF2B5EF4-FFF2-40B4-BE49-F238E27FC236}">
                <a16:creationId xmlns:a16="http://schemas.microsoft.com/office/drawing/2014/main" id="{97BED98F-32A6-4747-BB87-1ABF5A34BB88}"/>
              </a:ext>
            </a:extLst>
          </p:cNvPr>
          <p:cNvSpPr txBox="1"/>
          <p:nvPr/>
        </p:nvSpPr>
        <p:spPr>
          <a:xfrm>
            <a:off x="3159101" y="4808802"/>
            <a:ext cx="646266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 R A K T I K U M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42BBC036-FA8C-413D-992F-CF7027DA5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101" y="3951547"/>
            <a:ext cx="533401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3">
            <a:extLst>
              <a:ext uri="{FF2B5EF4-FFF2-40B4-BE49-F238E27FC236}">
                <a16:creationId xmlns:a16="http://schemas.microsoft.com/office/drawing/2014/main" id="{BEDFBDE1-71D3-4965-AF29-7F6271D93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2174" y="3951546"/>
            <a:ext cx="552452" cy="5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4C915526-DA90-4641-8D84-EB9E741A7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5116" y="395154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67F922DE-FC6F-461B-A618-EA5513B46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2504" y="395154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5">
            <a:extLst>
              <a:ext uri="{FF2B5EF4-FFF2-40B4-BE49-F238E27FC236}">
                <a16:creationId xmlns:a16="http://schemas.microsoft.com/office/drawing/2014/main" id="{DDDAAC1E-64C8-4E8F-83FD-87BDEB0F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088058" y="3880109"/>
            <a:ext cx="418174" cy="79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B15924EE-1D4E-4B9B-A8B8-44A96E18F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2" y="3951546"/>
            <a:ext cx="552452" cy="5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5">
            <a:extLst>
              <a:ext uri="{FF2B5EF4-FFF2-40B4-BE49-F238E27FC236}">
                <a16:creationId xmlns:a16="http://schemas.microsoft.com/office/drawing/2014/main" id="{A9A92C50-972A-42C3-809A-2A6296B3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062187" y="3906244"/>
            <a:ext cx="418174" cy="79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6164061F-D52B-40E8-8F99-D70FF90C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02702" y="3984882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3">
            <a:extLst>
              <a:ext uri="{FF2B5EF4-FFF2-40B4-BE49-F238E27FC236}">
                <a16:creationId xmlns:a16="http://schemas.microsoft.com/office/drawing/2014/main" id="{415569B4-5EEE-4C16-97FC-B208F92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3654" y="209415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4">
            <a:extLst>
              <a:ext uri="{FF2B5EF4-FFF2-40B4-BE49-F238E27FC236}">
                <a16:creationId xmlns:a16="http://schemas.microsoft.com/office/drawing/2014/main" id="{1A1276FF-886F-46EF-9708-25B084C4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0637" y="209415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5">
            <a:extLst>
              <a:ext uri="{FF2B5EF4-FFF2-40B4-BE49-F238E27FC236}">
                <a16:creationId xmlns:a16="http://schemas.microsoft.com/office/drawing/2014/main" id="{89751914-8392-4714-BEEB-4DB5C8F27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620" y="1871132"/>
            <a:ext cx="418174" cy="79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6">
            <a:extLst>
              <a:ext uri="{FF2B5EF4-FFF2-40B4-BE49-F238E27FC236}">
                <a16:creationId xmlns:a16="http://schemas.microsoft.com/office/drawing/2014/main" id="{5F6BE6BC-813A-4593-B0E6-BB13C85C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31273" y="209415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579E3DBB-CF4E-4554-B57E-3C07675A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8256" y="209415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5">
            <a:extLst>
              <a:ext uri="{FF2B5EF4-FFF2-40B4-BE49-F238E27FC236}">
                <a16:creationId xmlns:a16="http://schemas.microsoft.com/office/drawing/2014/main" id="{D6E9120B-B1F0-49D2-AB9C-A87621317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345239" y="1871132"/>
            <a:ext cx="418174" cy="79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id="{07C96106-0768-4433-A4AB-481CD986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48894" y="209415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8">
            <a:extLst>
              <a:ext uri="{FF2B5EF4-FFF2-40B4-BE49-F238E27FC236}">
                <a16:creationId xmlns:a16="http://schemas.microsoft.com/office/drawing/2014/main" id="{43D4E5DC-2E90-4E4A-97F8-47741D2E2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24331" y="2122738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9">
            <a:extLst>
              <a:ext uri="{FF2B5EF4-FFF2-40B4-BE49-F238E27FC236}">
                <a16:creationId xmlns:a16="http://schemas.microsoft.com/office/drawing/2014/main" id="{DF0FF83D-30A3-4CFA-876B-7449F3FDC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735" y="2098659"/>
            <a:ext cx="567003" cy="56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TextBox 30">
            <a:extLst>
              <a:ext uri="{FF2B5EF4-FFF2-40B4-BE49-F238E27FC236}">
                <a16:creationId xmlns:a16="http://schemas.microsoft.com/office/drawing/2014/main" id="{1046001D-F472-45F1-9EAC-6D7753F595D4}"/>
              </a:ext>
            </a:extLst>
          </p:cNvPr>
          <p:cNvSpPr txBox="1"/>
          <p:nvPr/>
        </p:nvSpPr>
        <p:spPr>
          <a:xfrm>
            <a:off x="9621768" y="218558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PRIJE</a:t>
            </a:r>
          </a:p>
        </p:txBody>
      </p:sp>
    </p:spTree>
    <p:extLst>
      <p:ext uri="{BB962C8B-B14F-4D97-AF65-F5344CB8AC3E}">
        <p14:creationId xmlns:p14="http://schemas.microsoft.com/office/powerpoint/2010/main" val="3872995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Enkripcija komunikacije ključem danas- </a:t>
            </a:r>
            <a:r>
              <a:rPr lang="hr-HR" sz="3200" dirty="0">
                <a:solidFill>
                  <a:srgbClr val="0000FF"/>
                </a:solidFill>
              </a:rPr>
              <a:t>Asimetrična</a:t>
            </a:r>
            <a:r>
              <a:rPr lang="hr-HR" sz="3200" dirty="0"/>
              <a:t> enkripcija</a:t>
            </a:r>
          </a:p>
        </p:txBody>
      </p:sp>
      <p:pic>
        <p:nvPicPr>
          <p:cNvPr id="23" name="Picture 3" descr="InternetOblak.png">
            <a:extLst>
              <a:ext uri="{FF2B5EF4-FFF2-40B4-BE49-F238E27FC236}">
                <a16:creationId xmlns:a16="http://schemas.microsoft.com/office/drawing/2014/main" id="{2E8220F0-415B-4A60-8F81-6F3653B9DC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2057" y="2703791"/>
            <a:ext cx="1693095" cy="1450418"/>
          </a:xfrm>
          <a:prstGeom prst="rect">
            <a:avLst/>
          </a:prstGeom>
        </p:spPr>
      </p:pic>
      <p:pic>
        <p:nvPicPr>
          <p:cNvPr id="24" name="Picture 6" descr="network-router-hi.png">
            <a:extLst>
              <a:ext uri="{FF2B5EF4-FFF2-40B4-BE49-F238E27FC236}">
                <a16:creationId xmlns:a16="http://schemas.microsoft.com/office/drawing/2014/main" id="{5F992880-19A9-4095-9329-0C485E06DA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8670" y="3203857"/>
            <a:ext cx="1068096" cy="510906"/>
          </a:xfrm>
          <a:prstGeom prst="rect">
            <a:avLst/>
          </a:prstGeom>
        </p:spPr>
      </p:pic>
      <p:pic>
        <p:nvPicPr>
          <p:cNvPr id="25" name="Picture 7" descr="network-router-hi.png">
            <a:extLst>
              <a:ext uri="{FF2B5EF4-FFF2-40B4-BE49-F238E27FC236}">
                <a16:creationId xmlns:a16="http://schemas.microsoft.com/office/drawing/2014/main" id="{83576952-4386-4E9E-9DDF-3F72432AB4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8982" y="3132419"/>
            <a:ext cx="1068096" cy="510906"/>
          </a:xfrm>
          <a:prstGeom prst="rect">
            <a:avLst/>
          </a:prstGeom>
        </p:spPr>
      </p:pic>
      <p:grpSp>
        <p:nvGrpSpPr>
          <p:cNvPr id="26" name="Group 9">
            <a:extLst>
              <a:ext uri="{FF2B5EF4-FFF2-40B4-BE49-F238E27FC236}">
                <a16:creationId xmlns:a16="http://schemas.microsoft.com/office/drawing/2014/main" id="{844EF24F-B892-4119-BF19-09866EAC1529}"/>
              </a:ext>
            </a:extLst>
          </p:cNvPr>
          <p:cNvGrpSpPr/>
          <p:nvPr/>
        </p:nvGrpSpPr>
        <p:grpSpPr>
          <a:xfrm>
            <a:off x="1797346" y="3203858"/>
            <a:ext cx="1816844" cy="1032025"/>
            <a:chOff x="714348" y="1643050"/>
            <a:chExt cx="2322987" cy="1323353"/>
          </a:xfrm>
        </p:grpSpPr>
        <p:pic>
          <p:nvPicPr>
            <p:cNvPr id="27" name="Picture 5" descr="key-256.png">
              <a:extLst>
                <a:ext uri="{FF2B5EF4-FFF2-40B4-BE49-F238E27FC236}">
                  <a16:creationId xmlns:a16="http://schemas.microsoft.com/office/drawing/2014/main" id="{D10CFFC3-E50D-407B-AC98-299B126C0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0" y="1643050"/>
              <a:ext cx="1295392" cy="1295392"/>
            </a:xfrm>
            <a:prstGeom prst="rect">
              <a:avLst/>
            </a:prstGeom>
          </p:spPr>
        </p:pic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298AD7E3-E5B1-4DF6-9AC0-860AFA721BA6}"/>
                </a:ext>
              </a:extLst>
            </p:cNvPr>
            <p:cNvSpPr txBox="1"/>
            <p:nvPr/>
          </p:nvSpPr>
          <p:spPr>
            <a:xfrm>
              <a:off x="714348" y="2571744"/>
              <a:ext cx="2322987" cy="394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PRIVATNI KLJUČ A</a:t>
              </a:r>
            </a:p>
          </p:txBody>
        </p:sp>
      </p:grpSp>
      <p:grpSp>
        <p:nvGrpSpPr>
          <p:cNvPr id="29" name="Group 10">
            <a:extLst>
              <a:ext uri="{FF2B5EF4-FFF2-40B4-BE49-F238E27FC236}">
                <a16:creationId xmlns:a16="http://schemas.microsoft.com/office/drawing/2014/main" id="{FD44BA44-80AB-4529-9A96-84D7ECA5C201}"/>
              </a:ext>
            </a:extLst>
          </p:cNvPr>
          <p:cNvGrpSpPr/>
          <p:nvPr/>
        </p:nvGrpSpPr>
        <p:grpSpPr>
          <a:xfrm>
            <a:off x="3583297" y="1846535"/>
            <a:ext cx="1520801" cy="980912"/>
            <a:chOff x="714348" y="1643050"/>
            <a:chExt cx="2113724" cy="1353316"/>
          </a:xfrm>
        </p:grpSpPr>
        <p:pic>
          <p:nvPicPr>
            <p:cNvPr id="30" name="Picture 11" descr="key-256.png">
              <a:extLst>
                <a:ext uri="{FF2B5EF4-FFF2-40B4-BE49-F238E27FC236}">
                  <a16:creationId xmlns:a16="http://schemas.microsoft.com/office/drawing/2014/main" id="{657DE07B-DD9A-4D83-B463-62568E81D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0" y="1643050"/>
              <a:ext cx="1295392" cy="1295392"/>
            </a:xfrm>
            <a:prstGeom prst="rect">
              <a:avLst/>
            </a:prstGeom>
          </p:spPr>
        </p:pic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F23F2E93-0056-48D2-9553-40B68A751025}"/>
                </a:ext>
              </a:extLst>
            </p:cNvPr>
            <p:cNvSpPr txBox="1"/>
            <p:nvPr/>
          </p:nvSpPr>
          <p:spPr>
            <a:xfrm>
              <a:off x="714348" y="2571741"/>
              <a:ext cx="2113724" cy="424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JAVNI KLJUČ A</a:t>
              </a:r>
            </a:p>
          </p:txBody>
        </p:sp>
      </p:grpSp>
      <p:grpSp>
        <p:nvGrpSpPr>
          <p:cNvPr id="32" name="Group 15">
            <a:extLst>
              <a:ext uri="{FF2B5EF4-FFF2-40B4-BE49-F238E27FC236}">
                <a16:creationId xmlns:a16="http://schemas.microsoft.com/office/drawing/2014/main" id="{58B13B2E-2E12-47AA-B2E2-E93C5717A954}"/>
              </a:ext>
            </a:extLst>
          </p:cNvPr>
          <p:cNvGrpSpPr/>
          <p:nvPr/>
        </p:nvGrpSpPr>
        <p:grpSpPr>
          <a:xfrm>
            <a:off x="8369643" y="3418172"/>
            <a:ext cx="1823513" cy="910501"/>
            <a:chOff x="1928794" y="1500174"/>
            <a:chExt cx="2762995" cy="1510843"/>
          </a:xfrm>
        </p:grpSpPr>
        <p:pic>
          <p:nvPicPr>
            <p:cNvPr id="33" name="Picture 13" descr="key-512.png">
              <a:extLst>
                <a:ext uri="{FF2B5EF4-FFF2-40B4-BE49-F238E27FC236}">
                  <a16:creationId xmlns:a16="http://schemas.microsoft.com/office/drawing/2014/main" id="{CED4E865-E180-4DFC-92F2-9DC12784C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1670" y="1500174"/>
              <a:ext cx="1438268" cy="1438268"/>
            </a:xfrm>
            <a:prstGeom prst="rect">
              <a:avLst/>
            </a:prstGeom>
          </p:spPr>
        </p:pic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65E42B1A-425B-4C52-B0C2-4A628C2D177E}"/>
                </a:ext>
              </a:extLst>
            </p:cNvPr>
            <p:cNvSpPr txBox="1"/>
            <p:nvPr/>
          </p:nvSpPr>
          <p:spPr>
            <a:xfrm>
              <a:off x="1928794" y="2500306"/>
              <a:ext cx="2762995" cy="510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PRIVATNI KLJUČ B</a:t>
              </a:r>
            </a:p>
          </p:txBody>
        </p:sp>
      </p:grpSp>
      <p:grpSp>
        <p:nvGrpSpPr>
          <p:cNvPr id="35" name="Group 19">
            <a:extLst>
              <a:ext uri="{FF2B5EF4-FFF2-40B4-BE49-F238E27FC236}">
                <a16:creationId xmlns:a16="http://schemas.microsoft.com/office/drawing/2014/main" id="{791BB4BA-B81A-40A5-90B3-F6398B03E638}"/>
              </a:ext>
            </a:extLst>
          </p:cNvPr>
          <p:cNvGrpSpPr/>
          <p:nvPr/>
        </p:nvGrpSpPr>
        <p:grpSpPr>
          <a:xfrm>
            <a:off x="6413546" y="1936167"/>
            <a:ext cx="1527469" cy="910501"/>
            <a:chOff x="1928794" y="1500174"/>
            <a:chExt cx="2314428" cy="1510843"/>
          </a:xfrm>
        </p:grpSpPr>
        <p:pic>
          <p:nvPicPr>
            <p:cNvPr id="36" name="Picture 20" descr="key-512.png">
              <a:extLst>
                <a:ext uri="{FF2B5EF4-FFF2-40B4-BE49-F238E27FC236}">
                  <a16:creationId xmlns:a16="http://schemas.microsoft.com/office/drawing/2014/main" id="{D091BCC2-85BB-47A3-AC63-D19105E8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1670" y="1500174"/>
              <a:ext cx="1438268" cy="1438268"/>
            </a:xfrm>
            <a:prstGeom prst="rect">
              <a:avLst/>
            </a:prstGeom>
          </p:spPr>
        </p:pic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id="{75A7F73E-792D-420B-8020-6D6F65870D0A}"/>
                </a:ext>
              </a:extLst>
            </p:cNvPr>
            <p:cNvSpPr txBox="1"/>
            <p:nvPr/>
          </p:nvSpPr>
          <p:spPr>
            <a:xfrm>
              <a:off x="1928794" y="2500306"/>
              <a:ext cx="2314428" cy="510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JAVNI KLJUČ B</a:t>
              </a:r>
            </a:p>
          </p:txBody>
        </p:sp>
      </p:grpSp>
      <p:sp>
        <p:nvSpPr>
          <p:cNvPr id="38" name="TextBox 22">
            <a:extLst>
              <a:ext uri="{FF2B5EF4-FFF2-40B4-BE49-F238E27FC236}">
                <a16:creationId xmlns:a16="http://schemas.microsoft.com/office/drawing/2014/main" id="{B0A43B4E-B9A9-4E39-99C1-EA7D1A41D0A6}"/>
              </a:ext>
            </a:extLst>
          </p:cNvPr>
          <p:cNvSpPr txBox="1"/>
          <p:nvPr/>
        </p:nvSpPr>
        <p:spPr>
          <a:xfrm>
            <a:off x="3731984" y="36324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39" name="TextBox 23">
            <a:extLst>
              <a:ext uri="{FF2B5EF4-FFF2-40B4-BE49-F238E27FC236}">
                <a16:creationId xmlns:a16="http://schemas.microsoft.com/office/drawing/2014/main" id="{6806EEA5-93BF-4D58-94CF-EBAF49CBF04D}"/>
              </a:ext>
            </a:extLst>
          </p:cNvPr>
          <p:cNvSpPr txBox="1"/>
          <p:nvPr/>
        </p:nvSpPr>
        <p:spPr>
          <a:xfrm>
            <a:off x="7518198" y="370392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p:cxnSp>
        <p:nvCxnSpPr>
          <p:cNvPr id="40" name="Straight Connector 25">
            <a:extLst>
              <a:ext uri="{FF2B5EF4-FFF2-40B4-BE49-F238E27FC236}">
                <a16:creationId xmlns:a16="http://schemas.microsoft.com/office/drawing/2014/main" id="{14E5E174-B118-4D9C-8265-191098465E78}"/>
              </a:ext>
            </a:extLst>
          </p:cNvPr>
          <p:cNvCxnSpPr>
            <a:stCxn id="25" idx="3"/>
            <a:endCxn id="23" idx="1"/>
          </p:cNvCxnSpPr>
          <p:nvPr/>
        </p:nvCxnSpPr>
        <p:spPr>
          <a:xfrm>
            <a:off x="4437078" y="3387872"/>
            <a:ext cx="574978" cy="411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7">
            <a:extLst>
              <a:ext uri="{FF2B5EF4-FFF2-40B4-BE49-F238E27FC236}">
                <a16:creationId xmlns:a16="http://schemas.microsoft.com/office/drawing/2014/main" id="{92872398-A114-4196-86C3-9F7EBEF5F49F}"/>
              </a:ext>
            </a:extLst>
          </p:cNvPr>
          <p:cNvCxnSpPr>
            <a:stCxn id="24" idx="1"/>
            <a:endCxn id="23" idx="3"/>
          </p:cNvCxnSpPr>
          <p:nvPr/>
        </p:nvCxnSpPr>
        <p:spPr>
          <a:xfrm rot="10800000">
            <a:off x="6705153" y="3429000"/>
            <a:ext cx="453519" cy="3031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32">
            <a:extLst>
              <a:ext uri="{FF2B5EF4-FFF2-40B4-BE49-F238E27FC236}">
                <a16:creationId xmlns:a16="http://schemas.microsoft.com/office/drawing/2014/main" id="{C1746124-64D3-46DF-8200-7ADDF313E18B}"/>
              </a:ext>
            </a:extLst>
          </p:cNvPr>
          <p:cNvGrpSpPr/>
          <p:nvPr/>
        </p:nvGrpSpPr>
        <p:grpSpPr>
          <a:xfrm>
            <a:off x="5154932" y="2265639"/>
            <a:ext cx="1143008" cy="11113"/>
            <a:chOff x="3857620" y="2705095"/>
            <a:chExt cx="1143008" cy="11113"/>
          </a:xfrm>
        </p:grpSpPr>
        <p:cxnSp>
          <p:nvCxnSpPr>
            <p:cNvPr id="63" name="Straight Arrow Connector 29">
              <a:extLst>
                <a:ext uri="{FF2B5EF4-FFF2-40B4-BE49-F238E27FC236}">
                  <a16:creationId xmlns:a16="http://schemas.microsoft.com/office/drawing/2014/main" id="{79756A8F-4A93-4A20-AA9A-A7B065B2D3D3}"/>
                </a:ext>
              </a:extLst>
            </p:cNvPr>
            <p:cNvCxnSpPr/>
            <p:nvPr/>
          </p:nvCxnSpPr>
          <p:spPr>
            <a:xfrm>
              <a:off x="4429124" y="2714620"/>
              <a:ext cx="57150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30">
              <a:extLst>
                <a:ext uri="{FF2B5EF4-FFF2-40B4-BE49-F238E27FC236}">
                  <a16:creationId xmlns:a16="http://schemas.microsoft.com/office/drawing/2014/main" id="{CEA34B7D-6646-40F6-A0DB-E47D9A2D6667}"/>
                </a:ext>
              </a:extLst>
            </p:cNvPr>
            <p:cNvCxnSpPr/>
            <p:nvPr/>
          </p:nvCxnSpPr>
          <p:spPr>
            <a:xfrm rot="10800000">
              <a:off x="3857620" y="2705095"/>
              <a:ext cx="581028" cy="95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7700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Enkripcija komunikacije ključem danas- </a:t>
            </a:r>
            <a:r>
              <a:rPr lang="hr-HR" sz="3200" dirty="0">
                <a:solidFill>
                  <a:srgbClr val="0000FF"/>
                </a:solidFill>
              </a:rPr>
              <a:t>Asimetrična</a:t>
            </a:r>
            <a:r>
              <a:rPr lang="hr-HR" sz="3200" dirty="0"/>
              <a:t> enkripcija</a:t>
            </a:r>
          </a:p>
        </p:txBody>
      </p:sp>
      <p:pic>
        <p:nvPicPr>
          <p:cNvPr id="42" name="Picture 3" descr="InternetOblak.png">
            <a:extLst>
              <a:ext uri="{FF2B5EF4-FFF2-40B4-BE49-F238E27FC236}">
                <a16:creationId xmlns:a16="http://schemas.microsoft.com/office/drawing/2014/main" id="{3E7A60A5-C311-473C-9937-A2FBF676A8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0571" y="2851012"/>
            <a:ext cx="1693095" cy="1450418"/>
          </a:xfrm>
          <a:prstGeom prst="rect">
            <a:avLst/>
          </a:prstGeom>
        </p:spPr>
      </p:pic>
      <p:pic>
        <p:nvPicPr>
          <p:cNvPr id="43" name="Picture 6" descr="network-router-hi.png">
            <a:extLst>
              <a:ext uri="{FF2B5EF4-FFF2-40B4-BE49-F238E27FC236}">
                <a16:creationId xmlns:a16="http://schemas.microsoft.com/office/drawing/2014/main" id="{C542E4CD-A924-4032-9010-38B4EE222B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7184" y="3351078"/>
            <a:ext cx="1068096" cy="510906"/>
          </a:xfrm>
          <a:prstGeom prst="rect">
            <a:avLst/>
          </a:prstGeom>
        </p:spPr>
      </p:pic>
      <p:pic>
        <p:nvPicPr>
          <p:cNvPr id="44" name="Picture 7" descr="network-router-hi.png">
            <a:extLst>
              <a:ext uri="{FF2B5EF4-FFF2-40B4-BE49-F238E27FC236}">
                <a16:creationId xmlns:a16="http://schemas.microsoft.com/office/drawing/2014/main" id="{1363E7A6-8B52-40F5-B319-9EDDE876E1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7496" y="3279640"/>
            <a:ext cx="1068096" cy="510906"/>
          </a:xfrm>
          <a:prstGeom prst="rect">
            <a:avLst/>
          </a:prstGeom>
        </p:spPr>
      </p:pic>
      <p:grpSp>
        <p:nvGrpSpPr>
          <p:cNvPr id="45" name="Group 9">
            <a:extLst>
              <a:ext uri="{FF2B5EF4-FFF2-40B4-BE49-F238E27FC236}">
                <a16:creationId xmlns:a16="http://schemas.microsoft.com/office/drawing/2014/main" id="{7124455E-ECDF-4F23-9FE9-9746EB14CDAA}"/>
              </a:ext>
            </a:extLst>
          </p:cNvPr>
          <p:cNvGrpSpPr/>
          <p:nvPr/>
        </p:nvGrpSpPr>
        <p:grpSpPr>
          <a:xfrm>
            <a:off x="1965860" y="3351079"/>
            <a:ext cx="1816844" cy="1032025"/>
            <a:chOff x="714348" y="1643050"/>
            <a:chExt cx="2322987" cy="1323353"/>
          </a:xfrm>
        </p:grpSpPr>
        <p:pic>
          <p:nvPicPr>
            <p:cNvPr id="46" name="Picture 5" descr="key-256.png">
              <a:extLst>
                <a:ext uri="{FF2B5EF4-FFF2-40B4-BE49-F238E27FC236}">
                  <a16:creationId xmlns:a16="http://schemas.microsoft.com/office/drawing/2014/main" id="{DFE125C7-CC51-4230-BAB3-B0BED66CD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0" y="1643050"/>
              <a:ext cx="1295392" cy="1295392"/>
            </a:xfrm>
            <a:prstGeom prst="rect">
              <a:avLst/>
            </a:prstGeom>
          </p:spPr>
        </p:pic>
        <p:sp>
          <p:nvSpPr>
            <p:cNvPr id="47" name="TextBox 8">
              <a:extLst>
                <a:ext uri="{FF2B5EF4-FFF2-40B4-BE49-F238E27FC236}">
                  <a16:creationId xmlns:a16="http://schemas.microsoft.com/office/drawing/2014/main" id="{9A8F3513-B39A-45BD-B421-4AFD707081FF}"/>
                </a:ext>
              </a:extLst>
            </p:cNvPr>
            <p:cNvSpPr txBox="1"/>
            <p:nvPr/>
          </p:nvSpPr>
          <p:spPr>
            <a:xfrm>
              <a:off x="714348" y="2571744"/>
              <a:ext cx="2322987" cy="394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PRIVATNI KLJUČ A</a:t>
              </a:r>
            </a:p>
          </p:txBody>
        </p:sp>
      </p:grpSp>
      <p:grpSp>
        <p:nvGrpSpPr>
          <p:cNvPr id="48" name="Group 10">
            <a:extLst>
              <a:ext uri="{FF2B5EF4-FFF2-40B4-BE49-F238E27FC236}">
                <a16:creationId xmlns:a16="http://schemas.microsoft.com/office/drawing/2014/main" id="{F37780AD-D1E7-4FBF-B9A2-56CDF99224CA}"/>
              </a:ext>
            </a:extLst>
          </p:cNvPr>
          <p:cNvGrpSpPr/>
          <p:nvPr/>
        </p:nvGrpSpPr>
        <p:grpSpPr>
          <a:xfrm>
            <a:off x="7180835" y="2279508"/>
            <a:ext cx="1520801" cy="980912"/>
            <a:chOff x="714348" y="1643050"/>
            <a:chExt cx="2113724" cy="1353316"/>
          </a:xfrm>
        </p:grpSpPr>
        <p:pic>
          <p:nvPicPr>
            <p:cNvPr id="49" name="Picture 11" descr="key-256.png">
              <a:extLst>
                <a:ext uri="{FF2B5EF4-FFF2-40B4-BE49-F238E27FC236}">
                  <a16:creationId xmlns:a16="http://schemas.microsoft.com/office/drawing/2014/main" id="{49789225-3835-4C54-B336-7FEC95EC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0" y="1643050"/>
              <a:ext cx="1295392" cy="1295392"/>
            </a:xfrm>
            <a:prstGeom prst="rect">
              <a:avLst/>
            </a:prstGeom>
          </p:spPr>
        </p:pic>
        <p:sp>
          <p:nvSpPr>
            <p:cNvPr id="50" name="TextBox 12">
              <a:extLst>
                <a:ext uri="{FF2B5EF4-FFF2-40B4-BE49-F238E27FC236}">
                  <a16:creationId xmlns:a16="http://schemas.microsoft.com/office/drawing/2014/main" id="{60086274-F156-4FDC-90E2-4CB5A135D8DC}"/>
                </a:ext>
              </a:extLst>
            </p:cNvPr>
            <p:cNvSpPr txBox="1"/>
            <p:nvPr/>
          </p:nvSpPr>
          <p:spPr>
            <a:xfrm>
              <a:off x="714348" y="2571741"/>
              <a:ext cx="2113724" cy="424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JAVNI KLJUČ A</a:t>
              </a:r>
            </a:p>
          </p:txBody>
        </p:sp>
      </p:grpSp>
      <p:grpSp>
        <p:nvGrpSpPr>
          <p:cNvPr id="51" name="Group 15">
            <a:extLst>
              <a:ext uri="{FF2B5EF4-FFF2-40B4-BE49-F238E27FC236}">
                <a16:creationId xmlns:a16="http://schemas.microsoft.com/office/drawing/2014/main" id="{9F189F3F-0F46-4F96-860C-65D825F7AB2C}"/>
              </a:ext>
            </a:extLst>
          </p:cNvPr>
          <p:cNvGrpSpPr/>
          <p:nvPr/>
        </p:nvGrpSpPr>
        <p:grpSpPr>
          <a:xfrm>
            <a:off x="8538157" y="3565393"/>
            <a:ext cx="1823513" cy="910501"/>
            <a:chOff x="1928794" y="1500174"/>
            <a:chExt cx="2762995" cy="1510843"/>
          </a:xfrm>
        </p:grpSpPr>
        <p:pic>
          <p:nvPicPr>
            <p:cNvPr id="52" name="Picture 13" descr="key-512.png">
              <a:extLst>
                <a:ext uri="{FF2B5EF4-FFF2-40B4-BE49-F238E27FC236}">
                  <a16:creationId xmlns:a16="http://schemas.microsoft.com/office/drawing/2014/main" id="{52120C0D-2674-4AA6-B12F-CA982D747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1670" y="1500174"/>
              <a:ext cx="1438268" cy="1438268"/>
            </a:xfrm>
            <a:prstGeom prst="rect">
              <a:avLst/>
            </a:prstGeom>
          </p:spPr>
        </p:pic>
        <p:sp>
          <p:nvSpPr>
            <p:cNvPr id="53" name="TextBox 14">
              <a:extLst>
                <a:ext uri="{FF2B5EF4-FFF2-40B4-BE49-F238E27FC236}">
                  <a16:creationId xmlns:a16="http://schemas.microsoft.com/office/drawing/2014/main" id="{A0082FA0-4B61-492C-829A-6C3D776AE0BB}"/>
                </a:ext>
              </a:extLst>
            </p:cNvPr>
            <p:cNvSpPr txBox="1"/>
            <p:nvPr/>
          </p:nvSpPr>
          <p:spPr>
            <a:xfrm>
              <a:off x="1928794" y="2500306"/>
              <a:ext cx="2762995" cy="510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PRIVATNI KLJUČ B</a:t>
              </a:r>
            </a:p>
          </p:txBody>
        </p:sp>
      </p:grpSp>
      <p:grpSp>
        <p:nvGrpSpPr>
          <p:cNvPr id="54" name="Group 19">
            <a:extLst>
              <a:ext uri="{FF2B5EF4-FFF2-40B4-BE49-F238E27FC236}">
                <a16:creationId xmlns:a16="http://schemas.microsoft.com/office/drawing/2014/main" id="{D99C6838-0B6D-477C-B05C-D70C3BAF4D65}"/>
              </a:ext>
            </a:extLst>
          </p:cNvPr>
          <p:cNvGrpSpPr/>
          <p:nvPr/>
        </p:nvGrpSpPr>
        <p:grpSpPr>
          <a:xfrm>
            <a:off x="3394621" y="2279509"/>
            <a:ext cx="1527469" cy="910501"/>
            <a:chOff x="1928794" y="1500174"/>
            <a:chExt cx="2314428" cy="1510843"/>
          </a:xfrm>
        </p:grpSpPr>
        <p:pic>
          <p:nvPicPr>
            <p:cNvPr id="55" name="Picture 20" descr="key-512.png">
              <a:extLst>
                <a:ext uri="{FF2B5EF4-FFF2-40B4-BE49-F238E27FC236}">
                  <a16:creationId xmlns:a16="http://schemas.microsoft.com/office/drawing/2014/main" id="{27E74FDC-C27C-4C71-9450-B351864D4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1670" y="1500174"/>
              <a:ext cx="1438268" cy="1438268"/>
            </a:xfrm>
            <a:prstGeom prst="rect">
              <a:avLst/>
            </a:prstGeom>
          </p:spPr>
        </p:pic>
        <p:sp>
          <p:nvSpPr>
            <p:cNvPr id="56" name="TextBox 21">
              <a:extLst>
                <a:ext uri="{FF2B5EF4-FFF2-40B4-BE49-F238E27FC236}">
                  <a16:creationId xmlns:a16="http://schemas.microsoft.com/office/drawing/2014/main" id="{E0EEE079-5114-4733-A902-46793B42BF47}"/>
                </a:ext>
              </a:extLst>
            </p:cNvPr>
            <p:cNvSpPr txBox="1"/>
            <p:nvPr/>
          </p:nvSpPr>
          <p:spPr>
            <a:xfrm>
              <a:off x="1928794" y="2500306"/>
              <a:ext cx="2314428" cy="510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JAVNI KLJUČ B</a:t>
              </a:r>
            </a:p>
          </p:txBody>
        </p:sp>
      </p:grpSp>
      <p:sp>
        <p:nvSpPr>
          <p:cNvPr id="57" name="TextBox 22">
            <a:extLst>
              <a:ext uri="{FF2B5EF4-FFF2-40B4-BE49-F238E27FC236}">
                <a16:creationId xmlns:a16="http://schemas.microsoft.com/office/drawing/2014/main" id="{31923550-1B5A-432B-B32F-F9F7E0592B96}"/>
              </a:ext>
            </a:extLst>
          </p:cNvPr>
          <p:cNvSpPr txBox="1"/>
          <p:nvPr/>
        </p:nvSpPr>
        <p:spPr>
          <a:xfrm>
            <a:off x="3900498" y="377970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58" name="TextBox 23">
            <a:extLst>
              <a:ext uri="{FF2B5EF4-FFF2-40B4-BE49-F238E27FC236}">
                <a16:creationId xmlns:a16="http://schemas.microsoft.com/office/drawing/2014/main" id="{A1990312-BB34-49E4-A608-18E1420B5161}"/>
              </a:ext>
            </a:extLst>
          </p:cNvPr>
          <p:cNvSpPr txBox="1"/>
          <p:nvPr/>
        </p:nvSpPr>
        <p:spPr>
          <a:xfrm>
            <a:off x="7686712" y="385114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p:cxnSp>
        <p:nvCxnSpPr>
          <p:cNvPr id="59" name="Straight Connector 25">
            <a:extLst>
              <a:ext uri="{FF2B5EF4-FFF2-40B4-BE49-F238E27FC236}">
                <a16:creationId xmlns:a16="http://schemas.microsoft.com/office/drawing/2014/main" id="{C0CC29D3-D818-44D7-9FF4-4D20575E7223}"/>
              </a:ext>
            </a:extLst>
          </p:cNvPr>
          <p:cNvCxnSpPr>
            <a:stCxn id="44" idx="3"/>
            <a:endCxn id="42" idx="1"/>
          </p:cNvCxnSpPr>
          <p:nvPr/>
        </p:nvCxnSpPr>
        <p:spPr>
          <a:xfrm>
            <a:off x="4605592" y="3535093"/>
            <a:ext cx="574978" cy="411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27">
            <a:extLst>
              <a:ext uri="{FF2B5EF4-FFF2-40B4-BE49-F238E27FC236}">
                <a16:creationId xmlns:a16="http://schemas.microsoft.com/office/drawing/2014/main" id="{8C5CC551-BB6B-4EAB-A4EA-DF7298AC9542}"/>
              </a:ext>
            </a:extLst>
          </p:cNvPr>
          <p:cNvCxnSpPr>
            <a:stCxn id="43" idx="1"/>
            <a:endCxn id="42" idx="3"/>
          </p:cNvCxnSpPr>
          <p:nvPr/>
        </p:nvCxnSpPr>
        <p:spPr>
          <a:xfrm rot="10800000">
            <a:off x="6873667" y="3576221"/>
            <a:ext cx="453519" cy="3031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4" descr="icon-letter-mail-hi.png">
            <a:extLst>
              <a:ext uri="{FF2B5EF4-FFF2-40B4-BE49-F238E27FC236}">
                <a16:creationId xmlns:a16="http://schemas.microsoft.com/office/drawing/2014/main" id="{A0084BAA-6068-4313-B95D-35B43A2549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0504" y="2279508"/>
            <a:ext cx="568960" cy="406806"/>
          </a:xfrm>
          <a:prstGeom prst="rect">
            <a:avLst/>
          </a:prstGeom>
        </p:spPr>
      </p:pic>
      <p:pic>
        <p:nvPicPr>
          <p:cNvPr id="65" name="Picture 26" descr="icon-letter-mail-hi.png">
            <a:extLst>
              <a:ext uri="{FF2B5EF4-FFF2-40B4-BE49-F238E27FC236}">
                <a16:creationId xmlns:a16="http://schemas.microsoft.com/office/drawing/2014/main" id="{7FD1744B-AE33-49CA-8158-2DF25CBCC7B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23446" y="2065194"/>
            <a:ext cx="568960" cy="406806"/>
          </a:xfrm>
          <a:prstGeom prst="rect">
            <a:avLst/>
          </a:prstGeom>
        </p:spPr>
      </p:pic>
      <p:pic>
        <p:nvPicPr>
          <p:cNvPr id="66" name="Picture 28" descr="icon-letter-mail-hi.png">
            <a:extLst>
              <a:ext uri="{FF2B5EF4-FFF2-40B4-BE49-F238E27FC236}">
                <a16:creationId xmlns:a16="http://schemas.microsoft.com/office/drawing/2014/main" id="{72D3370A-5112-4654-8276-5EFC50B8E28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6388" y="2065194"/>
            <a:ext cx="568960" cy="406806"/>
          </a:xfrm>
          <a:prstGeom prst="rect">
            <a:avLst/>
          </a:prstGeom>
        </p:spPr>
      </p:pic>
      <p:pic>
        <p:nvPicPr>
          <p:cNvPr id="67" name="Picture 31" descr="icon-letter-mail-hi.png">
            <a:extLst>
              <a:ext uri="{FF2B5EF4-FFF2-40B4-BE49-F238E27FC236}">
                <a16:creationId xmlns:a16="http://schemas.microsoft.com/office/drawing/2014/main" id="{5AB26041-AC07-4E95-9985-11C1EB43D4A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9330" y="2279508"/>
            <a:ext cx="568960" cy="406806"/>
          </a:xfrm>
          <a:prstGeom prst="rect">
            <a:avLst/>
          </a:prstGeom>
        </p:spPr>
      </p:pic>
      <p:sp>
        <p:nvSpPr>
          <p:cNvPr id="68" name="TextBox 32">
            <a:extLst>
              <a:ext uri="{FF2B5EF4-FFF2-40B4-BE49-F238E27FC236}">
                <a16:creationId xmlns:a16="http://schemas.microsoft.com/office/drawing/2014/main" id="{DC866836-AA5F-49E7-929D-D96DA1550CC6}"/>
              </a:ext>
            </a:extLst>
          </p:cNvPr>
          <p:cNvSpPr txBox="1"/>
          <p:nvPr/>
        </p:nvSpPr>
        <p:spPr>
          <a:xfrm>
            <a:off x="2972605" y="5114330"/>
            <a:ext cx="644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Problem je preveliko opterećenje uređaja koje nije potrebno</a:t>
            </a:r>
          </a:p>
        </p:txBody>
      </p:sp>
    </p:spTree>
    <p:extLst>
      <p:ext uri="{BB962C8B-B14F-4D97-AF65-F5344CB8AC3E}">
        <p14:creationId xmlns:p14="http://schemas.microsoft.com/office/powerpoint/2010/main" val="2567374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Enkripcija komunikacije ključem danas- </a:t>
            </a:r>
            <a:r>
              <a:rPr lang="hr-HR" sz="3200" dirty="0">
                <a:solidFill>
                  <a:srgbClr val="FF0000"/>
                </a:solidFill>
              </a:rPr>
              <a:t>Simetrična</a:t>
            </a:r>
            <a:r>
              <a:rPr lang="hr-HR" sz="3200" dirty="0"/>
              <a:t> enkripcija</a:t>
            </a:r>
          </a:p>
        </p:txBody>
      </p:sp>
      <p:pic>
        <p:nvPicPr>
          <p:cNvPr id="27" name="Picture 3" descr="InternetOblak.png">
            <a:extLst>
              <a:ext uri="{FF2B5EF4-FFF2-40B4-BE49-F238E27FC236}">
                <a16:creationId xmlns:a16="http://schemas.microsoft.com/office/drawing/2014/main" id="{AED771B2-0EE5-4ED9-ACFE-D6B652EF5B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745" y="3143248"/>
            <a:ext cx="1693095" cy="1450418"/>
          </a:xfrm>
          <a:prstGeom prst="rect">
            <a:avLst/>
          </a:prstGeom>
        </p:spPr>
      </p:pic>
      <p:pic>
        <p:nvPicPr>
          <p:cNvPr id="28" name="Picture 6" descr="network-router-hi.png">
            <a:extLst>
              <a:ext uri="{FF2B5EF4-FFF2-40B4-BE49-F238E27FC236}">
                <a16:creationId xmlns:a16="http://schemas.microsoft.com/office/drawing/2014/main" id="{475BF96C-56FF-44BA-9711-CF96CEB612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5358" y="3643314"/>
            <a:ext cx="1068096" cy="510906"/>
          </a:xfrm>
          <a:prstGeom prst="rect">
            <a:avLst/>
          </a:prstGeom>
        </p:spPr>
      </p:pic>
      <p:pic>
        <p:nvPicPr>
          <p:cNvPr id="29" name="Picture 7" descr="network-router-hi.png">
            <a:extLst>
              <a:ext uri="{FF2B5EF4-FFF2-40B4-BE49-F238E27FC236}">
                <a16:creationId xmlns:a16="http://schemas.microsoft.com/office/drawing/2014/main" id="{394A3E1E-1F51-4C0C-AA7B-A2279B9FE8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670" y="3571876"/>
            <a:ext cx="1068096" cy="510906"/>
          </a:xfrm>
          <a:prstGeom prst="rect">
            <a:avLst/>
          </a:prstGeom>
        </p:spPr>
      </p:pic>
      <p:grpSp>
        <p:nvGrpSpPr>
          <p:cNvPr id="30" name="Group 9">
            <a:extLst>
              <a:ext uri="{FF2B5EF4-FFF2-40B4-BE49-F238E27FC236}">
                <a16:creationId xmlns:a16="http://schemas.microsoft.com/office/drawing/2014/main" id="{99AF70C3-B408-47B8-8BF9-7A706821C128}"/>
              </a:ext>
            </a:extLst>
          </p:cNvPr>
          <p:cNvGrpSpPr/>
          <p:nvPr/>
        </p:nvGrpSpPr>
        <p:grpSpPr>
          <a:xfrm>
            <a:off x="2024034" y="3643315"/>
            <a:ext cx="1816844" cy="1032025"/>
            <a:chOff x="714348" y="1643050"/>
            <a:chExt cx="2322987" cy="1323353"/>
          </a:xfrm>
        </p:grpSpPr>
        <p:pic>
          <p:nvPicPr>
            <p:cNvPr id="31" name="Picture 5" descr="key-256.png">
              <a:extLst>
                <a:ext uri="{FF2B5EF4-FFF2-40B4-BE49-F238E27FC236}">
                  <a16:creationId xmlns:a16="http://schemas.microsoft.com/office/drawing/2014/main" id="{EBBEBBB7-A56B-4C6C-9FFA-0F35BAB74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0" y="1643050"/>
              <a:ext cx="1295392" cy="1295392"/>
            </a:xfrm>
            <a:prstGeom prst="rect">
              <a:avLst/>
            </a:prstGeom>
          </p:spPr>
        </p:pic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F7484C89-427B-4AD5-BF62-AD47EBC50377}"/>
                </a:ext>
              </a:extLst>
            </p:cNvPr>
            <p:cNvSpPr txBox="1"/>
            <p:nvPr/>
          </p:nvSpPr>
          <p:spPr>
            <a:xfrm>
              <a:off x="714348" y="2571744"/>
              <a:ext cx="2322987" cy="394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PRIVATNI KLJUČ A</a:t>
              </a:r>
            </a:p>
          </p:txBody>
        </p:sp>
      </p:grpSp>
      <p:grpSp>
        <p:nvGrpSpPr>
          <p:cNvPr id="33" name="Group 10">
            <a:extLst>
              <a:ext uri="{FF2B5EF4-FFF2-40B4-BE49-F238E27FC236}">
                <a16:creationId xmlns:a16="http://schemas.microsoft.com/office/drawing/2014/main" id="{B6EF996F-935F-4037-97B1-434B9BCF390F}"/>
              </a:ext>
            </a:extLst>
          </p:cNvPr>
          <p:cNvGrpSpPr/>
          <p:nvPr/>
        </p:nvGrpSpPr>
        <p:grpSpPr>
          <a:xfrm>
            <a:off x="7239009" y="2571744"/>
            <a:ext cx="1520801" cy="980912"/>
            <a:chOff x="714348" y="1643050"/>
            <a:chExt cx="2113724" cy="1353316"/>
          </a:xfrm>
        </p:grpSpPr>
        <p:pic>
          <p:nvPicPr>
            <p:cNvPr id="34" name="Picture 11" descr="key-256.png">
              <a:extLst>
                <a:ext uri="{FF2B5EF4-FFF2-40B4-BE49-F238E27FC236}">
                  <a16:creationId xmlns:a16="http://schemas.microsoft.com/office/drawing/2014/main" id="{A72F5859-D960-46A3-85F3-5E19A0B32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0" y="1643050"/>
              <a:ext cx="1295392" cy="1295392"/>
            </a:xfrm>
            <a:prstGeom prst="rect">
              <a:avLst/>
            </a:prstGeom>
          </p:spPr>
        </p:pic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5631B7F8-CFA3-4FA4-AD43-0FAFF573C51C}"/>
                </a:ext>
              </a:extLst>
            </p:cNvPr>
            <p:cNvSpPr txBox="1"/>
            <p:nvPr/>
          </p:nvSpPr>
          <p:spPr>
            <a:xfrm>
              <a:off x="714348" y="2571741"/>
              <a:ext cx="2113724" cy="424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JAVNI KLJUČ A</a:t>
              </a:r>
            </a:p>
          </p:txBody>
        </p:sp>
      </p:grpSp>
      <p:grpSp>
        <p:nvGrpSpPr>
          <p:cNvPr id="36" name="Group 15">
            <a:extLst>
              <a:ext uri="{FF2B5EF4-FFF2-40B4-BE49-F238E27FC236}">
                <a16:creationId xmlns:a16="http://schemas.microsoft.com/office/drawing/2014/main" id="{FC13916C-C6AC-4F57-9DD9-45251703EF2B}"/>
              </a:ext>
            </a:extLst>
          </p:cNvPr>
          <p:cNvGrpSpPr/>
          <p:nvPr/>
        </p:nvGrpSpPr>
        <p:grpSpPr>
          <a:xfrm>
            <a:off x="8596331" y="3857629"/>
            <a:ext cx="1823513" cy="910501"/>
            <a:chOff x="1928794" y="1500174"/>
            <a:chExt cx="2762995" cy="1510843"/>
          </a:xfrm>
        </p:grpSpPr>
        <p:pic>
          <p:nvPicPr>
            <p:cNvPr id="37" name="Picture 13" descr="key-512.png">
              <a:extLst>
                <a:ext uri="{FF2B5EF4-FFF2-40B4-BE49-F238E27FC236}">
                  <a16:creationId xmlns:a16="http://schemas.microsoft.com/office/drawing/2014/main" id="{4F7D153C-3200-498C-890E-3EB9AE6C2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1670" y="1500174"/>
              <a:ext cx="1438268" cy="1438268"/>
            </a:xfrm>
            <a:prstGeom prst="rect">
              <a:avLst/>
            </a:prstGeom>
          </p:spPr>
        </p:pic>
        <p:sp>
          <p:nvSpPr>
            <p:cNvPr id="38" name="TextBox 14">
              <a:extLst>
                <a:ext uri="{FF2B5EF4-FFF2-40B4-BE49-F238E27FC236}">
                  <a16:creationId xmlns:a16="http://schemas.microsoft.com/office/drawing/2014/main" id="{98538D38-5E44-44FD-93A0-824A6A5B8B82}"/>
                </a:ext>
              </a:extLst>
            </p:cNvPr>
            <p:cNvSpPr txBox="1"/>
            <p:nvPr/>
          </p:nvSpPr>
          <p:spPr>
            <a:xfrm>
              <a:off x="1928794" y="2500306"/>
              <a:ext cx="2762995" cy="510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PRIVATNI KLJUČ B</a:t>
              </a:r>
            </a:p>
          </p:txBody>
        </p:sp>
      </p:grpSp>
      <p:grpSp>
        <p:nvGrpSpPr>
          <p:cNvPr id="39" name="Group 19">
            <a:extLst>
              <a:ext uri="{FF2B5EF4-FFF2-40B4-BE49-F238E27FC236}">
                <a16:creationId xmlns:a16="http://schemas.microsoft.com/office/drawing/2014/main" id="{28B80747-DFBD-43BC-9BAC-5361A03B73DC}"/>
              </a:ext>
            </a:extLst>
          </p:cNvPr>
          <p:cNvGrpSpPr/>
          <p:nvPr/>
        </p:nvGrpSpPr>
        <p:grpSpPr>
          <a:xfrm>
            <a:off x="3452795" y="2571745"/>
            <a:ext cx="1527469" cy="910501"/>
            <a:chOff x="1928794" y="1500174"/>
            <a:chExt cx="2314428" cy="1510843"/>
          </a:xfrm>
        </p:grpSpPr>
        <p:pic>
          <p:nvPicPr>
            <p:cNvPr id="40" name="Picture 20" descr="key-512.png">
              <a:extLst>
                <a:ext uri="{FF2B5EF4-FFF2-40B4-BE49-F238E27FC236}">
                  <a16:creationId xmlns:a16="http://schemas.microsoft.com/office/drawing/2014/main" id="{2F6177CE-80C3-455E-A568-C409CC9D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1670" y="1500174"/>
              <a:ext cx="1438268" cy="1438268"/>
            </a:xfrm>
            <a:prstGeom prst="rect">
              <a:avLst/>
            </a:prstGeom>
          </p:spPr>
        </p:pic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id="{7EB58B56-E36C-4726-89E4-86BF8FD66901}"/>
                </a:ext>
              </a:extLst>
            </p:cNvPr>
            <p:cNvSpPr txBox="1"/>
            <p:nvPr/>
          </p:nvSpPr>
          <p:spPr>
            <a:xfrm>
              <a:off x="1928794" y="2500306"/>
              <a:ext cx="2314428" cy="510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JAVNI KLJUČ B</a:t>
              </a:r>
            </a:p>
          </p:txBody>
        </p:sp>
      </p:grpSp>
      <p:sp>
        <p:nvSpPr>
          <p:cNvPr id="62" name="TextBox 22">
            <a:extLst>
              <a:ext uri="{FF2B5EF4-FFF2-40B4-BE49-F238E27FC236}">
                <a16:creationId xmlns:a16="http://schemas.microsoft.com/office/drawing/2014/main" id="{DCEE1AE2-19C3-4F4B-ACA2-3E24BFE2273A}"/>
              </a:ext>
            </a:extLst>
          </p:cNvPr>
          <p:cNvSpPr txBox="1"/>
          <p:nvPr/>
        </p:nvSpPr>
        <p:spPr>
          <a:xfrm>
            <a:off x="3958672" y="407194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63" name="TextBox 23">
            <a:extLst>
              <a:ext uri="{FF2B5EF4-FFF2-40B4-BE49-F238E27FC236}">
                <a16:creationId xmlns:a16="http://schemas.microsoft.com/office/drawing/2014/main" id="{C96816EF-094A-40B6-AE40-4C6D18F891D3}"/>
              </a:ext>
            </a:extLst>
          </p:cNvPr>
          <p:cNvSpPr txBox="1"/>
          <p:nvPr/>
        </p:nvSpPr>
        <p:spPr>
          <a:xfrm>
            <a:off x="7744886" y="414338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p:cxnSp>
        <p:nvCxnSpPr>
          <p:cNvPr id="64" name="Straight Connector 25">
            <a:extLst>
              <a:ext uri="{FF2B5EF4-FFF2-40B4-BE49-F238E27FC236}">
                <a16:creationId xmlns:a16="http://schemas.microsoft.com/office/drawing/2014/main" id="{70E7F3E6-E505-4937-9144-D361D8E3AE39}"/>
              </a:ext>
            </a:extLst>
          </p:cNvPr>
          <p:cNvCxnSpPr>
            <a:stCxn id="29" idx="3"/>
            <a:endCxn id="27" idx="1"/>
          </p:cNvCxnSpPr>
          <p:nvPr/>
        </p:nvCxnSpPr>
        <p:spPr>
          <a:xfrm>
            <a:off x="4663766" y="3827329"/>
            <a:ext cx="574978" cy="411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27">
            <a:extLst>
              <a:ext uri="{FF2B5EF4-FFF2-40B4-BE49-F238E27FC236}">
                <a16:creationId xmlns:a16="http://schemas.microsoft.com/office/drawing/2014/main" id="{EB2DA247-C281-44C8-9610-7EA6100BDBE4}"/>
              </a:ext>
            </a:extLst>
          </p:cNvPr>
          <p:cNvCxnSpPr>
            <a:stCxn id="28" idx="1"/>
            <a:endCxn id="27" idx="3"/>
          </p:cNvCxnSpPr>
          <p:nvPr/>
        </p:nvCxnSpPr>
        <p:spPr>
          <a:xfrm rot="10800000">
            <a:off x="6931841" y="3868457"/>
            <a:ext cx="453519" cy="3031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33">
            <a:extLst>
              <a:ext uri="{FF2B5EF4-FFF2-40B4-BE49-F238E27FC236}">
                <a16:creationId xmlns:a16="http://schemas.microsoft.com/office/drawing/2014/main" id="{0EE3F4F3-3F0A-47E1-B0FB-376DE81CE013}"/>
              </a:ext>
            </a:extLst>
          </p:cNvPr>
          <p:cNvGrpSpPr/>
          <p:nvPr/>
        </p:nvGrpSpPr>
        <p:grpSpPr>
          <a:xfrm>
            <a:off x="6310313" y="2071679"/>
            <a:ext cx="1191352" cy="775007"/>
            <a:chOff x="3071802" y="1928802"/>
            <a:chExt cx="1517000" cy="1000555"/>
          </a:xfrm>
        </p:grpSpPr>
        <p:pic>
          <p:nvPicPr>
            <p:cNvPr id="71" name="Picture 34" descr="images.jpg">
              <a:extLst>
                <a:ext uri="{FF2B5EF4-FFF2-40B4-BE49-F238E27FC236}">
                  <a16:creationId xmlns:a16="http://schemas.microsoft.com/office/drawing/2014/main" id="{D17D550F-2E2C-4E5C-9D57-FC8ADE78F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14678" y="1928802"/>
              <a:ext cx="942968" cy="942968"/>
            </a:xfrm>
            <a:prstGeom prst="rect">
              <a:avLst/>
            </a:prstGeom>
          </p:spPr>
        </p:pic>
        <p:sp>
          <p:nvSpPr>
            <p:cNvPr id="72" name="TextBox 35">
              <a:extLst>
                <a:ext uri="{FF2B5EF4-FFF2-40B4-BE49-F238E27FC236}">
                  <a16:creationId xmlns:a16="http://schemas.microsoft.com/office/drawing/2014/main" id="{FAFD37D0-5936-46A4-BAC0-845B77662E79}"/>
                </a:ext>
              </a:extLst>
            </p:cNvPr>
            <p:cNvSpPr txBox="1"/>
            <p:nvPr/>
          </p:nvSpPr>
          <p:spPr>
            <a:xfrm>
              <a:off x="3071802" y="2571744"/>
              <a:ext cx="1517000" cy="357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SHARED KEY</a:t>
              </a:r>
            </a:p>
          </p:txBody>
        </p:sp>
      </p:grpSp>
      <p:grpSp>
        <p:nvGrpSpPr>
          <p:cNvPr id="73" name="Group 36">
            <a:extLst>
              <a:ext uri="{FF2B5EF4-FFF2-40B4-BE49-F238E27FC236}">
                <a16:creationId xmlns:a16="http://schemas.microsoft.com/office/drawing/2014/main" id="{BD1E1FAD-D4DF-43F2-9AE1-EB06007018A9}"/>
              </a:ext>
            </a:extLst>
          </p:cNvPr>
          <p:cNvGrpSpPr/>
          <p:nvPr/>
        </p:nvGrpSpPr>
        <p:grpSpPr>
          <a:xfrm>
            <a:off x="4738678" y="2071679"/>
            <a:ext cx="1191352" cy="775007"/>
            <a:chOff x="3071802" y="1928802"/>
            <a:chExt cx="1517000" cy="1000555"/>
          </a:xfrm>
        </p:grpSpPr>
        <p:pic>
          <p:nvPicPr>
            <p:cNvPr id="74" name="Picture 37" descr="images.jpg">
              <a:extLst>
                <a:ext uri="{FF2B5EF4-FFF2-40B4-BE49-F238E27FC236}">
                  <a16:creationId xmlns:a16="http://schemas.microsoft.com/office/drawing/2014/main" id="{6F19D5BA-F811-4B3F-BC5E-176EC4B80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14678" y="1928802"/>
              <a:ext cx="942968" cy="942968"/>
            </a:xfrm>
            <a:prstGeom prst="rect">
              <a:avLst/>
            </a:prstGeom>
          </p:spPr>
        </p:pic>
        <p:sp>
          <p:nvSpPr>
            <p:cNvPr id="75" name="TextBox 38">
              <a:extLst>
                <a:ext uri="{FF2B5EF4-FFF2-40B4-BE49-F238E27FC236}">
                  <a16:creationId xmlns:a16="http://schemas.microsoft.com/office/drawing/2014/main" id="{6B691441-35F5-45EA-9912-B9A039D902C9}"/>
                </a:ext>
              </a:extLst>
            </p:cNvPr>
            <p:cNvSpPr txBox="1"/>
            <p:nvPr/>
          </p:nvSpPr>
          <p:spPr>
            <a:xfrm>
              <a:off x="3071802" y="2571744"/>
              <a:ext cx="1517000" cy="357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SHARED KEY</a:t>
              </a:r>
            </a:p>
          </p:txBody>
        </p:sp>
      </p:grpSp>
      <p:grpSp>
        <p:nvGrpSpPr>
          <p:cNvPr id="76" name="Group 39">
            <a:extLst>
              <a:ext uri="{FF2B5EF4-FFF2-40B4-BE49-F238E27FC236}">
                <a16:creationId xmlns:a16="http://schemas.microsoft.com/office/drawing/2014/main" id="{40A73465-6E33-414B-B1B0-B6B5A801EB6B}"/>
              </a:ext>
            </a:extLst>
          </p:cNvPr>
          <p:cNvGrpSpPr/>
          <p:nvPr/>
        </p:nvGrpSpPr>
        <p:grpSpPr>
          <a:xfrm>
            <a:off x="5738811" y="2428868"/>
            <a:ext cx="642939" cy="42512"/>
            <a:chOff x="3961529" y="2714633"/>
            <a:chExt cx="935183" cy="1600"/>
          </a:xfrm>
        </p:grpSpPr>
        <p:cxnSp>
          <p:nvCxnSpPr>
            <p:cNvPr id="77" name="Straight Arrow Connector 40">
              <a:extLst>
                <a:ext uri="{FF2B5EF4-FFF2-40B4-BE49-F238E27FC236}">
                  <a16:creationId xmlns:a16="http://schemas.microsoft.com/office/drawing/2014/main" id="{53672E3C-F0AB-49B3-B5DB-80C3B9253DE9}"/>
                </a:ext>
              </a:extLst>
            </p:cNvPr>
            <p:cNvCxnSpPr/>
            <p:nvPr/>
          </p:nvCxnSpPr>
          <p:spPr>
            <a:xfrm>
              <a:off x="4429118" y="2714633"/>
              <a:ext cx="46759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41">
              <a:extLst>
                <a:ext uri="{FF2B5EF4-FFF2-40B4-BE49-F238E27FC236}">
                  <a16:creationId xmlns:a16="http://schemas.microsoft.com/office/drawing/2014/main" id="{4307E78C-574C-46F2-AA99-90EB8BC1B626}"/>
                </a:ext>
              </a:extLst>
            </p:cNvPr>
            <p:cNvCxnSpPr/>
            <p:nvPr/>
          </p:nvCxnSpPr>
          <p:spPr>
            <a:xfrm rot="10800000" flipV="1">
              <a:off x="3961529" y="2714644"/>
              <a:ext cx="477120" cy="15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4805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586099"/>
          </a:xfrm>
          <a:prstGeom prst="rect">
            <a:avLst/>
          </a:prstGeom>
        </p:spPr>
        <p:txBody>
          <a:bodyPr/>
          <a:lstStyle/>
          <a:p>
            <a:r>
              <a:rPr lang="hr-HR" sz="3200" dirty="0"/>
              <a:t>Enkripcija komunikacije ključem danas- </a:t>
            </a:r>
            <a:r>
              <a:rPr lang="hr-HR" sz="3200" dirty="0">
                <a:solidFill>
                  <a:srgbClr val="FF0000"/>
                </a:solidFill>
              </a:rPr>
              <a:t>Simetrična</a:t>
            </a:r>
            <a:r>
              <a:rPr lang="hr-HR" sz="3200" dirty="0"/>
              <a:t> enkripcija</a:t>
            </a:r>
          </a:p>
        </p:txBody>
      </p:sp>
      <p:pic>
        <p:nvPicPr>
          <p:cNvPr id="79" name="Picture 3" descr="InternetOblak.png">
            <a:extLst>
              <a:ext uri="{FF2B5EF4-FFF2-40B4-BE49-F238E27FC236}">
                <a16:creationId xmlns:a16="http://schemas.microsoft.com/office/drawing/2014/main" id="{E2B10CB5-E5D4-435D-B447-3445ABA262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9452" y="2592642"/>
            <a:ext cx="1693095" cy="1450418"/>
          </a:xfrm>
          <a:prstGeom prst="rect">
            <a:avLst/>
          </a:prstGeom>
        </p:spPr>
      </p:pic>
      <p:pic>
        <p:nvPicPr>
          <p:cNvPr id="80" name="Picture 6" descr="network-router-hi.png">
            <a:extLst>
              <a:ext uri="{FF2B5EF4-FFF2-40B4-BE49-F238E27FC236}">
                <a16:creationId xmlns:a16="http://schemas.microsoft.com/office/drawing/2014/main" id="{49B32B4A-7FB8-4926-B00C-3ECCB6AB2A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6065" y="3092708"/>
            <a:ext cx="1068096" cy="510906"/>
          </a:xfrm>
          <a:prstGeom prst="rect">
            <a:avLst/>
          </a:prstGeom>
        </p:spPr>
      </p:pic>
      <p:pic>
        <p:nvPicPr>
          <p:cNvPr id="81" name="Picture 7" descr="network-router-hi.png">
            <a:extLst>
              <a:ext uri="{FF2B5EF4-FFF2-40B4-BE49-F238E27FC236}">
                <a16:creationId xmlns:a16="http://schemas.microsoft.com/office/drawing/2014/main" id="{49226472-39D4-4109-9255-7CECEF91C1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6377" y="3021270"/>
            <a:ext cx="1068096" cy="510906"/>
          </a:xfrm>
          <a:prstGeom prst="rect">
            <a:avLst/>
          </a:prstGeom>
        </p:spPr>
      </p:pic>
      <p:grpSp>
        <p:nvGrpSpPr>
          <p:cNvPr id="82" name="Group 9">
            <a:extLst>
              <a:ext uri="{FF2B5EF4-FFF2-40B4-BE49-F238E27FC236}">
                <a16:creationId xmlns:a16="http://schemas.microsoft.com/office/drawing/2014/main" id="{CA9F999D-386E-4390-AA02-6BD656FB9E5C}"/>
              </a:ext>
            </a:extLst>
          </p:cNvPr>
          <p:cNvGrpSpPr/>
          <p:nvPr/>
        </p:nvGrpSpPr>
        <p:grpSpPr>
          <a:xfrm>
            <a:off x="2034741" y="3092709"/>
            <a:ext cx="1816844" cy="1032025"/>
            <a:chOff x="714348" y="1643050"/>
            <a:chExt cx="2322987" cy="1323353"/>
          </a:xfrm>
        </p:grpSpPr>
        <p:pic>
          <p:nvPicPr>
            <p:cNvPr id="83" name="Picture 5" descr="key-256.png">
              <a:extLst>
                <a:ext uri="{FF2B5EF4-FFF2-40B4-BE49-F238E27FC236}">
                  <a16:creationId xmlns:a16="http://schemas.microsoft.com/office/drawing/2014/main" id="{51FB3694-8881-4C79-92DC-583C73602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0" y="1643050"/>
              <a:ext cx="1295392" cy="1295392"/>
            </a:xfrm>
            <a:prstGeom prst="rect">
              <a:avLst/>
            </a:prstGeom>
          </p:spPr>
        </p:pic>
        <p:sp>
          <p:nvSpPr>
            <p:cNvPr id="84" name="TextBox 8">
              <a:extLst>
                <a:ext uri="{FF2B5EF4-FFF2-40B4-BE49-F238E27FC236}">
                  <a16:creationId xmlns:a16="http://schemas.microsoft.com/office/drawing/2014/main" id="{264BCCAC-6268-44E9-AC5E-EB1DD027288C}"/>
                </a:ext>
              </a:extLst>
            </p:cNvPr>
            <p:cNvSpPr txBox="1"/>
            <p:nvPr/>
          </p:nvSpPr>
          <p:spPr>
            <a:xfrm>
              <a:off x="714348" y="2571744"/>
              <a:ext cx="2322987" cy="394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PRIVATNI KLJUČ A</a:t>
              </a:r>
            </a:p>
          </p:txBody>
        </p:sp>
      </p:grpSp>
      <p:grpSp>
        <p:nvGrpSpPr>
          <p:cNvPr id="85" name="Group 15">
            <a:extLst>
              <a:ext uri="{FF2B5EF4-FFF2-40B4-BE49-F238E27FC236}">
                <a16:creationId xmlns:a16="http://schemas.microsoft.com/office/drawing/2014/main" id="{1EFB3BA0-26E2-4767-B4AD-25BFE7978AB7}"/>
              </a:ext>
            </a:extLst>
          </p:cNvPr>
          <p:cNvGrpSpPr/>
          <p:nvPr/>
        </p:nvGrpSpPr>
        <p:grpSpPr>
          <a:xfrm>
            <a:off x="8607038" y="3307023"/>
            <a:ext cx="1823513" cy="910501"/>
            <a:chOff x="1928794" y="1500174"/>
            <a:chExt cx="2762995" cy="1510843"/>
          </a:xfrm>
        </p:grpSpPr>
        <p:pic>
          <p:nvPicPr>
            <p:cNvPr id="86" name="Picture 13" descr="key-512.png">
              <a:extLst>
                <a:ext uri="{FF2B5EF4-FFF2-40B4-BE49-F238E27FC236}">
                  <a16:creationId xmlns:a16="http://schemas.microsoft.com/office/drawing/2014/main" id="{B77E1B10-6282-4BA1-817C-892228650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1670" y="1500174"/>
              <a:ext cx="1438268" cy="1438268"/>
            </a:xfrm>
            <a:prstGeom prst="rect">
              <a:avLst/>
            </a:prstGeom>
          </p:spPr>
        </p:pic>
        <p:sp>
          <p:nvSpPr>
            <p:cNvPr id="87" name="TextBox 14">
              <a:extLst>
                <a:ext uri="{FF2B5EF4-FFF2-40B4-BE49-F238E27FC236}">
                  <a16:creationId xmlns:a16="http://schemas.microsoft.com/office/drawing/2014/main" id="{9ECCCE06-5F5D-4EDA-A689-01D638A19916}"/>
                </a:ext>
              </a:extLst>
            </p:cNvPr>
            <p:cNvSpPr txBox="1"/>
            <p:nvPr/>
          </p:nvSpPr>
          <p:spPr>
            <a:xfrm>
              <a:off x="1928794" y="2500306"/>
              <a:ext cx="2762995" cy="510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PRIVATNI KLJUČ B</a:t>
              </a:r>
            </a:p>
          </p:txBody>
        </p:sp>
      </p:grpSp>
      <p:sp>
        <p:nvSpPr>
          <p:cNvPr id="88" name="TextBox 22">
            <a:extLst>
              <a:ext uri="{FF2B5EF4-FFF2-40B4-BE49-F238E27FC236}">
                <a16:creationId xmlns:a16="http://schemas.microsoft.com/office/drawing/2014/main" id="{656B7790-8C8F-4FD9-B57B-1532D267AA12}"/>
              </a:ext>
            </a:extLst>
          </p:cNvPr>
          <p:cNvSpPr txBox="1"/>
          <p:nvPr/>
        </p:nvSpPr>
        <p:spPr>
          <a:xfrm>
            <a:off x="3969379" y="352133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89" name="TextBox 23">
            <a:extLst>
              <a:ext uri="{FF2B5EF4-FFF2-40B4-BE49-F238E27FC236}">
                <a16:creationId xmlns:a16="http://schemas.microsoft.com/office/drawing/2014/main" id="{22E9DE42-0685-42D2-B74F-DFFECBB6B897}"/>
              </a:ext>
            </a:extLst>
          </p:cNvPr>
          <p:cNvSpPr txBox="1"/>
          <p:nvPr/>
        </p:nvSpPr>
        <p:spPr>
          <a:xfrm>
            <a:off x="7755593" y="359277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p:cxnSp>
        <p:nvCxnSpPr>
          <p:cNvPr id="90" name="Straight Connector 25">
            <a:extLst>
              <a:ext uri="{FF2B5EF4-FFF2-40B4-BE49-F238E27FC236}">
                <a16:creationId xmlns:a16="http://schemas.microsoft.com/office/drawing/2014/main" id="{33CB3836-2656-428F-9A1F-026D105F6FBB}"/>
              </a:ext>
            </a:extLst>
          </p:cNvPr>
          <p:cNvCxnSpPr>
            <a:stCxn id="81" idx="3"/>
            <a:endCxn id="79" idx="1"/>
          </p:cNvCxnSpPr>
          <p:nvPr/>
        </p:nvCxnSpPr>
        <p:spPr>
          <a:xfrm>
            <a:off x="4674473" y="3276723"/>
            <a:ext cx="574978" cy="411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27">
            <a:extLst>
              <a:ext uri="{FF2B5EF4-FFF2-40B4-BE49-F238E27FC236}">
                <a16:creationId xmlns:a16="http://schemas.microsoft.com/office/drawing/2014/main" id="{5F0BAEC2-7E13-475C-B780-EAEBCB8271E4}"/>
              </a:ext>
            </a:extLst>
          </p:cNvPr>
          <p:cNvCxnSpPr>
            <a:stCxn id="80" idx="1"/>
            <a:endCxn id="79" idx="3"/>
          </p:cNvCxnSpPr>
          <p:nvPr/>
        </p:nvCxnSpPr>
        <p:spPr>
          <a:xfrm rot="10800000">
            <a:off x="6942548" y="3317851"/>
            <a:ext cx="453519" cy="3031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24" descr="icon-letter-mail-hi.png">
            <a:extLst>
              <a:ext uri="{FF2B5EF4-FFF2-40B4-BE49-F238E27FC236}">
                <a16:creationId xmlns:a16="http://schemas.microsoft.com/office/drawing/2014/main" id="{FD68F19D-CDAC-48ED-8DB9-4910C1CF81F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49385" y="2021138"/>
            <a:ext cx="568960" cy="406806"/>
          </a:xfrm>
          <a:prstGeom prst="rect">
            <a:avLst/>
          </a:prstGeom>
        </p:spPr>
      </p:pic>
      <p:pic>
        <p:nvPicPr>
          <p:cNvPr id="93" name="Picture 26" descr="icon-letter-mail-hi.png">
            <a:extLst>
              <a:ext uri="{FF2B5EF4-FFF2-40B4-BE49-F238E27FC236}">
                <a16:creationId xmlns:a16="http://schemas.microsoft.com/office/drawing/2014/main" id="{2E09B93E-CE3F-48DC-8C82-685B32C3A6C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2327" y="1806824"/>
            <a:ext cx="568960" cy="406806"/>
          </a:xfrm>
          <a:prstGeom prst="rect">
            <a:avLst/>
          </a:prstGeom>
        </p:spPr>
      </p:pic>
      <p:pic>
        <p:nvPicPr>
          <p:cNvPr id="94" name="Picture 28" descr="icon-letter-mail-hi.png">
            <a:extLst>
              <a:ext uri="{FF2B5EF4-FFF2-40B4-BE49-F238E27FC236}">
                <a16:creationId xmlns:a16="http://schemas.microsoft.com/office/drawing/2014/main" id="{0BCCAD03-EAA2-4BFB-831C-2D15313F91A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35269" y="1806824"/>
            <a:ext cx="568960" cy="406806"/>
          </a:xfrm>
          <a:prstGeom prst="rect">
            <a:avLst/>
          </a:prstGeom>
        </p:spPr>
      </p:pic>
      <p:pic>
        <p:nvPicPr>
          <p:cNvPr id="95" name="Picture 31" descr="icon-letter-mail-hi.png">
            <a:extLst>
              <a:ext uri="{FF2B5EF4-FFF2-40B4-BE49-F238E27FC236}">
                <a16:creationId xmlns:a16="http://schemas.microsoft.com/office/drawing/2014/main" id="{765FBEC8-AA15-4CBA-AF8D-5361224FE72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8211" y="2021138"/>
            <a:ext cx="568960" cy="406806"/>
          </a:xfrm>
          <a:prstGeom prst="rect">
            <a:avLst/>
          </a:prstGeom>
        </p:spPr>
      </p:pic>
      <p:grpSp>
        <p:nvGrpSpPr>
          <p:cNvPr id="96" name="Group 29">
            <a:extLst>
              <a:ext uri="{FF2B5EF4-FFF2-40B4-BE49-F238E27FC236}">
                <a16:creationId xmlns:a16="http://schemas.microsoft.com/office/drawing/2014/main" id="{3A668B81-0242-4C8B-8A8E-860619DC5943}"/>
              </a:ext>
            </a:extLst>
          </p:cNvPr>
          <p:cNvGrpSpPr/>
          <p:nvPr/>
        </p:nvGrpSpPr>
        <p:grpSpPr>
          <a:xfrm>
            <a:off x="7321153" y="2235453"/>
            <a:ext cx="1191352" cy="775007"/>
            <a:chOff x="3071802" y="1928802"/>
            <a:chExt cx="1517000" cy="1000555"/>
          </a:xfrm>
        </p:grpSpPr>
        <p:pic>
          <p:nvPicPr>
            <p:cNvPr id="97" name="Picture 30" descr="images.jpg">
              <a:extLst>
                <a:ext uri="{FF2B5EF4-FFF2-40B4-BE49-F238E27FC236}">
                  <a16:creationId xmlns:a16="http://schemas.microsoft.com/office/drawing/2014/main" id="{6C8260E2-FDFF-499C-9363-20B789C9A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14678" y="1928802"/>
              <a:ext cx="942968" cy="942968"/>
            </a:xfrm>
            <a:prstGeom prst="rect">
              <a:avLst/>
            </a:prstGeom>
          </p:spPr>
        </p:pic>
        <p:sp>
          <p:nvSpPr>
            <p:cNvPr id="98" name="TextBox 32">
              <a:extLst>
                <a:ext uri="{FF2B5EF4-FFF2-40B4-BE49-F238E27FC236}">
                  <a16:creationId xmlns:a16="http://schemas.microsoft.com/office/drawing/2014/main" id="{80E7A886-E7BE-446F-8AC2-2CC9093204DF}"/>
                </a:ext>
              </a:extLst>
            </p:cNvPr>
            <p:cNvSpPr txBox="1"/>
            <p:nvPr/>
          </p:nvSpPr>
          <p:spPr>
            <a:xfrm>
              <a:off x="3071802" y="2571744"/>
              <a:ext cx="1517000" cy="357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SHARED KEY</a:t>
              </a:r>
            </a:p>
          </p:txBody>
        </p:sp>
      </p:grpSp>
      <p:grpSp>
        <p:nvGrpSpPr>
          <p:cNvPr id="99" name="Group 33">
            <a:extLst>
              <a:ext uri="{FF2B5EF4-FFF2-40B4-BE49-F238E27FC236}">
                <a16:creationId xmlns:a16="http://schemas.microsoft.com/office/drawing/2014/main" id="{6B84DBB4-94D2-4A93-B1F0-115C9F84D28C}"/>
              </a:ext>
            </a:extLst>
          </p:cNvPr>
          <p:cNvGrpSpPr/>
          <p:nvPr/>
        </p:nvGrpSpPr>
        <p:grpSpPr>
          <a:xfrm>
            <a:off x="3677815" y="2164015"/>
            <a:ext cx="1191352" cy="775007"/>
            <a:chOff x="3071802" y="1928802"/>
            <a:chExt cx="1517000" cy="1000555"/>
          </a:xfrm>
        </p:grpSpPr>
        <p:pic>
          <p:nvPicPr>
            <p:cNvPr id="100" name="Picture 34" descr="images.jpg">
              <a:extLst>
                <a:ext uri="{FF2B5EF4-FFF2-40B4-BE49-F238E27FC236}">
                  <a16:creationId xmlns:a16="http://schemas.microsoft.com/office/drawing/2014/main" id="{561211C1-E59C-404A-97BA-0470D57F9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14678" y="1928802"/>
              <a:ext cx="942968" cy="942968"/>
            </a:xfrm>
            <a:prstGeom prst="rect">
              <a:avLst/>
            </a:prstGeom>
          </p:spPr>
        </p:pic>
        <p:sp>
          <p:nvSpPr>
            <p:cNvPr id="101" name="TextBox 35">
              <a:extLst>
                <a:ext uri="{FF2B5EF4-FFF2-40B4-BE49-F238E27FC236}">
                  <a16:creationId xmlns:a16="http://schemas.microsoft.com/office/drawing/2014/main" id="{14D720B1-2149-49D4-97EF-840F9AD51B4A}"/>
                </a:ext>
              </a:extLst>
            </p:cNvPr>
            <p:cNvSpPr txBox="1"/>
            <p:nvPr/>
          </p:nvSpPr>
          <p:spPr>
            <a:xfrm>
              <a:off x="3071802" y="2571744"/>
              <a:ext cx="1517000" cy="357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SHARED KEY</a:t>
              </a:r>
            </a:p>
          </p:txBody>
        </p:sp>
      </p:grpSp>
      <p:sp>
        <p:nvSpPr>
          <p:cNvPr id="102" name="TextBox 36">
            <a:extLst>
              <a:ext uri="{FF2B5EF4-FFF2-40B4-BE49-F238E27FC236}">
                <a16:creationId xmlns:a16="http://schemas.microsoft.com/office/drawing/2014/main" id="{23BC623D-8F5F-4FCB-8977-C4A892316B58}"/>
              </a:ext>
            </a:extLst>
          </p:cNvPr>
          <p:cNvSpPr txBox="1"/>
          <p:nvPr/>
        </p:nvSpPr>
        <p:spPr>
          <a:xfrm>
            <a:off x="2830108" y="5083792"/>
            <a:ext cx="718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Dovoljno sigurno a ne opterećuje uređaj kao asimetrično kriptiranje</a:t>
            </a:r>
          </a:p>
        </p:txBody>
      </p:sp>
    </p:spTree>
    <p:extLst>
      <p:ext uri="{BB962C8B-B14F-4D97-AF65-F5344CB8AC3E}">
        <p14:creationId xmlns:p14="http://schemas.microsoft.com/office/powerpoint/2010/main" val="3143832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99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234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4000" dirty="0" err="1"/>
              <a:t>CyberSecurity</a:t>
            </a:r>
            <a:r>
              <a:rPr lang="hr-HR" altLang="en-US" sz="4000" dirty="0"/>
              <a:t> </a:t>
            </a:r>
            <a:r>
              <a:rPr lang="hr-HR" sz="1800" dirty="0">
                <a:solidFill>
                  <a:srgbClr val="002060"/>
                </a:solidFill>
              </a:rPr>
              <a:t>(ovo je jedna moguća definicija)</a:t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2EC3B535-B391-49DD-86C8-37CD009F8602}"/>
              </a:ext>
            </a:extLst>
          </p:cNvPr>
          <p:cNvSpPr txBox="1"/>
          <p:nvPr/>
        </p:nvSpPr>
        <p:spPr>
          <a:xfrm>
            <a:off x="178444" y="1100259"/>
            <a:ext cx="114910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Ispitno pitanje: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2060"/>
                </a:solidFill>
              </a:rPr>
              <a:t>Sigurnost u kontekstu IT tehnologija možemo definirati kao </a:t>
            </a:r>
            <a:r>
              <a:rPr lang="hr-HR" b="1" dirty="0">
                <a:solidFill>
                  <a:srgbClr val="FF0000"/>
                </a:solidFill>
              </a:rPr>
              <a:t>kontinuirani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>
                <a:solidFill>
                  <a:srgbClr val="FF0000"/>
                </a:solidFill>
              </a:rPr>
              <a:t>proces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>
                <a:solidFill>
                  <a:srgbClr val="FF0000"/>
                </a:solidFill>
              </a:rPr>
              <a:t>zaštite</a:t>
            </a:r>
            <a:r>
              <a:rPr lang="hr-HR" b="1" dirty="0">
                <a:solidFill>
                  <a:srgbClr val="002060"/>
                </a:solidFill>
              </a:rPr>
              <a:t> digitalnih informacija i IT resursa (računala, serveri, </a:t>
            </a:r>
            <a:r>
              <a:rPr lang="hr-HR" b="1" dirty="0" err="1">
                <a:solidFill>
                  <a:srgbClr val="002060"/>
                </a:solidFill>
              </a:rPr>
              <a:t>usmjernici</a:t>
            </a:r>
            <a:r>
              <a:rPr lang="hr-HR" b="1" dirty="0">
                <a:solidFill>
                  <a:srgbClr val="002060"/>
                </a:solidFill>
              </a:rPr>
              <a:t>, preklopnici </a:t>
            </a:r>
            <a:r>
              <a:rPr lang="hr-HR" b="1" dirty="0" err="1">
                <a:solidFill>
                  <a:srgbClr val="002060"/>
                </a:solidFill>
              </a:rPr>
              <a:t>itd</a:t>
            </a:r>
            <a:r>
              <a:rPr lang="hr-HR" b="1" dirty="0">
                <a:solidFill>
                  <a:srgbClr val="002060"/>
                </a:solidFill>
              </a:rPr>
              <a:t>…) od </a:t>
            </a:r>
            <a:r>
              <a:rPr lang="hr-HR" b="1" dirty="0">
                <a:solidFill>
                  <a:srgbClr val="FF0000"/>
                </a:solidFill>
              </a:rPr>
              <a:t>unutarnjih</a:t>
            </a:r>
            <a:r>
              <a:rPr lang="hr-HR" b="1" dirty="0">
                <a:solidFill>
                  <a:srgbClr val="002060"/>
                </a:solidFill>
              </a:rPr>
              <a:t> i </a:t>
            </a:r>
            <a:r>
              <a:rPr lang="hr-HR" b="1" dirty="0">
                <a:solidFill>
                  <a:srgbClr val="FF0000"/>
                </a:solidFill>
              </a:rPr>
              <a:t>vanjskih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>
                <a:solidFill>
                  <a:srgbClr val="FF0000"/>
                </a:solidFill>
              </a:rPr>
              <a:t>zlonamjernih</a:t>
            </a:r>
            <a:r>
              <a:rPr lang="hr-HR" b="1" dirty="0">
                <a:solidFill>
                  <a:srgbClr val="002060"/>
                </a:solidFill>
              </a:rPr>
              <a:t> ili </a:t>
            </a:r>
            <a:r>
              <a:rPr lang="hr-HR" b="1" dirty="0">
                <a:solidFill>
                  <a:srgbClr val="FF0000"/>
                </a:solidFill>
              </a:rPr>
              <a:t>slučajnih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>
                <a:solidFill>
                  <a:srgbClr val="FF0000"/>
                </a:solidFill>
              </a:rPr>
              <a:t>prijetnji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r>
              <a:rPr lang="hr-HR" b="1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2060"/>
                </a:solidFill>
              </a:rPr>
              <a:t>Ovaj proces obuhvaća </a:t>
            </a:r>
            <a:r>
              <a:rPr lang="hr-HR" b="1" dirty="0">
                <a:solidFill>
                  <a:srgbClr val="FF0000"/>
                </a:solidFill>
              </a:rPr>
              <a:t>detekciju</a:t>
            </a:r>
            <a:r>
              <a:rPr lang="hr-HR" b="1" dirty="0">
                <a:solidFill>
                  <a:srgbClr val="002060"/>
                </a:solidFill>
              </a:rPr>
              <a:t>, </a:t>
            </a:r>
            <a:r>
              <a:rPr lang="hr-HR" b="1" dirty="0">
                <a:solidFill>
                  <a:srgbClr val="FF0000"/>
                </a:solidFill>
              </a:rPr>
              <a:t>prevenciju</a:t>
            </a:r>
            <a:r>
              <a:rPr lang="hr-HR" b="1" dirty="0">
                <a:solidFill>
                  <a:srgbClr val="002060"/>
                </a:solidFill>
              </a:rPr>
              <a:t> i </a:t>
            </a:r>
            <a:r>
              <a:rPr lang="hr-HR" b="1" dirty="0">
                <a:solidFill>
                  <a:srgbClr val="FF0000"/>
                </a:solidFill>
              </a:rPr>
              <a:t>odgovor</a:t>
            </a:r>
            <a:r>
              <a:rPr lang="hr-HR" b="1" dirty="0">
                <a:solidFill>
                  <a:srgbClr val="002060"/>
                </a:solidFill>
              </a:rPr>
              <a:t> na prijetnje kroz korištenje sigurnosnih politika, programskih alata i IT servisa..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r>
              <a:rPr lang="hr-HR" b="1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Sigurnost je važna u osobnom životu, ali i u životu poslovnog okruženja (tvrtka)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Što smo više prisutni na Internetu to je naša sigurnost više ugrožena (ne stavljati sve informacije o sebi na Internet)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Posebno trebamo paziti na osjetljive podatke kao što su medicinski podaci, podaci o obrazovanju (detalji) ili podaci o zaposlenju i financijama, detalji o zaposlenju kao i podaci na ispravama (osobna, vozačka, kartice </a:t>
            </a:r>
            <a:r>
              <a:rPr lang="hr-HR" dirty="0" err="1"/>
              <a:t>itd</a:t>
            </a:r>
            <a:r>
              <a:rPr lang="hr-HR" dirty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Ranjivosti sustava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Vulnerabilities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su mane u softwareu, hardwareu ili sigurnosnim politikama koje napadač može iskoristiti za pristup sustavu kako bi načinio nekakvu štetu za sustav i/ili korist za sebe</a:t>
            </a:r>
          </a:p>
          <a:p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7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3600" dirty="0"/>
              <a:t>Gdje su (naši) podaci, tko ih koristi i u koju svrhu?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6F4E459-20FF-4BAD-B99D-FB85CA750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439" y="3635825"/>
            <a:ext cx="3438543" cy="252324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D51E42B-ED61-4EF3-8825-F60B0EA40E8B}"/>
              </a:ext>
            </a:extLst>
          </p:cNvPr>
          <p:cNvSpPr txBox="1"/>
          <p:nvPr/>
        </p:nvSpPr>
        <p:spPr>
          <a:xfrm>
            <a:off x="219210" y="1078301"/>
            <a:ext cx="113196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Što se dogodi sa slikama i video sadržajem koji </a:t>
            </a:r>
            <a:r>
              <a:rPr lang="hr-HR" dirty="0" err="1"/>
              <a:t>uplodamo</a:t>
            </a:r>
            <a:r>
              <a:rPr lang="hr-HR" dirty="0"/>
              <a:t> na Facebook ili neku drugu društvenu mrežu?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Što se dogodi s podacima o internetskim pretragama ili našim navikama prilikom kupovine u trgovini (korištenje </a:t>
            </a:r>
            <a:r>
              <a:rPr lang="hr-HR" dirty="0" err="1"/>
              <a:t>loyalty</a:t>
            </a:r>
            <a:r>
              <a:rPr lang="hr-HR" dirty="0"/>
              <a:t> kartica)?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Kako možemo znati tko sve posjeduje naše podatke i u koju svrhu ih koristi?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Što ako netko „upadne” u naše računalo…kako se to može reflektirati na naš život?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Bilo koji digitalni uređaj može biti potencijalni vektor za napad naše podatke, usluge/servise i infrastrukturu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Neovisno o operativnom sustavu (Linux, Mac ili </a:t>
            </a:r>
            <a:r>
              <a:rPr lang="hr-HR" dirty="0" err="1"/>
              <a:t>windows</a:t>
            </a:r>
            <a:r>
              <a:rPr lang="hr-HR" dirty="0"/>
              <a:t>) hakerski napadi su u principu jednako opasni, najveća razlika je u brojnosti pojedinog operativnog sustava i raznovrsnosti/brojnosti aplikacija i servisa koji se koriste (jer se uglavnom koristi princip prijevare korisnika, a ne napada na tehnologiju)</a:t>
            </a:r>
          </a:p>
        </p:txBody>
      </p:sp>
    </p:spTree>
    <p:extLst>
      <p:ext uri="{BB962C8B-B14F-4D97-AF65-F5344CB8AC3E}">
        <p14:creationId xmlns:p14="http://schemas.microsoft.com/office/powerpoint/2010/main" val="248043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3600" dirty="0"/>
              <a:t>Vrste napada(ča)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D51E42B-ED61-4EF3-8825-F60B0EA40E8B}"/>
              </a:ext>
            </a:extLst>
          </p:cNvPr>
          <p:cNvSpPr txBox="1"/>
          <p:nvPr/>
        </p:nvSpPr>
        <p:spPr>
          <a:xfrm>
            <a:off x="219210" y="1078301"/>
            <a:ext cx="83150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b="1" dirty="0"/>
              <a:t>Amaterski-</a:t>
            </a:r>
            <a:r>
              <a:rPr lang="hr-HR" dirty="0"/>
              <a:t> još se nazivaju „</a:t>
            </a:r>
            <a:r>
              <a:rPr lang="hr-HR" dirty="0" err="1"/>
              <a:t>Script</a:t>
            </a:r>
            <a:r>
              <a:rPr lang="hr-HR" dirty="0"/>
              <a:t> </a:t>
            </a:r>
            <a:r>
              <a:rPr lang="hr-HR" dirty="0" err="1"/>
              <a:t>Kiddies</a:t>
            </a:r>
            <a:r>
              <a:rPr lang="hr-HR" dirty="0"/>
              <a:t>”, jer su to „Hakeri” s vrlo malo ili ništa znanja i vještina koji koriste postojeće jednostavne alate i gotove upute. Obično su samo znatiželjni i žele pokazati svoje „vještine”…međutim ovi napadi također mogu biti devastirajući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b="1" dirty="0"/>
              <a:t>Hakerski- </a:t>
            </a:r>
            <a:r>
              <a:rPr lang="hr-HR" dirty="0"/>
              <a:t>ovim napadima je za cilj upasti u sustav i dobiti kontrolu nad što više elemenata IT sustava. Ove napade možemo još podijeliti na </a:t>
            </a:r>
          </a:p>
          <a:p>
            <a:pPr marL="801688" indent="-342900">
              <a:buFont typeface="Wingdings" panose="05000000000000000000" pitchFamily="2" charset="2"/>
              <a:buChar char="Ø"/>
            </a:pPr>
            <a:r>
              <a:rPr lang="hr-HR" dirty="0"/>
              <a:t>„White </a:t>
            </a:r>
            <a:r>
              <a:rPr lang="hr-HR" dirty="0" err="1"/>
              <a:t>Hat</a:t>
            </a:r>
            <a:r>
              <a:rPr lang="hr-HR" dirty="0"/>
              <a:t>”-cilj ovih hakera je otkriti slabosti sustavu kako bi ga osnažili tako što ranjivosti komuniciraju prema vlasniku (</a:t>
            </a:r>
            <a:r>
              <a:rPr lang="hr-HR" dirty="0" err="1"/>
              <a:t>primejr</a:t>
            </a:r>
            <a:r>
              <a:rPr lang="hr-HR" dirty="0"/>
              <a:t> </a:t>
            </a:r>
            <a:r>
              <a:rPr lang="hr-HR" dirty="0" err="1"/>
              <a:t>hakiranja</a:t>
            </a:r>
            <a:r>
              <a:rPr lang="hr-HR" dirty="0"/>
              <a:t> automobila)</a:t>
            </a:r>
          </a:p>
          <a:p>
            <a:pPr marL="801688" indent="-342900">
              <a:buFont typeface="Wingdings" panose="05000000000000000000" pitchFamily="2" charset="2"/>
              <a:buChar char="Ø"/>
            </a:pPr>
            <a:r>
              <a:rPr lang="hr-HR" dirty="0"/>
              <a:t> „</a:t>
            </a:r>
            <a:r>
              <a:rPr lang="hr-HR" dirty="0" err="1"/>
              <a:t>Grey</a:t>
            </a:r>
            <a:r>
              <a:rPr lang="hr-HR" dirty="0"/>
              <a:t> </a:t>
            </a:r>
            <a:r>
              <a:rPr lang="hr-HR" dirty="0" err="1"/>
              <a:t>Hat</a:t>
            </a:r>
            <a:r>
              <a:rPr lang="hr-HR" dirty="0"/>
              <a:t>” – Ovo je na pola puta između White i Black</a:t>
            </a:r>
          </a:p>
          <a:p>
            <a:pPr marL="801688" indent="-342900">
              <a:buFont typeface="Wingdings" panose="05000000000000000000" pitchFamily="2" charset="2"/>
              <a:buChar char="Ø"/>
            </a:pPr>
            <a:r>
              <a:rPr lang="hr-HR" dirty="0"/>
              <a:t> „Black </a:t>
            </a:r>
            <a:r>
              <a:rPr lang="hr-HR" dirty="0" err="1"/>
              <a:t>Hat</a:t>
            </a:r>
            <a:r>
              <a:rPr lang="hr-HR" dirty="0"/>
              <a:t>”-ovo su zlonamjerni hakeri koji upadaju u sustave kako bi ih onesposobili u bilo kojem smislu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b="1" dirty="0"/>
              <a:t>Organizirani hakerski (Cyber teroristi, </a:t>
            </a:r>
            <a:r>
              <a:rPr lang="hr-HR" b="1" dirty="0" err="1"/>
              <a:t>cybercriminals</a:t>
            </a:r>
            <a:r>
              <a:rPr lang="hr-HR" b="1" dirty="0"/>
              <a:t>, </a:t>
            </a:r>
            <a:r>
              <a:rPr lang="hr-HR" b="1" dirty="0" err="1"/>
              <a:t>cyberwariors</a:t>
            </a:r>
            <a:r>
              <a:rPr lang="hr-HR" b="1" dirty="0"/>
              <a:t>) - </a:t>
            </a:r>
            <a:r>
              <a:rPr lang="hr-HR" dirty="0"/>
              <a:t>ovo su skupine hakera koje financiraju velike organizacije…obično države u svrhu špijunaže, sabotaže i slično…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58704A2-3332-4247-8D95-4B118A055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809" y="326437"/>
            <a:ext cx="2139351" cy="2072774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79AF671F-3687-447B-9AF4-61ED5B423B58}"/>
              </a:ext>
            </a:extLst>
          </p:cNvPr>
          <p:cNvSpPr/>
          <p:nvPr/>
        </p:nvSpPr>
        <p:spPr>
          <a:xfrm>
            <a:off x="448654" y="55519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err="1">
                <a:hlinkClick r:id="rId3"/>
              </a:rPr>
              <a:t>Hacker</a:t>
            </a:r>
            <a:r>
              <a:rPr lang="hr-HR" dirty="0">
                <a:hlinkClick r:id="rId3"/>
              </a:rPr>
              <a:t> Profiles</a:t>
            </a:r>
            <a:endParaRPr lang="hr-HR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130BFCD3-C360-49C4-A871-0218936B1243}"/>
              </a:ext>
            </a:extLst>
          </p:cNvPr>
          <p:cNvSpPr/>
          <p:nvPr/>
        </p:nvSpPr>
        <p:spPr>
          <a:xfrm>
            <a:off x="448654" y="5889166"/>
            <a:ext cx="295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/>
                <a:hlinkClick r:id="rId4"/>
              </a:rPr>
              <a:t>The Yes Men Fix the World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811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3600" dirty="0"/>
              <a:t>Kako vas „hakeri” mogu iskoristiti?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95D8CC82-B212-4F79-8600-2CAD1171ED6C}"/>
              </a:ext>
            </a:extLst>
          </p:cNvPr>
          <p:cNvSpPr/>
          <p:nvPr/>
        </p:nvSpPr>
        <p:spPr>
          <a:xfrm>
            <a:off x="243840" y="966546"/>
            <a:ext cx="11338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Hakeri do vas mogu kroz bilo koju vezu koju ostvarujete prema internetu (mobitel, PC, laptop…), ali nekad mogu i drugačije (direktno kroz stvarni svijet)..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Zašto bi vi uopće bili zanimljivi hakerima? Vjerojatno niste nikome zanimljivi, osim ako vas ili vaše računalo ne žele koristiti kao „</a:t>
            </a:r>
            <a:r>
              <a:rPr lang="hr-HR" dirty="0" err="1"/>
              <a:t>proxy</a:t>
            </a:r>
            <a:r>
              <a:rPr lang="hr-HR" dirty="0"/>
              <a:t>” (npr. za DDoS napade) ili ako bi mogli lako do novca (</a:t>
            </a:r>
            <a:r>
              <a:rPr lang="hr-HR" dirty="0" err="1"/>
              <a:t>npr..odgovorite</a:t>
            </a:r>
            <a:r>
              <a:rPr lang="hr-HR" dirty="0"/>
              <a:t> na mail u kojem vas traže podatke o kartici…)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Sve što radite na računalu, a posebno na internetu može se iskoristiti protiv 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Ono što bi nas moglo čekati u budućnosti, je nešto slično ovome (zato je vrlo važno imati prijatelje u stvarnom životu! </a:t>
            </a:r>
            <a:r>
              <a:rPr lang="hr-HR" dirty="0">
                <a:sym typeface="Wingdings" panose="05000000000000000000" pitchFamily="2" charset="2"/>
              </a:rPr>
              <a:t> )</a:t>
            </a:r>
            <a:r>
              <a:rPr lang="hr-HR" dirty="0"/>
              <a:t> </a:t>
            </a:r>
          </a:p>
          <a:p>
            <a:r>
              <a:rPr lang="en-US" dirty="0">
                <a:hlinkClick r:id="rId2"/>
              </a:rPr>
              <a:t>Unknown Identity (Liam </a:t>
            </a:r>
            <a:r>
              <a:rPr lang="en-US" dirty="0" err="1">
                <a:hlinkClick r:id="rId2"/>
              </a:rPr>
              <a:t>Neeson</a:t>
            </a:r>
            <a:r>
              <a:rPr lang="en-US" dirty="0">
                <a:hlinkClick r:id="rId2"/>
              </a:rPr>
              <a:t>) - </a:t>
            </a:r>
            <a:r>
              <a:rPr lang="en-US" dirty="0">
                <a:hlinkClick r:id="rId3"/>
              </a:rPr>
              <a:t>Trailer</a:t>
            </a:r>
            <a:r>
              <a:rPr lang="en-US" dirty="0">
                <a:hlinkClick r:id="rId2"/>
              </a:rPr>
              <a:t> HD 2011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Trebamo biti vrlo oprezni sa svojim online računima, lozinkama i uopće aktivnosti na internetu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291CBCC0-18F7-4498-A7C7-E212349959D6}"/>
              </a:ext>
            </a:extLst>
          </p:cNvPr>
          <p:cNvSpPr/>
          <p:nvPr/>
        </p:nvSpPr>
        <p:spPr>
          <a:xfrm>
            <a:off x="243839" y="4188328"/>
            <a:ext cx="1153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Kako se </a:t>
            </a:r>
            <a:r>
              <a:rPr lang="hr-HR" dirty="0" err="1"/>
              <a:t>hakiranje</a:t>
            </a:r>
            <a:r>
              <a:rPr lang="hr-HR" dirty="0"/>
              <a:t> ne radi: </a:t>
            </a:r>
            <a:r>
              <a:rPr lang="en-US" dirty="0">
                <a:hlinkClick r:id="rId4"/>
              </a:rPr>
              <a:t>The Most Accurate Hacking Scene Ever</a:t>
            </a:r>
            <a:r>
              <a:rPr lang="en-US" dirty="0"/>
              <a:t> </a:t>
            </a:r>
            <a:endParaRPr lang="hr-HR" dirty="0"/>
          </a:p>
          <a:p>
            <a:r>
              <a:rPr lang="hr-HR" dirty="0"/>
              <a:t>:D</a:t>
            </a:r>
          </a:p>
        </p:txBody>
      </p:sp>
    </p:spTree>
    <p:extLst>
      <p:ext uri="{BB962C8B-B14F-4D97-AF65-F5344CB8AC3E}">
        <p14:creationId xmlns:p14="http://schemas.microsoft.com/office/powerpoint/2010/main" val="200689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3600" dirty="0"/>
              <a:t>Vrste podataka i što je važno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95D8CC82-B212-4F79-8600-2CAD1171ED6C}"/>
              </a:ext>
            </a:extLst>
          </p:cNvPr>
          <p:cNvSpPr/>
          <p:nvPr/>
        </p:nvSpPr>
        <p:spPr>
          <a:xfrm>
            <a:off x="243840" y="793077"/>
            <a:ext cx="83863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Osobni i </a:t>
            </a:r>
            <a:r>
              <a:rPr lang="hr-HR" b="1" dirty="0">
                <a:solidFill>
                  <a:srgbClr val="FF0000"/>
                </a:solidFill>
              </a:rPr>
              <a:t>korporativni</a:t>
            </a:r>
            <a:r>
              <a:rPr lang="hr-HR" dirty="0"/>
              <a:t> zato što načelno imamo privatni i poslovni život</a:t>
            </a:r>
          </a:p>
          <a:p>
            <a:r>
              <a:rPr lang="hr-HR" dirty="0"/>
              <a:t>Bez obzira o kojim podacima se radi tri stvari su važne: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>
                <a:solidFill>
                  <a:srgbClr val="FF0000"/>
                </a:solidFill>
              </a:rPr>
              <a:t>Povjerljivost</a:t>
            </a:r>
            <a:r>
              <a:rPr lang="hr-HR" dirty="0"/>
              <a:t> (engl. </a:t>
            </a:r>
            <a:r>
              <a:rPr lang="hr-HR" dirty="0" err="1"/>
              <a:t>Confidentiality</a:t>
            </a:r>
            <a:r>
              <a:rPr lang="hr-HR" dirty="0"/>
              <a:t>)-privatnost podataka </a:t>
            </a:r>
          </a:p>
          <a:p>
            <a:pPr marL="361950"/>
            <a:r>
              <a:rPr lang="hr-HR" dirty="0"/>
              <a:t>Povjerljivost podataka bi trebala biti zajamčena propisanim korporativnim politikama koje ograničavaju pristup podacima neovlaštenim osobama. Povjerljivost osiguravamo kriptiranjem, </a:t>
            </a:r>
            <a:r>
              <a:rPr lang="hr-HR" dirty="0" err="1"/>
              <a:t>Username</a:t>
            </a:r>
            <a:r>
              <a:rPr lang="hr-HR" dirty="0"/>
              <a:t>/password, višestrukom </a:t>
            </a:r>
            <a:r>
              <a:rPr lang="hr-HR" dirty="0" err="1"/>
              <a:t>autentikacijom</a:t>
            </a:r>
            <a:r>
              <a:rPr lang="hr-HR" dirty="0"/>
              <a:t> i minimiziranjem dostupnosti osjetljivih podataka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>
                <a:solidFill>
                  <a:srgbClr val="FF0000"/>
                </a:solidFill>
              </a:rPr>
              <a:t>Integritet</a:t>
            </a:r>
            <a:r>
              <a:rPr lang="hr-HR" dirty="0"/>
              <a:t> (engl. </a:t>
            </a:r>
            <a:r>
              <a:rPr lang="hr-HR" dirty="0" err="1"/>
              <a:t>Integrity</a:t>
            </a:r>
            <a:r>
              <a:rPr lang="hr-HR" dirty="0"/>
              <a:t>)- Ovo bi bila konzistentnost podataka i vjerodostojnost podatak </a:t>
            </a:r>
            <a:r>
              <a:rPr lang="hr-HR" dirty="0" err="1"/>
              <a:t>tiejkom</a:t>
            </a:r>
            <a:r>
              <a:rPr lang="hr-HR" dirty="0"/>
              <a:t> životnog ciklusa podataka. Podaci se ne smiju mijenjati prilikom prijenosa. </a:t>
            </a:r>
            <a:r>
              <a:rPr lang="hr-HR" dirty="0" err="1"/>
              <a:t>Checksum</a:t>
            </a:r>
            <a:r>
              <a:rPr lang="hr-HR" dirty="0"/>
              <a:t> (</a:t>
            </a:r>
            <a:r>
              <a:rPr lang="hr-HR" dirty="0" err="1"/>
              <a:t>hash</a:t>
            </a:r>
            <a:r>
              <a:rPr lang="hr-HR" dirty="0"/>
              <a:t>) se koristi za provjeru integriteta podatka, a za zaštitu se koriste File </a:t>
            </a:r>
            <a:r>
              <a:rPr lang="hr-HR" dirty="0" err="1"/>
              <a:t>permissions</a:t>
            </a:r>
            <a:r>
              <a:rPr lang="hr-HR" dirty="0"/>
              <a:t> i </a:t>
            </a:r>
            <a:r>
              <a:rPr lang="hr-HR" dirty="0" err="1"/>
              <a:t>user</a:t>
            </a:r>
            <a:r>
              <a:rPr lang="hr-HR" dirty="0"/>
              <a:t> </a:t>
            </a:r>
            <a:r>
              <a:rPr lang="hr-HR" dirty="0" err="1"/>
              <a:t>access</a:t>
            </a:r>
            <a:r>
              <a:rPr lang="hr-HR" dirty="0"/>
              <a:t> </a:t>
            </a:r>
            <a:r>
              <a:rPr lang="hr-HR" dirty="0" err="1"/>
              <a:t>control</a:t>
            </a:r>
            <a:r>
              <a:rPr lang="hr-HR" dirty="0"/>
              <a:t> mehanizmi uz svakako osiguran backup podataka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>
                <a:solidFill>
                  <a:srgbClr val="FF0000"/>
                </a:solidFill>
              </a:rPr>
              <a:t>Dostupnost</a:t>
            </a:r>
            <a:r>
              <a:rPr lang="hr-HR" dirty="0"/>
              <a:t> (engl. </a:t>
            </a:r>
            <a:r>
              <a:rPr lang="hr-HR" dirty="0" err="1"/>
              <a:t>Availability</a:t>
            </a:r>
            <a:r>
              <a:rPr lang="hr-HR" dirty="0"/>
              <a:t>)- održavanje opreme, operativnih sustava i softwarea </a:t>
            </a:r>
            <a:r>
              <a:rPr lang="hr-HR" dirty="0" err="1"/>
              <a:t>up</a:t>
            </a:r>
            <a:r>
              <a:rPr lang="hr-HR" dirty="0"/>
              <a:t>-to-date kao i izrada backupa osigurava dostupnost podataka u slučaju njihovog gubitka uzrokovanog ljudskim faktorom ili višom silom. Za povrat podataka moraju postojati pripremljene procedure. Uređaji poput </a:t>
            </a:r>
            <a:r>
              <a:rPr lang="hr-HR" dirty="0" err="1"/>
              <a:t>Firewalla</a:t>
            </a:r>
            <a:r>
              <a:rPr lang="hr-HR" dirty="0"/>
              <a:t>, ali i razni drugi mehanizmi mogu štititi od napada poput </a:t>
            </a:r>
            <a:r>
              <a:rPr lang="hr-HR" dirty="0" err="1"/>
              <a:t>DoS</a:t>
            </a:r>
            <a:r>
              <a:rPr lang="hr-HR" dirty="0"/>
              <a:t> napada koji imaju za cilj učiniti podatke/uslugu nedostupnom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DCE9368-B22C-4C41-8867-0B5F55E9A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193" y="582123"/>
            <a:ext cx="3204755" cy="3164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FF025D-F403-4DA1-E168-D7E12C3BCB86}"/>
              </a:ext>
            </a:extLst>
          </p:cNvPr>
          <p:cNvSpPr txBox="1"/>
          <p:nvPr/>
        </p:nvSpPr>
        <p:spPr>
          <a:xfrm>
            <a:off x="9222378" y="3999104"/>
            <a:ext cx="1750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Ispitno pitanje:</a:t>
            </a:r>
          </a:p>
        </p:txBody>
      </p:sp>
    </p:spTree>
    <p:extLst>
      <p:ext uri="{BB962C8B-B14F-4D97-AF65-F5344CB8AC3E}">
        <p14:creationId xmlns:p14="http://schemas.microsoft.com/office/powerpoint/2010/main" val="393488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/>
          <a:lstStyle/>
          <a:p>
            <a:r>
              <a:rPr lang="hr-HR" sz="3600" dirty="0"/>
              <a:t>Prijetnje-unutarnje i vanjske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2DCBFB8-956F-40B7-AFB2-EFD8D5B5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71" y="1089151"/>
            <a:ext cx="6616257" cy="4536586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83BF4A24-A605-4B2C-A57D-3370B1649117}"/>
              </a:ext>
            </a:extLst>
          </p:cNvPr>
          <p:cNvSpPr/>
          <p:nvPr/>
        </p:nvSpPr>
        <p:spPr>
          <a:xfrm>
            <a:off x="6879771" y="1214309"/>
            <a:ext cx="5181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Unutarnje ugroze: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Loše upravljanje povjerljivim podacima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Prijetnje fizičkoj infrastrukturi (požar, poplava, napajanje, oštećenje…)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Pomoć vanjskim napadačima (namjerno ili nenamjerno)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Neoprezno ponašanje na internetu (</a:t>
            </a:r>
            <a:r>
              <a:rPr lang="hr-HR" dirty="0" err="1"/>
              <a:t>social</a:t>
            </a:r>
            <a:r>
              <a:rPr lang="hr-HR" dirty="0"/>
              <a:t> </a:t>
            </a:r>
            <a:r>
              <a:rPr lang="hr-HR" dirty="0" err="1"/>
              <a:t>engineering</a:t>
            </a:r>
            <a:r>
              <a:rPr lang="hr-HR" dirty="0"/>
              <a:t>, </a:t>
            </a:r>
            <a:r>
              <a:rPr lang="hr-HR" dirty="0" err="1"/>
              <a:t>malware</a:t>
            </a:r>
            <a:r>
              <a:rPr lang="hr-HR" dirty="0"/>
              <a:t>…)</a:t>
            </a:r>
          </a:p>
          <a:p>
            <a:r>
              <a:rPr lang="hr-HR" dirty="0"/>
              <a:t>Vanjske ugroze podrazumijevaju sve pokušaje napada na IT sustav koji dolaze izvan kontroliranog okruženja</a:t>
            </a:r>
          </a:p>
        </p:txBody>
      </p:sp>
    </p:spTree>
    <p:extLst>
      <p:ext uri="{BB962C8B-B14F-4D97-AF65-F5344CB8AC3E}">
        <p14:creationId xmlns:p14="http://schemas.microsoft.com/office/powerpoint/2010/main" val="4227287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3028</Words>
  <Application>Microsoft Office PowerPoint</Application>
  <PresentationFormat>Widescreen</PresentationFormat>
  <Paragraphs>277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CiscoSansTTLight</vt:lpstr>
      <vt:lpstr>Arial</vt:lpstr>
      <vt:lpstr>Wingdings</vt:lpstr>
      <vt:lpstr>Calibri Light</vt:lpstr>
      <vt:lpstr>Calibri</vt:lpstr>
      <vt:lpstr>ARS Maquette Pro</vt:lpstr>
      <vt:lpstr>Roboto</vt:lpstr>
      <vt:lpstr>Office Theme</vt:lpstr>
      <vt:lpstr>PowerPoint Presentation</vt:lpstr>
      <vt:lpstr>PowerPoint Presentation</vt:lpstr>
      <vt:lpstr>PowerPoint Presentation</vt:lpstr>
      <vt:lpstr>CyberSecurity (ovo je jedna moguća definicija) </vt:lpstr>
      <vt:lpstr>Gdje su (naši) podaci, tko ih koristi i u koju svrhu?</vt:lpstr>
      <vt:lpstr>Vrste napada(ča)</vt:lpstr>
      <vt:lpstr>Kako vas „hakeri” mogu iskoristiti?</vt:lpstr>
      <vt:lpstr>Vrste podataka i što je važno</vt:lpstr>
      <vt:lpstr>Prijetnje-unutarnje i vanjske</vt:lpstr>
      <vt:lpstr>Posljedice napada</vt:lpstr>
      <vt:lpstr>Sigurnosne ranjivosti</vt:lpstr>
      <vt:lpstr>Cyberwarfare</vt:lpstr>
      <vt:lpstr>Vrste malwarea</vt:lpstr>
      <vt:lpstr>Vrste malwarea</vt:lpstr>
      <vt:lpstr>Vrste malwarea</vt:lpstr>
      <vt:lpstr>Simptomi napada malwarea</vt:lpstr>
      <vt:lpstr>Antivirus</vt:lpstr>
      <vt:lpstr>Vrste napada </vt:lpstr>
      <vt:lpstr>Dos-Ddos napadi u „realnom vremenu”</vt:lpstr>
      <vt:lpstr>Kako postići sigurno IT okruženje u organizaciji?</vt:lpstr>
      <vt:lpstr>PowerPoint Presentation</vt:lpstr>
      <vt:lpstr>PowerPoint Presentation</vt:lpstr>
      <vt:lpstr>PowerPoint Presentation</vt:lpstr>
      <vt:lpstr>Kako postići sigurno osobno IT okruženje?</vt:lpstr>
      <vt:lpstr>Primjer lozinki</vt:lpstr>
      <vt:lpstr>Bolje je koristiti „passphrases”</vt:lpstr>
      <vt:lpstr>Osigurati svoj rad u web browseru</vt:lpstr>
      <vt:lpstr>Firewall-vatrozid</vt:lpstr>
      <vt:lpstr>Firewall-vatrozid</vt:lpstr>
      <vt:lpstr>PowerPoint Presentation</vt:lpstr>
      <vt:lpstr>„Pig Pen Ciphre”  </vt:lpstr>
      <vt:lpstr>„Pig Pen Ciphre”  </vt:lpstr>
      <vt:lpstr>„Pig Pen Ciphre”  </vt:lpstr>
      <vt:lpstr>„Pig Pen Ciphre”  </vt:lpstr>
      <vt:lpstr>Enkripcija komunikacije ključem danas- Asimetrična enkripcija</vt:lpstr>
      <vt:lpstr>Enkripcija komunikacije ključem danas- Asimetrična enkripcija</vt:lpstr>
      <vt:lpstr>Enkripcija komunikacije ključem danas- Simetrična enkripcija</vt:lpstr>
      <vt:lpstr>Enkripcija komunikacije ključem danas- Simetrična enkripcija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 model</dc:title>
  <dc:creator>Silvio Papić</dc:creator>
  <cp:lastModifiedBy>Silvio Papić @ Racunarstvo</cp:lastModifiedBy>
  <cp:revision>195</cp:revision>
  <dcterms:created xsi:type="dcterms:W3CDTF">2018-10-09T19:16:34Z</dcterms:created>
  <dcterms:modified xsi:type="dcterms:W3CDTF">2024-01-14T21:55:42Z</dcterms:modified>
</cp:coreProperties>
</file>