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5"/>
  </p:notesMasterIdLst>
  <p:sldIdLst>
    <p:sldId id="257" r:id="rId5"/>
    <p:sldId id="296" r:id="rId6"/>
    <p:sldId id="281" r:id="rId7"/>
    <p:sldId id="277" r:id="rId8"/>
    <p:sldId id="283" r:id="rId9"/>
    <p:sldId id="284" r:id="rId10"/>
    <p:sldId id="285" r:id="rId11"/>
    <p:sldId id="288" r:id="rId12"/>
    <p:sldId id="289" r:id="rId13"/>
    <p:sldId id="290" r:id="rId14"/>
    <p:sldId id="258" r:id="rId15"/>
    <p:sldId id="259" r:id="rId16"/>
    <p:sldId id="280" r:id="rId17"/>
    <p:sldId id="260" r:id="rId18"/>
    <p:sldId id="291" r:id="rId19"/>
    <p:sldId id="297" r:id="rId20"/>
    <p:sldId id="261" r:id="rId21"/>
    <p:sldId id="265" r:id="rId22"/>
    <p:sldId id="292" r:id="rId23"/>
    <p:sldId id="293" r:id="rId24"/>
    <p:sldId id="294" r:id="rId25"/>
    <p:sldId id="267" r:id="rId26"/>
    <p:sldId id="269" r:id="rId27"/>
    <p:sldId id="271" r:id="rId28"/>
    <p:sldId id="276" r:id="rId29"/>
    <p:sldId id="274" r:id="rId30"/>
    <p:sldId id="282" r:id="rId31"/>
    <p:sldId id="298" r:id="rId32"/>
    <p:sldId id="295" r:id="rId33"/>
    <p:sldId id="263" r:id="rId34"/>
  </p:sldIdLst>
  <p:sldSz cx="12192000" cy="6858000"/>
  <p:notesSz cx="6858000" cy="9144000"/>
  <p:embeddedFontLst>
    <p:embeddedFont>
      <p:font typeface="Segoe UI Emoji" panose="020B0502040204020203" pitchFamily="34" charset="0"/>
      <p:regular r:id="rId36"/>
    </p:embeddedFont>
    <p:embeddedFont>
      <p:font typeface="Stolzl" panose="020B0604020202020204" charset="0"/>
      <p:regular r:id="rId37"/>
    </p:embeddedFont>
    <p:embeddedFont>
      <p:font typeface="Stolzl Bold" panose="00000800000000000000" charset="0"/>
      <p:bold r:id="rId38"/>
    </p:embeddedFont>
    <p:embeddedFont>
      <p:font typeface="Stolzl Book" panose="00000500000000000000"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7"/>
    <p:restoredTop sz="94706"/>
  </p:normalViewPr>
  <p:slideViewPr>
    <p:cSldViewPr snapToGrid="0" snapToObjects="1">
      <p:cViewPr varScale="1">
        <p:scale>
          <a:sx n="110" d="100"/>
          <a:sy n="110" d="100"/>
        </p:scale>
        <p:origin x="5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9/27/2024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9/27/2024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9/27/2024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Slika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297290"/>
            <a:ext cx="8686800" cy="560709"/>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businessenglishresources.com/31-2/student-section/student-handouts/signposts-tes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V8eLdbKXGz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playlist?list=PL-iPJqUs0UosTi1oJQRdXTL1tGeQ1lVW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ed.com/talks/julian_treasure_how_to_speak_so_that_people_want_to_listen" TargetMode="External"/><Relationship Id="rId2" Type="http://schemas.openxmlformats.org/officeDocument/2006/relationships/hyperlink" Target="https://www.ted.com/talks/amy_cuddy_your_body_language_may_shape_who_you_are"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0" y="671514"/>
            <a:ext cx="5891212" cy="2014537"/>
          </a:xfrm>
        </p:spPr>
        <p:txBody>
          <a:bodyPr>
            <a:normAutofit fontScale="90000"/>
          </a:bodyPr>
          <a:lstStyle/>
          <a:p>
            <a:pPr algn="ctr"/>
            <a:r>
              <a:rPr lang="hr-HR" dirty="0">
                <a:latin typeface="Stolzl Bold" panose="00000800000000000000" pitchFamily="50" charset="-18"/>
              </a:rPr>
              <a:t>General</a:t>
            </a:r>
            <a:br>
              <a:rPr lang="hr-HR" dirty="0">
                <a:latin typeface="Stolzl Bold" panose="00000800000000000000" pitchFamily="50" charset="-18"/>
              </a:rPr>
            </a:br>
            <a:r>
              <a:rPr lang="hr-HR" dirty="0" err="1">
                <a:latin typeface="Stolzl Bold" panose="00000800000000000000" pitchFamily="50" charset="-18"/>
              </a:rPr>
              <a:t>presentation</a:t>
            </a:r>
            <a:r>
              <a:rPr lang="hr-HR" dirty="0">
                <a:latin typeface="Stolzl Bold" panose="00000800000000000000" pitchFamily="50" charset="-18"/>
              </a:rPr>
              <a:t> </a:t>
            </a:r>
            <a:br>
              <a:rPr lang="hr-HR" dirty="0">
                <a:latin typeface="Stolzl Bold" panose="00000800000000000000" pitchFamily="50" charset="-18"/>
              </a:rPr>
            </a:br>
            <a:r>
              <a:rPr lang="hr-HR" dirty="0">
                <a:latin typeface="Stolzl Bold" panose="00000800000000000000" pitchFamily="50" charset="-18"/>
              </a:rPr>
              <a:t>LO3</a:t>
            </a:r>
            <a:endParaRPr lang="hr-HR" dirty="0">
              <a:latin typeface="Stolzl Book" panose="00000500000000000000" pitchFamily="50" charset="-18"/>
            </a:endParaRP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C56B81AB-F431-F7F7-7D6A-C797D8552A20}"/>
              </a:ext>
            </a:extLst>
          </p:cNvPr>
          <p:cNvSpPr>
            <a:spLocks noGrp="1"/>
          </p:cNvSpPr>
          <p:nvPr>
            <p:ph idx="1"/>
          </p:nvPr>
        </p:nvSpPr>
        <p:spPr/>
        <p:txBody>
          <a:bodyPr>
            <a:normAutofit/>
          </a:bodyPr>
          <a:lstStyle/>
          <a:p>
            <a:endParaRPr lang="hr-HR" dirty="0"/>
          </a:p>
          <a:p>
            <a:pPr lvl="0"/>
            <a:r>
              <a:rPr lang="hr-HR" sz="2400" dirty="0"/>
              <a:t>You </a:t>
            </a:r>
            <a:r>
              <a:rPr lang="hr-HR" sz="2400" dirty="0" err="1"/>
              <a:t>may</a:t>
            </a:r>
            <a:r>
              <a:rPr lang="hr-HR" sz="2400" dirty="0"/>
              <a:t> </a:t>
            </a:r>
            <a:r>
              <a:rPr lang="hr-HR" sz="2400" b="1" dirty="0" err="1"/>
              <a:t>reschedule</a:t>
            </a:r>
            <a:r>
              <a:rPr lang="hr-HR" sz="2400" dirty="0"/>
              <a:t> </a:t>
            </a:r>
            <a:r>
              <a:rPr lang="hr-HR" sz="2400" dirty="0" err="1"/>
              <a:t>your</a:t>
            </a:r>
            <a:r>
              <a:rPr lang="hr-HR" sz="2400" dirty="0"/>
              <a:t> </a:t>
            </a:r>
            <a:r>
              <a:rPr lang="hr-HR" sz="2400" dirty="0" err="1"/>
              <a:t>presentation</a:t>
            </a:r>
            <a:r>
              <a:rPr lang="hr-HR" sz="2400" dirty="0"/>
              <a:t> </a:t>
            </a:r>
            <a:r>
              <a:rPr lang="hr-HR" sz="2400" b="1" dirty="0" err="1"/>
              <a:t>once</a:t>
            </a:r>
            <a:r>
              <a:rPr lang="hr-HR" sz="2400" dirty="0"/>
              <a:t> </a:t>
            </a:r>
            <a:r>
              <a:rPr lang="hr-HR" sz="2400" dirty="0" err="1"/>
              <a:t>in</a:t>
            </a:r>
            <a:r>
              <a:rPr lang="hr-HR" sz="2400" dirty="0"/>
              <a:t> </a:t>
            </a:r>
            <a:r>
              <a:rPr lang="hr-HR" sz="2400" dirty="0" err="1"/>
              <a:t>advance</a:t>
            </a:r>
            <a:r>
              <a:rPr lang="hr-HR" sz="2400" dirty="0"/>
              <a:t> </a:t>
            </a:r>
            <a:r>
              <a:rPr lang="hr-HR" sz="2400" dirty="0" err="1"/>
              <a:t>with</a:t>
            </a:r>
            <a:r>
              <a:rPr lang="hr-HR" sz="2400" dirty="0"/>
              <a:t> no </a:t>
            </a:r>
            <a:r>
              <a:rPr lang="hr-HR" sz="2400" dirty="0" err="1"/>
              <a:t>effect</a:t>
            </a:r>
            <a:r>
              <a:rPr lang="hr-HR" sz="2400" dirty="0"/>
              <a:t> on </a:t>
            </a:r>
            <a:r>
              <a:rPr lang="hr-HR" sz="2400" dirty="0" err="1"/>
              <a:t>your</a:t>
            </a:r>
            <a:r>
              <a:rPr lang="hr-HR" sz="2400" dirty="0"/>
              <a:t> </a:t>
            </a:r>
            <a:r>
              <a:rPr lang="hr-HR" sz="2400" dirty="0" err="1"/>
              <a:t>points</a:t>
            </a:r>
            <a:r>
              <a:rPr lang="hr-HR" sz="2400" dirty="0"/>
              <a:t>. </a:t>
            </a:r>
            <a:r>
              <a:rPr lang="hr-HR" sz="2400" dirty="0" err="1"/>
              <a:t>Rescheduling</a:t>
            </a:r>
            <a:r>
              <a:rPr lang="hr-HR" sz="2400" dirty="0"/>
              <a:t> a </a:t>
            </a:r>
            <a:r>
              <a:rPr lang="hr-HR" sz="2400" dirty="0" err="1"/>
              <a:t>second</a:t>
            </a:r>
            <a:r>
              <a:rPr lang="hr-HR" sz="2400" dirty="0"/>
              <a:t> time </a:t>
            </a:r>
            <a:r>
              <a:rPr lang="hr-HR" sz="2400" dirty="0" err="1"/>
              <a:t>will</a:t>
            </a:r>
            <a:r>
              <a:rPr lang="hr-HR" sz="2400" dirty="0"/>
              <a:t> </a:t>
            </a:r>
            <a:r>
              <a:rPr lang="hr-HR" sz="2400" dirty="0" err="1"/>
              <a:t>result</a:t>
            </a:r>
            <a:r>
              <a:rPr lang="hr-HR" sz="2400" dirty="0"/>
              <a:t> </a:t>
            </a:r>
            <a:r>
              <a:rPr lang="hr-HR" sz="2400" dirty="0" err="1"/>
              <a:t>in</a:t>
            </a:r>
            <a:r>
              <a:rPr lang="hr-HR" sz="2400" dirty="0"/>
              <a:t> </a:t>
            </a:r>
            <a:r>
              <a:rPr lang="hr-HR" sz="2400" b="1" dirty="0"/>
              <a:t>MINUS 1 </a:t>
            </a:r>
            <a:r>
              <a:rPr lang="hr-HR" sz="2400" b="1" dirty="0" err="1"/>
              <a:t>point</a:t>
            </a:r>
            <a:r>
              <a:rPr lang="hr-HR" sz="2400" dirty="0"/>
              <a:t>. </a:t>
            </a:r>
          </a:p>
          <a:p>
            <a:pPr marL="0" lvl="0" indent="0">
              <a:buNone/>
            </a:pPr>
            <a:r>
              <a:rPr lang="hr-HR" sz="2400" u="sng" dirty="0"/>
              <a:t>You </a:t>
            </a:r>
            <a:r>
              <a:rPr lang="hr-HR" sz="2400" u="sng" dirty="0" err="1"/>
              <a:t>cannot</a:t>
            </a:r>
            <a:r>
              <a:rPr lang="hr-HR" sz="2400" u="sng" dirty="0"/>
              <a:t> </a:t>
            </a:r>
            <a:r>
              <a:rPr lang="hr-HR" sz="2400" u="sng" dirty="0" err="1"/>
              <a:t>keep</a:t>
            </a:r>
            <a:r>
              <a:rPr lang="hr-HR" sz="2400" u="sng" dirty="0"/>
              <a:t> </a:t>
            </a:r>
            <a:r>
              <a:rPr lang="hr-HR" sz="2400" u="sng" dirty="0" err="1"/>
              <a:t>postponing</a:t>
            </a:r>
            <a:r>
              <a:rPr lang="hr-HR" sz="2400" u="sng" dirty="0"/>
              <a:t> </a:t>
            </a:r>
            <a:r>
              <a:rPr lang="hr-HR" sz="2400" u="sng" dirty="0" err="1"/>
              <a:t>your</a:t>
            </a:r>
            <a:r>
              <a:rPr lang="hr-HR" sz="2400" u="sng" dirty="0"/>
              <a:t> </a:t>
            </a:r>
            <a:r>
              <a:rPr lang="hr-HR" sz="2400" u="sng" dirty="0" err="1"/>
              <a:t>presentation</a:t>
            </a:r>
            <a:r>
              <a:rPr lang="hr-HR" sz="2400" u="sng" dirty="0"/>
              <a:t>!</a:t>
            </a:r>
            <a:endParaRPr lang="en-US" sz="2400" u="sng" dirty="0"/>
          </a:p>
          <a:p>
            <a:endParaRPr lang="en-US" sz="2400" b="1" dirty="0"/>
          </a:p>
          <a:p>
            <a:r>
              <a:rPr lang="en-US" sz="2400" dirty="0"/>
              <a:t>If you </a:t>
            </a:r>
            <a:r>
              <a:rPr lang="hr-HR" sz="2400" b="1" dirty="0" err="1"/>
              <a:t>simply</a:t>
            </a:r>
            <a:r>
              <a:rPr lang="hr-HR" sz="2400" b="1" dirty="0"/>
              <a:t> </a:t>
            </a:r>
            <a:r>
              <a:rPr lang="en-US" sz="2400" b="1" dirty="0"/>
              <a:t>do not show up</a:t>
            </a:r>
            <a:r>
              <a:rPr lang="hr-HR" sz="2400" b="1" dirty="0"/>
              <a:t> </a:t>
            </a:r>
            <a:r>
              <a:rPr lang="hr-HR" sz="2400" dirty="0" err="1"/>
              <a:t>or</a:t>
            </a:r>
            <a:r>
              <a:rPr lang="hr-HR" sz="2400" dirty="0"/>
              <a:t> </a:t>
            </a:r>
            <a:r>
              <a:rPr lang="hr-HR" sz="2400" dirty="0" err="1"/>
              <a:t>send</a:t>
            </a:r>
            <a:r>
              <a:rPr lang="hr-HR" sz="2400" dirty="0"/>
              <a:t> me </a:t>
            </a:r>
            <a:r>
              <a:rPr lang="hr-HR" sz="2400" dirty="0" err="1"/>
              <a:t>an</a:t>
            </a:r>
            <a:r>
              <a:rPr lang="hr-HR" sz="2400" dirty="0"/>
              <a:t> e-mail </a:t>
            </a:r>
            <a:r>
              <a:rPr lang="hr-HR" sz="2400" dirty="0" err="1"/>
              <a:t>after</a:t>
            </a:r>
            <a:r>
              <a:rPr lang="hr-HR" sz="2400" dirty="0"/>
              <a:t> </a:t>
            </a:r>
            <a:r>
              <a:rPr lang="hr-HR" sz="2400" dirty="0" err="1"/>
              <a:t>the</a:t>
            </a:r>
            <a:r>
              <a:rPr lang="hr-HR" sz="2400" dirty="0"/>
              <a:t> </a:t>
            </a:r>
            <a:r>
              <a:rPr lang="hr-HR" sz="2400" dirty="0" err="1"/>
              <a:t>fact</a:t>
            </a:r>
            <a:r>
              <a:rPr lang="hr-HR" sz="2400" dirty="0"/>
              <a:t>, </a:t>
            </a:r>
            <a:r>
              <a:rPr lang="hr-HR" sz="2400" dirty="0" err="1"/>
              <a:t>you</a:t>
            </a:r>
            <a:r>
              <a:rPr lang="hr-HR" sz="2400" dirty="0"/>
              <a:t> </a:t>
            </a:r>
            <a:r>
              <a:rPr lang="hr-HR" sz="2400" dirty="0" err="1"/>
              <a:t>can</a:t>
            </a:r>
            <a:r>
              <a:rPr lang="hr-HR" sz="2400" dirty="0"/>
              <a:t> </a:t>
            </a:r>
            <a:r>
              <a:rPr lang="hr-HR" sz="2400" dirty="0" err="1"/>
              <a:t>still</a:t>
            </a:r>
            <a:r>
              <a:rPr lang="hr-HR" sz="2400" dirty="0"/>
              <a:t> </a:t>
            </a:r>
            <a:r>
              <a:rPr lang="hr-HR" sz="2400" dirty="0" err="1"/>
              <a:t>hold</a:t>
            </a:r>
            <a:r>
              <a:rPr lang="hr-HR" sz="2400" dirty="0"/>
              <a:t> </a:t>
            </a:r>
            <a:r>
              <a:rPr lang="hr-HR" sz="2400" dirty="0" err="1"/>
              <a:t>your</a:t>
            </a:r>
            <a:r>
              <a:rPr lang="hr-HR" sz="2400" dirty="0"/>
              <a:t> </a:t>
            </a:r>
            <a:r>
              <a:rPr lang="hr-HR" sz="2400" dirty="0" err="1"/>
              <a:t>presentation</a:t>
            </a:r>
            <a:r>
              <a:rPr lang="hr-HR" sz="2400" dirty="0"/>
              <a:t> at a </a:t>
            </a:r>
            <a:r>
              <a:rPr lang="hr-HR" sz="2400" dirty="0" err="1"/>
              <a:t>later</a:t>
            </a:r>
            <a:r>
              <a:rPr lang="hr-HR" sz="2400" dirty="0"/>
              <a:t> date. BUT </a:t>
            </a:r>
            <a:r>
              <a:rPr lang="hr-HR" sz="2400" dirty="0" err="1"/>
              <a:t>this</a:t>
            </a:r>
            <a:r>
              <a:rPr lang="hr-HR" sz="2400" dirty="0"/>
              <a:t> </a:t>
            </a:r>
            <a:r>
              <a:rPr lang="hr-HR" sz="2400" dirty="0" err="1"/>
              <a:t>will</a:t>
            </a:r>
            <a:r>
              <a:rPr lang="hr-HR" sz="2400" dirty="0"/>
              <a:t> </a:t>
            </a:r>
            <a:r>
              <a:rPr lang="hr-HR" sz="2400" dirty="0" err="1"/>
              <a:t>result</a:t>
            </a:r>
            <a:r>
              <a:rPr lang="hr-HR" sz="2400" dirty="0"/>
              <a:t> </a:t>
            </a:r>
            <a:r>
              <a:rPr lang="hr-HR" sz="2400" dirty="0" err="1"/>
              <a:t>in</a:t>
            </a:r>
            <a:r>
              <a:rPr lang="hr-HR" sz="2400" b="1" dirty="0"/>
              <a:t> MINUS 1 </a:t>
            </a:r>
            <a:r>
              <a:rPr lang="hr-HR" sz="2400" b="1" dirty="0" err="1"/>
              <a:t>point</a:t>
            </a:r>
            <a:r>
              <a:rPr lang="hr-HR" sz="2400" dirty="0"/>
              <a:t>. </a:t>
            </a:r>
            <a:endParaRPr lang="en-US" dirty="0"/>
          </a:p>
          <a:p>
            <a:endParaRPr lang="en-GB" dirty="0"/>
          </a:p>
        </p:txBody>
      </p:sp>
      <p:sp>
        <p:nvSpPr>
          <p:cNvPr id="4" name="Title 1">
            <a:extLst>
              <a:ext uri="{FF2B5EF4-FFF2-40B4-BE49-F238E27FC236}">
                <a16:creationId xmlns:a16="http://schemas.microsoft.com/office/drawing/2014/main" id="{9AE3577F-BA82-3E7F-1432-FC218D380502}"/>
              </a:ext>
            </a:extLst>
          </p:cNvPr>
          <p:cNvSpPr>
            <a:spLocks noGrp="1"/>
          </p:cNvSpPr>
          <p:nvPr>
            <p:ph type="title"/>
          </p:nvPr>
        </p:nvSpPr>
        <p:spPr>
          <a:xfrm>
            <a:off x="838200" y="365125"/>
            <a:ext cx="10515600" cy="1325563"/>
          </a:xfrm>
          <a:solidFill>
            <a:schemeClr val="accent1"/>
          </a:solidFill>
        </p:spPr>
        <p:txBody>
          <a:bodyPr>
            <a:normAutofit/>
          </a:bodyPr>
          <a:lstStyle/>
          <a:p>
            <a:pPr algn="ctr"/>
            <a:r>
              <a:rPr lang="hr-HR" sz="3600" dirty="0" err="1">
                <a:solidFill>
                  <a:schemeClr val="bg1"/>
                </a:solidFill>
              </a:rPr>
              <a:t>Missing</a:t>
            </a:r>
            <a:r>
              <a:rPr lang="hr-HR" sz="3600" dirty="0">
                <a:solidFill>
                  <a:schemeClr val="bg1"/>
                </a:solidFill>
              </a:rPr>
              <a:t> </a:t>
            </a:r>
            <a:r>
              <a:rPr lang="hr-HR" sz="3600" dirty="0" err="1">
                <a:solidFill>
                  <a:schemeClr val="bg1"/>
                </a:solidFill>
              </a:rPr>
              <a:t>your</a:t>
            </a:r>
            <a:r>
              <a:rPr lang="hr-HR" sz="3600" dirty="0">
                <a:solidFill>
                  <a:schemeClr val="bg1"/>
                </a:solidFill>
              </a:rPr>
              <a:t> time </a:t>
            </a:r>
            <a:r>
              <a:rPr lang="hr-HR" sz="3600" dirty="0" err="1">
                <a:solidFill>
                  <a:schemeClr val="bg1"/>
                </a:solidFill>
              </a:rPr>
              <a:t>slot</a:t>
            </a:r>
            <a:r>
              <a:rPr lang="hr-HR" sz="3600" dirty="0">
                <a:solidFill>
                  <a:schemeClr val="bg1"/>
                </a:solidFill>
              </a:rPr>
              <a:t> </a:t>
            </a:r>
            <a:r>
              <a:rPr lang="hr-HR" sz="3600" dirty="0" err="1">
                <a:solidFill>
                  <a:schemeClr val="bg1"/>
                </a:solidFill>
              </a:rPr>
              <a:t>contd</a:t>
            </a:r>
            <a:r>
              <a:rPr lang="hr-HR" sz="3600" dirty="0">
                <a:solidFill>
                  <a:schemeClr val="bg1"/>
                </a:solidFill>
              </a:rPr>
              <a:t>.</a:t>
            </a:r>
            <a:endParaRPr lang="en-US" sz="3600" dirty="0"/>
          </a:p>
        </p:txBody>
      </p:sp>
    </p:spTree>
    <p:extLst>
      <p:ext uri="{BB962C8B-B14F-4D97-AF65-F5344CB8AC3E}">
        <p14:creationId xmlns:p14="http://schemas.microsoft.com/office/powerpoint/2010/main" val="3866075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dirty="0">
                <a:solidFill>
                  <a:schemeClr val="bg1"/>
                </a:solidFill>
              </a:rPr>
              <a:t>Preparation</a:t>
            </a:r>
            <a:r>
              <a:rPr lang="en-US" dirty="0"/>
              <a:t> </a:t>
            </a:r>
          </a:p>
        </p:txBody>
      </p:sp>
      <p:sp>
        <p:nvSpPr>
          <p:cNvPr id="3" name="Content Placeholder 2"/>
          <p:cNvSpPr>
            <a:spLocks noGrp="1"/>
          </p:cNvSpPr>
          <p:nvPr>
            <p:ph idx="1"/>
          </p:nvPr>
        </p:nvSpPr>
        <p:spPr/>
        <p:txBody>
          <a:bodyPr>
            <a:normAutofit/>
          </a:bodyPr>
          <a:lstStyle/>
          <a:p>
            <a:pPr lvl="0" fontAlgn="base"/>
            <a:endParaRPr lang="hr-HR" sz="3200" dirty="0"/>
          </a:p>
          <a:p>
            <a:pPr lvl="0" fontAlgn="base"/>
            <a:r>
              <a:rPr lang="en-US" sz="3200" dirty="0"/>
              <a:t>Practice, practice, practice (in front of a mirror or videotape yourself).</a:t>
            </a:r>
          </a:p>
          <a:p>
            <a:pPr lvl="0" fontAlgn="base"/>
            <a:r>
              <a:rPr lang="en-US" sz="3200" dirty="0"/>
              <a:t>Think of what questions listeners might ask and prepare sample responses.</a:t>
            </a:r>
          </a:p>
          <a:p>
            <a:pPr lvl="0" fontAlgn="base"/>
            <a:r>
              <a:rPr lang="en-US" sz="3200" dirty="0"/>
              <a:t>Ensure the presentation is the correct length.</a:t>
            </a:r>
          </a:p>
          <a:p>
            <a:pPr lvl="0" fontAlgn="base"/>
            <a:r>
              <a:rPr lang="en-US" sz="3200" dirty="0"/>
              <a:t>Review visuals to ensure they are accurate.</a:t>
            </a:r>
          </a:p>
          <a:p>
            <a:pPr marL="0" indent="0">
              <a:buNone/>
            </a:pPr>
            <a:endParaRPr lang="en-US" dirty="0"/>
          </a:p>
        </p:txBody>
      </p:sp>
    </p:spTree>
    <p:extLst>
      <p:ext uri="{BB962C8B-B14F-4D97-AF65-F5344CB8AC3E}">
        <p14:creationId xmlns:p14="http://schemas.microsoft.com/office/powerpoint/2010/main" val="1551440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solidFill>
        </p:spPr>
        <p:txBody>
          <a:bodyPr/>
          <a:lstStyle/>
          <a:p>
            <a:pPr algn="ctr"/>
            <a:r>
              <a:rPr lang="en-US" dirty="0">
                <a:solidFill>
                  <a:schemeClr val="bg1"/>
                </a:solidFill>
              </a:rPr>
              <a:t>Structure</a:t>
            </a:r>
            <a:r>
              <a:rPr lang="en-US" dirty="0"/>
              <a:t> </a:t>
            </a:r>
          </a:p>
        </p:txBody>
      </p:sp>
      <p:sp>
        <p:nvSpPr>
          <p:cNvPr id="6" name="Content Placeholder 5"/>
          <p:cNvSpPr>
            <a:spLocks noGrp="1"/>
          </p:cNvSpPr>
          <p:nvPr>
            <p:ph idx="1"/>
          </p:nvPr>
        </p:nvSpPr>
        <p:spPr/>
        <p:txBody>
          <a:bodyPr>
            <a:normAutofit fontScale="92500" lnSpcReduction="10000"/>
          </a:bodyPr>
          <a:lstStyle/>
          <a:p>
            <a:pPr lvl="0" fontAlgn="base"/>
            <a:r>
              <a:rPr lang="en-US" sz="3200" dirty="0"/>
              <a:t>Have a strong introduction that grabs your listeners’ attention. What’s in it for them and why should they listen? </a:t>
            </a:r>
          </a:p>
          <a:p>
            <a:pPr lvl="0" fontAlgn="base"/>
            <a:r>
              <a:rPr lang="en-US" sz="3200" dirty="0"/>
              <a:t>In the introduction, state what the presentation will cover. </a:t>
            </a:r>
          </a:p>
          <a:p>
            <a:pPr lvl="0" fontAlgn="base"/>
            <a:r>
              <a:rPr lang="en-US" sz="3200" dirty="0"/>
              <a:t>Have an introduction, middle, and conclusion. </a:t>
            </a:r>
            <a:endParaRPr lang="hr-HR" sz="3200" dirty="0"/>
          </a:p>
          <a:p>
            <a:pPr fontAlgn="base"/>
            <a:r>
              <a:rPr lang="en-US" sz="3200" dirty="0"/>
              <a:t>Stay on topic and talk about one thing at a time. </a:t>
            </a:r>
          </a:p>
          <a:p>
            <a:pPr lvl="0" fontAlgn="base"/>
            <a:r>
              <a:rPr lang="en-US" sz="3200" dirty="0"/>
              <a:t>In the conclusion, summarize the main points of the presentation. </a:t>
            </a:r>
          </a:p>
          <a:p>
            <a:pPr lvl="0" fontAlgn="base"/>
            <a:r>
              <a:rPr lang="en-US" sz="3200" dirty="0"/>
              <a:t>Invite </a:t>
            </a:r>
            <a:r>
              <a:rPr lang="en-US" sz="3200" u="sng" dirty="0"/>
              <a:t>questions at the end</a:t>
            </a:r>
            <a:r>
              <a:rPr lang="en-US" sz="3200" dirty="0"/>
              <a:t>.</a:t>
            </a:r>
            <a:r>
              <a:rPr lang="hr-HR" sz="3200" dirty="0"/>
              <a:t> </a:t>
            </a:r>
          </a:p>
          <a:p>
            <a:pPr marL="0" lvl="0" indent="0" fontAlgn="base">
              <a:buNone/>
            </a:pPr>
            <a:r>
              <a:rPr lang="hr-HR" sz="3200" dirty="0"/>
              <a:t>-&gt; Q&amp;A at </a:t>
            </a:r>
            <a:r>
              <a:rPr lang="hr-HR" sz="3200" dirty="0" err="1"/>
              <a:t>the</a:t>
            </a:r>
            <a:r>
              <a:rPr lang="hr-HR" sz="3200" dirty="0"/>
              <a:t> </a:t>
            </a:r>
            <a:r>
              <a:rPr lang="hr-HR" sz="3200" dirty="0" err="1"/>
              <a:t>end</a:t>
            </a:r>
            <a:r>
              <a:rPr lang="hr-HR" sz="3200" dirty="0"/>
              <a:t> </a:t>
            </a:r>
            <a:r>
              <a:rPr lang="hr-HR" sz="3200" dirty="0" err="1"/>
              <a:t>is</a:t>
            </a:r>
            <a:r>
              <a:rPr lang="hr-HR" sz="3200" dirty="0"/>
              <a:t> </a:t>
            </a:r>
            <a:r>
              <a:rPr lang="hr-HR" sz="3200" dirty="0" err="1"/>
              <a:t>mandatory</a:t>
            </a:r>
            <a:r>
              <a:rPr lang="hr-HR" sz="3200" dirty="0"/>
              <a:t> </a:t>
            </a:r>
            <a:r>
              <a:rPr lang="hr-HR" sz="3200" dirty="0" err="1"/>
              <a:t>part</a:t>
            </a:r>
            <a:r>
              <a:rPr lang="hr-HR" sz="3200" dirty="0"/>
              <a:t> </a:t>
            </a:r>
            <a:r>
              <a:rPr lang="hr-HR" sz="3200" dirty="0" err="1"/>
              <a:t>of</a:t>
            </a:r>
            <a:r>
              <a:rPr lang="hr-HR" sz="3200" dirty="0"/>
              <a:t> </a:t>
            </a:r>
            <a:r>
              <a:rPr lang="hr-HR" sz="3200" dirty="0" err="1"/>
              <a:t>the</a:t>
            </a:r>
            <a:r>
              <a:rPr lang="hr-HR" sz="3200" dirty="0"/>
              <a:t> </a:t>
            </a:r>
            <a:r>
              <a:rPr lang="hr-HR" sz="3200" dirty="0" err="1"/>
              <a:t>presentation</a:t>
            </a:r>
            <a:r>
              <a:rPr lang="hr-HR" sz="3200" dirty="0"/>
              <a:t>!</a:t>
            </a:r>
            <a:r>
              <a:rPr lang="en-US" sz="3200" dirty="0"/>
              <a:t> </a:t>
            </a:r>
          </a:p>
          <a:p>
            <a:endParaRPr lang="en-US" dirty="0"/>
          </a:p>
        </p:txBody>
      </p:sp>
    </p:spTree>
    <p:extLst>
      <p:ext uri="{BB962C8B-B14F-4D97-AF65-F5344CB8AC3E}">
        <p14:creationId xmlns:p14="http://schemas.microsoft.com/office/powerpoint/2010/main" val="312159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1871A571-441D-C4C8-E014-C44E5AA3BF1B}"/>
              </a:ext>
            </a:extLst>
          </p:cNvPr>
          <p:cNvSpPr>
            <a:spLocks noGrp="1"/>
          </p:cNvSpPr>
          <p:nvPr>
            <p:ph idx="1"/>
          </p:nvPr>
        </p:nvSpPr>
        <p:spPr/>
        <p:txBody>
          <a:bodyPr>
            <a:normAutofit lnSpcReduction="10000"/>
          </a:bodyPr>
          <a:lstStyle/>
          <a:p>
            <a:r>
              <a:rPr lang="hr-HR" dirty="0"/>
              <a:t>INTRODUCT</a:t>
            </a:r>
            <a:r>
              <a:rPr lang="en-GB" dirty="0"/>
              <a:t>ORY SLIDE which states your </a:t>
            </a:r>
            <a:r>
              <a:rPr lang="en-GB" u="sng" dirty="0"/>
              <a:t>name</a:t>
            </a:r>
            <a:r>
              <a:rPr lang="en-GB" dirty="0"/>
              <a:t> and the </a:t>
            </a:r>
            <a:r>
              <a:rPr lang="en-GB" u="sng" dirty="0"/>
              <a:t>topic</a:t>
            </a:r>
            <a:r>
              <a:rPr lang="en-GB" dirty="0"/>
              <a:t> of your presentation</a:t>
            </a:r>
            <a:r>
              <a:rPr lang="hr-HR" dirty="0"/>
              <a:t> </a:t>
            </a:r>
          </a:p>
          <a:p>
            <a:endParaRPr lang="hr-HR" dirty="0"/>
          </a:p>
          <a:p>
            <a:r>
              <a:rPr lang="en-GB" dirty="0"/>
              <a:t>A SLIDE WITH SOURCES you have used</a:t>
            </a:r>
            <a:endParaRPr lang="hr-HR" dirty="0"/>
          </a:p>
          <a:p>
            <a:endParaRPr lang="hr-HR" dirty="0"/>
          </a:p>
          <a:p>
            <a:r>
              <a:rPr lang="en-GB" dirty="0"/>
              <a:t>A FINAL SLIDE that says “Thank you for your attention”, “The end” or a similar closing statement</a:t>
            </a:r>
          </a:p>
          <a:p>
            <a:endParaRPr lang="en-GB" dirty="0"/>
          </a:p>
          <a:p>
            <a:pPr marL="0" indent="0">
              <a:buNone/>
            </a:pPr>
            <a:r>
              <a:rPr lang="en-GB" i="1" dirty="0"/>
              <a:t>* Note: you </a:t>
            </a:r>
            <a:r>
              <a:rPr lang="hr-HR" i="1" dirty="0" err="1"/>
              <a:t>can</a:t>
            </a:r>
            <a:r>
              <a:rPr lang="en-GB" i="1" dirty="0"/>
              <a:t> combine the sources and the final slide into one slide</a:t>
            </a:r>
            <a:endParaRPr lang="hr-HR" i="1" dirty="0"/>
          </a:p>
        </p:txBody>
      </p:sp>
      <p:sp>
        <p:nvSpPr>
          <p:cNvPr id="4" name="Title 4">
            <a:extLst>
              <a:ext uri="{FF2B5EF4-FFF2-40B4-BE49-F238E27FC236}">
                <a16:creationId xmlns:a16="http://schemas.microsoft.com/office/drawing/2014/main" id="{0403E262-6425-91BC-6853-B712C7FBB629}"/>
              </a:ext>
            </a:extLst>
          </p:cNvPr>
          <p:cNvSpPr>
            <a:spLocks noGrp="1"/>
          </p:cNvSpPr>
          <p:nvPr>
            <p:ph type="title"/>
          </p:nvPr>
        </p:nvSpPr>
        <p:spPr>
          <a:xfrm>
            <a:off x="838200" y="365125"/>
            <a:ext cx="10515600" cy="1325563"/>
          </a:xfrm>
          <a:solidFill>
            <a:schemeClr val="accent1"/>
          </a:solidFill>
        </p:spPr>
        <p:txBody>
          <a:bodyPr/>
          <a:lstStyle/>
          <a:p>
            <a:pPr algn="ctr"/>
            <a:r>
              <a:rPr lang="hr-HR" dirty="0">
                <a:solidFill>
                  <a:schemeClr val="bg1"/>
                </a:solidFill>
              </a:rPr>
              <a:t>3 </a:t>
            </a:r>
            <a:r>
              <a:rPr lang="hr-HR" dirty="0" err="1">
                <a:solidFill>
                  <a:schemeClr val="bg1"/>
                </a:solidFill>
              </a:rPr>
              <a:t>main</a:t>
            </a:r>
            <a:r>
              <a:rPr lang="hr-HR" dirty="0">
                <a:solidFill>
                  <a:schemeClr val="bg1"/>
                </a:solidFill>
              </a:rPr>
              <a:t> </a:t>
            </a:r>
            <a:r>
              <a:rPr lang="hr-HR" dirty="0" err="1">
                <a:solidFill>
                  <a:schemeClr val="bg1"/>
                </a:solidFill>
              </a:rPr>
              <a:t>slides</a:t>
            </a:r>
            <a:r>
              <a:rPr lang="hr-HR" dirty="0">
                <a:solidFill>
                  <a:schemeClr val="bg1"/>
                </a:solidFill>
              </a:rPr>
              <a:t> to </a:t>
            </a:r>
            <a:r>
              <a:rPr lang="hr-HR" dirty="0" err="1">
                <a:solidFill>
                  <a:schemeClr val="bg1"/>
                </a:solidFill>
              </a:rPr>
              <a:t>have</a:t>
            </a:r>
            <a:endParaRPr lang="en-US" dirty="0">
              <a:solidFill>
                <a:schemeClr val="bg1"/>
              </a:solidFill>
            </a:endParaRPr>
          </a:p>
        </p:txBody>
      </p:sp>
    </p:spTree>
    <p:extLst>
      <p:ext uri="{BB962C8B-B14F-4D97-AF65-F5344CB8AC3E}">
        <p14:creationId xmlns:p14="http://schemas.microsoft.com/office/powerpoint/2010/main" val="100322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solidFill>
        </p:spPr>
        <p:txBody>
          <a:bodyPr/>
          <a:lstStyle/>
          <a:p>
            <a:pPr algn="ctr"/>
            <a:r>
              <a:rPr lang="en-US" dirty="0">
                <a:solidFill>
                  <a:schemeClr val="bg1"/>
                </a:solidFill>
              </a:rPr>
              <a:t>Visuals</a:t>
            </a:r>
            <a:r>
              <a:rPr lang="en-US" dirty="0"/>
              <a:t> </a:t>
            </a:r>
          </a:p>
        </p:txBody>
      </p:sp>
      <p:sp>
        <p:nvSpPr>
          <p:cNvPr id="4" name="Content Placeholder 3"/>
          <p:cNvSpPr>
            <a:spLocks noGrp="1"/>
          </p:cNvSpPr>
          <p:nvPr>
            <p:ph idx="1"/>
          </p:nvPr>
        </p:nvSpPr>
        <p:spPr/>
        <p:txBody>
          <a:bodyPr/>
          <a:lstStyle/>
          <a:p>
            <a:pPr lvl="0" algn="ctr" fontAlgn="base"/>
            <a:r>
              <a:rPr lang="en-US" dirty="0"/>
              <a:t>Limit the number of slides. </a:t>
            </a:r>
            <a:endParaRPr lang="hr-HR" dirty="0"/>
          </a:p>
          <a:p>
            <a:pPr marL="0" lvl="0" indent="0" algn="ctr" fontAlgn="base">
              <a:buNone/>
            </a:pPr>
            <a:endParaRPr lang="en-US" dirty="0"/>
          </a:p>
          <a:p>
            <a:pPr lvl="0" algn="ctr" fontAlgn="base"/>
            <a:r>
              <a:rPr lang="en-US" dirty="0"/>
              <a:t>Limit the amount of text on each slide. </a:t>
            </a:r>
            <a:endParaRPr lang="hr-HR" dirty="0"/>
          </a:p>
          <a:p>
            <a:pPr marL="0" lvl="0" indent="0" algn="ctr" fontAlgn="base">
              <a:buNone/>
            </a:pPr>
            <a:endParaRPr lang="en-US" dirty="0"/>
          </a:p>
          <a:p>
            <a:pPr lvl="0" algn="ctr" fontAlgn="base"/>
            <a:r>
              <a:rPr lang="en-US" dirty="0"/>
              <a:t>Don’t read your slides. </a:t>
            </a:r>
            <a:endParaRPr lang="hr-HR" dirty="0"/>
          </a:p>
          <a:p>
            <a:pPr marL="0" lvl="0" indent="0" algn="ctr" fontAlgn="base">
              <a:buNone/>
            </a:pPr>
            <a:endParaRPr lang="en-US" dirty="0"/>
          </a:p>
          <a:p>
            <a:pPr lvl="0" algn="ctr" fontAlgn="base"/>
            <a:r>
              <a:rPr lang="en-US" dirty="0"/>
              <a:t>Use a large font size. </a:t>
            </a:r>
          </a:p>
        </p:txBody>
      </p:sp>
    </p:spTree>
    <p:extLst>
      <p:ext uri="{BB962C8B-B14F-4D97-AF65-F5344CB8AC3E}">
        <p14:creationId xmlns:p14="http://schemas.microsoft.com/office/powerpoint/2010/main" val="15783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1573FDEF-4141-1D11-702B-FA15EED0F88E}"/>
              </a:ext>
            </a:extLst>
          </p:cNvPr>
          <p:cNvSpPr>
            <a:spLocks noGrp="1"/>
          </p:cNvSpPr>
          <p:nvPr>
            <p:ph idx="1"/>
          </p:nvPr>
        </p:nvSpPr>
        <p:spPr/>
        <p:txBody>
          <a:bodyPr>
            <a:normAutofit fontScale="92500" lnSpcReduction="10000"/>
          </a:bodyPr>
          <a:lstStyle/>
          <a:p>
            <a:r>
              <a:rPr lang="hr-HR" dirty="0"/>
              <a:t>F</a:t>
            </a:r>
            <a:r>
              <a:rPr lang="en-GB" dirty="0"/>
              <a:t>eel free to include videos</a:t>
            </a:r>
            <a:r>
              <a:rPr lang="hr-HR" dirty="0"/>
              <a:t> </a:t>
            </a:r>
            <a:r>
              <a:rPr lang="hr-HR" dirty="0" err="1"/>
              <a:t>of</a:t>
            </a:r>
            <a:r>
              <a:rPr lang="hr-HR" dirty="0"/>
              <a:t> </a:t>
            </a:r>
            <a:r>
              <a:rPr lang="hr-HR" dirty="0" err="1"/>
              <a:t>up</a:t>
            </a:r>
            <a:r>
              <a:rPr lang="hr-HR" dirty="0"/>
              <a:t> to 2 </a:t>
            </a:r>
            <a:r>
              <a:rPr lang="hr-HR" dirty="0" err="1"/>
              <a:t>minutes</a:t>
            </a:r>
            <a:r>
              <a:rPr lang="en-GB" dirty="0"/>
              <a:t> – if they contribute to the overall presentation (but remember, </a:t>
            </a:r>
            <a:r>
              <a:rPr lang="en-GB" u="sng" dirty="0"/>
              <a:t>they do not count towards the speaking minimum of </a:t>
            </a:r>
            <a:r>
              <a:rPr lang="hr-HR" u="sng" dirty="0"/>
              <a:t>8</a:t>
            </a:r>
            <a:r>
              <a:rPr lang="en-GB" u="sng" dirty="0"/>
              <a:t> minutes</a:t>
            </a:r>
            <a:r>
              <a:rPr lang="en-GB" dirty="0"/>
              <a:t>).</a:t>
            </a:r>
            <a:endParaRPr lang="hr-HR" dirty="0"/>
          </a:p>
          <a:p>
            <a:endParaRPr lang="hr-HR" dirty="0"/>
          </a:p>
          <a:p>
            <a:r>
              <a:rPr lang="hr-HR" dirty="0"/>
              <a:t>You </a:t>
            </a:r>
            <a:r>
              <a:rPr lang="hr-HR" dirty="0" err="1"/>
              <a:t>may</a:t>
            </a:r>
            <a:r>
              <a:rPr lang="hr-HR" dirty="0"/>
              <a:t> </a:t>
            </a:r>
            <a:r>
              <a:rPr lang="en-GB" dirty="0"/>
              <a:t>want to </a:t>
            </a:r>
            <a:r>
              <a:rPr lang="hr-HR" dirty="0"/>
              <a:t>show some </a:t>
            </a:r>
            <a:r>
              <a:rPr lang="hr-HR" dirty="0" err="1"/>
              <a:t>websites</a:t>
            </a:r>
            <a:r>
              <a:rPr lang="hr-HR" dirty="0"/>
              <a:t> – but </a:t>
            </a:r>
            <a:r>
              <a:rPr lang="hr-HR" dirty="0" err="1"/>
              <a:t>have</a:t>
            </a:r>
            <a:r>
              <a:rPr lang="hr-HR" dirty="0"/>
              <a:t> </a:t>
            </a:r>
            <a:r>
              <a:rPr lang="hr-HR" dirty="0" err="1"/>
              <a:t>it</a:t>
            </a:r>
            <a:r>
              <a:rPr lang="hr-HR" dirty="0"/>
              <a:t> </a:t>
            </a:r>
            <a:r>
              <a:rPr lang="hr-HR" dirty="0" err="1"/>
              <a:t>ready</a:t>
            </a:r>
            <a:r>
              <a:rPr lang="hr-HR" dirty="0"/>
              <a:t> </a:t>
            </a:r>
            <a:r>
              <a:rPr lang="hr-HR" dirty="0" err="1"/>
              <a:t>right</a:t>
            </a:r>
            <a:r>
              <a:rPr lang="hr-HR" dirty="0"/>
              <a:t> </a:t>
            </a:r>
            <a:r>
              <a:rPr lang="hr-HR" dirty="0" err="1"/>
              <a:t>away</a:t>
            </a:r>
            <a:r>
              <a:rPr lang="hr-HR" dirty="0"/>
              <a:t> </a:t>
            </a:r>
            <a:r>
              <a:rPr lang="hr-HR" dirty="0" err="1"/>
              <a:t>or</a:t>
            </a:r>
            <a:r>
              <a:rPr lang="hr-HR" dirty="0"/>
              <a:t> </a:t>
            </a:r>
            <a:r>
              <a:rPr lang="hr-HR" dirty="0" err="1"/>
              <a:t>leave</a:t>
            </a:r>
            <a:r>
              <a:rPr lang="hr-HR" dirty="0"/>
              <a:t> </a:t>
            </a:r>
            <a:r>
              <a:rPr lang="hr-HR" dirty="0" err="1"/>
              <a:t>it</a:t>
            </a:r>
            <a:r>
              <a:rPr lang="hr-HR" dirty="0"/>
              <a:t> for </a:t>
            </a:r>
            <a:r>
              <a:rPr lang="hr-HR" dirty="0" err="1"/>
              <a:t>the</a:t>
            </a:r>
            <a:r>
              <a:rPr lang="hr-HR" dirty="0"/>
              <a:t> </a:t>
            </a:r>
            <a:r>
              <a:rPr lang="hr-HR" dirty="0" err="1"/>
              <a:t>end</a:t>
            </a:r>
            <a:endParaRPr lang="hr-HR" dirty="0"/>
          </a:p>
          <a:p>
            <a:endParaRPr lang="hr-HR" dirty="0"/>
          </a:p>
          <a:p>
            <a:r>
              <a:rPr lang="hr-HR" dirty="0"/>
              <a:t>You </a:t>
            </a:r>
            <a:r>
              <a:rPr lang="hr-HR" dirty="0" err="1"/>
              <a:t>may</a:t>
            </a:r>
            <a:r>
              <a:rPr lang="hr-HR" dirty="0"/>
              <a:t> </a:t>
            </a:r>
            <a:r>
              <a:rPr lang="en-GB" dirty="0"/>
              <a:t>want to </a:t>
            </a:r>
            <a:r>
              <a:rPr lang="hr-HR" dirty="0"/>
              <a:t>use </a:t>
            </a:r>
            <a:r>
              <a:rPr lang="hr-HR" dirty="0" err="1"/>
              <a:t>the</a:t>
            </a:r>
            <a:r>
              <a:rPr lang="hr-HR" dirty="0"/>
              <a:t> </a:t>
            </a:r>
            <a:r>
              <a:rPr lang="hr-HR" dirty="0" err="1"/>
              <a:t>whiteboard</a:t>
            </a:r>
            <a:r>
              <a:rPr lang="hr-HR" dirty="0"/>
              <a:t> </a:t>
            </a:r>
            <a:r>
              <a:rPr lang="en-GB" dirty="0"/>
              <a:t>to explain a point</a:t>
            </a:r>
            <a:endParaRPr lang="hr-HR" dirty="0"/>
          </a:p>
          <a:p>
            <a:endParaRPr lang="hr-HR" dirty="0"/>
          </a:p>
          <a:p>
            <a:r>
              <a:rPr lang="hr-HR" dirty="0"/>
              <a:t>BASICALLY, </a:t>
            </a:r>
            <a:r>
              <a:rPr lang="hr-HR" dirty="0" err="1"/>
              <a:t>you</a:t>
            </a:r>
            <a:r>
              <a:rPr lang="hr-HR" dirty="0"/>
              <a:t> </a:t>
            </a:r>
            <a:r>
              <a:rPr lang="hr-HR" dirty="0" err="1"/>
              <a:t>need</a:t>
            </a:r>
            <a:r>
              <a:rPr lang="hr-HR" dirty="0"/>
              <a:t> to </a:t>
            </a:r>
            <a:r>
              <a:rPr lang="hr-HR" dirty="0" err="1"/>
              <a:t>decide</a:t>
            </a:r>
            <a:r>
              <a:rPr lang="hr-HR" dirty="0"/>
              <a:t> </a:t>
            </a:r>
            <a:r>
              <a:rPr lang="hr-HR" dirty="0" err="1"/>
              <a:t>which</a:t>
            </a:r>
            <a:r>
              <a:rPr lang="hr-HR" dirty="0"/>
              <a:t> </a:t>
            </a:r>
            <a:r>
              <a:rPr lang="hr-HR" dirty="0" err="1"/>
              <a:t>visual</a:t>
            </a:r>
            <a:r>
              <a:rPr lang="hr-HR" dirty="0"/>
              <a:t> </a:t>
            </a:r>
            <a:r>
              <a:rPr lang="hr-HR" dirty="0" err="1"/>
              <a:t>aids</a:t>
            </a:r>
            <a:r>
              <a:rPr lang="hr-HR" dirty="0"/>
              <a:t> are </a:t>
            </a:r>
            <a:r>
              <a:rPr lang="hr-HR" dirty="0" err="1"/>
              <a:t>appropriate</a:t>
            </a:r>
            <a:r>
              <a:rPr lang="hr-HR" dirty="0"/>
              <a:t> for </a:t>
            </a:r>
            <a:r>
              <a:rPr lang="hr-HR" dirty="0" err="1"/>
              <a:t>your</a:t>
            </a:r>
            <a:r>
              <a:rPr lang="hr-HR" dirty="0"/>
              <a:t> </a:t>
            </a:r>
            <a:r>
              <a:rPr lang="hr-HR" dirty="0" err="1"/>
              <a:t>presentation</a:t>
            </a:r>
            <a:endParaRPr lang="en-US" dirty="0"/>
          </a:p>
          <a:p>
            <a:endParaRPr lang="en-GB" dirty="0"/>
          </a:p>
        </p:txBody>
      </p:sp>
      <p:sp>
        <p:nvSpPr>
          <p:cNvPr id="4" name="Title 1">
            <a:extLst>
              <a:ext uri="{FF2B5EF4-FFF2-40B4-BE49-F238E27FC236}">
                <a16:creationId xmlns:a16="http://schemas.microsoft.com/office/drawing/2014/main" id="{5B0D6F12-A4D9-3C58-EAE8-0F245DFF1C79}"/>
              </a:ext>
            </a:extLst>
          </p:cNvPr>
          <p:cNvSpPr>
            <a:spLocks noGrp="1"/>
          </p:cNvSpPr>
          <p:nvPr>
            <p:ph type="title"/>
          </p:nvPr>
        </p:nvSpPr>
        <p:spPr>
          <a:xfrm>
            <a:off x="838200" y="365125"/>
            <a:ext cx="10515600" cy="1325563"/>
          </a:xfrm>
          <a:solidFill>
            <a:schemeClr val="accent1"/>
          </a:solidFill>
        </p:spPr>
        <p:txBody>
          <a:bodyPr/>
          <a:lstStyle/>
          <a:p>
            <a:pPr algn="ctr"/>
            <a:r>
              <a:rPr lang="hr-HR" dirty="0" err="1">
                <a:solidFill>
                  <a:schemeClr val="bg1"/>
                </a:solidFill>
              </a:rPr>
              <a:t>Visuals</a:t>
            </a:r>
            <a:r>
              <a:rPr lang="hr-HR" dirty="0">
                <a:solidFill>
                  <a:schemeClr val="bg1"/>
                </a:solidFill>
              </a:rPr>
              <a:t> </a:t>
            </a:r>
            <a:r>
              <a:rPr lang="hr-HR" dirty="0" err="1">
                <a:solidFill>
                  <a:schemeClr val="bg1"/>
                </a:solidFill>
              </a:rPr>
              <a:t>contd</a:t>
            </a:r>
            <a:r>
              <a:rPr lang="hr-HR"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706358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How to get the audience’s attention?</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hr-HR" dirty="0"/>
              <a:t>Choose one of the following:</a:t>
            </a:r>
          </a:p>
          <a:p>
            <a:pPr>
              <a:lnSpc>
                <a:spcPct val="150000"/>
              </a:lnSpc>
            </a:pPr>
            <a:r>
              <a:rPr lang="hr-HR" dirty="0"/>
              <a:t>Humor</a:t>
            </a:r>
          </a:p>
          <a:p>
            <a:pPr>
              <a:lnSpc>
                <a:spcPct val="150000"/>
              </a:lnSpc>
            </a:pPr>
            <a:r>
              <a:rPr lang="hr-HR" dirty="0"/>
              <a:t>A story</a:t>
            </a:r>
          </a:p>
          <a:p>
            <a:pPr>
              <a:lnSpc>
                <a:spcPct val="150000"/>
              </a:lnSpc>
            </a:pPr>
            <a:r>
              <a:rPr lang="hr-HR" dirty="0"/>
              <a:t>A quote</a:t>
            </a:r>
          </a:p>
          <a:p>
            <a:pPr>
              <a:lnSpc>
                <a:spcPct val="150000"/>
              </a:lnSpc>
            </a:pPr>
            <a:r>
              <a:rPr lang="hr-HR" dirty="0"/>
              <a:t>A rhetorical question</a:t>
            </a:r>
          </a:p>
          <a:p>
            <a:pPr>
              <a:lnSpc>
                <a:spcPct val="150000"/>
              </a:lnSpc>
            </a:pPr>
            <a:r>
              <a:rPr lang="hr-HR" dirty="0"/>
              <a:t>A startling statement</a:t>
            </a:r>
          </a:p>
          <a:p>
            <a:pPr>
              <a:lnSpc>
                <a:spcPct val="150000"/>
              </a:lnSpc>
            </a:pPr>
            <a:r>
              <a:rPr lang="hr-HR" dirty="0"/>
              <a:t>A personal experience</a:t>
            </a:r>
            <a:endParaRPr lang="en-US" dirty="0"/>
          </a:p>
        </p:txBody>
      </p:sp>
    </p:spTree>
    <p:extLst>
      <p:ext uri="{BB962C8B-B14F-4D97-AF65-F5344CB8AC3E}">
        <p14:creationId xmlns:p14="http://schemas.microsoft.com/office/powerpoint/2010/main" val="127928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solidFill>
        </p:spPr>
        <p:txBody>
          <a:bodyPr/>
          <a:lstStyle/>
          <a:p>
            <a:pPr algn="ctr"/>
            <a:r>
              <a:rPr lang="en-US" dirty="0">
                <a:solidFill>
                  <a:schemeClr val="bg1"/>
                </a:solidFill>
              </a:rPr>
              <a:t>Language</a:t>
            </a:r>
            <a:r>
              <a:rPr lang="en-US" dirty="0"/>
              <a:t> </a:t>
            </a:r>
          </a:p>
        </p:txBody>
      </p:sp>
      <p:sp>
        <p:nvSpPr>
          <p:cNvPr id="6" name="Content Placeholder 5"/>
          <p:cNvSpPr>
            <a:spLocks noGrp="1"/>
          </p:cNvSpPr>
          <p:nvPr>
            <p:ph idx="1"/>
          </p:nvPr>
        </p:nvSpPr>
        <p:spPr/>
        <p:txBody>
          <a:bodyPr>
            <a:normAutofit fontScale="92500" lnSpcReduction="10000"/>
          </a:bodyPr>
          <a:lstStyle/>
          <a:p>
            <a:pPr lvl="0" fontAlgn="base"/>
            <a:r>
              <a:rPr lang="en-US" dirty="0"/>
              <a:t>Vary your tone of voice and sound interested in your topic. </a:t>
            </a:r>
            <a:endParaRPr lang="hr-HR" dirty="0"/>
          </a:p>
          <a:p>
            <a:pPr marL="0" lvl="0" indent="0" fontAlgn="base">
              <a:buNone/>
            </a:pPr>
            <a:endParaRPr lang="en-US" dirty="0"/>
          </a:p>
          <a:p>
            <a:pPr lvl="0" fontAlgn="base"/>
            <a:r>
              <a:rPr lang="en-US" dirty="0"/>
              <a:t>Speak loud enough for everyone to hear you. </a:t>
            </a:r>
            <a:endParaRPr lang="hr-HR" dirty="0"/>
          </a:p>
          <a:p>
            <a:pPr marL="0" lvl="0" indent="0" fontAlgn="base">
              <a:buNone/>
            </a:pPr>
            <a:endParaRPr lang="en-US" dirty="0"/>
          </a:p>
          <a:p>
            <a:pPr lvl="0" fontAlgn="base"/>
            <a:r>
              <a:rPr lang="en-US" dirty="0"/>
              <a:t>Don’t speak too quickly (which we tend to do when we're nervous). </a:t>
            </a:r>
            <a:endParaRPr lang="hr-HR" dirty="0"/>
          </a:p>
          <a:p>
            <a:pPr marL="0" lvl="0" indent="0" fontAlgn="base">
              <a:buNone/>
            </a:pPr>
            <a:endParaRPr lang="en-US" dirty="0"/>
          </a:p>
          <a:p>
            <a:pPr lvl="0" fontAlgn="base"/>
            <a:r>
              <a:rPr lang="en-US" dirty="0"/>
              <a:t>Use the correct level of formality for the occasion.</a:t>
            </a:r>
            <a:endParaRPr lang="hr-HR" dirty="0"/>
          </a:p>
          <a:p>
            <a:pPr marL="0" lvl="0" indent="0" fontAlgn="base">
              <a:buNone/>
            </a:pPr>
            <a:r>
              <a:rPr lang="en-US" dirty="0"/>
              <a:t> </a:t>
            </a:r>
          </a:p>
          <a:p>
            <a:pPr lvl="0" fontAlgn="base"/>
            <a:r>
              <a:rPr lang="en-US" dirty="0"/>
              <a:t>Use simple words and grammatical structures if more complex words and structures are likely to give you trouble. </a:t>
            </a:r>
          </a:p>
        </p:txBody>
      </p:sp>
    </p:spTree>
    <p:extLst>
      <p:ext uri="{BB962C8B-B14F-4D97-AF65-F5344CB8AC3E}">
        <p14:creationId xmlns:p14="http://schemas.microsoft.com/office/powerpoint/2010/main" val="51781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dirty="0">
                <a:solidFill>
                  <a:schemeClr val="bg1"/>
                </a:solidFill>
              </a:rPr>
              <a:t>Body language </a:t>
            </a:r>
          </a:p>
        </p:txBody>
      </p:sp>
      <p:sp>
        <p:nvSpPr>
          <p:cNvPr id="3" name="Content Placeholder 2"/>
          <p:cNvSpPr>
            <a:spLocks noGrp="1"/>
          </p:cNvSpPr>
          <p:nvPr>
            <p:ph idx="1"/>
          </p:nvPr>
        </p:nvSpPr>
        <p:spPr/>
        <p:txBody>
          <a:bodyPr>
            <a:normAutofit/>
          </a:bodyPr>
          <a:lstStyle/>
          <a:p>
            <a:pPr marL="0" lvl="0" indent="0" fontAlgn="base">
              <a:buNone/>
            </a:pPr>
            <a:endParaRPr lang="hr-HR" sz="2900" dirty="0"/>
          </a:p>
          <a:p>
            <a:pPr marL="0" lvl="0" indent="0" fontAlgn="base">
              <a:buNone/>
            </a:pPr>
            <a:r>
              <a:rPr lang="en-US" sz="2900" dirty="0"/>
              <a:t>•</a:t>
            </a:r>
            <a:r>
              <a:rPr lang="hr-HR" sz="2900" dirty="0"/>
              <a:t>  </a:t>
            </a:r>
            <a:r>
              <a:rPr lang="en-US" dirty="0"/>
              <a:t>Don’t </a:t>
            </a:r>
            <a:r>
              <a:rPr lang="hr-HR" dirty="0" err="1"/>
              <a:t>turn</a:t>
            </a:r>
            <a:r>
              <a:rPr lang="en-US" dirty="0"/>
              <a:t> your back to your audience. </a:t>
            </a:r>
            <a:endParaRPr lang="hr-HR" dirty="0"/>
          </a:p>
          <a:p>
            <a:pPr marL="0" lvl="0" indent="0" fontAlgn="base">
              <a:buNone/>
            </a:pPr>
            <a:endParaRPr lang="en-US" dirty="0"/>
          </a:p>
          <a:p>
            <a:pPr lvl="0" fontAlgn="base"/>
            <a:r>
              <a:rPr lang="en-US" dirty="0"/>
              <a:t>Don’t do anything that makes you look nervous (hand wringing, slouching, looking at the floor). </a:t>
            </a:r>
            <a:endParaRPr lang="hr-HR" dirty="0"/>
          </a:p>
          <a:p>
            <a:pPr lvl="0" fontAlgn="base"/>
            <a:endParaRPr lang="en-US" dirty="0"/>
          </a:p>
          <a:p>
            <a:pPr lvl="0" fontAlgn="base"/>
            <a:r>
              <a:rPr lang="en-US" dirty="0"/>
              <a:t>Make eye contact with individual people in different areas of the room (look at the tops of people's heads if you are nervous). </a:t>
            </a:r>
            <a:endParaRPr lang="hr-HR" dirty="0"/>
          </a:p>
          <a:p>
            <a:pPr lvl="0" fontAlgn="base"/>
            <a:endParaRPr lang="en-US" sz="3800" dirty="0"/>
          </a:p>
          <a:p>
            <a:pPr lvl="0" fontAlgn="base"/>
            <a:endParaRPr lang="en-US" dirty="0"/>
          </a:p>
        </p:txBody>
      </p:sp>
    </p:spTree>
    <p:extLst>
      <p:ext uri="{BB962C8B-B14F-4D97-AF65-F5344CB8AC3E}">
        <p14:creationId xmlns:p14="http://schemas.microsoft.com/office/powerpoint/2010/main" val="1707240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dirty="0">
                <a:solidFill>
                  <a:schemeClr val="bg1"/>
                </a:solidFill>
              </a:rPr>
              <a:t>Body language </a:t>
            </a:r>
          </a:p>
        </p:txBody>
      </p:sp>
      <p:sp>
        <p:nvSpPr>
          <p:cNvPr id="3" name="Content Placeholder 2"/>
          <p:cNvSpPr>
            <a:spLocks noGrp="1"/>
          </p:cNvSpPr>
          <p:nvPr>
            <p:ph idx="1"/>
          </p:nvPr>
        </p:nvSpPr>
        <p:spPr/>
        <p:txBody>
          <a:bodyPr>
            <a:normAutofit fontScale="92500" lnSpcReduction="10000"/>
          </a:bodyPr>
          <a:lstStyle/>
          <a:p>
            <a:pPr marL="0" lvl="0" indent="0" fontAlgn="base">
              <a:buNone/>
            </a:pPr>
            <a:endParaRPr lang="hr-HR" sz="2600" dirty="0"/>
          </a:p>
          <a:p>
            <a:pPr marL="0" lvl="0" indent="0" fontAlgn="base">
              <a:buNone/>
            </a:pPr>
            <a:r>
              <a:rPr lang="en-US" sz="2600" dirty="0"/>
              <a:t>•</a:t>
            </a:r>
            <a:r>
              <a:rPr lang="hr-HR" sz="2600" dirty="0"/>
              <a:t> </a:t>
            </a:r>
            <a:r>
              <a:rPr lang="hr-HR" sz="3500" dirty="0" err="1"/>
              <a:t>Try</a:t>
            </a:r>
            <a:r>
              <a:rPr lang="hr-HR" sz="3500" dirty="0"/>
              <a:t> to </a:t>
            </a:r>
            <a:r>
              <a:rPr lang="hr-HR" sz="3500" dirty="0" err="1"/>
              <a:t>move</a:t>
            </a:r>
            <a:r>
              <a:rPr lang="hr-HR" sz="3500" dirty="0"/>
              <a:t>.</a:t>
            </a:r>
          </a:p>
          <a:p>
            <a:pPr lvl="0" fontAlgn="base"/>
            <a:endParaRPr lang="en-US" sz="3500" dirty="0"/>
          </a:p>
          <a:p>
            <a:pPr lvl="0" fontAlgn="base"/>
            <a:r>
              <a:rPr lang="en-US" sz="3500" dirty="0"/>
              <a:t>Stand up straight. </a:t>
            </a:r>
            <a:endParaRPr lang="hr-HR" sz="3500" dirty="0"/>
          </a:p>
          <a:p>
            <a:pPr lvl="0" fontAlgn="base"/>
            <a:endParaRPr lang="en-US" sz="3500" dirty="0"/>
          </a:p>
          <a:p>
            <a:pPr lvl="0" fontAlgn="base"/>
            <a:r>
              <a:rPr lang="en-US" sz="3500" dirty="0"/>
              <a:t>Smile. </a:t>
            </a:r>
            <a:endParaRPr lang="hr-HR" sz="3500" dirty="0"/>
          </a:p>
          <a:p>
            <a:pPr marL="0" indent="0">
              <a:buNone/>
            </a:pPr>
            <a:endParaRPr lang="hr-HR" u="sng" dirty="0">
              <a:hlinkClick r:id="rId2"/>
            </a:endParaRPr>
          </a:p>
          <a:p>
            <a:pPr marL="0" indent="0">
              <a:buNone/>
            </a:pPr>
            <a:r>
              <a:rPr lang="hr-HR" sz="2400" u="sng" dirty="0">
                <a:hlinkClick r:id="rId2"/>
              </a:rPr>
              <a:t>Taken from </a:t>
            </a:r>
            <a:r>
              <a:rPr lang="hr-HR" sz="2400" u="sng" dirty="0">
                <a:sym typeface="Wingdings" panose="05000000000000000000" pitchFamily="2" charset="2"/>
                <a:hlinkClick r:id="rId2"/>
              </a:rPr>
              <a:t> </a:t>
            </a:r>
            <a:r>
              <a:rPr lang="en-US" sz="2400" u="sng" dirty="0">
                <a:hlinkClick r:id="rId2"/>
              </a:rPr>
              <a:t>http://www.businessenglishresources.com/31-2/student-section/student-handouts/signposts-test/</a:t>
            </a:r>
            <a:endParaRPr lang="en-US" sz="2400" dirty="0"/>
          </a:p>
          <a:p>
            <a:pPr lvl="0" fontAlgn="base"/>
            <a:endParaRPr lang="en-US" dirty="0"/>
          </a:p>
        </p:txBody>
      </p:sp>
    </p:spTree>
    <p:extLst>
      <p:ext uri="{BB962C8B-B14F-4D97-AF65-F5344CB8AC3E}">
        <p14:creationId xmlns:p14="http://schemas.microsoft.com/office/powerpoint/2010/main" val="264744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ChatGPT?</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5058" y="1825625"/>
            <a:ext cx="4937760" cy="4351338"/>
          </a:xfrm>
        </p:spPr>
      </p:pic>
    </p:spTree>
    <p:extLst>
      <p:ext uri="{BB962C8B-B14F-4D97-AF65-F5344CB8AC3E}">
        <p14:creationId xmlns:p14="http://schemas.microsoft.com/office/powerpoint/2010/main" val="614322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4BEB1BB3-B571-BB71-07D4-513EACC0BFF7}"/>
              </a:ext>
            </a:extLst>
          </p:cNvPr>
          <p:cNvSpPr>
            <a:spLocks noGrp="1"/>
          </p:cNvSpPr>
          <p:nvPr>
            <p:ph idx="1"/>
          </p:nvPr>
        </p:nvSpPr>
        <p:spPr/>
        <p:txBody>
          <a:bodyPr/>
          <a:lstStyle/>
          <a:p>
            <a:r>
              <a:rPr lang="en-US" dirty="0"/>
              <a:t>Watch this video and assess the presentations:</a:t>
            </a:r>
          </a:p>
          <a:p>
            <a:pPr marL="0" indent="0">
              <a:buNone/>
            </a:pPr>
            <a:r>
              <a:rPr lang="en-GB" dirty="0">
                <a:hlinkClick r:id="rId2"/>
              </a:rPr>
              <a:t>https://www.youtube.com/watch?v=V8eLdbKXGzk</a:t>
            </a:r>
            <a:endParaRPr lang="hr-HR" dirty="0"/>
          </a:p>
          <a:p>
            <a:endParaRPr lang="en-GB" dirty="0"/>
          </a:p>
        </p:txBody>
      </p:sp>
      <p:sp>
        <p:nvSpPr>
          <p:cNvPr id="4" name="Title 1">
            <a:extLst>
              <a:ext uri="{FF2B5EF4-FFF2-40B4-BE49-F238E27FC236}">
                <a16:creationId xmlns:a16="http://schemas.microsoft.com/office/drawing/2014/main" id="{C89E61C8-3221-E54F-233C-48D09E185D27}"/>
              </a:ext>
            </a:extLst>
          </p:cNvPr>
          <p:cNvSpPr>
            <a:spLocks noGrp="1"/>
          </p:cNvSpPr>
          <p:nvPr>
            <p:ph type="title"/>
          </p:nvPr>
        </p:nvSpPr>
        <p:spPr>
          <a:xfrm>
            <a:off x="838200" y="365125"/>
            <a:ext cx="10515600" cy="1325563"/>
          </a:xfrm>
          <a:solidFill>
            <a:schemeClr val="accent1"/>
          </a:solidFill>
        </p:spPr>
        <p:txBody>
          <a:bodyPr/>
          <a:lstStyle/>
          <a:p>
            <a:pPr algn="ctr"/>
            <a:r>
              <a:rPr lang="hr-HR" dirty="0">
                <a:solidFill>
                  <a:schemeClr val="bg1"/>
                </a:solidFill>
              </a:rPr>
              <a:t>Bad vs. Good Presentation</a:t>
            </a:r>
            <a:endParaRPr lang="en-US" dirty="0">
              <a:solidFill>
                <a:schemeClr val="bg1"/>
              </a:solidFill>
            </a:endParaRPr>
          </a:p>
        </p:txBody>
      </p:sp>
      <p:pic>
        <p:nvPicPr>
          <p:cNvPr id="5" name="Picture 2" descr="How to Create a Presentation And Avoid Bad Design">
            <a:hlinkClick r:id="rId2"/>
            <a:extLst>
              <a:ext uri="{FF2B5EF4-FFF2-40B4-BE49-F238E27FC236}">
                <a16:creationId xmlns:a16="http://schemas.microsoft.com/office/drawing/2014/main" id="{5F811FF7-1DD2-2D8E-541B-D3606063DC36}"/>
              </a:ext>
            </a:extLst>
          </p:cNvPr>
          <p:cNvPicPr>
            <a:picLocks noChangeAspect="1" noChangeArrowheads="1"/>
          </p:cNvPicPr>
          <p:nvPr/>
        </p:nvPicPr>
        <p:blipFill>
          <a:blip r:embed="rId3"/>
          <a:srcRect/>
          <a:stretch>
            <a:fillRect/>
          </a:stretch>
        </p:blipFill>
        <p:spPr bwMode="auto">
          <a:xfrm>
            <a:off x="3701230" y="2942875"/>
            <a:ext cx="6366314" cy="3234088"/>
          </a:xfrm>
          <a:prstGeom prst="rect">
            <a:avLst/>
          </a:prstGeom>
          <a:noFill/>
        </p:spPr>
      </p:pic>
    </p:spTree>
    <p:extLst>
      <p:ext uri="{BB962C8B-B14F-4D97-AF65-F5344CB8AC3E}">
        <p14:creationId xmlns:p14="http://schemas.microsoft.com/office/powerpoint/2010/main" val="78355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EE37E8-11EA-612D-56AC-2BF7954E970C}"/>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C91F4675-9855-E07F-EA37-4C7A7E236887}"/>
              </a:ext>
            </a:extLst>
          </p:cNvPr>
          <p:cNvSpPr>
            <a:spLocks noGrp="1"/>
          </p:cNvSpPr>
          <p:nvPr>
            <p:ph idx="1"/>
          </p:nvPr>
        </p:nvSpPr>
        <p:spPr/>
        <p:txBody>
          <a:bodyPr>
            <a:normAutofit lnSpcReduction="10000"/>
          </a:bodyPr>
          <a:lstStyle/>
          <a:p>
            <a:pPr>
              <a:buNone/>
            </a:pPr>
            <a:r>
              <a:rPr lang="hr-HR" dirty="0" err="1"/>
              <a:t>Watch</a:t>
            </a:r>
            <a:r>
              <a:rPr lang="hr-HR" dirty="0"/>
              <a:t> </a:t>
            </a:r>
            <a:r>
              <a:rPr lang="hr-HR" dirty="0" err="1"/>
              <a:t>videos</a:t>
            </a:r>
            <a:r>
              <a:rPr lang="hr-HR" dirty="0"/>
              <a:t> on </a:t>
            </a:r>
            <a:r>
              <a:rPr lang="hr-HR" dirty="0" err="1"/>
              <a:t>Expert</a:t>
            </a:r>
            <a:r>
              <a:rPr lang="hr-HR" dirty="0"/>
              <a:t> </a:t>
            </a:r>
            <a:r>
              <a:rPr lang="hr-HR" dirty="0" err="1"/>
              <a:t>Academy</a:t>
            </a:r>
            <a:r>
              <a:rPr lang="hr-HR" dirty="0"/>
              <a:t> YouTube </a:t>
            </a:r>
            <a:r>
              <a:rPr lang="hr-HR" dirty="0" err="1"/>
              <a:t>channel</a:t>
            </a:r>
            <a:r>
              <a:rPr lang="hr-HR" dirty="0"/>
              <a:t> </a:t>
            </a:r>
          </a:p>
          <a:p>
            <a:pPr>
              <a:buNone/>
            </a:pPr>
            <a:r>
              <a:rPr lang="hr-HR" dirty="0">
                <a:hlinkClick r:id="rId2"/>
              </a:rPr>
              <a:t>PUBLIC SPEAKING SKILLS</a:t>
            </a:r>
            <a:r>
              <a:rPr lang="hr-HR" dirty="0"/>
              <a:t>:</a:t>
            </a:r>
          </a:p>
          <a:p>
            <a:pPr>
              <a:buNone/>
            </a:pPr>
            <a:endParaRPr lang="hr-HR" dirty="0"/>
          </a:p>
          <a:p>
            <a:pPr>
              <a:buNone/>
            </a:pPr>
            <a:r>
              <a:rPr lang="hr-HR" dirty="0" err="1"/>
              <a:t>There</a:t>
            </a:r>
            <a:r>
              <a:rPr lang="hr-HR" dirty="0"/>
              <a:t> </a:t>
            </a:r>
            <a:r>
              <a:rPr lang="hr-HR" dirty="0" err="1"/>
              <a:t>you</a:t>
            </a:r>
            <a:r>
              <a:rPr lang="hr-HR" dirty="0"/>
              <a:t> </a:t>
            </a:r>
            <a:r>
              <a:rPr lang="hr-HR" dirty="0" err="1"/>
              <a:t>will</a:t>
            </a:r>
            <a:r>
              <a:rPr lang="hr-HR" dirty="0"/>
              <a:t> </a:t>
            </a:r>
            <a:r>
              <a:rPr lang="hr-HR" dirty="0" err="1"/>
              <a:t>find</a:t>
            </a:r>
            <a:r>
              <a:rPr lang="hr-HR" dirty="0"/>
              <a:t> </a:t>
            </a:r>
            <a:r>
              <a:rPr lang="hr-HR" dirty="0" err="1"/>
              <a:t>many</a:t>
            </a:r>
            <a:r>
              <a:rPr lang="hr-HR" dirty="0"/>
              <a:t> </a:t>
            </a:r>
            <a:r>
              <a:rPr lang="hr-HR" dirty="0" err="1"/>
              <a:t>useful</a:t>
            </a:r>
            <a:r>
              <a:rPr lang="hr-HR" dirty="0"/>
              <a:t> </a:t>
            </a:r>
            <a:r>
              <a:rPr lang="hr-HR" dirty="0" err="1"/>
              <a:t>tips</a:t>
            </a:r>
            <a:r>
              <a:rPr lang="hr-HR" dirty="0"/>
              <a:t> </a:t>
            </a:r>
            <a:r>
              <a:rPr lang="hr-HR" dirty="0" err="1"/>
              <a:t>and</a:t>
            </a:r>
            <a:r>
              <a:rPr lang="hr-HR" dirty="0"/>
              <a:t> </a:t>
            </a:r>
            <a:r>
              <a:rPr lang="hr-HR" dirty="0" err="1"/>
              <a:t>tricks</a:t>
            </a:r>
            <a:r>
              <a:rPr lang="hr-HR" dirty="0"/>
              <a:t> for </a:t>
            </a:r>
            <a:r>
              <a:rPr lang="hr-HR" dirty="0" err="1"/>
              <a:t>preparing</a:t>
            </a:r>
            <a:r>
              <a:rPr lang="hr-HR" dirty="0"/>
              <a:t> </a:t>
            </a:r>
            <a:r>
              <a:rPr lang="hr-HR" dirty="0" err="1"/>
              <a:t>and</a:t>
            </a:r>
            <a:r>
              <a:rPr lang="hr-HR" dirty="0"/>
              <a:t> </a:t>
            </a:r>
            <a:r>
              <a:rPr lang="hr-HR" dirty="0" err="1"/>
              <a:t>delivering</a:t>
            </a:r>
            <a:r>
              <a:rPr lang="hr-HR" dirty="0"/>
              <a:t> </a:t>
            </a:r>
            <a:r>
              <a:rPr lang="hr-HR" dirty="0" err="1"/>
              <a:t>your</a:t>
            </a:r>
            <a:r>
              <a:rPr lang="hr-HR" dirty="0"/>
              <a:t> </a:t>
            </a:r>
            <a:r>
              <a:rPr lang="hr-HR" dirty="0" err="1"/>
              <a:t>presentation</a:t>
            </a:r>
            <a:r>
              <a:rPr lang="hr-HR" dirty="0"/>
              <a:t>, </a:t>
            </a:r>
            <a:r>
              <a:rPr lang="hr-HR" dirty="0" err="1"/>
              <a:t>such</a:t>
            </a:r>
            <a:r>
              <a:rPr lang="hr-HR" dirty="0"/>
              <a:t> as: </a:t>
            </a:r>
          </a:p>
          <a:p>
            <a:pPr>
              <a:buFont typeface="Wingdings" pitchFamily="2" charset="2"/>
              <a:buChar char="ü"/>
            </a:pPr>
            <a:r>
              <a:rPr lang="hr-HR" b="1" dirty="0">
                <a:solidFill>
                  <a:schemeClr val="accent1"/>
                </a:solidFill>
              </a:rPr>
              <a:t>How to start </a:t>
            </a:r>
            <a:r>
              <a:rPr lang="hr-HR" b="1" dirty="0" err="1">
                <a:solidFill>
                  <a:schemeClr val="accent1"/>
                </a:solidFill>
              </a:rPr>
              <a:t>and</a:t>
            </a:r>
            <a:r>
              <a:rPr lang="hr-HR" b="1" dirty="0">
                <a:solidFill>
                  <a:schemeClr val="accent1"/>
                </a:solidFill>
              </a:rPr>
              <a:t> </a:t>
            </a:r>
            <a:r>
              <a:rPr lang="hr-HR" b="1" dirty="0" err="1">
                <a:solidFill>
                  <a:schemeClr val="accent1"/>
                </a:solidFill>
              </a:rPr>
              <a:t>end</a:t>
            </a:r>
            <a:r>
              <a:rPr lang="hr-HR" b="1" dirty="0">
                <a:solidFill>
                  <a:schemeClr val="accent1"/>
                </a:solidFill>
              </a:rPr>
              <a:t> a </a:t>
            </a:r>
            <a:r>
              <a:rPr lang="hr-HR" b="1" dirty="0" err="1">
                <a:solidFill>
                  <a:schemeClr val="accent1"/>
                </a:solidFill>
              </a:rPr>
              <a:t>presentation</a:t>
            </a:r>
            <a:r>
              <a:rPr lang="hr-HR" b="1" dirty="0">
                <a:solidFill>
                  <a:schemeClr val="accent1"/>
                </a:solidFill>
              </a:rPr>
              <a:t>; </a:t>
            </a:r>
          </a:p>
          <a:p>
            <a:pPr>
              <a:buFont typeface="Wingdings" pitchFamily="2" charset="2"/>
              <a:buChar char="ü"/>
            </a:pPr>
            <a:r>
              <a:rPr lang="hr-HR" b="1" dirty="0" err="1">
                <a:solidFill>
                  <a:schemeClr val="accent1"/>
                </a:solidFill>
              </a:rPr>
              <a:t>Presentation</a:t>
            </a:r>
            <a:r>
              <a:rPr lang="hr-HR" b="1" dirty="0">
                <a:solidFill>
                  <a:schemeClr val="accent1"/>
                </a:solidFill>
              </a:rPr>
              <a:t> </a:t>
            </a:r>
            <a:r>
              <a:rPr lang="hr-HR" b="1" dirty="0" err="1">
                <a:solidFill>
                  <a:schemeClr val="accent1"/>
                </a:solidFill>
              </a:rPr>
              <a:t>body</a:t>
            </a:r>
            <a:r>
              <a:rPr lang="hr-HR" b="1" dirty="0">
                <a:solidFill>
                  <a:schemeClr val="accent1"/>
                </a:solidFill>
              </a:rPr>
              <a:t> </a:t>
            </a:r>
            <a:r>
              <a:rPr lang="hr-HR" b="1" dirty="0" err="1">
                <a:solidFill>
                  <a:schemeClr val="accent1"/>
                </a:solidFill>
              </a:rPr>
              <a:t>language</a:t>
            </a:r>
            <a:r>
              <a:rPr lang="hr-HR" b="1" dirty="0">
                <a:solidFill>
                  <a:schemeClr val="accent1"/>
                </a:solidFill>
              </a:rPr>
              <a:t>;</a:t>
            </a:r>
          </a:p>
          <a:p>
            <a:pPr>
              <a:buFont typeface="Wingdings" pitchFamily="2" charset="2"/>
              <a:buChar char="ü"/>
            </a:pPr>
            <a:r>
              <a:rPr lang="hr-HR" b="1" dirty="0" err="1">
                <a:solidFill>
                  <a:schemeClr val="accent1"/>
                </a:solidFill>
              </a:rPr>
              <a:t>Overcoming</a:t>
            </a:r>
            <a:r>
              <a:rPr lang="hr-HR" b="1" dirty="0">
                <a:solidFill>
                  <a:schemeClr val="accent1"/>
                </a:solidFill>
              </a:rPr>
              <a:t> </a:t>
            </a:r>
            <a:r>
              <a:rPr lang="hr-HR" b="1" dirty="0" err="1">
                <a:solidFill>
                  <a:schemeClr val="accent1"/>
                </a:solidFill>
              </a:rPr>
              <a:t>public</a:t>
            </a:r>
            <a:r>
              <a:rPr lang="hr-HR" b="1" dirty="0">
                <a:solidFill>
                  <a:schemeClr val="accent1"/>
                </a:solidFill>
              </a:rPr>
              <a:t> </a:t>
            </a:r>
            <a:r>
              <a:rPr lang="hr-HR" b="1" dirty="0" err="1">
                <a:solidFill>
                  <a:schemeClr val="accent1"/>
                </a:solidFill>
              </a:rPr>
              <a:t>speech</a:t>
            </a:r>
            <a:r>
              <a:rPr lang="hr-HR" b="1" dirty="0">
                <a:solidFill>
                  <a:schemeClr val="accent1"/>
                </a:solidFill>
              </a:rPr>
              <a:t> </a:t>
            </a:r>
            <a:r>
              <a:rPr lang="hr-HR" b="1" dirty="0" err="1">
                <a:solidFill>
                  <a:schemeClr val="accent1"/>
                </a:solidFill>
              </a:rPr>
              <a:t>stress</a:t>
            </a:r>
            <a:r>
              <a:rPr lang="hr-HR" b="1" dirty="0">
                <a:solidFill>
                  <a:schemeClr val="accent1"/>
                </a:solidFill>
              </a:rPr>
              <a:t> </a:t>
            </a:r>
            <a:r>
              <a:rPr lang="hr-HR" b="1" dirty="0" err="1">
                <a:solidFill>
                  <a:schemeClr val="accent1"/>
                </a:solidFill>
              </a:rPr>
              <a:t>and</a:t>
            </a:r>
            <a:r>
              <a:rPr lang="hr-HR" b="1" dirty="0">
                <a:solidFill>
                  <a:schemeClr val="accent1"/>
                </a:solidFill>
              </a:rPr>
              <a:t> </a:t>
            </a:r>
            <a:r>
              <a:rPr lang="hr-HR" b="1" dirty="0" err="1">
                <a:solidFill>
                  <a:schemeClr val="accent1"/>
                </a:solidFill>
              </a:rPr>
              <a:t>anxiety</a:t>
            </a:r>
            <a:r>
              <a:rPr lang="hr-HR" b="1" dirty="0">
                <a:solidFill>
                  <a:schemeClr val="accent1"/>
                </a:solidFill>
              </a:rPr>
              <a:t>; </a:t>
            </a:r>
          </a:p>
          <a:p>
            <a:pPr>
              <a:buFont typeface="Wingdings" pitchFamily="2" charset="2"/>
              <a:buChar char="ü"/>
            </a:pPr>
            <a:r>
              <a:rPr lang="hr-HR" b="1" dirty="0" err="1">
                <a:solidFill>
                  <a:schemeClr val="accent1"/>
                </a:solidFill>
              </a:rPr>
              <a:t>Storytelling</a:t>
            </a:r>
            <a:r>
              <a:rPr lang="hr-HR" b="1" dirty="0">
                <a:solidFill>
                  <a:schemeClr val="accent1"/>
                </a:solidFill>
              </a:rPr>
              <a:t> </a:t>
            </a:r>
            <a:r>
              <a:rPr lang="hr-HR" b="1" dirty="0" err="1">
                <a:solidFill>
                  <a:schemeClr val="accent1"/>
                </a:solidFill>
              </a:rPr>
              <a:t>tips</a:t>
            </a:r>
            <a:r>
              <a:rPr lang="hr-HR" b="1" dirty="0">
                <a:solidFill>
                  <a:schemeClr val="accent1"/>
                </a:solidFill>
              </a:rPr>
              <a:t> for </a:t>
            </a:r>
            <a:r>
              <a:rPr lang="hr-HR" b="1" dirty="0" err="1">
                <a:solidFill>
                  <a:schemeClr val="accent1"/>
                </a:solidFill>
              </a:rPr>
              <a:t>presentations</a:t>
            </a:r>
            <a:r>
              <a:rPr lang="hr-HR" b="1" dirty="0">
                <a:solidFill>
                  <a:schemeClr val="accent1"/>
                </a:solidFill>
              </a:rPr>
              <a:t>...</a:t>
            </a:r>
          </a:p>
          <a:p>
            <a:endParaRPr lang="en-GB" dirty="0"/>
          </a:p>
        </p:txBody>
      </p:sp>
      <p:sp>
        <p:nvSpPr>
          <p:cNvPr id="4" name="Title 1">
            <a:extLst>
              <a:ext uri="{FF2B5EF4-FFF2-40B4-BE49-F238E27FC236}">
                <a16:creationId xmlns:a16="http://schemas.microsoft.com/office/drawing/2014/main" id="{00B44D25-EE0A-6726-649F-A6B3D5C41D94}"/>
              </a:ext>
            </a:extLst>
          </p:cNvPr>
          <p:cNvSpPr txBox="1">
            <a:spLocks/>
          </p:cNvSpPr>
          <p:nvPr/>
        </p:nvSpPr>
        <p:spPr>
          <a:xfrm>
            <a:off x="838200" y="365125"/>
            <a:ext cx="10515600"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pPr algn="ctr"/>
            <a:r>
              <a:rPr lang="hr-HR" sz="4000" dirty="0">
                <a:solidFill>
                  <a:schemeClr val="bg1"/>
                </a:solidFill>
              </a:rPr>
              <a:t>For </a:t>
            </a:r>
            <a:r>
              <a:rPr lang="hr-HR" sz="4000" dirty="0" err="1">
                <a:solidFill>
                  <a:schemeClr val="bg1"/>
                </a:solidFill>
              </a:rPr>
              <a:t>those</a:t>
            </a:r>
            <a:r>
              <a:rPr lang="hr-HR" sz="4000" dirty="0">
                <a:solidFill>
                  <a:schemeClr val="bg1"/>
                </a:solidFill>
              </a:rPr>
              <a:t> </a:t>
            </a:r>
            <a:r>
              <a:rPr lang="hr-HR" sz="4000" dirty="0" err="1">
                <a:solidFill>
                  <a:schemeClr val="bg1"/>
                </a:solidFill>
              </a:rPr>
              <a:t>who</a:t>
            </a:r>
            <a:r>
              <a:rPr lang="hr-HR" sz="4000" dirty="0">
                <a:solidFill>
                  <a:schemeClr val="bg1"/>
                </a:solidFill>
              </a:rPr>
              <a:t> </a:t>
            </a:r>
            <a:r>
              <a:rPr lang="hr-HR" sz="4000" dirty="0" err="1">
                <a:solidFill>
                  <a:schemeClr val="bg1"/>
                </a:solidFill>
              </a:rPr>
              <a:t>want</a:t>
            </a:r>
            <a:r>
              <a:rPr lang="hr-HR" sz="4000" dirty="0">
                <a:solidFill>
                  <a:schemeClr val="bg1"/>
                </a:solidFill>
              </a:rPr>
              <a:t> more:</a:t>
            </a:r>
          </a:p>
          <a:p>
            <a:pPr algn="ctr"/>
            <a:r>
              <a:rPr lang="hr-HR" sz="4000" dirty="0" err="1">
                <a:solidFill>
                  <a:schemeClr val="bg1"/>
                </a:solidFill>
              </a:rPr>
              <a:t>tips</a:t>
            </a:r>
            <a:r>
              <a:rPr lang="hr-HR" sz="4000" dirty="0">
                <a:solidFill>
                  <a:schemeClr val="bg1"/>
                </a:solidFill>
              </a:rPr>
              <a:t> </a:t>
            </a:r>
            <a:r>
              <a:rPr lang="hr-HR" sz="4000" dirty="0" err="1">
                <a:solidFill>
                  <a:schemeClr val="bg1"/>
                </a:solidFill>
              </a:rPr>
              <a:t>and</a:t>
            </a:r>
            <a:r>
              <a:rPr lang="hr-HR" sz="4000" dirty="0">
                <a:solidFill>
                  <a:schemeClr val="bg1"/>
                </a:solidFill>
              </a:rPr>
              <a:t> </a:t>
            </a:r>
            <a:r>
              <a:rPr lang="hr-HR" sz="4000" dirty="0" err="1">
                <a:solidFill>
                  <a:schemeClr val="bg1"/>
                </a:solidFill>
              </a:rPr>
              <a:t>tricks</a:t>
            </a:r>
            <a:r>
              <a:rPr lang="hr-HR"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561190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Assessment criteria</a:t>
            </a:r>
            <a:endParaRPr lang="en-US" dirty="0">
              <a:solidFill>
                <a:schemeClr val="bg1"/>
              </a:solidFill>
            </a:endParaRPr>
          </a:p>
        </p:txBody>
      </p:sp>
      <p:graphicFrame>
        <p:nvGraphicFramePr>
          <p:cNvPr id="7" name="Content Placeholder 6"/>
          <p:cNvGraphicFramePr>
            <a:graphicFrameLocks noGrp="1"/>
          </p:cNvGraphicFramePr>
          <p:nvPr>
            <p:ph idx="1"/>
          </p:nvPr>
        </p:nvGraphicFramePr>
        <p:xfrm>
          <a:off x="838200" y="1825624"/>
          <a:ext cx="10515600" cy="4338092"/>
        </p:xfrm>
        <a:graphic>
          <a:graphicData uri="http://schemas.openxmlformats.org/drawingml/2006/table">
            <a:tbl>
              <a:tblPr firstRow="1" bandRow="1">
                <a:tableStyleId>{5C22544A-7EE6-4342-B048-85BDC9FD1C3A}</a:tableStyleId>
              </a:tblPr>
              <a:tblGrid>
                <a:gridCol w="1708052">
                  <a:extLst>
                    <a:ext uri="{9D8B030D-6E8A-4147-A177-3AD203B41FA5}">
                      <a16:colId xmlns:a16="http://schemas.microsoft.com/office/drawing/2014/main" val="3944330344"/>
                    </a:ext>
                  </a:extLst>
                </a:gridCol>
                <a:gridCol w="2067951">
                  <a:extLst>
                    <a:ext uri="{9D8B030D-6E8A-4147-A177-3AD203B41FA5}">
                      <a16:colId xmlns:a16="http://schemas.microsoft.com/office/drawing/2014/main" val="856008539"/>
                    </a:ext>
                  </a:extLst>
                </a:gridCol>
                <a:gridCol w="6739597">
                  <a:extLst>
                    <a:ext uri="{9D8B030D-6E8A-4147-A177-3AD203B41FA5}">
                      <a16:colId xmlns:a16="http://schemas.microsoft.com/office/drawing/2014/main" val="1053728004"/>
                    </a:ext>
                  </a:extLst>
                </a:gridCol>
              </a:tblGrid>
              <a:tr h="923887">
                <a:tc>
                  <a:txBody>
                    <a:bodyPr/>
                    <a:lstStyle/>
                    <a:p>
                      <a:pPr marL="0" marR="0" algn="ctr">
                        <a:lnSpc>
                          <a:spcPct val="115000"/>
                        </a:lnSpc>
                        <a:spcBef>
                          <a:spcPts val="0"/>
                        </a:spcBef>
                        <a:spcAft>
                          <a:spcPts val="0"/>
                        </a:spcAft>
                      </a:pPr>
                      <a:r>
                        <a:rPr lang="en-GB" sz="2800" b="1">
                          <a:effectLst/>
                          <a:latin typeface="Arial" panose="020B0604020202020204" pitchFamily="34" charset="0"/>
                          <a:ea typeface="Calibri" panose="020F0502020204030204" pitchFamily="34" charset="0"/>
                          <a:cs typeface="Times New Roman" panose="02020603050405020304" pitchFamily="18" charset="0"/>
                        </a:rPr>
                        <a:t>Mark</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2800" b="1">
                          <a:effectLst/>
                          <a:latin typeface="Arial" panose="020B0604020202020204" pitchFamily="34" charset="0"/>
                          <a:ea typeface="Calibri" panose="020F0502020204030204" pitchFamily="34" charset="0"/>
                          <a:cs typeface="Times New Roman" panose="02020603050405020304" pitchFamily="18" charset="0"/>
                        </a:rPr>
                        <a:t>Descriptor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2800" b="1" dirty="0">
                          <a:effectLst/>
                          <a:latin typeface="Arial" panose="020B0604020202020204" pitchFamily="34" charset="0"/>
                          <a:ea typeface="Calibri" panose="020F0502020204030204" pitchFamily="34" charset="0"/>
                          <a:cs typeface="Times New Roman" panose="02020603050405020304" pitchFamily="18" charset="0"/>
                        </a:rPr>
                        <a:t>Marking criteria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7989155"/>
                  </a:ext>
                </a:extLst>
              </a:tr>
              <a:tr h="3299596">
                <a:tc>
                  <a:txBody>
                    <a:bodyPr/>
                    <a:lstStyle/>
                    <a:p>
                      <a:pPr marL="0" marR="0" algn="ctr">
                        <a:lnSpc>
                          <a:spcPct val="115000"/>
                        </a:lnSpc>
                        <a:spcBef>
                          <a:spcPts val="0"/>
                        </a:spcBef>
                        <a:spcAft>
                          <a:spcPts val="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92.01-100%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Excellent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hr-H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5,521</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hr-H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.00pts)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presentation is excellent with the student consistently demonstrating an excellent knowledge and understanding of the topic with the use of highly relevant and appropriate information</a:t>
                      </a:r>
                      <a:r>
                        <a:rPr lang="hr-HR" sz="1400" dirty="0">
                          <a:effectLst/>
                          <a:latin typeface="Arial" panose="020B0604020202020204" pitchFamily="34" charset="0"/>
                          <a:ea typeface="Calibri" panose="020F0502020204030204" pitchFamily="34" charset="0"/>
                          <a:cs typeface="Arial" panose="020B0604020202020204" pitchFamily="34" charset="0"/>
                        </a:rPr>
                        <a:t>-</a:t>
                      </a:r>
                      <a:r>
                        <a:rPr lang="en-GB" sz="1400" dirty="0">
                          <a:effectLst/>
                          <a:latin typeface="Arial" panose="020B0604020202020204" pitchFamily="34" charset="0"/>
                          <a:ea typeface="Calibri" panose="020F0502020204030204" pitchFamily="34" charset="0"/>
                          <a:cs typeface="Arial" panose="020B0604020202020204" pitchFamily="34" charset="0"/>
                        </a:rPr>
                        <a:t>materials that ha</a:t>
                      </a:r>
                      <a:r>
                        <a:rPr lang="hr-HR" sz="1400" dirty="0">
                          <a:effectLst/>
                          <a:latin typeface="Arial" panose="020B0604020202020204" pitchFamily="34" charset="0"/>
                          <a:ea typeface="Calibri" panose="020F0502020204030204" pitchFamily="34" charset="0"/>
                          <a:cs typeface="Arial" panose="020B0604020202020204" pitchFamily="34" charset="0"/>
                        </a:rPr>
                        <a:t>ve</a:t>
                      </a:r>
                      <a:r>
                        <a:rPr lang="en-GB" sz="1400" dirty="0">
                          <a:effectLst/>
                          <a:latin typeface="Arial" panose="020B0604020202020204" pitchFamily="34" charset="0"/>
                          <a:ea typeface="Calibri" panose="020F0502020204030204" pitchFamily="34" charset="0"/>
                          <a:cs typeface="Arial" panose="020B0604020202020204" pitchFamily="34" charset="0"/>
                        </a:rPr>
                        <a:t> been critically analysed and evaluated.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Ideas are presented in a clear, concise, coherent and structured way with excellent depth and detail and highly appropriate conclusions.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presentation is within the specified length with excellent use of language that is easy to understand. Use of supporting materials </a:t>
                      </a:r>
                      <a:r>
                        <a:rPr lang="en-GB" sz="1400" dirty="0" err="1">
                          <a:effectLst/>
                          <a:latin typeface="Arial" panose="020B0604020202020204" pitchFamily="34" charset="0"/>
                          <a:ea typeface="Calibri" panose="020F0502020204030204" pitchFamily="34" charset="0"/>
                          <a:cs typeface="Arial" panose="020B0604020202020204" pitchFamily="34" charset="0"/>
                        </a:rPr>
                        <a:t>i</a:t>
                      </a:r>
                      <a:r>
                        <a:rPr lang="hr-HR" sz="1400" dirty="0">
                          <a:effectLst/>
                          <a:latin typeface="Arial" panose="020B0604020202020204" pitchFamily="34" charset="0"/>
                          <a:ea typeface="Calibri" panose="020F0502020204030204" pitchFamily="34" charset="0"/>
                          <a:cs typeface="Arial" panose="020B0604020202020204" pitchFamily="34" charset="0"/>
                        </a:rPr>
                        <a:t>.</a:t>
                      </a:r>
                      <a:r>
                        <a:rPr lang="en-GB" sz="1400" dirty="0">
                          <a:effectLst/>
                          <a:latin typeface="Arial" panose="020B0604020202020204" pitchFamily="34" charset="0"/>
                          <a:ea typeface="Calibri" panose="020F0502020204030204" pitchFamily="34" charset="0"/>
                          <a:cs typeface="Arial" panose="020B0604020202020204" pitchFamily="34" charset="0"/>
                        </a:rPr>
                        <a:t>e. visual aids etc. is excellent and supports the main ideas of the presentation.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Verbal communication is of an excellent level with volume, pace, diction and gestures highly considered. The student is highly consistent in their preparation, organisation and their engagement with the audience including; eye contact, and excellent listening skills and addressing audience questions with confidence and accuracy.</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77680736"/>
                  </a:ext>
                </a:extLst>
              </a:tr>
            </a:tbl>
          </a:graphicData>
        </a:graphic>
      </p:graphicFrame>
    </p:spTree>
    <p:extLst>
      <p:ext uri="{BB962C8B-B14F-4D97-AF65-F5344CB8AC3E}">
        <p14:creationId xmlns:p14="http://schemas.microsoft.com/office/powerpoint/2010/main" val="1860152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Assessment criteria</a:t>
            </a:r>
            <a:endParaRPr lang="en-US" dirty="0">
              <a:solidFill>
                <a:schemeClr val="bg1"/>
              </a:solidFill>
            </a:endParaRPr>
          </a:p>
        </p:txBody>
      </p:sp>
      <p:graphicFrame>
        <p:nvGraphicFramePr>
          <p:cNvPr id="7" name="Content Placeholder 6"/>
          <p:cNvGraphicFramePr>
            <a:graphicFrameLocks noGrp="1"/>
          </p:cNvGraphicFramePr>
          <p:nvPr>
            <p:ph idx="1"/>
          </p:nvPr>
        </p:nvGraphicFramePr>
        <p:xfrm>
          <a:off x="838200" y="1825625"/>
          <a:ext cx="10515600" cy="4392296"/>
        </p:xfrm>
        <a:graphic>
          <a:graphicData uri="http://schemas.openxmlformats.org/drawingml/2006/table">
            <a:tbl>
              <a:tblPr firstRow="1" bandRow="1">
                <a:tableStyleId>{5C22544A-7EE6-4342-B048-85BDC9FD1C3A}</a:tableStyleId>
              </a:tblPr>
              <a:tblGrid>
                <a:gridCol w="1708052">
                  <a:extLst>
                    <a:ext uri="{9D8B030D-6E8A-4147-A177-3AD203B41FA5}">
                      <a16:colId xmlns:a16="http://schemas.microsoft.com/office/drawing/2014/main" val="3944330344"/>
                    </a:ext>
                  </a:extLst>
                </a:gridCol>
                <a:gridCol w="2067951">
                  <a:extLst>
                    <a:ext uri="{9D8B030D-6E8A-4147-A177-3AD203B41FA5}">
                      <a16:colId xmlns:a16="http://schemas.microsoft.com/office/drawing/2014/main" val="856008539"/>
                    </a:ext>
                  </a:extLst>
                </a:gridCol>
                <a:gridCol w="6739597">
                  <a:extLst>
                    <a:ext uri="{9D8B030D-6E8A-4147-A177-3AD203B41FA5}">
                      <a16:colId xmlns:a16="http://schemas.microsoft.com/office/drawing/2014/main" val="1053728004"/>
                    </a:ext>
                  </a:extLst>
                </a:gridCol>
              </a:tblGrid>
              <a:tr h="794709">
                <a:tc>
                  <a:txBody>
                    <a:bodyPr/>
                    <a:lstStyle/>
                    <a:p>
                      <a:pPr marL="0" marR="0" algn="ctr">
                        <a:lnSpc>
                          <a:spcPct val="115000"/>
                        </a:lnSpc>
                        <a:spcBef>
                          <a:spcPts val="0"/>
                        </a:spcBef>
                        <a:spcAft>
                          <a:spcPts val="0"/>
                        </a:spcAft>
                      </a:pPr>
                      <a:r>
                        <a:rPr lang="en-GB" sz="2800" b="1">
                          <a:effectLst/>
                          <a:latin typeface="Arial" panose="020B0604020202020204" pitchFamily="34" charset="0"/>
                          <a:ea typeface="Calibri" panose="020F0502020204030204" pitchFamily="34" charset="0"/>
                          <a:cs typeface="Times New Roman" panose="02020603050405020304" pitchFamily="18" charset="0"/>
                        </a:rPr>
                        <a:t>Mark</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2800" b="1">
                          <a:effectLst/>
                          <a:latin typeface="Arial" panose="020B0604020202020204" pitchFamily="34" charset="0"/>
                          <a:ea typeface="Calibri" panose="020F0502020204030204" pitchFamily="34" charset="0"/>
                          <a:cs typeface="Times New Roman" panose="02020603050405020304" pitchFamily="18" charset="0"/>
                        </a:rPr>
                        <a:t>Descriptor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2800" b="1" dirty="0">
                          <a:effectLst/>
                          <a:latin typeface="Arial" panose="020B0604020202020204" pitchFamily="34" charset="0"/>
                          <a:ea typeface="Calibri" panose="020F0502020204030204" pitchFamily="34" charset="0"/>
                          <a:cs typeface="Times New Roman" panose="02020603050405020304" pitchFamily="18" charset="0"/>
                        </a:rPr>
                        <a:t>Marking criteria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7989155"/>
                  </a:ext>
                </a:extLst>
              </a:tr>
              <a:tr h="3597587">
                <a:tc>
                  <a:txBody>
                    <a:bodyPr/>
                    <a:lstStyle/>
                    <a:p>
                      <a:pPr marL="0" marR="0" algn="ctr">
                        <a:lnSpc>
                          <a:spcPct val="115000"/>
                        </a:lnSpc>
                        <a:spcBef>
                          <a:spcPts val="0"/>
                        </a:spcBef>
                        <a:spcAft>
                          <a:spcPts val="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75.01-92%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Very Good</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hr-H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4,501</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hr-H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5,5</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pts)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presentation is very good with the student consistently demonstrating a very good knowledge and understanding of the topic with the use of relevant and appropriate information-materials that have been critically analysed and evaluated.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Ideas are presented in a clear, concise, coherent and structured way with very good depth and detail and highly appropriate conclusions.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presentation is within the specified length with very good use of language that is easy to understand. Use of supporting materials </a:t>
                      </a:r>
                      <a:r>
                        <a:rPr lang="en-GB" sz="1400" dirty="0" err="1">
                          <a:effectLst/>
                          <a:latin typeface="Arial" panose="020B0604020202020204" pitchFamily="34" charset="0"/>
                          <a:ea typeface="Calibri" panose="020F0502020204030204" pitchFamily="34" charset="0"/>
                          <a:cs typeface="Arial" panose="020B0604020202020204" pitchFamily="34" charset="0"/>
                        </a:rPr>
                        <a:t>i</a:t>
                      </a:r>
                      <a:r>
                        <a:rPr lang="hr-HR" sz="1400" dirty="0">
                          <a:effectLst/>
                          <a:latin typeface="Arial" panose="020B0604020202020204" pitchFamily="34" charset="0"/>
                          <a:ea typeface="Calibri" panose="020F0502020204030204" pitchFamily="34" charset="0"/>
                          <a:cs typeface="Arial" panose="020B0604020202020204" pitchFamily="34" charset="0"/>
                        </a:rPr>
                        <a:t>.</a:t>
                      </a:r>
                      <a:r>
                        <a:rPr lang="en-GB" sz="1400" dirty="0">
                          <a:effectLst/>
                          <a:latin typeface="Arial" panose="020B0604020202020204" pitchFamily="34" charset="0"/>
                          <a:ea typeface="Calibri" panose="020F0502020204030204" pitchFamily="34" charset="0"/>
                          <a:cs typeface="Arial" panose="020B0604020202020204" pitchFamily="34" charset="0"/>
                        </a:rPr>
                        <a:t>e. visual aids etc. is very good and supports the main ideas of the presentation.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Verbal communication is of a very good level with volume, pace, diction and gestures considered. The student is consistent in their preparation, organisation and their engagement with the audience including; eye contact, and very good listening skills and addressing audience questions with confidence and accuracy.</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77680736"/>
                  </a:ext>
                </a:extLst>
              </a:tr>
            </a:tbl>
          </a:graphicData>
        </a:graphic>
      </p:graphicFrame>
    </p:spTree>
    <p:extLst>
      <p:ext uri="{BB962C8B-B14F-4D97-AF65-F5344CB8AC3E}">
        <p14:creationId xmlns:p14="http://schemas.microsoft.com/office/powerpoint/2010/main" val="4233695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Assessment criteria</a:t>
            </a:r>
            <a:endParaRPr lang="en-US" dirty="0">
              <a:solidFill>
                <a:schemeClr val="bg1"/>
              </a:solidFill>
            </a:endParaRPr>
          </a:p>
        </p:txBody>
      </p:sp>
      <p:graphicFrame>
        <p:nvGraphicFramePr>
          <p:cNvPr id="7" name="Content Placeholder 6"/>
          <p:cNvGraphicFramePr>
            <a:graphicFrameLocks noGrp="1"/>
          </p:cNvGraphicFramePr>
          <p:nvPr>
            <p:ph idx="1"/>
          </p:nvPr>
        </p:nvGraphicFramePr>
        <p:xfrm>
          <a:off x="838200" y="1464993"/>
          <a:ext cx="10515600" cy="4696657"/>
        </p:xfrm>
        <a:graphic>
          <a:graphicData uri="http://schemas.openxmlformats.org/drawingml/2006/table">
            <a:tbl>
              <a:tblPr firstRow="1" bandRow="1">
                <a:tableStyleId>{5C22544A-7EE6-4342-B048-85BDC9FD1C3A}</a:tableStyleId>
              </a:tblPr>
              <a:tblGrid>
                <a:gridCol w="1708052">
                  <a:extLst>
                    <a:ext uri="{9D8B030D-6E8A-4147-A177-3AD203B41FA5}">
                      <a16:colId xmlns:a16="http://schemas.microsoft.com/office/drawing/2014/main" val="3944330344"/>
                    </a:ext>
                  </a:extLst>
                </a:gridCol>
                <a:gridCol w="2067951">
                  <a:extLst>
                    <a:ext uri="{9D8B030D-6E8A-4147-A177-3AD203B41FA5}">
                      <a16:colId xmlns:a16="http://schemas.microsoft.com/office/drawing/2014/main" val="856008539"/>
                    </a:ext>
                  </a:extLst>
                </a:gridCol>
                <a:gridCol w="6739597">
                  <a:extLst>
                    <a:ext uri="{9D8B030D-6E8A-4147-A177-3AD203B41FA5}">
                      <a16:colId xmlns:a16="http://schemas.microsoft.com/office/drawing/2014/main" val="1053728004"/>
                    </a:ext>
                  </a:extLst>
                </a:gridCol>
              </a:tblGrid>
              <a:tr h="794709">
                <a:tc>
                  <a:txBody>
                    <a:bodyPr/>
                    <a:lstStyle/>
                    <a:p>
                      <a:pPr marL="0" marR="0" algn="ctr">
                        <a:lnSpc>
                          <a:spcPct val="115000"/>
                        </a:lnSpc>
                        <a:spcBef>
                          <a:spcPts val="0"/>
                        </a:spcBef>
                        <a:spcAft>
                          <a:spcPts val="0"/>
                        </a:spcAft>
                      </a:pPr>
                      <a:r>
                        <a:rPr lang="en-GB" sz="2800" b="1">
                          <a:effectLst/>
                          <a:latin typeface="Arial" panose="020B0604020202020204" pitchFamily="34" charset="0"/>
                          <a:ea typeface="Calibri" panose="020F0502020204030204" pitchFamily="34" charset="0"/>
                          <a:cs typeface="Times New Roman" panose="02020603050405020304" pitchFamily="18" charset="0"/>
                        </a:rPr>
                        <a:t>Mark</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2800" b="1">
                          <a:effectLst/>
                          <a:latin typeface="Arial" panose="020B0604020202020204" pitchFamily="34" charset="0"/>
                          <a:ea typeface="Calibri" panose="020F0502020204030204" pitchFamily="34" charset="0"/>
                          <a:cs typeface="Times New Roman" panose="02020603050405020304" pitchFamily="18" charset="0"/>
                        </a:rPr>
                        <a:t>Descriptor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2800" b="1" dirty="0">
                          <a:effectLst/>
                          <a:latin typeface="Arial" panose="020B0604020202020204" pitchFamily="34" charset="0"/>
                          <a:ea typeface="Calibri" panose="020F0502020204030204" pitchFamily="34" charset="0"/>
                          <a:cs typeface="Times New Roman" panose="02020603050405020304" pitchFamily="18" charset="0"/>
                        </a:rPr>
                        <a:t>Marking criteria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7989155"/>
                  </a:ext>
                </a:extLst>
              </a:tr>
              <a:tr h="3541315">
                <a:tc>
                  <a:txBody>
                    <a:bodyPr/>
                    <a:lstStyle/>
                    <a:p>
                      <a:pPr marL="0" marR="0" algn="ctr">
                        <a:lnSpc>
                          <a:spcPct val="115000"/>
                        </a:lnSpc>
                        <a:spcBef>
                          <a:spcPts val="0"/>
                        </a:spcBef>
                        <a:spcAft>
                          <a:spcPts val="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58.01-75%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Good</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a:t>
                      </a:r>
                      <a:r>
                        <a:rPr lang="hr-HR" sz="2000" dirty="0">
                          <a:effectLst/>
                          <a:latin typeface="Arial" panose="020B0604020202020204" pitchFamily="34" charset="0"/>
                          <a:ea typeface="Calibri" panose="020F0502020204030204" pitchFamily="34" charset="0"/>
                          <a:cs typeface="Arial" panose="020B0604020202020204" pitchFamily="34" charset="0"/>
                        </a:rPr>
                        <a:t>3.48</a:t>
                      </a:r>
                      <a:r>
                        <a:rPr lang="en-GB" sz="2000" dirty="0">
                          <a:effectLst/>
                          <a:latin typeface="Arial" panose="020B0604020202020204" pitchFamily="34" charset="0"/>
                          <a:ea typeface="Calibri" panose="020F0502020204030204" pitchFamily="34" charset="0"/>
                          <a:cs typeface="Arial" panose="020B0604020202020204" pitchFamily="34" charset="0"/>
                        </a:rPr>
                        <a:t>1-</a:t>
                      </a:r>
                      <a:r>
                        <a:rPr lang="hr-HR" sz="2000" dirty="0">
                          <a:effectLst/>
                          <a:latin typeface="Arial" panose="020B0604020202020204" pitchFamily="34" charset="0"/>
                          <a:ea typeface="Calibri" panose="020F0502020204030204" pitchFamily="34" charset="0"/>
                          <a:cs typeface="Arial" panose="020B0604020202020204" pitchFamily="34" charset="0"/>
                        </a:rPr>
                        <a:t>4,5</a:t>
                      </a:r>
                      <a:r>
                        <a:rPr lang="en-GB" sz="2000" dirty="0">
                          <a:effectLst/>
                          <a:latin typeface="Arial" panose="020B0604020202020204" pitchFamily="34" charset="0"/>
                          <a:ea typeface="Calibri" panose="020F0502020204030204" pitchFamily="34" charset="0"/>
                          <a:cs typeface="Arial" panose="020B0604020202020204" pitchFamily="34" charset="0"/>
                        </a:rPr>
                        <a:t>pts)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The presentation is good with the student demonstrating good knowledge and understanding of the topic with the use of relevant and appropriate information-materials that have been mostly critically analysed and evaluated.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Ideas are presented in a clear, concise, coherent and structured way with good depth and detail and appropriate conclusions.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The presentation is within the specified length with good use of language that is easy to understand. Use of supporting materials </a:t>
                      </a:r>
                      <a:r>
                        <a:rPr lang="en-GB" sz="1600" dirty="0" err="1">
                          <a:effectLst/>
                          <a:latin typeface="Arial" panose="020B0604020202020204" pitchFamily="34" charset="0"/>
                          <a:ea typeface="Calibri" panose="020F0502020204030204" pitchFamily="34" charset="0"/>
                          <a:cs typeface="Arial" panose="020B0604020202020204" pitchFamily="34" charset="0"/>
                        </a:rPr>
                        <a:t>i</a:t>
                      </a:r>
                      <a:r>
                        <a:rPr lang="hr-HR" sz="1600" dirty="0">
                          <a:effectLst/>
                          <a:latin typeface="Arial" panose="020B0604020202020204" pitchFamily="34" charset="0"/>
                          <a:ea typeface="Calibri" panose="020F0502020204030204" pitchFamily="34" charset="0"/>
                          <a:cs typeface="Arial" panose="020B0604020202020204" pitchFamily="34" charset="0"/>
                        </a:rPr>
                        <a:t>.</a:t>
                      </a:r>
                      <a:r>
                        <a:rPr lang="en-GB" sz="1600" dirty="0">
                          <a:effectLst/>
                          <a:latin typeface="Arial" panose="020B0604020202020204" pitchFamily="34" charset="0"/>
                          <a:ea typeface="Calibri" panose="020F0502020204030204" pitchFamily="34" charset="0"/>
                          <a:cs typeface="Arial" panose="020B0604020202020204" pitchFamily="34" charset="0"/>
                        </a:rPr>
                        <a:t>e. visual aids etc. is good and supports the main ideas of the presentation.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Verbal communication is of a good level with volume, pace, diction and gestures considered. The student is consistent in their preparation, organisation and their engagement with the audience including; eye contact, good listening skills and addressing audience questions with confidence and accuracy.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77680736"/>
                  </a:ext>
                </a:extLst>
              </a:tr>
            </a:tbl>
          </a:graphicData>
        </a:graphic>
      </p:graphicFrame>
    </p:spTree>
    <p:extLst>
      <p:ext uri="{BB962C8B-B14F-4D97-AF65-F5344CB8AC3E}">
        <p14:creationId xmlns:p14="http://schemas.microsoft.com/office/powerpoint/2010/main" val="2531972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Assessment criteria</a:t>
            </a:r>
            <a:endParaRPr lang="en-US" dirty="0">
              <a:solidFill>
                <a:schemeClr val="bg1"/>
              </a:solidFill>
            </a:endParaRPr>
          </a:p>
        </p:txBody>
      </p:sp>
      <p:graphicFrame>
        <p:nvGraphicFramePr>
          <p:cNvPr id="7" name="Content Placeholder 6"/>
          <p:cNvGraphicFramePr>
            <a:graphicFrameLocks noGrp="1"/>
          </p:cNvGraphicFramePr>
          <p:nvPr>
            <p:ph idx="1"/>
          </p:nvPr>
        </p:nvGraphicFramePr>
        <p:xfrm>
          <a:off x="838200" y="1464992"/>
          <a:ext cx="10515600" cy="4752440"/>
        </p:xfrm>
        <a:graphic>
          <a:graphicData uri="http://schemas.openxmlformats.org/drawingml/2006/table">
            <a:tbl>
              <a:tblPr firstRow="1" bandRow="1">
                <a:tableStyleId>{5C22544A-7EE6-4342-B048-85BDC9FD1C3A}</a:tableStyleId>
              </a:tblPr>
              <a:tblGrid>
                <a:gridCol w="1708052">
                  <a:extLst>
                    <a:ext uri="{9D8B030D-6E8A-4147-A177-3AD203B41FA5}">
                      <a16:colId xmlns:a16="http://schemas.microsoft.com/office/drawing/2014/main" val="3944330344"/>
                    </a:ext>
                  </a:extLst>
                </a:gridCol>
                <a:gridCol w="2067951">
                  <a:extLst>
                    <a:ext uri="{9D8B030D-6E8A-4147-A177-3AD203B41FA5}">
                      <a16:colId xmlns:a16="http://schemas.microsoft.com/office/drawing/2014/main" val="856008539"/>
                    </a:ext>
                  </a:extLst>
                </a:gridCol>
                <a:gridCol w="6739597">
                  <a:extLst>
                    <a:ext uri="{9D8B030D-6E8A-4147-A177-3AD203B41FA5}">
                      <a16:colId xmlns:a16="http://schemas.microsoft.com/office/drawing/2014/main" val="1053728004"/>
                    </a:ext>
                  </a:extLst>
                </a:gridCol>
              </a:tblGrid>
              <a:tr h="850492">
                <a:tc>
                  <a:txBody>
                    <a:bodyPr/>
                    <a:lstStyle/>
                    <a:p>
                      <a:pPr marL="0" marR="0" algn="ctr">
                        <a:lnSpc>
                          <a:spcPct val="115000"/>
                        </a:lnSpc>
                        <a:spcBef>
                          <a:spcPts val="0"/>
                        </a:spcBef>
                        <a:spcAft>
                          <a:spcPts val="0"/>
                        </a:spcAft>
                      </a:pPr>
                      <a:r>
                        <a:rPr lang="en-GB" sz="2800" b="1">
                          <a:effectLst/>
                          <a:latin typeface="Arial" panose="020B0604020202020204" pitchFamily="34" charset="0"/>
                          <a:ea typeface="Calibri" panose="020F0502020204030204" pitchFamily="34" charset="0"/>
                          <a:cs typeface="Times New Roman" panose="02020603050405020304" pitchFamily="18" charset="0"/>
                        </a:rPr>
                        <a:t>Mark</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2800" b="1">
                          <a:effectLst/>
                          <a:latin typeface="Arial" panose="020B0604020202020204" pitchFamily="34" charset="0"/>
                          <a:ea typeface="Calibri" panose="020F0502020204030204" pitchFamily="34" charset="0"/>
                          <a:cs typeface="Times New Roman" panose="02020603050405020304" pitchFamily="18" charset="0"/>
                        </a:rPr>
                        <a:t>Descriptor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2800" b="1" dirty="0">
                          <a:effectLst/>
                          <a:latin typeface="Arial" panose="020B0604020202020204" pitchFamily="34" charset="0"/>
                          <a:ea typeface="Calibri" panose="020F0502020204030204" pitchFamily="34" charset="0"/>
                          <a:cs typeface="Times New Roman" panose="02020603050405020304" pitchFamily="18" charset="0"/>
                        </a:rPr>
                        <a:t>Marking criteria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7989155"/>
                  </a:ext>
                </a:extLst>
              </a:tr>
              <a:tr h="3789893">
                <a:tc>
                  <a:txBody>
                    <a:bodyPr/>
                    <a:lstStyle/>
                    <a:p>
                      <a:pPr marL="0" marR="0" algn="ctr">
                        <a:lnSpc>
                          <a:spcPct val="115000"/>
                        </a:lnSpc>
                        <a:spcBef>
                          <a:spcPts val="0"/>
                        </a:spcBef>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50.01-58%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Pass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a:t>
                      </a:r>
                      <a:r>
                        <a:rPr lang="hr-HR" sz="2000" dirty="0">
                          <a:effectLst/>
                          <a:latin typeface="Arial" panose="020B0604020202020204" pitchFamily="34" charset="0"/>
                          <a:ea typeface="Calibri" panose="020F0502020204030204" pitchFamily="34" charset="0"/>
                          <a:cs typeface="Arial" panose="020B0604020202020204" pitchFamily="34" charset="0"/>
                        </a:rPr>
                        <a:t>3,001</a:t>
                      </a:r>
                      <a:r>
                        <a:rPr lang="en-GB" sz="2000" dirty="0">
                          <a:effectLst/>
                          <a:latin typeface="Arial" panose="020B0604020202020204" pitchFamily="34" charset="0"/>
                          <a:ea typeface="Calibri" panose="020F0502020204030204" pitchFamily="34" charset="0"/>
                          <a:cs typeface="Arial" panose="020B0604020202020204" pitchFamily="34" charset="0"/>
                        </a:rPr>
                        <a:t> – </a:t>
                      </a:r>
                      <a:r>
                        <a:rPr lang="hr-HR" sz="2000" dirty="0">
                          <a:effectLst/>
                          <a:latin typeface="Arial" panose="020B0604020202020204" pitchFamily="34" charset="0"/>
                          <a:ea typeface="Calibri" panose="020F0502020204030204" pitchFamily="34" charset="0"/>
                          <a:cs typeface="Arial" panose="020B0604020202020204" pitchFamily="34" charset="0"/>
                        </a:rPr>
                        <a:t>3.48</a:t>
                      </a:r>
                      <a:r>
                        <a:rPr lang="en-GB" sz="2000" dirty="0">
                          <a:effectLst/>
                          <a:latin typeface="Arial" panose="020B0604020202020204" pitchFamily="34" charset="0"/>
                          <a:ea typeface="Calibri" panose="020F0502020204030204" pitchFamily="34" charset="0"/>
                          <a:cs typeface="Arial" panose="020B0604020202020204" pitchFamily="34" charset="0"/>
                        </a:rPr>
                        <a:t>pts)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The presentation is adequate with the student inconsistently demonstrating their knowledge and understanding of the topic.  Mostly, but not always, relevant and appropriate information-materials have been used.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Ideas are presented but are not consistently clear or have a logical structure and some conclusions are reached.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The presentation is not within the specified length and the use of language is not always easy to understand. Use of supporting materials </a:t>
                      </a:r>
                      <a:r>
                        <a:rPr lang="en-GB" sz="1600" dirty="0" err="1">
                          <a:effectLst/>
                          <a:latin typeface="Arial" panose="020B0604020202020204" pitchFamily="34" charset="0"/>
                          <a:ea typeface="Calibri" panose="020F0502020204030204" pitchFamily="34" charset="0"/>
                          <a:cs typeface="Arial" panose="020B0604020202020204" pitchFamily="34" charset="0"/>
                        </a:rPr>
                        <a:t>i</a:t>
                      </a:r>
                      <a:r>
                        <a:rPr lang="hr-HR" sz="1600" dirty="0">
                          <a:effectLst/>
                          <a:latin typeface="Arial" panose="020B0604020202020204" pitchFamily="34" charset="0"/>
                          <a:ea typeface="Calibri" panose="020F0502020204030204" pitchFamily="34" charset="0"/>
                          <a:cs typeface="Arial" panose="020B0604020202020204" pitchFamily="34" charset="0"/>
                        </a:rPr>
                        <a:t>.</a:t>
                      </a:r>
                      <a:r>
                        <a:rPr lang="en-GB" sz="1600" dirty="0">
                          <a:effectLst/>
                          <a:latin typeface="Arial" panose="020B0604020202020204" pitchFamily="34" charset="0"/>
                          <a:ea typeface="Calibri" panose="020F0502020204030204" pitchFamily="34" charset="0"/>
                          <a:cs typeface="Arial" panose="020B0604020202020204" pitchFamily="34" charset="0"/>
                        </a:rPr>
                        <a:t>e. visual aids etc. is not always appropriate or limited.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Verbal communication is adequate with inconsistencies in volume, pace, diction and sometimes distracting gestures. The student is inconsistent in their preparation and organisation. Their engagement with the audience including</a:t>
                      </a:r>
                      <a:r>
                        <a:rPr lang="hr-HR" sz="1600" dirty="0">
                          <a:effectLst/>
                          <a:latin typeface="Arial" panose="020B0604020202020204" pitchFamily="34" charset="0"/>
                          <a:ea typeface="Calibri" panose="020F0502020204030204" pitchFamily="34" charset="0"/>
                          <a:cs typeface="Arial" panose="020B0604020202020204" pitchFamily="34" charset="0"/>
                        </a:rPr>
                        <a:t>:</a:t>
                      </a:r>
                      <a:r>
                        <a:rPr lang="en-GB" sz="1600" dirty="0">
                          <a:effectLst/>
                          <a:latin typeface="Arial" panose="020B0604020202020204" pitchFamily="34" charset="0"/>
                          <a:ea typeface="Calibri" panose="020F0502020204030204" pitchFamily="34" charset="0"/>
                          <a:cs typeface="Arial" panose="020B0604020202020204" pitchFamily="34" charset="0"/>
                        </a:rPr>
                        <a:t> eye contact, </a:t>
                      </a:r>
                      <a:r>
                        <a:rPr lang="en-GB" sz="1600" dirty="0" err="1">
                          <a:effectLst/>
                          <a:latin typeface="Arial" panose="020B0604020202020204" pitchFamily="34" charset="0"/>
                          <a:ea typeface="Calibri" panose="020F0502020204030204" pitchFamily="34" charset="0"/>
                          <a:cs typeface="Arial" panose="020B0604020202020204" pitchFamily="34" charset="0"/>
                        </a:rPr>
                        <a:t>etc</a:t>
                      </a:r>
                      <a:r>
                        <a:rPr lang="hr-HR" sz="1600" dirty="0">
                          <a:effectLst/>
                          <a:latin typeface="Arial" panose="020B0604020202020204" pitchFamily="34" charset="0"/>
                          <a:ea typeface="Calibri" panose="020F0502020204030204" pitchFamily="34" charset="0"/>
                          <a:cs typeface="Arial" panose="020B0604020202020204" pitchFamily="34" charset="0"/>
                        </a:rPr>
                        <a:t>.</a:t>
                      </a:r>
                      <a:r>
                        <a:rPr lang="en-GB" sz="1600" dirty="0">
                          <a:effectLst/>
                          <a:latin typeface="Arial" panose="020B0604020202020204" pitchFamily="34" charset="0"/>
                          <a:ea typeface="Calibri" panose="020F0502020204030204" pitchFamily="34" charset="0"/>
                          <a:cs typeface="Arial" panose="020B0604020202020204" pitchFamily="34" charset="0"/>
                        </a:rPr>
                        <a:t> is inconsistent and so </a:t>
                      </a:r>
                      <a:r>
                        <a:rPr lang="hr-HR" sz="1600" dirty="0">
                          <a:effectLst/>
                          <a:latin typeface="Arial" panose="020B0604020202020204" pitchFamily="34" charset="0"/>
                          <a:ea typeface="Calibri" panose="020F0502020204030204" pitchFamily="34" charset="0"/>
                          <a:cs typeface="Arial" panose="020B0604020202020204" pitchFamily="34" charset="0"/>
                        </a:rPr>
                        <a:t>are</a:t>
                      </a:r>
                      <a:r>
                        <a:rPr lang="en-GB" sz="1600" dirty="0">
                          <a:effectLst/>
                          <a:latin typeface="Arial" panose="020B0604020202020204" pitchFamily="34" charset="0"/>
                          <a:ea typeface="Calibri" panose="020F0502020204030204" pitchFamily="34" charset="0"/>
                          <a:cs typeface="Arial" panose="020B0604020202020204" pitchFamily="34" charset="0"/>
                        </a:rPr>
                        <a:t> </a:t>
                      </a:r>
                      <a:r>
                        <a:rPr lang="hr-HR" sz="1600" dirty="0">
                          <a:effectLst/>
                          <a:latin typeface="Arial" panose="020B0604020202020204" pitchFamily="34" charset="0"/>
                          <a:ea typeface="Calibri" panose="020F0502020204030204" pitchFamily="34" charset="0"/>
                          <a:cs typeface="Arial" panose="020B0604020202020204" pitchFamily="34" charset="0"/>
                        </a:rPr>
                        <a:t>the</a:t>
                      </a:r>
                      <a:r>
                        <a:rPr lang="en-GB" sz="1600" dirty="0">
                          <a:effectLst/>
                          <a:latin typeface="Arial" panose="020B0604020202020204" pitchFamily="34" charset="0"/>
                          <a:ea typeface="Calibri" panose="020F0502020204030204" pitchFamily="34" charset="0"/>
                          <a:cs typeface="Arial" panose="020B0604020202020204" pitchFamily="34" charset="0"/>
                        </a:rPr>
                        <a:t> listening skills resulting in difficulty addressing audience questions.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77680736"/>
                  </a:ext>
                </a:extLst>
              </a:tr>
            </a:tbl>
          </a:graphicData>
        </a:graphic>
      </p:graphicFrame>
    </p:spTree>
    <p:extLst>
      <p:ext uri="{BB962C8B-B14F-4D97-AF65-F5344CB8AC3E}">
        <p14:creationId xmlns:p14="http://schemas.microsoft.com/office/powerpoint/2010/main" val="2782552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Assessment criteria</a:t>
            </a:r>
            <a:endParaRPr lang="en-US" dirty="0">
              <a:solidFill>
                <a:schemeClr val="bg1"/>
              </a:solidFill>
            </a:endParaRPr>
          </a:p>
        </p:txBody>
      </p:sp>
      <p:graphicFrame>
        <p:nvGraphicFramePr>
          <p:cNvPr id="7" name="Content Placeholder 6"/>
          <p:cNvGraphicFramePr>
            <a:graphicFrameLocks noGrp="1"/>
          </p:cNvGraphicFramePr>
          <p:nvPr>
            <p:ph idx="1"/>
          </p:nvPr>
        </p:nvGraphicFramePr>
        <p:xfrm>
          <a:off x="838200" y="1464993"/>
          <a:ext cx="10515600" cy="4336024"/>
        </p:xfrm>
        <a:graphic>
          <a:graphicData uri="http://schemas.openxmlformats.org/drawingml/2006/table">
            <a:tbl>
              <a:tblPr firstRow="1" bandRow="1">
                <a:tableStyleId>{5C22544A-7EE6-4342-B048-85BDC9FD1C3A}</a:tableStyleId>
              </a:tblPr>
              <a:tblGrid>
                <a:gridCol w="1708052">
                  <a:extLst>
                    <a:ext uri="{9D8B030D-6E8A-4147-A177-3AD203B41FA5}">
                      <a16:colId xmlns:a16="http://schemas.microsoft.com/office/drawing/2014/main" val="3944330344"/>
                    </a:ext>
                  </a:extLst>
                </a:gridCol>
                <a:gridCol w="2067951">
                  <a:extLst>
                    <a:ext uri="{9D8B030D-6E8A-4147-A177-3AD203B41FA5}">
                      <a16:colId xmlns:a16="http://schemas.microsoft.com/office/drawing/2014/main" val="856008539"/>
                    </a:ext>
                  </a:extLst>
                </a:gridCol>
                <a:gridCol w="6739597">
                  <a:extLst>
                    <a:ext uri="{9D8B030D-6E8A-4147-A177-3AD203B41FA5}">
                      <a16:colId xmlns:a16="http://schemas.microsoft.com/office/drawing/2014/main" val="1053728004"/>
                    </a:ext>
                  </a:extLst>
                </a:gridCol>
              </a:tblGrid>
              <a:tr h="794709">
                <a:tc>
                  <a:txBody>
                    <a:bodyPr/>
                    <a:lstStyle/>
                    <a:p>
                      <a:pPr marL="0" marR="0" algn="ctr">
                        <a:lnSpc>
                          <a:spcPct val="115000"/>
                        </a:lnSpc>
                        <a:spcBef>
                          <a:spcPts val="0"/>
                        </a:spcBef>
                        <a:spcAft>
                          <a:spcPts val="0"/>
                        </a:spcAft>
                      </a:pPr>
                      <a:r>
                        <a:rPr lang="en-GB" sz="2800" b="1">
                          <a:effectLst/>
                          <a:latin typeface="Arial" panose="020B0604020202020204" pitchFamily="34" charset="0"/>
                          <a:ea typeface="Calibri" panose="020F0502020204030204" pitchFamily="34" charset="0"/>
                          <a:cs typeface="Times New Roman" panose="02020603050405020304" pitchFamily="18" charset="0"/>
                        </a:rPr>
                        <a:t>Mark</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2800" b="1">
                          <a:effectLst/>
                          <a:latin typeface="Arial" panose="020B0604020202020204" pitchFamily="34" charset="0"/>
                          <a:ea typeface="Calibri" panose="020F0502020204030204" pitchFamily="34" charset="0"/>
                          <a:cs typeface="Times New Roman" panose="02020603050405020304" pitchFamily="18" charset="0"/>
                        </a:rPr>
                        <a:t>Descriptor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2800" b="1" dirty="0">
                          <a:effectLst/>
                          <a:latin typeface="Arial" panose="020B0604020202020204" pitchFamily="34" charset="0"/>
                          <a:ea typeface="Calibri" panose="020F0502020204030204" pitchFamily="34" charset="0"/>
                          <a:cs typeface="Times New Roman" panose="02020603050405020304" pitchFamily="18" charset="0"/>
                        </a:rPr>
                        <a:t>Marking criteria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7989155"/>
                  </a:ext>
                </a:extLst>
              </a:tr>
              <a:tr h="3541315">
                <a:tc>
                  <a:txBody>
                    <a:bodyPr/>
                    <a:lstStyle/>
                    <a:p>
                      <a:pPr marL="0" marR="0" algn="ctr">
                        <a:lnSpc>
                          <a:spcPct val="115000"/>
                        </a:lnSpc>
                        <a:spcBef>
                          <a:spcPts val="0"/>
                        </a:spcBef>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1-50%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Fail</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r>
                        <a:rPr lang="hr-H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pts)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The presentation is inadequate and the student demonstrates limited</a:t>
                      </a:r>
                      <a:r>
                        <a:rPr lang="hr-HR" sz="1600" baseline="0" dirty="0">
                          <a:effectLst/>
                          <a:latin typeface="Arial" panose="020B0604020202020204" pitchFamily="34" charset="0"/>
                          <a:ea typeface="Calibri" panose="020F0502020204030204" pitchFamily="34" charset="0"/>
                          <a:cs typeface="Arial" panose="020B0604020202020204" pitchFamily="34" charset="0"/>
                        </a:rPr>
                        <a:t> </a:t>
                      </a:r>
                      <a:r>
                        <a:rPr lang="hr-HR" sz="1600" dirty="0">
                          <a:effectLst/>
                          <a:latin typeface="Arial" panose="020B0604020202020204" pitchFamily="34" charset="0"/>
                          <a:ea typeface="Calibri" panose="020F0502020204030204" pitchFamily="34" charset="0"/>
                          <a:cs typeface="Arial" panose="020B0604020202020204" pitchFamily="34" charset="0"/>
                        </a:rPr>
                        <a:t>or</a:t>
                      </a:r>
                      <a:r>
                        <a:rPr lang="en-GB" sz="1600" dirty="0">
                          <a:effectLst/>
                          <a:latin typeface="Arial" panose="020B0604020202020204" pitchFamily="34" charset="0"/>
                          <a:ea typeface="Calibri" panose="020F0502020204030204" pitchFamily="34" charset="0"/>
                          <a:cs typeface="Arial" panose="020B0604020202020204" pitchFamily="34" charset="0"/>
                        </a:rPr>
                        <a:t> no understanding of the topic.  Limited or inappropriate information-materials have been used.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Ideas presented are not in a logical structure and </a:t>
                      </a:r>
                      <a:r>
                        <a:rPr lang="hr-HR" sz="1600" dirty="0">
                          <a:effectLst/>
                          <a:latin typeface="Arial" panose="020B0604020202020204" pitchFamily="34" charset="0"/>
                          <a:ea typeface="Calibri" panose="020F0502020204030204" pitchFamily="34" charset="0"/>
                          <a:cs typeface="Arial" panose="020B0604020202020204" pitchFamily="34" charset="0"/>
                        </a:rPr>
                        <a:t>lack </a:t>
                      </a:r>
                      <a:r>
                        <a:rPr lang="en-GB" sz="1600" dirty="0">
                          <a:effectLst/>
                          <a:latin typeface="Arial" panose="020B0604020202020204" pitchFamily="34" charset="0"/>
                          <a:ea typeface="Calibri" panose="020F0502020204030204" pitchFamily="34" charset="0"/>
                          <a:cs typeface="Arial" panose="020B0604020202020204" pitchFamily="34" charset="0"/>
                        </a:rPr>
                        <a:t>conclusions.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The presentation is not within the specified length and the use of language is not appropriate or relevant. Supporting materials </a:t>
                      </a:r>
                      <a:r>
                        <a:rPr lang="en-GB" sz="1600" dirty="0" err="1">
                          <a:effectLst/>
                          <a:latin typeface="Arial" panose="020B0604020202020204" pitchFamily="34" charset="0"/>
                          <a:ea typeface="Calibri" panose="020F0502020204030204" pitchFamily="34" charset="0"/>
                          <a:cs typeface="Arial" panose="020B0604020202020204" pitchFamily="34" charset="0"/>
                        </a:rPr>
                        <a:t>i</a:t>
                      </a:r>
                      <a:r>
                        <a:rPr lang="hr-HR" sz="1600" dirty="0">
                          <a:effectLst/>
                          <a:latin typeface="Arial" panose="020B0604020202020204" pitchFamily="34" charset="0"/>
                          <a:ea typeface="Calibri" panose="020F0502020204030204" pitchFamily="34" charset="0"/>
                          <a:cs typeface="Arial" panose="020B0604020202020204" pitchFamily="34" charset="0"/>
                        </a:rPr>
                        <a:t>.</a:t>
                      </a:r>
                      <a:r>
                        <a:rPr lang="en-GB" sz="1600" dirty="0">
                          <a:effectLst/>
                          <a:latin typeface="Arial" panose="020B0604020202020204" pitchFamily="34" charset="0"/>
                          <a:ea typeface="Calibri" panose="020F0502020204030204" pitchFamily="34" charset="0"/>
                          <a:cs typeface="Arial" panose="020B0604020202020204" pitchFamily="34" charset="0"/>
                        </a:rPr>
                        <a:t>e. visual aids etc. are not appropriate or</a:t>
                      </a:r>
                      <a:r>
                        <a:rPr lang="hr-HR" sz="1600" dirty="0">
                          <a:effectLst/>
                          <a:latin typeface="Arial" panose="020B0604020202020204" pitchFamily="34" charset="0"/>
                          <a:ea typeface="Calibri" panose="020F0502020204030204" pitchFamily="34" charset="0"/>
                          <a:cs typeface="Arial" panose="020B0604020202020204" pitchFamily="34" charset="0"/>
                        </a:rPr>
                        <a:t> are</a:t>
                      </a:r>
                      <a:r>
                        <a:rPr lang="en-GB" sz="1600" dirty="0">
                          <a:effectLst/>
                          <a:latin typeface="Arial" panose="020B0604020202020204" pitchFamily="34" charset="0"/>
                          <a:ea typeface="Calibri" panose="020F0502020204030204" pitchFamily="34" charset="0"/>
                          <a:cs typeface="Arial" panose="020B0604020202020204" pitchFamily="34" charset="0"/>
                        </a:rPr>
                        <a:t> limited.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Verbal communication is poor with issues of volume, pace, diction and distracting gestures-postures. The student is not prepared. Their engagement with the audience including</a:t>
                      </a:r>
                      <a:r>
                        <a:rPr lang="hr-HR" sz="1600" dirty="0">
                          <a:effectLst/>
                          <a:latin typeface="Arial" panose="020B0604020202020204" pitchFamily="34" charset="0"/>
                          <a:ea typeface="Calibri" panose="020F0502020204030204" pitchFamily="34" charset="0"/>
                          <a:cs typeface="Arial" panose="020B0604020202020204" pitchFamily="34" charset="0"/>
                        </a:rPr>
                        <a:t>:</a:t>
                      </a:r>
                      <a:r>
                        <a:rPr lang="en-GB" sz="1600" dirty="0">
                          <a:effectLst/>
                          <a:latin typeface="Arial" panose="020B0604020202020204" pitchFamily="34" charset="0"/>
                          <a:ea typeface="Calibri" panose="020F0502020204030204" pitchFamily="34" charset="0"/>
                          <a:cs typeface="Arial" panose="020B0604020202020204" pitchFamily="34" charset="0"/>
                        </a:rPr>
                        <a:t> eye contact, </a:t>
                      </a:r>
                      <a:r>
                        <a:rPr lang="en-GB" sz="1600" dirty="0" err="1">
                          <a:effectLst/>
                          <a:latin typeface="Arial" panose="020B0604020202020204" pitchFamily="34" charset="0"/>
                          <a:ea typeface="Calibri" panose="020F0502020204030204" pitchFamily="34" charset="0"/>
                          <a:cs typeface="Arial" panose="020B0604020202020204" pitchFamily="34" charset="0"/>
                        </a:rPr>
                        <a:t>etc</a:t>
                      </a:r>
                      <a:r>
                        <a:rPr lang="hr-HR" sz="1600" dirty="0">
                          <a:effectLst/>
                          <a:latin typeface="Arial" panose="020B0604020202020204" pitchFamily="34" charset="0"/>
                          <a:ea typeface="Calibri" panose="020F0502020204030204" pitchFamily="34" charset="0"/>
                          <a:cs typeface="Arial" panose="020B0604020202020204" pitchFamily="34" charset="0"/>
                        </a:rPr>
                        <a:t>.</a:t>
                      </a:r>
                      <a:r>
                        <a:rPr lang="en-GB" sz="1600" dirty="0">
                          <a:effectLst/>
                          <a:latin typeface="Arial" panose="020B0604020202020204" pitchFamily="34" charset="0"/>
                          <a:ea typeface="Calibri" panose="020F0502020204030204" pitchFamily="34" charset="0"/>
                          <a:cs typeface="Arial" panose="020B0604020202020204" pitchFamily="34" charset="0"/>
                        </a:rPr>
                        <a:t> is limited</a:t>
                      </a:r>
                      <a:r>
                        <a:rPr lang="hr-HR" sz="1600" dirty="0">
                          <a:effectLst/>
                          <a:latin typeface="Arial" panose="020B0604020202020204" pitchFamily="34" charset="0"/>
                          <a:ea typeface="Calibri" panose="020F0502020204030204" pitchFamily="34" charset="0"/>
                          <a:cs typeface="Arial" panose="020B0604020202020204" pitchFamily="34" charset="0"/>
                        </a:rPr>
                        <a:t>,</a:t>
                      </a:r>
                      <a:r>
                        <a:rPr lang="en-GB" sz="1600" dirty="0">
                          <a:effectLst/>
                          <a:latin typeface="Arial" panose="020B0604020202020204" pitchFamily="34" charset="0"/>
                          <a:ea typeface="Calibri" panose="020F0502020204030204" pitchFamily="34" charset="0"/>
                          <a:cs typeface="Arial" panose="020B0604020202020204" pitchFamily="34" charset="0"/>
                        </a:rPr>
                        <a:t> and </a:t>
                      </a:r>
                      <a:r>
                        <a:rPr lang="hr-HR" sz="1600" dirty="0">
                          <a:effectLst/>
                          <a:latin typeface="Arial" panose="020B0604020202020204" pitchFamily="34" charset="0"/>
                          <a:ea typeface="Calibri" panose="020F0502020204030204" pitchFamily="34" charset="0"/>
                          <a:cs typeface="Arial" panose="020B0604020202020204" pitchFamily="34" charset="0"/>
                        </a:rPr>
                        <a:t>their </a:t>
                      </a:r>
                      <a:r>
                        <a:rPr lang="en-GB" sz="1600" dirty="0">
                          <a:effectLst/>
                          <a:latin typeface="Arial" panose="020B0604020202020204" pitchFamily="34" charset="0"/>
                          <a:ea typeface="Calibri" panose="020F0502020204030204" pitchFamily="34" charset="0"/>
                          <a:cs typeface="Arial" panose="020B0604020202020204" pitchFamily="34" charset="0"/>
                        </a:rPr>
                        <a:t>listening skills</a:t>
                      </a:r>
                      <a:r>
                        <a:rPr lang="hr-HR" sz="1600" dirty="0">
                          <a:effectLst/>
                          <a:latin typeface="Arial" panose="020B0604020202020204" pitchFamily="34" charset="0"/>
                          <a:ea typeface="Calibri" panose="020F0502020204030204" pitchFamily="34" charset="0"/>
                          <a:cs typeface="Arial" panose="020B0604020202020204" pitchFamily="34" charset="0"/>
                        </a:rPr>
                        <a:t> are poor</a:t>
                      </a:r>
                      <a:r>
                        <a:rPr lang="hr-HR" sz="1600" baseline="0" dirty="0">
                          <a:effectLst/>
                          <a:latin typeface="Arial" panose="020B0604020202020204" pitchFamily="34" charset="0"/>
                          <a:ea typeface="Calibri" panose="020F0502020204030204" pitchFamily="34" charset="0"/>
                          <a:cs typeface="Arial" panose="020B0604020202020204" pitchFamily="34" charset="0"/>
                        </a:rPr>
                        <a:t> resulting in</a:t>
                      </a:r>
                      <a:r>
                        <a:rPr lang="en-GB" sz="1600" dirty="0">
                          <a:effectLst/>
                          <a:latin typeface="Arial" panose="020B0604020202020204" pitchFamily="34" charset="0"/>
                          <a:ea typeface="Calibri" panose="020F0502020204030204" pitchFamily="34" charset="0"/>
                          <a:cs typeface="Arial" panose="020B0604020202020204" pitchFamily="34" charset="0"/>
                        </a:rPr>
                        <a:t> uneasiness and an inability to address audience questions.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77680736"/>
                  </a:ext>
                </a:extLst>
              </a:tr>
            </a:tbl>
          </a:graphicData>
        </a:graphic>
      </p:graphicFrame>
    </p:spTree>
    <p:extLst>
      <p:ext uri="{BB962C8B-B14F-4D97-AF65-F5344CB8AC3E}">
        <p14:creationId xmlns:p14="http://schemas.microsoft.com/office/powerpoint/2010/main" val="2313075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solidFill>
            <a:schemeClr val="accent1"/>
          </a:solidFill>
        </p:spPr>
        <p:txBody>
          <a:bodyPr anchor="ctr">
            <a:normAutofit/>
          </a:bodyPr>
          <a:lstStyle/>
          <a:p>
            <a:pPr algn="ctr"/>
            <a:r>
              <a:rPr lang="hr-HR" dirty="0">
                <a:solidFill>
                  <a:schemeClr val="bg1"/>
                </a:solidFill>
              </a:rPr>
              <a:t>Points distribution</a:t>
            </a:r>
            <a:endParaRPr lang="en-US" dirty="0">
              <a:solidFill>
                <a:schemeClr val="bg1"/>
              </a:solidFill>
            </a:endParaRPr>
          </a:p>
        </p:txBody>
      </p:sp>
      <p:pic>
        <p:nvPicPr>
          <p:cNvPr id="8" name="Content Placeholder 7">
            <a:extLst>
              <a:ext uri="{FF2B5EF4-FFF2-40B4-BE49-F238E27FC236}">
                <a16:creationId xmlns:a16="http://schemas.microsoft.com/office/drawing/2014/main" id="{1EAC5E84-F94A-3E1F-A731-CDE2E85339DC}"/>
              </a:ext>
            </a:extLst>
          </p:cNvPr>
          <p:cNvPicPr>
            <a:picLocks noGrp="1" noChangeAspect="1"/>
          </p:cNvPicPr>
          <p:nvPr>
            <p:ph idx="1"/>
          </p:nvPr>
        </p:nvPicPr>
        <p:blipFill>
          <a:blip r:embed="rId2"/>
          <a:stretch>
            <a:fillRect/>
          </a:stretch>
        </p:blipFill>
        <p:spPr>
          <a:xfrm>
            <a:off x="838200" y="2069053"/>
            <a:ext cx="10515600" cy="3864481"/>
          </a:xfrm>
          <a:noFill/>
        </p:spPr>
      </p:pic>
    </p:spTree>
    <p:extLst>
      <p:ext uri="{BB962C8B-B14F-4D97-AF65-F5344CB8AC3E}">
        <p14:creationId xmlns:p14="http://schemas.microsoft.com/office/powerpoint/2010/main" val="2196373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1F56-B110-A2B4-A946-CF18C36E8E90}"/>
              </a:ext>
            </a:extLst>
          </p:cNvPr>
          <p:cNvSpPr>
            <a:spLocks noGrp="1"/>
          </p:cNvSpPr>
          <p:nvPr>
            <p:ph type="title"/>
          </p:nvPr>
        </p:nvSpPr>
        <p:spPr>
          <a:solidFill>
            <a:schemeClr val="accent1"/>
          </a:solidFill>
        </p:spPr>
        <p:txBody>
          <a:bodyPr/>
          <a:lstStyle/>
          <a:p>
            <a:pPr algn="ctr"/>
            <a:r>
              <a:rPr lang="hr-HR" dirty="0">
                <a:solidFill>
                  <a:schemeClr val="bg1"/>
                </a:solidFill>
              </a:rPr>
              <a:t>Deduction of points</a:t>
            </a:r>
            <a:endParaRPr lang="en-US" dirty="0">
              <a:solidFill>
                <a:schemeClr val="bg1"/>
              </a:solidFill>
            </a:endParaRPr>
          </a:p>
        </p:txBody>
      </p:sp>
      <p:pic>
        <p:nvPicPr>
          <p:cNvPr id="5" name="Content Placeholder 4">
            <a:extLst>
              <a:ext uri="{FF2B5EF4-FFF2-40B4-BE49-F238E27FC236}">
                <a16:creationId xmlns:a16="http://schemas.microsoft.com/office/drawing/2014/main" id="{BE7DE638-C365-4F70-57ED-6F35683F5A4B}"/>
              </a:ext>
            </a:extLst>
          </p:cNvPr>
          <p:cNvPicPr>
            <a:picLocks noGrp="1" noChangeAspect="1"/>
          </p:cNvPicPr>
          <p:nvPr>
            <p:ph idx="1"/>
          </p:nvPr>
        </p:nvPicPr>
        <p:blipFill>
          <a:blip r:embed="rId2"/>
          <a:stretch>
            <a:fillRect/>
          </a:stretch>
        </p:blipFill>
        <p:spPr>
          <a:xfrm>
            <a:off x="1244184" y="1888760"/>
            <a:ext cx="9923488" cy="4077325"/>
          </a:xfrm>
        </p:spPr>
      </p:pic>
    </p:spTree>
    <p:extLst>
      <p:ext uri="{BB962C8B-B14F-4D97-AF65-F5344CB8AC3E}">
        <p14:creationId xmlns:p14="http://schemas.microsoft.com/office/powerpoint/2010/main" val="1446326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pPr algn="ctr"/>
            <a:r>
              <a:rPr lang="hr-HR" sz="4000" dirty="0">
                <a:solidFill>
                  <a:schemeClr val="bg1"/>
                </a:solidFill>
              </a:rPr>
              <a:t>For </a:t>
            </a:r>
            <a:r>
              <a:rPr lang="hr-HR" sz="4000" dirty="0" err="1">
                <a:solidFill>
                  <a:schemeClr val="bg1"/>
                </a:solidFill>
              </a:rPr>
              <a:t>those</a:t>
            </a:r>
            <a:r>
              <a:rPr lang="hr-HR" sz="4000" dirty="0">
                <a:solidFill>
                  <a:schemeClr val="bg1"/>
                </a:solidFill>
              </a:rPr>
              <a:t> </a:t>
            </a:r>
            <a:r>
              <a:rPr lang="hr-HR" sz="4000" dirty="0" err="1">
                <a:solidFill>
                  <a:schemeClr val="bg1"/>
                </a:solidFill>
              </a:rPr>
              <a:t>who</a:t>
            </a:r>
            <a:r>
              <a:rPr lang="hr-HR" sz="4000" dirty="0">
                <a:solidFill>
                  <a:schemeClr val="bg1"/>
                </a:solidFill>
              </a:rPr>
              <a:t> </a:t>
            </a:r>
            <a:r>
              <a:rPr lang="hr-HR" sz="4000" dirty="0" err="1">
                <a:solidFill>
                  <a:schemeClr val="bg1"/>
                </a:solidFill>
              </a:rPr>
              <a:t>want</a:t>
            </a:r>
            <a:r>
              <a:rPr lang="hr-HR" sz="4000" dirty="0">
                <a:solidFill>
                  <a:schemeClr val="bg1"/>
                </a:solidFill>
              </a:rPr>
              <a:t> more:</a:t>
            </a:r>
            <a:br>
              <a:rPr lang="hr-HR" sz="4000" dirty="0">
                <a:solidFill>
                  <a:schemeClr val="bg1"/>
                </a:solidFill>
              </a:rPr>
            </a:br>
            <a:r>
              <a:rPr lang="hr-HR" sz="4000" dirty="0">
                <a:solidFill>
                  <a:schemeClr val="bg1"/>
                </a:solidFill>
              </a:rPr>
              <a:t>TED </a:t>
            </a:r>
            <a:r>
              <a:rPr lang="hr-HR" sz="4000" dirty="0" err="1">
                <a:solidFill>
                  <a:schemeClr val="bg1"/>
                </a:solidFill>
              </a:rPr>
              <a:t>talks</a:t>
            </a:r>
            <a:endParaRPr lang="en-US" sz="4000" dirty="0">
              <a:solidFill>
                <a:schemeClr val="bg1"/>
              </a:solidFill>
            </a:endParaRPr>
          </a:p>
        </p:txBody>
      </p:sp>
      <p:sp>
        <p:nvSpPr>
          <p:cNvPr id="3" name="Content Placeholder 2"/>
          <p:cNvSpPr>
            <a:spLocks noGrp="1"/>
          </p:cNvSpPr>
          <p:nvPr>
            <p:ph idx="1"/>
          </p:nvPr>
        </p:nvSpPr>
        <p:spPr/>
        <p:txBody>
          <a:bodyPr/>
          <a:lstStyle/>
          <a:p>
            <a:pPr marL="0" indent="0">
              <a:buNone/>
            </a:pPr>
            <a:endParaRPr lang="hr-HR" dirty="0"/>
          </a:p>
          <a:p>
            <a:pPr marL="0" indent="0">
              <a:buNone/>
            </a:pPr>
            <a:endParaRPr lang="hr-HR" dirty="0"/>
          </a:p>
          <a:p>
            <a:pPr marL="0" indent="0">
              <a:buNone/>
            </a:pPr>
            <a:r>
              <a:rPr lang="en-US" dirty="0">
                <a:hlinkClick r:id="rId2"/>
              </a:rPr>
              <a:t>https://www.ted.com/talks/amy_cuddy_your_body_language_may_shape_who_you_are</a:t>
            </a:r>
            <a:endParaRPr lang="hr-HR" dirty="0"/>
          </a:p>
          <a:p>
            <a:pPr marL="0" indent="0">
              <a:buNone/>
            </a:pPr>
            <a:endParaRPr lang="hr-HR" dirty="0"/>
          </a:p>
          <a:p>
            <a:pPr marL="0" indent="0">
              <a:buNone/>
            </a:pPr>
            <a:r>
              <a:rPr lang="en-US" dirty="0">
                <a:hlinkClick r:id="rId3"/>
              </a:rPr>
              <a:t>https://www.ted.com/talks/julian_treasure_how_to_speak_so_that_people_want_to_listen</a:t>
            </a:r>
            <a:endParaRPr lang="hr-HR" dirty="0"/>
          </a:p>
          <a:p>
            <a:pPr marL="0" indent="0">
              <a:buNone/>
            </a:pPr>
            <a:endParaRPr lang="en-US" dirty="0"/>
          </a:p>
        </p:txBody>
      </p:sp>
      <p:pic>
        <p:nvPicPr>
          <p:cNvPr id="4" name="Picture 4" descr="A person on a stage&#10;&#10;Description automatically generated">
            <a:extLst>
              <a:ext uri="{FF2B5EF4-FFF2-40B4-BE49-F238E27FC236}">
                <a16:creationId xmlns:a16="http://schemas.microsoft.com/office/drawing/2014/main" id="{02C3BA86-4B13-C8C8-5A7A-230F10A95A69}"/>
              </a:ext>
            </a:extLst>
          </p:cNvPr>
          <p:cNvPicPr>
            <a:picLocks noChangeAspect="1"/>
          </p:cNvPicPr>
          <p:nvPr/>
        </p:nvPicPr>
        <p:blipFill>
          <a:blip r:embed="rId4"/>
          <a:stretch>
            <a:fillRect/>
          </a:stretch>
        </p:blipFill>
        <p:spPr>
          <a:xfrm>
            <a:off x="8496300" y="1160336"/>
            <a:ext cx="2857500" cy="1600200"/>
          </a:xfrm>
          <a:prstGeom prst="rect">
            <a:avLst/>
          </a:prstGeom>
        </p:spPr>
      </p:pic>
    </p:spTree>
    <p:extLst>
      <p:ext uri="{BB962C8B-B14F-4D97-AF65-F5344CB8AC3E}">
        <p14:creationId xmlns:p14="http://schemas.microsoft.com/office/powerpoint/2010/main" val="286814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D4126F87-92D6-CE7B-E817-D2D61BAAF800}"/>
              </a:ext>
            </a:extLst>
          </p:cNvPr>
          <p:cNvSpPr>
            <a:spLocks noGrp="1"/>
          </p:cNvSpPr>
          <p:nvPr>
            <p:ph idx="1"/>
          </p:nvPr>
        </p:nvSpPr>
        <p:spPr/>
        <p:txBody>
          <a:bodyPr/>
          <a:lstStyle/>
          <a:p>
            <a:pPr lvl="0"/>
            <a:r>
              <a:rPr lang="hr-HR" dirty="0" err="1"/>
              <a:t>Learning</a:t>
            </a:r>
            <a:r>
              <a:rPr lang="hr-HR" dirty="0"/>
              <a:t> </a:t>
            </a:r>
            <a:r>
              <a:rPr lang="hr-HR" dirty="0" err="1"/>
              <a:t>outcome</a:t>
            </a:r>
            <a:r>
              <a:rPr lang="hr-HR" dirty="0"/>
              <a:t> 3: </a:t>
            </a:r>
            <a:r>
              <a:rPr lang="hr-HR" u="sng" dirty="0"/>
              <a:t>6 </a:t>
            </a:r>
            <a:r>
              <a:rPr lang="hr-HR" u="sng" dirty="0" err="1"/>
              <a:t>points</a:t>
            </a:r>
            <a:r>
              <a:rPr lang="hr-HR" dirty="0"/>
              <a:t>!</a:t>
            </a:r>
          </a:p>
          <a:p>
            <a:pPr lvl="0"/>
            <a:endParaRPr lang="hr-HR" dirty="0"/>
          </a:p>
          <a:p>
            <a:pPr lvl="0"/>
            <a:r>
              <a:rPr lang="hr-HR" dirty="0"/>
              <a:t>Y</a:t>
            </a:r>
            <a:r>
              <a:rPr lang="en-GB" dirty="0"/>
              <a:t>our presentation has to be no less than </a:t>
            </a:r>
            <a:r>
              <a:rPr lang="hr-HR" b="1" dirty="0"/>
              <a:t>8</a:t>
            </a:r>
            <a:r>
              <a:rPr lang="en-GB" b="1" dirty="0"/>
              <a:t> </a:t>
            </a:r>
            <a:r>
              <a:rPr lang="en-GB" dirty="0"/>
              <a:t>and no more than </a:t>
            </a:r>
            <a:r>
              <a:rPr lang="hr-HR" b="1" dirty="0"/>
              <a:t>10</a:t>
            </a:r>
            <a:r>
              <a:rPr lang="en-GB" dirty="0"/>
              <a:t> minutes long</a:t>
            </a:r>
            <a:r>
              <a:rPr lang="hr-HR" dirty="0"/>
              <a:t>.</a:t>
            </a:r>
          </a:p>
          <a:p>
            <a:pPr lvl="0"/>
            <a:endParaRPr lang="hr-HR" dirty="0"/>
          </a:p>
          <a:p>
            <a:pPr lvl="0"/>
            <a:r>
              <a:rPr lang="hr-HR" dirty="0"/>
              <a:t>T</a:t>
            </a:r>
            <a:r>
              <a:rPr lang="en-GB" dirty="0"/>
              <a:t>hat said, you need to </a:t>
            </a:r>
            <a:r>
              <a:rPr lang="en-GB" b="1" u="sng" dirty="0"/>
              <a:t>speak </a:t>
            </a:r>
            <a:r>
              <a:rPr lang="en-GB" dirty="0"/>
              <a:t>for at least </a:t>
            </a:r>
            <a:r>
              <a:rPr lang="hr-HR" b="1" dirty="0"/>
              <a:t>8</a:t>
            </a:r>
            <a:r>
              <a:rPr lang="en-GB" b="1" dirty="0"/>
              <a:t> minutes</a:t>
            </a:r>
            <a:r>
              <a:rPr lang="en-GB" dirty="0"/>
              <a:t>. </a:t>
            </a:r>
            <a:r>
              <a:rPr lang="hr-HR" dirty="0"/>
              <a:t>S</a:t>
            </a:r>
            <a:r>
              <a:rPr lang="en-GB" dirty="0"/>
              <a:t>peaking for e.g. </a:t>
            </a:r>
            <a:r>
              <a:rPr lang="hr-HR" dirty="0"/>
              <a:t>6</a:t>
            </a:r>
            <a:r>
              <a:rPr lang="en-GB" dirty="0"/>
              <a:t> minutes and then showing a </a:t>
            </a:r>
            <a:r>
              <a:rPr lang="hr-HR" dirty="0"/>
              <a:t>2</a:t>
            </a:r>
            <a:r>
              <a:rPr lang="en-GB" dirty="0"/>
              <a:t> minute video – </a:t>
            </a:r>
            <a:r>
              <a:rPr lang="en-GB" u="sng" dirty="0"/>
              <a:t>does not count</a:t>
            </a:r>
            <a:r>
              <a:rPr lang="hr-HR" u="sng" dirty="0"/>
              <a:t>!</a:t>
            </a:r>
            <a:r>
              <a:rPr lang="en-GB" u="sng" dirty="0"/>
              <a:t> </a:t>
            </a:r>
            <a:endParaRPr lang="hr-HR" u="sng" dirty="0"/>
          </a:p>
          <a:p>
            <a:endParaRPr lang="en-GB" dirty="0"/>
          </a:p>
        </p:txBody>
      </p:sp>
      <p:sp>
        <p:nvSpPr>
          <p:cNvPr id="4" name="Title 1">
            <a:extLst>
              <a:ext uri="{FF2B5EF4-FFF2-40B4-BE49-F238E27FC236}">
                <a16:creationId xmlns:a16="http://schemas.microsoft.com/office/drawing/2014/main" id="{7B194640-F793-6B3D-1894-65BDE3AC7572}"/>
              </a:ext>
            </a:extLst>
          </p:cNvPr>
          <p:cNvSpPr>
            <a:spLocks noGrp="1"/>
          </p:cNvSpPr>
          <p:nvPr>
            <p:ph type="title"/>
          </p:nvPr>
        </p:nvSpPr>
        <p:spPr>
          <a:xfrm>
            <a:off x="838200" y="365125"/>
            <a:ext cx="10515600" cy="1325563"/>
          </a:xfrm>
          <a:solidFill>
            <a:schemeClr val="accent1"/>
          </a:solidFill>
        </p:spPr>
        <p:txBody>
          <a:bodyPr/>
          <a:lstStyle/>
          <a:p>
            <a:pPr algn="ctr"/>
            <a:r>
              <a:rPr lang="hr-HR" dirty="0">
                <a:solidFill>
                  <a:schemeClr val="bg1"/>
                </a:solidFill>
              </a:rPr>
              <a:t>General guidelines</a:t>
            </a:r>
            <a:endParaRPr lang="en-US" dirty="0">
              <a:solidFill>
                <a:schemeClr val="bg1"/>
              </a:solidFill>
            </a:endParaRPr>
          </a:p>
        </p:txBody>
      </p:sp>
    </p:spTree>
    <p:extLst>
      <p:ext uri="{BB962C8B-B14F-4D97-AF65-F5344CB8AC3E}">
        <p14:creationId xmlns:p14="http://schemas.microsoft.com/office/powerpoint/2010/main" val="725860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a:latin typeface="Stolzl" panose="00000500000000000000" pitchFamily="50" charset="-18"/>
              </a:rPr>
              <a:t>#neverstoplearning</a:t>
            </a:r>
            <a:endParaRPr lang="en-US" sz="3200" dirty="0">
              <a:latin typeface="Stolzl" panose="00000500000000000000" pitchFamily="50" charset="-18"/>
            </a:endParaRPr>
          </a:p>
        </p:txBody>
      </p:sp>
    </p:spTree>
    <p:extLst>
      <p:ext uri="{BB962C8B-B14F-4D97-AF65-F5344CB8AC3E}">
        <p14:creationId xmlns:p14="http://schemas.microsoft.com/office/powerpoint/2010/main" val="112619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General guidelines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hr-HR" dirty="0"/>
              <a:t>M</a:t>
            </a:r>
            <a:r>
              <a:rPr lang="en-GB" dirty="0" err="1"/>
              <a:t>ake</a:t>
            </a:r>
            <a:r>
              <a:rPr lang="en-GB" dirty="0"/>
              <a:t> sure that the topic you are covering is not inappropriate – if you are not sure – contact me </a:t>
            </a:r>
            <a:r>
              <a:rPr lang="en-GB" dirty="0">
                <a:sym typeface="Segoe UI Emoji" panose="020B0502040204020203" pitchFamily="34" charset="0"/>
              </a:rPr>
              <a:t>😊</a:t>
            </a:r>
            <a:endParaRPr lang="hr-HR" dirty="0">
              <a:sym typeface="Segoe UI Emoji" panose="020B0502040204020203" pitchFamily="34" charset="0"/>
            </a:endParaRPr>
          </a:p>
          <a:p>
            <a:endParaRPr lang="hr-HR" dirty="0"/>
          </a:p>
          <a:p>
            <a:r>
              <a:rPr lang="hr-HR" dirty="0"/>
              <a:t>D</a:t>
            </a:r>
            <a:r>
              <a:rPr lang="en-GB" dirty="0"/>
              <a:t>o your research –</a:t>
            </a:r>
            <a:r>
              <a:rPr lang="hr-HR" dirty="0"/>
              <a:t> </a:t>
            </a:r>
            <a:r>
              <a:rPr lang="en-GB" dirty="0"/>
              <a:t>put some time and effort into your presentation. </a:t>
            </a:r>
            <a:endParaRPr lang="hr-HR" dirty="0"/>
          </a:p>
          <a:p>
            <a:endParaRPr lang="hr-HR" dirty="0"/>
          </a:p>
          <a:p>
            <a:endParaRPr lang="en-US" dirty="0"/>
          </a:p>
          <a:p>
            <a:pPr lvl="0"/>
            <a:endParaRPr lang="en-US" dirty="0"/>
          </a:p>
        </p:txBody>
      </p:sp>
    </p:spTree>
    <p:extLst>
      <p:ext uri="{BB962C8B-B14F-4D97-AF65-F5344CB8AC3E}">
        <p14:creationId xmlns:p14="http://schemas.microsoft.com/office/powerpoint/2010/main" val="224503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DA4B69B-CEEA-CE4E-B7E6-A3FBBF4E7736}"/>
              </a:ext>
            </a:extLst>
          </p:cNvPr>
          <p:cNvSpPr>
            <a:spLocks noGrp="1"/>
          </p:cNvSpPr>
          <p:nvPr>
            <p:ph idx="1"/>
          </p:nvPr>
        </p:nvSpPr>
        <p:spPr/>
        <p:txBody>
          <a:bodyPr/>
          <a:lstStyle/>
          <a:p>
            <a:pPr marL="0" indent="0">
              <a:buNone/>
            </a:pPr>
            <a:endParaRPr lang="hr-HR" dirty="0"/>
          </a:p>
          <a:p>
            <a:pPr marL="0" indent="0">
              <a:buNone/>
            </a:pPr>
            <a:r>
              <a:rPr lang="hr-HR" dirty="0" err="1"/>
              <a:t>Yes</a:t>
            </a:r>
            <a:r>
              <a:rPr lang="hr-HR" dirty="0"/>
              <a:t>, but:</a:t>
            </a:r>
          </a:p>
          <a:p>
            <a:r>
              <a:rPr lang="hr-HR" dirty="0" err="1"/>
              <a:t>Have</a:t>
            </a:r>
            <a:r>
              <a:rPr lang="hr-HR" dirty="0"/>
              <a:t> </a:t>
            </a:r>
            <a:r>
              <a:rPr lang="hr-HR" dirty="0" err="1"/>
              <a:t>cards</a:t>
            </a:r>
            <a:r>
              <a:rPr lang="hr-HR" dirty="0"/>
              <a:t>/</a:t>
            </a:r>
            <a:r>
              <a:rPr lang="hr-HR" dirty="0" err="1"/>
              <a:t>small</a:t>
            </a:r>
            <a:r>
              <a:rPr lang="hr-HR" dirty="0"/>
              <a:t> </a:t>
            </a:r>
            <a:r>
              <a:rPr lang="hr-HR" dirty="0" err="1"/>
              <a:t>pieces</a:t>
            </a:r>
            <a:r>
              <a:rPr lang="hr-HR" dirty="0"/>
              <a:t> </a:t>
            </a:r>
            <a:r>
              <a:rPr lang="hr-HR" dirty="0" err="1"/>
              <a:t>of</a:t>
            </a:r>
            <a:r>
              <a:rPr lang="hr-HR" dirty="0"/>
              <a:t> </a:t>
            </a:r>
            <a:r>
              <a:rPr lang="hr-HR" dirty="0" err="1"/>
              <a:t>paper</a:t>
            </a:r>
            <a:r>
              <a:rPr lang="hr-HR" dirty="0"/>
              <a:t> </a:t>
            </a:r>
            <a:r>
              <a:rPr lang="hr-HR" dirty="0" err="1"/>
              <a:t>instead</a:t>
            </a:r>
            <a:r>
              <a:rPr lang="hr-HR" dirty="0"/>
              <a:t> </a:t>
            </a:r>
            <a:r>
              <a:rPr lang="hr-HR" dirty="0" err="1"/>
              <a:t>of</a:t>
            </a:r>
            <a:r>
              <a:rPr lang="hr-HR" dirty="0"/>
              <a:t> </a:t>
            </a:r>
            <a:r>
              <a:rPr lang="hr-HR" dirty="0" err="1"/>
              <a:t>an</a:t>
            </a:r>
            <a:r>
              <a:rPr lang="hr-HR" dirty="0"/>
              <a:t> A4 </a:t>
            </a:r>
            <a:r>
              <a:rPr lang="hr-HR" dirty="0" err="1"/>
              <a:t>paper</a:t>
            </a:r>
            <a:endParaRPr lang="hr-HR" dirty="0"/>
          </a:p>
          <a:p>
            <a:endParaRPr lang="hr-HR" dirty="0"/>
          </a:p>
          <a:p>
            <a:r>
              <a:rPr lang="hr-HR" dirty="0"/>
              <a:t>D</a:t>
            </a:r>
            <a:r>
              <a:rPr lang="en-GB" dirty="0"/>
              <a:t>o not just write down the whole presentation and read it out loud</a:t>
            </a:r>
            <a:r>
              <a:rPr lang="hr-HR" dirty="0"/>
              <a:t>.</a:t>
            </a:r>
            <a:endParaRPr lang="en-GB" dirty="0"/>
          </a:p>
          <a:p>
            <a:endParaRPr lang="en-GB" dirty="0"/>
          </a:p>
        </p:txBody>
      </p:sp>
      <p:sp>
        <p:nvSpPr>
          <p:cNvPr id="4" name="Title 1">
            <a:extLst>
              <a:ext uri="{FF2B5EF4-FFF2-40B4-BE49-F238E27FC236}">
                <a16:creationId xmlns:a16="http://schemas.microsoft.com/office/drawing/2014/main" id="{414F7775-8D97-A4D2-D35A-9219A5B647A6}"/>
              </a:ext>
            </a:extLst>
          </p:cNvPr>
          <p:cNvSpPr>
            <a:spLocks noGrp="1"/>
          </p:cNvSpPr>
          <p:nvPr>
            <p:ph type="title"/>
          </p:nvPr>
        </p:nvSpPr>
        <p:spPr>
          <a:xfrm>
            <a:off x="838200" y="365125"/>
            <a:ext cx="10515600" cy="1325563"/>
          </a:xfrm>
          <a:solidFill>
            <a:schemeClr val="accent1"/>
          </a:solidFill>
        </p:spPr>
        <p:txBody>
          <a:bodyPr>
            <a:normAutofit/>
          </a:bodyPr>
          <a:lstStyle/>
          <a:p>
            <a:pPr algn="ctr"/>
            <a:r>
              <a:rPr lang="hr-HR" sz="3600" dirty="0">
                <a:solidFill>
                  <a:schemeClr val="bg1"/>
                </a:solidFill>
              </a:rPr>
              <a:t>General </a:t>
            </a:r>
            <a:r>
              <a:rPr lang="hr-HR" sz="3600" dirty="0" err="1">
                <a:solidFill>
                  <a:schemeClr val="bg1"/>
                </a:solidFill>
              </a:rPr>
              <a:t>guidelines</a:t>
            </a:r>
            <a:r>
              <a:rPr lang="hr-HR" sz="3600" dirty="0">
                <a:solidFill>
                  <a:schemeClr val="bg1"/>
                </a:solidFill>
              </a:rPr>
              <a:t>: </a:t>
            </a:r>
            <a:br>
              <a:rPr lang="hr-HR" sz="3600" dirty="0">
                <a:solidFill>
                  <a:schemeClr val="bg1"/>
                </a:solidFill>
              </a:rPr>
            </a:br>
            <a:r>
              <a:rPr lang="hr-HR" sz="3600" dirty="0" err="1">
                <a:solidFill>
                  <a:schemeClr val="bg1"/>
                </a:solidFill>
              </a:rPr>
              <a:t>can</a:t>
            </a:r>
            <a:r>
              <a:rPr lang="hr-HR" sz="3600" dirty="0">
                <a:solidFill>
                  <a:schemeClr val="bg1"/>
                </a:solidFill>
              </a:rPr>
              <a:t> I use notes?</a:t>
            </a:r>
            <a:endParaRPr lang="en-US" sz="3600" dirty="0">
              <a:solidFill>
                <a:schemeClr val="bg1"/>
              </a:solidFill>
            </a:endParaRPr>
          </a:p>
        </p:txBody>
      </p:sp>
    </p:spTree>
    <p:extLst>
      <p:ext uri="{BB962C8B-B14F-4D97-AF65-F5344CB8AC3E}">
        <p14:creationId xmlns:p14="http://schemas.microsoft.com/office/powerpoint/2010/main" val="1369453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General </a:t>
            </a:r>
            <a:r>
              <a:rPr lang="hr-HR" dirty="0" err="1">
                <a:solidFill>
                  <a:schemeClr val="bg1"/>
                </a:solidFill>
              </a:rPr>
              <a:t>guidelines</a:t>
            </a:r>
            <a:r>
              <a:rPr lang="hr-HR" dirty="0">
                <a:solidFill>
                  <a:schemeClr val="bg1"/>
                </a:solidFill>
              </a:rPr>
              <a:t> </a:t>
            </a:r>
            <a:r>
              <a:rPr lang="hr-HR" dirty="0" err="1">
                <a:solidFill>
                  <a:schemeClr val="bg1"/>
                </a:solidFill>
              </a:rPr>
              <a:t>contd</a:t>
            </a:r>
            <a:r>
              <a:rPr lang="hr-HR" dirty="0">
                <a:solidFill>
                  <a:schemeClr val="bg1"/>
                </a:solidFill>
              </a:rPr>
              <a:t>.</a:t>
            </a:r>
            <a:endParaRPr lang="en-US" dirty="0">
              <a:solidFill>
                <a:schemeClr val="bg1"/>
              </a:solidFill>
            </a:endParaRPr>
          </a:p>
        </p:txBody>
      </p:sp>
      <p:sp>
        <p:nvSpPr>
          <p:cNvPr id="3" name="Content Placeholder 2"/>
          <p:cNvSpPr>
            <a:spLocks noGrp="1"/>
          </p:cNvSpPr>
          <p:nvPr>
            <p:ph idx="1"/>
          </p:nvPr>
        </p:nvSpPr>
        <p:spPr/>
        <p:txBody>
          <a:bodyPr>
            <a:normAutofit/>
          </a:bodyPr>
          <a:lstStyle/>
          <a:p>
            <a:endParaRPr lang="hr-HR" dirty="0"/>
          </a:p>
          <a:p>
            <a:r>
              <a:rPr lang="hr-HR" dirty="0"/>
              <a:t>R</a:t>
            </a:r>
            <a:r>
              <a:rPr lang="en-GB" dirty="0" err="1"/>
              <a:t>emember</a:t>
            </a:r>
            <a:r>
              <a:rPr lang="en-GB" dirty="0"/>
              <a:t>: this presentation is </a:t>
            </a:r>
            <a:r>
              <a:rPr lang="hr-HR" dirty="0"/>
              <a:t>a </a:t>
            </a:r>
            <a:r>
              <a:rPr lang="hr-HR" dirty="0" err="1"/>
              <a:t>learning</a:t>
            </a:r>
            <a:r>
              <a:rPr lang="hr-HR" dirty="0"/>
              <a:t> </a:t>
            </a:r>
            <a:r>
              <a:rPr lang="hr-HR" dirty="0" err="1"/>
              <a:t>outcome</a:t>
            </a:r>
            <a:r>
              <a:rPr lang="hr-HR" dirty="0"/>
              <a:t>. </a:t>
            </a:r>
          </a:p>
          <a:p>
            <a:endParaRPr lang="hr-HR" dirty="0"/>
          </a:p>
          <a:p>
            <a:r>
              <a:rPr lang="hr-HR" dirty="0"/>
              <a:t>To </a:t>
            </a:r>
            <a:r>
              <a:rPr lang="hr-HR" dirty="0" err="1"/>
              <a:t>pass</a:t>
            </a:r>
            <a:r>
              <a:rPr lang="hr-HR" dirty="0"/>
              <a:t> </a:t>
            </a:r>
            <a:r>
              <a:rPr lang="hr-HR" dirty="0" err="1"/>
              <a:t>the</a:t>
            </a:r>
            <a:r>
              <a:rPr lang="hr-HR" dirty="0"/>
              <a:t> </a:t>
            </a:r>
            <a:r>
              <a:rPr lang="hr-HR" dirty="0" err="1"/>
              <a:t>class</a:t>
            </a:r>
            <a:r>
              <a:rPr lang="hr-HR" dirty="0"/>
              <a:t>, </a:t>
            </a:r>
            <a:r>
              <a:rPr lang="hr-HR" dirty="0" err="1"/>
              <a:t>you</a:t>
            </a:r>
            <a:r>
              <a:rPr lang="hr-HR" dirty="0"/>
              <a:t> </a:t>
            </a:r>
            <a:r>
              <a:rPr lang="hr-HR" dirty="0" err="1"/>
              <a:t>have</a:t>
            </a:r>
            <a:r>
              <a:rPr lang="hr-HR" dirty="0"/>
              <a:t> to </a:t>
            </a:r>
            <a:r>
              <a:rPr lang="hr-HR" dirty="0" err="1"/>
              <a:t>hold</a:t>
            </a:r>
            <a:r>
              <a:rPr lang="hr-HR" dirty="0"/>
              <a:t> </a:t>
            </a:r>
            <a:r>
              <a:rPr lang="hr-HR" dirty="0" err="1"/>
              <a:t>it</a:t>
            </a:r>
            <a:r>
              <a:rPr lang="hr-HR" dirty="0"/>
              <a:t> </a:t>
            </a:r>
            <a:r>
              <a:rPr lang="en-GB" dirty="0"/>
              <a:t> </a:t>
            </a:r>
            <a:r>
              <a:rPr lang="hr-HR" dirty="0" err="1"/>
              <a:t>in</a:t>
            </a:r>
            <a:r>
              <a:rPr lang="hr-HR" dirty="0"/>
              <a:t> </a:t>
            </a:r>
            <a:r>
              <a:rPr lang="hr-HR" dirty="0" err="1"/>
              <a:t>class</a:t>
            </a:r>
            <a:r>
              <a:rPr lang="hr-HR" dirty="0"/>
              <a:t>, </a:t>
            </a:r>
            <a:r>
              <a:rPr lang="hr-HR" dirty="0" err="1"/>
              <a:t>in</a:t>
            </a:r>
            <a:r>
              <a:rPr lang="hr-HR" dirty="0"/>
              <a:t> front </a:t>
            </a:r>
            <a:r>
              <a:rPr lang="hr-HR" dirty="0" err="1"/>
              <a:t>of</a:t>
            </a:r>
            <a:r>
              <a:rPr lang="hr-HR" dirty="0"/>
              <a:t> </a:t>
            </a:r>
            <a:r>
              <a:rPr lang="hr-HR" dirty="0" err="1"/>
              <a:t>your</a:t>
            </a:r>
            <a:r>
              <a:rPr lang="hr-HR" dirty="0"/>
              <a:t> </a:t>
            </a:r>
            <a:r>
              <a:rPr lang="hr-HR" dirty="0" err="1"/>
              <a:t>classmates</a:t>
            </a:r>
            <a:r>
              <a:rPr lang="hr-HR" dirty="0"/>
              <a:t>, </a:t>
            </a:r>
            <a:r>
              <a:rPr lang="hr-HR" dirty="0" err="1"/>
              <a:t>by</a:t>
            </a:r>
            <a:r>
              <a:rPr lang="hr-HR" dirty="0"/>
              <a:t> </a:t>
            </a:r>
            <a:r>
              <a:rPr lang="hr-HR" dirty="0" err="1"/>
              <a:t>the</a:t>
            </a:r>
            <a:r>
              <a:rPr lang="hr-HR" dirty="0"/>
              <a:t> </a:t>
            </a:r>
            <a:r>
              <a:rPr lang="hr-HR" dirty="0" err="1"/>
              <a:t>end</a:t>
            </a:r>
            <a:r>
              <a:rPr lang="hr-HR" dirty="0"/>
              <a:t> </a:t>
            </a:r>
            <a:r>
              <a:rPr lang="hr-HR" dirty="0" err="1"/>
              <a:t>of</a:t>
            </a:r>
            <a:r>
              <a:rPr lang="hr-HR" dirty="0"/>
              <a:t> </a:t>
            </a:r>
            <a:r>
              <a:rPr lang="hr-HR" dirty="0" err="1"/>
              <a:t>the</a:t>
            </a:r>
            <a:r>
              <a:rPr lang="hr-HR" dirty="0"/>
              <a:t> </a:t>
            </a:r>
            <a:r>
              <a:rPr lang="hr-HR" dirty="0" err="1"/>
              <a:t>semester</a:t>
            </a:r>
            <a:r>
              <a:rPr lang="hr-HR" dirty="0"/>
              <a:t>. T</a:t>
            </a:r>
            <a:r>
              <a:rPr lang="en-GB" dirty="0"/>
              <a:t>here is no way around it. </a:t>
            </a:r>
            <a:endParaRPr lang="hr-HR" dirty="0"/>
          </a:p>
          <a:p>
            <a:pPr marL="0" indent="0">
              <a:buNone/>
            </a:pPr>
            <a:endParaRPr lang="hr-HR" dirty="0"/>
          </a:p>
          <a:p>
            <a:pPr marL="0" indent="0">
              <a:buNone/>
            </a:pPr>
            <a:endParaRPr lang="en-US" dirty="0"/>
          </a:p>
        </p:txBody>
      </p:sp>
    </p:spTree>
    <p:extLst>
      <p:ext uri="{BB962C8B-B14F-4D97-AF65-F5344CB8AC3E}">
        <p14:creationId xmlns:p14="http://schemas.microsoft.com/office/powerpoint/2010/main" val="85052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err="1">
                <a:solidFill>
                  <a:schemeClr val="bg1"/>
                </a:solidFill>
              </a:rPr>
              <a:t>Stage</a:t>
            </a:r>
            <a:r>
              <a:rPr lang="hr-HR" dirty="0">
                <a:solidFill>
                  <a:schemeClr val="bg1"/>
                </a:solidFill>
              </a:rPr>
              <a:t> </a:t>
            </a:r>
            <a:r>
              <a:rPr lang="hr-HR" dirty="0" err="1">
                <a:solidFill>
                  <a:schemeClr val="bg1"/>
                </a:solidFill>
              </a:rPr>
              <a:t>fright</a:t>
            </a:r>
            <a:r>
              <a:rPr lang="hr-HR" dirty="0">
                <a:solidFill>
                  <a:schemeClr val="bg1"/>
                </a:solidFill>
              </a:rPr>
              <a:t>?</a:t>
            </a:r>
            <a:endParaRPr lang="en-US" dirty="0"/>
          </a:p>
        </p:txBody>
      </p:sp>
      <p:sp>
        <p:nvSpPr>
          <p:cNvPr id="3" name="Content Placeholder 2"/>
          <p:cNvSpPr>
            <a:spLocks noGrp="1"/>
          </p:cNvSpPr>
          <p:nvPr>
            <p:ph idx="1"/>
          </p:nvPr>
        </p:nvSpPr>
        <p:spPr>
          <a:xfrm>
            <a:off x="838200" y="1690688"/>
            <a:ext cx="8241792" cy="4486275"/>
          </a:xfrm>
        </p:spPr>
        <p:txBody>
          <a:bodyPr/>
          <a:lstStyle/>
          <a:p>
            <a:pPr marL="0" indent="0">
              <a:buNone/>
            </a:pPr>
            <a:endParaRPr lang="hr-HR" dirty="0"/>
          </a:p>
          <a:p>
            <a:r>
              <a:rPr lang="hr-HR" dirty="0"/>
              <a:t>I</a:t>
            </a:r>
            <a:r>
              <a:rPr lang="en-GB" dirty="0"/>
              <a:t>f you think you might have a difficult time speaking in front of your group, let me know. </a:t>
            </a:r>
            <a:r>
              <a:rPr lang="hr-HR" dirty="0"/>
              <a:t>S</a:t>
            </a:r>
            <a:r>
              <a:rPr lang="en-GB" dirty="0"/>
              <a:t>haring your concerns with your teacher – could make a difference. </a:t>
            </a:r>
            <a:endParaRPr lang="hr-HR" dirty="0"/>
          </a:p>
          <a:p>
            <a:endParaRPr lang="hr-HR" dirty="0"/>
          </a:p>
          <a:p>
            <a:r>
              <a:rPr lang="hr-HR" dirty="0"/>
              <a:t>A</a:t>
            </a:r>
            <a:r>
              <a:rPr lang="en-GB" dirty="0" err="1"/>
              <a:t>lso</a:t>
            </a:r>
            <a:r>
              <a:rPr lang="en-GB" dirty="0"/>
              <a:t> remember that both your teacher and your classmates are on your side – no need to be scared or worried</a:t>
            </a:r>
            <a:r>
              <a:rPr lang="hr-HR" dirty="0"/>
              <a:t> </a:t>
            </a:r>
            <a:r>
              <a:rPr lang="hr-HR" dirty="0">
                <a:sym typeface="Wingdings" panose="05000000000000000000" pitchFamily="2" charset="2"/>
              </a:rPr>
              <a:t></a:t>
            </a:r>
            <a:r>
              <a:rPr lang="en-GB" dirty="0"/>
              <a:t>. </a:t>
            </a:r>
            <a:endParaRPr lang="hr-HR" dirty="0"/>
          </a:p>
          <a:p>
            <a:endParaRPr lang="hr-HR" dirty="0"/>
          </a:p>
          <a:p>
            <a:endParaRPr lang="en-US" dirty="0"/>
          </a:p>
          <a:p>
            <a:endParaRPr lang="en-US" dirty="0"/>
          </a:p>
        </p:txBody>
      </p:sp>
      <p:pic>
        <p:nvPicPr>
          <p:cNvPr id="5" name="Slika 4">
            <a:extLst>
              <a:ext uri="{FF2B5EF4-FFF2-40B4-BE49-F238E27FC236}">
                <a16:creationId xmlns:a16="http://schemas.microsoft.com/office/drawing/2014/main" id="{97F6D718-7C36-A727-2CDB-773AA10213E8}"/>
              </a:ext>
            </a:extLst>
          </p:cNvPr>
          <p:cNvPicPr>
            <a:picLocks noChangeAspect="1"/>
          </p:cNvPicPr>
          <p:nvPr/>
        </p:nvPicPr>
        <p:blipFill>
          <a:blip r:embed="rId2"/>
          <a:stretch>
            <a:fillRect/>
          </a:stretch>
        </p:blipFill>
        <p:spPr>
          <a:xfrm>
            <a:off x="9079992" y="2639092"/>
            <a:ext cx="2589467" cy="2589467"/>
          </a:xfrm>
          <a:prstGeom prst="rect">
            <a:avLst/>
          </a:prstGeom>
        </p:spPr>
      </p:pic>
    </p:spTree>
    <p:extLst>
      <p:ext uri="{BB962C8B-B14F-4D97-AF65-F5344CB8AC3E}">
        <p14:creationId xmlns:p14="http://schemas.microsoft.com/office/powerpoint/2010/main" val="312878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C56B81AB-F431-F7F7-7D6A-C797D8552A20}"/>
              </a:ext>
            </a:extLst>
          </p:cNvPr>
          <p:cNvSpPr>
            <a:spLocks noGrp="1"/>
          </p:cNvSpPr>
          <p:nvPr>
            <p:ph idx="1"/>
          </p:nvPr>
        </p:nvSpPr>
        <p:spPr>
          <a:xfrm>
            <a:off x="724988" y="1609344"/>
            <a:ext cx="5754624" cy="4567619"/>
          </a:xfrm>
        </p:spPr>
        <p:txBody>
          <a:bodyPr>
            <a:normAutofit fontScale="92500" lnSpcReduction="10000"/>
          </a:bodyPr>
          <a:lstStyle/>
          <a:p>
            <a:endParaRPr lang="hr-HR" dirty="0"/>
          </a:p>
          <a:p>
            <a:r>
              <a:rPr lang="hr-HR" dirty="0" err="1"/>
              <a:t>Students</a:t>
            </a:r>
            <a:r>
              <a:rPr lang="hr-HR" dirty="0"/>
              <a:t> </a:t>
            </a:r>
            <a:r>
              <a:rPr lang="hr-HR" dirty="0" err="1"/>
              <a:t>hold</a:t>
            </a:r>
            <a:r>
              <a:rPr lang="hr-HR" dirty="0"/>
              <a:t> </a:t>
            </a:r>
            <a:r>
              <a:rPr lang="hr-HR" dirty="0" err="1"/>
              <a:t>presentations</a:t>
            </a:r>
            <a:r>
              <a:rPr lang="hr-HR" dirty="0"/>
              <a:t> </a:t>
            </a:r>
            <a:r>
              <a:rPr lang="hr-HR" dirty="0" err="1"/>
              <a:t>according</a:t>
            </a:r>
            <a:r>
              <a:rPr lang="hr-HR" dirty="0"/>
              <a:t> to </a:t>
            </a:r>
            <a:r>
              <a:rPr lang="hr-HR" dirty="0" err="1"/>
              <a:t>the</a:t>
            </a:r>
            <a:r>
              <a:rPr lang="hr-HR" dirty="0"/>
              <a:t> </a:t>
            </a:r>
            <a:r>
              <a:rPr lang="hr-HR" u="sng" dirty="0"/>
              <a:t>Student </a:t>
            </a:r>
            <a:r>
              <a:rPr lang="hr-HR" u="sng" dirty="0" err="1"/>
              <a:t>presentation</a:t>
            </a:r>
            <a:r>
              <a:rPr lang="hr-HR" u="sng" dirty="0"/>
              <a:t> </a:t>
            </a:r>
            <a:r>
              <a:rPr lang="hr-HR" u="sng" dirty="0" err="1"/>
              <a:t>schedule</a:t>
            </a:r>
            <a:r>
              <a:rPr lang="hr-HR" dirty="0"/>
              <a:t> on </a:t>
            </a:r>
            <a:r>
              <a:rPr lang="hr-HR" dirty="0" err="1"/>
              <a:t>our</a:t>
            </a:r>
            <a:r>
              <a:rPr lang="hr-HR" dirty="0"/>
              <a:t> MS </a:t>
            </a:r>
            <a:r>
              <a:rPr lang="hr-HR" dirty="0" err="1"/>
              <a:t>Teams</a:t>
            </a:r>
            <a:r>
              <a:rPr lang="hr-HR" dirty="0"/>
              <a:t> </a:t>
            </a:r>
            <a:r>
              <a:rPr lang="hr-HR" dirty="0" err="1"/>
              <a:t>channel</a:t>
            </a:r>
            <a:r>
              <a:rPr lang="hr-HR" dirty="0"/>
              <a:t> </a:t>
            </a:r>
            <a:r>
              <a:rPr lang="hr-HR" u="sng" dirty="0"/>
              <a:t>Engleski 1</a:t>
            </a:r>
          </a:p>
          <a:p>
            <a:endParaRPr lang="hr-HR" u="sng" dirty="0"/>
          </a:p>
          <a:p>
            <a:r>
              <a:rPr lang="hr-HR" sz="2600" dirty="0" err="1"/>
              <a:t>Depending</a:t>
            </a:r>
            <a:r>
              <a:rPr lang="hr-HR" sz="2600" dirty="0"/>
              <a:t> on </a:t>
            </a:r>
            <a:r>
              <a:rPr lang="hr-HR" sz="2600" dirty="0" err="1"/>
              <a:t>the</a:t>
            </a:r>
            <a:r>
              <a:rPr lang="hr-HR" sz="2600" dirty="0"/>
              <a:t> </a:t>
            </a:r>
            <a:r>
              <a:rPr lang="hr-HR" sz="2600" dirty="0" err="1"/>
              <a:t>group</a:t>
            </a:r>
            <a:r>
              <a:rPr lang="hr-HR" sz="2600" dirty="0"/>
              <a:t> </a:t>
            </a:r>
            <a:r>
              <a:rPr lang="hr-HR" sz="2600" dirty="0" err="1"/>
              <a:t>size</a:t>
            </a:r>
            <a:r>
              <a:rPr lang="hr-HR" sz="2600" dirty="0"/>
              <a:t>, 1 </a:t>
            </a:r>
            <a:r>
              <a:rPr lang="hr-HR" sz="2600" dirty="0" err="1"/>
              <a:t>or</a:t>
            </a:r>
            <a:r>
              <a:rPr lang="hr-HR" sz="2600" dirty="0"/>
              <a:t> 2 </a:t>
            </a:r>
            <a:r>
              <a:rPr lang="hr-HR" sz="2600" dirty="0" err="1"/>
              <a:t>students</a:t>
            </a:r>
            <a:r>
              <a:rPr lang="hr-HR" sz="2600" dirty="0"/>
              <a:t> </a:t>
            </a:r>
            <a:r>
              <a:rPr lang="hr-HR" sz="2600" dirty="0" err="1"/>
              <a:t>hold</a:t>
            </a:r>
            <a:r>
              <a:rPr lang="hr-HR" sz="2600" dirty="0"/>
              <a:t> a </a:t>
            </a:r>
            <a:r>
              <a:rPr lang="hr-HR" sz="2600" dirty="0" err="1"/>
              <a:t>presentation</a:t>
            </a:r>
            <a:r>
              <a:rPr lang="hr-HR" sz="2600" dirty="0"/>
              <a:t> </a:t>
            </a:r>
            <a:r>
              <a:rPr lang="hr-HR" sz="2600" dirty="0" err="1"/>
              <a:t>each</a:t>
            </a:r>
            <a:r>
              <a:rPr lang="hr-HR" sz="2600" dirty="0"/>
              <a:t> </a:t>
            </a:r>
            <a:r>
              <a:rPr lang="hr-HR" sz="2600" dirty="0" err="1"/>
              <a:t>class</a:t>
            </a:r>
            <a:endParaRPr lang="hr-HR" sz="2600" dirty="0"/>
          </a:p>
          <a:p>
            <a:endParaRPr lang="hr-HR" dirty="0"/>
          </a:p>
          <a:p>
            <a:r>
              <a:rPr lang="hr-HR" sz="2000" dirty="0" err="1"/>
              <a:t>Path</a:t>
            </a:r>
            <a:r>
              <a:rPr lang="hr-HR" sz="2000" dirty="0"/>
              <a:t>: Engleski 1 &gt; </a:t>
            </a:r>
            <a:r>
              <a:rPr lang="hr-HR" sz="2000" dirty="0" err="1"/>
              <a:t>Files</a:t>
            </a:r>
            <a:r>
              <a:rPr lang="hr-HR" sz="2000" dirty="0"/>
              <a:t> &gt; Student </a:t>
            </a:r>
            <a:r>
              <a:rPr lang="hr-HR" sz="2000" dirty="0" err="1"/>
              <a:t>presentation</a:t>
            </a:r>
            <a:r>
              <a:rPr lang="hr-HR" sz="2000" dirty="0"/>
              <a:t> schedule.xlsx</a:t>
            </a:r>
          </a:p>
          <a:p>
            <a:endParaRPr lang="hr-HR" dirty="0"/>
          </a:p>
          <a:p>
            <a:endParaRPr lang="en-GB" dirty="0"/>
          </a:p>
        </p:txBody>
      </p:sp>
      <p:sp>
        <p:nvSpPr>
          <p:cNvPr id="4" name="Title 1">
            <a:extLst>
              <a:ext uri="{FF2B5EF4-FFF2-40B4-BE49-F238E27FC236}">
                <a16:creationId xmlns:a16="http://schemas.microsoft.com/office/drawing/2014/main" id="{9AE3577F-BA82-3E7F-1432-FC218D380502}"/>
              </a:ext>
            </a:extLst>
          </p:cNvPr>
          <p:cNvSpPr>
            <a:spLocks noGrp="1"/>
          </p:cNvSpPr>
          <p:nvPr>
            <p:ph type="title"/>
          </p:nvPr>
        </p:nvSpPr>
        <p:spPr>
          <a:xfrm>
            <a:off x="838200" y="365125"/>
            <a:ext cx="10515600" cy="1325563"/>
          </a:xfrm>
          <a:solidFill>
            <a:schemeClr val="accent1"/>
          </a:solidFill>
        </p:spPr>
        <p:txBody>
          <a:bodyPr>
            <a:normAutofit/>
          </a:bodyPr>
          <a:lstStyle/>
          <a:p>
            <a:pPr algn="ctr"/>
            <a:r>
              <a:rPr lang="hr-HR" sz="3600" dirty="0">
                <a:solidFill>
                  <a:schemeClr val="bg1"/>
                </a:solidFill>
              </a:rPr>
              <a:t>Student </a:t>
            </a:r>
            <a:r>
              <a:rPr lang="hr-HR" sz="3600" dirty="0" err="1">
                <a:solidFill>
                  <a:schemeClr val="bg1"/>
                </a:solidFill>
              </a:rPr>
              <a:t>presentation</a:t>
            </a:r>
            <a:r>
              <a:rPr lang="hr-HR" sz="3600" dirty="0">
                <a:solidFill>
                  <a:schemeClr val="bg1"/>
                </a:solidFill>
              </a:rPr>
              <a:t> </a:t>
            </a:r>
            <a:r>
              <a:rPr lang="hr-HR" sz="3600" dirty="0" err="1">
                <a:solidFill>
                  <a:schemeClr val="bg1"/>
                </a:solidFill>
              </a:rPr>
              <a:t>schedule</a:t>
            </a:r>
            <a:endParaRPr lang="en-US" sz="3600" dirty="0"/>
          </a:p>
        </p:txBody>
      </p:sp>
      <p:pic>
        <p:nvPicPr>
          <p:cNvPr id="6" name="Slika 5">
            <a:extLst>
              <a:ext uri="{FF2B5EF4-FFF2-40B4-BE49-F238E27FC236}">
                <a16:creationId xmlns:a16="http://schemas.microsoft.com/office/drawing/2014/main" id="{2F47DB24-7AD7-2185-2C1C-05D853D6B77D}"/>
              </a:ext>
            </a:extLst>
          </p:cNvPr>
          <p:cNvPicPr>
            <a:picLocks noChangeAspect="1"/>
          </p:cNvPicPr>
          <p:nvPr/>
        </p:nvPicPr>
        <p:blipFill>
          <a:blip r:embed="rId2"/>
          <a:stretch>
            <a:fillRect/>
          </a:stretch>
        </p:blipFill>
        <p:spPr>
          <a:xfrm>
            <a:off x="5990853" y="1994382"/>
            <a:ext cx="6201147" cy="3466716"/>
          </a:xfrm>
          <a:prstGeom prst="rect">
            <a:avLst/>
          </a:prstGeom>
        </p:spPr>
      </p:pic>
    </p:spTree>
    <p:extLst>
      <p:ext uri="{BB962C8B-B14F-4D97-AF65-F5344CB8AC3E}">
        <p14:creationId xmlns:p14="http://schemas.microsoft.com/office/powerpoint/2010/main" val="995275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C56B81AB-F431-F7F7-7D6A-C797D8552A20}"/>
              </a:ext>
            </a:extLst>
          </p:cNvPr>
          <p:cNvSpPr>
            <a:spLocks noGrp="1"/>
          </p:cNvSpPr>
          <p:nvPr>
            <p:ph idx="1"/>
          </p:nvPr>
        </p:nvSpPr>
        <p:spPr/>
        <p:txBody>
          <a:bodyPr>
            <a:normAutofit lnSpcReduction="10000"/>
          </a:bodyPr>
          <a:lstStyle/>
          <a:p>
            <a:endParaRPr lang="hr-HR" dirty="0"/>
          </a:p>
          <a:p>
            <a:r>
              <a:rPr lang="hr-HR" dirty="0"/>
              <a:t>I</a:t>
            </a:r>
            <a:r>
              <a:rPr lang="en-GB" dirty="0"/>
              <a:t>f you know you will miss your presentation time slot –</a:t>
            </a:r>
            <a:r>
              <a:rPr lang="hr-HR" dirty="0"/>
              <a:t> </a:t>
            </a:r>
            <a:r>
              <a:rPr lang="hr-HR" dirty="0" err="1"/>
              <a:t>switch</a:t>
            </a:r>
            <a:r>
              <a:rPr lang="hr-HR" dirty="0"/>
              <a:t> </a:t>
            </a:r>
            <a:r>
              <a:rPr lang="hr-HR" dirty="0" err="1"/>
              <a:t>with</a:t>
            </a:r>
            <a:r>
              <a:rPr lang="hr-HR" dirty="0"/>
              <a:t> a </a:t>
            </a:r>
            <a:r>
              <a:rPr lang="hr-HR" dirty="0" err="1"/>
              <a:t>colleague</a:t>
            </a:r>
            <a:r>
              <a:rPr lang="hr-HR" dirty="0"/>
              <a:t> </a:t>
            </a:r>
            <a:r>
              <a:rPr lang="hr-HR" dirty="0" err="1"/>
              <a:t>and</a:t>
            </a:r>
            <a:r>
              <a:rPr lang="hr-HR" dirty="0"/>
              <a:t> e-mail me </a:t>
            </a:r>
            <a:r>
              <a:rPr lang="hr-HR" b="1" dirty="0"/>
              <a:t>ASAP</a:t>
            </a:r>
            <a:r>
              <a:rPr lang="en-GB" dirty="0"/>
              <a:t>. </a:t>
            </a:r>
            <a:endParaRPr lang="hr-HR" dirty="0"/>
          </a:p>
          <a:p>
            <a:endParaRPr lang="hr-HR" dirty="0"/>
          </a:p>
          <a:p>
            <a:r>
              <a:rPr lang="hr-HR" dirty="0"/>
              <a:t>T</a:t>
            </a:r>
            <a:r>
              <a:rPr lang="en-GB" dirty="0"/>
              <a:t>hat way </a:t>
            </a:r>
            <a:r>
              <a:rPr lang="hr-HR" dirty="0"/>
              <a:t>I</a:t>
            </a:r>
            <a:r>
              <a:rPr lang="en-GB" dirty="0"/>
              <a:t> can offer your time slot to someone else, or </a:t>
            </a:r>
            <a:r>
              <a:rPr lang="hr-HR" dirty="0"/>
              <a:t>I</a:t>
            </a:r>
            <a:r>
              <a:rPr lang="en-GB" dirty="0"/>
              <a:t> can prepare another activity for the group.</a:t>
            </a:r>
            <a:endParaRPr lang="hr-HR" dirty="0"/>
          </a:p>
          <a:p>
            <a:endParaRPr lang="hr-HR" dirty="0"/>
          </a:p>
          <a:p>
            <a:r>
              <a:rPr lang="hr-HR" dirty="0"/>
              <a:t>S</a:t>
            </a:r>
            <a:r>
              <a:rPr lang="en-GB" dirty="0"/>
              <a:t>imply not showing up is not very nice – </a:t>
            </a:r>
            <a:r>
              <a:rPr lang="hr-HR" dirty="0"/>
              <a:t>I</a:t>
            </a:r>
            <a:r>
              <a:rPr lang="en-GB" dirty="0"/>
              <a:t>’m sure you would agree. </a:t>
            </a:r>
            <a:r>
              <a:rPr lang="hr-HR" dirty="0"/>
              <a:t>O</a:t>
            </a:r>
            <a:r>
              <a:rPr lang="en-GB" dirty="0"/>
              <a:t>f course, </a:t>
            </a:r>
            <a:r>
              <a:rPr lang="hr-HR" dirty="0" err="1"/>
              <a:t>last</a:t>
            </a:r>
            <a:r>
              <a:rPr lang="hr-HR" dirty="0"/>
              <a:t>-minute</a:t>
            </a:r>
            <a:r>
              <a:rPr lang="en-GB" dirty="0"/>
              <a:t> situations do happen and </a:t>
            </a:r>
            <a:r>
              <a:rPr lang="hr-HR" dirty="0"/>
              <a:t>I</a:t>
            </a:r>
            <a:r>
              <a:rPr lang="en-GB" dirty="0"/>
              <a:t> am fully aware of that.</a:t>
            </a:r>
            <a:endParaRPr lang="hr-HR" dirty="0"/>
          </a:p>
          <a:p>
            <a:endParaRPr lang="en-US" dirty="0"/>
          </a:p>
          <a:p>
            <a:endParaRPr lang="en-GB" dirty="0"/>
          </a:p>
        </p:txBody>
      </p:sp>
      <p:sp>
        <p:nvSpPr>
          <p:cNvPr id="4" name="Title 1">
            <a:extLst>
              <a:ext uri="{FF2B5EF4-FFF2-40B4-BE49-F238E27FC236}">
                <a16:creationId xmlns:a16="http://schemas.microsoft.com/office/drawing/2014/main" id="{9AE3577F-BA82-3E7F-1432-FC218D380502}"/>
              </a:ext>
            </a:extLst>
          </p:cNvPr>
          <p:cNvSpPr>
            <a:spLocks noGrp="1"/>
          </p:cNvSpPr>
          <p:nvPr>
            <p:ph type="title"/>
          </p:nvPr>
        </p:nvSpPr>
        <p:spPr>
          <a:xfrm>
            <a:off x="838200" y="365125"/>
            <a:ext cx="10515600" cy="1325563"/>
          </a:xfrm>
          <a:solidFill>
            <a:schemeClr val="accent1"/>
          </a:solidFill>
        </p:spPr>
        <p:txBody>
          <a:bodyPr>
            <a:normAutofit/>
          </a:bodyPr>
          <a:lstStyle/>
          <a:p>
            <a:pPr algn="ctr"/>
            <a:r>
              <a:rPr lang="hr-HR" sz="3600" dirty="0" err="1">
                <a:solidFill>
                  <a:schemeClr val="bg1"/>
                </a:solidFill>
              </a:rPr>
              <a:t>Missing</a:t>
            </a:r>
            <a:r>
              <a:rPr lang="hr-HR" sz="3600" dirty="0">
                <a:solidFill>
                  <a:schemeClr val="bg1"/>
                </a:solidFill>
              </a:rPr>
              <a:t> </a:t>
            </a:r>
            <a:r>
              <a:rPr lang="hr-HR" sz="3600" dirty="0" err="1">
                <a:solidFill>
                  <a:schemeClr val="bg1"/>
                </a:solidFill>
              </a:rPr>
              <a:t>your</a:t>
            </a:r>
            <a:r>
              <a:rPr lang="hr-HR" sz="3600" dirty="0">
                <a:solidFill>
                  <a:schemeClr val="bg1"/>
                </a:solidFill>
              </a:rPr>
              <a:t> time </a:t>
            </a:r>
            <a:r>
              <a:rPr lang="hr-HR" sz="3600" dirty="0" err="1">
                <a:solidFill>
                  <a:schemeClr val="bg1"/>
                </a:solidFill>
              </a:rPr>
              <a:t>slot</a:t>
            </a:r>
            <a:endParaRPr lang="en-US" sz="3600" dirty="0"/>
          </a:p>
        </p:txBody>
      </p:sp>
    </p:spTree>
    <p:extLst>
      <p:ext uri="{BB962C8B-B14F-4D97-AF65-F5344CB8AC3E}">
        <p14:creationId xmlns:p14="http://schemas.microsoft.com/office/powerpoint/2010/main" val="3800266669"/>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D0AA1B0231CEF4E857B54171E17E403" ma:contentTypeVersion="12" ma:contentTypeDescription="Stvaranje novog dokumenta." ma:contentTypeScope="" ma:versionID="077e3fba6201358717bfc0d53db56639">
  <xsd:schema xmlns:xsd="http://www.w3.org/2001/XMLSchema" xmlns:xs="http://www.w3.org/2001/XMLSchema" xmlns:p="http://schemas.microsoft.com/office/2006/metadata/properties" xmlns:ns3="0b6f975b-2c61-4660-a506-efd7fd47df31" xmlns:ns4="ac4cf650-1c28-4b81-85c7-d6b7a1590894" targetNamespace="http://schemas.microsoft.com/office/2006/metadata/properties" ma:root="true" ma:fieldsID="32754802c1c99aee9e2378835123d287" ns3:_="" ns4:_="">
    <xsd:import namespace="0b6f975b-2c61-4660-a506-efd7fd47df31"/>
    <xsd:import namespace="ac4cf650-1c28-4b81-85c7-d6b7a159089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f975b-2c61-4660-a506-efd7fd47df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4cf650-1c28-4b81-85c7-d6b7a1590894" elementFormDefault="qualified">
    <xsd:import namespace="http://schemas.microsoft.com/office/2006/documentManagement/types"/>
    <xsd:import namespace="http://schemas.microsoft.com/office/infopath/2007/PartnerControls"/>
    <xsd:element name="SharedWithUsers" ma:index="17"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ji o zajedničkom korištenju" ma:internalName="SharedWithDetails" ma:readOnly="true">
      <xsd:simpleType>
        <xsd:restriction base="dms:Note">
          <xsd:maxLength value="255"/>
        </xsd:restriction>
      </xsd:simpleType>
    </xsd:element>
    <xsd:element name="SharingHintHash" ma:index="19" nillable="true" ma:displayName="Raspršivanje savjeta za zajedničko korištenj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90E734-73A2-4BBF-940B-B5E65610AC25}">
  <ds:schemaRefs>
    <ds:schemaRef ds:uri="http://schemas.microsoft.com/sharepoint/v3/contenttype/forms"/>
  </ds:schemaRefs>
</ds:datastoreItem>
</file>

<file path=customXml/itemProps2.xml><?xml version="1.0" encoding="utf-8"?>
<ds:datastoreItem xmlns:ds="http://schemas.openxmlformats.org/officeDocument/2006/customXml" ds:itemID="{CBF30BB5-970F-477B-96F0-67B64A03D0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6f975b-2c61-4660-a506-efd7fd47df31"/>
    <ds:schemaRef ds:uri="ac4cf650-1c28-4b81-85c7-d6b7a15908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71433F-C4DD-45F1-9BA1-43D7BA8008BA}">
  <ds:schemaRefs>
    <ds:schemaRef ds:uri="http://schemas.microsoft.com/office/2006/documentManagement/types"/>
    <ds:schemaRef ds:uri="ac4cf650-1c28-4b81-85c7-d6b7a1590894"/>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0b6f975b-2c61-4660-a506-efd7fd47df3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274</TotalTime>
  <Words>1900</Words>
  <Application>Microsoft Office PowerPoint</Application>
  <PresentationFormat>Široki zaslon</PresentationFormat>
  <Paragraphs>199</Paragraphs>
  <Slides>30</Slides>
  <Notes>0</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30</vt:i4>
      </vt:variant>
    </vt:vector>
  </HeadingPairs>
  <TitlesOfParts>
    <vt:vector size="38" baseType="lpstr">
      <vt:lpstr>Stolzl Bold</vt:lpstr>
      <vt:lpstr>Wingdings</vt:lpstr>
      <vt:lpstr>Stolzl Book</vt:lpstr>
      <vt:lpstr>Arial</vt:lpstr>
      <vt:lpstr>Stolzl</vt:lpstr>
      <vt:lpstr>Segoe UI Emoji</vt:lpstr>
      <vt:lpstr>Calibri</vt:lpstr>
      <vt:lpstr>Office Theme</vt:lpstr>
      <vt:lpstr>General presentation  LO3</vt:lpstr>
      <vt:lpstr>ChatGPT?</vt:lpstr>
      <vt:lpstr>General guidelines</vt:lpstr>
      <vt:lpstr>General guidelines</vt:lpstr>
      <vt:lpstr>General guidelines:  can I use notes?</vt:lpstr>
      <vt:lpstr>General guidelines contd.</vt:lpstr>
      <vt:lpstr>Stage fright?</vt:lpstr>
      <vt:lpstr>Student presentation schedule</vt:lpstr>
      <vt:lpstr>Missing your time slot</vt:lpstr>
      <vt:lpstr>Missing your time slot contd.</vt:lpstr>
      <vt:lpstr>Preparation </vt:lpstr>
      <vt:lpstr>Structure </vt:lpstr>
      <vt:lpstr>3 main slides to have</vt:lpstr>
      <vt:lpstr>Visuals </vt:lpstr>
      <vt:lpstr>Visuals contd.</vt:lpstr>
      <vt:lpstr>How to get the audience’s attention?</vt:lpstr>
      <vt:lpstr>Language </vt:lpstr>
      <vt:lpstr>Body language </vt:lpstr>
      <vt:lpstr>Body language </vt:lpstr>
      <vt:lpstr>Bad vs. Good Presentation</vt:lpstr>
      <vt:lpstr>PowerPoint prezentacija</vt:lpstr>
      <vt:lpstr>Assessment criteria</vt:lpstr>
      <vt:lpstr>Assessment criteria</vt:lpstr>
      <vt:lpstr>Assessment criteria</vt:lpstr>
      <vt:lpstr>Assessment criteria</vt:lpstr>
      <vt:lpstr>Assessment criteria</vt:lpstr>
      <vt:lpstr>Points distribution</vt:lpstr>
      <vt:lpstr>Deduction of points</vt:lpstr>
      <vt:lpstr>For those who want more: TED talks</vt:lpstr>
      <vt:lpstr>#neverstoplearning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Martina Stadnik | Nastavnik</cp:lastModifiedBy>
  <cp:revision>46</cp:revision>
  <dcterms:created xsi:type="dcterms:W3CDTF">2018-01-24T13:33:55Z</dcterms:created>
  <dcterms:modified xsi:type="dcterms:W3CDTF">2024-09-27T16:12:26Z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0x0101000D0AA1B0231CEF4E857B54171E17E403</vt:lpwstr>
  </property>
</Properties>
</file>