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74" r:id="rId6"/>
    <p:sldId id="275" r:id="rId7"/>
    <p:sldId id="267" r:id="rId8"/>
    <p:sldId id="268" r:id="rId9"/>
    <p:sldId id="256" r:id="rId10"/>
    <p:sldId id="258" r:id="rId11"/>
    <p:sldId id="259" r:id="rId12"/>
    <p:sldId id="260" r:id="rId13"/>
    <p:sldId id="261" r:id="rId14"/>
    <p:sldId id="264" r:id="rId15"/>
    <p:sldId id="265" r:id="rId16"/>
    <p:sldId id="269" r:id="rId17"/>
    <p:sldId id="270" r:id="rId18"/>
    <p:sldId id="271" r:id="rId19"/>
    <p:sldId id="272" r:id="rId20"/>
    <p:sldId id="276" r:id="rId21"/>
    <p:sldId id="27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95308-1BC2-4BA8-B211-E5A16DA80242}" v="168" dt="2023-10-10T14:33:1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706"/>
  </p:normalViewPr>
  <p:slideViewPr>
    <p:cSldViewPr snapToGrid="0" snapToObjects="1">
      <p:cViewPr varScale="1">
        <p:scale>
          <a:sx n="110" d="100"/>
          <a:sy n="110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modal-verbs-of-deduction/" TargetMode="External"/><Relationship Id="rId2" Type="http://schemas.openxmlformats.org/officeDocument/2006/relationships/hyperlink" Target="https://www.callanschool.info/images/noticias_pdf/primary-auxiliari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ish-grammar.at/online_exercises/modal-verbs/m016.h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pPr algn="ctr"/>
            <a:r>
              <a:rPr lang="hr-HR" dirty="0"/>
              <a:t>MODAL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/>
          </a:p>
          <a:p>
            <a:r>
              <a:rPr lang="hr-HR" b="1" dirty="0"/>
              <a:t>SHOULD</a:t>
            </a:r>
            <a:r>
              <a:rPr lang="hr-HR" dirty="0"/>
              <a:t> &amp; </a:t>
            </a:r>
            <a:r>
              <a:rPr lang="hr-HR" b="1" dirty="0"/>
              <a:t>OUGHT TO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r">
              <a:buNone/>
            </a:pPr>
            <a:r>
              <a:rPr lang="hr-HR" i="1" dirty="0"/>
              <a:t>We </a:t>
            </a:r>
            <a:r>
              <a:rPr lang="hr-HR" b="1" i="1" dirty="0"/>
              <a:t>should</a:t>
            </a:r>
            <a:r>
              <a:rPr lang="hr-HR" i="1" dirty="0"/>
              <a:t> know / </a:t>
            </a:r>
            <a:r>
              <a:rPr lang="hr-HR" b="1" i="1" dirty="0"/>
              <a:t>ought to </a:t>
            </a:r>
            <a:r>
              <a:rPr lang="hr-HR" i="1" dirty="0"/>
              <a:t>know the result soon.</a:t>
            </a:r>
          </a:p>
          <a:p>
            <a:pPr marL="0" indent="0" algn="r">
              <a:buNone/>
            </a:pPr>
            <a:endParaRPr lang="hr-HR" i="1" dirty="0"/>
          </a:p>
          <a:p>
            <a:pPr marL="0" indent="0" algn="r">
              <a:buNone/>
            </a:pPr>
            <a:r>
              <a:rPr lang="hr-HR" i="1" dirty="0"/>
              <a:t>They </a:t>
            </a:r>
            <a:r>
              <a:rPr lang="hr-HR" b="1" i="1" dirty="0"/>
              <a:t>should </a:t>
            </a:r>
            <a:r>
              <a:rPr lang="hr-HR" i="1" dirty="0"/>
              <a:t>have / </a:t>
            </a:r>
            <a:r>
              <a:rPr lang="hr-HR" b="1" i="1" dirty="0"/>
              <a:t>ought to </a:t>
            </a:r>
            <a:r>
              <a:rPr lang="hr-HR" i="1" dirty="0"/>
              <a:t>have our letter by now.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/>
              <a:t>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MAY</a:t>
            </a:r>
            <a:r>
              <a:rPr lang="hr-HR" dirty="0"/>
              <a:t> &amp; </a:t>
            </a:r>
            <a:r>
              <a:rPr lang="hr-HR" b="1" dirty="0"/>
              <a:t>MIGHT</a:t>
            </a:r>
          </a:p>
          <a:p>
            <a:pPr marL="0" indent="0" algn="r">
              <a:buNone/>
            </a:pPr>
            <a:r>
              <a:rPr lang="hr-HR" i="1" dirty="0"/>
              <a:t>This old picture </a:t>
            </a:r>
            <a:r>
              <a:rPr lang="hr-HR" b="1" i="1" dirty="0"/>
              <a:t>may</a:t>
            </a:r>
            <a:r>
              <a:rPr lang="hr-HR" i="1" dirty="0"/>
              <a:t> / </a:t>
            </a:r>
            <a:r>
              <a:rPr lang="hr-HR" b="1" i="1" dirty="0"/>
              <a:t>might</a:t>
            </a:r>
            <a:r>
              <a:rPr lang="hr-HR" i="1" dirty="0"/>
              <a:t> be valuable.</a:t>
            </a:r>
          </a:p>
          <a:p>
            <a:pPr marL="0" indent="0" algn="r">
              <a:buNone/>
            </a:pPr>
            <a:r>
              <a:rPr lang="hr-HR" i="1" dirty="0"/>
              <a:t>That </a:t>
            </a:r>
            <a:r>
              <a:rPr lang="hr-HR" b="1" i="1" dirty="0"/>
              <a:t>may not </a:t>
            </a:r>
            <a:r>
              <a:rPr lang="hr-HR" i="1" dirty="0"/>
              <a:t>/ </a:t>
            </a:r>
            <a:r>
              <a:rPr lang="hr-HR" b="1" i="1" dirty="0"/>
              <a:t>might not </a:t>
            </a:r>
            <a:r>
              <a:rPr lang="hr-HR" i="1" dirty="0"/>
              <a:t>be a bad idea.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• </a:t>
            </a:r>
            <a:r>
              <a:rPr lang="hr-HR" b="1" dirty="0"/>
              <a:t>CAN</a:t>
            </a:r>
            <a:r>
              <a:rPr lang="hr-HR" dirty="0"/>
              <a:t> &amp; </a:t>
            </a:r>
            <a:r>
              <a:rPr lang="hr-HR" b="1" dirty="0"/>
              <a:t>COULD</a:t>
            </a:r>
          </a:p>
          <a:p>
            <a:pPr marL="0" indent="0" algn="r">
              <a:buNone/>
            </a:pPr>
            <a:r>
              <a:rPr lang="hr-HR" i="1" dirty="0"/>
              <a:t>We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</a:t>
            </a:r>
            <a:r>
              <a:rPr lang="hr-HR" i="1" dirty="0"/>
              <a:t> have a party. </a:t>
            </a:r>
          </a:p>
          <a:p>
            <a:pPr marL="0" indent="0" algn="r">
              <a:buNone/>
            </a:pPr>
            <a:r>
              <a:rPr lang="hr-HR" i="1" dirty="0"/>
              <a:t>If we’re short of money, I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 </a:t>
            </a:r>
            <a:r>
              <a:rPr lang="hr-HR" i="1" dirty="0"/>
              <a:t>sell my jewellery.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18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CAN</a:t>
            </a:r>
            <a:r>
              <a:rPr lang="hr-HR" dirty="0"/>
              <a:t> (present)</a:t>
            </a:r>
          </a:p>
          <a:p>
            <a:pPr marL="0" indent="0" algn="r">
              <a:buNone/>
            </a:pPr>
            <a:r>
              <a:rPr lang="hr-HR" b="1" i="1" dirty="0"/>
              <a:t>Can</a:t>
            </a:r>
            <a:r>
              <a:rPr lang="hr-HR" i="1" dirty="0"/>
              <a:t> you play the piano?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• </a:t>
            </a:r>
            <a:r>
              <a:rPr lang="hr-HR" b="1" dirty="0"/>
              <a:t>COULD</a:t>
            </a:r>
            <a:r>
              <a:rPr lang="hr-HR" dirty="0"/>
              <a:t> (past)</a:t>
            </a:r>
          </a:p>
          <a:p>
            <a:pPr marL="0" indent="0" algn="r">
              <a:buNone/>
            </a:pPr>
            <a:r>
              <a:rPr lang="hr-HR" i="1" dirty="0"/>
              <a:t>Nicola </a:t>
            </a:r>
            <a:r>
              <a:rPr lang="hr-HR" b="1" i="1" dirty="0"/>
              <a:t>could</a:t>
            </a:r>
            <a:r>
              <a:rPr lang="hr-HR" i="1" dirty="0"/>
              <a:t> play chess when he was six.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r-HR" dirty="0"/>
              <a:t> </a:t>
            </a:r>
            <a:r>
              <a:rPr lang="hr-HR" b="1" dirty="0"/>
              <a:t>BE ABLE TO</a:t>
            </a:r>
          </a:p>
          <a:p>
            <a:pPr marL="0" indent="0" algn="r">
              <a:buNone/>
            </a:pPr>
            <a:r>
              <a:rPr lang="hr-HR" b="1" i="1" dirty="0"/>
              <a:t>Being able to </a:t>
            </a:r>
            <a:r>
              <a:rPr lang="hr-HR" i="1" dirty="0"/>
              <a:t>speak a foreign language is a great </a:t>
            </a:r>
            <a:r>
              <a:rPr lang="hr-HR" i="1" dirty="0" err="1"/>
              <a:t>advantage</a:t>
            </a:r>
            <a:r>
              <a:rPr lang="hr-HR" dirty="0"/>
              <a:t>.</a:t>
            </a:r>
          </a:p>
          <a:p>
            <a:pPr marL="0" indent="0" algn="r">
              <a:buNone/>
            </a:pPr>
            <a:r>
              <a:rPr lang="hr-HR" i="1" dirty="0"/>
              <a:t>I </a:t>
            </a:r>
            <a:r>
              <a:rPr lang="hr-HR" i="1" dirty="0" err="1"/>
              <a:t>haven’t</a:t>
            </a:r>
            <a:r>
              <a:rPr lang="hr-HR" i="1" dirty="0"/>
              <a:t> </a:t>
            </a:r>
            <a:r>
              <a:rPr lang="hr-HR" b="1" i="1" dirty="0" err="1"/>
              <a:t>been</a:t>
            </a:r>
            <a:r>
              <a:rPr lang="hr-HR" b="1" i="1" dirty="0"/>
              <a:t> </a:t>
            </a:r>
            <a:r>
              <a:rPr lang="hr-HR" b="1" i="1" dirty="0" err="1"/>
              <a:t>able</a:t>
            </a:r>
            <a:r>
              <a:rPr lang="hr-HR" b="1" i="1" dirty="0"/>
              <a:t> to </a:t>
            </a:r>
            <a:r>
              <a:rPr lang="hr-HR" i="1" dirty="0" err="1"/>
              <a:t>sleep</a:t>
            </a:r>
            <a:r>
              <a:rPr lang="hr-HR" i="1" dirty="0"/>
              <a:t> </a:t>
            </a:r>
            <a:r>
              <a:rPr lang="hr-HR" i="1" dirty="0" err="1"/>
              <a:t>recently</a:t>
            </a:r>
            <a:r>
              <a:rPr lang="hr-HR" i="1" dirty="0"/>
              <a:t>.</a:t>
            </a:r>
          </a:p>
          <a:p>
            <a:pPr marL="0" indent="0" algn="r">
              <a:buNone/>
            </a:pPr>
            <a:r>
              <a:rPr lang="hr-HR" i="1" dirty="0" err="1"/>
              <a:t>Applicants</a:t>
            </a:r>
            <a:r>
              <a:rPr lang="hr-HR" i="1" dirty="0"/>
              <a:t> for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job</a:t>
            </a:r>
            <a:r>
              <a:rPr lang="hr-HR" i="1" dirty="0"/>
              <a:t> must </a:t>
            </a:r>
            <a:r>
              <a:rPr lang="hr-HR" b="1" i="1" dirty="0" err="1"/>
              <a:t>be</a:t>
            </a:r>
            <a:r>
              <a:rPr lang="hr-HR" b="1" i="1" dirty="0"/>
              <a:t> </a:t>
            </a:r>
            <a:r>
              <a:rPr lang="hr-HR" b="1" i="1" dirty="0" err="1"/>
              <a:t>able</a:t>
            </a:r>
            <a:r>
              <a:rPr lang="hr-HR" b="1" i="1" dirty="0"/>
              <a:t> to </a:t>
            </a:r>
            <a:r>
              <a:rPr lang="hr-HR" i="1" dirty="0" err="1"/>
              <a:t>speak</a:t>
            </a:r>
            <a:r>
              <a:rPr lang="hr-HR" i="1" dirty="0"/>
              <a:t> </a:t>
            </a:r>
            <a:r>
              <a:rPr lang="hr-HR" i="1" dirty="0" err="1"/>
              <a:t>two</a:t>
            </a:r>
            <a:r>
              <a:rPr lang="hr-HR" i="1" dirty="0"/>
              <a:t> </a:t>
            </a:r>
            <a:r>
              <a:rPr lang="hr-HR" i="1" dirty="0" err="1"/>
              <a:t>foreign</a:t>
            </a:r>
            <a:r>
              <a:rPr lang="hr-HR" i="1" dirty="0"/>
              <a:t> </a:t>
            </a:r>
            <a:r>
              <a:rPr lang="hr-HR" i="1" dirty="0" err="1"/>
              <a:t>languages</a:t>
            </a:r>
            <a:r>
              <a:rPr lang="hr-HR" i="1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61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F5511-38A3-7602-7A07-814DF14E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a </a:t>
            </a:r>
            <a:r>
              <a:rPr lang="hr-HR" dirty="0" err="1"/>
              <a:t>go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E7D830-A1D4-AF8E-72B6-8D08A73ED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3225" cy="4351338"/>
          </a:xfrm>
        </p:spPr>
        <p:txBody>
          <a:bodyPr/>
          <a:lstStyle/>
          <a:p>
            <a:r>
              <a:rPr lang="hr-HR" dirty="0"/>
              <a:t>Nicole </a:t>
            </a:r>
            <a:r>
              <a:rPr lang="hr-HR" u="sng" dirty="0"/>
              <a:t>  </a:t>
            </a:r>
            <a:r>
              <a:rPr lang="hr-HR" u="sng" dirty="0" err="1"/>
              <a:t>can</a:t>
            </a:r>
            <a:r>
              <a:rPr lang="hr-HR" u="sng" dirty="0"/>
              <a:t>  </a:t>
            </a:r>
            <a:r>
              <a:rPr lang="hr-HR" dirty="0"/>
              <a:t> </a:t>
            </a:r>
            <a:r>
              <a:rPr lang="hr-HR" dirty="0" err="1"/>
              <a:t>drive</a:t>
            </a:r>
            <a:r>
              <a:rPr lang="hr-HR" dirty="0"/>
              <a:t> but 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dirty="0" err="1"/>
              <a:t>hasn’t</a:t>
            </a:r>
            <a:r>
              <a:rPr lang="hr-HR" dirty="0"/>
              <a:t> </a:t>
            </a:r>
            <a:r>
              <a:rPr lang="hr-HR" dirty="0" err="1"/>
              <a:t>got</a:t>
            </a:r>
            <a:r>
              <a:rPr lang="hr-HR" dirty="0"/>
              <a:t> a car.</a:t>
            </a:r>
          </a:p>
          <a:p>
            <a:r>
              <a:rPr lang="hr-HR" dirty="0"/>
              <a:t>I </a:t>
            </a:r>
            <a:r>
              <a:rPr lang="hr-HR" dirty="0" err="1"/>
              <a:t>used</a:t>
            </a:r>
            <a:r>
              <a:rPr lang="hr-HR" dirty="0"/>
              <a:t>  </a:t>
            </a:r>
            <a:r>
              <a:rPr lang="hr-HR" u="sng" dirty="0"/>
              <a:t> to </a:t>
            </a:r>
            <a:r>
              <a:rPr lang="hr-HR" u="sng" dirty="0" err="1"/>
              <a:t>be</a:t>
            </a:r>
            <a:r>
              <a:rPr lang="hr-HR" u="sng" dirty="0"/>
              <a:t> </a:t>
            </a:r>
            <a:r>
              <a:rPr lang="hr-HR" u="sng" dirty="0" err="1"/>
              <a:t>able</a:t>
            </a:r>
            <a:r>
              <a:rPr lang="hr-HR" u="sng" dirty="0"/>
              <a:t> to </a:t>
            </a:r>
            <a:r>
              <a:rPr lang="hr-HR" dirty="0"/>
              <a:t> </a:t>
            </a:r>
            <a:r>
              <a:rPr lang="hr-HR" dirty="0" err="1"/>
              <a:t>stand</a:t>
            </a:r>
            <a:r>
              <a:rPr lang="hr-HR" dirty="0"/>
              <a:t> on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head</a:t>
            </a:r>
            <a:r>
              <a:rPr lang="hr-HR" dirty="0"/>
              <a:t>, but I </a:t>
            </a:r>
            <a:r>
              <a:rPr lang="hr-HR" dirty="0" err="1"/>
              <a:t>can’t</a:t>
            </a:r>
            <a:r>
              <a:rPr lang="hr-HR" dirty="0"/>
              <a:t> do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now</a:t>
            </a:r>
            <a:r>
              <a:rPr lang="hr-HR" dirty="0"/>
              <a:t>.</a:t>
            </a:r>
          </a:p>
          <a:p>
            <a:r>
              <a:rPr lang="hr-HR" dirty="0" err="1"/>
              <a:t>You’ve</a:t>
            </a:r>
            <a:r>
              <a:rPr lang="hr-HR" dirty="0"/>
              <a:t> </a:t>
            </a:r>
            <a:r>
              <a:rPr lang="hr-HR" dirty="0" err="1"/>
              <a:t>been</a:t>
            </a:r>
            <a:r>
              <a:rPr lang="hr-HR" dirty="0"/>
              <a:t> </a:t>
            </a:r>
            <a:r>
              <a:rPr lang="hr-HR" dirty="0" err="1"/>
              <a:t>travelling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. You  </a:t>
            </a:r>
            <a:r>
              <a:rPr lang="hr-HR" u="sng" dirty="0"/>
              <a:t> must  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tired</a:t>
            </a:r>
            <a:r>
              <a:rPr lang="hr-HR" dirty="0"/>
              <a:t>. You  </a:t>
            </a:r>
            <a:r>
              <a:rPr lang="hr-HR" u="sng" dirty="0"/>
              <a:t> </a:t>
            </a:r>
            <a:r>
              <a:rPr lang="hr-HR" u="sng" dirty="0" err="1"/>
              <a:t>should</a:t>
            </a:r>
            <a:r>
              <a:rPr lang="hr-HR" u="sng" dirty="0"/>
              <a:t> </a:t>
            </a:r>
            <a:r>
              <a:rPr lang="hr-HR" dirty="0"/>
              <a:t> </a:t>
            </a:r>
            <a:r>
              <a:rPr lang="hr-HR" dirty="0" err="1"/>
              <a:t>go</a:t>
            </a:r>
            <a:r>
              <a:rPr lang="hr-HR" dirty="0"/>
              <a:t> to bed </a:t>
            </a:r>
            <a:r>
              <a:rPr lang="hr-HR" dirty="0" err="1"/>
              <a:t>immediately</a:t>
            </a:r>
            <a:r>
              <a:rPr lang="hr-HR" dirty="0"/>
              <a:t>.</a:t>
            </a:r>
          </a:p>
          <a:p>
            <a:r>
              <a:rPr lang="hr-HR" dirty="0"/>
              <a:t>A </a:t>
            </a:r>
            <a:r>
              <a:rPr lang="hr-HR" dirty="0" err="1"/>
              <a:t>successful</a:t>
            </a:r>
            <a:r>
              <a:rPr lang="hr-HR" dirty="0"/>
              <a:t> marketing </a:t>
            </a:r>
            <a:r>
              <a:rPr lang="hr-HR" dirty="0" err="1"/>
              <a:t>campaign</a:t>
            </a:r>
            <a:r>
              <a:rPr lang="hr-HR" dirty="0"/>
              <a:t> </a:t>
            </a:r>
            <a:r>
              <a:rPr lang="hr-HR" u="sng" dirty="0"/>
              <a:t> </a:t>
            </a:r>
            <a:r>
              <a:rPr lang="hr-HR" u="sng" dirty="0" err="1"/>
              <a:t>could</a:t>
            </a:r>
            <a:r>
              <a:rPr lang="hr-HR" u="sng" dirty="0"/>
              <a:t> </a:t>
            </a:r>
            <a:r>
              <a:rPr lang="hr-HR" dirty="0"/>
              <a:t> </a:t>
            </a:r>
            <a:r>
              <a:rPr lang="hr-HR" dirty="0" err="1"/>
              <a:t>increase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income</a:t>
            </a:r>
            <a:r>
              <a:rPr lang="hr-HR" dirty="0"/>
              <a:t>.</a:t>
            </a:r>
          </a:p>
          <a:p>
            <a:r>
              <a:rPr lang="hr-HR" dirty="0"/>
              <a:t>Take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umbrella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 </a:t>
            </a:r>
            <a:r>
              <a:rPr lang="hr-HR" u="sng" dirty="0"/>
              <a:t> </a:t>
            </a:r>
            <a:r>
              <a:rPr lang="hr-HR" u="sng" dirty="0" err="1"/>
              <a:t>might</a:t>
            </a:r>
            <a:r>
              <a:rPr lang="hr-HR" u="sng" dirty="0"/>
              <a:t> </a:t>
            </a:r>
            <a:r>
              <a:rPr lang="hr-HR" dirty="0"/>
              <a:t> </a:t>
            </a:r>
            <a:r>
              <a:rPr lang="hr-HR" dirty="0" err="1"/>
              <a:t>rain</a:t>
            </a:r>
            <a:r>
              <a:rPr lang="hr-HR" dirty="0"/>
              <a:t> </a:t>
            </a:r>
            <a:r>
              <a:rPr lang="hr-HR" dirty="0" err="1"/>
              <a:t>later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A38CE75-AAD9-1935-1AC6-A9B238EDF892}"/>
              </a:ext>
            </a:extLst>
          </p:cNvPr>
          <p:cNvSpPr/>
          <p:nvPr/>
        </p:nvSpPr>
        <p:spPr>
          <a:xfrm>
            <a:off x="2180492" y="1892744"/>
            <a:ext cx="1093444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0AA539C-BA7F-5FE3-46AC-3CE4EA6EE8B7}"/>
              </a:ext>
            </a:extLst>
          </p:cNvPr>
          <p:cNvSpPr/>
          <p:nvPr/>
        </p:nvSpPr>
        <p:spPr>
          <a:xfrm>
            <a:off x="2332891" y="2385357"/>
            <a:ext cx="2124009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26698D5-E2A4-80C9-764F-75627BE39EA1}"/>
              </a:ext>
            </a:extLst>
          </p:cNvPr>
          <p:cNvSpPr/>
          <p:nvPr/>
        </p:nvSpPr>
        <p:spPr>
          <a:xfrm>
            <a:off x="6693877" y="2895600"/>
            <a:ext cx="1093444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89D411C-7417-8E45-EC0B-97FA1D11507F}"/>
              </a:ext>
            </a:extLst>
          </p:cNvPr>
          <p:cNvSpPr/>
          <p:nvPr/>
        </p:nvSpPr>
        <p:spPr>
          <a:xfrm>
            <a:off x="10140461" y="2895599"/>
            <a:ext cx="1093444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6B444A0-5590-25AB-D2B0-2843D33475C3}"/>
              </a:ext>
            </a:extLst>
          </p:cNvPr>
          <p:cNvSpPr/>
          <p:nvPr/>
        </p:nvSpPr>
        <p:spPr>
          <a:xfrm>
            <a:off x="6514834" y="3822250"/>
            <a:ext cx="1093444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19C54C2-B8DB-31C5-A8C1-89CD62AF5C88}"/>
              </a:ext>
            </a:extLst>
          </p:cNvPr>
          <p:cNvSpPr/>
          <p:nvPr/>
        </p:nvSpPr>
        <p:spPr>
          <a:xfrm>
            <a:off x="4456900" y="4347130"/>
            <a:ext cx="1093444" cy="35808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7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5B18C7-05B5-2782-0885-290208EE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3" y="728546"/>
            <a:ext cx="11433717" cy="54484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dirty="0" err="1"/>
              <a:t>Look</a:t>
            </a:r>
            <a:r>
              <a:rPr lang="hr-HR" dirty="0"/>
              <a:t> at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clouds</a:t>
            </a:r>
            <a:r>
              <a:rPr lang="hr-HR" dirty="0"/>
              <a:t>. I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i="1" dirty="0" err="1"/>
              <a:t>can</a:t>
            </a:r>
            <a:r>
              <a:rPr lang="hr-HR" i="1" dirty="0"/>
              <a:t>/</a:t>
            </a:r>
            <a:r>
              <a:rPr lang="hr-HR" i="1" dirty="0" err="1"/>
              <a:t>might</a:t>
            </a:r>
            <a:r>
              <a:rPr lang="hr-HR" i="1" dirty="0"/>
              <a:t>/must </a:t>
            </a:r>
            <a:r>
              <a:rPr lang="hr-HR" dirty="0" err="1"/>
              <a:t>rain</a:t>
            </a:r>
            <a:r>
              <a:rPr lang="hr-HR" dirty="0"/>
              <a:t>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impossible</a:t>
            </a:r>
            <a:r>
              <a:rPr lang="hr-HR" dirty="0"/>
              <a:t>!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i="1" dirty="0" err="1"/>
              <a:t>can’t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mustn’t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may</a:t>
            </a:r>
            <a:r>
              <a:rPr lang="hr-HR" i="1" dirty="0"/>
              <a:t> </a:t>
            </a:r>
            <a:r>
              <a:rPr lang="hr-HR" i="1" dirty="0" err="1"/>
              <a:t>not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Well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! You </a:t>
            </a:r>
            <a:r>
              <a:rPr lang="hr-HR" dirty="0" err="1"/>
              <a:t>may</a:t>
            </a:r>
            <a:r>
              <a:rPr lang="hr-HR" dirty="0"/>
              <a:t> </a:t>
            </a:r>
            <a:r>
              <a:rPr lang="hr-HR" i="1" dirty="0" err="1"/>
              <a:t>be</a:t>
            </a:r>
            <a:r>
              <a:rPr lang="hr-HR" i="1" dirty="0"/>
              <a:t>/must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might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pleased</a:t>
            </a:r>
            <a:r>
              <a:rPr lang="hr-HR" dirty="0"/>
              <a:t>!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I’ve</a:t>
            </a:r>
            <a:r>
              <a:rPr lang="hr-HR" dirty="0"/>
              <a:t> no </a:t>
            </a:r>
            <a:r>
              <a:rPr lang="hr-HR" dirty="0" err="1"/>
              <a:t>idea</a:t>
            </a:r>
            <a:r>
              <a:rPr lang="hr-HR" dirty="0"/>
              <a:t> </a:t>
            </a:r>
            <a:r>
              <a:rPr lang="hr-HR" dirty="0" err="1"/>
              <a:t>where</a:t>
            </a:r>
            <a:r>
              <a:rPr lang="hr-HR" dirty="0"/>
              <a:t> Jane </a:t>
            </a:r>
            <a:r>
              <a:rPr lang="hr-HR" dirty="0" err="1"/>
              <a:t>is</a:t>
            </a:r>
            <a:r>
              <a:rPr lang="hr-HR" dirty="0"/>
              <a:t>. 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i="1" dirty="0" err="1"/>
              <a:t>could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/must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 err="1"/>
              <a:t>anywhere</a:t>
            </a:r>
            <a:r>
              <a:rPr lang="hr-HR" dirty="0"/>
              <a:t>!</a:t>
            </a:r>
          </a:p>
          <a:p>
            <a:pPr>
              <a:lnSpc>
                <a:spcPct val="100000"/>
              </a:lnSpc>
            </a:pPr>
            <a:r>
              <a:rPr lang="hr-HR" dirty="0"/>
              <a:t>I </a:t>
            </a:r>
            <a:r>
              <a:rPr lang="hr-HR" dirty="0" err="1"/>
              <a:t>suppose</a:t>
            </a:r>
            <a:r>
              <a:rPr lang="hr-HR" dirty="0"/>
              <a:t> </a:t>
            </a:r>
            <a:r>
              <a:rPr lang="hr-HR" dirty="0" err="1"/>
              <a:t>it’s</a:t>
            </a:r>
            <a:r>
              <a:rPr lang="hr-HR" dirty="0"/>
              <a:t> </a:t>
            </a:r>
            <a:r>
              <a:rPr lang="hr-HR" dirty="0" err="1"/>
              <a:t>possible</a:t>
            </a:r>
            <a:r>
              <a:rPr lang="hr-HR" dirty="0"/>
              <a:t>. I </a:t>
            </a:r>
            <a:r>
              <a:rPr lang="hr-HR" i="1" dirty="0" err="1"/>
              <a:t>might</a:t>
            </a:r>
            <a:r>
              <a:rPr lang="hr-HR" i="1" dirty="0"/>
              <a:t>/</a:t>
            </a:r>
            <a:r>
              <a:rPr lang="hr-HR" i="1" dirty="0" err="1"/>
              <a:t>can</a:t>
            </a:r>
            <a:r>
              <a:rPr lang="hr-HR" i="1" dirty="0"/>
              <a:t>/must </a:t>
            </a:r>
            <a:r>
              <a:rPr lang="hr-HR" dirty="0" err="1"/>
              <a:t>come</a:t>
            </a:r>
            <a:r>
              <a:rPr lang="hr-HR" dirty="0"/>
              <a:t> to </a:t>
            </a:r>
            <a:r>
              <a:rPr lang="hr-HR" dirty="0" err="1"/>
              <a:t>your</a:t>
            </a:r>
            <a:r>
              <a:rPr lang="hr-HR" dirty="0"/>
              <a:t> party.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I’m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sure. I </a:t>
            </a:r>
            <a:r>
              <a:rPr lang="hr-HR" i="1" dirty="0"/>
              <a:t>must </a:t>
            </a:r>
            <a:r>
              <a:rPr lang="hr-HR" i="1" dirty="0" err="1"/>
              <a:t>not</a:t>
            </a:r>
            <a:r>
              <a:rPr lang="hr-HR" i="1" dirty="0"/>
              <a:t>/</a:t>
            </a:r>
            <a:r>
              <a:rPr lang="hr-HR" i="1" dirty="0" err="1"/>
              <a:t>may</a:t>
            </a:r>
            <a:r>
              <a:rPr lang="hr-HR" i="1" dirty="0"/>
              <a:t> </a:t>
            </a:r>
            <a:r>
              <a:rPr lang="hr-HR" i="1" dirty="0" err="1"/>
              <a:t>not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i="1" dirty="0" err="1"/>
              <a:t>able</a:t>
            </a:r>
            <a:r>
              <a:rPr lang="hr-HR" i="1" dirty="0"/>
              <a:t> to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time.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i="1" dirty="0" err="1"/>
              <a:t>can’t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mustn’t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may</a:t>
            </a:r>
            <a:r>
              <a:rPr lang="hr-HR" i="1" dirty="0"/>
              <a:t> </a:t>
            </a:r>
            <a:r>
              <a:rPr lang="hr-HR" i="1" dirty="0" err="1"/>
              <a:t>not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/>
              <a:t>David. He </a:t>
            </a:r>
            <a:r>
              <a:rPr lang="hr-HR" dirty="0" err="1"/>
              <a:t>hasn’t</a:t>
            </a:r>
            <a:r>
              <a:rPr lang="hr-HR" dirty="0"/>
              <a:t> </a:t>
            </a:r>
            <a:r>
              <a:rPr lang="hr-HR" dirty="0" err="1"/>
              <a:t>got</a:t>
            </a:r>
            <a:r>
              <a:rPr lang="hr-HR" dirty="0"/>
              <a:t> a bike.</a:t>
            </a:r>
          </a:p>
          <a:p>
            <a:pPr>
              <a:lnSpc>
                <a:spcPct val="100000"/>
              </a:lnSpc>
            </a:pPr>
            <a:r>
              <a:rPr lang="hr-HR" dirty="0"/>
              <a:t>Lisa </a:t>
            </a:r>
            <a:r>
              <a:rPr lang="hr-HR" dirty="0" err="1"/>
              <a:t>isn’t</a:t>
            </a:r>
            <a:r>
              <a:rPr lang="hr-HR" dirty="0"/>
              <a:t> </a:t>
            </a:r>
            <a:r>
              <a:rPr lang="hr-HR" dirty="0" err="1"/>
              <a:t>here</a:t>
            </a:r>
            <a:r>
              <a:rPr lang="hr-HR" dirty="0"/>
              <a:t> </a:t>
            </a:r>
            <a:r>
              <a:rPr lang="hr-HR" dirty="0" err="1"/>
              <a:t>yet</a:t>
            </a:r>
            <a:r>
              <a:rPr lang="hr-HR" dirty="0"/>
              <a:t>. </a:t>
            </a:r>
            <a:r>
              <a:rPr lang="hr-HR" dirty="0" err="1"/>
              <a:t>She</a:t>
            </a:r>
            <a:r>
              <a:rPr lang="hr-HR" dirty="0"/>
              <a:t> </a:t>
            </a:r>
            <a:r>
              <a:rPr lang="hr-HR" i="1" dirty="0" err="1"/>
              <a:t>can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/must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/>
              <a:t>on 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way</a:t>
            </a:r>
            <a:r>
              <a:rPr lang="hr-HR" dirty="0"/>
              <a:t>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There’s</a:t>
            </a:r>
            <a:r>
              <a:rPr lang="hr-HR" dirty="0"/>
              <a:t> </a:t>
            </a:r>
            <a:r>
              <a:rPr lang="hr-HR" dirty="0" err="1"/>
              <a:t>someone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door</a:t>
            </a:r>
            <a:r>
              <a:rPr lang="hr-HR" dirty="0"/>
              <a:t>.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i="1" dirty="0" err="1"/>
              <a:t>can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/</a:t>
            </a:r>
            <a:r>
              <a:rPr lang="hr-HR" i="1" dirty="0" err="1"/>
              <a:t>could</a:t>
            </a:r>
            <a:r>
              <a:rPr lang="hr-HR" i="1" dirty="0"/>
              <a:t>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postman</a:t>
            </a:r>
            <a:r>
              <a:rPr lang="hr-HR" dirty="0"/>
              <a:t>.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Sorry</a:t>
            </a:r>
            <a:r>
              <a:rPr lang="hr-HR" dirty="0"/>
              <a:t>, I </a:t>
            </a:r>
            <a:r>
              <a:rPr lang="hr-HR" i="1" dirty="0" err="1"/>
              <a:t>can’t</a:t>
            </a:r>
            <a:r>
              <a:rPr lang="hr-HR" i="1" dirty="0"/>
              <a:t> /</a:t>
            </a:r>
            <a:r>
              <a:rPr lang="hr-HR" i="1" dirty="0" err="1"/>
              <a:t>may</a:t>
            </a:r>
            <a:r>
              <a:rPr lang="hr-HR" i="1" dirty="0"/>
              <a:t> </a:t>
            </a:r>
            <a:r>
              <a:rPr lang="hr-HR" i="1" dirty="0" err="1"/>
              <a:t>not</a:t>
            </a:r>
            <a:r>
              <a:rPr lang="hr-HR" i="1" dirty="0"/>
              <a:t>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. I </a:t>
            </a:r>
            <a:r>
              <a:rPr lang="hr-HR" dirty="0" err="1"/>
              <a:t>have</a:t>
            </a:r>
            <a:r>
              <a:rPr lang="hr-HR" dirty="0"/>
              <a:t> to do </a:t>
            </a:r>
            <a:r>
              <a:rPr lang="hr-HR" dirty="0" err="1"/>
              <a:t>my</a:t>
            </a:r>
            <a:r>
              <a:rPr lang="hr-HR" dirty="0"/>
              <a:t> </a:t>
            </a:r>
            <a:r>
              <a:rPr lang="hr-HR" dirty="0" err="1"/>
              <a:t>homework</a:t>
            </a:r>
            <a:r>
              <a:rPr lang="hr-HR" dirty="0"/>
              <a:t>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C85C11FB-86D1-D487-132A-A1789DFE657E}"/>
              </a:ext>
            </a:extLst>
          </p:cNvPr>
          <p:cNvSpPr/>
          <p:nvPr/>
        </p:nvSpPr>
        <p:spPr>
          <a:xfrm>
            <a:off x="6006790" y="685567"/>
            <a:ext cx="1144859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D0B6F793-47B2-EDCD-EBFD-BFE13222A5B2}"/>
              </a:ext>
            </a:extLst>
          </p:cNvPr>
          <p:cNvSpPr/>
          <p:nvPr/>
        </p:nvSpPr>
        <p:spPr>
          <a:xfrm>
            <a:off x="3943815" y="1186559"/>
            <a:ext cx="1401336" cy="590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0577CCF0-202F-AE5B-E4C0-842011A78EAD}"/>
              </a:ext>
            </a:extLst>
          </p:cNvPr>
          <p:cNvSpPr/>
          <p:nvPr/>
        </p:nvSpPr>
        <p:spPr>
          <a:xfrm>
            <a:off x="4404732" y="1729252"/>
            <a:ext cx="1401336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3072531-ECC6-E9D0-D449-089290CF3E0C}"/>
              </a:ext>
            </a:extLst>
          </p:cNvPr>
          <p:cNvSpPr/>
          <p:nvPr/>
        </p:nvSpPr>
        <p:spPr>
          <a:xfrm>
            <a:off x="5694555" y="2187265"/>
            <a:ext cx="1538869" cy="590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F5C15B31-25E7-696B-BAB0-EF2F67668D66}"/>
              </a:ext>
            </a:extLst>
          </p:cNvPr>
          <p:cNvSpPr/>
          <p:nvPr/>
        </p:nvSpPr>
        <p:spPr>
          <a:xfrm>
            <a:off x="5434361" y="2777467"/>
            <a:ext cx="788020" cy="473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FAC5E1F-C764-302C-5F6B-9BBAA5D37DE3}"/>
              </a:ext>
            </a:extLst>
          </p:cNvPr>
          <p:cNvSpPr/>
          <p:nvPr/>
        </p:nvSpPr>
        <p:spPr>
          <a:xfrm>
            <a:off x="4289502" y="3251161"/>
            <a:ext cx="3122342" cy="52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31833D6-4418-A91A-E983-FE2CC501424D}"/>
              </a:ext>
            </a:extLst>
          </p:cNvPr>
          <p:cNvSpPr/>
          <p:nvPr/>
        </p:nvSpPr>
        <p:spPr>
          <a:xfrm>
            <a:off x="1423639" y="3778173"/>
            <a:ext cx="1431073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C8EC538-2A22-6F85-A4CB-BB7179DB074C}"/>
              </a:ext>
            </a:extLst>
          </p:cNvPr>
          <p:cNvSpPr/>
          <p:nvPr/>
        </p:nvSpPr>
        <p:spPr>
          <a:xfrm>
            <a:off x="5508701" y="4256397"/>
            <a:ext cx="1431073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A60B606-BF53-9D7F-4138-CC52E6A1B76F}"/>
              </a:ext>
            </a:extLst>
          </p:cNvPr>
          <p:cNvSpPr/>
          <p:nvPr/>
        </p:nvSpPr>
        <p:spPr>
          <a:xfrm>
            <a:off x="6839414" y="4794560"/>
            <a:ext cx="1494264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79A69443-B9A0-6AF8-5B14-CDAA2A41C75C}"/>
              </a:ext>
            </a:extLst>
          </p:cNvPr>
          <p:cNvSpPr/>
          <p:nvPr/>
        </p:nvSpPr>
        <p:spPr>
          <a:xfrm>
            <a:off x="1780478" y="5300082"/>
            <a:ext cx="1144859" cy="505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6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A06B4F-5A0D-3440-90F1-F31446E4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hr-HR" sz="3200" dirty="0" err="1"/>
              <a:t>Similar</a:t>
            </a:r>
            <a:r>
              <a:rPr lang="hr-HR" sz="3200" dirty="0"/>
              <a:t> </a:t>
            </a:r>
            <a:r>
              <a:rPr lang="hr-HR" sz="3200" dirty="0" err="1"/>
              <a:t>or</a:t>
            </a:r>
            <a:r>
              <a:rPr lang="hr-HR" sz="3200" dirty="0"/>
              <a:t> </a:t>
            </a:r>
            <a:r>
              <a:rPr lang="hr-HR" sz="3200" dirty="0" err="1"/>
              <a:t>different</a:t>
            </a:r>
            <a:r>
              <a:rPr lang="hr-HR" sz="3200" dirty="0"/>
              <a:t> </a:t>
            </a:r>
            <a:r>
              <a:rPr lang="hr-HR" sz="3200" dirty="0" err="1"/>
              <a:t>meaning</a:t>
            </a:r>
            <a:r>
              <a:rPr lang="hr-HR" sz="3200" dirty="0"/>
              <a:t>?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42C0FB-8BA9-1F4F-7608-0CD51F0F7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95" y="1100831"/>
            <a:ext cx="6325985" cy="50761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err="1"/>
              <a:t>You’d</a:t>
            </a:r>
            <a:r>
              <a:rPr lang="hr-HR" sz="2400" dirty="0"/>
              <a:t> </a:t>
            </a:r>
            <a:r>
              <a:rPr lang="hr-HR" sz="2400" dirty="0" err="1"/>
              <a:t>better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don’t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press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button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rest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must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crazy</a:t>
            </a:r>
            <a:r>
              <a:rPr lang="hr-HR" sz="24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must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here</a:t>
            </a:r>
            <a:r>
              <a:rPr lang="hr-HR" sz="2400" dirty="0"/>
              <a:t> at 8:00.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mustn’t</a:t>
            </a:r>
            <a:r>
              <a:rPr lang="hr-HR" sz="2400" dirty="0"/>
              <a:t> do </a:t>
            </a:r>
            <a:r>
              <a:rPr lang="hr-HR" sz="2400" dirty="0" err="1"/>
              <a:t>that</a:t>
            </a:r>
            <a:r>
              <a:rPr lang="hr-HR" sz="24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shouldn’t</a:t>
            </a:r>
            <a:r>
              <a:rPr lang="hr-HR" sz="2400" dirty="0"/>
              <a:t> </a:t>
            </a:r>
            <a:r>
              <a:rPr lang="hr-HR" sz="2400" dirty="0" err="1"/>
              <a:t>eat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much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harder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err="1"/>
              <a:t>I’d</a:t>
            </a:r>
            <a:r>
              <a:rPr lang="hr-HR" sz="2400" dirty="0"/>
              <a:t> </a:t>
            </a:r>
            <a:r>
              <a:rPr lang="hr-HR" sz="2400" dirty="0" err="1"/>
              <a:t>better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letters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I </a:t>
            </a:r>
            <a:r>
              <a:rPr lang="hr-HR" sz="2400" dirty="0" err="1"/>
              <a:t>ought</a:t>
            </a:r>
            <a:r>
              <a:rPr lang="hr-HR" sz="2400" dirty="0"/>
              <a:t> to </a:t>
            </a:r>
            <a:r>
              <a:rPr lang="hr-HR" sz="2400" dirty="0" err="1"/>
              <a:t>leave</a:t>
            </a:r>
            <a:r>
              <a:rPr lang="hr-HR" sz="2400" dirty="0"/>
              <a:t> </a:t>
            </a:r>
            <a:r>
              <a:rPr lang="hr-HR" sz="2400" dirty="0" err="1"/>
              <a:t>now</a:t>
            </a:r>
            <a:r>
              <a:rPr lang="hr-HR" sz="2400" dirty="0"/>
              <a:t>.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1CA8B39E-D525-4381-4C33-C98A0F508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1996" y="1100831"/>
            <a:ext cx="5181600" cy="50761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go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mustn’t</a:t>
            </a:r>
            <a:r>
              <a:rPr lang="hr-HR" sz="2400" dirty="0"/>
              <a:t> press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button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ought</a:t>
            </a:r>
            <a:r>
              <a:rPr lang="hr-HR" sz="2400" dirty="0"/>
              <a:t> to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rest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crazy</a:t>
            </a:r>
            <a:r>
              <a:rPr lang="hr-HR" sz="24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here</a:t>
            </a:r>
            <a:r>
              <a:rPr lang="hr-HR" sz="2400" dirty="0"/>
              <a:t> at 8:00.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don’t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do </a:t>
            </a:r>
            <a:r>
              <a:rPr lang="hr-HR" sz="2400" dirty="0" err="1"/>
              <a:t>that</a:t>
            </a:r>
            <a:r>
              <a:rPr lang="hr-HR" sz="24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You </a:t>
            </a:r>
            <a:r>
              <a:rPr lang="hr-HR" sz="2400" dirty="0" err="1"/>
              <a:t>ought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 to </a:t>
            </a:r>
            <a:r>
              <a:rPr lang="hr-HR" sz="2400" dirty="0" err="1"/>
              <a:t>eat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much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err="1"/>
              <a:t>We</a:t>
            </a:r>
            <a:r>
              <a:rPr lang="hr-HR" sz="2400" dirty="0"/>
              <a:t> must </a:t>
            </a:r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harder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I must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letters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/>
              <a:t>I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leave</a:t>
            </a:r>
            <a:r>
              <a:rPr lang="hr-HR" sz="2400" dirty="0"/>
              <a:t> </a:t>
            </a:r>
            <a:r>
              <a:rPr lang="hr-HR" sz="2400" dirty="0" err="1"/>
              <a:t>now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/>
          </a:p>
        </p:txBody>
      </p:sp>
      <p:sp>
        <p:nvSpPr>
          <p:cNvPr id="8" name="Rezervirano mjesto sadržaja 6">
            <a:extLst>
              <a:ext uri="{FF2B5EF4-FFF2-40B4-BE49-F238E27FC236}">
                <a16:creationId xmlns:a16="http://schemas.microsoft.com/office/drawing/2014/main" id="{C322D861-CDFD-1D14-E1FB-2FB145DDC890}"/>
              </a:ext>
            </a:extLst>
          </p:cNvPr>
          <p:cNvSpPr txBox="1">
            <a:spLocks/>
          </p:cNvSpPr>
          <p:nvPr/>
        </p:nvSpPr>
        <p:spPr>
          <a:xfrm>
            <a:off x="10582103" y="1034329"/>
            <a:ext cx="1744980" cy="4999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D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D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D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S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D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hr-HR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855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822124-992A-A898-154B-DE80C29D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19" y="1307116"/>
            <a:ext cx="4954786" cy="486984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0D24750-56BE-43F7-5A01-0DE63100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8" y="1463985"/>
            <a:ext cx="4954787" cy="47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319613A-59EA-C0E7-A422-F0F11E596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2699"/>
            <a:ext cx="4500154" cy="449426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7F9843-230E-C17D-6222-1D2AD80940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165" y="260622"/>
            <a:ext cx="105156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r>
              <a:rPr lang="hr-HR" dirty="0"/>
              <a:t> </a:t>
            </a:r>
            <a:r>
              <a:rPr lang="hr-HR" dirty="0" err="1"/>
              <a:t>cntd</a:t>
            </a:r>
            <a:r>
              <a:rPr lang="hr-HR" dirty="0"/>
              <a:t>.</a:t>
            </a:r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845AF5E-B54B-067A-DBF5-2C2D27EA1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65" y="1682699"/>
            <a:ext cx="4576224" cy="45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E163A4-8536-A1F9-A61B-19FCC7D2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https://www.callanschool.info/images/noticias_pdf/primary-auxiliaries.pdf</a:t>
            </a:r>
            <a:endParaRPr lang="hr-HR" dirty="0"/>
          </a:p>
          <a:p>
            <a:r>
              <a:rPr lang="en-GB" dirty="0">
                <a:hlinkClick r:id="rId3"/>
              </a:rPr>
              <a:t>https://test-english.com/grammar-points/b1/modal-verbs-of-deduction/</a:t>
            </a:r>
            <a:r>
              <a:rPr lang="hr-HR" dirty="0"/>
              <a:t> </a:t>
            </a:r>
          </a:p>
          <a:p>
            <a:r>
              <a:rPr lang="en-GB" dirty="0">
                <a:hlinkClick r:id="rId4"/>
              </a:rPr>
              <a:t>https://www.english-grammar.at/online_exercises/modal-verbs/m016.htm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244614-ED3F-0822-F3E7-3DD1180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hr-HR" dirty="0" err="1"/>
              <a:t>revise</a:t>
            </a:r>
            <a:r>
              <a:rPr lang="hr-H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0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55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3E3068-B977-2176-0295-33E80258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There</a:t>
            </a:r>
            <a:r>
              <a:rPr lang="hr-HR" dirty="0"/>
              <a:t> are 4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: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Main verbs – A “main” verb expresses an action, event, or state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play</a:t>
            </a:r>
            <a:r>
              <a:rPr lang="hr-HR" sz="2400" dirty="0"/>
              <a:t>, </a:t>
            </a:r>
            <a:r>
              <a:rPr lang="hr-HR" sz="2400" dirty="0" err="1"/>
              <a:t>run</a:t>
            </a:r>
            <a:r>
              <a:rPr lang="hr-HR" sz="2400" dirty="0"/>
              <a:t>, </a:t>
            </a:r>
            <a:r>
              <a:rPr lang="hr-HR" sz="2400" dirty="0" err="1"/>
              <a:t>learn</a:t>
            </a:r>
            <a:r>
              <a:rPr lang="hr-HR" sz="2400" dirty="0"/>
              <a:t>, </a:t>
            </a:r>
            <a:r>
              <a:rPr lang="hr-HR" sz="2400" dirty="0" err="1"/>
              <a:t>swim</a:t>
            </a:r>
            <a:r>
              <a:rPr lang="hr-HR" sz="2400" dirty="0"/>
              <a:t>, </a:t>
            </a:r>
            <a:r>
              <a:rPr lang="hr-HR" sz="2400" dirty="0" err="1"/>
              <a:t>go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have</a:t>
            </a:r>
            <a:r>
              <a:rPr lang="hr-HR" sz="2400" dirty="0"/>
              <a:t>, do).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Linking verbs </a:t>
            </a:r>
            <a:r>
              <a:rPr lang="hr-HR" sz="2400" dirty="0"/>
              <a:t>(</a:t>
            </a:r>
            <a:r>
              <a:rPr lang="hr-HR" sz="2400" dirty="0" err="1"/>
              <a:t>copular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) </a:t>
            </a:r>
            <a:r>
              <a:rPr lang="en-GB" sz="2400" dirty="0"/>
              <a:t>– A type of verb that describes the subject of a sentence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seem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become</a:t>
            </a:r>
            <a:r>
              <a:rPr lang="hr-HR" sz="2400" dirty="0"/>
              <a:t>, </a:t>
            </a:r>
            <a:r>
              <a:rPr lang="hr-HR" sz="2400" dirty="0" err="1"/>
              <a:t>appear</a:t>
            </a:r>
            <a:r>
              <a:rPr lang="hr-HR" sz="2400" dirty="0"/>
              <a:t>, taste)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Auxiliary verbs – Also known as “helper verbs,” these work alongside a main verb to express different tenses and grammatical moods.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: </a:t>
            </a:r>
            <a:r>
              <a:rPr lang="hr-HR" sz="2400" b="1" dirty="0" err="1"/>
              <a:t>be</a:t>
            </a:r>
            <a:r>
              <a:rPr lang="hr-HR" sz="2400" dirty="0"/>
              <a:t>, </a:t>
            </a:r>
            <a:r>
              <a:rPr lang="hr-HR" sz="2400" b="1" dirty="0" err="1"/>
              <a:t>have</a:t>
            </a:r>
            <a:r>
              <a:rPr lang="hr-HR" sz="2400" dirty="0"/>
              <a:t> &amp; </a:t>
            </a:r>
            <a:r>
              <a:rPr lang="hr-HR" sz="2400" b="1" dirty="0"/>
              <a:t>do</a:t>
            </a:r>
            <a:r>
              <a:rPr lang="hr-HR" sz="2400" dirty="0"/>
              <a:t>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b="1" dirty="0"/>
              <a:t>Modal verbs </a:t>
            </a:r>
            <a:r>
              <a:rPr lang="en-GB" sz="2400" dirty="0"/>
              <a:t>– These help us express possibility, intent, ability, or necessity.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452D6E-0818-C99D-1A24-A3E35E45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TYPES OF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F6A9DA-3FBC-FD3A-062A-5D4C6814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b="1" dirty="0"/>
          </a:p>
          <a:p>
            <a:r>
              <a:rPr lang="en-GB" b="1" dirty="0"/>
              <a:t>Modal verbs</a:t>
            </a:r>
            <a:r>
              <a:rPr lang="en-GB" dirty="0"/>
              <a:t> are a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GB" i="1" dirty="0"/>
              <a:t>auxiliary verbs</a:t>
            </a:r>
            <a:r>
              <a:rPr lang="en-GB" dirty="0"/>
              <a:t> which are verbs that cannot be used on their own. They need to be accompanied by another (main) verb. Sometimes modal verbs are called </a:t>
            </a:r>
            <a:r>
              <a:rPr lang="en-GB" i="1" dirty="0"/>
              <a:t>modal auxiliaries</a:t>
            </a:r>
            <a:r>
              <a:rPr lang="en-GB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E26733-1281-4FD6-B646-1A52C491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MODAL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0460548-36FB-C2C6-7F5E-BDA3F52C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Modal </a:t>
            </a:r>
            <a:r>
              <a:rPr lang="hr-HR" dirty="0" err="1"/>
              <a:t>verbs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9B2A7E-C75E-E75A-1BC1-F8E3BE60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7" y="146570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type of auxiliary verb that is used to express</a:t>
            </a:r>
            <a:endParaRPr lang="hr-HR" sz="3200" dirty="0"/>
          </a:p>
          <a:p>
            <a:endParaRPr lang="hr-HR" dirty="0"/>
          </a:p>
          <a:p>
            <a:pPr lvl="1"/>
            <a:r>
              <a:rPr lang="hr-HR" sz="2800" dirty="0" err="1"/>
              <a:t>Necessity</a:t>
            </a:r>
            <a:endParaRPr lang="hr-HR" sz="2800" dirty="0"/>
          </a:p>
          <a:p>
            <a:pPr lvl="1"/>
            <a:r>
              <a:rPr lang="hr-HR" sz="2800" dirty="0" err="1"/>
              <a:t>Obligation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advice</a:t>
            </a:r>
            <a:endParaRPr lang="hr-HR" sz="2800" dirty="0"/>
          </a:p>
          <a:p>
            <a:pPr lvl="1"/>
            <a:r>
              <a:rPr lang="hr-HR" sz="2800" dirty="0" err="1"/>
              <a:t>Permission</a:t>
            </a:r>
            <a:endParaRPr lang="hr-HR" sz="2800" dirty="0"/>
          </a:p>
          <a:p>
            <a:pPr lvl="1"/>
            <a:r>
              <a:rPr lang="hr-HR" sz="2800" dirty="0" err="1"/>
              <a:t>Certainty</a:t>
            </a:r>
            <a:endParaRPr lang="hr-HR" sz="2800" dirty="0"/>
          </a:p>
          <a:p>
            <a:pPr lvl="1"/>
            <a:r>
              <a:rPr lang="hr-HR" sz="2800" dirty="0" err="1"/>
              <a:t>Probability</a:t>
            </a:r>
            <a:endParaRPr lang="hr-HR" sz="2800" dirty="0"/>
          </a:p>
          <a:p>
            <a:pPr lvl="1"/>
            <a:r>
              <a:rPr lang="hr-HR" sz="2800" dirty="0" err="1"/>
              <a:t>Possibility</a:t>
            </a:r>
            <a:endParaRPr lang="hr-HR" sz="2800" dirty="0"/>
          </a:p>
          <a:p>
            <a:pPr lvl="1"/>
            <a:r>
              <a:rPr lang="hr-HR" sz="2800" dirty="0" err="1"/>
              <a:t>Ability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08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C2B8E8AF-836B-4705-C9EE-AAA4835D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modal </a:t>
            </a:r>
            <a:r>
              <a:rPr lang="hr-HR" dirty="0" err="1"/>
              <a:t>verbs</a:t>
            </a:r>
            <a:r>
              <a:rPr lang="hr-HR" dirty="0"/>
              <a:t>?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1458950-A110-F2AA-7D13-45F4DADD9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231" y="1611711"/>
            <a:ext cx="8070075" cy="4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NECESSITY / OBLIGATION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MUST</a:t>
            </a:r>
            <a:r>
              <a:rPr lang="hr-HR" sz="2000" dirty="0"/>
              <a:t> – </a:t>
            </a:r>
            <a:r>
              <a:rPr lang="hr-HR" sz="2000" dirty="0" err="1"/>
              <a:t>when</a:t>
            </a:r>
            <a:r>
              <a:rPr lang="hr-HR" sz="2000" dirty="0"/>
              <a:t> </a:t>
            </a:r>
            <a:r>
              <a:rPr lang="hr-HR" sz="2000" u="sng" dirty="0"/>
              <a:t>the speaker feels </a:t>
            </a:r>
            <a:r>
              <a:rPr lang="hr-HR" sz="2000" dirty="0"/>
              <a:t>the necessity</a:t>
            </a:r>
          </a:p>
          <a:p>
            <a:pPr marL="0" indent="0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must</a:t>
            </a:r>
            <a:r>
              <a:rPr lang="hr-HR" sz="2000" i="1" dirty="0"/>
              <a:t> go on a diet. I’m getting overweight.</a:t>
            </a:r>
          </a:p>
          <a:p>
            <a:pPr algn="r"/>
            <a:r>
              <a:rPr lang="hr-HR" sz="2000" b="1" dirty="0"/>
              <a:t>HAVE (GOT) TO </a:t>
            </a:r>
            <a:r>
              <a:rPr lang="hr-HR" sz="2000" dirty="0"/>
              <a:t>– when the necessity is</a:t>
            </a:r>
            <a:r>
              <a:rPr lang="hr-HR" sz="2000" u="sng" dirty="0"/>
              <a:t> outside </a:t>
            </a:r>
            <a:r>
              <a:rPr lang="hr-HR" sz="2000" dirty="0"/>
              <a:t>the speaker</a:t>
            </a:r>
          </a:p>
          <a:p>
            <a:pPr marL="0" indent="0" algn="r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have to </a:t>
            </a:r>
            <a:r>
              <a:rPr lang="hr-HR" sz="2000" i="1" dirty="0"/>
              <a:t>go on a diet. The doctor has told me to</a:t>
            </a:r>
            <a:r>
              <a:rPr lang="hr-HR" sz="2000" dirty="0"/>
              <a:t>.</a:t>
            </a:r>
          </a:p>
          <a:p>
            <a:r>
              <a:rPr lang="hr-HR" sz="2000" b="1" dirty="0"/>
              <a:t>NEEDN’T</a:t>
            </a:r>
            <a:r>
              <a:rPr lang="hr-HR" sz="2000" dirty="0"/>
              <a:t> – lack of necessity is felt by the speaker</a:t>
            </a:r>
          </a:p>
          <a:p>
            <a:pPr marL="0" indent="0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needn’t</a:t>
            </a:r>
            <a:r>
              <a:rPr lang="hr-HR" sz="2000" i="1" dirty="0"/>
              <a:t> take me to the station. I can walk</a:t>
            </a:r>
            <a:r>
              <a:rPr lang="hr-HR" sz="2000" dirty="0"/>
              <a:t>.</a:t>
            </a:r>
          </a:p>
          <a:p>
            <a:pPr marL="0" indent="0" algn="r">
              <a:buNone/>
            </a:pPr>
            <a:r>
              <a:rPr lang="hr-HR" sz="2000" b="1" dirty="0"/>
              <a:t>• DON’T HAVE TO </a:t>
            </a:r>
            <a:r>
              <a:rPr lang="hr-HR" sz="2000" dirty="0"/>
              <a:t>– it results from the situation</a:t>
            </a:r>
          </a:p>
          <a:p>
            <a:pPr marL="0" indent="0" algn="r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don’t have to </a:t>
            </a:r>
            <a:r>
              <a:rPr lang="hr-HR" sz="2000" i="1" dirty="0"/>
              <a:t>take me to the station. Mary is giving me a lift.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MUSTN’T</a:t>
            </a:r>
            <a:r>
              <a:rPr lang="hr-HR" sz="2000" dirty="0"/>
              <a:t> – we use it to tell someone NOT TO DO something</a:t>
            </a:r>
          </a:p>
          <a:p>
            <a:pPr marL="0" indent="0">
              <a:buNone/>
            </a:pPr>
            <a:r>
              <a:rPr lang="hr-HR" sz="2000" i="1" dirty="0"/>
              <a:t>Student’s </a:t>
            </a:r>
            <a:r>
              <a:rPr lang="hr-HR" sz="2000" b="1" i="1" dirty="0"/>
              <a:t>must not </a:t>
            </a:r>
            <a:r>
              <a:rPr lang="hr-HR" sz="2000" i="1" dirty="0"/>
              <a:t>use dictionaries in the examination.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OBLIGATION  AND 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07" y="1825625"/>
            <a:ext cx="11330887" cy="4351338"/>
          </a:xfrm>
        </p:spPr>
        <p:txBody>
          <a:bodyPr>
            <a:normAutofit/>
          </a:bodyPr>
          <a:lstStyle/>
          <a:p>
            <a:r>
              <a:rPr lang="hr-HR" sz="2000" b="1" dirty="0"/>
              <a:t>SHOULD &amp; OUGHT TO </a:t>
            </a:r>
            <a:r>
              <a:rPr lang="hr-HR" sz="2000" dirty="0"/>
              <a:t>– to say what is the right thing or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best</a:t>
            </a:r>
            <a:r>
              <a:rPr lang="hr-HR" sz="2000" dirty="0"/>
              <a:t> thing to do</a:t>
            </a:r>
          </a:p>
          <a:p>
            <a:pPr marL="0" indent="0" algn="ctr">
              <a:buNone/>
            </a:pPr>
            <a:r>
              <a:rPr lang="hr-HR" sz="2000" i="1" dirty="0"/>
              <a:t>They </a:t>
            </a:r>
            <a:r>
              <a:rPr lang="hr-HR" sz="2000" b="1" i="1" dirty="0"/>
              <a:t>should/ought</a:t>
            </a:r>
            <a:r>
              <a:rPr lang="hr-HR" sz="2000" i="1" dirty="0"/>
              <a:t> </a:t>
            </a:r>
            <a:r>
              <a:rPr lang="hr-HR" sz="2000" b="1" i="1" dirty="0"/>
              <a:t>to</a:t>
            </a:r>
            <a:r>
              <a:rPr lang="hr-HR" sz="2000" i="1" dirty="0"/>
              <a:t> build more hospitals.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HAD BETTER </a:t>
            </a:r>
            <a:r>
              <a:rPr lang="hr-HR" sz="2000" dirty="0"/>
              <a:t>– to say what is the best thing to do </a:t>
            </a:r>
            <a:r>
              <a:rPr lang="hr-HR" sz="2000" dirty="0" err="1"/>
              <a:t>in</a:t>
            </a:r>
            <a:r>
              <a:rPr lang="hr-HR" sz="2000" dirty="0"/>
              <a:t> a </a:t>
            </a:r>
            <a:r>
              <a:rPr lang="hr-HR" sz="2000" dirty="0" err="1"/>
              <a:t>particular</a:t>
            </a:r>
            <a:r>
              <a:rPr lang="hr-HR" sz="2000" dirty="0"/>
              <a:t> </a:t>
            </a:r>
            <a:r>
              <a:rPr lang="hr-HR" sz="2000" dirty="0" err="1"/>
              <a:t>situation</a:t>
            </a:r>
            <a:r>
              <a:rPr lang="hr-HR" sz="2000" dirty="0"/>
              <a:t> (stronger than should!)</a:t>
            </a:r>
          </a:p>
          <a:p>
            <a:pPr marL="0" indent="0" algn="ctr">
              <a:buNone/>
            </a:pPr>
            <a:r>
              <a:rPr lang="hr-HR" sz="2000" i="1" dirty="0"/>
              <a:t>You’re ill. You </a:t>
            </a:r>
            <a:r>
              <a:rPr lang="hr-HR" sz="2000" b="1" i="1" dirty="0"/>
              <a:t>had better </a:t>
            </a:r>
            <a:r>
              <a:rPr lang="hr-HR" sz="2000" i="1" dirty="0"/>
              <a:t>see a doctor.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• </a:t>
            </a:r>
            <a:r>
              <a:rPr lang="hr-HR" sz="2000" b="1" dirty="0"/>
              <a:t>BE SUPPOSED TO </a:t>
            </a:r>
            <a:r>
              <a:rPr lang="hr-HR" sz="2000" i="1" dirty="0"/>
              <a:t>– </a:t>
            </a:r>
            <a:r>
              <a:rPr lang="hr-HR" sz="2000" dirty="0"/>
              <a:t>what people expect to happen because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the normal way of doing things</a:t>
            </a:r>
          </a:p>
          <a:p>
            <a:pPr marL="0" indent="0" algn="ctr">
              <a:buNone/>
            </a:pPr>
            <a:r>
              <a:rPr lang="hr-HR" sz="2000" i="1" dirty="0"/>
              <a:t>This jacket </a:t>
            </a:r>
            <a:r>
              <a:rPr lang="hr-HR" sz="2000" b="1" i="1" dirty="0"/>
              <a:t>is supposed to </a:t>
            </a:r>
            <a:r>
              <a:rPr lang="hr-HR" sz="2000" i="1" dirty="0"/>
              <a:t>have been cleaned, but it looks dirty</a:t>
            </a:r>
            <a:r>
              <a:rPr lang="hr-HR" i="1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PERMISSION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6421"/>
          </a:xfrm>
        </p:spPr>
        <p:txBody>
          <a:bodyPr>
            <a:noAutofit/>
          </a:bodyPr>
          <a:lstStyle/>
          <a:p>
            <a:r>
              <a:rPr lang="hr-HR" sz="2000" dirty="0"/>
              <a:t>GIVING PERMISSION = </a:t>
            </a:r>
            <a:r>
              <a:rPr lang="hr-HR" sz="2000" b="1" dirty="0"/>
              <a:t>CAN</a:t>
            </a:r>
            <a:r>
              <a:rPr lang="hr-HR" sz="2000" dirty="0"/>
              <a:t> or </a:t>
            </a:r>
            <a:r>
              <a:rPr lang="hr-HR" sz="2000" b="1" dirty="0"/>
              <a:t>MAY</a:t>
            </a:r>
          </a:p>
          <a:p>
            <a:pPr marL="0" indent="0" algn="r">
              <a:buNone/>
            </a:pPr>
            <a:r>
              <a:rPr lang="hr-HR" sz="2000" i="1" dirty="0"/>
              <a:t>Any person over 18 years </a:t>
            </a:r>
            <a:r>
              <a:rPr lang="hr-HR" sz="2000" b="1" i="1" dirty="0"/>
              <a:t>may/can</a:t>
            </a:r>
            <a:r>
              <a:rPr lang="hr-HR" sz="2000" i="1" dirty="0"/>
              <a:t> apply to join the club.</a:t>
            </a:r>
          </a:p>
          <a:p>
            <a:pPr marL="0" indent="0" algn="ctr">
              <a:buNone/>
            </a:pPr>
            <a:endParaRPr lang="hr-HR" sz="2000" i="1" dirty="0"/>
          </a:p>
          <a:p>
            <a:r>
              <a:rPr lang="hr-HR" sz="2000" dirty="0"/>
              <a:t>REFUSING PERMISSION = </a:t>
            </a:r>
            <a:r>
              <a:rPr lang="hr-HR" sz="2000" b="1" dirty="0"/>
              <a:t>CANNOT/ CAN’T </a:t>
            </a:r>
            <a:r>
              <a:rPr lang="hr-HR" sz="2000" dirty="0"/>
              <a:t>or </a:t>
            </a:r>
            <a:r>
              <a:rPr lang="hr-HR" sz="2000" b="1" dirty="0"/>
              <a:t>MAY NOT</a:t>
            </a:r>
          </a:p>
          <a:p>
            <a:pPr marL="0" indent="0" algn="r">
              <a:buNone/>
            </a:pPr>
            <a:r>
              <a:rPr lang="hr-HR" sz="2000" i="1" dirty="0"/>
              <a:t>Customers </a:t>
            </a:r>
            <a:r>
              <a:rPr lang="hr-HR" sz="2000" b="1" i="1" dirty="0"/>
              <a:t>cannot/may not </a:t>
            </a:r>
            <a:r>
              <a:rPr lang="hr-HR" sz="2000" i="1" dirty="0"/>
              <a:t>bring their own food into this café.</a:t>
            </a:r>
          </a:p>
          <a:p>
            <a:pPr marL="0" indent="0" algn="ctr">
              <a:buNone/>
            </a:pPr>
            <a:endParaRPr lang="hr-HR" sz="2000" i="1" dirty="0"/>
          </a:p>
          <a:p>
            <a:r>
              <a:rPr lang="hr-HR" sz="2000" dirty="0"/>
              <a:t>ASKING PERMISSION = </a:t>
            </a:r>
            <a:r>
              <a:rPr lang="hr-HR" sz="2000" b="1" dirty="0"/>
              <a:t>CAN, COULD </a:t>
            </a:r>
            <a:r>
              <a:rPr lang="hr-HR" sz="2000" dirty="0"/>
              <a:t>or </a:t>
            </a:r>
            <a:r>
              <a:rPr lang="hr-HR" sz="2000" b="1" dirty="0"/>
              <a:t>MAY</a:t>
            </a:r>
          </a:p>
          <a:p>
            <a:pPr marL="0" indent="0" algn="r">
              <a:buNone/>
            </a:pPr>
            <a:r>
              <a:rPr lang="hr-HR" sz="2000" b="1" i="1" dirty="0"/>
              <a:t>Can/Could/May</a:t>
            </a:r>
            <a:r>
              <a:rPr lang="hr-HR" sz="2000" i="1" dirty="0"/>
              <a:t> I take your umbrella?</a:t>
            </a:r>
          </a:p>
          <a:p>
            <a:endParaRPr lang="hr-HR" sz="2000" dirty="0"/>
          </a:p>
          <a:p>
            <a:r>
              <a:rPr lang="hr-HR" sz="2000" dirty="0"/>
              <a:t>THE PERMISSION DOES NOT DEPEND ON THE SPEAKER = </a:t>
            </a:r>
            <a:r>
              <a:rPr lang="hr-HR" sz="2000" b="1" dirty="0"/>
              <a:t>BE ALLOWED TO</a:t>
            </a:r>
          </a:p>
          <a:p>
            <a:pPr marL="0" indent="0" algn="r">
              <a:buNone/>
            </a:pPr>
            <a:r>
              <a:rPr lang="hr-HR" sz="2000" b="1" i="1" dirty="0"/>
              <a:t>Are</a:t>
            </a:r>
            <a:r>
              <a:rPr lang="hr-HR" sz="2000" i="1" dirty="0"/>
              <a:t> we </a:t>
            </a:r>
            <a:r>
              <a:rPr lang="hr-HR" sz="2000" b="1" i="1" dirty="0"/>
              <a:t>allowed to </a:t>
            </a:r>
            <a:r>
              <a:rPr lang="hr-HR" sz="2000" i="1" dirty="0"/>
              <a:t>leave early?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CERTAINTY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• WILL</a:t>
            </a:r>
            <a:r>
              <a:rPr lang="hr-HR" sz="2400" dirty="0"/>
              <a:t> – expresses a prediction</a:t>
            </a:r>
          </a:p>
          <a:p>
            <a:pPr marL="0" indent="0" algn="r">
              <a:buNone/>
            </a:pPr>
            <a:r>
              <a:rPr lang="hr-HR" sz="2400" i="1" dirty="0" err="1"/>
              <a:t>There’s</a:t>
            </a:r>
            <a:r>
              <a:rPr lang="hr-HR" sz="2400" i="1" dirty="0"/>
              <a:t> someone at the door. – </a:t>
            </a:r>
            <a:r>
              <a:rPr lang="hr-HR" sz="2400" i="1" dirty="0" err="1"/>
              <a:t>That’</a:t>
            </a:r>
            <a:r>
              <a:rPr lang="hr-HR" sz="2400" b="1" i="1" dirty="0" err="1"/>
              <a:t>ll</a:t>
            </a:r>
            <a:r>
              <a:rPr lang="hr-HR" sz="2400" i="1" dirty="0"/>
              <a:t> be the postman.</a:t>
            </a:r>
          </a:p>
          <a:p>
            <a:pPr marL="0" indent="0" algn="ctr">
              <a:buNone/>
            </a:pPr>
            <a:endParaRPr lang="hr-HR" sz="2400" dirty="0"/>
          </a:p>
          <a:p>
            <a:r>
              <a:rPr lang="hr-HR" sz="2400" b="1" dirty="0"/>
              <a:t>MUST</a:t>
            </a:r>
            <a:r>
              <a:rPr lang="hr-HR" sz="2400" dirty="0"/>
              <a:t> – speaker sees something as </a:t>
            </a:r>
            <a:r>
              <a:rPr lang="hr-HR" sz="2400" dirty="0" err="1"/>
              <a:t>logically</a:t>
            </a:r>
            <a:r>
              <a:rPr lang="hr-HR" sz="2400" dirty="0"/>
              <a:t> </a:t>
            </a:r>
            <a:r>
              <a:rPr lang="hr-HR" sz="2400" dirty="0" err="1"/>
              <a:t>true</a:t>
            </a:r>
            <a:endParaRPr lang="hr-HR" sz="2400" dirty="0"/>
          </a:p>
          <a:p>
            <a:pPr marL="0" indent="0" algn="r">
              <a:buNone/>
            </a:pPr>
            <a:r>
              <a:rPr lang="hr-HR" sz="2400" i="1" dirty="0" err="1"/>
              <a:t>There</a:t>
            </a:r>
            <a:r>
              <a:rPr lang="hr-HR" sz="2400" b="1" i="1" dirty="0"/>
              <a:t> must </a:t>
            </a:r>
            <a:r>
              <a:rPr lang="hr-HR" sz="2400" i="1" dirty="0" err="1"/>
              <a:t>be</a:t>
            </a:r>
            <a:r>
              <a:rPr lang="hr-HR" sz="2400" i="1" dirty="0"/>
              <a:t> some </a:t>
            </a:r>
            <a:r>
              <a:rPr lang="hr-HR" sz="2400" i="1" dirty="0" err="1"/>
              <a:t>mistake</a:t>
            </a:r>
            <a:r>
              <a:rPr lang="hr-HR" sz="2400" i="1" dirty="0"/>
              <a:t>.</a:t>
            </a:r>
          </a:p>
          <a:p>
            <a:pPr marL="0" indent="0" algn="ctr">
              <a:buNone/>
            </a:pPr>
            <a:endParaRPr lang="hr-HR" sz="2400" dirty="0"/>
          </a:p>
          <a:p>
            <a:r>
              <a:rPr lang="hr-HR" sz="2400" b="1" dirty="0"/>
              <a:t>CAN’T</a:t>
            </a:r>
            <a:r>
              <a:rPr lang="hr-HR" sz="2400" dirty="0"/>
              <a:t> – speaker sees something as logically impossible</a:t>
            </a:r>
          </a:p>
          <a:p>
            <a:pPr marL="0" indent="0" algn="r">
              <a:buNone/>
            </a:pPr>
            <a:r>
              <a:rPr lang="hr-HR" sz="2400" i="1" dirty="0" err="1"/>
              <a:t>The</a:t>
            </a:r>
            <a:r>
              <a:rPr lang="hr-HR" sz="2400" i="1" dirty="0"/>
              <a:t> bill </a:t>
            </a:r>
            <a:r>
              <a:rPr lang="hr-HR" sz="2400" b="1" i="1" dirty="0"/>
              <a:t>can’t</a:t>
            </a:r>
            <a:r>
              <a:rPr lang="hr-HR" sz="2400" i="1" dirty="0"/>
              <a:t> be so much. </a:t>
            </a:r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34218-5FC7-44F3-AB54-87B66DA5D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10B14A-2216-4C2C-A8C6-AC6132E37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1463C-47F2-4D39-A4ED-590298E9AB7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1108</Words>
  <Application>Microsoft Office PowerPoint</Application>
  <PresentationFormat>Široki zaslon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MODAL VERBS</vt:lpstr>
      <vt:lpstr>TYPES OF VERBS</vt:lpstr>
      <vt:lpstr>MODAL VERBS</vt:lpstr>
      <vt:lpstr>Modal verbs</vt:lpstr>
      <vt:lpstr>Can you think of any modal verbs?</vt:lpstr>
      <vt:lpstr>NECESSITY / OBLIGATION</vt:lpstr>
      <vt:lpstr>OBLIGATION  AND  ADVICE</vt:lpstr>
      <vt:lpstr>PERMISSION</vt:lpstr>
      <vt:lpstr>CERTAINTY</vt:lpstr>
      <vt:lpstr>PROBABILITY</vt:lpstr>
      <vt:lpstr>POSSIBILITY</vt:lpstr>
      <vt:lpstr>ABILITY</vt:lpstr>
      <vt:lpstr>Let’s give it a go</vt:lpstr>
      <vt:lpstr>PowerPoint prezentacija</vt:lpstr>
      <vt:lpstr>Similar or different meaning?</vt:lpstr>
      <vt:lpstr>PowerPoint prezentacija</vt:lpstr>
      <vt:lpstr>Summary chart cntd.</vt:lpstr>
      <vt:lpstr>Let’s revise!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Martina Stadnik | Nastavnik</cp:lastModifiedBy>
  <cp:revision>25</cp:revision>
  <dcterms:created xsi:type="dcterms:W3CDTF">2018-01-24T13:33:55Z</dcterms:created>
  <dcterms:modified xsi:type="dcterms:W3CDTF">2024-09-30T09:28:49Z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