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307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6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44" r:id="rId83"/>
    <p:sldId id="345" r:id="rId84"/>
    <p:sldId id="34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7" r:id="rId93"/>
    <p:sldId id="348" r:id="rId94"/>
    <p:sldId id="349" r:id="rId95"/>
    <p:sldId id="350" r:id="rId96"/>
    <p:sldId id="352" r:id="rId97"/>
    <p:sldId id="351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5" r:id="rId110"/>
    <p:sldId id="364" r:id="rId111"/>
    <p:sldId id="367" r:id="rId112"/>
    <p:sldId id="366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9" r:id="rId183"/>
    <p:sldId id="437" r:id="rId184"/>
    <p:sldId id="438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436C-81FA-6C67-9D7A-078C379A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768E-AE37-295A-FE69-28F4C9782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50D4-2D7E-A4C8-7934-D55090C2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0476-3401-F11A-3D66-FA007B20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0FAA-76B1-E36D-31D4-57B619EE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AE2-BC51-2BFD-5E04-D50C4396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D65B4-50EC-C338-B9A6-5E071A19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1EFF-55F4-9586-56BF-61926072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40A6-47DA-AF06-D0B2-EF4466F5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9333-115E-30C9-296C-B4F6B746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4489D-6F85-63B6-D4C3-B636D1C8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71EAE-127A-429D-5BBD-D830B6B0E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77D4-BF5C-B413-F718-FC8979DC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30BA-D6A8-0F09-A9C0-740DF852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7850-CB5B-3D8D-7491-F3D43E55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EDCD-941C-E091-5F91-5839607A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EC94-B1CC-445D-E649-B07C6A1D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FA97-7ED5-9D0D-0186-4B4738F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41AE2-FD88-0E37-E79C-87C5CE08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42CA-7A26-C025-7B96-A5F6EABB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FFE1-DEA7-C9FF-CA15-D9B5B070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7615D-231D-5225-0BDE-A2C901D38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643F-B646-90F9-AD3E-61D6E78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50B1-7E93-CCBF-D0CC-6852285D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E8B56-55B6-C8BE-7347-83734186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141C-E85A-6579-E71E-B7F71D92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9E36-C82D-C76A-7FFB-262FAA473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5E0D2-EAB1-5FC2-34C7-AEC8C00B9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F56F6-F877-6EF4-88CE-AAE5AC6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ADE12-BB3C-4BF2-B112-773A17AA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9402D-7155-F061-F2DE-CD852A92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4A8E-7788-EDAA-2538-DB39DA56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6C6E-3BB7-52EB-05A5-DE1034CAD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EB224-6C23-9346-4AC8-3C1501094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7C773-0212-6E15-1CAC-7B2CADEAE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9187D-DAAA-F32A-3DB2-2AF9CF261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E6BB2-387A-D3A7-C285-B22CEDFD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18510-65E5-D6A1-519A-9C02513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87840-4678-2B68-FD16-44D1E02B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B9EE-94C4-38B1-5E1A-36F6B508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168F4-7214-6D5D-1E8D-D5BD9574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21A8-4E90-6E5B-6E4C-878AA862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B2ED2-4B58-C5FF-B5F4-511EEAC5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94D4B-4293-A275-1DA9-799957A7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9931F-A119-37F5-5884-E80C7049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21C10-12BB-A4B9-B9C6-965B08DE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C9EB-5C32-65C6-D901-99E6B12E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AF71-06B0-CB1F-47C6-8B38C78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28F2-49CB-5B7C-AA40-0ED7248A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E417D-E773-B438-FBE7-36D4EAA7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2BE9-1B20-1823-AA37-0F725757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A480B-996A-C3E6-18FF-6786CAC2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73A9-D95A-49AF-57F9-6FC5428E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A3598-1F87-8425-67F2-3899BF352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E327E-0E87-25C8-BD94-E83E5DC3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1D740-C594-1653-930F-0829CCC2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B7F80-F020-B8C5-7E9E-663E1165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295C6-3F50-5593-B205-D4C94AC2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8CB35-FDC9-63E1-9EF0-13F8F9B4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1DA1-8B42-CB12-EA64-9253E793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6CBF-04A0-A984-407A-53F6FB424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755F-7236-4514-B6C1-AC1E6250390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ED3E-4B64-46CF-8381-D302DF84C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EEC-ED21-2599-649F-D9B5A349B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943C-9344-A2C6-4F11-E9BB73584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arhitektura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CEE4B-B3B3-3C08-A7E6-26D2D54C8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C6B-FFCE-6DA6-47CA-968B283E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danas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C2EC-4411-81BA-6DF8-561D1B94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Vrlo</a:t>
            </a:r>
            <a:r>
              <a:rPr lang="en-US" dirty="0"/>
              <a:t> dobro </a:t>
            </a:r>
            <a:r>
              <a:rPr lang="en-US" dirty="0" err="1"/>
              <a:t>vrijeme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o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arhitekturi</a:t>
            </a:r>
            <a:r>
              <a:rPr lang="en-US" dirty="0"/>
              <a:t> I </a:t>
            </a:r>
            <a:r>
              <a:rPr lang="en-US" dirty="0" err="1"/>
              <a:t>građi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• </a:t>
            </a:r>
            <a:r>
              <a:rPr lang="en-US" dirty="0" err="1"/>
              <a:t>Industrija</a:t>
            </a:r>
            <a:r>
              <a:rPr lang="en-US" dirty="0"/>
              <a:t> je u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(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) –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•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kompleksnih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motiviraju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 </a:t>
            </a:r>
            <a:r>
              <a:rPr lang="en-US" dirty="0" err="1"/>
              <a:t>uzrokovane</a:t>
            </a:r>
            <a:r>
              <a:rPr lang="en-US" dirty="0"/>
              <a:t> </a:t>
            </a:r>
            <a:r>
              <a:rPr lang="en-US" dirty="0" err="1"/>
              <a:t>promjenama</a:t>
            </a:r>
            <a:r>
              <a:rPr lang="en-US" dirty="0"/>
              <a:t> • Glad za </a:t>
            </a:r>
            <a:r>
              <a:rPr lang="en-US" dirty="0" err="1"/>
              <a:t>podacima</a:t>
            </a:r>
            <a:r>
              <a:rPr lang="en-US" dirty="0"/>
              <a:t> I </a:t>
            </a:r>
            <a:r>
              <a:rPr lang="en-US" dirty="0" err="1"/>
              <a:t>aplikacijama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 • 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po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, </a:t>
            </a:r>
            <a:r>
              <a:rPr lang="en-US" dirty="0" err="1"/>
              <a:t>energije</a:t>
            </a:r>
            <a:r>
              <a:rPr lang="en-US" dirty="0"/>
              <a:t>, </a:t>
            </a:r>
            <a:r>
              <a:rPr lang="en-US" dirty="0" err="1"/>
              <a:t>zahtjeva</a:t>
            </a:r>
            <a:r>
              <a:rPr lang="en-US" dirty="0"/>
              <a:t> za </a:t>
            </a:r>
            <a:r>
              <a:rPr lang="en-US" dirty="0" err="1"/>
              <a:t>hlađenjem</a:t>
            </a:r>
            <a:r>
              <a:rPr lang="en-US" dirty="0"/>
              <a:t> • </a:t>
            </a:r>
            <a:r>
              <a:rPr lang="en-US" dirty="0" err="1"/>
              <a:t>Kompleksnost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•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skaliranju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•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grlo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pouzdanošću</a:t>
            </a:r>
            <a:r>
              <a:rPr lang="en-US" dirty="0"/>
              <a:t> 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programibilnošću</a:t>
            </a:r>
            <a:r>
              <a:rPr lang="en-US" dirty="0"/>
              <a:t> 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• Na ova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nemamo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jednoznačne</a:t>
            </a:r>
            <a:r>
              <a:rPr lang="en-US" dirty="0"/>
              <a:t>, </a:t>
            </a:r>
            <a:r>
              <a:rPr lang="en-US" dirty="0" err="1"/>
              <a:t>definitivne</a:t>
            </a:r>
            <a:r>
              <a:rPr lang="en-US" dirty="0"/>
              <a:t> </a:t>
            </a:r>
            <a:r>
              <a:rPr lang="en-US" dirty="0" err="1"/>
              <a:t>odgovore</a:t>
            </a:r>
            <a:endParaRPr lang="hr-HR" dirty="0"/>
          </a:p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I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prolaze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fazu</a:t>
            </a:r>
            <a:r>
              <a:rPr lang="en-US" dirty="0"/>
              <a:t> </a:t>
            </a:r>
            <a:r>
              <a:rPr lang="en-US" dirty="0" err="1"/>
              <a:t>ponovnog</a:t>
            </a:r>
            <a:r>
              <a:rPr lang="en-US" dirty="0"/>
              <a:t> </a:t>
            </a:r>
            <a:r>
              <a:rPr lang="en-US" dirty="0" err="1"/>
              <a:t>pregleda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usporedbi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90-im </a:t>
            </a:r>
            <a:r>
              <a:rPr lang="en-US" dirty="0" err="1"/>
              <a:t>ili</a:t>
            </a:r>
            <a:r>
              <a:rPr lang="en-US" dirty="0"/>
              <a:t> 2000-im • </a:t>
            </a:r>
            <a:r>
              <a:rPr lang="en-US" dirty="0" err="1"/>
              <a:t>Aplikacije</a:t>
            </a:r>
            <a:r>
              <a:rPr lang="en-US" dirty="0"/>
              <a:t> I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449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156C-8744-B2A0-306A-2E11DD34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Izvedba</a:t>
            </a:r>
            <a:r>
              <a:rPr lang="en-US" dirty="0"/>
              <a:t>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zbrajala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4C6530-9C32-B9DD-6457-87A76646D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71" y="2018809"/>
            <a:ext cx="7910058" cy="4349905"/>
          </a:xfrm>
        </p:spPr>
      </p:pic>
    </p:spTree>
    <p:extLst>
      <p:ext uri="{BB962C8B-B14F-4D97-AF65-F5344CB8AC3E}">
        <p14:creationId xmlns:p14="http://schemas.microsoft.com/office/powerpoint/2010/main" val="18338256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E49B-1873-E884-2A6A-C1F73EF2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</a:t>
            </a:r>
            <a:r>
              <a:rPr lang="en-US" dirty="0" err="1"/>
              <a:t>algoritam</a:t>
            </a:r>
            <a:r>
              <a:rPr lang="en-US" dirty="0"/>
              <a:t> za </a:t>
            </a:r>
            <a:r>
              <a:rPr lang="en-US" dirty="0" err="1"/>
              <a:t>množenje</a:t>
            </a:r>
            <a:r>
              <a:rPr lang="hr-HR" dirty="0"/>
              <a:t> / množenje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16981-E886-7A89-EA9D-09B2BF9E3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9831"/>
            <a:ext cx="6230732" cy="26803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682DD-9B55-714E-6852-CEE75341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32" y="2785463"/>
            <a:ext cx="5961268" cy="3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25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7C93-2CD8-114F-6FD6-D384E54C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Blok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množila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37D0E-8E13-4BA9-3879-B34437AEA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43" y="1704356"/>
            <a:ext cx="8373978" cy="4524534"/>
          </a:xfrm>
        </p:spPr>
      </p:pic>
    </p:spTree>
    <p:extLst>
      <p:ext uri="{BB962C8B-B14F-4D97-AF65-F5344CB8AC3E}">
        <p14:creationId xmlns:p14="http://schemas.microsoft.com/office/powerpoint/2010/main" val="42564643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DB3-A906-9998-3B9B-30B6A4B4F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CD194-5233-638F-7E0F-DE2E60ACF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041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ED86-19A0-B909-101F-C308A3D5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obilježja</a:t>
            </a:r>
            <a:r>
              <a:rPr lang="en-US" dirty="0"/>
              <a:t> IBM PC </a:t>
            </a:r>
            <a:r>
              <a:rPr lang="en-US" dirty="0" err="1"/>
              <a:t>kompatibilnog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9D9F-D2B5-1CC6-84E0-EF32B7D2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kompatibilnih</a:t>
            </a:r>
            <a:r>
              <a:rPr lang="en-US" dirty="0"/>
              <a:t> s x86</a:t>
            </a:r>
            <a:r>
              <a:rPr lang="hr-HR" dirty="0"/>
              <a:t> </a:t>
            </a:r>
            <a:r>
              <a:rPr lang="en-US" dirty="0" err="1"/>
              <a:t>arhitekturom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je </a:t>
            </a:r>
            <a:r>
              <a:rPr lang="en-US" dirty="0" err="1"/>
              <a:t>izgrađeno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ISA </a:t>
            </a:r>
            <a:r>
              <a:rPr lang="en-US" dirty="0" err="1"/>
              <a:t>specifikacije</a:t>
            </a:r>
            <a:r>
              <a:rPr lang="en-US" dirty="0"/>
              <a:t> (Industry</a:t>
            </a:r>
            <a:r>
              <a:rPr lang="hr-HR" dirty="0"/>
              <a:t> </a:t>
            </a:r>
            <a:r>
              <a:rPr lang="en-US" dirty="0"/>
              <a:t>Standard </a:t>
            </a:r>
            <a:r>
              <a:rPr lang="en-US" dirty="0" err="1"/>
              <a:t>Arhitecture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od </a:t>
            </a:r>
            <a:r>
              <a:rPr lang="en-US" dirty="0" err="1"/>
              <a:t>sabirnica</a:t>
            </a:r>
            <a:r>
              <a:rPr lang="en-US" dirty="0"/>
              <a:t> </a:t>
            </a:r>
            <a:r>
              <a:rPr lang="en-US" dirty="0" err="1"/>
              <a:t>kompatibilnih</a:t>
            </a:r>
            <a:r>
              <a:rPr lang="en-US" dirty="0"/>
              <a:t> s ISA </a:t>
            </a:r>
            <a:r>
              <a:rPr lang="en-US" dirty="0" err="1"/>
              <a:t>ili</a:t>
            </a:r>
            <a:r>
              <a:rPr lang="en-US" dirty="0"/>
              <a:t> PCI</a:t>
            </a:r>
            <a:r>
              <a:rPr lang="hr-HR" dirty="0"/>
              <a:t> </a:t>
            </a:r>
            <a:r>
              <a:rPr lang="en-US" dirty="0" err="1"/>
              <a:t>sabirnicom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utore</a:t>
            </a:r>
            <a:r>
              <a:rPr lang="en-US" dirty="0"/>
              <a:t> za </a:t>
            </a:r>
            <a:r>
              <a:rPr lang="en-US" dirty="0" err="1"/>
              <a:t>proširenje</a:t>
            </a:r>
            <a:r>
              <a:rPr lang="en-US" dirty="0"/>
              <a:t> (</a:t>
            </a:r>
            <a:r>
              <a:rPr lang="en-US" dirty="0" err="1"/>
              <a:t>kasnije</a:t>
            </a:r>
            <a:r>
              <a:rPr lang="hr-HR" dirty="0"/>
              <a:t> </a:t>
            </a:r>
            <a:r>
              <a:rPr lang="en-US" dirty="0"/>
              <a:t>VLB, PCI, PCI Express)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BIOS </a:t>
            </a:r>
            <a:r>
              <a:rPr lang="en-US" dirty="0" err="1"/>
              <a:t>kompatibilan</a:t>
            </a:r>
            <a:r>
              <a:rPr lang="en-US" dirty="0"/>
              <a:t> s IBM-</a:t>
            </a:r>
            <a:r>
              <a:rPr lang="en-US" dirty="0" err="1"/>
              <a:t>ovim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je u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kompatibilne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operacijskim</a:t>
            </a:r>
            <a:r>
              <a:rPr lang="en-US" dirty="0"/>
              <a:t> </a:t>
            </a:r>
            <a:r>
              <a:rPr lang="en-US" dirty="0" err="1"/>
              <a:t>sustavom</a:t>
            </a:r>
            <a:r>
              <a:rPr lang="en-US" dirty="0"/>
              <a:t> MS DOS </a:t>
            </a:r>
            <a:r>
              <a:rPr lang="en-US" dirty="0" err="1"/>
              <a:t>i</a:t>
            </a:r>
            <a:r>
              <a:rPr lang="en-US" dirty="0"/>
              <a:t> MS Windows (</a:t>
            </a:r>
            <a:r>
              <a:rPr lang="en-US" dirty="0" err="1"/>
              <a:t>originalno</a:t>
            </a:r>
            <a:r>
              <a:rPr lang="en-US" dirty="0"/>
              <a:t>, </a:t>
            </a:r>
            <a:r>
              <a:rPr lang="en-US" dirty="0" err="1"/>
              <a:t>kasnije</a:t>
            </a:r>
            <a:r>
              <a:rPr lang="hr-HR" dirty="0"/>
              <a:t> </a:t>
            </a:r>
            <a:r>
              <a:rPr lang="en-US" dirty="0"/>
              <a:t>Linux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00740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4C3-0B24-9D74-DCBD-A52BBDA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Podsustavi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FD7D-C545-5404-D620-91E627F4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Kućište</a:t>
            </a:r>
            <a:r>
              <a:rPr lang="en-US" dirty="0"/>
              <a:t> s </a:t>
            </a:r>
            <a:r>
              <a:rPr lang="en-US" dirty="0" err="1"/>
              <a:t>napajanjem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Matična</a:t>
            </a:r>
            <a:r>
              <a:rPr lang="en-US" dirty="0"/>
              <a:t> </a:t>
            </a:r>
            <a:r>
              <a:rPr lang="en-US" dirty="0" err="1"/>
              <a:t>ploča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Procesor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Diskovni</a:t>
            </a:r>
            <a:r>
              <a:rPr lang="en-US" dirty="0"/>
              <a:t>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Video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Audio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Mrežni</a:t>
            </a:r>
            <a:r>
              <a:rPr lang="en-US" dirty="0"/>
              <a:t>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Ulazno-izlazni</a:t>
            </a:r>
            <a:r>
              <a:rPr lang="en-US" dirty="0"/>
              <a:t> </a:t>
            </a:r>
            <a:r>
              <a:rPr lang="en-US" dirty="0" err="1"/>
              <a:t>uređaji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Ostalo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670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FB96-35E3-23C6-6970-CD915927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1325563"/>
          </a:xfrm>
        </p:spPr>
        <p:txBody>
          <a:bodyPr/>
          <a:lstStyle/>
          <a:p>
            <a:r>
              <a:rPr lang="en-US" dirty="0" err="1"/>
              <a:t>Čipset</a:t>
            </a:r>
            <a:r>
              <a:rPr lang="en-US" dirty="0"/>
              <a:t> (Chipset)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D077-67E2-8E7A-C62D-C0A4E81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ostvaruju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sabirničkih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u </a:t>
            </a:r>
            <a:r>
              <a:rPr lang="en-US" dirty="0" err="1"/>
              <a:t>osobnim</a:t>
            </a:r>
            <a:r>
              <a:rPr lang="hr-HR" dirty="0"/>
              <a:t> </a:t>
            </a:r>
            <a:r>
              <a:rPr lang="en-US" dirty="0" err="1"/>
              <a:t>računalima</a:t>
            </a:r>
            <a:r>
              <a:rPr lang="en-US" dirty="0"/>
              <a:t> </a:t>
            </a:r>
            <a:r>
              <a:rPr lang="en-US" dirty="0" err="1"/>
              <a:t>nazivaju</a:t>
            </a:r>
            <a:r>
              <a:rPr lang="en-US" dirty="0"/>
              <a:t> se </a:t>
            </a:r>
            <a:r>
              <a:rPr lang="en-US" dirty="0" err="1"/>
              <a:t>skupovi</a:t>
            </a:r>
            <a:r>
              <a:rPr lang="en-US" dirty="0"/>
              <a:t> </a:t>
            </a:r>
            <a:r>
              <a:rPr lang="en-US" dirty="0" err="1"/>
              <a:t>čipova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čipset</a:t>
            </a:r>
            <a:endParaRPr lang="en-US" dirty="0"/>
          </a:p>
          <a:p>
            <a:r>
              <a:rPr lang="en-US" dirty="0"/>
              <a:t>• Chipset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čipa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Sjeverni</a:t>
            </a:r>
            <a:r>
              <a:rPr lang="en-US" dirty="0"/>
              <a:t> </a:t>
            </a:r>
            <a:r>
              <a:rPr lang="en-US" dirty="0" err="1"/>
              <a:t>čip</a:t>
            </a:r>
            <a:r>
              <a:rPr lang="en-US" dirty="0"/>
              <a:t> (</a:t>
            </a:r>
            <a:r>
              <a:rPr lang="en-US" dirty="0" err="1"/>
              <a:t>eng.</a:t>
            </a:r>
            <a:r>
              <a:rPr lang="en-US" dirty="0"/>
              <a:t> </a:t>
            </a:r>
            <a:r>
              <a:rPr lang="en-US" dirty="0" err="1"/>
              <a:t>NorthBridge</a:t>
            </a:r>
            <a:r>
              <a:rPr lang="en-US" dirty="0"/>
              <a:t>) –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sabirnice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Južni</a:t>
            </a:r>
            <a:r>
              <a:rPr lang="en-US" dirty="0"/>
              <a:t> </a:t>
            </a:r>
            <a:r>
              <a:rPr lang="en-US" dirty="0" err="1"/>
              <a:t>čip</a:t>
            </a:r>
            <a:r>
              <a:rPr lang="en-US" dirty="0"/>
              <a:t> (</a:t>
            </a:r>
            <a:r>
              <a:rPr lang="en-US" dirty="0" err="1"/>
              <a:t>eng.</a:t>
            </a:r>
            <a:r>
              <a:rPr lang="en-US" dirty="0"/>
              <a:t> </a:t>
            </a:r>
            <a:r>
              <a:rPr lang="en-US" dirty="0" err="1"/>
              <a:t>SouthBridge</a:t>
            </a:r>
            <a:r>
              <a:rPr lang="en-US" dirty="0"/>
              <a:t>) – </a:t>
            </a:r>
            <a:r>
              <a:rPr lang="en-US" dirty="0" err="1"/>
              <a:t>sve</a:t>
            </a:r>
            <a:r>
              <a:rPr lang="en-US" dirty="0"/>
              <a:t> spore </a:t>
            </a:r>
            <a:r>
              <a:rPr lang="en-US" dirty="0" err="1"/>
              <a:t>sabirnice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9BC58-2776-F03A-B09B-AFF2689F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47" y="3051293"/>
            <a:ext cx="3255271" cy="37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60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9BA7-EFFD-2FAC-353B-B58ADB87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9F1C-5061-B473-2088-AFE424AE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 bez NB/SB </a:t>
            </a:r>
            <a:r>
              <a:rPr lang="en-US" dirty="0" err="1"/>
              <a:t>kombinacije</a:t>
            </a:r>
            <a:endParaRPr lang="hr-HR" dirty="0"/>
          </a:p>
          <a:p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zadnjeg</a:t>
            </a:r>
            <a:r>
              <a:rPr lang="en-US" dirty="0"/>
              <a:t> NB/SB </a:t>
            </a:r>
            <a:r>
              <a:rPr lang="en-US" dirty="0" err="1"/>
              <a:t>chipseta</a:t>
            </a:r>
            <a:r>
              <a:rPr lang="en-US" dirty="0"/>
              <a:t> I </a:t>
            </a:r>
            <a:r>
              <a:rPr lang="en-US" dirty="0" err="1"/>
              <a:t>prvog</a:t>
            </a:r>
            <a:r>
              <a:rPr lang="en-US" dirty="0"/>
              <a:t> DMI-based </a:t>
            </a:r>
            <a:r>
              <a:rPr lang="en-US" dirty="0" err="1"/>
              <a:t>chipseta</a:t>
            </a:r>
            <a:endParaRPr lang="hr-HR" dirty="0"/>
          </a:p>
          <a:p>
            <a:r>
              <a:rPr lang="en-US" dirty="0"/>
              <a:t>Intel 875 chipset, 2003.</a:t>
            </a:r>
            <a:endParaRPr lang="hr-HR" dirty="0"/>
          </a:p>
          <a:p>
            <a:r>
              <a:rPr lang="en-US" dirty="0"/>
              <a:t>Intel Z87 chipset, 2013.</a:t>
            </a:r>
            <a:endParaRPr lang="hr-HR" dirty="0"/>
          </a:p>
          <a:p>
            <a:r>
              <a:rPr lang="en-US" dirty="0"/>
              <a:t>Intel Z690 chipset, 2022.</a:t>
            </a:r>
            <a:endParaRPr lang="hr-HR" dirty="0"/>
          </a:p>
          <a:p>
            <a:r>
              <a:rPr lang="en-US" dirty="0"/>
              <a:t>Pentium 4</a:t>
            </a:r>
            <a:endParaRPr lang="hr-HR" dirty="0"/>
          </a:p>
          <a:p>
            <a:r>
              <a:rPr lang="en-US" dirty="0"/>
              <a:t>Intel processor</a:t>
            </a:r>
            <a:endParaRPr lang="hr-HR" dirty="0"/>
          </a:p>
          <a:p>
            <a:r>
              <a:rPr lang="hr-HR" dirty="0"/>
              <a:t>Intel Pentium 4 Northwood</a:t>
            </a:r>
          </a:p>
          <a:p>
            <a:r>
              <a:rPr lang="hr-HR" dirty="0"/>
              <a:t>Intel Pentium 4 Prescott</a:t>
            </a:r>
          </a:p>
          <a:p>
            <a:r>
              <a:rPr lang="hr-HR" dirty="0"/>
              <a:t>Pentium D</a:t>
            </a:r>
          </a:p>
          <a:p>
            <a:r>
              <a:rPr lang="en-US" dirty="0"/>
              <a:t>I9-12900k</a:t>
            </a:r>
          </a:p>
        </p:txBody>
      </p:sp>
    </p:spTree>
    <p:extLst>
      <p:ext uri="{BB962C8B-B14F-4D97-AF65-F5344CB8AC3E}">
        <p14:creationId xmlns:p14="http://schemas.microsoft.com/office/powerpoint/2010/main" val="8638255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3153-47E5-8174-9245-85977EE1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Memorija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18EC-4CF2-C276-F24A-DEE53C8D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DDR1, DDR2, DDR3, DDR4</a:t>
            </a:r>
            <a:r>
              <a:rPr lang="hr-HR" dirty="0"/>
              <a:t>, </a:t>
            </a:r>
            <a:r>
              <a:rPr lang="en-US" dirty="0"/>
              <a:t>DDR5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4D1C3-3C81-41D7-3249-A5A10855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53" y="2543875"/>
            <a:ext cx="8951494" cy="34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93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53DC-836E-2908-310C-90CE0DF19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CU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D058C-ED6D-2895-872D-4E31B4837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6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C53F-D8F7-AC7B-7A47-9CA5EE7A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“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0DC8-3312-9ED2-A7C2-3BBE908FD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Moore-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• </a:t>
            </a:r>
            <a:r>
              <a:rPr lang="en-US" dirty="0" err="1"/>
              <a:t>Kako</a:t>
            </a:r>
            <a:r>
              <a:rPr lang="en-US" dirty="0"/>
              <a:t> “</a:t>
            </a:r>
            <a:r>
              <a:rPr lang="en-US" dirty="0" err="1"/>
              <a:t>produljiti</a:t>
            </a:r>
            <a:r>
              <a:rPr lang="en-US" dirty="0"/>
              <a:t>” </a:t>
            </a:r>
            <a:r>
              <a:rPr lang="en-US" dirty="0" err="1"/>
              <a:t>vijek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? •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tranzistora</a:t>
            </a:r>
            <a:r>
              <a:rPr lang="en-US" dirty="0"/>
              <a:t> –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“par </a:t>
            </a:r>
            <a:r>
              <a:rPr lang="en-US" dirty="0" err="1"/>
              <a:t>atoma</a:t>
            </a:r>
            <a:r>
              <a:rPr lang="en-US" dirty="0"/>
              <a:t>” •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boljim</a:t>
            </a:r>
            <a:r>
              <a:rPr lang="en-US" dirty="0"/>
              <a:t> </a:t>
            </a:r>
            <a:r>
              <a:rPr lang="en-US" dirty="0" err="1"/>
              <a:t>svojstvima</a:t>
            </a:r>
            <a:r>
              <a:rPr lang="en-US" dirty="0"/>
              <a:t> –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aluminija</a:t>
            </a:r>
            <a:r>
              <a:rPr lang="en-US" dirty="0"/>
              <a:t>, hafnium </a:t>
            </a:r>
            <a:r>
              <a:rPr lang="en-US" dirty="0" err="1"/>
              <a:t>oksid</a:t>
            </a:r>
            <a:r>
              <a:rPr lang="en-US" dirty="0"/>
              <a:t> I </a:t>
            </a:r>
            <a:r>
              <a:rPr lang="en-US" dirty="0" err="1"/>
              <a:t>zrak</a:t>
            </a:r>
            <a:r>
              <a:rPr lang="en-US" dirty="0"/>
              <a:t> za </a:t>
            </a:r>
            <a:r>
              <a:rPr lang="en-US" dirty="0" err="1"/>
              <a:t>izolaciju</a:t>
            </a:r>
            <a:r>
              <a:rPr lang="en-US" dirty="0"/>
              <a:t>, </a:t>
            </a:r>
            <a:r>
              <a:rPr lang="en-US" dirty="0" err="1"/>
              <a:t>kompatibilnost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izazov</a:t>
            </a:r>
            <a:r>
              <a:rPr lang="en-US" dirty="0"/>
              <a:t>) • </a:t>
            </a:r>
            <a:r>
              <a:rPr lang="en-US" dirty="0" err="1"/>
              <a:t>Preciznijom</a:t>
            </a:r>
            <a:r>
              <a:rPr lang="en-US" dirty="0"/>
              <a:t> </a:t>
            </a:r>
            <a:r>
              <a:rPr lang="en-US" dirty="0" err="1"/>
              <a:t>proizvodnjom</a:t>
            </a:r>
            <a:r>
              <a:rPr lang="en-US" dirty="0"/>
              <a:t> (</a:t>
            </a:r>
            <a:r>
              <a:rPr lang="en-US" dirty="0" err="1"/>
              <a:t>ExtremeUV</a:t>
            </a:r>
            <a:r>
              <a:rPr lang="en-US" dirty="0"/>
              <a:t> za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***postoje i prilike na vrhu – software,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837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Resetiranje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kompomenti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predefinirane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endParaRPr lang="en-US" dirty="0"/>
          </a:p>
          <a:p>
            <a:r>
              <a:rPr lang="en-US" dirty="0"/>
              <a:t>•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resetiranja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, </a:t>
            </a:r>
            <a:r>
              <a:rPr lang="en-US" dirty="0" err="1"/>
              <a:t>učitava</a:t>
            </a:r>
            <a:r>
              <a:rPr lang="en-US" dirty="0"/>
              <a:t> PC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memorijskom</a:t>
            </a:r>
            <a:r>
              <a:rPr lang="hr-HR" dirty="0"/>
              <a:t> </a:t>
            </a:r>
            <a:r>
              <a:rPr lang="en-US" dirty="0" err="1"/>
              <a:t>lokacijom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–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arhitekturi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BIOS</a:t>
            </a:r>
            <a:r>
              <a:rPr lang="hr-HR" dirty="0"/>
              <a:t> </a:t>
            </a:r>
            <a:r>
              <a:rPr lang="en-US" dirty="0" err="1"/>
              <a:t>programiranju</a:t>
            </a:r>
            <a:endParaRPr lang="en-US" dirty="0"/>
          </a:p>
          <a:p>
            <a:r>
              <a:rPr lang="en-US" dirty="0"/>
              <a:t>• PC je </a:t>
            </a:r>
            <a:r>
              <a:rPr lang="en-US" dirty="0" err="1"/>
              <a:t>fundamentalno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 bez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hr-HR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– u </a:t>
            </a:r>
            <a:r>
              <a:rPr lang="en-US" dirty="0" err="1"/>
              <a:t>PCu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slijedeće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hr-HR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Na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,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čita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adrese</a:t>
            </a:r>
            <a:r>
              <a:rPr lang="hr-HR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PC I </a:t>
            </a:r>
            <a:r>
              <a:rPr lang="en-US" dirty="0" err="1"/>
              <a:t>učitava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u </a:t>
            </a:r>
            <a:r>
              <a:rPr lang="en-US" dirty="0" err="1"/>
              <a:t>interni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za </a:t>
            </a:r>
            <a:r>
              <a:rPr lang="en-US" dirty="0" err="1"/>
              <a:t>dekodiranje</a:t>
            </a:r>
            <a:r>
              <a:rPr lang="en-US" dirty="0"/>
              <a:t> I </a:t>
            </a:r>
            <a:r>
              <a:rPr lang="en-US" dirty="0" err="1"/>
              <a:t>pokretanje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sadržava</a:t>
            </a:r>
            <a:r>
              <a:rPr lang="en-US" dirty="0"/>
              <a:t> opcode</a:t>
            </a:r>
          </a:p>
          <a:p>
            <a:r>
              <a:rPr lang="en-US" dirty="0"/>
              <a:t>• Opcode je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da li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učitati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memorijskih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adresu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memoriji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operand</a:t>
            </a:r>
          </a:p>
        </p:txBody>
      </p:sp>
    </p:spTree>
    <p:extLst>
      <p:ext uri="{BB962C8B-B14F-4D97-AF65-F5344CB8AC3E}">
        <p14:creationId xmlns:p14="http://schemas.microsoft.com/office/powerpoint/2010/main" val="36764791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Sinhroni</a:t>
            </a:r>
            <a:r>
              <a:rPr lang="en-US" dirty="0"/>
              <a:t>, </a:t>
            </a:r>
            <a:r>
              <a:rPr lang="en-US" dirty="0" err="1"/>
              <a:t>sekvencijalni</a:t>
            </a:r>
            <a:r>
              <a:rPr lang="en-US" dirty="0"/>
              <a:t> </a:t>
            </a:r>
            <a:r>
              <a:rPr lang="en-US" dirty="0" err="1"/>
              <a:t>digitalni</a:t>
            </a:r>
            <a:r>
              <a:rPr lang="en-US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Koordinira</a:t>
            </a:r>
            <a:r>
              <a:rPr lang="en-US" dirty="0"/>
              <a:t> </a:t>
            </a:r>
            <a:r>
              <a:rPr lang="en-US" dirty="0" err="1"/>
              <a:t>sekvencijalno</a:t>
            </a:r>
            <a:r>
              <a:rPr lang="en-US" dirty="0"/>
              <a:t> </a:t>
            </a:r>
            <a:r>
              <a:rPr lang="en-US" dirty="0" err="1"/>
              <a:t>pristupanje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I </a:t>
            </a:r>
            <a:r>
              <a:rPr lang="en-US" dirty="0" err="1"/>
              <a:t>instrukcijama</a:t>
            </a:r>
            <a:r>
              <a:rPr lang="en-US" dirty="0"/>
              <a:t> u I </a:t>
            </a:r>
            <a:r>
              <a:rPr lang="en-US" dirty="0" err="1"/>
              <a:t>iz</a:t>
            </a:r>
            <a:r>
              <a:rPr lang="hr-HR" dirty="0"/>
              <a:t> </a:t>
            </a:r>
            <a:r>
              <a:rPr lang="en-US" dirty="0" err="1"/>
              <a:t>CPUa</a:t>
            </a:r>
            <a:r>
              <a:rPr lang="en-US" dirty="0"/>
              <a:t> I </a:t>
            </a:r>
            <a:r>
              <a:rPr lang="en-US" dirty="0" err="1"/>
              <a:t>pripadajućih</a:t>
            </a:r>
            <a:r>
              <a:rPr lang="en-US" dirty="0"/>
              <a:t> CPU </a:t>
            </a:r>
            <a:r>
              <a:rPr lang="en-US" dirty="0" err="1"/>
              <a:t>registara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Interpretira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izvršavanjem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, </a:t>
            </a:r>
            <a:r>
              <a:rPr lang="en-US" dirty="0" err="1"/>
              <a:t>surađuje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funkcionalnim</a:t>
            </a:r>
            <a:r>
              <a:rPr lang="hr-HR" dirty="0"/>
              <a:t> </a:t>
            </a:r>
            <a:r>
              <a:rPr lang="en-US" dirty="0" err="1"/>
              <a:t>jedinicama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(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ulazno-izlazni</a:t>
            </a:r>
            <a:r>
              <a:rPr lang="hr-HR" dirty="0"/>
              <a:t> </a:t>
            </a:r>
            <a:r>
              <a:rPr lang="en-US" dirty="0" err="1"/>
              <a:t>uređaji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Sudjeluje</a:t>
            </a:r>
            <a:r>
              <a:rPr lang="en-US" dirty="0"/>
              <a:t> u </a:t>
            </a:r>
            <a:r>
              <a:rPr lang="en-US" dirty="0" err="1"/>
              <a:t>dekodiranju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identificira</a:t>
            </a:r>
            <a:r>
              <a:rPr lang="en-US" dirty="0"/>
              <a:t>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</a:t>
            </a:r>
            <a:r>
              <a:rPr lang="hr-HR" dirty="0"/>
              <a:t> </a:t>
            </a:r>
            <a:r>
              <a:rPr lang="en-US" dirty="0" err="1"/>
              <a:t>grananje</a:t>
            </a:r>
            <a:r>
              <a:rPr lang="en-US" dirty="0"/>
              <a:t>/branching)</a:t>
            </a:r>
          </a:p>
        </p:txBody>
      </p:sp>
    </p:spTree>
    <p:extLst>
      <p:ext uri="{BB962C8B-B14F-4D97-AF65-F5344CB8AC3E}">
        <p14:creationId xmlns:p14="http://schemas.microsoft.com/office/powerpoint/2010/main" val="4495667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CU?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signale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Koordinira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mikroprocesora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Sinkronizira</a:t>
            </a:r>
            <a:r>
              <a:rPr lang="en-US" dirty="0"/>
              <a:t>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modula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Pribavlja</a:t>
            </a:r>
            <a:r>
              <a:rPr lang="en-US" dirty="0"/>
              <a:t>, </a:t>
            </a:r>
            <a:r>
              <a:rPr lang="en-US" dirty="0" err="1"/>
              <a:t>dekodira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instrukcija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Komunicira</a:t>
            </a:r>
            <a:r>
              <a:rPr lang="en-US" dirty="0"/>
              <a:t> s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komponentama</a:t>
            </a:r>
            <a:r>
              <a:rPr lang="en-US" dirty="0"/>
              <a:t> </a:t>
            </a:r>
            <a:r>
              <a:rPr lang="en-US" dirty="0" err="1"/>
              <a:t>mikroračunala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hr-HR" dirty="0"/>
              <a:t> </a:t>
            </a:r>
            <a:r>
              <a:rPr lang="en-US" dirty="0" err="1"/>
              <a:t>sabirnica</a:t>
            </a:r>
            <a:r>
              <a:rPr lang="en-US" dirty="0"/>
              <a:t> (</a:t>
            </a:r>
            <a:r>
              <a:rPr lang="en-US" dirty="0" err="1"/>
              <a:t>adresne</a:t>
            </a:r>
            <a:r>
              <a:rPr lang="en-US" dirty="0"/>
              <a:t>, </a:t>
            </a:r>
            <a:r>
              <a:rPr lang="en-US" dirty="0" err="1"/>
              <a:t>podatkovne</a:t>
            </a:r>
            <a:r>
              <a:rPr lang="en-US" dirty="0"/>
              <a:t>, </a:t>
            </a:r>
            <a:r>
              <a:rPr lang="en-US" dirty="0" err="1"/>
              <a:t>upr</a:t>
            </a:r>
            <a:r>
              <a:rPr lang="en-US" dirty="0"/>
              <a:t>.)</a:t>
            </a:r>
          </a:p>
          <a:p>
            <a:r>
              <a:rPr lang="en-US" dirty="0"/>
              <a:t>•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odgovorima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(</a:t>
            </a:r>
            <a:r>
              <a:rPr lang="en-US" dirty="0" err="1"/>
              <a:t>zahtjev</a:t>
            </a:r>
            <a:r>
              <a:rPr lang="en-US" dirty="0"/>
              <a:t> za </a:t>
            </a:r>
            <a:r>
              <a:rPr lang="en-US" dirty="0" err="1"/>
              <a:t>prekid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zaustavljanje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78996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20C7-BDFB-3429-2BD1-414E0A2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Temeljne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D793-3E59-F24E-EE2A-D6143908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instrukcijskog</a:t>
            </a:r>
            <a:r>
              <a:rPr lang="hr-HR" dirty="0"/>
              <a:t> </a:t>
            </a:r>
            <a:r>
              <a:rPr lang="en-US" dirty="0" err="1"/>
              <a:t>ciklusa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sljedećeg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trenutnog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zastavica</a:t>
            </a:r>
            <a:r>
              <a:rPr lang="en-US" dirty="0"/>
              <a:t> u </a:t>
            </a:r>
            <a:r>
              <a:rPr lang="en-US" dirty="0" err="1"/>
              <a:t>statusnom</a:t>
            </a:r>
            <a:r>
              <a:rPr lang="en-US" dirty="0"/>
              <a:t> </a:t>
            </a:r>
            <a:r>
              <a:rPr lang="en-US" dirty="0" err="1"/>
              <a:t>registru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ulaznim</a:t>
            </a:r>
            <a:r>
              <a:rPr lang="hr-HR" dirty="0"/>
              <a:t> </a:t>
            </a:r>
            <a:r>
              <a:rPr lang="en-US" dirty="0" err="1"/>
              <a:t>upravljačkim</a:t>
            </a:r>
            <a:r>
              <a:rPr lang="en-US" dirty="0"/>
              <a:t> </a:t>
            </a:r>
            <a:r>
              <a:rPr lang="en-US" dirty="0" err="1"/>
              <a:t>linijama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hr-HR" dirty="0"/>
              <a:t> </a:t>
            </a:r>
            <a:r>
              <a:rPr lang="en-US" dirty="0"/>
              <a:t>se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nalazi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za </a:t>
            </a:r>
            <a:r>
              <a:rPr lang="en-US" dirty="0" err="1"/>
              <a:t>izmjenu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funkcijskih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588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2BAF-6EE0-C767-36FE-0E84F060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750D-FF52-DF88-236F-8EBA74D2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6" y="1690688"/>
            <a:ext cx="10808368" cy="5032375"/>
          </a:xfrm>
        </p:spPr>
        <p:txBody>
          <a:bodyPr>
            <a:normAutofit/>
          </a:bodyPr>
          <a:lstStyle/>
          <a:p>
            <a:r>
              <a:rPr lang="en-US" sz="1800" dirty="0"/>
              <a:t>1. </a:t>
            </a:r>
            <a:r>
              <a:rPr lang="en-US" sz="1800" dirty="0" err="1"/>
              <a:t>Programske</a:t>
            </a:r>
            <a:r>
              <a:rPr lang="en-US" sz="1800" dirty="0"/>
              <a:t> procedure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temelj</a:t>
            </a:r>
            <a:r>
              <a:rPr lang="en-US" sz="1800" dirty="0"/>
              <a:t> </a:t>
            </a:r>
            <a:r>
              <a:rPr lang="en-US" sz="1800" dirty="0" err="1"/>
              <a:t>strukturiranih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endParaRPr lang="en-US" sz="1800" dirty="0"/>
          </a:p>
          <a:p>
            <a:pPr lvl="1"/>
            <a:r>
              <a:rPr lang="en-US" sz="1800" dirty="0" err="1"/>
              <a:t>Pozivi</a:t>
            </a:r>
            <a:r>
              <a:rPr lang="en-US" sz="1800" dirty="0"/>
              <a:t> </a:t>
            </a:r>
            <a:r>
              <a:rPr lang="en-US" sz="1800" dirty="0" err="1"/>
              <a:t>procedura</a:t>
            </a:r>
            <a:r>
              <a:rPr lang="en-US" sz="1800" dirty="0"/>
              <a:t> </a:t>
            </a:r>
            <a:r>
              <a:rPr lang="en-US" sz="1800" dirty="0" err="1"/>
              <a:t>predstavljaju</a:t>
            </a:r>
            <a:r>
              <a:rPr lang="en-US" sz="1800" dirty="0"/>
              <a:t> </a:t>
            </a:r>
            <a:r>
              <a:rPr lang="en-US" sz="1800" dirty="0" err="1"/>
              <a:t>zapravo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s </a:t>
            </a:r>
            <a:r>
              <a:rPr lang="en-US" sz="1800" dirty="0" err="1"/>
              <a:t>jednog</a:t>
            </a:r>
            <a:r>
              <a:rPr lang="hr-HR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endParaRPr lang="en-US" sz="1800" dirty="0"/>
          </a:p>
          <a:p>
            <a:pPr lvl="1"/>
            <a:r>
              <a:rPr lang="en-US" sz="1800" dirty="0"/>
              <a:t>Kad se </a:t>
            </a:r>
            <a:r>
              <a:rPr lang="en-US" sz="1800" dirty="0" err="1"/>
              <a:t>obavi</a:t>
            </a:r>
            <a:r>
              <a:rPr lang="en-US" sz="1800" dirty="0"/>
              <a:t> </a:t>
            </a:r>
            <a:r>
              <a:rPr lang="en-US" sz="1800" dirty="0" err="1"/>
              <a:t>zadatak</a:t>
            </a:r>
            <a:r>
              <a:rPr lang="en-US" sz="1800" dirty="0"/>
              <a:t> </a:t>
            </a:r>
            <a:r>
              <a:rPr lang="en-US" sz="1800" dirty="0" err="1"/>
              <a:t>definiran</a:t>
            </a:r>
            <a:r>
              <a:rPr lang="en-US" sz="1800" dirty="0"/>
              <a:t> </a:t>
            </a:r>
            <a:r>
              <a:rPr lang="en-US" sz="1800" dirty="0" err="1"/>
              <a:t>pozvanom</a:t>
            </a:r>
            <a:r>
              <a:rPr lang="en-US" sz="1800" dirty="0"/>
              <a:t> </a:t>
            </a:r>
            <a:r>
              <a:rPr lang="en-US" sz="1800" dirty="0" err="1"/>
              <a:t>procedurom</a:t>
            </a:r>
            <a:r>
              <a:rPr lang="en-US" sz="1800" dirty="0"/>
              <a:t> (</a:t>
            </a:r>
            <a:r>
              <a:rPr lang="en-US" sz="1800" dirty="0" err="1"/>
              <a:t>potprogramom</a:t>
            </a:r>
            <a:r>
              <a:rPr lang="en-US" sz="1800" dirty="0"/>
              <a:t>),</a:t>
            </a:r>
            <a:r>
              <a:rPr lang="hr-HR" sz="1800" dirty="0"/>
              <a:t> </a:t>
            </a:r>
            <a:r>
              <a:rPr lang="en-US" sz="1800" dirty="0" err="1"/>
              <a:t>upravljanje</a:t>
            </a:r>
            <a:r>
              <a:rPr lang="en-US" sz="1800" dirty="0"/>
              <a:t> se mora </a:t>
            </a:r>
            <a:r>
              <a:rPr lang="en-US" sz="1800" dirty="0" err="1"/>
              <a:t>vratiti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instrukciju</a:t>
            </a:r>
            <a:r>
              <a:rPr lang="en-US" sz="1800" dirty="0"/>
              <a:t> u </a:t>
            </a:r>
            <a:r>
              <a:rPr lang="en-US" sz="1800" dirty="0" err="1"/>
              <a:t>pozivajućem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, </a:t>
            </a:r>
            <a:r>
              <a:rPr lang="en-US" sz="1800" dirty="0" err="1"/>
              <a:t>koja</a:t>
            </a:r>
            <a:r>
              <a:rPr lang="hr-HR" sz="1800" dirty="0"/>
              <a:t> </a:t>
            </a:r>
            <a:r>
              <a:rPr lang="en-US" sz="1800" dirty="0" err="1"/>
              <a:t>neposredno</a:t>
            </a:r>
            <a:r>
              <a:rPr lang="en-US" sz="1800" dirty="0"/>
              <a:t> </a:t>
            </a:r>
            <a:r>
              <a:rPr lang="en-US" sz="1800" dirty="0" err="1"/>
              <a:t>slijedi</a:t>
            </a:r>
            <a:r>
              <a:rPr lang="en-US" sz="1800" dirty="0"/>
              <a:t> </a:t>
            </a:r>
            <a:r>
              <a:rPr lang="en-US" sz="1800" dirty="0" err="1"/>
              <a:t>instrukciji</a:t>
            </a:r>
            <a:r>
              <a:rPr lang="en-US" sz="1800" dirty="0"/>
              <a:t> </a:t>
            </a:r>
            <a:r>
              <a:rPr lang="en-US" sz="1800" dirty="0" err="1"/>
              <a:t>koju</a:t>
            </a:r>
            <a:r>
              <a:rPr lang="en-US" sz="1800" dirty="0"/>
              <a:t> je </a:t>
            </a:r>
            <a:r>
              <a:rPr lang="en-US" sz="1800" dirty="0" err="1"/>
              <a:t>proceduru</a:t>
            </a:r>
            <a:r>
              <a:rPr lang="en-US" sz="1800" dirty="0"/>
              <a:t> </a:t>
            </a:r>
            <a:r>
              <a:rPr lang="en-US" sz="1800" dirty="0" err="1"/>
              <a:t>pozvala</a:t>
            </a:r>
            <a:endParaRPr lang="en-US" sz="1800" dirty="0"/>
          </a:p>
          <a:p>
            <a:r>
              <a:rPr lang="en-US" sz="1800" dirty="0"/>
              <a:t>2.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važan</a:t>
            </a:r>
            <a:r>
              <a:rPr lang="en-US" sz="1800" dirty="0"/>
              <a:t> </a:t>
            </a:r>
            <a:r>
              <a:rPr lang="en-US" sz="1800" dirty="0" err="1"/>
              <a:t>slučaj</a:t>
            </a:r>
            <a:r>
              <a:rPr lang="en-US" sz="1800" dirty="0"/>
              <a:t> </a:t>
            </a:r>
            <a:r>
              <a:rPr lang="en-US" sz="1800" dirty="0" err="1"/>
              <a:t>prijenosa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hr-HR" sz="1800" dirty="0"/>
              <a:t> </a:t>
            </a:r>
            <a:r>
              <a:rPr lang="en-US" sz="1800" dirty="0" err="1"/>
              <a:t>događa</a:t>
            </a:r>
            <a:r>
              <a:rPr lang="en-US" sz="1800" dirty="0"/>
              <a:t> se </a:t>
            </a:r>
            <a:r>
              <a:rPr lang="en-US" sz="1800" dirty="0" err="1"/>
              <a:t>tijekom</a:t>
            </a:r>
            <a:r>
              <a:rPr lang="en-US" sz="1800" dirty="0"/>
              <a:t> </a:t>
            </a:r>
            <a:r>
              <a:rPr lang="en-US" sz="1800" dirty="0" err="1"/>
              <a:t>prekida</a:t>
            </a:r>
            <a:r>
              <a:rPr lang="en-US" sz="1800" dirty="0"/>
              <a:t> (</a:t>
            </a:r>
            <a:r>
              <a:rPr lang="en-US" sz="1800" dirty="0" err="1"/>
              <a:t>engl.</a:t>
            </a:r>
            <a:r>
              <a:rPr lang="en-US" sz="1800" dirty="0"/>
              <a:t> Interrupt)</a:t>
            </a:r>
          </a:p>
          <a:p>
            <a:pPr lvl="1"/>
            <a:r>
              <a:rPr lang="en-US" sz="1800" dirty="0"/>
              <a:t>U tom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govorimo</a:t>
            </a:r>
            <a:r>
              <a:rPr lang="en-US" sz="1800" dirty="0"/>
              <a:t> o:</a:t>
            </a:r>
          </a:p>
          <a:p>
            <a:pPr lvl="2"/>
            <a:r>
              <a:rPr lang="en-US" sz="1800" dirty="0" err="1"/>
              <a:t>prekinutom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 – </a:t>
            </a:r>
            <a:r>
              <a:rPr lang="en-US" sz="1800" dirty="0" err="1"/>
              <a:t>programu</a:t>
            </a:r>
            <a:r>
              <a:rPr lang="en-US" sz="1800" dirty="0"/>
              <a:t> </a:t>
            </a:r>
            <a:r>
              <a:rPr lang="en-US" sz="1800" dirty="0" err="1"/>
              <a:t>čije</a:t>
            </a:r>
            <a:r>
              <a:rPr lang="en-US" sz="1800" dirty="0"/>
              <a:t> je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prekinuto</a:t>
            </a:r>
            <a:r>
              <a:rPr lang="en-US" sz="1800" dirty="0"/>
              <a:t> </a:t>
            </a:r>
            <a:r>
              <a:rPr lang="en-US" sz="1800" dirty="0" err="1"/>
              <a:t>zahtjevom</a:t>
            </a:r>
            <a:r>
              <a:rPr lang="en-US" sz="1800" dirty="0"/>
              <a:t> za </a:t>
            </a:r>
            <a:r>
              <a:rPr lang="en-US" sz="1800" dirty="0" err="1"/>
              <a:t>prekid</a:t>
            </a:r>
            <a:r>
              <a:rPr lang="en-US" sz="1800" dirty="0"/>
              <a:t>, </a:t>
            </a:r>
            <a:r>
              <a:rPr lang="en-US" sz="1800" dirty="0" err="1"/>
              <a:t>i</a:t>
            </a:r>
            <a:endParaRPr lang="en-US" sz="1800" dirty="0"/>
          </a:p>
          <a:p>
            <a:pPr lvl="2"/>
            <a:r>
              <a:rPr lang="en-US" sz="1800" dirty="0" err="1"/>
              <a:t>prekidnom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 – </a:t>
            </a:r>
            <a:r>
              <a:rPr lang="en-US" sz="1800" dirty="0" err="1"/>
              <a:t>programu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</a:t>
            </a:r>
            <a:r>
              <a:rPr lang="en-US" sz="1800" dirty="0" err="1"/>
              <a:t>prenosi</a:t>
            </a:r>
            <a:r>
              <a:rPr lang="en-US" sz="1800" dirty="0"/>
              <a:t>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koji </a:t>
            </a:r>
            <a:r>
              <a:rPr lang="en-US" sz="1800" dirty="0" err="1"/>
              <a:t>obično</a:t>
            </a:r>
            <a:endParaRPr lang="en-US" sz="1800" dirty="0"/>
          </a:p>
          <a:p>
            <a:pPr lvl="1"/>
            <a:r>
              <a:rPr lang="en-US" sz="1800" dirty="0" err="1"/>
              <a:t>poslužuje</a:t>
            </a:r>
            <a:r>
              <a:rPr lang="en-US" sz="1800" dirty="0"/>
              <a:t> </a:t>
            </a:r>
            <a:r>
              <a:rPr lang="en-US" sz="1800" dirty="0" err="1"/>
              <a:t>ulaznoizlaznu</a:t>
            </a:r>
            <a:r>
              <a:rPr lang="en-US" sz="1800" dirty="0"/>
              <a:t> </a:t>
            </a:r>
            <a:r>
              <a:rPr lang="en-US" sz="1800" dirty="0" err="1"/>
              <a:t>jedinicu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je </a:t>
            </a:r>
            <a:r>
              <a:rPr lang="en-US" sz="1800" dirty="0" err="1"/>
              <a:t>generirala</a:t>
            </a:r>
            <a:r>
              <a:rPr lang="en-US" sz="1800" dirty="0"/>
              <a:t> </a:t>
            </a:r>
            <a:r>
              <a:rPr lang="en-US" sz="1800" dirty="0" err="1"/>
              <a:t>zahtjev</a:t>
            </a:r>
            <a:r>
              <a:rPr lang="en-US" sz="1800" dirty="0"/>
              <a:t> za </a:t>
            </a:r>
            <a:r>
              <a:rPr lang="en-US" sz="1800" dirty="0" err="1"/>
              <a:t>prekid</a:t>
            </a:r>
            <a:endParaRPr lang="hr-HR" sz="1800" dirty="0"/>
          </a:p>
          <a:p>
            <a:r>
              <a:rPr lang="en-US" sz="1800" dirty="0"/>
              <a:t>3.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nastati</a:t>
            </a:r>
            <a:r>
              <a:rPr lang="en-US" sz="1800" dirty="0"/>
              <a:t> </a:t>
            </a:r>
            <a:r>
              <a:rPr lang="en-US" sz="1800" dirty="0" err="1"/>
              <a:t>uslijed</a:t>
            </a:r>
            <a:r>
              <a:rPr lang="hr-HR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(</a:t>
            </a:r>
            <a:r>
              <a:rPr lang="en-US" sz="1800" dirty="0" err="1"/>
              <a:t>engl.</a:t>
            </a:r>
            <a:r>
              <a:rPr lang="en-US" sz="1800" dirty="0"/>
              <a:t> exception)</a:t>
            </a:r>
          </a:p>
          <a:p>
            <a:pPr lvl="1"/>
            <a:r>
              <a:rPr lang="en-US" sz="1800" dirty="0"/>
              <a:t>Pod </a:t>
            </a:r>
            <a:r>
              <a:rPr lang="en-US" sz="1800" dirty="0" err="1"/>
              <a:t>iznimkom</a:t>
            </a:r>
            <a:r>
              <a:rPr lang="en-US" sz="1800" dirty="0"/>
              <a:t> </a:t>
            </a:r>
            <a:r>
              <a:rPr lang="en-US" sz="1800" dirty="0" err="1"/>
              <a:t>podrazumijevamo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kojima</a:t>
            </a:r>
            <a:r>
              <a:rPr lang="en-US" sz="1800" dirty="0"/>
              <a:t> se</a:t>
            </a:r>
            <a:r>
              <a:rPr lang="hr-HR" sz="1800" dirty="0"/>
              <a:t> </a:t>
            </a:r>
            <a:r>
              <a:rPr lang="en-US" sz="1800" dirty="0" err="1"/>
              <a:t>narušava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stanje</a:t>
            </a:r>
            <a:r>
              <a:rPr lang="en-US" sz="1800" dirty="0"/>
              <a:t> </a:t>
            </a:r>
            <a:r>
              <a:rPr lang="en-US" sz="1800" dirty="0" err="1"/>
              <a:t>procesora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tekućeg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endParaRPr lang="en-US" sz="1800" dirty="0"/>
          </a:p>
          <a:p>
            <a:pPr lvl="1"/>
            <a:r>
              <a:rPr lang="en-US" sz="1800" dirty="0" err="1"/>
              <a:t>Prekidi</a:t>
            </a:r>
            <a:r>
              <a:rPr lang="en-US" sz="1800" dirty="0"/>
              <a:t> se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promatrati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podskup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endParaRPr lang="en-US" sz="1800" dirty="0"/>
          </a:p>
          <a:p>
            <a:pPr lvl="1"/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dvojake</a:t>
            </a:r>
            <a:r>
              <a:rPr lang="en-US" sz="1800" dirty="0"/>
              <a:t>:</a:t>
            </a:r>
          </a:p>
          <a:p>
            <a:pPr lvl="2"/>
            <a:r>
              <a:rPr lang="en-US" sz="1800" dirty="0" err="1"/>
              <a:t>vanjske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izazvane</a:t>
            </a:r>
            <a:r>
              <a:rPr lang="en-US" sz="1800" dirty="0"/>
              <a:t> </a:t>
            </a:r>
            <a:r>
              <a:rPr lang="en-US" sz="1800" dirty="0" err="1"/>
              <a:t>događajem</a:t>
            </a:r>
            <a:r>
              <a:rPr lang="en-US" sz="1800" dirty="0"/>
              <a:t> </a:t>
            </a:r>
            <a:r>
              <a:rPr lang="en-US" sz="1800" dirty="0" err="1"/>
              <a:t>izvan</a:t>
            </a:r>
            <a:r>
              <a:rPr lang="en-US" sz="1800" dirty="0"/>
              <a:t> </a:t>
            </a:r>
            <a:r>
              <a:rPr lang="en-US" sz="1800" dirty="0" err="1"/>
              <a:t>procesora</a:t>
            </a:r>
            <a:endParaRPr lang="en-US" sz="1800" dirty="0"/>
          </a:p>
          <a:p>
            <a:pPr lvl="2"/>
            <a:r>
              <a:rPr lang="en-US" sz="1800" dirty="0" err="1"/>
              <a:t>unutarnje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posljedica</a:t>
            </a:r>
            <a:r>
              <a:rPr lang="en-US" sz="1800" dirty="0"/>
              <a:t> </a:t>
            </a:r>
            <a:r>
              <a:rPr lang="en-US" sz="1800" dirty="0" err="1"/>
              <a:t>događaja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hr-HR" sz="1800" dirty="0"/>
              <a:t> </a:t>
            </a:r>
            <a:r>
              <a:rPr lang="en-US" sz="1800" dirty="0" err="1"/>
              <a:t>procesora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67728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1DEE-4B3D-3324-69A8-89ED4079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E93DB-1380-3E24-7A7B-4426041A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350" y="1361152"/>
            <a:ext cx="6000324" cy="5301385"/>
          </a:xfrm>
        </p:spPr>
      </p:pic>
    </p:spTree>
    <p:extLst>
      <p:ext uri="{BB962C8B-B14F-4D97-AF65-F5344CB8AC3E}">
        <p14:creationId xmlns:p14="http://schemas.microsoft.com/office/powerpoint/2010/main" val="12787140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53F7-0082-5F6D-B2C5-47644086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980C-859E-1D0A-70C5-F9F8967C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Prima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signale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da bi se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hr-HR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, za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,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pogrešaka</a:t>
            </a:r>
            <a:r>
              <a:rPr lang="en-US" dirty="0"/>
              <a:t> I sl.</a:t>
            </a:r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se </a:t>
            </a:r>
            <a:r>
              <a:rPr lang="en-US" dirty="0" err="1"/>
              <a:t>šalju</a:t>
            </a:r>
            <a:r>
              <a:rPr lang="en-US" dirty="0"/>
              <a:t> </a:t>
            </a:r>
            <a:r>
              <a:rPr lang="en-US" dirty="0" err="1"/>
              <a:t>procesoru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I za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hr-HR" dirty="0"/>
              <a:t> </a:t>
            </a:r>
            <a:r>
              <a:rPr lang="en-US" dirty="0" err="1"/>
              <a:t>sabirnicama</a:t>
            </a:r>
            <a:r>
              <a:rPr lang="en-US" dirty="0"/>
              <a:t>, </a:t>
            </a:r>
            <a:r>
              <a:rPr lang="en-US" dirty="0" err="1"/>
              <a:t>memoriji</a:t>
            </a:r>
            <a:r>
              <a:rPr lang="en-US" dirty="0"/>
              <a:t> I </a:t>
            </a:r>
            <a:r>
              <a:rPr lang="en-US" dirty="0" err="1"/>
              <a:t>ulazno-izlaznim</a:t>
            </a:r>
            <a:r>
              <a:rPr lang="en-US" dirty="0"/>
              <a:t> </a:t>
            </a:r>
            <a:r>
              <a:rPr lang="en-US" dirty="0" err="1"/>
              <a:t>sustavima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dostupnim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izvršiti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05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751C-9B68-8088-B216-7EC90EFD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4A5B-4A9D-0FB4-C0E3-1CCEA10A0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ALU – 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, </a:t>
            </a:r>
            <a:r>
              <a:rPr lang="en-US" dirty="0" err="1"/>
              <a:t>aritmetika</a:t>
            </a:r>
            <a:r>
              <a:rPr lang="en-US" dirty="0"/>
              <a:t>, </a:t>
            </a:r>
            <a:r>
              <a:rPr lang="en-US" dirty="0" err="1"/>
              <a:t>kalkulacija</a:t>
            </a:r>
            <a:r>
              <a:rPr lang="en-US" dirty="0"/>
              <a:t> </a:t>
            </a:r>
            <a:r>
              <a:rPr lang="en-US" dirty="0" err="1"/>
              <a:t>adresa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I decoder – </a:t>
            </a:r>
            <a:r>
              <a:rPr lang="en-US" dirty="0" err="1"/>
              <a:t>dekodiranje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brojač</a:t>
            </a:r>
            <a:r>
              <a:rPr lang="en-US" dirty="0"/>
              <a:t> –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slijedeću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pPr lvl="1"/>
            <a:r>
              <a:rPr lang="en-US" dirty="0" err="1"/>
              <a:t>Instrukcijska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u fetch </a:t>
            </a:r>
            <a:r>
              <a:rPr lang="en-US" dirty="0" err="1"/>
              <a:t>fazi</a:t>
            </a:r>
            <a:r>
              <a:rPr lang="en-US" dirty="0"/>
              <a:t> 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read-only</a:t>
            </a:r>
          </a:p>
          <a:p>
            <a:pPr lvl="1"/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– </a:t>
            </a:r>
            <a:r>
              <a:rPr lang="en-US" dirty="0" err="1"/>
              <a:t>potrebna</a:t>
            </a:r>
            <a:r>
              <a:rPr lang="en-US" dirty="0"/>
              <a:t> za </a:t>
            </a:r>
            <a:r>
              <a:rPr lang="en-US" dirty="0" err="1"/>
              <a:t>dohvat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I </a:t>
            </a:r>
            <a:r>
              <a:rPr lang="en-US" dirty="0" err="1"/>
              <a:t>pohranu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en-US" dirty="0"/>
          </a:p>
          <a:p>
            <a:pPr lvl="1"/>
            <a:r>
              <a:rPr lang="en-US" dirty="0"/>
              <a:t>MAR (Memory Address Register) –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memorijsku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pristupiti</a:t>
            </a:r>
            <a:endParaRPr lang="en-US" dirty="0"/>
          </a:p>
          <a:p>
            <a:pPr lvl="1"/>
            <a:r>
              <a:rPr lang="en-US" dirty="0"/>
              <a:t>MDR (Memory</a:t>
            </a:r>
          </a:p>
        </p:txBody>
      </p:sp>
    </p:spTree>
    <p:extLst>
      <p:ext uri="{BB962C8B-B14F-4D97-AF65-F5344CB8AC3E}">
        <p14:creationId xmlns:p14="http://schemas.microsoft.com/office/powerpoint/2010/main" val="25914132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559A-AA97-8875-6F5A-E3318EA0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F0C7-C6D9-D536-7A94-38F1EF64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CPU </a:t>
            </a:r>
            <a:r>
              <a:rPr lang="en-US" dirty="0" err="1"/>
              <a:t>registri</a:t>
            </a:r>
            <a:r>
              <a:rPr lang="en-US" dirty="0"/>
              <a:t> –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izvedeni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Interni</a:t>
            </a:r>
            <a:r>
              <a:rPr lang="en-US" dirty="0"/>
              <a:t> </a:t>
            </a:r>
            <a:r>
              <a:rPr lang="en-US" dirty="0" err="1"/>
              <a:t>registri</a:t>
            </a:r>
            <a:r>
              <a:rPr lang="en-US" dirty="0"/>
              <a:t>, </a:t>
            </a:r>
            <a:r>
              <a:rPr lang="en-US" dirty="0" err="1"/>
              <a:t>multiplekseri</a:t>
            </a:r>
            <a:r>
              <a:rPr lang="en-US" dirty="0"/>
              <a:t>, …</a:t>
            </a:r>
          </a:p>
          <a:p>
            <a:r>
              <a:rPr lang="en-US" dirty="0"/>
              <a:t>• Interna </a:t>
            </a:r>
            <a:r>
              <a:rPr lang="en-US" dirty="0" err="1"/>
              <a:t>sabirnica</a:t>
            </a:r>
            <a:r>
              <a:rPr lang="en-US" dirty="0"/>
              <a:t> –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elemente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– The Boss koji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sinhrono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dizajnu</a:t>
            </a:r>
            <a:r>
              <a:rPr lang="en-US" dirty="0"/>
              <a:t>,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sabirnica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56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0A7-0658-B4B8-8F44-16FDE4F5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Datapath sa 1 ili 2 sabirnice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82F88-37EB-76AA-1922-EBE9B2607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06" y="1475874"/>
            <a:ext cx="8791588" cy="4805057"/>
          </a:xfrm>
        </p:spPr>
      </p:pic>
    </p:spTree>
    <p:extLst>
      <p:ext uri="{BB962C8B-B14F-4D97-AF65-F5344CB8AC3E}">
        <p14:creationId xmlns:p14="http://schemas.microsoft.com/office/powerpoint/2010/main" val="260444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4676-4F5F-B26C-7482-823F48C1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A92B-28B3-C87A-0C1C-8820A22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je </a:t>
            </a:r>
            <a:r>
              <a:rPr lang="en-US" dirty="0" err="1"/>
              <a:t>noviteta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I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efikasnost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765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9678-B509-5FED-CEFC-0FFF7526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nekakvog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E9B4-48BE-435C-A491-AD6B62BD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Program se </a:t>
            </a:r>
            <a:r>
              <a:rPr lang="en-US" dirty="0" err="1"/>
              <a:t>sastoji</a:t>
            </a:r>
            <a:r>
              <a:rPr lang="en-US" dirty="0"/>
              <a:t> od seta </a:t>
            </a:r>
            <a:r>
              <a:rPr lang="en-US" dirty="0" err="1"/>
              <a:t>instrukcija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makro-cikluse</a:t>
            </a:r>
            <a:r>
              <a:rPr lang="en-US" dirty="0"/>
              <a:t>, </a:t>
            </a:r>
            <a:r>
              <a:rPr lang="en-US" dirty="0" err="1"/>
              <a:t>tipično</a:t>
            </a:r>
            <a:r>
              <a:rPr lang="en-US" dirty="0"/>
              <a:t> FETCH, DECODE,</a:t>
            </a:r>
            <a:r>
              <a:rPr lang="hr-HR" dirty="0"/>
              <a:t> </a:t>
            </a:r>
            <a:r>
              <a:rPr lang="en-US" dirty="0"/>
              <a:t>EXECUTE I RESULT WRITING</a:t>
            </a:r>
          </a:p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– </a:t>
            </a:r>
            <a:r>
              <a:rPr lang="en-US" dirty="0" err="1"/>
              <a:t>npr.neki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hr-HR" dirty="0"/>
              <a:t> i</a:t>
            </a:r>
            <a:r>
              <a:rPr lang="en-US" dirty="0" err="1"/>
              <a:t>ntegriranu</a:t>
            </a:r>
            <a:r>
              <a:rPr lang="en-US" dirty="0"/>
              <a:t> </a:t>
            </a:r>
            <a:r>
              <a:rPr lang="en-US" dirty="0" err="1"/>
              <a:t>detekciju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ne</a:t>
            </a:r>
          </a:p>
          <a:p>
            <a:r>
              <a:rPr lang="en-US" dirty="0"/>
              <a:t>• </a:t>
            </a:r>
            <a:r>
              <a:rPr lang="en-US" dirty="0" err="1"/>
              <a:t>Također</a:t>
            </a:r>
            <a:r>
              <a:rPr lang="en-US" dirty="0"/>
              <a:t>, FETCH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promatra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faze – </a:t>
            </a:r>
            <a:r>
              <a:rPr lang="en-US" dirty="0" err="1"/>
              <a:t>dohvat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I </a:t>
            </a:r>
            <a:r>
              <a:rPr lang="en-US" dirty="0" err="1"/>
              <a:t>dohvat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hr-HR" dirty="0"/>
              <a:t>k</a:t>
            </a:r>
            <a:r>
              <a:rPr lang="en-US" dirty="0" err="1"/>
              <a:t>ojima</a:t>
            </a:r>
            <a:r>
              <a:rPr lang="en-US" dirty="0"/>
              <a:t> se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makro-koraka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mikro-korake</a:t>
            </a:r>
            <a:r>
              <a:rPr lang="en-US" dirty="0"/>
              <a:t>, </a:t>
            </a:r>
            <a:r>
              <a:rPr lang="en-US" dirty="0" err="1"/>
              <a:t>tzv</a:t>
            </a:r>
            <a:r>
              <a:rPr lang="en-US" dirty="0"/>
              <a:t>. Atomic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taktu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54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8F4E-213B-78A8-840F-8C998463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Tipični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D580B-49FB-4C22-1315-73E669114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579" y="1387003"/>
            <a:ext cx="7940841" cy="5470997"/>
          </a:xfrm>
        </p:spPr>
      </p:pic>
    </p:spTree>
    <p:extLst>
      <p:ext uri="{BB962C8B-B14F-4D97-AF65-F5344CB8AC3E}">
        <p14:creationId xmlns:p14="http://schemas.microsoft.com/office/powerpoint/2010/main" val="1304827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A219-EC08-76FC-4ED0-EBC0047F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onda, zapravo, kontrolna jedinica?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7C22-FE5D-AA15-7B11-7B1D799B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(state machine)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ovisno</a:t>
            </a:r>
            <a:r>
              <a:rPr lang="hr-HR" dirty="0"/>
              <a:t> </a:t>
            </a:r>
            <a:r>
              <a:rPr lang="en-US" dirty="0"/>
              <a:t>o </a:t>
            </a:r>
            <a:r>
              <a:rPr lang="en-US" dirty="0" err="1"/>
              <a:t>ulazu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I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Bitni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Processor clock – </a:t>
            </a:r>
            <a:r>
              <a:rPr lang="en-US" dirty="0" err="1"/>
              <a:t>pogoni</a:t>
            </a:r>
            <a:r>
              <a:rPr lang="en-US" dirty="0"/>
              <a:t> </a:t>
            </a:r>
            <a:r>
              <a:rPr lang="en-US" dirty="0" err="1"/>
              <a:t>kontrolnu</a:t>
            </a:r>
            <a:r>
              <a:rPr lang="en-US" dirty="0"/>
              <a:t> </a:t>
            </a:r>
            <a:r>
              <a:rPr lang="en-US" dirty="0" err="1"/>
              <a:t>jedinicu</a:t>
            </a:r>
            <a:r>
              <a:rPr lang="en-US" dirty="0"/>
              <a:t> I </a:t>
            </a:r>
            <a:r>
              <a:rPr lang="en-US" dirty="0" err="1"/>
              <a:t>sinhronizira</a:t>
            </a:r>
            <a:r>
              <a:rPr lang="en-US" dirty="0"/>
              <a:t> </a:t>
            </a:r>
            <a:r>
              <a:rPr lang="en-US" dirty="0" err="1"/>
              <a:t>mikro-operacije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mikro-operacija</a:t>
            </a:r>
            <a:r>
              <a:rPr lang="en-US" dirty="0"/>
              <a:t> po </a:t>
            </a:r>
            <a:r>
              <a:rPr lang="en-US" dirty="0" err="1"/>
              <a:t>taktu</a:t>
            </a:r>
            <a:r>
              <a:rPr lang="en-US" dirty="0"/>
              <a:t> –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po </a:t>
            </a:r>
            <a:r>
              <a:rPr lang="en-US" dirty="0" err="1"/>
              <a:t>taktu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kod</a:t>
            </a:r>
            <a:r>
              <a:rPr lang="hr-HR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cjevovoda</a:t>
            </a:r>
            <a:r>
              <a:rPr lang="en-US" dirty="0"/>
              <a:t> (pipelining), </a:t>
            </a:r>
            <a:r>
              <a:rPr lang="en-US" dirty="0" err="1"/>
              <a:t>paralelizma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konfliktu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(IR) – </a:t>
            </a:r>
            <a:r>
              <a:rPr lang="en-US" dirty="0" err="1"/>
              <a:t>sadržava</a:t>
            </a:r>
            <a:r>
              <a:rPr lang="en-US" dirty="0"/>
              <a:t> opcode za </a:t>
            </a:r>
            <a:r>
              <a:rPr lang="en-US" dirty="0" err="1"/>
              <a:t>trenutnu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, </a:t>
            </a:r>
            <a:r>
              <a:rPr lang="en-US" dirty="0" err="1"/>
              <a:t>direktno</a:t>
            </a:r>
            <a:r>
              <a:rPr lang="hr-HR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mikro-operacija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Zastavice</a:t>
            </a:r>
            <a:r>
              <a:rPr lang="en-US" dirty="0"/>
              <a:t>,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kodovi</a:t>
            </a:r>
            <a:r>
              <a:rPr lang="en-US" dirty="0"/>
              <a:t> – </a:t>
            </a:r>
            <a:r>
              <a:rPr lang="en-US" dirty="0" err="1"/>
              <a:t>zastavice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Trap, Interrupt, Parity I sl. –</a:t>
            </a:r>
            <a:r>
              <a:rPr lang="hr-HR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uvjete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znao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hr-HR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izvedenih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procesoru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Eksterna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sabirnica</a:t>
            </a:r>
            <a:r>
              <a:rPr lang="en-US" dirty="0"/>
              <a:t> –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da bi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hr-HR" dirty="0"/>
              <a:t> </a:t>
            </a:r>
            <a:r>
              <a:rPr lang="en-US" dirty="0"/>
              <a:t>I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–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prekid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I/O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potrebna</a:t>
            </a:r>
            <a:r>
              <a:rPr lang="hr-HR" dirty="0"/>
              <a:t> </a:t>
            </a:r>
            <a:r>
              <a:rPr lang="en-US" dirty="0" err="1"/>
              <a:t>pažnja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01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CD1B-9926-60CF-323E-4DEB8695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C5EDE-38E8-1861-13C1-01547C80E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014" y="1475874"/>
            <a:ext cx="8761972" cy="5382126"/>
          </a:xfrm>
        </p:spPr>
      </p:pic>
    </p:spTree>
    <p:extLst>
      <p:ext uri="{BB962C8B-B14F-4D97-AF65-F5344CB8AC3E}">
        <p14:creationId xmlns:p14="http://schemas.microsoft.com/office/powerpoint/2010/main" val="332343639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24E6-A846-AC1B-01F6-7F4256F5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C0A5-ED80-8D71-BB8E-3AED3013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Output Control Signals from Control Unit (izlazni kontrolni signali iz CU)</a:t>
            </a:r>
          </a:p>
          <a:p>
            <a:pPr lvl="1"/>
            <a:r>
              <a:rPr lang="hr-HR" dirty="0"/>
              <a:t>Internal to the CPU (interni)</a:t>
            </a:r>
          </a:p>
          <a:p>
            <a:pPr lvl="1"/>
            <a:r>
              <a:rPr lang="hr-HR" dirty="0"/>
              <a:t>External Control bus (eksterni)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099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EA6-7F54-884D-30D8-ABFBFC9A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Tipovi instrukcija iz aspekta kontrolne 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F4AD-57A9-D017-3ACF-3743DAF8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• </a:t>
            </a:r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– </a:t>
            </a:r>
            <a:r>
              <a:rPr lang="en-US" dirty="0" err="1"/>
              <a:t>izvršavaju</a:t>
            </a:r>
            <a:r>
              <a:rPr lang="en-US" dirty="0"/>
              <a:t> se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procesoru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sekvencijalno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po von </a:t>
            </a:r>
            <a:r>
              <a:rPr lang="en-US" dirty="0" err="1"/>
              <a:t>Neumannu</a:t>
            </a:r>
            <a:r>
              <a:rPr lang="en-US" dirty="0"/>
              <a:t> – </a:t>
            </a:r>
            <a:r>
              <a:rPr lang="en-US" dirty="0" err="1"/>
              <a:t>instrukcija</a:t>
            </a:r>
            <a:r>
              <a:rPr lang="en-US" dirty="0"/>
              <a:t> po </a:t>
            </a:r>
            <a:r>
              <a:rPr lang="en-US" dirty="0" err="1"/>
              <a:t>instrukcija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serijski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, rinse, repeat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grananjem</a:t>
            </a:r>
            <a:r>
              <a:rPr lang="en-US" dirty="0"/>
              <a:t> (branching instructions) –</a:t>
            </a:r>
            <a:r>
              <a:rPr lang="hr-HR" dirty="0"/>
              <a:t> </a:t>
            </a:r>
            <a:r>
              <a:rPr lang="en-US" dirty="0" err="1"/>
              <a:t>implementirane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, u PC se </a:t>
            </a:r>
            <a:r>
              <a:rPr lang="en-US" dirty="0" err="1"/>
              <a:t>upisuje</a:t>
            </a:r>
            <a:r>
              <a:rPr lang="en-US" dirty="0"/>
              <a:t> </a:t>
            </a:r>
            <a:r>
              <a:rPr lang="en-US" dirty="0" err="1"/>
              <a:t>memorijska</a:t>
            </a:r>
            <a:r>
              <a:rPr lang="hr-HR" dirty="0"/>
              <a:t>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kreće</a:t>
            </a:r>
            <a:r>
              <a:rPr lang="en-US" dirty="0"/>
              <a:t> u </a:t>
            </a:r>
            <a:r>
              <a:rPr lang="en-US" dirty="0" err="1"/>
              <a:t>grananje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uvjetno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(conditional branching), </a:t>
            </a:r>
            <a:r>
              <a:rPr lang="en-US" dirty="0" err="1"/>
              <a:t>bezuvjetno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(jump), </a:t>
            </a:r>
            <a:r>
              <a:rPr lang="en-US" dirty="0" err="1"/>
              <a:t>poziv</a:t>
            </a:r>
            <a:r>
              <a:rPr lang="en-US" dirty="0"/>
              <a:t> pod-</a:t>
            </a:r>
            <a:r>
              <a:rPr lang="en-US" dirty="0" err="1"/>
              <a:t>rutina</a:t>
            </a:r>
            <a:r>
              <a:rPr lang="en-US" dirty="0"/>
              <a:t>, </a:t>
            </a:r>
            <a:r>
              <a:rPr lang="en-US" dirty="0" err="1"/>
              <a:t>povratak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pod-</a:t>
            </a:r>
            <a:r>
              <a:rPr lang="en-US" dirty="0" err="1"/>
              <a:t>rutina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04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C3AF-00DC-7C06-FC42-A5FCA0C6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Dizajn I vrste kontrolne jedinice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1573-7C5F-4F2A-95E5-10B4EFE2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Radi</a:t>
            </a:r>
            <a:r>
              <a:rPr lang="en-US" dirty="0"/>
              <a:t> se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analizira</a:t>
            </a:r>
            <a:r>
              <a:rPr lang="en-US" dirty="0"/>
              <a:t> put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datapath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datapatha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koji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hr-HR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CU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sekvenciranje</a:t>
            </a:r>
            <a:r>
              <a:rPr lang="en-US" dirty="0"/>
              <a:t> (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dohvata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) I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dostupnim</a:t>
            </a:r>
            <a:r>
              <a:rPr lang="en-US" dirty="0"/>
              <a:t> </a:t>
            </a:r>
            <a:r>
              <a:rPr lang="en-US" dirty="0" err="1"/>
              <a:t>izvršnim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logike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pPr lvl="1"/>
            <a:r>
              <a:rPr lang="en-US" dirty="0"/>
              <a:t>Hardwired</a:t>
            </a:r>
          </a:p>
          <a:p>
            <a:pPr lvl="1"/>
            <a:r>
              <a:rPr lang="en-US" dirty="0"/>
              <a:t>Micro-programmed</a:t>
            </a:r>
          </a:p>
        </p:txBody>
      </p:sp>
    </p:spTree>
    <p:extLst>
      <p:ext uri="{BB962C8B-B14F-4D97-AF65-F5344CB8AC3E}">
        <p14:creationId xmlns:p14="http://schemas.microsoft.com/office/powerpoint/2010/main" val="315100088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55D6-92DB-0C61-7E4E-1CF1EDD0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Hardwired </a:t>
            </a:r>
            <a:r>
              <a:rPr lang="en-US" dirty="0" err="1"/>
              <a:t>logika</a:t>
            </a:r>
            <a:r>
              <a:rPr lang="en-US" dirty="0"/>
              <a:t> CU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1FC7-E6CF-82E4-85A3-21A2313BA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355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Redoslijed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tome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hr-HR" dirty="0"/>
              <a:t> </a:t>
            </a:r>
            <a:r>
              <a:rPr lang="en-US" dirty="0" err="1"/>
              <a:t>sklopova</a:t>
            </a:r>
            <a:r>
              <a:rPr lang="en-US" dirty="0"/>
              <a:t> (hardwired)</a:t>
            </a:r>
          </a:p>
          <a:p>
            <a:r>
              <a:rPr lang="en-US" dirty="0"/>
              <a:t>• </a:t>
            </a:r>
            <a:r>
              <a:rPr lang="en-US" dirty="0" err="1"/>
              <a:t>Logika</a:t>
            </a:r>
            <a:r>
              <a:rPr lang="en-US" dirty="0"/>
              <a:t>/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gateove</a:t>
            </a:r>
            <a:r>
              <a:rPr lang="en-US" dirty="0"/>
              <a:t>, </a:t>
            </a:r>
            <a:r>
              <a:rPr lang="en-US" dirty="0" err="1"/>
              <a:t>dekodere</a:t>
            </a:r>
            <a:r>
              <a:rPr lang="en-US" dirty="0"/>
              <a:t>, </a:t>
            </a:r>
            <a:r>
              <a:rPr lang="en-US" dirty="0" err="1"/>
              <a:t>enkodere</a:t>
            </a:r>
            <a:r>
              <a:rPr lang="en-US" dirty="0"/>
              <a:t>, </a:t>
            </a:r>
            <a:r>
              <a:rPr lang="en-US" dirty="0" err="1"/>
              <a:t>brojače</a:t>
            </a:r>
            <a:r>
              <a:rPr lang="en-US" dirty="0"/>
              <a:t>, </a:t>
            </a:r>
            <a:br>
              <a:rPr lang="hr-HR" dirty="0"/>
            </a:br>
            <a:r>
              <a:rPr lang="en-US" dirty="0" err="1"/>
              <a:t>direktno</a:t>
            </a:r>
            <a:r>
              <a:rPr lang="hr-HR" dirty="0"/>
              <a:t> </a:t>
            </a:r>
            <a:r>
              <a:rPr lang="en-US" dirty="0" err="1"/>
              <a:t>spojene</a:t>
            </a:r>
            <a:r>
              <a:rPr lang="en-US" dirty="0"/>
              <a:t> u CU</a:t>
            </a:r>
          </a:p>
          <a:p>
            <a:r>
              <a:rPr lang="en-US" dirty="0"/>
              <a:t>• Mane:</a:t>
            </a:r>
          </a:p>
          <a:p>
            <a:pPr lvl="1"/>
            <a:r>
              <a:rPr lang="en-US" dirty="0" err="1"/>
              <a:t>Funkcionalno</a:t>
            </a:r>
            <a:r>
              <a:rPr lang="en-US" dirty="0"/>
              <a:t> </a:t>
            </a:r>
            <a:r>
              <a:rPr lang="en-US" dirty="0" err="1"/>
              <a:t>ograničavajuće</a:t>
            </a:r>
            <a:endParaRPr lang="en-US" dirty="0"/>
          </a:p>
          <a:p>
            <a:pPr lvl="1"/>
            <a:r>
              <a:rPr lang="en-US" dirty="0" err="1"/>
              <a:t>Komplicirano</a:t>
            </a:r>
            <a:r>
              <a:rPr lang="en-US" dirty="0"/>
              <a:t> za </a:t>
            </a:r>
            <a:r>
              <a:rPr lang="en-US" dirty="0" err="1"/>
              <a:t>izvedbu</a:t>
            </a:r>
            <a:r>
              <a:rPr lang="en-US" dirty="0"/>
              <a:t>, </a:t>
            </a:r>
            <a:r>
              <a:rPr lang="en-US" dirty="0" err="1"/>
              <a:t>dizajn</a:t>
            </a:r>
            <a:r>
              <a:rPr lang="en-US" dirty="0"/>
              <a:t>, I </a:t>
            </a:r>
            <a:r>
              <a:rPr lang="en-US" dirty="0" err="1"/>
              <a:t>testiranje</a:t>
            </a:r>
            <a:endParaRPr lang="en-US" dirty="0"/>
          </a:p>
          <a:p>
            <a:pPr lvl="1"/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pPr lvl="1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pitanju</a:t>
            </a:r>
            <a:r>
              <a:rPr lang="en-US" dirty="0"/>
              <a:t> CISC </a:t>
            </a:r>
            <a:r>
              <a:rPr lang="en-US" dirty="0" err="1"/>
              <a:t>procesori</a:t>
            </a:r>
            <a:r>
              <a:rPr lang="en-US" dirty="0"/>
              <a:t>, 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ograničavajuće</a:t>
            </a:r>
            <a:r>
              <a:rPr lang="en-US" dirty="0"/>
              <a:t> s </a:t>
            </a:r>
            <a:br>
              <a:rPr lang="hr-HR" dirty="0"/>
            </a:b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hr-HR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podržava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Hardwired CU je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brži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od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</a:p>
          <a:p>
            <a:pPr lvl="1"/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popularna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RISC-based </a:t>
            </a:r>
            <a:r>
              <a:rPr lang="en-US" dirty="0" err="1"/>
              <a:t>procesora</a:t>
            </a:r>
            <a:r>
              <a:rPr lang="en-US" dirty="0"/>
              <a:t> – RISC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1i/pc</a:t>
            </a:r>
            <a:r>
              <a:rPr lang="hr-HR" dirty="0"/>
              <a:t> </a:t>
            </a:r>
            <a:r>
              <a:rPr lang="en-US" dirty="0" err="1"/>
              <a:t>mašine</a:t>
            </a:r>
            <a:r>
              <a:rPr lang="en-US" dirty="0"/>
              <a:t> pa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ovakva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arhitekturu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9A8-1F7F-7A53-D056-EE35BE6EF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2" r="8415"/>
          <a:stretch/>
        </p:blipFill>
        <p:spPr>
          <a:xfrm>
            <a:off x="8646695" y="2282441"/>
            <a:ext cx="3336759" cy="29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75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C37F-B00D-15B7-5393-D7F9D2D1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Micro-programmed </a:t>
            </a:r>
            <a:r>
              <a:rPr lang="en-US" dirty="0" err="1"/>
              <a:t>logika</a:t>
            </a:r>
            <a:r>
              <a:rPr lang="en-US" dirty="0"/>
              <a:t> CU </a:t>
            </a:r>
            <a:r>
              <a:rPr lang="hr-HR" dirty="0"/>
              <a:t>(</a:t>
            </a:r>
            <a:r>
              <a:rPr lang="en-US" dirty="0" err="1"/>
              <a:t>mikroprogramiran</a:t>
            </a:r>
            <a:r>
              <a:rPr lang="hr-HR" dirty="0"/>
              <a:t>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1A55-66E9-E7B0-10FC-25C6FBD2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042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drugačiji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, u </a:t>
            </a:r>
            <a:r>
              <a:rPr lang="en-US" dirty="0" err="1"/>
              <a:t>kojem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esencijalnu</a:t>
            </a:r>
            <a:r>
              <a:rPr lang="en-US" dirty="0"/>
              <a:t> </a:t>
            </a:r>
            <a:r>
              <a:rPr lang="en-US" dirty="0" err="1"/>
              <a:t>ulogu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Kaže</a:t>
            </a:r>
            <a:r>
              <a:rPr lang="en-US" dirty="0"/>
              <a:t> se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memory-based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en-US" dirty="0"/>
              <a:t>, </a:t>
            </a:r>
            <a:br>
              <a:rPr lang="hr-HR" dirty="0"/>
            </a:b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hr-HR" dirty="0"/>
              <a:t> </a:t>
            </a:r>
            <a:r>
              <a:rPr lang="en-US" dirty="0" err="1"/>
              <a:t>temelj</a:t>
            </a:r>
            <a:r>
              <a:rPr lang="en-US" dirty="0"/>
              <a:t> za </a:t>
            </a: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kontrolnih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za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slijedećem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je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dohvaća</a:t>
            </a:r>
            <a:r>
              <a:rPr lang="en-US" dirty="0"/>
              <a:t> se, </a:t>
            </a:r>
            <a:br>
              <a:rPr lang="hr-HR" dirty="0"/>
            </a:br>
            <a:r>
              <a:rPr lang="en-US" dirty="0"/>
              <a:t>I </a:t>
            </a:r>
            <a:r>
              <a:rPr lang="en-US" dirty="0" err="1"/>
              <a:t>ciklus</a:t>
            </a:r>
            <a:r>
              <a:rPr lang="hr-HR" dirty="0"/>
              <a:t> </a:t>
            </a:r>
            <a:r>
              <a:rPr lang="en-US" dirty="0" err="1"/>
              <a:t>kreće</a:t>
            </a:r>
            <a:r>
              <a:rPr lang="en-US" dirty="0"/>
              <a:t> </a:t>
            </a:r>
            <a:r>
              <a:rPr lang="en-US" dirty="0" err="1"/>
              <a:t>ponovo</a:t>
            </a:r>
            <a:endParaRPr lang="en-US" dirty="0"/>
          </a:p>
          <a:p>
            <a:r>
              <a:rPr lang="en-US" dirty="0"/>
              <a:t>• "</a:t>
            </a:r>
            <a:r>
              <a:rPr lang="en-US" dirty="0" err="1"/>
              <a:t>računalo</a:t>
            </a:r>
            <a:r>
              <a:rPr lang="en-US" dirty="0"/>
              <a:t> u </a:t>
            </a:r>
            <a:r>
              <a:rPr lang="en-US" dirty="0" err="1"/>
              <a:t>računalu</a:t>
            </a:r>
            <a:r>
              <a:rPr lang="en-US" dirty="0"/>
              <a:t>" (</a:t>
            </a:r>
            <a:r>
              <a:rPr lang="en-US" dirty="0" err="1"/>
              <a:t>engl.</a:t>
            </a:r>
            <a:r>
              <a:rPr lang="en-US" dirty="0"/>
              <a:t> computer-</a:t>
            </a:r>
            <a:r>
              <a:rPr lang="en-US" dirty="0" err="1"/>
              <a:t>withincomputer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mikroprograma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mikrofazu</a:t>
            </a:r>
            <a:r>
              <a:rPr lang="en-US" dirty="0"/>
              <a:t> – </a:t>
            </a:r>
            <a:r>
              <a:rPr lang="en-US" dirty="0" err="1"/>
              <a:t>pribavi</a:t>
            </a:r>
            <a:r>
              <a:rPr lang="en-US" dirty="0"/>
              <a:t> –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dohvaća</a:t>
            </a:r>
            <a:r>
              <a:rPr lang="en-US" dirty="0"/>
              <a:t> </a:t>
            </a:r>
            <a:r>
              <a:rPr lang="en-US" dirty="0" err="1"/>
              <a:t>mikroinstrukcija</a:t>
            </a:r>
            <a:endParaRPr lang="en-US" dirty="0"/>
          </a:p>
          <a:p>
            <a:pPr lvl="1"/>
            <a:r>
              <a:rPr lang="en-US" dirty="0" err="1"/>
              <a:t>mikrofazu</a:t>
            </a:r>
            <a:r>
              <a:rPr lang="en-US" dirty="0"/>
              <a:t> – </a:t>
            </a:r>
            <a:r>
              <a:rPr lang="en-US" dirty="0" err="1"/>
              <a:t>izvrši</a:t>
            </a:r>
            <a:r>
              <a:rPr lang="en-US" dirty="0"/>
              <a:t> –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mikroinstrukcija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8FBA1-31A4-24C2-4FAB-1CA7E8BF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21" y="128252"/>
            <a:ext cx="4219867" cy="26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46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5D97-1F88-A71E-C5DF-6C80C3A1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Wilkesova</a:t>
            </a:r>
            <a:r>
              <a:rPr lang="en-US" dirty="0"/>
              <a:t>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4DB0D-F7BC-6D2D-F0DD-E6AEC0E67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706" y="1383740"/>
            <a:ext cx="5871410" cy="5280328"/>
          </a:xfrm>
        </p:spPr>
      </p:pic>
    </p:spTree>
    <p:extLst>
      <p:ext uri="{BB962C8B-B14F-4D97-AF65-F5344CB8AC3E}">
        <p14:creationId xmlns:p14="http://schemas.microsoft.com/office/powerpoint/2010/main" val="11015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3675-BB58-C1FC-F261-3A616992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</a:t>
            </a:r>
            <a:r>
              <a:rPr lang="en-US" dirty="0" err="1"/>
              <a:t>tel</a:t>
            </a:r>
            <a:r>
              <a:rPr lang="en-US" dirty="0"/>
              <a:t> Optane Persistent Memory 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C90B-893C-B43D-B0B8-44B634D8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Postojana</a:t>
            </a:r>
            <a:r>
              <a:rPr lang="en-US" dirty="0"/>
              <a:t> 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Bazirana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3D-XPoint </a:t>
            </a:r>
            <a:r>
              <a:rPr lang="en-US" dirty="0" err="1"/>
              <a:t>tehnologiji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09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2B48-DFF6-06E1-F363-8220809B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micro-programmed CU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7A5F-344E-FC46-57CD-013052F8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Sa </a:t>
            </a:r>
            <a:r>
              <a:rPr lang="en-US" dirty="0" err="1"/>
              <a:t>pohranom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razini</a:t>
            </a:r>
            <a:endParaRPr lang="en-US" dirty="0"/>
          </a:p>
          <a:p>
            <a:r>
              <a:rPr lang="en-US" dirty="0"/>
              <a:t>• Sa </a:t>
            </a:r>
            <a:r>
              <a:rPr lang="en-US" dirty="0" err="1"/>
              <a:t>pohranom</a:t>
            </a:r>
            <a:r>
              <a:rPr lang="en-US" dirty="0"/>
              <a:t> u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–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mikroinstrukcije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I </a:t>
            </a:r>
            <a:r>
              <a:rPr lang="en-US" dirty="0" err="1"/>
              <a:t>memoriju</a:t>
            </a:r>
            <a:r>
              <a:rPr lang="en-US" dirty="0"/>
              <a:t> za </a:t>
            </a:r>
            <a:r>
              <a:rPr lang="en-US" dirty="0" err="1"/>
              <a:t>nanoinstrukcije</a:t>
            </a:r>
            <a:endParaRPr lang="en-US" dirty="0"/>
          </a:p>
          <a:p>
            <a:pPr lvl="1"/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CU nano-</a:t>
            </a:r>
            <a:r>
              <a:rPr lang="en-US" dirty="0" err="1"/>
              <a:t>instrukcijska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hr-HR" dirty="0"/>
              <a:t> </a:t>
            </a:r>
            <a:r>
              <a:rPr lang="en-US" dirty="0" err="1"/>
              <a:t>kontrolnih</a:t>
            </a:r>
            <a:r>
              <a:rPr lang="en-US" dirty="0"/>
              <a:t> </a:t>
            </a:r>
            <a:r>
              <a:rPr lang="en-US" dirty="0" err="1"/>
              <a:t>signala</a:t>
            </a:r>
            <a:endParaRPr lang="en-US" dirty="0"/>
          </a:p>
          <a:p>
            <a:pPr lvl="1"/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CU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značiti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mikroinstrukcijama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I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za </a:t>
            </a:r>
            <a:r>
              <a:rPr lang="en-US" dirty="0" err="1"/>
              <a:t>memorijom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hr-HR" dirty="0"/>
              <a:t> </a:t>
            </a:r>
            <a:r>
              <a:rPr lang="en-US" dirty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3977674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7AD8-E83E-075D-2A64-F86E7153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I mane</a:t>
            </a:r>
            <a:r>
              <a:rPr lang="hr-HR" dirty="0"/>
              <a:t>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C2E-9ED6-4359-EC0F-55EF233C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Puno </a:t>
            </a:r>
            <a:r>
              <a:rPr lang="en-US" dirty="0" err="1"/>
              <a:t>jednostavniji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I </a:t>
            </a:r>
            <a:r>
              <a:rPr lang="en-US" dirty="0" err="1"/>
              <a:t>modifikacija</a:t>
            </a:r>
            <a:endParaRPr lang="en-US" dirty="0"/>
          </a:p>
          <a:p>
            <a:pPr lvl="1"/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I </a:t>
            </a:r>
            <a:r>
              <a:rPr lang="en-US" dirty="0" err="1"/>
              <a:t>mikrokoda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paralelno</a:t>
            </a:r>
            <a:endParaRPr lang="en-US" dirty="0"/>
          </a:p>
          <a:p>
            <a:pPr lvl="1"/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logike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</a:t>
            </a:r>
            <a:r>
              <a:rPr lang="en-US" dirty="0" err="1"/>
              <a:t>nadogradnjom</a:t>
            </a:r>
            <a:r>
              <a:rPr lang="en-US" dirty="0"/>
              <a:t> firmware-a</a:t>
            </a:r>
          </a:p>
          <a:p>
            <a:pPr lvl="1"/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izvedena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interne </a:t>
            </a:r>
            <a:r>
              <a:rPr lang="en-US" dirty="0" err="1"/>
              <a:t>registre</a:t>
            </a:r>
            <a:endParaRPr lang="en-US" dirty="0"/>
          </a:p>
          <a:p>
            <a:pPr lvl="1"/>
            <a:r>
              <a:rPr lang="en-US" dirty="0"/>
              <a:t>Puno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prilagođena</a:t>
            </a:r>
            <a:r>
              <a:rPr lang="en-US" dirty="0"/>
              <a:t> </a:t>
            </a:r>
            <a:r>
              <a:rPr lang="en-US" dirty="0" err="1"/>
              <a:t>procesorima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kompliciranim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hr-HR" dirty="0"/>
              <a:t> </a:t>
            </a:r>
            <a:r>
              <a:rPr lang="en-US" dirty="0" err="1"/>
              <a:t>setom</a:t>
            </a:r>
            <a:r>
              <a:rPr lang="en-US" dirty="0"/>
              <a:t> (CISC)</a:t>
            </a:r>
          </a:p>
          <a:p>
            <a:r>
              <a:rPr lang="en-US" dirty="0"/>
              <a:t>• Mane:</a:t>
            </a:r>
          </a:p>
          <a:p>
            <a:pPr lvl="1"/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sporija</a:t>
            </a:r>
            <a:r>
              <a:rPr lang="en-US" dirty="0"/>
              <a:t> od hardwired</a:t>
            </a:r>
          </a:p>
          <a:p>
            <a:pPr lvl="1"/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problematična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paralelizma</a:t>
            </a:r>
            <a:endParaRPr lang="en-US" dirty="0"/>
          </a:p>
          <a:p>
            <a:pPr lvl="1"/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problem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cijene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2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2FC-BB4A-7463-7256-B8DAE6D56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hardvera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B7194-A621-A628-6889-9D2CFA6A3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7638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163-0598-5205-4C63-1EACC325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r>
              <a:rPr lang="en-US" dirty="0"/>
              <a:t> </a:t>
            </a:r>
            <a:r>
              <a:rPr lang="en-US" dirty="0" err="1"/>
              <a:t>napadi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50E7-F4ED-4942-9952-EF848675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floskule</a:t>
            </a:r>
            <a:endParaRPr lang="hr-HR" dirty="0"/>
          </a:p>
          <a:p>
            <a:pPr lvl="1"/>
            <a:r>
              <a:rPr lang="en-US" dirty="0"/>
              <a:t>“</a:t>
            </a:r>
            <a:r>
              <a:rPr lang="en-US" dirty="0" err="1"/>
              <a:t>Zaaaašto</a:t>
            </a:r>
            <a:r>
              <a:rPr lang="en-US" dirty="0"/>
              <a:t> </a:t>
            </a:r>
            <a:r>
              <a:rPr lang="en-US" dirty="0" err="1"/>
              <a:t>kompliciramo</a:t>
            </a:r>
            <a:r>
              <a:rPr lang="en-US" dirty="0"/>
              <a:t> –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problem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maknemo</a:t>
            </a:r>
            <a:r>
              <a:rPr lang="en-US" dirty="0"/>
              <a:t> “</a:t>
            </a:r>
            <a:r>
              <a:rPr lang="en-US" dirty="0" err="1"/>
              <a:t>sporu</a:t>
            </a:r>
            <a:r>
              <a:rPr lang="en-US" dirty="0"/>
              <a:t>” DRAM </a:t>
            </a:r>
            <a:r>
              <a:rPr lang="en-US" dirty="0" err="1"/>
              <a:t>memoriju</a:t>
            </a:r>
            <a:r>
              <a:rPr lang="en-US" dirty="0"/>
              <a:t>, I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držati</a:t>
            </a:r>
            <a:r>
              <a:rPr lang="en-US" dirty="0"/>
              <a:t> u </a:t>
            </a:r>
            <a:r>
              <a:rPr lang="en-US" dirty="0" err="1"/>
              <a:t>brzoj</a:t>
            </a:r>
            <a:r>
              <a:rPr lang="en-US" dirty="0"/>
              <a:t>, SRAM </a:t>
            </a:r>
            <a:r>
              <a:rPr lang="en-US" dirty="0" err="1"/>
              <a:t>memoriji</a:t>
            </a:r>
            <a:r>
              <a:rPr lang="en-US" dirty="0"/>
              <a:t> I cache </a:t>
            </a:r>
            <a:r>
              <a:rPr lang="en-US" dirty="0" err="1"/>
              <a:t>memoriji</a:t>
            </a:r>
            <a:r>
              <a:rPr lang="en-US" dirty="0"/>
              <a:t>” </a:t>
            </a:r>
            <a:endParaRPr lang="hr-HR" dirty="0"/>
          </a:p>
          <a:p>
            <a:pPr marL="457200" lvl="1" indent="0">
              <a:buNone/>
            </a:pPr>
            <a:r>
              <a:rPr lang="en-US" dirty="0"/>
              <a:t>• </a:t>
            </a:r>
            <a:r>
              <a:rPr lang="en-US" dirty="0" err="1"/>
              <a:t>Razmislimo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nepraktično</a:t>
            </a:r>
            <a:r>
              <a:rPr lang="en-US" dirty="0"/>
              <a:t> I </a:t>
            </a:r>
            <a:r>
              <a:rPr lang="en-US" dirty="0" err="1"/>
              <a:t>nemoguće</a:t>
            </a:r>
            <a:r>
              <a:rPr lang="en-US" dirty="0"/>
              <a:t> za </a:t>
            </a:r>
            <a:r>
              <a:rPr lang="en-US" dirty="0" err="1"/>
              <a:t>izvesti</a:t>
            </a:r>
            <a:endParaRPr lang="hr-HR" dirty="0"/>
          </a:p>
          <a:p>
            <a:r>
              <a:rPr lang="en-US" dirty="0"/>
              <a:t>SRAM vs DRAM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784DA-4725-39AB-14EE-50FD899D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32" y="4001294"/>
            <a:ext cx="4328535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35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4B5A-841A-7E0F-4ECB-D6DB8865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</a:t>
            </a:r>
            <a:r>
              <a:rPr lang="en-US" dirty="0"/>
              <a:t> (Sandy Bridge </a:t>
            </a:r>
            <a:r>
              <a:rPr lang="en-US" dirty="0" err="1"/>
              <a:t>arhitektura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D885-48AA-902B-B03F-C113E5FE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L1 cache size 32KB </a:t>
            </a:r>
            <a:r>
              <a:rPr lang="en-US" dirty="0" err="1"/>
              <a:t>cca</a:t>
            </a:r>
            <a:r>
              <a:rPr lang="en-US" dirty="0"/>
              <a:t> 3 cycles</a:t>
            </a:r>
          </a:p>
          <a:p>
            <a:r>
              <a:rPr lang="en-US" dirty="0"/>
              <a:t>• L2 cache size 256KB </a:t>
            </a:r>
            <a:r>
              <a:rPr lang="en-US" dirty="0" err="1"/>
              <a:t>cca</a:t>
            </a:r>
            <a:r>
              <a:rPr lang="en-US" dirty="0"/>
              <a:t> 8 cycles</a:t>
            </a:r>
          </a:p>
          <a:p>
            <a:r>
              <a:rPr lang="en-US" dirty="0"/>
              <a:t>• L3 cache size 10-20MB </a:t>
            </a:r>
            <a:r>
              <a:rPr lang="en-US" dirty="0" err="1"/>
              <a:t>cca</a:t>
            </a:r>
            <a:r>
              <a:rPr lang="en-US" dirty="0"/>
              <a:t> 35 cycles</a:t>
            </a:r>
          </a:p>
          <a:p>
            <a:r>
              <a:rPr lang="en-US" dirty="0"/>
              <a:t>• Main memory – whatever GBs are supported/we put in, </a:t>
            </a:r>
            <a:r>
              <a:rPr lang="en-US" dirty="0" err="1"/>
              <a:t>cca</a:t>
            </a:r>
            <a:r>
              <a:rPr lang="en-US" dirty="0"/>
              <a:t> 250</a:t>
            </a:r>
            <a:r>
              <a:rPr lang="hr-HR" dirty="0"/>
              <a:t> </a:t>
            </a:r>
            <a:r>
              <a:rPr lang="en-US" dirty="0"/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17656163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A7B2-0211-B4A4-51D5-DB49BBC0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DE66-E650-F020-B237-C63DFFC4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 da je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grlo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za “</a:t>
            </a:r>
            <a:r>
              <a:rPr lang="en-US" dirty="0" err="1"/>
              <a:t>izgradnju</a:t>
            </a:r>
            <a:r>
              <a:rPr lang="en-US" dirty="0"/>
              <a:t>” </a:t>
            </a:r>
            <a:r>
              <a:rPr lang="en-US" dirty="0" err="1"/>
              <a:t>memorije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latencije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hr-HR" dirty="0"/>
              <a:t> </a:t>
            </a:r>
            <a:r>
              <a:rPr lang="en-US" dirty="0"/>
              <a:t>se </a:t>
            </a:r>
            <a:r>
              <a:rPr lang="en-US" dirty="0" err="1"/>
              <a:t>trebamo</a:t>
            </a:r>
            <a:r>
              <a:rPr lang="en-US" dirty="0"/>
              <a:t> </a:t>
            </a:r>
            <a:r>
              <a:rPr lang="en-US" dirty="0" err="1"/>
              <a:t>pohvaliti</a:t>
            </a:r>
            <a:r>
              <a:rPr lang="en-US" dirty="0"/>
              <a:t> u </a:t>
            </a:r>
            <a:r>
              <a:rPr lang="en-US" dirty="0" err="1"/>
              <a:t>zadnjih</a:t>
            </a:r>
            <a:r>
              <a:rPr lang="en-US" dirty="0"/>
              <a:t> 3 </a:t>
            </a:r>
            <a:r>
              <a:rPr lang="en-US" dirty="0" err="1"/>
              <a:t>desetljeća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Što</a:t>
            </a:r>
            <a:r>
              <a:rPr lang="en-US" dirty="0"/>
              <a:t> god da se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,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povećavanja</a:t>
            </a:r>
            <a:r>
              <a:rPr lang="hr-HR" dirty="0"/>
              <a:t> </a:t>
            </a:r>
            <a:r>
              <a:rPr lang="en-US" dirty="0" err="1"/>
              <a:t>adresnog</a:t>
            </a:r>
            <a:r>
              <a:rPr lang="en-US" dirty="0"/>
              <a:t> </a:t>
            </a:r>
            <a:r>
              <a:rPr lang="en-US" dirty="0" err="1"/>
              <a:t>raspona</a:t>
            </a:r>
            <a:r>
              <a:rPr lang="en-US" dirty="0"/>
              <a:t> (32, 64-bit) – to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</a:t>
            </a:r>
            <a:r>
              <a:rPr lang="en-US" dirty="0" err="1"/>
              <a:t>platiti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napreduje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bliže</a:t>
            </a:r>
            <a:r>
              <a:rPr lang="en-US" dirty="0"/>
              <a:t> I </a:t>
            </a:r>
            <a:r>
              <a:rPr lang="en-US" dirty="0" err="1"/>
              <a:t>bliže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hr-HR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performanse</a:t>
            </a:r>
            <a:endParaRPr lang="en-US" dirty="0"/>
          </a:p>
          <a:p>
            <a:r>
              <a:rPr lang="en-US" dirty="0"/>
              <a:t>• Bilo bi “fora”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zaobići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fizike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to </a:t>
            </a:r>
            <a:r>
              <a:rPr lang="en-US" dirty="0" err="1"/>
              <a:t>jaaaaako</a:t>
            </a:r>
            <a:r>
              <a:rPr lang="hr-HR" dirty="0"/>
              <a:t> </a:t>
            </a:r>
            <a:r>
              <a:rPr lang="en-US" dirty="0" err="1"/>
              <a:t>želimo</a:t>
            </a:r>
            <a:r>
              <a:rPr lang="en-US" dirty="0"/>
              <a:t>, to ne </a:t>
            </a:r>
            <a:r>
              <a:rPr lang="en-US" dirty="0" err="1"/>
              <a:t>znači</a:t>
            </a:r>
            <a:r>
              <a:rPr lang="en-US" dirty="0"/>
              <a:t> da je to I </a:t>
            </a:r>
            <a:r>
              <a:rPr lang="en-US" dirty="0" err="1"/>
              <a:t>moguće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doveli</a:t>
            </a:r>
            <a:r>
              <a:rPr lang="en-US" dirty="0"/>
              <a:t> do </a:t>
            </a:r>
            <a:r>
              <a:rPr lang="en-US" dirty="0" err="1"/>
              <a:t>situacije</a:t>
            </a:r>
            <a:r>
              <a:rPr lang="en-US" dirty="0"/>
              <a:t> da </a:t>
            </a:r>
            <a:r>
              <a:rPr lang="en-US" dirty="0" err="1"/>
              <a:t>postoje</a:t>
            </a:r>
            <a:r>
              <a:rPr lang="hr-HR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Spectre</a:t>
            </a:r>
            <a:r>
              <a:rPr lang="en-US" dirty="0"/>
              <a:t>, Meltdown I </a:t>
            </a:r>
            <a:r>
              <a:rPr lang="en-US" dirty="0" err="1"/>
              <a:t>RowHammer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RowHammer</a:t>
            </a:r>
            <a:r>
              <a:rPr lang="en-US" dirty="0"/>
              <a:t> je </a:t>
            </a:r>
            <a:r>
              <a:rPr lang="en-US" dirty="0" err="1"/>
              <a:t>primjenjiv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poglavito</a:t>
            </a:r>
            <a:r>
              <a:rPr lang="en-US" dirty="0"/>
              <a:t> DDR3+ </a:t>
            </a:r>
            <a:r>
              <a:rPr lang="en-US" dirty="0" err="1"/>
              <a:t>memorije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novija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situacija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gora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355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6D1A-3D81-3B08-CB1E-93F66E36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Sustavi</a:t>
            </a:r>
            <a:r>
              <a:rPr lang="en-US" dirty="0"/>
              <a:t> za </a:t>
            </a:r>
            <a:r>
              <a:rPr lang="en-US" dirty="0" err="1"/>
              <a:t>detekciju</a:t>
            </a:r>
            <a:r>
              <a:rPr lang="en-US" dirty="0"/>
              <a:t>, </a:t>
            </a:r>
            <a:r>
              <a:rPr lang="en-US" dirty="0" err="1"/>
              <a:t>neutralizaciju</a:t>
            </a:r>
            <a:r>
              <a:rPr lang="en-US" dirty="0"/>
              <a:t> I </a:t>
            </a:r>
            <a:r>
              <a:rPr lang="en-US" dirty="0" err="1"/>
              <a:t>eliminaciju</a:t>
            </a:r>
            <a:r>
              <a:rPr lang="en-US" dirty="0"/>
              <a:t> </a:t>
            </a:r>
            <a:r>
              <a:rPr lang="en-US" dirty="0" err="1"/>
              <a:t>RowHamer</a:t>
            </a:r>
            <a:r>
              <a:rPr lang="en-US" dirty="0"/>
              <a:t> </a:t>
            </a:r>
            <a:r>
              <a:rPr lang="en-US" dirty="0" err="1"/>
              <a:t>ranjivosti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588D8-AC74-2626-ACA9-62C48EF72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4" y="1617542"/>
            <a:ext cx="8245642" cy="5001014"/>
          </a:xfrm>
        </p:spPr>
      </p:pic>
    </p:spTree>
    <p:extLst>
      <p:ext uri="{BB962C8B-B14F-4D97-AF65-F5344CB8AC3E}">
        <p14:creationId xmlns:p14="http://schemas.microsoft.com/office/powerpoint/2010/main" val="38395958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A3B7-A086-D87D-0C5D-A5014F53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Spectre</a:t>
            </a:r>
            <a:r>
              <a:rPr lang="en-US" dirty="0"/>
              <a:t> </a:t>
            </a:r>
            <a:r>
              <a:rPr lang="en-US" dirty="0" err="1"/>
              <a:t>napadi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E1CA-8044-A7AA-8F44-B1C5CB76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pokrasti</a:t>
            </a:r>
            <a:r>
              <a:rPr lang="en-US" dirty="0"/>
              <a:t> </a:t>
            </a:r>
            <a:r>
              <a:rPr lang="en-US" dirty="0" err="1"/>
              <a:t>tajne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:</a:t>
            </a:r>
          </a:p>
          <a:p>
            <a:r>
              <a:rPr lang="en-US" dirty="0"/>
              <a:t>• Program I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pravilima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Hardver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endParaRPr lang="en-US" dirty="0"/>
          </a:p>
          <a:p>
            <a:r>
              <a:rPr lang="en-US" dirty="0"/>
              <a:t>• Ne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ZAŠTO?</a:t>
            </a:r>
          </a:p>
          <a:p>
            <a:r>
              <a:rPr lang="en-US" dirty="0"/>
              <a:t>•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tragove</a:t>
            </a:r>
            <a:r>
              <a:rPr lang="en-US" dirty="0"/>
              <a:t> </a:t>
            </a:r>
            <a:r>
              <a:rPr lang="en-US" dirty="0" err="1"/>
              <a:t>tajnih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cache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ne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da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spekulativnog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Maliciozni</a:t>
            </a:r>
            <a:r>
              <a:rPr lang="en-US" dirty="0"/>
              <a:t> program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provjeravati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cache </a:t>
            </a:r>
            <a:r>
              <a:rPr lang="en-US" dirty="0" err="1"/>
              <a:t>memorije</a:t>
            </a:r>
            <a:r>
              <a:rPr lang="en-US" dirty="0"/>
              <a:t> da bi </a:t>
            </a:r>
            <a:r>
              <a:rPr lang="en-US" dirty="0" err="1"/>
              <a:t>došao</a:t>
            </a:r>
            <a:r>
              <a:rPr lang="en-US" dirty="0"/>
              <a:t> do</a:t>
            </a:r>
            <a:r>
              <a:rPr lang="hr-HR" dirty="0"/>
              <a:t> </a:t>
            </a:r>
            <a:r>
              <a:rPr lang="en-US" dirty="0" err="1"/>
              <a:t>zaključka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tajni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ne bi </a:t>
            </a:r>
            <a:r>
              <a:rPr lang="en-US" dirty="0" err="1"/>
              <a:t>smio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pristupiti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Maliciozni</a:t>
            </a:r>
            <a:r>
              <a:rPr lang="en-US" dirty="0"/>
              <a:t> program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prisiliti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program da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izvrši</a:t>
            </a:r>
            <a:r>
              <a:rPr lang="hr-HR" dirty="0"/>
              <a:t> </a:t>
            </a:r>
            <a:r>
              <a:rPr lang="en-US" dirty="0" err="1"/>
              <a:t>kod</a:t>
            </a:r>
            <a:r>
              <a:rPr lang="en-US" dirty="0"/>
              <a:t> koji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tragove</a:t>
            </a:r>
            <a:r>
              <a:rPr lang="en-US" dirty="0"/>
              <a:t> (</a:t>
            </a:r>
            <a:r>
              <a:rPr lang="en-US" dirty="0" err="1"/>
              <a:t>tajne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4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13DF-BE93-511F-B112-0543C58B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D414-43E6-8856-6903-50AE7C1C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Hardverske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manje-više</a:t>
            </a:r>
            <a:r>
              <a:rPr lang="hr-HR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računalnim</a:t>
            </a:r>
            <a:r>
              <a:rPr lang="en-US" dirty="0"/>
              <a:t> </a:t>
            </a:r>
            <a:r>
              <a:rPr lang="en-US" dirty="0" err="1"/>
              <a:t>čipovima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proizvedeni</a:t>
            </a:r>
            <a:r>
              <a:rPr lang="en-US" dirty="0"/>
              <a:t> </a:t>
            </a:r>
            <a:r>
              <a:rPr lang="en-US" dirty="0" err="1"/>
              <a:t>unatrag</a:t>
            </a:r>
            <a:r>
              <a:rPr lang="hr-HR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desetljeća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Iskorištavaju</a:t>
            </a:r>
            <a:r>
              <a:rPr lang="en-US" dirty="0"/>
              <a:t> </a:t>
            </a:r>
            <a:r>
              <a:rPr lang="en-US" b="1" dirty="0" err="1"/>
              <a:t>spekulativno</a:t>
            </a:r>
            <a:r>
              <a:rPr lang="en-US" b="1" dirty="0"/>
              <a:t> </a:t>
            </a:r>
            <a:r>
              <a:rPr lang="en-US" b="1" dirty="0" err="1"/>
              <a:t>izvršavanje</a:t>
            </a:r>
            <a:endParaRPr lang="en-US" b="1" dirty="0"/>
          </a:p>
          <a:p>
            <a:r>
              <a:rPr lang="en-US" dirty="0"/>
              <a:t>• Reminder: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moderni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dostizanje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Izvršava</a:t>
            </a:r>
            <a:r>
              <a:rPr lang="en-US" dirty="0"/>
              <a:t> se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 da li je to</a:t>
            </a:r>
            <a:r>
              <a:rPr lang="hr-HR" dirty="0"/>
              <a:t> </a:t>
            </a:r>
            <a:r>
              <a:rPr lang="en-US" dirty="0" err="1"/>
              <a:t>potrebno</a:t>
            </a:r>
            <a:endParaRPr lang="en-US" dirty="0"/>
          </a:p>
          <a:p>
            <a:r>
              <a:rPr lang="en-US" dirty="0"/>
              <a:t>• I </a:t>
            </a:r>
            <a:r>
              <a:rPr lang="en-US" dirty="0" err="1"/>
              <a:t>sami</a:t>
            </a:r>
            <a:r>
              <a:rPr lang="en-US" dirty="0"/>
              <a:t> to </a:t>
            </a:r>
            <a:r>
              <a:rPr lang="en-US" dirty="0" err="1"/>
              <a:t>radimo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to </a:t>
            </a:r>
            <a:r>
              <a:rPr lang="en-US" dirty="0" err="1"/>
              <a:t>štedi</a:t>
            </a:r>
            <a:r>
              <a:rPr lang="en-US" dirty="0"/>
              <a:t> </a:t>
            </a:r>
            <a:r>
              <a:rPr lang="en-US" dirty="0" err="1"/>
              <a:t>vrijeme</a:t>
            </a:r>
            <a:endParaRPr lang="en-US" dirty="0"/>
          </a:p>
          <a:p>
            <a:r>
              <a:rPr lang="en-US" dirty="0"/>
              <a:t>• I </a:t>
            </a:r>
            <a:r>
              <a:rPr lang="en-US" dirty="0" err="1"/>
              <a:t>procesori</a:t>
            </a:r>
            <a:r>
              <a:rPr lang="en-US" dirty="0"/>
              <a:t> to </a:t>
            </a:r>
            <a:r>
              <a:rPr lang="en-US" dirty="0" err="1"/>
              <a:t>rade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razloga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730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547-281A-C52D-1807-C2A924D3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9AD6-F874-5450-11F8-0AE5735A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Razmatrajmo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kod</a:t>
            </a:r>
            <a:endParaRPr lang="en-US" dirty="0"/>
          </a:p>
          <a:p>
            <a:r>
              <a:rPr lang="en-US" dirty="0"/>
              <a:t>if (account-balance &lt;= 0)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else if (account-balance &lt; 1M)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 else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else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 else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</a:t>
            </a:r>
            <a:endParaRPr lang="hr-HR" dirty="0"/>
          </a:p>
          <a:p>
            <a:r>
              <a:rPr lang="en-US" dirty="0" err="1"/>
              <a:t>Pogađa</a:t>
            </a:r>
            <a:r>
              <a:rPr lang="en-US" dirty="0"/>
              <a:t> se koji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</a:t>
            </a:r>
            <a:r>
              <a:rPr lang="en-US" dirty="0"/>
              <a:t> I </a:t>
            </a:r>
            <a:r>
              <a:rPr lang="en-US" dirty="0" err="1"/>
              <a:t>izvršava</a:t>
            </a:r>
            <a:r>
              <a:rPr lang="en-US" dirty="0"/>
              <a:t> se</a:t>
            </a:r>
          </a:p>
          <a:p>
            <a:pPr lvl="1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za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memoriji</a:t>
            </a:r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pogađanje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, </a:t>
            </a:r>
            <a:r>
              <a:rPr lang="en-US" dirty="0" err="1"/>
              <a:t>brišu</a:t>
            </a:r>
            <a:r>
              <a:rPr lang="en-US" dirty="0"/>
              <a:t> se </a:t>
            </a:r>
            <a:r>
              <a:rPr lang="en-US" dirty="0" err="1"/>
              <a:t>krive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I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ispravan</a:t>
            </a:r>
            <a:r>
              <a:rPr lang="en-US" dirty="0"/>
              <a:t> </a:t>
            </a:r>
            <a:r>
              <a:rPr lang="en-US" dirty="0" err="1"/>
              <a:t>kod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1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1C87-6709-64C3-0F7C-AB9C373B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9CEA-22A1-E8F5-3882-E920978BD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PCM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: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2009</a:t>
            </a:r>
            <a:endParaRPr lang="hr-HR" dirty="0"/>
          </a:p>
          <a:p>
            <a:r>
              <a:rPr lang="it-IT" dirty="0"/>
              <a:t>Cerebras’s Wafer Scale Engine (2019) </a:t>
            </a:r>
            <a:br>
              <a:rPr lang="hr-HR" dirty="0"/>
            </a:br>
            <a:r>
              <a:rPr lang="en-US" dirty="0" err="1"/>
              <a:t>Najveći</a:t>
            </a:r>
            <a:r>
              <a:rPr lang="en-US" dirty="0"/>
              <a:t> ML </a:t>
            </a:r>
            <a:r>
              <a:rPr lang="en-US" dirty="0" err="1"/>
              <a:t>akcelerator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čipu</a:t>
            </a:r>
            <a:r>
              <a:rPr lang="en-US" dirty="0"/>
              <a:t> </a:t>
            </a:r>
            <a:r>
              <a:rPr lang="hr-HR" dirty="0"/>
              <a:t>;</a:t>
            </a:r>
            <a:r>
              <a:rPr lang="en-US" dirty="0"/>
              <a:t> 400,000 </a:t>
            </a:r>
            <a:r>
              <a:rPr lang="en-US" dirty="0" err="1"/>
              <a:t>jezgri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 err="1"/>
              <a:t>Cerebras</a:t>
            </a:r>
            <a:r>
              <a:rPr lang="en-US" dirty="0"/>
              <a:t> WSE 1.2 Trillion transistors 46,225 mm2 </a:t>
            </a:r>
            <a:br>
              <a:rPr lang="hr-HR" dirty="0"/>
            </a:br>
            <a:r>
              <a:rPr lang="en-US" dirty="0"/>
              <a:t>Largest GPU 21.1 Billion transistors 815 mm2 NVIDIA TITAN V</a:t>
            </a:r>
            <a:endParaRPr lang="hr-HR" dirty="0"/>
          </a:p>
          <a:p>
            <a:r>
              <a:rPr lang="en-US" dirty="0"/>
              <a:t>Samsung Function-in-Memory DRAM (2021)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70153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D765-C73A-DDDC-436E-B6C038F3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Korisnik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E4E8-8DF4-DFF4-A273-7C6193B6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ISA</a:t>
            </a:r>
            <a:r>
              <a:rPr lang="hr-HR" dirty="0"/>
              <a:t> </a:t>
            </a:r>
            <a:r>
              <a:rPr lang="en-US" dirty="0"/>
              <a:t>(Instruction Set Architecture)</a:t>
            </a:r>
          </a:p>
          <a:p>
            <a:r>
              <a:rPr lang="en-US" dirty="0" err="1"/>
              <a:t>Sučelje</a:t>
            </a:r>
            <a:r>
              <a:rPr lang="en-US" dirty="0"/>
              <a:t>/”</a:t>
            </a:r>
            <a:r>
              <a:rPr lang="en-US" dirty="0" err="1"/>
              <a:t>ugovor</a:t>
            </a:r>
            <a:r>
              <a:rPr lang="en-US" dirty="0"/>
              <a:t>”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softvera</a:t>
            </a:r>
            <a:r>
              <a:rPr lang="en-US" dirty="0"/>
              <a:t> I </a:t>
            </a:r>
            <a:r>
              <a:rPr lang="en-US" dirty="0" err="1"/>
              <a:t>hardvera</a:t>
            </a:r>
            <a:r>
              <a:rPr lang="en-US" dirty="0"/>
              <a:t>.</a:t>
            </a:r>
          </a:p>
          <a:p>
            <a:r>
              <a:rPr lang="en-US" dirty="0" err="1"/>
              <a:t>Programer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</a:t>
            </a:r>
            <a:r>
              <a:rPr lang="hr-HR" dirty="0"/>
              <a:t> </a:t>
            </a:r>
            <a:r>
              <a:rPr lang="en-US" dirty="0"/>
              <a:t>hardware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hr-HR" dirty="0"/>
              <a:t> </a:t>
            </a:r>
            <a:r>
              <a:rPr lang="en-US" dirty="0"/>
              <a:t>ISA-e..</a:t>
            </a:r>
          </a:p>
          <a:p>
            <a:r>
              <a:rPr lang="en-US" dirty="0" err="1"/>
              <a:t>Mikroarhitektura</a:t>
            </a:r>
            <a:r>
              <a:rPr lang="hr-HR" dirty="0"/>
              <a:t> </a:t>
            </a:r>
            <a:r>
              <a:rPr lang="en-US" dirty="0" err="1"/>
              <a:t>Implementacija</a:t>
            </a:r>
            <a:r>
              <a:rPr lang="en-US" dirty="0"/>
              <a:t> ISA-e</a:t>
            </a:r>
          </a:p>
          <a:p>
            <a:r>
              <a:rPr lang="en-US" dirty="0" err="1"/>
              <a:t>Programer</a:t>
            </a:r>
            <a:r>
              <a:rPr lang="en-US" dirty="0"/>
              <a:t>(ka)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hr-HR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</a:t>
            </a:r>
            <a:r>
              <a:rPr lang="en-US" dirty="0"/>
              <a:t> KAKO JE NAPISAN (</a:t>
            </a:r>
            <a:r>
              <a:rPr lang="en-US" dirty="0" err="1"/>
              <a:t>potpunopogrešno</a:t>
            </a:r>
            <a:r>
              <a:rPr lang="en-US" dirty="0"/>
              <a:t>) </a:t>
            </a:r>
            <a:endParaRPr lang="hr-HR" dirty="0"/>
          </a:p>
          <a:p>
            <a:r>
              <a:rPr lang="en-US" dirty="0" err="1"/>
              <a:t>Mikroarhitektura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hr-HR" dirty="0"/>
              <a:t> </a:t>
            </a:r>
            <a:r>
              <a:rPr lang="en-US" dirty="0" err="1"/>
              <a:t>Drugačijim</a:t>
            </a:r>
            <a:r>
              <a:rPr lang="en-US" dirty="0"/>
              <a:t> </a:t>
            </a:r>
            <a:r>
              <a:rPr lang="en-US" dirty="0" err="1"/>
              <a:t>redoslijedom</a:t>
            </a:r>
            <a:r>
              <a:rPr lang="en-US" dirty="0"/>
              <a:t> (</a:t>
            </a:r>
            <a:r>
              <a:rPr lang="en-US" dirty="0" err="1"/>
              <a:t>spekulativno</a:t>
            </a:r>
            <a:r>
              <a:rPr lang="en-US" dirty="0"/>
              <a:t>)</a:t>
            </a:r>
            <a:r>
              <a:rPr lang="hr-HR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identične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programer</a:t>
            </a:r>
            <a:r>
              <a:rPr lang="en-US" dirty="0"/>
              <a:t>(ka) </a:t>
            </a:r>
            <a:r>
              <a:rPr lang="en-US" dirty="0" err="1"/>
              <a:t>očekuje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21183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DB91-69E2-C07D-36DB-7BC048FB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sidechannel</a:t>
            </a:r>
            <a:r>
              <a:rPr lang="en-US" dirty="0"/>
              <a:t> za </a:t>
            </a:r>
            <a:r>
              <a:rPr lang="en-US" dirty="0" err="1"/>
              <a:t>napade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5B08-502C-543C-4276-B62741EE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cache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pPr lvl="1"/>
            <a:r>
              <a:rPr lang="en-US" dirty="0" err="1"/>
              <a:t>Gledano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arhitekture</a:t>
            </a:r>
            <a:r>
              <a:rPr lang="en-US" dirty="0"/>
              <a:t>,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korektno</a:t>
            </a:r>
            <a:r>
              <a:rPr lang="hr-HR" dirty="0"/>
              <a:t> </a:t>
            </a:r>
            <a:r>
              <a:rPr lang="en-US" dirty="0" err="1"/>
              <a:t>ponašanje</a:t>
            </a:r>
            <a:endParaRPr lang="en-US" dirty="0"/>
          </a:p>
          <a:p>
            <a:pPr lvl="1"/>
            <a:r>
              <a:rPr lang="en-US" dirty="0" err="1"/>
              <a:t>Nuspojava</a:t>
            </a:r>
            <a:r>
              <a:rPr lang="en-US" dirty="0"/>
              <a:t> je side-channel –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koji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“</a:t>
            </a:r>
            <a:r>
              <a:rPr lang="en-US" dirty="0" err="1"/>
              <a:t>većim</a:t>
            </a:r>
            <a:r>
              <a:rPr lang="hr-HR" dirty="0"/>
              <a:t> </a:t>
            </a:r>
            <a:r>
              <a:rPr lang="en-US" dirty="0" err="1"/>
              <a:t>znanjem</a:t>
            </a:r>
            <a:r>
              <a:rPr lang="en-US" dirty="0"/>
              <a:t>”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tajnih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Kroz</a:t>
            </a:r>
            <a:r>
              <a:rPr lang="en-US" dirty="0"/>
              <a:t> cache </a:t>
            </a:r>
            <a:r>
              <a:rPr lang="en-US" dirty="0" err="1"/>
              <a:t>memoriju</a:t>
            </a:r>
            <a:r>
              <a:rPr lang="en-US" dirty="0"/>
              <a:t> “cure” </a:t>
            </a:r>
            <a:r>
              <a:rPr lang="en-US" dirty="0" err="1"/>
              <a:t>podaci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 u cache</a:t>
            </a:r>
            <a:r>
              <a:rPr lang="hr-HR" dirty="0"/>
              <a:t> </a:t>
            </a:r>
            <a:r>
              <a:rPr lang="en-US" dirty="0" err="1"/>
              <a:t>memoriju</a:t>
            </a:r>
            <a:r>
              <a:rPr lang="en-US" dirty="0"/>
              <a:t>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hr-HR" dirty="0"/>
              <a:t> </a:t>
            </a:r>
            <a:r>
              <a:rPr lang="en-US" dirty="0" err="1"/>
              <a:t>spekulativnog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373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F56-8C8E-51FA-FF4B-A40457D57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976CF-CFC5-F93E-7C45-F8CD2953D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03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06E8-0E11-F6D2-D22D-CEEF96BB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D2CF-DC18-67D5-5719-D3388FA9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Formalna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matematike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Formalni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zapisivanja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izraza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Nastala</a:t>
            </a:r>
            <a:r>
              <a:rPr lang="en-US" dirty="0"/>
              <a:t> u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Aristotela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Nije</a:t>
            </a:r>
            <a:r>
              <a:rPr lang="en-US" dirty="0"/>
              <a:t> se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koristila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41595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628D-87B8-8143-A9A2-E035C370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logike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75442-215A-B9D3-91EE-D162CDE0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stanja</a:t>
            </a:r>
            <a:endParaRPr lang="en-US" dirty="0"/>
          </a:p>
          <a:p>
            <a:pPr lvl="1"/>
            <a:r>
              <a:rPr lang="en-US" dirty="0"/>
              <a:t>0 – </a:t>
            </a:r>
            <a:r>
              <a:rPr lang="en-US" dirty="0" err="1"/>
              <a:t>netočno</a:t>
            </a:r>
            <a:r>
              <a:rPr lang="en-US" dirty="0"/>
              <a:t>, false, F,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*</a:t>
            </a:r>
          </a:p>
          <a:p>
            <a:pPr lvl="2"/>
            <a:r>
              <a:rPr lang="en-US" dirty="0"/>
              <a:t>*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u </a:t>
            </a:r>
            <a:r>
              <a:rPr lang="en-US" dirty="0" err="1"/>
              <a:t>stvarnosti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tako</a:t>
            </a:r>
            <a:endParaRPr lang="en-US" dirty="0"/>
          </a:p>
          <a:p>
            <a:pPr lvl="1"/>
            <a:r>
              <a:rPr lang="en-US" dirty="0"/>
              <a:t>1- </a:t>
            </a:r>
            <a:r>
              <a:rPr lang="en-US" dirty="0" err="1"/>
              <a:t>točno</a:t>
            </a:r>
            <a:r>
              <a:rPr lang="en-US" dirty="0"/>
              <a:t>, true, T,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lvl="1"/>
            <a:r>
              <a:rPr lang="en-US" dirty="0"/>
              <a:t>Z </a:t>
            </a:r>
            <a:r>
              <a:rPr lang="en-US" dirty="0" err="1"/>
              <a:t>ili</a:t>
            </a:r>
            <a:r>
              <a:rPr lang="en-US" dirty="0"/>
              <a:t> N – </a:t>
            </a:r>
            <a:r>
              <a:rPr lang="en-US" dirty="0" err="1"/>
              <a:t>sustav</a:t>
            </a:r>
            <a:r>
              <a:rPr lang="en-US" dirty="0"/>
              <a:t> ne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izlaz</a:t>
            </a:r>
            <a:endParaRPr lang="en-US" dirty="0"/>
          </a:p>
          <a:p>
            <a:pPr lvl="1"/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olakšala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sklopova</a:t>
            </a:r>
            <a:endParaRPr lang="en-US" dirty="0"/>
          </a:p>
          <a:p>
            <a:pPr lvl="1"/>
            <a:r>
              <a:rPr lang="en-US" dirty="0"/>
              <a:t>Ne </a:t>
            </a:r>
            <a:r>
              <a:rPr lang="en-US" dirty="0" err="1"/>
              <a:t>treba</a:t>
            </a:r>
            <a:r>
              <a:rPr lang="en-US" dirty="0"/>
              <a:t> ga </a:t>
            </a:r>
            <a:r>
              <a:rPr lang="en-US" dirty="0" err="1"/>
              <a:t>miješati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logikom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bazu</a:t>
            </a:r>
            <a:r>
              <a:rPr lang="en-US" dirty="0"/>
              <a:t> 3 (</a:t>
            </a:r>
            <a:r>
              <a:rPr lang="en-US" dirty="0" err="1"/>
              <a:t>ternarna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120F3-9B21-C250-8C0A-EEAA60B5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68" y="377992"/>
            <a:ext cx="4070684" cy="21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63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A174-62DF-252C-0E45-2CDC746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istinitosti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51D0-CCDB-17F8-D9DD-7C3AEE29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istinitost</a:t>
            </a:r>
            <a:r>
              <a:rPr lang="en-US" dirty="0"/>
              <a:t> (</a:t>
            </a:r>
            <a:r>
              <a:rPr lang="en-US" dirty="0" err="1"/>
              <a:t>stanje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Sve</a:t>
            </a:r>
            <a:r>
              <a:rPr lang="en-US" dirty="0"/>
              <a:t> se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(</a:t>
            </a:r>
            <a:r>
              <a:rPr lang="en-US" dirty="0" err="1"/>
              <a:t>sklopova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elemenata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apstraktno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realizirati</a:t>
            </a:r>
            <a:r>
              <a:rPr lang="en-US" dirty="0"/>
              <a:t> </a:t>
            </a:r>
            <a:r>
              <a:rPr lang="en-US" dirty="0" err="1"/>
              <a:t>jednostavno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41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1C14-773D-9C0C-CBDF-5B7494B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NOT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AAD5B-2383-AAAB-0457-C45C21D65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81" y="1690688"/>
            <a:ext cx="4397121" cy="2644369"/>
          </a:xfrm>
        </p:spPr>
      </p:pic>
    </p:spTree>
    <p:extLst>
      <p:ext uri="{BB962C8B-B14F-4D97-AF65-F5344CB8AC3E}">
        <p14:creationId xmlns:p14="http://schemas.microsoft.com/office/powerpoint/2010/main" val="263312554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3720-0D72-0D5F-57BE-55738D8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5A6D-125F-0591-3899-4F3E2AF6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1794" cy="4351338"/>
          </a:xfrm>
        </p:spPr>
        <p:txBody>
          <a:bodyPr/>
          <a:lstStyle/>
          <a:p>
            <a:r>
              <a:rPr lang="en-US" dirty="0" err="1"/>
              <a:t>Logičko</a:t>
            </a:r>
            <a:r>
              <a:rPr lang="en-US" dirty="0"/>
              <a:t> I (AND)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62CAC-2EAD-A053-EB2F-1AB8E64F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7" y="2483782"/>
            <a:ext cx="4359018" cy="2110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B0AA2-798C-3092-4839-FD731513AE35}"/>
              </a:ext>
            </a:extLst>
          </p:cNvPr>
          <p:cNvSpPr txBox="1"/>
          <p:nvPr/>
        </p:nvSpPr>
        <p:spPr>
          <a:xfrm>
            <a:off x="6368716" y="1825625"/>
            <a:ext cx="423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Logičko</a:t>
            </a:r>
            <a:r>
              <a:rPr lang="en-US" sz="2800" dirty="0"/>
              <a:t> ILI (OR)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67576-F525-A417-FC15-94FC660C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6" y="2483782"/>
            <a:ext cx="4968671" cy="2149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DFC8F-4121-5105-D7D6-B6A1B2D87915}"/>
              </a:ext>
            </a:extLst>
          </p:cNvPr>
          <p:cNvSpPr txBox="1"/>
          <p:nvPr/>
        </p:nvSpPr>
        <p:spPr>
          <a:xfrm>
            <a:off x="4748463" y="4459768"/>
            <a:ext cx="324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Logičko</a:t>
            </a:r>
            <a:r>
              <a:rPr lang="en-US" sz="2800" dirty="0"/>
              <a:t> XILI (XOR)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5B374-03A1-EE01-92CB-49ABE3AD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47" y="5159945"/>
            <a:ext cx="3240505" cy="13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07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D675-CD0F-17C1-C83F-0D981431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E000-1D91-2B2E-BD3C-298924E0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• Bilo koji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koji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svrhu</a:t>
            </a:r>
            <a:endParaRPr lang="en-US" dirty="0"/>
          </a:p>
          <a:p>
            <a:r>
              <a:rPr lang="en-US" dirty="0"/>
              <a:t>• „element”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pasivni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aktivni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Otpornici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Zavojnice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Kondenzatori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Tranzistori</a:t>
            </a:r>
            <a:endParaRPr lang="en-US" dirty="0"/>
          </a:p>
          <a:p>
            <a:r>
              <a:rPr lang="en-US" dirty="0"/>
              <a:t>• Diode</a:t>
            </a:r>
          </a:p>
          <a:p>
            <a:r>
              <a:rPr lang="en-US" dirty="0"/>
              <a:t>• </a:t>
            </a:r>
            <a:r>
              <a:rPr lang="en-US" dirty="0" err="1"/>
              <a:t>Triaci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tretiramo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kutije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Razlog</a:t>
            </a:r>
            <a:r>
              <a:rPr lang="en-US" dirty="0"/>
              <a:t> je </a:t>
            </a:r>
            <a:r>
              <a:rPr lang="en-US" dirty="0" err="1"/>
              <a:t>kompleksnost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Današnji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desetke</a:t>
            </a:r>
            <a:r>
              <a:rPr lang="en-US" dirty="0"/>
              <a:t> </a:t>
            </a:r>
            <a:r>
              <a:rPr lang="en-US" dirty="0" err="1"/>
              <a:t>milijardi</a:t>
            </a:r>
            <a:r>
              <a:rPr lang="en-US" dirty="0"/>
              <a:t> </a:t>
            </a:r>
            <a:r>
              <a:rPr lang="en-US" dirty="0" err="1"/>
              <a:t>tranzistora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Analogni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digitalni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705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D5DD-1066-536E-914A-B852A60D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B929-DB3E-48B2-3F8D-618705E1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Ne </a:t>
            </a:r>
            <a:r>
              <a:rPr lang="en-US" dirty="0" err="1"/>
              <a:t>zanima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dio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Iznimno</a:t>
            </a:r>
            <a:r>
              <a:rPr lang="en-US" dirty="0"/>
              <a:t> </a:t>
            </a:r>
            <a:r>
              <a:rPr lang="en-US" dirty="0" err="1"/>
              <a:t>kompleksna</a:t>
            </a:r>
            <a:r>
              <a:rPr lang="en-US" dirty="0"/>
              <a:t> </a:t>
            </a:r>
            <a:r>
              <a:rPr lang="en-US" dirty="0" err="1"/>
              <a:t>disciplina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Pitanje</a:t>
            </a:r>
            <a:r>
              <a:rPr lang="en-US" dirty="0"/>
              <a:t> je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stvarno</a:t>
            </a:r>
            <a:r>
              <a:rPr lang="en-US" dirty="0"/>
              <a:t> </a:t>
            </a:r>
            <a:r>
              <a:rPr lang="en-US" dirty="0" err="1"/>
              <a:t>razumije</a:t>
            </a:r>
            <a:r>
              <a:rPr lang="en-US" dirty="0"/>
              <a:t>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procesore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modularni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5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F061-5301-F28D-2963-683E8530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UPMEM Processing-in-DRAM Engine 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D113-166D-7735-C726-2DA4E2B1B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Procesiranje</a:t>
            </a:r>
            <a:r>
              <a:rPr lang="en-US" dirty="0"/>
              <a:t> u DRAM-u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 DIMM module,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DPU </a:t>
            </a:r>
            <a:r>
              <a:rPr lang="en-US" dirty="0" err="1"/>
              <a:t>procesora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kombinirani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DRAM </a:t>
            </a:r>
            <a:r>
              <a:rPr lang="en-US" dirty="0" err="1"/>
              <a:t>čipovima</a:t>
            </a:r>
            <a:r>
              <a:rPr lang="en-US" dirty="0"/>
              <a:t> • </a:t>
            </a:r>
            <a:r>
              <a:rPr lang="en-US" dirty="0" err="1"/>
              <a:t>Zamjena</a:t>
            </a:r>
            <a:r>
              <a:rPr lang="en-US" dirty="0"/>
              <a:t> za </a:t>
            </a:r>
            <a:r>
              <a:rPr lang="en-US" dirty="0" err="1"/>
              <a:t>standardne</a:t>
            </a:r>
            <a:r>
              <a:rPr lang="en-US" dirty="0"/>
              <a:t> DIMM-</a:t>
            </a:r>
            <a:r>
              <a:rPr lang="en-US" dirty="0" err="1"/>
              <a:t>ove</a:t>
            </a:r>
            <a:r>
              <a:rPr lang="en-US" dirty="0"/>
              <a:t> • DDR4 R-DIMM modules • 8GB+128 DPUs (16 PIM chips) • Standard 2x-nm DRAM process • </a:t>
            </a:r>
            <a:r>
              <a:rPr lang="en-US" dirty="0" err="1"/>
              <a:t>Ogromne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/>
              <a:t> compute &amp; memory </a:t>
            </a:r>
            <a:r>
              <a:rPr lang="en-US" dirty="0" err="1"/>
              <a:t>bandwidtha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636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4F-4C14-E1F4-CA60-F0C6EC27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6A15-A9B5-5A12-5DC0-238E9D16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• Booleova algebra</a:t>
            </a:r>
          </a:p>
          <a:p>
            <a:r>
              <a:rPr lang="it-IT" dirty="0"/>
              <a:t>• Shema</a:t>
            </a:r>
          </a:p>
          <a:p>
            <a:r>
              <a:rPr lang="it-IT" dirty="0"/>
              <a:t>• Tablica istinitosti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15721-18D7-AE3F-AC1D-FB58619A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90" y="2381045"/>
            <a:ext cx="4490540" cy="32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05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2B38-049B-54F5-BDFC-6F455423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Booleova</a:t>
            </a:r>
            <a:r>
              <a:rPr lang="en-US" dirty="0"/>
              <a:t> algebra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423E3-2802-07E2-D2C2-DF4CCB77D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1253"/>
            <a:ext cx="9877926" cy="4903532"/>
          </a:xfrm>
        </p:spPr>
      </p:pic>
    </p:spTree>
    <p:extLst>
      <p:ext uri="{BB962C8B-B14F-4D97-AF65-F5344CB8AC3E}">
        <p14:creationId xmlns:p14="http://schemas.microsoft.com/office/powerpoint/2010/main" val="27838027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1A5D-FB0D-016A-FC96-35DEF0EB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Komparator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5BD8F-A944-8489-601F-09FFD8AC9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52" y="1690688"/>
            <a:ext cx="4092295" cy="2255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5A6EB-EB3A-91BB-B225-1AFF064A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58" y="1835480"/>
            <a:ext cx="6027942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2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F11B-41FE-0F3D-2362-155001CAC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BINARNI SUSTAVI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0F6EF-59AA-B630-4D59-459EA0896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8617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FAE-CD71-93BD-8BF5-92F20211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brojevi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DD4C-C298-540E-F0CB-B4234F2E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zapisivanja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2,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tome </a:t>
            </a:r>
            <a:r>
              <a:rPr lang="en-US" dirty="0" err="1"/>
              <a:t>prilagođeni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zapisa</a:t>
            </a:r>
            <a:endParaRPr lang="en-US" dirty="0"/>
          </a:p>
          <a:p>
            <a:pPr lvl="1"/>
            <a:r>
              <a:rPr lang="en-US" dirty="0" err="1"/>
              <a:t>Preciznost</a:t>
            </a:r>
            <a:endParaRPr lang="en-US" dirty="0"/>
          </a:p>
          <a:p>
            <a:pPr lvl="1"/>
            <a:r>
              <a:rPr lang="en-US" dirty="0" err="1"/>
              <a:t>Konverzija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280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A2E9-AAB3-0196-36D0-F3E4CB1A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Sabirnice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BA13-A4F9-3CB7-1CC1-F0A284EE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sklopovima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Sabirnicu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pisanje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čitaju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355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71B7-5FC9-DF1D-0F2A-1791B309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D03E-3C56-56F1-2CCC-B8278DA0F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koji se </a:t>
            </a:r>
            <a:r>
              <a:rPr lang="en-US" dirty="0" err="1"/>
              <a:t>zapisuju</a:t>
            </a:r>
            <a:r>
              <a:rPr lang="en-US" dirty="0"/>
              <a:t> </a:t>
            </a:r>
            <a:r>
              <a:rPr lang="en-US" dirty="0" err="1"/>
              <a:t>brojevi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bazi</a:t>
            </a:r>
            <a:r>
              <a:rPr lang="en-US" dirty="0"/>
              <a:t> 10 </a:t>
            </a:r>
            <a:r>
              <a:rPr lang="en-US" dirty="0" err="1"/>
              <a:t>brojevi</a:t>
            </a:r>
            <a:r>
              <a:rPr lang="en-US" dirty="0"/>
              <a:t> se </a:t>
            </a:r>
            <a:r>
              <a:rPr lang="en-US" dirty="0" err="1"/>
              <a:t>zapisuju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r>
              <a:rPr lang="en-US" dirty="0"/>
              <a:t>• 346.5 = 3 × 102 + 4 × 101 + 6 × 100 + 5 × 10−1</a:t>
            </a:r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vrijedi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brojeve</a:t>
            </a:r>
            <a:r>
              <a:rPr lang="en-US" dirty="0"/>
              <a:t> u </a:t>
            </a:r>
            <a:r>
              <a:rPr lang="en-US" dirty="0" err="1"/>
              <a:t>bazi</a:t>
            </a:r>
            <a:r>
              <a:rPr lang="en-US" dirty="0"/>
              <a:t> 2:</a:t>
            </a:r>
          </a:p>
          <a:p>
            <a:r>
              <a:rPr lang="en-US" dirty="0"/>
              <a:t>• 110.1 = 1 × 2</a:t>
            </a:r>
            <a:r>
              <a:rPr lang="en-US" baseline="30000" dirty="0"/>
              <a:t>2</a:t>
            </a:r>
            <a:r>
              <a:rPr lang="en-US" dirty="0"/>
              <a:t> + 1 × 2</a:t>
            </a:r>
            <a:r>
              <a:rPr lang="en-US" baseline="30000" dirty="0"/>
              <a:t>1</a:t>
            </a:r>
            <a:r>
              <a:rPr lang="en-US" dirty="0"/>
              <a:t> + 0 × 2</a:t>
            </a:r>
            <a:r>
              <a:rPr lang="en-US" baseline="30000" dirty="0"/>
              <a:t>0</a:t>
            </a:r>
            <a:r>
              <a:rPr lang="en-US" dirty="0"/>
              <a:t> + 1 × 2</a:t>
            </a:r>
            <a:r>
              <a:rPr lang="en-US" baseline="30000" dirty="0"/>
              <a:t>−1</a:t>
            </a:r>
          </a:p>
          <a:p>
            <a:r>
              <a:rPr lang="en-US" dirty="0"/>
              <a:t>•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oktalna</a:t>
            </a:r>
            <a:r>
              <a:rPr lang="en-US" dirty="0"/>
              <a:t> (8)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heksadecimalna</a:t>
            </a:r>
            <a:r>
              <a:rPr lang="en-US" dirty="0"/>
              <a:t> </a:t>
            </a:r>
            <a:r>
              <a:rPr lang="en-US" dirty="0" err="1"/>
              <a:t>notacija</a:t>
            </a:r>
            <a:r>
              <a:rPr lang="en-US" dirty="0"/>
              <a:t> (16)</a:t>
            </a:r>
          </a:p>
        </p:txBody>
      </p:sp>
    </p:spTree>
    <p:extLst>
      <p:ext uri="{BB962C8B-B14F-4D97-AF65-F5344CB8AC3E}">
        <p14:creationId xmlns:p14="http://schemas.microsoft.com/office/powerpoint/2010/main" val="40867462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412C-9360-A850-7CFF-2CB8F3F0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E8A5-2679-440C-92E0-82038948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decimalnih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poštivanje</a:t>
            </a:r>
            <a:r>
              <a:rPr lang="en-US" dirty="0"/>
              <a:t> </a:t>
            </a:r>
            <a:r>
              <a:rPr lang="en-US" dirty="0" err="1"/>
              <a:t>baze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41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C56D-B7D0-771D-9402-4F367FAE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C9D2-04B2-7459-7D47-4ADD3CD40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se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inverzijom</a:t>
            </a:r>
            <a:r>
              <a:rPr lang="en-US" dirty="0"/>
              <a:t>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101001001011</a:t>
            </a:r>
          </a:p>
          <a:p>
            <a:pPr lvl="1"/>
            <a:r>
              <a:rPr lang="en-US" dirty="0"/>
              <a:t>010110110100</a:t>
            </a:r>
          </a:p>
          <a:p>
            <a:r>
              <a:rPr lang="en-US" dirty="0"/>
              <a:t>• Bitan je za </a:t>
            </a:r>
            <a:r>
              <a:rPr lang="en-US" dirty="0" err="1"/>
              <a:t>zapisivanje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127=0111 1111</a:t>
            </a:r>
          </a:p>
          <a:p>
            <a:pPr lvl="1"/>
            <a:r>
              <a:rPr lang="en-US" dirty="0"/>
              <a:t>-127=1000 0000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23816-8E25-0818-5134-ACD4C8E6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18" y="3338679"/>
            <a:ext cx="4298482" cy="34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849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47D4-D8E9-C9AA-CE5D-CD86AC0C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94E1-ADD5-F6C8-DF74-3E9FBC58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se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inverzijom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+ 1</a:t>
            </a:r>
          </a:p>
          <a:p>
            <a:r>
              <a:rPr lang="en-US" dirty="0"/>
              <a:t>•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101001001011</a:t>
            </a:r>
          </a:p>
          <a:p>
            <a:pPr lvl="1"/>
            <a:r>
              <a:rPr lang="en-US" dirty="0"/>
              <a:t>010110110100 + 1</a:t>
            </a:r>
          </a:p>
          <a:p>
            <a:pPr lvl="1"/>
            <a:r>
              <a:rPr lang="en-US" dirty="0"/>
              <a:t>010110110101</a:t>
            </a:r>
          </a:p>
          <a:p>
            <a:r>
              <a:rPr lang="en-US" dirty="0"/>
              <a:t>• Bitan je za </a:t>
            </a:r>
            <a:r>
              <a:rPr lang="en-US" dirty="0" err="1"/>
              <a:t>jednostavnost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oduzimanja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5ACA3-9CFD-C3B3-B335-AD49FF417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33" y="1825625"/>
            <a:ext cx="3797267" cy="2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8D6-29CD-2EB6-E10C-C3E0EE95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Priča</a:t>
            </a:r>
            <a:r>
              <a:rPr lang="en-US" dirty="0"/>
              <a:t> o </a:t>
            </a:r>
            <a:r>
              <a:rPr lang="en-US" dirty="0" err="1"/>
              <a:t>RowHammer</a:t>
            </a:r>
            <a:r>
              <a:rPr lang="en-US" dirty="0"/>
              <a:t> </a:t>
            </a:r>
            <a:r>
              <a:rPr lang="en-US" dirty="0" err="1"/>
              <a:t>napadu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357F-5CE2-5651-BED0-B5653DEBF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Predvidiva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u </a:t>
            </a:r>
            <a:r>
              <a:rPr lang="en-US" dirty="0" err="1"/>
              <a:t>uobičajenim</a:t>
            </a:r>
            <a:r>
              <a:rPr lang="en-US" dirty="0"/>
              <a:t> DRAM </a:t>
            </a:r>
            <a:r>
              <a:rPr lang="en-US" dirty="0" err="1"/>
              <a:t>čipovima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 • &gt; 80% </a:t>
            </a:r>
            <a:r>
              <a:rPr lang="en-US" dirty="0" err="1"/>
              <a:t>testiranih</a:t>
            </a:r>
            <a:r>
              <a:rPr lang="en-US" dirty="0"/>
              <a:t> DRAM </a:t>
            </a:r>
            <a:r>
              <a:rPr lang="en-US" dirty="0" err="1"/>
              <a:t>čipova</a:t>
            </a:r>
            <a:r>
              <a:rPr lang="en-US" dirty="0"/>
              <a:t> je “</a:t>
            </a:r>
            <a:r>
              <a:rPr lang="en-US" dirty="0" err="1"/>
              <a:t>ranjiva</a:t>
            </a:r>
            <a:r>
              <a:rPr lang="en-US" dirty="0"/>
              <a:t>”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dirty="0" err="1"/>
              <a:t>Jedan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 </a:t>
            </a:r>
            <a:r>
              <a:rPr lang="en-US" dirty="0" err="1"/>
              <a:t>primjera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hardverski</a:t>
            </a:r>
            <a:r>
              <a:rPr lang="en-US" dirty="0"/>
              <a:t> problem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značiti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ranjivost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1440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F79A-8EFE-D89D-63F0-07D17708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vs 64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3DC0-34AE-C5E0-0CB6-0D354E82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Adresni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„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”</a:t>
            </a:r>
          </a:p>
          <a:p>
            <a:r>
              <a:rPr lang="en-US" dirty="0"/>
              <a:t>• Sama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vrijednost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Zamislimo</a:t>
            </a:r>
            <a:r>
              <a:rPr lang="en-US" dirty="0"/>
              <a:t> </a:t>
            </a:r>
            <a:r>
              <a:rPr lang="en-US" dirty="0" err="1"/>
              <a:t>recimo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decimalno</a:t>
            </a:r>
            <a:r>
              <a:rPr lang="en-US" dirty="0"/>
              <a:t>) 2254</a:t>
            </a:r>
          </a:p>
          <a:p>
            <a:pPr lvl="1"/>
            <a:r>
              <a:rPr lang="en-US" dirty="0" err="1"/>
              <a:t>Binarno</a:t>
            </a:r>
            <a:r>
              <a:rPr lang="en-US" dirty="0"/>
              <a:t> je to 1000 1100 1110</a:t>
            </a:r>
          </a:p>
          <a:p>
            <a:pPr lvl="1"/>
            <a:r>
              <a:rPr lang="en-US" dirty="0" err="1"/>
              <a:t>Heksadecimalno</a:t>
            </a:r>
            <a:r>
              <a:rPr lang="en-US" dirty="0"/>
              <a:t> je to 08CE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FCF8B-BC1F-8CF5-BF86-F3C7C6F8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3" y="1508306"/>
            <a:ext cx="3259664" cy="38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550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1D66-06A4-653C-013C-F510A70F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bitova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44E9-EF61-386D-7EB3-E130E956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o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cijeli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zapisati</a:t>
            </a:r>
            <a:endParaRPr lang="en-US" dirty="0"/>
          </a:p>
          <a:p>
            <a:r>
              <a:rPr lang="en-US" dirty="0"/>
              <a:t>•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E18C2-12E1-8F43-400B-9BFCA976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8" y="2937362"/>
            <a:ext cx="4270217" cy="2035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2957E-2117-9C11-E85E-CC496E2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14" y="3128853"/>
            <a:ext cx="6302286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90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CB3C-7551-071B-93BB-F5BBAC06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Preciznost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72F3-1CCE-0BCB-9B85-6103C9D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Problem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zapisom</a:t>
            </a:r>
            <a:r>
              <a:rPr lang="en-US" dirty="0"/>
              <a:t> </a:t>
            </a:r>
            <a:r>
              <a:rPr lang="en-US" dirty="0" err="1"/>
              <a:t>decimalnih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preračunati</a:t>
            </a:r>
            <a:endParaRPr lang="en-US" dirty="0"/>
          </a:p>
          <a:p>
            <a:r>
              <a:rPr lang="en-US" dirty="0"/>
              <a:t>• sign 2</a:t>
            </a:r>
            <a:r>
              <a:rPr lang="en-US" baseline="30000" dirty="0"/>
              <a:t>e</a:t>
            </a:r>
            <a:r>
              <a:rPr lang="en-US" dirty="0"/>
              <a:t> m</a:t>
            </a:r>
            <a:endParaRPr lang="hr-HR" dirty="0"/>
          </a:p>
          <a:p>
            <a:r>
              <a:rPr lang="en-US" dirty="0"/>
              <a:t>https://www.h-schmidt.net/FloatConverter/IEEE754.html</a:t>
            </a:r>
          </a:p>
        </p:txBody>
      </p:sp>
    </p:spTree>
    <p:extLst>
      <p:ext uri="{BB962C8B-B14F-4D97-AF65-F5344CB8AC3E}">
        <p14:creationId xmlns:p14="http://schemas.microsoft.com/office/powerpoint/2010/main" val="414918977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C4A2-1CFD-C573-12A4-597CF76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vs Little endian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35C6-600C-B249-7675-8F678A9E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• 08CE</a:t>
            </a:r>
          </a:p>
          <a:p>
            <a:r>
              <a:rPr lang="fr-FR" dirty="0"/>
              <a:t>• 0000 1000 1100 1110</a:t>
            </a:r>
          </a:p>
          <a:p>
            <a:r>
              <a:rPr lang="fr-FR" dirty="0"/>
              <a:t>• Big </a:t>
            </a:r>
            <a:r>
              <a:rPr lang="fr-FR" dirty="0" err="1"/>
              <a:t>endian</a:t>
            </a:r>
            <a:r>
              <a:rPr lang="fr-FR" dirty="0"/>
              <a:t> </a:t>
            </a:r>
            <a:r>
              <a:rPr lang="fr-FR" dirty="0" err="1"/>
              <a:t>zapis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08CE</a:t>
            </a:r>
          </a:p>
          <a:p>
            <a:pPr lvl="1"/>
            <a:r>
              <a:rPr lang="fr-FR" dirty="0"/>
              <a:t>0000 1000 1100 1110</a:t>
            </a:r>
          </a:p>
          <a:p>
            <a:r>
              <a:rPr lang="fr-FR" dirty="0"/>
              <a:t>• Little </a:t>
            </a:r>
            <a:r>
              <a:rPr lang="fr-FR" dirty="0" err="1"/>
              <a:t>endian</a:t>
            </a:r>
            <a:r>
              <a:rPr lang="fr-FR" dirty="0"/>
              <a:t> </a:t>
            </a:r>
            <a:r>
              <a:rPr lang="fr-FR" dirty="0" err="1"/>
              <a:t>zapis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CE08</a:t>
            </a:r>
          </a:p>
          <a:p>
            <a:pPr lvl="1"/>
            <a:r>
              <a:rPr lang="fr-FR" dirty="0"/>
              <a:t>1100 1110 0000 1000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444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A23F-E935-79E8-A110-7BA28763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F810-B68B-E24C-FBB3-74816E5C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Stari procesor</a:t>
            </a:r>
          </a:p>
          <a:p>
            <a:r>
              <a:rPr lang="pl-PL" dirty="0"/>
              <a:t>• Nastao 1975</a:t>
            </a:r>
          </a:p>
          <a:p>
            <a:r>
              <a:rPr lang="pl-PL" dirty="0"/>
              <a:t>• Koristi 5V napajanje</a:t>
            </a:r>
          </a:p>
          <a:p>
            <a:r>
              <a:rPr lang="pl-PL" dirty="0"/>
              <a:t>• 0-0.8V – logička 0</a:t>
            </a:r>
          </a:p>
          <a:p>
            <a:r>
              <a:rPr lang="pl-PL" dirty="0"/>
              <a:t>• 2-5V – logičko 1</a:t>
            </a:r>
          </a:p>
          <a:p>
            <a:r>
              <a:rPr lang="pl-PL" dirty="0"/>
              <a:t>• 8 bita</a:t>
            </a:r>
          </a:p>
          <a:p>
            <a:r>
              <a:rPr lang="pl-PL" dirty="0"/>
              <a:t>• 16 bit adresna sabirnica (65536 lokacija)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391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4061-869F-AA43-6AA6-07DDD360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Registri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6047-8899-AA58-DDE6-3C493B26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opća</a:t>
            </a:r>
            <a:r>
              <a:rPr lang="en-US" dirty="0"/>
              <a:t> </a:t>
            </a:r>
            <a:r>
              <a:rPr lang="en-US" dirty="0" err="1"/>
              <a:t>namjena</a:t>
            </a:r>
            <a:endParaRPr lang="hr-HR" dirty="0"/>
          </a:p>
          <a:p>
            <a:pPr lvl="1"/>
            <a:r>
              <a:rPr lang="es-ES" dirty="0"/>
              <a:t>• A, X, Y</a:t>
            </a:r>
          </a:p>
          <a:p>
            <a:pPr lvl="1"/>
            <a:r>
              <a:rPr lang="es-ES" dirty="0"/>
              <a:t>• A </a:t>
            </a:r>
            <a:r>
              <a:rPr lang="es-ES" dirty="0" err="1"/>
              <a:t>jedini</a:t>
            </a:r>
            <a:r>
              <a:rPr lang="es-ES" dirty="0"/>
              <a:t> </a:t>
            </a:r>
            <a:r>
              <a:rPr lang="es-ES" dirty="0" err="1"/>
              <a:t>za</a:t>
            </a:r>
            <a:r>
              <a:rPr lang="es-ES" dirty="0"/>
              <a:t> </a:t>
            </a:r>
            <a:r>
              <a:rPr lang="es-ES" dirty="0" err="1"/>
              <a:t>aritmetiku</a:t>
            </a:r>
            <a:endParaRPr lang="es-ES" dirty="0"/>
          </a:p>
          <a:p>
            <a:pPr lvl="1"/>
            <a:r>
              <a:rPr lang="es-ES" dirty="0"/>
              <a:t>• X, Y </a:t>
            </a:r>
            <a:r>
              <a:rPr lang="es-ES" dirty="0" err="1"/>
              <a:t>mogu</a:t>
            </a:r>
            <a:r>
              <a:rPr lang="es-ES" dirty="0"/>
              <a:t> se </a:t>
            </a:r>
            <a:r>
              <a:rPr lang="es-ES" dirty="0" err="1"/>
              <a:t>koristiti</a:t>
            </a:r>
            <a:r>
              <a:rPr lang="es-ES" dirty="0"/>
              <a:t> </a:t>
            </a:r>
            <a:r>
              <a:rPr lang="es-ES" dirty="0" err="1"/>
              <a:t>kao</a:t>
            </a:r>
            <a:r>
              <a:rPr lang="es-ES" dirty="0"/>
              <a:t> </a:t>
            </a:r>
            <a:r>
              <a:rPr lang="es-ES" dirty="0" err="1"/>
              <a:t>indeksi</a:t>
            </a:r>
            <a:r>
              <a:rPr lang="es-ES" dirty="0"/>
              <a:t> </a:t>
            </a:r>
            <a:r>
              <a:rPr lang="es-ES" dirty="0" err="1"/>
              <a:t>za</a:t>
            </a:r>
            <a:r>
              <a:rPr lang="es-ES" dirty="0"/>
              <a:t> </a:t>
            </a:r>
            <a:r>
              <a:rPr lang="es-ES" dirty="0" err="1"/>
              <a:t>memoriju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AC799-E339-5391-512F-02C7C7DE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89" y="3611977"/>
            <a:ext cx="5743073" cy="29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321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B4B-F158-F5C6-0026-766501D4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Zastavice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3ECD-BB1F-44BF-9606-6AF5C322C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Registar</a:t>
            </a:r>
            <a:r>
              <a:rPr lang="en-US" dirty="0"/>
              <a:t> P</a:t>
            </a:r>
          </a:p>
          <a:p>
            <a:r>
              <a:rPr lang="en-US" dirty="0"/>
              <a:t>• Bit 1 se ne </a:t>
            </a:r>
            <a:r>
              <a:rPr lang="en-US" dirty="0" err="1"/>
              <a:t>koristi</a:t>
            </a:r>
            <a:endParaRPr lang="en-US" dirty="0"/>
          </a:p>
          <a:p>
            <a:r>
              <a:rPr lang="en-US" dirty="0"/>
              <a:t>• N –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postavila</a:t>
            </a:r>
            <a:r>
              <a:rPr lang="en-US" dirty="0"/>
              <a:t> bit 7</a:t>
            </a:r>
            <a:r>
              <a:rPr lang="hr-HR" dirty="0"/>
              <a:t> </a:t>
            </a:r>
            <a:r>
              <a:rPr lang="en-US" dirty="0" err="1"/>
              <a:t>rezultata</a:t>
            </a:r>
            <a:r>
              <a:rPr lang="en-US" dirty="0"/>
              <a:t>)</a:t>
            </a:r>
          </a:p>
          <a:p>
            <a:r>
              <a:rPr lang="en-US" dirty="0"/>
              <a:t>• V – Overflow -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izađe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raspona</a:t>
            </a:r>
            <a:r>
              <a:rPr lang="en-US" dirty="0"/>
              <a:t> -128 do 127</a:t>
            </a:r>
          </a:p>
          <a:p>
            <a:r>
              <a:rPr lang="en-US" dirty="0"/>
              <a:t>• B – Break – </a:t>
            </a:r>
            <a:r>
              <a:rPr lang="en-US" dirty="0" err="1"/>
              <a:t>izvršena</a:t>
            </a:r>
            <a:r>
              <a:rPr lang="en-US" dirty="0"/>
              <a:t> je </a:t>
            </a:r>
            <a:r>
              <a:rPr lang="en-US" dirty="0" err="1"/>
              <a:t>operacija</a:t>
            </a:r>
            <a:r>
              <a:rPr lang="en-US" dirty="0"/>
              <a:t> BRK.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razlikovanju</a:t>
            </a:r>
            <a:r>
              <a:rPr lang="hr-HR" dirty="0"/>
              <a:t> </a:t>
            </a:r>
            <a:r>
              <a:rPr lang="en-US" dirty="0" err="1"/>
              <a:t>softverskog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hardverskog</a:t>
            </a:r>
            <a:r>
              <a:rPr lang="en-US" dirty="0"/>
              <a:t> </a:t>
            </a:r>
            <a:r>
              <a:rPr lang="en-US" dirty="0" err="1"/>
              <a:t>prekida</a:t>
            </a:r>
            <a:endParaRPr lang="en-US" dirty="0"/>
          </a:p>
          <a:p>
            <a:r>
              <a:rPr lang="en-US" dirty="0"/>
              <a:t>• D – Decimal mode – </a:t>
            </a:r>
            <a:r>
              <a:rPr lang="en-US" dirty="0" err="1"/>
              <a:t>označava</a:t>
            </a:r>
            <a:r>
              <a:rPr lang="en-US" dirty="0"/>
              <a:t> da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BCD </a:t>
            </a:r>
            <a:r>
              <a:rPr lang="en-US" dirty="0" err="1"/>
              <a:t>zapis</a:t>
            </a:r>
            <a:r>
              <a:rPr lang="hr-HR" dirty="0"/>
              <a:t> </a:t>
            </a:r>
            <a:r>
              <a:rPr lang="en-US" dirty="0" err="1"/>
              <a:t>brojeva</a:t>
            </a:r>
            <a:endParaRPr lang="hr-HR" dirty="0"/>
          </a:p>
          <a:p>
            <a:r>
              <a:rPr lang="en-US" dirty="0"/>
              <a:t>• I – Interrupt disable –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obrađivati</a:t>
            </a:r>
            <a:r>
              <a:rPr lang="en-US" dirty="0"/>
              <a:t> </a:t>
            </a:r>
            <a:r>
              <a:rPr lang="en-US" dirty="0" err="1"/>
              <a:t>prekide</a:t>
            </a:r>
            <a:r>
              <a:rPr lang="en-US" dirty="0"/>
              <a:t> (</a:t>
            </a:r>
            <a:r>
              <a:rPr lang="en-US" dirty="0" err="1"/>
              <a:t>osim</a:t>
            </a:r>
            <a:r>
              <a:rPr lang="hr-HR" dirty="0"/>
              <a:t> </a:t>
            </a:r>
            <a:r>
              <a:rPr lang="en-US" dirty="0"/>
              <a:t>NMI)</a:t>
            </a:r>
          </a:p>
          <a:p>
            <a:r>
              <a:rPr lang="en-US" dirty="0"/>
              <a:t>• Z – Zero –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je 0</a:t>
            </a:r>
          </a:p>
          <a:p>
            <a:r>
              <a:rPr lang="en-US" dirty="0"/>
              <a:t>• C – Carry – </a:t>
            </a:r>
            <a:r>
              <a:rPr lang="en-US" dirty="0" err="1"/>
              <a:t>operacija</a:t>
            </a:r>
            <a:r>
              <a:rPr lang="en-US" dirty="0"/>
              <a:t> je </a:t>
            </a:r>
            <a:r>
              <a:rPr lang="en-US" dirty="0" err="1"/>
              <a:t>uzrokovala</a:t>
            </a:r>
            <a:r>
              <a:rPr lang="en-US" dirty="0"/>
              <a:t> carry</a:t>
            </a:r>
          </a:p>
        </p:txBody>
      </p:sp>
    </p:spTree>
    <p:extLst>
      <p:ext uri="{BB962C8B-B14F-4D97-AF65-F5344CB8AC3E}">
        <p14:creationId xmlns:p14="http://schemas.microsoft.com/office/powerpoint/2010/main" val="318878917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7B48-FC42-7A3B-AFD6-3B0D970A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7962-2667-F671-AB70-725A7708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Registar</a:t>
            </a:r>
            <a:r>
              <a:rPr lang="en-US" dirty="0"/>
              <a:t> S</a:t>
            </a:r>
          </a:p>
          <a:p>
            <a:r>
              <a:rPr lang="en-US" dirty="0"/>
              <a:t>•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$100 - $1FF</a:t>
            </a:r>
          </a:p>
          <a:p>
            <a:r>
              <a:rPr lang="en-US" dirty="0"/>
              <a:t>• </a:t>
            </a:r>
            <a:r>
              <a:rPr lang="en-US" dirty="0" err="1"/>
              <a:t>Govorimo</a:t>
            </a:r>
            <a:r>
              <a:rPr lang="en-US" dirty="0"/>
              <a:t> o 256 </a:t>
            </a:r>
            <a:r>
              <a:rPr lang="en-US" dirty="0" err="1"/>
              <a:t>bajtova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Postavlja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spremanje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/>
              <a:t>smanjuje</a:t>
            </a:r>
            <a:r>
              <a:rPr lang="en-US" dirty="0"/>
              <a:t> S</a:t>
            </a:r>
          </a:p>
          <a:p>
            <a:r>
              <a:rPr lang="en-US" dirty="0"/>
              <a:t>• </a:t>
            </a:r>
            <a:r>
              <a:rPr lang="en-US" dirty="0" err="1"/>
              <a:t>Ofset</a:t>
            </a:r>
            <a:r>
              <a:rPr lang="en-US" dirty="0"/>
              <a:t> je </a:t>
            </a:r>
            <a:r>
              <a:rPr lang="en-US" dirty="0" err="1"/>
              <a:t>fiksnih</a:t>
            </a:r>
            <a:r>
              <a:rPr lang="en-US" dirty="0"/>
              <a:t> $100</a:t>
            </a:r>
          </a:p>
          <a:p>
            <a:r>
              <a:rPr lang="en-US" dirty="0"/>
              <a:t>• LIFO</a:t>
            </a:r>
          </a:p>
          <a:p>
            <a:r>
              <a:rPr lang="en-US" dirty="0"/>
              <a:t>• </a:t>
            </a:r>
            <a:r>
              <a:rPr lang="en-US" dirty="0" err="1"/>
              <a:t>Korisnik</a:t>
            </a:r>
            <a:r>
              <a:rPr lang="en-US" dirty="0"/>
              <a:t> mora </a:t>
            </a:r>
            <a:r>
              <a:rPr lang="en-US" dirty="0" err="1"/>
              <a:t>paziti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288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F9B-B4A5-BB5A-A52F-8D1E1E7D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5D02-F737-28F1-A3ED-62594D00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PC</a:t>
            </a:r>
          </a:p>
          <a:p>
            <a:r>
              <a:rPr lang="en-US" dirty="0"/>
              <a:t>• 16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je 1 </a:t>
            </a:r>
            <a:r>
              <a:rPr lang="en-US" dirty="0" err="1"/>
              <a:t>bajt</a:t>
            </a:r>
            <a:r>
              <a:rPr lang="en-US" dirty="0"/>
              <a:t> opcode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do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instrukciji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495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5912-B6C0-2396-5866-ECDDC611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Instrukcije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3FFF-F74D-0732-7BE7-AA2ED14B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Mnemonici</a:t>
            </a:r>
            <a:r>
              <a:rPr lang="en-US" dirty="0"/>
              <a:t> za </a:t>
            </a:r>
            <a:r>
              <a:rPr lang="en-US" dirty="0" err="1"/>
              <a:t>opkodove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adresiranja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r>
              <a:rPr lang="en-US" dirty="0"/>
              <a:t> - #</a:t>
            </a:r>
          </a:p>
          <a:p>
            <a:r>
              <a:rPr lang="en-US" dirty="0"/>
              <a:t>•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97E7-81B9-273A-931F-8DECF279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zahtjevnije</a:t>
            </a:r>
            <a:r>
              <a:rPr lang="en-US" dirty="0"/>
              <a:t> </a:t>
            </a:r>
            <a:r>
              <a:rPr lang="en-US" dirty="0" err="1"/>
              <a:t>aplikacije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ECAE-94C3-42A2-EAC7-FDD484F5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pomiču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,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poslove</a:t>
            </a:r>
            <a:endParaRPr lang="hr-HR" dirty="0"/>
          </a:p>
          <a:p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zatrpavaju</a:t>
            </a:r>
            <a:r>
              <a:rPr lang="en-US" dirty="0"/>
              <a:t>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hr-HR" dirty="0"/>
          </a:p>
          <a:p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“</a:t>
            </a:r>
            <a:r>
              <a:rPr lang="en-US" dirty="0" err="1"/>
              <a:t>ubija</a:t>
            </a:r>
            <a:r>
              <a:rPr lang="en-US" dirty="0"/>
              <a:t>” rad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62.7%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se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676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E873-7A4C-0209-BE09-CAF85CE3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89F3-6921-5778-D00F-841E4CC4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24 </a:t>
            </a:r>
            <a:r>
              <a:rPr lang="en-US" dirty="0" err="1"/>
              <a:t>znači</a:t>
            </a:r>
            <a:r>
              <a:rPr lang="en-US" dirty="0"/>
              <a:t> 24 </a:t>
            </a:r>
            <a:r>
              <a:rPr lang="en-US" dirty="0" err="1"/>
              <a:t>decimalno</a:t>
            </a:r>
            <a:endParaRPr lang="en-US" dirty="0"/>
          </a:p>
          <a:p>
            <a:r>
              <a:rPr lang="en-US" dirty="0"/>
              <a:t>• $24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heksadecimalni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 (36 </a:t>
            </a:r>
            <a:r>
              <a:rPr lang="en-US" dirty="0" err="1"/>
              <a:t>decimalno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b="1" dirty="0"/>
              <a:t>#24 </a:t>
            </a:r>
            <a:r>
              <a:rPr lang="en-US" b="1" dirty="0" err="1"/>
              <a:t>znači</a:t>
            </a:r>
            <a:r>
              <a:rPr lang="en-US" b="1" dirty="0"/>
              <a:t> </a:t>
            </a:r>
            <a:r>
              <a:rPr lang="en-US" b="1" dirty="0" err="1"/>
              <a:t>izravna</a:t>
            </a:r>
            <a:r>
              <a:rPr lang="en-US" b="1" dirty="0"/>
              <a:t> </a:t>
            </a:r>
            <a:r>
              <a:rPr lang="en-US" b="1" dirty="0" err="1"/>
              <a:t>vrijednost</a:t>
            </a:r>
            <a:r>
              <a:rPr lang="en-US" b="1" dirty="0"/>
              <a:t> 24</a:t>
            </a:r>
          </a:p>
          <a:p>
            <a:r>
              <a:rPr lang="en-US" b="1" dirty="0"/>
              <a:t>• #$24 </a:t>
            </a:r>
            <a:r>
              <a:rPr lang="en-US" b="1" dirty="0" err="1"/>
              <a:t>znači</a:t>
            </a:r>
            <a:r>
              <a:rPr lang="en-US" b="1" dirty="0"/>
              <a:t> </a:t>
            </a:r>
            <a:r>
              <a:rPr lang="en-US" b="1" dirty="0" err="1"/>
              <a:t>izravno</a:t>
            </a:r>
            <a:r>
              <a:rPr lang="en-US" b="1" dirty="0"/>
              <a:t> 36 u </a:t>
            </a:r>
            <a:r>
              <a:rPr lang="en-US" b="1" dirty="0" err="1"/>
              <a:t>decimalnom</a:t>
            </a:r>
            <a:r>
              <a:rPr lang="en-US" b="1" dirty="0"/>
              <a:t> </a:t>
            </a:r>
            <a:r>
              <a:rPr lang="en-US" b="1" dirty="0" err="1"/>
              <a:t>zapisu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00747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0A4F-1FB4-8A29-CC8D-80F81679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6CAF-D8CE-5A77-CABA-C507CF91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LDA – Load A with value</a:t>
            </a:r>
          </a:p>
          <a:p>
            <a:r>
              <a:rPr lang="en-US" dirty="0"/>
              <a:t>• ADC – ADD using carry</a:t>
            </a:r>
          </a:p>
          <a:p>
            <a:r>
              <a:rPr lang="en-US" dirty="0"/>
              <a:t>• SBC – Subtract using Carry</a:t>
            </a:r>
          </a:p>
          <a:p>
            <a:r>
              <a:rPr lang="en-US" dirty="0"/>
              <a:t>• SEC – Set carry directly</a:t>
            </a:r>
          </a:p>
          <a:p>
            <a:r>
              <a:rPr lang="en-US" dirty="0"/>
              <a:t>• CLC – Clear carry directly</a:t>
            </a:r>
          </a:p>
        </p:txBody>
      </p:sp>
    </p:spTree>
    <p:extLst>
      <p:ext uri="{BB962C8B-B14F-4D97-AF65-F5344CB8AC3E}">
        <p14:creationId xmlns:p14="http://schemas.microsoft.com/office/powerpoint/2010/main" val="332734940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FF98-A81E-1093-FDB1-57C7A107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CB2F-E1DE-8099-FD33-65B81089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podešen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ADC </a:t>
            </a:r>
            <a:r>
              <a:rPr lang="en-US" dirty="0" err="1"/>
              <a:t>će</a:t>
            </a:r>
            <a:r>
              <a:rPr lang="en-US" dirty="0"/>
              <a:t> ga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vrijednosti</a:t>
            </a:r>
            <a:endParaRPr lang="en-US" dirty="0"/>
          </a:p>
          <a:p>
            <a:r>
              <a:rPr lang="en-US" dirty="0"/>
              <a:t>• SBC </a:t>
            </a:r>
            <a:r>
              <a:rPr lang="en-US" dirty="0" err="1"/>
              <a:t>će</a:t>
            </a:r>
            <a:r>
              <a:rPr lang="en-US" dirty="0"/>
              <a:t> ga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ga </a:t>
            </a:r>
            <a:r>
              <a:rPr lang="en-US" dirty="0" err="1"/>
              <a:t>dodao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oduzimanja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1243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BBE6-6F79-841F-438E-C9091726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D63D-E55D-6676-06E0-260B0BE0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https://skilldrick.github.io/easy6502/</a:t>
            </a:r>
          </a:p>
        </p:txBody>
      </p:sp>
    </p:spTree>
    <p:extLst>
      <p:ext uri="{BB962C8B-B14F-4D97-AF65-F5344CB8AC3E}">
        <p14:creationId xmlns:p14="http://schemas.microsoft.com/office/powerpoint/2010/main" val="409622501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8559-A124-1D66-B05B-099E0E12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 TABLICA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23E1-C55A-C5E5-4C10-5B64C6CD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8E6A-6A0B-5402-F519-63DFB482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901" y="52629"/>
            <a:ext cx="5198162" cy="67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940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C24D-8DE3-BA8E-CE2F-51AE122E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CCC8-FA7F-C061-569A-C0DBDFCE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Grananje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r>
              <a:rPr lang="en-US" dirty="0"/>
              <a:t>• JMP – </a:t>
            </a:r>
            <a:r>
              <a:rPr lang="en-US" dirty="0" err="1"/>
              <a:t>skače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lokaciju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Direktno</a:t>
            </a:r>
            <a:r>
              <a:rPr lang="en-US" dirty="0"/>
              <a:t> se </a:t>
            </a:r>
            <a:r>
              <a:rPr lang="en-US" dirty="0" err="1"/>
              <a:t>upisuje</a:t>
            </a:r>
            <a:r>
              <a:rPr lang="en-US" dirty="0"/>
              <a:t> u JMP</a:t>
            </a:r>
          </a:p>
          <a:p>
            <a:r>
              <a:rPr lang="en-US" dirty="0"/>
              <a:t>• BCC </a:t>
            </a:r>
            <a:r>
              <a:rPr lang="en-US" dirty="0" err="1"/>
              <a:t>i</a:t>
            </a:r>
            <a:r>
              <a:rPr lang="en-US" dirty="0"/>
              <a:t> BCS – </a:t>
            </a:r>
            <a:r>
              <a:rPr lang="en-US" dirty="0" err="1"/>
              <a:t>skaču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Carry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BNE BEQ </a:t>
            </a:r>
            <a:r>
              <a:rPr lang="en-US" dirty="0" err="1"/>
              <a:t>ako</a:t>
            </a:r>
            <a:r>
              <a:rPr lang="en-US" dirty="0"/>
              <a:t> je Z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BPL BMI </a:t>
            </a:r>
            <a:r>
              <a:rPr lang="en-US" dirty="0" err="1"/>
              <a:t>Ako</a:t>
            </a:r>
            <a:r>
              <a:rPr lang="en-US" dirty="0"/>
              <a:t> je N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BVC BVS </a:t>
            </a:r>
            <a:r>
              <a:rPr lang="en-US" dirty="0" err="1"/>
              <a:t>ako</a:t>
            </a:r>
            <a:r>
              <a:rPr lang="en-US" dirty="0"/>
              <a:t> je V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r>
              <a:rPr lang="en-US" dirty="0"/>
              <a:t> -128 do 127</a:t>
            </a:r>
          </a:p>
        </p:txBody>
      </p:sp>
    </p:spTree>
    <p:extLst>
      <p:ext uri="{BB962C8B-B14F-4D97-AF65-F5344CB8AC3E}">
        <p14:creationId xmlns:p14="http://schemas.microsoft.com/office/powerpoint/2010/main" val="378963123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D605-30C2-31CE-E463-1446BBD8B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6502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991F7-EDBA-965E-D71A-0BC1846A7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03</a:t>
            </a:r>
          </a:p>
          <a:p>
            <a:r>
              <a:rPr lang="hr-HR" dirty="0"/>
              <a:t>VJEŽBE 04 (od </a:t>
            </a:r>
            <a:r>
              <a:rPr lang="hr-HR" dirty="0">
                <a:hlinkClick r:id="rId2" action="ppaction://hlinksldjump"/>
              </a:rPr>
              <a:t>Subroutines</a:t>
            </a:r>
            <a:r>
              <a:rPr lang="hr-HR" dirty="0"/>
              <a:t>) – nastavak 6502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9497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4AF5-6478-818C-A4AF-3494CC49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EB3F-D8AE-5788-40B5-7F60A209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871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• Addressing modes</a:t>
            </a:r>
          </a:p>
          <a:p>
            <a:pPr lvl="1"/>
            <a:r>
              <a:rPr lang="en-US" sz="1800" dirty="0"/>
              <a:t>Immediate</a:t>
            </a:r>
          </a:p>
          <a:p>
            <a:pPr lvl="1"/>
            <a:r>
              <a:rPr lang="en-US" sz="1800" dirty="0"/>
              <a:t>Absolute</a:t>
            </a:r>
          </a:p>
          <a:p>
            <a:pPr lvl="1"/>
            <a:r>
              <a:rPr lang="en-US" sz="1800" dirty="0"/>
              <a:t>Absolute indexed</a:t>
            </a:r>
          </a:p>
          <a:p>
            <a:pPr lvl="1"/>
            <a:r>
              <a:rPr lang="en-US" sz="1800" dirty="0"/>
              <a:t>Indirect indexed</a:t>
            </a:r>
          </a:p>
          <a:p>
            <a:r>
              <a:rPr lang="en-US" sz="1800" dirty="0"/>
              <a:t>• Instruction categories</a:t>
            </a:r>
          </a:p>
          <a:p>
            <a:pPr lvl="1"/>
            <a:r>
              <a:rPr lang="en-US" sz="1800" dirty="0"/>
              <a:t>Memory load and store</a:t>
            </a:r>
          </a:p>
          <a:p>
            <a:pPr lvl="1"/>
            <a:r>
              <a:rPr lang="en-US" sz="1800" dirty="0"/>
              <a:t>R2R transfer</a:t>
            </a:r>
          </a:p>
          <a:p>
            <a:pPr lvl="1"/>
            <a:r>
              <a:rPr lang="en-US" sz="1800" dirty="0"/>
              <a:t>Stack</a:t>
            </a:r>
          </a:p>
          <a:p>
            <a:pPr lvl="1"/>
            <a:r>
              <a:rPr lang="en-US" sz="1800" dirty="0" err="1"/>
              <a:t>Arthmetic</a:t>
            </a:r>
            <a:endParaRPr lang="en-US" sz="1800" dirty="0"/>
          </a:p>
          <a:p>
            <a:pPr lvl="1"/>
            <a:r>
              <a:rPr lang="en-US" sz="1800" dirty="0"/>
              <a:t>Logical</a:t>
            </a:r>
          </a:p>
          <a:p>
            <a:pPr lvl="1"/>
            <a:r>
              <a:rPr lang="en-US" sz="1800" dirty="0"/>
              <a:t>Branching</a:t>
            </a:r>
          </a:p>
          <a:p>
            <a:pPr lvl="1"/>
            <a:r>
              <a:rPr lang="en-US" sz="1800" dirty="0"/>
              <a:t>Call and return</a:t>
            </a:r>
          </a:p>
          <a:p>
            <a:pPr lvl="1"/>
            <a:r>
              <a:rPr lang="en-US" sz="1800" dirty="0"/>
              <a:t>Processor flag</a:t>
            </a:r>
          </a:p>
          <a:p>
            <a:pPr lvl="1"/>
            <a:r>
              <a:rPr lang="en-US" sz="1800" dirty="0" err="1"/>
              <a:t>Interupt</a:t>
            </a:r>
            <a:r>
              <a:rPr lang="en-US" sz="1800" dirty="0"/>
              <a:t> related</a:t>
            </a:r>
          </a:p>
          <a:p>
            <a:pPr lvl="1"/>
            <a:r>
              <a:rPr lang="en-US" sz="1800" dirty="0" err="1"/>
              <a:t>Noop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076022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27A5-D495-88EF-5034-83FCA8F5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DBC4A7-479C-91C3-F9CA-D53F7B15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LDA </a:t>
            </a:r>
            <a:r>
              <a:rPr lang="en-US" b="1" dirty="0"/>
              <a:t>#$</a:t>
            </a:r>
            <a:r>
              <a:rPr lang="en-US" dirty="0"/>
              <a:t>04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03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02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589816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0D67-7AC9-A6E6-1277-AC66217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885-655A-A3D2-1374-FA05978A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8530"/>
            <a:ext cx="10840453" cy="5297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LDA #$04</a:t>
            </a:r>
          </a:p>
          <a:p>
            <a:pPr marL="0" indent="0">
              <a:buNone/>
            </a:pPr>
            <a:r>
              <a:rPr lang="en-US" sz="1800" dirty="0"/>
              <a:t>STA $0203</a:t>
            </a:r>
          </a:p>
          <a:p>
            <a:pPr marL="0" indent="0">
              <a:buNone/>
            </a:pPr>
            <a:r>
              <a:rPr lang="en-US" sz="1800" dirty="0"/>
              <a:t>LDA #$03</a:t>
            </a:r>
          </a:p>
          <a:p>
            <a:pPr marL="0" indent="0">
              <a:buNone/>
            </a:pPr>
            <a:r>
              <a:rPr lang="en-US" sz="1800" dirty="0"/>
              <a:t>STA $0202</a:t>
            </a:r>
          </a:p>
          <a:p>
            <a:pPr marL="0" indent="0">
              <a:buNone/>
            </a:pPr>
            <a:r>
              <a:rPr lang="en-US" sz="1800" dirty="0"/>
              <a:t>LDA #$02</a:t>
            </a:r>
          </a:p>
          <a:p>
            <a:pPr marL="0" indent="0">
              <a:buNone/>
            </a:pPr>
            <a:r>
              <a:rPr lang="en-US" sz="1800" dirty="0"/>
              <a:t>STA $0201</a:t>
            </a:r>
          </a:p>
          <a:p>
            <a:pPr marL="0" indent="0">
              <a:buNone/>
            </a:pPr>
            <a:r>
              <a:rPr lang="en-US" sz="1800" dirty="0"/>
              <a:t>LDA #$01</a:t>
            </a:r>
          </a:p>
          <a:p>
            <a:pPr marL="0" indent="0">
              <a:buNone/>
            </a:pPr>
            <a:r>
              <a:rPr lang="en-US" sz="1800" dirty="0"/>
              <a:t>STA $0200</a:t>
            </a:r>
          </a:p>
          <a:p>
            <a:pPr marL="0" indent="0">
              <a:buNone/>
            </a:pPr>
            <a:r>
              <a:rPr lang="en-US" sz="1800" dirty="0"/>
              <a:t>; Add four bytes together using absolute addressing mode</a:t>
            </a:r>
          </a:p>
          <a:p>
            <a:pPr marL="0" indent="0">
              <a:buNone/>
            </a:pPr>
            <a:r>
              <a:rPr lang="en-US" sz="1800" dirty="0"/>
              <a:t>LDA $0203</a:t>
            </a:r>
          </a:p>
          <a:p>
            <a:pPr marL="0" indent="0">
              <a:buNone/>
            </a:pPr>
            <a:r>
              <a:rPr lang="en-US" sz="1800" dirty="0"/>
              <a:t>CLC</a:t>
            </a:r>
          </a:p>
          <a:p>
            <a:pPr marL="0" indent="0">
              <a:buNone/>
            </a:pPr>
            <a:r>
              <a:rPr lang="en-US" sz="1800" dirty="0"/>
              <a:t>ADC </a:t>
            </a:r>
            <a:r>
              <a:rPr lang="en-US" sz="1800" b="1" u="sng" dirty="0"/>
              <a:t>$</a:t>
            </a:r>
            <a:r>
              <a:rPr lang="en-US" sz="1800" dirty="0"/>
              <a:t>0202</a:t>
            </a:r>
          </a:p>
          <a:p>
            <a:pPr marL="0" indent="0">
              <a:buNone/>
            </a:pPr>
            <a:r>
              <a:rPr lang="en-US" sz="1800" dirty="0"/>
              <a:t>ADC</a:t>
            </a:r>
            <a:r>
              <a:rPr lang="en-US" sz="1800" b="1" dirty="0"/>
              <a:t> </a:t>
            </a:r>
            <a:r>
              <a:rPr lang="en-US" sz="1800" b="1" u="sng" dirty="0"/>
              <a:t>$</a:t>
            </a:r>
            <a:r>
              <a:rPr lang="en-US" sz="1800" dirty="0"/>
              <a:t>0201</a:t>
            </a:r>
          </a:p>
          <a:p>
            <a:pPr marL="0" indent="0">
              <a:buNone/>
            </a:pPr>
            <a:r>
              <a:rPr lang="en-US" sz="1800" dirty="0"/>
              <a:t>ADC </a:t>
            </a:r>
            <a:r>
              <a:rPr lang="en-US" sz="1800" b="1" u="sng" dirty="0"/>
              <a:t>$</a:t>
            </a:r>
            <a:r>
              <a:rPr lang="en-US" sz="1800" dirty="0"/>
              <a:t>0200</a:t>
            </a:r>
          </a:p>
        </p:txBody>
      </p:sp>
    </p:spTree>
    <p:extLst>
      <p:ext uri="{BB962C8B-B14F-4D97-AF65-F5344CB8AC3E}">
        <p14:creationId xmlns:p14="http://schemas.microsoft.com/office/powerpoint/2010/main" val="309761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F84F-75BB-3799-8DBF-64792B7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Istražuje</a:t>
            </a:r>
            <a:r>
              <a:rPr lang="en-US" dirty="0"/>
              <a:t> se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893-8CD6-2040-6ECF-A0A6F91E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paradigme</a:t>
            </a:r>
            <a:r>
              <a:rPr lang="en-US" dirty="0"/>
              <a:t> </a:t>
            </a:r>
            <a:r>
              <a:rPr lang="en-US" dirty="0" err="1"/>
              <a:t>computinga</a:t>
            </a:r>
            <a:r>
              <a:rPr lang="en-US" dirty="0"/>
              <a:t> (Full Stack) • </a:t>
            </a:r>
            <a:r>
              <a:rPr lang="en-US" dirty="0" err="1"/>
              <a:t>Procesiranje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procesiranje</a:t>
            </a:r>
            <a:r>
              <a:rPr lang="en-US" dirty="0"/>
              <a:t> “</a:t>
            </a:r>
            <a:r>
              <a:rPr lang="en-US" dirty="0" err="1"/>
              <a:t>blizu</a:t>
            </a:r>
            <a:r>
              <a:rPr lang="en-US" dirty="0"/>
              <a:t>” </a:t>
            </a:r>
            <a:r>
              <a:rPr lang="en-US" dirty="0" err="1"/>
              <a:t>podataka</a:t>
            </a:r>
            <a:r>
              <a:rPr lang="en-US" dirty="0"/>
              <a:t> • </a:t>
            </a:r>
            <a:r>
              <a:rPr lang="en-US" dirty="0" err="1"/>
              <a:t>Neuromorfno</a:t>
            </a:r>
            <a:r>
              <a:rPr lang="en-US" dirty="0"/>
              <a:t> </a:t>
            </a:r>
            <a:r>
              <a:rPr lang="en-US" dirty="0" err="1"/>
              <a:t>racunarstvo</a:t>
            </a:r>
            <a:r>
              <a:rPr lang="en-US" dirty="0"/>
              <a:t> • </a:t>
            </a:r>
            <a:r>
              <a:rPr lang="en-US" dirty="0" err="1"/>
              <a:t>Sigurno</a:t>
            </a:r>
            <a:r>
              <a:rPr lang="en-US" dirty="0"/>
              <a:t> I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računarstvo</a:t>
            </a:r>
            <a:r>
              <a:rPr lang="en-US" dirty="0"/>
              <a:t> • Novi </a:t>
            </a:r>
            <a:r>
              <a:rPr lang="en-US" dirty="0" err="1"/>
              <a:t>akceleratori</a:t>
            </a:r>
            <a:r>
              <a:rPr lang="en-US" dirty="0"/>
              <a:t> (</a:t>
            </a:r>
            <a:r>
              <a:rPr lang="en-US" dirty="0" err="1"/>
              <a:t>Algoritam-Hardver</a:t>
            </a:r>
            <a:r>
              <a:rPr lang="en-US" dirty="0"/>
              <a:t> ko-</a:t>
            </a:r>
            <a:r>
              <a:rPr lang="en-US" dirty="0" err="1"/>
              <a:t>dizajn</a:t>
            </a:r>
            <a:r>
              <a:rPr lang="en-US" dirty="0"/>
              <a:t>) • Artificial Intelligence &amp; Machine Learning • Graph Analytics • Genome Analysis •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I </a:t>
            </a:r>
            <a:r>
              <a:rPr lang="en-US" dirty="0" err="1"/>
              <a:t>sustava</a:t>
            </a:r>
            <a:r>
              <a:rPr lang="en-US" dirty="0"/>
              <a:t> za </a:t>
            </a:r>
            <a:r>
              <a:rPr lang="en-US" dirty="0" err="1"/>
              <a:t>pohranu</a:t>
            </a:r>
            <a:r>
              <a:rPr lang="en-US" dirty="0"/>
              <a:t> • </a:t>
            </a:r>
            <a:r>
              <a:rPr lang="en-US" dirty="0" err="1"/>
              <a:t>Postojana</a:t>
            </a:r>
            <a:r>
              <a:rPr lang="en-US" dirty="0"/>
              <a:t> 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• </a:t>
            </a:r>
            <a:r>
              <a:rPr lang="en-US" dirty="0" err="1"/>
              <a:t>Procesiranje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inteligentna</a:t>
            </a:r>
            <a:r>
              <a:rPr lang="en-US" dirty="0"/>
              <a:t> </a:t>
            </a:r>
            <a:r>
              <a:rPr lang="en-US" dirty="0" err="1"/>
              <a:t>memorija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74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C44D-DFF6-CDA2-C965-783B2731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indexed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36BB-B653-6F95-740C-C386AAE8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LDX #$03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LDA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</p:txBody>
      </p:sp>
    </p:spTree>
    <p:extLst>
      <p:ext uri="{BB962C8B-B14F-4D97-AF65-F5344CB8AC3E}">
        <p14:creationId xmlns:p14="http://schemas.microsoft.com/office/powerpoint/2010/main" val="147979590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0445-3E9E-43A2-212F-A046D7AB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indexed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A3DC-4C03-DB89-F67F-92BDF938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777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LDA #$00</a:t>
            </a:r>
          </a:p>
          <a:p>
            <a:pPr marL="0" indent="0">
              <a:buNone/>
            </a:pPr>
            <a:r>
              <a:rPr lang="en-US" dirty="0"/>
              <a:t>STA $10</a:t>
            </a:r>
          </a:p>
          <a:p>
            <a:pPr marL="0" indent="0">
              <a:buNone/>
            </a:pPr>
            <a:r>
              <a:rPr lang="en-US" dirty="0"/>
              <a:t>LDA #$02</a:t>
            </a:r>
          </a:p>
          <a:p>
            <a:pPr marL="0" indent="0">
              <a:buNone/>
            </a:pPr>
            <a:r>
              <a:rPr lang="en-US" dirty="0"/>
              <a:t>STA $11</a:t>
            </a:r>
          </a:p>
          <a:p>
            <a:pPr marL="0" indent="0">
              <a:buNone/>
            </a:pPr>
            <a:r>
              <a:rPr lang="en-US" dirty="0"/>
              <a:t>LDY #$03</a:t>
            </a:r>
          </a:p>
          <a:p>
            <a:pPr marL="0" indent="0">
              <a:buNone/>
            </a:pPr>
            <a:r>
              <a:rPr lang="en-US" dirty="0"/>
              <a:t>LDA ($10), Y</a:t>
            </a:r>
          </a:p>
          <a:p>
            <a:pPr marL="0" indent="0">
              <a:buNone/>
            </a:pPr>
            <a:r>
              <a:rPr lang="en-US" dirty="0"/>
              <a:t>DEY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ADD_LOOP:</a:t>
            </a:r>
          </a:p>
          <a:p>
            <a:pPr marL="0" indent="0">
              <a:buNone/>
            </a:pPr>
            <a:r>
              <a:rPr lang="en-US" dirty="0"/>
              <a:t>ADC ($10), Y</a:t>
            </a:r>
          </a:p>
          <a:p>
            <a:pPr marL="0" indent="0">
              <a:buNone/>
            </a:pPr>
            <a:r>
              <a:rPr lang="en-US" dirty="0"/>
              <a:t>DEY</a:t>
            </a:r>
          </a:p>
          <a:p>
            <a:pPr marL="0" indent="0">
              <a:buNone/>
            </a:pPr>
            <a:r>
              <a:rPr lang="en-US" dirty="0"/>
              <a:t>BPL ADD_LOOP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AB7E9-D5DE-394B-4298-AE90906E301A}"/>
              </a:ext>
            </a:extLst>
          </p:cNvPr>
          <p:cNvSpPr txBox="1"/>
          <p:nvPr/>
        </p:nvSpPr>
        <p:spPr>
          <a:xfrm>
            <a:off x="6609347" y="1825624"/>
            <a:ext cx="516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Must use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Values are stored in little endian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X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6344725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7EDF-3BF0-D761-367D-8898FDCC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22A2-9046-AF99-CB32-34A805EA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Zero page </a:t>
            </a:r>
            <a:r>
              <a:rPr lang="en-US" dirty="0" err="1"/>
              <a:t>addresing</a:t>
            </a:r>
            <a:endParaRPr lang="en-US" dirty="0"/>
          </a:p>
          <a:p>
            <a:pPr lvl="1"/>
            <a:r>
              <a:rPr lang="en-US" dirty="0"/>
              <a:t>Uses only $00-$FF</a:t>
            </a:r>
          </a:p>
          <a:p>
            <a:pPr lvl="1"/>
            <a:r>
              <a:rPr lang="en-US" dirty="0"/>
              <a:t>Faster</a:t>
            </a:r>
          </a:p>
          <a:p>
            <a:pPr lvl="1"/>
            <a:r>
              <a:rPr lang="en-US" dirty="0"/>
              <a:t>Does not use high byte</a:t>
            </a:r>
          </a:p>
          <a:p>
            <a:r>
              <a:rPr lang="en-US" dirty="0"/>
              <a:t>• Indexed indirect addressing</a:t>
            </a:r>
          </a:p>
          <a:p>
            <a:pPr lvl="1"/>
            <a:r>
              <a:rPr lang="en-US" dirty="0"/>
              <a:t>Uses X</a:t>
            </a:r>
          </a:p>
          <a:p>
            <a:pPr lvl="1"/>
            <a:r>
              <a:rPr lang="en-US" dirty="0"/>
              <a:t>LDA ($10, X)</a:t>
            </a:r>
          </a:p>
        </p:txBody>
      </p:sp>
    </p:spTree>
    <p:extLst>
      <p:ext uri="{BB962C8B-B14F-4D97-AF65-F5344CB8AC3E}">
        <p14:creationId xmlns:p14="http://schemas.microsoft.com/office/powerpoint/2010/main" val="56229741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41A7-24A5-9613-F54B-B79BF531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it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52AD-EAFE-2A30-D8D0-2EBED8CF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LDX #$03</a:t>
            </a:r>
          </a:p>
          <a:p>
            <a:pPr marL="0" indent="0">
              <a:buNone/>
            </a:pPr>
            <a:r>
              <a:rPr lang="en-US" dirty="0"/>
              <a:t>LDA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b="1" dirty="0"/>
              <a:t>ADD_LOOP: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BPL ADD_LOOP</a:t>
            </a:r>
          </a:p>
        </p:txBody>
      </p:sp>
    </p:spTree>
    <p:extLst>
      <p:ext uri="{BB962C8B-B14F-4D97-AF65-F5344CB8AC3E}">
        <p14:creationId xmlns:p14="http://schemas.microsoft.com/office/powerpoint/2010/main" val="367029274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788F-F031-1254-63F8-EF8FC3F7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E00-DB9B-56B9-CD5D-E9C5090C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Performance</a:t>
            </a:r>
          </a:p>
          <a:p>
            <a:r>
              <a:rPr lang="en-US" dirty="0"/>
              <a:t>• Addressing different data types</a:t>
            </a:r>
          </a:p>
          <a:p>
            <a:r>
              <a:rPr lang="en-US" dirty="0"/>
              <a:t>• Everything is in memory</a:t>
            </a:r>
          </a:p>
          <a:p>
            <a:r>
              <a:rPr lang="en-US" dirty="0"/>
              <a:t>• Typing is conceptual</a:t>
            </a:r>
          </a:p>
        </p:txBody>
      </p:sp>
    </p:spTree>
    <p:extLst>
      <p:ext uri="{BB962C8B-B14F-4D97-AF65-F5344CB8AC3E}">
        <p14:creationId xmlns:p14="http://schemas.microsoft.com/office/powerpoint/2010/main" val="139606339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7BF-A4A3-FFF0-3BC1-A5EDE4B6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load and store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D4C9-0BB8-C68B-030F-03E1C65F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LDA</a:t>
            </a:r>
          </a:p>
          <a:p>
            <a:pPr lvl="1"/>
            <a:r>
              <a:rPr lang="en-US" dirty="0"/>
              <a:t>Supports all modes</a:t>
            </a:r>
          </a:p>
          <a:p>
            <a:r>
              <a:rPr lang="en-US" dirty="0"/>
              <a:t>• LDX</a:t>
            </a:r>
          </a:p>
          <a:p>
            <a:pPr lvl="1"/>
            <a:r>
              <a:rPr lang="en-US" dirty="0"/>
              <a:t>Immediate, absolute, absolute indexed</a:t>
            </a:r>
          </a:p>
          <a:p>
            <a:r>
              <a:rPr lang="en-US" dirty="0"/>
              <a:t>• LDY</a:t>
            </a:r>
          </a:p>
          <a:p>
            <a:pPr lvl="1"/>
            <a:r>
              <a:rPr lang="en-US" dirty="0"/>
              <a:t>Immediate, absolute, absolute indexed</a:t>
            </a:r>
          </a:p>
          <a:p>
            <a:r>
              <a:rPr lang="en-US" dirty="0"/>
              <a:t>• Affect N and Z</a:t>
            </a:r>
          </a:p>
          <a:p>
            <a:r>
              <a:rPr lang="en-US" dirty="0"/>
              <a:t>• STA, STX, STY as counterparts</a:t>
            </a:r>
          </a:p>
        </p:txBody>
      </p:sp>
    </p:spTree>
    <p:extLst>
      <p:ext uri="{BB962C8B-B14F-4D97-AF65-F5344CB8AC3E}">
        <p14:creationId xmlns:p14="http://schemas.microsoft.com/office/powerpoint/2010/main" val="370822263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AB8F-A907-A192-CD9C-1005276C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to register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3AD1-DA2A-C279-B48D-0853D4F1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TAX</a:t>
            </a:r>
            <a:r>
              <a:rPr lang="hr-HR" dirty="0"/>
              <a:t> – iz A u X ...</a:t>
            </a:r>
            <a:endParaRPr lang="en-US" dirty="0"/>
          </a:p>
          <a:p>
            <a:r>
              <a:rPr lang="en-US" dirty="0"/>
              <a:t>• TAY</a:t>
            </a:r>
          </a:p>
          <a:p>
            <a:r>
              <a:rPr lang="en-US" dirty="0"/>
              <a:t>• TXA</a:t>
            </a:r>
          </a:p>
          <a:p>
            <a:r>
              <a:rPr lang="en-US" dirty="0"/>
              <a:t>• TYA</a:t>
            </a:r>
          </a:p>
          <a:p>
            <a:r>
              <a:rPr lang="en-US" dirty="0"/>
              <a:t>• TXS</a:t>
            </a:r>
          </a:p>
          <a:p>
            <a:r>
              <a:rPr lang="en-US" dirty="0"/>
              <a:t>• TSX</a:t>
            </a:r>
          </a:p>
        </p:txBody>
      </p:sp>
    </p:spTree>
    <p:extLst>
      <p:ext uri="{BB962C8B-B14F-4D97-AF65-F5344CB8AC3E}">
        <p14:creationId xmlns:p14="http://schemas.microsoft.com/office/powerpoint/2010/main" val="129854461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FA6B-4215-7395-550F-D8DBA13A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instructions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1C4F-84BF-25CB-4FD0-2ED1693C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TXS, TSX</a:t>
            </a:r>
          </a:p>
          <a:p>
            <a:r>
              <a:rPr lang="en-US" dirty="0"/>
              <a:t>• PHA</a:t>
            </a:r>
          </a:p>
          <a:p>
            <a:pPr lvl="1"/>
            <a:r>
              <a:rPr lang="en-US" dirty="0"/>
              <a:t>A to stack</a:t>
            </a:r>
          </a:p>
          <a:p>
            <a:r>
              <a:rPr lang="en-US" dirty="0"/>
              <a:t>• PHP</a:t>
            </a:r>
          </a:p>
          <a:p>
            <a:pPr lvl="1"/>
            <a:r>
              <a:rPr lang="en-US" dirty="0"/>
              <a:t>Flags to stack as a byte</a:t>
            </a:r>
          </a:p>
          <a:p>
            <a:r>
              <a:rPr lang="en-US" dirty="0"/>
              <a:t>• PLA</a:t>
            </a:r>
          </a:p>
          <a:p>
            <a:pPr lvl="1"/>
            <a:r>
              <a:rPr lang="en-US" dirty="0"/>
              <a:t>Pops stack to A</a:t>
            </a:r>
          </a:p>
          <a:p>
            <a:r>
              <a:rPr lang="en-US" dirty="0"/>
              <a:t>• PLP</a:t>
            </a:r>
          </a:p>
          <a:p>
            <a:pPr lvl="1"/>
            <a:r>
              <a:rPr lang="en-US" dirty="0"/>
              <a:t>Pops stack to P</a:t>
            </a:r>
          </a:p>
        </p:txBody>
      </p:sp>
    </p:spTree>
    <p:extLst>
      <p:ext uri="{BB962C8B-B14F-4D97-AF65-F5344CB8AC3E}">
        <p14:creationId xmlns:p14="http://schemas.microsoft.com/office/powerpoint/2010/main" val="175987463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FFDF-41DE-A982-A13F-416821B4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Arithmetics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50D5-8493-58B5-76C9-C749E5CD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5032375"/>
          </a:xfrm>
        </p:spPr>
        <p:txBody>
          <a:bodyPr>
            <a:noAutofit/>
          </a:bodyPr>
          <a:lstStyle/>
          <a:p>
            <a:r>
              <a:rPr lang="en-US" sz="2000" dirty="0"/>
              <a:t>• ADC</a:t>
            </a:r>
            <a:r>
              <a:rPr lang="hr-HR" sz="2000" dirty="0"/>
              <a:t> – zbrajanje </a:t>
            </a:r>
            <a:endParaRPr lang="en-US" sz="2000" dirty="0"/>
          </a:p>
          <a:p>
            <a:r>
              <a:rPr lang="en-US" sz="2000" dirty="0"/>
              <a:t>• SBC</a:t>
            </a:r>
            <a:r>
              <a:rPr lang="hr-HR" sz="2000" dirty="0"/>
              <a:t> – oduzimanje </a:t>
            </a:r>
            <a:endParaRPr lang="en-US" sz="2000" dirty="0"/>
          </a:p>
          <a:p>
            <a:r>
              <a:rPr lang="en-US" sz="2000" dirty="0"/>
              <a:t>• INC</a:t>
            </a:r>
            <a:r>
              <a:rPr lang="hr-HR" sz="2000" dirty="0"/>
              <a:t> – inkrement </a:t>
            </a:r>
            <a:endParaRPr lang="en-US" sz="2000" dirty="0"/>
          </a:p>
          <a:p>
            <a:r>
              <a:rPr lang="en-US" sz="2000" dirty="0"/>
              <a:t>• DEC</a:t>
            </a:r>
            <a:r>
              <a:rPr lang="hr-HR" sz="2000" dirty="0"/>
              <a:t> – dekrement </a:t>
            </a:r>
            <a:endParaRPr lang="en-US" sz="2000" dirty="0"/>
          </a:p>
          <a:p>
            <a:pPr lvl="1"/>
            <a:r>
              <a:rPr lang="en-US" sz="2000" dirty="0"/>
              <a:t>Work on memory locations</a:t>
            </a:r>
            <a:endParaRPr lang="hr-HR" sz="2000" dirty="0"/>
          </a:p>
          <a:p>
            <a:r>
              <a:rPr lang="en-US" sz="2000" dirty="0"/>
              <a:t>• INX</a:t>
            </a:r>
          </a:p>
          <a:p>
            <a:r>
              <a:rPr lang="en-US" sz="2000" dirty="0"/>
              <a:t>• DEX</a:t>
            </a:r>
          </a:p>
          <a:p>
            <a:r>
              <a:rPr lang="en-US" sz="2000" dirty="0"/>
              <a:t>• INY</a:t>
            </a:r>
          </a:p>
          <a:p>
            <a:r>
              <a:rPr lang="en-US" sz="2000" dirty="0"/>
              <a:t>• DEY</a:t>
            </a:r>
          </a:p>
          <a:p>
            <a:r>
              <a:rPr lang="en-US" sz="2000" dirty="0"/>
              <a:t>• Comparing:</a:t>
            </a:r>
          </a:p>
          <a:p>
            <a:pPr lvl="1"/>
            <a:r>
              <a:rPr lang="en-US" sz="2000" dirty="0"/>
              <a:t>CMP – operand to A</a:t>
            </a:r>
          </a:p>
          <a:p>
            <a:pPr lvl="1"/>
            <a:r>
              <a:rPr lang="en-US" sz="2000" dirty="0"/>
              <a:t>CPX – operand to X</a:t>
            </a:r>
          </a:p>
          <a:p>
            <a:pPr lvl="1"/>
            <a:r>
              <a:rPr lang="en-US" sz="2000" dirty="0"/>
              <a:t>CMY – operand to Y</a:t>
            </a:r>
          </a:p>
        </p:txBody>
      </p:sp>
    </p:spTree>
    <p:extLst>
      <p:ext uri="{BB962C8B-B14F-4D97-AF65-F5344CB8AC3E}">
        <p14:creationId xmlns:p14="http://schemas.microsoft.com/office/powerpoint/2010/main" val="18573997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F11F-39B6-9AE7-5E72-D5F3860A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5F62-4E40-485E-74E0-EE2DB49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AND</a:t>
            </a:r>
          </a:p>
          <a:p>
            <a:r>
              <a:rPr lang="en-US" dirty="0"/>
              <a:t>• EOR</a:t>
            </a:r>
          </a:p>
          <a:p>
            <a:r>
              <a:rPr lang="en-US" dirty="0"/>
              <a:t>• ORA</a:t>
            </a:r>
          </a:p>
          <a:p>
            <a:pPr lvl="1"/>
            <a:r>
              <a:rPr lang="en-US" dirty="0"/>
              <a:t>All work on operand and A register</a:t>
            </a:r>
          </a:p>
          <a:p>
            <a:r>
              <a:rPr lang="en-US" dirty="0"/>
              <a:t>• ASL</a:t>
            </a:r>
          </a:p>
          <a:p>
            <a:pPr lvl="1"/>
            <a:r>
              <a:rPr lang="en-US" dirty="0"/>
              <a:t>Shift operand left, uses C flag</a:t>
            </a:r>
          </a:p>
          <a:p>
            <a:r>
              <a:rPr lang="en-US" dirty="0"/>
              <a:t>• LSR</a:t>
            </a:r>
          </a:p>
          <a:p>
            <a:pPr lvl="1"/>
            <a:r>
              <a:rPr lang="en-US" dirty="0"/>
              <a:t>Shift operand right, uses C flag</a:t>
            </a:r>
            <a:endParaRPr lang="hr-HR" dirty="0"/>
          </a:p>
          <a:p>
            <a:r>
              <a:rPr lang="en-US" dirty="0"/>
              <a:t>• ROR, ROL</a:t>
            </a:r>
          </a:p>
          <a:p>
            <a:r>
              <a:rPr lang="en-US" dirty="0"/>
              <a:t>• BIT – bitwise AND to A</a:t>
            </a:r>
          </a:p>
        </p:txBody>
      </p:sp>
    </p:spTree>
    <p:extLst>
      <p:ext uri="{BB962C8B-B14F-4D97-AF65-F5344CB8AC3E}">
        <p14:creationId xmlns:p14="http://schemas.microsoft.com/office/powerpoint/2010/main" val="219414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2C22-F0A8-2ACB-7351-C3B3AFBB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danas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F8EB-88FA-D3E3-06AA-7501E83B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Revolucija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razumijevanja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hardver</a:t>
            </a:r>
            <a:r>
              <a:rPr lang="en-US" dirty="0"/>
              <a:t> I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(I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promijeniti</a:t>
            </a:r>
            <a:r>
              <a:rPr lang="en-US" dirty="0"/>
              <a:t> </a:t>
            </a:r>
            <a:r>
              <a:rPr lang="en-US" dirty="0" err="1"/>
              <a:t>obje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) •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za </a:t>
            </a:r>
            <a:r>
              <a:rPr lang="en-US" dirty="0" err="1"/>
              <a:t>izum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paradigm za </a:t>
            </a:r>
            <a:r>
              <a:rPr lang="en-US" dirty="0" err="1"/>
              <a:t>računanje</a:t>
            </a:r>
            <a:r>
              <a:rPr lang="en-US" dirty="0"/>
              <a:t>, </a:t>
            </a:r>
            <a:r>
              <a:rPr lang="en-US" dirty="0" err="1"/>
              <a:t>komunikaciju</a:t>
            </a:r>
            <a:r>
              <a:rPr lang="en-US" dirty="0"/>
              <a:t> I </a:t>
            </a:r>
            <a:r>
              <a:rPr lang="en-US" dirty="0" err="1"/>
              <a:t>pohranu</a:t>
            </a:r>
            <a:r>
              <a:rPr lang="en-US" dirty="0"/>
              <a:t> • </a:t>
            </a:r>
            <a:r>
              <a:rPr lang="en-US" dirty="0" err="1"/>
              <a:t>Preporučeno</a:t>
            </a:r>
            <a:r>
              <a:rPr lang="en-US" dirty="0"/>
              <a:t> </a:t>
            </a:r>
            <a:r>
              <a:rPr lang="en-US" dirty="0" err="1"/>
              <a:t>štivo</a:t>
            </a:r>
            <a:r>
              <a:rPr lang="en-US" dirty="0"/>
              <a:t> za </a:t>
            </a:r>
            <a:r>
              <a:rPr lang="en-US" dirty="0" err="1"/>
              <a:t>pročitati</a:t>
            </a:r>
            <a:r>
              <a:rPr lang="en-US" dirty="0"/>
              <a:t>: Thomas Kuhn, “The Structure of Scientific Revolutions” (1962) • </a:t>
            </a:r>
            <a:r>
              <a:rPr lang="en-US" dirty="0" err="1"/>
              <a:t>Znanost</a:t>
            </a:r>
            <a:r>
              <a:rPr lang="en-US" dirty="0"/>
              <a:t> “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paradigme</a:t>
            </a:r>
            <a:r>
              <a:rPr lang="en-US" dirty="0"/>
              <a:t>” 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knosenzusa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thnologije</a:t>
            </a:r>
            <a:r>
              <a:rPr lang="en-US" dirty="0"/>
              <a:t> • “</a:t>
            </a:r>
            <a:r>
              <a:rPr lang="en-US" dirty="0" err="1"/>
              <a:t>Normalna</a:t>
            </a:r>
            <a:r>
              <a:rPr lang="en-US" dirty="0"/>
              <a:t>” </a:t>
            </a:r>
            <a:r>
              <a:rPr lang="en-US" dirty="0" err="1"/>
              <a:t>znanost</a:t>
            </a:r>
            <a:r>
              <a:rPr lang="en-US" dirty="0"/>
              <a:t> –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dominantna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za </a:t>
            </a:r>
            <a:r>
              <a:rPr lang="en-US" dirty="0" err="1"/>
              <a:t>objašnjavanje</a:t>
            </a:r>
            <a:r>
              <a:rPr lang="en-US" dirty="0"/>
              <a:t> I </a:t>
            </a:r>
            <a:r>
              <a:rPr lang="en-US" dirty="0" err="1"/>
              <a:t>unaprjeđivanje</a:t>
            </a:r>
            <a:r>
              <a:rPr lang="en-US" dirty="0"/>
              <a:t> (</a:t>
            </a:r>
            <a:r>
              <a:rPr lang="en-US" dirty="0" err="1"/>
              <a:t>postaju</a:t>
            </a:r>
            <a:r>
              <a:rPr lang="en-US" dirty="0"/>
              <a:t> “business as usual), </a:t>
            </a:r>
            <a:r>
              <a:rPr lang="en-US" dirty="0" err="1"/>
              <a:t>iznimke</a:t>
            </a:r>
            <a:r>
              <a:rPr lang="en-US" dirty="0"/>
              <a:t> se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anomalijama</a:t>
            </a:r>
            <a:r>
              <a:rPr lang="en-US" dirty="0"/>
              <a:t> • </a:t>
            </a:r>
            <a:r>
              <a:rPr lang="en-US" dirty="0" err="1"/>
              <a:t>Revolucionarna</a:t>
            </a:r>
            <a:r>
              <a:rPr lang="en-US" dirty="0"/>
              <a:t> </a:t>
            </a:r>
            <a:r>
              <a:rPr lang="en-US" dirty="0" err="1"/>
              <a:t>znanost</a:t>
            </a:r>
            <a:r>
              <a:rPr lang="en-US" dirty="0"/>
              <a:t> –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pretpostavke</a:t>
            </a:r>
            <a:r>
              <a:rPr lang="en-US" dirty="0"/>
              <a:t> se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pregledavaju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069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2C12-A267-EDCF-E184-6AF5FDFD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95B5-57EA-3DF6-6BD5-C433E017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JMP – Unconditional – push to PC</a:t>
            </a:r>
          </a:p>
          <a:p>
            <a:r>
              <a:rPr lang="en-US" dirty="0"/>
              <a:t>• BCC, BCS – jump if C clear or set</a:t>
            </a:r>
          </a:p>
          <a:p>
            <a:r>
              <a:rPr lang="en-US" dirty="0"/>
              <a:t>• BNE, BNQ – jump if Z clear or set</a:t>
            </a:r>
          </a:p>
          <a:p>
            <a:r>
              <a:rPr lang="en-US" dirty="0"/>
              <a:t>• BPL, BMI – jump if zero or not zero</a:t>
            </a:r>
          </a:p>
          <a:p>
            <a:r>
              <a:rPr lang="en-US" dirty="0"/>
              <a:t>• BVC, BVS – jump if V clear or set</a:t>
            </a:r>
          </a:p>
        </p:txBody>
      </p:sp>
    </p:spTree>
    <p:extLst>
      <p:ext uri="{BB962C8B-B14F-4D97-AF65-F5344CB8AC3E}">
        <p14:creationId xmlns:p14="http://schemas.microsoft.com/office/powerpoint/2010/main" val="376032962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F393-B6E9-A6AF-F4A7-68A276E3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73DA-5723-DBBF-BDF1-D2A94CDD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JSR</a:t>
            </a:r>
            <a:r>
              <a:rPr lang="hr-HR" dirty="0"/>
              <a:t> – </a:t>
            </a:r>
            <a:r>
              <a:rPr lang="en-US" dirty="0"/>
              <a:t>pushes address to the next instruction after the command</a:t>
            </a:r>
          </a:p>
          <a:p>
            <a:r>
              <a:rPr lang="en-US" dirty="0"/>
              <a:t>• RTS</a:t>
            </a:r>
            <a:endParaRPr lang="hr-HR" dirty="0"/>
          </a:p>
          <a:p>
            <a:endParaRPr lang="hr-HR" dirty="0"/>
          </a:p>
          <a:p>
            <a:r>
              <a:rPr lang="en-US" dirty="0"/>
              <a:t>• PRO</a:t>
            </a:r>
          </a:p>
          <a:p>
            <a:pPr lvl="1"/>
            <a:r>
              <a:rPr lang="en-US" dirty="0"/>
              <a:t>Way of creating functions</a:t>
            </a:r>
          </a:p>
          <a:p>
            <a:pPr lvl="1"/>
            <a:r>
              <a:rPr lang="en-US" dirty="0"/>
              <a:t>Creates cleaner </a:t>
            </a:r>
            <a:r>
              <a:rPr lang="en-US" dirty="0" err="1"/>
              <a:t>reuseable</a:t>
            </a:r>
            <a:r>
              <a:rPr lang="en-US" dirty="0"/>
              <a:t> code</a:t>
            </a:r>
          </a:p>
          <a:p>
            <a:r>
              <a:rPr lang="en-US" dirty="0"/>
              <a:t>• CON</a:t>
            </a:r>
          </a:p>
          <a:p>
            <a:pPr lvl="1"/>
            <a:r>
              <a:rPr lang="en-US" dirty="0"/>
              <a:t>No variables</a:t>
            </a:r>
          </a:p>
          <a:p>
            <a:pPr lvl="1"/>
            <a:r>
              <a:rPr lang="en-US" dirty="0"/>
              <a:t>Only stack</a:t>
            </a:r>
          </a:p>
          <a:p>
            <a:pPr lvl="1"/>
            <a:r>
              <a:rPr lang="en-US" dirty="0"/>
              <a:t>No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180830289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3CD1-E9DF-3FE2-C6F9-725B1DC2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4176-3C31-DC01-182C-1A52C46D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A, SP, P, X, Y</a:t>
            </a:r>
          </a:p>
          <a:p>
            <a:r>
              <a:rPr lang="en-US" dirty="0"/>
              <a:t>• Can be saved</a:t>
            </a:r>
          </a:p>
          <a:p>
            <a:r>
              <a:rPr lang="en-US" dirty="0"/>
              <a:t>• No other place than the stack</a:t>
            </a:r>
          </a:p>
        </p:txBody>
      </p:sp>
    </p:spTree>
    <p:extLst>
      <p:ext uri="{BB962C8B-B14F-4D97-AF65-F5344CB8AC3E}">
        <p14:creationId xmlns:p14="http://schemas.microsoft.com/office/powerpoint/2010/main" val="226202585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EA5E-7E63-CD13-EA0D-EAACEAD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5B52-A09D-7903-C935-00957B31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Used as a temporary storage</a:t>
            </a:r>
          </a:p>
          <a:p>
            <a:r>
              <a:rPr lang="en-US" dirty="0"/>
              <a:t>• Directly or indirectly used</a:t>
            </a:r>
          </a:p>
          <a:p>
            <a:r>
              <a:rPr lang="en-US" dirty="0"/>
              <a:t>• PHA – </a:t>
            </a:r>
            <a:r>
              <a:rPr lang="en-US" dirty="0" err="1"/>
              <a:t>PusH</a:t>
            </a:r>
            <a:r>
              <a:rPr lang="en-US" dirty="0"/>
              <a:t> Accumulator</a:t>
            </a:r>
          </a:p>
          <a:p>
            <a:r>
              <a:rPr lang="en-US" dirty="0"/>
              <a:t>• PLA – Pull Accumulator</a:t>
            </a:r>
            <a:endParaRPr lang="hr-HR" dirty="0"/>
          </a:p>
          <a:p>
            <a:endParaRPr lang="hr-HR" dirty="0"/>
          </a:p>
          <a:p>
            <a:r>
              <a:rPr lang="en-US" dirty="0"/>
              <a:t>• No auto context switching</a:t>
            </a:r>
          </a:p>
        </p:txBody>
      </p:sp>
    </p:spTree>
    <p:extLst>
      <p:ext uri="{BB962C8B-B14F-4D97-AF65-F5344CB8AC3E}">
        <p14:creationId xmlns:p14="http://schemas.microsoft.com/office/powerpoint/2010/main" val="422224804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1776-D6AE-F2EE-8EA9-BE7EF69A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JSR, JMP, rutine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DD6E-C9A9-C8C1-6672-5A62FCB3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97505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LDA #$00</a:t>
            </a:r>
          </a:p>
          <a:p>
            <a:pPr marL="0" indent="0">
              <a:buNone/>
            </a:pPr>
            <a:r>
              <a:rPr lang="en-US" dirty="0"/>
              <a:t>• JSR routine</a:t>
            </a:r>
          </a:p>
          <a:p>
            <a:pPr marL="0" indent="0">
              <a:buNone/>
            </a:pPr>
            <a:r>
              <a:rPr lang="en-US" dirty="0"/>
              <a:t>• JSR ….</a:t>
            </a:r>
          </a:p>
          <a:p>
            <a:pPr marL="0" indent="0">
              <a:buNone/>
            </a:pPr>
            <a:r>
              <a:rPr lang="en-US" dirty="0"/>
              <a:t>• JSR ….</a:t>
            </a:r>
          </a:p>
          <a:p>
            <a:pPr marL="0" indent="0">
              <a:buNone/>
            </a:pPr>
            <a:r>
              <a:rPr lang="en-US" dirty="0"/>
              <a:t>• JMP end</a:t>
            </a:r>
          </a:p>
          <a:p>
            <a:pPr marL="0" indent="0">
              <a:buNone/>
            </a:pPr>
            <a:r>
              <a:rPr lang="en-US" dirty="0"/>
              <a:t>• routine:</a:t>
            </a:r>
          </a:p>
          <a:p>
            <a:pPr marL="0" indent="0">
              <a:buNone/>
            </a:pPr>
            <a:r>
              <a:rPr lang="en-US" dirty="0"/>
              <a:t>• end: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F2E09-53D9-CAB3-86E9-82308DA44A03}"/>
              </a:ext>
            </a:extLst>
          </p:cNvPr>
          <p:cNvSpPr txBox="1"/>
          <p:nvPr/>
        </p:nvSpPr>
        <p:spPr>
          <a:xfrm>
            <a:off x="3368842" y="1825625"/>
            <a:ext cx="2277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• LDA #$01</a:t>
            </a:r>
          </a:p>
          <a:p>
            <a:r>
              <a:rPr lang="it-IT" sz="2800" dirty="0"/>
              <a:t>• STA $0200</a:t>
            </a:r>
          </a:p>
          <a:p>
            <a:r>
              <a:rPr lang="it-IT" sz="2800" dirty="0"/>
              <a:t>• LDA #$05</a:t>
            </a:r>
          </a:p>
          <a:p>
            <a:r>
              <a:rPr lang="it-IT" sz="2800" dirty="0"/>
              <a:t>• STA $0201</a:t>
            </a:r>
          </a:p>
          <a:p>
            <a:r>
              <a:rPr lang="it-IT" sz="2800" dirty="0"/>
              <a:t>• LDA #$08</a:t>
            </a:r>
          </a:p>
          <a:p>
            <a:r>
              <a:rPr lang="it-IT" sz="2800" dirty="0"/>
              <a:t>• STA $0202</a:t>
            </a:r>
          </a:p>
          <a:p>
            <a:r>
              <a:rPr lang="it-IT" sz="2800" dirty="0"/>
              <a:t>• PHA</a:t>
            </a:r>
          </a:p>
          <a:p>
            <a:r>
              <a:rPr lang="it-IT" sz="2800" dirty="0"/>
              <a:t>• JSR add</a:t>
            </a:r>
          </a:p>
          <a:p>
            <a:r>
              <a:rPr lang="it-IT" sz="2800" dirty="0"/>
              <a:t>• STA $230</a:t>
            </a:r>
          </a:p>
          <a:p>
            <a:r>
              <a:rPr lang="it-IT" sz="2800" dirty="0"/>
              <a:t>• PLA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121E8-4883-5320-C325-FAB9BBC07A77}"/>
              </a:ext>
            </a:extLst>
          </p:cNvPr>
          <p:cNvSpPr txBox="1"/>
          <p:nvPr/>
        </p:nvSpPr>
        <p:spPr>
          <a:xfrm>
            <a:off x="5646821" y="1957137"/>
            <a:ext cx="2614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• LDA #$05</a:t>
            </a:r>
          </a:p>
          <a:p>
            <a:r>
              <a:rPr lang="it-IT" sz="2800" dirty="0"/>
              <a:t>• STA $0200</a:t>
            </a:r>
          </a:p>
          <a:p>
            <a:r>
              <a:rPr lang="it-IT" sz="2800" dirty="0"/>
              <a:t>• LDA #$06</a:t>
            </a:r>
          </a:p>
          <a:p>
            <a:r>
              <a:rPr lang="it-IT" sz="2800" dirty="0"/>
              <a:t>• STA $0201</a:t>
            </a:r>
          </a:p>
          <a:p>
            <a:r>
              <a:rPr lang="it-IT" sz="2800" dirty="0"/>
              <a:t>• LDA #$07</a:t>
            </a:r>
          </a:p>
          <a:p>
            <a:r>
              <a:rPr lang="it-IT" sz="2800" dirty="0"/>
              <a:t>• STA $0202</a:t>
            </a:r>
          </a:p>
          <a:p>
            <a:r>
              <a:rPr lang="it-IT" sz="2800" dirty="0"/>
              <a:t>• JSR add</a:t>
            </a:r>
          </a:p>
          <a:p>
            <a:r>
              <a:rPr lang="it-IT" sz="2800" dirty="0"/>
              <a:t>• STA $232</a:t>
            </a:r>
          </a:p>
          <a:p>
            <a:r>
              <a:rPr lang="it-IT" sz="2800" dirty="0"/>
              <a:t>• JMP end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06544-F2B7-A790-C9C8-CB556CD814A0}"/>
              </a:ext>
            </a:extLst>
          </p:cNvPr>
          <p:cNvSpPr txBox="1"/>
          <p:nvPr/>
        </p:nvSpPr>
        <p:spPr>
          <a:xfrm>
            <a:off x="8037095" y="1957137"/>
            <a:ext cx="2791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add:</a:t>
            </a:r>
          </a:p>
          <a:p>
            <a:r>
              <a:rPr lang="en-US" sz="2800" dirty="0"/>
              <a:t>• CLC</a:t>
            </a:r>
          </a:p>
          <a:p>
            <a:r>
              <a:rPr lang="en-US" sz="2800" dirty="0"/>
              <a:t>• LDA $200</a:t>
            </a:r>
          </a:p>
          <a:p>
            <a:r>
              <a:rPr lang="en-US" sz="2800" dirty="0"/>
              <a:t>• ADC $201</a:t>
            </a:r>
          </a:p>
          <a:p>
            <a:r>
              <a:rPr lang="en-US" sz="2800" dirty="0"/>
              <a:t>• ADC $202</a:t>
            </a:r>
          </a:p>
          <a:p>
            <a:r>
              <a:rPr lang="en-US" sz="2800" dirty="0"/>
              <a:t>• RTS</a:t>
            </a:r>
          </a:p>
          <a:p>
            <a:r>
              <a:rPr lang="en-US" sz="2800" dirty="0"/>
              <a:t>• end:</a:t>
            </a:r>
          </a:p>
        </p:txBody>
      </p:sp>
    </p:spTree>
    <p:extLst>
      <p:ext uri="{BB962C8B-B14F-4D97-AF65-F5344CB8AC3E}">
        <p14:creationId xmlns:p14="http://schemas.microsoft.com/office/powerpoint/2010/main" val="34470699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0B43-DF4E-FDF5-AB88-F893E20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  <a:r>
              <a:rPr lang="hr-HR" dirty="0"/>
              <a:t>/ interapti/ prekidi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4CE8-048A-AC64-A233-491F2AC5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Same idea as subroutine</a:t>
            </a:r>
          </a:p>
          <a:p>
            <a:r>
              <a:rPr lang="en-US" dirty="0"/>
              <a:t>• Triggered externally</a:t>
            </a:r>
          </a:p>
          <a:p>
            <a:r>
              <a:rPr lang="en-US" dirty="0"/>
              <a:t>• Triggered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875610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A89-509E-95F0-BD06-36AA672EB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6502 interrupts</a:t>
            </a:r>
            <a:r>
              <a:rPr lang="hr-HR" dirty="0"/>
              <a:t>/interapti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00228-EDAE-3B65-1488-54DDB3AD2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5574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27C8-8AE3-0829-D909-307CA1FE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F9FE-DA46-CF0D-BCA5-81551990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Maskable interrupt</a:t>
            </a:r>
          </a:p>
          <a:p>
            <a:r>
              <a:rPr lang="en-US" dirty="0"/>
              <a:t>• Finishes the instruction</a:t>
            </a:r>
          </a:p>
          <a:p>
            <a:r>
              <a:rPr lang="en-US" dirty="0"/>
              <a:t>• Pushes return address to the stack</a:t>
            </a:r>
          </a:p>
          <a:p>
            <a:r>
              <a:rPr lang="en-US" dirty="0"/>
              <a:t>• Pushes Flags to stack</a:t>
            </a:r>
          </a:p>
          <a:p>
            <a:r>
              <a:rPr lang="en-US" dirty="0"/>
              <a:t>• Executes instruction from $FFFE-$FFFF</a:t>
            </a:r>
          </a:p>
        </p:txBody>
      </p:sp>
    </p:spTree>
    <p:extLst>
      <p:ext uri="{BB962C8B-B14F-4D97-AF65-F5344CB8AC3E}">
        <p14:creationId xmlns:p14="http://schemas.microsoft.com/office/powerpoint/2010/main" val="139899422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CBE8-8BB1-D14F-49D8-85693EAF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from interrupt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2CEA-F8B2-A747-58BD-B1005F65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RTI</a:t>
            </a:r>
          </a:p>
          <a:p>
            <a:r>
              <a:rPr lang="en-US" dirty="0"/>
              <a:t>• Returns from interrupt routine</a:t>
            </a:r>
          </a:p>
        </p:txBody>
      </p:sp>
    </p:spTree>
    <p:extLst>
      <p:ext uri="{BB962C8B-B14F-4D97-AF65-F5344CB8AC3E}">
        <p14:creationId xmlns:p14="http://schemas.microsoft.com/office/powerpoint/2010/main" val="196375832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1DA3-AFC3-192A-7914-F0C8676A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DD8F-40BD-7B27-EF7B-C23663C4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Cannot be stopped</a:t>
            </a:r>
          </a:p>
          <a:p>
            <a:r>
              <a:rPr lang="en-US" dirty="0"/>
              <a:t>• Address is $FFFA-$FFFB</a:t>
            </a:r>
          </a:p>
        </p:txBody>
      </p:sp>
    </p:spTree>
    <p:extLst>
      <p:ext uri="{BB962C8B-B14F-4D97-AF65-F5344CB8AC3E}">
        <p14:creationId xmlns:p14="http://schemas.microsoft.com/office/powerpoint/2010/main" val="39455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ADD-7BE3-C424-9DEB-951A6F1B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smjera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EF8A-CD96-8483-BA14-4C886FA3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Sigurne</a:t>
            </a:r>
            <a:r>
              <a:rPr lang="en-US" dirty="0"/>
              <a:t>/</a:t>
            </a:r>
            <a:r>
              <a:rPr lang="en-US" dirty="0" err="1"/>
              <a:t>pouzdane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• 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efikasne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•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niskom</a:t>
            </a:r>
            <a:r>
              <a:rPr lang="en-US" dirty="0"/>
              <a:t> </a:t>
            </a:r>
            <a:r>
              <a:rPr lang="en-US" dirty="0" err="1"/>
              <a:t>latencijom</a:t>
            </a:r>
            <a:r>
              <a:rPr lang="en-US" dirty="0"/>
              <a:t>, </a:t>
            </a:r>
            <a:r>
              <a:rPr lang="en-US" dirty="0" err="1"/>
              <a:t>predvidljivih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• </a:t>
            </a:r>
            <a:r>
              <a:rPr lang="en-US" dirty="0" err="1"/>
              <a:t>Arhitekture</a:t>
            </a:r>
            <a:r>
              <a:rPr lang="en-US" dirty="0"/>
              <a:t> za AI/ML,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, </a:t>
            </a:r>
            <a:r>
              <a:rPr lang="en-US" dirty="0" err="1"/>
              <a:t>medicinu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5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2702-C0A8-55E2-27D3-D0E8976C1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Turingov stroj, von Neumannovo računalo, Flynnova klasifikacija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53FF2-9E30-EC68-535B-BDA2FE01C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9650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2CD-643B-C8BD-706D-DB4060D09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 processor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CBAE5-9380-77CE-782D-051DE26B0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6776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6C11-D429-D3CD-F396-B73BCDAD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2CF3-8A40-0EC3-15B9-DF535F938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105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DEC7-5FF3-75DB-104D-9DDCB0A30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6502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2038-60B9-226F-10DC-C8499EB97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783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1430-38E6-A5DA-F101-F2D69C4A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512 bytes of memory from location $200 with value $1</a:t>
            </a:r>
            <a:r>
              <a:rPr lang="hr-HR" dirty="0"/>
              <a:t> (6502)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631A-7ABE-7988-FA33-5524D6F7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2209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LDA #$01</a:t>
            </a:r>
          </a:p>
          <a:p>
            <a:pPr marL="0" indent="0">
              <a:buNone/>
            </a:pPr>
            <a:r>
              <a:rPr lang="it-IT" dirty="0"/>
              <a:t>LDX #$00</a:t>
            </a:r>
          </a:p>
          <a:p>
            <a:pPr marL="0" indent="0">
              <a:buNone/>
            </a:pPr>
            <a:r>
              <a:rPr lang="it-IT" dirty="0"/>
              <a:t>loop:</a:t>
            </a:r>
          </a:p>
          <a:p>
            <a:pPr marL="0" indent="0">
              <a:buNone/>
            </a:pPr>
            <a:r>
              <a:rPr lang="it-IT" dirty="0"/>
              <a:t>STA $200, X</a:t>
            </a:r>
          </a:p>
          <a:p>
            <a:pPr marL="0" indent="0">
              <a:buNone/>
            </a:pPr>
            <a:r>
              <a:rPr lang="it-IT" dirty="0"/>
              <a:t>STA $300, X</a:t>
            </a:r>
          </a:p>
          <a:p>
            <a:pPr marL="0" indent="0">
              <a:buNone/>
            </a:pPr>
            <a:r>
              <a:rPr lang="it-IT" dirty="0"/>
              <a:t>INX</a:t>
            </a:r>
          </a:p>
          <a:p>
            <a:pPr marL="0" indent="0">
              <a:buNone/>
            </a:pPr>
            <a:r>
              <a:rPr lang="it-IT" dirty="0"/>
              <a:t>BNE loop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4F283-3977-CE37-80CF-67C5EEFCEF1B}"/>
              </a:ext>
            </a:extLst>
          </p:cNvPr>
          <p:cNvSpPr txBox="1"/>
          <p:nvPr/>
        </p:nvSpPr>
        <p:spPr>
          <a:xfrm>
            <a:off x="3465095" y="1941095"/>
            <a:ext cx="3144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Moving the other way</a:t>
            </a:r>
            <a:endParaRPr lang="hr-HR" sz="2800" dirty="0"/>
          </a:p>
          <a:p>
            <a:r>
              <a:rPr lang="en-US" sz="2800" dirty="0"/>
              <a:t>LDA #$01</a:t>
            </a:r>
          </a:p>
          <a:p>
            <a:r>
              <a:rPr lang="en-US" sz="2800" dirty="0"/>
              <a:t>LDX #$00</a:t>
            </a:r>
          </a:p>
          <a:p>
            <a:r>
              <a:rPr lang="en-US" sz="2800" dirty="0"/>
              <a:t>start:</a:t>
            </a:r>
          </a:p>
          <a:p>
            <a:r>
              <a:rPr lang="en-US" sz="2800" dirty="0"/>
              <a:t>STA $200, X</a:t>
            </a:r>
          </a:p>
          <a:p>
            <a:r>
              <a:rPr lang="en-US" sz="2800" dirty="0"/>
              <a:t>STA $300, X</a:t>
            </a:r>
          </a:p>
          <a:p>
            <a:r>
              <a:rPr lang="en-US" sz="2800" dirty="0"/>
              <a:t>INX</a:t>
            </a:r>
          </a:p>
          <a:p>
            <a:r>
              <a:rPr lang="en-US" sz="2800" dirty="0"/>
              <a:t>BNE start</a:t>
            </a:r>
          </a:p>
        </p:txBody>
      </p:sp>
    </p:spTree>
    <p:extLst>
      <p:ext uri="{BB962C8B-B14F-4D97-AF65-F5344CB8AC3E}">
        <p14:creationId xmlns:p14="http://schemas.microsoft.com/office/powerpoint/2010/main" val="315854942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B989-9CA7-3B7B-C564-60929AB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half of the memory with one and other half with another </a:t>
            </a:r>
            <a:r>
              <a:rPr lang="en-US" dirty="0" err="1"/>
              <a:t>colour</a:t>
            </a:r>
            <a:r>
              <a:rPr lang="hr-HR" dirty="0"/>
              <a:t> (6502)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3836-2E77-9665-F833-ACEE2945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001253" cy="4783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LDX #$00</a:t>
            </a:r>
          </a:p>
          <a:p>
            <a:pPr marL="0" indent="0">
              <a:buNone/>
            </a:pPr>
            <a:r>
              <a:rPr lang="it-IT" sz="2600" dirty="0"/>
              <a:t>loop:</a:t>
            </a:r>
          </a:p>
          <a:p>
            <a:pPr marL="0" indent="0">
              <a:buNone/>
            </a:pPr>
            <a:r>
              <a:rPr lang="it-IT" sz="2600" dirty="0"/>
              <a:t>LDA #$01</a:t>
            </a:r>
          </a:p>
          <a:p>
            <a:pPr marL="0" indent="0">
              <a:buNone/>
            </a:pPr>
            <a:r>
              <a:rPr lang="it-IT" sz="2600" dirty="0"/>
              <a:t>STA $200, X</a:t>
            </a:r>
          </a:p>
          <a:p>
            <a:pPr marL="0" indent="0">
              <a:buNone/>
            </a:pPr>
            <a:r>
              <a:rPr lang="it-IT" sz="2600" dirty="0"/>
              <a:t>STA $300, X</a:t>
            </a:r>
          </a:p>
          <a:p>
            <a:pPr marL="0" indent="0">
              <a:buNone/>
            </a:pPr>
            <a:r>
              <a:rPr lang="it-IT" sz="2600" dirty="0"/>
              <a:t>LDA #$02</a:t>
            </a:r>
          </a:p>
          <a:p>
            <a:pPr marL="0" indent="0">
              <a:buNone/>
            </a:pPr>
            <a:r>
              <a:rPr lang="it-IT" sz="2600" dirty="0"/>
              <a:t>STA $400, X</a:t>
            </a:r>
          </a:p>
          <a:p>
            <a:pPr marL="0" indent="0">
              <a:buNone/>
            </a:pPr>
            <a:r>
              <a:rPr lang="it-IT" sz="2600" dirty="0"/>
              <a:t>STA $500, X</a:t>
            </a:r>
          </a:p>
          <a:p>
            <a:pPr marL="0" indent="0">
              <a:buNone/>
            </a:pPr>
            <a:r>
              <a:rPr lang="it-IT" sz="2600" dirty="0"/>
              <a:t>INX</a:t>
            </a:r>
          </a:p>
          <a:p>
            <a:pPr marL="0" indent="0">
              <a:buNone/>
            </a:pPr>
            <a:r>
              <a:rPr lang="it-IT" sz="2600" dirty="0"/>
              <a:t>BNE loop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8B70A-51E1-E345-46A1-2CC59F5F883C}"/>
              </a:ext>
            </a:extLst>
          </p:cNvPr>
          <p:cNvSpPr txBox="1"/>
          <p:nvPr/>
        </p:nvSpPr>
        <p:spPr>
          <a:xfrm>
            <a:off x="6096000" y="2005263"/>
            <a:ext cx="6432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/>
              <a:t>LDA #$05</a:t>
            </a:r>
          </a:p>
          <a:p>
            <a:r>
              <a:rPr lang="nn-NO" sz="2000" dirty="0"/>
              <a:t>LDX #$00</a:t>
            </a:r>
          </a:p>
          <a:p>
            <a:r>
              <a:rPr lang="nn-NO" sz="2000" dirty="0"/>
              <a:t>start:</a:t>
            </a:r>
          </a:p>
          <a:p>
            <a:r>
              <a:rPr lang="nn-NO" sz="2000" dirty="0"/>
              <a:t>STA $200, X</a:t>
            </a:r>
          </a:p>
          <a:p>
            <a:r>
              <a:rPr lang="nn-NO" sz="2000" dirty="0"/>
              <a:t>STA $300, X</a:t>
            </a:r>
          </a:p>
          <a:p>
            <a:r>
              <a:rPr lang="nn-NO" sz="2000" dirty="0"/>
              <a:t>INX</a:t>
            </a:r>
          </a:p>
          <a:p>
            <a:r>
              <a:rPr lang="nn-NO" sz="2000" dirty="0"/>
              <a:t>BNE start</a:t>
            </a:r>
          </a:p>
          <a:p>
            <a:r>
              <a:rPr lang="nn-NO" sz="2000" dirty="0"/>
              <a:t>LDA #$06</a:t>
            </a:r>
          </a:p>
          <a:p>
            <a:r>
              <a:rPr lang="nn-NO" sz="2000" dirty="0"/>
              <a:t>LDX #$00</a:t>
            </a:r>
          </a:p>
          <a:p>
            <a:r>
              <a:rPr lang="nn-NO" sz="2000" dirty="0"/>
              <a:t>start2:</a:t>
            </a:r>
          </a:p>
          <a:p>
            <a:r>
              <a:rPr lang="nn-NO" sz="2000" dirty="0"/>
              <a:t>STA $400, X</a:t>
            </a:r>
          </a:p>
          <a:p>
            <a:r>
              <a:rPr lang="nn-NO" sz="2000" dirty="0"/>
              <a:t>STA $500, X</a:t>
            </a:r>
          </a:p>
          <a:p>
            <a:r>
              <a:rPr lang="nn-NO" sz="2000" dirty="0"/>
              <a:t>INX</a:t>
            </a:r>
          </a:p>
          <a:p>
            <a:r>
              <a:rPr lang="nn-NO" sz="2000" dirty="0"/>
              <a:t>BNE start2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1848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F87-23E0-DC77-7310-4E3E71D4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Store one 32 bit number in memory starting at $200, another at $210. Choose how to store the number </a:t>
            </a:r>
            <a:r>
              <a:rPr lang="en-US" sz="3200" dirty="0" err="1"/>
              <a:t>yourselve</a:t>
            </a:r>
            <a:r>
              <a:rPr lang="en-US" sz="3200" dirty="0"/>
              <a:t>. Add those numbers and store result in $220. </a:t>
            </a:r>
            <a:r>
              <a:rPr lang="hr-HR" sz="3200" dirty="0"/>
              <a:t> (6502) – 1.način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81F5-822F-CF72-9020-D8BD11DC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425606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LDA #$ff</a:t>
            </a:r>
          </a:p>
          <a:p>
            <a:pPr marL="0" indent="0">
              <a:buNone/>
            </a:pPr>
            <a:r>
              <a:rPr lang="en-US" dirty="0"/>
              <a:t>STA $200</a:t>
            </a:r>
          </a:p>
          <a:p>
            <a:pPr marL="0" indent="0">
              <a:buNone/>
            </a:pPr>
            <a:r>
              <a:rPr lang="en-US" dirty="0"/>
              <a:t>STA $201</a:t>
            </a:r>
          </a:p>
          <a:p>
            <a:pPr marL="0" indent="0">
              <a:buNone/>
            </a:pPr>
            <a:r>
              <a:rPr lang="en-US" dirty="0"/>
              <a:t>STA $202</a:t>
            </a:r>
          </a:p>
          <a:p>
            <a:pPr marL="0" indent="0">
              <a:buNone/>
            </a:pPr>
            <a:r>
              <a:rPr lang="en-US" dirty="0"/>
              <a:t>STA $203</a:t>
            </a:r>
          </a:p>
          <a:p>
            <a:pPr marL="0" indent="0">
              <a:buNone/>
            </a:pPr>
            <a:r>
              <a:rPr lang="en-US" dirty="0"/>
              <a:t>STA $204</a:t>
            </a:r>
          </a:p>
          <a:p>
            <a:pPr marL="0" indent="0">
              <a:buNone/>
            </a:pPr>
            <a:r>
              <a:rPr lang="en-US" dirty="0"/>
              <a:t>STA $205</a:t>
            </a:r>
          </a:p>
          <a:p>
            <a:pPr marL="0" indent="0">
              <a:buNone/>
            </a:pPr>
            <a:r>
              <a:rPr lang="en-US" dirty="0"/>
              <a:t>STA $206</a:t>
            </a:r>
          </a:p>
          <a:p>
            <a:pPr marL="0" indent="0">
              <a:buNone/>
            </a:pPr>
            <a:r>
              <a:rPr lang="en-US" dirty="0"/>
              <a:t>STA $207</a:t>
            </a:r>
          </a:p>
          <a:p>
            <a:pPr marL="0" indent="0">
              <a:buNone/>
            </a:pPr>
            <a:r>
              <a:rPr lang="en-US" dirty="0"/>
              <a:t>LDA #$ff</a:t>
            </a:r>
          </a:p>
          <a:p>
            <a:pPr marL="0" indent="0">
              <a:buNone/>
            </a:pPr>
            <a:r>
              <a:rPr lang="en-US" dirty="0"/>
              <a:t>STA $210</a:t>
            </a:r>
          </a:p>
          <a:p>
            <a:pPr marL="0" indent="0">
              <a:buNone/>
            </a:pPr>
            <a:r>
              <a:rPr lang="en-US" dirty="0"/>
              <a:t>STA $211</a:t>
            </a:r>
          </a:p>
          <a:p>
            <a:pPr marL="0" indent="0">
              <a:buNone/>
            </a:pPr>
            <a:r>
              <a:rPr lang="en-US" dirty="0"/>
              <a:t>STA $212</a:t>
            </a:r>
          </a:p>
          <a:p>
            <a:pPr marL="0" indent="0">
              <a:buNone/>
            </a:pPr>
            <a:r>
              <a:rPr lang="en-US" dirty="0"/>
              <a:t>STA $213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STA $214</a:t>
            </a:r>
          </a:p>
          <a:p>
            <a:pPr marL="0" indent="0">
              <a:buNone/>
            </a:pPr>
            <a:r>
              <a:rPr lang="en-US" dirty="0"/>
              <a:t>STA $215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07629-9942-0D3A-007D-A596AC7C32C8}"/>
              </a:ext>
            </a:extLst>
          </p:cNvPr>
          <p:cNvSpPr txBox="1"/>
          <p:nvPr/>
        </p:nvSpPr>
        <p:spPr>
          <a:xfrm>
            <a:off x="3977196" y="1899821"/>
            <a:ext cx="24768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 $216</a:t>
            </a:r>
          </a:p>
          <a:p>
            <a:r>
              <a:rPr lang="en-US" sz="1400" dirty="0"/>
              <a:t>STA $217</a:t>
            </a:r>
          </a:p>
          <a:p>
            <a:r>
              <a:rPr lang="en-US" sz="1400" dirty="0"/>
              <a:t>LDX #15</a:t>
            </a:r>
          </a:p>
          <a:p>
            <a:r>
              <a:rPr lang="en-US" sz="1400" dirty="0"/>
              <a:t>LDY #0</a:t>
            </a:r>
          </a:p>
          <a:p>
            <a:r>
              <a:rPr lang="en-US" sz="1400" dirty="0"/>
              <a:t>loop:</a:t>
            </a:r>
          </a:p>
          <a:p>
            <a:r>
              <a:rPr lang="en-US" sz="1400" dirty="0"/>
              <a:t>TYA</a:t>
            </a:r>
          </a:p>
          <a:p>
            <a:r>
              <a:rPr lang="en-US" sz="1400" dirty="0"/>
              <a:t>ADC $200, X</a:t>
            </a:r>
          </a:p>
          <a:p>
            <a:r>
              <a:rPr lang="en-US" sz="1400" dirty="0"/>
              <a:t>ADC $210, X</a:t>
            </a:r>
          </a:p>
          <a:p>
            <a:r>
              <a:rPr lang="en-US" sz="1400" dirty="0"/>
              <a:t>BCS </a:t>
            </a:r>
            <a:r>
              <a:rPr lang="en-US" sz="1400" dirty="0" err="1"/>
              <a:t>set_carry</a:t>
            </a:r>
            <a:endParaRPr lang="en-US" sz="1400" dirty="0"/>
          </a:p>
          <a:p>
            <a:r>
              <a:rPr lang="en-US" sz="1400" dirty="0"/>
              <a:t>LDY #0</a:t>
            </a:r>
          </a:p>
          <a:p>
            <a:r>
              <a:rPr lang="en-US" sz="1400" dirty="0"/>
              <a:t>JMP return</a:t>
            </a:r>
          </a:p>
          <a:p>
            <a:r>
              <a:rPr lang="en-US" sz="1400" dirty="0" err="1"/>
              <a:t>set_carry</a:t>
            </a:r>
            <a:endParaRPr lang="en-US" sz="1400" dirty="0"/>
          </a:p>
          <a:p>
            <a:r>
              <a:rPr lang="en-US" sz="1400" dirty="0"/>
              <a:t>:</a:t>
            </a:r>
          </a:p>
          <a:p>
            <a:r>
              <a:rPr lang="en-US" sz="1400" dirty="0"/>
              <a:t>LDY #1</a:t>
            </a:r>
          </a:p>
          <a:p>
            <a:r>
              <a:rPr lang="en-US" sz="1400" dirty="0"/>
              <a:t>JMP return</a:t>
            </a:r>
          </a:p>
          <a:p>
            <a:r>
              <a:rPr lang="en-US" sz="1400" dirty="0"/>
              <a:t>return:</a:t>
            </a:r>
          </a:p>
          <a:p>
            <a:r>
              <a:rPr lang="en-US" sz="1400" dirty="0"/>
              <a:t>STA $220, X</a:t>
            </a:r>
          </a:p>
          <a:p>
            <a:r>
              <a:rPr lang="en-US" sz="1400" dirty="0"/>
              <a:t>DEX</a:t>
            </a:r>
          </a:p>
          <a:p>
            <a:r>
              <a:rPr lang="en-US" sz="1400" dirty="0"/>
              <a:t>BPL loop</a:t>
            </a:r>
          </a:p>
        </p:txBody>
      </p:sp>
    </p:spTree>
    <p:extLst>
      <p:ext uri="{BB962C8B-B14F-4D97-AF65-F5344CB8AC3E}">
        <p14:creationId xmlns:p14="http://schemas.microsoft.com/office/powerpoint/2010/main" val="246912787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FACC-2C45-FFC8-0CCB-E58315E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Store one 32 bit number in memory starting at $200, another at $210. Choose how to store the number </a:t>
            </a:r>
            <a:r>
              <a:rPr lang="en-US" sz="3200" dirty="0" err="1"/>
              <a:t>yourselve</a:t>
            </a:r>
            <a:r>
              <a:rPr lang="en-US" sz="3200" dirty="0"/>
              <a:t>. Add those numbers and store result in $220. </a:t>
            </a:r>
            <a:r>
              <a:rPr lang="hr-HR" sz="3200" dirty="0"/>
              <a:t> (6502) – 2.način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F916-83F2-8926-2BD3-60723FCF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2958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LDA #$01</a:t>
            </a:r>
          </a:p>
          <a:p>
            <a:r>
              <a:rPr lang="it-IT" dirty="0"/>
              <a:t>STA $200</a:t>
            </a:r>
          </a:p>
          <a:p>
            <a:r>
              <a:rPr lang="it-IT" dirty="0"/>
              <a:t>STA $201</a:t>
            </a:r>
          </a:p>
          <a:p>
            <a:r>
              <a:rPr lang="it-IT" dirty="0"/>
              <a:t>STA $202</a:t>
            </a:r>
          </a:p>
          <a:p>
            <a:r>
              <a:rPr lang="it-IT" dirty="0"/>
              <a:t>STA $203</a:t>
            </a:r>
          </a:p>
          <a:p>
            <a:r>
              <a:rPr lang="it-IT" dirty="0"/>
              <a:t>LDA #$01</a:t>
            </a:r>
          </a:p>
          <a:p>
            <a:r>
              <a:rPr lang="it-IT" dirty="0"/>
              <a:t>STA $210</a:t>
            </a:r>
          </a:p>
          <a:p>
            <a:r>
              <a:rPr lang="it-IT" dirty="0"/>
              <a:t>STA $211</a:t>
            </a:r>
          </a:p>
          <a:p>
            <a:r>
              <a:rPr lang="it-IT" dirty="0"/>
              <a:t>STA $212</a:t>
            </a:r>
          </a:p>
          <a:p>
            <a:r>
              <a:rPr lang="it-IT" dirty="0"/>
              <a:t>STA $213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A51FB-2F99-B105-D7F8-6AA2BB8B9229}"/>
              </a:ext>
            </a:extLst>
          </p:cNvPr>
          <p:cNvSpPr txBox="1"/>
          <p:nvPr/>
        </p:nvSpPr>
        <p:spPr>
          <a:xfrm>
            <a:off x="4203032" y="1909011"/>
            <a:ext cx="2839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LDX #$03</a:t>
            </a:r>
          </a:p>
          <a:p>
            <a:r>
              <a:rPr lang="en-US" sz="2600" dirty="0"/>
              <a:t>loop1:</a:t>
            </a:r>
          </a:p>
          <a:p>
            <a:r>
              <a:rPr lang="en-US" sz="2600" dirty="0"/>
              <a:t>LDA $200, X</a:t>
            </a:r>
          </a:p>
          <a:p>
            <a:r>
              <a:rPr lang="en-US" sz="2600" dirty="0"/>
              <a:t>ADC $210, X</a:t>
            </a:r>
          </a:p>
          <a:p>
            <a:r>
              <a:rPr lang="en-US" sz="2600" dirty="0"/>
              <a:t>STA $220, X</a:t>
            </a:r>
          </a:p>
          <a:p>
            <a:r>
              <a:rPr lang="en-US" sz="2600" dirty="0"/>
              <a:t>DEX</a:t>
            </a:r>
          </a:p>
          <a:p>
            <a:r>
              <a:rPr lang="en-US" sz="2600" dirty="0"/>
              <a:t>BNE loop1</a:t>
            </a:r>
          </a:p>
          <a:p>
            <a:r>
              <a:rPr lang="en-US" sz="2600" dirty="0"/>
              <a:t>LDA $200</a:t>
            </a:r>
          </a:p>
          <a:p>
            <a:r>
              <a:rPr lang="en-US" sz="2600" dirty="0"/>
              <a:t>ADC $210</a:t>
            </a:r>
          </a:p>
          <a:p>
            <a:r>
              <a:rPr lang="en-US" sz="2600" dirty="0"/>
              <a:t>STA $220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96699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DC3-4228-F2E7-6B92-6BE5BB2A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Create two dots in the middle of the „video memory”. Animate them moving in </a:t>
            </a:r>
            <a:r>
              <a:rPr lang="en-US" sz="3200" dirty="0" err="1"/>
              <a:t>oposite</a:t>
            </a:r>
            <a:r>
              <a:rPr lang="en-US" sz="3200" dirty="0"/>
              <a:t> directions, first on X then on Y axis. Repeat until reset. </a:t>
            </a:r>
            <a:r>
              <a:rPr lang="hr-HR" sz="3200" dirty="0"/>
              <a:t>(6502) – 1.dio zadatka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7AC8-D04D-234E-AEB6-71270A8B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3544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function:</a:t>
            </a:r>
          </a:p>
          <a:p>
            <a:r>
              <a:rPr lang="en-US" dirty="0"/>
              <a:t>LDX #$0</a:t>
            </a:r>
          </a:p>
          <a:p>
            <a:r>
              <a:rPr lang="en-US" dirty="0"/>
              <a:t>LDY #$10</a:t>
            </a:r>
          </a:p>
          <a:p>
            <a:r>
              <a:rPr lang="en-US" dirty="0"/>
              <a:t>LDA #$01</a:t>
            </a:r>
          </a:p>
          <a:p>
            <a:r>
              <a:rPr lang="en-US" dirty="0"/>
              <a:t>STA $410</a:t>
            </a:r>
          </a:p>
          <a:p>
            <a:r>
              <a:rPr lang="en-US" dirty="0"/>
              <a:t>loop:</a:t>
            </a:r>
          </a:p>
          <a:p>
            <a:r>
              <a:rPr lang="en-US" dirty="0"/>
              <a:t>LDA #$00</a:t>
            </a:r>
          </a:p>
          <a:p>
            <a:r>
              <a:rPr lang="en-US" dirty="0"/>
              <a:t>STA $410, X</a:t>
            </a:r>
          </a:p>
          <a:p>
            <a:r>
              <a:rPr lang="en-US" dirty="0"/>
              <a:t>STA $400, Y</a:t>
            </a:r>
          </a:p>
          <a:p>
            <a:r>
              <a:rPr lang="en-US" dirty="0"/>
              <a:t>INX</a:t>
            </a:r>
          </a:p>
          <a:p>
            <a:r>
              <a:rPr lang="en-US" dirty="0"/>
              <a:t>DEY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20924-1615-6B70-4599-CADF160E2AF4}"/>
              </a:ext>
            </a:extLst>
          </p:cNvPr>
          <p:cNvSpPr txBox="1"/>
          <p:nvPr/>
        </p:nvSpPr>
        <p:spPr>
          <a:xfrm>
            <a:off x="4908884" y="1925053"/>
            <a:ext cx="3577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CPX #$10</a:t>
            </a:r>
          </a:p>
          <a:p>
            <a:r>
              <a:rPr lang="en-US" sz="2400" dirty="0"/>
              <a:t>BEQ quit</a:t>
            </a:r>
          </a:p>
          <a:p>
            <a:r>
              <a:rPr lang="en-US" sz="2400" dirty="0"/>
              <a:t>LDA #$01</a:t>
            </a:r>
          </a:p>
          <a:p>
            <a:r>
              <a:rPr lang="en-US" sz="2400" dirty="0"/>
              <a:t>STA $410, X</a:t>
            </a:r>
          </a:p>
          <a:p>
            <a:r>
              <a:rPr lang="en-US" sz="2400" dirty="0"/>
              <a:t>STA $400, Y</a:t>
            </a:r>
          </a:p>
          <a:p>
            <a:r>
              <a:rPr lang="en-US" sz="2400" dirty="0"/>
              <a:t>JMP loop</a:t>
            </a:r>
          </a:p>
          <a:p>
            <a:r>
              <a:rPr lang="en-US" sz="2400" dirty="0"/>
              <a:t>quit:</a:t>
            </a:r>
          </a:p>
          <a:p>
            <a:r>
              <a:rPr lang="en-US" sz="2400" dirty="0"/>
              <a:t>JMP function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47E6-89D2-D110-5F26-5C42F0F9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3189-6957-2640-B605-91F42E2F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data processing) je </a:t>
            </a:r>
            <a:r>
              <a:rPr lang="en-US" dirty="0" err="1"/>
              <a:t>svrsishodna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hr-HR" dirty="0"/>
          </a:p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objedinjuje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: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pohrana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slanje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upućivanje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odredištu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njezino</a:t>
            </a:r>
            <a:r>
              <a:rPr lang="en-US" dirty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pohranjivanje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5420-33E7-0791-A606-A6E011B9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4EE1-F1B5-0600-F337-26F61054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U </a:t>
            </a:r>
            <a:r>
              <a:rPr lang="en-US" dirty="0" err="1"/>
              <a:t>postupku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identificirati</a:t>
            </a:r>
            <a:r>
              <a:rPr lang="en-US" dirty="0"/>
              <a:t> tri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:</a:t>
            </a:r>
            <a:r>
              <a:rPr lang="hr-HR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Podaci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u </a:t>
            </a:r>
            <a:r>
              <a:rPr lang="en-US" dirty="0" err="1"/>
              <a:t>obradi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predočeni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koji je </a:t>
            </a:r>
            <a:r>
              <a:rPr lang="en-US" dirty="0" err="1"/>
              <a:t>prilagođen</a:t>
            </a:r>
            <a:r>
              <a:rPr lang="en-US" dirty="0"/>
              <a:t> </a:t>
            </a:r>
            <a:r>
              <a:rPr lang="en-US" dirty="0" err="1"/>
              <a:t>izvršitelju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Algoritam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preciznu</a:t>
            </a:r>
            <a:r>
              <a:rPr lang="en-US" dirty="0"/>
              <a:t> </a:t>
            </a:r>
            <a:r>
              <a:rPr lang="en-US" dirty="0" err="1"/>
              <a:t>uputu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“</a:t>
            </a:r>
            <a:r>
              <a:rPr lang="en-US" dirty="0" err="1"/>
              <a:t>recept</a:t>
            </a:r>
            <a:r>
              <a:rPr lang="en-US" dirty="0"/>
              <a:t>” </a:t>
            </a:r>
            <a:r>
              <a:rPr lang="en-US" dirty="0" err="1"/>
              <a:t>izvršitelju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transformacija</a:t>
            </a:r>
            <a:r>
              <a:rPr lang="en-US" dirty="0"/>
              <a:t> </a:t>
            </a:r>
            <a:r>
              <a:rPr lang="en-US" dirty="0" err="1"/>
              <a:t>početnih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u </a:t>
            </a:r>
            <a:r>
              <a:rPr lang="en-US" dirty="0" err="1"/>
              <a:t>traženu</a:t>
            </a:r>
            <a:r>
              <a:rPr lang="en-US" dirty="0"/>
              <a:t> </a:t>
            </a:r>
            <a:r>
              <a:rPr lang="en-US" dirty="0" err="1"/>
              <a:t>informaciju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Izvršitelj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0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1482-E07D-83FB-31CB-FA755A0C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61D0-B28D-4E1F-C37A-6B0294FB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Računski</a:t>
            </a:r>
            <a:r>
              <a:rPr lang="en-US" dirty="0"/>
              <a:t> model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višu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apstrakcije</a:t>
            </a:r>
            <a:r>
              <a:rPr lang="en-US" dirty="0"/>
              <a:t> od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On se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skupom</a:t>
            </a:r>
            <a:r>
              <a:rPr lang="en-US" dirty="0"/>
              <a:t> </a:t>
            </a:r>
            <a:r>
              <a:rPr lang="en-US" dirty="0" err="1"/>
              <a:t>triju</a:t>
            </a:r>
            <a:r>
              <a:rPr lang="en-US" dirty="0"/>
              <a:t> </a:t>
            </a:r>
            <a:r>
              <a:rPr lang="en-US" dirty="0" err="1"/>
              <a:t>apstrakcija</a:t>
            </a:r>
            <a:r>
              <a:rPr lang="en-US" dirty="0"/>
              <a:t> :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Temeljnim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koji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računanju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Modelom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opisuje</a:t>
            </a:r>
            <a:r>
              <a:rPr lang="en-US" dirty="0"/>
              <a:t> problem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Izvršnim</a:t>
            </a:r>
            <a:r>
              <a:rPr lang="en-US" dirty="0"/>
              <a:t> </a:t>
            </a:r>
            <a:r>
              <a:rPr lang="en-US" dirty="0" err="1"/>
              <a:t>modelom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E797-C917-77CC-74AB-CA5DF1B7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4023-F101-0B17-EEC2-A744404A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temeljiti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upravljačkom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control-driven</a:t>
            </a:r>
            <a:r>
              <a:rPr lang="hr-HR" dirty="0"/>
              <a:t> </a:t>
            </a:r>
            <a:r>
              <a:rPr lang="en-US" dirty="0"/>
              <a:t>execution)</a:t>
            </a:r>
          </a:p>
          <a:p>
            <a:r>
              <a:rPr lang="en-US" dirty="0"/>
              <a:t>•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data-driven)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zahtjevom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dirty="0" err="1"/>
              <a:t>demanddriven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723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0625-AA18-0645-0180-F07C5187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A59F-800B-60F2-19B6-2AFC470B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A7754-30EF-28F2-3EB5-0B1976C3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01" y="1847713"/>
            <a:ext cx="4351397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B6FC-50B4-BA1C-7A58-18EAC56E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8D23-C946-16A9-3187-F35D5EAE8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, </a:t>
            </a:r>
            <a:r>
              <a:rPr lang="en-US" dirty="0" err="1"/>
              <a:t>hipotetski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koji je 1936.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predstavio</a:t>
            </a:r>
            <a:r>
              <a:rPr lang="en-US" dirty="0"/>
              <a:t>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matematičar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logičar</a:t>
            </a:r>
            <a:r>
              <a:rPr lang="en-US" dirty="0"/>
              <a:t> Alan M. Turing. Turing je </a:t>
            </a:r>
            <a:r>
              <a:rPr lang="en-US" dirty="0" err="1"/>
              <a:t>izvorno</a:t>
            </a:r>
            <a:r>
              <a:rPr lang="en-US" dirty="0"/>
              <a:t> </a:t>
            </a:r>
            <a:r>
              <a:rPr lang="en-US" dirty="0" err="1"/>
              <a:t>zamislio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matematički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nepogrešivo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neodlučive</a:t>
            </a:r>
            <a:r>
              <a:rPr lang="en-US" dirty="0"/>
              <a:t> </a:t>
            </a:r>
            <a:r>
              <a:rPr lang="en-US" dirty="0" err="1"/>
              <a:t>tvrdnje</a:t>
            </a:r>
            <a:r>
              <a:rPr lang="en-US" dirty="0"/>
              <a:t> - </a:t>
            </a:r>
            <a:r>
              <a:rPr lang="en-US" dirty="0" err="1"/>
              <a:t>tj</a:t>
            </a:r>
            <a:r>
              <a:rPr lang="en-US" dirty="0"/>
              <a:t>. one </a:t>
            </a:r>
            <a:r>
              <a:rPr lang="en-US" dirty="0" err="1"/>
              <a:t>matematičke</a:t>
            </a:r>
            <a:r>
              <a:rPr lang="en-US" dirty="0"/>
              <a:t> </a:t>
            </a:r>
            <a:r>
              <a:rPr lang="en-US" dirty="0" err="1"/>
              <a:t>tvrdnje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se,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danog</a:t>
            </a:r>
            <a:r>
              <a:rPr lang="en-US" dirty="0"/>
              <a:t> </a:t>
            </a:r>
            <a:r>
              <a:rPr lang="en-US" dirty="0" err="1"/>
              <a:t>formalnog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aksioma</a:t>
            </a:r>
            <a:r>
              <a:rPr lang="en-US" dirty="0"/>
              <a:t>,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pokazati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istinitim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lažnim</a:t>
            </a:r>
            <a:r>
              <a:rPr lang="en-US" dirty="0"/>
              <a:t>. (</a:t>
            </a:r>
            <a:r>
              <a:rPr lang="en-US" dirty="0" err="1"/>
              <a:t>Matematičar</a:t>
            </a:r>
            <a:r>
              <a:rPr lang="en-US" dirty="0"/>
              <a:t> Kurt Gödel je </a:t>
            </a:r>
            <a:r>
              <a:rPr lang="en-US" dirty="0" err="1"/>
              <a:t>pokazao</a:t>
            </a:r>
            <a:r>
              <a:rPr lang="en-US" dirty="0"/>
              <a:t> da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neodlučivi</a:t>
            </a:r>
            <a:r>
              <a:rPr lang="en-US" dirty="0"/>
              <a:t> </a:t>
            </a:r>
            <a:r>
              <a:rPr lang="en-US" dirty="0" err="1"/>
              <a:t>iskazi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koji je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moćan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aritmetiku</a:t>
            </a:r>
            <a:r>
              <a:rPr lang="en-US" dirty="0"/>
              <a:t>.)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Turing je </a:t>
            </a:r>
            <a:r>
              <a:rPr lang="en-US" dirty="0" err="1"/>
              <a:t>umjesto</a:t>
            </a:r>
            <a:r>
              <a:rPr lang="en-US" dirty="0"/>
              <a:t> toga </a:t>
            </a:r>
            <a:r>
              <a:rPr lang="en-US" dirty="0" err="1"/>
              <a:t>dokazao</a:t>
            </a:r>
            <a:r>
              <a:rPr lang="en-US" dirty="0"/>
              <a:t> da </a:t>
            </a:r>
            <a:r>
              <a:rPr lang="en-US" dirty="0" err="1"/>
              <a:t>nikada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postojati</a:t>
            </a:r>
            <a:r>
              <a:rPr lang="en-US" dirty="0"/>
              <a:t>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univerzalna</a:t>
            </a:r>
            <a:r>
              <a:rPr lang="en-US" dirty="0"/>
              <a:t> </a:t>
            </a:r>
            <a:r>
              <a:rPr lang="en-US" dirty="0" err="1"/>
              <a:t>algoritamska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za </a:t>
            </a:r>
            <a:r>
              <a:rPr lang="en-US" dirty="0" err="1"/>
              <a:t>određivanje</a:t>
            </a:r>
            <a:r>
              <a:rPr lang="en-US" dirty="0"/>
              <a:t> je li </a:t>
            </a:r>
            <a:r>
              <a:rPr lang="en-US" dirty="0" err="1"/>
              <a:t>prijedlog</a:t>
            </a:r>
            <a:r>
              <a:rPr lang="en-US" dirty="0"/>
              <a:t> </a:t>
            </a:r>
            <a:r>
              <a:rPr lang="en-US" dirty="0" err="1"/>
              <a:t>neodlučiv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7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692F-7E96-E109-0A6F-10A10E3E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E552-E0EC-1961-2530-60F0F26F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u </a:t>
            </a:r>
            <a:r>
              <a:rPr lang="en-US" dirty="0" err="1"/>
              <a:t>uobičajenom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b="1" dirty="0" err="1"/>
              <a:t>već</a:t>
            </a:r>
            <a:r>
              <a:rPr lang="en-US" b="1" dirty="0"/>
              <a:t> </a:t>
            </a:r>
            <a:r>
              <a:rPr lang="en-US" b="1" dirty="0" err="1"/>
              <a:t>idealizirani</a:t>
            </a:r>
            <a:r>
              <a:rPr lang="en-US" b="1" dirty="0"/>
              <a:t> </a:t>
            </a:r>
            <a:r>
              <a:rPr lang="en-US" b="1" dirty="0" err="1"/>
              <a:t>matematički</a:t>
            </a:r>
            <a:r>
              <a:rPr lang="en-US" b="1" dirty="0"/>
              <a:t> model</a:t>
            </a:r>
            <a:r>
              <a:rPr lang="en-US" dirty="0"/>
              <a:t> koji </a:t>
            </a:r>
            <a:r>
              <a:rPr lang="en-US" dirty="0" err="1"/>
              <a:t>svodi</a:t>
            </a:r>
            <a:r>
              <a:rPr lang="en-US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računalnog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. Kao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predviđa</a:t>
            </a:r>
            <a:r>
              <a:rPr lang="en-US" dirty="0"/>
              <a:t> Turing,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 </a:t>
            </a:r>
            <a:r>
              <a:rPr lang="en-US" dirty="0" err="1"/>
              <a:t>diskretnih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preuzima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od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unutarnjih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Sam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beskonačno</a:t>
            </a:r>
            <a:r>
              <a:rPr lang="en-US" dirty="0"/>
              <a:t> </a:t>
            </a:r>
            <a:r>
              <a:rPr lang="en-US" dirty="0" err="1"/>
              <a:t>proširive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,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sposobna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vrpci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promjenjivog</a:t>
            </a:r>
            <a:r>
              <a:rPr lang="en-US" dirty="0"/>
              <a:t> </a:t>
            </a:r>
            <a:r>
              <a:rPr lang="en-US" dirty="0" err="1"/>
              <a:t>upravljačkog</a:t>
            </a:r>
            <a:r>
              <a:rPr lang="en-US" dirty="0"/>
              <a:t> </a:t>
            </a:r>
            <a:r>
              <a:rPr lang="en-US" dirty="0" err="1"/>
              <a:t>mehanizma</a:t>
            </a:r>
            <a:r>
              <a:rPr lang="en-US" dirty="0"/>
              <a:t> u </a:t>
            </a:r>
            <a:r>
              <a:rPr lang="en-US" dirty="0" err="1"/>
              <a:t>glavi</a:t>
            </a:r>
            <a:r>
              <a:rPr lang="en-US" dirty="0"/>
              <a:t>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pohraniti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. Traka je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kvadrate</a:t>
            </a:r>
            <a:r>
              <a:rPr lang="en-US" dirty="0"/>
              <a:t>, od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prazan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otisnut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simbola</a:t>
            </a:r>
            <a:r>
              <a:rPr lang="en-US" dirty="0"/>
              <a:t>. </a:t>
            </a:r>
            <a:r>
              <a:rPr lang="en-US" dirty="0" err="1"/>
              <a:t>Glava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pomicanja</a:t>
            </a:r>
            <a:r>
              <a:rPr lang="en-US" dirty="0"/>
              <a:t>, </a:t>
            </a:r>
            <a:r>
              <a:rPr lang="en-US" dirty="0" err="1"/>
              <a:t>čitanja</a:t>
            </a:r>
            <a:r>
              <a:rPr lang="en-US" dirty="0"/>
              <a:t>,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brisanja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kvadrata</a:t>
            </a:r>
            <a:r>
              <a:rPr lang="en-US" dirty="0"/>
              <a:t>, a </a:t>
            </a:r>
            <a:r>
              <a:rPr lang="en-US" dirty="0" err="1"/>
              <a:t>također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promijeniti</a:t>
            </a:r>
            <a:r>
              <a:rPr lang="en-US" dirty="0"/>
              <a:t> u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je </a:t>
            </a:r>
            <a:r>
              <a:rPr lang="en-US" dirty="0" err="1"/>
              <a:t>unutarnjim</a:t>
            </a:r>
            <a:r>
              <a:rPr lang="en-US" dirty="0"/>
              <a:t> </a:t>
            </a:r>
            <a:r>
              <a:rPr lang="en-US" dirty="0" err="1"/>
              <a:t>stanjem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stanjem</a:t>
            </a:r>
            <a:r>
              <a:rPr lang="en-US" dirty="0"/>
              <a:t> </a:t>
            </a:r>
            <a:r>
              <a:rPr lang="en-US" dirty="0" err="1"/>
              <a:t>skeniranog</a:t>
            </a:r>
            <a:r>
              <a:rPr lang="en-US" dirty="0"/>
              <a:t> </a:t>
            </a:r>
            <a:r>
              <a:rPr lang="en-US" dirty="0" err="1"/>
              <a:t>kvadrata</a:t>
            </a:r>
            <a:r>
              <a:rPr lang="en-US" dirty="0"/>
              <a:t> u </a:t>
            </a:r>
            <a:r>
              <a:rPr lang="en-US" dirty="0" err="1"/>
              <a:t>danom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-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matematičko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2EA4-50B9-2A0E-E24D-EFB1DCB9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A77F-58E0-F567-AD3D-EC0715FD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značajka</a:t>
            </a:r>
            <a:r>
              <a:rPr lang="en-US" dirty="0"/>
              <a:t> -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računanja</a:t>
            </a:r>
            <a:r>
              <a:rPr lang="en-US" dirty="0"/>
              <a:t> </a:t>
            </a:r>
            <a:r>
              <a:rPr lang="en-US" dirty="0" err="1"/>
              <a:t>raščlanjuje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,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nedjeljive</a:t>
            </a:r>
            <a:r>
              <a:rPr lang="en-US" dirty="0"/>
              <a:t> </a:t>
            </a:r>
            <a:r>
              <a:rPr lang="en-US" dirty="0" err="1"/>
              <a:t>elementarne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(hint: assembler)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Sastavnice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TS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vanjsku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predočava</a:t>
            </a:r>
            <a:r>
              <a:rPr lang="en-US" dirty="0"/>
              <a:t> </a:t>
            </a:r>
            <a:r>
              <a:rPr lang="en-US" dirty="0" err="1"/>
              <a:t>beskonačnom</a:t>
            </a:r>
            <a:r>
              <a:rPr lang="en-US" dirty="0"/>
              <a:t> </a:t>
            </a:r>
            <a:r>
              <a:rPr lang="en-US" dirty="0" err="1"/>
              <a:t>vrpcom</a:t>
            </a:r>
            <a:r>
              <a:rPr lang="en-US" dirty="0"/>
              <a:t>,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Vrpca</a:t>
            </a:r>
            <a:r>
              <a:rPr lang="en-US" dirty="0"/>
              <a:t> je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svako</a:t>
            </a:r>
            <a:r>
              <a:rPr lang="en-US" dirty="0"/>
              <a:t> polje </a:t>
            </a:r>
            <a:r>
              <a:rPr lang="en-US" dirty="0" err="1"/>
              <a:t>vrpce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sadržavati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abecede</a:t>
            </a:r>
            <a:r>
              <a:rPr lang="en-US" dirty="0"/>
              <a:t> S </a:t>
            </a: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Pomična</a:t>
            </a:r>
            <a:r>
              <a:rPr lang="en-US" dirty="0"/>
              <a:t> </a:t>
            </a:r>
            <a:r>
              <a:rPr lang="en-US" dirty="0" err="1"/>
              <a:t>glava</a:t>
            </a:r>
            <a:r>
              <a:rPr lang="en-US" dirty="0"/>
              <a:t> za </a:t>
            </a:r>
            <a:r>
              <a:rPr lang="en-US" dirty="0" err="1"/>
              <a:t>čitanje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: </a:t>
            </a:r>
            <a:r>
              <a:rPr lang="en-US" dirty="0" err="1"/>
              <a:t>memoriju</a:t>
            </a:r>
            <a:r>
              <a:rPr lang="en-US" dirty="0"/>
              <a:t> q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p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pamti</a:t>
            </a:r>
            <a:r>
              <a:rPr lang="en-US" dirty="0"/>
              <a:t> </a:t>
            </a:r>
            <a:r>
              <a:rPr lang="en-US" dirty="0" err="1"/>
              <a:t>trenutnu</a:t>
            </a:r>
            <a:r>
              <a:rPr lang="en-US" dirty="0"/>
              <a:t> </a:t>
            </a:r>
            <a:r>
              <a:rPr lang="en-US" dirty="0" err="1"/>
              <a:t>naredbu</a:t>
            </a:r>
            <a:r>
              <a:rPr lang="en-US" dirty="0"/>
              <a:t> za </a:t>
            </a:r>
            <a:r>
              <a:rPr lang="en-US" dirty="0" err="1"/>
              <a:t>pomak</a:t>
            </a:r>
            <a:r>
              <a:rPr lang="en-US" dirty="0"/>
              <a:t> R/W </a:t>
            </a:r>
            <a:r>
              <a:rPr lang="en-US" dirty="0" err="1"/>
              <a:t>glave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se u </a:t>
            </a:r>
            <a:r>
              <a:rPr lang="en-US" dirty="0" err="1"/>
              <a:t>logičkom</a:t>
            </a:r>
            <a:r>
              <a:rPr lang="en-US" dirty="0"/>
              <a:t> </a:t>
            </a:r>
            <a:r>
              <a:rPr lang="en-US" dirty="0" err="1"/>
              <a:t>bloku</a:t>
            </a:r>
            <a:r>
              <a:rPr lang="en-US" dirty="0"/>
              <a:t> L. U </a:t>
            </a:r>
            <a:r>
              <a:rPr lang="en-US" dirty="0" err="1"/>
              <a:t>njemu</a:t>
            </a:r>
            <a:r>
              <a:rPr lang="en-US" dirty="0"/>
              <a:t> je </a:t>
            </a:r>
            <a:r>
              <a:rPr lang="en-US" dirty="0" err="1"/>
              <a:t>realizirana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stroja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43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2C96-FA7B-7660-B754-213AD462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Zašto nam je Turingov stroj zanimljiv?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C7C2-C10C-B011-1B0A-29BD9340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Halting problem – problem u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računarstva</a:t>
            </a:r>
            <a:r>
              <a:rPr lang="en-US" dirty="0"/>
              <a:t> koji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program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svojeg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vrtiti</a:t>
            </a:r>
            <a:r>
              <a:rPr lang="en-US" dirty="0"/>
              <a:t> u </a:t>
            </a:r>
            <a:r>
              <a:rPr lang="en-US" dirty="0" err="1"/>
              <a:t>beskonačnost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Primjer</a:t>
            </a:r>
            <a:r>
              <a:rPr lang="en-US" dirty="0"/>
              <a:t> (Python) (</a:t>
            </a:r>
            <a:r>
              <a:rPr lang="en-US" dirty="0" err="1"/>
              <a:t>čita</a:t>
            </a:r>
            <a:r>
              <a:rPr lang="en-US" dirty="0"/>
              <a:t> input,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prazan</a:t>
            </a:r>
            <a:r>
              <a:rPr lang="en-US" dirty="0"/>
              <a:t>, </a:t>
            </a:r>
            <a:r>
              <a:rPr lang="en-US" dirty="0" err="1"/>
              <a:t>beskonačna</a:t>
            </a:r>
            <a:r>
              <a:rPr lang="en-US" dirty="0"/>
              <a:t> </a:t>
            </a:r>
            <a:r>
              <a:rPr lang="en-US" dirty="0" err="1"/>
              <a:t>petlja</a:t>
            </a:r>
            <a:r>
              <a:rPr lang="en-US" dirty="0"/>
              <a:t>)</a:t>
            </a:r>
            <a:br>
              <a:rPr lang="hr-HR" dirty="0"/>
            </a:br>
            <a:r>
              <a:rPr lang="en-US" dirty="0"/>
              <a:t> x = input() </a:t>
            </a:r>
            <a:br>
              <a:rPr lang="hr-HR" dirty="0"/>
            </a:br>
            <a:r>
              <a:rPr lang="en-US" dirty="0"/>
              <a:t>while x: </a:t>
            </a:r>
            <a:br>
              <a:rPr lang="hr-HR" dirty="0"/>
            </a:br>
            <a:r>
              <a:rPr lang="en-US" dirty="0"/>
              <a:t>pass </a:t>
            </a:r>
            <a:endParaRPr lang="hr-HR" dirty="0"/>
          </a:p>
          <a:p>
            <a:r>
              <a:rPr lang="en-US" dirty="0"/>
              <a:t>• Ovo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primitivna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Halting </a:t>
            </a:r>
            <a:r>
              <a:rPr lang="en-US" dirty="0" err="1"/>
              <a:t>problema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Problem koji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finalno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, tj.ne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posebni</a:t>
            </a:r>
            <a:r>
              <a:rPr lang="en-US" dirty="0"/>
              <a:t> program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problem za </a:t>
            </a:r>
            <a:r>
              <a:rPr lang="en-US" dirty="0" err="1"/>
              <a:t>neki</a:t>
            </a:r>
            <a:r>
              <a:rPr lang="en-US" dirty="0"/>
              <a:t> “</a:t>
            </a:r>
            <a:r>
              <a:rPr lang="en-US" dirty="0" err="1"/>
              <a:t>generalni</a:t>
            </a:r>
            <a:r>
              <a:rPr lang="en-US" dirty="0"/>
              <a:t>” </a:t>
            </a:r>
            <a:r>
              <a:rPr lang="en-US" dirty="0" err="1"/>
              <a:t>računalni</a:t>
            </a:r>
            <a:r>
              <a:rPr lang="en-US" dirty="0"/>
              <a:t> program </a:t>
            </a:r>
            <a:endParaRPr lang="hr-HR" dirty="0"/>
          </a:p>
          <a:p>
            <a:r>
              <a:rPr lang="en-US" dirty="0"/>
              <a:t>• U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en-US" dirty="0"/>
              <a:t> </a:t>
            </a:r>
            <a:r>
              <a:rPr lang="en-US" dirty="0" err="1"/>
              <a:t>beskonačnu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 je </a:t>
            </a:r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zanimljiv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ga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elegantno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assembler</a:t>
            </a:r>
          </a:p>
        </p:txBody>
      </p:sp>
    </p:spTree>
    <p:extLst>
      <p:ext uri="{BB962C8B-B14F-4D97-AF65-F5344CB8AC3E}">
        <p14:creationId xmlns:p14="http://schemas.microsoft.com/office/powerpoint/2010/main" val="3191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A62C-7A17-8179-23CC-AD35FC15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građu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D6E3-602F-7168-BACE-E421B737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: </a:t>
            </a:r>
            <a:r>
              <a:rPr lang="en-US" dirty="0" err="1"/>
              <a:t>bržih</a:t>
            </a:r>
            <a:r>
              <a:rPr lang="en-US" dirty="0"/>
              <a:t>, </a:t>
            </a:r>
            <a:r>
              <a:rPr lang="en-US" dirty="0" err="1"/>
              <a:t>jeftinijih</a:t>
            </a:r>
            <a:r>
              <a:rPr lang="en-US" dirty="0"/>
              <a:t>, </a:t>
            </a:r>
            <a:r>
              <a:rPr lang="en-US" dirty="0" err="1"/>
              <a:t>manjih</a:t>
            </a:r>
            <a:r>
              <a:rPr lang="en-US" dirty="0"/>
              <a:t>, </a:t>
            </a:r>
            <a:r>
              <a:rPr lang="en-US" dirty="0" err="1"/>
              <a:t>pouzdanijih</a:t>
            </a:r>
            <a:r>
              <a:rPr lang="en-US" dirty="0"/>
              <a:t> •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napretka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u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tehnologijama</a:t>
            </a:r>
            <a:r>
              <a:rPr lang="en-US" dirty="0"/>
              <a:t> 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• </a:t>
            </a:r>
            <a:r>
              <a:rPr lang="en-US" dirty="0" err="1"/>
              <a:t>Gdje</a:t>
            </a:r>
            <a:r>
              <a:rPr lang="en-US" dirty="0"/>
              <a:t> je 3D bio </a:t>
            </a:r>
            <a:r>
              <a:rPr lang="en-US" dirty="0" err="1"/>
              <a:t>prije</a:t>
            </a:r>
            <a:r>
              <a:rPr lang="en-US" dirty="0"/>
              <a:t> 20 </a:t>
            </a:r>
            <a:r>
              <a:rPr lang="en-US" dirty="0" err="1"/>
              <a:t>godina</a:t>
            </a:r>
            <a:r>
              <a:rPr lang="en-US" dirty="0"/>
              <a:t>? VR? </a:t>
            </a:r>
            <a:r>
              <a:rPr lang="en-US" dirty="0" err="1"/>
              <a:t>Samovozeći</a:t>
            </a:r>
            <a:r>
              <a:rPr lang="en-US" dirty="0"/>
              <a:t> automobile? •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? </a:t>
            </a:r>
            <a:r>
              <a:rPr lang="en-US" dirty="0" err="1"/>
              <a:t>Personalizirana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? 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za </a:t>
            </a:r>
            <a:r>
              <a:rPr lang="en-US" dirty="0" err="1"/>
              <a:t>probleme</a:t>
            </a:r>
            <a:r>
              <a:rPr lang="en-US" dirty="0"/>
              <a:t> •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izgrađene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trendovima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promjenama</a:t>
            </a:r>
            <a:r>
              <a:rPr lang="en-US" dirty="0"/>
              <a:t> u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arhitekturi</a:t>
            </a:r>
            <a:r>
              <a:rPr lang="en-US" dirty="0"/>
              <a:t> • Moore-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napretku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ovakav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• Da </a:t>
            </a:r>
            <a:r>
              <a:rPr lang="en-US" dirty="0" err="1"/>
              <a:t>razumijemo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432A-E8BC-4E8F-270E-0DD87B09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Hijerarhijski</a:t>
            </a:r>
            <a:r>
              <a:rPr lang="en-US" dirty="0"/>
              <a:t> model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FA1-DD82-AF06-641B-0AE7CAAB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6558" cy="4351338"/>
          </a:xfrm>
        </p:spPr>
        <p:txBody>
          <a:bodyPr/>
          <a:lstStyle/>
          <a:p>
            <a:r>
              <a:rPr lang="en-US" dirty="0" err="1"/>
              <a:t>Korisnik</a:t>
            </a:r>
            <a:endParaRPr lang="en-US" dirty="0"/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programi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Preostali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Sklopovska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8AE41-B242-FE40-D456-43FBD008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079" y="1034717"/>
            <a:ext cx="4994599" cy="49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530A-687B-7648-C5D1-BD34EDB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Klasifikacija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5FB8-7DAC-DE4F-E3A4-B9F6D168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s </a:t>
            </a:r>
            <a:r>
              <a:rPr lang="en-US" dirty="0" err="1"/>
              <a:t>upravljačkim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(control-flow)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upravljana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(data-flow)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upravljana</a:t>
            </a:r>
            <a:r>
              <a:rPr lang="en-US" dirty="0"/>
              <a:t> </a:t>
            </a:r>
            <a:r>
              <a:rPr lang="en-US" dirty="0" err="1"/>
              <a:t>zahtjevom</a:t>
            </a:r>
            <a:r>
              <a:rPr lang="en-US" dirty="0"/>
              <a:t> (demand driven)</a:t>
            </a:r>
          </a:p>
        </p:txBody>
      </p:sp>
    </p:spTree>
    <p:extLst>
      <p:ext uri="{BB962C8B-B14F-4D97-AF65-F5344CB8AC3E}">
        <p14:creationId xmlns:p14="http://schemas.microsoft.com/office/powerpoint/2010/main" val="325267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85D4-CCA6-50D1-5FF9-C38C231F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Arhitektura računala s upravljačkim tokom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79D1-DF21-A109-A31B-33D4806E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Značajna</a:t>
            </a:r>
            <a:r>
              <a:rPr lang="en-US" dirty="0"/>
              <a:t> za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razmatranja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konvencionalnim</a:t>
            </a:r>
            <a:r>
              <a:rPr lang="en-US" dirty="0"/>
              <a:t> von </a:t>
            </a:r>
            <a:r>
              <a:rPr lang="en-US" dirty="0" err="1"/>
              <a:t>Neumannovim</a:t>
            </a:r>
            <a:r>
              <a:rPr lang="en-US" dirty="0"/>
              <a:t> </a:t>
            </a:r>
            <a:r>
              <a:rPr lang="en-US" dirty="0" err="1"/>
              <a:t>modelom</a:t>
            </a:r>
            <a:r>
              <a:rPr lang="hr-HR" dirty="0"/>
              <a:t> </a:t>
            </a:r>
            <a:r>
              <a:rPr lang="en-US" dirty="0" err="1"/>
              <a:t>računanja</a:t>
            </a:r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značajke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Adresabilna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pPr lvl="1"/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 (PC)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hr-HR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u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se </a:t>
            </a:r>
            <a:r>
              <a:rPr lang="en-US" dirty="0" err="1"/>
              <a:t>slijedno</a:t>
            </a:r>
            <a:r>
              <a:rPr lang="en-US" dirty="0"/>
              <a:t>(</a:t>
            </a:r>
            <a:r>
              <a:rPr lang="en-US" dirty="0" err="1"/>
              <a:t>sekvencijalno</a:t>
            </a:r>
            <a:r>
              <a:rPr lang="en-US" dirty="0"/>
              <a:t> –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uređenju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u </a:t>
            </a:r>
            <a:r>
              <a:rPr lang="en-US" dirty="0" err="1"/>
              <a:t>programu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24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95D3-C055-A91A-397F-175C6214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r>
              <a:rPr lang="en-US" dirty="0"/>
              <a:t> (Flynn’s taxonomy)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B88C-B2EA-4321-296A-5D6B58A2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Temelji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instrukcijskom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(</a:t>
            </a:r>
            <a:r>
              <a:rPr lang="en-US" dirty="0" err="1"/>
              <a:t>slijedu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slijedu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povezanim</a:t>
            </a:r>
            <a:r>
              <a:rPr lang="en-US" dirty="0"/>
              <a:t> s </a:t>
            </a:r>
            <a:r>
              <a:rPr lang="en-US" dirty="0" err="1"/>
              <a:t>instrukcijskim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)</a:t>
            </a:r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endParaRPr lang="en-US" dirty="0"/>
          </a:p>
          <a:p>
            <a:pPr lvl="1"/>
            <a:r>
              <a:rPr lang="en-US" dirty="0"/>
              <a:t>SISD (</a:t>
            </a:r>
            <a:r>
              <a:rPr lang="en-US" dirty="0" err="1"/>
              <a:t>tradicionalna</a:t>
            </a:r>
            <a:r>
              <a:rPr lang="en-US" dirty="0"/>
              <a:t>, von Neumann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MISD (pipeline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SIMD (</a:t>
            </a:r>
            <a:r>
              <a:rPr lang="en-US" dirty="0" err="1"/>
              <a:t>vektorske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, </a:t>
            </a:r>
            <a:r>
              <a:rPr lang="en-US" dirty="0" err="1"/>
              <a:t>paralelna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MIMD (multi-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, </a:t>
            </a:r>
            <a:r>
              <a:rPr lang="en-US" dirty="0" err="1"/>
              <a:t>multiprocesorska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2588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5ECD-5DCC-00B8-83C7-2F646417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B9B67-3011-3555-AB51-27352626F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652" y="1690688"/>
            <a:ext cx="6484696" cy="4090704"/>
          </a:xfrm>
        </p:spPr>
      </p:pic>
    </p:spTree>
    <p:extLst>
      <p:ext uri="{BB962C8B-B14F-4D97-AF65-F5344CB8AC3E}">
        <p14:creationId xmlns:p14="http://schemas.microsoft.com/office/powerpoint/2010/main" val="1798396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8AD8-77BF-FFE7-6680-F31BC841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SISD (Single Instruction Stream Single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6FCC-64E9-B81F-B7D0-EC33D554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memorije</a:t>
            </a:r>
            <a:r>
              <a:rPr lang="en-US" dirty="0"/>
              <a:t> (MU – memory unit)</a:t>
            </a:r>
          </a:p>
          <a:p>
            <a:pPr lvl="1"/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(CU – control unit)</a:t>
            </a:r>
          </a:p>
          <a:p>
            <a:pPr lvl="1"/>
            <a:r>
              <a:rPr lang="en-US" dirty="0" err="1"/>
              <a:t>jedinica</a:t>
            </a:r>
            <a:r>
              <a:rPr lang="en-US" dirty="0"/>
              <a:t> za </a:t>
            </a:r>
            <a:r>
              <a:rPr lang="en-US" dirty="0" err="1"/>
              <a:t>obradu</a:t>
            </a:r>
            <a:r>
              <a:rPr lang="en-US" dirty="0"/>
              <a:t> (PU – processor unit – </a:t>
            </a:r>
            <a:r>
              <a:rPr lang="en-US" dirty="0" err="1"/>
              <a:t>procesna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PE –</a:t>
            </a:r>
            <a:r>
              <a:rPr lang="hr-HR" dirty="0"/>
              <a:t> </a:t>
            </a:r>
            <a:r>
              <a:rPr lang="en-US" dirty="0"/>
              <a:t>processing element – </a:t>
            </a:r>
            <a:r>
              <a:rPr lang="en-US" dirty="0" err="1"/>
              <a:t>procesni</a:t>
            </a:r>
            <a:r>
              <a:rPr lang="en-US" dirty="0"/>
              <a:t> element)</a:t>
            </a:r>
          </a:p>
          <a:p>
            <a:r>
              <a:rPr lang="en-US" dirty="0"/>
              <a:t>•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(IS)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(DS)</a:t>
            </a:r>
            <a:r>
              <a:rPr lang="hr-HR" dirty="0"/>
              <a:t> </a:t>
            </a:r>
            <a:r>
              <a:rPr lang="en-US" dirty="0" err="1"/>
              <a:t>izviru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(MU)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se </a:t>
            </a:r>
            <a:r>
              <a:rPr lang="en-US" dirty="0" err="1"/>
              <a:t>dovode</a:t>
            </a:r>
            <a:r>
              <a:rPr lang="en-US" dirty="0"/>
              <a:t> do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(CU) </a:t>
            </a:r>
            <a:r>
              <a:rPr lang="en-US" dirty="0" err="1"/>
              <a:t>gdje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dekodiraju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Dekodirani</a:t>
            </a:r>
            <a:r>
              <a:rPr lang="en-US" dirty="0"/>
              <a:t> </a:t>
            </a:r>
            <a:r>
              <a:rPr lang="en-US" dirty="0" err="1"/>
              <a:t>inst</a:t>
            </a:r>
            <a:r>
              <a:rPr lang="pl-PL" dirty="0"/>
              <a:t>rukcijski tok i tok podataka “susreću” se u jedinici za obradu PU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SISD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sekvencijalnog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temeljenog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5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F125-C102-193D-2517-38CAE56F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Neumannovo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- SISD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D14A-61B1-928E-DD11-22A523E3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SISD (Single Instruction Stream Single Data Stream) –</a:t>
            </a:r>
            <a:r>
              <a:rPr lang="hr-HR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s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model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hr-HR" dirty="0"/>
              <a:t> </a:t>
            </a:r>
            <a:r>
              <a:rPr lang="en-US" dirty="0" err="1"/>
              <a:t>tok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realizacija</a:t>
            </a:r>
            <a:r>
              <a:rPr lang="en-US" dirty="0"/>
              <a:t> </a:t>
            </a:r>
            <a:r>
              <a:rPr lang="en-US" dirty="0" err="1"/>
              <a:t>putova</a:t>
            </a:r>
            <a:r>
              <a:rPr lang="en-US" dirty="0"/>
              <a:t> za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takva</a:t>
            </a:r>
            <a:r>
              <a:rPr lang="en-US" dirty="0"/>
              <a:t> da se </a:t>
            </a:r>
            <a:r>
              <a:rPr lang="en-US" dirty="0" err="1"/>
              <a:t>isti</a:t>
            </a:r>
            <a:r>
              <a:rPr lang="en-US" dirty="0"/>
              <a:t> put (</a:t>
            </a:r>
            <a:r>
              <a:rPr lang="en-US" dirty="0" err="1"/>
              <a:t>sabirnica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)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r>
              <a:rPr lang="en-US" dirty="0"/>
              <a:t>• To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posljedicu</a:t>
            </a:r>
            <a:r>
              <a:rPr lang="en-US" dirty="0"/>
              <a:t> da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 putu ne </a:t>
            </a:r>
            <a:r>
              <a:rPr lang="en-US" dirty="0" err="1"/>
              <a:t>mogu</a:t>
            </a:r>
            <a:r>
              <a:rPr lang="hr-HR" dirty="0"/>
              <a:t> </a:t>
            </a:r>
            <a:r>
              <a:rPr lang="en-US" dirty="0" err="1"/>
              <a:t>postojati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pa je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strogo</a:t>
            </a:r>
            <a:r>
              <a:rPr lang="en-US" dirty="0"/>
              <a:t> </a:t>
            </a:r>
            <a:r>
              <a:rPr lang="en-US" dirty="0" err="1"/>
              <a:t>slijedna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sekvencijalna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71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BE8C-882D-E5B0-BEA9-F6055892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(Single Instruction Stream Multiple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8754-92E1-9D6D-5A44-884293EC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ovu</a:t>
            </a:r>
            <a:r>
              <a:rPr lang="en-US" dirty="0"/>
              <a:t> se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svrstavaju</a:t>
            </a:r>
            <a:r>
              <a:rPr lang="en-US" dirty="0"/>
              <a:t> </a:t>
            </a:r>
            <a:r>
              <a:rPr lang="en-US" dirty="0" err="1"/>
              <a:t>paralelna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(</a:t>
            </a:r>
            <a:r>
              <a:rPr lang="en-US" dirty="0" err="1"/>
              <a:t>nazivaju</a:t>
            </a:r>
            <a:r>
              <a:rPr lang="en-US" dirty="0"/>
              <a:t> se I</a:t>
            </a:r>
            <a:r>
              <a:rPr lang="hr-HR" dirty="0"/>
              <a:t> </a:t>
            </a:r>
            <a:r>
              <a:rPr lang="en-US" dirty="0" err="1"/>
              <a:t>matrična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sastoje</a:t>
            </a:r>
            <a:r>
              <a:rPr lang="en-US" dirty="0"/>
              <a:t> od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procesnih</a:t>
            </a:r>
            <a:r>
              <a:rPr lang="hr-HR" dirty="0"/>
              <a:t> </a:t>
            </a:r>
            <a:r>
              <a:rPr lang="en-US" dirty="0" err="1"/>
              <a:t>elemenata</a:t>
            </a:r>
            <a:r>
              <a:rPr lang="en-US" dirty="0"/>
              <a:t> koji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hr-HR" dirty="0"/>
              <a:t> </a:t>
            </a:r>
            <a:r>
              <a:rPr lang="en-US" dirty="0" err="1"/>
              <a:t>podacima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9ADE5-4E3E-DD5A-96A6-1BF037A4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97" y="4341278"/>
            <a:ext cx="4189605" cy="23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2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45BC-A648-97D3-74E0-89DD86C9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MIMD (Multiple Instruction Stream Multiple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CC17B-1AE8-448A-16D7-5B154169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višestrukim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hr-HR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Multiprocesorski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paralelni</a:t>
            </a:r>
            <a:r>
              <a:rPr lang="en-US" dirty="0"/>
              <a:t> </a:t>
            </a:r>
            <a:r>
              <a:rPr lang="en-US" dirty="0" err="1"/>
              <a:t>računarski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približno</a:t>
            </a:r>
            <a:r>
              <a:rPr lang="en-US" dirty="0"/>
              <a:t> </a:t>
            </a:r>
            <a:r>
              <a:rPr lang="en-US" dirty="0" err="1"/>
              <a:t>jednakih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zajedničkoj</a:t>
            </a:r>
            <a:r>
              <a:rPr lang="en-US" dirty="0"/>
              <a:t> </a:t>
            </a:r>
            <a:r>
              <a:rPr lang="en-US" dirty="0" err="1"/>
              <a:t>memorijskoj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hr-HR" dirty="0"/>
              <a:t> </a:t>
            </a:r>
            <a:r>
              <a:rPr lang="en-US" dirty="0" err="1"/>
              <a:t>dijele</a:t>
            </a:r>
            <a:r>
              <a:rPr lang="en-US" dirty="0"/>
              <a:t> </a:t>
            </a:r>
            <a:r>
              <a:rPr lang="en-US" dirty="0" err="1"/>
              <a:t>ulaznoizlazne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 a </a:t>
            </a:r>
            <a:r>
              <a:rPr lang="en-US" dirty="0" err="1"/>
              <a:t>pritom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pod </a:t>
            </a:r>
            <a:r>
              <a:rPr lang="en-US" dirty="0" err="1"/>
              <a:t>jednim</a:t>
            </a:r>
            <a:r>
              <a:rPr lang="hr-HR" dirty="0"/>
              <a:t> </a:t>
            </a:r>
            <a:r>
              <a:rPr lang="en-US" dirty="0" err="1"/>
              <a:t>operacijskim</a:t>
            </a:r>
            <a:r>
              <a:rPr lang="en-US" dirty="0"/>
              <a:t> </a:t>
            </a:r>
            <a:r>
              <a:rPr lang="en-US" dirty="0" err="1"/>
              <a:t>sustavom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88219-54BF-52ED-623F-3AF37FC1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24" y="4543527"/>
            <a:ext cx="3269351" cy="23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3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A706-5F53-EF47-3FC3-1E0B3650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MISD (Multiple Instruction Stream Single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EB45-2F00-1029-F02F-AAF202301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Teorijski</a:t>
            </a:r>
            <a:r>
              <a:rPr lang="en-US" dirty="0"/>
              <a:t> </a:t>
            </a:r>
            <a:r>
              <a:rPr lang="en-US" dirty="0" err="1"/>
              <a:t>strogo</a:t>
            </a:r>
            <a:r>
              <a:rPr lang="en-US" dirty="0"/>
              <a:t> </a:t>
            </a:r>
            <a:r>
              <a:rPr lang="en-US" dirty="0" err="1"/>
              <a:t>gledano</a:t>
            </a:r>
            <a:r>
              <a:rPr lang="en-US" dirty="0"/>
              <a:t>,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ne</a:t>
            </a:r>
            <a:r>
              <a:rPr lang="hr-HR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realizirati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Nemoguće</a:t>
            </a:r>
            <a:r>
              <a:rPr lang="en-US" dirty="0"/>
              <a:t> je </a:t>
            </a:r>
            <a:r>
              <a:rPr lang="en-US" dirty="0" err="1"/>
              <a:t>ostvariti</a:t>
            </a:r>
            <a:r>
              <a:rPr lang="en-US" dirty="0"/>
              <a:t> da se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hr-HR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(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fizici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hr-HR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da se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hr-HR" dirty="0"/>
              <a:t> </a:t>
            </a:r>
            <a:r>
              <a:rPr lang="en-US" dirty="0" err="1"/>
              <a:t>mjestu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Dogovorno</a:t>
            </a:r>
            <a:r>
              <a:rPr lang="en-US" dirty="0"/>
              <a:t> u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uvrštavamo</a:t>
            </a:r>
            <a:r>
              <a:rPr lang="en-US" dirty="0"/>
              <a:t> </a:t>
            </a:r>
            <a:r>
              <a:rPr lang="en-US" dirty="0" err="1"/>
              <a:t>protočna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hr-HR" dirty="0"/>
              <a:t> </a:t>
            </a:r>
            <a:r>
              <a:rPr lang="en-US" dirty="0"/>
              <a:t>pipeline) </a:t>
            </a:r>
            <a:r>
              <a:rPr lang="en-US" dirty="0" err="1"/>
              <a:t>računala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F6C54-D559-9C0F-14AA-79206C3D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79" y="4812137"/>
            <a:ext cx="2903621" cy="20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7BDD-5A49-838C-40D1-E648F29F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računalnu</a:t>
            </a:r>
            <a:r>
              <a:rPr lang="en-US" dirty="0"/>
              <a:t> </a:t>
            </a:r>
            <a:r>
              <a:rPr lang="en-US" dirty="0" err="1"/>
              <a:t>znanost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849E-8A58-8911-6521-C00A1374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rješimo</a:t>
            </a:r>
            <a:r>
              <a:rPr lang="en-US" dirty="0"/>
              <a:t> </a:t>
            </a:r>
            <a:r>
              <a:rPr lang="en-US" dirty="0" err="1"/>
              <a:t>probleme</a:t>
            </a:r>
            <a:endParaRPr lang="hr-HR" dirty="0"/>
          </a:p>
          <a:p>
            <a:r>
              <a:rPr lang="pt-BR" dirty="0"/>
              <a:t>Da dobijemo uvid u način rada računala</a:t>
            </a:r>
            <a:endParaRPr lang="hr-HR" dirty="0"/>
          </a:p>
          <a:p>
            <a:r>
              <a:rPr lang="en-US" dirty="0"/>
              <a:t>Da </a:t>
            </a:r>
            <a:r>
              <a:rPr lang="en-US" dirty="0" err="1"/>
              <a:t>omogućimo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I </a:t>
            </a:r>
            <a:r>
              <a:rPr lang="en-US" dirty="0" err="1"/>
              <a:t>budućnost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78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8B69-10AE-DCC6-62BD-E07703C9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15038"/>
            <a:ext cx="10515600" cy="1325563"/>
          </a:xfrm>
        </p:spPr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r>
              <a:rPr lang="en-US" dirty="0"/>
              <a:t> u </a:t>
            </a:r>
            <a:r>
              <a:rPr lang="en-US" dirty="0" err="1"/>
              <a:t>slikama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CAA1F-AEC6-8780-0CA4-E2BCEC82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33" y="973053"/>
            <a:ext cx="7001369" cy="3026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28072-3944-CC6D-17B6-9DCA87D9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20" y="3444384"/>
            <a:ext cx="7159880" cy="30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7A55-5D25-79D1-BC84-C31BA30A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određujemo</a:t>
            </a:r>
            <a:r>
              <a:rPr lang="en-US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14FB-FE2F-CD95-03D4-5EACCF16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Zahtjevi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poslužili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ishodište</a:t>
            </a:r>
            <a:r>
              <a:rPr lang="en-US" dirty="0"/>
              <a:t> za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hr-HR" dirty="0"/>
              <a:t> </a:t>
            </a:r>
            <a:r>
              <a:rPr lang="en-US" dirty="0" err="1"/>
              <a:t>računala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r>
              <a:rPr lang="en-US" dirty="0"/>
              <a:t> s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automatskim</a:t>
            </a:r>
            <a:r>
              <a:rPr lang="en-US" dirty="0"/>
              <a:t> </a:t>
            </a:r>
            <a:r>
              <a:rPr lang="en-US" dirty="0" err="1"/>
              <a:t>izvođenjem</a:t>
            </a:r>
            <a:r>
              <a:rPr lang="hr-HR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ulaznih</a:t>
            </a:r>
            <a:r>
              <a:rPr lang="en-US" dirty="0"/>
              <a:t>, </a:t>
            </a:r>
            <a:r>
              <a:rPr lang="en-US" dirty="0" err="1"/>
              <a:t>međurezultata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slijeda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(</a:t>
            </a:r>
            <a:r>
              <a:rPr lang="en-US" dirty="0" err="1"/>
              <a:t>programa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67597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4BD7-CA56-CBFC-83A7-7D66B5DD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r>
              <a:rPr lang="en-US" dirty="0"/>
              <a:t> s </a:t>
            </a:r>
            <a:r>
              <a:rPr lang="en-US" dirty="0" err="1"/>
              <a:t>pohranjivanjem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8C5A-0928-7061-FB3E-81F84524B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Značajke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pohranjuju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u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hr-HR" dirty="0"/>
              <a:t> </a:t>
            </a:r>
            <a:r>
              <a:rPr lang="en-US" dirty="0"/>
              <a:t>– </a:t>
            </a:r>
            <a:r>
              <a:rPr lang="en-US" dirty="0" err="1"/>
              <a:t>memoriji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aritmetičkih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“</a:t>
            </a:r>
            <a:r>
              <a:rPr lang="en-US" dirty="0" err="1"/>
              <a:t>razumije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tumači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hr-HR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–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s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svijetom</a:t>
            </a:r>
            <a:r>
              <a:rPr lang="en-US" dirty="0"/>
              <a:t> (</a:t>
            </a:r>
            <a:r>
              <a:rPr lang="en-US" dirty="0" err="1"/>
              <a:t>korisnikom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procesom</a:t>
            </a:r>
            <a:r>
              <a:rPr lang="en-US" dirty="0"/>
              <a:t>,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računalom</a:t>
            </a:r>
            <a:r>
              <a:rPr lang="en-US" dirty="0"/>
              <a:t>) - </a:t>
            </a:r>
            <a:r>
              <a:rPr lang="en-US" dirty="0" err="1"/>
              <a:t>ulazno-izlazna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4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5834-7488-60F2-49E6-D4AAE9D0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Funkcijske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3713-1F91-4E03-0DD4-C1C8C4B5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0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72AB-D52B-0965-92DE-8472BCCF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Neumannov</a:t>
            </a:r>
            <a:r>
              <a:rPr lang="en-US" dirty="0"/>
              <a:t>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8DAF7-7BEA-40B1-D0EF-CF3D2679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9400"/>
            <a:ext cx="4839824" cy="5383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390F9-4268-A363-7CD9-9BEF1FB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38" y="305980"/>
            <a:ext cx="3094856" cy="2758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3B9FA-F8B0-A26C-188D-8A23D804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994" y="662781"/>
            <a:ext cx="3627286" cy="2342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A8FDB-637C-97C2-D476-30DA0538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082" y="3064042"/>
            <a:ext cx="4839824" cy="35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2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1A0B-78FA-34C3-D4F7-D3821F1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Tokovi</a:t>
            </a:r>
            <a:r>
              <a:rPr lang="en-US" dirty="0"/>
              <a:t> u </a:t>
            </a:r>
            <a:r>
              <a:rPr lang="en-US" dirty="0" err="1"/>
              <a:t>računalu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C569-6A57-B860-3C8C-E1BC91DA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Funkcijske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pPr lvl="1"/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endParaRPr lang="en-US" dirty="0"/>
          </a:p>
          <a:p>
            <a:r>
              <a:rPr lang="en-US" dirty="0" err="1"/>
              <a:t>Većinu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tumačenja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8831-5F89-628A-3B85-202A5B8E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Neumann,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DD94-D60C-79A5-862E-4BCE9DFE6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IAS</a:t>
            </a:r>
            <a:r>
              <a:rPr lang="hr-HR" dirty="0"/>
              <a:t> </a:t>
            </a:r>
            <a:r>
              <a:rPr lang="en-US" dirty="0"/>
              <a:t>(Institute of Advanced Study) </a:t>
            </a:r>
            <a:r>
              <a:rPr lang="en-US" dirty="0" err="1"/>
              <a:t>imala</a:t>
            </a:r>
            <a:r>
              <a:rPr lang="en-US" dirty="0"/>
              <a:t> je:</a:t>
            </a:r>
          </a:p>
          <a:p>
            <a:pPr lvl="1"/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zbrajanje</a:t>
            </a:r>
            <a:r>
              <a:rPr lang="en-US" dirty="0"/>
              <a:t> (</a:t>
            </a:r>
            <a:r>
              <a:rPr lang="en-US" dirty="0" err="1"/>
              <a:t>zbrajalo</a:t>
            </a:r>
            <a:r>
              <a:rPr lang="en-US" dirty="0"/>
              <a:t>)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posmak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shifter)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podatak</a:t>
            </a:r>
            <a:r>
              <a:rPr lang="en-US" dirty="0"/>
              <a:t> </a:t>
            </a:r>
            <a:r>
              <a:rPr lang="en-US" dirty="0" err="1"/>
              <a:t>posmiče</a:t>
            </a:r>
            <a:r>
              <a:rPr lang="hr-HR" dirty="0"/>
              <a:t> </a:t>
            </a:r>
            <a:r>
              <a:rPr lang="en-US" dirty="0" err="1"/>
              <a:t>ulijevo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udesno</a:t>
            </a:r>
            <a:r>
              <a:rPr lang="en-US" dirty="0"/>
              <a:t> za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mjesta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40-bitna </a:t>
            </a:r>
            <a:r>
              <a:rPr lang="en-US" dirty="0" err="1"/>
              <a:t>registra</a:t>
            </a:r>
            <a:r>
              <a:rPr lang="en-US" dirty="0"/>
              <a:t> za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I</a:t>
            </a:r>
            <a:r>
              <a:rPr lang="hr-HR" dirty="0"/>
              <a:t> </a:t>
            </a:r>
            <a:r>
              <a:rPr lang="en-US" dirty="0" err="1"/>
              <a:t>rezultata</a:t>
            </a:r>
            <a:r>
              <a:rPr lang="en-US" dirty="0"/>
              <a:t>: </a:t>
            </a:r>
            <a:r>
              <a:rPr lang="en-US" dirty="0" err="1"/>
              <a:t>registar</a:t>
            </a:r>
            <a:r>
              <a:rPr lang="en-US" dirty="0"/>
              <a:t> AC (koji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akumulator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MQ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akumulatora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273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58CB-94C5-1DC8-B6C3-55F7451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Neumann,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0BBE-EDD4-2B3D-5BDF-9423ADB9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hr-HR" dirty="0"/>
              <a:t>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za </a:t>
            </a:r>
            <a:r>
              <a:rPr lang="en-US" dirty="0" err="1"/>
              <a:t>vremensko</a:t>
            </a:r>
            <a:r>
              <a:rPr lang="en-US" dirty="0"/>
              <a:t>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hr-HR" dirty="0"/>
              <a:t> </a:t>
            </a:r>
            <a:r>
              <a:rPr lang="en-US" dirty="0" err="1"/>
              <a:t>jedinicama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zadužena</a:t>
            </a:r>
            <a:r>
              <a:rPr lang="en-US" dirty="0"/>
              <a:t> je za </a:t>
            </a:r>
            <a:r>
              <a:rPr lang="en-US" dirty="0" err="1"/>
              <a:t>automatsko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hr-HR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04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0BC8-2BDF-D348-AA45-A8C52A9C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instrukcije</a:t>
            </a:r>
            <a:r>
              <a:rPr lang="en-US" dirty="0"/>
              <a:t> IAS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2620-3B05-C192-289E-40BA8CC6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Polje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(op) (</a:t>
            </a:r>
            <a:r>
              <a:rPr lang="en-US" dirty="0" err="1"/>
              <a:t>engl.</a:t>
            </a:r>
            <a:r>
              <a:rPr lang="en-US" dirty="0"/>
              <a:t> opcode – operation code)-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operaciju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Adresno</a:t>
            </a:r>
            <a:r>
              <a:rPr lang="en-US" dirty="0"/>
              <a:t> polje -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(operand)</a:t>
            </a:r>
          </a:p>
          <a:p>
            <a:r>
              <a:rPr lang="en-US" dirty="0"/>
              <a:t>• Program se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jedinca</a:t>
            </a:r>
            <a:r>
              <a:rPr lang="en-US" dirty="0"/>
              <a:t> </a:t>
            </a:r>
            <a:r>
              <a:rPr lang="en-US" dirty="0" err="1"/>
              <a:t>pribavlja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hr-HR" dirty="0"/>
              <a:t> </a:t>
            </a:r>
            <a:r>
              <a:rPr lang="en-US" dirty="0"/>
              <a:t>fetch) </a:t>
            </a:r>
            <a:r>
              <a:rPr lang="en-US" dirty="0" err="1"/>
              <a:t>instrukcije</a:t>
            </a:r>
            <a:r>
              <a:rPr lang="en-US" dirty="0"/>
              <a:t> u </a:t>
            </a:r>
            <a:r>
              <a:rPr lang="en-US" dirty="0" err="1"/>
              <a:t>kodiranom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287B3-F1A8-1EF7-4E4B-FF7D4B249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64" y="4749265"/>
            <a:ext cx="9913672" cy="1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4E6A-F045-2E62-83F2-CB5FBC9A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Faze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4F0D-AC3A-BB5F-B034-A4E99F43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 PC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se u </a:t>
            </a:r>
            <a:r>
              <a:rPr lang="en-US" dirty="0" err="1"/>
              <a:t>dvije</a:t>
            </a:r>
            <a:r>
              <a:rPr lang="en-US" dirty="0"/>
              <a:t> faze (</a:t>
            </a:r>
            <a:r>
              <a:rPr lang="en-US" dirty="0" err="1"/>
              <a:t>obje</a:t>
            </a:r>
            <a:r>
              <a:rPr lang="en-US" dirty="0"/>
              <a:t> se faze</a:t>
            </a:r>
            <a:r>
              <a:rPr lang="hr-HR" dirty="0"/>
              <a:t> </a:t>
            </a:r>
            <a:r>
              <a:rPr lang="en-US" dirty="0" err="1"/>
              <a:t>nazivaju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PRIBAVI (</a:t>
            </a:r>
            <a:r>
              <a:rPr lang="en-US" dirty="0" err="1"/>
              <a:t>engl.</a:t>
            </a:r>
            <a:r>
              <a:rPr lang="en-US" dirty="0"/>
              <a:t> fetch)</a:t>
            </a:r>
          </a:p>
          <a:p>
            <a:pPr lvl="1"/>
            <a:r>
              <a:rPr lang="en-US" dirty="0"/>
              <a:t>IZVRŠI (</a:t>
            </a:r>
            <a:r>
              <a:rPr lang="en-US" dirty="0" err="1"/>
              <a:t>engl.</a:t>
            </a:r>
            <a:r>
              <a:rPr lang="en-US" dirty="0"/>
              <a:t> Execute)</a:t>
            </a:r>
          </a:p>
          <a:p>
            <a:r>
              <a:rPr lang="en-US" dirty="0" err="1"/>
              <a:t>Tijekom</a:t>
            </a:r>
            <a:r>
              <a:rPr lang="en-US" dirty="0"/>
              <a:t> faze PRIBAVI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pribavlja</a:t>
            </a:r>
            <a:r>
              <a:rPr lang="en-US" dirty="0"/>
              <a:t> </a:t>
            </a:r>
            <a:r>
              <a:rPr lang="en-US" dirty="0" err="1"/>
              <a:t>strojnu</a:t>
            </a:r>
            <a:r>
              <a:rPr lang="hr-HR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vrijeme</a:t>
            </a:r>
            <a:r>
              <a:rPr lang="en-US" dirty="0"/>
              <a:t> faze IZVRŠI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ishodu</a:t>
            </a:r>
            <a:r>
              <a:rPr lang="hr-HR" dirty="0"/>
              <a:t> </a:t>
            </a:r>
            <a:r>
              <a:rPr lang="en-US" dirty="0" err="1"/>
              <a:t>dekodiranja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,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sljedove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hr-HR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pobuđuje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podržane</a:t>
            </a:r>
            <a:r>
              <a:rPr lang="en-US" dirty="0"/>
              <a:t> </a:t>
            </a:r>
            <a:r>
              <a:rPr lang="en-US" dirty="0" err="1"/>
              <a:t>sklopovljem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7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F071-0B4B-5958-6039-67032ECB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rješava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D0FB-B764-B99F-F2FB-A843DC43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Kroz</a:t>
            </a:r>
            <a:r>
              <a:rPr lang="en-US" dirty="0"/>
              <a:t> “</a:t>
            </a:r>
            <a:r>
              <a:rPr lang="en-US" dirty="0" err="1"/>
              <a:t>orkestraciju</a:t>
            </a:r>
            <a:r>
              <a:rPr lang="en-US" dirty="0"/>
              <a:t>” </a:t>
            </a:r>
            <a:r>
              <a:rPr lang="en-US" dirty="0" err="1"/>
              <a:t>elektrona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34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A321-B434-E636-7F9B-71A22060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Memorijska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BFE1-5E2A-1258-C386-C470594B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podatka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pohranu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dohvaćanje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pohranjenog</a:t>
            </a:r>
            <a:r>
              <a:rPr lang="en-US" dirty="0"/>
              <a:t> </a:t>
            </a:r>
            <a:r>
              <a:rPr lang="en-US" dirty="0" err="1"/>
              <a:t>podatka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Dohvaćanje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je </a:t>
            </a:r>
            <a:r>
              <a:rPr lang="en-US" dirty="0" err="1"/>
              <a:t>operacijom</a:t>
            </a:r>
            <a:r>
              <a:rPr lang="en-US" dirty="0"/>
              <a:t> </a:t>
            </a:r>
            <a:r>
              <a:rPr lang="en-US" dirty="0" err="1"/>
              <a:t>čitanja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Read)</a:t>
            </a:r>
          </a:p>
          <a:p>
            <a:r>
              <a:rPr lang="en-US" dirty="0" err="1"/>
              <a:t>Pohrana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-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en-US" dirty="0"/>
              <a:t> Write)</a:t>
            </a:r>
          </a:p>
          <a:p>
            <a:r>
              <a:rPr lang="en-US" dirty="0"/>
              <a:t>• </a:t>
            </a:r>
            <a:r>
              <a:rPr lang="en-US" dirty="0" err="1"/>
              <a:t>Hijerarhijska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– </a:t>
            </a:r>
            <a:r>
              <a:rPr lang="en-US" dirty="0" err="1"/>
              <a:t>memorija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od:</a:t>
            </a:r>
          </a:p>
          <a:p>
            <a:pPr lvl="1"/>
            <a:r>
              <a:rPr lang="en-US" dirty="0" err="1"/>
              <a:t>radne</a:t>
            </a:r>
            <a:r>
              <a:rPr lang="en-US" dirty="0"/>
              <a:t> (</a:t>
            </a:r>
            <a:r>
              <a:rPr lang="en-US" dirty="0" err="1"/>
              <a:t>primarne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)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neaktivne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BE1A-0625-86A2-F83C-AA480094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Ulazno-izlazna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E014-734E-84FB-4C15-781A3834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IAS </a:t>
            </a:r>
            <a:r>
              <a:rPr lang="en-US" dirty="0" err="1"/>
              <a:t>bilo</a:t>
            </a:r>
            <a:r>
              <a:rPr lang="en-US" dirty="0"/>
              <a:t> je </a:t>
            </a:r>
            <a:r>
              <a:rPr lang="en-US" dirty="0" err="1"/>
              <a:t>jednokorisničko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single-user</a:t>
            </a:r>
            <a:r>
              <a:rPr lang="hr-HR" dirty="0"/>
              <a:t> </a:t>
            </a:r>
            <a:r>
              <a:rPr lang="en-US" dirty="0"/>
              <a:t>oriented)</a:t>
            </a:r>
          </a:p>
          <a:p>
            <a:r>
              <a:rPr lang="en-US" dirty="0"/>
              <a:t>• </a:t>
            </a:r>
            <a:r>
              <a:rPr lang="en-US" dirty="0" err="1"/>
              <a:t>Dopuštalo</a:t>
            </a:r>
            <a:r>
              <a:rPr lang="en-US" dirty="0"/>
              <a:t> je </a:t>
            </a:r>
            <a:r>
              <a:rPr lang="en-US" dirty="0" err="1"/>
              <a:t>istodobni</a:t>
            </a:r>
            <a:r>
              <a:rPr lang="en-US" dirty="0"/>
              <a:t> rad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korisniku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Izmjena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svijetom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se pod </a:t>
            </a:r>
            <a:r>
              <a:rPr lang="en-US" dirty="0" err="1"/>
              <a:t>izravnim</a:t>
            </a:r>
            <a:r>
              <a:rPr lang="hr-HR" dirty="0"/>
              <a:t> </a:t>
            </a:r>
            <a:r>
              <a:rPr lang="en-US" dirty="0" err="1"/>
              <a:t>upravljanjem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teleprinter s </a:t>
            </a:r>
            <a:r>
              <a:rPr lang="en-US" dirty="0" err="1"/>
              <a:t>pomoćnom</a:t>
            </a:r>
            <a:r>
              <a:rPr lang="en-US" dirty="0"/>
              <a:t> </a:t>
            </a:r>
            <a:r>
              <a:rPr lang="en-US" dirty="0" err="1"/>
              <a:t>magnetskom</a:t>
            </a:r>
            <a:r>
              <a:rPr lang="hr-HR" dirty="0"/>
              <a:t> </a:t>
            </a:r>
            <a:r>
              <a:rPr lang="en-US" dirty="0" err="1"/>
              <a:t>žicom</a:t>
            </a:r>
            <a:r>
              <a:rPr lang="en-US" dirty="0"/>
              <a:t> (</a:t>
            </a:r>
            <a:r>
              <a:rPr lang="en-US" dirty="0" err="1"/>
              <a:t>preinačeno</a:t>
            </a:r>
            <a:r>
              <a:rPr lang="en-US" dirty="0"/>
              <a:t> – </a:t>
            </a:r>
            <a:r>
              <a:rPr lang="en-US" dirty="0" err="1"/>
              <a:t>bušena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)</a:t>
            </a:r>
          </a:p>
          <a:p>
            <a:r>
              <a:rPr lang="en-US" dirty="0"/>
              <a:t>• Kao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poslužile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cijevi</a:t>
            </a:r>
            <a:r>
              <a:rPr lang="en-US" dirty="0"/>
              <a:t> </a:t>
            </a:r>
            <a:r>
              <a:rPr lang="en-US" dirty="0" err="1"/>
              <a:t>Selectron</a:t>
            </a:r>
            <a:r>
              <a:rPr lang="hr-HR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svjetla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pozicijama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</a:t>
            </a:r>
            <a:r>
              <a:rPr lang="hr-HR" dirty="0"/>
              <a:t> </a:t>
            </a:r>
            <a:r>
              <a:rPr lang="en-US" dirty="0" err="1"/>
              <a:t>pohranjene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(1)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odgovarala</a:t>
            </a:r>
            <a:r>
              <a:rPr lang="en-US" dirty="0"/>
              <a:t> </a:t>
            </a:r>
            <a:r>
              <a:rPr lang="en-US" dirty="0" err="1"/>
              <a:t>nulama</a:t>
            </a:r>
            <a:r>
              <a:rPr lang="en-US" dirty="0"/>
              <a:t> (0)</a:t>
            </a:r>
          </a:p>
        </p:txBody>
      </p:sp>
    </p:spTree>
    <p:extLst>
      <p:ext uri="{BB962C8B-B14F-4D97-AF65-F5344CB8AC3E}">
        <p14:creationId xmlns:p14="http://schemas.microsoft.com/office/powerpoint/2010/main" val="3315247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FB3F-8996-938E-CE05-3DF511502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ALU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4A474-E6A6-DC30-8115-30AECDAC1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62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CE8B-80F9-F5DD-0676-8771E72A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Pojednostavljeni</a:t>
            </a:r>
            <a:r>
              <a:rPr lang="en-US" dirty="0"/>
              <a:t> model </a:t>
            </a:r>
            <a:r>
              <a:rPr lang="en-US" dirty="0" err="1"/>
              <a:t>procesora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F28F7-9839-234D-92F0-79B2268B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527" y="1834332"/>
            <a:ext cx="7450946" cy="4658543"/>
          </a:xfrm>
        </p:spPr>
      </p:pic>
    </p:spTree>
    <p:extLst>
      <p:ext uri="{BB962C8B-B14F-4D97-AF65-F5344CB8AC3E}">
        <p14:creationId xmlns:p14="http://schemas.microsoft.com/office/powerpoint/2010/main" val="2468044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211-E859-05E9-C67E-12406690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1908-2A09-0E61-3AE5-DCEC7FB0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Mikroprocesor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sklopove</a:t>
            </a:r>
            <a:r>
              <a:rPr lang="en-US" dirty="0"/>
              <a:t> za </a:t>
            </a:r>
            <a:r>
              <a:rPr lang="en-US" dirty="0" err="1"/>
              <a:t>rukovanje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sklopove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6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E00-7804-0792-9E59-29AA85BA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rukovanje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1A9D-8845-0B3D-B7F3-09F1405D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akumulatori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uvjeta</a:t>
            </a:r>
            <a:r>
              <a:rPr lang="en-US" dirty="0"/>
              <a:t> (status </a:t>
            </a:r>
            <a:r>
              <a:rPr lang="en-US" dirty="0" err="1"/>
              <a:t>registar</a:t>
            </a:r>
            <a:r>
              <a:rPr lang="en-US" dirty="0"/>
              <a:t>, PSW, CCR)</a:t>
            </a:r>
          </a:p>
          <a:p>
            <a:r>
              <a:rPr lang="en-US" dirty="0"/>
              <a:t>•</a:t>
            </a:r>
            <a:r>
              <a:rPr lang="en-US" dirty="0" err="1"/>
              <a:t>adresni</a:t>
            </a:r>
            <a:r>
              <a:rPr lang="en-US" dirty="0"/>
              <a:t> </a:t>
            </a:r>
            <a:r>
              <a:rPr lang="en-US" dirty="0" err="1"/>
              <a:t>registri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segmentni</a:t>
            </a:r>
            <a:r>
              <a:rPr lang="en-US" dirty="0"/>
              <a:t> </a:t>
            </a:r>
            <a:r>
              <a:rPr lang="en-US" dirty="0" err="1"/>
              <a:t>registri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1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D26A-C743-8A1B-2424-BF432F98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F619-EEF8-CB39-EAE4-9F2B10C4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ALU:</a:t>
            </a:r>
          </a:p>
          <a:p>
            <a:pPr lvl="1"/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oduzimanje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AND </a:t>
            </a:r>
            <a:r>
              <a:rPr lang="en-US" dirty="0" err="1"/>
              <a:t>i</a:t>
            </a:r>
            <a:r>
              <a:rPr lang="en-US" dirty="0"/>
              <a:t> OR)</a:t>
            </a:r>
          </a:p>
          <a:p>
            <a:pPr lvl="1"/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Load </a:t>
            </a:r>
            <a:r>
              <a:rPr lang="en-US" dirty="0" err="1"/>
              <a:t>i</a:t>
            </a:r>
            <a:r>
              <a:rPr lang="en-US" dirty="0"/>
              <a:t> Store)</a:t>
            </a:r>
          </a:p>
          <a:p>
            <a:r>
              <a:rPr lang="en-US" dirty="0"/>
              <a:t>• ALU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duguje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  <a:p>
            <a:r>
              <a:rPr lang="en-US" dirty="0"/>
              <a:t>• ALU </a:t>
            </a:r>
            <a:r>
              <a:rPr lang="en-US" dirty="0" err="1"/>
              <a:t>ostvarujemo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hr-HR" dirty="0"/>
              <a:t> </a:t>
            </a:r>
            <a:r>
              <a:rPr lang="en-US" dirty="0" err="1"/>
              <a:t>krugova</a:t>
            </a:r>
            <a:r>
              <a:rPr lang="en-US" dirty="0"/>
              <a:t>/</a:t>
            </a:r>
            <a:r>
              <a:rPr lang="en-US" dirty="0" err="1"/>
              <a:t>sklopova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71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967C-0FB2-1B08-FCDE-55B11775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9757-C622-6C62-ECEC-5A01755A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ALU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zbrajanje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oduzimanje</a:t>
            </a:r>
            <a:r>
              <a:rPr lang="en-US" dirty="0"/>
              <a:t>, </a:t>
            </a:r>
            <a:r>
              <a:rPr lang="en-US" dirty="0" err="1"/>
              <a:t>dijeljenje</a:t>
            </a:r>
            <a:r>
              <a:rPr lang="en-US" dirty="0"/>
              <a:t>, </a:t>
            </a:r>
            <a:r>
              <a:rPr lang="en-US" dirty="0" err="1"/>
              <a:t>množenje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dizajnirane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sklopova</a:t>
            </a:r>
            <a:r>
              <a:rPr lang="hr-HR" dirty="0"/>
              <a:t> </a:t>
            </a:r>
            <a:r>
              <a:rPr lang="en-US" dirty="0"/>
              <a:t>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dizajnirani</a:t>
            </a:r>
            <a:r>
              <a:rPr lang="en-US" dirty="0"/>
              <a:t> za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tj.koji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hr-HR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/</a:t>
            </a:r>
            <a:r>
              <a:rPr lang="en-US" dirty="0" err="1"/>
              <a:t>algoritme</a:t>
            </a:r>
            <a:endParaRPr lang="en-US" dirty="0"/>
          </a:p>
          <a:p>
            <a:r>
              <a:rPr lang="en-US" dirty="0"/>
              <a:t>• ALU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FP</a:t>
            </a:r>
            <a:r>
              <a:rPr lang="hr-HR" dirty="0"/>
              <a:t>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decimalne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kompleksnijeg</a:t>
            </a:r>
            <a:r>
              <a:rPr lang="hr-HR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povijest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puta </a:t>
            </a:r>
            <a:r>
              <a:rPr lang="en-US" dirty="0" err="1"/>
              <a:t>koristili</a:t>
            </a:r>
            <a:r>
              <a:rPr lang="hr-HR" dirty="0"/>
              <a:t> </a:t>
            </a: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b="1" i="1" dirty="0" err="1"/>
              <a:t>koprocesori</a:t>
            </a:r>
            <a:endParaRPr lang="en-US" b="1" i="1" dirty="0"/>
          </a:p>
          <a:p>
            <a:r>
              <a:rPr lang="en-US" dirty="0"/>
              <a:t>• </a:t>
            </a:r>
            <a:r>
              <a:rPr lang="en-US" dirty="0" err="1"/>
              <a:t>Koprocesori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“u </a:t>
            </a:r>
            <a:r>
              <a:rPr lang="en-US" dirty="0" err="1"/>
              <a:t>harmoniji</a:t>
            </a:r>
            <a:r>
              <a:rPr lang="en-US" dirty="0"/>
              <a:t>”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procesorom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88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DC1D-7B8B-C9FB-24D2-EE5783F9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D477-855B-8033-B8F6-9B0A5AA75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kriterij</a:t>
            </a:r>
            <a:r>
              <a:rPr lang="en-US" dirty="0"/>
              <a:t> za </a:t>
            </a:r>
            <a:r>
              <a:rPr lang="en-US" dirty="0" err="1"/>
              <a:t>odabir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 je ISA</a:t>
            </a:r>
            <a:r>
              <a:rPr lang="hr-HR" dirty="0"/>
              <a:t> </a:t>
            </a:r>
            <a:r>
              <a:rPr lang="en-US" dirty="0"/>
              <a:t>(Instruction Set Architecture), </a:t>
            </a:r>
            <a:r>
              <a:rPr lang="en-US" dirty="0" err="1"/>
              <a:t>pošto</a:t>
            </a:r>
            <a:r>
              <a:rPr lang="en-US" dirty="0"/>
              <a:t> ALU mora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hr-HR" dirty="0"/>
              <a:t> </a:t>
            </a:r>
            <a:r>
              <a:rPr lang="en-US" dirty="0" err="1"/>
              <a:t>poslove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u ISA</a:t>
            </a:r>
          </a:p>
          <a:p>
            <a:r>
              <a:rPr lang="en-US" dirty="0"/>
              <a:t>•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u </a:t>
            </a:r>
            <a:r>
              <a:rPr lang="en-US" dirty="0" err="1"/>
              <a:t>procesoru</a:t>
            </a:r>
            <a:r>
              <a:rPr lang="en-US" dirty="0"/>
              <a:t> </a:t>
            </a:r>
            <a:r>
              <a:rPr lang="en-US" dirty="0" err="1"/>
              <a:t>ostvarujemo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hr-HR" dirty="0"/>
              <a:t> </a:t>
            </a:r>
            <a:r>
              <a:rPr lang="en-US" dirty="0" err="1"/>
              <a:t>manipulaciju</a:t>
            </a:r>
            <a:r>
              <a:rPr lang="en-US" dirty="0"/>
              <a:t> I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pridruženi</a:t>
            </a:r>
            <a:r>
              <a:rPr lang="hr-HR" dirty="0"/>
              <a:t> </a:t>
            </a:r>
            <a:r>
              <a:rPr lang="en-US" dirty="0" err="1"/>
              <a:t>instrukciji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instrukcijama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datapath</a:t>
            </a:r>
            <a:r>
              <a:rPr lang="en-US" dirty="0"/>
              <a:t>, </a:t>
            </a:r>
            <a:r>
              <a:rPr lang="en-US" dirty="0" err="1"/>
              <a:t>tj.tok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Navigaciju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se </a:t>
            </a:r>
            <a:r>
              <a:rPr lang="en-US" dirty="0" err="1"/>
              <a:t>odrađuje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hr-HR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učitavanja</a:t>
            </a:r>
            <a:r>
              <a:rPr lang="en-US" dirty="0"/>
              <a:t> (LOAD)</a:t>
            </a:r>
          </a:p>
        </p:txBody>
      </p:sp>
    </p:spTree>
    <p:extLst>
      <p:ext uri="{BB962C8B-B14F-4D97-AF65-F5344CB8AC3E}">
        <p14:creationId xmlns:p14="http://schemas.microsoft.com/office/powerpoint/2010/main" val="2552993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5FF7-C847-0712-18FF-69B773FA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Neumann-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DC6E-10F0-7BAE-A53D-037392FD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Program koji se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se u </a:t>
            </a:r>
            <a:r>
              <a:rPr lang="en-US" dirty="0" err="1"/>
              <a:t>binarnom</a:t>
            </a:r>
            <a:r>
              <a:rPr lang="en-US" dirty="0"/>
              <a:t> </a:t>
            </a:r>
            <a:r>
              <a:rPr lang="en-US" dirty="0" err="1"/>
              <a:t>formatu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memorijskoj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–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hr-HR" dirty="0"/>
              <a:t> </a:t>
            </a:r>
            <a:r>
              <a:rPr lang="en-US" dirty="0" err="1"/>
              <a:t>korišteni</a:t>
            </a:r>
            <a:r>
              <a:rPr lang="en-US" dirty="0"/>
              <a:t> za </a:t>
            </a:r>
            <a:r>
              <a:rPr lang="en-US" dirty="0" err="1"/>
              <a:t>neki</a:t>
            </a:r>
            <a:r>
              <a:rPr lang="en-US" dirty="0"/>
              <a:t> “</a:t>
            </a:r>
            <a:r>
              <a:rPr lang="en-US" dirty="0" err="1"/>
              <a:t>efekt</a:t>
            </a:r>
            <a:r>
              <a:rPr lang="en-US" dirty="0"/>
              <a:t>” u </a:t>
            </a:r>
            <a:r>
              <a:rPr lang="en-US" dirty="0" err="1"/>
              <a:t>programu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/>
              <a:t>. “Stored Program</a:t>
            </a:r>
            <a:r>
              <a:rPr lang="hr-HR" dirty="0"/>
              <a:t> </a:t>
            </a:r>
            <a:r>
              <a:rPr lang="en-US" dirty="0"/>
              <a:t>Concept”</a:t>
            </a:r>
          </a:p>
          <a:p>
            <a:r>
              <a:rPr lang="en-US" dirty="0"/>
              <a:t>• </a:t>
            </a:r>
            <a:r>
              <a:rPr lang="en-US" dirty="0" err="1"/>
              <a:t>Ovaj</a:t>
            </a:r>
            <a:r>
              <a:rPr lang="en-US" dirty="0"/>
              <a:t> concept </a:t>
            </a:r>
            <a:r>
              <a:rPr lang="en-US" dirty="0" err="1"/>
              <a:t>kaže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pohranjene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en-US" dirty="0"/>
              <a:t> koji je </a:t>
            </a:r>
            <a:r>
              <a:rPr lang="en-US" dirty="0" err="1"/>
              <a:t>čitljiv</a:t>
            </a:r>
            <a:r>
              <a:rPr lang="en-US" dirty="0"/>
              <a:t> CPU-u, a </a:t>
            </a:r>
            <a:r>
              <a:rPr lang="en-US" dirty="0" err="1"/>
              <a:t>računalo</a:t>
            </a:r>
            <a:r>
              <a:rPr lang="hr-HR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manipulirati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hr-HR" dirty="0"/>
              <a:t> </a:t>
            </a:r>
            <a:r>
              <a:rPr lang="en-US" dirty="0" err="1"/>
              <a:t>ovise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parametrima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kontrolnim</a:t>
            </a:r>
            <a:r>
              <a:rPr lang="en-US" dirty="0"/>
              <a:t> </a:t>
            </a:r>
            <a:r>
              <a:rPr lang="en-US" dirty="0" err="1"/>
              <a:t>stanjima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se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serijski</a:t>
            </a:r>
            <a:r>
              <a:rPr lang="en-US" dirty="0"/>
              <a:t> (</a:t>
            </a:r>
            <a:r>
              <a:rPr lang="en-US" dirty="0" err="1"/>
              <a:t>sekvencijalno</a:t>
            </a:r>
            <a:r>
              <a:rPr lang="en-US" dirty="0"/>
              <a:t>) </a:t>
            </a:r>
            <a:r>
              <a:rPr lang="en-US" dirty="0" err="1"/>
              <a:t>prateći</a:t>
            </a:r>
            <a:r>
              <a:rPr lang="en-US" dirty="0"/>
              <a:t>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hr-HR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zapisan</a:t>
            </a:r>
            <a:r>
              <a:rPr lang="en-US" dirty="0"/>
              <a:t> u </a:t>
            </a:r>
            <a:r>
              <a:rPr lang="en-US" dirty="0" err="1"/>
              <a:t>memoriji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5DC0-EC19-F36C-60CC-ACABBA5A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Transformacijska</a:t>
            </a:r>
            <a:r>
              <a:rPr lang="en-US" dirty="0"/>
              <a:t> </a:t>
            </a:r>
            <a:r>
              <a:rPr lang="en-US" dirty="0" err="1"/>
              <a:t>hijerarhija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04FFC7-6F5B-A3B1-D37C-58CA5719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631" y="2816281"/>
            <a:ext cx="5730737" cy="2370025"/>
          </a:xfrm>
        </p:spPr>
      </p:pic>
    </p:spTree>
    <p:extLst>
      <p:ext uri="{BB962C8B-B14F-4D97-AF65-F5344CB8AC3E}">
        <p14:creationId xmlns:p14="http://schemas.microsoft.com/office/powerpoint/2010/main" val="2067457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3494-30B2-6D1A-4AFE-186D7403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Zašto nam je to važno?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0DE9-5C62-C650-3815-2ACB8053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to </a:t>
            </a:r>
            <a:r>
              <a:rPr lang="en-US" dirty="0" err="1"/>
              <a:t>defaultni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Kad ne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ovakav</a:t>
            </a:r>
            <a:r>
              <a:rPr lang="en-US" dirty="0"/>
              <a:t> concept, </a:t>
            </a:r>
            <a:r>
              <a:rPr lang="en-US" dirty="0" err="1"/>
              <a:t>sve</a:t>
            </a:r>
            <a:r>
              <a:rPr lang="en-US" dirty="0"/>
              <a:t> bi se </a:t>
            </a:r>
            <a:r>
              <a:rPr lang="en-US" dirty="0" err="1"/>
              <a:t>instrukcije</a:t>
            </a:r>
            <a:r>
              <a:rPr lang="en-US" dirty="0"/>
              <a:t> morale</a:t>
            </a:r>
            <a:r>
              <a:rPr lang="hr-HR" dirty="0"/>
              <a:t> </a:t>
            </a:r>
            <a:r>
              <a:rPr lang="en-US" dirty="0" err="1"/>
              <a:t>pokretati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 – </a:t>
            </a:r>
            <a:r>
              <a:rPr lang="en-US" dirty="0" err="1"/>
              <a:t>nepraktično</a:t>
            </a:r>
            <a:r>
              <a:rPr lang="en-US" dirty="0"/>
              <a:t>, </a:t>
            </a:r>
            <a:r>
              <a:rPr lang="en-US" dirty="0" err="1"/>
              <a:t>beskorisno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nemoguće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korištenje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4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19FA-4B3E-17A9-71C3-7036D389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Arhitektura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C3F3-05E3-E901-1A8E-93E80F98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ovakvu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, </a:t>
            </a:r>
            <a:r>
              <a:rPr lang="en-US" dirty="0" err="1"/>
              <a:t>trebamo</a:t>
            </a:r>
            <a:r>
              <a:rPr lang="hr-HR" dirty="0"/>
              <a:t>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gradivne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ALU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 I output</a:t>
            </a:r>
          </a:p>
          <a:p>
            <a:pPr lvl="1"/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ALU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koji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zove</a:t>
            </a:r>
            <a:r>
              <a:rPr lang="en-US" dirty="0"/>
              <a:t> </a:t>
            </a:r>
            <a:r>
              <a:rPr lang="en-US" dirty="0" err="1"/>
              <a:t>akumulator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/</a:t>
            </a:r>
            <a:r>
              <a:rPr lang="en-US" dirty="0" err="1"/>
              <a:t>brojač</a:t>
            </a:r>
            <a:r>
              <a:rPr lang="en-US" dirty="0"/>
              <a:t> koji se </a:t>
            </a:r>
            <a:r>
              <a:rPr lang="en-US" dirty="0" err="1"/>
              <a:t>zove</a:t>
            </a:r>
            <a:r>
              <a:rPr lang="en-US" dirty="0"/>
              <a:t> PC</a:t>
            </a:r>
            <a:r>
              <a:rPr lang="hr-HR" dirty="0"/>
              <a:t> </a:t>
            </a:r>
            <a:r>
              <a:rPr lang="en-US" dirty="0"/>
              <a:t>(Program Counter, </a:t>
            </a:r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) –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slijedeća</a:t>
            </a:r>
            <a:r>
              <a:rPr lang="hr-HR" dirty="0"/>
              <a:t> </a:t>
            </a:r>
            <a:r>
              <a:rPr lang="en-US" dirty="0" err="1"/>
              <a:t>instrukcija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ostvareni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u </a:t>
            </a:r>
            <a:r>
              <a:rPr lang="en-US" dirty="0" err="1"/>
              <a:t>CPUu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ispravnom</a:t>
            </a:r>
            <a:r>
              <a:rPr lang="en-US" dirty="0"/>
              <a:t> </a:t>
            </a:r>
            <a:r>
              <a:rPr lang="en-US" dirty="0" err="1"/>
              <a:t>izvršavanju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21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7F5D-1C9E-99B7-02D0-A66927CB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von </a:t>
            </a:r>
            <a:r>
              <a:rPr lang="en-US" dirty="0" err="1"/>
              <a:t>Neumannovo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44AC-DC61-F6FE-5D7A-E6DAAD065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emulira</a:t>
            </a:r>
            <a:r>
              <a:rPr lang="en-US" dirty="0"/>
              <a:t> Fetch-Decode-</a:t>
            </a:r>
            <a:r>
              <a:rPr lang="en-US" dirty="0" err="1"/>
              <a:t>Execude</a:t>
            </a:r>
            <a:r>
              <a:rPr lang="en-US" dirty="0"/>
              <a:t> </a:t>
            </a:r>
            <a:r>
              <a:rPr lang="en-US" dirty="0" err="1"/>
              <a:t>sekvencu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Fetch – </a:t>
            </a:r>
            <a:r>
              <a:rPr lang="en-US" dirty="0" err="1"/>
              <a:t>dobavlja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adrese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zapisana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/>
              <a:t>PC, </a:t>
            </a:r>
            <a:r>
              <a:rPr lang="en-US" dirty="0" err="1"/>
              <a:t>inkrementira</a:t>
            </a:r>
            <a:r>
              <a:rPr lang="en-US" dirty="0"/>
              <a:t> se PC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namjesti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iduće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Decode – </a:t>
            </a:r>
            <a:r>
              <a:rPr lang="en-US" dirty="0" err="1"/>
              <a:t>dekodiranje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Execute – </a:t>
            </a:r>
            <a:r>
              <a:rPr lang="en-US" dirty="0" err="1"/>
              <a:t>izvršava</a:t>
            </a:r>
            <a:r>
              <a:rPr lang="en-US" dirty="0"/>
              <a:t> se </a:t>
            </a:r>
            <a:r>
              <a:rPr lang="en-US" dirty="0" err="1"/>
              <a:t>pgraom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podatkovnog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, </a:t>
            </a:r>
            <a:r>
              <a:rPr lang="en-US" dirty="0" err="1"/>
              <a:t>kontrolne</a:t>
            </a:r>
            <a:r>
              <a:rPr lang="hr-HR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ALU</a:t>
            </a:r>
          </a:p>
          <a:p>
            <a:r>
              <a:rPr lang="en-US" dirty="0"/>
              <a:t>• </a:t>
            </a:r>
            <a:r>
              <a:rPr lang="en-US" dirty="0" err="1"/>
              <a:t>Dobavljaju</a:t>
            </a:r>
            <a:r>
              <a:rPr lang="en-US" dirty="0"/>
              <a:t> se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osvježiti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 se </a:t>
            </a:r>
            <a:r>
              <a:rPr lang="en-US" dirty="0" err="1"/>
              <a:t>osvježavaju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, </a:t>
            </a:r>
            <a:r>
              <a:rPr lang="en-US" dirty="0" err="1"/>
              <a:t>kreće</a:t>
            </a:r>
            <a:r>
              <a:rPr lang="en-US" dirty="0"/>
              <a:t> se od </a:t>
            </a:r>
            <a:r>
              <a:rPr lang="en-US" dirty="0" err="1"/>
              <a:t>početka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78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102E-522A-B537-59A0-C4CF51AD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D7AE-1795-32AD-D60D-750E5DE0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Dizajnirano</a:t>
            </a:r>
            <a:r>
              <a:rPr lang="en-US" dirty="0"/>
              <a:t> da </a:t>
            </a:r>
            <a:r>
              <a:rPr lang="en-US" dirty="0" err="1"/>
              <a:t>procesira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po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(</a:t>
            </a:r>
            <a:r>
              <a:rPr lang="en-US" dirty="0" err="1"/>
              <a:t>nema</a:t>
            </a:r>
            <a:r>
              <a:rPr lang="hr-HR" dirty="0"/>
              <a:t> </a:t>
            </a:r>
            <a:r>
              <a:rPr lang="en-US" dirty="0" err="1"/>
              <a:t>paralelizma</a:t>
            </a:r>
            <a:r>
              <a:rPr lang="en-US" dirty="0"/>
              <a:t>) – CPU ne </a:t>
            </a:r>
            <a:r>
              <a:rPr lang="en-US" dirty="0" err="1"/>
              <a:t>može</a:t>
            </a:r>
            <a:r>
              <a:rPr lang="en-US" dirty="0"/>
              <a:t>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Fetch </a:t>
            </a:r>
            <a:r>
              <a:rPr lang="en-US" dirty="0" err="1"/>
              <a:t>i</a:t>
            </a:r>
            <a:r>
              <a:rPr lang="hr-HR" dirty="0"/>
              <a:t> </a:t>
            </a:r>
            <a:r>
              <a:rPr lang="en-US" dirty="0"/>
              <a:t>Execute</a:t>
            </a:r>
          </a:p>
          <a:p>
            <a:r>
              <a:rPr lang="en-US" dirty="0"/>
              <a:t>•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tog </a:t>
            </a:r>
            <a:r>
              <a:rPr lang="en-US" dirty="0" err="1"/>
              <a:t>problema</a:t>
            </a:r>
            <a:r>
              <a:rPr lang="en-US" dirty="0"/>
              <a:t> je </a:t>
            </a:r>
            <a:r>
              <a:rPr lang="en-US" dirty="0" err="1"/>
              <a:t>činjenica</a:t>
            </a:r>
            <a:r>
              <a:rPr lang="en-US" dirty="0"/>
              <a:t> 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hr-HR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– problem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natjecanja</a:t>
            </a:r>
            <a:endParaRPr lang="en-US" dirty="0"/>
          </a:p>
          <a:p>
            <a:r>
              <a:rPr lang="en-US" dirty="0"/>
              <a:t>• Problem je I </a:t>
            </a:r>
            <a:r>
              <a:rPr lang="en-US" dirty="0" err="1"/>
              <a:t>činjenica</a:t>
            </a:r>
            <a:r>
              <a:rPr lang="en-US" dirty="0"/>
              <a:t> da je </a:t>
            </a:r>
            <a:r>
              <a:rPr lang="en-US" dirty="0" err="1"/>
              <a:t>memorijski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dulji</a:t>
            </a:r>
            <a:r>
              <a:rPr lang="en-US" dirty="0"/>
              <a:t> od CPU</a:t>
            </a:r>
            <a:r>
              <a:rPr lang="hr-HR" dirty="0"/>
              <a:t> </a:t>
            </a:r>
            <a:r>
              <a:rPr lang="en-US" dirty="0" err="1"/>
              <a:t>ciklusa</a:t>
            </a:r>
            <a:r>
              <a:rPr lang="en-US" dirty="0"/>
              <a:t> – CPU </a:t>
            </a:r>
            <a:r>
              <a:rPr lang="en-US" dirty="0" err="1"/>
              <a:t>čeka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“in sync” – </a:t>
            </a:r>
            <a:r>
              <a:rPr lang="en-US" dirty="0" err="1"/>
              <a:t>dodatno</a:t>
            </a:r>
            <a:r>
              <a:rPr lang="hr-HR" dirty="0"/>
              <a:t> </a:t>
            </a:r>
            <a:r>
              <a:rPr lang="en-US" dirty="0" err="1"/>
              <a:t>usporavanje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agregatno</a:t>
            </a:r>
            <a:r>
              <a:rPr lang="en-US" dirty="0"/>
              <a:t> </a:t>
            </a:r>
            <a:r>
              <a:rPr lang="en-US" dirty="0" err="1"/>
              <a:t>zovemo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usko</a:t>
            </a:r>
            <a:r>
              <a:rPr lang="en-US" b="1" dirty="0"/>
              <a:t> </a:t>
            </a:r>
            <a:r>
              <a:rPr lang="en-US" b="1" dirty="0" err="1"/>
              <a:t>grlo</a:t>
            </a:r>
            <a:r>
              <a:rPr lang="en-US" b="1" dirty="0"/>
              <a:t>” von</a:t>
            </a:r>
            <a:r>
              <a:rPr lang="hr-HR" b="1" dirty="0"/>
              <a:t> </a:t>
            </a:r>
            <a:r>
              <a:rPr lang="en-US" b="1" dirty="0" err="1"/>
              <a:t>Neumannovog</a:t>
            </a:r>
            <a:r>
              <a:rPr lang="en-US" b="1" dirty="0"/>
              <a:t> </a:t>
            </a:r>
            <a:r>
              <a:rPr lang="en-US" b="1" dirty="0" err="1"/>
              <a:t>računala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7174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B89-9501-B65D-E026-B70528B1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Potencijalna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FD7C-EFB5-AFEE-E536-D2EAAF3E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hr-HR" dirty="0"/>
              <a:t>je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(ko-</a:t>
            </a:r>
            <a:r>
              <a:rPr lang="en-US" dirty="0" err="1"/>
              <a:t>dizajn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CPU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odvojena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,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za </a:t>
            </a:r>
            <a:r>
              <a:rPr lang="en-US" dirty="0" err="1"/>
              <a:t>instrukcije</a:t>
            </a:r>
            <a:r>
              <a:rPr lang="en-US" dirty="0"/>
              <a:t>, </a:t>
            </a:r>
            <a:r>
              <a:rPr lang="en-US" dirty="0" err="1"/>
              <a:t>drugo</a:t>
            </a:r>
            <a:r>
              <a:rPr lang="en-US" dirty="0"/>
              <a:t> za </a:t>
            </a:r>
            <a:r>
              <a:rPr lang="en-US" dirty="0" err="1"/>
              <a:t>podatke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CPUa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cache </a:t>
            </a:r>
            <a:r>
              <a:rPr lang="en-US" dirty="0" err="1"/>
              <a:t>memorijom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iskoristivost</a:t>
            </a:r>
            <a:r>
              <a:rPr lang="en-US" dirty="0"/>
              <a:t> puta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CPUa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hr-HR" dirty="0"/>
              <a:t> </a:t>
            </a:r>
            <a:r>
              <a:rPr lang="en-US" dirty="0" err="1"/>
              <a:t>povoljno</a:t>
            </a:r>
            <a:r>
              <a:rPr lang="en-US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besmislenog</a:t>
            </a:r>
            <a:r>
              <a:rPr lang="en-US" dirty="0"/>
              <a:t> </a:t>
            </a:r>
            <a:r>
              <a:rPr lang="en-US" dirty="0" err="1"/>
              <a:t>čekanja</a:t>
            </a:r>
            <a:r>
              <a:rPr lang="hr-HR" dirty="0"/>
              <a:t> </a:t>
            </a:r>
            <a:r>
              <a:rPr lang="en-US" dirty="0" err="1"/>
              <a:t>koje</a:t>
            </a:r>
            <a:r>
              <a:rPr lang="en-US" dirty="0"/>
              <a:t> CPU mora </a:t>
            </a:r>
            <a:r>
              <a:rPr lang="en-US" dirty="0" err="1"/>
              <a:t>izvoditi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, </a:t>
            </a:r>
            <a:r>
              <a:rPr lang="en-US" dirty="0" err="1"/>
              <a:t>zbirki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(library), </a:t>
            </a:r>
            <a:r>
              <a:rPr lang="en-US" dirty="0" err="1"/>
              <a:t>funkcija</a:t>
            </a:r>
            <a:r>
              <a:rPr lang="en-US" dirty="0"/>
              <a:t> I </a:t>
            </a:r>
            <a:r>
              <a:rPr lang="en-US" dirty="0" err="1"/>
              <a:t>algoritama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paradigm </a:t>
            </a:r>
            <a:r>
              <a:rPr lang="en-US" dirty="0" err="1"/>
              <a:t>programiranja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smanjili</a:t>
            </a:r>
            <a:r>
              <a:rPr lang="en-US" dirty="0"/>
              <a:t> </a:t>
            </a:r>
            <a:r>
              <a:rPr lang="en-US" dirty="0" err="1"/>
              <a:t>bemisleno</a:t>
            </a:r>
            <a:r>
              <a:rPr lang="en-US" dirty="0"/>
              <a:t> </a:t>
            </a:r>
            <a:r>
              <a:rPr lang="en-US" dirty="0" err="1"/>
              <a:t>razbacivanje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amotamo</a:t>
            </a:r>
            <a:r>
              <a:rPr lang="en-US" dirty="0"/>
              <a:t> u </a:t>
            </a:r>
            <a:r>
              <a:rPr lang="en-US" dirty="0" err="1"/>
              <a:t>normalnom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Prevedeno</a:t>
            </a:r>
            <a:r>
              <a:rPr lang="en-US" dirty="0"/>
              <a:t>,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nećemo</a:t>
            </a:r>
            <a:r>
              <a:rPr lang="en-US" dirty="0"/>
              <a:t> za </a:t>
            </a:r>
            <a:r>
              <a:rPr lang="en-US" dirty="0" err="1"/>
              <a:t>fantastično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r>
              <a:rPr lang="hr-HR" dirty="0"/>
              <a:t> </a:t>
            </a:r>
            <a:r>
              <a:rPr lang="en-US" dirty="0" err="1"/>
              <a:t>modernih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“</a:t>
            </a:r>
            <a:r>
              <a:rPr lang="en-US" dirty="0" err="1"/>
              <a:t>ispod</a:t>
            </a:r>
            <a:r>
              <a:rPr lang="en-US" dirty="0"/>
              <a:t>” (CPU, </a:t>
            </a:r>
            <a:r>
              <a:rPr lang="en-US" dirty="0" err="1"/>
              <a:t>memorija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/>
              <a:t>…)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jezike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FORTRAN</a:t>
            </a:r>
          </a:p>
          <a:p>
            <a:r>
              <a:rPr lang="en-US" dirty="0"/>
              <a:t>• </a:t>
            </a:r>
            <a:r>
              <a:rPr lang="en-US" dirty="0" err="1"/>
              <a:t>Opće</a:t>
            </a:r>
            <a:r>
              <a:rPr lang="en-US" dirty="0"/>
              <a:t> IT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,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ide u </a:t>
            </a:r>
            <a:r>
              <a:rPr lang="en-US" dirty="0" err="1"/>
              <a:t>smjeru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dirty="0"/>
              <a:t>Harvard </a:t>
            </a:r>
            <a:r>
              <a:rPr lang="en-US" b="1" dirty="0" err="1"/>
              <a:t>arhitektura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pohranu</a:t>
            </a:r>
            <a:r>
              <a:rPr lang="en-US" dirty="0"/>
              <a:t>,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putevi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82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731F-2B79-BDB3-EDB2-273902D9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von Neumannovo računalo vs Harvard</a:t>
            </a:r>
            <a:r>
              <a:rPr lang="hr-HR" dirty="0"/>
              <a:t> </a:t>
            </a:r>
            <a:r>
              <a:rPr lang="fi-FI" dirty="0"/>
              <a:t>računalo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E97B-E21D-8E57-20A1-A19B3A16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C6812-CDF6-ACE8-3C80-6E668752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9" y="2342147"/>
            <a:ext cx="11612094" cy="3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7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F371-DC0A-377A-4209-A9DDBE68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u </a:t>
            </a:r>
            <a:r>
              <a:rPr lang="en-US" dirty="0" err="1"/>
              <a:t>riječi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procesorima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80F1-7822-B04B-7F33-5E17266E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•Intel 4004 (1971. </a:t>
            </a:r>
            <a:r>
              <a:rPr lang="en-US" dirty="0" err="1"/>
              <a:t>godine</a:t>
            </a:r>
            <a:r>
              <a:rPr lang="en-US" dirty="0"/>
              <a:t>) - 4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(</a:t>
            </a:r>
            <a:r>
              <a:rPr lang="en-US" dirty="0" err="1"/>
              <a:t>kraj</a:t>
            </a:r>
            <a:r>
              <a:rPr lang="en-US" dirty="0"/>
              <a:t> 1971.)- 8-bitni</a:t>
            </a:r>
          </a:p>
          <a:p>
            <a:r>
              <a:rPr lang="en-US" dirty="0"/>
              <a:t>•Intel 8086 (1978.) - 16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Treća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- 32-bitna</a:t>
            </a:r>
          </a:p>
          <a:p>
            <a:r>
              <a:rPr lang="en-US" dirty="0"/>
              <a:t>• </a:t>
            </a:r>
            <a:r>
              <a:rPr lang="en-US" dirty="0" err="1"/>
              <a:t>Četvrta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- 64-bitna</a:t>
            </a:r>
          </a:p>
          <a:p>
            <a:r>
              <a:rPr lang="en-US" dirty="0"/>
              <a:t>•</a:t>
            </a:r>
            <a:r>
              <a:rPr lang="en-US" dirty="0" err="1"/>
              <a:t>Grafički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za </a:t>
            </a:r>
            <a:r>
              <a:rPr lang="en-US" dirty="0" err="1"/>
              <a:t>posebne</a:t>
            </a:r>
            <a:endParaRPr lang="en-US" dirty="0"/>
          </a:p>
          <a:p>
            <a:r>
              <a:rPr lang="en-US" dirty="0" err="1"/>
              <a:t>namjene</a:t>
            </a:r>
            <a:r>
              <a:rPr lang="en-US" dirty="0"/>
              <a:t> (VLIW, </a:t>
            </a:r>
            <a:r>
              <a:rPr lang="en-US" dirty="0" err="1"/>
              <a:t>multimedijski</a:t>
            </a:r>
            <a:r>
              <a:rPr lang="en-US" dirty="0"/>
              <a:t>) -128 </a:t>
            </a:r>
            <a:r>
              <a:rPr lang="en-US" dirty="0" err="1"/>
              <a:t>bitova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89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5DEC-3659-EC61-0C7B-0AFBA792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8727-860D-D4EA-E55B-54A22B7A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Alfanumerički</a:t>
            </a:r>
            <a:r>
              <a:rPr lang="en-US" dirty="0"/>
              <a:t> </a:t>
            </a:r>
            <a:r>
              <a:rPr lang="en-US" dirty="0" err="1"/>
              <a:t>znakovi</a:t>
            </a:r>
            <a:r>
              <a:rPr lang="en-US" dirty="0"/>
              <a:t> (A – Z, a – z, 0 – 9, </a:t>
            </a:r>
            <a:r>
              <a:rPr lang="en-US" dirty="0" err="1"/>
              <a:t>simboli</a:t>
            </a:r>
            <a:r>
              <a:rPr lang="en-US" dirty="0"/>
              <a:t> *, -, +, !, ?, @)</a:t>
            </a:r>
            <a:r>
              <a:rPr lang="hr-HR" dirty="0"/>
              <a:t> </a:t>
            </a:r>
            <a:r>
              <a:rPr lang="en-US" dirty="0" err="1"/>
              <a:t>predočeni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binarnim</a:t>
            </a:r>
            <a:r>
              <a:rPr lang="en-US" dirty="0"/>
              <a:t> </a:t>
            </a:r>
            <a:r>
              <a:rPr lang="en-US" dirty="0" err="1"/>
              <a:t>uzorcima</a:t>
            </a:r>
            <a:endParaRPr lang="en-US" dirty="0"/>
          </a:p>
          <a:p>
            <a:r>
              <a:rPr lang="en-US" dirty="0"/>
              <a:t>• ASCII (American Standard Code for Information Interchange)</a:t>
            </a:r>
            <a:r>
              <a:rPr lang="hr-HR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kodiranje</a:t>
            </a:r>
            <a:r>
              <a:rPr lang="en-US" dirty="0"/>
              <a:t> </a:t>
            </a:r>
            <a:r>
              <a:rPr lang="en-US" dirty="0" err="1"/>
              <a:t>alfanumeričkih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je </a:t>
            </a:r>
            <a:r>
              <a:rPr lang="en-US" dirty="0" err="1"/>
              <a:t>alfanumerički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predočen</a:t>
            </a:r>
            <a:r>
              <a:rPr lang="en-US" dirty="0"/>
              <a:t> 7-bitnim </a:t>
            </a:r>
            <a:r>
              <a:rPr lang="en-US" dirty="0" err="1"/>
              <a:t>kodom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ukupno</a:t>
            </a:r>
            <a:r>
              <a:rPr lang="en-US" dirty="0"/>
              <a:t> 128 </a:t>
            </a:r>
            <a:r>
              <a:rPr lang="en-US" dirty="0" err="1"/>
              <a:t>znakova</a:t>
            </a:r>
            <a:r>
              <a:rPr lang="en-US" dirty="0"/>
              <a:t>, od </a:t>
            </a:r>
            <a:r>
              <a:rPr lang="en-US" dirty="0" err="1"/>
              <a:t>čega</a:t>
            </a:r>
            <a:r>
              <a:rPr lang="en-US" dirty="0"/>
              <a:t> je 96 </a:t>
            </a:r>
            <a:r>
              <a:rPr lang="en-US" dirty="0" err="1"/>
              <a:t>znakova</a:t>
            </a:r>
            <a:r>
              <a:rPr lang="en-US" dirty="0"/>
              <a:t> “</a:t>
            </a:r>
            <a:r>
              <a:rPr lang="en-US" dirty="0" err="1"/>
              <a:t>normalnih</a:t>
            </a:r>
            <a:r>
              <a:rPr lang="en-US" dirty="0"/>
              <a:t>”, koji</a:t>
            </a:r>
            <a:r>
              <a:rPr lang="hr-HR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ispisni</a:t>
            </a:r>
            <a:r>
              <a:rPr lang="en-US" dirty="0"/>
              <a:t>, (</a:t>
            </a:r>
            <a:r>
              <a:rPr lang="en-US" dirty="0" err="1"/>
              <a:t>engl.</a:t>
            </a:r>
            <a:r>
              <a:rPr lang="en-US" dirty="0"/>
              <a:t> printing characters), a 32 </a:t>
            </a:r>
            <a:r>
              <a:rPr lang="en-US" dirty="0" err="1"/>
              <a:t>znaka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neispisni</a:t>
            </a:r>
            <a:r>
              <a:rPr lang="hr-HR" dirty="0"/>
              <a:t> </a:t>
            </a:r>
            <a:r>
              <a:rPr lang="en-US" dirty="0" err="1"/>
              <a:t>znakovi</a:t>
            </a:r>
            <a:r>
              <a:rPr lang="en-US" dirty="0"/>
              <a:t> za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6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8465-7C87-F198-6301-4B5ED3AD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A1E4-8BFC-D839-F4ED-DBE99EA24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Problem </a:t>
            </a:r>
            <a:r>
              <a:rPr lang="en-US" dirty="0" err="1"/>
              <a:t>sa</a:t>
            </a:r>
            <a:r>
              <a:rPr lang="en-US" dirty="0"/>
              <a:t> ASCII </a:t>
            </a:r>
            <a:r>
              <a:rPr lang="en-US" dirty="0" err="1"/>
              <a:t>kodom</a:t>
            </a:r>
            <a:r>
              <a:rPr lang="en-US" dirty="0"/>
              <a:t> -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kodne</a:t>
            </a:r>
            <a:r>
              <a:rPr lang="hr-HR" dirty="0"/>
              <a:t> </a:t>
            </a:r>
            <a:r>
              <a:rPr lang="en-US" dirty="0" err="1"/>
              <a:t>stranice</a:t>
            </a:r>
            <a:endParaRPr lang="en-US" dirty="0"/>
          </a:p>
          <a:p>
            <a:r>
              <a:rPr lang="en-US" dirty="0"/>
              <a:t>• Unicode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jedinstven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za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platformu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program,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Njime</a:t>
            </a:r>
            <a:r>
              <a:rPr lang="en-US" dirty="0"/>
              <a:t> je </a:t>
            </a:r>
            <a:r>
              <a:rPr lang="en-US" dirty="0" err="1"/>
              <a:t>opisan</a:t>
            </a:r>
            <a:r>
              <a:rPr lang="en-US" dirty="0"/>
              <a:t> SVAKI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SVIH </a:t>
            </a:r>
            <a:r>
              <a:rPr lang="en-US" dirty="0" err="1"/>
              <a:t>poznatih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16 </a:t>
            </a:r>
            <a:r>
              <a:rPr lang="en-US" dirty="0" err="1"/>
              <a:t>bitova</a:t>
            </a:r>
            <a:r>
              <a:rPr lang="en-US" dirty="0"/>
              <a:t>,</a:t>
            </a:r>
          </a:p>
          <a:p>
            <a:r>
              <a:rPr lang="en-US" dirty="0"/>
              <a:t>•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kodirati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216 = 65536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12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9E75-C5E6-1DE2-1CC6-502586C5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452F-E173-2916-3F67-1B78DBFA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današnjih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pozicijski</a:t>
            </a:r>
            <a:r>
              <a:rPr lang="en-US" dirty="0"/>
              <a:t> </a:t>
            </a:r>
            <a:r>
              <a:rPr lang="en-US" dirty="0" err="1"/>
              <a:t>brojevni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bazom</a:t>
            </a:r>
            <a:r>
              <a:rPr lang="en-US" dirty="0"/>
              <a:t> 2 (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brojevni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izvedbe</a:t>
            </a:r>
            <a:r>
              <a:rPr lang="en-US" dirty="0"/>
              <a:t>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za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hr-HR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simboličke</a:t>
            </a:r>
            <a:r>
              <a:rPr lang="en-US" dirty="0"/>
              <a:t> </a:t>
            </a:r>
            <a:r>
              <a:rPr lang="en-US" dirty="0" err="1"/>
              <a:t>prikaze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integer) </a:t>
            </a:r>
            <a:r>
              <a:rPr lang="en-US" dirty="0" err="1"/>
              <a:t>proteže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pPr lvl="1"/>
            <a:r>
              <a:rPr lang="en-US" dirty="0" err="1"/>
              <a:t>nule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pozitivnih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19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4688-255B-C3B7-7D1C-5FD822D0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Nivoi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7778-2DD5-6BBC-753A-1926BF30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Algoritam</a:t>
            </a:r>
            <a:br>
              <a:rPr lang="hr-HR" dirty="0"/>
            </a:br>
            <a:r>
              <a:rPr lang="en-US" dirty="0" err="1"/>
              <a:t>Korak</a:t>
            </a:r>
            <a:r>
              <a:rPr lang="en-US" dirty="0"/>
              <a:t>-po-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, u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ga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. Many algorithms for the same problem</a:t>
            </a:r>
            <a:endParaRPr lang="hr-HR" dirty="0"/>
          </a:p>
          <a:p>
            <a:r>
              <a:rPr lang="en-US" dirty="0"/>
              <a:t>ISA (Instruction Set Architecture) </a:t>
            </a:r>
            <a:br>
              <a:rPr lang="hr-HR" dirty="0"/>
            </a:br>
            <a:r>
              <a:rPr lang="en-US" dirty="0" err="1"/>
              <a:t>Sučelje</a:t>
            </a:r>
            <a:r>
              <a:rPr lang="en-US" dirty="0"/>
              <a:t>/</a:t>
            </a:r>
            <a:r>
              <a:rPr lang="en-US" dirty="0" err="1"/>
              <a:t>ugovor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I </a:t>
            </a:r>
            <a:r>
              <a:rPr lang="en-US" dirty="0" err="1"/>
              <a:t>hardvera</a:t>
            </a:r>
            <a:r>
              <a:rPr lang="en-US" dirty="0"/>
              <a:t>. Ono za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programer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hardver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097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578D-695B-49AD-E872-0127391E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81A1-FE18-AF41-7777-F01FA49DE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475874"/>
            <a:ext cx="10876546" cy="5017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• U </a:t>
            </a:r>
            <a:r>
              <a:rPr lang="en-US" dirty="0" err="1"/>
              <a:t>računalu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načini</a:t>
            </a:r>
            <a:r>
              <a:rPr lang="en-US" dirty="0"/>
              <a:t> za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predznak-apsolutna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signed and</a:t>
            </a:r>
            <a:r>
              <a:rPr lang="hr-HR" dirty="0"/>
              <a:t> </a:t>
            </a:r>
            <a:r>
              <a:rPr lang="en-US" dirty="0"/>
              <a:t>magnitude);</a:t>
            </a:r>
          </a:p>
          <a:p>
            <a:r>
              <a:rPr lang="en-US" dirty="0"/>
              <a:t>• </a:t>
            </a:r>
            <a:r>
              <a:rPr lang="en-US" dirty="0" err="1"/>
              <a:t>jedinični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nepotpuni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one’s</a:t>
            </a:r>
            <a:r>
              <a:rPr lang="hr-HR" dirty="0"/>
              <a:t> </a:t>
            </a:r>
            <a:r>
              <a:rPr lang="en-US" dirty="0"/>
              <a:t>complement);</a:t>
            </a:r>
          </a:p>
          <a:p>
            <a:r>
              <a:rPr lang="en-US" dirty="0"/>
              <a:t>• </a:t>
            </a:r>
            <a:r>
              <a:rPr lang="en-US" dirty="0" err="1"/>
              <a:t>potpuni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two’s</a:t>
            </a:r>
            <a:r>
              <a:rPr lang="hr-HR" dirty="0"/>
              <a:t> </a:t>
            </a:r>
            <a:r>
              <a:rPr lang="en-US" dirty="0"/>
              <a:t>complement)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u </a:t>
            </a:r>
            <a:r>
              <a:rPr lang="en-US" dirty="0" err="1"/>
              <a:t>notaciji</a:t>
            </a:r>
            <a:r>
              <a:rPr lang="en-US" dirty="0"/>
              <a:t> </a:t>
            </a:r>
            <a:r>
              <a:rPr lang="en-US" dirty="0" err="1"/>
              <a:t>potpunim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dvojnim</a:t>
            </a:r>
            <a:r>
              <a:rPr lang="en-US" dirty="0"/>
              <a:t> </a:t>
            </a:r>
            <a:r>
              <a:rPr lang="en-US" dirty="0" err="1"/>
              <a:t>komplementom</a:t>
            </a:r>
            <a:r>
              <a:rPr lang="en-US" dirty="0"/>
              <a:t> -</a:t>
            </a:r>
            <a:r>
              <a:rPr lang="hr-HR" dirty="0"/>
              <a:t> </a:t>
            </a:r>
            <a:r>
              <a:rPr lang="en-US" dirty="0" err="1"/>
              <a:t>najčešće</a:t>
            </a:r>
            <a:r>
              <a:rPr lang="en-US" dirty="0"/>
              <a:t> je </a:t>
            </a:r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predočenih</a:t>
            </a:r>
            <a:r>
              <a:rPr lang="en-US" dirty="0"/>
              <a:t> u </a:t>
            </a:r>
            <a:r>
              <a:rPr lang="en-US" dirty="0" err="1"/>
              <a:t>dvojnom</a:t>
            </a:r>
            <a:r>
              <a:rPr lang="en-US" dirty="0"/>
              <a:t> </a:t>
            </a:r>
            <a:r>
              <a:rPr lang="en-US" dirty="0" err="1"/>
              <a:t>komplementu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je </a:t>
            </a:r>
            <a:r>
              <a:rPr lang="en-US" dirty="0" err="1"/>
              <a:t>zaista</a:t>
            </a:r>
            <a:r>
              <a:rPr lang="en-US" dirty="0"/>
              <a:t> “</a:t>
            </a:r>
            <a:r>
              <a:rPr lang="en-US" dirty="0" err="1"/>
              <a:t>pravi</a:t>
            </a:r>
            <a:r>
              <a:rPr lang="en-US" dirty="0"/>
              <a:t>”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hr-HR" dirty="0"/>
              <a:t> </a:t>
            </a:r>
            <a:r>
              <a:rPr lang="en-US" dirty="0" err="1"/>
              <a:t>vrijedi</a:t>
            </a:r>
            <a:r>
              <a:rPr lang="en-US" dirty="0"/>
              <a:t> da je +X + (-X) =0</a:t>
            </a:r>
          </a:p>
          <a:p>
            <a:r>
              <a:rPr lang="en-US" dirty="0"/>
              <a:t>•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nula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- </a:t>
            </a:r>
            <a:r>
              <a:rPr lang="en-US" dirty="0" err="1"/>
              <a:t>najznačajniji</a:t>
            </a:r>
            <a:r>
              <a:rPr lang="en-US" dirty="0"/>
              <a:t> bit 0, </a:t>
            </a:r>
            <a:r>
              <a:rPr lang="en-US" dirty="0" err="1"/>
              <a:t>negativni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hr-HR" dirty="0"/>
              <a:t> - </a:t>
            </a:r>
            <a:r>
              <a:rPr lang="en-US" dirty="0"/>
              <a:t>1</a:t>
            </a:r>
          </a:p>
          <a:p>
            <a:r>
              <a:rPr lang="en-US" dirty="0"/>
              <a:t>•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je od -2n-1 do +2n-1-1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dvojnog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od X je X</a:t>
            </a:r>
          </a:p>
        </p:txBody>
      </p:sp>
    </p:spTree>
    <p:extLst>
      <p:ext uri="{BB962C8B-B14F-4D97-AF65-F5344CB8AC3E}">
        <p14:creationId xmlns:p14="http://schemas.microsoft.com/office/powerpoint/2010/main" val="2952059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9013-23C1-9AE6-EB61-9614456B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en-US" dirty="0"/>
              <a:t> </a:t>
            </a:r>
            <a:r>
              <a:rPr lang="en-US" dirty="0" err="1"/>
              <a:t>zarezom</a:t>
            </a:r>
            <a:r>
              <a:rPr lang="en-US" dirty="0"/>
              <a:t> (floating-point number)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4931-1FC1-6A8F-D97B-F4893765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Upotrebljavaju</a:t>
            </a:r>
            <a:r>
              <a:rPr lang="en-US" dirty="0"/>
              <a:t> se u </a:t>
            </a:r>
            <a:r>
              <a:rPr lang="en-US" dirty="0" err="1"/>
              <a:t>računanju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znanosti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kreću</a:t>
            </a:r>
            <a:r>
              <a:rPr lang="en-US" dirty="0"/>
              <a:t> u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širokom</a:t>
            </a:r>
            <a:r>
              <a:rPr lang="en-US" dirty="0"/>
              <a:t> </a:t>
            </a:r>
            <a:r>
              <a:rPr lang="en-US" dirty="0" err="1"/>
              <a:t>rasponu</a:t>
            </a:r>
            <a:r>
              <a:rPr lang="en-US" dirty="0"/>
              <a:t>: od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hr-HR" dirty="0"/>
              <a:t> </a:t>
            </a:r>
            <a:r>
              <a:rPr lang="en-US" dirty="0" err="1"/>
              <a:t>vrijednosti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2-120) do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2+120)</a:t>
            </a:r>
          </a:p>
          <a:p>
            <a:r>
              <a:rPr lang="en-US" dirty="0"/>
              <a:t>•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 </a:t>
            </a:r>
            <a:r>
              <a:rPr lang="en-US" dirty="0" err="1"/>
              <a:t>dopuštaju</a:t>
            </a:r>
            <a:r>
              <a:rPr lang="en-US" dirty="0"/>
              <a:t> </a:t>
            </a:r>
            <a:r>
              <a:rPr lang="en-US" dirty="0" err="1"/>
              <a:t>definiranje</a:t>
            </a:r>
            <a:r>
              <a:rPr lang="en-US" dirty="0"/>
              <a:t> </a:t>
            </a:r>
            <a:r>
              <a:rPr lang="en-US" dirty="0" err="1"/>
              <a:t>varijabli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real I</a:t>
            </a:r>
            <a:r>
              <a:rPr lang="hr-HR" dirty="0"/>
              <a:t> </a:t>
            </a:r>
            <a:r>
              <a:rPr lang="en-US" dirty="0"/>
              <a:t>one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slijedna</a:t>
            </a:r>
            <a:r>
              <a:rPr lang="en-US" dirty="0"/>
              <a:t> </a:t>
            </a:r>
            <a:r>
              <a:rPr lang="en-US" dirty="0" err="1"/>
              <a:t>cijela</a:t>
            </a:r>
            <a:r>
              <a:rPr lang="en-US" dirty="0"/>
              <a:t> </a:t>
            </a:r>
            <a:r>
              <a:rPr lang="en-US" dirty="0" err="1"/>
              <a:t>broja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predočeni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binarnim</a:t>
            </a:r>
            <a:r>
              <a:rPr lang="en-US" dirty="0"/>
              <a:t>) </a:t>
            </a:r>
            <a:r>
              <a:rPr lang="en-US" dirty="0" err="1"/>
              <a:t>zarezom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9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87D4-0087-561E-13A6-6D05197D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en-US" dirty="0"/>
              <a:t> </a:t>
            </a:r>
            <a:r>
              <a:rPr lang="en-US" dirty="0" err="1"/>
              <a:t>zarezom</a:t>
            </a:r>
            <a:r>
              <a:rPr lang="en-US" dirty="0"/>
              <a:t> (floating-point number)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98E92-FD57-2281-C36C-DD697207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26" y="5432509"/>
            <a:ext cx="4764505" cy="1488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C97E-DEA3-F450-2BA3-D90F5B2A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se u tom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dijela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eksponenta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mantise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Možemo</a:t>
            </a:r>
            <a:r>
              <a:rPr lang="en-US" dirty="0"/>
              <a:t> ga </a:t>
            </a:r>
            <a:r>
              <a:rPr lang="en-US" dirty="0" err="1"/>
              <a:t>predočiti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hr-HR" dirty="0"/>
              <a:t>:</a:t>
            </a:r>
          </a:p>
          <a:p>
            <a:pPr lvl="1"/>
            <a:r>
              <a:rPr lang="en-US" dirty="0"/>
              <a:t>a - </a:t>
            </a:r>
            <a:r>
              <a:rPr lang="en-US" dirty="0" err="1"/>
              <a:t>mantisa</a:t>
            </a:r>
            <a:endParaRPr lang="en-US" dirty="0"/>
          </a:p>
          <a:p>
            <a:pPr lvl="1"/>
            <a:r>
              <a:rPr lang="en-US" dirty="0"/>
              <a:t>r -</a:t>
            </a:r>
            <a:r>
              <a:rPr lang="en-US" dirty="0" err="1"/>
              <a:t>izabrana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brojevnog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lvl="1"/>
            <a:r>
              <a:rPr lang="en-US" dirty="0"/>
              <a:t>e –</a:t>
            </a:r>
            <a:r>
              <a:rPr lang="en-US" dirty="0" err="1"/>
              <a:t>eksponent</a:t>
            </a:r>
            <a:endParaRPr lang="hr-HR" dirty="0"/>
          </a:p>
          <a:p>
            <a:r>
              <a:rPr lang="hr-HR" dirty="0"/>
              <a:t>•Broj s pomičnim zarezom u računalu se pohranjuje slijedom bitova koji definiraju dva polja:</a:t>
            </a:r>
          </a:p>
          <a:p>
            <a:pPr lvl="1"/>
            <a:r>
              <a:rPr lang="hr-HR" dirty="0"/>
              <a:t>Polje eksponenta e i</a:t>
            </a:r>
          </a:p>
          <a:p>
            <a:pPr lvl="1"/>
            <a:r>
              <a:rPr lang="hr-HR" dirty="0"/>
              <a:t>Polje mantise (argumenta)</a:t>
            </a:r>
          </a:p>
          <a:p>
            <a:pPr lvl="1"/>
            <a:r>
              <a:rPr lang="hr-HR" dirty="0"/>
              <a:t>Vrijednost baze r eksplicitno se ne pohranjuje uračunalu</a:t>
            </a:r>
          </a:p>
        </p:txBody>
      </p:sp>
    </p:spTree>
    <p:extLst>
      <p:ext uri="{BB962C8B-B14F-4D97-AF65-F5344CB8AC3E}">
        <p14:creationId xmlns:p14="http://schemas.microsoft.com/office/powerpoint/2010/main" val="12537982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95B2-7459-36DC-9A2A-51BBAE13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029E-64CA-1CCA-0A14-00F15BB8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znamenaka</a:t>
            </a:r>
            <a:r>
              <a:rPr lang="en-US" dirty="0"/>
              <a:t> – </a:t>
            </a:r>
            <a:r>
              <a:rPr lang="en-US" dirty="0" err="1"/>
              <a:t>kombinacijski</a:t>
            </a:r>
            <a:r>
              <a:rPr lang="hr-HR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b="1" dirty="0" err="1"/>
              <a:t>poluzbrajalo</a:t>
            </a:r>
            <a:r>
              <a:rPr lang="en-US" dirty="0"/>
              <a:t> </a:t>
            </a:r>
            <a:r>
              <a:rPr lang="en-US" b="1" dirty="0"/>
              <a:t>HA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half adder)</a:t>
            </a:r>
          </a:p>
          <a:p>
            <a:r>
              <a:rPr lang="en-US" dirty="0"/>
              <a:t>• 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en-US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istinitosti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realizirati</a:t>
            </a:r>
            <a:r>
              <a:rPr lang="en-US" dirty="0"/>
              <a:t> </a:t>
            </a:r>
            <a:r>
              <a:rPr lang="en-US" dirty="0" err="1"/>
              <a:t>sklop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6C2B3-6CF4-970C-765C-A4EDAF5E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797"/>
            <a:ext cx="7238232" cy="245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B8839-D709-2BFE-5A21-0C21DF91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229" y="4832995"/>
            <a:ext cx="4463234" cy="1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50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0A28-6D40-86E7-27CD-44D672AF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 FA (</a:t>
            </a:r>
            <a:r>
              <a:rPr lang="en-US" dirty="0" err="1"/>
              <a:t>engl.</a:t>
            </a:r>
            <a:r>
              <a:rPr lang="en-US" dirty="0"/>
              <a:t> full adder)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A24E-C8CB-255F-061A-B4D9DB8F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dvorazinski</a:t>
            </a:r>
            <a:r>
              <a:rPr lang="en-US" dirty="0"/>
              <a:t> </a:t>
            </a:r>
            <a:r>
              <a:rPr lang="en-US" dirty="0" err="1"/>
              <a:t>kombinacijski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koji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triju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hr-HR" dirty="0"/>
              <a:t>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x </a:t>
            </a:r>
            <a:r>
              <a:rPr lang="en-US" dirty="0" err="1"/>
              <a:t>i</a:t>
            </a:r>
            <a:r>
              <a:rPr lang="en-US" dirty="0"/>
              <a:t> y – </a:t>
            </a:r>
            <a:r>
              <a:rPr lang="en-US" dirty="0" err="1"/>
              <a:t>bitovi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(Ai , Bi)</a:t>
            </a:r>
          </a:p>
          <a:p>
            <a:r>
              <a:rPr lang="en-US" dirty="0"/>
              <a:t>• Ci –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prethodnog</a:t>
            </a:r>
            <a:r>
              <a:rPr lang="en-US" dirty="0"/>
              <a:t> </a:t>
            </a:r>
            <a:r>
              <a:rPr lang="en-US" dirty="0" err="1"/>
              <a:t>stupnja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izlaza</a:t>
            </a:r>
            <a:r>
              <a:rPr lang="en-US" dirty="0"/>
              <a:t>: Fi (</a:t>
            </a:r>
            <a:r>
              <a:rPr lang="en-US" dirty="0" err="1"/>
              <a:t>jednobitni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Ci+1(bit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sljedeći</a:t>
            </a:r>
            <a:r>
              <a:rPr lang="hr-HR" dirty="0"/>
              <a:t> </a:t>
            </a:r>
            <a:r>
              <a:rPr lang="en-US" dirty="0" err="1"/>
              <a:t>stupanj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52155-EC6F-6853-F8BA-1C755EF6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08" y="3876793"/>
            <a:ext cx="4619583" cy="26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84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7DA3-AD5F-953D-A9A3-BA1064BB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4B92-71CC-55D8-54D9-0E1AC28E0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zbraja n-bitnu riječ A i n-bitnu riječ B u jednom koraku</a:t>
            </a:r>
          </a:p>
          <a:p>
            <a:r>
              <a:rPr lang="en-US" dirty="0"/>
              <a:t>• </a:t>
            </a:r>
            <a:r>
              <a:rPr lang="en-US" dirty="0" err="1"/>
              <a:t>izraz</a:t>
            </a:r>
            <a:r>
              <a:rPr lang="en-US" dirty="0"/>
              <a:t> “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”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podrazumijeva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n </a:t>
            </a:r>
            <a:r>
              <a:rPr lang="en-US" dirty="0" err="1"/>
              <a:t>zbrajanja</a:t>
            </a:r>
            <a:r>
              <a:rPr lang="hr-HR" dirty="0"/>
              <a:t>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istodobno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715A7-A3AE-B0BD-0D72-466E4A96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389"/>
            <a:ext cx="6642231" cy="2370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EB30B-A036-E1A2-2E60-78759587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26" y="4001294"/>
            <a:ext cx="4842526" cy="16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5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FC0-C55A-14CD-959F-C5ED6BB0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Serijsko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BE444-4C44-FD8B-51C4-779DB08A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04"/>
            <a:ext cx="10515600" cy="4351338"/>
          </a:xfrm>
        </p:spPr>
        <p:txBody>
          <a:bodyPr/>
          <a:lstStyle/>
          <a:p>
            <a:r>
              <a:rPr lang="en-US" dirty="0"/>
              <a:t>• U </a:t>
            </a:r>
            <a:r>
              <a:rPr lang="en-US" dirty="0" err="1"/>
              <a:t>posmačnim</a:t>
            </a:r>
            <a:r>
              <a:rPr lang="en-US" dirty="0"/>
              <a:t> </a:t>
            </a:r>
            <a:r>
              <a:rPr lang="en-US" dirty="0" err="1"/>
              <a:t>registrima</a:t>
            </a:r>
            <a:r>
              <a:rPr lang="en-US" dirty="0"/>
              <a:t> A </a:t>
            </a:r>
            <a:r>
              <a:rPr lang="en-US" dirty="0" err="1"/>
              <a:t>i</a:t>
            </a:r>
            <a:r>
              <a:rPr lang="en-US" dirty="0"/>
              <a:t> B </a:t>
            </a:r>
            <a:r>
              <a:rPr lang="en-US" dirty="0" err="1"/>
              <a:t>pohranjeni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n-</a:t>
            </a:r>
            <a:r>
              <a:rPr lang="en-US" dirty="0" err="1"/>
              <a:t>bitni</a:t>
            </a:r>
            <a:r>
              <a:rPr lang="en-US" dirty="0"/>
              <a:t> operandi</a:t>
            </a:r>
          </a:p>
          <a:p>
            <a:r>
              <a:rPr lang="en-US" dirty="0"/>
              <a:t>• </a:t>
            </a:r>
            <a:r>
              <a:rPr lang="en-US" dirty="0" err="1"/>
              <a:t>Bitovi</a:t>
            </a:r>
            <a:r>
              <a:rPr lang="en-US" dirty="0"/>
              <a:t> se </a:t>
            </a:r>
            <a:r>
              <a:rPr lang="en-US" dirty="0" err="1"/>
              <a:t>posmakom</a:t>
            </a:r>
            <a:r>
              <a:rPr lang="en-US" dirty="0"/>
              <a:t> </a:t>
            </a:r>
            <a:r>
              <a:rPr lang="en-US" dirty="0" err="1"/>
              <a:t>udesno</a:t>
            </a:r>
            <a:r>
              <a:rPr lang="en-US" dirty="0"/>
              <a:t> </a:t>
            </a:r>
            <a:r>
              <a:rPr lang="en-US" dirty="0" err="1"/>
              <a:t>prosljeđuju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stupnju</a:t>
            </a:r>
            <a:r>
              <a:rPr lang="hr-HR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zbrajala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bitovne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se (I</a:t>
            </a:r>
            <a:r>
              <a:rPr lang="hr-HR" dirty="0"/>
              <a:t> </a:t>
            </a:r>
            <a:r>
              <a:rPr lang="en-US" dirty="0" err="1"/>
              <a:t>posmiče</a:t>
            </a:r>
            <a:r>
              <a:rPr lang="en-US" dirty="0"/>
              <a:t>) u </a:t>
            </a:r>
            <a:r>
              <a:rPr lang="en-US" dirty="0" err="1"/>
              <a:t>posmačnom</a:t>
            </a:r>
            <a:r>
              <a:rPr lang="en-US" dirty="0"/>
              <a:t> </a:t>
            </a:r>
            <a:r>
              <a:rPr lang="en-US" dirty="0" err="1"/>
              <a:t>registru</a:t>
            </a:r>
            <a:r>
              <a:rPr lang="en-US" dirty="0"/>
              <a:t> A</a:t>
            </a:r>
          </a:p>
          <a:p>
            <a:r>
              <a:rPr lang="en-US" dirty="0"/>
              <a:t>• D </a:t>
            </a:r>
            <a:r>
              <a:rPr lang="en-US" dirty="0" err="1"/>
              <a:t>bistabil</a:t>
            </a:r>
            <a:r>
              <a:rPr lang="en-US" dirty="0"/>
              <a:t> </a:t>
            </a:r>
            <a:r>
              <a:rPr lang="en-US" dirty="0" err="1"/>
              <a:t>pamti</a:t>
            </a:r>
            <a:r>
              <a:rPr lang="en-US" dirty="0"/>
              <a:t>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hr-HR" dirty="0"/>
              <a:t> </a:t>
            </a:r>
            <a:r>
              <a:rPr lang="en-US" dirty="0" err="1"/>
              <a:t>bitova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25B10-F25E-FEE1-C166-31D076BF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93" y="3820767"/>
            <a:ext cx="4061214" cy="30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9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EDA4-0A08-3B1E-0D4C-9558A83C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892E-8274-FD4F-5C66-7DBBC92E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Označimo</a:t>
            </a:r>
            <a:r>
              <a:rPr lang="en-US" dirty="0"/>
              <a:t> s D </a:t>
            </a:r>
            <a:r>
              <a:rPr lang="en-US" dirty="0" err="1"/>
              <a:t>razliku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diferenciju</a:t>
            </a:r>
            <a:r>
              <a:rPr lang="en-US" dirty="0"/>
              <a:t> (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oduzimanja</a:t>
            </a:r>
            <a:r>
              <a:rPr lang="en-US" dirty="0"/>
              <a:t>)</a:t>
            </a:r>
            <a:r>
              <a:rPr lang="hr-HR" dirty="0"/>
              <a:t> </a:t>
            </a:r>
            <a:br>
              <a:rPr lang="hr-HR" dirty="0"/>
            </a:br>
            <a:r>
              <a:rPr lang="en-US" dirty="0"/>
              <a:t>B </a:t>
            </a:r>
            <a:r>
              <a:rPr lang="en-US" dirty="0" err="1"/>
              <a:t>posudbu</a:t>
            </a:r>
            <a:r>
              <a:rPr lang="en-US" dirty="0"/>
              <a:t> (B od </a:t>
            </a:r>
            <a:r>
              <a:rPr lang="en-US" dirty="0" err="1"/>
              <a:t>engl.</a:t>
            </a:r>
            <a:r>
              <a:rPr lang="en-US" dirty="0"/>
              <a:t> borrow)</a:t>
            </a:r>
          </a:p>
          <a:p>
            <a:r>
              <a:rPr lang="en-US" dirty="0"/>
              <a:t>• 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za </a:t>
            </a:r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hr-HR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istinitosti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Sklop</a:t>
            </a:r>
            <a:r>
              <a:rPr lang="en-US" dirty="0"/>
              <a:t> koji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za </a:t>
            </a:r>
            <a:r>
              <a:rPr lang="en-US" dirty="0" err="1"/>
              <a:t>operaciju</a:t>
            </a:r>
            <a:r>
              <a:rPr lang="en-US" dirty="0"/>
              <a:t> </a:t>
            </a:r>
            <a:r>
              <a:rPr lang="en-US" dirty="0" err="1"/>
              <a:t>oduzimanja</a:t>
            </a:r>
            <a:r>
              <a:rPr lang="hr-HR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b="1" dirty="0" err="1"/>
              <a:t>poluoduzimalo</a:t>
            </a:r>
            <a:r>
              <a:rPr lang="en-US" dirty="0"/>
              <a:t> </a:t>
            </a:r>
            <a:r>
              <a:rPr lang="en-US" b="1" dirty="0"/>
              <a:t>HS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half-subtractor)</a:t>
            </a:r>
          </a:p>
          <a:p>
            <a:r>
              <a:rPr lang="en-US" dirty="0"/>
              <a:t>•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zbrajala</a:t>
            </a:r>
            <a:r>
              <a:rPr lang="en-US" dirty="0"/>
              <a:t>, </a:t>
            </a:r>
            <a:r>
              <a:rPr lang="en-US" dirty="0" err="1"/>
              <a:t>uporabom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hr-HR" dirty="0"/>
              <a:t> </a:t>
            </a:r>
            <a:r>
              <a:rPr lang="en-US" dirty="0" err="1"/>
              <a:t>poluoduzimala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oduzimalo</a:t>
            </a:r>
            <a:r>
              <a:rPr lang="en-US" dirty="0"/>
              <a:t> FS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dirty="0" err="1"/>
              <a:t>fullsubtractor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62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4520-53B1-835D-1C06-6629700D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Poluoduzimalo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D26E6-7B01-9DB4-AF9A-2096606CB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437" y="2205465"/>
            <a:ext cx="7085126" cy="3341040"/>
          </a:xfrm>
        </p:spPr>
      </p:pic>
    </p:spTree>
    <p:extLst>
      <p:ext uri="{BB962C8B-B14F-4D97-AF65-F5344CB8AC3E}">
        <p14:creationId xmlns:p14="http://schemas.microsoft.com/office/powerpoint/2010/main" val="1702091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C96-47DF-67BA-A0A2-ED9BBFB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oduzimalo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47AE9-C8B0-CFD0-47C6-536CE92F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0141"/>
            <a:ext cx="6671397" cy="23819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0ED59-41FB-93DC-DE3E-4AB94231D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17" y="3855690"/>
            <a:ext cx="7759583" cy="25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BB2-74BF-D8CC-E24A-FFFD2AD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76C9-E5A2-2B65-D421-09F1A7F4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Znanost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dizajniranja</a:t>
            </a:r>
            <a:r>
              <a:rPr lang="en-US" dirty="0"/>
              <a:t> </a:t>
            </a:r>
            <a:r>
              <a:rPr lang="en-US" dirty="0" err="1"/>
              <a:t>računalnih</a:t>
            </a:r>
            <a:r>
              <a:rPr lang="en-US" dirty="0"/>
              <a:t> </a:t>
            </a:r>
            <a:r>
              <a:rPr lang="en-US" dirty="0" err="1"/>
              <a:t>platformi</a:t>
            </a:r>
            <a:r>
              <a:rPr lang="en-US" dirty="0"/>
              <a:t> (</a:t>
            </a:r>
            <a:r>
              <a:rPr lang="en-US" dirty="0" err="1"/>
              <a:t>hardvera</a:t>
            </a:r>
            <a:r>
              <a:rPr lang="en-US" dirty="0"/>
              <a:t>, </a:t>
            </a:r>
            <a:r>
              <a:rPr lang="en-US" dirty="0" err="1"/>
              <a:t>sučelja</a:t>
            </a:r>
            <a:r>
              <a:rPr lang="en-US" dirty="0"/>
              <a:t>, </a:t>
            </a:r>
            <a:r>
              <a:rPr lang="en-US" dirty="0" err="1"/>
              <a:t>sistemskog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, </a:t>
            </a:r>
            <a:r>
              <a:rPr lang="en-US" dirty="0" err="1"/>
              <a:t>programerskog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Da bi se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najviše</a:t>
            </a:r>
            <a:r>
              <a:rPr lang="en-US" dirty="0"/>
              <a:t> performance za </a:t>
            </a: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najduži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baterije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prosječne</a:t>
            </a:r>
            <a:r>
              <a:rPr lang="en-US" dirty="0"/>
              <a:t> </a:t>
            </a:r>
            <a:r>
              <a:rPr lang="en-US" dirty="0" err="1"/>
              <a:t>perfromanse</a:t>
            </a:r>
            <a:r>
              <a:rPr lang="en-US" dirty="0"/>
              <a:t> u </a:t>
            </a:r>
            <a:r>
              <a:rPr lang="en-US" dirty="0" err="1"/>
              <a:t>poznatim</a:t>
            </a:r>
            <a:r>
              <a:rPr lang="en-US" dirty="0"/>
              <a:t> </a:t>
            </a:r>
            <a:r>
              <a:rPr lang="en-US" dirty="0" err="1"/>
              <a:t>zadacima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//</a:t>
            </a:r>
            <a:r>
              <a:rPr lang="en-US" dirty="0"/>
              <a:t>•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superračunala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drugačije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u </a:t>
            </a:r>
            <a:r>
              <a:rPr lang="en-US" dirty="0" err="1"/>
              <a:t>usporedbi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pametnim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(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pretpostavki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)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Znanost</a:t>
            </a:r>
            <a:r>
              <a:rPr lang="en-US" dirty="0"/>
              <a:t> I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dizajniranja</a:t>
            </a:r>
            <a:r>
              <a:rPr lang="en-US" dirty="0"/>
              <a:t>, </a:t>
            </a:r>
            <a:r>
              <a:rPr lang="en-US" dirty="0" err="1"/>
              <a:t>odabiranja</a:t>
            </a:r>
            <a:r>
              <a:rPr lang="en-US" dirty="0"/>
              <a:t> I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hardverskih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I </a:t>
            </a:r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hardver</a:t>
            </a:r>
            <a:r>
              <a:rPr lang="en-US" dirty="0"/>
              <a:t>/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računalnog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koji je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zahtjevima</a:t>
            </a:r>
            <a:r>
              <a:rPr lang="en-US" dirty="0"/>
              <a:t> – </a:t>
            </a:r>
            <a:r>
              <a:rPr lang="en-US" dirty="0" err="1"/>
              <a:t>funkcionalnim</a:t>
            </a:r>
            <a:r>
              <a:rPr lang="en-US" dirty="0"/>
              <a:t>, </a:t>
            </a:r>
            <a:r>
              <a:rPr lang="en-US" dirty="0" err="1"/>
              <a:t>zahtjevima</a:t>
            </a:r>
            <a:r>
              <a:rPr lang="en-US" dirty="0"/>
              <a:t> za </a:t>
            </a:r>
            <a:r>
              <a:rPr lang="en-US" dirty="0" err="1"/>
              <a:t>performanse</a:t>
            </a:r>
            <a:r>
              <a:rPr lang="en-US" dirty="0"/>
              <a:t>, </a:t>
            </a:r>
            <a:r>
              <a:rPr lang="en-US" dirty="0" err="1"/>
              <a:t>potrošnje</a:t>
            </a:r>
            <a:r>
              <a:rPr lang="en-US" dirty="0"/>
              <a:t>,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ciljeva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68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2AC6-8093-5570-04E9-FAC6C290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</a:t>
            </a:r>
            <a:r>
              <a:rPr lang="en-US" dirty="0" err="1"/>
              <a:t>binarnog</a:t>
            </a:r>
            <a:r>
              <a:rPr lang="en-US" dirty="0"/>
              <a:t> </a:t>
            </a:r>
            <a:r>
              <a:rPr lang="en-US" dirty="0" err="1"/>
              <a:t>broja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EE2C-5BDB-11FF-FCC2-5B65C7B8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operacijom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dvojnog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</a:t>
            </a:r>
            <a:r>
              <a:rPr lang="en-US" dirty="0" err="1"/>
              <a:t>umanjitelja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suptrahenda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B</a:t>
            </a:r>
            <a:r>
              <a:rPr lang="hr-HR" dirty="0"/>
              <a:t> </a:t>
            </a:r>
            <a:r>
              <a:rPr lang="en-US" dirty="0" err="1"/>
              <a:t>dobiva</a:t>
            </a:r>
            <a:r>
              <a:rPr lang="en-US" dirty="0"/>
              <a:t> se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njegovom</a:t>
            </a:r>
            <a:r>
              <a:rPr lang="hr-HR" dirty="0"/>
              <a:t> </a:t>
            </a:r>
            <a:r>
              <a:rPr lang="en-US" dirty="0" err="1"/>
              <a:t>jediničnom</a:t>
            </a:r>
            <a:r>
              <a:rPr lang="en-US" dirty="0"/>
              <a:t> </a:t>
            </a:r>
            <a:r>
              <a:rPr lang="en-US" dirty="0" err="1"/>
              <a:t>komplementu</a:t>
            </a:r>
            <a:r>
              <a:rPr lang="en-US" dirty="0"/>
              <a:t> </a:t>
            </a:r>
            <a:r>
              <a:rPr lang="en-US" dirty="0" err="1"/>
              <a:t>pribroji</a:t>
            </a:r>
            <a:r>
              <a:rPr lang="hr-HR" dirty="0"/>
              <a:t> </a:t>
            </a:r>
            <a:r>
              <a:rPr lang="en-US" dirty="0" err="1"/>
              <a:t>Cin</a:t>
            </a:r>
            <a:r>
              <a:rPr lang="en-US" dirty="0"/>
              <a:t> =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17DF7-0033-E209-34A3-141CB52D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747" y="3483528"/>
            <a:ext cx="2535147" cy="30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4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F325-37E4-6305-8B07-717D99BF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51F5-D8B4-B644-82EC-9ADC1C9F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(ALU) je </a:t>
            </a:r>
            <a:r>
              <a:rPr lang="en-US" dirty="0" err="1"/>
              <a:t>višefunkcijski</a:t>
            </a:r>
            <a:r>
              <a:rPr lang="en-US" dirty="0"/>
              <a:t> digitalin</a:t>
            </a:r>
            <a:r>
              <a:rPr lang="hr-HR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upotrebljava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računanje</a:t>
            </a:r>
            <a:r>
              <a:rPr lang="en-US" dirty="0"/>
              <a:t> </a:t>
            </a:r>
            <a:r>
              <a:rPr lang="en-US" dirty="0" err="1"/>
              <a:t>efektivne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hr-HR" dirty="0"/>
              <a:t> </a:t>
            </a:r>
            <a:r>
              <a:rPr lang="en-US" dirty="0" err="1"/>
              <a:t>adrese</a:t>
            </a:r>
            <a:r>
              <a:rPr lang="en-US" dirty="0"/>
              <a:t> </a:t>
            </a:r>
            <a:r>
              <a:rPr lang="en-US" dirty="0" err="1"/>
              <a:t>izvorišta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odredišta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aritmetičko-logičke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aritmetičku</a:t>
            </a:r>
            <a:r>
              <a:rPr lang="en-US" dirty="0"/>
              <a:t> I</a:t>
            </a:r>
            <a:r>
              <a:rPr lang="hr-HR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sekciju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je </a:t>
            </a:r>
            <a:r>
              <a:rPr lang="en-US" dirty="0" err="1"/>
              <a:t>funkcionalna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oblikovanju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prvo</a:t>
            </a:r>
            <a:r>
              <a:rPr lang="en-US" dirty="0"/>
              <a:t> se </a:t>
            </a:r>
            <a:r>
              <a:rPr lang="en-US" dirty="0" err="1"/>
              <a:t>oblikuje</a:t>
            </a:r>
            <a:r>
              <a:rPr lang="en-US" dirty="0"/>
              <a:t> </a:t>
            </a:r>
            <a:r>
              <a:rPr lang="en-US" dirty="0" err="1"/>
              <a:t>sklopovlje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 </a:t>
            </a:r>
            <a:r>
              <a:rPr lang="en-US" dirty="0" err="1"/>
              <a:t>neovisno</a:t>
            </a:r>
            <a:r>
              <a:rPr lang="en-US" dirty="0"/>
              <a:t> o</a:t>
            </a:r>
            <a:r>
              <a:rPr lang="hr-HR" dirty="0"/>
              <a:t> </a:t>
            </a:r>
            <a:r>
              <a:rPr lang="en-US" dirty="0" err="1"/>
              <a:t>logičkoj</a:t>
            </a:r>
            <a:r>
              <a:rPr lang="en-US" dirty="0"/>
              <a:t> </a:t>
            </a:r>
            <a:r>
              <a:rPr lang="en-US" dirty="0" err="1"/>
              <a:t>sekciji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zatim</a:t>
            </a:r>
            <a:r>
              <a:rPr lang="en-US" dirty="0"/>
              <a:t> se </a:t>
            </a:r>
            <a:r>
              <a:rPr lang="en-US" dirty="0" err="1"/>
              <a:t>određuju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sklopovima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izvode</a:t>
            </a:r>
            <a:r>
              <a:rPr lang="en-US" dirty="0"/>
              <a:t> se </a:t>
            </a:r>
            <a:r>
              <a:rPr lang="en-US" dirty="0" err="1"/>
              <a:t>preinake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sklopovima</a:t>
            </a:r>
            <a:r>
              <a:rPr lang="en-US" dirty="0"/>
              <a:t> da bi se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hr-HR" dirty="0"/>
              <a:t> </a:t>
            </a:r>
            <a:r>
              <a:rPr lang="en-US" dirty="0" err="1"/>
              <a:t>željene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201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BB1D-7700-F151-A2E2-223ABC11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DE966-DFB7-AC81-0F49-E1B10F975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741" y="1979446"/>
            <a:ext cx="8008517" cy="4004259"/>
          </a:xfrm>
        </p:spPr>
      </p:pic>
    </p:spTree>
    <p:extLst>
      <p:ext uri="{BB962C8B-B14F-4D97-AF65-F5344CB8AC3E}">
        <p14:creationId xmlns:p14="http://schemas.microsoft.com/office/powerpoint/2010/main" val="10099895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AE10-AACF-DF7F-6BF0-6C413BF5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F3BC-8B50-8D37-3BD4-81CD4978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prilagodbom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r>
              <a:rPr lang="en-US" dirty="0"/>
              <a:t> Y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hr-HR" dirty="0"/>
              <a:t>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najniži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ALU </a:t>
            </a:r>
            <a:r>
              <a:rPr lang="en-US" dirty="0" err="1"/>
              <a:t>Cin</a:t>
            </a:r>
            <a:r>
              <a:rPr lang="en-US" dirty="0"/>
              <a:t>,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Zbrajanja</a:t>
            </a:r>
            <a:r>
              <a:rPr lang="en-US" dirty="0"/>
              <a:t>, </a:t>
            </a:r>
            <a:r>
              <a:rPr lang="en-US" dirty="0" err="1"/>
              <a:t>oduzimanje</a:t>
            </a:r>
            <a:endParaRPr lang="en-US" dirty="0"/>
          </a:p>
          <a:p>
            <a:pPr lvl="1"/>
            <a:r>
              <a:rPr lang="en-US" dirty="0" err="1"/>
              <a:t>Inkrementiranje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X,</a:t>
            </a:r>
          </a:p>
          <a:p>
            <a:pPr lvl="1"/>
            <a:r>
              <a:rPr lang="en-US" dirty="0" err="1"/>
              <a:t>Dekrementiranje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X,</a:t>
            </a:r>
          </a:p>
          <a:p>
            <a:pPr lvl="1"/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jediničnog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hr-HR" dirty="0"/>
              <a:t> </a:t>
            </a:r>
            <a:r>
              <a:rPr lang="en-US" dirty="0" err="1"/>
              <a:t>operanda</a:t>
            </a:r>
            <a:r>
              <a:rPr lang="en-US" dirty="0"/>
              <a:t> Y</a:t>
            </a:r>
          </a:p>
          <a:p>
            <a:pPr lvl="1"/>
            <a:r>
              <a:rPr lang="en-US" dirty="0" err="1"/>
              <a:t>prijenos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prosljeđivanje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 s </a:t>
            </a:r>
            <a:r>
              <a:rPr lang="en-US" dirty="0" err="1"/>
              <a:t>ulaza</a:t>
            </a:r>
            <a:r>
              <a:rPr lang="hr-HR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059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6BE3-565E-358D-3708-28C1ED68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priređivanje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6DC-83F0-28F1-0711-92B979F8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Da bi se </a:t>
            </a:r>
            <a:r>
              <a:rPr lang="en-US" dirty="0" err="1"/>
              <a:t>paralelnim</a:t>
            </a:r>
            <a:r>
              <a:rPr lang="en-US" dirty="0"/>
              <a:t> </a:t>
            </a:r>
            <a:r>
              <a:rPr lang="en-US" dirty="0" err="1"/>
              <a:t>zbrajalom</a:t>
            </a:r>
            <a:r>
              <a:rPr lang="en-US" dirty="0"/>
              <a:t>, </a:t>
            </a:r>
            <a:r>
              <a:rPr lang="en-US" dirty="0" err="1"/>
              <a:t>sastavljenim</a:t>
            </a:r>
            <a:r>
              <a:rPr lang="en-US" dirty="0"/>
              <a:t> od n </a:t>
            </a:r>
            <a:r>
              <a:rPr lang="en-US" dirty="0" err="1"/>
              <a:t>potpunih</a:t>
            </a:r>
            <a:r>
              <a:rPr lang="hr-HR" dirty="0"/>
              <a:t> </a:t>
            </a:r>
            <a:r>
              <a:rPr lang="en-US" dirty="0" err="1"/>
              <a:t>zbrajala</a:t>
            </a:r>
            <a:r>
              <a:rPr lang="en-US" dirty="0"/>
              <a:t>,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,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hr-HR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koji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r>
              <a:rPr lang="en-US" dirty="0"/>
              <a:t> Y </a:t>
            </a:r>
            <a:r>
              <a:rPr lang="en-US" dirty="0" err="1"/>
              <a:t>priređuju</a:t>
            </a:r>
            <a:r>
              <a:rPr lang="en-US" dirty="0"/>
              <a:t> operand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9B852-833D-29AB-3B8D-A9187A1C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692"/>
            <a:ext cx="6484048" cy="204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C4C19-B34A-694D-52A2-78E2E972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3" y="4369265"/>
            <a:ext cx="7138737" cy="2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42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9847-DAF4-66EF-84FD-CC3D06FD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Jednostavna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22B9-4258-879A-9C08-6DD640595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• Sklop koji ima pravilnu strukturu</a:t>
            </a:r>
          </a:p>
          <a:p>
            <a:r>
              <a:rPr lang="en-US" dirty="0"/>
              <a:t>•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identičnih</a:t>
            </a:r>
            <a:r>
              <a:rPr lang="en-US" dirty="0"/>
              <a:t>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u </a:t>
            </a:r>
            <a:r>
              <a:rPr lang="en-US" dirty="0" err="1"/>
              <a:t>kaskadu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je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za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hr-HR" dirty="0"/>
              <a:t> </a:t>
            </a:r>
            <a:r>
              <a:rPr lang="en-US" dirty="0" err="1"/>
              <a:t>bitu</a:t>
            </a:r>
            <a:r>
              <a:rPr lang="en-US" dirty="0"/>
              <a:t> </a:t>
            </a:r>
            <a:r>
              <a:rPr lang="en-US" dirty="0" err="1"/>
              <a:t>operanda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Jednostavna</a:t>
            </a:r>
            <a:r>
              <a:rPr lang="en-US" dirty="0"/>
              <a:t> ALU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n-</a:t>
            </a:r>
            <a:r>
              <a:rPr lang="en-US" dirty="0" err="1"/>
              <a:t>bitnim</a:t>
            </a:r>
            <a:r>
              <a:rPr lang="en-US" dirty="0"/>
              <a:t> (</a:t>
            </a:r>
            <a:r>
              <a:rPr lang="en-US" dirty="0" err="1"/>
              <a:t>cjelobrojnim</a:t>
            </a:r>
            <a:r>
              <a:rPr lang="en-US" dirty="0"/>
              <a:t>) </a:t>
            </a:r>
            <a:r>
              <a:rPr lang="en-US" dirty="0" err="1"/>
              <a:t>operandima</a:t>
            </a:r>
            <a:r>
              <a:rPr lang="hr-HR" dirty="0"/>
              <a:t> </a:t>
            </a:r>
            <a:r>
              <a:rPr lang="en-US" dirty="0" err="1"/>
              <a:t>sastoji</a:t>
            </a:r>
            <a:r>
              <a:rPr lang="en-US" dirty="0"/>
              <a:t> se od n </a:t>
            </a:r>
            <a:r>
              <a:rPr lang="en-US" dirty="0" err="1"/>
              <a:t>takvih</a:t>
            </a:r>
            <a:r>
              <a:rPr lang="hr-HR" dirty="0"/>
              <a:t> </a:t>
            </a:r>
            <a:r>
              <a:rPr lang="en-US" dirty="0" err="1"/>
              <a:t>stupnjeva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u </a:t>
            </a:r>
            <a:r>
              <a:rPr lang="en-US" dirty="0" err="1"/>
              <a:t>funkcijskom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je </a:t>
            </a:r>
            <a:r>
              <a:rPr lang="en-US" dirty="0" err="1"/>
              <a:t>sastavljen</a:t>
            </a:r>
            <a:r>
              <a:rPr lang="hr-HR" dirty="0"/>
              <a:t> </a:t>
            </a:r>
            <a:r>
              <a:rPr lang="en-US" dirty="0"/>
              <a:t>od:</a:t>
            </a:r>
          </a:p>
          <a:p>
            <a:pPr lvl="1"/>
            <a:r>
              <a:rPr lang="en-US" dirty="0" err="1"/>
              <a:t>aritmetičke</a:t>
            </a:r>
            <a:endParaRPr lang="en-US" dirty="0"/>
          </a:p>
          <a:p>
            <a:pPr lvl="1"/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84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460E-8641-3335-1CD0-95C1D7AC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– </a:t>
            </a:r>
            <a:r>
              <a:rPr lang="en-US" dirty="0" err="1"/>
              <a:t>funkcionalni</a:t>
            </a:r>
            <a:r>
              <a:rPr lang="en-US" dirty="0"/>
              <a:t> </a:t>
            </a:r>
            <a:r>
              <a:rPr lang="en-US" dirty="0" err="1"/>
              <a:t>prikaz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7F13-5C28-30AF-A7FF-DC4AAAFA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84" y="1825625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u </a:t>
            </a:r>
            <a:r>
              <a:rPr lang="en-US" dirty="0" err="1"/>
              <a:t>funkcionalnom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hr-HR" dirty="0"/>
              <a:t> </a:t>
            </a:r>
            <a:r>
              <a:rPr lang="en-US" dirty="0" err="1"/>
              <a:t>kombinacija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en-US" dirty="0"/>
          </a:p>
          <a:p>
            <a:pPr lvl="1"/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hr-HR" dirty="0"/>
          </a:p>
          <a:p>
            <a:r>
              <a:rPr lang="en-US" dirty="0" err="1"/>
              <a:t>i-ti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ALU</a:t>
            </a:r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B3226-F6D1-6AFD-901A-DFA909C7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69" y="2354280"/>
            <a:ext cx="4989095" cy="246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63E4F-E315-2648-8935-441BC404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1294"/>
            <a:ext cx="3505504" cy="275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F7023-810E-0007-3F8A-4E15F067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504" y="4390766"/>
            <a:ext cx="3650824" cy="24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5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3996-1A14-7361-FDE1-9F30FF01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Ulazi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izlazi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87EB-3B97-A5C8-6ED7-F12B60249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ai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bi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za </a:t>
            </a:r>
            <a:r>
              <a:rPr lang="en-US" dirty="0" err="1"/>
              <a:t>operande</a:t>
            </a:r>
            <a:endParaRPr lang="en-US" dirty="0"/>
          </a:p>
          <a:p>
            <a:r>
              <a:rPr lang="en-US" dirty="0"/>
              <a:t>• Ci</a:t>
            </a:r>
            <a:r>
              <a:rPr lang="hr-HR" dirty="0"/>
              <a:t> </a:t>
            </a:r>
            <a:r>
              <a:rPr lang="en-US" dirty="0"/>
              <a:t>je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,</a:t>
            </a:r>
          </a:p>
          <a:p>
            <a:r>
              <a:rPr lang="en-US" dirty="0"/>
              <a:t>• Fi</a:t>
            </a:r>
            <a:r>
              <a:rPr lang="hr-HR" dirty="0"/>
              <a:t> </a:t>
            </a:r>
            <a:r>
              <a:rPr lang="en-US" dirty="0"/>
              <a:t>je </a:t>
            </a:r>
            <a:r>
              <a:rPr lang="en-US" dirty="0" err="1"/>
              <a:t>jednobitni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,</a:t>
            </a:r>
          </a:p>
          <a:p>
            <a:r>
              <a:rPr lang="en-US" dirty="0"/>
              <a:t>• Ci+1 je bit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stupanj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Upravljački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So, S1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S2 </a:t>
            </a:r>
            <a:r>
              <a:rPr lang="en-US" dirty="0" err="1"/>
              <a:t>upotrebljavaju</a:t>
            </a:r>
            <a:r>
              <a:rPr lang="en-US" dirty="0"/>
              <a:t> se za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hr-HR" dirty="0"/>
              <a:t> </a:t>
            </a:r>
            <a:r>
              <a:rPr lang="en-US" dirty="0" err="1"/>
              <a:t>aritmetičkih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2795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C178-00EB-C299-C4DA-7E036358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ARITMETIČKA SEKCIJA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344E-70F7-C8C8-96DB-CE1D7468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Povezivanjem</a:t>
            </a:r>
            <a:r>
              <a:rPr lang="en-US" dirty="0"/>
              <a:t> n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dobiva</a:t>
            </a:r>
            <a:r>
              <a:rPr lang="en-US" dirty="0"/>
              <a:t> se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zbraja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n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se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zbrajanjem</a:t>
            </a:r>
            <a:r>
              <a:rPr lang="en-US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hr-HR" dirty="0"/>
              <a:t> </a:t>
            </a:r>
            <a:r>
              <a:rPr lang="en-US" dirty="0" err="1"/>
              <a:t>operanda</a:t>
            </a:r>
            <a:endParaRPr lang="en-US" dirty="0"/>
          </a:p>
          <a:p>
            <a:r>
              <a:rPr lang="en-US" dirty="0"/>
              <a:t>• Da bi se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hr-HR" dirty="0"/>
              <a:t> </a:t>
            </a:r>
            <a:r>
              <a:rPr lang="en-US" dirty="0"/>
              <a:t>za </a:t>
            </a:r>
            <a:r>
              <a:rPr lang="en-US" dirty="0" err="1"/>
              <a:t>priređivanje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787675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5D71-F378-3435-CF05-0E779E93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stupnjeva</a:t>
            </a:r>
            <a:r>
              <a:rPr lang="en-US" dirty="0"/>
              <a:t> u </a:t>
            </a:r>
            <a:r>
              <a:rPr lang="en-US" dirty="0" err="1"/>
              <a:t>kaskadu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9E70-8557-777C-1DC0-EACFDD92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ostvaruje</a:t>
            </a:r>
            <a:r>
              <a:rPr lang="en-US" dirty="0"/>
              <a:t> se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prijenosa</a:t>
            </a:r>
            <a:r>
              <a:rPr lang="en-US" dirty="0"/>
              <a:t> Ci </a:t>
            </a:r>
            <a:r>
              <a:rPr lang="en-US" dirty="0" err="1"/>
              <a:t>i</a:t>
            </a:r>
            <a:r>
              <a:rPr lang="en-US" dirty="0"/>
              <a:t> Ci+1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F6E64-7096-FBD6-6249-570EEF55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41" y="2839452"/>
            <a:ext cx="6574117" cy="31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F8FB-924A-A5A2-234B-2FF504F4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Aksiom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C911-FFF1-83D7-83D8-C398A115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najbolju</a:t>
            </a:r>
            <a:r>
              <a:rPr lang="en-US" dirty="0"/>
              <a:t> </a:t>
            </a:r>
            <a:r>
              <a:rPr lang="en-US" dirty="0" err="1"/>
              <a:t>energetsku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I </a:t>
            </a:r>
            <a:r>
              <a:rPr lang="en-US" dirty="0" err="1"/>
              <a:t>performanse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prošireni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računalo</a:t>
            </a:r>
            <a:endParaRPr lang="hr-HR" dirty="0"/>
          </a:p>
          <a:p>
            <a:r>
              <a:rPr lang="en-US" dirty="0"/>
              <a:t>Ko-</a:t>
            </a:r>
            <a:r>
              <a:rPr lang="en-US" dirty="0" err="1"/>
              <a:t>dizajnirati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hijerarhiju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Specijalizirati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dizajna</a:t>
            </a:r>
            <a:endParaRPr lang="hr-HR" dirty="0"/>
          </a:p>
          <a:p>
            <a:r>
              <a:rPr lang="en-US" dirty="0"/>
              <a:t>Ima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 “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” 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”,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komuniciramo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“</a:t>
            </a:r>
            <a:r>
              <a:rPr lang="en-US" dirty="0" err="1"/>
              <a:t>vrha</a:t>
            </a:r>
            <a:r>
              <a:rPr lang="en-US" dirty="0"/>
              <a:t>” I </a:t>
            </a:r>
            <a:r>
              <a:rPr lang="en-US" dirty="0" err="1"/>
              <a:t>dna</a:t>
            </a:r>
            <a:r>
              <a:rPr lang="en-US" dirty="0"/>
              <a:t>” I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optimiziramo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cijeli</a:t>
            </a:r>
            <a:r>
              <a:rPr lang="en-US" dirty="0"/>
              <a:t> stack</a:t>
            </a:r>
            <a:r>
              <a:rPr lang="hr-HR" dirty="0"/>
              <a:t> -&gt; zato je potreban prošireni pogled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48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7552-28F3-F439-062D-B76AFC1B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6100-08A6-DFD1-7E16-131824B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2242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građevna</a:t>
            </a:r>
            <a:r>
              <a:rPr lang="en-US" dirty="0"/>
              <a:t> </a:t>
            </a:r>
            <a:r>
              <a:rPr lang="en-US" dirty="0" err="1"/>
              <a:t>sastavnica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ALU je </a:t>
            </a:r>
            <a:r>
              <a:rPr lang="en-US" dirty="0" err="1"/>
              <a:t>potpuno</a:t>
            </a:r>
            <a:r>
              <a:rPr lang="hr-HR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Povezivanjem</a:t>
            </a:r>
            <a:r>
              <a:rPr lang="en-US" dirty="0"/>
              <a:t> n </a:t>
            </a:r>
            <a:r>
              <a:rPr lang="en-US" dirty="0" err="1"/>
              <a:t>stupnjeva</a:t>
            </a:r>
            <a:r>
              <a:rPr lang="en-US" dirty="0"/>
              <a:t> ALU </a:t>
            </a:r>
            <a:r>
              <a:rPr lang="en-US" dirty="0" err="1"/>
              <a:t>jedinice</a:t>
            </a:r>
            <a:r>
              <a:rPr lang="en-US" dirty="0"/>
              <a:t> u </a:t>
            </a:r>
            <a:r>
              <a:rPr lang="en-US" dirty="0" err="1"/>
              <a:t>kaskadu</a:t>
            </a:r>
            <a:r>
              <a:rPr lang="en-US" dirty="0"/>
              <a:t> </a:t>
            </a:r>
            <a:r>
              <a:rPr lang="en-US" dirty="0" err="1"/>
              <a:t>dobiva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zbraja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n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Željeli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da </a:t>
            </a:r>
            <a:r>
              <a:rPr lang="en-US" dirty="0" err="1"/>
              <a:t>jednostavna</a:t>
            </a:r>
            <a:r>
              <a:rPr lang="en-US" dirty="0"/>
              <a:t> ALU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kombinaciji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njezinim</a:t>
            </a:r>
            <a:r>
              <a:rPr lang="en-US" dirty="0"/>
              <a:t> </a:t>
            </a:r>
            <a:r>
              <a:rPr lang="en-US" dirty="0" err="1"/>
              <a:t>ulazima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hr-HR" dirty="0"/>
              <a:t>(slide 82 - </a:t>
            </a:r>
            <a:r>
              <a:rPr lang="hr-HR" dirty="0">
                <a:hlinkClick r:id="rId2" action="ppaction://hlinksldjump"/>
              </a:rPr>
              <a:t>Oblikovanje jednostavne ALU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F3747-50D5-21E9-5E7D-D9B4D201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42" y="1504725"/>
            <a:ext cx="3481048" cy="38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59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F434-F11A-BAE6-5DFD-5D28DAE1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Kaskadiranje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7090-0D68-EB44-61F3-56BF57A85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hr-HR" dirty="0"/>
              <a:t> </a:t>
            </a:r>
            <a:r>
              <a:rPr lang="en-US" dirty="0"/>
              <a:t>ALU </a:t>
            </a:r>
            <a:r>
              <a:rPr lang="en-US" dirty="0" err="1"/>
              <a:t>povezane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kaskadu</a:t>
            </a:r>
            <a:endParaRPr lang="en-US" dirty="0"/>
          </a:p>
          <a:p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hr-HR" dirty="0"/>
              <a:t>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koji se</a:t>
            </a:r>
            <a:r>
              <a:rPr lang="hr-HR" dirty="0"/>
              <a:t> </a:t>
            </a:r>
            <a:r>
              <a:rPr lang="en-US" dirty="0" err="1"/>
              <a:t>upisuje</a:t>
            </a:r>
            <a:r>
              <a:rPr lang="en-US" dirty="0"/>
              <a:t> u status</a:t>
            </a:r>
            <a:r>
              <a:rPr lang="hr-HR" dirty="0"/>
              <a:t> </a:t>
            </a:r>
            <a:r>
              <a:rPr lang="en-US" dirty="0" err="1"/>
              <a:t>registar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31B18-CA10-8D85-A843-98D481B9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69" y="2836286"/>
            <a:ext cx="3704451" cy="36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0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E8D8-C51E-8F59-D207-47EF8D81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45"/>
            <a:ext cx="10515600" cy="1325563"/>
          </a:xfrm>
        </p:spPr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8019-D487-0366-CD22-3EF4CA11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688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rukuju</a:t>
            </a:r>
            <a:r>
              <a:rPr lang="en-US" dirty="0"/>
              <a:t> </a:t>
            </a:r>
            <a:r>
              <a:rPr lang="en-US" dirty="0" err="1"/>
              <a:t>bitovima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izdvojeno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hr-HR" dirty="0"/>
              <a:t> </a:t>
            </a:r>
            <a:r>
              <a:rPr lang="en-US" dirty="0"/>
              <a:t>se bit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promatra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, </a:t>
            </a:r>
            <a:r>
              <a:rPr lang="en-US" dirty="0" err="1"/>
              <a:t>binarna</a:t>
            </a:r>
            <a:r>
              <a:rPr lang="en-US" dirty="0"/>
              <a:t> </a:t>
            </a:r>
            <a:r>
              <a:rPr lang="en-US" dirty="0" err="1"/>
              <a:t>varijabla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podržati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I,</a:t>
            </a:r>
            <a:r>
              <a:rPr lang="hr-HR" dirty="0"/>
              <a:t> </a:t>
            </a:r>
            <a:r>
              <a:rPr lang="en-US" dirty="0"/>
              <a:t>NE, ISKLJUČIVO ILI </a:t>
            </a:r>
            <a:r>
              <a:rPr lang="en-US" dirty="0" err="1"/>
              <a:t>i</a:t>
            </a:r>
            <a:r>
              <a:rPr lang="en-US" dirty="0"/>
              <a:t> ILI</a:t>
            </a:r>
          </a:p>
          <a:p>
            <a:r>
              <a:rPr lang="en-US" dirty="0"/>
              <a:t>•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</a:t>
            </a:r>
            <a:r>
              <a:rPr lang="en-US" dirty="0" err="1"/>
              <a:t>pojedinog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stapaju</a:t>
            </a:r>
            <a:r>
              <a:rPr lang="en-US" dirty="0"/>
              <a:t> se u</a:t>
            </a:r>
            <a:r>
              <a:rPr lang="hr-HR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sekciju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Upravljački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S2 </a:t>
            </a:r>
            <a:r>
              <a:rPr lang="en-US" dirty="0" err="1"/>
              <a:t>upotrebljava</a:t>
            </a:r>
            <a:r>
              <a:rPr lang="en-US" dirty="0"/>
              <a:t> se za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C0493-0DDB-9E15-BDA3-19F24088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17" y="4244113"/>
            <a:ext cx="3406435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60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565-F71F-EA4D-23CC-E0102498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E0B6-B873-D35F-950E-7567D1B7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Sklopovska</a:t>
            </a:r>
            <a:r>
              <a:rPr lang="en-US" dirty="0"/>
              <a:t> </a:t>
            </a:r>
            <a:r>
              <a:rPr lang="en-US" dirty="0" err="1"/>
              <a:t>preinaka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da bi se </a:t>
            </a:r>
            <a:r>
              <a:rPr lang="en-US" dirty="0" err="1"/>
              <a:t>realizirala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F858-6909-6EBB-A9F1-9F4D52CC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74" y="2951746"/>
            <a:ext cx="7581451" cy="28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80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50CD-3489-8279-211E-984708C8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6162-E718-5149-963E-516A9208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Preinaka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-tog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 da bi se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C2839-5728-5452-A1F1-B261B593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78" y="2999875"/>
            <a:ext cx="6802643" cy="25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090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20D2-F147-A985-A62F-77D76038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Stvarna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D2D0-2B96-BE7C-B731-409B1A39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ALU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aritmetičku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sekciju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funkcionalna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oblikovanja</a:t>
            </a:r>
            <a:r>
              <a:rPr lang="en-US" dirty="0"/>
              <a:t> ALU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upotrebljava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najprije</a:t>
            </a:r>
            <a:r>
              <a:rPr lang="en-US" dirty="0"/>
              <a:t> se </a:t>
            </a:r>
            <a:r>
              <a:rPr lang="en-US" dirty="0" err="1"/>
              <a:t>oblikuje</a:t>
            </a:r>
            <a:r>
              <a:rPr lang="en-US" dirty="0"/>
              <a:t>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endParaRPr lang="en-US" dirty="0"/>
          </a:p>
          <a:p>
            <a:pPr lvl="1"/>
            <a:r>
              <a:rPr lang="en-US" dirty="0" err="1"/>
              <a:t>određuju</a:t>
            </a:r>
            <a:r>
              <a:rPr lang="en-US" dirty="0"/>
              <a:t> se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aritmetičkom</a:t>
            </a:r>
            <a:r>
              <a:rPr lang="en-US" dirty="0"/>
              <a:t> </a:t>
            </a:r>
            <a:r>
              <a:rPr lang="en-US" dirty="0" err="1"/>
              <a:t>sekcijom</a:t>
            </a:r>
            <a:endParaRPr lang="en-US" dirty="0"/>
          </a:p>
          <a:p>
            <a:pPr lvl="1"/>
            <a:r>
              <a:rPr lang="en-US" dirty="0" err="1"/>
              <a:t>modificiraju</a:t>
            </a:r>
            <a:r>
              <a:rPr lang="en-US" dirty="0"/>
              <a:t> se </a:t>
            </a:r>
            <a:r>
              <a:rPr lang="en-US" dirty="0" err="1"/>
              <a:t>aritmetički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da bi se </a:t>
            </a:r>
            <a:r>
              <a:rPr lang="en-US" dirty="0" err="1"/>
              <a:t>mogle</a:t>
            </a:r>
            <a:r>
              <a:rPr lang="hr-HR" dirty="0"/>
              <a:t>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736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6E4F-22E6-2338-BA81-5D0D319C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Konačna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F9A0A-C260-7D30-7D8C-8CA4809F8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706" y="1690688"/>
            <a:ext cx="7844588" cy="4755863"/>
          </a:xfrm>
        </p:spPr>
      </p:pic>
    </p:spTree>
    <p:extLst>
      <p:ext uri="{BB962C8B-B14F-4D97-AF65-F5344CB8AC3E}">
        <p14:creationId xmlns:p14="http://schemas.microsoft.com/office/powerpoint/2010/main" val="14971702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5C9C-F5D7-DF32-2068-DE9E9B6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višefunkcijska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98E32-02AB-2352-9E02-57D3E90C9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26" y="1274778"/>
            <a:ext cx="5694947" cy="5218097"/>
          </a:xfrm>
        </p:spPr>
      </p:pic>
    </p:spTree>
    <p:extLst>
      <p:ext uri="{BB962C8B-B14F-4D97-AF65-F5344CB8AC3E}">
        <p14:creationId xmlns:p14="http://schemas.microsoft.com/office/powerpoint/2010/main" val="27534451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F5C1-47B9-0F33-3B9B-EECCD900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5" y="-61171"/>
            <a:ext cx="10515600" cy="1325563"/>
          </a:xfrm>
        </p:spPr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posmak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C826-FF63-B0E1-E360-78DD0853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5" y="1098966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je </a:t>
            </a:r>
            <a:r>
              <a:rPr lang="en-US" dirty="0" err="1"/>
              <a:t>sastavna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ALU</a:t>
            </a:r>
          </a:p>
          <a:p>
            <a:r>
              <a:rPr lang="en-US" dirty="0"/>
              <a:t>• </a:t>
            </a:r>
            <a:r>
              <a:rPr lang="en-US" dirty="0" err="1"/>
              <a:t>Smješta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izlazu</a:t>
            </a:r>
            <a:r>
              <a:rPr lang="en-US" dirty="0"/>
              <a:t> ALU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sabirnicom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sabirnicu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izravno</a:t>
            </a:r>
            <a:r>
              <a:rPr lang="en-US" dirty="0"/>
              <a:t> bez </a:t>
            </a:r>
            <a:r>
              <a:rPr lang="en-US" dirty="0" err="1"/>
              <a:t>posmaka</a:t>
            </a:r>
            <a:endParaRPr lang="en-US" dirty="0"/>
          </a:p>
          <a:p>
            <a:pPr lvl="1"/>
            <a:r>
              <a:rPr lang="en-US" dirty="0"/>
              <a:t>s </a:t>
            </a:r>
            <a:r>
              <a:rPr lang="en-US" dirty="0" err="1"/>
              <a:t>posmakom</a:t>
            </a:r>
            <a:r>
              <a:rPr lang="en-US" dirty="0"/>
              <a:t> </a:t>
            </a:r>
            <a:r>
              <a:rPr lang="en-US" dirty="0" err="1"/>
              <a:t>ulijevo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udesno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posmak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dvosmjerni</a:t>
            </a:r>
            <a:r>
              <a:rPr lang="en-US" dirty="0"/>
              <a:t> </a:t>
            </a:r>
            <a:r>
              <a:rPr lang="en-US" dirty="0" err="1"/>
              <a:t>posmačni</a:t>
            </a:r>
            <a:r>
              <a:rPr lang="hr-HR" dirty="0"/>
              <a:t> 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kombinacijski</a:t>
            </a:r>
            <a:r>
              <a:rPr lang="en-US" dirty="0"/>
              <a:t> </a:t>
            </a:r>
            <a:r>
              <a:rPr lang="en-US" dirty="0" err="1"/>
              <a:t>sklopovi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566F4-0027-4002-BA43-60286DF8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5" y="4162412"/>
            <a:ext cx="6226080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91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5FFA-0380-B04E-720C-17B27645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predviđanje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prijenosa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F84FA-3F28-610E-1C9F-E981584C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61" y="1902198"/>
            <a:ext cx="8719878" cy="4225886"/>
          </a:xfrm>
        </p:spPr>
      </p:pic>
    </p:spTree>
    <p:extLst>
      <p:ext uri="{BB962C8B-B14F-4D97-AF65-F5344CB8AC3E}">
        <p14:creationId xmlns:p14="http://schemas.microsoft.com/office/powerpoint/2010/main" val="122697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9981</Words>
  <Application>Microsoft Office PowerPoint</Application>
  <PresentationFormat>Widescreen</PresentationFormat>
  <Paragraphs>1196</Paragraphs>
  <Slides>207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207</vt:i4>
      </vt:variant>
    </vt:vector>
  </HeadingPairs>
  <TitlesOfParts>
    <vt:vector size="211" baseType="lpstr">
      <vt:lpstr>Arial</vt:lpstr>
      <vt:lpstr>Calibri</vt:lpstr>
      <vt:lpstr>Calibri Light</vt:lpstr>
      <vt:lpstr>Office Theme</vt:lpstr>
      <vt:lpstr>Računalna arhitektura </vt:lpstr>
      <vt:lpstr>Četiri glavna smjera razvoja</vt:lpstr>
      <vt:lpstr>Zašto treba upoznati građu računala?</vt:lpstr>
      <vt:lpstr>Zašto koristimo računalnu znanost</vt:lpstr>
      <vt:lpstr>Kako računalo rješava probleme?</vt:lpstr>
      <vt:lpstr>Transformacijska hijerarhija</vt:lpstr>
      <vt:lpstr>Nivoi transformacije</vt:lpstr>
      <vt:lpstr>Građa računala</vt:lpstr>
      <vt:lpstr>Aksiom</vt:lpstr>
      <vt:lpstr>Računalna arhitektura danas</vt:lpstr>
      <vt:lpstr>Važne postavke “prilika na dnu”</vt:lpstr>
      <vt:lpstr>PowerPoint Presentation</vt:lpstr>
      <vt:lpstr>Intel Optane Persistent Memory (2019) </vt:lpstr>
      <vt:lpstr>PowerPoint Presentation</vt:lpstr>
      <vt:lpstr>UPMEM Processing-in-DRAM Engine (2019) </vt:lpstr>
      <vt:lpstr>Priča o RowHammer napadu</vt:lpstr>
      <vt:lpstr>Sve zahtjevnije aplikacije</vt:lpstr>
      <vt:lpstr>Istražuje se velika količina novih ideja</vt:lpstr>
      <vt:lpstr>Građa računala danas</vt:lpstr>
      <vt:lpstr>Turingov stroj, von Neumannovo računalo, Flynnova klasifikacija</vt:lpstr>
      <vt:lpstr>Obrada podataka</vt:lpstr>
      <vt:lpstr>Obrada podataka</vt:lpstr>
      <vt:lpstr>Osnovni računalni modeli</vt:lpstr>
      <vt:lpstr>Upravljanje slijedom izvršavanja instrukcija</vt:lpstr>
      <vt:lpstr>Turingov stroj</vt:lpstr>
      <vt:lpstr>Turingov stroj</vt:lpstr>
      <vt:lpstr>Turingov stroj</vt:lpstr>
      <vt:lpstr>Turingov stroj</vt:lpstr>
      <vt:lpstr>Zašto nam je Turingov stroj zanimljiv?</vt:lpstr>
      <vt:lpstr>Hijerarhijski model računala</vt:lpstr>
      <vt:lpstr>Klasifikacija arhitekture računala</vt:lpstr>
      <vt:lpstr>Arhitektura računala s upravljačkim tokom</vt:lpstr>
      <vt:lpstr>Flynnova klasifikacija (Flynn’s taxonomy)</vt:lpstr>
      <vt:lpstr>Flynnova klasifikacija</vt:lpstr>
      <vt:lpstr>SISD (Single Instruction Stream Single Data Stream)</vt:lpstr>
      <vt:lpstr>von Neumannovo računalo - SISD</vt:lpstr>
      <vt:lpstr>SIMD (Single Instruction Stream Multiple Data Stream)</vt:lpstr>
      <vt:lpstr>MIMD (Multiple Instruction Stream Multiple Data Stream)</vt:lpstr>
      <vt:lpstr>MISD (Multiple Instruction Stream Single Data Stream)</vt:lpstr>
      <vt:lpstr>Flynnova klasifikacija u slikama</vt:lpstr>
      <vt:lpstr>Kako određujemo arhitekturu računala?</vt:lpstr>
      <vt:lpstr>Računalo opće namjene s pohranjivanjem programa</vt:lpstr>
      <vt:lpstr>Funkcijske jedinice računala</vt:lpstr>
      <vt:lpstr>von Neumannov model</vt:lpstr>
      <vt:lpstr>Tokovi u računalu</vt:lpstr>
      <vt:lpstr>von Neumann, ALU</vt:lpstr>
      <vt:lpstr>von Neumann, upravljačka jedinica</vt:lpstr>
      <vt:lpstr>Format instrukcije IAS računala</vt:lpstr>
      <vt:lpstr>Faze izvođenja strojne instrukcije</vt:lpstr>
      <vt:lpstr>Memorijska jedinica</vt:lpstr>
      <vt:lpstr>Ulazno-izlazna jedinica</vt:lpstr>
      <vt:lpstr>Elementi ALU</vt:lpstr>
      <vt:lpstr>Pojednostavljeni model procesora</vt:lpstr>
      <vt:lpstr>Sklopovi procesora</vt:lpstr>
      <vt:lpstr>Sklopovi za rukovanje podacima</vt:lpstr>
      <vt:lpstr>Uloga ALU</vt:lpstr>
      <vt:lpstr>Komponente dizajna ALU</vt:lpstr>
      <vt:lpstr>Specifikacije dizajna ALU</vt:lpstr>
      <vt:lpstr>Von Neumann-ovo računalo</vt:lpstr>
      <vt:lpstr>Zašto nam je to važno?</vt:lpstr>
      <vt:lpstr>Arhitektura von Neumannovog računala</vt:lpstr>
      <vt:lpstr>Kako radi von Neumannovo računalo?</vt:lpstr>
      <vt:lpstr>Problemi dizajna von Neumannovog računala</vt:lpstr>
      <vt:lpstr>Potencijalna rješenja problema</vt:lpstr>
      <vt:lpstr>von Neumannovo računalo vs Harvard računalo</vt:lpstr>
      <vt:lpstr>Broj bitova u riječi u različitim procesorima</vt:lpstr>
      <vt:lpstr>Prikaz znakova</vt:lpstr>
      <vt:lpstr>Unicode</vt:lpstr>
      <vt:lpstr>Prikaz cijelih brojeva</vt:lpstr>
      <vt:lpstr>Prikaz cijelih brojeva</vt:lpstr>
      <vt:lpstr>Prikaz brojeva s pomičnim zarezom (floating-point number)</vt:lpstr>
      <vt:lpstr>Prikaz brojeva s pomičnim zarezom (floating-point number)</vt:lpstr>
      <vt:lpstr>Zbrajanje dvaju binarnih brojeva</vt:lpstr>
      <vt:lpstr>Potpuno zbrajalo FA (engl. full adder)</vt:lpstr>
      <vt:lpstr>Paralelno zbrajalo</vt:lpstr>
      <vt:lpstr>Serijsko zbrajalo</vt:lpstr>
      <vt:lpstr>Oduzimanje dvaju binarnih brojeva</vt:lpstr>
      <vt:lpstr>Poluoduzimalo</vt:lpstr>
      <vt:lpstr>Potpuno oduzimalo</vt:lpstr>
      <vt:lpstr>Oduzimanje pomoću komplementa binarnog broja</vt:lpstr>
      <vt:lpstr>Oblikovanje jednostavne ALU</vt:lpstr>
      <vt:lpstr>Oblikovanje jednostavne ALU</vt:lpstr>
      <vt:lpstr>Oblikovanje jednostavne ALU</vt:lpstr>
      <vt:lpstr>Sklop za priređivanje bita operanda y</vt:lpstr>
      <vt:lpstr>Jednostavna ALU</vt:lpstr>
      <vt:lpstr>ALU – funkcionalni prikaz</vt:lpstr>
      <vt:lpstr>Ulazi i izlazi ALU</vt:lpstr>
      <vt:lpstr>ARITMETIČKA SEKCIJA</vt:lpstr>
      <vt:lpstr>Povezivanje stupnjeva u kaskadu</vt:lpstr>
      <vt:lpstr>Aritmetička sekcija ALU</vt:lpstr>
      <vt:lpstr>Kaskadiranje ALU</vt:lpstr>
      <vt:lpstr>Logička sekcija</vt:lpstr>
      <vt:lpstr>Logička operacija ILI</vt:lpstr>
      <vt:lpstr>Logička operacija I</vt:lpstr>
      <vt:lpstr>Stvarna izvedba ALU</vt:lpstr>
      <vt:lpstr>Konačna izvedba ALU</vt:lpstr>
      <vt:lpstr>Jednostavna višefunkcijska ALU</vt:lpstr>
      <vt:lpstr>Sklop za posmak</vt:lpstr>
      <vt:lpstr>Sklop za predviđanje bita prijenosa</vt:lpstr>
      <vt:lpstr>Izvedba brzog zbrajala</vt:lpstr>
      <vt:lpstr>Opći algoritam za množenje / množenje</vt:lpstr>
      <vt:lpstr>Blok shema množila</vt:lpstr>
      <vt:lpstr>Osnove dijelova računala</vt:lpstr>
      <vt:lpstr>Osnovna obilježja IBM PC kompatibilnog računala</vt:lpstr>
      <vt:lpstr>Podsustavi računala</vt:lpstr>
      <vt:lpstr>Čipset (Chipset)</vt:lpstr>
      <vt:lpstr>PowerPoint Presentation</vt:lpstr>
      <vt:lpstr>Memorija</vt:lpstr>
      <vt:lpstr>Elementi CU</vt:lpstr>
      <vt:lpstr>Kako izgleda pokretanje računala?</vt:lpstr>
      <vt:lpstr>Uloga kontrolne jedinice</vt:lpstr>
      <vt:lpstr>Što sve radi CU?</vt:lpstr>
      <vt:lpstr>Temeljne funkcije CU</vt:lpstr>
      <vt:lpstr>Prijenos upravljanja između različitih programa</vt:lpstr>
      <vt:lpstr>Kako izgleda proces izvršavanja instrukcije?</vt:lpstr>
      <vt:lpstr>Kako radi kontrolna jedinica?</vt:lpstr>
      <vt:lpstr>Jedinice koje sudjeluju u izvršavanju </vt:lpstr>
      <vt:lpstr>Jedinice koje sudjeluju u izvršavanju </vt:lpstr>
      <vt:lpstr>Datapath sa 1 ili 2 sabirnice</vt:lpstr>
      <vt:lpstr>Što to sve skupa točno znači iz aspekta izvršavanja nekakvog programa?</vt:lpstr>
      <vt:lpstr>Tipični tok izvršavanja programa</vt:lpstr>
      <vt:lpstr>Što je onda, zapravo, kontrolna jedinica?</vt:lpstr>
      <vt:lpstr>Model kontrolne jedinice</vt:lpstr>
      <vt:lpstr>Signali kontrolne jedinice</vt:lpstr>
      <vt:lpstr>Tipovi instrukcija iz aspekta kontrolne jedinice</vt:lpstr>
      <vt:lpstr>Dizajn I vrste kontrolne jedinice </vt:lpstr>
      <vt:lpstr>Hardwired logika CU </vt:lpstr>
      <vt:lpstr>Micro-programmed logika CU (mikroprogramirana)</vt:lpstr>
      <vt:lpstr>Wilkesova shema mikroprogramirane CU</vt:lpstr>
      <vt:lpstr>Vrste micro-programmed CU </vt:lpstr>
      <vt:lpstr>Prednosti I mane mikroprogramirane CU </vt:lpstr>
      <vt:lpstr>Sigurnost hardvera</vt:lpstr>
      <vt:lpstr>RowHammer napadi</vt:lpstr>
      <vt:lpstr>Primjer (Sandy Bridge arhitektura)</vt:lpstr>
      <vt:lpstr>PowerPoint Presentation</vt:lpstr>
      <vt:lpstr>Sustavi za detekciju, neutralizaciju I eliminaciju RowHamer ranjivosti</vt:lpstr>
      <vt:lpstr>Meltdown i Spectre napadi</vt:lpstr>
      <vt:lpstr>Meltdown i Spectre</vt:lpstr>
      <vt:lpstr>Spekulativno izvršavanje</vt:lpstr>
      <vt:lpstr>Korisnik ne vidi spekulativno izvršavanje</vt:lpstr>
      <vt:lpstr>Cache memorija procesora kao sidechannel za napade</vt:lpstr>
      <vt:lpstr>Logika</vt:lpstr>
      <vt:lpstr>Računalna logika</vt:lpstr>
      <vt:lpstr>Osnove logike</vt:lpstr>
      <vt:lpstr>Tablica istinitosti</vt:lpstr>
      <vt:lpstr>NOT </vt:lpstr>
      <vt:lpstr>PowerPoint Presentation</vt:lpstr>
      <vt:lpstr>Sklopovi</vt:lpstr>
      <vt:lpstr>Logički sklopovi</vt:lpstr>
      <vt:lpstr>Tri načina prezentacije</vt:lpstr>
      <vt:lpstr>Booleova algebra</vt:lpstr>
      <vt:lpstr>Komparator</vt:lpstr>
      <vt:lpstr>BINARNI SUSTAVI</vt:lpstr>
      <vt:lpstr>Binarni brojevi</vt:lpstr>
      <vt:lpstr>Sabirnice</vt:lpstr>
      <vt:lpstr>Notacija</vt:lpstr>
      <vt:lpstr>Osnovne operacije</vt:lpstr>
      <vt:lpstr>Komplement</vt:lpstr>
      <vt:lpstr>Dvojni Komplement</vt:lpstr>
      <vt:lpstr>32 vs 64 bit</vt:lpstr>
      <vt:lpstr>Broj bitova</vt:lpstr>
      <vt:lpstr>Preciznost</vt:lpstr>
      <vt:lpstr>Big vs Little endian</vt:lpstr>
      <vt:lpstr>6502</vt:lpstr>
      <vt:lpstr>Registri 6502</vt:lpstr>
      <vt:lpstr>Zastavice 6502</vt:lpstr>
      <vt:lpstr>Stack pointer</vt:lpstr>
      <vt:lpstr>Program counter</vt:lpstr>
      <vt:lpstr>Instrukcije 6502</vt:lpstr>
      <vt:lpstr>Pravila pisanja 6502</vt:lpstr>
      <vt:lpstr>6502</vt:lpstr>
      <vt:lpstr>Carry 6502</vt:lpstr>
      <vt:lpstr>6502</vt:lpstr>
      <vt:lpstr>6502 TABLICA</vt:lpstr>
      <vt:lpstr>Branching 6502</vt:lpstr>
      <vt:lpstr>6502 assembly</vt:lpstr>
      <vt:lpstr>Instruction set</vt:lpstr>
      <vt:lpstr>Immediate addressing 6502</vt:lpstr>
      <vt:lpstr>Absolute addressing 6502</vt:lpstr>
      <vt:lpstr>Absolute indexed addressing 6502</vt:lpstr>
      <vt:lpstr>Indirect indexed addressing 6502</vt:lpstr>
      <vt:lpstr>Additional modes</vt:lpstr>
      <vt:lpstr>Looping it 6502</vt:lpstr>
      <vt:lpstr>Why different modes</vt:lpstr>
      <vt:lpstr>Memory load and store 6502</vt:lpstr>
      <vt:lpstr>Register to register 6502</vt:lpstr>
      <vt:lpstr>Stack instructions 6502</vt:lpstr>
      <vt:lpstr>Arithmetics 6502</vt:lpstr>
      <vt:lpstr>Logic 6502</vt:lpstr>
      <vt:lpstr>Branching 6502</vt:lpstr>
      <vt:lpstr>Subroutines 6502</vt:lpstr>
      <vt:lpstr>Context</vt:lpstr>
      <vt:lpstr>Stack</vt:lpstr>
      <vt:lpstr>Primjeri JSR, JMP, rutine 6502</vt:lpstr>
      <vt:lpstr>Interrupts/ interapti/ prekidi 6502</vt:lpstr>
      <vt:lpstr>6502 interrupts/interapti</vt:lpstr>
      <vt:lpstr>IRQ</vt:lpstr>
      <vt:lpstr>Return from interrupt </vt:lpstr>
      <vt:lpstr>NMI</vt:lpstr>
      <vt:lpstr>ARM processor</vt:lpstr>
      <vt:lpstr>PowerPoint Presentation</vt:lpstr>
      <vt:lpstr>Recap 6502</vt:lpstr>
      <vt:lpstr>Fill 512 bytes of memory from location $200 with value $1 (6502)</vt:lpstr>
      <vt:lpstr>Fill half of the memory with one and other half with another colour (6502)</vt:lpstr>
      <vt:lpstr>Store one 32 bit number in memory starting at $200, another at $210. Choose how to store the number yourselve. Add those numbers and store result in $220.  (6502) – 1.način</vt:lpstr>
      <vt:lpstr>Store one 32 bit number in memory starting at $200, another at $210. Choose how to store the number yourselve. Add those numbers and store result in $220.  (6502) – 2.način</vt:lpstr>
      <vt:lpstr>Create two dots in the middle of the „video memory”. Animate them moving in oposite directions, first on X then on Y axis. Repeat until reset. (6502) – 1.dio zadatka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Računalna arhitektura </dc:title>
  <dc:creator>Isabelle Amanda Cvitanović</dc:creator>
  <cp:lastModifiedBy>Isabelle Amanda Cvitanović</cp:lastModifiedBy>
  <cp:revision>59</cp:revision>
  <dcterms:created xsi:type="dcterms:W3CDTF">2022-04-29T13:18:26Z</dcterms:created>
  <dcterms:modified xsi:type="dcterms:W3CDTF">2022-04-30T00:17:43Z</dcterms:modified>
</cp:coreProperties>
</file>