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94" r:id="rId2"/>
    <p:sldId id="257" r:id="rId3"/>
    <p:sldId id="296" r:id="rId4"/>
    <p:sldId id="29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3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2192000" cy="6858000"/>
  <p:notesSz cx="6858000" cy="9144000"/>
  <p:embeddedFontLs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Quattrocento Sans" panose="020B060402020202020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2CQHc1Mqc/1r+S1b3SWqbV+6C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1EF004-DD25-483F-A367-85261523B3CF}">
  <a:tblStyle styleId="{B31EF004-DD25-483F-A367-85261523B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ida Sarajlić" userId="9820137e-71dd-4f88-8489-97683c14e934" providerId="ADAL" clId="{4B10780D-882F-4DF2-B452-F144A2445EC9}"/>
    <pc:docChg chg="addSld delSld modSld">
      <pc:chgData name="Halida Sarajlić" userId="9820137e-71dd-4f88-8489-97683c14e934" providerId="ADAL" clId="{4B10780D-882F-4DF2-B452-F144A2445EC9}" dt="2024-12-11T17:34:35.003" v="9" actId="13926"/>
      <pc:docMkLst>
        <pc:docMk/>
      </pc:docMkLst>
      <pc:sldChg chg="modSp add">
        <pc:chgData name="Halida Sarajlić" userId="9820137e-71dd-4f88-8489-97683c14e934" providerId="ADAL" clId="{4B10780D-882F-4DF2-B452-F144A2445EC9}" dt="2024-12-11T17:34:35.003" v="9" actId="13926"/>
        <pc:sldMkLst>
          <pc:docMk/>
          <pc:sldMk cId="0" sldId="257"/>
        </pc:sldMkLst>
        <pc:graphicFrameChg chg="modGraphic">
          <ac:chgData name="Halida Sarajlić" userId="9820137e-71dd-4f88-8489-97683c14e934" providerId="ADAL" clId="{4B10780D-882F-4DF2-B452-F144A2445EC9}" dt="2024-12-11T17:34:35.003" v="9" actId="13926"/>
          <ac:graphicFrameMkLst>
            <pc:docMk/>
            <pc:sldMk cId="0" sldId="257"/>
            <ac:graphicFrameMk id="259" creationId="{00000000-0000-0000-0000-000000000000}"/>
          </ac:graphicFrameMkLst>
        </pc:graphicFrameChg>
      </pc:sldChg>
      <pc:sldChg chg="modSp">
        <pc:chgData name="Halida Sarajlić" userId="9820137e-71dd-4f88-8489-97683c14e934" providerId="ADAL" clId="{4B10780D-882F-4DF2-B452-F144A2445EC9}" dt="2024-12-11T17:34:20.994" v="7" actId="20577"/>
        <pc:sldMkLst>
          <pc:docMk/>
          <pc:sldMk cId="0" sldId="294"/>
        </pc:sldMkLst>
        <pc:spChg chg="mod">
          <ac:chgData name="Halida Sarajlić" userId="9820137e-71dd-4f88-8489-97683c14e934" providerId="ADAL" clId="{4B10780D-882F-4DF2-B452-F144A2445EC9}" dt="2024-12-11T17:34:20.994" v="7" actId="20577"/>
          <ac:spMkLst>
            <pc:docMk/>
            <pc:sldMk cId="0" sldId="294"/>
            <ac:spMk id="179" creationId="{00000000-0000-0000-0000-000000000000}"/>
          </ac:spMkLst>
        </pc:spChg>
      </pc:sldChg>
      <pc:sldChg chg="del">
        <pc:chgData name="Halida Sarajlić" userId="9820137e-71dd-4f88-8489-97683c14e934" providerId="ADAL" clId="{4B10780D-882F-4DF2-B452-F144A2445EC9}" dt="2024-12-11T17:30:18.503" v="0" actId="2696"/>
        <pc:sldMkLst>
          <pc:docMk/>
          <pc:sldMk cId="0" sldId="295"/>
        </pc:sldMkLst>
      </pc:sldChg>
      <pc:sldMasterChg chg="delSldLayout">
        <pc:chgData name="Halida Sarajlić" userId="9820137e-71dd-4f88-8489-97683c14e934" providerId="ADAL" clId="{4B10780D-882F-4DF2-B452-F144A2445EC9}" dt="2024-12-11T17:30:18.504" v="1" actId="2696"/>
        <pc:sldMasterMkLst>
          <pc:docMk/>
          <pc:sldMasterMk cId="0" sldId="2147483648"/>
        </pc:sldMasterMkLst>
        <pc:sldLayoutChg chg="del">
          <pc:chgData name="Halida Sarajlić" userId="9820137e-71dd-4f88-8489-97683c14e934" providerId="ADAL" clId="{4B10780D-882F-4DF2-B452-F144A2445EC9}" dt="2024-12-11T17:30:18.504" v="1" actId="2696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hmicro.com/blog/tag/strategies-to-increase-sale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hich.co.uk/reviews/mobile-phones/article/apple-iphone-vs-samsung-galaxy-mobile-phones-aZL5V5m4UGbw" TargetMode="External"/><Relationship Id="rId5" Type="http://schemas.openxmlformats.org/officeDocument/2006/relationships/hyperlink" Target="https://www.price2spy.com/blog/pricing-strategy-challenges/" TargetMode="External"/><Relationship Id="rId4" Type="http://schemas.openxmlformats.org/officeDocument/2006/relationships/hyperlink" Target="https://www.price2spy.com/en/strategy.html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Ažurirati naziv kolegija.</a:t>
            </a:r>
            <a:endParaRPr/>
          </a:p>
        </p:txBody>
      </p:sp>
      <p:sp>
        <p:nvSpPr>
          <p:cNvPr id="175" name="Google Shape;17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Ovo su glavne cjenovne strategije.</a:t>
            </a:r>
            <a:endParaRPr/>
          </a:p>
        </p:txBody>
      </p:sp>
      <p:sp>
        <p:nvSpPr>
          <p:cNvPr id="217" name="Google Shape;217;p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Good-Value Pricing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years have seen a shift in consumer attitudes toward price and quality.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Increasingly, consumers want to know that they are getting good value for their money.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response, many companies have changed their pricing approaches to bring them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line with changing price and value perceptions. More and more, marketers have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adopted the strategy of good-value pricing—offering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right combination of quality and good service at a fair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many cases, this has involved introducing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lessexpensive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versions of established brand name products or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lower-price lines. For example, Kroger carries three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lowpriced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lines—Heritage Farm, Check This Out, and</a:t>
            </a:r>
          </a:p>
          <a:p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Psst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offers thrift-conscious customers rock-bottom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 on grocery staples such as chicken, toilet paper, and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sugar. Good-value prices are a relative thing—even premium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brands can launch value versions. Mercedes-Benz released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CLA Class, entry-level models starting at $31,500. From its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wing-like dash and diamond-block grille to its 208-hp turbo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inline-4 engine, the CLA Class gives customers “The Art of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Seduction. At a price reduction.”</a:t>
            </a:r>
            <a:endParaRPr lang="hr-H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hr-HR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Value-Added Pricing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Value-based pricing doesn’t mean simply charging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customers want to pay or setting low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 to meet competition. Instead, many companies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 value-added pricing strategies.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Rather than cutting prices to match competitors,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add quality, services, and value-added features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differentiate their offers and thus support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higher prices.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Philips has relied on its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investments in meticulous research and innovation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customer insights to offer greater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value. Philips’s lighting division, for instance,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on creating energy-efficient solutions for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and office users. More than 20 percent of</a:t>
            </a:r>
            <a:r>
              <a:rPr lang="hr-H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world’s total electricity is used by lighting these days, and 75 percent of current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lighting is energy inefficient. As the public sector in many countries invests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heavily in more energy-efficient technologies, Philips is surging ahead with its innovative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 solutions. One of its latest offerings is connected LED lighting systems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services, which it claims will save energy as well as enable their customers to work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efficiently and productively. The company intends to win the consumer market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professional lighting systems and is gearing up to do this by driving more innovation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by becoming more customer centric</a:t>
            </a:r>
            <a:r>
              <a:rPr lang="hr-HR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https://www.esrgear.com/blog/should-i-get-an-iphone-or-a-samsung-galaxy/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 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increase</a:t>
            </a:r>
            <a:r>
              <a:rPr lang="hr-HR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glance,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premium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brand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itself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for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might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profit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negatively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(https://www.price2spy.com/blog/competitive-pricing/):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smartphone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moment.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Samsung 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marketing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</a:t>
            </a:r>
            <a:r>
              <a:rPr lang="hr-HR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serious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prices</a:t>
            </a:r>
            <a:r>
              <a:rPr lang="hr-HR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hr-HR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release</a:t>
            </a:r>
            <a:r>
              <a:rPr lang="hr-HR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inconvenience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Samsung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same time. Apple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Samsung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Disregarding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shortest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(iPhone 12, iPhone 12 Pro,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iPhone 12 Max –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Samsung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Galaxy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S21, S21+,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S21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Samsung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had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S21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S21+,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Samsung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bit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iPhones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Pro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On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Samsung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comfortable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S21 </a:t>
            </a:r>
            <a:r>
              <a:rPr lang="hr-HR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£1,329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considerably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Apple’s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premium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iPhone 12 Pro Max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£1,099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at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Samsungs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offered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months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hr-H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9" name="Google Shape;259;p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https://www.cntraveller.com/article/star-wars-hotel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https://www.gq.com/story/patek-phillippe-2022-new-releases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Disney star Wars hotel je imao jako visoke cijene za odsjedanje u tematskom hotelu u sklopu Disneylanda. Ciljan skupina ga nije „prihvatila”, te je nakon godine dana zatvoren. Noćenje za 4-članu obitelj je iznosilo cca. 5100 Eura.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6" name="Google Shape;2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https://www.eatingwell.com/article/290841/do-weight-loss-shakes-really-work/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Ovo je case iz Kotlera. Polaznici trebaju u grupama ili samostalno (ovisno o grupi) razmisliti i pojasniti koju strategiju za nove proizvode bi odabrali i zašto.</a:t>
            </a:r>
            <a:endParaRPr/>
          </a:p>
        </p:txBody>
      </p:sp>
      <p:sp>
        <p:nvSpPr>
          <p:cNvPr id="292" name="Google Shape;292;p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Dropbox cloud storage.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Companies usually develop product lines rather than single products. In product line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pricing, management must determine the price steps to set between the various products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in a line. The price steps should take into account cost differences between products in the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line. More important, they should account for differences in customer perceptions of the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value of different features.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For example, Microsoft offers full lines of Surface tablets, laptops, and PCs, from the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ultra-portable Surface Go tablet starting at $399, to Surface Pro tablet/laptops starting at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$899, to Surface Book combination laptops starting at $1,149, to the Surface Studio all-inone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PC starting at $2,999. Then each of these lines features a range of prices depending on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the chosen configuration. For example, an upgraded Surface Go can cost as much as $679,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and a fully featured Microsoft Surface Studio 2 runs as much as $4,799. Microsoft’s task is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to establish perceived value differences that support price differences for different buyers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and uses.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https://www.bassheadspeakers.com/best-soundbars-for-samsung-tv/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Primjer su TV i soundbar te iPhone i Air Pods.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Many companies use optional-product pricing—pricing optional or accessory products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along with the main product. For example, a car buyer may choose to order a remote engine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start system and premium sound system. Refrigerators come with optional ice makers.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And when you order a new laptop, you can select from a bewildering array of processors,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drives, docking systems, software options, and service plans. Pricing these options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is a sticky problem. Companies must decide which items to include in the base price and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which to offer as options.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Producing products and services often generates by-products. If the by-products have no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and if getting rid of them is costly, this will affect the pricing of the main product. Using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by-product pricing, the company seeks a market for these by-products to help offset the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 of disposing of them and help make the price of the main product more competitive.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by-products themselves can even turn out to be profitable—turning trash into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cash. For example, Americans eat some nine billion chickens a year but not the feet.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Chinese, on the other hand, consider chicken feet (or what the industry calls “chicken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paws”) to be a real delicacy. That solves a lot of problems for poultry processors such as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Perdue Farms, which once couldn’t give the feet away and even had to pay to dispose of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them. But thanks to the huge demand in China, chicken feet are now a huge profit center.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Perdue sells some $40 million of the otherwise value-less by-product to China annually.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Interestingly, the opposite is true for pork ribs. European meatpackers sell most of their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pork products to China. But the Chinese only want full-flesh cuts such as loins and pork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bellies; they’re not interested in the bones. So the European packers sell the ribs as byproducts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U.S. foodservice chains at a bargain.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493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Companies that make products that must be used along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with a main product are using captive-product pricing.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Examples of captive products are razor blade cartridges,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printer cartridges, single-serve coffee pods, e-books,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video games. Producers of the main products (razors, ereaders,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printers, single-cup coffee brewing systems,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video-game consoles) often price them low and set high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markups on supplies and supplemental products.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example, Nintendo makes little or no profit on its Switch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video game consoles. The company spends an estimated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$257 on parts alone to make each Switch, which then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sells at retail for only $299.99. That means that Nintendo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might probably loses money on the consoles themselves.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However, it hopes to more than make up for thin console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margins through sales of Switch video games, which yield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much higher unit sales and margins. For example, whereas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Nintendo sold about 32 million Switch consoles last year,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sold more than 163 million higher-margin game units.4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Captive products can account for a substantial portion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of a brand’s sales and profits. For example, Gillette has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long sold razor handles at low prices and made its money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on higher-price replacement blade cartridges. “The razor business is all about the blades,” says an analyst. “Get consumers hooked on your razor,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and they buy the highly profitable refill blades forever.” Last year, Gillette sold well 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half a billion dollars’ worth of refill blades at prices ranging up to a hefty $5 per cartridge.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However, companies that use captive-product pricing must be careful. Finding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right balance between the main-product and captive-product prices can be tricky. 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more, consumers trapped into buying expensive captive products may come to resent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brand that ensnared them. For example, Gillette has lost market share in recent years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price-fatigued customers have shifted to lower-priced private-label upstarts such as Dollar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Shave Club and Harry’s. To compete, it was recently forced to slash cartridge prices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the board by 15 to 20 percent.5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In the case of services, captive-product pricing is called two-part pricing. The price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the service is broken into a fixed fee plus a variable usage rate. Thus, at Six Flags and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amusement parks, you pay a daily ticket or season pass charge plus additional fees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r-HR"/>
              <a:t>food and other in-park features.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Using product bundle pricing, sellers often combine several products and offer the bundle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at a reduced price. For example, fast-food restaurants bundle a burger, fries, and a soft drink at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 “combo” price. Microsoft Office 365 subscriptions are sold as a bundle of software products,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including Word, Excel, PowerPoint, and Outlook. And Comcast, AT&amp;T, Spectrum, Verizon,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and other telecommunications companies bundle TV, phone, and high-speed internet services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at a low combined price. Price bundling can promote the sales of products consumers might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/>
              <a:t>not otherwise buy, but the combined price must be low enough to get them to buy the bundle.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https://www.bigbasket.com/pd/1215899/tasties-green-chilli-sauce-200-g-soya-sauce-210-g-vinegar-175-g-combo/https://www.parfumerija-lana.hr/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https://www.eau-thermale-avene.com.hr/uv-zastita-od-sunca/djeca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Kratki case za polaznike (možda preko Kahoota ispitati ili dati im samo da razmisle u grupama ili samostalno). Rješenja: Promocija novog proizvoda; Rješavanje zaliha; Povećanje out-of-pocket money koji korisnik treba izdvojiti.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dae0ba64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dae0ba643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2dae0ba643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https://www.youtube.com/watch?v=VooHiweb1sw&amp;ab_channel=BusinessInsider</a:t>
            </a:r>
            <a:endParaRPr dirty="0"/>
          </a:p>
        </p:txBody>
      </p:sp>
      <p:sp>
        <p:nvSpPr>
          <p:cNvPr id="356" name="Google Shape;356;p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https://conjointly.com/blog/pricing-psychology/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Primjeri psiholoških cijena.</a:t>
            </a:r>
            <a:endParaRPr/>
          </a:p>
        </p:txBody>
      </p:sp>
      <p:sp>
        <p:nvSpPr>
          <p:cNvPr id="369" name="Google Shape;369;p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https://conjointly.com/blog/pricing-psychology/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Primjeri psiholoških cijena.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6" name="Google Shape;376;p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https://conjointly.com/blog/pricing-psychology/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Primjeri psiholoških cijena.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3" name="Google Shape;383;p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https://conjointly.com/blog/pricing-psychology/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Primjeri psiholoških cijena.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0" name="Google Shape;390;p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https://conjointly.com/blog/pricing-psychology/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Primjeri psiholoških cijena.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7" name="Google Shape;397;p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https://conjointly.com/blog/pricing-psychology/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Primjeri psiholoških cijena.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4" name="Google Shape;404;p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https://www.youtube.com/watch?v=c_yOcEXqnZs&amp;t=1s</a:t>
            </a:r>
            <a:endParaRPr dirty="0"/>
          </a:p>
        </p:txBody>
      </p:sp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Ažurirati naziv kolegija.</a:t>
            </a:r>
            <a:endParaRPr/>
          </a:p>
        </p:txBody>
      </p:sp>
      <p:sp>
        <p:nvSpPr>
          <p:cNvPr id="416" name="Google Shape;41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ingle Title">
  <p:cSld name="Big Single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xt BLACK">
  <p:cSld name="Title + body txt BLACK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subTitle" idx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der Title">
  <p:cSld name="Devider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 txBox="1"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talic + subtitle">
  <p:cSld name="Title italic + 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ubTitle" idx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F7423"/>
              </a:buClr>
              <a:buSzPts val="3600"/>
              <a:buFont typeface="Arial"/>
              <a:buNone/>
              <a:defRPr sz="3600" b="0" i="0" u="none" strike="noStrike" cap="small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talic + subtitle WHITE">
  <p:cSld name="Title italic + subtitle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subTitle" idx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F7423"/>
              </a:buClr>
              <a:buSzPts val="3600"/>
              <a:buFont typeface="Arial"/>
              <a:buNone/>
              <a:defRPr sz="3600" b="0" i="0" u="none" strike="noStrike" cap="small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 objects">
  <p:cSld name="+ 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8"/>
          <p:cNvSpPr txBox="1">
            <a:spLocks noGrp="1"/>
          </p:cNvSpPr>
          <p:nvPr>
            <p:ph type="body" idx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F7423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 objects WHITE">
  <p:cSld name="+ objects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F7423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742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F742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-Title, subtitle, txt">
  <p:cSld name="Columns-Title, subtitle, t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0"/>
          <p:cNvSpPr txBox="1">
            <a:spLocks noGrp="1"/>
          </p:cNvSpPr>
          <p:nvPr>
            <p:ph type="body" idx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60"/>
          <p:cNvSpPr txBox="1">
            <a:spLocks noGrp="1"/>
          </p:cNvSpPr>
          <p:nvPr>
            <p:ph type="body" idx="2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body" idx="3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4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- Title subtitle, txt WHITE">
  <p:cSld name="Columns- Title subtitle, txt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1"/>
          <p:cNvSpPr txBox="1">
            <a:spLocks noGrp="1"/>
          </p:cNvSpPr>
          <p:nvPr>
            <p:ph type="body" idx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61"/>
          <p:cNvSpPr txBox="1">
            <a:spLocks noGrp="1"/>
          </p:cNvSpPr>
          <p:nvPr>
            <p:ph type="body" idx="2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61"/>
          <p:cNvSpPr txBox="1">
            <a:spLocks noGrp="1"/>
          </p:cNvSpPr>
          <p:nvPr>
            <p:ph type="body" idx="3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body" idx="4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61"/>
          <p:cNvSpPr txBox="1"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- Subtitle, txt">
  <p:cSld name="Columns- Subtitle, t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2"/>
          <p:cNvSpPr txBox="1">
            <a:spLocks noGrp="1"/>
          </p:cNvSpPr>
          <p:nvPr>
            <p:ph type="body" idx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62"/>
          <p:cNvSpPr txBox="1">
            <a:spLocks noGrp="1"/>
          </p:cNvSpPr>
          <p:nvPr>
            <p:ph type="body" idx="2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62"/>
          <p:cNvSpPr txBox="1">
            <a:spLocks noGrp="1"/>
          </p:cNvSpPr>
          <p:nvPr>
            <p:ph type="body" idx="3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body" idx="4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- Subtitle, txt WHITE">
  <p:cSld name="Columns- Subtitle, txt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3"/>
          <p:cNvSpPr txBox="1">
            <a:spLocks noGrp="1"/>
          </p:cNvSpPr>
          <p:nvPr>
            <p:ph type="body" idx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63"/>
          <p:cNvSpPr txBox="1">
            <a:spLocks noGrp="1"/>
          </p:cNvSpPr>
          <p:nvPr>
            <p:ph type="body" idx="2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63"/>
          <p:cNvSpPr txBox="1">
            <a:spLocks noGrp="1"/>
          </p:cNvSpPr>
          <p:nvPr>
            <p:ph type="body" idx="3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63"/>
          <p:cNvSpPr txBox="1">
            <a:spLocks noGrp="1"/>
          </p:cNvSpPr>
          <p:nvPr>
            <p:ph type="body" idx="4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rea the silence">
  <p:cSld name="1_Brea the silenc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1"/>
          <p:cNvSpPr/>
          <p:nvPr/>
        </p:nvSpPr>
        <p:spPr>
          <a:xfrm>
            <a:off x="1219200" y="3564193"/>
            <a:ext cx="2871019" cy="1079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1"/>
          <p:cNvSpPr/>
          <p:nvPr/>
        </p:nvSpPr>
        <p:spPr>
          <a:xfrm>
            <a:off x="1219200" y="2123768"/>
            <a:ext cx="8504903" cy="1079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779" y="6191249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1"/>
          <p:cNvSpPr txBox="1"/>
          <p:nvPr/>
        </p:nvSpPr>
        <p:spPr>
          <a:xfrm>
            <a:off x="11331389" y="219075"/>
            <a:ext cx="69121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hr-H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31"/>
          <p:cNvCxnSpPr/>
          <p:nvPr/>
        </p:nvCxnSpPr>
        <p:spPr>
          <a:xfrm>
            <a:off x="627018" y="2357365"/>
            <a:ext cx="0" cy="1691149"/>
          </a:xfrm>
          <a:prstGeom prst="straightConnector1">
            <a:avLst/>
          </a:prstGeom>
          <a:noFill/>
          <a:ln w="44450" cap="flat" cmpd="sng">
            <a:solidFill>
              <a:schemeClr val="lt1">
                <a:alpha val="65882"/>
              </a:schemeClr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" name="Google Shape;22;p131"/>
          <p:cNvSpPr txBox="1">
            <a:spLocks noGrp="1"/>
          </p:cNvSpPr>
          <p:nvPr>
            <p:ph type="body" idx="1"/>
          </p:nvPr>
        </p:nvSpPr>
        <p:spPr>
          <a:xfrm>
            <a:off x="693551" y="941758"/>
            <a:ext cx="10637838" cy="44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31"/>
          <p:cNvSpPr txBox="1">
            <a:spLocks noGrp="1"/>
          </p:cNvSpPr>
          <p:nvPr>
            <p:ph type="body" idx="2"/>
          </p:nvPr>
        </p:nvSpPr>
        <p:spPr>
          <a:xfrm>
            <a:off x="1002420" y="5529487"/>
            <a:ext cx="9848850" cy="71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hoto">
  <p:cSld name="Blank Photo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- Title, object, txt">
  <p:cSld name="Columns- Title, object, t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 txBox="1">
            <a:spLocks noGrp="1"/>
          </p:cNvSpPr>
          <p:nvPr>
            <p:ph type="body" idx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65"/>
          <p:cNvSpPr txBox="1">
            <a:spLocks noGrp="1"/>
          </p:cNvSpPr>
          <p:nvPr>
            <p:ph type="body" idx="2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3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body" idx="4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s- Title, object, txt WHITE">
  <p:cSld name="Columns- Title, object, txt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6"/>
          <p:cNvSpPr txBox="1">
            <a:spLocks noGrp="1"/>
          </p:cNvSpPr>
          <p:nvPr>
            <p:ph type="body" idx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66"/>
          <p:cNvSpPr txBox="1">
            <a:spLocks noGrp="1"/>
          </p:cNvSpPr>
          <p:nvPr>
            <p:ph type="body" idx="2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66"/>
          <p:cNvSpPr txBox="1">
            <a:spLocks noGrp="1"/>
          </p:cNvSpPr>
          <p:nvPr>
            <p:ph type="body" idx="3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66"/>
          <p:cNvSpPr txBox="1">
            <a:spLocks noGrp="1"/>
          </p:cNvSpPr>
          <p:nvPr>
            <p:ph type="body" idx="4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>
  <p:cSld name="Naslov i sadržaj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7"/>
          <p:cNvSpPr txBox="1">
            <a:spLocks noGrp="1"/>
          </p:cNvSpPr>
          <p:nvPr>
            <p:ph type="body"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Google Shape;11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73189" y="276"/>
            <a:ext cx="2188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080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8"/>
          <p:cNvSpPr txBox="1"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73189" y="276"/>
            <a:ext cx="2188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8080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2"/>
          <p:cNvSpPr/>
          <p:nvPr/>
        </p:nvSpPr>
        <p:spPr>
          <a:xfrm>
            <a:off x="4355690" y="0"/>
            <a:ext cx="7836310" cy="6858000"/>
          </a:xfrm>
          <a:prstGeom prst="rect">
            <a:avLst/>
          </a:prstGeom>
          <a:solidFill>
            <a:srgbClr val="262626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779" y="6191249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2"/>
          <p:cNvSpPr txBox="1"/>
          <p:nvPr/>
        </p:nvSpPr>
        <p:spPr>
          <a:xfrm>
            <a:off x="11331389" y="219075"/>
            <a:ext cx="69121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hr-H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2"/>
          <p:cNvSpPr txBox="1">
            <a:spLocks noGrp="1"/>
          </p:cNvSpPr>
          <p:nvPr>
            <p:ph type="body" idx="1"/>
          </p:nvPr>
        </p:nvSpPr>
        <p:spPr>
          <a:xfrm>
            <a:off x="247396" y="1317624"/>
            <a:ext cx="382316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" name="Google Shape;29;p132"/>
          <p:cNvCxnSpPr/>
          <p:nvPr/>
        </p:nvCxnSpPr>
        <p:spPr>
          <a:xfrm>
            <a:off x="6034760" y="2527862"/>
            <a:ext cx="0" cy="1691149"/>
          </a:xfrm>
          <a:prstGeom prst="straightConnector1">
            <a:avLst/>
          </a:prstGeom>
          <a:noFill/>
          <a:ln w="44450" cap="flat" cmpd="sng">
            <a:solidFill>
              <a:schemeClr val="lt1">
                <a:alpha val="65882"/>
              </a:schemeClr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0" name="Google Shape;30;p132"/>
          <p:cNvSpPr txBox="1">
            <a:spLocks noGrp="1"/>
          </p:cNvSpPr>
          <p:nvPr>
            <p:ph type="body" idx="2"/>
          </p:nvPr>
        </p:nvSpPr>
        <p:spPr>
          <a:xfrm>
            <a:off x="6419850" y="2562737"/>
            <a:ext cx="45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32"/>
          <p:cNvSpPr txBox="1">
            <a:spLocks noGrp="1"/>
          </p:cNvSpPr>
          <p:nvPr>
            <p:ph type="body" idx="3"/>
          </p:nvPr>
        </p:nvSpPr>
        <p:spPr>
          <a:xfrm>
            <a:off x="6419850" y="3886200"/>
            <a:ext cx="4305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32"/>
          <p:cNvSpPr txBox="1">
            <a:spLocks noGrp="1"/>
          </p:cNvSpPr>
          <p:nvPr>
            <p:ph type="body" idx="4"/>
          </p:nvPr>
        </p:nvSpPr>
        <p:spPr>
          <a:xfrm>
            <a:off x="4651685" y="2754311"/>
            <a:ext cx="1136029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rea the silence">
  <p:cSld name="3_Brea the silence">
    <p:bg>
      <p:bgPr>
        <a:solidFill>
          <a:srgbClr val="FF4F5D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3"/>
          <p:cNvSpPr txBox="1"/>
          <p:nvPr/>
        </p:nvSpPr>
        <p:spPr>
          <a:xfrm>
            <a:off x="11331389" y="219075"/>
            <a:ext cx="69121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hr-H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133"/>
          <p:cNvCxnSpPr/>
          <p:nvPr/>
        </p:nvCxnSpPr>
        <p:spPr>
          <a:xfrm>
            <a:off x="627018" y="2357365"/>
            <a:ext cx="0" cy="1691149"/>
          </a:xfrm>
          <a:prstGeom prst="straightConnector1">
            <a:avLst/>
          </a:prstGeom>
          <a:noFill/>
          <a:ln w="44450" cap="flat" cmpd="sng">
            <a:solidFill>
              <a:schemeClr val="lt1">
                <a:alpha val="65882"/>
              </a:schemeClr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" name="Google Shape;36;p133"/>
          <p:cNvSpPr txBox="1">
            <a:spLocks noGrp="1"/>
          </p:cNvSpPr>
          <p:nvPr>
            <p:ph type="body" idx="1"/>
          </p:nvPr>
        </p:nvSpPr>
        <p:spPr>
          <a:xfrm>
            <a:off x="1169539" y="1697806"/>
            <a:ext cx="10310812" cy="301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" name="Google Shape;37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779" y="6191249"/>
            <a:ext cx="5048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lumns- Title subtitle, txt WHITE">
  <p:cSld name="1_Columns- Title subtitle, txt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subTitle" idx="1"/>
          </p:nvPr>
        </p:nvSpPr>
        <p:spPr>
          <a:xfrm>
            <a:off x="533400" y="1581150"/>
            <a:ext cx="11153775" cy="44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INITION">
  <p:cSld name="3_DEFINI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4"/>
          <p:cNvSpPr/>
          <p:nvPr/>
        </p:nvSpPr>
        <p:spPr>
          <a:xfrm>
            <a:off x="6461945" y="1352005"/>
            <a:ext cx="4387030" cy="4461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34"/>
          <p:cNvSpPr txBox="1">
            <a:spLocks noGrp="1"/>
          </p:cNvSpPr>
          <p:nvPr>
            <p:ph type="body" idx="1"/>
          </p:nvPr>
        </p:nvSpPr>
        <p:spPr>
          <a:xfrm>
            <a:off x="6791323" y="1682462"/>
            <a:ext cx="3409951" cy="69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34"/>
          <p:cNvSpPr txBox="1">
            <a:spLocks noGrp="1"/>
          </p:cNvSpPr>
          <p:nvPr>
            <p:ph type="body" idx="2"/>
          </p:nvPr>
        </p:nvSpPr>
        <p:spPr>
          <a:xfrm>
            <a:off x="6762748" y="2583086"/>
            <a:ext cx="3757540" cy="29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779" y="6191249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4"/>
          <p:cNvSpPr txBox="1"/>
          <p:nvPr/>
        </p:nvSpPr>
        <p:spPr>
          <a:xfrm>
            <a:off x="11331389" y="219075"/>
            <a:ext cx="69121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hr-H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4"/>
          <p:cNvSpPr txBox="1">
            <a:spLocks noGrp="1"/>
          </p:cNvSpPr>
          <p:nvPr>
            <p:ph type="body" idx="3"/>
          </p:nvPr>
        </p:nvSpPr>
        <p:spPr>
          <a:xfrm>
            <a:off x="1445034" y="1900191"/>
            <a:ext cx="3067050" cy="256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34"/>
          <p:cNvSpPr txBox="1">
            <a:spLocks noGrp="1"/>
          </p:cNvSpPr>
          <p:nvPr>
            <p:ph type="body" idx="4"/>
          </p:nvPr>
        </p:nvSpPr>
        <p:spPr>
          <a:xfrm>
            <a:off x="2835684" y="2766966"/>
            <a:ext cx="3067050" cy="256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xt WHITE">
  <p:cSld name="Title + Body txt WHIT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subTitle" idx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lumn Lots of text">
  <p:cSld name="1_Column Lots of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779" y="6191249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5"/>
          <p:cNvSpPr txBox="1"/>
          <p:nvPr/>
        </p:nvSpPr>
        <p:spPr>
          <a:xfrm>
            <a:off x="11331389" y="219075"/>
            <a:ext cx="69121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hr-H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35"/>
          <p:cNvCxnSpPr/>
          <p:nvPr/>
        </p:nvCxnSpPr>
        <p:spPr>
          <a:xfrm>
            <a:off x="804400" y="2045110"/>
            <a:ext cx="3865923" cy="9832"/>
          </a:xfrm>
          <a:prstGeom prst="straightConnector1">
            <a:avLst/>
          </a:prstGeom>
          <a:noFill/>
          <a:ln w="9525" cap="flat" cmpd="sng">
            <a:solidFill>
              <a:srgbClr val="FF4F5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35"/>
          <p:cNvSpPr txBox="1">
            <a:spLocks noGrp="1"/>
          </p:cNvSpPr>
          <p:nvPr>
            <p:ph type="body" idx="1"/>
          </p:nvPr>
        </p:nvSpPr>
        <p:spPr>
          <a:xfrm>
            <a:off x="804399" y="886269"/>
            <a:ext cx="386592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5"/>
          <p:cNvSpPr txBox="1">
            <a:spLocks noGrp="1"/>
          </p:cNvSpPr>
          <p:nvPr>
            <p:ph type="body" idx="2"/>
          </p:nvPr>
        </p:nvSpPr>
        <p:spPr>
          <a:xfrm>
            <a:off x="776263" y="2264213"/>
            <a:ext cx="3648026" cy="346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5"/>
          <p:cNvSpPr txBox="1">
            <a:spLocks noGrp="1"/>
          </p:cNvSpPr>
          <p:nvPr>
            <p:ph type="body" idx="3"/>
          </p:nvPr>
        </p:nvSpPr>
        <p:spPr>
          <a:xfrm>
            <a:off x="4923888" y="2264213"/>
            <a:ext cx="3648026" cy="346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>
  <p:cSld name="Intr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/>
        </p:nvSpPr>
        <p:spPr>
          <a:xfrm>
            <a:off x="11706489" y="6253513"/>
            <a:ext cx="4641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hr-H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ooHiweb1sw&amp;ab_channel=BusinessInside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c_yOcEXqnZs&amp;t=1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 txBox="1">
            <a:spLocks noGrp="1"/>
          </p:cNvSpPr>
          <p:nvPr>
            <p:ph type="title"/>
          </p:nvPr>
        </p:nvSpPr>
        <p:spPr>
          <a:xfrm>
            <a:off x="3228622" y="932330"/>
            <a:ext cx="8168041" cy="21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/>
              <a:t>Osnove marketinga</a:t>
            </a:r>
            <a:endParaRPr sz="3200" b="0">
              <a:solidFill>
                <a:srgbClr val="C30E60"/>
              </a:solidFill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5779012" y="3951513"/>
            <a:ext cx="49305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C30E60"/>
                </a:solidFill>
                <a:latin typeface="Arial"/>
                <a:ea typeface="Arial"/>
                <a:cs typeface="Arial"/>
                <a:sym typeface="Arial"/>
              </a:rPr>
              <a:t>Predavanje</a:t>
            </a:r>
            <a:r>
              <a:rPr lang="en-US" sz="3200" b="0" i="0" u="none" strike="noStrike" cap="none" dirty="0">
                <a:solidFill>
                  <a:srgbClr val="C30E60"/>
                </a:solidFill>
                <a:latin typeface="Arial"/>
                <a:ea typeface="Arial"/>
                <a:cs typeface="Arial"/>
                <a:sym typeface="Arial"/>
              </a:rPr>
              <a:t> br. </a:t>
            </a:r>
            <a:r>
              <a:rPr lang="hr-HR" sz="3200" dirty="0">
                <a:solidFill>
                  <a:srgbClr val="C30E60"/>
                </a:solidFill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C30E60"/>
                </a:solidFill>
                <a:latin typeface="Arial"/>
                <a:ea typeface="Arial"/>
                <a:cs typeface="Arial"/>
                <a:sym typeface="Arial"/>
              </a:rPr>
              <a:t>Halida Sarajlić, MBA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2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Koji su preduvjeti uspješnog postavljanja cijena</a:t>
            </a:r>
            <a:endParaRPr/>
          </a:p>
        </p:txBody>
      </p:sp>
      <p:grpSp>
        <p:nvGrpSpPr>
          <p:cNvPr id="198" name="Google Shape;198;p102"/>
          <p:cNvGrpSpPr/>
          <p:nvPr/>
        </p:nvGrpSpPr>
        <p:grpSpPr>
          <a:xfrm>
            <a:off x="885679" y="1798320"/>
            <a:ext cx="10026160" cy="4277359"/>
            <a:chOff x="0" y="0"/>
            <a:chExt cx="10026160" cy="4277359"/>
          </a:xfrm>
        </p:grpSpPr>
        <p:sp>
          <p:nvSpPr>
            <p:cNvPr id="199" name="Google Shape;199;p102"/>
            <p:cNvSpPr/>
            <p:nvPr/>
          </p:nvSpPr>
          <p:spPr>
            <a:xfrm rot="10800000">
              <a:off x="0" y="0"/>
              <a:ext cx="10026160" cy="912653"/>
            </a:xfrm>
            <a:prstGeom prst="trapezoid">
              <a:avLst>
                <a:gd name="adj" fmla="val 117200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2"/>
            <p:cNvSpPr txBox="1"/>
            <p:nvPr/>
          </p:nvSpPr>
          <p:spPr>
            <a:xfrm>
              <a:off x="1754578" y="0"/>
              <a:ext cx="6517004" cy="912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PONUDITI NAJBOLJU ORGANSKU KOZMETIKU NA TRŽIŠTU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1" name="Google Shape;201;p102"/>
            <p:cNvSpPr/>
            <p:nvPr/>
          </p:nvSpPr>
          <p:spPr>
            <a:xfrm rot="10800000">
              <a:off x="1069633" y="912653"/>
              <a:ext cx="7886893" cy="857570"/>
            </a:xfrm>
            <a:prstGeom prst="trapezoid">
              <a:avLst>
                <a:gd name="adj" fmla="val 117200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2"/>
            <p:cNvSpPr txBox="1"/>
            <p:nvPr/>
          </p:nvSpPr>
          <p:spPr>
            <a:xfrm>
              <a:off x="2449839" y="912653"/>
              <a:ext cx="5126481" cy="857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OSTVARITI 25% UDJELA NA TRŽIŠTU U RH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3" name="Google Shape;203;p102"/>
            <p:cNvSpPr/>
            <p:nvPr/>
          </p:nvSpPr>
          <p:spPr>
            <a:xfrm rot="10800000">
              <a:off x="2074708" y="1770224"/>
              <a:ext cx="5876743" cy="714096"/>
            </a:xfrm>
            <a:prstGeom prst="trapezoid">
              <a:avLst>
                <a:gd name="adj" fmla="val 117200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2"/>
            <p:cNvSpPr txBox="1"/>
            <p:nvPr/>
          </p:nvSpPr>
          <p:spPr>
            <a:xfrm>
              <a:off x="3103138" y="1770224"/>
              <a:ext cx="3819883" cy="714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VISOKA KVALITETA-VISOKA CIJENA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5" name="Google Shape;205;p102"/>
            <p:cNvSpPr/>
            <p:nvPr/>
          </p:nvSpPr>
          <p:spPr>
            <a:xfrm rot="10800000">
              <a:off x="2911632" y="2484320"/>
              <a:ext cx="4202896" cy="1793039"/>
            </a:xfrm>
            <a:prstGeom prst="trapezoid">
              <a:avLst>
                <a:gd name="adj" fmla="val 117200"/>
              </a:avLst>
            </a:prstGeom>
            <a:solidFill>
              <a:srgbClr val="FF4F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02"/>
            <p:cNvSpPr txBox="1"/>
            <p:nvPr/>
          </p:nvSpPr>
          <p:spPr>
            <a:xfrm>
              <a:off x="2911632" y="2484320"/>
              <a:ext cx="4202896" cy="1793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0" rIns="22850" bIns="50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ADEKVATNA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STRATEGIJA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CIJENA?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3"/>
          <p:cNvSpPr txBox="1">
            <a:spLocks noGrp="1"/>
          </p:cNvSpPr>
          <p:nvPr>
            <p:ph type="body" idx="2"/>
          </p:nvPr>
        </p:nvSpPr>
        <p:spPr>
          <a:xfrm>
            <a:off x="6404288" y="2622665"/>
            <a:ext cx="4586201" cy="161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Glavne strategije cijena</a:t>
            </a:r>
            <a:endParaRPr/>
          </a:p>
        </p:txBody>
      </p:sp>
      <p:sp>
        <p:nvSpPr>
          <p:cNvPr id="212" name="Google Shape;212;p103"/>
          <p:cNvSpPr txBox="1">
            <a:spLocks noGrp="1"/>
          </p:cNvSpPr>
          <p:nvPr>
            <p:ph type="body" idx="4"/>
          </p:nvPr>
        </p:nvSpPr>
        <p:spPr>
          <a:xfrm>
            <a:off x="4651685" y="2754311"/>
            <a:ext cx="1136029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r-HR"/>
              <a:t>02</a:t>
            </a:r>
            <a:endParaRPr/>
          </a:p>
        </p:txBody>
      </p:sp>
      <p:pic>
        <p:nvPicPr>
          <p:cNvPr id="213" name="Google Shape;213;p103" descr="Digital Price Tag Stock Illustration - Download Image Now - Number, Price,  Digital Display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255" y="1418781"/>
            <a:ext cx="3350364" cy="402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4"/>
          <p:cNvSpPr txBox="1">
            <a:spLocks noGrp="1"/>
          </p:cNvSpPr>
          <p:nvPr>
            <p:ph type="body" idx="1"/>
          </p:nvPr>
        </p:nvSpPr>
        <p:spPr>
          <a:xfrm>
            <a:off x="1071634" y="1372464"/>
            <a:ext cx="10285399" cy="356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Poduzeća biraju između strategija cijena baziranih na </a:t>
            </a:r>
            <a:r>
              <a:rPr lang="hr-HR" sz="3600" b="1">
                <a:latin typeface="Verdana"/>
                <a:ea typeface="Verdana"/>
                <a:cs typeface="Verdana"/>
                <a:sym typeface="Verdana"/>
              </a:rPr>
              <a:t>troškovima</a:t>
            </a: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hr-HR" sz="3600" b="1">
                <a:latin typeface="Verdana"/>
                <a:ea typeface="Verdana"/>
                <a:cs typeface="Verdana"/>
                <a:sym typeface="Verdana"/>
              </a:rPr>
              <a:t>vrijednosti</a:t>
            </a: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 i </a:t>
            </a:r>
            <a:r>
              <a:rPr lang="hr-HR" sz="3600" b="1">
                <a:latin typeface="Verdana"/>
                <a:ea typeface="Verdana"/>
                <a:cs typeface="Verdana"/>
                <a:sym typeface="Verdana"/>
              </a:rPr>
              <a:t>konkurenciji</a:t>
            </a: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 (cost-based, value-based, competition-based pricing).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5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Cijena bazirana na troškovima ili vrijednosti?</a:t>
            </a:r>
            <a:endParaRPr/>
          </a:p>
        </p:txBody>
      </p:sp>
      <p:pic>
        <p:nvPicPr>
          <p:cNvPr id="225" name="Google Shape;225;p105" descr="Ryanair commits to 12.5% sustainable fuel by 2030 | Reuters"/>
          <p:cNvPicPr preferRelativeResize="0"/>
          <p:nvPr/>
        </p:nvPicPr>
        <p:blipFill rotWithShape="1">
          <a:blip r:embed="rId3">
            <a:alphaModFix/>
          </a:blip>
          <a:srcRect r="4101"/>
          <a:stretch/>
        </p:blipFill>
        <p:spPr>
          <a:xfrm>
            <a:off x="1393679" y="2219726"/>
            <a:ext cx="4586605" cy="305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5" descr="Black Steinway Grand Piano Keyboard Photo Picture Fine Art - Ets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9457" y="2213506"/>
            <a:ext cx="4586605" cy="305953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5"/>
          <p:cNvSpPr txBox="1"/>
          <p:nvPr/>
        </p:nvSpPr>
        <p:spPr>
          <a:xfrm>
            <a:off x="1302403" y="5273041"/>
            <a:ext cx="47023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Ryanair</a:t>
            </a:r>
            <a:endParaRPr sz="16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105"/>
          <p:cNvSpPr txBox="1"/>
          <p:nvPr/>
        </p:nvSpPr>
        <p:spPr>
          <a:xfrm>
            <a:off x="6451598" y="5273041"/>
            <a:ext cx="47023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Steinway&amp;Sons piano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105"/>
          <p:cNvSpPr txBox="1"/>
          <p:nvPr/>
        </p:nvSpPr>
        <p:spPr>
          <a:xfrm>
            <a:off x="1393679" y="2032000"/>
            <a:ext cx="57736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5"/>
          <p:cNvSpPr txBox="1"/>
          <p:nvPr/>
        </p:nvSpPr>
        <p:spPr>
          <a:xfrm>
            <a:off x="6509457" y="2040418"/>
            <a:ext cx="57736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6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Cijena bazirana na troškovima (cost-based)</a:t>
            </a:r>
            <a:endParaRPr/>
          </a:p>
        </p:txBody>
      </p:sp>
      <p:pic>
        <p:nvPicPr>
          <p:cNvPr id="236" name="Google Shape;236;p106"/>
          <p:cNvPicPr preferRelativeResize="0"/>
          <p:nvPr/>
        </p:nvPicPr>
        <p:blipFill rotWithShape="1">
          <a:blip r:embed="rId3">
            <a:alphaModFix/>
          </a:blip>
          <a:srcRect l="32591" t="32147" r="25999" b="54422"/>
          <a:stretch/>
        </p:blipFill>
        <p:spPr>
          <a:xfrm>
            <a:off x="1285260" y="2527491"/>
            <a:ext cx="9425064" cy="1719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7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Vrste troškova</a:t>
            </a:r>
            <a:endParaRPr/>
          </a:p>
        </p:txBody>
      </p:sp>
      <p:sp>
        <p:nvSpPr>
          <p:cNvPr id="242" name="Google Shape;242;p107"/>
          <p:cNvSpPr/>
          <p:nvPr/>
        </p:nvSpPr>
        <p:spPr>
          <a:xfrm>
            <a:off x="523875" y="2610545"/>
            <a:ext cx="515556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Fiksni troškovi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Troškovi koji se ne mijenjaju s razinom proizvodnje ili prodaje.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Varijabilni troškovi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Troškovi koji se direktno mijenjaju s razinom proizvodnje.</a:t>
            </a:r>
            <a:endParaRPr/>
          </a:p>
        </p:txBody>
      </p:sp>
      <p:pic>
        <p:nvPicPr>
          <p:cNvPr id="243" name="Google Shape;243;p107" descr="Pet načina da Vaš Beauty Centar izgleda luksuzno i profesionalno - LEPOTA &amp;  Z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158240"/>
            <a:ext cx="566928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8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10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Cijena bazirana na troškovima vs. cijena bazirana na vrijednosti (cost-based vs. value-based pricing)</a:t>
            </a:r>
            <a:endParaRPr/>
          </a:p>
        </p:txBody>
      </p:sp>
      <p:pic>
        <p:nvPicPr>
          <p:cNvPr id="249" name="Google Shape;249;p108"/>
          <p:cNvPicPr preferRelativeResize="0"/>
          <p:nvPr/>
        </p:nvPicPr>
        <p:blipFill rotWithShape="1">
          <a:blip r:embed="rId3">
            <a:alphaModFix/>
          </a:blip>
          <a:srcRect l="32591" t="32147" r="25999" b="42519"/>
          <a:stretch/>
        </p:blipFill>
        <p:spPr>
          <a:xfrm>
            <a:off x="1285260" y="2527490"/>
            <a:ext cx="9425064" cy="324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9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Cijena bazirana </a:t>
            </a:r>
            <a:r>
              <a:rPr lang="hr-HR" u="sng"/>
              <a:t>na vrijednosti </a:t>
            </a:r>
            <a:r>
              <a:rPr lang="hr-HR"/>
              <a:t>dolazi u dva oblika</a:t>
            </a:r>
            <a:endParaRPr/>
          </a:p>
        </p:txBody>
      </p:sp>
      <p:sp>
        <p:nvSpPr>
          <p:cNvPr id="255" name="Google Shape;255;p109"/>
          <p:cNvSpPr txBox="1"/>
          <p:nvPr/>
        </p:nvSpPr>
        <p:spPr>
          <a:xfrm>
            <a:off x="1021099" y="2333943"/>
            <a:ext cx="4786454" cy="306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Good-value</a:t>
            </a:r>
            <a:r>
              <a:rPr lang="hr-H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2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pricing</a:t>
            </a:r>
            <a:endParaRPr lang="hr-HR"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prave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en-US" dirty="0"/>
              <a:t> </a:t>
            </a:r>
            <a:r>
              <a:rPr lang="en-US" dirty="0" err="1"/>
              <a:t>kvalitete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po </a:t>
            </a:r>
            <a:r>
              <a:rPr lang="en-US" dirty="0" err="1"/>
              <a:t>poštenoj</a:t>
            </a:r>
            <a:r>
              <a:rPr lang="hr-HR" dirty="0"/>
              <a:t> (fer) </a:t>
            </a:r>
            <a:r>
              <a:rPr lang="en-US" dirty="0" err="1"/>
              <a:t>cijeni</a:t>
            </a:r>
            <a:r>
              <a:rPr lang="en-US" dirty="0"/>
              <a:t>.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Value-added</a:t>
            </a:r>
            <a:r>
              <a:rPr lang="hr-H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2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pricing</a:t>
            </a:r>
            <a:endParaRPr lang="hr-HR"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en-US" dirty="0" err="1"/>
              <a:t>vrijednosnih</a:t>
            </a:r>
            <a:r>
              <a:rPr lang="en-US" dirty="0"/>
              <a:t> </a:t>
            </a:r>
            <a:r>
              <a:rPr lang="en-US" dirty="0" err="1"/>
              <a:t>značajki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diferencirala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tvrtke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naplaćivala</a:t>
            </a:r>
            <a:r>
              <a:rPr lang="en-US" dirty="0"/>
              <a:t> </a:t>
            </a:r>
            <a:r>
              <a:rPr lang="en-US" dirty="0" err="1"/>
              <a:t>viša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Volvo XC90, najnapredniji veliki SUV, stigao u Hrvatsku - Večernji.hr">
            <a:extLst>
              <a:ext uri="{FF2B5EF4-FFF2-40B4-BE49-F238E27FC236}">
                <a16:creationId xmlns:a16="http://schemas.microsoft.com/office/drawing/2014/main" id="{A6B48A71-C4C5-4B02-9EA0-F5340214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21" y="2139517"/>
            <a:ext cx="4740080" cy="31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0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10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Cijena bazirana na konkurenciji (competition-based pricing)</a:t>
            </a:r>
            <a:endParaRPr/>
          </a:p>
        </p:txBody>
      </p:sp>
      <p:sp>
        <p:nvSpPr>
          <p:cNvPr id="262" name="Google Shape;262;p110"/>
          <p:cNvSpPr txBox="1"/>
          <p:nvPr/>
        </p:nvSpPr>
        <p:spPr>
          <a:xfrm>
            <a:off x="776263" y="2264213"/>
            <a:ext cx="10521658" cy="346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temeljeno na strategijama, cijenama, troškovima i marketinškim ponudama konkurenata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potrošači temelje svoje procjene vrijednosti proizvoda na cijenama koje konkurenti naplaćuju za slične proizvode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poduzeće može postaviti </a:t>
            </a:r>
            <a:r>
              <a:rPr lang="hr-H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više</a:t>
            </a: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(ako </a:t>
            </a:r>
            <a:r>
              <a:rPr lang="hr-HR" sz="1800" dirty="0"/>
              <a:t>se može po nečemu razlikovati od konkurencije), </a:t>
            </a:r>
            <a:r>
              <a:rPr lang="hr-H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niže</a:t>
            </a: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(ako ima niže troškove) </a:t>
            </a:r>
            <a:r>
              <a:rPr lang="hr-HR" sz="1800" dirty="0"/>
              <a:t>ili </a:t>
            </a:r>
            <a:r>
              <a:rPr lang="hr-H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slijediti</a:t>
            </a: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cijene konkurenata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10" descr="Should I Get an iPhone or a Samsung Galaxy in 2020? - ESR Blog"/>
          <p:cNvPicPr preferRelativeResize="0"/>
          <p:nvPr/>
        </p:nvPicPr>
        <p:blipFill rotWithShape="1">
          <a:blip r:embed="rId3">
            <a:alphaModFix/>
          </a:blip>
          <a:srcRect l="10203" t="14415" r="3875" b="7925"/>
          <a:stretch/>
        </p:blipFill>
        <p:spPr>
          <a:xfrm>
            <a:off x="4654524" y="3975749"/>
            <a:ext cx="2765149" cy="21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1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10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U konačnici, potrošač je taj koji odlučuje je li cijena dobra ili nije… </a:t>
            </a:r>
            <a:endParaRPr/>
          </a:p>
        </p:txBody>
      </p:sp>
      <p:sp>
        <p:nvSpPr>
          <p:cNvPr id="270" name="Google Shape;270;p111"/>
          <p:cNvSpPr txBox="1"/>
          <p:nvPr/>
        </p:nvSpPr>
        <p:spPr>
          <a:xfrm>
            <a:off x="938410" y="5253163"/>
            <a:ext cx="47023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Disney Star Wars hotel</a:t>
            </a:r>
            <a:endParaRPr sz="16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1" name="Google Shape;271;p111" descr="Sport Watches Rule the World—So Patek Philippe Is Dropping Them for 2022 |  G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9047" y="2183039"/>
            <a:ext cx="4093499" cy="307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1" descr="What to expect from a stay at the new Star Wars hotel | CN Travel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977" y="2183039"/>
            <a:ext cx="4605185" cy="30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1"/>
          <p:cNvSpPr txBox="1"/>
          <p:nvPr/>
        </p:nvSpPr>
        <p:spPr>
          <a:xfrm>
            <a:off x="6096000" y="5253163"/>
            <a:ext cx="47023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Patek Philippe Watch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"/>
          <p:cNvSpPr txBox="1">
            <a:spLocks noGrp="1"/>
          </p:cNvSpPr>
          <p:nvPr>
            <p:ph type="title"/>
          </p:nvPr>
        </p:nvSpPr>
        <p:spPr>
          <a:xfrm>
            <a:off x="296662" y="2674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TEMATSKE CJELINE</a:t>
            </a:r>
            <a:endParaRPr/>
          </a:p>
        </p:txBody>
      </p:sp>
      <p:graphicFrame>
        <p:nvGraphicFramePr>
          <p:cNvPr id="259" name="Google Shape;259;p2"/>
          <p:cNvGraphicFramePr/>
          <p:nvPr>
            <p:extLst>
              <p:ext uri="{D42A27DB-BD31-4B8C-83A1-F6EECF244321}">
                <p14:modId xmlns:p14="http://schemas.microsoft.com/office/powerpoint/2010/main" val="3040754438"/>
              </p:ext>
            </p:extLst>
          </p:nvPr>
        </p:nvGraphicFramePr>
        <p:xfrm>
          <a:off x="953008" y="1429512"/>
          <a:ext cx="10515600" cy="45079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7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Tjedan nastave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Cjelina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Tjedan nastave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Cjelina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Marketing: creating customer value and engagement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9 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Pricing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understanding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capturing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value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pricing</a:t>
                      </a:r>
                      <a:r>
                        <a:rPr lang="hr-HR" sz="1300" b="1" u="none" strike="noStrike" cap="none" dirty="0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strategies</a:t>
                      </a:r>
                      <a:endParaRPr sz="1300" b="1" u="none" strike="noStrike" cap="none" dirty="0"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2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Analysing the marketing environment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10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Marketing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channels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delivering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value</a:t>
                      </a:r>
                      <a:endParaRPr sz="13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3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Managing marketing information to gain customer insights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11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Integrated marketing communications strategy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4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Consumer markets and buyer behaviour</a:t>
                      </a:r>
                      <a:endParaRPr sz="13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12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Advertising and public relations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5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markets and business buyer behaviour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13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Direct, online, social media and mobile marketing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6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Customer-driven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marketing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strategy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creating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value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for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customers</a:t>
                      </a:r>
                      <a:endParaRPr sz="13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14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Creating competitive advantage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7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Products, services and brands: building customer value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15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hr-HR" sz="13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Social responsibility and ethics</a:t>
                      </a:r>
                      <a:endParaRPr sz="1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Week 8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Developing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new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products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managing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life</a:t>
                      </a:r>
                      <a:r>
                        <a:rPr lang="hr-HR" sz="13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hr-HR" sz="13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cycle</a:t>
                      </a:r>
                      <a:endParaRPr sz="13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3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0" name="Google Shape;260;p2"/>
          <p:cNvSpPr/>
          <p:nvPr/>
        </p:nvSpPr>
        <p:spPr>
          <a:xfrm>
            <a:off x="723392" y="1991360"/>
            <a:ext cx="5730748" cy="1361440"/>
          </a:xfrm>
          <a:prstGeom prst="rect">
            <a:avLst/>
          </a:prstGeom>
          <a:noFill/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723392" y="3451932"/>
            <a:ext cx="5730748" cy="1437640"/>
          </a:xfrm>
          <a:prstGeom prst="rect">
            <a:avLst/>
          </a:prstGeom>
          <a:noFill/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723392" y="4941702"/>
            <a:ext cx="5730748" cy="1077518"/>
          </a:xfrm>
          <a:prstGeom prst="rect">
            <a:avLst/>
          </a:prstGeom>
          <a:noFill/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6522720" y="1991360"/>
            <a:ext cx="5100320" cy="447040"/>
          </a:xfrm>
          <a:prstGeom prst="rect">
            <a:avLst/>
          </a:prstGeom>
          <a:noFill/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6534912" y="2494280"/>
            <a:ext cx="5100320" cy="2860041"/>
          </a:xfrm>
          <a:prstGeom prst="rect">
            <a:avLst/>
          </a:prstGeom>
          <a:noFill/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491236" y="1976120"/>
            <a:ext cx="381000" cy="259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491236" y="3451932"/>
            <a:ext cx="381000" cy="259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491236" y="4944292"/>
            <a:ext cx="381000" cy="259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11468608" y="1976120"/>
            <a:ext cx="381000" cy="259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11456924" y="2495995"/>
            <a:ext cx="381000" cy="259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72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2"/>
          <p:cNvSpPr txBox="1">
            <a:spLocks noGrp="1"/>
          </p:cNvSpPr>
          <p:nvPr>
            <p:ph type="body" idx="2"/>
          </p:nvPr>
        </p:nvSpPr>
        <p:spPr>
          <a:xfrm>
            <a:off x="6404288" y="2622665"/>
            <a:ext cx="5493072" cy="161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Cjenovna strategija za nove proizvode</a:t>
            </a:r>
            <a:endParaRPr/>
          </a:p>
        </p:txBody>
      </p:sp>
      <p:sp>
        <p:nvSpPr>
          <p:cNvPr id="280" name="Google Shape;280;p112"/>
          <p:cNvSpPr txBox="1">
            <a:spLocks noGrp="1"/>
          </p:cNvSpPr>
          <p:nvPr>
            <p:ph type="body" idx="4"/>
          </p:nvPr>
        </p:nvSpPr>
        <p:spPr>
          <a:xfrm>
            <a:off x="4533901" y="2754311"/>
            <a:ext cx="1253814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03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p112" descr="Digital Price Tag Stock Illustration - Download Image Now - Number, Price,  Digital Display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255" y="1418781"/>
            <a:ext cx="3350364" cy="402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3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5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Kako odrediti cijenu novim proizvodima</a:t>
            </a:r>
            <a:endParaRPr/>
          </a:p>
        </p:txBody>
      </p:sp>
      <p:sp>
        <p:nvSpPr>
          <p:cNvPr id="288" name="Google Shape;288;p113"/>
          <p:cNvSpPr txBox="1"/>
          <p:nvPr/>
        </p:nvSpPr>
        <p:spPr>
          <a:xfrm>
            <a:off x="523875" y="1883213"/>
            <a:ext cx="10237177" cy="42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 „pobiranja vrhnja” (Market-skimming pricing)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Postavljanje više cijene za novi proizvod kako bi se postigli maksimalni prihodi od segmenata koji su spremni platiti visoku cijenu. Poduzeće ostvaruje količinski manje prodajnih transakcija, ali su one profitabilnije.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 penetracije tržišta (Market-penetration pricing)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Postavljanje niskih cijena za novi proizvod kako bi se privukao veliki broj kupaca i postigao veliki udio na tržištu.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4"/>
          <p:cNvSpPr txBox="1">
            <a:spLocks noGrp="1"/>
          </p:cNvSpPr>
          <p:nvPr>
            <p:ph type="body" idx="1"/>
          </p:nvPr>
        </p:nvSpPr>
        <p:spPr>
          <a:xfrm>
            <a:off x="6614160" y="1615142"/>
            <a:ext cx="4132806" cy="76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000">
                <a:latin typeface="Verdana"/>
                <a:ea typeface="Verdana"/>
                <a:cs typeface="Verdana"/>
                <a:sym typeface="Verdana"/>
              </a:rPr>
              <a:t>KOJU BISTE STRATEGIJU ODABRALI?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114"/>
          <p:cNvSpPr txBox="1">
            <a:spLocks noGrp="1"/>
          </p:cNvSpPr>
          <p:nvPr>
            <p:ph type="body" idx="2"/>
          </p:nvPr>
        </p:nvSpPr>
        <p:spPr>
          <a:xfrm>
            <a:off x="6614160" y="2428616"/>
            <a:ext cx="4132806" cy="322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Vaša kompanija razvila je novi shake za doručak namijenjen mršavljenju koji se pokazao uspješnim u testnoj fazi na tržištu. Korisnici su doživjeli prosječan gubitak težine od 1 kg tjedno. Posjedujete patent na proizvod. Trošak proizvodnje shakea relativno je nizak (0,05 € po 25 grama – ukupni proizvodni troškovi). Svaki shake sadrži 200 grama.</a:t>
            </a:r>
            <a:endParaRPr/>
          </a:p>
        </p:txBody>
      </p:sp>
      <p:pic>
        <p:nvPicPr>
          <p:cNvPr id="296" name="Google Shape;296;p11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4625" y="2161586"/>
            <a:ext cx="3067050" cy="204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85306" y="2767013"/>
            <a:ext cx="2566987" cy="256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5"/>
          <p:cNvSpPr txBox="1">
            <a:spLocks noGrp="1"/>
          </p:cNvSpPr>
          <p:nvPr>
            <p:ph type="body" idx="2"/>
          </p:nvPr>
        </p:nvSpPr>
        <p:spPr>
          <a:xfrm>
            <a:off x="6404288" y="2622665"/>
            <a:ext cx="5493072" cy="161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Cjenovne strategije unutar marketinškog miksa</a:t>
            </a:r>
            <a:endParaRPr/>
          </a:p>
        </p:txBody>
      </p:sp>
      <p:sp>
        <p:nvSpPr>
          <p:cNvPr id="303" name="Google Shape;303;p115"/>
          <p:cNvSpPr txBox="1">
            <a:spLocks noGrp="1"/>
          </p:cNvSpPr>
          <p:nvPr>
            <p:ph type="body" idx="4"/>
          </p:nvPr>
        </p:nvSpPr>
        <p:spPr>
          <a:xfrm>
            <a:off x="4581525" y="2754311"/>
            <a:ext cx="1206189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04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4" name="Google Shape;304;p115" descr="Digital Price Tag Stock Illustration - Download Image Now - Number, Price,  Digital Display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255" y="1418781"/>
            <a:ext cx="3350364" cy="402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6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5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Strategija cijena proizvodne linije</a:t>
            </a:r>
            <a:endParaRPr/>
          </a:p>
        </p:txBody>
      </p:sp>
      <p:sp>
        <p:nvSpPr>
          <p:cNvPr id="311" name="Google Shape;311;p116"/>
          <p:cNvSpPr txBox="1"/>
          <p:nvPr/>
        </p:nvSpPr>
        <p:spPr>
          <a:xfrm>
            <a:off x="504825" y="1338470"/>
            <a:ext cx="10237177" cy="42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Postavljanje cijena između proizvoda unutar liniji proizvoda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Temelji se na razlikama u troškovima između proizvoda, na procjenama različitih značajki od strane kupaca te cijenama konkurenata.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16"/>
          <p:cNvPicPr preferRelativeResize="0"/>
          <p:nvPr/>
        </p:nvPicPr>
        <p:blipFill rotWithShape="1">
          <a:blip r:embed="rId3">
            <a:alphaModFix/>
          </a:blip>
          <a:srcRect l="6597" t="26257" r="7472" b="12923"/>
          <a:stretch/>
        </p:blipFill>
        <p:spPr>
          <a:xfrm>
            <a:off x="1674308" y="2544028"/>
            <a:ext cx="8862434" cy="352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7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5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Strategija opcionalnog proizvoda</a:t>
            </a:r>
            <a:endParaRPr/>
          </a:p>
        </p:txBody>
      </p:sp>
      <p:pic>
        <p:nvPicPr>
          <p:cNvPr id="319" name="Google Shape;319;p117" descr="Best soundbars for Samsung TV - Bass Head Speakers"/>
          <p:cNvPicPr preferRelativeResize="0"/>
          <p:nvPr/>
        </p:nvPicPr>
        <p:blipFill rotWithShape="1">
          <a:blip r:embed="rId3">
            <a:alphaModFix/>
          </a:blip>
          <a:srcRect r="2506" b="4953"/>
          <a:stretch/>
        </p:blipFill>
        <p:spPr>
          <a:xfrm>
            <a:off x="893299" y="2230633"/>
            <a:ext cx="5332980" cy="275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17" descr="Samsung Galaxy Buds: impressions from an AirPods user - 9to5Ma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2036" y="2230633"/>
            <a:ext cx="4904197" cy="275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634A-3115-46E7-9BD4-EA67B0D29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By-product</a:t>
            </a:r>
            <a:r>
              <a:rPr lang="hr-HR" dirty="0"/>
              <a:t> strategija (strategija „nusproizvoda”)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762DE-D25D-4624-BBA3-711BA20A5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Postavljanje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cijene</a:t>
            </a:r>
            <a:r>
              <a:rPr lang="en-US" sz="1800" dirty="0">
                <a:solidFill>
                  <a:srgbClr val="000000"/>
                </a:solidFill>
              </a:rPr>
              <a:t> za </a:t>
            </a:r>
            <a:r>
              <a:rPr lang="en-US" sz="1800" dirty="0" err="1">
                <a:solidFill>
                  <a:srgbClr val="000000"/>
                </a:solidFill>
              </a:rPr>
              <a:t>nusproizvode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kako</a:t>
            </a:r>
            <a:r>
              <a:rPr lang="en-US" sz="1800" dirty="0">
                <a:solidFill>
                  <a:srgbClr val="000000"/>
                </a:solidFill>
              </a:rPr>
              <a:t> bi se </a:t>
            </a:r>
            <a:r>
              <a:rPr lang="en-US" sz="1800" dirty="0" err="1">
                <a:solidFill>
                  <a:srgbClr val="000000"/>
                </a:solidFill>
              </a:rPr>
              <a:t>pomoglo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pokriti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troškove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njihovog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zbrinjavanja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učiniti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cijenu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glavnog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proizvoda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konkurentnijom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4CC54-245A-441A-A502-AD6BD6C2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27" y="2698980"/>
            <a:ext cx="3510423" cy="29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8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5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Strategija „captive-product”</a:t>
            </a:r>
            <a:endParaRPr/>
          </a:p>
        </p:txBody>
      </p:sp>
      <p:pic>
        <p:nvPicPr>
          <p:cNvPr id="327" name="Google Shape;327;p118" descr="15 Best Disneyland Restaurants in 2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388" y="2737698"/>
            <a:ext cx="5061735" cy="308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8" descr="Nescafe Dolce Gusto – Caramel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650" y="2737698"/>
            <a:ext cx="5136605" cy="308196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18"/>
          <p:cNvSpPr/>
          <p:nvPr/>
        </p:nvSpPr>
        <p:spPr>
          <a:xfrm>
            <a:off x="523875" y="2065703"/>
            <a:ext cx="10887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postavljanje cijene za proizvode koji se moraju koristiti zajedno s glavnim proizvodom (</a:t>
            </a:r>
            <a:r>
              <a:rPr lang="hr-HR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two-part</a:t>
            </a: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pricing)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0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5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dirty="0"/>
              <a:t>Oblikovanje cijene „</a:t>
            </a:r>
            <a:r>
              <a:rPr lang="hr-HR" dirty="0" err="1"/>
              <a:t>bundle</a:t>
            </a:r>
            <a:r>
              <a:rPr lang="hr-HR" dirty="0"/>
              <a:t>” proizvoda</a:t>
            </a:r>
            <a:endParaRPr dirty="0"/>
          </a:p>
        </p:txBody>
      </p:sp>
      <p:sp>
        <p:nvSpPr>
          <p:cNvPr id="336" name="Google Shape;336;p120"/>
          <p:cNvSpPr/>
          <p:nvPr/>
        </p:nvSpPr>
        <p:spPr>
          <a:xfrm>
            <a:off x="523875" y="2065703"/>
            <a:ext cx="10887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Kombinacija nekoliko proizvoda i ponuda u jednom paketu, po sniženoj cijeni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20" descr="What Is Bundle Pricing Strate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0686" y="2639134"/>
            <a:ext cx="3918598" cy="3164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1"/>
          <p:cNvSpPr txBox="1">
            <a:spLocks noGrp="1"/>
          </p:cNvSpPr>
          <p:nvPr>
            <p:ph type="body" idx="1"/>
          </p:nvPr>
        </p:nvSpPr>
        <p:spPr>
          <a:xfrm>
            <a:off x="6614160" y="1615142"/>
            <a:ext cx="4132806" cy="76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000" dirty="0">
                <a:latin typeface="Verdana"/>
                <a:ea typeface="Verdana"/>
                <a:cs typeface="Verdana"/>
                <a:sym typeface="Verdana"/>
              </a:rPr>
              <a:t>Zašto poduzeća koriste „</a:t>
            </a:r>
            <a:r>
              <a:rPr lang="hr-HR" sz="2000" dirty="0" err="1">
                <a:latin typeface="Verdana"/>
                <a:ea typeface="Verdana"/>
                <a:cs typeface="Verdana"/>
                <a:sym typeface="Verdana"/>
              </a:rPr>
              <a:t>bundle</a:t>
            </a:r>
            <a:r>
              <a:rPr lang="hr-HR" sz="2000" dirty="0">
                <a:latin typeface="Verdana"/>
                <a:ea typeface="Verdana"/>
                <a:cs typeface="Verdana"/>
                <a:sym typeface="Verdana"/>
              </a:rPr>
              <a:t>” ponude? 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121"/>
          <p:cNvSpPr txBox="1">
            <a:spLocks noGrp="1"/>
          </p:cNvSpPr>
          <p:nvPr>
            <p:ph type="body" idx="2"/>
          </p:nvPr>
        </p:nvSpPr>
        <p:spPr>
          <a:xfrm>
            <a:off x="6614160" y="2428616"/>
            <a:ext cx="4132806" cy="322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dirty="0"/>
              <a:t>Promocija novog proizvoda</a:t>
            </a: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dirty="0"/>
              <a:t>Rješavanje zaliha</a:t>
            </a: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dirty="0"/>
              <a:t>Povećanje iznosa novca kojeg korisnik treba izdvojiti</a:t>
            </a:r>
            <a:endParaRPr dirty="0"/>
          </a:p>
        </p:txBody>
      </p:sp>
      <p:pic>
        <p:nvPicPr>
          <p:cNvPr id="345" name="Google Shape;345;p121" descr="DJECA | Eau Thermale Avène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b="22480"/>
          <a:stretch/>
        </p:blipFill>
        <p:spPr>
          <a:xfrm>
            <a:off x="1900282" y="1679558"/>
            <a:ext cx="2209130" cy="242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1" descr="Buy Tasties Green Chilli Sauce, 200 g + Soya Sauce, 210 g + Vinegar, 175 g  Online at Best Price of Rs 125.55 - bigbasket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620453" y="2611455"/>
            <a:ext cx="2424457" cy="242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6"/>
          <p:cNvSpPr txBox="1">
            <a:spLocks noGrp="1"/>
          </p:cNvSpPr>
          <p:nvPr>
            <p:ph type="subTitle" idx="1"/>
          </p:nvPr>
        </p:nvSpPr>
        <p:spPr>
          <a:xfrm>
            <a:off x="838200" y="1590028"/>
            <a:ext cx="11153775" cy="44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228600" lvl="0" indent="-228600">
              <a:spcBef>
                <a:spcPts val="0"/>
              </a:spcBef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dirty="0" err="1">
                <a:solidFill>
                  <a:srgbClr val="000000"/>
                </a:solidFill>
              </a:rPr>
              <a:t>Marketinški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miks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splet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Proizvod</a:t>
            </a:r>
            <a:endParaRPr lang="en-US" dirty="0"/>
          </a:p>
          <a:p>
            <a:pPr marL="228600" lvl="0" indent="-228600">
              <a:spcBef>
                <a:spcPts val="0"/>
              </a:spcBef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dirty="0" err="1">
                <a:solidFill>
                  <a:srgbClr val="000000"/>
                </a:solidFill>
              </a:rPr>
              <a:t>Brend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marka</a:t>
            </a:r>
            <a:endParaRPr lang="en-US" dirty="0"/>
          </a:p>
          <a:p>
            <a:pPr marL="228600" lvl="0" indent="-228600">
              <a:spcBef>
                <a:spcPts val="0"/>
              </a:spcBef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dirty="0" err="1">
                <a:solidFill>
                  <a:srgbClr val="000000"/>
                </a:solidFill>
              </a:rPr>
              <a:t>Životni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ciklus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proizvoda</a:t>
            </a:r>
            <a:endParaRPr lang="en-US"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202" name="Google Shape;202;p86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ŠTO SMO NAUČILI PROŠLI 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2E0F1-6A9E-4654-9BB8-98646EF27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9" t="16211" r="59879" b="47499"/>
          <a:stretch/>
        </p:blipFill>
        <p:spPr>
          <a:xfrm>
            <a:off x="674701" y="2070716"/>
            <a:ext cx="5206749" cy="2716568"/>
          </a:xfrm>
          <a:prstGeom prst="rect">
            <a:avLst/>
          </a:prstGeom>
        </p:spPr>
      </p:pic>
      <p:sp>
        <p:nvSpPr>
          <p:cNvPr id="6" name="Google Shape;335;p120">
            <a:extLst>
              <a:ext uri="{FF2B5EF4-FFF2-40B4-BE49-F238E27FC236}">
                <a16:creationId xmlns:a16="http://schemas.microsoft.com/office/drawing/2014/main" id="{0AE09914-C9BF-4354-ABD4-27E3FE532E95}"/>
              </a:ext>
            </a:extLst>
          </p:cNvPr>
          <p:cNvSpPr txBox="1">
            <a:spLocks/>
          </p:cNvSpPr>
          <p:nvPr/>
        </p:nvSpPr>
        <p:spPr>
          <a:xfrm>
            <a:off x="435098" y="401715"/>
            <a:ext cx="11163300" cy="65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hr-HR" sz="3200" b="1" dirty="0">
                <a:solidFill>
                  <a:schemeClr val="dk1"/>
                </a:solidFill>
              </a:rPr>
              <a:t>Cjenovne strategije unutar 4P - sažetak</a:t>
            </a:r>
          </a:p>
        </p:txBody>
      </p:sp>
      <p:sp>
        <p:nvSpPr>
          <p:cNvPr id="7" name="Google Shape;343;p121">
            <a:extLst>
              <a:ext uri="{FF2B5EF4-FFF2-40B4-BE49-F238E27FC236}">
                <a16:creationId xmlns:a16="http://schemas.microsoft.com/office/drawing/2014/main" id="{A8311BB8-FD5F-4EA4-A0E9-9920B6724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4160" y="1615142"/>
            <a:ext cx="4132806" cy="76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000" dirty="0">
                <a:latin typeface="Verdana"/>
                <a:ea typeface="Verdana"/>
                <a:cs typeface="Verdana"/>
                <a:sym typeface="Verdana"/>
              </a:rPr>
              <a:t>Zadatak 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44;p121">
            <a:extLst>
              <a:ext uri="{FF2B5EF4-FFF2-40B4-BE49-F238E27FC236}">
                <a16:creationId xmlns:a16="http://schemas.microsoft.com/office/drawing/2014/main" id="{6BB9911E-5891-408A-AB32-8B903BD1822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14160" y="2428616"/>
            <a:ext cx="4132806" cy="322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hr-HR" dirty="0">
                <a:latin typeface="+mn-lt"/>
              </a:rPr>
              <a:t>Zamislite da ste menadžer proizvodnje u kompaniji koja proizvodi prirodne sokove. Proizvodite tri vrste sokova: jabuka, naranča i mješavina bobica. Troškovi proizvodnje variraju, a kao nusproizvodi nastaju pulpa i kožice. Vaš zadatak je predložiti strategiju cijena za glavne proizvode i nusproizvode tako da maksimizirate profit, ali i ostvarite konkurentne cijene na tržištu. </a:t>
            </a:r>
          </a:p>
          <a:p>
            <a:pPr marL="0" indent="0"/>
            <a:r>
              <a:rPr lang="hr-HR" b="1" dirty="0">
                <a:latin typeface="+mn-lt"/>
              </a:rPr>
              <a:t>Što biste s nusproizvodima učinili?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22" title="Sneaky Ways Fast Food Restaurants Get You To Spend Mo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47838E46-3724-4CCB-B09F-E269649730FB}"/>
              </a:ext>
            </a:extLst>
          </p:cNvPr>
          <p:cNvSpPr txBox="1"/>
          <p:nvPr/>
        </p:nvSpPr>
        <p:spPr>
          <a:xfrm>
            <a:off x="10510463" y="6030930"/>
            <a:ext cx="63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Video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3"/>
          <p:cNvSpPr txBox="1">
            <a:spLocks noGrp="1"/>
          </p:cNvSpPr>
          <p:nvPr>
            <p:ph type="body" idx="2"/>
          </p:nvPr>
        </p:nvSpPr>
        <p:spPr>
          <a:xfrm>
            <a:off x="6404288" y="2622665"/>
            <a:ext cx="5431541" cy="161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Strategije prilagodbe cijena</a:t>
            </a:r>
            <a:endParaRPr/>
          </a:p>
        </p:txBody>
      </p:sp>
      <p:sp>
        <p:nvSpPr>
          <p:cNvPr id="364" name="Google Shape;364;p123"/>
          <p:cNvSpPr txBox="1">
            <a:spLocks noGrp="1"/>
          </p:cNvSpPr>
          <p:nvPr>
            <p:ph type="body" idx="4"/>
          </p:nvPr>
        </p:nvSpPr>
        <p:spPr>
          <a:xfrm>
            <a:off x="4610101" y="2754311"/>
            <a:ext cx="1177614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05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5" name="Google Shape;365;p123" descr="Digital Price Tag Stock Illustration - Download Image Now - Number, Price,  Digital Display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255" y="1418781"/>
            <a:ext cx="3350364" cy="402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4"/>
          <p:cNvSpPr txBox="1">
            <a:spLocks noGrp="1"/>
          </p:cNvSpPr>
          <p:nvPr>
            <p:ph type="body" idx="1"/>
          </p:nvPr>
        </p:nvSpPr>
        <p:spPr>
          <a:xfrm>
            <a:off x="804398" y="886269"/>
            <a:ext cx="6206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Verdana"/>
                <a:ea typeface="Verdana"/>
                <a:cs typeface="Verdana"/>
                <a:sym typeface="Verdana"/>
              </a:rPr>
              <a:t>Psihološko određivanje cijena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2" name="Google Shape;372;p124" descr="Charm pric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580832"/>
            <a:ext cx="8572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25" descr="Price t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580832"/>
            <a:ext cx="8572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25"/>
          <p:cNvSpPr txBox="1">
            <a:spLocks noGrp="1"/>
          </p:cNvSpPr>
          <p:nvPr>
            <p:ph type="body" idx="1"/>
          </p:nvPr>
        </p:nvSpPr>
        <p:spPr>
          <a:xfrm>
            <a:off x="804398" y="886269"/>
            <a:ext cx="6206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Verdana"/>
                <a:ea typeface="Verdana"/>
                <a:cs typeface="Verdana"/>
                <a:sym typeface="Verdana"/>
              </a:rPr>
              <a:t>Psihološko određivanje cijena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26" descr="Decoy eff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580832"/>
            <a:ext cx="8572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26"/>
          <p:cNvSpPr txBox="1">
            <a:spLocks noGrp="1"/>
          </p:cNvSpPr>
          <p:nvPr>
            <p:ph type="body" idx="1"/>
          </p:nvPr>
        </p:nvSpPr>
        <p:spPr>
          <a:xfrm>
            <a:off x="804398" y="886269"/>
            <a:ext cx="6206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Verdana"/>
                <a:ea typeface="Verdana"/>
                <a:cs typeface="Verdana"/>
                <a:sym typeface="Verdana"/>
              </a:rPr>
              <a:t>Psihološko određivanje cijena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27" descr="Flash sa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580832"/>
            <a:ext cx="8572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27"/>
          <p:cNvSpPr txBox="1">
            <a:spLocks noGrp="1"/>
          </p:cNvSpPr>
          <p:nvPr>
            <p:ph type="body" idx="1"/>
          </p:nvPr>
        </p:nvSpPr>
        <p:spPr>
          <a:xfrm>
            <a:off x="804398" y="886269"/>
            <a:ext cx="6206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Verdana"/>
                <a:ea typeface="Verdana"/>
                <a:cs typeface="Verdana"/>
                <a:sym typeface="Verdana"/>
              </a:rPr>
              <a:t>Psihološko određivanje cijena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28" descr="Discount t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580832"/>
            <a:ext cx="8572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28"/>
          <p:cNvSpPr txBox="1">
            <a:spLocks noGrp="1"/>
          </p:cNvSpPr>
          <p:nvPr>
            <p:ph type="body" idx="1"/>
          </p:nvPr>
        </p:nvSpPr>
        <p:spPr>
          <a:xfrm>
            <a:off x="804398" y="886269"/>
            <a:ext cx="6206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Verdana"/>
                <a:ea typeface="Verdana"/>
                <a:cs typeface="Verdana"/>
                <a:sym typeface="Verdana"/>
              </a:rPr>
              <a:t>Psihološko određivanje cijena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129" descr="Product list price or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489289"/>
            <a:ext cx="8572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29"/>
          <p:cNvSpPr txBox="1">
            <a:spLocks noGrp="1"/>
          </p:cNvSpPr>
          <p:nvPr>
            <p:ph type="body" idx="1"/>
          </p:nvPr>
        </p:nvSpPr>
        <p:spPr>
          <a:xfrm>
            <a:off x="804398" y="886269"/>
            <a:ext cx="6206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Verdana"/>
                <a:ea typeface="Verdana"/>
                <a:cs typeface="Verdana"/>
                <a:sym typeface="Verdana"/>
              </a:rPr>
              <a:t>Psihološko određivanje cijena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3" title="Price Psychology and Online Marke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9D8BCD4F-08E2-41A7-AB86-803261FDCB87}"/>
              </a:ext>
            </a:extLst>
          </p:cNvPr>
          <p:cNvSpPr txBox="1"/>
          <p:nvPr/>
        </p:nvSpPr>
        <p:spPr>
          <a:xfrm>
            <a:off x="10433406" y="6269804"/>
            <a:ext cx="151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Video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7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DANAŠNJE TEME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7"/>
          <p:cNvSpPr txBox="1"/>
          <p:nvPr/>
        </p:nvSpPr>
        <p:spPr>
          <a:xfrm>
            <a:off x="838200" y="1704976"/>
            <a:ext cx="10515600" cy="420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SzPts val="2800"/>
            </a:pPr>
            <a:r>
              <a:rPr lang="hr-HR" sz="2000" b="0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Knjiga: </a:t>
            </a:r>
            <a:r>
              <a:rPr lang="en-US" sz="2000" dirty="0">
                <a:solidFill>
                  <a:srgbClr val="CC0099"/>
                </a:solidFill>
              </a:rPr>
              <a:t>Kotler, P., Armstrong, G, Wong, V. and Saunders, J. (2020) Principles of Marketing 8th European </a:t>
            </a:r>
            <a:r>
              <a:rPr lang="en-US" sz="2000" dirty="0" err="1">
                <a:solidFill>
                  <a:srgbClr val="CC0099"/>
                </a:solidFill>
              </a:rPr>
              <a:t>edn</a:t>
            </a:r>
            <a:r>
              <a:rPr lang="en-US" sz="2000" dirty="0">
                <a:solidFill>
                  <a:srgbClr val="CC0099"/>
                </a:solidFill>
              </a:rPr>
              <a:t>, Harlow: Pearson Education Limited.</a:t>
            </a:r>
            <a:endParaRPr lang="hr-HR" sz="2000" dirty="0"/>
          </a:p>
          <a:p>
            <a:pPr>
              <a:lnSpc>
                <a:spcPct val="90000"/>
              </a:lnSpc>
              <a:buSzPts val="2800"/>
            </a:pPr>
            <a:r>
              <a:rPr lang="hr-HR" sz="2000" dirty="0"/>
              <a:t>Poglavlja:</a:t>
            </a:r>
          </a:p>
          <a:p>
            <a:pPr marL="342900" indent="-342900">
              <a:lnSpc>
                <a:spcPct val="90000"/>
              </a:lnSpc>
              <a:buSzPts val="2800"/>
              <a:buFontTx/>
              <a:buChar char="-"/>
            </a:pPr>
            <a:r>
              <a:rPr lang="hr-HR" sz="2000" dirty="0" err="1"/>
              <a:t>Pricing</a:t>
            </a:r>
            <a:r>
              <a:rPr lang="hr-HR" sz="2000" dirty="0"/>
              <a:t>: </a:t>
            </a:r>
            <a:r>
              <a:rPr lang="hr-HR" sz="2000" dirty="0" err="1"/>
              <a:t>understanding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capturing</a:t>
            </a:r>
            <a:r>
              <a:rPr lang="hr-HR" sz="2000" dirty="0"/>
              <a:t> </a:t>
            </a:r>
            <a:r>
              <a:rPr lang="hr-HR" sz="2000" dirty="0" err="1"/>
              <a:t>customer</a:t>
            </a:r>
            <a:r>
              <a:rPr lang="hr-HR" sz="2000" dirty="0"/>
              <a:t> </a:t>
            </a:r>
            <a:r>
              <a:rPr lang="hr-HR" sz="2000" dirty="0" err="1"/>
              <a:t>value</a:t>
            </a:r>
            <a:r>
              <a:rPr lang="hr-HR" sz="2000" dirty="0"/>
              <a:t> </a:t>
            </a:r>
          </a:p>
          <a:p>
            <a:pPr marL="342900" indent="-342900">
              <a:lnSpc>
                <a:spcPct val="90000"/>
              </a:lnSpc>
              <a:buSzPts val="2800"/>
              <a:buFontTx/>
              <a:buChar char="-"/>
            </a:pPr>
            <a:r>
              <a:rPr lang="hr-HR" sz="2000" dirty="0" err="1"/>
              <a:t>Pricing</a:t>
            </a:r>
            <a:r>
              <a:rPr lang="hr-HR" sz="2000" dirty="0"/>
              <a:t> </a:t>
            </a:r>
            <a:r>
              <a:rPr lang="hr-HR" sz="2000" dirty="0" err="1"/>
              <a:t>strategies</a:t>
            </a:r>
            <a:r>
              <a:rPr lang="hr-HR" sz="2000" dirty="0"/>
              <a:t>: </a:t>
            </a:r>
            <a:r>
              <a:rPr lang="hr-HR" sz="2000" dirty="0" err="1"/>
              <a:t>aditional</a:t>
            </a:r>
            <a:r>
              <a:rPr lang="hr-HR" sz="2000" dirty="0"/>
              <a:t> </a:t>
            </a:r>
            <a:r>
              <a:rPr lang="hr-HR" sz="2000" dirty="0" err="1"/>
              <a:t>considerations</a:t>
            </a:r>
            <a:endParaRPr lang="en-US"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hr-HR"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hr-HR" sz="2400" dirty="0"/>
              <a:t>Definiranje cijena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hr-HR" sz="2400" dirty="0"/>
              <a:t>Glavne strategije cijena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hr-HR" sz="2400" dirty="0"/>
              <a:t>C</a:t>
            </a:r>
            <a:r>
              <a:rPr lang="hr-H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jenovne strategije za nove proizvode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hr-HR" sz="2400" dirty="0"/>
              <a:t>Cjenovne strategije unutar 4P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hr-H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5"/>
          <p:cNvSpPr txBox="1">
            <a:spLocks noGrp="1"/>
          </p:cNvSpPr>
          <p:nvPr>
            <p:ph type="title"/>
          </p:nvPr>
        </p:nvSpPr>
        <p:spPr>
          <a:xfrm>
            <a:off x="1207008" y="932330"/>
            <a:ext cx="10189655" cy="21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hr-HR" sz="4800"/>
              <a:t>OSNOVE MARKETINGA</a:t>
            </a:r>
            <a:endParaRPr sz="3200" b="0">
              <a:solidFill>
                <a:srgbClr val="C30E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7"/>
          <p:cNvSpPr txBox="1">
            <a:spLocks noGrp="1"/>
          </p:cNvSpPr>
          <p:nvPr>
            <p:ph type="body" idx="1"/>
          </p:nvPr>
        </p:nvSpPr>
        <p:spPr>
          <a:xfrm>
            <a:off x="693551" y="1330036"/>
            <a:ext cx="11279628" cy="406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latin typeface="Verdana"/>
                <a:ea typeface="Verdana"/>
                <a:cs typeface="Verdana"/>
                <a:sym typeface="Verdana"/>
              </a:rPr>
              <a:t>Izvolite šalicu kave. Koliko ste je spremni platiti?</a:t>
            </a:r>
            <a:endParaRPr/>
          </a:p>
        </p:txBody>
      </p:sp>
      <p:sp>
        <p:nvSpPr>
          <p:cNvPr id="158" name="Google Shape;158;p97"/>
          <p:cNvSpPr txBox="1">
            <a:spLocks noGrp="1"/>
          </p:cNvSpPr>
          <p:nvPr>
            <p:ph type="body" idx="2"/>
          </p:nvPr>
        </p:nvSpPr>
        <p:spPr>
          <a:xfrm>
            <a:off x="1002420" y="5529487"/>
            <a:ext cx="9848850" cy="71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~ Dan Ariely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9" name="Google Shape;159;p97" descr="Cup Of Coffee Latte Isolated On White Background With Clipping Path Stock  Photo - Download Image Now - iStock"/>
          <p:cNvPicPr preferRelativeResize="0"/>
          <p:nvPr/>
        </p:nvPicPr>
        <p:blipFill rotWithShape="1">
          <a:blip r:embed="rId3">
            <a:alphaModFix/>
          </a:blip>
          <a:srcRect l="1145" t="15744"/>
          <a:stretch/>
        </p:blipFill>
        <p:spPr>
          <a:xfrm>
            <a:off x="3704339" y="3773849"/>
            <a:ext cx="4783322" cy="271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8"/>
          <p:cNvSpPr txBox="1">
            <a:spLocks noGrp="1"/>
          </p:cNvSpPr>
          <p:nvPr>
            <p:ph type="body" idx="2"/>
          </p:nvPr>
        </p:nvSpPr>
        <p:spPr>
          <a:xfrm>
            <a:off x="6404288" y="2622665"/>
            <a:ext cx="4586201" cy="161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Definiranje cijena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98"/>
          <p:cNvSpPr txBox="1">
            <a:spLocks noGrp="1"/>
          </p:cNvSpPr>
          <p:nvPr>
            <p:ph type="body" idx="4"/>
          </p:nvPr>
        </p:nvSpPr>
        <p:spPr>
          <a:xfrm>
            <a:off x="4651685" y="2754311"/>
            <a:ext cx="1136029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r-HR"/>
              <a:t>01</a:t>
            </a:r>
            <a:endParaRPr/>
          </a:p>
        </p:txBody>
      </p:sp>
      <p:pic>
        <p:nvPicPr>
          <p:cNvPr id="166" name="Google Shape;166;p98" descr="Digital Price Tag Stock Illustration - Download Image Now - Number, Price,  Digital Display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255" y="1418781"/>
            <a:ext cx="3350364" cy="402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9"/>
          <p:cNvSpPr txBox="1">
            <a:spLocks noGrp="1"/>
          </p:cNvSpPr>
          <p:nvPr>
            <p:ph type="body" idx="1"/>
          </p:nvPr>
        </p:nvSpPr>
        <p:spPr>
          <a:xfrm>
            <a:off x="1152914" y="1465050"/>
            <a:ext cx="10285399" cy="390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hr-HR" sz="4400">
                <a:latin typeface="Verdana"/>
                <a:ea typeface="Verdana"/>
                <a:cs typeface="Verdana"/>
                <a:sym typeface="Verdana"/>
              </a:rPr>
              <a:t>Cijene ne postoje isključivo radi same cijene. One su alat za provođenje strategije.</a:t>
            </a:r>
            <a:endParaRPr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0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Što stoji iza „cijene”?</a:t>
            </a:r>
            <a:endParaRPr/>
          </a:p>
        </p:txBody>
      </p:sp>
      <p:sp>
        <p:nvSpPr>
          <p:cNvPr id="178" name="Google Shape;178;p100"/>
          <p:cNvSpPr txBox="1"/>
          <p:nvPr/>
        </p:nvSpPr>
        <p:spPr>
          <a:xfrm>
            <a:off x="776262" y="2264213"/>
            <a:ext cx="11110937" cy="306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Iznos novca naplaćen za proizvod ili uslugu.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Zbroj svih vrijednosti od kojih korisnici odustaju kako bi ostvarili koristi od posjedovanja ili korištenja proizvoda ili usluge.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Jedini element u marketinškom miksu koji generira prihod.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-H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Najfleksibilniji element marketinškog miksa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1"/>
          <p:cNvSpPr txBox="1"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/>
              <a:t>Koji su preduvjeti uspješnog postavljanja cijena</a:t>
            </a:r>
            <a:endParaRPr/>
          </a:p>
        </p:txBody>
      </p:sp>
      <p:grpSp>
        <p:nvGrpSpPr>
          <p:cNvPr id="184" name="Google Shape;184;p101"/>
          <p:cNvGrpSpPr/>
          <p:nvPr/>
        </p:nvGrpSpPr>
        <p:grpSpPr>
          <a:xfrm>
            <a:off x="885679" y="1798320"/>
            <a:ext cx="10026160" cy="4277359"/>
            <a:chOff x="0" y="0"/>
            <a:chExt cx="10026160" cy="4277359"/>
          </a:xfrm>
        </p:grpSpPr>
        <p:sp>
          <p:nvSpPr>
            <p:cNvPr id="185" name="Google Shape;185;p101"/>
            <p:cNvSpPr/>
            <p:nvPr/>
          </p:nvSpPr>
          <p:spPr>
            <a:xfrm rot="10800000">
              <a:off x="0" y="0"/>
              <a:ext cx="10026160" cy="912653"/>
            </a:xfrm>
            <a:prstGeom prst="trapezoid">
              <a:avLst>
                <a:gd name="adj" fmla="val 117200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1"/>
            <p:cNvSpPr txBox="1"/>
            <p:nvPr/>
          </p:nvSpPr>
          <p:spPr>
            <a:xfrm>
              <a:off x="1754578" y="0"/>
              <a:ext cx="6517004" cy="912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KONZISTENTNA STRATEGIJA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7" name="Google Shape;187;p101"/>
            <p:cNvSpPr/>
            <p:nvPr/>
          </p:nvSpPr>
          <p:spPr>
            <a:xfrm rot="10800000">
              <a:off x="1069633" y="912653"/>
              <a:ext cx="7886893" cy="857570"/>
            </a:xfrm>
            <a:prstGeom prst="trapezoid">
              <a:avLst>
                <a:gd name="adj" fmla="val 117200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1"/>
            <p:cNvSpPr txBox="1"/>
            <p:nvPr/>
          </p:nvSpPr>
          <p:spPr>
            <a:xfrm>
              <a:off x="2449839" y="912653"/>
              <a:ext cx="5126481" cy="857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JASNI CILJEVI I NJIHOVI PRIORITETI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9" name="Google Shape;189;p101"/>
            <p:cNvSpPr/>
            <p:nvPr/>
          </p:nvSpPr>
          <p:spPr>
            <a:xfrm rot="10800000">
              <a:off x="2074708" y="1770224"/>
              <a:ext cx="5876743" cy="714096"/>
            </a:xfrm>
            <a:prstGeom prst="trapezoid">
              <a:avLst>
                <a:gd name="adj" fmla="val 117200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1"/>
            <p:cNvSpPr txBox="1"/>
            <p:nvPr/>
          </p:nvSpPr>
          <p:spPr>
            <a:xfrm>
              <a:off x="3103138" y="1770224"/>
              <a:ext cx="3819883" cy="714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POZICIONIRANJE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1" name="Google Shape;191;p101"/>
            <p:cNvSpPr/>
            <p:nvPr/>
          </p:nvSpPr>
          <p:spPr>
            <a:xfrm rot="10800000">
              <a:off x="2911632" y="2484320"/>
              <a:ext cx="4202896" cy="1793039"/>
            </a:xfrm>
            <a:prstGeom prst="trapezoid">
              <a:avLst>
                <a:gd name="adj" fmla="val 117200"/>
              </a:avLst>
            </a:prstGeom>
            <a:solidFill>
              <a:srgbClr val="FF4F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1"/>
            <p:cNvSpPr txBox="1"/>
            <p:nvPr/>
          </p:nvSpPr>
          <p:spPr>
            <a:xfrm>
              <a:off x="2911632" y="2484320"/>
              <a:ext cx="4202896" cy="1793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0" rIns="22850" bIns="50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ADEKVATNA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STRATEGIJA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CIJENA</a:t>
              </a: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3400</Words>
  <Application>Microsoft Office PowerPoint</Application>
  <PresentationFormat>Widescreen</PresentationFormat>
  <Paragraphs>351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Noto Sans Symbols</vt:lpstr>
      <vt:lpstr>Verdana</vt:lpstr>
      <vt:lpstr>Quattrocento Sans</vt:lpstr>
      <vt:lpstr>Calibri</vt:lpstr>
      <vt:lpstr>Bookman Old Style</vt:lpstr>
      <vt:lpstr>Arial</vt:lpstr>
      <vt:lpstr>2_Office Theme</vt:lpstr>
      <vt:lpstr>Osnove marketinga</vt:lpstr>
      <vt:lpstr>TEMATSKE CJELINE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Što stoji iza „cijene”?</vt:lpstr>
      <vt:lpstr>Koji su preduvjeti uspješnog postavljanja cijena</vt:lpstr>
      <vt:lpstr>Koji su preduvjeti uspješnog postavljanja cijena</vt:lpstr>
      <vt:lpstr>PowerPoint Presentation</vt:lpstr>
      <vt:lpstr>PowerPoint Presentation</vt:lpstr>
      <vt:lpstr>Cijena bazirana na troškovima ili vrijednosti?</vt:lpstr>
      <vt:lpstr>Cijena bazirana na troškovima (cost-based)</vt:lpstr>
      <vt:lpstr>Vrste troškova</vt:lpstr>
      <vt:lpstr>Cijena bazirana na troškovima vs. cijena bazirana na vrijednosti (cost-based vs. value-based pricing)</vt:lpstr>
      <vt:lpstr>Cijena bazirana na vrijednosti dolazi u dva oblika</vt:lpstr>
      <vt:lpstr>Cijena bazirana na konkurenciji (competition-based pricing)</vt:lpstr>
      <vt:lpstr>U konačnici, potrošač je taj koji odlučuje je li cijena dobra ili nije… </vt:lpstr>
      <vt:lpstr>PowerPoint Presentation</vt:lpstr>
      <vt:lpstr>Kako odrediti cijenu novim proizvodima</vt:lpstr>
      <vt:lpstr>PowerPoint Presentation</vt:lpstr>
      <vt:lpstr>PowerPoint Presentation</vt:lpstr>
      <vt:lpstr>Strategija cijena proizvodne linije</vt:lpstr>
      <vt:lpstr>Strategija opcionalnog proizvoda</vt:lpstr>
      <vt:lpstr>By-product strategija (strategija „nusproizvoda”)</vt:lpstr>
      <vt:lpstr>Strategija „captive-product”</vt:lpstr>
      <vt:lpstr>Oblikovanje cijene „bundle” proizvoda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OSNOVE MARKETINGA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MARKETINGA</dc:title>
  <dc:creator>Mario Fraculj</dc:creator>
  <cp:lastModifiedBy>Halida Sarajlić</cp:lastModifiedBy>
  <cp:revision>6</cp:revision>
  <dcterms:created xsi:type="dcterms:W3CDTF">2018-01-24T13:33:55Z</dcterms:created>
  <dcterms:modified xsi:type="dcterms:W3CDTF">2024-12-11T17:34:40Z</dcterms:modified>
</cp:coreProperties>
</file>