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7" r:id="rId5"/>
    <p:sldId id="256" r:id="rId6"/>
    <p:sldId id="258" r:id="rId7"/>
    <p:sldId id="259" r:id="rId8"/>
    <p:sldId id="270" r:id="rId9"/>
    <p:sldId id="269" r:id="rId10"/>
    <p:sldId id="271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EF5536-9123-4541-8EF1-3C76BA27B04C}" v="2" dt="2024-11-01T12:19:34.385"/>
    <p1510:client id="{B29438C6-04AC-45E1-BF0E-E3ABF41014BE}" v="2" dt="2024-11-01T12:05:26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/>
    <p:restoredTop sz="94706"/>
  </p:normalViewPr>
  <p:slideViewPr>
    <p:cSldViewPr snapToGrid="0" snapToObjects="1">
      <p:cViewPr varScale="1">
        <p:scale>
          <a:sx n="122" d="100"/>
          <a:sy n="122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hana Banko" userId="fcf43c4d-2661-4a07-a5d6-51faf8c3da84" providerId="ADAL" clId="{66EF5536-9123-4541-8EF1-3C76BA27B04C}"/>
    <pc:docChg chg="custSel addSld modSld">
      <pc:chgData name="Tihana Banko" userId="fcf43c4d-2661-4a07-a5d6-51faf8c3da84" providerId="ADAL" clId="{66EF5536-9123-4541-8EF1-3C76BA27B04C}" dt="2024-11-01T13:06:30.644" v="156" actId="20577"/>
      <pc:docMkLst>
        <pc:docMk/>
      </pc:docMkLst>
      <pc:sldChg chg="modSp mod">
        <pc:chgData name="Tihana Banko" userId="fcf43c4d-2661-4a07-a5d6-51faf8c3da84" providerId="ADAL" clId="{66EF5536-9123-4541-8EF1-3C76BA27B04C}" dt="2024-11-01T12:18:05.750" v="54" actId="20577"/>
        <pc:sldMkLst>
          <pc:docMk/>
          <pc:sldMk cId="1847328114" sldId="257"/>
        </pc:sldMkLst>
        <pc:spChg chg="mod">
          <ac:chgData name="Tihana Banko" userId="fcf43c4d-2661-4a07-a5d6-51faf8c3da84" providerId="ADAL" clId="{66EF5536-9123-4541-8EF1-3C76BA27B04C}" dt="2024-11-01T12:18:05.750" v="54" actId="20577"/>
          <ac:spMkLst>
            <pc:docMk/>
            <pc:sldMk cId="1847328114" sldId="257"/>
            <ac:spMk id="2" creationId="{00000000-0000-0000-0000-000000000000}"/>
          </ac:spMkLst>
        </pc:spChg>
      </pc:sldChg>
      <pc:sldChg chg="modSp mod">
        <pc:chgData name="Tihana Banko" userId="fcf43c4d-2661-4a07-a5d6-51faf8c3da84" providerId="ADAL" clId="{66EF5536-9123-4541-8EF1-3C76BA27B04C}" dt="2024-11-01T13:06:30.644" v="156" actId="20577"/>
        <pc:sldMkLst>
          <pc:docMk/>
          <pc:sldMk cId="945121412" sldId="268"/>
        </pc:sldMkLst>
        <pc:spChg chg="mod">
          <ac:chgData name="Tihana Banko" userId="fcf43c4d-2661-4a07-a5d6-51faf8c3da84" providerId="ADAL" clId="{66EF5536-9123-4541-8EF1-3C76BA27B04C}" dt="2024-11-01T13:06:30.644" v="156" actId="20577"/>
          <ac:spMkLst>
            <pc:docMk/>
            <pc:sldMk cId="945121412" sldId="268"/>
            <ac:spMk id="3" creationId="{500D3079-470A-06A6-54C1-688D62CFBF34}"/>
          </ac:spMkLst>
        </pc:spChg>
      </pc:sldChg>
      <pc:sldChg chg="modSp mod">
        <pc:chgData name="Tihana Banko" userId="fcf43c4d-2661-4a07-a5d6-51faf8c3da84" providerId="ADAL" clId="{66EF5536-9123-4541-8EF1-3C76BA27B04C}" dt="2024-11-01T12:23:12.901" v="129" actId="14100"/>
        <pc:sldMkLst>
          <pc:docMk/>
          <pc:sldMk cId="3368817377" sldId="269"/>
        </pc:sldMkLst>
        <pc:picChg chg="mod modCrop">
          <ac:chgData name="Tihana Banko" userId="fcf43c4d-2661-4a07-a5d6-51faf8c3da84" providerId="ADAL" clId="{66EF5536-9123-4541-8EF1-3C76BA27B04C}" dt="2024-11-01T12:23:12.901" v="129" actId="14100"/>
          <ac:picMkLst>
            <pc:docMk/>
            <pc:sldMk cId="3368817377" sldId="269"/>
            <ac:picMk id="2" creationId="{A770F189-0A76-474F-896D-410B34D11651}"/>
          </ac:picMkLst>
        </pc:picChg>
        <pc:picChg chg="mod modCrop">
          <ac:chgData name="Tihana Banko" userId="fcf43c4d-2661-4a07-a5d6-51faf8c3da84" providerId="ADAL" clId="{66EF5536-9123-4541-8EF1-3C76BA27B04C}" dt="2024-11-01T12:23:10.040" v="128" actId="14100"/>
          <ac:picMkLst>
            <pc:docMk/>
            <pc:sldMk cId="3368817377" sldId="269"/>
            <ac:picMk id="5" creationId="{2EEC5DE1-EDCA-FBBD-B7B4-B6E21C4AC66B}"/>
          </ac:picMkLst>
        </pc:picChg>
      </pc:sldChg>
      <pc:sldChg chg="addSp delSp modSp add mod">
        <pc:chgData name="Tihana Banko" userId="fcf43c4d-2661-4a07-a5d6-51faf8c3da84" providerId="ADAL" clId="{66EF5536-9123-4541-8EF1-3C76BA27B04C}" dt="2024-11-01T12:22:01.119" v="121" actId="1076"/>
        <pc:sldMkLst>
          <pc:docMk/>
          <pc:sldMk cId="1112180927" sldId="271"/>
        </pc:sldMkLst>
        <pc:spChg chg="add del mod">
          <ac:chgData name="Tihana Banko" userId="fcf43c4d-2661-4a07-a5d6-51faf8c3da84" providerId="ADAL" clId="{66EF5536-9123-4541-8EF1-3C76BA27B04C}" dt="2024-11-01T12:19:12.823" v="57"/>
          <ac:spMkLst>
            <pc:docMk/>
            <pc:sldMk cId="1112180927" sldId="271"/>
            <ac:spMk id="4" creationId="{77475FCB-5E88-FD0C-A275-3ECBA5853D78}"/>
          </ac:spMkLst>
        </pc:spChg>
        <pc:spChg chg="mod">
          <ac:chgData name="Tihana Banko" userId="fcf43c4d-2661-4a07-a5d6-51faf8c3da84" providerId="ADAL" clId="{66EF5536-9123-4541-8EF1-3C76BA27B04C}" dt="2024-11-01T12:20:26.923" v="84" actId="20577"/>
          <ac:spMkLst>
            <pc:docMk/>
            <pc:sldMk cId="1112180927" sldId="271"/>
            <ac:spMk id="6" creationId="{E68D1429-D0FC-CFBD-F1F6-3B484BBABE90}"/>
          </ac:spMkLst>
        </pc:spChg>
        <pc:picChg chg="del">
          <ac:chgData name="Tihana Banko" userId="fcf43c4d-2661-4a07-a5d6-51faf8c3da84" providerId="ADAL" clId="{66EF5536-9123-4541-8EF1-3C76BA27B04C}" dt="2024-11-01T12:19:15.984" v="58" actId="478"/>
          <ac:picMkLst>
            <pc:docMk/>
            <pc:sldMk cId="1112180927" sldId="271"/>
            <ac:picMk id="2" creationId="{B046F7C9-90E6-D228-AAFD-901D87099A2E}"/>
          </ac:picMkLst>
        </pc:picChg>
        <pc:picChg chg="del">
          <ac:chgData name="Tihana Banko" userId="fcf43c4d-2661-4a07-a5d6-51faf8c3da84" providerId="ADAL" clId="{66EF5536-9123-4541-8EF1-3C76BA27B04C}" dt="2024-11-01T12:19:09.708" v="56" actId="478"/>
          <ac:picMkLst>
            <pc:docMk/>
            <pc:sldMk cId="1112180927" sldId="271"/>
            <ac:picMk id="5" creationId="{EC63DB72-E2DC-187C-ECF5-3676BE8C232F}"/>
          </ac:picMkLst>
        </pc:picChg>
        <pc:picChg chg="add mod modCrop">
          <ac:chgData name="Tihana Banko" userId="fcf43c4d-2661-4a07-a5d6-51faf8c3da84" providerId="ADAL" clId="{66EF5536-9123-4541-8EF1-3C76BA27B04C}" dt="2024-11-01T12:21:58.300" v="120" actId="14100"/>
          <ac:picMkLst>
            <pc:docMk/>
            <pc:sldMk cId="1112180927" sldId="271"/>
            <ac:picMk id="7" creationId="{3B506007-A7A7-2DEE-A8F0-755A9665A109}"/>
          </ac:picMkLst>
        </pc:picChg>
        <pc:picChg chg="add mod modCrop">
          <ac:chgData name="Tihana Banko" userId="fcf43c4d-2661-4a07-a5d6-51faf8c3da84" providerId="ADAL" clId="{66EF5536-9123-4541-8EF1-3C76BA27B04C}" dt="2024-11-01T12:22:01.119" v="121" actId="1076"/>
          <ac:picMkLst>
            <pc:docMk/>
            <pc:sldMk cId="1112180927" sldId="271"/>
            <ac:picMk id="8" creationId="{EC0539AC-2521-7DF2-9F80-63F19D417AF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6255" y="1600199"/>
            <a:ext cx="5829301" cy="548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28663"/>
            <a:ext cx="6476999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959"/>
            <a:ext cx="11931868" cy="6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-english.com/grammar-points/b2/future-forms-expressing-future-time/" TargetMode="External"/><Relationship Id="rId2" Type="http://schemas.openxmlformats.org/officeDocument/2006/relationships/hyperlink" Target="https://test-english.com/grammar-points/b1/future-form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450" y="3000499"/>
            <a:ext cx="5891212" cy="2014537"/>
          </a:xfrm>
        </p:spPr>
        <p:txBody>
          <a:bodyPr>
            <a:normAutofit fontScale="90000"/>
          </a:bodyPr>
          <a:lstStyle/>
          <a:p>
            <a:r>
              <a:rPr lang="en-US" dirty="0"/>
              <a:t>LO 2: </a:t>
            </a:r>
            <a:r>
              <a:rPr lang="hr-HR" dirty="0"/>
              <a:t>FUTURE FORMS</a:t>
            </a:r>
            <a:br>
              <a:rPr lang="en-US" dirty="0"/>
            </a:br>
            <a:r>
              <a:rPr lang="en-US" sz="5300" dirty="0"/>
              <a:t>- </a:t>
            </a:r>
            <a:r>
              <a:rPr lang="en-US" sz="3600" i="1" dirty="0"/>
              <a:t>Future Simple</a:t>
            </a:r>
            <a:br>
              <a:rPr lang="en-US" sz="3600" i="1" dirty="0"/>
            </a:br>
            <a:r>
              <a:rPr lang="en-US" sz="3600" i="1" dirty="0"/>
              <a:t>- Be going to</a:t>
            </a:r>
            <a:br>
              <a:rPr lang="en-US" sz="3600" i="1" dirty="0"/>
            </a:br>
            <a:r>
              <a:rPr lang="en-US" sz="3600" i="1" dirty="0"/>
              <a:t>- Present Simple</a:t>
            </a:r>
            <a:br>
              <a:rPr lang="en-US" sz="3600" i="1" dirty="0"/>
            </a:br>
            <a:r>
              <a:rPr lang="en-US" sz="3600" i="1" dirty="0"/>
              <a:t>- Present Continuous</a:t>
            </a:r>
            <a:br>
              <a:rPr lang="en-US" sz="3600" i="1" dirty="0"/>
            </a:br>
            <a:r>
              <a:rPr lang="en-US" sz="3600" i="1" dirty="0"/>
              <a:t>- Future Continuous</a:t>
            </a:r>
            <a:br>
              <a:rPr lang="en-US" sz="3600" i="1" dirty="0"/>
            </a:br>
            <a:r>
              <a:rPr lang="en-US" sz="3600" i="1" dirty="0"/>
              <a:t>- Future Perfect Simple</a:t>
            </a:r>
            <a:br>
              <a:rPr lang="en-US" sz="3600" i="1" dirty="0"/>
            </a:br>
            <a:r>
              <a:rPr lang="en-US" sz="3600" i="1" dirty="0"/>
              <a:t>- Future Perfect Continuous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2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WILL (Future Simple)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OFFER: I</a:t>
            </a:r>
            <a:r>
              <a:rPr lang="en-US" b="1" dirty="0"/>
              <a:t>’ll help </a:t>
            </a:r>
            <a:r>
              <a:rPr lang="en-US" dirty="0"/>
              <a:t>you.</a:t>
            </a:r>
            <a:endParaRPr lang="hr-HR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PROMISE: I</a:t>
            </a:r>
            <a:r>
              <a:rPr lang="en-US" b="1" dirty="0"/>
              <a:t>’ll pay </a:t>
            </a:r>
            <a:r>
              <a:rPr lang="en-US" dirty="0"/>
              <a:t>you back next week.</a:t>
            </a:r>
            <a:endParaRPr lang="hr-HR" dirty="0"/>
          </a:p>
          <a:p>
            <a:endParaRPr lang="en-US" dirty="0"/>
          </a:p>
          <a:p>
            <a:r>
              <a:rPr lang="en-US" dirty="0"/>
              <a:t>AN INVITATION: </a:t>
            </a:r>
            <a:r>
              <a:rPr lang="en-US" b="1" dirty="0"/>
              <a:t>Will </a:t>
            </a:r>
            <a:r>
              <a:rPr lang="en-US" dirty="0"/>
              <a:t>you </a:t>
            </a:r>
            <a:r>
              <a:rPr lang="en-US" b="1" dirty="0"/>
              <a:t>go out </a:t>
            </a:r>
            <a:r>
              <a:rPr lang="en-US" dirty="0"/>
              <a:t>with me?</a:t>
            </a:r>
            <a:endParaRPr lang="hr-HR" dirty="0"/>
          </a:p>
          <a:p>
            <a:endParaRPr lang="hr-HR" dirty="0"/>
          </a:p>
          <a:p>
            <a:r>
              <a:rPr lang="en-US" dirty="0"/>
              <a:t>A PREDICTION: Croatia </a:t>
            </a:r>
            <a:r>
              <a:rPr lang="en-US" b="1" dirty="0"/>
              <a:t>will win </a:t>
            </a:r>
            <a:r>
              <a:rPr lang="en-US" dirty="0"/>
              <a:t>the game.</a:t>
            </a:r>
            <a:endParaRPr lang="hr-HR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 INSTANT DECISION:</a:t>
            </a:r>
            <a:r>
              <a:rPr lang="hr-HR" dirty="0"/>
              <a:t> </a:t>
            </a:r>
            <a:r>
              <a:rPr lang="en-US" dirty="0"/>
              <a:t>I’m thirsty. I think I</a:t>
            </a:r>
            <a:r>
              <a:rPr lang="en-US" b="1" dirty="0"/>
              <a:t>’ll make </a:t>
            </a:r>
            <a:r>
              <a:rPr lang="en-US" dirty="0"/>
              <a:t>some tea.</a:t>
            </a:r>
          </a:p>
        </p:txBody>
      </p:sp>
    </p:spTree>
    <p:extLst>
      <p:ext uri="{BB962C8B-B14F-4D97-AF65-F5344CB8AC3E}">
        <p14:creationId xmlns:p14="http://schemas.microsoft.com/office/powerpoint/2010/main" val="201737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BE</a:t>
            </a:r>
            <a:r>
              <a:rPr lang="hr-HR" sz="4800" dirty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GOING</a:t>
            </a:r>
            <a:r>
              <a:rPr lang="hr-HR" sz="4800" dirty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pPr algn="ctr"/>
            <a:r>
              <a:rPr lang="en-US" dirty="0"/>
              <a:t>AN INTENTION:</a:t>
            </a:r>
            <a:r>
              <a:rPr lang="hr-HR" dirty="0"/>
              <a:t> </a:t>
            </a:r>
          </a:p>
          <a:p>
            <a:pPr marL="0" indent="0" algn="ctr">
              <a:buNone/>
            </a:pPr>
            <a:r>
              <a:rPr lang="hr-HR" dirty="0"/>
              <a:t>   </a:t>
            </a:r>
            <a:r>
              <a:rPr lang="en-US" dirty="0"/>
              <a:t>Mary </a:t>
            </a:r>
            <a:r>
              <a:rPr lang="en-US" b="1" dirty="0"/>
              <a:t>is going to spend </a:t>
            </a:r>
            <a:r>
              <a:rPr lang="en-US" dirty="0"/>
              <a:t>six weeks in the States</a:t>
            </a:r>
            <a:r>
              <a:rPr lang="en-US" b="1" dirty="0"/>
              <a:t>.</a:t>
            </a:r>
            <a:endParaRPr lang="hr-HR" b="1" dirty="0"/>
          </a:p>
          <a:p>
            <a:pPr marL="0" indent="0" algn="ctr">
              <a:buNone/>
            </a:pPr>
            <a:endParaRPr lang="en-US" b="1" dirty="0"/>
          </a:p>
          <a:p>
            <a:pPr algn="ctr"/>
            <a:r>
              <a:rPr lang="en-US" dirty="0"/>
              <a:t>A PREDICTION </a:t>
            </a:r>
            <a:r>
              <a:rPr lang="en-US" u="sng" dirty="0"/>
              <a:t>BASED ON THE PRESENT SITUATION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hr-HR" dirty="0"/>
              <a:t>   </a:t>
            </a:r>
            <a:r>
              <a:rPr lang="en-US" dirty="0"/>
              <a:t>It’s nearly nine now. We</a:t>
            </a:r>
            <a:r>
              <a:rPr lang="en-US" b="1" dirty="0"/>
              <a:t>’re going to be </a:t>
            </a:r>
            <a:r>
              <a:rPr lang="en-US" dirty="0"/>
              <a:t>late.</a:t>
            </a:r>
          </a:p>
        </p:txBody>
      </p:sp>
    </p:spTree>
    <p:extLst>
      <p:ext uri="{BB962C8B-B14F-4D97-AF65-F5344CB8AC3E}">
        <p14:creationId xmlns:p14="http://schemas.microsoft.com/office/powerpoint/2010/main" val="155144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4800" dirty="0">
                <a:solidFill>
                  <a:schemeClr val="bg1"/>
                </a:solidFill>
              </a:rPr>
              <a:t>PRESENT TENSES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hr-HR" dirty="0"/>
          </a:p>
          <a:p>
            <a:pPr algn="ctr"/>
            <a:r>
              <a:rPr lang="hr-HR" sz="3200" dirty="0">
                <a:solidFill>
                  <a:schemeClr val="bg1"/>
                </a:solidFill>
              </a:rPr>
              <a:t>PRESENT SIMPLE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hr-HR" dirty="0"/>
          </a:p>
          <a:p>
            <a:r>
              <a:rPr lang="en-US" dirty="0"/>
              <a:t>A TIMETABLE/ SCHEDULE: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</a:t>
            </a:r>
            <a:r>
              <a:rPr lang="en-US" dirty="0"/>
              <a:t>The game </a:t>
            </a:r>
            <a:r>
              <a:rPr lang="en-US" b="1" dirty="0"/>
              <a:t>starts </a:t>
            </a:r>
            <a:r>
              <a:rPr lang="en-US" dirty="0"/>
              <a:t>at 3:00 pm.</a:t>
            </a:r>
          </a:p>
          <a:p>
            <a:pPr marL="0" indent="0">
              <a:buNone/>
            </a:pPr>
            <a:r>
              <a:rPr lang="en-US" dirty="0"/>
              <a:t>   The train </a:t>
            </a:r>
            <a:r>
              <a:rPr lang="en-US" b="1" dirty="0"/>
              <a:t>leaves</a:t>
            </a:r>
            <a:r>
              <a:rPr lang="en-US" dirty="0"/>
              <a:t> at 7:30 am.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en-US" dirty="0"/>
              <a:t>IN A SUB-CLAUSE: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   </a:t>
            </a:r>
            <a:r>
              <a:rPr lang="en-US" dirty="0"/>
              <a:t>We must get there before the </a:t>
            </a:r>
            <a:r>
              <a:rPr lang="hr-HR" dirty="0"/>
              <a:t>  </a:t>
            </a:r>
          </a:p>
          <a:p>
            <a:pPr marL="0" indent="0">
              <a:buNone/>
            </a:pPr>
            <a:r>
              <a:rPr lang="hr-HR" dirty="0"/>
              <a:t>   </a:t>
            </a:r>
            <a:r>
              <a:rPr lang="en-US" dirty="0"/>
              <a:t>game </a:t>
            </a:r>
            <a:r>
              <a:rPr lang="en-US" b="1" dirty="0"/>
              <a:t>starts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200" dirty="0">
                <a:solidFill>
                  <a:schemeClr val="bg1"/>
                </a:solidFill>
              </a:rPr>
              <a:t>PRESENT CONTINUOUS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hr-HR" dirty="0"/>
          </a:p>
          <a:p>
            <a:r>
              <a:rPr lang="en-US" dirty="0"/>
              <a:t>FUTURE ARRANGEMENT: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</a:t>
            </a:r>
            <a:r>
              <a:rPr lang="en-US" dirty="0"/>
              <a:t>We</a:t>
            </a:r>
            <a:r>
              <a:rPr lang="en-US" b="1" dirty="0"/>
              <a:t>’re having </a:t>
            </a:r>
            <a:r>
              <a:rPr lang="en-US" dirty="0"/>
              <a:t>a party next </a:t>
            </a:r>
            <a:r>
              <a:rPr lang="hr-HR" dirty="0"/>
              <a:t>  </a:t>
            </a:r>
          </a:p>
          <a:p>
            <a:pPr marL="0" indent="0">
              <a:buNone/>
            </a:pPr>
            <a:r>
              <a:rPr lang="hr-HR" dirty="0"/>
              <a:t>   </a:t>
            </a:r>
            <a:r>
              <a:rPr lang="en-US" dirty="0"/>
              <a:t>week.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9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7A704-19CC-611E-1141-28BC70EF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7B57A4-0584-43D2-F288-EA67356DA7B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WILL BE +ING (Future Continuous)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357264-4904-AF4D-E887-4E9F90A43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b="1" i="0" u="sng" dirty="0">
                <a:solidFill>
                  <a:srgbClr val="000000"/>
                </a:solidFill>
                <a:effectLst/>
                <a:latin typeface="Raleway" pitchFamily="2" charset="-18"/>
              </a:rPr>
              <a:t>1. instead of the present continuous for future events already planned or decided.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000000"/>
                </a:solidFill>
                <a:effectLst/>
                <a:latin typeface="Raleway" pitchFamily="2" charset="-18"/>
              </a:rPr>
              <a:t>We’</a:t>
            </a:r>
            <a:r>
              <a:rPr lang="en-US" b="1" i="1" dirty="0">
                <a:solidFill>
                  <a:srgbClr val="50AF31"/>
                </a:solidFill>
                <a:effectLst/>
                <a:latin typeface="Raleway" pitchFamily="2" charset="-18"/>
              </a:rPr>
              <a:t>ll be coming</a:t>
            </a:r>
            <a:r>
              <a:rPr lang="en-US" b="0" i="1" dirty="0">
                <a:solidFill>
                  <a:srgbClr val="000000"/>
                </a:solidFill>
                <a:effectLst/>
                <a:latin typeface="Raleway" pitchFamily="2" charset="-18"/>
              </a:rPr>
              <a:t> next weekend. = We’re coming next weekend.</a:t>
            </a:r>
            <a:endParaRPr lang="en-US" b="0" i="0" dirty="0">
              <a:solidFill>
                <a:srgbClr val="000000"/>
              </a:solidFill>
              <a:effectLst/>
              <a:latin typeface="Raleway" pitchFamily="2" charset="-18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000000"/>
                </a:solidFill>
                <a:effectLst/>
                <a:latin typeface="Raleway" pitchFamily="2" charset="-18"/>
              </a:rPr>
              <a:t>We’</a:t>
            </a:r>
            <a:r>
              <a:rPr lang="en-US" b="1" i="1" dirty="0">
                <a:solidFill>
                  <a:srgbClr val="50AF31"/>
                </a:solidFill>
                <a:effectLst/>
                <a:latin typeface="Raleway" pitchFamily="2" charset="-18"/>
              </a:rPr>
              <a:t>ll be leaving</a:t>
            </a:r>
            <a:r>
              <a:rPr lang="en-US" b="0" i="1" dirty="0">
                <a:solidFill>
                  <a:srgbClr val="50AF31"/>
                </a:solidFill>
                <a:effectLst/>
                <a:latin typeface="Raleway" pitchFamily="2" charset="-18"/>
              </a:rPr>
              <a:t> </a:t>
            </a:r>
            <a:r>
              <a:rPr lang="en-US" b="0" i="1" dirty="0">
                <a:solidFill>
                  <a:srgbClr val="000000"/>
                </a:solidFill>
                <a:effectLst/>
                <a:latin typeface="Raleway" pitchFamily="2" charset="-18"/>
              </a:rPr>
              <a:t>at 8 a.m. tomorrow.= We’re leaving at 8 a.m.</a:t>
            </a:r>
            <a:endParaRPr lang="en-US" b="0" i="0" dirty="0">
              <a:solidFill>
                <a:srgbClr val="000000"/>
              </a:solidFill>
              <a:effectLst/>
              <a:latin typeface="Raleway" pitchFamily="2" charset="-18"/>
            </a:endParaRPr>
          </a:p>
          <a:p>
            <a:pPr marL="0" indent="0" algn="l">
              <a:buNone/>
            </a:pPr>
            <a:r>
              <a:rPr lang="en-US" b="1" i="0" u="sng" dirty="0">
                <a:solidFill>
                  <a:srgbClr val="000000"/>
                </a:solidFill>
                <a:effectLst/>
                <a:latin typeface="Raleway" pitchFamily="2" charset="-18"/>
              </a:rPr>
              <a:t>2. to ask politely about future arrangements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 pitchFamily="2" charset="-18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50AF31"/>
                </a:solidFill>
                <a:effectLst/>
                <a:latin typeface="Raleway" pitchFamily="2" charset="-18"/>
              </a:rPr>
              <a:t>Will</a:t>
            </a:r>
            <a:r>
              <a:rPr lang="en-US" b="0" i="1" dirty="0">
                <a:solidFill>
                  <a:srgbClr val="000000"/>
                </a:solidFill>
                <a:effectLst/>
                <a:latin typeface="Raleway" pitchFamily="2" charset="-18"/>
              </a:rPr>
              <a:t> you </a:t>
            </a:r>
            <a:r>
              <a:rPr lang="en-US" b="1" i="1" dirty="0">
                <a:solidFill>
                  <a:srgbClr val="50AF31"/>
                </a:solidFill>
                <a:effectLst/>
                <a:latin typeface="Raleway" pitchFamily="2" charset="-18"/>
              </a:rPr>
              <a:t>be going</a:t>
            </a:r>
            <a:r>
              <a:rPr lang="en-US" b="0" i="1" dirty="0">
                <a:solidFill>
                  <a:srgbClr val="000000"/>
                </a:solidFill>
                <a:effectLst/>
                <a:latin typeface="Raleway" pitchFamily="2" charset="-18"/>
              </a:rPr>
              <a:t> home this summer?</a:t>
            </a:r>
            <a:endParaRPr lang="en-US" b="0" i="0" dirty="0">
              <a:solidFill>
                <a:srgbClr val="000000"/>
              </a:solidFill>
              <a:effectLst/>
              <a:latin typeface="Raleway" pitchFamily="2" charset="-18"/>
            </a:endParaRPr>
          </a:p>
          <a:p>
            <a:pPr marL="0" indent="0" algn="l">
              <a:buNone/>
            </a:pPr>
            <a:r>
              <a:rPr lang="en-US" b="1" i="0" u="sng" dirty="0">
                <a:solidFill>
                  <a:srgbClr val="000000"/>
                </a:solidFill>
                <a:effectLst/>
                <a:latin typeface="Raleway" pitchFamily="2" charset="-18"/>
              </a:rPr>
              <a:t>3. to talk about situations or actions that will be in progress at a particular time in the future.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000000"/>
                </a:solidFill>
                <a:effectLst/>
                <a:latin typeface="Raleway" pitchFamily="2" charset="-18"/>
              </a:rPr>
              <a:t>This time next week, we’</a:t>
            </a:r>
            <a:r>
              <a:rPr lang="en-US" b="1" i="1" dirty="0">
                <a:solidFill>
                  <a:srgbClr val="50AF31"/>
                </a:solidFill>
                <a:effectLst/>
                <a:latin typeface="Raleway" pitchFamily="2" charset="-18"/>
              </a:rPr>
              <a:t>ll be travelling</a:t>
            </a:r>
            <a:r>
              <a:rPr lang="en-US" b="0" i="1" dirty="0">
                <a:solidFill>
                  <a:srgbClr val="000000"/>
                </a:solidFill>
                <a:effectLst/>
                <a:latin typeface="Raleway" pitchFamily="2" charset="-18"/>
              </a:rPr>
              <a:t> to Paris. </a:t>
            </a:r>
            <a:endParaRPr lang="en-US" b="0" i="0" dirty="0">
              <a:solidFill>
                <a:srgbClr val="000000"/>
              </a:solidFill>
              <a:effectLst/>
              <a:latin typeface="Raleway" pitchFamily="2" charset="-18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000000"/>
                </a:solidFill>
                <a:effectLst/>
                <a:latin typeface="Raleway" pitchFamily="2" charset="-18"/>
              </a:rPr>
              <a:t>Tomorrow at 10, you’</a:t>
            </a:r>
            <a:r>
              <a:rPr lang="en-US" b="1" i="1" dirty="0">
                <a:solidFill>
                  <a:srgbClr val="50AF31"/>
                </a:solidFill>
                <a:effectLst/>
                <a:latin typeface="Raleway" pitchFamily="2" charset="-18"/>
              </a:rPr>
              <a:t>ll be doing</a:t>
            </a:r>
            <a:r>
              <a:rPr lang="en-US" b="0" i="1" dirty="0">
                <a:solidFill>
                  <a:srgbClr val="000000"/>
                </a:solidFill>
                <a:effectLst/>
                <a:latin typeface="Raleway" pitchFamily="2" charset="-18"/>
              </a:rPr>
              <a:t> your exam. </a:t>
            </a:r>
            <a:endParaRPr lang="en-US" b="0" i="0" dirty="0">
              <a:solidFill>
                <a:srgbClr val="000000"/>
              </a:solidFill>
              <a:effectLst/>
              <a:latin typeface="Raleway" pitchFamily="2" charset="-1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7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EEC5DE1-EDCA-FBBD-B7B4-B6E21C4AC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840" b="6641"/>
          <a:stretch/>
        </p:blipFill>
        <p:spPr>
          <a:xfrm>
            <a:off x="232241" y="1430215"/>
            <a:ext cx="6055416" cy="456418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040F07-E536-D63B-4920-3B4F65B3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37369" cy="848213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hr-HR" sz="4000" dirty="0">
                <a:solidFill>
                  <a:schemeClr val="bg1"/>
                </a:solidFill>
              </a:rPr>
              <a:t>QUICK REMINDER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70F189-0A76-474F-896D-410B34D116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125" b="5414"/>
          <a:stretch/>
        </p:blipFill>
        <p:spPr>
          <a:xfrm>
            <a:off x="6287657" y="158364"/>
            <a:ext cx="5301063" cy="58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17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6319B-E178-1B43-C3C6-3D1BBB9C7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8D1429-D0FC-CFBD-F1F6-3B484BBA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00323" cy="848213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FUTURE PERFECT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506007-A7A7-2DEE-A8F0-755A9665A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125" b="38501"/>
          <a:stretch/>
        </p:blipFill>
        <p:spPr>
          <a:xfrm>
            <a:off x="838200" y="1336431"/>
            <a:ext cx="5018483" cy="47905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0539AC-2521-7DF2-9F80-63F19D417A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766" b="4464"/>
          <a:stretch/>
        </p:blipFill>
        <p:spPr>
          <a:xfrm>
            <a:off x="5856683" y="1727199"/>
            <a:ext cx="5598186" cy="32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80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0D3079-470A-06A6-54C1-688D62CFB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https://test-english.com/grammar-points/b1/future-forms/</a:t>
            </a:r>
            <a:endParaRPr lang="hr-HR" dirty="0"/>
          </a:p>
          <a:p>
            <a:r>
              <a:rPr lang="en-GB" dirty="0">
                <a:hlinkClick r:id="rId3"/>
              </a:rPr>
              <a:t>https://test-english.com/grammar-points/b2/future-forms-expressing-future-time/</a:t>
            </a:r>
            <a:r>
              <a:rPr lang="hr-HR" dirty="0"/>
              <a:t> </a:t>
            </a:r>
            <a:endParaRPr lang="en-US" dirty="0"/>
          </a:p>
          <a:p>
            <a:endParaRPr lang="en-US" dirty="0"/>
          </a:p>
          <a:p>
            <a:r>
              <a:rPr lang="en-US"/>
              <a:t>More homework exercises </a:t>
            </a:r>
            <a:r>
              <a:rPr lang="en-US" dirty="0"/>
              <a:t>available on IE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F29EF7-1438-0E7B-246A-473FEC4D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Practice makes perfect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2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dirty="0"/>
              <a:t>#neverstoplearning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53921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0AA1B0231CEF4E857B54171E17E403" ma:contentTypeVersion="12" ma:contentTypeDescription="Stvaranje novog dokumenta." ma:contentTypeScope="" ma:versionID="077e3fba6201358717bfc0d53db56639">
  <xsd:schema xmlns:xsd="http://www.w3.org/2001/XMLSchema" xmlns:xs="http://www.w3.org/2001/XMLSchema" xmlns:p="http://schemas.microsoft.com/office/2006/metadata/properties" xmlns:ns3="0b6f975b-2c61-4660-a506-efd7fd47df31" xmlns:ns4="ac4cf650-1c28-4b81-85c7-d6b7a1590894" targetNamespace="http://schemas.microsoft.com/office/2006/metadata/properties" ma:root="true" ma:fieldsID="32754802c1c99aee9e2378835123d287" ns3:_="" ns4:_="">
    <xsd:import namespace="0b6f975b-2c61-4660-a506-efd7fd47df31"/>
    <xsd:import namespace="ac4cf650-1c28-4b81-85c7-d6b7a15908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f975b-2c61-4660-a506-efd7fd47df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cf650-1c28-4b81-85c7-d6b7a15908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Raspršivanje savjeta za zajedničko korištenj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9DD982-995E-404A-ACCB-A7F8D6B2FC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6A8381-8FBC-46F7-9DCD-B1E5C07AD4F3}">
  <ds:schemaRefs>
    <ds:schemaRef ds:uri="http://schemas.microsoft.com/office/2006/documentManagement/types"/>
    <ds:schemaRef ds:uri="ac4cf650-1c28-4b81-85c7-d6b7a159089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b6f975b-2c61-4660-a506-efd7fd47df3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12C871-1648-42C5-ABB7-3D52A66D4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6f975b-2c61-4660-a506-efd7fd47df31"/>
    <ds:schemaRef ds:uri="ac4cf650-1c28-4b81-85c7-d6b7a15908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338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Raleway</vt:lpstr>
      <vt:lpstr>Wingdings</vt:lpstr>
      <vt:lpstr>Office Theme</vt:lpstr>
      <vt:lpstr>LO 2: FUTURE FORMS - Future Simple - Be going to - Present Simple - Present Continuous - Future Continuous - Future Perfect Simple - Future Perfect Continuous </vt:lpstr>
      <vt:lpstr>WILL (Future Simple)</vt:lpstr>
      <vt:lpstr>BE GOING TO</vt:lpstr>
      <vt:lpstr>PRESENT TENSES</vt:lpstr>
      <vt:lpstr>WILL BE +ING (Future Continuous)</vt:lpstr>
      <vt:lpstr>QUICK REMINDER </vt:lpstr>
      <vt:lpstr>FUTURE PERFECT</vt:lpstr>
      <vt:lpstr>Practice makes perfect </vt:lpstr>
      <vt:lpstr>#neverstoplearning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Tihana Banko</cp:lastModifiedBy>
  <cp:revision>15</cp:revision>
  <dcterms:created xsi:type="dcterms:W3CDTF">2018-01-24T13:33:55Z</dcterms:created>
  <dcterms:modified xsi:type="dcterms:W3CDTF">2024-11-01T13:06:30Z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0x0101000D0AA1B0231CEF4E857B54171E17E403</vt:lpwstr>
  </property>
</Properties>
</file>