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9"/>
  </p:notesMasterIdLst>
  <p:sldIdLst>
    <p:sldId id="257" r:id="rId5"/>
    <p:sldId id="258" r:id="rId6"/>
    <p:sldId id="259" r:id="rId7"/>
    <p:sldId id="260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3" r:id="rId18"/>
  </p:sldIdLst>
  <p:sldSz cx="12192000" cy="6858000"/>
  <p:notesSz cx="6858000" cy="9144000"/>
  <p:embeddedFontLst>
    <p:embeddedFont>
      <p:font typeface="Stolzl" panose="020B0604020202020204" charset="-18"/>
      <p:regular r:id="rId20"/>
    </p:embeddedFont>
    <p:embeddedFont>
      <p:font typeface="Stolzl Bold" panose="00000800000000000000" charset="-18"/>
      <p:bold r:id="rId21"/>
    </p:embeddedFont>
    <p:embeddedFont>
      <p:font typeface="Stolzl Book" panose="00000500000000000000" charset="-18"/>
      <p:regular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A6DC7-1257-497B-BAE1-E07A49EFC50B}" v="8" dt="2024-12-07T19:06:30.7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/>
    <p:restoredTop sz="94706"/>
  </p:normalViewPr>
  <p:slideViewPr>
    <p:cSldViewPr snapToGrid="0" snapToObjects="1">
      <p:cViewPr varScale="1">
        <p:scale>
          <a:sx n="122" d="100"/>
          <a:sy n="122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2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1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3.fnt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hana Banko" userId="fcf43c4d-2661-4a07-a5d6-51faf8c3da84" providerId="ADAL" clId="{030A6DC7-1257-497B-BAE1-E07A49EFC50B}"/>
    <pc:docChg chg="undo custSel modSld">
      <pc:chgData name="Tihana Banko" userId="fcf43c4d-2661-4a07-a5d6-51faf8c3da84" providerId="ADAL" clId="{030A6DC7-1257-497B-BAE1-E07A49EFC50B}" dt="2024-12-07T19:06:34.051" v="15" actId="20577"/>
      <pc:docMkLst>
        <pc:docMk/>
      </pc:docMkLst>
      <pc:sldChg chg="modSp mod">
        <pc:chgData name="Tihana Banko" userId="fcf43c4d-2661-4a07-a5d6-51faf8c3da84" providerId="ADAL" clId="{030A6DC7-1257-497B-BAE1-E07A49EFC50B}" dt="2024-12-07T19:06:34.051" v="15" actId="20577"/>
        <pc:sldMkLst>
          <pc:docMk/>
          <pc:sldMk cId="3227352679" sldId="272"/>
        </pc:sldMkLst>
        <pc:spChg chg="mod">
          <ac:chgData name="Tihana Banko" userId="fcf43c4d-2661-4a07-a5d6-51faf8c3da84" providerId="ADAL" clId="{030A6DC7-1257-497B-BAE1-E07A49EFC50B}" dt="2024-12-07T19:06:34.051" v="15" actId="20577"/>
          <ac:spMkLst>
            <pc:docMk/>
            <pc:sldMk cId="3227352679" sldId="27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2" y="6283318"/>
            <a:ext cx="1414604" cy="57468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Slika 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7290"/>
            <a:ext cx="8686800" cy="56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o4u.com/en/cram-up/grammar/passive" TargetMode="External"/><Relationship Id="rId2" Type="http://schemas.openxmlformats.org/officeDocument/2006/relationships/hyperlink" Target="https://www.english-grammar.at/online_exercises/passive-voice/pa001-passive-voice-sentence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est-english.com/grammar-points/b1/active-passive-voice/" TargetMode="External"/><Relationship Id="rId5" Type="http://schemas.openxmlformats.org/officeDocument/2006/relationships/hyperlink" Target="https://test-english.com/grammar-points/b1-b2/passive-voice-all-tenses/" TargetMode="External"/><Relationship Id="rId4" Type="http://schemas.openxmlformats.org/officeDocument/2006/relationships/hyperlink" Target="https://www.educationquizzes.com/in/upper-primary/english/grammar-01-from-active-to-passive-voice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/>
          <a:lstStyle/>
          <a:p>
            <a:pPr algn="ctr"/>
            <a:r>
              <a:rPr lang="hr-HR" dirty="0">
                <a:latin typeface="Stolzl Bold" panose="00000800000000000000" pitchFamily="50" charset="-18"/>
              </a:rPr>
              <a:t>The Passive</a:t>
            </a:r>
            <a:endParaRPr lang="hr-HR" dirty="0">
              <a:latin typeface="Stolzl Book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/>
              <a:t>The passive with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/>
              <a:t>We sometimes use </a:t>
            </a:r>
            <a:r>
              <a:rPr lang="en-US" b="1" dirty="0"/>
              <a:t>get </a:t>
            </a:r>
            <a:r>
              <a:rPr lang="en-US" dirty="0"/>
              <a:t>in the passive instead of </a:t>
            </a:r>
            <a:r>
              <a:rPr lang="en-US" b="1" dirty="0"/>
              <a:t>be</a:t>
            </a:r>
            <a:r>
              <a:rPr lang="en-US" dirty="0"/>
              <a:t>.</a:t>
            </a:r>
            <a:r>
              <a:rPr lang="hr-HR" dirty="0"/>
              <a:t> </a:t>
            </a:r>
            <a:r>
              <a:rPr lang="en-US" dirty="0"/>
              <a:t>Get is informal</a:t>
            </a:r>
            <a:r>
              <a:rPr lang="hr-HR" dirty="0"/>
              <a:t>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Lots of postmen </a:t>
            </a:r>
            <a:r>
              <a:rPr lang="en-US" b="1" i="1" dirty="0"/>
              <a:t>get bitten </a:t>
            </a:r>
            <a:r>
              <a:rPr lang="en-US" i="1" dirty="0"/>
              <a:t>by dogs.</a:t>
            </a:r>
          </a:p>
          <a:p>
            <a:pPr marL="0" indent="0" algn="ctr">
              <a:buNone/>
            </a:pPr>
            <a:r>
              <a:rPr lang="en-US" i="1" dirty="0"/>
              <a:t>Last week Laura </a:t>
            </a:r>
            <a:r>
              <a:rPr lang="en-US" b="1" i="1" dirty="0"/>
              <a:t>got moved </a:t>
            </a:r>
            <a:r>
              <a:rPr lang="en-US" i="1" dirty="0"/>
              <a:t>to another department.</a:t>
            </a:r>
          </a:p>
          <a:p>
            <a:pPr marL="0" indent="0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dirty="0"/>
              <a:t>In negatives and questions in the present simple and past simple,</a:t>
            </a:r>
          </a:p>
          <a:p>
            <a:pPr marL="0" indent="0" algn="ctr">
              <a:buNone/>
            </a:pPr>
            <a:r>
              <a:rPr lang="en-US" dirty="0"/>
              <a:t>we use a form of </a:t>
            </a:r>
            <a:r>
              <a:rPr lang="en-US" b="1" dirty="0"/>
              <a:t>do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i="1" dirty="0"/>
              <a:t>The windows </a:t>
            </a:r>
            <a:r>
              <a:rPr lang="en-US" b="1" i="1" dirty="0"/>
              <a:t>don’t get cleaned </a:t>
            </a:r>
            <a:r>
              <a:rPr lang="en-US" i="1" dirty="0"/>
              <a:t>very often.</a:t>
            </a:r>
          </a:p>
          <a:p>
            <a:pPr marL="0" indent="0" algn="ctr">
              <a:buNone/>
            </a:pPr>
            <a:r>
              <a:rPr lang="en-US" i="1" dirty="0"/>
              <a:t>How </a:t>
            </a:r>
            <a:r>
              <a:rPr lang="en-US" b="1" i="1" dirty="0"/>
              <a:t>did </a:t>
            </a:r>
            <a:r>
              <a:rPr lang="en-US" i="1" dirty="0"/>
              <a:t>the painting </a:t>
            </a:r>
            <a:r>
              <a:rPr lang="en-US" b="1" i="1" dirty="0"/>
              <a:t>get damaged</a:t>
            </a:r>
            <a:r>
              <a:rPr lang="en-US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76389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/>
              <a:t>It is said that…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it + passive verb + clause with verbs of reporting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/>
              <a:t>We use this structure when we </a:t>
            </a:r>
            <a:r>
              <a:rPr lang="en-US" b="1" dirty="0"/>
              <a:t>cannot say or do not need to say</a:t>
            </a:r>
            <a:r>
              <a:rPr lang="hr-HR" b="1" dirty="0"/>
              <a:t> </a:t>
            </a:r>
            <a:r>
              <a:rPr lang="en-US" b="1" dirty="0"/>
              <a:t>who the speaker is</a:t>
            </a:r>
            <a:r>
              <a:rPr lang="en-US" dirty="0"/>
              <a:t>, for example in news reports.</a:t>
            </a:r>
          </a:p>
          <a:p>
            <a:pPr marL="0" indent="0" algn="ctr">
              <a:buNone/>
            </a:pPr>
            <a:r>
              <a:rPr lang="en-US" b="1" i="1" dirty="0"/>
              <a:t>It is thought </a:t>
            </a:r>
            <a:r>
              <a:rPr lang="en-US" dirty="0"/>
              <a:t>that the company is planning a new advertising</a:t>
            </a:r>
            <a:r>
              <a:rPr lang="hr-HR" dirty="0"/>
              <a:t> </a:t>
            </a:r>
            <a:r>
              <a:rPr lang="en-US" dirty="0"/>
              <a:t>campaign.</a:t>
            </a:r>
          </a:p>
          <a:p>
            <a:pPr marL="0" indent="0" algn="ctr">
              <a:buNone/>
            </a:pPr>
            <a:r>
              <a:rPr lang="en-US" b="1" i="1" dirty="0"/>
              <a:t>It was reported </a:t>
            </a:r>
            <a:r>
              <a:rPr lang="en-US" dirty="0"/>
              <a:t>that the President had suffered a heart attack.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can use the following verbs in this structure: </a:t>
            </a:r>
            <a:r>
              <a:rPr lang="en-US" b="1" dirty="0"/>
              <a:t>agree, allege,</a:t>
            </a:r>
            <a:r>
              <a:rPr lang="hr-HR" b="1" dirty="0"/>
              <a:t> </a:t>
            </a:r>
            <a:r>
              <a:rPr lang="en-US" b="1" dirty="0"/>
              <a:t>announce, assure, believe, consider, decide, expect,</a:t>
            </a:r>
            <a:r>
              <a:rPr lang="hr-HR" b="1" dirty="0"/>
              <a:t> </a:t>
            </a:r>
            <a:r>
              <a:rPr lang="en-US" b="1" dirty="0"/>
              <a:t>explain, hope, know, report, say, suggest, suppose, think,</a:t>
            </a:r>
            <a:r>
              <a:rPr lang="hr-HR" b="1" dirty="0"/>
              <a:t> </a:t>
            </a:r>
            <a:r>
              <a:rPr lang="en-US" b="1" dirty="0"/>
              <a:t>understand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9526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/>
              <a:t>It is said to…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/>
              <a:t>subject + passive verb + to-infinitive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/>
              <a:t>This structure is also used in </a:t>
            </a:r>
            <a:r>
              <a:rPr lang="en-US" b="1" dirty="0"/>
              <a:t>news reports</a:t>
            </a:r>
            <a:r>
              <a:rPr lang="en-US" dirty="0"/>
              <a:t>.</a:t>
            </a:r>
            <a:endParaRPr lang="hr-H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The company </a:t>
            </a:r>
            <a:r>
              <a:rPr lang="en-US" b="1" i="1" dirty="0"/>
              <a:t>is thought to be planning </a:t>
            </a:r>
            <a:r>
              <a:rPr lang="en-US" i="1" dirty="0"/>
              <a:t>a new advertising</a:t>
            </a:r>
            <a:r>
              <a:rPr lang="hr-HR" i="1" dirty="0"/>
              <a:t> </a:t>
            </a:r>
            <a:r>
              <a:rPr lang="en-US" i="1" dirty="0"/>
              <a:t>campaign.</a:t>
            </a:r>
          </a:p>
          <a:p>
            <a:pPr marL="0" indent="0" algn="ctr">
              <a:buNone/>
            </a:pPr>
            <a:r>
              <a:rPr lang="en-US" i="1" dirty="0"/>
              <a:t>The President </a:t>
            </a:r>
            <a:r>
              <a:rPr lang="en-US" b="1" i="1" dirty="0"/>
              <a:t>was reported to have suffered </a:t>
            </a:r>
            <a:r>
              <a:rPr lang="en-US" i="1" dirty="0"/>
              <a:t>a heart attack.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/>
              <a:t>We can use the following verbs in this structure: </a:t>
            </a:r>
            <a:r>
              <a:rPr lang="en-US" b="1" dirty="0"/>
              <a:t>believe, expect,</a:t>
            </a:r>
            <a:r>
              <a:rPr lang="hr-HR" b="1" dirty="0"/>
              <a:t> </a:t>
            </a:r>
            <a:r>
              <a:rPr lang="en-US" b="1" dirty="0"/>
              <a:t>find, know, report, say, think, understand.</a:t>
            </a:r>
            <a:endParaRPr lang="hr-HR" b="1" dirty="0"/>
          </a:p>
          <a:p>
            <a:pPr marL="0" indent="0">
              <a:buNone/>
            </a:pPr>
            <a:r>
              <a:rPr lang="hr-HR" b="1" dirty="0"/>
              <a:t> </a:t>
            </a:r>
          </a:p>
          <a:p>
            <a:pPr marL="0" indent="0">
              <a:buNone/>
            </a:pPr>
            <a:r>
              <a:rPr lang="en-US" dirty="0"/>
              <a:t>We often use </a:t>
            </a:r>
            <a:r>
              <a:rPr lang="en-US" b="1" dirty="0"/>
              <a:t>be supposed to </a:t>
            </a:r>
            <a:r>
              <a:rPr lang="en-US" dirty="0"/>
              <a:t>for things that people say.</a:t>
            </a:r>
          </a:p>
          <a:p>
            <a:pPr marL="0" indent="0" algn="ctr">
              <a:buNone/>
            </a:pPr>
            <a:r>
              <a:rPr lang="en-US" i="1" dirty="0"/>
              <a:t>I want to watch this </a:t>
            </a:r>
            <a:r>
              <a:rPr lang="en-US" i="1" dirty="0" err="1"/>
              <a:t>programme</a:t>
            </a:r>
            <a:r>
              <a:rPr lang="en-US" i="1" dirty="0"/>
              <a:t>. It</a:t>
            </a:r>
            <a:r>
              <a:rPr lang="en-US" b="1" i="1" dirty="0"/>
              <a:t>’s supposed to </a:t>
            </a:r>
            <a:r>
              <a:rPr lang="en-US" i="1" dirty="0"/>
              <a:t>be very</a:t>
            </a:r>
            <a:r>
              <a:rPr lang="hr-HR" i="1" dirty="0"/>
              <a:t> </a:t>
            </a:r>
            <a:r>
              <a:rPr lang="en-US" i="1" dirty="0"/>
              <a:t>funny.</a:t>
            </a:r>
          </a:p>
        </p:txBody>
      </p:sp>
    </p:spTree>
    <p:extLst>
      <p:ext uri="{BB962C8B-B14F-4D97-AF65-F5344CB8AC3E}">
        <p14:creationId xmlns:p14="http://schemas.microsoft.com/office/powerpoint/2010/main" val="3973817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BA" dirty="0"/>
              <a:t>Online </a:t>
            </a:r>
            <a:r>
              <a:rPr lang="hr-BA" dirty="0" err="1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>
                <a:hlinkClick r:id="rId2"/>
              </a:rPr>
              <a:t>https://www.english-grammar.at/online_exercises/passive-voice/pa001-passive-voice-sentences.htm</a:t>
            </a:r>
            <a:endParaRPr lang="en-US" dirty="0"/>
          </a:p>
          <a:p>
            <a:pPr marL="0" indent="0">
              <a:buNone/>
            </a:pPr>
            <a:r>
              <a:rPr lang="hr-HR" dirty="0">
                <a:hlinkClick r:id="rId3"/>
              </a:rPr>
              <a:t>https://www.ego4u.com/en/cram-up/grammar/passive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https://www.educationquizzes.com/in/upper-primary/english/grammar-01-from-active-to-passive-voice/</a:t>
            </a:r>
            <a:endParaRPr lang="en-US" dirty="0"/>
          </a:p>
          <a:p>
            <a:pPr marL="0" indent="0">
              <a:buNone/>
            </a:pPr>
            <a:r>
              <a:rPr lang="hr-HR">
                <a:hlinkClick r:id="rId5"/>
              </a:rPr>
              <a:t>https</a:t>
            </a:r>
            <a:r>
              <a:rPr lang="hr-HR" dirty="0">
                <a:hlinkClick r:id="rId5"/>
              </a:rPr>
              <a:t>://test-english.com/grammar-points/b1-b2/passive-voice-all-tenses/</a:t>
            </a:r>
            <a:endParaRPr lang="hr-HR" dirty="0"/>
          </a:p>
          <a:p>
            <a:pPr marL="0" indent="0">
              <a:buNone/>
            </a:pPr>
            <a:r>
              <a:rPr lang="hr-HR" dirty="0">
                <a:hlinkClick r:id="rId6"/>
              </a:rPr>
              <a:t>https://test-english.com/grammar-points/b1/active-passive-voice/</a:t>
            </a:r>
            <a:endParaRPr lang="hr-H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7352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latin typeface="Stolzl" panose="00000500000000000000" pitchFamily="50" charset="-18"/>
              </a:rPr>
              <a:t>#neverstoplearning</a:t>
            </a:r>
            <a:endParaRPr lang="en-US" sz="3200" dirty="0">
              <a:latin typeface="Stolzl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b="1" dirty="0"/>
          </a:p>
          <a:p>
            <a:pPr marL="0" indent="0">
              <a:buNone/>
            </a:pPr>
            <a:r>
              <a:rPr lang="hr-HR" sz="2200" dirty="0">
                <a:solidFill>
                  <a:srgbClr val="C00000"/>
                </a:solidFill>
              </a:rPr>
              <a:t>                      Subject</a:t>
            </a:r>
            <a:r>
              <a:rPr lang="hr-HR" sz="2200" dirty="0"/>
              <a:t>     </a:t>
            </a:r>
            <a:r>
              <a:rPr lang="hr-HR" sz="2200" dirty="0">
                <a:solidFill>
                  <a:srgbClr val="00B050"/>
                </a:solidFill>
              </a:rPr>
              <a:t>Verb</a:t>
            </a:r>
            <a:r>
              <a:rPr lang="hr-HR" sz="2200" dirty="0"/>
              <a:t>         </a:t>
            </a:r>
            <a:r>
              <a:rPr lang="hr-HR" sz="2200" dirty="0">
                <a:solidFill>
                  <a:srgbClr val="0070C0"/>
                </a:solidFill>
              </a:rPr>
              <a:t>Object</a:t>
            </a:r>
            <a:r>
              <a:rPr lang="hr-HR" sz="2200" dirty="0"/>
              <a:t>         </a:t>
            </a:r>
            <a:r>
              <a:rPr lang="hr-HR" sz="2200" dirty="0">
                <a:solidFill>
                  <a:schemeClr val="accent1"/>
                </a:solidFill>
              </a:rPr>
              <a:t>Adverbial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C00000"/>
                </a:solidFill>
              </a:rPr>
              <a:t>People</a:t>
            </a:r>
            <a:r>
              <a:rPr lang="en-US" sz="3000" dirty="0"/>
              <a:t> </a:t>
            </a:r>
            <a:r>
              <a:rPr lang="en-US" sz="3000" dirty="0">
                <a:solidFill>
                  <a:srgbClr val="00B050"/>
                </a:solidFill>
              </a:rPr>
              <a:t>speak</a:t>
            </a:r>
            <a:r>
              <a:rPr lang="en-US" sz="3000" dirty="0"/>
              <a:t> </a:t>
            </a:r>
            <a:r>
              <a:rPr lang="en-US" sz="3000" dirty="0">
                <a:solidFill>
                  <a:srgbClr val="0070C0"/>
                </a:solidFill>
              </a:rPr>
              <a:t>Croatian</a:t>
            </a:r>
            <a:r>
              <a:rPr lang="en-US" sz="3000" dirty="0"/>
              <a:t> </a:t>
            </a:r>
            <a:r>
              <a:rPr lang="en-US" sz="3000" dirty="0">
                <a:solidFill>
                  <a:schemeClr val="accent1"/>
                </a:solidFill>
              </a:rPr>
              <a:t>in Croatia</a:t>
            </a:r>
            <a:r>
              <a:rPr lang="en-US" sz="3000" dirty="0"/>
              <a:t>. (A</a:t>
            </a:r>
            <a:r>
              <a:rPr lang="hr-HR" sz="3000" dirty="0"/>
              <a:t>ctive!</a:t>
            </a:r>
            <a:r>
              <a:rPr lang="en-US" sz="3000" dirty="0"/>
              <a:t>)</a:t>
            </a:r>
          </a:p>
          <a:p>
            <a:pPr marL="0" indent="0" algn="ctr">
              <a:buNone/>
            </a:pPr>
            <a:endParaRPr lang="hr-HR" sz="4000" b="1" dirty="0"/>
          </a:p>
          <a:p>
            <a:pPr marL="0" indent="0" algn="ctr">
              <a:buNone/>
            </a:pPr>
            <a:r>
              <a:rPr lang="en-US" sz="4000" b="1" dirty="0"/>
              <a:t>be + past participle</a:t>
            </a:r>
            <a:endParaRPr lang="hr-HR" sz="4000" b="1" dirty="0"/>
          </a:p>
          <a:p>
            <a:pPr marL="0" indent="0">
              <a:buNone/>
            </a:pPr>
            <a:r>
              <a:rPr lang="hr-HR" dirty="0"/>
              <a:t>                                    </a:t>
            </a:r>
          </a:p>
          <a:p>
            <a:pPr marL="0" indent="0">
              <a:buNone/>
            </a:pPr>
            <a:r>
              <a:rPr lang="hr-HR" sz="2000" dirty="0">
                <a:solidFill>
                  <a:srgbClr val="0070C0"/>
                </a:solidFill>
              </a:rPr>
              <a:t>                                Object           </a:t>
            </a:r>
            <a:r>
              <a:rPr lang="hr-HR" sz="2000" dirty="0"/>
              <a:t>Passive</a:t>
            </a:r>
            <a:r>
              <a:rPr lang="hr-HR" sz="2000" dirty="0">
                <a:solidFill>
                  <a:srgbClr val="0070C0"/>
                </a:solidFill>
              </a:rPr>
              <a:t>          </a:t>
            </a:r>
            <a:r>
              <a:rPr lang="hr-HR" sz="2000" dirty="0"/>
              <a:t> </a:t>
            </a:r>
            <a:r>
              <a:rPr lang="hr-HR" sz="2000" dirty="0">
                <a:solidFill>
                  <a:schemeClr val="accent1"/>
                </a:solidFill>
              </a:rPr>
              <a:t>Adverbial</a:t>
            </a:r>
            <a:endParaRPr lang="hr-HR" sz="2000" dirty="0"/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Croatian</a:t>
            </a:r>
            <a:r>
              <a:rPr lang="en-US" dirty="0"/>
              <a:t> </a:t>
            </a:r>
            <a:r>
              <a:rPr lang="en-US" b="1" u="sng" dirty="0"/>
              <a:t>is spoken</a:t>
            </a:r>
            <a:r>
              <a:rPr lang="en-US" b="1" dirty="0"/>
              <a:t> </a:t>
            </a:r>
            <a:r>
              <a:rPr lang="en-US" dirty="0">
                <a:solidFill>
                  <a:schemeClr val="accent1"/>
                </a:solidFill>
              </a:rPr>
              <a:t>in Croatia</a:t>
            </a:r>
            <a:r>
              <a:rPr lang="en-US" dirty="0"/>
              <a:t>. (</a:t>
            </a:r>
            <a:r>
              <a:rPr lang="hr-HR" dirty="0"/>
              <a:t>Passive!</a:t>
            </a:r>
            <a:r>
              <a:rPr lang="en-US" dirty="0"/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/>
              <a:t>When should we use the Passive?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1</a:t>
            </a:r>
            <a:r>
              <a:rPr lang="hr-HR" b="1" dirty="0"/>
              <a:t>.</a:t>
            </a:r>
            <a:r>
              <a:rPr lang="en-US" b="1" dirty="0"/>
              <a:t> When we want to change the focus of the sentence:</a:t>
            </a:r>
          </a:p>
          <a:p>
            <a:pPr marL="0" indent="0" algn="ctr">
              <a:buNone/>
            </a:pPr>
            <a:r>
              <a:rPr lang="hr-HR" i="1" dirty="0"/>
              <a:t>   </a:t>
            </a:r>
            <a:r>
              <a:rPr lang="en-US" i="1" dirty="0"/>
              <a:t> The Mona Lisa </a:t>
            </a:r>
            <a:r>
              <a:rPr lang="en-US" b="1" i="1" dirty="0"/>
              <a:t>was painted </a:t>
            </a:r>
            <a:r>
              <a:rPr lang="en-US" i="1" dirty="0"/>
              <a:t>by Leonardo Da Vinci. </a:t>
            </a:r>
            <a:endParaRPr lang="hr-HR" i="1" dirty="0"/>
          </a:p>
          <a:p>
            <a:pPr marL="0" indent="0" algn="ctr">
              <a:buNone/>
            </a:pPr>
            <a:r>
              <a:rPr lang="en-US" sz="2000" dirty="0"/>
              <a:t>(We</a:t>
            </a:r>
            <a:r>
              <a:rPr lang="hr-HR" sz="2000" dirty="0"/>
              <a:t> </a:t>
            </a:r>
            <a:r>
              <a:rPr lang="en-US" sz="2000" dirty="0"/>
              <a:t>are more interested in the painting than the artist in this</a:t>
            </a:r>
            <a:r>
              <a:rPr lang="hr-HR" sz="2000" dirty="0"/>
              <a:t> s</a:t>
            </a:r>
            <a:r>
              <a:rPr lang="en-US" sz="2000" dirty="0" err="1"/>
              <a:t>entence</a:t>
            </a:r>
            <a:r>
              <a:rPr lang="hr-HR" sz="2000" dirty="0"/>
              <a:t>!</a:t>
            </a:r>
            <a:r>
              <a:rPr lang="en-US" sz="2000" dirty="0"/>
              <a:t>)</a:t>
            </a:r>
            <a:endParaRPr lang="hr-HR" sz="2000" dirty="0"/>
          </a:p>
          <a:p>
            <a:pPr marL="0" indent="0" algn="ctr">
              <a:buNone/>
            </a:pPr>
            <a:endParaRPr lang="hr-HR" sz="2400" dirty="0"/>
          </a:p>
          <a:p>
            <a:pPr marL="0" indent="0">
              <a:buNone/>
            </a:pPr>
            <a:r>
              <a:rPr lang="en-US" b="1" dirty="0"/>
              <a:t>2</a:t>
            </a:r>
            <a:r>
              <a:rPr lang="hr-HR" b="1" dirty="0"/>
              <a:t>. </a:t>
            </a:r>
            <a:r>
              <a:rPr lang="en-US" b="1" dirty="0"/>
              <a:t>When who or what causes the action is unknown or</a:t>
            </a:r>
            <a:r>
              <a:rPr lang="hr-HR" b="1" dirty="0"/>
              <a:t>  </a:t>
            </a:r>
          </a:p>
          <a:p>
            <a:pPr marL="0" indent="0">
              <a:buNone/>
            </a:pPr>
            <a:r>
              <a:rPr lang="hr-HR" b="1" dirty="0"/>
              <a:t>    </a:t>
            </a:r>
            <a:r>
              <a:rPr lang="en-US" b="1" dirty="0"/>
              <a:t>unimportant or obvious or 'people in general’:</a:t>
            </a:r>
          </a:p>
          <a:p>
            <a:pPr marL="0" indent="0" algn="ctr">
              <a:buNone/>
            </a:pPr>
            <a:r>
              <a:rPr lang="en-US" i="1" dirty="0"/>
              <a:t>He </a:t>
            </a:r>
            <a:r>
              <a:rPr lang="en-US" b="1" i="1" dirty="0"/>
              <a:t>was arrested</a:t>
            </a:r>
            <a:r>
              <a:rPr lang="en-US" b="1" dirty="0"/>
              <a:t> </a:t>
            </a:r>
            <a:r>
              <a:rPr lang="en-US" sz="2600" dirty="0"/>
              <a:t>(obvious agent, the police).</a:t>
            </a:r>
          </a:p>
          <a:p>
            <a:pPr marL="0" indent="0" algn="ctr">
              <a:buNone/>
            </a:pPr>
            <a:r>
              <a:rPr lang="en-US" i="1" dirty="0"/>
              <a:t>My bike </a:t>
            </a:r>
            <a:r>
              <a:rPr lang="en-US" b="1" i="1" dirty="0"/>
              <a:t>has been stolen </a:t>
            </a:r>
            <a:r>
              <a:rPr lang="en-US" sz="2600" dirty="0"/>
              <a:t>(unknown agent).</a:t>
            </a:r>
          </a:p>
          <a:p>
            <a:pPr marL="0" indent="0" algn="ctr">
              <a:buNone/>
            </a:pPr>
            <a:r>
              <a:rPr lang="en-US" i="1" dirty="0"/>
              <a:t>The road </a:t>
            </a:r>
            <a:r>
              <a:rPr lang="en-US" b="1" i="1" dirty="0"/>
              <a:t>is being repaired </a:t>
            </a:r>
            <a:r>
              <a:rPr lang="en-US" sz="2600" dirty="0"/>
              <a:t>(unimportant agent).</a:t>
            </a:r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/>
              <a:t>When should we use the Passive?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en-US" b="1" dirty="0"/>
              <a:t>3</a:t>
            </a:r>
            <a:r>
              <a:rPr lang="hr-HR" b="1" dirty="0"/>
              <a:t>.</a:t>
            </a:r>
            <a:r>
              <a:rPr lang="en-US" b="1" dirty="0"/>
              <a:t> In factual or scientific writing:</a:t>
            </a:r>
          </a:p>
          <a:p>
            <a:pPr marL="0" indent="0" algn="ctr">
              <a:buNone/>
            </a:pPr>
            <a:r>
              <a:rPr lang="en-US" i="1" dirty="0"/>
              <a:t>The chemical </a:t>
            </a:r>
            <a:r>
              <a:rPr lang="en-US" b="1" i="1" dirty="0"/>
              <a:t>is placed </a:t>
            </a:r>
            <a:r>
              <a:rPr lang="en-US" i="1" dirty="0"/>
              <a:t>in a test tube and the data </a:t>
            </a:r>
            <a:r>
              <a:rPr lang="en-US" b="1" i="1" dirty="0"/>
              <a:t>entered</a:t>
            </a:r>
            <a:r>
              <a:rPr lang="hr-HR" i="1" dirty="0"/>
              <a:t> </a:t>
            </a:r>
            <a:r>
              <a:rPr lang="en-US" i="1" dirty="0"/>
              <a:t>into the computer.</a:t>
            </a:r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en-US" b="1" dirty="0"/>
              <a:t>4</a:t>
            </a:r>
            <a:r>
              <a:rPr lang="hr-HR" b="1" dirty="0"/>
              <a:t>.</a:t>
            </a:r>
            <a:r>
              <a:rPr lang="en-US" b="1" dirty="0"/>
              <a:t> In formal writing instead of using someone/ people/</a:t>
            </a:r>
            <a:r>
              <a:rPr lang="hr-HR" b="1" dirty="0"/>
              <a:t> </a:t>
            </a:r>
            <a:r>
              <a:rPr lang="en-US" b="1" dirty="0"/>
              <a:t>they </a:t>
            </a:r>
            <a:endParaRPr lang="hr-HR" b="1" dirty="0"/>
          </a:p>
          <a:p>
            <a:pPr marL="0" indent="0">
              <a:buNone/>
            </a:pPr>
            <a:r>
              <a:rPr lang="hr-HR" b="1" dirty="0"/>
              <a:t>    </a:t>
            </a:r>
            <a:r>
              <a:rPr lang="en-US" b="1" dirty="0"/>
              <a:t>(these can be used in speaking or informal</a:t>
            </a:r>
            <a:r>
              <a:rPr lang="hr-HR" b="1" dirty="0"/>
              <a:t> </a:t>
            </a:r>
            <a:r>
              <a:rPr lang="en-US" b="1" dirty="0"/>
              <a:t>writing):</a:t>
            </a:r>
            <a:endParaRPr lang="hr-HR" b="1" dirty="0"/>
          </a:p>
          <a:p>
            <a:pPr marL="0" indent="0" algn="ctr">
              <a:buNone/>
            </a:pPr>
            <a:r>
              <a:rPr lang="en-US" i="1" dirty="0"/>
              <a:t>The brochure </a:t>
            </a:r>
            <a:r>
              <a:rPr lang="en-US" b="1" i="1" dirty="0"/>
              <a:t>will be finished </a:t>
            </a:r>
            <a:r>
              <a:rPr lang="en-US" i="1" dirty="0"/>
              <a:t>next month.</a:t>
            </a:r>
            <a:endParaRPr lang="hr-HR" i="1" dirty="0"/>
          </a:p>
          <a:p>
            <a:pPr marL="0" indent="0" algn="ctr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/>
              <a:t>When should we use the Passive?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5</a:t>
            </a:r>
            <a:r>
              <a:rPr lang="hr-HR" b="1" dirty="0"/>
              <a:t>.</a:t>
            </a:r>
            <a:r>
              <a:rPr lang="en-US" b="1" dirty="0"/>
              <a:t> In order to put the new information at the end of the</a:t>
            </a:r>
            <a:r>
              <a:rPr lang="hr-HR" b="1" dirty="0"/>
              <a:t>  </a:t>
            </a:r>
          </a:p>
          <a:p>
            <a:pPr marL="0" indent="0">
              <a:buNone/>
            </a:pPr>
            <a:r>
              <a:rPr lang="hr-HR" b="1" dirty="0"/>
              <a:t>    </a:t>
            </a:r>
            <a:r>
              <a:rPr lang="en-US" b="1" dirty="0"/>
              <a:t>sentence to improve style:</a:t>
            </a:r>
            <a:endParaRPr lang="hr-HR" b="1" dirty="0"/>
          </a:p>
          <a:p>
            <a:pPr marL="0" indent="0" algn="ctr">
              <a:buNone/>
            </a:pPr>
            <a:r>
              <a:rPr lang="en-US" i="1" dirty="0"/>
              <a:t>Three books </a:t>
            </a:r>
            <a:r>
              <a:rPr lang="en-US" b="1" i="1" dirty="0"/>
              <a:t>are used </a:t>
            </a:r>
            <a:r>
              <a:rPr lang="en-US" i="1" dirty="0"/>
              <a:t>regularly in the class. </a:t>
            </a: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The books</a:t>
            </a:r>
            <a:r>
              <a:rPr lang="hr-HR" i="1" dirty="0"/>
              <a:t> </a:t>
            </a:r>
            <a:r>
              <a:rPr lang="en-US" b="1" i="1" dirty="0"/>
              <a:t>were written </a:t>
            </a:r>
            <a:r>
              <a:rPr lang="en-US" i="1" dirty="0"/>
              <a:t>by Dr. Bell. </a:t>
            </a:r>
            <a:endParaRPr lang="hr-HR" i="1" dirty="0"/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en-US" b="1" dirty="0"/>
              <a:t>6</a:t>
            </a:r>
            <a:r>
              <a:rPr lang="hr-HR" b="1" dirty="0"/>
              <a:t>.</a:t>
            </a:r>
            <a:r>
              <a:rPr lang="en-US" b="1" dirty="0"/>
              <a:t> When the subject is very long:</a:t>
            </a:r>
          </a:p>
          <a:p>
            <a:pPr marL="0" indent="0" algn="ctr">
              <a:buNone/>
            </a:pPr>
            <a:r>
              <a:rPr lang="en-US" i="1" dirty="0"/>
              <a:t>I </a:t>
            </a:r>
            <a:r>
              <a:rPr lang="en-US" b="1" i="1" dirty="0"/>
              <a:t>was surprised </a:t>
            </a:r>
            <a:r>
              <a:rPr lang="en-US" i="1" dirty="0"/>
              <a:t>by how well the students did in the test.</a:t>
            </a:r>
          </a:p>
          <a:p>
            <a:pPr marL="0" indent="0" algn="ctr">
              <a:buNone/>
            </a:pPr>
            <a:r>
              <a:rPr lang="en-US" i="1" dirty="0"/>
              <a:t>(More natural than: 'how well the students did in the test</a:t>
            </a:r>
            <a:r>
              <a:rPr lang="hr-HR" i="1" dirty="0"/>
              <a:t> </a:t>
            </a:r>
            <a:r>
              <a:rPr lang="en-US" i="1" dirty="0"/>
              <a:t>surprised me')</a:t>
            </a:r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Active to Passive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726246"/>
              </p:ext>
            </p:extLst>
          </p:nvPr>
        </p:nvGraphicFramePr>
        <p:xfrm>
          <a:off x="838200" y="1825623"/>
          <a:ext cx="10515600" cy="41250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41243231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28617742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992194524"/>
                    </a:ext>
                  </a:extLst>
                </a:gridCol>
              </a:tblGrid>
              <a:tr h="825002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PASSIVE</a:t>
                      </a:r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73817"/>
                  </a:ext>
                </a:extLst>
              </a:tr>
              <a:tr h="82500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 SIMPLE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history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here.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made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here.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745066"/>
                  </a:ext>
                </a:extLst>
              </a:tr>
              <a:tr h="82500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PAST SIMPLE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made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history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yesterday.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was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made </a:t>
                      </a:r>
                    </a:p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yesterday.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974723"/>
                  </a:ext>
                </a:extLst>
              </a:tr>
              <a:tr h="82500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 PERFECT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have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made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has been</a:t>
                      </a:r>
                    </a:p>
                    <a:p>
                      <a:pPr algn="ctr"/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made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405372"/>
                  </a:ext>
                </a:extLst>
              </a:tr>
              <a:tr h="82500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PAST PERFECT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had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made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had been</a:t>
                      </a:r>
                    </a:p>
                    <a:p>
                      <a:pPr algn="ctr"/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made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16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92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Active to Passive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949188"/>
              </p:ext>
            </p:extLst>
          </p:nvPr>
        </p:nvGraphicFramePr>
        <p:xfrm>
          <a:off x="838200" y="1825622"/>
          <a:ext cx="10515600" cy="43875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99228">
                  <a:extLst>
                    <a:ext uri="{9D8B030D-6E8A-4147-A177-3AD203B41FA5}">
                      <a16:colId xmlns:a16="http://schemas.microsoft.com/office/drawing/2014/main" val="1397432814"/>
                    </a:ext>
                  </a:extLst>
                </a:gridCol>
                <a:gridCol w="3811172">
                  <a:extLst>
                    <a:ext uri="{9D8B030D-6E8A-4147-A177-3AD203B41FA5}">
                      <a16:colId xmlns:a16="http://schemas.microsoft.com/office/drawing/2014/main" val="358075423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563025532"/>
                    </a:ext>
                  </a:extLst>
                </a:gridCol>
              </a:tblGrid>
              <a:tr h="5357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PASSIVE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112595"/>
                  </a:ext>
                </a:extLst>
              </a:tr>
              <a:tr h="677268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hr-HR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CONTINUOUS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making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being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made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257164"/>
                  </a:ext>
                </a:extLst>
              </a:tr>
              <a:tr h="5357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PAST CONTINUOUS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were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making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was being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made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771093"/>
                  </a:ext>
                </a:extLst>
              </a:tr>
              <a:tr h="5357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FUTURE SIMPLE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next.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 be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made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next.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870592"/>
                  </a:ext>
                </a:extLst>
              </a:tr>
              <a:tr h="5357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GOING TO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 going to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going to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made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577255"/>
                  </a:ext>
                </a:extLst>
              </a:tr>
              <a:tr h="5357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FUTURE PERFECT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 have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made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 have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been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made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154960"/>
                  </a:ext>
                </a:extLst>
              </a:tr>
              <a:tr h="5357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 VERBS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0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 </a:t>
                      </a:r>
                      <a:r>
                        <a:rPr lang="en-US" sz="20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soon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hr-HR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be</a:t>
                      </a:r>
                      <a:r>
                        <a:rPr lang="hr-HR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made</a:t>
                      </a:r>
                      <a:r>
                        <a:rPr lang="en-US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soon.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629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337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/>
              <a:t>Negatives 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en-US" b="1" dirty="0"/>
              <a:t>We form negatives and question in the same way as in</a:t>
            </a:r>
          </a:p>
          <a:p>
            <a:pPr marL="0" indent="0" algn="ctr">
              <a:buNone/>
            </a:pPr>
            <a:r>
              <a:rPr lang="hr-HR" b="1" dirty="0"/>
              <a:t> </a:t>
            </a:r>
            <a:r>
              <a:rPr lang="en-US" b="1" dirty="0"/>
              <a:t>active sentences.</a:t>
            </a:r>
            <a:endParaRPr lang="hr-HR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/>
              <a:t> The bread </a:t>
            </a:r>
            <a:r>
              <a:rPr lang="en-US" b="1" dirty="0"/>
              <a:t>isn’t baked </a:t>
            </a:r>
            <a:r>
              <a:rPr lang="en-US" dirty="0"/>
              <a:t>in a factory.</a:t>
            </a:r>
            <a:endParaRPr lang="hr-H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Where </a:t>
            </a:r>
            <a:r>
              <a:rPr lang="en-US" b="1" dirty="0"/>
              <a:t>is </a:t>
            </a:r>
            <a:r>
              <a:rPr lang="en-US" dirty="0"/>
              <a:t>the bread </a:t>
            </a:r>
            <a:r>
              <a:rPr lang="en-US" b="1" dirty="0"/>
              <a:t>baked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27676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/>
              <a:t>Verbs with two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Some verbs that have two objects can make two different active</a:t>
            </a:r>
            <a:r>
              <a:rPr lang="hr-HR" dirty="0"/>
              <a:t> </a:t>
            </a:r>
            <a:r>
              <a:rPr lang="en-US" dirty="0"/>
              <a:t>sentences, and so two different passive sentences too:</a:t>
            </a:r>
            <a:endParaRPr lang="hr-HR" dirty="0"/>
          </a:p>
          <a:p>
            <a:pPr marL="0" indent="0" algn="ctr">
              <a:buNone/>
            </a:pPr>
            <a:r>
              <a:rPr lang="en-US" sz="3400" b="1" dirty="0"/>
              <a:t>Give</a:t>
            </a:r>
          </a:p>
          <a:p>
            <a:pPr marL="0" indent="0" algn="ctr">
              <a:buNone/>
            </a:pPr>
            <a:r>
              <a:rPr lang="en-US" i="1" dirty="0"/>
              <a:t>Henry </a:t>
            </a:r>
            <a:r>
              <a:rPr lang="en-US" b="1" i="1" dirty="0"/>
              <a:t>gave</a:t>
            </a:r>
            <a:r>
              <a:rPr lang="en-US" i="1" dirty="0"/>
              <a:t> some flowers to Claire.</a:t>
            </a: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Henry </a:t>
            </a:r>
            <a:r>
              <a:rPr lang="en-US" b="1" i="1" dirty="0"/>
              <a:t>gave</a:t>
            </a:r>
            <a:r>
              <a:rPr lang="en-US" i="1" dirty="0"/>
              <a:t> Claire some flowers.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/>
              <a:t>We can choose </a:t>
            </a:r>
            <a:r>
              <a:rPr lang="en-US" b="1" dirty="0"/>
              <a:t>either of the two objects </a:t>
            </a:r>
            <a:r>
              <a:rPr lang="en-US" dirty="0"/>
              <a:t>to be the subject of the</a:t>
            </a:r>
            <a:r>
              <a:rPr lang="hr-HR" dirty="0"/>
              <a:t> </a:t>
            </a:r>
            <a:r>
              <a:rPr lang="en-US" dirty="0"/>
              <a:t>passive sentence.</a:t>
            </a:r>
            <a:endParaRPr lang="hr-HR" dirty="0"/>
          </a:p>
          <a:p>
            <a:pPr marL="0" indent="0" algn="ctr">
              <a:buNone/>
            </a:pPr>
            <a:r>
              <a:rPr lang="en-US" i="1" dirty="0"/>
              <a:t>Some flowers </a:t>
            </a:r>
            <a:r>
              <a:rPr lang="en-US" b="1" i="1" dirty="0"/>
              <a:t>were given </a:t>
            </a:r>
            <a:r>
              <a:rPr lang="en-US" i="1" dirty="0"/>
              <a:t>to Claire (by Henry).</a:t>
            </a:r>
          </a:p>
          <a:p>
            <a:pPr marL="0" indent="0" algn="ctr">
              <a:buNone/>
            </a:pPr>
            <a:r>
              <a:rPr lang="en-US" i="1" dirty="0"/>
              <a:t>Claire </a:t>
            </a:r>
            <a:r>
              <a:rPr lang="en-US" b="1" i="1" dirty="0"/>
              <a:t>was given </a:t>
            </a:r>
            <a:r>
              <a:rPr lang="en-US" i="1" dirty="0"/>
              <a:t>some flowers (by Henry).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/>
              <a:t>Other verbs like this are: </a:t>
            </a:r>
            <a:r>
              <a:rPr lang="en-US" b="1" dirty="0"/>
              <a:t>ask, offer, teach, tell, lend, pay,</a:t>
            </a:r>
            <a:r>
              <a:rPr lang="hr-HR" b="1" dirty="0"/>
              <a:t> </a:t>
            </a:r>
            <a:r>
              <a:rPr lang="en-US" b="1" dirty="0"/>
              <a:t>promise, sell, send, throw.</a:t>
            </a:r>
          </a:p>
          <a:p>
            <a:pPr marL="0" indent="0" algn="ctr">
              <a:buNone/>
            </a:pPr>
            <a:r>
              <a:rPr lang="en-US" i="1" dirty="0"/>
              <a:t>My husband </a:t>
            </a:r>
            <a:r>
              <a:rPr lang="en-US" b="1" i="1" dirty="0"/>
              <a:t>is paid </a:t>
            </a:r>
            <a:r>
              <a:rPr lang="en-US" i="1" dirty="0"/>
              <a:t>more than I am.</a:t>
            </a:r>
          </a:p>
          <a:p>
            <a:pPr marL="0" indent="0" algn="ctr">
              <a:buNone/>
            </a:pPr>
            <a:r>
              <a:rPr lang="en-US" i="1" dirty="0"/>
              <a:t>Mike </a:t>
            </a:r>
            <a:r>
              <a:rPr lang="en-US" b="1" i="1" dirty="0"/>
              <a:t>was sent </a:t>
            </a:r>
            <a:r>
              <a:rPr lang="en-US" i="1" dirty="0"/>
              <a:t>tickets for the concerts.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47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2" ma:contentTypeDescription="Stvaranje novog dokumenta." ma:contentTypeScope="" ma:versionID="077e3fba6201358717bfc0d53db56639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32754802c1c99aee9e2378835123d287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EB83B7-F093-48E3-99CD-D03636F2AA23}">
  <ds:schemaRefs>
    <ds:schemaRef ds:uri="http://purl.org/dc/elements/1.1/"/>
    <ds:schemaRef ds:uri="http://schemas.microsoft.com/office/2006/metadata/properties"/>
    <ds:schemaRef ds:uri="0b6f975b-2c61-4660-a506-efd7fd47df31"/>
    <ds:schemaRef ds:uri="http://schemas.microsoft.com/office/2006/documentManagement/types"/>
    <ds:schemaRef ds:uri="ac4cf650-1c28-4b81-85c7-d6b7a159089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1302C21-1AB3-43E7-8ABB-6F5F6D82E5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76F322-9599-47FE-B94B-A06A028F3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935</Words>
  <Application>Microsoft Office PowerPoint</Application>
  <PresentationFormat>Widescreen</PresentationFormat>
  <Paragraphs>138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Stolzl</vt:lpstr>
      <vt:lpstr>Stolzl Bold</vt:lpstr>
      <vt:lpstr>Stolzl Book</vt:lpstr>
      <vt:lpstr>Office Theme</vt:lpstr>
      <vt:lpstr>The Passive</vt:lpstr>
      <vt:lpstr>FORM</vt:lpstr>
      <vt:lpstr>When should we use the Passive?</vt:lpstr>
      <vt:lpstr>When should we use the Passive?</vt:lpstr>
      <vt:lpstr>When should we use the Passive?</vt:lpstr>
      <vt:lpstr>Active to Passive</vt:lpstr>
      <vt:lpstr>Active to Passive</vt:lpstr>
      <vt:lpstr>Negatives and questions</vt:lpstr>
      <vt:lpstr>Verbs with two objects</vt:lpstr>
      <vt:lpstr>The passive with get</vt:lpstr>
      <vt:lpstr>It is said that…</vt:lpstr>
      <vt:lpstr>It is said to…</vt:lpstr>
      <vt:lpstr>Online exercises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Tihana Banko</cp:lastModifiedBy>
  <cp:revision>30</cp:revision>
  <dcterms:created xsi:type="dcterms:W3CDTF">2018-01-24T13:33:55Z</dcterms:created>
  <dcterms:modified xsi:type="dcterms:W3CDTF">2024-12-07T19:06:35Z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