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3" r:id="rId2"/>
  </p:sldMasterIdLst>
  <p:notesMasterIdLst>
    <p:notesMasterId r:id="rId37"/>
  </p:notesMasterIdLst>
  <p:sldIdLst>
    <p:sldId id="257" r:id="rId3"/>
    <p:sldId id="256" r:id="rId4"/>
    <p:sldId id="331" r:id="rId5"/>
    <p:sldId id="270" r:id="rId6"/>
    <p:sldId id="265" r:id="rId7"/>
    <p:sldId id="332" r:id="rId8"/>
    <p:sldId id="333" r:id="rId9"/>
    <p:sldId id="277" r:id="rId10"/>
    <p:sldId id="266" r:id="rId11"/>
    <p:sldId id="267" r:id="rId12"/>
    <p:sldId id="334" r:id="rId13"/>
    <p:sldId id="335" r:id="rId14"/>
    <p:sldId id="336" r:id="rId15"/>
    <p:sldId id="279" r:id="rId16"/>
    <p:sldId id="278" r:id="rId17"/>
    <p:sldId id="280" r:id="rId18"/>
    <p:sldId id="337" r:id="rId19"/>
    <p:sldId id="283" r:id="rId20"/>
    <p:sldId id="284" r:id="rId21"/>
    <p:sldId id="282" r:id="rId22"/>
    <p:sldId id="286" r:id="rId23"/>
    <p:sldId id="313" r:id="rId24"/>
    <p:sldId id="271" r:id="rId25"/>
    <p:sldId id="272" r:id="rId26"/>
    <p:sldId id="273" r:id="rId27"/>
    <p:sldId id="274" r:id="rId28"/>
    <p:sldId id="276" r:id="rId29"/>
    <p:sldId id="275" r:id="rId30"/>
    <p:sldId id="259" r:id="rId31"/>
    <p:sldId id="338" r:id="rId32"/>
    <p:sldId id="339" r:id="rId33"/>
    <p:sldId id="340" r:id="rId34"/>
    <p:sldId id="341" r:id="rId35"/>
    <p:sldId id="330" r:id="rId36"/>
  </p:sldIdLst>
  <p:sldSz cx="12192000" cy="6858000"/>
  <p:notesSz cx="6858000" cy="9144000"/>
  <p:embeddedFontLst>
    <p:embeddedFont>
      <p:font typeface="Helvetica" panose="020B0604020202020204" pitchFamily="34" charset="0"/>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Stolzl Bold" panose="00000800000000000000" charset="-18"/>
      <p:bold r:id="rId46"/>
    </p:embeddedFont>
    <p:embeddedFont>
      <p:font typeface="Stolzl Book" panose="00000500000000000000" charset="-18"/>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C6EFAC-A0D0-4E1C-8A7D-3DFBCE0D50AC}">
          <p14:sldIdLst>
            <p14:sldId id="257"/>
            <p14:sldId id="256"/>
            <p14:sldId id="331"/>
            <p14:sldId id="270"/>
            <p14:sldId id="265"/>
            <p14:sldId id="332"/>
            <p14:sldId id="333"/>
            <p14:sldId id="277"/>
            <p14:sldId id="266"/>
            <p14:sldId id="267"/>
            <p14:sldId id="334"/>
            <p14:sldId id="335"/>
            <p14:sldId id="336"/>
            <p14:sldId id="279"/>
            <p14:sldId id="278"/>
            <p14:sldId id="280"/>
            <p14:sldId id="337"/>
            <p14:sldId id="283"/>
            <p14:sldId id="284"/>
            <p14:sldId id="282"/>
            <p14:sldId id="286"/>
            <p14:sldId id="313"/>
            <p14:sldId id="271"/>
            <p14:sldId id="272"/>
            <p14:sldId id="273"/>
            <p14:sldId id="274"/>
            <p14:sldId id="276"/>
            <p14:sldId id="275"/>
            <p14:sldId id="259"/>
            <p14:sldId id="338"/>
            <p14:sldId id="339"/>
            <p14:sldId id="340"/>
            <p14:sldId id="341"/>
            <p14:sldId id="33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5A1A8-24F5-40BD-B3D7-F14F3A65ADA4}" v="3" dt="2025-01-10T12:52:52.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00" autoAdjust="0"/>
    <p:restoredTop sz="68942" autoAdjust="0"/>
  </p:normalViewPr>
  <p:slideViewPr>
    <p:cSldViewPr snapToGrid="0" snapToObjects="1">
      <p:cViewPr varScale="1">
        <p:scale>
          <a:sx n="124" d="100"/>
          <a:sy n="124" d="100"/>
        </p:scale>
        <p:origin x="96"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hana Banko" userId="fcf43c4d-2661-4a07-a5d6-51faf8c3da84" providerId="ADAL" clId="{DDD5A1A8-24F5-40BD-B3D7-F14F3A65ADA4}"/>
    <pc:docChg chg="custSel delSld modSld modSection">
      <pc:chgData name="Tihana Banko" userId="fcf43c4d-2661-4a07-a5d6-51faf8c3da84" providerId="ADAL" clId="{DDD5A1A8-24F5-40BD-B3D7-F14F3A65ADA4}" dt="2025-01-10T12:52:53.088" v="36" actId="20577"/>
      <pc:docMkLst>
        <pc:docMk/>
      </pc:docMkLst>
      <pc:sldChg chg="modSp mod">
        <pc:chgData name="Tihana Banko" userId="fcf43c4d-2661-4a07-a5d6-51faf8c3da84" providerId="ADAL" clId="{DDD5A1A8-24F5-40BD-B3D7-F14F3A65ADA4}" dt="2025-01-09T20:59:52.236" v="1" actId="20577"/>
        <pc:sldMkLst>
          <pc:docMk/>
          <pc:sldMk cId="1847328114" sldId="257"/>
        </pc:sldMkLst>
        <pc:spChg chg="mod">
          <ac:chgData name="Tihana Banko" userId="fcf43c4d-2661-4a07-a5d6-51faf8c3da84" providerId="ADAL" clId="{DDD5A1A8-24F5-40BD-B3D7-F14F3A65ADA4}" dt="2025-01-09T20:59:52.236" v="1" actId="20577"/>
          <ac:spMkLst>
            <pc:docMk/>
            <pc:sldMk cId="1847328114" sldId="257"/>
            <ac:spMk id="2" creationId="{00000000-0000-0000-0000-000000000000}"/>
          </ac:spMkLst>
        </pc:spChg>
      </pc:sldChg>
      <pc:sldChg chg="modSp mod">
        <pc:chgData name="Tihana Banko" userId="fcf43c4d-2661-4a07-a5d6-51faf8c3da84" providerId="ADAL" clId="{DDD5A1A8-24F5-40BD-B3D7-F14F3A65ADA4}" dt="2025-01-10T12:52:53.088" v="36" actId="20577"/>
        <pc:sldMkLst>
          <pc:docMk/>
          <pc:sldMk cId="2690213390" sldId="259"/>
        </pc:sldMkLst>
        <pc:spChg chg="mod">
          <ac:chgData name="Tihana Banko" userId="fcf43c4d-2661-4a07-a5d6-51faf8c3da84" providerId="ADAL" clId="{DDD5A1A8-24F5-40BD-B3D7-F14F3A65ADA4}" dt="2025-01-10T12:52:53.088" v="36" actId="20577"/>
          <ac:spMkLst>
            <pc:docMk/>
            <pc:sldMk cId="2690213390" sldId="259"/>
            <ac:spMk id="3" creationId="{0D09C641-274D-4938-89BC-FBC67DB3FC74}"/>
          </ac:spMkLst>
        </pc:spChg>
      </pc:sldChg>
      <pc:sldChg chg="del">
        <pc:chgData name="Tihana Banko" userId="fcf43c4d-2661-4a07-a5d6-51faf8c3da84" providerId="ADAL" clId="{DDD5A1A8-24F5-40BD-B3D7-F14F3A65ADA4}" dt="2025-01-10T12:48:01.034" v="28" actId="2696"/>
        <pc:sldMkLst>
          <pc:docMk/>
          <pc:sldMk cId="3550665152" sldId="281"/>
        </pc:sldMkLst>
      </pc:sldChg>
      <pc:sldChg chg="modSp mod">
        <pc:chgData name="Tihana Banko" userId="fcf43c4d-2661-4a07-a5d6-51faf8c3da84" providerId="ADAL" clId="{DDD5A1A8-24F5-40BD-B3D7-F14F3A65ADA4}" dt="2025-01-10T12:48:11.182" v="29" actId="207"/>
        <pc:sldMkLst>
          <pc:docMk/>
          <pc:sldMk cId="1601403564" sldId="341"/>
        </pc:sldMkLst>
        <pc:spChg chg="mod">
          <ac:chgData name="Tihana Banko" userId="fcf43c4d-2661-4a07-a5d6-51faf8c3da84" providerId="ADAL" clId="{DDD5A1A8-24F5-40BD-B3D7-F14F3A65ADA4}" dt="2025-01-10T12:47:53.579" v="27" actId="20577"/>
          <ac:spMkLst>
            <pc:docMk/>
            <pc:sldMk cId="1601403564" sldId="341"/>
            <ac:spMk id="2" creationId="{1C05CEBD-3B79-FEA8-F7B6-BBC744D9D67F}"/>
          </ac:spMkLst>
        </pc:spChg>
        <pc:spChg chg="mod">
          <ac:chgData name="Tihana Banko" userId="fcf43c4d-2661-4a07-a5d6-51faf8c3da84" providerId="ADAL" clId="{DDD5A1A8-24F5-40BD-B3D7-F14F3A65ADA4}" dt="2025-01-10T12:48:11.182" v="29" actId="207"/>
          <ac:spMkLst>
            <pc:docMk/>
            <pc:sldMk cId="1601403564" sldId="341"/>
            <ac:spMk id="3" creationId="{964190C3-5123-DC84-0CB4-D13AC0E759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pPr/>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pPr/>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4" name="Rectangle 4">
            <a:extLst>
              <a:ext uri="{FF2B5EF4-FFF2-40B4-BE49-F238E27FC236}">
                <a16:creationId xmlns:a16="http://schemas.microsoft.com/office/drawing/2014/main" id="{5C1493E8-1187-052D-050F-C85CE4AD1F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6E8CF0B-F9AF-147E-9AC2-68C9D98D55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58E1E84-5675-4DD0-295C-3F7D97C6D710}"/>
              </a:ext>
            </a:extLst>
          </p:cNvPr>
          <p:cNvSpPr>
            <a:spLocks noGrp="1" noChangeArrowheads="1"/>
          </p:cNvSpPr>
          <p:nvPr>
            <p:ph type="sldNum" sz="quarter" idx="12"/>
          </p:nvPr>
        </p:nvSpPr>
        <p:spPr>
          <a:ln/>
        </p:spPr>
        <p:txBody>
          <a:bodyPr/>
          <a:lstStyle>
            <a:lvl1pPr>
              <a:defRPr/>
            </a:lvl1pPr>
          </a:lstStyle>
          <a:p>
            <a:pPr>
              <a:defRPr/>
            </a:pPr>
            <a:fld id="{011EB5F2-745E-42BB-93EB-594302C12670}" type="slidenum">
              <a:rPr lang="en-US" altLang="en-US"/>
              <a:pPr>
                <a:defRPr/>
              </a:pPr>
              <a:t>‹#›</a:t>
            </a:fld>
            <a:endParaRPr lang="en-US" altLang="en-US"/>
          </a:p>
        </p:txBody>
      </p:sp>
    </p:spTree>
    <p:extLst>
      <p:ext uri="{BB962C8B-B14F-4D97-AF65-F5344CB8AC3E}">
        <p14:creationId xmlns:p14="http://schemas.microsoft.com/office/powerpoint/2010/main" val="2041771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a:extLst>
              <a:ext uri="{FF2B5EF4-FFF2-40B4-BE49-F238E27FC236}">
                <a16:creationId xmlns:a16="http://schemas.microsoft.com/office/drawing/2014/main" id="{854B6AC6-3BE1-B94E-A73F-F769A0576E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183F784-EE2C-02C0-75D0-7F1E5E572B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CF3BA3-E90D-F0A0-D828-B4787C974DAE}"/>
              </a:ext>
            </a:extLst>
          </p:cNvPr>
          <p:cNvSpPr>
            <a:spLocks noGrp="1" noChangeArrowheads="1"/>
          </p:cNvSpPr>
          <p:nvPr>
            <p:ph type="sldNum" sz="quarter" idx="12"/>
          </p:nvPr>
        </p:nvSpPr>
        <p:spPr>
          <a:ln/>
        </p:spPr>
        <p:txBody>
          <a:bodyPr/>
          <a:lstStyle>
            <a:lvl1pPr>
              <a:defRPr/>
            </a:lvl1pPr>
          </a:lstStyle>
          <a:p>
            <a:pPr>
              <a:defRPr/>
            </a:pPr>
            <a:fld id="{E3FC8D41-E3CC-4C8A-AEE6-BFBE30456160}" type="slidenum">
              <a:rPr lang="en-US" altLang="en-US"/>
              <a:pPr>
                <a:defRPr/>
              </a:pPr>
              <a:t>‹#›</a:t>
            </a:fld>
            <a:endParaRPr lang="en-US" altLang="en-US"/>
          </a:p>
        </p:txBody>
      </p:sp>
    </p:spTree>
    <p:extLst>
      <p:ext uri="{BB962C8B-B14F-4D97-AF65-F5344CB8AC3E}">
        <p14:creationId xmlns:p14="http://schemas.microsoft.com/office/powerpoint/2010/main" val="2853477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ABFD247-3682-D9E0-33A6-EB733DE8B2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9F6F5CF-8239-5592-0542-8C432DEAA2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976CBDD-5737-C73B-2FE2-E407605210D3}"/>
              </a:ext>
            </a:extLst>
          </p:cNvPr>
          <p:cNvSpPr>
            <a:spLocks noGrp="1" noChangeArrowheads="1"/>
          </p:cNvSpPr>
          <p:nvPr>
            <p:ph type="sldNum" sz="quarter" idx="12"/>
          </p:nvPr>
        </p:nvSpPr>
        <p:spPr>
          <a:ln/>
        </p:spPr>
        <p:txBody>
          <a:bodyPr/>
          <a:lstStyle>
            <a:lvl1pPr>
              <a:defRPr/>
            </a:lvl1pPr>
          </a:lstStyle>
          <a:p>
            <a:pPr>
              <a:defRPr/>
            </a:pPr>
            <a:fld id="{E6B2A75C-041B-48B7-8307-59227ADF2FC9}" type="slidenum">
              <a:rPr lang="en-US" altLang="en-US"/>
              <a:pPr>
                <a:defRPr/>
              </a:pPr>
              <a:t>‹#›</a:t>
            </a:fld>
            <a:endParaRPr lang="en-US" altLang="en-US"/>
          </a:p>
        </p:txBody>
      </p:sp>
    </p:spTree>
    <p:extLst>
      <p:ext uri="{BB962C8B-B14F-4D97-AF65-F5344CB8AC3E}">
        <p14:creationId xmlns:p14="http://schemas.microsoft.com/office/powerpoint/2010/main" val="3144837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a:extLst>
              <a:ext uri="{FF2B5EF4-FFF2-40B4-BE49-F238E27FC236}">
                <a16:creationId xmlns:a16="http://schemas.microsoft.com/office/drawing/2014/main" id="{D5FE5717-C558-6894-9C69-09FB157434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294D5F0-BB08-8B6D-4945-F04E0725C2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49B6411-E526-50B5-8A0E-14D05F69DC4C}"/>
              </a:ext>
            </a:extLst>
          </p:cNvPr>
          <p:cNvSpPr>
            <a:spLocks noGrp="1" noChangeArrowheads="1"/>
          </p:cNvSpPr>
          <p:nvPr>
            <p:ph type="sldNum" sz="quarter" idx="12"/>
          </p:nvPr>
        </p:nvSpPr>
        <p:spPr>
          <a:ln/>
        </p:spPr>
        <p:txBody>
          <a:bodyPr/>
          <a:lstStyle>
            <a:lvl1pPr>
              <a:defRPr/>
            </a:lvl1pPr>
          </a:lstStyle>
          <a:p>
            <a:pPr>
              <a:defRPr/>
            </a:pPr>
            <a:fld id="{5056E044-9A82-44B1-92AA-5FA6CD15F535}" type="slidenum">
              <a:rPr lang="en-US" altLang="en-US"/>
              <a:pPr>
                <a:defRPr/>
              </a:pPr>
              <a:t>‹#›</a:t>
            </a:fld>
            <a:endParaRPr lang="en-US" altLang="en-US"/>
          </a:p>
        </p:txBody>
      </p:sp>
    </p:spTree>
    <p:extLst>
      <p:ext uri="{BB962C8B-B14F-4D97-AF65-F5344CB8AC3E}">
        <p14:creationId xmlns:p14="http://schemas.microsoft.com/office/powerpoint/2010/main" val="3471875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a:extLst>
              <a:ext uri="{FF2B5EF4-FFF2-40B4-BE49-F238E27FC236}">
                <a16:creationId xmlns:a16="http://schemas.microsoft.com/office/drawing/2014/main" id="{C7E61639-2356-9D1F-C7BA-EE38C3384D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CADD0053-3F2D-C9DF-58C8-A954742845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65685B2-F0C9-4B7D-E480-699E3FB3D5CB}"/>
              </a:ext>
            </a:extLst>
          </p:cNvPr>
          <p:cNvSpPr>
            <a:spLocks noGrp="1" noChangeArrowheads="1"/>
          </p:cNvSpPr>
          <p:nvPr>
            <p:ph type="sldNum" sz="quarter" idx="12"/>
          </p:nvPr>
        </p:nvSpPr>
        <p:spPr>
          <a:ln/>
        </p:spPr>
        <p:txBody>
          <a:bodyPr/>
          <a:lstStyle>
            <a:lvl1pPr>
              <a:defRPr/>
            </a:lvl1pPr>
          </a:lstStyle>
          <a:p>
            <a:pPr>
              <a:defRPr/>
            </a:pPr>
            <a:fld id="{F5ABF8E2-64D2-41A3-B31F-19509EACFBD9}" type="slidenum">
              <a:rPr lang="en-US" altLang="en-US"/>
              <a:pPr>
                <a:defRPr/>
              </a:pPr>
              <a:t>‹#›</a:t>
            </a:fld>
            <a:endParaRPr lang="en-US" altLang="en-US"/>
          </a:p>
        </p:txBody>
      </p:sp>
    </p:spTree>
    <p:extLst>
      <p:ext uri="{BB962C8B-B14F-4D97-AF65-F5344CB8AC3E}">
        <p14:creationId xmlns:p14="http://schemas.microsoft.com/office/powerpoint/2010/main" val="367697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a:extLst>
              <a:ext uri="{FF2B5EF4-FFF2-40B4-BE49-F238E27FC236}">
                <a16:creationId xmlns:a16="http://schemas.microsoft.com/office/drawing/2014/main" id="{EE920620-484C-7443-E149-D1E0F8452D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E09960A-E2A7-04BA-46D6-B80720AFA9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61A351C-4CC4-0A84-3695-2F7CD7C1D77A}"/>
              </a:ext>
            </a:extLst>
          </p:cNvPr>
          <p:cNvSpPr>
            <a:spLocks noGrp="1" noChangeArrowheads="1"/>
          </p:cNvSpPr>
          <p:nvPr>
            <p:ph type="sldNum" sz="quarter" idx="12"/>
          </p:nvPr>
        </p:nvSpPr>
        <p:spPr>
          <a:ln/>
        </p:spPr>
        <p:txBody>
          <a:bodyPr/>
          <a:lstStyle>
            <a:lvl1pPr>
              <a:defRPr/>
            </a:lvl1pPr>
          </a:lstStyle>
          <a:p>
            <a:pPr>
              <a:defRPr/>
            </a:pPr>
            <a:fld id="{C5C5D40E-94EA-4A88-BEA8-CB3F673FD4A2}" type="slidenum">
              <a:rPr lang="en-US" altLang="en-US"/>
              <a:pPr>
                <a:defRPr/>
              </a:pPr>
              <a:t>‹#›</a:t>
            </a:fld>
            <a:endParaRPr lang="en-US" altLang="en-US"/>
          </a:p>
        </p:txBody>
      </p:sp>
    </p:spTree>
    <p:extLst>
      <p:ext uri="{BB962C8B-B14F-4D97-AF65-F5344CB8AC3E}">
        <p14:creationId xmlns:p14="http://schemas.microsoft.com/office/powerpoint/2010/main" val="560898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917E07-BF41-A9D8-7218-4773F80256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EF38CB5-5227-915D-2B99-DF38FEA4BE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FC11AF8-B373-BFAB-E9DD-6FDCE932F585}"/>
              </a:ext>
            </a:extLst>
          </p:cNvPr>
          <p:cNvSpPr>
            <a:spLocks noGrp="1" noChangeArrowheads="1"/>
          </p:cNvSpPr>
          <p:nvPr>
            <p:ph type="sldNum" sz="quarter" idx="12"/>
          </p:nvPr>
        </p:nvSpPr>
        <p:spPr>
          <a:ln/>
        </p:spPr>
        <p:txBody>
          <a:bodyPr/>
          <a:lstStyle>
            <a:lvl1pPr>
              <a:defRPr/>
            </a:lvl1pPr>
          </a:lstStyle>
          <a:p>
            <a:pPr>
              <a:defRPr/>
            </a:pPr>
            <a:fld id="{376E7E77-C621-4BD2-946C-1A8AFD6E1D96}" type="slidenum">
              <a:rPr lang="en-US" altLang="en-US"/>
              <a:pPr>
                <a:defRPr/>
              </a:pPr>
              <a:t>‹#›</a:t>
            </a:fld>
            <a:endParaRPr lang="en-US" altLang="en-US"/>
          </a:p>
        </p:txBody>
      </p:sp>
    </p:spTree>
    <p:extLst>
      <p:ext uri="{BB962C8B-B14F-4D97-AF65-F5344CB8AC3E}">
        <p14:creationId xmlns:p14="http://schemas.microsoft.com/office/powerpoint/2010/main" val="3702516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BE176A4-DC13-D949-D9BF-3E6E3E053A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470456C-89E8-8CFD-C3B2-062EDF6273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DD1A414-A402-E895-F47E-5A25A707BC4B}"/>
              </a:ext>
            </a:extLst>
          </p:cNvPr>
          <p:cNvSpPr>
            <a:spLocks noGrp="1" noChangeArrowheads="1"/>
          </p:cNvSpPr>
          <p:nvPr>
            <p:ph type="sldNum" sz="quarter" idx="12"/>
          </p:nvPr>
        </p:nvSpPr>
        <p:spPr>
          <a:ln/>
        </p:spPr>
        <p:txBody>
          <a:bodyPr/>
          <a:lstStyle>
            <a:lvl1pPr>
              <a:defRPr/>
            </a:lvl1pPr>
          </a:lstStyle>
          <a:p>
            <a:pPr>
              <a:defRPr/>
            </a:pPr>
            <a:fld id="{C2C9B41E-DE4E-406F-80EA-DA58B348F688}" type="slidenum">
              <a:rPr lang="en-US" altLang="en-US"/>
              <a:pPr>
                <a:defRPr/>
              </a:pPr>
              <a:t>‹#›</a:t>
            </a:fld>
            <a:endParaRPr lang="en-US" altLang="en-US"/>
          </a:p>
        </p:txBody>
      </p:sp>
    </p:spTree>
    <p:extLst>
      <p:ext uri="{BB962C8B-B14F-4D97-AF65-F5344CB8AC3E}">
        <p14:creationId xmlns:p14="http://schemas.microsoft.com/office/powerpoint/2010/main" val="3182200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E3363B-B223-24D3-28F5-4DB9279225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2D77CFA-7296-9D75-8484-54235859B8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4271483-65B9-38AD-2F9D-2ECE5A317056}"/>
              </a:ext>
            </a:extLst>
          </p:cNvPr>
          <p:cNvSpPr>
            <a:spLocks noGrp="1" noChangeArrowheads="1"/>
          </p:cNvSpPr>
          <p:nvPr>
            <p:ph type="sldNum" sz="quarter" idx="12"/>
          </p:nvPr>
        </p:nvSpPr>
        <p:spPr>
          <a:ln/>
        </p:spPr>
        <p:txBody>
          <a:bodyPr/>
          <a:lstStyle>
            <a:lvl1pPr>
              <a:defRPr/>
            </a:lvl1pPr>
          </a:lstStyle>
          <a:p>
            <a:pPr>
              <a:defRPr/>
            </a:pPr>
            <a:fld id="{8265E356-3763-4130-BC2E-4C09B5E9FB84}" type="slidenum">
              <a:rPr lang="en-US" altLang="en-US"/>
              <a:pPr>
                <a:defRPr/>
              </a:pPr>
              <a:t>‹#›</a:t>
            </a:fld>
            <a:endParaRPr lang="en-US" altLang="en-US"/>
          </a:p>
        </p:txBody>
      </p:sp>
    </p:spTree>
    <p:extLst>
      <p:ext uri="{BB962C8B-B14F-4D97-AF65-F5344CB8AC3E}">
        <p14:creationId xmlns:p14="http://schemas.microsoft.com/office/powerpoint/2010/main" val="1747553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a:extLst>
              <a:ext uri="{FF2B5EF4-FFF2-40B4-BE49-F238E27FC236}">
                <a16:creationId xmlns:a16="http://schemas.microsoft.com/office/drawing/2014/main" id="{C507BD39-6EB1-32F7-6F33-6D197B7808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C01015-F82B-18C9-FCEE-EF4ECE4A58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E124F1D-9919-F30F-4AD4-8FDC0CFFFB47}"/>
              </a:ext>
            </a:extLst>
          </p:cNvPr>
          <p:cNvSpPr>
            <a:spLocks noGrp="1" noChangeArrowheads="1"/>
          </p:cNvSpPr>
          <p:nvPr>
            <p:ph type="sldNum" sz="quarter" idx="12"/>
          </p:nvPr>
        </p:nvSpPr>
        <p:spPr>
          <a:ln/>
        </p:spPr>
        <p:txBody>
          <a:bodyPr/>
          <a:lstStyle>
            <a:lvl1pPr>
              <a:defRPr/>
            </a:lvl1pPr>
          </a:lstStyle>
          <a:p>
            <a:pPr>
              <a:defRPr/>
            </a:pPr>
            <a:fld id="{70D72922-03EB-490D-89A0-917D7356F279}" type="slidenum">
              <a:rPr lang="en-US" altLang="en-US"/>
              <a:pPr>
                <a:defRPr/>
              </a:pPr>
              <a:t>‹#›</a:t>
            </a:fld>
            <a:endParaRPr lang="en-US" altLang="en-US"/>
          </a:p>
        </p:txBody>
      </p:sp>
    </p:spTree>
    <p:extLst>
      <p:ext uri="{BB962C8B-B14F-4D97-AF65-F5344CB8AC3E}">
        <p14:creationId xmlns:p14="http://schemas.microsoft.com/office/powerpoint/2010/main" val="3786378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a:extLst>
              <a:ext uri="{FF2B5EF4-FFF2-40B4-BE49-F238E27FC236}">
                <a16:creationId xmlns:a16="http://schemas.microsoft.com/office/drawing/2014/main" id="{161BEC0A-408A-CDA0-52B5-4892A74F30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9BCFD19-90BD-FC56-313A-4F8FF4A83A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323399-91CA-AC53-5E86-768053440A04}"/>
              </a:ext>
            </a:extLst>
          </p:cNvPr>
          <p:cNvSpPr>
            <a:spLocks noGrp="1" noChangeArrowheads="1"/>
          </p:cNvSpPr>
          <p:nvPr>
            <p:ph type="sldNum" sz="quarter" idx="12"/>
          </p:nvPr>
        </p:nvSpPr>
        <p:spPr>
          <a:ln/>
        </p:spPr>
        <p:txBody>
          <a:bodyPr/>
          <a:lstStyle>
            <a:lvl1pPr>
              <a:defRPr/>
            </a:lvl1pPr>
          </a:lstStyle>
          <a:p>
            <a:pPr>
              <a:defRPr/>
            </a:pPr>
            <a:fld id="{D3184B99-9E44-457C-8DD9-E598312B5F26}" type="slidenum">
              <a:rPr lang="en-US" altLang="en-US"/>
              <a:pPr>
                <a:defRPr/>
              </a:pPr>
              <a:t>‹#›</a:t>
            </a:fld>
            <a:endParaRPr lang="en-US" altLang="en-US"/>
          </a:p>
        </p:txBody>
      </p:sp>
    </p:spTree>
    <p:extLst>
      <p:ext uri="{BB962C8B-B14F-4D97-AF65-F5344CB8AC3E}">
        <p14:creationId xmlns:p14="http://schemas.microsoft.com/office/powerpoint/2010/main" val="2042359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a:extLst>
              <a:ext uri="{FF2B5EF4-FFF2-40B4-BE49-F238E27FC236}">
                <a16:creationId xmlns:a16="http://schemas.microsoft.com/office/drawing/2014/main" id="{779A7F67-9E0F-F296-0E8C-5B24B9CC4A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890ED49-B534-FBB1-E59E-28CD682733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BF4371C-9873-9D18-F63C-5461BCF3BE1E}"/>
              </a:ext>
            </a:extLst>
          </p:cNvPr>
          <p:cNvSpPr>
            <a:spLocks noGrp="1" noChangeArrowheads="1"/>
          </p:cNvSpPr>
          <p:nvPr>
            <p:ph type="sldNum" sz="quarter" idx="12"/>
          </p:nvPr>
        </p:nvSpPr>
        <p:spPr>
          <a:ln/>
        </p:spPr>
        <p:txBody>
          <a:bodyPr/>
          <a:lstStyle>
            <a:lvl1pPr>
              <a:defRPr/>
            </a:lvl1pPr>
          </a:lstStyle>
          <a:p>
            <a:pPr>
              <a:defRPr/>
            </a:pPr>
            <a:fld id="{47061437-D37E-49AE-82B4-D0AA15EE3799}" type="slidenum">
              <a:rPr lang="en-US" altLang="en-US"/>
              <a:pPr>
                <a:defRPr/>
              </a:pPr>
              <a:t>‹#›</a:t>
            </a:fld>
            <a:endParaRPr lang="en-US" altLang="en-US"/>
          </a:p>
        </p:txBody>
      </p:sp>
    </p:spTree>
    <p:extLst>
      <p:ext uri="{BB962C8B-B14F-4D97-AF65-F5344CB8AC3E}">
        <p14:creationId xmlns:p14="http://schemas.microsoft.com/office/powerpoint/2010/main" val="106702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pPr/>
              <a:t>1/10/2025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pPr/>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pPr/>
              <a:t>1/10/2025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pPr/>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pPr/>
              <a:t>1/10/2025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pPr/>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Slika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97290"/>
            <a:ext cx="8686800" cy="560709"/>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55CB23-4149-461F-6A6C-FA0512E72F1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1CB37A0-11D8-0857-4527-AB181C1A757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C0CEA73-2341-6DA5-4A3A-F5BF3241777D}"/>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832660A6-E992-8359-A1F2-A5FD1D5B1AE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B2FB19C6-E111-8122-BEAB-7634365C9B7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783F71C-16FC-4924-A13C-3C8FD670F9CC}" type="slidenum">
              <a:rPr lang="en-US" altLang="en-US"/>
              <a:pPr>
                <a:defRPr/>
              </a:pPr>
              <a:t>‹#›</a:t>
            </a:fld>
            <a:endParaRPr lang="en-US" altLang="en-US"/>
          </a:p>
        </p:txBody>
      </p:sp>
    </p:spTree>
    <p:extLst>
      <p:ext uri="{BB962C8B-B14F-4D97-AF65-F5344CB8AC3E}">
        <p14:creationId xmlns:p14="http://schemas.microsoft.com/office/powerpoint/2010/main" val="12789730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intranet.yorksj.ac.uk/learnteach/epax/paraphrasing/Para3tryme.pdf" TargetMode="External"/><Relationship Id="rId2" Type="http://schemas.openxmlformats.org/officeDocument/2006/relationships/hyperlink" Target="https://owl.purdue.edu/owl_exercises/multilingual_exercises/paraphrase_and_summary_exercises/index.html" TargetMode="External"/><Relationship Id="rId1" Type="http://schemas.openxmlformats.org/officeDocument/2006/relationships/slideLayout" Target="../slideLayouts/slideLayout16.xml"/><Relationship Id="rId5" Type="http://schemas.openxmlformats.org/officeDocument/2006/relationships/hyperlink" Target="https://quillbot.com/" TargetMode="External"/><Relationship Id="rId4" Type="http://schemas.openxmlformats.org/officeDocument/2006/relationships/hyperlink" Target="https://www.csueastbay.edu/scaa/files/docs/student-handouts/paraphrasing.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WZFI6dvgOzU" TargetMode="External"/><Relationship Id="rId2" Type="http://schemas.openxmlformats.org/officeDocument/2006/relationships/hyperlink" Target="https://www.youtube.com/watch?v=Z1vqOFTvQk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owl.purdue.edu/owl/research_and_citation/using_research/quoting_paraphrasing_and_summarizing/index.html" TargetMode="External"/><Relationship Id="rId2" Type="http://schemas.openxmlformats.org/officeDocument/2006/relationships/hyperlink" Target="https://writing.wisc.edu/handbook/nonfictionanalysis/"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hyperlink" Target="https://writing.wisc.edu/handbook/style/transitions/" TargetMode="Externa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728300"/>
            <a:ext cx="4612404" cy="2014537"/>
          </a:xfrm>
        </p:spPr>
        <p:txBody>
          <a:bodyPr>
            <a:normAutofit fontScale="90000"/>
          </a:bodyPr>
          <a:lstStyle/>
          <a:p>
            <a:pPr>
              <a:lnSpc>
                <a:spcPct val="107000"/>
              </a:lnSpc>
              <a:spcAft>
                <a:spcPts val="800"/>
              </a:spcAft>
            </a:pPr>
            <a:br>
              <a:rPr lang="hr-BA" sz="4400" kern="100" dirty="0">
                <a:latin typeface="Calibri" panose="020F0502020204030204" pitchFamily="34" charset="0"/>
                <a:ea typeface="Calibri" panose="020F0502020204030204" pitchFamily="34" charset="0"/>
                <a:cs typeface="Times New Roman" panose="02020603050405020304" pitchFamily="18" charset="0"/>
              </a:rPr>
            </a:br>
            <a:br>
              <a:rPr lang="hr-BA" sz="4400" kern="100" dirty="0">
                <a:latin typeface="Calibri" panose="020F0502020204030204" pitchFamily="34" charset="0"/>
                <a:ea typeface="Calibri" panose="020F0502020204030204" pitchFamily="34" charset="0"/>
                <a:cs typeface="Times New Roman" panose="02020603050405020304" pitchFamily="18" charset="0"/>
              </a:rPr>
            </a:br>
            <a:r>
              <a:rPr lang="hr-BA" sz="4400" kern="100" dirty="0">
                <a:latin typeface="Calibri" panose="020F0502020204030204" pitchFamily="34" charset="0"/>
                <a:ea typeface="Calibri" panose="020F0502020204030204" pitchFamily="34" charset="0"/>
                <a:cs typeface="Times New Roman" panose="02020603050405020304" pitchFamily="18" charset="0"/>
              </a:rPr>
              <a:t>SUMMARIZING (LO</a:t>
            </a:r>
            <a:r>
              <a:rPr lang="en-US" sz="4400" kern="100" dirty="0">
                <a:latin typeface="Calibri" panose="020F0502020204030204" pitchFamily="34" charset="0"/>
                <a:ea typeface="Calibri" panose="020F0502020204030204" pitchFamily="34" charset="0"/>
                <a:cs typeface="Times New Roman" panose="02020603050405020304" pitchFamily="18" charset="0"/>
              </a:rPr>
              <a:t>6</a:t>
            </a:r>
            <a:r>
              <a:rPr lang="hr-BA" sz="4400" kern="100" dirty="0">
                <a:latin typeface="Calibri" panose="020F0502020204030204" pitchFamily="34" charset="0"/>
                <a:ea typeface="Calibri" panose="020F0502020204030204" pitchFamily="34" charset="0"/>
                <a:cs typeface="Times New Roman" panose="02020603050405020304" pitchFamily="18" charset="0"/>
              </a:rPr>
              <a:t>)</a:t>
            </a:r>
            <a:br>
              <a:rPr lang="en-GB" sz="4400" kern="100" dirty="0">
                <a:effectLst/>
                <a:latin typeface="Calibri" panose="020F0502020204030204" pitchFamily="34" charset="0"/>
                <a:ea typeface="Calibri" panose="020F0502020204030204" pitchFamily="34" charset="0"/>
                <a:cs typeface="Times New Roman" panose="02020603050405020304" pitchFamily="18" charset="0"/>
              </a:rPr>
            </a:br>
            <a:br>
              <a:rPr lang="en-GB" sz="4400" kern="100" dirty="0">
                <a:effectLst/>
                <a:latin typeface="Calibri" panose="020F0502020204030204" pitchFamily="34" charset="0"/>
                <a:ea typeface="Calibri" panose="020F0502020204030204" pitchFamily="34" charset="0"/>
                <a:cs typeface="Times New Roman" panose="02020603050405020304" pitchFamily="18" charset="0"/>
              </a:rPr>
            </a:br>
            <a:br>
              <a:rPr lang="hr-HR" sz="1800" kern="100" dirty="0">
                <a:effectLst/>
                <a:latin typeface="Calibri" panose="020F0502020204030204" pitchFamily="34" charset="0"/>
                <a:ea typeface="Calibri" panose="020F0502020204030204" pitchFamily="34" charset="0"/>
                <a:cs typeface="Times New Roman" panose="02020603050405020304" pitchFamily="18" charset="0"/>
              </a:rPr>
            </a:br>
            <a:br>
              <a:rPr lang="hr-H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hr-HR"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DF99C25-37BC-81B9-40D8-6C0569DE0586}"/>
              </a:ext>
            </a:extLst>
          </p:cNvPr>
          <p:cNvSpPr>
            <a:spLocks noGrp="1" noChangeArrowheads="1"/>
          </p:cNvSpPr>
          <p:nvPr>
            <p:ph type="title"/>
          </p:nvPr>
        </p:nvSpPr>
        <p:spPr/>
        <p:txBody>
          <a:bodyPr/>
          <a:lstStyle/>
          <a:p>
            <a:pPr eaLnBrk="1" hangingPunct="1"/>
            <a:r>
              <a:rPr lang="en-US" altLang="en-US" sz="4000" b="1">
                <a:solidFill>
                  <a:srgbClr val="008000"/>
                </a:solidFill>
              </a:rPr>
              <a:t>Correct</a:t>
            </a:r>
            <a:r>
              <a:rPr lang="en-US" altLang="en-US" sz="4000" b="1">
                <a:solidFill>
                  <a:schemeClr val="tx1"/>
                </a:solidFill>
              </a:rPr>
              <a:t> </a:t>
            </a:r>
            <a:r>
              <a:rPr lang="en-US" altLang="en-US" sz="4000" b="1">
                <a:solidFill>
                  <a:srgbClr val="C0C0C0"/>
                </a:solidFill>
              </a:rPr>
              <a:t>Example</a:t>
            </a:r>
            <a:r>
              <a:rPr lang="en-US" altLang="en-US" sz="4000" b="1"/>
              <a:t> </a:t>
            </a:r>
            <a:r>
              <a:rPr lang="en-US" altLang="en-US" sz="4000" b="1">
                <a:solidFill>
                  <a:schemeClr val="tx1"/>
                </a:solidFill>
              </a:rPr>
              <a:t>Response</a:t>
            </a:r>
          </a:p>
        </p:txBody>
      </p:sp>
      <p:sp>
        <p:nvSpPr>
          <p:cNvPr id="14339" name="Rectangle 3">
            <a:extLst>
              <a:ext uri="{FF2B5EF4-FFF2-40B4-BE49-F238E27FC236}">
                <a16:creationId xmlns:a16="http://schemas.microsoft.com/office/drawing/2014/main" id="{64D50775-F4EB-7711-170C-5B7FF20A9DA7}"/>
              </a:ext>
            </a:extLst>
          </p:cNvPr>
          <p:cNvSpPr>
            <a:spLocks noGrp="1" noChangeArrowheads="1"/>
          </p:cNvSpPr>
          <p:nvPr>
            <p:ph type="body" idx="1"/>
          </p:nvPr>
        </p:nvSpPr>
        <p:spPr>
          <a:xfrm>
            <a:off x="1828800" y="1600201"/>
            <a:ext cx="8382000" cy="4525963"/>
          </a:xfrm>
        </p:spPr>
        <p:txBody>
          <a:bodyPr/>
          <a:lstStyle/>
          <a:p>
            <a:pPr eaLnBrk="1" hangingPunct="1">
              <a:buFontTx/>
              <a:buNone/>
            </a:pPr>
            <a:r>
              <a:rPr lang="en-US" altLang="en-US"/>
              <a:t>	</a:t>
            </a:r>
            <a:r>
              <a:rPr lang="en-US" altLang="en-US" i="1"/>
              <a:t>This text is about two very rare and valuable pennies: the 1943 copper penny and the 1955 double die penny.</a:t>
            </a:r>
          </a:p>
          <a:p>
            <a:pPr eaLnBrk="1" hangingPunct="1">
              <a:buFontTx/>
              <a:buNone/>
            </a:pPr>
            <a:endParaRPr lang="en-US" altLang="en-US" i="1"/>
          </a:p>
          <a:p>
            <a:pPr lvl="1" eaLnBrk="1" hangingPunct="1">
              <a:buFont typeface="Wingdings" panose="05000000000000000000" pitchFamily="2" charset="2"/>
              <a:buChar char="§"/>
            </a:pPr>
            <a:r>
              <a:rPr lang="en-US" altLang="en-US" sz="3200"/>
              <a:t>Includes key information.</a:t>
            </a:r>
          </a:p>
          <a:p>
            <a:pPr lvl="1" eaLnBrk="1" hangingPunct="1">
              <a:buFont typeface="Wingdings" panose="05000000000000000000" pitchFamily="2" charset="2"/>
              <a:buChar char="§"/>
            </a:pPr>
            <a:r>
              <a:rPr lang="en-US" altLang="en-US" sz="3200"/>
              <a:t>Doesn’t include unnecessary information</a:t>
            </a:r>
          </a:p>
          <a:p>
            <a:pPr lvl="1" eaLnBrk="1" hangingPunct="1">
              <a:buFont typeface="Wingdings" panose="05000000000000000000" pitchFamily="2" charset="2"/>
              <a:buChar char="§"/>
            </a:pPr>
            <a:r>
              <a:rPr lang="en-US" altLang="en-US" sz="3200"/>
              <a:t>Is a complete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p:cTn id="13"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p:cTn id="19"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p:cTn id="25"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p:cTn id="31"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EDFF95-4FE6-3D6F-2A1A-C055BF08F6D4}"/>
              </a:ext>
            </a:extLst>
          </p:cNvPr>
          <p:cNvSpPr>
            <a:spLocks noGrp="1"/>
          </p:cNvSpPr>
          <p:nvPr>
            <p:ph idx="1"/>
          </p:nvPr>
        </p:nvSpPr>
        <p:spPr/>
        <p:txBody>
          <a:bodyPr/>
          <a:lstStyle/>
          <a:p>
            <a:pPr marL="0" indent="0">
              <a:buNone/>
            </a:pPr>
            <a:r>
              <a:rPr lang="en-GB" b="0" i="0" dirty="0">
                <a:solidFill>
                  <a:srgbClr val="000000"/>
                </a:solidFill>
                <a:effectLst/>
                <a:latin typeface="source-serif-pro"/>
              </a:rPr>
              <a:t>“The movement toward education by computer is developing fast. Massive Open Online Courses, called MOOCs, are changing how people learn in many places. For years, people could receive study materials from colleges or universities and take part in online classes. But such classes were not designed for many thousands of students at one time, as MOOCs are.” (MOOCS Are Moving Forward , Voice of America, learningenglish.voanews.com)</a:t>
            </a:r>
            <a:endParaRPr lang="hr-HR" dirty="0"/>
          </a:p>
        </p:txBody>
      </p:sp>
      <p:sp>
        <p:nvSpPr>
          <p:cNvPr id="4" name="Rectangle 2">
            <a:extLst>
              <a:ext uri="{FF2B5EF4-FFF2-40B4-BE49-F238E27FC236}">
                <a16:creationId xmlns:a16="http://schemas.microsoft.com/office/drawing/2014/main" id="{535DA652-E57D-F138-AC27-72DC7356707D}"/>
              </a:ext>
            </a:extLst>
          </p:cNvPr>
          <p:cNvSpPr>
            <a:spLocks noGrp="1" noChangeArrowheads="1"/>
          </p:cNvSpPr>
          <p:nvPr>
            <p:ph type="title"/>
          </p:nvPr>
        </p:nvSpPr>
        <p:spPr>
          <a:xfrm>
            <a:off x="1981200" y="274638"/>
            <a:ext cx="8229600" cy="1143000"/>
          </a:xfrm>
        </p:spPr>
        <p:txBody>
          <a:bodyPr/>
          <a:lstStyle/>
          <a:p>
            <a:pPr algn="l" eaLnBrk="1" hangingPunct="1"/>
            <a:r>
              <a:rPr lang="en-US" altLang="en-US" b="1" dirty="0">
                <a:solidFill>
                  <a:srgbClr val="FF0000"/>
                </a:solidFill>
              </a:rPr>
              <a:t>Example</a:t>
            </a:r>
            <a:r>
              <a:rPr lang="en-US" altLang="en-US" b="1" dirty="0"/>
              <a:t> </a:t>
            </a:r>
            <a:r>
              <a:rPr lang="en-US" altLang="en-US" b="1" dirty="0">
                <a:solidFill>
                  <a:srgbClr val="C0C0C0"/>
                </a:solidFill>
              </a:rPr>
              <a:t>Text</a:t>
            </a:r>
            <a:r>
              <a:rPr lang="hr-BA" altLang="en-US" b="1" dirty="0">
                <a:solidFill>
                  <a:srgbClr val="C0C0C0"/>
                </a:solidFill>
              </a:rPr>
              <a:t> 2</a:t>
            </a:r>
            <a:endParaRPr lang="en-US" altLang="en-US" b="1" dirty="0">
              <a:solidFill>
                <a:srgbClr val="C0C0C0"/>
              </a:solidFill>
            </a:endParaRPr>
          </a:p>
        </p:txBody>
      </p:sp>
    </p:spTree>
    <p:extLst>
      <p:ext uri="{BB962C8B-B14F-4D97-AF65-F5344CB8AC3E}">
        <p14:creationId xmlns:p14="http://schemas.microsoft.com/office/powerpoint/2010/main" val="133271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3D1F-B4FA-3305-3D07-3DD0D589E292}"/>
              </a:ext>
            </a:extLst>
          </p:cNvPr>
          <p:cNvSpPr>
            <a:spLocks noGrp="1"/>
          </p:cNvSpPr>
          <p:nvPr>
            <p:ph type="title"/>
          </p:nvPr>
        </p:nvSpPr>
        <p:spPr>
          <a:xfrm>
            <a:off x="1981200" y="160337"/>
            <a:ext cx="8229600" cy="1143000"/>
          </a:xfrm>
        </p:spPr>
        <p:txBody>
          <a:bodyPr/>
          <a:lstStyle/>
          <a:p>
            <a:r>
              <a:rPr lang="en-US" altLang="en-US" b="1" dirty="0">
                <a:solidFill>
                  <a:srgbClr val="FF0000"/>
                </a:solidFill>
              </a:rPr>
              <a:t>Incorrect</a:t>
            </a:r>
            <a:r>
              <a:rPr lang="en-US" altLang="en-US" b="1" dirty="0"/>
              <a:t> </a:t>
            </a:r>
            <a:r>
              <a:rPr lang="en-US" altLang="en-US" b="1" dirty="0">
                <a:solidFill>
                  <a:srgbClr val="C0C0C0"/>
                </a:solidFill>
              </a:rPr>
              <a:t>Example</a:t>
            </a:r>
            <a:r>
              <a:rPr lang="en-US" altLang="en-US" b="1" dirty="0"/>
              <a:t> Response</a:t>
            </a:r>
            <a:endParaRPr lang="hr-HR" dirty="0"/>
          </a:p>
        </p:txBody>
      </p:sp>
      <p:sp>
        <p:nvSpPr>
          <p:cNvPr id="3" name="Content Placeholder 2">
            <a:extLst>
              <a:ext uri="{FF2B5EF4-FFF2-40B4-BE49-F238E27FC236}">
                <a16:creationId xmlns:a16="http://schemas.microsoft.com/office/drawing/2014/main" id="{167DE775-2949-EDA0-F345-35FF3ACF70B8}"/>
              </a:ext>
            </a:extLst>
          </p:cNvPr>
          <p:cNvSpPr>
            <a:spLocks noGrp="1"/>
          </p:cNvSpPr>
          <p:nvPr>
            <p:ph idx="1"/>
          </p:nvPr>
        </p:nvSpPr>
        <p:spPr>
          <a:xfrm>
            <a:off x="1981200" y="1219200"/>
            <a:ext cx="8229600" cy="4876800"/>
          </a:xfrm>
        </p:spPr>
        <p:txBody>
          <a:bodyPr/>
          <a:lstStyle/>
          <a:p>
            <a:pPr marL="0" indent="0">
              <a:buNone/>
            </a:pPr>
            <a:r>
              <a:rPr lang="en-GB" b="0" i="0" dirty="0">
                <a:solidFill>
                  <a:srgbClr val="000000"/>
                </a:solidFill>
                <a:effectLst/>
                <a:latin typeface="source-serif-pro"/>
              </a:rPr>
              <a:t>Voice of America website:</a:t>
            </a:r>
          </a:p>
          <a:p>
            <a:pPr marL="0" indent="0">
              <a:buNone/>
            </a:pPr>
            <a:r>
              <a:rPr lang="en-GB" b="0" i="0" dirty="0">
                <a:solidFill>
                  <a:srgbClr val="000000"/>
                </a:solidFill>
                <a:effectLst/>
                <a:latin typeface="source-serif-pro"/>
              </a:rPr>
              <a:t>“Computer education is growing fast. MOOCs are influencing how we study. People received materials from universities for a long time to be able to take classes online. MOOCs are the only ones thousands can take at a time.”</a:t>
            </a:r>
          </a:p>
          <a:p>
            <a:r>
              <a:rPr lang="en-GB" b="0" i="0" dirty="0">
                <a:solidFill>
                  <a:srgbClr val="FF0000"/>
                </a:solidFill>
                <a:effectLst/>
                <a:latin typeface="source-serif-pro"/>
              </a:rPr>
              <a:t>almost as long as the original text</a:t>
            </a:r>
            <a:r>
              <a:rPr lang="hr-BA" b="0" i="0" dirty="0">
                <a:solidFill>
                  <a:srgbClr val="FF0000"/>
                </a:solidFill>
                <a:effectLst/>
                <a:latin typeface="source-serif-pro"/>
              </a:rPr>
              <a:t> (</a:t>
            </a:r>
            <a:r>
              <a:rPr lang="en-GB" b="0" i="0" dirty="0">
                <a:solidFill>
                  <a:srgbClr val="FF0000"/>
                </a:solidFill>
                <a:effectLst/>
                <a:latin typeface="source-serif-pro"/>
              </a:rPr>
              <a:t>a paraphrase</a:t>
            </a:r>
            <a:r>
              <a:rPr lang="hr-BA" b="0" i="0" dirty="0">
                <a:solidFill>
                  <a:srgbClr val="FF0000"/>
                </a:solidFill>
                <a:effectLst/>
                <a:latin typeface="source-serif-pro"/>
              </a:rPr>
              <a:t>, </a:t>
            </a:r>
            <a:r>
              <a:rPr lang="hr-BA" b="0" i="0" dirty="0" err="1">
                <a:solidFill>
                  <a:srgbClr val="FF0000"/>
                </a:solidFill>
                <a:effectLst/>
                <a:latin typeface="source-serif-pro"/>
              </a:rPr>
              <a:t>not</a:t>
            </a:r>
            <a:r>
              <a:rPr lang="hr-BA" b="0" i="0" dirty="0">
                <a:solidFill>
                  <a:srgbClr val="FF0000"/>
                </a:solidFill>
                <a:effectLst/>
                <a:latin typeface="source-serif-pro"/>
              </a:rPr>
              <a:t> a </a:t>
            </a:r>
            <a:r>
              <a:rPr lang="hr-BA" b="0" i="0" dirty="0" err="1">
                <a:solidFill>
                  <a:srgbClr val="FF0000"/>
                </a:solidFill>
                <a:effectLst/>
                <a:latin typeface="source-serif-pro"/>
              </a:rPr>
              <a:t>summary</a:t>
            </a:r>
            <a:r>
              <a:rPr lang="hr-BA" b="0" i="0" dirty="0">
                <a:solidFill>
                  <a:srgbClr val="FF0000"/>
                </a:solidFill>
                <a:effectLst/>
                <a:latin typeface="source-serif-pro"/>
              </a:rPr>
              <a:t>)</a:t>
            </a:r>
          </a:p>
          <a:p>
            <a:r>
              <a:rPr lang="en-GB" b="0" i="0" dirty="0">
                <a:solidFill>
                  <a:srgbClr val="FF0000"/>
                </a:solidFill>
                <a:effectLst/>
                <a:latin typeface="source-serif-pro"/>
              </a:rPr>
              <a:t>A summary needs to be concise</a:t>
            </a:r>
            <a:endParaRPr lang="hr-BA" b="0" i="0" dirty="0">
              <a:solidFill>
                <a:srgbClr val="FF0000"/>
              </a:solidFill>
              <a:effectLst/>
              <a:latin typeface="source-serif-pro"/>
            </a:endParaRPr>
          </a:p>
          <a:p>
            <a:r>
              <a:rPr lang="hr-BA" dirty="0" err="1">
                <a:solidFill>
                  <a:srgbClr val="FF0000"/>
                </a:solidFill>
                <a:latin typeface="source-serif-pro"/>
              </a:rPr>
              <a:t>Does</a:t>
            </a:r>
            <a:r>
              <a:rPr lang="hr-BA" dirty="0">
                <a:solidFill>
                  <a:srgbClr val="FF0000"/>
                </a:solidFill>
                <a:latin typeface="source-serif-pro"/>
              </a:rPr>
              <a:t> </a:t>
            </a:r>
            <a:r>
              <a:rPr lang="hr-BA" dirty="0" err="1">
                <a:solidFill>
                  <a:srgbClr val="FF0000"/>
                </a:solidFill>
                <a:latin typeface="source-serif-pro"/>
              </a:rPr>
              <a:t>not</a:t>
            </a:r>
            <a:r>
              <a:rPr lang="hr-BA" dirty="0">
                <a:solidFill>
                  <a:srgbClr val="FF0000"/>
                </a:solidFill>
                <a:latin typeface="source-serif-pro"/>
              </a:rPr>
              <a:t> </a:t>
            </a:r>
            <a:r>
              <a:rPr lang="hr-BA" dirty="0" err="1">
                <a:solidFill>
                  <a:srgbClr val="FF0000"/>
                </a:solidFill>
                <a:latin typeface="source-serif-pro"/>
              </a:rPr>
              <a:t>refer</a:t>
            </a:r>
            <a:r>
              <a:rPr lang="hr-BA" dirty="0">
                <a:solidFill>
                  <a:srgbClr val="FF0000"/>
                </a:solidFill>
                <a:latin typeface="source-serif-pro"/>
              </a:rPr>
              <a:t> to </a:t>
            </a:r>
            <a:r>
              <a:rPr lang="hr-BA" dirty="0" err="1">
                <a:solidFill>
                  <a:srgbClr val="FF0000"/>
                </a:solidFill>
                <a:latin typeface="source-serif-pro"/>
              </a:rPr>
              <a:t>the</a:t>
            </a:r>
            <a:r>
              <a:rPr lang="hr-BA" dirty="0">
                <a:solidFill>
                  <a:srgbClr val="FF0000"/>
                </a:solidFill>
                <a:latin typeface="source-serif-pro"/>
              </a:rPr>
              <a:t> </a:t>
            </a:r>
            <a:r>
              <a:rPr lang="hr-BA" dirty="0" err="1">
                <a:solidFill>
                  <a:srgbClr val="FF0000"/>
                </a:solidFill>
                <a:latin typeface="source-serif-pro"/>
              </a:rPr>
              <a:t>article</a:t>
            </a:r>
            <a:r>
              <a:rPr lang="hr-BA" dirty="0">
                <a:solidFill>
                  <a:srgbClr val="FF0000"/>
                </a:solidFill>
                <a:latin typeface="source-serif-pro"/>
              </a:rPr>
              <a:t> </a:t>
            </a:r>
            <a:r>
              <a:rPr lang="hr-BA" dirty="0" err="1">
                <a:solidFill>
                  <a:srgbClr val="FF0000"/>
                </a:solidFill>
                <a:latin typeface="source-serif-pro"/>
              </a:rPr>
              <a:t>properly</a:t>
            </a:r>
            <a:endParaRPr lang="hr-BA" b="0" i="0" dirty="0">
              <a:solidFill>
                <a:srgbClr val="FF0000"/>
              </a:solidFill>
              <a:effectLst/>
              <a:latin typeface="source-serif-pro"/>
            </a:endParaRPr>
          </a:p>
          <a:p>
            <a:endParaRPr lang="en-GB" b="0" i="0" dirty="0">
              <a:solidFill>
                <a:srgbClr val="FF0000"/>
              </a:solidFill>
              <a:effectLst/>
              <a:latin typeface="source-serif-pro"/>
            </a:endParaRPr>
          </a:p>
          <a:p>
            <a:endParaRPr lang="hr-HR" dirty="0"/>
          </a:p>
        </p:txBody>
      </p:sp>
    </p:spTree>
    <p:extLst>
      <p:ext uri="{BB962C8B-B14F-4D97-AF65-F5344CB8AC3E}">
        <p14:creationId xmlns:p14="http://schemas.microsoft.com/office/powerpoint/2010/main" val="276669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DF99C25-37BC-81B9-40D8-6C0569DE0586}"/>
              </a:ext>
            </a:extLst>
          </p:cNvPr>
          <p:cNvSpPr>
            <a:spLocks noGrp="1" noChangeArrowheads="1"/>
          </p:cNvSpPr>
          <p:nvPr>
            <p:ph type="title"/>
          </p:nvPr>
        </p:nvSpPr>
        <p:spPr/>
        <p:txBody>
          <a:bodyPr/>
          <a:lstStyle/>
          <a:p>
            <a:pPr eaLnBrk="1" hangingPunct="1"/>
            <a:r>
              <a:rPr lang="en-US" altLang="en-US" sz="4000" b="1">
                <a:solidFill>
                  <a:srgbClr val="008000"/>
                </a:solidFill>
              </a:rPr>
              <a:t>Correct</a:t>
            </a:r>
            <a:r>
              <a:rPr lang="en-US" altLang="en-US" sz="4000" b="1">
                <a:solidFill>
                  <a:schemeClr val="tx1"/>
                </a:solidFill>
              </a:rPr>
              <a:t> </a:t>
            </a:r>
            <a:r>
              <a:rPr lang="en-US" altLang="en-US" sz="4000" b="1">
                <a:solidFill>
                  <a:srgbClr val="C0C0C0"/>
                </a:solidFill>
              </a:rPr>
              <a:t>Example</a:t>
            </a:r>
            <a:r>
              <a:rPr lang="en-US" altLang="en-US" sz="4000" b="1"/>
              <a:t> </a:t>
            </a:r>
            <a:r>
              <a:rPr lang="en-US" altLang="en-US" sz="4000" b="1">
                <a:solidFill>
                  <a:schemeClr val="tx1"/>
                </a:solidFill>
              </a:rPr>
              <a:t>Response</a:t>
            </a:r>
          </a:p>
        </p:txBody>
      </p:sp>
      <p:sp>
        <p:nvSpPr>
          <p:cNvPr id="14339" name="Rectangle 3">
            <a:extLst>
              <a:ext uri="{FF2B5EF4-FFF2-40B4-BE49-F238E27FC236}">
                <a16:creationId xmlns:a16="http://schemas.microsoft.com/office/drawing/2014/main" id="{64D50775-F4EB-7711-170C-5B7FF20A9DA7}"/>
              </a:ext>
            </a:extLst>
          </p:cNvPr>
          <p:cNvSpPr>
            <a:spLocks noGrp="1" noChangeArrowheads="1"/>
          </p:cNvSpPr>
          <p:nvPr>
            <p:ph type="body" idx="1"/>
          </p:nvPr>
        </p:nvSpPr>
        <p:spPr>
          <a:xfrm>
            <a:off x="1828800" y="1600201"/>
            <a:ext cx="8382000" cy="4525963"/>
          </a:xfrm>
        </p:spPr>
        <p:txBody>
          <a:bodyPr/>
          <a:lstStyle/>
          <a:p>
            <a:pPr eaLnBrk="1" hangingPunct="1">
              <a:buFontTx/>
              <a:buNone/>
            </a:pPr>
            <a:r>
              <a:rPr lang="hr-BA" dirty="0"/>
              <a:t>   </a:t>
            </a:r>
            <a:r>
              <a:rPr lang="en-GB" dirty="0"/>
              <a:t>According to </a:t>
            </a:r>
            <a:r>
              <a:rPr lang="hr-BA" dirty="0" err="1"/>
              <a:t>the</a:t>
            </a:r>
            <a:r>
              <a:rPr lang="en-GB" dirty="0"/>
              <a:t> Voice of America article</a:t>
            </a:r>
            <a:r>
              <a:rPr lang="hr-BA" dirty="0"/>
              <a:t> „MOOCS Are </a:t>
            </a:r>
            <a:r>
              <a:rPr lang="hr-BA" dirty="0" err="1"/>
              <a:t>Moving</a:t>
            </a:r>
            <a:r>
              <a:rPr lang="hr-BA" dirty="0"/>
              <a:t> </a:t>
            </a:r>
            <a:r>
              <a:rPr lang="hr-BA" dirty="0" err="1"/>
              <a:t>Forward</a:t>
            </a:r>
            <a:r>
              <a:rPr lang="hr-BA" dirty="0"/>
              <a:t>”</a:t>
            </a:r>
            <a:r>
              <a:rPr lang="en-GB" dirty="0"/>
              <a:t>, a</a:t>
            </a:r>
            <a:r>
              <a:rPr lang="hr-BA" dirty="0"/>
              <a:t> </a:t>
            </a:r>
            <a:r>
              <a:rPr lang="en-GB" dirty="0"/>
              <a:t>fast-growing MOOCs movement allows thousands to take online classes at once, changing </a:t>
            </a:r>
            <a:r>
              <a:rPr lang="hr-BA" dirty="0" err="1"/>
              <a:t>the</a:t>
            </a:r>
            <a:r>
              <a:rPr lang="hr-BA" dirty="0"/>
              <a:t> </a:t>
            </a:r>
            <a:r>
              <a:rPr lang="hr-BA" dirty="0" err="1"/>
              <a:t>way</a:t>
            </a:r>
            <a:r>
              <a:rPr lang="en-GB" dirty="0"/>
              <a:t> we learn.</a:t>
            </a:r>
            <a:endParaRPr lang="en-US" altLang="en-US" i="1" dirty="0"/>
          </a:p>
          <a:p>
            <a:pPr lvl="1" eaLnBrk="1" hangingPunct="1">
              <a:buFont typeface="Wingdings" panose="05000000000000000000" pitchFamily="2" charset="2"/>
              <a:buChar char="§"/>
            </a:pPr>
            <a:r>
              <a:rPr lang="en-US" altLang="en-US" sz="3200" dirty="0">
                <a:solidFill>
                  <a:srgbClr val="FF0000"/>
                </a:solidFill>
              </a:rPr>
              <a:t>Includes key information.</a:t>
            </a:r>
          </a:p>
          <a:p>
            <a:pPr lvl="1" eaLnBrk="1" hangingPunct="1">
              <a:buFont typeface="Wingdings" panose="05000000000000000000" pitchFamily="2" charset="2"/>
              <a:buChar char="§"/>
            </a:pPr>
            <a:r>
              <a:rPr lang="en-US" altLang="en-US" sz="3200" dirty="0">
                <a:solidFill>
                  <a:srgbClr val="FF0000"/>
                </a:solidFill>
              </a:rPr>
              <a:t>Doesn’t include unnecessary information</a:t>
            </a:r>
          </a:p>
          <a:p>
            <a:pPr lvl="1" eaLnBrk="1" hangingPunct="1">
              <a:buFont typeface="Wingdings" panose="05000000000000000000" pitchFamily="2" charset="2"/>
              <a:buChar char="§"/>
            </a:pPr>
            <a:r>
              <a:rPr lang="hr-BA" altLang="en-US" sz="3200" dirty="0" err="1">
                <a:solidFill>
                  <a:srgbClr val="FF0000"/>
                </a:solidFill>
              </a:rPr>
              <a:t>Keeps</a:t>
            </a:r>
            <a:r>
              <a:rPr lang="hr-BA" altLang="en-US" sz="3200" dirty="0">
                <a:solidFill>
                  <a:srgbClr val="FF0000"/>
                </a:solidFill>
              </a:rPr>
              <a:t> </a:t>
            </a:r>
            <a:r>
              <a:rPr lang="hr-BA" altLang="en-US" sz="3200" dirty="0" err="1">
                <a:solidFill>
                  <a:srgbClr val="FF0000"/>
                </a:solidFill>
              </a:rPr>
              <a:t>the</a:t>
            </a:r>
            <a:r>
              <a:rPr lang="hr-BA" altLang="en-US" sz="3200" dirty="0">
                <a:solidFill>
                  <a:srgbClr val="FF0000"/>
                </a:solidFill>
              </a:rPr>
              <a:t> original </a:t>
            </a:r>
            <a:r>
              <a:rPr lang="hr-BA" altLang="en-US" sz="3200" dirty="0" err="1">
                <a:solidFill>
                  <a:srgbClr val="FF0000"/>
                </a:solidFill>
              </a:rPr>
              <a:t>idea</a:t>
            </a:r>
            <a:endParaRPr lang="hr-BA" altLang="en-US" sz="3200" dirty="0">
              <a:solidFill>
                <a:srgbClr val="FF0000"/>
              </a:solidFill>
            </a:endParaRPr>
          </a:p>
          <a:p>
            <a:pPr lvl="1" eaLnBrk="1" hangingPunct="1">
              <a:buFont typeface="Wingdings" panose="05000000000000000000" pitchFamily="2" charset="2"/>
              <a:buChar char="§"/>
            </a:pPr>
            <a:r>
              <a:rPr lang="hr-BA" altLang="en-US" sz="3200" dirty="0" err="1">
                <a:solidFill>
                  <a:srgbClr val="FF0000"/>
                </a:solidFill>
              </a:rPr>
              <a:t>Refers</a:t>
            </a:r>
            <a:r>
              <a:rPr lang="hr-BA" altLang="en-US" sz="3200" dirty="0">
                <a:solidFill>
                  <a:srgbClr val="FF0000"/>
                </a:solidFill>
              </a:rPr>
              <a:t> to </a:t>
            </a:r>
            <a:r>
              <a:rPr lang="hr-BA" altLang="en-US" sz="3200" dirty="0" err="1">
                <a:solidFill>
                  <a:srgbClr val="FF0000"/>
                </a:solidFill>
              </a:rPr>
              <a:t>the</a:t>
            </a:r>
            <a:r>
              <a:rPr lang="hr-BA" altLang="en-US" sz="3200" dirty="0">
                <a:solidFill>
                  <a:srgbClr val="FF0000"/>
                </a:solidFill>
              </a:rPr>
              <a:t> </a:t>
            </a:r>
            <a:r>
              <a:rPr lang="hr-BA" altLang="en-US" sz="3200" dirty="0" err="1">
                <a:solidFill>
                  <a:srgbClr val="FF0000"/>
                </a:solidFill>
              </a:rPr>
              <a:t>article</a:t>
            </a:r>
            <a:r>
              <a:rPr lang="hr-BA" altLang="en-US" sz="3200" dirty="0">
                <a:solidFill>
                  <a:srgbClr val="FF0000"/>
                </a:solidFill>
              </a:rPr>
              <a:t> </a:t>
            </a:r>
            <a:r>
              <a:rPr lang="hr-BA" altLang="en-US" sz="3200" dirty="0" err="1">
                <a:solidFill>
                  <a:srgbClr val="FF0000"/>
                </a:solidFill>
              </a:rPr>
              <a:t>properly</a:t>
            </a:r>
            <a:endParaRPr lang="en-US" altLang="en-US" sz="3200" dirty="0">
              <a:solidFill>
                <a:srgbClr val="FF0000"/>
              </a:solidFill>
            </a:endParaRPr>
          </a:p>
        </p:txBody>
      </p:sp>
    </p:spTree>
    <p:extLst>
      <p:ext uri="{BB962C8B-B14F-4D97-AF65-F5344CB8AC3E}">
        <p14:creationId xmlns:p14="http://schemas.microsoft.com/office/powerpoint/2010/main" val="4249071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p:cTn id="13"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p:cTn id="19"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p:cTn id="25"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p:cTn id="31"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5E0914F-5DE4-C273-1843-FA46C4B493B2}"/>
              </a:ext>
            </a:extLst>
          </p:cNvPr>
          <p:cNvSpPr>
            <a:spLocks noGrp="1" noChangeArrowheads="1"/>
          </p:cNvSpPr>
          <p:nvPr>
            <p:ph type="ctrTitle"/>
          </p:nvPr>
        </p:nvSpPr>
        <p:spPr>
          <a:xfrm>
            <a:off x="2057400" y="1349376"/>
            <a:ext cx="7772400" cy="1470025"/>
          </a:xfrm>
        </p:spPr>
        <p:txBody>
          <a:bodyPr/>
          <a:lstStyle/>
          <a:p>
            <a:pPr algn="l" eaLnBrk="1" hangingPunct="1"/>
            <a:r>
              <a:rPr lang="hr-BA" altLang="en-US" sz="5400" b="1" dirty="0" err="1">
                <a:solidFill>
                  <a:srgbClr val="FF0000"/>
                </a:solidFill>
              </a:rPr>
              <a:t>Paraphrasing</a:t>
            </a:r>
            <a:endParaRPr lang="en-US" altLang="en-US" sz="5400" b="1" dirty="0">
              <a:solidFill>
                <a:srgbClr val="FF0000"/>
              </a:solidFill>
            </a:endParaRPr>
          </a:p>
        </p:txBody>
      </p:sp>
      <p:sp>
        <p:nvSpPr>
          <p:cNvPr id="2051" name="Rectangle 3">
            <a:extLst>
              <a:ext uri="{FF2B5EF4-FFF2-40B4-BE49-F238E27FC236}">
                <a16:creationId xmlns:a16="http://schemas.microsoft.com/office/drawing/2014/main" id="{84BE19B5-034B-F10D-2A51-AB35D34C2D45}"/>
              </a:ext>
            </a:extLst>
          </p:cNvPr>
          <p:cNvSpPr>
            <a:spLocks noGrp="1" noChangeArrowheads="1"/>
          </p:cNvSpPr>
          <p:nvPr>
            <p:ph type="subTitle" idx="1"/>
          </p:nvPr>
        </p:nvSpPr>
        <p:spPr>
          <a:xfrm>
            <a:off x="2133600" y="2590800"/>
            <a:ext cx="6934200" cy="1752600"/>
          </a:xfrm>
        </p:spPr>
        <p:txBody>
          <a:bodyPr/>
          <a:lstStyle/>
          <a:p>
            <a:pPr algn="l" eaLnBrk="1" hangingPunct="1"/>
            <a:r>
              <a:rPr lang="hr-BA" altLang="en-US" sz="3400" b="1" dirty="0" err="1">
                <a:solidFill>
                  <a:srgbClr val="C0C0C0"/>
                </a:solidFill>
              </a:rPr>
              <a:t>Different</a:t>
            </a:r>
            <a:r>
              <a:rPr lang="hr-BA" altLang="en-US" sz="3400" b="1" dirty="0">
                <a:solidFill>
                  <a:srgbClr val="C0C0C0"/>
                </a:solidFill>
              </a:rPr>
              <a:t> </a:t>
            </a:r>
            <a:r>
              <a:rPr lang="hr-BA" altLang="en-US" sz="3400" b="1" dirty="0" err="1">
                <a:solidFill>
                  <a:srgbClr val="C0C0C0"/>
                </a:solidFill>
              </a:rPr>
              <a:t>words</a:t>
            </a:r>
            <a:r>
              <a:rPr lang="hr-BA" altLang="en-US" sz="3400" b="1" dirty="0">
                <a:solidFill>
                  <a:srgbClr val="C0C0C0"/>
                </a:solidFill>
              </a:rPr>
              <a:t> - same </a:t>
            </a:r>
            <a:r>
              <a:rPr lang="hr-BA" altLang="en-US" sz="3400" b="1" dirty="0" err="1">
                <a:solidFill>
                  <a:srgbClr val="C0C0C0"/>
                </a:solidFill>
              </a:rPr>
              <a:t>meaning</a:t>
            </a:r>
            <a:endParaRPr lang="en-US" altLang="en-US" sz="3400" b="1" dirty="0">
              <a:solidFill>
                <a:srgbClr val="C0C0C0"/>
              </a:solidFill>
            </a:endParaRPr>
          </a:p>
        </p:txBody>
      </p:sp>
      <p:pic>
        <p:nvPicPr>
          <p:cNvPr id="2052" name="Picture 4" descr="little-pencil-cropped">
            <a:extLst>
              <a:ext uri="{FF2B5EF4-FFF2-40B4-BE49-F238E27FC236}">
                <a16:creationId xmlns:a16="http://schemas.microsoft.com/office/drawing/2014/main" id="{83E34FE7-5BB9-C5AD-CE0A-9383B6E09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914" y="3276600"/>
            <a:ext cx="362108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63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3FF2-2F05-4BE9-ECDF-BBEA5ECAC515}"/>
              </a:ext>
            </a:extLst>
          </p:cNvPr>
          <p:cNvSpPr>
            <a:spLocks noGrp="1"/>
          </p:cNvSpPr>
          <p:nvPr>
            <p:ph type="title"/>
          </p:nvPr>
        </p:nvSpPr>
        <p:spPr/>
        <p:txBody>
          <a:bodyPr/>
          <a:lstStyle/>
          <a:p>
            <a:r>
              <a:rPr lang="en-GB" dirty="0"/>
              <a:t>A paraphrase is…</a:t>
            </a:r>
            <a:endParaRPr lang="hr-HR" dirty="0"/>
          </a:p>
        </p:txBody>
      </p:sp>
      <p:sp>
        <p:nvSpPr>
          <p:cNvPr id="3" name="Content Placeholder 2">
            <a:extLst>
              <a:ext uri="{FF2B5EF4-FFF2-40B4-BE49-F238E27FC236}">
                <a16:creationId xmlns:a16="http://schemas.microsoft.com/office/drawing/2014/main" id="{AB15A9C8-E6E9-9292-DC21-DB37A1CD61A0}"/>
              </a:ext>
            </a:extLst>
          </p:cNvPr>
          <p:cNvSpPr>
            <a:spLocks noGrp="1"/>
          </p:cNvSpPr>
          <p:nvPr>
            <p:ph idx="1"/>
          </p:nvPr>
        </p:nvSpPr>
        <p:spPr>
          <a:xfrm>
            <a:off x="2006082" y="1600201"/>
            <a:ext cx="8117632" cy="4525963"/>
          </a:xfrm>
        </p:spPr>
        <p:txBody>
          <a:bodyPr/>
          <a:lstStyle/>
          <a:p>
            <a:r>
              <a:rPr lang="en-GB" dirty="0"/>
              <a:t>Your own version of essential information and ideas expressed by someone else, presented in a new form. </a:t>
            </a:r>
            <a:endParaRPr lang="hr-BA" dirty="0"/>
          </a:p>
          <a:p>
            <a:r>
              <a:rPr lang="hr-BA" dirty="0"/>
              <a:t>A </a:t>
            </a:r>
            <a:r>
              <a:rPr lang="hr-BA" dirty="0" err="1"/>
              <a:t>valuable</a:t>
            </a:r>
            <a:r>
              <a:rPr lang="hr-BA" dirty="0"/>
              <a:t> </a:t>
            </a:r>
            <a:r>
              <a:rPr lang="hr-BA" dirty="0" err="1"/>
              <a:t>skill</a:t>
            </a:r>
            <a:r>
              <a:rPr lang="hr-BA" dirty="0"/>
              <a:t> </a:t>
            </a:r>
            <a:r>
              <a:rPr lang="hr-BA" dirty="0" err="1"/>
              <a:t>because</a:t>
            </a:r>
            <a:r>
              <a:rPr lang="hr-BA" dirty="0"/>
              <a:t> t</a:t>
            </a:r>
            <a:r>
              <a:rPr lang="en-GB" dirty="0"/>
              <a:t>he mental process required for successful paraphrasing helps you to grasp the full meaning of the original. </a:t>
            </a:r>
            <a:endParaRPr lang="hr-HR" dirty="0"/>
          </a:p>
        </p:txBody>
      </p:sp>
    </p:spTree>
    <p:extLst>
      <p:ext uri="{BB962C8B-B14F-4D97-AF65-F5344CB8AC3E}">
        <p14:creationId xmlns:p14="http://schemas.microsoft.com/office/powerpoint/2010/main" val="11253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48FA-090A-996C-BC63-E8DA86479BAB}"/>
              </a:ext>
            </a:extLst>
          </p:cNvPr>
          <p:cNvSpPr>
            <a:spLocks noGrp="1"/>
          </p:cNvSpPr>
          <p:nvPr>
            <p:ph type="title"/>
          </p:nvPr>
        </p:nvSpPr>
        <p:spPr/>
        <p:txBody>
          <a:bodyPr/>
          <a:lstStyle/>
          <a:p>
            <a:r>
              <a:rPr lang="hr-BA" dirty="0" err="1"/>
              <a:t>Summarizing</a:t>
            </a:r>
            <a:r>
              <a:rPr lang="hr-BA" dirty="0"/>
              <a:t>? </a:t>
            </a:r>
            <a:r>
              <a:rPr lang="hr-BA" dirty="0" err="1"/>
              <a:t>Quoting</a:t>
            </a:r>
            <a:r>
              <a:rPr lang="hr-BA" dirty="0"/>
              <a:t>? </a:t>
            </a:r>
            <a:r>
              <a:rPr lang="hr-BA" dirty="0" err="1"/>
              <a:t>Paraphrasing</a:t>
            </a:r>
            <a:r>
              <a:rPr lang="hr-BA" dirty="0"/>
              <a:t>?</a:t>
            </a:r>
            <a:endParaRPr lang="hr-HR" dirty="0"/>
          </a:p>
        </p:txBody>
      </p:sp>
      <p:sp>
        <p:nvSpPr>
          <p:cNvPr id="3" name="Content Placeholder 2">
            <a:extLst>
              <a:ext uri="{FF2B5EF4-FFF2-40B4-BE49-F238E27FC236}">
                <a16:creationId xmlns:a16="http://schemas.microsoft.com/office/drawing/2014/main" id="{7F7FBAA0-2A4F-07F5-1D0A-A64079A57153}"/>
              </a:ext>
            </a:extLst>
          </p:cNvPr>
          <p:cNvSpPr>
            <a:spLocks noGrp="1"/>
          </p:cNvSpPr>
          <p:nvPr>
            <p:ph idx="1"/>
          </p:nvPr>
        </p:nvSpPr>
        <p:spPr/>
        <p:txBody>
          <a:bodyPr/>
          <a:lstStyle/>
          <a:p>
            <a:r>
              <a:rPr lang="hr-BA" dirty="0"/>
              <a:t>_____ </a:t>
            </a:r>
            <a:r>
              <a:rPr lang="en-GB" dirty="0"/>
              <a:t>must be identical to the original, word for word and must be attributed to the original author.</a:t>
            </a:r>
            <a:endParaRPr lang="hr-BA" dirty="0"/>
          </a:p>
          <a:p>
            <a:r>
              <a:rPr lang="hr-BA" dirty="0"/>
              <a:t>_____</a:t>
            </a:r>
            <a:r>
              <a:rPr lang="en-GB" dirty="0"/>
              <a:t> involves putting a passage from source material into your own words</a:t>
            </a:r>
            <a:endParaRPr lang="hr-BA" dirty="0"/>
          </a:p>
          <a:p>
            <a:r>
              <a:rPr lang="hr-BA" dirty="0"/>
              <a:t>_____</a:t>
            </a:r>
            <a:r>
              <a:rPr lang="en-GB" dirty="0"/>
              <a:t> involves putting the main idea(s) into your own words. It must attribute ideas to the original </a:t>
            </a:r>
            <a:r>
              <a:rPr lang="en-GB" dirty="0" err="1"/>
              <a:t>sourc</a:t>
            </a:r>
            <a:r>
              <a:rPr lang="hr-BA" dirty="0"/>
              <a:t>e </a:t>
            </a:r>
            <a:r>
              <a:rPr lang="hr-BA" dirty="0" err="1"/>
              <a:t>and</a:t>
            </a:r>
            <a:r>
              <a:rPr lang="hr-BA" dirty="0"/>
              <a:t> </a:t>
            </a:r>
            <a:r>
              <a:rPr lang="hr-BA" dirty="0" err="1"/>
              <a:t>is</a:t>
            </a:r>
            <a:r>
              <a:rPr lang="en-GB" dirty="0"/>
              <a:t> shorter than the original</a:t>
            </a:r>
            <a:r>
              <a:rPr lang="hr-BA" dirty="0"/>
              <a:t>.</a:t>
            </a:r>
            <a:endParaRPr lang="hr-HR" dirty="0"/>
          </a:p>
        </p:txBody>
      </p:sp>
    </p:spTree>
    <p:extLst>
      <p:ext uri="{BB962C8B-B14F-4D97-AF65-F5344CB8AC3E}">
        <p14:creationId xmlns:p14="http://schemas.microsoft.com/office/powerpoint/2010/main" val="210640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E0F3-62FF-6F4C-3705-29C970877259}"/>
              </a:ext>
            </a:extLst>
          </p:cNvPr>
          <p:cNvSpPr>
            <a:spLocks noGrp="1"/>
          </p:cNvSpPr>
          <p:nvPr>
            <p:ph type="title"/>
          </p:nvPr>
        </p:nvSpPr>
        <p:spPr/>
        <p:txBody>
          <a:bodyPr/>
          <a:lstStyle/>
          <a:p>
            <a:r>
              <a:rPr lang="hr-BA" dirty="0" err="1"/>
              <a:t>Paraphrasing</a:t>
            </a:r>
            <a:r>
              <a:rPr lang="hr-BA" dirty="0"/>
              <a:t> </a:t>
            </a:r>
            <a:r>
              <a:rPr lang="hr-BA" dirty="0" err="1"/>
              <a:t>Strategies</a:t>
            </a:r>
            <a:endParaRPr lang="hr-HR" dirty="0"/>
          </a:p>
        </p:txBody>
      </p:sp>
      <p:sp>
        <p:nvSpPr>
          <p:cNvPr id="3" name="Content Placeholder 2">
            <a:extLst>
              <a:ext uri="{FF2B5EF4-FFF2-40B4-BE49-F238E27FC236}">
                <a16:creationId xmlns:a16="http://schemas.microsoft.com/office/drawing/2014/main" id="{94FA5F68-87E8-F388-1203-A6FC5AAEEA45}"/>
              </a:ext>
            </a:extLst>
          </p:cNvPr>
          <p:cNvSpPr>
            <a:spLocks noGrp="1"/>
          </p:cNvSpPr>
          <p:nvPr>
            <p:ph idx="1"/>
          </p:nvPr>
        </p:nvSpPr>
        <p:spPr/>
        <p:txBody>
          <a:bodyPr/>
          <a:lstStyle/>
          <a:p>
            <a:pPr marL="514350" indent="-514350">
              <a:buFont typeface="+mj-lt"/>
              <a:buAutoNum type="arabicPeriod"/>
            </a:pPr>
            <a:r>
              <a:rPr lang="hr-BA" dirty="0">
                <a:solidFill>
                  <a:srgbClr val="2A3241"/>
                </a:solidFill>
                <a:latin typeface="lato" panose="020F0502020204030203" pitchFamily="34" charset="0"/>
              </a:rPr>
              <a:t>B</a:t>
            </a:r>
            <a:r>
              <a:rPr lang="en-GB" b="0" i="0" dirty="0" err="1">
                <a:solidFill>
                  <a:srgbClr val="2A3241"/>
                </a:solidFill>
                <a:effectLst/>
                <a:latin typeface="lato" panose="020F0502020204030203" pitchFamily="34" charset="0"/>
              </a:rPr>
              <a:t>asic</a:t>
            </a:r>
            <a:r>
              <a:rPr lang="en-GB" b="0" i="0" dirty="0">
                <a:solidFill>
                  <a:srgbClr val="2A3241"/>
                </a:solidFill>
                <a:effectLst/>
                <a:latin typeface="lato" panose="020F0502020204030203" pitchFamily="34" charset="0"/>
              </a:rPr>
              <a:t> level of paraphrasing is to change some of the words in the given text with their </a:t>
            </a:r>
            <a:r>
              <a:rPr lang="en-GB" b="1" i="0" dirty="0">
                <a:solidFill>
                  <a:srgbClr val="FF0000"/>
                </a:solidFill>
                <a:effectLst/>
                <a:latin typeface="lato" panose="020F0502020204030203" pitchFamily="34" charset="0"/>
              </a:rPr>
              <a:t>synonyms</a:t>
            </a:r>
            <a:endParaRPr lang="hr-BA" dirty="0">
              <a:solidFill>
                <a:srgbClr val="2A3241"/>
              </a:solidFill>
              <a:latin typeface="lato" panose="020F0502020204030203" pitchFamily="34" charset="0"/>
            </a:endParaRPr>
          </a:p>
          <a:p>
            <a:pPr marL="0" indent="0">
              <a:buNone/>
            </a:pPr>
            <a:endParaRPr lang="hr-BA" b="0" i="0" dirty="0">
              <a:solidFill>
                <a:srgbClr val="2A3241"/>
              </a:solidFill>
              <a:effectLst/>
              <a:latin typeface="lato" panose="020F0502020204030203" pitchFamily="34" charset="0"/>
            </a:endParaRPr>
          </a:p>
          <a:p>
            <a:pPr marL="0" indent="0">
              <a:buNone/>
            </a:pPr>
            <a:r>
              <a:rPr lang="hr-BA" b="0" i="0" dirty="0">
                <a:solidFill>
                  <a:srgbClr val="2A3241"/>
                </a:solidFill>
                <a:effectLst/>
                <a:latin typeface="lato" panose="020F0502020204030203" pitchFamily="34" charset="0"/>
              </a:rPr>
              <a:t>2. </a:t>
            </a:r>
            <a:r>
              <a:rPr lang="hr-BA" b="0" i="0" dirty="0" err="1">
                <a:solidFill>
                  <a:srgbClr val="2A3241"/>
                </a:solidFill>
                <a:effectLst/>
                <a:latin typeface="lato" panose="020F0502020204030203" pitchFamily="34" charset="0"/>
              </a:rPr>
              <a:t>Extensive</a:t>
            </a:r>
            <a:r>
              <a:rPr lang="hr-BA" b="0" i="0" dirty="0">
                <a:solidFill>
                  <a:srgbClr val="2A3241"/>
                </a:solidFill>
                <a:effectLst/>
                <a:latin typeface="lato" panose="020F0502020204030203" pitchFamily="34" charset="0"/>
              </a:rPr>
              <a:t> </a:t>
            </a:r>
            <a:r>
              <a:rPr lang="hr-BA" b="0" i="0" dirty="0" err="1">
                <a:solidFill>
                  <a:srgbClr val="2A3241"/>
                </a:solidFill>
                <a:effectLst/>
                <a:latin typeface="lato" panose="020F0502020204030203" pitchFamily="34" charset="0"/>
              </a:rPr>
              <a:t>level</a:t>
            </a:r>
            <a:r>
              <a:rPr lang="hr-BA" b="0" i="0" dirty="0">
                <a:solidFill>
                  <a:srgbClr val="2A3241"/>
                </a:solidFill>
                <a:effectLst/>
                <a:latin typeface="lato" panose="020F0502020204030203" pitchFamily="34" charset="0"/>
              </a:rPr>
              <a:t> </a:t>
            </a:r>
            <a:r>
              <a:rPr lang="hr-BA" b="0" i="0" dirty="0" err="1">
                <a:solidFill>
                  <a:srgbClr val="2A3241"/>
                </a:solidFill>
                <a:effectLst/>
                <a:latin typeface="lato" panose="020F0502020204030203" pitchFamily="34" charset="0"/>
              </a:rPr>
              <a:t>of</a:t>
            </a:r>
            <a:r>
              <a:rPr lang="hr-BA" b="0" i="0" dirty="0">
                <a:solidFill>
                  <a:srgbClr val="2A3241"/>
                </a:solidFill>
                <a:effectLst/>
                <a:latin typeface="lato" panose="020F0502020204030203" pitchFamily="34" charset="0"/>
              </a:rPr>
              <a:t> </a:t>
            </a:r>
            <a:r>
              <a:rPr lang="hr-BA" b="0" i="0" dirty="0" err="1">
                <a:solidFill>
                  <a:srgbClr val="2A3241"/>
                </a:solidFill>
                <a:effectLst/>
                <a:latin typeface="lato" panose="020F0502020204030203" pitchFamily="34" charset="0"/>
              </a:rPr>
              <a:t>paraphrasing</a:t>
            </a:r>
            <a:r>
              <a:rPr lang="hr-BA" b="0" i="0" dirty="0">
                <a:solidFill>
                  <a:srgbClr val="2A3241"/>
                </a:solidFill>
                <a:effectLst/>
                <a:latin typeface="lato" panose="020F0502020204030203" pitchFamily="34" charset="0"/>
              </a:rPr>
              <a:t> </a:t>
            </a:r>
            <a:r>
              <a:rPr lang="en-GB" b="0" i="0" dirty="0">
                <a:solidFill>
                  <a:srgbClr val="2A3241"/>
                </a:solidFill>
                <a:effectLst/>
                <a:latin typeface="lato" panose="020F0502020204030203" pitchFamily="34" charset="0"/>
              </a:rPr>
              <a:t>is to </a:t>
            </a:r>
            <a:endParaRPr lang="hr-BA" b="0" i="0" dirty="0">
              <a:solidFill>
                <a:srgbClr val="2A3241"/>
              </a:solidFill>
              <a:effectLst/>
              <a:latin typeface="lato" panose="020F0502020204030203" pitchFamily="34" charset="0"/>
            </a:endParaRPr>
          </a:p>
          <a:p>
            <a:pPr marL="0" indent="0">
              <a:buNone/>
            </a:pPr>
            <a:r>
              <a:rPr lang="hr-BA" dirty="0">
                <a:solidFill>
                  <a:srgbClr val="2A3241"/>
                </a:solidFill>
                <a:latin typeface="lato" panose="020F0502020204030203" pitchFamily="34" charset="0"/>
              </a:rPr>
              <a:t>  </a:t>
            </a:r>
            <a:r>
              <a:rPr lang="hr-BA" b="0" i="0" dirty="0">
                <a:solidFill>
                  <a:srgbClr val="2A3241"/>
                </a:solidFill>
                <a:effectLst/>
                <a:latin typeface="lato" panose="020F0502020204030203" pitchFamily="34" charset="0"/>
              </a:rPr>
              <a:t>  </a:t>
            </a:r>
            <a:r>
              <a:rPr lang="en-GB" b="1" i="0" dirty="0">
                <a:solidFill>
                  <a:srgbClr val="FF0000"/>
                </a:solidFill>
                <a:effectLst/>
                <a:latin typeface="lato" panose="020F0502020204030203" pitchFamily="34" charset="0"/>
              </a:rPr>
              <a:t>change the sentence structures</a:t>
            </a:r>
            <a:r>
              <a:rPr lang="hr-BA" b="1" i="0" dirty="0">
                <a:solidFill>
                  <a:srgbClr val="FF0000"/>
                </a:solidFill>
                <a:effectLst/>
                <a:latin typeface="lato" panose="020F0502020204030203" pitchFamily="34" charset="0"/>
              </a:rPr>
              <a:t> / </a:t>
            </a:r>
            <a:r>
              <a:rPr lang="hr-HR" dirty="0" err="1">
                <a:solidFill>
                  <a:srgbClr val="FF0000"/>
                </a:solidFill>
              </a:rPr>
              <a:t>shuffle</a:t>
            </a:r>
            <a:r>
              <a:rPr lang="hr-HR" dirty="0">
                <a:solidFill>
                  <a:srgbClr val="FF0000"/>
                </a:solidFill>
              </a:rPr>
              <a:t> </a:t>
            </a:r>
          </a:p>
          <a:p>
            <a:pPr marL="0" indent="0">
              <a:buNone/>
            </a:pPr>
            <a:r>
              <a:rPr lang="hr-HR" dirty="0">
                <a:solidFill>
                  <a:srgbClr val="FF0000"/>
                </a:solidFill>
              </a:rPr>
              <a:t>    </a:t>
            </a:r>
            <a:r>
              <a:rPr lang="hr-HR" dirty="0" err="1">
                <a:solidFill>
                  <a:srgbClr val="FF0000"/>
                </a:solidFill>
              </a:rPr>
              <a:t>the</a:t>
            </a:r>
            <a:r>
              <a:rPr lang="hr-HR" dirty="0">
                <a:solidFill>
                  <a:srgbClr val="FF0000"/>
                </a:solidFill>
              </a:rPr>
              <a:t> sentence </a:t>
            </a:r>
            <a:r>
              <a:rPr lang="hr-HR" dirty="0" err="1">
                <a:solidFill>
                  <a:srgbClr val="FF0000"/>
                </a:solidFill>
              </a:rPr>
              <a:t>order</a:t>
            </a:r>
            <a:r>
              <a:rPr lang="hr-HR" dirty="0">
                <a:solidFill>
                  <a:srgbClr val="FF0000"/>
                </a:solidFill>
              </a:rPr>
              <a:t>  </a:t>
            </a:r>
          </a:p>
        </p:txBody>
      </p:sp>
    </p:spTree>
    <p:extLst>
      <p:ext uri="{BB962C8B-B14F-4D97-AF65-F5344CB8AC3E}">
        <p14:creationId xmlns:p14="http://schemas.microsoft.com/office/powerpoint/2010/main" val="365126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9B90-25C4-81DD-25A0-A2BAA5F5BAAA}"/>
              </a:ext>
            </a:extLst>
          </p:cNvPr>
          <p:cNvSpPr>
            <a:spLocks noGrp="1"/>
          </p:cNvSpPr>
          <p:nvPr>
            <p:ph type="title"/>
          </p:nvPr>
        </p:nvSpPr>
        <p:spPr/>
        <p:txBody>
          <a:bodyPr/>
          <a:lstStyle/>
          <a:p>
            <a:r>
              <a:rPr lang="hr-BA" dirty="0" err="1"/>
              <a:t>Synonyms</a:t>
            </a:r>
            <a:r>
              <a:rPr lang="hr-BA" dirty="0"/>
              <a:t> - EXAMPLE</a:t>
            </a:r>
            <a:endParaRPr lang="hr-HR" dirty="0"/>
          </a:p>
        </p:txBody>
      </p:sp>
      <p:sp>
        <p:nvSpPr>
          <p:cNvPr id="3" name="Content Placeholder 2">
            <a:extLst>
              <a:ext uri="{FF2B5EF4-FFF2-40B4-BE49-F238E27FC236}">
                <a16:creationId xmlns:a16="http://schemas.microsoft.com/office/drawing/2014/main" id="{6242F3FA-16D2-B690-906D-D2B28222C556}"/>
              </a:ext>
            </a:extLst>
          </p:cNvPr>
          <p:cNvSpPr>
            <a:spLocks noGrp="1"/>
          </p:cNvSpPr>
          <p:nvPr>
            <p:ph idx="1"/>
          </p:nvPr>
        </p:nvSpPr>
        <p:spPr/>
        <p:txBody>
          <a:bodyPr/>
          <a:lstStyle/>
          <a:p>
            <a:r>
              <a:rPr lang="en-GB" b="0" i="0" dirty="0">
                <a:solidFill>
                  <a:srgbClr val="000000"/>
                </a:solidFill>
                <a:effectLst/>
                <a:latin typeface="acumin-pro"/>
              </a:rPr>
              <a:t>The student </a:t>
            </a:r>
            <a:r>
              <a:rPr lang="en-GB" b="1" i="0" dirty="0">
                <a:solidFill>
                  <a:schemeClr val="bg1">
                    <a:lumMod val="50000"/>
                  </a:schemeClr>
                </a:solidFill>
                <a:effectLst/>
                <a:latin typeface="acumin-pro"/>
              </a:rPr>
              <a:t>requested</a:t>
            </a:r>
            <a:r>
              <a:rPr lang="en-GB" b="1" i="0" dirty="0">
                <a:solidFill>
                  <a:srgbClr val="FF0000"/>
                </a:solidFill>
                <a:effectLst/>
                <a:latin typeface="acumin-pro"/>
              </a:rPr>
              <a:t> </a:t>
            </a:r>
            <a:r>
              <a:rPr lang="en-GB" b="0" i="0" dirty="0">
                <a:solidFill>
                  <a:srgbClr val="000000"/>
                </a:solidFill>
                <a:effectLst/>
                <a:latin typeface="acumin-pro"/>
              </a:rPr>
              <a:t>that the professor excuses her absence, but the professor </a:t>
            </a:r>
            <a:r>
              <a:rPr lang="en-GB" b="1" i="0" dirty="0">
                <a:solidFill>
                  <a:schemeClr val="bg1">
                    <a:lumMod val="50000"/>
                  </a:schemeClr>
                </a:solidFill>
                <a:effectLst/>
                <a:latin typeface="acumin-pro"/>
              </a:rPr>
              <a:t>refused</a:t>
            </a:r>
            <a:r>
              <a:rPr lang="en-GB" b="0" i="0" dirty="0">
                <a:solidFill>
                  <a:schemeClr val="bg1">
                    <a:lumMod val="50000"/>
                  </a:schemeClr>
                </a:solidFill>
                <a:effectLst/>
                <a:latin typeface="acumin-pro"/>
              </a:rPr>
              <a:t>.</a:t>
            </a:r>
            <a:endParaRPr lang="hr-BA" b="0" i="0" dirty="0">
              <a:solidFill>
                <a:schemeClr val="bg1">
                  <a:lumMod val="50000"/>
                </a:schemeClr>
              </a:solidFill>
              <a:effectLst/>
              <a:latin typeface="acumin-pro"/>
            </a:endParaRPr>
          </a:p>
          <a:p>
            <a:endParaRPr lang="hr-HR" dirty="0"/>
          </a:p>
          <a:p>
            <a:pPr marL="0" indent="0">
              <a:buNone/>
            </a:pPr>
            <a:r>
              <a:rPr lang="hr-HR" dirty="0"/>
              <a:t>PARAPHRASE:</a:t>
            </a:r>
          </a:p>
          <a:p>
            <a:pPr marL="0" indent="0">
              <a:buNone/>
            </a:pPr>
            <a:r>
              <a:rPr lang="en-GB" b="0" i="0" dirty="0">
                <a:solidFill>
                  <a:srgbClr val="000000"/>
                </a:solidFill>
                <a:effectLst/>
                <a:latin typeface="acumin-pro"/>
              </a:rPr>
              <a:t>The student </a:t>
            </a:r>
            <a:r>
              <a:rPr lang="hr-BA" b="1" i="0" dirty="0" err="1">
                <a:solidFill>
                  <a:schemeClr val="bg1">
                    <a:lumMod val="50000"/>
                  </a:schemeClr>
                </a:solidFill>
                <a:effectLst/>
                <a:latin typeface="acumin-pro"/>
              </a:rPr>
              <a:t>asked</a:t>
            </a:r>
            <a:r>
              <a:rPr lang="hr-BA" b="0" i="0" dirty="0">
                <a:solidFill>
                  <a:srgbClr val="000000"/>
                </a:solidFill>
                <a:effectLst/>
                <a:latin typeface="acumin-pro"/>
              </a:rPr>
              <a:t> </a:t>
            </a:r>
            <a:r>
              <a:rPr lang="hr-BA" b="0" i="0" dirty="0" err="1">
                <a:solidFill>
                  <a:srgbClr val="000000"/>
                </a:solidFill>
                <a:effectLst/>
                <a:latin typeface="acumin-pro"/>
              </a:rPr>
              <a:t>the</a:t>
            </a:r>
            <a:r>
              <a:rPr lang="hr-BA" b="0" i="0" dirty="0">
                <a:solidFill>
                  <a:srgbClr val="000000"/>
                </a:solidFill>
                <a:effectLst/>
                <a:latin typeface="acumin-pro"/>
              </a:rPr>
              <a:t> </a:t>
            </a:r>
            <a:r>
              <a:rPr lang="hr-BA" b="0" i="0" dirty="0" err="1">
                <a:solidFill>
                  <a:srgbClr val="000000"/>
                </a:solidFill>
                <a:effectLst/>
                <a:latin typeface="acumin-pro"/>
              </a:rPr>
              <a:t>professor</a:t>
            </a:r>
            <a:r>
              <a:rPr lang="hr-BA" b="0" i="0" dirty="0">
                <a:solidFill>
                  <a:srgbClr val="000000"/>
                </a:solidFill>
                <a:effectLst/>
                <a:latin typeface="acumin-pro"/>
              </a:rPr>
              <a:t> to </a:t>
            </a:r>
            <a:r>
              <a:rPr lang="en-GB" b="0" i="0" dirty="0">
                <a:solidFill>
                  <a:srgbClr val="000000"/>
                </a:solidFill>
                <a:effectLst/>
                <a:latin typeface="acumin-pro"/>
              </a:rPr>
              <a:t>excuse her absence, but the professor </a:t>
            </a:r>
            <a:r>
              <a:rPr lang="hr-BA" b="1" i="0" dirty="0" err="1">
                <a:solidFill>
                  <a:schemeClr val="bg1">
                    <a:lumMod val="50000"/>
                  </a:schemeClr>
                </a:solidFill>
                <a:effectLst/>
                <a:latin typeface="acumin-pro"/>
              </a:rPr>
              <a:t>denied</a:t>
            </a:r>
            <a:r>
              <a:rPr lang="en-GB" b="0" i="0" dirty="0">
                <a:solidFill>
                  <a:schemeClr val="bg1">
                    <a:lumMod val="50000"/>
                  </a:schemeClr>
                </a:solidFill>
                <a:effectLst/>
                <a:latin typeface="acumin-pro"/>
              </a:rPr>
              <a:t>.</a:t>
            </a:r>
            <a:endParaRPr lang="hr-BA" b="0" i="0" dirty="0">
              <a:solidFill>
                <a:schemeClr val="bg1">
                  <a:lumMod val="50000"/>
                </a:schemeClr>
              </a:solidFill>
              <a:effectLst/>
              <a:latin typeface="acumin-pro"/>
            </a:endParaRPr>
          </a:p>
          <a:p>
            <a:pPr marL="0" indent="0">
              <a:buNone/>
            </a:pPr>
            <a:endParaRPr lang="hr-HR" dirty="0"/>
          </a:p>
        </p:txBody>
      </p:sp>
    </p:spTree>
    <p:extLst>
      <p:ext uri="{BB962C8B-B14F-4D97-AF65-F5344CB8AC3E}">
        <p14:creationId xmlns:p14="http://schemas.microsoft.com/office/powerpoint/2010/main" val="213545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51BA-91E5-C16F-46AF-0413A9419CF0}"/>
              </a:ext>
            </a:extLst>
          </p:cNvPr>
          <p:cNvSpPr>
            <a:spLocks noGrp="1"/>
          </p:cNvSpPr>
          <p:nvPr>
            <p:ph type="title"/>
          </p:nvPr>
        </p:nvSpPr>
        <p:spPr/>
        <p:txBody>
          <a:bodyPr/>
          <a:lstStyle/>
          <a:p>
            <a:r>
              <a:rPr lang="hr-BA" dirty="0" err="1"/>
              <a:t>Shuffling</a:t>
            </a:r>
            <a:r>
              <a:rPr lang="hr-BA" dirty="0"/>
              <a:t> </a:t>
            </a:r>
            <a:r>
              <a:rPr lang="hr-BA" dirty="0" err="1"/>
              <a:t>the</a:t>
            </a:r>
            <a:r>
              <a:rPr lang="hr-BA" dirty="0"/>
              <a:t> sentence </a:t>
            </a:r>
            <a:r>
              <a:rPr lang="hr-BA" dirty="0" err="1"/>
              <a:t>order</a:t>
            </a:r>
            <a:r>
              <a:rPr lang="hr-BA" dirty="0"/>
              <a:t> - EXAMPLE</a:t>
            </a:r>
            <a:endParaRPr lang="hr-HR" dirty="0"/>
          </a:p>
        </p:txBody>
      </p:sp>
      <p:sp>
        <p:nvSpPr>
          <p:cNvPr id="3" name="Content Placeholder 2">
            <a:extLst>
              <a:ext uri="{FF2B5EF4-FFF2-40B4-BE49-F238E27FC236}">
                <a16:creationId xmlns:a16="http://schemas.microsoft.com/office/drawing/2014/main" id="{AA6FE0B5-62BB-DB95-67BB-7AAF22CE9FBB}"/>
              </a:ext>
            </a:extLst>
          </p:cNvPr>
          <p:cNvSpPr>
            <a:spLocks noGrp="1"/>
          </p:cNvSpPr>
          <p:nvPr>
            <p:ph idx="1"/>
          </p:nvPr>
        </p:nvSpPr>
        <p:spPr/>
        <p:txBody>
          <a:bodyPr/>
          <a:lstStyle/>
          <a:p>
            <a:r>
              <a:rPr lang="en-GB" b="0" i="0" dirty="0">
                <a:solidFill>
                  <a:srgbClr val="000000"/>
                </a:solidFill>
                <a:effectLst/>
                <a:latin typeface="acumin-pro"/>
              </a:rPr>
              <a:t>The student requested that the professor excuses her absence, but the professor refused.</a:t>
            </a:r>
            <a:endParaRPr lang="hr-BA" b="0" i="0" dirty="0">
              <a:solidFill>
                <a:srgbClr val="000000"/>
              </a:solidFill>
              <a:effectLst/>
              <a:latin typeface="acumin-pro"/>
            </a:endParaRPr>
          </a:p>
          <a:p>
            <a:endParaRPr lang="hr-BA" dirty="0">
              <a:solidFill>
                <a:srgbClr val="000000"/>
              </a:solidFill>
              <a:latin typeface="acumin-pro"/>
            </a:endParaRPr>
          </a:p>
          <a:p>
            <a:pPr marL="0" indent="0">
              <a:buNone/>
            </a:pPr>
            <a:r>
              <a:rPr lang="hr-BA" dirty="0">
                <a:solidFill>
                  <a:srgbClr val="000000"/>
                </a:solidFill>
                <a:latin typeface="acumin-pro"/>
              </a:rPr>
              <a:t>PARAPHRASE:</a:t>
            </a:r>
          </a:p>
          <a:p>
            <a:r>
              <a:rPr lang="en-GB" b="0" i="0" dirty="0">
                <a:solidFill>
                  <a:srgbClr val="000000"/>
                </a:solidFill>
                <a:effectLst/>
                <a:latin typeface="acumin-pro"/>
              </a:rPr>
              <a:t>The professor denied the student’s request for an excused absence.</a:t>
            </a:r>
            <a:endParaRPr lang="hr-HR" dirty="0"/>
          </a:p>
        </p:txBody>
      </p:sp>
    </p:spTree>
    <p:extLst>
      <p:ext uri="{BB962C8B-B14F-4D97-AF65-F5344CB8AC3E}">
        <p14:creationId xmlns:p14="http://schemas.microsoft.com/office/powerpoint/2010/main" val="23844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5E0914F-5DE4-C273-1843-FA46C4B493B2}"/>
              </a:ext>
            </a:extLst>
          </p:cNvPr>
          <p:cNvSpPr>
            <a:spLocks noGrp="1" noChangeArrowheads="1"/>
          </p:cNvSpPr>
          <p:nvPr>
            <p:ph type="ctrTitle"/>
          </p:nvPr>
        </p:nvSpPr>
        <p:spPr>
          <a:xfrm>
            <a:off x="2057400" y="1349376"/>
            <a:ext cx="7772400" cy="1470025"/>
          </a:xfrm>
        </p:spPr>
        <p:txBody>
          <a:bodyPr/>
          <a:lstStyle/>
          <a:p>
            <a:pPr algn="l" eaLnBrk="1" hangingPunct="1"/>
            <a:r>
              <a:rPr lang="en-US" altLang="en-US" sz="5400" b="1">
                <a:solidFill>
                  <a:srgbClr val="FF0000"/>
                </a:solidFill>
              </a:rPr>
              <a:t>Summarizing</a:t>
            </a:r>
          </a:p>
        </p:txBody>
      </p:sp>
      <p:sp>
        <p:nvSpPr>
          <p:cNvPr id="2051" name="Rectangle 3">
            <a:extLst>
              <a:ext uri="{FF2B5EF4-FFF2-40B4-BE49-F238E27FC236}">
                <a16:creationId xmlns:a16="http://schemas.microsoft.com/office/drawing/2014/main" id="{84BE19B5-034B-F10D-2A51-AB35D34C2D45}"/>
              </a:ext>
            </a:extLst>
          </p:cNvPr>
          <p:cNvSpPr>
            <a:spLocks noGrp="1" noChangeArrowheads="1"/>
          </p:cNvSpPr>
          <p:nvPr>
            <p:ph type="subTitle" idx="1"/>
          </p:nvPr>
        </p:nvSpPr>
        <p:spPr>
          <a:xfrm>
            <a:off x="2133600" y="2590800"/>
            <a:ext cx="6400800" cy="1752600"/>
          </a:xfrm>
        </p:spPr>
        <p:txBody>
          <a:bodyPr/>
          <a:lstStyle/>
          <a:p>
            <a:pPr algn="l" eaLnBrk="1" hangingPunct="1"/>
            <a:r>
              <a:rPr lang="en-US" altLang="en-US" sz="3400" b="1"/>
              <a:t>Getting to the </a:t>
            </a:r>
            <a:r>
              <a:rPr lang="en-US" altLang="en-US" sz="3400" b="1">
                <a:solidFill>
                  <a:srgbClr val="C0C0C0"/>
                </a:solidFill>
              </a:rPr>
              <a:t>Point</a:t>
            </a:r>
          </a:p>
        </p:txBody>
      </p:sp>
      <p:pic>
        <p:nvPicPr>
          <p:cNvPr id="2052" name="Picture 4" descr="little-pencil-cropped">
            <a:extLst>
              <a:ext uri="{FF2B5EF4-FFF2-40B4-BE49-F238E27FC236}">
                <a16:creationId xmlns:a16="http://schemas.microsoft.com/office/drawing/2014/main" id="{83E34FE7-5BB9-C5AD-CE0A-9383B6E09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914" y="3276600"/>
            <a:ext cx="362108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55F7-6769-7CF2-B02E-AB0E98E75771}"/>
              </a:ext>
            </a:extLst>
          </p:cNvPr>
          <p:cNvSpPr>
            <a:spLocks noGrp="1"/>
          </p:cNvSpPr>
          <p:nvPr>
            <p:ph type="title"/>
          </p:nvPr>
        </p:nvSpPr>
        <p:spPr/>
        <p:txBody>
          <a:bodyPr/>
          <a:lstStyle/>
          <a:p>
            <a:r>
              <a:rPr lang="hr-BA" dirty="0" err="1"/>
              <a:t>Your</a:t>
            </a:r>
            <a:r>
              <a:rPr lang="hr-BA" dirty="0"/>
              <a:t> </a:t>
            </a:r>
            <a:r>
              <a:rPr lang="hr-BA" dirty="0" err="1"/>
              <a:t>turn</a:t>
            </a:r>
            <a:r>
              <a:rPr lang="hr-BA" dirty="0"/>
              <a:t> </a:t>
            </a:r>
            <a:endParaRPr lang="hr-HR" dirty="0"/>
          </a:p>
        </p:txBody>
      </p:sp>
      <p:sp>
        <p:nvSpPr>
          <p:cNvPr id="3" name="Content Placeholder 2">
            <a:extLst>
              <a:ext uri="{FF2B5EF4-FFF2-40B4-BE49-F238E27FC236}">
                <a16:creationId xmlns:a16="http://schemas.microsoft.com/office/drawing/2014/main" id="{DF467FCE-C34B-534A-0BD3-3CEA5F3D76DB}"/>
              </a:ext>
            </a:extLst>
          </p:cNvPr>
          <p:cNvSpPr>
            <a:spLocks noGrp="1"/>
          </p:cNvSpPr>
          <p:nvPr>
            <p:ph idx="1"/>
          </p:nvPr>
        </p:nvSpPr>
        <p:spPr/>
        <p:txBody>
          <a:bodyPr/>
          <a:lstStyle/>
          <a:p>
            <a:pPr marL="0" indent="0">
              <a:buNone/>
            </a:pPr>
            <a:r>
              <a:rPr lang="en-GB" b="0" i="0" dirty="0">
                <a:solidFill>
                  <a:srgbClr val="000000"/>
                </a:solidFill>
                <a:effectLst/>
                <a:latin typeface="acumin-pro"/>
              </a:rPr>
              <a:t>International </a:t>
            </a:r>
            <a:r>
              <a:rPr lang="en-GB" b="0" i="0" dirty="0" err="1">
                <a:effectLst/>
                <a:latin typeface="acumin-pro"/>
              </a:rPr>
              <a:t>Center</a:t>
            </a:r>
            <a:r>
              <a:rPr lang="en-GB" b="0" i="0" dirty="0">
                <a:effectLst/>
                <a:latin typeface="acumin-pro"/>
              </a:rPr>
              <a:t> is hosting English Conversation c</a:t>
            </a:r>
            <a:r>
              <a:rPr lang="hr-BA" b="0" i="0" dirty="0" err="1">
                <a:effectLst/>
                <a:latin typeface="acumin-pro"/>
              </a:rPr>
              <a:t>ourses</a:t>
            </a:r>
            <a:r>
              <a:rPr lang="en-GB" b="0" i="0" dirty="0">
                <a:effectLst/>
                <a:latin typeface="acumin-pro"/>
              </a:rPr>
              <a:t>. They help non-native speakers of English practice their English speaking skills.</a:t>
            </a:r>
            <a:endParaRPr lang="hr-BA" b="0" i="0" dirty="0">
              <a:effectLst/>
              <a:latin typeface="acumin-pro"/>
            </a:endParaRPr>
          </a:p>
          <a:p>
            <a:pPr marL="0" indent="0">
              <a:buNone/>
            </a:pPr>
            <a:endParaRPr lang="hr-BA" b="0" i="0" dirty="0">
              <a:effectLst/>
              <a:latin typeface="acumin-pro"/>
            </a:endParaRPr>
          </a:p>
          <a:p>
            <a:pPr algn="l"/>
            <a:r>
              <a:rPr lang="en-GB" b="1" i="0" dirty="0">
                <a:effectLst/>
                <a:latin typeface="acumin-pro"/>
              </a:rPr>
              <a:t>Possible Solution:</a:t>
            </a:r>
            <a:r>
              <a:rPr lang="en-GB" b="0" i="0" dirty="0">
                <a:effectLst/>
                <a:latin typeface="acumin-pro"/>
              </a:rPr>
              <a:t> English non</a:t>
            </a:r>
            <a:r>
              <a:rPr lang="hr-BA" b="0" i="0" dirty="0">
                <a:effectLst/>
                <a:latin typeface="acumin-pro"/>
              </a:rPr>
              <a:t>-</a:t>
            </a:r>
            <a:r>
              <a:rPr lang="en-GB" b="0" i="0" dirty="0">
                <a:effectLst/>
                <a:latin typeface="acumin-pro"/>
              </a:rPr>
              <a:t>native speakers can improve their English by taking classes at International </a:t>
            </a:r>
            <a:r>
              <a:rPr lang="en-GB" b="0" i="0" dirty="0" err="1">
                <a:effectLst/>
                <a:latin typeface="acumin-pro"/>
              </a:rPr>
              <a:t>Center</a:t>
            </a:r>
            <a:r>
              <a:rPr lang="en-GB" b="0" i="0" dirty="0">
                <a:effectLst/>
                <a:latin typeface="acumin-pro"/>
              </a:rPr>
              <a:t>.</a:t>
            </a:r>
            <a:endParaRPr lang="hr-BA" b="0" i="0" dirty="0">
              <a:effectLst/>
              <a:latin typeface="acumin-pro"/>
            </a:endParaRPr>
          </a:p>
          <a:p>
            <a:pPr algn="l"/>
            <a:r>
              <a:rPr lang="hr-BA" i="1" dirty="0" err="1">
                <a:solidFill>
                  <a:srgbClr val="000000"/>
                </a:solidFill>
                <a:latin typeface="acumin-pro"/>
              </a:rPr>
              <a:t>Which</a:t>
            </a:r>
            <a:r>
              <a:rPr lang="hr-BA" i="1" dirty="0">
                <a:solidFill>
                  <a:srgbClr val="000000"/>
                </a:solidFill>
                <a:latin typeface="acumin-pro"/>
              </a:rPr>
              <a:t> 2 </a:t>
            </a:r>
            <a:r>
              <a:rPr lang="hr-BA" i="1" dirty="0" err="1">
                <a:solidFill>
                  <a:srgbClr val="000000"/>
                </a:solidFill>
                <a:latin typeface="acumin-pro"/>
              </a:rPr>
              <a:t>strategies</a:t>
            </a:r>
            <a:r>
              <a:rPr lang="hr-BA" i="1" dirty="0">
                <a:solidFill>
                  <a:srgbClr val="000000"/>
                </a:solidFill>
                <a:latin typeface="acumin-pro"/>
              </a:rPr>
              <a:t> </a:t>
            </a:r>
            <a:r>
              <a:rPr lang="hr-BA" i="1" dirty="0" err="1">
                <a:solidFill>
                  <a:srgbClr val="000000"/>
                </a:solidFill>
                <a:latin typeface="acumin-pro"/>
              </a:rPr>
              <a:t>have</a:t>
            </a:r>
            <a:r>
              <a:rPr lang="hr-BA" i="1" dirty="0">
                <a:solidFill>
                  <a:srgbClr val="000000"/>
                </a:solidFill>
                <a:latin typeface="acumin-pro"/>
              </a:rPr>
              <a:t> </a:t>
            </a:r>
            <a:r>
              <a:rPr lang="hr-BA" i="1" dirty="0" err="1">
                <a:solidFill>
                  <a:srgbClr val="000000"/>
                </a:solidFill>
                <a:latin typeface="acumin-pro"/>
              </a:rPr>
              <a:t>been</a:t>
            </a:r>
            <a:r>
              <a:rPr lang="hr-BA" i="1" dirty="0">
                <a:solidFill>
                  <a:srgbClr val="000000"/>
                </a:solidFill>
                <a:latin typeface="acumin-pro"/>
              </a:rPr>
              <a:t> </a:t>
            </a:r>
            <a:r>
              <a:rPr lang="hr-BA" i="1" dirty="0" err="1">
                <a:solidFill>
                  <a:srgbClr val="000000"/>
                </a:solidFill>
                <a:latin typeface="acumin-pro"/>
              </a:rPr>
              <a:t>used</a:t>
            </a:r>
            <a:r>
              <a:rPr lang="hr-BA" i="1" dirty="0">
                <a:solidFill>
                  <a:srgbClr val="000000"/>
                </a:solidFill>
                <a:latin typeface="acumin-pro"/>
              </a:rPr>
              <a:t> </a:t>
            </a:r>
            <a:r>
              <a:rPr lang="hr-BA" i="1" dirty="0" err="1">
                <a:solidFill>
                  <a:srgbClr val="000000"/>
                </a:solidFill>
                <a:latin typeface="acumin-pro"/>
              </a:rPr>
              <a:t>and</a:t>
            </a:r>
            <a:r>
              <a:rPr lang="hr-BA" i="1" dirty="0">
                <a:solidFill>
                  <a:srgbClr val="000000"/>
                </a:solidFill>
                <a:latin typeface="acumin-pro"/>
              </a:rPr>
              <a:t> how?</a:t>
            </a:r>
            <a:endParaRPr lang="en-GB" b="0" i="1" dirty="0">
              <a:solidFill>
                <a:srgbClr val="000000"/>
              </a:solidFill>
              <a:effectLst/>
              <a:latin typeface="acumin-pro"/>
            </a:endParaRPr>
          </a:p>
          <a:p>
            <a:endParaRPr lang="hr-HR" dirty="0"/>
          </a:p>
        </p:txBody>
      </p:sp>
    </p:spTree>
    <p:extLst>
      <p:ext uri="{BB962C8B-B14F-4D97-AF65-F5344CB8AC3E}">
        <p14:creationId xmlns:p14="http://schemas.microsoft.com/office/powerpoint/2010/main" val="33386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D74C-BEFE-4B8F-BA14-E716CB1FC51B}"/>
              </a:ext>
            </a:extLst>
          </p:cNvPr>
          <p:cNvSpPr>
            <a:spLocks noGrp="1"/>
          </p:cNvSpPr>
          <p:nvPr>
            <p:ph type="title"/>
          </p:nvPr>
        </p:nvSpPr>
        <p:spPr/>
        <p:txBody>
          <a:bodyPr/>
          <a:lstStyle/>
          <a:p>
            <a:r>
              <a:rPr lang="hr-BA" dirty="0"/>
              <a:t>Resources </a:t>
            </a:r>
            <a:r>
              <a:rPr lang="hr-BA" dirty="0" err="1"/>
              <a:t>and</a:t>
            </a:r>
            <a:r>
              <a:rPr lang="hr-BA" dirty="0"/>
              <a:t> </a:t>
            </a:r>
            <a:r>
              <a:rPr lang="hr-BA" dirty="0" err="1"/>
              <a:t>exercises</a:t>
            </a:r>
            <a:endParaRPr lang="hr-HR" dirty="0"/>
          </a:p>
        </p:txBody>
      </p:sp>
      <p:sp>
        <p:nvSpPr>
          <p:cNvPr id="3" name="Content Placeholder 2">
            <a:extLst>
              <a:ext uri="{FF2B5EF4-FFF2-40B4-BE49-F238E27FC236}">
                <a16:creationId xmlns:a16="http://schemas.microsoft.com/office/drawing/2014/main" id="{E8D15D8B-CD51-80A8-83BF-D2CD315ABE96}"/>
              </a:ext>
            </a:extLst>
          </p:cNvPr>
          <p:cNvSpPr>
            <a:spLocks noGrp="1"/>
          </p:cNvSpPr>
          <p:nvPr>
            <p:ph idx="1"/>
          </p:nvPr>
        </p:nvSpPr>
        <p:spPr>
          <a:xfrm>
            <a:off x="1981200" y="1600200"/>
            <a:ext cx="8229600" cy="5029200"/>
          </a:xfrm>
        </p:spPr>
        <p:txBody>
          <a:bodyPr/>
          <a:lstStyle/>
          <a:p>
            <a:r>
              <a:rPr lang="hr-HR" dirty="0">
                <a:hlinkClick r:id="rId2"/>
              </a:rPr>
              <a:t>https://owl.purdue.edu/owl_exercises/multilingual_exercises/paraphrase_and_summary_exercises/index.html</a:t>
            </a:r>
            <a:endParaRPr lang="hr-HR" dirty="0"/>
          </a:p>
          <a:p>
            <a:r>
              <a:rPr lang="hr-HR" dirty="0">
                <a:hlinkClick r:id="rId3"/>
              </a:rPr>
              <a:t>https://intranet.yorksj.ac.uk/learnteach/epax/paraphrasing/Para3tryme.pdf</a:t>
            </a:r>
            <a:endParaRPr lang="hr-HR" dirty="0"/>
          </a:p>
          <a:p>
            <a:r>
              <a:rPr lang="hr-HR" dirty="0">
                <a:hlinkClick r:id="rId4"/>
              </a:rPr>
              <a:t>https://www.csueastbay.edu/scaa/files/docs/student-handouts/paraphrasing.pdf</a:t>
            </a:r>
            <a:endParaRPr lang="hr-HR" dirty="0"/>
          </a:p>
          <a:p>
            <a:r>
              <a:rPr lang="hr-HR" dirty="0"/>
              <a:t>USEFUL ONLINE TOOL: </a:t>
            </a:r>
            <a:r>
              <a:rPr lang="hr-HR" dirty="0">
                <a:hlinkClick r:id="rId5"/>
              </a:rPr>
              <a:t>https://quillbot.com/</a:t>
            </a:r>
            <a:endParaRPr lang="hr-HR" dirty="0"/>
          </a:p>
          <a:p>
            <a:endParaRPr lang="hr-HR" dirty="0"/>
          </a:p>
          <a:p>
            <a:endParaRPr lang="hr-HR" dirty="0"/>
          </a:p>
          <a:p>
            <a:endParaRPr lang="hr-HR" dirty="0"/>
          </a:p>
          <a:p>
            <a:endParaRPr lang="hr-HR" dirty="0"/>
          </a:p>
          <a:p>
            <a:endParaRPr lang="hr-HR" dirty="0"/>
          </a:p>
        </p:txBody>
      </p:sp>
    </p:spTree>
    <p:extLst>
      <p:ext uri="{BB962C8B-B14F-4D97-AF65-F5344CB8AC3E}">
        <p14:creationId xmlns:p14="http://schemas.microsoft.com/office/powerpoint/2010/main" val="246538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9D1-20D8-E4B4-F29F-6BCD091C4863}"/>
              </a:ext>
            </a:extLst>
          </p:cNvPr>
          <p:cNvSpPr>
            <a:spLocks noGrp="1"/>
          </p:cNvSpPr>
          <p:nvPr>
            <p:ph type="title"/>
          </p:nvPr>
        </p:nvSpPr>
        <p:spPr/>
        <p:txBody>
          <a:bodyPr/>
          <a:lstStyle/>
          <a:p>
            <a:r>
              <a:rPr lang="hr-BA" dirty="0" err="1"/>
              <a:t>Check</a:t>
            </a:r>
            <a:r>
              <a:rPr lang="hr-BA" dirty="0"/>
              <a:t> </a:t>
            </a:r>
            <a:r>
              <a:rPr lang="hr-BA" dirty="0" err="1"/>
              <a:t>out</a:t>
            </a:r>
            <a:r>
              <a:rPr lang="hr-BA" dirty="0"/>
              <a:t> </a:t>
            </a:r>
            <a:r>
              <a:rPr lang="hr-BA" dirty="0" err="1"/>
              <a:t>this</a:t>
            </a:r>
            <a:r>
              <a:rPr lang="hr-BA" dirty="0"/>
              <a:t> video to </a:t>
            </a:r>
            <a:r>
              <a:rPr lang="hr-BA" dirty="0" err="1"/>
              <a:t>recap</a:t>
            </a:r>
            <a:r>
              <a:rPr lang="hr-BA" dirty="0"/>
              <a:t>:</a:t>
            </a:r>
            <a:endParaRPr lang="hr-HR" dirty="0"/>
          </a:p>
        </p:txBody>
      </p:sp>
      <p:sp>
        <p:nvSpPr>
          <p:cNvPr id="3" name="Content Placeholder 2">
            <a:extLst>
              <a:ext uri="{FF2B5EF4-FFF2-40B4-BE49-F238E27FC236}">
                <a16:creationId xmlns:a16="http://schemas.microsoft.com/office/drawing/2014/main" id="{E6296DB8-FC02-575C-C163-C741F1192CE5}"/>
              </a:ext>
            </a:extLst>
          </p:cNvPr>
          <p:cNvSpPr>
            <a:spLocks noGrp="1"/>
          </p:cNvSpPr>
          <p:nvPr>
            <p:ph idx="1"/>
          </p:nvPr>
        </p:nvSpPr>
        <p:spPr/>
        <p:txBody>
          <a:bodyPr>
            <a:normAutofit/>
          </a:bodyPr>
          <a:lstStyle/>
          <a:p>
            <a:pPr marL="0" indent="0">
              <a:lnSpc>
                <a:spcPct val="107000"/>
              </a:lnSpc>
              <a:spcAft>
                <a:spcPts val="800"/>
              </a:spcAft>
              <a:buNone/>
            </a:pPr>
            <a:endParaRPr lang="hr-HR" dirty="0">
              <a:hlinkClick r:id="rId2"/>
            </a:endParaRPr>
          </a:p>
          <a:p>
            <a:pPr>
              <a:lnSpc>
                <a:spcPct val="107000"/>
              </a:lnSpc>
              <a:spcAft>
                <a:spcPts val="800"/>
              </a:spcAft>
            </a:pPr>
            <a:r>
              <a:rPr lang="hr-HR" dirty="0">
                <a:hlinkClick r:id="rId3"/>
              </a:rPr>
              <a:t>https://www.youtube.com/watch?v=WZFI6dvgOzU</a:t>
            </a:r>
            <a:endParaRPr lang="hr-HR" dirty="0"/>
          </a:p>
          <a:p>
            <a:pPr>
              <a:lnSpc>
                <a:spcPct val="107000"/>
              </a:lnSpc>
              <a:spcAft>
                <a:spcPts val="800"/>
              </a:spcAft>
            </a:pPr>
            <a:endParaRPr lang="hr-HR" dirty="0"/>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i="1" dirty="0">
              <a:solidFill>
                <a:schemeClr val="accent1"/>
              </a:solidFill>
            </a:endParaRPr>
          </a:p>
          <a:p>
            <a:pPr>
              <a:lnSpc>
                <a:spcPct val="107000"/>
              </a:lnSpc>
              <a:spcAft>
                <a:spcPts val="800"/>
              </a:spcAft>
            </a:pPr>
            <a:endParaRPr lang="en-GB" sz="2800" i="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0" i="0" dirty="0">
              <a:solidFill>
                <a:srgbClr val="1F1F1F"/>
              </a:solidFill>
              <a:effectLst/>
              <a:latin typeface="Cabin"/>
            </a:endParaRPr>
          </a:p>
          <a:p>
            <a:pPr>
              <a:lnSpc>
                <a:spcPct val="107000"/>
              </a:lnSpc>
              <a:spcAft>
                <a:spcPts val="800"/>
              </a:spcAft>
            </a:pPr>
            <a:endParaRPr lang="hr-HR"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734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6B68-68BB-4976-AC3E-ECB1C4B07579}"/>
              </a:ext>
            </a:extLst>
          </p:cNvPr>
          <p:cNvSpPr>
            <a:spLocks noGrp="1"/>
          </p:cNvSpPr>
          <p:nvPr>
            <p:ph type="title"/>
          </p:nvPr>
        </p:nvSpPr>
        <p:spPr/>
        <p:txBody>
          <a:bodyPr>
            <a:normAutofit/>
          </a:bodyPr>
          <a:lstStyle/>
          <a:p>
            <a:r>
              <a:rPr lang="hr-BA" sz="4000" b="1" dirty="0"/>
              <a:t>8-STEP SUMMARIZING STRATEGY</a:t>
            </a:r>
            <a:endParaRPr lang="en-GB" sz="4000" b="1" dirty="0"/>
          </a:p>
        </p:txBody>
      </p:sp>
      <p:sp>
        <p:nvSpPr>
          <p:cNvPr id="3" name="Content Placeholder 2">
            <a:extLst>
              <a:ext uri="{FF2B5EF4-FFF2-40B4-BE49-F238E27FC236}">
                <a16:creationId xmlns:a16="http://schemas.microsoft.com/office/drawing/2014/main" id="{3AEED698-A07F-4FDE-9D94-4069D4E20219}"/>
              </a:ext>
            </a:extLst>
          </p:cNvPr>
          <p:cNvSpPr>
            <a:spLocks noGrp="1"/>
          </p:cNvSpPr>
          <p:nvPr>
            <p:ph idx="1"/>
          </p:nvPr>
        </p:nvSpPr>
        <p:spPr/>
        <p:txBody>
          <a:bodyPr>
            <a:normAutofit/>
          </a:bodyPr>
          <a:lstStyle/>
          <a:p>
            <a:pPr marL="0" indent="0">
              <a:buNone/>
            </a:pPr>
            <a:r>
              <a:rPr lang="en-GB" dirty="0"/>
              <a:t>Writing a good summary demonstrates that you clearly</a:t>
            </a:r>
          </a:p>
          <a:p>
            <a:pPr marL="0" indent="0">
              <a:buNone/>
            </a:pPr>
            <a:r>
              <a:rPr lang="en-GB" dirty="0"/>
              <a:t>understand a text...and that you can communicate that</a:t>
            </a:r>
          </a:p>
          <a:p>
            <a:pPr marL="0" indent="0">
              <a:buNone/>
            </a:pPr>
            <a:r>
              <a:rPr lang="en-GB" dirty="0"/>
              <a:t>understanding to your readers. A summary can be tricky to</a:t>
            </a:r>
          </a:p>
          <a:p>
            <a:pPr marL="0" indent="0">
              <a:buNone/>
            </a:pPr>
            <a:r>
              <a:rPr lang="en-GB" dirty="0"/>
              <a:t>write at first because </a:t>
            </a:r>
            <a:r>
              <a:rPr lang="en-GB" i="1" dirty="0">
                <a:solidFill>
                  <a:srgbClr val="FF0000"/>
                </a:solidFill>
              </a:rPr>
              <a:t>it’s tempting to include too much </a:t>
            </a:r>
            <a:r>
              <a:rPr lang="en-GB" dirty="0"/>
              <a:t>or too</a:t>
            </a:r>
          </a:p>
          <a:p>
            <a:pPr marL="0" indent="0">
              <a:buNone/>
            </a:pPr>
            <a:r>
              <a:rPr lang="en-GB" dirty="0"/>
              <a:t>little information. But by following this </a:t>
            </a:r>
            <a:r>
              <a:rPr lang="en-GB" b="1" dirty="0"/>
              <a:t>easy 8-step method</a:t>
            </a:r>
            <a:r>
              <a:rPr lang="en-GB" dirty="0"/>
              <a:t>,</a:t>
            </a:r>
          </a:p>
          <a:p>
            <a:pPr marL="0" indent="0">
              <a:buNone/>
            </a:pPr>
            <a:r>
              <a:rPr lang="en-GB" dirty="0"/>
              <a:t>you will be able to summarise texts quickly and successfully</a:t>
            </a:r>
          </a:p>
          <a:p>
            <a:pPr marL="0" indent="0">
              <a:buNone/>
            </a:pPr>
            <a:r>
              <a:rPr lang="en-GB" dirty="0"/>
              <a:t>for any class or subject.</a:t>
            </a:r>
          </a:p>
          <a:p>
            <a:pPr marL="0" indent="0">
              <a:buNone/>
            </a:pPr>
            <a:endParaRPr lang="en-GB" dirty="0"/>
          </a:p>
        </p:txBody>
      </p:sp>
    </p:spTree>
    <p:extLst>
      <p:ext uri="{BB962C8B-B14F-4D97-AF65-F5344CB8AC3E}">
        <p14:creationId xmlns:p14="http://schemas.microsoft.com/office/powerpoint/2010/main" val="844834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70086-A4E9-40B3-A6F9-EEF5C01C741B}"/>
              </a:ext>
            </a:extLst>
          </p:cNvPr>
          <p:cNvSpPr>
            <a:spLocks noGrp="1"/>
          </p:cNvSpPr>
          <p:nvPr>
            <p:ph idx="1"/>
          </p:nvPr>
        </p:nvSpPr>
        <p:spPr>
          <a:xfrm>
            <a:off x="277762" y="301625"/>
            <a:ext cx="11530780" cy="6384310"/>
          </a:xfrm>
        </p:spPr>
        <p:txBody>
          <a:bodyPr>
            <a:normAutofit/>
          </a:bodyPr>
          <a:lstStyle/>
          <a:p>
            <a:pPr marL="514350" indent="-514350">
              <a:buAutoNum type="arabicParenR"/>
            </a:pPr>
            <a:endParaRPr lang="hr-BA" b="1" u="sng" dirty="0">
              <a:solidFill>
                <a:schemeClr val="accent1"/>
              </a:solidFill>
            </a:endParaRPr>
          </a:p>
          <a:p>
            <a:pPr marL="514350" indent="-514350">
              <a:buAutoNum type="arabicParenR"/>
            </a:pPr>
            <a:r>
              <a:rPr lang="en-GB" b="1" u="sng" dirty="0">
                <a:solidFill>
                  <a:srgbClr val="FF0000"/>
                </a:solidFill>
              </a:rPr>
              <a:t>Divide…and conquer </a:t>
            </a:r>
          </a:p>
          <a:p>
            <a:pPr marL="0" indent="0">
              <a:buNone/>
            </a:pPr>
            <a:r>
              <a:rPr lang="en-GB" dirty="0"/>
              <a:t>First off, skim the text you are</a:t>
            </a:r>
            <a:r>
              <a:rPr lang="hr-HR" dirty="0"/>
              <a:t> </a:t>
            </a:r>
            <a:r>
              <a:rPr lang="en-GB" dirty="0"/>
              <a:t>going to summarise and</a:t>
            </a:r>
            <a:r>
              <a:rPr lang="en-GB" dirty="0">
                <a:solidFill>
                  <a:srgbClr val="FF0000"/>
                </a:solidFill>
              </a:rPr>
              <a:t> divide it into sections. </a:t>
            </a:r>
            <a:r>
              <a:rPr lang="en-GB" dirty="0"/>
              <a:t>Focus on any</a:t>
            </a:r>
            <a:r>
              <a:rPr lang="hr-HR" dirty="0"/>
              <a:t> </a:t>
            </a:r>
            <a:r>
              <a:rPr lang="en-GB" b="1" dirty="0"/>
              <a:t>headings and subheadings</a:t>
            </a:r>
            <a:r>
              <a:rPr lang="en-GB" dirty="0"/>
              <a:t>. Also look at any </a:t>
            </a:r>
            <a:r>
              <a:rPr lang="en-GB" b="1" dirty="0"/>
              <a:t>bold-faced</a:t>
            </a:r>
            <a:r>
              <a:rPr lang="hr-HR" b="1" dirty="0"/>
              <a:t> </a:t>
            </a:r>
            <a:r>
              <a:rPr lang="en-GB" dirty="0"/>
              <a:t>terms and make sure you understand them before you</a:t>
            </a:r>
            <a:r>
              <a:rPr lang="hr-HR" dirty="0"/>
              <a:t> </a:t>
            </a:r>
            <a:r>
              <a:rPr lang="en-GB" dirty="0"/>
              <a:t>read.</a:t>
            </a:r>
          </a:p>
          <a:p>
            <a:pPr marL="0" indent="0">
              <a:buNone/>
            </a:pPr>
            <a:r>
              <a:rPr lang="en-GB" b="1" u="sng" dirty="0">
                <a:solidFill>
                  <a:srgbClr val="FF0000"/>
                </a:solidFill>
              </a:rPr>
              <a:t>2) Read</a:t>
            </a:r>
          </a:p>
          <a:p>
            <a:pPr marL="0" indent="0">
              <a:buNone/>
            </a:pPr>
            <a:r>
              <a:rPr lang="en-GB" dirty="0"/>
              <a:t>Now that you’ve prepared, go ahead and read the</a:t>
            </a:r>
            <a:r>
              <a:rPr lang="hr-HR" dirty="0"/>
              <a:t> </a:t>
            </a:r>
            <a:r>
              <a:rPr lang="en-GB" dirty="0"/>
              <a:t>selection. Read straight through. At this point, you don’t</a:t>
            </a:r>
            <a:r>
              <a:rPr lang="hr-HR" dirty="0"/>
              <a:t> </a:t>
            </a:r>
            <a:r>
              <a:rPr lang="en-GB" dirty="0"/>
              <a:t>need to stop to look up anything that gives you trouble—just</a:t>
            </a:r>
            <a:r>
              <a:rPr lang="hr-HR" dirty="0"/>
              <a:t> </a:t>
            </a:r>
            <a:r>
              <a:rPr lang="en-GB" dirty="0"/>
              <a:t>get a feel for the author’s tone, style, and main idea</a:t>
            </a:r>
          </a:p>
        </p:txBody>
      </p:sp>
    </p:spTree>
    <p:extLst>
      <p:ext uri="{BB962C8B-B14F-4D97-AF65-F5344CB8AC3E}">
        <p14:creationId xmlns:p14="http://schemas.microsoft.com/office/powerpoint/2010/main" val="4176801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A6D7A4-1EA3-418F-97A6-4C56E72D2975}"/>
              </a:ext>
            </a:extLst>
          </p:cNvPr>
          <p:cNvSpPr>
            <a:spLocks noGrp="1"/>
          </p:cNvSpPr>
          <p:nvPr>
            <p:ph idx="1"/>
          </p:nvPr>
        </p:nvSpPr>
        <p:spPr>
          <a:xfrm>
            <a:off x="458428" y="287343"/>
            <a:ext cx="11275143" cy="6499122"/>
          </a:xfrm>
        </p:spPr>
        <p:txBody>
          <a:bodyPr>
            <a:normAutofit fontScale="85000" lnSpcReduction="10000"/>
          </a:bodyPr>
          <a:lstStyle/>
          <a:p>
            <a:pPr marL="0" indent="0">
              <a:buNone/>
            </a:pPr>
            <a:r>
              <a:rPr lang="en-GB" b="1" u="sng" dirty="0">
                <a:solidFill>
                  <a:srgbClr val="FF0000"/>
                </a:solidFill>
              </a:rPr>
              <a:t>3) Reread</a:t>
            </a:r>
          </a:p>
          <a:p>
            <a:pPr marL="0" indent="0">
              <a:lnSpc>
                <a:spcPct val="100000"/>
              </a:lnSpc>
              <a:buNone/>
            </a:pPr>
            <a:r>
              <a:rPr lang="en-GB" dirty="0"/>
              <a:t>Rereading should be active reading</a:t>
            </a:r>
            <a:r>
              <a:rPr lang="en-GB" dirty="0">
                <a:solidFill>
                  <a:srgbClr val="FF0000"/>
                </a:solidFill>
              </a:rPr>
              <a:t>. Underline</a:t>
            </a:r>
            <a:r>
              <a:rPr lang="hr-HR" dirty="0">
                <a:solidFill>
                  <a:srgbClr val="FF0000"/>
                </a:solidFill>
              </a:rPr>
              <a:t> </a:t>
            </a:r>
            <a:r>
              <a:rPr lang="en-GB" dirty="0">
                <a:solidFill>
                  <a:srgbClr val="FF0000"/>
                </a:solidFill>
              </a:rPr>
              <a:t>topic sentences and key facts. </a:t>
            </a:r>
            <a:r>
              <a:rPr lang="hr-HR" dirty="0">
                <a:solidFill>
                  <a:srgbClr val="FF0000"/>
                </a:solidFill>
              </a:rPr>
              <a:t> </a:t>
            </a:r>
            <a:r>
              <a:rPr lang="en-GB" dirty="0">
                <a:solidFill>
                  <a:srgbClr val="FF0000"/>
                </a:solidFill>
              </a:rPr>
              <a:t>Label areas </a:t>
            </a:r>
            <a:r>
              <a:rPr lang="en-GB" dirty="0"/>
              <a:t>that you want to</a:t>
            </a:r>
            <a:r>
              <a:rPr lang="hr-HR" dirty="0"/>
              <a:t> </a:t>
            </a:r>
            <a:r>
              <a:rPr lang="en-GB" dirty="0"/>
              <a:t>refer to as you write your summary. Also label areas that</a:t>
            </a:r>
            <a:r>
              <a:rPr lang="hr-HR" dirty="0"/>
              <a:t> </a:t>
            </a:r>
            <a:r>
              <a:rPr lang="en-GB" dirty="0"/>
              <a:t>should be avoided because the details—though they may</a:t>
            </a:r>
            <a:r>
              <a:rPr lang="hr-HR" dirty="0"/>
              <a:t> </a:t>
            </a:r>
            <a:r>
              <a:rPr lang="en-GB" dirty="0"/>
              <a:t>be interesting—are too specific. </a:t>
            </a:r>
            <a:endParaRPr lang="hr-HR" dirty="0"/>
          </a:p>
          <a:p>
            <a:pPr marL="0" indent="0">
              <a:lnSpc>
                <a:spcPct val="100000"/>
              </a:lnSpc>
              <a:buNone/>
            </a:pPr>
            <a:r>
              <a:rPr lang="en-GB" dirty="0"/>
              <a:t>Identify areas that you do</a:t>
            </a:r>
            <a:r>
              <a:rPr lang="hr-HR" dirty="0"/>
              <a:t> </a:t>
            </a:r>
            <a:r>
              <a:rPr lang="en-GB" dirty="0"/>
              <a:t>not understand and try to clarify those points.</a:t>
            </a:r>
          </a:p>
          <a:p>
            <a:pPr marL="0" indent="0">
              <a:buNone/>
            </a:pPr>
            <a:r>
              <a:rPr lang="en-GB" b="1" u="sng" dirty="0">
                <a:solidFill>
                  <a:srgbClr val="FF0000"/>
                </a:solidFill>
              </a:rPr>
              <a:t>4) One sentence at a time</a:t>
            </a:r>
          </a:p>
          <a:p>
            <a:pPr marL="0" indent="0">
              <a:buNone/>
            </a:pPr>
            <a:r>
              <a:rPr lang="en-GB" dirty="0"/>
              <a:t>You should now have a firm</a:t>
            </a:r>
            <a:r>
              <a:rPr lang="hr-HR" dirty="0"/>
              <a:t> </a:t>
            </a:r>
            <a:r>
              <a:rPr lang="en-GB" dirty="0"/>
              <a:t>grasp on the text you will be summarising. </a:t>
            </a:r>
            <a:endParaRPr lang="hr-HR" dirty="0"/>
          </a:p>
          <a:p>
            <a:pPr marL="0" indent="0">
              <a:buNone/>
            </a:pPr>
            <a:r>
              <a:rPr lang="en-GB" dirty="0"/>
              <a:t>In steps 1–3, you</a:t>
            </a:r>
            <a:r>
              <a:rPr lang="hr-HR" dirty="0"/>
              <a:t> </a:t>
            </a:r>
            <a:r>
              <a:rPr lang="en-GB" dirty="0"/>
              <a:t>divided the piece into sections and located the author’s</a:t>
            </a:r>
          </a:p>
          <a:p>
            <a:pPr marL="0" indent="0">
              <a:buNone/>
            </a:pPr>
            <a:r>
              <a:rPr lang="en-GB" dirty="0"/>
              <a:t>main ideas and points. </a:t>
            </a:r>
            <a:endParaRPr lang="hr-HR" dirty="0"/>
          </a:p>
          <a:p>
            <a:pPr marL="0" indent="0">
              <a:buNone/>
            </a:pPr>
            <a:r>
              <a:rPr lang="en-GB" dirty="0"/>
              <a:t>Now </a:t>
            </a:r>
            <a:r>
              <a:rPr lang="en-GB" dirty="0">
                <a:solidFill>
                  <a:srgbClr val="FF0000"/>
                </a:solidFill>
              </a:rPr>
              <a:t>write down the main idea of each section in one well-developed sentence</a:t>
            </a:r>
            <a:r>
              <a:rPr lang="en-GB" dirty="0">
                <a:solidFill>
                  <a:schemeClr val="accent1"/>
                </a:solidFill>
              </a:rPr>
              <a:t>. </a:t>
            </a:r>
            <a:r>
              <a:rPr lang="en-GB" dirty="0"/>
              <a:t>Make sure</a:t>
            </a:r>
            <a:r>
              <a:rPr lang="hr-HR" dirty="0"/>
              <a:t> </a:t>
            </a:r>
            <a:r>
              <a:rPr lang="en-GB" dirty="0"/>
              <a:t>that what you include in your sentences are </a:t>
            </a:r>
            <a:r>
              <a:rPr lang="en-GB" b="1" dirty="0"/>
              <a:t>key points</a:t>
            </a:r>
            <a:r>
              <a:rPr lang="en-GB" dirty="0"/>
              <a:t>, not</a:t>
            </a:r>
            <a:r>
              <a:rPr lang="hr-BA" dirty="0"/>
              <a:t> </a:t>
            </a:r>
            <a:r>
              <a:rPr lang="en-GB" dirty="0"/>
              <a:t>minor details</a:t>
            </a:r>
            <a:r>
              <a:rPr lang="hr-HR" dirty="0"/>
              <a:t>!</a:t>
            </a:r>
            <a:endParaRPr lang="en-GB" dirty="0"/>
          </a:p>
        </p:txBody>
      </p:sp>
    </p:spTree>
    <p:extLst>
      <p:ext uri="{BB962C8B-B14F-4D97-AF65-F5344CB8AC3E}">
        <p14:creationId xmlns:p14="http://schemas.microsoft.com/office/powerpoint/2010/main" val="897697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D684F7F-893A-4AFB-9166-8748D7CA5101}"/>
              </a:ext>
            </a:extLst>
          </p:cNvPr>
          <p:cNvSpPr>
            <a:spLocks noGrp="1"/>
          </p:cNvSpPr>
          <p:nvPr>
            <p:ph idx="1"/>
          </p:nvPr>
        </p:nvSpPr>
        <p:spPr>
          <a:xfrm>
            <a:off x="670247" y="204019"/>
            <a:ext cx="11235814" cy="6449962"/>
          </a:xfrm>
        </p:spPr>
        <p:txBody>
          <a:bodyPr>
            <a:normAutofit fontScale="85000" lnSpcReduction="20000"/>
          </a:bodyPr>
          <a:lstStyle/>
          <a:p>
            <a:pPr marL="0" indent="0">
              <a:buNone/>
            </a:pPr>
            <a:r>
              <a:rPr lang="en-GB" b="1" u="sng" dirty="0">
                <a:solidFill>
                  <a:srgbClr val="FF0000"/>
                </a:solidFill>
              </a:rPr>
              <a:t>5) Write a thesis statement</a:t>
            </a:r>
            <a:endParaRPr lang="hr-BA" b="1" u="sng" dirty="0">
              <a:solidFill>
                <a:srgbClr val="FF0000"/>
              </a:solidFill>
            </a:endParaRPr>
          </a:p>
          <a:p>
            <a:pPr marL="0" indent="0">
              <a:buNone/>
            </a:pPr>
            <a:r>
              <a:rPr lang="en-GB" dirty="0"/>
              <a:t>This is the key to any well written summary. </a:t>
            </a:r>
            <a:r>
              <a:rPr lang="hr-BA" dirty="0"/>
              <a:t> </a:t>
            </a:r>
            <a:r>
              <a:rPr lang="en-GB" dirty="0"/>
              <a:t>Review the sentences you wrote in step 4.</a:t>
            </a:r>
          </a:p>
          <a:p>
            <a:pPr marL="0" indent="0">
              <a:lnSpc>
                <a:spcPct val="120000"/>
              </a:lnSpc>
              <a:buNone/>
            </a:pPr>
            <a:r>
              <a:rPr lang="en-GB" dirty="0"/>
              <a:t>From them, you should be able to create </a:t>
            </a:r>
            <a:r>
              <a:rPr lang="en-GB" b="1" dirty="0">
                <a:solidFill>
                  <a:srgbClr val="FF0000"/>
                </a:solidFill>
              </a:rPr>
              <a:t>a thesis statement</a:t>
            </a:r>
            <a:r>
              <a:rPr lang="hr-HR" b="1" dirty="0">
                <a:solidFill>
                  <a:srgbClr val="FF0000"/>
                </a:solidFill>
              </a:rPr>
              <a:t> </a:t>
            </a:r>
            <a:r>
              <a:rPr lang="en-GB" b="1" dirty="0">
                <a:solidFill>
                  <a:srgbClr val="FF0000"/>
                </a:solidFill>
              </a:rPr>
              <a:t>that clearly communicates what the entire text was trying to</a:t>
            </a:r>
            <a:r>
              <a:rPr lang="hr-HR" b="1" dirty="0">
                <a:solidFill>
                  <a:srgbClr val="FF0000"/>
                </a:solidFill>
              </a:rPr>
              <a:t> </a:t>
            </a:r>
            <a:r>
              <a:rPr lang="en-GB" b="1" dirty="0">
                <a:solidFill>
                  <a:srgbClr val="FF0000"/>
                </a:solidFill>
              </a:rPr>
              <a:t>achieve. </a:t>
            </a:r>
            <a:r>
              <a:rPr lang="en-GB" dirty="0"/>
              <a:t>If you find that you are not able to do this step, then</a:t>
            </a:r>
            <a:r>
              <a:rPr lang="hr-HR" dirty="0"/>
              <a:t> </a:t>
            </a:r>
            <a:r>
              <a:rPr lang="en-GB" dirty="0"/>
              <a:t>you should go back and make sure your sentences actually</a:t>
            </a:r>
            <a:r>
              <a:rPr lang="hr-HR" dirty="0"/>
              <a:t> </a:t>
            </a:r>
            <a:r>
              <a:rPr lang="en-GB" dirty="0"/>
              <a:t>addressed key points.</a:t>
            </a:r>
          </a:p>
          <a:p>
            <a:pPr marL="0" indent="0">
              <a:buNone/>
            </a:pPr>
            <a:endParaRPr lang="en-GB" dirty="0"/>
          </a:p>
          <a:p>
            <a:pPr marL="0" indent="0">
              <a:buNone/>
            </a:pPr>
            <a:r>
              <a:rPr lang="en-GB" b="1" u="sng" dirty="0">
                <a:solidFill>
                  <a:srgbClr val="FF0000"/>
                </a:solidFill>
              </a:rPr>
              <a:t>6) Ready to write </a:t>
            </a:r>
          </a:p>
          <a:p>
            <a:pPr marL="0" indent="0">
              <a:buNone/>
            </a:pPr>
            <a:r>
              <a:rPr lang="en-GB" dirty="0"/>
              <a:t>At this point, your first draft is virtually</a:t>
            </a:r>
            <a:r>
              <a:rPr lang="hr-HR" dirty="0"/>
              <a:t> </a:t>
            </a:r>
            <a:r>
              <a:rPr lang="en-GB" dirty="0"/>
              <a:t>done. </a:t>
            </a:r>
            <a:endParaRPr lang="hr-HR" dirty="0"/>
          </a:p>
          <a:p>
            <a:pPr marL="0" indent="0">
              <a:buNone/>
            </a:pPr>
            <a:r>
              <a:rPr lang="en-GB" dirty="0"/>
              <a:t>You can use </a:t>
            </a:r>
            <a:r>
              <a:rPr lang="en-GB" b="1" dirty="0"/>
              <a:t>the thesis statement as the</a:t>
            </a:r>
            <a:r>
              <a:rPr lang="en-GB" b="1" dirty="0">
                <a:solidFill>
                  <a:srgbClr val="FF0000"/>
                </a:solidFill>
              </a:rPr>
              <a:t> </a:t>
            </a:r>
            <a:r>
              <a:rPr lang="en-GB" b="1" u="sng" dirty="0">
                <a:solidFill>
                  <a:srgbClr val="FF0000"/>
                </a:solidFill>
              </a:rPr>
              <a:t>introductory</a:t>
            </a:r>
            <a:r>
              <a:rPr lang="hr-HR" dirty="0">
                <a:solidFill>
                  <a:srgbClr val="FF0000"/>
                </a:solidFill>
              </a:rPr>
              <a:t> </a:t>
            </a:r>
            <a:r>
              <a:rPr lang="en-GB" dirty="0"/>
              <a:t>sentence of your summary, </a:t>
            </a:r>
            <a:r>
              <a:rPr lang="hr-HR" dirty="0"/>
              <a:t> </a:t>
            </a:r>
            <a:r>
              <a:rPr lang="en-GB" dirty="0"/>
              <a:t>and </a:t>
            </a:r>
            <a:r>
              <a:rPr lang="en-GB" b="1" dirty="0"/>
              <a:t>your other sentences can</a:t>
            </a:r>
            <a:r>
              <a:rPr lang="hr-HR" b="1" dirty="0"/>
              <a:t> </a:t>
            </a:r>
            <a:r>
              <a:rPr lang="en-GB" b="1" dirty="0"/>
              <a:t>make up </a:t>
            </a:r>
            <a:r>
              <a:rPr lang="en-GB" b="1" u="sng" dirty="0">
                <a:solidFill>
                  <a:srgbClr val="FF0000"/>
                </a:solidFill>
              </a:rPr>
              <a:t>the body</a:t>
            </a:r>
            <a:r>
              <a:rPr lang="en-GB" dirty="0">
                <a:solidFill>
                  <a:srgbClr val="FF0000"/>
                </a:solidFill>
              </a:rPr>
              <a:t>. </a:t>
            </a:r>
            <a:endParaRPr lang="hr-HR" dirty="0">
              <a:solidFill>
                <a:srgbClr val="FF0000"/>
              </a:solidFill>
            </a:endParaRPr>
          </a:p>
          <a:p>
            <a:pPr marL="0" indent="0">
              <a:buNone/>
            </a:pPr>
            <a:r>
              <a:rPr lang="en-GB" dirty="0"/>
              <a:t>Make sure </a:t>
            </a:r>
            <a:r>
              <a:rPr lang="en-GB" b="1" dirty="0"/>
              <a:t>that they are in order. </a:t>
            </a:r>
            <a:endParaRPr lang="hr-HR" b="1" dirty="0"/>
          </a:p>
          <a:p>
            <a:pPr marL="0" indent="0">
              <a:buNone/>
            </a:pPr>
            <a:r>
              <a:rPr lang="en-GB" dirty="0"/>
              <a:t>Add</a:t>
            </a:r>
            <a:r>
              <a:rPr lang="hr-HR" dirty="0"/>
              <a:t> </a:t>
            </a:r>
            <a:r>
              <a:rPr lang="en-GB" dirty="0"/>
              <a:t>some </a:t>
            </a:r>
            <a:r>
              <a:rPr lang="en-GB" b="1" dirty="0">
                <a:solidFill>
                  <a:srgbClr val="FF0000"/>
                </a:solidFill>
              </a:rPr>
              <a:t>transition words </a:t>
            </a:r>
            <a:r>
              <a:rPr lang="en-GB" dirty="0"/>
              <a:t>(</a:t>
            </a:r>
            <a:r>
              <a:rPr lang="en-GB" b="1" i="1" dirty="0"/>
              <a:t>then, however, also, moreover</a:t>
            </a:r>
            <a:r>
              <a:rPr lang="hr-HR" b="1" i="1" dirty="0"/>
              <a:t>, </a:t>
            </a:r>
            <a:r>
              <a:rPr lang="hr-HR" b="1" i="1" dirty="0" err="1"/>
              <a:t>furthermore</a:t>
            </a:r>
            <a:r>
              <a:rPr lang="hr-HR" b="1" i="1" dirty="0"/>
              <a:t>, </a:t>
            </a:r>
            <a:r>
              <a:rPr lang="hr-HR" b="1" i="1" dirty="0" err="1"/>
              <a:t>nevertheless</a:t>
            </a:r>
            <a:r>
              <a:rPr lang="hr-HR" b="1" i="1" dirty="0"/>
              <a:t> </a:t>
            </a:r>
            <a:r>
              <a:rPr lang="hr-HR" b="1" i="1" dirty="0" err="1"/>
              <a:t>etc</a:t>
            </a:r>
            <a:r>
              <a:rPr lang="hr-HR" b="1" i="1" dirty="0"/>
              <a:t>.</a:t>
            </a:r>
            <a:r>
              <a:rPr lang="en-GB" dirty="0"/>
              <a:t>) that</a:t>
            </a:r>
            <a:r>
              <a:rPr lang="hr-HR" dirty="0"/>
              <a:t> </a:t>
            </a:r>
            <a:r>
              <a:rPr lang="en-GB" dirty="0"/>
              <a:t>help with the overall structure and flow of the summary. </a:t>
            </a:r>
            <a:endParaRPr lang="hr-HR" dirty="0"/>
          </a:p>
        </p:txBody>
      </p:sp>
    </p:spTree>
    <p:extLst>
      <p:ext uri="{BB962C8B-B14F-4D97-AF65-F5344CB8AC3E}">
        <p14:creationId xmlns:p14="http://schemas.microsoft.com/office/powerpoint/2010/main" val="366552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533E6F9-4BA6-4E2E-9607-2B294692F347}"/>
              </a:ext>
            </a:extLst>
          </p:cNvPr>
          <p:cNvSpPr>
            <a:spLocks noGrp="1"/>
          </p:cNvSpPr>
          <p:nvPr>
            <p:ph idx="1"/>
          </p:nvPr>
        </p:nvSpPr>
        <p:spPr>
          <a:xfrm>
            <a:off x="314631" y="353960"/>
            <a:ext cx="11690555" cy="6420465"/>
          </a:xfrm>
        </p:spPr>
        <p:txBody>
          <a:bodyPr>
            <a:normAutofit lnSpcReduction="10000"/>
          </a:bodyPr>
          <a:lstStyle/>
          <a:p>
            <a:pPr marL="0" indent="0">
              <a:buNone/>
            </a:pPr>
            <a:r>
              <a:rPr lang="en-GB" b="1" u="sng" dirty="0">
                <a:solidFill>
                  <a:srgbClr val="FF0000"/>
                </a:solidFill>
              </a:rPr>
              <a:t>7) Check for accuracy</a:t>
            </a:r>
          </a:p>
          <a:p>
            <a:pPr marL="0" indent="0">
              <a:buNone/>
            </a:pPr>
            <a:r>
              <a:rPr lang="en-GB" dirty="0"/>
              <a:t>Reread your summary and make</a:t>
            </a:r>
            <a:r>
              <a:rPr lang="hr-HR" dirty="0"/>
              <a:t> </a:t>
            </a:r>
            <a:r>
              <a:rPr lang="en-GB" dirty="0"/>
              <a:t>certain that you have accurately represented the author’s</a:t>
            </a:r>
            <a:r>
              <a:rPr lang="hr-HR" dirty="0"/>
              <a:t> </a:t>
            </a:r>
            <a:r>
              <a:rPr lang="en-GB" dirty="0"/>
              <a:t>ideas and key points. </a:t>
            </a:r>
            <a:endParaRPr lang="hr-HR" dirty="0"/>
          </a:p>
          <a:p>
            <a:pPr marL="0" indent="0">
              <a:buNone/>
            </a:pPr>
            <a:r>
              <a:rPr lang="en-GB" dirty="0"/>
              <a:t>Make sure that you have </a:t>
            </a:r>
            <a:r>
              <a:rPr lang="en-GB" b="1" dirty="0">
                <a:solidFill>
                  <a:srgbClr val="FF0000"/>
                </a:solidFill>
              </a:rPr>
              <a:t>correctly</a:t>
            </a:r>
            <a:r>
              <a:rPr lang="hr-HR" b="1" dirty="0">
                <a:solidFill>
                  <a:srgbClr val="FF0000"/>
                </a:solidFill>
              </a:rPr>
              <a:t> </a:t>
            </a:r>
            <a:r>
              <a:rPr lang="en-GB" b="1" dirty="0">
                <a:solidFill>
                  <a:srgbClr val="FF0000"/>
                </a:solidFill>
              </a:rPr>
              <a:t>cited </a:t>
            </a:r>
            <a:r>
              <a:rPr lang="en-GB" dirty="0"/>
              <a:t>anything directly quoted from the text. </a:t>
            </a:r>
            <a:endParaRPr lang="hr-HR" dirty="0"/>
          </a:p>
          <a:p>
            <a:pPr marL="0" indent="0">
              <a:buNone/>
            </a:pPr>
            <a:r>
              <a:rPr lang="en-GB" dirty="0"/>
              <a:t>Also check to</a:t>
            </a:r>
            <a:r>
              <a:rPr lang="hr-HR" dirty="0"/>
              <a:t> </a:t>
            </a:r>
            <a:r>
              <a:rPr lang="en-GB" dirty="0"/>
              <a:t>make sure that your text </a:t>
            </a:r>
            <a:r>
              <a:rPr lang="en-GB" b="1" dirty="0"/>
              <a:t>does not contain your own</a:t>
            </a:r>
            <a:r>
              <a:rPr lang="hr-HR" b="1" dirty="0"/>
              <a:t> </a:t>
            </a:r>
            <a:r>
              <a:rPr lang="en-GB" b="1" dirty="0"/>
              <a:t>commentary </a:t>
            </a:r>
            <a:r>
              <a:rPr lang="en-GB" dirty="0"/>
              <a:t>on the piece.</a:t>
            </a:r>
          </a:p>
          <a:p>
            <a:pPr marL="0" indent="0">
              <a:buNone/>
            </a:pPr>
            <a:endParaRPr lang="en-GB" dirty="0"/>
          </a:p>
          <a:p>
            <a:pPr marL="0" indent="0">
              <a:buNone/>
            </a:pPr>
            <a:r>
              <a:rPr lang="en-GB" b="1" u="sng" dirty="0">
                <a:solidFill>
                  <a:srgbClr val="FF0000"/>
                </a:solidFill>
              </a:rPr>
              <a:t>8) Revise</a:t>
            </a:r>
          </a:p>
          <a:p>
            <a:pPr marL="0" indent="0">
              <a:buNone/>
            </a:pPr>
            <a:r>
              <a:rPr lang="en-GB" dirty="0"/>
              <a:t>Once you are certain that your summary is</a:t>
            </a:r>
            <a:r>
              <a:rPr lang="hr-HR" dirty="0"/>
              <a:t> </a:t>
            </a:r>
            <a:r>
              <a:rPr lang="en-GB" dirty="0"/>
              <a:t>accurate, you should (as with any piece of writing) revise it</a:t>
            </a:r>
            <a:r>
              <a:rPr lang="hr-HR" dirty="0"/>
              <a:t> </a:t>
            </a:r>
            <a:r>
              <a:rPr lang="en-GB" dirty="0"/>
              <a:t>for </a:t>
            </a:r>
            <a:r>
              <a:rPr lang="en-GB" b="1" dirty="0">
                <a:solidFill>
                  <a:srgbClr val="FF0000"/>
                </a:solidFill>
              </a:rPr>
              <a:t>style, grammar, and punctuation</a:t>
            </a:r>
            <a:r>
              <a:rPr lang="en-GB" dirty="0">
                <a:solidFill>
                  <a:srgbClr val="FF0000"/>
                </a:solidFill>
              </a:rPr>
              <a:t>. </a:t>
            </a:r>
          </a:p>
        </p:txBody>
      </p:sp>
    </p:spTree>
    <p:extLst>
      <p:ext uri="{BB962C8B-B14F-4D97-AF65-F5344CB8AC3E}">
        <p14:creationId xmlns:p14="http://schemas.microsoft.com/office/powerpoint/2010/main" val="2350562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0A2BC-FADF-4BB9-BFF3-6B50AD46A8E2}"/>
              </a:ext>
            </a:extLst>
          </p:cNvPr>
          <p:cNvSpPr>
            <a:spLocks noGrp="1"/>
          </p:cNvSpPr>
          <p:nvPr>
            <p:ph idx="1"/>
          </p:nvPr>
        </p:nvSpPr>
        <p:spPr>
          <a:xfrm>
            <a:off x="614479" y="1180773"/>
            <a:ext cx="11261622" cy="6973377"/>
          </a:xfrm>
        </p:spPr>
        <p:txBody>
          <a:bodyPr>
            <a:normAutofit/>
          </a:bodyPr>
          <a:lstStyle/>
          <a:p>
            <a:pPr marL="0" indent="0">
              <a:buNone/>
            </a:pPr>
            <a:r>
              <a:rPr lang="en-GB" dirty="0"/>
              <a:t>• Write in the </a:t>
            </a:r>
            <a:r>
              <a:rPr lang="en-GB" u="sng" dirty="0"/>
              <a:t>present tense</a:t>
            </a:r>
            <a:r>
              <a:rPr lang="en-GB" dirty="0"/>
              <a:t>.</a:t>
            </a:r>
          </a:p>
          <a:p>
            <a:pPr marL="0" indent="0">
              <a:buNone/>
            </a:pPr>
            <a:r>
              <a:rPr lang="en-GB" dirty="0"/>
              <a:t>• Make sure to </a:t>
            </a:r>
            <a:r>
              <a:rPr lang="en-GB" u="sng" dirty="0"/>
              <a:t>include the author and title </a:t>
            </a:r>
            <a:r>
              <a:rPr lang="en-GB" dirty="0"/>
              <a:t>of the work.</a:t>
            </a:r>
          </a:p>
          <a:p>
            <a:pPr marL="0" indent="0">
              <a:buNone/>
            </a:pPr>
            <a:r>
              <a:rPr lang="en-GB" dirty="0"/>
              <a:t>• Be concise: a summary should not be equal in length to</a:t>
            </a:r>
            <a:r>
              <a:rPr lang="hr-BA" dirty="0"/>
              <a:t> </a:t>
            </a:r>
            <a:r>
              <a:rPr lang="en-GB" dirty="0"/>
              <a:t>the original text</a:t>
            </a:r>
            <a:r>
              <a:rPr lang="hr-BA" dirty="0"/>
              <a:t>.</a:t>
            </a:r>
            <a:endParaRPr lang="en-GB" dirty="0"/>
          </a:p>
          <a:p>
            <a:pPr marL="0" indent="0">
              <a:buNone/>
            </a:pPr>
            <a:r>
              <a:rPr lang="en-GB" dirty="0"/>
              <a:t>• </a:t>
            </a:r>
            <a:r>
              <a:rPr lang="hr-BA" u="sng" dirty="0" err="1"/>
              <a:t>Paraphrase</a:t>
            </a:r>
            <a:r>
              <a:rPr lang="hr-BA" u="sng" dirty="0"/>
              <a:t> </a:t>
            </a:r>
            <a:r>
              <a:rPr lang="hr-BA" dirty="0"/>
              <a:t>– </a:t>
            </a:r>
            <a:r>
              <a:rPr lang="hr-BA" dirty="0" err="1"/>
              <a:t>retell</a:t>
            </a:r>
            <a:r>
              <a:rPr lang="hr-BA" dirty="0"/>
              <a:t> </a:t>
            </a:r>
            <a:r>
              <a:rPr lang="hr-BA" dirty="0" err="1"/>
              <a:t>everything</a:t>
            </a:r>
            <a:r>
              <a:rPr lang="hr-BA" dirty="0"/>
              <a:t> </a:t>
            </a:r>
            <a:r>
              <a:rPr lang="hr-BA" dirty="0" err="1"/>
              <a:t>in</a:t>
            </a:r>
            <a:r>
              <a:rPr lang="hr-BA" dirty="0"/>
              <a:t> </a:t>
            </a:r>
            <a:r>
              <a:rPr lang="hr-BA" dirty="0" err="1"/>
              <a:t>your</a:t>
            </a:r>
            <a:r>
              <a:rPr lang="hr-BA" dirty="0"/>
              <a:t> </a:t>
            </a:r>
            <a:r>
              <a:rPr lang="hr-BA" dirty="0" err="1"/>
              <a:t>own</a:t>
            </a:r>
            <a:r>
              <a:rPr lang="hr-BA" dirty="0"/>
              <a:t> </a:t>
            </a:r>
            <a:r>
              <a:rPr lang="hr-BA" dirty="0" err="1"/>
              <a:t>words</a:t>
            </a:r>
            <a:r>
              <a:rPr lang="hr-BA" dirty="0"/>
              <a:t>. </a:t>
            </a:r>
            <a:r>
              <a:rPr lang="en-GB" dirty="0"/>
              <a:t>If you must use the words of the author, </a:t>
            </a:r>
            <a:r>
              <a:rPr lang="en-GB" u="sng" dirty="0"/>
              <a:t>cite</a:t>
            </a:r>
            <a:r>
              <a:rPr lang="en-GB" dirty="0"/>
              <a:t> them.</a:t>
            </a:r>
          </a:p>
          <a:p>
            <a:pPr marL="0" indent="0">
              <a:buNone/>
            </a:pPr>
            <a:r>
              <a:rPr lang="en-GB" dirty="0"/>
              <a:t>• </a:t>
            </a:r>
            <a:r>
              <a:rPr lang="en-GB" u="sng" dirty="0"/>
              <a:t>Don't put your own opinions</a:t>
            </a:r>
            <a:r>
              <a:rPr lang="en-GB" dirty="0"/>
              <a:t>, ideas, or interpretations</a:t>
            </a:r>
            <a:r>
              <a:rPr lang="hr-BA" dirty="0"/>
              <a:t> </a:t>
            </a:r>
            <a:r>
              <a:rPr lang="en-GB" dirty="0"/>
              <a:t>into the summary. The purpose of writing a summary is</a:t>
            </a:r>
            <a:r>
              <a:rPr lang="hr-BA" dirty="0"/>
              <a:t> </a:t>
            </a:r>
            <a:r>
              <a:rPr lang="en-GB" dirty="0"/>
              <a:t>to accurately represent what the author wanted to say,</a:t>
            </a:r>
            <a:r>
              <a:rPr lang="hr-BA" dirty="0"/>
              <a:t> </a:t>
            </a:r>
            <a:r>
              <a:rPr lang="en-GB" dirty="0"/>
              <a:t>not to provide a critique!!</a:t>
            </a:r>
          </a:p>
        </p:txBody>
      </p:sp>
      <p:sp>
        <p:nvSpPr>
          <p:cNvPr id="7" name="Title 1">
            <a:extLst>
              <a:ext uri="{FF2B5EF4-FFF2-40B4-BE49-F238E27FC236}">
                <a16:creationId xmlns:a16="http://schemas.microsoft.com/office/drawing/2014/main" id="{E6DE423B-6A90-2789-C25C-3BE086440250}"/>
              </a:ext>
            </a:extLst>
          </p:cNvPr>
          <p:cNvSpPr>
            <a:spLocks noGrp="1"/>
          </p:cNvSpPr>
          <p:nvPr>
            <p:ph type="title"/>
          </p:nvPr>
        </p:nvSpPr>
        <p:spPr>
          <a:xfrm>
            <a:off x="838200" y="365125"/>
            <a:ext cx="10515600" cy="1325563"/>
          </a:xfrm>
        </p:spPr>
        <p:txBody>
          <a:bodyPr>
            <a:normAutofit fontScale="90000"/>
          </a:bodyPr>
          <a:lstStyle/>
          <a:p>
            <a:r>
              <a:rPr lang="hr-BA" b="1" dirty="0">
                <a:solidFill>
                  <a:srgbClr val="FF0000"/>
                </a:solidFill>
              </a:rPr>
              <a:t>IMPORTANT!!</a:t>
            </a:r>
            <a:br>
              <a:rPr lang="en-GB" dirty="0"/>
            </a:br>
            <a:endParaRPr lang="en-GB" dirty="0"/>
          </a:p>
        </p:txBody>
      </p:sp>
    </p:spTree>
    <p:extLst>
      <p:ext uri="{BB962C8B-B14F-4D97-AF65-F5344CB8AC3E}">
        <p14:creationId xmlns:p14="http://schemas.microsoft.com/office/powerpoint/2010/main" val="383212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E92F-C193-4E84-8513-E1C62B88C7EF}"/>
              </a:ext>
            </a:extLst>
          </p:cNvPr>
          <p:cNvSpPr>
            <a:spLocks noGrp="1"/>
          </p:cNvSpPr>
          <p:nvPr>
            <p:ph type="title"/>
          </p:nvPr>
        </p:nvSpPr>
        <p:spPr/>
        <p:txBody>
          <a:bodyPr>
            <a:normAutofit fontScale="90000"/>
          </a:bodyPr>
          <a:lstStyle/>
          <a:p>
            <a:r>
              <a:rPr lang="en-GB" b="1" dirty="0">
                <a:solidFill>
                  <a:srgbClr val="FF0000"/>
                </a:solidFill>
              </a:rPr>
              <a:t>SUMMARY OF AN ARTICLE</a:t>
            </a:r>
            <a:r>
              <a:rPr lang="hr-BA" b="1" dirty="0">
                <a:solidFill>
                  <a:srgbClr val="FF0000"/>
                </a:solidFill>
              </a:rPr>
              <a:t> RECAP</a:t>
            </a:r>
            <a:br>
              <a:rPr lang="en-GB" dirty="0"/>
            </a:br>
            <a:endParaRPr lang="en-GB" dirty="0"/>
          </a:p>
        </p:txBody>
      </p:sp>
      <p:sp>
        <p:nvSpPr>
          <p:cNvPr id="3" name="Content Placeholder 2">
            <a:extLst>
              <a:ext uri="{FF2B5EF4-FFF2-40B4-BE49-F238E27FC236}">
                <a16:creationId xmlns:a16="http://schemas.microsoft.com/office/drawing/2014/main" id="{0D09C641-274D-4938-89BC-FBC67DB3FC74}"/>
              </a:ext>
            </a:extLst>
          </p:cNvPr>
          <p:cNvSpPr>
            <a:spLocks noGrp="1"/>
          </p:cNvSpPr>
          <p:nvPr>
            <p:ph idx="1"/>
          </p:nvPr>
        </p:nvSpPr>
        <p:spPr>
          <a:xfrm>
            <a:off x="838200" y="1368425"/>
            <a:ext cx="10515600" cy="4351338"/>
          </a:xfrm>
        </p:spPr>
        <p:txBody>
          <a:bodyPr>
            <a:normAutofit fontScale="70000" lnSpcReduction="20000"/>
          </a:bodyPr>
          <a:lstStyle/>
          <a:p>
            <a:r>
              <a:rPr lang="en-GB" dirty="0"/>
              <a:t>ALWAYS REFER TO THE AUTHOR OF THE ARTICLE IN YOUR SUMMARY!! (otherwise it’s plagiarism) </a:t>
            </a:r>
          </a:p>
          <a:p>
            <a:endParaRPr lang="en-GB" dirty="0"/>
          </a:p>
          <a:p>
            <a:r>
              <a:rPr lang="en-GB" dirty="0"/>
              <a:t>Never express your own opinion in the summary! (be an invisible reporter of what  the other person had written about)</a:t>
            </a:r>
          </a:p>
          <a:p>
            <a:endParaRPr lang="en-GB" dirty="0"/>
          </a:p>
          <a:p>
            <a:r>
              <a:rPr lang="en-GB" dirty="0"/>
              <a:t>Respect the word number given by your teacher in the instructions!</a:t>
            </a:r>
          </a:p>
          <a:p>
            <a:endParaRPr lang="en-GB" dirty="0"/>
          </a:p>
          <a:p>
            <a:r>
              <a:rPr lang="en-GB" dirty="0"/>
              <a:t>For fu</a:t>
            </a:r>
            <a:r>
              <a:rPr lang="hr-HR" dirty="0"/>
              <a:t>r</a:t>
            </a:r>
            <a:r>
              <a:rPr lang="en-GB" dirty="0" err="1"/>
              <a:t>ther</a:t>
            </a:r>
            <a:r>
              <a:rPr lang="en-GB" dirty="0"/>
              <a:t> information </a:t>
            </a:r>
            <a:r>
              <a:rPr lang="hr-BA" dirty="0">
                <a:solidFill>
                  <a:srgbClr val="FF0000"/>
                </a:solidFill>
              </a:rPr>
              <a:t>SEE MATERIAL AVAILABLE ON IE </a:t>
            </a:r>
            <a:r>
              <a:rPr lang="hr-BA" dirty="0" err="1"/>
              <a:t>and</a:t>
            </a:r>
            <a:r>
              <a:rPr lang="hr-BA" dirty="0"/>
              <a:t> </a:t>
            </a:r>
            <a:r>
              <a:rPr lang="en-GB" dirty="0"/>
              <a:t>visit:</a:t>
            </a:r>
          </a:p>
          <a:p>
            <a:pPr marL="0" indent="0">
              <a:buNone/>
            </a:pPr>
            <a:r>
              <a:rPr lang="en-GB" dirty="0">
                <a:hlinkClick r:id="rId2"/>
              </a:rPr>
              <a:t>https://writing.wisc.edu/handbook/nonfictionanalysis/</a:t>
            </a:r>
            <a:endParaRPr lang="en-GB" dirty="0"/>
          </a:p>
          <a:p>
            <a:pPr marL="0" indent="0">
              <a:buNone/>
            </a:pPr>
            <a:r>
              <a:rPr lang="en-GB" dirty="0">
                <a:hlinkClick r:id="rId3"/>
              </a:rPr>
              <a:t>https://owl.purdue.edu/owl/research_and_citation/using_research/quoting_paraphrasing_and_summarizing/index.html</a:t>
            </a:r>
            <a:endParaRPr lang="en-GB" dirty="0"/>
          </a:p>
          <a:p>
            <a:pPr marL="0" indent="0">
              <a:buNone/>
            </a:pPr>
            <a:endParaRPr lang="en-GB" dirty="0"/>
          </a:p>
          <a:p>
            <a:pPr marL="0" indent="0">
              <a:buNone/>
            </a:pPr>
            <a:endParaRPr lang="en-GB" dirty="0"/>
          </a:p>
          <a:p>
            <a:endParaRPr lang="en-GB" dirty="0"/>
          </a:p>
          <a:p>
            <a:pPr marL="0" indent="0">
              <a:buNone/>
            </a:pPr>
            <a:endParaRPr lang="en-GB" b="1" u="sng" dirty="0">
              <a:solidFill>
                <a:schemeClr val="accent1"/>
              </a:solidFill>
            </a:endParaRPr>
          </a:p>
          <a:p>
            <a:endParaRPr lang="en-GB" b="1" u="sng" dirty="0"/>
          </a:p>
        </p:txBody>
      </p:sp>
    </p:spTree>
    <p:extLst>
      <p:ext uri="{BB962C8B-B14F-4D97-AF65-F5344CB8AC3E}">
        <p14:creationId xmlns:p14="http://schemas.microsoft.com/office/powerpoint/2010/main" val="269021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0DE9997-EBD2-45E3-FA73-050E565458E2}"/>
              </a:ext>
            </a:extLst>
          </p:cNvPr>
          <p:cNvSpPr>
            <a:spLocks noGrp="1" noChangeArrowheads="1"/>
          </p:cNvSpPr>
          <p:nvPr>
            <p:ph type="title"/>
          </p:nvPr>
        </p:nvSpPr>
        <p:spPr>
          <a:xfrm>
            <a:off x="1828800" y="274638"/>
            <a:ext cx="8229600" cy="1143000"/>
          </a:xfrm>
        </p:spPr>
        <p:txBody>
          <a:bodyPr/>
          <a:lstStyle/>
          <a:p>
            <a:pPr algn="l" eaLnBrk="1" hangingPunct="1"/>
            <a:r>
              <a:rPr lang="en-US" altLang="en-US" b="1">
                <a:solidFill>
                  <a:srgbClr val="FF0000"/>
                </a:solidFill>
              </a:rPr>
              <a:t>Summary</a:t>
            </a:r>
            <a:endParaRPr lang="en-US" altLang="en-US" b="1"/>
          </a:p>
        </p:txBody>
      </p:sp>
      <p:sp>
        <p:nvSpPr>
          <p:cNvPr id="3075" name="Rectangle 3">
            <a:extLst>
              <a:ext uri="{FF2B5EF4-FFF2-40B4-BE49-F238E27FC236}">
                <a16:creationId xmlns:a16="http://schemas.microsoft.com/office/drawing/2014/main" id="{CD8682C4-8B8E-B539-2040-6F70534724CB}"/>
              </a:ext>
            </a:extLst>
          </p:cNvPr>
          <p:cNvSpPr>
            <a:spLocks noGrp="1" noChangeArrowheads="1"/>
          </p:cNvSpPr>
          <p:nvPr>
            <p:ph type="body" idx="1"/>
          </p:nvPr>
        </p:nvSpPr>
        <p:spPr>
          <a:xfrm>
            <a:off x="1524000" y="1447800"/>
            <a:ext cx="9144000" cy="1295400"/>
          </a:xfrm>
        </p:spPr>
        <p:txBody>
          <a:bodyPr/>
          <a:lstStyle/>
          <a:p>
            <a:pPr eaLnBrk="1" hangingPunct="1">
              <a:buFontTx/>
              <a:buNone/>
            </a:pPr>
            <a:r>
              <a:rPr lang="en-US" altLang="en-US"/>
              <a:t>	Short account of the </a:t>
            </a:r>
            <a:r>
              <a:rPr lang="en-US" altLang="en-US" b="1"/>
              <a:t>central ideas</a:t>
            </a:r>
            <a:r>
              <a:rPr lang="en-US" altLang="en-US"/>
              <a:t> of a text</a:t>
            </a:r>
          </a:p>
        </p:txBody>
      </p:sp>
      <p:sp>
        <p:nvSpPr>
          <p:cNvPr id="3076" name="Rectangle 4">
            <a:extLst>
              <a:ext uri="{FF2B5EF4-FFF2-40B4-BE49-F238E27FC236}">
                <a16:creationId xmlns:a16="http://schemas.microsoft.com/office/drawing/2014/main" id="{D0BA38E1-4EBF-F2EB-7C51-714D0AF61A18}"/>
              </a:ext>
            </a:extLst>
          </p:cNvPr>
          <p:cNvSpPr>
            <a:spLocks noChangeArrowheads="1"/>
          </p:cNvSpPr>
          <p:nvPr/>
        </p:nvSpPr>
        <p:spPr bwMode="auto">
          <a:xfrm>
            <a:off x="1981200" y="2743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3600" b="1">
                <a:solidFill>
                  <a:srgbClr val="FF0000"/>
                </a:solidFill>
              </a:rPr>
              <a:t>Summaries </a:t>
            </a:r>
            <a:r>
              <a:rPr lang="en-US" altLang="en-US" sz="3600" b="1">
                <a:solidFill>
                  <a:srgbClr val="000000"/>
                </a:solidFill>
              </a:rPr>
              <a:t>are </a:t>
            </a:r>
            <a:r>
              <a:rPr lang="en-US" altLang="en-US" sz="3600" b="1">
                <a:solidFill>
                  <a:srgbClr val="C0C0C0"/>
                </a:solidFill>
              </a:rPr>
              <a:t>not</a:t>
            </a:r>
            <a:r>
              <a:rPr lang="en-US" altLang="en-US" sz="3600" b="1">
                <a:solidFill>
                  <a:srgbClr val="000000"/>
                </a:solidFill>
              </a:rPr>
              <a:t> a place for…</a:t>
            </a:r>
          </a:p>
        </p:txBody>
      </p:sp>
      <p:sp>
        <p:nvSpPr>
          <p:cNvPr id="3077" name="Rectangle 5">
            <a:extLst>
              <a:ext uri="{FF2B5EF4-FFF2-40B4-BE49-F238E27FC236}">
                <a16:creationId xmlns:a16="http://schemas.microsoft.com/office/drawing/2014/main" id="{A2EFE363-FB2B-57A9-71EA-4BFB7F66473A}"/>
              </a:ext>
            </a:extLst>
          </p:cNvPr>
          <p:cNvSpPr>
            <a:spLocks noChangeArrowheads="1"/>
          </p:cNvSpPr>
          <p:nvPr/>
        </p:nvSpPr>
        <p:spPr bwMode="auto">
          <a:xfrm>
            <a:off x="2133600" y="3962400"/>
            <a:ext cx="8534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 typeface="Wingdings" panose="05000000000000000000" pitchFamily="2" charset="2"/>
              <a:buChar char="§"/>
            </a:pPr>
            <a:r>
              <a:rPr lang="en-US" altLang="en-US">
                <a:solidFill>
                  <a:srgbClr val="000000"/>
                </a:solidFill>
              </a:rPr>
              <a:t>Opinions</a:t>
            </a:r>
          </a:p>
          <a:p>
            <a:pPr fontAlgn="base">
              <a:spcAft>
                <a:spcPct val="0"/>
              </a:spcAft>
              <a:buFont typeface="Wingdings" panose="05000000000000000000" pitchFamily="2" charset="2"/>
              <a:buChar char="§"/>
            </a:pPr>
            <a:r>
              <a:rPr lang="en-US" altLang="en-US">
                <a:solidFill>
                  <a:srgbClr val="000000"/>
                </a:solidFill>
              </a:rPr>
              <a:t>Background knowledge</a:t>
            </a:r>
          </a:p>
          <a:p>
            <a:pPr fontAlgn="base">
              <a:spcAft>
                <a:spcPct val="0"/>
              </a:spcAft>
              <a:buFont typeface="Wingdings" panose="05000000000000000000" pitchFamily="2" charset="2"/>
              <a:buChar char="§"/>
            </a:pPr>
            <a:r>
              <a:rPr lang="en-US" altLang="en-US">
                <a:solidFill>
                  <a:srgbClr val="000000"/>
                </a:solidFill>
              </a:rPr>
              <a:t>Personal 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p:cTn id="13"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fill="hold"/>
                                        <p:tgtEl>
                                          <p:spTgt spid="3076"/>
                                        </p:tgtEl>
                                        <p:attrNameLst>
                                          <p:attrName>ppt_w</p:attrName>
                                        </p:attrNameLst>
                                      </p:cBhvr>
                                      <p:tavLst>
                                        <p:tav tm="0">
                                          <p:val>
                                            <p:fltVal val="0"/>
                                          </p:val>
                                        </p:tav>
                                        <p:tav tm="100000">
                                          <p:val>
                                            <p:strVal val="#ppt_w"/>
                                          </p:val>
                                        </p:tav>
                                      </p:tavLst>
                                    </p:anim>
                                    <p:anim calcmode="lin" valueType="num">
                                      <p:cBhvr>
                                        <p:cTn id="20" dur="500" fill="hold"/>
                                        <p:tgtEl>
                                          <p:spTgt spid="307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077">
                                            <p:txEl>
                                              <p:pRg st="0" end="0"/>
                                            </p:txEl>
                                          </p:spTgt>
                                        </p:tgtEl>
                                        <p:attrNameLst>
                                          <p:attrName>style.visibility</p:attrName>
                                        </p:attrNameLst>
                                      </p:cBhvr>
                                      <p:to>
                                        <p:strVal val="visible"/>
                                      </p:to>
                                    </p:set>
                                    <p:anim calcmode="lin" valueType="num">
                                      <p:cBhvr>
                                        <p:cTn id="25" dur="500" fill="hold"/>
                                        <p:tgtEl>
                                          <p:spTgt spid="307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07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3077">
                                            <p:txEl>
                                              <p:pRg st="1" end="1"/>
                                            </p:txEl>
                                          </p:spTgt>
                                        </p:tgtEl>
                                        <p:attrNameLst>
                                          <p:attrName>style.visibility</p:attrName>
                                        </p:attrNameLst>
                                      </p:cBhvr>
                                      <p:to>
                                        <p:strVal val="visible"/>
                                      </p:to>
                                    </p:set>
                                    <p:anim calcmode="lin" valueType="num">
                                      <p:cBhvr>
                                        <p:cTn id="31" dur="500" fill="hold"/>
                                        <p:tgtEl>
                                          <p:spTgt spid="3077">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07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077">
                                            <p:txEl>
                                              <p:pRg st="2" end="2"/>
                                            </p:txEl>
                                          </p:spTgt>
                                        </p:tgtEl>
                                        <p:attrNameLst>
                                          <p:attrName>style.visibility</p:attrName>
                                        </p:attrNameLst>
                                      </p:cBhvr>
                                      <p:to>
                                        <p:strVal val="visible"/>
                                      </p:to>
                                    </p:set>
                                    <p:anim calcmode="lin" valueType="num">
                                      <p:cBhvr>
                                        <p:cTn id="37" dur="500" fill="hold"/>
                                        <p:tgtEl>
                                          <p:spTgt spid="3077">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07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30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C1F7-73E3-8714-C900-DF70D56F08E7}"/>
              </a:ext>
            </a:extLst>
          </p:cNvPr>
          <p:cNvSpPr>
            <a:spLocks noGrp="1"/>
          </p:cNvSpPr>
          <p:nvPr>
            <p:ph type="title"/>
          </p:nvPr>
        </p:nvSpPr>
        <p:spPr/>
        <p:txBody>
          <a:bodyPr/>
          <a:lstStyle/>
          <a:p>
            <a:r>
              <a:rPr lang="hr-BA" dirty="0"/>
              <a:t>REFERRING TO THE AUTHOR</a:t>
            </a:r>
            <a:endParaRPr lang="hr-HR" dirty="0"/>
          </a:p>
        </p:txBody>
      </p:sp>
      <p:sp>
        <p:nvSpPr>
          <p:cNvPr id="3" name="Content Placeholder 2">
            <a:extLst>
              <a:ext uri="{FF2B5EF4-FFF2-40B4-BE49-F238E27FC236}">
                <a16:creationId xmlns:a16="http://schemas.microsoft.com/office/drawing/2014/main" id="{799A08D3-D6BF-FF42-123A-090E6D78139B}"/>
              </a:ext>
            </a:extLst>
          </p:cNvPr>
          <p:cNvSpPr>
            <a:spLocks noGrp="1"/>
          </p:cNvSpPr>
          <p:nvPr>
            <p:ph idx="1"/>
          </p:nvPr>
        </p:nvSpPr>
        <p:spPr/>
        <p:txBody>
          <a:bodyPr/>
          <a:lstStyle/>
          <a:p>
            <a:pPr algn="l"/>
            <a:r>
              <a:rPr lang="en-GB" sz="2400" b="0" i="0" u="none" strike="noStrike" baseline="0" dirty="0">
                <a:latin typeface="Helvetica" panose="020B0604020202020204" pitchFamily="34" charset="0"/>
              </a:rPr>
              <a:t>Use the </a:t>
            </a:r>
            <a:r>
              <a:rPr lang="en-GB" sz="2400" b="1" i="0" u="none" strike="noStrike" baseline="0" dirty="0">
                <a:latin typeface="Helvetica" panose="020B0604020202020204" pitchFamily="34" charset="0"/>
              </a:rPr>
              <a:t>author’s full name the first time you mention it</a:t>
            </a:r>
            <a:r>
              <a:rPr lang="en-GB" sz="2400" b="0" i="0" u="none" strike="noStrike" baseline="0" dirty="0">
                <a:latin typeface="Helvetica" panose="020B0604020202020204" pitchFamily="34" charset="0"/>
              </a:rPr>
              <a:t>. </a:t>
            </a:r>
            <a:endParaRPr lang="hr-BA" sz="2400" b="0" i="0" u="none" strike="noStrike" baseline="0" dirty="0">
              <a:latin typeface="Helvetica" panose="020B0604020202020204" pitchFamily="34" charset="0"/>
            </a:endParaRPr>
          </a:p>
          <a:p>
            <a:pPr algn="l"/>
            <a:r>
              <a:rPr lang="hr-BA" sz="2400" b="0" i="0" u="none" strike="noStrike" baseline="0" dirty="0" err="1">
                <a:latin typeface="Helvetica" panose="020B0604020202020204" pitchFamily="34" charset="0"/>
              </a:rPr>
              <a:t>After</a:t>
            </a:r>
            <a:r>
              <a:rPr lang="hr-BA" sz="2400" b="0" i="0" u="none" strike="noStrike" baseline="0" dirty="0">
                <a:latin typeface="Helvetica" panose="020B0604020202020204" pitchFamily="34" charset="0"/>
              </a:rPr>
              <a:t> </a:t>
            </a:r>
            <a:r>
              <a:rPr lang="hr-BA" sz="2400" b="0" i="0" u="none" strike="noStrike" baseline="0" dirty="0" err="1">
                <a:latin typeface="Helvetica" panose="020B0604020202020204" pitchFamily="34" charset="0"/>
              </a:rPr>
              <a:t>that</a:t>
            </a:r>
            <a:r>
              <a:rPr lang="en-GB" sz="2400" b="0" i="0" u="none" strike="noStrike" baseline="0" dirty="0">
                <a:latin typeface="Helvetica" panose="020B0604020202020204" pitchFamily="34" charset="0"/>
              </a:rPr>
              <a:t>, </a:t>
            </a:r>
            <a:r>
              <a:rPr lang="en-GB" sz="2400" b="1" i="0" u="none" strike="noStrike" baseline="0" dirty="0">
                <a:latin typeface="Helvetica" panose="020B0604020202020204" pitchFamily="34" charset="0"/>
              </a:rPr>
              <a:t>use only the author’s</a:t>
            </a:r>
            <a:r>
              <a:rPr lang="hr-BA" sz="2400" b="1" i="0" u="none" strike="noStrike" baseline="0" dirty="0">
                <a:latin typeface="Helvetica" panose="020B0604020202020204" pitchFamily="34" charset="0"/>
              </a:rPr>
              <a:t> </a:t>
            </a:r>
            <a:r>
              <a:rPr lang="en-GB" sz="2400" b="1" i="0" u="none" strike="noStrike" baseline="0" dirty="0">
                <a:latin typeface="Helvetica" panose="020B0604020202020204" pitchFamily="34" charset="0"/>
              </a:rPr>
              <a:t>last name</a:t>
            </a:r>
            <a:r>
              <a:rPr lang="en-GB" sz="2400" b="0" i="0" u="none" strike="noStrike" baseline="0" dirty="0">
                <a:latin typeface="Helvetica" panose="020B0604020202020204" pitchFamily="34" charset="0"/>
              </a:rPr>
              <a:t>, not </a:t>
            </a:r>
            <a:r>
              <a:rPr lang="hr-BA" sz="2400" dirty="0" err="1">
                <a:latin typeface="Helvetica" panose="020B0604020202020204" pitchFamily="34" charset="0"/>
              </a:rPr>
              <a:t>his</a:t>
            </a:r>
            <a:r>
              <a:rPr lang="hr-BA" sz="2400" dirty="0">
                <a:latin typeface="Helvetica" panose="020B0604020202020204" pitchFamily="34" charset="0"/>
              </a:rPr>
              <a:t>/</a:t>
            </a:r>
            <a:r>
              <a:rPr lang="en-GB" sz="2400" b="0" i="0" u="none" strike="noStrike" baseline="0" dirty="0">
                <a:latin typeface="Helvetica" panose="020B0604020202020204" pitchFamily="34" charset="0"/>
              </a:rPr>
              <a:t>her first name or full name.</a:t>
            </a:r>
            <a:endParaRPr lang="hr-BA" sz="2400" b="0" i="0" u="none" strike="noStrike" baseline="0" dirty="0">
              <a:latin typeface="Helvetica" panose="020B0604020202020204" pitchFamily="34" charset="0"/>
            </a:endParaRPr>
          </a:p>
          <a:p>
            <a:pPr algn="l"/>
            <a:endParaRPr lang="en-GB" sz="1800" b="0" i="0" u="none" strike="noStrike" baseline="0" dirty="0">
              <a:latin typeface="Helvetica" panose="020B0604020202020204" pitchFamily="34" charset="0"/>
            </a:endParaRPr>
          </a:p>
          <a:p>
            <a:pPr marL="0" indent="0" algn="l">
              <a:buNone/>
            </a:pPr>
            <a:r>
              <a:rPr lang="en-GB" sz="2400" b="0" i="0" u="none" strike="noStrike" baseline="0" dirty="0">
                <a:latin typeface="SymbolMT"/>
              </a:rPr>
              <a:t> </a:t>
            </a:r>
            <a:r>
              <a:rPr lang="hr-BA" sz="2400" b="1" dirty="0">
                <a:solidFill>
                  <a:srgbClr val="FF0000"/>
                </a:solidFill>
                <a:latin typeface="Helvetica" panose="020B0604020202020204" pitchFamily="34" charset="0"/>
              </a:rPr>
              <a:t>EXAMPLE</a:t>
            </a:r>
            <a:r>
              <a:rPr lang="hr-BA" sz="2400" dirty="0">
                <a:latin typeface="Helvetica" panose="020B0604020202020204" pitchFamily="34" charset="0"/>
              </a:rPr>
              <a:t>:</a:t>
            </a:r>
          </a:p>
          <a:p>
            <a:pPr marL="0" indent="0" algn="l">
              <a:buNone/>
            </a:pPr>
            <a:r>
              <a:rPr lang="hr-BA" sz="2400" i="1" u="none" strike="noStrike" baseline="0" dirty="0">
                <a:latin typeface="Helvetica" panose="020B0604020202020204" pitchFamily="34" charset="0"/>
              </a:rPr>
              <a:t>I</a:t>
            </a:r>
            <a:r>
              <a:rPr lang="en-GB" sz="2400" i="1" u="none" strike="noStrike" baseline="0" dirty="0">
                <a:latin typeface="Helvetica" panose="020B0604020202020204" pitchFamily="34" charset="0"/>
              </a:rPr>
              <a:t>n your introduction, you might write</a:t>
            </a:r>
            <a:r>
              <a:rPr lang="en-GB" sz="2400" i="0" u="none" strike="noStrike" baseline="0" dirty="0">
                <a:latin typeface="Helvetica" panose="020B0604020202020204" pitchFamily="34" charset="0"/>
              </a:rPr>
              <a:t>: </a:t>
            </a:r>
            <a:endParaRPr lang="hr-BA" sz="2400" i="0" u="none" strike="noStrike" baseline="0" dirty="0">
              <a:latin typeface="Helvetica" panose="020B0604020202020204" pitchFamily="34" charset="0"/>
            </a:endParaRPr>
          </a:p>
          <a:p>
            <a:pPr marL="0" indent="0" algn="l">
              <a:buNone/>
            </a:pPr>
            <a:r>
              <a:rPr lang="en-GB" sz="2400" b="0" i="0" u="none" strike="noStrike" baseline="0" dirty="0">
                <a:latin typeface="Helvetica" panose="020B0604020202020204" pitchFamily="34" charset="0"/>
              </a:rPr>
              <a:t>In the article, ‘How Does Our</a:t>
            </a:r>
            <a:r>
              <a:rPr lang="hr-BA" sz="2400" b="0" i="0" u="none" strike="noStrike" baseline="0" dirty="0">
                <a:latin typeface="Helvetica" panose="020B0604020202020204" pitchFamily="34" charset="0"/>
              </a:rPr>
              <a:t> </a:t>
            </a:r>
            <a:r>
              <a:rPr lang="en-GB" sz="2400" b="0" i="0" u="none" strike="noStrike" baseline="0" dirty="0">
                <a:latin typeface="Helvetica" panose="020B0604020202020204" pitchFamily="34" charset="0"/>
              </a:rPr>
              <a:t>Language Shape the Way We Think?’ Lera Boroditsky examines how speakers of</a:t>
            </a:r>
            <a:r>
              <a:rPr lang="hr-BA" sz="2400" b="0" i="0" u="none" strike="noStrike" baseline="0" dirty="0">
                <a:latin typeface="Helvetica" panose="020B0604020202020204" pitchFamily="34" charset="0"/>
              </a:rPr>
              <a:t>  </a:t>
            </a:r>
            <a:r>
              <a:rPr lang="en-GB" sz="2400" b="0" i="0" u="none" strike="noStrike" baseline="0" dirty="0">
                <a:latin typeface="Helvetica" panose="020B0604020202020204" pitchFamily="34" charset="0"/>
              </a:rPr>
              <a:t>different languages discuss space, and time. </a:t>
            </a:r>
            <a:endParaRPr lang="hr-BA" sz="2400" dirty="0">
              <a:latin typeface="Helvetica" panose="020B0604020202020204" pitchFamily="34" charset="0"/>
            </a:endParaRPr>
          </a:p>
          <a:p>
            <a:pPr marL="0" indent="0" algn="l">
              <a:buNone/>
            </a:pPr>
            <a:r>
              <a:rPr lang="en-GB" sz="2400" i="1" u="none" strike="noStrike" baseline="0" dirty="0">
                <a:latin typeface="Helvetica" panose="020B0604020202020204" pitchFamily="34" charset="0"/>
              </a:rPr>
              <a:t>Later, you might write</a:t>
            </a:r>
            <a:r>
              <a:rPr lang="hr-BA" sz="2400" i="1" u="none" strike="noStrike" baseline="0" dirty="0">
                <a:latin typeface="Helvetica" panose="020B0604020202020204" pitchFamily="34" charset="0"/>
              </a:rPr>
              <a:t>:</a:t>
            </a:r>
            <a:r>
              <a:rPr lang="en-GB" sz="2400" i="1" u="none" strike="noStrike" baseline="0" dirty="0">
                <a:latin typeface="Helvetica" panose="020B0604020202020204" pitchFamily="34" charset="0"/>
              </a:rPr>
              <a:t> </a:t>
            </a:r>
            <a:endParaRPr lang="hr-BA" sz="2400" i="1" u="none" strike="noStrike" baseline="0" dirty="0">
              <a:latin typeface="Helvetica" panose="020B0604020202020204" pitchFamily="34" charset="0"/>
            </a:endParaRPr>
          </a:p>
          <a:p>
            <a:pPr marL="0" indent="0" algn="l">
              <a:buNone/>
            </a:pPr>
            <a:r>
              <a:rPr lang="en-GB" sz="2400" b="0" i="0" u="none" strike="noStrike" baseline="0" dirty="0">
                <a:latin typeface="Helvetica" panose="020B0604020202020204" pitchFamily="34" charset="0"/>
              </a:rPr>
              <a:t>Boroditsky [not</a:t>
            </a:r>
            <a:r>
              <a:rPr lang="hr-BA" sz="2400" b="0" i="0" u="none" strike="noStrike" baseline="0" dirty="0">
                <a:latin typeface="Helvetica" panose="020B0604020202020204" pitchFamily="34" charset="0"/>
              </a:rPr>
              <a:t> </a:t>
            </a:r>
            <a:r>
              <a:rPr lang="en-GB" sz="2400" b="0" i="0" u="none" strike="noStrike" baseline="0" dirty="0">
                <a:latin typeface="Helvetica" panose="020B0604020202020204" pitchFamily="34" charset="0"/>
              </a:rPr>
              <a:t>Lera, or Lera Boroditsky] focuses on how Australian Aboriginal perceive spatial</a:t>
            </a:r>
            <a:r>
              <a:rPr lang="hr-BA" sz="2400" b="0" i="0" u="none" strike="noStrike" baseline="0" dirty="0">
                <a:latin typeface="Helvetica" panose="020B0604020202020204" pitchFamily="34" charset="0"/>
              </a:rPr>
              <a:t> </a:t>
            </a:r>
            <a:r>
              <a:rPr lang="hr-HR" sz="2400" b="0" i="0" u="none" strike="noStrike" baseline="0" dirty="0" err="1">
                <a:latin typeface="Helvetica" panose="020B0604020202020204" pitchFamily="34" charset="0"/>
              </a:rPr>
              <a:t>relationships</a:t>
            </a:r>
            <a:r>
              <a:rPr lang="hr-HR" sz="2400" b="0" i="0" u="none" strike="noStrike" baseline="0" dirty="0">
                <a:latin typeface="Helvetica" panose="020B0604020202020204" pitchFamily="34" charset="0"/>
              </a:rPr>
              <a:t>.</a:t>
            </a:r>
            <a:endParaRPr lang="hr-HR" sz="4000" dirty="0"/>
          </a:p>
        </p:txBody>
      </p:sp>
    </p:spTree>
    <p:extLst>
      <p:ext uri="{BB962C8B-B14F-4D97-AF65-F5344CB8AC3E}">
        <p14:creationId xmlns:p14="http://schemas.microsoft.com/office/powerpoint/2010/main" val="335487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FF87-DA1A-455E-D2E7-9CBB21555124}"/>
              </a:ext>
            </a:extLst>
          </p:cNvPr>
          <p:cNvSpPr>
            <a:spLocks noGrp="1"/>
          </p:cNvSpPr>
          <p:nvPr>
            <p:ph type="title"/>
          </p:nvPr>
        </p:nvSpPr>
        <p:spPr/>
        <p:txBody>
          <a:bodyPr/>
          <a:lstStyle/>
          <a:p>
            <a:r>
              <a:rPr lang="hr-BA" dirty="0"/>
              <a:t>REPORTING VERBS</a:t>
            </a:r>
            <a:endParaRPr lang="hr-HR" dirty="0"/>
          </a:p>
        </p:txBody>
      </p:sp>
      <p:sp>
        <p:nvSpPr>
          <p:cNvPr id="3" name="Content Placeholder 2">
            <a:extLst>
              <a:ext uri="{FF2B5EF4-FFF2-40B4-BE49-F238E27FC236}">
                <a16:creationId xmlns:a16="http://schemas.microsoft.com/office/drawing/2014/main" id="{AC660B93-2B19-3A5F-13BA-48AD48FB9824}"/>
              </a:ext>
            </a:extLst>
          </p:cNvPr>
          <p:cNvSpPr>
            <a:spLocks noGrp="1"/>
          </p:cNvSpPr>
          <p:nvPr>
            <p:ph idx="1"/>
          </p:nvPr>
        </p:nvSpPr>
        <p:spPr>
          <a:xfrm>
            <a:off x="609600" y="1431635"/>
            <a:ext cx="10972800" cy="4525963"/>
          </a:xfrm>
        </p:spPr>
        <p:txBody>
          <a:bodyPr/>
          <a:lstStyle/>
          <a:p>
            <a:pPr algn="l"/>
            <a:r>
              <a:rPr lang="en-GB" sz="3200" b="0" i="0" u="none" strike="noStrike" baseline="0" dirty="0">
                <a:latin typeface="Helvetica" panose="020B0604020202020204" pitchFamily="34" charset="0"/>
              </a:rPr>
              <a:t>Use appropriate verbs to express that author’s actions. For example, if the author is:</a:t>
            </a:r>
          </a:p>
          <a:p>
            <a:pPr marL="0" indent="0" algn="l">
              <a:buNone/>
            </a:pPr>
            <a:r>
              <a:rPr lang="en-GB" sz="3200" b="0" i="0" u="none" strike="noStrike" baseline="0" dirty="0">
                <a:latin typeface="Wingdings-Regular"/>
              </a:rPr>
              <a:t>Ø </a:t>
            </a:r>
            <a:r>
              <a:rPr lang="en-GB" sz="3200" b="0" i="0" u="none" strike="noStrike" baseline="0" dirty="0">
                <a:latin typeface="Helvetica" panose="020B0604020202020204" pitchFamily="34" charset="0"/>
              </a:rPr>
              <a:t>Making a claim: </a:t>
            </a:r>
            <a:r>
              <a:rPr lang="en-GB" sz="3200" b="0" i="0" u="none" strike="noStrike" baseline="0" dirty="0">
                <a:solidFill>
                  <a:srgbClr val="FF0000"/>
                </a:solidFill>
                <a:latin typeface="Helvetica" panose="020B0604020202020204" pitchFamily="34" charset="0"/>
              </a:rPr>
              <a:t>argue, assert, insist</a:t>
            </a:r>
            <a:r>
              <a:rPr lang="en-GB" sz="3200" b="0" i="0" u="none" strike="noStrike" baseline="0" dirty="0">
                <a:latin typeface="Helvetica" panose="020B0604020202020204" pitchFamily="34" charset="0"/>
              </a:rPr>
              <a:t>, etc.</a:t>
            </a:r>
          </a:p>
          <a:p>
            <a:pPr marL="0" indent="0" algn="l">
              <a:buNone/>
            </a:pPr>
            <a:r>
              <a:rPr lang="en-GB" sz="3200" b="0" i="0" u="none" strike="noStrike" baseline="0" dirty="0">
                <a:latin typeface="Wingdings-Regular"/>
              </a:rPr>
              <a:t>Ø </a:t>
            </a:r>
            <a:r>
              <a:rPr lang="en-GB" sz="3200" b="0" i="0" u="none" strike="noStrike" baseline="0" dirty="0">
                <a:latin typeface="Helvetica" panose="020B0604020202020204" pitchFamily="34" charset="0"/>
              </a:rPr>
              <a:t>Expressing agreement: </a:t>
            </a:r>
            <a:r>
              <a:rPr lang="en-GB" sz="3200" i="0" u="none" strike="noStrike" baseline="0" dirty="0">
                <a:solidFill>
                  <a:srgbClr val="FF0000"/>
                </a:solidFill>
                <a:latin typeface="Helvetica" panose="020B0604020202020204" pitchFamily="34" charset="0"/>
              </a:rPr>
              <a:t>acknowledge, agree, endorse, reaffirm, </a:t>
            </a:r>
            <a:r>
              <a:rPr lang="en-GB" sz="3200" b="0" i="0" u="none" strike="noStrike" baseline="0" dirty="0">
                <a:latin typeface="Helvetica" panose="020B0604020202020204" pitchFamily="34" charset="0"/>
              </a:rPr>
              <a:t>etc.</a:t>
            </a:r>
          </a:p>
          <a:p>
            <a:pPr marL="0" indent="0" algn="l">
              <a:buNone/>
            </a:pPr>
            <a:r>
              <a:rPr lang="en-GB" sz="3200" b="0" i="0" u="none" strike="noStrike" baseline="0" dirty="0">
                <a:latin typeface="Wingdings-Regular"/>
              </a:rPr>
              <a:t>Ø </a:t>
            </a:r>
            <a:r>
              <a:rPr lang="en-GB" sz="3200" b="0" i="0" u="none" strike="noStrike" baseline="0" dirty="0">
                <a:latin typeface="Helvetica" panose="020B0604020202020204" pitchFamily="34" charset="0"/>
              </a:rPr>
              <a:t>Questioning or disagreeing: </a:t>
            </a:r>
            <a:r>
              <a:rPr lang="en-GB" sz="3200" b="0" i="0" u="none" strike="noStrike" baseline="0" dirty="0">
                <a:solidFill>
                  <a:srgbClr val="FF0000"/>
                </a:solidFill>
                <a:latin typeface="Helvetica" panose="020B0604020202020204" pitchFamily="34" charset="0"/>
              </a:rPr>
              <a:t>deny, question, refute, reject,</a:t>
            </a:r>
            <a:r>
              <a:rPr lang="en-GB" sz="3200" b="0" i="0" u="none" strike="noStrike" baseline="0" dirty="0">
                <a:latin typeface="Helvetica" panose="020B0604020202020204" pitchFamily="34" charset="0"/>
              </a:rPr>
              <a:t> etc.</a:t>
            </a:r>
          </a:p>
          <a:p>
            <a:pPr marL="0" indent="0" algn="l">
              <a:buNone/>
            </a:pPr>
            <a:r>
              <a:rPr lang="hr-HR" sz="3200" b="0" i="0" u="none" strike="noStrike" baseline="0" dirty="0">
                <a:latin typeface="Wingdings-Regular"/>
              </a:rPr>
              <a:t>Ø </a:t>
            </a:r>
            <a:r>
              <a:rPr lang="hr-HR" sz="3200" b="0" i="0" u="none" strike="noStrike" baseline="0" dirty="0" err="1">
                <a:latin typeface="Helvetica" panose="020B0604020202020204" pitchFamily="34" charset="0"/>
              </a:rPr>
              <a:t>Making</a:t>
            </a:r>
            <a:r>
              <a:rPr lang="hr-HR" sz="3200" b="0" i="0" u="none" strike="noStrike" baseline="0" dirty="0">
                <a:latin typeface="Helvetica" panose="020B0604020202020204" pitchFamily="34" charset="0"/>
              </a:rPr>
              <a:t> </a:t>
            </a:r>
            <a:r>
              <a:rPr lang="hr-HR" sz="3200" b="0" i="0" u="none" strike="noStrike" baseline="0" dirty="0" err="1">
                <a:latin typeface="Helvetica" panose="020B0604020202020204" pitchFamily="34" charset="0"/>
              </a:rPr>
              <a:t>recommendations</a:t>
            </a:r>
            <a:r>
              <a:rPr lang="hr-HR" sz="3200" b="0" i="0" u="none" strike="noStrike" baseline="0" dirty="0">
                <a:latin typeface="Helvetica" panose="020B0604020202020204" pitchFamily="34" charset="0"/>
              </a:rPr>
              <a:t>: </a:t>
            </a:r>
            <a:r>
              <a:rPr lang="hr-HR" sz="3200" b="0" i="0" u="none" strike="noStrike" baseline="0" dirty="0" err="1">
                <a:solidFill>
                  <a:srgbClr val="FF0000"/>
                </a:solidFill>
                <a:latin typeface="Helvetica" panose="020B0604020202020204" pitchFamily="34" charset="0"/>
              </a:rPr>
              <a:t>advocate</a:t>
            </a:r>
            <a:r>
              <a:rPr lang="hr-HR" sz="3200" b="0" i="0" u="none" strike="noStrike" baseline="0" dirty="0">
                <a:solidFill>
                  <a:srgbClr val="FF0000"/>
                </a:solidFill>
                <a:latin typeface="Helvetica" panose="020B0604020202020204" pitchFamily="34" charset="0"/>
              </a:rPr>
              <a:t>, </a:t>
            </a:r>
            <a:r>
              <a:rPr lang="hr-HR" sz="3200" b="0" i="0" u="none" strike="noStrike" baseline="0" dirty="0" err="1">
                <a:solidFill>
                  <a:srgbClr val="FF0000"/>
                </a:solidFill>
                <a:latin typeface="Helvetica" panose="020B0604020202020204" pitchFamily="34" charset="0"/>
              </a:rPr>
              <a:t>demand</a:t>
            </a:r>
            <a:r>
              <a:rPr lang="hr-HR" sz="3200" b="0" i="0" u="none" strike="noStrike" baseline="0" dirty="0">
                <a:solidFill>
                  <a:srgbClr val="FF0000"/>
                </a:solidFill>
                <a:latin typeface="Helvetica" panose="020B0604020202020204" pitchFamily="34" charset="0"/>
              </a:rPr>
              <a:t>, </a:t>
            </a:r>
            <a:r>
              <a:rPr lang="hr-HR" sz="3200" b="0" i="0" u="none" strike="noStrike" baseline="0" dirty="0" err="1">
                <a:solidFill>
                  <a:srgbClr val="FF0000"/>
                </a:solidFill>
                <a:latin typeface="Helvetica" panose="020B0604020202020204" pitchFamily="34" charset="0"/>
              </a:rPr>
              <a:t>urge</a:t>
            </a:r>
            <a:r>
              <a:rPr lang="hr-HR" sz="3200" b="0" i="0" u="none" strike="noStrike" baseline="0" dirty="0">
                <a:latin typeface="Helvetica" panose="020B0604020202020204" pitchFamily="34" charset="0"/>
              </a:rPr>
              <a:t>, </a:t>
            </a:r>
            <a:r>
              <a:rPr lang="hr-HR" sz="3200" b="0" i="0" u="none" strike="noStrike" baseline="0" dirty="0" err="1">
                <a:latin typeface="Helvetica" panose="020B0604020202020204" pitchFamily="34" charset="0"/>
              </a:rPr>
              <a:t>etc</a:t>
            </a:r>
            <a:r>
              <a:rPr lang="hr-HR" sz="3200" b="0" i="0" u="none" strike="noStrike" baseline="0" dirty="0">
                <a:latin typeface="Helvetica" panose="020B0604020202020204" pitchFamily="34" charset="0"/>
              </a:rPr>
              <a:t>.</a:t>
            </a:r>
            <a:endParaRPr lang="hr-HR" dirty="0"/>
          </a:p>
        </p:txBody>
      </p:sp>
    </p:spTree>
    <p:extLst>
      <p:ext uri="{BB962C8B-B14F-4D97-AF65-F5344CB8AC3E}">
        <p14:creationId xmlns:p14="http://schemas.microsoft.com/office/powerpoint/2010/main" val="766463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CFF4-AE4C-124C-069D-9AF646CE594A}"/>
              </a:ext>
            </a:extLst>
          </p:cNvPr>
          <p:cNvSpPr>
            <a:spLocks noGrp="1"/>
          </p:cNvSpPr>
          <p:nvPr>
            <p:ph type="title"/>
          </p:nvPr>
        </p:nvSpPr>
        <p:spPr/>
        <p:txBody>
          <a:bodyPr/>
          <a:lstStyle/>
          <a:p>
            <a:r>
              <a:rPr lang="hr-BA" dirty="0"/>
              <a:t>TRANSITIONS</a:t>
            </a:r>
            <a:endParaRPr lang="hr-HR" dirty="0"/>
          </a:p>
        </p:txBody>
      </p:sp>
      <p:sp>
        <p:nvSpPr>
          <p:cNvPr id="3" name="Content Placeholder 2">
            <a:extLst>
              <a:ext uri="{FF2B5EF4-FFF2-40B4-BE49-F238E27FC236}">
                <a16:creationId xmlns:a16="http://schemas.microsoft.com/office/drawing/2014/main" id="{2C05E2EA-4D39-E76F-C565-13C3DF4D0FF1}"/>
              </a:ext>
            </a:extLst>
          </p:cNvPr>
          <p:cNvSpPr>
            <a:spLocks noGrp="1"/>
          </p:cNvSpPr>
          <p:nvPr>
            <p:ph idx="1"/>
          </p:nvPr>
        </p:nvSpPr>
        <p:spPr/>
        <p:txBody>
          <a:bodyPr/>
          <a:lstStyle/>
          <a:p>
            <a:r>
              <a:rPr lang="hr-BA" dirty="0" err="1"/>
              <a:t>Connect</a:t>
            </a:r>
            <a:r>
              <a:rPr lang="hr-BA" dirty="0"/>
              <a:t> </a:t>
            </a:r>
            <a:r>
              <a:rPr lang="hr-BA" dirty="0" err="1"/>
              <a:t>the</a:t>
            </a:r>
            <a:r>
              <a:rPr lang="hr-BA" dirty="0"/>
              <a:t> </a:t>
            </a:r>
            <a:r>
              <a:rPr lang="hr-BA" dirty="0" err="1"/>
              <a:t>ideas</a:t>
            </a:r>
            <a:r>
              <a:rPr lang="hr-BA" dirty="0"/>
              <a:t> </a:t>
            </a:r>
            <a:r>
              <a:rPr lang="hr-BA" dirty="0" err="1"/>
              <a:t>using</a:t>
            </a:r>
            <a:r>
              <a:rPr lang="hr-BA" dirty="0"/>
              <a:t> </a:t>
            </a:r>
            <a:r>
              <a:rPr lang="hr-BA" dirty="0" err="1"/>
              <a:t>transitional</a:t>
            </a:r>
            <a:r>
              <a:rPr lang="hr-BA" dirty="0"/>
              <a:t> </a:t>
            </a:r>
            <a:r>
              <a:rPr lang="hr-BA" dirty="0" err="1"/>
              <a:t>words</a:t>
            </a:r>
            <a:r>
              <a:rPr lang="hr-BA" dirty="0"/>
              <a:t> </a:t>
            </a:r>
            <a:r>
              <a:rPr lang="hr-BA" dirty="0" err="1"/>
              <a:t>and</a:t>
            </a:r>
            <a:r>
              <a:rPr lang="hr-BA" dirty="0"/>
              <a:t> </a:t>
            </a:r>
            <a:r>
              <a:rPr lang="hr-BA" dirty="0" err="1"/>
              <a:t>phrases</a:t>
            </a:r>
            <a:r>
              <a:rPr lang="hr-HR" dirty="0"/>
              <a:t>, </a:t>
            </a:r>
            <a:r>
              <a:rPr lang="hr-HR" dirty="0" err="1"/>
              <a:t>such</a:t>
            </a:r>
            <a:r>
              <a:rPr lang="hr-HR" dirty="0"/>
              <a:t> as:</a:t>
            </a:r>
          </a:p>
          <a:p>
            <a:pPr marL="0" indent="0">
              <a:buNone/>
            </a:pPr>
            <a:r>
              <a:rPr lang="hr-HR" dirty="0" err="1"/>
              <a:t>However</a:t>
            </a:r>
            <a:r>
              <a:rPr lang="hr-HR" dirty="0"/>
              <a:t>, </a:t>
            </a:r>
            <a:r>
              <a:rPr lang="hr-HR" dirty="0" err="1"/>
              <a:t>nevertheless</a:t>
            </a:r>
            <a:r>
              <a:rPr lang="hr-HR" dirty="0"/>
              <a:t>, </a:t>
            </a:r>
            <a:r>
              <a:rPr lang="hr-HR" dirty="0" err="1"/>
              <a:t>finally</a:t>
            </a:r>
            <a:r>
              <a:rPr lang="hr-HR" dirty="0"/>
              <a:t>, </a:t>
            </a:r>
            <a:r>
              <a:rPr lang="hr-HR" dirty="0" err="1"/>
              <a:t>furthermore</a:t>
            </a:r>
            <a:r>
              <a:rPr lang="hr-HR" dirty="0"/>
              <a:t>, </a:t>
            </a:r>
            <a:r>
              <a:rPr lang="hr-HR" dirty="0" err="1"/>
              <a:t>additionally</a:t>
            </a:r>
            <a:r>
              <a:rPr lang="hr-HR" dirty="0"/>
              <a:t>…</a:t>
            </a:r>
          </a:p>
          <a:p>
            <a:endParaRPr lang="hr-HR" dirty="0"/>
          </a:p>
          <a:p>
            <a:pPr marL="0" indent="0">
              <a:buNone/>
            </a:pPr>
            <a:r>
              <a:rPr lang="hr-HR" dirty="0"/>
              <a:t>List </a:t>
            </a:r>
            <a:r>
              <a:rPr lang="hr-HR" dirty="0" err="1"/>
              <a:t>of</a:t>
            </a:r>
            <a:r>
              <a:rPr lang="hr-HR" dirty="0"/>
              <a:t> </a:t>
            </a:r>
            <a:r>
              <a:rPr lang="hr-HR" dirty="0" err="1"/>
              <a:t>useful</a:t>
            </a:r>
            <a:r>
              <a:rPr lang="hr-HR" dirty="0"/>
              <a:t> </a:t>
            </a:r>
            <a:r>
              <a:rPr lang="hr-HR" dirty="0" err="1"/>
              <a:t>transitional</a:t>
            </a:r>
            <a:r>
              <a:rPr lang="hr-HR" dirty="0"/>
              <a:t> </a:t>
            </a:r>
            <a:r>
              <a:rPr lang="hr-HR" dirty="0" err="1"/>
              <a:t>words</a:t>
            </a:r>
            <a:r>
              <a:rPr lang="hr-HR" dirty="0"/>
              <a:t>: </a:t>
            </a:r>
            <a:r>
              <a:rPr lang="hr-HR" dirty="0">
                <a:hlinkClick r:id="rId2"/>
              </a:rPr>
              <a:t>https://writing.wisc.edu/handbook/style/transitions/</a:t>
            </a:r>
            <a:endParaRPr lang="hr-HR" dirty="0"/>
          </a:p>
          <a:p>
            <a:pPr marL="0" indent="0">
              <a:buNone/>
            </a:pPr>
            <a:endParaRPr lang="hr-BA" dirty="0"/>
          </a:p>
        </p:txBody>
      </p:sp>
    </p:spTree>
    <p:extLst>
      <p:ext uri="{BB962C8B-B14F-4D97-AF65-F5344CB8AC3E}">
        <p14:creationId xmlns:p14="http://schemas.microsoft.com/office/powerpoint/2010/main" val="2619130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CEBD-3B79-FEA8-F7B6-BBC744D9D67F}"/>
              </a:ext>
            </a:extLst>
          </p:cNvPr>
          <p:cNvSpPr>
            <a:spLocks noGrp="1"/>
          </p:cNvSpPr>
          <p:nvPr>
            <p:ph type="title"/>
          </p:nvPr>
        </p:nvSpPr>
        <p:spPr>
          <a:xfrm>
            <a:off x="838200" y="178312"/>
            <a:ext cx="10515600" cy="1325563"/>
          </a:xfrm>
        </p:spPr>
        <p:txBody>
          <a:bodyPr/>
          <a:lstStyle/>
          <a:p>
            <a:r>
              <a:rPr lang="hr-HR" sz="4000" dirty="0"/>
              <a:t>GRADING CRITERIA</a:t>
            </a:r>
            <a:endParaRPr lang="en-US" sz="4000" dirty="0"/>
          </a:p>
        </p:txBody>
      </p:sp>
      <p:sp>
        <p:nvSpPr>
          <p:cNvPr id="3" name="Content Placeholder 2">
            <a:extLst>
              <a:ext uri="{FF2B5EF4-FFF2-40B4-BE49-F238E27FC236}">
                <a16:creationId xmlns:a16="http://schemas.microsoft.com/office/drawing/2014/main" id="{964190C3-5123-DC84-0CB4-D13AC0E75928}"/>
              </a:ext>
            </a:extLst>
          </p:cNvPr>
          <p:cNvSpPr>
            <a:spLocks noGrp="1"/>
          </p:cNvSpPr>
          <p:nvPr>
            <p:ph idx="1"/>
          </p:nvPr>
        </p:nvSpPr>
        <p:spPr>
          <a:xfrm>
            <a:off x="560439" y="1327354"/>
            <a:ext cx="11189109" cy="5530646"/>
          </a:xfrm>
        </p:spPr>
        <p:txBody>
          <a:bodyPr numCol="2">
            <a:normAutofit/>
          </a:bodyPr>
          <a:lstStyle/>
          <a:p>
            <a:pPr marL="342900" lvl="0" indent="-342900">
              <a:lnSpc>
                <a:spcPct val="107000"/>
              </a:lnSpc>
              <a:spcAft>
                <a:spcPts val="800"/>
              </a:spcAft>
              <a:buFont typeface="+mj-lt"/>
              <a:buAutoNum type="arabicPeriod"/>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author of the article (if any) and the name of the article are mentioned in the first sentence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NOT - FAIL</a:t>
            </a:r>
            <a:endParaRPr lang="hr-H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summary has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 clear and coherent structure</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form and content of the summary is of excellent quality and includes an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introduction, main section and a conclusion.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introduction includes a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concisely summed-up main topic of the article.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student has demonstrated an excellent understanding of the article they are summarizing by clearly outlining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all of the key points </a:t>
            </a:r>
            <a:r>
              <a:rPr lang="en-GB" sz="1800" dirty="0">
                <a:effectLst/>
                <a:latin typeface="Calibri" panose="020F0502020204030204" pitchFamily="34" charset="0"/>
                <a:ea typeface="Calibri" panose="020F0502020204030204" pitchFamily="34" charset="0"/>
                <a:cs typeface="Times New Roman" panose="02020603050405020304" pitchFamily="18" charset="0"/>
              </a:rPr>
              <a:t>from it.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Key points are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in the same order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as in the article.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summary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does not contain unnecessary supporting details</a:t>
            </a:r>
            <a:r>
              <a:rPr lang="en-GB" sz="1800" dirty="0">
                <a:effectLst/>
                <a:latin typeface="Calibri" panose="020F0502020204030204" pitchFamily="34" charset="0"/>
                <a:ea typeface="Calibri" panose="020F0502020204030204" pitchFamily="34" charset="0"/>
                <a:cs typeface="Times New Roman" panose="02020603050405020304" pitchFamily="18" charset="0"/>
              </a:rPr>
              <a:t>, such as specific information, statistics, percentages etc, but only main ideas and key points.</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summary includes only the information from the article, with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 subjective opinions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Referencing to the article is correct: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quotation marks are always used when quoting the article</a:t>
            </a:r>
            <a:r>
              <a:rPr lang="en-GB" sz="1800" dirty="0">
                <a:effectLst/>
                <a:latin typeface="Calibri" panose="020F0502020204030204" pitchFamily="34" charset="0"/>
                <a:ea typeface="Calibri" panose="020F0502020204030204" pitchFamily="34" charset="0"/>
                <a:cs typeface="Times New Roman" panose="02020603050405020304" pitchFamily="18" charset="0"/>
              </a:rPr>
              <a:t>. Quotations comprise a maximum of 20% of the summary.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student uses their own words to sum up the article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Sentences are clear, with correct and very confident use of language and terminology from the article. There are none or very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few grammatical and/or spelling errors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conclusion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sums up the main point of the article</a:t>
            </a:r>
            <a:r>
              <a:rPr lang="en-GB" sz="1800" dirty="0">
                <a:effectLst/>
                <a:latin typeface="Calibri" panose="020F0502020204030204" pitchFamily="34" charset="0"/>
                <a:ea typeface="Calibri" panose="020F0502020204030204" pitchFamily="34" charset="0"/>
                <a:cs typeface="Times New Roman" panose="02020603050405020304" pitchFamily="18" charset="0"/>
              </a:rPr>
              <a:t> concisely, with no subjective opinions or added information.</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1403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086" y="1894114"/>
            <a:ext cx="5872065" cy="1680429"/>
          </a:xfrm>
        </p:spPr>
        <p:txBody>
          <a:bodyPr>
            <a:normAutofit/>
          </a:bodyPr>
          <a:lstStyle/>
          <a:p>
            <a:pPr algn="ctr"/>
            <a:r>
              <a:rPr lang="hr-HR" sz="4400" i="1"/>
              <a:t>#</a:t>
            </a:r>
            <a:r>
              <a:rPr lang="hr-HR" sz="4400" i="1" dirty="0"/>
              <a:t>neverstoplearning</a:t>
            </a:r>
            <a:endParaRPr lang="en-US" i="1" dirty="0"/>
          </a:p>
        </p:txBody>
      </p:sp>
    </p:spTree>
    <p:extLst>
      <p:ext uri="{BB962C8B-B14F-4D97-AF65-F5344CB8AC3E}">
        <p14:creationId xmlns:p14="http://schemas.microsoft.com/office/powerpoint/2010/main" val="365258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3B40952-5C1F-ADB9-9AB2-0749CB5FDBD9}"/>
              </a:ext>
            </a:extLst>
          </p:cNvPr>
          <p:cNvSpPr>
            <a:spLocks noGrp="1" noChangeArrowheads="1"/>
          </p:cNvSpPr>
          <p:nvPr>
            <p:ph type="title"/>
          </p:nvPr>
        </p:nvSpPr>
        <p:spPr/>
        <p:txBody>
          <a:bodyPr/>
          <a:lstStyle/>
          <a:p>
            <a:pPr algn="l" eaLnBrk="1" hangingPunct="1"/>
            <a:r>
              <a:rPr lang="en-US" altLang="en-US" b="1"/>
              <a:t>How To </a:t>
            </a:r>
            <a:r>
              <a:rPr lang="en-US" altLang="en-US" b="1">
                <a:solidFill>
                  <a:srgbClr val="FF0000"/>
                </a:solidFill>
              </a:rPr>
              <a:t>Summarize</a:t>
            </a:r>
          </a:p>
        </p:txBody>
      </p:sp>
      <p:sp>
        <p:nvSpPr>
          <p:cNvPr id="17411" name="Rectangle 3">
            <a:extLst>
              <a:ext uri="{FF2B5EF4-FFF2-40B4-BE49-F238E27FC236}">
                <a16:creationId xmlns:a16="http://schemas.microsoft.com/office/drawing/2014/main" id="{56305AAA-25BF-AEEB-A8D7-708AD074E7B1}"/>
              </a:ext>
            </a:extLst>
          </p:cNvPr>
          <p:cNvSpPr>
            <a:spLocks noGrp="1" noChangeArrowheads="1"/>
          </p:cNvSpPr>
          <p:nvPr>
            <p:ph type="body" idx="1"/>
          </p:nvPr>
        </p:nvSpPr>
        <p:spPr>
          <a:xfrm>
            <a:off x="1981200" y="1371600"/>
            <a:ext cx="8229600" cy="1828800"/>
          </a:xfrm>
        </p:spPr>
        <p:txBody>
          <a:bodyPr/>
          <a:lstStyle/>
          <a:p>
            <a:pPr marL="609600" indent="-609600" eaLnBrk="1" hangingPunct="1">
              <a:buFontTx/>
              <a:buAutoNum type="arabicPeriod"/>
            </a:pPr>
            <a:r>
              <a:rPr lang="en-US" altLang="en-US" b="1"/>
              <a:t>Read</a:t>
            </a:r>
            <a:r>
              <a:rPr lang="en-US" altLang="en-US"/>
              <a:t> the text.</a:t>
            </a:r>
          </a:p>
          <a:p>
            <a:pPr marL="609600" indent="-609600" eaLnBrk="1" hangingPunct="1">
              <a:buFontTx/>
              <a:buAutoNum type="arabicPeriod"/>
            </a:pPr>
            <a:r>
              <a:rPr lang="en-US" altLang="en-US"/>
              <a:t>Don’t let big words scare you.</a:t>
            </a:r>
          </a:p>
          <a:p>
            <a:pPr marL="609600" indent="-609600" eaLnBrk="1" hangingPunct="1">
              <a:buFontTx/>
              <a:buAutoNum type="arabicPeriod"/>
            </a:pPr>
            <a:r>
              <a:rPr lang="en-US" altLang="en-US"/>
              <a:t>Ask, </a:t>
            </a:r>
            <a:r>
              <a:rPr lang="en-US" altLang="en-US" b="1"/>
              <a:t>“What was this text about?”</a:t>
            </a:r>
            <a:endParaRPr lang="en-US" altLang="en-US"/>
          </a:p>
        </p:txBody>
      </p:sp>
      <p:sp>
        <p:nvSpPr>
          <p:cNvPr id="17412" name="Rectangle 4">
            <a:extLst>
              <a:ext uri="{FF2B5EF4-FFF2-40B4-BE49-F238E27FC236}">
                <a16:creationId xmlns:a16="http://schemas.microsoft.com/office/drawing/2014/main" id="{3233742C-9AF5-7E78-B425-39AB9B27F827}"/>
              </a:ext>
            </a:extLst>
          </p:cNvPr>
          <p:cNvSpPr>
            <a:spLocks noChangeArrowheads="1"/>
          </p:cNvSpPr>
          <p:nvPr/>
        </p:nvSpPr>
        <p:spPr bwMode="auto">
          <a:xfrm>
            <a:off x="2133600" y="3276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4400" b="1">
                <a:solidFill>
                  <a:srgbClr val="000000"/>
                </a:solidFill>
              </a:rPr>
              <a:t>Your </a:t>
            </a:r>
            <a:r>
              <a:rPr lang="en-US" altLang="en-US" sz="4400" b="1">
                <a:solidFill>
                  <a:srgbClr val="B2B2B2"/>
                </a:solidFill>
              </a:rPr>
              <a:t>Answer</a:t>
            </a:r>
            <a:r>
              <a:rPr lang="en-US" altLang="en-US" sz="4400" b="1">
                <a:solidFill>
                  <a:srgbClr val="000000"/>
                </a:solidFill>
              </a:rPr>
              <a:t>…</a:t>
            </a:r>
          </a:p>
        </p:txBody>
      </p:sp>
      <p:sp>
        <p:nvSpPr>
          <p:cNvPr id="17413" name="Rectangle 5">
            <a:extLst>
              <a:ext uri="{FF2B5EF4-FFF2-40B4-BE49-F238E27FC236}">
                <a16:creationId xmlns:a16="http://schemas.microsoft.com/office/drawing/2014/main" id="{5D082C91-0778-FDC8-40A8-5703D321EEE8}"/>
              </a:ext>
            </a:extLst>
          </p:cNvPr>
          <p:cNvSpPr>
            <a:spLocks noChangeArrowheads="1"/>
          </p:cNvSpPr>
          <p:nvPr/>
        </p:nvSpPr>
        <p:spPr bwMode="auto">
          <a:xfrm>
            <a:off x="1524000" y="4343401"/>
            <a:ext cx="86106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fontAlgn="base">
              <a:spcAft>
                <a:spcPct val="0"/>
              </a:spcAft>
              <a:buFont typeface="Wingdings" panose="05000000000000000000" pitchFamily="2" charset="2"/>
              <a:buChar char="§"/>
            </a:pPr>
            <a:r>
              <a:rPr lang="en-US" altLang="en-US" sz="3200" b="1">
                <a:solidFill>
                  <a:srgbClr val="669900"/>
                </a:solidFill>
              </a:rPr>
              <a:t>Should</a:t>
            </a:r>
            <a:r>
              <a:rPr lang="en-US" altLang="en-US" sz="3200">
                <a:solidFill>
                  <a:srgbClr val="000000"/>
                </a:solidFill>
              </a:rPr>
              <a:t> be a complete sentence or two</a:t>
            </a:r>
          </a:p>
          <a:p>
            <a:pPr lvl="1" fontAlgn="base">
              <a:spcAft>
                <a:spcPct val="0"/>
              </a:spcAft>
              <a:buFont typeface="Wingdings" panose="05000000000000000000" pitchFamily="2" charset="2"/>
              <a:buChar char="§"/>
            </a:pPr>
            <a:r>
              <a:rPr lang="en-US" altLang="en-US" sz="3200" b="1">
                <a:solidFill>
                  <a:srgbClr val="669900"/>
                </a:solidFill>
              </a:rPr>
              <a:t>Should</a:t>
            </a:r>
            <a:r>
              <a:rPr lang="en-US" altLang="en-US" sz="3200">
                <a:solidFill>
                  <a:srgbClr val="000000"/>
                </a:solidFill>
              </a:rPr>
              <a:t> cover </a:t>
            </a:r>
            <a:r>
              <a:rPr lang="en-US" altLang="en-US" sz="3200" b="1">
                <a:solidFill>
                  <a:srgbClr val="000000"/>
                </a:solidFill>
              </a:rPr>
              <a:t>main point</a:t>
            </a:r>
            <a:r>
              <a:rPr lang="en-US" altLang="en-US" sz="3200">
                <a:solidFill>
                  <a:srgbClr val="000000"/>
                </a:solidFill>
              </a:rPr>
              <a:t> and </a:t>
            </a:r>
            <a:r>
              <a:rPr lang="en-US" altLang="en-US" sz="3200" b="1">
                <a:solidFill>
                  <a:srgbClr val="000000"/>
                </a:solidFill>
              </a:rPr>
              <a:t>key ideas</a:t>
            </a:r>
          </a:p>
          <a:p>
            <a:pPr lvl="1" fontAlgn="base">
              <a:spcAft>
                <a:spcPct val="0"/>
              </a:spcAft>
              <a:buFont typeface="Wingdings" panose="05000000000000000000" pitchFamily="2" charset="2"/>
              <a:buChar char="§"/>
            </a:pPr>
            <a:r>
              <a:rPr lang="en-US" altLang="en-US" sz="3200" b="1">
                <a:solidFill>
                  <a:srgbClr val="009900"/>
                </a:solidFill>
              </a:rPr>
              <a:t>Should</a:t>
            </a:r>
            <a:r>
              <a:rPr lang="en-US" altLang="en-US" sz="3200">
                <a:solidFill>
                  <a:srgbClr val="000000"/>
                </a:solidFill>
              </a:rPr>
              <a:t> be in your own words</a:t>
            </a:r>
          </a:p>
          <a:p>
            <a:pPr lvl="1" fontAlgn="base">
              <a:spcAft>
                <a:spcPct val="0"/>
              </a:spcAft>
              <a:buFont typeface="Wingdings" panose="05000000000000000000" pitchFamily="2" charset="2"/>
              <a:buChar char="§"/>
            </a:pPr>
            <a:r>
              <a:rPr lang="en-US" altLang="en-US" sz="3200" b="1">
                <a:solidFill>
                  <a:srgbClr val="FF0000"/>
                </a:solidFill>
              </a:rPr>
              <a:t>Shouldn’t</a:t>
            </a:r>
            <a:r>
              <a:rPr lang="en-US" altLang="en-US" sz="3200">
                <a:solidFill>
                  <a:srgbClr val="000000"/>
                </a:solidFill>
              </a:rPr>
              <a:t> just be a word or two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p:cTn id="13"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p:cTn id="19"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74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anim calcmode="lin" valueType="num">
                                      <p:cBhvr>
                                        <p:cTn id="25"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7412"/>
                                        </p:tgtEl>
                                        <p:attrNameLst>
                                          <p:attrName>style.visibility</p:attrName>
                                        </p:attrNameLst>
                                      </p:cBhvr>
                                      <p:to>
                                        <p:strVal val="visible"/>
                                      </p:to>
                                    </p:set>
                                    <p:anim calcmode="lin" valueType="num">
                                      <p:cBhvr>
                                        <p:cTn id="31" dur="500" fill="hold"/>
                                        <p:tgtEl>
                                          <p:spTgt spid="17412"/>
                                        </p:tgtEl>
                                        <p:attrNameLst>
                                          <p:attrName>ppt_w</p:attrName>
                                        </p:attrNameLst>
                                      </p:cBhvr>
                                      <p:tavLst>
                                        <p:tav tm="0">
                                          <p:val>
                                            <p:fltVal val="0"/>
                                          </p:val>
                                        </p:tav>
                                        <p:tav tm="100000">
                                          <p:val>
                                            <p:strVal val="#ppt_w"/>
                                          </p:val>
                                        </p:tav>
                                      </p:tavLst>
                                    </p:anim>
                                    <p:anim calcmode="lin" valueType="num">
                                      <p:cBhvr>
                                        <p:cTn id="32" dur="500" fill="hold"/>
                                        <p:tgtEl>
                                          <p:spTgt spid="17412"/>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17413">
                                            <p:txEl>
                                              <p:pRg st="0" end="0"/>
                                            </p:txEl>
                                          </p:spTgt>
                                        </p:tgtEl>
                                        <p:attrNameLst>
                                          <p:attrName>style.visibility</p:attrName>
                                        </p:attrNameLst>
                                      </p:cBhvr>
                                      <p:to>
                                        <p:strVal val="visible"/>
                                      </p:to>
                                    </p:set>
                                    <p:anim calcmode="lin" valueType="num">
                                      <p:cBhvr>
                                        <p:cTn id="37" dur="500" fill="hold"/>
                                        <p:tgtEl>
                                          <p:spTgt spid="17413">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74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7413">
                                            <p:txEl>
                                              <p:pRg st="1" end="1"/>
                                            </p:txEl>
                                          </p:spTgt>
                                        </p:tgtEl>
                                        <p:attrNameLst>
                                          <p:attrName>style.visibility</p:attrName>
                                        </p:attrNameLst>
                                      </p:cBhvr>
                                      <p:to>
                                        <p:strVal val="visible"/>
                                      </p:to>
                                    </p:set>
                                    <p:anim calcmode="lin" valueType="num">
                                      <p:cBhvr>
                                        <p:cTn id="43" dur="500" fill="hold"/>
                                        <p:tgtEl>
                                          <p:spTgt spid="17413">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1741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17413">
                                            <p:txEl>
                                              <p:pRg st="2" end="2"/>
                                            </p:txEl>
                                          </p:spTgt>
                                        </p:tgtEl>
                                        <p:attrNameLst>
                                          <p:attrName>style.visibility</p:attrName>
                                        </p:attrNameLst>
                                      </p:cBhvr>
                                      <p:to>
                                        <p:strVal val="visible"/>
                                      </p:to>
                                    </p:set>
                                    <p:anim calcmode="lin" valueType="num">
                                      <p:cBhvr>
                                        <p:cTn id="49" dur="500" fill="hold"/>
                                        <p:tgtEl>
                                          <p:spTgt spid="17413">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1741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17413">
                                            <p:txEl>
                                              <p:pRg st="3" end="3"/>
                                            </p:txEl>
                                          </p:spTgt>
                                        </p:tgtEl>
                                        <p:attrNameLst>
                                          <p:attrName>style.visibility</p:attrName>
                                        </p:attrNameLst>
                                      </p:cBhvr>
                                      <p:to>
                                        <p:strVal val="visible"/>
                                      </p:to>
                                    </p:set>
                                    <p:anim calcmode="lin" valueType="num">
                                      <p:cBhvr>
                                        <p:cTn id="55" dur="500" fill="hold"/>
                                        <p:tgtEl>
                                          <p:spTgt spid="17413">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1741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P spid="174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55A7E6B-46BB-CB4E-C8AB-AA1FA28D121D}"/>
              </a:ext>
            </a:extLst>
          </p:cNvPr>
          <p:cNvSpPr>
            <a:spLocks noGrp="1" noChangeArrowheads="1"/>
          </p:cNvSpPr>
          <p:nvPr>
            <p:ph type="title"/>
          </p:nvPr>
        </p:nvSpPr>
        <p:spPr/>
        <p:txBody>
          <a:bodyPr/>
          <a:lstStyle/>
          <a:p>
            <a:pPr algn="l" eaLnBrk="1" hangingPunct="1"/>
            <a:r>
              <a:rPr lang="en-US" altLang="en-US" b="1"/>
              <a:t>Should It Go in My </a:t>
            </a:r>
            <a:r>
              <a:rPr lang="en-US" altLang="en-US" b="1">
                <a:solidFill>
                  <a:srgbClr val="FF0000"/>
                </a:solidFill>
              </a:rPr>
              <a:t>Summary</a:t>
            </a:r>
            <a:r>
              <a:rPr lang="en-US" altLang="en-US" b="1"/>
              <a:t>?</a:t>
            </a:r>
          </a:p>
        </p:txBody>
      </p:sp>
      <p:sp>
        <p:nvSpPr>
          <p:cNvPr id="11267" name="Rectangle 3">
            <a:extLst>
              <a:ext uri="{FF2B5EF4-FFF2-40B4-BE49-F238E27FC236}">
                <a16:creationId xmlns:a16="http://schemas.microsoft.com/office/drawing/2014/main" id="{7C9056AA-1FC3-8D33-6BA0-C73B46B2D848}"/>
              </a:ext>
            </a:extLst>
          </p:cNvPr>
          <p:cNvSpPr>
            <a:spLocks noGrp="1" noChangeArrowheads="1"/>
          </p:cNvSpPr>
          <p:nvPr>
            <p:ph type="body" sz="half" idx="1"/>
          </p:nvPr>
        </p:nvSpPr>
        <p:spPr>
          <a:xfrm>
            <a:off x="1828800" y="1600200"/>
            <a:ext cx="8305800" cy="2133600"/>
          </a:xfrm>
        </p:spPr>
        <p:txBody>
          <a:bodyPr/>
          <a:lstStyle/>
          <a:p>
            <a:pPr eaLnBrk="1" hangingPunct="1">
              <a:buFontTx/>
              <a:buNone/>
            </a:pPr>
            <a:r>
              <a:rPr lang="en-US" altLang="en-US"/>
              <a:t>	Only </a:t>
            </a:r>
            <a:r>
              <a:rPr lang="en-US" altLang="en-US" b="1"/>
              <a:t>major ideas</a:t>
            </a:r>
            <a:r>
              <a:rPr lang="en-US" altLang="en-US"/>
              <a:t> and </a:t>
            </a:r>
            <a:r>
              <a:rPr lang="en-US" altLang="en-US" b="1"/>
              <a:t>necessary</a:t>
            </a:r>
            <a:r>
              <a:rPr lang="en-US" altLang="en-US"/>
              <a:t> </a:t>
            </a:r>
            <a:r>
              <a:rPr lang="en-US" altLang="en-US" b="1"/>
              <a:t>information</a:t>
            </a:r>
            <a:r>
              <a:rPr lang="en-US" altLang="en-US"/>
              <a:t> should go into a summary.</a:t>
            </a:r>
          </a:p>
          <a:p>
            <a:pPr eaLnBrk="1" hangingPunct="1">
              <a:buFontTx/>
              <a:buNone/>
            </a:pPr>
            <a:endParaRPr lang="en-US" altLang="en-US" sz="1200"/>
          </a:p>
          <a:p>
            <a:pPr eaLnBrk="1" hangingPunct="1">
              <a:buFontTx/>
              <a:buNone/>
            </a:pPr>
            <a:r>
              <a:rPr lang="en-US" altLang="en-US"/>
              <a:t>	Ask yourself:</a:t>
            </a:r>
            <a:endParaRPr lang="en-US" altLang="en-US" b="1"/>
          </a:p>
        </p:txBody>
      </p:sp>
      <p:graphicFrame>
        <p:nvGraphicFramePr>
          <p:cNvPr id="11285" name="Group 21">
            <a:extLst>
              <a:ext uri="{FF2B5EF4-FFF2-40B4-BE49-F238E27FC236}">
                <a16:creationId xmlns:a16="http://schemas.microsoft.com/office/drawing/2014/main" id="{12AB6DD3-D8E1-473A-201D-883D0EA3FD37}"/>
              </a:ext>
            </a:extLst>
          </p:cNvPr>
          <p:cNvGraphicFramePr>
            <a:graphicFrameLocks noGrp="1"/>
          </p:cNvGraphicFramePr>
          <p:nvPr>
            <p:ph sz="half" idx="2"/>
          </p:nvPr>
        </p:nvGraphicFramePr>
        <p:xfrm>
          <a:off x="2286000" y="3581401"/>
          <a:ext cx="7772400" cy="1579563"/>
        </p:xfrm>
        <a:graphic>
          <a:graphicData uri="http://schemas.openxmlformats.org/drawingml/2006/table">
            <a:tbl>
              <a:tblPr/>
              <a:tblGrid>
                <a:gridCol w="7772400">
                  <a:extLst>
                    <a:ext uri="{9D8B030D-6E8A-4147-A177-3AD203B41FA5}">
                      <a16:colId xmlns:a16="http://schemas.microsoft.com/office/drawing/2014/main" val="20000"/>
                    </a:ext>
                  </a:extLst>
                </a:gridCol>
              </a:tblGrid>
              <a:tr h="15795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Arial" charset="0"/>
                      </a:endParaRP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charset="0"/>
                        </a:rPr>
                        <a:t>“Do you need this information to understand the text?”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86" name="Text Box 22">
            <a:extLst>
              <a:ext uri="{FF2B5EF4-FFF2-40B4-BE49-F238E27FC236}">
                <a16:creationId xmlns:a16="http://schemas.microsoft.com/office/drawing/2014/main" id="{110C65C3-B43B-A327-A1E8-36403A61ECFC}"/>
              </a:ext>
            </a:extLst>
          </p:cNvPr>
          <p:cNvSpPr txBox="1">
            <a:spLocks noChangeArrowheads="1"/>
          </p:cNvSpPr>
          <p:nvPr/>
        </p:nvSpPr>
        <p:spPr bwMode="auto">
          <a:xfrm>
            <a:off x="2362200" y="54864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If the answer is </a:t>
            </a:r>
            <a:r>
              <a:rPr lang="en-US" altLang="en-US">
                <a:solidFill>
                  <a:srgbClr val="FF0000"/>
                </a:solidFill>
              </a:rPr>
              <a:t>yes</a:t>
            </a:r>
            <a:r>
              <a:rPr lang="en-US" altLang="en-US">
                <a:solidFill>
                  <a:srgbClr val="000000"/>
                </a:solidFill>
              </a:rPr>
              <a:t>, put it into your own words in your summary.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p:cTn id="13"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2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p:cTn id="19"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2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1285"/>
                                        </p:tgtEl>
                                        <p:attrNameLst>
                                          <p:attrName>style.visibility</p:attrName>
                                        </p:attrNameLst>
                                      </p:cBhvr>
                                      <p:to>
                                        <p:strVal val="visible"/>
                                      </p:to>
                                    </p:set>
                                    <p:anim calcmode="lin" valueType="num">
                                      <p:cBhvr>
                                        <p:cTn id="25" dur="500" fill="hold"/>
                                        <p:tgtEl>
                                          <p:spTgt spid="11285"/>
                                        </p:tgtEl>
                                        <p:attrNameLst>
                                          <p:attrName>ppt_w</p:attrName>
                                        </p:attrNameLst>
                                      </p:cBhvr>
                                      <p:tavLst>
                                        <p:tav tm="0">
                                          <p:val>
                                            <p:fltVal val="0"/>
                                          </p:val>
                                        </p:tav>
                                        <p:tav tm="100000">
                                          <p:val>
                                            <p:strVal val="#ppt_w"/>
                                          </p:val>
                                        </p:tav>
                                      </p:tavLst>
                                    </p:anim>
                                    <p:anim calcmode="lin" valueType="num">
                                      <p:cBhvr>
                                        <p:cTn id="26" dur="500" fill="hold"/>
                                        <p:tgtEl>
                                          <p:spTgt spid="11285"/>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1286"/>
                                        </p:tgtEl>
                                        <p:attrNameLst>
                                          <p:attrName>style.visibility</p:attrName>
                                        </p:attrNameLst>
                                      </p:cBhvr>
                                      <p:to>
                                        <p:strVal val="visible"/>
                                      </p:to>
                                    </p:set>
                                    <p:anim calcmode="lin" valueType="num">
                                      <p:cBhvr>
                                        <p:cTn id="31" dur="500" fill="hold"/>
                                        <p:tgtEl>
                                          <p:spTgt spid="11286"/>
                                        </p:tgtEl>
                                        <p:attrNameLst>
                                          <p:attrName>ppt_w</p:attrName>
                                        </p:attrNameLst>
                                      </p:cBhvr>
                                      <p:tavLst>
                                        <p:tav tm="0">
                                          <p:val>
                                            <p:fltVal val="0"/>
                                          </p:val>
                                        </p:tav>
                                        <p:tav tm="100000">
                                          <p:val>
                                            <p:strVal val="#ppt_w"/>
                                          </p:val>
                                        </p:tav>
                                      </p:tavLst>
                                    </p:anim>
                                    <p:anim calcmode="lin" valueType="num">
                                      <p:cBhvr>
                                        <p:cTn id="32" dur="500" fill="hold"/>
                                        <p:tgtEl>
                                          <p:spTgt spid="112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1128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C0AAAA6-1DBB-D41F-6F49-48DA4DAAC969}"/>
              </a:ext>
            </a:extLst>
          </p:cNvPr>
          <p:cNvSpPr>
            <a:spLocks noGrp="1" noChangeArrowheads="1"/>
          </p:cNvSpPr>
          <p:nvPr>
            <p:ph type="title"/>
          </p:nvPr>
        </p:nvSpPr>
        <p:spPr/>
        <p:txBody>
          <a:bodyPr/>
          <a:lstStyle/>
          <a:p>
            <a:pPr algn="l" eaLnBrk="1" hangingPunct="1"/>
            <a:r>
              <a:rPr lang="en-US" altLang="en-US" b="1">
                <a:solidFill>
                  <a:srgbClr val="FF0000"/>
                </a:solidFill>
              </a:rPr>
              <a:t>Main Idea</a:t>
            </a:r>
            <a:r>
              <a:rPr lang="en-US" altLang="en-US" b="1"/>
              <a:t> and </a:t>
            </a:r>
            <a:r>
              <a:rPr lang="en-US" altLang="en-US" b="1">
                <a:solidFill>
                  <a:srgbClr val="B2B2B2"/>
                </a:solidFill>
              </a:rPr>
              <a:t>Key</a:t>
            </a:r>
            <a:r>
              <a:rPr lang="en-US" altLang="en-US" b="1"/>
              <a:t> </a:t>
            </a:r>
            <a:r>
              <a:rPr lang="en-US" altLang="en-US" b="1">
                <a:solidFill>
                  <a:srgbClr val="C0C0C0"/>
                </a:solidFill>
              </a:rPr>
              <a:t>Points</a:t>
            </a:r>
          </a:p>
        </p:txBody>
      </p:sp>
      <p:sp>
        <p:nvSpPr>
          <p:cNvPr id="18435" name="Rectangle 3">
            <a:extLst>
              <a:ext uri="{FF2B5EF4-FFF2-40B4-BE49-F238E27FC236}">
                <a16:creationId xmlns:a16="http://schemas.microsoft.com/office/drawing/2014/main" id="{D417EF79-CE10-708C-F825-40C9179BD5F2}"/>
              </a:ext>
            </a:extLst>
          </p:cNvPr>
          <p:cNvSpPr>
            <a:spLocks noGrp="1" noChangeArrowheads="1"/>
          </p:cNvSpPr>
          <p:nvPr>
            <p:ph type="body" idx="1"/>
          </p:nvPr>
        </p:nvSpPr>
        <p:spPr>
          <a:xfrm>
            <a:off x="1524000" y="1600200"/>
            <a:ext cx="8839200" cy="4876800"/>
          </a:xfrm>
        </p:spPr>
        <p:txBody>
          <a:bodyPr/>
          <a:lstStyle/>
          <a:p>
            <a:pPr eaLnBrk="1" hangingPunct="1">
              <a:buFontTx/>
              <a:buNone/>
            </a:pPr>
            <a:r>
              <a:rPr lang="en-US" altLang="en-US" b="1"/>
              <a:t>	The </a:t>
            </a:r>
            <a:r>
              <a:rPr lang="en-US" altLang="en-US" b="1">
                <a:solidFill>
                  <a:srgbClr val="FF0000"/>
                </a:solidFill>
              </a:rPr>
              <a:t>main idea</a:t>
            </a:r>
            <a:r>
              <a:rPr lang="en-US" altLang="en-US" b="1"/>
              <a:t> is what the text is about.</a:t>
            </a:r>
          </a:p>
          <a:p>
            <a:pPr eaLnBrk="1" hangingPunct="1">
              <a:buFontTx/>
              <a:buNone/>
            </a:pPr>
            <a:r>
              <a:rPr lang="en-US" altLang="en-US" b="1"/>
              <a:t>	</a:t>
            </a:r>
            <a:r>
              <a:rPr lang="en-US" altLang="en-US" b="1">
                <a:solidFill>
                  <a:srgbClr val="C0C0C0"/>
                </a:solidFill>
              </a:rPr>
              <a:t>Key points</a:t>
            </a:r>
            <a:r>
              <a:rPr lang="en-US" altLang="en-US" b="1"/>
              <a:t> are arguments or information that is used to support the main idea.</a:t>
            </a:r>
          </a:p>
          <a:p>
            <a:pPr eaLnBrk="1" hangingPunct="1">
              <a:buFontTx/>
              <a:buNone/>
            </a:pPr>
            <a:endParaRPr lang="en-US" altLang="en-US" sz="1600" b="1"/>
          </a:p>
          <a:p>
            <a:pPr eaLnBrk="1" hangingPunct="1">
              <a:buFontTx/>
              <a:buNone/>
            </a:pPr>
            <a:r>
              <a:rPr lang="en-US" altLang="en-US"/>
              <a:t>	</a:t>
            </a:r>
            <a:r>
              <a:rPr lang="en-US" altLang="en-US" b="1">
                <a:solidFill>
                  <a:srgbClr val="C0C0C0"/>
                </a:solidFill>
              </a:rPr>
              <a:t>Key points</a:t>
            </a:r>
            <a:r>
              <a:rPr lang="en-US" altLang="en-US"/>
              <a:t> may be developed or elaborated with </a:t>
            </a:r>
            <a:r>
              <a:rPr lang="en-US" altLang="en-US" b="1"/>
              <a:t>supporting details.</a:t>
            </a:r>
          </a:p>
          <a:p>
            <a:pPr eaLnBrk="1" hangingPunct="1">
              <a:buFontTx/>
              <a:buNone/>
            </a:pPr>
            <a:endParaRPr lang="en-US" altLang="en-US" sz="1400"/>
          </a:p>
          <a:p>
            <a:pPr eaLnBrk="1" hangingPunct="1">
              <a:buFontTx/>
              <a:buNone/>
            </a:pPr>
            <a:r>
              <a:rPr lang="en-US" altLang="en-US"/>
              <a:t>	Your </a:t>
            </a:r>
            <a:r>
              <a:rPr lang="en-US" altLang="en-US" b="1"/>
              <a:t>summary</a:t>
            </a:r>
            <a:r>
              <a:rPr lang="en-US" altLang="en-US"/>
              <a:t> should only include main ideas and key points, </a:t>
            </a:r>
            <a:r>
              <a:rPr lang="en-US" altLang="en-US">
                <a:solidFill>
                  <a:srgbClr val="FF0000"/>
                </a:solidFill>
              </a:rPr>
              <a:t>not</a:t>
            </a:r>
            <a:r>
              <a:rPr lang="en-US" altLang="en-US"/>
              <a:t> </a:t>
            </a:r>
            <a:r>
              <a:rPr lang="en-US" altLang="en-US" b="1"/>
              <a:t>supporting details.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p:cTn id="13"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 calcmode="lin" valueType="num">
                                      <p:cBhvr>
                                        <p:cTn id="19"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p:cTn id="25"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843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 calcmode="lin" valueType="num">
                                      <p:cBhvr>
                                        <p:cTn id="31" dur="5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843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C8E4200-5337-9957-A66F-673CAFBDF4EE}"/>
              </a:ext>
            </a:extLst>
          </p:cNvPr>
          <p:cNvSpPr>
            <a:spLocks noGrp="1" noChangeArrowheads="1"/>
          </p:cNvSpPr>
          <p:nvPr>
            <p:ph type="title"/>
          </p:nvPr>
        </p:nvSpPr>
        <p:spPr>
          <a:xfrm>
            <a:off x="1981200" y="152400"/>
            <a:ext cx="8229600" cy="1143000"/>
          </a:xfrm>
        </p:spPr>
        <p:txBody>
          <a:bodyPr/>
          <a:lstStyle/>
          <a:p>
            <a:pPr algn="l" eaLnBrk="1" hangingPunct="1"/>
            <a:r>
              <a:rPr lang="en-US" altLang="en-US" b="1" dirty="0">
                <a:solidFill>
                  <a:srgbClr val="FF0000"/>
                </a:solidFill>
              </a:rPr>
              <a:t>Example</a:t>
            </a:r>
            <a:r>
              <a:rPr lang="en-US" altLang="en-US" b="1" dirty="0"/>
              <a:t> </a:t>
            </a:r>
            <a:r>
              <a:rPr lang="en-US" altLang="en-US" b="1" dirty="0">
                <a:solidFill>
                  <a:srgbClr val="C0C0C0"/>
                </a:solidFill>
              </a:rPr>
              <a:t>Text</a:t>
            </a:r>
            <a:r>
              <a:rPr lang="hr-BA" altLang="en-US" b="1" dirty="0">
                <a:solidFill>
                  <a:srgbClr val="C0C0C0"/>
                </a:solidFill>
              </a:rPr>
              <a:t> 1 </a:t>
            </a:r>
            <a:endParaRPr lang="en-US" altLang="en-US" b="1" dirty="0">
              <a:solidFill>
                <a:srgbClr val="C0C0C0"/>
              </a:solidFill>
            </a:endParaRPr>
          </a:p>
        </p:txBody>
      </p:sp>
      <p:sp>
        <p:nvSpPr>
          <p:cNvPr id="10243" name="Rectangle 3">
            <a:extLst>
              <a:ext uri="{FF2B5EF4-FFF2-40B4-BE49-F238E27FC236}">
                <a16:creationId xmlns:a16="http://schemas.microsoft.com/office/drawing/2014/main" id="{268B3318-0FF5-FD9C-9058-D8E675951FB1}"/>
              </a:ext>
            </a:extLst>
          </p:cNvPr>
          <p:cNvSpPr>
            <a:spLocks noGrp="1" noChangeArrowheads="1"/>
          </p:cNvSpPr>
          <p:nvPr>
            <p:ph type="body" idx="1"/>
          </p:nvPr>
        </p:nvSpPr>
        <p:spPr>
          <a:xfrm>
            <a:off x="1447801" y="1371600"/>
            <a:ext cx="8686800" cy="5181600"/>
          </a:xfrm>
        </p:spPr>
        <p:txBody>
          <a:bodyPr/>
          <a:lstStyle/>
          <a:p>
            <a:pPr eaLnBrk="1" hangingPunct="1">
              <a:lnSpc>
                <a:spcPct val="90000"/>
              </a:lnSpc>
              <a:buFontTx/>
              <a:buNone/>
            </a:pPr>
            <a:r>
              <a:rPr lang="en-US" altLang="en-US" dirty="0"/>
              <a:t>		A penny for your thoughts?  If it’s a 1943 copper penny, it could be worth as much as fifty thousand dollars.  In 1943, most pennies were made out of steel since copper was needed for World War II,                        </a:t>
            </a:r>
            <a:r>
              <a:rPr lang="en-US" altLang="en-US" sz="100" dirty="0"/>
              <a:t>.</a:t>
            </a:r>
            <a:r>
              <a:rPr lang="en-US" altLang="en-US" dirty="0"/>
              <a:t>      </a:t>
            </a:r>
            <a:r>
              <a:rPr lang="en-US" altLang="en-US" sz="100" dirty="0"/>
              <a:t>.</a:t>
            </a:r>
            <a:r>
              <a:rPr lang="en-US" altLang="en-US" dirty="0"/>
              <a:t>                                Another rarity is             </a:t>
            </a:r>
            <a:r>
              <a:rPr lang="en-US" altLang="en-US" sz="100" dirty="0"/>
              <a:t>.</a:t>
            </a:r>
            <a:r>
              <a:rPr lang="en-US" altLang="en-US" dirty="0"/>
              <a:t>  </a:t>
            </a:r>
            <a:r>
              <a:rPr lang="en-US" altLang="en-US" sz="100" dirty="0"/>
              <a:t>.                            T</a:t>
            </a:r>
            <a:r>
              <a:rPr lang="en-US" altLang="en-US" dirty="0"/>
              <a:t>                               These pennies were mistakenly double stamped, so they have overlapping dates and letters.  If it’s uncirculated, it’d easily fetch $25,000 at an auction.  Now that’s a pretty penny.   </a:t>
            </a:r>
          </a:p>
        </p:txBody>
      </p:sp>
      <p:sp>
        <p:nvSpPr>
          <p:cNvPr id="10245" name="Text Box 5">
            <a:extLst>
              <a:ext uri="{FF2B5EF4-FFF2-40B4-BE49-F238E27FC236}">
                <a16:creationId xmlns:a16="http://schemas.microsoft.com/office/drawing/2014/main" id="{49FDF54D-3371-E1C0-7E39-0F1665585C38}"/>
              </a:ext>
            </a:extLst>
          </p:cNvPr>
          <p:cNvSpPr txBox="1">
            <a:spLocks noChangeArrowheads="1"/>
          </p:cNvSpPr>
          <p:nvPr/>
        </p:nvSpPr>
        <p:spPr bwMode="auto">
          <a:xfrm>
            <a:off x="6400800" y="30480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so, the 1943 copper</a:t>
            </a:r>
          </a:p>
        </p:txBody>
      </p:sp>
      <p:sp>
        <p:nvSpPr>
          <p:cNvPr id="10246" name="Text Box 6">
            <a:extLst>
              <a:ext uri="{FF2B5EF4-FFF2-40B4-BE49-F238E27FC236}">
                <a16:creationId xmlns:a16="http://schemas.microsoft.com/office/drawing/2014/main" id="{5A0F6C96-7071-7D0D-63C0-AC1A6EB07C0B}"/>
              </a:ext>
            </a:extLst>
          </p:cNvPr>
          <p:cNvSpPr txBox="1">
            <a:spLocks noChangeArrowheads="1"/>
          </p:cNvSpPr>
          <p:nvPr/>
        </p:nvSpPr>
        <p:spPr bwMode="auto">
          <a:xfrm>
            <a:off x="1905000" y="3505200"/>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penny is ultra-rare.</a:t>
            </a:r>
          </a:p>
        </p:txBody>
      </p:sp>
      <p:sp>
        <p:nvSpPr>
          <p:cNvPr id="10247" name="Text Box 7">
            <a:extLst>
              <a:ext uri="{FF2B5EF4-FFF2-40B4-BE49-F238E27FC236}">
                <a16:creationId xmlns:a16="http://schemas.microsoft.com/office/drawing/2014/main" id="{1A61B343-7299-F1A5-BDC4-1D7BB026DCC0}"/>
              </a:ext>
            </a:extLst>
          </p:cNvPr>
          <p:cNvSpPr txBox="1">
            <a:spLocks noChangeArrowheads="1"/>
          </p:cNvSpPr>
          <p:nvPr/>
        </p:nvSpPr>
        <p:spPr bwMode="auto">
          <a:xfrm>
            <a:off x="8458200" y="35052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the 1955</a:t>
            </a:r>
          </a:p>
        </p:txBody>
      </p:sp>
      <p:sp>
        <p:nvSpPr>
          <p:cNvPr id="10248" name="Text Box 8">
            <a:extLst>
              <a:ext uri="{FF2B5EF4-FFF2-40B4-BE49-F238E27FC236}">
                <a16:creationId xmlns:a16="http://schemas.microsoft.com/office/drawing/2014/main" id="{FE1C5F5C-E73E-5229-215F-5F4603D06641}"/>
              </a:ext>
            </a:extLst>
          </p:cNvPr>
          <p:cNvSpPr txBox="1">
            <a:spLocks noChangeArrowheads="1"/>
          </p:cNvSpPr>
          <p:nvPr/>
        </p:nvSpPr>
        <p:spPr bwMode="auto">
          <a:xfrm>
            <a:off x="1905000" y="39624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double die penny.</a:t>
            </a:r>
          </a:p>
        </p:txBody>
      </p:sp>
    </p:spTree>
    <p:extLst>
      <p:ext uri="{BB962C8B-B14F-4D97-AF65-F5344CB8AC3E}">
        <p14:creationId xmlns:p14="http://schemas.microsoft.com/office/powerpoint/2010/main" val="131060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C8E4200-5337-9957-A66F-673CAFBDF4EE}"/>
              </a:ext>
            </a:extLst>
          </p:cNvPr>
          <p:cNvSpPr>
            <a:spLocks noGrp="1" noChangeArrowheads="1"/>
          </p:cNvSpPr>
          <p:nvPr>
            <p:ph type="title"/>
          </p:nvPr>
        </p:nvSpPr>
        <p:spPr>
          <a:xfrm>
            <a:off x="1952933" y="152400"/>
            <a:ext cx="8229600" cy="1143000"/>
          </a:xfrm>
        </p:spPr>
        <p:txBody>
          <a:bodyPr/>
          <a:lstStyle/>
          <a:p>
            <a:pPr algn="l" eaLnBrk="1" hangingPunct="1"/>
            <a:r>
              <a:rPr lang="en-US" altLang="en-US" b="1" dirty="0">
                <a:solidFill>
                  <a:srgbClr val="FF0000"/>
                </a:solidFill>
              </a:rPr>
              <a:t>Example</a:t>
            </a:r>
            <a:r>
              <a:rPr lang="en-US" altLang="en-US" b="1" dirty="0"/>
              <a:t> </a:t>
            </a:r>
            <a:r>
              <a:rPr lang="en-US" altLang="en-US" b="1" dirty="0">
                <a:solidFill>
                  <a:srgbClr val="C0C0C0"/>
                </a:solidFill>
              </a:rPr>
              <a:t>Text</a:t>
            </a:r>
            <a:r>
              <a:rPr lang="hr-BA" altLang="en-US" b="1" dirty="0">
                <a:solidFill>
                  <a:srgbClr val="C0C0C0"/>
                </a:solidFill>
              </a:rPr>
              <a:t> 1 </a:t>
            </a:r>
            <a:endParaRPr lang="en-US" altLang="en-US" b="1" dirty="0">
              <a:solidFill>
                <a:srgbClr val="C0C0C0"/>
              </a:solidFill>
            </a:endParaRPr>
          </a:p>
        </p:txBody>
      </p:sp>
      <p:sp>
        <p:nvSpPr>
          <p:cNvPr id="10243" name="Rectangle 3">
            <a:extLst>
              <a:ext uri="{FF2B5EF4-FFF2-40B4-BE49-F238E27FC236}">
                <a16:creationId xmlns:a16="http://schemas.microsoft.com/office/drawing/2014/main" id="{268B3318-0FF5-FD9C-9058-D8E675951FB1}"/>
              </a:ext>
            </a:extLst>
          </p:cNvPr>
          <p:cNvSpPr>
            <a:spLocks noGrp="1" noChangeArrowheads="1"/>
          </p:cNvSpPr>
          <p:nvPr>
            <p:ph type="body" idx="1"/>
          </p:nvPr>
        </p:nvSpPr>
        <p:spPr>
          <a:xfrm>
            <a:off x="1447801" y="1371600"/>
            <a:ext cx="8686800" cy="5181600"/>
          </a:xfrm>
        </p:spPr>
        <p:txBody>
          <a:bodyPr/>
          <a:lstStyle/>
          <a:p>
            <a:pPr eaLnBrk="1" hangingPunct="1">
              <a:lnSpc>
                <a:spcPct val="90000"/>
              </a:lnSpc>
              <a:buFontTx/>
              <a:buNone/>
            </a:pPr>
            <a:r>
              <a:rPr lang="en-US" altLang="en-US" dirty="0"/>
              <a:t>	A penny for your thoughts?  If it’s a </a:t>
            </a:r>
            <a:r>
              <a:rPr lang="en-US" altLang="en-US" dirty="0">
                <a:solidFill>
                  <a:srgbClr val="FF0000"/>
                </a:solidFill>
              </a:rPr>
              <a:t>1943 copper penny</a:t>
            </a:r>
            <a:r>
              <a:rPr lang="en-US" altLang="en-US" dirty="0"/>
              <a:t>, it could be </a:t>
            </a:r>
            <a:r>
              <a:rPr lang="en-US" altLang="en-US" dirty="0">
                <a:highlight>
                  <a:srgbClr val="FFFF00"/>
                </a:highlight>
              </a:rPr>
              <a:t>worth</a:t>
            </a:r>
            <a:r>
              <a:rPr lang="en-US" altLang="en-US" dirty="0"/>
              <a:t> as much as fifty thousand dollars.  In 1943, most pennies were made out of steel since copper was needed for World War II,                        </a:t>
            </a:r>
            <a:r>
              <a:rPr lang="en-US" altLang="en-US" sz="100" dirty="0"/>
              <a:t>.</a:t>
            </a:r>
            <a:r>
              <a:rPr lang="en-US" altLang="en-US" dirty="0"/>
              <a:t>      </a:t>
            </a:r>
            <a:r>
              <a:rPr lang="en-US" altLang="en-US" sz="100" dirty="0"/>
              <a:t>.</a:t>
            </a:r>
            <a:r>
              <a:rPr lang="en-US" altLang="en-US" dirty="0"/>
              <a:t>                                Another </a:t>
            </a:r>
            <a:r>
              <a:rPr lang="en-US" altLang="en-US" dirty="0">
                <a:highlight>
                  <a:srgbClr val="FFFF00"/>
                </a:highlight>
              </a:rPr>
              <a:t>rarity</a:t>
            </a:r>
            <a:r>
              <a:rPr lang="en-US" altLang="en-US" dirty="0"/>
              <a:t> is             </a:t>
            </a:r>
            <a:r>
              <a:rPr lang="en-US" altLang="en-US" sz="100" dirty="0"/>
              <a:t>.</a:t>
            </a:r>
            <a:r>
              <a:rPr lang="en-US" altLang="en-US" dirty="0"/>
              <a:t>  </a:t>
            </a:r>
            <a:r>
              <a:rPr lang="en-US" altLang="en-US" sz="100" dirty="0"/>
              <a:t>.                            T</a:t>
            </a:r>
            <a:r>
              <a:rPr lang="en-US" altLang="en-US" dirty="0"/>
              <a:t>                               These pennies were mistakenly double stamped, so they have overlapping dates and letters.  If it’s uncirculated, it’d easily fetch $25,000 at an auction.  Now that’s a pretty penny.   </a:t>
            </a:r>
          </a:p>
        </p:txBody>
      </p:sp>
      <p:sp>
        <p:nvSpPr>
          <p:cNvPr id="10245" name="Text Box 5">
            <a:extLst>
              <a:ext uri="{FF2B5EF4-FFF2-40B4-BE49-F238E27FC236}">
                <a16:creationId xmlns:a16="http://schemas.microsoft.com/office/drawing/2014/main" id="{49FDF54D-3371-E1C0-7E39-0F1665585C38}"/>
              </a:ext>
            </a:extLst>
          </p:cNvPr>
          <p:cNvSpPr txBox="1">
            <a:spLocks noChangeArrowheads="1"/>
          </p:cNvSpPr>
          <p:nvPr/>
        </p:nvSpPr>
        <p:spPr bwMode="auto">
          <a:xfrm>
            <a:off x="6400800" y="30480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so, the 1943 copper</a:t>
            </a:r>
          </a:p>
        </p:txBody>
      </p:sp>
      <p:sp>
        <p:nvSpPr>
          <p:cNvPr id="10246" name="Text Box 6">
            <a:extLst>
              <a:ext uri="{FF2B5EF4-FFF2-40B4-BE49-F238E27FC236}">
                <a16:creationId xmlns:a16="http://schemas.microsoft.com/office/drawing/2014/main" id="{5A0F6C96-7071-7D0D-63C0-AC1A6EB07C0B}"/>
              </a:ext>
            </a:extLst>
          </p:cNvPr>
          <p:cNvSpPr txBox="1">
            <a:spLocks noChangeArrowheads="1"/>
          </p:cNvSpPr>
          <p:nvPr/>
        </p:nvSpPr>
        <p:spPr bwMode="auto">
          <a:xfrm>
            <a:off x="1800533" y="3505200"/>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dirty="0">
                <a:solidFill>
                  <a:srgbClr val="000000"/>
                </a:solidFill>
              </a:rPr>
              <a:t>penny is </a:t>
            </a:r>
            <a:r>
              <a:rPr lang="en-US" altLang="en-US" dirty="0">
                <a:solidFill>
                  <a:srgbClr val="000000"/>
                </a:solidFill>
                <a:highlight>
                  <a:srgbClr val="FFFF00"/>
                </a:highlight>
              </a:rPr>
              <a:t>ultra-rare</a:t>
            </a:r>
            <a:r>
              <a:rPr lang="en-US" altLang="en-US" dirty="0">
                <a:solidFill>
                  <a:srgbClr val="000000"/>
                </a:solidFill>
              </a:rPr>
              <a:t>.</a:t>
            </a:r>
          </a:p>
        </p:txBody>
      </p:sp>
      <p:sp>
        <p:nvSpPr>
          <p:cNvPr id="10247" name="Text Box 7">
            <a:extLst>
              <a:ext uri="{FF2B5EF4-FFF2-40B4-BE49-F238E27FC236}">
                <a16:creationId xmlns:a16="http://schemas.microsoft.com/office/drawing/2014/main" id="{1A61B343-7299-F1A5-BDC4-1D7BB026DCC0}"/>
              </a:ext>
            </a:extLst>
          </p:cNvPr>
          <p:cNvSpPr txBox="1">
            <a:spLocks noChangeArrowheads="1"/>
          </p:cNvSpPr>
          <p:nvPr/>
        </p:nvSpPr>
        <p:spPr bwMode="auto">
          <a:xfrm>
            <a:off x="8458200" y="35052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dirty="0">
                <a:solidFill>
                  <a:srgbClr val="FF0000"/>
                </a:solidFill>
              </a:rPr>
              <a:t>the 1955</a:t>
            </a:r>
          </a:p>
        </p:txBody>
      </p:sp>
      <p:sp>
        <p:nvSpPr>
          <p:cNvPr id="10248" name="Text Box 8">
            <a:extLst>
              <a:ext uri="{FF2B5EF4-FFF2-40B4-BE49-F238E27FC236}">
                <a16:creationId xmlns:a16="http://schemas.microsoft.com/office/drawing/2014/main" id="{FE1C5F5C-E73E-5229-215F-5F4603D06641}"/>
              </a:ext>
            </a:extLst>
          </p:cNvPr>
          <p:cNvSpPr txBox="1">
            <a:spLocks noChangeArrowheads="1"/>
          </p:cNvSpPr>
          <p:nvPr/>
        </p:nvSpPr>
        <p:spPr bwMode="auto">
          <a:xfrm>
            <a:off x="1905000" y="39624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dirty="0">
                <a:solidFill>
                  <a:srgbClr val="FF0000"/>
                </a:solidFill>
              </a:rPr>
              <a:t>double die penny</a:t>
            </a:r>
            <a:r>
              <a:rPr lang="en-US" altLang="en-US" dirty="0">
                <a:solidFill>
                  <a:srgbClr val="000000"/>
                </a:solidFill>
              </a:rPr>
              <a:t>.</a:t>
            </a:r>
          </a:p>
        </p:txBody>
      </p:sp>
    </p:spTree>
    <p:extLst>
      <p:ext uri="{BB962C8B-B14F-4D97-AF65-F5344CB8AC3E}">
        <p14:creationId xmlns:p14="http://schemas.microsoft.com/office/powerpoint/2010/main" val="129552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9EA3BF4-F60F-6AE9-D172-07E837505EEA}"/>
              </a:ext>
            </a:extLst>
          </p:cNvPr>
          <p:cNvSpPr>
            <a:spLocks noGrp="1" noChangeArrowheads="1"/>
          </p:cNvSpPr>
          <p:nvPr>
            <p:ph type="title"/>
          </p:nvPr>
        </p:nvSpPr>
        <p:spPr>
          <a:xfrm>
            <a:off x="2057400" y="2438400"/>
            <a:ext cx="8229600" cy="914400"/>
          </a:xfrm>
        </p:spPr>
        <p:txBody>
          <a:bodyPr/>
          <a:lstStyle/>
          <a:p>
            <a:pPr algn="l" eaLnBrk="1" hangingPunct="1"/>
            <a:r>
              <a:rPr lang="en-US" altLang="en-US" sz="3600" b="1">
                <a:solidFill>
                  <a:srgbClr val="FF0000"/>
                </a:solidFill>
              </a:rPr>
              <a:t>Incorrect</a:t>
            </a:r>
            <a:r>
              <a:rPr lang="en-US" altLang="en-US" sz="3600" b="1">
                <a:solidFill>
                  <a:schemeClr val="tx1"/>
                </a:solidFill>
              </a:rPr>
              <a:t> </a:t>
            </a:r>
            <a:r>
              <a:rPr lang="en-US" altLang="en-US" sz="3600" b="1">
                <a:solidFill>
                  <a:srgbClr val="C0C0C0"/>
                </a:solidFill>
              </a:rPr>
              <a:t>Example</a:t>
            </a:r>
            <a:r>
              <a:rPr lang="en-US" altLang="en-US" sz="3600" b="1"/>
              <a:t> </a:t>
            </a:r>
            <a:r>
              <a:rPr lang="en-US" altLang="en-US" sz="3600" b="1">
                <a:solidFill>
                  <a:schemeClr val="tx1"/>
                </a:solidFill>
              </a:rPr>
              <a:t>Response 2</a:t>
            </a:r>
          </a:p>
        </p:txBody>
      </p:sp>
      <p:sp>
        <p:nvSpPr>
          <p:cNvPr id="13315" name="Rectangle 3">
            <a:extLst>
              <a:ext uri="{FF2B5EF4-FFF2-40B4-BE49-F238E27FC236}">
                <a16:creationId xmlns:a16="http://schemas.microsoft.com/office/drawing/2014/main" id="{FCCF942A-6D2D-D5B5-A99A-1C5FF9D25046}"/>
              </a:ext>
            </a:extLst>
          </p:cNvPr>
          <p:cNvSpPr>
            <a:spLocks noGrp="1" noChangeArrowheads="1"/>
          </p:cNvSpPr>
          <p:nvPr>
            <p:ph type="body" idx="1"/>
          </p:nvPr>
        </p:nvSpPr>
        <p:spPr>
          <a:xfrm>
            <a:off x="1524000" y="3276600"/>
            <a:ext cx="8686800" cy="3581400"/>
          </a:xfrm>
        </p:spPr>
        <p:txBody>
          <a:bodyPr/>
          <a:lstStyle/>
          <a:p>
            <a:pPr eaLnBrk="1" hangingPunct="1">
              <a:lnSpc>
                <a:spcPct val="90000"/>
              </a:lnSpc>
              <a:buFontTx/>
              <a:buNone/>
            </a:pPr>
            <a:r>
              <a:rPr lang="en-US" altLang="en-US"/>
              <a:t>		</a:t>
            </a:r>
            <a:r>
              <a:rPr lang="en-US" altLang="en-US" i="1"/>
              <a:t>The 1943 copper penny is worth a lot of money. Copper was hard to get during the war so there aren’t many of them.  The 1955 double die penny is worth a lot too.  These pennies were stamped twice on accident.</a:t>
            </a:r>
          </a:p>
          <a:p>
            <a:pPr eaLnBrk="1" hangingPunct="1">
              <a:lnSpc>
                <a:spcPct val="90000"/>
              </a:lnSpc>
              <a:buFontTx/>
              <a:buNone/>
            </a:pPr>
            <a:endParaRPr lang="en-US" altLang="en-US" sz="700" i="1"/>
          </a:p>
          <a:p>
            <a:pPr lvl="1" eaLnBrk="1" hangingPunct="1">
              <a:lnSpc>
                <a:spcPct val="90000"/>
              </a:lnSpc>
              <a:buFont typeface="Wingdings" panose="05000000000000000000" pitchFamily="2" charset="2"/>
              <a:buChar char="§"/>
            </a:pPr>
            <a:r>
              <a:rPr lang="en-US" altLang="en-US" sz="3200"/>
              <a:t>Too much unnecessary stuff.</a:t>
            </a:r>
          </a:p>
          <a:p>
            <a:pPr lvl="1" eaLnBrk="1" hangingPunct="1">
              <a:lnSpc>
                <a:spcPct val="90000"/>
              </a:lnSpc>
              <a:buFont typeface="Wingdings" panose="05000000000000000000" pitchFamily="2" charset="2"/>
              <a:buChar char="§"/>
            </a:pPr>
            <a:r>
              <a:rPr lang="en-US" altLang="en-US" sz="3200"/>
              <a:t>Main idea is not clear.</a:t>
            </a:r>
          </a:p>
        </p:txBody>
      </p:sp>
      <p:sp>
        <p:nvSpPr>
          <p:cNvPr id="13316" name="Rectangle 4">
            <a:extLst>
              <a:ext uri="{FF2B5EF4-FFF2-40B4-BE49-F238E27FC236}">
                <a16:creationId xmlns:a16="http://schemas.microsoft.com/office/drawing/2014/main" id="{5774B618-A665-31B3-2A39-A263546D4B86}"/>
              </a:ext>
            </a:extLst>
          </p:cNvPr>
          <p:cNvSpPr>
            <a:spLocks noChangeArrowheads="1"/>
          </p:cNvSpPr>
          <p:nvPr/>
        </p:nvSpPr>
        <p:spPr bwMode="auto">
          <a:xfrm>
            <a:off x="1981200" y="762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3600" b="1" dirty="0">
                <a:solidFill>
                  <a:srgbClr val="FF0000"/>
                </a:solidFill>
              </a:rPr>
              <a:t>Incorrect</a:t>
            </a:r>
            <a:r>
              <a:rPr lang="en-US" altLang="en-US" sz="3600" b="1" dirty="0">
                <a:solidFill>
                  <a:srgbClr val="000000"/>
                </a:solidFill>
              </a:rPr>
              <a:t> </a:t>
            </a:r>
            <a:r>
              <a:rPr lang="en-US" altLang="en-US" sz="3600" b="1" dirty="0">
                <a:solidFill>
                  <a:srgbClr val="C0C0C0"/>
                </a:solidFill>
              </a:rPr>
              <a:t>Example</a:t>
            </a:r>
            <a:r>
              <a:rPr lang="en-US" altLang="en-US" sz="3600" b="1" dirty="0">
                <a:solidFill>
                  <a:srgbClr val="000000"/>
                </a:solidFill>
              </a:rPr>
              <a:t> Response 1</a:t>
            </a:r>
          </a:p>
        </p:txBody>
      </p:sp>
      <p:sp>
        <p:nvSpPr>
          <p:cNvPr id="13317" name="Rectangle 5">
            <a:extLst>
              <a:ext uri="{FF2B5EF4-FFF2-40B4-BE49-F238E27FC236}">
                <a16:creationId xmlns:a16="http://schemas.microsoft.com/office/drawing/2014/main" id="{6D776BBC-116C-837E-0D85-AE30492411D5}"/>
              </a:ext>
            </a:extLst>
          </p:cNvPr>
          <p:cNvSpPr>
            <a:spLocks noChangeArrowheads="1"/>
          </p:cNvSpPr>
          <p:nvPr/>
        </p:nvSpPr>
        <p:spPr bwMode="auto">
          <a:xfrm>
            <a:off x="1981200" y="914400"/>
            <a:ext cx="8305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i="1">
                <a:solidFill>
                  <a:srgbClr val="000000"/>
                </a:solidFill>
              </a:rPr>
              <a:t>This text is about pennies.</a:t>
            </a:r>
          </a:p>
          <a:p>
            <a:pPr fontAlgn="base">
              <a:spcAft>
                <a:spcPct val="0"/>
              </a:spcAft>
              <a:buNone/>
            </a:pPr>
            <a:endParaRPr lang="en-US" altLang="en-US" sz="600" i="1">
              <a:solidFill>
                <a:srgbClr val="000000"/>
              </a:solidFill>
            </a:endParaRPr>
          </a:p>
          <a:p>
            <a:pPr fontAlgn="base">
              <a:lnSpc>
                <a:spcPct val="80000"/>
              </a:lnSpc>
              <a:spcAft>
                <a:spcPct val="0"/>
              </a:spcAft>
              <a:buFont typeface="Wingdings" panose="05000000000000000000" pitchFamily="2" charset="2"/>
              <a:buChar char="§"/>
            </a:pPr>
            <a:r>
              <a:rPr lang="en-US" altLang="en-US">
                <a:solidFill>
                  <a:srgbClr val="000000"/>
                </a:solidFill>
              </a:rPr>
              <a:t>This response is too short.</a:t>
            </a:r>
          </a:p>
          <a:p>
            <a:pPr fontAlgn="base">
              <a:lnSpc>
                <a:spcPct val="80000"/>
              </a:lnSpc>
              <a:spcAft>
                <a:spcPct val="0"/>
              </a:spcAft>
              <a:buFont typeface="Wingdings" panose="05000000000000000000" pitchFamily="2" charset="2"/>
              <a:buChar char="§"/>
            </a:pPr>
            <a:r>
              <a:rPr lang="en-US" altLang="en-US">
                <a:solidFill>
                  <a:srgbClr val="000000"/>
                </a:solidFill>
              </a:rPr>
              <a:t>It does not include key ideas.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3317">
                                            <p:txEl>
                                              <p:pRg st="0" end="0"/>
                                            </p:txEl>
                                          </p:spTgt>
                                        </p:tgtEl>
                                        <p:attrNameLst>
                                          <p:attrName>style.visibility</p:attrName>
                                        </p:attrNameLst>
                                      </p:cBhvr>
                                      <p:to>
                                        <p:strVal val="visible"/>
                                      </p:to>
                                    </p:set>
                                    <p:anim calcmode="lin" valueType="num">
                                      <p:cBhvr>
                                        <p:cTn id="13" dur="500" fill="hold"/>
                                        <p:tgtEl>
                                          <p:spTgt spid="1331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331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3317">
                                            <p:txEl>
                                              <p:pRg st="2" end="2"/>
                                            </p:txEl>
                                          </p:spTgt>
                                        </p:tgtEl>
                                        <p:attrNameLst>
                                          <p:attrName>style.visibility</p:attrName>
                                        </p:attrNameLst>
                                      </p:cBhvr>
                                      <p:to>
                                        <p:strVal val="visible"/>
                                      </p:to>
                                    </p:set>
                                    <p:anim calcmode="lin" valueType="num">
                                      <p:cBhvr>
                                        <p:cTn id="19" dur="500" fill="hold"/>
                                        <p:tgtEl>
                                          <p:spTgt spid="1331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31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3317">
                                            <p:txEl>
                                              <p:pRg st="3" end="3"/>
                                            </p:txEl>
                                          </p:spTgt>
                                        </p:tgtEl>
                                        <p:attrNameLst>
                                          <p:attrName>style.visibility</p:attrName>
                                        </p:attrNameLst>
                                      </p:cBhvr>
                                      <p:to>
                                        <p:strVal val="visible"/>
                                      </p:to>
                                    </p:set>
                                    <p:anim calcmode="lin" valueType="num">
                                      <p:cBhvr>
                                        <p:cTn id="25" dur="500" fill="hold"/>
                                        <p:tgtEl>
                                          <p:spTgt spid="1331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31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3314"/>
                                        </p:tgtEl>
                                        <p:attrNameLst>
                                          <p:attrName>style.visibility</p:attrName>
                                        </p:attrNameLst>
                                      </p:cBhvr>
                                      <p:to>
                                        <p:strVal val="visible"/>
                                      </p:to>
                                    </p:set>
                                    <p:anim calcmode="lin" valueType="num">
                                      <p:cBhvr>
                                        <p:cTn id="31" dur="500" fill="hold"/>
                                        <p:tgtEl>
                                          <p:spTgt spid="13314"/>
                                        </p:tgtEl>
                                        <p:attrNameLst>
                                          <p:attrName>ppt_w</p:attrName>
                                        </p:attrNameLst>
                                      </p:cBhvr>
                                      <p:tavLst>
                                        <p:tav tm="0">
                                          <p:val>
                                            <p:fltVal val="0"/>
                                          </p:val>
                                        </p:tav>
                                        <p:tav tm="100000">
                                          <p:val>
                                            <p:strVal val="#ppt_w"/>
                                          </p:val>
                                        </p:tav>
                                      </p:tavLst>
                                    </p:anim>
                                    <p:anim calcmode="lin" valueType="num">
                                      <p:cBhvr>
                                        <p:cTn id="32" dur="500" fill="hold"/>
                                        <p:tgtEl>
                                          <p:spTgt spid="1331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13315">
                                            <p:txEl>
                                              <p:pRg st="0" end="0"/>
                                            </p:txEl>
                                          </p:spTgt>
                                        </p:tgtEl>
                                        <p:attrNameLst>
                                          <p:attrName>style.visibility</p:attrName>
                                        </p:attrNameLst>
                                      </p:cBhvr>
                                      <p:to>
                                        <p:strVal val="visible"/>
                                      </p:to>
                                    </p:set>
                                    <p:anim calcmode="lin" valueType="num">
                                      <p:cBhvr>
                                        <p:cTn id="3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3315">
                                            <p:txEl>
                                              <p:pRg st="2" end="2"/>
                                            </p:txEl>
                                          </p:spTgt>
                                        </p:tgtEl>
                                        <p:attrNameLst>
                                          <p:attrName>style.visibility</p:attrName>
                                        </p:attrNameLst>
                                      </p:cBhvr>
                                      <p:to>
                                        <p:strVal val="visible"/>
                                      </p:to>
                                    </p:set>
                                    <p:anim calcmode="lin" valueType="num">
                                      <p:cBhvr>
                                        <p:cTn id="43"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133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13315">
                                            <p:txEl>
                                              <p:pRg st="3" end="3"/>
                                            </p:txEl>
                                          </p:spTgt>
                                        </p:tgtEl>
                                        <p:attrNameLst>
                                          <p:attrName>style.visibility</p:attrName>
                                        </p:attrNameLst>
                                      </p:cBhvr>
                                      <p:to>
                                        <p:strVal val="visible"/>
                                      </p:to>
                                    </p:set>
                                    <p:anim calcmode="lin" valueType="num">
                                      <p:cBhvr>
                                        <p:cTn id="49" dur="5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1331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p:bldLst>
  </p:timing>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6550</TotalTime>
  <Words>2354</Words>
  <Application>Microsoft Office PowerPoint</Application>
  <PresentationFormat>Widescreen</PresentationFormat>
  <Paragraphs>217</Paragraphs>
  <Slides>34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Wingdings-Regular</vt:lpstr>
      <vt:lpstr>Stolzl Bold</vt:lpstr>
      <vt:lpstr>Stolzl Book</vt:lpstr>
      <vt:lpstr>SymbolMT</vt:lpstr>
      <vt:lpstr>Arial</vt:lpstr>
      <vt:lpstr>acumin-pro</vt:lpstr>
      <vt:lpstr>Cabin</vt:lpstr>
      <vt:lpstr>Wingdings</vt:lpstr>
      <vt:lpstr>lato</vt:lpstr>
      <vt:lpstr>Helvetica</vt:lpstr>
      <vt:lpstr>Calibri</vt:lpstr>
      <vt:lpstr>source-serif-pro</vt:lpstr>
      <vt:lpstr>Office Theme</vt:lpstr>
      <vt:lpstr>Default Design</vt:lpstr>
      <vt:lpstr>  SUMMARIZING (LO6)    </vt:lpstr>
      <vt:lpstr>Summarizing</vt:lpstr>
      <vt:lpstr>Summary</vt:lpstr>
      <vt:lpstr>How To Summarize</vt:lpstr>
      <vt:lpstr>Should It Go in My Summary?</vt:lpstr>
      <vt:lpstr>Main Idea and Key Points</vt:lpstr>
      <vt:lpstr>Example Text 1 </vt:lpstr>
      <vt:lpstr>Example Text 1 </vt:lpstr>
      <vt:lpstr>Incorrect Example Response 2</vt:lpstr>
      <vt:lpstr>Correct Example Response</vt:lpstr>
      <vt:lpstr>Example Text 2</vt:lpstr>
      <vt:lpstr>Incorrect Example Response</vt:lpstr>
      <vt:lpstr>Correct Example Response</vt:lpstr>
      <vt:lpstr>Paraphrasing</vt:lpstr>
      <vt:lpstr>A paraphrase is…</vt:lpstr>
      <vt:lpstr>Summarizing? Quoting? Paraphrasing?</vt:lpstr>
      <vt:lpstr>Paraphrasing Strategies</vt:lpstr>
      <vt:lpstr>Synonyms - EXAMPLE</vt:lpstr>
      <vt:lpstr>Shuffling the sentence order - EXAMPLE</vt:lpstr>
      <vt:lpstr>Your turn </vt:lpstr>
      <vt:lpstr>Resources and exercises</vt:lpstr>
      <vt:lpstr>Check out this video to recap:</vt:lpstr>
      <vt:lpstr>8-STEP SUMMARIZING STRATEGY</vt:lpstr>
      <vt:lpstr>PowerPoint Presentation</vt:lpstr>
      <vt:lpstr>PowerPoint Presentation</vt:lpstr>
      <vt:lpstr>PowerPoint Presentation</vt:lpstr>
      <vt:lpstr>PowerPoint Presentation</vt:lpstr>
      <vt:lpstr>IMPORTANT!! </vt:lpstr>
      <vt:lpstr>SUMMARY OF AN ARTICLE RECAP </vt:lpstr>
      <vt:lpstr>REFERRING TO THE AUTHOR</vt:lpstr>
      <vt:lpstr>REPORTING VERBS</vt:lpstr>
      <vt:lpstr>TRANSITIONS</vt:lpstr>
      <vt:lpstr>GRADING CRITERIA</vt:lpstr>
      <vt:lpstr>#neverstoplearning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Tihana Banko</cp:lastModifiedBy>
  <cp:revision>253</cp:revision>
  <dcterms:created xsi:type="dcterms:W3CDTF">2018-01-24T13:33:55Z</dcterms:created>
  <dcterms:modified xsi:type="dcterms:W3CDTF">2025-01-10T12:53:01Z</dcterms:modified>
</cp:coreProperties>
</file>