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3"/>
  </p:notesMasterIdLst>
  <p:sldIdLst>
    <p:sldId id="283" r:id="rId3"/>
    <p:sldId id="335" r:id="rId4"/>
    <p:sldId id="284" r:id="rId5"/>
    <p:sldId id="333" r:id="rId6"/>
    <p:sldId id="334" r:id="rId7"/>
    <p:sldId id="336" r:id="rId8"/>
    <p:sldId id="337" r:id="rId9"/>
    <p:sldId id="338" r:id="rId10"/>
    <p:sldId id="340" r:id="rId11"/>
    <p:sldId id="341" r:id="rId12"/>
    <p:sldId id="342" r:id="rId13"/>
    <p:sldId id="258" r:id="rId14"/>
    <p:sldId id="260" r:id="rId15"/>
    <p:sldId id="261" r:id="rId16"/>
    <p:sldId id="262" r:id="rId17"/>
    <p:sldId id="263" r:id="rId18"/>
    <p:sldId id="264" r:id="rId19"/>
    <p:sldId id="265" r:id="rId20"/>
    <p:sldId id="266" r:id="rId21"/>
    <p:sldId id="267" r:id="rId22"/>
    <p:sldId id="268" r:id="rId23"/>
    <p:sldId id="278" r:id="rId24"/>
    <p:sldId id="269" r:id="rId25"/>
    <p:sldId id="279" r:id="rId26"/>
    <p:sldId id="270" r:id="rId27"/>
    <p:sldId id="280" r:id="rId28"/>
    <p:sldId id="277" r:id="rId29"/>
    <p:sldId id="259" r:id="rId30"/>
    <p:sldId id="281" r:id="rId31"/>
    <p:sldId id="282"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B6343A-8B83-42F3-AA67-C3576F61EB00}" v="6" dt="2025-01-10T12:51:19.23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0" d="100"/>
          <a:sy n="120" d="100"/>
        </p:scale>
        <p:origin x="198"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microsoft.com/office/2015/10/relationships/revisionInfo" Target="revisionInfo.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hana Banko" userId="fcf43c4d-2661-4a07-a5d6-51faf8c3da84" providerId="ADAL" clId="{91F21785-DE7A-4E4B-AFB2-D9D1BC3AE2C4}"/>
    <pc:docChg chg="modSld">
      <pc:chgData name="Tihana Banko" userId="fcf43c4d-2661-4a07-a5d6-51faf8c3da84" providerId="ADAL" clId="{91F21785-DE7A-4E4B-AFB2-D9D1BC3AE2C4}" dt="2025-01-09T21:04:08.171" v="5" actId="20577"/>
      <pc:docMkLst>
        <pc:docMk/>
      </pc:docMkLst>
      <pc:sldChg chg="modSp mod">
        <pc:chgData name="Tihana Banko" userId="fcf43c4d-2661-4a07-a5d6-51faf8c3da84" providerId="ADAL" clId="{91F21785-DE7A-4E4B-AFB2-D9D1BC3AE2C4}" dt="2025-01-09T21:04:08.171" v="5" actId="20577"/>
        <pc:sldMkLst>
          <pc:docMk/>
          <pc:sldMk cId="1847328114" sldId="283"/>
        </pc:sldMkLst>
        <pc:spChg chg="mod">
          <ac:chgData name="Tihana Banko" userId="fcf43c4d-2661-4a07-a5d6-51faf8c3da84" providerId="ADAL" clId="{91F21785-DE7A-4E4B-AFB2-D9D1BC3AE2C4}" dt="2025-01-09T21:04:08.171" v="5" actId="20577"/>
          <ac:spMkLst>
            <pc:docMk/>
            <pc:sldMk cId="1847328114" sldId="283"/>
            <ac:spMk id="2" creationId="{00000000-0000-0000-0000-000000000000}"/>
          </ac:spMkLst>
        </pc:spChg>
      </pc:sldChg>
    </pc:docChg>
  </pc:docChgLst>
  <pc:docChgLst>
    <pc:chgData name="Tihana Banko" userId="fcf43c4d-2661-4a07-a5d6-51faf8c3da84" providerId="ADAL" clId="{4AB6343A-8B83-42F3-AA67-C3576F61EB00}"/>
    <pc:docChg chg="undo custSel addSld delSld modSld sldOrd">
      <pc:chgData name="Tihana Banko" userId="fcf43c4d-2661-4a07-a5d6-51faf8c3da84" providerId="ADAL" clId="{4AB6343A-8B83-42F3-AA67-C3576F61EB00}" dt="2025-01-10T12:52:24.506" v="640" actId="27636"/>
      <pc:docMkLst>
        <pc:docMk/>
      </pc:docMkLst>
      <pc:sldChg chg="modSp mod">
        <pc:chgData name="Tihana Banko" userId="fcf43c4d-2661-4a07-a5d6-51faf8c3da84" providerId="ADAL" clId="{4AB6343A-8B83-42F3-AA67-C3576F61EB00}" dt="2025-01-10T12:52:24.506" v="640" actId="27636"/>
        <pc:sldMkLst>
          <pc:docMk/>
          <pc:sldMk cId="3777679151" sldId="258"/>
        </pc:sldMkLst>
        <pc:spChg chg="mod">
          <ac:chgData name="Tihana Banko" userId="fcf43c4d-2661-4a07-a5d6-51faf8c3da84" providerId="ADAL" clId="{4AB6343A-8B83-42F3-AA67-C3576F61EB00}" dt="2025-01-10T12:52:24.506" v="640" actId="27636"/>
          <ac:spMkLst>
            <pc:docMk/>
            <pc:sldMk cId="3777679151" sldId="258"/>
            <ac:spMk id="3" creationId="{A51741E5-4CAE-4D2D-BC0F-5CD21031C995}"/>
          </ac:spMkLst>
        </pc:spChg>
        <pc:spChg chg="mod">
          <ac:chgData name="Tihana Banko" userId="fcf43c4d-2661-4a07-a5d6-51faf8c3da84" providerId="ADAL" clId="{4AB6343A-8B83-42F3-AA67-C3576F61EB00}" dt="2025-01-09T21:07:28.174" v="20" actId="20577"/>
          <ac:spMkLst>
            <pc:docMk/>
            <pc:sldMk cId="3777679151" sldId="258"/>
            <ac:spMk id="8" creationId="{31754A11-A200-93A3-11B6-F74FEBB19217}"/>
          </ac:spMkLst>
        </pc:spChg>
      </pc:sldChg>
      <pc:sldChg chg="modSp mod">
        <pc:chgData name="Tihana Banko" userId="fcf43c4d-2661-4a07-a5d6-51faf8c3da84" providerId="ADAL" clId="{4AB6343A-8B83-42F3-AA67-C3576F61EB00}" dt="2025-01-10T12:51:19.236" v="636" actId="20577"/>
        <pc:sldMkLst>
          <pc:docMk/>
          <pc:sldMk cId="3364724582" sldId="259"/>
        </pc:sldMkLst>
        <pc:spChg chg="mod">
          <ac:chgData name="Tihana Banko" userId="fcf43c4d-2661-4a07-a5d6-51faf8c3da84" providerId="ADAL" clId="{4AB6343A-8B83-42F3-AA67-C3576F61EB00}" dt="2025-01-10T12:51:19.236" v="636" actId="20577"/>
          <ac:spMkLst>
            <pc:docMk/>
            <pc:sldMk cId="3364724582" sldId="259"/>
            <ac:spMk id="3" creationId="{0D09C641-274D-4938-89BC-FBC67DB3FC74}"/>
          </ac:spMkLst>
        </pc:spChg>
        <pc:spChg chg="mod">
          <ac:chgData name="Tihana Banko" userId="fcf43c4d-2661-4a07-a5d6-51faf8c3da84" providerId="ADAL" clId="{4AB6343A-8B83-42F3-AA67-C3576F61EB00}" dt="2025-01-09T21:28:38.991" v="622" actId="20577"/>
          <ac:spMkLst>
            <pc:docMk/>
            <pc:sldMk cId="3364724582" sldId="259"/>
            <ac:spMk id="4" creationId="{2D1EF80B-6D01-FB25-D134-2D75DBE54049}"/>
          </ac:spMkLst>
        </pc:spChg>
      </pc:sldChg>
      <pc:sldChg chg="modSp mod">
        <pc:chgData name="Tihana Banko" userId="fcf43c4d-2661-4a07-a5d6-51faf8c3da84" providerId="ADAL" clId="{4AB6343A-8B83-42F3-AA67-C3576F61EB00}" dt="2025-01-09T21:20:34.337" v="430" actId="20577"/>
        <pc:sldMkLst>
          <pc:docMk/>
          <pc:sldMk cId="2190916295" sldId="267"/>
        </pc:sldMkLst>
        <pc:spChg chg="mod">
          <ac:chgData name="Tihana Banko" userId="fcf43c4d-2661-4a07-a5d6-51faf8c3da84" providerId="ADAL" clId="{4AB6343A-8B83-42F3-AA67-C3576F61EB00}" dt="2025-01-09T21:20:34.337" v="430" actId="20577"/>
          <ac:spMkLst>
            <pc:docMk/>
            <pc:sldMk cId="2190916295" sldId="267"/>
            <ac:spMk id="3" creationId="{FA544077-6174-4D21-BB4B-720462A44DC7}"/>
          </ac:spMkLst>
        </pc:spChg>
      </pc:sldChg>
      <pc:sldChg chg="modSp mod">
        <pc:chgData name="Tihana Banko" userId="fcf43c4d-2661-4a07-a5d6-51faf8c3da84" providerId="ADAL" clId="{4AB6343A-8B83-42F3-AA67-C3576F61EB00}" dt="2025-01-09T21:22:03.510" v="457" actId="20577"/>
        <pc:sldMkLst>
          <pc:docMk/>
          <pc:sldMk cId="885888433" sldId="270"/>
        </pc:sldMkLst>
        <pc:spChg chg="mod">
          <ac:chgData name="Tihana Banko" userId="fcf43c4d-2661-4a07-a5d6-51faf8c3da84" providerId="ADAL" clId="{4AB6343A-8B83-42F3-AA67-C3576F61EB00}" dt="2025-01-09T21:22:03.510" v="457" actId="20577"/>
          <ac:spMkLst>
            <pc:docMk/>
            <pc:sldMk cId="885888433" sldId="270"/>
            <ac:spMk id="3" creationId="{AFB406B0-69DB-462A-9830-F2D1985A34BC}"/>
          </ac:spMkLst>
        </pc:spChg>
      </pc:sldChg>
      <pc:sldChg chg="modSp mod">
        <pc:chgData name="Tihana Banko" userId="fcf43c4d-2661-4a07-a5d6-51faf8c3da84" providerId="ADAL" clId="{4AB6343A-8B83-42F3-AA67-C3576F61EB00}" dt="2025-01-09T21:09:29.652" v="27" actId="20577"/>
        <pc:sldMkLst>
          <pc:docMk/>
          <pc:sldMk cId="1675152100" sldId="277"/>
        </pc:sldMkLst>
        <pc:spChg chg="mod">
          <ac:chgData name="Tihana Banko" userId="fcf43c4d-2661-4a07-a5d6-51faf8c3da84" providerId="ADAL" clId="{4AB6343A-8B83-42F3-AA67-C3576F61EB00}" dt="2025-01-09T21:09:29.652" v="27" actId="20577"/>
          <ac:spMkLst>
            <pc:docMk/>
            <pc:sldMk cId="1675152100" sldId="277"/>
            <ac:spMk id="3" creationId="{4B2B3DF2-9A3B-9A3E-7342-D825B032B3ED}"/>
          </ac:spMkLst>
        </pc:spChg>
      </pc:sldChg>
      <pc:sldChg chg="modSp mod">
        <pc:chgData name="Tihana Banko" userId="fcf43c4d-2661-4a07-a5d6-51faf8c3da84" providerId="ADAL" clId="{4AB6343A-8B83-42F3-AA67-C3576F61EB00}" dt="2025-01-09T21:22:22.386" v="476" actId="20577"/>
        <pc:sldMkLst>
          <pc:docMk/>
          <pc:sldMk cId="3042579385" sldId="280"/>
        </pc:sldMkLst>
        <pc:spChg chg="mod">
          <ac:chgData name="Tihana Banko" userId="fcf43c4d-2661-4a07-a5d6-51faf8c3da84" providerId="ADAL" clId="{4AB6343A-8B83-42F3-AA67-C3576F61EB00}" dt="2025-01-09T21:22:22.386" v="476" actId="20577"/>
          <ac:spMkLst>
            <pc:docMk/>
            <pc:sldMk cId="3042579385" sldId="280"/>
            <ac:spMk id="3" creationId="{C772B79D-F909-3B2A-4D56-63498E6592B5}"/>
          </ac:spMkLst>
        </pc:spChg>
      </pc:sldChg>
      <pc:sldChg chg="modSp mod">
        <pc:chgData name="Tihana Banko" userId="fcf43c4d-2661-4a07-a5d6-51faf8c3da84" providerId="ADAL" clId="{4AB6343A-8B83-42F3-AA67-C3576F61EB00}" dt="2025-01-09T21:28:47.526" v="624" actId="20577"/>
        <pc:sldMkLst>
          <pc:docMk/>
          <pc:sldMk cId="1601403564" sldId="281"/>
        </pc:sldMkLst>
        <pc:spChg chg="mod">
          <ac:chgData name="Tihana Banko" userId="fcf43c4d-2661-4a07-a5d6-51faf8c3da84" providerId="ADAL" clId="{4AB6343A-8B83-42F3-AA67-C3576F61EB00}" dt="2025-01-09T21:28:47.526" v="624" actId="20577"/>
          <ac:spMkLst>
            <pc:docMk/>
            <pc:sldMk cId="1601403564" sldId="281"/>
            <ac:spMk id="2" creationId="{1C05CEBD-3B79-FEA8-F7B6-BBC744D9D67F}"/>
          </ac:spMkLst>
        </pc:spChg>
      </pc:sldChg>
      <pc:sldChg chg="modSp mod">
        <pc:chgData name="Tihana Banko" userId="fcf43c4d-2661-4a07-a5d6-51faf8c3da84" providerId="ADAL" clId="{4AB6343A-8B83-42F3-AA67-C3576F61EB00}" dt="2025-01-09T21:14:45.498" v="159" actId="20577"/>
        <pc:sldMkLst>
          <pc:docMk/>
          <pc:sldMk cId="2323451387" sldId="284"/>
        </pc:sldMkLst>
        <pc:spChg chg="mod">
          <ac:chgData name="Tihana Banko" userId="fcf43c4d-2661-4a07-a5d6-51faf8c3da84" providerId="ADAL" clId="{4AB6343A-8B83-42F3-AA67-C3576F61EB00}" dt="2025-01-09T21:07:21.734" v="18" actId="20577"/>
          <ac:spMkLst>
            <pc:docMk/>
            <pc:sldMk cId="2323451387" sldId="284"/>
            <ac:spMk id="2" creationId="{9F8AF9D1-20D8-E4B4-F29F-6BCD091C4863}"/>
          </ac:spMkLst>
        </pc:spChg>
        <pc:spChg chg="mod">
          <ac:chgData name="Tihana Banko" userId="fcf43c4d-2661-4a07-a5d6-51faf8c3da84" providerId="ADAL" clId="{4AB6343A-8B83-42F3-AA67-C3576F61EB00}" dt="2025-01-09T21:14:45.498" v="159" actId="20577"/>
          <ac:spMkLst>
            <pc:docMk/>
            <pc:sldMk cId="2323451387" sldId="284"/>
            <ac:spMk id="3" creationId="{E6296DB8-FC02-575C-C163-C741F1192CE5}"/>
          </ac:spMkLst>
        </pc:spChg>
      </pc:sldChg>
      <pc:sldChg chg="modSp mod">
        <pc:chgData name="Tihana Banko" userId="fcf43c4d-2661-4a07-a5d6-51faf8c3da84" providerId="ADAL" clId="{4AB6343A-8B83-42F3-AA67-C3576F61EB00}" dt="2025-01-09T21:15:23.691" v="197" actId="20577"/>
        <pc:sldMkLst>
          <pc:docMk/>
          <pc:sldMk cId="3256097189" sldId="333"/>
        </pc:sldMkLst>
        <pc:spChg chg="mod">
          <ac:chgData name="Tihana Banko" userId="fcf43c4d-2661-4a07-a5d6-51faf8c3da84" providerId="ADAL" clId="{4AB6343A-8B83-42F3-AA67-C3576F61EB00}" dt="2025-01-09T21:15:23.691" v="197" actId="20577"/>
          <ac:spMkLst>
            <pc:docMk/>
            <pc:sldMk cId="3256097189" sldId="333"/>
            <ac:spMk id="3" creationId="{6F8C3591-BEDF-B430-470D-01AF69B8B66B}"/>
          </ac:spMkLst>
        </pc:spChg>
      </pc:sldChg>
      <pc:sldChg chg="modSp mod">
        <pc:chgData name="Tihana Banko" userId="fcf43c4d-2661-4a07-a5d6-51faf8c3da84" providerId="ADAL" clId="{4AB6343A-8B83-42F3-AA67-C3576F61EB00}" dt="2025-01-09T21:07:00.714" v="14" actId="20577"/>
        <pc:sldMkLst>
          <pc:docMk/>
          <pc:sldMk cId="1667881979" sldId="335"/>
        </pc:sldMkLst>
        <pc:graphicFrameChg chg="modGraphic">
          <ac:chgData name="Tihana Banko" userId="fcf43c4d-2661-4a07-a5d6-51faf8c3da84" providerId="ADAL" clId="{4AB6343A-8B83-42F3-AA67-C3576F61EB00}" dt="2025-01-09T21:07:00.714" v="14" actId="20577"/>
          <ac:graphicFrameMkLst>
            <pc:docMk/>
            <pc:sldMk cId="1667881979" sldId="335"/>
            <ac:graphicFrameMk id="2" creationId="{713B308A-B7C8-03B5-A41F-0D85DCEC3737}"/>
          </ac:graphicFrameMkLst>
        </pc:graphicFrameChg>
      </pc:sldChg>
      <pc:sldChg chg="modSp mod">
        <pc:chgData name="Tihana Banko" userId="fcf43c4d-2661-4a07-a5d6-51faf8c3da84" providerId="ADAL" clId="{4AB6343A-8B83-42F3-AA67-C3576F61EB00}" dt="2025-01-09T21:16:22.730" v="214" actId="20577"/>
        <pc:sldMkLst>
          <pc:docMk/>
          <pc:sldMk cId="2364777313" sldId="338"/>
        </pc:sldMkLst>
        <pc:spChg chg="mod">
          <ac:chgData name="Tihana Banko" userId="fcf43c4d-2661-4a07-a5d6-51faf8c3da84" providerId="ADAL" clId="{4AB6343A-8B83-42F3-AA67-C3576F61EB00}" dt="2025-01-09T21:16:22.730" v="214" actId="20577"/>
          <ac:spMkLst>
            <pc:docMk/>
            <pc:sldMk cId="2364777313" sldId="338"/>
            <ac:spMk id="3" creationId="{1E97455E-40F0-A367-DBF3-CD67B45125A9}"/>
          </ac:spMkLst>
        </pc:spChg>
      </pc:sldChg>
      <pc:sldChg chg="modSp mod">
        <pc:chgData name="Tihana Banko" userId="fcf43c4d-2661-4a07-a5d6-51faf8c3da84" providerId="ADAL" clId="{4AB6343A-8B83-42F3-AA67-C3576F61EB00}" dt="2025-01-09T21:17:22.803" v="350" actId="20577"/>
        <pc:sldMkLst>
          <pc:docMk/>
          <pc:sldMk cId="1815792230" sldId="340"/>
        </pc:sldMkLst>
        <pc:spChg chg="mod">
          <ac:chgData name="Tihana Banko" userId="fcf43c4d-2661-4a07-a5d6-51faf8c3da84" providerId="ADAL" clId="{4AB6343A-8B83-42F3-AA67-C3576F61EB00}" dt="2025-01-09T21:17:22.803" v="350" actId="20577"/>
          <ac:spMkLst>
            <pc:docMk/>
            <pc:sldMk cId="1815792230" sldId="340"/>
            <ac:spMk id="3" creationId="{1E97455E-40F0-A367-DBF3-CD67B45125A9}"/>
          </ac:spMkLst>
        </pc:spChg>
      </pc:sldChg>
      <pc:sldChg chg="modSp new del mod">
        <pc:chgData name="Tihana Banko" userId="fcf43c4d-2661-4a07-a5d6-51faf8c3da84" providerId="ADAL" clId="{4AB6343A-8B83-42F3-AA67-C3576F61EB00}" dt="2025-01-09T21:21:39.766" v="448" actId="2696"/>
        <pc:sldMkLst>
          <pc:docMk/>
          <pc:sldMk cId="2495923726" sldId="343"/>
        </pc:sldMkLst>
        <pc:spChg chg="mod">
          <ac:chgData name="Tihana Banko" userId="fcf43c4d-2661-4a07-a5d6-51faf8c3da84" providerId="ADAL" clId="{4AB6343A-8B83-42F3-AA67-C3576F61EB00}" dt="2025-01-09T21:21:01.533" v="444" actId="20577"/>
          <ac:spMkLst>
            <pc:docMk/>
            <pc:sldMk cId="2495923726" sldId="343"/>
            <ac:spMk id="2" creationId="{C39C6523-BCD3-A711-763F-E864604C52B5}"/>
          </ac:spMkLst>
        </pc:spChg>
      </pc:sldChg>
      <pc:sldChg chg="modSp add del mod ord">
        <pc:chgData name="Tihana Banko" userId="fcf43c4d-2661-4a07-a5d6-51faf8c3da84" providerId="ADAL" clId="{4AB6343A-8B83-42F3-AA67-C3576F61EB00}" dt="2025-01-10T12:51:55.365" v="637" actId="2696"/>
        <pc:sldMkLst>
          <pc:docMk/>
          <pc:sldMk cId="1611830591" sldId="344"/>
        </pc:sldMkLst>
        <pc:spChg chg="mod">
          <ac:chgData name="Tihana Banko" userId="fcf43c4d-2661-4a07-a5d6-51faf8c3da84" providerId="ADAL" clId="{4AB6343A-8B83-42F3-AA67-C3576F61EB00}" dt="2025-01-09T21:26:29.961" v="580" actId="14100"/>
          <ac:spMkLst>
            <pc:docMk/>
            <pc:sldMk cId="1611830591" sldId="344"/>
            <ac:spMk id="3" creationId="{049B0FC4-7106-69CC-9FCA-F8AC6573B536}"/>
          </ac:spMkLst>
        </pc:spChg>
      </pc:sldChg>
      <pc:sldChg chg="modSp add del mod ord">
        <pc:chgData name="Tihana Banko" userId="fcf43c4d-2661-4a07-a5d6-51faf8c3da84" providerId="ADAL" clId="{4AB6343A-8B83-42F3-AA67-C3576F61EB00}" dt="2025-01-10T12:52:00.021" v="638" actId="2696"/>
        <pc:sldMkLst>
          <pc:docMk/>
          <pc:sldMk cId="692601079" sldId="345"/>
        </pc:sldMkLst>
        <pc:spChg chg="mod">
          <ac:chgData name="Tihana Banko" userId="fcf43c4d-2661-4a07-a5d6-51faf8c3da84" providerId="ADAL" clId="{4AB6343A-8B83-42F3-AA67-C3576F61EB00}" dt="2025-01-09T21:28:20.059" v="620" actId="20577"/>
          <ac:spMkLst>
            <pc:docMk/>
            <pc:sldMk cId="692601079" sldId="345"/>
            <ac:spMk id="3" creationId="{313B196E-3419-FBC5-4185-BE8DD612224F}"/>
          </ac:spMkLst>
        </pc:spChg>
      </pc:sldChg>
      <pc:sldChg chg="add del">
        <pc:chgData name="Tihana Banko" userId="fcf43c4d-2661-4a07-a5d6-51faf8c3da84" providerId="ADAL" clId="{4AB6343A-8B83-42F3-AA67-C3576F61EB00}" dt="2025-01-10T12:49:07.133" v="628"/>
        <pc:sldMkLst>
          <pc:docMk/>
          <pc:sldMk cId="1379174658" sldId="34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27E061-2DD5-4C1D-9187-2A494414CAD2}" type="datetimeFigureOut">
              <a:rPr lang="hr-HR" smtClean="0"/>
              <a:t>10.1.2025.</a:t>
            </a:fld>
            <a:endParaRPr lang="hr-H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EF2EFF-CA26-4038-8439-1A974E502539}" type="slidenum">
              <a:rPr lang="hr-HR" smtClean="0"/>
              <a:t>‹#›</a:t>
            </a:fld>
            <a:endParaRPr lang="hr-HR"/>
          </a:p>
        </p:txBody>
      </p:sp>
    </p:spTree>
    <p:extLst>
      <p:ext uri="{BB962C8B-B14F-4D97-AF65-F5344CB8AC3E}">
        <p14:creationId xmlns:p14="http://schemas.microsoft.com/office/powerpoint/2010/main" val="18849444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EDC0C92-97E4-9540-AC90-F1BBF91896C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56582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571E9-895B-4AEB-A364-2DBD9F18616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7802217-2E10-4EF9-BB13-813C0C10D6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1306547-C79B-4433-AF94-4CBDB5BA88E1}"/>
              </a:ext>
            </a:extLst>
          </p:cNvPr>
          <p:cNvSpPr>
            <a:spLocks noGrp="1"/>
          </p:cNvSpPr>
          <p:nvPr>
            <p:ph type="dt" sz="half" idx="10"/>
          </p:nvPr>
        </p:nvSpPr>
        <p:spPr/>
        <p:txBody>
          <a:bodyPr/>
          <a:lstStyle/>
          <a:p>
            <a:fld id="{4FFC01F6-651A-4A9C-84E9-F57BEC0A17E2}" type="datetimeFigureOut">
              <a:rPr lang="en-GB" smtClean="0"/>
              <a:pPr/>
              <a:t>10/01/2025</a:t>
            </a:fld>
            <a:endParaRPr lang="en-GB"/>
          </a:p>
        </p:txBody>
      </p:sp>
      <p:sp>
        <p:nvSpPr>
          <p:cNvPr id="5" name="Footer Placeholder 4">
            <a:extLst>
              <a:ext uri="{FF2B5EF4-FFF2-40B4-BE49-F238E27FC236}">
                <a16:creationId xmlns:a16="http://schemas.microsoft.com/office/drawing/2014/main" id="{28800A92-1ADD-43A9-8603-A3011101C7F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8736DC-98C3-426D-9287-E1D3F35F7E77}"/>
              </a:ext>
            </a:extLst>
          </p:cNvPr>
          <p:cNvSpPr>
            <a:spLocks noGrp="1"/>
          </p:cNvSpPr>
          <p:nvPr>
            <p:ph type="sldNum" sz="quarter" idx="12"/>
          </p:nvPr>
        </p:nvSpPr>
        <p:spPr/>
        <p:txBody>
          <a:bodyPr/>
          <a:lstStyle/>
          <a:p>
            <a:fld id="{F621202A-845A-41B6-9D8A-A5B84E6F675F}" type="slidenum">
              <a:rPr lang="en-GB" smtClean="0"/>
              <a:pPr/>
              <a:t>‹#›</a:t>
            </a:fld>
            <a:endParaRPr lang="en-GB"/>
          </a:p>
        </p:txBody>
      </p:sp>
    </p:spTree>
    <p:extLst>
      <p:ext uri="{BB962C8B-B14F-4D97-AF65-F5344CB8AC3E}">
        <p14:creationId xmlns:p14="http://schemas.microsoft.com/office/powerpoint/2010/main" val="2136433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E640F-0866-4606-A29B-A14A9318654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D8494AF-A0F8-4A0F-84D2-00674CC4F95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4417511-EE12-49BA-906E-1E1C2EDA018C}"/>
              </a:ext>
            </a:extLst>
          </p:cNvPr>
          <p:cNvSpPr>
            <a:spLocks noGrp="1"/>
          </p:cNvSpPr>
          <p:nvPr>
            <p:ph type="dt" sz="half" idx="10"/>
          </p:nvPr>
        </p:nvSpPr>
        <p:spPr/>
        <p:txBody>
          <a:bodyPr/>
          <a:lstStyle/>
          <a:p>
            <a:fld id="{4FFC01F6-651A-4A9C-84E9-F57BEC0A17E2}" type="datetimeFigureOut">
              <a:rPr lang="en-GB" smtClean="0"/>
              <a:pPr/>
              <a:t>10/01/2025</a:t>
            </a:fld>
            <a:endParaRPr lang="en-GB"/>
          </a:p>
        </p:txBody>
      </p:sp>
      <p:sp>
        <p:nvSpPr>
          <p:cNvPr id="5" name="Footer Placeholder 4">
            <a:extLst>
              <a:ext uri="{FF2B5EF4-FFF2-40B4-BE49-F238E27FC236}">
                <a16:creationId xmlns:a16="http://schemas.microsoft.com/office/drawing/2014/main" id="{A001EFD7-C754-441A-8670-6E3D7B2E41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284B349-BB30-4BF6-84A5-E1C894D6A360}"/>
              </a:ext>
            </a:extLst>
          </p:cNvPr>
          <p:cNvSpPr>
            <a:spLocks noGrp="1"/>
          </p:cNvSpPr>
          <p:nvPr>
            <p:ph type="sldNum" sz="quarter" idx="12"/>
          </p:nvPr>
        </p:nvSpPr>
        <p:spPr/>
        <p:txBody>
          <a:bodyPr/>
          <a:lstStyle/>
          <a:p>
            <a:fld id="{F621202A-845A-41B6-9D8A-A5B84E6F675F}" type="slidenum">
              <a:rPr lang="en-GB" smtClean="0"/>
              <a:pPr/>
              <a:t>‹#›</a:t>
            </a:fld>
            <a:endParaRPr lang="en-GB"/>
          </a:p>
        </p:txBody>
      </p:sp>
    </p:spTree>
    <p:extLst>
      <p:ext uri="{BB962C8B-B14F-4D97-AF65-F5344CB8AC3E}">
        <p14:creationId xmlns:p14="http://schemas.microsoft.com/office/powerpoint/2010/main" val="990373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C5EC38D-B644-4623-A0C4-0078A4D4BC0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D2D2CC7-DBEE-40A5-992D-1C5983BB417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138151F-685B-47EA-8FF5-117710D4DF58}"/>
              </a:ext>
            </a:extLst>
          </p:cNvPr>
          <p:cNvSpPr>
            <a:spLocks noGrp="1"/>
          </p:cNvSpPr>
          <p:nvPr>
            <p:ph type="dt" sz="half" idx="10"/>
          </p:nvPr>
        </p:nvSpPr>
        <p:spPr/>
        <p:txBody>
          <a:bodyPr/>
          <a:lstStyle/>
          <a:p>
            <a:fld id="{4FFC01F6-651A-4A9C-84E9-F57BEC0A17E2}" type="datetimeFigureOut">
              <a:rPr lang="en-GB" smtClean="0"/>
              <a:pPr/>
              <a:t>10/01/2025</a:t>
            </a:fld>
            <a:endParaRPr lang="en-GB"/>
          </a:p>
        </p:txBody>
      </p:sp>
      <p:sp>
        <p:nvSpPr>
          <p:cNvPr id="5" name="Footer Placeholder 4">
            <a:extLst>
              <a:ext uri="{FF2B5EF4-FFF2-40B4-BE49-F238E27FC236}">
                <a16:creationId xmlns:a16="http://schemas.microsoft.com/office/drawing/2014/main" id="{EFDADCF3-058C-4641-8051-F7E668342E4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544A941-07CC-48FD-8A95-EA5F612FD580}"/>
              </a:ext>
            </a:extLst>
          </p:cNvPr>
          <p:cNvSpPr>
            <a:spLocks noGrp="1"/>
          </p:cNvSpPr>
          <p:nvPr>
            <p:ph type="sldNum" sz="quarter" idx="12"/>
          </p:nvPr>
        </p:nvSpPr>
        <p:spPr/>
        <p:txBody>
          <a:bodyPr/>
          <a:lstStyle/>
          <a:p>
            <a:fld id="{F621202A-845A-41B6-9D8A-A5B84E6F675F}" type="slidenum">
              <a:rPr lang="en-GB" smtClean="0"/>
              <a:pPr/>
              <a:t>‹#›</a:t>
            </a:fld>
            <a:endParaRPr lang="en-GB"/>
          </a:p>
        </p:txBody>
      </p:sp>
    </p:spTree>
    <p:extLst>
      <p:ext uri="{BB962C8B-B14F-4D97-AF65-F5344CB8AC3E}">
        <p14:creationId xmlns:p14="http://schemas.microsoft.com/office/powerpoint/2010/main" val="36459669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724704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26184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1466179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301180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13882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8047097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838200" y="6356350"/>
            <a:ext cx="2743200" cy="365125"/>
          </a:xfrm>
          <a:prstGeom prst="rect">
            <a:avLst/>
          </a:prstGeom>
        </p:spPr>
        <p:txBody>
          <a:bodyPr/>
          <a:lstStyle/>
          <a:p>
            <a:fld id="{30912510-587E-0743-8BB6-FA03E27BCB0C}" type="datetimeFigureOut">
              <a:rPr lang="en-US" smtClean="0"/>
              <a:t>1/10/2025</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ED830844-789E-4246-80A3-6F7B92FC0B15}" type="slidenum">
              <a:rPr lang="en-US" smtClean="0"/>
              <a:t>‹#›</a:t>
            </a:fld>
            <a:endParaRPr lang="en-US"/>
          </a:p>
        </p:txBody>
      </p:sp>
      <p:sp>
        <p:nvSpPr>
          <p:cNvPr id="6" name="Rectangle 5"/>
          <p:cNvSpPr/>
          <p:nvPr userDrawn="1"/>
        </p:nvSpPr>
        <p:spPr>
          <a:xfrm>
            <a:off x="0" y="0"/>
            <a:ext cx="12192000" cy="6858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6183086" y="728663"/>
            <a:ext cx="5170713" cy="1680429"/>
          </a:xfrm>
        </p:spPr>
        <p:txBody>
          <a:bodyPr>
            <a:normAutofit/>
          </a:bodyPr>
          <a:lstStyle>
            <a:lvl1pPr>
              <a:defRPr sz="5400">
                <a:solidFill>
                  <a:schemeClr val="bg1"/>
                </a:solidFill>
              </a:defRPr>
            </a:lvl1pPr>
          </a:lstStyle>
          <a:p>
            <a:r>
              <a:rPr lang="hr-HR" sz="4800" dirty="0">
                <a:solidFill>
                  <a:schemeClr val="bg1"/>
                </a:solidFill>
                <a:latin typeface="Stolzl Bold" panose="00000800000000000000" pitchFamily="50" charset="-18"/>
              </a:rPr>
              <a:t>Glavni naslov</a:t>
            </a:r>
            <a:br>
              <a:rPr lang="hr-HR" sz="4800" dirty="0">
                <a:solidFill>
                  <a:schemeClr val="bg1"/>
                </a:solidFill>
                <a:latin typeface="Stolzl Bold" panose="00000800000000000000" pitchFamily="50" charset="-18"/>
              </a:rPr>
            </a:br>
            <a:r>
              <a:rPr lang="hr-HR" sz="4800" dirty="0">
                <a:solidFill>
                  <a:schemeClr val="bg1"/>
                </a:solidFill>
                <a:latin typeface="Stolzl Book" panose="00000500000000000000" pitchFamily="50" charset="-18"/>
              </a:rPr>
              <a:t>Tekst</a:t>
            </a:r>
          </a:p>
        </p:txBody>
      </p:sp>
      <p:pic>
        <p:nvPicPr>
          <p:cNvPr id="8" name="Slika 7"/>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0" y="874540"/>
            <a:ext cx="6183086" cy="5993188"/>
          </a:xfrm>
          <a:prstGeom prst="rect">
            <a:avLst/>
          </a:prstGeom>
        </p:spPr>
      </p:pic>
    </p:spTree>
    <p:extLst>
      <p:ext uri="{BB962C8B-B14F-4D97-AF65-F5344CB8AC3E}">
        <p14:creationId xmlns:p14="http://schemas.microsoft.com/office/powerpoint/2010/main" val="22630903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2_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838200" y="6356350"/>
            <a:ext cx="2743200" cy="365125"/>
          </a:xfrm>
          <a:prstGeom prst="rect">
            <a:avLst/>
          </a:prstGeom>
        </p:spPr>
        <p:txBody>
          <a:bodyPr/>
          <a:lstStyle/>
          <a:p>
            <a:fld id="{30912510-587E-0743-8BB6-FA03E27BCB0C}" type="datetimeFigureOut">
              <a:rPr lang="en-US" smtClean="0"/>
              <a:t>1/10/2025</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ED830844-789E-4246-80A3-6F7B92FC0B15}" type="slidenum">
              <a:rPr lang="en-US" smtClean="0"/>
              <a:t>‹#›</a:t>
            </a:fld>
            <a:endParaRPr lang="en-US"/>
          </a:p>
        </p:txBody>
      </p:sp>
      <p:sp>
        <p:nvSpPr>
          <p:cNvPr id="6" name="Rectangle 5"/>
          <p:cNvSpPr/>
          <p:nvPr userDrawn="1"/>
        </p:nvSpPr>
        <p:spPr>
          <a:xfrm>
            <a:off x="0" y="0"/>
            <a:ext cx="12192000" cy="6858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178718" y="3904457"/>
            <a:ext cx="6022181" cy="2014537"/>
          </a:xfrm>
        </p:spPr>
        <p:txBody>
          <a:bodyPr>
            <a:normAutofit/>
          </a:bodyPr>
          <a:lstStyle>
            <a:lvl1pPr>
              <a:defRPr sz="54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249290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5A695-BA22-4DA6-A86F-69126972CAD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1234623-221F-4817-9DC7-AC55FA1F6A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A748BFD-B556-4F2A-AE49-8A1061927999}"/>
              </a:ext>
            </a:extLst>
          </p:cNvPr>
          <p:cNvSpPr>
            <a:spLocks noGrp="1"/>
          </p:cNvSpPr>
          <p:nvPr>
            <p:ph type="dt" sz="half" idx="10"/>
          </p:nvPr>
        </p:nvSpPr>
        <p:spPr/>
        <p:txBody>
          <a:bodyPr/>
          <a:lstStyle/>
          <a:p>
            <a:fld id="{4FFC01F6-651A-4A9C-84E9-F57BEC0A17E2}" type="datetimeFigureOut">
              <a:rPr lang="en-GB" smtClean="0"/>
              <a:pPr/>
              <a:t>10/01/2025</a:t>
            </a:fld>
            <a:endParaRPr lang="en-GB"/>
          </a:p>
        </p:txBody>
      </p:sp>
      <p:sp>
        <p:nvSpPr>
          <p:cNvPr id="5" name="Footer Placeholder 4">
            <a:extLst>
              <a:ext uri="{FF2B5EF4-FFF2-40B4-BE49-F238E27FC236}">
                <a16:creationId xmlns:a16="http://schemas.microsoft.com/office/drawing/2014/main" id="{6B8B16EB-7C3B-4A80-B6A0-F59E25F7C8C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6DF2CD1-E9A8-4178-B11C-0285E1C66426}"/>
              </a:ext>
            </a:extLst>
          </p:cNvPr>
          <p:cNvSpPr>
            <a:spLocks noGrp="1"/>
          </p:cNvSpPr>
          <p:nvPr>
            <p:ph type="sldNum" sz="quarter" idx="12"/>
          </p:nvPr>
        </p:nvSpPr>
        <p:spPr/>
        <p:txBody>
          <a:bodyPr/>
          <a:lstStyle/>
          <a:p>
            <a:fld id="{F621202A-845A-41B6-9D8A-A5B84E6F675F}" type="slidenum">
              <a:rPr lang="en-GB" smtClean="0"/>
              <a:pPr/>
              <a:t>‹#›</a:t>
            </a:fld>
            <a:endParaRPr lang="en-GB"/>
          </a:p>
        </p:txBody>
      </p:sp>
    </p:spTree>
    <p:extLst>
      <p:ext uri="{BB962C8B-B14F-4D97-AF65-F5344CB8AC3E}">
        <p14:creationId xmlns:p14="http://schemas.microsoft.com/office/powerpoint/2010/main" val="20742173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838200" y="6356350"/>
            <a:ext cx="2743200" cy="365125"/>
          </a:xfrm>
          <a:prstGeom prst="rect">
            <a:avLst/>
          </a:prstGeom>
        </p:spPr>
        <p:txBody>
          <a:bodyPr/>
          <a:lstStyle/>
          <a:p>
            <a:fld id="{30912510-587E-0743-8BB6-FA03E27BCB0C}" type="datetimeFigureOut">
              <a:rPr lang="en-US" smtClean="0"/>
              <a:t>1/10/2025</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ED830844-789E-4246-80A3-6F7B92FC0B15}" type="slidenum">
              <a:rPr lang="en-US" smtClean="0"/>
              <a:t>‹#›</a:t>
            </a:fld>
            <a:endParaRPr lang="en-US"/>
          </a:p>
        </p:txBody>
      </p:sp>
      <p:sp>
        <p:nvSpPr>
          <p:cNvPr id="6" name="Rectangle 5"/>
          <p:cNvSpPr/>
          <p:nvPr userDrawn="1"/>
        </p:nvSpPr>
        <p:spPr>
          <a:xfrm>
            <a:off x="0" y="0"/>
            <a:ext cx="12192000" cy="6858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7632" y="6283318"/>
            <a:ext cx="1414604" cy="574682"/>
          </a:xfrm>
          <a:prstGeom prst="rect">
            <a:avLst/>
          </a:prstGeom>
        </p:spPr>
      </p:pic>
      <p:sp>
        <p:nvSpPr>
          <p:cNvPr id="9" name="Title 1"/>
          <p:cNvSpPr>
            <a:spLocks noGrp="1"/>
          </p:cNvSpPr>
          <p:nvPr>
            <p:ph type="title"/>
          </p:nvPr>
        </p:nvSpPr>
        <p:spPr>
          <a:xfrm>
            <a:off x="839788" y="457200"/>
            <a:ext cx="3932237" cy="1600200"/>
          </a:xfrm>
        </p:spPr>
        <p:txBody>
          <a:bodyPr anchor="b"/>
          <a:lstStyle>
            <a:lvl1pPr>
              <a:defRPr sz="3200">
                <a:solidFill>
                  <a:schemeClr val="bg1"/>
                </a:solidFill>
              </a:defRPr>
            </a:lvl1pPr>
          </a:lstStyle>
          <a:p>
            <a:r>
              <a:rPr lang="en-US" dirty="0"/>
              <a:t>Click to edit Master title style</a:t>
            </a:r>
          </a:p>
        </p:txBody>
      </p:sp>
      <p:sp>
        <p:nvSpPr>
          <p:cNvPr id="10" name="Content Placeholder 2"/>
          <p:cNvSpPr>
            <a:spLocks noGrp="1"/>
          </p:cNvSpPr>
          <p:nvPr>
            <p:ph idx="1"/>
          </p:nvPr>
        </p:nvSpPr>
        <p:spPr>
          <a:xfrm>
            <a:off x="5183188" y="987425"/>
            <a:ext cx="6172200" cy="4873625"/>
          </a:xfrm>
        </p:spPr>
        <p:txBody>
          <a:bodyPr/>
          <a:lstStyle>
            <a:lvl1pPr>
              <a:defRPr sz="32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3"/>
          <p:cNvSpPr>
            <a:spLocks noGrp="1"/>
          </p:cNvSpPr>
          <p:nvPr>
            <p:ph type="body" sz="half" idx="2"/>
          </p:nvPr>
        </p:nvSpPr>
        <p:spPr>
          <a:xfrm>
            <a:off x="839788" y="2057400"/>
            <a:ext cx="3932237" cy="3811588"/>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9346837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209777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7974946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98874220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893559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70841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28307-FB99-4F7D-B97D-56A85FF01EE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5DB3E91-9E05-4CBF-9225-316D8B41445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F74845D-FDEC-4A18-8DD9-0153E3303684}"/>
              </a:ext>
            </a:extLst>
          </p:cNvPr>
          <p:cNvSpPr>
            <a:spLocks noGrp="1"/>
          </p:cNvSpPr>
          <p:nvPr>
            <p:ph type="dt" sz="half" idx="10"/>
          </p:nvPr>
        </p:nvSpPr>
        <p:spPr/>
        <p:txBody>
          <a:bodyPr/>
          <a:lstStyle/>
          <a:p>
            <a:fld id="{4FFC01F6-651A-4A9C-84E9-F57BEC0A17E2}" type="datetimeFigureOut">
              <a:rPr lang="en-GB" smtClean="0"/>
              <a:pPr/>
              <a:t>10/01/2025</a:t>
            </a:fld>
            <a:endParaRPr lang="en-GB"/>
          </a:p>
        </p:txBody>
      </p:sp>
      <p:sp>
        <p:nvSpPr>
          <p:cNvPr id="5" name="Footer Placeholder 4">
            <a:extLst>
              <a:ext uri="{FF2B5EF4-FFF2-40B4-BE49-F238E27FC236}">
                <a16:creationId xmlns:a16="http://schemas.microsoft.com/office/drawing/2014/main" id="{DCE65FCE-7A41-40AB-855A-FD7222D93D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081DC80-F12A-49BB-A7B8-379D2CA7A0C2}"/>
              </a:ext>
            </a:extLst>
          </p:cNvPr>
          <p:cNvSpPr>
            <a:spLocks noGrp="1"/>
          </p:cNvSpPr>
          <p:nvPr>
            <p:ph type="sldNum" sz="quarter" idx="12"/>
          </p:nvPr>
        </p:nvSpPr>
        <p:spPr/>
        <p:txBody>
          <a:bodyPr/>
          <a:lstStyle/>
          <a:p>
            <a:fld id="{F621202A-845A-41B6-9D8A-A5B84E6F675F}" type="slidenum">
              <a:rPr lang="en-GB" smtClean="0"/>
              <a:pPr/>
              <a:t>‹#›</a:t>
            </a:fld>
            <a:endParaRPr lang="en-GB"/>
          </a:p>
        </p:txBody>
      </p:sp>
    </p:spTree>
    <p:extLst>
      <p:ext uri="{BB962C8B-B14F-4D97-AF65-F5344CB8AC3E}">
        <p14:creationId xmlns:p14="http://schemas.microsoft.com/office/powerpoint/2010/main" val="2509858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E1C5D-147D-4F67-B6B6-BAD693AC9D1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6B20078-F4C1-4D79-AA45-5439D2544D4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62CAEE3-4E73-4BC4-9413-8D3263CF38C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762FF37-D7EB-48F9-8681-A8DDCD962BB3}"/>
              </a:ext>
            </a:extLst>
          </p:cNvPr>
          <p:cNvSpPr>
            <a:spLocks noGrp="1"/>
          </p:cNvSpPr>
          <p:nvPr>
            <p:ph type="dt" sz="half" idx="10"/>
          </p:nvPr>
        </p:nvSpPr>
        <p:spPr/>
        <p:txBody>
          <a:bodyPr/>
          <a:lstStyle/>
          <a:p>
            <a:fld id="{4FFC01F6-651A-4A9C-84E9-F57BEC0A17E2}" type="datetimeFigureOut">
              <a:rPr lang="en-GB" smtClean="0"/>
              <a:pPr/>
              <a:t>10/01/2025</a:t>
            </a:fld>
            <a:endParaRPr lang="en-GB"/>
          </a:p>
        </p:txBody>
      </p:sp>
      <p:sp>
        <p:nvSpPr>
          <p:cNvPr id="6" name="Footer Placeholder 5">
            <a:extLst>
              <a:ext uri="{FF2B5EF4-FFF2-40B4-BE49-F238E27FC236}">
                <a16:creationId xmlns:a16="http://schemas.microsoft.com/office/drawing/2014/main" id="{1B82B005-1D57-4308-B8CF-5ED78A72B87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DD517C2-8643-498E-957D-1D97C9E4CA08}"/>
              </a:ext>
            </a:extLst>
          </p:cNvPr>
          <p:cNvSpPr>
            <a:spLocks noGrp="1"/>
          </p:cNvSpPr>
          <p:nvPr>
            <p:ph type="sldNum" sz="quarter" idx="12"/>
          </p:nvPr>
        </p:nvSpPr>
        <p:spPr/>
        <p:txBody>
          <a:bodyPr/>
          <a:lstStyle/>
          <a:p>
            <a:fld id="{F621202A-845A-41B6-9D8A-A5B84E6F675F}" type="slidenum">
              <a:rPr lang="en-GB" smtClean="0"/>
              <a:pPr/>
              <a:t>‹#›</a:t>
            </a:fld>
            <a:endParaRPr lang="en-GB"/>
          </a:p>
        </p:txBody>
      </p:sp>
    </p:spTree>
    <p:extLst>
      <p:ext uri="{BB962C8B-B14F-4D97-AF65-F5344CB8AC3E}">
        <p14:creationId xmlns:p14="http://schemas.microsoft.com/office/powerpoint/2010/main" val="4103845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934BA-BFF4-41FF-9B05-1DB727C65D8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0FB072E-0A40-4BDC-85F7-DE96B0A982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AE097F8-8645-415E-9CB6-B84DC5DB7FA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E31ECF3-D8A7-46F0-8D68-AFFC7711FD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C8FB7D6-2A7E-444B-AD38-6A5D80DA413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9B0188A-D50E-47CB-B4D3-42292C5FC6CF}"/>
              </a:ext>
            </a:extLst>
          </p:cNvPr>
          <p:cNvSpPr>
            <a:spLocks noGrp="1"/>
          </p:cNvSpPr>
          <p:nvPr>
            <p:ph type="dt" sz="half" idx="10"/>
          </p:nvPr>
        </p:nvSpPr>
        <p:spPr/>
        <p:txBody>
          <a:bodyPr/>
          <a:lstStyle/>
          <a:p>
            <a:fld id="{4FFC01F6-651A-4A9C-84E9-F57BEC0A17E2}" type="datetimeFigureOut">
              <a:rPr lang="en-GB" smtClean="0"/>
              <a:pPr/>
              <a:t>10/01/2025</a:t>
            </a:fld>
            <a:endParaRPr lang="en-GB"/>
          </a:p>
        </p:txBody>
      </p:sp>
      <p:sp>
        <p:nvSpPr>
          <p:cNvPr id="8" name="Footer Placeholder 7">
            <a:extLst>
              <a:ext uri="{FF2B5EF4-FFF2-40B4-BE49-F238E27FC236}">
                <a16:creationId xmlns:a16="http://schemas.microsoft.com/office/drawing/2014/main" id="{AD095C72-2140-4329-9BC5-3CCCDBE6625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71F21AC-206E-40B0-AAFD-EE2F973B8FEF}"/>
              </a:ext>
            </a:extLst>
          </p:cNvPr>
          <p:cNvSpPr>
            <a:spLocks noGrp="1"/>
          </p:cNvSpPr>
          <p:nvPr>
            <p:ph type="sldNum" sz="quarter" idx="12"/>
          </p:nvPr>
        </p:nvSpPr>
        <p:spPr/>
        <p:txBody>
          <a:bodyPr/>
          <a:lstStyle/>
          <a:p>
            <a:fld id="{F621202A-845A-41B6-9D8A-A5B84E6F675F}" type="slidenum">
              <a:rPr lang="en-GB" smtClean="0"/>
              <a:pPr/>
              <a:t>‹#›</a:t>
            </a:fld>
            <a:endParaRPr lang="en-GB"/>
          </a:p>
        </p:txBody>
      </p:sp>
    </p:spTree>
    <p:extLst>
      <p:ext uri="{BB962C8B-B14F-4D97-AF65-F5344CB8AC3E}">
        <p14:creationId xmlns:p14="http://schemas.microsoft.com/office/powerpoint/2010/main" val="2629942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367AD-C691-4190-B5F0-A8C09EF25D5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5227AB9-489C-435B-8C65-3E3101066286}"/>
              </a:ext>
            </a:extLst>
          </p:cNvPr>
          <p:cNvSpPr>
            <a:spLocks noGrp="1"/>
          </p:cNvSpPr>
          <p:nvPr>
            <p:ph type="dt" sz="half" idx="10"/>
          </p:nvPr>
        </p:nvSpPr>
        <p:spPr/>
        <p:txBody>
          <a:bodyPr/>
          <a:lstStyle/>
          <a:p>
            <a:fld id="{4FFC01F6-651A-4A9C-84E9-F57BEC0A17E2}" type="datetimeFigureOut">
              <a:rPr lang="en-GB" smtClean="0"/>
              <a:pPr/>
              <a:t>10/01/2025</a:t>
            </a:fld>
            <a:endParaRPr lang="en-GB"/>
          </a:p>
        </p:txBody>
      </p:sp>
      <p:sp>
        <p:nvSpPr>
          <p:cNvPr id="4" name="Footer Placeholder 3">
            <a:extLst>
              <a:ext uri="{FF2B5EF4-FFF2-40B4-BE49-F238E27FC236}">
                <a16:creationId xmlns:a16="http://schemas.microsoft.com/office/drawing/2014/main" id="{CB278D40-3BCC-47F4-BD9D-E2E8FF7C80C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3337AAB-72D0-4AC3-ABC6-763C44033988}"/>
              </a:ext>
            </a:extLst>
          </p:cNvPr>
          <p:cNvSpPr>
            <a:spLocks noGrp="1"/>
          </p:cNvSpPr>
          <p:nvPr>
            <p:ph type="sldNum" sz="quarter" idx="12"/>
          </p:nvPr>
        </p:nvSpPr>
        <p:spPr/>
        <p:txBody>
          <a:bodyPr/>
          <a:lstStyle/>
          <a:p>
            <a:fld id="{F621202A-845A-41B6-9D8A-A5B84E6F675F}" type="slidenum">
              <a:rPr lang="en-GB" smtClean="0"/>
              <a:pPr/>
              <a:t>‹#›</a:t>
            </a:fld>
            <a:endParaRPr lang="en-GB"/>
          </a:p>
        </p:txBody>
      </p:sp>
    </p:spTree>
    <p:extLst>
      <p:ext uri="{BB962C8B-B14F-4D97-AF65-F5344CB8AC3E}">
        <p14:creationId xmlns:p14="http://schemas.microsoft.com/office/powerpoint/2010/main" val="4066293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52875F-8B33-4900-B5A8-E142F01106B5}"/>
              </a:ext>
            </a:extLst>
          </p:cNvPr>
          <p:cNvSpPr>
            <a:spLocks noGrp="1"/>
          </p:cNvSpPr>
          <p:nvPr>
            <p:ph type="dt" sz="half" idx="10"/>
          </p:nvPr>
        </p:nvSpPr>
        <p:spPr/>
        <p:txBody>
          <a:bodyPr/>
          <a:lstStyle/>
          <a:p>
            <a:fld id="{4FFC01F6-651A-4A9C-84E9-F57BEC0A17E2}" type="datetimeFigureOut">
              <a:rPr lang="en-GB" smtClean="0"/>
              <a:pPr/>
              <a:t>10/01/2025</a:t>
            </a:fld>
            <a:endParaRPr lang="en-GB"/>
          </a:p>
        </p:txBody>
      </p:sp>
      <p:sp>
        <p:nvSpPr>
          <p:cNvPr id="3" name="Footer Placeholder 2">
            <a:extLst>
              <a:ext uri="{FF2B5EF4-FFF2-40B4-BE49-F238E27FC236}">
                <a16:creationId xmlns:a16="http://schemas.microsoft.com/office/drawing/2014/main" id="{2CC857DA-63D1-4F9C-9DC6-F0F5D75EE30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82F3215-63AA-47A1-855D-635E091BD3D6}"/>
              </a:ext>
            </a:extLst>
          </p:cNvPr>
          <p:cNvSpPr>
            <a:spLocks noGrp="1"/>
          </p:cNvSpPr>
          <p:nvPr>
            <p:ph type="sldNum" sz="quarter" idx="12"/>
          </p:nvPr>
        </p:nvSpPr>
        <p:spPr/>
        <p:txBody>
          <a:bodyPr/>
          <a:lstStyle/>
          <a:p>
            <a:fld id="{F621202A-845A-41B6-9D8A-A5B84E6F675F}" type="slidenum">
              <a:rPr lang="en-GB" smtClean="0"/>
              <a:pPr/>
              <a:t>‹#›</a:t>
            </a:fld>
            <a:endParaRPr lang="en-GB"/>
          </a:p>
        </p:txBody>
      </p:sp>
    </p:spTree>
    <p:extLst>
      <p:ext uri="{BB962C8B-B14F-4D97-AF65-F5344CB8AC3E}">
        <p14:creationId xmlns:p14="http://schemas.microsoft.com/office/powerpoint/2010/main" val="1132015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F95C9-D2A3-4234-8758-2553EC6F7D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FC0C0D8-3C90-4570-A5EF-85E6AFE03B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FDC5751-88D9-499C-9B89-93031AC68C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18073E-1E55-4E4F-918E-9264079672DF}"/>
              </a:ext>
            </a:extLst>
          </p:cNvPr>
          <p:cNvSpPr>
            <a:spLocks noGrp="1"/>
          </p:cNvSpPr>
          <p:nvPr>
            <p:ph type="dt" sz="half" idx="10"/>
          </p:nvPr>
        </p:nvSpPr>
        <p:spPr/>
        <p:txBody>
          <a:bodyPr/>
          <a:lstStyle/>
          <a:p>
            <a:fld id="{4FFC01F6-651A-4A9C-84E9-F57BEC0A17E2}" type="datetimeFigureOut">
              <a:rPr lang="en-GB" smtClean="0"/>
              <a:pPr/>
              <a:t>10/01/2025</a:t>
            </a:fld>
            <a:endParaRPr lang="en-GB"/>
          </a:p>
        </p:txBody>
      </p:sp>
      <p:sp>
        <p:nvSpPr>
          <p:cNvPr id="6" name="Footer Placeholder 5">
            <a:extLst>
              <a:ext uri="{FF2B5EF4-FFF2-40B4-BE49-F238E27FC236}">
                <a16:creationId xmlns:a16="http://schemas.microsoft.com/office/drawing/2014/main" id="{A72AB049-1C5E-4976-BEAD-2FE67504634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709DB16-6917-4614-BB9E-6E58252FFC63}"/>
              </a:ext>
            </a:extLst>
          </p:cNvPr>
          <p:cNvSpPr>
            <a:spLocks noGrp="1"/>
          </p:cNvSpPr>
          <p:nvPr>
            <p:ph type="sldNum" sz="quarter" idx="12"/>
          </p:nvPr>
        </p:nvSpPr>
        <p:spPr/>
        <p:txBody>
          <a:bodyPr/>
          <a:lstStyle/>
          <a:p>
            <a:fld id="{F621202A-845A-41B6-9D8A-A5B84E6F675F}" type="slidenum">
              <a:rPr lang="en-GB" smtClean="0"/>
              <a:pPr/>
              <a:t>‹#›</a:t>
            </a:fld>
            <a:endParaRPr lang="en-GB"/>
          </a:p>
        </p:txBody>
      </p:sp>
    </p:spTree>
    <p:extLst>
      <p:ext uri="{BB962C8B-B14F-4D97-AF65-F5344CB8AC3E}">
        <p14:creationId xmlns:p14="http://schemas.microsoft.com/office/powerpoint/2010/main" val="3506916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589FA-4003-44A4-B9D4-E5EA997C5F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4C2EF81-9B05-4B51-BA13-7353B1B1C1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F13FCB1-E511-4041-9EA5-28FAB97036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C22CF3-DC7D-488C-A9BC-9F1FA1DEA438}"/>
              </a:ext>
            </a:extLst>
          </p:cNvPr>
          <p:cNvSpPr>
            <a:spLocks noGrp="1"/>
          </p:cNvSpPr>
          <p:nvPr>
            <p:ph type="dt" sz="half" idx="10"/>
          </p:nvPr>
        </p:nvSpPr>
        <p:spPr/>
        <p:txBody>
          <a:bodyPr/>
          <a:lstStyle/>
          <a:p>
            <a:fld id="{4FFC01F6-651A-4A9C-84E9-F57BEC0A17E2}" type="datetimeFigureOut">
              <a:rPr lang="en-GB" smtClean="0"/>
              <a:pPr/>
              <a:t>10/01/2025</a:t>
            </a:fld>
            <a:endParaRPr lang="en-GB"/>
          </a:p>
        </p:txBody>
      </p:sp>
      <p:sp>
        <p:nvSpPr>
          <p:cNvPr id="6" name="Footer Placeholder 5">
            <a:extLst>
              <a:ext uri="{FF2B5EF4-FFF2-40B4-BE49-F238E27FC236}">
                <a16:creationId xmlns:a16="http://schemas.microsoft.com/office/drawing/2014/main" id="{C7DB913F-A053-4222-807D-1764D9B7FB5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DD1A194-ED25-4B41-A35E-50D9A7367E4F}"/>
              </a:ext>
            </a:extLst>
          </p:cNvPr>
          <p:cNvSpPr>
            <a:spLocks noGrp="1"/>
          </p:cNvSpPr>
          <p:nvPr>
            <p:ph type="sldNum" sz="quarter" idx="12"/>
          </p:nvPr>
        </p:nvSpPr>
        <p:spPr/>
        <p:txBody>
          <a:bodyPr/>
          <a:lstStyle/>
          <a:p>
            <a:fld id="{F621202A-845A-41B6-9D8A-A5B84E6F675F}" type="slidenum">
              <a:rPr lang="en-GB" smtClean="0"/>
              <a:pPr/>
              <a:t>‹#›</a:t>
            </a:fld>
            <a:endParaRPr lang="en-GB"/>
          </a:p>
        </p:txBody>
      </p:sp>
    </p:spTree>
    <p:extLst>
      <p:ext uri="{BB962C8B-B14F-4D97-AF65-F5344CB8AC3E}">
        <p14:creationId xmlns:p14="http://schemas.microsoft.com/office/powerpoint/2010/main" val="282343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903921-BEFA-4AED-9332-1C04E6D8D1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D06DFCE-0B38-470D-ABB7-AA8E080196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200C3D-DE7D-4371-95FB-4F13576DA6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FC01F6-651A-4A9C-84E9-F57BEC0A17E2}" type="datetimeFigureOut">
              <a:rPr lang="en-GB" smtClean="0"/>
              <a:pPr/>
              <a:t>10/01/2025</a:t>
            </a:fld>
            <a:endParaRPr lang="en-GB"/>
          </a:p>
        </p:txBody>
      </p:sp>
      <p:sp>
        <p:nvSpPr>
          <p:cNvPr id="5" name="Footer Placeholder 4">
            <a:extLst>
              <a:ext uri="{FF2B5EF4-FFF2-40B4-BE49-F238E27FC236}">
                <a16:creationId xmlns:a16="http://schemas.microsoft.com/office/drawing/2014/main" id="{66E423B4-4118-49C9-8288-09085FD419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321DD89-2FC3-4978-AC11-EC100BF657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21202A-845A-41B6-9D8A-A5B84E6F675F}" type="slidenum">
              <a:rPr lang="en-GB" smtClean="0"/>
              <a:pPr/>
              <a:t>‹#›</a:t>
            </a:fld>
            <a:endParaRPr lang="en-GB"/>
          </a:p>
        </p:txBody>
      </p:sp>
    </p:spTree>
    <p:extLst>
      <p:ext uri="{BB962C8B-B14F-4D97-AF65-F5344CB8AC3E}">
        <p14:creationId xmlns:p14="http://schemas.microsoft.com/office/powerpoint/2010/main" val="825697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Slika 4"/>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0" y="6297290"/>
            <a:ext cx="8686800" cy="560709"/>
          </a:xfrm>
          <a:prstGeom prst="rect">
            <a:avLst/>
          </a:prstGeom>
        </p:spPr>
      </p:pic>
    </p:spTree>
    <p:extLst>
      <p:ext uri="{BB962C8B-B14F-4D97-AF65-F5344CB8AC3E}">
        <p14:creationId xmlns:p14="http://schemas.microsoft.com/office/powerpoint/2010/main" val="7539733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914400" rtl="0" eaLnBrk="1" latinLnBrk="0" hangingPunct="1">
        <a:lnSpc>
          <a:spcPct val="90000"/>
        </a:lnSpc>
        <a:spcBef>
          <a:spcPct val="0"/>
        </a:spcBef>
        <a:buNone/>
        <a:defRPr sz="4400" b="1" i="0" kern="1200">
          <a:solidFill>
            <a:schemeClr val="tx1"/>
          </a:solidFill>
          <a:latin typeface="Arial" charset="0"/>
          <a:ea typeface="Arial" charset="0"/>
          <a:cs typeface="Arial" charset="0"/>
        </a:defRPr>
      </a:lvl1pPr>
    </p:titleStyle>
    <p:bodyStyle>
      <a:lvl1pPr marL="228600" indent="-228600" algn="l" defTabSz="914400" rtl="0" eaLnBrk="1" latinLnBrk="0" hangingPunct="1">
        <a:lnSpc>
          <a:spcPct val="90000"/>
        </a:lnSpc>
        <a:spcBef>
          <a:spcPts val="1000"/>
        </a:spcBef>
        <a:buFont typeface="Arial"/>
        <a:buChar char="•"/>
        <a:defRPr sz="2800" b="0" i="0" kern="1200">
          <a:solidFill>
            <a:schemeClr val="tx1"/>
          </a:solidFill>
          <a:latin typeface="Arial" charset="0"/>
          <a:ea typeface="Arial" charset="0"/>
          <a:cs typeface="Arial" charset="0"/>
        </a:defRPr>
      </a:lvl1pPr>
      <a:lvl2pPr marL="685800" indent="-228600" algn="l" defTabSz="914400" rtl="0" eaLnBrk="1" latinLnBrk="0" hangingPunct="1">
        <a:lnSpc>
          <a:spcPct val="90000"/>
        </a:lnSpc>
        <a:spcBef>
          <a:spcPts val="500"/>
        </a:spcBef>
        <a:buFont typeface="Arial"/>
        <a:buChar char="•"/>
        <a:defRPr sz="2400" b="0" i="0" kern="1200">
          <a:solidFill>
            <a:schemeClr val="tx1"/>
          </a:solidFill>
          <a:latin typeface="Arial" charset="0"/>
          <a:ea typeface="Arial" charset="0"/>
          <a:cs typeface="Arial" charset="0"/>
        </a:defRPr>
      </a:lvl2pPr>
      <a:lvl3pPr marL="1143000" indent="-228600" algn="l" defTabSz="914400" rtl="0" eaLnBrk="1" latinLnBrk="0" hangingPunct="1">
        <a:lnSpc>
          <a:spcPct val="90000"/>
        </a:lnSpc>
        <a:spcBef>
          <a:spcPts val="500"/>
        </a:spcBef>
        <a:buFont typeface="Arial"/>
        <a:buChar char="•"/>
        <a:defRPr sz="2000" b="0" i="0" kern="1200">
          <a:solidFill>
            <a:schemeClr val="tx1"/>
          </a:solidFill>
          <a:latin typeface="Arial" charset="0"/>
          <a:ea typeface="Arial" charset="0"/>
          <a:cs typeface="Arial" charset="0"/>
        </a:defRPr>
      </a:lvl3pPr>
      <a:lvl4pPr marL="1600200" indent="-228600" algn="l" defTabSz="914400" rtl="0" eaLnBrk="1" latinLnBrk="0" hangingPunct="1">
        <a:lnSpc>
          <a:spcPct val="90000"/>
        </a:lnSpc>
        <a:spcBef>
          <a:spcPts val="500"/>
        </a:spcBef>
        <a:buFont typeface="Arial"/>
        <a:buChar char="•"/>
        <a:defRPr sz="1800" b="0" i="0" kern="1200">
          <a:solidFill>
            <a:schemeClr val="tx1"/>
          </a:solidFill>
          <a:latin typeface="Arial" charset="0"/>
          <a:ea typeface="Arial" charset="0"/>
          <a:cs typeface="Arial" charset="0"/>
        </a:defRPr>
      </a:lvl4pPr>
      <a:lvl5pPr marL="2057400" indent="-228600" algn="l" defTabSz="914400" rtl="0" eaLnBrk="1" latinLnBrk="0" hangingPunct="1">
        <a:lnSpc>
          <a:spcPct val="90000"/>
        </a:lnSpc>
        <a:spcBef>
          <a:spcPts val="500"/>
        </a:spcBef>
        <a:buFont typeface="Arial"/>
        <a:buChar char="•"/>
        <a:defRPr sz="1800" b="0" i="0" kern="1200">
          <a:solidFill>
            <a:schemeClr val="tx1"/>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3.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4.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5.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7.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perfect-english-grammar.com/grammar-exercises.html" TargetMode="External"/><Relationship Id="rId2" Type="http://schemas.openxmlformats.org/officeDocument/2006/relationships/hyperlink" Target="https://www.english-grammar.at/online_exercises/tenses/tenses_index.htm" TargetMode="External"/><Relationship Id="rId1" Type="http://schemas.openxmlformats.org/officeDocument/2006/relationships/slideLayout" Target="../slideLayouts/slideLayout2.xml"/><Relationship Id="rId6" Type="http://schemas.openxmlformats.org/officeDocument/2006/relationships/hyperlink" Target="https://www.ego4u.com/en/cram-up/grammar" TargetMode="External"/><Relationship Id="rId5" Type="http://schemas.openxmlformats.org/officeDocument/2006/relationships/hyperlink" Target="https://english.lingolia.com/en/grammar/tenses" TargetMode="External"/><Relationship Id="rId4" Type="http://schemas.openxmlformats.org/officeDocument/2006/relationships/hyperlink" Target="https://test-english.com/grammar-points/"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writing.wisc.edu/handbook/nonfictionanalysis/" TargetMode="External"/><Relationship Id="rId2" Type="http://schemas.openxmlformats.org/officeDocument/2006/relationships/slideLayout" Target="../slideLayouts/slideLayout2.xml"/><Relationship Id="rId1" Type="http://schemas.openxmlformats.org/officeDocument/2006/relationships/themeOverride" Target="../theme/themeOverride10.xml"/><Relationship Id="rId4" Type="http://schemas.openxmlformats.org/officeDocument/2006/relationships/hyperlink" Target="https://owl.purdue.edu/owl/research_and_citation/using_research/quoting_paraphrasing_and_summarizing/index.html"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9" y="2330246"/>
            <a:ext cx="4916129" cy="3106994"/>
          </a:xfrm>
        </p:spPr>
        <p:txBody>
          <a:bodyPr>
            <a:normAutofit fontScale="90000"/>
          </a:bodyPr>
          <a:lstStyle/>
          <a:p>
            <a:pPr>
              <a:lnSpc>
                <a:spcPct val="107000"/>
              </a:lnSpc>
              <a:spcAft>
                <a:spcPts val="800"/>
              </a:spcAft>
            </a:pPr>
            <a:br>
              <a:rPr lang="en-GB" sz="4400" kern="100" dirty="0">
                <a:effectLst/>
                <a:latin typeface="Calibri" panose="020F0502020204030204" pitchFamily="34" charset="0"/>
                <a:ea typeface="Calibri" panose="020F0502020204030204" pitchFamily="34" charset="0"/>
                <a:cs typeface="Times New Roman" panose="02020603050405020304" pitchFamily="18" charset="0"/>
              </a:rPr>
            </a:br>
            <a:r>
              <a:rPr lang="en-GB" sz="4400" kern="100" dirty="0">
                <a:effectLst/>
                <a:latin typeface="Calibri" panose="020F0502020204030204" pitchFamily="34" charset="0"/>
                <a:ea typeface="Calibri" panose="020F0502020204030204" pitchFamily="34" charset="0"/>
                <a:cs typeface="Times New Roman" panose="02020603050405020304" pitchFamily="18" charset="0"/>
              </a:rPr>
              <a:t>ENGLISH FOR IT</a:t>
            </a:r>
            <a:br>
              <a:rPr lang="en-GB" sz="4400" kern="100" dirty="0">
                <a:effectLst/>
                <a:latin typeface="Calibri" panose="020F0502020204030204" pitchFamily="34" charset="0"/>
                <a:ea typeface="Calibri" panose="020F0502020204030204" pitchFamily="34" charset="0"/>
                <a:cs typeface="Times New Roman" panose="02020603050405020304" pitchFamily="18" charset="0"/>
              </a:rPr>
            </a:br>
            <a:br>
              <a:rPr lang="en-GB" sz="4400" kern="100" dirty="0">
                <a:effectLst/>
                <a:latin typeface="Calibri" panose="020F0502020204030204" pitchFamily="34" charset="0"/>
                <a:ea typeface="Calibri" panose="020F0502020204030204" pitchFamily="34" charset="0"/>
                <a:cs typeface="Times New Roman" panose="02020603050405020304" pitchFamily="18" charset="0"/>
              </a:rPr>
            </a:br>
            <a:br>
              <a:rPr lang="en-GB" sz="4400" kern="100" dirty="0">
                <a:effectLst/>
                <a:latin typeface="Calibri" panose="020F0502020204030204" pitchFamily="34" charset="0"/>
                <a:ea typeface="Calibri" panose="020F0502020204030204" pitchFamily="34" charset="0"/>
                <a:cs typeface="Times New Roman" panose="02020603050405020304" pitchFamily="18" charset="0"/>
              </a:rPr>
            </a:br>
            <a:r>
              <a:rPr lang="hr-BA" sz="4400" kern="100" dirty="0">
                <a:effectLst/>
                <a:latin typeface="Calibri" panose="020F0502020204030204" pitchFamily="34" charset="0"/>
                <a:ea typeface="Calibri" panose="020F0502020204030204" pitchFamily="34" charset="0"/>
                <a:cs typeface="Times New Roman" panose="02020603050405020304" pitchFamily="18" charset="0"/>
              </a:rPr>
              <a:t>Revision for the Final Exam – LO </a:t>
            </a:r>
            <a:r>
              <a:rPr lang="en-US" sz="4400" kern="100" dirty="0">
                <a:effectLst/>
                <a:latin typeface="Calibri" panose="020F0502020204030204" pitchFamily="34" charset="0"/>
                <a:ea typeface="Calibri" panose="020F0502020204030204" pitchFamily="34" charset="0"/>
                <a:cs typeface="Times New Roman" panose="02020603050405020304" pitchFamily="18" charset="0"/>
              </a:rPr>
              <a:t>4</a:t>
            </a:r>
            <a:r>
              <a:rPr lang="hr-BA" sz="44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4400" kern="100" dirty="0">
                <a:effectLst/>
                <a:latin typeface="Calibri" panose="020F0502020204030204" pitchFamily="34" charset="0"/>
                <a:ea typeface="Calibri" panose="020F0502020204030204" pitchFamily="34" charset="0"/>
                <a:cs typeface="Times New Roman" panose="02020603050405020304" pitchFamily="18" charset="0"/>
              </a:rPr>
              <a:t>5</a:t>
            </a:r>
            <a:r>
              <a:rPr lang="hr-BA" sz="44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4400" kern="100">
                <a:effectLst/>
                <a:latin typeface="Calibri" panose="020F0502020204030204" pitchFamily="34" charset="0"/>
                <a:ea typeface="Calibri" panose="020F0502020204030204" pitchFamily="34" charset="0"/>
                <a:cs typeface="Times New Roman" panose="02020603050405020304" pitchFamily="18" charset="0"/>
              </a:rPr>
              <a:t>6</a:t>
            </a:r>
            <a:br>
              <a:rPr lang="hr-HR" sz="1800" kern="100" dirty="0">
                <a:effectLst/>
                <a:latin typeface="Calibri" panose="020F0502020204030204" pitchFamily="34" charset="0"/>
                <a:ea typeface="Calibri" panose="020F0502020204030204" pitchFamily="34" charset="0"/>
                <a:cs typeface="Times New Roman" panose="02020603050405020304" pitchFamily="18" charset="0"/>
              </a:rPr>
            </a:br>
            <a:br>
              <a:rPr lang="hr-H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hr-HR" sz="4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47328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EE9C6-1CFB-FF76-E9CF-E7A465E63177}"/>
              </a:ext>
            </a:extLst>
          </p:cNvPr>
          <p:cNvSpPr>
            <a:spLocks noGrp="1"/>
          </p:cNvSpPr>
          <p:nvPr>
            <p:ph type="title"/>
          </p:nvPr>
        </p:nvSpPr>
        <p:spPr/>
        <p:txBody>
          <a:bodyPr/>
          <a:lstStyle/>
          <a:p>
            <a:r>
              <a:rPr lang="hr-BA" dirty="0" err="1"/>
              <a:t>Sample</a:t>
            </a:r>
            <a:r>
              <a:rPr lang="hr-BA" dirty="0"/>
              <a:t> </a:t>
            </a:r>
            <a:r>
              <a:rPr lang="hr-BA" dirty="0" err="1"/>
              <a:t>Task</a:t>
            </a:r>
            <a:r>
              <a:rPr lang="hr-BA" dirty="0"/>
              <a:t> 3</a:t>
            </a:r>
            <a:endParaRPr lang="hr-HR" dirty="0"/>
          </a:p>
        </p:txBody>
      </p:sp>
      <p:sp>
        <p:nvSpPr>
          <p:cNvPr id="3" name="Content Placeholder 2">
            <a:extLst>
              <a:ext uri="{FF2B5EF4-FFF2-40B4-BE49-F238E27FC236}">
                <a16:creationId xmlns:a16="http://schemas.microsoft.com/office/drawing/2014/main" id="{6EF7259E-466A-4896-C14C-B457EDB500A8}"/>
              </a:ext>
            </a:extLst>
          </p:cNvPr>
          <p:cNvSpPr>
            <a:spLocks noGrp="1"/>
          </p:cNvSpPr>
          <p:nvPr>
            <p:ph idx="1"/>
          </p:nvPr>
        </p:nvSpPr>
        <p:spPr/>
        <p:txBody>
          <a:bodyPr>
            <a:normAutofit/>
          </a:bodyPr>
          <a:lstStyle/>
          <a:p>
            <a:pPr marL="0" indent="0" algn="l">
              <a:buNone/>
            </a:pPr>
            <a:r>
              <a:rPr lang="hr-HR" sz="1800" b="1" i="0" u="none" strike="noStrike" baseline="0" dirty="0" err="1">
                <a:latin typeface="Arial" panose="020B0604020202020204" pitchFamily="34" charset="0"/>
                <a:cs typeface="Arial" panose="020B0604020202020204" pitchFamily="34" charset="0"/>
              </a:rPr>
              <a:t>bid</a:t>
            </a:r>
            <a:r>
              <a:rPr lang="hr-HR" sz="1800" b="1" dirty="0">
                <a:latin typeface="Arial" panose="020B0604020202020204" pitchFamily="34" charset="0"/>
                <a:cs typeface="Arial" panose="020B0604020202020204" pitchFamily="34" charset="0"/>
              </a:rPr>
              <a:t>,</a:t>
            </a:r>
            <a:r>
              <a:rPr lang="hr-HR" sz="1800" b="1" i="0" u="none" strike="noStrike" baseline="0" dirty="0">
                <a:latin typeface="Arial" panose="020B0604020202020204" pitchFamily="34" charset="0"/>
                <a:cs typeface="Arial" panose="020B0604020202020204" pitchFamily="34" charset="0"/>
              </a:rPr>
              <a:t>	</a:t>
            </a:r>
            <a:r>
              <a:rPr lang="hr-HR" sz="1800" b="1" i="0" u="none" strike="noStrike" baseline="0" dirty="0" err="1">
                <a:latin typeface="Arial" panose="020B0604020202020204" pitchFamily="34" charset="0"/>
                <a:cs typeface="Arial" panose="020B0604020202020204" pitchFamily="34" charset="0"/>
              </a:rPr>
              <a:t>down</a:t>
            </a:r>
            <a:r>
              <a:rPr lang="hr-HR" sz="1800" b="1" i="0" u="none" strike="noStrike" baseline="0" dirty="0">
                <a:latin typeface="Arial" panose="020B0604020202020204" pitchFamily="34" charset="0"/>
                <a:cs typeface="Arial" panose="020B0604020202020204" pitchFamily="34" charset="0"/>
              </a:rPr>
              <a:t>, 	</a:t>
            </a:r>
            <a:r>
              <a:rPr lang="hr-HR" sz="1800" b="1" i="0" u="none" strike="noStrike" baseline="0" dirty="0" err="1">
                <a:latin typeface="Arial" panose="020B0604020202020204" pitchFamily="34" charset="0"/>
                <a:cs typeface="Arial" panose="020B0604020202020204" pitchFamily="34" charset="0"/>
              </a:rPr>
              <a:t>encrypted</a:t>
            </a:r>
            <a:r>
              <a:rPr lang="hr-HR" sz="1800" b="1" i="0" u="none" strike="noStrike" baseline="0" dirty="0">
                <a:latin typeface="Arial" panose="020B0604020202020204" pitchFamily="34" charset="0"/>
                <a:cs typeface="Arial" panose="020B0604020202020204" pitchFamily="34" charset="0"/>
              </a:rPr>
              <a:t>,     online, 	  </a:t>
            </a:r>
            <a:r>
              <a:rPr lang="hr-HR" sz="1800" b="1" i="0" u="none" strike="noStrike" baseline="0" dirty="0" err="1">
                <a:latin typeface="Arial" panose="020B0604020202020204" pitchFamily="34" charset="0"/>
                <a:cs typeface="Arial" panose="020B0604020202020204" pitchFamily="34" charset="0"/>
              </a:rPr>
              <a:t>outbid</a:t>
            </a:r>
            <a:r>
              <a:rPr lang="hr-HR" sz="1800" b="1" i="0" u="none" strike="noStrike" baseline="0" dirty="0">
                <a:latin typeface="Arial" panose="020B0604020202020204" pitchFamily="34" charset="0"/>
                <a:cs typeface="Arial" panose="020B0604020202020204" pitchFamily="34" charset="0"/>
              </a:rPr>
              <a:t>,     </a:t>
            </a:r>
            <a:r>
              <a:rPr lang="hr-HR" sz="1800" b="1" i="0" u="none" strike="noStrike" baseline="0" dirty="0" err="1">
                <a:latin typeface="Arial" panose="020B0604020202020204" pitchFamily="34" charset="0"/>
                <a:cs typeface="Arial" panose="020B0604020202020204" pitchFamily="34" charset="0"/>
              </a:rPr>
              <a:t>padlock</a:t>
            </a:r>
            <a:r>
              <a:rPr lang="hr-HR" sz="1800" b="1" i="0" u="none" strike="noStrike" baseline="0" dirty="0">
                <a:latin typeface="Arial" panose="020B0604020202020204" pitchFamily="34" charset="0"/>
                <a:cs typeface="Arial" panose="020B0604020202020204" pitchFamily="34" charset="0"/>
              </a:rPr>
              <a:t>, 	</a:t>
            </a:r>
            <a:r>
              <a:rPr lang="hr-HR" sz="1800" b="1" i="0" u="none" strike="noStrike" baseline="0" dirty="0" err="1">
                <a:latin typeface="Arial" panose="020B0604020202020204" pitchFamily="34" charset="0"/>
                <a:cs typeface="Arial" panose="020B0604020202020204" pitchFamily="34" charset="0"/>
              </a:rPr>
              <a:t>secure</a:t>
            </a:r>
            <a:r>
              <a:rPr lang="hr-HR" sz="1800" b="1" i="0" u="none" strike="noStrike" baseline="0" dirty="0">
                <a:latin typeface="Arial" panose="020B0604020202020204" pitchFamily="34" charset="0"/>
                <a:cs typeface="Arial" panose="020B0604020202020204" pitchFamily="34" charset="0"/>
              </a:rPr>
              <a:t> server, 	system</a:t>
            </a:r>
          </a:p>
          <a:p>
            <a:pPr marL="0" indent="0" algn="l">
              <a:buNone/>
            </a:pPr>
            <a:endParaRPr lang="hr-HR" sz="1800" b="1" i="0" u="none" strike="noStrike" baseline="0" dirty="0">
              <a:latin typeface="Arial" panose="020B0604020202020204" pitchFamily="34" charset="0"/>
              <a:cs typeface="Arial" panose="020B0604020202020204" pitchFamily="34" charset="0"/>
            </a:endParaRPr>
          </a:p>
          <a:p>
            <a:r>
              <a:rPr lang="hr-BA" sz="2000" b="0" i="0" u="none" strike="noStrike" baseline="0" dirty="0">
                <a:latin typeface="Arial" panose="020B0604020202020204" pitchFamily="34" charset="0"/>
                <a:cs typeface="Arial" panose="020B0604020202020204" pitchFamily="34" charset="0"/>
              </a:rPr>
              <a:t>1. </a:t>
            </a:r>
            <a:r>
              <a:rPr lang="en-GB" sz="2000" b="0" i="0" u="none" strike="noStrike" baseline="0" dirty="0">
                <a:latin typeface="Arial" panose="020B0604020202020204" pitchFamily="34" charset="0"/>
                <a:cs typeface="Arial" panose="020B0604020202020204" pitchFamily="34" charset="0"/>
              </a:rPr>
              <a:t>Sites that ask for your credit card number or other personal information should use a</a:t>
            </a:r>
            <a:r>
              <a:rPr lang="hr-BA" sz="2000" b="0" i="0" u="none" strike="noStrike" baseline="0" dirty="0">
                <a:latin typeface="Arial" panose="020B0604020202020204" pitchFamily="34" charset="0"/>
                <a:cs typeface="Arial" panose="020B0604020202020204" pitchFamily="34" charset="0"/>
              </a:rPr>
              <a:t>  </a:t>
            </a:r>
            <a:r>
              <a:rPr lang="en-GB" sz="2000" b="0" i="0" u="none" strike="noStrike" baseline="0" dirty="0">
                <a:latin typeface="Arial" panose="020B0604020202020204" pitchFamily="34" charset="0"/>
                <a:cs typeface="Arial" panose="020B0604020202020204" pitchFamily="34" charset="0"/>
              </a:rPr>
              <a:t>_________________</a:t>
            </a:r>
            <a:r>
              <a:rPr lang="hr-BA" sz="2000" b="0" i="0" u="none" strike="noStrike" baseline="0" dirty="0">
                <a:latin typeface="Arial" panose="020B0604020202020204" pitchFamily="34" charset="0"/>
                <a:cs typeface="Arial" panose="020B0604020202020204" pitchFamily="34" charset="0"/>
              </a:rPr>
              <a:t>   ______________</a:t>
            </a:r>
            <a:r>
              <a:rPr lang="en-GB" sz="2000" b="0" i="0" u="none" strike="noStrike" baseline="0" dirty="0">
                <a:latin typeface="Arial" panose="020B0604020202020204" pitchFamily="34" charset="0"/>
                <a:cs typeface="Arial" panose="020B0604020202020204" pitchFamily="34" charset="0"/>
              </a:rPr>
              <a:t>, so the data you send is _________________.</a:t>
            </a:r>
          </a:p>
          <a:p>
            <a:pPr algn="l"/>
            <a:r>
              <a:rPr lang="en-GB" sz="2000" b="0" i="0" u="none" strike="noStrike" baseline="0" dirty="0">
                <a:latin typeface="Arial" panose="020B0604020202020204" pitchFamily="34" charset="0"/>
                <a:cs typeface="Arial" panose="020B0604020202020204" pitchFamily="34" charset="0"/>
              </a:rPr>
              <a:t>2. A: "Have you ever bought anything on an auction site like eBay?"</a:t>
            </a:r>
          </a:p>
          <a:p>
            <a:pPr marL="0" indent="0" algn="l">
              <a:buNone/>
            </a:pPr>
            <a:r>
              <a:rPr lang="hr-BA" sz="2000" b="0" i="0" u="none" strike="noStrike" baseline="0" dirty="0">
                <a:latin typeface="Arial" panose="020B0604020202020204" pitchFamily="34" charset="0"/>
                <a:cs typeface="Arial" panose="020B0604020202020204" pitchFamily="34" charset="0"/>
              </a:rPr>
              <a:t>       </a:t>
            </a:r>
            <a:r>
              <a:rPr lang="en-GB" sz="2000" b="0" i="0" u="none" strike="noStrike" baseline="0" dirty="0">
                <a:latin typeface="Arial" panose="020B0604020202020204" pitchFamily="34" charset="0"/>
                <a:cs typeface="Arial" panose="020B0604020202020204" pitchFamily="34" charset="0"/>
              </a:rPr>
              <a:t>B: "No. Once I made a _________________ on something, but I was</a:t>
            </a:r>
            <a:endParaRPr lang="hr-BA" sz="2000" b="0" i="0" u="none" strike="noStrike" baseline="0" dirty="0">
              <a:latin typeface="Arial" panose="020B0604020202020204" pitchFamily="34" charset="0"/>
              <a:cs typeface="Arial" panose="020B0604020202020204" pitchFamily="34" charset="0"/>
            </a:endParaRPr>
          </a:p>
          <a:p>
            <a:pPr marL="0" indent="0" algn="l">
              <a:buNone/>
            </a:pPr>
            <a:r>
              <a:rPr lang="hr-BA" sz="2000" b="0" i="0" u="none" strike="noStrike" baseline="0" dirty="0">
                <a:latin typeface="Arial" panose="020B0604020202020204" pitchFamily="34" charset="0"/>
                <a:cs typeface="Arial" panose="020B0604020202020204" pitchFamily="34" charset="0"/>
              </a:rPr>
              <a:t>              </a:t>
            </a:r>
            <a:r>
              <a:rPr lang="en-GB" sz="2000" b="0" i="0" u="none" strike="noStrike" baseline="0" dirty="0">
                <a:latin typeface="Arial" panose="020B0604020202020204" pitchFamily="34" charset="0"/>
                <a:cs typeface="Arial" panose="020B0604020202020204" pitchFamily="34" charset="0"/>
              </a:rPr>
              <a:t>_________________ a</a:t>
            </a:r>
            <a:r>
              <a:rPr lang="hr-BA" sz="2000" b="0" i="0" u="none" strike="noStrike" baseline="0" dirty="0">
                <a:latin typeface="Arial" panose="020B0604020202020204" pitchFamily="34" charset="0"/>
                <a:cs typeface="Arial" panose="020B0604020202020204" pitchFamily="34" charset="0"/>
              </a:rPr>
              <a:t> </a:t>
            </a:r>
            <a:r>
              <a:rPr lang="en-GB" sz="2000" b="0" i="0" u="none" strike="noStrike" baseline="0" dirty="0">
                <a:latin typeface="Arial" panose="020B0604020202020204" pitchFamily="34" charset="0"/>
                <a:cs typeface="Arial" panose="020B0604020202020204" pitchFamily="34" charset="0"/>
              </a:rPr>
              <a:t>few</a:t>
            </a:r>
            <a:r>
              <a:rPr lang="hr-BA" sz="2000" b="0" i="0" u="none" strike="noStrike" baseline="0" dirty="0">
                <a:latin typeface="Arial" panose="020B0604020202020204" pitchFamily="34" charset="0"/>
                <a:cs typeface="Arial" panose="020B0604020202020204" pitchFamily="34" charset="0"/>
              </a:rPr>
              <a:t> </a:t>
            </a:r>
            <a:r>
              <a:rPr lang="en-GB" sz="2000" b="0" i="0" u="none" strike="noStrike" baseline="0" dirty="0">
                <a:latin typeface="Arial" panose="020B0604020202020204" pitchFamily="34" charset="0"/>
                <a:cs typeface="Arial" panose="020B0604020202020204" pitchFamily="34" charset="0"/>
              </a:rPr>
              <a:t>seconds before the auction closed."</a:t>
            </a:r>
          </a:p>
          <a:p>
            <a:pPr algn="l"/>
            <a:r>
              <a:rPr lang="en-GB" sz="2000" b="0" i="0" u="none" strike="noStrike" baseline="0" dirty="0">
                <a:latin typeface="Arial" panose="020B0604020202020204" pitchFamily="34" charset="0"/>
                <a:cs typeface="Arial" panose="020B0604020202020204" pitchFamily="34" charset="0"/>
              </a:rPr>
              <a:t>3. The _________________ symbol means that a web-page is secure.</a:t>
            </a:r>
          </a:p>
          <a:p>
            <a:pPr algn="l"/>
            <a:r>
              <a:rPr lang="en-GB" sz="2000" b="0" i="0" u="none" strike="noStrike" baseline="0" dirty="0">
                <a:latin typeface="Arial" panose="020B0604020202020204" pitchFamily="34" charset="0"/>
                <a:cs typeface="Arial" panose="020B0604020202020204" pitchFamily="34" charset="0"/>
              </a:rPr>
              <a:t>4</a:t>
            </a:r>
            <a:r>
              <a:rPr lang="hr-BA" sz="2000" b="0" i="0" u="none" strike="noStrike" baseline="0" dirty="0">
                <a:latin typeface="Arial" panose="020B0604020202020204" pitchFamily="34" charset="0"/>
                <a:cs typeface="Arial" panose="020B0604020202020204" pitchFamily="34" charset="0"/>
              </a:rPr>
              <a:t>.</a:t>
            </a:r>
            <a:r>
              <a:rPr lang="en-GB" sz="2000" b="0" i="0" u="none" strike="noStrike" baseline="0" dirty="0">
                <a:latin typeface="Arial" panose="020B0604020202020204" pitchFamily="34" charset="0"/>
                <a:cs typeface="Arial" panose="020B0604020202020204" pitchFamily="34" charset="0"/>
              </a:rPr>
              <a:t> I couldn't book my flight _________________ because the airline’s</a:t>
            </a:r>
            <a:endParaRPr lang="hr-BA" sz="2000" b="0" i="0" u="none" strike="noStrike" baseline="0" dirty="0">
              <a:latin typeface="Arial" panose="020B0604020202020204" pitchFamily="34" charset="0"/>
              <a:cs typeface="Arial" panose="020B0604020202020204" pitchFamily="34" charset="0"/>
            </a:endParaRPr>
          </a:p>
          <a:p>
            <a:pPr marL="0" indent="0" algn="l">
              <a:buNone/>
            </a:pPr>
            <a:r>
              <a:rPr lang="hr-BA" sz="2000" dirty="0">
                <a:latin typeface="Arial" panose="020B0604020202020204" pitchFamily="34" charset="0"/>
                <a:cs typeface="Arial" panose="020B0604020202020204" pitchFamily="34" charset="0"/>
              </a:rPr>
              <a:t>        </a:t>
            </a:r>
            <a:r>
              <a:rPr lang="hr-BA" sz="2000" b="0" i="0" u="none" strike="noStrike" baseline="0" dirty="0">
                <a:latin typeface="Arial" panose="020B0604020202020204" pitchFamily="34" charset="0"/>
                <a:cs typeface="Arial" panose="020B0604020202020204" pitchFamily="34" charset="0"/>
              </a:rPr>
              <a:t> </a:t>
            </a:r>
            <a:r>
              <a:rPr lang="hr-HR" sz="2000" b="0" i="0" u="none" strike="noStrike" baseline="0" dirty="0">
                <a:latin typeface="Arial" panose="020B0604020202020204" pitchFamily="34" charset="0"/>
                <a:cs typeface="Arial" panose="020B0604020202020204" pitchFamily="34" charset="0"/>
              </a:rPr>
              <a:t>________________ </a:t>
            </a:r>
            <a:r>
              <a:rPr lang="hr-HR" sz="2000" b="0" i="0" u="none" strike="noStrike" baseline="0" dirty="0" err="1">
                <a:latin typeface="Arial" panose="020B0604020202020204" pitchFamily="34" charset="0"/>
                <a:cs typeface="Arial" panose="020B0604020202020204" pitchFamily="34" charset="0"/>
              </a:rPr>
              <a:t>was</a:t>
            </a:r>
            <a:r>
              <a:rPr lang="hr-HR" sz="2000" b="0" i="0" u="none" strike="noStrike" baseline="0" dirty="0">
                <a:latin typeface="Arial" panose="020B0604020202020204" pitchFamily="34" charset="0"/>
                <a:cs typeface="Arial" panose="020B0604020202020204" pitchFamily="34" charset="0"/>
              </a:rPr>
              <a:t>  _________________.</a:t>
            </a:r>
            <a:endParaRPr lang="hr-H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8217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24865-99DE-F46F-220F-7EA2AACA3135}"/>
              </a:ext>
            </a:extLst>
          </p:cNvPr>
          <p:cNvSpPr>
            <a:spLocks noGrp="1"/>
          </p:cNvSpPr>
          <p:nvPr>
            <p:ph type="title"/>
          </p:nvPr>
        </p:nvSpPr>
        <p:spPr/>
        <p:txBody>
          <a:bodyPr/>
          <a:lstStyle/>
          <a:p>
            <a:r>
              <a:rPr lang="hr-BA" dirty="0" err="1"/>
              <a:t>Key</a:t>
            </a:r>
            <a:endParaRPr lang="hr-HR" dirty="0"/>
          </a:p>
        </p:txBody>
      </p:sp>
      <p:sp>
        <p:nvSpPr>
          <p:cNvPr id="3" name="Content Placeholder 2">
            <a:extLst>
              <a:ext uri="{FF2B5EF4-FFF2-40B4-BE49-F238E27FC236}">
                <a16:creationId xmlns:a16="http://schemas.microsoft.com/office/drawing/2014/main" id="{9B6DD7AD-6ABB-46C0-3901-0E307E07B3C0}"/>
              </a:ext>
            </a:extLst>
          </p:cNvPr>
          <p:cNvSpPr>
            <a:spLocks noGrp="1"/>
          </p:cNvSpPr>
          <p:nvPr>
            <p:ph idx="1"/>
          </p:nvPr>
        </p:nvSpPr>
        <p:spPr/>
        <p:txBody>
          <a:bodyPr>
            <a:normAutofit/>
          </a:bodyPr>
          <a:lstStyle/>
          <a:p>
            <a:r>
              <a:rPr lang="en-GB" b="0" i="0" u="none" strike="noStrike" baseline="0" dirty="0">
                <a:latin typeface="Arial" panose="020B0604020202020204" pitchFamily="34" charset="0"/>
                <a:cs typeface="Arial" panose="020B0604020202020204" pitchFamily="34" charset="0"/>
              </a:rPr>
              <a:t>1 secure server / encrypted, </a:t>
            </a:r>
            <a:endParaRPr lang="hr-BA" b="0" i="0" u="none" strike="noStrike" baseline="0" dirty="0">
              <a:latin typeface="Arial" panose="020B0604020202020204" pitchFamily="34" charset="0"/>
              <a:cs typeface="Arial" panose="020B0604020202020204" pitchFamily="34" charset="0"/>
            </a:endParaRPr>
          </a:p>
          <a:p>
            <a:r>
              <a:rPr lang="en-GB" b="0" i="0" u="none" strike="noStrike" baseline="0" dirty="0">
                <a:latin typeface="Arial" panose="020B0604020202020204" pitchFamily="34" charset="0"/>
                <a:cs typeface="Arial" panose="020B0604020202020204" pitchFamily="34" charset="0"/>
              </a:rPr>
              <a:t>2 bid / outbid, </a:t>
            </a:r>
            <a:endParaRPr lang="hr-BA" b="0" i="0" u="none" strike="noStrike" baseline="0" dirty="0">
              <a:latin typeface="Arial" panose="020B0604020202020204" pitchFamily="34" charset="0"/>
              <a:cs typeface="Arial" panose="020B0604020202020204" pitchFamily="34" charset="0"/>
            </a:endParaRPr>
          </a:p>
          <a:p>
            <a:r>
              <a:rPr lang="en-GB" b="0" i="0" u="none" strike="noStrike" baseline="0" dirty="0">
                <a:latin typeface="Arial" panose="020B0604020202020204" pitchFamily="34" charset="0"/>
                <a:cs typeface="Arial" panose="020B0604020202020204" pitchFamily="34" charset="0"/>
              </a:rPr>
              <a:t>3 padlock</a:t>
            </a:r>
            <a:r>
              <a:rPr lang="hr-BA" b="0" i="0" u="none" strike="noStrike" baseline="0" dirty="0">
                <a:latin typeface="Arial" panose="020B0604020202020204" pitchFamily="34" charset="0"/>
                <a:cs typeface="Arial" panose="020B0604020202020204" pitchFamily="34" charset="0"/>
              </a:rPr>
              <a:t>,</a:t>
            </a:r>
            <a:r>
              <a:rPr lang="en-GB" b="0" i="0" u="none" strike="noStrike" baseline="0" dirty="0">
                <a:latin typeface="Arial" panose="020B0604020202020204" pitchFamily="34" charset="0"/>
                <a:cs typeface="Arial" panose="020B0604020202020204" pitchFamily="34" charset="0"/>
              </a:rPr>
              <a:t> </a:t>
            </a:r>
            <a:endParaRPr lang="hr-BA" b="0" i="0" u="none" strike="noStrike" baseline="0" dirty="0">
              <a:latin typeface="Arial" panose="020B0604020202020204" pitchFamily="34" charset="0"/>
              <a:cs typeface="Arial" panose="020B0604020202020204" pitchFamily="34" charset="0"/>
            </a:endParaRPr>
          </a:p>
          <a:p>
            <a:r>
              <a:rPr lang="en-GB" b="0" i="0" u="none" strike="noStrike" baseline="0" dirty="0">
                <a:latin typeface="Arial" panose="020B0604020202020204" pitchFamily="34" charset="0"/>
                <a:cs typeface="Arial" panose="020B0604020202020204" pitchFamily="34" charset="0"/>
              </a:rPr>
              <a:t>4 online / system / down</a:t>
            </a:r>
            <a:endParaRPr lang="hr-HR"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8203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31754A11-A200-93A3-11B6-F74FEBB19217}"/>
              </a:ext>
            </a:extLst>
          </p:cNvPr>
          <p:cNvSpPr>
            <a:spLocks noGrp="1"/>
          </p:cNvSpPr>
          <p:nvPr>
            <p:ph type="title"/>
          </p:nvPr>
        </p:nvSpPr>
        <p:spPr>
          <a:solidFill>
            <a:schemeClr val="accent1"/>
          </a:solidFill>
        </p:spPr>
        <p:txBody>
          <a:bodyPr/>
          <a:lstStyle/>
          <a:p>
            <a:r>
              <a:rPr lang="hr-BA" b="1" dirty="0"/>
              <a:t>LEARNING </a:t>
            </a:r>
            <a:r>
              <a:rPr lang="en-GB" b="1" dirty="0"/>
              <a:t>OUTCOME </a:t>
            </a:r>
            <a:r>
              <a:rPr lang="en-US" dirty="0"/>
              <a:t>5</a:t>
            </a:r>
            <a:r>
              <a:rPr lang="hr-BA" b="1" dirty="0"/>
              <a:t> - GRAMMAR</a:t>
            </a:r>
            <a:r>
              <a:rPr lang="en-GB" b="1" dirty="0"/>
              <a:t> </a:t>
            </a:r>
          </a:p>
        </p:txBody>
      </p:sp>
      <p:sp>
        <p:nvSpPr>
          <p:cNvPr id="3" name="Content Placeholder 2">
            <a:extLst>
              <a:ext uri="{FF2B5EF4-FFF2-40B4-BE49-F238E27FC236}">
                <a16:creationId xmlns:a16="http://schemas.microsoft.com/office/drawing/2014/main" id="{A51741E5-4CAE-4D2D-BC0F-5CD21031C995}"/>
              </a:ext>
            </a:extLst>
          </p:cNvPr>
          <p:cNvSpPr>
            <a:spLocks noGrp="1"/>
          </p:cNvSpPr>
          <p:nvPr>
            <p:ph idx="1"/>
          </p:nvPr>
        </p:nvSpPr>
        <p:spPr>
          <a:xfrm>
            <a:off x="869004" y="1767260"/>
            <a:ext cx="10515600" cy="4351338"/>
          </a:xfrm>
        </p:spPr>
        <p:txBody>
          <a:bodyPr>
            <a:normAutofit lnSpcReduction="10000"/>
          </a:bodyPr>
          <a:lstStyle/>
          <a:p>
            <a:pPr>
              <a:buFont typeface="Wingdings" panose="05000000000000000000" pitchFamily="2" charset="2"/>
              <a:buChar char="ü"/>
            </a:pPr>
            <a:r>
              <a:rPr lang="en-GB" dirty="0"/>
              <a:t>Present Simple</a:t>
            </a:r>
          </a:p>
          <a:p>
            <a:pPr>
              <a:buFont typeface="Wingdings" panose="05000000000000000000" pitchFamily="2" charset="2"/>
              <a:buChar char="ü"/>
            </a:pPr>
            <a:r>
              <a:rPr lang="en-GB" dirty="0"/>
              <a:t>Present Continuous</a:t>
            </a:r>
          </a:p>
          <a:p>
            <a:pPr>
              <a:buFont typeface="Wingdings" panose="05000000000000000000" pitchFamily="2" charset="2"/>
              <a:buChar char="ü"/>
            </a:pPr>
            <a:r>
              <a:rPr lang="en-GB" dirty="0"/>
              <a:t>Past Simple</a:t>
            </a:r>
          </a:p>
          <a:p>
            <a:pPr>
              <a:buFont typeface="Wingdings" panose="05000000000000000000" pitchFamily="2" charset="2"/>
              <a:buChar char="ü"/>
            </a:pPr>
            <a:r>
              <a:rPr lang="en-GB" dirty="0"/>
              <a:t>Past Continuous</a:t>
            </a:r>
          </a:p>
          <a:p>
            <a:pPr>
              <a:buFont typeface="Wingdings" panose="05000000000000000000" pitchFamily="2" charset="2"/>
              <a:buChar char="ü"/>
            </a:pPr>
            <a:r>
              <a:rPr lang="en-GB" dirty="0"/>
              <a:t>Present Perfect Simple</a:t>
            </a:r>
          </a:p>
          <a:p>
            <a:pPr>
              <a:buFont typeface="Wingdings" panose="05000000000000000000" pitchFamily="2" charset="2"/>
              <a:buChar char="ü"/>
            </a:pPr>
            <a:r>
              <a:rPr lang="en-GB" dirty="0"/>
              <a:t>Present Perfect Continuous</a:t>
            </a:r>
          </a:p>
          <a:p>
            <a:pPr>
              <a:buFont typeface="Wingdings" panose="05000000000000000000" pitchFamily="2" charset="2"/>
              <a:buChar char="ü"/>
            </a:pPr>
            <a:r>
              <a:rPr lang="en-GB" dirty="0"/>
              <a:t>Past Perfect Simple</a:t>
            </a:r>
          </a:p>
          <a:p>
            <a:pPr>
              <a:buFont typeface="Wingdings" panose="05000000000000000000" pitchFamily="2" charset="2"/>
              <a:buChar char="ü"/>
            </a:pPr>
            <a:r>
              <a:rPr lang="en-GB" dirty="0"/>
              <a:t>Past Perfect Continuous</a:t>
            </a:r>
          </a:p>
          <a:p>
            <a:pPr>
              <a:buFont typeface="Wingdings" panose="05000000000000000000" pitchFamily="2" charset="2"/>
              <a:buChar char="ü"/>
            </a:pPr>
            <a:r>
              <a:rPr lang="en-GB" dirty="0"/>
              <a:t>Reported Speech</a:t>
            </a:r>
          </a:p>
        </p:txBody>
      </p:sp>
    </p:spTree>
    <p:extLst>
      <p:ext uri="{BB962C8B-B14F-4D97-AF65-F5344CB8AC3E}">
        <p14:creationId xmlns:p14="http://schemas.microsoft.com/office/powerpoint/2010/main" val="3777679151"/>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940D1-C055-4D6D-8CEE-DDF1B530A249}"/>
              </a:ext>
            </a:extLst>
          </p:cNvPr>
          <p:cNvSpPr>
            <a:spLocks noGrp="1"/>
          </p:cNvSpPr>
          <p:nvPr>
            <p:ph type="title"/>
          </p:nvPr>
        </p:nvSpPr>
        <p:spPr/>
        <p:txBody>
          <a:bodyPr/>
          <a:lstStyle/>
          <a:p>
            <a:r>
              <a:rPr lang="en-GB" dirty="0">
                <a:solidFill>
                  <a:schemeClr val="accent1"/>
                </a:solidFill>
              </a:rPr>
              <a:t>PRESENT SIMPLE</a:t>
            </a:r>
          </a:p>
        </p:txBody>
      </p:sp>
      <p:sp>
        <p:nvSpPr>
          <p:cNvPr id="3" name="Content Placeholder 2">
            <a:extLst>
              <a:ext uri="{FF2B5EF4-FFF2-40B4-BE49-F238E27FC236}">
                <a16:creationId xmlns:a16="http://schemas.microsoft.com/office/drawing/2014/main" id="{BC2B00B3-A6DE-4E2E-A41B-9026BDD1DD8F}"/>
              </a:ext>
            </a:extLst>
          </p:cNvPr>
          <p:cNvSpPr>
            <a:spLocks noGrp="1"/>
          </p:cNvSpPr>
          <p:nvPr>
            <p:ph idx="1"/>
          </p:nvPr>
        </p:nvSpPr>
        <p:spPr/>
        <p:txBody>
          <a:bodyPr/>
          <a:lstStyle/>
          <a:p>
            <a:pPr marL="0" indent="0">
              <a:buNone/>
            </a:pPr>
            <a:r>
              <a:rPr lang="en-GB" dirty="0"/>
              <a:t>Used to express habits, general truths, repeated actions or unchanging situations, emotions and wishes</a:t>
            </a:r>
          </a:p>
          <a:p>
            <a:pPr marL="0" indent="0">
              <a:buNone/>
            </a:pPr>
            <a:r>
              <a:rPr lang="en-GB" dirty="0"/>
              <a:t>Key words: </a:t>
            </a:r>
            <a:r>
              <a:rPr lang="en-GB" i="1" dirty="0"/>
              <a:t>always, usually, often, sometimes, seldom, rarely….</a:t>
            </a:r>
          </a:p>
          <a:p>
            <a:pPr marL="0" indent="0">
              <a:buNone/>
            </a:pPr>
            <a:endParaRPr lang="en-GB" dirty="0"/>
          </a:p>
          <a:p>
            <a:pPr marL="0" indent="0">
              <a:buNone/>
            </a:pPr>
            <a:r>
              <a:rPr lang="en-GB" dirty="0"/>
              <a:t>I always </a:t>
            </a:r>
            <a:r>
              <a:rPr lang="en-GB" i="1" dirty="0"/>
              <a:t>eat</a:t>
            </a:r>
            <a:r>
              <a:rPr lang="en-GB" dirty="0"/>
              <a:t> my breakfast in the morning.</a:t>
            </a:r>
          </a:p>
          <a:p>
            <a:pPr marL="0" indent="0">
              <a:buNone/>
            </a:pPr>
            <a:r>
              <a:rPr lang="en-GB" dirty="0"/>
              <a:t>The Earth </a:t>
            </a:r>
            <a:r>
              <a:rPr lang="en-GB" i="1" dirty="0"/>
              <a:t>revolves</a:t>
            </a:r>
            <a:r>
              <a:rPr lang="en-GB" dirty="0"/>
              <a:t> around the Sun.</a:t>
            </a:r>
          </a:p>
          <a:p>
            <a:pPr marL="0" indent="0">
              <a:buNone/>
            </a:pPr>
            <a:r>
              <a:rPr lang="en-GB" dirty="0"/>
              <a:t>She </a:t>
            </a:r>
            <a:r>
              <a:rPr lang="en-GB" i="1" dirty="0"/>
              <a:t>enjoys</a:t>
            </a:r>
            <a:r>
              <a:rPr lang="en-GB" dirty="0"/>
              <a:t> playing the piano.</a:t>
            </a:r>
          </a:p>
          <a:p>
            <a:pPr marL="0" indent="0">
              <a:buNone/>
            </a:pPr>
            <a:endParaRPr lang="en-GB" u="sng" dirty="0">
              <a:effectLst>
                <a:outerShdw blurRad="38100" dist="38100" dir="2700000" algn="tl">
                  <a:srgbClr val="000000">
                    <a:alpha val="43137"/>
                  </a:srgbClr>
                </a:outerShdw>
              </a:effectLst>
            </a:endParaRPr>
          </a:p>
          <a:p>
            <a:endParaRPr lang="en-GB" dirty="0"/>
          </a:p>
        </p:txBody>
      </p:sp>
    </p:spTree>
    <p:extLst>
      <p:ext uri="{BB962C8B-B14F-4D97-AF65-F5344CB8AC3E}">
        <p14:creationId xmlns:p14="http://schemas.microsoft.com/office/powerpoint/2010/main" val="3179587309"/>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D37C2-1454-491C-B17E-44C672AA016D}"/>
              </a:ext>
            </a:extLst>
          </p:cNvPr>
          <p:cNvSpPr>
            <a:spLocks noGrp="1"/>
          </p:cNvSpPr>
          <p:nvPr>
            <p:ph type="title"/>
          </p:nvPr>
        </p:nvSpPr>
        <p:spPr/>
        <p:txBody>
          <a:bodyPr/>
          <a:lstStyle/>
          <a:p>
            <a:r>
              <a:rPr lang="en-GB" dirty="0">
                <a:solidFill>
                  <a:schemeClr val="accent1"/>
                </a:solidFill>
              </a:rPr>
              <a:t>PRESENT CONTINUOUS</a:t>
            </a:r>
          </a:p>
        </p:txBody>
      </p:sp>
      <p:sp>
        <p:nvSpPr>
          <p:cNvPr id="3" name="Content Placeholder 2">
            <a:extLst>
              <a:ext uri="{FF2B5EF4-FFF2-40B4-BE49-F238E27FC236}">
                <a16:creationId xmlns:a16="http://schemas.microsoft.com/office/drawing/2014/main" id="{8CD273A9-4A66-4611-8DF2-C20050C1B9E9}"/>
              </a:ext>
            </a:extLst>
          </p:cNvPr>
          <p:cNvSpPr>
            <a:spLocks noGrp="1"/>
          </p:cNvSpPr>
          <p:nvPr>
            <p:ph idx="1"/>
          </p:nvPr>
        </p:nvSpPr>
        <p:spPr/>
        <p:txBody>
          <a:bodyPr>
            <a:normAutofit fontScale="92500" lnSpcReduction="10000"/>
          </a:bodyPr>
          <a:lstStyle/>
          <a:p>
            <a:pPr marL="0" indent="0">
              <a:buNone/>
            </a:pPr>
            <a:r>
              <a:rPr lang="en-GB" dirty="0"/>
              <a:t>Used for actions that are happening right now or actions that are going on during this period of time or a trend</a:t>
            </a:r>
          </a:p>
          <a:p>
            <a:pPr marL="0" indent="0">
              <a:buNone/>
            </a:pPr>
            <a:r>
              <a:rPr lang="en-GB" dirty="0"/>
              <a:t>Key words: </a:t>
            </a:r>
            <a:r>
              <a:rPr lang="en-GB" i="1" dirty="0"/>
              <a:t>now, currently, at this moment</a:t>
            </a:r>
          </a:p>
          <a:p>
            <a:endParaRPr lang="en-GB" dirty="0"/>
          </a:p>
          <a:p>
            <a:pPr marL="0" indent="0">
              <a:buNone/>
            </a:pPr>
            <a:r>
              <a:rPr lang="en-GB" dirty="0"/>
              <a:t>Currently, I </a:t>
            </a:r>
            <a:r>
              <a:rPr lang="en-GB" i="1" dirty="0"/>
              <a:t>am eating </a:t>
            </a:r>
            <a:r>
              <a:rPr lang="en-GB" dirty="0"/>
              <a:t>my breakfast.</a:t>
            </a:r>
          </a:p>
          <a:p>
            <a:pPr marL="0" indent="0">
              <a:buNone/>
            </a:pPr>
            <a:r>
              <a:rPr lang="en-GB" dirty="0"/>
              <a:t>Currently the school </a:t>
            </a:r>
            <a:r>
              <a:rPr lang="en-GB" i="1" dirty="0"/>
              <a:t>is working </a:t>
            </a:r>
            <a:r>
              <a:rPr lang="en-GB" dirty="0"/>
              <a:t>on implementing the new healthy menu. (is in the process of doing this)</a:t>
            </a:r>
          </a:p>
          <a:p>
            <a:pPr marL="0" indent="0">
              <a:buNone/>
            </a:pPr>
            <a:r>
              <a:rPr lang="en-GB" dirty="0"/>
              <a:t>Right now people </a:t>
            </a:r>
            <a:r>
              <a:rPr lang="en-GB" i="1" dirty="0"/>
              <a:t>are buying </a:t>
            </a:r>
            <a:r>
              <a:rPr lang="en-GB" dirty="0"/>
              <a:t>faux fur like crazy! (during this period faux fur is trendy)</a:t>
            </a:r>
          </a:p>
          <a:p>
            <a:pPr marL="0" indent="0">
              <a:buNone/>
            </a:pPr>
            <a:r>
              <a:rPr lang="en-GB" dirty="0"/>
              <a:t>(!! Be careful when forming the –</a:t>
            </a:r>
            <a:r>
              <a:rPr lang="en-GB" dirty="0" err="1"/>
              <a:t>ing</a:t>
            </a:r>
            <a:r>
              <a:rPr lang="en-GB" dirty="0"/>
              <a:t> form of the verbs, if a verb ends in the letter e, we drop the e right before the –</a:t>
            </a:r>
            <a:r>
              <a:rPr lang="en-GB" dirty="0" err="1"/>
              <a:t>ing</a:t>
            </a:r>
            <a:r>
              <a:rPr lang="en-GB" dirty="0"/>
              <a:t> suffix)</a:t>
            </a:r>
          </a:p>
          <a:p>
            <a:endParaRPr lang="en-GB" dirty="0"/>
          </a:p>
        </p:txBody>
      </p:sp>
    </p:spTree>
    <p:extLst>
      <p:ext uri="{BB962C8B-B14F-4D97-AF65-F5344CB8AC3E}">
        <p14:creationId xmlns:p14="http://schemas.microsoft.com/office/powerpoint/2010/main" val="2899735569"/>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14A1E-C745-42AD-AFFD-F8411CEBECFA}"/>
              </a:ext>
            </a:extLst>
          </p:cNvPr>
          <p:cNvSpPr>
            <a:spLocks noGrp="1"/>
          </p:cNvSpPr>
          <p:nvPr>
            <p:ph type="title"/>
          </p:nvPr>
        </p:nvSpPr>
        <p:spPr/>
        <p:txBody>
          <a:bodyPr/>
          <a:lstStyle/>
          <a:p>
            <a:r>
              <a:rPr lang="en-GB" dirty="0">
                <a:solidFill>
                  <a:schemeClr val="accent1"/>
                </a:solidFill>
              </a:rPr>
              <a:t>PAST SIMPLE</a:t>
            </a:r>
          </a:p>
        </p:txBody>
      </p:sp>
      <p:sp>
        <p:nvSpPr>
          <p:cNvPr id="3" name="Content Placeholder 2">
            <a:extLst>
              <a:ext uri="{FF2B5EF4-FFF2-40B4-BE49-F238E27FC236}">
                <a16:creationId xmlns:a16="http://schemas.microsoft.com/office/drawing/2014/main" id="{66D2E154-4A6D-429A-A0C7-8E1CE5641C57}"/>
              </a:ext>
            </a:extLst>
          </p:cNvPr>
          <p:cNvSpPr>
            <a:spLocks noGrp="1"/>
          </p:cNvSpPr>
          <p:nvPr>
            <p:ph idx="1"/>
          </p:nvPr>
        </p:nvSpPr>
        <p:spPr/>
        <p:txBody>
          <a:bodyPr>
            <a:normAutofit lnSpcReduction="10000"/>
          </a:bodyPr>
          <a:lstStyle/>
          <a:p>
            <a:pPr marL="0" indent="0">
              <a:buNone/>
            </a:pPr>
            <a:r>
              <a:rPr lang="en-GB" dirty="0"/>
              <a:t>Used for completed past actions that happened at a specific time in the past and to talk about past events that followed one after another in the past.</a:t>
            </a:r>
          </a:p>
          <a:p>
            <a:pPr marL="0" indent="0">
              <a:buNone/>
            </a:pPr>
            <a:endParaRPr lang="en-GB" dirty="0"/>
          </a:p>
          <a:p>
            <a:pPr marL="0" indent="0">
              <a:buNone/>
            </a:pPr>
            <a:r>
              <a:rPr lang="en-GB" dirty="0"/>
              <a:t>Key words: </a:t>
            </a:r>
            <a:r>
              <a:rPr lang="en-GB" i="1" dirty="0"/>
              <a:t>last year, yesterday, three weeks ago… (any time we have a specific time in the past)…..</a:t>
            </a:r>
            <a:endParaRPr lang="en-GB" dirty="0"/>
          </a:p>
          <a:p>
            <a:pPr marL="0" indent="0">
              <a:buNone/>
            </a:pPr>
            <a:endParaRPr lang="en-GB" dirty="0"/>
          </a:p>
          <a:p>
            <a:pPr marL="0" indent="0">
              <a:buNone/>
            </a:pPr>
            <a:r>
              <a:rPr lang="en-GB" dirty="0"/>
              <a:t>I </a:t>
            </a:r>
            <a:r>
              <a:rPr lang="en-GB" i="1" dirty="0"/>
              <a:t>came </a:t>
            </a:r>
            <a:r>
              <a:rPr lang="en-GB" dirty="0"/>
              <a:t>to this town three years ago.</a:t>
            </a:r>
          </a:p>
          <a:p>
            <a:pPr marL="0" indent="0">
              <a:buNone/>
            </a:pPr>
            <a:r>
              <a:rPr lang="en-GB" dirty="0"/>
              <a:t>I </a:t>
            </a:r>
            <a:r>
              <a:rPr lang="en-GB" i="1" dirty="0"/>
              <a:t>called</a:t>
            </a:r>
            <a:r>
              <a:rPr lang="en-GB" dirty="0"/>
              <a:t> her yesterday.</a:t>
            </a:r>
          </a:p>
          <a:p>
            <a:pPr marL="0" indent="0">
              <a:buNone/>
            </a:pPr>
            <a:r>
              <a:rPr lang="en-GB" dirty="0"/>
              <a:t>She </a:t>
            </a:r>
            <a:r>
              <a:rPr lang="en-GB" i="1" dirty="0"/>
              <a:t>stood</a:t>
            </a:r>
            <a:r>
              <a:rPr lang="en-GB" dirty="0"/>
              <a:t> up, </a:t>
            </a:r>
            <a:r>
              <a:rPr lang="en-GB" i="1" dirty="0"/>
              <a:t>took</a:t>
            </a:r>
            <a:r>
              <a:rPr lang="en-GB" dirty="0"/>
              <a:t> her bag and </a:t>
            </a:r>
            <a:r>
              <a:rPr lang="en-GB" i="1" dirty="0"/>
              <a:t>walked</a:t>
            </a:r>
            <a:r>
              <a:rPr lang="en-GB" dirty="0"/>
              <a:t> out of the room.</a:t>
            </a:r>
          </a:p>
          <a:p>
            <a:endParaRPr lang="en-GB" dirty="0"/>
          </a:p>
        </p:txBody>
      </p:sp>
    </p:spTree>
    <p:extLst>
      <p:ext uri="{BB962C8B-B14F-4D97-AF65-F5344CB8AC3E}">
        <p14:creationId xmlns:p14="http://schemas.microsoft.com/office/powerpoint/2010/main" val="1704690419"/>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867C4-E1DC-4FFF-B422-73DFDF6302CF}"/>
              </a:ext>
            </a:extLst>
          </p:cNvPr>
          <p:cNvSpPr>
            <a:spLocks noGrp="1"/>
          </p:cNvSpPr>
          <p:nvPr>
            <p:ph type="title"/>
          </p:nvPr>
        </p:nvSpPr>
        <p:spPr/>
        <p:txBody>
          <a:bodyPr/>
          <a:lstStyle/>
          <a:p>
            <a:r>
              <a:rPr lang="en-GB" dirty="0">
                <a:solidFill>
                  <a:schemeClr val="accent1"/>
                </a:solidFill>
              </a:rPr>
              <a:t>PAST CONTINUOUS</a:t>
            </a:r>
          </a:p>
        </p:txBody>
      </p:sp>
      <p:sp>
        <p:nvSpPr>
          <p:cNvPr id="3" name="Content Placeholder 2">
            <a:extLst>
              <a:ext uri="{FF2B5EF4-FFF2-40B4-BE49-F238E27FC236}">
                <a16:creationId xmlns:a16="http://schemas.microsoft.com/office/drawing/2014/main" id="{9BB526A8-3581-4A3D-A4C8-0031CCDB738A}"/>
              </a:ext>
            </a:extLst>
          </p:cNvPr>
          <p:cNvSpPr>
            <a:spLocks noGrp="1"/>
          </p:cNvSpPr>
          <p:nvPr>
            <p:ph idx="1"/>
          </p:nvPr>
        </p:nvSpPr>
        <p:spPr/>
        <p:txBody>
          <a:bodyPr/>
          <a:lstStyle/>
          <a:p>
            <a:pPr marL="0" indent="0">
              <a:buNone/>
            </a:pPr>
            <a:r>
              <a:rPr lang="en-GB" dirty="0"/>
              <a:t>used to show that an ongoing past action was happening at a specific moment of interruption, or that two ongoing actions were happening at the same time.</a:t>
            </a:r>
          </a:p>
          <a:p>
            <a:endParaRPr lang="en-GB" dirty="0"/>
          </a:p>
          <a:p>
            <a:pPr marL="0" indent="0">
              <a:buNone/>
            </a:pPr>
            <a:r>
              <a:rPr lang="en-GB" dirty="0"/>
              <a:t>We </a:t>
            </a:r>
            <a:r>
              <a:rPr lang="en-GB" i="1" dirty="0"/>
              <a:t>were eating </a:t>
            </a:r>
            <a:r>
              <a:rPr lang="en-GB" dirty="0"/>
              <a:t>breakfast when she called.</a:t>
            </a:r>
          </a:p>
          <a:p>
            <a:pPr marL="0" indent="0">
              <a:buNone/>
            </a:pPr>
            <a:r>
              <a:rPr lang="en-GB" dirty="0"/>
              <a:t>While my friends </a:t>
            </a:r>
            <a:r>
              <a:rPr lang="en-GB" i="1" dirty="0"/>
              <a:t>were playing </a:t>
            </a:r>
            <a:r>
              <a:rPr lang="en-GB" dirty="0"/>
              <a:t>video games, we </a:t>
            </a:r>
            <a:r>
              <a:rPr lang="en-GB" i="1" dirty="0"/>
              <a:t>were cleaning </a:t>
            </a:r>
            <a:r>
              <a:rPr lang="en-GB" dirty="0"/>
              <a:t>the living room.</a:t>
            </a:r>
          </a:p>
          <a:p>
            <a:endParaRPr lang="en-GB" dirty="0"/>
          </a:p>
        </p:txBody>
      </p:sp>
    </p:spTree>
    <p:extLst>
      <p:ext uri="{BB962C8B-B14F-4D97-AF65-F5344CB8AC3E}">
        <p14:creationId xmlns:p14="http://schemas.microsoft.com/office/powerpoint/2010/main" val="982468084"/>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29FA5-541B-4FCD-ACA7-8F1BED00B0A9}"/>
              </a:ext>
            </a:extLst>
          </p:cNvPr>
          <p:cNvSpPr>
            <a:spLocks noGrp="1"/>
          </p:cNvSpPr>
          <p:nvPr>
            <p:ph type="title"/>
          </p:nvPr>
        </p:nvSpPr>
        <p:spPr/>
        <p:txBody>
          <a:bodyPr/>
          <a:lstStyle/>
          <a:p>
            <a:r>
              <a:rPr lang="en-GB" dirty="0">
                <a:solidFill>
                  <a:schemeClr val="accent1"/>
                </a:solidFill>
              </a:rPr>
              <a:t>PRESENT PERFECT </a:t>
            </a:r>
          </a:p>
        </p:txBody>
      </p:sp>
      <p:sp>
        <p:nvSpPr>
          <p:cNvPr id="3" name="Content Placeholder 2">
            <a:extLst>
              <a:ext uri="{FF2B5EF4-FFF2-40B4-BE49-F238E27FC236}">
                <a16:creationId xmlns:a16="http://schemas.microsoft.com/office/drawing/2014/main" id="{F175FD14-CD4F-46E6-B3BB-402E1AE005CF}"/>
              </a:ext>
            </a:extLst>
          </p:cNvPr>
          <p:cNvSpPr>
            <a:spLocks noGrp="1"/>
          </p:cNvSpPr>
          <p:nvPr>
            <p:ph idx="1"/>
          </p:nvPr>
        </p:nvSpPr>
        <p:spPr>
          <a:xfrm>
            <a:off x="838200" y="1589650"/>
            <a:ext cx="10969487" cy="4823653"/>
          </a:xfrm>
        </p:spPr>
        <p:txBody>
          <a:bodyPr>
            <a:normAutofit fontScale="70000" lnSpcReduction="20000"/>
          </a:bodyPr>
          <a:lstStyle/>
          <a:p>
            <a:pPr marL="0" indent="0">
              <a:buNone/>
            </a:pPr>
            <a:r>
              <a:rPr lang="en-GB" dirty="0"/>
              <a:t>Used for actions that started in the past but still have some effect on the present, actions performed during a period that has not yet finished, actions that were completed in the very recent past, expressed by 'just', actions that denote experience</a:t>
            </a:r>
          </a:p>
          <a:p>
            <a:pPr marL="0" indent="0">
              <a:buNone/>
            </a:pPr>
            <a:r>
              <a:rPr lang="en-GB" dirty="0"/>
              <a:t>Key words: </a:t>
            </a:r>
            <a:r>
              <a:rPr lang="en-GB" i="1" dirty="0"/>
              <a:t>since, for, already, yet, before, ever, never, still not, so far, just, up to now, recently, until now….</a:t>
            </a:r>
          </a:p>
          <a:p>
            <a:endParaRPr lang="en-GB" dirty="0"/>
          </a:p>
          <a:p>
            <a:pPr marL="0" indent="0">
              <a:buNone/>
            </a:pPr>
            <a:r>
              <a:rPr lang="en-GB" dirty="0"/>
              <a:t>We have lived here since 1989. (and we still do) (LIVE and WORK can be used either in the Present Perfect Simple or the Continuous Form interchangeably)</a:t>
            </a:r>
          </a:p>
          <a:p>
            <a:pPr marL="0" indent="0">
              <a:buNone/>
            </a:pPr>
            <a:r>
              <a:rPr lang="en-GB" dirty="0"/>
              <a:t>I have known about her secret for five months now (and I still do) (we do not use the continuous form with the verb know)</a:t>
            </a:r>
          </a:p>
          <a:p>
            <a:pPr marL="0" indent="0">
              <a:buNone/>
            </a:pPr>
            <a:r>
              <a:rPr lang="en-GB" dirty="0"/>
              <a:t>I have talked to three people this morning (and it’s still morning) vs I talked to three people in the morning (morning is over)</a:t>
            </a:r>
          </a:p>
          <a:p>
            <a:pPr marL="0" indent="0">
              <a:buNone/>
            </a:pPr>
            <a:r>
              <a:rPr lang="en-GB" dirty="0"/>
              <a:t>Have you ever read Hamlet? (i.e. do you have the experience of reading Hamlet) BUT Did you read Hamlet last year? (specific time)</a:t>
            </a:r>
          </a:p>
          <a:p>
            <a:pPr marL="0" indent="0">
              <a:buNone/>
            </a:pPr>
            <a:r>
              <a:rPr lang="en-GB" dirty="0"/>
              <a:t>(be careful when putting has or have – has ONLY goes with third person singular) also DO NOT mix Present Perfect with Past Perfect (I have learned vs. I had learned – not the same thing)</a:t>
            </a:r>
          </a:p>
          <a:p>
            <a:endParaRPr lang="en-GB" dirty="0"/>
          </a:p>
        </p:txBody>
      </p:sp>
    </p:spTree>
    <p:extLst>
      <p:ext uri="{BB962C8B-B14F-4D97-AF65-F5344CB8AC3E}">
        <p14:creationId xmlns:p14="http://schemas.microsoft.com/office/powerpoint/2010/main" val="2078967709"/>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5142C-BCD6-4393-9612-817A94AD3310}"/>
              </a:ext>
            </a:extLst>
          </p:cNvPr>
          <p:cNvSpPr>
            <a:spLocks noGrp="1"/>
          </p:cNvSpPr>
          <p:nvPr>
            <p:ph type="title"/>
          </p:nvPr>
        </p:nvSpPr>
        <p:spPr/>
        <p:txBody>
          <a:bodyPr/>
          <a:lstStyle/>
          <a:p>
            <a:r>
              <a:rPr lang="en-GB" dirty="0">
                <a:solidFill>
                  <a:schemeClr val="accent1"/>
                </a:solidFill>
              </a:rPr>
              <a:t>PRESENT PERFECT CONTINUOUS</a:t>
            </a:r>
          </a:p>
        </p:txBody>
      </p:sp>
      <p:sp>
        <p:nvSpPr>
          <p:cNvPr id="3" name="Content Placeholder 2">
            <a:extLst>
              <a:ext uri="{FF2B5EF4-FFF2-40B4-BE49-F238E27FC236}">
                <a16:creationId xmlns:a16="http://schemas.microsoft.com/office/drawing/2014/main" id="{F70A1903-C4A1-45D1-BE1C-6DD5CC88A26C}"/>
              </a:ext>
            </a:extLst>
          </p:cNvPr>
          <p:cNvSpPr>
            <a:spLocks noGrp="1"/>
          </p:cNvSpPr>
          <p:nvPr>
            <p:ph idx="1"/>
          </p:nvPr>
        </p:nvSpPr>
        <p:spPr/>
        <p:txBody>
          <a:bodyPr>
            <a:normAutofit fontScale="92500" lnSpcReduction="20000"/>
          </a:bodyPr>
          <a:lstStyle/>
          <a:p>
            <a:pPr marL="0" indent="0">
              <a:buNone/>
            </a:pPr>
            <a:r>
              <a:rPr lang="en-GB" dirty="0"/>
              <a:t>The present perfect simple (I’ve read) gives the idea of completion while the present perfect continuous (I’ve been reading) suggests that something is unfinished. The present perfect continuous (has been writing) talks about how long something has been happening. The present perfect simple (has written) talks about how much/how many have been completed. </a:t>
            </a:r>
          </a:p>
          <a:p>
            <a:pPr marL="0" indent="0">
              <a:buNone/>
            </a:pPr>
            <a:r>
              <a:rPr lang="en-GB" dirty="0"/>
              <a:t>Key words: </a:t>
            </a:r>
            <a:r>
              <a:rPr lang="en-GB" i="1" dirty="0"/>
              <a:t>for </a:t>
            </a:r>
            <a:r>
              <a:rPr lang="en-GB" i="1" dirty="0" err="1"/>
              <a:t>xy</a:t>
            </a:r>
            <a:r>
              <a:rPr lang="en-GB" i="1" dirty="0"/>
              <a:t> years/days/ages……</a:t>
            </a:r>
          </a:p>
          <a:p>
            <a:endParaRPr lang="en-GB" dirty="0"/>
          </a:p>
          <a:p>
            <a:pPr marL="0" indent="0">
              <a:buNone/>
            </a:pPr>
            <a:r>
              <a:rPr lang="en-GB" dirty="0"/>
              <a:t>I </a:t>
            </a:r>
            <a:r>
              <a:rPr lang="en-GB" i="1" dirty="0"/>
              <a:t>have been writing </a:t>
            </a:r>
            <a:r>
              <a:rPr lang="en-GB" dirty="0"/>
              <a:t>this email for ages (but I am still not done).</a:t>
            </a:r>
          </a:p>
          <a:p>
            <a:pPr marL="0" indent="0">
              <a:buNone/>
            </a:pPr>
            <a:r>
              <a:rPr lang="en-GB" dirty="0"/>
              <a:t>I have written this email recently- Present Perfect Simple! (the email has been completed although we do not know exactly when so we don’t use Past Simple)</a:t>
            </a:r>
          </a:p>
          <a:p>
            <a:endParaRPr lang="en-GB" dirty="0"/>
          </a:p>
        </p:txBody>
      </p:sp>
    </p:spTree>
    <p:extLst>
      <p:ext uri="{BB962C8B-B14F-4D97-AF65-F5344CB8AC3E}">
        <p14:creationId xmlns:p14="http://schemas.microsoft.com/office/powerpoint/2010/main" val="4138370374"/>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AF176-BCDD-4860-A2B0-152B29B93C6D}"/>
              </a:ext>
            </a:extLst>
          </p:cNvPr>
          <p:cNvSpPr>
            <a:spLocks noGrp="1"/>
          </p:cNvSpPr>
          <p:nvPr>
            <p:ph type="title"/>
          </p:nvPr>
        </p:nvSpPr>
        <p:spPr/>
        <p:txBody>
          <a:bodyPr/>
          <a:lstStyle/>
          <a:p>
            <a:r>
              <a:rPr lang="en-GB" dirty="0">
                <a:solidFill>
                  <a:schemeClr val="accent1"/>
                </a:solidFill>
              </a:rPr>
              <a:t>PAST PERFECT</a:t>
            </a:r>
          </a:p>
        </p:txBody>
      </p:sp>
      <p:sp>
        <p:nvSpPr>
          <p:cNvPr id="3" name="Content Placeholder 2">
            <a:extLst>
              <a:ext uri="{FF2B5EF4-FFF2-40B4-BE49-F238E27FC236}">
                <a16:creationId xmlns:a16="http://schemas.microsoft.com/office/drawing/2014/main" id="{6F441ECF-E45C-4ECA-A280-DE89500D92D3}"/>
              </a:ext>
            </a:extLst>
          </p:cNvPr>
          <p:cNvSpPr>
            <a:spLocks noGrp="1"/>
          </p:cNvSpPr>
          <p:nvPr>
            <p:ph idx="1"/>
          </p:nvPr>
        </p:nvSpPr>
        <p:spPr/>
        <p:txBody>
          <a:bodyPr/>
          <a:lstStyle/>
          <a:p>
            <a:pPr marL="0" indent="0">
              <a:buNone/>
            </a:pPr>
            <a:r>
              <a:rPr lang="en-GB" dirty="0"/>
              <a:t>The past perfect refers to a time earlier than before now. It is used to make it clear that one event happened before another in the past.</a:t>
            </a:r>
          </a:p>
          <a:p>
            <a:endParaRPr lang="en-GB" dirty="0"/>
          </a:p>
          <a:p>
            <a:pPr marL="0" indent="0">
              <a:buNone/>
            </a:pPr>
            <a:r>
              <a:rPr lang="en-GB" dirty="0"/>
              <a:t>Before I called my boss, I </a:t>
            </a:r>
            <a:r>
              <a:rPr lang="en-GB" i="1" dirty="0"/>
              <a:t>had thought </a:t>
            </a:r>
            <a:r>
              <a:rPr lang="en-GB" dirty="0"/>
              <a:t>of what I wanted to say.</a:t>
            </a:r>
          </a:p>
          <a:p>
            <a:pPr marL="0" indent="0">
              <a:buNone/>
            </a:pPr>
            <a:r>
              <a:rPr lang="en-GB" dirty="0"/>
              <a:t>After he </a:t>
            </a:r>
            <a:r>
              <a:rPr lang="en-GB" i="1" dirty="0"/>
              <a:t>had sent </a:t>
            </a:r>
            <a:r>
              <a:rPr lang="en-GB" dirty="0"/>
              <a:t>me the letter, he left for work.</a:t>
            </a:r>
          </a:p>
          <a:p>
            <a:endParaRPr lang="en-GB" dirty="0"/>
          </a:p>
        </p:txBody>
      </p:sp>
    </p:spTree>
    <p:extLst>
      <p:ext uri="{BB962C8B-B14F-4D97-AF65-F5344CB8AC3E}">
        <p14:creationId xmlns:p14="http://schemas.microsoft.com/office/powerpoint/2010/main" val="495028007"/>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713B308A-B7C8-03B5-A41F-0D85DCEC3737}"/>
              </a:ext>
            </a:extLst>
          </p:cNvPr>
          <p:cNvGraphicFramePr>
            <a:graphicFrameLocks noGrp="1"/>
          </p:cNvGraphicFramePr>
          <p:nvPr>
            <p:extLst>
              <p:ext uri="{D42A27DB-BD31-4B8C-83A1-F6EECF244321}">
                <p14:modId xmlns:p14="http://schemas.microsoft.com/office/powerpoint/2010/main" val="4122794206"/>
              </p:ext>
            </p:extLst>
          </p:nvPr>
        </p:nvGraphicFramePr>
        <p:xfrm>
          <a:off x="1042218" y="1415845"/>
          <a:ext cx="8508358" cy="3198490"/>
        </p:xfrm>
        <a:graphic>
          <a:graphicData uri="http://schemas.openxmlformats.org/drawingml/2006/table">
            <a:tbl>
              <a:tblPr firstRow="1" firstCol="1" bandRow="1">
                <a:tableStyleId>{5C22544A-7EE6-4342-B048-85BDC9FD1C3A}</a:tableStyleId>
              </a:tblPr>
              <a:tblGrid>
                <a:gridCol w="1214819">
                  <a:extLst>
                    <a:ext uri="{9D8B030D-6E8A-4147-A177-3AD203B41FA5}">
                      <a16:colId xmlns:a16="http://schemas.microsoft.com/office/drawing/2014/main" val="1114343533"/>
                    </a:ext>
                  </a:extLst>
                </a:gridCol>
                <a:gridCol w="1215744">
                  <a:extLst>
                    <a:ext uri="{9D8B030D-6E8A-4147-A177-3AD203B41FA5}">
                      <a16:colId xmlns:a16="http://schemas.microsoft.com/office/drawing/2014/main" val="2087718351"/>
                    </a:ext>
                  </a:extLst>
                </a:gridCol>
                <a:gridCol w="1215744">
                  <a:extLst>
                    <a:ext uri="{9D8B030D-6E8A-4147-A177-3AD203B41FA5}">
                      <a16:colId xmlns:a16="http://schemas.microsoft.com/office/drawing/2014/main" val="3276711572"/>
                    </a:ext>
                  </a:extLst>
                </a:gridCol>
                <a:gridCol w="1214819">
                  <a:extLst>
                    <a:ext uri="{9D8B030D-6E8A-4147-A177-3AD203B41FA5}">
                      <a16:colId xmlns:a16="http://schemas.microsoft.com/office/drawing/2014/main" val="1562324761"/>
                    </a:ext>
                  </a:extLst>
                </a:gridCol>
                <a:gridCol w="1215744">
                  <a:extLst>
                    <a:ext uri="{9D8B030D-6E8A-4147-A177-3AD203B41FA5}">
                      <a16:colId xmlns:a16="http://schemas.microsoft.com/office/drawing/2014/main" val="778718775"/>
                    </a:ext>
                  </a:extLst>
                </a:gridCol>
                <a:gridCol w="1215744">
                  <a:extLst>
                    <a:ext uri="{9D8B030D-6E8A-4147-A177-3AD203B41FA5}">
                      <a16:colId xmlns:a16="http://schemas.microsoft.com/office/drawing/2014/main" val="3379440500"/>
                    </a:ext>
                  </a:extLst>
                </a:gridCol>
                <a:gridCol w="1215744">
                  <a:extLst>
                    <a:ext uri="{9D8B030D-6E8A-4147-A177-3AD203B41FA5}">
                      <a16:colId xmlns:a16="http://schemas.microsoft.com/office/drawing/2014/main" val="2436639071"/>
                    </a:ext>
                  </a:extLst>
                </a:gridCol>
              </a:tblGrid>
              <a:tr h="1073103">
                <a:tc>
                  <a:txBody>
                    <a:bodyPr/>
                    <a:lstStyle/>
                    <a:p>
                      <a:pPr algn="ctr">
                        <a:lnSpc>
                          <a:spcPct val="106000"/>
                        </a:lnSpc>
                        <a:spcAft>
                          <a:spcPts val="800"/>
                        </a:spcAft>
                      </a:pPr>
                      <a:r>
                        <a:rPr lang="en-GB" sz="2400" dirty="0">
                          <a:effectLst/>
                          <a:latin typeface="Arial" panose="020B0604020202020204" pitchFamily="34" charset="0"/>
                          <a:cs typeface="Arial" panose="020B0604020202020204" pitchFamily="34" charset="0"/>
                        </a:rPr>
                        <a:t>L</a:t>
                      </a:r>
                      <a:r>
                        <a:rPr lang="hr-BA" sz="2400" dirty="0">
                          <a:effectLst/>
                          <a:latin typeface="Arial" panose="020B0604020202020204" pitchFamily="34" charset="0"/>
                          <a:cs typeface="Arial" panose="020B0604020202020204" pitchFamily="34" charset="0"/>
                        </a:rPr>
                        <a:t>O</a:t>
                      </a:r>
                      <a:endParaRPr lang="hr-HR" sz="2000" dirty="0">
                        <a:effectLst/>
                        <a:latin typeface="Arial" panose="020B0604020202020204" pitchFamily="34" charset="0"/>
                        <a:cs typeface="Arial" panose="020B0604020202020204" pitchFamily="34" charset="0"/>
                      </a:endParaRPr>
                    </a:p>
                  </a:txBody>
                  <a:tcPr marL="68580" marR="68580" marT="0" marB="0"/>
                </a:tc>
                <a:tc>
                  <a:txBody>
                    <a:bodyPr/>
                    <a:lstStyle/>
                    <a:p>
                      <a:pPr algn="ctr">
                        <a:lnSpc>
                          <a:spcPct val="106000"/>
                        </a:lnSpc>
                        <a:spcAft>
                          <a:spcPts val="800"/>
                        </a:spcAft>
                      </a:pPr>
                      <a:r>
                        <a:rPr lang="en-GB" sz="2400">
                          <a:effectLst/>
                          <a:latin typeface="Arial" panose="020B0604020202020204" pitchFamily="34" charset="0"/>
                          <a:cs typeface="Arial" panose="020B0604020202020204" pitchFamily="34" charset="0"/>
                        </a:rPr>
                        <a:t>1</a:t>
                      </a:r>
                      <a:endParaRPr lang="hr-H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800"/>
                        </a:spcAft>
                      </a:pPr>
                      <a:r>
                        <a:rPr lang="en-GB" sz="2400">
                          <a:effectLst/>
                          <a:latin typeface="Arial" panose="020B0604020202020204" pitchFamily="34" charset="0"/>
                          <a:cs typeface="Arial" panose="020B0604020202020204" pitchFamily="34" charset="0"/>
                        </a:rPr>
                        <a:t>2</a:t>
                      </a:r>
                      <a:endParaRPr lang="hr-H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800"/>
                        </a:spcAft>
                      </a:pPr>
                      <a:r>
                        <a:rPr lang="en-GB" sz="2400" dirty="0">
                          <a:effectLst/>
                          <a:latin typeface="Arial" panose="020B0604020202020204" pitchFamily="34" charset="0"/>
                          <a:ea typeface="Calibri" panose="020F0502020204030204" pitchFamily="34" charset="0"/>
                          <a:cs typeface="Arial" panose="020B0604020202020204" pitchFamily="34" charset="0"/>
                        </a:rPr>
                        <a:t>4</a:t>
                      </a:r>
                      <a:endParaRPr lang="hr-H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800"/>
                        </a:spcAft>
                      </a:pPr>
                      <a:r>
                        <a:rPr lang="en-GB" sz="2400" dirty="0">
                          <a:effectLst/>
                          <a:latin typeface="Arial" panose="020B0604020202020204" pitchFamily="34" charset="0"/>
                          <a:ea typeface="Calibri" panose="020F0502020204030204" pitchFamily="34" charset="0"/>
                          <a:cs typeface="Arial" panose="020B0604020202020204" pitchFamily="34" charset="0"/>
                        </a:rPr>
                        <a:t>5</a:t>
                      </a:r>
                      <a:endParaRPr lang="hr-H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800"/>
                        </a:spcAft>
                      </a:pPr>
                      <a:r>
                        <a:rPr lang="en-GB" sz="2400" dirty="0">
                          <a:effectLst/>
                          <a:latin typeface="Arial" panose="020B0604020202020204" pitchFamily="34" charset="0"/>
                          <a:ea typeface="Calibri" panose="020F0502020204030204" pitchFamily="34" charset="0"/>
                          <a:cs typeface="Arial" panose="020B0604020202020204" pitchFamily="34" charset="0"/>
                        </a:rPr>
                        <a:t>6</a:t>
                      </a:r>
                      <a:endParaRPr lang="hr-H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800"/>
                        </a:spcAft>
                      </a:pPr>
                      <a:r>
                        <a:rPr lang="en-GB" sz="2400" dirty="0">
                          <a:effectLst/>
                          <a:latin typeface="Arial" panose="020B0604020202020204" pitchFamily="34" charset="0"/>
                          <a:cs typeface="Arial" panose="020B0604020202020204" pitchFamily="34" charset="0"/>
                        </a:rPr>
                        <a:t>Total</a:t>
                      </a:r>
                      <a:endParaRPr lang="hr-H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166666034"/>
                  </a:ext>
                </a:extLst>
              </a:tr>
              <a:tr h="846502">
                <a:tc>
                  <a:txBody>
                    <a:bodyPr/>
                    <a:lstStyle/>
                    <a:p>
                      <a:pPr algn="ctr">
                        <a:lnSpc>
                          <a:spcPct val="106000"/>
                        </a:lnSpc>
                        <a:spcAft>
                          <a:spcPts val="800"/>
                        </a:spcAft>
                      </a:pPr>
                      <a:r>
                        <a:rPr lang="en-GB" sz="2400" dirty="0">
                          <a:effectLst/>
                          <a:latin typeface="Arial" panose="020B0604020202020204" pitchFamily="34" charset="0"/>
                          <a:cs typeface="Arial" panose="020B0604020202020204" pitchFamily="34" charset="0"/>
                        </a:rPr>
                        <a:t>Points</a:t>
                      </a:r>
                      <a:endParaRPr lang="hr-H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800"/>
                        </a:spcAft>
                      </a:pPr>
                      <a:r>
                        <a:rPr lang="en-GB" sz="2400" dirty="0">
                          <a:effectLst/>
                          <a:latin typeface="Arial" panose="020B0604020202020204" pitchFamily="34" charset="0"/>
                          <a:cs typeface="Arial" panose="020B0604020202020204" pitchFamily="34" charset="0"/>
                        </a:rPr>
                        <a:t>15</a:t>
                      </a:r>
                      <a:endParaRPr lang="hr-H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800"/>
                        </a:spcAft>
                      </a:pPr>
                      <a:r>
                        <a:rPr lang="en-GB" sz="2400">
                          <a:effectLst/>
                          <a:latin typeface="Arial" panose="020B0604020202020204" pitchFamily="34" charset="0"/>
                          <a:cs typeface="Arial" panose="020B0604020202020204" pitchFamily="34" charset="0"/>
                        </a:rPr>
                        <a:t>15</a:t>
                      </a:r>
                      <a:endParaRPr lang="hr-H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800"/>
                        </a:spcAft>
                      </a:pPr>
                      <a:r>
                        <a:rPr lang="en-GB" sz="2400">
                          <a:effectLst/>
                          <a:latin typeface="Arial" panose="020B0604020202020204" pitchFamily="34" charset="0"/>
                          <a:cs typeface="Arial" panose="020B0604020202020204" pitchFamily="34" charset="0"/>
                        </a:rPr>
                        <a:t>15</a:t>
                      </a:r>
                      <a:endParaRPr lang="hr-H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800"/>
                        </a:spcAft>
                      </a:pPr>
                      <a:r>
                        <a:rPr lang="en-GB" sz="2400">
                          <a:effectLst/>
                          <a:latin typeface="Arial" panose="020B0604020202020204" pitchFamily="34" charset="0"/>
                          <a:cs typeface="Arial" panose="020B0604020202020204" pitchFamily="34" charset="0"/>
                        </a:rPr>
                        <a:t>15</a:t>
                      </a:r>
                      <a:endParaRPr lang="hr-H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800"/>
                        </a:spcAft>
                      </a:pPr>
                      <a:r>
                        <a:rPr lang="en-GB" sz="2400">
                          <a:effectLst/>
                          <a:latin typeface="Arial" panose="020B0604020202020204" pitchFamily="34" charset="0"/>
                          <a:cs typeface="Arial" panose="020B0604020202020204" pitchFamily="34" charset="0"/>
                        </a:rPr>
                        <a:t>10</a:t>
                      </a:r>
                      <a:endParaRPr lang="hr-H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800"/>
                        </a:spcAft>
                      </a:pPr>
                      <a:r>
                        <a:rPr lang="en-GB" sz="2400" dirty="0">
                          <a:effectLst/>
                          <a:latin typeface="Arial" panose="020B0604020202020204" pitchFamily="34" charset="0"/>
                          <a:cs typeface="Arial" panose="020B0604020202020204" pitchFamily="34" charset="0"/>
                        </a:rPr>
                        <a:t>70 points</a:t>
                      </a:r>
                      <a:endParaRPr lang="hr-H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623853408"/>
                  </a:ext>
                </a:extLst>
              </a:tr>
              <a:tr h="1278885">
                <a:tc>
                  <a:txBody>
                    <a:bodyPr/>
                    <a:lstStyle/>
                    <a:p>
                      <a:pPr algn="ctr">
                        <a:lnSpc>
                          <a:spcPct val="106000"/>
                        </a:lnSpc>
                        <a:spcAft>
                          <a:spcPts val="800"/>
                        </a:spcAft>
                      </a:pPr>
                      <a:r>
                        <a:rPr lang="en-GB" sz="2400" dirty="0">
                          <a:effectLst/>
                          <a:latin typeface="Arial" panose="020B0604020202020204" pitchFamily="34" charset="0"/>
                          <a:cs typeface="Arial" panose="020B0604020202020204" pitchFamily="34" charset="0"/>
                        </a:rPr>
                        <a:t>Time </a:t>
                      </a:r>
                      <a:endParaRPr lang="hr-H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800"/>
                        </a:spcAft>
                      </a:pPr>
                      <a:r>
                        <a:rPr lang="en-GB" sz="2400">
                          <a:effectLst/>
                          <a:latin typeface="Arial" panose="020B0604020202020204" pitchFamily="34" charset="0"/>
                          <a:cs typeface="Arial" panose="020B0604020202020204" pitchFamily="34" charset="0"/>
                        </a:rPr>
                        <a:t>30 min</a:t>
                      </a:r>
                      <a:endParaRPr lang="hr-H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800"/>
                        </a:spcAft>
                      </a:pPr>
                      <a:r>
                        <a:rPr lang="en-GB" sz="2400">
                          <a:effectLst/>
                          <a:latin typeface="Arial" panose="020B0604020202020204" pitchFamily="34" charset="0"/>
                          <a:cs typeface="Arial" panose="020B0604020202020204" pitchFamily="34" charset="0"/>
                        </a:rPr>
                        <a:t>35 min</a:t>
                      </a:r>
                      <a:endParaRPr lang="hr-H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800"/>
                        </a:spcAft>
                      </a:pPr>
                      <a:r>
                        <a:rPr lang="en-GB" sz="2400" dirty="0">
                          <a:effectLst/>
                          <a:latin typeface="Arial" panose="020B0604020202020204" pitchFamily="34" charset="0"/>
                          <a:cs typeface="Arial" panose="020B0604020202020204" pitchFamily="34" charset="0"/>
                        </a:rPr>
                        <a:t>30 min</a:t>
                      </a:r>
                      <a:endParaRPr lang="hr-H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800"/>
                        </a:spcAft>
                      </a:pPr>
                      <a:r>
                        <a:rPr lang="en-GB" sz="2400">
                          <a:effectLst/>
                          <a:latin typeface="Arial" panose="020B0604020202020204" pitchFamily="34" charset="0"/>
                          <a:cs typeface="Arial" panose="020B0604020202020204" pitchFamily="34" charset="0"/>
                        </a:rPr>
                        <a:t>35 min</a:t>
                      </a:r>
                      <a:endParaRPr lang="hr-H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800"/>
                        </a:spcAft>
                      </a:pPr>
                      <a:r>
                        <a:rPr lang="en-GB" sz="2400">
                          <a:effectLst/>
                          <a:latin typeface="Arial" panose="020B0604020202020204" pitchFamily="34" charset="0"/>
                          <a:cs typeface="Arial" panose="020B0604020202020204" pitchFamily="34" charset="0"/>
                        </a:rPr>
                        <a:t>40 min</a:t>
                      </a:r>
                      <a:endParaRPr lang="hr-H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800"/>
                        </a:spcAft>
                      </a:pPr>
                      <a:r>
                        <a:rPr lang="en-GB" sz="2400" dirty="0">
                          <a:effectLst/>
                          <a:latin typeface="Arial" panose="020B0604020202020204" pitchFamily="34" charset="0"/>
                          <a:cs typeface="Arial" panose="020B0604020202020204" pitchFamily="34" charset="0"/>
                        </a:rPr>
                        <a:t>170 min</a:t>
                      </a:r>
                      <a:endParaRPr lang="hr-H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257167369"/>
                  </a:ext>
                </a:extLst>
              </a:tr>
            </a:tbl>
          </a:graphicData>
        </a:graphic>
      </p:graphicFrame>
    </p:spTree>
    <p:extLst>
      <p:ext uri="{BB962C8B-B14F-4D97-AF65-F5344CB8AC3E}">
        <p14:creationId xmlns:p14="http://schemas.microsoft.com/office/powerpoint/2010/main" val="16678819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FDA10-5E42-4E26-9802-5BCA7C2DA21D}"/>
              </a:ext>
            </a:extLst>
          </p:cNvPr>
          <p:cNvSpPr>
            <a:spLocks noGrp="1"/>
          </p:cNvSpPr>
          <p:nvPr>
            <p:ph type="title"/>
          </p:nvPr>
        </p:nvSpPr>
        <p:spPr/>
        <p:txBody>
          <a:bodyPr/>
          <a:lstStyle/>
          <a:p>
            <a:r>
              <a:rPr lang="en-GB" dirty="0">
                <a:solidFill>
                  <a:schemeClr val="accent1"/>
                </a:solidFill>
              </a:rPr>
              <a:t>PAST PERFECT CONTINUOUS</a:t>
            </a:r>
          </a:p>
        </p:txBody>
      </p:sp>
      <p:sp>
        <p:nvSpPr>
          <p:cNvPr id="3" name="Content Placeholder 2">
            <a:extLst>
              <a:ext uri="{FF2B5EF4-FFF2-40B4-BE49-F238E27FC236}">
                <a16:creationId xmlns:a16="http://schemas.microsoft.com/office/drawing/2014/main" id="{FA544077-6174-4D21-BB4B-720462A44DC7}"/>
              </a:ext>
            </a:extLst>
          </p:cNvPr>
          <p:cNvSpPr>
            <a:spLocks noGrp="1"/>
          </p:cNvSpPr>
          <p:nvPr>
            <p:ph idx="1"/>
          </p:nvPr>
        </p:nvSpPr>
        <p:spPr/>
        <p:txBody>
          <a:bodyPr>
            <a:normAutofit fontScale="92500" lnSpcReduction="10000"/>
          </a:bodyPr>
          <a:lstStyle/>
          <a:p>
            <a:pPr marL="0" indent="0">
              <a:buNone/>
            </a:pPr>
            <a:r>
              <a:rPr lang="en-GB" dirty="0"/>
              <a:t>The past perfect continuous corresponds to the present perfect continuous, but with reference to a time earlier than 'before now'. As with the present perfect continuous, we are more interested in the process.</a:t>
            </a:r>
          </a:p>
          <a:p>
            <a:endParaRPr lang="en-GB" dirty="0"/>
          </a:p>
          <a:p>
            <a:pPr marL="0" indent="0">
              <a:buNone/>
            </a:pPr>
            <a:r>
              <a:rPr lang="en-GB" dirty="0"/>
              <a:t>We </a:t>
            </a:r>
            <a:r>
              <a:rPr lang="en-GB" i="1" dirty="0"/>
              <a:t>had been trying </a:t>
            </a:r>
            <a:r>
              <a:rPr lang="en-GB" dirty="0"/>
              <a:t>to open the door for five minutes before Jane found her key. </a:t>
            </a:r>
          </a:p>
          <a:p>
            <a:pPr marL="0" indent="0">
              <a:buNone/>
            </a:pPr>
            <a:r>
              <a:rPr lang="en-GB" dirty="0"/>
              <a:t>It </a:t>
            </a:r>
            <a:r>
              <a:rPr lang="en-GB" i="1" dirty="0"/>
              <a:t>had been raining </a:t>
            </a:r>
            <a:r>
              <a:rPr lang="en-GB" dirty="0"/>
              <a:t>hard for several hours and the streets were very wet.</a:t>
            </a:r>
          </a:p>
          <a:p>
            <a:pPr marL="0" indent="0">
              <a:buNone/>
            </a:pPr>
            <a:endParaRPr lang="en-GB" dirty="0"/>
          </a:p>
          <a:p>
            <a:pPr marL="0" indent="0">
              <a:buNone/>
            </a:pPr>
            <a:r>
              <a:rPr lang="en-GB" b="1" u="sng" dirty="0">
                <a:solidFill>
                  <a:schemeClr val="accent1"/>
                </a:solidFill>
              </a:rPr>
              <a:t>*For Reported Speech and Passives see </a:t>
            </a:r>
            <a:r>
              <a:rPr lang="hr-HR" b="1" u="sng" dirty="0" err="1">
                <a:solidFill>
                  <a:schemeClr val="accent1"/>
                </a:solidFill>
              </a:rPr>
              <a:t>materials</a:t>
            </a:r>
            <a:r>
              <a:rPr lang="hr-HR" b="1" u="sng" dirty="0">
                <a:solidFill>
                  <a:schemeClr val="accent1"/>
                </a:solidFill>
              </a:rPr>
              <a:t> on </a:t>
            </a:r>
            <a:r>
              <a:rPr lang="hr-HR" b="1" u="sng" dirty="0" err="1">
                <a:solidFill>
                  <a:schemeClr val="accent1"/>
                </a:solidFill>
              </a:rPr>
              <a:t>InfoEduca</a:t>
            </a:r>
            <a:endParaRPr lang="en-GB" b="1" u="sng" dirty="0">
              <a:solidFill>
                <a:schemeClr val="accent1"/>
              </a:solidFill>
            </a:endParaRPr>
          </a:p>
          <a:p>
            <a:endParaRPr lang="en-GB" dirty="0"/>
          </a:p>
        </p:txBody>
      </p:sp>
    </p:spTree>
    <p:extLst>
      <p:ext uri="{BB962C8B-B14F-4D97-AF65-F5344CB8AC3E}">
        <p14:creationId xmlns:p14="http://schemas.microsoft.com/office/powerpoint/2010/main" val="2190916295"/>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A6A74-FD3A-4E8B-9689-D25D99BA83C9}"/>
              </a:ext>
            </a:extLst>
          </p:cNvPr>
          <p:cNvSpPr>
            <a:spLocks noGrp="1"/>
          </p:cNvSpPr>
          <p:nvPr>
            <p:ph type="title"/>
          </p:nvPr>
        </p:nvSpPr>
        <p:spPr>
          <a:xfrm>
            <a:off x="238431" y="294969"/>
            <a:ext cx="10409904" cy="757084"/>
          </a:xfrm>
        </p:spPr>
        <p:txBody>
          <a:bodyPr>
            <a:noAutofit/>
          </a:bodyPr>
          <a:lstStyle/>
          <a:p>
            <a:r>
              <a:rPr lang="en-GB" b="1" dirty="0">
                <a:solidFill>
                  <a:schemeClr val="accent2"/>
                </a:solidFill>
                <a:latin typeface="Arial" charset="0"/>
                <a:cs typeface="Arial" charset="0"/>
              </a:rPr>
              <a:t>EXAM-TYPE ASSIGNMENTS </a:t>
            </a:r>
          </a:p>
        </p:txBody>
      </p:sp>
      <p:sp>
        <p:nvSpPr>
          <p:cNvPr id="3" name="Content Placeholder 2">
            <a:extLst>
              <a:ext uri="{FF2B5EF4-FFF2-40B4-BE49-F238E27FC236}">
                <a16:creationId xmlns:a16="http://schemas.microsoft.com/office/drawing/2014/main" id="{F6587C84-0236-4E12-B9E7-67B206ED0FEA}"/>
              </a:ext>
            </a:extLst>
          </p:cNvPr>
          <p:cNvSpPr>
            <a:spLocks noGrp="1"/>
          </p:cNvSpPr>
          <p:nvPr>
            <p:ph idx="1"/>
          </p:nvPr>
        </p:nvSpPr>
        <p:spPr>
          <a:xfrm>
            <a:off x="314631" y="1052053"/>
            <a:ext cx="11638937" cy="5633882"/>
          </a:xfrm>
        </p:spPr>
        <p:txBody>
          <a:bodyPr>
            <a:normAutofit/>
          </a:bodyPr>
          <a:lstStyle/>
          <a:p>
            <a:r>
              <a:rPr lang="en-GB" dirty="0"/>
              <a:t>Write the correct form of the verbs in brackets in each sentence. </a:t>
            </a:r>
            <a:r>
              <a:rPr lang="en-GB" u="sng" dirty="0"/>
              <a:t>Use the Past Simple or the Present Perfect Simple</a:t>
            </a:r>
            <a:r>
              <a:rPr lang="en-GB" u="sng" dirty="0">
                <a:effectLst>
                  <a:outerShdw blurRad="38100" dist="38100" dir="2700000" algn="tl">
                    <a:srgbClr val="000000">
                      <a:alpha val="43137"/>
                    </a:srgbClr>
                  </a:outerShdw>
                </a:effectLst>
              </a:rPr>
              <a:t>. </a:t>
            </a:r>
          </a:p>
          <a:p>
            <a:pPr marL="0" indent="0">
              <a:buNone/>
            </a:pPr>
            <a:endParaRPr lang="en-GB" dirty="0"/>
          </a:p>
          <a:p>
            <a:r>
              <a:rPr lang="en-GB" dirty="0"/>
              <a:t>1. Two weeks ago our CEO (1) _______________(hire) a new assistant and he (2) _______________(be) completely useless ever since!</a:t>
            </a:r>
          </a:p>
          <a:p>
            <a:r>
              <a:rPr lang="en-GB" dirty="0"/>
              <a:t>2. Our company (3) _______________(try) on several occasions to find a competent project manager and we (4) _______________(not/find)one yet.</a:t>
            </a:r>
          </a:p>
          <a:p>
            <a:r>
              <a:rPr lang="en-GB" dirty="0"/>
              <a:t>3. He (5) _______________(walk) into the office, (6) _______________(turn on) his laptop and (7) _______________(sit) at his desk.</a:t>
            </a:r>
          </a:p>
          <a:p>
            <a:r>
              <a:rPr lang="en-GB" dirty="0"/>
              <a:t>4. Last week we finally (8) _______________(move)into the new office and we (9) _______________(be)happy ever since.</a:t>
            </a:r>
          </a:p>
          <a:p>
            <a:r>
              <a:rPr lang="en-GB" dirty="0"/>
              <a:t>5. I (10) _______________(live)there for five years</a:t>
            </a:r>
            <a:r>
              <a:rPr lang="hr-HR" dirty="0"/>
              <a:t>.</a:t>
            </a:r>
            <a:endParaRPr lang="en-GB" dirty="0"/>
          </a:p>
          <a:p>
            <a:endParaRPr lang="en-GB" dirty="0"/>
          </a:p>
        </p:txBody>
      </p:sp>
    </p:spTree>
    <p:extLst>
      <p:ext uri="{BB962C8B-B14F-4D97-AF65-F5344CB8AC3E}">
        <p14:creationId xmlns:p14="http://schemas.microsoft.com/office/powerpoint/2010/main" val="19540313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E3858-C22A-A095-B792-11F7633F29D7}"/>
              </a:ext>
            </a:extLst>
          </p:cNvPr>
          <p:cNvSpPr>
            <a:spLocks noGrp="1"/>
          </p:cNvSpPr>
          <p:nvPr>
            <p:ph type="title"/>
          </p:nvPr>
        </p:nvSpPr>
        <p:spPr/>
        <p:txBody>
          <a:bodyPr/>
          <a:lstStyle/>
          <a:p>
            <a:r>
              <a:rPr lang="hr-HR" dirty="0" err="1"/>
              <a:t>Key</a:t>
            </a:r>
            <a:endParaRPr lang="en-US" dirty="0"/>
          </a:p>
        </p:txBody>
      </p:sp>
      <p:sp>
        <p:nvSpPr>
          <p:cNvPr id="3" name="Content Placeholder 2">
            <a:extLst>
              <a:ext uri="{FF2B5EF4-FFF2-40B4-BE49-F238E27FC236}">
                <a16:creationId xmlns:a16="http://schemas.microsoft.com/office/drawing/2014/main" id="{58202D37-B448-33A2-B804-811878DD044F}"/>
              </a:ext>
            </a:extLst>
          </p:cNvPr>
          <p:cNvSpPr>
            <a:spLocks noGrp="1"/>
          </p:cNvSpPr>
          <p:nvPr>
            <p:ph idx="1"/>
          </p:nvPr>
        </p:nvSpPr>
        <p:spPr>
          <a:xfrm>
            <a:off x="838200" y="1248697"/>
            <a:ext cx="10515600" cy="4928266"/>
          </a:xfrm>
        </p:spPr>
        <p:txBody>
          <a:bodyPr>
            <a:normAutofit fontScale="47500" lnSpcReduction="20000"/>
          </a:bodyPr>
          <a:lstStyle/>
          <a:p>
            <a:pPr marL="0" marR="2398395" indent="0">
              <a:lnSpc>
                <a:spcPct val="162000"/>
              </a:lnSpc>
              <a:spcBef>
                <a:spcPts val="820"/>
              </a:spcBef>
              <a:spcAft>
                <a:spcPts val="0"/>
              </a:spcAft>
              <a:buNone/>
            </a:pPr>
            <a:endParaRPr lang="en-US" sz="1800" dirty="0">
              <a:effectLst/>
              <a:latin typeface="Verdana" panose="020B0604030504040204" pitchFamily="34" charset="0"/>
              <a:ea typeface="Verdana" panose="020B0604030504040204" pitchFamily="34" charset="0"/>
              <a:cs typeface="Verdana" panose="020B0604030504040204" pitchFamily="34" charset="0"/>
            </a:endParaRPr>
          </a:p>
          <a:p>
            <a:pPr marL="342900" lvl="0" indent="-342900">
              <a:lnSpc>
                <a:spcPts val="1430"/>
              </a:lnSpc>
              <a:spcBef>
                <a:spcPts val="895"/>
              </a:spcBef>
              <a:spcAft>
                <a:spcPts val="0"/>
              </a:spcAft>
              <a:buSzPts val="1100"/>
              <a:buFont typeface="Verdana" panose="020B0604030504040204" pitchFamily="34" charset="0"/>
              <a:buAutoNum type="arabicPeriod"/>
              <a:tabLst>
                <a:tab pos="231775" algn="l"/>
              </a:tabLst>
            </a:pPr>
            <a:r>
              <a:rPr lang="en-US" sz="3400" spc="5" dirty="0">
                <a:effectLst/>
                <a:latin typeface="Verdana" panose="020B0604030504040204" pitchFamily="34" charset="0"/>
                <a:ea typeface="Verdana" panose="020B0604030504040204" pitchFamily="34" charset="0"/>
                <a:cs typeface="Verdana" panose="020B0604030504040204" pitchFamily="34" charset="0"/>
              </a:rPr>
              <a:t>hired</a:t>
            </a:r>
          </a:p>
          <a:p>
            <a:pPr marL="342900" marR="4981575" lvl="0" indent="-342900">
              <a:lnSpc>
                <a:spcPct val="160000"/>
              </a:lnSpc>
              <a:spcBef>
                <a:spcPts val="895"/>
              </a:spcBef>
              <a:buSzPts val="1100"/>
              <a:buFont typeface="Verdana" panose="020B0604030504040204" pitchFamily="34" charset="0"/>
              <a:buAutoNum type="arabicPeriod"/>
              <a:tabLst>
                <a:tab pos="231775" algn="l"/>
              </a:tabLst>
            </a:pPr>
            <a:r>
              <a:rPr lang="en-US" sz="3400" spc="5" dirty="0">
                <a:effectLst/>
                <a:latin typeface="Verdana" panose="020B0604030504040204" pitchFamily="34" charset="0"/>
                <a:ea typeface="Verdana" panose="020B0604030504040204" pitchFamily="34" charset="0"/>
                <a:cs typeface="Verdana" panose="020B0604030504040204" pitchFamily="34" charset="0"/>
              </a:rPr>
              <a:t>has been</a:t>
            </a:r>
            <a:r>
              <a:rPr lang="en-US" sz="3400" spc="-410" dirty="0">
                <a:effectLst/>
                <a:latin typeface="Verdana" panose="020B0604030504040204" pitchFamily="34" charset="0"/>
                <a:ea typeface="Verdana" panose="020B0604030504040204" pitchFamily="34" charset="0"/>
                <a:cs typeface="Verdana" panose="020B0604030504040204" pitchFamily="34" charset="0"/>
              </a:rPr>
              <a:t> </a:t>
            </a:r>
            <a:endParaRPr lang="hr-HR" sz="3400" spc="-410" dirty="0">
              <a:effectLst/>
              <a:latin typeface="Verdana" panose="020B0604030504040204" pitchFamily="34" charset="0"/>
              <a:ea typeface="Verdana" panose="020B0604030504040204" pitchFamily="34" charset="0"/>
              <a:cs typeface="Verdana" panose="020B0604030504040204" pitchFamily="34" charset="0"/>
            </a:endParaRPr>
          </a:p>
          <a:p>
            <a:pPr marL="342900" marR="4981575" lvl="0" indent="-342900">
              <a:lnSpc>
                <a:spcPct val="160000"/>
              </a:lnSpc>
              <a:spcBef>
                <a:spcPts val="895"/>
              </a:spcBef>
              <a:buSzPts val="1100"/>
              <a:buFont typeface="Verdana" panose="020B0604030504040204" pitchFamily="34" charset="0"/>
              <a:buAutoNum type="arabicPeriod"/>
              <a:tabLst>
                <a:tab pos="231775" algn="l"/>
              </a:tabLst>
            </a:pPr>
            <a:r>
              <a:rPr lang="en-US" sz="3400" spc="5" dirty="0">
                <a:effectLst/>
                <a:latin typeface="Verdana" panose="020B0604030504040204" pitchFamily="34" charset="0"/>
                <a:ea typeface="Verdana" panose="020B0604030504040204" pitchFamily="34" charset="0"/>
                <a:cs typeface="Verdana" panose="020B0604030504040204" pitchFamily="34" charset="0"/>
              </a:rPr>
              <a:t>has</a:t>
            </a:r>
            <a:r>
              <a:rPr lang="en-US" sz="3400" spc="-15" dirty="0">
                <a:effectLst/>
                <a:latin typeface="Verdana" panose="020B0604030504040204" pitchFamily="34" charset="0"/>
                <a:ea typeface="Verdana" panose="020B0604030504040204" pitchFamily="34" charset="0"/>
                <a:cs typeface="Verdana" panose="020B0604030504040204" pitchFamily="34" charset="0"/>
              </a:rPr>
              <a:t> </a:t>
            </a:r>
            <a:r>
              <a:rPr lang="en-US" sz="3400" spc="5" dirty="0">
                <a:effectLst/>
                <a:latin typeface="Verdana" panose="020B0604030504040204" pitchFamily="34" charset="0"/>
                <a:ea typeface="Verdana" panose="020B0604030504040204" pitchFamily="34" charset="0"/>
                <a:cs typeface="Verdana" panose="020B0604030504040204" pitchFamily="34" charset="0"/>
              </a:rPr>
              <a:t>tired</a:t>
            </a:r>
            <a:endParaRPr lang="hr-HR" sz="3400" spc="5" dirty="0">
              <a:effectLst/>
              <a:latin typeface="Verdana" panose="020B0604030504040204" pitchFamily="34" charset="0"/>
              <a:ea typeface="Verdana" panose="020B0604030504040204" pitchFamily="34" charset="0"/>
              <a:cs typeface="Verdana" panose="020B0604030504040204" pitchFamily="34" charset="0"/>
            </a:endParaRPr>
          </a:p>
          <a:p>
            <a:pPr marL="342900" marR="4981575" lvl="0" indent="-342900">
              <a:lnSpc>
                <a:spcPct val="160000"/>
              </a:lnSpc>
              <a:spcBef>
                <a:spcPts val="895"/>
              </a:spcBef>
              <a:buSzPts val="1100"/>
              <a:buFont typeface="Verdana" panose="020B0604030504040204" pitchFamily="34" charset="0"/>
              <a:buAutoNum type="arabicPeriod"/>
              <a:tabLst>
                <a:tab pos="231775" algn="l"/>
              </a:tabLst>
            </a:pPr>
            <a:r>
              <a:rPr lang="en-US" sz="3400" dirty="0">
                <a:effectLst/>
                <a:latin typeface="Verdana" panose="020B0604030504040204" pitchFamily="34" charset="0"/>
                <a:ea typeface="Verdana" panose="020B0604030504040204" pitchFamily="34" charset="0"/>
                <a:cs typeface="Verdana" panose="020B0604030504040204" pitchFamily="34" charset="0"/>
              </a:rPr>
              <a:t>have not found</a:t>
            </a:r>
            <a:r>
              <a:rPr lang="en-US" sz="3400" spc="-410" dirty="0">
                <a:effectLst/>
                <a:latin typeface="Verdana" panose="020B0604030504040204" pitchFamily="34" charset="0"/>
                <a:ea typeface="Verdana" panose="020B0604030504040204" pitchFamily="34" charset="0"/>
                <a:cs typeface="Verdana" panose="020B0604030504040204" pitchFamily="34" charset="0"/>
              </a:rPr>
              <a:t> </a:t>
            </a:r>
            <a:endParaRPr lang="hr-HR" sz="3400" spc="-410" dirty="0">
              <a:effectLst/>
              <a:latin typeface="Verdana" panose="020B0604030504040204" pitchFamily="34" charset="0"/>
              <a:ea typeface="Verdana" panose="020B0604030504040204" pitchFamily="34" charset="0"/>
              <a:cs typeface="Verdana" panose="020B0604030504040204" pitchFamily="34" charset="0"/>
            </a:endParaRPr>
          </a:p>
          <a:p>
            <a:pPr marL="342900" marR="4981575" lvl="0" indent="-342900">
              <a:lnSpc>
                <a:spcPct val="160000"/>
              </a:lnSpc>
              <a:spcBef>
                <a:spcPts val="895"/>
              </a:spcBef>
              <a:buSzPts val="1100"/>
              <a:buFont typeface="Verdana" panose="020B0604030504040204" pitchFamily="34" charset="0"/>
              <a:buAutoNum type="arabicPeriod"/>
              <a:tabLst>
                <a:tab pos="231775" algn="l"/>
              </a:tabLst>
            </a:pPr>
            <a:r>
              <a:rPr lang="hr-HR" sz="3400" dirty="0">
                <a:latin typeface="Verdana" panose="020B0604030504040204" pitchFamily="34" charset="0"/>
                <a:ea typeface="Verdana" panose="020B0604030504040204" pitchFamily="34" charset="0"/>
                <a:cs typeface="Verdana" panose="020B0604030504040204" pitchFamily="34" charset="0"/>
              </a:rPr>
              <a:t>w</a:t>
            </a:r>
            <a:r>
              <a:rPr lang="en-US" sz="3400" dirty="0" err="1">
                <a:effectLst/>
                <a:latin typeface="Verdana" panose="020B0604030504040204" pitchFamily="34" charset="0"/>
                <a:ea typeface="Verdana" panose="020B0604030504040204" pitchFamily="34" charset="0"/>
                <a:cs typeface="Verdana" panose="020B0604030504040204" pitchFamily="34" charset="0"/>
              </a:rPr>
              <a:t>alked</a:t>
            </a:r>
            <a:endParaRPr lang="hr-HR" sz="3400" dirty="0">
              <a:effectLst/>
              <a:latin typeface="Verdana" panose="020B0604030504040204" pitchFamily="34" charset="0"/>
              <a:ea typeface="Verdana" panose="020B0604030504040204" pitchFamily="34" charset="0"/>
              <a:cs typeface="Verdana" panose="020B0604030504040204" pitchFamily="34" charset="0"/>
            </a:endParaRPr>
          </a:p>
          <a:p>
            <a:pPr marL="342900" marR="4981575" lvl="0" indent="-342900">
              <a:lnSpc>
                <a:spcPct val="160000"/>
              </a:lnSpc>
              <a:spcBef>
                <a:spcPts val="895"/>
              </a:spcBef>
              <a:buSzPts val="1100"/>
              <a:buFont typeface="Verdana" panose="020B0604030504040204" pitchFamily="34" charset="0"/>
              <a:buAutoNum type="arabicPeriod"/>
              <a:tabLst>
                <a:tab pos="231775" algn="l"/>
              </a:tabLst>
            </a:pPr>
            <a:r>
              <a:rPr lang="en-US" sz="3400" dirty="0">
                <a:effectLst/>
                <a:latin typeface="Verdana" panose="020B0604030504040204" pitchFamily="34" charset="0"/>
                <a:ea typeface="Verdana" panose="020B0604030504040204" pitchFamily="34" charset="0"/>
                <a:cs typeface="Verdana" panose="020B0604030504040204" pitchFamily="34" charset="0"/>
              </a:rPr>
              <a:t>turned on</a:t>
            </a:r>
            <a:endParaRPr lang="hr-HR" sz="3400" spc="-410" dirty="0">
              <a:latin typeface="Verdana" panose="020B0604030504040204" pitchFamily="34" charset="0"/>
              <a:ea typeface="Verdana" panose="020B0604030504040204" pitchFamily="34" charset="0"/>
              <a:cs typeface="Verdana" panose="020B0604030504040204" pitchFamily="34" charset="0"/>
            </a:endParaRPr>
          </a:p>
          <a:p>
            <a:pPr marL="342900" marR="4981575" lvl="0" indent="-342900">
              <a:lnSpc>
                <a:spcPct val="160000"/>
              </a:lnSpc>
              <a:spcBef>
                <a:spcPts val="895"/>
              </a:spcBef>
              <a:buSzPts val="1100"/>
              <a:buFont typeface="Verdana" panose="020B0604030504040204" pitchFamily="34" charset="0"/>
              <a:buAutoNum type="arabicPeriod"/>
              <a:tabLst>
                <a:tab pos="231775" algn="l"/>
              </a:tabLst>
            </a:pPr>
            <a:r>
              <a:rPr lang="hr-HR" sz="3400" dirty="0">
                <a:latin typeface="Verdana" panose="020B0604030504040204" pitchFamily="34" charset="0"/>
                <a:ea typeface="Verdana" panose="020B0604030504040204" pitchFamily="34" charset="0"/>
                <a:cs typeface="Verdana" panose="020B0604030504040204" pitchFamily="34" charset="0"/>
              </a:rPr>
              <a:t>s</a:t>
            </a:r>
            <a:r>
              <a:rPr lang="en-US" sz="3400" dirty="0">
                <a:effectLst/>
                <a:latin typeface="Verdana" panose="020B0604030504040204" pitchFamily="34" charset="0"/>
                <a:ea typeface="Verdana" panose="020B0604030504040204" pitchFamily="34" charset="0"/>
                <a:cs typeface="Verdana" panose="020B0604030504040204" pitchFamily="34" charset="0"/>
              </a:rPr>
              <a:t>at</a:t>
            </a:r>
            <a:endParaRPr lang="hr-HR" sz="3400" dirty="0">
              <a:effectLst/>
              <a:latin typeface="Verdana" panose="020B0604030504040204" pitchFamily="34" charset="0"/>
              <a:ea typeface="Verdana" panose="020B0604030504040204" pitchFamily="34" charset="0"/>
              <a:cs typeface="Verdana" panose="020B0604030504040204" pitchFamily="34" charset="0"/>
            </a:endParaRPr>
          </a:p>
          <a:p>
            <a:pPr marL="342900" marR="4981575" lvl="0" indent="-342900">
              <a:lnSpc>
                <a:spcPct val="160000"/>
              </a:lnSpc>
              <a:spcBef>
                <a:spcPts val="895"/>
              </a:spcBef>
              <a:buSzPts val="1100"/>
              <a:buFont typeface="Verdana" panose="020B0604030504040204" pitchFamily="34" charset="0"/>
              <a:buAutoNum type="arabicPeriod"/>
              <a:tabLst>
                <a:tab pos="231775" algn="l"/>
              </a:tabLst>
            </a:pPr>
            <a:r>
              <a:rPr lang="hr-HR" sz="3400" spc="5" dirty="0">
                <a:latin typeface="Verdana" panose="020B0604030504040204" pitchFamily="34" charset="0"/>
                <a:ea typeface="Verdana" panose="020B0604030504040204" pitchFamily="34" charset="0"/>
                <a:cs typeface="Verdana" panose="020B0604030504040204" pitchFamily="34" charset="0"/>
              </a:rPr>
              <a:t>m</a:t>
            </a:r>
            <a:r>
              <a:rPr lang="en-US" sz="3400" spc="5" dirty="0">
                <a:effectLst/>
                <a:latin typeface="Verdana" panose="020B0604030504040204" pitchFamily="34" charset="0"/>
                <a:ea typeface="Verdana" panose="020B0604030504040204" pitchFamily="34" charset="0"/>
                <a:cs typeface="Verdana" panose="020B0604030504040204" pitchFamily="34" charset="0"/>
              </a:rPr>
              <a:t>oved</a:t>
            </a:r>
            <a:endParaRPr lang="hr-HR" sz="3400" spc="5" dirty="0">
              <a:effectLst/>
              <a:latin typeface="Verdana" panose="020B0604030504040204" pitchFamily="34" charset="0"/>
              <a:ea typeface="Verdana" panose="020B0604030504040204" pitchFamily="34" charset="0"/>
              <a:cs typeface="Verdana" panose="020B0604030504040204" pitchFamily="34" charset="0"/>
            </a:endParaRPr>
          </a:p>
          <a:p>
            <a:pPr marL="342900" marR="4981575" lvl="0" indent="-342900">
              <a:lnSpc>
                <a:spcPct val="160000"/>
              </a:lnSpc>
              <a:spcBef>
                <a:spcPts val="895"/>
              </a:spcBef>
              <a:buSzPts val="1100"/>
              <a:buFont typeface="Verdana" panose="020B0604030504040204" pitchFamily="34" charset="0"/>
              <a:buAutoNum type="arabicPeriod"/>
              <a:tabLst>
                <a:tab pos="231775" algn="l"/>
              </a:tabLst>
            </a:pPr>
            <a:r>
              <a:rPr lang="en-US" sz="3400" spc="5" dirty="0">
                <a:effectLst/>
                <a:latin typeface="Verdana" panose="020B0604030504040204" pitchFamily="34" charset="0"/>
                <a:ea typeface="Verdana" panose="020B0604030504040204" pitchFamily="34" charset="0"/>
                <a:cs typeface="Verdana" panose="020B0604030504040204" pitchFamily="34" charset="0"/>
              </a:rPr>
              <a:t>have been</a:t>
            </a:r>
            <a:r>
              <a:rPr lang="en-US" sz="3400" spc="-410" dirty="0">
                <a:effectLst/>
                <a:latin typeface="Verdana" panose="020B0604030504040204" pitchFamily="34" charset="0"/>
                <a:ea typeface="Verdana" panose="020B0604030504040204" pitchFamily="34" charset="0"/>
                <a:cs typeface="Verdana" panose="020B0604030504040204" pitchFamily="34" charset="0"/>
              </a:rPr>
              <a:t> </a:t>
            </a:r>
            <a:endParaRPr lang="hr-HR" sz="3400" spc="5" dirty="0">
              <a:latin typeface="Verdana" panose="020B0604030504040204" pitchFamily="34" charset="0"/>
              <a:ea typeface="Verdana" panose="020B0604030504040204" pitchFamily="34" charset="0"/>
              <a:cs typeface="Verdana" panose="020B0604030504040204" pitchFamily="34" charset="0"/>
            </a:endParaRPr>
          </a:p>
          <a:p>
            <a:pPr marL="342900" marR="4981575" lvl="0" indent="-342900">
              <a:lnSpc>
                <a:spcPct val="160000"/>
              </a:lnSpc>
              <a:spcBef>
                <a:spcPts val="895"/>
              </a:spcBef>
              <a:buSzPts val="1100"/>
              <a:buFont typeface="Verdana" panose="020B0604030504040204" pitchFamily="34" charset="0"/>
              <a:buAutoNum type="arabicPeriod"/>
              <a:tabLst>
                <a:tab pos="231775" algn="l"/>
              </a:tabLst>
            </a:pPr>
            <a:r>
              <a:rPr lang="hr-HR" sz="3400" spc="5" dirty="0" err="1">
                <a:effectLst/>
                <a:latin typeface="Verdana" panose="020B0604030504040204" pitchFamily="34" charset="0"/>
                <a:ea typeface="Verdana" panose="020B0604030504040204" pitchFamily="34" charset="0"/>
                <a:cs typeface="Verdana" panose="020B0604030504040204" pitchFamily="34" charset="0"/>
              </a:rPr>
              <a:t>Have</a:t>
            </a:r>
            <a:r>
              <a:rPr lang="hr-HR" sz="3400" spc="5" dirty="0">
                <a:effectLst/>
                <a:latin typeface="Verdana" panose="020B0604030504040204" pitchFamily="34" charset="0"/>
                <a:ea typeface="Verdana" panose="020B0604030504040204" pitchFamily="34" charset="0"/>
                <a:cs typeface="Verdana" panose="020B0604030504040204" pitchFamily="34" charset="0"/>
              </a:rPr>
              <a:t> </a:t>
            </a:r>
            <a:r>
              <a:rPr lang="en-US" sz="3400" spc="5" dirty="0">
                <a:effectLst/>
                <a:latin typeface="Verdana" panose="020B0604030504040204" pitchFamily="34" charset="0"/>
                <a:ea typeface="Verdana" panose="020B0604030504040204" pitchFamily="34" charset="0"/>
                <a:cs typeface="Verdana" panose="020B0604030504040204" pitchFamily="34" charset="0"/>
              </a:rPr>
              <a:t>lived</a:t>
            </a:r>
          </a:p>
          <a:p>
            <a:endParaRPr lang="en-US" dirty="0"/>
          </a:p>
        </p:txBody>
      </p:sp>
    </p:spTree>
    <p:extLst>
      <p:ext uri="{BB962C8B-B14F-4D97-AF65-F5344CB8AC3E}">
        <p14:creationId xmlns:p14="http://schemas.microsoft.com/office/powerpoint/2010/main" val="18369957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CA593F-094C-410E-BF97-29BECCBEAD0A}"/>
              </a:ext>
            </a:extLst>
          </p:cNvPr>
          <p:cNvSpPr>
            <a:spLocks noGrp="1"/>
          </p:cNvSpPr>
          <p:nvPr>
            <p:ph idx="1"/>
          </p:nvPr>
        </p:nvSpPr>
        <p:spPr>
          <a:xfrm>
            <a:off x="216309" y="243348"/>
            <a:ext cx="11975691" cy="6521245"/>
          </a:xfrm>
        </p:spPr>
        <p:txBody>
          <a:bodyPr>
            <a:normAutofit fontScale="77500" lnSpcReduction="20000"/>
          </a:bodyPr>
          <a:lstStyle/>
          <a:p>
            <a:r>
              <a:rPr lang="en-GB" sz="3100" u="sng" dirty="0"/>
              <a:t>Complete the text. Put each verb into the correct form</a:t>
            </a:r>
            <a:r>
              <a:rPr lang="hr-BA" sz="3100" u="sng" dirty="0"/>
              <a:t> (</a:t>
            </a:r>
            <a:r>
              <a:rPr lang="hr-BA" sz="3100" u="sng" dirty="0" err="1"/>
              <a:t>all</a:t>
            </a:r>
            <a:r>
              <a:rPr lang="hr-BA" sz="3100" u="sng" dirty="0"/>
              <a:t> </a:t>
            </a:r>
            <a:r>
              <a:rPr lang="hr-BA" sz="3100" u="sng" dirty="0" err="1"/>
              <a:t>the</a:t>
            </a:r>
            <a:r>
              <a:rPr lang="hr-BA" sz="3100" u="sng" dirty="0"/>
              <a:t> </a:t>
            </a:r>
            <a:r>
              <a:rPr lang="hr-BA" sz="3100" u="sng" dirty="0" err="1"/>
              <a:t>tenses</a:t>
            </a:r>
            <a:r>
              <a:rPr lang="hr-BA" sz="3100" u="sng" dirty="0"/>
              <a:t>)</a:t>
            </a:r>
            <a:endParaRPr lang="en-GB" sz="3100" u="sng" dirty="0"/>
          </a:p>
          <a:p>
            <a:endParaRPr lang="en-GB" dirty="0">
              <a:effectLst>
                <a:outerShdw blurRad="38100" dist="38100" dir="2700000" algn="tl">
                  <a:srgbClr val="000000">
                    <a:alpha val="43137"/>
                  </a:srgbClr>
                </a:outerShdw>
              </a:effectLst>
            </a:endParaRPr>
          </a:p>
          <a:p>
            <a:pPr marL="0" indent="0">
              <a:lnSpc>
                <a:spcPct val="170000"/>
              </a:lnSpc>
              <a:buNone/>
            </a:pPr>
            <a:r>
              <a:rPr lang="en-GB" dirty="0"/>
              <a:t>The launching of the new video game (1) _______________(take) place at the Technical University yesterday. They (2)______________(talk) about the possible launch date for weeks before</a:t>
            </a:r>
            <a:r>
              <a:rPr lang="en-GB" dirty="0">
                <a:solidFill>
                  <a:srgbClr val="FF0000"/>
                </a:solidFill>
              </a:rPr>
              <a:t> </a:t>
            </a:r>
            <a:r>
              <a:rPr lang="en-GB" dirty="0"/>
              <a:t>last month they finally (3) _______________(announce) the exact time and the place of the launch. People (4) _________(wait) impatiently for months now and finally the game (5) __________(be) here. The game developers (6) </a:t>
            </a:r>
            <a:r>
              <a:rPr lang="hr-HR" dirty="0"/>
              <a:t>_____</a:t>
            </a:r>
            <a:r>
              <a:rPr lang="en-GB" dirty="0"/>
              <a:t>__(already/give) several interviews to the local media and </a:t>
            </a:r>
          </a:p>
          <a:p>
            <a:pPr marL="0" indent="0">
              <a:lnSpc>
                <a:spcPct val="170000"/>
              </a:lnSpc>
              <a:buNone/>
            </a:pPr>
            <a:r>
              <a:rPr lang="en-GB" dirty="0"/>
              <a:t>at the moment everybody (7) _______(try)to get their hands on it. But as you can imagine, these types of games usually (8) ______________(cost) a lot of money and they (9)______________(get) sold out very quickly. Yesterday while the developers (10)_______(present) the game to the amazed audience, many people (11) _________(try)</a:t>
            </a:r>
            <a:r>
              <a:rPr lang="hr-HR" dirty="0"/>
              <a:t> </a:t>
            </a:r>
            <a:r>
              <a:rPr lang="en-GB" dirty="0"/>
              <a:t>to buy it on the official website. And right after I (12) _______________(decide) to press the "purchase" button and get the game, the electricity (13) _______________(go) out! I (14) ______________(be) so disappointed.</a:t>
            </a:r>
          </a:p>
          <a:p>
            <a:endParaRPr lang="en-GB" dirty="0"/>
          </a:p>
        </p:txBody>
      </p:sp>
    </p:spTree>
    <p:extLst>
      <p:ext uri="{BB962C8B-B14F-4D97-AF65-F5344CB8AC3E}">
        <p14:creationId xmlns:p14="http://schemas.microsoft.com/office/powerpoint/2010/main" val="42412098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64D46-0FB0-BEE1-CD75-9B2E36A16F1D}"/>
              </a:ext>
            </a:extLst>
          </p:cNvPr>
          <p:cNvSpPr>
            <a:spLocks noGrp="1"/>
          </p:cNvSpPr>
          <p:nvPr>
            <p:ph type="title"/>
          </p:nvPr>
        </p:nvSpPr>
        <p:spPr/>
        <p:txBody>
          <a:bodyPr/>
          <a:lstStyle/>
          <a:p>
            <a:r>
              <a:rPr lang="hr-HR" dirty="0" err="1"/>
              <a:t>Key</a:t>
            </a:r>
            <a:endParaRPr lang="en-US" dirty="0"/>
          </a:p>
        </p:txBody>
      </p:sp>
      <p:sp>
        <p:nvSpPr>
          <p:cNvPr id="3" name="Content Placeholder 2">
            <a:extLst>
              <a:ext uri="{FF2B5EF4-FFF2-40B4-BE49-F238E27FC236}">
                <a16:creationId xmlns:a16="http://schemas.microsoft.com/office/drawing/2014/main" id="{A30BF181-2812-86F3-FF27-02B91D6DEF0C}"/>
              </a:ext>
            </a:extLst>
          </p:cNvPr>
          <p:cNvSpPr>
            <a:spLocks noGrp="1"/>
          </p:cNvSpPr>
          <p:nvPr>
            <p:ph idx="1"/>
          </p:nvPr>
        </p:nvSpPr>
        <p:spPr/>
        <p:txBody>
          <a:bodyPr>
            <a:normAutofit fontScale="85000" lnSpcReduction="20000"/>
          </a:bodyPr>
          <a:lstStyle/>
          <a:p>
            <a:pPr marL="342900" lvl="0" indent="-342900">
              <a:spcBef>
                <a:spcPts val="895"/>
              </a:spcBef>
              <a:buSzPts val="1100"/>
              <a:buFont typeface="+mj-lt"/>
              <a:buAutoNum type="arabicPeriod"/>
              <a:tabLst>
                <a:tab pos="231775" algn="l"/>
              </a:tabLst>
            </a:pPr>
            <a:r>
              <a:rPr lang="en-US" sz="1800" dirty="0">
                <a:latin typeface="Verdana" panose="020B0604030504040204" pitchFamily="34" charset="0"/>
                <a:ea typeface="Verdana" panose="020B0604030504040204" pitchFamily="34" charset="0"/>
              </a:rPr>
              <a:t>took</a:t>
            </a:r>
            <a:endParaRPr lang="hr-HR" sz="1800" dirty="0">
              <a:latin typeface="Verdana" panose="020B0604030504040204" pitchFamily="34" charset="0"/>
              <a:ea typeface="Verdana" panose="020B0604030504040204" pitchFamily="34" charset="0"/>
            </a:endParaRPr>
          </a:p>
          <a:p>
            <a:pPr marL="342900" lvl="0" indent="-342900">
              <a:spcBef>
                <a:spcPts val="895"/>
              </a:spcBef>
              <a:buSzPts val="1100"/>
              <a:buFont typeface="+mj-lt"/>
              <a:buAutoNum type="arabicPeriod"/>
              <a:tabLst>
                <a:tab pos="231775" algn="l"/>
              </a:tabLst>
            </a:pPr>
            <a:r>
              <a:rPr lang="en-US" sz="1800" dirty="0">
                <a:latin typeface="Verdana" panose="020B0604030504040204" pitchFamily="34" charset="0"/>
                <a:ea typeface="Verdana" panose="020B0604030504040204" pitchFamily="34" charset="0"/>
              </a:rPr>
              <a:t>had been talking</a:t>
            </a:r>
            <a:endParaRPr lang="hr-HR" sz="1800" dirty="0">
              <a:latin typeface="Verdana" panose="020B0604030504040204" pitchFamily="34" charset="0"/>
              <a:ea typeface="Verdana" panose="020B0604030504040204" pitchFamily="34" charset="0"/>
            </a:endParaRPr>
          </a:p>
          <a:p>
            <a:pPr marL="342900" lvl="0" indent="-342900">
              <a:spcBef>
                <a:spcPts val="895"/>
              </a:spcBef>
              <a:buSzPts val="1100"/>
              <a:buFont typeface="+mj-lt"/>
              <a:buAutoNum type="arabicPeriod"/>
              <a:tabLst>
                <a:tab pos="231775" algn="l"/>
              </a:tabLst>
            </a:pPr>
            <a:r>
              <a:rPr lang="hr-HR" sz="1800" dirty="0">
                <a:latin typeface="Verdana" panose="020B0604030504040204" pitchFamily="34" charset="0"/>
                <a:ea typeface="Verdana" panose="020B0604030504040204" pitchFamily="34" charset="0"/>
              </a:rPr>
              <a:t>a</a:t>
            </a:r>
            <a:r>
              <a:rPr lang="en-US" sz="1800" dirty="0" err="1">
                <a:latin typeface="Verdana" panose="020B0604030504040204" pitchFamily="34" charset="0"/>
                <a:ea typeface="Verdana" panose="020B0604030504040204" pitchFamily="34" charset="0"/>
              </a:rPr>
              <a:t>nnounced</a:t>
            </a:r>
            <a:endParaRPr lang="hr-HR" sz="1800" dirty="0">
              <a:latin typeface="Verdana" panose="020B0604030504040204" pitchFamily="34" charset="0"/>
              <a:ea typeface="Verdana" panose="020B0604030504040204" pitchFamily="34" charset="0"/>
            </a:endParaRPr>
          </a:p>
          <a:p>
            <a:pPr marL="342900" lvl="0" indent="-342900">
              <a:spcBef>
                <a:spcPts val="895"/>
              </a:spcBef>
              <a:buSzPts val="1100"/>
              <a:buFont typeface="+mj-lt"/>
              <a:buAutoNum type="arabicPeriod"/>
              <a:tabLst>
                <a:tab pos="231775" algn="l"/>
              </a:tabLst>
            </a:pPr>
            <a:r>
              <a:rPr lang="en-US" sz="1800" dirty="0">
                <a:latin typeface="Verdana" panose="020B0604030504040204" pitchFamily="34" charset="0"/>
                <a:ea typeface="Verdana" panose="020B0604030504040204" pitchFamily="34" charset="0"/>
              </a:rPr>
              <a:t>have been waiting</a:t>
            </a:r>
            <a:endParaRPr lang="hr-HR" sz="1800" dirty="0">
              <a:latin typeface="Verdana" panose="020B0604030504040204" pitchFamily="34" charset="0"/>
              <a:ea typeface="Verdana" panose="020B0604030504040204" pitchFamily="34" charset="0"/>
            </a:endParaRPr>
          </a:p>
          <a:p>
            <a:pPr marL="342900" lvl="0" indent="-342900">
              <a:spcBef>
                <a:spcPts val="895"/>
              </a:spcBef>
              <a:buSzPts val="1100"/>
              <a:buFont typeface="+mj-lt"/>
              <a:buAutoNum type="arabicPeriod"/>
              <a:tabLst>
                <a:tab pos="231775" algn="l"/>
              </a:tabLst>
            </a:pPr>
            <a:r>
              <a:rPr lang="hr-HR" sz="1800" dirty="0">
                <a:latin typeface="Verdana" panose="020B0604030504040204" pitchFamily="34" charset="0"/>
                <a:ea typeface="Verdana" panose="020B0604030504040204" pitchFamily="34" charset="0"/>
              </a:rPr>
              <a:t>i</a:t>
            </a:r>
            <a:r>
              <a:rPr lang="en-US" sz="1800" dirty="0">
                <a:latin typeface="Verdana" panose="020B0604030504040204" pitchFamily="34" charset="0"/>
                <a:ea typeface="Verdana" panose="020B0604030504040204" pitchFamily="34" charset="0"/>
              </a:rPr>
              <a:t>s</a:t>
            </a:r>
            <a:endParaRPr lang="hr-HR" sz="1800" dirty="0">
              <a:latin typeface="Verdana" panose="020B0604030504040204" pitchFamily="34" charset="0"/>
              <a:ea typeface="Verdana" panose="020B0604030504040204" pitchFamily="34" charset="0"/>
            </a:endParaRPr>
          </a:p>
          <a:p>
            <a:pPr marL="342900" lvl="0" indent="-342900">
              <a:spcBef>
                <a:spcPts val="895"/>
              </a:spcBef>
              <a:buSzPts val="1100"/>
              <a:buFont typeface="+mj-lt"/>
              <a:buAutoNum type="arabicPeriod"/>
              <a:tabLst>
                <a:tab pos="231775" algn="l"/>
              </a:tabLst>
            </a:pPr>
            <a:r>
              <a:rPr lang="en-US" sz="1800" dirty="0">
                <a:latin typeface="Verdana" panose="020B0604030504040204" pitchFamily="34" charset="0"/>
                <a:ea typeface="Verdana" panose="020B0604030504040204" pitchFamily="34" charset="0"/>
              </a:rPr>
              <a:t>have already given</a:t>
            </a:r>
            <a:endParaRPr lang="hr-HR" sz="1800" dirty="0">
              <a:latin typeface="Verdana" panose="020B0604030504040204" pitchFamily="34" charset="0"/>
              <a:ea typeface="Verdana" panose="020B0604030504040204" pitchFamily="34" charset="0"/>
            </a:endParaRPr>
          </a:p>
          <a:p>
            <a:pPr marL="342900" lvl="0" indent="-342900">
              <a:spcBef>
                <a:spcPts val="895"/>
              </a:spcBef>
              <a:buSzPts val="1100"/>
              <a:buFont typeface="+mj-lt"/>
              <a:buAutoNum type="arabicPeriod"/>
              <a:tabLst>
                <a:tab pos="231775" algn="l"/>
              </a:tabLst>
            </a:pPr>
            <a:r>
              <a:rPr lang="en-US" sz="1800" dirty="0">
                <a:latin typeface="Verdana" panose="020B0604030504040204" pitchFamily="34" charset="0"/>
                <a:ea typeface="Verdana" panose="020B0604030504040204" pitchFamily="34" charset="0"/>
              </a:rPr>
              <a:t>is trying</a:t>
            </a:r>
          </a:p>
          <a:p>
            <a:pPr marL="342900" marR="5365115" indent="-342900">
              <a:lnSpc>
                <a:spcPct val="162000"/>
              </a:lnSpc>
              <a:spcBef>
                <a:spcPts val="5"/>
              </a:spcBef>
              <a:spcAft>
                <a:spcPts val="0"/>
              </a:spcAft>
              <a:buFont typeface="+mj-lt"/>
              <a:buAutoNum type="arabicPeriod"/>
            </a:pPr>
            <a:r>
              <a:rPr lang="en-US" sz="1800" dirty="0">
                <a:latin typeface="Verdana" panose="020B0604030504040204" pitchFamily="34" charset="0"/>
                <a:ea typeface="Verdana" panose="020B0604030504040204" pitchFamily="34" charset="0"/>
              </a:rPr>
              <a:t>cost </a:t>
            </a:r>
            <a:endParaRPr lang="hr-HR" sz="1800" dirty="0">
              <a:latin typeface="Verdana" panose="020B0604030504040204" pitchFamily="34" charset="0"/>
              <a:ea typeface="Verdana" panose="020B0604030504040204" pitchFamily="34" charset="0"/>
            </a:endParaRPr>
          </a:p>
          <a:p>
            <a:pPr marL="342900" marR="5365115" indent="-342900">
              <a:lnSpc>
                <a:spcPct val="162000"/>
              </a:lnSpc>
              <a:spcBef>
                <a:spcPts val="5"/>
              </a:spcBef>
              <a:spcAft>
                <a:spcPts val="0"/>
              </a:spcAft>
              <a:buFont typeface="+mj-lt"/>
              <a:buAutoNum type="arabicPeriod"/>
            </a:pPr>
            <a:r>
              <a:rPr lang="hr-HR" sz="1800" dirty="0">
                <a:latin typeface="Verdana" panose="020B0604030504040204" pitchFamily="34" charset="0"/>
                <a:ea typeface="Verdana" panose="020B0604030504040204" pitchFamily="34" charset="0"/>
              </a:rPr>
              <a:t>g</a:t>
            </a:r>
            <a:r>
              <a:rPr lang="en-US" sz="1800" dirty="0">
                <a:latin typeface="Verdana" panose="020B0604030504040204" pitchFamily="34" charset="0"/>
                <a:ea typeface="Verdana" panose="020B0604030504040204" pitchFamily="34" charset="0"/>
              </a:rPr>
              <a:t>et</a:t>
            </a:r>
            <a:endParaRPr lang="hr-HR" sz="1800" dirty="0">
              <a:latin typeface="Verdana" panose="020B0604030504040204" pitchFamily="34" charset="0"/>
              <a:ea typeface="Verdana" panose="020B0604030504040204" pitchFamily="34" charset="0"/>
            </a:endParaRPr>
          </a:p>
          <a:p>
            <a:pPr marL="342900" marR="5365115" indent="-342900">
              <a:lnSpc>
                <a:spcPct val="162000"/>
              </a:lnSpc>
              <a:spcBef>
                <a:spcPts val="5"/>
              </a:spcBef>
              <a:spcAft>
                <a:spcPts val="0"/>
              </a:spcAft>
              <a:buFont typeface="+mj-lt"/>
              <a:buAutoNum type="arabicPeriod"/>
            </a:pPr>
            <a:r>
              <a:rPr lang="en-US" sz="1800" dirty="0">
                <a:latin typeface="Verdana" panose="020B0604030504040204" pitchFamily="34" charset="0"/>
                <a:ea typeface="Verdana" panose="020B0604030504040204" pitchFamily="34" charset="0"/>
              </a:rPr>
              <a:t>were presenting</a:t>
            </a:r>
            <a:endParaRPr lang="hr-HR" sz="1800" dirty="0">
              <a:latin typeface="Verdana" panose="020B0604030504040204" pitchFamily="34" charset="0"/>
              <a:ea typeface="Verdana" panose="020B0604030504040204" pitchFamily="34" charset="0"/>
            </a:endParaRPr>
          </a:p>
          <a:p>
            <a:pPr marL="342900" marR="5365115" indent="-342900">
              <a:lnSpc>
                <a:spcPct val="162000"/>
              </a:lnSpc>
              <a:spcBef>
                <a:spcPts val="5"/>
              </a:spcBef>
              <a:spcAft>
                <a:spcPts val="0"/>
              </a:spcAft>
              <a:buFont typeface="+mj-lt"/>
              <a:buAutoNum type="arabicPeriod"/>
            </a:pPr>
            <a:r>
              <a:rPr lang="en-US" sz="1800" dirty="0">
                <a:latin typeface="Verdana" panose="020B0604030504040204" pitchFamily="34" charset="0"/>
                <a:ea typeface="Verdana" panose="020B0604030504040204" pitchFamily="34" charset="0"/>
              </a:rPr>
              <a:t>tried / were trying </a:t>
            </a:r>
            <a:endParaRPr lang="hr-HR" sz="1800" dirty="0">
              <a:latin typeface="Verdana" panose="020B0604030504040204" pitchFamily="34" charset="0"/>
              <a:ea typeface="Verdana" panose="020B0604030504040204" pitchFamily="34" charset="0"/>
            </a:endParaRPr>
          </a:p>
          <a:p>
            <a:pPr marL="342900" marR="5365115" indent="-342900">
              <a:lnSpc>
                <a:spcPct val="162000"/>
              </a:lnSpc>
              <a:spcBef>
                <a:spcPts val="5"/>
              </a:spcBef>
              <a:spcAft>
                <a:spcPts val="0"/>
              </a:spcAft>
              <a:buFont typeface="+mj-lt"/>
              <a:buAutoNum type="arabicPeriod"/>
            </a:pPr>
            <a:r>
              <a:rPr lang="en-US" sz="1800" dirty="0">
                <a:latin typeface="Verdana" panose="020B0604030504040204" pitchFamily="34" charset="0"/>
                <a:ea typeface="Verdana" panose="020B0604030504040204" pitchFamily="34" charset="0"/>
              </a:rPr>
              <a:t>had decided</a:t>
            </a:r>
            <a:endParaRPr lang="hr-HR" sz="1800" dirty="0">
              <a:latin typeface="Verdana" panose="020B0604030504040204" pitchFamily="34" charset="0"/>
              <a:ea typeface="Verdana" panose="020B0604030504040204" pitchFamily="34" charset="0"/>
            </a:endParaRPr>
          </a:p>
          <a:p>
            <a:pPr marL="342900" marR="5365115" indent="-342900">
              <a:lnSpc>
                <a:spcPct val="162000"/>
              </a:lnSpc>
              <a:spcBef>
                <a:spcPts val="5"/>
              </a:spcBef>
              <a:spcAft>
                <a:spcPts val="0"/>
              </a:spcAft>
              <a:buFont typeface="+mj-lt"/>
              <a:buAutoNum type="arabicPeriod"/>
            </a:pPr>
            <a:r>
              <a:rPr lang="hr-HR" sz="1800" dirty="0">
                <a:latin typeface="Verdana" panose="020B0604030504040204" pitchFamily="34" charset="0"/>
                <a:ea typeface="Verdana" panose="020B0604030504040204" pitchFamily="34" charset="0"/>
              </a:rPr>
              <a:t>w</a:t>
            </a:r>
            <a:r>
              <a:rPr lang="en-US" sz="1800" dirty="0" err="1">
                <a:latin typeface="Verdana" panose="020B0604030504040204" pitchFamily="34" charset="0"/>
                <a:ea typeface="Verdana" panose="020B0604030504040204" pitchFamily="34" charset="0"/>
              </a:rPr>
              <a:t>ent</a:t>
            </a:r>
            <a:endParaRPr lang="hr-HR" sz="1800" dirty="0">
              <a:latin typeface="Verdana" panose="020B0604030504040204" pitchFamily="34" charset="0"/>
              <a:ea typeface="Verdana" panose="020B0604030504040204" pitchFamily="34" charset="0"/>
            </a:endParaRPr>
          </a:p>
          <a:p>
            <a:pPr marL="342900" marR="5365115" indent="-342900">
              <a:lnSpc>
                <a:spcPct val="162000"/>
              </a:lnSpc>
              <a:spcBef>
                <a:spcPts val="5"/>
              </a:spcBef>
              <a:spcAft>
                <a:spcPts val="0"/>
              </a:spcAft>
              <a:buFont typeface="+mj-lt"/>
              <a:buAutoNum type="arabicPeriod"/>
            </a:pPr>
            <a:r>
              <a:rPr lang="en-US" sz="1800" dirty="0">
                <a:latin typeface="Verdana" panose="020B0604030504040204" pitchFamily="34" charset="0"/>
                <a:ea typeface="Verdana" panose="020B0604030504040204" pitchFamily="34" charset="0"/>
              </a:rPr>
              <a:t>was</a:t>
            </a:r>
          </a:p>
          <a:p>
            <a:endParaRPr lang="en-US" dirty="0"/>
          </a:p>
        </p:txBody>
      </p:sp>
    </p:spTree>
    <p:extLst>
      <p:ext uri="{BB962C8B-B14F-4D97-AF65-F5344CB8AC3E}">
        <p14:creationId xmlns:p14="http://schemas.microsoft.com/office/powerpoint/2010/main" val="1047722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B406B0-69DB-462A-9830-F2D1985A34BC}"/>
              </a:ext>
            </a:extLst>
          </p:cNvPr>
          <p:cNvSpPr>
            <a:spLocks noGrp="1"/>
          </p:cNvSpPr>
          <p:nvPr>
            <p:ph idx="1"/>
          </p:nvPr>
        </p:nvSpPr>
        <p:spPr>
          <a:xfrm>
            <a:off x="140109" y="793238"/>
            <a:ext cx="11343968" cy="5656724"/>
          </a:xfrm>
        </p:spPr>
        <p:txBody>
          <a:bodyPr>
            <a:normAutofit lnSpcReduction="10000"/>
          </a:bodyPr>
          <a:lstStyle/>
          <a:p>
            <a:r>
              <a:rPr lang="en-GB" u="sng" dirty="0"/>
              <a:t>Change this direct speech into reported speech. </a:t>
            </a:r>
          </a:p>
          <a:p>
            <a:pPr marL="0" indent="0">
              <a:buNone/>
            </a:pPr>
            <a:endParaRPr lang="en-GB" dirty="0"/>
          </a:p>
          <a:p>
            <a:r>
              <a:rPr lang="en-GB" dirty="0"/>
              <a:t>1. “Don’t talk to me this way.”</a:t>
            </a:r>
          </a:p>
          <a:p>
            <a:pPr marL="0" indent="0">
              <a:buNone/>
            </a:pPr>
            <a:r>
              <a:rPr lang="en-GB" dirty="0"/>
              <a:t>She told _____________________________________________________.</a:t>
            </a:r>
          </a:p>
          <a:p>
            <a:r>
              <a:rPr lang="en-GB" dirty="0"/>
              <a:t>2. “We will move here next week.”</a:t>
            </a:r>
          </a:p>
          <a:p>
            <a:pPr marL="0" indent="0">
              <a:buNone/>
            </a:pPr>
            <a:r>
              <a:rPr lang="en-GB" dirty="0"/>
              <a:t>They said ____________________________________________________.</a:t>
            </a:r>
          </a:p>
          <a:p>
            <a:r>
              <a:rPr lang="en-GB" dirty="0"/>
              <a:t>3.“Have you met my brother?”</a:t>
            </a:r>
          </a:p>
          <a:p>
            <a:pPr marL="0" indent="0">
              <a:buNone/>
            </a:pPr>
            <a:r>
              <a:rPr lang="en-GB" dirty="0"/>
              <a:t>She asked ___________________________________________________.</a:t>
            </a:r>
          </a:p>
          <a:p>
            <a:r>
              <a:rPr lang="en-GB" dirty="0"/>
              <a:t>4.”I was sleeping from 4 pm to 6 pm yesterday.”</a:t>
            </a:r>
          </a:p>
          <a:p>
            <a:pPr marL="0" indent="0">
              <a:buNone/>
            </a:pPr>
            <a:r>
              <a:rPr lang="en-GB" dirty="0"/>
              <a:t>She told ______________________________________________________</a:t>
            </a:r>
          </a:p>
          <a:p>
            <a:r>
              <a:rPr lang="en-GB" dirty="0"/>
              <a:t>5.”Where did you grow up?”</a:t>
            </a:r>
          </a:p>
          <a:p>
            <a:pPr marL="0" indent="0">
              <a:buNone/>
            </a:pPr>
            <a:r>
              <a:rPr lang="en-GB" dirty="0"/>
              <a:t>He asked _____________________________________________________</a:t>
            </a:r>
          </a:p>
          <a:p>
            <a:endParaRPr lang="en-GB" dirty="0"/>
          </a:p>
        </p:txBody>
      </p:sp>
    </p:spTree>
    <p:extLst>
      <p:ext uri="{BB962C8B-B14F-4D97-AF65-F5344CB8AC3E}">
        <p14:creationId xmlns:p14="http://schemas.microsoft.com/office/powerpoint/2010/main" val="8858884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C2F93-19D6-930B-703F-E9A11D6A01B5}"/>
              </a:ext>
            </a:extLst>
          </p:cNvPr>
          <p:cNvSpPr>
            <a:spLocks noGrp="1"/>
          </p:cNvSpPr>
          <p:nvPr>
            <p:ph type="title"/>
          </p:nvPr>
        </p:nvSpPr>
        <p:spPr/>
        <p:txBody>
          <a:bodyPr/>
          <a:lstStyle/>
          <a:p>
            <a:r>
              <a:rPr lang="hr-HR" dirty="0" err="1"/>
              <a:t>Key</a:t>
            </a:r>
            <a:endParaRPr lang="en-US" dirty="0"/>
          </a:p>
        </p:txBody>
      </p:sp>
      <p:sp>
        <p:nvSpPr>
          <p:cNvPr id="3" name="Content Placeholder 2">
            <a:extLst>
              <a:ext uri="{FF2B5EF4-FFF2-40B4-BE49-F238E27FC236}">
                <a16:creationId xmlns:a16="http://schemas.microsoft.com/office/drawing/2014/main" id="{C772B79D-F909-3B2A-4D56-63498E6592B5}"/>
              </a:ext>
            </a:extLst>
          </p:cNvPr>
          <p:cNvSpPr>
            <a:spLocks noGrp="1"/>
          </p:cNvSpPr>
          <p:nvPr>
            <p:ph idx="1"/>
          </p:nvPr>
        </p:nvSpPr>
        <p:spPr/>
        <p:txBody>
          <a:bodyPr/>
          <a:lstStyle/>
          <a:p>
            <a:pPr marL="342900" lvl="0" indent="-342900">
              <a:spcBef>
                <a:spcPts val="895"/>
              </a:spcBef>
              <a:buSzPts val="1100"/>
              <a:buFont typeface="Verdana" panose="020B0604030504040204" pitchFamily="34" charset="0"/>
              <a:buAutoNum type="arabicPeriod"/>
              <a:tabLst>
                <a:tab pos="231775" algn="l"/>
              </a:tabLst>
            </a:pPr>
            <a:r>
              <a:rPr lang="en-US" sz="1800" spc="5" dirty="0">
                <a:effectLst/>
                <a:latin typeface="Verdana" panose="020B0604030504040204" pitchFamily="34" charset="0"/>
                <a:ea typeface="Verdana" panose="020B0604030504040204" pitchFamily="34" charset="0"/>
                <a:cs typeface="Verdana" panose="020B0604030504040204" pitchFamily="34" charset="0"/>
              </a:rPr>
              <a:t>She</a:t>
            </a:r>
            <a:r>
              <a:rPr lang="en-US" sz="1800" spc="-15"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told</a:t>
            </a:r>
            <a:r>
              <a:rPr lang="en-US" sz="1800" spc="10"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me</a:t>
            </a:r>
            <a:r>
              <a:rPr lang="en-US" sz="1800" spc="-15"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not</a:t>
            </a:r>
            <a:r>
              <a:rPr lang="en-US" sz="1800" spc="-10"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to</a:t>
            </a:r>
            <a:r>
              <a:rPr lang="en-US" sz="1800" spc="-5"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talk</a:t>
            </a:r>
            <a:r>
              <a:rPr lang="en-US" sz="1800" spc="-10"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to her</a:t>
            </a:r>
            <a:r>
              <a:rPr lang="en-US" sz="1800" spc="-30"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that</a:t>
            </a:r>
            <a:r>
              <a:rPr lang="en-US" sz="1800" spc="-10"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way.</a:t>
            </a:r>
          </a:p>
          <a:p>
            <a:pPr marL="342900" marR="2266950" lvl="0" indent="-342900">
              <a:lnSpc>
                <a:spcPct val="160000"/>
              </a:lnSpc>
              <a:spcBef>
                <a:spcPts val="895"/>
              </a:spcBef>
              <a:buSzPts val="1100"/>
              <a:buFont typeface="Verdana" panose="020B0604030504040204" pitchFamily="34" charset="0"/>
              <a:buAutoNum type="arabicPeriod"/>
              <a:tabLst>
                <a:tab pos="231775" algn="l"/>
              </a:tabLst>
            </a:pPr>
            <a:r>
              <a:rPr lang="en-US" sz="1800" spc="5" dirty="0">
                <a:effectLst/>
                <a:latin typeface="Verdana" panose="020B0604030504040204" pitchFamily="34" charset="0"/>
                <a:ea typeface="Verdana" panose="020B0604030504040204" pitchFamily="34" charset="0"/>
                <a:cs typeface="Verdana" panose="020B0604030504040204" pitchFamily="34" charset="0"/>
              </a:rPr>
              <a:t>They said they would move there the following week.</a:t>
            </a:r>
            <a:endParaRPr lang="hr-HR" sz="1800" spc="5" dirty="0">
              <a:effectLst/>
              <a:latin typeface="Verdana" panose="020B0604030504040204" pitchFamily="34" charset="0"/>
              <a:ea typeface="Verdana" panose="020B0604030504040204" pitchFamily="34" charset="0"/>
              <a:cs typeface="Verdana" panose="020B0604030504040204" pitchFamily="34" charset="0"/>
            </a:endParaRPr>
          </a:p>
          <a:p>
            <a:pPr marL="342900" marR="2266950" lvl="0" indent="-342900">
              <a:lnSpc>
                <a:spcPct val="160000"/>
              </a:lnSpc>
              <a:spcBef>
                <a:spcPts val="895"/>
              </a:spcBef>
              <a:buSzPts val="1100"/>
              <a:buFont typeface="Verdana" panose="020B0604030504040204" pitchFamily="34" charset="0"/>
              <a:buAutoNum type="arabicPeriod"/>
              <a:tabLst>
                <a:tab pos="231775" algn="l"/>
              </a:tabLst>
            </a:pPr>
            <a:r>
              <a:rPr lang="en-US" sz="1800" spc="-410"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She asked</a:t>
            </a:r>
            <a:r>
              <a:rPr lang="en-US" sz="1800" spc="-20"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me</a:t>
            </a:r>
            <a:r>
              <a:rPr lang="en-US" sz="1800" spc="-15"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if</a:t>
            </a:r>
            <a:r>
              <a:rPr lang="en-US" sz="1800" spc="15"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I</a:t>
            </a:r>
            <a:r>
              <a:rPr lang="en-US" sz="1800" spc="-25"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had</a:t>
            </a:r>
            <a:r>
              <a:rPr lang="en-US" sz="1800" spc="-20"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met</a:t>
            </a:r>
            <a:r>
              <a:rPr lang="en-US" sz="1800" spc="-15"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her brother.</a:t>
            </a:r>
            <a:endParaRPr lang="hr-HR" sz="1800" spc="5" dirty="0">
              <a:latin typeface="Verdana" panose="020B0604030504040204" pitchFamily="34" charset="0"/>
              <a:ea typeface="Verdana" panose="020B0604030504040204" pitchFamily="34" charset="0"/>
              <a:cs typeface="Verdana" panose="020B0604030504040204" pitchFamily="34" charset="0"/>
            </a:endParaRPr>
          </a:p>
          <a:p>
            <a:pPr marL="342900" marR="2266950" lvl="0" indent="-342900">
              <a:lnSpc>
                <a:spcPct val="160000"/>
              </a:lnSpc>
              <a:spcBef>
                <a:spcPts val="895"/>
              </a:spcBef>
              <a:buSzPts val="1100"/>
              <a:buFont typeface="Verdana" panose="020B0604030504040204" pitchFamily="34" charset="0"/>
              <a:buAutoNum type="arabicPeriod"/>
              <a:tabLst>
                <a:tab pos="231775" algn="l"/>
              </a:tabLst>
            </a:pPr>
            <a:r>
              <a:rPr lang="en-US" sz="1800" spc="5" dirty="0">
                <a:effectLst/>
                <a:latin typeface="Verdana" panose="020B0604030504040204" pitchFamily="34" charset="0"/>
                <a:ea typeface="Verdana" panose="020B0604030504040204" pitchFamily="34" charset="0"/>
                <a:cs typeface="Verdana" panose="020B0604030504040204" pitchFamily="34" charset="0"/>
              </a:rPr>
              <a:t>She</a:t>
            </a:r>
            <a:r>
              <a:rPr lang="en-US" sz="1800" spc="-20"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told me</a:t>
            </a:r>
            <a:r>
              <a:rPr lang="en-US" sz="1800" spc="-15"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she</a:t>
            </a:r>
            <a:r>
              <a:rPr lang="en-US" sz="1800" spc="-20"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had</a:t>
            </a:r>
            <a:r>
              <a:rPr lang="en-US" sz="1800" spc="-5"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been</a:t>
            </a:r>
            <a:r>
              <a:rPr lang="en-US" sz="1800" spc="-15"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sleeping</a:t>
            </a:r>
            <a:r>
              <a:rPr lang="en-US" sz="1800" spc="-5"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from</a:t>
            </a:r>
            <a:r>
              <a:rPr lang="en-US" sz="1800" spc="10"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4pm</a:t>
            </a:r>
            <a:r>
              <a:rPr lang="en-US" sz="1800" spc="-15"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to</a:t>
            </a:r>
            <a:r>
              <a:rPr lang="en-US" sz="1800" spc="-10"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6pm</a:t>
            </a:r>
            <a:r>
              <a:rPr lang="en-US" sz="1800" spc="-15"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the</a:t>
            </a:r>
            <a:r>
              <a:rPr lang="en-US" sz="1800" spc="-15"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previous</a:t>
            </a:r>
            <a:r>
              <a:rPr lang="en-US" sz="1800" spc="-30"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day</a:t>
            </a:r>
            <a:r>
              <a:rPr lang="en-US" sz="1800" spc="-15"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a:t>
            </a:r>
            <a:r>
              <a:rPr lang="en-US" sz="1800" spc="-405"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the day</a:t>
            </a:r>
            <a:r>
              <a:rPr lang="en-US" sz="1800" spc="15"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before.</a:t>
            </a:r>
            <a:endParaRPr lang="hr-HR" sz="1800" spc="5" dirty="0">
              <a:effectLst/>
              <a:latin typeface="Verdana" panose="020B0604030504040204" pitchFamily="34" charset="0"/>
              <a:ea typeface="Verdana" panose="020B0604030504040204" pitchFamily="34" charset="0"/>
              <a:cs typeface="Verdana" panose="020B0604030504040204" pitchFamily="34" charset="0"/>
            </a:endParaRPr>
          </a:p>
          <a:p>
            <a:pPr marL="342900" marR="2266950" lvl="0" indent="-342900">
              <a:lnSpc>
                <a:spcPct val="160000"/>
              </a:lnSpc>
              <a:spcBef>
                <a:spcPts val="895"/>
              </a:spcBef>
              <a:buSzPts val="1100"/>
              <a:buFont typeface="Verdana" panose="020B0604030504040204" pitchFamily="34" charset="0"/>
              <a:buAutoNum type="arabicPeriod"/>
              <a:tabLst>
                <a:tab pos="231775" algn="l"/>
              </a:tabLst>
            </a:pPr>
            <a:r>
              <a:rPr lang="en-US" sz="1800" spc="5" dirty="0">
                <a:effectLst/>
                <a:latin typeface="Verdana" panose="020B0604030504040204" pitchFamily="34" charset="0"/>
                <a:ea typeface="Verdana" panose="020B0604030504040204" pitchFamily="34" charset="0"/>
                <a:cs typeface="Verdana" panose="020B0604030504040204" pitchFamily="34" charset="0"/>
              </a:rPr>
              <a:t>He asked</a:t>
            </a:r>
            <a:r>
              <a:rPr lang="en-US" sz="1800" spc="-5"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me</a:t>
            </a:r>
            <a:r>
              <a:rPr lang="en-US" sz="1800" spc="-20"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where I grew</a:t>
            </a:r>
            <a:r>
              <a:rPr lang="en-US" sz="1800" spc="-25"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up</a:t>
            </a:r>
            <a:r>
              <a:rPr lang="en-US" sz="1800" spc="-5"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a:t>
            </a:r>
            <a:r>
              <a:rPr lang="en-US" sz="1800" spc="-15"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had</a:t>
            </a:r>
            <a:r>
              <a:rPr lang="en-US" sz="1800" spc="-30"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grown up.</a:t>
            </a:r>
          </a:p>
          <a:p>
            <a:endParaRPr lang="en-US" dirty="0"/>
          </a:p>
        </p:txBody>
      </p:sp>
    </p:spTree>
    <p:extLst>
      <p:ext uri="{BB962C8B-B14F-4D97-AF65-F5344CB8AC3E}">
        <p14:creationId xmlns:p14="http://schemas.microsoft.com/office/powerpoint/2010/main" val="30425793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BF42F-6A58-CFBC-8BA3-9ABA413D9F6B}"/>
              </a:ext>
            </a:extLst>
          </p:cNvPr>
          <p:cNvSpPr>
            <a:spLocks noGrp="1"/>
          </p:cNvSpPr>
          <p:nvPr>
            <p:ph type="title"/>
          </p:nvPr>
        </p:nvSpPr>
        <p:spPr/>
        <p:txBody>
          <a:bodyPr/>
          <a:lstStyle/>
          <a:p>
            <a:r>
              <a:rPr lang="hr-HR" dirty="0"/>
              <a:t>Online </a:t>
            </a:r>
            <a:r>
              <a:rPr lang="hr-HR" dirty="0" err="1"/>
              <a:t>resources</a:t>
            </a:r>
            <a:r>
              <a:rPr lang="hr-HR" dirty="0"/>
              <a:t> for </a:t>
            </a:r>
            <a:r>
              <a:rPr lang="hr-HR" dirty="0" err="1"/>
              <a:t>grammar</a:t>
            </a:r>
            <a:r>
              <a:rPr lang="hr-HR" dirty="0"/>
              <a:t> </a:t>
            </a:r>
            <a:r>
              <a:rPr lang="hr-HR" dirty="0" err="1"/>
              <a:t>exercises</a:t>
            </a:r>
            <a:endParaRPr lang="en-US" dirty="0"/>
          </a:p>
        </p:txBody>
      </p:sp>
      <p:sp>
        <p:nvSpPr>
          <p:cNvPr id="3" name="Content Placeholder 2">
            <a:extLst>
              <a:ext uri="{FF2B5EF4-FFF2-40B4-BE49-F238E27FC236}">
                <a16:creationId xmlns:a16="http://schemas.microsoft.com/office/drawing/2014/main" id="{4B2B3DF2-9A3B-9A3E-7342-D825B032B3ED}"/>
              </a:ext>
            </a:extLst>
          </p:cNvPr>
          <p:cNvSpPr>
            <a:spLocks noGrp="1"/>
          </p:cNvSpPr>
          <p:nvPr>
            <p:ph idx="1"/>
          </p:nvPr>
        </p:nvSpPr>
        <p:spPr/>
        <p:txBody>
          <a:bodyPr/>
          <a:lstStyle/>
          <a:p>
            <a:r>
              <a:rPr lang="en-US" dirty="0">
                <a:hlinkClick r:id="rId2"/>
              </a:rPr>
              <a:t>https://www.english-grammar.at/online_exercises/tenses/tenses_index.htm</a:t>
            </a:r>
            <a:endParaRPr lang="hr-HR" dirty="0"/>
          </a:p>
          <a:p>
            <a:r>
              <a:rPr lang="en-US" dirty="0">
                <a:hlinkClick r:id="rId3"/>
              </a:rPr>
              <a:t>https://www.perfect-english-grammar.com/grammar-exercises.html</a:t>
            </a:r>
            <a:endParaRPr lang="hr-HR" dirty="0"/>
          </a:p>
          <a:p>
            <a:r>
              <a:rPr lang="en-US" dirty="0">
                <a:hlinkClick r:id="rId4"/>
              </a:rPr>
              <a:t>Test English - Prepare for your English exam (test-english.com)</a:t>
            </a:r>
            <a:endParaRPr lang="hr-HR" dirty="0"/>
          </a:p>
          <a:p>
            <a:r>
              <a:rPr lang="hr-HR" dirty="0">
                <a:hlinkClick r:id="rId5"/>
              </a:rPr>
              <a:t>https://english.lingolia.com/en/grammar/tenses</a:t>
            </a:r>
            <a:endParaRPr lang="en-US" dirty="0"/>
          </a:p>
          <a:p>
            <a:r>
              <a:rPr lang="hr-HR" dirty="0">
                <a:hlinkClick r:id="rId6"/>
              </a:rPr>
              <a:t>https://www.ego4u.com/en/cram-up/grammar</a:t>
            </a:r>
            <a:endParaRPr lang="en-US" dirty="0"/>
          </a:p>
          <a:p>
            <a:endParaRPr lang="hr-HR" dirty="0"/>
          </a:p>
          <a:p>
            <a:endParaRPr lang="hr-HR" dirty="0"/>
          </a:p>
          <a:p>
            <a:endParaRPr lang="en-US" dirty="0"/>
          </a:p>
        </p:txBody>
      </p:sp>
    </p:spTree>
    <p:extLst>
      <p:ext uri="{BB962C8B-B14F-4D97-AF65-F5344CB8AC3E}">
        <p14:creationId xmlns:p14="http://schemas.microsoft.com/office/powerpoint/2010/main" val="16751521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09C641-274D-4938-89BC-FBC67DB3FC74}"/>
              </a:ext>
            </a:extLst>
          </p:cNvPr>
          <p:cNvSpPr>
            <a:spLocks noGrp="1"/>
          </p:cNvSpPr>
          <p:nvPr>
            <p:ph idx="1"/>
          </p:nvPr>
        </p:nvSpPr>
        <p:spPr/>
        <p:txBody>
          <a:bodyPr>
            <a:normAutofit fontScale="70000" lnSpcReduction="20000"/>
          </a:bodyPr>
          <a:lstStyle/>
          <a:p>
            <a:pPr marL="0" indent="0">
              <a:buNone/>
            </a:pPr>
            <a:r>
              <a:rPr lang="en-GB" dirty="0"/>
              <a:t>SUMMARY OF AN ARTICLE</a:t>
            </a:r>
            <a:r>
              <a:rPr lang="hr-BA" dirty="0"/>
              <a:t> – 10 PTS – 40 MIN</a:t>
            </a:r>
            <a:endParaRPr lang="en-GB" dirty="0"/>
          </a:p>
          <a:p>
            <a:r>
              <a:rPr lang="en-GB" b="1" u="sng" dirty="0"/>
              <a:t>ALWAYS REFER TO THE AUTHOR OF THE ARTICLE IN YOUR SUMMARY!! (otherwise it’s plagiarism) </a:t>
            </a:r>
          </a:p>
          <a:p>
            <a:endParaRPr lang="en-GB" b="1" u="sng" dirty="0"/>
          </a:p>
          <a:p>
            <a:r>
              <a:rPr lang="en-GB" b="1" u="sng" dirty="0"/>
              <a:t>Never express your own opinion in the summary! (be an invisible reporter of what  the other person had written about)</a:t>
            </a:r>
          </a:p>
          <a:p>
            <a:endParaRPr lang="en-GB" b="1" u="sng" dirty="0"/>
          </a:p>
          <a:p>
            <a:r>
              <a:rPr lang="en-GB" b="1" u="sng" dirty="0"/>
              <a:t>Respect the word number given by your teacher in the instructions</a:t>
            </a:r>
            <a:r>
              <a:rPr lang="hr-BA" b="1" u="sng" dirty="0"/>
              <a:t> (</a:t>
            </a:r>
            <a:r>
              <a:rPr lang="hr-BA" b="1" u="sng" dirty="0" err="1"/>
              <a:t>between</a:t>
            </a:r>
            <a:r>
              <a:rPr lang="hr-BA" b="1" u="sng" dirty="0"/>
              <a:t> </a:t>
            </a:r>
            <a:r>
              <a:rPr lang="en-US" b="1" u="sng" dirty="0"/>
              <a:t>150 and 250 words</a:t>
            </a:r>
            <a:r>
              <a:rPr lang="hr-BA" b="1" u="sng" dirty="0"/>
              <a:t>)</a:t>
            </a:r>
            <a:r>
              <a:rPr lang="en-US" b="1" u="sng" dirty="0"/>
              <a:t> </a:t>
            </a:r>
            <a:endParaRPr lang="en-GB" b="1" u="sng" dirty="0"/>
          </a:p>
          <a:p>
            <a:endParaRPr lang="en-GB" b="1" u="sng" dirty="0"/>
          </a:p>
          <a:p>
            <a:r>
              <a:rPr lang="en-GB" b="1" u="sng" dirty="0">
                <a:solidFill>
                  <a:schemeClr val="accent2"/>
                </a:solidFill>
              </a:rPr>
              <a:t>For fu</a:t>
            </a:r>
            <a:r>
              <a:rPr lang="hr-HR" b="1" u="sng" dirty="0">
                <a:solidFill>
                  <a:schemeClr val="accent2"/>
                </a:solidFill>
              </a:rPr>
              <a:t>r</a:t>
            </a:r>
            <a:r>
              <a:rPr lang="en-GB" b="1" u="sng" dirty="0" err="1">
                <a:solidFill>
                  <a:schemeClr val="accent2"/>
                </a:solidFill>
              </a:rPr>
              <a:t>ther</a:t>
            </a:r>
            <a:r>
              <a:rPr lang="en-GB" b="1" u="sng" dirty="0">
                <a:solidFill>
                  <a:schemeClr val="accent2"/>
                </a:solidFill>
              </a:rPr>
              <a:t> information </a:t>
            </a:r>
            <a:r>
              <a:rPr lang="hr-BA" b="1" u="sng" dirty="0">
                <a:solidFill>
                  <a:schemeClr val="accent2"/>
                </a:solidFill>
              </a:rPr>
              <a:t>SEE MATERIAL AVAILABLE ON IE </a:t>
            </a:r>
            <a:r>
              <a:rPr lang="hr-BA" b="1" u="sng" dirty="0" err="1">
                <a:solidFill>
                  <a:schemeClr val="accent2"/>
                </a:solidFill>
              </a:rPr>
              <a:t>and</a:t>
            </a:r>
            <a:r>
              <a:rPr lang="hr-BA" b="1" u="sng" dirty="0">
                <a:solidFill>
                  <a:schemeClr val="accent2"/>
                </a:solidFill>
              </a:rPr>
              <a:t> </a:t>
            </a:r>
            <a:r>
              <a:rPr lang="en-GB" b="1" u="sng" dirty="0">
                <a:solidFill>
                  <a:schemeClr val="accent2"/>
                </a:solidFill>
              </a:rPr>
              <a:t>visit:</a:t>
            </a:r>
          </a:p>
          <a:p>
            <a:pPr marL="0" indent="0">
              <a:buNone/>
            </a:pPr>
            <a:r>
              <a:rPr lang="en-GB" dirty="0">
                <a:hlinkClick r:id="rId3"/>
              </a:rPr>
              <a:t>https://writing.wisc.edu/handbook/nonfictionanalysis/</a:t>
            </a:r>
            <a:endParaRPr lang="en-GB" dirty="0"/>
          </a:p>
          <a:p>
            <a:pPr marL="0" indent="0">
              <a:buNone/>
            </a:pPr>
            <a:r>
              <a:rPr lang="en-GB">
                <a:hlinkClick r:id="rId4"/>
              </a:rPr>
              <a:t>https://owl.purdue.edu/owl/research_and_citation/using_research/quoting_paraphrasing_and_summarizing/index.html</a:t>
            </a:r>
            <a:endParaRPr lang="en-GB"/>
          </a:p>
          <a:p>
            <a:pPr marL="0" indent="0">
              <a:buNone/>
            </a:pPr>
            <a:endParaRPr lang="en-GB" dirty="0"/>
          </a:p>
          <a:p>
            <a:endParaRPr lang="en-GB" b="1" u="sng" dirty="0">
              <a:solidFill>
                <a:schemeClr val="accent2"/>
              </a:solidFill>
            </a:endParaRPr>
          </a:p>
          <a:p>
            <a:endParaRPr lang="en-GB" b="1" u="sng" dirty="0">
              <a:solidFill>
                <a:schemeClr val="tx2">
                  <a:lumMod val="40000"/>
                  <a:lumOff val="60000"/>
                </a:schemeClr>
              </a:solidFill>
            </a:endParaRPr>
          </a:p>
        </p:txBody>
      </p:sp>
      <p:sp>
        <p:nvSpPr>
          <p:cNvPr id="4" name="Title 1">
            <a:extLst>
              <a:ext uri="{FF2B5EF4-FFF2-40B4-BE49-F238E27FC236}">
                <a16:creationId xmlns:a16="http://schemas.microsoft.com/office/drawing/2014/main" id="{2D1EF80B-6D01-FB25-D134-2D75DBE54049}"/>
              </a:ext>
            </a:extLst>
          </p:cNvPr>
          <p:cNvSpPr txBox="1">
            <a:spLocks/>
          </p:cNvSpPr>
          <p:nvPr/>
        </p:nvSpPr>
        <p:spPr>
          <a:xfrm>
            <a:off x="838200" y="365125"/>
            <a:ext cx="10515600" cy="1325563"/>
          </a:xfrm>
          <a:prstGeom prst="rect">
            <a:avLst/>
          </a:prstGeom>
          <a:solidFill>
            <a:srgbClr val="CF41AD"/>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b="1" i="0" kern="1200">
                <a:solidFill>
                  <a:schemeClr val="tx1"/>
                </a:solidFill>
                <a:latin typeface="Arial" charset="0"/>
                <a:ea typeface="Arial" charset="0"/>
                <a:cs typeface="Arial"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hr-BA" sz="4400" b="1" i="0" u="none" strike="noStrike" kern="1200" cap="none" spc="0" normalizeH="0" baseline="0" noProof="0" dirty="0">
                <a:ln>
                  <a:noFill/>
                </a:ln>
                <a:solidFill>
                  <a:srgbClr val="000000"/>
                </a:solidFill>
                <a:effectLst/>
                <a:uLnTx/>
                <a:uFillTx/>
                <a:latin typeface="Arial" charset="0"/>
                <a:cs typeface="Arial" charset="0"/>
              </a:rPr>
              <a:t>LEARNING </a:t>
            </a:r>
            <a:r>
              <a:rPr kumimoji="0" lang="en-GB" sz="4400" b="1" i="0" u="none" strike="noStrike" kern="1200" cap="none" spc="0" normalizeH="0" baseline="0" noProof="0" dirty="0">
                <a:ln>
                  <a:noFill/>
                </a:ln>
                <a:solidFill>
                  <a:srgbClr val="000000"/>
                </a:solidFill>
                <a:effectLst/>
                <a:uLnTx/>
                <a:uFillTx/>
                <a:latin typeface="Arial" charset="0"/>
                <a:cs typeface="Arial" charset="0"/>
              </a:rPr>
              <a:t>OUTCOME </a:t>
            </a:r>
            <a:r>
              <a:rPr kumimoji="0" lang="en-US" sz="4400" b="1" i="0" u="none" strike="noStrike" kern="1200" cap="none" spc="0" normalizeH="0" baseline="0" noProof="0" dirty="0">
                <a:ln>
                  <a:noFill/>
                </a:ln>
                <a:solidFill>
                  <a:srgbClr val="000000"/>
                </a:solidFill>
                <a:effectLst/>
                <a:uLnTx/>
                <a:uFillTx/>
                <a:latin typeface="Arial" charset="0"/>
                <a:cs typeface="Arial" charset="0"/>
              </a:rPr>
              <a:t>6</a:t>
            </a:r>
            <a:r>
              <a:rPr kumimoji="0" lang="hr-BA" sz="4400" b="1" i="0" u="none" strike="noStrike" kern="1200" cap="none" spc="0" normalizeH="0" baseline="0" noProof="0" dirty="0">
                <a:ln>
                  <a:noFill/>
                </a:ln>
                <a:solidFill>
                  <a:srgbClr val="000000"/>
                </a:solidFill>
                <a:effectLst/>
                <a:uLnTx/>
                <a:uFillTx/>
                <a:latin typeface="Arial" charset="0"/>
                <a:cs typeface="Arial" charset="0"/>
              </a:rPr>
              <a:t> - SUMMARY</a:t>
            </a:r>
            <a:r>
              <a:rPr kumimoji="0" lang="en-GB" sz="4400" b="1" i="0" u="none" strike="noStrike" kern="1200" cap="none" spc="0" normalizeH="0" baseline="0" noProof="0" dirty="0">
                <a:ln>
                  <a:noFill/>
                </a:ln>
                <a:solidFill>
                  <a:srgbClr val="000000"/>
                </a:solidFill>
                <a:effectLst/>
                <a:uLnTx/>
                <a:uFillTx/>
                <a:latin typeface="Arial" charset="0"/>
                <a:cs typeface="Arial" charset="0"/>
              </a:rPr>
              <a:t> </a:t>
            </a:r>
          </a:p>
        </p:txBody>
      </p:sp>
    </p:spTree>
    <p:extLst>
      <p:ext uri="{BB962C8B-B14F-4D97-AF65-F5344CB8AC3E}">
        <p14:creationId xmlns:p14="http://schemas.microsoft.com/office/powerpoint/2010/main" val="3364724582"/>
      </p:ext>
    </p:extLst>
  </p:cSld>
  <p:clrMapOvr>
    <a:overrideClrMapping bg1="lt1" tx1="dk1" bg2="lt2" tx2="dk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5CEBD-3B79-FEA8-F7B6-BBC744D9D67F}"/>
              </a:ext>
            </a:extLst>
          </p:cNvPr>
          <p:cNvSpPr>
            <a:spLocks noGrp="1"/>
          </p:cNvSpPr>
          <p:nvPr>
            <p:ph type="title"/>
          </p:nvPr>
        </p:nvSpPr>
        <p:spPr>
          <a:xfrm>
            <a:off x="838200" y="178312"/>
            <a:ext cx="10515600" cy="1325563"/>
          </a:xfrm>
        </p:spPr>
        <p:txBody>
          <a:bodyPr/>
          <a:lstStyle/>
          <a:p>
            <a:r>
              <a:rPr lang="hr-HR" dirty="0"/>
              <a:t>GRADING CRITERIA FOR LO</a:t>
            </a:r>
            <a:r>
              <a:rPr lang="en-US" dirty="0"/>
              <a:t>6</a:t>
            </a:r>
            <a:r>
              <a:rPr lang="hr-HR" dirty="0"/>
              <a:t> (SUMMARY)</a:t>
            </a:r>
            <a:endParaRPr lang="en-US" dirty="0"/>
          </a:p>
        </p:txBody>
      </p:sp>
      <p:sp>
        <p:nvSpPr>
          <p:cNvPr id="3" name="Content Placeholder 2">
            <a:extLst>
              <a:ext uri="{FF2B5EF4-FFF2-40B4-BE49-F238E27FC236}">
                <a16:creationId xmlns:a16="http://schemas.microsoft.com/office/drawing/2014/main" id="{964190C3-5123-DC84-0CB4-D13AC0E75928}"/>
              </a:ext>
            </a:extLst>
          </p:cNvPr>
          <p:cNvSpPr>
            <a:spLocks noGrp="1"/>
          </p:cNvSpPr>
          <p:nvPr>
            <p:ph idx="1"/>
          </p:nvPr>
        </p:nvSpPr>
        <p:spPr>
          <a:xfrm>
            <a:off x="560439" y="1327354"/>
            <a:ext cx="11189109" cy="5530646"/>
          </a:xfrm>
        </p:spPr>
        <p:txBody>
          <a:bodyPr numCol="2">
            <a:normAutofit fontScale="92500"/>
          </a:bodyPr>
          <a:lstStyle/>
          <a:p>
            <a:pPr marL="342900" lvl="0" indent="-342900">
              <a:lnSpc>
                <a:spcPct val="107000"/>
              </a:lnSpc>
              <a:spcAft>
                <a:spcPts val="800"/>
              </a:spcAft>
              <a:buFont typeface="+mj-lt"/>
              <a:buAutoNum type="arabicPeriod"/>
              <a:tabLst>
                <a:tab pos="457200" algn="l"/>
              </a:tabLs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The author of the article (if any) and the name of the article are mentioned in the first sentence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 – IF NOT - FAIL</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summary has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a clear and coherent structure</a:t>
            </a:r>
            <a:r>
              <a:rPr lang="en-GB" sz="1800" dirty="0">
                <a:effectLst/>
                <a:latin typeface="Calibri" panose="020F0502020204030204" pitchFamily="34" charset="0"/>
                <a:ea typeface="Calibri" panose="020F0502020204030204" pitchFamily="34" charset="0"/>
                <a:cs typeface="Times New Roman" panose="02020603050405020304" pitchFamily="18" charset="0"/>
              </a:rPr>
              <a:t>. The form and content of the summary is of excellent quality and includes an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introduction, main section and a conclusion.</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introduction includes a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concisely summed-up main topic of the article.</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student has demonstrated an excellent understanding of the article they are summarizing by clearly outlining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all of the key points </a:t>
            </a:r>
            <a:r>
              <a:rPr lang="en-GB" sz="1800" dirty="0">
                <a:effectLst/>
                <a:latin typeface="Calibri" panose="020F0502020204030204" pitchFamily="34" charset="0"/>
                <a:ea typeface="Calibri" panose="020F0502020204030204" pitchFamily="34" charset="0"/>
                <a:cs typeface="Times New Roman" panose="02020603050405020304" pitchFamily="18" charset="0"/>
              </a:rPr>
              <a:t>from it.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Key points are </a:t>
            </a:r>
            <a:r>
              <a:rPr lang="en-GB" sz="1800" b="1" u="sng" dirty="0">
                <a:effectLst/>
                <a:latin typeface="Calibri" panose="020F0502020204030204" pitchFamily="34" charset="0"/>
                <a:ea typeface="Calibri" panose="020F0502020204030204" pitchFamily="34" charset="0"/>
                <a:cs typeface="Times New Roman" panose="02020603050405020304" pitchFamily="18" charset="0"/>
              </a:rPr>
              <a:t>in the same order</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a:effectLst/>
                <a:latin typeface="Calibri" panose="020F0502020204030204" pitchFamily="34" charset="0"/>
                <a:ea typeface="Calibri" panose="020F0502020204030204" pitchFamily="34" charset="0"/>
                <a:cs typeface="Times New Roman" panose="02020603050405020304" pitchFamily="18" charset="0"/>
              </a:rPr>
              <a:t>as in the article.</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summary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does not contain unnecessary supporting details</a:t>
            </a:r>
            <a:r>
              <a:rPr lang="en-GB" sz="1800" dirty="0">
                <a:effectLst/>
                <a:latin typeface="Calibri" panose="020F0502020204030204" pitchFamily="34" charset="0"/>
                <a:ea typeface="Calibri" panose="020F0502020204030204" pitchFamily="34" charset="0"/>
                <a:cs typeface="Times New Roman" panose="02020603050405020304" pitchFamily="18" charset="0"/>
              </a:rPr>
              <a:t>, such as specific information, statistics, percentages etc, but only main ideas and key points.</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summary includes only the information from the article, with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no subjective opinions</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800" dirty="0">
                <a:effectLst/>
                <a:latin typeface="Calibri" panose="020F0502020204030204" pitchFamily="34" charset="0"/>
                <a:ea typeface="Calibri" panose="020F0502020204030204" pitchFamily="34" charset="0"/>
                <a:cs typeface="Times New Roman" panose="02020603050405020304" pitchFamily="18" charset="0"/>
              </a:rPr>
              <a:t>Referencing to the article is correct: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quotation marks are always used when quoting the article</a:t>
            </a:r>
            <a:r>
              <a:rPr lang="en-GB" sz="1800" dirty="0">
                <a:effectLst/>
                <a:latin typeface="Calibri" panose="020F0502020204030204" pitchFamily="34" charset="0"/>
                <a:ea typeface="Calibri" panose="020F0502020204030204" pitchFamily="34" charset="0"/>
                <a:cs typeface="Times New Roman" panose="02020603050405020304" pitchFamily="18" charset="0"/>
              </a:rPr>
              <a:t>. Quotations comprise a maximum of 20% of the summary. </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The student uses their own words to sum up the article</a:t>
            </a:r>
            <a:r>
              <a:rPr lang="en-GB" sz="1800" dirty="0">
                <a:effectLst/>
                <a:latin typeface="Calibri" panose="020F0502020204030204" pitchFamily="34" charset="0"/>
                <a:ea typeface="Calibri" panose="020F0502020204030204" pitchFamily="34" charset="0"/>
                <a:cs typeface="Times New Roman" panose="02020603050405020304" pitchFamily="18" charset="0"/>
              </a:rPr>
              <a:t>.</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800" dirty="0">
                <a:effectLst/>
                <a:latin typeface="Calibri" panose="020F0502020204030204" pitchFamily="34" charset="0"/>
                <a:ea typeface="Calibri" panose="020F0502020204030204" pitchFamily="34" charset="0"/>
                <a:cs typeface="Times New Roman" panose="02020603050405020304" pitchFamily="18" charset="0"/>
              </a:rPr>
              <a:t>Sentences are clear, with correct and very confident use of language and terminology from the article. There are none or very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few grammatical and/or spelling errors</a:t>
            </a:r>
            <a:r>
              <a:rPr lang="en-GB" sz="1800" dirty="0">
                <a:effectLst/>
                <a:latin typeface="Calibri" panose="020F0502020204030204" pitchFamily="34" charset="0"/>
                <a:ea typeface="Calibri" panose="020F0502020204030204" pitchFamily="34" charset="0"/>
                <a:cs typeface="Times New Roman" panose="02020603050405020304" pitchFamily="18" charset="0"/>
              </a:rPr>
              <a:t>.</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conclusion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sums up the main point of the article</a:t>
            </a:r>
            <a:r>
              <a:rPr lang="en-GB" sz="1800" dirty="0">
                <a:effectLst/>
                <a:latin typeface="Calibri" panose="020F0502020204030204" pitchFamily="34" charset="0"/>
                <a:ea typeface="Calibri" panose="020F0502020204030204" pitchFamily="34" charset="0"/>
                <a:cs typeface="Times New Roman" panose="02020603050405020304" pitchFamily="18" charset="0"/>
              </a:rPr>
              <a:t> concisely, with no subjective opinions or added information.</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01403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AF9D1-20D8-E4B4-F29F-6BCD091C4863}"/>
              </a:ext>
            </a:extLst>
          </p:cNvPr>
          <p:cNvSpPr>
            <a:spLocks noGrp="1"/>
          </p:cNvSpPr>
          <p:nvPr>
            <p:ph type="title"/>
          </p:nvPr>
        </p:nvSpPr>
        <p:spPr>
          <a:solidFill>
            <a:schemeClr val="accent1"/>
          </a:solidFill>
        </p:spPr>
        <p:txBody>
          <a:bodyPr>
            <a:normAutofit/>
          </a:bodyPr>
          <a:lstStyle/>
          <a:p>
            <a:r>
              <a:rPr lang="hr-BA" sz="4000" b="1" dirty="0"/>
              <a:t>LEARNING </a:t>
            </a:r>
            <a:r>
              <a:rPr lang="en-GB" sz="4000" b="1" dirty="0"/>
              <a:t>OUTCOME 4</a:t>
            </a:r>
            <a:r>
              <a:rPr lang="hr-BA" sz="4000" b="1" dirty="0"/>
              <a:t> - VOCABULARY</a:t>
            </a:r>
            <a:r>
              <a:rPr lang="en-GB" sz="4000" b="1" dirty="0"/>
              <a:t> </a:t>
            </a:r>
            <a:endParaRPr lang="hr-HR" sz="4000" dirty="0"/>
          </a:p>
        </p:txBody>
      </p:sp>
      <p:sp>
        <p:nvSpPr>
          <p:cNvPr id="3" name="Content Placeholder 2">
            <a:extLst>
              <a:ext uri="{FF2B5EF4-FFF2-40B4-BE49-F238E27FC236}">
                <a16:creationId xmlns:a16="http://schemas.microsoft.com/office/drawing/2014/main" id="{E6296DB8-FC02-575C-C163-C741F1192CE5}"/>
              </a:ext>
            </a:extLst>
          </p:cNvPr>
          <p:cNvSpPr>
            <a:spLocks noGrp="1"/>
          </p:cNvSpPr>
          <p:nvPr>
            <p:ph idx="1"/>
          </p:nvPr>
        </p:nvSpPr>
        <p:spPr/>
        <p:txBody>
          <a:bodyPr>
            <a:normAutofit/>
          </a:bodyPr>
          <a:lstStyle/>
          <a:p>
            <a:pPr marL="0" indent="0">
              <a:buNone/>
            </a:pPr>
            <a:r>
              <a:rPr lang="hr-HR" dirty="0"/>
              <a:t>TOPICS:</a:t>
            </a:r>
          </a:p>
          <a:p>
            <a:pPr marL="0" indent="0">
              <a:buNone/>
            </a:pPr>
            <a:endParaRPr lang="hr-HR" dirty="0"/>
          </a:p>
          <a:p>
            <a:r>
              <a:rPr lang="hr-HR" dirty="0"/>
              <a:t>JOBS IN IT</a:t>
            </a:r>
          </a:p>
          <a:p>
            <a:r>
              <a:rPr lang="hr-HR" dirty="0"/>
              <a:t>THE INTERNET</a:t>
            </a:r>
            <a:r>
              <a:rPr lang="en-US" dirty="0"/>
              <a:t>, E-MAIL, NETWORKS, HOSTING AND PRICING</a:t>
            </a:r>
          </a:p>
          <a:p>
            <a:r>
              <a:rPr lang="hr-HR" dirty="0"/>
              <a:t>VIDEO CONFERENCING</a:t>
            </a:r>
            <a:r>
              <a:rPr lang="en-US" dirty="0"/>
              <a:t> </a:t>
            </a:r>
            <a:r>
              <a:rPr lang="hr-HR" dirty="0"/>
              <a:t>AND NETIQUETTE</a:t>
            </a:r>
          </a:p>
          <a:p>
            <a:r>
              <a:rPr lang="en-US" dirty="0"/>
              <a:t>WEB DESIGN AND ARCHITECTURE, E-COMMERCE AND ONLINE BANKING</a:t>
            </a:r>
            <a:endParaRPr lang="hr-HR" dirty="0"/>
          </a:p>
          <a:p>
            <a:r>
              <a:rPr lang="hr-HR" dirty="0"/>
              <a:t>INITIALISMS</a:t>
            </a:r>
            <a:endParaRPr lang="en-GB" dirty="0"/>
          </a:p>
        </p:txBody>
      </p:sp>
    </p:spTree>
    <p:extLst>
      <p:ext uri="{BB962C8B-B14F-4D97-AF65-F5344CB8AC3E}">
        <p14:creationId xmlns:p14="http://schemas.microsoft.com/office/powerpoint/2010/main" val="23234513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r-HR" sz="3200" dirty="0">
                <a:latin typeface="Stolzl" panose="00000500000000000000" pitchFamily="50" charset="-18"/>
              </a:rPr>
              <a:t>#neverstoplearning</a:t>
            </a:r>
            <a:endParaRPr lang="en-US" sz="3200" dirty="0">
              <a:latin typeface="Stolzl" panose="00000500000000000000" pitchFamily="50" charset="-18"/>
            </a:endParaRPr>
          </a:p>
        </p:txBody>
      </p:sp>
    </p:spTree>
    <p:extLst>
      <p:ext uri="{BB962C8B-B14F-4D97-AF65-F5344CB8AC3E}">
        <p14:creationId xmlns:p14="http://schemas.microsoft.com/office/powerpoint/2010/main" val="1126191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BAE08-338F-6579-EA82-E286A10CC62F}"/>
              </a:ext>
            </a:extLst>
          </p:cNvPr>
          <p:cNvSpPr>
            <a:spLocks noGrp="1"/>
          </p:cNvSpPr>
          <p:nvPr>
            <p:ph type="title"/>
          </p:nvPr>
        </p:nvSpPr>
        <p:spPr/>
        <p:txBody>
          <a:bodyPr/>
          <a:lstStyle/>
          <a:p>
            <a:r>
              <a:rPr lang="hr-BA" dirty="0" err="1"/>
              <a:t>Learning</a:t>
            </a:r>
            <a:r>
              <a:rPr lang="hr-BA" dirty="0"/>
              <a:t> </a:t>
            </a:r>
            <a:r>
              <a:rPr lang="hr-BA" dirty="0" err="1"/>
              <a:t>material</a:t>
            </a:r>
            <a:endParaRPr lang="hr-HR" dirty="0"/>
          </a:p>
        </p:txBody>
      </p:sp>
      <p:sp>
        <p:nvSpPr>
          <p:cNvPr id="3" name="Content Placeholder 2">
            <a:extLst>
              <a:ext uri="{FF2B5EF4-FFF2-40B4-BE49-F238E27FC236}">
                <a16:creationId xmlns:a16="http://schemas.microsoft.com/office/drawing/2014/main" id="{6F8C3591-BEDF-B430-470D-01AF69B8B66B}"/>
              </a:ext>
            </a:extLst>
          </p:cNvPr>
          <p:cNvSpPr>
            <a:spLocks noGrp="1"/>
          </p:cNvSpPr>
          <p:nvPr>
            <p:ph idx="1"/>
          </p:nvPr>
        </p:nvSpPr>
        <p:spPr/>
        <p:txBody>
          <a:bodyPr/>
          <a:lstStyle/>
          <a:p>
            <a:r>
              <a:rPr lang="hr-BA" dirty="0">
                <a:latin typeface="Arial" panose="020B0604020202020204" pitchFamily="34" charset="0"/>
                <a:cs typeface="Arial" panose="020B0604020202020204" pitchFamily="34" charset="0"/>
              </a:rPr>
              <a:t>PPTS </a:t>
            </a:r>
            <a:r>
              <a:rPr lang="en-US" dirty="0">
                <a:latin typeface="Arial" panose="020B0604020202020204" pitchFamily="34" charset="0"/>
                <a:cs typeface="Arial" panose="020B0604020202020204" pitchFamily="34" charset="0"/>
              </a:rPr>
              <a:t>LO4 </a:t>
            </a:r>
            <a:r>
              <a:rPr lang="hr-BA" dirty="0">
                <a:latin typeface="Arial" panose="020B0604020202020204" pitchFamily="34" charset="0"/>
                <a:cs typeface="Arial" panose="020B0604020202020204" pitchFamily="34" charset="0"/>
              </a:rPr>
              <a:t>available on IE</a:t>
            </a:r>
          </a:p>
          <a:p>
            <a:r>
              <a:rPr lang="en-GB" kern="100" dirty="0" err="1">
                <a:effectLst/>
                <a:latin typeface="Arial" panose="020B0604020202020204" pitchFamily="34" charset="0"/>
                <a:ea typeface="Calibri" panose="020F0502020204030204" pitchFamily="34" charset="0"/>
                <a:cs typeface="Arial" panose="020B0604020202020204" pitchFamily="34" charset="0"/>
              </a:rPr>
              <a:t>Remacha</a:t>
            </a:r>
            <a:r>
              <a:rPr lang="en-GB" kern="100" dirty="0">
                <a:effectLst/>
                <a:latin typeface="Arial" panose="020B0604020202020204" pitchFamily="34" charset="0"/>
                <a:ea typeface="Calibri" panose="020F0502020204030204" pitchFamily="34" charset="0"/>
                <a:cs typeface="Arial" panose="020B0604020202020204" pitchFamily="34" charset="0"/>
              </a:rPr>
              <a:t>, Infotech </a:t>
            </a:r>
            <a:endParaRPr lang="en-GB" kern="100" dirty="0">
              <a:latin typeface="Arial" panose="020B0604020202020204" pitchFamily="34" charset="0"/>
              <a:ea typeface="Calibri" panose="020F0502020204030204" pitchFamily="34" charset="0"/>
              <a:cs typeface="Arial" panose="020B0604020202020204" pitchFamily="34" charset="0"/>
            </a:endParaRPr>
          </a:p>
          <a:p>
            <a:r>
              <a:rPr lang="en-US" kern="100" dirty="0">
                <a:latin typeface="Arial" panose="020B0604020202020204" pitchFamily="34" charset="0"/>
                <a:ea typeface="Calibri" panose="020F0502020204030204" pitchFamily="34" charset="0"/>
                <a:cs typeface="Arial" panose="020B0604020202020204" pitchFamily="34" charset="0"/>
              </a:rPr>
              <a:t>Hill, English for Information Technology 2. Pearson Education ELS </a:t>
            </a:r>
          </a:p>
          <a:p>
            <a:r>
              <a:rPr kumimoji="0" lang="en-GB" sz="2800" b="0" i="0" u="none" strike="noStrike" kern="1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Marks</a:t>
            </a:r>
            <a:r>
              <a:rPr kumimoji="0" lang="hr-BA" sz="2800" b="0" i="0" u="none" strike="noStrike" kern="1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hr-HR" sz="2800" b="0" i="0" u="none" strike="noStrike" kern="1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Vocabulary Book </a:t>
            </a:r>
            <a:endParaRPr lang="hr-BA" dirty="0"/>
          </a:p>
          <a:p>
            <a:endParaRPr lang="hr-HR" dirty="0"/>
          </a:p>
        </p:txBody>
      </p:sp>
    </p:spTree>
    <p:extLst>
      <p:ext uri="{BB962C8B-B14F-4D97-AF65-F5344CB8AC3E}">
        <p14:creationId xmlns:p14="http://schemas.microsoft.com/office/powerpoint/2010/main" val="3256097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BAE08-338F-6579-EA82-E286A10CC62F}"/>
              </a:ext>
            </a:extLst>
          </p:cNvPr>
          <p:cNvSpPr>
            <a:spLocks noGrp="1"/>
          </p:cNvSpPr>
          <p:nvPr>
            <p:ph type="title"/>
          </p:nvPr>
        </p:nvSpPr>
        <p:spPr/>
        <p:txBody>
          <a:bodyPr/>
          <a:lstStyle/>
          <a:p>
            <a:r>
              <a:rPr lang="hr-BA" dirty="0" err="1"/>
              <a:t>Assignment</a:t>
            </a:r>
            <a:r>
              <a:rPr lang="hr-BA" dirty="0"/>
              <a:t> </a:t>
            </a:r>
            <a:r>
              <a:rPr lang="hr-BA" dirty="0" err="1"/>
              <a:t>types</a:t>
            </a:r>
            <a:endParaRPr lang="hr-HR" dirty="0"/>
          </a:p>
        </p:txBody>
      </p:sp>
      <p:sp>
        <p:nvSpPr>
          <p:cNvPr id="3" name="Content Placeholder 2">
            <a:extLst>
              <a:ext uri="{FF2B5EF4-FFF2-40B4-BE49-F238E27FC236}">
                <a16:creationId xmlns:a16="http://schemas.microsoft.com/office/drawing/2014/main" id="{6F8C3591-BEDF-B430-470D-01AF69B8B66B}"/>
              </a:ext>
            </a:extLst>
          </p:cNvPr>
          <p:cNvSpPr>
            <a:spLocks noGrp="1"/>
          </p:cNvSpPr>
          <p:nvPr>
            <p:ph idx="1"/>
          </p:nvPr>
        </p:nvSpPr>
        <p:spPr/>
        <p:txBody>
          <a:bodyPr/>
          <a:lstStyle/>
          <a:p>
            <a:pPr marL="0" indent="0">
              <a:buNone/>
            </a:pPr>
            <a:r>
              <a:rPr lang="hr-BA" sz="2800" i="1" dirty="0">
                <a:effectLst/>
                <a:latin typeface="Verdana" panose="020B0604030504040204" pitchFamily="34" charset="0"/>
                <a:ea typeface="Times New Roman" panose="02020603050405020304" pitchFamily="18" charset="0"/>
                <a:cs typeface="Tahoma" panose="020B0604030504040204" pitchFamily="34" charset="0"/>
              </a:rPr>
              <a:t>1. </a:t>
            </a:r>
            <a:r>
              <a:rPr lang="en-GB" sz="2800" i="1" dirty="0">
                <a:effectLst/>
                <a:latin typeface="Verdana" panose="020B0604030504040204" pitchFamily="34" charset="0"/>
                <a:ea typeface="Times New Roman" panose="02020603050405020304" pitchFamily="18" charset="0"/>
                <a:cs typeface="Tahoma" panose="020B0604030504040204" pitchFamily="34" charset="0"/>
              </a:rPr>
              <a:t>Match up the following words from the box with their definitions below. </a:t>
            </a:r>
            <a:endParaRPr lang="hr-BA" sz="2800" i="1" dirty="0">
              <a:effectLst/>
              <a:latin typeface="Verdana" panose="020B0604030504040204" pitchFamily="34" charset="0"/>
              <a:ea typeface="Times New Roman" panose="02020603050405020304" pitchFamily="18" charset="0"/>
              <a:cs typeface="Tahoma" panose="020B0604030504040204" pitchFamily="34" charset="0"/>
            </a:endParaRPr>
          </a:p>
          <a:p>
            <a:pPr marL="0" indent="0">
              <a:buNone/>
            </a:pPr>
            <a:r>
              <a:rPr lang="hr-BA" i="1" dirty="0">
                <a:latin typeface="Verdana" panose="020B0604030504040204" pitchFamily="34" charset="0"/>
                <a:cs typeface="Tahoma" panose="020B0604030504040204" pitchFamily="34" charset="0"/>
              </a:rPr>
              <a:t>2. </a:t>
            </a:r>
            <a:r>
              <a:rPr lang="en-GB" i="1" dirty="0">
                <a:latin typeface="Verdana" panose="020B0604030504040204" pitchFamily="34" charset="0"/>
                <a:cs typeface="Tahoma" panose="020B0604030504040204" pitchFamily="34" charset="0"/>
              </a:rPr>
              <a:t>Write the meaning of these IT initialisms. Please note that the spelling must be correct to earn points.</a:t>
            </a:r>
            <a:endParaRPr lang="hr-HR" i="1" dirty="0">
              <a:latin typeface="Verdana" panose="020B0604030504040204" pitchFamily="34" charset="0"/>
              <a:cs typeface="Tahoma" panose="020B0604030504040204" pitchFamily="34" charset="0"/>
            </a:endParaRPr>
          </a:p>
          <a:p>
            <a:pPr marL="0" indent="0">
              <a:buNone/>
            </a:pPr>
            <a:r>
              <a:rPr lang="hr-BA" i="1" dirty="0">
                <a:latin typeface="Verdana" panose="020B0604030504040204" pitchFamily="34" charset="0"/>
                <a:ea typeface="Times New Roman" panose="02020603050405020304" pitchFamily="18" charset="0"/>
                <a:cs typeface="Tahoma" panose="020B0604030504040204" pitchFamily="34" charset="0"/>
              </a:rPr>
              <a:t>3. </a:t>
            </a:r>
            <a:r>
              <a:rPr lang="en-GB" sz="2800" i="1" dirty="0">
                <a:effectLst/>
                <a:latin typeface="Verdana" panose="020B0604030504040204" pitchFamily="34" charset="0"/>
                <a:ea typeface="Times New Roman" panose="02020603050405020304" pitchFamily="18" charset="0"/>
                <a:cs typeface="Tahoma" panose="020B0604030504040204" pitchFamily="34" charset="0"/>
              </a:rPr>
              <a:t>Use the words or word combinations in the box to complete the sentences below.</a:t>
            </a:r>
            <a:endParaRPr lang="hr-BA" dirty="0"/>
          </a:p>
          <a:p>
            <a:endParaRPr lang="hr-HR" dirty="0"/>
          </a:p>
        </p:txBody>
      </p:sp>
    </p:spTree>
    <p:extLst>
      <p:ext uri="{BB962C8B-B14F-4D97-AF65-F5344CB8AC3E}">
        <p14:creationId xmlns:p14="http://schemas.microsoft.com/office/powerpoint/2010/main" val="1053320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0D6AB-3366-12F1-F69E-037E5A71F004}"/>
              </a:ext>
            </a:extLst>
          </p:cNvPr>
          <p:cNvSpPr>
            <a:spLocks noGrp="1"/>
          </p:cNvSpPr>
          <p:nvPr>
            <p:ph type="title"/>
          </p:nvPr>
        </p:nvSpPr>
        <p:spPr/>
        <p:txBody>
          <a:bodyPr/>
          <a:lstStyle/>
          <a:p>
            <a:r>
              <a:rPr lang="hr-BA" dirty="0" err="1"/>
              <a:t>Sample</a:t>
            </a:r>
            <a:r>
              <a:rPr lang="hr-BA" dirty="0"/>
              <a:t> </a:t>
            </a:r>
            <a:r>
              <a:rPr lang="hr-BA" dirty="0" err="1"/>
              <a:t>Task</a:t>
            </a:r>
            <a:r>
              <a:rPr lang="hr-BA" dirty="0"/>
              <a:t> 1</a:t>
            </a:r>
            <a:endParaRPr lang="hr-HR" dirty="0"/>
          </a:p>
        </p:txBody>
      </p:sp>
      <p:sp>
        <p:nvSpPr>
          <p:cNvPr id="3" name="Content Placeholder 2">
            <a:extLst>
              <a:ext uri="{FF2B5EF4-FFF2-40B4-BE49-F238E27FC236}">
                <a16:creationId xmlns:a16="http://schemas.microsoft.com/office/drawing/2014/main" id="{817DB63B-0A82-A675-83E1-AEDE3ABD067F}"/>
              </a:ext>
            </a:extLst>
          </p:cNvPr>
          <p:cNvSpPr>
            <a:spLocks noGrp="1"/>
          </p:cNvSpPr>
          <p:nvPr>
            <p:ph idx="1"/>
          </p:nvPr>
        </p:nvSpPr>
        <p:spPr>
          <a:xfrm>
            <a:off x="5751871" y="1393005"/>
            <a:ext cx="5601929" cy="4351338"/>
          </a:xfrm>
        </p:spPr>
        <p:txBody>
          <a:bodyPr>
            <a:normAutofit/>
          </a:bodyPr>
          <a:lstStyle/>
          <a:p>
            <a:pPr>
              <a:lnSpc>
                <a:spcPct val="106000"/>
              </a:lnSpc>
              <a:spcAft>
                <a:spcPts val="800"/>
              </a:spcAft>
            </a:pPr>
            <a:r>
              <a:rPr lang="hr-BA" sz="1800" dirty="0">
                <a:latin typeface="Verdana" panose="020B0604030504040204" pitchFamily="34" charset="0"/>
                <a:ea typeface="Times New Roman" panose="02020603050405020304" pitchFamily="18" charset="0"/>
                <a:cs typeface="Arial" panose="020B0604020202020204" pitchFamily="34" charset="0"/>
              </a:rPr>
              <a:t>1</a:t>
            </a:r>
            <a:r>
              <a:rPr lang="en-US" sz="1800" dirty="0">
                <a:effectLst/>
                <a:latin typeface="Verdana" panose="020B0604030504040204" pitchFamily="34" charset="0"/>
                <a:ea typeface="Times New Roman" panose="02020603050405020304" pitchFamily="18" charset="0"/>
                <a:cs typeface="Arial" panose="020B0604020202020204" pitchFamily="34" charset="0"/>
              </a:rPr>
              <a:t>. ________________ - a system in which each server hosts only one client’s websites on it</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hr-BA" sz="1800" dirty="0">
                <a:latin typeface="Verdana" panose="020B0604030504040204" pitchFamily="34" charset="0"/>
                <a:ea typeface="Times New Roman" panose="02020603050405020304" pitchFamily="18" charset="0"/>
                <a:cs typeface="Arial" panose="020B0604020202020204" pitchFamily="34" charset="0"/>
              </a:rPr>
              <a:t>2</a:t>
            </a:r>
            <a:r>
              <a:rPr lang="en-US" sz="1800" dirty="0">
                <a:effectLst/>
                <a:latin typeface="Verdana" panose="020B0604030504040204" pitchFamily="34" charset="0"/>
                <a:ea typeface="Times New Roman" panose="02020603050405020304" pitchFamily="18" charset="0"/>
                <a:cs typeface="Arial" panose="020B0604020202020204" pitchFamily="34" charset="0"/>
              </a:rPr>
              <a:t>. ________________ - a way to fit audio or video into a smaller space and use less bandwidth</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hr-BA" sz="1800" dirty="0">
                <a:latin typeface="Verdana" panose="020B0604030504040204" pitchFamily="34" charset="0"/>
                <a:ea typeface="Times New Roman" panose="02020603050405020304" pitchFamily="18" charset="0"/>
                <a:cs typeface="Arial" panose="020B0604020202020204" pitchFamily="34" charset="0"/>
              </a:rPr>
              <a:t>3</a:t>
            </a:r>
            <a:r>
              <a:rPr lang="en-US" sz="1800" dirty="0">
                <a:effectLst/>
                <a:latin typeface="Verdana" panose="020B0604030504040204" pitchFamily="34" charset="0"/>
                <a:ea typeface="Times New Roman" panose="02020603050405020304" pitchFamily="18" charset="0"/>
                <a:cs typeface="Arial" panose="020B0604020202020204" pitchFamily="34" charset="0"/>
              </a:rPr>
              <a:t>. _______________- find problems in a computer program and correct them</a:t>
            </a:r>
            <a:endParaRPr lang="hr-BA" sz="1800" dirty="0">
              <a:effectLst/>
              <a:latin typeface="Verdana" panose="020B0604030504040204" pitchFamily="34" charset="0"/>
              <a:ea typeface="Times New Roman" panose="02020603050405020304" pitchFamily="18" charset="0"/>
              <a:cs typeface="Arial" panose="020B0604020202020204" pitchFamily="34" charset="0"/>
            </a:endParaRPr>
          </a:p>
          <a:p>
            <a:pPr>
              <a:lnSpc>
                <a:spcPct val="106000"/>
              </a:lnSpc>
              <a:spcAft>
                <a:spcPts val="800"/>
              </a:spcAft>
            </a:pPr>
            <a:r>
              <a:rPr lang="hr-BA" sz="1800" dirty="0">
                <a:latin typeface="Verdana" panose="020B0604030504040204" pitchFamily="34" charset="0"/>
                <a:ea typeface="Times New Roman" panose="02020603050405020304" pitchFamily="18" charset="0"/>
                <a:cs typeface="Arial" panose="020B0604020202020204" pitchFamily="34" charset="0"/>
              </a:rPr>
              <a:t>4</a:t>
            </a:r>
            <a:r>
              <a:rPr lang="en-US" sz="1800" dirty="0">
                <a:effectLst/>
                <a:latin typeface="Verdana" panose="020B0604030504040204" pitchFamily="34" charset="0"/>
                <a:ea typeface="Times New Roman" panose="02020603050405020304" pitchFamily="18" charset="0"/>
                <a:cs typeface="Arial" panose="020B0604020202020204" pitchFamily="34" charset="0"/>
              </a:rPr>
              <a:t>. _______________ - a data security system which is used over the Internet and other open networks</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hr-HR" dirty="0"/>
          </a:p>
        </p:txBody>
      </p:sp>
      <p:sp>
        <p:nvSpPr>
          <p:cNvPr id="6" name="TextBox 5">
            <a:extLst>
              <a:ext uri="{FF2B5EF4-FFF2-40B4-BE49-F238E27FC236}">
                <a16:creationId xmlns:a16="http://schemas.microsoft.com/office/drawing/2014/main" id="{4503DFDF-EB73-8622-1480-B38D6FE53A89}"/>
              </a:ext>
            </a:extLst>
          </p:cNvPr>
          <p:cNvSpPr txBox="1"/>
          <p:nvPr/>
        </p:nvSpPr>
        <p:spPr>
          <a:xfrm>
            <a:off x="1179872" y="1907457"/>
            <a:ext cx="4247534" cy="3277820"/>
          </a:xfrm>
          <a:prstGeom prst="rect">
            <a:avLst/>
          </a:prstGeom>
          <a:noFill/>
        </p:spPr>
        <p:txBody>
          <a:bodyPr wrap="square" rtlCol="0">
            <a:spAutoFit/>
          </a:bodyPr>
          <a:lstStyle/>
          <a:p>
            <a:pPr>
              <a:lnSpc>
                <a:spcPct val="150000"/>
              </a:lnSpc>
            </a:pPr>
            <a:r>
              <a:rPr lang="hr-BA" b="1" dirty="0">
                <a:latin typeface="Arial" panose="020B0604020202020204" pitchFamily="34" charset="0"/>
                <a:cs typeface="Arial" panose="020B0604020202020204" pitchFamily="34" charset="0"/>
              </a:rPr>
              <a:t>BUG</a:t>
            </a:r>
          </a:p>
          <a:p>
            <a:pPr>
              <a:lnSpc>
                <a:spcPct val="150000"/>
              </a:lnSpc>
            </a:pPr>
            <a:r>
              <a:rPr lang="hr-BA" b="1" dirty="0">
                <a:latin typeface="Arial" panose="020B0604020202020204" pitchFamily="34" charset="0"/>
                <a:cs typeface="Arial" panose="020B0604020202020204" pitchFamily="34" charset="0"/>
              </a:rPr>
              <a:t>DEBUG</a:t>
            </a:r>
          </a:p>
          <a:p>
            <a:pPr>
              <a:lnSpc>
                <a:spcPct val="150000"/>
              </a:lnSpc>
            </a:pPr>
            <a:r>
              <a:rPr lang="hr-BA" b="1" dirty="0">
                <a:latin typeface="Arial" panose="020B0604020202020204" pitchFamily="34" charset="0"/>
                <a:cs typeface="Arial" panose="020B0604020202020204" pitchFamily="34" charset="0"/>
              </a:rPr>
              <a:t>ENCRYPTION</a:t>
            </a:r>
          </a:p>
          <a:p>
            <a:pPr>
              <a:lnSpc>
                <a:spcPct val="150000"/>
              </a:lnSpc>
            </a:pPr>
            <a:r>
              <a:rPr lang="hr-BA" b="1" dirty="0">
                <a:latin typeface="Arial" panose="020B0604020202020204" pitchFamily="34" charset="0"/>
                <a:cs typeface="Arial" panose="020B0604020202020204" pitchFamily="34" charset="0"/>
              </a:rPr>
              <a:t>COMPRESSION</a:t>
            </a:r>
          </a:p>
          <a:p>
            <a:pPr>
              <a:lnSpc>
                <a:spcPct val="150000"/>
              </a:lnSpc>
            </a:pPr>
            <a:r>
              <a:rPr lang="hr-BA" b="1" dirty="0">
                <a:latin typeface="Arial" panose="020B0604020202020204" pitchFamily="34" charset="0"/>
                <a:cs typeface="Arial" panose="020B0604020202020204" pitchFamily="34" charset="0"/>
              </a:rPr>
              <a:t>DEDICATED HOSTING</a:t>
            </a:r>
          </a:p>
          <a:p>
            <a:pPr>
              <a:lnSpc>
                <a:spcPct val="150000"/>
              </a:lnSpc>
            </a:pPr>
            <a:r>
              <a:rPr lang="hr-BA" b="1" dirty="0">
                <a:latin typeface="Arial" panose="020B0604020202020204" pitchFamily="34" charset="0"/>
                <a:cs typeface="Arial" panose="020B0604020202020204" pitchFamily="34" charset="0"/>
              </a:rPr>
              <a:t>SHARED HOSTING</a:t>
            </a:r>
          </a:p>
          <a:p>
            <a:pPr>
              <a:lnSpc>
                <a:spcPct val="150000"/>
              </a:lnSpc>
            </a:pPr>
            <a:r>
              <a:rPr lang="hr-BA" b="1" dirty="0">
                <a:latin typeface="Arial" panose="020B0604020202020204" pitchFamily="34" charset="0"/>
                <a:cs typeface="Arial" panose="020B0604020202020204" pitchFamily="34" charset="0"/>
              </a:rPr>
              <a:t>VIDEO CONFERENCING</a:t>
            </a:r>
          </a:p>
          <a:p>
            <a:endParaRPr lang="hr-HR" dirty="0"/>
          </a:p>
        </p:txBody>
      </p:sp>
    </p:spTree>
    <p:extLst>
      <p:ext uri="{BB962C8B-B14F-4D97-AF65-F5344CB8AC3E}">
        <p14:creationId xmlns:p14="http://schemas.microsoft.com/office/powerpoint/2010/main" val="2130560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7A757-416C-1721-9DB2-B7D0F8F33B31}"/>
              </a:ext>
            </a:extLst>
          </p:cNvPr>
          <p:cNvSpPr>
            <a:spLocks noGrp="1"/>
          </p:cNvSpPr>
          <p:nvPr>
            <p:ph type="title"/>
          </p:nvPr>
        </p:nvSpPr>
        <p:spPr/>
        <p:txBody>
          <a:bodyPr/>
          <a:lstStyle/>
          <a:p>
            <a:r>
              <a:rPr lang="hr-BA" dirty="0" err="1"/>
              <a:t>Key</a:t>
            </a:r>
            <a:endParaRPr lang="hr-HR" dirty="0"/>
          </a:p>
        </p:txBody>
      </p:sp>
      <p:sp>
        <p:nvSpPr>
          <p:cNvPr id="3" name="Content Placeholder 2">
            <a:extLst>
              <a:ext uri="{FF2B5EF4-FFF2-40B4-BE49-F238E27FC236}">
                <a16:creationId xmlns:a16="http://schemas.microsoft.com/office/drawing/2014/main" id="{46AB8039-2862-0C21-A918-4C24346FA70A}"/>
              </a:ext>
            </a:extLst>
          </p:cNvPr>
          <p:cNvSpPr>
            <a:spLocks noGrp="1"/>
          </p:cNvSpPr>
          <p:nvPr>
            <p:ph idx="1"/>
          </p:nvPr>
        </p:nvSpPr>
        <p:spPr/>
        <p:txBody>
          <a:bodyPr>
            <a:normAutofit/>
          </a:bodyPr>
          <a:lstStyle/>
          <a:p>
            <a:pPr>
              <a:lnSpc>
                <a:spcPct val="106000"/>
              </a:lnSpc>
              <a:spcAft>
                <a:spcPts val="800"/>
              </a:spcAft>
            </a:pPr>
            <a:r>
              <a:rPr lang="hr-BA" sz="2400" dirty="0">
                <a:latin typeface="Verdana" panose="020B0604030504040204" pitchFamily="34" charset="0"/>
                <a:ea typeface="Times New Roman" panose="02020603050405020304" pitchFamily="18" charset="0"/>
                <a:cs typeface="Arial" panose="020B0604020202020204" pitchFamily="34" charset="0"/>
              </a:rPr>
              <a:t>1</a:t>
            </a:r>
            <a:r>
              <a:rPr lang="en-US" sz="2400" dirty="0">
                <a:effectLst/>
                <a:latin typeface="Verdana" panose="020B0604030504040204" pitchFamily="34" charset="0"/>
                <a:ea typeface="Times New Roman" panose="02020603050405020304" pitchFamily="18" charset="0"/>
                <a:cs typeface="Arial" panose="020B0604020202020204" pitchFamily="34" charset="0"/>
              </a:rPr>
              <a:t>. </a:t>
            </a:r>
            <a:r>
              <a:rPr lang="hr-BA" sz="2400" dirty="0">
                <a:effectLst/>
                <a:latin typeface="Verdana" panose="020B0604030504040204" pitchFamily="34" charset="0"/>
                <a:ea typeface="Times New Roman" panose="02020603050405020304" pitchFamily="18" charset="0"/>
                <a:cs typeface="Arial" panose="020B0604020202020204" pitchFamily="34" charset="0"/>
              </a:rPr>
              <a:t>DEDICATED HOSTING</a:t>
            </a:r>
            <a:endParaRPr lang="hr-HR"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hr-BA" sz="2400" dirty="0">
                <a:latin typeface="Verdana" panose="020B0604030504040204" pitchFamily="34" charset="0"/>
                <a:ea typeface="Times New Roman" panose="02020603050405020304" pitchFamily="18" charset="0"/>
                <a:cs typeface="Arial" panose="020B0604020202020204" pitchFamily="34" charset="0"/>
              </a:rPr>
              <a:t>2</a:t>
            </a:r>
            <a:r>
              <a:rPr lang="en-US" sz="2400" dirty="0">
                <a:effectLst/>
                <a:latin typeface="Verdana" panose="020B0604030504040204" pitchFamily="34" charset="0"/>
                <a:ea typeface="Times New Roman" panose="02020603050405020304" pitchFamily="18" charset="0"/>
                <a:cs typeface="Arial" panose="020B0604020202020204" pitchFamily="34" charset="0"/>
              </a:rPr>
              <a:t>. </a:t>
            </a:r>
            <a:r>
              <a:rPr lang="hr-BA" sz="2400" dirty="0">
                <a:effectLst/>
                <a:latin typeface="Verdana" panose="020B0604030504040204" pitchFamily="34" charset="0"/>
                <a:ea typeface="Times New Roman" panose="02020603050405020304" pitchFamily="18" charset="0"/>
                <a:cs typeface="Arial" panose="020B0604020202020204" pitchFamily="34" charset="0"/>
              </a:rPr>
              <a:t>COMPRESSION</a:t>
            </a:r>
            <a:endParaRPr lang="hr-HR"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hr-BA" sz="2400" dirty="0">
                <a:latin typeface="Verdana" panose="020B0604030504040204" pitchFamily="34" charset="0"/>
                <a:ea typeface="Times New Roman" panose="02020603050405020304" pitchFamily="18" charset="0"/>
                <a:cs typeface="Arial" panose="020B0604020202020204" pitchFamily="34" charset="0"/>
              </a:rPr>
              <a:t>3</a:t>
            </a:r>
            <a:r>
              <a:rPr lang="en-US" sz="2400" dirty="0">
                <a:effectLst/>
                <a:latin typeface="Verdana" panose="020B0604030504040204" pitchFamily="34" charset="0"/>
                <a:ea typeface="Times New Roman" panose="02020603050405020304" pitchFamily="18" charset="0"/>
                <a:cs typeface="Arial" panose="020B0604020202020204" pitchFamily="34" charset="0"/>
              </a:rPr>
              <a:t>. </a:t>
            </a:r>
            <a:r>
              <a:rPr lang="hr-BA" sz="2400" dirty="0">
                <a:effectLst/>
                <a:latin typeface="Verdana" panose="020B0604030504040204" pitchFamily="34" charset="0"/>
                <a:ea typeface="Times New Roman" panose="02020603050405020304" pitchFamily="18" charset="0"/>
                <a:cs typeface="Arial" panose="020B0604020202020204" pitchFamily="34" charset="0"/>
              </a:rPr>
              <a:t>DEBUG</a:t>
            </a:r>
          </a:p>
          <a:p>
            <a:pPr>
              <a:lnSpc>
                <a:spcPct val="106000"/>
              </a:lnSpc>
              <a:spcAft>
                <a:spcPts val="800"/>
              </a:spcAft>
            </a:pPr>
            <a:r>
              <a:rPr lang="hr-BA" sz="2400" dirty="0">
                <a:latin typeface="Verdana" panose="020B0604030504040204" pitchFamily="34" charset="0"/>
                <a:ea typeface="Times New Roman" panose="02020603050405020304" pitchFamily="18" charset="0"/>
                <a:cs typeface="Arial" panose="020B0604020202020204" pitchFamily="34" charset="0"/>
              </a:rPr>
              <a:t>4</a:t>
            </a:r>
            <a:r>
              <a:rPr lang="en-US" sz="2400" dirty="0">
                <a:effectLst/>
                <a:latin typeface="Verdana" panose="020B0604030504040204" pitchFamily="34" charset="0"/>
                <a:ea typeface="Times New Roman" panose="02020603050405020304" pitchFamily="18" charset="0"/>
                <a:cs typeface="Arial" panose="020B0604020202020204" pitchFamily="34" charset="0"/>
              </a:rPr>
              <a:t>. </a:t>
            </a:r>
            <a:r>
              <a:rPr lang="hr-BA" sz="2400" dirty="0">
                <a:effectLst/>
                <a:latin typeface="Verdana" panose="020B0604030504040204" pitchFamily="34" charset="0"/>
                <a:ea typeface="Times New Roman" panose="02020603050405020304" pitchFamily="18" charset="0"/>
                <a:cs typeface="Arial" panose="020B0604020202020204" pitchFamily="34" charset="0"/>
              </a:rPr>
              <a:t>ENCRYPTION</a:t>
            </a:r>
            <a:endParaRPr lang="hr-H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hr-HR" dirty="0"/>
          </a:p>
        </p:txBody>
      </p:sp>
    </p:spTree>
    <p:extLst>
      <p:ext uri="{BB962C8B-B14F-4D97-AF65-F5344CB8AC3E}">
        <p14:creationId xmlns:p14="http://schemas.microsoft.com/office/powerpoint/2010/main" val="2111147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070C2-497A-E77E-A20D-C63F3E2CA50A}"/>
              </a:ext>
            </a:extLst>
          </p:cNvPr>
          <p:cNvSpPr>
            <a:spLocks noGrp="1"/>
          </p:cNvSpPr>
          <p:nvPr>
            <p:ph type="title"/>
          </p:nvPr>
        </p:nvSpPr>
        <p:spPr/>
        <p:txBody>
          <a:bodyPr/>
          <a:lstStyle/>
          <a:p>
            <a:r>
              <a:rPr lang="hr-BA" dirty="0" err="1"/>
              <a:t>Sample</a:t>
            </a:r>
            <a:r>
              <a:rPr lang="hr-BA" dirty="0"/>
              <a:t> </a:t>
            </a:r>
            <a:r>
              <a:rPr lang="hr-BA" dirty="0" err="1"/>
              <a:t>Task</a:t>
            </a:r>
            <a:r>
              <a:rPr lang="hr-BA" dirty="0"/>
              <a:t> 2</a:t>
            </a:r>
            <a:endParaRPr lang="hr-HR" dirty="0"/>
          </a:p>
        </p:txBody>
      </p:sp>
      <p:sp>
        <p:nvSpPr>
          <p:cNvPr id="3" name="Content Placeholder 2">
            <a:extLst>
              <a:ext uri="{FF2B5EF4-FFF2-40B4-BE49-F238E27FC236}">
                <a16:creationId xmlns:a16="http://schemas.microsoft.com/office/drawing/2014/main" id="{1E97455E-40F0-A367-DBF3-CD67B45125A9}"/>
              </a:ext>
            </a:extLst>
          </p:cNvPr>
          <p:cNvSpPr>
            <a:spLocks noGrp="1"/>
          </p:cNvSpPr>
          <p:nvPr>
            <p:ph idx="1"/>
          </p:nvPr>
        </p:nvSpPr>
        <p:spPr/>
        <p:txBody>
          <a:bodyPr/>
          <a:lstStyle/>
          <a:p>
            <a:r>
              <a:rPr lang="hr-BA" dirty="0"/>
              <a:t>1. WI –FI</a:t>
            </a:r>
          </a:p>
          <a:p>
            <a:r>
              <a:rPr lang="hr-BA" dirty="0"/>
              <a:t>2. </a:t>
            </a:r>
            <a:r>
              <a:rPr lang="en-US" dirty="0"/>
              <a:t>HTTPS</a:t>
            </a:r>
            <a:endParaRPr lang="hr-BA" dirty="0"/>
          </a:p>
          <a:p>
            <a:r>
              <a:rPr lang="hr-BA" dirty="0"/>
              <a:t>3. BCC</a:t>
            </a:r>
          </a:p>
          <a:p>
            <a:r>
              <a:rPr lang="hr-BA" dirty="0"/>
              <a:t>4. URL</a:t>
            </a:r>
          </a:p>
          <a:p>
            <a:r>
              <a:rPr lang="hr-BA" dirty="0"/>
              <a:t>5. </a:t>
            </a:r>
            <a:r>
              <a:rPr lang="en-US" dirty="0"/>
              <a:t>CSS</a:t>
            </a:r>
            <a:endParaRPr lang="hr-BA" dirty="0"/>
          </a:p>
          <a:p>
            <a:r>
              <a:rPr lang="hr-BA" dirty="0"/>
              <a:t>6. B2B</a:t>
            </a:r>
          </a:p>
          <a:p>
            <a:r>
              <a:rPr lang="hr-BA" dirty="0"/>
              <a:t>7. EDI</a:t>
            </a:r>
          </a:p>
          <a:p>
            <a:r>
              <a:rPr lang="hr-BA" dirty="0"/>
              <a:t>8. XML</a:t>
            </a:r>
            <a:endParaRPr lang="hr-HR" dirty="0"/>
          </a:p>
        </p:txBody>
      </p:sp>
    </p:spTree>
    <p:extLst>
      <p:ext uri="{BB962C8B-B14F-4D97-AF65-F5344CB8AC3E}">
        <p14:creationId xmlns:p14="http://schemas.microsoft.com/office/powerpoint/2010/main" val="2364777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070C2-497A-E77E-A20D-C63F3E2CA50A}"/>
              </a:ext>
            </a:extLst>
          </p:cNvPr>
          <p:cNvSpPr>
            <a:spLocks noGrp="1"/>
          </p:cNvSpPr>
          <p:nvPr>
            <p:ph type="title"/>
          </p:nvPr>
        </p:nvSpPr>
        <p:spPr/>
        <p:txBody>
          <a:bodyPr/>
          <a:lstStyle/>
          <a:p>
            <a:r>
              <a:rPr lang="hr-BA" dirty="0" err="1"/>
              <a:t>Key</a:t>
            </a:r>
            <a:endParaRPr lang="hr-HR" dirty="0"/>
          </a:p>
        </p:txBody>
      </p:sp>
      <p:sp>
        <p:nvSpPr>
          <p:cNvPr id="3" name="Content Placeholder 2">
            <a:extLst>
              <a:ext uri="{FF2B5EF4-FFF2-40B4-BE49-F238E27FC236}">
                <a16:creationId xmlns:a16="http://schemas.microsoft.com/office/drawing/2014/main" id="{1E97455E-40F0-A367-DBF3-CD67B45125A9}"/>
              </a:ext>
            </a:extLst>
          </p:cNvPr>
          <p:cNvSpPr>
            <a:spLocks noGrp="1"/>
          </p:cNvSpPr>
          <p:nvPr>
            <p:ph idx="1"/>
          </p:nvPr>
        </p:nvSpPr>
        <p:spPr/>
        <p:txBody>
          <a:bodyPr/>
          <a:lstStyle/>
          <a:p>
            <a:r>
              <a:rPr lang="hr-BA" dirty="0"/>
              <a:t>1. WI –FI – wireless </a:t>
            </a:r>
            <a:r>
              <a:rPr lang="hr-BA" dirty="0" err="1"/>
              <a:t>fidelity</a:t>
            </a:r>
            <a:endParaRPr lang="hr-BA" dirty="0"/>
          </a:p>
          <a:p>
            <a:r>
              <a:rPr lang="hr-BA" dirty="0"/>
              <a:t>2. </a:t>
            </a:r>
            <a:r>
              <a:rPr lang="en-US" dirty="0"/>
              <a:t>HTTPS</a:t>
            </a:r>
            <a:r>
              <a:rPr lang="hr-BA" dirty="0"/>
              <a:t> – </a:t>
            </a:r>
            <a:r>
              <a:rPr lang="en-US" dirty="0"/>
              <a:t>hypertext transfer protocol secure</a:t>
            </a:r>
            <a:endParaRPr lang="hr-BA" dirty="0"/>
          </a:p>
          <a:p>
            <a:r>
              <a:rPr lang="hr-BA" dirty="0"/>
              <a:t>3. BCC – </a:t>
            </a:r>
            <a:r>
              <a:rPr lang="hr-BA" dirty="0" err="1"/>
              <a:t>blind</a:t>
            </a:r>
            <a:r>
              <a:rPr lang="hr-BA" dirty="0"/>
              <a:t> </a:t>
            </a:r>
            <a:r>
              <a:rPr lang="hr-BA" dirty="0" err="1"/>
              <a:t>carbon</a:t>
            </a:r>
            <a:r>
              <a:rPr lang="hr-BA" dirty="0"/>
              <a:t> </a:t>
            </a:r>
            <a:r>
              <a:rPr lang="hr-BA" dirty="0" err="1"/>
              <a:t>copy</a:t>
            </a:r>
            <a:endParaRPr lang="hr-BA" dirty="0"/>
          </a:p>
          <a:p>
            <a:r>
              <a:rPr lang="hr-BA" dirty="0"/>
              <a:t>4. URL – </a:t>
            </a:r>
            <a:r>
              <a:rPr lang="hr-BA" dirty="0" err="1"/>
              <a:t>uniform</a:t>
            </a:r>
            <a:r>
              <a:rPr lang="hr-BA" dirty="0"/>
              <a:t> </a:t>
            </a:r>
            <a:r>
              <a:rPr lang="hr-BA" dirty="0" err="1"/>
              <a:t>resource</a:t>
            </a:r>
            <a:r>
              <a:rPr lang="hr-BA" dirty="0"/>
              <a:t> </a:t>
            </a:r>
            <a:r>
              <a:rPr lang="hr-BA" dirty="0" err="1"/>
              <a:t>locator</a:t>
            </a:r>
            <a:endParaRPr lang="hr-BA" dirty="0"/>
          </a:p>
          <a:p>
            <a:r>
              <a:rPr lang="hr-BA" dirty="0"/>
              <a:t>5. </a:t>
            </a:r>
            <a:r>
              <a:rPr lang="en-US" dirty="0"/>
              <a:t>CSS – cascading style sheets</a:t>
            </a:r>
            <a:endParaRPr lang="hr-BA" dirty="0"/>
          </a:p>
          <a:p>
            <a:r>
              <a:rPr lang="hr-BA" dirty="0"/>
              <a:t>6. B2B – </a:t>
            </a:r>
            <a:r>
              <a:rPr lang="hr-BA" dirty="0" err="1"/>
              <a:t>business</a:t>
            </a:r>
            <a:r>
              <a:rPr lang="hr-BA" dirty="0"/>
              <a:t> to </a:t>
            </a:r>
            <a:r>
              <a:rPr lang="hr-BA" dirty="0" err="1"/>
              <a:t>business</a:t>
            </a:r>
            <a:endParaRPr lang="hr-BA" dirty="0"/>
          </a:p>
          <a:p>
            <a:r>
              <a:rPr lang="hr-BA" dirty="0"/>
              <a:t>7. EDI – </a:t>
            </a:r>
            <a:r>
              <a:rPr lang="hr-BA" dirty="0" err="1"/>
              <a:t>electronic</a:t>
            </a:r>
            <a:r>
              <a:rPr lang="hr-BA" dirty="0"/>
              <a:t> data </a:t>
            </a:r>
            <a:r>
              <a:rPr lang="hr-BA" dirty="0" err="1"/>
              <a:t>interchange</a:t>
            </a:r>
            <a:endParaRPr lang="hr-BA" dirty="0"/>
          </a:p>
          <a:p>
            <a:r>
              <a:rPr lang="hr-BA" dirty="0"/>
              <a:t>8. XML – </a:t>
            </a:r>
            <a:r>
              <a:rPr lang="hr-BA" dirty="0" err="1"/>
              <a:t>extensible</a:t>
            </a:r>
            <a:r>
              <a:rPr lang="hr-BA" dirty="0"/>
              <a:t> </a:t>
            </a:r>
            <a:r>
              <a:rPr lang="hr-BA" dirty="0" err="1"/>
              <a:t>mark-up</a:t>
            </a:r>
            <a:r>
              <a:rPr lang="hr-BA" dirty="0"/>
              <a:t> </a:t>
            </a:r>
            <a:r>
              <a:rPr lang="hr-BA" dirty="0" err="1"/>
              <a:t>language</a:t>
            </a:r>
            <a:endParaRPr lang="hr-HR" dirty="0"/>
          </a:p>
        </p:txBody>
      </p:sp>
    </p:spTree>
    <p:extLst>
      <p:ext uri="{BB962C8B-B14F-4D97-AF65-F5344CB8AC3E}">
        <p14:creationId xmlns:p14="http://schemas.microsoft.com/office/powerpoint/2010/main" val="18157922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algebra">
      <a:dk1>
        <a:srgbClr val="000000"/>
      </a:dk1>
      <a:lt1>
        <a:srgbClr val="FFFFFF"/>
      </a:lt1>
      <a:dk2>
        <a:srgbClr val="FFFFFF"/>
      </a:dk2>
      <a:lt2>
        <a:srgbClr val="FFFFFF"/>
      </a:lt2>
      <a:accent1>
        <a:srgbClr val="CF41AD"/>
      </a:accent1>
      <a:accent2>
        <a:srgbClr val="F7921D"/>
      </a:accent2>
      <a:accent3>
        <a:srgbClr val="E5E5E5"/>
      </a:accent3>
      <a:accent4>
        <a:srgbClr val="B71373"/>
      </a:accent4>
      <a:accent5>
        <a:srgbClr val="FF8529"/>
      </a:accent5>
      <a:accent6>
        <a:srgbClr val="E83773"/>
      </a:accent6>
      <a:hlink>
        <a:srgbClr val="414141"/>
      </a:hlink>
      <a:folHlink>
        <a:srgbClr val="C1316E"/>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algebra">
    <a:dk1>
      <a:srgbClr val="000000"/>
    </a:dk1>
    <a:lt1>
      <a:srgbClr val="FFFFFF"/>
    </a:lt1>
    <a:dk2>
      <a:srgbClr val="FFFFFF"/>
    </a:dk2>
    <a:lt2>
      <a:srgbClr val="FFFFFF"/>
    </a:lt2>
    <a:accent1>
      <a:srgbClr val="CF41AD"/>
    </a:accent1>
    <a:accent2>
      <a:srgbClr val="F7921D"/>
    </a:accent2>
    <a:accent3>
      <a:srgbClr val="E5E5E5"/>
    </a:accent3>
    <a:accent4>
      <a:srgbClr val="B71373"/>
    </a:accent4>
    <a:accent5>
      <a:srgbClr val="FF8529"/>
    </a:accent5>
    <a:accent6>
      <a:srgbClr val="E83773"/>
    </a:accent6>
    <a:hlink>
      <a:srgbClr val="414141"/>
    </a:hlink>
    <a:folHlink>
      <a:srgbClr val="C1316E"/>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algebra">
    <a:dk1>
      <a:srgbClr val="000000"/>
    </a:dk1>
    <a:lt1>
      <a:srgbClr val="FFFFFF"/>
    </a:lt1>
    <a:dk2>
      <a:srgbClr val="FFFFFF"/>
    </a:dk2>
    <a:lt2>
      <a:srgbClr val="FFFFFF"/>
    </a:lt2>
    <a:accent1>
      <a:srgbClr val="CF41AD"/>
    </a:accent1>
    <a:accent2>
      <a:srgbClr val="F7921D"/>
    </a:accent2>
    <a:accent3>
      <a:srgbClr val="E5E5E5"/>
    </a:accent3>
    <a:accent4>
      <a:srgbClr val="B71373"/>
    </a:accent4>
    <a:accent5>
      <a:srgbClr val="FF8529"/>
    </a:accent5>
    <a:accent6>
      <a:srgbClr val="E83773"/>
    </a:accent6>
    <a:hlink>
      <a:srgbClr val="414141"/>
    </a:hlink>
    <a:folHlink>
      <a:srgbClr val="C1316E"/>
    </a:folHlink>
  </a:clrScheme>
</a:themeOverride>
</file>

<file path=ppt/theme/themeOverride3.xml><?xml version="1.0" encoding="utf-8"?>
<a:themeOverride xmlns:a="http://schemas.openxmlformats.org/drawingml/2006/main">
  <a:clrScheme name="algebra">
    <a:dk1>
      <a:srgbClr val="000000"/>
    </a:dk1>
    <a:lt1>
      <a:srgbClr val="FFFFFF"/>
    </a:lt1>
    <a:dk2>
      <a:srgbClr val="FFFFFF"/>
    </a:dk2>
    <a:lt2>
      <a:srgbClr val="FFFFFF"/>
    </a:lt2>
    <a:accent1>
      <a:srgbClr val="CF41AD"/>
    </a:accent1>
    <a:accent2>
      <a:srgbClr val="F7921D"/>
    </a:accent2>
    <a:accent3>
      <a:srgbClr val="E5E5E5"/>
    </a:accent3>
    <a:accent4>
      <a:srgbClr val="B71373"/>
    </a:accent4>
    <a:accent5>
      <a:srgbClr val="FF8529"/>
    </a:accent5>
    <a:accent6>
      <a:srgbClr val="E83773"/>
    </a:accent6>
    <a:hlink>
      <a:srgbClr val="414141"/>
    </a:hlink>
    <a:folHlink>
      <a:srgbClr val="C1316E"/>
    </a:folHlink>
  </a:clrScheme>
</a:themeOverride>
</file>

<file path=ppt/theme/themeOverride4.xml><?xml version="1.0" encoding="utf-8"?>
<a:themeOverride xmlns:a="http://schemas.openxmlformats.org/drawingml/2006/main">
  <a:clrScheme name="algebra">
    <a:dk1>
      <a:srgbClr val="000000"/>
    </a:dk1>
    <a:lt1>
      <a:srgbClr val="FFFFFF"/>
    </a:lt1>
    <a:dk2>
      <a:srgbClr val="FFFFFF"/>
    </a:dk2>
    <a:lt2>
      <a:srgbClr val="FFFFFF"/>
    </a:lt2>
    <a:accent1>
      <a:srgbClr val="CF41AD"/>
    </a:accent1>
    <a:accent2>
      <a:srgbClr val="F7921D"/>
    </a:accent2>
    <a:accent3>
      <a:srgbClr val="E5E5E5"/>
    </a:accent3>
    <a:accent4>
      <a:srgbClr val="B71373"/>
    </a:accent4>
    <a:accent5>
      <a:srgbClr val="FF8529"/>
    </a:accent5>
    <a:accent6>
      <a:srgbClr val="E83773"/>
    </a:accent6>
    <a:hlink>
      <a:srgbClr val="414141"/>
    </a:hlink>
    <a:folHlink>
      <a:srgbClr val="C1316E"/>
    </a:folHlink>
  </a:clrScheme>
</a:themeOverride>
</file>

<file path=ppt/theme/themeOverride5.xml><?xml version="1.0" encoding="utf-8"?>
<a:themeOverride xmlns:a="http://schemas.openxmlformats.org/drawingml/2006/main">
  <a:clrScheme name="algebra">
    <a:dk1>
      <a:srgbClr val="000000"/>
    </a:dk1>
    <a:lt1>
      <a:srgbClr val="FFFFFF"/>
    </a:lt1>
    <a:dk2>
      <a:srgbClr val="FFFFFF"/>
    </a:dk2>
    <a:lt2>
      <a:srgbClr val="FFFFFF"/>
    </a:lt2>
    <a:accent1>
      <a:srgbClr val="CF41AD"/>
    </a:accent1>
    <a:accent2>
      <a:srgbClr val="F7921D"/>
    </a:accent2>
    <a:accent3>
      <a:srgbClr val="E5E5E5"/>
    </a:accent3>
    <a:accent4>
      <a:srgbClr val="B71373"/>
    </a:accent4>
    <a:accent5>
      <a:srgbClr val="FF8529"/>
    </a:accent5>
    <a:accent6>
      <a:srgbClr val="E83773"/>
    </a:accent6>
    <a:hlink>
      <a:srgbClr val="414141"/>
    </a:hlink>
    <a:folHlink>
      <a:srgbClr val="C1316E"/>
    </a:folHlink>
  </a:clrScheme>
</a:themeOverride>
</file>

<file path=ppt/theme/themeOverride6.xml><?xml version="1.0" encoding="utf-8"?>
<a:themeOverride xmlns:a="http://schemas.openxmlformats.org/drawingml/2006/main">
  <a:clrScheme name="algebra">
    <a:dk1>
      <a:srgbClr val="000000"/>
    </a:dk1>
    <a:lt1>
      <a:srgbClr val="FFFFFF"/>
    </a:lt1>
    <a:dk2>
      <a:srgbClr val="FFFFFF"/>
    </a:dk2>
    <a:lt2>
      <a:srgbClr val="FFFFFF"/>
    </a:lt2>
    <a:accent1>
      <a:srgbClr val="CF41AD"/>
    </a:accent1>
    <a:accent2>
      <a:srgbClr val="F7921D"/>
    </a:accent2>
    <a:accent3>
      <a:srgbClr val="E5E5E5"/>
    </a:accent3>
    <a:accent4>
      <a:srgbClr val="B71373"/>
    </a:accent4>
    <a:accent5>
      <a:srgbClr val="FF8529"/>
    </a:accent5>
    <a:accent6>
      <a:srgbClr val="E83773"/>
    </a:accent6>
    <a:hlink>
      <a:srgbClr val="414141"/>
    </a:hlink>
    <a:folHlink>
      <a:srgbClr val="C1316E"/>
    </a:folHlink>
  </a:clrScheme>
</a:themeOverride>
</file>

<file path=ppt/theme/themeOverride7.xml><?xml version="1.0" encoding="utf-8"?>
<a:themeOverride xmlns:a="http://schemas.openxmlformats.org/drawingml/2006/main">
  <a:clrScheme name="algebra">
    <a:dk1>
      <a:srgbClr val="000000"/>
    </a:dk1>
    <a:lt1>
      <a:srgbClr val="FFFFFF"/>
    </a:lt1>
    <a:dk2>
      <a:srgbClr val="FFFFFF"/>
    </a:dk2>
    <a:lt2>
      <a:srgbClr val="FFFFFF"/>
    </a:lt2>
    <a:accent1>
      <a:srgbClr val="CF41AD"/>
    </a:accent1>
    <a:accent2>
      <a:srgbClr val="F7921D"/>
    </a:accent2>
    <a:accent3>
      <a:srgbClr val="E5E5E5"/>
    </a:accent3>
    <a:accent4>
      <a:srgbClr val="B71373"/>
    </a:accent4>
    <a:accent5>
      <a:srgbClr val="FF8529"/>
    </a:accent5>
    <a:accent6>
      <a:srgbClr val="E83773"/>
    </a:accent6>
    <a:hlink>
      <a:srgbClr val="414141"/>
    </a:hlink>
    <a:folHlink>
      <a:srgbClr val="C1316E"/>
    </a:folHlink>
  </a:clrScheme>
</a:themeOverride>
</file>

<file path=ppt/theme/themeOverride8.xml><?xml version="1.0" encoding="utf-8"?>
<a:themeOverride xmlns:a="http://schemas.openxmlformats.org/drawingml/2006/main">
  <a:clrScheme name="algebra">
    <a:dk1>
      <a:srgbClr val="000000"/>
    </a:dk1>
    <a:lt1>
      <a:srgbClr val="FFFFFF"/>
    </a:lt1>
    <a:dk2>
      <a:srgbClr val="FFFFFF"/>
    </a:dk2>
    <a:lt2>
      <a:srgbClr val="FFFFFF"/>
    </a:lt2>
    <a:accent1>
      <a:srgbClr val="CF41AD"/>
    </a:accent1>
    <a:accent2>
      <a:srgbClr val="F7921D"/>
    </a:accent2>
    <a:accent3>
      <a:srgbClr val="E5E5E5"/>
    </a:accent3>
    <a:accent4>
      <a:srgbClr val="B71373"/>
    </a:accent4>
    <a:accent5>
      <a:srgbClr val="FF8529"/>
    </a:accent5>
    <a:accent6>
      <a:srgbClr val="E83773"/>
    </a:accent6>
    <a:hlink>
      <a:srgbClr val="414141"/>
    </a:hlink>
    <a:folHlink>
      <a:srgbClr val="C1316E"/>
    </a:folHlink>
  </a:clrScheme>
</a:themeOverride>
</file>

<file path=ppt/theme/themeOverride9.xml><?xml version="1.0" encoding="utf-8"?>
<a:themeOverride xmlns:a="http://schemas.openxmlformats.org/drawingml/2006/main">
  <a:clrScheme name="algebra">
    <a:dk1>
      <a:srgbClr val="000000"/>
    </a:dk1>
    <a:lt1>
      <a:srgbClr val="FFFFFF"/>
    </a:lt1>
    <a:dk2>
      <a:srgbClr val="FFFFFF"/>
    </a:dk2>
    <a:lt2>
      <a:srgbClr val="FFFFFF"/>
    </a:lt2>
    <a:accent1>
      <a:srgbClr val="CF41AD"/>
    </a:accent1>
    <a:accent2>
      <a:srgbClr val="F7921D"/>
    </a:accent2>
    <a:accent3>
      <a:srgbClr val="E5E5E5"/>
    </a:accent3>
    <a:accent4>
      <a:srgbClr val="B71373"/>
    </a:accent4>
    <a:accent5>
      <a:srgbClr val="FF8529"/>
    </a:accent5>
    <a:accent6>
      <a:srgbClr val="E83773"/>
    </a:accent6>
    <a:hlink>
      <a:srgbClr val="414141"/>
    </a:hlink>
    <a:folHlink>
      <a:srgbClr val="C1316E"/>
    </a:folHlink>
  </a:clrScheme>
</a:themeOverride>
</file>

<file path=docProps/app.xml><?xml version="1.0" encoding="utf-8"?>
<Properties xmlns="http://schemas.openxmlformats.org/officeDocument/2006/extended-properties" xmlns:vt="http://schemas.openxmlformats.org/officeDocument/2006/docPropsVTypes">
  <TotalTime>2837</TotalTime>
  <Words>2375</Words>
  <Application>Microsoft Office PowerPoint</Application>
  <PresentationFormat>Widescreen</PresentationFormat>
  <Paragraphs>243</Paragraphs>
  <Slides>30</Slides>
  <Notes>1</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30</vt:i4>
      </vt:variant>
    </vt:vector>
  </HeadingPairs>
  <TitlesOfParts>
    <vt:vector size="41" baseType="lpstr">
      <vt:lpstr>Aptos</vt:lpstr>
      <vt:lpstr>Arial</vt:lpstr>
      <vt:lpstr>Calibri</vt:lpstr>
      <vt:lpstr>Calibri Light</vt:lpstr>
      <vt:lpstr>Stolzl</vt:lpstr>
      <vt:lpstr>Stolzl Bold</vt:lpstr>
      <vt:lpstr>Stolzl Book</vt:lpstr>
      <vt:lpstr>Verdana</vt:lpstr>
      <vt:lpstr>Wingdings</vt:lpstr>
      <vt:lpstr>Office Theme</vt:lpstr>
      <vt:lpstr>1_Office Theme</vt:lpstr>
      <vt:lpstr> ENGLISH FOR IT   Revision for the Final Exam – LO 4,5,6  </vt:lpstr>
      <vt:lpstr>PowerPoint Presentation</vt:lpstr>
      <vt:lpstr>LEARNING OUTCOME 4 - VOCABULARY </vt:lpstr>
      <vt:lpstr>Learning material</vt:lpstr>
      <vt:lpstr>Assignment types</vt:lpstr>
      <vt:lpstr>Sample Task 1</vt:lpstr>
      <vt:lpstr>Key</vt:lpstr>
      <vt:lpstr>Sample Task 2</vt:lpstr>
      <vt:lpstr>Key</vt:lpstr>
      <vt:lpstr>Sample Task 3</vt:lpstr>
      <vt:lpstr>Key</vt:lpstr>
      <vt:lpstr>LEARNING OUTCOME 5 - GRAMMAR </vt:lpstr>
      <vt:lpstr>PRESENT SIMPLE</vt:lpstr>
      <vt:lpstr>PRESENT CONTINUOUS</vt:lpstr>
      <vt:lpstr>PAST SIMPLE</vt:lpstr>
      <vt:lpstr>PAST CONTINUOUS</vt:lpstr>
      <vt:lpstr>PRESENT PERFECT </vt:lpstr>
      <vt:lpstr>PRESENT PERFECT CONTINUOUS</vt:lpstr>
      <vt:lpstr>PAST PERFECT</vt:lpstr>
      <vt:lpstr>PAST PERFECT CONTINUOUS</vt:lpstr>
      <vt:lpstr>EXAM-TYPE ASSIGNMENTS </vt:lpstr>
      <vt:lpstr>Key</vt:lpstr>
      <vt:lpstr>PowerPoint Presentation</vt:lpstr>
      <vt:lpstr>Key</vt:lpstr>
      <vt:lpstr>PowerPoint Presentation</vt:lpstr>
      <vt:lpstr>Key</vt:lpstr>
      <vt:lpstr>Online resources for grammar exercises</vt:lpstr>
      <vt:lpstr>PowerPoint Presentation</vt:lpstr>
      <vt:lpstr>GRADING CRITERIA FOR LO6 (SUMMARY)</vt:lpstr>
      <vt:lpstr>#neverstoplearning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Ivana Žagar</dc:creator>
  <cp:lastModifiedBy>Tihana Banko</cp:lastModifiedBy>
  <cp:revision>42</cp:revision>
  <dcterms:created xsi:type="dcterms:W3CDTF">2021-01-25T17:44:01Z</dcterms:created>
  <dcterms:modified xsi:type="dcterms:W3CDTF">2025-01-10T12:52:27Z</dcterms:modified>
</cp:coreProperties>
</file>