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8"/>
  </p:notesMasterIdLst>
  <p:sldIdLst>
    <p:sldId id="265" r:id="rId2"/>
    <p:sldId id="329" r:id="rId3"/>
    <p:sldId id="330" r:id="rId4"/>
    <p:sldId id="267" r:id="rId5"/>
    <p:sldId id="262" r:id="rId6"/>
    <p:sldId id="339" r:id="rId7"/>
    <p:sldId id="342" r:id="rId8"/>
    <p:sldId id="351" r:id="rId9"/>
    <p:sldId id="352" r:id="rId10"/>
    <p:sldId id="273" r:id="rId11"/>
    <p:sldId id="274" r:id="rId12"/>
    <p:sldId id="326" r:id="rId13"/>
    <p:sldId id="276" r:id="rId14"/>
    <p:sldId id="354" r:id="rId15"/>
    <p:sldId id="327" r:id="rId16"/>
    <p:sldId id="355" r:id="rId17"/>
    <p:sldId id="356" r:id="rId18"/>
    <p:sldId id="336" r:id="rId19"/>
    <p:sldId id="333" r:id="rId20"/>
    <p:sldId id="357" r:id="rId21"/>
    <p:sldId id="281" r:id="rId22"/>
    <p:sldId id="283" r:id="rId23"/>
    <p:sldId id="277" r:id="rId24"/>
    <p:sldId id="300" r:id="rId25"/>
    <p:sldId id="358" r:id="rId26"/>
    <p:sldId id="353" r:id="rId27"/>
  </p:sldIdLst>
  <p:sldSz cx="12192000" cy="6858000"/>
  <p:notesSz cx="6858000" cy="9144000"/>
  <p:embeddedFontLst>
    <p:embeddedFont>
      <p:font typeface="Consolas" panose="020B0609020204030204" pitchFamily="49" charset="0"/>
      <p:regular r:id="rId29"/>
      <p:bold r:id="rId30"/>
      <p:italic r:id="rId31"/>
      <p:boldItalic r:id="rId32"/>
    </p:embeddedFont>
    <p:embeddedFont>
      <p:font typeface="Stolzl Bold" panose="00000800000000000000" charset="0"/>
      <p:bold r:id="rId33"/>
    </p:embeddedFont>
    <p:embeddedFont>
      <p:font typeface="Stolzl Book" panose="00000500000000000000" charset="0"/>
      <p:regular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66220" autoAdjust="0"/>
  </p:normalViewPr>
  <p:slideViewPr>
    <p:cSldViewPr snapToGrid="0" snapToObjects="1">
      <p:cViewPr varScale="1">
        <p:scale>
          <a:sx n="54" d="100"/>
          <a:sy n="54" d="100"/>
        </p:scale>
        <p:origin x="17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118533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131771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8EDC0C92-97E4-9540-AC90-F1BBF91896C7}" type="slidenum">
              <a:rPr lang="en-US" smtClean="0"/>
              <a:pPr/>
              <a:t>14</a:t>
            </a:fld>
            <a:endParaRPr lang="en-US"/>
          </a:p>
        </p:txBody>
      </p:sp>
    </p:spTree>
    <p:extLst>
      <p:ext uri="{BB962C8B-B14F-4D97-AF65-F5344CB8AC3E}">
        <p14:creationId xmlns:p14="http://schemas.microsoft.com/office/powerpoint/2010/main" val="142038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111247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167592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136793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23</a:t>
            </a:fld>
            <a:endParaRPr lang="en-US"/>
          </a:p>
        </p:txBody>
      </p:sp>
    </p:spTree>
    <p:extLst>
      <p:ext uri="{BB962C8B-B14F-4D97-AF65-F5344CB8AC3E}">
        <p14:creationId xmlns:p14="http://schemas.microsoft.com/office/powerpoint/2010/main" val="294944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24</a:t>
            </a:fld>
            <a:endParaRPr lang="en-US"/>
          </a:p>
        </p:txBody>
      </p:sp>
    </p:spTree>
    <p:extLst>
      <p:ext uri="{BB962C8B-B14F-4D97-AF65-F5344CB8AC3E}">
        <p14:creationId xmlns:p14="http://schemas.microsoft.com/office/powerpoint/2010/main" val="19889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3</a:t>
            </a:fld>
            <a:endParaRPr lang="en-US"/>
          </a:p>
        </p:txBody>
      </p:sp>
    </p:spTree>
    <p:extLst>
      <p:ext uri="{BB962C8B-B14F-4D97-AF65-F5344CB8AC3E}">
        <p14:creationId xmlns:p14="http://schemas.microsoft.com/office/powerpoint/2010/main" val="217546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sz="1200" b="0" i="0" u="none" strike="noStrike" kern="1200" baseline="0" dirty="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316171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5</a:t>
            </a:fld>
            <a:endParaRPr lang="en-US"/>
          </a:p>
        </p:txBody>
      </p:sp>
    </p:spTree>
    <p:extLst>
      <p:ext uri="{BB962C8B-B14F-4D97-AF65-F5344CB8AC3E}">
        <p14:creationId xmlns:p14="http://schemas.microsoft.com/office/powerpoint/2010/main" val="75359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6</a:t>
            </a:fld>
            <a:endParaRPr lang="en-US"/>
          </a:p>
        </p:txBody>
      </p:sp>
    </p:spTree>
    <p:extLst>
      <p:ext uri="{BB962C8B-B14F-4D97-AF65-F5344CB8AC3E}">
        <p14:creationId xmlns:p14="http://schemas.microsoft.com/office/powerpoint/2010/main" val="220762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pPr/>
              <a:t>7</a:t>
            </a:fld>
            <a:endParaRPr lang="en-US"/>
          </a:p>
        </p:txBody>
      </p:sp>
    </p:spTree>
    <p:extLst>
      <p:ext uri="{BB962C8B-B14F-4D97-AF65-F5344CB8AC3E}">
        <p14:creationId xmlns:p14="http://schemas.microsoft.com/office/powerpoint/2010/main" val="104778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231247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14475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EDC0C92-97E4-9540-AC90-F1BBF91896C7}" type="slidenum">
              <a:rPr lang="en-US" smtClean="0"/>
              <a:pPr/>
              <a:t>12</a:t>
            </a:fld>
            <a:endParaRPr lang="en-US"/>
          </a:p>
        </p:txBody>
      </p:sp>
    </p:spTree>
    <p:extLst>
      <p:ext uri="{BB962C8B-B14F-4D97-AF65-F5344CB8AC3E}">
        <p14:creationId xmlns:p14="http://schemas.microsoft.com/office/powerpoint/2010/main" val="279621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theintrepidguide.com/best-inspirational-quotes-for-language-learne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tihana.banko@algebra.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na.gudelj@algebra.h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hr-BA" sz="4000" dirty="0"/>
              <a:t>ENGLISH FOR IT </a:t>
            </a:r>
            <a:endParaRPr lang="en-US" sz="2400" b="0" dirty="0">
              <a:solidFill>
                <a:srgbClr val="C30E60"/>
              </a:solidFill>
            </a:endParaRPr>
          </a:p>
        </p:txBody>
      </p:sp>
      <p:sp>
        <p:nvSpPr>
          <p:cNvPr id="3" name="TekstniOkvir 2"/>
          <p:cNvSpPr txBox="1"/>
          <p:nvPr/>
        </p:nvSpPr>
        <p:spPr>
          <a:xfrm>
            <a:off x="6338607" y="3462337"/>
            <a:ext cx="4930589" cy="2308324"/>
          </a:xfrm>
          <a:prstGeom prst="rect">
            <a:avLst/>
          </a:prstGeom>
          <a:noFill/>
        </p:spPr>
        <p:txBody>
          <a:bodyPr wrap="square" rtlCol="0">
            <a:spAutoFit/>
          </a:bodyPr>
          <a:lstStyle/>
          <a:p>
            <a:pPr algn="ctr"/>
            <a:r>
              <a:rPr lang="en-US" sz="3600" dirty="0">
                <a:solidFill>
                  <a:schemeClr val="accent6">
                    <a:lumMod val="60000"/>
                    <a:lumOff val="40000"/>
                  </a:schemeClr>
                </a:solidFill>
                <a:latin typeface="Arial" panose="020B0604020202020204" pitchFamily="34" charset="0"/>
                <a:cs typeface="Arial" panose="020B0604020202020204" pitchFamily="34" charset="0"/>
              </a:rPr>
              <a:t>Instructions for attending courses and taking exams </a:t>
            </a:r>
            <a:endParaRPr lang="hr-HR" sz="3600" dirty="0">
              <a:solidFill>
                <a:schemeClr val="accent6">
                  <a:lumMod val="60000"/>
                  <a:lumOff val="40000"/>
                </a:schemeClr>
              </a:solidFill>
              <a:latin typeface="Arial" panose="020B0604020202020204" pitchFamily="34" charset="0"/>
              <a:cs typeface="Arial" panose="020B0604020202020204" pitchFamily="34" charset="0"/>
            </a:endParaRPr>
          </a:p>
          <a:p>
            <a:pPr algn="ctr"/>
            <a:r>
              <a:rPr lang="hr-HR" sz="3600" dirty="0" err="1">
                <a:solidFill>
                  <a:schemeClr val="accent6">
                    <a:lumMod val="60000"/>
                    <a:lumOff val="40000"/>
                  </a:schemeClr>
                </a:solidFill>
                <a:latin typeface="Arial" panose="020B0604020202020204" pitchFamily="34" charset="0"/>
                <a:cs typeface="Arial" panose="020B0604020202020204" pitchFamily="34" charset="0"/>
              </a:rPr>
              <a:t>academic</a:t>
            </a:r>
            <a:r>
              <a:rPr lang="hr-HR" sz="3600" dirty="0">
                <a:solidFill>
                  <a:schemeClr val="accent6">
                    <a:lumMod val="60000"/>
                    <a:lumOff val="40000"/>
                  </a:schemeClr>
                </a:solidFill>
                <a:latin typeface="Arial" panose="020B0604020202020204" pitchFamily="34" charset="0"/>
                <a:cs typeface="Arial" panose="020B0604020202020204" pitchFamily="34" charset="0"/>
              </a:rPr>
              <a:t> </a:t>
            </a:r>
            <a:r>
              <a:rPr lang="hr-HR" sz="3600" dirty="0" err="1">
                <a:solidFill>
                  <a:schemeClr val="accent6">
                    <a:lumMod val="60000"/>
                    <a:lumOff val="40000"/>
                  </a:schemeClr>
                </a:solidFill>
                <a:latin typeface="Arial" panose="020B0604020202020204" pitchFamily="34" charset="0"/>
                <a:cs typeface="Arial" panose="020B0604020202020204" pitchFamily="34" charset="0"/>
              </a:rPr>
              <a:t>year</a:t>
            </a:r>
            <a:r>
              <a:rPr lang="hr-HR" sz="3600" dirty="0">
                <a:solidFill>
                  <a:schemeClr val="accent6">
                    <a:lumMod val="60000"/>
                    <a:lumOff val="40000"/>
                  </a:schemeClr>
                </a:solidFill>
                <a:latin typeface="Arial" panose="020B0604020202020204" pitchFamily="34" charset="0"/>
                <a:cs typeface="Arial" panose="020B0604020202020204" pitchFamily="34" charset="0"/>
              </a:rPr>
              <a:t> 24/25</a:t>
            </a:r>
            <a:endParaRPr lang="en-US" sz="36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23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altLang="x-none" dirty="0"/>
              <a:t>What is necessary to get a signature?</a:t>
            </a:r>
            <a:endParaRPr lang="en-US" dirty="0"/>
          </a:p>
        </p:txBody>
      </p:sp>
      <p:sp>
        <p:nvSpPr>
          <p:cNvPr id="3" name="Rezervirano mjesto sadržaja 2"/>
          <p:cNvSpPr>
            <a:spLocks noGrp="1"/>
          </p:cNvSpPr>
          <p:nvPr>
            <p:ph sz="half" idx="1"/>
          </p:nvPr>
        </p:nvSpPr>
        <p:spPr>
          <a:xfrm>
            <a:off x="838199" y="1575104"/>
            <a:ext cx="9595981" cy="852564"/>
          </a:xfrm>
        </p:spPr>
        <p:txBody>
          <a:bodyPr>
            <a:normAutofit fontScale="77500" lnSpcReduction="20000"/>
          </a:bodyPr>
          <a:lstStyle/>
          <a:p>
            <a:pPr marL="0" indent="0">
              <a:buNone/>
              <a:defRPr/>
            </a:pPr>
            <a:r>
              <a:rPr lang="en-US" altLang="x-none" dirty="0">
                <a:latin typeface="Arial" panose="020B0604020202020204" pitchFamily="34" charset="0"/>
                <a:cs typeface="Arial" panose="020B0604020202020204" pitchFamily="34" charset="0"/>
              </a:rPr>
              <a:t>In order to obtain the right to a signature, it is necessary to participate in class at the percentage rate prescribed by the </a:t>
            </a:r>
            <a:r>
              <a:rPr lang="en-GB" dirty="0">
                <a:latin typeface="Arial" panose="020B0604020202020204" pitchFamily="34" charset="0"/>
                <a:cs typeface="Arial" panose="020B0604020202020204" pitchFamily="34" charset="0"/>
              </a:rPr>
              <a:t>Book of Regulations</a:t>
            </a:r>
            <a:r>
              <a:rPr lang="en-US" altLang="x-none" dirty="0">
                <a:latin typeface="Arial" panose="020B0604020202020204" pitchFamily="34" charset="0"/>
                <a:cs typeface="Arial" panose="020B0604020202020204" pitchFamily="34" charset="0"/>
              </a:rPr>
              <a:t> on studies and studying.</a:t>
            </a:r>
            <a:endParaRPr lang="en-US" dirty="0">
              <a:latin typeface="Arial" panose="020B0604020202020204" pitchFamily="34" charset="0"/>
              <a:cs typeface="Arial" panose="020B0604020202020204" pitchFamily="34" charset="0"/>
            </a:endParaRPr>
          </a:p>
        </p:txBody>
      </p:sp>
      <p:graphicFrame>
        <p:nvGraphicFramePr>
          <p:cNvPr id="6" name="Tablica 5"/>
          <p:cNvGraphicFramePr>
            <a:graphicFrameLocks noGrp="1"/>
          </p:cNvGraphicFramePr>
          <p:nvPr>
            <p:extLst>
              <p:ext uri="{D42A27DB-BD31-4B8C-83A1-F6EECF244321}">
                <p14:modId xmlns:p14="http://schemas.microsoft.com/office/powerpoint/2010/main" val="2509303648"/>
              </p:ext>
            </p:extLst>
          </p:nvPr>
        </p:nvGraphicFramePr>
        <p:xfrm>
          <a:off x="1572189" y="2578261"/>
          <a:ext cx="8128000" cy="100584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435421599"/>
                    </a:ext>
                  </a:extLst>
                </a:gridCol>
                <a:gridCol w="4064000">
                  <a:extLst>
                    <a:ext uri="{9D8B030D-6E8A-4147-A177-3AD203B41FA5}">
                      <a16:colId xmlns:a16="http://schemas.microsoft.com/office/drawing/2014/main" val="1670620813"/>
                    </a:ext>
                  </a:extLst>
                </a:gridCol>
              </a:tblGrid>
              <a:tr h="298817">
                <a:tc gridSpan="2">
                  <a:txBody>
                    <a:bodyPr/>
                    <a:lstStyle/>
                    <a:p>
                      <a:pPr algn="ctr"/>
                      <a:r>
                        <a:rPr lang="hr-HR" dirty="0" err="1"/>
                        <a:t>Lectures</a:t>
                      </a:r>
                      <a:r>
                        <a:rPr lang="hr-HR" dirty="0"/>
                        <a:t> </a:t>
                      </a:r>
                      <a:r>
                        <a:rPr lang="hr-HR" dirty="0" err="1"/>
                        <a:t>and</a:t>
                      </a:r>
                      <a:r>
                        <a:rPr lang="hr-HR" dirty="0"/>
                        <a:t> </a:t>
                      </a:r>
                      <a:r>
                        <a:rPr lang="hr-HR" dirty="0" err="1"/>
                        <a:t>practical</a:t>
                      </a:r>
                      <a:r>
                        <a:rPr lang="hr-HR" dirty="0"/>
                        <a:t> </a:t>
                      </a:r>
                      <a:r>
                        <a:rPr lang="hr-HR" dirty="0" err="1"/>
                        <a:t>classes</a:t>
                      </a:r>
                      <a:r>
                        <a:rPr lang="hr-HR" dirty="0"/>
                        <a:t> </a:t>
                      </a:r>
                      <a:r>
                        <a:rPr lang="hr-HR" dirty="0" err="1"/>
                        <a:t>participation</a:t>
                      </a:r>
                      <a:endParaRPr lang="hr-HR" dirty="0"/>
                    </a:p>
                  </a:txBody>
                  <a:tcPr anchor="ctr">
                    <a:solidFill>
                      <a:srgbClr val="C30E60"/>
                    </a:solidFill>
                  </a:tcPr>
                </a:tc>
                <a:tc hMerge="1">
                  <a:txBody>
                    <a:bodyPr/>
                    <a:lstStyle/>
                    <a:p>
                      <a:endParaRPr lang="hr-HR" dirty="0"/>
                    </a:p>
                  </a:txBody>
                  <a:tcPr/>
                </a:tc>
                <a:extLst>
                  <a:ext uri="{0D108BD9-81ED-4DB2-BD59-A6C34878D82A}">
                    <a16:rowId xmlns:a16="http://schemas.microsoft.com/office/drawing/2014/main" val="2044385318"/>
                  </a:ext>
                </a:extLst>
              </a:tr>
              <a:tr h="505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noProof="0" dirty="0"/>
                        <a:t>At least 50 % of physical presence in</a:t>
                      </a:r>
                      <a:r>
                        <a:rPr lang="en-US" altLang="x-none" baseline="0" noProof="0" dirty="0"/>
                        <a:t> lectures</a:t>
                      </a:r>
                      <a:endParaRPr lang="en-US"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noProof="0" dirty="0"/>
                        <a:t>At least </a:t>
                      </a:r>
                      <a:r>
                        <a:rPr lang="hr-HR" altLang="x-none" noProof="0" dirty="0"/>
                        <a:t>6</a:t>
                      </a:r>
                      <a:r>
                        <a:rPr lang="en-US" altLang="x-none" noProof="0" dirty="0"/>
                        <a:t>0 % of physical presence in </a:t>
                      </a:r>
                      <a:r>
                        <a:rPr lang="hr-HR" altLang="x-none" noProof="0" dirty="0" err="1"/>
                        <a:t>practical</a:t>
                      </a:r>
                      <a:r>
                        <a:rPr lang="hr-HR" altLang="x-none" noProof="0" dirty="0"/>
                        <a:t> </a:t>
                      </a:r>
                      <a:r>
                        <a:rPr lang="hr-HR" altLang="x-none" noProof="0" dirty="0" err="1"/>
                        <a:t>classes</a:t>
                      </a:r>
                      <a:endParaRPr lang="en-US" noProof="0" dirty="0"/>
                    </a:p>
                  </a:txBody>
                  <a:tcPr anchor="ctr"/>
                </a:tc>
                <a:extLst>
                  <a:ext uri="{0D108BD9-81ED-4DB2-BD59-A6C34878D82A}">
                    <a16:rowId xmlns:a16="http://schemas.microsoft.com/office/drawing/2014/main" val="1617145250"/>
                  </a:ext>
                </a:extLst>
              </a:tr>
            </a:tbl>
          </a:graphicData>
        </a:graphic>
      </p:graphicFrame>
      <p:sp>
        <p:nvSpPr>
          <p:cNvPr id="7" name="Pravokutnik 6"/>
          <p:cNvSpPr/>
          <p:nvPr/>
        </p:nvSpPr>
        <p:spPr>
          <a:xfrm>
            <a:off x="838199" y="4080126"/>
            <a:ext cx="10515600" cy="1107996"/>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Whoever fails to obtain a signature will have to enroll in the same course the following year, </a:t>
            </a:r>
            <a:r>
              <a:rPr lang="hr-HR" sz="2200" dirty="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pay the enrollment and does not have the right to take the exam.</a:t>
            </a:r>
            <a:endParaRPr lang="hr-HR" sz="2200" dirty="0">
              <a:latin typeface="Arial" panose="020B0604020202020204" pitchFamily="34" charset="0"/>
              <a:cs typeface="Arial" panose="020B0604020202020204" pitchFamily="34" charset="0"/>
            </a:endParaRPr>
          </a:p>
          <a:p>
            <a:endParaRPr lang="hr-H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36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eaLnBrk="1" hangingPunct="1"/>
            <a:r>
              <a:rPr lang="hr-HR" altLang="x-none" dirty="0" err="1"/>
              <a:t>Passing</a:t>
            </a:r>
            <a:r>
              <a:rPr lang="hr-HR" altLang="x-none" dirty="0"/>
              <a:t> </a:t>
            </a:r>
            <a:r>
              <a:rPr lang="hr-HR" altLang="x-none" dirty="0" err="1"/>
              <a:t>this</a:t>
            </a:r>
            <a:r>
              <a:rPr lang="hr-HR" altLang="x-none" dirty="0"/>
              <a:t> </a:t>
            </a:r>
            <a:r>
              <a:rPr lang="hr-HR" altLang="x-none" dirty="0" err="1"/>
              <a:t>course</a:t>
            </a:r>
            <a:endParaRPr lang="hr-HR" altLang="x-none" dirty="0"/>
          </a:p>
        </p:txBody>
      </p:sp>
      <p:sp>
        <p:nvSpPr>
          <p:cNvPr id="14339" name="Rezervirano mjesto sadržaja 2"/>
          <p:cNvSpPr>
            <a:spLocks noGrp="1"/>
          </p:cNvSpPr>
          <p:nvPr>
            <p:ph sz="quarter" idx="1"/>
          </p:nvPr>
        </p:nvSpPr>
        <p:spPr>
          <a:xfrm>
            <a:off x="754602" y="1754864"/>
            <a:ext cx="10209077" cy="4105275"/>
          </a:xfrm>
        </p:spPr>
        <p:txBody>
          <a:bodyPr>
            <a:normAutofit fontScale="92500" lnSpcReduction="20000"/>
          </a:bodyPr>
          <a:lstStyle/>
          <a:p>
            <a:pPr eaLnBrk="1" hangingPunct="1"/>
            <a:r>
              <a:rPr lang="en-US" altLang="x-none" dirty="0"/>
              <a:t>A course has </a:t>
            </a:r>
            <a:r>
              <a:rPr lang="hr-BA" altLang="x-none" dirty="0"/>
              <a:t>6</a:t>
            </a:r>
            <a:r>
              <a:rPr lang="en-US" altLang="x-none" dirty="0"/>
              <a:t> defined learning outcomes. </a:t>
            </a:r>
            <a:endParaRPr lang="hr-HR" altLang="x-none" dirty="0"/>
          </a:p>
          <a:p>
            <a:pPr eaLnBrk="1" hangingPunct="1"/>
            <a:r>
              <a:rPr lang="en-US" altLang="x-none" b="1" dirty="0"/>
              <a:t>In order for students to pass a course, they need to achieve at least 50% of credits of the total credit amount within each of the learning outcome</a:t>
            </a:r>
            <a:r>
              <a:rPr lang="en-US" altLang="x-none" dirty="0"/>
              <a:t>.</a:t>
            </a:r>
            <a:r>
              <a:rPr lang="en-US" altLang="x-none" b="1" dirty="0"/>
              <a:t> </a:t>
            </a:r>
            <a:endParaRPr lang="hr-HR" altLang="x-none" b="1" dirty="0"/>
          </a:p>
          <a:p>
            <a:pPr eaLnBrk="1" hangingPunct="1"/>
            <a:r>
              <a:rPr lang="en-US" altLang="x-none" b="1" dirty="0">
                <a:solidFill>
                  <a:srgbClr val="C30E60"/>
                </a:solidFill>
              </a:rPr>
              <a:t>If students fail to achieve at least 50 % of credits of a learning outcome, they can retake </a:t>
            </a:r>
            <a:r>
              <a:rPr lang="en-US" altLang="x-none" b="1" dirty="0" err="1">
                <a:solidFill>
                  <a:srgbClr val="C30E60"/>
                </a:solidFill>
              </a:rPr>
              <a:t>th</a:t>
            </a:r>
            <a:r>
              <a:rPr lang="hr-HR" altLang="x-none" b="1" dirty="0">
                <a:solidFill>
                  <a:srgbClr val="C30E60"/>
                </a:solidFill>
              </a:rPr>
              <a:t>at</a:t>
            </a:r>
            <a:r>
              <a:rPr lang="en-US" altLang="x-none" b="1" dirty="0">
                <a:solidFill>
                  <a:srgbClr val="C30E60"/>
                </a:solidFill>
              </a:rPr>
              <a:t> learning outcome</a:t>
            </a:r>
            <a:r>
              <a:rPr lang="hr-HR" altLang="x-none" b="1" dirty="0">
                <a:solidFill>
                  <a:srgbClr val="C30E60"/>
                </a:solidFill>
              </a:rPr>
              <a:t> </a:t>
            </a:r>
            <a:r>
              <a:rPr lang="en-US" altLang="x-none" b="1" dirty="0">
                <a:solidFill>
                  <a:srgbClr val="C30E60"/>
                </a:solidFill>
              </a:rPr>
              <a:t>during the next exam period</a:t>
            </a:r>
            <a:r>
              <a:rPr lang="hr-HR" altLang="x-none" b="1" dirty="0">
                <a:solidFill>
                  <a:srgbClr val="C30E60"/>
                </a:solidFill>
              </a:rPr>
              <a:t>.</a:t>
            </a:r>
            <a:endParaRPr lang="en-US" altLang="x-none" b="1" dirty="0">
              <a:solidFill>
                <a:srgbClr val="C30E60"/>
              </a:solidFill>
            </a:endParaRPr>
          </a:p>
          <a:p>
            <a:pPr eaLnBrk="1" hangingPunct="1"/>
            <a:r>
              <a:rPr lang="en-US" altLang="x-none" dirty="0"/>
              <a:t>The learning outcome evaluation methods:</a:t>
            </a:r>
          </a:p>
          <a:p>
            <a:pPr lvl="1" eaLnBrk="1" hangingPunct="1"/>
            <a:r>
              <a:rPr lang="hr-HR" altLang="x-none" dirty="0" err="1"/>
              <a:t>Midterm</a:t>
            </a:r>
            <a:r>
              <a:rPr lang="hr-HR" altLang="x-none" dirty="0"/>
              <a:t> </a:t>
            </a:r>
            <a:r>
              <a:rPr lang="en-US" altLang="x-none" dirty="0"/>
              <a:t>exam</a:t>
            </a:r>
            <a:endParaRPr lang="hr-BA" altLang="x-none" dirty="0"/>
          </a:p>
          <a:p>
            <a:pPr lvl="1" eaLnBrk="1" hangingPunct="1"/>
            <a:r>
              <a:rPr lang="hr-BA" altLang="x-none" dirty="0" err="1"/>
              <a:t>Exam</a:t>
            </a:r>
            <a:endParaRPr lang="hr-BA" altLang="x-none" dirty="0"/>
          </a:p>
          <a:p>
            <a:pPr lvl="1" eaLnBrk="1" hangingPunct="1"/>
            <a:r>
              <a:rPr lang="hr-BA" altLang="x-none" dirty="0" err="1"/>
              <a:t>Schoolwork</a:t>
            </a:r>
            <a:endParaRPr lang="hr-BA" altLang="x-none" dirty="0"/>
          </a:p>
          <a:p>
            <a:pPr lvl="1" eaLnBrk="1" hangingPunct="1"/>
            <a:r>
              <a:rPr lang="hr-BA" altLang="x-none" dirty="0" err="1"/>
              <a:t>Presentation</a:t>
            </a:r>
            <a:endParaRPr lang="hr-HR" altLang="x-none" dirty="0"/>
          </a:p>
          <a:p>
            <a:pPr marL="457200" lvl="1" indent="0" eaLnBrk="1" hangingPunct="1">
              <a:buNone/>
            </a:pPr>
            <a:endParaRPr lang="en-US" altLang="x-none" dirty="0"/>
          </a:p>
        </p:txBody>
      </p:sp>
      <p:pic>
        <p:nvPicPr>
          <p:cNvPr id="4" name="Picture 13"/>
          <p:cNvPicPr>
            <a:picLocks noChangeAspect="1"/>
          </p:cNvPicPr>
          <p:nvPr/>
        </p:nvPicPr>
        <p:blipFill>
          <a:blip r:embed="rId3"/>
          <a:stretch>
            <a:fillRect/>
          </a:stretch>
        </p:blipFill>
        <p:spPr>
          <a:xfrm>
            <a:off x="10166528" y="300949"/>
            <a:ext cx="1638300" cy="1282700"/>
          </a:xfrm>
          <a:prstGeom prst="rect">
            <a:avLst/>
          </a:prstGeom>
        </p:spPr>
      </p:pic>
    </p:spTree>
    <p:extLst>
      <p:ext uri="{BB962C8B-B14F-4D97-AF65-F5344CB8AC3E}">
        <p14:creationId xmlns:p14="http://schemas.microsoft.com/office/powerpoint/2010/main" val="348358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pPr algn="ctr" eaLnBrk="1" hangingPunct="1"/>
            <a:r>
              <a:rPr lang="en-GB" altLang="sr-Latn-RS" dirty="0"/>
              <a:t>How the points are allocated to specific learning outcomes</a:t>
            </a:r>
            <a:endParaRPr lang="hr-HR" altLang="sr-Latn-R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9801262"/>
              </p:ext>
            </p:extLst>
          </p:nvPr>
        </p:nvGraphicFramePr>
        <p:xfrm>
          <a:off x="1240968" y="1743164"/>
          <a:ext cx="9560382" cy="3871822"/>
        </p:xfrm>
        <a:graphic>
          <a:graphicData uri="http://schemas.openxmlformats.org/drawingml/2006/table">
            <a:tbl>
              <a:tblPr/>
              <a:tblGrid>
                <a:gridCol w="1573484">
                  <a:extLst>
                    <a:ext uri="{9D8B030D-6E8A-4147-A177-3AD203B41FA5}">
                      <a16:colId xmlns:a16="http://schemas.microsoft.com/office/drawing/2014/main" val="1187577500"/>
                    </a:ext>
                  </a:extLst>
                </a:gridCol>
                <a:gridCol w="1613310">
                  <a:extLst>
                    <a:ext uri="{9D8B030D-6E8A-4147-A177-3AD203B41FA5}">
                      <a16:colId xmlns:a16="http://schemas.microsoft.com/office/drawing/2014/main" val="915004022"/>
                    </a:ext>
                  </a:extLst>
                </a:gridCol>
                <a:gridCol w="1593397">
                  <a:extLst>
                    <a:ext uri="{9D8B030D-6E8A-4147-A177-3AD203B41FA5}">
                      <a16:colId xmlns:a16="http://schemas.microsoft.com/office/drawing/2014/main" val="1874983912"/>
                    </a:ext>
                  </a:extLst>
                </a:gridCol>
                <a:gridCol w="1593397">
                  <a:extLst>
                    <a:ext uri="{9D8B030D-6E8A-4147-A177-3AD203B41FA5}">
                      <a16:colId xmlns:a16="http://schemas.microsoft.com/office/drawing/2014/main" val="149474280"/>
                    </a:ext>
                  </a:extLst>
                </a:gridCol>
                <a:gridCol w="1772654">
                  <a:extLst>
                    <a:ext uri="{9D8B030D-6E8A-4147-A177-3AD203B41FA5}">
                      <a16:colId xmlns:a16="http://schemas.microsoft.com/office/drawing/2014/main" val="3586032498"/>
                    </a:ext>
                  </a:extLst>
                </a:gridCol>
                <a:gridCol w="1414140">
                  <a:extLst>
                    <a:ext uri="{9D8B030D-6E8A-4147-A177-3AD203B41FA5}">
                      <a16:colId xmlns:a16="http://schemas.microsoft.com/office/drawing/2014/main" val="4057537096"/>
                    </a:ext>
                  </a:extLst>
                </a:gridCol>
              </a:tblGrid>
              <a:tr h="1038952">
                <a:tc>
                  <a:txBody>
                    <a:bodyPr/>
                    <a:lstStyle/>
                    <a:p>
                      <a:pPr algn="ctr"/>
                      <a:r>
                        <a:rPr lang="hr-BA" sz="1200" b="1" dirty="0" err="1">
                          <a:solidFill>
                            <a:srgbClr val="FFFFFF"/>
                          </a:solidFill>
                          <a:effectLst/>
                          <a:latin typeface="Verdana" panose="020B0604030504040204" pitchFamily="34" charset="0"/>
                        </a:rPr>
                        <a:t>Outcome</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dirty="0">
                          <a:solidFill>
                            <a:srgbClr val="FFFFFF"/>
                          </a:solidFill>
                          <a:effectLst/>
                          <a:latin typeface="Verdana" panose="020B0604030504040204" pitchFamily="34" charset="0"/>
                        </a:rPr>
                        <a:t>M</a:t>
                      </a:r>
                      <a:r>
                        <a:rPr lang="hr-BA" sz="1200" b="1" dirty="0" err="1">
                          <a:solidFill>
                            <a:srgbClr val="FFFFFF"/>
                          </a:solidFill>
                          <a:effectLst/>
                          <a:latin typeface="Verdana" panose="020B0604030504040204" pitchFamily="34" charset="0"/>
                        </a:rPr>
                        <a:t>idterm</a:t>
                      </a:r>
                      <a:r>
                        <a:rPr lang="en-US" sz="1200" b="1" dirty="0">
                          <a:solidFill>
                            <a:srgbClr val="FFFFFF"/>
                          </a:solidFill>
                          <a:effectLst/>
                          <a:latin typeface="Verdana" panose="020B0604030504040204" pitchFamily="34" charset="0"/>
                        </a:rPr>
                        <a:t> </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hr-BA" sz="1200" b="1" dirty="0" err="1">
                          <a:solidFill>
                            <a:srgbClr val="FFFFFF"/>
                          </a:solidFill>
                          <a:effectLst/>
                          <a:latin typeface="Verdana" panose="020B0604030504040204" pitchFamily="34" charset="0"/>
                        </a:rPr>
                        <a:t>Exam</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dirty="0">
                          <a:solidFill>
                            <a:srgbClr val="FFFFFF"/>
                          </a:solidFill>
                          <a:effectLst/>
                          <a:latin typeface="Verdana" panose="020B0604030504040204" pitchFamily="34" charset="0"/>
                        </a:rPr>
                        <a:t>Pre</a:t>
                      </a:r>
                      <a:r>
                        <a:rPr lang="hr-BA" sz="1200" b="1" dirty="0" err="1">
                          <a:solidFill>
                            <a:srgbClr val="FFFFFF"/>
                          </a:solidFill>
                          <a:effectLst/>
                          <a:latin typeface="Verdana" panose="020B0604030504040204" pitchFamily="34" charset="0"/>
                        </a:rPr>
                        <a:t>sentation</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hr-HR" sz="1200" b="1" dirty="0" err="1">
                          <a:solidFill>
                            <a:srgbClr val="FFFFFF"/>
                          </a:solidFill>
                          <a:effectLst/>
                          <a:latin typeface="Verdana" panose="020B0604030504040204" pitchFamily="34" charset="0"/>
                        </a:rPr>
                        <a:t>Schoolwork</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200" b="1" dirty="0">
                          <a:solidFill>
                            <a:srgbClr val="FFFFFF"/>
                          </a:solidFill>
                          <a:effectLst/>
                          <a:latin typeface="Verdana" panose="020B0604030504040204" pitchFamily="34" charset="0"/>
                        </a:rPr>
                        <a:t>MAX</a:t>
                      </a:r>
                      <a:endParaRPr lang="en-US" sz="1200" dirty="0">
                        <a:solidFill>
                          <a:srgbClr val="FFFFFF"/>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230450163"/>
                  </a:ext>
                </a:extLst>
              </a:tr>
              <a:tr h="321642">
                <a:tc>
                  <a:txBody>
                    <a:bodyPr/>
                    <a:lstStyle/>
                    <a:p>
                      <a:pPr algn="ctr"/>
                      <a:r>
                        <a:rPr lang="en-US" sz="1400" b="1" dirty="0">
                          <a:solidFill>
                            <a:schemeClr val="tx1"/>
                          </a:solidFill>
                          <a:effectLst/>
                          <a:latin typeface="Verdana" panose="020B0604030504040204" pitchFamily="34" charset="0"/>
                        </a:rPr>
                        <a:t>I1</a:t>
                      </a: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en-US" sz="1400" dirty="0">
                          <a:effectLst/>
                          <a:latin typeface="Verdana" panose="020B0604030504040204" pitchFamily="34" charset="0"/>
                        </a:rPr>
                        <a:t>15</a:t>
                      </a: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hr-BA" sz="1400" dirty="0">
                          <a:effectLst/>
                          <a:latin typeface="Verdana" panose="020B0604030504040204" pitchFamily="34" charset="0"/>
                        </a:rPr>
                        <a:t>6</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en-US" sz="1400" b="1" dirty="0">
                          <a:solidFill>
                            <a:schemeClr val="bg1"/>
                          </a:solidFill>
                          <a:effectLst/>
                          <a:latin typeface="Verdana" panose="020B0604030504040204" pitchFamily="34" charset="0"/>
                        </a:rPr>
                        <a:t>2</a:t>
                      </a:r>
                      <a:r>
                        <a:rPr lang="hr-BA" sz="1400" b="1" dirty="0">
                          <a:solidFill>
                            <a:schemeClr val="bg1"/>
                          </a:solidFill>
                          <a:effectLst/>
                          <a:latin typeface="Verdana" panose="020B0604030504040204" pitchFamily="34" charset="0"/>
                        </a:rPr>
                        <a:t>1</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4280628937"/>
                  </a:ext>
                </a:extLst>
              </a:tr>
              <a:tr h="299922">
                <a:tc>
                  <a:txBody>
                    <a:bodyPr/>
                    <a:lstStyle/>
                    <a:p>
                      <a:pPr algn="ctr"/>
                      <a:r>
                        <a:rPr lang="en-US" sz="1400" b="1" dirty="0">
                          <a:solidFill>
                            <a:schemeClr val="tx1"/>
                          </a:solidFill>
                          <a:effectLst/>
                          <a:latin typeface="Verdana" panose="020B0604030504040204" pitchFamily="34" charset="0"/>
                        </a:rPr>
                        <a:t>I2</a:t>
                      </a: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en-US" sz="1400" dirty="0">
                          <a:effectLst/>
                          <a:latin typeface="Verdana" panose="020B0604030504040204" pitchFamily="34" charset="0"/>
                        </a:rPr>
                        <a:t>15</a:t>
                      </a: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hr-BA" sz="1400" dirty="0">
                          <a:effectLst/>
                          <a:latin typeface="Verdana" panose="020B0604030504040204" pitchFamily="34" charset="0"/>
                        </a:rPr>
                        <a:t>6</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40000"/>
                        <a:lumOff val="60000"/>
                      </a:schemeClr>
                    </a:solidFill>
                  </a:tcPr>
                </a:tc>
                <a:tc>
                  <a:txBody>
                    <a:bodyPr/>
                    <a:lstStyle/>
                    <a:p>
                      <a:pPr algn="ctr"/>
                      <a:r>
                        <a:rPr lang="en-US" sz="1400" b="1" dirty="0">
                          <a:solidFill>
                            <a:schemeClr val="bg1"/>
                          </a:solidFill>
                          <a:effectLst/>
                          <a:latin typeface="Verdana" panose="020B0604030504040204" pitchFamily="34" charset="0"/>
                        </a:rPr>
                        <a:t>2</a:t>
                      </a:r>
                      <a:r>
                        <a:rPr lang="hr-BA" sz="1400" b="1" dirty="0">
                          <a:solidFill>
                            <a:schemeClr val="bg1"/>
                          </a:solidFill>
                          <a:effectLst/>
                          <a:latin typeface="Verdana" panose="020B0604030504040204" pitchFamily="34" charset="0"/>
                        </a:rPr>
                        <a:t>1</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701511503"/>
                  </a:ext>
                </a:extLst>
              </a:tr>
              <a:tr h="321642">
                <a:tc>
                  <a:txBody>
                    <a:bodyPr/>
                    <a:lstStyle/>
                    <a:p>
                      <a:pPr algn="ctr"/>
                      <a:r>
                        <a:rPr lang="en-US" sz="1400" b="1" dirty="0">
                          <a:solidFill>
                            <a:schemeClr val="tx1"/>
                          </a:solidFill>
                          <a:effectLst/>
                          <a:latin typeface="Verdana" panose="020B0604030504040204" pitchFamily="34" charset="0"/>
                        </a:rPr>
                        <a:t>I</a:t>
                      </a:r>
                      <a:r>
                        <a:rPr lang="hr-BA" sz="1400" b="1" dirty="0">
                          <a:solidFill>
                            <a:schemeClr val="tx1"/>
                          </a:solidFill>
                          <a:effectLst/>
                          <a:latin typeface="Verdana" panose="020B0604030504040204" pitchFamily="34" charset="0"/>
                        </a:rPr>
                        <a:t>3</a:t>
                      </a:r>
                      <a:endParaRPr lang="en-US" sz="1400" b="1" dirty="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60000"/>
                        <a:lumOff val="4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60000"/>
                        <a:lumOff val="4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60000"/>
                        <a:lumOff val="40000"/>
                      </a:schemeClr>
                    </a:solidFill>
                  </a:tcPr>
                </a:tc>
                <a:tc>
                  <a:txBody>
                    <a:bodyPr/>
                    <a:lstStyle/>
                    <a:p>
                      <a:pPr algn="ctr"/>
                      <a:r>
                        <a:rPr lang="hr-BA" sz="1400" dirty="0">
                          <a:effectLst/>
                          <a:latin typeface="Verdana" panose="020B0604030504040204" pitchFamily="34" charset="0"/>
                        </a:rPr>
                        <a:t>6</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60000"/>
                        <a:lumOff val="4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6">
                        <a:lumMod val="60000"/>
                        <a:lumOff val="40000"/>
                      </a:schemeClr>
                    </a:solidFill>
                  </a:tcPr>
                </a:tc>
                <a:tc>
                  <a:txBody>
                    <a:bodyPr/>
                    <a:lstStyle/>
                    <a:p>
                      <a:pPr algn="ctr"/>
                      <a:r>
                        <a:rPr lang="hr-BA" sz="1400" b="1" dirty="0">
                          <a:solidFill>
                            <a:schemeClr val="bg1"/>
                          </a:solidFill>
                          <a:effectLst/>
                          <a:latin typeface="Verdana" panose="020B0604030504040204" pitchFamily="34" charset="0"/>
                        </a:rPr>
                        <a:t>6</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2207095094"/>
                  </a:ext>
                </a:extLst>
              </a:tr>
              <a:tr h="321642">
                <a:tc>
                  <a:txBody>
                    <a:bodyPr/>
                    <a:lstStyle/>
                    <a:p>
                      <a:pPr algn="ctr"/>
                      <a:r>
                        <a:rPr lang="en-US" sz="1400" b="1" dirty="0">
                          <a:solidFill>
                            <a:schemeClr val="tx1"/>
                          </a:solidFill>
                          <a:effectLst/>
                          <a:latin typeface="Verdana" panose="020B0604030504040204" pitchFamily="34" charset="0"/>
                        </a:rPr>
                        <a:t>I</a:t>
                      </a:r>
                      <a:r>
                        <a:rPr lang="hr-BA" sz="1400" b="1" dirty="0">
                          <a:solidFill>
                            <a:schemeClr val="tx1"/>
                          </a:solidFill>
                          <a:effectLst/>
                          <a:latin typeface="Verdana" panose="020B0604030504040204" pitchFamily="34" charset="0"/>
                        </a:rPr>
                        <a:t>4</a:t>
                      </a:r>
                      <a:endParaRPr lang="en-US" sz="1400" b="1" dirty="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dirty="0">
                          <a:effectLst/>
                          <a:latin typeface="Verdana" panose="020B0604030504040204" pitchFamily="34" charset="0"/>
                        </a:rPr>
                        <a:t>1</a:t>
                      </a:r>
                      <a:r>
                        <a:rPr lang="en-GB" sz="1400" dirty="0">
                          <a:effectLst/>
                          <a:latin typeface="Verdana" panose="020B0604030504040204" pitchFamily="34" charset="0"/>
                        </a:rPr>
                        <a:t>5</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hr-HR" sz="1400" dirty="0">
                          <a:effectLst/>
                          <a:latin typeface="Verdana" panose="020B0604030504040204" pitchFamily="34" charset="0"/>
                        </a:rPr>
                        <a:t>6</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b="1" dirty="0">
                          <a:solidFill>
                            <a:schemeClr val="bg1"/>
                          </a:solidFill>
                          <a:effectLst/>
                          <a:latin typeface="Verdana" panose="020B0604030504040204" pitchFamily="34" charset="0"/>
                        </a:rPr>
                        <a:t>2</a:t>
                      </a:r>
                      <a:r>
                        <a:rPr lang="hr-BA" sz="1400" b="1" dirty="0">
                          <a:solidFill>
                            <a:schemeClr val="bg1"/>
                          </a:solidFill>
                          <a:effectLst/>
                          <a:latin typeface="Verdana" panose="020B0604030504040204" pitchFamily="34" charset="0"/>
                        </a:rPr>
                        <a:t>1</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613062769"/>
                  </a:ext>
                </a:extLst>
              </a:tr>
              <a:tr h="321642">
                <a:tc>
                  <a:txBody>
                    <a:bodyPr/>
                    <a:lstStyle/>
                    <a:p>
                      <a:pPr algn="ctr"/>
                      <a:r>
                        <a:rPr lang="en-US" sz="1400" b="1" dirty="0">
                          <a:solidFill>
                            <a:schemeClr val="tx1"/>
                          </a:solidFill>
                          <a:effectLst/>
                          <a:latin typeface="Verdana" panose="020B0604030504040204" pitchFamily="34" charset="0"/>
                        </a:rPr>
                        <a:t>I</a:t>
                      </a:r>
                      <a:r>
                        <a:rPr lang="hr-BA" sz="1400" b="1" dirty="0">
                          <a:solidFill>
                            <a:schemeClr val="tx1"/>
                          </a:solidFill>
                          <a:effectLst/>
                          <a:latin typeface="Verdana" panose="020B0604030504040204" pitchFamily="34" charset="0"/>
                        </a:rPr>
                        <a:t>5</a:t>
                      </a:r>
                      <a:endParaRPr lang="en-US" sz="1400" b="1" dirty="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dirty="0">
                          <a:effectLst/>
                          <a:latin typeface="Verdana" panose="020B0604030504040204" pitchFamily="34" charset="0"/>
                        </a:rPr>
                        <a:t>1</a:t>
                      </a:r>
                      <a:r>
                        <a:rPr lang="en-GB" sz="1400" dirty="0">
                          <a:effectLst/>
                          <a:latin typeface="Verdana" panose="020B0604030504040204" pitchFamily="34" charset="0"/>
                        </a:rPr>
                        <a:t>5</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hr-HR" sz="1400" dirty="0">
                          <a:effectLst/>
                          <a:latin typeface="Verdana" panose="020B0604030504040204" pitchFamily="34" charset="0"/>
                        </a:rPr>
                        <a:t>6</a:t>
                      </a: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b="1" dirty="0">
                          <a:solidFill>
                            <a:schemeClr val="bg1"/>
                          </a:solidFill>
                          <a:effectLst/>
                          <a:latin typeface="Verdana" panose="020B0604030504040204" pitchFamily="34" charset="0"/>
                        </a:rPr>
                        <a:t>2</a:t>
                      </a:r>
                      <a:r>
                        <a:rPr lang="hr-BA" sz="1400" b="1" dirty="0">
                          <a:solidFill>
                            <a:schemeClr val="bg1"/>
                          </a:solidFill>
                          <a:effectLst/>
                          <a:latin typeface="Verdana" panose="020B0604030504040204" pitchFamily="34" charset="0"/>
                        </a:rPr>
                        <a:t>1</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4185548855"/>
                  </a:ext>
                </a:extLst>
              </a:tr>
              <a:tr h="406164">
                <a:tc>
                  <a:txBody>
                    <a:bodyPr/>
                    <a:lstStyle/>
                    <a:p>
                      <a:pPr algn="ctr"/>
                      <a:r>
                        <a:rPr lang="en-US" sz="1400" b="1" dirty="0">
                          <a:solidFill>
                            <a:schemeClr val="tx1"/>
                          </a:solidFill>
                          <a:effectLst/>
                          <a:latin typeface="Verdana" panose="020B0604030504040204" pitchFamily="34" charset="0"/>
                        </a:rPr>
                        <a:t>I</a:t>
                      </a:r>
                      <a:r>
                        <a:rPr lang="hr-BA" sz="1400" b="1" dirty="0">
                          <a:solidFill>
                            <a:schemeClr val="tx1"/>
                          </a:solidFill>
                          <a:effectLst/>
                          <a:latin typeface="Verdana" panose="020B0604030504040204" pitchFamily="34" charset="0"/>
                        </a:rPr>
                        <a:t>6</a:t>
                      </a:r>
                      <a:endParaRPr lang="en-US" sz="1400" b="1" dirty="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dirty="0">
                          <a:effectLst/>
                          <a:latin typeface="Verdana" panose="020B0604030504040204" pitchFamily="34" charset="0"/>
                        </a:rPr>
                        <a:t>10</a:t>
                      </a: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endParaRPr lang="en-US" sz="1400" dirty="0">
                        <a:effectLst/>
                        <a:latin typeface="Verdana" panose="020B0604030504040204" pitchFamily="34" charset="0"/>
                      </a:endParaRPr>
                    </a:p>
                  </a:txBody>
                  <a:tcPr marL="17787" marR="17787" marT="17787" marB="17787" anchor="ctr">
                    <a:lnL>
                      <a:noFill/>
                    </a:lnL>
                    <a:lnR>
                      <a:noFill/>
                    </a:lnR>
                    <a:lnT>
                      <a:noFill/>
                    </a:lnT>
                    <a:lnB>
                      <a:noFill/>
                    </a:lnB>
                    <a:solidFill>
                      <a:schemeClr val="accent4">
                        <a:lumMod val="60000"/>
                        <a:lumOff val="40000"/>
                      </a:schemeClr>
                    </a:solidFill>
                  </a:tcPr>
                </a:tc>
                <a:tc>
                  <a:txBody>
                    <a:bodyPr/>
                    <a:lstStyle/>
                    <a:p>
                      <a:pPr algn="ctr"/>
                      <a:r>
                        <a:rPr lang="en-US" sz="1400" b="1" dirty="0">
                          <a:solidFill>
                            <a:schemeClr val="bg1"/>
                          </a:solidFill>
                          <a:effectLst/>
                          <a:latin typeface="Verdana" panose="020B0604030504040204" pitchFamily="34" charset="0"/>
                        </a:rPr>
                        <a:t>10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882411446"/>
                  </a:ext>
                </a:extLst>
              </a:tr>
              <a:tr h="840216">
                <a:tc>
                  <a:txBody>
                    <a:bodyPr/>
                    <a:lstStyle/>
                    <a:p>
                      <a:r>
                        <a:rPr lang="hr-BA" sz="1400" b="1" dirty="0">
                          <a:solidFill>
                            <a:schemeClr val="tx1"/>
                          </a:solidFill>
                          <a:effectLst/>
                          <a:latin typeface="Verdana" panose="020B0604030504040204" pitchFamily="34" charset="0"/>
                        </a:rPr>
                        <a:t>TOTAL</a:t>
                      </a:r>
                      <a:endParaRPr lang="en-US" sz="1400" b="1" dirty="0">
                        <a:solidFill>
                          <a:schemeClr val="tx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dirty="0">
                          <a:solidFill>
                            <a:schemeClr val="bg1"/>
                          </a:solidFill>
                          <a:effectLst/>
                          <a:latin typeface="Verdana" panose="020B0604030504040204" pitchFamily="34" charset="0"/>
                        </a:rPr>
                        <a:t>30</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dirty="0">
                          <a:solidFill>
                            <a:schemeClr val="bg1"/>
                          </a:solidFill>
                          <a:effectLst/>
                          <a:latin typeface="Verdana" panose="020B0604030504040204" pitchFamily="34" charset="0"/>
                        </a:rPr>
                        <a:t>40</a:t>
                      </a: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hr-BA" sz="1400" b="1" dirty="0">
                          <a:solidFill>
                            <a:schemeClr val="bg1"/>
                          </a:solidFill>
                          <a:effectLst/>
                          <a:latin typeface="Verdana" panose="020B0604030504040204" pitchFamily="34" charset="0"/>
                        </a:rPr>
                        <a:t>6</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dirty="0">
                          <a:solidFill>
                            <a:schemeClr val="bg1"/>
                          </a:solidFill>
                          <a:effectLst/>
                          <a:latin typeface="Verdana" panose="020B0604030504040204" pitchFamily="34" charset="0"/>
                        </a:rPr>
                        <a:t>2</a:t>
                      </a:r>
                      <a:r>
                        <a:rPr lang="hr-HR" sz="1400" b="1" dirty="0">
                          <a:solidFill>
                            <a:schemeClr val="bg1"/>
                          </a:solidFill>
                          <a:effectLst/>
                          <a:latin typeface="Verdana" panose="020B0604030504040204" pitchFamily="34" charset="0"/>
                        </a:rPr>
                        <a:t>4</a:t>
                      </a:r>
                      <a:endParaRPr lang="en-US" sz="1400" b="1" dirty="0">
                        <a:solidFill>
                          <a:schemeClr val="bg1"/>
                        </a:solidFill>
                        <a:effectLst/>
                        <a:latin typeface="Verdana" panose="020B0604030504040204" pitchFamily="34" charset="0"/>
                      </a:endParaRPr>
                    </a:p>
                  </a:txBody>
                  <a:tcPr marL="17787" marR="17787" marT="17787" marB="17787" anchor="ctr">
                    <a:lnL>
                      <a:noFill/>
                    </a:lnL>
                    <a:lnR>
                      <a:noFill/>
                    </a:lnR>
                    <a:lnT>
                      <a:noFill/>
                    </a:lnT>
                    <a:lnB>
                      <a:noFill/>
                    </a:lnB>
                    <a:solidFill>
                      <a:schemeClr val="accent1">
                        <a:lumMod val="75000"/>
                      </a:schemeClr>
                    </a:solidFill>
                  </a:tcPr>
                </a:tc>
                <a:tc>
                  <a:txBody>
                    <a:bodyPr/>
                    <a:lstStyle/>
                    <a:p>
                      <a:pPr algn="ctr"/>
                      <a:r>
                        <a:rPr lang="en-US" sz="1400" b="1" dirty="0">
                          <a:solidFill>
                            <a:schemeClr val="bg1"/>
                          </a:solidFill>
                          <a:effectLst/>
                          <a:latin typeface="Verdana" panose="020B0604030504040204" pitchFamily="34" charset="0"/>
                        </a:rPr>
                        <a:t>100</a:t>
                      </a:r>
                    </a:p>
                  </a:txBody>
                  <a:tcPr marL="17787" marR="17787" marT="17787" marB="17787" anchor="ctr">
                    <a:lnL>
                      <a:noFill/>
                    </a:lnL>
                    <a:lnR>
                      <a:noFill/>
                    </a:lnR>
                    <a:lnT>
                      <a:noFill/>
                    </a:lnT>
                    <a:lnB>
                      <a:noFill/>
                    </a:lnB>
                    <a:solidFill>
                      <a:schemeClr val="accent1">
                        <a:lumMod val="75000"/>
                      </a:schemeClr>
                    </a:solidFill>
                  </a:tcPr>
                </a:tc>
                <a:extLst>
                  <a:ext uri="{0D108BD9-81ED-4DB2-BD59-A6C34878D82A}">
                    <a16:rowId xmlns:a16="http://schemas.microsoft.com/office/drawing/2014/main" val="3428870315"/>
                  </a:ext>
                </a:extLst>
              </a:tr>
            </a:tbl>
          </a:graphicData>
        </a:graphic>
      </p:graphicFrame>
    </p:spTree>
    <p:extLst>
      <p:ext uri="{BB962C8B-B14F-4D97-AF65-F5344CB8AC3E}">
        <p14:creationId xmlns:p14="http://schemas.microsoft.com/office/powerpoint/2010/main" val="332115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254" y="207963"/>
            <a:ext cx="9144000" cy="1057166"/>
          </a:xfrm>
        </p:spPr>
        <p:txBody>
          <a:bodyPr>
            <a:normAutofit/>
          </a:bodyPr>
          <a:lstStyle/>
          <a:p>
            <a:pPr algn="l"/>
            <a:r>
              <a:rPr lang="en-GB" sz="5400" dirty="0"/>
              <a:t>Grading</a:t>
            </a:r>
            <a:endParaRPr lang="en-US" sz="5400" dirty="0"/>
          </a:p>
        </p:txBody>
      </p:sp>
      <p:graphicFrame>
        <p:nvGraphicFramePr>
          <p:cNvPr id="5" name="Table 8"/>
          <p:cNvGraphicFramePr>
            <a:graphicFrameLocks noGrp="1"/>
          </p:cNvGraphicFramePr>
          <p:nvPr/>
        </p:nvGraphicFramePr>
        <p:xfrm>
          <a:off x="2021984" y="1946254"/>
          <a:ext cx="8034270" cy="2909790"/>
        </p:xfrm>
        <a:graphic>
          <a:graphicData uri="http://schemas.openxmlformats.org/drawingml/2006/table">
            <a:tbl>
              <a:tblPr firstRow="1" bandRow="1">
                <a:tableStyleId>{7E9639D4-E3E2-4D34-9284-5A2195B3D0D7}</a:tableStyleId>
              </a:tblPr>
              <a:tblGrid>
                <a:gridCol w="4017135">
                  <a:extLst>
                    <a:ext uri="{9D8B030D-6E8A-4147-A177-3AD203B41FA5}">
                      <a16:colId xmlns:a16="http://schemas.microsoft.com/office/drawing/2014/main" val="20000"/>
                    </a:ext>
                  </a:extLst>
                </a:gridCol>
                <a:gridCol w="4017135">
                  <a:extLst>
                    <a:ext uri="{9D8B030D-6E8A-4147-A177-3AD203B41FA5}">
                      <a16:colId xmlns:a16="http://schemas.microsoft.com/office/drawing/2014/main" val="20001"/>
                    </a:ext>
                  </a:extLst>
                </a:gridCol>
              </a:tblGrid>
              <a:tr h="484965">
                <a:tc>
                  <a:txBody>
                    <a:bodyPr/>
                    <a:lstStyle/>
                    <a:p>
                      <a:r>
                        <a:rPr lang="hr-HR" dirty="0" err="1"/>
                        <a:t>Number</a:t>
                      </a:r>
                      <a:r>
                        <a:rPr lang="hr-HR" dirty="0"/>
                        <a:t> </a:t>
                      </a:r>
                      <a:r>
                        <a:rPr lang="hr-HR" dirty="0" err="1"/>
                        <a:t>of</a:t>
                      </a:r>
                      <a:r>
                        <a:rPr lang="hr-HR" dirty="0"/>
                        <a:t> </a:t>
                      </a:r>
                      <a:r>
                        <a:rPr lang="hr-HR" dirty="0" err="1"/>
                        <a:t>points</a:t>
                      </a:r>
                      <a:r>
                        <a:rPr lang="hr-HR" dirty="0"/>
                        <a:t> </a:t>
                      </a:r>
                      <a:r>
                        <a:rPr lang="hr-HR" dirty="0" err="1"/>
                        <a:t>achieved</a:t>
                      </a:r>
                      <a:endParaRPr lang="hr-HR" dirty="0">
                        <a:solidFill>
                          <a:schemeClr val="accent6">
                            <a:lumMod val="50000"/>
                          </a:schemeClr>
                        </a:solidFill>
                        <a:latin typeface="Calibri" pitchFamily="34" charset="0"/>
                      </a:endParaRPr>
                    </a:p>
                  </a:txBody>
                  <a:tcPr>
                    <a:solidFill>
                      <a:srgbClr val="C30E60"/>
                    </a:solidFill>
                  </a:tcPr>
                </a:tc>
                <a:tc>
                  <a:txBody>
                    <a:bodyPr/>
                    <a:lstStyle/>
                    <a:p>
                      <a:r>
                        <a:rPr lang="hr-HR" dirty="0"/>
                        <a:t>Grade</a:t>
                      </a:r>
                      <a:endParaRPr lang="hr-HR" dirty="0">
                        <a:solidFill>
                          <a:schemeClr val="accent6">
                            <a:lumMod val="50000"/>
                          </a:schemeClr>
                        </a:solidFill>
                        <a:latin typeface="Calibri" pitchFamily="34" charset="0"/>
                      </a:endParaRPr>
                    </a:p>
                  </a:txBody>
                  <a:tcPr>
                    <a:solidFill>
                      <a:srgbClr val="C30E60"/>
                    </a:solidFill>
                  </a:tcPr>
                </a:tc>
                <a:extLst>
                  <a:ext uri="{0D108BD9-81ED-4DB2-BD59-A6C34878D82A}">
                    <a16:rowId xmlns:a16="http://schemas.microsoft.com/office/drawing/2014/main" val="10000"/>
                  </a:ext>
                </a:extLst>
              </a:tr>
              <a:tr h="484965">
                <a:tc>
                  <a:txBody>
                    <a:bodyPr/>
                    <a:lstStyle/>
                    <a:p>
                      <a:r>
                        <a:rPr lang="hr-HR" dirty="0"/>
                        <a:t> 0,00 – 50,00</a:t>
                      </a:r>
                      <a:endParaRPr lang="hr-HR" dirty="0">
                        <a:latin typeface="Consolas" pitchFamily="49" charset="0"/>
                      </a:endParaRPr>
                    </a:p>
                  </a:txBody>
                  <a:tcPr/>
                </a:tc>
                <a:tc>
                  <a:txBody>
                    <a:bodyPr/>
                    <a:lstStyle/>
                    <a:p>
                      <a:r>
                        <a:rPr lang="hr-HR" dirty="0"/>
                        <a:t>1</a:t>
                      </a:r>
                      <a:r>
                        <a:rPr lang="hr-HR" baseline="0" dirty="0"/>
                        <a:t> (</a:t>
                      </a:r>
                      <a:r>
                        <a:rPr lang="hr-HR" baseline="0" dirty="0" err="1"/>
                        <a:t>insufficient</a:t>
                      </a:r>
                      <a:r>
                        <a:rPr lang="hr-HR" baseline="0" dirty="0"/>
                        <a:t>)</a:t>
                      </a:r>
                      <a:endParaRPr lang="hr-HR" dirty="0">
                        <a:latin typeface="Calibri" pitchFamily="34" charset="0"/>
                      </a:endParaRPr>
                    </a:p>
                  </a:txBody>
                  <a:tcPr/>
                </a:tc>
                <a:extLst>
                  <a:ext uri="{0D108BD9-81ED-4DB2-BD59-A6C34878D82A}">
                    <a16:rowId xmlns:a16="http://schemas.microsoft.com/office/drawing/2014/main" val="10001"/>
                  </a:ext>
                </a:extLst>
              </a:tr>
              <a:tr h="484965">
                <a:tc>
                  <a:txBody>
                    <a:bodyPr/>
                    <a:lstStyle/>
                    <a:p>
                      <a:r>
                        <a:rPr lang="hr-HR" dirty="0"/>
                        <a:t>50,01 – 58,00</a:t>
                      </a:r>
                      <a:endParaRPr lang="hr-HR" dirty="0">
                        <a:latin typeface="Consolas" pitchFamily="49" charset="0"/>
                      </a:endParaRPr>
                    </a:p>
                  </a:txBody>
                  <a:tcPr/>
                </a:tc>
                <a:tc>
                  <a:txBody>
                    <a:bodyPr/>
                    <a:lstStyle/>
                    <a:p>
                      <a:r>
                        <a:rPr lang="hr-HR" dirty="0"/>
                        <a:t>2 (</a:t>
                      </a:r>
                      <a:r>
                        <a:rPr lang="hr-HR" dirty="0" err="1"/>
                        <a:t>sufficient</a:t>
                      </a:r>
                      <a:r>
                        <a:rPr lang="hr-HR" dirty="0"/>
                        <a:t>)</a:t>
                      </a:r>
                      <a:endParaRPr lang="hr-HR" dirty="0">
                        <a:latin typeface="Calibri" pitchFamily="34" charset="0"/>
                      </a:endParaRPr>
                    </a:p>
                  </a:txBody>
                  <a:tcPr/>
                </a:tc>
                <a:extLst>
                  <a:ext uri="{0D108BD9-81ED-4DB2-BD59-A6C34878D82A}">
                    <a16:rowId xmlns:a16="http://schemas.microsoft.com/office/drawing/2014/main" val="10002"/>
                  </a:ext>
                </a:extLst>
              </a:tr>
              <a:tr h="484965">
                <a:tc>
                  <a:txBody>
                    <a:bodyPr/>
                    <a:lstStyle/>
                    <a:p>
                      <a:r>
                        <a:rPr lang="hr-HR" dirty="0"/>
                        <a:t>58,01 – 75,00</a:t>
                      </a:r>
                      <a:endParaRPr lang="hr-HR" dirty="0">
                        <a:latin typeface="Consolas" pitchFamily="49" charset="0"/>
                      </a:endParaRPr>
                    </a:p>
                  </a:txBody>
                  <a:tcPr/>
                </a:tc>
                <a:tc>
                  <a:txBody>
                    <a:bodyPr/>
                    <a:lstStyle/>
                    <a:p>
                      <a:r>
                        <a:rPr lang="hr-HR" dirty="0"/>
                        <a:t>3 (</a:t>
                      </a:r>
                      <a:r>
                        <a:rPr lang="hr-HR" dirty="0" err="1"/>
                        <a:t>good</a:t>
                      </a:r>
                      <a:r>
                        <a:rPr lang="hr-HR" dirty="0"/>
                        <a:t>)</a:t>
                      </a:r>
                      <a:endParaRPr lang="hr-HR" dirty="0">
                        <a:latin typeface="Calibri" pitchFamily="34" charset="0"/>
                      </a:endParaRPr>
                    </a:p>
                  </a:txBody>
                  <a:tcPr/>
                </a:tc>
                <a:extLst>
                  <a:ext uri="{0D108BD9-81ED-4DB2-BD59-A6C34878D82A}">
                    <a16:rowId xmlns:a16="http://schemas.microsoft.com/office/drawing/2014/main" val="10003"/>
                  </a:ext>
                </a:extLst>
              </a:tr>
              <a:tr h="484965">
                <a:tc>
                  <a:txBody>
                    <a:bodyPr/>
                    <a:lstStyle/>
                    <a:p>
                      <a:r>
                        <a:rPr lang="hr-HR" dirty="0"/>
                        <a:t>75,01 – 92,00</a:t>
                      </a:r>
                      <a:endParaRPr lang="hr-HR" dirty="0">
                        <a:latin typeface="Consolas" pitchFamily="49" charset="0"/>
                      </a:endParaRPr>
                    </a:p>
                  </a:txBody>
                  <a:tcPr/>
                </a:tc>
                <a:tc>
                  <a:txBody>
                    <a:bodyPr/>
                    <a:lstStyle/>
                    <a:p>
                      <a:r>
                        <a:rPr lang="hr-HR" dirty="0"/>
                        <a:t>4 (</a:t>
                      </a:r>
                      <a:r>
                        <a:rPr lang="hr-HR" dirty="0" err="1"/>
                        <a:t>very</a:t>
                      </a:r>
                      <a:r>
                        <a:rPr lang="hr-HR" dirty="0"/>
                        <a:t> </a:t>
                      </a:r>
                      <a:r>
                        <a:rPr lang="hr-HR" dirty="0" err="1"/>
                        <a:t>good</a:t>
                      </a:r>
                      <a:r>
                        <a:rPr lang="hr-HR" dirty="0"/>
                        <a:t>)</a:t>
                      </a:r>
                      <a:endParaRPr lang="hr-HR" dirty="0">
                        <a:latin typeface="Calibri" pitchFamily="34" charset="0"/>
                      </a:endParaRPr>
                    </a:p>
                  </a:txBody>
                  <a:tcPr/>
                </a:tc>
                <a:extLst>
                  <a:ext uri="{0D108BD9-81ED-4DB2-BD59-A6C34878D82A}">
                    <a16:rowId xmlns:a16="http://schemas.microsoft.com/office/drawing/2014/main" val="10004"/>
                  </a:ext>
                </a:extLst>
              </a:tr>
              <a:tr h="484965">
                <a:tc>
                  <a:txBody>
                    <a:bodyPr/>
                    <a:lstStyle/>
                    <a:p>
                      <a:r>
                        <a:rPr lang="hr-HR" dirty="0"/>
                        <a:t>92,01 – 100,00</a:t>
                      </a:r>
                      <a:endParaRPr lang="hr-HR" dirty="0">
                        <a:latin typeface="Consolas" pitchFamily="49" charset="0"/>
                      </a:endParaRPr>
                    </a:p>
                  </a:txBody>
                  <a:tcPr/>
                </a:tc>
                <a:tc>
                  <a:txBody>
                    <a:bodyPr/>
                    <a:lstStyle/>
                    <a:p>
                      <a:r>
                        <a:rPr lang="hr-HR" dirty="0"/>
                        <a:t>5 (</a:t>
                      </a:r>
                      <a:r>
                        <a:rPr lang="hr-HR" dirty="0" err="1"/>
                        <a:t>excellent</a:t>
                      </a:r>
                      <a:r>
                        <a:rPr lang="hr-HR" dirty="0"/>
                        <a:t>)</a:t>
                      </a:r>
                      <a:endParaRPr lang="hr-HR" dirty="0">
                        <a:latin typeface="Calibri"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8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2DF1E-D96E-40E4-BE68-CC6DA5B25CFB}"/>
              </a:ext>
            </a:extLst>
          </p:cNvPr>
          <p:cNvSpPr>
            <a:spLocks noGrp="1"/>
          </p:cNvSpPr>
          <p:nvPr>
            <p:ph idx="1"/>
          </p:nvPr>
        </p:nvSpPr>
        <p:spPr/>
        <p:txBody>
          <a:bodyPr vert="horz" lIns="91440" tIns="45720" rIns="91440" bIns="45720" rtlCol="0" anchor="t">
            <a:normAutofit/>
          </a:bodyPr>
          <a:lstStyle/>
          <a:p>
            <a:r>
              <a:rPr lang="hr-HR" dirty="0" err="1"/>
              <a:t>Presentation</a:t>
            </a:r>
            <a:r>
              <a:rPr lang="hr-HR" dirty="0"/>
              <a:t> </a:t>
            </a:r>
            <a:r>
              <a:rPr lang="hr-HR" dirty="0" err="1"/>
              <a:t>weighs</a:t>
            </a:r>
            <a:r>
              <a:rPr lang="hr-HR" dirty="0"/>
              <a:t> 6 </a:t>
            </a:r>
            <a:r>
              <a:rPr lang="hr-HR" dirty="0" err="1"/>
              <a:t>points</a:t>
            </a:r>
            <a:r>
              <a:rPr lang="hr-HR" dirty="0"/>
              <a:t> </a:t>
            </a:r>
            <a:r>
              <a:rPr lang="hr-HR" dirty="0" err="1"/>
              <a:t>and</a:t>
            </a:r>
            <a:r>
              <a:rPr lang="hr-HR" dirty="0"/>
              <a:t> </a:t>
            </a:r>
            <a:r>
              <a:rPr lang="hr-HR" dirty="0" err="1"/>
              <a:t>is</a:t>
            </a:r>
            <a:r>
              <a:rPr lang="hr-HR" dirty="0"/>
              <a:t> </a:t>
            </a:r>
            <a:r>
              <a:rPr lang="hr-HR" dirty="0" err="1"/>
              <a:t>obligatory</a:t>
            </a:r>
            <a:r>
              <a:rPr lang="hr-HR" dirty="0"/>
              <a:t> </a:t>
            </a:r>
            <a:r>
              <a:rPr lang="hr-HR" dirty="0" err="1"/>
              <a:t>part</a:t>
            </a:r>
            <a:r>
              <a:rPr lang="hr-HR" dirty="0"/>
              <a:t> </a:t>
            </a:r>
            <a:r>
              <a:rPr lang="hr-HR" dirty="0" err="1"/>
              <a:t>of</a:t>
            </a:r>
            <a:r>
              <a:rPr lang="hr-HR" dirty="0"/>
              <a:t> </a:t>
            </a:r>
            <a:r>
              <a:rPr lang="hr-HR" dirty="0" err="1"/>
              <a:t>the</a:t>
            </a:r>
            <a:r>
              <a:rPr lang="hr-HR" dirty="0"/>
              <a:t> </a:t>
            </a:r>
            <a:r>
              <a:rPr lang="hr-HR" dirty="0" err="1"/>
              <a:t>course</a:t>
            </a:r>
            <a:r>
              <a:rPr lang="hr-HR" dirty="0"/>
              <a:t>.</a:t>
            </a:r>
          </a:p>
          <a:p>
            <a:r>
              <a:rPr lang="hr-HR" dirty="0" err="1"/>
              <a:t>Without</a:t>
            </a:r>
            <a:r>
              <a:rPr lang="hr-HR" dirty="0"/>
              <a:t> </a:t>
            </a:r>
            <a:r>
              <a:rPr lang="hr-HR" dirty="0" err="1"/>
              <a:t>the</a:t>
            </a:r>
            <a:r>
              <a:rPr lang="hr-HR" dirty="0"/>
              <a:t> </a:t>
            </a:r>
            <a:r>
              <a:rPr lang="hr-HR" dirty="0" err="1"/>
              <a:t>presentation</a:t>
            </a:r>
            <a:r>
              <a:rPr lang="hr-HR" dirty="0"/>
              <a:t> grade (</a:t>
            </a:r>
            <a:r>
              <a:rPr lang="hr-HR" dirty="0" err="1"/>
              <a:t>which</a:t>
            </a:r>
            <a:r>
              <a:rPr lang="hr-HR" dirty="0"/>
              <a:t> must </a:t>
            </a:r>
            <a:r>
              <a:rPr lang="hr-HR" dirty="0" err="1"/>
              <a:t>be</a:t>
            </a:r>
            <a:r>
              <a:rPr lang="hr-HR" dirty="0"/>
              <a:t> minimum 3 </a:t>
            </a:r>
            <a:r>
              <a:rPr lang="hr-HR" dirty="0" err="1"/>
              <a:t>points</a:t>
            </a:r>
            <a:r>
              <a:rPr lang="hr-HR" dirty="0"/>
              <a:t>), </a:t>
            </a:r>
            <a:r>
              <a:rPr lang="hr-HR" dirty="0" err="1"/>
              <a:t>you</a:t>
            </a:r>
            <a:r>
              <a:rPr lang="hr-HR" dirty="0"/>
              <a:t> </a:t>
            </a:r>
            <a:r>
              <a:rPr lang="hr-HR" dirty="0" err="1"/>
              <a:t>cannot</a:t>
            </a:r>
            <a:r>
              <a:rPr lang="hr-HR" dirty="0"/>
              <a:t> </a:t>
            </a:r>
            <a:r>
              <a:rPr lang="hr-HR" dirty="0" err="1"/>
              <a:t>pass</a:t>
            </a:r>
            <a:r>
              <a:rPr lang="hr-HR" dirty="0"/>
              <a:t> </a:t>
            </a:r>
            <a:r>
              <a:rPr lang="hr-HR" dirty="0" err="1"/>
              <a:t>this</a:t>
            </a:r>
            <a:r>
              <a:rPr lang="hr-HR" dirty="0"/>
              <a:t> </a:t>
            </a:r>
            <a:r>
              <a:rPr lang="hr-HR" dirty="0" err="1"/>
              <a:t>course</a:t>
            </a:r>
            <a:r>
              <a:rPr lang="hr-HR" dirty="0"/>
              <a:t>. </a:t>
            </a:r>
          </a:p>
          <a:p>
            <a:r>
              <a:rPr lang="hr-HR" dirty="0" err="1"/>
              <a:t>Instructions</a:t>
            </a:r>
            <a:r>
              <a:rPr lang="hr-HR" dirty="0"/>
              <a:t> </a:t>
            </a:r>
            <a:r>
              <a:rPr lang="hr-HR" dirty="0" err="1"/>
              <a:t>and</a:t>
            </a:r>
            <a:r>
              <a:rPr lang="hr-HR" dirty="0"/>
              <a:t> </a:t>
            </a:r>
            <a:r>
              <a:rPr lang="hr-HR" dirty="0" err="1"/>
              <a:t>guidelines</a:t>
            </a:r>
            <a:r>
              <a:rPr lang="hr-HR" dirty="0"/>
              <a:t> for </a:t>
            </a:r>
            <a:r>
              <a:rPr lang="hr-HR" dirty="0" err="1"/>
              <a:t>Presentation</a:t>
            </a:r>
            <a:r>
              <a:rPr lang="hr-HR" dirty="0"/>
              <a:t> are </a:t>
            </a:r>
            <a:r>
              <a:rPr lang="hr-HR" dirty="0" err="1"/>
              <a:t>published</a:t>
            </a:r>
            <a:r>
              <a:rPr lang="hr-HR" dirty="0"/>
              <a:t> on </a:t>
            </a:r>
            <a:r>
              <a:rPr lang="hr-HR" dirty="0" err="1"/>
              <a:t>InfoEduca</a:t>
            </a:r>
            <a:r>
              <a:rPr lang="hr-HR" dirty="0"/>
              <a:t>. </a:t>
            </a:r>
          </a:p>
          <a:p>
            <a:r>
              <a:rPr lang="hr-HR" dirty="0" err="1">
                <a:latin typeface="Arial"/>
                <a:cs typeface="Arial"/>
              </a:rPr>
              <a:t>Presentations</a:t>
            </a:r>
            <a:r>
              <a:rPr lang="hr-HR" dirty="0">
                <a:latin typeface="Arial"/>
                <a:cs typeface="Arial"/>
              </a:rPr>
              <a:t> are </a:t>
            </a:r>
            <a:r>
              <a:rPr lang="hr-HR" dirty="0" err="1">
                <a:latin typeface="Arial"/>
                <a:cs typeface="Arial"/>
              </a:rPr>
              <a:t>held</a:t>
            </a:r>
            <a:r>
              <a:rPr lang="hr-HR" dirty="0">
                <a:latin typeface="Arial"/>
                <a:cs typeface="Arial"/>
              </a:rPr>
              <a:t> </a:t>
            </a:r>
            <a:r>
              <a:rPr lang="hr-HR" dirty="0" err="1">
                <a:latin typeface="Arial"/>
                <a:cs typeface="Arial"/>
              </a:rPr>
              <a:t>according</a:t>
            </a:r>
            <a:r>
              <a:rPr lang="hr-HR" dirty="0">
                <a:latin typeface="Arial"/>
                <a:cs typeface="Arial"/>
              </a:rPr>
              <a:t> to a </a:t>
            </a:r>
            <a:r>
              <a:rPr lang="hr-HR" dirty="0" err="1">
                <a:latin typeface="Arial"/>
                <a:cs typeface="Arial"/>
              </a:rPr>
              <a:t>prearranged</a:t>
            </a:r>
            <a:r>
              <a:rPr lang="hr-HR" dirty="0">
                <a:latin typeface="Arial"/>
                <a:cs typeface="Arial"/>
              </a:rPr>
              <a:t> </a:t>
            </a:r>
            <a:r>
              <a:rPr lang="hr-HR" dirty="0" err="1">
                <a:latin typeface="Arial"/>
                <a:cs typeface="Arial"/>
              </a:rPr>
              <a:t>schedule</a:t>
            </a:r>
            <a:r>
              <a:rPr lang="hr-HR" dirty="0">
                <a:latin typeface="Arial"/>
                <a:cs typeface="Arial"/>
              </a:rPr>
              <a:t> </a:t>
            </a:r>
            <a:r>
              <a:rPr lang="hr-HR" dirty="0" err="1">
                <a:latin typeface="Arial"/>
                <a:cs typeface="Arial"/>
              </a:rPr>
              <a:t>published</a:t>
            </a:r>
            <a:r>
              <a:rPr lang="hr-HR" dirty="0">
                <a:latin typeface="Arial"/>
                <a:cs typeface="Arial"/>
              </a:rPr>
              <a:t> on</a:t>
            </a:r>
            <a:r>
              <a:rPr lang="en-GB" dirty="0">
                <a:latin typeface="Arial"/>
                <a:cs typeface="Arial"/>
              </a:rPr>
              <a:t> </a:t>
            </a:r>
            <a:r>
              <a:rPr lang="hr-BA" dirty="0">
                <a:latin typeface="Arial"/>
                <a:cs typeface="Arial"/>
              </a:rPr>
              <a:t>MS </a:t>
            </a:r>
            <a:r>
              <a:rPr lang="hr-BA" dirty="0" err="1">
                <a:latin typeface="Arial"/>
                <a:cs typeface="Arial"/>
              </a:rPr>
              <a:t>Teams</a:t>
            </a:r>
            <a:r>
              <a:rPr lang="hr-HR" dirty="0">
                <a:latin typeface="Arial"/>
                <a:cs typeface="Arial"/>
              </a:rPr>
              <a:t> – make sure </a:t>
            </a:r>
            <a:r>
              <a:rPr lang="hr-HR" dirty="0" err="1">
                <a:latin typeface="Arial"/>
                <a:cs typeface="Arial"/>
              </a:rPr>
              <a:t>you</a:t>
            </a:r>
            <a:r>
              <a:rPr lang="hr-HR" dirty="0">
                <a:latin typeface="Arial"/>
                <a:cs typeface="Arial"/>
              </a:rPr>
              <a:t> DO NOT MISS </a:t>
            </a:r>
            <a:r>
              <a:rPr lang="hr-HR" dirty="0" err="1">
                <a:latin typeface="Arial"/>
                <a:cs typeface="Arial"/>
              </a:rPr>
              <a:t>your</a:t>
            </a:r>
            <a:r>
              <a:rPr lang="hr-HR" dirty="0">
                <a:latin typeface="Arial"/>
                <a:cs typeface="Arial"/>
              </a:rPr>
              <a:t> time </a:t>
            </a:r>
            <a:r>
              <a:rPr lang="hr-HR" dirty="0" err="1">
                <a:latin typeface="Arial"/>
                <a:cs typeface="Arial"/>
              </a:rPr>
              <a:t>slot</a:t>
            </a:r>
            <a:r>
              <a:rPr lang="hr-HR" dirty="0">
                <a:latin typeface="Arial"/>
                <a:cs typeface="Arial"/>
              </a:rPr>
              <a:t>!</a:t>
            </a:r>
          </a:p>
        </p:txBody>
      </p:sp>
      <p:sp>
        <p:nvSpPr>
          <p:cNvPr id="4" name="Title 1"/>
          <p:cNvSpPr>
            <a:spLocks noGrp="1"/>
          </p:cNvSpPr>
          <p:nvPr>
            <p:ph type="title"/>
          </p:nvPr>
        </p:nvSpPr>
        <p:spPr>
          <a:solidFill>
            <a:schemeClr val="accent4">
              <a:lumMod val="60000"/>
              <a:lumOff val="40000"/>
            </a:schemeClr>
          </a:solidFill>
        </p:spPr>
        <p:txBody>
          <a:bodyPr/>
          <a:lstStyle/>
          <a:p>
            <a:pPr algn="ctr"/>
            <a:r>
              <a:rPr lang="hr-HR" dirty="0" err="1"/>
              <a:t>Presentation</a:t>
            </a:r>
            <a:r>
              <a:rPr lang="hr-HR" dirty="0"/>
              <a:t> (LO3)</a:t>
            </a:r>
            <a:endParaRPr lang="en-US" dirty="0"/>
          </a:p>
        </p:txBody>
      </p:sp>
    </p:spTree>
    <p:extLst>
      <p:ext uri="{BB962C8B-B14F-4D97-AF65-F5344CB8AC3E}">
        <p14:creationId xmlns:p14="http://schemas.microsoft.com/office/powerpoint/2010/main" val="104369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dirty="0" err="1"/>
              <a:t>Schoolworks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lgn="ctr">
              <a:buNone/>
            </a:pPr>
            <a:r>
              <a:rPr lang="hr-BA" dirty="0" err="1"/>
              <a:t>Schoolworks</a:t>
            </a:r>
            <a:r>
              <a:rPr lang="hr-BA" dirty="0"/>
              <a:t> </a:t>
            </a:r>
            <a:r>
              <a:rPr lang="hr-HR" dirty="0"/>
              <a:t>are short </a:t>
            </a:r>
            <a:r>
              <a:rPr lang="hr-HR" dirty="0" err="1"/>
              <a:t>quizzes</a:t>
            </a:r>
            <a:r>
              <a:rPr lang="hr-HR" dirty="0"/>
              <a:t> </a:t>
            </a:r>
            <a:r>
              <a:rPr lang="hr-HR" dirty="0" err="1"/>
              <a:t>done</a:t>
            </a:r>
            <a:r>
              <a:rPr lang="hr-HR" dirty="0"/>
              <a:t> </a:t>
            </a:r>
            <a:r>
              <a:rPr lang="hr-HR" dirty="0" err="1"/>
              <a:t>in</a:t>
            </a:r>
            <a:r>
              <a:rPr lang="hr-HR" dirty="0"/>
              <a:t> </a:t>
            </a:r>
            <a:r>
              <a:rPr lang="hr-HR" dirty="0" err="1"/>
              <a:t>practical</a:t>
            </a:r>
            <a:r>
              <a:rPr lang="hr-HR" dirty="0"/>
              <a:t> </a:t>
            </a:r>
            <a:r>
              <a:rPr lang="hr-HR" dirty="0" err="1"/>
              <a:t>classes</a:t>
            </a:r>
            <a:r>
              <a:rPr lang="hr-HR" dirty="0"/>
              <a:t>:</a:t>
            </a:r>
          </a:p>
          <a:p>
            <a:pPr marL="0" indent="0" algn="ctr">
              <a:buFont typeface="Wingdings" pitchFamily="2" charset="2"/>
              <a:buChar char="q"/>
            </a:pPr>
            <a:r>
              <a:rPr lang="hr-HR" dirty="0">
                <a:latin typeface="Arial"/>
                <a:cs typeface="Arial"/>
              </a:rPr>
              <a:t> </a:t>
            </a:r>
            <a:r>
              <a:rPr lang="hr-HR" b="1" dirty="0" err="1">
                <a:latin typeface="Arial"/>
                <a:cs typeface="Arial"/>
              </a:rPr>
              <a:t>Week</a:t>
            </a:r>
            <a:r>
              <a:rPr lang="hr-HR" b="1" dirty="0">
                <a:latin typeface="Arial"/>
                <a:cs typeface="Arial"/>
              </a:rPr>
              <a:t> 4 (</a:t>
            </a:r>
            <a:r>
              <a:rPr lang="en-GB" b="1" dirty="0"/>
              <a:t>2</a:t>
            </a:r>
            <a:r>
              <a:rPr lang="hr-BA" b="1" dirty="0"/>
              <a:t>1</a:t>
            </a:r>
            <a:r>
              <a:rPr lang="en-GB" b="1" dirty="0"/>
              <a:t>.-2</a:t>
            </a:r>
            <a:r>
              <a:rPr lang="hr-BA" b="1" dirty="0"/>
              <a:t>6</a:t>
            </a:r>
            <a:r>
              <a:rPr lang="en-GB" b="1" dirty="0"/>
              <a:t>.10.2</a:t>
            </a:r>
            <a:r>
              <a:rPr lang="hr-BA" b="1" dirty="0"/>
              <a:t>4</a:t>
            </a:r>
            <a:r>
              <a:rPr lang="hr-HR" b="1" dirty="0">
                <a:latin typeface="Arial"/>
                <a:cs typeface="Arial"/>
              </a:rPr>
              <a:t>) </a:t>
            </a:r>
            <a:r>
              <a:rPr lang="hr-HR" dirty="0">
                <a:latin typeface="Arial"/>
                <a:cs typeface="Arial"/>
              </a:rPr>
              <a:t>– 6 </a:t>
            </a:r>
            <a:r>
              <a:rPr lang="hr-HR" dirty="0" err="1">
                <a:latin typeface="Arial"/>
                <a:cs typeface="Arial"/>
              </a:rPr>
              <a:t>points</a:t>
            </a:r>
            <a:r>
              <a:rPr lang="hr-HR" dirty="0">
                <a:latin typeface="Arial"/>
                <a:cs typeface="Arial"/>
              </a:rPr>
              <a:t>- </a:t>
            </a:r>
            <a:r>
              <a:rPr lang="hr-HR" dirty="0" err="1">
                <a:latin typeface="Arial"/>
                <a:cs typeface="Arial"/>
              </a:rPr>
              <a:t>vocabulary</a:t>
            </a:r>
            <a:r>
              <a:rPr lang="hr-HR" dirty="0">
                <a:latin typeface="Arial"/>
                <a:cs typeface="Arial"/>
              </a:rPr>
              <a:t> (LO1)</a:t>
            </a:r>
          </a:p>
          <a:p>
            <a:pPr marL="0" indent="0" algn="ctr">
              <a:buFont typeface="Wingdings" pitchFamily="2" charset="2"/>
              <a:buChar char="q"/>
            </a:pPr>
            <a:r>
              <a:rPr lang="hr-HR" b="1" dirty="0">
                <a:latin typeface="Arial"/>
                <a:cs typeface="Arial"/>
              </a:rPr>
              <a:t> </a:t>
            </a:r>
            <a:r>
              <a:rPr lang="hr-HR" b="1" dirty="0" err="1">
                <a:latin typeface="Arial"/>
                <a:cs typeface="Arial"/>
              </a:rPr>
              <a:t>Week</a:t>
            </a:r>
            <a:r>
              <a:rPr lang="hr-HR" b="1" dirty="0">
                <a:latin typeface="Arial"/>
                <a:cs typeface="Arial"/>
              </a:rPr>
              <a:t> 7 (</a:t>
            </a:r>
            <a:r>
              <a:rPr lang="hr-BA" b="1" dirty="0"/>
              <a:t>11</a:t>
            </a:r>
            <a:r>
              <a:rPr lang="en-GB" b="1" dirty="0"/>
              <a:t>.-1</a:t>
            </a:r>
            <a:r>
              <a:rPr lang="hr-BA" b="1" dirty="0"/>
              <a:t>6</a:t>
            </a:r>
            <a:r>
              <a:rPr lang="en-GB" b="1" dirty="0"/>
              <a:t>.11.2</a:t>
            </a:r>
            <a:r>
              <a:rPr lang="hr-BA" b="1" dirty="0"/>
              <a:t>4</a:t>
            </a:r>
            <a:r>
              <a:rPr lang="hr-HR" b="1" dirty="0">
                <a:latin typeface="Arial"/>
                <a:cs typeface="Arial"/>
              </a:rPr>
              <a:t>) </a:t>
            </a:r>
            <a:r>
              <a:rPr lang="hr-HR" dirty="0">
                <a:latin typeface="Arial"/>
                <a:cs typeface="Arial"/>
              </a:rPr>
              <a:t>– 6 </a:t>
            </a:r>
            <a:r>
              <a:rPr lang="hr-HR" dirty="0" err="1">
                <a:latin typeface="Arial"/>
                <a:cs typeface="Arial"/>
              </a:rPr>
              <a:t>points</a:t>
            </a:r>
            <a:r>
              <a:rPr lang="hr-HR" dirty="0">
                <a:latin typeface="Arial"/>
                <a:cs typeface="Arial"/>
              </a:rPr>
              <a:t> – </a:t>
            </a:r>
            <a:r>
              <a:rPr lang="hr-HR" dirty="0" err="1">
                <a:latin typeface="Arial"/>
                <a:cs typeface="Arial"/>
              </a:rPr>
              <a:t>grammar</a:t>
            </a:r>
            <a:r>
              <a:rPr lang="hr-HR" dirty="0">
                <a:latin typeface="Arial"/>
                <a:cs typeface="Arial"/>
              </a:rPr>
              <a:t> (LO2)</a:t>
            </a:r>
          </a:p>
          <a:p>
            <a:pPr marL="0" indent="0" algn="ctr">
              <a:buFont typeface="Wingdings" pitchFamily="2" charset="2"/>
              <a:buChar char="q"/>
            </a:pPr>
            <a:r>
              <a:rPr lang="hr-HR" b="1" dirty="0">
                <a:latin typeface="Arial"/>
                <a:cs typeface="Arial"/>
              </a:rPr>
              <a:t> </a:t>
            </a:r>
            <a:r>
              <a:rPr lang="hr-HR" b="1" dirty="0" err="1">
                <a:latin typeface="Arial"/>
                <a:cs typeface="Arial"/>
              </a:rPr>
              <a:t>Week</a:t>
            </a:r>
            <a:r>
              <a:rPr lang="hr-HR" b="1" dirty="0">
                <a:latin typeface="Arial"/>
                <a:cs typeface="Arial"/>
              </a:rPr>
              <a:t> 12 (</a:t>
            </a:r>
            <a:r>
              <a:rPr lang="hr-BA" b="1" dirty="0"/>
              <a:t>16</a:t>
            </a:r>
            <a:r>
              <a:rPr lang="en-GB" b="1" dirty="0"/>
              <a:t>.-</a:t>
            </a:r>
            <a:r>
              <a:rPr lang="hr-BA" b="1" dirty="0"/>
              <a:t>21</a:t>
            </a:r>
            <a:r>
              <a:rPr lang="en-GB" b="1" dirty="0"/>
              <a:t>.</a:t>
            </a:r>
            <a:r>
              <a:rPr lang="hr-BA" b="1" dirty="0"/>
              <a:t>12</a:t>
            </a:r>
            <a:r>
              <a:rPr lang="en-GB" b="1" dirty="0"/>
              <a:t>.24)</a:t>
            </a:r>
            <a:r>
              <a:rPr lang="hr-HR" b="1" dirty="0"/>
              <a:t> </a:t>
            </a:r>
            <a:r>
              <a:rPr lang="hr-HR" dirty="0">
                <a:latin typeface="Arial"/>
                <a:cs typeface="Arial"/>
              </a:rPr>
              <a:t>– 6 </a:t>
            </a:r>
            <a:r>
              <a:rPr lang="hr-HR" dirty="0" err="1">
                <a:latin typeface="Arial"/>
                <a:cs typeface="Arial"/>
              </a:rPr>
              <a:t>points</a:t>
            </a:r>
            <a:r>
              <a:rPr lang="hr-HR" dirty="0">
                <a:latin typeface="Arial"/>
                <a:cs typeface="Arial"/>
              </a:rPr>
              <a:t> – </a:t>
            </a:r>
            <a:r>
              <a:rPr lang="hr-HR" dirty="0" err="1">
                <a:latin typeface="Arial"/>
                <a:cs typeface="Arial"/>
              </a:rPr>
              <a:t>vocabulary</a:t>
            </a:r>
            <a:r>
              <a:rPr lang="hr-HR" dirty="0">
                <a:latin typeface="Arial"/>
                <a:cs typeface="Arial"/>
              </a:rPr>
              <a:t> (LO5)</a:t>
            </a:r>
          </a:p>
          <a:p>
            <a:pPr marL="0" indent="0" algn="ctr">
              <a:buFont typeface="Wingdings" pitchFamily="2" charset="2"/>
              <a:buChar char="q"/>
            </a:pPr>
            <a:r>
              <a:rPr lang="hr-HR" dirty="0">
                <a:latin typeface="Arial"/>
                <a:cs typeface="Arial"/>
              </a:rPr>
              <a:t> </a:t>
            </a:r>
            <a:r>
              <a:rPr lang="hr-HR" b="1" dirty="0" err="1">
                <a:latin typeface="Arial"/>
                <a:cs typeface="Arial"/>
              </a:rPr>
              <a:t>Week</a:t>
            </a:r>
            <a:r>
              <a:rPr lang="hr-HR" b="1" dirty="0">
                <a:latin typeface="Arial"/>
                <a:cs typeface="Arial"/>
              </a:rPr>
              <a:t> 16 (</a:t>
            </a:r>
            <a:r>
              <a:rPr lang="en-GB" b="1" dirty="0"/>
              <a:t>1</a:t>
            </a:r>
            <a:r>
              <a:rPr lang="hr-BA" b="1" dirty="0"/>
              <a:t>3</a:t>
            </a:r>
            <a:r>
              <a:rPr lang="en-GB" b="1" dirty="0"/>
              <a:t>.-</a:t>
            </a:r>
            <a:r>
              <a:rPr lang="hr-BA" b="1" dirty="0"/>
              <a:t>18</a:t>
            </a:r>
            <a:r>
              <a:rPr lang="en-GB" b="1" dirty="0"/>
              <a:t>.01.2</a:t>
            </a:r>
            <a:r>
              <a:rPr lang="hr-BA" b="1" dirty="0"/>
              <a:t>5)</a:t>
            </a:r>
            <a:r>
              <a:rPr lang="hr-HR" b="1" dirty="0">
                <a:latin typeface="Arial"/>
                <a:cs typeface="Arial"/>
              </a:rPr>
              <a:t> </a:t>
            </a:r>
            <a:r>
              <a:rPr lang="hr-HR" dirty="0">
                <a:latin typeface="Arial"/>
                <a:cs typeface="Arial"/>
              </a:rPr>
              <a:t>– 6 </a:t>
            </a:r>
            <a:r>
              <a:rPr lang="hr-HR" dirty="0" err="1">
                <a:latin typeface="Arial"/>
                <a:cs typeface="Arial"/>
              </a:rPr>
              <a:t>points</a:t>
            </a:r>
            <a:r>
              <a:rPr lang="hr-HR" dirty="0">
                <a:latin typeface="Arial"/>
                <a:cs typeface="Arial"/>
              </a:rPr>
              <a:t> – </a:t>
            </a:r>
            <a:r>
              <a:rPr lang="hr-HR" dirty="0" err="1">
                <a:latin typeface="Arial"/>
                <a:cs typeface="Arial"/>
              </a:rPr>
              <a:t>grammar</a:t>
            </a:r>
            <a:r>
              <a:rPr lang="hr-HR" dirty="0">
                <a:latin typeface="Arial"/>
                <a:cs typeface="Arial"/>
              </a:rPr>
              <a:t> (LO4)</a:t>
            </a:r>
          </a:p>
          <a:p>
            <a:pPr marL="0" indent="0" algn="ctr">
              <a:buFont typeface="Wingdings" pitchFamily="2" charset="2"/>
              <a:buChar char="q"/>
            </a:pPr>
            <a:endParaRPr lang="hr-HR" dirty="0"/>
          </a:p>
          <a:p>
            <a:pPr marL="0" indent="0">
              <a:buNone/>
            </a:pPr>
            <a:r>
              <a:rPr lang="en-GB" dirty="0"/>
              <a:t>If you are not present in class when the schoolwork</a:t>
            </a:r>
            <a:r>
              <a:rPr lang="hr-HR" dirty="0"/>
              <a:t> </a:t>
            </a:r>
            <a:r>
              <a:rPr lang="hr-HR" dirty="0" err="1"/>
              <a:t>is</a:t>
            </a:r>
            <a:r>
              <a:rPr lang="hr-HR" dirty="0"/>
              <a:t> </a:t>
            </a:r>
            <a:r>
              <a:rPr lang="hr-HR" dirty="0" err="1"/>
              <a:t>conducted</a:t>
            </a:r>
            <a:r>
              <a:rPr lang="hr-HR" dirty="0"/>
              <a:t>, </a:t>
            </a:r>
            <a:r>
              <a:rPr lang="hr-HR" dirty="0" err="1"/>
              <a:t>you</a:t>
            </a:r>
            <a:r>
              <a:rPr lang="hr-HR" dirty="0"/>
              <a:t> </a:t>
            </a:r>
            <a:r>
              <a:rPr lang="hr-HR" dirty="0" err="1"/>
              <a:t>cannot</a:t>
            </a:r>
            <a:r>
              <a:rPr lang="hr-HR" dirty="0"/>
              <a:t> make </a:t>
            </a:r>
            <a:r>
              <a:rPr lang="hr-HR" dirty="0" err="1"/>
              <a:t>it</a:t>
            </a:r>
            <a:r>
              <a:rPr lang="hr-HR" dirty="0"/>
              <a:t> </a:t>
            </a:r>
            <a:r>
              <a:rPr lang="hr-HR" dirty="0" err="1"/>
              <a:t>up</a:t>
            </a:r>
            <a:r>
              <a:rPr lang="hr-HR" dirty="0"/>
              <a:t> </a:t>
            </a:r>
            <a:r>
              <a:rPr lang="hr-HR" dirty="0" err="1"/>
              <a:t>later</a:t>
            </a:r>
            <a:r>
              <a:rPr lang="hr-HR" dirty="0"/>
              <a:t>. </a:t>
            </a:r>
          </a:p>
        </p:txBody>
      </p:sp>
    </p:spTree>
    <p:extLst>
      <p:ext uri="{BB962C8B-B14F-4D97-AF65-F5344CB8AC3E}">
        <p14:creationId xmlns:p14="http://schemas.microsoft.com/office/powerpoint/2010/main" val="189549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en-GB" dirty="0"/>
              <a:t>IMPORTANT</a:t>
            </a:r>
            <a:r>
              <a:rPr lang="hr-HR" dirty="0"/>
              <a:t>!</a:t>
            </a:r>
            <a:endParaRPr lang="en-US" dirty="0"/>
          </a:p>
        </p:txBody>
      </p:sp>
      <p:sp>
        <p:nvSpPr>
          <p:cNvPr id="3" name="Content Placeholder 2"/>
          <p:cNvSpPr>
            <a:spLocks noGrp="1"/>
          </p:cNvSpPr>
          <p:nvPr>
            <p:ph idx="1"/>
          </p:nvPr>
        </p:nvSpPr>
        <p:spPr/>
        <p:txBody>
          <a:bodyPr>
            <a:normAutofit/>
          </a:bodyPr>
          <a:lstStyle/>
          <a:p>
            <a:pPr fontAlgn="base"/>
            <a:r>
              <a:rPr lang="hr-BA" dirty="0"/>
              <a:t>SCHOOLWORKS are </a:t>
            </a:r>
            <a:r>
              <a:rPr lang="en-GB" dirty="0"/>
              <a:t>not obligatory</a:t>
            </a:r>
            <a:r>
              <a:rPr lang="hr-HR" dirty="0"/>
              <a:t>, BUT…..</a:t>
            </a:r>
          </a:p>
          <a:p>
            <a:pPr marL="0" indent="0" fontAlgn="base">
              <a:buNone/>
            </a:pPr>
            <a:r>
              <a:rPr lang="hr-HR" dirty="0"/>
              <a:t> </a:t>
            </a:r>
            <a:r>
              <a:rPr lang="en-US" dirty="0"/>
              <a:t>​</a:t>
            </a:r>
          </a:p>
          <a:p>
            <a:pPr fontAlgn="base"/>
            <a:r>
              <a:rPr lang="en-GB" dirty="0"/>
              <a:t>The number of points gained in </a:t>
            </a:r>
            <a:r>
              <a:rPr lang="hr-BA" dirty="0"/>
              <a:t>SW</a:t>
            </a:r>
            <a:r>
              <a:rPr lang="en-GB" dirty="0"/>
              <a:t> does not allow students to pass the written exam, but they are a chance to get the highest grade</a:t>
            </a:r>
            <a:r>
              <a:rPr lang="hr-BA" dirty="0"/>
              <a:t>!</a:t>
            </a:r>
            <a:endParaRPr lang="en-GB" dirty="0"/>
          </a:p>
          <a:p>
            <a:pPr fontAlgn="base"/>
            <a:endParaRPr lang="en-US" dirty="0"/>
          </a:p>
          <a:p>
            <a:pPr fontAlgn="base"/>
            <a:r>
              <a:rPr lang="en-GB" b="1" u="sng" dirty="0"/>
              <a:t>It is not possible to make up for the missed</a:t>
            </a:r>
            <a:r>
              <a:rPr lang="hr-BA" b="1" u="sng" dirty="0"/>
              <a:t> SW </a:t>
            </a:r>
            <a:r>
              <a:rPr lang="en-GB" b="1" u="sng" dirty="0"/>
              <a:t>after the end of the course.</a:t>
            </a:r>
            <a:endParaRPr lang="en-US" b="1" u="sng" dirty="0"/>
          </a:p>
        </p:txBody>
      </p:sp>
    </p:spTree>
    <p:extLst>
      <p:ext uri="{BB962C8B-B14F-4D97-AF65-F5344CB8AC3E}">
        <p14:creationId xmlns:p14="http://schemas.microsoft.com/office/powerpoint/2010/main" val="355418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dirty="0"/>
              <a:t>S</a:t>
            </a:r>
            <a:r>
              <a:rPr lang="en-GB" dirty="0" err="1"/>
              <a:t>ummary</a:t>
            </a:r>
            <a:r>
              <a:rPr lang="hr-HR" dirty="0"/>
              <a:t> (</a:t>
            </a:r>
            <a:r>
              <a:rPr lang="en-GB" dirty="0"/>
              <a:t>LO</a:t>
            </a:r>
            <a:r>
              <a:rPr lang="hr-BA" dirty="0"/>
              <a:t>6</a:t>
            </a:r>
            <a:r>
              <a:rPr lang="hr-HR" dirty="0"/>
              <a:t>)</a:t>
            </a:r>
            <a:endParaRPr lang="en-US" dirty="0"/>
          </a:p>
        </p:txBody>
      </p:sp>
      <p:sp>
        <p:nvSpPr>
          <p:cNvPr id="3" name="Content Placeholder 2"/>
          <p:cNvSpPr>
            <a:spLocks noGrp="1"/>
          </p:cNvSpPr>
          <p:nvPr>
            <p:ph idx="1"/>
          </p:nvPr>
        </p:nvSpPr>
        <p:spPr/>
        <p:txBody>
          <a:bodyPr/>
          <a:lstStyle/>
          <a:p>
            <a:pPr>
              <a:buNone/>
            </a:pPr>
            <a:endParaRPr lang="hr-HR" dirty="0"/>
          </a:p>
          <a:p>
            <a:r>
              <a:rPr lang="en-GB" dirty="0"/>
              <a:t>Writing a summary is a separate outcome that is written during the second midterm exam / final exam. </a:t>
            </a:r>
          </a:p>
          <a:p>
            <a:endParaRPr lang="en-GB" dirty="0"/>
          </a:p>
          <a:p>
            <a:r>
              <a:rPr lang="en-GB" dirty="0"/>
              <a:t>Instructions for writing a summary will be published in due time under teaching materials on </a:t>
            </a:r>
            <a:r>
              <a:rPr lang="en-GB" dirty="0" err="1"/>
              <a:t>Infoeduca</a:t>
            </a:r>
            <a:r>
              <a:rPr lang="en-GB" dirty="0"/>
              <a:t>.​</a:t>
            </a:r>
            <a:endParaRPr lang="en-US" dirty="0"/>
          </a:p>
        </p:txBody>
      </p:sp>
    </p:spTree>
    <p:extLst>
      <p:ext uri="{BB962C8B-B14F-4D97-AF65-F5344CB8AC3E}">
        <p14:creationId xmlns:p14="http://schemas.microsoft.com/office/powerpoint/2010/main" val="248260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ctr"/>
            <a:r>
              <a:rPr lang="hr-HR" dirty="0" err="1"/>
              <a:t>Exams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lgn="ctr">
              <a:buNone/>
            </a:pPr>
            <a:r>
              <a:rPr lang="hr-HR" dirty="0" err="1"/>
              <a:t>According</a:t>
            </a:r>
            <a:r>
              <a:rPr lang="hr-HR" dirty="0"/>
              <a:t> to </a:t>
            </a:r>
            <a:r>
              <a:rPr lang="hr-HR" dirty="0" err="1"/>
              <a:t>the</a:t>
            </a:r>
            <a:r>
              <a:rPr lang="hr-HR" dirty="0"/>
              <a:t> </a:t>
            </a:r>
            <a:r>
              <a:rPr lang="hr-HR" dirty="0" err="1"/>
              <a:t>academic</a:t>
            </a:r>
            <a:r>
              <a:rPr lang="hr-HR" dirty="0"/>
              <a:t> </a:t>
            </a:r>
            <a:r>
              <a:rPr lang="hr-HR" dirty="0" err="1"/>
              <a:t>calendar</a:t>
            </a:r>
            <a:r>
              <a:rPr lang="hr-HR" dirty="0"/>
              <a:t> 202</a:t>
            </a:r>
            <a:r>
              <a:rPr lang="hr-BA" dirty="0"/>
              <a:t>4</a:t>
            </a:r>
            <a:r>
              <a:rPr lang="hr-HR" dirty="0"/>
              <a:t> /2</a:t>
            </a:r>
            <a:r>
              <a:rPr lang="hr-BA" dirty="0"/>
              <a:t>5</a:t>
            </a:r>
            <a:r>
              <a:rPr lang="hr-HR" dirty="0"/>
              <a:t>  </a:t>
            </a:r>
            <a:r>
              <a:rPr lang="hr-HR" dirty="0" err="1"/>
              <a:t>exam</a:t>
            </a:r>
            <a:r>
              <a:rPr lang="hr-HR" dirty="0"/>
              <a:t> </a:t>
            </a:r>
            <a:r>
              <a:rPr lang="hr-HR" dirty="0" err="1"/>
              <a:t>weeks</a:t>
            </a:r>
            <a:r>
              <a:rPr lang="hr-HR" dirty="0"/>
              <a:t> are:</a:t>
            </a:r>
          </a:p>
          <a:p>
            <a:pPr algn="ctr">
              <a:buFont typeface="Wingdings" pitchFamily="2" charset="2"/>
              <a:buChar char="q"/>
            </a:pPr>
            <a:endParaRPr lang="hr-HR" dirty="0"/>
          </a:p>
          <a:p>
            <a:pPr algn="ctr">
              <a:buFont typeface="Wingdings" pitchFamily="2" charset="2"/>
              <a:buChar char="q"/>
            </a:pPr>
            <a:r>
              <a:rPr lang="hr-HR" dirty="0"/>
              <a:t> 2</a:t>
            </a:r>
            <a:r>
              <a:rPr lang="hr-BA" dirty="0"/>
              <a:t>5</a:t>
            </a:r>
            <a:r>
              <a:rPr lang="hr-HR" dirty="0"/>
              <a:t>.11.-</a:t>
            </a:r>
            <a:r>
              <a:rPr lang="hr-BA" dirty="0"/>
              <a:t>30</a:t>
            </a:r>
            <a:r>
              <a:rPr lang="hr-HR" dirty="0"/>
              <a:t>.1</a:t>
            </a:r>
            <a:r>
              <a:rPr lang="hr-BA" dirty="0"/>
              <a:t>1</a:t>
            </a:r>
            <a:r>
              <a:rPr lang="hr-HR" dirty="0"/>
              <a:t>.202</a:t>
            </a:r>
            <a:r>
              <a:rPr lang="hr-BA" dirty="0"/>
              <a:t>4</a:t>
            </a:r>
            <a:r>
              <a:rPr lang="hr-HR" dirty="0"/>
              <a:t> - MIDTERM </a:t>
            </a:r>
          </a:p>
          <a:p>
            <a:pPr algn="ctr">
              <a:buNone/>
            </a:pPr>
            <a:endParaRPr lang="hr-HR" dirty="0"/>
          </a:p>
          <a:p>
            <a:pPr algn="ctr">
              <a:buFont typeface="Wingdings" pitchFamily="2" charset="2"/>
              <a:buChar char="q"/>
            </a:pPr>
            <a:r>
              <a:rPr lang="hr-HR" dirty="0"/>
              <a:t> 2</a:t>
            </a:r>
            <a:r>
              <a:rPr lang="hr-BA" dirty="0"/>
              <a:t>7</a:t>
            </a:r>
            <a:r>
              <a:rPr lang="hr-HR" dirty="0"/>
              <a:t>.1.-1</a:t>
            </a:r>
            <a:r>
              <a:rPr lang="hr-BA" dirty="0"/>
              <a:t>5</a:t>
            </a:r>
            <a:r>
              <a:rPr lang="hr-HR" dirty="0"/>
              <a:t>.2.202</a:t>
            </a:r>
            <a:r>
              <a:rPr lang="hr-BA" dirty="0"/>
              <a:t>5</a:t>
            </a:r>
            <a:r>
              <a:rPr lang="hr-HR" dirty="0"/>
              <a:t> - EXAM</a:t>
            </a:r>
          </a:p>
          <a:p>
            <a:pPr marL="0" indent="0" algn="ctr">
              <a:buNone/>
            </a:pPr>
            <a:endParaRPr lang="en-GB" dirty="0"/>
          </a:p>
          <a:p>
            <a:pPr marL="0" indent="0">
              <a:buNone/>
            </a:pPr>
            <a:r>
              <a:rPr lang="en-GB" dirty="0"/>
              <a:t>The exam schedule will be published in due time on IE.</a:t>
            </a:r>
            <a:endParaRPr lang="hr-HR" dirty="0"/>
          </a:p>
          <a:p>
            <a:pPr algn="ctr">
              <a:buNone/>
            </a:pPr>
            <a:endParaRPr lang="hr-HR" dirty="0"/>
          </a:p>
        </p:txBody>
      </p:sp>
    </p:spTree>
    <p:extLst>
      <p:ext uri="{BB962C8B-B14F-4D97-AF65-F5344CB8AC3E}">
        <p14:creationId xmlns:p14="http://schemas.microsoft.com/office/powerpoint/2010/main" val="111584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3" y="2855167"/>
            <a:ext cx="5170713" cy="1680429"/>
          </a:xfrm>
        </p:spPr>
        <p:txBody>
          <a:bodyPr>
            <a:normAutofit fontScale="90000"/>
          </a:bodyPr>
          <a:lstStyle/>
          <a:p>
            <a:r>
              <a:rPr lang="hr-HR"/>
              <a:t>IT IS IMPORTANT to follow all  announcements and reminders on IE and to respect all submission deadlines.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7309" y="365125"/>
            <a:ext cx="7884836" cy="5633893"/>
          </a:xfrm>
          <a:prstGeom prst="rect">
            <a:avLst/>
          </a:prstGeom>
        </p:spPr>
      </p:pic>
    </p:spTree>
    <p:extLst>
      <p:ext uri="{BB962C8B-B14F-4D97-AF65-F5344CB8AC3E}">
        <p14:creationId xmlns:p14="http://schemas.microsoft.com/office/powerpoint/2010/main" val="252824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EF92A90-51FC-3D15-DA24-31041E69B30F}"/>
              </a:ext>
            </a:extLst>
          </p:cNvPr>
          <p:cNvPicPr>
            <a:picLocks noGrp="1" noChangeAspect="1"/>
          </p:cNvPicPr>
          <p:nvPr>
            <p:ph idx="1"/>
          </p:nvPr>
        </p:nvPicPr>
        <p:blipFill>
          <a:blip r:embed="rId2"/>
          <a:srcRect l="33873" t="26952" r="19257" b="16114"/>
          <a:stretch/>
        </p:blipFill>
        <p:spPr>
          <a:xfrm>
            <a:off x="1616149" y="0"/>
            <a:ext cx="9473609" cy="6473169"/>
          </a:xfrm>
        </p:spPr>
      </p:pic>
    </p:spTree>
    <p:extLst>
      <p:ext uri="{BB962C8B-B14F-4D97-AF65-F5344CB8AC3E}">
        <p14:creationId xmlns:p14="http://schemas.microsoft.com/office/powerpoint/2010/main" val="286447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Academic</a:t>
            </a:r>
            <a:r>
              <a:rPr lang="hr-HR" dirty="0"/>
              <a:t> standard </a:t>
            </a:r>
            <a:r>
              <a:rPr lang="hr-HR" dirty="0" err="1"/>
              <a:t>of</a:t>
            </a:r>
            <a:r>
              <a:rPr lang="hr-HR" dirty="0"/>
              <a:t> </a:t>
            </a:r>
            <a:r>
              <a:rPr lang="hr-HR" dirty="0" err="1"/>
              <a:t>conduct</a:t>
            </a:r>
            <a:endParaRPr lang="hr-HR" dirty="0"/>
          </a:p>
        </p:txBody>
      </p:sp>
      <p:sp>
        <p:nvSpPr>
          <p:cNvPr id="3" name="Rezervirano mjesto sadržaja 2"/>
          <p:cNvSpPr>
            <a:spLocks noGrp="1"/>
          </p:cNvSpPr>
          <p:nvPr>
            <p:ph idx="1"/>
          </p:nvPr>
        </p:nvSpPr>
        <p:spPr/>
        <p:txBody>
          <a:bodyPr>
            <a:normAutofit fontScale="92500" lnSpcReduction="20000"/>
          </a:bodyPr>
          <a:lstStyle/>
          <a:p>
            <a:pPr marL="457200" lvl="1"/>
            <a:r>
              <a:rPr lang="en-US" sz="3200" b="1" dirty="0">
                <a:solidFill>
                  <a:srgbClr val="C30E60"/>
                </a:solidFill>
              </a:rPr>
              <a:t>In written and oral communication it is necessary to follow the rules of business communication appropriate for the academic level. </a:t>
            </a:r>
            <a:endParaRPr lang="hr-HR" sz="3200" b="1" dirty="0">
              <a:solidFill>
                <a:srgbClr val="C30E60"/>
              </a:solidFill>
            </a:endParaRPr>
          </a:p>
          <a:p>
            <a:pPr marL="457200" lvl="1"/>
            <a:r>
              <a:rPr lang="en-US" sz="2800" b="1" dirty="0">
                <a:solidFill>
                  <a:srgbClr val="C30E60"/>
                </a:solidFill>
              </a:rPr>
              <a:t>It is necessary to abide by the strictly defined deadlines for task submissions (homework, seminar </a:t>
            </a:r>
            <a:r>
              <a:rPr lang="en-US" sz="2800" b="1" dirty="0" err="1">
                <a:solidFill>
                  <a:srgbClr val="C30E60"/>
                </a:solidFill>
              </a:rPr>
              <a:t>pape</a:t>
            </a:r>
            <a:r>
              <a:rPr lang="hr-HR" sz="2800" b="1" dirty="0">
                <a:solidFill>
                  <a:srgbClr val="C30E60"/>
                </a:solidFill>
              </a:rPr>
              <a:t>r</a:t>
            </a:r>
            <a:r>
              <a:rPr lang="en-US" sz="2800" b="1" dirty="0">
                <a:solidFill>
                  <a:srgbClr val="C30E60"/>
                </a:solidFill>
              </a:rPr>
              <a:t>s, projects, </a:t>
            </a:r>
            <a:r>
              <a:rPr lang="en-US" sz="2800" b="1" dirty="0" err="1">
                <a:solidFill>
                  <a:srgbClr val="C30E60"/>
                </a:solidFill>
              </a:rPr>
              <a:t>etc</a:t>
            </a:r>
            <a:r>
              <a:rPr lang="en-US" sz="2800" b="1" dirty="0">
                <a:solidFill>
                  <a:srgbClr val="C30E60"/>
                </a:solidFill>
              </a:rPr>
              <a:t>…). </a:t>
            </a:r>
            <a:endParaRPr lang="hr-HR" sz="2800" b="1" dirty="0">
              <a:solidFill>
                <a:srgbClr val="C30E60"/>
              </a:solidFill>
            </a:endParaRPr>
          </a:p>
          <a:p>
            <a:pPr marL="914400" lvl="2"/>
            <a:r>
              <a:rPr lang="en-US" sz="2400" b="1" dirty="0"/>
              <a:t>Every task, homework, project </a:t>
            </a:r>
            <a:r>
              <a:rPr lang="en-US" sz="2400" b="1" dirty="0" err="1"/>
              <a:t>etc</a:t>
            </a:r>
            <a:r>
              <a:rPr lang="en-US" sz="2400" b="1" dirty="0"/>
              <a:t>…, submitted after the defined deadline will not be evaluated nor graded. </a:t>
            </a:r>
            <a:endParaRPr lang="hr-HR" sz="2400" b="1" dirty="0"/>
          </a:p>
          <a:p>
            <a:pPr marL="457200" lvl="1"/>
            <a:r>
              <a:rPr lang="en-US" sz="2800" b="1" dirty="0">
                <a:solidFill>
                  <a:srgbClr val="C30E60"/>
                </a:solidFill>
              </a:rPr>
              <a:t>Only those students who can confirm their attendance, will be considered as present.</a:t>
            </a:r>
            <a:endParaRPr lang="hr-HR" sz="2800" b="1" dirty="0">
              <a:solidFill>
                <a:srgbClr val="C30E60"/>
              </a:solidFill>
            </a:endParaRPr>
          </a:p>
          <a:p>
            <a:pPr marL="914400" lvl="2"/>
            <a:r>
              <a:rPr lang="en-US" sz="2400" b="1" dirty="0"/>
              <a:t>Signing other students, or registering their card is not allowed and may be subject to disciplinary action. The teacher will delete the student's attendance if </a:t>
            </a:r>
            <a:r>
              <a:rPr lang="hr-HR" sz="2400" b="1" dirty="0"/>
              <a:t>they </a:t>
            </a:r>
            <a:r>
              <a:rPr lang="en-US" sz="2400" b="1" dirty="0"/>
              <a:t>determines that the student is registered and is not present at the class.</a:t>
            </a:r>
          </a:p>
          <a:p>
            <a:pPr marL="457200" lvl="1"/>
            <a:endParaRPr lang="hr-HR" sz="2800" b="1" dirty="0"/>
          </a:p>
        </p:txBody>
      </p:sp>
    </p:spTree>
    <p:extLst>
      <p:ext uri="{BB962C8B-B14F-4D97-AF65-F5344CB8AC3E}">
        <p14:creationId xmlns:p14="http://schemas.microsoft.com/office/powerpoint/2010/main" val="88547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Rules</a:t>
            </a:r>
            <a:r>
              <a:rPr lang="hr-HR" dirty="0"/>
              <a:t> </a:t>
            </a:r>
            <a:r>
              <a:rPr lang="hr-HR" dirty="0" err="1"/>
              <a:t>of</a:t>
            </a:r>
            <a:r>
              <a:rPr lang="hr-HR" dirty="0"/>
              <a:t> </a:t>
            </a:r>
            <a:r>
              <a:rPr lang="hr-HR" dirty="0" err="1"/>
              <a:t>conduct</a:t>
            </a:r>
            <a:r>
              <a:rPr lang="hr-HR" dirty="0"/>
              <a:t> </a:t>
            </a:r>
            <a:r>
              <a:rPr lang="hr-HR" dirty="0" err="1"/>
              <a:t>during</a:t>
            </a:r>
            <a:r>
              <a:rPr lang="hr-HR" dirty="0"/>
              <a:t> </a:t>
            </a:r>
            <a:r>
              <a:rPr lang="hr-HR" dirty="0" err="1"/>
              <a:t>classes</a:t>
            </a:r>
            <a:endParaRPr lang="hr-HR" dirty="0"/>
          </a:p>
        </p:txBody>
      </p:sp>
      <p:sp>
        <p:nvSpPr>
          <p:cNvPr id="3" name="Rezervirano mjesto sadržaja 2"/>
          <p:cNvSpPr>
            <a:spLocks noGrp="1"/>
          </p:cNvSpPr>
          <p:nvPr>
            <p:ph idx="1"/>
          </p:nvPr>
        </p:nvSpPr>
        <p:spPr>
          <a:xfrm>
            <a:off x="838200" y="1669584"/>
            <a:ext cx="10984832" cy="4351338"/>
          </a:xfrm>
        </p:spPr>
        <p:txBody>
          <a:bodyPr>
            <a:noAutofit/>
          </a:bodyPr>
          <a:lstStyle/>
          <a:p>
            <a:pPr marL="457200" lvl="1"/>
            <a:r>
              <a:rPr lang="en-US" sz="3200" b="1" dirty="0">
                <a:solidFill>
                  <a:srgbClr val="C30E60"/>
                </a:solidFill>
                <a:latin typeface="+mn-lt"/>
                <a:ea typeface="+mn-ea"/>
                <a:cs typeface="+mn-cs"/>
              </a:rPr>
              <a:t>One has to come to class on time.</a:t>
            </a:r>
          </a:p>
          <a:p>
            <a:pPr marL="457200" lvl="1"/>
            <a:r>
              <a:rPr lang="en-US" sz="3200" b="1" dirty="0">
                <a:solidFill>
                  <a:srgbClr val="C30E60"/>
                </a:solidFill>
                <a:latin typeface="+mn-lt"/>
                <a:ea typeface="+mn-ea"/>
                <a:cs typeface="+mn-cs"/>
              </a:rPr>
              <a:t>Upon entering the classroom, student registers for classes with a card and then sits in an accessible place for work.</a:t>
            </a:r>
            <a:endParaRPr lang="hr-HR" sz="3200" b="1" dirty="0">
              <a:solidFill>
                <a:srgbClr val="C30E60"/>
              </a:solidFill>
              <a:latin typeface="+mn-lt"/>
              <a:ea typeface="+mn-ea"/>
              <a:cs typeface="+mn-cs"/>
            </a:endParaRPr>
          </a:p>
          <a:p>
            <a:pPr marL="457200" lvl="1"/>
            <a:r>
              <a:rPr lang="en-US" sz="3200" b="1" dirty="0">
                <a:solidFill>
                  <a:srgbClr val="C30E60"/>
                </a:solidFill>
                <a:latin typeface="+mn-lt"/>
                <a:ea typeface="+mn-ea"/>
                <a:cs typeface="+mn-cs"/>
              </a:rPr>
              <a:t>Disruption of class and inactive class participation is not allowed. </a:t>
            </a:r>
            <a:endParaRPr lang="hr-HR" sz="3200" b="1" dirty="0">
              <a:solidFill>
                <a:srgbClr val="C30E60"/>
              </a:solidFill>
              <a:latin typeface="+mn-lt"/>
              <a:ea typeface="+mn-ea"/>
              <a:cs typeface="+mn-cs"/>
            </a:endParaRPr>
          </a:p>
          <a:p>
            <a:pPr marL="914400" lvl="2"/>
            <a:r>
              <a:rPr lang="en-US" b="1" dirty="0"/>
              <a:t>Continuous breaking of this rule is sanctioned by reporting students to the Disciplinary Board.</a:t>
            </a:r>
            <a:endParaRPr lang="hr-HR" sz="2800" b="1" dirty="0">
              <a:solidFill>
                <a:srgbClr val="C30E60"/>
              </a:solidFill>
              <a:latin typeface="+mn-lt"/>
              <a:ea typeface="+mn-ea"/>
              <a:cs typeface="+mn-cs"/>
            </a:endParaRPr>
          </a:p>
          <a:p>
            <a:pPr marL="457200" lvl="1"/>
            <a:endParaRPr lang="hr-HR" b="1" dirty="0">
              <a:solidFill>
                <a:schemeClr val="accent4"/>
              </a:solidFill>
            </a:endParaRPr>
          </a:p>
          <a:p>
            <a:endParaRPr lang="hr-HR" b="1" dirty="0">
              <a:solidFill>
                <a:schemeClr val="accent4"/>
              </a:solidFill>
            </a:endParaRPr>
          </a:p>
          <a:p>
            <a:endParaRPr lang="hr-HR" b="1" dirty="0">
              <a:solidFill>
                <a:schemeClr val="accent4"/>
              </a:solidFill>
            </a:endParaRPr>
          </a:p>
          <a:p>
            <a:endParaRPr lang="hr-HR" dirty="0"/>
          </a:p>
        </p:txBody>
      </p:sp>
    </p:spTree>
    <p:extLst>
      <p:ext uri="{BB962C8B-B14F-4D97-AF65-F5344CB8AC3E}">
        <p14:creationId xmlns:p14="http://schemas.microsoft.com/office/powerpoint/2010/main" val="262811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16" y="148556"/>
            <a:ext cx="10515600" cy="1325563"/>
          </a:xfrm>
        </p:spPr>
        <p:txBody>
          <a:bodyPr/>
          <a:lstStyle/>
          <a:p>
            <a:r>
              <a:rPr lang="en-GB" dirty="0"/>
              <a:t>Exams</a:t>
            </a:r>
          </a:p>
        </p:txBody>
      </p:sp>
      <p:sp>
        <p:nvSpPr>
          <p:cNvPr id="4" name="Content Placeholder 2"/>
          <p:cNvSpPr>
            <a:spLocks noGrp="1"/>
          </p:cNvSpPr>
          <p:nvPr>
            <p:ph idx="1"/>
          </p:nvPr>
        </p:nvSpPr>
        <p:spPr>
          <a:xfrm>
            <a:off x="838200" y="1474119"/>
            <a:ext cx="10515600" cy="4351338"/>
          </a:xfrm>
        </p:spPr>
        <p:txBody>
          <a:bodyPr>
            <a:normAutofit fontScale="92500" lnSpcReduction="10000"/>
          </a:bodyPr>
          <a:lstStyle/>
          <a:p>
            <a:r>
              <a:rPr lang="en-GB" sz="2400" dirty="0"/>
              <a:t>Each course complies with the </a:t>
            </a:r>
            <a:r>
              <a:rPr lang="en-GB" sz="2400" b="1" dirty="0"/>
              <a:t>3 + 1 rule</a:t>
            </a:r>
            <a:r>
              <a:rPr lang="en-GB" sz="2400" dirty="0"/>
              <a:t>.</a:t>
            </a:r>
          </a:p>
          <a:p>
            <a:pPr lvl="1"/>
            <a:r>
              <a:rPr lang="en-GB" dirty="0"/>
              <a:t>This means that a student can take an exam a maximum of 4 times.</a:t>
            </a:r>
          </a:p>
          <a:p>
            <a:pPr lvl="2"/>
            <a:r>
              <a:rPr lang="en-GB" dirty="0"/>
              <a:t>3 regular exams </a:t>
            </a:r>
            <a:r>
              <a:rPr lang="en-GB" sz="1800" dirty="0"/>
              <a:t>– included in the tuition fee</a:t>
            </a:r>
          </a:p>
          <a:p>
            <a:pPr lvl="2"/>
            <a:r>
              <a:rPr lang="en-GB" dirty="0"/>
              <a:t>1 extraordinary exam </a:t>
            </a:r>
            <a:r>
              <a:rPr lang="en-GB" sz="1800" dirty="0"/>
              <a:t>–</a:t>
            </a:r>
            <a:r>
              <a:rPr lang="hr-HR" sz="1800" dirty="0"/>
              <a:t> </a:t>
            </a:r>
            <a:r>
              <a:rPr lang="en-GB" sz="1800" dirty="0"/>
              <a:t>4th registration of exam </a:t>
            </a:r>
            <a:r>
              <a:rPr lang="hr-HR" sz="1800" dirty="0" err="1"/>
              <a:t>is</a:t>
            </a:r>
            <a:r>
              <a:rPr lang="hr-HR" sz="1800" dirty="0"/>
              <a:t> </a:t>
            </a:r>
            <a:r>
              <a:rPr lang="hr-HR" sz="1800" dirty="0" err="1"/>
              <a:t>charged</a:t>
            </a:r>
            <a:r>
              <a:rPr lang="hr-HR" sz="1800" dirty="0"/>
              <a:t> extra, </a:t>
            </a:r>
            <a:r>
              <a:rPr lang="en-GB" sz="1800" dirty="0"/>
              <a:t>pursuant to the Decision on Reimbursement of Expenses</a:t>
            </a:r>
          </a:p>
          <a:p>
            <a:pPr lvl="1"/>
            <a:r>
              <a:rPr lang="en-GB" dirty="0"/>
              <a:t>The deadline for passing an exam is </a:t>
            </a:r>
            <a:r>
              <a:rPr lang="en-GB" b="1" dirty="0"/>
              <a:t>12 months</a:t>
            </a:r>
            <a:r>
              <a:rPr lang="en-GB" dirty="0"/>
              <a:t> from the day of enrolment in the course.</a:t>
            </a:r>
          </a:p>
          <a:p>
            <a:pPr lvl="1"/>
            <a:r>
              <a:rPr lang="en-GB" dirty="0"/>
              <a:t>If a student fails to pass a course within 12 months, </a:t>
            </a:r>
            <a:r>
              <a:rPr lang="hr-HR" b="1" dirty="0"/>
              <a:t>they </a:t>
            </a:r>
            <a:r>
              <a:rPr lang="en-GB" b="1" dirty="0"/>
              <a:t>must re-enrol in the course and retake all learning outcomes defined in the course</a:t>
            </a:r>
            <a:r>
              <a:rPr lang="en-GB" dirty="0"/>
              <a:t>.</a:t>
            </a:r>
          </a:p>
          <a:p>
            <a:r>
              <a:rPr lang="en-GB" sz="2400" b="1" dirty="0">
                <a:solidFill>
                  <a:srgbClr val="C30E60"/>
                </a:solidFill>
              </a:rPr>
              <a:t>Keep track of deadlines for registering and cancelling exams on IE</a:t>
            </a:r>
          </a:p>
          <a:p>
            <a:pPr lvl="1"/>
            <a:r>
              <a:rPr lang="en-GB" sz="2000" dirty="0"/>
              <a:t>If you failed to register an exam on time, you cannot take neither the written nor the oral exam and you can not defend your project.</a:t>
            </a:r>
          </a:p>
          <a:p>
            <a:pPr lvl="1"/>
            <a:r>
              <a:rPr lang="en-GB" sz="1900" dirty="0"/>
              <a:t>If a student registers for multiple examination periods of the same course, </a:t>
            </a:r>
            <a:r>
              <a:rPr lang="hr-HR" sz="1900" dirty="0" err="1"/>
              <a:t>after</a:t>
            </a:r>
            <a:r>
              <a:rPr lang="en-GB" sz="1900" dirty="0"/>
              <a:t> obtaining a satisfying grade, </a:t>
            </a:r>
            <a:r>
              <a:rPr lang="hr-HR" sz="1900" dirty="0"/>
              <a:t>they</a:t>
            </a:r>
            <a:r>
              <a:rPr lang="en-GB" sz="1900" dirty="0"/>
              <a:t> must cancel </a:t>
            </a:r>
            <a:r>
              <a:rPr lang="hr-HR" sz="1900" dirty="0" err="1"/>
              <a:t>theit</a:t>
            </a:r>
            <a:r>
              <a:rPr lang="en-GB" sz="1900" dirty="0"/>
              <a:t> registration for all subsequent examination periods of that course. Otherwise, an insufficient (1) will be recorded in </a:t>
            </a:r>
            <a:r>
              <a:rPr lang="en-GB" sz="1900" dirty="0" err="1"/>
              <a:t>Infoeduka</a:t>
            </a:r>
            <a:r>
              <a:rPr lang="en-GB" sz="1900" dirty="0"/>
              <a:t> for that student.</a:t>
            </a:r>
          </a:p>
          <a:p>
            <a:endParaRPr lang="hr-HR" altLang="sr-Latn-RS" dirty="0"/>
          </a:p>
        </p:txBody>
      </p:sp>
    </p:spTree>
    <p:extLst>
      <p:ext uri="{BB962C8B-B14F-4D97-AF65-F5344CB8AC3E}">
        <p14:creationId xmlns:p14="http://schemas.microsoft.com/office/powerpoint/2010/main" val="286118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r>
              <a:rPr lang="hr-HR" dirty="0">
                <a:solidFill>
                  <a:schemeClr val="bg1"/>
                </a:solidFill>
              </a:rPr>
              <a:t>All </a:t>
            </a:r>
            <a:r>
              <a:rPr lang="hr-HR" dirty="0" err="1">
                <a:solidFill>
                  <a:schemeClr val="bg1"/>
                </a:solidFill>
              </a:rPr>
              <a:t>rules</a:t>
            </a:r>
            <a:r>
              <a:rPr lang="hr-HR" dirty="0">
                <a:solidFill>
                  <a:schemeClr val="bg1"/>
                </a:solidFill>
              </a:rPr>
              <a:t> </a:t>
            </a:r>
            <a:r>
              <a:rPr lang="hr-HR" dirty="0" err="1">
                <a:solidFill>
                  <a:schemeClr val="bg1"/>
                </a:solidFill>
              </a:rPr>
              <a:t>apply</a:t>
            </a:r>
            <a:r>
              <a:rPr lang="hr-HR" dirty="0">
                <a:solidFill>
                  <a:schemeClr val="bg1"/>
                </a:solidFill>
              </a:rPr>
              <a:t> to </a:t>
            </a:r>
            <a:r>
              <a:rPr lang="hr-HR" dirty="0" err="1">
                <a:solidFill>
                  <a:schemeClr val="bg1"/>
                </a:solidFill>
              </a:rPr>
              <a:t>all</a:t>
            </a:r>
            <a:r>
              <a:rPr lang="hr-HR">
                <a:solidFill>
                  <a:schemeClr val="bg1"/>
                </a:solidFill>
              </a:rPr>
              <a:t> students</a:t>
            </a:r>
            <a:r>
              <a:rPr lang="hr-HR" dirty="0">
                <a:solidFill>
                  <a:schemeClr val="bg1"/>
                </a:solidFill>
              </a:rPr>
              <a:t> </a:t>
            </a:r>
            <a:r>
              <a:rPr lang="hr-HR" dirty="0">
                <a:solidFill>
                  <a:schemeClr val="bg1"/>
                </a:solidFill>
                <a:sym typeface="Wingdings" panose="05000000000000000000" pitchFamily="2" charset="2"/>
              </a:rPr>
              <a:t></a:t>
            </a:r>
            <a:endParaRPr lang="en-US" dirty="0">
              <a:solidFill>
                <a:schemeClr val="bg1"/>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31752" y="1825625"/>
            <a:ext cx="3994496" cy="4351338"/>
          </a:xfrm>
        </p:spPr>
      </p:pic>
      <p:sp>
        <p:nvSpPr>
          <p:cNvPr id="6" name="Content Placeholder 5"/>
          <p:cNvSpPr>
            <a:spLocks noGrp="1"/>
          </p:cNvSpPr>
          <p:nvPr>
            <p:ph sz="half" idx="2"/>
          </p:nvPr>
        </p:nvSpPr>
        <p:spPr>
          <a:xfrm>
            <a:off x="5894363" y="1927273"/>
            <a:ext cx="5459437" cy="4249689"/>
          </a:xfrm>
        </p:spPr>
        <p:txBody>
          <a:bodyPr>
            <a:normAutofit fontScale="92500" lnSpcReduction="20000"/>
          </a:bodyPr>
          <a:lstStyle/>
          <a:p>
            <a:pPr marL="514350" indent="-514350">
              <a:buAutoNum type="arabicPeriod"/>
            </a:pPr>
            <a:r>
              <a:rPr lang="hr-HR" b="1" dirty="0"/>
              <a:t>In </a:t>
            </a:r>
            <a:r>
              <a:rPr lang="hr-HR" b="1" dirty="0" err="1"/>
              <a:t>case</a:t>
            </a:r>
            <a:r>
              <a:rPr lang="hr-HR" b="1" dirty="0"/>
              <a:t> </a:t>
            </a:r>
            <a:r>
              <a:rPr lang="hr-HR" b="1" dirty="0" err="1"/>
              <a:t>you</a:t>
            </a:r>
            <a:r>
              <a:rPr lang="hr-HR" b="1" dirty="0"/>
              <a:t> do </a:t>
            </a:r>
            <a:r>
              <a:rPr lang="hr-HR" b="1" dirty="0" err="1"/>
              <a:t>not</a:t>
            </a:r>
            <a:r>
              <a:rPr lang="hr-HR" b="1" dirty="0"/>
              <a:t> </a:t>
            </a:r>
            <a:r>
              <a:rPr lang="hr-HR" b="1" dirty="0" err="1"/>
              <a:t>have</a:t>
            </a:r>
            <a:r>
              <a:rPr lang="hr-HR" b="1" dirty="0"/>
              <a:t> </a:t>
            </a:r>
            <a:r>
              <a:rPr lang="hr-HR" b="1" dirty="0" err="1"/>
              <a:t>the</a:t>
            </a:r>
            <a:r>
              <a:rPr lang="hr-HR" b="1" dirty="0"/>
              <a:t> </a:t>
            </a:r>
            <a:r>
              <a:rPr lang="hr-HR" b="1" dirty="0" err="1"/>
              <a:t>attendance</a:t>
            </a:r>
            <a:r>
              <a:rPr lang="hr-HR" b="1" dirty="0"/>
              <a:t> grade</a:t>
            </a:r>
          </a:p>
          <a:p>
            <a:pPr marL="0" indent="0">
              <a:buNone/>
            </a:pPr>
            <a:r>
              <a:rPr lang="hr-HR" dirty="0">
                <a:solidFill>
                  <a:schemeClr val="accent4">
                    <a:lumMod val="60000"/>
                    <a:lumOff val="40000"/>
                  </a:schemeClr>
                </a:solidFill>
                <a:sym typeface="Wingdings" panose="05000000000000000000" pitchFamily="2" charset="2"/>
              </a:rPr>
              <a:t> You </a:t>
            </a:r>
            <a:r>
              <a:rPr lang="hr-HR" dirty="0" err="1">
                <a:solidFill>
                  <a:schemeClr val="accent4">
                    <a:lumMod val="60000"/>
                    <a:lumOff val="40000"/>
                  </a:schemeClr>
                </a:solidFill>
                <a:sym typeface="Wingdings" panose="05000000000000000000" pitchFamily="2" charset="2"/>
              </a:rPr>
              <a:t>cannot</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get</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the</a:t>
            </a:r>
            <a:r>
              <a:rPr lang="hr-HR" dirty="0">
                <a:solidFill>
                  <a:schemeClr val="accent4">
                    <a:lumMod val="60000"/>
                    <a:lumOff val="40000"/>
                  </a:schemeClr>
                </a:solidFill>
                <a:sym typeface="Wingdings" panose="05000000000000000000" pitchFamily="2" charset="2"/>
              </a:rPr>
              <a:t> signature to take </a:t>
            </a:r>
            <a:r>
              <a:rPr lang="hr-HR" dirty="0" err="1">
                <a:solidFill>
                  <a:schemeClr val="accent4">
                    <a:lumMod val="60000"/>
                    <a:lumOff val="40000"/>
                  </a:schemeClr>
                </a:solidFill>
                <a:sym typeface="Wingdings" panose="05000000000000000000" pitchFamily="2" charset="2"/>
              </a:rPr>
              <a:t>the</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exam</a:t>
            </a:r>
            <a:r>
              <a:rPr lang="hr-HR" dirty="0">
                <a:solidFill>
                  <a:schemeClr val="accent4">
                    <a:lumMod val="60000"/>
                    <a:lumOff val="40000"/>
                  </a:schemeClr>
                </a:solidFill>
                <a:sym typeface="Wingdings" panose="05000000000000000000" pitchFamily="2" charset="2"/>
              </a:rPr>
              <a:t>  </a:t>
            </a:r>
            <a:r>
              <a:rPr lang="hr-HR" dirty="0" err="1">
                <a:solidFill>
                  <a:schemeClr val="accent4">
                    <a:lumMod val="60000"/>
                    <a:lumOff val="40000"/>
                  </a:schemeClr>
                </a:solidFill>
                <a:sym typeface="Wingdings" panose="05000000000000000000" pitchFamily="2" charset="2"/>
              </a:rPr>
              <a:t>you</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need</a:t>
            </a:r>
            <a:r>
              <a:rPr lang="hr-HR" dirty="0">
                <a:solidFill>
                  <a:schemeClr val="accent4">
                    <a:lumMod val="60000"/>
                    <a:lumOff val="40000"/>
                  </a:schemeClr>
                </a:solidFill>
                <a:sym typeface="Wingdings" panose="05000000000000000000" pitchFamily="2" charset="2"/>
              </a:rPr>
              <a:t> to </a:t>
            </a:r>
            <a:r>
              <a:rPr lang="hr-HR" dirty="0" err="1">
                <a:solidFill>
                  <a:schemeClr val="accent4">
                    <a:lumMod val="60000"/>
                    <a:lumOff val="40000"/>
                  </a:schemeClr>
                </a:solidFill>
                <a:sym typeface="Wingdings" panose="05000000000000000000" pitchFamily="2" charset="2"/>
              </a:rPr>
              <a:t>re-enroll</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the</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course</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next</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year</a:t>
            </a:r>
            <a:endParaRPr lang="hr-HR" dirty="0">
              <a:sym typeface="Wingdings" panose="05000000000000000000" pitchFamily="2" charset="2"/>
            </a:endParaRPr>
          </a:p>
          <a:p>
            <a:pPr marL="0" indent="0">
              <a:buNone/>
            </a:pPr>
            <a:r>
              <a:rPr lang="hr-HR" b="1" dirty="0">
                <a:sym typeface="Wingdings" panose="05000000000000000000" pitchFamily="2" charset="2"/>
              </a:rPr>
              <a:t>2. In </a:t>
            </a:r>
            <a:r>
              <a:rPr lang="hr-HR" b="1" dirty="0" err="1">
                <a:sym typeface="Wingdings" panose="05000000000000000000" pitchFamily="2" charset="2"/>
              </a:rPr>
              <a:t>case</a:t>
            </a:r>
            <a:r>
              <a:rPr lang="hr-HR" b="1" dirty="0">
                <a:sym typeface="Wingdings" panose="05000000000000000000" pitchFamily="2" charset="2"/>
              </a:rPr>
              <a:t> </a:t>
            </a:r>
            <a:r>
              <a:rPr lang="hr-HR" b="1" dirty="0" err="1">
                <a:sym typeface="Wingdings" panose="05000000000000000000" pitchFamily="2" charset="2"/>
              </a:rPr>
              <a:t>you</a:t>
            </a:r>
            <a:r>
              <a:rPr lang="hr-HR" b="1" dirty="0">
                <a:sym typeface="Wingdings" panose="05000000000000000000" pitchFamily="2" charset="2"/>
              </a:rPr>
              <a:t> do </a:t>
            </a:r>
            <a:r>
              <a:rPr lang="hr-HR" b="1" dirty="0" err="1">
                <a:sym typeface="Wingdings" panose="05000000000000000000" pitchFamily="2" charset="2"/>
              </a:rPr>
              <a:t>not</a:t>
            </a:r>
            <a:r>
              <a:rPr lang="hr-HR" b="1" dirty="0">
                <a:sym typeface="Wingdings" panose="05000000000000000000" pitchFamily="2" charset="2"/>
              </a:rPr>
              <a:t> </a:t>
            </a:r>
            <a:r>
              <a:rPr lang="hr-HR" b="1" dirty="0" err="1">
                <a:sym typeface="Wingdings" panose="05000000000000000000" pitchFamily="2" charset="2"/>
              </a:rPr>
              <a:t>have</a:t>
            </a:r>
            <a:r>
              <a:rPr lang="hr-HR" b="1" dirty="0">
                <a:sym typeface="Wingdings" panose="05000000000000000000" pitchFamily="2" charset="2"/>
              </a:rPr>
              <a:t> </a:t>
            </a:r>
            <a:r>
              <a:rPr lang="hr-HR" b="1" dirty="0" err="1">
                <a:sym typeface="Wingdings" panose="05000000000000000000" pitchFamily="2" charset="2"/>
              </a:rPr>
              <a:t>enough</a:t>
            </a:r>
            <a:r>
              <a:rPr lang="hr-HR" b="1" dirty="0">
                <a:sym typeface="Wingdings" panose="05000000000000000000" pitchFamily="2" charset="2"/>
              </a:rPr>
              <a:t> </a:t>
            </a:r>
            <a:r>
              <a:rPr lang="hr-HR" b="1" dirty="0" err="1">
                <a:sym typeface="Wingdings" panose="05000000000000000000" pitchFamily="2" charset="2"/>
              </a:rPr>
              <a:t>points</a:t>
            </a:r>
            <a:r>
              <a:rPr lang="hr-HR" b="1" dirty="0">
                <a:sym typeface="Wingdings" panose="05000000000000000000" pitchFamily="2" charset="2"/>
              </a:rPr>
              <a:t> to </a:t>
            </a:r>
            <a:r>
              <a:rPr lang="hr-HR" b="1" dirty="0" err="1">
                <a:sym typeface="Wingdings" panose="05000000000000000000" pitchFamily="2" charset="2"/>
              </a:rPr>
              <a:t>pass</a:t>
            </a:r>
            <a:r>
              <a:rPr lang="hr-HR" b="1" dirty="0">
                <a:sym typeface="Wingdings" panose="05000000000000000000" pitchFamily="2" charset="2"/>
              </a:rPr>
              <a:t> a </a:t>
            </a:r>
            <a:r>
              <a:rPr lang="hr-HR" b="1" dirty="0" err="1">
                <a:sym typeface="Wingdings" panose="05000000000000000000" pitchFamily="2" charset="2"/>
              </a:rPr>
              <a:t>learning</a:t>
            </a:r>
            <a:r>
              <a:rPr lang="hr-HR" b="1" dirty="0">
                <a:sym typeface="Wingdings" panose="05000000000000000000" pitchFamily="2" charset="2"/>
              </a:rPr>
              <a:t>  </a:t>
            </a:r>
            <a:r>
              <a:rPr lang="hr-HR" b="1" dirty="0" err="1">
                <a:sym typeface="Wingdings" panose="05000000000000000000" pitchFamily="2" charset="2"/>
              </a:rPr>
              <a:t>outcome</a:t>
            </a:r>
            <a:endParaRPr lang="hr-HR" b="1" dirty="0">
              <a:sym typeface="Wingdings" panose="05000000000000000000" pitchFamily="2" charset="2"/>
            </a:endParaRPr>
          </a:p>
          <a:p>
            <a:pPr marL="0" indent="0">
              <a:buNone/>
            </a:pPr>
            <a:r>
              <a:rPr lang="hr-HR" dirty="0">
                <a:solidFill>
                  <a:schemeClr val="accent4">
                    <a:lumMod val="60000"/>
                    <a:lumOff val="40000"/>
                  </a:schemeClr>
                </a:solidFill>
                <a:sym typeface="Wingdings" panose="05000000000000000000" pitchFamily="2" charset="2"/>
              </a:rPr>
              <a:t> do </a:t>
            </a:r>
            <a:r>
              <a:rPr lang="hr-HR" dirty="0" err="1">
                <a:solidFill>
                  <a:schemeClr val="accent4">
                    <a:lumMod val="60000"/>
                    <a:lumOff val="40000"/>
                  </a:schemeClr>
                </a:solidFill>
                <a:sym typeface="Wingdings" panose="05000000000000000000" pitchFamily="2" charset="2"/>
              </a:rPr>
              <a:t>not</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ask</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teachers</a:t>
            </a:r>
            <a:r>
              <a:rPr lang="hr-HR" dirty="0">
                <a:solidFill>
                  <a:schemeClr val="accent4">
                    <a:lumMod val="60000"/>
                    <a:lumOff val="40000"/>
                  </a:schemeClr>
                </a:solidFill>
                <a:sym typeface="Wingdings" panose="05000000000000000000" pitchFamily="2" charset="2"/>
              </a:rPr>
              <a:t> to </a:t>
            </a:r>
            <a:r>
              <a:rPr lang="hr-HR" dirty="0" err="1">
                <a:solidFill>
                  <a:schemeClr val="accent4">
                    <a:lumMod val="60000"/>
                    <a:lumOff val="40000"/>
                  </a:schemeClr>
                </a:solidFill>
                <a:sym typeface="Wingdings" panose="05000000000000000000" pitchFamily="2" charset="2"/>
              </a:rPr>
              <a:t>award</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undeserved</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pointsre-apply</a:t>
            </a:r>
            <a:r>
              <a:rPr lang="hr-HR" dirty="0">
                <a:solidFill>
                  <a:schemeClr val="accent4">
                    <a:lumMod val="60000"/>
                    <a:lumOff val="40000"/>
                  </a:schemeClr>
                </a:solidFill>
                <a:sym typeface="Wingdings" panose="05000000000000000000" pitchFamily="2" charset="2"/>
              </a:rPr>
              <a:t> for </a:t>
            </a:r>
            <a:r>
              <a:rPr lang="hr-HR" dirty="0" err="1">
                <a:solidFill>
                  <a:schemeClr val="accent4">
                    <a:lumMod val="60000"/>
                    <a:lumOff val="40000"/>
                  </a:schemeClr>
                </a:solidFill>
                <a:sym typeface="Wingdings" panose="05000000000000000000" pitchFamily="2" charset="2"/>
              </a:rPr>
              <a:t>the</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exam</a:t>
            </a:r>
            <a:r>
              <a:rPr lang="hr-HR" dirty="0">
                <a:solidFill>
                  <a:schemeClr val="accent4">
                    <a:lumMod val="60000"/>
                    <a:lumOff val="40000"/>
                  </a:schemeClr>
                </a:solidFill>
                <a:sym typeface="Wingdings" panose="05000000000000000000" pitchFamily="2" charset="2"/>
              </a:rPr>
              <a:t>  </a:t>
            </a:r>
            <a:r>
              <a:rPr lang="hr-HR" dirty="0" err="1">
                <a:solidFill>
                  <a:schemeClr val="accent4">
                    <a:lumMod val="60000"/>
                    <a:lumOff val="40000"/>
                  </a:schemeClr>
                </a:solidFill>
                <a:sym typeface="Wingdings" panose="05000000000000000000" pitchFamily="2" charset="2"/>
              </a:rPr>
              <a:t>learn</a:t>
            </a:r>
            <a:r>
              <a:rPr lang="hr-HR" dirty="0">
                <a:solidFill>
                  <a:schemeClr val="accent4">
                    <a:lumMod val="60000"/>
                    <a:lumOff val="40000"/>
                  </a:schemeClr>
                </a:solidFill>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it</a:t>
            </a:r>
            <a:r>
              <a:rPr lang="hr-HR" dirty="0">
                <a:solidFill>
                  <a:schemeClr val="accent4">
                    <a:lumMod val="60000"/>
                    <a:lumOff val="40000"/>
                  </a:schemeClr>
                </a:solidFill>
                <a:sym typeface="Wingdings" panose="05000000000000000000" pitchFamily="2" charset="2"/>
              </a:rPr>
              <a:t>! do </a:t>
            </a:r>
            <a:r>
              <a:rPr lang="hr-HR" dirty="0" err="1">
                <a:solidFill>
                  <a:schemeClr val="accent4">
                    <a:lumMod val="60000"/>
                    <a:lumOff val="40000"/>
                  </a:schemeClr>
                </a:solidFill>
                <a:sym typeface="Wingdings" panose="05000000000000000000" pitchFamily="2" charset="2"/>
              </a:rPr>
              <a:t>better</a:t>
            </a:r>
            <a:r>
              <a:rPr lang="hr-HR" dirty="0">
                <a:solidFill>
                  <a:schemeClr val="accent4">
                    <a:lumMod val="60000"/>
                    <a:lumOff val="40000"/>
                  </a:schemeClr>
                </a:solidFill>
                <a:sym typeface="Wingdings" panose="05000000000000000000" pitchFamily="2" charset="2"/>
              </a:rPr>
              <a:t>!</a:t>
            </a:r>
            <a:endParaRPr lang="hr-HR" dirty="0">
              <a:sym typeface="Wingdings" panose="05000000000000000000" pitchFamily="2" charset="2"/>
            </a:endParaRPr>
          </a:p>
          <a:p>
            <a:pPr marL="0" indent="0">
              <a:buNone/>
            </a:pPr>
            <a:r>
              <a:rPr lang="hr-HR" dirty="0">
                <a:sym typeface="Wingdings" panose="05000000000000000000" pitchFamily="2" charset="2"/>
              </a:rPr>
              <a:t>3. </a:t>
            </a:r>
            <a:r>
              <a:rPr lang="hr-HR" b="1" dirty="0">
                <a:sym typeface="Wingdings" panose="05000000000000000000" pitchFamily="2" charset="2"/>
              </a:rPr>
              <a:t>In </a:t>
            </a:r>
            <a:r>
              <a:rPr lang="hr-HR" b="1" dirty="0" err="1">
                <a:sym typeface="Wingdings" panose="05000000000000000000" pitchFamily="2" charset="2"/>
              </a:rPr>
              <a:t>case</a:t>
            </a:r>
            <a:r>
              <a:rPr lang="hr-HR" b="1" dirty="0">
                <a:sym typeface="Wingdings" panose="05000000000000000000" pitchFamily="2" charset="2"/>
              </a:rPr>
              <a:t> </a:t>
            </a:r>
            <a:r>
              <a:rPr lang="hr-HR" b="1" dirty="0" err="1">
                <a:sym typeface="Wingdings" panose="05000000000000000000" pitchFamily="2" charset="2"/>
              </a:rPr>
              <a:t>you</a:t>
            </a:r>
            <a:r>
              <a:rPr lang="hr-HR" b="1" dirty="0">
                <a:sym typeface="Wingdings" panose="05000000000000000000" pitchFamily="2" charset="2"/>
              </a:rPr>
              <a:t> </a:t>
            </a:r>
            <a:r>
              <a:rPr lang="hr-HR" b="1" dirty="0" err="1">
                <a:sym typeface="Wingdings" panose="05000000000000000000" pitchFamily="2" charset="2"/>
              </a:rPr>
              <a:t>need</a:t>
            </a:r>
            <a:r>
              <a:rPr lang="hr-HR" b="1" dirty="0">
                <a:sym typeface="Wingdings" panose="05000000000000000000" pitchFamily="2" charset="2"/>
              </a:rPr>
              <a:t> </a:t>
            </a:r>
            <a:r>
              <a:rPr lang="hr-HR" b="1" dirty="0" err="1">
                <a:sym typeface="Wingdings" panose="05000000000000000000" pitchFamily="2" charset="2"/>
              </a:rPr>
              <a:t>points</a:t>
            </a:r>
            <a:r>
              <a:rPr lang="hr-HR" b="1" dirty="0">
                <a:sym typeface="Wingdings" panose="05000000000000000000" pitchFamily="2" charset="2"/>
              </a:rPr>
              <a:t> for a </a:t>
            </a:r>
            <a:r>
              <a:rPr lang="hr-HR" b="1" dirty="0" err="1">
                <a:sym typeface="Wingdings" panose="05000000000000000000" pitchFamily="2" charset="2"/>
              </a:rPr>
              <a:t>higher</a:t>
            </a:r>
            <a:r>
              <a:rPr lang="hr-HR" b="1" dirty="0">
                <a:sym typeface="Wingdings" panose="05000000000000000000" pitchFamily="2" charset="2"/>
              </a:rPr>
              <a:t> grade</a:t>
            </a:r>
            <a:r>
              <a:rPr lang="hr-HR" dirty="0">
                <a:sym typeface="Wingdings" panose="05000000000000000000" pitchFamily="2" charset="2"/>
              </a:rPr>
              <a:t> </a:t>
            </a:r>
            <a:r>
              <a:rPr lang="hr-HR" dirty="0" err="1">
                <a:solidFill>
                  <a:schemeClr val="accent4">
                    <a:lumMod val="60000"/>
                    <a:lumOff val="40000"/>
                  </a:schemeClr>
                </a:solidFill>
                <a:sym typeface="Wingdings" panose="05000000000000000000" pitchFamily="2" charset="2"/>
              </a:rPr>
              <a:t>read</a:t>
            </a:r>
            <a:r>
              <a:rPr lang="hr-HR" dirty="0">
                <a:solidFill>
                  <a:schemeClr val="accent4">
                    <a:lumMod val="60000"/>
                    <a:lumOff val="40000"/>
                  </a:schemeClr>
                </a:solidFill>
                <a:sym typeface="Wingdings" panose="05000000000000000000" pitchFamily="2" charset="2"/>
              </a:rPr>
              <a:t> No. 2</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819094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5 Quotes To Boost Your English Language Learning | English language  learning, Learn english, Language">
            <a:extLst>
              <a:ext uri="{FF2B5EF4-FFF2-40B4-BE49-F238E27FC236}">
                <a16:creationId xmlns:a16="http://schemas.microsoft.com/office/drawing/2014/main" id="{652A3C39-E2C9-9E54-9F5F-6B1DF3FD1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 Quotes To Boost Your English Language Learning - English by Juanico">
            <a:extLst>
              <a:ext uri="{FF2B5EF4-FFF2-40B4-BE49-F238E27FC236}">
                <a16:creationId xmlns:a16="http://schemas.microsoft.com/office/drawing/2014/main" id="{DE707AB8-C718-59FA-5D66-A69C5C59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083BB4-139E-70F6-9EBA-23F0077C6DBC}"/>
              </a:ext>
            </a:extLst>
          </p:cNvPr>
          <p:cNvSpPr txBox="1"/>
          <p:nvPr/>
        </p:nvSpPr>
        <p:spPr>
          <a:xfrm>
            <a:off x="551089" y="2305735"/>
            <a:ext cx="2028825" cy="3570208"/>
          </a:xfrm>
          <a:prstGeom prst="rect">
            <a:avLst/>
          </a:prstGeom>
          <a:noFill/>
        </p:spPr>
        <p:txBody>
          <a:bodyPr wrap="square">
            <a:spAutoFit/>
          </a:bodyPr>
          <a:lstStyle/>
          <a:p>
            <a:r>
              <a:rPr lang="en-GB" sz="3200" b="1" i="1" dirty="0">
                <a:solidFill>
                  <a:schemeClr val="accent1"/>
                </a:solidFill>
              </a:rPr>
              <a:t>Food for thought:</a:t>
            </a:r>
          </a:p>
          <a:p>
            <a:endParaRPr lang="en-GB" sz="2400" b="1" i="1" dirty="0">
              <a:solidFill>
                <a:schemeClr val="accent1"/>
              </a:solidFill>
            </a:endParaRPr>
          </a:p>
          <a:p>
            <a:r>
              <a:rPr lang="en-GB" sz="2400" b="1" i="1" dirty="0">
                <a:solidFill>
                  <a:schemeClr val="accent1"/>
                </a:solidFill>
                <a:hlinkClick r:id="rId4"/>
              </a:rPr>
              <a:t>QUOTES ABOUT  LANGUAGE LEARNING</a:t>
            </a:r>
            <a:endParaRPr lang="en-GB" sz="2400" b="1" i="1" dirty="0">
              <a:solidFill>
                <a:schemeClr val="accent1"/>
              </a:solidFill>
            </a:endParaRPr>
          </a:p>
          <a:p>
            <a:endParaRPr lang="en-GB" sz="2400" b="1" i="1" dirty="0">
              <a:solidFill>
                <a:schemeClr val="accent1"/>
              </a:solidFill>
            </a:endParaRPr>
          </a:p>
          <a:p>
            <a:endParaRPr lang="en-GB" dirty="0"/>
          </a:p>
        </p:txBody>
      </p:sp>
    </p:spTree>
    <p:extLst>
      <p:ext uri="{BB962C8B-B14F-4D97-AF65-F5344CB8AC3E}">
        <p14:creationId xmlns:p14="http://schemas.microsoft.com/office/powerpoint/2010/main" val="237184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894114"/>
            <a:ext cx="5872065" cy="1680429"/>
          </a:xfrm>
        </p:spPr>
        <p:txBody>
          <a:bodyPr>
            <a:normAutofit fontScale="90000"/>
          </a:bodyPr>
          <a:lstStyle/>
          <a:p>
            <a:pPr algn="ctr"/>
            <a:r>
              <a:rPr lang="hr-HR" dirty="0"/>
              <a:t>Break a </a:t>
            </a:r>
            <a:r>
              <a:rPr lang="hr-HR" dirty="0" err="1"/>
              <a:t>leg</a:t>
            </a:r>
            <a:r>
              <a:rPr lang="hr-HR" dirty="0"/>
              <a:t>!</a:t>
            </a:r>
            <a:br>
              <a:rPr lang="hr-HR" dirty="0"/>
            </a:br>
            <a:br>
              <a:rPr lang="hr-HR" dirty="0"/>
            </a:br>
            <a:r>
              <a:rPr lang="hr-HR" sz="4400" i="1" dirty="0"/>
              <a:t>#neverstoplearning</a:t>
            </a:r>
            <a:endParaRPr lang="en-US" i="1" dirty="0"/>
          </a:p>
        </p:txBody>
      </p:sp>
    </p:spTree>
    <p:extLst>
      <p:ext uri="{BB962C8B-B14F-4D97-AF65-F5344CB8AC3E}">
        <p14:creationId xmlns:p14="http://schemas.microsoft.com/office/powerpoint/2010/main" val="365258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p:nvPr>
        </p:nvSpPr>
        <p:spPr>
          <a:xfrm>
            <a:off x="838200" y="365036"/>
            <a:ext cx="10515600" cy="1325563"/>
          </a:xfrm>
        </p:spPr>
        <p:txBody>
          <a:bodyPr/>
          <a:lstStyle/>
          <a:p>
            <a:r>
              <a:rPr lang="en-US" altLang="x-none" dirty="0"/>
              <a:t>Organization of lectures and practical classes</a:t>
            </a:r>
            <a:endParaRPr lang="hr-HR" altLang="sr-Latn-RS" dirty="0"/>
          </a:p>
        </p:txBody>
      </p:sp>
      <p:graphicFrame>
        <p:nvGraphicFramePr>
          <p:cNvPr id="2" name="Tablica 1"/>
          <p:cNvGraphicFramePr>
            <a:graphicFrameLocks noGrp="1"/>
          </p:cNvGraphicFramePr>
          <p:nvPr>
            <p:extLst>
              <p:ext uri="{D42A27DB-BD31-4B8C-83A1-F6EECF244321}">
                <p14:modId xmlns:p14="http://schemas.microsoft.com/office/powerpoint/2010/main" val="1313336634"/>
              </p:ext>
            </p:extLst>
          </p:nvPr>
        </p:nvGraphicFramePr>
        <p:xfrm>
          <a:off x="1406659" y="2100166"/>
          <a:ext cx="9378682" cy="3241040"/>
        </p:xfrm>
        <a:graphic>
          <a:graphicData uri="http://schemas.openxmlformats.org/drawingml/2006/table">
            <a:tbl>
              <a:tblPr firstRow="1" bandRow="1">
                <a:tableStyleId>{69CF1AB2-1976-4502-BF36-3FF5EA218861}</a:tableStyleId>
              </a:tblPr>
              <a:tblGrid>
                <a:gridCol w="2898700">
                  <a:extLst>
                    <a:ext uri="{9D8B030D-6E8A-4147-A177-3AD203B41FA5}">
                      <a16:colId xmlns:a16="http://schemas.microsoft.com/office/drawing/2014/main" val="1107623500"/>
                    </a:ext>
                  </a:extLst>
                </a:gridCol>
                <a:gridCol w="2303259">
                  <a:extLst>
                    <a:ext uri="{9D8B030D-6E8A-4147-A177-3AD203B41FA5}">
                      <a16:colId xmlns:a16="http://schemas.microsoft.com/office/drawing/2014/main" val="2474946012"/>
                    </a:ext>
                  </a:extLst>
                </a:gridCol>
                <a:gridCol w="4176723">
                  <a:extLst>
                    <a:ext uri="{9D8B030D-6E8A-4147-A177-3AD203B41FA5}">
                      <a16:colId xmlns:a16="http://schemas.microsoft.com/office/drawing/2014/main" val="361866004"/>
                    </a:ext>
                  </a:extLst>
                </a:gridCol>
              </a:tblGrid>
              <a:tr h="370840">
                <a:tc>
                  <a:txBody>
                    <a:bodyPr/>
                    <a:lstStyle/>
                    <a:p>
                      <a:r>
                        <a:rPr lang="hr-HR" sz="2000" baseline="0" dirty="0" err="1">
                          <a:solidFill>
                            <a:srgbClr val="C30E60"/>
                          </a:solidFill>
                        </a:rPr>
                        <a:t>Course</a:t>
                      </a:r>
                      <a:r>
                        <a:rPr lang="hr-HR" sz="2000" baseline="0" dirty="0">
                          <a:solidFill>
                            <a:srgbClr val="C30E60"/>
                          </a:solidFill>
                        </a:rPr>
                        <a:t> </a:t>
                      </a:r>
                      <a:r>
                        <a:rPr lang="hr-HR" sz="2000" baseline="0" dirty="0" err="1">
                          <a:solidFill>
                            <a:srgbClr val="C30E60"/>
                          </a:solidFill>
                        </a:rPr>
                        <a:t>coordinator</a:t>
                      </a:r>
                      <a:r>
                        <a:rPr lang="hr-HR" sz="2000" baseline="0" dirty="0">
                          <a:solidFill>
                            <a:srgbClr val="C30E60"/>
                          </a:solidFill>
                        </a:rPr>
                        <a:t>:</a:t>
                      </a:r>
                      <a:endParaRPr lang="hr-HR" sz="2000" dirty="0">
                        <a:solidFill>
                          <a:srgbClr val="C30E60"/>
                        </a:solidFill>
                      </a:endParaRPr>
                    </a:p>
                  </a:txBody>
                  <a:tcPr/>
                </a:tc>
                <a:tc>
                  <a:txBody>
                    <a:bodyPr/>
                    <a:lstStyle/>
                    <a:p>
                      <a:r>
                        <a:rPr lang="hr-BA" sz="2000" b="0" dirty="0"/>
                        <a:t>Tihana Banko</a:t>
                      </a:r>
                      <a:endParaRPr lang="hr-HR" sz="2000" b="0" dirty="0"/>
                    </a:p>
                  </a:txBody>
                  <a:tcPr/>
                </a:tc>
                <a:tc>
                  <a:txBody>
                    <a:bodyPr/>
                    <a:lstStyle/>
                    <a:p>
                      <a:pPr marL="0" marR="0" lvl="0" indent="0" algn="l" defTabSz="914400">
                        <a:lnSpc>
                          <a:spcPct val="100000"/>
                        </a:lnSpc>
                        <a:spcBef>
                          <a:spcPts val="0"/>
                        </a:spcBef>
                        <a:spcAft>
                          <a:spcPts val="0"/>
                        </a:spcAft>
                        <a:buClrTx/>
                        <a:buSzTx/>
                        <a:buFontTx/>
                        <a:buNone/>
                        <a:tabLst/>
                        <a:defRPr/>
                      </a:pPr>
                      <a:r>
                        <a:rPr lang="hr-HR" sz="2000" b="0" dirty="0" err="1">
                          <a:solidFill>
                            <a:srgbClr val="C30E60"/>
                          </a:solidFill>
                          <a:hlinkClick r:id="rId3"/>
                        </a:rPr>
                        <a:t>tihana.banko</a:t>
                      </a:r>
                      <a:r>
                        <a:rPr lang="hr-HR" sz="2000" b="0" dirty="0">
                          <a:solidFill>
                            <a:srgbClr val="C30E60"/>
                          </a:solidFill>
                          <a:hlinkClick r:id="rId3"/>
                        </a:rPr>
                        <a:t>@</a:t>
                      </a:r>
                      <a:r>
                        <a:rPr lang="en-GB" sz="2000" b="0" dirty="0">
                          <a:solidFill>
                            <a:srgbClr val="C30E60"/>
                          </a:solidFill>
                          <a:hlinkClick r:id="rId3"/>
                        </a:rPr>
                        <a:t>algebra.hr</a:t>
                      </a:r>
                    </a:p>
                  </a:txBody>
                  <a:tcPr/>
                </a:tc>
                <a:extLst>
                  <a:ext uri="{0D108BD9-81ED-4DB2-BD59-A6C34878D82A}">
                    <a16:rowId xmlns:a16="http://schemas.microsoft.com/office/drawing/2014/main" val="3093646793"/>
                  </a:ext>
                </a:extLst>
              </a:tr>
              <a:tr h="741680">
                <a:tc>
                  <a:txBody>
                    <a:bodyPr/>
                    <a:lstStyle/>
                    <a:p>
                      <a:r>
                        <a:rPr lang="hr-HR" sz="2000" b="1" dirty="0" err="1">
                          <a:solidFill>
                            <a:srgbClr val="C30E60"/>
                          </a:solidFill>
                        </a:rPr>
                        <a:t>Course</a:t>
                      </a:r>
                      <a:r>
                        <a:rPr lang="hr-HR" sz="2000" b="1" dirty="0">
                          <a:solidFill>
                            <a:srgbClr val="C30E60"/>
                          </a:solidFill>
                        </a:rPr>
                        <a:t> </a:t>
                      </a:r>
                      <a:r>
                        <a:rPr lang="hr-HR" sz="2000" b="1" dirty="0" err="1">
                          <a:solidFill>
                            <a:srgbClr val="C30E60"/>
                          </a:solidFill>
                        </a:rPr>
                        <a:t>assistant</a:t>
                      </a:r>
                      <a:r>
                        <a:rPr lang="hr-HR" sz="2000" b="1" dirty="0">
                          <a:solidFill>
                            <a:srgbClr val="C30E60"/>
                          </a:solidFill>
                        </a:rPr>
                        <a:t>:</a:t>
                      </a:r>
                    </a:p>
                  </a:txBody>
                  <a:tcPr/>
                </a:tc>
                <a:tc>
                  <a:txBody>
                    <a:bodyPr/>
                    <a:lstStyle/>
                    <a:p>
                      <a:pPr lvl="0">
                        <a:buNone/>
                      </a:pPr>
                      <a:r>
                        <a:rPr lang="hr-BA" sz="2000" dirty="0"/>
                        <a:t>Ana Gudelj</a:t>
                      </a:r>
                      <a:endParaRPr lang="en-GB" sz="2000" dirty="0"/>
                    </a:p>
                  </a:txBody>
                  <a:tcPr/>
                </a:tc>
                <a:tc>
                  <a:txBody>
                    <a:bodyPr/>
                    <a:lstStyle/>
                    <a:p>
                      <a:pPr marL="0" marR="0" lvl="0" indent="0" algn="l">
                        <a:lnSpc>
                          <a:spcPct val="100000"/>
                        </a:lnSpc>
                        <a:spcBef>
                          <a:spcPts val="0"/>
                        </a:spcBef>
                        <a:spcAft>
                          <a:spcPts val="0"/>
                        </a:spcAft>
                        <a:buClrTx/>
                        <a:buSzTx/>
                        <a:buFontTx/>
                        <a:buNone/>
                      </a:pPr>
                      <a:r>
                        <a:rPr lang="hr-HR" sz="2000" dirty="0">
                          <a:solidFill>
                            <a:srgbClr val="C30E60"/>
                          </a:solidFill>
                          <a:hlinkClick r:id="rId4"/>
                        </a:rPr>
                        <a:t>ana.gudelj@algebra.hr</a:t>
                      </a:r>
                      <a:endParaRPr lang="hr-HR" sz="2000" dirty="0">
                        <a:solidFill>
                          <a:srgbClr val="C30E60"/>
                        </a:solidFill>
                      </a:endParaRPr>
                    </a:p>
                    <a:p>
                      <a:pPr marL="0" marR="0" lvl="0" indent="0" algn="l">
                        <a:lnSpc>
                          <a:spcPct val="100000"/>
                        </a:lnSpc>
                        <a:spcBef>
                          <a:spcPts val="0"/>
                        </a:spcBef>
                        <a:spcAft>
                          <a:spcPts val="0"/>
                        </a:spcAft>
                        <a:buClrTx/>
                        <a:buSzTx/>
                        <a:buFontTx/>
                        <a:buNone/>
                      </a:pPr>
                      <a:endParaRPr lang="hr-HR" sz="2000" dirty="0">
                        <a:solidFill>
                          <a:srgbClr val="C30E60"/>
                        </a:solidFill>
                      </a:endParaRPr>
                    </a:p>
                  </a:txBody>
                  <a:tcPr/>
                </a:tc>
                <a:extLst>
                  <a:ext uri="{0D108BD9-81ED-4DB2-BD59-A6C34878D82A}">
                    <a16:rowId xmlns:a16="http://schemas.microsoft.com/office/drawing/2014/main" val="1189399302"/>
                  </a:ext>
                </a:extLst>
              </a:tr>
              <a:tr h="370840">
                <a:tc rowSpan="3">
                  <a:txBody>
                    <a:bodyPr/>
                    <a:lstStyle/>
                    <a:p>
                      <a:r>
                        <a:rPr lang="hr-HR" sz="2000" b="1" dirty="0" err="1">
                          <a:solidFill>
                            <a:srgbClr val="C30E60"/>
                          </a:solidFill>
                        </a:rPr>
                        <a:t>Conducting</a:t>
                      </a:r>
                      <a:r>
                        <a:rPr lang="hr-HR" sz="2000" b="1" dirty="0">
                          <a:solidFill>
                            <a:srgbClr val="C30E60"/>
                          </a:solidFill>
                        </a:rPr>
                        <a:t> </a:t>
                      </a:r>
                      <a:r>
                        <a:rPr lang="hr-HR" sz="2000" b="1" dirty="0" err="1">
                          <a:solidFill>
                            <a:srgbClr val="C30E60"/>
                          </a:solidFill>
                        </a:rPr>
                        <a:t>classes</a:t>
                      </a:r>
                      <a:r>
                        <a:rPr lang="hr-HR" sz="2000" b="1" baseline="0" dirty="0">
                          <a:solidFill>
                            <a:srgbClr val="C30E60"/>
                          </a:solidFill>
                        </a:rPr>
                        <a:t>:</a:t>
                      </a:r>
                      <a:endParaRPr lang="hr-HR" sz="2000" b="1" dirty="0">
                        <a:solidFill>
                          <a:srgbClr val="C30E60"/>
                        </a:solidFill>
                      </a:endParaRPr>
                    </a:p>
                  </a:txBody>
                  <a:tcPr/>
                </a:tc>
                <a:tc>
                  <a:txBody>
                    <a:bodyPr/>
                    <a:lstStyle/>
                    <a:p>
                      <a:r>
                        <a:rPr lang="hr-HR" sz="2000" dirty="0" err="1">
                          <a:solidFill>
                            <a:srgbClr val="C30E60"/>
                          </a:solidFill>
                        </a:rPr>
                        <a:t>Lectures</a:t>
                      </a:r>
                      <a:endParaRPr lang="hr-HR" sz="2000" dirty="0">
                        <a:solidFill>
                          <a:srgbClr val="C30E60"/>
                        </a:solidFill>
                      </a:endParaRPr>
                    </a:p>
                  </a:txBody>
                  <a:tcPr/>
                </a:tc>
                <a:tc>
                  <a:txBody>
                    <a:bodyPr/>
                    <a:lstStyle/>
                    <a:p>
                      <a:r>
                        <a:rPr lang="hr-HR" altLang="sr-Latn-RS" sz="2000" dirty="0"/>
                        <a:t>1 </a:t>
                      </a:r>
                      <a:r>
                        <a:rPr lang="hr-BA" altLang="sr-Latn-RS" sz="2000" dirty="0" err="1"/>
                        <a:t>hour</a:t>
                      </a:r>
                      <a:r>
                        <a:rPr lang="hr-BA" altLang="sr-Latn-RS" sz="2000" dirty="0"/>
                        <a:t> per </a:t>
                      </a:r>
                      <a:r>
                        <a:rPr lang="hr-BA" altLang="sr-Latn-RS" sz="2000" dirty="0" err="1"/>
                        <a:t>week</a:t>
                      </a:r>
                      <a:endParaRPr lang="hr-HR" altLang="sr-Latn-RS" sz="2000" dirty="0"/>
                    </a:p>
                    <a:p>
                      <a:pPr>
                        <a:buFontTx/>
                        <a:buChar char="-"/>
                      </a:pPr>
                      <a:r>
                        <a:rPr lang="hr-HR" sz="2000" dirty="0"/>
                        <a:t>     </a:t>
                      </a:r>
                      <a:r>
                        <a:rPr lang="hr-BA" sz="2000" dirty="0"/>
                        <a:t>Total</a:t>
                      </a:r>
                      <a:r>
                        <a:rPr lang="en-GB" sz="2000" dirty="0"/>
                        <a:t>:</a:t>
                      </a:r>
                      <a:r>
                        <a:rPr lang="hr-HR" sz="2000" baseline="0" dirty="0"/>
                        <a:t> </a:t>
                      </a:r>
                      <a:r>
                        <a:rPr lang="en-GB" sz="2000" baseline="0" dirty="0"/>
                        <a:t>15</a:t>
                      </a:r>
                      <a:r>
                        <a:rPr lang="hr-HR" sz="2000" dirty="0"/>
                        <a:t> </a:t>
                      </a:r>
                      <a:r>
                        <a:rPr lang="hr-BA" sz="2000" dirty="0" err="1"/>
                        <a:t>hours</a:t>
                      </a:r>
                      <a:endParaRPr lang="hr-HR" sz="2000" dirty="0"/>
                    </a:p>
                  </a:txBody>
                  <a:tcPr/>
                </a:tc>
                <a:extLst>
                  <a:ext uri="{0D108BD9-81ED-4DB2-BD59-A6C34878D82A}">
                    <a16:rowId xmlns:a16="http://schemas.microsoft.com/office/drawing/2014/main" val="4226231540"/>
                  </a:ext>
                </a:extLst>
              </a:tr>
              <a:tr h="640494">
                <a:tc vMerge="1">
                  <a:txBody>
                    <a:bodyPr/>
                    <a:lstStyle/>
                    <a:p>
                      <a:endParaRPr lang="hr-HR"/>
                    </a:p>
                  </a:txBody>
                  <a:tcPr/>
                </a:tc>
                <a:tc>
                  <a:txBody>
                    <a:bodyPr/>
                    <a:lstStyle/>
                    <a:p>
                      <a:r>
                        <a:rPr lang="hr-HR" sz="2000" dirty="0" err="1">
                          <a:solidFill>
                            <a:srgbClr val="C30E60"/>
                          </a:solidFill>
                        </a:rPr>
                        <a:t>Practical</a:t>
                      </a:r>
                      <a:r>
                        <a:rPr lang="hr-HR" sz="2000" dirty="0">
                          <a:solidFill>
                            <a:srgbClr val="C30E60"/>
                          </a:solidFill>
                        </a:rPr>
                        <a:t> </a:t>
                      </a:r>
                      <a:r>
                        <a:rPr lang="hr-HR" sz="2000" dirty="0" err="1">
                          <a:solidFill>
                            <a:srgbClr val="C30E60"/>
                          </a:solidFill>
                        </a:rPr>
                        <a:t>classes</a:t>
                      </a:r>
                      <a:endParaRPr lang="hr-HR" sz="2000" dirty="0">
                        <a:solidFill>
                          <a:srgbClr val="C30E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sr-Latn-RS" sz="2000" dirty="0"/>
                        <a:t>2 </a:t>
                      </a:r>
                      <a:r>
                        <a:rPr lang="hr-BA" altLang="sr-Latn-RS" sz="2000" dirty="0" err="1"/>
                        <a:t>hours</a:t>
                      </a:r>
                      <a:r>
                        <a:rPr lang="hr-BA" altLang="sr-Latn-RS" sz="2000" dirty="0"/>
                        <a:t> per </a:t>
                      </a:r>
                      <a:r>
                        <a:rPr lang="hr-BA" altLang="sr-Latn-RS" sz="2000" dirty="0" err="1"/>
                        <a:t>week</a:t>
                      </a:r>
                      <a:endParaRPr lang="hr-HR" altLang="sr-Latn-RS" sz="20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hr-BA" altLang="sr-Latn-RS" sz="2000" dirty="0"/>
                        <a:t>Total</a:t>
                      </a:r>
                      <a:r>
                        <a:rPr lang="en-GB" altLang="sr-Latn-RS" sz="2000" dirty="0"/>
                        <a:t>:</a:t>
                      </a:r>
                      <a:r>
                        <a:rPr lang="hr-HR" altLang="sr-Latn-RS" sz="2000" baseline="0" dirty="0"/>
                        <a:t> </a:t>
                      </a:r>
                      <a:r>
                        <a:rPr lang="hr-HR" altLang="sr-Latn-RS" sz="2000" dirty="0"/>
                        <a:t>30 </a:t>
                      </a:r>
                      <a:r>
                        <a:rPr lang="hr-BA" altLang="sr-Latn-RS" sz="2000" dirty="0" err="1"/>
                        <a:t>hours</a:t>
                      </a:r>
                      <a:endParaRPr lang="hr-HR" altLang="sr-Latn-RS" sz="2000" dirty="0"/>
                    </a:p>
                  </a:txBody>
                  <a:tcPr/>
                </a:tc>
                <a:extLst>
                  <a:ext uri="{0D108BD9-81ED-4DB2-BD59-A6C34878D82A}">
                    <a16:rowId xmlns:a16="http://schemas.microsoft.com/office/drawing/2014/main" val="2677630282"/>
                  </a:ext>
                </a:extLst>
              </a:tr>
              <a:tr h="370840">
                <a:tc vMerge="1">
                  <a:txBody>
                    <a:bodyPr/>
                    <a:lstStyle/>
                    <a:p>
                      <a:endParaRPr lang="hr-HR" b="1">
                        <a:solidFill>
                          <a:srgbClr val="C30E60"/>
                        </a:solidFill>
                      </a:endParaRPr>
                    </a:p>
                  </a:txBody>
                  <a:tcPr>
                    <a:solidFill>
                      <a:schemeClr val="bg2">
                        <a:lumMod val="65000"/>
                      </a:schemeClr>
                    </a:solidFill>
                  </a:tcPr>
                </a:tc>
                <a:tc>
                  <a:txBody>
                    <a:bodyPr/>
                    <a:lstStyle/>
                    <a:p>
                      <a:pPr algn="r"/>
                      <a:r>
                        <a:rPr lang="hr-HR" sz="2000" dirty="0">
                          <a:solidFill>
                            <a:srgbClr val="C30E60"/>
                          </a:solidFill>
                        </a:rPr>
                        <a:t>TOTAL</a:t>
                      </a:r>
                    </a:p>
                  </a:txBody>
                  <a:tcPr/>
                </a:tc>
                <a:tc>
                  <a:txBody>
                    <a:bodyPr/>
                    <a:lstStyle/>
                    <a:p>
                      <a:pPr marL="285750" marR="0" lvl="0" indent="-285750" algn="l" rtl="0" eaLnBrk="1" fontAlgn="auto" latinLnBrk="0" hangingPunct="1">
                        <a:lnSpc>
                          <a:spcPct val="100000"/>
                        </a:lnSpc>
                        <a:spcBef>
                          <a:spcPts val="0"/>
                        </a:spcBef>
                        <a:spcAft>
                          <a:spcPts val="0"/>
                        </a:spcAft>
                        <a:buClrTx/>
                        <a:buSzTx/>
                        <a:buFontTx/>
                        <a:buNone/>
                      </a:pPr>
                      <a:r>
                        <a:rPr lang="hr-HR" altLang="sr-Latn-RS" sz="2000" b="1" dirty="0">
                          <a:solidFill>
                            <a:schemeClr val="accent4"/>
                          </a:solidFill>
                        </a:rPr>
                        <a:t>3 </a:t>
                      </a:r>
                      <a:r>
                        <a:rPr lang="hr-BA" altLang="sr-Latn-RS" sz="2000" b="1" dirty="0" err="1">
                          <a:solidFill>
                            <a:schemeClr val="accent4"/>
                          </a:solidFill>
                        </a:rPr>
                        <a:t>hours</a:t>
                      </a:r>
                      <a:r>
                        <a:rPr lang="hr-BA" altLang="sr-Latn-RS" sz="2000" b="1" dirty="0">
                          <a:solidFill>
                            <a:schemeClr val="accent4"/>
                          </a:solidFill>
                        </a:rPr>
                        <a:t> per </a:t>
                      </a:r>
                      <a:r>
                        <a:rPr lang="hr-BA" altLang="sr-Latn-RS" sz="2000" b="1" dirty="0" err="1">
                          <a:solidFill>
                            <a:schemeClr val="accent4"/>
                          </a:solidFill>
                        </a:rPr>
                        <a:t>week</a:t>
                      </a:r>
                      <a:r>
                        <a:rPr lang="hr-BA" altLang="sr-Latn-RS" sz="2000" b="1" dirty="0">
                          <a:solidFill>
                            <a:schemeClr val="accent4"/>
                          </a:solidFill>
                        </a:rPr>
                        <a:t> AS PER SCHEDULE</a:t>
                      </a:r>
                      <a:endParaRPr lang="hr-HR" altLang="sr-Latn-RS" sz="2000" b="1" dirty="0">
                        <a:solidFill>
                          <a:schemeClr val="accent4"/>
                        </a:solidFill>
                      </a:endParaRPr>
                    </a:p>
                    <a:p>
                      <a:pPr marL="285750" marR="0" lvl="0" indent="-285750" algn="l">
                        <a:lnSpc>
                          <a:spcPct val="100000"/>
                        </a:lnSpc>
                        <a:spcBef>
                          <a:spcPts val="0"/>
                        </a:spcBef>
                        <a:spcAft>
                          <a:spcPts val="0"/>
                        </a:spcAft>
                        <a:buClrTx/>
                        <a:buSzTx/>
                        <a:buFontTx/>
                        <a:buNone/>
                      </a:pPr>
                      <a:r>
                        <a:rPr lang="hr-HR" altLang="sr-Latn-RS" sz="2000" b="1" dirty="0">
                          <a:solidFill>
                            <a:schemeClr val="accent4"/>
                          </a:solidFill>
                        </a:rPr>
                        <a:t>(65 min + </a:t>
                      </a:r>
                      <a:r>
                        <a:rPr lang="hr-BA" altLang="sr-Latn-RS" sz="2000" b="1" dirty="0">
                          <a:solidFill>
                            <a:schemeClr val="accent4"/>
                          </a:solidFill>
                        </a:rPr>
                        <a:t>break </a:t>
                      </a:r>
                      <a:r>
                        <a:rPr lang="hr-HR" altLang="sr-Latn-RS" sz="2000" b="1" dirty="0">
                          <a:solidFill>
                            <a:schemeClr val="accent4"/>
                          </a:solidFill>
                        </a:rPr>
                        <a:t>10 min + 60 min)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309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x-none" dirty="0" err="1"/>
              <a:t>Course</a:t>
            </a:r>
            <a:r>
              <a:rPr lang="hr-HR" altLang="x-none" dirty="0"/>
              <a:t> </a:t>
            </a:r>
            <a:r>
              <a:rPr lang="hr-HR" altLang="x-none" dirty="0" err="1"/>
              <a:t>information</a:t>
            </a:r>
            <a:endParaRPr lang="hr-HR" dirty="0"/>
          </a:p>
        </p:txBody>
      </p:sp>
      <p:sp>
        <p:nvSpPr>
          <p:cNvPr id="3" name="Rezervirano mjesto sadržaja 2"/>
          <p:cNvSpPr>
            <a:spLocks noGrp="1"/>
          </p:cNvSpPr>
          <p:nvPr>
            <p:ph idx="1"/>
          </p:nvPr>
        </p:nvSpPr>
        <p:spPr>
          <a:xfrm>
            <a:off x="753979" y="1795789"/>
            <a:ext cx="10515600" cy="4351338"/>
          </a:xfrm>
        </p:spPr>
        <p:txBody>
          <a:bodyPr/>
          <a:lstStyle/>
          <a:p>
            <a:r>
              <a:rPr lang="hr-HR" altLang="x-none" dirty="0"/>
              <a:t>4 ECTS </a:t>
            </a:r>
            <a:r>
              <a:rPr lang="hr-HR" altLang="x-none" dirty="0" err="1"/>
              <a:t>credits</a:t>
            </a:r>
            <a:r>
              <a:rPr lang="hr-HR" altLang="x-none" dirty="0"/>
              <a:t> = 120 student </a:t>
            </a:r>
            <a:r>
              <a:rPr lang="hr-HR" altLang="x-none" dirty="0" err="1"/>
              <a:t>working</a:t>
            </a:r>
            <a:r>
              <a:rPr lang="hr-HR" altLang="x-none" dirty="0"/>
              <a:t> </a:t>
            </a:r>
            <a:r>
              <a:rPr lang="hr-HR" altLang="x-none" dirty="0" err="1"/>
              <a:t>hours</a:t>
            </a:r>
            <a:endParaRPr lang="hr-HR" altLang="x-none" dirty="0"/>
          </a:p>
          <a:p>
            <a:pPr lvl="1"/>
            <a:r>
              <a:rPr lang="hr-HR" altLang="x-none" dirty="0"/>
              <a:t>15 </a:t>
            </a:r>
            <a:r>
              <a:rPr lang="hr-HR" altLang="x-none" dirty="0" err="1"/>
              <a:t>hours</a:t>
            </a:r>
            <a:r>
              <a:rPr lang="hr-HR" altLang="x-none" dirty="0"/>
              <a:t> </a:t>
            </a:r>
            <a:r>
              <a:rPr lang="hr-HR" altLang="x-none" dirty="0" err="1"/>
              <a:t>of</a:t>
            </a:r>
            <a:r>
              <a:rPr lang="hr-HR" altLang="x-none" dirty="0"/>
              <a:t> </a:t>
            </a:r>
            <a:r>
              <a:rPr lang="hr-HR" altLang="x-none" dirty="0" err="1"/>
              <a:t>lectures</a:t>
            </a:r>
            <a:endParaRPr lang="hr-HR" altLang="x-none" dirty="0"/>
          </a:p>
          <a:p>
            <a:pPr lvl="1"/>
            <a:r>
              <a:rPr lang="hr-HR" altLang="x-none" dirty="0"/>
              <a:t>30 </a:t>
            </a:r>
            <a:r>
              <a:rPr lang="hr-HR" altLang="x-none" dirty="0" err="1"/>
              <a:t>hours</a:t>
            </a:r>
            <a:r>
              <a:rPr lang="hr-HR" altLang="x-none" dirty="0"/>
              <a:t> </a:t>
            </a:r>
            <a:r>
              <a:rPr lang="hr-HR" altLang="x-none" dirty="0" err="1"/>
              <a:t>of</a:t>
            </a:r>
            <a:r>
              <a:rPr lang="hr-HR" altLang="x-none" dirty="0"/>
              <a:t> </a:t>
            </a:r>
            <a:r>
              <a:rPr lang="hr-HR" altLang="x-none" dirty="0" err="1"/>
              <a:t>practical</a:t>
            </a:r>
            <a:r>
              <a:rPr lang="hr-HR" altLang="x-none" dirty="0"/>
              <a:t> </a:t>
            </a:r>
            <a:r>
              <a:rPr lang="hr-HR" altLang="x-none" dirty="0" err="1"/>
              <a:t>classes</a:t>
            </a:r>
            <a:endParaRPr lang="hr-HR" altLang="x-none" dirty="0"/>
          </a:p>
          <a:p>
            <a:pPr lvl="1"/>
            <a:r>
              <a:rPr lang="hr-HR" altLang="x-none" dirty="0"/>
              <a:t>75 </a:t>
            </a:r>
            <a:r>
              <a:rPr lang="hr-HR" altLang="x-none" dirty="0" err="1"/>
              <a:t>hours</a:t>
            </a:r>
            <a:r>
              <a:rPr lang="hr-HR" altLang="x-none" dirty="0"/>
              <a:t> </a:t>
            </a:r>
            <a:r>
              <a:rPr lang="hr-HR" altLang="x-none" dirty="0" err="1"/>
              <a:t>of</a:t>
            </a:r>
            <a:r>
              <a:rPr lang="hr-HR" altLang="x-none" dirty="0"/>
              <a:t> </a:t>
            </a:r>
            <a:r>
              <a:rPr lang="hr-HR" altLang="x-none" dirty="0" err="1"/>
              <a:t>working</a:t>
            </a:r>
            <a:r>
              <a:rPr lang="hr-HR" altLang="x-none" dirty="0"/>
              <a:t> </a:t>
            </a:r>
            <a:r>
              <a:rPr lang="hr-HR" altLang="x-none" dirty="0" err="1"/>
              <a:t>from</a:t>
            </a:r>
            <a:r>
              <a:rPr lang="hr-HR" altLang="x-none" dirty="0"/>
              <a:t> home</a:t>
            </a:r>
          </a:p>
          <a:p>
            <a:r>
              <a:rPr lang="hr-HR" dirty="0" err="1"/>
              <a:t>Obligatory</a:t>
            </a:r>
            <a:r>
              <a:rPr lang="hr-HR" dirty="0"/>
              <a:t> </a:t>
            </a:r>
            <a:r>
              <a:rPr lang="hr-HR" dirty="0" err="1"/>
              <a:t>course</a:t>
            </a:r>
            <a:endParaRPr lang="hr-HR" dirty="0"/>
          </a:p>
        </p:txBody>
      </p:sp>
      <p:pic>
        <p:nvPicPr>
          <p:cNvPr id="4" name="Picture 2"/>
          <p:cNvPicPr>
            <a:picLocks noChangeAspect="1"/>
          </p:cNvPicPr>
          <p:nvPr/>
        </p:nvPicPr>
        <p:blipFill>
          <a:blip r:embed="rId3"/>
          <a:stretch>
            <a:fillRect/>
          </a:stretch>
        </p:blipFill>
        <p:spPr>
          <a:xfrm>
            <a:off x="6684506" y="0"/>
            <a:ext cx="5335400" cy="4661647"/>
          </a:xfrm>
          <a:prstGeom prst="rect">
            <a:avLst/>
          </a:prstGeom>
        </p:spPr>
      </p:pic>
    </p:spTree>
    <p:extLst>
      <p:ext uri="{BB962C8B-B14F-4D97-AF65-F5344CB8AC3E}">
        <p14:creationId xmlns:p14="http://schemas.microsoft.com/office/powerpoint/2010/main" val="65727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838200" y="322595"/>
            <a:ext cx="10515600" cy="1325563"/>
          </a:xfrm>
        </p:spPr>
        <p:txBody>
          <a:bodyPr/>
          <a:lstStyle/>
          <a:p>
            <a:pPr eaLnBrk="1" hangingPunct="1"/>
            <a:r>
              <a:rPr lang="hr-HR" altLang="sr-Latn-RS"/>
              <a:t>Course objective</a:t>
            </a:r>
          </a:p>
        </p:txBody>
      </p:sp>
      <p:sp>
        <p:nvSpPr>
          <p:cNvPr id="11267" name="Rezervirano mjesto sadržaja 2"/>
          <p:cNvSpPr>
            <a:spLocks noGrp="1"/>
          </p:cNvSpPr>
          <p:nvPr>
            <p:ph sz="quarter" idx="1"/>
          </p:nvPr>
        </p:nvSpPr>
        <p:spPr>
          <a:xfrm>
            <a:off x="838200" y="1413164"/>
            <a:ext cx="10515599" cy="4382799"/>
          </a:xfrm>
        </p:spPr>
        <p:txBody>
          <a:bodyPr anchor="ctr">
            <a:normAutofit fontScale="77500" lnSpcReduction="20000"/>
          </a:bodyPr>
          <a:lstStyle/>
          <a:p>
            <a:pPr lvl="0">
              <a:buFont typeface="Wingdings" pitchFamily="2" charset="2"/>
              <a:buChar char="Ø"/>
            </a:pPr>
            <a:r>
              <a:rPr lang="en-GB" b="1" dirty="0">
                <a:solidFill>
                  <a:schemeClr val="accent4"/>
                </a:solidFill>
              </a:rPr>
              <a:t>use of correct professional terminology in IT </a:t>
            </a:r>
          </a:p>
          <a:p>
            <a:pPr lvl="0">
              <a:buFont typeface="Wingdings" pitchFamily="2" charset="2"/>
              <a:buChar char="Ø"/>
            </a:pPr>
            <a:r>
              <a:rPr lang="en-GB" b="1" dirty="0">
                <a:solidFill>
                  <a:schemeClr val="accent4"/>
                </a:solidFill>
              </a:rPr>
              <a:t>use of correct grammar in business conversations</a:t>
            </a:r>
            <a:endParaRPr lang="en-US" b="1" dirty="0">
              <a:solidFill>
                <a:schemeClr val="accent4"/>
              </a:solidFill>
            </a:endParaRPr>
          </a:p>
          <a:p>
            <a:endParaRPr lang="en-US" b="1" dirty="0"/>
          </a:p>
          <a:p>
            <a:pPr algn="just"/>
            <a:r>
              <a:rPr lang="en-GB" dirty="0"/>
              <a:t>English is the only foreign language that students learn at Algebra University College. This module teaches students the correct English terminology and grammar used in different business situations </a:t>
            </a:r>
            <a:r>
              <a:rPr lang="en-GB" b="1" dirty="0">
                <a:solidFill>
                  <a:schemeClr val="accent1"/>
                </a:solidFill>
              </a:rPr>
              <a:t>with an emphasis on the IT industry.</a:t>
            </a:r>
            <a:r>
              <a:rPr lang="hr-HR" dirty="0">
                <a:solidFill>
                  <a:schemeClr val="accent1"/>
                </a:solidFill>
              </a:rPr>
              <a:t> </a:t>
            </a:r>
            <a:r>
              <a:rPr lang="en-GB" dirty="0"/>
              <a:t>This modules prepares students for all other modules of this study programme that use English terminology and language skills.</a:t>
            </a:r>
            <a:endParaRPr lang="en-US" b="1" dirty="0"/>
          </a:p>
          <a:p>
            <a:pPr algn="just"/>
            <a:r>
              <a:rPr lang="en-GB" dirty="0"/>
              <a:t>It is important for students to take this module to develop their English language skills, which are necessary in the IT industry. English is the main language of computer science and the knowledge students acquire in this module will contribute to the overall skillset for their </a:t>
            </a:r>
            <a:r>
              <a:rPr lang="en-GB" b="1" dirty="0">
                <a:solidFill>
                  <a:schemeClr val="accent1"/>
                </a:solidFill>
              </a:rPr>
              <a:t>future employment. </a:t>
            </a:r>
            <a:r>
              <a:rPr lang="en-GB" dirty="0"/>
              <a:t>This module will expose students to a particular experience when dealing with business situations in the IT industry, both in written and oral form.</a:t>
            </a:r>
            <a:endParaRPr lang="hr-HR" altLang="sr-Latn-RS" dirty="0">
              <a:solidFill>
                <a:schemeClr val="accent4"/>
              </a:solidFill>
            </a:endParaRPr>
          </a:p>
        </p:txBody>
      </p:sp>
    </p:spTree>
    <p:extLst>
      <p:ext uri="{BB962C8B-B14F-4D97-AF65-F5344CB8AC3E}">
        <p14:creationId xmlns:p14="http://schemas.microsoft.com/office/powerpoint/2010/main" val="380276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pPr algn="ctr" eaLnBrk="1" hangingPunct="1"/>
            <a:r>
              <a:rPr lang="en-GB" altLang="sr-Latn-RS"/>
              <a:t>Learning outcomes</a:t>
            </a:r>
            <a:endParaRPr lang="hr-HR" altLang="sr-Latn-R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84496402"/>
              </p:ext>
            </p:extLst>
          </p:nvPr>
        </p:nvGraphicFramePr>
        <p:xfrm>
          <a:off x="900083" y="1695451"/>
          <a:ext cx="10391834" cy="4297680"/>
        </p:xfrm>
        <a:graphic>
          <a:graphicData uri="http://schemas.openxmlformats.org/drawingml/2006/table">
            <a:tbl>
              <a:tblPr firstRow="1" bandRow="1">
                <a:tableStyleId>{5C22544A-7EE6-4342-B048-85BDC9FD1C3A}</a:tableStyleId>
              </a:tblPr>
              <a:tblGrid>
                <a:gridCol w="1174375">
                  <a:extLst>
                    <a:ext uri="{9D8B030D-6E8A-4147-A177-3AD203B41FA5}">
                      <a16:colId xmlns:a16="http://schemas.microsoft.com/office/drawing/2014/main" val="1642933529"/>
                    </a:ext>
                  </a:extLst>
                </a:gridCol>
                <a:gridCol w="3660286">
                  <a:extLst>
                    <a:ext uri="{9D8B030D-6E8A-4147-A177-3AD203B41FA5}">
                      <a16:colId xmlns:a16="http://schemas.microsoft.com/office/drawing/2014/main" val="3025790599"/>
                    </a:ext>
                  </a:extLst>
                </a:gridCol>
                <a:gridCol w="5557173">
                  <a:extLst>
                    <a:ext uri="{9D8B030D-6E8A-4147-A177-3AD203B41FA5}">
                      <a16:colId xmlns:a16="http://schemas.microsoft.com/office/drawing/2014/main" val="785281690"/>
                    </a:ext>
                  </a:extLst>
                </a:gridCol>
              </a:tblGrid>
              <a:tr h="370840">
                <a:tc>
                  <a:txBody>
                    <a:bodyPr/>
                    <a:lstStyle/>
                    <a:p>
                      <a:pPr algn="ctr"/>
                      <a:r>
                        <a:rPr lang="en-GB" sz="2000" dirty="0"/>
                        <a:t>Outcome</a:t>
                      </a:r>
                      <a:endParaRPr lang="en-US" sz="2000" dirty="0"/>
                    </a:p>
                  </a:txBody>
                  <a:tcPr/>
                </a:tc>
                <a:tc>
                  <a:txBody>
                    <a:bodyPr/>
                    <a:lstStyle/>
                    <a:p>
                      <a:pPr algn="ctr"/>
                      <a:r>
                        <a:rPr lang="en-GB" sz="2000"/>
                        <a:t>MINIMAL LEARNING OUTCOMES</a:t>
                      </a:r>
                      <a:endParaRPr lang="hr-HR" sz="2000" baseline="0"/>
                    </a:p>
                    <a:p>
                      <a:pPr algn="ctr"/>
                      <a:r>
                        <a:rPr lang="hr-HR" sz="1400" baseline="0"/>
                        <a:t>(</a:t>
                      </a:r>
                      <a:r>
                        <a:rPr lang="en-GB" sz="1400" baseline="0"/>
                        <a:t>upon the successful completion of the module, a student will be able to:</a:t>
                      </a:r>
                      <a:r>
                        <a:rPr lang="hr-HR" sz="1400" baseline="0"/>
                        <a:t>)</a:t>
                      </a:r>
                      <a:endParaRPr lang="en-US" sz="1400"/>
                    </a:p>
                  </a:txBody>
                  <a:tcPr/>
                </a:tc>
                <a:tc>
                  <a:txBody>
                    <a:bodyPr/>
                    <a:lstStyle/>
                    <a:p>
                      <a:pPr algn="ctr"/>
                      <a:r>
                        <a:rPr lang="en-GB" sz="2000" baseline="0" dirty="0"/>
                        <a:t>DESIRED LEARNING OUTCOMES</a:t>
                      </a:r>
                    </a:p>
                    <a:p>
                      <a:pPr algn="ctr"/>
                      <a:r>
                        <a:rPr lang="hr-HR" sz="1400" baseline="0" dirty="0"/>
                        <a:t>(</a:t>
                      </a:r>
                      <a:r>
                        <a:rPr lang="en-GB" sz="1400" baseline="0" dirty="0"/>
                        <a:t>upon the successful completion, a student should be able to:</a:t>
                      </a:r>
                      <a:r>
                        <a:rPr lang="hr-HR" sz="1400" baseline="0" dirty="0"/>
                        <a:t>)</a:t>
                      </a:r>
                      <a:endParaRPr lang="en-US" sz="1400" dirty="0"/>
                    </a:p>
                  </a:txBody>
                  <a:tcPr/>
                </a:tc>
                <a:extLst>
                  <a:ext uri="{0D108BD9-81ED-4DB2-BD59-A6C34878D82A}">
                    <a16:rowId xmlns:a16="http://schemas.microsoft.com/office/drawing/2014/main" val="2487493385"/>
                  </a:ext>
                </a:extLst>
              </a:tr>
              <a:tr h="370840">
                <a:tc>
                  <a:txBody>
                    <a:bodyPr/>
                    <a:lstStyle/>
                    <a:p>
                      <a:pPr algn="ctr"/>
                      <a:r>
                        <a:rPr lang="hr-HR" sz="2000"/>
                        <a:t>I1</a:t>
                      </a:r>
                      <a:endParaRPr lang="en-US" sz="2000"/>
                    </a:p>
                  </a:txBody>
                  <a:tcPr/>
                </a:tc>
                <a:tc>
                  <a:txBody>
                    <a:bodyPr/>
                    <a:lstStyle/>
                    <a:p>
                      <a:pPr algn="ctr"/>
                      <a:r>
                        <a:rPr lang="en-GB" sz="1600"/>
                        <a:t>Use technical terminology from the professional literature in given exercises</a:t>
                      </a:r>
                      <a:endParaRPr lang="en-US" sz="1600"/>
                    </a:p>
                  </a:txBody>
                  <a:tcPr/>
                </a:tc>
                <a:tc>
                  <a:txBody>
                    <a:bodyPr/>
                    <a:lstStyle/>
                    <a:p>
                      <a:pPr algn="ctr"/>
                      <a:r>
                        <a:rPr lang="en-GB" sz="1600" b="1" dirty="0"/>
                        <a:t>Use technical terminology from the professional literature in everyday communication</a:t>
                      </a:r>
                      <a:endParaRPr lang="en-US" sz="1600" b="1" dirty="0"/>
                    </a:p>
                  </a:txBody>
                  <a:tcPr/>
                </a:tc>
                <a:extLst>
                  <a:ext uri="{0D108BD9-81ED-4DB2-BD59-A6C34878D82A}">
                    <a16:rowId xmlns:a16="http://schemas.microsoft.com/office/drawing/2014/main" val="2165933430"/>
                  </a:ext>
                </a:extLst>
              </a:tr>
              <a:tr h="370840">
                <a:tc>
                  <a:txBody>
                    <a:bodyPr/>
                    <a:lstStyle/>
                    <a:p>
                      <a:pPr algn="ctr"/>
                      <a:r>
                        <a:rPr lang="hr-HR" sz="2000"/>
                        <a:t>I2</a:t>
                      </a:r>
                      <a:endParaRPr lang="en-US" sz="2000"/>
                    </a:p>
                  </a:txBody>
                  <a:tcPr/>
                </a:tc>
                <a:tc>
                  <a:txBody>
                    <a:bodyPr/>
                    <a:lstStyle/>
                    <a:p>
                      <a:pPr algn="ctr"/>
                      <a:r>
                        <a:rPr lang="en-GB" sz="1600"/>
                        <a:t>Use simple grammatical structures in given exercises</a:t>
                      </a:r>
                      <a:endParaRPr lang="en-US" sz="1600"/>
                    </a:p>
                  </a:txBody>
                  <a:tcPr/>
                </a:tc>
                <a:tc>
                  <a:txBody>
                    <a:bodyPr/>
                    <a:lstStyle/>
                    <a:p>
                      <a:pPr algn="ctr"/>
                      <a:r>
                        <a:rPr lang="en-GB" sz="1600" b="1"/>
                        <a:t>Use simple grammatical structures in everyday communication</a:t>
                      </a:r>
                      <a:endParaRPr lang="en-US" sz="1600" b="1"/>
                    </a:p>
                  </a:txBody>
                  <a:tcPr/>
                </a:tc>
                <a:extLst>
                  <a:ext uri="{0D108BD9-81ED-4DB2-BD59-A6C34878D82A}">
                    <a16:rowId xmlns:a16="http://schemas.microsoft.com/office/drawing/2014/main" val="3781296577"/>
                  </a:ext>
                </a:extLst>
              </a:tr>
              <a:tr h="370840">
                <a:tc>
                  <a:txBody>
                    <a:bodyPr/>
                    <a:lstStyle/>
                    <a:p>
                      <a:pPr algn="ctr"/>
                      <a:r>
                        <a:rPr lang="hr-HR" sz="2000" dirty="0"/>
                        <a:t>I3</a:t>
                      </a:r>
                      <a:endParaRPr lang="en-US" sz="2000" dirty="0"/>
                    </a:p>
                  </a:txBody>
                  <a:tcPr/>
                </a:tc>
                <a:tc>
                  <a:txBody>
                    <a:bodyPr/>
                    <a:lstStyle/>
                    <a:p>
                      <a:pPr algn="ctr"/>
                      <a:r>
                        <a:rPr lang="en-GB" sz="1600"/>
                        <a:t>Hold a simple presentation in English by using professional language</a:t>
                      </a:r>
                      <a:endParaRPr lang="en-US" sz="1600"/>
                    </a:p>
                  </a:txBody>
                  <a:tcPr/>
                </a:tc>
                <a:tc>
                  <a:txBody>
                    <a:bodyPr/>
                    <a:lstStyle/>
                    <a:p>
                      <a:pPr algn="ctr"/>
                      <a:r>
                        <a:rPr lang="en-GB" sz="1600" b="1" dirty="0"/>
                        <a:t>Hold a complex presentation in English on a specific professional subject</a:t>
                      </a:r>
                      <a:endParaRPr lang="en-US" sz="1600" b="1" dirty="0"/>
                    </a:p>
                  </a:txBody>
                  <a:tcPr/>
                </a:tc>
                <a:extLst>
                  <a:ext uri="{0D108BD9-81ED-4DB2-BD59-A6C34878D82A}">
                    <a16:rowId xmlns:a16="http://schemas.microsoft.com/office/drawing/2014/main" val="3266987981"/>
                  </a:ext>
                </a:extLst>
              </a:tr>
              <a:tr h="370840">
                <a:tc>
                  <a:txBody>
                    <a:bodyPr/>
                    <a:lstStyle/>
                    <a:p>
                      <a:pPr algn="ctr"/>
                      <a:r>
                        <a:rPr lang="hr-HR" sz="2000" dirty="0"/>
                        <a:t>I4</a:t>
                      </a:r>
                      <a:endParaRPr lang="en-US" sz="2000" dirty="0"/>
                    </a:p>
                  </a:txBody>
                  <a:tcPr/>
                </a:tc>
                <a:tc>
                  <a:txBody>
                    <a:bodyPr/>
                    <a:lstStyle/>
                    <a:p>
                      <a:pPr algn="ctr"/>
                      <a:r>
                        <a:rPr lang="en-GB" sz="1600"/>
                        <a:t>Integrate technical terminology into new contexts in English in given exercises</a:t>
                      </a:r>
                      <a:endParaRPr lang="en-US" sz="1600"/>
                    </a:p>
                  </a:txBody>
                  <a:tcPr/>
                </a:tc>
                <a:tc>
                  <a:txBody>
                    <a:bodyPr/>
                    <a:lstStyle/>
                    <a:p>
                      <a:pPr algn="ctr"/>
                      <a:r>
                        <a:rPr lang="en-GB" sz="1600" b="1" dirty="0"/>
                        <a:t>Integrate technical terminology into new contexts in English in everyday communication</a:t>
                      </a:r>
                      <a:endParaRPr lang="en-US" sz="1600" b="1" dirty="0"/>
                    </a:p>
                  </a:txBody>
                  <a:tcPr/>
                </a:tc>
                <a:extLst>
                  <a:ext uri="{0D108BD9-81ED-4DB2-BD59-A6C34878D82A}">
                    <a16:rowId xmlns:a16="http://schemas.microsoft.com/office/drawing/2014/main" val="2345587324"/>
                  </a:ext>
                </a:extLst>
              </a:tr>
              <a:tr h="370840">
                <a:tc>
                  <a:txBody>
                    <a:bodyPr/>
                    <a:lstStyle/>
                    <a:p>
                      <a:pPr algn="ctr"/>
                      <a:r>
                        <a:rPr lang="hr-HR" sz="2000" dirty="0"/>
                        <a:t>I5</a:t>
                      </a:r>
                      <a:endParaRPr lang="en-US" sz="2000" dirty="0"/>
                    </a:p>
                  </a:txBody>
                  <a:tcPr/>
                </a:tc>
                <a:tc>
                  <a:txBody>
                    <a:bodyPr/>
                    <a:lstStyle/>
                    <a:p>
                      <a:pPr algn="ctr"/>
                      <a:r>
                        <a:rPr lang="en-GB" sz="1600"/>
                        <a:t>Use more complex grammatical structures in English in given exercises</a:t>
                      </a:r>
                      <a:endParaRPr lang="en-US" sz="1600"/>
                    </a:p>
                  </a:txBody>
                  <a:tcPr/>
                </a:tc>
                <a:tc>
                  <a:txBody>
                    <a:bodyPr/>
                    <a:lstStyle/>
                    <a:p>
                      <a:pPr algn="ctr"/>
                      <a:r>
                        <a:rPr lang="en-GB" sz="1600" b="1" dirty="0"/>
                        <a:t>Use more complex grammatical structures in English in everyday communication</a:t>
                      </a:r>
                      <a:endParaRPr lang="en-US" sz="1600" b="1" dirty="0"/>
                    </a:p>
                  </a:txBody>
                  <a:tcPr/>
                </a:tc>
                <a:extLst>
                  <a:ext uri="{0D108BD9-81ED-4DB2-BD59-A6C34878D82A}">
                    <a16:rowId xmlns:a16="http://schemas.microsoft.com/office/drawing/2014/main" val="1885900330"/>
                  </a:ext>
                </a:extLst>
              </a:tr>
              <a:tr h="370840">
                <a:tc>
                  <a:txBody>
                    <a:bodyPr/>
                    <a:lstStyle/>
                    <a:p>
                      <a:pPr algn="ctr"/>
                      <a:r>
                        <a:rPr lang="hr-HR" sz="2000" dirty="0"/>
                        <a:t>I6</a:t>
                      </a:r>
                      <a:endParaRPr lang="en-US" sz="2000" dirty="0"/>
                    </a:p>
                  </a:txBody>
                  <a:tcPr/>
                </a:tc>
                <a:tc>
                  <a:txBody>
                    <a:bodyPr/>
                    <a:lstStyle/>
                    <a:p>
                      <a:pPr algn="ctr"/>
                      <a:r>
                        <a:rPr lang="en-GB" sz="1600"/>
                        <a:t>Write a simple summary of a professional text in English</a:t>
                      </a:r>
                      <a:endParaRPr lang="en-US" sz="1600"/>
                    </a:p>
                  </a:txBody>
                  <a:tcPr/>
                </a:tc>
                <a:tc>
                  <a:txBody>
                    <a:bodyPr/>
                    <a:lstStyle/>
                    <a:p>
                      <a:pPr algn="ctr"/>
                      <a:r>
                        <a:rPr lang="en-GB" sz="1600" b="1" dirty="0"/>
                        <a:t>Write a comprehensive summary of a professional text in English</a:t>
                      </a:r>
                      <a:endParaRPr lang="en-US" sz="1600" b="1" dirty="0"/>
                    </a:p>
                  </a:txBody>
                  <a:tcPr/>
                </a:tc>
                <a:extLst>
                  <a:ext uri="{0D108BD9-81ED-4DB2-BD59-A6C34878D82A}">
                    <a16:rowId xmlns:a16="http://schemas.microsoft.com/office/drawing/2014/main" val="1411373283"/>
                  </a:ext>
                </a:extLst>
              </a:tr>
            </a:tbl>
          </a:graphicData>
        </a:graphic>
      </p:graphicFrame>
    </p:spTree>
    <p:extLst>
      <p:ext uri="{BB962C8B-B14F-4D97-AF65-F5344CB8AC3E}">
        <p14:creationId xmlns:p14="http://schemas.microsoft.com/office/powerpoint/2010/main" val="3041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60" y="280434"/>
            <a:ext cx="8878856" cy="243559"/>
          </a:xfrm>
        </p:spPr>
        <p:txBody>
          <a:bodyPr>
            <a:normAutofit fontScale="90000"/>
          </a:bodyPr>
          <a:lstStyle/>
          <a:p>
            <a:pPr algn="ctr"/>
            <a:r>
              <a:rPr lang="en-GB" altLang="sr-Latn-RS" sz="3600" dirty="0"/>
              <a:t> </a:t>
            </a:r>
            <a:r>
              <a:rPr lang="hr-BA" altLang="sr-Latn-RS" sz="3600" dirty="0" err="1"/>
              <a:t>Thematic</a:t>
            </a:r>
            <a:r>
              <a:rPr lang="hr-BA" altLang="sr-Latn-RS" sz="3600" dirty="0"/>
              <a:t> </a:t>
            </a:r>
            <a:r>
              <a:rPr lang="hr-BA" altLang="sr-Latn-RS" sz="3600" dirty="0" err="1"/>
              <a:t>units</a:t>
            </a:r>
            <a:r>
              <a:rPr lang="hr-BA" altLang="sr-Latn-RS" sz="3600" dirty="0"/>
              <a:t> </a:t>
            </a:r>
            <a:r>
              <a:rPr lang="hr-BA" altLang="sr-Latn-RS" sz="3600" dirty="0" err="1"/>
              <a:t>of</a:t>
            </a:r>
            <a:r>
              <a:rPr lang="hr-BA" altLang="sr-Latn-RS" sz="3600" dirty="0"/>
              <a:t> </a:t>
            </a:r>
            <a:r>
              <a:rPr lang="hr-BA" altLang="sr-Latn-RS" sz="3600" dirty="0" err="1"/>
              <a:t>lectures</a:t>
            </a:r>
            <a:endParaRPr lang="en-US" sz="3600" dirty="0"/>
          </a:p>
        </p:txBody>
      </p:sp>
      <p:graphicFrame>
        <p:nvGraphicFramePr>
          <p:cNvPr id="4" name="Content Placeholder 3"/>
          <p:cNvGraphicFramePr>
            <a:graphicFrameLocks noGrp="1"/>
          </p:cNvGraphicFramePr>
          <p:nvPr>
            <p:ph idx="1"/>
          </p:nvPr>
        </p:nvGraphicFramePr>
        <p:xfrm>
          <a:off x="185835" y="673620"/>
          <a:ext cx="11820330" cy="5878140"/>
        </p:xfrm>
        <a:graphic>
          <a:graphicData uri="http://schemas.openxmlformats.org/drawingml/2006/table">
            <a:tbl>
              <a:tblPr firstRow="1" bandRow="1">
                <a:tableStyleId>{5C22544A-7EE6-4342-B048-85BDC9FD1C3A}</a:tableStyleId>
              </a:tblPr>
              <a:tblGrid>
                <a:gridCol w="2027953">
                  <a:extLst>
                    <a:ext uri="{9D8B030D-6E8A-4147-A177-3AD203B41FA5}">
                      <a16:colId xmlns:a16="http://schemas.microsoft.com/office/drawing/2014/main" val="490777595"/>
                    </a:ext>
                  </a:extLst>
                </a:gridCol>
                <a:gridCol w="9792377">
                  <a:extLst>
                    <a:ext uri="{9D8B030D-6E8A-4147-A177-3AD203B41FA5}">
                      <a16:colId xmlns:a16="http://schemas.microsoft.com/office/drawing/2014/main" val="2681422515"/>
                    </a:ext>
                  </a:extLst>
                </a:gridCol>
              </a:tblGrid>
              <a:tr h="36738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T</a:t>
                      </a:r>
                      <a:r>
                        <a:rPr lang="en-GB" dirty="0"/>
                        <a:t>OPIC</a:t>
                      </a:r>
                      <a:endParaRPr lang="en-US" dirty="0"/>
                    </a:p>
                  </a:txBody>
                  <a:tcPr/>
                </a:tc>
                <a:extLst>
                  <a:ext uri="{0D108BD9-81ED-4DB2-BD59-A6C34878D82A}">
                    <a16:rowId xmlns:a16="http://schemas.microsoft.com/office/drawing/2014/main" val="3734059970"/>
                  </a:ext>
                </a:extLst>
              </a:tr>
              <a:tr h="367390">
                <a:tc>
                  <a:txBody>
                    <a:bodyPr/>
                    <a:lstStyle/>
                    <a:p>
                      <a:pPr marL="342900" indent="-342900">
                        <a:buNone/>
                      </a:pPr>
                      <a:r>
                        <a:rPr kumimoji="0" lang="en-GB" sz="1800" b="1" kern="1200" baseline="0" noProof="0" dirty="0">
                          <a:solidFill>
                            <a:schemeClr val="dk1"/>
                          </a:solidFill>
                          <a:latin typeface="+mn-lt"/>
                          <a:ea typeface="+mn-ea"/>
                          <a:cs typeface="+mn-cs"/>
                        </a:rPr>
                        <a:t>Week 1</a:t>
                      </a:r>
                    </a:p>
                  </a:txBody>
                  <a:tcPr marL="91452" marR="91452" marT="45725" marB="45725"/>
                </a:tc>
                <a:tc>
                  <a:txBody>
                    <a:bodyPr/>
                    <a:lstStyle/>
                    <a:p>
                      <a:pPr algn="l"/>
                      <a:r>
                        <a:rPr lang="en-GB" sz="1800" b="1" kern="1200" noProof="0" dirty="0">
                          <a:solidFill>
                            <a:schemeClr val="dk1"/>
                          </a:solidFill>
                          <a:effectLst/>
                          <a:latin typeface="+mn-lt"/>
                          <a:ea typeface="+mn-ea"/>
                          <a:cs typeface="+mn-cs"/>
                        </a:rPr>
                        <a:t>Introduction to the course obligations and literature, Presentation Guidelines</a:t>
                      </a:r>
                    </a:p>
                  </a:txBody>
                  <a:tcPr/>
                </a:tc>
                <a:extLst>
                  <a:ext uri="{0D108BD9-81ED-4DB2-BD59-A6C34878D82A}">
                    <a16:rowId xmlns:a16="http://schemas.microsoft.com/office/drawing/2014/main" val="2882345382"/>
                  </a:ext>
                </a:extLst>
              </a:tr>
              <a:tr h="367390">
                <a:tc>
                  <a:txBody>
                    <a:bodyPr/>
                    <a:lstStyle/>
                    <a:p>
                      <a:r>
                        <a:rPr lang="en-GB" b="1" noProof="0" dirty="0"/>
                        <a:t>Week 2</a:t>
                      </a:r>
                    </a:p>
                  </a:txBody>
                  <a:tcPr marL="91452" marR="91452" marT="45725" marB="45725"/>
                </a:tc>
                <a:tc>
                  <a:txBody>
                    <a:bodyPr/>
                    <a:lstStyle/>
                    <a:p>
                      <a:pPr marL="0" marR="0" lvl="0" indent="0" algn="l" rtl="0" eaLnBrk="1" fontAlgn="auto" latinLnBrk="0" hangingPunct="1">
                        <a:lnSpc>
                          <a:spcPct val="100000"/>
                        </a:lnSpc>
                        <a:spcBef>
                          <a:spcPts val="0"/>
                        </a:spcBef>
                        <a:spcAft>
                          <a:spcPts val="0"/>
                        </a:spcAft>
                        <a:buClrTx/>
                        <a:buSzTx/>
                        <a:buFontTx/>
                        <a:buNone/>
                      </a:pPr>
                      <a:r>
                        <a:rPr lang="hr-BA" sz="1800" b="1" kern="1200" noProof="0" dirty="0">
                          <a:solidFill>
                            <a:schemeClr val="dk1"/>
                          </a:solidFill>
                          <a:effectLst/>
                          <a:latin typeface="+mn-lt"/>
                          <a:ea typeface="+mn-ea"/>
                          <a:cs typeface="+mn-cs"/>
                        </a:rPr>
                        <a:t>Computer </a:t>
                      </a:r>
                      <a:r>
                        <a:rPr lang="hr-BA" sz="1800" b="1" kern="1200" noProof="0" dirty="0" err="1">
                          <a:solidFill>
                            <a:schemeClr val="dk1"/>
                          </a:solidFill>
                          <a:effectLst/>
                          <a:latin typeface="+mn-lt"/>
                          <a:ea typeface="+mn-ea"/>
                          <a:cs typeface="+mn-cs"/>
                        </a:rPr>
                        <a:t>essentials</a:t>
                      </a:r>
                      <a:r>
                        <a:rPr lang="hr-BA" sz="1800" b="1" kern="1200" noProof="0" dirty="0">
                          <a:solidFill>
                            <a:schemeClr val="dk1"/>
                          </a:solidFill>
                          <a:effectLst/>
                          <a:latin typeface="+mn-lt"/>
                          <a:ea typeface="+mn-ea"/>
                          <a:cs typeface="+mn-cs"/>
                        </a:rPr>
                        <a:t> - hardware</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3378141618"/>
                  </a:ext>
                </a:extLst>
              </a:tr>
              <a:tr h="367390">
                <a:tc>
                  <a:txBody>
                    <a:bodyPr/>
                    <a:lstStyle/>
                    <a:p>
                      <a:r>
                        <a:rPr kumimoji="0" lang="en-GB" sz="1800" b="1" kern="1200" baseline="0" noProof="0" dirty="0">
                          <a:solidFill>
                            <a:schemeClr val="dk1"/>
                          </a:solidFill>
                          <a:latin typeface="+mn-lt"/>
                          <a:ea typeface="+mn-ea"/>
                          <a:cs typeface="+mn-cs"/>
                        </a:rPr>
                        <a:t>Week 3</a:t>
                      </a:r>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I</a:t>
                      </a:r>
                      <a:r>
                        <a:rPr lang="hr-BA" sz="1800" b="1" kern="1200" noProof="0" dirty="0" err="1">
                          <a:solidFill>
                            <a:schemeClr val="dk1"/>
                          </a:solidFill>
                          <a:effectLst/>
                          <a:latin typeface="+mn-lt"/>
                          <a:ea typeface="+mn-ea"/>
                          <a:cs typeface="+mn-cs"/>
                        </a:rPr>
                        <a:t>nside</a:t>
                      </a:r>
                      <a:r>
                        <a:rPr lang="hr-BA" sz="1800" b="1" kern="1200" noProof="0" dirty="0">
                          <a:solidFill>
                            <a:schemeClr val="dk1"/>
                          </a:solidFill>
                          <a:effectLst/>
                          <a:latin typeface="+mn-lt"/>
                          <a:ea typeface="+mn-ea"/>
                          <a:cs typeface="+mn-cs"/>
                        </a:rPr>
                        <a:t> a </a:t>
                      </a:r>
                      <a:r>
                        <a:rPr lang="hr-BA" sz="1800" b="1" kern="1200" noProof="0" dirty="0" err="1">
                          <a:solidFill>
                            <a:schemeClr val="dk1"/>
                          </a:solidFill>
                          <a:effectLst/>
                          <a:latin typeface="+mn-lt"/>
                          <a:ea typeface="+mn-ea"/>
                          <a:cs typeface="+mn-cs"/>
                        </a:rPr>
                        <a:t>computer</a:t>
                      </a:r>
                      <a:r>
                        <a:rPr lang="hr-BA" sz="1800" b="1" kern="1200" noProof="0" dirty="0">
                          <a:solidFill>
                            <a:schemeClr val="dk1"/>
                          </a:solidFill>
                          <a:effectLst/>
                          <a:latin typeface="+mn-lt"/>
                          <a:ea typeface="+mn-ea"/>
                          <a:cs typeface="+mn-cs"/>
                        </a:rPr>
                        <a:t> system – processing </a:t>
                      </a:r>
                      <a:r>
                        <a:rPr lang="hr-BA" sz="1800" b="1" kern="1200" noProof="0" dirty="0" err="1">
                          <a:solidFill>
                            <a:schemeClr val="dk1"/>
                          </a:solidFill>
                          <a:effectLst/>
                          <a:latin typeface="+mn-lt"/>
                          <a:ea typeface="+mn-ea"/>
                          <a:cs typeface="+mn-cs"/>
                        </a:rPr>
                        <a:t>and</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memory</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1138248900"/>
                  </a:ext>
                </a:extLst>
              </a:tr>
              <a:tr h="367390">
                <a:tc>
                  <a:txBody>
                    <a:bodyPr/>
                    <a:lstStyle/>
                    <a:p>
                      <a:r>
                        <a:rPr kumimoji="0" lang="en-GB" sz="1800" b="1" kern="1200" baseline="0" noProof="0" dirty="0">
                          <a:solidFill>
                            <a:schemeClr val="dk1"/>
                          </a:solidFill>
                          <a:latin typeface="+mn-lt"/>
                          <a:ea typeface="+mn-ea"/>
                          <a:cs typeface="+mn-cs"/>
                        </a:rPr>
                        <a:t>Week 4</a:t>
                      </a:r>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BA" sz="1800" b="1" kern="1200" noProof="0" dirty="0">
                          <a:solidFill>
                            <a:schemeClr val="dk1"/>
                          </a:solidFill>
                          <a:effectLst/>
                          <a:latin typeface="+mn-lt"/>
                          <a:ea typeface="+mn-ea"/>
                          <a:cs typeface="+mn-cs"/>
                        </a:rPr>
                        <a:t>Input </a:t>
                      </a:r>
                      <a:r>
                        <a:rPr lang="hr-BA" sz="1800" b="1" kern="1200" noProof="0" dirty="0" err="1">
                          <a:solidFill>
                            <a:schemeClr val="dk1"/>
                          </a:solidFill>
                          <a:effectLst/>
                          <a:latin typeface="+mn-lt"/>
                          <a:ea typeface="+mn-ea"/>
                          <a:cs typeface="+mn-cs"/>
                        </a:rPr>
                        <a:t>and</a:t>
                      </a:r>
                      <a:r>
                        <a:rPr lang="hr-BA" sz="1800" b="1" kern="1200" noProof="0" dirty="0">
                          <a:solidFill>
                            <a:schemeClr val="dk1"/>
                          </a:solidFill>
                          <a:effectLst/>
                          <a:latin typeface="+mn-lt"/>
                          <a:ea typeface="+mn-ea"/>
                          <a:cs typeface="+mn-cs"/>
                        </a:rPr>
                        <a:t> output </a:t>
                      </a:r>
                      <a:r>
                        <a:rPr lang="hr-BA" sz="1800" b="1" kern="1200" noProof="0" dirty="0" err="1">
                          <a:solidFill>
                            <a:schemeClr val="dk1"/>
                          </a:solidFill>
                          <a:effectLst/>
                          <a:latin typeface="+mn-lt"/>
                          <a:ea typeface="+mn-ea"/>
                          <a:cs typeface="+mn-cs"/>
                        </a:rPr>
                        <a:t>devices</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11864091"/>
                  </a:ext>
                </a:extLst>
              </a:tr>
              <a:tr h="367390">
                <a:tc>
                  <a:txBody>
                    <a:bodyPr/>
                    <a:lstStyle/>
                    <a:p>
                      <a:r>
                        <a:rPr kumimoji="0" lang="en-GB" sz="1800" b="1" kern="1200" baseline="0" noProof="0" dirty="0">
                          <a:solidFill>
                            <a:schemeClr val="dk1"/>
                          </a:solidFill>
                          <a:latin typeface="+mn-lt"/>
                          <a:ea typeface="+mn-ea"/>
                          <a:cs typeface="+mn-cs"/>
                        </a:rPr>
                        <a:t>Week 5</a:t>
                      </a:r>
                    </a:p>
                  </a:txBody>
                  <a:tcPr marL="91452" marR="91452" marT="45725" marB="45725"/>
                </a:tc>
                <a:tc>
                  <a:txBody>
                    <a:bodyPr/>
                    <a:lstStyle/>
                    <a:p>
                      <a:pPr algn="l"/>
                      <a:r>
                        <a:rPr lang="hr-BA" sz="1800" b="1" kern="1200" noProof="0" dirty="0" err="1">
                          <a:solidFill>
                            <a:schemeClr val="dk1"/>
                          </a:solidFill>
                          <a:effectLst/>
                          <a:latin typeface="+mn-lt"/>
                          <a:ea typeface="+mn-ea"/>
                          <a:cs typeface="+mn-cs"/>
                        </a:rPr>
                        <a:t>Operating</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systems</a:t>
                      </a:r>
                      <a:r>
                        <a:rPr lang="hr-BA" sz="1800" b="1" kern="1200" noProof="0" dirty="0">
                          <a:solidFill>
                            <a:schemeClr val="dk1"/>
                          </a:solidFill>
                          <a:effectLst/>
                          <a:latin typeface="+mn-lt"/>
                          <a:ea typeface="+mn-ea"/>
                          <a:cs typeface="+mn-cs"/>
                        </a:rPr>
                        <a:t> </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134523443"/>
                  </a:ext>
                </a:extLst>
              </a:tr>
              <a:tr h="367390">
                <a:tc>
                  <a:txBody>
                    <a:bodyPr/>
                    <a:lstStyle/>
                    <a:p>
                      <a:r>
                        <a:rPr lang="en-GB" sz="1800" b="1" noProof="0" dirty="0"/>
                        <a:t>Week 6</a:t>
                      </a:r>
                    </a:p>
                  </a:txBody>
                  <a:tcPr marL="91452" marR="91452" marT="45725" marB="45725"/>
                </a:tc>
                <a:tc>
                  <a:txBody>
                    <a:bodyPr/>
                    <a:lstStyle/>
                    <a:p>
                      <a:pPr algn="l"/>
                      <a:r>
                        <a:rPr lang="hr-BA" sz="1800" b="1" kern="1200" noProof="0" dirty="0" err="1">
                          <a:solidFill>
                            <a:schemeClr val="dk1"/>
                          </a:solidFill>
                          <a:effectLst/>
                          <a:latin typeface="+mn-lt"/>
                          <a:ea typeface="+mn-ea"/>
                          <a:cs typeface="+mn-cs"/>
                        </a:rPr>
                        <a:t>Application</a:t>
                      </a:r>
                      <a:r>
                        <a:rPr lang="hr-BA" sz="1800" b="1" kern="1200" noProof="0" dirty="0">
                          <a:solidFill>
                            <a:schemeClr val="dk1"/>
                          </a:solidFill>
                          <a:effectLst/>
                          <a:latin typeface="+mn-lt"/>
                          <a:ea typeface="+mn-ea"/>
                          <a:cs typeface="+mn-cs"/>
                        </a:rPr>
                        <a:t> software – word processing, </a:t>
                      </a:r>
                      <a:r>
                        <a:rPr lang="hr-BA" sz="1800" b="1" kern="1200" noProof="0" dirty="0" err="1">
                          <a:solidFill>
                            <a:schemeClr val="dk1"/>
                          </a:solidFill>
                          <a:effectLst/>
                          <a:latin typeface="+mn-lt"/>
                          <a:ea typeface="+mn-ea"/>
                          <a:cs typeface="+mn-cs"/>
                        </a:rPr>
                        <a:t>spreadsheets</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and</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databases</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1334594585"/>
                  </a:ext>
                </a:extLst>
              </a:tr>
              <a:tr h="367380">
                <a:tc>
                  <a:txBody>
                    <a:bodyPr/>
                    <a:lstStyle/>
                    <a:p>
                      <a:r>
                        <a:rPr lang="en-GB" b="1" noProof="0" dirty="0"/>
                        <a:t>Week 7</a:t>
                      </a:r>
                    </a:p>
                  </a:txBody>
                  <a:tcPr/>
                </a:tc>
                <a:tc>
                  <a:txBody>
                    <a:bodyPr/>
                    <a:lstStyle/>
                    <a:p>
                      <a:pPr algn="l"/>
                      <a:r>
                        <a:rPr lang="hr-BA" sz="1800" b="1" kern="1200" noProof="0" dirty="0">
                          <a:solidFill>
                            <a:schemeClr val="dk1"/>
                          </a:solidFill>
                          <a:effectLst/>
                          <a:latin typeface="+mn-lt"/>
                          <a:ea typeface="+mn-ea"/>
                          <a:cs typeface="+mn-cs"/>
                        </a:rPr>
                        <a:t>Jobs </a:t>
                      </a:r>
                      <a:r>
                        <a:rPr lang="hr-BA" sz="1800" b="1" kern="1200" noProof="0" dirty="0" err="1">
                          <a:solidFill>
                            <a:schemeClr val="dk1"/>
                          </a:solidFill>
                          <a:effectLst/>
                          <a:latin typeface="+mn-lt"/>
                          <a:ea typeface="+mn-ea"/>
                          <a:cs typeface="+mn-cs"/>
                        </a:rPr>
                        <a:t>in</a:t>
                      </a:r>
                      <a:r>
                        <a:rPr lang="hr-BA" sz="1800" b="1" kern="1200" noProof="0" dirty="0">
                          <a:solidFill>
                            <a:schemeClr val="dk1"/>
                          </a:solidFill>
                          <a:effectLst/>
                          <a:latin typeface="+mn-lt"/>
                          <a:ea typeface="+mn-ea"/>
                          <a:cs typeface="+mn-cs"/>
                        </a:rPr>
                        <a:t> IT </a:t>
                      </a:r>
                      <a:r>
                        <a:rPr lang="hr-BA" sz="1800" b="1" kern="1200" noProof="0" dirty="0" err="1">
                          <a:solidFill>
                            <a:schemeClr val="dk1"/>
                          </a:solidFill>
                          <a:effectLst/>
                          <a:latin typeface="+mn-lt"/>
                          <a:ea typeface="+mn-ea"/>
                          <a:cs typeface="+mn-cs"/>
                        </a:rPr>
                        <a:t>industry</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4289522895"/>
                  </a:ext>
                </a:extLst>
              </a:tr>
              <a:tr h="367380">
                <a:tc>
                  <a:txBody>
                    <a:bodyPr/>
                    <a:lstStyle/>
                    <a:p>
                      <a:r>
                        <a:rPr lang="en-GB" b="1" noProof="0" dirty="0"/>
                        <a:t>Week 8</a:t>
                      </a:r>
                    </a:p>
                  </a:txBody>
                  <a:tcPr/>
                </a:tc>
                <a:tc>
                  <a:txBody>
                    <a:bodyPr/>
                    <a:lstStyle/>
                    <a:p>
                      <a:pPr algn="ctr"/>
                      <a:r>
                        <a:rPr lang="en-GB" b="1" noProof="0" dirty="0"/>
                        <a:t>Revision for the midterm exam</a:t>
                      </a:r>
                    </a:p>
                  </a:txBody>
                  <a:tcPr/>
                </a:tc>
                <a:extLst>
                  <a:ext uri="{0D108BD9-81ED-4DB2-BD59-A6C34878D82A}">
                    <a16:rowId xmlns:a16="http://schemas.microsoft.com/office/drawing/2014/main" val="3986228917"/>
                  </a:ext>
                </a:extLst>
              </a:tr>
              <a:tr h="367380">
                <a:tc>
                  <a:txBody>
                    <a:bodyPr/>
                    <a:lstStyle/>
                    <a:p>
                      <a:r>
                        <a:rPr lang="en-GB" b="1" noProof="0" dirty="0"/>
                        <a:t>Week 10 </a:t>
                      </a:r>
                    </a:p>
                  </a:txBody>
                  <a:tcPr/>
                </a:tc>
                <a:tc>
                  <a:txBody>
                    <a:bodyPr/>
                    <a:lstStyle/>
                    <a:p>
                      <a:pPr algn="l"/>
                      <a:r>
                        <a:rPr lang="hr-BA" sz="1800" b="1" kern="1200" noProof="0" dirty="0" err="1">
                          <a:solidFill>
                            <a:schemeClr val="dk1"/>
                          </a:solidFill>
                          <a:effectLst/>
                          <a:latin typeface="+mn-lt"/>
                          <a:ea typeface="+mn-ea"/>
                          <a:cs typeface="+mn-cs"/>
                        </a:rPr>
                        <a:t>The</a:t>
                      </a:r>
                      <a:r>
                        <a:rPr lang="hr-BA" sz="1800" b="1" kern="1200" noProof="0" dirty="0">
                          <a:solidFill>
                            <a:schemeClr val="dk1"/>
                          </a:solidFill>
                          <a:effectLst/>
                          <a:latin typeface="+mn-lt"/>
                          <a:ea typeface="+mn-ea"/>
                          <a:cs typeface="+mn-cs"/>
                        </a:rPr>
                        <a:t> Internet– web </a:t>
                      </a:r>
                      <a:r>
                        <a:rPr lang="hr-BA" sz="1800" b="1" kern="1200" noProof="0" dirty="0" err="1">
                          <a:solidFill>
                            <a:schemeClr val="dk1"/>
                          </a:solidFill>
                          <a:effectLst/>
                          <a:latin typeface="+mn-lt"/>
                          <a:ea typeface="+mn-ea"/>
                          <a:cs typeface="+mn-cs"/>
                        </a:rPr>
                        <a:t>pages</a:t>
                      </a:r>
                      <a:r>
                        <a:rPr lang="hr-BA" sz="1800" b="1" kern="1200" noProof="0" dirty="0">
                          <a:solidFill>
                            <a:schemeClr val="dk1"/>
                          </a:solidFill>
                          <a:effectLst/>
                          <a:latin typeface="+mn-lt"/>
                          <a:ea typeface="+mn-ea"/>
                          <a:cs typeface="+mn-cs"/>
                        </a:rPr>
                        <a:t>, hosting, </a:t>
                      </a:r>
                      <a:r>
                        <a:rPr lang="hr-BA" sz="1800" b="1" kern="1200" noProof="0" dirty="0" err="1">
                          <a:solidFill>
                            <a:schemeClr val="dk1"/>
                          </a:solidFill>
                          <a:effectLst/>
                          <a:latin typeface="+mn-lt"/>
                          <a:ea typeface="+mn-ea"/>
                          <a:cs typeface="+mn-cs"/>
                        </a:rPr>
                        <a:t>pricing</a:t>
                      </a:r>
                      <a:r>
                        <a:rPr lang="hr-BA" sz="1800" b="1" kern="1200" noProof="0" dirty="0">
                          <a:solidFill>
                            <a:schemeClr val="dk1"/>
                          </a:solidFill>
                          <a:effectLst/>
                          <a:latin typeface="+mn-lt"/>
                          <a:ea typeface="+mn-ea"/>
                          <a:cs typeface="+mn-cs"/>
                        </a:rPr>
                        <a:t>, e-</a:t>
                      </a:r>
                      <a:r>
                        <a:rPr lang="hr-BA" sz="1800" b="1" kern="1200" noProof="0" dirty="0" err="1">
                          <a:solidFill>
                            <a:schemeClr val="dk1"/>
                          </a:solidFill>
                          <a:effectLst/>
                          <a:latin typeface="+mn-lt"/>
                          <a:ea typeface="+mn-ea"/>
                          <a:cs typeface="+mn-cs"/>
                        </a:rPr>
                        <a:t>commerce</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1533122027"/>
                  </a:ext>
                </a:extLst>
              </a:tr>
              <a:tr h="367380">
                <a:tc>
                  <a:txBody>
                    <a:bodyPr/>
                    <a:lstStyle/>
                    <a:p>
                      <a:r>
                        <a:rPr lang="en-GB" b="1" noProof="0" dirty="0"/>
                        <a:t>Week 11</a:t>
                      </a:r>
                    </a:p>
                  </a:txBody>
                  <a:tcPr/>
                </a:tc>
                <a:tc>
                  <a:txBody>
                    <a:bodyPr/>
                    <a:lstStyle/>
                    <a:p>
                      <a:pPr algn="l"/>
                      <a:r>
                        <a:rPr lang="hr-BA" sz="1800" b="1" kern="1200" noProof="0" dirty="0" err="1">
                          <a:solidFill>
                            <a:schemeClr val="dk1"/>
                          </a:solidFill>
                          <a:effectLst/>
                          <a:latin typeface="+mn-lt"/>
                          <a:ea typeface="+mn-ea"/>
                          <a:cs typeface="+mn-cs"/>
                        </a:rPr>
                        <a:t>Interactions</a:t>
                      </a:r>
                      <a:r>
                        <a:rPr lang="hr-BA" sz="1800" b="1" kern="1200" noProof="0" dirty="0">
                          <a:solidFill>
                            <a:schemeClr val="dk1"/>
                          </a:solidFill>
                          <a:effectLst/>
                          <a:latin typeface="+mn-lt"/>
                          <a:ea typeface="+mn-ea"/>
                          <a:cs typeface="+mn-cs"/>
                        </a:rPr>
                        <a:t> – Enterprise </a:t>
                      </a:r>
                      <a:r>
                        <a:rPr lang="hr-BA" sz="1800" b="1" kern="1200" noProof="0" dirty="0" err="1">
                          <a:solidFill>
                            <a:schemeClr val="dk1"/>
                          </a:solidFill>
                          <a:effectLst/>
                          <a:latin typeface="+mn-lt"/>
                          <a:ea typeface="+mn-ea"/>
                          <a:cs typeface="+mn-cs"/>
                        </a:rPr>
                        <a:t>social</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media</a:t>
                      </a:r>
                      <a:r>
                        <a:rPr lang="hr-BA" sz="1800" b="1" kern="1200" noProof="0" dirty="0">
                          <a:solidFill>
                            <a:schemeClr val="dk1"/>
                          </a:solidFill>
                          <a:effectLst/>
                          <a:latin typeface="+mn-lt"/>
                          <a:ea typeface="+mn-ea"/>
                          <a:cs typeface="+mn-cs"/>
                        </a:rPr>
                        <a:t>, video </a:t>
                      </a:r>
                      <a:r>
                        <a:rPr lang="hr-BA" sz="1800" b="1" kern="1200" noProof="0" dirty="0" err="1">
                          <a:solidFill>
                            <a:schemeClr val="dk1"/>
                          </a:solidFill>
                          <a:effectLst/>
                          <a:latin typeface="+mn-lt"/>
                          <a:ea typeface="+mn-ea"/>
                          <a:cs typeface="+mn-cs"/>
                        </a:rPr>
                        <a:t>conferencing</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netiquette</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3255428839"/>
                  </a:ext>
                </a:extLst>
              </a:tr>
              <a:tr h="367380">
                <a:tc>
                  <a:txBody>
                    <a:bodyPr/>
                    <a:lstStyle/>
                    <a:p>
                      <a:r>
                        <a:rPr lang="en-GB" b="1" noProof="0" dirty="0"/>
                        <a:t>Week 12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hr-BA" sz="1800" b="1" kern="1200" noProof="0" dirty="0" err="1">
                          <a:solidFill>
                            <a:schemeClr val="dk1"/>
                          </a:solidFill>
                          <a:effectLst/>
                          <a:latin typeface="+mn-lt"/>
                          <a:ea typeface="+mn-ea"/>
                          <a:cs typeface="+mn-cs"/>
                        </a:rPr>
                        <a:t>Webdesign</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and</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architecture</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2106883561"/>
                  </a:ext>
                </a:extLst>
              </a:tr>
              <a:tr h="367380">
                <a:tc>
                  <a:txBody>
                    <a:bodyPr/>
                    <a:lstStyle/>
                    <a:p>
                      <a:r>
                        <a:rPr lang="en-GB" b="1" noProof="0" dirty="0"/>
                        <a:t>Week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Program design, computer languages and Java</a:t>
                      </a:r>
                    </a:p>
                  </a:txBody>
                  <a:tcPr/>
                </a:tc>
                <a:extLst>
                  <a:ext uri="{0D108BD9-81ED-4DB2-BD59-A6C34878D82A}">
                    <a16:rowId xmlns:a16="http://schemas.microsoft.com/office/drawing/2014/main" val="4096411551"/>
                  </a:ext>
                </a:extLst>
              </a:tr>
              <a:tr h="367380">
                <a:tc>
                  <a:txBody>
                    <a:bodyPr/>
                    <a:lstStyle/>
                    <a:p>
                      <a:r>
                        <a:rPr lang="en-GB" b="1" noProof="0" dirty="0"/>
                        <a:t>Week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Networks and </a:t>
                      </a:r>
                      <a:r>
                        <a:rPr lang="hr-BA" sz="1800" b="1" kern="1200" noProof="0" dirty="0">
                          <a:solidFill>
                            <a:schemeClr val="dk1"/>
                          </a:solidFill>
                          <a:effectLst/>
                          <a:latin typeface="+mn-lt"/>
                          <a:ea typeface="+mn-ea"/>
                          <a:cs typeface="+mn-cs"/>
                        </a:rPr>
                        <a:t>I</a:t>
                      </a:r>
                      <a:r>
                        <a:rPr lang="en-GB" sz="1800" b="1" kern="1200" noProof="0" dirty="0" err="1">
                          <a:solidFill>
                            <a:schemeClr val="dk1"/>
                          </a:solidFill>
                          <a:effectLst/>
                          <a:latin typeface="+mn-lt"/>
                          <a:ea typeface="+mn-ea"/>
                          <a:cs typeface="+mn-cs"/>
                        </a:rPr>
                        <a:t>nternet</a:t>
                      </a:r>
                      <a:r>
                        <a:rPr lang="en-GB" sz="1800" b="1" kern="1200" noProof="0" dirty="0">
                          <a:solidFill>
                            <a:schemeClr val="dk1"/>
                          </a:solidFill>
                          <a:effectLst/>
                          <a:latin typeface="+mn-lt"/>
                          <a:ea typeface="+mn-ea"/>
                          <a:cs typeface="+mn-cs"/>
                        </a:rPr>
                        <a:t> security</a:t>
                      </a:r>
                    </a:p>
                  </a:txBody>
                  <a:tcPr/>
                </a:tc>
                <a:extLst>
                  <a:ext uri="{0D108BD9-81ED-4DB2-BD59-A6C34878D82A}">
                    <a16:rowId xmlns:a16="http://schemas.microsoft.com/office/drawing/2014/main" val="3166413472"/>
                  </a:ext>
                </a:extLst>
              </a:tr>
              <a:tr h="367380">
                <a:tc>
                  <a:txBody>
                    <a:bodyPr/>
                    <a:lstStyle/>
                    <a:p>
                      <a:r>
                        <a:rPr lang="en-GB" b="1" noProof="0" dirty="0"/>
                        <a:t>Week 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BA" sz="1800" b="1" kern="1200" noProof="0" dirty="0">
                          <a:solidFill>
                            <a:schemeClr val="dk1"/>
                          </a:solidFill>
                          <a:effectLst/>
                          <a:latin typeface="+mn-lt"/>
                          <a:ea typeface="+mn-ea"/>
                          <a:cs typeface="+mn-cs"/>
                        </a:rPr>
                        <a:t>New </a:t>
                      </a:r>
                      <a:r>
                        <a:rPr lang="hr-BA" sz="1800" b="1" kern="1200" noProof="0" dirty="0" err="1">
                          <a:solidFill>
                            <a:schemeClr val="dk1"/>
                          </a:solidFill>
                          <a:effectLst/>
                          <a:latin typeface="+mn-lt"/>
                          <a:ea typeface="+mn-ea"/>
                          <a:cs typeface="+mn-cs"/>
                        </a:rPr>
                        <a:t>technologies</a:t>
                      </a:r>
                      <a:r>
                        <a:rPr lang="hr-BA" sz="1800" b="1" kern="1200" noProof="0" dirty="0">
                          <a:solidFill>
                            <a:schemeClr val="dk1"/>
                          </a:solidFill>
                          <a:effectLst/>
                          <a:latin typeface="+mn-lt"/>
                          <a:ea typeface="+mn-ea"/>
                          <a:cs typeface="+mn-cs"/>
                        </a:rPr>
                        <a:t> </a:t>
                      </a:r>
                      <a:r>
                        <a:rPr lang="hr-BA" sz="1800" b="1" kern="1200" noProof="0" dirty="0" err="1">
                          <a:solidFill>
                            <a:schemeClr val="dk1"/>
                          </a:solidFill>
                          <a:effectLst/>
                          <a:latin typeface="+mn-lt"/>
                          <a:ea typeface="+mn-ea"/>
                          <a:cs typeface="+mn-cs"/>
                        </a:rPr>
                        <a:t>and</a:t>
                      </a:r>
                      <a:r>
                        <a:rPr lang="hr-BA" sz="1800" b="1" kern="1200" noProof="0" dirty="0">
                          <a:solidFill>
                            <a:schemeClr val="dk1"/>
                          </a:solidFill>
                          <a:effectLst/>
                          <a:latin typeface="+mn-lt"/>
                          <a:ea typeface="+mn-ea"/>
                          <a:cs typeface="+mn-cs"/>
                        </a:rPr>
                        <a:t> future </a:t>
                      </a:r>
                      <a:r>
                        <a:rPr lang="hr-BA" sz="1800" b="1" kern="1200" noProof="0" dirty="0" err="1">
                          <a:solidFill>
                            <a:schemeClr val="dk1"/>
                          </a:solidFill>
                          <a:effectLst/>
                          <a:latin typeface="+mn-lt"/>
                          <a:ea typeface="+mn-ea"/>
                          <a:cs typeface="+mn-cs"/>
                        </a:rPr>
                        <a:t>trends</a:t>
                      </a:r>
                      <a:endParaRPr lang="en-GB" sz="1800" b="1" kern="1200" noProof="0" dirty="0">
                        <a:solidFill>
                          <a:schemeClr val="dk1"/>
                        </a:solidFill>
                        <a:effectLst/>
                        <a:latin typeface="+mn-lt"/>
                        <a:ea typeface="+mn-ea"/>
                        <a:cs typeface="+mn-cs"/>
                      </a:endParaRPr>
                    </a:p>
                  </a:txBody>
                  <a:tcPr/>
                </a:tc>
                <a:extLst>
                  <a:ext uri="{0D108BD9-81ED-4DB2-BD59-A6C34878D82A}">
                    <a16:rowId xmlns:a16="http://schemas.microsoft.com/office/drawing/2014/main" val="2253867512"/>
                  </a:ext>
                </a:extLst>
              </a:tr>
              <a:tr h="367380">
                <a:tc>
                  <a:txBody>
                    <a:bodyPr/>
                    <a:lstStyle/>
                    <a:p>
                      <a:r>
                        <a:rPr lang="en-US" b="1" dirty="0"/>
                        <a:t>Week 17</a:t>
                      </a:r>
                    </a:p>
                  </a:txBody>
                  <a:tcPr/>
                </a:tc>
                <a:tc>
                  <a:txBody>
                    <a:bodyPr/>
                    <a:lstStyle/>
                    <a:p>
                      <a:pPr algn="ctr"/>
                      <a:r>
                        <a:rPr lang="en-US" b="1" dirty="0"/>
                        <a:t>Revision for the final exam</a:t>
                      </a:r>
                    </a:p>
                  </a:txBody>
                  <a:tcPr/>
                </a:tc>
                <a:extLst>
                  <a:ext uri="{0D108BD9-81ED-4DB2-BD59-A6C34878D82A}">
                    <a16:rowId xmlns:a16="http://schemas.microsoft.com/office/drawing/2014/main" val="2994662641"/>
                  </a:ext>
                </a:extLst>
              </a:tr>
            </a:tbl>
          </a:graphicData>
        </a:graphic>
      </p:graphicFrame>
    </p:spTree>
    <p:extLst>
      <p:ext uri="{BB962C8B-B14F-4D97-AF65-F5344CB8AC3E}">
        <p14:creationId xmlns:p14="http://schemas.microsoft.com/office/powerpoint/2010/main" val="393941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60" y="299484"/>
            <a:ext cx="8878856" cy="243559"/>
          </a:xfrm>
        </p:spPr>
        <p:txBody>
          <a:bodyPr>
            <a:normAutofit fontScale="90000"/>
          </a:bodyPr>
          <a:lstStyle/>
          <a:p>
            <a:pPr algn="ctr"/>
            <a:r>
              <a:rPr lang="en-GB" altLang="sr-Latn-RS" sz="3600" dirty="0"/>
              <a:t>              T</a:t>
            </a:r>
            <a:r>
              <a:rPr lang="hr-BA" altLang="sr-Latn-RS" sz="3600" dirty="0" err="1"/>
              <a:t>hematic</a:t>
            </a:r>
            <a:r>
              <a:rPr lang="hr-BA" altLang="sr-Latn-RS" sz="3600" dirty="0"/>
              <a:t> </a:t>
            </a:r>
            <a:r>
              <a:rPr lang="hr-BA" altLang="sr-Latn-RS" sz="3600" dirty="0" err="1"/>
              <a:t>units</a:t>
            </a:r>
            <a:r>
              <a:rPr lang="hr-BA" altLang="sr-Latn-RS" sz="3600" dirty="0"/>
              <a:t> </a:t>
            </a:r>
            <a:r>
              <a:rPr lang="hr-BA" altLang="sr-Latn-RS" sz="3600" dirty="0" err="1"/>
              <a:t>of</a:t>
            </a:r>
            <a:r>
              <a:rPr lang="hr-BA" altLang="sr-Latn-RS" sz="3600" dirty="0"/>
              <a:t> </a:t>
            </a:r>
            <a:r>
              <a:rPr lang="hr-BA" altLang="sr-Latn-RS" sz="3600" dirty="0" err="1"/>
              <a:t>practical</a:t>
            </a:r>
            <a:r>
              <a:rPr lang="hr-BA" altLang="sr-Latn-RS" sz="3600" dirty="0"/>
              <a:t> </a:t>
            </a:r>
            <a:r>
              <a:rPr lang="hr-BA" altLang="sr-Latn-RS" sz="3600" dirty="0" err="1"/>
              <a:t>classes</a:t>
            </a:r>
            <a:endParaRPr lang="en-US" sz="3600" dirty="0"/>
          </a:p>
        </p:txBody>
      </p:sp>
      <p:graphicFrame>
        <p:nvGraphicFramePr>
          <p:cNvPr id="4" name="Content Placeholder 3"/>
          <p:cNvGraphicFramePr>
            <a:graphicFrameLocks noGrp="1"/>
          </p:cNvGraphicFramePr>
          <p:nvPr>
            <p:ph idx="1"/>
          </p:nvPr>
        </p:nvGraphicFramePr>
        <p:xfrm>
          <a:off x="185835" y="673620"/>
          <a:ext cx="11820330" cy="5510760"/>
        </p:xfrm>
        <a:graphic>
          <a:graphicData uri="http://schemas.openxmlformats.org/drawingml/2006/table">
            <a:tbl>
              <a:tblPr firstRow="1" bandRow="1">
                <a:tableStyleId>{5C22544A-7EE6-4342-B048-85BDC9FD1C3A}</a:tableStyleId>
              </a:tblPr>
              <a:tblGrid>
                <a:gridCol w="2027953">
                  <a:extLst>
                    <a:ext uri="{9D8B030D-6E8A-4147-A177-3AD203B41FA5}">
                      <a16:colId xmlns:a16="http://schemas.microsoft.com/office/drawing/2014/main" val="490777595"/>
                    </a:ext>
                  </a:extLst>
                </a:gridCol>
                <a:gridCol w="9792377">
                  <a:extLst>
                    <a:ext uri="{9D8B030D-6E8A-4147-A177-3AD203B41FA5}">
                      <a16:colId xmlns:a16="http://schemas.microsoft.com/office/drawing/2014/main" val="2681422515"/>
                    </a:ext>
                  </a:extLst>
                </a:gridCol>
              </a:tblGrid>
              <a:tr h="36738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dirty="0"/>
                        <a:t>T</a:t>
                      </a:r>
                      <a:r>
                        <a:rPr lang="en-GB" dirty="0"/>
                        <a:t>OPIC</a:t>
                      </a:r>
                      <a:endParaRPr lang="en-US" dirty="0"/>
                    </a:p>
                  </a:txBody>
                  <a:tcPr/>
                </a:tc>
                <a:extLst>
                  <a:ext uri="{0D108BD9-81ED-4DB2-BD59-A6C34878D82A}">
                    <a16:rowId xmlns:a16="http://schemas.microsoft.com/office/drawing/2014/main" val="3734059970"/>
                  </a:ext>
                </a:extLst>
              </a:tr>
              <a:tr h="367390">
                <a:tc>
                  <a:txBody>
                    <a:bodyPr/>
                    <a:lstStyle/>
                    <a:p>
                      <a:pPr marL="342900" indent="-342900">
                        <a:buNone/>
                      </a:pPr>
                      <a:r>
                        <a:rPr kumimoji="0" lang="en-GB" sz="1800" b="1" kern="1200" baseline="0" dirty="0">
                          <a:solidFill>
                            <a:schemeClr val="dk1"/>
                          </a:solidFill>
                          <a:latin typeface="+mn-lt"/>
                          <a:ea typeface="+mn-ea"/>
                          <a:cs typeface="+mn-cs"/>
                        </a:rPr>
                        <a:t>Week 1</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BA" sz="1800" b="1" i="0" kern="1200" dirty="0">
                          <a:solidFill>
                            <a:schemeClr val="dk1"/>
                          </a:solidFill>
                          <a:effectLst/>
                          <a:latin typeface="+mn-lt"/>
                          <a:ea typeface="+mn-ea"/>
                          <a:cs typeface="+mn-cs"/>
                        </a:rPr>
                        <a:t>T</a:t>
                      </a:r>
                      <a:r>
                        <a:rPr lang="en-GB" sz="1800" b="1" i="0" kern="1200" dirty="0" err="1">
                          <a:solidFill>
                            <a:schemeClr val="dk1"/>
                          </a:solidFill>
                          <a:effectLst/>
                          <a:latin typeface="+mn-lt"/>
                          <a:ea typeface="+mn-ea"/>
                          <a:cs typeface="+mn-cs"/>
                        </a:rPr>
                        <a:t>est</a:t>
                      </a:r>
                      <a:r>
                        <a:rPr lang="en-GB" sz="1800" b="1" i="0" kern="1200" dirty="0">
                          <a:solidFill>
                            <a:schemeClr val="dk1"/>
                          </a:solidFill>
                          <a:effectLst/>
                          <a:latin typeface="+mn-lt"/>
                          <a:ea typeface="+mn-ea"/>
                          <a:cs typeface="+mn-cs"/>
                        </a:rPr>
                        <a:t> on the students’ prior knowledge of English</a:t>
                      </a:r>
                      <a:endParaRPr lang="en-US" dirty="0">
                        <a:highlight>
                          <a:srgbClr val="FFFF00"/>
                        </a:highlight>
                      </a:endParaRPr>
                    </a:p>
                  </a:txBody>
                  <a:tcPr/>
                </a:tc>
                <a:extLst>
                  <a:ext uri="{0D108BD9-81ED-4DB2-BD59-A6C34878D82A}">
                    <a16:rowId xmlns:a16="http://schemas.microsoft.com/office/drawing/2014/main" val="2882345382"/>
                  </a:ext>
                </a:extLst>
              </a:tr>
              <a:tr h="367390">
                <a:tc>
                  <a:txBody>
                    <a:bodyPr/>
                    <a:lstStyle/>
                    <a:p>
                      <a:r>
                        <a:rPr lang="en-GB" b="1" dirty="0"/>
                        <a:t>Week 2</a:t>
                      </a:r>
                      <a:endParaRPr lang="en-US" b="1" dirty="0"/>
                    </a:p>
                  </a:txBody>
                  <a:tcPr marL="91452" marR="91452" marT="45725" marB="45725"/>
                </a:tc>
                <a:tc>
                  <a:txBody>
                    <a:bodyPr/>
                    <a:lstStyle/>
                    <a:p>
                      <a:pPr algn="l"/>
                      <a:r>
                        <a:rPr lang="hr-HR" sz="1800" b="1" i="0" kern="1200" dirty="0" err="1">
                          <a:solidFill>
                            <a:schemeClr val="dk1"/>
                          </a:solidFill>
                          <a:effectLst/>
                          <a:latin typeface="+mn-lt"/>
                          <a:ea typeface="+mn-ea"/>
                          <a:cs typeface="+mn-cs"/>
                        </a:rPr>
                        <a:t>Present</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Simple</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and</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Continuous</a:t>
                      </a:r>
                      <a:endParaRPr lang="en-US" dirty="0"/>
                    </a:p>
                  </a:txBody>
                  <a:tcPr/>
                </a:tc>
                <a:extLst>
                  <a:ext uri="{0D108BD9-81ED-4DB2-BD59-A6C34878D82A}">
                    <a16:rowId xmlns:a16="http://schemas.microsoft.com/office/drawing/2014/main" val="3378141618"/>
                  </a:ext>
                </a:extLst>
              </a:tr>
              <a:tr h="367390">
                <a:tc>
                  <a:txBody>
                    <a:bodyPr/>
                    <a:lstStyle/>
                    <a:p>
                      <a:r>
                        <a:rPr kumimoji="0" lang="en-GB" sz="1800" b="1" kern="1200" baseline="0" dirty="0">
                          <a:solidFill>
                            <a:schemeClr val="dk1"/>
                          </a:solidFill>
                          <a:latin typeface="+mn-lt"/>
                          <a:ea typeface="+mn-ea"/>
                          <a:cs typeface="+mn-cs"/>
                        </a:rPr>
                        <a:t>Week 3</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a:solidFill>
                            <a:schemeClr val="dk1"/>
                          </a:solidFill>
                          <a:effectLst/>
                          <a:latin typeface="+mn-lt"/>
                          <a:ea typeface="+mn-ea"/>
                          <a:cs typeface="+mn-cs"/>
                        </a:rPr>
                        <a:t>Modal </a:t>
                      </a:r>
                      <a:r>
                        <a:rPr lang="hr-HR" sz="1800" b="1" i="0" kern="1200" dirty="0" err="1">
                          <a:solidFill>
                            <a:schemeClr val="dk1"/>
                          </a:solidFill>
                          <a:effectLst/>
                          <a:latin typeface="+mn-lt"/>
                          <a:ea typeface="+mn-ea"/>
                          <a:cs typeface="+mn-cs"/>
                        </a:rPr>
                        <a:t>verbs</a:t>
                      </a:r>
                      <a:endParaRPr lang="en-US" dirty="0"/>
                    </a:p>
                  </a:txBody>
                  <a:tcPr/>
                </a:tc>
                <a:extLst>
                  <a:ext uri="{0D108BD9-81ED-4DB2-BD59-A6C34878D82A}">
                    <a16:rowId xmlns:a16="http://schemas.microsoft.com/office/drawing/2014/main" val="1138248900"/>
                  </a:ext>
                </a:extLst>
              </a:tr>
              <a:tr h="367390">
                <a:tc>
                  <a:txBody>
                    <a:bodyPr/>
                    <a:lstStyle/>
                    <a:p>
                      <a:r>
                        <a:rPr kumimoji="0" lang="en-GB" sz="1800" b="1" kern="1200" baseline="0" dirty="0">
                          <a:solidFill>
                            <a:schemeClr val="dk1"/>
                          </a:solidFill>
                          <a:latin typeface="+mn-lt"/>
                          <a:ea typeface="+mn-ea"/>
                          <a:cs typeface="+mn-cs"/>
                        </a:rPr>
                        <a:t>Week 4</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a:solidFill>
                            <a:schemeClr val="dk1"/>
                          </a:solidFill>
                          <a:effectLst/>
                          <a:latin typeface="+mn-lt"/>
                          <a:ea typeface="+mn-ea"/>
                          <a:cs typeface="+mn-cs"/>
                        </a:rPr>
                        <a:t>Future </a:t>
                      </a:r>
                      <a:r>
                        <a:rPr lang="hr-HR" sz="1800" b="1" i="0" kern="1200" dirty="0" err="1">
                          <a:solidFill>
                            <a:schemeClr val="dk1"/>
                          </a:solidFill>
                          <a:effectLst/>
                          <a:latin typeface="+mn-lt"/>
                          <a:ea typeface="+mn-ea"/>
                          <a:cs typeface="+mn-cs"/>
                        </a:rPr>
                        <a:t>form</a:t>
                      </a:r>
                      <a:r>
                        <a:rPr lang="en-GB" sz="1800" b="1" i="0" kern="1200" dirty="0">
                          <a:solidFill>
                            <a:schemeClr val="dk1"/>
                          </a:solidFill>
                          <a:effectLst/>
                          <a:latin typeface="+mn-lt"/>
                          <a:ea typeface="+mn-ea"/>
                          <a:cs typeface="+mn-cs"/>
                        </a:rPr>
                        <a:t>s</a:t>
                      </a:r>
                      <a:endParaRPr lang="en-US" dirty="0">
                        <a:solidFill>
                          <a:srgbClr val="FF0000"/>
                        </a:solidFill>
                      </a:endParaRPr>
                    </a:p>
                  </a:txBody>
                  <a:tcPr/>
                </a:tc>
                <a:extLst>
                  <a:ext uri="{0D108BD9-81ED-4DB2-BD59-A6C34878D82A}">
                    <a16:rowId xmlns:a16="http://schemas.microsoft.com/office/drawing/2014/main" val="11864091"/>
                  </a:ext>
                </a:extLst>
              </a:tr>
              <a:tr h="367390">
                <a:tc>
                  <a:txBody>
                    <a:bodyPr/>
                    <a:lstStyle/>
                    <a:p>
                      <a:r>
                        <a:rPr kumimoji="0" lang="en-GB" sz="1800" b="1" kern="1200" baseline="0" dirty="0">
                          <a:solidFill>
                            <a:schemeClr val="dk1"/>
                          </a:solidFill>
                          <a:latin typeface="+mn-lt"/>
                          <a:ea typeface="+mn-ea"/>
                          <a:cs typeface="+mn-cs"/>
                        </a:rPr>
                        <a:t>Week 5</a:t>
                      </a:r>
                      <a:endParaRPr kumimoji="0" lang="hr-HR" sz="1800" b="1" kern="1200" baseline="0" dirty="0">
                        <a:solidFill>
                          <a:schemeClr val="dk1"/>
                        </a:solidFill>
                        <a:latin typeface="+mn-lt"/>
                        <a:ea typeface="+mn-ea"/>
                        <a:cs typeface="+mn-cs"/>
                      </a:endParaRPr>
                    </a:p>
                  </a:txBody>
                  <a:tcPr marL="91452" marR="91452" marT="45725" marB="45725"/>
                </a:tc>
                <a:tc>
                  <a:txBody>
                    <a:bodyPr/>
                    <a:lstStyle/>
                    <a:p>
                      <a:pPr algn="l"/>
                      <a:r>
                        <a:rPr lang="hr-HR" sz="1800" b="1" i="0" kern="1200" dirty="0" err="1">
                          <a:solidFill>
                            <a:schemeClr val="dk1"/>
                          </a:solidFill>
                          <a:effectLst/>
                          <a:latin typeface="+mn-lt"/>
                          <a:ea typeface="+mn-ea"/>
                          <a:cs typeface="+mn-cs"/>
                        </a:rPr>
                        <a:t>Gerunds</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and</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infinitives</a:t>
                      </a:r>
                      <a:endParaRPr lang="en-US" dirty="0"/>
                    </a:p>
                  </a:txBody>
                  <a:tcPr/>
                </a:tc>
                <a:extLst>
                  <a:ext uri="{0D108BD9-81ED-4DB2-BD59-A6C34878D82A}">
                    <a16:rowId xmlns:a16="http://schemas.microsoft.com/office/drawing/2014/main" val="134523443"/>
                  </a:ext>
                </a:extLst>
              </a:tr>
              <a:tr h="367390">
                <a:tc>
                  <a:txBody>
                    <a:bodyPr/>
                    <a:lstStyle/>
                    <a:p>
                      <a:r>
                        <a:rPr lang="en-GB" sz="1800" b="1" dirty="0"/>
                        <a:t>Week 6</a:t>
                      </a:r>
                      <a:endParaRPr lang="hr-HR" sz="1800" b="1" dirty="0"/>
                    </a:p>
                  </a:txBody>
                  <a:tcPr marL="91452" marR="91452"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i="0" kern="1200" dirty="0" err="1">
                          <a:solidFill>
                            <a:schemeClr val="dk1"/>
                          </a:solidFill>
                          <a:effectLst/>
                          <a:latin typeface="+mn-lt"/>
                          <a:ea typeface="+mn-ea"/>
                          <a:cs typeface="+mn-cs"/>
                        </a:rPr>
                        <a:t>Relative</a:t>
                      </a:r>
                      <a:r>
                        <a:rPr lang="hr-HR" sz="1800" b="1" i="0" kern="1200" dirty="0">
                          <a:solidFill>
                            <a:schemeClr val="dk1"/>
                          </a:solidFill>
                          <a:effectLst/>
                          <a:latin typeface="+mn-lt"/>
                          <a:ea typeface="+mn-ea"/>
                          <a:cs typeface="+mn-cs"/>
                        </a:rPr>
                        <a:t> </a:t>
                      </a:r>
                      <a:r>
                        <a:rPr lang="hr-HR" sz="1800" b="1" i="0" kern="1200" dirty="0" err="1">
                          <a:solidFill>
                            <a:schemeClr val="dk1"/>
                          </a:solidFill>
                          <a:effectLst/>
                          <a:latin typeface="+mn-lt"/>
                          <a:ea typeface="+mn-ea"/>
                          <a:cs typeface="+mn-cs"/>
                        </a:rPr>
                        <a:t>clauses</a:t>
                      </a:r>
                      <a:endParaRPr lang="en-US" dirty="0"/>
                    </a:p>
                  </a:txBody>
                  <a:tcPr/>
                </a:tc>
                <a:extLst>
                  <a:ext uri="{0D108BD9-81ED-4DB2-BD59-A6C34878D82A}">
                    <a16:rowId xmlns:a16="http://schemas.microsoft.com/office/drawing/2014/main" val="1334594585"/>
                  </a:ext>
                </a:extLst>
              </a:tr>
              <a:tr h="367380">
                <a:tc>
                  <a:txBody>
                    <a:bodyPr/>
                    <a:lstStyle/>
                    <a:p>
                      <a:r>
                        <a:rPr lang="en-GB" b="1" dirty="0"/>
                        <a:t>Week 7</a:t>
                      </a:r>
                      <a:endParaRPr lang="en-US" b="1" dirty="0"/>
                    </a:p>
                  </a:txBody>
                  <a:tcPr/>
                </a:tc>
                <a:tc>
                  <a:txBody>
                    <a:bodyPr/>
                    <a:lstStyle/>
                    <a:p>
                      <a:pPr algn="l"/>
                      <a:r>
                        <a:rPr lang="en-GB" sz="1800" b="1" i="0" kern="1200" dirty="0">
                          <a:solidFill>
                            <a:schemeClr val="dk1"/>
                          </a:solidFill>
                          <a:effectLst/>
                          <a:latin typeface="+mn-lt"/>
                          <a:ea typeface="+mn-ea"/>
                          <a:cs typeface="+mn-cs"/>
                        </a:rPr>
                        <a:t>Past Simple and Past Continuous</a:t>
                      </a:r>
                      <a:r>
                        <a:rPr lang="hr-BA" sz="1800" b="1" i="0" kern="1200" dirty="0">
                          <a:solidFill>
                            <a:schemeClr val="dk1"/>
                          </a:solidFill>
                          <a:effectLst/>
                          <a:latin typeface="+mn-lt"/>
                          <a:ea typeface="+mn-ea"/>
                          <a:cs typeface="+mn-cs"/>
                        </a:rPr>
                        <a:t> </a:t>
                      </a:r>
                      <a:endParaRPr lang="en-US" dirty="0">
                        <a:highlight>
                          <a:srgbClr val="FFFF00"/>
                        </a:highlight>
                      </a:endParaRPr>
                    </a:p>
                  </a:txBody>
                  <a:tcPr/>
                </a:tc>
                <a:extLst>
                  <a:ext uri="{0D108BD9-81ED-4DB2-BD59-A6C34878D82A}">
                    <a16:rowId xmlns:a16="http://schemas.microsoft.com/office/drawing/2014/main" val="4289522895"/>
                  </a:ext>
                </a:extLst>
              </a:tr>
              <a:tr h="367380">
                <a:tc>
                  <a:txBody>
                    <a:bodyPr/>
                    <a:lstStyle/>
                    <a:p>
                      <a:r>
                        <a:rPr lang="en-US" b="1" dirty="0"/>
                        <a:t>Week 8</a:t>
                      </a:r>
                    </a:p>
                  </a:txBody>
                  <a:tcPr/>
                </a:tc>
                <a:tc>
                  <a:txBody>
                    <a:bodyPr/>
                    <a:lstStyle/>
                    <a:p>
                      <a:pPr algn="l"/>
                      <a:r>
                        <a:rPr lang="en-GB" b="1" dirty="0"/>
                        <a:t>Revision for the midterm exam</a:t>
                      </a:r>
                      <a:endParaRPr lang="en-US" b="1" dirty="0"/>
                    </a:p>
                  </a:txBody>
                  <a:tcPr/>
                </a:tc>
                <a:extLst>
                  <a:ext uri="{0D108BD9-81ED-4DB2-BD59-A6C34878D82A}">
                    <a16:rowId xmlns:a16="http://schemas.microsoft.com/office/drawing/2014/main" val="3986228917"/>
                  </a:ext>
                </a:extLst>
              </a:tr>
              <a:tr h="367380">
                <a:tc>
                  <a:txBody>
                    <a:bodyPr/>
                    <a:lstStyle/>
                    <a:p>
                      <a:r>
                        <a:rPr lang="en-US" b="1" dirty="0"/>
                        <a:t>Week 10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Conditionals</a:t>
                      </a:r>
                      <a:r>
                        <a:rPr lang="hr-BA" b="1" dirty="0"/>
                        <a:t> </a:t>
                      </a:r>
                      <a:endParaRPr lang="en-US" b="1" dirty="0"/>
                    </a:p>
                  </a:txBody>
                  <a:tcPr/>
                </a:tc>
                <a:extLst>
                  <a:ext uri="{0D108BD9-81ED-4DB2-BD59-A6C34878D82A}">
                    <a16:rowId xmlns:a16="http://schemas.microsoft.com/office/drawing/2014/main" val="1533122027"/>
                  </a:ext>
                </a:extLst>
              </a:tr>
              <a:tr h="367380">
                <a:tc>
                  <a:txBody>
                    <a:bodyPr/>
                    <a:lstStyle/>
                    <a:p>
                      <a:r>
                        <a:rPr lang="en-US" b="1" dirty="0"/>
                        <a:t>Week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BA" b="1" dirty="0"/>
                        <a:t>T</a:t>
                      </a:r>
                      <a:r>
                        <a:rPr lang="en-US" b="1" dirty="0"/>
                        <a:t>he Passive Voice</a:t>
                      </a:r>
                    </a:p>
                  </a:txBody>
                  <a:tcPr/>
                </a:tc>
                <a:extLst>
                  <a:ext uri="{0D108BD9-81ED-4DB2-BD59-A6C34878D82A}">
                    <a16:rowId xmlns:a16="http://schemas.microsoft.com/office/drawing/2014/main" val="3255428839"/>
                  </a:ext>
                </a:extLst>
              </a:tr>
              <a:tr h="367380">
                <a:tc>
                  <a:txBody>
                    <a:bodyPr/>
                    <a:lstStyle/>
                    <a:p>
                      <a:r>
                        <a:rPr lang="en-US" b="1" dirty="0"/>
                        <a:t>Week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 Perfect Tense</a:t>
                      </a:r>
                    </a:p>
                  </a:txBody>
                  <a:tcPr/>
                </a:tc>
                <a:extLst>
                  <a:ext uri="{0D108BD9-81ED-4DB2-BD59-A6C34878D82A}">
                    <a16:rowId xmlns:a16="http://schemas.microsoft.com/office/drawing/2014/main" val="2106883561"/>
                  </a:ext>
                </a:extLst>
              </a:tr>
              <a:tr h="367380">
                <a:tc>
                  <a:txBody>
                    <a:bodyPr/>
                    <a:lstStyle/>
                    <a:p>
                      <a:r>
                        <a:rPr lang="en-US" b="1" dirty="0"/>
                        <a:t>Week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Past Perfect Tense</a:t>
                      </a:r>
                    </a:p>
                  </a:txBody>
                  <a:tcPr/>
                </a:tc>
                <a:extLst>
                  <a:ext uri="{0D108BD9-81ED-4DB2-BD59-A6C34878D82A}">
                    <a16:rowId xmlns:a16="http://schemas.microsoft.com/office/drawing/2014/main" val="4096411551"/>
                  </a:ext>
                </a:extLst>
              </a:tr>
              <a:tr h="367380">
                <a:tc>
                  <a:txBody>
                    <a:bodyPr/>
                    <a:lstStyle/>
                    <a:p>
                      <a:r>
                        <a:rPr lang="en-US" b="1" dirty="0"/>
                        <a:t>Weeks 15 and 16</a:t>
                      </a:r>
                    </a:p>
                  </a:txBody>
                  <a:tcPr/>
                </a:tc>
                <a:tc>
                  <a:txBody>
                    <a:bodyPr/>
                    <a:lstStyle/>
                    <a:p>
                      <a:pPr algn="l"/>
                      <a:r>
                        <a:rPr lang="en-US" b="1" dirty="0"/>
                        <a:t>Reported Speech</a:t>
                      </a:r>
                      <a:r>
                        <a:rPr lang="hr-BA" b="1" dirty="0"/>
                        <a:t> </a:t>
                      </a:r>
                      <a:endParaRPr lang="en-US" b="1" dirty="0">
                        <a:solidFill>
                          <a:srgbClr val="FF0000"/>
                        </a:solidFill>
                      </a:endParaRPr>
                    </a:p>
                  </a:txBody>
                  <a:tcPr/>
                </a:tc>
                <a:extLst>
                  <a:ext uri="{0D108BD9-81ED-4DB2-BD59-A6C34878D82A}">
                    <a16:rowId xmlns:a16="http://schemas.microsoft.com/office/drawing/2014/main" val="3166413472"/>
                  </a:ext>
                </a:extLst>
              </a:tr>
              <a:tr h="367380">
                <a:tc>
                  <a:txBody>
                    <a:bodyPr/>
                    <a:lstStyle/>
                    <a:p>
                      <a:r>
                        <a:rPr lang="en-US" b="1" dirty="0"/>
                        <a:t>Week 17</a:t>
                      </a:r>
                    </a:p>
                  </a:txBody>
                  <a:tcPr/>
                </a:tc>
                <a:tc>
                  <a:txBody>
                    <a:bodyPr/>
                    <a:lstStyle/>
                    <a:p>
                      <a:pPr algn="l"/>
                      <a:r>
                        <a:rPr lang="en-US" b="1" dirty="0"/>
                        <a:t>Revision for the final exam</a:t>
                      </a:r>
                    </a:p>
                  </a:txBody>
                  <a:tcPr/>
                </a:tc>
                <a:extLst>
                  <a:ext uri="{0D108BD9-81ED-4DB2-BD59-A6C34878D82A}">
                    <a16:rowId xmlns:a16="http://schemas.microsoft.com/office/drawing/2014/main" val="2994662641"/>
                  </a:ext>
                </a:extLst>
              </a:tr>
            </a:tbl>
          </a:graphicData>
        </a:graphic>
      </p:graphicFrame>
    </p:spTree>
    <p:extLst>
      <p:ext uri="{BB962C8B-B14F-4D97-AF65-F5344CB8AC3E}">
        <p14:creationId xmlns:p14="http://schemas.microsoft.com/office/powerpoint/2010/main" val="414781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err="1"/>
              <a:t>Litera</a:t>
            </a:r>
            <a:r>
              <a:rPr lang="en-GB" dirty="0"/>
              <a:t>tur</a:t>
            </a:r>
            <a:r>
              <a:rPr lang="hr-BA" dirty="0"/>
              <a:t>e</a:t>
            </a:r>
            <a:endParaRPr lang="hr-HR" dirty="0"/>
          </a:p>
        </p:txBody>
      </p:sp>
      <p:sp>
        <p:nvSpPr>
          <p:cNvPr id="3" name="Rezervirano mjesto sadržaja 2"/>
          <p:cNvSpPr>
            <a:spLocks noGrp="1"/>
          </p:cNvSpPr>
          <p:nvPr>
            <p:ph idx="1"/>
          </p:nvPr>
        </p:nvSpPr>
        <p:spPr>
          <a:xfrm>
            <a:off x="838200" y="1478844"/>
            <a:ext cx="10515600" cy="4698119"/>
          </a:xfrm>
        </p:spPr>
        <p:txBody>
          <a:bodyPr>
            <a:normAutofit fontScale="70000" lnSpcReduction="20000"/>
          </a:bodyPr>
          <a:lstStyle/>
          <a:p>
            <a:pPr marL="0" indent="0">
              <a:lnSpc>
                <a:spcPct val="107000"/>
              </a:lnSpc>
              <a:spcAft>
                <a:spcPts val="95"/>
              </a:spcAft>
              <a:buNone/>
            </a:pPr>
            <a:r>
              <a:rPr lang="en-US" sz="2400" b="1" kern="100" dirty="0">
                <a:latin typeface="Arial" panose="020B0604020202020204" pitchFamily="34" charset="0"/>
                <a:ea typeface="Times New Roman" panose="02020603050405020304" pitchFamily="18" charset="0"/>
                <a:cs typeface="Arial" panose="020B0604020202020204" pitchFamily="34" charset="0"/>
              </a:rPr>
              <a:t>Ob</a:t>
            </a:r>
            <a:r>
              <a:rPr lang="hr-BA" sz="2400" b="1" kern="100" dirty="0" err="1">
                <a:latin typeface="Arial" panose="020B0604020202020204" pitchFamily="34" charset="0"/>
                <a:ea typeface="Times New Roman" panose="02020603050405020304" pitchFamily="18" charset="0"/>
                <a:cs typeface="Arial" panose="020B0604020202020204" pitchFamily="34" charset="0"/>
              </a:rPr>
              <a:t>ligatory</a:t>
            </a:r>
            <a:r>
              <a:rPr lang="en-US" sz="2400" b="1" kern="100" dirty="0">
                <a:effectLst/>
                <a:latin typeface="Arial" panose="020B0604020202020204" pitchFamily="34" charset="0"/>
                <a:ea typeface="Times New Roman" panose="02020603050405020304" pitchFamily="18" charset="0"/>
                <a:cs typeface="Arial" panose="020B0604020202020204" pitchFamily="34" charset="0"/>
              </a:rPr>
              <a:t>: </a:t>
            </a:r>
            <a:endParaRPr lang="hr-HR" sz="2400" b="1"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US" sz="1900" kern="100" dirty="0">
                <a:effectLst/>
                <a:latin typeface="Arial" panose="020B0604020202020204" pitchFamily="34" charset="0"/>
                <a:ea typeface="Times New Roman" panose="02020603050405020304" pitchFamily="18" charset="0"/>
                <a:cs typeface="Arial" panose="020B0604020202020204" pitchFamily="34" charset="0"/>
              </a:rPr>
              <a:t>Hill, D. (2012)</a:t>
            </a:r>
            <a:r>
              <a:rPr lang="hr-BA" sz="1900" kern="100" dirty="0">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English for Information Technology 2</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Pearson Education ELS.</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buFont typeface="+mj-lt"/>
              <a:buAutoNum type="arabicPeriod"/>
            </a:pPr>
            <a:r>
              <a:rPr lang="en-GB" sz="1900" kern="100" dirty="0">
                <a:effectLst/>
                <a:latin typeface="Arial" panose="020B0604020202020204" pitchFamily="34" charset="0"/>
                <a:ea typeface="Calibri" panose="020F0502020204030204" pitchFamily="34" charset="0"/>
                <a:cs typeface="Arial" panose="020B0604020202020204" pitchFamily="34" charset="0"/>
              </a:rPr>
              <a:t>Algebra Student’s Grammar Handbook (available on IE)</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95"/>
              </a:spcAft>
              <a:buNone/>
            </a:pPr>
            <a:r>
              <a:rPr lang="hr-BA" sz="2400" b="1" kern="100" dirty="0" err="1">
                <a:latin typeface="Arial" panose="020B0604020202020204" pitchFamily="34" charset="0"/>
                <a:ea typeface="Times New Roman" panose="02020603050405020304" pitchFamily="18" charset="0"/>
                <a:cs typeface="Arial" panose="020B0604020202020204" pitchFamily="34" charset="0"/>
              </a:rPr>
              <a:t>Recommended</a:t>
            </a:r>
            <a:r>
              <a:rPr lang="en-US" sz="2400" b="1" kern="100" dirty="0">
                <a:effectLst/>
                <a:latin typeface="Arial" panose="020B0604020202020204" pitchFamily="34" charset="0"/>
                <a:ea typeface="Times New Roman" panose="02020603050405020304" pitchFamily="18" charset="0"/>
                <a:cs typeface="Arial" panose="020B0604020202020204" pitchFamily="34" charset="0"/>
              </a:rPr>
              <a:t>: </a:t>
            </a:r>
            <a:endParaRPr lang="hr-HR" sz="2400" b="1"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fontAlgn="base">
              <a:lnSpc>
                <a:spcPct val="107000"/>
              </a:lnSpc>
              <a:buFont typeface="+mj-lt"/>
              <a:buAutoNum type="arabicPeriod"/>
            </a:pP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Remacha</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Esteras</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S. (2008)</a:t>
            </a:r>
            <a:r>
              <a:rPr lang="hr-BA"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Infotech – English for computer users</a:t>
            </a:r>
            <a:r>
              <a:rPr lang="hr-BA" sz="1900" i="1" kern="100" dirty="0">
                <a:latin typeface="Arial" panose="020B0604020202020204" pitchFamily="34" charset="0"/>
                <a:ea typeface="Times New Roman" panose="02020603050405020304" pitchFamily="18" charset="0"/>
                <a:cs typeface="Arial" panose="020B0604020202020204" pitchFamily="34" charset="0"/>
              </a:rPr>
              <a:t>. </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CUP Cambridge</a:t>
            </a:r>
          </a:p>
          <a:p>
            <a:pPr marL="342900" lvl="0" indent="-342900" fontAlgn="base">
              <a:lnSpc>
                <a:spcPct val="107000"/>
              </a:lnSpc>
              <a:buFont typeface="+mj-lt"/>
              <a:buAutoNum type="arabicPeriod"/>
            </a:pP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Gourlay</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Hullock</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(2006)</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English for IT and the Internet</a:t>
            </a:r>
            <a:r>
              <a:rPr lang="hr-BA" sz="19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Thomson (Language Teaching Publication Series)</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buFont typeface="+mj-lt"/>
              <a:buAutoNum type="arabicPeriod"/>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Marks, J</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(2007)</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Check your English vocabulary for computers and information technology</a:t>
            </a:r>
            <a:r>
              <a:rPr lang="hr-BA" sz="1900"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A&amp;C Black Publishers Ltd, London</a:t>
            </a:r>
            <a:r>
              <a:rPr lang="hr-BA"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95"/>
              </a:spcAft>
              <a:buFont typeface="+mj-lt"/>
              <a:buAutoNum type="arabicPeriod"/>
            </a:pP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Olejniczak</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M. (2011)</a:t>
            </a:r>
            <a:r>
              <a:rPr lang="hr-BA" sz="1900" kern="100" dirty="0">
                <a:effectLst/>
                <a:latin typeface="Arial" panose="020B0604020202020204" pitchFamily="34" charset="0"/>
                <a:ea typeface="Times New Roman" panose="02020603050405020304" pitchFamily="18" charset="0"/>
                <a:cs typeface="Arial" panose="020B0604020202020204" pitchFamily="34" charset="0"/>
              </a:rPr>
              <a:t>.</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English for Information Technology 1.</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Pearson Education ELS.</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95"/>
              </a:spcAft>
              <a:buFont typeface="+mj-lt"/>
              <a:buAutoNum type="arabicPeriod"/>
            </a:pP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Butterfiled</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Ngondi</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G.E. </a:t>
            </a:r>
            <a:r>
              <a:rPr lang="hr-BA" sz="1900" kern="100" dirty="0">
                <a:latin typeface="Arial" panose="020B0604020202020204" pitchFamily="34" charset="0"/>
                <a:ea typeface="Times New Roman" panose="02020603050405020304" pitchFamily="18" charset="0"/>
                <a:cs typeface="Arial" panose="020B0604020202020204" pitchFamily="34" charset="0"/>
              </a:rPr>
              <a:t>&amp; </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Kerr, A. (</a:t>
            </a:r>
            <a:r>
              <a:rPr lang="hr-BA" sz="1900" kern="100" dirty="0" err="1">
                <a:latin typeface="Arial" panose="020B0604020202020204" pitchFamily="34" charset="0"/>
                <a:ea typeface="Times New Roman" panose="02020603050405020304" pitchFamily="18" charset="0"/>
                <a:cs typeface="Arial" panose="020B0604020202020204" pitchFamily="34" charset="0"/>
              </a:rPr>
              <a:t>Ur</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(2016)</a:t>
            </a:r>
            <a:r>
              <a:rPr lang="hr-BA"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A Dictionary of Computer Science</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7</a:t>
            </a:r>
            <a:r>
              <a:rPr lang="en-US" sz="1900" i="1" kern="100" baseline="30000" dirty="0">
                <a:effectLst/>
                <a:latin typeface="Arial" panose="020B0604020202020204" pitchFamily="34" charset="0"/>
                <a:ea typeface="Times New Roman" panose="02020603050405020304" pitchFamily="18" charset="0"/>
                <a:cs typeface="Arial" panose="020B0604020202020204" pitchFamily="34" charset="0"/>
              </a:rPr>
              <a:t>th</a:t>
            </a:r>
            <a:r>
              <a:rPr lang="hr-BA" sz="1900" i="1" kern="100" dirty="0">
                <a:effectLst/>
                <a:latin typeface="Arial" panose="020B0604020202020204" pitchFamily="34" charset="0"/>
                <a:ea typeface="Times New Roman" panose="02020603050405020304" pitchFamily="18" charset="0"/>
                <a:cs typeface="Arial" panose="020B0604020202020204" pitchFamily="34" charset="0"/>
              </a:rPr>
              <a:t> </a:t>
            </a:r>
            <a:r>
              <a:rPr lang="hr-BA" sz="1900" i="1" kern="100" dirty="0" err="1">
                <a:effectLst/>
                <a:latin typeface="Arial" panose="020B0604020202020204" pitchFamily="34" charset="0"/>
                <a:ea typeface="Times New Roman" panose="02020603050405020304" pitchFamily="18" charset="0"/>
                <a:cs typeface="Arial" panose="020B0604020202020204" pitchFamily="34" charset="0"/>
              </a:rPr>
              <a:t>Edition</a:t>
            </a:r>
            <a:r>
              <a:rPr lang="hr-BA" sz="1900" i="1"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OUP</a:t>
            </a:r>
            <a:r>
              <a:rPr lang="hr-BA" sz="1900" kern="100" dirty="0">
                <a:latin typeface="Arial" panose="020B0604020202020204" pitchFamily="34" charset="0"/>
                <a:ea typeface="Times New Roman" panose="02020603050405020304" pitchFamily="18" charset="0"/>
                <a:cs typeface="Arial" panose="020B0604020202020204" pitchFamily="34" charset="0"/>
              </a:rPr>
              <a:t>.</a:t>
            </a:r>
            <a:endParaRPr lang="hr-BA" sz="1900" kern="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95"/>
              </a:spcAft>
              <a:buFont typeface="+mj-lt"/>
              <a:buAutoNum type="arabicPeriod"/>
            </a:pPr>
            <a:r>
              <a:rPr lang="hr-BA" sz="1900" kern="100" dirty="0">
                <a:latin typeface="Arial" panose="020B0604020202020204" pitchFamily="34" charset="0"/>
                <a:ea typeface="Times New Roman" panose="02020603050405020304" pitchFamily="18" charset="0"/>
                <a:cs typeface="Arial" panose="020B0604020202020204" pitchFamily="34" charset="0"/>
              </a:rPr>
              <a:t>Murphy, R. (2019). </a:t>
            </a:r>
            <a:r>
              <a:rPr lang="hr-BA" sz="1900" i="1" kern="100" dirty="0">
                <a:latin typeface="Arial" panose="020B0604020202020204" pitchFamily="34" charset="0"/>
                <a:ea typeface="Times New Roman" panose="02020603050405020304" pitchFamily="18" charset="0"/>
                <a:cs typeface="Arial" panose="020B0604020202020204" pitchFamily="34" charset="0"/>
              </a:rPr>
              <a:t>English </a:t>
            </a:r>
            <a:r>
              <a:rPr lang="hr-BA" sz="1900" i="1" kern="100" dirty="0" err="1">
                <a:latin typeface="Arial" panose="020B0604020202020204" pitchFamily="34" charset="0"/>
                <a:ea typeface="Times New Roman" panose="02020603050405020304" pitchFamily="18" charset="0"/>
                <a:cs typeface="Arial" panose="020B0604020202020204" pitchFamily="34" charset="0"/>
              </a:rPr>
              <a:t>Grammar</a:t>
            </a:r>
            <a:r>
              <a:rPr lang="hr-BA" sz="1900" i="1" kern="100" dirty="0">
                <a:latin typeface="Arial" panose="020B0604020202020204" pitchFamily="34" charset="0"/>
                <a:ea typeface="Times New Roman" panose="02020603050405020304" pitchFamily="18" charset="0"/>
                <a:cs typeface="Arial" panose="020B0604020202020204" pitchFamily="34" charset="0"/>
              </a:rPr>
              <a:t> </a:t>
            </a:r>
            <a:r>
              <a:rPr lang="hr-BA" sz="1900" i="1" kern="100" dirty="0" err="1">
                <a:latin typeface="Arial" panose="020B0604020202020204" pitchFamily="34" charset="0"/>
                <a:ea typeface="Times New Roman" panose="02020603050405020304" pitchFamily="18" charset="0"/>
                <a:cs typeface="Arial" panose="020B0604020202020204" pitchFamily="34" charset="0"/>
              </a:rPr>
              <a:t>in</a:t>
            </a:r>
            <a:r>
              <a:rPr lang="hr-BA" sz="1900" i="1" kern="100" dirty="0">
                <a:latin typeface="Arial" panose="020B0604020202020204" pitchFamily="34" charset="0"/>
                <a:ea typeface="Times New Roman" panose="02020603050405020304" pitchFamily="18" charset="0"/>
                <a:cs typeface="Arial" panose="020B0604020202020204" pitchFamily="34" charset="0"/>
              </a:rPr>
              <a:t> Use</a:t>
            </a:r>
            <a:r>
              <a:rPr lang="hr-BA" sz="1900" kern="100" dirty="0">
                <a:latin typeface="Arial" panose="020B0604020202020204" pitchFamily="34" charset="0"/>
                <a:ea typeface="Times New Roman" panose="02020603050405020304" pitchFamily="18" charset="0"/>
                <a:cs typeface="Arial" panose="020B0604020202020204" pitchFamily="34" charset="0"/>
              </a:rPr>
              <a:t>. CUP.</a:t>
            </a:r>
            <a:endParaRPr lang="en-US" sz="1900" kern="1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7000"/>
              </a:lnSpc>
              <a:spcAft>
                <a:spcPts val="800"/>
              </a:spcAft>
              <a:buNone/>
            </a:pPr>
            <a:r>
              <a:rPr lang="hr-BA" sz="2300" b="1" kern="100" dirty="0" err="1">
                <a:effectLst/>
                <a:latin typeface="Arial" panose="020B0604020202020204" pitchFamily="34" charset="0"/>
                <a:ea typeface="Times New Roman" panose="02020603050405020304" pitchFamily="18" charset="0"/>
                <a:cs typeface="Arial" panose="020B0604020202020204" pitchFamily="34" charset="0"/>
              </a:rPr>
              <a:t>Additional</a:t>
            </a:r>
            <a:r>
              <a:rPr lang="en-US" sz="2300" b="1" kern="100" dirty="0">
                <a:effectLst/>
                <a:latin typeface="Arial" panose="020B0604020202020204" pitchFamily="34" charset="0"/>
                <a:ea typeface="Times New Roman" panose="02020603050405020304" pitchFamily="18" charset="0"/>
                <a:cs typeface="Arial" panose="020B0604020202020204" pitchFamily="34" charset="0"/>
              </a:rPr>
              <a:t>:</a:t>
            </a:r>
            <a:endParaRPr lang="hr-HR" sz="2300" b="1"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900" kern="100" dirty="0">
                <a:effectLst/>
                <a:latin typeface="Arial" panose="020B0604020202020204" pitchFamily="34" charset="0"/>
                <a:ea typeface="Times New Roman" panose="02020603050405020304" pitchFamily="18" charset="0"/>
                <a:cs typeface="Arial" panose="020B0604020202020204" pitchFamily="34" charset="0"/>
              </a:rPr>
              <a:t>Bernstein, J. (2018)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Computers Made Easy: From Dummy to Geek</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Independently published.</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900" kern="100" dirty="0">
                <a:effectLst/>
                <a:latin typeface="Arial" panose="020B0604020202020204" pitchFamily="34" charset="0"/>
                <a:ea typeface="Times New Roman" panose="02020603050405020304" pitchFamily="18" charset="0"/>
                <a:cs typeface="Arial" panose="020B0604020202020204" pitchFamily="34" charset="0"/>
              </a:rPr>
              <a:t>Frick, E. (2019) </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Information </a:t>
            </a:r>
            <a:r>
              <a:rPr lang="hr-BA" sz="1900" i="1" kern="100" dirty="0">
                <a:effectLst/>
                <a:latin typeface="Arial" panose="020B0604020202020204" pitchFamily="34" charset="0"/>
                <a:ea typeface="Times New Roman" panose="02020603050405020304" pitchFamily="18" charset="0"/>
                <a:cs typeface="Arial" panose="020B0604020202020204" pitchFamily="34" charset="0"/>
              </a:rPr>
              <a:t>Technology</a:t>
            </a:r>
            <a:r>
              <a:rPr lang="en-US" sz="1900" i="1" kern="100" dirty="0">
                <a:effectLst/>
                <a:latin typeface="Arial" panose="020B0604020202020204" pitchFamily="34" charset="0"/>
                <a:ea typeface="Times New Roman" panose="02020603050405020304" pitchFamily="18" charset="0"/>
                <a:cs typeface="Arial" panose="020B0604020202020204" pitchFamily="34" charset="0"/>
              </a:rPr>
              <a:t> Essentials: An Introduction to Information Technology.</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effectLst/>
                <a:latin typeface="Arial" panose="020B0604020202020204" pitchFamily="34" charset="0"/>
                <a:ea typeface="Times New Roman" panose="02020603050405020304" pitchFamily="18" charset="0"/>
                <a:cs typeface="Arial" panose="020B0604020202020204" pitchFamily="34" charset="0"/>
              </a:rPr>
              <a:t>s.l.</a:t>
            </a:r>
            <a:r>
              <a:rPr lang="en-US" sz="1900" kern="100" dirty="0">
                <a:effectLst/>
                <a:latin typeface="Arial" panose="020B0604020202020204" pitchFamily="34" charset="0"/>
                <a:ea typeface="Times New Roman" panose="02020603050405020304" pitchFamily="18" charset="0"/>
                <a:cs typeface="Arial" panose="020B0604020202020204" pitchFamily="34" charset="0"/>
              </a:rPr>
              <a:t>] Frick Industries LLC.</a:t>
            </a:r>
            <a:endParaRPr lang="hr-HR" sz="19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95"/>
              </a:spcAft>
              <a:buNone/>
            </a:pP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b="1" dirty="0"/>
          </a:p>
        </p:txBody>
      </p:sp>
    </p:spTree>
    <p:extLst>
      <p:ext uri="{BB962C8B-B14F-4D97-AF65-F5344CB8AC3E}">
        <p14:creationId xmlns:p14="http://schemas.microsoft.com/office/powerpoint/2010/main" val="158452125"/>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1993</Words>
  <Application>Microsoft Office PowerPoint</Application>
  <PresentationFormat>Widescreen</PresentationFormat>
  <Paragraphs>278</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Wingdings</vt:lpstr>
      <vt:lpstr>Stolzl Bold</vt:lpstr>
      <vt:lpstr>Verdana</vt:lpstr>
      <vt:lpstr>Stolzl Book</vt:lpstr>
      <vt:lpstr>Arial</vt:lpstr>
      <vt:lpstr>Consolas</vt:lpstr>
      <vt:lpstr>Office Theme</vt:lpstr>
      <vt:lpstr>ENGLISH FOR IT </vt:lpstr>
      <vt:lpstr>PowerPoint Presentation</vt:lpstr>
      <vt:lpstr>Organization of lectures and practical classes</vt:lpstr>
      <vt:lpstr>Course information</vt:lpstr>
      <vt:lpstr>Course objective</vt:lpstr>
      <vt:lpstr>Learning outcomes</vt:lpstr>
      <vt:lpstr> Thematic units of lectures</vt:lpstr>
      <vt:lpstr>              Thematic units of practical classes</vt:lpstr>
      <vt:lpstr>Literature</vt:lpstr>
      <vt:lpstr>What is necessary to get a signature?</vt:lpstr>
      <vt:lpstr>Passing this course</vt:lpstr>
      <vt:lpstr>How the points are allocated to specific learning outcomes</vt:lpstr>
      <vt:lpstr>Grading</vt:lpstr>
      <vt:lpstr>Presentation (LO3)</vt:lpstr>
      <vt:lpstr>Schoolworks</vt:lpstr>
      <vt:lpstr>IMPORTANT!</vt:lpstr>
      <vt:lpstr>Summary (LO6)</vt:lpstr>
      <vt:lpstr>Exams</vt:lpstr>
      <vt:lpstr>IT IS IMPORTANT to follow all  announcements and reminders on IE and to respect all submission deadlines. </vt:lpstr>
      <vt:lpstr>PowerPoint Presentation</vt:lpstr>
      <vt:lpstr>Academic standard of conduct</vt:lpstr>
      <vt:lpstr>Rules of conduct during classes</vt:lpstr>
      <vt:lpstr>Exams</vt:lpstr>
      <vt:lpstr>All rules apply to all students </vt:lpstr>
      <vt:lpstr>PowerPoint Presentation</vt:lpstr>
      <vt:lpstr>Break a leg!  #neverstoplearning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Tihana Banko</cp:lastModifiedBy>
  <cp:revision>42</cp:revision>
  <dcterms:created xsi:type="dcterms:W3CDTF">2018-01-24T13:33:55Z</dcterms:created>
  <dcterms:modified xsi:type="dcterms:W3CDTF">2024-09-26T19:38:44Z</dcterms:modified>
</cp:coreProperties>
</file>