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2" r:id="rId5"/>
  </p:sldMasterIdLst>
  <p:notesMasterIdLst>
    <p:notesMasterId r:id="rId26"/>
  </p:notesMasterIdLst>
  <p:sldIdLst>
    <p:sldId id="256" r:id="rId6"/>
    <p:sldId id="257" r:id="rId7"/>
    <p:sldId id="258" r:id="rId8"/>
    <p:sldId id="259" r:id="rId9"/>
    <p:sldId id="271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858" r:id="rId22"/>
    <p:sldId id="860" r:id="rId23"/>
    <p:sldId id="272" r:id="rId24"/>
    <p:sldId id="273" r:id="rId2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jSk0Xg6yIf+yGM0ezRfBngoMl6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50891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f69b141a0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g1f69b141a0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a336c6363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a336c6363d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g1a336c6363d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 type="titleOnly">
  <p:cSld name="TITLE_ONL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" name="Google Shape;18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526255" y="1600199"/>
            <a:ext cx="5829301" cy="548640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19"/>
          <p:cNvSpPr txBox="1"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2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2"/>
          <p:cNvSpPr txBox="1">
            <a:spLocks noGrp="1"/>
          </p:cNvSpPr>
          <p:nvPr>
            <p:ph type="body" idx="1"/>
          </p:nvPr>
        </p:nvSpPr>
        <p:spPr>
          <a:xfrm rot="5400000">
            <a:off x="3778663" y="-1684686"/>
            <a:ext cx="4467035" cy="11256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5" name="Google Shape;85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7" name="Google Shape;87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Only">
  <p:cSld name="2_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p2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0"/>
          <p:cNvSpPr txBox="1"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4" name="Google Shape;94;p4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526255" y="1600199"/>
            <a:ext cx="5829301" cy="5486401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40"/>
          <p:cNvSpPr txBox="1"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Only">
  <p:cSld name="2_Title Onl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p4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41"/>
          <p:cNvSpPr txBox="1"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6" name="Google Shape;106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4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4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8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0" y="6238959"/>
            <a:ext cx="11931868" cy="61904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6" name="Google Shape;66;p2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0" y="6238959"/>
            <a:ext cx="11931868" cy="61904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hyperlink" Target="https://docs.google.com/forms/d/1zRZLmBePF2aKbi4vXUErVIS--6_xUbAXLn7Xto3tb6o/edi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dhcSP_Myj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"/>
          <p:cNvSpPr txBox="1">
            <a:spLocks noGrp="1"/>
          </p:cNvSpPr>
          <p:nvPr>
            <p:ph type="title"/>
          </p:nvPr>
        </p:nvSpPr>
        <p:spPr>
          <a:xfrm>
            <a:off x="5505450" y="671514"/>
            <a:ext cx="5891212" cy="4548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hr-HR" dirty="0"/>
              <a:t>Karijera</a:t>
            </a:r>
            <a:r>
              <a:rPr lang="en-US" dirty="0"/>
              <a:t>:</a:t>
            </a:r>
            <a:br>
              <a:rPr lang="en-US" dirty="0"/>
            </a:br>
            <a:r>
              <a:rPr lang="hr-HR" dirty="0"/>
              <a:t>Studiranje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"/>
          <p:cNvSpPr txBox="1">
            <a:spLocks noGrp="1"/>
          </p:cNvSpPr>
          <p:nvPr>
            <p:ph type="title"/>
          </p:nvPr>
        </p:nvSpPr>
        <p:spPr>
          <a:xfrm>
            <a:off x="384048" y="239619"/>
            <a:ext cx="10448006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hr-HR" sz="6000" dirty="0"/>
              <a:t>3. </a:t>
            </a:r>
            <a:r>
              <a:rPr lang="en-US" sz="6000" b="1" dirty="0"/>
              <a:t>R</a:t>
            </a:r>
            <a:r>
              <a:rPr lang="en-US" dirty="0"/>
              <a:t>ead</a:t>
            </a:r>
            <a:r>
              <a:rPr lang="hr-HR" dirty="0"/>
              <a:t> (Čitati)</a:t>
            </a:r>
            <a:endParaRPr dirty="0"/>
          </a:p>
        </p:txBody>
      </p:sp>
      <p:sp>
        <p:nvSpPr>
          <p:cNvPr id="168" name="Google Shape;168;p9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Čitajte polako i temeljito. 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Čitajte dio po dio sa svojim pitanjima na umu i tražite odgovore.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Razmislite trebate li postaviti neka nova pitanja.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Svjesno slijedite tekst i argumente koji se iznose.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Poslužite se markerom u boji i označite sve što je potrebno istaknuti.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0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hr-HR" dirty="0"/>
              <a:t>Zašto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174" name="Google Shape;174;p10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r>
              <a:rPr lang="hr-HR" dirty="0"/>
              <a:t>Ovako ćete dobiti sve informacije iz udžbenika/skripte.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Dobra je priprema za predavanja i rasprave (ako učite na vrijeme).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Ključan je dio pripreme za ispite.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"/>
          <p:cNvSpPr txBox="1">
            <a:spLocks noGrp="1"/>
          </p:cNvSpPr>
          <p:nvPr>
            <p:ph type="title"/>
          </p:nvPr>
        </p:nvSpPr>
        <p:spPr>
          <a:xfrm>
            <a:off x="384048" y="239619"/>
            <a:ext cx="10448006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hr-HR" sz="6000" dirty="0"/>
              <a:t>4. </a:t>
            </a:r>
            <a:r>
              <a:rPr lang="en-US" sz="6000" b="1" dirty="0"/>
              <a:t>R</a:t>
            </a:r>
            <a:r>
              <a:rPr lang="en-US" dirty="0"/>
              <a:t>ecite</a:t>
            </a:r>
            <a:r>
              <a:rPr lang="hr-HR" dirty="0"/>
              <a:t> (Sažeti)</a:t>
            </a:r>
            <a:endParaRPr dirty="0"/>
          </a:p>
        </p:txBody>
      </p:sp>
      <p:sp>
        <p:nvSpPr>
          <p:cNvPr id="180" name="Google Shape;180;p11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Sažmite vlastitim riječima ono što ste upravo pročitali – napišite ili izgovorite. 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Nakon svakog dijela, zaustavite se i prisjetite se vaših pitanja iz drugog koraka te pokušajte odgovoriti iz sjećanja. 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Ako ne možete, pogledajte tekst ponovno (koliko god puta trebate), ali nemojte ići dalje na sljedeći dio dok ne možete izreći sve odgovore iz prethodnog dijela.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hr-HR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hr-HR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hr-HR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hr-HR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hr-HR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2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hr-HR" dirty="0"/>
              <a:t>Zašto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186" name="Google Shape;186;p12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Pomaže vam zadržati informacije nakon čitanja.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Provjerava vašu razinu razumijevanja.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Ostajete budni i u interakciji s tekstom ;)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"/>
          <p:cNvSpPr txBox="1">
            <a:spLocks noGrp="1"/>
          </p:cNvSpPr>
          <p:nvPr>
            <p:ph type="title"/>
          </p:nvPr>
        </p:nvSpPr>
        <p:spPr>
          <a:xfrm>
            <a:off x="384048" y="239619"/>
            <a:ext cx="10448006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hr-HR" sz="6000" dirty="0"/>
              <a:t>5. </a:t>
            </a:r>
            <a:r>
              <a:rPr lang="en-US" sz="6000" b="1" dirty="0"/>
              <a:t>R</a:t>
            </a:r>
            <a:r>
              <a:rPr lang="en-US" dirty="0"/>
              <a:t>eview</a:t>
            </a:r>
            <a:r>
              <a:rPr lang="hr-HR" dirty="0"/>
              <a:t> (Ponoviti)</a:t>
            </a:r>
            <a:endParaRPr dirty="0"/>
          </a:p>
        </p:txBody>
      </p:sp>
      <p:sp>
        <p:nvSpPr>
          <p:cNvPr id="192" name="Google Shape;192;p13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r-HR" dirty="0"/>
              <a:t>Provjerite bilješke iz četvrtog koraka i ponovite sadržaj.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hr-HR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r-HR" dirty="0"/>
              <a:t>Nakon što završite cijelo poglavlje koristeći prethodne korake, vratite se na pitanja koja ste stvorili za svaki podnaslov.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r-HR" dirty="0"/>
              <a:t>Pokušajte odgovoriti na ta pitanja. Ako ne možete, pogledajte ponovo tekst i osvježite svoje pamćenje, a zatim nastavite. Ažurirajte bilo kakve nedovoljne bilješke.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hr-HR" dirty="0"/>
              <a:t>Zašto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198" name="Google Shape;198;p14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Pomaže vam zadržati informacije na tjednoj bazi i dugoročno.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Pomaže vam pripremiti se za zadatke i testove.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"/>
          <p:cNvSpPr/>
          <p:nvPr/>
        </p:nvSpPr>
        <p:spPr>
          <a:xfrm>
            <a:off x="2409825" y="514350"/>
            <a:ext cx="9515475" cy="581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54150" bIns="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r-HR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 paru odaberite jedan članak/poglavlje knjige te ga obradite prema koracima: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b="1" dirty="0"/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Survey</a:t>
            </a: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(Pregledati)</a:t>
            </a:r>
            <a:endParaRPr dirty="0"/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(Pitati)</a:t>
            </a:r>
            <a:endParaRPr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</a:t>
            </a: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(Čitati)</a:t>
            </a:r>
            <a:endParaRPr dirty="0"/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Recite –</a:t>
            </a: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(Sažeti)</a:t>
            </a:r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</a:t>
            </a: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(Ponoviti)</a:t>
            </a: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endParaRPr lang="hr-HR" sz="20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hr-HR" sz="2000" dirty="0">
                <a:solidFill>
                  <a:schemeClr val="dk1"/>
                </a:solidFill>
              </a:rPr>
              <a:t>Izradite bilješke (15 min) i prezentirajte (5 min). </a:t>
            </a:r>
          </a:p>
        </p:txBody>
      </p:sp>
      <p:sp>
        <p:nvSpPr>
          <p:cNvPr id="204" name="Google Shape;204;p15"/>
          <p:cNvSpPr txBox="1"/>
          <p:nvPr/>
        </p:nvSpPr>
        <p:spPr>
          <a:xfrm>
            <a:off x="424077" y="514350"/>
            <a:ext cx="1575051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VJEŽBA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</a:pPr>
            <a:r>
              <a:rPr lang="en-US" sz="8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" name="Google Shape;205;p15" descr="retrieval practice"/>
          <p:cNvPicPr preferRelativeResize="0"/>
          <p:nvPr/>
        </p:nvPicPr>
        <p:blipFill rotWithShape="1">
          <a:blip r:embed="rId3">
            <a:alphaModFix/>
          </a:blip>
          <a:srcRect l="20329" t="8936" r="23173"/>
          <a:stretch/>
        </p:blipFill>
        <p:spPr>
          <a:xfrm>
            <a:off x="10800228" y="5912223"/>
            <a:ext cx="1248337" cy="824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7"/>
          <p:cNvSpPr/>
          <p:nvPr/>
        </p:nvSpPr>
        <p:spPr>
          <a:xfrm>
            <a:off x="2409825" y="514350"/>
            <a:ext cx="9515475" cy="581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54150" bIns="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Promislite i odgovorite na pitanja:</a:t>
            </a:r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Ima li nešto što smatrate zbunjujućim ili problematičnim kada učimo o učenju?</a:t>
            </a:r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Kako se vaš stav i poznavanje učenja promijenilo tijekom kolegija?</a:t>
            </a:r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Argumentirajte što biste i zašto promijenili u zadacima koje ste dobivali za zadaću na kolegiju? Jesu li vam zadaće pomogle u svladavanju gradiva i pripremi za ispit?</a:t>
            </a:r>
          </a:p>
          <a:p>
            <a:pPr marL="457200" marR="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Kako ste pristupili pripremi za provjere znanja (ispite), uočite što ste radili dobro i što možete primijeniti opet, te što biste promijenili u pripremama za provjere znanja koje slijede?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7"/>
          <p:cNvSpPr txBox="1"/>
          <p:nvPr/>
        </p:nvSpPr>
        <p:spPr>
          <a:xfrm>
            <a:off x="424077" y="514350"/>
            <a:ext cx="1575051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VJEŽBA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hr-HR" sz="8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retrieval practic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29" t="8936" r="23174" b="1"/>
          <a:stretch/>
        </p:blipFill>
        <p:spPr bwMode="auto">
          <a:xfrm>
            <a:off x="10800228" y="5912223"/>
            <a:ext cx="1248337" cy="82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975963"/>
      </p:ext>
    </p:extLst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1f69b141a07_0_0" descr="retrieval practice"/>
          <p:cNvPicPr preferRelativeResize="0"/>
          <p:nvPr/>
        </p:nvPicPr>
        <p:blipFill rotWithShape="1">
          <a:blip r:embed="rId3">
            <a:alphaModFix/>
          </a:blip>
          <a:srcRect l="20327" t="8933" r="23175"/>
          <a:stretch/>
        </p:blipFill>
        <p:spPr>
          <a:xfrm>
            <a:off x="10800228" y="5912223"/>
            <a:ext cx="1248338" cy="82475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5" name="Google Shape;85;g1f69b141a07_0_0"/>
          <p:cNvGraphicFramePr/>
          <p:nvPr>
            <p:extLst/>
          </p:nvPr>
        </p:nvGraphicFramePr>
        <p:xfrm>
          <a:off x="952500" y="3381297"/>
          <a:ext cx="10287000" cy="26016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0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dirty="0"/>
                        <a:t>Trebate učiniti</a:t>
                      </a:r>
                      <a:endParaRPr sz="2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dirty="0"/>
                        <a:t>Nastavite raditi</a:t>
                      </a:r>
                      <a:endParaRPr sz="2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2000" dirty="0"/>
                        <a:t>Prestanite raditi</a:t>
                      </a:r>
                      <a:endParaRPr sz="2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1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6" name="Google Shape;86;g1f69b141a07_0_0"/>
          <p:cNvSpPr txBox="1"/>
          <p:nvPr/>
        </p:nvSpPr>
        <p:spPr>
          <a:xfrm>
            <a:off x="952501" y="376899"/>
            <a:ext cx="6547322" cy="2646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2000" dirty="0"/>
              <a:t>Razmislite o ovom kolegiju i svemu što smo radili te zapišite svoja razmišljanja.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hr-HR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2000" dirty="0"/>
              <a:t>Što bismo trebali učiniti, što bismo trebali nastaviti raditi, a što bismo trebali prestati raditi u budućnosti?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hr-HR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2000" dirty="0"/>
              <a:t>Ispunite </a:t>
            </a:r>
            <a:r>
              <a:rPr lang="hr-HR" sz="2000" b="1" dirty="0">
                <a:hlinkClick r:id="rId4"/>
              </a:rPr>
              <a:t>anketu</a:t>
            </a:r>
            <a:r>
              <a:rPr lang="hr-HR" sz="2000" dirty="0"/>
              <a:t>:</a:t>
            </a:r>
            <a:endParaRPr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8A0115-63AD-4C8E-9C5D-F05BB143DA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8727" y="121024"/>
            <a:ext cx="2976882" cy="2976882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6"/>
          <p:cNvSpPr/>
          <p:nvPr/>
        </p:nvSpPr>
        <p:spPr>
          <a:xfrm>
            <a:off x="838200" y="1718268"/>
            <a:ext cx="10143200" cy="3886735"/>
          </a:xfrm>
          <a:prstGeom prst="rect">
            <a:avLst/>
          </a:prstGeom>
          <a:solidFill>
            <a:srgbClr val="63C3C2"/>
          </a:solidFill>
          <a:ln w="12700" cap="flat" cmpd="sng">
            <a:solidFill>
              <a:srgbClr val="63C3C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F1F7E9"/>
              </a:buClr>
              <a:buSzPts val="2800"/>
              <a:buFont typeface="Arial"/>
              <a:buChar char="•"/>
            </a:pPr>
            <a:r>
              <a:rPr lang="en-US" sz="2800" u="sng" dirty="0">
                <a:solidFill>
                  <a:srgbClr val="F1F7E9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https://www.youtube.com/watch?v=0dhcSP_Myjg</a:t>
            </a:r>
            <a:r>
              <a:rPr lang="en-US" sz="2800" dirty="0">
                <a:solidFill>
                  <a:srgbClr val="F1F7E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 dirty="0">
              <a:solidFill>
                <a:srgbClr val="F1F7E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F1F7E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6"/>
          <p:cNvSpPr/>
          <p:nvPr/>
        </p:nvSpPr>
        <p:spPr>
          <a:xfrm>
            <a:off x="-80386" y="281355"/>
            <a:ext cx="5240784" cy="796368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rgbClr val="972F7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6"/>
          <p:cNvSpPr txBox="1">
            <a:spLocks noGrp="1"/>
          </p:cNvSpPr>
          <p:nvPr>
            <p:ph type="title"/>
          </p:nvPr>
        </p:nvSpPr>
        <p:spPr>
          <a:xfrm>
            <a:off x="426217" y="328264"/>
            <a:ext cx="4257101" cy="728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hr-HR" sz="2800" b="0" dirty="0">
                <a:solidFill>
                  <a:schemeClr val="lt1"/>
                </a:solidFill>
              </a:rPr>
              <a:t>Dodatno čitanje/gledanje</a:t>
            </a:r>
            <a:endParaRPr sz="2800" b="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"/>
          <p:cNvSpPr txBox="1">
            <a:spLocks noGrp="1"/>
          </p:cNvSpPr>
          <p:nvPr>
            <p:ph type="title"/>
          </p:nvPr>
        </p:nvSpPr>
        <p:spPr>
          <a:xfrm>
            <a:off x="1078706" y="3304381"/>
            <a:ext cx="10440849" cy="20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en-US" dirty="0"/>
              <a:t>Lab 05</a:t>
            </a:r>
            <a:r>
              <a:rPr lang="hr-HR" dirty="0"/>
              <a:t> – Metode učenja (II. dio)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7"/>
          <p:cNvSpPr txBox="1"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hr-HR" dirty="0"/>
              <a:t>Hvala</a:t>
            </a:r>
            <a:r>
              <a:rPr lang="en-US" dirty="0"/>
              <a:t>! </a:t>
            </a:r>
            <a:r>
              <a:rPr lang="hr-HR" dirty="0"/>
              <a:t>Pitanja</a:t>
            </a:r>
            <a:r>
              <a:rPr lang="en-US" dirty="0"/>
              <a:t>?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3" descr="student with an organized study area"/>
          <p:cNvPicPr preferRelativeResize="0"/>
          <p:nvPr/>
        </p:nvPicPr>
        <p:blipFill rotWithShape="1">
          <a:blip r:embed="rId3">
            <a:alphaModFix/>
          </a:blip>
          <a:srcRect t="6605" b="4812"/>
          <a:stretch/>
        </p:blipFill>
        <p:spPr>
          <a:xfrm>
            <a:off x="2782235" y="125505"/>
            <a:ext cx="6926542" cy="5869697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3"/>
          <p:cNvSpPr/>
          <p:nvPr/>
        </p:nvSpPr>
        <p:spPr>
          <a:xfrm>
            <a:off x="10639425" y="6531909"/>
            <a:ext cx="1651187" cy="211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54150" bIns="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edu.usd</a:t>
            </a:r>
            <a:endParaRPr sz="110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dirty="0"/>
              <a:t>SQ3R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g1a336c6363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3900" y="0"/>
            <a:ext cx="8344199" cy="625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>
            <a:spLocks noGrp="1"/>
          </p:cNvSpPr>
          <p:nvPr>
            <p:ph type="title"/>
          </p:nvPr>
        </p:nvSpPr>
        <p:spPr>
          <a:xfrm>
            <a:off x="384048" y="239619"/>
            <a:ext cx="10448006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hr-HR" sz="6000" dirty="0"/>
              <a:t>1. </a:t>
            </a:r>
            <a:r>
              <a:rPr lang="en-US" sz="6000" b="1" dirty="0"/>
              <a:t>S</a:t>
            </a:r>
            <a:r>
              <a:rPr lang="en-US" dirty="0"/>
              <a:t>urvey</a:t>
            </a:r>
            <a:r>
              <a:rPr lang="hr-HR" dirty="0"/>
              <a:t>/</a:t>
            </a:r>
            <a:r>
              <a:rPr lang="hr-HR" sz="6000" b="1" dirty="0" err="1"/>
              <a:t>S</a:t>
            </a:r>
            <a:r>
              <a:rPr lang="hr-HR" dirty="0" err="1"/>
              <a:t>kim</a:t>
            </a:r>
            <a:r>
              <a:rPr lang="hr-HR" dirty="0"/>
              <a:t> (Pregledati)</a:t>
            </a:r>
            <a:endParaRPr dirty="0"/>
          </a:p>
        </p:txBody>
      </p:sp>
      <p:sp>
        <p:nvSpPr>
          <p:cNvPr id="144" name="Google Shape;144;p5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hr-HR" dirty="0"/>
              <a:t>Pročitajte naslov – pripremite se na „ulaz” u temu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hr-HR" dirty="0"/>
              <a:t>Pročitajte uvod i/ili sažetak o knjizi – Koje su najvažnije točke? Što kaže autor, a što recenzenti?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hr-HR" dirty="0"/>
              <a:t>Obratite pozornost na svaki podebljani naslov i podnaslov – Izgradite strukturu za misli i detalje koje ćete kasnije uočiti.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hr-HR" dirty="0"/>
              <a:t>Obratite pozornost na bilo kakve </a:t>
            </a:r>
            <a:r>
              <a:rPr lang="hr-HR" dirty="0" err="1"/>
              <a:t>vizuale</a:t>
            </a:r>
            <a:r>
              <a:rPr lang="hr-HR" dirty="0"/>
              <a:t> – Grafikoni, karte, dijagrami itd. tu su da istaknu poantu. Nemojte ih zanemariti.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hr-HR" dirty="0"/>
              <a:t>Pomagala za čitanje – kurziv, podebljani tekst, cilj poglavlja i pitanja na kraju poglavlja uključeni su kako bi vam pomogli u sortiranju, razumijevanju i pamćenju.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endParaRPr lang="hr-HR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hr-HR" dirty="0"/>
              <a:t>Zašto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150" name="Google Shape;150;p6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Daje vam širu sliku</a:t>
            </a:r>
          </a:p>
          <a:p>
            <a:pPr marL="228600" indent="-228600">
              <a:buSzPts val="2800"/>
            </a:pPr>
            <a:r>
              <a:rPr lang="hr-HR" dirty="0"/>
              <a:t>Priprema vas za čitanje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Pomaže vam da odlučite što je važno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Možete povezati informacije s onim što već znate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Pokušat ćete objasniti i stvoriti nove informacijske veze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"/>
          <p:cNvSpPr txBox="1">
            <a:spLocks noGrp="1"/>
          </p:cNvSpPr>
          <p:nvPr>
            <p:ph type="title"/>
          </p:nvPr>
        </p:nvSpPr>
        <p:spPr>
          <a:xfrm>
            <a:off x="384048" y="239619"/>
            <a:ext cx="10448006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hr-HR" sz="6000" dirty="0"/>
              <a:t>2. </a:t>
            </a:r>
            <a:r>
              <a:rPr lang="en-US" sz="6000" b="1" dirty="0"/>
              <a:t>Q</a:t>
            </a:r>
            <a:r>
              <a:rPr lang="en-US" dirty="0"/>
              <a:t>uestion</a:t>
            </a:r>
            <a:r>
              <a:rPr lang="hr-HR" dirty="0"/>
              <a:t> (Pitati)</a:t>
            </a:r>
            <a:endParaRPr dirty="0"/>
          </a:p>
        </p:txBody>
      </p:sp>
      <p:sp>
        <p:nvSpPr>
          <p:cNvPr id="156" name="Google Shape;156;p7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Postavite pitanja na temelju onoga što ste pregledali u prvom koraku – pokušajte pretpostaviti o čemu bi se sve u tekstu moglo raditi.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Zapišite svoja pitanja i bilješke.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Uvijek možete dodati daljnja pitanja.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Dok čitate, razmišljajte o odgovorima na svoja pitanja.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Što su pitanja bolja, to će vaše razumijevanje biti bolje.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Kada vaš um aktivno traži odgovore na pitanja, on postaje uključen u učenje.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hr-HR" dirty="0"/>
              <a:t>Ovim načinom rada aktivirate svoje ranije znanje i razvijate zanimanje za učenje.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"/>
          <p:cNvSpPr txBox="1">
            <a:spLocks noGrp="1"/>
          </p:cNvSpPr>
          <p:nvPr>
            <p:ph type="title"/>
          </p:nvPr>
        </p:nvSpPr>
        <p:spPr>
          <a:xfrm>
            <a:off x="384048" y="365125"/>
            <a:ext cx="11256264" cy="1116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hr-HR" dirty="0"/>
              <a:t>Zašto?</a:t>
            </a:r>
            <a:endParaRPr dirty="0"/>
          </a:p>
        </p:txBody>
      </p:sp>
      <p:sp>
        <p:nvSpPr>
          <p:cNvPr id="162" name="Google Shape;162;p8"/>
          <p:cNvSpPr txBox="1">
            <a:spLocks noGrp="1"/>
          </p:cNvSpPr>
          <p:nvPr>
            <p:ph type="body" idx="1"/>
          </p:nvPr>
        </p:nvSpPr>
        <p:spPr>
          <a:xfrm>
            <a:off x="384048" y="1709928"/>
            <a:ext cx="11256264" cy="446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buSzPts val="2800"/>
            </a:pPr>
            <a:r>
              <a:rPr lang="hr-HR" dirty="0"/>
              <a:t>Pomaže vam da ostanete usredotočeni na čitanje jer tražite odgovore.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Daje vam svrhu, a traženje odgovora stvara interes.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hr-HR" dirty="0"/>
              <a:t>Dobra je praksa za </a:t>
            </a:r>
            <a:r>
              <a:rPr lang="hr-HR" dirty="0" err="1"/>
              <a:t>samotestiranje</a:t>
            </a:r>
            <a:r>
              <a:rPr lang="hr-HR" dirty="0"/>
              <a:t> o različitim temama.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072DD55904BF149A9014AE820EB6581" ma:contentTypeVersion="18" ma:contentTypeDescription="Stvaranje novog dokumenta." ma:contentTypeScope="" ma:versionID="8f193954f573948a917e54c4efc260f6">
  <xsd:schema xmlns:xsd="http://www.w3.org/2001/XMLSchema" xmlns:xs="http://www.w3.org/2001/XMLSchema" xmlns:p="http://schemas.microsoft.com/office/2006/metadata/properties" xmlns:ns3="a27b7730-350c-45bf-a2a3-6ed85e3dd651" xmlns:ns4="9445201f-82e1-486c-ab32-8a48fb96ffdf" targetNamespace="http://schemas.microsoft.com/office/2006/metadata/properties" ma:root="true" ma:fieldsID="0a85b095eef707fdecdbec60749c4f3c" ns3:_="" ns4:_="">
    <xsd:import namespace="a27b7730-350c-45bf-a2a3-6ed85e3dd651"/>
    <xsd:import namespace="9445201f-82e1-486c-ab32-8a48fb96ff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b7730-350c-45bf-a2a3-6ed85e3dd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5201f-82e1-486c-ab32-8a48fb96ffd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27b7730-350c-45bf-a2a3-6ed85e3dd651" xsi:nil="true"/>
  </documentManagement>
</p:properties>
</file>

<file path=customXml/itemProps1.xml><?xml version="1.0" encoding="utf-8"?>
<ds:datastoreItem xmlns:ds="http://schemas.openxmlformats.org/officeDocument/2006/customXml" ds:itemID="{385036B4-35E8-4EF4-BFF6-F540348848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7b7730-350c-45bf-a2a3-6ed85e3dd651"/>
    <ds:schemaRef ds:uri="9445201f-82e1-486c-ab32-8a48fb96ff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524B76-90B4-497E-B24B-0DD29E6804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49A4C3-2648-4D38-9E45-C7DE8361FF61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9445201f-82e1-486c-ab32-8a48fb96ffdf"/>
    <ds:schemaRef ds:uri="a27b7730-350c-45bf-a2a3-6ed85e3dd651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765</Words>
  <Application>Microsoft Office PowerPoint</Application>
  <PresentationFormat>Widescreen</PresentationFormat>
  <Paragraphs>89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Office Theme</vt:lpstr>
      <vt:lpstr>1_Office Theme</vt:lpstr>
      <vt:lpstr>Karijera: Studiranje </vt:lpstr>
      <vt:lpstr>Lab 05 – Metode učenja (II. dio)</vt:lpstr>
      <vt:lpstr>PowerPoint Presentation</vt:lpstr>
      <vt:lpstr>SQ3R</vt:lpstr>
      <vt:lpstr>PowerPoint Presentation</vt:lpstr>
      <vt:lpstr>1. Survey/Skim (Pregledati)</vt:lpstr>
      <vt:lpstr>Zašto?</vt:lpstr>
      <vt:lpstr>2. Question (Pitati)</vt:lpstr>
      <vt:lpstr>Zašto?</vt:lpstr>
      <vt:lpstr>3. Read (Čitati)</vt:lpstr>
      <vt:lpstr>Zašto?</vt:lpstr>
      <vt:lpstr>4. Recite (Sažeti)</vt:lpstr>
      <vt:lpstr>Zašto?</vt:lpstr>
      <vt:lpstr>5. Review (Ponoviti)</vt:lpstr>
      <vt:lpstr>Zašto?</vt:lpstr>
      <vt:lpstr>PowerPoint Presentation</vt:lpstr>
      <vt:lpstr>PowerPoint Presentation</vt:lpstr>
      <vt:lpstr>PowerPoint Presentation</vt:lpstr>
      <vt:lpstr>Dodatno čitanje/gledanje</vt:lpstr>
      <vt:lpstr>Hvala! Pitanja?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Karijera: Studiranje</dc:title>
  <dc:creator>zana mrsa</dc:creator>
  <cp:lastModifiedBy>Jasenka Begić</cp:lastModifiedBy>
  <cp:revision>3</cp:revision>
  <dcterms:created xsi:type="dcterms:W3CDTF">2018-01-24T13:33:55Z</dcterms:created>
  <dcterms:modified xsi:type="dcterms:W3CDTF">2025-01-01T14:58:52Z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0x0101009072DD55904BF149A9014AE820EB6581</vt:lpwstr>
  </property>
</Properties>
</file>