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8" r:id="rId2"/>
  </p:sldMasterIdLst>
  <p:notesMasterIdLst>
    <p:notesMasterId r:id="rId67"/>
  </p:notesMasterIdLst>
  <p:handoutMasterIdLst>
    <p:handoutMasterId r:id="rId68"/>
  </p:handoutMasterIdLst>
  <p:sldIdLst>
    <p:sldId id="578" r:id="rId3"/>
    <p:sldId id="564" r:id="rId4"/>
    <p:sldId id="565" r:id="rId5"/>
    <p:sldId id="566" r:id="rId6"/>
    <p:sldId id="557" r:id="rId7"/>
    <p:sldId id="558" r:id="rId8"/>
    <p:sldId id="559" r:id="rId9"/>
    <p:sldId id="560" r:id="rId10"/>
    <p:sldId id="561" r:id="rId11"/>
    <p:sldId id="562" r:id="rId12"/>
    <p:sldId id="580" r:id="rId13"/>
    <p:sldId id="567" r:id="rId14"/>
    <p:sldId id="563" r:id="rId15"/>
    <p:sldId id="568" r:id="rId16"/>
    <p:sldId id="379" r:id="rId17"/>
    <p:sldId id="569" r:id="rId18"/>
    <p:sldId id="570" r:id="rId19"/>
    <p:sldId id="571" r:id="rId20"/>
    <p:sldId id="579" r:id="rId21"/>
    <p:sldId id="572" r:id="rId22"/>
    <p:sldId id="573" r:id="rId23"/>
    <p:sldId id="574" r:id="rId24"/>
    <p:sldId id="575" r:id="rId25"/>
    <p:sldId id="296" r:id="rId26"/>
    <p:sldId id="381" r:id="rId27"/>
    <p:sldId id="382" r:id="rId28"/>
    <p:sldId id="518" r:id="rId29"/>
    <p:sldId id="576" r:id="rId30"/>
    <p:sldId id="517" r:id="rId31"/>
    <p:sldId id="519" r:id="rId32"/>
    <p:sldId id="520" r:id="rId33"/>
    <p:sldId id="515" r:id="rId34"/>
    <p:sldId id="348" r:id="rId35"/>
    <p:sldId id="349" r:id="rId36"/>
    <p:sldId id="350" r:id="rId37"/>
    <p:sldId id="351" r:id="rId38"/>
    <p:sldId id="352" r:id="rId39"/>
    <p:sldId id="353" r:id="rId40"/>
    <p:sldId id="354" r:id="rId41"/>
    <p:sldId id="577"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8" r:id="rId55"/>
    <p:sldId id="369" r:id="rId56"/>
    <p:sldId id="370" r:id="rId57"/>
    <p:sldId id="521" r:id="rId58"/>
    <p:sldId id="522" r:id="rId59"/>
    <p:sldId id="523" r:id="rId60"/>
    <p:sldId id="514" r:id="rId61"/>
    <p:sldId id="310" r:id="rId62"/>
    <p:sldId id="336" r:id="rId63"/>
    <p:sldId id="337" r:id="rId64"/>
    <p:sldId id="338" r:id="rId65"/>
    <p:sldId id="280" r:id="rId66"/>
  </p:sldIdLst>
  <p:sldSz cx="12192000" cy="6858000"/>
  <p:notesSz cx="6858000" cy="9144000"/>
  <p:embeddedFontLst>
    <p:embeddedFont>
      <p:font typeface="ARS Maquette Pro" panose="02000603000000020004" charset="0"/>
      <p:regular r:id="rId69"/>
      <p:bold r:id="rId70"/>
      <p:italic r:id="rId71"/>
      <p:boldItalic r:id="rId72"/>
    </p:embeddedFont>
    <p:embeddedFont>
      <p:font typeface="Segoe UI" panose="020B0502040204020203" pitchFamily="34" charset="0"/>
      <p:regular r:id="rId73"/>
      <p:bold r:id="rId74"/>
      <p:italic r:id="rId75"/>
      <p:boldItalic r:id="rId76"/>
    </p:embeddedFont>
    <p:embeddedFont>
      <p:font typeface="Segoe UI Semibold" panose="020B0702040204020203" pitchFamily="34" charset="0"/>
      <p:bold r:id="rId77"/>
      <p:boldItalic r:id="rId78"/>
    </p:embeddedFont>
    <p:embeddedFont>
      <p:font typeface="Stolzl Bold" panose="00000800000000000000" charset="0"/>
      <p:bold r:id="rId79"/>
    </p:embeddedFont>
    <p:embeddedFont>
      <p:font typeface="Stolzl Book" panose="00000500000000000000" charset="0"/>
      <p:regular r:id="rId80"/>
    </p:embeddedFont>
    <p:embeddedFont>
      <p:font typeface="Verdana" panose="020B0604030504040204" pitchFamily="34" charset="0"/>
      <p:regular r:id="rId81"/>
      <p:bold r:id="rId82"/>
      <p:italic r:id="rId83"/>
      <p:boldItalic r:id="rId84"/>
    </p:embeddedFont>
  </p:embeddedFont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78835"/>
    <a:srgbClr val="DF7423"/>
    <a:srgbClr val="000000"/>
    <a:srgbClr val="EB1C24"/>
    <a:srgbClr val="F37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576" y="132"/>
      </p:cViewPr>
      <p:guideLst/>
    </p:cSldViewPr>
  </p:slideViewPr>
  <p:notesTextViewPr>
    <p:cViewPr>
      <p:scale>
        <a:sx n="1" d="1"/>
        <a:sy n="1" d="1"/>
      </p:scale>
      <p:origin x="0" y="0"/>
    </p:cViewPr>
  </p:notesText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84" Type="http://schemas.openxmlformats.org/officeDocument/2006/relationships/font" Target="fonts/font16.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BC743-9E9C-41E2-B116-BCE88757B36B}" type="datetimeFigureOut">
              <a:rPr lang="hr-HR" smtClean="0"/>
              <a:t>9.10.2024.</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FE6DBF-2415-4A52-AC8D-5734A655AD2C}" type="slidenum">
              <a:rPr lang="hr-HR" smtClean="0"/>
              <a:t>‹#›</a:t>
            </a:fld>
            <a:endParaRPr lang="hr-HR"/>
          </a:p>
        </p:txBody>
      </p:sp>
    </p:spTree>
    <p:extLst>
      <p:ext uri="{BB962C8B-B14F-4D97-AF65-F5344CB8AC3E}">
        <p14:creationId xmlns:p14="http://schemas.microsoft.com/office/powerpoint/2010/main" val="227043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E1C21-0523-4F95-826E-9B12210F8486}" type="datetimeFigureOut">
              <a:rPr lang="hr-HR" smtClean="0"/>
              <a:t>9.10.2024.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EF887-2EE9-4511-8BEE-25CD7A2B83C0}" type="slidenum">
              <a:rPr lang="hr-HR" smtClean="0"/>
              <a:t>‹#›</a:t>
            </a:fld>
            <a:endParaRPr lang="hr-HR"/>
          </a:p>
        </p:txBody>
      </p:sp>
    </p:spTree>
    <p:extLst>
      <p:ext uri="{BB962C8B-B14F-4D97-AF65-F5344CB8AC3E}">
        <p14:creationId xmlns:p14="http://schemas.microsoft.com/office/powerpoint/2010/main" val="71162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29771"/>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851607796"/>
      </p:ext>
    </p:extLst>
  </p:cSld>
  <p:clrMapOvr>
    <a:masterClrMapping/>
  </p:clrMapOvr>
  <p:extLst>
    <p:ext uri="{DCECCB84-F9BA-43D5-87BE-67443E8EF086}">
      <p15:sldGuideLst xmlns:p15="http://schemas.microsoft.com/office/powerpoint/2012/main">
        <p15:guide id="1" orient="horz" pos="1049" userDrawn="1">
          <p15:clr>
            <a:srgbClr val="FBAE40"/>
          </p15:clr>
        </p15:guide>
        <p15:guide id="2" orient="horz" pos="1457" userDrawn="1">
          <p15:clr>
            <a:srgbClr val="FBAE40"/>
          </p15:clr>
        </p15:guide>
        <p15:guide id="3" orient="horz" pos="3838" userDrawn="1">
          <p15:clr>
            <a:srgbClr val="FBAE40"/>
          </p15:clr>
        </p15:guide>
        <p15:guide id="4" pos="67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s-Title,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3875" y="1972733"/>
            <a:ext cx="5447949" cy="982134"/>
          </a:xfrm>
          <a:prstGeom prst="rect">
            <a:avLst/>
          </a:prstGeom>
        </p:spPr>
        <p:txBody>
          <a:bodyPr lIns="0"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42925" y="3078334"/>
            <a:ext cx="5417609" cy="23488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29792" cy="999066"/>
          </a:xfrm>
          <a:prstGeom prst="rect">
            <a:avLst/>
          </a:prstGeom>
        </p:spPr>
        <p:txBody>
          <a:bodyPr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2" y="3069866"/>
            <a:ext cx="5528027" cy="2365734"/>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533400" y="584201"/>
            <a:ext cx="11153775" cy="1186223"/>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0040579"/>
      </p:ext>
    </p:extLst>
  </p:cSld>
  <p:clrMapOvr>
    <a:masterClrMapping/>
  </p:clrMapOvr>
  <p:extLst>
    <p:ext uri="{DCECCB84-F9BA-43D5-87BE-67443E8EF086}">
      <p15:sldGuideLst xmlns:p15="http://schemas.microsoft.com/office/powerpoint/2012/main">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s- Title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79252651"/>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38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s-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176307640"/>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s-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2272888642"/>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3" pos="6743" userDrawn="1">
          <p15:clr>
            <a:srgbClr val="FBAE40"/>
          </p15:clr>
        </p15:guide>
        <p15:guide id="4" orient="horz" pos="38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1720728940"/>
      </p:ext>
    </p:extLst>
  </p:cSld>
  <p:clrMapOvr>
    <a:masterClrMapping/>
  </p:clrMapOvr>
  <p:extLst>
    <p:ext uri="{DCECCB84-F9BA-43D5-87BE-67443E8EF086}">
      <p15:sldGuideLst xmlns:p15="http://schemas.microsoft.com/office/powerpoint/2012/main">
        <p15:guide id="1" orient="horz" pos="1457" userDrawn="1">
          <p15:clr>
            <a:srgbClr val="FBAE40"/>
          </p15:clr>
        </p15:guide>
        <p15:guide id="2" orient="horz" pos="104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s- Title, object,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16256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328050" cy="1617133"/>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65727501"/>
      </p:ext>
    </p:extLst>
  </p:cSld>
  <p:clrMapOvr>
    <a:masterClrMapping/>
  </p:clrMapOvr>
  <p:extLst>
    <p:ext uri="{DCECCB84-F9BA-43D5-87BE-67443E8EF086}">
      <p15:sldGuideLst xmlns:p15="http://schemas.microsoft.com/office/powerpoint/2012/main">
        <p15:guide id="0" orient="horz" pos="2341" userDrawn="1">
          <p15:clr>
            <a:srgbClr val="FBAE40"/>
          </p15:clr>
        </p15:guide>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s- Title, object,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2252132"/>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269136" cy="2252133"/>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7028539"/>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2341" userDrawn="1">
          <p15:clr>
            <a:srgbClr val="FBAE40"/>
          </p15:clr>
        </p15:guide>
        <p15:guide id="4" orient="horz" pos="383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240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15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Sing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9926" y="443832"/>
            <a:ext cx="8485364" cy="3690017"/>
          </a:xfrm>
          <a:prstGeom prst="rect">
            <a:avLst/>
          </a:prstGeom>
        </p:spPr>
        <p:txBody>
          <a:bodyPr lIns="0" anchor="t" anchorCtr="0"/>
          <a:lstStyle>
            <a:lvl1pPr>
              <a:defRPr sz="6000" b="1">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146689202"/>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9110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84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30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381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extLst>
      <p:ext uri="{BB962C8B-B14F-4D97-AF65-F5344CB8AC3E}">
        <p14:creationId xmlns:p14="http://schemas.microsoft.com/office/powerpoint/2010/main" val="506174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24309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80547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091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72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9085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177" y="685800"/>
            <a:ext cx="10969273" cy="2777066"/>
          </a:xfrm>
          <a:prstGeom prst="rect">
            <a:avLst/>
          </a:prstGeom>
        </p:spPr>
        <p:txBody>
          <a:bodyPr lIns="0" anchor="b">
            <a:noAutofit/>
          </a:bodyPr>
          <a:lstStyle>
            <a:lvl1pPr marL="0" indent="0" algn="l">
              <a:defRPr sz="60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1352" y="3728898"/>
            <a:ext cx="10941047" cy="1638968"/>
          </a:xfrm>
          <a:prstGeom prst="rect">
            <a:avLst/>
          </a:prstGeom>
        </p:spPr>
        <p:txBody>
          <a:bodyPr lIns="108000">
            <a:normAutofit/>
          </a:bodyPr>
          <a:lstStyle>
            <a:lvl1pPr marL="0" indent="0" algn="l">
              <a:buNone/>
              <a:defRPr sz="3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97763577"/>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6825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046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836" y="1644316"/>
            <a:ext cx="10597021" cy="4206226"/>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7" name="Title 1"/>
          <p:cNvSpPr>
            <a:spLocks noGrp="1"/>
          </p:cNvSpPr>
          <p:nvPr>
            <p:ph type="title"/>
          </p:nvPr>
        </p:nvSpPr>
        <p:spPr>
          <a:xfrm>
            <a:off x="776837" y="318754"/>
            <a:ext cx="10597020"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hr-HR"/>
              <a:t>Uredite stil naslova matrice</a:t>
            </a:r>
            <a:endParaRPr lang="hr-HR" dirty="0"/>
          </a:p>
        </p:txBody>
      </p:sp>
    </p:spTree>
    <p:extLst>
      <p:ext uri="{BB962C8B-B14F-4D97-AF65-F5344CB8AC3E}">
        <p14:creationId xmlns:p14="http://schemas.microsoft.com/office/powerpoint/2010/main" val="191844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 body txt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115108746"/>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Body tx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245186813"/>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32877705"/>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talic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bg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14350" y="3276599"/>
            <a:ext cx="11124493" cy="1371601"/>
          </a:xfrm>
          <a:prstGeom prst="rect">
            <a:avLst/>
          </a:prstGeom>
        </p:spPr>
        <p:txBody>
          <a:bodyPr lIns="0" anchor="b" anchorCtr="0">
            <a:normAutofit/>
          </a:bodyPr>
          <a:lstStyle>
            <a:lvl1pPr marL="0" indent="0" algn="ctr">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6334633"/>
      </p:ext>
    </p:extLst>
  </p:cSld>
  <p:clrMapOvr>
    <a:masterClrMapping/>
  </p:clrMapOvr>
  <p:extLst>
    <p:ext uri="{DCECCB84-F9BA-43D5-87BE-67443E8EF086}">
      <p15:sldGuideLst xmlns:p15="http://schemas.microsoft.com/office/powerpoint/2012/main">
        <p15:guide id="0" orient="horz" pos="2160">
          <p15:clr>
            <a:srgbClr val="FBAE40"/>
          </p15:clr>
        </p15:guide>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italic + sub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33400" y="3276599"/>
            <a:ext cx="11105443"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1152546"/>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ob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33401" y="3090333"/>
            <a:ext cx="11172824"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0" y="499533"/>
            <a:ext cx="11163299"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49695910"/>
      </p:ext>
    </p:extLst>
  </p:cSld>
  <p:clrMapOvr>
    <a:masterClrMapping/>
  </p:clrMapOvr>
  <p:extLst>
    <p:ext uri="{DCECCB84-F9BA-43D5-87BE-67443E8EF086}">
      <p15:sldGuideLst xmlns:p15="http://schemas.microsoft.com/office/powerpoint/2012/main">
        <p15:guide id="1" orient="horz" pos="1049" userDrawn="1">
          <p15:clr>
            <a:srgbClr val="FBAE40"/>
          </p15:clr>
        </p15:guide>
        <p15:guide id="3" orient="horz" pos="1457" userDrawn="1">
          <p15:clr>
            <a:srgbClr val="FBAE40"/>
          </p15:clr>
        </p15:guide>
        <p15:guide id="4" orient="horz" pos="3838" userDrawn="1">
          <p15:clr>
            <a:srgbClr val="FBAE40"/>
          </p15:clr>
        </p15:guide>
        <p15:guide id="5" pos="67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5.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331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9" r:id="rId3"/>
    <p:sldLayoutId id="2147483685" r:id="rId4"/>
    <p:sldLayoutId id="2147483686" r:id="rId5"/>
    <p:sldLayoutId id="2147483676" r:id="rId6"/>
    <p:sldLayoutId id="2147483677" r:id="rId7"/>
    <p:sldLayoutId id="2147483684" r:id="rId8"/>
    <p:sldLayoutId id="2147483673" r:id="rId9"/>
    <p:sldLayoutId id="2147483683" r:id="rId10"/>
    <p:sldLayoutId id="2147483665" r:id="rId11"/>
    <p:sldLayoutId id="2147483682" r:id="rId12"/>
    <p:sldLayoutId id="2147483671" r:id="rId13"/>
    <p:sldLayoutId id="2147483681" r:id="rId14"/>
    <p:sldLayoutId id="2147483667" r:id="rId15"/>
    <p:sldLayoutId id="2147483674" r:id="rId16"/>
    <p:sldLayoutId id="2147483680" r:id="rId17"/>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9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21166905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etacad.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3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hyperlink" Target="https://www.senetic.hr/product/QSFP-40G-ER4=" TargetMode="External"/><Relationship Id="rId3" Type="http://schemas.openxmlformats.org/officeDocument/2006/relationships/hyperlink" Target="http://shop.fiber24.net/index.php/en/10-3Gbit-s-MM-850nm-SFP-Transceiver/c-SFPPLUS-MM/a-F24-CI-SFP-10G-SR" TargetMode="External"/><Relationship Id="rId7" Type="http://schemas.openxmlformats.org/officeDocument/2006/relationships/image" Target="../media/image34.png"/><Relationship Id="rId2" Type="http://schemas.openxmlformats.org/officeDocument/2006/relationships/hyperlink" Target="http://shop.fiber24.net/index.php/en" TargetMode="Externa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hyperlink" Target="https://www.senetic.hr/product/SFP-10G-SR" TargetMode="External"/><Relationship Id="rId4" Type="http://schemas.openxmlformats.org/officeDocument/2006/relationships/hyperlink" Target="https://www.senetic.hr/product/WS-C3750X-24T-S" TargetMode="External"/><Relationship Id="rId9"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package" Target="../embeddings/Microsoft_Visio_Drawing.vsdx"/><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87" y="796383"/>
            <a:ext cx="11266344" cy="1425863"/>
          </a:xfrm>
        </p:spPr>
        <p:txBody>
          <a:bodyPr/>
          <a:lstStyle/>
          <a:p>
            <a:r>
              <a:rPr lang="hr-HR" dirty="0"/>
              <a:t>OSI model &amp; TCP/IP model</a:t>
            </a:r>
            <a:br>
              <a:rPr lang="hr-HR" dirty="0"/>
            </a:br>
            <a:br>
              <a:rPr lang="hr-HR" dirty="0"/>
            </a:br>
            <a:endParaRPr lang="hr-HR" dirty="0">
              <a:latin typeface="Stolzl Bold" panose="00000800000000000000" pitchFamily="50" charset="-18"/>
            </a:endParaRPr>
          </a:p>
        </p:txBody>
      </p:sp>
      <p:sp>
        <p:nvSpPr>
          <p:cNvPr id="4" name="TextBox 3">
            <a:extLst>
              <a:ext uri="{FF2B5EF4-FFF2-40B4-BE49-F238E27FC236}">
                <a16:creationId xmlns:a16="http://schemas.microsoft.com/office/drawing/2014/main" id="{8A81A1F0-6BBD-CBF2-450E-C24019FA5A95}"/>
              </a:ext>
            </a:extLst>
          </p:cNvPr>
          <p:cNvSpPr txBox="1"/>
          <p:nvPr/>
        </p:nvSpPr>
        <p:spPr>
          <a:xfrm>
            <a:off x="6496050" y="2362200"/>
            <a:ext cx="3337452" cy="3970318"/>
          </a:xfrm>
          <a:prstGeom prst="rect">
            <a:avLst/>
          </a:prstGeom>
          <a:noFill/>
        </p:spPr>
        <p:txBody>
          <a:bodyPr wrap="none" rtlCol="0">
            <a:spAutoFit/>
          </a:bodyPr>
          <a:lstStyle/>
          <a:p>
            <a:pPr marL="285750" indent="-285750">
              <a:buFont typeface="Arial" panose="020B0604020202020204" pitchFamily="34" charset="0"/>
              <a:buChar char="•"/>
            </a:pPr>
            <a:r>
              <a:rPr lang="hr-HR" sz="3600" dirty="0">
                <a:solidFill>
                  <a:schemeClr val="bg1"/>
                </a:solidFill>
              </a:rPr>
              <a:t>OSI model</a:t>
            </a:r>
          </a:p>
          <a:p>
            <a:pPr marL="285750" indent="-285750">
              <a:buFont typeface="Arial" panose="020B0604020202020204" pitchFamily="34" charset="0"/>
              <a:buChar char="•"/>
            </a:pPr>
            <a:r>
              <a:rPr lang="hr-HR" sz="3600" dirty="0">
                <a:solidFill>
                  <a:schemeClr val="bg1"/>
                </a:solidFill>
              </a:rPr>
              <a:t>TCP/IP model</a:t>
            </a:r>
          </a:p>
          <a:p>
            <a:pPr marL="285750" indent="-285750">
              <a:buFont typeface="Arial" panose="020B0604020202020204" pitchFamily="34" charset="0"/>
              <a:buChar char="•"/>
            </a:pPr>
            <a:r>
              <a:rPr lang="hr-HR" sz="3600" dirty="0" err="1">
                <a:solidFill>
                  <a:schemeClr val="bg1"/>
                </a:solidFill>
              </a:rPr>
              <a:t>Layer</a:t>
            </a:r>
            <a:r>
              <a:rPr lang="hr-HR" sz="3600" dirty="0">
                <a:solidFill>
                  <a:schemeClr val="bg1"/>
                </a:solidFill>
              </a:rPr>
              <a:t> 1</a:t>
            </a:r>
          </a:p>
          <a:p>
            <a:pPr marL="285750" indent="-285750">
              <a:buFont typeface="Arial" panose="020B0604020202020204" pitchFamily="34" charset="0"/>
              <a:buChar char="•"/>
            </a:pPr>
            <a:r>
              <a:rPr lang="hr-HR" sz="3600" dirty="0" err="1">
                <a:solidFill>
                  <a:schemeClr val="bg1"/>
                </a:solidFill>
              </a:rPr>
              <a:t>Layer</a:t>
            </a:r>
            <a:r>
              <a:rPr lang="hr-HR" sz="3600" dirty="0">
                <a:solidFill>
                  <a:schemeClr val="bg1"/>
                </a:solidFill>
              </a:rPr>
              <a:t> 2</a:t>
            </a:r>
          </a:p>
          <a:p>
            <a:pPr marL="285750" indent="-285750">
              <a:buFont typeface="Arial" panose="020B0604020202020204" pitchFamily="34" charset="0"/>
              <a:buChar char="•"/>
            </a:pPr>
            <a:r>
              <a:rPr lang="hr-HR" sz="3600" dirty="0">
                <a:solidFill>
                  <a:schemeClr val="bg1"/>
                </a:solidFill>
              </a:rPr>
              <a:t>Ethernet</a:t>
            </a:r>
          </a:p>
          <a:p>
            <a:pPr marL="285750" indent="-285750">
              <a:buFont typeface="Arial" panose="020B0604020202020204" pitchFamily="34" charset="0"/>
              <a:buChar char="•"/>
            </a:pPr>
            <a:r>
              <a:rPr lang="hr-HR" sz="3600" dirty="0">
                <a:solidFill>
                  <a:schemeClr val="bg1"/>
                </a:solidFill>
              </a:rPr>
              <a:t>MAC </a:t>
            </a:r>
            <a:r>
              <a:rPr lang="hr-HR" sz="3600" dirty="0" err="1">
                <a:solidFill>
                  <a:schemeClr val="bg1"/>
                </a:solidFill>
              </a:rPr>
              <a:t>address</a:t>
            </a:r>
            <a:endParaRPr lang="hr-HR" sz="3600" dirty="0">
              <a:solidFill>
                <a:schemeClr val="bg1"/>
              </a:solidFill>
            </a:endParaRPr>
          </a:p>
          <a:p>
            <a:pPr marL="285750" indent="-285750">
              <a:buFont typeface="Arial" panose="020B0604020202020204" pitchFamily="34" charset="0"/>
              <a:buChar char="•"/>
            </a:pPr>
            <a:r>
              <a:rPr lang="hr-HR" sz="3600" dirty="0">
                <a:solidFill>
                  <a:schemeClr val="bg1"/>
                </a:solidFill>
              </a:rPr>
              <a:t>ARP</a:t>
            </a:r>
          </a:p>
        </p:txBody>
      </p:sp>
      <p:sp>
        <p:nvSpPr>
          <p:cNvPr id="5" name="TextBox 4">
            <a:extLst>
              <a:ext uri="{FF2B5EF4-FFF2-40B4-BE49-F238E27FC236}">
                <a16:creationId xmlns:a16="http://schemas.microsoft.com/office/drawing/2014/main" id="{DF8EDB71-9214-8D29-6C1A-AAFB8B77C539}"/>
              </a:ext>
            </a:extLst>
          </p:cNvPr>
          <p:cNvSpPr txBox="1"/>
          <p:nvPr/>
        </p:nvSpPr>
        <p:spPr>
          <a:xfrm>
            <a:off x="551187" y="2486025"/>
            <a:ext cx="2813655" cy="369332"/>
          </a:xfrm>
          <a:prstGeom prst="rect">
            <a:avLst/>
          </a:prstGeom>
          <a:noFill/>
        </p:spPr>
        <p:txBody>
          <a:bodyPr wrap="none" rtlCol="0">
            <a:spAutoFit/>
          </a:bodyPr>
          <a:lstStyle/>
          <a:p>
            <a:r>
              <a:rPr lang="hr-HR" dirty="0">
                <a:solidFill>
                  <a:schemeClr val="bg1"/>
                </a:solidFill>
                <a:hlinkClick r:id="rId2"/>
              </a:rPr>
              <a:t>https://www.netacad.com</a:t>
            </a:r>
            <a:r>
              <a:rPr lang="hr-HR" dirty="0">
                <a:solidFill>
                  <a:schemeClr val="bg1"/>
                </a:solidFill>
              </a:rPr>
              <a:t> </a:t>
            </a:r>
          </a:p>
        </p:txBody>
      </p:sp>
      <p:pic>
        <p:nvPicPr>
          <p:cNvPr id="8" name="Picture 7">
            <a:extLst>
              <a:ext uri="{FF2B5EF4-FFF2-40B4-BE49-F238E27FC236}">
                <a16:creationId xmlns:a16="http://schemas.microsoft.com/office/drawing/2014/main" id="{EA2C8F5B-85B8-FA7E-0273-5E945778A16B}"/>
              </a:ext>
            </a:extLst>
          </p:cNvPr>
          <p:cNvPicPr>
            <a:picLocks noChangeAspect="1"/>
          </p:cNvPicPr>
          <p:nvPr/>
        </p:nvPicPr>
        <p:blipFill>
          <a:blip r:embed="rId3"/>
          <a:stretch>
            <a:fillRect/>
          </a:stretch>
        </p:blipFill>
        <p:spPr>
          <a:xfrm>
            <a:off x="1386249" y="2855357"/>
            <a:ext cx="4576586" cy="3073700"/>
          </a:xfrm>
          <a:prstGeom prst="rect">
            <a:avLst/>
          </a:prstGeom>
        </p:spPr>
      </p:pic>
      <p:pic>
        <p:nvPicPr>
          <p:cNvPr id="10" name="Picture 9">
            <a:extLst>
              <a:ext uri="{FF2B5EF4-FFF2-40B4-BE49-F238E27FC236}">
                <a16:creationId xmlns:a16="http://schemas.microsoft.com/office/drawing/2014/main" id="{4C7D325C-6BF5-5B1A-294F-058410D794A3}"/>
              </a:ext>
            </a:extLst>
          </p:cNvPr>
          <p:cNvPicPr>
            <a:picLocks noChangeAspect="1"/>
          </p:cNvPicPr>
          <p:nvPr/>
        </p:nvPicPr>
        <p:blipFill>
          <a:blip r:embed="rId4"/>
          <a:stretch>
            <a:fillRect/>
          </a:stretch>
        </p:blipFill>
        <p:spPr>
          <a:xfrm>
            <a:off x="1386249" y="5929057"/>
            <a:ext cx="4576586" cy="847516"/>
          </a:xfrm>
          <a:prstGeom prst="rect">
            <a:avLst/>
          </a:prstGeom>
        </p:spPr>
      </p:pic>
    </p:spTree>
    <p:extLst>
      <p:ext uri="{BB962C8B-B14F-4D97-AF65-F5344CB8AC3E}">
        <p14:creationId xmlns:p14="http://schemas.microsoft.com/office/powerpoint/2010/main" val="82468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29731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Protokoli TCP/IP grupe</a:t>
            </a:r>
          </a:p>
        </p:txBody>
      </p:sp>
      <p:pic>
        <p:nvPicPr>
          <p:cNvPr id="4" name="Picture 3">
            <a:extLst>
              <a:ext uri="{FF2B5EF4-FFF2-40B4-BE49-F238E27FC236}">
                <a16:creationId xmlns:a16="http://schemas.microsoft.com/office/drawing/2014/main" id="{37D97F8B-DE31-EA6D-EC34-983C26920BF9}"/>
              </a:ext>
            </a:extLst>
          </p:cNvPr>
          <p:cNvPicPr>
            <a:picLocks noChangeAspect="1"/>
          </p:cNvPicPr>
          <p:nvPr/>
        </p:nvPicPr>
        <p:blipFill>
          <a:blip r:embed="rId2"/>
          <a:stretch>
            <a:fillRect/>
          </a:stretch>
        </p:blipFill>
        <p:spPr>
          <a:xfrm>
            <a:off x="2154297" y="614065"/>
            <a:ext cx="9606360" cy="6068856"/>
          </a:xfrm>
          <a:prstGeom prst="rect">
            <a:avLst/>
          </a:prstGeom>
        </p:spPr>
      </p:pic>
      <p:sp>
        <p:nvSpPr>
          <p:cNvPr id="2" name="TextBox 4">
            <a:extLst>
              <a:ext uri="{FF2B5EF4-FFF2-40B4-BE49-F238E27FC236}">
                <a16:creationId xmlns:a16="http://schemas.microsoft.com/office/drawing/2014/main" id="{E0822A5E-B6F7-A1BF-7D82-76FCBCD52F5E}"/>
              </a:ext>
            </a:extLst>
          </p:cNvPr>
          <p:cNvSpPr txBox="1"/>
          <p:nvPr/>
        </p:nvSpPr>
        <p:spPr>
          <a:xfrm>
            <a:off x="10305390" y="410372"/>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47991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102681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75557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2400" dirty="0"/>
              <a:t>Podatkovna jedinica protokola -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Protocol</a:t>
            </a:r>
            <a:r>
              <a:rPr kumimoji="0" lang="hr-HR" sz="2400" b="0" i="0" u="none" strike="noStrike" kern="1200" cap="none" spc="0" normalizeH="0" baseline="0" noProof="0">
                <a:ln>
                  <a:noFill/>
                </a:ln>
                <a:solidFill>
                  <a:srgbClr val="000000"/>
                </a:solidFill>
                <a:effectLst/>
                <a:uLnTx/>
                <a:uFillTx/>
                <a:latin typeface="Calibri" panose="020F0502020204030204"/>
                <a:ea typeface="+mn-ea"/>
                <a:cs typeface="+mn-cs"/>
              </a:rPr>
              <a:t> data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units</a:t>
            </a: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 - PDU</a:t>
            </a:r>
          </a:p>
        </p:txBody>
      </p:sp>
      <p:sp>
        <p:nvSpPr>
          <p:cNvPr id="3" name="TextBox 2">
            <a:extLst>
              <a:ext uri="{FF2B5EF4-FFF2-40B4-BE49-F238E27FC236}">
                <a16:creationId xmlns:a16="http://schemas.microsoft.com/office/drawing/2014/main" id="{8B11FE5E-15D8-76BE-C8DD-CBC9E6FA15E0}"/>
              </a:ext>
            </a:extLst>
          </p:cNvPr>
          <p:cNvSpPr txBox="1"/>
          <p:nvPr/>
        </p:nvSpPr>
        <p:spPr>
          <a:xfrm>
            <a:off x="173831" y="614065"/>
            <a:ext cx="11591925" cy="3477875"/>
          </a:xfrm>
          <a:prstGeom prst="rect">
            <a:avLst/>
          </a:prstGeom>
          <a:noFill/>
        </p:spPr>
        <p:txBody>
          <a:bodyPr wrap="square">
            <a:spAutoFit/>
          </a:bodyPr>
          <a:lstStyle/>
          <a:p>
            <a:pPr marL="342900" indent="-342900">
              <a:buFont typeface="Arial" panose="020B0604020202020204" pitchFamily="34" charset="0"/>
              <a:buChar char="•"/>
            </a:pPr>
            <a:r>
              <a:rPr lang="hr-HR" sz="2000" dirty="0"/>
              <a:t>Kako se podaci aplikacije prosljeđuju niz protokolni stog (</a:t>
            </a:r>
            <a:r>
              <a:rPr lang="hr-HR" sz="2000" dirty="0" err="1"/>
              <a:t>Protocol</a:t>
            </a:r>
            <a:r>
              <a:rPr lang="hr-HR" sz="2000" dirty="0"/>
              <a:t> </a:t>
            </a:r>
            <a:r>
              <a:rPr lang="hr-HR" sz="2000" dirty="0" err="1"/>
              <a:t>stack</a:t>
            </a:r>
            <a:r>
              <a:rPr lang="hr-HR" sz="2000" dirty="0"/>
              <a:t>) na putu za prijenos kroz mrežni medij, različiti opisni podatci dodaju se na svakom sloju. Ovo je poznato kao proces </a:t>
            </a:r>
            <a:r>
              <a:rPr lang="hr-HR" sz="2000" dirty="0" err="1"/>
              <a:t>enkapsulacije</a:t>
            </a:r>
            <a:r>
              <a:rPr lang="hr-HR" sz="2000" dirty="0"/>
              <a:t>.</a:t>
            </a:r>
          </a:p>
          <a:p>
            <a:pPr marL="342900" indent="-342900">
              <a:buFont typeface="Arial" panose="020B0604020202020204" pitchFamily="34" charset="0"/>
              <a:buChar char="•"/>
            </a:pPr>
            <a:endParaRPr lang="hr-HR" sz="2000" dirty="0"/>
          </a:p>
          <a:p>
            <a:pPr marL="342900" indent="-342900">
              <a:buFont typeface="Arial" panose="020B0604020202020204" pitchFamily="34" charset="0"/>
              <a:buChar char="•"/>
            </a:pPr>
            <a:r>
              <a:rPr lang="hr-HR" sz="2000" dirty="0"/>
              <a:t>Napomena: Iako se UDP (UDP= </a:t>
            </a:r>
            <a:r>
              <a:rPr lang="hr-HR" sz="2000" dirty="0" err="1"/>
              <a:t>User</a:t>
            </a:r>
            <a:r>
              <a:rPr lang="hr-HR" sz="2000" dirty="0"/>
              <a:t> </a:t>
            </a:r>
            <a:r>
              <a:rPr lang="hr-HR" sz="2000" dirty="0" err="1"/>
              <a:t>Datagram</a:t>
            </a:r>
            <a:r>
              <a:rPr lang="hr-HR" sz="2000" dirty="0"/>
              <a:t> </a:t>
            </a:r>
            <a:r>
              <a:rPr lang="hr-HR" sz="2000" dirty="0" err="1"/>
              <a:t>Protocol</a:t>
            </a:r>
            <a:r>
              <a:rPr lang="hr-HR" sz="2000" dirty="0"/>
              <a:t>) PDU naziva </a:t>
            </a:r>
            <a:r>
              <a:rPr lang="hr-HR" sz="2000" dirty="0" err="1"/>
              <a:t>datagramom</a:t>
            </a:r>
            <a:r>
              <a:rPr lang="hr-HR" sz="2000" dirty="0"/>
              <a:t>, IP paketi se ponekad nazivaju i IP </a:t>
            </a:r>
            <a:r>
              <a:rPr lang="hr-HR" sz="2000" dirty="0" err="1"/>
              <a:t>datagramima</a:t>
            </a:r>
            <a:r>
              <a:rPr lang="hr-HR" sz="2000" dirty="0"/>
              <a:t>.</a:t>
            </a:r>
          </a:p>
          <a:p>
            <a:pPr marL="342900" indent="-342900">
              <a:buFont typeface="Arial" panose="020B0604020202020204" pitchFamily="34" charset="0"/>
              <a:buChar char="•"/>
            </a:pPr>
            <a:endParaRPr lang="hr-HR" sz="2000" dirty="0"/>
          </a:p>
          <a:p>
            <a:pPr marL="342900" indent="-342900">
              <a:buFont typeface="Arial" panose="020B0604020202020204" pitchFamily="34" charset="0"/>
              <a:buChar char="•"/>
            </a:pPr>
            <a:r>
              <a:rPr lang="hr-HR" sz="2000" dirty="0"/>
              <a:t>Oblik koji dio podataka poprima na bilo kojem sloju naziva se podatkovna jedinica protokola (PDU). Tijekom </a:t>
            </a:r>
            <a:r>
              <a:rPr lang="hr-HR" sz="2000" dirty="0" err="1"/>
              <a:t>enkapsulacije</a:t>
            </a:r>
            <a:r>
              <a:rPr lang="hr-HR" sz="2000" dirty="0"/>
              <a:t>, svaki sljedeći sloj </a:t>
            </a:r>
            <a:r>
              <a:rPr lang="hr-HR" sz="2000" dirty="0" err="1"/>
              <a:t>enkapsulira</a:t>
            </a:r>
            <a:r>
              <a:rPr lang="hr-HR" sz="2000" dirty="0"/>
              <a:t> PDU koji prima od gornjeg sloja u skladu s protokolom koji se koristi. U svakoj fazi procesa, PDU ima drugačiji naziv koji odražava njegove nove funkcije. Iako ne postoji univerzalna konvencija imenovanja za PDU-ove, u ovom tečaju PDU-ovi se imenuju prema protokolima TCP/IP paketa. PDU-ovi za svaki oblik podataka prikazani su na slici.</a:t>
            </a:r>
          </a:p>
        </p:txBody>
      </p:sp>
      <p:pic>
        <p:nvPicPr>
          <p:cNvPr id="16" name="Picture 15">
            <a:extLst>
              <a:ext uri="{FF2B5EF4-FFF2-40B4-BE49-F238E27FC236}">
                <a16:creationId xmlns:a16="http://schemas.microsoft.com/office/drawing/2014/main" id="{22294C99-0D4C-1C11-28D2-72CE6AD3E51C}"/>
              </a:ext>
            </a:extLst>
          </p:cNvPr>
          <p:cNvPicPr>
            <a:picLocks noChangeAspect="1"/>
          </p:cNvPicPr>
          <p:nvPr/>
        </p:nvPicPr>
        <p:blipFill>
          <a:blip r:embed="rId2"/>
          <a:stretch>
            <a:fillRect/>
          </a:stretch>
        </p:blipFill>
        <p:spPr>
          <a:xfrm>
            <a:off x="576261" y="4091940"/>
            <a:ext cx="10025063" cy="2173960"/>
          </a:xfrm>
          <a:prstGeom prst="rect">
            <a:avLst/>
          </a:prstGeom>
        </p:spPr>
      </p:pic>
      <p:sp>
        <p:nvSpPr>
          <p:cNvPr id="2" name="TextBox 4">
            <a:extLst>
              <a:ext uri="{FF2B5EF4-FFF2-40B4-BE49-F238E27FC236}">
                <a16:creationId xmlns:a16="http://schemas.microsoft.com/office/drawing/2014/main" id="{AB6BDD06-ADB8-F3B4-C8B5-0BA2EFDDBED8}"/>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16365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111209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Proces komunikacije između računala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enkapsulacija</a:t>
            </a: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/De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enkapsulacija</a:t>
            </a: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 podataka)-TCP/IP</a:t>
            </a:r>
          </a:p>
        </p:txBody>
      </p:sp>
      <p:pic>
        <p:nvPicPr>
          <p:cNvPr id="6" name="Slika 2">
            <a:extLst>
              <a:ext uri="{FF2B5EF4-FFF2-40B4-BE49-F238E27FC236}">
                <a16:creationId xmlns:a16="http://schemas.microsoft.com/office/drawing/2014/main" id="{CBF3D8AF-B1CC-085F-3484-8A511E460FFC}"/>
              </a:ext>
            </a:extLst>
          </p:cNvPr>
          <p:cNvPicPr>
            <a:picLocks noChangeAspect="1"/>
          </p:cNvPicPr>
          <p:nvPr/>
        </p:nvPicPr>
        <p:blipFill>
          <a:blip r:embed="rId2"/>
          <a:stretch>
            <a:fillRect/>
          </a:stretch>
        </p:blipFill>
        <p:spPr>
          <a:xfrm>
            <a:off x="4736175" y="2008349"/>
            <a:ext cx="543469" cy="404533"/>
          </a:xfrm>
          <a:prstGeom prst="rect">
            <a:avLst/>
          </a:prstGeom>
        </p:spPr>
      </p:pic>
      <p:pic>
        <p:nvPicPr>
          <p:cNvPr id="7" name="Slika 3">
            <a:extLst>
              <a:ext uri="{FF2B5EF4-FFF2-40B4-BE49-F238E27FC236}">
                <a16:creationId xmlns:a16="http://schemas.microsoft.com/office/drawing/2014/main" id="{A90FB9AA-026A-CFC4-F698-2EBF356BF215}"/>
              </a:ext>
            </a:extLst>
          </p:cNvPr>
          <p:cNvPicPr>
            <a:picLocks noChangeAspect="1"/>
          </p:cNvPicPr>
          <p:nvPr/>
        </p:nvPicPr>
        <p:blipFill>
          <a:blip r:embed="rId3"/>
          <a:stretch>
            <a:fillRect/>
          </a:stretch>
        </p:blipFill>
        <p:spPr>
          <a:xfrm>
            <a:off x="7358791" y="2008348"/>
            <a:ext cx="543469" cy="404533"/>
          </a:xfrm>
          <a:prstGeom prst="rect">
            <a:avLst/>
          </a:prstGeom>
        </p:spPr>
      </p:pic>
      <p:pic>
        <p:nvPicPr>
          <p:cNvPr id="8" name="Slika 4">
            <a:extLst>
              <a:ext uri="{FF2B5EF4-FFF2-40B4-BE49-F238E27FC236}">
                <a16:creationId xmlns:a16="http://schemas.microsoft.com/office/drawing/2014/main" id="{16E8BB7D-A80C-D210-D30D-31E07894974B}"/>
              </a:ext>
            </a:extLst>
          </p:cNvPr>
          <p:cNvPicPr>
            <a:picLocks noChangeAspect="1"/>
          </p:cNvPicPr>
          <p:nvPr/>
        </p:nvPicPr>
        <p:blipFill>
          <a:blip r:embed="rId4"/>
          <a:stretch>
            <a:fillRect/>
          </a:stretch>
        </p:blipFill>
        <p:spPr>
          <a:xfrm>
            <a:off x="4513847" y="2768679"/>
            <a:ext cx="938719" cy="641333"/>
          </a:xfrm>
          <a:prstGeom prst="rect">
            <a:avLst/>
          </a:prstGeom>
        </p:spPr>
      </p:pic>
      <p:pic>
        <p:nvPicPr>
          <p:cNvPr id="9" name="Slika 22">
            <a:extLst>
              <a:ext uri="{FF2B5EF4-FFF2-40B4-BE49-F238E27FC236}">
                <a16:creationId xmlns:a16="http://schemas.microsoft.com/office/drawing/2014/main" id="{AC1CA863-3A91-0828-702C-DBFBEF9EDFA2}"/>
              </a:ext>
            </a:extLst>
          </p:cNvPr>
          <p:cNvPicPr>
            <a:picLocks noChangeAspect="1"/>
          </p:cNvPicPr>
          <p:nvPr/>
        </p:nvPicPr>
        <p:blipFill>
          <a:blip r:embed="rId4"/>
          <a:stretch>
            <a:fillRect/>
          </a:stretch>
        </p:blipFill>
        <p:spPr>
          <a:xfrm>
            <a:off x="7136463" y="2768679"/>
            <a:ext cx="938719" cy="641333"/>
          </a:xfrm>
          <a:prstGeom prst="rect">
            <a:avLst/>
          </a:prstGeom>
        </p:spPr>
      </p:pic>
      <p:pic>
        <p:nvPicPr>
          <p:cNvPr id="10" name="Slika 5">
            <a:extLst>
              <a:ext uri="{FF2B5EF4-FFF2-40B4-BE49-F238E27FC236}">
                <a16:creationId xmlns:a16="http://schemas.microsoft.com/office/drawing/2014/main" id="{C77BDBC0-327C-E072-E565-E44C90320D85}"/>
              </a:ext>
            </a:extLst>
          </p:cNvPr>
          <p:cNvPicPr>
            <a:picLocks noChangeAspect="1"/>
          </p:cNvPicPr>
          <p:nvPr/>
        </p:nvPicPr>
        <p:blipFill>
          <a:blip r:embed="rId5"/>
          <a:stretch>
            <a:fillRect/>
          </a:stretch>
        </p:blipFill>
        <p:spPr>
          <a:xfrm>
            <a:off x="4627481" y="3709154"/>
            <a:ext cx="711450" cy="641333"/>
          </a:xfrm>
          <a:prstGeom prst="rect">
            <a:avLst/>
          </a:prstGeom>
        </p:spPr>
      </p:pic>
      <p:pic>
        <p:nvPicPr>
          <p:cNvPr id="11" name="Slika 23">
            <a:extLst>
              <a:ext uri="{FF2B5EF4-FFF2-40B4-BE49-F238E27FC236}">
                <a16:creationId xmlns:a16="http://schemas.microsoft.com/office/drawing/2014/main" id="{1851230D-14CC-437F-088A-1285CC556938}"/>
              </a:ext>
            </a:extLst>
          </p:cNvPr>
          <p:cNvPicPr>
            <a:picLocks noChangeAspect="1"/>
          </p:cNvPicPr>
          <p:nvPr/>
        </p:nvPicPr>
        <p:blipFill>
          <a:blip r:embed="rId5"/>
          <a:stretch>
            <a:fillRect/>
          </a:stretch>
        </p:blipFill>
        <p:spPr>
          <a:xfrm>
            <a:off x="7250097" y="3651171"/>
            <a:ext cx="711450" cy="641333"/>
          </a:xfrm>
          <a:prstGeom prst="rect">
            <a:avLst/>
          </a:prstGeom>
        </p:spPr>
      </p:pic>
      <p:pic>
        <p:nvPicPr>
          <p:cNvPr id="12" name="Slika 9">
            <a:extLst>
              <a:ext uri="{FF2B5EF4-FFF2-40B4-BE49-F238E27FC236}">
                <a16:creationId xmlns:a16="http://schemas.microsoft.com/office/drawing/2014/main" id="{02151974-E1E4-FA1E-A575-A0BDC3097E85}"/>
              </a:ext>
            </a:extLst>
          </p:cNvPr>
          <p:cNvPicPr>
            <a:picLocks noChangeAspect="1"/>
          </p:cNvPicPr>
          <p:nvPr/>
        </p:nvPicPr>
        <p:blipFill>
          <a:blip r:embed="rId6"/>
          <a:stretch>
            <a:fillRect/>
          </a:stretch>
        </p:blipFill>
        <p:spPr>
          <a:xfrm>
            <a:off x="4513847" y="4649091"/>
            <a:ext cx="998006" cy="631467"/>
          </a:xfrm>
          <a:prstGeom prst="rect">
            <a:avLst/>
          </a:prstGeom>
        </p:spPr>
      </p:pic>
      <p:pic>
        <p:nvPicPr>
          <p:cNvPr id="13" name="Slika 24">
            <a:extLst>
              <a:ext uri="{FF2B5EF4-FFF2-40B4-BE49-F238E27FC236}">
                <a16:creationId xmlns:a16="http://schemas.microsoft.com/office/drawing/2014/main" id="{6F6C1E47-D687-E362-FC06-961403062332}"/>
              </a:ext>
            </a:extLst>
          </p:cNvPr>
          <p:cNvPicPr>
            <a:picLocks noChangeAspect="1"/>
          </p:cNvPicPr>
          <p:nvPr/>
        </p:nvPicPr>
        <p:blipFill>
          <a:blip r:embed="rId6"/>
          <a:stretch>
            <a:fillRect/>
          </a:stretch>
        </p:blipFill>
        <p:spPr>
          <a:xfrm>
            <a:off x="7056017" y="4643024"/>
            <a:ext cx="998006" cy="631467"/>
          </a:xfrm>
          <a:prstGeom prst="rect">
            <a:avLst/>
          </a:prstGeom>
        </p:spPr>
      </p:pic>
      <p:pic>
        <p:nvPicPr>
          <p:cNvPr id="14" name="Slika 11">
            <a:extLst>
              <a:ext uri="{FF2B5EF4-FFF2-40B4-BE49-F238E27FC236}">
                <a16:creationId xmlns:a16="http://schemas.microsoft.com/office/drawing/2014/main" id="{FAA39D3D-D2FC-A4B8-7DD9-79ABD3BE442C}"/>
              </a:ext>
            </a:extLst>
          </p:cNvPr>
          <p:cNvPicPr>
            <a:picLocks noChangeAspect="1"/>
          </p:cNvPicPr>
          <p:nvPr/>
        </p:nvPicPr>
        <p:blipFill>
          <a:blip r:embed="rId7"/>
          <a:stretch>
            <a:fillRect/>
          </a:stretch>
        </p:blipFill>
        <p:spPr>
          <a:xfrm>
            <a:off x="4635653" y="5302563"/>
            <a:ext cx="1531594" cy="424267"/>
          </a:xfrm>
          <a:prstGeom prst="rect">
            <a:avLst/>
          </a:prstGeom>
        </p:spPr>
      </p:pic>
      <p:pic>
        <p:nvPicPr>
          <p:cNvPr id="15" name="Slika 25">
            <a:extLst>
              <a:ext uri="{FF2B5EF4-FFF2-40B4-BE49-F238E27FC236}">
                <a16:creationId xmlns:a16="http://schemas.microsoft.com/office/drawing/2014/main" id="{00803351-4CAB-C077-A964-6C36E9D1E797}"/>
              </a:ext>
            </a:extLst>
          </p:cNvPr>
          <p:cNvPicPr>
            <a:picLocks noChangeAspect="1"/>
          </p:cNvPicPr>
          <p:nvPr/>
        </p:nvPicPr>
        <p:blipFill>
          <a:blip r:embed="rId7"/>
          <a:stretch>
            <a:fillRect/>
          </a:stretch>
        </p:blipFill>
        <p:spPr>
          <a:xfrm>
            <a:off x="6370666" y="5302562"/>
            <a:ext cx="1531594" cy="424267"/>
          </a:xfrm>
          <a:prstGeom prst="rect">
            <a:avLst/>
          </a:prstGeom>
        </p:spPr>
      </p:pic>
      <p:grpSp>
        <p:nvGrpSpPr>
          <p:cNvPr id="5132" name="Group 5131">
            <a:extLst>
              <a:ext uri="{FF2B5EF4-FFF2-40B4-BE49-F238E27FC236}">
                <a16:creationId xmlns:a16="http://schemas.microsoft.com/office/drawing/2014/main" id="{E59856C3-BF31-FBF8-1AC3-FB0A1D53DC89}"/>
              </a:ext>
            </a:extLst>
          </p:cNvPr>
          <p:cNvGrpSpPr/>
          <p:nvPr/>
        </p:nvGrpSpPr>
        <p:grpSpPr>
          <a:xfrm>
            <a:off x="1344162" y="1726329"/>
            <a:ext cx="2394189" cy="3657600"/>
            <a:chOff x="867912" y="1945404"/>
            <a:chExt cx="2394189" cy="3657600"/>
          </a:xfrm>
        </p:grpSpPr>
        <p:sp>
          <p:nvSpPr>
            <p:cNvPr id="5128" name="Rectangle 5127">
              <a:extLst>
                <a:ext uri="{FF2B5EF4-FFF2-40B4-BE49-F238E27FC236}">
                  <a16:creationId xmlns:a16="http://schemas.microsoft.com/office/drawing/2014/main" id="{17C91EF8-ABDF-058A-84A6-608CBFC310C3}"/>
                </a:ext>
              </a:extLst>
            </p:cNvPr>
            <p:cNvSpPr/>
            <p:nvPr/>
          </p:nvSpPr>
          <p:spPr>
            <a:xfrm>
              <a:off x="871326" y="1945404"/>
              <a:ext cx="2390775" cy="91440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Aplikacijski sloj</a:t>
              </a:r>
            </a:p>
          </p:txBody>
        </p:sp>
        <p:sp>
          <p:nvSpPr>
            <p:cNvPr id="5129" name="Rectangle 5128">
              <a:extLst>
                <a:ext uri="{FF2B5EF4-FFF2-40B4-BE49-F238E27FC236}">
                  <a16:creationId xmlns:a16="http://schemas.microsoft.com/office/drawing/2014/main" id="{52DB0E05-80C5-6CB9-351B-4187967B5C51}"/>
                </a:ext>
              </a:extLst>
            </p:cNvPr>
            <p:cNvSpPr/>
            <p:nvPr/>
          </p:nvSpPr>
          <p:spPr>
            <a:xfrm>
              <a:off x="867912" y="2859804"/>
              <a:ext cx="2390775" cy="9144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Transportni sloj</a:t>
              </a:r>
            </a:p>
          </p:txBody>
        </p:sp>
        <p:sp>
          <p:nvSpPr>
            <p:cNvPr id="5130" name="Rectangle 5129">
              <a:extLst>
                <a:ext uri="{FF2B5EF4-FFF2-40B4-BE49-F238E27FC236}">
                  <a16:creationId xmlns:a16="http://schemas.microsoft.com/office/drawing/2014/main" id="{E0EC970F-2EDB-78F8-9394-6CDF54276887}"/>
                </a:ext>
              </a:extLst>
            </p:cNvPr>
            <p:cNvSpPr/>
            <p:nvPr/>
          </p:nvSpPr>
          <p:spPr>
            <a:xfrm>
              <a:off x="871326" y="3774204"/>
              <a:ext cx="2390775" cy="914400"/>
            </a:xfrm>
            <a:prstGeom prst="rect">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Internet sloj</a:t>
              </a:r>
            </a:p>
          </p:txBody>
        </p:sp>
        <p:sp>
          <p:nvSpPr>
            <p:cNvPr id="5131" name="Rectangle 5130">
              <a:extLst>
                <a:ext uri="{FF2B5EF4-FFF2-40B4-BE49-F238E27FC236}">
                  <a16:creationId xmlns:a16="http://schemas.microsoft.com/office/drawing/2014/main" id="{91E7F926-12F9-F31B-520D-DB6D6F7194C9}"/>
                </a:ext>
              </a:extLst>
            </p:cNvPr>
            <p:cNvSpPr/>
            <p:nvPr/>
          </p:nvSpPr>
          <p:spPr>
            <a:xfrm>
              <a:off x="867912" y="4688604"/>
              <a:ext cx="2390775" cy="914400"/>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Sloj pristupa mreži</a:t>
              </a:r>
            </a:p>
          </p:txBody>
        </p:sp>
      </p:grpSp>
      <p:grpSp>
        <p:nvGrpSpPr>
          <p:cNvPr id="5133" name="Group 5132">
            <a:extLst>
              <a:ext uri="{FF2B5EF4-FFF2-40B4-BE49-F238E27FC236}">
                <a16:creationId xmlns:a16="http://schemas.microsoft.com/office/drawing/2014/main" id="{923A9986-85CE-30F5-065E-B5F6E49F0702}"/>
              </a:ext>
            </a:extLst>
          </p:cNvPr>
          <p:cNvGrpSpPr/>
          <p:nvPr/>
        </p:nvGrpSpPr>
        <p:grpSpPr>
          <a:xfrm>
            <a:off x="8750129" y="1726329"/>
            <a:ext cx="2394189" cy="3657600"/>
            <a:chOff x="867912" y="1945404"/>
            <a:chExt cx="2394189" cy="3657600"/>
          </a:xfrm>
        </p:grpSpPr>
        <p:sp>
          <p:nvSpPr>
            <p:cNvPr id="5135" name="Rectangle 5134">
              <a:extLst>
                <a:ext uri="{FF2B5EF4-FFF2-40B4-BE49-F238E27FC236}">
                  <a16:creationId xmlns:a16="http://schemas.microsoft.com/office/drawing/2014/main" id="{903067EF-536C-315C-32B5-4E3CA49AE3BA}"/>
                </a:ext>
              </a:extLst>
            </p:cNvPr>
            <p:cNvSpPr/>
            <p:nvPr/>
          </p:nvSpPr>
          <p:spPr>
            <a:xfrm>
              <a:off x="871326" y="1945404"/>
              <a:ext cx="2390775" cy="91440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Aplikacijski sloj</a:t>
              </a:r>
            </a:p>
          </p:txBody>
        </p:sp>
        <p:sp>
          <p:nvSpPr>
            <p:cNvPr id="5136" name="Rectangle 5135">
              <a:extLst>
                <a:ext uri="{FF2B5EF4-FFF2-40B4-BE49-F238E27FC236}">
                  <a16:creationId xmlns:a16="http://schemas.microsoft.com/office/drawing/2014/main" id="{8D0DB977-CFCA-75D3-DEA1-8FBAC4D7FA44}"/>
                </a:ext>
              </a:extLst>
            </p:cNvPr>
            <p:cNvSpPr/>
            <p:nvPr/>
          </p:nvSpPr>
          <p:spPr>
            <a:xfrm>
              <a:off x="867912" y="2859804"/>
              <a:ext cx="2390775" cy="9144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Transportni sloj</a:t>
              </a:r>
            </a:p>
          </p:txBody>
        </p:sp>
        <p:sp>
          <p:nvSpPr>
            <p:cNvPr id="5137" name="Rectangle 5136">
              <a:extLst>
                <a:ext uri="{FF2B5EF4-FFF2-40B4-BE49-F238E27FC236}">
                  <a16:creationId xmlns:a16="http://schemas.microsoft.com/office/drawing/2014/main" id="{AA9A2DEC-5CFE-FAB4-392E-76152BE836B2}"/>
                </a:ext>
              </a:extLst>
            </p:cNvPr>
            <p:cNvSpPr/>
            <p:nvPr/>
          </p:nvSpPr>
          <p:spPr>
            <a:xfrm>
              <a:off x="871326" y="3774204"/>
              <a:ext cx="2390775" cy="914400"/>
            </a:xfrm>
            <a:prstGeom prst="rect">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Internet sloj</a:t>
              </a:r>
            </a:p>
          </p:txBody>
        </p:sp>
        <p:sp>
          <p:nvSpPr>
            <p:cNvPr id="5138" name="Rectangle 5137">
              <a:extLst>
                <a:ext uri="{FF2B5EF4-FFF2-40B4-BE49-F238E27FC236}">
                  <a16:creationId xmlns:a16="http://schemas.microsoft.com/office/drawing/2014/main" id="{50F81102-368D-91E5-B3E1-0579CAFD49F9}"/>
                </a:ext>
              </a:extLst>
            </p:cNvPr>
            <p:cNvSpPr/>
            <p:nvPr/>
          </p:nvSpPr>
          <p:spPr>
            <a:xfrm>
              <a:off x="867912" y="4688604"/>
              <a:ext cx="2390775" cy="914400"/>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Sloj pristupa mreži</a:t>
              </a:r>
            </a:p>
          </p:txBody>
        </p:sp>
      </p:grpSp>
      <p:sp>
        <p:nvSpPr>
          <p:cNvPr id="5139" name="TextBox 5138">
            <a:extLst>
              <a:ext uri="{FF2B5EF4-FFF2-40B4-BE49-F238E27FC236}">
                <a16:creationId xmlns:a16="http://schemas.microsoft.com/office/drawing/2014/main" id="{F58BE2AE-2A3D-56B9-6013-CAA13C74F379}"/>
              </a:ext>
            </a:extLst>
          </p:cNvPr>
          <p:cNvSpPr txBox="1"/>
          <p:nvPr/>
        </p:nvSpPr>
        <p:spPr>
          <a:xfrm>
            <a:off x="5198969" y="2788019"/>
            <a:ext cx="968278" cy="276999"/>
          </a:xfrm>
          <a:prstGeom prst="rect">
            <a:avLst/>
          </a:prstGeom>
          <a:noFill/>
        </p:spPr>
        <p:txBody>
          <a:bodyPr wrap="none" rtlCol="0">
            <a:spAutoFit/>
          </a:bodyPr>
          <a:lstStyle/>
          <a:p>
            <a:r>
              <a:rPr lang="hr-HR" sz="1200" dirty="0"/>
              <a:t>/DATAGRAM</a:t>
            </a:r>
          </a:p>
        </p:txBody>
      </p:sp>
      <p:sp>
        <p:nvSpPr>
          <p:cNvPr id="5140" name="TextBox 5139">
            <a:extLst>
              <a:ext uri="{FF2B5EF4-FFF2-40B4-BE49-F238E27FC236}">
                <a16:creationId xmlns:a16="http://schemas.microsoft.com/office/drawing/2014/main" id="{E2175B9D-C8F3-47C0-8758-F929306D6767}"/>
              </a:ext>
            </a:extLst>
          </p:cNvPr>
          <p:cNvSpPr txBox="1"/>
          <p:nvPr/>
        </p:nvSpPr>
        <p:spPr>
          <a:xfrm>
            <a:off x="7832094" y="2781074"/>
            <a:ext cx="968278" cy="276999"/>
          </a:xfrm>
          <a:prstGeom prst="rect">
            <a:avLst/>
          </a:prstGeom>
          <a:noFill/>
        </p:spPr>
        <p:txBody>
          <a:bodyPr wrap="none" rtlCol="0">
            <a:spAutoFit/>
          </a:bodyPr>
          <a:lstStyle/>
          <a:p>
            <a:r>
              <a:rPr lang="hr-HR" sz="1200" dirty="0"/>
              <a:t>/DATAGRAM</a:t>
            </a:r>
          </a:p>
        </p:txBody>
      </p:sp>
      <p:sp>
        <p:nvSpPr>
          <p:cNvPr id="2" name="TextBox 4">
            <a:extLst>
              <a:ext uri="{FF2B5EF4-FFF2-40B4-BE49-F238E27FC236}">
                <a16:creationId xmlns:a16="http://schemas.microsoft.com/office/drawing/2014/main" id="{2472C72C-3383-EA11-324F-5958935D1DB1}"/>
              </a:ext>
            </a:extLst>
          </p:cNvPr>
          <p:cNvSpPr txBox="1"/>
          <p:nvPr/>
        </p:nvSpPr>
        <p:spPr>
          <a:xfrm>
            <a:off x="10361043" y="627263"/>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2123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39"/>
                                        </p:tgtEl>
                                        <p:attrNameLst>
                                          <p:attrName>style.visibility</p:attrName>
                                        </p:attrNameLst>
                                      </p:cBhvr>
                                      <p:to>
                                        <p:strVal val="visible"/>
                                      </p:to>
                                    </p:set>
                                    <p:animEffect transition="in" filter="fade">
                                      <p:cBhvr>
                                        <p:cTn id="15" dur="500"/>
                                        <p:tgtEl>
                                          <p:spTgt spid="51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140"/>
                                        </p:tgtEl>
                                        <p:attrNameLst>
                                          <p:attrName>style.visibility</p:attrName>
                                        </p:attrNameLst>
                                      </p:cBhvr>
                                      <p:to>
                                        <p:strVal val="visible"/>
                                      </p:to>
                                    </p:set>
                                    <p:animEffect transition="in" filter="fade">
                                      <p:cBhvr>
                                        <p:cTn id="53" dur="500"/>
                                        <p:tgtEl>
                                          <p:spTgt spid="51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p:bldP spid="51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3600" dirty="0"/>
              <a:t>Fizički sloj-prema OSI modelu</a:t>
            </a:r>
          </a:p>
        </p:txBody>
      </p:sp>
      <p:sp>
        <p:nvSpPr>
          <p:cNvPr id="2" name="Pravokutnik 1">
            <a:extLst>
              <a:ext uri="{FF2B5EF4-FFF2-40B4-BE49-F238E27FC236}">
                <a16:creationId xmlns:a16="http://schemas.microsoft.com/office/drawing/2014/main" id="{E7C25344-1F9F-48CC-94F1-FB020C87184E}"/>
              </a:ext>
            </a:extLst>
          </p:cNvPr>
          <p:cNvSpPr/>
          <p:nvPr/>
        </p:nvSpPr>
        <p:spPr>
          <a:xfrm>
            <a:off x="133350" y="908826"/>
            <a:ext cx="12058650" cy="5016758"/>
          </a:xfrm>
          <a:prstGeom prst="rect">
            <a:avLst/>
          </a:prstGeom>
        </p:spPr>
        <p:txBody>
          <a:bodyPr wrap="square">
            <a:spAutoFit/>
          </a:bodyPr>
          <a:lstStyle/>
          <a:p>
            <a:pPr marL="342900" indent="-342900">
              <a:buFont typeface="Arial" panose="020B0604020202020204" pitchFamily="34" charset="0"/>
              <a:buChar char="•"/>
            </a:pPr>
            <a:r>
              <a:rPr lang="hr-HR" altLang="en-US" sz="2000" dirty="0">
                <a:solidFill>
                  <a:srgbClr val="262626"/>
                </a:solidFill>
              </a:rPr>
              <a:t>OSI fizički sloj osigurava mehanizme za prijenos bitova koji čine okvir sloja podatkovne veze preko mrežnog medija. Ovaj sloj prihvaća cijeli okvir iz sloja podatkovne veze i kodira ga kao niz signala koji se prenose lokalnim medijima (optika, bakar, WiFi). Kodirane bitove koji sačinjavaju okvir prima ili krajnji uređaj ili posrednički uređaj.</a:t>
            </a:r>
          </a:p>
          <a:p>
            <a:pPr marL="342900" indent="-342900">
              <a:buFont typeface="Arial" panose="020B0604020202020204" pitchFamily="34" charset="0"/>
              <a:buChar char="•"/>
            </a:pPr>
            <a:endParaRPr lang="hr-HR" altLang="en-US" sz="2000" dirty="0">
              <a:solidFill>
                <a:srgbClr val="262626"/>
              </a:solidFill>
            </a:endParaRPr>
          </a:p>
          <a:p>
            <a:pPr marL="342900" indent="-342900">
              <a:buFont typeface="Arial" panose="020B0604020202020204" pitchFamily="34" charset="0"/>
              <a:buChar char="•"/>
            </a:pPr>
            <a:r>
              <a:rPr lang="hr-HR" altLang="en-US" sz="2000" dirty="0">
                <a:solidFill>
                  <a:srgbClr val="262626"/>
                </a:solidFill>
              </a:rPr>
              <a:t>Fizički sloj kodira okvire i stvara električne, optičke ili radiovalne signale koji predstavljaju bitove u svakom okviru. Ti se signali zatim šalju preko medija, jedan po jedan.</a:t>
            </a:r>
          </a:p>
          <a:p>
            <a:pPr marL="342900" indent="-342900">
              <a:buFont typeface="Arial" panose="020B0604020202020204" pitchFamily="34" charset="0"/>
              <a:buChar char="•"/>
            </a:pPr>
            <a:endParaRPr lang="hr-HR" altLang="en-US" sz="2000" dirty="0">
              <a:solidFill>
                <a:srgbClr val="262626"/>
              </a:solidFill>
            </a:endParaRPr>
          </a:p>
          <a:p>
            <a:pPr marL="342900" indent="-342900">
              <a:buFont typeface="Arial" panose="020B0604020202020204" pitchFamily="34" charset="0"/>
              <a:buChar char="•"/>
            </a:pPr>
            <a:r>
              <a:rPr lang="hr-HR" altLang="en-US" sz="2000" dirty="0">
                <a:solidFill>
                  <a:srgbClr val="262626"/>
                </a:solidFill>
              </a:rPr>
              <a:t>Fizički sloj odredišnog uređaja dohvaća ove pojedinačne signale iz medija, pretvara ih u njihov logički oblik („fizički” bitovi postaju logički bitovi) i prosljeđuje bitove do sloja podatkovne veze kao potpuni okvir.</a:t>
            </a:r>
          </a:p>
          <a:p>
            <a:pPr marL="342900" indent="-342900">
              <a:buFont typeface="Arial" panose="020B0604020202020204" pitchFamily="34" charset="0"/>
              <a:buChar char="•"/>
            </a:pPr>
            <a:r>
              <a:rPr lang="pl-PL" altLang="en-US" sz="2000" dirty="0">
                <a:solidFill>
                  <a:srgbClr val="262626"/>
                </a:solidFill>
                <a:latin typeface="Calibri" panose="020F0502020204030204" pitchFamily="34" charset="0"/>
                <a:cs typeface="Calibri" panose="020F0502020204030204" pitchFamily="34" charset="0"/>
              </a:rPr>
              <a:t>Standardi fizičkog sloja odnose se na tri funkcionalna područja:</a:t>
            </a:r>
          </a:p>
          <a:p>
            <a:pPr marL="800100" lvl="1" indent="-342900">
              <a:buFont typeface="Arial" panose="020B0604020202020204" pitchFamily="34" charset="0"/>
              <a:buChar char="•"/>
            </a:pPr>
            <a:r>
              <a:rPr lang="hr-HR" sz="2000" b="1" i="0" dirty="0">
                <a:effectLst/>
                <a:latin typeface="Calibri" panose="020F0502020204030204" pitchFamily="34" charset="0"/>
                <a:cs typeface="Calibri" panose="020F0502020204030204" pitchFamily="34" charset="0"/>
              </a:rPr>
              <a:t>Fizičke komponente </a:t>
            </a:r>
            <a:r>
              <a:rPr lang="hr-HR" sz="2000" b="0" i="0" dirty="0">
                <a:effectLst/>
                <a:latin typeface="Calibri" panose="020F0502020204030204" pitchFamily="34" charset="0"/>
                <a:cs typeface="Calibri" panose="020F0502020204030204" pitchFamily="34" charset="0"/>
              </a:rPr>
              <a:t>(kabeli, konektori, razne fizičke komponente i elektronika, kabeli, NIC itd.)</a:t>
            </a:r>
            <a:endParaRPr lang="en-US" sz="2000" b="0" i="0" dirty="0">
              <a:effectLst/>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hr-HR" sz="2000" b="1" i="0" dirty="0">
                <a:effectLst/>
                <a:latin typeface="Calibri" panose="020F0502020204030204" pitchFamily="34" charset="0"/>
                <a:cs typeface="Calibri" panose="020F0502020204030204" pitchFamily="34" charset="0"/>
              </a:rPr>
              <a:t>Kodiranje</a:t>
            </a:r>
            <a:endParaRPr lang="en-US" sz="2000" b="1" i="0" dirty="0">
              <a:effectLst/>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000" b="1" i="0" dirty="0">
                <a:effectLst/>
                <a:latin typeface="Calibri" panose="020F0502020204030204" pitchFamily="34" charset="0"/>
                <a:cs typeface="Calibri" panose="020F0502020204030204" pitchFamily="34" charset="0"/>
              </a:rPr>
              <a:t>Sign</a:t>
            </a:r>
            <a:r>
              <a:rPr lang="hr-HR" sz="2000" b="1" i="0" dirty="0" err="1">
                <a:effectLst/>
                <a:latin typeface="Calibri" panose="020F0502020204030204" pitchFamily="34" charset="0"/>
                <a:cs typeface="Calibri" panose="020F0502020204030204" pitchFamily="34" charset="0"/>
              </a:rPr>
              <a:t>aliziranje</a:t>
            </a:r>
            <a:endParaRPr lang="en-US" sz="2000" b="1" i="0" dirty="0">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hr-HR" altLang="en-US" sz="2000" dirty="0">
              <a:solidFill>
                <a:srgbClr val="262626"/>
              </a:solidFill>
            </a:endParaRPr>
          </a:p>
        </p:txBody>
      </p:sp>
      <p:sp>
        <p:nvSpPr>
          <p:cNvPr id="4" name="TextBox 4">
            <a:extLst>
              <a:ext uri="{FF2B5EF4-FFF2-40B4-BE49-F238E27FC236}">
                <a16:creationId xmlns:a16="http://schemas.microsoft.com/office/drawing/2014/main" id="{B2FEB134-521C-203A-62CC-07E2F173A895}"/>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94572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kodiranje</a:t>
            </a:r>
          </a:p>
        </p:txBody>
      </p:sp>
      <p:sp>
        <p:nvSpPr>
          <p:cNvPr id="2" name="Pravokutnik 1">
            <a:extLst>
              <a:ext uri="{FF2B5EF4-FFF2-40B4-BE49-F238E27FC236}">
                <a16:creationId xmlns:a16="http://schemas.microsoft.com/office/drawing/2014/main" id="{E7C25344-1F9F-48CC-94F1-FB020C87184E}"/>
              </a:ext>
            </a:extLst>
          </p:cNvPr>
          <p:cNvSpPr/>
          <p:nvPr/>
        </p:nvSpPr>
        <p:spPr>
          <a:xfrm>
            <a:off x="66675" y="766354"/>
            <a:ext cx="12058650" cy="3077766"/>
          </a:xfrm>
          <a:prstGeom prst="rect">
            <a:avLst/>
          </a:prstGeom>
        </p:spPr>
        <p:txBody>
          <a:bodyPr wrap="square">
            <a:spAutoFit/>
          </a:bodyPr>
          <a:lstStyle/>
          <a:p>
            <a:endParaRPr lang="hr-HR" altLang="en-US" sz="2000" dirty="0">
              <a:solidFill>
                <a:srgbClr val="262626"/>
              </a:solidFill>
              <a:latin typeface="Calibri" panose="020F0502020204030204" pitchFamily="34" charset="0"/>
              <a:cs typeface="Calibri" panose="020F0502020204030204" pitchFamily="34" charset="0"/>
            </a:endParaRPr>
          </a:p>
          <a:p>
            <a:r>
              <a:rPr lang="hr-HR" altLang="en-US" sz="2000" b="1" dirty="0">
                <a:solidFill>
                  <a:srgbClr val="262626"/>
                </a:solidFill>
                <a:latin typeface="Calibri" panose="020F0502020204030204" pitchFamily="34" charset="0"/>
                <a:cs typeface="Calibri" panose="020F0502020204030204" pitchFamily="34" charset="0"/>
              </a:rPr>
              <a:t>Kodiranje</a:t>
            </a:r>
          </a:p>
          <a:p>
            <a:r>
              <a:rPr lang="hr-HR" altLang="en-US" sz="2000" dirty="0">
                <a:solidFill>
                  <a:srgbClr val="262626"/>
                </a:solidFill>
                <a:latin typeface="Calibri" panose="020F0502020204030204" pitchFamily="34" charset="0"/>
                <a:cs typeface="Calibri" panose="020F0502020204030204" pitchFamily="34" charset="0"/>
              </a:rPr>
              <a:t>Kodiranje je metoda pretvaranja toka podatkovnih bitova u unaprijed definirani "kod". Kodovi su skupine bitova koje se koriste za pružanje predvidljivog uzorka koji mogu prepoznati i pošiljatelj i primatelj na mreži. Drugim riječima, kodiranje je metoda ili uzorak koji se koristi za predstavljanje digitalnih informacija. Ovo je slično načinu na koji Morseova abeceda kodira poruku pomoću niza točaka i crtica.</a:t>
            </a:r>
          </a:p>
          <a:p>
            <a:endParaRPr lang="hr-HR" altLang="en-US" sz="2000" dirty="0">
              <a:solidFill>
                <a:srgbClr val="26262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r-HR" altLang="en-US" dirty="0">
                <a:solidFill>
                  <a:srgbClr val="262626"/>
                </a:solidFill>
                <a:latin typeface="Calibri" panose="020F0502020204030204" pitchFamily="34" charset="0"/>
                <a:cs typeface="Calibri" panose="020F0502020204030204" pitchFamily="34" charset="0"/>
              </a:rPr>
              <a:t>Na primjer, Manchester kodiranje predstavlja bit 0 </a:t>
            </a:r>
            <a:r>
              <a:rPr lang="hr-HR" altLang="en-US" u="sng" dirty="0">
                <a:solidFill>
                  <a:srgbClr val="262626"/>
                </a:solidFill>
                <a:latin typeface="Calibri" panose="020F0502020204030204" pitchFamily="34" charset="0"/>
                <a:cs typeface="Calibri" panose="020F0502020204030204" pitchFamily="34" charset="0"/>
              </a:rPr>
              <a:t>prijelazom visokog u niski napon</a:t>
            </a:r>
            <a:r>
              <a:rPr lang="hr-HR" altLang="en-US" dirty="0">
                <a:solidFill>
                  <a:srgbClr val="262626"/>
                </a:solidFill>
                <a:latin typeface="Calibri" panose="020F0502020204030204" pitchFamily="34" charset="0"/>
                <a:cs typeface="Calibri" panose="020F0502020204030204" pitchFamily="34" charset="0"/>
              </a:rPr>
              <a:t>, a bit 1 predstavljen je kao prijelaz s niskog na visoki napon. Ova vrsta kodiranja koristi se u 10 Mbps Ethernetu. Brže brzine prijenosa podataka zahtijevaju složenije kodiranje. </a:t>
            </a:r>
          </a:p>
        </p:txBody>
      </p:sp>
      <p:pic>
        <p:nvPicPr>
          <p:cNvPr id="6" name="Picture 5">
            <a:extLst>
              <a:ext uri="{FF2B5EF4-FFF2-40B4-BE49-F238E27FC236}">
                <a16:creationId xmlns:a16="http://schemas.microsoft.com/office/drawing/2014/main" id="{0CEA660D-8295-ED3D-67F5-C15B07CE5A0B}"/>
              </a:ext>
            </a:extLst>
          </p:cNvPr>
          <p:cNvPicPr>
            <a:picLocks noChangeAspect="1"/>
          </p:cNvPicPr>
          <p:nvPr/>
        </p:nvPicPr>
        <p:blipFill>
          <a:blip r:embed="rId2"/>
          <a:stretch>
            <a:fillRect/>
          </a:stretch>
        </p:blipFill>
        <p:spPr>
          <a:xfrm>
            <a:off x="5077097" y="3626632"/>
            <a:ext cx="4345577" cy="3197487"/>
          </a:xfrm>
          <a:prstGeom prst="rect">
            <a:avLst/>
          </a:prstGeom>
        </p:spPr>
      </p:pic>
      <p:sp>
        <p:nvSpPr>
          <p:cNvPr id="4" name="TextBox 4">
            <a:extLst>
              <a:ext uri="{FF2B5EF4-FFF2-40B4-BE49-F238E27FC236}">
                <a16:creationId xmlns:a16="http://schemas.microsoft.com/office/drawing/2014/main" id="{21AC250B-5A89-1E77-B7C2-217F9F4E97E7}"/>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1858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signaliziranje</a:t>
            </a:r>
          </a:p>
        </p:txBody>
      </p:sp>
      <p:sp>
        <p:nvSpPr>
          <p:cNvPr id="2" name="Pravokutnik 1">
            <a:extLst>
              <a:ext uri="{FF2B5EF4-FFF2-40B4-BE49-F238E27FC236}">
                <a16:creationId xmlns:a16="http://schemas.microsoft.com/office/drawing/2014/main" id="{E7C25344-1F9F-48CC-94F1-FB020C87184E}"/>
              </a:ext>
            </a:extLst>
          </p:cNvPr>
          <p:cNvSpPr/>
          <p:nvPr/>
        </p:nvSpPr>
        <p:spPr>
          <a:xfrm>
            <a:off x="101512" y="766354"/>
            <a:ext cx="12058650" cy="2554545"/>
          </a:xfrm>
          <a:prstGeom prst="rect">
            <a:avLst/>
          </a:prstGeom>
        </p:spPr>
        <p:txBody>
          <a:bodyPr wrap="square">
            <a:spAutoFit/>
          </a:bodyPr>
          <a:lstStyle/>
          <a:p>
            <a:pPr marL="342900" indent="-342900">
              <a:buFont typeface="Arial" panose="020B0604020202020204" pitchFamily="34" charset="0"/>
              <a:buChar char="•"/>
            </a:pPr>
            <a:r>
              <a:rPr lang="pl-PL" altLang="en-US" sz="2000" dirty="0">
                <a:solidFill>
                  <a:srgbClr val="262626"/>
                </a:solidFill>
                <a:latin typeface="Calibri" panose="020F0502020204030204" pitchFamily="34" charset="0"/>
                <a:cs typeface="Calibri" panose="020F0502020204030204" pitchFamily="34" charset="0"/>
              </a:rPr>
              <a:t>Fizički sloj mora generirati električne, optičke ili bežične signale koji predstavljaju "1" i "0" na mediju. Način na koji su bitovi predstavljeni naziva se </a:t>
            </a:r>
            <a:r>
              <a:rPr lang="pl-PL" altLang="en-US" sz="2000" b="1" dirty="0">
                <a:solidFill>
                  <a:srgbClr val="262626"/>
                </a:solidFill>
                <a:latin typeface="Calibri" panose="020F0502020204030204" pitchFamily="34" charset="0"/>
                <a:cs typeface="Calibri" panose="020F0502020204030204" pitchFamily="34" charset="0"/>
              </a:rPr>
              <a:t>metoda signalizacije</a:t>
            </a:r>
            <a:r>
              <a:rPr lang="pl-PL" altLang="en-US" sz="2000" dirty="0">
                <a:solidFill>
                  <a:srgbClr val="262626"/>
                </a:solidFill>
                <a:latin typeface="Calibri" panose="020F0502020204030204" pitchFamily="34" charset="0"/>
                <a:cs typeface="Calibri" panose="020F0502020204030204" pitchFamily="34" charset="0"/>
              </a:rPr>
              <a:t>. Standardi fizičkog sloja moraju definirati koja vrsta signala predstavlja "1", a koja vrsta signala predstavlja "0". To može biti jednostavno poput promjene razine električnog signala ili optičkog pulsa. Na primjer, dugi puls može predstavljati 1, dok kratki puls može predstavljati 0. (Ovo je slično metodi signaliziranja koja se koristi u Morseovoj abecedi, koja može koristiti niz tonova za uključivanje/isključivanje, svjetla ili klikova za slanje teksta preko telefonskih žica ili između brodova na moru.)</a:t>
            </a:r>
          </a:p>
          <a:p>
            <a:pPr marL="342900" indent="-342900">
              <a:buFont typeface="Arial" panose="020B0604020202020204" pitchFamily="34" charset="0"/>
              <a:buChar char="•"/>
            </a:pPr>
            <a:endParaRPr lang="pl-PL" altLang="en-US" sz="2000" dirty="0">
              <a:solidFill>
                <a:srgbClr val="262626"/>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40514DF-066A-9436-465B-814F0C6DEF6E}"/>
              </a:ext>
            </a:extLst>
          </p:cNvPr>
          <p:cNvPicPr>
            <a:picLocks noChangeAspect="1"/>
          </p:cNvPicPr>
          <p:nvPr/>
        </p:nvPicPr>
        <p:blipFill>
          <a:blip r:embed="rId2"/>
          <a:stretch>
            <a:fillRect/>
          </a:stretch>
        </p:blipFill>
        <p:spPr>
          <a:xfrm>
            <a:off x="563066" y="3429000"/>
            <a:ext cx="3320957" cy="1185456"/>
          </a:xfrm>
          <a:prstGeom prst="rect">
            <a:avLst/>
          </a:prstGeom>
        </p:spPr>
      </p:pic>
      <p:pic>
        <p:nvPicPr>
          <p:cNvPr id="8" name="Picture 7">
            <a:extLst>
              <a:ext uri="{FF2B5EF4-FFF2-40B4-BE49-F238E27FC236}">
                <a16:creationId xmlns:a16="http://schemas.microsoft.com/office/drawing/2014/main" id="{6F153E88-22D8-1A3B-0450-15298B9FC91A}"/>
              </a:ext>
            </a:extLst>
          </p:cNvPr>
          <p:cNvPicPr>
            <a:picLocks noChangeAspect="1"/>
          </p:cNvPicPr>
          <p:nvPr/>
        </p:nvPicPr>
        <p:blipFill>
          <a:blip r:embed="rId3"/>
          <a:stretch>
            <a:fillRect/>
          </a:stretch>
        </p:blipFill>
        <p:spPr>
          <a:xfrm>
            <a:off x="411210" y="4738342"/>
            <a:ext cx="4056289" cy="1511337"/>
          </a:xfrm>
          <a:prstGeom prst="rect">
            <a:avLst/>
          </a:prstGeom>
        </p:spPr>
      </p:pic>
      <p:pic>
        <p:nvPicPr>
          <p:cNvPr id="10" name="Picture 9">
            <a:extLst>
              <a:ext uri="{FF2B5EF4-FFF2-40B4-BE49-F238E27FC236}">
                <a16:creationId xmlns:a16="http://schemas.microsoft.com/office/drawing/2014/main" id="{5F7950FE-5805-444B-52A1-AFAAEF940B7F}"/>
              </a:ext>
            </a:extLst>
          </p:cNvPr>
          <p:cNvPicPr>
            <a:picLocks noChangeAspect="1"/>
          </p:cNvPicPr>
          <p:nvPr/>
        </p:nvPicPr>
        <p:blipFill>
          <a:blip r:embed="rId4"/>
          <a:stretch>
            <a:fillRect/>
          </a:stretch>
        </p:blipFill>
        <p:spPr>
          <a:xfrm>
            <a:off x="5138057" y="2668790"/>
            <a:ext cx="4590233" cy="3580889"/>
          </a:xfrm>
          <a:prstGeom prst="rect">
            <a:avLst/>
          </a:prstGeom>
        </p:spPr>
      </p:pic>
      <p:sp>
        <p:nvSpPr>
          <p:cNvPr id="4" name="TextBox 4">
            <a:extLst>
              <a:ext uri="{FF2B5EF4-FFF2-40B4-BE49-F238E27FC236}">
                <a16:creationId xmlns:a16="http://schemas.microsoft.com/office/drawing/2014/main" id="{B0B1361A-B3D0-5C36-6BEA-CFEB25D492D5}"/>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339662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Širina pojasa (</a:t>
            </a:r>
            <a:r>
              <a:rPr lang="hr-HR" sz="3600" dirty="0" err="1"/>
              <a:t>Bandwidth</a:t>
            </a:r>
            <a:r>
              <a:rPr lang="hr-HR" sz="3600" dirty="0"/>
              <a:t>)</a:t>
            </a:r>
          </a:p>
        </p:txBody>
      </p:sp>
      <p:sp>
        <p:nvSpPr>
          <p:cNvPr id="2" name="Pravokutnik 1">
            <a:extLst>
              <a:ext uri="{FF2B5EF4-FFF2-40B4-BE49-F238E27FC236}">
                <a16:creationId xmlns:a16="http://schemas.microsoft.com/office/drawing/2014/main" id="{E7C25344-1F9F-48CC-94F1-FB020C87184E}"/>
              </a:ext>
            </a:extLst>
          </p:cNvPr>
          <p:cNvSpPr/>
          <p:nvPr/>
        </p:nvSpPr>
        <p:spPr>
          <a:xfrm>
            <a:off x="101512" y="766354"/>
            <a:ext cx="12058650" cy="4093428"/>
          </a:xfrm>
          <a:prstGeom prst="rect">
            <a:avLst/>
          </a:prstGeom>
        </p:spPr>
        <p:txBody>
          <a:bodyPr wrap="square">
            <a:spAutoFit/>
          </a:bodyPr>
          <a:lstStyle/>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Različiti fizički mediji podržavaju prijenos bitova različitim brzinama. Prijenos podataka obično se razmatra u smislu širine pojasa (kapacitet kojim medij može prenositi podatke). </a:t>
            </a:r>
          </a:p>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Digitalna širina pojasa mjeri količinu podataka koja može teći s jednog mjesta na drugo u određenom vremenu. Propusnost se obično mjeri u kilobitima po sekundi (kbps), megabitima po sekundi (Mbps) ili gigabitima po sekundi (Gbps). </a:t>
            </a:r>
          </a:p>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Propusnost (bandwidth) nije isto što i „brzina signala na žici” jer je to isto i za 10 i za 100 Mbps („brzina električne energije”)</a:t>
            </a:r>
          </a:p>
          <a:p>
            <a:pPr marL="342900" indent="-342900">
              <a:buFont typeface="Arial" panose="020B0604020202020204" pitchFamily="34" charset="0"/>
              <a:buChar char="•"/>
            </a:pPr>
            <a:endParaRPr lang="pl-PL" alt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Kombinacija čimbenika određuje praktičnu propusnost mreže:</a:t>
            </a: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Svojstva fizičkih medija</a:t>
            </a: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Odabrane tehnologije za signalizaciju i detekciju mrežnih signala</a:t>
            </a: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Fizička svojstva medija, trenutne tehnologije i zakoni fizike igraju ulogu u određivanju dostupne širine pojasa.</a:t>
            </a:r>
          </a:p>
        </p:txBody>
      </p:sp>
      <p:sp>
        <p:nvSpPr>
          <p:cNvPr id="4" name="TextBox 4">
            <a:extLst>
              <a:ext uri="{FF2B5EF4-FFF2-40B4-BE49-F238E27FC236}">
                <a16:creationId xmlns:a16="http://schemas.microsoft.com/office/drawing/2014/main" id="{A3B7551C-D81A-338A-9D7B-0042B1A1D886}"/>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138092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Širina pojasa (</a:t>
            </a:r>
            <a:r>
              <a:rPr lang="hr-HR" sz="3600" dirty="0" err="1"/>
              <a:t>Bandwidth</a:t>
            </a:r>
            <a:r>
              <a:rPr lang="hr-HR" sz="3600" dirty="0"/>
              <a:t>)-terminologija</a:t>
            </a:r>
          </a:p>
        </p:txBody>
      </p:sp>
      <p:sp>
        <p:nvSpPr>
          <p:cNvPr id="2" name="Pravokutnik 1">
            <a:extLst>
              <a:ext uri="{FF2B5EF4-FFF2-40B4-BE49-F238E27FC236}">
                <a16:creationId xmlns:a16="http://schemas.microsoft.com/office/drawing/2014/main" id="{E7C25344-1F9F-48CC-94F1-FB020C87184E}"/>
              </a:ext>
            </a:extLst>
          </p:cNvPr>
          <p:cNvSpPr/>
          <p:nvPr/>
        </p:nvSpPr>
        <p:spPr>
          <a:xfrm>
            <a:off x="101512" y="766354"/>
            <a:ext cx="12058650" cy="5016758"/>
          </a:xfrm>
          <a:prstGeom prst="rect">
            <a:avLst/>
          </a:prstGeom>
        </p:spPr>
        <p:txBody>
          <a:bodyPr wrap="square">
            <a:spAutoFit/>
          </a:bodyPr>
          <a:lstStyle/>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Izrazi koji se koriste za mjerenje kvalitete širine pojasa (iskoristivosti) uključuju:</a:t>
            </a:r>
          </a:p>
          <a:p>
            <a:pPr marL="800100" lvl="1" indent="-342900">
              <a:buFont typeface="Arial" panose="020B0604020202020204" pitchFamily="34" charset="0"/>
              <a:buChar char="•"/>
            </a:pPr>
            <a:r>
              <a:rPr lang="pl-PL" altLang="en-US" sz="2000" b="1" dirty="0">
                <a:latin typeface="Calibri" panose="020F0502020204030204" pitchFamily="34" charset="0"/>
                <a:cs typeface="Calibri" panose="020F0502020204030204" pitchFamily="34" charset="0"/>
              </a:rPr>
              <a:t>Latencija</a:t>
            </a:r>
            <a:r>
              <a:rPr lang="pl-PL" altLang="en-US" sz="2000" dirty="0">
                <a:latin typeface="Calibri" panose="020F0502020204030204" pitchFamily="34" charset="0"/>
                <a:cs typeface="Calibri" panose="020F0502020204030204" pitchFamily="34" charset="0"/>
              </a:rPr>
              <a:t> (eng. Latency) – količina vremena (uključujući i kašnjenja=delay) potrebna da podatci dođu od izvora do odredišta</a:t>
            </a:r>
          </a:p>
          <a:p>
            <a:pPr marL="800100" lvl="1" indent="-342900">
              <a:buFont typeface="Arial" panose="020B0604020202020204" pitchFamily="34" charset="0"/>
              <a:buChar char="•"/>
            </a:pPr>
            <a:endParaRPr lang="pl-PL" altLang="en-US" sz="20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pl-PL" altLang="en-US" sz="2000" b="1" dirty="0">
                <a:latin typeface="Calibri" panose="020F0502020204030204" pitchFamily="34" charset="0"/>
                <a:cs typeface="Calibri" panose="020F0502020204030204" pitchFamily="34" charset="0"/>
              </a:rPr>
              <a:t>Propusnost</a:t>
            </a:r>
            <a:r>
              <a:rPr lang="pl-PL" altLang="en-US" sz="2000" dirty="0">
                <a:latin typeface="Calibri" panose="020F0502020204030204" pitchFamily="34" charset="0"/>
                <a:cs typeface="Calibri" panose="020F0502020204030204" pitchFamily="34" charset="0"/>
              </a:rPr>
              <a:t> (eng. Throughput) – količina prenesenih bitova po jedinici vremena. Propusnost ne može biti brža od najsporije veze na putu od izvora do odredišta. Čak i ako svi ili većina segmenata imaju visoku propusnost, bit će potreban samo jedan segment na putu s niskom propusnošću da bi se stvorilo usko grlo u propusnosti cijele mreže.</a:t>
            </a:r>
          </a:p>
          <a:p>
            <a:pPr marL="1257300" lvl="2" indent="-342900">
              <a:buFont typeface="Arial" panose="020B0604020202020204" pitchFamily="34" charset="0"/>
              <a:buChar char="•"/>
            </a:pPr>
            <a:r>
              <a:rPr lang="hr-HR" sz="2000" b="0" i="0" dirty="0">
                <a:effectLst/>
                <a:latin typeface="Calibri" panose="020F0502020204030204" pitchFamily="34" charset="0"/>
                <a:cs typeface="Calibri" panose="020F0502020204030204" pitchFamily="34" charset="0"/>
              </a:rPr>
              <a:t>Razni faktori utječu na propusnost npr</a:t>
            </a:r>
            <a:r>
              <a:rPr lang="hr-HR" sz="2000" dirty="0">
                <a:latin typeface="Calibri" panose="020F0502020204030204" pitchFamily="34" charset="0"/>
                <a:cs typeface="Calibri" panose="020F0502020204030204" pitchFamily="34" charset="0"/>
              </a:rPr>
              <a:t>. Količina podataka, vrsta prometa, latencija koju unosi svaki uređaj u mreži itd.  P</a:t>
            </a:r>
            <a:r>
              <a:rPr lang="hr-HR" sz="2000" b="0" i="0" dirty="0">
                <a:effectLst/>
                <a:latin typeface="Calibri" panose="020F0502020204030204" pitchFamily="34" charset="0"/>
                <a:cs typeface="Calibri" panose="020F0502020204030204" pitchFamily="34" charset="0"/>
              </a:rPr>
              <a:t>ropusnost je obično manja od širine pojasa </a:t>
            </a:r>
          </a:p>
          <a:p>
            <a:pPr marL="1257300" lvl="2" indent="-342900">
              <a:buFont typeface="Arial" panose="020B0604020202020204" pitchFamily="34" charset="0"/>
              <a:buChar char="•"/>
            </a:pPr>
            <a:endParaRPr lang="hr-HR" sz="20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Količina korisnih podataka po jedinici vremena (eng. </a:t>
            </a:r>
            <a:r>
              <a:rPr lang="pl-PL" altLang="en-US" sz="2000" b="1" dirty="0">
                <a:latin typeface="Calibri" panose="020F0502020204030204" pitchFamily="34" charset="0"/>
                <a:cs typeface="Calibri" panose="020F0502020204030204" pitchFamily="34" charset="0"/>
              </a:rPr>
              <a:t>Goodput</a:t>
            </a:r>
            <a:r>
              <a:rPr lang="pl-PL" altLang="en-US" sz="2000" dirty="0">
                <a:latin typeface="Calibri" panose="020F0502020204030204" pitchFamily="34" charset="0"/>
                <a:cs typeface="Calibri" panose="020F0502020204030204" pitchFamily="34" charset="0"/>
              </a:rPr>
              <a:t>)- „</a:t>
            </a:r>
            <a:r>
              <a:rPr lang="pl-PL" altLang="en-US" sz="2000" u="sng" dirty="0">
                <a:latin typeface="Calibri" panose="020F0502020204030204" pitchFamily="34" charset="0"/>
                <a:cs typeface="Calibri" panose="020F0502020204030204" pitchFamily="34" charset="0"/>
              </a:rPr>
              <a:t>Goodput” je propusnost minus sav dodatni „teret” na komunikaciju </a:t>
            </a:r>
            <a:r>
              <a:rPr lang="pl-PL" altLang="en-US" sz="2000" dirty="0">
                <a:latin typeface="Calibri" panose="020F0502020204030204" pitchFamily="34" charset="0"/>
                <a:cs typeface="Calibri" panose="020F0502020204030204" pitchFamily="34" charset="0"/>
              </a:rPr>
              <a:t>npr. uspostavljanje sesija, potvrde, enkapsulaciju i ponovno slanje bitova itd. </a:t>
            </a:r>
          </a:p>
          <a:p>
            <a:pPr marL="1257300" lvl="2" indent="-342900">
              <a:buFont typeface="Arial" panose="020B0604020202020204" pitchFamily="34" charset="0"/>
              <a:buChar char="•"/>
            </a:pPr>
            <a:r>
              <a:rPr lang="pl-PL" altLang="en-US" sz="2000">
                <a:latin typeface="Calibri" panose="020F0502020204030204" pitchFamily="34" charset="0"/>
                <a:cs typeface="Calibri" panose="020F0502020204030204" pitchFamily="34" charset="0"/>
              </a:rPr>
              <a:t>„Goodput</a:t>
            </a:r>
            <a:r>
              <a:rPr lang="pl-PL" altLang="en-US" sz="2000" dirty="0">
                <a:latin typeface="Calibri" panose="020F0502020204030204" pitchFamily="34" charset="0"/>
                <a:cs typeface="Calibri" panose="020F0502020204030204" pitchFamily="34" charset="0"/>
              </a:rPr>
              <a:t>” je uvijek niži od propusnosti (Througput), koja je općenito niža od širine pojasa (Bandwidth).</a:t>
            </a:r>
          </a:p>
        </p:txBody>
      </p:sp>
      <p:sp>
        <p:nvSpPr>
          <p:cNvPr id="4" name="TextBox 4">
            <a:extLst>
              <a:ext uri="{FF2B5EF4-FFF2-40B4-BE49-F238E27FC236}">
                <a16:creationId xmlns:a16="http://schemas.microsoft.com/office/drawing/2014/main" id="{E811B48A-B211-1F6F-5C2A-7E0D9BDA2E9A}"/>
              </a:ext>
            </a:extLst>
          </p:cNvPr>
          <p:cNvSpPr txBox="1"/>
          <p:nvPr/>
        </p:nvSpPr>
        <p:spPr>
          <a:xfrm>
            <a:off x="9803161" y="70555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98393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32790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21371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OSI referentni model</a:t>
            </a:r>
          </a:p>
        </p:txBody>
      </p:sp>
      <p:sp>
        <p:nvSpPr>
          <p:cNvPr id="3" name="TextBox 2">
            <a:extLst>
              <a:ext uri="{FF2B5EF4-FFF2-40B4-BE49-F238E27FC236}">
                <a16:creationId xmlns:a16="http://schemas.microsoft.com/office/drawing/2014/main" id="{A93363A7-C9D9-D4DE-050C-DB6AC0507CF0}"/>
              </a:ext>
            </a:extLst>
          </p:cNvPr>
          <p:cNvSpPr txBox="1"/>
          <p:nvPr/>
        </p:nvSpPr>
        <p:spPr>
          <a:xfrm>
            <a:off x="200024" y="880293"/>
            <a:ext cx="11600089" cy="2677656"/>
          </a:xfrm>
          <a:prstGeom prst="rect">
            <a:avLst/>
          </a:prstGeom>
          <a:noFill/>
        </p:spPr>
        <p:txBody>
          <a:bodyPr wrap="square">
            <a:spAutoFit/>
          </a:bodyPr>
          <a:lstStyle/>
          <a:p>
            <a:pPr marL="342900" indent="-342900" algn="l">
              <a:buFont typeface="Arial" panose="020B0604020202020204" pitchFamily="34" charset="0"/>
              <a:buChar char="•"/>
            </a:pPr>
            <a:r>
              <a:rPr lang="en-US" sz="2400" b="0" i="0" dirty="0">
                <a:effectLst/>
                <a:latin typeface="+mj-lt"/>
              </a:rPr>
              <a:t>OSI </a:t>
            </a:r>
            <a:r>
              <a:rPr lang="en-US" sz="2400" b="0" i="0" dirty="0" err="1">
                <a:solidFill>
                  <a:srgbClr val="FF0000"/>
                </a:solidFill>
                <a:effectLst/>
                <a:latin typeface="+mj-lt"/>
              </a:rPr>
              <a:t>referentni</a:t>
            </a:r>
            <a:r>
              <a:rPr lang="en-US" sz="2400" b="0" i="0" dirty="0">
                <a:solidFill>
                  <a:srgbClr val="FF0000"/>
                </a:solidFill>
                <a:effectLst/>
                <a:latin typeface="+mj-lt"/>
              </a:rPr>
              <a:t> model </a:t>
            </a:r>
            <a:r>
              <a:rPr lang="en-US" sz="2400" b="0" i="0" dirty="0" err="1">
                <a:effectLst/>
                <a:latin typeface="+mj-lt"/>
              </a:rPr>
              <a:t>pruža</a:t>
            </a:r>
            <a:r>
              <a:rPr lang="en-US" sz="2400" b="0" i="0" dirty="0">
                <a:effectLst/>
                <a:latin typeface="+mj-lt"/>
              </a:rPr>
              <a:t> </a:t>
            </a:r>
            <a:r>
              <a:rPr lang="en-US" sz="2400" b="0" i="0" dirty="0" err="1">
                <a:effectLst/>
                <a:latin typeface="+mj-lt"/>
              </a:rPr>
              <a:t>opsežan</a:t>
            </a:r>
            <a:r>
              <a:rPr lang="en-US" sz="2400" b="0" i="0" dirty="0">
                <a:effectLst/>
                <a:latin typeface="+mj-lt"/>
              </a:rPr>
              <a:t> </a:t>
            </a:r>
            <a:r>
              <a:rPr lang="en-US" sz="2400" b="0" i="0" dirty="0" err="1">
                <a:effectLst/>
                <a:latin typeface="+mj-lt"/>
              </a:rPr>
              <a:t>popis</a:t>
            </a:r>
            <a:r>
              <a:rPr lang="en-US" sz="2400" b="0" i="0" dirty="0">
                <a:effectLst/>
                <a:latin typeface="+mj-lt"/>
              </a:rPr>
              <a:t> </a:t>
            </a:r>
            <a:r>
              <a:rPr lang="en-US" sz="2400" b="0" i="0" dirty="0" err="1">
                <a:effectLst/>
                <a:latin typeface="+mj-lt"/>
              </a:rPr>
              <a:t>funkcija</a:t>
            </a:r>
            <a:r>
              <a:rPr lang="en-US" sz="2400" b="0" i="0" dirty="0">
                <a:effectLst/>
                <a:latin typeface="+mj-lt"/>
              </a:rPr>
              <a:t> i </a:t>
            </a:r>
            <a:r>
              <a:rPr lang="en-US" sz="2400" b="0" i="0" dirty="0" err="1">
                <a:effectLst/>
                <a:latin typeface="+mj-lt"/>
              </a:rPr>
              <a:t>usluga</a:t>
            </a:r>
            <a:r>
              <a:rPr lang="en-US" sz="2400" b="0" i="0" dirty="0">
                <a:effectLst/>
                <a:latin typeface="+mj-lt"/>
              </a:rPr>
              <a:t> </a:t>
            </a:r>
            <a:r>
              <a:rPr lang="en-US" sz="2400" b="0" i="0" dirty="0" err="1">
                <a:effectLst/>
                <a:latin typeface="+mj-lt"/>
              </a:rPr>
              <a:t>koje</a:t>
            </a:r>
            <a:r>
              <a:rPr lang="en-US" sz="2400" b="0" i="0" dirty="0">
                <a:effectLst/>
                <a:latin typeface="+mj-lt"/>
              </a:rPr>
              <a:t> se </a:t>
            </a:r>
            <a:r>
              <a:rPr lang="en-US" sz="2400" b="0" i="0" dirty="0" err="1">
                <a:effectLst/>
                <a:latin typeface="+mj-lt"/>
              </a:rPr>
              <a:t>mogu</a:t>
            </a:r>
            <a:r>
              <a:rPr lang="en-US" sz="2400" b="0" i="0" dirty="0">
                <a:effectLst/>
                <a:latin typeface="+mj-lt"/>
              </a:rPr>
              <a:t> </a:t>
            </a:r>
            <a:r>
              <a:rPr lang="en-US" sz="2400" b="0" i="0" dirty="0" err="1">
                <a:effectLst/>
                <a:latin typeface="+mj-lt"/>
              </a:rPr>
              <a:t>pojaviti</a:t>
            </a:r>
            <a:r>
              <a:rPr lang="en-US" sz="2400" b="0" i="0" dirty="0">
                <a:effectLst/>
                <a:latin typeface="+mj-lt"/>
              </a:rPr>
              <a:t> </a:t>
            </a:r>
            <a:r>
              <a:rPr lang="en-US" sz="2400" b="0" i="0" dirty="0" err="1">
                <a:effectLst/>
                <a:latin typeface="+mj-lt"/>
              </a:rPr>
              <a:t>na</a:t>
            </a:r>
            <a:r>
              <a:rPr lang="en-US" sz="2400" b="0" i="0" dirty="0">
                <a:effectLst/>
                <a:latin typeface="+mj-lt"/>
              </a:rPr>
              <a:t> </a:t>
            </a:r>
            <a:r>
              <a:rPr lang="en-US" sz="2400" b="0" i="0" dirty="0" err="1">
                <a:effectLst/>
                <a:latin typeface="+mj-lt"/>
              </a:rPr>
              <a:t>svakom</a:t>
            </a:r>
            <a:r>
              <a:rPr lang="en-US" sz="2400" b="0" i="0" dirty="0">
                <a:effectLst/>
                <a:latin typeface="+mj-lt"/>
              </a:rPr>
              <a:t> </a:t>
            </a:r>
            <a:r>
              <a:rPr lang="en-US" sz="2400" b="0" i="0" dirty="0" err="1">
                <a:effectLst/>
                <a:latin typeface="+mj-lt"/>
              </a:rPr>
              <a:t>sloju</a:t>
            </a:r>
            <a:r>
              <a:rPr lang="en-US" sz="2400" b="0" i="0" dirty="0">
                <a:effectLst/>
                <a:latin typeface="+mj-lt"/>
              </a:rPr>
              <a:t>. Ova </a:t>
            </a:r>
            <a:r>
              <a:rPr lang="en-US" sz="2400" b="0" i="0" dirty="0" err="1">
                <a:effectLst/>
                <a:latin typeface="+mj-lt"/>
              </a:rPr>
              <a:t>vrsta</a:t>
            </a:r>
            <a:r>
              <a:rPr lang="en-US" sz="2400" b="0" i="0" dirty="0">
                <a:effectLst/>
                <a:latin typeface="+mj-lt"/>
              </a:rPr>
              <a:t> </a:t>
            </a:r>
            <a:r>
              <a:rPr lang="en-US" sz="2400" b="0" i="0" dirty="0" err="1">
                <a:effectLst/>
                <a:latin typeface="+mj-lt"/>
              </a:rPr>
              <a:t>modela</a:t>
            </a:r>
            <a:r>
              <a:rPr lang="en-US" sz="2400" b="0" i="0" dirty="0">
                <a:effectLst/>
                <a:latin typeface="+mj-lt"/>
              </a:rPr>
              <a:t> </a:t>
            </a:r>
            <a:r>
              <a:rPr lang="en-US" sz="2400" b="0" i="0" dirty="0" err="1">
                <a:effectLst/>
                <a:latin typeface="+mj-lt"/>
              </a:rPr>
              <a:t>osigurava</a:t>
            </a:r>
            <a:r>
              <a:rPr lang="en-US" sz="2400" b="0" i="0" dirty="0">
                <a:effectLst/>
                <a:latin typeface="+mj-lt"/>
              </a:rPr>
              <a:t> </a:t>
            </a:r>
            <a:r>
              <a:rPr lang="en-US" sz="2400" b="0" i="0" dirty="0" err="1">
                <a:effectLst/>
                <a:latin typeface="+mj-lt"/>
              </a:rPr>
              <a:t>dosljednost</a:t>
            </a:r>
            <a:r>
              <a:rPr lang="en-US" sz="2400" b="0" i="0" dirty="0">
                <a:effectLst/>
                <a:latin typeface="+mj-lt"/>
              </a:rPr>
              <a:t> </a:t>
            </a:r>
            <a:r>
              <a:rPr lang="en-US" sz="2400" b="0" i="0" dirty="0" err="1">
                <a:effectLst/>
                <a:latin typeface="+mj-lt"/>
              </a:rPr>
              <a:t>unutar</a:t>
            </a:r>
            <a:r>
              <a:rPr lang="en-US" sz="2400" b="0" i="0" dirty="0">
                <a:effectLst/>
                <a:latin typeface="+mj-lt"/>
              </a:rPr>
              <a:t> </a:t>
            </a:r>
            <a:r>
              <a:rPr lang="en-US" sz="2400" b="0" i="0" dirty="0" err="1">
                <a:effectLst/>
                <a:latin typeface="+mj-lt"/>
              </a:rPr>
              <a:t>svih</a:t>
            </a:r>
            <a:r>
              <a:rPr lang="en-US" sz="2400" b="0" i="0" dirty="0">
                <a:effectLst/>
                <a:latin typeface="+mj-lt"/>
              </a:rPr>
              <a:t> </a:t>
            </a:r>
            <a:r>
              <a:rPr lang="en-US" sz="2400" b="0" i="0" dirty="0" err="1">
                <a:effectLst/>
                <a:latin typeface="+mj-lt"/>
              </a:rPr>
              <a:t>vrsta</a:t>
            </a:r>
            <a:r>
              <a:rPr lang="en-US" sz="2400" b="0" i="0" dirty="0">
                <a:effectLst/>
                <a:latin typeface="+mj-lt"/>
              </a:rPr>
              <a:t> </a:t>
            </a:r>
            <a:r>
              <a:rPr lang="en-US" sz="2400" b="0" i="0" dirty="0" err="1">
                <a:effectLst/>
                <a:latin typeface="+mj-lt"/>
              </a:rPr>
              <a:t>mrežnih</a:t>
            </a:r>
            <a:r>
              <a:rPr lang="en-US" sz="2400" b="0" i="0" dirty="0">
                <a:effectLst/>
                <a:latin typeface="+mj-lt"/>
              </a:rPr>
              <a:t> </a:t>
            </a:r>
            <a:r>
              <a:rPr lang="en-US" sz="2400" b="0" i="0" dirty="0" err="1">
                <a:effectLst/>
                <a:latin typeface="+mj-lt"/>
              </a:rPr>
              <a:t>protokola</a:t>
            </a:r>
            <a:r>
              <a:rPr lang="en-US" sz="2400" b="0" i="0" dirty="0">
                <a:effectLst/>
                <a:latin typeface="+mj-lt"/>
              </a:rPr>
              <a:t> i </a:t>
            </a:r>
            <a:r>
              <a:rPr lang="en-US" sz="2400" b="0" i="0" dirty="0" err="1">
                <a:effectLst/>
                <a:latin typeface="+mj-lt"/>
              </a:rPr>
              <a:t>usluga</a:t>
            </a:r>
            <a:r>
              <a:rPr lang="en-US" sz="2400" b="0" i="0" dirty="0">
                <a:effectLst/>
                <a:latin typeface="+mj-lt"/>
              </a:rPr>
              <a:t> </a:t>
            </a:r>
            <a:r>
              <a:rPr lang="en-US" sz="2400" b="0" i="0" dirty="0" err="1">
                <a:effectLst/>
                <a:latin typeface="+mj-lt"/>
              </a:rPr>
              <a:t>opisujući</a:t>
            </a:r>
            <a:r>
              <a:rPr lang="en-US" sz="2400" b="0" i="0" dirty="0">
                <a:effectLst/>
                <a:latin typeface="+mj-lt"/>
              </a:rPr>
              <a:t> </a:t>
            </a:r>
            <a:r>
              <a:rPr lang="en-US" sz="2400" b="0" i="0" dirty="0" err="1">
                <a:effectLst/>
                <a:latin typeface="+mj-lt"/>
              </a:rPr>
              <a:t>što</a:t>
            </a:r>
            <a:r>
              <a:rPr lang="en-US" sz="2400" b="0" i="0" dirty="0">
                <a:effectLst/>
                <a:latin typeface="+mj-lt"/>
              </a:rPr>
              <a:t> se mora </a:t>
            </a:r>
            <a:r>
              <a:rPr lang="en-US" sz="2400" b="0" i="0" dirty="0" err="1">
                <a:effectLst/>
                <a:latin typeface="+mj-lt"/>
              </a:rPr>
              <a:t>učiniti</a:t>
            </a:r>
            <a:r>
              <a:rPr lang="en-US" sz="2400" b="0" i="0" dirty="0">
                <a:effectLst/>
                <a:latin typeface="+mj-lt"/>
              </a:rPr>
              <a:t> </a:t>
            </a:r>
            <a:r>
              <a:rPr lang="en-US" sz="2400" b="0" i="0" dirty="0" err="1">
                <a:effectLst/>
                <a:latin typeface="+mj-lt"/>
              </a:rPr>
              <a:t>na</a:t>
            </a:r>
            <a:r>
              <a:rPr lang="en-US" sz="2400" b="0" i="0" dirty="0">
                <a:effectLst/>
                <a:latin typeface="+mj-lt"/>
              </a:rPr>
              <a:t> </a:t>
            </a:r>
            <a:r>
              <a:rPr lang="en-US" sz="2400" b="0" i="0" dirty="0" err="1">
                <a:effectLst/>
                <a:latin typeface="+mj-lt"/>
              </a:rPr>
              <a:t>određenom</a:t>
            </a:r>
            <a:r>
              <a:rPr lang="en-US" sz="2400" b="0" i="0" dirty="0">
                <a:effectLst/>
                <a:latin typeface="+mj-lt"/>
              </a:rPr>
              <a:t> </a:t>
            </a:r>
            <a:r>
              <a:rPr lang="en-US" sz="2400" b="0" i="0" dirty="0" err="1">
                <a:effectLst/>
                <a:latin typeface="+mj-lt"/>
              </a:rPr>
              <a:t>sloju</a:t>
            </a:r>
            <a:r>
              <a:rPr lang="en-US" sz="2400" b="0" i="0" dirty="0">
                <a:effectLst/>
                <a:latin typeface="+mj-lt"/>
              </a:rPr>
              <a:t>, </a:t>
            </a:r>
            <a:r>
              <a:rPr lang="en-US" sz="2400" b="0" i="0" dirty="0" err="1">
                <a:effectLst/>
                <a:latin typeface="+mj-lt"/>
              </a:rPr>
              <a:t>ali</a:t>
            </a:r>
            <a:r>
              <a:rPr lang="en-US" sz="2400" b="0" i="0" dirty="0">
                <a:effectLst/>
                <a:latin typeface="+mj-lt"/>
              </a:rPr>
              <a:t> ne </a:t>
            </a:r>
            <a:r>
              <a:rPr lang="en-US" sz="2400" b="0" i="0" dirty="0" err="1">
                <a:effectLst/>
                <a:latin typeface="+mj-lt"/>
              </a:rPr>
              <a:t>propisujući</a:t>
            </a:r>
            <a:r>
              <a:rPr lang="en-US" sz="2400" b="0" i="0" dirty="0">
                <a:effectLst/>
                <a:latin typeface="+mj-lt"/>
              </a:rPr>
              <a:t> </a:t>
            </a:r>
            <a:r>
              <a:rPr lang="en-US" sz="2400" b="0" i="0" dirty="0" err="1">
                <a:effectLst/>
                <a:latin typeface="+mj-lt"/>
              </a:rPr>
              <a:t>kako</a:t>
            </a:r>
            <a:r>
              <a:rPr lang="en-US" sz="2400" b="0" i="0" dirty="0">
                <a:effectLst/>
                <a:latin typeface="+mj-lt"/>
              </a:rPr>
              <a:t> bi se to </a:t>
            </a:r>
            <a:r>
              <a:rPr lang="en-US" sz="2400" b="0" i="0" dirty="0" err="1">
                <a:effectLst/>
                <a:latin typeface="+mj-lt"/>
              </a:rPr>
              <a:t>trebalo</a:t>
            </a:r>
            <a:r>
              <a:rPr lang="en-US" sz="2400" b="0" i="0" dirty="0">
                <a:effectLst/>
                <a:latin typeface="+mj-lt"/>
              </a:rPr>
              <a:t> </a:t>
            </a:r>
            <a:r>
              <a:rPr lang="en-US" sz="2400" b="0" i="0" dirty="0" err="1">
                <a:effectLst/>
                <a:latin typeface="+mj-lt"/>
              </a:rPr>
              <a:t>postići</a:t>
            </a:r>
            <a:r>
              <a:rPr lang="en-US" sz="2400" b="0" i="0" dirty="0">
                <a:effectLst/>
                <a:latin typeface="+mj-lt"/>
              </a:rPr>
              <a:t>.</a:t>
            </a:r>
          </a:p>
          <a:p>
            <a:pPr marL="342900" indent="-342900" algn="l">
              <a:buFont typeface="Arial" panose="020B0604020202020204" pitchFamily="34" charset="0"/>
              <a:buChar char="•"/>
            </a:pPr>
            <a:endParaRPr lang="en-US" sz="2400" b="0" i="0" dirty="0">
              <a:effectLst/>
              <a:latin typeface="+mj-lt"/>
            </a:endParaRPr>
          </a:p>
          <a:p>
            <a:pPr marL="342900" indent="-342900" algn="l">
              <a:buFont typeface="Arial" panose="020B0604020202020204" pitchFamily="34" charset="0"/>
              <a:buChar char="•"/>
            </a:pPr>
            <a:r>
              <a:rPr lang="en-US" sz="2400" b="0" i="0" dirty="0" err="1">
                <a:effectLst/>
                <a:latin typeface="+mj-lt"/>
              </a:rPr>
              <a:t>Također</a:t>
            </a:r>
            <a:r>
              <a:rPr lang="en-US" sz="2400" b="0" i="0" dirty="0">
                <a:effectLst/>
                <a:latin typeface="+mj-lt"/>
              </a:rPr>
              <a:t> </a:t>
            </a:r>
            <a:r>
              <a:rPr lang="en-US" sz="2400" b="0" i="0" dirty="0" err="1">
                <a:effectLst/>
                <a:latin typeface="+mj-lt"/>
              </a:rPr>
              <a:t>opisuje</a:t>
            </a:r>
            <a:r>
              <a:rPr lang="en-US" sz="2400" b="0" i="0" dirty="0">
                <a:effectLst/>
                <a:latin typeface="+mj-lt"/>
              </a:rPr>
              <a:t> </a:t>
            </a:r>
            <a:r>
              <a:rPr lang="en-US" sz="2400" b="0" i="0" dirty="0" err="1">
                <a:effectLst/>
                <a:latin typeface="+mj-lt"/>
              </a:rPr>
              <a:t>interakciju</a:t>
            </a:r>
            <a:r>
              <a:rPr lang="en-US" sz="2400" b="0" i="0" dirty="0">
                <a:effectLst/>
                <a:latin typeface="+mj-lt"/>
              </a:rPr>
              <a:t> </a:t>
            </a:r>
            <a:r>
              <a:rPr lang="en-US" sz="2400" b="0" i="0" dirty="0" err="1">
                <a:effectLst/>
                <a:latin typeface="+mj-lt"/>
              </a:rPr>
              <a:t>svakog</a:t>
            </a:r>
            <a:r>
              <a:rPr lang="en-US" sz="2400" b="0" i="0" dirty="0">
                <a:effectLst/>
                <a:latin typeface="+mj-lt"/>
              </a:rPr>
              <a:t> </a:t>
            </a:r>
            <a:r>
              <a:rPr lang="en-US" sz="2400" b="0" i="0" dirty="0" err="1">
                <a:effectLst/>
                <a:latin typeface="+mj-lt"/>
              </a:rPr>
              <a:t>sloja</a:t>
            </a:r>
            <a:r>
              <a:rPr lang="en-US" sz="2400" b="0" i="0" dirty="0">
                <a:effectLst/>
                <a:latin typeface="+mj-lt"/>
              </a:rPr>
              <a:t> </a:t>
            </a:r>
            <a:r>
              <a:rPr lang="en-US" sz="2400" b="0" i="0" dirty="0" err="1">
                <a:effectLst/>
                <a:latin typeface="+mj-lt"/>
              </a:rPr>
              <a:t>sa</a:t>
            </a:r>
            <a:r>
              <a:rPr lang="en-US" sz="2400" b="0" i="0" dirty="0">
                <a:effectLst/>
                <a:latin typeface="+mj-lt"/>
              </a:rPr>
              <a:t> </a:t>
            </a:r>
            <a:r>
              <a:rPr lang="en-US" sz="2400" b="0" i="0" dirty="0" err="1">
                <a:effectLst/>
                <a:latin typeface="+mj-lt"/>
              </a:rPr>
              <a:t>slojevima</a:t>
            </a:r>
            <a:r>
              <a:rPr lang="en-US" sz="2400" b="0" i="0" dirty="0">
                <a:effectLst/>
                <a:latin typeface="+mj-lt"/>
              </a:rPr>
              <a:t> </a:t>
            </a:r>
            <a:r>
              <a:rPr lang="en-US" sz="2400" b="0" i="0" dirty="0" err="1">
                <a:effectLst/>
                <a:latin typeface="+mj-lt"/>
              </a:rPr>
              <a:t>neposredno</a:t>
            </a:r>
            <a:r>
              <a:rPr lang="en-US" sz="2400" b="0" i="0" dirty="0">
                <a:effectLst/>
                <a:latin typeface="+mj-lt"/>
              </a:rPr>
              <a:t> </a:t>
            </a:r>
            <a:r>
              <a:rPr lang="en-US" sz="2400" b="0" i="0" dirty="0" err="1">
                <a:effectLst/>
                <a:latin typeface="+mj-lt"/>
              </a:rPr>
              <a:t>iznad</a:t>
            </a:r>
            <a:r>
              <a:rPr lang="en-US" sz="2400" b="0" i="0" dirty="0">
                <a:effectLst/>
                <a:latin typeface="+mj-lt"/>
              </a:rPr>
              <a:t> i </a:t>
            </a:r>
            <a:r>
              <a:rPr lang="en-US" sz="2400" b="0" i="0" dirty="0" err="1">
                <a:effectLst/>
                <a:latin typeface="+mj-lt"/>
              </a:rPr>
              <a:t>ispod</a:t>
            </a:r>
            <a:r>
              <a:rPr lang="en-US" sz="2400" b="0" i="0" dirty="0">
                <a:effectLst/>
                <a:latin typeface="+mj-lt"/>
              </a:rPr>
              <a:t>. </a:t>
            </a:r>
            <a:endParaRPr lang="hr-HR" sz="2400" b="0" i="0" dirty="0">
              <a:effectLst/>
              <a:latin typeface="+mj-lt"/>
            </a:endParaRPr>
          </a:p>
          <a:p>
            <a:pPr marL="342900" indent="-342900" algn="l">
              <a:buFont typeface="Arial" panose="020B0604020202020204" pitchFamily="34" charset="0"/>
              <a:buChar char="•"/>
            </a:pPr>
            <a:r>
              <a:rPr lang="en-US" sz="2400" b="0" i="0" dirty="0">
                <a:effectLst/>
                <a:latin typeface="+mj-lt"/>
              </a:rPr>
              <a:t>TCP/IP </a:t>
            </a:r>
            <a:r>
              <a:rPr lang="en-US" sz="2400" b="0" i="0" dirty="0" err="1">
                <a:effectLst/>
                <a:latin typeface="+mj-lt"/>
              </a:rPr>
              <a:t>protokoli</a:t>
            </a:r>
            <a:r>
              <a:rPr lang="en-US" sz="2400" b="0" i="0" dirty="0">
                <a:effectLst/>
                <a:latin typeface="+mj-lt"/>
              </a:rPr>
              <a:t> o </a:t>
            </a:r>
            <a:r>
              <a:rPr lang="en-US" sz="2400" b="0" i="0" dirty="0" err="1">
                <a:effectLst/>
                <a:latin typeface="+mj-lt"/>
              </a:rPr>
              <a:t>kojima</a:t>
            </a:r>
            <a:r>
              <a:rPr lang="en-US" sz="2400" b="0" i="0" dirty="0">
                <a:effectLst/>
                <a:latin typeface="+mj-lt"/>
              </a:rPr>
              <a:t> </a:t>
            </a:r>
            <a:r>
              <a:rPr lang="hr-HR" sz="2400" b="0" i="0" dirty="0">
                <a:effectLst/>
                <a:latin typeface="+mj-lt"/>
              </a:rPr>
              <a:t>govorimo</a:t>
            </a:r>
            <a:r>
              <a:rPr lang="en-US" sz="2400" b="0" i="0" dirty="0">
                <a:effectLst/>
                <a:latin typeface="+mj-lt"/>
              </a:rPr>
              <a:t> </a:t>
            </a:r>
            <a:r>
              <a:rPr lang="en-US" sz="2400" b="0" i="0" dirty="0" err="1">
                <a:effectLst/>
                <a:latin typeface="+mj-lt"/>
              </a:rPr>
              <a:t>strukturirani</a:t>
            </a:r>
            <a:r>
              <a:rPr lang="en-US" sz="2400" b="0" i="0" dirty="0">
                <a:effectLst/>
                <a:latin typeface="+mj-lt"/>
              </a:rPr>
              <a:t> </a:t>
            </a:r>
            <a:r>
              <a:rPr lang="en-US" sz="2400" b="0" i="0" dirty="0" err="1">
                <a:effectLst/>
                <a:latin typeface="+mj-lt"/>
              </a:rPr>
              <a:t>su</a:t>
            </a:r>
            <a:r>
              <a:rPr lang="en-US" sz="2400" b="0" i="0" dirty="0">
                <a:effectLst/>
                <a:latin typeface="+mj-lt"/>
              </a:rPr>
              <a:t> </a:t>
            </a:r>
            <a:r>
              <a:rPr lang="en-US" sz="2400" b="0" i="0" dirty="0" err="1">
                <a:effectLst/>
                <a:latin typeface="+mj-lt"/>
              </a:rPr>
              <a:t>oko</a:t>
            </a:r>
            <a:r>
              <a:rPr lang="en-US" sz="2400" b="0" i="0" dirty="0">
                <a:effectLst/>
                <a:latin typeface="+mj-lt"/>
              </a:rPr>
              <a:t> OSI i TCP/IP </a:t>
            </a:r>
            <a:r>
              <a:rPr lang="en-US" sz="2400" b="0" i="0" dirty="0" err="1">
                <a:effectLst/>
                <a:latin typeface="+mj-lt"/>
              </a:rPr>
              <a:t>modela</a:t>
            </a:r>
            <a:r>
              <a:rPr lang="en-US" sz="2400" b="0" i="0" dirty="0">
                <a:effectLst/>
                <a:latin typeface="+mj-lt"/>
              </a:rPr>
              <a:t>. </a:t>
            </a:r>
            <a:endParaRPr lang="hr-HR" sz="2400" b="0" i="0" dirty="0">
              <a:effectLst/>
              <a:latin typeface="+mj-lt"/>
            </a:endParaRPr>
          </a:p>
        </p:txBody>
      </p:sp>
    </p:spTree>
    <p:extLst>
      <p:ext uri="{BB962C8B-B14F-4D97-AF65-F5344CB8AC3E}">
        <p14:creationId xmlns:p14="http://schemas.microsoft.com/office/powerpoint/2010/main" val="907108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sp>
        <p:nvSpPr>
          <p:cNvPr id="4" name="TextBox 3">
            <a:extLst>
              <a:ext uri="{FF2B5EF4-FFF2-40B4-BE49-F238E27FC236}">
                <a16:creationId xmlns:a16="http://schemas.microsoft.com/office/drawing/2014/main" id="{9181B24E-754C-BA3D-8983-9C1B41C0B38F}"/>
              </a:ext>
            </a:extLst>
          </p:cNvPr>
          <p:cNvSpPr txBox="1"/>
          <p:nvPr/>
        </p:nvSpPr>
        <p:spPr>
          <a:xfrm>
            <a:off x="391885" y="878958"/>
            <a:ext cx="11112137" cy="3785652"/>
          </a:xfrm>
          <a:prstGeom prst="rect">
            <a:avLst/>
          </a:prstGeom>
          <a:noFill/>
        </p:spPr>
        <p:txBody>
          <a:bodyPr wrap="square">
            <a:spAutoFit/>
          </a:bodyPr>
          <a:lstStyle/>
          <a:p>
            <a:pPr marL="285750" indent="-285750">
              <a:buFont typeface="Arial" panose="020B0604020202020204" pitchFamily="34" charset="0"/>
              <a:buChar char="•"/>
            </a:pPr>
            <a:r>
              <a:rPr lang="hr-HR" sz="2000" dirty="0"/>
              <a:t>Bakreni kabeli najčešći su tip kabela koji se danas koriste u računalnim mrežama. Zapravo, bakreni kabeli nisu samo jedna vrsta kabela. </a:t>
            </a:r>
          </a:p>
          <a:p>
            <a:pPr marL="285750" indent="-285750">
              <a:buFont typeface="Arial" panose="020B0604020202020204" pitchFamily="34" charset="0"/>
              <a:buChar char="•"/>
            </a:pPr>
            <a:r>
              <a:rPr lang="hr-HR" sz="2000" dirty="0"/>
              <a:t>Postoje tri glavne vrste bakrenih kabela od kojih se svaka koristi u određenim situacijama. (UTP, STP i </a:t>
            </a:r>
            <a:r>
              <a:rPr lang="hr-HR" sz="2000" dirty="0" err="1"/>
              <a:t>Coaxial</a:t>
            </a:r>
            <a:r>
              <a:rPr lang="hr-HR" sz="2000" dirty="0"/>
              <a:t>)</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r>
              <a:rPr lang="hr-HR" sz="2000" dirty="0"/>
              <a:t>Mreže koriste bakrene kabele jer su jeftini, jednostavni za ugradnju i imaju malu električnu otpornost. Međutim, bakreni kabeli imaju ograničen doseg i podložni su smetnjama signala.</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r>
              <a:rPr lang="hr-HR" sz="2000" dirty="0"/>
              <a:t>Podaci se prenose bakrenim kabelima kao električni impulsi. Detektor u mrežnom sučelju odredišnog uređaja mora primiti signal koji se može uspješno dekodirati kako bi odgovorio na poslani signal. Međutim, što je veća udaljenost slabljenje signala je sve veće, a samim time i primjena bakrenih kabela je ograničena upravo udaljenošću.</a:t>
            </a:r>
          </a:p>
        </p:txBody>
      </p:sp>
      <p:sp>
        <p:nvSpPr>
          <p:cNvPr id="2" name="TextBox 4">
            <a:extLst>
              <a:ext uri="{FF2B5EF4-FFF2-40B4-BE49-F238E27FC236}">
                <a16:creationId xmlns:a16="http://schemas.microsoft.com/office/drawing/2014/main" id="{54311630-EFF5-06D7-783D-5AD9AE164A08}"/>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82628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sp>
        <p:nvSpPr>
          <p:cNvPr id="4" name="TextBox 3">
            <a:extLst>
              <a:ext uri="{FF2B5EF4-FFF2-40B4-BE49-F238E27FC236}">
                <a16:creationId xmlns:a16="http://schemas.microsoft.com/office/drawing/2014/main" id="{9181B24E-754C-BA3D-8983-9C1B41C0B38F}"/>
              </a:ext>
            </a:extLst>
          </p:cNvPr>
          <p:cNvSpPr txBox="1"/>
          <p:nvPr/>
        </p:nvSpPr>
        <p:spPr>
          <a:xfrm>
            <a:off x="66675" y="720660"/>
            <a:ext cx="11112137" cy="2554545"/>
          </a:xfrm>
          <a:prstGeom prst="rect">
            <a:avLst/>
          </a:prstGeom>
          <a:noFill/>
        </p:spPr>
        <p:txBody>
          <a:bodyPr wrap="square">
            <a:spAutoFit/>
          </a:bodyPr>
          <a:lstStyle/>
          <a:p>
            <a:r>
              <a:rPr lang="hr-HR" sz="1600" dirty="0"/>
              <a:t>Signali u bakrenom kabelu su osjetljivi na smetnje iz dva izvora:</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b="1" dirty="0"/>
              <a:t>Elektromagnetske smetnje </a:t>
            </a:r>
            <a:r>
              <a:rPr lang="hr-HR" sz="1600" dirty="0"/>
              <a:t>(EMI-</a:t>
            </a:r>
            <a:r>
              <a:rPr lang="hr-HR" sz="1600" dirty="0" err="1"/>
              <a:t>Electromagnetic</a:t>
            </a:r>
            <a:r>
              <a:rPr lang="hr-HR" sz="1600" dirty="0"/>
              <a:t> </a:t>
            </a:r>
            <a:r>
              <a:rPr lang="hr-HR" sz="1600" dirty="0" err="1"/>
              <a:t>Interference</a:t>
            </a:r>
            <a:r>
              <a:rPr lang="hr-HR" sz="1600" dirty="0"/>
              <a:t>) ili </a:t>
            </a:r>
            <a:r>
              <a:rPr lang="hr-HR" sz="1600" dirty="0" err="1"/>
              <a:t>radiofrekvencijske</a:t>
            </a:r>
            <a:r>
              <a:rPr lang="hr-HR" sz="1600" dirty="0"/>
              <a:t> smetnje (RFI-Radio </a:t>
            </a:r>
            <a:r>
              <a:rPr lang="hr-HR" sz="1600" dirty="0" err="1"/>
              <a:t>Frequency</a:t>
            </a:r>
            <a:r>
              <a:rPr lang="hr-HR" sz="1600" dirty="0"/>
              <a:t> </a:t>
            </a:r>
            <a:r>
              <a:rPr lang="hr-HR" sz="1600" dirty="0" err="1"/>
              <a:t>interference</a:t>
            </a:r>
            <a:r>
              <a:rPr lang="hr-HR" sz="1600" dirty="0"/>
              <a:t>) - EMI i RFI signali mogu iskriviti i pokvariti podatkovne signale koje prenose bakreni mediji. Potencijalni izvori EMI i RFI uključuju radiovalove i elektromagnetske uređaje, poput fluorescentnih svjetala ili električnih motora.</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b="1" dirty="0"/>
              <a:t>Preslušavanje</a:t>
            </a:r>
            <a:r>
              <a:rPr lang="hr-HR" sz="1600" dirty="0"/>
              <a:t> (eng. </a:t>
            </a:r>
            <a:r>
              <a:rPr lang="hr-HR" sz="1600" dirty="0" err="1"/>
              <a:t>crosstalk</a:t>
            </a:r>
            <a:r>
              <a:rPr lang="hr-HR" sz="1600" dirty="0"/>
              <a:t>)- Preslušavanje je smetnja uzrokovana električnim ili magnetskim poljima signala na jednoj žici u odnosu na signal u susjednoj žici. U telefonskim krugovima, preslušavanje može dovesti do toga da se čuje dio drugog glasovnog razgovora iz susjednog kruga. Točnije, kada električna struja teče kroz žicu, stvara malo, kružno magnetsko polje oko žice, koje može pokupiti susjedna žica.</a:t>
            </a:r>
          </a:p>
        </p:txBody>
      </p:sp>
      <p:pic>
        <p:nvPicPr>
          <p:cNvPr id="5" name="Picture 4">
            <a:extLst>
              <a:ext uri="{FF2B5EF4-FFF2-40B4-BE49-F238E27FC236}">
                <a16:creationId xmlns:a16="http://schemas.microsoft.com/office/drawing/2014/main" id="{E1D5E55F-D2D8-D77C-4860-E4262F623F77}"/>
              </a:ext>
            </a:extLst>
          </p:cNvPr>
          <p:cNvPicPr>
            <a:picLocks noChangeAspect="1"/>
          </p:cNvPicPr>
          <p:nvPr/>
        </p:nvPicPr>
        <p:blipFill>
          <a:blip r:embed="rId2"/>
          <a:stretch>
            <a:fillRect/>
          </a:stretch>
        </p:blipFill>
        <p:spPr>
          <a:xfrm>
            <a:off x="6348549" y="3198061"/>
            <a:ext cx="5282960" cy="3272557"/>
          </a:xfrm>
          <a:prstGeom prst="rect">
            <a:avLst/>
          </a:prstGeom>
        </p:spPr>
      </p:pic>
      <p:pic>
        <p:nvPicPr>
          <p:cNvPr id="7" name="Picture 6">
            <a:extLst>
              <a:ext uri="{FF2B5EF4-FFF2-40B4-BE49-F238E27FC236}">
                <a16:creationId xmlns:a16="http://schemas.microsoft.com/office/drawing/2014/main" id="{FC443737-61FA-7CA4-F711-E3793FB525B7}"/>
              </a:ext>
            </a:extLst>
          </p:cNvPr>
          <p:cNvPicPr>
            <a:picLocks noChangeAspect="1"/>
          </p:cNvPicPr>
          <p:nvPr/>
        </p:nvPicPr>
        <p:blipFill>
          <a:blip r:embed="rId3"/>
          <a:stretch>
            <a:fillRect/>
          </a:stretch>
        </p:blipFill>
        <p:spPr>
          <a:xfrm>
            <a:off x="0" y="3378956"/>
            <a:ext cx="6740434" cy="942975"/>
          </a:xfrm>
          <a:prstGeom prst="rect">
            <a:avLst/>
          </a:prstGeom>
        </p:spPr>
      </p:pic>
    </p:spTree>
    <p:extLst>
      <p:ext uri="{BB962C8B-B14F-4D97-AF65-F5344CB8AC3E}">
        <p14:creationId xmlns:p14="http://schemas.microsoft.com/office/powerpoint/2010/main" val="3798448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sp>
        <p:nvSpPr>
          <p:cNvPr id="2" name="TextBox 1">
            <a:extLst>
              <a:ext uri="{FF2B5EF4-FFF2-40B4-BE49-F238E27FC236}">
                <a16:creationId xmlns:a16="http://schemas.microsoft.com/office/drawing/2014/main" id="{0ABA2A5A-9D14-FB66-B6A3-F9AF399551AD}"/>
              </a:ext>
            </a:extLst>
          </p:cNvPr>
          <p:cNvSpPr txBox="1"/>
          <p:nvPr/>
        </p:nvSpPr>
        <p:spPr>
          <a:xfrm>
            <a:off x="348343" y="1214309"/>
            <a:ext cx="10807337" cy="4093428"/>
          </a:xfrm>
          <a:prstGeom prst="rect">
            <a:avLst/>
          </a:prstGeom>
          <a:noFill/>
        </p:spPr>
        <p:txBody>
          <a:bodyPr wrap="square">
            <a:spAutoFit/>
          </a:bodyPr>
          <a:lstStyle/>
          <a:p>
            <a:pPr marL="285750" indent="-285750">
              <a:buFont typeface="Arial" panose="020B0604020202020204" pitchFamily="34" charset="0"/>
              <a:buChar char="•"/>
            </a:pPr>
            <a:r>
              <a:rPr lang="hr-HR" sz="2000" dirty="0"/>
              <a:t>Kako bi odgovorili na negativne učinke </a:t>
            </a:r>
            <a:r>
              <a:rPr lang="hr-HR" sz="2000" b="1" dirty="0"/>
              <a:t>EMI i RFI</a:t>
            </a:r>
            <a:r>
              <a:rPr lang="hr-HR" sz="2000" dirty="0"/>
              <a:t>, neke vrste bakrenih kabela omotane su metalnim oklopom i zahtijevaju odgovarajuće uzemljenje.</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r>
              <a:rPr lang="hr-HR" sz="2000" dirty="0"/>
              <a:t>Kako bi odgovorili na negativne učinke </a:t>
            </a:r>
            <a:r>
              <a:rPr lang="hr-HR" sz="2000" b="1" dirty="0"/>
              <a:t>preslušavanja</a:t>
            </a:r>
            <a:r>
              <a:rPr lang="hr-HR" sz="2000" dirty="0"/>
              <a:t>, neke vrste bakrenih kabela imaju suprotne parove žica strujnog kruga </a:t>
            </a:r>
            <a:r>
              <a:rPr lang="hr-HR" sz="2000" u="sng" dirty="0"/>
              <a:t>upletene zajedno (</a:t>
            </a:r>
            <a:r>
              <a:rPr lang="hr-HR" sz="2000" u="sng" dirty="0" err="1"/>
              <a:t>twisted</a:t>
            </a:r>
            <a:r>
              <a:rPr lang="hr-HR" sz="2000" u="sng" dirty="0"/>
              <a:t> </a:t>
            </a:r>
            <a:r>
              <a:rPr lang="hr-HR" sz="2000" u="sng" dirty="0" err="1"/>
              <a:t>pair</a:t>
            </a:r>
            <a:r>
              <a:rPr lang="hr-HR" sz="2000" u="sng" dirty="0"/>
              <a:t>)</a:t>
            </a:r>
            <a:r>
              <a:rPr lang="hr-HR" sz="2000" dirty="0"/>
              <a:t>, što učinkovito poništava preslušavanje.</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r>
              <a:rPr lang="hr-HR" sz="2000" dirty="0"/>
              <a:t>Osjetljivost bakrenih kabela na elektronički šum također se može ograničiti korištenjem ovih preporuka:</a:t>
            </a:r>
          </a:p>
          <a:p>
            <a:pPr marL="742950" lvl="1" indent="-285750">
              <a:buFont typeface="Arial" panose="020B0604020202020204" pitchFamily="34" charset="0"/>
              <a:buChar char="•"/>
            </a:pPr>
            <a:r>
              <a:rPr lang="hr-HR" sz="2000" dirty="0"/>
              <a:t>Odabir vrste ili kategorije kabela koja najviše odgovara određenom mrežnom okruženju</a:t>
            </a:r>
          </a:p>
          <a:p>
            <a:pPr marL="742950" lvl="1" indent="-285750">
              <a:buFont typeface="Arial" panose="020B0604020202020204" pitchFamily="34" charset="0"/>
              <a:buChar char="•"/>
            </a:pPr>
            <a:r>
              <a:rPr lang="hr-HR" sz="2000" dirty="0"/>
              <a:t>Projektiranje kabelske infrastrukture kako bi se izbjegli poznati i potencijalni izvori smetnji u strukturi zgrade</a:t>
            </a:r>
          </a:p>
          <a:p>
            <a:pPr marL="742950" lvl="1" indent="-285750">
              <a:buFont typeface="Arial" panose="020B0604020202020204" pitchFamily="34" charset="0"/>
              <a:buChar char="•"/>
            </a:pPr>
            <a:r>
              <a:rPr lang="hr-HR" sz="2000" dirty="0"/>
              <a:t>Korištenje tehnika kabliranja koje uključuju pravilno rukovanje i završavanje kabela</a:t>
            </a:r>
          </a:p>
        </p:txBody>
      </p:sp>
    </p:spTree>
    <p:extLst>
      <p:ext uri="{BB962C8B-B14F-4D97-AF65-F5344CB8AC3E}">
        <p14:creationId xmlns:p14="http://schemas.microsoft.com/office/powerpoint/2010/main" val="403821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pic>
        <p:nvPicPr>
          <p:cNvPr id="5" name="Picture 4">
            <a:extLst>
              <a:ext uri="{FF2B5EF4-FFF2-40B4-BE49-F238E27FC236}">
                <a16:creationId xmlns:a16="http://schemas.microsoft.com/office/drawing/2014/main" id="{AC96EC8F-2336-4A7A-4E2E-6568A9582BCB}"/>
              </a:ext>
            </a:extLst>
          </p:cNvPr>
          <p:cNvPicPr>
            <a:picLocks noChangeAspect="1"/>
          </p:cNvPicPr>
          <p:nvPr/>
        </p:nvPicPr>
        <p:blipFill>
          <a:blip r:embed="rId2"/>
          <a:stretch>
            <a:fillRect/>
          </a:stretch>
        </p:blipFill>
        <p:spPr>
          <a:xfrm>
            <a:off x="2342606" y="898113"/>
            <a:ext cx="7112784" cy="5515749"/>
          </a:xfrm>
          <a:prstGeom prst="rect">
            <a:avLst/>
          </a:prstGeom>
        </p:spPr>
      </p:pic>
      <p:sp>
        <p:nvSpPr>
          <p:cNvPr id="6" name="TextBox 5">
            <a:extLst>
              <a:ext uri="{FF2B5EF4-FFF2-40B4-BE49-F238E27FC236}">
                <a16:creationId xmlns:a16="http://schemas.microsoft.com/office/drawing/2014/main" id="{E457DB88-26D9-D314-AA62-D47267ECAF04}"/>
              </a:ext>
            </a:extLst>
          </p:cNvPr>
          <p:cNvSpPr txBox="1"/>
          <p:nvPr/>
        </p:nvSpPr>
        <p:spPr>
          <a:xfrm>
            <a:off x="101705" y="1643835"/>
            <a:ext cx="2763415" cy="1384995"/>
          </a:xfrm>
          <a:prstGeom prst="rect">
            <a:avLst/>
          </a:prstGeom>
          <a:noFill/>
        </p:spPr>
        <p:txBody>
          <a:bodyPr wrap="square" rtlCol="0">
            <a:spAutoFit/>
          </a:bodyPr>
          <a:lstStyle/>
          <a:p>
            <a:r>
              <a:rPr lang="hr-HR" sz="1400" b="1" dirty="0"/>
              <a:t>UTP-Sastoji se od:</a:t>
            </a:r>
          </a:p>
          <a:p>
            <a:pPr marL="285750" indent="-285750">
              <a:buFont typeface="Arial" panose="020B0604020202020204" pitchFamily="34" charset="0"/>
              <a:buChar char="•"/>
            </a:pPr>
            <a:r>
              <a:rPr lang="hr-HR" sz="1400" dirty="0"/>
              <a:t>Vanjski omotač koji štiti bakrene žice u kabelu od mehaničkih oštećenja</a:t>
            </a:r>
          </a:p>
          <a:p>
            <a:pPr marL="285750" indent="-285750">
              <a:buFont typeface="Arial" panose="020B0604020202020204" pitchFamily="34" charset="0"/>
              <a:buChar char="•"/>
            </a:pPr>
            <a:r>
              <a:rPr lang="hr-HR" sz="1400" dirty="0"/>
              <a:t>Uparene i usukane žice s obojanom izolacijom.</a:t>
            </a:r>
          </a:p>
        </p:txBody>
      </p:sp>
      <p:sp>
        <p:nvSpPr>
          <p:cNvPr id="7" name="TextBox 6">
            <a:extLst>
              <a:ext uri="{FF2B5EF4-FFF2-40B4-BE49-F238E27FC236}">
                <a16:creationId xmlns:a16="http://schemas.microsoft.com/office/drawing/2014/main" id="{EC9678BE-8722-756D-CED9-873664746686}"/>
              </a:ext>
            </a:extLst>
          </p:cNvPr>
          <p:cNvSpPr txBox="1"/>
          <p:nvPr/>
        </p:nvSpPr>
        <p:spPr>
          <a:xfrm>
            <a:off x="9184745" y="997505"/>
            <a:ext cx="2763415" cy="2031325"/>
          </a:xfrm>
          <a:prstGeom prst="rect">
            <a:avLst/>
          </a:prstGeom>
          <a:noFill/>
        </p:spPr>
        <p:txBody>
          <a:bodyPr wrap="square" rtlCol="0">
            <a:spAutoFit/>
          </a:bodyPr>
          <a:lstStyle/>
          <a:p>
            <a:r>
              <a:rPr lang="hr-HR" sz="1400" b="1" dirty="0"/>
              <a:t>STP-Sastoji se od</a:t>
            </a:r>
            <a:r>
              <a:rPr lang="hr-HR" sz="1400" dirty="0"/>
              <a:t>:</a:t>
            </a:r>
          </a:p>
          <a:p>
            <a:pPr marL="285750" indent="-285750">
              <a:buFont typeface="Arial" panose="020B0604020202020204" pitchFamily="34" charset="0"/>
              <a:buChar char="•"/>
            </a:pPr>
            <a:r>
              <a:rPr lang="hr-HR" sz="1400" dirty="0"/>
              <a:t>Vanjski omotač koji štiti bakrene žice u kabelu od mehaničkih oštećenja</a:t>
            </a:r>
          </a:p>
          <a:p>
            <a:pPr marL="285750" indent="-285750">
              <a:buFont typeface="Arial" panose="020B0604020202020204" pitchFamily="34" charset="0"/>
              <a:buChar char="•"/>
            </a:pPr>
            <a:r>
              <a:rPr lang="hr-HR" sz="1400" dirty="0"/>
              <a:t>Metalna mreža ili folija oko svih žica u kabelu</a:t>
            </a:r>
          </a:p>
          <a:p>
            <a:pPr marL="285750" indent="-285750">
              <a:buFont typeface="Arial" panose="020B0604020202020204" pitchFamily="34" charset="0"/>
              <a:buChar char="•"/>
            </a:pPr>
            <a:r>
              <a:rPr lang="hr-HR" sz="1400" dirty="0"/>
              <a:t>Zaštitna folija oko svakog para žica koje su usukane i imaju obojanu izolaciju.</a:t>
            </a:r>
          </a:p>
        </p:txBody>
      </p:sp>
      <p:sp>
        <p:nvSpPr>
          <p:cNvPr id="8" name="TextBox 7">
            <a:extLst>
              <a:ext uri="{FF2B5EF4-FFF2-40B4-BE49-F238E27FC236}">
                <a16:creationId xmlns:a16="http://schemas.microsoft.com/office/drawing/2014/main" id="{EE01B664-0B14-414A-0166-562D04D53355}"/>
              </a:ext>
            </a:extLst>
          </p:cNvPr>
          <p:cNvSpPr txBox="1"/>
          <p:nvPr/>
        </p:nvSpPr>
        <p:spPr>
          <a:xfrm>
            <a:off x="677092" y="4521667"/>
            <a:ext cx="3331028" cy="1169551"/>
          </a:xfrm>
          <a:prstGeom prst="rect">
            <a:avLst/>
          </a:prstGeom>
          <a:noFill/>
        </p:spPr>
        <p:txBody>
          <a:bodyPr wrap="square" rtlCol="0">
            <a:spAutoFit/>
          </a:bodyPr>
          <a:lstStyle/>
          <a:p>
            <a:r>
              <a:rPr lang="hr-HR" sz="1400" b="1" dirty="0"/>
              <a:t>Koaksijalni kabel-sastoji se od:</a:t>
            </a:r>
          </a:p>
          <a:p>
            <a:pPr marL="285750" indent="-285750">
              <a:buFont typeface="Arial" panose="020B0604020202020204" pitchFamily="34" charset="0"/>
              <a:buChar char="•"/>
            </a:pPr>
            <a:r>
              <a:rPr lang="hr-HR" sz="1400" dirty="0"/>
              <a:t>Vanjski omotač </a:t>
            </a:r>
          </a:p>
          <a:p>
            <a:pPr marL="285750" indent="-285750">
              <a:buFont typeface="Arial" panose="020B0604020202020204" pitchFamily="34" charset="0"/>
              <a:buChar char="•"/>
            </a:pPr>
            <a:r>
              <a:rPr lang="hr-HR" sz="1400" dirty="0"/>
              <a:t>Metalna mreža</a:t>
            </a:r>
          </a:p>
          <a:p>
            <a:pPr marL="285750" indent="-285750">
              <a:buFont typeface="Arial" panose="020B0604020202020204" pitchFamily="34" charset="0"/>
              <a:buChar char="•"/>
            </a:pPr>
            <a:r>
              <a:rPr lang="hr-HR" sz="1400" dirty="0"/>
              <a:t>Plastična izolacija</a:t>
            </a:r>
          </a:p>
          <a:p>
            <a:pPr marL="285750" indent="-285750">
              <a:buFont typeface="Arial" panose="020B0604020202020204" pitchFamily="34" charset="0"/>
              <a:buChar char="•"/>
            </a:pPr>
            <a:r>
              <a:rPr lang="hr-HR" sz="1400" dirty="0"/>
              <a:t>Bakreni </a:t>
            </a:r>
            <a:r>
              <a:rPr lang="hr-HR" sz="1400" dirty="0" err="1"/>
              <a:t>vodić</a:t>
            </a:r>
            <a:r>
              <a:rPr lang="hr-HR" sz="1400" dirty="0"/>
              <a:t> (jedna žica)</a:t>
            </a:r>
          </a:p>
        </p:txBody>
      </p:sp>
      <p:sp>
        <p:nvSpPr>
          <p:cNvPr id="2" name="TextBox 4">
            <a:extLst>
              <a:ext uri="{FF2B5EF4-FFF2-40B4-BE49-F238E27FC236}">
                <a16:creationId xmlns:a16="http://schemas.microsoft.com/office/drawing/2014/main" id="{F76BA4E9-C94E-A054-DEED-19DA55BC0C82}"/>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54867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0"/>
            <a:ext cx="12192000" cy="726342"/>
          </a:xfrm>
        </p:spPr>
        <p:txBody>
          <a:bodyPr>
            <a:noAutofit/>
          </a:bodyPr>
          <a:lstStyle/>
          <a:p>
            <a:pPr algn="l"/>
            <a:r>
              <a:rPr lang="hr-HR" sz="3200" dirty="0">
                <a:solidFill>
                  <a:schemeClr val="tx1">
                    <a:lumMod val="95000"/>
                    <a:lumOff val="5000"/>
                  </a:schemeClr>
                </a:solidFill>
              </a:rPr>
              <a:t>Bakreni kabeli – </a:t>
            </a:r>
            <a:r>
              <a:rPr lang="hr-HR" sz="3200" dirty="0" err="1">
                <a:solidFill>
                  <a:srgbClr val="0000FF"/>
                </a:solidFill>
              </a:rPr>
              <a:t>Straight-through</a:t>
            </a:r>
            <a:r>
              <a:rPr lang="hr-HR" sz="3200" dirty="0">
                <a:solidFill>
                  <a:srgbClr val="0000FF"/>
                </a:solidFill>
              </a:rPr>
              <a:t> </a:t>
            </a:r>
            <a:r>
              <a:rPr lang="hr-HR" sz="3200" dirty="0"/>
              <a:t>vs</a:t>
            </a:r>
            <a:r>
              <a:rPr lang="hr-HR" sz="3200" dirty="0">
                <a:solidFill>
                  <a:srgbClr val="0000FF"/>
                </a:solidFill>
              </a:rPr>
              <a:t> </a:t>
            </a:r>
            <a:r>
              <a:rPr lang="hr-HR" sz="3200" b="1" i="1" dirty="0" err="1">
                <a:solidFill>
                  <a:srgbClr val="FF0000"/>
                </a:solidFill>
              </a:rPr>
              <a:t>Crossover</a:t>
            </a:r>
            <a:endParaRPr lang="hr-HR" sz="3200" b="1" i="1" dirty="0">
              <a:solidFill>
                <a:srgbClr val="0000FF"/>
              </a:solidFill>
            </a:endParaRPr>
          </a:p>
        </p:txBody>
      </p:sp>
      <p:sp>
        <p:nvSpPr>
          <p:cNvPr id="5" name="TextBox 4">
            <a:extLst>
              <a:ext uri="{FF2B5EF4-FFF2-40B4-BE49-F238E27FC236}">
                <a16:creationId xmlns:a16="http://schemas.microsoft.com/office/drawing/2014/main" id="{F1F513F8-1D0E-A911-6F94-844B322495AA}"/>
              </a:ext>
            </a:extLst>
          </p:cNvPr>
          <p:cNvSpPr txBox="1"/>
          <p:nvPr/>
        </p:nvSpPr>
        <p:spPr>
          <a:xfrm>
            <a:off x="239485" y="1015948"/>
            <a:ext cx="11203577" cy="1200329"/>
          </a:xfrm>
          <a:prstGeom prst="rect">
            <a:avLst/>
          </a:prstGeom>
          <a:noFill/>
        </p:spPr>
        <p:txBody>
          <a:bodyPr wrap="square">
            <a:spAutoFit/>
          </a:bodyPr>
          <a:lstStyle/>
          <a:p>
            <a:pPr marL="285750" indent="-285750">
              <a:buFont typeface="Arial" panose="020B0604020202020204" pitchFamily="34" charset="0"/>
              <a:buChar char="•"/>
            </a:pPr>
            <a:r>
              <a:rPr lang="hr-HR" dirty="0"/>
              <a:t>Ethernet </a:t>
            </a:r>
            <a:r>
              <a:rPr lang="hr-HR" dirty="0" err="1"/>
              <a:t>Straight-through</a:t>
            </a:r>
            <a:r>
              <a:rPr lang="hr-HR" dirty="0"/>
              <a:t> - najčešći tip mrežnog kabela. (auto-MDIX) za automatsko otkrivanje vrste kabela i uspostavljanje interne veze-podržava većina uređaja danas</a:t>
            </a:r>
          </a:p>
          <a:p>
            <a:pPr marL="285750" indent="-285750">
              <a:buFont typeface="Arial" panose="020B0604020202020204" pitchFamily="34" charset="0"/>
              <a:buChar char="•"/>
            </a:pPr>
            <a:r>
              <a:rPr lang="hr-HR" dirty="0"/>
              <a:t>Ethernet </a:t>
            </a:r>
            <a:r>
              <a:rPr lang="hr-HR" dirty="0" err="1"/>
              <a:t>Crossover</a:t>
            </a:r>
            <a:r>
              <a:rPr lang="hr-HR" dirty="0"/>
              <a:t> - kabel koji se koristi za međusobno povezivanje sličnih uređaja. Na primjer, za spajanje preklopnika na preklopnik ili usmjerivača na usmjerivač. </a:t>
            </a:r>
          </a:p>
        </p:txBody>
      </p:sp>
      <p:pic>
        <p:nvPicPr>
          <p:cNvPr id="9" name="Picture 8">
            <a:extLst>
              <a:ext uri="{FF2B5EF4-FFF2-40B4-BE49-F238E27FC236}">
                <a16:creationId xmlns:a16="http://schemas.microsoft.com/office/drawing/2014/main" id="{0EEBC7F5-1DB0-61A8-E5D5-3488947AE607}"/>
              </a:ext>
            </a:extLst>
          </p:cNvPr>
          <p:cNvPicPr>
            <a:picLocks noChangeAspect="1"/>
          </p:cNvPicPr>
          <p:nvPr/>
        </p:nvPicPr>
        <p:blipFill>
          <a:blip r:embed="rId2"/>
          <a:stretch>
            <a:fillRect/>
          </a:stretch>
        </p:blipFill>
        <p:spPr>
          <a:xfrm>
            <a:off x="2592975" y="2341968"/>
            <a:ext cx="6246225" cy="3125171"/>
          </a:xfrm>
          <a:prstGeom prst="rect">
            <a:avLst/>
          </a:prstGeom>
        </p:spPr>
      </p:pic>
      <p:sp>
        <p:nvSpPr>
          <p:cNvPr id="10" name="TextBox 9">
            <a:extLst>
              <a:ext uri="{FF2B5EF4-FFF2-40B4-BE49-F238E27FC236}">
                <a16:creationId xmlns:a16="http://schemas.microsoft.com/office/drawing/2014/main" id="{0B5E5119-AB21-A660-E385-E26B796410E8}"/>
              </a:ext>
            </a:extLst>
          </p:cNvPr>
          <p:cNvSpPr txBox="1"/>
          <p:nvPr/>
        </p:nvSpPr>
        <p:spPr>
          <a:xfrm>
            <a:off x="2264894" y="5518886"/>
            <a:ext cx="7662212" cy="646331"/>
          </a:xfrm>
          <a:prstGeom prst="rect">
            <a:avLst/>
          </a:prstGeom>
          <a:noFill/>
        </p:spPr>
        <p:txBody>
          <a:bodyPr wrap="square" rtlCol="0">
            <a:spAutoFit/>
          </a:bodyPr>
          <a:lstStyle/>
          <a:p>
            <a:r>
              <a:rPr lang="hr-HR" dirty="0"/>
              <a:t>Na slici je prikazan  </a:t>
            </a:r>
            <a:r>
              <a:rPr lang="hr-HR" dirty="0" err="1"/>
              <a:t>crossover</a:t>
            </a:r>
            <a:r>
              <a:rPr lang="hr-HR" dirty="0"/>
              <a:t> kabel, jer je jedan konektor izrađen po standardu T568A, a druga strana po standardu T568B</a:t>
            </a:r>
          </a:p>
        </p:txBody>
      </p:sp>
    </p:spTree>
    <p:extLst>
      <p:ext uri="{BB962C8B-B14F-4D97-AF65-F5344CB8AC3E}">
        <p14:creationId xmlns:p14="http://schemas.microsoft.com/office/powerpoint/2010/main" val="2273250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Prijenosni mediji-bakar UTP/STP</a:t>
            </a:r>
          </a:p>
        </p:txBody>
      </p:sp>
      <p:sp>
        <p:nvSpPr>
          <p:cNvPr id="2" name="Pravokutnik 1">
            <a:extLst>
              <a:ext uri="{FF2B5EF4-FFF2-40B4-BE49-F238E27FC236}">
                <a16:creationId xmlns:a16="http://schemas.microsoft.com/office/drawing/2014/main" id="{E7C25344-1F9F-48CC-94F1-FB020C87184E}"/>
              </a:ext>
            </a:extLst>
          </p:cNvPr>
          <p:cNvSpPr/>
          <p:nvPr/>
        </p:nvSpPr>
        <p:spPr>
          <a:xfrm>
            <a:off x="133350" y="908826"/>
            <a:ext cx="12058650" cy="3785652"/>
          </a:xfrm>
          <a:prstGeom prst="rect">
            <a:avLst/>
          </a:prstGeom>
        </p:spPr>
        <p:txBody>
          <a:bodyPr wrap="square">
            <a:spAutoFit/>
          </a:bodyPr>
          <a:lstStyle/>
          <a:p>
            <a:pPr marL="342900" indent="-342900">
              <a:buFont typeface="Wingdings" panose="05000000000000000000" pitchFamily="2" charset="2"/>
              <a:buChar char="§"/>
            </a:pPr>
            <a:r>
              <a:rPr lang="hr-HR" altLang="en-US" sz="2400" dirty="0">
                <a:solidFill>
                  <a:srgbClr val="262626"/>
                </a:solidFill>
              </a:rPr>
              <a:t>UTP/STP (neoklopljeni/oklopljeni) </a:t>
            </a:r>
            <a:r>
              <a:rPr lang="hr-HR" altLang="en-US" sz="2400" dirty="0" err="1">
                <a:solidFill>
                  <a:srgbClr val="262626"/>
                </a:solidFill>
              </a:rPr>
              <a:t>parični</a:t>
            </a:r>
            <a:r>
              <a:rPr lang="hr-HR" altLang="en-US" sz="2400" dirty="0">
                <a:solidFill>
                  <a:srgbClr val="262626"/>
                </a:solidFill>
              </a:rPr>
              <a:t> kabel dijelimo po ovim kategorijama:</a:t>
            </a:r>
          </a:p>
          <a:p>
            <a:pPr lvl="1"/>
            <a:r>
              <a:rPr lang="hr-HR" altLang="en-US" sz="2400" dirty="0">
                <a:solidFill>
                  <a:srgbClr val="262626"/>
                </a:solidFill>
              </a:rPr>
              <a:t>Cat1 (4kHz)	-&gt; telefonske parice (</a:t>
            </a:r>
            <a:r>
              <a:rPr lang="hr-HR" altLang="en-US" sz="2400" dirty="0" err="1">
                <a:solidFill>
                  <a:srgbClr val="262626"/>
                </a:solidFill>
              </a:rPr>
              <a:t>voice</a:t>
            </a:r>
            <a:r>
              <a:rPr lang="hr-HR" altLang="en-US" sz="2400" dirty="0">
                <a:solidFill>
                  <a:srgbClr val="262626"/>
                </a:solidFill>
              </a:rPr>
              <a:t>-grade)</a:t>
            </a:r>
          </a:p>
          <a:p>
            <a:pPr lvl="1"/>
            <a:r>
              <a:rPr lang="hr-HR" altLang="en-US" sz="2400" dirty="0">
                <a:solidFill>
                  <a:srgbClr val="FF0000"/>
                </a:solidFill>
              </a:rPr>
              <a:t>Cat3 (16MHz)	-&gt; 10BASE-T-nećemo koristiti</a:t>
            </a:r>
          </a:p>
          <a:p>
            <a:pPr lvl="1"/>
            <a:r>
              <a:rPr lang="hr-HR" altLang="en-US" sz="2400" dirty="0">
                <a:solidFill>
                  <a:srgbClr val="FF0000"/>
                </a:solidFill>
              </a:rPr>
              <a:t>Cat5 (100MHz)	-&gt; 100BASE-TX-nećemo koristiti</a:t>
            </a:r>
          </a:p>
          <a:p>
            <a:pPr lvl="1"/>
            <a:r>
              <a:rPr lang="hr-HR" altLang="en-US" sz="2400" dirty="0">
                <a:solidFill>
                  <a:srgbClr val="F78835"/>
                </a:solidFill>
              </a:rPr>
              <a:t>Cat5e (100MHz) -&gt; Popravljen Cat5 za 1000BASE-T-minimum koji koristimo</a:t>
            </a:r>
          </a:p>
          <a:p>
            <a:pPr lvl="1"/>
            <a:r>
              <a:rPr lang="hr-HR" altLang="en-US" sz="2400" dirty="0">
                <a:solidFill>
                  <a:srgbClr val="00B050"/>
                </a:solidFill>
              </a:rPr>
              <a:t>Cat6 (250MHz) 	-&gt; 1000BASE-T-danas najčešće korišten</a:t>
            </a:r>
          </a:p>
          <a:p>
            <a:pPr lvl="1"/>
            <a:r>
              <a:rPr lang="hr-HR" altLang="en-US" sz="2400" dirty="0">
                <a:solidFill>
                  <a:srgbClr val="262626"/>
                </a:solidFill>
              </a:rPr>
              <a:t>Cat6</a:t>
            </a:r>
            <a:r>
              <a:rPr lang="hr-HR" altLang="en-US" sz="2400" baseline="-25000" dirty="0">
                <a:solidFill>
                  <a:srgbClr val="262626"/>
                </a:solidFill>
              </a:rPr>
              <a:t>A</a:t>
            </a:r>
            <a:r>
              <a:rPr lang="hr-HR" altLang="en-US" sz="2400" dirty="0">
                <a:solidFill>
                  <a:srgbClr val="262626"/>
                </a:solidFill>
              </a:rPr>
              <a:t> (500MHz)	-&gt; 10GBASE-T</a:t>
            </a:r>
          </a:p>
          <a:p>
            <a:pPr lvl="1"/>
            <a:r>
              <a:rPr lang="hr-HR" altLang="en-US" sz="2400" dirty="0">
                <a:solidFill>
                  <a:srgbClr val="262626"/>
                </a:solidFill>
              </a:rPr>
              <a:t>Cat7 (600MHz/1GHz) -&gt; 10GBASE-T</a:t>
            </a:r>
          </a:p>
          <a:p>
            <a:pPr marL="357188" lvl="1" indent="-357188">
              <a:buFont typeface="Wingdings" panose="05000000000000000000" pitchFamily="2" charset="2"/>
              <a:buChar char="§"/>
            </a:pPr>
            <a:r>
              <a:rPr lang="hr-HR" altLang="en-US" sz="2400" dirty="0">
                <a:solidFill>
                  <a:srgbClr val="262626"/>
                </a:solidFill>
              </a:rPr>
              <a:t>Danas najčešće Cat6, UTP u običnim LAN mrežama, STP ako se ide paralelno uz strujnu instalaciju i u posebnim slučajevima.</a:t>
            </a:r>
          </a:p>
        </p:txBody>
      </p:sp>
    </p:spTree>
    <p:extLst>
      <p:ext uri="{BB962C8B-B14F-4D97-AF65-F5344CB8AC3E}">
        <p14:creationId xmlns:p14="http://schemas.microsoft.com/office/powerpoint/2010/main" val="295046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Prijenosni mediji- svjetlovodno vlakno</a:t>
            </a:r>
          </a:p>
        </p:txBody>
      </p:sp>
      <p:sp>
        <p:nvSpPr>
          <p:cNvPr id="2" name="Pravokutnik 1">
            <a:extLst>
              <a:ext uri="{FF2B5EF4-FFF2-40B4-BE49-F238E27FC236}">
                <a16:creationId xmlns:a16="http://schemas.microsoft.com/office/drawing/2014/main" id="{E7C25344-1F9F-48CC-94F1-FB020C87184E}"/>
              </a:ext>
            </a:extLst>
          </p:cNvPr>
          <p:cNvSpPr/>
          <p:nvPr/>
        </p:nvSpPr>
        <p:spPr>
          <a:xfrm>
            <a:off x="133350" y="874455"/>
            <a:ext cx="12058650" cy="2554545"/>
          </a:xfrm>
          <a:prstGeom prst="rect">
            <a:avLst/>
          </a:prstGeom>
        </p:spPr>
        <p:txBody>
          <a:bodyPr wrap="square">
            <a:spAutoFit/>
          </a:bodyPr>
          <a:lstStyle/>
          <a:p>
            <a:pPr marL="285750" indent="-285750">
              <a:buFont typeface="Wingdings" panose="05000000000000000000" pitchFamily="2" charset="2"/>
              <a:buChar char="§"/>
            </a:pPr>
            <a:r>
              <a:rPr lang="hr-HR" altLang="en-US" sz="2000" dirty="0">
                <a:solidFill>
                  <a:srgbClr val="262626"/>
                </a:solidFill>
              </a:rPr>
              <a:t>Stakleni svjetlovod (od Silicij-oksida) pruža vrlo malen „otpor” (gušenje) kretanju signala, razlikujemo dva tipa prema širini samog vlakna</a:t>
            </a:r>
          </a:p>
          <a:p>
            <a:pPr marL="742950" lvl="1" indent="-285750">
              <a:buFont typeface="Wingdings" panose="05000000000000000000" pitchFamily="2" charset="2"/>
              <a:buChar char="§"/>
            </a:pPr>
            <a:r>
              <a:rPr lang="hr-HR" altLang="en-US" sz="2000" b="1" dirty="0">
                <a:solidFill>
                  <a:srgbClr val="262626"/>
                </a:solidFill>
              </a:rPr>
              <a:t>MMF – </a:t>
            </a:r>
            <a:r>
              <a:rPr lang="hr-HR" altLang="en-US" sz="2000" b="1" dirty="0" err="1">
                <a:solidFill>
                  <a:srgbClr val="262626"/>
                </a:solidFill>
              </a:rPr>
              <a:t>Multi</a:t>
            </a:r>
            <a:r>
              <a:rPr lang="hr-HR" altLang="en-US" sz="2000" b="1" dirty="0">
                <a:solidFill>
                  <a:srgbClr val="262626"/>
                </a:solidFill>
              </a:rPr>
              <a:t>-Mode </a:t>
            </a:r>
            <a:r>
              <a:rPr lang="hr-HR" altLang="en-US" sz="2000" b="1" dirty="0" err="1">
                <a:solidFill>
                  <a:srgbClr val="262626"/>
                </a:solidFill>
              </a:rPr>
              <a:t>Fiber</a:t>
            </a:r>
            <a:r>
              <a:rPr lang="hr-HR" altLang="en-US" sz="2000" b="1" dirty="0">
                <a:solidFill>
                  <a:srgbClr val="262626"/>
                </a:solidFill>
              </a:rPr>
              <a:t> - </a:t>
            </a:r>
            <a:r>
              <a:rPr lang="hr-HR" altLang="en-US" sz="2000" dirty="0" err="1">
                <a:solidFill>
                  <a:srgbClr val="262626"/>
                </a:solidFill>
              </a:rPr>
              <a:t>Višemodno</a:t>
            </a:r>
            <a:r>
              <a:rPr lang="hr-HR" altLang="en-US" sz="2000" dirty="0">
                <a:solidFill>
                  <a:srgbClr val="262626"/>
                </a:solidFill>
              </a:rPr>
              <a:t> vlakno prema ITU-T G.651 standardu (debljine jezgre </a:t>
            </a:r>
            <a:r>
              <a:rPr lang="hr-HR" altLang="en-US" sz="2000" dirty="0">
                <a:solidFill>
                  <a:srgbClr val="FF0000"/>
                </a:solidFill>
              </a:rPr>
              <a:t>50</a:t>
            </a:r>
            <a:r>
              <a:rPr lang="el-GR" altLang="en-US" sz="2000" dirty="0">
                <a:solidFill>
                  <a:srgbClr val="FF0000"/>
                </a:solidFill>
              </a:rPr>
              <a:t>μ</a:t>
            </a:r>
            <a:r>
              <a:rPr lang="hr-HR" altLang="en-US" sz="2000" dirty="0">
                <a:solidFill>
                  <a:srgbClr val="FF0000"/>
                </a:solidFill>
              </a:rPr>
              <a:t>m-62.5</a:t>
            </a:r>
            <a:r>
              <a:rPr lang="el-GR" altLang="en-US" sz="2000" dirty="0">
                <a:solidFill>
                  <a:srgbClr val="FF0000"/>
                </a:solidFill>
              </a:rPr>
              <a:t>μ</a:t>
            </a:r>
            <a:r>
              <a:rPr lang="hr-HR" altLang="en-US" sz="2000" dirty="0">
                <a:solidFill>
                  <a:srgbClr val="FF0000"/>
                </a:solidFill>
              </a:rPr>
              <a:t>m/125</a:t>
            </a:r>
            <a:r>
              <a:rPr lang="el-GR" altLang="en-US" sz="2000" dirty="0">
                <a:solidFill>
                  <a:srgbClr val="FF0000"/>
                </a:solidFill>
              </a:rPr>
              <a:t>μ</a:t>
            </a:r>
            <a:r>
              <a:rPr lang="hr-HR" altLang="en-US" sz="2000" dirty="0">
                <a:solidFill>
                  <a:srgbClr val="FF0000"/>
                </a:solidFill>
              </a:rPr>
              <a:t>m</a:t>
            </a:r>
            <a:r>
              <a:rPr lang="hr-HR" altLang="en-US" sz="2000" dirty="0">
                <a:solidFill>
                  <a:srgbClr val="262626"/>
                </a:solidFill>
              </a:rPr>
              <a:t>)</a:t>
            </a:r>
            <a:br>
              <a:rPr lang="hr-HR" altLang="en-US" sz="2000" dirty="0">
                <a:solidFill>
                  <a:srgbClr val="262626"/>
                </a:solidFill>
              </a:rPr>
            </a:br>
            <a:r>
              <a:rPr lang="hr-HR" altLang="en-US" sz="2000" dirty="0">
                <a:solidFill>
                  <a:srgbClr val="262626"/>
                </a:solidFill>
              </a:rPr>
              <a:t>Kratke udaljenosti, tipično </a:t>
            </a:r>
            <a:r>
              <a:rPr lang="hr-HR" altLang="en-US" sz="2000" dirty="0">
                <a:solidFill>
                  <a:srgbClr val="FF0000"/>
                </a:solidFill>
              </a:rPr>
              <a:t>300/500m</a:t>
            </a:r>
            <a:r>
              <a:rPr lang="hr-HR" altLang="en-US" sz="2000" dirty="0">
                <a:solidFill>
                  <a:srgbClr val="262626"/>
                </a:solidFill>
              </a:rPr>
              <a:t>, koristimo signal valne duljine oko </a:t>
            </a:r>
            <a:r>
              <a:rPr lang="hr-HR" altLang="en-US" sz="2000" dirty="0">
                <a:solidFill>
                  <a:srgbClr val="FF0000"/>
                </a:solidFill>
              </a:rPr>
              <a:t>850nm</a:t>
            </a:r>
            <a:endParaRPr lang="hr-HR" altLang="en-US" sz="2000" dirty="0">
              <a:solidFill>
                <a:srgbClr val="262626"/>
              </a:solidFill>
            </a:endParaRPr>
          </a:p>
          <a:p>
            <a:pPr marL="742950" lvl="1" indent="-285750">
              <a:buFont typeface="Wingdings" panose="05000000000000000000" pitchFamily="2" charset="2"/>
              <a:buChar char="§"/>
            </a:pPr>
            <a:r>
              <a:rPr lang="hr-HR" altLang="en-US" sz="2000" b="1" dirty="0">
                <a:solidFill>
                  <a:srgbClr val="262626"/>
                </a:solidFill>
              </a:rPr>
              <a:t>SMF – Single-Mode </a:t>
            </a:r>
            <a:r>
              <a:rPr lang="hr-HR" altLang="en-US" sz="2000" b="1" dirty="0" err="1">
                <a:solidFill>
                  <a:srgbClr val="262626"/>
                </a:solidFill>
              </a:rPr>
              <a:t>Fiber</a:t>
            </a:r>
            <a:r>
              <a:rPr lang="hr-HR" altLang="en-US" sz="2000" b="1" dirty="0">
                <a:solidFill>
                  <a:srgbClr val="262626"/>
                </a:solidFill>
              </a:rPr>
              <a:t> - </a:t>
            </a:r>
            <a:r>
              <a:rPr lang="hr-HR" altLang="en-US" sz="2000" dirty="0" err="1">
                <a:solidFill>
                  <a:srgbClr val="262626"/>
                </a:solidFill>
              </a:rPr>
              <a:t>Jednomodno</a:t>
            </a:r>
            <a:r>
              <a:rPr lang="hr-HR" altLang="en-US" sz="2000" dirty="0">
                <a:solidFill>
                  <a:srgbClr val="262626"/>
                </a:solidFill>
              </a:rPr>
              <a:t> vlakno prema ITU-T G.652 standardu (debljine jezgre </a:t>
            </a:r>
            <a:r>
              <a:rPr lang="hr-HR" altLang="en-US" sz="2000" dirty="0">
                <a:solidFill>
                  <a:srgbClr val="FF0000"/>
                </a:solidFill>
              </a:rPr>
              <a:t>9</a:t>
            </a:r>
            <a:r>
              <a:rPr lang="el-GR" altLang="en-US" sz="2000" dirty="0">
                <a:solidFill>
                  <a:srgbClr val="FF0000"/>
                </a:solidFill>
              </a:rPr>
              <a:t>μ</a:t>
            </a:r>
            <a:r>
              <a:rPr lang="hr-HR" altLang="en-US" sz="2000" dirty="0">
                <a:solidFill>
                  <a:srgbClr val="FF0000"/>
                </a:solidFill>
              </a:rPr>
              <a:t>m/125</a:t>
            </a:r>
            <a:r>
              <a:rPr lang="el-GR" altLang="en-US" sz="2000" dirty="0">
                <a:solidFill>
                  <a:srgbClr val="FF0000"/>
                </a:solidFill>
              </a:rPr>
              <a:t>μ</a:t>
            </a:r>
            <a:r>
              <a:rPr lang="hr-HR" altLang="en-US" sz="2000" dirty="0">
                <a:solidFill>
                  <a:srgbClr val="FF0000"/>
                </a:solidFill>
              </a:rPr>
              <a:t>m</a:t>
            </a:r>
            <a:r>
              <a:rPr lang="hr-HR" altLang="en-US" sz="2000" dirty="0">
                <a:solidFill>
                  <a:srgbClr val="262626"/>
                </a:solidFill>
              </a:rPr>
              <a:t>)  </a:t>
            </a:r>
            <a:br>
              <a:rPr lang="hr-HR" altLang="en-US" sz="2000" dirty="0">
                <a:solidFill>
                  <a:srgbClr val="262626"/>
                </a:solidFill>
              </a:rPr>
            </a:br>
            <a:r>
              <a:rPr lang="hr-HR" altLang="en-US" sz="2000" dirty="0">
                <a:solidFill>
                  <a:srgbClr val="262626"/>
                </a:solidFill>
              </a:rPr>
              <a:t>Velike udaljenosti, mogući linkovi od </a:t>
            </a:r>
            <a:r>
              <a:rPr lang="hr-HR" altLang="en-US" sz="2000" dirty="0">
                <a:solidFill>
                  <a:srgbClr val="FF0000"/>
                </a:solidFill>
              </a:rPr>
              <a:t>10km i više</a:t>
            </a:r>
            <a:r>
              <a:rPr lang="hr-HR" altLang="en-US" sz="2000" dirty="0">
                <a:solidFill>
                  <a:srgbClr val="262626"/>
                </a:solidFill>
              </a:rPr>
              <a:t>. koristimo signal valne duljine</a:t>
            </a:r>
            <a:r>
              <a:rPr lang="hr-HR" altLang="en-US" sz="2000" dirty="0">
                <a:solidFill>
                  <a:srgbClr val="FF0000"/>
                </a:solidFill>
              </a:rPr>
              <a:t>1200-1600nm</a:t>
            </a:r>
            <a:endParaRPr lang="hr-HR" altLang="en-US" sz="2000" dirty="0">
              <a:solidFill>
                <a:srgbClr val="262626"/>
              </a:solidFill>
            </a:endParaRPr>
          </a:p>
        </p:txBody>
      </p:sp>
      <p:sp>
        <p:nvSpPr>
          <p:cNvPr id="5" name="TextBox 4">
            <a:extLst>
              <a:ext uri="{FF2B5EF4-FFF2-40B4-BE49-F238E27FC236}">
                <a16:creationId xmlns:a16="http://schemas.microsoft.com/office/drawing/2014/main" id="{273740FE-B54D-30D4-15DC-12D3D7DB61C7}"/>
              </a:ext>
            </a:extLst>
          </p:cNvPr>
          <p:cNvSpPr txBox="1"/>
          <p:nvPr/>
        </p:nvSpPr>
        <p:spPr>
          <a:xfrm>
            <a:off x="133350" y="3563926"/>
            <a:ext cx="11643360" cy="2308324"/>
          </a:xfrm>
          <a:prstGeom prst="rect">
            <a:avLst/>
          </a:prstGeom>
          <a:noFill/>
        </p:spPr>
        <p:txBody>
          <a:bodyPr wrap="square">
            <a:spAutoFit/>
          </a:bodyPr>
          <a:lstStyle/>
          <a:p>
            <a:r>
              <a:rPr lang="hr-HR" b="1" dirty="0"/>
              <a:t>Primjena:</a:t>
            </a:r>
          </a:p>
          <a:p>
            <a:pPr marL="285750" indent="-285750">
              <a:buFont typeface="Arial" panose="020B0604020202020204" pitchFamily="34" charset="0"/>
              <a:buChar char="•"/>
            </a:pPr>
            <a:r>
              <a:rPr lang="hr-HR" b="1" dirty="0"/>
              <a:t>Mreže poduzeća </a:t>
            </a:r>
            <a:r>
              <a:rPr lang="hr-HR" dirty="0"/>
              <a:t>- koriste se za aplikacije okosnice kabliranja i međusobno povezivanje infrastrukturnih uređaja</a:t>
            </a:r>
          </a:p>
          <a:p>
            <a:pPr marL="285750" indent="-285750">
              <a:buFont typeface="Arial" panose="020B0604020202020204" pitchFamily="34" charset="0"/>
              <a:buChar char="•"/>
            </a:pPr>
            <a:r>
              <a:rPr lang="hr-HR" b="1" dirty="0" err="1"/>
              <a:t>Fiber</a:t>
            </a:r>
            <a:r>
              <a:rPr lang="hr-HR" b="1" dirty="0"/>
              <a:t>-to-</a:t>
            </a:r>
            <a:r>
              <a:rPr lang="hr-HR" b="1" dirty="0" err="1"/>
              <a:t>the</a:t>
            </a:r>
            <a:r>
              <a:rPr lang="hr-HR" b="1" dirty="0"/>
              <a:t>-Home (FTTH) </a:t>
            </a:r>
            <a:r>
              <a:rPr lang="hr-HR" dirty="0"/>
              <a:t>- Koristi se za pružanje stalno uključenih širokopojasnih usluga za domove i mala poduzeća</a:t>
            </a:r>
          </a:p>
          <a:p>
            <a:pPr marL="285750" indent="-285750">
              <a:buFont typeface="Arial" panose="020B0604020202020204" pitchFamily="34" charset="0"/>
              <a:buChar char="•"/>
            </a:pPr>
            <a:r>
              <a:rPr lang="hr-HR" b="1" dirty="0"/>
              <a:t>Mreže velikih udaljenosti </a:t>
            </a:r>
            <a:r>
              <a:rPr lang="hr-HR" dirty="0"/>
              <a:t>- koriste ih pružatelji usluga za povezivanje zemalja i gradova</a:t>
            </a:r>
          </a:p>
          <a:p>
            <a:pPr marL="285750" indent="-285750">
              <a:buFont typeface="Arial" panose="020B0604020202020204" pitchFamily="34" charset="0"/>
              <a:buChar char="•"/>
            </a:pPr>
            <a:r>
              <a:rPr lang="hr-HR" b="1" dirty="0"/>
              <a:t>Podmorske kabelske mreže </a:t>
            </a:r>
            <a:r>
              <a:rPr lang="hr-HR" dirty="0"/>
              <a:t>- koriste se za pružanje pouzdanih rješenja velike brzine i velikog kapaciteta koja mogu preživjeti u surovim podmorskim uvjetima na prekooceanskim udaljenostima. </a:t>
            </a:r>
          </a:p>
        </p:txBody>
      </p:sp>
      <p:sp>
        <p:nvSpPr>
          <p:cNvPr id="4" name="TextBox 4">
            <a:extLst>
              <a:ext uri="{FF2B5EF4-FFF2-40B4-BE49-F238E27FC236}">
                <a16:creationId xmlns:a16="http://schemas.microsoft.com/office/drawing/2014/main" id="{F08F2ABF-3FB0-C2A9-1037-61D6D1F99616}"/>
              </a:ext>
            </a:extLst>
          </p:cNvPr>
          <p:cNvSpPr txBox="1"/>
          <p:nvPr/>
        </p:nvSpPr>
        <p:spPr>
          <a:xfrm>
            <a:off x="10216988" y="5614213"/>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415501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ingle Mode vs. Multimode Fiber... What&amp;#39;s the Difference? | TechLogix  Networx">
            <a:extLst>
              <a:ext uri="{FF2B5EF4-FFF2-40B4-BE49-F238E27FC236}">
                <a16:creationId xmlns:a16="http://schemas.microsoft.com/office/drawing/2014/main" id="{B22B54F8-23D6-48C4-AB05-DAF20930B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706" y="3247243"/>
            <a:ext cx="7397524" cy="32323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ber Optic Cable Types: Single Mode vs Multimode Fiber Cable | FS Community">
            <a:extLst>
              <a:ext uri="{FF2B5EF4-FFF2-40B4-BE49-F238E27FC236}">
                <a16:creationId xmlns:a16="http://schemas.microsoft.com/office/drawing/2014/main" id="{53FAFBFD-F646-48DE-A052-C1A2965E5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5" y="534444"/>
            <a:ext cx="4998862" cy="28613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4400" dirty="0"/>
              <a:t>Prijenosni mediji- svjetlovodno vlakno</a:t>
            </a:r>
          </a:p>
        </p:txBody>
      </p:sp>
      <p:pic>
        <p:nvPicPr>
          <p:cNvPr id="1028" name="Picture 4" descr="Single Mode vs Multimode Fiber">
            <a:extLst>
              <a:ext uri="{FF2B5EF4-FFF2-40B4-BE49-F238E27FC236}">
                <a16:creationId xmlns:a16="http://schemas.microsoft.com/office/drawing/2014/main" id="{85A90FD8-1B5E-4594-A4F2-8CC2C4109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12" y="753267"/>
            <a:ext cx="6295209" cy="24236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E28EAE-E75B-4481-8FCC-B4AF28C003B0}"/>
              </a:ext>
            </a:extLst>
          </p:cNvPr>
          <p:cNvSpPr txBox="1"/>
          <p:nvPr/>
        </p:nvSpPr>
        <p:spPr>
          <a:xfrm>
            <a:off x="4906333" y="3395746"/>
            <a:ext cx="2108269" cy="369332"/>
          </a:xfrm>
          <a:prstGeom prst="rect">
            <a:avLst/>
          </a:prstGeom>
          <a:noFill/>
        </p:spPr>
        <p:txBody>
          <a:bodyPr wrap="none" rtlCol="0">
            <a:spAutoFit/>
          </a:bodyPr>
          <a:lstStyle/>
          <a:p>
            <a:r>
              <a:rPr lang="hr-HR" dirty="0"/>
              <a:t>Optički </a:t>
            </a:r>
            <a:r>
              <a:rPr lang="hr-HR" dirty="0" err="1"/>
              <a:t>Patch</a:t>
            </a:r>
            <a:r>
              <a:rPr lang="hr-HR" dirty="0"/>
              <a:t> </a:t>
            </a:r>
            <a:r>
              <a:rPr lang="hr-HR" dirty="0" err="1"/>
              <a:t>Cord</a:t>
            </a:r>
            <a:endParaRPr lang="hr-HR" dirty="0"/>
          </a:p>
        </p:txBody>
      </p:sp>
      <p:sp>
        <p:nvSpPr>
          <p:cNvPr id="4" name="TextBox 4">
            <a:extLst>
              <a:ext uri="{FF2B5EF4-FFF2-40B4-BE49-F238E27FC236}">
                <a16:creationId xmlns:a16="http://schemas.microsoft.com/office/drawing/2014/main" id="{7833A55D-67A9-60A8-AE3E-6C475A6DE884}"/>
              </a:ext>
            </a:extLst>
          </p:cNvPr>
          <p:cNvSpPr txBox="1"/>
          <p:nvPr/>
        </p:nvSpPr>
        <p:spPr>
          <a:xfrm>
            <a:off x="10477020" y="649219"/>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1166768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4400" dirty="0"/>
              <a:t>Prijenosni mediji- svjetlovodno vlakno</a:t>
            </a:r>
          </a:p>
        </p:txBody>
      </p:sp>
      <p:pic>
        <p:nvPicPr>
          <p:cNvPr id="5" name="Picture 4">
            <a:extLst>
              <a:ext uri="{FF2B5EF4-FFF2-40B4-BE49-F238E27FC236}">
                <a16:creationId xmlns:a16="http://schemas.microsoft.com/office/drawing/2014/main" id="{4B95EFF5-51BB-0D83-1C36-C4519CF1DCF9}"/>
              </a:ext>
            </a:extLst>
          </p:cNvPr>
          <p:cNvPicPr>
            <a:picLocks noChangeAspect="1"/>
          </p:cNvPicPr>
          <p:nvPr/>
        </p:nvPicPr>
        <p:blipFill>
          <a:blip r:embed="rId2"/>
          <a:stretch>
            <a:fillRect/>
          </a:stretch>
        </p:blipFill>
        <p:spPr>
          <a:xfrm>
            <a:off x="452437" y="1068888"/>
            <a:ext cx="11454516" cy="4131762"/>
          </a:xfrm>
          <a:prstGeom prst="rect">
            <a:avLst/>
          </a:prstGeom>
        </p:spPr>
      </p:pic>
    </p:spTree>
    <p:extLst>
      <p:ext uri="{BB962C8B-B14F-4D97-AF65-F5344CB8AC3E}">
        <p14:creationId xmlns:p14="http://schemas.microsoft.com/office/powerpoint/2010/main" val="1078327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Prijenosni mediji- svjetlovodno vlakno</a:t>
            </a:r>
          </a:p>
        </p:txBody>
      </p:sp>
      <p:sp>
        <p:nvSpPr>
          <p:cNvPr id="4" name="Pravokutnik 3">
            <a:extLst>
              <a:ext uri="{FF2B5EF4-FFF2-40B4-BE49-F238E27FC236}">
                <a16:creationId xmlns:a16="http://schemas.microsoft.com/office/drawing/2014/main" id="{9FBE04EF-F5DB-42BB-9B96-7497CC83F5B7}"/>
              </a:ext>
            </a:extLst>
          </p:cNvPr>
          <p:cNvSpPr/>
          <p:nvPr/>
        </p:nvSpPr>
        <p:spPr>
          <a:xfrm>
            <a:off x="243840" y="1311031"/>
            <a:ext cx="3801041" cy="646331"/>
          </a:xfrm>
          <a:prstGeom prst="rect">
            <a:avLst/>
          </a:prstGeom>
        </p:spPr>
        <p:txBody>
          <a:bodyPr wrap="none">
            <a:spAutoFit/>
          </a:bodyPr>
          <a:lstStyle/>
          <a:p>
            <a:r>
              <a:rPr lang="hr-HR" dirty="0">
                <a:hlinkClick r:id="rId2"/>
              </a:rPr>
              <a:t>http://shop.fiber24.net/index.php/en</a:t>
            </a:r>
            <a:endParaRPr lang="hr-HR" dirty="0"/>
          </a:p>
          <a:p>
            <a:endParaRPr lang="hr-HR" dirty="0"/>
          </a:p>
        </p:txBody>
      </p:sp>
      <p:sp>
        <p:nvSpPr>
          <p:cNvPr id="5" name="Pravokutnik 4">
            <a:extLst>
              <a:ext uri="{FF2B5EF4-FFF2-40B4-BE49-F238E27FC236}">
                <a16:creationId xmlns:a16="http://schemas.microsoft.com/office/drawing/2014/main" id="{C12758CC-EA6A-45CF-B1F4-A9D4CF493FC8}"/>
              </a:ext>
            </a:extLst>
          </p:cNvPr>
          <p:cNvSpPr/>
          <p:nvPr/>
        </p:nvSpPr>
        <p:spPr>
          <a:xfrm>
            <a:off x="243840" y="2915306"/>
            <a:ext cx="6096000" cy="1200329"/>
          </a:xfrm>
          <a:prstGeom prst="rect">
            <a:avLst/>
          </a:prstGeom>
        </p:spPr>
        <p:txBody>
          <a:bodyPr>
            <a:spAutoFit/>
          </a:bodyPr>
          <a:lstStyle/>
          <a:p>
            <a:r>
              <a:rPr lang="hr-HR" dirty="0">
                <a:hlinkClick r:id="rId3"/>
              </a:rPr>
              <a:t>http://shop.fiber24.net/index.php/en/10-3Gbit-s-MM-850nm-SFP-Transceiver/c-SFPPLUS-MM/a-F24-CI-SFP-10G-SR</a:t>
            </a:r>
            <a:endParaRPr lang="hr-HR" dirty="0"/>
          </a:p>
          <a:p>
            <a:endParaRPr lang="hr-HR" dirty="0"/>
          </a:p>
        </p:txBody>
      </p:sp>
      <p:sp>
        <p:nvSpPr>
          <p:cNvPr id="6" name="Pravokutnik 5">
            <a:extLst>
              <a:ext uri="{FF2B5EF4-FFF2-40B4-BE49-F238E27FC236}">
                <a16:creationId xmlns:a16="http://schemas.microsoft.com/office/drawing/2014/main" id="{01A1B387-6403-4580-93B9-26846E18FFFD}"/>
              </a:ext>
            </a:extLst>
          </p:cNvPr>
          <p:cNvSpPr/>
          <p:nvPr/>
        </p:nvSpPr>
        <p:spPr>
          <a:xfrm>
            <a:off x="243840" y="2268975"/>
            <a:ext cx="5301580" cy="646331"/>
          </a:xfrm>
          <a:prstGeom prst="rect">
            <a:avLst/>
          </a:prstGeom>
        </p:spPr>
        <p:txBody>
          <a:bodyPr wrap="none">
            <a:spAutoFit/>
          </a:bodyPr>
          <a:lstStyle/>
          <a:p>
            <a:r>
              <a:rPr lang="hr-HR" dirty="0">
                <a:hlinkClick r:id="rId4"/>
              </a:rPr>
              <a:t>https://www.senetic.hr/product/WS-C3750X-24T-S</a:t>
            </a:r>
            <a:endParaRPr lang="hr-HR" dirty="0"/>
          </a:p>
          <a:p>
            <a:endParaRPr lang="hr-HR" dirty="0"/>
          </a:p>
        </p:txBody>
      </p:sp>
      <p:sp>
        <p:nvSpPr>
          <p:cNvPr id="7" name="Pravokutnik 6">
            <a:extLst>
              <a:ext uri="{FF2B5EF4-FFF2-40B4-BE49-F238E27FC236}">
                <a16:creationId xmlns:a16="http://schemas.microsoft.com/office/drawing/2014/main" id="{81AFE48C-313E-403D-B8A9-B6B32447B06E}"/>
              </a:ext>
            </a:extLst>
          </p:cNvPr>
          <p:cNvSpPr/>
          <p:nvPr/>
        </p:nvSpPr>
        <p:spPr>
          <a:xfrm>
            <a:off x="243840" y="3979594"/>
            <a:ext cx="4820615" cy="646331"/>
          </a:xfrm>
          <a:prstGeom prst="rect">
            <a:avLst/>
          </a:prstGeom>
        </p:spPr>
        <p:txBody>
          <a:bodyPr wrap="none">
            <a:spAutoFit/>
          </a:bodyPr>
          <a:lstStyle/>
          <a:p>
            <a:r>
              <a:rPr lang="hr-HR" dirty="0">
                <a:hlinkClick r:id="rId5"/>
              </a:rPr>
              <a:t>https://www.senetic.hr/product/SFP-10G-SR</a:t>
            </a:r>
            <a:r>
              <a:rPr lang="hr-HR" dirty="0"/>
              <a:t>=</a:t>
            </a:r>
          </a:p>
          <a:p>
            <a:endParaRPr lang="hr-HR" dirty="0"/>
          </a:p>
        </p:txBody>
      </p:sp>
      <p:pic>
        <p:nvPicPr>
          <p:cNvPr id="8" name="Slika 7">
            <a:extLst>
              <a:ext uri="{FF2B5EF4-FFF2-40B4-BE49-F238E27FC236}">
                <a16:creationId xmlns:a16="http://schemas.microsoft.com/office/drawing/2014/main" id="{F9C3A014-DC2C-4723-A773-25E533A35D37}"/>
              </a:ext>
            </a:extLst>
          </p:cNvPr>
          <p:cNvPicPr>
            <a:picLocks noChangeAspect="1"/>
          </p:cNvPicPr>
          <p:nvPr/>
        </p:nvPicPr>
        <p:blipFill>
          <a:blip r:embed="rId6"/>
          <a:stretch>
            <a:fillRect/>
          </a:stretch>
        </p:blipFill>
        <p:spPr>
          <a:xfrm>
            <a:off x="6589319" y="2101422"/>
            <a:ext cx="2657475" cy="2105025"/>
          </a:xfrm>
          <a:prstGeom prst="rect">
            <a:avLst/>
          </a:prstGeom>
        </p:spPr>
      </p:pic>
      <p:pic>
        <p:nvPicPr>
          <p:cNvPr id="9" name="Slika 8">
            <a:extLst>
              <a:ext uri="{FF2B5EF4-FFF2-40B4-BE49-F238E27FC236}">
                <a16:creationId xmlns:a16="http://schemas.microsoft.com/office/drawing/2014/main" id="{C8537E49-F503-4F9B-B205-852C9149C82F}"/>
              </a:ext>
            </a:extLst>
          </p:cNvPr>
          <p:cNvPicPr>
            <a:picLocks noChangeAspect="1"/>
          </p:cNvPicPr>
          <p:nvPr/>
        </p:nvPicPr>
        <p:blipFill>
          <a:blip r:embed="rId7"/>
          <a:stretch>
            <a:fillRect/>
          </a:stretch>
        </p:blipFill>
        <p:spPr>
          <a:xfrm>
            <a:off x="5637293" y="907001"/>
            <a:ext cx="5791200" cy="1314450"/>
          </a:xfrm>
          <a:prstGeom prst="rect">
            <a:avLst/>
          </a:prstGeom>
        </p:spPr>
      </p:pic>
      <p:sp>
        <p:nvSpPr>
          <p:cNvPr id="10" name="TextBox 9">
            <a:extLst>
              <a:ext uri="{FF2B5EF4-FFF2-40B4-BE49-F238E27FC236}">
                <a16:creationId xmlns:a16="http://schemas.microsoft.com/office/drawing/2014/main" id="{2809E643-F7BB-4D03-84FC-45F4DA351AE8}"/>
              </a:ext>
            </a:extLst>
          </p:cNvPr>
          <p:cNvSpPr txBox="1"/>
          <p:nvPr/>
        </p:nvSpPr>
        <p:spPr>
          <a:xfrm>
            <a:off x="243840" y="4616303"/>
            <a:ext cx="6156960" cy="646331"/>
          </a:xfrm>
          <a:prstGeom prst="rect">
            <a:avLst/>
          </a:prstGeom>
          <a:noFill/>
        </p:spPr>
        <p:txBody>
          <a:bodyPr wrap="square">
            <a:spAutoFit/>
          </a:bodyPr>
          <a:lstStyle/>
          <a:p>
            <a:r>
              <a:rPr lang="en-US" dirty="0">
                <a:hlinkClick r:id="rId8"/>
              </a:rPr>
              <a:t>https://www.senetic.hr/product/QSFP-40G-ER4=</a:t>
            </a:r>
            <a:endParaRPr lang="hr-HR" dirty="0"/>
          </a:p>
          <a:p>
            <a:endParaRPr lang="en-US" dirty="0"/>
          </a:p>
        </p:txBody>
      </p:sp>
      <p:pic>
        <p:nvPicPr>
          <p:cNvPr id="2050" name="Picture 2" descr="QSFP-40G-ER4= Photo#1">
            <a:extLst>
              <a:ext uri="{FF2B5EF4-FFF2-40B4-BE49-F238E27FC236}">
                <a16:creationId xmlns:a16="http://schemas.microsoft.com/office/drawing/2014/main" id="{D531FB7D-41DC-4F0E-958E-10BAC442A0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9240" y="3361509"/>
            <a:ext cx="3409559" cy="282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6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6244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Razvoj različitih protokola kroz vrijeme-danas je TCP/IP u primjeni</a:t>
            </a:r>
          </a:p>
        </p:txBody>
      </p:sp>
      <p:graphicFrame>
        <p:nvGraphicFramePr>
          <p:cNvPr id="2" name="Table 1">
            <a:extLst>
              <a:ext uri="{FF2B5EF4-FFF2-40B4-BE49-F238E27FC236}">
                <a16:creationId xmlns:a16="http://schemas.microsoft.com/office/drawing/2014/main" id="{09D47B69-BCE9-42BD-F63D-50F3B1B0039B}"/>
              </a:ext>
            </a:extLst>
          </p:cNvPr>
          <p:cNvGraphicFramePr>
            <a:graphicFrameLocks noGrp="1"/>
          </p:cNvGraphicFramePr>
          <p:nvPr>
            <p:extLst>
              <p:ext uri="{D42A27DB-BD31-4B8C-83A1-F6EECF244321}">
                <p14:modId xmlns:p14="http://schemas.microsoft.com/office/powerpoint/2010/main" val="1841168074"/>
              </p:ext>
            </p:extLst>
          </p:nvPr>
        </p:nvGraphicFramePr>
        <p:xfrm>
          <a:off x="339586" y="949325"/>
          <a:ext cx="10252213" cy="5128971"/>
        </p:xfrm>
        <a:graphic>
          <a:graphicData uri="http://schemas.openxmlformats.org/drawingml/2006/table">
            <a:tbl>
              <a:tblPr/>
              <a:tblGrid>
                <a:gridCol w="2613164">
                  <a:extLst>
                    <a:ext uri="{9D8B030D-6E8A-4147-A177-3AD203B41FA5}">
                      <a16:colId xmlns:a16="http://schemas.microsoft.com/office/drawing/2014/main" val="3167984097"/>
                    </a:ext>
                  </a:extLst>
                </a:gridCol>
                <a:gridCol w="7639049">
                  <a:extLst>
                    <a:ext uri="{9D8B030D-6E8A-4147-A177-3AD203B41FA5}">
                      <a16:colId xmlns:a16="http://schemas.microsoft.com/office/drawing/2014/main" val="3238705902"/>
                    </a:ext>
                  </a:extLst>
                </a:gridCol>
              </a:tblGrid>
              <a:tr h="503381">
                <a:tc>
                  <a:txBody>
                    <a:bodyPr/>
                    <a:lstStyle/>
                    <a:p>
                      <a:pPr algn="l" fontAlgn="ctr"/>
                      <a:r>
                        <a:rPr lang="en-US" sz="1800" b="1" dirty="0">
                          <a:effectLst/>
                        </a:rPr>
                        <a:t>OSI Model</a:t>
                      </a:r>
                      <a:endParaRPr lang="en-US" sz="1800" dirty="0">
                        <a:effectLst/>
                      </a:endParaRPr>
                    </a:p>
                  </a:txBody>
                  <a:tcPr marL="34689" marR="34689" marT="34689" marB="34689" anchor="ctr">
                    <a:lnL w="9525" cap="flat" cmpd="sng" algn="ctr">
                      <a:solidFill>
                        <a:srgbClr val="B08327"/>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B08327"/>
                      </a:solidFill>
                      <a:prstDash val="solid"/>
                      <a:round/>
                      <a:headEnd type="none" w="med" len="med"/>
                      <a:tailEnd type="none" w="med" len="med"/>
                    </a:lnT>
                    <a:lnB w="9525" cap="flat" cmpd="sng" algn="ctr">
                      <a:solidFill>
                        <a:srgbClr val="F07E27"/>
                      </a:solidFill>
                      <a:prstDash val="solid"/>
                      <a:round/>
                      <a:headEnd type="none" w="med" len="med"/>
                      <a:tailEnd type="none" w="med" len="med"/>
                    </a:lnB>
                    <a:solidFill>
                      <a:srgbClr val="F2F2F2"/>
                    </a:solidFill>
                  </a:tcPr>
                </a:tc>
                <a:tc>
                  <a:txBody>
                    <a:bodyPr/>
                    <a:lstStyle/>
                    <a:p>
                      <a:pPr algn="l" fontAlgn="ctr"/>
                      <a:r>
                        <a:rPr lang="hr-HR" sz="1800" b="1" dirty="0">
                          <a:effectLst/>
                        </a:rPr>
                        <a:t>Opis</a:t>
                      </a:r>
                      <a:endParaRPr lang="en-US" sz="1800" dirty="0">
                        <a:effectLst/>
                      </a:endParaRPr>
                    </a:p>
                  </a:txBody>
                  <a:tcPr marL="34689" marR="34689" marT="34689" marB="34689"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907E27"/>
                      </a:solidFill>
                      <a:prstDash val="solid"/>
                      <a:round/>
                      <a:headEnd type="none" w="med" len="med"/>
                      <a:tailEnd type="none" w="med" len="med"/>
                    </a:lnB>
                    <a:solidFill>
                      <a:srgbClr val="F2F2F2"/>
                    </a:solidFill>
                  </a:tcPr>
                </a:tc>
                <a:extLst>
                  <a:ext uri="{0D108BD9-81ED-4DB2-BD59-A6C34878D82A}">
                    <a16:rowId xmlns:a16="http://schemas.microsoft.com/office/drawing/2014/main" val="3749894668"/>
                  </a:ext>
                </a:extLst>
              </a:tr>
              <a:tr h="503381">
                <a:tc>
                  <a:txBody>
                    <a:bodyPr/>
                    <a:lstStyle/>
                    <a:p>
                      <a:pPr fontAlgn="ctr"/>
                      <a:r>
                        <a:rPr lang="en-US" sz="1800" b="1" dirty="0">
                          <a:effectLst/>
                        </a:rPr>
                        <a:t>7 – </a:t>
                      </a:r>
                      <a:r>
                        <a:rPr lang="hr-HR" sz="1800" b="1" dirty="0">
                          <a:effectLst/>
                        </a:rPr>
                        <a:t>Aplikacijski sloj</a:t>
                      </a:r>
                      <a:endParaRPr lang="en-US" sz="1800" b="0" dirty="0">
                        <a:effectLst/>
                      </a:endParaRPr>
                    </a:p>
                  </a:txBody>
                  <a:tcPr marL="34689" marR="34689" marT="34689" marB="34689" anchor="ctr">
                    <a:lnL w="9525" cap="flat" cmpd="sng" algn="ctr">
                      <a:solidFill>
                        <a:srgbClr val="F07E27"/>
                      </a:solidFill>
                      <a:prstDash val="solid"/>
                      <a:round/>
                      <a:headEnd type="none" w="med" len="med"/>
                      <a:tailEnd type="none" w="med" len="med"/>
                    </a:lnL>
                    <a:lnR w="9525" cap="flat" cmpd="sng" algn="ctr">
                      <a:solidFill>
                        <a:srgbClr val="907E27"/>
                      </a:solidFill>
                      <a:prstDash val="solid"/>
                      <a:round/>
                      <a:headEnd type="none" w="med" len="med"/>
                      <a:tailEnd type="none" w="med" len="med"/>
                    </a:lnR>
                    <a:lnT w="9525" cap="flat" cmpd="sng" algn="ctr">
                      <a:solidFill>
                        <a:srgbClr val="F07E27"/>
                      </a:solidFill>
                      <a:prstDash val="solid"/>
                      <a:round/>
                      <a:headEnd type="none" w="med" len="med"/>
                      <a:tailEnd type="none" w="med" len="med"/>
                    </a:lnT>
                    <a:lnB w="9525" cap="flat" cmpd="sng" algn="ctr">
                      <a:solidFill>
                        <a:srgbClr val="D08127"/>
                      </a:solidFill>
                      <a:prstDash val="solid"/>
                      <a:round/>
                      <a:headEnd type="none" w="med" len="med"/>
                      <a:tailEnd type="none" w="med" len="med"/>
                    </a:lnB>
                    <a:solidFill>
                      <a:srgbClr val="FFFFFF"/>
                    </a:solidFill>
                  </a:tcPr>
                </a:tc>
                <a:tc>
                  <a:txBody>
                    <a:bodyPr/>
                    <a:lstStyle/>
                    <a:p>
                      <a:pPr fontAlgn="ctr"/>
                      <a:r>
                        <a:rPr lang="en-US" sz="1800" b="0" dirty="0" err="1">
                          <a:effectLst/>
                        </a:rPr>
                        <a:t>Aplikacijski</a:t>
                      </a:r>
                      <a:r>
                        <a:rPr lang="en-US" sz="1800" b="0" dirty="0">
                          <a:effectLst/>
                        </a:rPr>
                        <a:t> </a:t>
                      </a:r>
                      <a:r>
                        <a:rPr lang="en-US" sz="1800" b="0" dirty="0" err="1">
                          <a:effectLst/>
                        </a:rPr>
                        <a:t>sloj</a:t>
                      </a:r>
                      <a:r>
                        <a:rPr lang="en-US" sz="1800" b="0" dirty="0">
                          <a:effectLst/>
                        </a:rPr>
                        <a:t> </a:t>
                      </a:r>
                      <a:r>
                        <a:rPr lang="en-US" sz="1800" b="0" dirty="0" err="1">
                          <a:effectLst/>
                        </a:rPr>
                        <a:t>sadrži</a:t>
                      </a:r>
                      <a:r>
                        <a:rPr lang="en-US" sz="1800" b="0" dirty="0">
                          <a:effectLst/>
                        </a:rPr>
                        <a:t> </a:t>
                      </a:r>
                      <a:r>
                        <a:rPr lang="en-US" sz="1800" b="0" dirty="0" err="1">
                          <a:effectLst/>
                        </a:rPr>
                        <a:t>protokole</a:t>
                      </a:r>
                      <a:r>
                        <a:rPr lang="en-US" sz="1800" b="0" dirty="0">
                          <a:effectLst/>
                        </a:rPr>
                        <a:t> koji se </a:t>
                      </a:r>
                      <a:r>
                        <a:rPr lang="en-US" sz="1800" b="0" dirty="0" err="1">
                          <a:effectLst/>
                        </a:rPr>
                        <a:t>koriste</a:t>
                      </a:r>
                      <a:r>
                        <a:rPr lang="en-US" sz="1800" b="0" dirty="0">
                          <a:effectLst/>
                        </a:rPr>
                        <a:t> za </a:t>
                      </a:r>
                      <a:r>
                        <a:rPr lang="en-US" sz="1800" b="0" dirty="0" err="1">
                          <a:effectLst/>
                        </a:rPr>
                        <a:t>komunikaciju</a:t>
                      </a:r>
                      <a:r>
                        <a:rPr lang="en-US" sz="1800" b="0" dirty="0">
                          <a:effectLst/>
                        </a:rPr>
                        <a:t> </a:t>
                      </a:r>
                      <a:r>
                        <a:rPr lang="en-US" sz="1800" b="0" dirty="0" err="1">
                          <a:effectLst/>
                        </a:rPr>
                        <a:t>između</a:t>
                      </a:r>
                      <a:r>
                        <a:rPr lang="en-US" sz="1800" b="0" dirty="0">
                          <a:effectLst/>
                        </a:rPr>
                        <a:t> </a:t>
                      </a:r>
                      <a:r>
                        <a:rPr lang="en-US" sz="1800" b="0" dirty="0" err="1">
                          <a:effectLst/>
                        </a:rPr>
                        <a:t>procesa</a:t>
                      </a:r>
                      <a:r>
                        <a:rPr lang="en-US" sz="1800" b="0" dirty="0">
                          <a:effectLst/>
                        </a:rPr>
                        <a:t>.</a:t>
                      </a:r>
                    </a:p>
                  </a:txBody>
                  <a:tcPr marL="34689" marR="34689" marT="34689" marB="34689" anchor="ctr">
                    <a:lnL w="9525" cap="flat" cmpd="sng" algn="ctr">
                      <a:solidFill>
                        <a:srgbClr val="907E27"/>
                      </a:solidFill>
                      <a:prstDash val="solid"/>
                      <a:round/>
                      <a:headEnd type="none" w="med" len="med"/>
                      <a:tailEnd type="none" w="med" len="med"/>
                    </a:lnL>
                    <a:lnR w="9525" cap="flat" cmpd="sng" algn="ctr">
                      <a:solidFill>
                        <a:srgbClr val="907E27"/>
                      </a:solidFill>
                      <a:prstDash val="solid"/>
                      <a:round/>
                      <a:headEnd type="none" w="med" len="med"/>
                      <a:tailEnd type="none" w="med" len="med"/>
                    </a:lnR>
                    <a:lnT w="9525" cap="flat" cmpd="sng" algn="ctr">
                      <a:solidFill>
                        <a:srgbClr val="907E27"/>
                      </a:solidFill>
                      <a:prstDash val="solid"/>
                      <a:round/>
                      <a:headEnd type="none" w="med" len="med"/>
                      <a:tailEnd type="none" w="med" len="med"/>
                    </a:lnT>
                    <a:lnB w="9525" cap="flat" cmpd="sng" algn="ctr">
                      <a:solidFill>
                        <a:srgbClr val="708B27"/>
                      </a:solidFill>
                      <a:prstDash val="solid"/>
                      <a:round/>
                      <a:headEnd type="none" w="med" len="med"/>
                      <a:tailEnd type="none" w="med" len="med"/>
                    </a:lnB>
                    <a:solidFill>
                      <a:srgbClr val="FFFFFF"/>
                    </a:solidFill>
                  </a:tcPr>
                </a:tc>
                <a:extLst>
                  <a:ext uri="{0D108BD9-81ED-4DB2-BD59-A6C34878D82A}">
                    <a16:rowId xmlns:a16="http://schemas.microsoft.com/office/drawing/2014/main" val="1075828971"/>
                  </a:ext>
                </a:extLst>
              </a:tr>
              <a:tr h="503381">
                <a:tc>
                  <a:txBody>
                    <a:bodyPr/>
                    <a:lstStyle/>
                    <a:p>
                      <a:pPr fontAlgn="ctr"/>
                      <a:r>
                        <a:rPr lang="en-US" sz="1800" b="1" dirty="0">
                          <a:effectLst/>
                        </a:rPr>
                        <a:t>6 – </a:t>
                      </a:r>
                      <a:r>
                        <a:rPr lang="hr-HR" sz="1800" b="1" dirty="0">
                          <a:effectLst/>
                        </a:rPr>
                        <a:t>Prezentacijski sloj</a:t>
                      </a:r>
                      <a:endParaRPr lang="en-US" sz="1800" b="0" dirty="0">
                        <a:effectLst/>
                      </a:endParaRPr>
                    </a:p>
                  </a:txBody>
                  <a:tcPr marL="34689" marR="34689" marT="34689" marB="34689" anchor="ctr">
                    <a:lnL w="9525" cap="flat" cmpd="sng" algn="ctr">
                      <a:solidFill>
                        <a:srgbClr val="D08127"/>
                      </a:solidFill>
                      <a:prstDash val="solid"/>
                      <a:round/>
                      <a:headEnd type="none" w="med" len="med"/>
                      <a:tailEnd type="none" w="med" len="med"/>
                    </a:lnL>
                    <a:lnR w="9525" cap="flat" cmpd="sng" algn="ctr">
                      <a:solidFill>
                        <a:srgbClr val="708B27"/>
                      </a:solidFill>
                      <a:prstDash val="solid"/>
                      <a:round/>
                      <a:headEnd type="none" w="med" len="med"/>
                      <a:tailEnd type="none" w="med" len="med"/>
                    </a:lnR>
                    <a:lnT w="9525" cap="flat" cmpd="sng" algn="ctr">
                      <a:solidFill>
                        <a:srgbClr val="D08127"/>
                      </a:solidFill>
                      <a:prstDash val="solid"/>
                      <a:round/>
                      <a:headEnd type="none" w="med" len="med"/>
                      <a:tailEnd type="none" w="med" len="med"/>
                    </a:lnT>
                    <a:lnB w="9525" cap="flat" cmpd="sng" algn="ctr">
                      <a:solidFill>
                        <a:srgbClr val="D08B27"/>
                      </a:solidFill>
                      <a:prstDash val="solid"/>
                      <a:round/>
                      <a:headEnd type="none" w="med" len="med"/>
                      <a:tailEnd type="none" w="med" len="med"/>
                    </a:lnB>
                    <a:solidFill>
                      <a:srgbClr val="FFFFFF"/>
                    </a:solidFill>
                  </a:tcPr>
                </a:tc>
                <a:tc>
                  <a:txBody>
                    <a:bodyPr/>
                    <a:lstStyle/>
                    <a:p>
                      <a:pPr fontAlgn="ctr"/>
                      <a:r>
                        <a:rPr lang="en-US" sz="1800" b="0" dirty="0" err="1">
                          <a:effectLst/>
                        </a:rPr>
                        <a:t>Prezentacijski</a:t>
                      </a:r>
                      <a:r>
                        <a:rPr lang="en-US" sz="1800" b="0" dirty="0">
                          <a:effectLst/>
                        </a:rPr>
                        <a:t> </a:t>
                      </a:r>
                      <a:r>
                        <a:rPr lang="en-US" sz="1800" b="0" dirty="0" err="1">
                          <a:effectLst/>
                        </a:rPr>
                        <a:t>sloj</a:t>
                      </a:r>
                      <a:r>
                        <a:rPr lang="en-US" sz="1800" b="0" dirty="0">
                          <a:effectLst/>
                        </a:rPr>
                        <a:t> </a:t>
                      </a:r>
                      <a:r>
                        <a:rPr lang="en-US" sz="1800" b="0" dirty="0" err="1">
                          <a:effectLst/>
                        </a:rPr>
                        <a:t>osigurava</a:t>
                      </a:r>
                      <a:r>
                        <a:rPr lang="en-US" sz="1800" b="0" dirty="0">
                          <a:effectLst/>
                        </a:rPr>
                        <a:t> </a:t>
                      </a:r>
                      <a:r>
                        <a:rPr lang="en-US" sz="1800" b="0" dirty="0" err="1">
                          <a:effectLst/>
                        </a:rPr>
                        <a:t>zajednički</a:t>
                      </a:r>
                      <a:r>
                        <a:rPr lang="en-US" sz="1800" b="0" dirty="0">
                          <a:effectLst/>
                        </a:rPr>
                        <a:t> </a:t>
                      </a:r>
                      <a:r>
                        <a:rPr lang="en-US" sz="1800" b="0" dirty="0" err="1">
                          <a:effectLst/>
                        </a:rPr>
                        <a:t>prikaz</a:t>
                      </a:r>
                      <a:r>
                        <a:rPr lang="en-US" sz="1800" b="0" dirty="0">
                          <a:effectLst/>
                        </a:rPr>
                        <a:t> </a:t>
                      </a:r>
                      <a:r>
                        <a:rPr lang="en-US" sz="1800" b="0" dirty="0" err="1">
                          <a:effectLst/>
                        </a:rPr>
                        <a:t>podataka</a:t>
                      </a:r>
                      <a:r>
                        <a:rPr lang="en-US" sz="1800" b="0" dirty="0">
                          <a:effectLst/>
                        </a:rPr>
                        <a:t> koji se </a:t>
                      </a:r>
                      <a:r>
                        <a:rPr lang="en-US" sz="1800" b="0" dirty="0" err="1">
                          <a:effectLst/>
                        </a:rPr>
                        <a:t>prenose</a:t>
                      </a:r>
                      <a:r>
                        <a:rPr lang="en-US" sz="1800" b="0" dirty="0">
                          <a:effectLst/>
                        </a:rPr>
                        <a:t> </a:t>
                      </a:r>
                      <a:r>
                        <a:rPr lang="en-US" sz="1800" b="0" dirty="0" err="1">
                          <a:effectLst/>
                        </a:rPr>
                        <a:t>između</a:t>
                      </a:r>
                      <a:r>
                        <a:rPr lang="en-US" sz="1800" b="0" dirty="0">
                          <a:effectLst/>
                        </a:rPr>
                        <a:t> </a:t>
                      </a:r>
                      <a:r>
                        <a:rPr lang="en-US" sz="1800" b="0" dirty="0" err="1">
                          <a:effectLst/>
                        </a:rPr>
                        <a:t>usluga</a:t>
                      </a:r>
                      <a:r>
                        <a:rPr lang="en-US" sz="1800" b="0" dirty="0">
                          <a:effectLst/>
                        </a:rPr>
                        <a:t> </a:t>
                      </a:r>
                      <a:r>
                        <a:rPr lang="en-US" sz="1800" b="0" dirty="0" err="1">
                          <a:effectLst/>
                        </a:rPr>
                        <a:t>aplikacijskog</a:t>
                      </a:r>
                      <a:r>
                        <a:rPr lang="en-US" sz="1800" b="0" dirty="0">
                          <a:effectLst/>
                        </a:rPr>
                        <a:t> </a:t>
                      </a:r>
                      <a:r>
                        <a:rPr lang="en-US" sz="1800" b="0" dirty="0" err="1">
                          <a:effectLst/>
                        </a:rPr>
                        <a:t>sloja</a:t>
                      </a:r>
                      <a:r>
                        <a:rPr lang="en-US" sz="1800" b="0" dirty="0">
                          <a:effectLst/>
                        </a:rPr>
                        <a:t>.</a:t>
                      </a:r>
                    </a:p>
                  </a:txBody>
                  <a:tcPr marL="34689" marR="34689" marT="34689" marB="34689" anchor="ctr">
                    <a:lnL w="9525" cap="flat" cmpd="sng" algn="ctr">
                      <a:solidFill>
                        <a:srgbClr val="708B27"/>
                      </a:solidFill>
                      <a:prstDash val="solid"/>
                      <a:round/>
                      <a:headEnd type="none" w="med" len="med"/>
                      <a:tailEnd type="none" w="med" len="med"/>
                    </a:lnL>
                    <a:lnR w="9525" cap="flat" cmpd="sng" algn="ctr">
                      <a:solidFill>
                        <a:srgbClr val="708B27"/>
                      </a:solidFill>
                      <a:prstDash val="solid"/>
                      <a:round/>
                      <a:headEnd type="none" w="med" len="med"/>
                      <a:tailEnd type="none" w="med" len="med"/>
                    </a:lnR>
                    <a:lnT w="9525" cap="flat" cmpd="sng" algn="ctr">
                      <a:solidFill>
                        <a:srgbClr val="708B27"/>
                      </a:solidFill>
                      <a:prstDash val="solid"/>
                      <a:round/>
                      <a:headEnd type="none" w="med" len="med"/>
                      <a:tailEnd type="none" w="med" len="med"/>
                    </a:lnT>
                    <a:lnB w="9525" cap="flat" cmpd="sng" algn="ctr">
                      <a:solidFill>
                        <a:srgbClr val="D08527"/>
                      </a:solidFill>
                      <a:prstDash val="solid"/>
                      <a:round/>
                      <a:headEnd type="none" w="med" len="med"/>
                      <a:tailEnd type="none" w="med" len="med"/>
                    </a:lnB>
                    <a:solidFill>
                      <a:srgbClr val="FFFFFF"/>
                    </a:solidFill>
                  </a:tcPr>
                </a:tc>
                <a:extLst>
                  <a:ext uri="{0D108BD9-81ED-4DB2-BD59-A6C34878D82A}">
                    <a16:rowId xmlns:a16="http://schemas.microsoft.com/office/drawing/2014/main" val="1498059552"/>
                  </a:ext>
                </a:extLst>
              </a:tr>
              <a:tr h="503381">
                <a:tc>
                  <a:txBody>
                    <a:bodyPr/>
                    <a:lstStyle/>
                    <a:p>
                      <a:pPr fontAlgn="ctr"/>
                      <a:r>
                        <a:rPr lang="en-US" sz="1800" b="1" dirty="0">
                          <a:effectLst/>
                        </a:rPr>
                        <a:t>5 – </a:t>
                      </a:r>
                      <a:r>
                        <a:rPr lang="hr-HR" sz="1800" b="1" dirty="0" err="1">
                          <a:effectLst/>
                        </a:rPr>
                        <a:t>Sjednički</a:t>
                      </a:r>
                      <a:r>
                        <a:rPr lang="hr-HR" sz="1800" b="1" dirty="0">
                          <a:effectLst/>
                        </a:rPr>
                        <a:t> sloj</a:t>
                      </a:r>
                      <a:endParaRPr lang="en-US" sz="1800" b="0" dirty="0">
                        <a:effectLst/>
                      </a:endParaRPr>
                    </a:p>
                  </a:txBody>
                  <a:tcPr marL="34689" marR="34689" marT="34689" marB="34689" anchor="ctr">
                    <a:lnL w="9525" cap="flat" cmpd="sng" algn="ctr">
                      <a:solidFill>
                        <a:srgbClr val="D08B27"/>
                      </a:solidFill>
                      <a:prstDash val="solid"/>
                      <a:round/>
                      <a:headEnd type="none" w="med" len="med"/>
                      <a:tailEnd type="none" w="med" len="med"/>
                    </a:lnL>
                    <a:lnR w="9525" cap="flat" cmpd="sng" algn="ctr">
                      <a:solidFill>
                        <a:srgbClr val="D08527"/>
                      </a:solidFill>
                      <a:prstDash val="solid"/>
                      <a:round/>
                      <a:headEnd type="none" w="med" len="med"/>
                      <a:tailEnd type="none" w="med" len="med"/>
                    </a:lnR>
                    <a:lnT w="9525" cap="flat" cmpd="sng" algn="ctr">
                      <a:solidFill>
                        <a:srgbClr val="D08B27"/>
                      </a:solidFill>
                      <a:prstDash val="solid"/>
                      <a:round/>
                      <a:headEnd type="none" w="med" len="med"/>
                      <a:tailEnd type="none" w="med" len="med"/>
                    </a:lnT>
                    <a:lnB w="9525" cap="flat" cmpd="sng" algn="ctr">
                      <a:solidFill>
                        <a:srgbClr val="F08827"/>
                      </a:solidFill>
                      <a:prstDash val="solid"/>
                      <a:round/>
                      <a:headEnd type="none" w="med" len="med"/>
                      <a:tailEnd type="none" w="med" len="med"/>
                    </a:lnB>
                    <a:solidFill>
                      <a:srgbClr val="FFFFFF"/>
                    </a:solidFill>
                  </a:tcPr>
                </a:tc>
                <a:tc>
                  <a:txBody>
                    <a:bodyPr/>
                    <a:lstStyle/>
                    <a:p>
                      <a:pPr fontAlgn="ctr"/>
                      <a:r>
                        <a:rPr lang="en-US" sz="1800" b="0" dirty="0" err="1">
                          <a:effectLst/>
                        </a:rPr>
                        <a:t>Sloj</a:t>
                      </a:r>
                      <a:r>
                        <a:rPr lang="en-US" sz="1800" b="0" dirty="0">
                          <a:effectLst/>
                        </a:rPr>
                        <a:t> </a:t>
                      </a:r>
                      <a:r>
                        <a:rPr lang="en-US" sz="1800" b="0" dirty="0" err="1">
                          <a:effectLst/>
                        </a:rPr>
                        <a:t>sesije</a:t>
                      </a:r>
                      <a:r>
                        <a:rPr lang="en-US" sz="1800" b="0" dirty="0">
                          <a:effectLst/>
                        </a:rPr>
                        <a:t> </a:t>
                      </a:r>
                      <a:r>
                        <a:rPr lang="en-US" sz="1800" b="0" dirty="0" err="1">
                          <a:effectLst/>
                        </a:rPr>
                        <a:t>pruža</a:t>
                      </a:r>
                      <a:r>
                        <a:rPr lang="en-US" sz="1800" b="0" dirty="0">
                          <a:effectLst/>
                        </a:rPr>
                        <a:t> </a:t>
                      </a:r>
                      <a:r>
                        <a:rPr lang="en-US" sz="1800" b="0" dirty="0" err="1">
                          <a:effectLst/>
                        </a:rPr>
                        <a:t>usluge</a:t>
                      </a:r>
                      <a:r>
                        <a:rPr lang="en-US" sz="1800" b="0" dirty="0">
                          <a:effectLst/>
                        </a:rPr>
                        <a:t> </a:t>
                      </a:r>
                      <a:r>
                        <a:rPr lang="en-US" sz="1800" b="0" dirty="0" err="1">
                          <a:effectLst/>
                        </a:rPr>
                        <a:t>prezentacijskom</a:t>
                      </a:r>
                      <a:r>
                        <a:rPr lang="en-US" sz="1800" b="0" dirty="0">
                          <a:effectLst/>
                        </a:rPr>
                        <a:t> </a:t>
                      </a:r>
                      <a:r>
                        <a:rPr lang="en-US" sz="1800" b="0" dirty="0" err="1">
                          <a:effectLst/>
                        </a:rPr>
                        <a:t>sloju</a:t>
                      </a:r>
                      <a:r>
                        <a:rPr lang="en-US" sz="1800" b="0" dirty="0">
                          <a:effectLst/>
                        </a:rPr>
                        <a:t> za </a:t>
                      </a:r>
                      <a:r>
                        <a:rPr lang="en-US" sz="1800" b="0" dirty="0" err="1">
                          <a:effectLst/>
                        </a:rPr>
                        <a:t>organiziranje</a:t>
                      </a:r>
                      <a:r>
                        <a:rPr lang="en-US" sz="1800" b="0" dirty="0">
                          <a:effectLst/>
                        </a:rPr>
                        <a:t> </a:t>
                      </a:r>
                      <a:r>
                        <a:rPr lang="en-US" sz="1800" b="0" dirty="0" err="1">
                          <a:effectLst/>
                        </a:rPr>
                        <a:t>njegovog</a:t>
                      </a:r>
                      <a:r>
                        <a:rPr lang="en-US" sz="1800" b="0" dirty="0">
                          <a:effectLst/>
                        </a:rPr>
                        <a:t> </a:t>
                      </a:r>
                      <a:r>
                        <a:rPr lang="en-US" sz="1800" b="0" dirty="0" err="1">
                          <a:effectLst/>
                        </a:rPr>
                        <a:t>dijaloga</a:t>
                      </a:r>
                      <a:r>
                        <a:rPr lang="en-US" sz="1800" b="0" dirty="0">
                          <a:effectLst/>
                        </a:rPr>
                        <a:t> i </a:t>
                      </a:r>
                      <a:r>
                        <a:rPr lang="en-US" sz="1800" b="0" dirty="0" err="1">
                          <a:effectLst/>
                        </a:rPr>
                        <a:t>upravljanje</a:t>
                      </a:r>
                      <a:r>
                        <a:rPr lang="en-US" sz="1800" b="0" dirty="0">
                          <a:effectLst/>
                        </a:rPr>
                        <a:t> </a:t>
                      </a:r>
                      <a:r>
                        <a:rPr lang="en-US" sz="1800" b="0" dirty="0" err="1">
                          <a:effectLst/>
                        </a:rPr>
                        <a:t>razmjenom</a:t>
                      </a:r>
                      <a:r>
                        <a:rPr lang="en-US" sz="1800" b="0" dirty="0">
                          <a:effectLst/>
                        </a:rPr>
                        <a:t> </a:t>
                      </a:r>
                      <a:r>
                        <a:rPr lang="en-US" sz="1800" b="0" dirty="0" err="1">
                          <a:effectLst/>
                        </a:rPr>
                        <a:t>podataka</a:t>
                      </a:r>
                      <a:r>
                        <a:rPr lang="en-US" sz="1800" b="0" dirty="0">
                          <a:effectLst/>
                        </a:rPr>
                        <a:t>.</a:t>
                      </a:r>
                    </a:p>
                  </a:txBody>
                  <a:tcPr marL="34689" marR="34689" marT="34689" marB="34689" anchor="ctr">
                    <a:lnL w="9525" cap="flat" cmpd="sng" algn="ctr">
                      <a:solidFill>
                        <a:srgbClr val="D08527"/>
                      </a:solidFill>
                      <a:prstDash val="solid"/>
                      <a:round/>
                      <a:headEnd type="none" w="med" len="med"/>
                      <a:tailEnd type="none" w="med" len="med"/>
                    </a:lnL>
                    <a:lnR w="9525" cap="flat" cmpd="sng" algn="ctr">
                      <a:solidFill>
                        <a:srgbClr val="D08527"/>
                      </a:solidFill>
                      <a:prstDash val="solid"/>
                      <a:round/>
                      <a:headEnd type="none" w="med" len="med"/>
                      <a:tailEnd type="none" w="med" len="med"/>
                    </a:lnR>
                    <a:lnT w="9525" cap="flat" cmpd="sng" algn="ctr">
                      <a:solidFill>
                        <a:srgbClr val="D08527"/>
                      </a:solidFill>
                      <a:prstDash val="solid"/>
                      <a:round/>
                      <a:headEnd type="none" w="med" len="med"/>
                      <a:tailEnd type="none" w="med" len="med"/>
                    </a:lnT>
                    <a:lnB w="9525" cap="flat" cmpd="sng" algn="ctr">
                      <a:solidFill>
                        <a:srgbClr val="708C27"/>
                      </a:solidFill>
                      <a:prstDash val="solid"/>
                      <a:round/>
                      <a:headEnd type="none" w="med" len="med"/>
                      <a:tailEnd type="none" w="med" len="med"/>
                    </a:lnB>
                    <a:solidFill>
                      <a:srgbClr val="FFFFFF"/>
                    </a:solidFill>
                  </a:tcPr>
                </a:tc>
                <a:extLst>
                  <a:ext uri="{0D108BD9-81ED-4DB2-BD59-A6C34878D82A}">
                    <a16:rowId xmlns:a16="http://schemas.microsoft.com/office/drawing/2014/main" val="838368223"/>
                  </a:ext>
                </a:extLst>
              </a:tr>
              <a:tr h="717839">
                <a:tc>
                  <a:txBody>
                    <a:bodyPr/>
                    <a:lstStyle/>
                    <a:p>
                      <a:pPr fontAlgn="ctr"/>
                      <a:r>
                        <a:rPr lang="en-US" sz="1800" b="1" dirty="0">
                          <a:effectLst/>
                        </a:rPr>
                        <a:t>4 – Transport</a:t>
                      </a:r>
                      <a:r>
                        <a:rPr lang="hr-HR" sz="1800" b="1" dirty="0">
                          <a:effectLst/>
                        </a:rPr>
                        <a:t>ni sloj</a:t>
                      </a:r>
                      <a:endParaRPr lang="en-US" sz="1800" b="0" dirty="0">
                        <a:effectLst/>
                      </a:endParaRPr>
                    </a:p>
                  </a:txBody>
                  <a:tcPr marL="34689" marR="34689" marT="34689" marB="34689" anchor="ctr">
                    <a:lnL w="9525" cap="flat" cmpd="sng" algn="ctr">
                      <a:solidFill>
                        <a:srgbClr val="F08827"/>
                      </a:solidFill>
                      <a:prstDash val="solid"/>
                      <a:round/>
                      <a:headEnd type="none" w="med" len="med"/>
                      <a:tailEnd type="none" w="med" len="med"/>
                    </a:lnL>
                    <a:lnR w="9525" cap="flat" cmpd="sng" algn="ctr">
                      <a:solidFill>
                        <a:srgbClr val="708C27"/>
                      </a:solidFill>
                      <a:prstDash val="solid"/>
                      <a:round/>
                      <a:headEnd type="none" w="med" len="med"/>
                      <a:tailEnd type="none" w="med" len="med"/>
                    </a:lnR>
                    <a:lnT w="9525" cap="flat" cmpd="sng" algn="ctr">
                      <a:solidFill>
                        <a:srgbClr val="F08827"/>
                      </a:solidFill>
                      <a:prstDash val="solid"/>
                      <a:round/>
                      <a:headEnd type="none" w="med" len="med"/>
                      <a:tailEnd type="none" w="med" len="med"/>
                    </a:lnT>
                    <a:lnB w="9525" cap="flat" cmpd="sng" algn="ctr">
                      <a:solidFill>
                        <a:srgbClr val="508D27"/>
                      </a:solidFill>
                      <a:prstDash val="solid"/>
                      <a:round/>
                      <a:headEnd type="none" w="med" len="med"/>
                      <a:tailEnd type="none" w="med" len="med"/>
                    </a:lnB>
                    <a:solidFill>
                      <a:srgbClr val="FFFFFF"/>
                    </a:solidFill>
                  </a:tcPr>
                </a:tc>
                <a:tc>
                  <a:txBody>
                    <a:bodyPr/>
                    <a:lstStyle/>
                    <a:p>
                      <a:pPr fontAlgn="ctr"/>
                      <a:r>
                        <a:rPr lang="hr-HR" sz="1800" b="0" dirty="0">
                          <a:effectLst/>
                        </a:rPr>
                        <a:t>Transportni</a:t>
                      </a:r>
                      <a:r>
                        <a:rPr lang="en-US" sz="1800" b="0" dirty="0">
                          <a:effectLst/>
                        </a:rPr>
                        <a:t> </a:t>
                      </a:r>
                      <a:r>
                        <a:rPr lang="en-US" sz="1800" b="0" dirty="0" err="1">
                          <a:effectLst/>
                        </a:rPr>
                        <a:t>sloj</a:t>
                      </a:r>
                      <a:r>
                        <a:rPr lang="en-US" sz="1800" b="0" dirty="0">
                          <a:effectLst/>
                        </a:rPr>
                        <a:t> </a:t>
                      </a:r>
                      <a:r>
                        <a:rPr lang="en-US" sz="1800" b="0" dirty="0" err="1">
                          <a:effectLst/>
                        </a:rPr>
                        <a:t>definira</a:t>
                      </a:r>
                      <a:r>
                        <a:rPr lang="en-US" sz="1800" b="0" dirty="0">
                          <a:effectLst/>
                        </a:rPr>
                        <a:t> </a:t>
                      </a:r>
                      <a:r>
                        <a:rPr lang="en-US" sz="1800" b="0" dirty="0" err="1">
                          <a:effectLst/>
                        </a:rPr>
                        <a:t>usluge</a:t>
                      </a:r>
                      <a:r>
                        <a:rPr lang="en-US" sz="1800" b="0" dirty="0">
                          <a:effectLst/>
                        </a:rPr>
                        <a:t> za </a:t>
                      </a:r>
                      <a:r>
                        <a:rPr lang="en-US" sz="1800" b="0" dirty="0" err="1">
                          <a:effectLst/>
                        </a:rPr>
                        <a:t>segmentiranje</a:t>
                      </a:r>
                      <a:r>
                        <a:rPr lang="en-US" sz="1800" b="0" dirty="0">
                          <a:effectLst/>
                        </a:rPr>
                        <a:t>, </a:t>
                      </a:r>
                      <a:r>
                        <a:rPr lang="en-US" sz="1800" b="0" dirty="0" err="1">
                          <a:effectLst/>
                        </a:rPr>
                        <a:t>prijenos</a:t>
                      </a:r>
                      <a:r>
                        <a:rPr lang="en-US" sz="1800" b="0" dirty="0">
                          <a:effectLst/>
                        </a:rPr>
                        <a:t> i </a:t>
                      </a:r>
                      <a:r>
                        <a:rPr lang="en-US" sz="1800" b="0" dirty="0" err="1">
                          <a:effectLst/>
                        </a:rPr>
                        <a:t>ponovno</a:t>
                      </a:r>
                      <a:r>
                        <a:rPr lang="en-US" sz="1800" b="0" dirty="0">
                          <a:effectLst/>
                        </a:rPr>
                        <a:t> </a:t>
                      </a:r>
                      <a:r>
                        <a:rPr lang="en-US" sz="1800" b="0" dirty="0" err="1">
                          <a:effectLst/>
                        </a:rPr>
                        <a:t>sastavljanje</a:t>
                      </a:r>
                      <a:r>
                        <a:rPr lang="en-US" sz="1800" b="0" dirty="0">
                          <a:effectLst/>
                        </a:rPr>
                        <a:t> </a:t>
                      </a:r>
                      <a:r>
                        <a:rPr lang="en-US" sz="1800" b="0" dirty="0" err="1">
                          <a:effectLst/>
                        </a:rPr>
                        <a:t>podataka</a:t>
                      </a:r>
                      <a:r>
                        <a:rPr lang="en-US" sz="1800" b="0" dirty="0">
                          <a:effectLst/>
                        </a:rPr>
                        <a:t> za </a:t>
                      </a:r>
                      <a:r>
                        <a:rPr lang="en-US" sz="1800" b="0" dirty="0" err="1">
                          <a:effectLst/>
                        </a:rPr>
                        <a:t>pojedinačne</a:t>
                      </a:r>
                      <a:r>
                        <a:rPr lang="en-US" sz="1800" b="0" dirty="0">
                          <a:effectLst/>
                        </a:rPr>
                        <a:t> </a:t>
                      </a:r>
                      <a:r>
                        <a:rPr lang="en-US" sz="1800" b="0" dirty="0" err="1">
                          <a:effectLst/>
                        </a:rPr>
                        <a:t>komunikacije</a:t>
                      </a:r>
                      <a:r>
                        <a:rPr lang="en-US" sz="1800" b="0" dirty="0">
                          <a:effectLst/>
                        </a:rPr>
                        <a:t> </a:t>
                      </a:r>
                      <a:r>
                        <a:rPr lang="en-US" sz="1800" b="0" dirty="0" err="1">
                          <a:effectLst/>
                        </a:rPr>
                        <a:t>između</a:t>
                      </a:r>
                      <a:r>
                        <a:rPr lang="en-US" sz="1800" b="0" dirty="0">
                          <a:effectLst/>
                        </a:rPr>
                        <a:t> </a:t>
                      </a:r>
                      <a:r>
                        <a:rPr lang="en-US" sz="1800" b="0" dirty="0" err="1">
                          <a:effectLst/>
                        </a:rPr>
                        <a:t>krajnjih</a:t>
                      </a:r>
                      <a:r>
                        <a:rPr lang="en-US" sz="1800" b="0" dirty="0">
                          <a:effectLst/>
                        </a:rPr>
                        <a:t> </a:t>
                      </a:r>
                      <a:r>
                        <a:rPr lang="en-US" sz="1800" b="0" dirty="0" err="1">
                          <a:effectLst/>
                        </a:rPr>
                        <a:t>uređaja</a:t>
                      </a:r>
                      <a:r>
                        <a:rPr lang="en-US" sz="1800" b="0" dirty="0">
                          <a:effectLst/>
                        </a:rPr>
                        <a:t>.</a:t>
                      </a:r>
                    </a:p>
                  </a:txBody>
                  <a:tcPr marL="34689" marR="34689" marT="34689" marB="34689" anchor="ctr">
                    <a:lnL w="9525" cap="flat" cmpd="sng" algn="ctr">
                      <a:solidFill>
                        <a:srgbClr val="708C27"/>
                      </a:solidFill>
                      <a:prstDash val="solid"/>
                      <a:round/>
                      <a:headEnd type="none" w="med" len="med"/>
                      <a:tailEnd type="none" w="med" len="med"/>
                    </a:lnL>
                    <a:lnR w="9525" cap="flat" cmpd="sng" algn="ctr">
                      <a:solidFill>
                        <a:srgbClr val="708C27"/>
                      </a:solidFill>
                      <a:prstDash val="solid"/>
                      <a:round/>
                      <a:headEnd type="none" w="med" len="med"/>
                      <a:tailEnd type="none" w="med" len="med"/>
                    </a:lnR>
                    <a:lnT w="9525" cap="flat" cmpd="sng" algn="ctr">
                      <a:solidFill>
                        <a:srgbClr val="708C27"/>
                      </a:solidFill>
                      <a:prstDash val="solid"/>
                      <a:round/>
                      <a:headEnd type="none" w="med" len="med"/>
                      <a:tailEnd type="none" w="med" len="med"/>
                    </a:lnT>
                    <a:lnB w="9525" cap="flat" cmpd="sng" algn="ctr">
                      <a:solidFill>
                        <a:srgbClr val="108827"/>
                      </a:solidFill>
                      <a:prstDash val="solid"/>
                      <a:round/>
                      <a:headEnd type="none" w="med" len="med"/>
                      <a:tailEnd type="none" w="med" len="med"/>
                    </a:lnB>
                    <a:solidFill>
                      <a:srgbClr val="FFFFFF"/>
                    </a:solidFill>
                  </a:tcPr>
                </a:tc>
                <a:extLst>
                  <a:ext uri="{0D108BD9-81ED-4DB2-BD59-A6C34878D82A}">
                    <a16:rowId xmlns:a16="http://schemas.microsoft.com/office/drawing/2014/main" val="1221403433"/>
                  </a:ext>
                </a:extLst>
              </a:tr>
              <a:tr h="503381">
                <a:tc>
                  <a:txBody>
                    <a:bodyPr/>
                    <a:lstStyle/>
                    <a:p>
                      <a:pPr fontAlgn="ctr"/>
                      <a:r>
                        <a:rPr lang="en-US" sz="1800" b="1" dirty="0">
                          <a:effectLst/>
                        </a:rPr>
                        <a:t>3 – </a:t>
                      </a:r>
                      <a:r>
                        <a:rPr lang="hr-HR" sz="1800" b="1" dirty="0">
                          <a:effectLst/>
                        </a:rPr>
                        <a:t>Mrežni sloj</a:t>
                      </a:r>
                      <a:endParaRPr lang="en-US" sz="1800" b="0" dirty="0">
                        <a:effectLst/>
                      </a:endParaRPr>
                    </a:p>
                  </a:txBody>
                  <a:tcPr marL="34689" marR="34689" marT="34689" marB="34689" anchor="ctr">
                    <a:lnL w="9525" cap="flat" cmpd="sng" algn="ctr">
                      <a:solidFill>
                        <a:srgbClr val="508D27"/>
                      </a:solidFill>
                      <a:prstDash val="solid"/>
                      <a:round/>
                      <a:headEnd type="none" w="med" len="med"/>
                      <a:tailEnd type="none" w="med" len="med"/>
                    </a:lnL>
                    <a:lnR w="9525" cap="flat" cmpd="sng" algn="ctr">
                      <a:solidFill>
                        <a:srgbClr val="108827"/>
                      </a:solidFill>
                      <a:prstDash val="solid"/>
                      <a:round/>
                      <a:headEnd type="none" w="med" len="med"/>
                      <a:tailEnd type="none" w="med" len="med"/>
                    </a:lnR>
                    <a:lnT w="9525" cap="flat" cmpd="sng" algn="ctr">
                      <a:solidFill>
                        <a:srgbClr val="508D27"/>
                      </a:solidFill>
                      <a:prstDash val="solid"/>
                      <a:round/>
                      <a:headEnd type="none" w="med" len="med"/>
                      <a:tailEnd type="none" w="med" len="med"/>
                    </a:lnT>
                    <a:lnB w="9525" cap="flat" cmpd="sng" algn="ctr">
                      <a:solidFill>
                        <a:srgbClr val="109127"/>
                      </a:solidFill>
                      <a:prstDash val="solid"/>
                      <a:round/>
                      <a:headEnd type="none" w="med" len="med"/>
                      <a:tailEnd type="none" w="med" len="med"/>
                    </a:lnB>
                    <a:solidFill>
                      <a:srgbClr val="FFFFFF"/>
                    </a:solidFill>
                  </a:tcPr>
                </a:tc>
                <a:tc>
                  <a:txBody>
                    <a:bodyPr/>
                    <a:lstStyle/>
                    <a:p>
                      <a:pPr fontAlgn="ctr"/>
                      <a:r>
                        <a:rPr lang="en-US" sz="1800" b="0" dirty="0" err="1">
                          <a:effectLst/>
                        </a:rPr>
                        <a:t>Mrežni</a:t>
                      </a:r>
                      <a:r>
                        <a:rPr lang="en-US" sz="1800" b="0" dirty="0">
                          <a:effectLst/>
                        </a:rPr>
                        <a:t> </a:t>
                      </a:r>
                      <a:r>
                        <a:rPr lang="en-US" sz="1800" b="0" dirty="0" err="1">
                          <a:effectLst/>
                        </a:rPr>
                        <a:t>sloj</a:t>
                      </a:r>
                      <a:r>
                        <a:rPr lang="en-US" sz="1800" b="0" dirty="0">
                          <a:effectLst/>
                        </a:rPr>
                        <a:t> </a:t>
                      </a:r>
                      <a:r>
                        <a:rPr lang="en-US" sz="1800" b="0" dirty="0" err="1">
                          <a:effectLst/>
                        </a:rPr>
                        <a:t>pruža</a:t>
                      </a:r>
                      <a:r>
                        <a:rPr lang="en-US" sz="1800" b="0" dirty="0">
                          <a:effectLst/>
                        </a:rPr>
                        <a:t> </a:t>
                      </a:r>
                      <a:r>
                        <a:rPr lang="en-US" sz="1800" b="0" dirty="0" err="1">
                          <a:effectLst/>
                        </a:rPr>
                        <a:t>usluge</a:t>
                      </a:r>
                      <a:r>
                        <a:rPr lang="en-US" sz="1800" b="0" dirty="0">
                          <a:effectLst/>
                        </a:rPr>
                        <a:t> za </a:t>
                      </a:r>
                      <a:r>
                        <a:rPr lang="en-US" sz="1800" b="0" dirty="0" err="1">
                          <a:effectLst/>
                        </a:rPr>
                        <a:t>razmjenu</a:t>
                      </a:r>
                      <a:r>
                        <a:rPr lang="en-US" sz="1800" b="0" dirty="0">
                          <a:effectLst/>
                        </a:rPr>
                        <a:t> </a:t>
                      </a:r>
                      <a:r>
                        <a:rPr lang="en-US" sz="1800" b="0" dirty="0" err="1">
                          <a:effectLst/>
                        </a:rPr>
                        <a:t>pojedinačnih</a:t>
                      </a:r>
                      <a:r>
                        <a:rPr lang="en-US" sz="1800" b="0" dirty="0">
                          <a:effectLst/>
                        </a:rPr>
                        <a:t> </a:t>
                      </a:r>
                      <a:r>
                        <a:rPr lang="en-US" sz="1800" b="0" dirty="0" err="1">
                          <a:effectLst/>
                        </a:rPr>
                        <a:t>dijelova</a:t>
                      </a:r>
                      <a:r>
                        <a:rPr lang="en-US" sz="1800" b="0" dirty="0">
                          <a:effectLst/>
                        </a:rPr>
                        <a:t> </a:t>
                      </a:r>
                      <a:r>
                        <a:rPr lang="en-US" sz="1800" b="0" dirty="0" err="1">
                          <a:effectLst/>
                        </a:rPr>
                        <a:t>podataka</a:t>
                      </a:r>
                      <a:r>
                        <a:rPr lang="en-US" sz="1800" b="0" dirty="0">
                          <a:effectLst/>
                        </a:rPr>
                        <a:t> </a:t>
                      </a:r>
                      <a:r>
                        <a:rPr lang="en-US" sz="1800" b="0" dirty="0" err="1">
                          <a:effectLst/>
                        </a:rPr>
                        <a:t>preko</a:t>
                      </a:r>
                      <a:r>
                        <a:rPr lang="en-US" sz="1800" b="0" dirty="0">
                          <a:effectLst/>
                        </a:rPr>
                        <a:t> </a:t>
                      </a:r>
                      <a:r>
                        <a:rPr lang="en-US" sz="1800" b="0" dirty="0" err="1">
                          <a:effectLst/>
                        </a:rPr>
                        <a:t>mreže</a:t>
                      </a:r>
                      <a:r>
                        <a:rPr lang="en-US" sz="1800" b="0" dirty="0">
                          <a:effectLst/>
                        </a:rPr>
                        <a:t> </a:t>
                      </a:r>
                      <a:r>
                        <a:rPr lang="en-US" sz="1800" b="0" dirty="0" err="1">
                          <a:effectLst/>
                        </a:rPr>
                        <a:t>između</a:t>
                      </a:r>
                      <a:r>
                        <a:rPr lang="en-US" sz="1800" b="0" dirty="0">
                          <a:effectLst/>
                        </a:rPr>
                        <a:t> </a:t>
                      </a:r>
                      <a:r>
                        <a:rPr lang="en-US" sz="1800" b="0" dirty="0" err="1">
                          <a:effectLst/>
                        </a:rPr>
                        <a:t>krajnjih</a:t>
                      </a:r>
                      <a:r>
                        <a:rPr lang="en-US" sz="1800" b="0" dirty="0">
                          <a:effectLst/>
                        </a:rPr>
                        <a:t> </a:t>
                      </a:r>
                      <a:r>
                        <a:rPr lang="en-US" sz="1800" b="0" dirty="0" err="1">
                          <a:effectLst/>
                        </a:rPr>
                        <a:t>uređaja</a:t>
                      </a:r>
                      <a:r>
                        <a:rPr lang="en-US" sz="1800" b="0" dirty="0">
                          <a:effectLst/>
                        </a:rPr>
                        <a:t>.</a:t>
                      </a:r>
                    </a:p>
                  </a:txBody>
                  <a:tcPr marL="34689" marR="34689" marT="34689" marB="34689" anchor="ctr">
                    <a:lnL w="9525" cap="flat" cmpd="sng" algn="ctr">
                      <a:solidFill>
                        <a:srgbClr val="108827"/>
                      </a:solidFill>
                      <a:prstDash val="solid"/>
                      <a:round/>
                      <a:headEnd type="none" w="med" len="med"/>
                      <a:tailEnd type="none" w="med" len="med"/>
                    </a:lnL>
                    <a:lnR w="9525" cap="flat" cmpd="sng" algn="ctr">
                      <a:solidFill>
                        <a:srgbClr val="108827"/>
                      </a:solidFill>
                      <a:prstDash val="solid"/>
                      <a:round/>
                      <a:headEnd type="none" w="med" len="med"/>
                      <a:tailEnd type="none" w="med" len="med"/>
                    </a:lnR>
                    <a:lnT w="9525" cap="flat" cmpd="sng" algn="ctr">
                      <a:solidFill>
                        <a:srgbClr val="108827"/>
                      </a:solidFill>
                      <a:prstDash val="solid"/>
                      <a:round/>
                      <a:headEnd type="none" w="med" len="med"/>
                      <a:tailEnd type="none" w="med" len="med"/>
                    </a:lnT>
                    <a:lnB w="9525" cap="flat" cmpd="sng" algn="ctr">
                      <a:solidFill>
                        <a:srgbClr val="F08D27"/>
                      </a:solidFill>
                      <a:prstDash val="solid"/>
                      <a:round/>
                      <a:headEnd type="none" w="med" len="med"/>
                      <a:tailEnd type="none" w="med" len="med"/>
                    </a:lnB>
                    <a:solidFill>
                      <a:srgbClr val="FFFFFF"/>
                    </a:solidFill>
                  </a:tcPr>
                </a:tc>
                <a:extLst>
                  <a:ext uri="{0D108BD9-81ED-4DB2-BD59-A6C34878D82A}">
                    <a16:rowId xmlns:a16="http://schemas.microsoft.com/office/drawing/2014/main" val="94619686"/>
                  </a:ext>
                </a:extLst>
              </a:tr>
              <a:tr h="503381">
                <a:tc>
                  <a:txBody>
                    <a:bodyPr/>
                    <a:lstStyle/>
                    <a:p>
                      <a:pPr fontAlgn="ctr"/>
                      <a:r>
                        <a:rPr lang="en-US" sz="1800" b="1" dirty="0">
                          <a:effectLst/>
                        </a:rPr>
                        <a:t>2 – </a:t>
                      </a:r>
                      <a:r>
                        <a:rPr lang="hr-HR" sz="1800" b="1" dirty="0">
                          <a:effectLst/>
                        </a:rPr>
                        <a:t>Sloj podatkovne veze</a:t>
                      </a:r>
                      <a:endParaRPr lang="en-US" sz="1800" b="0" dirty="0">
                        <a:effectLst/>
                      </a:endParaRPr>
                    </a:p>
                  </a:txBody>
                  <a:tcPr marL="34689" marR="34689" marT="34689" marB="34689" anchor="ctr">
                    <a:lnL w="9525" cap="flat" cmpd="sng" algn="ctr">
                      <a:solidFill>
                        <a:srgbClr val="109127"/>
                      </a:solidFill>
                      <a:prstDash val="solid"/>
                      <a:round/>
                      <a:headEnd type="none" w="med" len="med"/>
                      <a:tailEnd type="none" w="med" len="med"/>
                    </a:lnL>
                    <a:lnR w="9525" cap="flat" cmpd="sng" algn="ctr">
                      <a:solidFill>
                        <a:srgbClr val="F08D27"/>
                      </a:solidFill>
                      <a:prstDash val="solid"/>
                      <a:round/>
                      <a:headEnd type="none" w="med" len="med"/>
                      <a:tailEnd type="none" w="med" len="med"/>
                    </a:lnR>
                    <a:lnT w="9525" cap="flat" cmpd="sng" algn="ctr">
                      <a:solidFill>
                        <a:srgbClr val="109127"/>
                      </a:solidFill>
                      <a:prstDash val="solid"/>
                      <a:round/>
                      <a:headEnd type="none" w="med" len="med"/>
                      <a:tailEnd type="none" w="med" len="med"/>
                    </a:lnT>
                    <a:lnB w="9525" cap="flat" cmpd="sng" algn="ctr">
                      <a:solidFill>
                        <a:srgbClr val="D08E27"/>
                      </a:solidFill>
                      <a:prstDash val="solid"/>
                      <a:round/>
                      <a:headEnd type="none" w="med" len="med"/>
                      <a:tailEnd type="none" w="med" len="med"/>
                    </a:lnB>
                    <a:solidFill>
                      <a:srgbClr val="FFFFFF"/>
                    </a:solidFill>
                  </a:tcPr>
                </a:tc>
                <a:tc>
                  <a:txBody>
                    <a:bodyPr/>
                    <a:lstStyle/>
                    <a:p>
                      <a:pPr fontAlgn="ctr"/>
                      <a:r>
                        <a:rPr lang="en-US" sz="1800" b="0" dirty="0" err="1">
                          <a:effectLst/>
                        </a:rPr>
                        <a:t>Protokoli</a:t>
                      </a:r>
                      <a:r>
                        <a:rPr lang="en-US" sz="1800" b="0" dirty="0">
                          <a:effectLst/>
                        </a:rPr>
                        <a:t> </a:t>
                      </a:r>
                      <a:r>
                        <a:rPr lang="en-US" sz="1800" b="0" dirty="0" err="1">
                          <a:effectLst/>
                        </a:rPr>
                        <a:t>sloja</a:t>
                      </a:r>
                      <a:r>
                        <a:rPr lang="en-US" sz="1800" b="0" dirty="0">
                          <a:effectLst/>
                        </a:rPr>
                        <a:t> </a:t>
                      </a:r>
                      <a:r>
                        <a:rPr lang="en-US" sz="1800" b="0" dirty="0" err="1">
                          <a:effectLst/>
                        </a:rPr>
                        <a:t>podatkovne</a:t>
                      </a:r>
                      <a:r>
                        <a:rPr lang="en-US" sz="1800" b="0" dirty="0">
                          <a:effectLst/>
                        </a:rPr>
                        <a:t> </a:t>
                      </a:r>
                      <a:r>
                        <a:rPr lang="en-US" sz="1800" b="0" dirty="0" err="1">
                          <a:effectLst/>
                        </a:rPr>
                        <a:t>veze</a:t>
                      </a:r>
                      <a:r>
                        <a:rPr lang="en-US" sz="1800" b="0" dirty="0">
                          <a:effectLst/>
                        </a:rPr>
                        <a:t> </a:t>
                      </a:r>
                      <a:r>
                        <a:rPr lang="en-US" sz="1800" b="0" dirty="0" err="1">
                          <a:effectLst/>
                        </a:rPr>
                        <a:t>opisuju</a:t>
                      </a:r>
                      <a:r>
                        <a:rPr lang="en-US" sz="1800" b="0" dirty="0">
                          <a:effectLst/>
                        </a:rPr>
                        <a:t> </a:t>
                      </a:r>
                      <a:r>
                        <a:rPr lang="en-US" sz="1800" b="0" dirty="0" err="1">
                          <a:effectLst/>
                        </a:rPr>
                        <a:t>metode</a:t>
                      </a:r>
                      <a:r>
                        <a:rPr lang="en-US" sz="1800" b="0" dirty="0">
                          <a:effectLst/>
                        </a:rPr>
                        <a:t> za </a:t>
                      </a:r>
                      <a:r>
                        <a:rPr lang="en-US" sz="1800" b="0" dirty="0" err="1">
                          <a:effectLst/>
                        </a:rPr>
                        <a:t>razmjenu</a:t>
                      </a:r>
                      <a:r>
                        <a:rPr lang="en-US" sz="1800" b="0" dirty="0">
                          <a:effectLst/>
                        </a:rPr>
                        <a:t> </a:t>
                      </a:r>
                      <a:r>
                        <a:rPr lang="en-US" sz="1800" b="0" dirty="0" err="1">
                          <a:effectLst/>
                        </a:rPr>
                        <a:t>podatkovnih</a:t>
                      </a:r>
                      <a:r>
                        <a:rPr lang="en-US" sz="1800" b="0" dirty="0">
                          <a:effectLst/>
                        </a:rPr>
                        <a:t> </a:t>
                      </a:r>
                      <a:r>
                        <a:rPr lang="en-US" sz="1800" b="0" dirty="0" err="1">
                          <a:effectLst/>
                        </a:rPr>
                        <a:t>okvira</a:t>
                      </a:r>
                      <a:r>
                        <a:rPr lang="en-US" sz="1800" b="0" dirty="0">
                          <a:effectLst/>
                        </a:rPr>
                        <a:t> </a:t>
                      </a:r>
                      <a:r>
                        <a:rPr lang="en-US" sz="1800" b="0" dirty="0" err="1">
                          <a:effectLst/>
                        </a:rPr>
                        <a:t>između</a:t>
                      </a:r>
                      <a:r>
                        <a:rPr lang="en-US" sz="1800" b="0" dirty="0">
                          <a:effectLst/>
                        </a:rPr>
                        <a:t> </a:t>
                      </a:r>
                      <a:r>
                        <a:rPr lang="en-US" sz="1800" b="0" dirty="0" err="1">
                          <a:effectLst/>
                        </a:rPr>
                        <a:t>uređaja</a:t>
                      </a:r>
                      <a:r>
                        <a:rPr lang="en-US" sz="1800" b="0" dirty="0">
                          <a:effectLst/>
                        </a:rPr>
                        <a:t> </a:t>
                      </a:r>
                      <a:r>
                        <a:rPr lang="en-US" sz="1800" b="0" dirty="0" err="1">
                          <a:effectLst/>
                        </a:rPr>
                        <a:t>preko</a:t>
                      </a:r>
                      <a:r>
                        <a:rPr lang="en-US" sz="1800" b="0" dirty="0">
                          <a:effectLst/>
                        </a:rPr>
                        <a:t> </a:t>
                      </a:r>
                      <a:r>
                        <a:rPr lang="en-US" sz="1800" b="0" dirty="0" err="1">
                          <a:effectLst/>
                        </a:rPr>
                        <a:t>zajedničkog</a:t>
                      </a:r>
                      <a:r>
                        <a:rPr lang="en-US" sz="1800" b="0" dirty="0">
                          <a:effectLst/>
                        </a:rPr>
                        <a:t> </a:t>
                      </a:r>
                      <a:r>
                        <a:rPr lang="en-US" sz="1800" b="0" dirty="0" err="1">
                          <a:effectLst/>
                        </a:rPr>
                        <a:t>medija</a:t>
                      </a:r>
                      <a:endParaRPr lang="en-US" sz="1800" b="0" dirty="0">
                        <a:effectLst/>
                      </a:endParaRPr>
                    </a:p>
                  </a:txBody>
                  <a:tcPr marL="34689" marR="34689" marT="34689" marB="34689" anchor="ctr">
                    <a:lnL w="9525" cap="flat" cmpd="sng" algn="ctr">
                      <a:solidFill>
                        <a:srgbClr val="F08D27"/>
                      </a:solidFill>
                      <a:prstDash val="solid"/>
                      <a:round/>
                      <a:headEnd type="none" w="med" len="med"/>
                      <a:tailEnd type="none" w="med" len="med"/>
                    </a:lnL>
                    <a:lnR w="9525" cap="flat" cmpd="sng" algn="ctr">
                      <a:solidFill>
                        <a:srgbClr val="F08D27"/>
                      </a:solidFill>
                      <a:prstDash val="solid"/>
                      <a:round/>
                      <a:headEnd type="none" w="med" len="med"/>
                      <a:tailEnd type="none" w="med" len="med"/>
                    </a:lnR>
                    <a:lnT w="9525" cap="flat" cmpd="sng" algn="ctr">
                      <a:solidFill>
                        <a:srgbClr val="F08D27"/>
                      </a:solidFill>
                      <a:prstDash val="solid"/>
                      <a:round/>
                      <a:headEnd type="none" w="med" len="med"/>
                      <a:tailEnd type="none" w="med" len="med"/>
                    </a:lnT>
                    <a:lnB w="9525" cap="flat" cmpd="sng" algn="ctr">
                      <a:solidFill>
                        <a:srgbClr val="B09127"/>
                      </a:solidFill>
                      <a:prstDash val="solid"/>
                      <a:round/>
                      <a:headEnd type="none" w="med" len="med"/>
                      <a:tailEnd type="none" w="med" len="med"/>
                    </a:lnB>
                    <a:solidFill>
                      <a:srgbClr val="FFFFFF"/>
                    </a:solidFill>
                  </a:tcPr>
                </a:tc>
                <a:extLst>
                  <a:ext uri="{0D108BD9-81ED-4DB2-BD59-A6C34878D82A}">
                    <a16:rowId xmlns:a16="http://schemas.microsoft.com/office/drawing/2014/main" val="3568154939"/>
                  </a:ext>
                </a:extLst>
              </a:tr>
              <a:tr h="932298">
                <a:tc>
                  <a:txBody>
                    <a:bodyPr/>
                    <a:lstStyle/>
                    <a:p>
                      <a:pPr fontAlgn="ctr"/>
                      <a:r>
                        <a:rPr lang="en-US" sz="1800" b="1" dirty="0">
                          <a:effectLst/>
                        </a:rPr>
                        <a:t>1 – </a:t>
                      </a:r>
                      <a:r>
                        <a:rPr lang="hr-HR" sz="1800" b="1" dirty="0">
                          <a:effectLst/>
                        </a:rPr>
                        <a:t>Fizički sloj</a:t>
                      </a:r>
                      <a:endParaRPr lang="en-US" sz="1800" b="0" dirty="0">
                        <a:effectLst/>
                      </a:endParaRPr>
                    </a:p>
                  </a:txBody>
                  <a:tcPr marL="34689" marR="34689" marT="34689" marB="34689" anchor="ctr">
                    <a:lnL w="9525" cap="flat" cmpd="sng" algn="ctr">
                      <a:solidFill>
                        <a:srgbClr val="D08E27"/>
                      </a:solidFill>
                      <a:prstDash val="solid"/>
                      <a:round/>
                      <a:headEnd type="none" w="med" len="med"/>
                      <a:tailEnd type="none" w="med" len="med"/>
                    </a:lnL>
                    <a:lnR w="9525" cap="flat" cmpd="sng" algn="ctr">
                      <a:solidFill>
                        <a:srgbClr val="B09127"/>
                      </a:solidFill>
                      <a:prstDash val="solid"/>
                      <a:round/>
                      <a:headEnd type="none" w="med" len="med"/>
                      <a:tailEnd type="none" w="med" len="med"/>
                    </a:lnR>
                    <a:lnT w="9525" cap="flat" cmpd="sng" algn="ctr">
                      <a:solidFill>
                        <a:srgbClr val="D08E27"/>
                      </a:solidFill>
                      <a:prstDash val="solid"/>
                      <a:round/>
                      <a:headEnd type="none" w="med" len="med"/>
                      <a:tailEnd type="none" w="med" len="med"/>
                    </a:lnT>
                    <a:lnB w="9525" cap="flat" cmpd="sng" algn="ctr">
                      <a:solidFill>
                        <a:srgbClr val="D08E27"/>
                      </a:solidFill>
                      <a:prstDash val="solid"/>
                      <a:round/>
                      <a:headEnd type="none" w="med" len="med"/>
                      <a:tailEnd type="none" w="med" len="med"/>
                    </a:lnB>
                    <a:solidFill>
                      <a:srgbClr val="FFFFFF"/>
                    </a:solidFill>
                  </a:tcPr>
                </a:tc>
                <a:tc>
                  <a:txBody>
                    <a:bodyPr/>
                    <a:lstStyle/>
                    <a:p>
                      <a:pPr fontAlgn="ctr"/>
                      <a:r>
                        <a:rPr lang="en-US" sz="1800" b="0" dirty="0" err="1">
                          <a:effectLst/>
                        </a:rPr>
                        <a:t>Protokoli</a:t>
                      </a:r>
                      <a:r>
                        <a:rPr lang="en-US" sz="1800" b="0" dirty="0">
                          <a:effectLst/>
                        </a:rPr>
                        <a:t> </a:t>
                      </a:r>
                      <a:r>
                        <a:rPr lang="en-US" sz="1800" b="0" dirty="0" err="1">
                          <a:effectLst/>
                        </a:rPr>
                        <a:t>fizičkog</a:t>
                      </a:r>
                      <a:r>
                        <a:rPr lang="en-US" sz="1800" b="0" dirty="0">
                          <a:effectLst/>
                        </a:rPr>
                        <a:t> </a:t>
                      </a:r>
                      <a:r>
                        <a:rPr lang="en-US" sz="1800" b="0" dirty="0" err="1">
                          <a:effectLst/>
                        </a:rPr>
                        <a:t>sloja</a:t>
                      </a:r>
                      <a:r>
                        <a:rPr lang="en-US" sz="1800" b="0" dirty="0">
                          <a:effectLst/>
                        </a:rPr>
                        <a:t> </a:t>
                      </a:r>
                      <a:r>
                        <a:rPr lang="en-US" sz="1800" b="0" dirty="0" err="1">
                          <a:effectLst/>
                        </a:rPr>
                        <a:t>opisuju</a:t>
                      </a:r>
                      <a:r>
                        <a:rPr lang="en-US" sz="1800" b="0" dirty="0">
                          <a:effectLst/>
                        </a:rPr>
                        <a:t> </a:t>
                      </a:r>
                      <a:r>
                        <a:rPr lang="en-US" sz="1800" b="0" dirty="0" err="1">
                          <a:effectLst/>
                        </a:rPr>
                        <a:t>mehanička</a:t>
                      </a:r>
                      <a:r>
                        <a:rPr lang="en-US" sz="1800" b="0" dirty="0">
                          <a:effectLst/>
                        </a:rPr>
                        <a:t>, </a:t>
                      </a:r>
                      <a:r>
                        <a:rPr lang="en-US" sz="1800" b="0" dirty="0" err="1">
                          <a:effectLst/>
                        </a:rPr>
                        <a:t>električna</a:t>
                      </a:r>
                      <a:r>
                        <a:rPr lang="en-US" sz="1800" b="0" dirty="0">
                          <a:effectLst/>
                        </a:rPr>
                        <a:t>, </a:t>
                      </a:r>
                      <a:r>
                        <a:rPr lang="en-US" sz="1800" b="0" dirty="0" err="1">
                          <a:effectLst/>
                        </a:rPr>
                        <a:t>funkcionalna</a:t>
                      </a:r>
                      <a:r>
                        <a:rPr lang="en-US" sz="1800" b="0" dirty="0">
                          <a:effectLst/>
                        </a:rPr>
                        <a:t> i </a:t>
                      </a:r>
                      <a:r>
                        <a:rPr lang="en-US" sz="1800" b="0" dirty="0" err="1">
                          <a:effectLst/>
                        </a:rPr>
                        <a:t>procedur</a:t>
                      </a:r>
                      <a:r>
                        <a:rPr lang="hr-HR" sz="1800" b="0" dirty="0">
                          <a:effectLst/>
                        </a:rPr>
                        <a:t>e</a:t>
                      </a:r>
                      <a:r>
                        <a:rPr lang="en-US" sz="1800" b="0" dirty="0">
                          <a:effectLst/>
                        </a:rPr>
                        <a:t> za </a:t>
                      </a:r>
                      <a:r>
                        <a:rPr lang="en-US" sz="1800" b="0" dirty="0" err="1">
                          <a:effectLst/>
                        </a:rPr>
                        <a:t>aktiviranje</a:t>
                      </a:r>
                      <a:r>
                        <a:rPr lang="en-US" sz="1800" b="0" dirty="0">
                          <a:effectLst/>
                        </a:rPr>
                        <a:t>, </a:t>
                      </a:r>
                      <a:r>
                        <a:rPr lang="en-US" sz="1800" b="0" dirty="0" err="1">
                          <a:effectLst/>
                        </a:rPr>
                        <a:t>održavanje</a:t>
                      </a:r>
                      <a:r>
                        <a:rPr lang="en-US" sz="1800" b="0" dirty="0">
                          <a:effectLst/>
                        </a:rPr>
                        <a:t> i </a:t>
                      </a:r>
                      <a:r>
                        <a:rPr lang="en-US" sz="1800" b="0" dirty="0" err="1">
                          <a:effectLst/>
                        </a:rPr>
                        <a:t>deaktiviranje</a:t>
                      </a:r>
                      <a:r>
                        <a:rPr lang="en-US" sz="1800" b="0" dirty="0">
                          <a:effectLst/>
                        </a:rPr>
                        <a:t> </a:t>
                      </a:r>
                      <a:r>
                        <a:rPr lang="en-US" sz="1800" b="0" dirty="0" err="1">
                          <a:effectLst/>
                        </a:rPr>
                        <a:t>fizičkih</a:t>
                      </a:r>
                      <a:r>
                        <a:rPr lang="en-US" sz="1800" b="0" dirty="0">
                          <a:effectLst/>
                        </a:rPr>
                        <a:t> </a:t>
                      </a:r>
                      <a:r>
                        <a:rPr lang="en-US" sz="1800" b="0" dirty="0" err="1">
                          <a:effectLst/>
                        </a:rPr>
                        <a:t>veza</a:t>
                      </a:r>
                      <a:r>
                        <a:rPr lang="en-US" sz="1800" b="0" dirty="0">
                          <a:effectLst/>
                        </a:rPr>
                        <a:t> za </a:t>
                      </a:r>
                      <a:r>
                        <a:rPr lang="en-US" sz="1800" b="0" dirty="0" err="1">
                          <a:effectLst/>
                        </a:rPr>
                        <a:t>prijenos</a:t>
                      </a:r>
                      <a:r>
                        <a:rPr lang="en-US" sz="1800" b="0" dirty="0">
                          <a:effectLst/>
                        </a:rPr>
                        <a:t> </a:t>
                      </a:r>
                      <a:r>
                        <a:rPr lang="en-US" sz="1800" b="0" dirty="0" err="1">
                          <a:effectLst/>
                        </a:rPr>
                        <a:t>bitova</a:t>
                      </a:r>
                      <a:r>
                        <a:rPr lang="en-US" sz="1800" b="0" dirty="0">
                          <a:effectLst/>
                        </a:rPr>
                        <a:t> do i od </a:t>
                      </a:r>
                      <a:r>
                        <a:rPr lang="en-US" sz="1800" b="0" dirty="0" err="1">
                          <a:effectLst/>
                        </a:rPr>
                        <a:t>mrežnog</a:t>
                      </a:r>
                      <a:r>
                        <a:rPr lang="en-US" sz="1800" b="0" dirty="0">
                          <a:effectLst/>
                        </a:rPr>
                        <a:t> </a:t>
                      </a:r>
                      <a:r>
                        <a:rPr lang="en-US" sz="1800" b="0" dirty="0" err="1">
                          <a:effectLst/>
                        </a:rPr>
                        <a:t>uređaja</a:t>
                      </a:r>
                      <a:r>
                        <a:rPr lang="en-US" sz="1800" b="0" dirty="0">
                          <a:effectLst/>
                        </a:rPr>
                        <a:t>.</a:t>
                      </a:r>
                    </a:p>
                  </a:txBody>
                  <a:tcPr marL="34689" marR="34689" marT="34689" marB="34689" anchor="ctr">
                    <a:lnL w="9525" cap="flat" cmpd="sng" algn="ctr">
                      <a:solidFill>
                        <a:srgbClr val="B09127"/>
                      </a:solidFill>
                      <a:prstDash val="solid"/>
                      <a:round/>
                      <a:headEnd type="none" w="med" len="med"/>
                      <a:tailEnd type="none" w="med" len="med"/>
                    </a:lnL>
                    <a:lnR w="9525" cap="flat" cmpd="sng" algn="ctr">
                      <a:solidFill>
                        <a:srgbClr val="B09127"/>
                      </a:solidFill>
                      <a:prstDash val="solid"/>
                      <a:round/>
                      <a:headEnd type="none" w="med" len="med"/>
                      <a:tailEnd type="none" w="med" len="med"/>
                    </a:lnR>
                    <a:lnT w="9525" cap="flat" cmpd="sng" algn="ctr">
                      <a:solidFill>
                        <a:srgbClr val="B09127"/>
                      </a:solidFill>
                      <a:prstDash val="solid"/>
                      <a:round/>
                      <a:headEnd type="none" w="med" len="med"/>
                      <a:tailEnd type="none" w="med" len="med"/>
                    </a:lnT>
                    <a:lnB w="9525" cap="flat" cmpd="sng" algn="ctr">
                      <a:solidFill>
                        <a:srgbClr val="B09127"/>
                      </a:solidFill>
                      <a:prstDash val="solid"/>
                      <a:round/>
                      <a:headEnd type="none" w="med" len="med"/>
                      <a:tailEnd type="none" w="med" len="med"/>
                    </a:lnB>
                    <a:solidFill>
                      <a:srgbClr val="FFFFFF"/>
                    </a:solidFill>
                  </a:tcPr>
                </a:tc>
                <a:extLst>
                  <a:ext uri="{0D108BD9-81ED-4DB2-BD59-A6C34878D82A}">
                    <a16:rowId xmlns:a16="http://schemas.microsoft.com/office/drawing/2014/main" val="1493093023"/>
                  </a:ext>
                </a:extLst>
              </a:tr>
            </a:tbl>
          </a:graphicData>
        </a:graphic>
      </p:graphicFrame>
      <p:sp>
        <p:nvSpPr>
          <p:cNvPr id="3" name="TextBox 4">
            <a:extLst>
              <a:ext uri="{FF2B5EF4-FFF2-40B4-BE49-F238E27FC236}">
                <a16:creationId xmlns:a16="http://schemas.microsoft.com/office/drawing/2014/main" id="{E529ECC8-BF7F-C31B-BCC9-C109005F0AA9}"/>
              </a:ext>
            </a:extLst>
          </p:cNvPr>
          <p:cNvSpPr txBox="1"/>
          <p:nvPr/>
        </p:nvSpPr>
        <p:spPr>
          <a:xfrm>
            <a:off x="10305390" y="410372"/>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836970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4400" dirty="0"/>
              <a:t>Prijenosni mediji- svjetlovodno vlakno</a:t>
            </a:r>
          </a:p>
        </p:txBody>
      </p:sp>
      <p:pic>
        <p:nvPicPr>
          <p:cNvPr id="4" name="Picture 3">
            <a:extLst>
              <a:ext uri="{FF2B5EF4-FFF2-40B4-BE49-F238E27FC236}">
                <a16:creationId xmlns:a16="http://schemas.microsoft.com/office/drawing/2014/main" id="{B9BBDF47-9E4E-4C32-BE62-EEE3CD7DE69A}"/>
              </a:ext>
            </a:extLst>
          </p:cNvPr>
          <p:cNvPicPr>
            <a:picLocks noChangeAspect="1"/>
          </p:cNvPicPr>
          <p:nvPr/>
        </p:nvPicPr>
        <p:blipFill>
          <a:blip r:embed="rId2"/>
          <a:stretch>
            <a:fillRect/>
          </a:stretch>
        </p:blipFill>
        <p:spPr>
          <a:xfrm>
            <a:off x="497383" y="831228"/>
            <a:ext cx="5223279" cy="2597772"/>
          </a:xfrm>
          <a:prstGeom prst="rect">
            <a:avLst/>
          </a:prstGeom>
        </p:spPr>
      </p:pic>
      <p:pic>
        <p:nvPicPr>
          <p:cNvPr id="6" name="Picture 5">
            <a:extLst>
              <a:ext uri="{FF2B5EF4-FFF2-40B4-BE49-F238E27FC236}">
                <a16:creationId xmlns:a16="http://schemas.microsoft.com/office/drawing/2014/main" id="{0DAEC9A8-7405-4855-8CAB-1A018DF6DCCD}"/>
              </a:ext>
            </a:extLst>
          </p:cNvPr>
          <p:cNvPicPr>
            <a:picLocks noChangeAspect="1"/>
          </p:cNvPicPr>
          <p:nvPr/>
        </p:nvPicPr>
        <p:blipFill>
          <a:blip r:embed="rId3"/>
          <a:stretch>
            <a:fillRect/>
          </a:stretch>
        </p:blipFill>
        <p:spPr>
          <a:xfrm>
            <a:off x="6096000" y="831228"/>
            <a:ext cx="5045934" cy="2597772"/>
          </a:xfrm>
          <a:prstGeom prst="rect">
            <a:avLst/>
          </a:prstGeom>
        </p:spPr>
      </p:pic>
      <p:pic>
        <p:nvPicPr>
          <p:cNvPr id="3074" name="Picture 2" descr="Compare difference: DWDM vs. OTN">
            <a:extLst>
              <a:ext uri="{FF2B5EF4-FFF2-40B4-BE49-F238E27FC236}">
                <a16:creationId xmlns:a16="http://schemas.microsoft.com/office/drawing/2014/main" id="{BEC28C7A-0386-4522-84EE-9FDC11400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 y="3531222"/>
            <a:ext cx="52768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derstanding Ports on CWDM MUX/DEMUX">
            <a:extLst>
              <a:ext uri="{FF2B5EF4-FFF2-40B4-BE49-F238E27FC236}">
                <a16:creationId xmlns:a16="http://schemas.microsoft.com/office/drawing/2014/main" id="{59B298E8-9D10-44DC-86BD-E4A225501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662" y="3749277"/>
            <a:ext cx="6390505" cy="205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3600" dirty="0"/>
              <a:t>Prijenosni mediji- svjetlovodno vlakno-primjer</a:t>
            </a:r>
          </a:p>
        </p:txBody>
      </p:sp>
      <p:pic>
        <p:nvPicPr>
          <p:cNvPr id="5" name="Picture 4">
            <a:extLst>
              <a:ext uri="{FF2B5EF4-FFF2-40B4-BE49-F238E27FC236}">
                <a16:creationId xmlns:a16="http://schemas.microsoft.com/office/drawing/2014/main" id="{9F6EC64D-518B-4D87-B3A8-9BAE6C39AD59}"/>
              </a:ext>
            </a:extLst>
          </p:cNvPr>
          <p:cNvPicPr>
            <a:picLocks noChangeAspect="1"/>
          </p:cNvPicPr>
          <p:nvPr/>
        </p:nvPicPr>
        <p:blipFill>
          <a:blip r:embed="rId2"/>
          <a:stretch>
            <a:fillRect/>
          </a:stretch>
        </p:blipFill>
        <p:spPr>
          <a:xfrm>
            <a:off x="2107474" y="659476"/>
            <a:ext cx="7772639" cy="5539048"/>
          </a:xfrm>
          <a:prstGeom prst="rect">
            <a:avLst/>
          </a:prstGeom>
        </p:spPr>
      </p:pic>
    </p:spTree>
    <p:extLst>
      <p:ext uri="{BB962C8B-B14F-4D97-AF65-F5344CB8AC3E}">
        <p14:creationId xmlns:p14="http://schemas.microsoft.com/office/powerpoint/2010/main" val="227385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141697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latin typeface="Arial" pitchFamily="34"/>
                <a:cs typeface="Arial" pitchFamily="34"/>
              </a:rPr>
              <a:t>Sloj podatkovne veze-Data Link</a:t>
            </a:r>
            <a:endParaRPr lang="hr-HR" sz="4800" dirty="0"/>
          </a:p>
        </p:txBody>
      </p:sp>
      <p:sp>
        <p:nvSpPr>
          <p:cNvPr id="2" name="Pravokutnik 1">
            <a:extLst>
              <a:ext uri="{FF2B5EF4-FFF2-40B4-BE49-F238E27FC236}">
                <a16:creationId xmlns:a16="http://schemas.microsoft.com/office/drawing/2014/main" id="{2812047B-E28C-4ADF-868A-699147D3DA29}"/>
              </a:ext>
            </a:extLst>
          </p:cNvPr>
          <p:cNvSpPr/>
          <p:nvPr/>
        </p:nvSpPr>
        <p:spPr>
          <a:xfrm>
            <a:off x="0" y="1076241"/>
            <a:ext cx="11948160" cy="707886"/>
          </a:xfrm>
          <a:prstGeom prst="rect">
            <a:avLst/>
          </a:prstGeom>
        </p:spPr>
        <p:txBody>
          <a:bodyPr wrap="square">
            <a:spAutoFit/>
          </a:bodyPr>
          <a:lstStyle/>
          <a:p>
            <a:pPr marL="342900" indent="-342900">
              <a:buFont typeface="Wingdings" panose="05000000000000000000" pitchFamily="2" charset="2"/>
              <a:buChar char="§"/>
            </a:pPr>
            <a:r>
              <a:rPr lang="hr-HR" altLang="en-US" sz="2000" dirty="0">
                <a:solidFill>
                  <a:srgbClr val="262626"/>
                </a:solidFill>
              </a:rPr>
              <a:t>Sloj VEZE (LINK) se u OSI i TCP/IP modelu dijele na sloj podatkovne veze (data-link) i fizički sloj (</a:t>
            </a:r>
            <a:r>
              <a:rPr lang="hr-HR" altLang="en-US" sz="2000" dirty="0" err="1">
                <a:solidFill>
                  <a:srgbClr val="262626"/>
                </a:solidFill>
              </a:rPr>
              <a:t>physical</a:t>
            </a:r>
            <a:r>
              <a:rPr lang="hr-HR" altLang="en-US" sz="2000" dirty="0">
                <a:solidFill>
                  <a:srgbClr val="262626"/>
                </a:solidFill>
              </a:rPr>
              <a:t>) no nama je to jedan sloj VEZE/LINK-a</a:t>
            </a:r>
            <a:endParaRPr lang="en-US" altLang="en-US" sz="2000" dirty="0">
              <a:solidFill>
                <a:srgbClr val="262626"/>
              </a:solidFill>
            </a:endParaRPr>
          </a:p>
        </p:txBody>
      </p:sp>
      <p:pic>
        <p:nvPicPr>
          <p:cNvPr id="7" name="Slika 6" descr="Slika na kojoj se prikazuje snimka zaslona, tekst&#10;&#10;Opis je generiran uz visoku pouzdanost">
            <a:extLst>
              <a:ext uri="{FF2B5EF4-FFF2-40B4-BE49-F238E27FC236}">
                <a16:creationId xmlns:a16="http://schemas.microsoft.com/office/drawing/2014/main" id="{3D6977F4-5053-490A-883D-5D57A9065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097" y="2090172"/>
            <a:ext cx="4993530" cy="3937048"/>
          </a:xfrm>
          <a:prstGeom prst="rect">
            <a:avLst/>
          </a:prstGeom>
        </p:spPr>
      </p:pic>
      <p:sp>
        <p:nvSpPr>
          <p:cNvPr id="8" name="Pravokutnik 7">
            <a:extLst>
              <a:ext uri="{FF2B5EF4-FFF2-40B4-BE49-F238E27FC236}">
                <a16:creationId xmlns:a16="http://schemas.microsoft.com/office/drawing/2014/main" id="{BCC2D4EF-062F-4FA0-AAB9-3DCD044C4FCC}"/>
              </a:ext>
            </a:extLst>
          </p:cNvPr>
          <p:cNvSpPr/>
          <p:nvPr/>
        </p:nvSpPr>
        <p:spPr>
          <a:xfrm>
            <a:off x="17708" y="1944749"/>
            <a:ext cx="6096000" cy="1754326"/>
          </a:xfrm>
          <a:prstGeom prst="rect">
            <a:avLst/>
          </a:prstGeom>
        </p:spPr>
        <p:txBody>
          <a:bodyPr>
            <a:spAutoFit/>
          </a:bodyPr>
          <a:lstStyle/>
          <a:p>
            <a:pPr marL="285750" indent="-285750">
              <a:buFont typeface="Wingdings" panose="05000000000000000000" pitchFamily="2" charset="2"/>
              <a:buChar char="§"/>
            </a:pPr>
            <a:r>
              <a:rPr lang="hr-HR" altLang="en-US" dirty="0">
                <a:solidFill>
                  <a:srgbClr val="262626"/>
                </a:solidFill>
              </a:rPr>
              <a:t>IP paket (mrežni, odnosno Internet sloj) ima vidljivost s kraja na kraj, neovisno o prijenosnim tehnologijama koje se koriste između</a:t>
            </a:r>
          </a:p>
          <a:p>
            <a:pPr marL="285750" indent="-285750">
              <a:buFont typeface="Wingdings" panose="05000000000000000000" pitchFamily="2" charset="2"/>
              <a:buChar char="§"/>
            </a:pPr>
            <a:r>
              <a:rPr lang="hr-HR" altLang="en-US" dirty="0">
                <a:solidFill>
                  <a:srgbClr val="262626"/>
                </a:solidFill>
              </a:rPr>
              <a:t>Sloj veze (podatkovne veze) postoji između dva susjedna uređaja/</a:t>
            </a:r>
            <a:r>
              <a:rPr lang="hr-HR" altLang="en-US" dirty="0" err="1">
                <a:solidFill>
                  <a:srgbClr val="262626"/>
                </a:solidFill>
              </a:rPr>
              <a:t>tehologije</a:t>
            </a:r>
            <a:r>
              <a:rPr lang="hr-HR" altLang="en-US" dirty="0">
                <a:solidFill>
                  <a:srgbClr val="262626"/>
                </a:solidFill>
              </a:rPr>
              <a:t>  na svakom pojedinom koraku (lokalan je u svojoj prirodi)</a:t>
            </a:r>
          </a:p>
        </p:txBody>
      </p:sp>
      <p:pic>
        <p:nvPicPr>
          <p:cNvPr id="9" name="Picture 3" descr="Untitled-1.jpg">
            <a:extLst>
              <a:ext uri="{FF2B5EF4-FFF2-40B4-BE49-F238E27FC236}">
                <a16:creationId xmlns:a16="http://schemas.microsoft.com/office/drawing/2014/main" id="{DC26D97B-8E71-49C5-9A3C-47A213C09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357"/>
          <a:stretch>
            <a:fillRect/>
          </a:stretch>
        </p:blipFill>
        <p:spPr bwMode="auto">
          <a:xfrm>
            <a:off x="483288" y="4036088"/>
            <a:ext cx="5164840" cy="20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a:extLst>
              <a:ext uri="{FF2B5EF4-FFF2-40B4-BE49-F238E27FC236}">
                <a16:creationId xmlns:a16="http://schemas.microsoft.com/office/drawing/2014/main" id="{3F4E788C-4E19-6BD4-65B6-ED3FF8457D23}"/>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471650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altLang="en-US" sz="4800" dirty="0"/>
              <a:t>Osnove sloja veze (Okvir-</a:t>
            </a:r>
            <a:r>
              <a:rPr lang="hr-HR" altLang="en-US" sz="4800" dirty="0" err="1"/>
              <a:t>Frame</a:t>
            </a:r>
            <a:r>
              <a:rPr lang="hr-HR" altLang="en-US" sz="4800" dirty="0"/>
              <a:t>)</a:t>
            </a:r>
            <a:endParaRPr lang="hr-HR" sz="4800" dirty="0"/>
          </a:p>
        </p:txBody>
      </p:sp>
      <p:sp>
        <p:nvSpPr>
          <p:cNvPr id="2" name="Pravokutnik 1">
            <a:extLst>
              <a:ext uri="{FF2B5EF4-FFF2-40B4-BE49-F238E27FC236}">
                <a16:creationId xmlns:a16="http://schemas.microsoft.com/office/drawing/2014/main" id="{2812047B-E28C-4ADF-868A-699147D3DA29}"/>
              </a:ext>
            </a:extLst>
          </p:cNvPr>
          <p:cNvSpPr/>
          <p:nvPr/>
        </p:nvSpPr>
        <p:spPr>
          <a:xfrm>
            <a:off x="0" y="1077486"/>
            <a:ext cx="11948160" cy="1938992"/>
          </a:xfrm>
          <a:prstGeom prst="rect">
            <a:avLst/>
          </a:prstGeom>
        </p:spPr>
        <p:txBody>
          <a:bodyPr wrap="square">
            <a:spAutoFit/>
          </a:bodyPr>
          <a:lstStyle/>
          <a:p>
            <a:pPr marL="342900" indent="-342900">
              <a:buFont typeface="Wingdings" panose="05000000000000000000" pitchFamily="2" charset="2"/>
              <a:buChar char="§"/>
            </a:pPr>
            <a:r>
              <a:rPr lang="hr-HR" altLang="en-US" sz="2000" dirty="0">
                <a:solidFill>
                  <a:srgbClr val="262626"/>
                </a:solidFill>
              </a:rPr>
              <a:t>Podaci s mrežnog sloja se pakiraju u OKVIR (</a:t>
            </a:r>
            <a:r>
              <a:rPr lang="hr-HR" altLang="en-US" sz="2000" dirty="0" err="1">
                <a:solidFill>
                  <a:srgbClr val="262626"/>
                </a:solidFill>
              </a:rPr>
              <a:t>frame</a:t>
            </a:r>
            <a:r>
              <a:rPr lang="hr-HR" altLang="en-US" sz="2000" dirty="0">
                <a:solidFill>
                  <a:srgbClr val="262626"/>
                </a:solidFill>
              </a:rPr>
              <a:t>) u procesu </a:t>
            </a:r>
            <a:r>
              <a:rPr lang="hr-HR" altLang="en-US" sz="2000" dirty="0" err="1">
                <a:solidFill>
                  <a:srgbClr val="262626"/>
                </a:solidFill>
              </a:rPr>
              <a:t>enkapsulacije</a:t>
            </a:r>
            <a:r>
              <a:rPr lang="hr-HR" altLang="en-US" sz="2000" dirty="0">
                <a:solidFill>
                  <a:srgbClr val="262626"/>
                </a:solidFill>
              </a:rPr>
              <a:t>.</a:t>
            </a:r>
          </a:p>
          <a:p>
            <a:pPr marL="342900" indent="-342900">
              <a:buFont typeface="Wingdings" panose="05000000000000000000" pitchFamily="2" charset="2"/>
              <a:buChar char="§"/>
            </a:pPr>
            <a:r>
              <a:rPr lang="hr-HR" altLang="en-US" sz="2000" dirty="0" err="1">
                <a:solidFill>
                  <a:srgbClr val="262626"/>
                </a:solidFill>
              </a:rPr>
              <a:t>Uobičajno</a:t>
            </a:r>
            <a:r>
              <a:rPr lang="hr-HR" altLang="en-US" sz="2000" dirty="0">
                <a:solidFill>
                  <a:srgbClr val="262626"/>
                </a:solidFill>
              </a:rPr>
              <a:t> se okvir sastoji od:</a:t>
            </a:r>
          </a:p>
          <a:p>
            <a:pPr marL="800100" lvl="1" indent="-342900">
              <a:buFont typeface="Wingdings" panose="05000000000000000000" pitchFamily="2" charset="2"/>
              <a:buChar char="§"/>
            </a:pPr>
            <a:r>
              <a:rPr lang="hr-HR" altLang="en-US" sz="2000" dirty="0" err="1">
                <a:solidFill>
                  <a:srgbClr val="262626"/>
                </a:solidFill>
                <a:latin typeface="Segoe UI Semibold" panose="020B0702040204020203" pitchFamily="34" charset="0"/>
              </a:rPr>
              <a:t>Headera</a:t>
            </a:r>
            <a:r>
              <a:rPr lang="hr-HR" altLang="en-US" sz="2000" dirty="0">
                <a:solidFill>
                  <a:srgbClr val="262626"/>
                </a:solidFill>
                <a:latin typeface="Segoe UI Semibold" panose="020B0702040204020203" pitchFamily="34" charset="0"/>
              </a:rPr>
              <a:t> – zaglavlja sa adresiranjem</a:t>
            </a:r>
          </a:p>
          <a:p>
            <a:pPr marL="800100" lvl="1" indent="-342900">
              <a:buFont typeface="Wingdings" panose="05000000000000000000" pitchFamily="2" charset="2"/>
              <a:buChar char="§"/>
            </a:pPr>
            <a:r>
              <a:rPr lang="hr-HR" altLang="en-US" sz="2000" dirty="0">
                <a:solidFill>
                  <a:srgbClr val="262626"/>
                </a:solidFill>
                <a:latin typeface="Segoe UI Semibold" panose="020B0702040204020203" pitchFamily="34" charset="0"/>
              </a:rPr>
              <a:t>Podataka koje smo zaprimili s mrežnog/Internet sloja</a:t>
            </a:r>
          </a:p>
          <a:p>
            <a:pPr marL="800100" lvl="1" indent="-342900">
              <a:buFont typeface="Wingdings" panose="05000000000000000000" pitchFamily="2" charset="2"/>
              <a:buChar char="§"/>
            </a:pPr>
            <a:r>
              <a:rPr lang="hr-HR" altLang="en-US" sz="2000" dirty="0" err="1">
                <a:solidFill>
                  <a:srgbClr val="262626"/>
                </a:solidFill>
                <a:latin typeface="Segoe UI Semibold" panose="020B0702040204020203" pitchFamily="34" charset="0"/>
              </a:rPr>
              <a:t>Trailera</a:t>
            </a:r>
            <a:r>
              <a:rPr lang="hr-HR" altLang="en-US" sz="2000" dirty="0">
                <a:solidFill>
                  <a:srgbClr val="262626"/>
                </a:solidFill>
                <a:latin typeface="Segoe UI Semibold" panose="020B0702040204020203" pitchFamily="34" charset="0"/>
              </a:rPr>
              <a:t> – završnog dijela</a:t>
            </a:r>
          </a:p>
          <a:p>
            <a:pPr marL="342900" indent="-342900">
              <a:buFont typeface="Wingdings" panose="05000000000000000000" pitchFamily="2" charset="2"/>
              <a:buChar char="§"/>
            </a:pPr>
            <a:r>
              <a:rPr lang="hr-HR" altLang="en-US" sz="2000" dirty="0">
                <a:solidFill>
                  <a:srgbClr val="262626"/>
                </a:solidFill>
              </a:rPr>
              <a:t>Takav se okvir kodira za prijenos na prijenosnom mediju (žici, zraku, optici, satelitskoj vezi)</a:t>
            </a:r>
          </a:p>
        </p:txBody>
      </p:sp>
      <p:pic>
        <p:nvPicPr>
          <p:cNvPr id="10" name="Picture 3" descr="Untitled-2.jpg">
            <a:extLst>
              <a:ext uri="{FF2B5EF4-FFF2-40B4-BE49-F238E27FC236}">
                <a16:creationId xmlns:a16="http://schemas.microsoft.com/office/drawing/2014/main" id="{C14D02ED-9D23-41D6-87CB-161CF0DAA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300" y="3721146"/>
            <a:ext cx="74168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a:extLst>
              <a:ext uri="{FF2B5EF4-FFF2-40B4-BE49-F238E27FC236}">
                <a16:creationId xmlns:a16="http://schemas.microsoft.com/office/drawing/2014/main" id="{A8423E55-AC65-C66B-BFBC-119211E41855}"/>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116297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altLang="en-US" sz="4800" dirty="0"/>
              <a:t>Osnove sloja veze-Tehnologije</a:t>
            </a:r>
            <a:endParaRPr lang="hr-HR" sz="4800" dirty="0"/>
          </a:p>
        </p:txBody>
      </p:sp>
      <p:sp>
        <p:nvSpPr>
          <p:cNvPr id="2" name="Pravokutnik 1">
            <a:extLst>
              <a:ext uri="{FF2B5EF4-FFF2-40B4-BE49-F238E27FC236}">
                <a16:creationId xmlns:a16="http://schemas.microsoft.com/office/drawing/2014/main" id="{2812047B-E28C-4ADF-868A-699147D3DA29}"/>
              </a:ext>
            </a:extLst>
          </p:cNvPr>
          <p:cNvSpPr/>
          <p:nvPr/>
        </p:nvSpPr>
        <p:spPr>
          <a:xfrm>
            <a:off x="0" y="1214309"/>
            <a:ext cx="11948160" cy="4154984"/>
          </a:xfrm>
          <a:prstGeom prst="rect">
            <a:avLst/>
          </a:prstGeom>
        </p:spPr>
        <p:txBody>
          <a:bodyPr wrap="square">
            <a:spAutoFit/>
          </a:bodyPr>
          <a:lstStyle/>
          <a:p>
            <a:pPr marL="285750" indent="-285750">
              <a:buFont typeface="Wingdings" panose="05000000000000000000" pitchFamily="2" charset="2"/>
              <a:buChar char="§"/>
            </a:pPr>
            <a:r>
              <a:rPr lang="hr-HR" altLang="en-US" sz="2400" dirty="0" err="1">
                <a:solidFill>
                  <a:srgbClr val="FF0000"/>
                </a:solidFill>
              </a:rPr>
              <a:t>Ethernet</a:t>
            </a:r>
            <a:r>
              <a:rPr lang="hr-HR" altLang="en-US" sz="2400" dirty="0">
                <a:solidFill>
                  <a:srgbClr val="FF0000"/>
                </a:solidFill>
              </a:rPr>
              <a:t> u svim mogućim oblicima</a:t>
            </a:r>
          </a:p>
          <a:p>
            <a:pPr marL="742950" lvl="1" indent="-285750">
              <a:buFont typeface="Wingdings" panose="05000000000000000000" pitchFamily="2" charset="2"/>
              <a:buChar char="§"/>
            </a:pPr>
            <a:r>
              <a:rPr lang="hr-HR" altLang="en-US" sz="2400" dirty="0">
                <a:solidFill>
                  <a:srgbClr val="FF0000"/>
                </a:solidFill>
              </a:rPr>
              <a:t>Od vrlo jednostavne tehnologije s CSMA/CD protokolom u kolizijskoj domeni danas do dominantne tehnologije i u LAN ali i u MAN/WAN mrežama (bez kolizija) te u Wireless LAN mrežama (CSMA/CA)</a:t>
            </a:r>
          </a:p>
          <a:p>
            <a:pPr marL="285750" indent="-285750">
              <a:buFont typeface="Wingdings" panose="05000000000000000000" pitchFamily="2" charset="2"/>
              <a:buChar char="§"/>
            </a:pPr>
            <a:r>
              <a:rPr lang="hr-HR" altLang="en-US" sz="2400" dirty="0">
                <a:solidFill>
                  <a:srgbClr val="262626"/>
                </a:solidFill>
              </a:rPr>
              <a:t>ATM – </a:t>
            </a:r>
            <a:r>
              <a:rPr lang="hr-HR" altLang="en-US" sz="2400" dirty="0" err="1">
                <a:solidFill>
                  <a:srgbClr val="262626"/>
                </a:solidFill>
              </a:rPr>
              <a:t>Asynchronous</a:t>
            </a:r>
            <a:r>
              <a:rPr lang="hr-HR" altLang="en-US" sz="2400" dirty="0">
                <a:solidFill>
                  <a:srgbClr val="262626"/>
                </a:solidFill>
              </a:rPr>
              <a:t> Transfer Mode</a:t>
            </a:r>
          </a:p>
          <a:p>
            <a:pPr marL="742950" lvl="1" indent="-285750">
              <a:buFont typeface="Wingdings" panose="05000000000000000000" pitchFamily="2" charset="2"/>
              <a:buChar char="§"/>
            </a:pPr>
            <a:r>
              <a:rPr lang="hr-HR" altLang="en-US" sz="2400" dirty="0">
                <a:solidFill>
                  <a:srgbClr val="262626"/>
                </a:solidFill>
              </a:rPr>
              <a:t>Danas prisutan u DSL-u (na vezi modem – DSLAM) te (sve manje) u mobilnoj XG telefoniji u vezi od bazne stanice (BS) do </a:t>
            </a:r>
            <a:r>
              <a:rPr lang="hr-HR" altLang="en-US" sz="2400" dirty="0" err="1">
                <a:solidFill>
                  <a:srgbClr val="262626"/>
                </a:solidFill>
              </a:rPr>
              <a:t>kontrolera</a:t>
            </a:r>
            <a:r>
              <a:rPr lang="hr-HR" altLang="en-US" sz="2400" dirty="0">
                <a:solidFill>
                  <a:srgbClr val="262626"/>
                </a:solidFill>
              </a:rPr>
              <a:t>.</a:t>
            </a:r>
          </a:p>
          <a:p>
            <a:pPr marL="285750" indent="-285750">
              <a:buFont typeface="Wingdings" panose="05000000000000000000" pitchFamily="2" charset="2"/>
              <a:buChar char="§"/>
            </a:pPr>
            <a:r>
              <a:rPr lang="hr-HR" altLang="en-US" sz="2400" dirty="0">
                <a:solidFill>
                  <a:srgbClr val="262626"/>
                </a:solidFill>
              </a:rPr>
              <a:t>PPP – </a:t>
            </a:r>
            <a:r>
              <a:rPr lang="hr-HR" altLang="en-US" sz="2400" dirty="0" err="1">
                <a:solidFill>
                  <a:srgbClr val="262626"/>
                </a:solidFill>
              </a:rPr>
              <a:t>Point</a:t>
            </a:r>
            <a:r>
              <a:rPr lang="hr-HR" altLang="en-US" sz="2400" dirty="0">
                <a:solidFill>
                  <a:srgbClr val="262626"/>
                </a:solidFill>
              </a:rPr>
              <a:t> to </a:t>
            </a:r>
            <a:r>
              <a:rPr lang="hr-HR" altLang="en-US" sz="2400" dirty="0" err="1">
                <a:solidFill>
                  <a:srgbClr val="262626"/>
                </a:solidFill>
              </a:rPr>
              <a:t>Point</a:t>
            </a:r>
            <a:r>
              <a:rPr lang="hr-HR" altLang="en-US" sz="2400" dirty="0">
                <a:solidFill>
                  <a:srgbClr val="262626"/>
                </a:solidFill>
              </a:rPr>
              <a:t> </a:t>
            </a:r>
            <a:r>
              <a:rPr lang="hr-HR" altLang="en-US" sz="2400" dirty="0" err="1">
                <a:solidFill>
                  <a:srgbClr val="262626"/>
                </a:solidFill>
              </a:rPr>
              <a:t>Protocol</a:t>
            </a:r>
            <a:endParaRPr lang="hr-HR" altLang="en-US" sz="2400" dirty="0">
              <a:solidFill>
                <a:srgbClr val="262626"/>
              </a:solidFill>
            </a:endParaRPr>
          </a:p>
          <a:p>
            <a:pPr marL="742950" lvl="1" indent="-285750">
              <a:buFont typeface="Wingdings" panose="05000000000000000000" pitchFamily="2" charset="2"/>
              <a:buChar char="§"/>
            </a:pPr>
            <a:r>
              <a:rPr lang="hr-HR" altLang="en-US" sz="2400" dirty="0">
                <a:solidFill>
                  <a:srgbClr val="262626"/>
                </a:solidFill>
              </a:rPr>
              <a:t>Vrlo jednostavan, koristio se na modemskim vezama ali danas najčešći u DSL-u gdje se koristi PPP </a:t>
            </a:r>
            <a:r>
              <a:rPr lang="hr-HR" altLang="en-US" sz="2400" dirty="0" err="1">
                <a:solidFill>
                  <a:srgbClr val="262626"/>
                </a:solidFill>
              </a:rPr>
              <a:t>over</a:t>
            </a:r>
            <a:r>
              <a:rPr lang="hr-HR" altLang="en-US" sz="2400" dirty="0">
                <a:solidFill>
                  <a:srgbClr val="262626"/>
                </a:solidFill>
              </a:rPr>
              <a:t> </a:t>
            </a:r>
            <a:r>
              <a:rPr lang="hr-HR" altLang="en-US" sz="2400" dirty="0" err="1">
                <a:solidFill>
                  <a:srgbClr val="262626"/>
                </a:solidFill>
              </a:rPr>
              <a:t>Ethernet</a:t>
            </a:r>
            <a:endParaRPr lang="hr-HR" altLang="en-US" sz="2400" dirty="0">
              <a:solidFill>
                <a:srgbClr val="262626"/>
              </a:solidFill>
            </a:endParaRPr>
          </a:p>
          <a:p>
            <a:pPr marL="285750" indent="-285750">
              <a:buFont typeface="Wingdings" panose="05000000000000000000" pitchFamily="2" charset="2"/>
              <a:buChar char="§"/>
            </a:pPr>
            <a:r>
              <a:rPr lang="hr-HR" altLang="en-US" sz="2400" dirty="0">
                <a:solidFill>
                  <a:srgbClr val="262626"/>
                </a:solidFill>
              </a:rPr>
              <a:t>Povijesno: </a:t>
            </a:r>
            <a:r>
              <a:rPr lang="hr-HR" altLang="en-US" sz="2400" dirty="0" err="1">
                <a:solidFill>
                  <a:srgbClr val="262626"/>
                </a:solidFill>
              </a:rPr>
              <a:t>TokenRing</a:t>
            </a:r>
            <a:r>
              <a:rPr lang="hr-HR" altLang="en-US" sz="2400" dirty="0">
                <a:solidFill>
                  <a:srgbClr val="262626"/>
                </a:solidFill>
              </a:rPr>
              <a:t>, SLIP, CDDI/FDDI, </a:t>
            </a:r>
            <a:r>
              <a:rPr lang="hr-HR" altLang="en-US" sz="2400" dirty="0" err="1">
                <a:solidFill>
                  <a:srgbClr val="262626"/>
                </a:solidFill>
              </a:rPr>
              <a:t>FrameRelay</a:t>
            </a:r>
            <a:r>
              <a:rPr lang="hr-HR" altLang="en-US" sz="2400" dirty="0">
                <a:solidFill>
                  <a:srgbClr val="262626"/>
                </a:solidFill>
              </a:rPr>
              <a:t>, HDLC, </a:t>
            </a:r>
            <a:r>
              <a:rPr lang="hr-HR" altLang="en-US" sz="2400" dirty="0" err="1">
                <a:solidFill>
                  <a:srgbClr val="262626"/>
                </a:solidFill>
              </a:rPr>
              <a:t>EtherTalk</a:t>
            </a:r>
            <a:r>
              <a:rPr lang="hr-HR" altLang="en-US" sz="2400" dirty="0">
                <a:solidFill>
                  <a:srgbClr val="262626"/>
                </a:solidFill>
              </a:rPr>
              <a:t> LAP</a:t>
            </a:r>
          </a:p>
        </p:txBody>
      </p:sp>
    </p:spTree>
    <p:extLst>
      <p:ext uri="{BB962C8B-B14F-4D97-AF65-F5344CB8AC3E}">
        <p14:creationId xmlns:p14="http://schemas.microsoft.com/office/powerpoint/2010/main" val="146262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4" name="Picture 2">
            <a:extLst>
              <a:ext uri="{FF2B5EF4-FFF2-40B4-BE49-F238E27FC236}">
                <a16:creationId xmlns:a16="http://schemas.microsoft.com/office/drawing/2014/main" id="{D66927DF-64D7-4245-BA1B-88625E13D200}"/>
              </a:ext>
            </a:extLst>
          </p:cNvPr>
          <p:cNvPicPr>
            <a:picLocks noChangeAspect="1" noChangeArrowheads="1"/>
          </p:cNvPicPr>
          <p:nvPr/>
        </p:nvPicPr>
        <p:blipFill>
          <a:blip r:embed="rId2"/>
          <a:srcRect/>
          <a:stretch>
            <a:fillRect/>
          </a:stretch>
        </p:blipFill>
        <p:spPr bwMode="auto">
          <a:xfrm>
            <a:off x="819150" y="1707406"/>
            <a:ext cx="4929190" cy="4024189"/>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id="{9FC3D1A8-387A-4B77-ADA4-A80660391D08}"/>
              </a:ext>
            </a:extLst>
          </p:cNvPr>
          <p:cNvPicPr>
            <a:picLocks noChangeAspect="1" noChangeArrowheads="1"/>
          </p:cNvPicPr>
          <p:nvPr/>
        </p:nvPicPr>
        <p:blipFill>
          <a:blip r:embed="rId3"/>
          <a:srcRect/>
          <a:stretch>
            <a:fillRect/>
          </a:stretch>
        </p:blipFill>
        <p:spPr bwMode="auto">
          <a:xfrm>
            <a:off x="6715125" y="1728776"/>
            <a:ext cx="4581525" cy="3981450"/>
          </a:xfrm>
          <a:prstGeom prst="rect">
            <a:avLst/>
          </a:prstGeom>
          <a:noFill/>
          <a:ln w="9525">
            <a:noFill/>
            <a:miter lim="800000"/>
            <a:headEnd/>
            <a:tailEnd/>
          </a:ln>
          <a:effectLst/>
        </p:spPr>
      </p:pic>
    </p:spTree>
    <p:extLst>
      <p:ext uri="{BB962C8B-B14F-4D97-AF65-F5344CB8AC3E}">
        <p14:creationId xmlns:p14="http://schemas.microsoft.com/office/powerpoint/2010/main" val="285556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6" name="Picture 2">
            <a:extLst>
              <a:ext uri="{FF2B5EF4-FFF2-40B4-BE49-F238E27FC236}">
                <a16:creationId xmlns:a16="http://schemas.microsoft.com/office/drawing/2014/main" id="{94F70007-5C1F-4DA6-AE42-5B5314DF52A5}"/>
              </a:ext>
            </a:extLst>
          </p:cNvPr>
          <p:cNvPicPr>
            <a:picLocks noChangeAspect="1" noChangeArrowheads="1"/>
          </p:cNvPicPr>
          <p:nvPr/>
        </p:nvPicPr>
        <p:blipFill>
          <a:blip r:embed="rId2"/>
          <a:srcRect/>
          <a:stretch>
            <a:fillRect/>
          </a:stretch>
        </p:blipFill>
        <p:spPr bwMode="auto">
          <a:xfrm>
            <a:off x="2086571" y="1138766"/>
            <a:ext cx="7480445" cy="4715933"/>
          </a:xfrm>
          <a:prstGeom prst="rect">
            <a:avLst/>
          </a:prstGeom>
          <a:noFill/>
          <a:ln w="9525">
            <a:noFill/>
            <a:miter lim="800000"/>
            <a:headEnd/>
            <a:tailEnd/>
          </a:ln>
          <a:effectLst/>
        </p:spPr>
      </p:pic>
    </p:spTree>
    <p:extLst>
      <p:ext uri="{BB962C8B-B14F-4D97-AF65-F5344CB8AC3E}">
        <p14:creationId xmlns:p14="http://schemas.microsoft.com/office/powerpoint/2010/main" val="1862187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sp>
        <p:nvSpPr>
          <p:cNvPr id="4" name="Pravokutnik 3">
            <a:extLst>
              <a:ext uri="{FF2B5EF4-FFF2-40B4-BE49-F238E27FC236}">
                <a16:creationId xmlns:a16="http://schemas.microsoft.com/office/drawing/2014/main" id="{17B88167-C3B3-454E-9B85-3892887BA334}"/>
              </a:ext>
            </a:extLst>
          </p:cNvPr>
          <p:cNvSpPr/>
          <p:nvPr/>
        </p:nvSpPr>
        <p:spPr>
          <a:xfrm>
            <a:off x="243840" y="843677"/>
            <a:ext cx="11624310" cy="4401205"/>
          </a:xfrm>
          <a:prstGeom prst="rect">
            <a:avLst/>
          </a:prstGeom>
        </p:spPr>
        <p:txBody>
          <a:bodyPr wrap="square">
            <a:spAutoFit/>
          </a:bodyPr>
          <a:lstStyle/>
          <a:p>
            <a:pPr marL="1588"/>
            <a:r>
              <a:rPr lang="en-US" sz="2000" dirty="0">
                <a:solidFill>
                  <a:srgbClr val="002060"/>
                </a:solidFill>
              </a:rPr>
              <a:t>802.2 standard </a:t>
            </a:r>
            <a:r>
              <a:rPr lang="hr-HR" sz="2000" dirty="0">
                <a:solidFill>
                  <a:srgbClr val="002060"/>
                </a:solidFill>
              </a:rPr>
              <a:t>definira LLC </a:t>
            </a:r>
            <a:r>
              <a:rPr lang="hr-HR" sz="2000" dirty="0" err="1">
                <a:solidFill>
                  <a:srgbClr val="002060"/>
                </a:solidFill>
              </a:rPr>
              <a:t>sublayer</a:t>
            </a:r>
            <a:r>
              <a:rPr lang="hr-HR" sz="2000" dirty="0">
                <a:solidFill>
                  <a:srgbClr val="002060"/>
                </a:solidFill>
              </a:rPr>
              <a:t> i njegovu ulogu</a:t>
            </a:r>
          </a:p>
          <a:p>
            <a:pPr marL="265113" indent="-263525">
              <a:buFont typeface="Wingdings" pitchFamily="2" charset="2"/>
              <a:buChar char="Ø"/>
            </a:pPr>
            <a:endParaRPr lang="hr-HR" sz="2000" dirty="0">
              <a:solidFill>
                <a:srgbClr val="002060"/>
              </a:solidFill>
            </a:endParaRPr>
          </a:p>
          <a:p>
            <a:pPr marL="265113" indent="-263525">
              <a:buFont typeface="Wingdings" pitchFamily="2" charset="2"/>
              <a:buChar char="Ø"/>
            </a:pPr>
            <a:r>
              <a:rPr lang="en-US" sz="2000" dirty="0">
                <a:solidFill>
                  <a:srgbClr val="FF0000"/>
                </a:solidFill>
              </a:rPr>
              <a:t>LLC</a:t>
            </a:r>
            <a:r>
              <a:rPr lang="hr-HR" sz="2000" dirty="0">
                <a:solidFill>
                  <a:srgbClr val="FF0000"/>
                </a:solidFill>
              </a:rPr>
              <a:t> (</a:t>
            </a:r>
            <a:r>
              <a:rPr lang="hr-HR" sz="2000" dirty="0" err="1">
                <a:solidFill>
                  <a:srgbClr val="FF0000"/>
                </a:solidFill>
              </a:rPr>
              <a:t>Logical</a:t>
            </a:r>
            <a:r>
              <a:rPr lang="hr-HR" sz="2000" dirty="0">
                <a:solidFill>
                  <a:srgbClr val="FF0000"/>
                </a:solidFill>
              </a:rPr>
              <a:t> Link </a:t>
            </a:r>
            <a:r>
              <a:rPr lang="hr-HR" sz="2000" dirty="0" err="1">
                <a:solidFill>
                  <a:srgbClr val="FF0000"/>
                </a:solidFill>
              </a:rPr>
              <a:t>Control</a:t>
            </a:r>
            <a:r>
              <a:rPr lang="hr-HR" sz="2000" dirty="0">
                <a:solidFill>
                  <a:srgbClr val="FF0000"/>
                </a:solidFill>
              </a:rPr>
              <a:t>)</a:t>
            </a:r>
            <a:r>
              <a:rPr lang="en-US" sz="2000" dirty="0">
                <a:solidFill>
                  <a:srgbClr val="FF0000"/>
                </a:solidFill>
              </a:rPr>
              <a:t> </a:t>
            </a:r>
            <a:r>
              <a:rPr lang="en-US" sz="2000" dirty="0">
                <a:solidFill>
                  <a:srgbClr val="002060"/>
                </a:solidFill>
              </a:rPr>
              <a:t>sublayer </a:t>
            </a:r>
            <a:r>
              <a:rPr lang="hr-HR" sz="2000" dirty="0">
                <a:solidFill>
                  <a:srgbClr val="002060"/>
                </a:solidFill>
              </a:rPr>
              <a:t>na podatke s network sloja (IP paket) dodaje kontrolne podatke za slanje na odredišno računalo</a:t>
            </a:r>
            <a:r>
              <a:rPr lang="en-US" sz="2000" dirty="0">
                <a:solidFill>
                  <a:srgbClr val="002060"/>
                </a:solidFill>
              </a:rPr>
              <a:t>. Layer 2 </a:t>
            </a:r>
            <a:r>
              <a:rPr lang="hr-HR" sz="2000" dirty="0">
                <a:solidFill>
                  <a:srgbClr val="002060"/>
                </a:solidFill>
              </a:rPr>
              <a:t>komunicira s gornjim slojevima putem LLC-a</a:t>
            </a:r>
            <a:endParaRPr lang="en-US" sz="2000" dirty="0">
              <a:solidFill>
                <a:srgbClr val="002060"/>
              </a:solidFill>
            </a:endParaRPr>
          </a:p>
          <a:p>
            <a:pPr marL="265113" indent="-263525">
              <a:buFont typeface="Wingdings" pitchFamily="2" charset="2"/>
              <a:buChar char="Ø"/>
            </a:pPr>
            <a:r>
              <a:rPr lang="en-US" sz="2000" dirty="0">
                <a:solidFill>
                  <a:srgbClr val="002060"/>
                </a:solidFill>
              </a:rPr>
              <a:t>LLC </a:t>
            </a:r>
            <a:r>
              <a:rPr lang="hr-HR" sz="2000" dirty="0">
                <a:solidFill>
                  <a:srgbClr val="002060"/>
                </a:solidFill>
              </a:rPr>
              <a:t>je software (npr. driveri za mrežnu karticu) i neovisan je o hardwareu koji se koristi.</a:t>
            </a:r>
          </a:p>
          <a:p>
            <a:pPr marL="265113" indent="-263525">
              <a:buFont typeface="Wingdings" pitchFamily="2" charset="2"/>
              <a:buChar char="Ø"/>
            </a:pPr>
            <a:r>
              <a:rPr lang="hr-HR" sz="2000" dirty="0">
                <a:solidFill>
                  <a:srgbClr val="002060"/>
                </a:solidFill>
              </a:rPr>
              <a:t>Omogućava da više mrežnih protokola neovisno komuniciraju preko mreže</a:t>
            </a:r>
          </a:p>
          <a:p>
            <a:pPr marL="265113" indent="-263525">
              <a:buFont typeface="Wingdings" pitchFamily="2" charset="2"/>
              <a:buChar char="Ø"/>
            </a:pPr>
            <a:endParaRPr lang="hr-HR" sz="2000" dirty="0">
              <a:solidFill>
                <a:srgbClr val="002060"/>
              </a:solidFill>
            </a:endParaRPr>
          </a:p>
          <a:p>
            <a:r>
              <a:rPr lang="en-US" sz="2000" dirty="0">
                <a:solidFill>
                  <a:srgbClr val="002060"/>
                </a:solidFill>
              </a:rPr>
              <a:t>802.3 standard </a:t>
            </a:r>
            <a:r>
              <a:rPr lang="hr-HR" sz="2000" dirty="0">
                <a:solidFill>
                  <a:srgbClr val="002060"/>
                </a:solidFill>
              </a:rPr>
              <a:t>definira</a:t>
            </a:r>
            <a:r>
              <a:rPr lang="en-US" sz="2000" dirty="0">
                <a:solidFill>
                  <a:srgbClr val="002060"/>
                </a:solidFill>
              </a:rPr>
              <a:t> MAC sublayer </a:t>
            </a:r>
            <a:r>
              <a:rPr lang="hr-HR" sz="2000" dirty="0">
                <a:solidFill>
                  <a:srgbClr val="002060"/>
                </a:solidFill>
              </a:rPr>
              <a:t>i ulogu fizičkog sloja</a:t>
            </a:r>
          </a:p>
          <a:p>
            <a:pPr marL="269875" indent="-269875">
              <a:buFont typeface="Wingdings" pitchFamily="2" charset="2"/>
              <a:buChar char="Ø"/>
            </a:pPr>
            <a:endParaRPr lang="hr-HR" sz="2000" dirty="0">
              <a:solidFill>
                <a:srgbClr val="002060"/>
              </a:solidFill>
            </a:endParaRPr>
          </a:p>
          <a:p>
            <a:pPr marL="269875" indent="-269875">
              <a:buFont typeface="Wingdings" pitchFamily="2" charset="2"/>
              <a:buChar char="Ø"/>
            </a:pPr>
            <a:r>
              <a:rPr lang="hr-HR" sz="2000" dirty="0">
                <a:solidFill>
                  <a:srgbClr val="FF0000"/>
                </a:solidFill>
              </a:rPr>
              <a:t>MAC (Media Access </a:t>
            </a:r>
            <a:r>
              <a:rPr lang="hr-HR" sz="2000" dirty="0" err="1">
                <a:solidFill>
                  <a:srgbClr val="FF0000"/>
                </a:solidFill>
              </a:rPr>
              <a:t>Control</a:t>
            </a:r>
            <a:r>
              <a:rPr lang="hr-HR" sz="2000" dirty="0">
                <a:solidFill>
                  <a:srgbClr val="FF0000"/>
                </a:solidFill>
              </a:rPr>
              <a:t>)</a:t>
            </a:r>
            <a:r>
              <a:rPr lang="en-US" sz="2000" dirty="0">
                <a:solidFill>
                  <a:srgbClr val="FF0000"/>
                </a:solidFill>
              </a:rPr>
              <a:t> </a:t>
            </a:r>
            <a:r>
              <a:rPr lang="en-US" sz="2000" dirty="0">
                <a:solidFill>
                  <a:srgbClr val="002060"/>
                </a:solidFill>
              </a:rPr>
              <a:t>sublayer </a:t>
            </a:r>
            <a:r>
              <a:rPr lang="hr-HR" sz="2000" dirty="0">
                <a:solidFill>
                  <a:srgbClr val="002060"/>
                </a:solidFill>
              </a:rPr>
              <a:t>je hardware mrežne kartice (Network </a:t>
            </a:r>
            <a:r>
              <a:rPr lang="hr-HR" sz="2000" dirty="0" err="1">
                <a:solidFill>
                  <a:srgbClr val="002060"/>
                </a:solidFill>
              </a:rPr>
              <a:t>Interface</a:t>
            </a:r>
            <a:r>
              <a:rPr lang="hr-HR" sz="2000" dirty="0">
                <a:solidFill>
                  <a:srgbClr val="002060"/>
                </a:solidFill>
              </a:rPr>
              <a:t> </a:t>
            </a:r>
            <a:r>
              <a:rPr lang="hr-HR" sz="2000" dirty="0" err="1">
                <a:solidFill>
                  <a:srgbClr val="002060"/>
                </a:solidFill>
              </a:rPr>
              <a:t>Card</a:t>
            </a:r>
            <a:r>
              <a:rPr lang="hr-HR" sz="2000" dirty="0">
                <a:solidFill>
                  <a:srgbClr val="002060"/>
                </a:solidFill>
              </a:rPr>
              <a:t>-NIC) </a:t>
            </a:r>
          </a:p>
          <a:p>
            <a:pPr marL="269875" indent="-269875">
              <a:buFont typeface="Wingdings" pitchFamily="2" charset="2"/>
              <a:buChar char="Ø"/>
            </a:pPr>
            <a:r>
              <a:rPr lang="hr-HR" sz="2000" dirty="0">
                <a:solidFill>
                  <a:srgbClr val="002060"/>
                </a:solidFill>
              </a:rPr>
              <a:t>Dvije glavne stvari koje radi MAC su:</a:t>
            </a:r>
          </a:p>
          <a:p>
            <a:pPr marL="541338" indent="-269875">
              <a:buFont typeface="Wingdings" pitchFamily="2" charset="2"/>
              <a:buChar char="ü"/>
            </a:pPr>
            <a:r>
              <a:rPr lang="hr-HR" sz="2000" dirty="0">
                <a:solidFill>
                  <a:srgbClr val="002060"/>
                </a:solidFill>
              </a:rPr>
              <a:t>Data </a:t>
            </a:r>
            <a:r>
              <a:rPr lang="hr-HR" sz="2000" dirty="0" err="1">
                <a:solidFill>
                  <a:srgbClr val="002060"/>
                </a:solidFill>
              </a:rPr>
              <a:t>Encapsulation</a:t>
            </a:r>
            <a:r>
              <a:rPr lang="hr-HR" sz="2000" dirty="0">
                <a:solidFill>
                  <a:srgbClr val="002060"/>
                </a:solidFill>
              </a:rPr>
              <a:t> (</a:t>
            </a:r>
            <a:r>
              <a:rPr lang="hr-HR" sz="2000" dirty="0" err="1">
                <a:solidFill>
                  <a:srgbClr val="002060"/>
                </a:solidFill>
              </a:rPr>
              <a:t>Frame</a:t>
            </a:r>
            <a:r>
              <a:rPr lang="hr-HR" sz="2000" dirty="0">
                <a:solidFill>
                  <a:srgbClr val="002060"/>
                </a:solidFill>
              </a:rPr>
              <a:t> </a:t>
            </a:r>
            <a:r>
              <a:rPr lang="hr-HR" sz="2000" dirty="0" err="1">
                <a:solidFill>
                  <a:srgbClr val="002060"/>
                </a:solidFill>
              </a:rPr>
              <a:t>Delimiting</a:t>
            </a:r>
            <a:r>
              <a:rPr lang="hr-HR" sz="2000" dirty="0">
                <a:solidFill>
                  <a:srgbClr val="002060"/>
                </a:solidFill>
              </a:rPr>
              <a:t>, </a:t>
            </a:r>
            <a:r>
              <a:rPr lang="hr-HR" sz="2000" dirty="0" err="1">
                <a:solidFill>
                  <a:srgbClr val="002060"/>
                </a:solidFill>
              </a:rPr>
              <a:t>Addressing</a:t>
            </a:r>
            <a:r>
              <a:rPr lang="hr-HR" sz="2000" dirty="0">
                <a:solidFill>
                  <a:srgbClr val="002060"/>
                </a:solidFill>
              </a:rPr>
              <a:t>, </a:t>
            </a:r>
            <a:r>
              <a:rPr lang="hr-HR" sz="2000" dirty="0" err="1">
                <a:solidFill>
                  <a:srgbClr val="002060"/>
                </a:solidFill>
              </a:rPr>
              <a:t>Error</a:t>
            </a:r>
            <a:r>
              <a:rPr lang="hr-HR" sz="2000" dirty="0">
                <a:solidFill>
                  <a:srgbClr val="002060"/>
                </a:solidFill>
              </a:rPr>
              <a:t> </a:t>
            </a:r>
            <a:r>
              <a:rPr lang="hr-HR" sz="2000" dirty="0" err="1">
                <a:solidFill>
                  <a:srgbClr val="002060"/>
                </a:solidFill>
              </a:rPr>
              <a:t>Detection,access</a:t>
            </a:r>
            <a:r>
              <a:rPr lang="hr-HR" sz="2000" dirty="0">
                <a:solidFill>
                  <a:srgbClr val="002060"/>
                </a:solidFill>
              </a:rPr>
              <a:t> </a:t>
            </a:r>
            <a:r>
              <a:rPr lang="hr-HR" sz="2000" dirty="0" err="1">
                <a:solidFill>
                  <a:srgbClr val="002060"/>
                </a:solidFill>
              </a:rPr>
              <a:t>control</a:t>
            </a:r>
            <a:r>
              <a:rPr lang="hr-HR" sz="2000" dirty="0">
                <a:solidFill>
                  <a:srgbClr val="002060"/>
                </a:solidFill>
              </a:rPr>
              <a:t>)</a:t>
            </a:r>
          </a:p>
          <a:p>
            <a:pPr marL="541338" indent="-269875">
              <a:buFont typeface="Wingdings" pitchFamily="2" charset="2"/>
              <a:buChar char="ü"/>
            </a:pPr>
            <a:r>
              <a:rPr lang="hr-HR" sz="2000" dirty="0">
                <a:solidFill>
                  <a:srgbClr val="002060"/>
                </a:solidFill>
              </a:rPr>
              <a:t>Media Access </a:t>
            </a:r>
            <a:r>
              <a:rPr lang="hr-HR" sz="2000" dirty="0" err="1">
                <a:solidFill>
                  <a:srgbClr val="002060"/>
                </a:solidFill>
              </a:rPr>
              <a:t>Control</a:t>
            </a:r>
            <a:r>
              <a:rPr lang="hr-HR" sz="2000" dirty="0">
                <a:solidFill>
                  <a:srgbClr val="002060"/>
                </a:solidFill>
              </a:rPr>
              <a:t>- na podatke s network sloja (IP paket) dodaje kontrolne podatke (pretvara ih u </a:t>
            </a:r>
            <a:r>
              <a:rPr lang="hr-HR" sz="2000" dirty="0">
                <a:solidFill>
                  <a:srgbClr val="FF0000"/>
                </a:solidFill>
              </a:rPr>
              <a:t>FRAME</a:t>
            </a:r>
            <a:r>
              <a:rPr lang="hr-HR" sz="2000" dirty="0">
                <a:solidFill>
                  <a:srgbClr val="002060"/>
                </a:solidFill>
              </a:rPr>
              <a:t>) za slanje na odredišno računalo</a:t>
            </a:r>
            <a:r>
              <a:rPr lang="en-US" sz="2000" dirty="0">
                <a:solidFill>
                  <a:srgbClr val="002060"/>
                </a:solidFill>
              </a:rPr>
              <a:t>. </a:t>
            </a:r>
            <a:endParaRPr lang="hr-HR" sz="2000" dirty="0">
              <a:solidFill>
                <a:srgbClr val="002060"/>
              </a:solidFill>
            </a:endParaRPr>
          </a:p>
        </p:txBody>
      </p:sp>
    </p:spTree>
    <p:extLst>
      <p:ext uri="{BB962C8B-B14F-4D97-AF65-F5344CB8AC3E}">
        <p14:creationId xmlns:p14="http://schemas.microsoft.com/office/powerpoint/2010/main" val="1791314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5" name="Picture 2">
            <a:extLst>
              <a:ext uri="{FF2B5EF4-FFF2-40B4-BE49-F238E27FC236}">
                <a16:creationId xmlns:a16="http://schemas.microsoft.com/office/drawing/2014/main" id="{4BE58D65-7D63-4D23-BF5D-3190EA8240D1}"/>
              </a:ext>
            </a:extLst>
          </p:cNvPr>
          <p:cNvPicPr>
            <a:picLocks noChangeAspect="1" noChangeArrowheads="1"/>
          </p:cNvPicPr>
          <p:nvPr/>
        </p:nvPicPr>
        <p:blipFill>
          <a:blip r:embed="rId2"/>
          <a:srcRect/>
          <a:stretch>
            <a:fillRect/>
          </a:stretch>
        </p:blipFill>
        <p:spPr bwMode="auto">
          <a:xfrm>
            <a:off x="311720" y="899984"/>
            <a:ext cx="6027665" cy="3262441"/>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16A83BE4-1F10-938A-38B6-78BD07F09B42}"/>
              </a:ext>
            </a:extLst>
          </p:cNvPr>
          <p:cNvSpPr txBox="1"/>
          <p:nvPr/>
        </p:nvSpPr>
        <p:spPr>
          <a:xfrm>
            <a:off x="5790248" y="495469"/>
            <a:ext cx="6157912" cy="5632311"/>
          </a:xfrm>
          <a:prstGeom prst="rect">
            <a:avLst/>
          </a:prstGeom>
          <a:noFill/>
        </p:spPr>
        <p:txBody>
          <a:bodyPr wrap="square">
            <a:spAutoFit/>
          </a:bodyPr>
          <a:lstStyle/>
          <a:p>
            <a:pPr marL="285750" indent="-285750">
              <a:buFont typeface="Arial" panose="020B0604020202020204" pitchFamily="34" charset="0"/>
              <a:buChar char="•"/>
            </a:pPr>
            <a:r>
              <a:rPr lang="hr-HR" dirty="0" err="1"/>
              <a:t>Podsloj</a:t>
            </a:r>
            <a:r>
              <a:rPr lang="hr-HR" dirty="0"/>
              <a:t> IEEE 802.2 komunicira između mrežnog softvera na višim slojevima i hardvera uređaja na nižim slojevima. U okvir postavlja informacije koje identificiraju koji se protokol mrežnog sloja koristi za okvir. Ove informacije omogućuju višestrukim protokolima sloja 3, kao što su IPv4 i IPv6, korištenje istog mrežnog sučelja i medija.</a:t>
            </a:r>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r>
              <a:rPr lang="hr-HR" dirty="0"/>
              <a:t>Kontrola pristupa medijima (MAC) – Ovaj </a:t>
            </a:r>
            <a:r>
              <a:rPr lang="hr-HR" dirty="0" err="1"/>
              <a:t>podsloj</a:t>
            </a:r>
            <a:r>
              <a:rPr lang="hr-HR" dirty="0"/>
              <a:t> je implementiran u hardveru (IEEE 802.3, 802.11 ili 802.15). Odgovoran je za </a:t>
            </a:r>
            <a:r>
              <a:rPr lang="hr-HR" dirty="0" err="1"/>
              <a:t>enkapsulaciju</a:t>
            </a:r>
            <a:r>
              <a:rPr lang="hr-HR" dirty="0"/>
              <a:t> podataka i kontrolu pristupa medijima. Omogućuje adresiranje sloja podatkovne veze i integriran je s različitim tehnologijama fizičkog sloja.</a:t>
            </a:r>
          </a:p>
          <a:p>
            <a:pPr marL="285750" indent="-285750">
              <a:buFont typeface="Arial" panose="020B0604020202020204" pitchFamily="34" charset="0"/>
              <a:buChar char="•"/>
            </a:pPr>
            <a:r>
              <a:rPr lang="hr-HR" dirty="0"/>
              <a:t>Radi </a:t>
            </a:r>
            <a:r>
              <a:rPr lang="hr-HR" b="1" dirty="0" err="1"/>
              <a:t>Frame</a:t>
            </a:r>
            <a:r>
              <a:rPr lang="hr-HR" b="1" dirty="0"/>
              <a:t> </a:t>
            </a:r>
            <a:r>
              <a:rPr lang="hr-HR" b="1" dirty="0" err="1"/>
              <a:t>delimiting</a:t>
            </a:r>
            <a:r>
              <a:rPr lang="hr-HR" b="1" dirty="0"/>
              <a:t> </a:t>
            </a:r>
            <a:r>
              <a:rPr lang="hr-HR" dirty="0"/>
              <a:t>(sinkronizacija), </a:t>
            </a:r>
            <a:r>
              <a:rPr lang="hr-HR" b="1" dirty="0"/>
              <a:t>Adresiranje</a:t>
            </a:r>
            <a:r>
              <a:rPr lang="hr-HR" dirty="0"/>
              <a:t> (MAC adrese) i </a:t>
            </a:r>
            <a:r>
              <a:rPr lang="hr-HR" b="1" dirty="0"/>
              <a:t>kontrola grešaka</a:t>
            </a:r>
          </a:p>
        </p:txBody>
      </p:sp>
    </p:spTree>
    <p:extLst>
      <p:ext uri="{BB962C8B-B14F-4D97-AF65-F5344CB8AC3E}">
        <p14:creationId xmlns:p14="http://schemas.microsoft.com/office/powerpoint/2010/main" val="152254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1437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TCP/IP model</a:t>
            </a:r>
          </a:p>
        </p:txBody>
      </p:sp>
      <p:graphicFrame>
        <p:nvGraphicFramePr>
          <p:cNvPr id="3" name="Table 2">
            <a:extLst>
              <a:ext uri="{FF2B5EF4-FFF2-40B4-BE49-F238E27FC236}">
                <a16:creationId xmlns:a16="http://schemas.microsoft.com/office/drawing/2014/main" id="{CF512EDB-3444-F36F-89E6-C89C6132ED7A}"/>
              </a:ext>
            </a:extLst>
          </p:cNvPr>
          <p:cNvGraphicFramePr>
            <a:graphicFrameLocks noGrp="1"/>
          </p:cNvGraphicFramePr>
          <p:nvPr>
            <p:extLst>
              <p:ext uri="{D42A27DB-BD31-4B8C-83A1-F6EECF244321}">
                <p14:modId xmlns:p14="http://schemas.microsoft.com/office/powerpoint/2010/main" val="778954398"/>
              </p:ext>
            </p:extLst>
          </p:nvPr>
        </p:nvGraphicFramePr>
        <p:xfrm>
          <a:off x="400050" y="2262029"/>
          <a:ext cx="10744200" cy="2681214"/>
        </p:xfrm>
        <a:graphic>
          <a:graphicData uri="http://schemas.openxmlformats.org/drawingml/2006/table">
            <a:tbl>
              <a:tblPr/>
              <a:tblGrid>
                <a:gridCol w="3069771">
                  <a:extLst>
                    <a:ext uri="{9D8B030D-6E8A-4147-A177-3AD203B41FA5}">
                      <a16:colId xmlns:a16="http://schemas.microsoft.com/office/drawing/2014/main" val="2041819432"/>
                    </a:ext>
                  </a:extLst>
                </a:gridCol>
                <a:gridCol w="7674429">
                  <a:extLst>
                    <a:ext uri="{9D8B030D-6E8A-4147-A177-3AD203B41FA5}">
                      <a16:colId xmlns:a16="http://schemas.microsoft.com/office/drawing/2014/main" val="1963262970"/>
                    </a:ext>
                  </a:extLst>
                </a:gridCol>
              </a:tblGrid>
              <a:tr h="577911">
                <a:tc>
                  <a:txBody>
                    <a:bodyPr/>
                    <a:lstStyle/>
                    <a:p>
                      <a:pPr algn="l" fontAlgn="ctr"/>
                      <a:r>
                        <a:rPr lang="en-US" b="1" dirty="0">
                          <a:effectLst/>
                        </a:rPr>
                        <a:t>TCP/IP Model</a:t>
                      </a:r>
                      <a:endParaRPr lang="en-US" dirty="0">
                        <a:effectLst/>
                      </a:endParaRPr>
                    </a:p>
                  </a:txBody>
                  <a:tcPr marL="47625" marR="47625" marT="47625" marB="47625" anchor="ctr">
                    <a:lnL w="9525" cap="flat" cmpd="sng" algn="ctr">
                      <a:solidFill>
                        <a:srgbClr val="F06E25"/>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F06E25"/>
                      </a:solidFill>
                      <a:prstDash val="solid"/>
                      <a:round/>
                      <a:headEnd type="none" w="med" len="med"/>
                      <a:tailEnd type="none" w="med" len="med"/>
                    </a:lnT>
                    <a:lnB w="9525" cap="flat" cmpd="sng" algn="ctr">
                      <a:solidFill>
                        <a:srgbClr val="706D25"/>
                      </a:solidFill>
                      <a:prstDash val="solid"/>
                      <a:round/>
                      <a:headEnd type="none" w="med" len="med"/>
                      <a:tailEnd type="none" w="med" len="med"/>
                    </a:lnB>
                    <a:solidFill>
                      <a:srgbClr val="F2F2F2"/>
                    </a:solidFill>
                  </a:tcPr>
                </a:tc>
                <a:tc>
                  <a:txBody>
                    <a:bodyPr/>
                    <a:lstStyle/>
                    <a:p>
                      <a:pPr algn="l" fontAlgn="ctr"/>
                      <a:r>
                        <a:rPr lang="hr-HR" b="1" dirty="0">
                          <a:effectLst/>
                        </a:rPr>
                        <a:t>Opis</a:t>
                      </a:r>
                      <a:endParaRPr lang="en-US" dirty="0">
                        <a:effectLst/>
                      </a:endParaRPr>
                    </a:p>
                  </a:txBody>
                  <a:tcPr marL="47625" marR="47625" marT="47625" marB="47625"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2F2F2"/>
                    </a:solidFill>
                  </a:tcPr>
                </a:tc>
                <a:extLst>
                  <a:ext uri="{0D108BD9-81ED-4DB2-BD59-A6C34878D82A}">
                    <a16:rowId xmlns:a16="http://schemas.microsoft.com/office/drawing/2014/main" val="805388628"/>
                  </a:ext>
                </a:extLst>
              </a:tr>
              <a:tr h="577911">
                <a:tc>
                  <a:txBody>
                    <a:bodyPr/>
                    <a:lstStyle/>
                    <a:p>
                      <a:pPr fontAlgn="ctr"/>
                      <a:r>
                        <a:rPr lang="en-US" b="1" dirty="0">
                          <a:effectLst/>
                        </a:rPr>
                        <a:t>4 – </a:t>
                      </a:r>
                      <a:r>
                        <a:rPr lang="hr-HR" b="1" dirty="0">
                          <a:effectLst/>
                        </a:rPr>
                        <a:t>Aplikacijski sloj</a:t>
                      </a:r>
                      <a:endParaRPr lang="en-US" b="0" dirty="0">
                        <a:effectLst/>
                      </a:endParaRPr>
                    </a:p>
                  </a:txBody>
                  <a:tcPr marL="47625" marR="47625" marT="47625" marB="47625" anchor="ctr">
                    <a:lnL w="9525" cap="flat" cmpd="sng" algn="ctr">
                      <a:solidFill>
                        <a:srgbClr val="706D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706D25"/>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FFFFF"/>
                    </a:solidFill>
                  </a:tcPr>
                </a:tc>
                <a:tc>
                  <a:txBody>
                    <a:bodyPr/>
                    <a:lstStyle/>
                    <a:p>
                      <a:pPr fontAlgn="ctr"/>
                      <a:r>
                        <a:rPr lang="en-US" b="0" dirty="0" err="1">
                          <a:effectLst/>
                        </a:rPr>
                        <a:t>Predstavlja</a:t>
                      </a:r>
                      <a:r>
                        <a:rPr lang="en-US" b="0" dirty="0">
                          <a:effectLst/>
                        </a:rPr>
                        <a:t> </a:t>
                      </a:r>
                      <a:r>
                        <a:rPr lang="en-US" b="0" dirty="0" err="1">
                          <a:effectLst/>
                        </a:rPr>
                        <a:t>podatke</a:t>
                      </a:r>
                      <a:r>
                        <a:rPr lang="en-US" b="0" dirty="0">
                          <a:effectLst/>
                        </a:rPr>
                        <a:t> </a:t>
                      </a:r>
                      <a:r>
                        <a:rPr lang="en-US" b="0" dirty="0" err="1">
                          <a:effectLst/>
                        </a:rPr>
                        <a:t>korisniku</a:t>
                      </a:r>
                      <a:r>
                        <a:rPr lang="en-US" b="0" dirty="0">
                          <a:effectLst/>
                        </a:rPr>
                        <a:t>, plus </a:t>
                      </a:r>
                      <a:r>
                        <a:rPr lang="en-US" b="0" dirty="0" err="1">
                          <a:effectLst/>
                        </a:rPr>
                        <a:t>kontrolu</a:t>
                      </a:r>
                      <a:r>
                        <a:rPr lang="en-US" b="0" dirty="0">
                          <a:effectLst/>
                        </a:rPr>
                        <a:t> </a:t>
                      </a:r>
                      <a:r>
                        <a:rPr lang="en-US" b="0" dirty="0" err="1">
                          <a:effectLst/>
                        </a:rPr>
                        <a:t>kodiranja</a:t>
                      </a:r>
                      <a:r>
                        <a:rPr lang="en-US" b="0" dirty="0">
                          <a:effectLst/>
                        </a:rPr>
                        <a:t> i </a:t>
                      </a:r>
                      <a:r>
                        <a:rPr lang="en-US" b="0" dirty="0" err="1">
                          <a:effectLst/>
                        </a:rPr>
                        <a:t>dijaloga</a:t>
                      </a:r>
                      <a:r>
                        <a:rPr lang="en-US" b="0" dirty="0">
                          <a:effectLst/>
                        </a:rPr>
                        <a:t>.</a:t>
                      </a:r>
                    </a:p>
                  </a:txBody>
                  <a:tcPr marL="47625" marR="47625" marT="47625" marB="47625" anchor="ctr">
                    <a:lnL w="9525" cap="flat" cmpd="sng" algn="ctr">
                      <a:solidFill>
                        <a:srgbClr val="B078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B07825"/>
                      </a:solidFill>
                      <a:prstDash val="solid"/>
                      <a:round/>
                      <a:headEnd type="none" w="med" len="med"/>
                      <a:tailEnd type="none" w="med" len="med"/>
                    </a:lnT>
                    <a:lnB w="9525" cap="flat" cmpd="sng" algn="ctr">
                      <a:solidFill>
                        <a:srgbClr val="907525"/>
                      </a:solidFill>
                      <a:prstDash val="solid"/>
                      <a:round/>
                      <a:headEnd type="none" w="med" len="med"/>
                      <a:tailEnd type="none" w="med" len="med"/>
                    </a:lnB>
                    <a:solidFill>
                      <a:srgbClr val="FFFFFF"/>
                    </a:solidFill>
                  </a:tcPr>
                </a:tc>
                <a:extLst>
                  <a:ext uri="{0D108BD9-81ED-4DB2-BD59-A6C34878D82A}">
                    <a16:rowId xmlns:a16="http://schemas.microsoft.com/office/drawing/2014/main" val="3388044137"/>
                  </a:ext>
                </a:extLst>
              </a:tr>
              <a:tr h="577911">
                <a:tc>
                  <a:txBody>
                    <a:bodyPr/>
                    <a:lstStyle/>
                    <a:p>
                      <a:pPr fontAlgn="ctr"/>
                      <a:r>
                        <a:rPr lang="en-US" b="1" dirty="0">
                          <a:effectLst/>
                        </a:rPr>
                        <a:t>3 – Transport</a:t>
                      </a:r>
                      <a:r>
                        <a:rPr lang="hr-HR" b="1" dirty="0">
                          <a:effectLst/>
                        </a:rPr>
                        <a:t>ni sloj</a:t>
                      </a:r>
                      <a:endParaRPr lang="en-US" b="0" dirty="0">
                        <a:effectLst/>
                      </a:endParaRPr>
                    </a:p>
                  </a:txBody>
                  <a:tcPr marL="47625" marR="47625" marT="47625" marB="47625" anchor="ctr">
                    <a:lnL w="9525" cap="flat" cmpd="sng" algn="ctr">
                      <a:solidFill>
                        <a:srgbClr val="B07825"/>
                      </a:solidFill>
                      <a:prstDash val="solid"/>
                      <a:round/>
                      <a:headEnd type="none" w="med" len="med"/>
                      <a:tailEnd type="none" w="med" len="med"/>
                    </a:lnL>
                    <a:lnR w="9525" cap="flat" cmpd="sng" algn="ctr">
                      <a:solidFill>
                        <a:srgbClr val="907525"/>
                      </a:solidFill>
                      <a:prstDash val="solid"/>
                      <a:round/>
                      <a:headEnd type="none" w="med" len="med"/>
                      <a:tailEnd type="none" w="med" len="med"/>
                    </a:lnR>
                    <a:lnT w="9525" cap="flat" cmpd="sng" algn="ctr">
                      <a:solidFill>
                        <a:srgbClr val="B07825"/>
                      </a:solidFill>
                      <a:prstDash val="solid"/>
                      <a:round/>
                      <a:headEnd type="none" w="med" len="med"/>
                      <a:tailEnd type="none" w="med" len="med"/>
                    </a:lnT>
                    <a:lnB w="9525" cap="flat" cmpd="sng" algn="ctr">
                      <a:solidFill>
                        <a:srgbClr val="307A25"/>
                      </a:solidFill>
                      <a:prstDash val="solid"/>
                      <a:round/>
                      <a:headEnd type="none" w="med" len="med"/>
                      <a:tailEnd type="none" w="med" len="med"/>
                    </a:lnB>
                    <a:solidFill>
                      <a:srgbClr val="FFFFFF"/>
                    </a:solidFill>
                  </a:tcPr>
                </a:tc>
                <a:tc>
                  <a:txBody>
                    <a:bodyPr/>
                    <a:lstStyle/>
                    <a:p>
                      <a:pPr fontAlgn="ctr"/>
                      <a:r>
                        <a:rPr lang="en-US" b="0" dirty="0" err="1">
                          <a:effectLst/>
                        </a:rPr>
                        <a:t>Podržava</a:t>
                      </a:r>
                      <a:r>
                        <a:rPr lang="en-US" b="0" dirty="0">
                          <a:effectLst/>
                        </a:rPr>
                        <a:t> </a:t>
                      </a:r>
                      <a:r>
                        <a:rPr lang="en-US" b="0" dirty="0" err="1">
                          <a:effectLst/>
                        </a:rPr>
                        <a:t>komunikaciju</a:t>
                      </a:r>
                      <a:r>
                        <a:rPr lang="en-US" b="0" dirty="0">
                          <a:effectLst/>
                        </a:rPr>
                        <a:t> </a:t>
                      </a:r>
                      <a:r>
                        <a:rPr lang="en-US" b="0" dirty="0" err="1">
                          <a:effectLst/>
                        </a:rPr>
                        <a:t>između</a:t>
                      </a:r>
                      <a:r>
                        <a:rPr lang="en-US" b="0" dirty="0">
                          <a:effectLst/>
                        </a:rPr>
                        <a:t> </a:t>
                      </a:r>
                      <a:r>
                        <a:rPr lang="en-US" b="0" dirty="0" err="1">
                          <a:effectLst/>
                        </a:rPr>
                        <a:t>različitih</a:t>
                      </a:r>
                      <a:r>
                        <a:rPr lang="en-US" b="0" dirty="0">
                          <a:effectLst/>
                        </a:rPr>
                        <a:t> </a:t>
                      </a:r>
                      <a:r>
                        <a:rPr lang="en-US" b="0" dirty="0" err="1">
                          <a:effectLst/>
                        </a:rPr>
                        <a:t>uređaja</a:t>
                      </a:r>
                      <a:r>
                        <a:rPr lang="en-US" b="0" dirty="0">
                          <a:effectLst/>
                        </a:rPr>
                        <a:t> </a:t>
                      </a:r>
                      <a:r>
                        <a:rPr lang="en-US" b="0" dirty="0" err="1">
                          <a:effectLst/>
                        </a:rPr>
                        <a:t>preko</a:t>
                      </a:r>
                      <a:r>
                        <a:rPr lang="en-US" b="0" dirty="0">
                          <a:effectLst/>
                        </a:rPr>
                        <a:t> </a:t>
                      </a:r>
                      <a:r>
                        <a:rPr lang="en-US" b="0" dirty="0" err="1">
                          <a:effectLst/>
                        </a:rPr>
                        <a:t>različitih</a:t>
                      </a:r>
                      <a:r>
                        <a:rPr lang="en-US" b="0" dirty="0">
                          <a:effectLst/>
                        </a:rPr>
                        <a:t> </a:t>
                      </a:r>
                      <a:r>
                        <a:rPr lang="en-US" b="0" dirty="0" err="1">
                          <a:effectLst/>
                        </a:rPr>
                        <a:t>mreža</a:t>
                      </a:r>
                      <a:r>
                        <a:rPr lang="en-US" b="0" dirty="0">
                          <a:effectLst/>
                        </a:rPr>
                        <a:t>.</a:t>
                      </a:r>
                    </a:p>
                  </a:txBody>
                  <a:tcPr marL="47625" marR="47625" marT="47625" marB="47625" anchor="ctr">
                    <a:lnL w="9525" cap="flat" cmpd="sng" algn="ctr">
                      <a:solidFill>
                        <a:srgbClr val="907525"/>
                      </a:solidFill>
                      <a:prstDash val="solid"/>
                      <a:round/>
                      <a:headEnd type="none" w="med" len="med"/>
                      <a:tailEnd type="none" w="med" len="med"/>
                    </a:lnL>
                    <a:lnR w="9525" cap="flat" cmpd="sng" algn="ctr">
                      <a:solidFill>
                        <a:srgbClr val="907525"/>
                      </a:solidFill>
                      <a:prstDash val="solid"/>
                      <a:round/>
                      <a:headEnd type="none" w="med" len="med"/>
                      <a:tailEnd type="none" w="med" len="med"/>
                    </a:lnR>
                    <a:lnT w="9525" cap="flat" cmpd="sng" algn="ctr">
                      <a:solidFill>
                        <a:srgbClr val="907525"/>
                      </a:solidFill>
                      <a:prstDash val="solid"/>
                      <a:round/>
                      <a:headEnd type="none" w="med" len="med"/>
                      <a:tailEnd type="none" w="med" len="med"/>
                    </a:lnT>
                    <a:lnB w="9525" cap="flat" cmpd="sng" algn="ctr">
                      <a:solidFill>
                        <a:srgbClr val="507825"/>
                      </a:solidFill>
                      <a:prstDash val="solid"/>
                      <a:round/>
                      <a:headEnd type="none" w="med" len="med"/>
                      <a:tailEnd type="none" w="med" len="med"/>
                    </a:lnB>
                    <a:solidFill>
                      <a:srgbClr val="FFFFFF"/>
                    </a:solidFill>
                  </a:tcPr>
                </a:tc>
                <a:extLst>
                  <a:ext uri="{0D108BD9-81ED-4DB2-BD59-A6C34878D82A}">
                    <a16:rowId xmlns:a16="http://schemas.microsoft.com/office/drawing/2014/main" val="3564495852"/>
                  </a:ext>
                </a:extLst>
              </a:tr>
              <a:tr h="331701">
                <a:tc>
                  <a:txBody>
                    <a:bodyPr/>
                    <a:lstStyle/>
                    <a:p>
                      <a:pPr fontAlgn="ctr"/>
                      <a:r>
                        <a:rPr lang="en-US" b="1" dirty="0">
                          <a:effectLst/>
                        </a:rPr>
                        <a:t>2 – Internet</a:t>
                      </a:r>
                      <a:r>
                        <a:rPr lang="hr-HR" b="1" dirty="0">
                          <a:effectLst/>
                        </a:rPr>
                        <a:t> sloj</a:t>
                      </a:r>
                      <a:endParaRPr lang="en-US" b="0" dirty="0">
                        <a:effectLst/>
                      </a:endParaRPr>
                    </a:p>
                  </a:txBody>
                  <a:tcPr marL="47625" marR="47625" marT="47625" marB="47625" anchor="ctr">
                    <a:lnL w="9525" cap="flat" cmpd="sng" algn="ctr">
                      <a:solidFill>
                        <a:srgbClr val="307A25"/>
                      </a:solidFill>
                      <a:prstDash val="solid"/>
                      <a:round/>
                      <a:headEnd type="none" w="med" len="med"/>
                      <a:tailEnd type="none" w="med" len="med"/>
                    </a:lnL>
                    <a:lnR w="9525" cap="flat" cmpd="sng" algn="ctr">
                      <a:solidFill>
                        <a:srgbClr val="507825"/>
                      </a:solidFill>
                      <a:prstDash val="solid"/>
                      <a:round/>
                      <a:headEnd type="none" w="med" len="med"/>
                      <a:tailEnd type="none" w="med" len="med"/>
                    </a:lnR>
                    <a:lnT w="9525" cap="flat" cmpd="sng" algn="ctr">
                      <a:solidFill>
                        <a:srgbClr val="307A25"/>
                      </a:solidFill>
                      <a:prstDash val="solid"/>
                      <a:round/>
                      <a:headEnd type="none" w="med" len="med"/>
                      <a:tailEnd type="none" w="med" len="med"/>
                    </a:lnT>
                    <a:lnB w="9525" cap="flat" cmpd="sng" algn="ctr">
                      <a:solidFill>
                        <a:srgbClr val="507925"/>
                      </a:solidFill>
                      <a:prstDash val="solid"/>
                      <a:round/>
                      <a:headEnd type="none" w="med" len="med"/>
                      <a:tailEnd type="none" w="med" len="med"/>
                    </a:lnB>
                    <a:solidFill>
                      <a:srgbClr val="FFFFFF"/>
                    </a:solidFill>
                  </a:tcPr>
                </a:tc>
                <a:tc>
                  <a:txBody>
                    <a:bodyPr/>
                    <a:lstStyle/>
                    <a:p>
                      <a:pPr fontAlgn="ctr"/>
                      <a:r>
                        <a:rPr lang="en-US" b="0" dirty="0" err="1">
                          <a:effectLst/>
                        </a:rPr>
                        <a:t>Određuje</a:t>
                      </a:r>
                      <a:r>
                        <a:rPr lang="en-US" b="0" dirty="0">
                          <a:effectLst/>
                        </a:rPr>
                        <a:t> </a:t>
                      </a:r>
                      <a:r>
                        <a:rPr lang="en-US" b="0" dirty="0" err="1">
                          <a:effectLst/>
                        </a:rPr>
                        <a:t>najbolji</a:t>
                      </a:r>
                      <a:r>
                        <a:rPr lang="en-US" b="0" dirty="0">
                          <a:effectLst/>
                        </a:rPr>
                        <a:t> put </a:t>
                      </a:r>
                      <a:r>
                        <a:rPr lang="en-US" b="0" dirty="0" err="1">
                          <a:effectLst/>
                        </a:rPr>
                        <a:t>kroz</a:t>
                      </a:r>
                      <a:r>
                        <a:rPr lang="en-US" b="0" dirty="0">
                          <a:effectLst/>
                        </a:rPr>
                        <a:t> </a:t>
                      </a:r>
                      <a:r>
                        <a:rPr lang="en-US" b="0" dirty="0" err="1">
                          <a:effectLst/>
                        </a:rPr>
                        <a:t>mrežu</a:t>
                      </a:r>
                      <a:r>
                        <a:rPr lang="en-US" b="0" dirty="0">
                          <a:effectLst/>
                        </a:rPr>
                        <a:t>.</a:t>
                      </a:r>
                    </a:p>
                  </a:txBody>
                  <a:tcPr marL="47625" marR="47625" marT="47625" marB="47625" anchor="ctr">
                    <a:lnL w="9525" cap="flat" cmpd="sng" algn="ctr">
                      <a:solidFill>
                        <a:srgbClr val="507825"/>
                      </a:solidFill>
                      <a:prstDash val="solid"/>
                      <a:round/>
                      <a:headEnd type="none" w="med" len="med"/>
                      <a:tailEnd type="none" w="med" len="med"/>
                    </a:lnL>
                    <a:lnR w="9525" cap="flat" cmpd="sng" algn="ctr">
                      <a:solidFill>
                        <a:srgbClr val="507825"/>
                      </a:solidFill>
                      <a:prstDash val="solid"/>
                      <a:round/>
                      <a:headEnd type="none" w="med" len="med"/>
                      <a:tailEnd type="none" w="med" len="med"/>
                    </a:lnR>
                    <a:lnT w="9525" cap="flat" cmpd="sng" algn="ctr">
                      <a:solidFill>
                        <a:srgbClr val="507825"/>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FFFFF"/>
                    </a:solidFill>
                  </a:tcPr>
                </a:tc>
                <a:extLst>
                  <a:ext uri="{0D108BD9-81ED-4DB2-BD59-A6C34878D82A}">
                    <a16:rowId xmlns:a16="http://schemas.microsoft.com/office/drawing/2014/main" val="1841141020"/>
                  </a:ext>
                </a:extLst>
              </a:tr>
              <a:tr h="577911">
                <a:tc>
                  <a:txBody>
                    <a:bodyPr/>
                    <a:lstStyle/>
                    <a:p>
                      <a:pPr fontAlgn="ctr"/>
                      <a:r>
                        <a:rPr lang="en-US" b="1" dirty="0">
                          <a:effectLst/>
                        </a:rPr>
                        <a:t>1 – </a:t>
                      </a:r>
                      <a:r>
                        <a:rPr lang="hr-HR" b="1" dirty="0">
                          <a:effectLst/>
                        </a:rPr>
                        <a:t>Sloj mrežnog pristupa</a:t>
                      </a:r>
                      <a:endParaRPr lang="en-US" b="0" dirty="0">
                        <a:effectLst/>
                      </a:endParaRPr>
                    </a:p>
                  </a:txBody>
                  <a:tcPr marL="47625" marR="47625" marT="47625" marB="47625" anchor="ctr">
                    <a:lnL w="9525" cap="flat" cmpd="sng" algn="ctr">
                      <a:solidFill>
                        <a:srgbClr val="5079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507925"/>
                      </a:solidFill>
                      <a:prstDash val="solid"/>
                      <a:round/>
                      <a:headEnd type="none" w="med" len="med"/>
                      <a:tailEnd type="none" w="med" len="med"/>
                    </a:lnT>
                    <a:lnB w="9525" cap="flat" cmpd="sng" algn="ctr">
                      <a:solidFill>
                        <a:srgbClr val="507925"/>
                      </a:solidFill>
                      <a:prstDash val="solid"/>
                      <a:round/>
                      <a:headEnd type="none" w="med" len="med"/>
                      <a:tailEnd type="none" w="med" len="med"/>
                    </a:lnB>
                    <a:solidFill>
                      <a:srgbClr val="FFFFFF"/>
                    </a:solidFill>
                  </a:tcPr>
                </a:tc>
                <a:tc>
                  <a:txBody>
                    <a:bodyPr/>
                    <a:lstStyle/>
                    <a:p>
                      <a:pPr fontAlgn="ctr"/>
                      <a:r>
                        <a:rPr lang="en-US" b="0" dirty="0" err="1">
                          <a:effectLst/>
                        </a:rPr>
                        <a:t>Kontrolira</a:t>
                      </a:r>
                      <a:r>
                        <a:rPr lang="en-US" b="0" dirty="0">
                          <a:effectLst/>
                        </a:rPr>
                        <a:t> </a:t>
                      </a:r>
                      <a:r>
                        <a:rPr lang="en-US" b="0" dirty="0" err="1">
                          <a:effectLst/>
                        </a:rPr>
                        <a:t>hardverske</a:t>
                      </a:r>
                      <a:r>
                        <a:rPr lang="en-US" b="0" dirty="0">
                          <a:effectLst/>
                        </a:rPr>
                        <a:t> </a:t>
                      </a:r>
                      <a:r>
                        <a:rPr lang="en-US" b="0" dirty="0" err="1">
                          <a:effectLst/>
                        </a:rPr>
                        <a:t>uređaje</a:t>
                      </a:r>
                      <a:r>
                        <a:rPr lang="en-US" b="0" dirty="0">
                          <a:effectLst/>
                        </a:rPr>
                        <a:t> i </a:t>
                      </a:r>
                      <a:r>
                        <a:rPr lang="en-US" b="0" dirty="0" err="1">
                          <a:effectLst/>
                        </a:rPr>
                        <a:t>medije</a:t>
                      </a:r>
                      <a:r>
                        <a:rPr lang="en-US" b="0" dirty="0">
                          <a:effectLst/>
                        </a:rPr>
                        <a:t> koji </a:t>
                      </a:r>
                      <a:r>
                        <a:rPr lang="en-US" b="0" dirty="0" err="1">
                          <a:effectLst/>
                        </a:rPr>
                        <a:t>čine</a:t>
                      </a:r>
                      <a:r>
                        <a:rPr lang="en-US" b="0" dirty="0">
                          <a:effectLst/>
                        </a:rPr>
                        <a:t> </a:t>
                      </a:r>
                      <a:r>
                        <a:rPr lang="en-US" b="0" dirty="0" err="1">
                          <a:effectLst/>
                        </a:rPr>
                        <a:t>mrežu</a:t>
                      </a:r>
                      <a:r>
                        <a:rPr lang="en-US" b="0" dirty="0">
                          <a:effectLst/>
                        </a:rPr>
                        <a:t>.</a:t>
                      </a:r>
                    </a:p>
                  </a:txBody>
                  <a:tcPr marL="47625" marR="47625" marT="47625" marB="47625" anchor="ctr">
                    <a:lnL w="9525" cap="flat" cmpd="sng" algn="ctr">
                      <a:solidFill>
                        <a:srgbClr val="B078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B07825"/>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FFFFF"/>
                    </a:solidFill>
                  </a:tcPr>
                </a:tc>
                <a:extLst>
                  <a:ext uri="{0D108BD9-81ED-4DB2-BD59-A6C34878D82A}">
                    <a16:rowId xmlns:a16="http://schemas.microsoft.com/office/drawing/2014/main" val="2065126114"/>
                  </a:ext>
                </a:extLst>
              </a:tr>
            </a:tbl>
          </a:graphicData>
        </a:graphic>
      </p:graphicFrame>
      <p:sp>
        <p:nvSpPr>
          <p:cNvPr id="6" name="TextBox 5">
            <a:extLst>
              <a:ext uri="{FF2B5EF4-FFF2-40B4-BE49-F238E27FC236}">
                <a16:creationId xmlns:a16="http://schemas.microsoft.com/office/drawing/2014/main" id="{9FE920AE-25F0-D273-6B0D-AD2363A7061C}"/>
              </a:ext>
            </a:extLst>
          </p:cNvPr>
          <p:cNvSpPr txBox="1"/>
          <p:nvPr/>
        </p:nvSpPr>
        <p:spPr>
          <a:xfrm>
            <a:off x="200024" y="521732"/>
            <a:ext cx="11191875" cy="1477328"/>
          </a:xfrm>
          <a:prstGeom prst="rect">
            <a:avLst/>
          </a:prstGeom>
          <a:noFill/>
        </p:spPr>
        <p:txBody>
          <a:bodyPr wrap="square">
            <a:spAutoFit/>
          </a:bodyPr>
          <a:lstStyle/>
          <a:p>
            <a:pPr marL="285750" indent="-285750">
              <a:buFont typeface="Arial" panose="020B0604020202020204" pitchFamily="34" charset="0"/>
              <a:buChar char="•"/>
            </a:pPr>
            <a:r>
              <a:rPr lang="hr-HR" dirty="0"/>
              <a:t>Model TCP/IP protokola za mrežnu komunikaciju stvoren je ranih 1970-ih i ponekad se naziva internetskim modelom. Ova vrsta modela blisko odgovara strukturi određenog paketa protokola. </a:t>
            </a:r>
          </a:p>
          <a:p>
            <a:pPr marL="285750" indent="-285750">
              <a:buFont typeface="Arial" panose="020B0604020202020204" pitchFamily="34" charset="0"/>
              <a:buChar char="•"/>
            </a:pPr>
            <a:r>
              <a:rPr lang="hr-HR" dirty="0"/>
              <a:t>TCP/IP model je model protokola jer opisuje funkcije koje se pojavljuju na svakom sloju protokola unutar TCP/IP paketa. </a:t>
            </a:r>
          </a:p>
          <a:p>
            <a:pPr marL="285750" indent="-285750">
              <a:buFont typeface="Arial" panose="020B0604020202020204" pitchFamily="34" charset="0"/>
              <a:buChar char="•"/>
            </a:pPr>
            <a:r>
              <a:rPr lang="hr-HR" dirty="0"/>
              <a:t>TCP/IP se također koristi kao referentni model. Tablica prikazuje detalje o svakom sloju TCP/IP modela.</a:t>
            </a:r>
          </a:p>
        </p:txBody>
      </p:sp>
      <p:sp>
        <p:nvSpPr>
          <p:cNvPr id="2" name="TextBox 4">
            <a:extLst>
              <a:ext uri="{FF2B5EF4-FFF2-40B4-BE49-F238E27FC236}">
                <a16:creationId xmlns:a16="http://schemas.microsoft.com/office/drawing/2014/main" id="{5FA6402D-8D3A-57AD-F221-3F692B5EE85B}"/>
              </a:ext>
            </a:extLst>
          </p:cNvPr>
          <p:cNvSpPr txBox="1"/>
          <p:nvPr/>
        </p:nvSpPr>
        <p:spPr>
          <a:xfrm>
            <a:off x="10305390" y="410372"/>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078816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6" name="Picture 5">
            <a:extLst>
              <a:ext uri="{FF2B5EF4-FFF2-40B4-BE49-F238E27FC236}">
                <a16:creationId xmlns:a16="http://schemas.microsoft.com/office/drawing/2014/main" id="{0F993983-A08F-7974-630D-BC50C3B60359}"/>
              </a:ext>
            </a:extLst>
          </p:cNvPr>
          <p:cNvPicPr>
            <a:picLocks noChangeAspect="1"/>
          </p:cNvPicPr>
          <p:nvPr/>
        </p:nvPicPr>
        <p:blipFill>
          <a:blip r:embed="rId2"/>
          <a:stretch>
            <a:fillRect/>
          </a:stretch>
        </p:blipFill>
        <p:spPr>
          <a:xfrm>
            <a:off x="3257550" y="219314"/>
            <a:ext cx="7396162" cy="5933835"/>
          </a:xfrm>
          <a:prstGeom prst="rect">
            <a:avLst/>
          </a:prstGeom>
        </p:spPr>
      </p:pic>
    </p:spTree>
    <p:extLst>
      <p:ext uri="{BB962C8B-B14F-4D97-AF65-F5344CB8AC3E}">
        <p14:creationId xmlns:p14="http://schemas.microsoft.com/office/powerpoint/2010/main" val="7015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r>
              <a:rPr lang="hr-HR" sz="4800" dirty="0"/>
              <a:t>-FRAME</a:t>
            </a:r>
          </a:p>
        </p:txBody>
      </p:sp>
      <p:pic>
        <p:nvPicPr>
          <p:cNvPr id="4" name="Picture 3">
            <a:extLst>
              <a:ext uri="{FF2B5EF4-FFF2-40B4-BE49-F238E27FC236}">
                <a16:creationId xmlns:a16="http://schemas.microsoft.com/office/drawing/2014/main" id="{42D39586-DDAD-4564-B223-58640FA27550}"/>
              </a:ext>
            </a:extLst>
          </p:cNvPr>
          <p:cNvPicPr>
            <a:picLocks noChangeAspect="1" noChangeArrowheads="1"/>
          </p:cNvPicPr>
          <p:nvPr/>
        </p:nvPicPr>
        <p:blipFill>
          <a:blip r:embed="rId2"/>
          <a:srcRect/>
          <a:stretch>
            <a:fillRect/>
          </a:stretch>
        </p:blipFill>
        <p:spPr bwMode="auto">
          <a:xfrm>
            <a:off x="1159514" y="1133463"/>
            <a:ext cx="8977228" cy="1714512"/>
          </a:xfrm>
          <a:prstGeom prst="rect">
            <a:avLst/>
          </a:prstGeom>
          <a:noFill/>
          <a:ln w="9525">
            <a:noFill/>
            <a:miter lim="800000"/>
            <a:headEnd/>
            <a:tailEnd/>
          </a:ln>
          <a:effectLst/>
        </p:spPr>
      </p:pic>
      <p:sp>
        <p:nvSpPr>
          <p:cNvPr id="2" name="Pravokutnik 1">
            <a:extLst>
              <a:ext uri="{FF2B5EF4-FFF2-40B4-BE49-F238E27FC236}">
                <a16:creationId xmlns:a16="http://schemas.microsoft.com/office/drawing/2014/main" id="{50D05D56-DA84-40BC-A2A9-F8FE5A1A0ACC}"/>
              </a:ext>
            </a:extLst>
          </p:cNvPr>
          <p:cNvSpPr/>
          <p:nvPr/>
        </p:nvSpPr>
        <p:spPr>
          <a:xfrm>
            <a:off x="243840" y="3139214"/>
            <a:ext cx="11443335" cy="2585323"/>
          </a:xfrm>
          <a:prstGeom prst="rect">
            <a:avLst/>
          </a:prstGeom>
        </p:spPr>
        <p:txBody>
          <a:bodyPr wrap="square">
            <a:spAutoFit/>
          </a:bodyPr>
          <a:lstStyle/>
          <a:p>
            <a:pPr marL="185738" indent="-173038">
              <a:buFont typeface="Wingdings" pitchFamily="2" charset="2"/>
              <a:buChar char="Ø"/>
            </a:pPr>
            <a:r>
              <a:rPr lang="hr-HR" dirty="0">
                <a:solidFill>
                  <a:srgbClr val="002060"/>
                </a:solidFill>
              </a:rPr>
              <a:t>Preambula i SFD (Start </a:t>
            </a:r>
            <a:r>
              <a:rPr lang="hr-HR" dirty="0" err="1">
                <a:solidFill>
                  <a:srgbClr val="002060"/>
                </a:solidFill>
              </a:rPr>
              <a:t>of</a:t>
            </a:r>
            <a:r>
              <a:rPr lang="hr-HR" dirty="0">
                <a:solidFill>
                  <a:srgbClr val="002060"/>
                </a:solidFill>
              </a:rPr>
              <a:t> </a:t>
            </a:r>
            <a:r>
              <a:rPr lang="hr-HR" dirty="0" err="1">
                <a:solidFill>
                  <a:srgbClr val="002060"/>
                </a:solidFill>
              </a:rPr>
              <a:t>frame</a:t>
            </a:r>
            <a:r>
              <a:rPr lang="hr-HR" dirty="0">
                <a:solidFill>
                  <a:srgbClr val="002060"/>
                </a:solidFill>
              </a:rPr>
              <a:t> </a:t>
            </a:r>
            <a:r>
              <a:rPr lang="hr-HR" dirty="0" err="1">
                <a:solidFill>
                  <a:srgbClr val="002060"/>
                </a:solidFill>
              </a:rPr>
              <a:t>delimiter</a:t>
            </a:r>
            <a:r>
              <a:rPr lang="hr-HR" dirty="0">
                <a:solidFill>
                  <a:srgbClr val="002060"/>
                </a:solidFill>
              </a:rPr>
              <a:t>) se koriste za sinkronizaciju komunikacije...za pripremu uređaja koji prima podatke</a:t>
            </a:r>
          </a:p>
          <a:p>
            <a:pPr marL="185738" indent="-173038">
              <a:buFont typeface="Wingdings" pitchFamily="2" charset="2"/>
              <a:buChar char="Ø"/>
            </a:pPr>
            <a:r>
              <a:rPr lang="hr-HR" dirty="0" err="1">
                <a:solidFill>
                  <a:srgbClr val="002060"/>
                </a:solidFill>
              </a:rPr>
              <a:t>Destination</a:t>
            </a:r>
            <a:r>
              <a:rPr lang="hr-HR" dirty="0">
                <a:solidFill>
                  <a:srgbClr val="002060"/>
                </a:solidFill>
              </a:rPr>
              <a:t> i </a:t>
            </a:r>
            <a:r>
              <a:rPr lang="hr-HR" dirty="0" err="1">
                <a:solidFill>
                  <a:srgbClr val="002060"/>
                </a:solidFill>
              </a:rPr>
              <a:t>Source</a:t>
            </a:r>
            <a:r>
              <a:rPr lang="hr-HR" dirty="0">
                <a:solidFill>
                  <a:srgbClr val="002060"/>
                </a:solidFill>
              </a:rPr>
              <a:t> </a:t>
            </a:r>
            <a:r>
              <a:rPr lang="hr-HR" dirty="0" err="1">
                <a:solidFill>
                  <a:srgbClr val="002060"/>
                </a:solidFill>
              </a:rPr>
              <a:t>Address</a:t>
            </a:r>
            <a:r>
              <a:rPr lang="hr-HR" dirty="0">
                <a:solidFill>
                  <a:srgbClr val="002060"/>
                </a:solidFill>
              </a:rPr>
              <a:t> (MAC adrese)</a:t>
            </a:r>
          </a:p>
          <a:p>
            <a:pPr marL="185738" indent="-173038">
              <a:buFont typeface="Wingdings" pitchFamily="2" charset="2"/>
              <a:buChar char="Ø"/>
            </a:pPr>
            <a:r>
              <a:rPr lang="hr-HR" dirty="0" err="1">
                <a:solidFill>
                  <a:srgbClr val="002060"/>
                </a:solidFill>
              </a:rPr>
              <a:t>Length</a:t>
            </a:r>
            <a:r>
              <a:rPr lang="hr-HR" dirty="0">
                <a:solidFill>
                  <a:srgbClr val="002060"/>
                </a:solidFill>
              </a:rPr>
              <a:t>/</a:t>
            </a:r>
            <a:r>
              <a:rPr lang="hr-HR" dirty="0" err="1">
                <a:solidFill>
                  <a:srgbClr val="002060"/>
                </a:solidFill>
              </a:rPr>
              <a:t>Type</a:t>
            </a:r>
            <a:r>
              <a:rPr lang="hr-HR" dirty="0">
                <a:solidFill>
                  <a:srgbClr val="002060"/>
                </a:solidFill>
              </a:rPr>
              <a:t> definira veličinu podatkovnog polja koje se prenosi u okviru (FRAME) koristi se zajedno s FCS poljem za provjeru ispravnosti primljenog okvira...ili definira L3 protokola koji se </a:t>
            </a:r>
            <a:r>
              <a:rPr lang="hr-HR" dirty="0" err="1">
                <a:solidFill>
                  <a:srgbClr val="002060"/>
                </a:solidFill>
              </a:rPr>
              <a:t>nosi..koristi</a:t>
            </a:r>
            <a:r>
              <a:rPr lang="hr-HR" dirty="0">
                <a:solidFill>
                  <a:srgbClr val="002060"/>
                </a:solidFill>
              </a:rPr>
              <a:t> se ili jedno ili drugo (ovisno o standardu)</a:t>
            </a:r>
          </a:p>
          <a:p>
            <a:pPr marL="185738" indent="-173038">
              <a:buFont typeface="Wingdings" pitchFamily="2" charset="2"/>
              <a:buChar char="Ø"/>
            </a:pPr>
            <a:r>
              <a:rPr lang="hr-HR" dirty="0">
                <a:solidFill>
                  <a:srgbClr val="002060"/>
                </a:solidFill>
              </a:rPr>
              <a:t>Data (i 802.2 </a:t>
            </a:r>
            <a:r>
              <a:rPr lang="hr-HR" dirty="0" err="1">
                <a:solidFill>
                  <a:srgbClr val="002060"/>
                </a:solidFill>
              </a:rPr>
              <a:t>header</a:t>
            </a:r>
            <a:r>
              <a:rPr lang="hr-HR" dirty="0">
                <a:solidFill>
                  <a:srgbClr val="002060"/>
                </a:solidFill>
              </a:rPr>
              <a:t> ako se koristi)-</a:t>
            </a:r>
            <a:r>
              <a:rPr lang="hr-HR" dirty="0" err="1">
                <a:solidFill>
                  <a:srgbClr val="002060"/>
                </a:solidFill>
              </a:rPr>
              <a:t>podaci..svi</a:t>
            </a:r>
            <a:r>
              <a:rPr lang="hr-HR" dirty="0">
                <a:solidFill>
                  <a:srgbClr val="002060"/>
                </a:solidFill>
              </a:rPr>
              <a:t> okviri moraju biti min. 64 </a:t>
            </a:r>
            <a:r>
              <a:rPr lang="hr-HR" dirty="0" err="1">
                <a:solidFill>
                  <a:srgbClr val="002060"/>
                </a:solidFill>
              </a:rPr>
              <a:t>byta</a:t>
            </a:r>
            <a:r>
              <a:rPr lang="hr-HR" dirty="0">
                <a:solidFill>
                  <a:srgbClr val="002060"/>
                </a:solidFill>
              </a:rPr>
              <a:t> veliki inače se dodaju nule u polje podataka</a:t>
            </a:r>
          </a:p>
          <a:p>
            <a:pPr marL="185738" indent="-173038">
              <a:buFont typeface="Wingdings" pitchFamily="2" charset="2"/>
              <a:buChar char="Ø"/>
            </a:pPr>
            <a:r>
              <a:rPr lang="hr-HR" dirty="0">
                <a:solidFill>
                  <a:srgbClr val="002060"/>
                </a:solidFill>
              </a:rPr>
              <a:t>FCS polje se koristi za provjeru ispravnosti primljenog okvira</a:t>
            </a:r>
          </a:p>
        </p:txBody>
      </p:sp>
      <p:sp>
        <p:nvSpPr>
          <p:cNvPr id="5" name="TextBox 4">
            <a:extLst>
              <a:ext uri="{FF2B5EF4-FFF2-40B4-BE49-F238E27FC236}">
                <a16:creationId xmlns:a16="http://schemas.microsoft.com/office/drawing/2014/main" id="{0D96109C-42A2-DCE6-5F32-6812CEDA87EA}"/>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639528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p>
        </p:txBody>
      </p:sp>
      <p:pic>
        <p:nvPicPr>
          <p:cNvPr id="5" name="Picture 2">
            <a:extLst>
              <a:ext uri="{FF2B5EF4-FFF2-40B4-BE49-F238E27FC236}">
                <a16:creationId xmlns:a16="http://schemas.microsoft.com/office/drawing/2014/main" id="{660AB09B-E300-4E7E-B812-7515F46FE349}"/>
              </a:ext>
            </a:extLst>
          </p:cNvPr>
          <p:cNvPicPr>
            <a:picLocks noChangeAspect="1" noChangeArrowheads="1"/>
          </p:cNvPicPr>
          <p:nvPr/>
        </p:nvPicPr>
        <p:blipFill>
          <a:blip r:embed="rId2"/>
          <a:srcRect/>
          <a:stretch>
            <a:fillRect/>
          </a:stretch>
        </p:blipFill>
        <p:spPr bwMode="auto">
          <a:xfrm>
            <a:off x="3415392" y="3429000"/>
            <a:ext cx="4780005" cy="2919606"/>
          </a:xfrm>
          <a:prstGeom prst="rect">
            <a:avLst/>
          </a:prstGeom>
          <a:noFill/>
          <a:ln w="9525">
            <a:noFill/>
            <a:miter lim="800000"/>
            <a:headEnd/>
            <a:tailEnd/>
          </a:ln>
          <a:effectLst/>
        </p:spPr>
      </p:pic>
      <p:sp>
        <p:nvSpPr>
          <p:cNvPr id="6" name="Pravokutnik 5">
            <a:extLst>
              <a:ext uri="{FF2B5EF4-FFF2-40B4-BE49-F238E27FC236}">
                <a16:creationId xmlns:a16="http://schemas.microsoft.com/office/drawing/2014/main" id="{C1DDD6B6-3F61-4F57-B751-3B003F23B146}"/>
              </a:ext>
            </a:extLst>
          </p:cNvPr>
          <p:cNvSpPr/>
          <p:nvPr/>
        </p:nvSpPr>
        <p:spPr>
          <a:xfrm>
            <a:off x="243840" y="962573"/>
            <a:ext cx="11776710" cy="2554545"/>
          </a:xfrm>
          <a:prstGeom prst="rect">
            <a:avLst/>
          </a:prstGeom>
        </p:spPr>
        <p:txBody>
          <a:bodyPr wrap="square">
            <a:spAutoFit/>
          </a:bodyPr>
          <a:lstStyle/>
          <a:p>
            <a:pPr marL="342900" indent="-342900">
              <a:buFont typeface="Arial" panose="020B0604020202020204" pitchFamily="34" charset="0"/>
              <a:buChar char="•"/>
            </a:pPr>
            <a:r>
              <a:rPr lang="hr-HR" altLang="en-US" sz="2000" dirty="0">
                <a:solidFill>
                  <a:srgbClr val="262626"/>
                </a:solidFill>
              </a:rPr>
              <a:t>MAC adrese su više-manje slučajno odabrane, nema </a:t>
            </a:r>
            <a:r>
              <a:rPr lang="hr-HR" altLang="en-US" sz="2000" dirty="0" err="1">
                <a:solidFill>
                  <a:srgbClr val="262626"/>
                </a:solidFill>
              </a:rPr>
              <a:t>hijerahije</a:t>
            </a:r>
            <a:r>
              <a:rPr lang="hr-HR" altLang="en-US" sz="2000" dirty="0">
                <a:solidFill>
                  <a:srgbClr val="262626"/>
                </a:solidFill>
              </a:rPr>
              <a:t> adresiranja kao u IP adresiranju</a:t>
            </a:r>
          </a:p>
          <a:p>
            <a:pPr marL="342900" indent="-342900">
              <a:buFont typeface="Arial" panose="020B0604020202020204" pitchFamily="34" charset="0"/>
              <a:buChar char="•"/>
            </a:pPr>
            <a:r>
              <a:rPr lang="hr-HR" altLang="en-US" sz="2000" dirty="0">
                <a:solidFill>
                  <a:srgbClr val="262626"/>
                </a:solidFill>
              </a:rPr>
              <a:t>Svaka mrežna kartica (</a:t>
            </a:r>
            <a:r>
              <a:rPr lang="hr-HR" altLang="en-US" sz="2000" dirty="0" err="1">
                <a:solidFill>
                  <a:srgbClr val="262626"/>
                </a:solidFill>
              </a:rPr>
              <a:t>interface</a:t>
            </a:r>
            <a:r>
              <a:rPr lang="hr-HR" altLang="en-US" sz="2000" dirty="0">
                <a:solidFill>
                  <a:srgbClr val="262626"/>
                </a:solidFill>
              </a:rPr>
              <a:t>/sučelje) ima MAC adresu (dakle računalo može imati više MAC adresa)</a:t>
            </a:r>
          </a:p>
          <a:p>
            <a:pPr marL="342900" indent="-342900">
              <a:buFont typeface="Arial" panose="020B0604020202020204" pitchFamily="34" charset="0"/>
              <a:buChar char="•"/>
            </a:pPr>
            <a:r>
              <a:rPr lang="hr-HR" altLang="en-US" sz="2000" dirty="0">
                <a:solidFill>
                  <a:srgbClr val="262626"/>
                </a:solidFill>
              </a:rPr>
              <a:t>Prvih 24 bita označava </a:t>
            </a:r>
            <a:r>
              <a:rPr lang="hr-HR" altLang="en-US" sz="2000" dirty="0">
                <a:solidFill>
                  <a:srgbClr val="FF0000"/>
                </a:solidFill>
              </a:rPr>
              <a:t>OUI</a:t>
            </a:r>
            <a:r>
              <a:rPr lang="hr-HR" altLang="en-US" sz="2000" dirty="0">
                <a:solidFill>
                  <a:srgbClr val="262626"/>
                </a:solidFill>
              </a:rPr>
              <a:t> – identifikator proizvođača mrežnog adaptera (</a:t>
            </a:r>
            <a:r>
              <a:rPr lang="hr-HR" altLang="en-US" sz="2000" dirty="0" err="1">
                <a:solidFill>
                  <a:srgbClr val="262626"/>
                </a:solidFill>
              </a:rPr>
              <a:t>Organizational</a:t>
            </a:r>
            <a:r>
              <a:rPr lang="hr-HR" altLang="en-US" sz="2000" dirty="0">
                <a:solidFill>
                  <a:srgbClr val="262626"/>
                </a:solidFill>
              </a:rPr>
              <a:t> </a:t>
            </a:r>
            <a:r>
              <a:rPr lang="hr-HR" altLang="en-US" sz="2000" dirty="0" err="1">
                <a:solidFill>
                  <a:srgbClr val="262626"/>
                </a:solidFill>
              </a:rPr>
              <a:t>Unique</a:t>
            </a:r>
            <a:r>
              <a:rPr lang="hr-HR" altLang="en-US" sz="2000" dirty="0">
                <a:solidFill>
                  <a:srgbClr val="262626"/>
                </a:solidFill>
              </a:rPr>
              <a:t> </a:t>
            </a:r>
            <a:r>
              <a:rPr lang="hr-HR" altLang="en-US" sz="2000" dirty="0" err="1">
                <a:solidFill>
                  <a:srgbClr val="262626"/>
                </a:solidFill>
              </a:rPr>
              <a:t>Identifier</a:t>
            </a:r>
            <a:r>
              <a:rPr lang="hr-HR" altLang="en-US" sz="2000" dirty="0">
                <a:solidFill>
                  <a:srgbClr val="262626"/>
                </a:solidFill>
              </a:rPr>
              <a:t>), dok je drugih 24 bita tvornički upisano kao identifikator same kartice:</a:t>
            </a:r>
          </a:p>
          <a:p>
            <a:pPr marL="800100" lvl="1" indent="-342900">
              <a:buFont typeface="Arial" panose="020B0604020202020204" pitchFamily="34" charset="0"/>
              <a:buChar char="•"/>
            </a:pPr>
            <a:r>
              <a:rPr lang="hr-HR" altLang="en-US" sz="2000" dirty="0">
                <a:solidFill>
                  <a:srgbClr val="262626"/>
                </a:solidFill>
              </a:rPr>
              <a:t>00:16:CB:AD:76:A2 (najčešći način pisanja)</a:t>
            </a:r>
          </a:p>
          <a:p>
            <a:pPr marL="800100" lvl="1" indent="-342900">
              <a:buFont typeface="Arial" panose="020B0604020202020204" pitchFamily="34" charset="0"/>
              <a:buChar char="•"/>
            </a:pPr>
            <a:r>
              <a:rPr lang="hr-HR" altLang="en-US" sz="2000" dirty="0">
                <a:solidFill>
                  <a:srgbClr val="262626"/>
                </a:solidFill>
              </a:rPr>
              <a:t>00-16-CB-AD-76-A2 (Windows </a:t>
            </a:r>
            <a:r>
              <a:rPr lang="hr-HR" altLang="en-US" sz="2000" dirty="0" err="1">
                <a:solidFill>
                  <a:srgbClr val="262626"/>
                </a:solidFill>
              </a:rPr>
              <a:t>ipconfig</a:t>
            </a:r>
            <a:r>
              <a:rPr lang="hr-HR" altLang="en-US" sz="2000" dirty="0">
                <a:solidFill>
                  <a:srgbClr val="262626"/>
                </a:solidFill>
              </a:rPr>
              <a:t> /</a:t>
            </a:r>
            <a:r>
              <a:rPr lang="hr-HR" altLang="en-US" sz="2000" dirty="0" err="1">
                <a:solidFill>
                  <a:srgbClr val="262626"/>
                </a:solidFill>
              </a:rPr>
              <a:t>all</a:t>
            </a:r>
            <a:r>
              <a:rPr lang="hr-HR" altLang="en-US" sz="2000" dirty="0">
                <a:solidFill>
                  <a:srgbClr val="262626"/>
                </a:solidFill>
              </a:rPr>
              <a:t>)</a:t>
            </a:r>
          </a:p>
          <a:p>
            <a:pPr marL="800100" lvl="1" indent="-342900">
              <a:buFont typeface="Arial" panose="020B0604020202020204" pitchFamily="34" charset="0"/>
              <a:buChar char="•"/>
            </a:pPr>
            <a:r>
              <a:rPr lang="hr-HR" altLang="en-US" sz="2000" dirty="0">
                <a:solidFill>
                  <a:srgbClr val="262626"/>
                </a:solidFill>
                <a:ea typeface="Segoe UI Semibold" panose="020B0702040204020203" pitchFamily="34" charset="0"/>
              </a:rPr>
              <a:t>Ovdje je </a:t>
            </a:r>
            <a:r>
              <a:rPr lang="hr-HR" altLang="en-US" sz="2000" b="1" dirty="0">
                <a:solidFill>
                  <a:srgbClr val="262626"/>
                </a:solidFill>
                <a:ea typeface="Segoe UI Semibold" panose="020B0702040204020203" pitchFamily="34" charset="0"/>
              </a:rPr>
              <a:t>00:16:CB</a:t>
            </a:r>
            <a:r>
              <a:rPr lang="hr-HR" altLang="en-US" sz="2000" dirty="0">
                <a:solidFill>
                  <a:srgbClr val="262626"/>
                </a:solidFill>
                <a:ea typeface="Segoe UI Semibold" panose="020B0702040204020203" pitchFamily="34" charset="0"/>
              </a:rPr>
              <a:t> OUI (Apple) a </a:t>
            </a:r>
            <a:r>
              <a:rPr lang="hr-HR" altLang="en-US" sz="2000" b="1" dirty="0">
                <a:solidFill>
                  <a:srgbClr val="262626"/>
                </a:solidFill>
                <a:ea typeface="Segoe UI Semibold" panose="020B0702040204020203" pitchFamily="34" charset="0"/>
              </a:rPr>
              <a:t>AD:76.A2</a:t>
            </a:r>
            <a:r>
              <a:rPr lang="hr-HR" altLang="en-US" sz="2000" dirty="0">
                <a:solidFill>
                  <a:srgbClr val="262626"/>
                </a:solidFill>
                <a:ea typeface="Segoe UI Semibold" panose="020B0702040204020203" pitchFamily="34" charset="0"/>
              </a:rPr>
              <a:t> je adresa samog mrežnog adaptera.</a:t>
            </a:r>
          </a:p>
        </p:txBody>
      </p:sp>
      <p:sp>
        <p:nvSpPr>
          <p:cNvPr id="2" name="TextBox 4">
            <a:extLst>
              <a:ext uri="{FF2B5EF4-FFF2-40B4-BE49-F238E27FC236}">
                <a16:creationId xmlns:a16="http://schemas.microsoft.com/office/drawing/2014/main" id="{3691ECB5-F55A-9EEC-E56C-7B9A0E9444A6}"/>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789362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p>
        </p:txBody>
      </p:sp>
      <p:sp>
        <p:nvSpPr>
          <p:cNvPr id="6" name="Pravokutnik 5">
            <a:extLst>
              <a:ext uri="{FF2B5EF4-FFF2-40B4-BE49-F238E27FC236}">
                <a16:creationId xmlns:a16="http://schemas.microsoft.com/office/drawing/2014/main" id="{C1DDD6B6-3F61-4F57-B751-3B003F23B146}"/>
              </a:ext>
            </a:extLst>
          </p:cNvPr>
          <p:cNvSpPr/>
          <p:nvPr/>
        </p:nvSpPr>
        <p:spPr>
          <a:xfrm>
            <a:off x="243840" y="962573"/>
            <a:ext cx="11776710" cy="5632311"/>
          </a:xfrm>
          <a:prstGeom prst="rect">
            <a:avLst/>
          </a:prstGeom>
        </p:spPr>
        <p:txBody>
          <a:bodyPr wrap="square">
            <a:spAutoFit/>
          </a:bodyPr>
          <a:lstStyle/>
          <a:p>
            <a:pPr marL="342900" indent="-342900">
              <a:buFont typeface="Wingdings" panose="05000000000000000000" pitchFamily="2" charset="2"/>
              <a:buChar char="§"/>
            </a:pPr>
            <a:r>
              <a:rPr lang="hr-HR" altLang="en-US" sz="2000" dirty="0">
                <a:solidFill>
                  <a:srgbClr val="FF0000"/>
                </a:solidFill>
              </a:rPr>
              <a:t>MAC adrese su </a:t>
            </a:r>
            <a:r>
              <a:rPr lang="hr-HR" altLang="en-US" sz="2000" u="sng" dirty="0">
                <a:solidFill>
                  <a:srgbClr val="FF0000"/>
                </a:solidFill>
              </a:rPr>
              <a:t>lokalnog</a:t>
            </a:r>
            <a:r>
              <a:rPr lang="hr-HR" altLang="en-US" sz="2000" dirty="0">
                <a:solidFill>
                  <a:srgbClr val="FF0000"/>
                </a:solidFill>
              </a:rPr>
              <a:t> karaktera </a:t>
            </a:r>
            <a:r>
              <a:rPr lang="hr-HR" altLang="en-US" sz="2000" dirty="0">
                <a:solidFill>
                  <a:srgbClr val="262626"/>
                </a:solidFill>
              </a:rPr>
              <a:t>– IP paket koji putuje preko nekoliko mreža zadržava IP </a:t>
            </a:r>
            <a:r>
              <a:rPr lang="hr-HR" altLang="en-US" sz="2000" dirty="0" err="1">
                <a:solidFill>
                  <a:srgbClr val="262626"/>
                </a:solidFill>
              </a:rPr>
              <a:t>source</a:t>
            </a:r>
            <a:r>
              <a:rPr lang="hr-HR" altLang="en-US" sz="2000" dirty="0">
                <a:solidFill>
                  <a:srgbClr val="262626"/>
                </a:solidFill>
              </a:rPr>
              <a:t>/</a:t>
            </a:r>
            <a:r>
              <a:rPr lang="hr-HR" altLang="en-US" sz="2000" dirty="0" err="1">
                <a:solidFill>
                  <a:srgbClr val="262626"/>
                </a:solidFill>
              </a:rPr>
              <a:t>destination</a:t>
            </a:r>
            <a:r>
              <a:rPr lang="hr-HR" altLang="en-US" sz="2000" dirty="0">
                <a:solidFill>
                  <a:srgbClr val="262626"/>
                </a:solidFill>
              </a:rPr>
              <a:t>, no MAC adrese se </a:t>
            </a:r>
            <a:r>
              <a:rPr lang="hr-HR" altLang="en-US" sz="2000" dirty="0" err="1">
                <a:solidFill>
                  <a:srgbClr val="262626"/>
                </a:solidFill>
              </a:rPr>
              <a:t>mjenjaju</a:t>
            </a:r>
            <a:endParaRPr lang="hr-HR" altLang="en-US" sz="2000" dirty="0">
              <a:solidFill>
                <a:srgbClr val="262626"/>
              </a:solidFill>
            </a:endParaRPr>
          </a:p>
          <a:p>
            <a:pPr marL="342900" indent="-342900">
              <a:buFont typeface="Wingdings" panose="05000000000000000000" pitchFamily="2" charset="2"/>
              <a:buChar char="§"/>
            </a:pPr>
            <a:r>
              <a:rPr lang="hr-HR" altLang="en-US" sz="2000" dirty="0">
                <a:solidFill>
                  <a:srgbClr val="262626"/>
                </a:solidFill>
              </a:rPr>
              <a:t>Uređaji na drugom sloju (preklopnici/</a:t>
            </a:r>
            <a:r>
              <a:rPr lang="hr-HR" altLang="en-US" sz="2000" dirty="0" err="1">
                <a:solidFill>
                  <a:srgbClr val="262626"/>
                </a:solidFill>
              </a:rPr>
              <a:t>switchevi</a:t>
            </a:r>
            <a:r>
              <a:rPr lang="hr-HR" altLang="en-US" sz="2000" dirty="0">
                <a:solidFill>
                  <a:srgbClr val="262626"/>
                </a:solidFill>
              </a:rPr>
              <a:t>) samo pamte na koje sučelje treba poslati okvir prema njegovoj MAC adresi</a:t>
            </a:r>
          </a:p>
          <a:p>
            <a:pPr marL="357188" lvl="1" indent="-342900">
              <a:buFont typeface="Wingdings" panose="05000000000000000000" pitchFamily="2" charset="2"/>
              <a:buChar char="§"/>
            </a:pPr>
            <a:r>
              <a:rPr lang="hr-HR" altLang="en-US" sz="2000" dirty="0">
                <a:solidFill>
                  <a:srgbClr val="262626"/>
                </a:solidFill>
                <a:ea typeface="Segoe UI Semibold" panose="020B0702040204020203" pitchFamily="34" charset="0"/>
              </a:rPr>
              <a:t>Spomenuta tablica se zove MAC </a:t>
            </a:r>
            <a:r>
              <a:rPr lang="hr-HR" altLang="en-US" sz="2000" dirty="0" err="1">
                <a:solidFill>
                  <a:srgbClr val="262626"/>
                </a:solidFill>
                <a:ea typeface="Segoe UI Semibold" panose="020B0702040204020203" pitchFamily="34" charset="0"/>
              </a:rPr>
              <a:t>Forwarding</a:t>
            </a:r>
            <a:r>
              <a:rPr lang="hr-HR" altLang="en-US" sz="2000" dirty="0">
                <a:solidFill>
                  <a:srgbClr val="262626"/>
                </a:solidFill>
                <a:ea typeface="Segoe UI Semibold" panose="020B0702040204020203" pitchFamily="34" charset="0"/>
              </a:rPr>
              <a:t> Table i povezuje MAC adresu odredišta sa portom na kojem se on nalazi, odnosno s kojeg je MAC adresa naučena.</a:t>
            </a:r>
          </a:p>
          <a:p>
            <a:pPr marL="342900" indent="-342900">
              <a:buFont typeface="Wingdings" panose="05000000000000000000" pitchFamily="2" charset="2"/>
              <a:buChar char="§"/>
            </a:pPr>
            <a:r>
              <a:rPr lang="hr-HR" altLang="en-US" sz="2000" dirty="0">
                <a:solidFill>
                  <a:srgbClr val="262626"/>
                </a:solidFill>
              </a:rPr>
              <a:t>Pomoću ARP (</a:t>
            </a:r>
            <a:r>
              <a:rPr lang="hr-HR" altLang="en-US" sz="2000" dirty="0" err="1">
                <a:solidFill>
                  <a:srgbClr val="262626"/>
                </a:solidFill>
              </a:rPr>
              <a:t>Address</a:t>
            </a:r>
            <a:r>
              <a:rPr lang="hr-HR" altLang="en-US" sz="2000" dirty="0">
                <a:solidFill>
                  <a:srgbClr val="262626"/>
                </a:solidFill>
              </a:rPr>
              <a:t> </a:t>
            </a:r>
            <a:r>
              <a:rPr lang="hr-HR" altLang="en-US" sz="2000" dirty="0" err="1">
                <a:solidFill>
                  <a:srgbClr val="262626"/>
                </a:solidFill>
              </a:rPr>
              <a:t>Resolution</a:t>
            </a:r>
            <a:r>
              <a:rPr lang="hr-HR" altLang="en-US" sz="2000" dirty="0">
                <a:solidFill>
                  <a:srgbClr val="262626"/>
                </a:solidFill>
              </a:rPr>
              <a:t> </a:t>
            </a:r>
            <a:r>
              <a:rPr lang="hr-HR" altLang="en-US" sz="2000" dirty="0" err="1">
                <a:solidFill>
                  <a:srgbClr val="262626"/>
                </a:solidFill>
              </a:rPr>
              <a:t>Protocol</a:t>
            </a:r>
            <a:r>
              <a:rPr lang="hr-HR" altLang="en-US" sz="2000" dirty="0">
                <a:solidFill>
                  <a:srgbClr val="262626"/>
                </a:solidFill>
              </a:rPr>
              <a:t>) mehanizma se otkriva koja MAC adresa odgovara kojoj IP adresi u lokalnoj mreži</a:t>
            </a:r>
          </a:p>
          <a:p>
            <a:pPr marL="342900" indent="-342900">
              <a:buFont typeface="Wingdings" panose="05000000000000000000" pitchFamily="2" charset="2"/>
              <a:buChar char="§"/>
            </a:pPr>
            <a:r>
              <a:rPr lang="hr-HR" altLang="en-US" sz="2000" dirty="0">
                <a:solidFill>
                  <a:srgbClr val="262626"/>
                </a:solidFill>
              </a:rPr>
              <a:t>MAC adrese mogu biti:</a:t>
            </a:r>
          </a:p>
          <a:p>
            <a:pPr marL="742950" lvl="1" indent="-285750">
              <a:buFont typeface="Wingdings" panose="05000000000000000000" pitchFamily="2" charset="2"/>
              <a:buChar char="§"/>
            </a:pPr>
            <a:r>
              <a:rPr lang="hr-HR" altLang="en-US" sz="2000" dirty="0" err="1">
                <a:solidFill>
                  <a:srgbClr val="FF0000"/>
                </a:solidFill>
              </a:rPr>
              <a:t>Unicast</a:t>
            </a:r>
            <a:r>
              <a:rPr lang="hr-HR" altLang="en-US" sz="2000" dirty="0">
                <a:solidFill>
                  <a:srgbClr val="262626"/>
                </a:solidFill>
              </a:rPr>
              <a:t> -&gt; svaki mrežni adapter (mrežna kartica, </a:t>
            </a:r>
            <a:r>
              <a:rPr lang="hr-HR" altLang="en-US" sz="2000" dirty="0" err="1">
                <a:solidFill>
                  <a:srgbClr val="262626"/>
                </a:solidFill>
              </a:rPr>
              <a:t>interface</a:t>
            </a:r>
            <a:r>
              <a:rPr lang="hr-HR" altLang="en-US" sz="2000" dirty="0">
                <a:solidFill>
                  <a:srgbClr val="262626"/>
                </a:solidFill>
              </a:rPr>
              <a:t>) ima svoju jedinstvenu (tvornički zaprženu) adresu.</a:t>
            </a:r>
          </a:p>
          <a:p>
            <a:pPr marL="742950" lvl="1" indent="-285750">
              <a:buFont typeface="Wingdings" panose="05000000000000000000" pitchFamily="2" charset="2"/>
              <a:buChar char="§"/>
            </a:pPr>
            <a:r>
              <a:rPr lang="hr-HR" altLang="en-US" sz="2000" dirty="0" err="1">
                <a:solidFill>
                  <a:srgbClr val="FF0000"/>
                </a:solidFill>
              </a:rPr>
              <a:t>Multicast</a:t>
            </a:r>
            <a:r>
              <a:rPr lang="hr-HR" altLang="en-US" sz="2000" dirty="0">
                <a:solidFill>
                  <a:srgbClr val="262626"/>
                </a:solidFill>
              </a:rPr>
              <a:t> -&gt; prepoznajemo ih po početnom dijelu, ostatak adrese jest dio </a:t>
            </a:r>
            <a:r>
              <a:rPr lang="hr-HR" altLang="en-US" sz="2000" dirty="0" err="1">
                <a:solidFill>
                  <a:srgbClr val="262626"/>
                </a:solidFill>
              </a:rPr>
              <a:t>multicast</a:t>
            </a:r>
            <a:r>
              <a:rPr lang="hr-HR" altLang="en-US" sz="2000" dirty="0">
                <a:solidFill>
                  <a:srgbClr val="262626"/>
                </a:solidFill>
              </a:rPr>
              <a:t> IP adrese, služe za slanje podataka na VIŠE određenih destinacija</a:t>
            </a:r>
          </a:p>
          <a:p>
            <a:pPr marL="1200150" lvl="2" indent="-285750">
              <a:buFont typeface="Wingdings" panose="05000000000000000000" pitchFamily="2" charset="2"/>
              <a:buChar char="§"/>
            </a:pPr>
            <a:r>
              <a:rPr lang="hr-HR" altLang="en-US" sz="2000" dirty="0">
                <a:solidFill>
                  <a:srgbClr val="FF0000"/>
                </a:solidFill>
              </a:rPr>
              <a:t>01:00:5E</a:t>
            </a:r>
            <a:r>
              <a:rPr lang="hr-HR" altLang="en-US" sz="2000" dirty="0">
                <a:solidFill>
                  <a:srgbClr val="262626"/>
                </a:solidFill>
              </a:rPr>
              <a:t>:xx:xx:xx za IPv4 </a:t>
            </a:r>
          </a:p>
          <a:p>
            <a:pPr marL="1200150" lvl="2" indent="-285750">
              <a:buFont typeface="Wingdings" panose="05000000000000000000" pitchFamily="2" charset="2"/>
              <a:buChar char="§"/>
            </a:pPr>
            <a:r>
              <a:rPr lang="hr-HR" altLang="en-US" sz="2000" dirty="0">
                <a:solidFill>
                  <a:srgbClr val="262626"/>
                </a:solidFill>
              </a:rPr>
              <a:t>33:33:yy:yy:yy:yy za IPv6</a:t>
            </a:r>
          </a:p>
          <a:p>
            <a:pPr marL="742950" lvl="1" indent="-285750">
              <a:buFont typeface="Wingdings" panose="05000000000000000000" pitchFamily="2" charset="2"/>
              <a:buChar char="§"/>
            </a:pPr>
            <a:r>
              <a:rPr lang="hr-HR" altLang="en-US" sz="2000" dirty="0" err="1">
                <a:solidFill>
                  <a:srgbClr val="FF0000"/>
                </a:solidFill>
              </a:rPr>
              <a:t>Broadcast</a:t>
            </a:r>
            <a:r>
              <a:rPr lang="hr-HR" altLang="en-US" sz="2000" dirty="0">
                <a:solidFill>
                  <a:srgbClr val="262626"/>
                </a:solidFill>
              </a:rPr>
              <a:t> -&gt; šaljemo svima na </a:t>
            </a:r>
            <a:r>
              <a:rPr lang="hr-HR" altLang="en-US" sz="2000" dirty="0" err="1">
                <a:solidFill>
                  <a:srgbClr val="262626"/>
                </a:solidFill>
              </a:rPr>
              <a:t>Ethernet</a:t>
            </a:r>
            <a:r>
              <a:rPr lang="hr-HR" altLang="en-US" sz="2000" dirty="0">
                <a:solidFill>
                  <a:srgbClr val="262626"/>
                </a:solidFill>
              </a:rPr>
              <a:t> segmentu</a:t>
            </a:r>
            <a:br>
              <a:rPr lang="hr-HR" altLang="en-US" sz="2000" dirty="0">
                <a:solidFill>
                  <a:srgbClr val="262626"/>
                </a:solidFill>
              </a:rPr>
            </a:br>
            <a:r>
              <a:rPr lang="hr-HR" altLang="en-US" sz="2000" dirty="0">
                <a:solidFill>
                  <a:srgbClr val="262626"/>
                </a:solidFill>
              </a:rPr>
              <a:t>FF:FF:FF:FF:FF:FF, ovime se otkrivaju računala na mreži i otkrivaju informacije jedni o drugima</a:t>
            </a:r>
          </a:p>
          <a:p>
            <a:pPr marL="342900" indent="-342900">
              <a:buFont typeface="Wingdings" panose="05000000000000000000" pitchFamily="2" charset="2"/>
              <a:buChar char="§"/>
            </a:pPr>
            <a:endParaRPr lang="hr-HR" altLang="en-US" sz="2000" dirty="0">
              <a:solidFill>
                <a:srgbClr val="262626"/>
              </a:solidFill>
            </a:endParaRPr>
          </a:p>
        </p:txBody>
      </p:sp>
      <p:sp>
        <p:nvSpPr>
          <p:cNvPr id="2" name="TextBox 4">
            <a:extLst>
              <a:ext uri="{FF2B5EF4-FFF2-40B4-BE49-F238E27FC236}">
                <a16:creationId xmlns:a16="http://schemas.microsoft.com/office/drawing/2014/main" id="{8FD26792-BC0F-3B2E-7E0B-10CB2D3907FB}"/>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417348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p>
        </p:txBody>
      </p:sp>
      <p:pic>
        <p:nvPicPr>
          <p:cNvPr id="4" name="Picture 2">
            <a:extLst>
              <a:ext uri="{FF2B5EF4-FFF2-40B4-BE49-F238E27FC236}">
                <a16:creationId xmlns:a16="http://schemas.microsoft.com/office/drawing/2014/main" id="{661CDA61-10BD-42B9-B37E-F35E9FA4C78E}"/>
              </a:ext>
            </a:extLst>
          </p:cNvPr>
          <p:cNvPicPr>
            <a:picLocks noChangeAspect="1" noChangeArrowheads="1"/>
          </p:cNvPicPr>
          <p:nvPr/>
        </p:nvPicPr>
        <p:blipFill>
          <a:blip r:embed="rId2"/>
          <a:srcRect/>
          <a:stretch>
            <a:fillRect/>
          </a:stretch>
        </p:blipFill>
        <p:spPr bwMode="auto">
          <a:xfrm>
            <a:off x="1890837" y="1214309"/>
            <a:ext cx="7243424" cy="4758268"/>
          </a:xfrm>
          <a:prstGeom prst="rect">
            <a:avLst/>
          </a:prstGeom>
          <a:noFill/>
          <a:ln w="9525">
            <a:noFill/>
            <a:miter lim="800000"/>
            <a:headEnd/>
            <a:tailEnd/>
          </a:ln>
          <a:effectLst/>
        </p:spPr>
      </p:pic>
      <p:sp>
        <p:nvSpPr>
          <p:cNvPr id="2" name="TextBox 4">
            <a:extLst>
              <a:ext uri="{FF2B5EF4-FFF2-40B4-BE49-F238E27FC236}">
                <a16:creationId xmlns:a16="http://schemas.microsoft.com/office/drawing/2014/main" id="{6804BDC0-ACBD-61BD-EBFF-22F8B52725CD}"/>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1669628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r>
              <a:rPr lang="hr-HR" sz="4800" dirty="0" err="1"/>
              <a:t>unicast</a:t>
            </a:r>
            <a:endParaRPr lang="hr-HR" sz="4800" dirty="0"/>
          </a:p>
        </p:txBody>
      </p:sp>
      <p:pic>
        <p:nvPicPr>
          <p:cNvPr id="5" name="Picture 3">
            <a:extLst>
              <a:ext uri="{FF2B5EF4-FFF2-40B4-BE49-F238E27FC236}">
                <a16:creationId xmlns:a16="http://schemas.microsoft.com/office/drawing/2014/main" id="{7B7B281B-531C-49F3-BEDA-429653F58673}"/>
              </a:ext>
            </a:extLst>
          </p:cNvPr>
          <p:cNvPicPr>
            <a:picLocks noChangeAspect="1" noChangeArrowheads="1"/>
          </p:cNvPicPr>
          <p:nvPr/>
        </p:nvPicPr>
        <p:blipFill>
          <a:blip r:embed="rId2"/>
          <a:srcRect/>
          <a:stretch>
            <a:fillRect/>
          </a:stretch>
        </p:blipFill>
        <p:spPr bwMode="auto">
          <a:xfrm>
            <a:off x="1959256" y="1114425"/>
            <a:ext cx="8273487" cy="4953024"/>
          </a:xfrm>
          <a:prstGeom prst="rect">
            <a:avLst/>
          </a:prstGeom>
          <a:noFill/>
          <a:ln w="9525">
            <a:noFill/>
            <a:miter lim="800000"/>
            <a:headEnd/>
            <a:tailEnd/>
          </a:ln>
          <a:effectLst/>
        </p:spPr>
      </p:pic>
    </p:spTree>
    <p:extLst>
      <p:ext uri="{BB962C8B-B14F-4D97-AF65-F5344CB8AC3E}">
        <p14:creationId xmlns:p14="http://schemas.microsoft.com/office/powerpoint/2010/main" val="43825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 </a:t>
            </a:r>
            <a:r>
              <a:rPr lang="hr-HR" sz="4800" dirty="0" err="1"/>
              <a:t>multicast</a:t>
            </a:r>
            <a:endParaRPr lang="hr-HR" sz="4800" dirty="0"/>
          </a:p>
        </p:txBody>
      </p:sp>
      <p:pic>
        <p:nvPicPr>
          <p:cNvPr id="4" name="Picture 3">
            <a:extLst>
              <a:ext uri="{FF2B5EF4-FFF2-40B4-BE49-F238E27FC236}">
                <a16:creationId xmlns:a16="http://schemas.microsoft.com/office/drawing/2014/main" id="{62D84B04-E246-4964-96C2-82FCD179363D}"/>
              </a:ext>
            </a:extLst>
          </p:cNvPr>
          <p:cNvPicPr>
            <a:picLocks noChangeAspect="1" noChangeArrowheads="1"/>
          </p:cNvPicPr>
          <p:nvPr/>
        </p:nvPicPr>
        <p:blipFill>
          <a:blip r:embed="rId2"/>
          <a:srcRect/>
          <a:stretch>
            <a:fillRect/>
          </a:stretch>
        </p:blipFill>
        <p:spPr bwMode="auto">
          <a:xfrm>
            <a:off x="1739468" y="885768"/>
            <a:ext cx="8477440" cy="5086464"/>
          </a:xfrm>
          <a:prstGeom prst="rect">
            <a:avLst/>
          </a:prstGeom>
          <a:noFill/>
          <a:ln w="9525">
            <a:noFill/>
            <a:miter lim="800000"/>
            <a:headEnd/>
            <a:tailEnd/>
          </a:ln>
          <a:effectLst/>
        </p:spPr>
      </p:pic>
    </p:spTree>
    <p:extLst>
      <p:ext uri="{BB962C8B-B14F-4D97-AF65-F5344CB8AC3E}">
        <p14:creationId xmlns:p14="http://schemas.microsoft.com/office/powerpoint/2010/main" val="3739607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 </a:t>
            </a:r>
            <a:r>
              <a:rPr lang="hr-HR" sz="4800" dirty="0" err="1"/>
              <a:t>broadcast</a:t>
            </a:r>
            <a:endParaRPr lang="hr-HR" sz="4800" dirty="0"/>
          </a:p>
        </p:txBody>
      </p:sp>
      <p:pic>
        <p:nvPicPr>
          <p:cNvPr id="5" name="Picture 2">
            <a:extLst>
              <a:ext uri="{FF2B5EF4-FFF2-40B4-BE49-F238E27FC236}">
                <a16:creationId xmlns:a16="http://schemas.microsoft.com/office/drawing/2014/main" id="{230A4297-CFFC-4622-939C-992697A191BC}"/>
              </a:ext>
            </a:extLst>
          </p:cNvPr>
          <p:cNvPicPr>
            <a:picLocks noChangeAspect="1" noChangeArrowheads="1"/>
          </p:cNvPicPr>
          <p:nvPr/>
        </p:nvPicPr>
        <p:blipFill>
          <a:blip r:embed="rId2"/>
          <a:srcRect/>
          <a:stretch>
            <a:fillRect/>
          </a:stretch>
        </p:blipFill>
        <p:spPr bwMode="auto">
          <a:xfrm>
            <a:off x="2022697" y="1142999"/>
            <a:ext cx="8124651" cy="4943475"/>
          </a:xfrm>
          <a:prstGeom prst="rect">
            <a:avLst/>
          </a:prstGeom>
          <a:noFill/>
          <a:ln w="9525">
            <a:noFill/>
            <a:miter lim="800000"/>
            <a:headEnd/>
            <a:tailEnd/>
          </a:ln>
          <a:effectLst/>
        </p:spPr>
      </p:pic>
    </p:spTree>
    <p:extLst>
      <p:ext uri="{BB962C8B-B14F-4D97-AF65-F5344CB8AC3E}">
        <p14:creationId xmlns:p14="http://schemas.microsoft.com/office/powerpoint/2010/main" val="2872054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Vrste komunikacije u mreži su:</a:t>
            </a:r>
          </a:p>
        </p:txBody>
      </p:sp>
      <p:pic>
        <p:nvPicPr>
          <p:cNvPr id="4" name="Picture 14" descr="800px-Unicast.svg.png">
            <a:extLst>
              <a:ext uri="{FF2B5EF4-FFF2-40B4-BE49-F238E27FC236}">
                <a16:creationId xmlns:a16="http://schemas.microsoft.com/office/drawing/2014/main" id="{CC82EEC1-B935-48DB-AEB1-DF8B743219A2}"/>
              </a:ext>
            </a:extLst>
          </p:cNvPr>
          <p:cNvPicPr>
            <a:picLocks noChangeAspect="1"/>
          </p:cNvPicPr>
          <p:nvPr/>
        </p:nvPicPr>
        <p:blipFill>
          <a:blip r:embed="rId2"/>
          <a:stretch>
            <a:fillRect/>
          </a:stretch>
        </p:blipFill>
        <p:spPr>
          <a:xfrm>
            <a:off x="7334052" y="1092427"/>
            <a:ext cx="2531525" cy="1686628"/>
          </a:xfrm>
          <a:prstGeom prst="rect">
            <a:avLst/>
          </a:prstGeom>
        </p:spPr>
      </p:pic>
      <p:sp>
        <p:nvSpPr>
          <p:cNvPr id="2" name="Pravokutnik 1">
            <a:extLst>
              <a:ext uri="{FF2B5EF4-FFF2-40B4-BE49-F238E27FC236}">
                <a16:creationId xmlns:a16="http://schemas.microsoft.com/office/drawing/2014/main" id="{468AEBE2-C4B9-4334-B533-02670B2B93E7}"/>
              </a:ext>
            </a:extLst>
          </p:cNvPr>
          <p:cNvSpPr/>
          <p:nvPr/>
        </p:nvSpPr>
        <p:spPr>
          <a:xfrm>
            <a:off x="243840" y="1362641"/>
            <a:ext cx="6096000" cy="1231106"/>
          </a:xfrm>
          <a:prstGeom prst="rect">
            <a:avLst/>
          </a:prstGeom>
        </p:spPr>
        <p:txBody>
          <a:bodyPr>
            <a:spAutoFit/>
          </a:bodyPr>
          <a:lstStyle/>
          <a:p>
            <a:pPr marL="177800" indent="-177800">
              <a:buFont typeface="Wingdings" pitchFamily="2" charset="2"/>
              <a:buChar char="Ø"/>
            </a:pPr>
            <a:r>
              <a:rPr lang="hr-HR" b="1" dirty="0" err="1">
                <a:solidFill>
                  <a:srgbClr val="002060"/>
                </a:solidFill>
              </a:rPr>
              <a:t>Unicast</a:t>
            </a:r>
            <a:r>
              <a:rPr lang="hr-HR" b="1" dirty="0">
                <a:solidFill>
                  <a:srgbClr val="002060"/>
                </a:solidFill>
              </a:rPr>
              <a:t> (jedan na jedan)</a:t>
            </a:r>
          </a:p>
          <a:p>
            <a:pPr marL="177800" indent="-177800">
              <a:buFont typeface="Wingdings" pitchFamily="2" charset="2"/>
              <a:buChar char="Ø"/>
            </a:pPr>
            <a:r>
              <a:rPr lang="hr-HR" b="1" dirty="0" err="1">
                <a:solidFill>
                  <a:srgbClr val="FF0000"/>
                </a:solidFill>
              </a:rPr>
              <a:t>Src</a:t>
            </a:r>
            <a:r>
              <a:rPr lang="hr-HR" b="1" dirty="0">
                <a:solidFill>
                  <a:srgbClr val="FF0000"/>
                </a:solidFill>
              </a:rPr>
              <a:t> IP= 192.168.1.10 </a:t>
            </a:r>
            <a:r>
              <a:rPr lang="hr-HR" b="1" dirty="0" err="1">
                <a:solidFill>
                  <a:srgbClr val="FF0000"/>
                </a:solidFill>
              </a:rPr>
              <a:t>dst</a:t>
            </a:r>
            <a:r>
              <a:rPr lang="hr-HR" b="1" dirty="0">
                <a:solidFill>
                  <a:srgbClr val="FF0000"/>
                </a:solidFill>
              </a:rPr>
              <a:t> IP=192.168.3.30</a:t>
            </a:r>
          </a:p>
          <a:p>
            <a:pPr marL="177800" indent="-177800">
              <a:buFont typeface="Wingdings" pitchFamily="2" charset="2"/>
              <a:buChar char="Ø"/>
            </a:pPr>
            <a:endParaRPr lang="hr-HR" b="1" dirty="0">
              <a:solidFill>
                <a:srgbClr val="002060"/>
              </a:solidFill>
            </a:endParaRPr>
          </a:p>
          <a:p>
            <a:pPr marL="177800" indent="-177800">
              <a:buFont typeface="Wingdings" pitchFamily="2" charset="2"/>
              <a:buChar char="Ø"/>
            </a:pPr>
            <a:endParaRPr lang="hr-HR" b="1" dirty="0">
              <a:solidFill>
                <a:srgbClr val="002060"/>
              </a:solidFill>
            </a:endParaRPr>
          </a:p>
        </p:txBody>
      </p:sp>
      <p:pic>
        <p:nvPicPr>
          <p:cNvPr id="6" name="Picture 11" descr="800px-Broadcast.svg.png">
            <a:extLst>
              <a:ext uri="{FF2B5EF4-FFF2-40B4-BE49-F238E27FC236}">
                <a16:creationId xmlns:a16="http://schemas.microsoft.com/office/drawing/2014/main" id="{B087739D-0086-4AFF-AB81-533F73729DA7}"/>
              </a:ext>
            </a:extLst>
          </p:cNvPr>
          <p:cNvPicPr>
            <a:picLocks noChangeAspect="1"/>
          </p:cNvPicPr>
          <p:nvPr/>
        </p:nvPicPr>
        <p:blipFill>
          <a:blip r:embed="rId3"/>
          <a:stretch>
            <a:fillRect/>
          </a:stretch>
        </p:blipFill>
        <p:spPr>
          <a:xfrm>
            <a:off x="7334053" y="2717497"/>
            <a:ext cx="2531526" cy="1686629"/>
          </a:xfrm>
          <a:prstGeom prst="rect">
            <a:avLst/>
          </a:prstGeom>
        </p:spPr>
      </p:pic>
      <p:sp>
        <p:nvSpPr>
          <p:cNvPr id="7" name="Pravokutnik 6">
            <a:extLst>
              <a:ext uri="{FF2B5EF4-FFF2-40B4-BE49-F238E27FC236}">
                <a16:creationId xmlns:a16="http://schemas.microsoft.com/office/drawing/2014/main" id="{3DB90DB1-6C4B-48F4-B6ED-9C2FAFD1E9D9}"/>
              </a:ext>
            </a:extLst>
          </p:cNvPr>
          <p:cNvSpPr/>
          <p:nvPr/>
        </p:nvSpPr>
        <p:spPr>
          <a:xfrm>
            <a:off x="316862" y="2593747"/>
            <a:ext cx="6096000" cy="1754326"/>
          </a:xfrm>
          <a:prstGeom prst="rect">
            <a:avLst/>
          </a:prstGeom>
        </p:spPr>
        <p:txBody>
          <a:bodyPr>
            <a:spAutoFit/>
          </a:bodyPr>
          <a:lstStyle/>
          <a:p>
            <a:pPr marL="177800" indent="-177800">
              <a:buFont typeface="Wingdings" pitchFamily="2" charset="2"/>
              <a:buChar char="Ø"/>
            </a:pPr>
            <a:r>
              <a:rPr lang="hr-HR" b="1" dirty="0" err="1">
                <a:solidFill>
                  <a:srgbClr val="002060"/>
                </a:solidFill>
              </a:rPr>
              <a:t>Broadcast</a:t>
            </a:r>
            <a:r>
              <a:rPr lang="hr-HR" b="1" dirty="0">
                <a:solidFill>
                  <a:srgbClr val="002060"/>
                </a:solidFill>
              </a:rPr>
              <a:t> (jedan na sve)</a:t>
            </a:r>
          </a:p>
          <a:p>
            <a:pPr marL="177800" indent="-177800">
              <a:buFont typeface="Wingdings" pitchFamily="2" charset="2"/>
              <a:buChar char="Ø"/>
            </a:pPr>
            <a:r>
              <a:rPr lang="hr-HR" b="1" dirty="0" err="1">
                <a:solidFill>
                  <a:srgbClr val="FF0000"/>
                </a:solidFill>
              </a:rPr>
              <a:t>Src</a:t>
            </a:r>
            <a:r>
              <a:rPr lang="hr-HR" b="1" dirty="0">
                <a:solidFill>
                  <a:srgbClr val="FF0000"/>
                </a:solidFill>
              </a:rPr>
              <a:t> IP= 192.168.1.10 </a:t>
            </a:r>
            <a:r>
              <a:rPr lang="hr-HR" b="1" dirty="0" err="1">
                <a:solidFill>
                  <a:srgbClr val="FF0000"/>
                </a:solidFill>
              </a:rPr>
              <a:t>dst</a:t>
            </a:r>
            <a:r>
              <a:rPr lang="hr-HR" b="1" dirty="0">
                <a:solidFill>
                  <a:srgbClr val="FF0000"/>
                </a:solidFill>
              </a:rPr>
              <a:t> IP=192.168.1.</a:t>
            </a:r>
            <a:r>
              <a:rPr lang="hr-HR" b="1" dirty="0">
                <a:solidFill>
                  <a:srgbClr val="0000FF"/>
                </a:solidFill>
              </a:rPr>
              <a:t>255</a:t>
            </a:r>
          </a:p>
          <a:p>
            <a:pPr marL="177800" indent="-177800">
              <a:buFont typeface="Wingdings" pitchFamily="2" charset="2"/>
              <a:buChar char="Ø"/>
            </a:pPr>
            <a:r>
              <a:rPr lang="hr-HR" b="1" dirty="0">
                <a:solidFill>
                  <a:srgbClr val="0000FF"/>
                </a:solidFill>
              </a:rPr>
              <a:t> odnosno 255. 255. 255. 255</a:t>
            </a:r>
            <a:endParaRPr lang="hr-HR" dirty="0"/>
          </a:p>
          <a:p>
            <a:pPr marL="177800" indent="-177800">
              <a:buFont typeface="Wingdings" pitchFamily="2" charset="2"/>
              <a:buChar char="Ø"/>
            </a:pPr>
            <a:endParaRPr lang="hr-HR" b="1" dirty="0">
              <a:solidFill>
                <a:srgbClr val="0000FF"/>
              </a:solidFill>
            </a:endParaRPr>
          </a:p>
          <a:p>
            <a:pPr marL="177800" indent="-177800">
              <a:buFont typeface="Wingdings" pitchFamily="2" charset="2"/>
              <a:buChar char="Ø"/>
            </a:pPr>
            <a:endParaRPr lang="hr-HR" b="1" dirty="0">
              <a:solidFill>
                <a:srgbClr val="002060"/>
              </a:solidFill>
            </a:endParaRPr>
          </a:p>
          <a:p>
            <a:pPr marL="177800" indent="-177800"/>
            <a:endParaRPr lang="hr-HR" b="1" dirty="0">
              <a:solidFill>
                <a:srgbClr val="002060"/>
              </a:solidFill>
            </a:endParaRPr>
          </a:p>
        </p:txBody>
      </p:sp>
      <p:pic>
        <p:nvPicPr>
          <p:cNvPr id="8" name="Picture 11" descr="800px-Multicast.svg.png">
            <a:extLst>
              <a:ext uri="{FF2B5EF4-FFF2-40B4-BE49-F238E27FC236}">
                <a16:creationId xmlns:a16="http://schemas.microsoft.com/office/drawing/2014/main" id="{8277F356-8AD4-4615-B877-804713EB1A6D}"/>
              </a:ext>
            </a:extLst>
          </p:cNvPr>
          <p:cNvPicPr>
            <a:picLocks noChangeAspect="1"/>
          </p:cNvPicPr>
          <p:nvPr/>
        </p:nvPicPr>
        <p:blipFill>
          <a:blip r:embed="rId4"/>
          <a:stretch>
            <a:fillRect/>
          </a:stretch>
        </p:blipFill>
        <p:spPr>
          <a:xfrm>
            <a:off x="7234619" y="4630511"/>
            <a:ext cx="2531525" cy="1686629"/>
          </a:xfrm>
          <a:prstGeom prst="rect">
            <a:avLst/>
          </a:prstGeom>
        </p:spPr>
      </p:pic>
      <p:sp>
        <p:nvSpPr>
          <p:cNvPr id="9" name="Pravokutnik 8">
            <a:extLst>
              <a:ext uri="{FF2B5EF4-FFF2-40B4-BE49-F238E27FC236}">
                <a16:creationId xmlns:a16="http://schemas.microsoft.com/office/drawing/2014/main" id="{A0CE8620-7057-4DF7-93B5-2126F003BCEB}"/>
              </a:ext>
            </a:extLst>
          </p:cNvPr>
          <p:cNvSpPr/>
          <p:nvPr/>
        </p:nvSpPr>
        <p:spPr>
          <a:xfrm>
            <a:off x="316862" y="4404126"/>
            <a:ext cx="6163867" cy="923330"/>
          </a:xfrm>
          <a:prstGeom prst="rect">
            <a:avLst/>
          </a:prstGeom>
        </p:spPr>
        <p:txBody>
          <a:bodyPr wrap="none">
            <a:spAutoFit/>
          </a:bodyPr>
          <a:lstStyle/>
          <a:p>
            <a:pPr marL="177800" indent="-177800">
              <a:buFont typeface="Wingdings" pitchFamily="2" charset="2"/>
              <a:buChar char="Ø"/>
            </a:pPr>
            <a:r>
              <a:rPr lang="hr-HR" b="1" dirty="0" err="1">
                <a:solidFill>
                  <a:srgbClr val="002060"/>
                </a:solidFill>
              </a:rPr>
              <a:t>Multicast</a:t>
            </a:r>
            <a:r>
              <a:rPr lang="hr-HR" b="1" dirty="0">
                <a:solidFill>
                  <a:srgbClr val="002060"/>
                </a:solidFill>
              </a:rPr>
              <a:t> (jedan na grupu)</a:t>
            </a:r>
          </a:p>
          <a:p>
            <a:pPr marL="177800" indent="-177800">
              <a:buFont typeface="Wingdings" pitchFamily="2" charset="2"/>
              <a:buChar char="Ø"/>
            </a:pPr>
            <a:r>
              <a:rPr lang="hr-HR" b="1" dirty="0" err="1">
                <a:solidFill>
                  <a:srgbClr val="FF0000"/>
                </a:solidFill>
              </a:rPr>
              <a:t>Src</a:t>
            </a:r>
            <a:r>
              <a:rPr lang="hr-HR" b="1" dirty="0">
                <a:solidFill>
                  <a:srgbClr val="FF0000"/>
                </a:solidFill>
              </a:rPr>
              <a:t> IP= 192.168.1.10 </a:t>
            </a:r>
            <a:r>
              <a:rPr lang="hr-HR" b="1" dirty="0" err="1">
                <a:solidFill>
                  <a:srgbClr val="FF0000"/>
                </a:solidFill>
              </a:rPr>
              <a:t>dst</a:t>
            </a:r>
            <a:r>
              <a:rPr lang="hr-HR" b="1" dirty="0">
                <a:solidFill>
                  <a:srgbClr val="FF0000"/>
                </a:solidFill>
              </a:rPr>
              <a:t> IP=239.0.0.1-239.255.255.255</a:t>
            </a:r>
            <a:endParaRPr lang="hr-HR" b="1" dirty="0">
              <a:solidFill>
                <a:srgbClr val="0000FF"/>
              </a:solidFill>
            </a:endParaRPr>
          </a:p>
          <a:p>
            <a:pPr marL="177800" indent="-177800">
              <a:buFont typeface="Wingdings" pitchFamily="2" charset="2"/>
              <a:buChar char="Ø"/>
            </a:pPr>
            <a:endParaRPr lang="hr-HR" b="1" dirty="0">
              <a:solidFill>
                <a:srgbClr val="002060"/>
              </a:solidFill>
            </a:endParaRPr>
          </a:p>
        </p:txBody>
      </p:sp>
    </p:spTree>
    <p:extLst>
      <p:ext uri="{BB962C8B-B14F-4D97-AF65-F5344CB8AC3E}">
        <p14:creationId xmlns:p14="http://schemas.microsoft.com/office/powerpoint/2010/main" val="3807525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F1064EB-E12C-4E7E-A702-3F493DA15A3B}"/>
              </a:ext>
            </a:extLst>
          </p:cNvPr>
          <p:cNvPicPr>
            <a:picLocks noChangeAspect="1" noChangeArrowheads="1"/>
          </p:cNvPicPr>
          <p:nvPr/>
        </p:nvPicPr>
        <p:blipFill>
          <a:blip r:embed="rId2"/>
          <a:srcRect/>
          <a:stretch>
            <a:fillRect/>
          </a:stretch>
        </p:blipFill>
        <p:spPr bwMode="auto">
          <a:xfrm>
            <a:off x="2004815" y="679865"/>
            <a:ext cx="7286625" cy="5248275"/>
          </a:xfrm>
          <a:prstGeom prst="rect">
            <a:avLst/>
          </a:prstGeom>
          <a:noFill/>
          <a:ln w="9525">
            <a:noFill/>
            <a:miter lim="800000"/>
            <a:headEnd/>
            <a:tailEnd/>
          </a:ln>
          <a:effectLst/>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a:t>
            </a:r>
          </a:p>
        </p:txBody>
      </p:sp>
    </p:spTree>
    <p:extLst>
      <p:ext uri="{BB962C8B-B14F-4D97-AF65-F5344CB8AC3E}">
        <p14:creationId xmlns:p14="http://schemas.microsoft.com/office/powerpoint/2010/main" val="108367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37C1CC-C232-853D-B8E0-10A5088EA261}"/>
              </a:ext>
            </a:extLst>
          </p:cNvPr>
          <p:cNvPicPr>
            <a:picLocks noChangeAspect="1"/>
          </p:cNvPicPr>
          <p:nvPr/>
        </p:nvPicPr>
        <p:blipFill>
          <a:blip r:embed="rId2"/>
          <a:stretch>
            <a:fillRect/>
          </a:stretch>
        </p:blipFill>
        <p:spPr>
          <a:xfrm>
            <a:off x="1783564" y="607457"/>
            <a:ext cx="8624871" cy="5795428"/>
          </a:xfrm>
          <a:prstGeom prst="rect">
            <a:avLst/>
          </a:prstGeom>
        </p:spPr>
      </p:pic>
      <p:sp>
        <p:nvSpPr>
          <p:cNvPr id="2" name="TextBox 1">
            <a:extLst>
              <a:ext uri="{FF2B5EF4-FFF2-40B4-BE49-F238E27FC236}">
                <a16:creationId xmlns:a16="http://schemas.microsoft.com/office/drawing/2014/main" id="{9AA05C0E-9518-005F-1219-37343617BAB8}"/>
              </a:ext>
            </a:extLst>
          </p:cNvPr>
          <p:cNvSpPr txBox="1"/>
          <p:nvPr/>
        </p:nvSpPr>
        <p:spPr>
          <a:xfrm>
            <a:off x="285750" y="238125"/>
            <a:ext cx="4587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Usporedba OSI modela s TCP/IP modelom</a:t>
            </a:r>
          </a:p>
        </p:txBody>
      </p:sp>
    </p:spTree>
    <p:extLst>
      <p:ext uri="{BB962C8B-B14F-4D97-AF65-F5344CB8AC3E}">
        <p14:creationId xmlns:p14="http://schemas.microsoft.com/office/powerpoint/2010/main" val="50276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a:t>
            </a:r>
          </a:p>
        </p:txBody>
      </p:sp>
      <p:sp>
        <p:nvSpPr>
          <p:cNvPr id="2" name="Pravokutnik 1">
            <a:extLst>
              <a:ext uri="{FF2B5EF4-FFF2-40B4-BE49-F238E27FC236}">
                <a16:creationId xmlns:a16="http://schemas.microsoft.com/office/drawing/2014/main" id="{08A0C477-B422-4CCE-8401-58B2FC148A15}"/>
              </a:ext>
            </a:extLst>
          </p:cNvPr>
          <p:cNvSpPr/>
          <p:nvPr/>
        </p:nvSpPr>
        <p:spPr>
          <a:xfrm>
            <a:off x="104775" y="992297"/>
            <a:ext cx="12087225" cy="4708981"/>
          </a:xfrm>
          <a:prstGeom prst="rect">
            <a:avLst/>
          </a:prstGeom>
        </p:spPr>
        <p:txBody>
          <a:bodyPr wrap="square">
            <a:spAutoFit/>
          </a:bodyPr>
          <a:lstStyle/>
          <a:p>
            <a:pPr marL="180975" indent="-180975">
              <a:buFont typeface="Wingdings" pitchFamily="2" charset="2"/>
              <a:buChar char="Ø"/>
            </a:pPr>
            <a:r>
              <a:rPr lang="hr-HR" sz="2000" dirty="0">
                <a:solidFill>
                  <a:srgbClr val="002060"/>
                </a:solidFill>
              </a:rPr>
              <a:t>CSMA/CD (</a:t>
            </a:r>
            <a:r>
              <a:rPr lang="hr-HR" sz="2000" dirty="0" err="1">
                <a:solidFill>
                  <a:srgbClr val="FF0000"/>
                </a:solidFill>
              </a:rPr>
              <a:t>Carrier</a:t>
            </a:r>
            <a:r>
              <a:rPr lang="hr-HR" sz="2000" dirty="0">
                <a:solidFill>
                  <a:srgbClr val="FF0000"/>
                </a:solidFill>
              </a:rPr>
              <a:t> </a:t>
            </a:r>
            <a:r>
              <a:rPr lang="hr-HR" sz="2000" dirty="0" err="1">
                <a:solidFill>
                  <a:srgbClr val="FF0000"/>
                </a:solidFill>
              </a:rPr>
              <a:t>sensing</a:t>
            </a:r>
            <a:r>
              <a:rPr lang="hr-HR" sz="2000" dirty="0">
                <a:solidFill>
                  <a:srgbClr val="FF0000"/>
                </a:solidFill>
              </a:rPr>
              <a:t>, </a:t>
            </a:r>
            <a:r>
              <a:rPr lang="hr-HR" sz="2000" dirty="0" err="1">
                <a:solidFill>
                  <a:srgbClr val="FF0000"/>
                </a:solidFill>
              </a:rPr>
              <a:t>multiple</a:t>
            </a:r>
            <a:r>
              <a:rPr lang="hr-HR" sz="2000" dirty="0">
                <a:solidFill>
                  <a:srgbClr val="FF0000"/>
                </a:solidFill>
              </a:rPr>
              <a:t> </a:t>
            </a:r>
            <a:r>
              <a:rPr lang="hr-HR" sz="2000" dirty="0" err="1">
                <a:solidFill>
                  <a:srgbClr val="FF0000"/>
                </a:solidFill>
              </a:rPr>
              <a:t>access</a:t>
            </a:r>
            <a:r>
              <a:rPr lang="hr-HR" sz="2000" dirty="0">
                <a:solidFill>
                  <a:srgbClr val="FF0000"/>
                </a:solidFill>
              </a:rPr>
              <a:t> </a:t>
            </a:r>
            <a:r>
              <a:rPr lang="hr-HR" sz="2000" dirty="0" err="1">
                <a:solidFill>
                  <a:srgbClr val="FF0000"/>
                </a:solidFill>
              </a:rPr>
              <a:t>collision</a:t>
            </a:r>
            <a:r>
              <a:rPr lang="hr-HR" sz="2000" dirty="0">
                <a:solidFill>
                  <a:srgbClr val="FF0000"/>
                </a:solidFill>
              </a:rPr>
              <a:t> </a:t>
            </a:r>
            <a:r>
              <a:rPr lang="hr-HR" sz="2000" dirty="0" err="1">
                <a:solidFill>
                  <a:srgbClr val="FF0000"/>
                </a:solidFill>
              </a:rPr>
              <a:t>detection</a:t>
            </a:r>
            <a:r>
              <a:rPr lang="hr-HR" sz="2000" dirty="0">
                <a:solidFill>
                  <a:srgbClr val="002060"/>
                </a:solidFill>
              </a:rPr>
              <a:t>)</a:t>
            </a:r>
          </a:p>
          <a:p>
            <a:pPr marL="180975" indent="-180975">
              <a:buFont typeface="Wingdings" pitchFamily="2" charset="2"/>
              <a:buChar char="Ø"/>
            </a:pPr>
            <a:r>
              <a:rPr lang="hr-HR" sz="2000" b="1" u="sng" dirty="0" err="1">
                <a:solidFill>
                  <a:srgbClr val="002060"/>
                </a:solidFill>
              </a:rPr>
              <a:t>Carrier</a:t>
            </a:r>
            <a:r>
              <a:rPr lang="hr-HR" sz="2000" b="1" u="sng" dirty="0">
                <a:solidFill>
                  <a:srgbClr val="002060"/>
                </a:solidFill>
              </a:rPr>
              <a:t> </a:t>
            </a:r>
            <a:r>
              <a:rPr lang="hr-HR" sz="2000" b="1" u="sng" dirty="0" err="1">
                <a:solidFill>
                  <a:srgbClr val="002060"/>
                </a:solidFill>
              </a:rPr>
              <a:t>sensing</a:t>
            </a:r>
            <a:r>
              <a:rPr lang="hr-HR" sz="2000" b="1" u="sng" dirty="0">
                <a:solidFill>
                  <a:srgbClr val="002060"/>
                </a:solidFill>
              </a:rPr>
              <a:t> </a:t>
            </a:r>
            <a:r>
              <a:rPr lang="hr-HR" sz="2000" dirty="0">
                <a:solidFill>
                  <a:srgbClr val="002060"/>
                </a:solidFill>
              </a:rPr>
              <a:t>-svi uređaji prije slanja moraju slušati medij da se uvjere da nitko drugi ne šalje, ako medij nije slobodan, uređaj mora čekati</a:t>
            </a:r>
          </a:p>
          <a:p>
            <a:pPr marL="180975" indent="-180975">
              <a:buFont typeface="Wingdings" pitchFamily="2" charset="2"/>
              <a:buChar char="Ø"/>
            </a:pPr>
            <a:r>
              <a:rPr lang="hr-HR" sz="2000" b="1" u="sng" dirty="0" err="1">
                <a:solidFill>
                  <a:srgbClr val="002060"/>
                </a:solidFill>
              </a:rPr>
              <a:t>Multi-access</a:t>
            </a:r>
            <a:r>
              <a:rPr lang="hr-HR" sz="2000" dirty="0">
                <a:solidFill>
                  <a:srgbClr val="002060"/>
                </a:solidFill>
              </a:rPr>
              <a:t> -više uređaja pristupa mediju istovremeno i može se dogoditi da dva uređaja pošalju pakete, jer misle da je medij slobodan-zbog latencije </a:t>
            </a:r>
          </a:p>
          <a:p>
            <a:pPr marL="180975" indent="-180975">
              <a:buFont typeface="Wingdings" pitchFamily="2" charset="2"/>
              <a:buChar char="Ø"/>
            </a:pPr>
            <a:r>
              <a:rPr lang="hr-HR" sz="2000" b="1" u="sng" dirty="0" err="1">
                <a:solidFill>
                  <a:srgbClr val="002060"/>
                </a:solidFill>
              </a:rPr>
              <a:t>Collision</a:t>
            </a:r>
            <a:r>
              <a:rPr lang="hr-HR" sz="2000" b="1" u="sng" dirty="0">
                <a:solidFill>
                  <a:srgbClr val="002060"/>
                </a:solidFill>
              </a:rPr>
              <a:t> </a:t>
            </a:r>
            <a:r>
              <a:rPr lang="hr-HR" sz="2000" b="1" u="sng" dirty="0" err="1">
                <a:solidFill>
                  <a:srgbClr val="002060"/>
                </a:solidFill>
              </a:rPr>
              <a:t>Detection</a:t>
            </a:r>
            <a:r>
              <a:rPr lang="hr-HR" sz="2000" b="1" u="sng" dirty="0">
                <a:solidFill>
                  <a:srgbClr val="002060"/>
                </a:solidFill>
              </a:rPr>
              <a:t> </a:t>
            </a:r>
            <a:r>
              <a:rPr lang="hr-HR" sz="2000" dirty="0">
                <a:solidFill>
                  <a:srgbClr val="002060"/>
                </a:solidFill>
              </a:rPr>
              <a:t>- Kad je uređaj u </a:t>
            </a:r>
            <a:r>
              <a:rPr lang="hr-HR" sz="2000" dirty="0" err="1">
                <a:solidFill>
                  <a:srgbClr val="002060"/>
                </a:solidFill>
              </a:rPr>
              <a:t>listening</a:t>
            </a:r>
            <a:r>
              <a:rPr lang="hr-HR" sz="2000" dirty="0">
                <a:solidFill>
                  <a:srgbClr val="002060"/>
                </a:solidFill>
              </a:rPr>
              <a:t> modu može detektirati kolizije na linku (kolizija je </a:t>
            </a:r>
            <a:r>
              <a:rPr lang="hr-HR" sz="2000" dirty="0" err="1">
                <a:solidFill>
                  <a:srgbClr val="002060"/>
                </a:solidFill>
              </a:rPr>
              <a:t>povečanje</a:t>
            </a:r>
            <a:r>
              <a:rPr lang="hr-HR" sz="2000" dirty="0">
                <a:solidFill>
                  <a:srgbClr val="002060"/>
                </a:solidFill>
              </a:rPr>
              <a:t> amplitude signala na linku)</a:t>
            </a:r>
          </a:p>
          <a:p>
            <a:pPr marL="180975" indent="-180975">
              <a:buFont typeface="Wingdings" pitchFamily="2" charset="2"/>
              <a:buChar char="Ø"/>
            </a:pPr>
            <a:r>
              <a:rPr lang="hr-HR" sz="2000" b="1" u="sng" dirty="0" err="1">
                <a:solidFill>
                  <a:srgbClr val="002060"/>
                </a:solidFill>
              </a:rPr>
              <a:t>Jam</a:t>
            </a:r>
            <a:r>
              <a:rPr lang="hr-HR" sz="2000" b="1" u="sng" dirty="0">
                <a:solidFill>
                  <a:srgbClr val="002060"/>
                </a:solidFill>
              </a:rPr>
              <a:t> Signal i </a:t>
            </a:r>
            <a:r>
              <a:rPr lang="hr-HR" sz="2000" b="1" u="sng" dirty="0" err="1">
                <a:solidFill>
                  <a:srgbClr val="002060"/>
                </a:solidFill>
              </a:rPr>
              <a:t>Random</a:t>
            </a:r>
            <a:r>
              <a:rPr lang="hr-HR" sz="2000" b="1" u="sng" dirty="0">
                <a:solidFill>
                  <a:srgbClr val="002060"/>
                </a:solidFill>
              </a:rPr>
              <a:t> </a:t>
            </a:r>
            <a:r>
              <a:rPr lang="hr-HR" sz="2000" b="1" u="sng" dirty="0" err="1">
                <a:solidFill>
                  <a:srgbClr val="002060"/>
                </a:solidFill>
              </a:rPr>
              <a:t>backoff</a:t>
            </a:r>
            <a:r>
              <a:rPr lang="hr-HR" sz="2000" b="1" u="sng" dirty="0">
                <a:solidFill>
                  <a:srgbClr val="002060"/>
                </a:solidFill>
              </a:rPr>
              <a:t> algoritam </a:t>
            </a:r>
            <a:r>
              <a:rPr lang="hr-HR" sz="2000" dirty="0">
                <a:solidFill>
                  <a:srgbClr val="002060"/>
                </a:solidFill>
              </a:rPr>
              <a:t>- Kada je kolizija na linku detektirana, uređaj koji šalje promet šalje “</a:t>
            </a:r>
            <a:r>
              <a:rPr lang="hr-HR" sz="2000" dirty="0" err="1">
                <a:solidFill>
                  <a:srgbClr val="002060"/>
                </a:solidFill>
              </a:rPr>
              <a:t>Jam</a:t>
            </a:r>
            <a:r>
              <a:rPr lang="hr-HR" sz="2000" dirty="0">
                <a:solidFill>
                  <a:srgbClr val="002060"/>
                </a:solidFill>
              </a:rPr>
              <a:t> “signal kojim </a:t>
            </a:r>
            <a:r>
              <a:rPr lang="hr-HR" sz="2000" dirty="0" err="1">
                <a:solidFill>
                  <a:srgbClr val="002060"/>
                </a:solidFill>
              </a:rPr>
              <a:t>obaviještava</a:t>
            </a:r>
            <a:r>
              <a:rPr lang="hr-HR" sz="2000" dirty="0">
                <a:solidFill>
                  <a:srgbClr val="002060"/>
                </a:solidFill>
              </a:rPr>
              <a:t> druge uređaje o koliziji tako da svi mogu pokrenuti “</a:t>
            </a:r>
            <a:r>
              <a:rPr lang="hr-HR" sz="2000" dirty="0" err="1">
                <a:solidFill>
                  <a:srgbClr val="002060"/>
                </a:solidFill>
              </a:rPr>
              <a:t>Random</a:t>
            </a:r>
            <a:r>
              <a:rPr lang="hr-HR" sz="2000" dirty="0">
                <a:solidFill>
                  <a:srgbClr val="002060"/>
                </a:solidFill>
              </a:rPr>
              <a:t> </a:t>
            </a:r>
            <a:r>
              <a:rPr lang="hr-HR" sz="2000" dirty="0" err="1">
                <a:solidFill>
                  <a:srgbClr val="002060"/>
                </a:solidFill>
              </a:rPr>
              <a:t>Backof</a:t>
            </a:r>
            <a:r>
              <a:rPr lang="hr-HR" sz="2000" dirty="0">
                <a:solidFill>
                  <a:srgbClr val="002060"/>
                </a:solidFill>
              </a:rPr>
              <a:t> algoritam”-taj algoritam omogućava da svi uređaji prestanu odašiljati na neko </a:t>
            </a:r>
            <a:r>
              <a:rPr lang="hr-HR" sz="2000" dirty="0" err="1">
                <a:solidFill>
                  <a:srgbClr val="002060"/>
                </a:solidFill>
              </a:rPr>
              <a:t>random</a:t>
            </a:r>
            <a:r>
              <a:rPr lang="hr-HR" sz="2000" dirty="0">
                <a:solidFill>
                  <a:srgbClr val="002060"/>
                </a:solidFill>
              </a:rPr>
              <a:t> vrijeme, za koje kolizija na linku nestane</a:t>
            </a:r>
          </a:p>
          <a:p>
            <a:pPr marL="360363" indent="-180975">
              <a:buFont typeface="Wingdings" pitchFamily="2" charset="2"/>
              <a:buChar char="ü"/>
            </a:pPr>
            <a:r>
              <a:rPr lang="hr-HR" sz="2000" dirty="0">
                <a:solidFill>
                  <a:srgbClr val="002060"/>
                </a:solidFill>
              </a:rPr>
              <a:t>Nakon što </a:t>
            </a:r>
            <a:r>
              <a:rPr lang="hr-HR" sz="2000" dirty="0" err="1">
                <a:solidFill>
                  <a:srgbClr val="002060"/>
                </a:solidFill>
              </a:rPr>
              <a:t>Random</a:t>
            </a:r>
            <a:r>
              <a:rPr lang="hr-HR" sz="2000" dirty="0">
                <a:solidFill>
                  <a:srgbClr val="002060"/>
                </a:solidFill>
              </a:rPr>
              <a:t> </a:t>
            </a:r>
            <a:r>
              <a:rPr lang="hr-HR" sz="2000" dirty="0" err="1">
                <a:solidFill>
                  <a:srgbClr val="002060"/>
                </a:solidFill>
              </a:rPr>
              <a:t>timer</a:t>
            </a:r>
            <a:r>
              <a:rPr lang="hr-HR" sz="2000" dirty="0">
                <a:solidFill>
                  <a:srgbClr val="002060"/>
                </a:solidFill>
              </a:rPr>
              <a:t> istekne svi uređaji se vraćaju u stanje slušanja medija prije slanja (</a:t>
            </a:r>
            <a:r>
              <a:rPr lang="hr-HR" sz="2000" dirty="0" err="1">
                <a:solidFill>
                  <a:srgbClr val="002060"/>
                </a:solidFill>
              </a:rPr>
              <a:t>listening</a:t>
            </a:r>
            <a:r>
              <a:rPr lang="hr-HR" sz="2000" dirty="0">
                <a:solidFill>
                  <a:srgbClr val="002060"/>
                </a:solidFill>
              </a:rPr>
              <a:t> </a:t>
            </a:r>
            <a:r>
              <a:rPr lang="hr-HR" sz="2000" dirty="0" err="1">
                <a:solidFill>
                  <a:srgbClr val="002060"/>
                </a:solidFill>
              </a:rPr>
              <a:t>befor</a:t>
            </a:r>
            <a:r>
              <a:rPr lang="hr-HR" sz="2000" dirty="0">
                <a:solidFill>
                  <a:srgbClr val="002060"/>
                </a:solidFill>
              </a:rPr>
              <a:t> </a:t>
            </a:r>
            <a:r>
              <a:rPr lang="hr-HR" sz="2000" dirty="0" err="1">
                <a:solidFill>
                  <a:srgbClr val="002060"/>
                </a:solidFill>
              </a:rPr>
              <a:t>transmitting</a:t>
            </a:r>
            <a:r>
              <a:rPr lang="hr-HR" sz="2000" dirty="0">
                <a:solidFill>
                  <a:srgbClr val="002060"/>
                </a:solidFill>
              </a:rPr>
              <a:t>)</a:t>
            </a:r>
          </a:p>
          <a:p>
            <a:pPr marL="360363" indent="-180975">
              <a:buFont typeface="Wingdings" pitchFamily="2" charset="2"/>
              <a:buChar char="ü"/>
            </a:pPr>
            <a:r>
              <a:rPr lang="hr-HR" sz="2000" dirty="0" err="1">
                <a:solidFill>
                  <a:srgbClr val="002060"/>
                </a:solidFill>
              </a:rPr>
              <a:t>Random</a:t>
            </a:r>
            <a:r>
              <a:rPr lang="hr-HR" sz="2000" dirty="0">
                <a:solidFill>
                  <a:srgbClr val="002060"/>
                </a:solidFill>
              </a:rPr>
              <a:t> vrijeme </a:t>
            </a:r>
            <a:r>
              <a:rPr lang="hr-HR" sz="2000" dirty="0" err="1">
                <a:solidFill>
                  <a:srgbClr val="002060"/>
                </a:solidFill>
              </a:rPr>
              <a:t>Backof</a:t>
            </a:r>
            <a:r>
              <a:rPr lang="hr-HR" sz="2000" dirty="0">
                <a:solidFill>
                  <a:srgbClr val="002060"/>
                </a:solidFill>
              </a:rPr>
              <a:t> algoritma osigurava da uređaji koji su sudjelovali u koliziji ne počnu slati promet istovremeno</a:t>
            </a:r>
          </a:p>
        </p:txBody>
      </p:sp>
    </p:spTree>
    <p:extLst>
      <p:ext uri="{BB962C8B-B14F-4D97-AF65-F5344CB8AC3E}">
        <p14:creationId xmlns:p14="http://schemas.microsoft.com/office/powerpoint/2010/main" val="1135990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a:t>
            </a:r>
          </a:p>
        </p:txBody>
      </p:sp>
      <p:pic>
        <p:nvPicPr>
          <p:cNvPr id="4" name="Picture 2">
            <a:extLst>
              <a:ext uri="{FF2B5EF4-FFF2-40B4-BE49-F238E27FC236}">
                <a16:creationId xmlns:a16="http://schemas.microsoft.com/office/drawing/2014/main" id="{9378A831-886B-46CA-B65C-BA5111D97F0C}"/>
              </a:ext>
            </a:extLst>
          </p:cNvPr>
          <p:cNvPicPr>
            <a:picLocks noChangeAspect="1" noChangeArrowheads="1"/>
          </p:cNvPicPr>
          <p:nvPr/>
        </p:nvPicPr>
        <p:blipFill>
          <a:blip r:embed="rId2"/>
          <a:srcRect/>
          <a:stretch>
            <a:fillRect/>
          </a:stretch>
        </p:blipFill>
        <p:spPr bwMode="auto">
          <a:xfrm>
            <a:off x="3128409" y="679865"/>
            <a:ext cx="7143768" cy="5404501"/>
          </a:xfrm>
          <a:prstGeom prst="rect">
            <a:avLst/>
          </a:prstGeom>
          <a:noFill/>
          <a:ln w="9525">
            <a:noFill/>
            <a:miter lim="800000"/>
            <a:headEnd/>
            <a:tailEnd/>
          </a:ln>
          <a:effectLst/>
        </p:spPr>
      </p:pic>
    </p:spTree>
    <p:extLst>
      <p:ext uri="{BB962C8B-B14F-4D97-AF65-F5344CB8AC3E}">
        <p14:creationId xmlns:p14="http://schemas.microsoft.com/office/powerpoint/2010/main" val="3597302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 uređaj HUB</a:t>
            </a:r>
          </a:p>
        </p:txBody>
      </p:sp>
      <p:pic>
        <p:nvPicPr>
          <p:cNvPr id="4" name="Picture 2">
            <a:extLst>
              <a:ext uri="{FF2B5EF4-FFF2-40B4-BE49-F238E27FC236}">
                <a16:creationId xmlns:a16="http://schemas.microsoft.com/office/drawing/2014/main" id="{B24B99CB-E32D-4DF2-8F3A-4262E1A3CAFB}"/>
              </a:ext>
            </a:extLst>
          </p:cNvPr>
          <p:cNvPicPr>
            <a:picLocks noChangeAspect="1" noChangeArrowheads="1"/>
          </p:cNvPicPr>
          <p:nvPr/>
        </p:nvPicPr>
        <p:blipFill>
          <a:blip r:embed="rId2"/>
          <a:srcRect/>
          <a:stretch>
            <a:fillRect/>
          </a:stretch>
        </p:blipFill>
        <p:spPr bwMode="auto">
          <a:xfrm>
            <a:off x="1781175" y="3429000"/>
            <a:ext cx="8382000" cy="2638425"/>
          </a:xfrm>
          <a:prstGeom prst="rect">
            <a:avLst/>
          </a:prstGeom>
          <a:noFill/>
          <a:ln w="9525">
            <a:noFill/>
            <a:miter lim="800000"/>
            <a:headEnd/>
            <a:tailEnd/>
          </a:ln>
          <a:effectLst/>
        </p:spPr>
      </p:pic>
      <p:sp>
        <p:nvSpPr>
          <p:cNvPr id="5" name="Pravokutnik 4">
            <a:extLst>
              <a:ext uri="{FF2B5EF4-FFF2-40B4-BE49-F238E27FC236}">
                <a16:creationId xmlns:a16="http://schemas.microsoft.com/office/drawing/2014/main" id="{BEB55519-B21C-47D5-ABBB-4A00E737D228}"/>
              </a:ext>
            </a:extLst>
          </p:cNvPr>
          <p:cNvSpPr/>
          <p:nvPr/>
        </p:nvSpPr>
        <p:spPr>
          <a:xfrm>
            <a:off x="133350" y="929491"/>
            <a:ext cx="11814810" cy="2585323"/>
          </a:xfrm>
          <a:prstGeom prst="rect">
            <a:avLst/>
          </a:prstGeom>
        </p:spPr>
        <p:txBody>
          <a:bodyPr wrap="square">
            <a:spAutoFit/>
          </a:bodyPr>
          <a:lstStyle/>
          <a:p>
            <a:pPr marL="180975" indent="-180975">
              <a:buFont typeface="Wingdings" pitchFamily="2" charset="2"/>
              <a:buChar char="Ø"/>
            </a:pPr>
            <a:r>
              <a:rPr lang="hr-HR" dirty="0" err="1">
                <a:solidFill>
                  <a:srgbClr val="002060"/>
                </a:solidFill>
              </a:rPr>
              <a:t>Hub</a:t>
            </a:r>
            <a:r>
              <a:rPr lang="hr-HR" dirty="0">
                <a:solidFill>
                  <a:srgbClr val="002060"/>
                </a:solidFill>
              </a:rPr>
              <a:t> (uređaj na fizičkom sloju)-uloga mu je reprodukcija signala i korištenjem </a:t>
            </a:r>
            <a:r>
              <a:rPr lang="hr-HR" dirty="0" err="1">
                <a:solidFill>
                  <a:srgbClr val="002060"/>
                </a:solidFill>
              </a:rPr>
              <a:t>hub</a:t>
            </a:r>
            <a:r>
              <a:rPr lang="hr-HR" dirty="0">
                <a:solidFill>
                  <a:srgbClr val="002060"/>
                </a:solidFill>
              </a:rPr>
              <a:t>-ova stvaraju se sve veće i veće kolizijske domene dok u jednom trenutku mreža ne postane beskorisna, jer je CSMA/CD kreiran za male mreže s ograničenom količinom prometa</a:t>
            </a:r>
          </a:p>
          <a:p>
            <a:pPr marL="180975" indent="-180975">
              <a:buFont typeface="Wingdings" pitchFamily="2" charset="2"/>
              <a:buChar char="Ø"/>
            </a:pPr>
            <a:r>
              <a:rPr lang="hr-HR" dirty="0">
                <a:solidFill>
                  <a:srgbClr val="002060"/>
                </a:solidFill>
              </a:rPr>
              <a:t>Ako se koriste </a:t>
            </a:r>
            <a:r>
              <a:rPr lang="hr-HR" dirty="0" err="1">
                <a:solidFill>
                  <a:srgbClr val="002060"/>
                </a:solidFill>
              </a:rPr>
              <a:t>Hub</a:t>
            </a:r>
            <a:r>
              <a:rPr lang="hr-HR" dirty="0">
                <a:solidFill>
                  <a:srgbClr val="002060"/>
                </a:solidFill>
              </a:rPr>
              <a:t> uređaji u većim mrežama problem što samo jedan uređaj može slati u nekom trenutku (to je Half </a:t>
            </a:r>
            <a:r>
              <a:rPr lang="hr-HR" dirty="0" err="1">
                <a:solidFill>
                  <a:srgbClr val="002060"/>
                </a:solidFill>
              </a:rPr>
              <a:t>duplex</a:t>
            </a:r>
            <a:r>
              <a:rPr lang="hr-HR" dirty="0">
                <a:solidFill>
                  <a:srgbClr val="002060"/>
                </a:solidFill>
              </a:rPr>
              <a:t> komunikacija)</a:t>
            </a:r>
          </a:p>
          <a:p>
            <a:pPr marL="180975" indent="-180975">
              <a:buFont typeface="Wingdings" pitchFamily="2" charset="2"/>
              <a:buChar char="Ø"/>
            </a:pPr>
            <a:r>
              <a:rPr lang="hr-HR" dirty="0">
                <a:solidFill>
                  <a:srgbClr val="002060"/>
                </a:solidFill>
              </a:rPr>
              <a:t>Zbog latencije u mreži ostali uređaji neće biti </a:t>
            </a:r>
            <a:r>
              <a:rPr lang="hr-HR" dirty="0" err="1">
                <a:solidFill>
                  <a:srgbClr val="002060"/>
                </a:solidFill>
              </a:rPr>
              <a:t>svijesni</a:t>
            </a:r>
            <a:r>
              <a:rPr lang="hr-HR" dirty="0">
                <a:solidFill>
                  <a:srgbClr val="002060"/>
                </a:solidFill>
              </a:rPr>
              <a:t> da neko računalo šalje podatke</a:t>
            </a:r>
          </a:p>
          <a:p>
            <a:pPr marL="180975" indent="-180975">
              <a:buFont typeface="Wingdings" pitchFamily="2" charset="2"/>
              <a:buChar char="Ø"/>
            </a:pPr>
            <a:r>
              <a:rPr lang="hr-HR" dirty="0" err="1">
                <a:solidFill>
                  <a:srgbClr val="FF0000"/>
                </a:solidFill>
              </a:rPr>
              <a:t>Portovi</a:t>
            </a:r>
            <a:r>
              <a:rPr lang="hr-HR" dirty="0">
                <a:solidFill>
                  <a:srgbClr val="FF0000"/>
                </a:solidFill>
              </a:rPr>
              <a:t> na Cisco opremi mogu biti auto, </a:t>
            </a:r>
            <a:r>
              <a:rPr lang="hr-HR" dirty="0" err="1">
                <a:solidFill>
                  <a:srgbClr val="FF0000"/>
                </a:solidFill>
              </a:rPr>
              <a:t>full</a:t>
            </a:r>
            <a:r>
              <a:rPr lang="hr-HR" dirty="0">
                <a:solidFill>
                  <a:srgbClr val="FF0000"/>
                </a:solidFill>
              </a:rPr>
              <a:t> i half </a:t>
            </a:r>
            <a:r>
              <a:rPr lang="hr-HR" dirty="0" err="1">
                <a:solidFill>
                  <a:srgbClr val="FF0000"/>
                </a:solidFill>
              </a:rPr>
              <a:t>duplex</a:t>
            </a:r>
            <a:endParaRPr lang="hr-HR" dirty="0">
              <a:solidFill>
                <a:srgbClr val="FF0000"/>
              </a:solidFill>
            </a:endParaRPr>
          </a:p>
          <a:p>
            <a:pPr marL="180975" indent="-180975">
              <a:buFont typeface="Wingdings" pitchFamily="2" charset="2"/>
              <a:buChar char="Ø"/>
            </a:pPr>
            <a:r>
              <a:rPr lang="hr-HR" dirty="0">
                <a:solidFill>
                  <a:srgbClr val="FF0000"/>
                </a:solidFill>
              </a:rPr>
              <a:t>Također auto-MDIX (</a:t>
            </a:r>
            <a:r>
              <a:rPr lang="hr-HR" dirty="0" err="1">
                <a:solidFill>
                  <a:srgbClr val="FF0000"/>
                </a:solidFill>
              </a:rPr>
              <a:t>medium</a:t>
            </a:r>
            <a:r>
              <a:rPr lang="hr-HR" dirty="0">
                <a:solidFill>
                  <a:srgbClr val="FF0000"/>
                </a:solidFill>
              </a:rPr>
              <a:t> </a:t>
            </a:r>
            <a:r>
              <a:rPr lang="hr-HR" dirty="0" err="1">
                <a:solidFill>
                  <a:srgbClr val="FF0000"/>
                </a:solidFill>
              </a:rPr>
              <a:t>dependent</a:t>
            </a:r>
            <a:r>
              <a:rPr lang="hr-HR" dirty="0">
                <a:solidFill>
                  <a:srgbClr val="FF0000"/>
                </a:solidFill>
              </a:rPr>
              <a:t> auto </a:t>
            </a:r>
            <a:r>
              <a:rPr lang="hr-HR" dirty="0" err="1">
                <a:solidFill>
                  <a:srgbClr val="FF0000"/>
                </a:solidFill>
              </a:rPr>
              <a:t>interface</a:t>
            </a:r>
            <a:r>
              <a:rPr lang="hr-HR" dirty="0">
                <a:solidFill>
                  <a:srgbClr val="FF0000"/>
                </a:solidFill>
              </a:rPr>
              <a:t> </a:t>
            </a:r>
            <a:r>
              <a:rPr lang="hr-HR" dirty="0" err="1">
                <a:solidFill>
                  <a:srgbClr val="FF0000"/>
                </a:solidFill>
              </a:rPr>
              <a:t>crossover</a:t>
            </a:r>
            <a:r>
              <a:rPr lang="hr-HR" dirty="0">
                <a:solidFill>
                  <a:srgbClr val="FF0000"/>
                </a:solidFill>
              </a:rPr>
              <a:t>) omogućava da se koriste samo </a:t>
            </a:r>
            <a:r>
              <a:rPr lang="hr-HR" dirty="0" err="1">
                <a:solidFill>
                  <a:srgbClr val="FF0000"/>
                </a:solidFill>
              </a:rPr>
              <a:t>straight</a:t>
            </a:r>
            <a:r>
              <a:rPr lang="hr-HR" dirty="0">
                <a:solidFill>
                  <a:srgbClr val="FF0000"/>
                </a:solidFill>
              </a:rPr>
              <a:t> kablovi</a:t>
            </a:r>
          </a:p>
        </p:txBody>
      </p:sp>
    </p:spTree>
    <p:extLst>
      <p:ext uri="{BB962C8B-B14F-4D97-AF65-F5344CB8AC3E}">
        <p14:creationId xmlns:p14="http://schemas.microsoft.com/office/powerpoint/2010/main" val="1091425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 uređaj HUB vs preklopnik</a:t>
            </a:r>
          </a:p>
        </p:txBody>
      </p:sp>
      <p:pic>
        <p:nvPicPr>
          <p:cNvPr id="6" name="Picture 2">
            <a:extLst>
              <a:ext uri="{FF2B5EF4-FFF2-40B4-BE49-F238E27FC236}">
                <a16:creationId xmlns:a16="http://schemas.microsoft.com/office/drawing/2014/main" id="{E6D6B49E-BC31-44DF-BD9B-AFE1931D4CDA}"/>
              </a:ext>
            </a:extLst>
          </p:cNvPr>
          <p:cNvPicPr>
            <a:picLocks noChangeAspect="1" noChangeArrowheads="1"/>
          </p:cNvPicPr>
          <p:nvPr/>
        </p:nvPicPr>
        <p:blipFill>
          <a:blip r:embed="rId2"/>
          <a:srcRect/>
          <a:stretch>
            <a:fillRect/>
          </a:stretch>
        </p:blipFill>
        <p:spPr bwMode="auto">
          <a:xfrm>
            <a:off x="243840" y="955007"/>
            <a:ext cx="7835811" cy="4947986"/>
          </a:xfrm>
          <a:prstGeom prst="rect">
            <a:avLst/>
          </a:prstGeom>
          <a:noFill/>
          <a:ln w="9525">
            <a:noFill/>
            <a:miter lim="800000"/>
            <a:headEnd/>
            <a:tailEnd/>
          </a:ln>
          <a:effectLst/>
        </p:spPr>
      </p:pic>
      <p:sp>
        <p:nvSpPr>
          <p:cNvPr id="2" name="Pravokutnik 1">
            <a:extLst>
              <a:ext uri="{FF2B5EF4-FFF2-40B4-BE49-F238E27FC236}">
                <a16:creationId xmlns:a16="http://schemas.microsoft.com/office/drawing/2014/main" id="{08C2DBB6-6418-4494-B6D4-C09D3B8A91D2}"/>
              </a:ext>
            </a:extLst>
          </p:cNvPr>
          <p:cNvSpPr/>
          <p:nvPr/>
        </p:nvSpPr>
        <p:spPr>
          <a:xfrm>
            <a:off x="7648575" y="3997814"/>
            <a:ext cx="4657725" cy="1200329"/>
          </a:xfrm>
          <a:prstGeom prst="rect">
            <a:avLst/>
          </a:prstGeom>
        </p:spPr>
        <p:txBody>
          <a:bodyPr wrap="square">
            <a:spAutoFit/>
          </a:bodyPr>
          <a:lstStyle/>
          <a:p>
            <a:pPr marL="285750" indent="-285750">
              <a:buFont typeface="Wingdings" panose="05000000000000000000" pitchFamily="2" charset="2"/>
              <a:buChar char="§"/>
            </a:pPr>
            <a:r>
              <a:rPr lang="hr-HR" dirty="0" err="1">
                <a:solidFill>
                  <a:srgbClr val="002060"/>
                </a:solidFill>
              </a:rPr>
              <a:t>Switch</a:t>
            </a:r>
            <a:r>
              <a:rPr lang="hr-HR" dirty="0">
                <a:solidFill>
                  <a:srgbClr val="002060"/>
                </a:solidFill>
              </a:rPr>
              <a:t> omogućava:</a:t>
            </a:r>
          </a:p>
          <a:p>
            <a:pPr marL="555625" indent="-285750">
              <a:buFont typeface="Wingdings" panose="05000000000000000000" pitchFamily="2" charset="2"/>
              <a:buChar char="§"/>
            </a:pPr>
            <a:r>
              <a:rPr lang="hr-HR" dirty="0">
                <a:solidFill>
                  <a:srgbClr val="002060"/>
                </a:solidFill>
              </a:rPr>
              <a:t>Dedicirani </a:t>
            </a:r>
            <a:r>
              <a:rPr lang="hr-HR" dirty="0" err="1">
                <a:solidFill>
                  <a:srgbClr val="002060"/>
                </a:solidFill>
              </a:rPr>
              <a:t>bandwidth</a:t>
            </a:r>
            <a:r>
              <a:rPr lang="hr-HR" dirty="0">
                <a:solidFill>
                  <a:srgbClr val="002060"/>
                </a:solidFill>
              </a:rPr>
              <a:t> na svakom portu</a:t>
            </a:r>
          </a:p>
          <a:p>
            <a:pPr marL="555625" indent="-285750">
              <a:buFont typeface="Wingdings" panose="05000000000000000000" pitchFamily="2" charset="2"/>
              <a:buChar char="§"/>
            </a:pPr>
            <a:r>
              <a:rPr lang="hr-HR" dirty="0">
                <a:solidFill>
                  <a:srgbClr val="002060"/>
                </a:solidFill>
              </a:rPr>
              <a:t>Okolinu bez kolizija</a:t>
            </a:r>
          </a:p>
          <a:p>
            <a:pPr marL="555625" indent="-285750">
              <a:buFont typeface="Wingdings" panose="05000000000000000000" pitchFamily="2" charset="2"/>
              <a:buChar char="§"/>
            </a:pPr>
            <a:r>
              <a:rPr lang="hr-HR" dirty="0" err="1">
                <a:solidFill>
                  <a:srgbClr val="002060"/>
                </a:solidFill>
              </a:rPr>
              <a:t>Full-Duplex</a:t>
            </a:r>
            <a:r>
              <a:rPr lang="hr-HR" dirty="0">
                <a:solidFill>
                  <a:srgbClr val="002060"/>
                </a:solidFill>
              </a:rPr>
              <a:t> komunikaciju</a:t>
            </a:r>
          </a:p>
        </p:txBody>
      </p:sp>
      <p:sp>
        <p:nvSpPr>
          <p:cNvPr id="7" name="TekstniOkvir 6">
            <a:extLst>
              <a:ext uri="{FF2B5EF4-FFF2-40B4-BE49-F238E27FC236}">
                <a16:creationId xmlns:a16="http://schemas.microsoft.com/office/drawing/2014/main" id="{0F2F97FB-902F-489A-ADFF-B194D6082E7E}"/>
              </a:ext>
            </a:extLst>
          </p:cNvPr>
          <p:cNvSpPr txBox="1"/>
          <p:nvPr/>
        </p:nvSpPr>
        <p:spPr>
          <a:xfrm>
            <a:off x="8391525" y="1447800"/>
            <a:ext cx="3307316" cy="1200329"/>
          </a:xfrm>
          <a:prstGeom prst="rect">
            <a:avLst/>
          </a:prstGeom>
          <a:noFill/>
        </p:spPr>
        <p:txBody>
          <a:bodyPr wrap="none" rtlCol="0">
            <a:spAutoFit/>
          </a:bodyPr>
          <a:lstStyle/>
          <a:p>
            <a:pPr marL="285750" indent="-285750">
              <a:buFont typeface="Wingdings" panose="05000000000000000000" pitchFamily="2" charset="2"/>
              <a:buChar char="§"/>
            </a:pPr>
            <a:r>
              <a:rPr lang="hr-HR" dirty="0"/>
              <a:t>HUB mreže nisu skalabilne!</a:t>
            </a:r>
          </a:p>
          <a:p>
            <a:pPr marL="285750" indent="-285750">
              <a:buFont typeface="Wingdings" panose="05000000000000000000" pitchFamily="2" charset="2"/>
              <a:buChar char="§"/>
            </a:pPr>
            <a:r>
              <a:rPr lang="hr-HR" dirty="0"/>
              <a:t>Vrlo su spore!</a:t>
            </a:r>
          </a:p>
          <a:p>
            <a:pPr marL="285750" indent="-285750">
              <a:buFont typeface="Wingdings" panose="05000000000000000000" pitchFamily="2" charset="2"/>
              <a:buChar char="§"/>
            </a:pPr>
            <a:r>
              <a:rPr lang="hr-HR" dirty="0"/>
              <a:t>Danas neupotrebljive!</a:t>
            </a:r>
          </a:p>
          <a:p>
            <a:pPr marL="285750" indent="-285750">
              <a:buFont typeface="Wingdings" panose="05000000000000000000" pitchFamily="2" charset="2"/>
              <a:buChar char="§"/>
            </a:pPr>
            <a:r>
              <a:rPr lang="hr-HR" dirty="0"/>
              <a:t>HUB=</a:t>
            </a:r>
            <a:r>
              <a:rPr lang="hr-HR" dirty="0" err="1"/>
              <a:t>PacketSniffer</a:t>
            </a:r>
            <a:endParaRPr lang="hr-HR" dirty="0"/>
          </a:p>
        </p:txBody>
      </p:sp>
    </p:spTree>
    <p:extLst>
      <p:ext uri="{BB962C8B-B14F-4D97-AF65-F5344CB8AC3E}">
        <p14:creationId xmlns:p14="http://schemas.microsoft.com/office/powerpoint/2010/main" val="2020655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FE51F135-4DB5-4B30-81BF-12A703B3C01B}"/>
              </a:ext>
            </a:extLst>
          </p:cNvPr>
          <p:cNvPicPr>
            <a:picLocks noChangeAspect="1" noChangeArrowheads="1"/>
          </p:cNvPicPr>
          <p:nvPr/>
        </p:nvPicPr>
        <p:blipFill>
          <a:blip r:embed="rId2"/>
          <a:srcRect/>
          <a:stretch>
            <a:fillRect/>
          </a:stretch>
        </p:blipFill>
        <p:spPr bwMode="auto">
          <a:xfrm>
            <a:off x="1369223" y="3010825"/>
            <a:ext cx="6524622" cy="3701754"/>
          </a:xfrm>
          <a:prstGeom prst="rect">
            <a:avLst/>
          </a:prstGeom>
          <a:noFill/>
          <a:ln w="9525">
            <a:noFill/>
            <a:miter lim="800000"/>
            <a:headEnd/>
            <a:tailEnd/>
          </a:ln>
          <a:effectLst/>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Kako radi preklopnik</a:t>
            </a:r>
          </a:p>
        </p:txBody>
      </p:sp>
      <p:sp>
        <p:nvSpPr>
          <p:cNvPr id="4" name="Pravokutnik 3">
            <a:extLst>
              <a:ext uri="{FF2B5EF4-FFF2-40B4-BE49-F238E27FC236}">
                <a16:creationId xmlns:a16="http://schemas.microsoft.com/office/drawing/2014/main" id="{FA190A55-9E07-43BB-8CAA-DEC20E1DF5B6}"/>
              </a:ext>
            </a:extLst>
          </p:cNvPr>
          <p:cNvSpPr/>
          <p:nvPr/>
        </p:nvSpPr>
        <p:spPr>
          <a:xfrm>
            <a:off x="66675" y="991791"/>
            <a:ext cx="12125325" cy="2308324"/>
          </a:xfrm>
          <a:prstGeom prst="rect">
            <a:avLst/>
          </a:prstGeom>
        </p:spPr>
        <p:txBody>
          <a:bodyPr wrap="square">
            <a:spAutoFit/>
          </a:bodyPr>
          <a:lstStyle/>
          <a:p>
            <a:pPr>
              <a:buFont typeface="Wingdings" pitchFamily="2" charset="2"/>
              <a:buChar char="Ø"/>
            </a:pPr>
            <a:r>
              <a:rPr lang="hr-HR" dirty="0">
                <a:solidFill>
                  <a:srgbClr val="002060"/>
                </a:solidFill>
              </a:rPr>
              <a:t>Preklopnik radi slijedeće:</a:t>
            </a:r>
          </a:p>
          <a:p>
            <a:pPr marL="180975">
              <a:buFont typeface="Wingdings" pitchFamily="2" charset="2"/>
              <a:buChar char="ü"/>
            </a:pPr>
            <a:r>
              <a:rPr lang="hr-HR" dirty="0" err="1">
                <a:solidFill>
                  <a:srgbClr val="FF0000"/>
                </a:solidFill>
              </a:rPr>
              <a:t>Learning</a:t>
            </a:r>
            <a:r>
              <a:rPr lang="hr-HR" dirty="0">
                <a:solidFill>
                  <a:srgbClr val="002060"/>
                </a:solidFill>
              </a:rPr>
              <a:t> (popunjava MAC tablicu na temelju </a:t>
            </a:r>
            <a:r>
              <a:rPr lang="hr-HR" dirty="0" err="1">
                <a:solidFill>
                  <a:srgbClr val="002060"/>
                </a:solidFill>
              </a:rPr>
              <a:t>source</a:t>
            </a:r>
            <a:r>
              <a:rPr lang="hr-HR" dirty="0">
                <a:solidFill>
                  <a:srgbClr val="002060"/>
                </a:solidFill>
              </a:rPr>
              <a:t> MAC adrese)</a:t>
            </a:r>
          </a:p>
          <a:p>
            <a:pPr marL="360363" indent="-179388">
              <a:buFont typeface="Wingdings" pitchFamily="2" charset="2"/>
              <a:buChar char="ü"/>
            </a:pPr>
            <a:r>
              <a:rPr lang="hr-HR" dirty="0" err="1">
                <a:solidFill>
                  <a:srgbClr val="FF0000"/>
                </a:solidFill>
              </a:rPr>
              <a:t>Aging</a:t>
            </a:r>
            <a:r>
              <a:rPr lang="hr-HR" dirty="0">
                <a:solidFill>
                  <a:srgbClr val="002060"/>
                </a:solidFill>
              </a:rPr>
              <a:t> (Nakon što </a:t>
            </a:r>
            <a:r>
              <a:rPr lang="hr-HR" dirty="0" err="1">
                <a:solidFill>
                  <a:srgbClr val="002060"/>
                </a:solidFill>
              </a:rPr>
              <a:t>timer</a:t>
            </a:r>
            <a:r>
              <a:rPr lang="hr-HR" dirty="0">
                <a:solidFill>
                  <a:srgbClr val="002060"/>
                </a:solidFill>
              </a:rPr>
              <a:t> za neki zapis u MAC tablici istekne ta MAC adresa se miče iz MAC tablice)</a:t>
            </a:r>
          </a:p>
          <a:p>
            <a:pPr marL="180975">
              <a:buFont typeface="Wingdings" pitchFamily="2" charset="2"/>
              <a:buChar char="ü"/>
            </a:pPr>
            <a:r>
              <a:rPr lang="hr-HR" dirty="0" err="1">
                <a:solidFill>
                  <a:srgbClr val="FF0000"/>
                </a:solidFill>
              </a:rPr>
              <a:t>Flooding</a:t>
            </a:r>
            <a:r>
              <a:rPr lang="hr-HR" dirty="0">
                <a:solidFill>
                  <a:srgbClr val="002060"/>
                </a:solidFill>
              </a:rPr>
              <a:t> (Ako </a:t>
            </a:r>
            <a:r>
              <a:rPr lang="hr-HR" dirty="0" err="1">
                <a:solidFill>
                  <a:srgbClr val="002060"/>
                </a:solidFill>
              </a:rPr>
              <a:t>switch</a:t>
            </a:r>
            <a:r>
              <a:rPr lang="hr-HR" dirty="0">
                <a:solidFill>
                  <a:srgbClr val="002060"/>
                </a:solidFill>
              </a:rPr>
              <a:t> ne zna gdje poslati neki </a:t>
            </a:r>
            <a:r>
              <a:rPr lang="hr-HR" dirty="0" err="1">
                <a:solidFill>
                  <a:srgbClr val="002060"/>
                </a:solidFill>
              </a:rPr>
              <a:t>frame</a:t>
            </a:r>
            <a:r>
              <a:rPr lang="hr-HR" dirty="0">
                <a:solidFill>
                  <a:srgbClr val="002060"/>
                </a:solidFill>
              </a:rPr>
              <a:t>, jer nema MAC adresu u tablici, tada ga šalje na sve </a:t>
            </a:r>
            <a:r>
              <a:rPr lang="hr-HR" dirty="0" err="1">
                <a:solidFill>
                  <a:srgbClr val="002060"/>
                </a:solidFill>
              </a:rPr>
              <a:t>portove</a:t>
            </a:r>
            <a:r>
              <a:rPr lang="hr-HR" dirty="0">
                <a:solidFill>
                  <a:srgbClr val="002060"/>
                </a:solidFill>
              </a:rPr>
              <a:t> osim na onaj na koji je </a:t>
            </a:r>
            <a:r>
              <a:rPr lang="hr-HR" dirty="0" err="1">
                <a:solidFill>
                  <a:srgbClr val="002060"/>
                </a:solidFill>
              </a:rPr>
              <a:t>frame</a:t>
            </a:r>
            <a:r>
              <a:rPr lang="hr-HR" dirty="0">
                <a:solidFill>
                  <a:srgbClr val="002060"/>
                </a:solidFill>
              </a:rPr>
              <a:t> došao)</a:t>
            </a:r>
          </a:p>
          <a:p>
            <a:pPr marL="180975">
              <a:buFont typeface="Wingdings" pitchFamily="2" charset="2"/>
              <a:buChar char="ü"/>
            </a:pPr>
            <a:r>
              <a:rPr lang="hr-HR" dirty="0" err="1">
                <a:solidFill>
                  <a:srgbClr val="FF0000"/>
                </a:solidFill>
              </a:rPr>
              <a:t>Selective</a:t>
            </a:r>
            <a:r>
              <a:rPr lang="hr-HR" dirty="0">
                <a:solidFill>
                  <a:srgbClr val="FF0000"/>
                </a:solidFill>
              </a:rPr>
              <a:t> </a:t>
            </a:r>
            <a:r>
              <a:rPr lang="hr-HR" dirty="0" err="1">
                <a:solidFill>
                  <a:srgbClr val="FF0000"/>
                </a:solidFill>
              </a:rPr>
              <a:t>Forwarding</a:t>
            </a:r>
            <a:r>
              <a:rPr lang="hr-HR" dirty="0">
                <a:solidFill>
                  <a:srgbClr val="FF0000"/>
                </a:solidFill>
              </a:rPr>
              <a:t> </a:t>
            </a:r>
            <a:r>
              <a:rPr lang="hr-HR" dirty="0">
                <a:solidFill>
                  <a:srgbClr val="002060"/>
                </a:solidFill>
              </a:rPr>
              <a:t>(proces pregleda </a:t>
            </a:r>
            <a:r>
              <a:rPr lang="hr-HR" dirty="0" err="1">
                <a:solidFill>
                  <a:srgbClr val="002060"/>
                </a:solidFill>
              </a:rPr>
              <a:t>destination</a:t>
            </a:r>
            <a:r>
              <a:rPr lang="hr-HR" dirty="0">
                <a:solidFill>
                  <a:srgbClr val="002060"/>
                </a:solidFill>
              </a:rPr>
              <a:t> MAC adrese i prosljeđivanja na određeni </a:t>
            </a:r>
            <a:r>
              <a:rPr lang="hr-HR" dirty="0" err="1">
                <a:solidFill>
                  <a:srgbClr val="002060"/>
                </a:solidFill>
              </a:rPr>
              <a:t>port</a:t>
            </a:r>
            <a:r>
              <a:rPr lang="hr-HR" dirty="0">
                <a:solidFill>
                  <a:srgbClr val="002060"/>
                </a:solidFill>
              </a:rPr>
              <a:t>)</a:t>
            </a:r>
          </a:p>
          <a:p>
            <a:pPr marL="180975">
              <a:buFont typeface="Wingdings" pitchFamily="2" charset="2"/>
              <a:buChar char="ü"/>
            </a:pPr>
            <a:r>
              <a:rPr lang="hr-HR" dirty="0" err="1">
                <a:solidFill>
                  <a:srgbClr val="FF0000"/>
                </a:solidFill>
              </a:rPr>
              <a:t>Filtering</a:t>
            </a:r>
            <a:r>
              <a:rPr lang="hr-HR" dirty="0">
                <a:solidFill>
                  <a:srgbClr val="002060"/>
                </a:solidFill>
              </a:rPr>
              <a:t> (ne šalje </a:t>
            </a:r>
            <a:r>
              <a:rPr lang="hr-HR" dirty="0" err="1">
                <a:solidFill>
                  <a:srgbClr val="002060"/>
                </a:solidFill>
              </a:rPr>
              <a:t>frame</a:t>
            </a:r>
            <a:r>
              <a:rPr lang="hr-HR" dirty="0">
                <a:solidFill>
                  <a:srgbClr val="002060"/>
                </a:solidFill>
              </a:rPr>
              <a:t> na </a:t>
            </a:r>
            <a:r>
              <a:rPr lang="hr-HR" dirty="0" err="1">
                <a:solidFill>
                  <a:srgbClr val="002060"/>
                </a:solidFill>
              </a:rPr>
              <a:t>port</a:t>
            </a:r>
            <a:r>
              <a:rPr lang="hr-HR" dirty="0">
                <a:solidFill>
                  <a:srgbClr val="002060"/>
                </a:solidFill>
              </a:rPr>
              <a:t> na koji ga je dobio, ako je </a:t>
            </a:r>
            <a:r>
              <a:rPr lang="hr-HR" dirty="0" err="1">
                <a:solidFill>
                  <a:srgbClr val="002060"/>
                </a:solidFill>
              </a:rPr>
              <a:t>frame</a:t>
            </a:r>
            <a:r>
              <a:rPr lang="hr-HR" dirty="0">
                <a:solidFill>
                  <a:srgbClr val="002060"/>
                </a:solidFill>
              </a:rPr>
              <a:t> neispravan odbacuje ga, ako je </a:t>
            </a:r>
            <a:r>
              <a:rPr lang="hr-HR" dirty="0" err="1">
                <a:solidFill>
                  <a:srgbClr val="002060"/>
                </a:solidFill>
              </a:rPr>
              <a:t>port</a:t>
            </a:r>
            <a:r>
              <a:rPr lang="hr-HR" dirty="0">
                <a:solidFill>
                  <a:srgbClr val="002060"/>
                </a:solidFill>
              </a:rPr>
              <a:t> </a:t>
            </a:r>
            <a:r>
              <a:rPr lang="hr-HR" dirty="0" err="1">
                <a:solidFill>
                  <a:srgbClr val="002060"/>
                </a:solidFill>
              </a:rPr>
              <a:t>security</a:t>
            </a:r>
            <a:r>
              <a:rPr lang="hr-HR" dirty="0">
                <a:solidFill>
                  <a:srgbClr val="002060"/>
                </a:solidFill>
              </a:rPr>
              <a:t> implementiran...)</a:t>
            </a:r>
          </a:p>
        </p:txBody>
      </p:sp>
      <p:sp>
        <p:nvSpPr>
          <p:cNvPr id="5" name="Pravokutnik 4">
            <a:extLst>
              <a:ext uri="{FF2B5EF4-FFF2-40B4-BE49-F238E27FC236}">
                <a16:creationId xmlns:a16="http://schemas.microsoft.com/office/drawing/2014/main" id="{FA355011-33A1-42FD-BF54-5423AE9831CD}"/>
              </a:ext>
            </a:extLst>
          </p:cNvPr>
          <p:cNvSpPr/>
          <p:nvPr/>
        </p:nvSpPr>
        <p:spPr>
          <a:xfrm>
            <a:off x="7893845" y="3153542"/>
            <a:ext cx="6096000" cy="2677656"/>
          </a:xfrm>
          <a:prstGeom prst="rect">
            <a:avLst/>
          </a:prstGeom>
        </p:spPr>
        <p:txBody>
          <a:bodyPr>
            <a:spAutoFit/>
          </a:bodyPr>
          <a:lstStyle/>
          <a:p>
            <a:r>
              <a:rPr lang="en-US" sz="1400" dirty="0"/>
              <a:t>SW1#</a:t>
            </a:r>
            <a:r>
              <a:rPr lang="en-US" sz="1400" dirty="0">
                <a:solidFill>
                  <a:srgbClr val="FF0000"/>
                </a:solidFill>
              </a:rPr>
              <a:t>sh mac-address-table </a:t>
            </a:r>
          </a:p>
          <a:p>
            <a:r>
              <a:rPr lang="en-US" sz="1400" dirty="0"/>
              <a:t>          Mac Address Table</a:t>
            </a:r>
          </a:p>
          <a:p>
            <a:r>
              <a:rPr lang="en-US" sz="1400" dirty="0"/>
              <a:t>-------------------------------------------</a:t>
            </a:r>
          </a:p>
          <a:p>
            <a:endParaRPr lang="en-US" sz="1400" dirty="0"/>
          </a:p>
          <a:p>
            <a:r>
              <a:rPr lang="en-US" sz="1400" dirty="0" err="1"/>
              <a:t>Vlan</a:t>
            </a:r>
            <a:r>
              <a:rPr lang="en-US" sz="1400" dirty="0"/>
              <a:t>    Mac Address       Type        Ports</a:t>
            </a:r>
          </a:p>
          <a:p>
            <a:r>
              <a:rPr lang="en-US" sz="1400" dirty="0"/>
              <a:t>----    -----------       --------    -----</a:t>
            </a:r>
          </a:p>
          <a:p>
            <a:endParaRPr lang="en-US" sz="1400" dirty="0"/>
          </a:p>
          <a:p>
            <a:r>
              <a:rPr lang="en-US" sz="1400" dirty="0"/>
              <a:t>   1    </a:t>
            </a:r>
            <a:r>
              <a:rPr lang="hr-HR" sz="1400" dirty="0"/>
              <a:t>  </a:t>
            </a:r>
            <a:r>
              <a:rPr lang="en-US" sz="1400" dirty="0"/>
              <a:t>0001.c73a.7154    DYNAMIC     Gig1/1</a:t>
            </a:r>
          </a:p>
          <a:p>
            <a:r>
              <a:rPr lang="en-US" sz="1400" dirty="0"/>
              <a:t>   1    </a:t>
            </a:r>
            <a:r>
              <a:rPr lang="hr-HR" sz="1400" dirty="0"/>
              <a:t>  </a:t>
            </a:r>
            <a:r>
              <a:rPr lang="en-US" sz="1400" dirty="0"/>
              <a:t>00e0.8f81.0b4e    </a:t>
            </a:r>
            <a:r>
              <a:rPr lang="hr-HR" sz="1400" dirty="0"/>
              <a:t> </a:t>
            </a:r>
            <a:r>
              <a:rPr lang="en-US" sz="1400" dirty="0"/>
              <a:t>DYNAMIC     Fa0/2</a:t>
            </a:r>
            <a:endParaRPr lang="hr-HR" sz="1400" dirty="0"/>
          </a:p>
          <a:p>
            <a:r>
              <a:rPr lang="hr-HR" sz="1400" dirty="0"/>
              <a:t>   10    </a:t>
            </a:r>
            <a:r>
              <a:rPr lang="en-US" sz="1400" dirty="0"/>
              <a:t>0001.</a:t>
            </a:r>
            <a:r>
              <a:rPr lang="hr-HR" sz="1400" dirty="0" err="1"/>
              <a:t>abcd</a:t>
            </a:r>
            <a:r>
              <a:rPr lang="en-US" sz="1400" dirty="0"/>
              <a:t>.7</a:t>
            </a:r>
            <a:r>
              <a:rPr lang="hr-HR" sz="1400" dirty="0"/>
              <a:t>232</a:t>
            </a:r>
            <a:r>
              <a:rPr lang="en-US" sz="1400" dirty="0"/>
              <a:t>    DYNAMIC     Gig1/</a:t>
            </a:r>
            <a:r>
              <a:rPr lang="hr-HR" sz="1400" dirty="0"/>
              <a:t>2</a:t>
            </a:r>
            <a:endParaRPr lang="en-US" sz="1400" dirty="0"/>
          </a:p>
          <a:p>
            <a:r>
              <a:rPr lang="en-US" sz="1400" dirty="0"/>
              <a:t>   1    </a:t>
            </a:r>
            <a:r>
              <a:rPr lang="hr-HR" sz="1400" dirty="0"/>
              <a:t>  </a:t>
            </a:r>
            <a:r>
              <a:rPr lang="en-US" sz="1400" dirty="0"/>
              <a:t>00e0.</a:t>
            </a:r>
            <a:r>
              <a:rPr lang="hr-HR" sz="1400" dirty="0"/>
              <a:t>8fba</a:t>
            </a:r>
            <a:r>
              <a:rPr lang="en-US" sz="1400" dirty="0"/>
              <a:t>.</a:t>
            </a:r>
            <a:r>
              <a:rPr lang="hr-HR" sz="1400" dirty="0"/>
              <a:t>baba</a:t>
            </a:r>
            <a:r>
              <a:rPr lang="en-US" sz="1400" dirty="0"/>
              <a:t>    </a:t>
            </a:r>
            <a:r>
              <a:rPr lang="hr-HR" sz="1400" dirty="0"/>
              <a:t> </a:t>
            </a:r>
            <a:r>
              <a:rPr lang="en-US" sz="1400" dirty="0"/>
              <a:t>DYNAMIC     Fa0/2</a:t>
            </a:r>
            <a:endParaRPr lang="hr-HR" sz="1400" dirty="0"/>
          </a:p>
          <a:p>
            <a:endParaRPr lang="hr-HR" sz="1400" dirty="0"/>
          </a:p>
        </p:txBody>
      </p:sp>
      <p:sp>
        <p:nvSpPr>
          <p:cNvPr id="2" name="TextBox 4">
            <a:extLst>
              <a:ext uri="{FF2B5EF4-FFF2-40B4-BE49-F238E27FC236}">
                <a16:creationId xmlns:a16="http://schemas.microsoft.com/office/drawing/2014/main" id="{957747C2-500A-16BE-1F90-01A420CEF311}"/>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642551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Simetrično vs asimetrično preklapanje</a:t>
            </a:r>
          </a:p>
        </p:txBody>
      </p:sp>
      <p:pic>
        <p:nvPicPr>
          <p:cNvPr id="6" name="Picture 2">
            <a:extLst>
              <a:ext uri="{FF2B5EF4-FFF2-40B4-BE49-F238E27FC236}">
                <a16:creationId xmlns:a16="http://schemas.microsoft.com/office/drawing/2014/main" id="{F7EDCDEC-7170-4BEF-BCD7-4FC24C9A6093}"/>
              </a:ext>
            </a:extLst>
          </p:cNvPr>
          <p:cNvPicPr>
            <a:picLocks noChangeAspect="1" noChangeArrowheads="1"/>
          </p:cNvPicPr>
          <p:nvPr/>
        </p:nvPicPr>
        <p:blipFill>
          <a:blip r:embed="rId2"/>
          <a:srcRect/>
          <a:stretch>
            <a:fillRect/>
          </a:stretch>
        </p:blipFill>
        <p:spPr bwMode="auto">
          <a:xfrm>
            <a:off x="2190750" y="1348304"/>
            <a:ext cx="7343775" cy="4343400"/>
          </a:xfrm>
          <a:prstGeom prst="rect">
            <a:avLst/>
          </a:prstGeom>
          <a:noFill/>
          <a:ln w="9525">
            <a:noFill/>
            <a:miter lim="800000"/>
            <a:headEnd/>
            <a:tailEnd/>
          </a:ln>
          <a:effectLst/>
        </p:spPr>
      </p:pic>
    </p:spTree>
    <p:extLst>
      <p:ext uri="{BB962C8B-B14F-4D97-AF65-F5344CB8AC3E}">
        <p14:creationId xmlns:p14="http://schemas.microsoft.com/office/powerpoint/2010/main" val="4121891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Komunikacija u mreži</a:t>
            </a:r>
          </a:p>
        </p:txBody>
      </p:sp>
      <p:sp>
        <p:nvSpPr>
          <p:cNvPr id="2" name="Rectangle 2">
            <a:extLst>
              <a:ext uri="{FF2B5EF4-FFF2-40B4-BE49-F238E27FC236}">
                <a16:creationId xmlns:a16="http://schemas.microsoft.com/office/drawing/2014/main" id="{825431A0-388A-4A39-BB94-95914F7D3B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493FD290-7706-4608-97F1-9034A68C9AA2}"/>
              </a:ext>
            </a:extLst>
          </p:cNvPr>
          <p:cNvGraphicFramePr>
            <a:graphicFrameLocks noChangeAspect="1"/>
          </p:cNvGraphicFramePr>
          <p:nvPr>
            <p:extLst>
              <p:ext uri="{D42A27DB-BD31-4B8C-83A1-F6EECF244321}">
                <p14:modId xmlns:p14="http://schemas.microsoft.com/office/powerpoint/2010/main" val="3742231239"/>
              </p:ext>
            </p:extLst>
          </p:nvPr>
        </p:nvGraphicFramePr>
        <p:xfrm>
          <a:off x="2011680" y="976552"/>
          <a:ext cx="8168640" cy="5252233"/>
        </p:xfrm>
        <a:graphic>
          <a:graphicData uri="http://schemas.openxmlformats.org/presentationml/2006/ole">
            <mc:AlternateContent xmlns:mc="http://schemas.openxmlformats.org/markup-compatibility/2006">
              <mc:Choice xmlns:v="urn:schemas-microsoft-com:vml" Requires="v">
                <p:oleObj name="Visio" r:id="rId2" imgW="7638970" imgH="4914823" progId="Visio.Drawing.15">
                  <p:embed/>
                </p:oleObj>
              </mc:Choice>
              <mc:Fallback>
                <p:oleObj name="Visio" r:id="rId2" imgW="7638970" imgH="4914823"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680" y="976552"/>
                        <a:ext cx="8168640" cy="5252233"/>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47C48649-F738-10D7-D528-BF884E9134E9}"/>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413924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Komunikacija u mreži</a:t>
            </a:r>
          </a:p>
        </p:txBody>
      </p:sp>
      <p:sp>
        <p:nvSpPr>
          <p:cNvPr id="2" name="Rectangle 2">
            <a:extLst>
              <a:ext uri="{FF2B5EF4-FFF2-40B4-BE49-F238E27FC236}">
                <a16:creationId xmlns:a16="http://schemas.microsoft.com/office/drawing/2014/main" id="{825431A0-388A-4A39-BB94-95914F7D3B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a:extLst>
              <a:ext uri="{FF2B5EF4-FFF2-40B4-BE49-F238E27FC236}">
                <a16:creationId xmlns:a16="http://schemas.microsoft.com/office/drawing/2014/main" id="{009EBE84-0BF1-40C8-A5C2-EEA403E5F09C}"/>
              </a:ext>
            </a:extLst>
          </p:cNvPr>
          <p:cNvGrpSpPr/>
          <p:nvPr/>
        </p:nvGrpSpPr>
        <p:grpSpPr>
          <a:xfrm>
            <a:off x="779417" y="1042696"/>
            <a:ext cx="10633166" cy="4980111"/>
            <a:chOff x="0" y="0"/>
            <a:chExt cx="6647895" cy="3292374"/>
          </a:xfrm>
        </p:grpSpPr>
        <p:pic>
          <p:nvPicPr>
            <p:cNvPr id="6" name="Slika 21">
              <a:extLst>
                <a:ext uri="{FF2B5EF4-FFF2-40B4-BE49-F238E27FC236}">
                  <a16:creationId xmlns:a16="http://schemas.microsoft.com/office/drawing/2014/main" id="{C46D7CA4-2160-4A23-80AD-9EE4987EC698}"/>
                </a:ext>
              </a:extLst>
            </p:cNvPr>
            <p:cNvPicPr>
              <a:picLocks noChangeAspect="1"/>
            </p:cNvPicPr>
            <p:nvPr/>
          </p:nvPicPr>
          <p:blipFill>
            <a:blip r:embed="rId2"/>
            <a:stretch>
              <a:fillRect/>
            </a:stretch>
          </p:blipFill>
          <p:spPr>
            <a:xfrm>
              <a:off x="0" y="0"/>
              <a:ext cx="6647895" cy="3292374"/>
            </a:xfrm>
            <a:prstGeom prst="rect">
              <a:avLst/>
            </a:prstGeom>
          </p:spPr>
        </p:pic>
        <p:cxnSp>
          <p:nvCxnSpPr>
            <p:cNvPr id="7" name="Ravni poveznik 34">
              <a:extLst>
                <a:ext uri="{FF2B5EF4-FFF2-40B4-BE49-F238E27FC236}">
                  <a16:creationId xmlns:a16="http://schemas.microsoft.com/office/drawing/2014/main" id="{51D296B5-D396-4C1B-845C-6B7ED395B391}"/>
                </a:ext>
              </a:extLst>
            </p:cNvPr>
            <p:cNvCxnSpPr/>
            <p:nvPr/>
          </p:nvCxnSpPr>
          <p:spPr>
            <a:xfrm>
              <a:off x="503201" y="664668"/>
              <a:ext cx="802786" cy="7787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kstniOkvir 5">
              <a:extLst>
                <a:ext uri="{FF2B5EF4-FFF2-40B4-BE49-F238E27FC236}">
                  <a16:creationId xmlns:a16="http://schemas.microsoft.com/office/drawing/2014/main" id="{DFC2A442-E444-4D59-830D-566A5444A3F1}"/>
                </a:ext>
              </a:extLst>
            </p:cNvPr>
            <p:cNvSpPr txBox="1"/>
            <p:nvPr/>
          </p:nvSpPr>
          <p:spPr>
            <a:xfrm>
              <a:off x="79565" y="206129"/>
              <a:ext cx="845882" cy="559410"/>
            </a:xfrm>
            <a:prstGeom prst="rect">
              <a:avLst/>
            </a:prstGeom>
            <a:noFill/>
          </p:spPr>
          <p:txBody>
            <a:bodyPr wrap="square" rtlCol="0">
              <a:noAutofit/>
            </a:bodyPr>
            <a:lstStyle/>
            <a:p>
              <a:r>
                <a:rPr lang="hr-HR" sz="1800" kern="1200">
                  <a:solidFill>
                    <a:srgbClr val="FF0000"/>
                  </a:solidFill>
                  <a:effectLst/>
                  <a:latin typeface="Calibri" panose="020F0502020204030204" pitchFamily="34" charset="0"/>
                  <a:ea typeface="PMingLiU" panose="020B0604030504040204" pitchFamily="18" charset="-120"/>
                  <a:cs typeface="Tahoma" panose="020B0604030504040204" pitchFamily="34" charset="0"/>
                </a:rPr>
                <a:t>NAT</a:t>
              </a:r>
              <a:endParaRPr lang="en-US" sz="1000">
                <a:solidFill>
                  <a:srgbClr val="000000"/>
                </a:solidFill>
                <a:effectLst/>
                <a:latin typeface="Verdana" panose="020B0604030504040204" pitchFamily="34" charset="0"/>
                <a:ea typeface="Times New Roman" panose="02020603050405020304" pitchFamily="18" charset="0"/>
                <a:cs typeface="Tahoma" panose="020B0604030504040204" pitchFamily="34" charset="0"/>
              </a:endParaRPr>
            </a:p>
          </p:txBody>
        </p:sp>
        <p:sp>
          <p:nvSpPr>
            <p:cNvPr id="9" name="Oval 8">
              <a:extLst>
                <a:ext uri="{FF2B5EF4-FFF2-40B4-BE49-F238E27FC236}">
                  <a16:creationId xmlns:a16="http://schemas.microsoft.com/office/drawing/2014/main" id="{54329DF7-8535-498D-BA82-A30CAAFD3FF3}"/>
                </a:ext>
              </a:extLst>
            </p:cNvPr>
            <p:cNvSpPr/>
            <p:nvPr/>
          </p:nvSpPr>
          <p:spPr>
            <a:xfrm>
              <a:off x="3720904" y="238911"/>
              <a:ext cx="182879"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0" name="Oval 9">
              <a:extLst>
                <a:ext uri="{FF2B5EF4-FFF2-40B4-BE49-F238E27FC236}">
                  <a16:creationId xmlns:a16="http://schemas.microsoft.com/office/drawing/2014/main" id="{E45671E2-5D22-4E24-B205-EBD4C13EFF45}"/>
                </a:ext>
              </a:extLst>
            </p:cNvPr>
            <p:cNvSpPr/>
            <p:nvPr/>
          </p:nvSpPr>
          <p:spPr>
            <a:xfrm>
              <a:off x="5245531" y="1002079"/>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1" name="Oval 10">
              <a:extLst>
                <a:ext uri="{FF2B5EF4-FFF2-40B4-BE49-F238E27FC236}">
                  <a16:creationId xmlns:a16="http://schemas.microsoft.com/office/drawing/2014/main" id="{678BEE32-96F1-4A97-A038-9A89AE107BEE}"/>
                </a:ext>
              </a:extLst>
            </p:cNvPr>
            <p:cNvSpPr/>
            <p:nvPr/>
          </p:nvSpPr>
          <p:spPr>
            <a:xfrm>
              <a:off x="1061775" y="948134"/>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grpSp>
      <p:sp>
        <p:nvSpPr>
          <p:cNvPr id="12" name="TextBox 11">
            <a:extLst>
              <a:ext uri="{FF2B5EF4-FFF2-40B4-BE49-F238E27FC236}">
                <a16:creationId xmlns:a16="http://schemas.microsoft.com/office/drawing/2014/main" id="{6E352E7A-587E-48A3-95EB-367A5E3B2FF2}"/>
              </a:ext>
            </a:extLst>
          </p:cNvPr>
          <p:cNvSpPr txBox="1"/>
          <p:nvPr/>
        </p:nvSpPr>
        <p:spPr>
          <a:xfrm>
            <a:off x="426720" y="5940964"/>
            <a:ext cx="2181559" cy="276999"/>
          </a:xfrm>
          <a:prstGeom prst="rect">
            <a:avLst/>
          </a:prstGeom>
          <a:noFill/>
        </p:spPr>
        <p:txBody>
          <a:bodyPr wrap="none" rtlCol="0">
            <a:spAutoFit/>
          </a:bodyPr>
          <a:lstStyle/>
          <a:p>
            <a:r>
              <a:rPr lang="hr-HR" sz="1200" dirty="0">
                <a:solidFill>
                  <a:srgbClr val="FF0000"/>
                </a:solidFill>
              </a:rPr>
              <a:t>MAC PC1: A12C.CAD4.32B5</a:t>
            </a:r>
            <a:endParaRPr lang="en-US" sz="1200" dirty="0">
              <a:solidFill>
                <a:srgbClr val="FF0000"/>
              </a:solidFill>
            </a:endParaRPr>
          </a:p>
        </p:txBody>
      </p:sp>
      <p:sp>
        <p:nvSpPr>
          <p:cNvPr id="13" name="TextBox 12">
            <a:extLst>
              <a:ext uri="{FF2B5EF4-FFF2-40B4-BE49-F238E27FC236}">
                <a16:creationId xmlns:a16="http://schemas.microsoft.com/office/drawing/2014/main" id="{437335C0-BEAC-478A-8694-406F1AD8B209}"/>
              </a:ext>
            </a:extLst>
          </p:cNvPr>
          <p:cNvSpPr txBox="1"/>
          <p:nvPr/>
        </p:nvSpPr>
        <p:spPr>
          <a:xfrm>
            <a:off x="2895040" y="5931428"/>
            <a:ext cx="2217274" cy="276999"/>
          </a:xfrm>
          <a:prstGeom prst="rect">
            <a:avLst/>
          </a:prstGeom>
          <a:noFill/>
        </p:spPr>
        <p:txBody>
          <a:bodyPr wrap="none" rtlCol="0">
            <a:spAutoFit/>
          </a:bodyPr>
          <a:lstStyle/>
          <a:p>
            <a:r>
              <a:rPr lang="hr-HR" sz="1200" dirty="0">
                <a:solidFill>
                  <a:srgbClr val="FF0000"/>
                </a:solidFill>
              </a:rPr>
              <a:t>MAC PC2: 1AD3.BEFD.1BD3</a:t>
            </a:r>
            <a:endParaRPr lang="en-US" sz="1200" dirty="0">
              <a:solidFill>
                <a:srgbClr val="FF0000"/>
              </a:solidFill>
            </a:endParaRPr>
          </a:p>
        </p:txBody>
      </p:sp>
      <p:sp>
        <p:nvSpPr>
          <p:cNvPr id="14" name="TextBox 13">
            <a:extLst>
              <a:ext uri="{FF2B5EF4-FFF2-40B4-BE49-F238E27FC236}">
                <a16:creationId xmlns:a16="http://schemas.microsoft.com/office/drawing/2014/main" id="{B9DC09EA-0368-40BF-BDC4-C794134F551B}"/>
              </a:ext>
            </a:extLst>
          </p:cNvPr>
          <p:cNvSpPr txBox="1"/>
          <p:nvPr/>
        </p:nvSpPr>
        <p:spPr>
          <a:xfrm>
            <a:off x="871534" y="2915201"/>
            <a:ext cx="930063" cy="461665"/>
          </a:xfrm>
          <a:prstGeom prst="rect">
            <a:avLst/>
          </a:prstGeom>
          <a:noFill/>
        </p:spPr>
        <p:txBody>
          <a:bodyPr wrap="none" rtlCol="0">
            <a:spAutoFit/>
          </a:bodyPr>
          <a:lstStyle/>
          <a:p>
            <a:r>
              <a:rPr lang="hr-HR" sz="1200" dirty="0">
                <a:solidFill>
                  <a:srgbClr val="FF0000"/>
                </a:solidFill>
              </a:rPr>
              <a:t>GW Fa0/0 </a:t>
            </a:r>
          </a:p>
          <a:p>
            <a:r>
              <a:rPr lang="hr-HR" sz="1200" dirty="0">
                <a:solidFill>
                  <a:srgbClr val="FF0000"/>
                </a:solidFill>
              </a:rPr>
              <a:t>MAC AB12</a:t>
            </a:r>
            <a:endParaRPr lang="en-US" sz="1200" dirty="0">
              <a:solidFill>
                <a:srgbClr val="FF0000"/>
              </a:solidFill>
            </a:endParaRPr>
          </a:p>
        </p:txBody>
      </p:sp>
      <p:sp>
        <p:nvSpPr>
          <p:cNvPr id="15" name="TextBox 14">
            <a:extLst>
              <a:ext uri="{FF2B5EF4-FFF2-40B4-BE49-F238E27FC236}">
                <a16:creationId xmlns:a16="http://schemas.microsoft.com/office/drawing/2014/main" id="{915DBF80-12E0-4FE6-A46C-81533917F334}"/>
              </a:ext>
            </a:extLst>
          </p:cNvPr>
          <p:cNvSpPr txBox="1"/>
          <p:nvPr/>
        </p:nvSpPr>
        <p:spPr>
          <a:xfrm>
            <a:off x="2517325" y="2095207"/>
            <a:ext cx="1063732" cy="461665"/>
          </a:xfrm>
          <a:prstGeom prst="rect">
            <a:avLst/>
          </a:prstGeom>
          <a:noFill/>
        </p:spPr>
        <p:txBody>
          <a:bodyPr wrap="square" rtlCol="0">
            <a:spAutoFit/>
          </a:bodyPr>
          <a:lstStyle/>
          <a:p>
            <a:r>
              <a:rPr lang="hr-HR" sz="1200" dirty="0">
                <a:solidFill>
                  <a:srgbClr val="FF0000"/>
                </a:solidFill>
              </a:rPr>
              <a:t>GW Fa0/1 </a:t>
            </a:r>
          </a:p>
          <a:p>
            <a:r>
              <a:rPr lang="hr-HR" sz="1200" dirty="0">
                <a:solidFill>
                  <a:srgbClr val="FF0000"/>
                </a:solidFill>
              </a:rPr>
              <a:t>MAC AB13</a:t>
            </a:r>
            <a:endParaRPr lang="en-US" sz="1200" dirty="0">
              <a:solidFill>
                <a:srgbClr val="FF0000"/>
              </a:solidFill>
            </a:endParaRPr>
          </a:p>
        </p:txBody>
      </p:sp>
      <p:sp>
        <p:nvSpPr>
          <p:cNvPr id="16" name="TextBox 15">
            <a:extLst>
              <a:ext uri="{FF2B5EF4-FFF2-40B4-BE49-F238E27FC236}">
                <a16:creationId xmlns:a16="http://schemas.microsoft.com/office/drawing/2014/main" id="{06C4F15B-625E-4A98-AA4D-ECAB94198927}"/>
              </a:ext>
            </a:extLst>
          </p:cNvPr>
          <p:cNvSpPr txBox="1"/>
          <p:nvPr/>
        </p:nvSpPr>
        <p:spPr>
          <a:xfrm>
            <a:off x="3669364" y="2684368"/>
            <a:ext cx="997389" cy="461665"/>
          </a:xfrm>
          <a:prstGeom prst="rect">
            <a:avLst/>
          </a:prstGeom>
          <a:noFill/>
        </p:spPr>
        <p:txBody>
          <a:bodyPr wrap="none" rtlCol="0">
            <a:spAutoFit/>
          </a:bodyPr>
          <a:lstStyle/>
          <a:p>
            <a:r>
              <a:rPr lang="hr-HR" sz="1200" dirty="0">
                <a:solidFill>
                  <a:srgbClr val="FF0000"/>
                </a:solidFill>
              </a:rPr>
              <a:t>ISP1 Fa0/1 </a:t>
            </a:r>
          </a:p>
          <a:p>
            <a:r>
              <a:rPr lang="hr-HR" sz="1200" dirty="0">
                <a:solidFill>
                  <a:srgbClr val="FF0000"/>
                </a:solidFill>
              </a:rPr>
              <a:t>MAC AB14</a:t>
            </a:r>
            <a:endParaRPr lang="en-US" sz="1200" dirty="0">
              <a:solidFill>
                <a:srgbClr val="FF0000"/>
              </a:solidFill>
            </a:endParaRPr>
          </a:p>
        </p:txBody>
      </p:sp>
      <p:sp>
        <p:nvSpPr>
          <p:cNvPr id="17" name="TextBox 16">
            <a:extLst>
              <a:ext uri="{FF2B5EF4-FFF2-40B4-BE49-F238E27FC236}">
                <a16:creationId xmlns:a16="http://schemas.microsoft.com/office/drawing/2014/main" id="{E8EB95CF-8B27-4A6D-BD83-C7FB1E25E538}"/>
              </a:ext>
            </a:extLst>
          </p:cNvPr>
          <p:cNvSpPr txBox="1"/>
          <p:nvPr/>
        </p:nvSpPr>
        <p:spPr>
          <a:xfrm>
            <a:off x="5422851" y="2373493"/>
            <a:ext cx="997389" cy="461665"/>
          </a:xfrm>
          <a:prstGeom prst="rect">
            <a:avLst/>
          </a:prstGeom>
          <a:noFill/>
        </p:spPr>
        <p:txBody>
          <a:bodyPr wrap="none" rtlCol="0">
            <a:spAutoFit/>
          </a:bodyPr>
          <a:lstStyle/>
          <a:p>
            <a:r>
              <a:rPr lang="hr-HR" sz="1200" dirty="0">
                <a:solidFill>
                  <a:srgbClr val="FF0000"/>
                </a:solidFill>
              </a:rPr>
              <a:t>ISP1 Fa0/0 </a:t>
            </a:r>
          </a:p>
          <a:p>
            <a:r>
              <a:rPr lang="hr-HR" sz="1200" dirty="0">
                <a:solidFill>
                  <a:srgbClr val="FF0000"/>
                </a:solidFill>
              </a:rPr>
              <a:t>MAC AB15</a:t>
            </a:r>
            <a:endParaRPr lang="en-US" sz="1200" dirty="0">
              <a:solidFill>
                <a:srgbClr val="FF0000"/>
              </a:solidFill>
            </a:endParaRPr>
          </a:p>
        </p:txBody>
      </p:sp>
      <p:sp>
        <p:nvSpPr>
          <p:cNvPr id="18" name="TextBox 17">
            <a:extLst>
              <a:ext uri="{FF2B5EF4-FFF2-40B4-BE49-F238E27FC236}">
                <a16:creationId xmlns:a16="http://schemas.microsoft.com/office/drawing/2014/main" id="{6128A6F2-9ECC-4D0E-BC7A-056459100DB0}"/>
              </a:ext>
            </a:extLst>
          </p:cNvPr>
          <p:cNvSpPr txBox="1"/>
          <p:nvPr/>
        </p:nvSpPr>
        <p:spPr>
          <a:xfrm>
            <a:off x="5537122" y="1256841"/>
            <a:ext cx="997389" cy="461665"/>
          </a:xfrm>
          <a:prstGeom prst="rect">
            <a:avLst/>
          </a:prstGeom>
          <a:noFill/>
        </p:spPr>
        <p:txBody>
          <a:bodyPr wrap="none" rtlCol="0">
            <a:spAutoFit/>
          </a:bodyPr>
          <a:lstStyle/>
          <a:p>
            <a:r>
              <a:rPr lang="hr-HR" sz="1200" dirty="0">
                <a:solidFill>
                  <a:srgbClr val="FF0000"/>
                </a:solidFill>
              </a:rPr>
              <a:t>ISP2 Fa0/1 </a:t>
            </a:r>
          </a:p>
          <a:p>
            <a:r>
              <a:rPr lang="hr-HR" sz="1200" dirty="0">
                <a:solidFill>
                  <a:srgbClr val="FF0000"/>
                </a:solidFill>
              </a:rPr>
              <a:t>MAC AB16</a:t>
            </a:r>
            <a:endParaRPr lang="en-US" sz="1200" dirty="0">
              <a:solidFill>
                <a:srgbClr val="FF0000"/>
              </a:solidFill>
            </a:endParaRPr>
          </a:p>
        </p:txBody>
      </p:sp>
      <p:sp>
        <p:nvSpPr>
          <p:cNvPr id="19" name="TextBox 18">
            <a:extLst>
              <a:ext uri="{FF2B5EF4-FFF2-40B4-BE49-F238E27FC236}">
                <a16:creationId xmlns:a16="http://schemas.microsoft.com/office/drawing/2014/main" id="{56139073-BD64-4127-9B77-D114EEB940AA}"/>
              </a:ext>
            </a:extLst>
          </p:cNvPr>
          <p:cNvSpPr txBox="1"/>
          <p:nvPr/>
        </p:nvSpPr>
        <p:spPr>
          <a:xfrm>
            <a:off x="7559011" y="1312326"/>
            <a:ext cx="997389" cy="461665"/>
          </a:xfrm>
          <a:prstGeom prst="rect">
            <a:avLst/>
          </a:prstGeom>
          <a:noFill/>
        </p:spPr>
        <p:txBody>
          <a:bodyPr wrap="none" rtlCol="0">
            <a:spAutoFit/>
          </a:bodyPr>
          <a:lstStyle/>
          <a:p>
            <a:r>
              <a:rPr lang="hr-HR" sz="1200" dirty="0">
                <a:solidFill>
                  <a:srgbClr val="FF0000"/>
                </a:solidFill>
              </a:rPr>
              <a:t>ISP2 Fa0/0 </a:t>
            </a:r>
          </a:p>
          <a:p>
            <a:r>
              <a:rPr lang="hr-HR" sz="1200" dirty="0">
                <a:solidFill>
                  <a:srgbClr val="FF0000"/>
                </a:solidFill>
              </a:rPr>
              <a:t>MAC AB17</a:t>
            </a:r>
            <a:endParaRPr lang="en-US" sz="1200" dirty="0">
              <a:solidFill>
                <a:srgbClr val="FF0000"/>
              </a:solidFill>
            </a:endParaRPr>
          </a:p>
        </p:txBody>
      </p:sp>
      <p:sp>
        <p:nvSpPr>
          <p:cNvPr id="20" name="TextBox 19">
            <a:extLst>
              <a:ext uri="{FF2B5EF4-FFF2-40B4-BE49-F238E27FC236}">
                <a16:creationId xmlns:a16="http://schemas.microsoft.com/office/drawing/2014/main" id="{7F273630-8769-4749-B601-72A05D5B5DFB}"/>
              </a:ext>
            </a:extLst>
          </p:cNvPr>
          <p:cNvSpPr txBox="1"/>
          <p:nvPr/>
        </p:nvSpPr>
        <p:spPr>
          <a:xfrm>
            <a:off x="7416045" y="2556872"/>
            <a:ext cx="997389" cy="461665"/>
          </a:xfrm>
          <a:prstGeom prst="rect">
            <a:avLst/>
          </a:prstGeom>
          <a:noFill/>
        </p:spPr>
        <p:txBody>
          <a:bodyPr wrap="none" rtlCol="0">
            <a:spAutoFit/>
          </a:bodyPr>
          <a:lstStyle/>
          <a:p>
            <a:r>
              <a:rPr lang="hr-HR" sz="1200" dirty="0">
                <a:solidFill>
                  <a:srgbClr val="FF0000"/>
                </a:solidFill>
              </a:rPr>
              <a:t>ISP3 Fa0/0 </a:t>
            </a:r>
          </a:p>
          <a:p>
            <a:r>
              <a:rPr lang="hr-HR" sz="1200" dirty="0">
                <a:solidFill>
                  <a:srgbClr val="FF0000"/>
                </a:solidFill>
              </a:rPr>
              <a:t>MAC AB18</a:t>
            </a:r>
            <a:endParaRPr lang="en-US" sz="1200" dirty="0">
              <a:solidFill>
                <a:srgbClr val="FF0000"/>
              </a:solidFill>
            </a:endParaRPr>
          </a:p>
        </p:txBody>
      </p:sp>
      <p:sp>
        <p:nvSpPr>
          <p:cNvPr id="21" name="TextBox 20">
            <a:extLst>
              <a:ext uri="{FF2B5EF4-FFF2-40B4-BE49-F238E27FC236}">
                <a16:creationId xmlns:a16="http://schemas.microsoft.com/office/drawing/2014/main" id="{87CFD523-09B5-4797-A100-DB6475D50336}"/>
              </a:ext>
            </a:extLst>
          </p:cNvPr>
          <p:cNvSpPr txBox="1"/>
          <p:nvPr/>
        </p:nvSpPr>
        <p:spPr>
          <a:xfrm>
            <a:off x="9409239" y="2600738"/>
            <a:ext cx="997389" cy="461665"/>
          </a:xfrm>
          <a:prstGeom prst="rect">
            <a:avLst/>
          </a:prstGeom>
          <a:noFill/>
        </p:spPr>
        <p:txBody>
          <a:bodyPr wrap="none" rtlCol="0">
            <a:spAutoFit/>
          </a:bodyPr>
          <a:lstStyle/>
          <a:p>
            <a:r>
              <a:rPr lang="hr-HR" sz="1200" dirty="0">
                <a:solidFill>
                  <a:srgbClr val="FF0000"/>
                </a:solidFill>
              </a:rPr>
              <a:t>ISP3 Fa0/0 </a:t>
            </a:r>
          </a:p>
          <a:p>
            <a:r>
              <a:rPr lang="hr-HR" sz="1200" dirty="0">
                <a:solidFill>
                  <a:srgbClr val="FF0000"/>
                </a:solidFill>
              </a:rPr>
              <a:t>MAC AB19</a:t>
            </a:r>
            <a:endParaRPr lang="en-US" sz="1200" dirty="0">
              <a:solidFill>
                <a:srgbClr val="FF0000"/>
              </a:solidFill>
            </a:endParaRPr>
          </a:p>
        </p:txBody>
      </p:sp>
      <p:sp>
        <p:nvSpPr>
          <p:cNvPr id="22" name="TextBox 21">
            <a:extLst>
              <a:ext uri="{FF2B5EF4-FFF2-40B4-BE49-F238E27FC236}">
                <a16:creationId xmlns:a16="http://schemas.microsoft.com/office/drawing/2014/main" id="{44FD629F-EDF1-462F-921B-A33FCAE8C9CB}"/>
              </a:ext>
            </a:extLst>
          </p:cNvPr>
          <p:cNvSpPr txBox="1"/>
          <p:nvPr/>
        </p:nvSpPr>
        <p:spPr>
          <a:xfrm>
            <a:off x="9397175" y="1352224"/>
            <a:ext cx="973343" cy="461665"/>
          </a:xfrm>
          <a:prstGeom prst="rect">
            <a:avLst/>
          </a:prstGeom>
          <a:noFill/>
        </p:spPr>
        <p:txBody>
          <a:bodyPr wrap="none" rtlCol="0">
            <a:spAutoFit/>
          </a:bodyPr>
          <a:lstStyle/>
          <a:p>
            <a:r>
              <a:rPr lang="hr-HR" sz="1200" dirty="0">
                <a:solidFill>
                  <a:srgbClr val="FF0000"/>
                </a:solidFill>
              </a:rPr>
              <a:t>WWW NIC </a:t>
            </a:r>
          </a:p>
          <a:p>
            <a:r>
              <a:rPr lang="hr-HR" sz="1200" dirty="0">
                <a:solidFill>
                  <a:srgbClr val="FF0000"/>
                </a:solidFill>
              </a:rPr>
              <a:t>MAC AB1A</a:t>
            </a:r>
            <a:endParaRPr lang="en-US" sz="1200" dirty="0">
              <a:solidFill>
                <a:srgbClr val="FF0000"/>
              </a:solidFill>
            </a:endParaRPr>
          </a:p>
        </p:txBody>
      </p:sp>
      <p:sp>
        <p:nvSpPr>
          <p:cNvPr id="23" name="TextBox 22">
            <a:extLst>
              <a:ext uri="{FF2B5EF4-FFF2-40B4-BE49-F238E27FC236}">
                <a16:creationId xmlns:a16="http://schemas.microsoft.com/office/drawing/2014/main" id="{0BC9F4E3-CA9D-4303-9A97-010B461CE88D}"/>
              </a:ext>
            </a:extLst>
          </p:cNvPr>
          <p:cNvSpPr txBox="1"/>
          <p:nvPr/>
        </p:nvSpPr>
        <p:spPr>
          <a:xfrm>
            <a:off x="4099071" y="3732433"/>
            <a:ext cx="1868845" cy="923330"/>
          </a:xfrm>
          <a:prstGeom prst="rect">
            <a:avLst/>
          </a:prstGeom>
          <a:noFill/>
        </p:spPr>
        <p:txBody>
          <a:bodyPr wrap="none" rtlCol="0">
            <a:spAutoFit/>
          </a:bodyPr>
          <a:lstStyle/>
          <a:p>
            <a:r>
              <a:rPr lang="hr-HR" dirty="0">
                <a:solidFill>
                  <a:srgbClr val="00B050"/>
                </a:solidFill>
              </a:rPr>
              <a:t>TOČKA 1:</a:t>
            </a:r>
          </a:p>
          <a:p>
            <a:r>
              <a:rPr lang="hr-HR" b="1" dirty="0" err="1">
                <a:solidFill>
                  <a:srgbClr val="00B050"/>
                </a:solidFill>
              </a:rPr>
              <a:t>Src</a:t>
            </a:r>
            <a:r>
              <a:rPr lang="hr-HR" b="1" dirty="0">
                <a:solidFill>
                  <a:srgbClr val="00B050"/>
                </a:solidFill>
              </a:rPr>
              <a:t> MAC: AB13</a:t>
            </a:r>
          </a:p>
          <a:p>
            <a:r>
              <a:rPr lang="hr-HR" b="1" dirty="0" err="1">
                <a:solidFill>
                  <a:srgbClr val="00B050"/>
                </a:solidFill>
              </a:rPr>
              <a:t>Dst</a:t>
            </a:r>
            <a:r>
              <a:rPr lang="hr-HR" b="1" dirty="0">
                <a:solidFill>
                  <a:srgbClr val="00B050"/>
                </a:solidFill>
              </a:rPr>
              <a:t> MAC: AB14</a:t>
            </a:r>
          </a:p>
        </p:txBody>
      </p:sp>
      <p:sp>
        <p:nvSpPr>
          <p:cNvPr id="24" name="TextBox 23">
            <a:extLst>
              <a:ext uri="{FF2B5EF4-FFF2-40B4-BE49-F238E27FC236}">
                <a16:creationId xmlns:a16="http://schemas.microsoft.com/office/drawing/2014/main" id="{F3DD5C21-D602-4267-93CC-F1CEF491AE49}"/>
              </a:ext>
            </a:extLst>
          </p:cNvPr>
          <p:cNvSpPr txBox="1"/>
          <p:nvPr/>
        </p:nvSpPr>
        <p:spPr>
          <a:xfrm>
            <a:off x="6900721" y="3729039"/>
            <a:ext cx="1868845" cy="923330"/>
          </a:xfrm>
          <a:prstGeom prst="rect">
            <a:avLst/>
          </a:prstGeom>
          <a:noFill/>
        </p:spPr>
        <p:txBody>
          <a:bodyPr wrap="none" rtlCol="0">
            <a:spAutoFit/>
          </a:bodyPr>
          <a:lstStyle/>
          <a:p>
            <a:r>
              <a:rPr lang="hr-HR" dirty="0">
                <a:solidFill>
                  <a:srgbClr val="00B050"/>
                </a:solidFill>
              </a:rPr>
              <a:t>TOČKA 2:</a:t>
            </a:r>
          </a:p>
          <a:p>
            <a:r>
              <a:rPr lang="hr-HR" b="1" dirty="0" err="1">
                <a:solidFill>
                  <a:srgbClr val="00B050"/>
                </a:solidFill>
              </a:rPr>
              <a:t>Src</a:t>
            </a:r>
            <a:r>
              <a:rPr lang="hr-HR" b="1" dirty="0">
                <a:solidFill>
                  <a:srgbClr val="00B050"/>
                </a:solidFill>
              </a:rPr>
              <a:t> MAC: AB15</a:t>
            </a:r>
          </a:p>
          <a:p>
            <a:r>
              <a:rPr lang="hr-HR" b="1" dirty="0" err="1">
                <a:solidFill>
                  <a:srgbClr val="00B050"/>
                </a:solidFill>
              </a:rPr>
              <a:t>Dst</a:t>
            </a:r>
            <a:r>
              <a:rPr lang="hr-HR" b="1" dirty="0">
                <a:solidFill>
                  <a:srgbClr val="00B050"/>
                </a:solidFill>
              </a:rPr>
              <a:t> MAC: AB16</a:t>
            </a:r>
          </a:p>
        </p:txBody>
      </p:sp>
      <p:sp>
        <p:nvSpPr>
          <p:cNvPr id="25" name="TextBox 24">
            <a:extLst>
              <a:ext uri="{FF2B5EF4-FFF2-40B4-BE49-F238E27FC236}">
                <a16:creationId xmlns:a16="http://schemas.microsoft.com/office/drawing/2014/main" id="{EE9E8A4B-2067-4EE2-8E1C-2CE8FF4736F5}"/>
              </a:ext>
            </a:extLst>
          </p:cNvPr>
          <p:cNvSpPr txBox="1"/>
          <p:nvPr/>
        </p:nvSpPr>
        <p:spPr>
          <a:xfrm>
            <a:off x="9524149" y="3710260"/>
            <a:ext cx="1907317" cy="923330"/>
          </a:xfrm>
          <a:prstGeom prst="rect">
            <a:avLst/>
          </a:prstGeom>
          <a:noFill/>
        </p:spPr>
        <p:txBody>
          <a:bodyPr wrap="none" rtlCol="0">
            <a:spAutoFit/>
          </a:bodyPr>
          <a:lstStyle/>
          <a:p>
            <a:r>
              <a:rPr lang="hr-HR" dirty="0">
                <a:solidFill>
                  <a:srgbClr val="00B050"/>
                </a:solidFill>
              </a:rPr>
              <a:t>TOČKA 3:</a:t>
            </a:r>
          </a:p>
          <a:p>
            <a:r>
              <a:rPr lang="hr-HR" b="1" dirty="0" err="1">
                <a:solidFill>
                  <a:srgbClr val="00B050"/>
                </a:solidFill>
              </a:rPr>
              <a:t>Src</a:t>
            </a:r>
            <a:r>
              <a:rPr lang="hr-HR" b="1" dirty="0">
                <a:solidFill>
                  <a:srgbClr val="00B050"/>
                </a:solidFill>
              </a:rPr>
              <a:t> MAC: AB19</a:t>
            </a:r>
          </a:p>
          <a:p>
            <a:r>
              <a:rPr lang="hr-HR" b="1" dirty="0" err="1">
                <a:solidFill>
                  <a:srgbClr val="00B050"/>
                </a:solidFill>
              </a:rPr>
              <a:t>Dst</a:t>
            </a:r>
            <a:r>
              <a:rPr lang="hr-HR" b="1" dirty="0">
                <a:solidFill>
                  <a:srgbClr val="00B050"/>
                </a:solidFill>
              </a:rPr>
              <a:t> MAC: AB1A</a:t>
            </a:r>
          </a:p>
        </p:txBody>
      </p:sp>
      <p:sp>
        <p:nvSpPr>
          <p:cNvPr id="26" name="Arrow: Right 25">
            <a:extLst>
              <a:ext uri="{FF2B5EF4-FFF2-40B4-BE49-F238E27FC236}">
                <a16:creationId xmlns:a16="http://schemas.microsoft.com/office/drawing/2014/main" id="{6EA0A6AF-1957-44BC-BAAC-9E7B288785AD}"/>
              </a:ext>
            </a:extLst>
          </p:cNvPr>
          <p:cNvSpPr/>
          <p:nvPr/>
        </p:nvSpPr>
        <p:spPr>
          <a:xfrm>
            <a:off x="2063931" y="1214309"/>
            <a:ext cx="2351315" cy="428777"/>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78348DE-C1C8-4BD0-BD95-10AA0AB33B32}"/>
              </a:ext>
            </a:extLst>
          </p:cNvPr>
          <p:cNvSpPr txBox="1"/>
          <p:nvPr/>
        </p:nvSpPr>
        <p:spPr>
          <a:xfrm>
            <a:off x="2462385" y="2452398"/>
            <a:ext cx="312906" cy="369332"/>
          </a:xfrm>
          <a:prstGeom prst="rect">
            <a:avLst/>
          </a:prstGeom>
          <a:noFill/>
        </p:spPr>
        <p:txBody>
          <a:bodyPr wrap="none" rtlCol="0">
            <a:spAutoFit/>
          </a:bodyPr>
          <a:lstStyle/>
          <a:p>
            <a:r>
              <a:rPr lang="hr-HR" dirty="0"/>
              <a:t>1</a:t>
            </a:r>
            <a:endParaRPr lang="en-US" dirty="0"/>
          </a:p>
        </p:txBody>
      </p:sp>
      <p:sp>
        <p:nvSpPr>
          <p:cNvPr id="28" name="TextBox 27">
            <a:extLst>
              <a:ext uri="{FF2B5EF4-FFF2-40B4-BE49-F238E27FC236}">
                <a16:creationId xmlns:a16="http://schemas.microsoft.com/office/drawing/2014/main" id="{2818392B-3BFF-497B-8C97-B536674868E8}"/>
              </a:ext>
            </a:extLst>
          </p:cNvPr>
          <p:cNvSpPr txBox="1"/>
          <p:nvPr/>
        </p:nvSpPr>
        <p:spPr>
          <a:xfrm>
            <a:off x="6730923" y="1378343"/>
            <a:ext cx="312906" cy="369332"/>
          </a:xfrm>
          <a:prstGeom prst="rect">
            <a:avLst/>
          </a:prstGeom>
          <a:noFill/>
        </p:spPr>
        <p:txBody>
          <a:bodyPr wrap="none" rtlCol="0">
            <a:spAutoFit/>
          </a:bodyPr>
          <a:lstStyle/>
          <a:p>
            <a:r>
              <a:rPr lang="hr-HR" dirty="0"/>
              <a:t>2</a:t>
            </a:r>
            <a:endParaRPr lang="en-US" dirty="0"/>
          </a:p>
        </p:txBody>
      </p:sp>
      <p:sp>
        <p:nvSpPr>
          <p:cNvPr id="29" name="TextBox 28">
            <a:extLst>
              <a:ext uri="{FF2B5EF4-FFF2-40B4-BE49-F238E27FC236}">
                <a16:creationId xmlns:a16="http://schemas.microsoft.com/office/drawing/2014/main" id="{19B5B19F-0880-4572-9E4E-D28AB4835C54}"/>
              </a:ext>
            </a:extLst>
          </p:cNvPr>
          <p:cNvSpPr txBox="1"/>
          <p:nvPr/>
        </p:nvSpPr>
        <p:spPr>
          <a:xfrm>
            <a:off x="9175689" y="2545373"/>
            <a:ext cx="312906" cy="369332"/>
          </a:xfrm>
          <a:prstGeom prst="rect">
            <a:avLst/>
          </a:prstGeom>
          <a:noFill/>
        </p:spPr>
        <p:txBody>
          <a:bodyPr wrap="none" rtlCol="0">
            <a:spAutoFit/>
          </a:bodyPr>
          <a:lstStyle/>
          <a:p>
            <a:r>
              <a:rPr lang="hr-HR" dirty="0"/>
              <a:t>3</a:t>
            </a:r>
            <a:endParaRPr lang="en-US" dirty="0"/>
          </a:p>
        </p:txBody>
      </p:sp>
      <p:sp>
        <p:nvSpPr>
          <p:cNvPr id="4" name="TextBox 4">
            <a:extLst>
              <a:ext uri="{FF2B5EF4-FFF2-40B4-BE49-F238E27FC236}">
                <a16:creationId xmlns:a16="http://schemas.microsoft.com/office/drawing/2014/main" id="{4BEAE108-0D21-2253-8D51-AB2914162CF6}"/>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7407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Komunikacija u mreži</a:t>
            </a:r>
          </a:p>
        </p:txBody>
      </p:sp>
      <p:sp>
        <p:nvSpPr>
          <p:cNvPr id="2" name="Rectangle 2">
            <a:extLst>
              <a:ext uri="{FF2B5EF4-FFF2-40B4-BE49-F238E27FC236}">
                <a16:creationId xmlns:a16="http://schemas.microsoft.com/office/drawing/2014/main" id="{825431A0-388A-4A39-BB94-95914F7D3B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a:extLst>
              <a:ext uri="{FF2B5EF4-FFF2-40B4-BE49-F238E27FC236}">
                <a16:creationId xmlns:a16="http://schemas.microsoft.com/office/drawing/2014/main" id="{009EBE84-0BF1-40C8-A5C2-EEA403E5F09C}"/>
              </a:ext>
            </a:extLst>
          </p:cNvPr>
          <p:cNvGrpSpPr/>
          <p:nvPr/>
        </p:nvGrpSpPr>
        <p:grpSpPr>
          <a:xfrm>
            <a:off x="779417" y="1042696"/>
            <a:ext cx="10633166" cy="4980111"/>
            <a:chOff x="0" y="0"/>
            <a:chExt cx="6647895" cy="3292374"/>
          </a:xfrm>
        </p:grpSpPr>
        <p:pic>
          <p:nvPicPr>
            <p:cNvPr id="6" name="Slika 21">
              <a:extLst>
                <a:ext uri="{FF2B5EF4-FFF2-40B4-BE49-F238E27FC236}">
                  <a16:creationId xmlns:a16="http://schemas.microsoft.com/office/drawing/2014/main" id="{C46D7CA4-2160-4A23-80AD-9EE4987EC698}"/>
                </a:ext>
              </a:extLst>
            </p:cNvPr>
            <p:cNvPicPr>
              <a:picLocks noChangeAspect="1"/>
            </p:cNvPicPr>
            <p:nvPr/>
          </p:nvPicPr>
          <p:blipFill>
            <a:blip r:embed="rId2"/>
            <a:stretch>
              <a:fillRect/>
            </a:stretch>
          </p:blipFill>
          <p:spPr>
            <a:xfrm>
              <a:off x="0" y="0"/>
              <a:ext cx="6647895" cy="3292374"/>
            </a:xfrm>
            <a:prstGeom prst="rect">
              <a:avLst/>
            </a:prstGeom>
          </p:spPr>
        </p:pic>
        <p:cxnSp>
          <p:nvCxnSpPr>
            <p:cNvPr id="7" name="Ravni poveznik 34">
              <a:extLst>
                <a:ext uri="{FF2B5EF4-FFF2-40B4-BE49-F238E27FC236}">
                  <a16:creationId xmlns:a16="http://schemas.microsoft.com/office/drawing/2014/main" id="{51D296B5-D396-4C1B-845C-6B7ED395B391}"/>
                </a:ext>
              </a:extLst>
            </p:cNvPr>
            <p:cNvCxnSpPr/>
            <p:nvPr/>
          </p:nvCxnSpPr>
          <p:spPr>
            <a:xfrm>
              <a:off x="503201" y="664668"/>
              <a:ext cx="802786" cy="7787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kstniOkvir 5">
              <a:extLst>
                <a:ext uri="{FF2B5EF4-FFF2-40B4-BE49-F238E27FC236}">
                  <a16:creationId xmlns:a16="http://schemas.microsoft.com/office/drawing/2014/main" id="{DFC2A442-E444-4D59-830D-566A5444A3F1}"/>
                </a:ext>
              </a:extLst>
            </p:cNvPr>
            <p:cNvSpPr txBox="1"/>
            <p:nvPr/>
          </p:nvSpPr>
          <p:spPr>
            <a:xfrm>
              <a:off x="79565" y="206129"/>
              <a:ext cx="845882" cy="559410"/>
            </a:xfrm>
            <a:prstGeom prst="rect">
              <a:avLst/>
            </a:prstGeom>
            <a:noFill/>
          </p:spPr>
          <p:txBody>
            <a:bodyPr wrap="square" rtlCol="0">
              <a:noAutofit/>
            </a:bodyPr>
            <a:lstStyle/>
            <a:p>
              <a:r>
                <a:rPr lang="hr-HR" sz="1800" kern="1200">
                  <a:solidFill>
                    <a:srgbClr val="FF0000"/>
                  </a:solidFill>
                  <a:effectLst/>
                  <a:latin typeface="Calibri" panose="020F0502020204030204" pitchFamily="34" charset="0"/>
                  <a:ea typeface="PMingLiU" panose="020B0604030504040204" pitchFamily="18" charset="-120"/>
                  <a:cs typeface="Tahoma" panose="020B0604030504040204" pitchFamily="34" charset="0"/>
                </a:rPr>
                <a:t>NAT</a:t>
              </a:r>
              <a:endParaRPr lang="en-US" sz="1000">
                <a:solidFill>
                  <a:srgbClr val="000000"/>
                </a:solidFill>
                <a:effectLst/>
                <a:latin typeface="Verdana" panose="020B0604030504040204" pitchFamily="34" charset="0"/>
                <a:ea typeface="Times New Roman" panose="02020603050405020304" pitchFamily="18" charset="0"/>
                <a:cs typeface="Tahoma" panose="020B0604030504040204" pitchFamily="34" charset="0"/>
              </a:endParaRPr>
            </a:p>
          </p:txBody>
        </p:sp>
        <p:sp>
          <p:nvSpPr>
            <p:cNvPr id="9" name="Oval 8">
              <a:extLst>
                <a:ext uri="{FF2B5EF4-FFF2-40B4-BE49-F238E27FC236}">
                  <a16:creationId xmlns:a16="http://schemas.microsoft.com/office/drawing/2014/main" id="{54329DF7-8535-498D-BA82-A30CAAFD3FF3}"/>
                </a:ext>
              </a:extLst>
            </p:cNvPr>
            <p:cNvSpPr/>
            <p:nvPr/>
          </p:nvSpPr>
          <p:spPr>
            <a:xfrm>
              <a:off x="3720904" y="238911"/>
              <a:ext cx="182879"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0" name="Oval 9">
              <a:extLst>
                <a:ext uri="{FF2B5EF4-FFF2-40B4-BE49-F238E27FC236}">
                  <a16:creationId xmlns:a16="http://schemas.microsoft.com/office/drawing/2014/main" id="{E45671E2-5D22-4E24-B205-EBD4C13EFF45}"/>
                </a:ext>
              </a:extLst>
            </p:cNvPr>
            <p:cNvSpPr/>
            <p:nvPr/>
          </p:nvSpPr>
          <p:spPr>
            <a:xfrm>
              <a:off x="5245531" y="1002079"/>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1" name="Oval 10">
              <a:extLst>
                <a:ext uri="{FF2B5EF4-FFF2-40B4-BE49-F238E27FC236}">
                  <a16:creationId xmlns:a16="http://schemas.microsoft.com/office/drawing/2014/main" id="{678BEE32-96F1-4A97-A038-9A89AE107BEE}"/>
                </a:ext>
              </a:extLst>
            </p:cNvPr>
            <p:cNvSpPr/>
            <p:nvPr/>
          </p:nvSpPr>
          <p:spPr>
            <a:xfrm>
              <a:off x="1061775" y="948134"/>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grpSp>
      <p:sp>
        <p:nvSpPr>
          <p:cNvPr id="12" name="TextBox 11">
            <a:extLst>
              <a:ext uri="{FF2B5EF4-FFF2-40B4-BE49-F238E27FC236}">
                <a16:creationId xmlns:a16="http://schemas.microsoft.com/office/drawing/2014/main" id="{6E352E7A-587E-48A3-95EB-367A5E3B2FF2}"/>
              </a:ext>
            </a:extLst>
          </p:cNvPr>
          <p:cNvSpPr txBox="1"/>
          <p:nvPr/>
        </p:nvSpPr>
        <p:spPr>
          <a:xfrm>
            <a:off x="426720" y="5940964"/>
            <a:ext cx="2181559" cy="276999"/>
          </a:xfrm>
          <a:prstGeom prst="rect">
            <a:avLst/>
          </a:prstGeom>
          <a:noFill/>
        </p:spPr>
        <p:txBody>
          <a:bodyPr wrap="none" rtlCol="0">
            <a:spAutoFit/>
          </a:bodyPr>
          <a:lstStyle/>
          <a:p>
            <a:r>
              <a:rPr lang="hr-HR" sz="1200" dirty="0">
                <a:solidFill>
                  <a:srgbClr val="FF0000"/>
                </a:solidFill>
              </a:rPr>
              <a:t>MAC PC1: A12C.CAD4.32B5</a:t>
            </a:r>
            <a:endParaRPr lang="en-US" sz="1200" dirty="0">
              <a:solidFill>
                <a:srgbClr val="FF0000"/>
              </a:solidFill>
            </a:endParaRPr>
          </a:p>
        </p:txBody>
      </p:sp>
      <p:sp>
        <p:nvSpPr>
          <p:cNvPr id="13" name="TextBox 12">
            <a:extLst>
              <a:ext uri="{FF2B5EF4-FFF2-40B4-BE49-F238E27FC236}">
                <a16:creationId xmlns:a16="http://schemas.microsoft.com/office/drawing/2014/main" id="{437335C0-BEAC-478A-8694-406F1AD8B209}"/>
              </a:ext>
            </a:extLst>
          </p:cNvPr>
          <p:cNvSpPr txBox="1"/>
          <p:nvPr/>
        </p:nvSpPr>
        <p:spPr>
          <a:xfrm>
            <a:off x="2895040" y="5931428"/>
            <a:ext cx="2217274" cy="276999"/>
          </a:xfrm>
          <a:prstGeom prst="rect">
            <a:avLst/>
          </a:prstGeom>
          <a:noFill/>
        </p:spPr>
        <p:txBody>
          <a:bodyPr wrap="none" rtlCol="0">
            <a:spAutoFit/>
          </a:bodyPr>
          <a:lstStyle/>
          <a:p>
            <a:r>
              <a:rPr lang="hr-HR" sz="1200" dirty="0">
                <a:solidFill>
                  <a:srgbClr val="FF0000"/>
                </a:solidFill>
              </a:rPr>
              <a:t>MAC PC2: 1AD3.BEFD.1BD3</a:t>
            </a:r>
            <a:endParaRPr lang="en-US" sz="1200" dirty="0">
              <a:solidFill>
                <a:srgbClr val="FF0000"/>
              </a:solidFill>
            </a:endParaRPr>
          </a:p>
        </p:txBody>
      </p:sp>
      <p:sp>
        <p:nvSpPr>
          <p:cNvPr id="14" name="TextBox 13">
            <a:extLst>
              <a:ext uri="{FF2B5EF4-FFF2-40B4-BE49-F238E27FC236}">
                <a16:creationId xmlns:a16="http://schemas.microsoft.com/office/drawing/2014/main" id="{B9DC09EA-0368-40BF-BDC4-C794134F551B}"/>
              </a:ext>
            </a:extLst>
          </p:cNvPr>
          <p:cNvSpPr txBox="1"/>
          <p:nvPr/>
        </p:nvSpPr>
        <p:spPr>
          <a:xfrm>
            <a:off x="871534" y="2915201"/>
            <a:ext cx="1271502" cy="461665"/>
          </a:xfrm>
          <a:prstGeom prst="rect">
            <a:avLst/>
          </a:prstGeom>
          <a:noFill/>
        </p:spPr>
        <p:txBody>
          <a:bodyPr wrap="none" rtlCol="0">
            <a:spAutoFit/>
          </a:bodyPr>
          <a:lstStyle/>
          <a:p>
            <a:r>
              <a:rPr lang="hr-HR" sz="1200" dirty="0">
                <a:solidFill>
                  <a:srgbClr val="FF0000"/>
                </a:solidFill>
              </a:rPr>
              <a:t>GW Fa0/0 MAC</a:t>
            </a:r>
          </a:p>
          <a:p>
            <a:r>
              <a:rPr lang="hr-HR" sz="1200" dirty="0">
                <a:solidFill>
                  <a:srgbClr val="FF0000"/>
                </a:solidFill>
              </a:rPr>
              <a:t>AB12</a:t>
            </a:r>
            <a:endParaRPr lang="en-US" sz="1200" dirty="0">
              <a:solidFill>
                <a:srgbClr val="FF0000"/>
              </a:solidFill>
            </a:endParaRPr>
          </a:p>
        </p:txBody>
      </p:sp>
      <p:sp>
        <p:nvSpPr>
          <p:cNvPr id="15" name="TextBox 14">
            <a:extLst>
              <a:ext uri="{FF2B5EF4-FFF2-40B4-BE49-F238E27FC236}">
                <a16:creationId xmlns:a16="http://schemas.microsoft.com/office/drawing/2014/main" id="{915DBF80-12E0-4FE6-A46C-81533917F334}"/>
              </a:ext>
            </a:extLst>
          </p:cNvPr>
          <p:cNvSpPr txBox="1"/>
          <p:nvPr/>
        </p:nvSpPr>
        <p:spPr>
          <a:xfrm>
            <a:off x="2517326" y="2095207"/>
            <a:ext cx="1271502" cy="461665"/>
          </a:xfrm>
          <a:prstGeom prst="rect">
            <a:avLst/>
          </a:prstGeom>
          <a:noFill/>
        </p:spPr>
        <p:txBody>
          <a:bodyPr wrap="none" rtlCol="0">
            <a:spAutoFit/>
          </a:bodyPr>
          <a:lstStyle/>
          <a:p>
            <a:r>
              <a:rPr lang="hr-HR" sz="1200" dirty="0">
                <a:solidFill>
                  <a:srgbClr val="FF0000"/>
                </a:solidFill>
              </a:rPr>
              <a:t>GW Fa0/1 MAC</a:t>
            </a:r>
          </a:p>
          <a:p>
            <a:r>
              <a:rPr lang="hr-HR" sz="1200" dirty="0">
                <a:solidFill>
                  <a:srgbClr val="FF0000"/>
                </a:solidFill>
              </a:rPr>
              <a:t>AB13</a:t>
            </a:r>
            <a:endParaRPr lang="en-US" sz="1200" dirty="0">
              <a:solidFill>
                <a:srgbClr val="FF0000"/>
              </a:solidFill>
            </a:endParaRPr>
          </a:p>
        </p:txBody>
      </p:sp>
      <p:sp>
        <p:nvSpPr>
          <p:cNvPr id="16" name="TextBox 15">
            <a:extLst>
              <a:ext uri="{FF2B5EF4-FFF2-40B4-BE49-F238E27FC236}">
                <a16:creationId xmlns:a16="http://schemas.microsoft.com/office/drawing/2014/main" id="{06C4F15B-625E-4A98-AA4D-ECAB94198927}"/>
              </a:ext>
            </a:extLst>
          </p:cNvPr>
          <p:cNvSpPr txBox="1"/>
          <p:nvPr/>
        </p:nvSpPr>
        <p:spPr>
          <a:xfrm>
            <a:off x="3429657" y="2684368"/>
            <a:ext cx="1338828" cy="461665"/>
          </a:xfrm>
          <a:prstGeom prst="rect">
            <a:avLst/>
          </a:prstGeom>
          <a:noFill/>
        </p:spPr>
        <p:txBody>
          <a:bodyPr wrap="none" rtlCol="0">
            <a:spAutoFit/>
          </a:bodyPr>
          <a:lstStyle/>
          <a:p>
            <a:r>
              <a:rPr lang="hr-HR" sz="1200" dirty="0">
                <a:solidFill>
                  <a:srgbClr val="FF0000"/>
                </a:solidFill>
              </a:rPr>
              <a:t>ISP1 Fa0/1 MAC</a:t>
            </a:r>
          </a:p>
          <a:p>
            <a:r>
              <a:rPr lang="hr-HR" sz="1200" dirty="0">
                <a:solidFill>
                  <a:srgbClr val="FF0000"/>
                </a:solidFill>
              </a:rPr>
              <a:t>AB14</a:t>
            </a:r>
            <a:endParaRPr lang="en-US" sz="1200" dirty="0">
              <a:solidFill>
                <a:srgbClr val="FF0000"/>
              </a:solidFill>
            </a:endParaRPr>
          </a:p>
        </p:txBody>
      </p:sp>
      <p:sp>
        <p:nvSpPr>
          <p:cNvPr id="17" name="TextBox 16">
            <a:extLst>
              <a:ext uri="{FF2B5EF4-FFF2-40B4-BE49-F238E27FC236}">
                <a16:creationId xmlns:a16="http://schemas.microsoft.com/office/drawing/2014/main" id="{E8EB95CF-8B27-4A6D-BD83-C7FB1E25E538}"/>
              </a:ext>
            </a:extLst>
          </p:cNvPr>
          <p:cNvSpPr txBox="1"/>
          <p:nvPr/>
        </p:nvSpPr>
        <p:spPr>
          <a:xfrm>
            <a:off x="5422851" y="2373493"/>
            <a:ext cx="1338828" cy="461665"/>
          </a:xfrm>
          <a:prstGeom prst="rect">
            <a:avLst/>
          </a:prstGeom>
          <a:noFill/>
        </p:spPr>
        <p:txBody>
          <a:bodyPr wrap="none" rtlCol="0">
            <a:spAutoFit/>
          </a:bodyPr>
          <a:lstStyle/>
          <a:p>
            <a:r>
              <a:rPr lang="hr-HR" sz="1200" dirty="0">
                <a:solidFill>
                  <a:srgbClr val="FF0000"/>
                </a:solidFill>
              </a:rPr>
              <a:t>ISP1 Fa0/0 MAC</a:t>
            </a:r>
          </a:p>
          <a:p>
            <a:r>
              <a:rPr lang="hr-HR" sz="1200" dirty="0">
                <a:solidFill>
                  <a:srgbClr val="FF0000"/>
                </a:solidFill>
              </a:rPr>
              <a:t>AB15</a:t>
            </a:r>
            <a:endParaRPr lang="en-US" sz="1200" dirty="0">
              <a:solidFill>
                <a:srgbClr val="FF0000"/>
              </a:solidFill>
            </a:endParaRPr>
          </a:p>
        </p:txBody>
      </p:sp>
      <p:sp>
        <p:nvSpPr>
          <p:cNvPr id="18" name="TextBox 17">
            <a:extLst>
              <a:ext uri="{FF2B5EF4-FFF2-40B4-BE49-F238E27FC236}">
                <a16:creationId xmlns:a16="http://schemas.microsoft.com/office/drawing/2014/main" id="{6128A6F2-9ECC-4D0E-BC7A-056459100DB0}"/>
              </a:ext>
            </a:extLst>
          </p:cNvPr>
          <p:cNvSpPr txBox="1"/>
          <p:nvPr/>
        </p:nvSpPr>
        <p:spPr>
          <a:xfrm>
            <a:off x="5537122" y="1256841"/>
            <a:ext cx="1338828" cy="461665"/>
          </a:xfrm>
          <a:prstGeom prst="rect">
            <a:avLst/>
          </a:prstGeom>
          <a:noFill/>
        </p:spPr>
        <p:txBody>
          <a:bodyPr wrap="none" rtlCol="0">
            <a:spAutoFit/>
          </a:bodyPr>
          <a:lstStyle/>
          <a:p>
            <a:r>
              <a:rPr lang="hr-HR" sz="1200" dirty="0">
                <a:solidFill>
                  <a:srgbClr val="FF0000"/>
                </a:solidFill>
              </a:rPr>
              <a:t>ISP2 Fa0/1 MAC</a:t>
            </a:r>
          </a:p>
          <a:p>
            <a:r>
              <a:rPr lang="hr-HR" sz="1200" dirty="0">
                <a:solidFill>
                  <a:srgbClr val="FF0000"/>
                </a:solidFill>
              </a:rPr>
              <a:t>AB16</a:t>
            </a:r>
            <a:endParaRPr lang="en-US" sz="1200" dirty="0">
              <a:solidFill>
                <a:srgbClr val="FF0000"/>
              </a:solidFill>
            </a:endParaRPr>
          </a:p>
        </p:txBody>
      </p:sp>
      <p:sp>
        <p:nvSpPr>
          <p:cNvPr id="19" name="TextBox 18">
            <a:extLst>
              <a:ext uri="{FF2B5EF4-FFF2-40B4-BE49-F238E27FC236}">
                <a16:creationId xmlns:a16="http://schemas.microsoft.com/office/drawing/2014/main" id="{56139073-BD64-4127-9B77-D114EEB940AA}"/>
              </a:ext>
            </a:extLst>
          </p:cNvPr>
          <p:cNvSpPr txBox="1"/>
          <p:nvPr/>
        </p:nvSpPr>
        <p:spPr>
          <a:xfrm>
            <a:off x="7559011" y="1312326"/>
            <a:ext cx="1338828" cy="461665"/>
          </a:xfrm>
          <a:prstGeom prst="rect">
            <a:avLst/>
          </a:prstGeom>
          <a:noFill/>
        </p:spPr>
        <p:txBody>
          <a:bodyPr wrap="none" rtlCol="0">
            <a:spAutoFit/>
          </a:bodyPr>
          <a:lstStyle/>
          <a:p>
            <a:r>
              <a:rPr lang="hr-HR" sz="1200" dirty="0">
                <a:solidFill>
                  <a:srgbClr val="FF0000"/>
                </a:solidFill>
              </a:rPr>
              <a:t>ISP2 Fa0/0 MAC</a:t>
            </a:r>
          </a:p>
          <a:p>
            <a:r>
              <a:rPr lang="hr-HR" sz="1200" dirty="0">
                <a:solidFill>
                  <a:srgbClr val="FF0000"/>
                </a:solidFill>
              </a:rPr>
              <a:t>AB17</a:t>
            </a:r>
            <a:endParaRPr lang="en-US" sz="1200" dirty="0">
              <a:solidFill>
                <a:srgbClr val="FF0000"/>
              </a:solidFill>
            </a:endParaRPr>
          </a:p>
        </p:txBody>
      </p:sp>
      <p:sp>
        <p:nvSpPr>
          <p:cNvPr id="20" name="TextBox 19">
            <a:extLst>
              <a:ext uri="{FF2B5EF4-FFF2-40B4-BE49-F238E27FC236}">
                <a16:creationId xmlns:a16="http://schemas.microsoft.com/office/drawing/2014/main" id="{7F273630-8769-4749-B601-72A05D5B5DFB}"/>
              </a:ext>
            </a:extLst>
          </p:cNvPr>
          <p:cNvSpPr txBox="1"/>
          <p:nvPr/>
        </p:nvSpPr>
        <p:spPr>
          <a:xfrm>
            <a:off x="7416045" y="2556872"/>
            <a:ext cx="1338828" cy="461665"/>
          </a:xfrm>
          <a:prstGeom prst="rect">
            <a:avLst/>
          </a:prstGeom>
          <a:noFill/>
        </p:spPr>
        <p:txBody>
          <a:bodyPr wrap="none" rtlCol="0">
            <a:spAutoFit/>
          </a:bodyPr>
          <a:lstStyle/>
          <a:p>
            <a:r>
              <a:rPr lang="hr-HR" sz="1200" dirty="0">
                <a:solidFill>
                  <a:srgbClr val="FF0000"/>
                </a:solidFill>
              </a:rPr>
              <a:t>ISP3 Fa0/0 MAC</a:t>
            </a:r>
          </a:p>
          <a:p>
            <a:r>
              <a:rPr lang="hr-HR" sz="1200" dirty="0">
                <a:solidFill>
                  <a:srgbClr val="FF0000"/>
                </a:solidFill>
              </a:rPr>
              <a:t>AB18</a:t>
            </a:r>
            <a:endParaRPr lang="en-US" sz="1200" dirty="0">
              <a:solidFill>
                <a:srgbClr val="FF0000"/>
              </a:solidFill>
            </a:endParaRPr>
          </a:p>
        </p:txBody>
      </p:sp>
      <p:sp>
        <p:nvSpPr>
          <p:cNvPr id="21" name="TextBox 20">
            <a:extLst>
              <a:ext uri="{FF2B5EF4-FFF2-40B4-BE49-F238E27FC236}">
                <a16:creationId xmlns:a16="http://schemas.microsoft.com/office/drawing/2014/main" id="{87CFD523-09B5-4797-A100-DB6475D50336}"/>
              </a:ext>
            </a:extLst>
          </p:cNvPr>
          <p:cNvSpPr txBox="1"/>
          <p:nvPr/>
        </p:nvSpPr>
        <p:spPr>
          <a:xfrm>
            <a:off x="9409239" y="2600738"/>
            <a:ext cx="1338828" cy="461665"/>
          </a:xfrm>
          <a:prstGeom prst="rect">
            <a:avLst/>
          </a:prstGeom>
          <a:noFill/>
        </p:spPr>
        <p:txBody>
          <a:bodyPr wrap="none" rtlCol="0">
            <a:spAutoFit/>
          </a:bodyPr>
          <a:lstStyle/>
          <a:p>
            <a:r>
              <a:rPr lang="hr-HR" sz="1200" dirty="0">
                <a:solidFill>
                  <a:srgbClr val="FF0000"/>
                </a:solidFill>
              </a:rPr>
              <a:t>ISP3 Fa0/0 MAC</a:t>
            </a:r>
          </a:p>
          <a:p>
            <a:r>
              <a:rPr lang="hr-HR" sz="1200" dirty="0">
                <a:solidFill>
                  <a:srgbClr val="FF0000"/>
                </a:solidFill>
              </a:rPr>
              <a:t>AB19</a:t>
            </a:r>
            <a:endParaRPr lang="en-US" sz="1200" dirty="0">
              <a:solidFill>
                <a:srgbClr val="FF0000"/>
              </a:solidFill>
            </a:endParaRPr>
          </a:p>
        </p:txBody>
      </p:sp>
      <p:sp>
        <p:nvSpPr>
          <p:cNvPr id="22" name="TextBox 21">
            <a:extLst>
              <a:ext uri="{FF2B5EF4-FFF2-40B4-BE49-F238E27FC236}">
                <a16:creationId xmlns:a16="http://schemas.microsoft.com/office/drawing/2014/main" id="{44FD629F-EDF1-462F-921B-A33FCAE8C9CB}"/>
              </a:ext>
            </a:extLst>
          </p:cNvPr>
          <p:cNvSpPr txBox="1"/>
          <p:nvPr/>
        </p:nvSpPr>
        <p:spPr>
          <a:xfrm>
            <a:off x="9397175" y="1352224"/>
            <a:ext cx="1314784" cy="461665"/>
          </a:xfrm>
          <a:prstGeom prst="rect">
            <a:avLst/>
          </a:prstGeom>
          <a:noFill/>
        </p:spPr>
        <p:txBody>
          <a:bodyPr wrap="none" rtlCol="0">
            <a:spAutoFit/>
          </a:bodyPr>
          <a:lstStyle/>
          <a:p>
            <a:r>
              <a:rPr lang="hr-HR" sz="1200" dirty="0">
                <a:solidFill>
                  <a:srgbClr val="FF0000"/>
                </a:solidFill>
              </a:rPr>
              <a:t>WWW NIC MAC</a:t>
            </a:r>
          </a:p>
          <a:p>
            <a:r>
              <a:rPr lang="hr-HR" sz="1200" dirty="0">
                <a:solidFill>
                  <a:srgbClr val="FF0000"/>
                </a:solidFill>
              </a:rPr>
              <a:t>AB1A</a:t>
            </a:r>
            <a:endParaRPr lang="en-US" sz="1200" dirty="0">
              <a:solidFill>
                <a:srgbClr val="FF0000"/>
              </a:solidFill>
            </a:endParaRPr>
          </a:p>
        </p:txBody>
      </p:sp>
      <p:sp>
        <p:nvSpPr>
          <p:cNvPr id="23" name="TextBox 22">
            <a:extLst>
              <a:ext uri="{FF2B5EF4-FFF2-40B4-BE49-F238E27FC236}">
                <a16:creationId xmlns:a16="http://schemas.microsoft.com/office/drawing/2014/main" id="{0BC9F4E3-CA9D-4303-9A97-010B461CE88D}"/>
              </a:ext>
            </a:extLst>
          </p:cNvPr>
          <p:cNvSpPr txBox="1"/>
          <p:nvPr/>
        </p:nvSpPr>
        <p:spPr>
          <a:xfrm>
            <a:off x="4099071" y="3732433"/>
            <a:ext cx="1787733" cy="923330"/>
          </a:xfrm>
          <a:prstGeom prst="rect">
            <a:avLst/>
          </a:prstGeom>
          <a:noFill/>
        </p:spPr>
        <p:txBody>
          <a:bodyPr wrap="none" rtlCol="0">
            <a:spAutoFit/>
          </a:bodyPr>
          <a:lstStyle/>
          <a:p>
            <a:r>
              <a:rPr lang="hr-HR" dirty="0">
                <a:solidFill>
                  <a:srgbClr val="C00000"/>
                </a:solidFill>
              </a:rPr>
              <a:t>TOČKA 1:</a:t>
            </a:r>
          </a:p>
          <a:p>
            <a:r>
              <a:rPr lang="hr-HR" dirty="0" err="1">
                <a:solidFill>
                  <a:srgbClr val="C00000"/>
                </a:solidFill>
              </a:rPr>
              <a:t>Src</a:t>
            </a:r>
            <a:r>
              <a:rPr lang="hr-HR" dirty="0">
                <a:solidFill>
                  <a:srgbClr val="C00000"/>
                </a:solidFill>
              </a:rPr>
              <a:t> MAC: AB14</a:t>
            </a:r>
          </a:p>
          <a:p>
            <a:r>
              <a:rPr lang="hr-HR" dirty="0" err="1">
                <a:solidFill>
                  <a:srgbClr val="C00000"/>
                </a:solidFill>
              </a:rPr>
              <a:t>Dst</a:t>
            </a:r>
            <a:r>
              <a:rPr lang="hr-HR" dirty="0">
                <a:solidFill>
                  <a:srgbClr val="C00000"/>
                </a:solidFill>
              </a:rPr>
              <a:t> MAC: AB13</a:t>
            </a:r>
          </a:p>
        </p:txBody>
      </p:sp>
      <p:sp>
        <p:nvSpPr>
          <p:cNvPr id="24" name="TextBox 23">
            <a:extLst>
              <a:ext uri="{FF2B5EF4-FFF2-40B4-BE49-F238E27FC236}">
                <a16:creationId xmlns:a16="http://schemas.microsoft.com/office/drawing/2014/main" id="{F3DD5C21-D602-4267-93CC-F1CEF491AE49}"/>
              </a:ext>
            </a:extLst>
          </p:cNvPr>
          <p:cNvSpPr txBox="1"/>
          <p:nvPr/>
        </p:nvSpPr>
        <p:spPr>
          <a:xfrm>
            <a:off x="6900721" y="3729039"/>
            <a:ext cx="1787733" cy="923330"/>
          </a:xfrm>
          <a:prstGeom prst="rect">
            <a:avLst/>
          </a:prstGeom>
          <a:noFill/>
        </p:spPr>
        <p:txBody>
          <a:bodyPr wrap="none" rtlCol="0">
            <a:spAutoFit/>
          </a:bodyPr>
          <a:lstStyle/>
          <a:p>
            <a:r>
              <a:rPr lang="hr-HR" dirty="0">
                <a:solidFill>
                  <a:srgbClr val="C00000"/>
                </a:solidFill>
              </a:rPr>
              <a:t>TOČKA 2:</a:t>
            </a:r>
          </a:p>
          <a:p>
            <a:r>
              <a:rPr lang="hr-HR" dirty="0" err="1">
                <a:solidFill>
                  <a:srgbClr val="C00000"/>
                </a:solidFill>
              </a:rPr>
              <a:t>Src</a:t>
            </a:r>
            <a:r>
              <a:rPr lang="hr-HR" dirty="0">
                <a:solidFill>
                  <a:srgbClr val="C00000"/>
                </a:solidFill>
              </a:rPr>
              <a:t> MAC: AB16</a:t>
            </a:r>
          </a:p>
          <a:p>
            <a:r>
              <a:rPr lang="hr-HR" dirty="0" err="1">
                <a:solidFill>
                  <a:srgbClr val="C00000"/>
                </a:solidFill>
              </a:rPr>
              <a:t>Dst</a:t>
            </a:r>
            <a:r>
              <a:rPr lang="hr-HR" dirty="0">
                <a:solidFill>
                  <a:srgbClr val="C00000"/>
                </a:solidFill>
              </a:rPr>
              <a:t> MAC: AB15</a:t>
            </a:r>
          </a:p>
        </p:txBody>
      </p:sp>
      <p:sp>
        <p:nvSpPr>
          <p:cNvPr id="25" name="TextBox 24">
            <a:extLst>
              <a:ext uri="{FF2B5EF4-FFF2-40B4-BE49-F238E27FC236}">
                <a16:creationId xmlns:a16="http://schemas.microsoft.com/office/drawing/2014/main" id="{EE9E8A4B-2067-4EE2-8E1C-2CE8FF4736F5}"/>
              </a:ext>
            </a:extLst>
          </p:cNvPr>
          <p:cNvSpPr txBox="1"/>
          <p:nvPr/>
        </p:nvSpPr>
        <p:spPr>
          <a:xfrm>
            <a:off x="9524149" y="3710260"/>
            <a:ext cx="1813382" cy="923330"/>
          </a:xfrm>
          <a:prstGeom prst="rect">
            <a:avLst/>
          </a:prstGeom>
          <a:noFill/>
        </p:spPr>
        <p:txBody>
          <a:bodyPr wrap="none" rtlCol="0">
            <a:spAutoFit/>
          </a:bodyPr>
          <a:lstStyle/>
          <a:p>
            <a:r>
              <a:rPr lang="hr-HR" dirty="0">
                <a:solidFill>
                  <a:srgbClr val="C00000"/>
                </a:solidFill>
              </a:rPr>
              <a:t>TOČKA 3:</a:t>
            </a:r>
          </a:p>
          <a:p>
            <a:r>
              <a:rPr lang="hr-HR" dirty="0" err="1">
                <a:solidFill>
                  <a:srgbClr val="C00000"/>
                </a:solidFill>
              </a:rPr>
              <a:t>Src</a:t>
            </a:r>
            <a:r>
              <a:rPr lang="hr-HR" dirty="0">
                <a:solidFill>
                  <a:srgbClr val="C00000"/>
                </a:solidFill>
              </a:rPr>
              <a:t> MAC: AB1A</a:t>
            </a:r>
          </a:p>
          <a:p>
            <a:r>
              <a:rPr lang="hr-HR" dirty="0" err="1">
                <a:solidFill>
                  <a:srgbClr val="C00000"/>
                </a:solidFill>
              </a:rPr>
              <a:t>Dst</a:t>
            </a:r>
            <a:r>
              <a:rPr lang="hr-HR" dirty="0">
                <a:solidFill>
                  <a:srgbClr val="C00000"/>
                </a:solidFill>
              </a:rPr>
              <a:t> MAC: AB19</a:t>
            </a:r>
          </a:p>
        </p:txBody>
      </p:sp>
      <p:sp>
        <p:nvSpPr>
          <p:cNvPr id="26" name="Arrow: Right 25">
            <a:extLst>
              <a:ext uri="{FF2B5EF4-FFF2-40B4-BE49-F238E27FC236}">
                <a16:creationId xmlns:a16="http://schemas.microsoft.com/office/drawing/2014/main" id="{6EA0A6AF-1957-44BC-BAAC-9E7B288785AD}"/>
              </a:ext>
            </a:extLst>
          </p:cNvPr>
          <p:cNvSpPr/>
          <p:nvPr/>
        </p:nvSpPr>
        <p:spPr>
          <a:xfrm rot="10800000">
            <a:off x="2226295" y="1168871"/>
            <a:ext cx="2351315" cy="42877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8AAEB26-1C7A-449B-8590-6BF27D960F8E}"/>
              </a:ext>
            </a:extLst>
          </p:cNvPr>
          <p:cNvSpPr txBox="1"/>
          <p:nvPr/>
        </p:nvSpPr>
        <p:spPr>
          <a:xfrm>
            <a:off x="2462385" y="2452398"/>
            <a:ext cx="312906" cy="369332"/>
          </a:xfrm>
          <a:prstGeom prst="rect">
            <a:avLst/>
          </a:prstGeom>
          <a:noFill/>
        </p:spPr>
        <p:txBody>
          <a:bodyPr wrap="none" rtlCol="0">
            <a:spAutoFit/>
          </a:bodyPr>
          <a:lstStyle/>
          <a:p>
            <a:r>
              <a:rPr lang="hr-HR" dirty="0"/>
              <a:t>1</a:t>
            </a:r>
            <a:endParaRPr lang="en-US" dirty="0"/>
          </a:p>
        </p:txBody>
      </p:sp>
      <p:sp>
        <p:nvSpPr>
          <p:cNvPr id="28" name="TextBox 27">
            <a:extLst>
              <a:ext uri="{FF2B5EF4-FFF2-40B4-BE49-F238E27FC236}">
                <a16:creationId xmlns:a16="http://schemas.microsoft.com/office/drawing/2014/main" id="{197828AB-9805-41A8-B53C-9102DAAF79E3}"/>
              </a:ext>
            </a:extLst>
          </p:cNvPr>
          <p:cNvSpPr txBox="1"/>
          <p:nvPr/>
        </p:nvSpPr>
        <p:spPr>
          <a:xfrm>
            <a:off x="6730923" y="1378343"/>
            <a:ext cx="312906" cy="369332"/>
          </a:xfrm>
          <a:prstGeom prst="rect">
            <a:avLst/>
          </a:prstGeom>
          <a:noFill/>
        </p:spPr>
        <p:txBody>
          <a:bodyPr wrap="none" rtlCol="0">
            <a:spAutoFit/>
          </a:bodyPr>
          <a:lstStyle/>
          <a:p>
            <a:r>
              <a:rPr lang="hr-HR" dirty="0"/>
              <a:t>2</a:t>
            </a:r>
            <a:endParaRPr lang="en-US" dirty="0"/>
          </a:p>
        </p:txBody>
      </p:sp>
      <p:sp>
        <p:nvSpPr>
          <p:cNvPr id="29" name="TextBox 28">
            <a:extLst>
              <a:ext uri="{FF2B5EF4-FFF2-40B4-BE49-F238E27FC236}">
                <a16:creationId xmlns:a16="http://schemas.microsoft.com/office/drawing/2014/main" id="{AD17A328-76E3-4402-A593-0AD8FD872C29}"/>
              </a:ext>
            </a:extLst>
          </p:cNvPr>
          <p:cNvSpPr txBox="1"/>
          <p:nvPr/>
        </p:nvSpPr>
        <p:spPr>
          <a:xfrm>
            <a:off x="9175689" y="2545373"/>
            <a:ext cx="312906" cy="369332"/>
          </a:xfrm>
          <a:prstGeom prst="rect">
            <a:avLst/>
          </a:prstGeom>
          <a:noFill/>
        </p:spPr>
        <p:txBody>
          <a:bodyPr wrap="none" rtlCol="0">
            <a:spAutoFit/>
          </a:bodyPr>
          <a:lstStyle/>
          <a:p>
            <a:r>
              <a:rPr lang="hr-HR" dirty="0"/>
              <a:t>3</a:t>
            </a:r>
            <a:endParaRPr lang="en-US" dirty="0"/>
          </a:p>
        </p:txBody>
      </p:sp>
      <p:sp>
        <p:nvSpPr>
          <p:cNvPr id="4" name="TextBox 4">
            <a:extLst>
              <a:ext uri="{FF2B5EF4-FFF2-40B4-BE49-F238E27FC236}">
                <a16:creationId xmlns:a16="http://schemas.microsoft.com/office/drawing/2014/main" id="{F9CF04EA-A1A4-6D63-7F7E-8A15F9BB1466}"/>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4806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345597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6244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Razvoj različitih protokola kroz vrijeme-danas je TCP/IP u primjeni</a:t>
            </a:r>
          </a:p>
        </p:txBody>
      </p:sp>
      <p:sp>
        <p:nvSpPr>
          <p:cNvPr id="3" name="TextBox 2">
            <a:extLst>
              <a:ext uri="{FF2B5EF4-FFF2-40B4-BE49-F238E27FC236}">
                <a16:creationId xmlns:a16="http://schemas.microsoft.com/office/drawing/2014/main" id="{A93363A7-C9D9-D4DE-050C-DB6AC0507CF0}"/>
              </a:ext>
            </a:extLst>
          </p:cNvPr>
          <p:cNvSpPr txBox="1"/>
          <p:nvPr/>
        </p:nvSpPr>
        <p:spPr>
          <a:xfrm>
            <a:off x="200024" y="880293"/>
            <a:ext cx="11600089" cy="5262979"/>
          </a:xfrm>
          <a:prstGeom prst="rect">
            <a:avLst/>
          </a:prstGeom>
          <a:noFill/>
        </p:spPr>
        <p:txBody>
          <a:bodyPr wrap="square">
            <a:spAutoFit/>
          </a:bodyPr>
          <a:lstStyle/>
          <a:p>
            <a:pPr marL="285750" indent="-285750">
              <a:buFont typeface="Arial" panose="020B0604020202020204" pitchFamily="34" charset="0"/>
              <a:buChar char="•"/>
            </a:pPr>
            <a:r>
              <a:rPr lang="hr-HR" sz="2400" dirty="0"/>
              <a:t>Grupa protokola (eng. </a:t>
            </a:r>
            <a:r>
              <a:rPr lang="hr-HR" sz="2400" dirty="0" err="1"/>
              <a:t>Protocol</a:t>
            </a:r>
            <a:r>
              <a:rPr lang="hr-HR" sz="2400" dirty="0"/>
              <a:t> suite) je skup protokola koji rade zajedno kako bi pružili sveobuhvatne mrežne komunikacijske usluge. Od 1970-ih postojalo je nekoliko različitih grupa protokola, neke su razvile organizacije za normizaciju/standardizaciju, a druge razni proizvođači IT opreme.</a:t>
            </a:r>
          </a:p>
          <a:p>
            <a:pPr marL="285750" indent="-285750">
              <a:buFont typeface="Arial" panose="020B0604020202020204" pitchFamily="34" charset="0"/>
              <a:buChar char="•"/>
            </a:pPr>
            <a:r>
              <a:rPr lang="hr-HR" sz="2400" b="1" dirty="0">
                <a:solidFill>
                  <a:srgbClr val="0000FF"/>
                </a:solidFill>
              </a:rPr>
              <a:t>Internet </a:t>
            </a:r>
            <a:r>
              <a:rPr lang="hr-HR" sz="2400" b="1" dirty="0" err="1">
                <a:solidFill>
                  <a:srgbClr val="0000FF"/>
                </a:solidFill>
              </a:rPr>
              <a:t>Protocol</a:t>
            </a:r>
            <a:r>
              <a:rPr lang="hr-HR" sz="2400" b="1" dirty="0">
                <a:solidFill>
                  <a:srgbClr val="0000FF"/>
                </a:solidFill>
              </a:rPr>
              <a:t> Suite </a:t>
            </a:r>
            <a:r>
              <a:rPr lang="hr-HR" sz="2400" b="1" dirty="0" err="1">
                <a:solidFill>
                  <a:srgbClr val="0000FF"/>
                </a:solidFill>
              </a:rPr>
              <a:t>or</a:t>
            </a:r>
            <a:r>
              <a:rPr lang="hr-HR" sz="2400" b="1" dirty="0">
                <a:solidFill>
                  <a:srgbClr val="0000FF"/>
                </a:solidFill>
              </a:rPr>
              <a:t> TCP/IP </a:t>
            </a:r>
            <a:r>
              <a:rPr lang="hr-HR" sz="2400" dirty="0"/>
              <a:t>- ovo je </a:t>
            </a:r>
            <a:r>
              <a:rPr lang="hr-HR" sz="2400" dirty="0" err="1"/>
              <a:t>najzastupljenij</a:t>
            </a:r>
            <a:r>
              <a:rPr lang="hr-HR" sz="2400" dirty="0"/>
              <a:t> i najvažnija grupa protokola danas.</a:t>
            </a:r>
          </a:p>
          <a:p>
            <a:pPr marL="285750" indent="-285750">
              <a:buFont typeface="Arial" panose="020B0604020202020204" pitchFamily="34" charset="0"/>
              <a:buChar char="•"/>
            </a:pPr>
            <a:r>
              <a:rPr lang="hr-HR" sz="2400" b="1" dirty="0">
                <a:solidFill>
                  <a:srgbClr val="FF0066"/>
                </a:solidFill>
              </a:rPr>
              <a:t>Open Systems </a:t>
            </a:r>
            <a:r>
              <a:rPr lang="hr-HR" sz="2400" b="1" dirty="0" err="1">
                <a:solidFill>
                  <a:srgbClr val="FF0066"/>
                </a:solidFill>
              </a:rPr>
              <a:t>Interconnection</a:t>
            </a:r>
            <a:r>
              <a:rPr lang="hr-HR" sz="2400" b="1" dirty="0">
                <a:solidFill>
                  <a:srgbClr val="FF0066"/>
                </a:solidFill>
              </a:rPr>
              <a:t> (OSI) </a:t>
            </a:r>
            <a:r>
              <a:rPr lang="hr-HR" sz="2400" dirty="0" err="1"/>
              <a:t>protocols</a:t>
            </a:r>
            <a:r>
              <a:rPr lang="hr-HR" sz="2400" dirty="0"/>
              <a:t> - Ovo je skupina protokola razvijena od strane međunarodne organizacije za standardizaciju i međunarodne telekomunikacijske unije. OSI model se koristi kao referentni model koji se </a:t>
            </a:r>
            <a:r>
              <a:rPr lang="hr-HR" sz="2400" dirty="0">
                <a:solidFill>
                  <a:srgbClr val="FF0000"/>
                </a:solidFill>
              </a:rPr>
              <a:t>koristi za objašnjavanje principa u komunikaciji.</a:t>
            </a:r>
          </a:p>
          <a:p>
            <a:pPr marL="285750" indent="-285750">
              <a:buFont typeface="Arial" panose="020B0604020202020204" pitchFamily="34" charset="0"/>
              <a:buChar char="•"/>
            </a:pPr>
            <a:r>
              <a:rPr lang="hr-HR" sz="2400" b="1" dirty="0" err="1"/>
              <a:t>AppleTalk</a:t>
            </a:r>
            <a:r>
              <a:rPr lang="hr-HR" sz="2400" dirty="0"/>
              <a:t> - Grupa protokola koju je razvio Apple 1985 za vlastite uređaje, ali je i Apple prihvatio TCP/IP kako bi bio kompatibilan sa svim ostalim proizvođačima</a:t>
            </a:r>
          </a:p>
          <a:p>
            <a:pPr marL="285750" indent="-285750">
              <a:buFont typeface="Arial" panose="020B0604020202020204" pitchFamily="34" charset="0"/>
              <a:buChar char="•"/>
            </a:pPr>
            <a:r>
              <a:rPr lang="hr-HR" sz="2400" b="1" dirty="0" err="1"/>
              <a:t>Novell</a:t>
            </a:r>
            <a:r>
              <a:rPr lang="hr-HR" sz="2400" b="1" dirty="0"/>
              <a:t> </a:t>
            </a:r>
            <a:r>
              <a:rPr lang="hr-HR" sz="2400" b="1" dirty="0" err="1"/>
              <a:t>Netware</a:t>
            </a:r>
            <a:r>
              <a:rPr lang="hr-HR" sz="2400" b="1" dirty="0"/>
              <a:t> </a:t>
            </a:r>
            <a:r>
              <a:rPr lang="hr-HR" sz="2400" dirty="0"/>
              <a:t>- </a:t>
            </a:r>
            <a:r>
              <a:rPr lang="hr-HR" sz="2400" dirty="0" err="1"/>
              <a:t>Grup</a:t>
            </a:r>
            <a:r>
              <a:rPr lang="hr-HR" sz="2400" dirty="0"/>
              <a:t> </a:t>
            </a:r>
            <a:r>
              <a:rPr lang="hr-HR" sz="2400" dirty="0" err="1"/>
              <a:t>aprotokola</a:t>
            </a:r>
            <a:r>
              <a:rPr lang="hr-HR" sz="2400" dirty="0"/>
              <a:t> koju je razvila tvrtka </a:t>
            </a:r>
            <a:r>
              <a:rPr lang="hr-HR" sz="2400" dirty="0" err="1"/>
              <a:t>Novell</a:t>
            </a:r>
            <a:r>
              <a:rPr lang="hr-HR" sz="2400" dirty="0"/>
              <a:t> 1983, ali je i </a:t>
            </a:r>
            <a:r>
              <a:rPr lang="hr-HR" sz="2400" dirty="0" err="1"/>
              <a:t>Novell</a:t>
            </a:r>
            <a:r>
              <a:rPr lang="hr-HR" sz="2400" dirty="0"/>
              <a:t> također prešao na TCP/IP kako bi bili kompatibilni s ostatkom svijeta.</a:t>
            </a:r>
          </a:p>
        </p:txBody>
      </p:sp>
    </p:spTree>
    <p:extLst>
      <p:ext uri="{BB962C8B-B14F-4D97-AF65-F5344CB8AC3E}">
        <p14:creationId xmlns:p14="http://schemas.microsoft.com/office/powerpoint/2010/main" val="3736844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8765523" cy="1068888"/>
          </a:xfrm>
          <a:prstGeom prst="rect">
            <a:avLst/>
          </a:prstGeom>
        </p:spPr>
        <p:txBody>
          <a:bodyPr/>
          <a:lstStyle/>
          <a:p>
            <a:r>
              <a:rPr lang="hr-HR" dirty="0">
                <a:latin typeface="Arial" pitchFamily="34"/>
                <a:cs typeface="Arial" pitchFamily="34"/>
              </a:rPr>
              <a:t>ARP</a:t>
            </a:r>
            <a:endParaRPr lang="hr-HR" dirty="0"/>
          </a:p>
        </p:txBody>
      </p:sp>
      <p:sp>
        <p:nvSpPr>
          <p:cNvPr id="4" name="Pravokutnik 3">
            <a:extLst>
              <a:ext uri="{FF2B5EF4-FFF2-40B4-BE49-F238E27FC236}">
                <a16:creationId xmlns:a16="http://schemas.microsoft.com/office/drawing/2014/main" id="{E9831DDA-EB92-41DD-9000-9E14067F0521}"/>
              </a:ext>
            </a:extLst>
          </p:cNvPr>
          <p:cNvSpPr/>
          <p:nvPr/>
        </p:nvSpPr>
        <p:spPr>
          <a:xfrm>
            <a:off x="148046" y="1105287"/>
            <a:ext cx="12043954" cy="3816429"/>
          </a:xfrm>
          <a:prstGeom prst="rect">
            <a:avLst/>
          </a:prstGeom>
        </p:spPr>
        <p:txBody>
          <a:bodyPr wrap="square">
            <a:spAutoFit/>
          </a:bodyPr>
          <a:lstStyle/>
          <a:p>
            <a:pPr marL="342900" indent="-342900">
              <a:buFont typeface="Wingdings" panose="05000000000000000000" pitchFamily="2" charset="2"/>
              <a:buChar char="§"/>
            </a:pPr>
            <a:r>
              <a:rPr lang="hr-HR" altLang="en-US" sz="2800" dirty="0">
                <a:solidFill>
                  <a:srgbClr val="262626"/>
                </a:solidFill>
              </a:rPr>
              <a:t>Otkrivanje data-link </a:t>
            </a:r>
            <a:r>
              <a:rPr lang="hr-HR" altLang="en-US" sz="2800" dirty="0" err="1">
                <a:solidFill>
                  <a:srgbClr val="262626"/>
                </a:solidFill>
              </a:rPr>
              <a:t>layer</a:t>
            </a:r>
            <a:r>
              <a:rPr lang="hr-HR" altLang="en-US" sz="2800" dirty="0">
                <a:solidFill>
                  <a:srgbClr val="262626"/>
                </a:solidFill>
              </a:rPr>
              <a:t> adrese (MAC) kada je mrežna (IP) adresa poznata (npr. </a:t>
            </a:r>
            <a:r>
              <a:rPr lang="hr-HR" altLang="en-US" sz="2800" dirty="0" err="1">
                <a:solidFill>
                  <a:srgbClr val="262626"/>
                </a:solidFill>
              </a:rPr>
              <a:t>Ping</a:t>
            </a:r>
            <a:r>
              <a:rPr lang="hr-HR" altLang="en-US" sz="2800" dirty="0">
                <a:solidFill>
                  <a:srgbClr val="262626"/>
                </a:solidFill>
              </a:rPr>
              <a:t> 10.10.41.254)</a:t>
            </a:r>
          </a:p>
          <a:p>
            <a:pPr marL="342900" indent="-342900">
              <a:buFont typeface="Wingdings" panose="05000000000000000000" pitchFamily="2" charset="2"/>
              <a:buChar char="§"/>
            </a:pPr>
            <a:r>
              <a:rPr lang="hr-HR" altLang="en-US" sz="2800" dirty="0">
                <a:solidFill>
                  <a:srgbClr val="262626"/>
                </a:solidFill>
              </a:rPr>
              <a:t>Implementiran na raznim tipovima mreže, no danas govorimo primarno o </a:t>
            </a:r>
            <a:r>
              <a:rPr lang="hr-HR" altLang="en-US" sz="2800" dirty="0" err="1">
                <a:solidFill>
                  <a:srgbClr val="262626"/>
                </a:solidFill>
              </a:rPr>
              <a:t>mapiranju</a:t>
            </a:r>
            <a:r>
              <a:rPr lang="hr-HR" altLang="en-US" sz="2800" dirty="0">
                <a:solidFill>
                  <a:srgbClr val="262626"/>
                </a:solidFill>
              </a:rPr>
              <a:t> između IPv4 adrese mrežnog sloja i MAC adrese na sloju podatkovne veze </a:t>
            </a:r>
            <a:r>
              <a:rPr lang="hr-HR" altLang="en-US" sz="2800" dirty="0" err="1">
                <a:solidFill>
                  <a:srgbClr val="262626"/>
                </a:solidFill>
              </a:rPr>
              <a:t>ethernet</a:t>
            </a:r>
            <a:r>
              <a:rPr lang="hr-HR" altLang="en-US" sz="2800" dirty="0">
                <a:solidFill>
                  <a:srgbClr val="262626"/>
                </a:solidFill>
              </a:rPr>
              <a:t> protokola</a:t>
            </a:r>
          </a:p>
          <a:p>
            <a:pPr marL="342900" indent="-342900">
              <a:buFont typeface="Wingdings" panose="05000000000000000000" pitchFamily="2" charset="2"/>
              <a:buChar char="§"/>
            </a:pPr>
            <a:r>
              <a:rPr lang="hr-HR" altLang="en-US" sz="2800" dirty="0">
                <a:solidFill>
                  <a:srgbClr val="262626"/>
                </a:solidFill>
              </a:rPr>
              <a:t>Na računalu pomoću naredbe </a:t>
            </a:r>
            <a:r>
              <a:rPr lang="hr-HR" altLang="en-US" sz="2800" dirty="0" err="1">
                <a:solidFill>
                  <a:srgbClr val="C00000"/>
                </a:solidFill>
              </a:rPr>
              <a:t>arp</a:t>
            </a:r>
            <a:r>
              <a:rPr lang="hr-HR" altLang="en-US" sz="2800" dirty="0">
                <a:solidFill>
                  <a:srgbClr val="C00000"/>
                </a:solidFill>
              </a:rPr>
              <a:t> –a </a:t>
            </a:r>
            <a:r>
              <a:rPr lang="hr-HR" altLang="en-US" sz="2800" dirty="0">
                <a:solidFill>
                  <a:srgbClr val="262626"/>
                </a:solidFill>
              </a:rPr>
              <a:t>otkrijemo sve ARP zapise (veze IP adresa – MAC adresa) koje računalo poznaje.</a:t>
            </a:r>
          </a:p>
          <a:p>
            <a:pPr marL="342900" indent="-342900">
              <a:buFont typeface="Wingdings" panose="05000000000000000000" pitchFamily="2" charset="2"/>
              <a:buChar char="§"/>
            </a:pPr>
            <a:r>
              <a:rPr lang="hr-HR" altLang="en-US" sz="2800" dirty="0">
                <a:solidFill>
                  <a:srgbClr val="262626"/>
                </a:solidFill>
              </a:rPr>
              <a:t>Nama bitno je da postoje poruke </a:t>
            </a:r>
            <a:r>
              <a:rPr lang="hr-HR" altLang="en-US" sz="2800" dirty="0">
                <a:solidFill>
                  <a:srgbClr val="FF0000"/>
                </a:solidFill>
              </a:rPr>
              <a:t>zahtjev (</a:t>
            </a:r>
            <a:r>
              <a:rPr lang="hr-HR" altLang="en-US" sz="2800" dirty="0" err="1">
                <a:solidFill>
                  <a:srgbClr val="FF0000"/>
                </a:solidFill>
              </a:rPr>
              <a:t>request</a:t>
            </a:r>
            <a:r>
              <a:rPr lang="hr-HR" altLang="en-US" sz="2800" dirty="0">
                <a:solidFill>
                  <a:srgbClr val="FF0000"/>
                </a:solidFill>
              </a:rPr>
              <a:t>) i odgovor (</a:t>
            </a:r>
            <a:r>
              <a:rPr lang="hr-HR" altLang="en-US" sz="2800" dirty="0" err="1">
                <a:solidFill>
                  <a:srgbClr val="FF0000"/>
                </a:solidFill>
              </a:rPr>
              <a:t>reply</a:t>
            </a:r>
            <a:r>
              <a:rPr lang="hr-HR" altLang="en-US" sz="2800" dirty="0">
                <a:solidFill>
                  <a:srgbClr val="FF0000"/>
                </a:solidFill>
              </a:rPr>
              <a:t>)</a:t>
            </a:r>
          </a:p>
          <a:p>
            <a:pPr marL="285750" indent="-285750">
              <a:buFont typeface="Wingdings" panose="05000000000000000000" pitchFamily="2" charset="2"/>
              <a:buChar char="§"/>
            </a:pPr>
            <a:endParaRPr lang="hr-HR" altLang="en-US" sz="2000" dirty="0">
              <a:solidFill>
                <a:srgbClr val="262626"/>
              </a:solidFill>
            </a:endParaRPr>
          </a:p>
        </p:txBody>
      </p:sp>
      <p:sp>
        <p:nvSpPr>
          <p:cNvPr id="2" name="TextBox 4">
            <a:extLst>
              <a:ext uri="{FF2B5EF4-FFF2-40B4-BE49-F238E27FC236}">
                <a16:creationId xmlns:a16="http://schemas.microsoft.com/office/drawing/2014/main" id="{341BD1E0-4A2D-5290-9419-11C237BBF334}"/>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1390725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8765523" cy="1068888"/>
          </a:xfrm>
          <a:prstGeom prst="rect">
            <a:avLst/>
          </a:prstGeom>
        </p:spPr>
        <p:txBody>
          <a:bodyPr/>
          <a:lstStyle/>
          <a:p>
            <a:r>
              <a:rPr lang="hr-HR" dirty="0">
                <a:latin typeface="Arial" pitchFamily="34"/>
                <a:cs typeface="Arial" pitchFamily="34"/>
              </a:rPr>
              <a:t>ARP mehanizam rada</a:t>
            </a:r>
            <a:endParaRPr lang="hr-HR" dirty="0"/>
          </a:p>
        </p:txBody>
      </p:sp>
      <p:sp>
        <p:nvSpPr>
          <p:cNvPr id="2" name="Pravokutnik 1">
            <a:extLst>
              <a:ext uri="{FF2B5EF4-FFF2-40B4-BE49-F238E27FC236}">
                <a16:creationId xmlns:a16="http://schemas.microsoft.com/office/drawing/2014/main" id="{7DB482D6-F9E0-4F6B-91B8-FB69D8F91103}"/>
              </a:ext>
            </a:extLst>
          </p:cNvPr>
          <p:cNvSpPr/>
          <p:nvPr/>
        </p:nvSpPr>
        <p:spPr>
          <a:xfrm>
            <a:off x="278674" y="1120676"/>
            <a:ext cx="11913326" cy="4324261"/>
          </a:xfrm>
          <a:prstGeom prst="rect">
            <a:avLst/>
          </a:prstGeom>
        </p:spPr>
        <p:txBody>
          <a:bodyPr wrap="square">
            <a:spAutoFit/>
          </a:bodyPr>
          <a:lstStyle/>
          <a:p>
            <a:r>
              <a:rPr lang="hr-HR" altLang="en-US" sz="2500" dirty="0">
                <a:solidFill>
                  <a:srgbClr val="262626"/>
                </a:solidFill>
              </a:rPr>
              <a:t>Primjer:</a:t>
            </a:r>
          </a:p>
          <a:p>
            <a:pPr marL="285750" indent="-285750">
              <a:buFont typeface="Arial" panose="020B0604020202020204" pitchFamily="34" charset="0"/>
              <a:buChar char="•"/>
            </a:pPr>
            <a:r>
              <a:rPr lang="hr-HR" altLang="en-US" sz="2500" dirty="0" err="1">
                <a:solidFill>
                  <a:srgbClr val="262626"/>
                </a:solidFill>
              </a:rPr>
              <a:t>Usmjernik</a:t>
            </a:r>
            <a:r>
              <a:rPr lang="hr-HR" altLang="en-US" sz="2500" dirty="0">
                <a:solidFill>
                  <a:srgbClr val="262626"/>
                </a:solidFill>
              </a:rPr>
              <a:t> primi IP paket izvan lokalne mreže te ga želi poslati na LAN mrežu no nema MAC adresu odredišta</a:t>
            </a:r>
          </a:p>
          <a:p>
            <a:pPr marL="285750" indent="-285750">
              <a:buFont typeface="Arial" panose="020B0604020202020204" pitchFamily="34" charset="0"/>
              <a:buChar char="•"/>
            </a:pPr>
            <a:r>
              <a:rPr lang="hr-HR" altLang="en-US" sz="2500" dirty="0">
                <a:solidFill>
                  <a:srgbClr val="262626"/>
                </a:solidFill>
              </a:rPr>
              <a:t>Pošalje paket i postavi ono što zna – vlastita MAC i IP adresa, odredišna (</a:t>
            </a:r>
            <a:r>
              <a:rPr lang="hr-HR" altLang="en-US" sz="2500" dirty="0" err="1">
                <a:solidFill>
                  <a:srgbClr val="262626"/>
                </a:solidFill>
              </a:rPr>
              <a:t>target</a:t>
            </a:r>
            <a:r>
              <a:rPr lang="hr-HR" altLang="en-US" sz="2500" dirty="0">
                <a:solidFill>
                  <a:srgbClr val="262626"/>
                </a:solidFill>
              </a:rPr>
              <a:t>) IP adresa dok je Polje MAC adresa je prazno</a:t>
            </a:r>
          </a:p>
          <a:p>
            <a:pPr marL="285750" indent="-285750">
              <a:buFont typeface="Arial" panose="020B0604020202020204" pitchFamily="34" charset="0"/>
              <a:buChar char="•"/>
            </a:pPr>
            <a:r>
              <a:rPr lang="hr-HR" altLang="en-US" sz="2500" dirty="0">
                <a:solidFill>
                  <a:srgbClr val="262626"/>
                </a:solidFill>
              </a:rPr>
              <a:t>Vlasnik IP adrese odgovori s ARP paketom u kojemu popuni svoju MAC adresu tako da se popune svi podaci pa pošiljatelj dobije MAC &lt;-&gt; IP </a:t>
            </a:r>
            <a:r>
              <a:rPr lang="hr-HR" altLang="en-US" sz="2500" dirty="0" err="1">
                <a:solidFill>
                  <a:srgbClr val="262626"/>
                </a:solidFill>
              </a:rPr>
              <a:t>mapiranje</a:t>
            </a:r>
            <a:endParaRPr lang="hr-HR" altLang="en-US" sz="2500" dirty="0">
              <a:solidFill>
                <a:srgbClr val="262626"/>
              </a:solidFill>
            </a:endParaRPr>
          </a:p>
          <a:p>
            <a:pPr marL="285750" indent="-285750">
              <a:buFont typeface="Arial" panose="020B0604020202020204" pitchFamily="34" charset="0"/>
              <a:buChar char="•"/>
            </a:pPr>
            <a:r>
              <a:rPr lang="hr-HR" altLang="en-US" sz="2500" dirty="0">
                <a:solidFill>
                  <a:srgbClr val="262626"/>
                </a:solidFill>
              </a:rPr>
              <a:t>Također postoje dodatne funkcije ARP-a: ARP probe i ARP </a:t>
            </a:r>
            <a:r>
              <a:rPr lang="hr-HR" altLang="en-US" sz="2500" dirty="0" err="1">
                <a:solidFill>
                  <a:srgbClr val="262626"/>
                </a:solidFill>
              </a:rPr>
              <a:t>annoucement</a:t>
            </a:r>
            <a:r>
              <a:rPr lang="hr-HR" altLang="en-US" sz="2500" dirty="0">
                <a:solidFill>
                  <a:srgbClr val="262626"/>
                </a:solidFill>
              </a:rPr>
              <a:t> </a:t>
            </a:r>
            <a:r>
              <a:rPr lang="hr-HR" altLang="en-US" sz="2500" dirty="0" err="1">
                <a:solidFill>
                  <a:srgbClr val="262626"/>
                </a:solidFill>
              </a:rPr>
              <a:t>kojime</a:t>
            </a:r>
            <a:r>
              <a:rPr lang="hr-HR" altLang="en-US" sz="2500" dirty="0">
                <a:solidFill>
                  <a:srgbClr val="262626"/>
                </a:solidFill>
              </a:rPr>
              <a:t> računalo „proba” da li netko koristi IP adresu koje računalo želi zauzeti</a:t>
            </a:r>
          </a:p>
          <a:p>
            <a:pPr marL="285750" indent="-285750">
              <a:buFont typeface="Arial" panose="020B0604020202020204" pitchFamily="34" charset="0"/>
              <a:buChar char="•"/>
            </a:pPr>
            <a:r>
              <a:rPr lang="hr-HR" altLang="en-US" sz="2500" dirty="0">
                <a:solidFill>
                  <a:srgbClr val="262626"/>
                </a:solidFill>
              </a:rPr>
              <a:t>Preklopnici također pamte MAC adrese ali ne koriste ARP da bi ih naučile, već na temelju </a:t>
            </a:r>
            <a:r>
              <a:rPr lang="hr-HR" altLang="en-US" sz="2500" dirty="0" err="1">
                <a:solidFill>
                  <a:srgbClr val="262626"/>
                </a:solidFill>
              </a:rPr>
              <a:t>src</a:t>
            </a:r>
            <a:r>
              <a:rPr lang="hr-HR" altLang="en-US" sz="2500" dirty="0">
                <a:solidFill>
                  <a:srgbClr val="262626"/>
                </a:solidFill>
              </a:rPr>
              <a:t> MAC </a:t>
            </a:r>
            <a:r>
              <a:rPr lang="hr-HR" altLang="en-US" sz="2500" dirty="0" err="1">
                <a:solidFill>
                  <a:srgbClr val="262626"/>
                </a:solidFill>
              </a:rPr>
              <a:t>addrese</a:t>
            </a:r>
            <a:r>
              <a:rPr lang="hr-HR" altLang="en-US" sz="2500" dirty="0">
                <a:solidFill>
                  <a:srgbClr val="262626"/>
                </a:solidFill>
              </a:rPr>
              <a:t> u okviru popunjavaju MAC tablicu</a:t>
            </a:r>
          </a:p>
        </p:txBody>
      </p:sp>
      <p:sp>
        <p:nvSpPr>
          <p:cNvPr id="4" name="TextBox 4">
            <a:extLst>
              <a:ext uri="{FF2B5EF4-FFF2-40B4-BE49-F238E27FC236}">
                <a16:creationId xmlns:a16="http://schemas.microsoft.com/office/drawing/2014/main" id="{8D990674-9525-C8D3-D7BC-C7DEC166AD66}"/>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447554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11765280" cy="1068888"/>
          </a:xfrm>
          <a:prstGeom prst="rect">
            <a:avLst/>
          </a:prstGeom>
        </p:spPr>
        <p:txBody>
          <a:bodyPr/>
          <a:lstStyle/>
          <a:p>
            <a:r>
              <a:rPr lang="hr-HR" dirty="0">
                <a:latin typeface="Arial" pitchFamily="34"/>
                <a:cs typeface="Arial" pitchFamily="34"/>
              </a:rPr>
              <a:t>ARP mehanizam rada-</a:t>
            </a:r>
            <a:r>
              <a:rPr lang="hr-HR" dirty="0" err="1">
                <a:latin typeface="Arial" pitchFamily="34"/>
                <a:cs typeface="Arial" pitchFamily="34"/>
              </a:rPr>
              <a:t>wireshark</a:t>
            </a:r>
            <a:endParaRPr lang="hr-HR" dirty="0"/>
          </a:p>
        </p:txBody>
      </p:sp>
      <p:sp>
        <p:nvSpPr>
          <p:cNvPr id="15" name="Pravokutnik 14">
            <a:extLst>
              <a:ext uri="{FF2B5EF4-FFF2-40B4-BE49-F238E27FC236}">
                <a16:creationId xmlns:a16="http://schemas.microsoft.com/office/drawing/2014/main" id="{602EC6C8-4C88-42B1-90E9-475104DA07D0}"/>
              </a:ext>
            </a:extLst>
          </p:cNvPr>
          <p:cNvSpPr/>
          <p:nvPr/>
        </p:nvSpPr>
        <p:spPr>
          <a:xfrm>
            <a:off x="209005" y="1114922"/>
            <a:ext cx="11295017" cy="923330"/>
          </a:xfrm>
          <a:prstGeom prst="rect">
            <a:avLst/>
          </a:prstGeom>
        </p:spPr>
        <p:txBody>
          <a:bodyPr wrap="square">
            <a:spAutoFit/>
          </a:bodyPr>
          <a:lstStyle/>
          <a:p>
            <a:pPr marL="285750" indent="-285750">
              <a:buFont typeface="Wingdings" panose="05000000000000000000" pitchFamily="2" charset="2"/>
              <a:buChar char="§"/>
            </a:pPr>
            <a:r>
              <a:rPr lang="hr-HR" altLang="sr-Latn-RS" dirty="0">
                <a:solidFill>
                  <a:srgbClr val="262626"/>
                </a:solidFill>
              </a:rPr>
              <a:t>Primjer (iz </a:t>
            </a:r>
            <a:r>
              <a:rPr lang="hr-HR" altLang="sr-Latn-RS" dirty="0" err="1">
                <a:solidFill>
                  <a:srgbClr val="262626"/>
                </a:solidFill>
              </a:rPr>
              <a:t>Wiresharka</a:t>
            </a:r>
            <a:r>
              <a:rPr lang="hr-HR" altLang="sr-Latn-RS" dirty="0">
                <a:solidFill>
                  <a:srgbClr val="262626"/>
                </a:solidFill>
              </a:rPr>
              <a:t>) kako se događa ARP upit/odgovor – računalo pita koji je MAC od 192.168.0.1 (GW) </a:t>
            </a:r>
            <a:r>
              <a:rPr lang="hr-HR" altLang="sr-Latn-RS" dirty="0" err="1">
                <a:solidFill>
                  <a:srgbClr val="262626"/>
                </a:solidFill>
              </a:rPr>
              <a:t>broadcastom</a:t>
            </a:r>
            <a:r>
              <a:rPr lang="hr-HR" altLang="sr-Latn-RS" dirty="0">
                <a:solidFill>
                  <a:srgbClr val="262626"/>
                </a:solidFill>
              </a:rPr>
              <a:t> i dobije kao odgovor koja je njegova MAC adresa:</a:t>
            </a:r>
          </a:p>
          <a:p>
            <a:pPr marL="285750" indent="-285750">
              <a:buFont typeface="Wingdings" panose="05000000000000000000" pitchFamily="2" charset="2"/>
              <a:buChar char="§"/>
            </a:pPr>
            <a:r>
              <a:rPr lang="hr-HR" altLang="sr-Latn-RS" dirty="0">
                <a:solidFill>
                  <a:srgbClr val="262626"/>
                </a:solidFill>
              </a:rPr>
              <a:t>Prvi okvir je ARP </a:t>
            </a:r>
            <a:r>
              <a:rPr lang="hr-HR" altLang="sr-Latn-RS" dirty="0" err="1">
                <a:solidFill>
                  <a:srgbClr val="262626"/>
                </a:solidFill>
              </a:rPr>
              <a:t>Request</a:t>
            </a:r>
            <a:r>
              <a:rPr lang="hr-HR" altLang="sr-Latn-RS" dirty="0">
                <a:solidFill>
                  <a:srgbClr val="262626"/>
                </a:solidFill>
              </a:rPr>
              <a:t> koji se šalje na </a:t>
            </a:r>
            <a:r>
              <a:rPr lang="hr-HR" altLang="sr-Latn-RS" dirty="0" err="1">
                <a:solidFill>
                  <a:srgbClr val="262626"/>
                </a:solidFill>
              </a:rPr>
              <a:t>Ethernet</a:t>
            </a:r>
            <a:r>
              <a:rPr lang="hr-HR" altLang="sr-Latn-RS" dirty="0">
                <a:solidFill>
                  <a:srgbClr val="262626"/>
                </a:solidFill>
              </a:rPr>
              <a:t> </a:t>
            </a:r>
            <a:r>
              <a:rPr lang="hr-HR" altLang="sr-Latn-RS" dirty="0" err="1">
                <a:solidFill>
                  <a:srgbClr val="262626"/>
                </a:solidFill>
              </a:rPr>
              <a:t>broadcast</a:t>
            </a:r>
            <a:r>
              <a:rPr lang="hr-HR" altLang="sr-Latn-RS" dirty="0">
                <a:solidFill>
                  <a:srgbClr val="262626"/>
                </a:solidFill>
              </a:rPr>
              <a:t> adresu (</a:t>
            </a:r>
            <a:r>
              <a:rPr lang="hr-HR" altLang="sr-Latn-RS" dirty="0" err="1">
                <a:solidFill>
                  <a:srgbClr val="262626"/>
                </a:solidFill>
              </a:rPr>
              <a:t>ff:ff:ff:ff:ff</a:t>
            </a:r>
            <a:r>
              <a:rPr lang="hr-HR" altLang="sr-Latn-RS" dirty="0">
                <a:solidFill>
                  <a:srgbClr val="262626"/>
                </a:solidFill>
              </a:rPr>
              <a:t>) – dakle svima:</a:t>
            </a:r>
            <a:endParaRPr lang="en-US" altLang="sr-Latn-RS" dirty="0">
              <a:solidFill>
                <a:srgbClr val="262626"/>
              </a:solidFill>
            </a:endParaRPr>
          </a:p>
        </p:txBody>
      </p:sp>
      <p:pic>
        <p:nvPicPr>
          <p:cNvPr id="19" name="Slika 18">
            <a:extLst>
              <a:ext uri="{FF2B5EF4-FFF2-40B4-BE49-F238E27FC236}">
                <a16:creationId xmlns:a16="http://schemas.microsoft.com/office/drawing/2014/main" id="{96B49A14-64E8-409C-AC19-476B82454FFD}"/>
              </a:ext>
            </a:extLst>
          </p:cNvPr>
          <p:cNvPicPr>
            <a:picLocks noChangeAspect="1"/>
          </p:cNvPicPr>
          <p:nvPr/>
        </p:nvPicPr>
        <p:blipFill>
          <a:blip r:embed="rId2"/>
          <a:stretch>
            <a:fillRect/>
          </a:stretch>
        </p:blipFill>
        <p:spPr>
          <a:xfrm>
            <a:off x="1266826" y="2183810"/>
            <a:ext cx="8805862" cy="4032103"/>
          </a:xfrm>
          <a:prstGeom prst="rect">
            <a:avLst/>
          </a:prstGeom>
        </p:spPr>
      </p:pic>
      <p:sp>
        <p:nvSpPr>
          <p:cNvPr id="20" name="Pravokutnik 19">
            <a:extLst>
              <a:ext uri="{FF2B5EF4-FFF2-40B4-BE49-F238E27FC236}">
                <a16:creationId xmlns:a16="http://schemas.microsoft.com/office/drawing/2014/main" id="{00F21CA5-19F1-4B1F-BB30-5AAE2094BCE7}"/>
              </a:ext>
            </a:extLst>
          </p:cNvPr>
          <p:cNvSpPr/>
          <p:nvPr/>
        </p:nvSpPr>
        <p:spPr>
          <a:xfrm>
            <a:off x="1609725" y="5829300"/>
            <a:ext cx="4419600"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r-HR"/>
          </a:p>
        </p:txBody>
      </p:sp>
      <p:sp>
        <p:nvSpPr>
          <p:cNvPr id="21" name="Pravokutnik 20">
            <a:extLst>
              <a:ext uri="{FF2B5EF4-FFF2-40B4-BE49-F238E27FC236}">
                <a16:creationId xmlns:a16="http://schemas.microsoft.com/office/drawing/2014/main" id="{014FFC45-FC44-4989-8886-2F75631EAA29}"/>
              </a:ext>
            </a:extLst>
          </p:cNvPr>
          <p:cNvSpPr/>
          <p:nvPr/>
        </p:nvSpPr>
        <p:spPr>
          <a:xfrm>
            <a:off x="5643153" y="4209930"/>
            <a:ext cx="2595971" cy="231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extBox 4">
            <a:extLst>
              <a:ext uri="{FF2B5EF4-FFF2-40B4-BE49-F238E27FC236}">
                <a16:creationId xmlns:a16="http://schemas.microsoft.com/office/drawing/2014/main" id="{E347AE73-3EEA-3298-4D1C-2971536B79AE}"/>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606794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11765280" cy="1068888"/>
          </a:xfrm>
          <a:prstGeom prst="rect">
            <a:avLst/>
          </a:prstGeom>
        </p:spPr>
        <p:txBody>
          <a:bodyPr/>
          <a:lstStyle/>
          <a:p>
            <a:r>
              <a:rPr lang="hr-HR" dirty="0">
                <a:latin typeface="Arial" pitchFamily="34"/>
                <a:cs typeface="Arial" pitchFamily="34"/>
              </a:rPr>
              <a:t>ARP mehanizam rada-</a:t>
            </a:r>
            <a:r>
              <a:rPr lang="hr-HR" dirty="0" err="1">
                <a:latin typeface="Arial" pitchFamily="34"/>
                <a:cs typeface="Arial" pitchFamily="34"/>
              </a:rPr>
              <a:t>wireshark</a:t>
            </a:r>
            <a:endParaRPr lang="hr-HR" dirty="0"/>
          </a:p>
        </p:txBody>
      </p:sp>
      <p:pic>
        <p:nvPicPr>
          <p:cNvPr id="2" name="Slika 1">
            <a:extLst>
              <a:ext uri="{FF2B5EF4-FFF2-40B4-BE49-F238E27FC236}">
                <a16:creationId xmlns:a16="http://schemas.microsoft.com/office/drawing/2014/main" id="{7C85EDE9-2040-4F38-AB8B-CA61CBC9BD9B}"/>
              </a:ext>
            </a:extLst>
          </p:cNvPr>
          <p:cNvPicPr>
            <a:picLocks noChangeAspect="1"/>
          </p:cNvPicPr>
          <p:nvPr/>
        </p:nvPicPr>
        <p:blipFill>
          <a:blip r:embed="rId2"/>
          <a:stretch>
            <a:fillRect/>
          </a:stretch>
        </p:blipFill>
        <p:spPr>
          <a:xfrm>
            <a:off x="601436" y="2066925"/>
            <a:ext cx="8039100" cy="3638550"/>
          </a:xfrm>
          <a:prstGeom prst="rect">
            <a:avLst/>
          </a:prstGeom>
        </p:spPr>
      </p:pic>
      <p:pic>
        <p:nvPicPr>
          <p:cNvPr id="4" name="Slika 3">
            <a:extLst>
              <a:ext uri="{FF2B5EF4-FFF2-40B4-BE49-F238E27FC236}">
                <a16:creationId xmlns:a16="http://schemas.microsoft.com/office/drawing/2014/main" id="{A8F3AAB7-923B-4C25-AB6B-6B8013FA1160}"/>
              </a:ext>
            </a:extLst>
          </p:cNvPr>
          <p:cNvPicPr>
            <a:picLocks noChangeAspect="1"/>
          </p:cNvPicPr>
          <p:nvPr/>
        </p:nvPicPr>
        <p:blipFill>
          <a:blip r:embed="rId3"/>
          <a:stretch>
            <a:fillRect/>
          </a:stretch>
        </p:blipFill>
        <p:spPr>
          <a:xfrm>
            <a:off x="7310437" y="4324350"/>
            <a:ext cx="4124325" cy="1466850"/>
          </a:xfrm>
          <a:prstGeom prst="rect">
            <a:avLst/>
          </a:prstGeom>
        </p:spPr>
      </p:pic>
      <p:sp>
        <p:nvSpPr>
          <p:cNvPr id="5" name="TekstniOkvir 4">
            <a:extLst>
              <a:ext uri="{FF2B5EF4-FFF2-40B4-BE49-F238E27FC236}">
                <a16:creationId xmlns:a16="http://schemas.microsoft.com/office/drawing/2014/main" id="{3207785D-D545-4276-883B-3D34578FFCC1}"/>
              </a:ext>
            </a:extLst>
          </p:cNvPr>
          <p:cNvSpPr txBox="1"/>
          <p:nvPr/>
        </p:nvSpPr>
        <p:spPr>
          <a:xfrm>
            <a:off x="510948" y="1136223"/>
            <a:ext cx="10923814" cy="646331"/>
          </a:xfrm>
          <a:prstGeom prst="rect">
            <a:avLst/>
          </a:prstGeom>
          <a:noFill/>
        </p:spPr>
        <p:txBody>
          <a:bodyPr wrap="square" rtlCol="0">
            <a:spAutoFit/>
          </a:bodyPr>
          <a:lstStyle/>
          <a:p>
            <a:pPr marL="285750" indent="-285750">
              <a:buFont typeface="Wingdings" panose="05000000000000000000" pitchFamily="2" charset="2"/>
              <a:buChar char="§"/>
            </a:pPr>
            <a:r>
              <a:rPr lang="hr-HR" dirty="0"/>
              <a:t>Drugi je okvir odgovor na ARP zahtjev u kojem GW odgovara sa svoje MAC adrese točno/samo onom računalu koje je poslalo ARP upit</a:t>
            </a:r>
          </a:p>
        </p:txBody>
      </p:sp>
      <p:sp>
        <p:nvSpPr>
          <p:cNvPr id="11" name="Pravokutnik 10">
            <a:extLst>
              <a:ext uri="{FF2B5EF4-FFF2-40B4-BE49-F238E27FC236}">
                <a16:creationId xmlns:a16="http://schemas.microsoft.com/office/drawing/2014/main" id="{38177A4D-8662-482D-821B-A59CDAA970BA}"/>
              </a:ext>
            </a:extLst>
          </p:cNvPr>
          <p:cNvSpPr/>
          <p:nvPr/>
        </p:nvSpPr>
        <p:spPr>
          <a:xfrm>
            <a:off x="1004478" y="5057775"/>
            <a:ext cx="3877086" cy="295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ravokutnik 11">
            <a:extLst>
              <a:ext uri="{FF2B5EF4-FFF2-40B4-BE49-F238E27FC236}">
                <a16:creationId xmlns:a16="http://schemas.microsoft.com/office/drawing/2014/main" id="{A0E13A01-B7E3-449D-AEC5-F673956D7DE1}"/>
              </a:ext>
            </a:extLst>
          </p:cNvPr>
          <p:cNvSpPr/>
          <p:nvPr/>
        </p:nvSpPr>
        <p:spPr>
          <a:xfrm>
            <a:off x="7310437" y="4629057"/>
            <a:ext cx="4124325" cy="231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4">
            <a:extLst>
              <a:ext uri="{FF2B5EF4-FFF2-40B4-BE49-F238E27FC236}">
                <a16:creationId xmlns:a16="http://schemas.microsoft.com/office/drawing/2014/main" id="{18EBD054-A30A-EA27-8BD1-1A51A0D1F87B}"/>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182690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424091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B7487-6615-71F0-CFA9-28358238E76B}"/>
              </a:ext>
            </a:extLst>
          </p:cNvPr>
          <p:cNvPicPr>
            <a:picLocks noChangeAspect="1"/>
          </p:cNvPicPr>
          <p:nvPr/>
        </p:nvPicPr>
        <p:blipFill>
          <a:blip r:embed="rId2"/>
          <a:stretch>
            <a:fillRect/>
          </a:stretch>
        </p:blipFill>
        <p:spPr>
          <a:xfrm>
            <a:off x="1412693" y="689210"/>
            <a:ext cx="10183322" cy="5836503"/>
          </a:xfrm>
          <a:prstGeom prst="rect">
            <a:avLst/>
          </a:prstGeom>
        </p:spPr>
      </p:pic>
      <p:sp>
        <p:nvSpPr>
          <p:cNvPr id="5" name="TextBox 4">
            <a:extLst>
              <a:ext uri="{FF2B5EF4-FFF2-40B4-BE49-F238E27FC236}">
                <a16:creationId xmlns:a16="http://schemas.microsoft.com/office/drawing/2014/main" id="{A5D4C2FE-2087-1C88-58DC-99632B0E7A4B}"/>
              </a:ext>
            </a:extLst>
          </p:cNvPr>
          <p:cNvSpPr txBox="1"/>
          <p:nvPr/>
        </p:nvSpPr>
        <p:spPr>
          <a:xfrm>
            <a:off x="200025" y="152400"/>
            <a:ext cx="54580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Različiti protokoli kroz vrijeme-danas je TCP/IP u primjeni</a:t>
            </a:r>
          </a:p>
        </p:txBody>
      </p:sp>
    </p:spTree>
    <p:extLst>
      <p:ext uri="{BB962C8B-B14F-4D97-AF65-F5344CB8AC3E}">
        <p14:creationId xmlns:p14="http://schemas.microsoft.com/office/powerpoint/2010/main" val="124375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9893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TCP/IP</a:t>
            </a:r>
          </a:p>
        </p:txBody>
      </p:sp>
      <p:sp>
        <p:nvSpPr>
          <p:cNvPr id="2" name="TextBox 1">
            <a:extLst>
              <a:ext uri="{FF2B5EF4-FFF2-40B4-BE49-F238E27FC236}">
                <a16:creationId xmlns:a16="http://schemas.microsoft.com/office/drawing/2014/main" id="{FA489F85-D179-A24C-EC60-F16B14C9ED47}"/>
              </a:ext>
            </a:extLst>
          </p:cNvPr>
          <p:cNvSpPr txBox="1"/>
          <p:nvPr/>
        </p:nvSpPr>
        <p:spPr>
          <a:xfrm>
            <a:off x="0" y="843677"/>
            <a:ext cx="12191999" cy="2246769"/>
          </a:xfrm>
          <a:prstGeom prst="rect">
            <a:avLst/>
          </a:prstGeom>
          <a:noFill/>
        </p:spPr>
        <p:txBody>
          <a:bodyPr wrap="square" rtlCol="0">
            <a:spAutoFit/>
          </a:bodyPr>
          <a:lstStyle/>
          <a:p>
            <a:pPr marL="342900" indent="-342900">
              <a:buFont typeface="Arial" panose="020B0604020202020204" pitchFamily="34" charset="0"/>
              <a:buChar char="•"/>
            </a:pPr>
            <a:r>
              <a:rPr lang="hr-HR" sz="2000" dirty="0"/>
              <a:t>TCP/IP protokoli dostupni su za </a:t>
            </a:r>
            <a:r>
              <a:rPr lang="hr-HR" sz="2000" b="1" dirty="0"/>
              <a:t>aplikacijski, transportni i internetski sloj</a:t>
            </a:r>
            <a:r>
              <a:rPr lang="hr-HR" sz="2000" dirty="0"/>
              <a:t>. U sloju mrežnog pristupa nema TCP/IP protokola. Najčešći LAN protokoli sloja mrežnog pristupa su </a:t>
            </a:r>
            <a:r>
              <a:rPr lang="hr-HR" sz="2000" b="1" dirty="0"/>
              <a:t>Ethernet</a:t>
            </a:r>
            <a:r>
              <a:rPr lang="hr-HR" sz="2000" dirty="0"/>
              <a:t> i </a:t>
            </a:r>
            <a:r>
              <a:rPr lang="hr-HR" sz="2000" b="1" dirty="0"/>
              <a:t>WLAN</a:t>
            </a:r>
            <a:r>
              <a:rPr lang="hr-HR" sz="2000" dirty="0"/>
              <a:t> (bežični LAN) protokoli. Protokoli sloja mrežnog pristupa odgovorni su za isporuku IP paketa preko fizičkog medija.</a:t>
            </a:r>
          </a:p>
          <a:p>
            <a:pPr marL="342900" indent="-342900">
              <a:buFont typeface="Arial" panose="020B0604020202020204" pitchFamily="34" charset="0"/>
              <a:buChar char="•"/>
            </a:pPr>
            <a:endParaRPr lang="hr-HR" sz="2000" dirty="0"/>
          </a:p>
          <a:p>
            <a:pPr marL="342900" indent="-342900">
              <a:buFont typeface="Arial" panose="020B0604020202020204" pitchFamily="34" charset="0"/>
              <a:buChar char="•"/>
            </a:pPr>
            <a:r>
              <a:rPr lang="hr-HR" sz="2000" dirty="0"/>
              <a:t>Slika prikazuje primjer tri TCP/IP protokola koji se koriste za slanje paketa između web preglednika glavnog računala i web poslužitelja. HTTP, TCP i IP su TCP/IP protokoli koji se koriste. Na sloju pristupa mreži, u primjeru se koristi Ethernet. Međutim, to također može biti bežični standard kao što je WLAN ili mobilna usluga.</a:t>
            </a:r>
          </a:p>
        </p:txBody>
      </p:sp>
      <p:pic>
        <p:nvPicPr>
          <p:cNvPr id="6" name="Picture 5">
            <a:extLst>
              <a:ext uri="{FF2B5EF4-FFF2-40B4-BE49-F238E27FC236}">
                <a16:creationId xmlns:a16="http://schemas.microsoft.com/office/drawing/2014/main" id="{C10DB0FA-9D15-E739-A149-DEA2310E37C4}"/>
              </a:ext>
            </a:extLst>
          </p:cNvPr>
          <p:cNvPicPr>
            <a:picLocks noChangeAspect="1"/>
          </p:cNvPicPr>
          <p:nvPr/>
        </p:nvPicPr>
        <p:blipFill>
          <a:blip r:embed="rId2"/>
          <a:stretch>
            <a:fillRect/>
          </a:stretch>
        </p:blipFill>
        <p:spPr>
          <a:xfrm>
            <a:off x="5892709" y="3220037"/>
            <a:ext cx="5003891" cy="2979240"/>
          </a:xfrm>
          <a:prstGeom prst="rect">
            <a:avLst/>
          </a:prstGeom>
        </p:spPr>
      </p:pic>
    </p:spTree>
    <p:extLst>
      <p:ext uri="{BB962C8B-B14F-4D97-AF65-F5344CB8AC3E}">
        <p14:creationId xmlns:p14="http://schemas.microsoft.com/office/powerpoint/2010/main" val="345905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9893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TCP/IP</a:t>
            </a:r>
          </a:p>
        </p:txBody>
      </p:sp>
      <p:sp>
        <p:nvSpPr>
          <p:cNvPr id="2" name="TextBox 1">
            <a:extLst>
              <a:ext uri="{FF2B5EF4-FFF2-40B4-BE49-F238E27FC236}">
                <a16:creationId xmlns:a16="http://schemas.microsoft.com/office/drawing/2014/main" id="{FA489F85-D179-A24C-EC60-F16B14C9ED47}"/>
              </a:ext>
            </a:extLst>
          </p:cNvPr>
          <p:cNvSpPr txBox="1"/>
          <p:nvPr/>
        </p:nvSpPr>
        <p:spPr>
          <a:xfrm>
            <a:off x="1" y="614065"/>
            <a:ext cx="1219199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Danas paket TCP/IP protokola uključuje mnoge protokole i nastavlja se razvijati kako bi podržao nove usluge. Neki od popularnijih prikazani su na slici.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TCP/IP grupa protokola danas se koristi u mrežama kao De facto standard. TCP/IP ima dva važna aspekta za proizvođače opreme i tehnologije.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Calibri" panose="020F0502020204030204"/>
                <a:ea typeface="+mn-ea"/>
                <a:cs typeface="+mn-cs"/>
              </a:rPr>
              <a:t>Otvoreni standardni paket protokola </a:t>
            </a: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 To znači da je besplatno dostupan javnosti i može ga koristiti bilo koji dobavljač na svom hardveru ili u svom softveru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Calibri" panose="020F0502020204030204"/>
                <a:ea typeface="+mn-ea"/>
                <a:cs typeface="+mn-cs"/>
              </a:rPr>
              <a:t>Paket protokola temeljen na standardima </a:t>
            </a: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 To znači da ga je odobrila mrežna industrija i odobrila organizacija za standarde. To osigurava da proizvodi različitih proizvođača mogu uspješno </a:t>
            </a:r>
            <a:r>
              <a:rPr kumimoji="0" lang="hr-HR" sz="2000" b="0" i="0" u="none" strike="noStrike" kern="1200" cap="none" spc="0" normalizeH="0" baseline="0" noProof="0" dirty="0" err="1">
                <a:ln>
                  <a:noFill/>
                </a:ln>
                <a:solidFill>
                  <a:srgbClr val="000000"/>
                </a:solidFill>
                <a:effectLst/>
                <a:uLnTx/>
                <a:uFillTx/>
                <a:latin typeface="Calibri" panose="020F0502020204030204"/>
                <a:ea typeface="+mn-ea"/>
                <a:cs typeface="+mn-cs"/>
              </a:rPr>
              <a:t>međudjelovati</a:t>
            </a: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52341518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73A0DF-DACA-4961-BDA3-F64A2377072D}" vid="{56EFDEFB-E7A0-4D7D-AD5E-86200277DEB7}"/>
    </a:ext>
  </a:extLst>
</a:theme>
</file>

<file path=ppt/theme/theme2.xml><?xml version="1.0" encoding="utf-8"?>
<a:theme xmlns:a="http://schemas.openxmlformats.org/drawingml/2006/main" name="1_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4762</Words>
  <Application>Microsoft Office PowerPoint</Application>
  <PresentationFormat>Widescreen</PresentationFormat>
  <Paragraphs>430</Paragraphs>
  <Slides>64</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7" baseType="lpstr">
      <vt:lpstr>Stolzl Bold</vt:lpstr>
      <vt:lpstr>Segoe UI</vt:lpstr>
      <vt:lpstr>Calibri</vt:lpstr>
      <vt:lpstr>ARS Maquette Pro</vt:lpstr>
      <vt:lpstr>Wingdings</vt:lpstr>
      <vt:lpstr>Calibri Light</vt:lpstr>
      <vt:lpstr>Arial</vt:lpstr>
      <vt:lpstr>Verdana</vt:lpstr>
      <vt:lpstr>Segoe UI Semibold</vt:lpstr>
      <vt:lpstr>Stolzl Book</vt:lpstr>
      <vt:lpstr>Office Theme</vt:lpstr>
      <vt:lpstr>1_Office Theme</vt:lpstr>
      <vt:lpstr>Visio</vt:lpstr>
      <vt:lpstr>OSI model &amp; TCP/IP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Fizički sloj-prema OSI modelu</vt:lpstr>
      <vt:lpstr>Fizički sloj - kodiranje</vt:lpstr>
      <vt:lpstr>Fizički sloj - signaliziranje</vt:lpstr>
      <vt:lpstr>Fizički sloj – Širina pojasa (Bandwidth)</vt:lpstr>
      <vt:lpstr>Fizički sloj – Širina pojasa (Bandwidth)-terminologija</vt:lpstr>
      <vt:lpstr>PowerPoint Presentation</vt:lpstr>
      <vt:lpstr>Prijenosni mediji-bakar (bakreni kabeli)</vt:lpstr>
      <vt:lpstr>Prijenosni mediji-bakar (bakreni kabeli)</vt:lpstr>
      <vt:lpstr>Prijenosni mediji-bakar (bakreni kabeli)</vt:lpstr>
      <vt:lpstr>Prijenosni mediji-bakar (bakreni kabeli)</vt:lpstr>
      <vt:lpstr>Bakreni kabeli – Straight-through vs Crossover</vt:lpstr>
      <vt:lpstr>Prijenosni mediji-bakar UTP/STP</vt:lpstr>
      <vt:lpstr>Prijenosni mediji- svjetlovodno vlakno</vt:lpstr>
      <vt:lpstr>Prijenosni mediji- svjetlovodno vlakno</vt:lpstr>
      <vt:lpstr>Prijenosni mediji- svjetlovodno vlakno</vt:lpstr>
      <vt:lpstr>Prijenosni mediji- svjetlovodno vlakno</vt:lpstr>
      <vt:lpstr>Prijenosni mediji- svjetlovodno vlakno</vt:lpstr>
      <vt:lpstr>Prijenosni mediji- svjetlovodno vlakno-primjer</vt:lpstr>
      <vt:lpstr>PowerPoint Presentation</vt:lpstr>
      <vt:lpstr>Sloj podatkovne veze-Data Link</vt:lpstr>
      <vt:lpstr>Osnove sloja veze (Okvir-Frame)</vt:lpstr>
      <vt:lpstr>Osnove sloja veze-Tehnologije</vt:lpstr>
      <vt:lpstr>Ethernet</vt:lpstr>
      <vt:lpstr>Ethernet</vt:lpstr>
      <vt:lpstr>Ethernet</vt:lpstr>
      <vt:lpstr>Ethernet</vt:lpstr>
      <vt:lpstr>Ethernet</vt:lpstr>
      <vt:lpstr>Ethernet-FRAME</vt:lpstr>
      <vt:lpstr>MAC adresa</vt:lpstr>
      <vt:lpstr>MAC adresa</vt:lpstr>
      <vt:lpstr>MAC adresa</vt:lpstr>
      <vt:lpstr>MAC adresa-unicast</vt:lpstr>
      <vt:lpstr>MAC adresa- multicast</vt:lpstr>
      <vt:lpstr>MAC adresa- broadcast</vt:lpstr>
      <vt:lpstr>Vrste komunikacije u mreži su:</vt:lpstr>
      <vt:lpstr>CSMA/CD</vt:lpstr>
      <vt:lpstr>CSMA/CD</vt:lpstr>
      <vt:lpstr>CSMA/CD</vt:lpstr>
      <vt:lpstr>CSMA/CD- uređaj HUB</vt:lpstr>
      <vt:lpstr>CSMA/CD- uređaj HUB vs preklopnik</vt:lpstr>
      <vt:lpstr>Kako radi preklopnik</vt:lpstr>
      <vt:lpstr>Simetrično vs asimetrično preklapanje</vt:lpstr>
      <vt:lpstr>Komunikacija u mreži</vt:lpstr>
      <vt:lpstr>Komunikacija u mreži</vt:lpstr>
      <vt:lpstr>Komunikacija u mreži</vt:lpstr>
      <vt:lpstr>PowerPoint Presentation</vt:lpstr>
      <vt:lpstr>ARP</vt:lpstr>
      <vt:lpstr>ARP mehanizam rada</vt:lpstr>
      <vt:lpstr>ARP mehanizam rada-wireshark</vt:lpstr>
      <vt:lpstr>ARP mehanizam rada-wireshark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OSI model</dc:title>
  <dc:creator>Silvio Papić</dc:creator>
  <cp:lastModifiedBy>Silvio Papić</cp:lastModifiedBy>
  <cp:revision>124</cp:revision>
  <dcterms:created xsi:type="dcterms:W3CDTF">2018-10-09T19:16:34Z</dcterms:created>
  <dcterms:modified xsi:type="dcterms:W3CDTF">2024-10-09T09:39:49Z</dcterms:modified>
</cp:coreProperties>
</file>