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656" r:id="rId2"/>
    <p:sldId id="663" r:id="rId3"/>
    <p:sldId id="666" r:id="rId4"/>
    <p:sldId id="667" r:id="rId5"/>
    <p:sldId id="668" r:id="rId6"/>
    <p:sldId id="669" r:id="rId7"/>
    <p:sldId id="670" r:id="rId8"/>
    <p:sldId id="671" r:id="rId9"/>
    <p:sldId id="672" r:id="rId10"/>
    <p:sldId id="673" r:id="rId11"/>
    <p:sldId id="694" r:id="rId12"/>
    <p:sldId id="674" r:id="rId13"/>
    <p:sldId id="695" r:id="rId14"/>
    <p:sldId id="680" r:id="rId15"/>
    <p:sldId id="665" r:id="rId16"/>
    <p:sldId id="682" r:id="rId17"/>
    <p:sldId id="684" r:id="rId18"/>
    <p:sldId id="685" r:id="rId19"/>
    <p:sldId id="686" r:id="rId20"/>
    <p:sldId id="697" r:id="rId21"/>
    <p:sldId id="698" r:id="rId22"/>
    <p:sldId id="683" r:id="rId23"/>
    <p:sldId id="687" r:id="rId24"/>
    <p:sldId id="689" r:id="rId25"/>
    <p:sldId id="690" r:id="rId26"/>
    <p:sldId id="691" r:id="rId27"/>
    <p:sldId id="699" r:id="rId28"/>
    <p:sldId id="700" r:id="rId29"/>
    <p:sldId id="701" r:id="rId30"/>
    <p:sldId id="702" r:id="rId31"/>
    <p:sldId id="714" r:id="rId32"/>
    <p:sldId id="688" r:id="rId33"/>
    <p:sldId id="66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37" r:id="rId45"/>
  </p:sldIdLst>
  <p:sldSz cx="12192000" cy="6858000"/>
  <p:notesSz cx="6858000" cy="9144000"/>
  <p:embeddedFontLst>
    <p:embeddedFont>
      <p:font typeface="ARS Maquette Pro" panose="02000603000000020004" charset="0"/>
      <p:regular r:id="rId48"/>
      <p:bold r:id="rId49"/>
      <p:italic r:id="rId50"/>
      <p:boldItalic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Segoe UI Semibold" panose="020B0702040204020203" pitchFamily="34" charset="0"/>
      <p:bold r:id="rId56"/>
      <p:boldItalic r:id="rId57"/>
    </p:embeddedFont>
    <p:embeddedFont>
      <p:font typeface="Stolzl Bold" panose="00000800000000000000" charset="0"/>
      <p:bold r:id="rId5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3" clrIdx="0">
    <p:extLst>
      <p:ext uri="{19B8F6BF-5375-455C-9EA6-DF929625EA0E}">
        <p15:presenceInfo xmlns:p15="http://schemas.microsoft.com/office/powerpoint/2012/main" userId="S::silvio.papic@algebra.hr::46f80286-6a04-42b8-913c-fcdd4112ba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8.5.2024.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8.5.2024.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773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Relationship Id="rId4" Type="http://schemas.openxmlformats.org/officeDocument/2006/relationships/hyperlink" Target="https://www.cisco.com/en/US/docs/ios/12_2t/12_2t15/feature/guide/ft_glbp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0" y="1386348"/>
            <a:ext cx="7664064" cy="3140791"/>
          </a:xfrm>
        </p:spPr>
        <p:txBody>
          <a:bodyPr/>
          <a:lstStyle/>
          <a:p>
            <a:r>
              <a:rPr lang="hr-HR" sz="4800" dirty="0"/>
              <a:t>FHRP (First Hop </a:t>
            </a:r>
            <a:r>
              <a:rPr lang="hr-HR" sz="4800" dirty="0" err="1"/>
              <a:t>Redundancy</a:t>
            </a:r>
            <a:r>
              <a:rPr lang="hr-HR" sz="4800" dirty="0"/>
              <a:t> </a:t>
            </a:r>
            <a:r>
              <a:rPr lang="hr-HR" sz="4800" dirty="0" err="1"/>
              <a:t>Protocols</a:t>
            </a:r>
            <a:r>
              <a:rPr lang="hr-HR" sz="4800" dirty="0"/>
              <a:t>)</a:t>
            </a:r>
            <a:br>
              <a:rPr lang="hr-HR" sz="4800" dirty="0"/>
            </a:br>
            <a:r>
              <a:rPr lang="hr-HR" sz="5400" dirty="0"/>
              <a:t>-HSRP,VRRP,GLBP</a:t>
            </a:r>
            <a:endParaRPr lang="hr-HR" sz="5400" dirty="0">
              <a:latin typeface="Stolzl Bold" panose="000008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5934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DA9F93E-A33C-4871-BD39-84D39BC23F66}"/>
              </a:ext>
            </a:extLst>
          </p:cNvPr>
          <p:cNvSpPr/>
          <p:nvPr/>
        </p:nvSpPr>
        <p:spPr>
          <a:xfrm>
            <a:off x="208344" y="4357850"/>
            <a:ext cx="11401064" cy="1414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07F8EFE-B49B-4683-AC95-A7F913DC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896" y="616132"/>
            <a:ext cx="1595900" cy="401963"/>
          </a:xfrm>
        </p:spPr>
        <p:txBody>
          <a:bodyPr/>
          <a:lstStyle/>
          <a:p>
            <a:pPr>
              <a:buNone/>
            </a:pPr>
            <a:r>
              <a:rPr lang="hr-HR" sz="1600" dirty="0">
                <a:solidFill>
                  <a:schemeClr val="tx1"/>
                </a:solidFill>
              </a:rPr>
              <a:t>Konfiguracija:</a:t>
            </a:r>
          </a:p>
          <a:p>
            <a:pPr>
              <a:buNone/>
            </a:pP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026AA34-F27E-47B5-BBC4-1CC380B18F45}"/>
              </a:ext>
            </a:extLst>
          </p:cNvPr>
          <p:cNvSpPr txBox="1"/>
          <p:nvPr/>
        </p:nvSpPr>
        <p:spPr>
          <a:xfrm>
            <a:off x="208345" y="4357850"/>
            <a:ext cx="11505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/>
              <a:t>Max broj standby grupa je 256 (0-255), a njihove oznake mogu biti od 0-4095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 err="1"/>
              <a:t>Ip</a:t>
            </a:r>
            <a:r>
              <a:rPr lang="hr-HR" sz="1600" dirty="0"/>
              <a:t> 192.168.0.254 je virtualna IP adresa i ona mora biti ista na oba </a:t>
            </a:r>
            <a:r>
              <a:rPr lang="hr-HR" sz="1600" dirty="0" err="1"/>
              <a:t>usmjernika</a:t>
            </a:r>
            <a:endParaRPr lang="hr-HR" sz="1600" dirty="0"/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/>
              <a:t>Priority je default 100, konfigurira se u rasponu od 0-255 i veći je bolji-ako je isti, gleda se veća IP adresa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/>
              <a:t>Ako dodamo preempt tada će ovaj </a:t>
            </a:r>
            <a:r>
              <a:rPr lang="hr-HR" sz="1600" dirty="0" err="1"/>
              <a:t>usmjernik</a:t>
            </a:r>
            <a:r>
              <a:rPr lang="hr-HR" sz="1600" dirty="0"/>
              <a:t> preuzeti ulogu </a:t>
            </a:r>
            <a:r>
              <a:rPr lang="hr-HR" sz="1600" dirty="0" err="1"/>
              <a:t>Active</a:t>
            </a:r>
            <a:r>
              <a:rPr lang="hr-HR" sz="1600" dirty="0"/>
              <a:t> </a:t>
            </a:r>
            <a:r>
              <a:rPr lang="hr-HR" sz="1600" dirty="0" err="1"/>
              <a:t>usmjernika</a:t>
            </a:r>
            <a:r>
              <a:rPr lang="hr-HR" sz="1600" dirty="0"/>
              <a:t> bez obzira jel postoji neki drugi </a:t>
            </a:r>
            <a:r>
              <a:rPr lang="hr-HR" sz="1600" dirty="0" err="1"/>
              <a:t>Active</a:t>
            </a:r>
            <a:r>
              <a:rPr lang="hr-HR" sz="1600" dirty="0"/>
              <a:t> </a:t>
            </a:r>
            <a:r>
              <a:rPr lang="hr-HR" sz="1600" dirty="0" err="1"/>
              <a:t>usmjernik</a:t>
            </a:r>
            <a:r>
              <a:rPr lang="hr-HR" sz="1600" dirty="0"/>
              <a:t> u mreži (ako ima bolji </a:t>
            </a:r>
            <a:r>
              <a:rPr lang="hr-HR" sz="1600" dirty="0" err="1"/>
              <a:t>priority</a:t>
            </a:r>
            <a:r>
              <a:rPr lang="hr-HR" sz="16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9468E-FC2F-4100-9678-13360A342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39" y="41894"/>
            <a:ext cx="4381500" cy="3486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925D7A-16C0-48F6-AB6E-6A3508F61179}"/>
              </a:ext>
            </a:extLst>
          </p:cNvPr>
          <p:cNvSpPr/>
          <p:nvPr/>
        </p:nvSpPr>
        <p:spPr>
          <a:xfrm>
            <a:off x="483909" y="81711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GW1(config)#interface loopback 0</a:t>
            </a:r>
          </a:p>
          <a:p>
            <a:r>
              <a:rPr lang="en-US" dirty="0"/>
              <a:t>GW1(config-if)#</a:t>
            </a:r>
            <a:r>
              <a:rPr lang="en-US" dirty="0" err="1"/>
              <a:t>ip</a:t>
            </a:r>
            <a:r>
              <a:rPr lang="en-US" dirty="0"/>
              <a:t> address 8.8.8.8 255.255.255.255</a:t>
            </a:r>
          </a:p>
          <a:p>
            <a:r>
              <a:rPr lang="en-US" dirty="0"/>
              <a:t>GW1(config-if)#exit</a:t>
            </a:r>
          </a:p>
          <a:p>
            <a:r>
              <a:rPr lang="en-US" dirty="0"/>
              <a:t>GW1(config)#interface fa0/1</a:t>
            </a:r>
          </a:p>
          <a:p>
            <a:r>
              <a:rPr lang="en-US" dirty="0"/>
              <a:t>GW1(config-if)#</a:t>
            </a:r>
            <a:r>
              <a:rPr lang="en-US" dirty="0" err="1"/>
              <a:t>ip</a:t>
            </a:r>
            <a:r>
              <a:rPr lang="en-US" dirty="0"/>
              <a:t> address 192.168.0.1 255.255.255.0</a:t>
            </a:r>
          </a:p>
          <a:p>
            <a:r>
              <a:rPr lang="en-US" dirty="0"/>
              <a:t>GW1(config-if)#no shut</a:t>
            </a:r>
          </a:p>
          <a:p>
            <a:r>
              <a:rPr lang="en-US" dirty="0"/>
              <a:t>GW1(config)#int fa 0/1</a:t>
            </a:r>
          </a:p>
          <a:p>
            <a:r>
              <a:rPr lang="en-US" b="1" dirty="0"/>
              <a:t>GW1(config-if)#standby 1 </a:t>
            </a:r>
            <a:r>
              <a:rPr lang="en-US" b="1" dirty="0" err="1"/>
              <a:t>ip</a:t>
            </a:r>
            <a:r>
              <a:rPr lang="en-US" b="1" dirty="0"/>
              <a:t> 192.168.0.254</a:t>
            </a:r>
          </a:p>
          <a:p>
            <a:r>
              <a:rPr lang="en-US" b="1" dirty="0"/>
              <a:t>GW1(config-if)#standby 1 priority 105</a:t>
            </a:r>
          </a:p>
          <a:p>
            <a:r>
              <a:rPr lang="en-US" b="1" dirty="0"/>
              <a:t>GW1(config-if)#standby 1 preempt </a:t>
            </a:r>
          </a:p>
          <a:p>
            <a:r>
              <a:rPr lang="en-US" dirty="0"/>
              <a:t>GW1(config-if)#</a:t>
            </a:r>
          </a:p>
        </p:txBody>
      </p:sp>
    </p:spTree>
    <p:extLst>
      <p:ext uri="{BB962C8B-B14F-4D97-AF65-F5344CB8AC3E}">
        <p14:creationId xmlns:p14="http://schemas.microsoft.com/office/powerpoint/2010/main" val="146976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DA9F93E-A33C-4871-BD39-84D39BC23F66}"/>
              </a:ext>
            </a:extLst>
          </p:cNvPr>
          <p:cNvSpPr/>
          <p:nvPr/>
        </p:nvSpPr>
        <p:spPr>
          <a:xfrm>
            <a:off x="208344" y="4357850"/>
            <a:ext cx="11401064" cy="14145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07F8EFE-B49B-4683-AC95-A7F913DC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896" y="616132"/>
            <a:ext cx="1595900" cy="401963"/>
          </a:xfrm>
        </p:spPr>
        <p:txBody>
          <a:bodyPr/>
          <a:lstStyle/>
          <a:p>
            <a:pPr>
              <a:buNone/>
            </a:pPr>
            <a:r>
              <a:rPr lang="hr-HR" sz="1600" dirty="0">
                <a:solidFill>
                  <a:schemeClr val="tx1"/>
                </a:solidFill>
              </a:rPr>
              <a:t>Konfiguracija:</a:t>
            </a:r>
          </a:p>
          <a:p>
            <a:pPr>
              <a:buNone/>
            </a:pP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026AA34-F27E-47B5-BBC4-1CC380B18F45}"/>
              </a:ext>
            </a:extLst>
          </p:cNvPr>
          <p:cNvSpPr txBox="1"/>
          <p:nvPr/>
        </p:nvSpPr>
        <p:spPr>
          <a:xfrm>
            <a:off x="208345" y="4357850"/>
            <a:ext cx="11505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/>
              <a:t>Max broj standby grupa je 256 (0-255), a njihove oznake mogu biti od 0-4095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 err="1"/>
              <a:t>Ip</a:t>
            </a:r>
            <a:r>
              <a:rPr lang="hr-HR" sz="1600" dirty="0"/>
              <a:t> 192.168.0.254 je virtualna IP adresa i ona mora biti ista na oba </a:t>
            </a:r>
            <a:r>
              <a:rPr lang="hr-HR" sz="1600" dirty="0" err="1"/>
              <a:t>usmjernika</a:t>
            </a:r>
            <a:endParaRPr lang="hr-HR" sz="1600" dirty="0"/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/>
              <a:t>Priority je default 100, konfigurira se u rasponu od 0-255 i veći je bolji-ako je isti, gleda se veća IP adresa</a:t>
            </a:r>
          </a:p>
          <a:p>
            <a:pPr marL="88900" indent="-88900">
              <a:buFont typeface="Arial" pitchFamily="34" charset="0"/>
              <a:buChar char="•"/>
              <a:tabLst>
                <a:tab pos="88900" algn="l"/>
              </a:tabLst>
            </a:pPr>
            <a:r>
              <a:rPr lang="hr-HR" sz="1600" dirty="0"/>
              <a:t>Ako dodamo preempt tada će ovaj </a:t>
            </a:r>
            <a:r>
              <a:rPr lang="hr-HR" sz="1600" dirty="0" err="1"/>
              <a:t>usmjernik</a:t>
            </a:r>
            <a:r>
              <a:rPr lang="hr-HR" sz="1600" dirty="0"/>
              <a:t> preuzeti ulogu </a:t>
            </a:r>
            <a:r>
              <a:rPr lang="hr-HR" sz="1600" dirty="0" err="1"/>
              <a:t>Active</a:t>
            </a:r>
            <a:r>
              <a:rPr lang="hr-HR" sz="1600" dirty="0"/>
              <a:t> </a:t>
            </a:r>
            <a:r>
              <a:rPr lang="hr-HR" sz="1600" dirty="0" err="1"/>
              <a:t>usmjernika</a:t>
            </a:r>
            <a:r>
              <a:rPr lang="hr-HR" sz="1600" dirty="0"/>
              <a:t> bez obzira jel postoji neki drugi </a:t>
            </a:r>
            <a:r>
              <a:rPr lang="hr-HR" sz="1600" dirty="0" err="1"/>
              <a:t>Active</a:t>
            </a:r>
            <a:r>
              <a:rPr lang="hr-HR" sz="1600" dirty="0"/>
              <a:t> </a:t>
            </a:r>
            <a:r>
              <a:rPr lang="hr-HR" sz="1600" dirty="0" err="1"/>
              <a:t>usmjernik</a:t>
            </a:r>
            <a:r>
              <a:rPr lang="hr-HR" sz="1600" dirty="0"/>
              <a:t> u mreži (ako ima bolji </a:t>
            </a:r>
            <a:r>
              <a:rPr lang="hr-HR" sz="1600" dirty="0" err="1"/>
              <a:t>priority</a:t>
            </a:r>
            <a:r>
              <a:rPr lang="hr-HR" sz="16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9468E-FC2F-4100-9678-13360A342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39" y="41894"/>
            <a:ext cx="4381500" cy="3486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AE549-1B46-4168-A40F-0BD2AF8298FA}"/>
              </a:ext>
            </a:extLst>
          </p:cNvPr>
          <p:cNvSpPr/>
          <p:nvPr/>
        </p:nvSpPr>
        <p:spPr>
          <a:xfrm>
            <a:off x="540470" y="79199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GW2(config)#interface loopback 0</a:t>
            </a:r>
          </a:p>
          <a:p>
            <a:r>
              <a:rPr lang="en-US" dirty="0"/>
              <a:t>GW2(config-if)#</a:t>
            </a:r>
            <a:r>
              <a:rPr lang="en-US" dirty="0" err="1"/>
              <a:t>ip</a:t>
            </a:r>
            <a:r>
              <a:rPr lang="en-US" dirty="0"/>
              <a:t> address 8.8.8.8 255.255.255.255</a:t>
            </a:r>
          </a:p>
          <a:p>
            <a:r>
              <a:rPr lang="en-US" dirty="0"/>
              <a:t>GW2(config-if)#exit</a:t>
            </a:r>
          </a:p>
          <a:p>
            <a:r>
              <a:rPr lang="en-US" dirty="0"/>
              <a:t>GW2(config)#interface fa0/1</a:t>
            </a:r>
          </a:p>
          <a:p>
            <a:r>
              <a:rPr lang="en-US" dirty="0"/>
              <a:t>GW2(config-if)#</a:t>
            </a:r>
            <a:r>
              <a:rPr lang="en-US" dirty="0" err="1"/>
              <a:t>ip</a:t>
            </a:r>
            <a:r>
              <a:rPr lang="en-US" dirty="0"/>
              <a:t> address 192.168.0.2 255.255.255.0</a:t>
            </a:r>
          </a:p>
          <a:p>
            <a:r>
              <a:rPr lang="en-US" dirty="0"/>
              <a:t>GW2(config-if)#no shut</a:t>
            </a:r>
          </a:p>
          <a:p>
            <a:r>
              <a:rPr lang="en-US" dirty="0"/>
              <a:t>GW2(config)#int fa 0/1</a:t>
            </a:r>
          </a:p>
          <a:p>
            <a:r>
              <a:rPr lang="en-US" b="1" dirty="0"/>
              <a:t>GW2(config-if)#standby 1 </a:t>
            </a:r>
            <a:r>
              <a:rPr lang="en-US" b="1" dirty="0" err="1"/>
              <a:t>ip</a:t>
            </a:r>
            <a:r>
              <a:rPr lang="en-US" b="1" dirty="0"/>
              <a:t> 192.168.0.254</a:t>
            </a:r>
          </a:p>
          <a:p>
            <a:r>
              <a:rPr lang="en-US" b="1" dirty="0"/>
              <a:t>GW2(config-if)#standby 1 priority 100</a:t>
            </a:r>
          </a:p>
          <a:p>
            <a:r>
              <a:rPr lang="en-US" b="1" dirty="0"/>
              <a:t>GW2(config-if)#standby 1 preempt </a:t>
            </a:r>
          </a:p>
          <a:p>
            <a:r>
              <a:rPr lang="en-US" dirty="0"/>
              <a:t>GW2(config-if)#</a:t>
            </a:r>
          </a:p>
        </p:txBody>
      </p:sp>
    </p:spTree>
    <p:extLst>
      <p:ext uri="{BB962C8B-B14F-4D97-AF65-F5344CB8AC3E}">
        <p14:creationId xmlns:p14="http://schemas.microsoft.com/office/powerpoint/2010/main" val="40924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857AF5-819A-41FA-8402-B561F5B23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4" y="717763"/>
            <a:ext cx="9601200" cy="2028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FD30ED-EA6B-4051-9A38-05CE26DD0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84" y="3197204"/>
            <a:ext cx="11382375" cy="28479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CBAF25-CAF5-48C6-B38D-9B69DF5F2FE2}"/>
              </a:ext>
            </a:extLst>
          </p:cNvPr>
          <p:cNvSpPr/>
          <p:nvPr/>
        </p:nvSpPr>
        <p:spPr>
          <a:xfrm>
            <a:off x="324091" y="3197204"/>
            <a:ext cx="2893671" cy="50669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9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857AF5-819A-41FA-8402-B561F5B23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21" y="625064"/>
            <a:ext cx="8626024" cy="18227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19AB10-F592-4135-ADE2-9A4DC76C34C7}"/>
              </a:ext>
            </a:extLst>
          </p:cNvPr>
          <p:cNvSpPr/>
          <p:nvPr/>
        </p:nvSpPr>
        <p:spPr>
          <a:xfrm>
            <a:off x="71442" y="2447825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GW1(config-if)#standby 1 track fa 0/0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8F49D-4F45-4847-8695-D62434E11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" y="2848012"/>
            <a:ext cx="12192000" cy="2205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0CF663-9AE7-4F24-858B-1E50D1C98F1D}"/>
              </a:ext>
            </a:extLst>
          </p:cNvPr>
          <p:cNvSpPr/>
          <p:nvPr/>
        </p:nvSpPr>
        <p:spPr>
          <a:xfrm>
            <a:off x="29329" y="2817157"/>
            <a:ext cx="2893671" cy="50669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111CF-20E4-42FB-B96A-DAB5BD0F9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2" y="5235500"/>
            <a:ext cx="8889418" cy="997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C79A34-4731-410C-86C9-BD56EA7CD8BB}"/>
              </a:ext>
            </a:extLst>
          </p:cNvPr>
          <p:cNvSpPr/>
          <p:nvPr/>
        </p:nvSpPr>
        <p:spPr>
          <a:xfrm>
            <a:off x="198021" y="1756464"/>
            <a:ext cx="8889418" cy="50669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17378-B3AA-4B41-9202-3C7DC40C375E}"/>
              </a:ext>
            </a:extLst>
          </p:cNvPr>
          <p:cNvSpPr/>
          <p:nvPr/>
        </p:nvSpPr>
        <p:spPr>
          <a:xfrm>
            <a:off x="29329" y="5728538"/>
            <a:ext cx="8889418" cy="50669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5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F6F530-885B-40C8-93EB-8D5F2B5E7FF6}"/>
              </a:ext>
            </a:extLst>
          </p:cNvPr>
          <p:cNvSpPr txBox="1">
            <a:spLocks/>
          </p:cNvSpPr>
          <p:nvPr/>
        </p:nvSpPr>
        <p:spPr>
          <a:xfrm>
            <a:off x="339072" y="1135094"/>
            <a:ext cx="8943824" cy="5608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r-HR" sz="1600" dirty="0" err="1">
                <a:solidFill>
                  <a:schemeClr val="tx1"/>
                </a:solidFill>
              </a:rPr>
              <a:t>Tracking</a:t>
            </a:r>
            <a:r>
              <a:rPr lang="hr-HR" sz="16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500" dirty="0">
                <a:solidFill>
                  <a:schemeClr val="tx1"/>
                </a:solidFill>
              </a:rPr>
              <a:t>Ako želimo pratiti (</a:t>
            </a:r>
            <a:r>
              <a:rPr lang="hr-HR" sz="1500" dirty="0" err="1">
                <a:solidFill>
                  <a:schemeClr val="tx1"/>
                </a:solidFill>
              </a:rPr>
              <a:t>Track</a:t>
            </a:r>
            <a:r>
              <a:rPr lang="hr-HR" sz="1500" dirty="0">
                <a:solidFill>
                  <a:schemeClr val="tx1"/>
                </a:solidFill>
              </a:rPr>
              <a:t>) nešto drugo osim sučelja npr. </a:t>
            </a:r>
            <a:r>
              <a:rPr lang="hr-HR" sz="1500" dirty="0" err="1">
                <a:solidFill>
                  <a:schemeClr val="tx1"/>
                </a:solidFill>
              </a:rPr>
              <a:t>Ip</a:t>
            </a:r>
            <a:r>
              <a:rPr lang="hr-HR" sz="1500" dirty="0">
                <a:solidFill>
                  <a:schemeClr val="tx1"/>
                </a:solidFill>
              </a:rPr>
              <a:t> adresu ISP </a:t>
            </a:r>
            <a:r>
              <a:rPr lang="hr-HR" sz="1500" dirty="0" err="1">
                <a:solidFill>
                  <a:schemeClr val="tx1"/>
                </a:solidFill>
              </a:rPr>
              <a:t>usmjernika</a:t>
            </a:r>
            <a:r>
              <a:rPr lang="hr-HR" sz="1500" dirty="0">
                <a:solidFill>
                  <a:schemeClr val="tx1"/>
                </a:solidFill>
              </a:rPr>
              <a:t> tada moramo konfigurirati </a:t>
            </a:r>
            <a:r>
              <a:rPr lang="hr-HR" sz="1500" dirty="0" err="1">
                <a:solidFill>
                  <a:schemeClr val="tx1"/>
                </a:solidFill>
              </a:rPr>
              <a:t>cisco</a:t>
            </a:r>
            <a:r>
              <a:rPr lang="hr-HR" sz="1500" dirty="0">
                <a:solidFill>
                  <a:schemeClr val="tx1"/>
                </a:solidFill>
              </a:rPr>
              <a:t> IOS IP SLA </a:t>
            </a:r>
            <a:r>
              <a:rPr lang="hr-HR" sz="1500" dirty="0" err="1">
                <a:solidFill>
                  <a:schemeClr val="tx1"/>
                </a:solidFill>
              </a:rPr>
              <a:t>feature</a:t>
            </a:r>
            <a:r>
              <a:rPr lang="hr-HR" sz="1500" dirty="0">
                <a:solidFill>
                  <a:schemeClr val="tx1"/>
                </a:solidFill>
              </a:rPr>
              <a:t> što nam omogućava praćenje raznih elemenata poput:</a:t>
            </a:r>
          </a:p>
          <a:p>
            <a:pPr marL="354013" indent="-341313"/>
            <a:r>
              <a:rPr lang="hr-HR" sz="1800" b="1" i="1" dirty="0"/>
              <a:t>Dostupnost mrežnih resursa</a:t>
            </a:r>
          </a:p>
          <a:p>
            <a:pPr marL="354013" indent="-341313"/>
            <a:r>
              <a:rPr lang="hr-HR" sz="1800" b="1" i="1" dirty="0"/>
              <a:t>Vrijeme odgovora</a:t>
            </a:r>
          </a:p>
          <a:p>
            <a:pPr marL="354013" indent="-341313"/>
            <a:r>
              <a:rPr lang="hr-HR" sz="1800" b="1" i="1" dirty="0"/>
              <a:t>Jednosmjerno kašnjenje</a:t>
            </a:r>
          </a:p>
          <a:p>
            <a:pPr marL="354013" indent="-341313"/>
            <a:r>
              <a:rPr lang="hr-HR" sz="1800" b="1" i="1" dirty="0"/>
              <a:t>Varijaciju u kašnjenju (</a:t>
            </a:r>
            <a:r>
              <a:rPr lang="hr-HR" sz="1800" b="1" i="1" dirty="0" err="1"/>
              <a:t>Jitter</a:t>
            </a:r>
            <a:r>
              <a:rPr lang="hr-HR" sz="1800" b="1" i="1" dirty="0"/>
              <a:t>)</a:t>
            </a:r>
          </a:p>
          <a:p>
            <a:pPr marL="354013" indent="-341313"/>
            <a:r>
              <a:rPr lang="hr-HR" sz="1800" b="1" i="1" dirty="0"/>
              <a:t>Gubitak paketa</a:t>
            </a:r>
          </a:p>
          <a:p>
            <a:pPr marL="354013" indent="-341313"/>
            <a:r>
              <a:rPr lang="hr-HR" sz="1800" b="1" i="1" dirty="0"/>
              <a:t>Kvalitetu govora</a:t>
            </a:r>
          </a:p>
          <a:p>
            <a:pPr marL="354013" indent="-341313"/>
            <a:r>
              <a:rPr lang="hr-HR" sz="1800" b="1" i="1" dirty="0"/>
              <a:t>Performanse pojedinih aplikacija</a:t>
            </a:r>
          </a:p>
          <a:p>
            <a:pPr marL="354013" indent="-341313"/>
            <a:r>
              <a:rPr lang="hr-HR" sz="1800" b="1" i="1" dirty="0"/>
              <a:t>Vrijeme odgovora poslužitelja</a:t>
            </a:r>
          </a:p>
        </p:txBody>
      </p:sp>
    </p:spTree>
    <p:extLst>
      <p:ext uri="{BB962C8B-B14F-4D97-AF65-F5344CB8AC3E}">
        <p14:creationId xmlns:p14="http://schemas.microsoft.com/office/powerpoint/2010/main" val="301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971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VRRP (</a:t>
            </a:r>
            <a:r>
              <a:rPr lang="hr-HR" sz="3200" dirty="0" err="1"/>
              <a:t>Virtual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4" name="Pravokutnik 6">
            <a:extLst>
              <a:ext uri="{FF2B5EF4-FFF2-40B4-BE49-F238E27FC236}">
                <a16:creationId xmlns:a16="http://schemas.microsoft.com/office/drawing/2014/main" id="{3879D590-4A5B-410D-B7F1-AA6D84D19B01}"/>
              </a:ext>
            </a:extLst>
          </p:cNvPr>
          <p:cNvSpPr/>
          <p:nvPr/>
        </p:nvSpPr>
        <p:spPr>
          <a:xfrm>
            <a:off x="190500" y="1194803"/>
            <a:ext cx="12001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IEEE standard RFC 2338 i RFC 3768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VRRP podržava 255 grupa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1 Aktivan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dirty="0">
                <a:latin typeface="Arial" pitchFamily="34" charset="0"/>
                <a:cs typeface="Arial" pitchFamily="34" charset="0"/>
              </a:rPr>
              <a:t> i nekoliko backupa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Virtualna IP adresa može biti ista kao i fizička, ako koristimo fizičku tada taj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dirty="0">
                <a:latin typeface="Arial" pitchFamily="34" charset="0"/>
                <a:cs typeface="Arial" pitchFamily="34" charset="0"/>
              </a:rPr>
              <a:t> postaje 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MASTER, </a:t>
            </a:r>
            <a:r>
              <a:rPr lang="hr-HR" dirty="0">
                <a:latin typeface="Arial" pitchFamily="34" charset="0"/>
                <a:cs typeface="Arial" pitchFamily="34" charset="0"/>
              </a:rPr>
              <a:t>ako koristimo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unique</a:t>
            </a:r>
            <a:r>
              <a:rPr lang="hr-HR" dirty="0">
                <a:latin typeface="Arial" pitchFamily="34" charset="0"/>
                <a:cs typeface="Arial" pitchFamily="34" charset="0"/>
              </a:rPr>
              <a:t> virtualnu tada MASTER postaje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dirty="0">
                <a:latin typeface="Arial" pitchFamily="34" charset="0"/>
                <a:cs typeface="Arial" pitchFamily="34" charset="0"/>
              </a:rPr>
              <a:t> s najvišim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priorityem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latin typeface="Arial" pitchFamily="34" charset="0"/>
                <a:cs typeface="Arial" pitchFamily="34" charset="0"/>
              </a:rPr>
              <a:t>Timeri</a:t>
            </a:r>
            <a:r>
              <a:rPr lang="hr-HR" dirty="0">
                <a:latin typeface="Arial" pitchFamily="34" charset="0"/>
                <a:cs typeface="Arial" pitchFamily="34" charset="0"/>
              </a:rPr>
              <a:t> su kraći nego kod HSRP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Prati samo objekte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U nekim slučajevima (RFC 3768)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timeri</a:t>
            </a:r>
            <a:r>
              <a:rPr lang="hr-HR" dirty="0">
                <a:latin typeface="Arial" pitchFamily="34" charset="0"/>
                <a:cs typeface="Arial" pitchFamily="34" charset="0"/>
              </a:rPr>
              <a:t> se ne mogu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konfigurirait</a:t>
            </a:r>
            <a:r>
              <a:rPr lang="hr-HR" dirty="0">
                <a:latin typeface="Arial" pitchFamily="34" charset="0"/>
                <a:cs typeface="Arial" pitchFamily="34" charset="0"/>
              </a:rPr>
              <a:t> u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msec</a:t>
            </a:r>
            <a:r>
              <a:rPr lang="hr-HR" dirty="0">
                <a:latin typeface="Arial" pitchFamily="34" charset="0"/>
                <a:cs typeface="Arial" pitchFamily="34" charset="0"/>
              </a:rPr>
              <a:t>, ali Cisco to omogućava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Također se mogu postavljati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delay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timeri</a:t>
            </a:r>
            <a:r>
              <a:rPr lang="hr-HR" dirty="0">
                <a:latin typeface="Arial" pitchFamily="34" charset="0"/>
                <a:cs typeface="Arial" pitchFamily="34" charset="0"/>
              </a:rPr>
              <a:t> (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dirty="0">
                <a:latin typeface="Arial" pitchFamily="34" charset="0"/>
                <a:cs typeface="Arial" pitchFamily="34" charset="0"/>
              </a:rPr>
              <a:t> je 0), ali ne vrijedi ako je neki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dirty="0">
                <a:latin typeface="Arial" pitchFamily="34" charset="0"/>
                <a:cs typeface="Arial" pitchFamily="34" charset="0"/>
              </a:rPr>
              <a:t> vlasnik IP adrese (On je MASTER)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 koji je vlasnik fizičke adrese koja je ujedno i virtualna ima </a:t>
            </a:r>
            <a:r>
              <a:rPr lang="hr-HR" b="1" dirty="0" err="1">
                <a:latin typeface="Arial" pitchFamily="34" charset="0"/>
                <a:cs typeface="Arial" pitchFamily="34" charset="0"/>
              </a:rPr>
              <a:t>priority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 od 255, backup </a:t>
            </a:r>
            <a:r>
              <a:rPr lang="hr-HR" b="1" dirty="0" err="1">
                <a:latin typeface="Arial" pitchFamily="34" charset="0"/>
                <a:cs typeface="Arial" pitchFamily="34" charset="0"/>
              </a:rPr>
              <a:t>moze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 dobiti od 1-254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priority</a:t>
            </a:r>
            <a:r>
              <a:rPr lang="hr-HR" dirty="0">
                <a:latin typeface="Arial" pitchFamily="34" charset="0"/>
                <a:cs typeface="Arial" pitchFamily="34" charset="0"/>
              </a:rPr>
              <a:t> je 100, veći je bolji, ako je isti gleda se veća primarna IP adresa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latin typeface="Arial" pitchFamily="34" charset="0"/>
                <a:cs typeface="Arial" pitchFamily="34" charset="0"/>
              </a:rPr>
              <a:t>Priority</a:t>
            </a:r>
            <a:r>
              <a:rPr lang="hr-HR" dirty="0">
                <a:latin typeface="Arial" pitchFamily="34" charset="0"/>
                <a:cs typeface="Arial" pitchFamily="34" charset="0"/>
              </a:rPr>
              <a:t> 0 znači da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dirty="0">
                <a:latin typeface="Arial" pitchFamily="34" charset="0"/>
                <a:cs typeface="Arial" pitchFamily="34" charset="0"/>
              </a:rPr>
              <a:t> ne sudjeluje u VRRP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Kod VRRP samo  MASTER šalje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Advertisement</a:t>
            </a:r>
            <a:r>
              <a:rPr lang="hr-HR" dirty="0">
                <a:latin typeface="Arial" pitchFamily="34" charset="0"/>
                <a:cs typeface="Arial" pitchFamily="34" charset="0"/>
              </a:rPr>
              <a:t> (slično kao i HSRP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Hello</a:t>
            </a:r>
            <a:r>
              <a:rPr lang="hr-HR" dirty="0">
                <a:latin typeface="Arial" pitchFamily="34" charset="0"/>
                <a:cs typeface="Arial" pitchFamily="34" charset="0"/>
              </a:rPr>
              <a:t> poruka) na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multicast</a:t>
            </a:r>
            <a:r>
              <a:rPr lang="hr-HR" dirty="0">
                <a:latin typeface="Arial" pitchFamily="34" charset="0"/>
                <a:cs typeface="Arial" pitchFamily="34" charset="0"/>
              </a:rPr>
              <a:t> adresu 224.0.0.18 svake sekunde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69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VRRP (</a:t>
            </a:r>
            <a:r>
              <a:rPr lang="hr-HR" sz="3200" dirty="0" err="1"/>
              <a:t>Virtual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9B72C1-854D-4EF0-A3AA-E325D649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488" y="723185"/>
            <a:ext cx="7572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037EB896-0E3F-4378-926F-9F49AC130E80}"/>
              </a:ext>
            </a:extLst>
          </p:cNvPr>
          <p:cNvSpPr/>
          <p:nvPr/>
        </p:nvSpPr>
        <p:spPr>
          <a:xfrm>
            <a:off x="335942" y="4560582"/>
            <a:ext cx="11341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en-US" dirty="0" err="1"/>
              <a:t>usmjerni</a:t>
            </a:r>
            <a:r>
              <a:rPr lang="hr-HR" dirty="0"/>
              <a:t>ci</a:t>
            </a:r>
            <a:r>
              <a:rPr lang="en-US" dirty="0"/>
              <a:t> A, B, </a:t>
            </a:r>
            <a:r>
              <a:rPr lang="hr-HR" dirty="0"/>
              <a:t>i </a:t>
            </a:r>
            <a:r>
              <a:rPr lang="en-US" dirty="0"/>
              <a:t>C </a:t>
            </a:r>
            <a:r>
              <a:rPr lang="hr-HR" dirty="0"/>
              <a:t> su članovi VRRP grupe</a:t>
            </a:r>
            <a:r>
              <a:rPr lang="en-US" dirty="0"/>
              <a:t>.</a:t>
            </a:r>
            <a:r>
              <a:rPr lang="hr-HR" dirty="0"/>
              <a:t> IP adresa virtualnog </a:t>
            </a:r>
            <a:r>
              <a:rPr lang="hr-HR" dirty="0" err="1"/>
              <a:t>usmjernika</a:t>
            </a:r>
            <a:r>
              <a:rPr lang="hr-HR" dirty="0"/>
              <a:t> je ista kao i fizička na </a:t>
            </a:r>
            <a:r>
              <a:rPr lang="hr-HR" dirty="0" err="1"/>
              <a:t>usmjerniku</a:t>
            </a:r>
            <a:r>
              <a:rPr lang="hr-HR" dirty="0"/>
              <a:t> A </a:t>
            </a:r>
            <a:r>
              <a:rPr lang="en-US" dirty="0"/>
              <a:t>(10.0.0.1). Router A </a:t>
            </a:r>
            <a:r>
              <a:rPr lang="hr-HR" dirty="0"/>
              <a:t>je odgovoran za forwardiranje prometa koji dođe na njegovu IP adresu</a:t>
            </a:r>
            <a:r>
              <a:rPr lang="en-US" dirty="0"/>
              <a:t>. 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hr-HR" dirty="0"/>
              <a:t>Klijenti imaju IP adresu</a:t>
            </a:r>
            <a:r>
              <a:rPr lang="en-US" dirty="0"/>
              <a:t> 10.0.0.1. </a:t>
            </a:r>
            <a:r>
              <a:rPr lang="hr-HR" dirty="0"/>
              <a:t> kao Gateway, </a:t>
            </a:r>
            <a:r>
              <a:rPr lang="hr-HR" dirty="0" err="1"/>
              <a:t>usmjernici</a:t>
            </a:r>
            <a:r>
              <a:rPr lang="hr-HR" dirty="0"/>
              <a:t> B i C su backup </a:t>
            </a:r>
            <a:r>
              <a:rPr lang="hr-HR" dirty="0" err="1"/>
              <a:t>usmjernici</a:t>
            </a:r>
            <a:r>
              <a:rPr lang="en-US" dirty="0"/>
              <a:t>. </a:t>
            </a:r>
            <a:r>
              <a:rPr lang="hr-HR" dirty="0"/>
              <a:t> Ako otkaže MASTER backup </a:t>
            </a:r>
            <a:r>
              <a:rPr lang="hr-HR" dirty="0" err="1"/>
              <a:t>usmjernik</a:t>
            </a:r>
            <a:r>
              <a:rPr lang="hr-HR" dirty="0"/>
              <a:t> s najvišim priorityem postaje novi MASTER</a:t>
            </a:r>
            <a:r>
              <a:rPr lang="en-US" dirty="0"/>
              <a:t>.</a:t>
            </a:r>
            <a:r>
              <a:rPr lang="hr-HR" dirty="0"/>
              <a:t> Kad se </a:t>
            </a:r>
            <a:r>
              <a:rPr lang="hr-HR" dirty="0" err="1"/>
              <a:t>usmjernik</a:t>
            </a:r>
            <a:r>
              <a:rPr lang="hr-HR" dirty="0"/>
              <a:t> A vrati preuzima svoju ulogu MASTERA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67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VRRP (</a:t>
            </a:r>
            <a:r>
              <a:rPr lang="hr-HR" sz="3200" dirty="0" err="1"/>
              <a:t>Virtual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56D6CB-CCA8-40B8-A228-ED5BE01E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5542" y="770866"/>
            <a:ext cx="6343002" cy="37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DA2DF63D-2353-401C-AC99-1E6320569218}"/>
              </a:ext>
            </a:extLst>
          </p:cNvPr>
          <p:cNvSpPr/>
          <p:nvPr/>
        </p:nvSpPr>
        <p:spPr>
          <a:xfrm>
            <a:off x="71442" y="4609806"/>
            <a:ext cx="11598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hr-HR" dirty="0"/>
              <a:t>Na LAN segmentu VRRP je konfiguriran tako da </a:t>
            </a:r>
            <a:r>
              <a:rPr lang="hr-HR" dirty="0" err="1"/>
              <a:t>usmjernici</a:t>
            </a:r>
            <a:r>
              <a:rPr lang="hr-HR" dirty="0"/>
              <a:t> A i B dijele opterećenje mreže. </a:t>
            </a:r>
            <a:r>
              <a:rPr lang="hr-HR" dirty="0" err="1"/>
              <a:t>usmjernici</a:t>
            </a:r>
            <a:r>
              <a:rPr lang="hr-HR" dirty="0"/>
              <a:t> A i B su backup jedan drugome</a:t>
            </a:r>
            <a:r>
              <a:rPr lang="en-US" dirty="0"/>
              <a:t>. 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hr-HR" dirty="0"/>
              <a:t>Dva virtualna </a:t>
            </a:r>
            <a:r>
              <a:rPr lang="hr-HR" dirty="0" err="1"/>
              <a:t>usmjernika</a:t>
            </a:r>
            <a:r>
              <a:rPr lang="hr-HR" dirty="0"/>
              <a:t> su konfigurirana. Za virtualni </a:t>
            </a:r>
            <a:r>
              <a:rPr lang="hr-HR" dirty="0" err="1"/>
              <a:t>usmjernik</a:t>
            </a:r>
            <a:r>
              <a:rPr lang="hr-HR" dirty="0"/>
              <a:t> 1 </a:t>
            </a:r>
            <a:r>
              <a:rPr lang="hr-HR" dirty="0" err="1"/>
              <a:t>usmjernik</a:t>
            </a:r>
            <a:r>
              <a:rPr lang="hr-HR" dirty="0"/>
              <a:t> A je MASTER, a </a:t>
            </a:r>
            <a:r>
              <a:rPr lang="hr-HR" dirty="0" err="1"/>
              <a:t>usmjernik</a:t>
            </a:r>
            <a:r>
              <a:rPr lang="hr-HR" dirty="0"/>
              <a:t> B mu je backup</a:t>
            </a:r>
            <a:r>
              <a:rPr lang="en-US" dirty="0"/>
              <a:t>. 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hr-HR" dirty="0"/>
              <a:t>Za </a:t>
            </a:r>
            <a:r>
              <a:rPr lang="hr-HR" dirty="0" err="1"/>
              <a:t>virtual</a:t>
            </a:r>
            <a:r>
              <a:rPr lang="hr-HR" dirty="0"/>
              <a:t> </a:t>
            </a:r>
            <a:r>
              <a:rPr lang="hr-HR" dirty="0" err="1"/>
              <a:t>usmjernik</a:t>
            </a:r>
            <a:r>
              <a:rPr lang="hr-HR" dirty="0"/>
              <a:t> 2 MASTER je </a:t>
            </a:r>
            <a:r>
              <a:rPr lang="hr-HR" dirty="0" err="1"/>
              <a:t>usmjernik</a:t>
            </a:r>
            <a:r>
              <a:rPr lang="hr-HR" dirty="0"/>
              <a:t> B, a </a:t>
            </a:r>
            <a:r>
              <a:rPr lang="hr-HR" dirty="0" err="1"/>
              <a:t>usmjernik</a:t>
            </a:r>
            <a:r>
              <a:rPr lang="hr-HR" dirty="0"/>
              <a:t> A mu je backup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395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VRRP (</a:t>
            </a:r>
            <a:r>
              <a:rPr lang="hr-HR" sz="3200" dirty="0" err="1"/>
              <a:t>Virtual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4B808-2561-4C0A-9D49-80FF525BC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890587"/>
            <a:ext cx="60007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9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FHRP (First Hop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Protocols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7" name="Pravokutnik 1">
            <a:extLst>
              <a:ext uri="{FF2B5EF4-FFF2-40B4-BE49-F238E27FC236}">
                <a16:creationId xmlns:a16="http://schemas.microsoft.com/office/drawing/2014/main" id="{F84B9F17-0F36-42FB-BA0F-E3CCEE8607D5}"/>
              </a:ext>
            </a:extLst>
          </p:cNvPr>
          <p:cNvSpPr/>
          <p:nvPr/>
        </p:nvSpPr>
        <p:spPr>
          <a:xfrm>
            <a:off x="249989" y="3604437"/>
            <a:ext cx="11129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400" dirty="0"/>
              <a:t>FHRP koje ćemo obrađivati su 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solidFill>
                  <a:srgbClr val="FF0000"/>
                </a:solidFill>
              </a:rPr>
              <a:t>HSRP</a:t>
            </a:r>
            <a:r>
              <a:rPr lang="hr-HR" sz="2400" dirty="0">
                <a:solidFill>
                  <a:srgbClr val="FF0000"/>
                </a:solidFill>
              </a:rPr>
              <a:t> (Hot </a:t>
            </a:r>
            <a:r>
              <a:rPr lang="hr-HR" sz="2400" dirty="0" err="1">
                <a:solidFill>
                  <a:srgbClr val="FF0000"/>
                </a:solidFill>
              </a:rPr>
              <a:t>Standby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Router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Protocol</a:t>
            </a:r>
            <a:r>
              <a:rPr lang="hr-HR" sz="24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solidFill>
                  <a:srgbClr val="FF0000"/>
                </a:solidFill>
              </a:rPr>
              <a:t>VRRP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Virtual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Router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Redundancy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Protocol</a:t>
            </a:r>
            <a:r>
              <a:rPr lang="hr-HR" sz="24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b="1" dirty="0">
                <a:solidFill>
                  <a:srgbClr val="FF0000"/>
                </a:solidFill>
              </a:rPr>
              <a:t>GLBP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Gateway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Loadbalancing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Protocol</a:t>
            </a:r>
            <a:r>
              <a:rPr lang="hr-HR" sz="2400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hr-HR" sz="1600" dirty="0"/>
          </a:p>
        </p:txBody>
      </p:sp>
      <p:sp>
        <p:nvSpPr>
          <p:cNvPr id="8" name="Pravokutnik 1">
            <a:extLst>
              <a:ext uri="{FF2B5EF4-FFF2-40B4-BE49-F238E27FC236}">
                <a16:creationId xmlns:a16="http://schemas.microsoft.com/office/drawing/2014/main" id="{D63D7DE3-7D23-4408-B633-572B3764A651}"/>
              </a:ext>
            </a:extLst>
          </p:cNvPr>
          <p:cNvSpPr/>
          <p:nvPr/>
        </p:nvSpPr>
        <p:spPr>
          <a:xfrm>
            <a:off x="249989" y="751344"/>
            <a:ext cx="11129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GATEWAY je ključni uređaj koji omogućava da računala iz jedne mreže komuniciraju s računalima u drugim mrežama koristeći </a:t>
            </a:r>
            <a:r>
              <a:rPr lang="hr-HR" sz="2400" dirty="0" err="1"/>
              <a:t>gateway</a:t>
            </a:r>
            <a:r>
              <a:rPr lang="hr-HR" sz="2400" dirty="0"/>
              <a:t> kao izlaz iz mreže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Kad Računalo zaključi da je odredište izvan njegova </a:t>
            </a:r>
            <a:r>
              <a:rPr lang="hr-HR" sz="2400" dirty="0" err="1"/>
              <a:t>subneta</a:t>
            </a:r>
            <a:r>
              <a:rPr lang="hr-HR" sz="2400" dirty="0"/>
              <a:t> tada sav promet šalje na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Kako bi osigurali neprekidnu dostupnost GATEWAY koristimo FHRP (First Hop </a:t>
            </a:r>
            <a:r>
              <a:rPr lang="hr-HR" sz="2400" dirty="0" err="1"/>
              <a:t>Redundany</a:t>
            </a:r>
            <a:r>
              <a:rPr lang="hr-HR" sz="2400" dirty="0"/>
              <a:t> </a:t>
            </a:r>
            <a:r>
              <a:rPr lang="hr-HR" sz="2400" dirty="0" err="1"/>
              <a:t>Protocol</a:t>
            </a:r>
            <a:r>
              <a:rPr lang="hr-H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0595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VRRP (</a:t>
            </a:r>
            <a:r>
              <a:rPr lang="hr-HR" sz="3200" dirty="0" err="1"/>
              <a:t>Virtual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57CC50-9B05-4CE8-AEAF-E67707A4586D}"/>
              </a:ext>
            </a:extLst>
          </p:cNvPr>
          <p:cNvSpPr/>
          <p:nvPr/>
        </p:nvSpPr>
        <p:spPr>
          <a:xfrm>
            <a:off x="249989" y="65387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GW1</a:t>
            </a:r>
          </a:p>
          <a:p>
            <a:endParaRPr lang="hr-HR" dirty="0"/>
          </a:p>
          <a:p>
            <a:r>
              <a:rPr lang="en-US" dirty="0"/>
              <a:t>!</a:t>
            </a:r>
          </a:p>
          <a:p>
            <a:r>
              <a:rPr lang="en-US" dirty="0"/>
              <a:t>interface GigabitEthernet1</a:t>
            </a:r>
          </a:p>
          <a:p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address 192.168.0.2 255.255.255.0</a:t>
            </a:r>
          </a:p>
          <a:p>
            <a:r>
              <a:rPr lang="en-US" dirty="0" err="1"/>
              <a:t>vrrp</a:t>
            </a:r>
            <a:r>
              <a:rPr lang="en-US" dirty="0"/>
              <a:t> 10 </a:t>
            </a:r>
            <a:r>
              <a:rPr lang="en-US" dirty="0" err="1"/>
              <a:t>ip</a:t>
            </a:r>
            <a:r>
              <a:rPr lang="en-US" dirty="0"/>
              <a:t> 192.168.0.254</a:t>
            </a:r>
          </a:p>
          <a:p>
            <a:r>
              <a:rPr lang="en-US" dirty="0"/>
              <a:t> </a:t>
            </a:r>
            <a:r>
              <a:rPr lang="en-US" dirty="0" err="1"/>
              <a:t>vrrp</a:t>
            </a:r>
            <a:r>
              <a:rPr lang="en-US" dirty="0"/>
              <a:t> 10 priority 115</a:t>
            </a:r>
          </a:p>
          <a:p>
            <a:r>
              <a:rPr lang="en-US" dirty="0"/>
              <a:t> </a:t>
            </a:r>
            <a:r>
              <a:rPr lang="en-US" dirty="0" err="1"/>
              <a:t>vrrp</a:t>
            </a:r>
            <a:r>
              <a:rPr lang="en-US" dirty="0"/>
              <a:t> 10 track 17 decrement 30</a:t>
            </a:r>
            <a:endParaRPr lang="hr-HR" dirty="0"/>
          </a:p>
          <a:p>
            <a:r>
              <a:rPr lang="hr-HR" dirty="0"/>
              <a:t>!</a:t>
            </a:r>
          </a:p>
          <a:p>
            <a:r>
              <a:rPr lang="en-US" dirty="0"/>
              <a:t>!</a:t>
            </a:r>
          </a:p>
          <a:p>
            <a:r>
              <a:rPr lang="en-US" dirty="0"/>
              <a:t>track 17 interface Loopback0 line-protocol</a:t>
            </a:r>
          </a:p>
          <a:p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4ED7B3-3878-45C9-B108-CB4517C73227}"/>
              </a:ext>
            </a:extLst>
          </p:cNvPr>
          <p:cNvSpPr/>
          <p:nvPr/>
        </p:nvSpPr>
        <p:spPr>
          <a:xfrm>
            <a:off x="5072067" y="300435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GW2</a:t>
            </a:r>
          </a:p>
          <a:p>
            <a:endParaRPr lang="hr-HR" dirty="0"/>
          </a:p>
          <a:p>
            <a:r>
              <a:rPr lang="en-US" dirty="0"/>
              <a:t>!</a:t>
            </a:r>
          </a:p>
          <a:p>
            <a:r>
              <a:rPr lang="en-US" dirty="0"/>
              <a:t>interface GigabitEthernet1</a:t>
            </a:r>
          </a:p>
          <a:p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address 192.168.0.1 255.255.255.0</a:t>
            </a:r>
          </a:p>
          <a:p>
            <a:r>
              <a:rPr lang="hr-HR" dirty="0"/>
              <a:t> </a:t>
            </a:r>
            <a:r>
              <a:rPr lang="en-US" dirty="0" err="1"/>
              <a:t>vrrp</a:t>
            </a:r>
            <a:r>
              <a:rPr lang="en-US" dirty="0"/>
              <a:t> 10 </a:t>
            </a:r>
            <a:r>
              <a:rPr lang="en-US" dirty="0" err="1"/>
              <a:t>ip</a:t>
            </a:r>
            <a:r>
              <a:rPr lang="en-US" dirty="0"/>
              <a:t> 192.168.0.254</a:t>
            </a:r>
          </a:p>
          <a:p>
            <a:r>
              <a:rPr lang="en-US" dirty="0"/>
              <a:t> </a:t>
            </a:r>
            <a:r>
              <a:rPr lang="en-US" dirty="0" err="1"/>
              <a:t>vrrp</a:t>
            </a:r>
            <a:r>
              <a:rPr lang="en-US" dirty="0"/>
              <a:t> 10 priority 105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B80D1-BC2B-4E98-81C9-93A8AA791354}"/>
              </a:ext>
            </a:extLst>
          </p:cNvPr>
          <p:cNvSpPr/>
          <p:nvPr/>
        </p:nvSpPr>
        <p:spPr>
          <a:xfrm>
            <a:off x="5072067" y="6308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GW1#show track</a:t>
            </a:r>
          </a:p>
          <a:p>
            <a:r>
              <a:rPr lang="en-US" dirty="0"/>
              <a:t>Track 17</a:t>
            </a:r>
          </a:p>
          <a:p>
            <a:r>
              <a:rPr lang="en-US" dirty="0"/>
              <a:t>  Interface Loopback0 line-protocol</a:t>
            </a:r>
          </a:p>
          <a:p>
            <a:r>
              <a:rPr lang="en-US" dirty="0"/>
              <a:t>  Line protocol is Up</a:t>
            </a:r>
          </a:p>
          <a:p>
            <a:r>
              <a:rPr lang="en-US" dirty="0"/>
              <a:t>    1 change, last change 00:02:30</a:t>
            </a:r>
          </a:p>
          <a:p>
            <a:r>
              <a:rPr lang="en-US" dirty="0"/>
              <a:t>  Tracked by:</a:t>
            </a:r>
          </a:p>
          <a:p>
            <a:r>
              <a:rPr lang="en-US" dirty="0"/>
              <a:t>    VRRP GigabitEthernet1 10</a:t>
            </a:r>
          </a:p>
          <a:p>
            <a:r>
              <a:rPr lang="en-US" dirty="0"/>
              <a:t>GW1#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86B1-7DA7-43A6-9ED1-78E715A01AE0}"/>
              </a:ext>
            </a:extLst>
          </p:cNvPr>
          <p:cNvSpPr/>
          <p:nvPr/>
        </p:nvSpPr>
        <p:spPr>
          <a:xfrm>
            <a:off x="71442" y="5026827"/>
            <a:ext cx="11634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GW1#show </a:t>
            </a:r>
            <a:r>
              <a:rPr lang="en-US" dirty="0" err="1"/>
              <a:t>vrrp</a:t>
            </a:r>
            <a:r>
              <a:rPr lang="en-US" dirty="0"/>
              <a:t> brief</a:t>
            </a:r>
          </a:p>
          <a:p>
            <a:r>
              <a:rPr lang="en-US" dirty="0"/>
              <a:t>Interface          </a:t>
            </a:r>
            <a:r>
              <a:rPr lang="hr-HR" dirty="0"/>
              <a:t>	</a:t>
            </a:r>
            <a:r>
              <a:rPr lang="en-US" dirty="0"/>
              <a:t>Grp </a:t>
            </a:r>
            <a:r>
              <a:rPr lang="hr-HR" dirty="0"/>
              <a:t>	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hr-HR" dirty="0"/>
              <a:t>	</a:t>
            </a:r>
            <a:r>
              <a:rPr lang="en-US" dirty="0"/>
              <a:t>Time  </a:t>
            </a:r>
            <a:r>
              <a:rPr lang="hr-HR" dirty="0"/>
              <a:t>	</a:t>
            </a:r>
            <a:r>
              <a:rPr lang="en-US" dirty="0"/>
              <a:t>Own </a:t>
            </a:r>
            <a:r>
              <a:rPr lang="hr-HR" dirty="0"/>
              <a:t>	</a:t>
            </a:r>
            <a:r>
              <a:rPr lang="en-US" dirty="0"/>
              <a:t>Pre </a:t>
            </a:r>
            <a:r>
              <a:rPr lang="hr-HR" dirty="0"/>
              <a:t>	</a:t>
            </a:r>
            <a:r>
              <a:rPr lang="en-US" dirty="0"/>
              <a:t>State   </a:t>
            </a:r>
            <a:r>
              <a:rPr lang="hr-HR" dirty="0"/>
              <a:t>	</a:t>
            </a:r>
            <a:r>
              <a:rPr lang="en-US" dirty="0"/>
              <a:t>Master </a:t>
            </a:r>
            <a:r>
              <a:rPr lang="en-US" dirty="0" err="1"/>
              <a:t>addr</a:t>
            </a:r>
            <a:r>
              <a:rPr lang="en-US" dirty="0"/>
              <a:t>     Group </a:t>
            </a:r>
            <a:r>
              <a:rPr lang="en-US" dirty="0" err="1"/>
              <a:t>addr</a:t>
            </a:r>
            <a:endParaRPr lang="en-US" dirty="0"/>
          </a:p>
          <a:p>
            <a:r>
              <a:rPr lang="en-US" dirty="0"/>
              <a:t>Gi1                </a:t>
            </a:r>
            <a:r>
              <a:rPr lang="hr-HR" dirty="0"/>
              <a:t>	</a:t>
            </a:r>
            <a:r>
              <a:rPr lang="en-US" dirty="0"/>
              <a:t>10  </a:t>
            </a:r>
            <a:r>
              <a:rPr lang="hr-HR" dirty="0"/>
              <a:t>	</a:t>
            </a:r>
            <a:r>
              <a:rPr lang="en-US" dirty="0"/>
              <a:t>115 </a:t>
            </a:r>
            <a:r>
              <a:rPr lang="hr-HR" dirty="0"/>
              <a:t>	</a:t>
            </a:r>
            <a:r>
              <a:rPr lang="en-US" dirty="0"/>
              <a:t>3550       </a:t>
            </a:r>
            <a:r>
              <a:rPr lang="hr-HR" dirty="0"/>
              <a:t>	</a:t>
            </a:r>
            <a:r>
              <a:rPr lang="en-US" dirty="0"/>
              <a:t>Y </a:t>
            </a:r>
            <a:r>
              <a:rPr lang="hr-HR" dirty="0"/>
              <a:t>	</a:t>
            </a:r>
            <a:r>
              <a:rPr lang="en-US" dirty="0"/>
              <a:t> Master  192.168.0.2     192.168.0.254</a:t>
            </a:r>
          </a:p>
          <a:p>
            <a:r>
              <a:rPr lang="en-US" dirty="0"/>
              <a:t>GW1#</a:t>
            </a:r>
          </a:p>
        </p:txBody>
      </p:sp>
    </p:spTree>
    <p:extLst>
      <p:ext uri="{BB962C8B-B14F-4D97-AF65-F5344CB8AC3E}">
        <p14:creationId xmlns:p14="http://schemas.microsoft.com/office/powerpoint/2010/main" val="55218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VRRP (</a:t>
            </a:r>
            <a:r>
              <a:rPr lang="hr-HR" sz="3200" dirty="0" err="1"/>
              <a:t>Virtual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8669F-1592-472A-AB5B-4F15A022D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6594"/>
            <a:ext cx="12192000" cy="1804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EB47F-5A8F-4DAA-B24B-0DEF69AADE63}"/>
              </a:ext>
            </a:extLst>
          </p:cNvPr>
          <p:cNvSpPr txBox="1"/>
          <p:nvPr/>
        </p:nvSpPr>
        <p:spPr>
          <a:xfrm>
            <a:off x="190500" y="1962150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Nakon isključivanja </a:t>
            </a:r>
            <a:r>
              <a:rPr lang="hr-HR" dirty="0" err="1"/>
              <a:t>loopback</a:t>
            </a:r>
            <a:r>
              <a:rPr lang="hr-HR" dirty="0"/>
              <a:t> 0 sučelja na GW1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0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822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970B91-5509-4359-B394-701E6AEB8A54}"/>
              </a:ext>
            </a:extLst>
          </p:cNvPr>
          <p:cNvSpPr/>
          <p:nvPr/>
        </p:nvSpPr>
        <p:spPr>
          <a:xfrm>
            <a:off x="320421" y="1202239"/>
            <a:ext cx="11621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GLBP je Cisco propriatery protokol (2005)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Podržava 1024 grupe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1 Active AVG (Active Virtual Gateway), nekoliko AVF (Active virtual forwarder)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Omogućava loadbalane prometa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Prati objekte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Virtual IP adresa je jedinstvena i različita od fizičkih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1 Virtualna MAC adresa po AVF/AVG u svakoj grupi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Default timeri: Hello 3 sec, holdtimer 10 sec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Multicast 224.0.0.102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dirty="0">
                <a:latin typeface="Arial" pitchFamily="34" charset="0"/>
                <a:cs typeface="Arial" pitchFamily="34" charset="0"/>
              </a:rPr>
              <a:t>Podržava autentikaciju md5, keychains,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text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800" dirty="0">
                <a:hlinkClick r:id="rId4"/>
              </a:rPr>
              <a:t>https://www.cisco.com/en/US/docs/ios/12_2t/12_2t15/feature/guide/ft_glbp.html</a:t>
            </a:r>
            <a:endParaRPr lang="hr-HR" sz="1800" dirty="0"/>
          </a:p>
          <a:p>
            <a:pPr marL="174625" indent="-174625">
              <a:buFont typeface="Arial" pitchFamily="34" charset="0"/>
              <a:buChar char="•"/>
            </a:pP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8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75D528-EC19-421F-B880-C88C03E9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7931" y="776998"/>
            <a:ext cx="7658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6E0547-049A-40A9-9BDE-7876C8EE8389}"/>
              </a:ext>
            </a:extLst>
          </p:cNvPr>
          <p:cNvSpPr/>
          <p:nvPr/>
        </p:nvSpPr>
        <p:spPr>
          <a:xfrm>
            <a:off x="207390" y="3384292"/>
            <a:ext cx="10596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/>
              <a:t>GLBP active virtual gateway (AVG):</a:t>
            </a:r>
            <a:r>
              <a:rPr lang="hr-HR" sz="1600" dirty="0"/>
              <a:t>Članovi GLBP grupe odaberu jedan </a:t>
            </a:r>
            <a:r>
              <a:rPr lang="hr-HR" sz="1600" dirty="0" err="1"/>
              <a:t>usmjernik</a:t>
            </a:r>
            <a:r>
              <a:rPr lang="hr-HR" sz="1600" dirty="0"/>
              <a:t> da bude AVG za tu grupu. Ostali članovi grupe su backup tom AVG, ako AVG otkaže. AVG dodjeljuje po jednu virtualnu MAC adresu svakom članu GLBP grupe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/>
              <a:t>GLBP active virtual forwarder (AVF): </a:t>
            </a:r>
            <a:r>
              <a:rPr lang="hr-HR" sz="1600" dirty="0"/>
              <a:t>Svaki </a:t>
            </a:r>
            <a:r>
              <a:rPr lang="hr-HR" sz="1600" dirty="0" err="1"/>
              <a:t>usmjernik</a:t>
            </a:r>
            <a:r>
              <a:rPr lang="hr-HR" sz="1600" dirty="0"/>
              <a:t> preuzima odgovornost za forwardirenje prometa koji dođe na njegovu MAC adresu koju mu je dodijelio AVG. Takvi </a:t>
            </a:r>
            <a:r>
              <a:rPr lang="hr-HR" sz="1600" dirty="0" err="1"/>
              <a:t>usmjernici</a:t>
            </a:r>
            <a:r>
              <a:rPr lang="hr-HR" sz="1600" dirty="0"/>
              <a:t> su AVF za njihovu virtualnu MAC adresu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/>
              <a:t>GLBP communication</a:t>
            </a:r>
            <a:r>
              <a:rPr lang="en-US" sz="1600" dirty="0"/>
              <a:t>: GLBP </a:t>
            </a:r>
            <a:r>
              <a:rPr lang="hr-HR" sz="1600" dirty="0"/>
              <a:t>članovi komuniciraju međusobno koristeći Advertisement svakih 3 sekunde na multicast 224.0.0.18 </a:t>
            </a:r>
            <a:r>
              <a:rPr lang="hr-HR" sz="1600" b="1" dirty="0"/>
              <a:t>UDP port 3222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6920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7B9B99-720E-453C-B652-8E7FEC8B2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633" y="904215"/>
            <a:ext cx="7658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C889378D-79E5-41A3-9549-52A1A0A28C1F}"/>
              </a:ext>
            </a:extLst>
          </p:cNvPr>
          <p:cNvSpPr/>
          <p:nvPr/>
        </p:nvSpPr>
        <p:spPr>
          <a:xfrm>
            <a:off x="531633" y="3891723"/>
            <a:ext cx="10597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1600" b="1" dirty="0" err="1"/>
              <a:t>usmjernik</a:t>
            </a:r>
            <a:r>
              <a:rPr lang="hr-HR" sz="1600" b="1" dirty="0"/>
              <a:t> A je AVG. </a:t>
            </a:r>
            <a:r>
              <a:rPr lang="hr-HR" sz="1600" b="1" dirty="0" err="1"/>
              <a:t>usmjernik</a:t>
            </a:r>
            <a:r>
              <a:rPr lang="hr-HR" sz="1600" b="1" dirty="0"/>
              <a:t> A ima virtualnu MAC adresu 0007.B400.0101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sz="1600" b="1" dirty="0" err="1"/>
              <a:t>usmjernik</a:t>
            </a:r>
            <a:r>
              <a:rPr lang="hr-HR" sz="1600" b="1" dirty="0"/>
              <a:t> B djeluje kao AVF za virtualnu MAC adresu 0007.B400.0102 koju mu je dodijelio </a:t>
            </a:r>
            <a:r>
              <a:rPr lang="hr-HR" sz="1600" b="1" dirty="0" err="1"/>
              <a:t>usmjernik</a:t>
            </a:r>
            <a:r>
              <a:rPr lang="hr-HR" sz="1600" b="1" dirty="0"/>
              <a:t> A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sz="1600" b="1" dirty="0"/>
              <a:t>Klijent 1 ima default </a:t>
            </a:r>
            <a:r>
              <a:rPr lang="hr-HR" sz="1600" b="1" dirty="0" err="1"/>
              <a:t>gateway</a:t>
            </a:r>
            <a:r>
              <a:rPr lang="hr-HR" sz="1600" b="1" dirty="0"/>
              <a:t> </a:t>
            </a:r>
            <a:r>
              <a:rPr lang="hr-HR" sz="1600" b="1" dirty="0" err="1"/>
              <a:t>usmjernik</a:t>
            </a:r>
            <a:r>
              <a:rPr lang="hr-HR" sz="1600" b="1" dirty="0"/>
              <a:t> A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sz="1600" b="1" dirty="0"/>
              <a:t>Klijent 2 koristi </a:t>
            </a:r>
            <a:r>
              <a:rPr lang="hr-HR" sz="1600" b="1" dirty="0" err="1"/>
              <a:t>usmjernik</a:t>
            </a:r>
            <a:r>
              <a:rPr lang="hr-HR" sz="1600" b="1" dirty="0"/>
              <a:t> B kao default gateway na temelju virtulane MAC adrese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052576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7C549D-02F6-4870-9084-3A5242001347}"/>
              </a:ext>
            </a:extLst>
          </p:cNvPr>
          <p:cNvSpPr/>
          <p:nvPr/>
        </p:nvSpPr>
        <p:spPr>
          <a:xfrm>
            <a:off x="249989" y="920621"/>
            <a:ext cx="10317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600" b="1" dirty="0"/>
              <a:t>Load sharing</a:t>
            </a:r>
            <a:r>
              <a:rPr lang="en-US" sz="1600" dirty="0"/>
              <a:t>: </a:t>
            </a:r>
            <a:r>
              <a:rPr lang="hr-HR" sz="1600" dirty="0"/>
              <a:t>Možemo konfigurirati GLBP za loadbalance prometa kako bi imali efikasnije korištenje mreže</a:t>
            </a:r>
            <a:r>
              <a:rPr lang="en-US" sz="1600" dirty="0"/>
              <a:t> </a:t>
            </a: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endParaRPr lang="en-US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/>
              <a:t>Multiple virtual routers</a:t>
            </a:r>
            <a:r>
              <a:rPr lang="en-US" sz="1600" dirty="0"/>
              <a:t>: GLBP </a:t>
            </a:r>
            <a:r>
              <a:rPr lang="hr-HR" sz="1600" dirty="0"/>
              <a:t>podržava do 1024 grupe na svakom fizičkom sučelju </a:t>
            </a:r>
            <a:r>
              <a:rPr lang="hr-HR" sz="1600" dirty="0" err="1"/>
              <a:t>usmjernika</a:t>
            </a:r>
            <a:r>
              <a:rPr lang="hr-HR" sz="1600" dirty="0"/>
              <a:t> i do </a:t>
            </a:r>
            <a:r>
              <a:rPr lang="hr-HR" sz="1600" b="1" dirty="0">
                <a:solidFill>
                  <a:srgbClr val="FF0000"/>
                </a:solidFill>
              </a:rPr>
              <a:t>4 AVF po grupi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hr-HR" sz="1600" b="1" dirty="0">
              <a:solidFill>
                <a:srgbClr val="FF0000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/>
              <a:t>Preemption: </a:t>
            </a:r>
            <a:r>
              <a:rPr lang="hr-HR" sz="1600" b="1" dirty="0"/>
              <a:t> GLBP omogućava da </a:t>
            </a:r>
            <a:r>
              <a:rPr lang="hr-HR" sz="1600" b="1" dirty="0" err="1"/>
              <a:t>usmjernik</a:t>
            </a:r>
            <a:r>
              <a:rPr lang="hr-HR" sz="1600" b="1" dirty="0"/>
              <a:t> s većim priorityem preuzme ulogu AVG-a. Za AVF se umjesto priority koristi “</a:t>
            </a:r>
            <a:r>
              <a:rPr lang="en-US" sz="1600" b="1" dirty="0"/>
              <a:t>weighting</a:t>
            </a:r>
            <a:r>
              <a:rPr lang="hr-HR" sz="1600" b="1" dirty="0"/>
              <a:t>” i omogućen je po defaultu</a:t>
            </a:r>
            <a:r>
              <a:rPr lang="en-US" sz="1600" b="1" dirty="0"/>
              <a:t> </a:t>
            </a:r>
            <a:endParaRPr lang="hr-HR" sz="1600" b="1" dirty="0"/>
          </a:p>
          <a:p>
            <a:pPr marL="174625" indent="-174625">
              <a:buFont typeface="Arial" pitchFamily="34" charset="0"/>
              <a:buChar char="•"/>
            </a:pPr>
            <a:endParaRPr lang="en-US" sz="1600" b="1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/>
              <a:t>Efficient resource utilization</a:t>
            </a:r>
            <a:r>
              <a:rPr lang="en-US" sz="1600" dirty="0"/>
              <a:t>: GLBP</a:t>
            </a:r>
            <a:r>
              <a:rPr lang="hr-HR" sz="1600" dirty="0"/>
              <a:t> omogućava da svaki </a:t>
            </a:r>
            <a:r>
              <a:rPr lang="hr-HR" sz="1600" dirty="0" err="1"/>
              <a:t>usmjernik</a:t>
            </a:r>
            <a:r>
              <a:rPr lang="hr-HR" sz="1600" dirty="0"/>
              <a:t> u grupi bude backup i da forwardira promet</a:t>
            </a:r>
            <a:r>
              <a:rPr lang="en-US" sz="1600" dirty="0"/>
              <a:t> </a:t>
            </a: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1600" b="1" dirty="0" err="1"/>
              <a:t>Weighted</a:t>
            </a:r>
            <a:r>
              <a:rPr lang="hr-HR" sz="1600" b="1" dirty="0"/>
              <a:t> </a:t>
            </a:r>
            <a:r>
              <a:rPr lang="hr-HR" sz="1600" b="1" dirty="0" err="1"/>
              <a:t>Load-Balancing</a:t>
            </a:r>
            <a:r>
              <a:rPr lang="hr-HR" sz="1600" b="1" dirty="0"/>
              <a:t> Algoritam: </a:t>
            </a:r>
            <a:r>
              <a:rPr lang="hr-HR" sz="1600" dirty="0"/>
              <a:t>Opterećenje </a:t>
            </a:r>
            <a:r>
              <a:rPr lang="hr-HR" sz="1600" dirty="0" err="1"/>
              <a:t>usmjernika</a:t>
            </a:r>
            <a:r>
              <a:rPr lang="hr-HR" sz="1600" dirty="0"/>
              <a:t> ovisi o “</a:t>
            </a:r>
            <a:r>
              <a:rPr lang="hr-HR" sz="1600" dirty="0" err="1"/>
              <a:t>Weighting</a:t>
            </a:r>
            <a:r>
              <a:rPr lang="hr-HR" sz="1600" dirty="0"/>
              <a:t>” vrijednosti koju oglašava</a:t>
            </a:r>
          </a:p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1600" b="1" dirty="0" err="1"/>
              <a:t>Host-dependent</a:t>
            </a:r>
            <a:r>
              <a:rPr lang="hr-HR" sz="1600" b="1" dirty="0"/>
              <a:t> </a:t>
            </a:r>
            <a:r>
              <a:rPr lang="hr-HR" sz="1600" b="1" dirty="0" err="1"/>
              <a:t>Load-balancing</a:t>
            </a:r>
            <a:r>
              <a:rPr lang="hr-HR" sz="1600" b="1" dirty="0"/>
              <a:t> Algoritam: </a:t>
            </a:r>
            <a:r>
              <a:rPr lang="hr-HR" sz="1600" dirty="0" err="1"/>
              <a:t>Host</a:t>
            </a:r>
            <a:r>
              <a:rPr lang="hr-HR" sz="1600" dirty="0"/>
              <a:t> koristi istu MAC adresu dok god je ta MAC adresa dio grupe</a:t>
            </a:r>
          </a:p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1600" b="1" dirty="0" err="1"/>
              <a:t>Round-robin</a:t>
            </a:r>
            <a:r>
              <a:rPr lang="hr-HR" sz="1600" b="1" dirty="0"/>
              <a:t> </a:t>
            </a:r>
            <a:r>
              <a:rPr lang="hr-HR" sz="1600" b="1" dirty="0" err="1"/>
              <a:t>load-balancing</a:t>
            </a:r>
            <a:r>
              <a:rPr lang="hr-HR" sz="1600" b="1" dirty="0"/>
              <a:t> algoritam: </a:t>
            </a:r>
            <a:r>
              <a:rPr lang="hr-HR" sz="1600" dirty="0"/>
              <a:t>Kad klijent pošalje ARP zahtjev za MAC adresu </a:t>
            </a:r>
            <a:r>
              <a:rPr lang="hr-HR" sz="1600" dirty="0" err="1"/>
              <a:t>Gatewaya</a:t>
            </a:r>
            <a:r>
              <a:rPr lang="hr-HR" sz="1600" dirty="0"/>
              <a:t> odgovor sadrži MAC adresu </a:t>
            </a:r>
            <a:r>
              <a:rPr lang="hr-HR" sz="1600" dirty="0" err="1"/>
              <a:t>usmjernika</a:t>
            </a:r>
            <a:r>
              <a:rPr lang="hr-HR" sz="1600" dirty="0"/>
              <a:t> koji je slijedeći na redu da bude GW</a:t>
            </a:r>
            <a:endParaRPr lang="en-US" sz="1600" dirty="0"/>
          </a:p>
          <a:p>
            <a:pPr marL="174625" indent="-174625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422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93EFCA-E84F-4F1F-93AB-8E0CA8C8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9093" y="918478"/>
            <a:ext cx="7566685" cy="41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FDC4B1-6041-4597-88F0-A639E29530D8}"/>
              </a:ext>
            </a:extLst>
          </p:cNvPr>
          <p:cNvSpPr/>
          <p:nvPr/>
        </p:nvSpPr>
        <p:spPr>
          <a:xfrm>
            <a:off x="1643742" y="4492526"/>
            <a:ext cx="7576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endParaRPr lang="hr-HR" dirty="0"/>
          </a:p>
          <a:p>
            <a:pPr marL="174625" indent="-174625">
              <a:buFont typeface="Arial" pitchFamily="34" charset="0"/>
              <a:buChar char="•"/>
            </a:pPr>
            <a:endParaRPr lang="hr-HR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2400" b="1" dirty="0"/>
              <a:t>Po defaultu GLBP koristi </a:t>
            </a:r>
            <a:r>
              <a:rPr lang="en-US" sz="2400" b="1" dirty="0"/>
              <a:t>per-host </a:t>
            </a:r>
            <a:r>
              <a:rPr lang="hr-HR" sz="2400" b="1" dirty="0"/>
              <a:t>load balance koristeći Round-robin algoritam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372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0E3A6-345C-4955-9117-F3497530F8BA}"/>
              </a:ext>
            </a:extLst>
          </p:cNvPr>
          <p:cNvSpPr/>
          <p:nvPr/>
        </p:nvSpPr>
        <p:spPr>
          <a:xfrm>
            <a:off x="191589" y="4526816"/>
            <a:ext cx="122790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2000" dirty="0"/>
              <a:t>Zbog načina na koji su klijenti dobili MAC adresu Gatewaya svaki klijent koristi svoj </a:t>
            </a:r>
            <a:r>
              <a:rPr lang="hr-HR" sz="2000" dirty="0" err="1"/>
              <a:t>usmjernik</a:t>
            </a:r>
            <a:r>
              <a:rPr lang="hr-HR" sz="2000" dirty="0"/>
              <a:t> kao GW iako su imali istu IP adresu konfiguriranu za GW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sz="2000" dirty="0"/>
              <a:t>Svaki od </a:t>
            </a:r>
            <a:r>
              <a:rPr lang="hr-HR" sz="2000" dirty="0" err="1"/>
              <a:t>usmjernika</a:t>
            </a:r>
            <a:r>
              <a:rPr lang="hr-HR" sz="2000" dirty="0"/>
              <a:t> ja AVF za pojedinu MAC adresu</a:t>
            </a:r>
            <a:endParaRPr lang="en-US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B260BEC-CD72-4FF7-9B78-06E7E12D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343" y="699272"/>
            <a:ext cx="78009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832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38B1D-329C-482D-A94B-A34E56610F59}"/>
              </a:ext>
            </a:extLst>
          </p:cNvPr>
          <p:cNvSpPr/>
          <p:nvPr/>
        </p:nvSpPr>
        <p:spPr>
          <a:xfrm>
            <a:off x="1586593" y="4598662"/>
            <a:ext cx="75764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2000" dirty="0"/>
              <a:t>GLBP također koristi mehanizam smanjenja priority vrijednosti kad detektira otkaz interfacea koji se prati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sz="2000" dirty="0"/>
              <a:t>Transparentno za klijente</a:t>
            </a:r>
            <a:endParaRPr lang="en-US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106D49B-934D-494A-B2D0-5BF8121D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7210" y="722539"/>
            <a:ext cx="75152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66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FHRP (First Hop </a:t>
            </a:r>
            <a:r>
              <a:rPr lang="hr-HR" sz="3200" dirty="0" err="1"/>
              <a:t>Redundancy</a:t>
            </a:r>
            <a:r>
              <a:rPr lang="hr-HR" sz="3200" dirty="0"/>
              <a:t> </a:t>
            </a:r>
            <a:r>
              <a:rPr lang="hr-HR" sz="3200" dirty="0" err="1"/>
              <a:t>Protocols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5" name="Pravokutnik 1">
            <a:extLst>
              <a:ext uri="{FF2B5EF4-FFF2-40B4-BE49-F238E27FC236}">
                <a16:creationId xmlns:a16="http://schemas.microsoft.com/office/drawing/2014/main" id="{B82DD383-99A5-460E-9F40-120D1008900F}"/>
              </a:ext>
            </a:extLst>
          </p:cNvPr>
          <p:cNvSpPr/>
          <p:nvPr/>
        </p:nvSpPr>
        <p:spPr>
          <a:xfrm>
            <a:off x="249989" y="1002639"/>
            <a:ext cx="111295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FHRP protokoli služe za osiguravanje redundantnosti </a:t>
            </a:r>
            <a:r>
              <a:rPr lang="hr-HR" sz="2000" dirty="0" err="1"/>
              <a:t>Gatewaya</a:t>
            </a:r>
            <a:r>
              <a:rPr lang="hr-HR" sz="2000" dirty="0"/>
              <a:t> na LAN </a:t>
            </a:r>
            <a:r>
              <a:rPr lang="hr-HR" sz="2000" dirty="0" err="1"/>
              <a:t>segmetu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Računala imaju jednu IP adresu (</a:t>
            </a:r>
            <a:r>
              <a:rPr lang="hr-HR" sz="2000" dirty="0" err="1"/>
              <a:t>Virtual</a:t>
            </a:r>
            <a:r>
              <a:rPr lang="hr-HR" sz="2000" dirty="0"/>
              <a:t> IP-VIP) konfiguriranu kao GW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Više </a:t>
            </a:r>
            <a:r>
              <a:rPr lang="hr-HR" sz="2000" dirty="0" err="1"/>
              <a:t>usmjernika</a:t>
            </a:r>
            <a:r>
              <a:rPr lang="hr-HR" sz="2000" dirty="0"/>
              <a:t> dijeli tu VIP adresu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Jedan </a:t>
            </a:r>
            <a:r>
              <a:rPr lang="hr-HR" sz="2000" dirty="0" err="1"/>
              <a:t>usmjernik</a:t>
            </a:r>
            <a:r>
              <a:rPr lang="hr-HR" sz="2000" dirty="0"/>
              <a:t> na LAN-u je primarni GW (HSRP i VRRP)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GLBP radi još i </a:t>
            </a:r>
            <a:r>
              <a:rPr lang="hr-HR" sz="2000" dirty="0" err="1"/>
              <a:t>loadbalance</a:t>
            </a:r>
            <a:r>
              <a:rPr lang="hr-HR" sz="2000" dirty="0"/>
              <a:t> (za velike mreže)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Ovisno o konfiguraciji backup/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usmjernici</a:t>
            </a:r>
            <a:r>
              <a:rPr lang="hr-HR" sz="2000" dirty="0"/>
              <a:t> reagiraju na otkaz primarnog GW i preuzimaju njegovu ulogu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Vrlo važna opcija koju rade primarni GW je praćenje bitnih sučelja u mreži i u slučaju njihova otkaza prepuštanje uloge primarnog GW nekom drugom uređaju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Svaki </a:t>
            </a:r>
            <a:r>
              <a:rPr lang="hr-HR" sz="2000" dirty="0" err="1"/>
              <a:t>subnet</a:t>
            </a:r>
            <a:r>
              <a:rPr lang="hr-HR" sz="2000" dirty="0"/>
              <a:t> se konfigurira posebno za FHRP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Ako koristimo HSRP ili VRRP možemo raditi ručni </a:t>
            </a:r>
            <a:r>
              <a:rPr lang="hr-HR" sz="2000" dirty="0" err="1"/>
              <a:t>loadbalance</a:t>
            </a:r>
            <a:r>
              <a:rPr lang="hr-HR" sz="2000" dirty="0"/>
              <a:t> kao što smo radili kod STP protokola tako da jedan </a:t>
            </a:r>
            <a:r>
              <a:rPr lang="hr-HR" sz="2000" dirty="0" err="1"/>
              <a:t>usmejrnik</a:t>
            </a:r>
            <a:r>
              <a:rPr lang="hr-HR" sz="2000" dirty="0"/>
              <a:t> bude primarni GW za jedan dio VLAN-ova, a drugi </a:t>
            </a:r>
            <a:r>
              <a:rPr lang="hr-HR" sz="2000" dirty="0" err="1"/>
              <a:t>usmjernik</a:t>
            </a:r>
            <a:r>
              <a:rPr lang="hr-HR" sz="2000" dirty="0"/>
              <a:t> da bude primarni GW za drugi dio VLAN-ova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6057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GLBP (</a:t>
            </a:r>
            <a:r>
              <a:rPr lang="hr-HR" sz="3200" dirty="0" err="1"/>
              <a:t>Gateway</a:t>
            </a:r>
            <a:r>
              <a:rPr lang="hr-HR" sz="3200" dirty="0"/>
              <a:t> </a:t>
            </a:r>
            <a:r>
              <a:rPr lang="hr-HR" sz="3200" dirty="0" err="1"/>
              <a:t>Loadbalancing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4BAB4-AC22-4C66-90E7-BF2B1CC5E271}"/>
              </a:ext>
            </a:extLst>
          </p:cNvPr>
          <p:cNvSpPr/>
          <p:nvPr/>
        </p:nvSpPr>
        <p:spPr>
          <a:xfrm>
            <a:off x="142875" y="4699626"/>
            <a:ext cx="113818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endParaRPr lang="hr-HR" sz="1600" dirty="0"/>
          </a:p>
          <a:p>
            <a:pPr marL="174625" indent="-174625">
              <a:buFont typeface="Arial" pitchFamily="34" charset="0"/>
              <a:buChar char="•"/>
            </a:pPr>
            <a:r>
              <a:rPr lang="hr-HR" sz="2000" dirty="0"/>
              <a:t>Kad je otkazao link na R1 forwardiranje za MAC adresu 0000.0000.0001 preuzima R2,jer je on backup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hr-HR" sz="2000" dirty="0"/>
              <a:t>Klijenti ne trebaju ponovno slati ARP i za njih je ovo potpuno transparentno</a:t>
            </a:r>
            <a:endParaRPr lang="en-US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18310D-2B9D-4395-8310-B83644CD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4360" y="713014"/>
            <a:ext cx="78676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283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BA9FC4-0741-4AC3-BF6F-BA3BD6E08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119" y="0"/>
            <a:ext cx="6300331" cy="62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259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0" y="1386348"/>
            <a:ext cx="7664064" cy="3140791"/>
          </a:xfrm>
        </p:spPr>
        <p:txBody>
          <a:bodyPr/>
          <a:lstStyle/>
          <a:p>
            <a:r>
              <a:rPr lang="hr-HR" dirty="0"/>
              <a:t>L2 </a:t>
            </a:r>
            <a:r>
              <a:rPr lang="hr-HR" dirty="0" err="1"/>
              <a:t>discovery</a:t>
            </a:r>
            <a:r>
              <a:rPr lang="hr-HR" dirty="0"/>
              <a:t> (CDP, LLDP)</a:t>
            </a:r>
            <a:endParaRPr lang="hr-HR" dirty="0">
              <a:latin typeface="Stolzl Bold" panose="000008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66957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CDP (Cisco Discovery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7E52A98-8946-4002-A160-AF49FF03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13" y="886371"/>
            <a:ext cx="11470817" cy="5085257"/>
          </a:xfrm>
        </p:spPr>
        <p:txBody>
          <a:bodyPr/>
          <a:lstStyle/>
          <a:p>
            <a:r>
              <a:rPr lang="hr-HR" sz="1600" dirty="0"/>
              <a:t>CDP je media independent Layer 2 Cisco Propriatery protokol koji postji na svim Cisco uređajima (Router, Switch, Access Point, Telefoni...)</a:t>
            </a:r>
          </a:p>
          <a:p>
            <a:r>
              <a:rPr lang="hr-HR" sz="1600" dirty="0"/>
              <a:t>Uređaji koji imaju uključen CDP periodički šalju update na L2 multicast adresu  (01-00-0C-CC-CC-CC ) kako bi uređaji na linku znali jedan za drugi</a:t>
            </a:r>
          </a:p>
          <a:p>
            <a:r>
              <a:rPr lang="hr-HR" sz="1600" dirty="0"/>
              <a:t>Ako želimo provjeriti jeli CDP uključen:</a:t>
            </a:r>
          </a:p>
          <a:p>
            <a:endParaRPr lang="hr-HR" sz="1600" dirty="0"/>
          </a:p>
          <a:p>
            <a:pPr>
              <a:buNone/>
            </a:pPr>
            <a:r>
              <a:rPr lang="en-US" sz="1600" dirty="0" err="1">
                <a:solidFill>
                  <a:schemeClr val="tx1"/>
                </a:solidFill>
              </a:rPr>
              <a:t>Router#</a:t>
            </a:r>
            <a:r>
              <a:rPr lang="en-US" sz="1600" b="1" dirty="0" err="1">
                <a:solidFill>
                  <a:srgbClr val="0000FF"/>
                </a:solidFill>
              </a:rPr>
              <a:t>show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cdp</a:t>
            </a:r>
            <a:r>
              <a:rPr lang="en-US" sz="1600" b="1" dirty="0">
                <a:solidFill>
                  <a:srgbClr val="0000FF"/>
                </a:solidFill>
              </a:rPr>
              <a:t> neighbors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endParaRPr lang="hr-HR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</a:rPr>
              <a:t>% CDP is not enabled 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</a:p>
          <a:p>
            <a:endParaRPr lang="hr-HR" sz="1600" dirty="0"/>
          </a:p>
          <a:p>
            <a:pPr>
              <a:buNone/>
            </a:pPr>
            <a:r>
              <a:rPr lang="hr-HR" sz="1600" b="1" dirty="0">
                <a:solidFill>
                  <a:schemeClr val="tx1"/>
                </a:solidFill>
              </a:rPr>
              <a:t>Router#</a:t>
            </a:r>
            <a:r>
              <a:rPr lang="hr-HR" sz="1600" b="1" dirty="0">
                <a:solidFill>
                  <a:srgbClr val="0000FF"/>
                </a:solidFill>
              </a:rPr>
              <a:t>show cdp neighbors </a:t>
            </a:r>
          </a:p>
          <a:p>
            <a:pPr>
              <a:buNone/>
            </a:pPr>
            <a:r>
              <a:rPr lang="hr-HR" sz="1600" dirty="0">
                <a:solidFill>
                  <a:schemeClr val="tx1"/>
                </a:solidFill>
              </a:rPr>
              <a:t>Capability Codes: R - Router, T - Trans Bridge, B - Source Route Bridge</a:t>
            </a:r>
          </a:p>
          <a:p>
            <a:pPr>
              <a:buNone/>
            </a:pPr>
            <a:r>
              <a:rPr lang="hr-HR" sz="1600" dirty="0">
                <a:solidFill>
                  <a:schemeClr val="tx1"/>
                </a:solidFill>
              </a:rPr>
              <a:t>                  S - Switch, H - Host, I - IGMP, r - Repeater</a:t>
            </a:r>
          </a:p>
          <a:p>
            <a:pPr>
              <a:buNone/>
            </a:pPr>
            <a:endParaRPr lang="hr-HR" sz="1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hr-HR" sz="1600" dirty="0">
                <a:solidFill>
                  <a:schemeClr val="tx1"/>
                </a:solidFill>
              </a:rPr>
              <a:t>Device ID        Local Intrfce     Holdtme    Capability  Platform  Port ID</a:t>
            </a:r>
          </a:p>
          <a:p>
            <a:pPr>
              <a:buNone/>
            </a:pPr>
            <a:r>
              <a:rPr lang="hr-HR" sz="1600" dirty="0">
                <a:solidFill>
                  <a:schemeClr val="tx1"/>
                </a:solidFill>
              </a:rPr>
              <a:t>R2-AGS           	Ser 1              129          R       	       2500      Ser 0</a:t>
            </a:r>
          </a:p>
          <a:p>
            <a:pPr>
              <a:buNone/>
            </a:pPr>
            <a:r>
              <a:rPr lang="hr-HR" sz="1600" dirty="0">
                <a:solidFill>
                  <a:schemeClr val="tx1"/>
                </a:solidFill>
              </a:rPr>
              <a:t>R6-2500          	Eth 0              144          R        	       4000      Eth 0</a:t>
            </a:r>
          </a:p>
        </p:txBody>
      </p:sp>
    </p:spTree>
    <p:extLst>
      <p:ext uri="{BB962C8B-B14F-4D97-AF65-F5344CB8AC3E}">
        <p14:creationId xmlns:p14="http://schemas.microsoft.com/office/powerpoint/2010/main" val="107905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CDP (Cisco Discovery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7CF642B-B40F-4D89-81E7-D7467FFA5B52}"/>
              </a:ext>
            </a:extLst>
          </p:cNvPr>
          <p:cNvSpPr txBox="1">
            <a:spLocks/>
          </p:cNvSpPr>
          <p:nvPr/>
        </p:nvSpPr>
        <p:spPr>
          <a:xfrm>
            <a:off x="378676" y="986751"/>
            <a:ext cx="11046611" cy="5085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r-HR" sz="1600" b="1" dirty="0"/>
              <a:t>Naredba “</a:t>
            </a:r>
            <a:r>
              <a:rPr lang="en-US" sz="1600" b="1" dirty="0">
                <a:solidFill>
                  <a:srgbClr val="0000FF"/>
                </a:solidFill>
              </a:rPr>
              <a:t>show </a:t>
            </a:r>
            <a:r>
              <a:rPr lang="en-US" sz="1600" b="1" dirty="0" err="1">
                <a:solidFill>
                  <a:srgbClr val="0000FF"/>
                </a:solidFill>
              </a:rPr>
              <a:t>cdp</a:t>
            </a:r>
            <a:r>
              <a:rPr lang="en-US" sz="1600" b="1" dirty="0">
                <a:solidFill>
                  <a:srgbClr val="0000FF"/>
                </a:solidFill>
              </a:rPr>
              <a:t> neighbors</a:t>
            </a:r>
            <a:r>
              <a:rPr lang="hr-HR" sz="1600" b="1" dirty="0"/>
              <a:t>”</a:t>
            </a:r>
            <a:r>
              <a:rPr lang="en-US" sz="1600" b="1" dirty="0"/>
              <a:t> </a:t>
            </a:r>
            <a:r>
              <a:rPr lang="hr-HR" sz="1600" b="1" dirty="0"/>
              <a:t> </a:t>
            </a:r>
            <a:r>
              <a:rPr lang="hr-HR" sz="1600" dirty="0"/>
              <a:t>ispiše slijedeće</a:t>
            </a:r>
            <a:r>
              <a:rPr lang="en-US" sz="1600" dirty="0"/>
              <a:t>:</a:t>
            </a:r>
          </a:p>
          <a:p>
            <a:r>
              <a:rPr lang="hr-HR" sz="1600" dirty="0"/>
              <a:t>Tip uređaja koji je otkriven</a:t>
            </a:r>
          </a:p>
          <a:p>
            <a:r>
              <a:rPr lang="hr-HR" sz="1600" dirty="0"/>
              <a:t>Ime uređaja (</a:t>
            </a:r>
            <a:r>
              <a:rPr lang="hr-HR" sz="1600" dirty="0" err="1"/>
              <a:t>Hostname</a:t>
            </a:r>
            <a:r>
              <a:rPr lang="hr-HR" sz="1600" dirty="0"/>
              <a:t>)</a:t>
            </a:r>
          </a:p>
          <a:p>
            <a:r>
              <a:rPr lang="hr-HR" sz="1600" dirty="0"/>
              <a:t>Oznaku i tip lokalnog sučelja</a:t>
            </a:r>
          </a:p>
          <a:p>
            <a:r>
              <a:rPr lang="hr-HR" sz="1600" dirty="0"/>
              <a:t>Vrijeme (sekunde) za koje vrijede navedeni podaci</a:t>
            </a:r>
          </a:p>
          <a:p>
            <a:r>
              <a:rPr lang="hr-HR" sz="1600" dirty="0"/>
              <a:t>Tip uređaja (</a:t>
            </a:r>
            <a:r>
              <a:rPr lang="hr-HR" sz="1600" dirty="0" err="1"/>
              <a:t>Router</a:t>
            </a:r>
            <a:r>
              <a:rPr lang="hr-HR" sz="1600" dirty="0"/>
              <a:t>, </a:t>
            </a:r>
            <a:r>
              <a:rPr lang="hr-HR" sz="1600" dirty="0" err="1"/>
              <a:t>Switch</a:t>
            </a:r>
            <a:r>
              <a:rPr lang="hr-HR" sz="1600" dirty="0"/>
              <a:t>...)</a:t>
            </a:r>
          </a:p>
          <a:p>
            <a:r>
              <a:rPr lang="hr-HR" sz="1600" dirty="0" err="1"/>
              <a:t>Onaka</a:t>
            </a:r>
            <a:r>
              <a:rPr lang="hr-HR" sz="1600" dirty="0"/>
              <a:t> modela uređaja</a:t>
            </a:r>
          </a:p>
          <a:p>
            <a:r>
              <a:rPr lang="hr-HR" sz="1600" dirty="0"/>
              <a:t>Oznaka udaljenog porta (na susjedu)</a:t>
            </a:r>
          </a:p>
          <a:p>
            <a:endParaRPr lang="hr-HR" sz="1600" dirty="0"/>
          </a:p>
          <a:p>
            <a:r>
              <a:rPr lang="hr-HR" sz="1600" dirty="0"/>
              <a:t>Dodatno </a:t>
            </a:r>
            <a:r>
              <a:rPr lang="hr-HR" sz="1600" dirty="0" err="1"/>
              <a:t>možeo</a:t>
            </a:r>
            <a:r>
              <a:rPr lang="hr-HR" sz="1600" dirty="0"/>
              <a:t> koristiti naredbe “</a:t>
            </a:r>
            <a:r>
              <a:rPr lang="hr-HR" sz="1600" dirty="0">
                <a:solidFill>
                  <a:srgbClr val="0000FF"/>
                </a:solidFill>
              </a:rPr>
              <a:t>show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neighbor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detail</a:t>
            </a:r>
            <a:r>
              <a:rPr lang="hr-HR" sz="1600" dirty="0"/>
              <a:t>” ili “</a:t>
            </a:r>
            <a:r>
              <a:rPr lang="hr-HR" sz="1600" dirty="0">
                <a:solidFill>
                  <a:srgbClr val="0000FF"/>
                </a:solidFill>
              </a:rPr>
              <a:t>show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entry</a:t>
            </a:r>
            <a:r>
              <a:rPr lang="hr-HR" sz="1600" dirty="0">
                <a:solidFill>
                  <a:srgbClr val="0000FF"/>
                </a:solidFill>
              </a:rPr>
              <a:t> R2</a:t>
            </a:r>
            <a:r>
              <a:rPr lang="hr-HR" sz="1600" dirty="0"/>
              <a:t>” gdje je R2 </a:t>
            </a:r>
            <a:r>
              <a:rPr lang="hr-HR" sz="1600" dirty="0" err="1"/>
              <a:t>Device</a:t>
            </a:r>
            <a:r>
              <a:rPr lang="hr-HR" sz="1600" dirty="0"/>
              <a:t> ID</a:t>
            </a:r>
          </a:p>
        </p:txBody>
      </p:sp>
    </p:spTree>
    <p:extLst>
      <p:ext uri="{BB962C8B-B14F-4D97-AF65-F5344CB8AC3E}">
        <p14:creationId xmlns:p14="http://schemas.microsoft.com/office/powerpoint/2010/main" val="752539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CDP (Cisco Discovery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6C85BA6-7B6E-4F77-AE4C-D9DECB83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50" y="1135094"/>
            <a:ext cx="8910787" cy="5085257"/>
          </a:xfrm>
        </p:spPr>
        <p:txBody>
          <a:bodyPr/>
          <a:lstStyle/>
          <a:p>
            <a:pPr>
              <a:buNone/>
            </a:pPr>
            <a:r>
              <a:rPr lang="hr-HR" sz="1600" dirty="0" err="1"/>
              <a:t>router#</a:t>
            </a:r>
            <a:r>
              <a:rPr lang="hr-HR" sz="1600" dirty="0" err="1">
                <a:solidFill>
                  <a:srgbClr val="0000FF"/>
                </a:solidFill>
              </a:rPr>
              <a:t>show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neighbors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detail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hr-HR" sz="1600" dirty="0"/>
              <a:t>------------------------- </a:t>
            </a:r>
          </a:p>
          <a:p>
            <a:pPr>
              <a:buNone/>
            </a:pPr>
            <a:r>
              <a:rPr lang="hr-HR" sz="1600" dirty="0" err="1"/>
              <a:t>Device</a:t>
            </a:r>
            <a:r>
              <a:rPr lang="hr-HR" sz="1600" dirty="0"/>
              <a:t> ID: lab-7206 </a:t>
            </a:r>
          </a:p>
          <a:p>
            <a:pPr>
              <a:buNone/>
            </a:pPr>
            <a:r>
              <a:rPr lang="hr-HR" sz="1600" dirty="0" err="1"/>
              <a:t>Entry</a:t>
            </a:r>
            <a:r>
              <a:rPr lang="hr-HR" sz="1600" dirty="0"/>
              <a:t> </a:t>
            </a:r>
            <a:r>
              <a:rPr lang="hr-HR" sz="1600" dirty="0" err="1"/>
              <a:t>address</a:t>
            </a:r>
            <a:r>
              <a:rPr lang="hr-HR" sz="1600" dirty="0"/>
              <a:t>(</a:t>
            </a:r>
            <a:r>
              <a:rPr lang="hr-HR" sz="1600" dirty="0" err="1"/>
              <a:t>es</a:t>
            </a:r>
            <a:r>
              <a:rPr lang="hr-HR" sz="1600" dirty="0"/>
              <a:t>): </a:t>
            </a:r>
          </a:p>
          <a:p>
            <a:pPr>
              <a:buNone/>
            </a:pPr>
            <a:r>
              <a:rPr lang="hr-HR" sz="1600" dirty="0"/>
              <a:t>IP </a:t>
            </a:r>
            <a:r>
              <a:rPr lang="hr-HR" sz="1600" dirty="0" err="1"/>
              <a:t>address</a:t>
            </a:r>
            <a:r>
              <a:rPr lang="hr-HR" sz="1600" dirty="0"/>
              <a:t>: 172.19.169.83 </a:t>
            </a:r>
          </a:p>
          <a:p>
            <a:pPr>
              <a:buNone/>
            </a:pPr>
            <a:r>
              <a:rPr lang="hr-HR" sz="1600" dirty="0" err="1"/>
              <a:t>Platform</a:t>
            </a:r>
            <a:r>
              <a:rPr lang="hr-HR" sz="1600" dirty="0"/>
              <a:t>: </a:t>
            </a:r>
            <a:r>
              <a:rPr lang="hr-HR" sz="1600" dirty="0" err="1"/>
              <a:t>cisco</a:t>
            </a:r>
            <a:r>
              <a:rPr lang="hr-HR" sz="1600" dirty="0"/>
              <a:t> 7206VXR, </a:t>
            </a:r>
            <a:r>
              <a:rPr lang="hr-HR" sz="1600" dirty="0" err="1"/>
              <a:t>Capabilities</a:t>
            </a:r>
            <a:r>
              <a:rPr lang="hr-HR" sz="1600" dirty="0"/>
              <a:t>: </a:t>
            </a:r>
            <a:r>
              <a:rPr lang="hr-HR" sz="1600" dirty="0" err="1"/>
              <a:t>Router</a:t>
            </a:r>
            <a:r>
              <a:rPr lang="hr-HR" sz="1600" dirty="0"/>
              <a:t> </a:t>
            </a:r>
          </a:p>
          <a:p>
            <a:pPr>
              <a:buNone/>
            </a:pPr>
            <a:r>
              <a:rPr lang="hr-HR" sz="1600" dirty="0" err="1"/>
              <a:t>Interface</a:t>
            </a:r>
            <a:r>
              <a:rPr lang="hr-HR" sz="1600" dirty="0"/>
              <a:t>: Ethernet0, Port ID (</a:t>
            </a:r>
            <a:r>
              <a:rPr lang="hr-HR" sz="1600" dirty="0" err="1"/>
              <a:t>outgoing</a:t>
            </a:r>
            <a:r>
              <a:rPr lang="hr-HR" sz="1600" dirty="0"/>
              <a:t> </a:t>
            </a:r>
            <a:r>
              <a:rPr lang="hr-HR" sz="1600" dirty="0" err="1"/>
              <a:t>port</a:t>
            </a:r>
            <a:r>
              <a:rPr lang="hr-HR" sz="1600" dirty="0"/>
              <a:t>): FastEthernet0/0/0 </a:t>
            </a:r>
          </a:p>
          <a:p>
            <a:pPr>
              <a:buNone/>
            </a:pPr>
            <a:r>
              <a:rPr lang="hr-HR" sz="1600" dirty="0" err="1"/>
              <a:t>Holdtime</a:t>
            </a:r>
            <a:r>
              <a:rPr lang="hr-HR" sz="1600" dirty="0"/>
              <a:t> : 123 </a:t>
            </a:r>
            <a:r>
              <a:rPr lang="hr-HR" sz="1600" dirty="0" err="1"/>
              <a:t>sec</a:t>
            </a:r>
            <a:r>
              <a:rPr lang="hr-HR" sz="1600" dirty="0"/>
              <a:t> </a:t>
            </a:r>
          </a:p>
          <a:p>
            <a:pPr>
              <a:buNone/>
            </a:pPr>
            <a:r>
              <a:rPr lang="hr-HR" sz="1600" dirty="0" err="1"/>
              <a:t>Version</a:t>
            </a:r>
            <a:r>
              <a:rPr lang="hr-HR" sz="1600" dirty="0"/>
              <a:t> : </a:t>
            </a:r>
          </a:p>
          <a:p>
            <a:pPr>
              <a:buNone/>
            </a:pPr>
            <a:r>
              <a:rPr lang="hr-HR" sz="1600" dirty="0"/>
              <a:t>Cisco </a:t>
            </a:r>
            <a:r>
              <a:rPr lang="hr-HR" sz="1600" dirty="0" err="1"/>
              <a:t>Internetwork</a:t>
            </a:r>
            <a:r>
              <a:rPr lang="hr-HR" sz="1600" dirty="0"/>
              <a:t> </a:t>
            </a:r>
            <a:r>
              <a:rPr lang="hr-HR" sz="1600" dirty="0" err="1"/>
              <a:t>Operating</a:t>
            </a:r>
            <a:r>
              <a:rPr lang="hr-HR" sz="1600" dirty="0"/>
              <a:t> System Software </a:t>
            </a:r>
          </a:p>
          <a:p>
            <a:pPr>
              <a:buNone/>
            </a:pPr>
            <a:r>
              <a:rPr lang="hr-HR" sz="1600" dirty="0"/>
              <a:t>IOS (</a:t>
            </a:r>
            <a:r>
              <a:rPr lang="hr-HR" sz="1600" dirty="0" err="1"/>
              <a:t>tm</a:t>
            </a:r>
            <a:r>
              <a:rPr lang="hr-HR" sz="1600" dirty="0"/>
              <a:t>) 5800 Software (C5800-P4-M), </a:t>
            </a:r>
            <a:r>
              <a:rPr lang="hr-HR" sz="1600" dirty="0" err="1"/>
              <a:t>Version</a:t>
            </a:r>
            <a:r>
              <a:rPr lang="hr-HR" sz="1600" dirty="0"/>
              <a:t> 12.1(2) </a:t>
            </a:r>
          </a:p>
          <a:p>
            <a:pPr>
              <a:buNone/>
            </a:pPr>
            <a:r>
              <a:rPr lang="hr-HR" sz="1600" dirty="0"/>
              <a:t>Copyright (c) 1986-2002 </a:t>
            </a:r>
            <a:r>
              <a:rPr lang="hr-HR" sz="1600" dirty="0" err="1"/>
              <a:t>by</a:t>
            </a:r>
            <a:r>
              <a:rPr lang="hr-HR" sz="1600" dirty="0"/>
              <a:t> Cisco Systems, Inc. </a:t>
            </a:r>
          </a:p>
          <a:p>
            <a:pPr>
              <a:buNone/>
            </a:pPr>
            <a:r>
              <a:rPr lang="hr-HR" sz="1600" dirty="0" err="1"/>
              <a:t>advertisement</a:t>
            </a:r>
            <a:r>
              <a:rPr lang="hr-HR" sz="1600" dirty="0"/>
              <a:t> </a:t>
            </a:r>
            <a:r>
              <a:rPr lang="hr-HR" sz="1600" dirty="0" err="1"/>
              <a:t>version</a:t>
            </a:r>
            <a:r>
              <a:rPr lang="hr-HR" sz="1600" dirty="0"/>
              <a:t>: 2 </a:t>
            </a:r>
          </a:p>
          <a:p>
            <a:pPr>
              <a:buNone/>
            </a:pPr>
            <a:r>
              <a:rPr lang="hr-HR" sz="1600" dirty="0" err="1"/>
              <a:t>Duplex</a:t>
            </a:r>
            <a:r>
              <a:rPr lang="hr-HR" sz="1600" dirty="0"/>
              <a:t>: half </a:t>
            </a:r>
          </a:p>
        </p:txBody>
      </p:sp>
    </p:spTree>
    <p:extLst>
      <p:ext uri="{BB962C8B-B14F-4D97-AF65-F5344CB8AC3E}">
        <p14:creationId xmlns:p14="http://schemas.microsoft.com/office/powerpoint/2010/main" val="225517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CDP (Cisco Discovery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1F11808-57F8-43D4-B1FD-F69D3D57DA94}"/>
              </a:ext>
            </a:extLst>
          </p:cNvPr>
          <p:cNvSpPr txBox="1">
            <a:spLocks/>
          </p:cNvSpPr>
          <p:nvPr/>
        </p:nvSpPr>
        <p:spPr>
          <a:xfrm>
            <a:off x="406957" y="1135094"/>
            <a:ext cx="8910787" cy="5085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router#</a:t>
            </a:r>
            <a:r>
              <a:rPr lang="hr-HR" sz="1600" dirty="0" err="1">
                <a:solidFill>
                  <a:srgbClr val="0000FF"/>
                </a:solidFill>
              </a:rPr>
              <a:t>show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entry</a:t>
            </a:r>
            <a:r>
              <a:rPr lang="hr-HR" sz="1600" dirty="0">
                <a:solidFill>
                  <a:srgbClr val="0000FF"/>
                </a:solidFill>
              </a:rPr>
              <a:t> lab-7206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-------------------------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Device</a:t>
            </a:r>
            <a:r>
              <a:rPr lang="hr-HR" sz="1600" dirty="0"/>
              <a:t> ID: lab-7206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Entry</a:t>
            </a:r>
            <a:r>
              <a:rPr lang="hr-HR" sz="1600" dirty="0"/>
              <a:t> </a:t>
            </a:r>
            <a:r>
              <a:rPr lang="hr-HR" sz="1600" dirty="0" err="1"/>
              <a:t>address</a:t>
            </a:r>
            <a:r>
              <a:rPr lang="hr-HR" sz="1600" dirty="0"/>
              <a:t>(</a:t>
            </a:r>
            <a:r>
              <a:rPr lang="hr-HR" sz="1600" dirty="0" err="1"/>
              <a:t>es</a:t>
            </a:r>
            <a:r>
              <a:rPr lang="hr-HR" sz="1600" dirty="0"/>
              <a:t>):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IP </a:t>
            </a:r>
            <a:r>
              <a:rPr lang="hr-HR" sz="1600" dirty="0" err="1"/>
              <a:t>address</a:t>
            </a:r>
            <a:r>
              <a:rPr lang="hr-HR" sz="1600" dirty="0"/>
              <a:t>: 172.19.169.83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Platform</a:t>
            </a:r>
            <a:r>
              <a:rPr lang="hr-HR" sz="1600" dirty="0"/>
              <a:t>: </a:t>
            </a:r>
            <a:r>
              <a:rPr lang="hr-HR" sz="1600" dirty="0" err="1"/>
              <a:t>cisco</a:t>
            </a:r>
            <a:r>
              <a:rPr lang="hr-HR" sz="1600" dirty="0"/>
              <a:t> 7206VXR, </a:t>
            </a:r>
            <a:r>
              <a:rPr lang="hr-HR" sz="1600" dirty="0" err="1"/>
              <a:t>Capabilities</a:t>
            </a:r>
            <a:r>
              <a:rPr lang="hr-HR" sz="1600" dirty="0"/>
              <a:t>: </a:t>
            </a:r>
            <a:r>
              <a:rPr lang="hr-HR" sz="1600" dirty="0" err="1"/>
              <a:t>Router</a:t>
            </a:r>
            <a:r>
              <a:rPr lang="hr-HR" sz="1600" dirty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Interface: Ethernet0, Port ID (</a:t>
            </a:r>
            <a:r>
              <a:rPr lang="hr-HR" sz="1600" dirty="0" err="1"/>
              <a:t>outgoing</a:t>
            </a:r>
            <a:r>
              <a:rPr lang="hr-HR" sz="1600" dirty="0"/>
              <a:t> port): FastEthernet0/0/0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Holdtime</a:t>
            </a:r>
            <a:r>
              <a:rPr lang="hr-HR" sz="1600" dirty="0"/>
              <a:t> : 123 </a:t>
            </a:r>
            <a:r>
              <a:rPr lang="hr-HR" sz="1600" dirty="0" err="1"/>
              <a:t>sec</a:t>
            </a:r>
            <a:r>
              <a:rPr lang="hr-HR" sz="1600" dirty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Version</a:t>
            </a:r>
            <a:r>
              <a:rPr lang="hr-HR" sz="1600" dirty="0"/>
              <a:t> :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Cisco </a:t>
            </a:r>
            <a:r>
              <a:rPr lang="hr-HR" sz="1600" dirty="0" err="1"/>
              <a:t>Internetwork</a:t>
            </a:r>
            <a:r>
              <a:rPr lang="hr-HR" sz="1600" dirty="0"/>
              <a:t> </a:t>
            </a:r>
            <a:r>
              <a:rPr lang="hr-HR" sz="1600" dirty="0" err="1"/>
              <a:t>Operating</a:t>
            </a:r>
            <a:r>
              <a:rPr lang="hr-HR" sz="1600" dirty="0"/>
              <a:t> System Software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IOS (</a:t>
            </a:r>
            <a:r>
              <a:rPr lang="hr-HR" sz="1600" dirty="0" err="1"/>
              <a:t>tm</a:t>
            </a:r>
            <a:r>
              <a:rPr lang="hr-HR" sz="1600" dirty="0"/>
              <a:t>) 5800 Software (C5800-P4-M), </a:t>
            </a:r>
            <a:r>
              <a:rPr lang="hr-HR" sz="1600" dirty="0" err="1"/>
              <a:t>Version</a:t>
            </a:r>
            <a:r>
              <a:rPr lang="hr-HR" sz="1600" dirty="0"/>
              <a:t> 12.1(2)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Copyright (c) 1986-2002 </a:t>
            </a:r>
            <a:r>
              <a:rPr lang="hr-HR" sz="1600" dirty="0" err="1"/>
              <a:t>by</a:t>
            </a:r>
            <a:r>
              <a:rPr lang="hr-HR" sz="1600" dirty="0"/>
              <a:t> Cisco Systems, Inc.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advertisement</a:t>
            </a:r>
            <a:r>
              <a:rPr lang="hr-HR" sz="1600" dirty="0"/>
              <a:t> </a:t>
            </a:r>
            <a:r>
              <a:rPr lang="hr-HR" sz="1600" dirty="0" err="1"/>
              <a:t>version</a:t>
            </a:r>
            <a:r>
              <a:rPr lang="hr-HR" sz="1600" dirty="0"/>
              <a:t>: 2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 err="1"/>
              <a:t>Duplex</a:t>
            </a:r>
            <a:r>
              <a:rPr lang="hr-HR" sz="1600" dirty="0"/>
              <a:t>: half</a:t>
            </a:r>
          </a:p>
        </p:txBody>
      </p:sp>
    </p:spTree>
    <p:extLst>
      <p:ext uri="{BB962C8B-B14F-4D97-AF65-F5344CB8AC3E}">
        <p14:creationId xmlns:p14="http://schemas.microsoft.com/office/powerpoint/2010/main" val="99395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CDP (Cisco Discovery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26929EC-F07C-41F7-94C3-E1449EA0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10" y="886371"/>
            <a:ext cx="10320747" cy="5085257"/>
          </a:xfrm>
        </p:spPr>
        <p:txBody>
          <a:bodyPr/>
          <a:lstStyle/>
          <a:p>
            <a:pPr>
              <a:buNone/>
            </a:pPr>
            <a:r>
              <a:rPr lang="hr-HR" sz="1600" dirty="0"/>
              <a:t>Za isključivanje CDP </a:t>
            </a:r>
            <a:r>
              <a:rPr lang="hr-HR" sz="1600" dirty="0" err="1"/>
              <a:t>protokla</a:t>
            </a:r>
            <a:r>
              <a:rPr lang="hr-HR" sz="1600" dirty="0"/>
              <a:t> koristimo naredbe “</a:t>
            </a:r>
            <a:r>
              <a:rPr lang="hr-HR" sz="1600" dirty="0">
                <a:solidFill>
                  <a:srgbClr val="0000FF"/>
                </a:solidFill>
              </a:rPr>
              <a:t>no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enable</a:t>
            </a:r>
            <a:r>
              <a:rPr lang="hr-HR" sz="1600" dirty="0"/>
              <a:t>” ili “</a:t>
            </a:r>
            <a:r>
              <a:rPr lang="hr-HR" sz="1600" dirty="0">
                <a:solidFill>
                  <a:srgbClr val="0000FF"/>
                </a:solidFill>
              </a:rPr>
              <a:t>no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run</a:t>
            </a:r>
            <a:r>
              <a:rPr lang="hr-HR" sz="1600" dirty="0"/>
              <a:t>”</a:t>
            </a:r>
          </a:p>
          <a:p>
            <a:r>
              <a:rPr lang="hr-HR" sz="1600" dirty="0"/>
              <a:t>Ako želimo isključiti CDP samo na nekom sučelju tada koristimo naredbu </a:t>
            </a:r>
          </a:p>
          <a:p>
            <a:pPr>
              <a:buNone/>
            </a:pPr>
            <a:r>
              <a:rPr lang="hr-HR" sz="1600" dirty="0"/>
              <a:t>	“</a:t>
            </a:r>
            <a:r>
              <a:rPr lang="hr-HR" sz="1600" dirty="0">
                <a:solidFill>
                  <a:srgbClr val="0000FF"/>
                </a:solidFill>
              </a:rPr>
              <a:t>no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enable</a:t>
            </a:r>
            <a:r>
              <a:rPr lang="hr-HR" sz="1600" dirty="0"/>
              <a:t>” </a:t>
            </a:r>
          </a:p>
          <a:p>
            <a:r>
              <a:rPr lang="hr-HR" sz="1600" dirty="0"/>
              <a:t>Ako želimo isključiti CDP globalno za cijeli uređaj tada koristimo naredbu</a:t>
            </a:r>
          </a:p>
          <a:p>
            <a:pPr>
              <a:buNone/>
            </a:pPr>
            <a:r>
              <a:rPr lang="hr-HR" sz="1600" dirty="0"/>
              <a:t>	“</a:t>
            </a:r>
            <a:r>
              <a:rPr lang="hr-HR" sz="1600" dirty="0">
                <a:solidFill>
                  <a:srgbClr val="0000FF"/>
                </a:solidFill>
              </a:rPr>
              <a:t>no </a:t>
            </a:r>
            <a:r>
              <a:rPr lang="hr-HR" sz="1600" dirty="0" err="1">
                <a:solidFill>
                  <a:srgbClr val="0000FF"/>
                </a:solidFill>
              </a:rPr>
              <a:t>cdp</a:t>
            </a:r>
            <a:r>
              <a:rPr lang="hr-HR" sz="1600" dirty="0">
                <a:solidFill>
                  <a:srgbClr val="0000FF"/>
                </a:solidFill>
              </a:rPr>
              <a:t> </a:t>
            </a:r>
            <a:r>
              <a:rPr lang="hr-HR" sz="1600" dirty="0" err="1">
                <a:solidFill>
                  <a:srgbClr val="0000FF"/>
                </a:solidFill>
              </a:rPr>
              <a:t>run</a:t>
            </a:r>
            <a:r>
              <a:rPr lang="hr-HR" sz="1600" dirty="0"/>
              <a:t>”</a:t>
            </a:r>
          </a:p>
          <a:p>
            <a:pPr>
              <a:buNone/>
            </a:pPr>
            <a:r>
              <a:rPr lang="hr-HR" sz="1600" dirty="0" err="1"/>
              <a:t>Router#configure</a:t>
            </a:r>
            <a:r>
              <a:rPr lang="hr-HR" sz="1600" dirty="0"/>
              <a:t> terminal</a:t>
            </a:r>
          </a:p>
          <a:p>
            <a:pPr>
              <a:buNone/>
            </a:pPr>
            <a:r>
              <a:rPr lang="hr-HR" sz="1600" dirty="0" err="1"/>
              <a:t>Router</a:t>
            </a:r>
            <a:r>
              <a:rPr lang="hr-HR" sz="1600" dirty="0"/>
              <a:t>(</a:t>
            </a:r>
            <a:r>
              <a:rPr lang="hr-HR" sz="1600" dirty="0" err="1"/>
              <a:t>config</a:t>
            </a:r>
            <a:r>
              <a:rPr lang="hr-HR" sz="1600" dirty="0"/>
              <a:t>)#</a:t>
            </a:r>
            <a:r>
              <a:rPr lang="hr-HR" sz="1600" dirty="0" err="1"/>
              <a:t>interface</a:t>
            </a:r>
            <a:r>
              <a:rPr lang="hr-HR" sz="1600" dirty="0"/>
              <a:t> s1</a:t>
            </a:r>
          </a:p>
          <a:p>
            <a:pPr>
              <a:buNone/>
            </a:pPr>
            <a:r>
              <a:rPr lang="hr-HR" sz="1600" dirty="0" err="1"/>
              <a:t>Router</a:t>
            </a:r>
            <a:r>
              <a:rPr lang="hr-HR" sz="1600" dirty="0"/>
              <a:t>(</a:t>
            </a:r>
            <a:r>
              <a:rPr lang="hr-HR" sz="1600" dirty="0" err="1"/>
              <a:t>config-if</a:t>
            </a:r>
            <a:r>
              <a:rPr lang="hr-HR" sz="1600" dirty="0"/>
              <a:t>)#no </a:t>
            </a:r>
            <a:r>
              <a:rPr lang="hr-HR" sz="1600" dirty="0" err="1"/>
              <a:t>cdp</a:t>
            </a:r>
            <a:r>
              <a:rPr lang="hr-HR" sz="1600" dirty="0"/>
              <a:t> </a:t>
            </a:r>
            <a:r>
              <a:rPr lang="hr-HR" sz="1600" dirty="0" err="1"/>
              <a:t>enable</a:t>
            </a:r>
            <a:endParaRPr lang="hr-HR" sz="1600" dirty="0"/>
          </a:p>
          <a:p>
            <a:pPr>
              <a:buNone/>
            </a:pPr>
            <a:endParaRPr lang="hr-HR" sz="1600" dirty="0"/>
          </a:p>
          <a:p>
            <a:pPr>
              <a:buNone/>
            </a:pPr>
            <a:r>
              <a:rPr lang="hr-HR" sz="1600" u="sng" dirty="0"/>
              <a:t>Provjera:</a:t>
            </a:r>
            <a:endParaRPr lang="hr-HR" sz="1600" dirty="0"/>
          </a:p>
          <a:p>
            <a:pPr>
              <a:buNone/>
            </a:pPr>
            <a:r>
              <a:rPr lang="en-US" sz="1600" dirty="0" err="1"/>
              <a:t>Router#show</a:t>
            </a:r>
            <a:r>
              <a:rPr lang="en-US" sz="1600" dirty="0"/>
              <a:t> running-config </a:t>
            </a:r>
            <a:r>
              <a:rPr lang="en-US" sz="1600" dirty="0" err="1"/>
              <a:t>int</a:t>
            </a:r>
            <a:r>
              <a:rPr lang="en-US" sz="1600" dirty="0"/>
              <a:t> s1</a:t>
            </a:r>
          </a:p>
          <a:p>
            <a:pPr>
              <a:buNone/>
            </a:pPr>
            <a:r>
              <a:rPr lang="en-US" sz="1600" dirty="0"/>
              <a:t>!</a:t>
            </a:r>
          </a:p>
          <a:p>
            <a:pPr>
              <a:buNone/>
            </a:pPr>
            <a:r>
              <a:rPr lang="en-US" sz="1600" dirty="0"/>
              <a:t>interface Serial1 </a:t>
            </a:r>
            <a:r>
              <a:rPr lang="en-US" sz="1600" dirty="0" err="1"/>
              <a:t>ip</a:t>
            </a:r>
            <a:r>
              <a:rPr lang="en-US" sz="1600" dirty="0"/>
              <a:t> address 40.40.40.1 255.255.255.0 </a:t>
            </a:r>
          </a:p>
          <a:p>
            <a:pPr>
              <a:buNone/>
            </a:pPr>
            <a:r>
              <a:rPr lang="en-US" sz="1600" dirty="0" err="1"/>
              <a:t>ip</a:t>
            </a:r>
            <a:r>
              <a:rPr lang="en-US" sz="1600" dirty="0"/>
              <a:t> router </a:t>
            </a:r>
            <a:r>
              <a:rPr lang="en-US" sz="1600" dirty="0" err="1"/>
              <a:t>isis</a:t>
            </a:r>
            <a:r>
              <a:rPr lang="en-US" sz="1600" dirty="0"/>
              <a:t>  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</a:rPr>
              <a:t>no </a:t>
            </a:r>
            <a:r>
              <a:rPr lang="en-US" sz="1600" b="1" dirty="0" err="1">
                <a:solidFill>
                  <a:srgbClr val="FF0000"/>
                </a:solidFill>
              </a:rPr>
              <a:t>cdp</a:t>
            </a:r>
            <a:r>
              <a:rPr lang="en-US" sz="1600" b="1" dirty="0">
                <a:solidFill>
                  <a:srgbClr val="FF0000"/>
                </a:solidFill>
              </a:rPr>
              <a:t> enable</a:t>
            </a:r>
            <a:endParaRPr lang="hr-H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CDP (Cisco Discovery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48EDFE-444E-4162-889A-1B7B5E36F26B}"/>
              </a:ext>
            </a:extLst>
          </p:cNvPr>
          <p:cNvSpPr txBox="1">
            <a:spLocks/>
          </p:cNvSpPr>
          <p:nvPr/>
        </p:nvSpPr>
        <p:spPr>
          <a:xfrm>
            <a:off x="152433" y="700179"/>
            <a:ext cx="11870569" cy="5085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00" dirty="0"/>
              <a:t>R5#sh</a:t>
            </a:r>
            <a:r>
              <a:rPr lang="hr-HR" sz="1600" dirty="0" err="1"/>
              <a:t>ow</a:t>
            </a:r>
            <a:r>
              <a:rPr lang="en-US" sz="1600" dirty="0"/>
              <a:t> </a:t>
            </a:r>
            <a:r>
              <a:rPr lang="en-US" sz="1600" dirty="0" err="1"/>
              <a:t>cdp</a:t>
            </a:r>
            <a:endParaRPr lang="en-US" sz="1600" dirty="0"/>
          </a:p>
          <a:p>
            <a:pPr>
              <a:buFont typeface="Arial" panose="020B0604020202020204" pitchFamily="34" charset="0"/>
              <a:buNone/>
            </a:pPr>
            <a:r>
              <a:rPr lang="en-US" sz="1600" dirty="0"/>
              <a:t>Global CDP information: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dirty="0"/>
              <a:t>        Sending CDP packets every </a:t>
            </a:r>
            <a:r>
              <a:rPr lang="en-US" sz="1600" dirty="0">
                <a:solidFill>
                  <a:srgbClr val="FF0000"/>
                </a:solidFill>
              </a:rPr>
              <a:t>60 seconds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dirty="0"/>
              <a:t>        Sending a </a:t>
            </a:r>
            <a:r>
              <a:rPr lang="en-US" sz="1600" dirty="0" err="1"/>
              <a:t>holdtime</a:t>
            </a:r>
            <a:r>
              <a:rPr lang="en-US" sz="1600" dirty="0"/>
              <a:t> value of </a:t>
            </a:r>
            <a:r>
              <a:rPr lang="en-US" sz="1600" dirty="0">
                <a:solidFill>
                  <a:srgbClr val="FF0000"/>
                </a:solidFill>
              </a:rPr>
              <a:t>180 seconds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dirty="0"/>
              <a:t>        Sending CDPv2 advertisements is  enabled</a:t>
            </a:r>
            <a:endParaRPr lang="hr-HR" sz="1600" dirty="0"/>
          </a:p>
          <a:p>
            <a:pPr>
              <a:buFont typeface="Arial" panose="020B0604020202020204" pitchFamily="34" charset="0"/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Ako želimo promijeniti </a:t>
            </a:r>
            <a:r>
              <a:rPr lang="hr-HR" sz="1600" dirty="0" err="1"/>
              <a:t>timer</a:t>
            </a:r>
            <a:r>
              <a:rPr lang="hr-HR" sz="1600" dirty="0"/>
              <a:t> (time to live)</a:t>
            </a:r>
            <a:r>
              <a:rPr lang="en-US" sz="1600" dirty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R5</a:t>
            </a:r>
            <a:r>
              <a:rPr lang="en-US" sz="1600" dirty="0"/>
              <a:t>(config)# </a:t>
            </a:r>
            <a:r>
              <a:rPr lang="en-US" sz="1600" dirty="0" err="1"/>
              <a:t>cdp</a:t>
            </a:r>
            <a:r>
              <a:rPr lang="en-US" sz="1600" dirty="0"/>
              <a:t> timer 120</a:t>
            </a:r>
            <a:r>
              <a:rPr lang="hr-HR" sz="1600" dirty="0"/>
              <a:t> </a:t>
            </a:r>
            <a:r>
              <a:rPr lang="hr-HR" sz="1600" dirty="0">
                <a:solidFill>
                  <a:srgbClr val="0070C0"/>
                </a:solidFill>
              </a:rPr>
              <a:t>(u rasponu 5-254)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Ako želimo resetirati na </a:t>
            </a:r>
            <a:r>
              <a:rPr lang="hr-HR" sz="1600" dirty="0" err="1"/>
              <a:t>default</a:t>
            </a:r>
            <a:r>
              <a:rPr lang="hr-HR" sz="1600" dirty="0"/>
              <a:t> vrijednost</a:t>
            </a:r>
            <a:endParaRPr lang="en-US" sz="1600" dirty="0"/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R5</a:t>
            </a:r>
            <a:r>
              <a:rPr lang="en-US" sz="1600" dirty="0"/>
              <a:t>(config)# no </a:t>
            </a:r>
            <a:r>
              <a:rPr lang="en-US" sz="1600" dirty="0" err="1"/>
              <a:t>cdp</a:t>
            </a:r>
            <a:r>
              <a:rPr lang="en-US" sz="1600" dirty="0"/>
              <a:t> timer</a:t>
            </a:r>
            <a:endParaRPr lang="hr-HR" sz="1600" dirty="0"/>
          </a:p>
          <a:p>
            <a:pPr>
              <a:buFont typeface="Arial" panose="020B0604020202020204" pitchFamily="34" charset="0"/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Ako želimo promijeniti </a:t>
            </a:r>
            <a:r>
              <a:rPr lang="hr-HR" sz="1600" dirty="0" err="1"/>
              <a:t>hold</a:t>
            </a:r>
            <a:r>
              <a:rPr lang="hr-HR" sz="1600" dirty="0"/>
              <a:t> time</a:t>
            </a:r>
            <a:r>
              <a:rPr lang="en-US" sz="1600" dirty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R5</a:t>
            </a:r>
            <a:r>
              <a:rPr lang="en-US" sz="1600" dirty="0"/>
              <a:t>(config)# </a:t>
            </a:r>
            <a:r>
              <a:rPr lang="en-US" sz="1600" dirty="0" err="1"/>
              <a:t>cdp</a:t>
            </a:r>
            <a:r>
              <a:rPr lang="en-US" sz="1600" dirty="0"/>
              <a:t> </a:t>
            </a:r>
            <a:r>
              <a:rPr lang="hr-HR" sz="1600" dirty="0" err="1"/>
              <a:t>hold</a:t>
            </a:r>
            <a:r>
              <a:rPr lang="en-US" sz="1600" dirty="0"/>
              <a:t>time </a:t>
            </a:r>
            <a:r>
              <a:rPr lang="hr-HR" sz="1600" dirty="0"/>
              <a:t>255 </a:t>
            </a:r>
            <a:r>
              <a:rPr lang="hr-HR" sz="1600" dirty="0">
                <a:solidFill>
                  <a:srgbClr val="0070C0"/>
                </a:solidFill>
              </a:rPr>
              <a:t>(u rasponu 10-255)</a:t>
            </a:r>
            <a:endParaRPr lang="en-US" sz="1600" dirty="0"/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Ako želimo resetirati na </a:t>
            </a:r>
            <a:r>
              <a:rPr lang="hr-HR" sz="1600" dirty="0" err="1"/>
              <a:t>default</a:t>
            </a:r>
            <a:r>
              <a:rPr lang="hr-HR" sz="1600" dirty="0"/>
              <a:t> vrijednost</a:t>
            </a:r>
            <a:endParaRPr lang="en-US" sz="1600" dirty="0"/>
          </a:p>
          <a:p>
            <a:pPr>
              <a:buFont typeface="Arial" panose="020B0604020202020204" pitchFamily="34" charset="0"/>
              <a:buNone/>
            </a:pPr>
            <a:r>
              <a:rPr lang="hr-HR" sz="1600" dirty="0"/>
              <a:t>R5</a:t>
            </a:r>
            <a:r>
              <a:rPr lang="en-US" sz="1600" dirty="0"/>
              <a:t>(config)# no </a:t>
            </a:r>
            <a:r>
              <a:rPr lang="en-US" sz="1600" dirty="0" err="1"/>
              <a:t>cdp</a:t>
            </a:r>
            <a:r>
              <a:rPr lang="en-US" sz="1600" dirty="0"/>
              <a:t> </a:t>
            </a:r>
            <a:r>
              <a:rPr lang="hr-HR" sz="1600" dirty="0" err="1"/>
              <a:t>holdtime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52F7F-18AC-48A8-AD3E-11A5559590F3}"/>
              </a:ext>
            </a:extLst>
          </p:cNvPr>
          <p:cNvSpPr/>
          <p:nvPr/>
        </p:nvSpPr>
        <p:spPr>
          <a:xfrm>
            <a:off x="5649798" y="23574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hr-HR" dirty="0"/>
          </a:p>
          <a:p>
            <a:pPr>
              <a:buFont typeface="Arial" panose="020B0604020202020204" pitchFamily="34" charset="0"/>
              <a:buNone/>
            </a:pPr>
            <a:r>
              <a:rPr lang="hr-HR" dirty="0"/>
              <a:t>Ove postavke će vidjeti svi ostali susjedi putem CDP-a tako </a:t>
            </a:r>
            <a:r>
              <a:rPr lang="hr-HR" dirty="0">
                <a:solidFill>
                  <a:srgbClr val="FF0000"/>
                </a:solidFill>
              </a:rPr>
              <a:t>da </a:t>
            </a:r>
            <a:r>
              <a:rPr lang="hr-HR" dirty="0" err="1">
                <a:solidFill>
                  <a:srgbClr val="FF0000"/>
                </a:solidFill>
              </a:rPr>
              <a:t>holdtimer</a:t>
            </a:r>
            <a:r>
              <a:rPr lang="hr-HR" dirty="0">
                <a:solidFill>
                  <a:srgbClr val="FF0000"/>
                </a:solidFill>
              </a:rPr>
              <a:t> bi trebao biti veći od </a:t>
            </a:r>
            <a:r>
              <a:rPr lang="hr-HR" dirty="0" err="1">
                <a:solidFill>
                  <a:srgbClr val="FF0000"/>
                </a:solidFill>
              </a:rPr>
              <a:t>timera</a:t>
            </a:r>
            <a:r>
              <a:rPr lang="hr-HR" dirty="0">
                <a:solidFill>
                  <a:srgbClr val="FF0000"/>
                </a:solidFill>
              </a:rPr>
              <a:t> za </a:t>
            </a:r>
            <a:r>
              <a:rPr lang="hr-HR" dirty="0" err="1">
                <a:solidFill>
                  <a:srgbClr val="FF0000"/>
                </a:solidFill>
              </a:rPr>
              <a:t>update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inače nemamo pouzdane informacije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1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4" name="Pravokutnik 1">
            <a:extLst>
              <a:ext uri="{FF2B5EF4-FFF2-40B4-BE49-F238E27FC236}">
                <a16:creationId xmlns:a16="http://schemas.microsoft.com/office/drawing/2014/main" id="{C09C5893-327A-4C38-AF31-468D68E24B5D}"/>
              </a:ext>
            </a:extLst>
          </p:cNvPr>
          <p:cNvSpPr/>
          <p:nvPr/>
        </p:nvSpPr>
        <p:spPr>
          <a:xfrm>
            <a:off x="147508" y="851811"/>
            <a:ext cx="120444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HSRP je Cisco </a:t>
            </a:r>
            <a:r>
              <a:rPr lang="hr-HR" sz="2000" dirty="0" err="1"/>
              <a:t>propriatery</a:t>
            </a:r>
            <a:r>
              <a:rPr lang="hr-HR" sz="2000" dirty="0"/>
              <a:t> protokol koji osigurava redundanciju </a:t>
            </a:r>
            <a:r>
              <a:rPr lang="hr-HR" sz="2000" dirty="0" err="1"/>
              <a:t>Gatewaya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HSRP po </a:t>
            </a:r>
            <a:r>
              <a:rPr lang="hr-HR" sz="2000" dirty="0" err="1"/>
              <a:t>defaultu</a:t>
            </a:r>
            <a:r>
              <a:rPr lang="hr-HR" sz="2000" dirty="0"/>
              <a:t> nije uključen na </a:t>
            </a:r>
            <a:r>
              <a:rPr lang="hr-HR" sz="2000" dirty="0" err="1"/>
              <a:t>usmjernicima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/>
              <a:t>Usmjernici</a:t>
            </a:r>
            <a:r>
              <a:rPr lang="hr-HR" sz="2000" dirty="0"/>
              <a:t> koje konfiguriramo kao HSRP grupu predstavljaju se klijentima kao jedan virtualni </a:t>
            </a:r>
            <a:r>
              <a:rPr lang="hr-HR" sz="2000" dirty="0" err="1"/>
              <a:t>usmjernik</a:t>
            </a:r>
            <a:r>
              <a:rPr lang="hr-H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FF0000"/>
                </a:solidFill>
              </a:rPr>
              <a:t>Usmjernici</a:t>
            </a:r>
            <a:r>
              <a:rPr lang="hr-HR" sz="2000" dirty="0">
                <a:solidFill>
                  <a:srgbClr val="FF0000"/>
                </a:solidFill>
              </a:rPr>
              <a:t> dijele novu virtualni MAC i IP adresu i može ih biti više u grupi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Obično 2 </a:t>
            </a:r>
            <a:r>
              <a:rPr lang="hr-HR" sz="2000" dirty="0" err="1">
                <a:solidFill>
                  <a:srgbClr val="FF0000"/>
                </a:solidFill>
              </a:rPr>
              <a:t>usmjernika</a:t>
            </a:r>
            <a:r>
              <a:rPr lang="hr-HR" sz="2000" dirty="0">
                <a:solidFill>
                  <a:srgbClr val="FF0000"/>
                </a:solidFill>
              </a:rPr>
              <a:t>, a može biti i više (rijetko)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Virtualnu IP adresa (koja predstavlja sve </a:t>
            </a:r>
            <a:r>
              <a:rPr lang="hr-HR" sz="2000" dirty="0" err="1">
                <a:solidFill>
                  <a:srgbClr val="FF0000"/>
                </a:solidFill>
              </a:rPr>
              <a:t>usmjernike</a:t>
            </a:r>
            <a:r>
              <a:rPr lang="hr-HR" sz="2000" dirty="0">
                <a:solidFill>
                  <a:srgbClr val="FF0000"/>
                </a:solidFill>
              </a:rPr>
              <a:t> u grupi) će koristiti računala kao </a:t>
            </a:r>
            <a:r>
              <a:rPr lang="hr-HR" sz="2000" dirty="0" err="1">
                <a:solidFill>
                  <a:srgbClr val="FF0000"/>
                </a:solidFill>
              </a:rPr>
              <a:t>Default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Gateway</a:t>
            </a:r>
            <a:endParaRPr lang="hr-HR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Klijenti i dalje koriste ARP za povezivanje MAC adrese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Kad pošalju promet na MAC </a:t>
            </a:r>
            <a:r>
              <a:rPr lang="hr-HR" sz="2000" dirty="0" err="1"/>
              <a:t>adresuAktivni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 će taj promet obraditi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088186-E8A8-4E94-9FAC-329C95EF2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2645" y="4021910"/>
            <a:ext cx="3419399" cy="283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1807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027F4B8-396D-430A-8035-EE7480DF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117" y="737048"/>
            <a:ext cx="38957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CDP (Cisco Discovery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29B5FD9-B34B-48F3-AF1E-2EBA51C3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603" y="2284661"/>
            <a:ext cx="5702074" cy="39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F848DB0-21D0-4730-9362-612759105733}"/>
              </a:ext>
            </a:extLst>
          </p:cNvPr>
          <p:cNvSpPr txBox="1"/>
          <p:nvPr/>
        </p:nvSpPr>
        <p:spPr>
          <a:xfrm>
            <a:off x="2030556" y="1708537"/>
            <a:ext cx="759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Otkrivena mreža koristeći CDP, neighbor table i usmjerničku tablicu</a:t>
            </a:r>
          </a:p>
        </p:txBody>
      </p:sp>
    </p:spTree>
    <p:extLst>
      <p:ext uri="{BB962C8B-B14F-4D97-AF65-F5344CB8AC3E}">
        <p14:creationId xmlns:p14="http://schemas.microsoft.com/office/powerpoint/2010/main" val="58829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LLDP i LLDP-MED</a:t>
            </a:r>
            <a:endParaRPr lang="en-US" sz="3200" dirty="0"/>
          </a:p>
        </p:txBody>
      </p:sp>
      <p:sp>
        <p:nvSpPr>
          <p:cNvPr id="6" name="Pravokutnik 1">
            <a:extLst>
              <a:ext uri="{FF2B5EF4-FFF2-40B4-BE49-F238E27FC236}">
                <a16:creationId xmlns:a16="http://schemas.microsoft.com/office/drawing/2014/main" id="{7A895B7B-DE0F-4A9C-8AE5-095D0BAB6F80}"/>
              </a:ext>
            </a:extLst>
          </p:cNvPr>
          <p:cNvSpPr/>
          <p:nvPr/>
        </p:nvSpPr>
        <p:spPr>
          <a:xfrm>
            <a:off x="249989" y="837287"/>
            <a:ext cx="116920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Alternativa CDP-u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Link Layer Discovery Protocol (LLDP)</a:t>
            </a:r>
            <a:r>
              <a:rPr lang="hr-HR" b="1" dirty="0"/>
              <a:t>- </a:t>
            </a:r>
            <a:r>
              <a:rPr lang="hr-HR" dirty="0" err="1"/>
              <a:t>Layer</a:t>
            </a:r>
            <a:r>
              <a:rPr lang="hr-HR" dirty="0"/>
              <a:t> 2 </a:t>
            </a:r>
            <a:r>
              <a:rPr lang="hr-HR" dirty="0" err="1"/>
              <a:t>neighbor</a:t>
            </a:r>
            <a:r>
              <a:rPr lang="hr-HR" dirty="0"/>
              <a:t> </a:t>
            </a:r>
            <a:r>
              <a:rPr lang="hr-HR" dirty="0" err="1"/>
              <a:t>discovery</a:t>
            </a:r>
            <a:r>
              <a:rPr lang="hr-HR" dirty="0"/>
              <a:t> </a:t>
            </a:r>
            <a:r>
              <a:rPr lang="hr-HR" dirty="0" err="1"/>
              <a:t>protocol</a:t>
            </a:r>
            <a:r>
              <a:rPr lang="hr-HR" dirty="0"/>
              <a:t> koji se koristi kako bi uređaji u mreži oglašavali informacije o sebi drugim uređajima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LLDP Media </a:t>
            </a:r>
            <a:r>
              <a:rPr lang="hr-HR" b="1" dirty="0" err="1"/>
              <a:t>Endpoint</a:t>
            </a:r>
            <a:r>
              <a:rPr lang="hr-HR" b="1" dirty="0"/>
              <a:t> </a:t>
            </a:r>
            <a:r>
              <a:rPr lang="hr-HR" b="1" dirty="0" err="1"/>
              <a:t>Discovery</a:t>
            </a:r>
            <a:r>
              <a:rPr lang="hr-HR" b="1" dirty="0"/>
              <a:t> (MED)-</a:t>
            </a:r>
            <a:r>
              <a:rPr lang="hr-HR" dirty="0"/>
              <a:t>dodatak na LLDP koji pruža više mogućnosti, a posebno podržava </a:t>
            </a:r>
            <a:r>
              <a:rPr lang="hr-HR" dirty="0" err="1"/>
              <a:t>VoIP</a:t>
            </a:r>
            <a:r>
              <a:rPr lang="hr-HR" dirty="0"/>
              <a:t> aplikacije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Switch</a:t>
            </a:r>
            <a:r>
              <a:rPr lang="hr-HR" dirty="0"/>
              <a:t> prema </a:t>
            </a:r>
            <a:r>
              <a:rPr lang="hr-HR" dirty="0" err="1"/>
              <a:t>end</a:t>
            </a:r>
            <a:r>
              <a:rPr lang="hr-HR" dirty="0"/>
              <a:t> </a:t>
            </a:r>
            <a:r>
              <a:rPr lang="hr-HR" dirty="0" err="1"/>
              <a:t>point</a:t>
            </a:r>
            <a:r>
              <a:rPr lang="hr-HR" dirty="0"/>
              <a:t> </a:t>
            </a:r>
            <a:r>
              <a:rPr lang="hr-HR" dirty="0" err="1"/>
              <a:t>device</a:t>
            </a:r>
            <a:r>
              <a:rPr lang="hr-HR" dirty="0"/>
              <a:t> ne može slati LLDP i LLDP-MED istovremeno. Ako </a:t>
            </a:r>
            <a:r>
              <a:rPr lang="hr-HR" dirty="0" err="1"/>
              <a:t>switch</a:t>
            </a:r>
            <a:r>
              <a:rPr lang="hr-HR" dirty="0"/>
              <a:t> primi LLDP-MED tada i on šalje LLDP-</a:t>
            </a:r>
            <a:r>
              <a:rPr lang="hr-HR" dirty="0" err="1"/>
              <a:t>MED..kad</a:t>
            </a:r>
            <a:r>
              <a:rPr lang="hr-HR" dirty="0"/>
              <a:t> ponovno primi LLDP opet šalje LLDP</a:t>
            </a:r>
          </a:p>
          <a:p>
            <a:endParaRPr lang="hr-HR" dirty="0"/>
          </a:p>
          <a:p>
            <a:r>
              <a:rPr lang="hr-HR" dirty="0"/>
              <a:t>LLDP MED omogućava: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Određivanje mogućnosti uređaja i koje od tih mogućnosti su uključene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Razmjena VLAN-ova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PoE</a:t>
            </a:r>
            <a:r>
              <a:rPr lang="hr-HR" dirty="0"/>
              <a:t> informacije (Advanced </a:t>
            </a:r>
            <a:r>
              <a:rPr lang="hr-HR" dirty="0" err="1"/>
              <a:t>power</a:t>
            </a:r>
            <a:r>
              <a:rPr lang="hr-HR" dirty="0"/>
              <a:t>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Inventory</a:t>
            </a:r>
            <a:r>
              <a:rPr lang="hr-HR" dirty="0"/>
              <a:t> management , omogućava </a:t>
            </a:r>
            <a:r>
              <a:rPr lang="hr-HR" dirty="0" err="1"/>
              <a:t>end</a:t>
            </a:r>
            <a:r>
              <a:rPr lang="hr-HR" dirty="0"/>
              <a:t> </a:t>
            </a:r>
            <a:r>
              <a:rPr lang="hr-HR" dirty="0" err="1"/>
              <a:t>pointovima</a:t>
            </a:r>
            <a:r>
              <a:rPr lang="hr-HR" dirty="0"/>
              <a:t> slanje svih informacija poput </a:t>
            </a:r>
            <a:r>
              <a:rPr lang="hr-HR" dirty="0" err="1"/>
              <a:t>firmware</a:t>
            </a:r>
            <a:r>
              <a:rPr lang="hr-HR" dirty="0"/>
              <a:t>, software verzije, </a:t>
            </a:r>
            <a:r>
              <a:rPr lang="hr-HR" dirty="0" err="1"/>
              <a:t>serial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, </a:t>
            </a:r>
            <a:r>
              <a:rPr lang="hr-HR" dirty="0" err="1"/>
              <a:t>vendor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, model </a:t>
            </a:r>
            <a:r>
              <a:rPr lang="hr-HR" dirty="0" err="1"/>
              <a:t>name</a:t>
            </a:r>
            <a:r>
              <a:rPr lang="hr-HR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Lokacija-adresa, kućni broj…određivanje lokacije poziva (</a:t>
            </a:r>
            <a:r>
              <a:rPr lang="hr-HR" dirty="0" err="1"/>
              <a:t>emergency</a:t>
            </a:r>
            <a:r>
              <a:rPr lang="hr-HR" dirty="0"/>
              <a:t> </a:t>
            </a:r>
            <a:r>
              <a:rPr lang="hr-HR" dirty="0" err="1"/>
              <a:t>location</a:t>
            </a:r>
            <a:r>
              <a:rPr lang="hr-HR" dirty="0"/>
              <a:t> </a:t>
            </a:r>
            <a:r>
              <a:rPr lang="hr-HR" dirty="0" err="1"/>
              <a:t>identifier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)..</a:t>
            </a:r>
          </a:p>
        </p:txBody>
      </p:sp>
    </p:spTree>
    <p:extLst>
      <p:ext uri="{BB962C8B-B14F-4D97-AF65-F5344CB8AC3E}">
        <p14:creationId xmlns:p14="http://schemas.microsoft.com/office/powerpoint/2010/main" val="334909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LLDP i LLDP-MED</a:t>
            </a:r>
            <a:endParaRPr lang="en-US" sz="32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B2E66CA-8F9C-4FFA-8FEB-E7BA78D6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574" y="689780"/>
            <a:ext cx="5516714" cy="3205363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00B1D574-6659-438B-B291-C28BFB6FE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09" y="3981408"/>
            <a:ext cx="6602412" cy="19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7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LLDP i LLDP-MED</a:t>
            </a:r>
            <a:endParaRPr lang="en-US" sz="3200" dirty="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6846F858-5C1A-420E-8026-FC1A487B8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33347"/>
            <a:ext cx="9144000" cy="4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4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598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5" name="Pravokutnik 1">
            <a:extLst>
              <a:ext uri="{FF2B5EF4-FFF2-40B4-BE49-F238E27FC236}">
                <a16:creationId xmlns:a16="http://schemas.microsoft.com/office/drawing/2014/main" id="{DCBD38A3-A0AE-417B-B6D1-470B40802203}"/>
              </a:ext>
            </a:extLst>
          </p:cNvPr>
          <p:cNvSpPr/>
          <p:nvPr/>
        </p:nvSpPr>
        <p:spPr>
          <a:xfrm>
            <a:off x="383177" y="1115761"/>
            <a:ext cx="83166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Verzije:</a:t>
            </a:r>
          </a:p>
          <a:p>
            <a:pPr>
              <a:buNone/>
            </a:pPr>
            <a:r>
              <a:rPr lang="hr-HR" sz="2000" dirty="0"/>
              <a:t>HSRPv1 do 255 HSRP grupa –</a:t>
            </a:r>
            <a:r>
              <a:rPr lang="hr-HR" sz="2000" dirty="0" err="1"/>
              <a:t>default</a:t>
            </a:r>
            <a:r>
              <a:rPr lang="hr-HR" sz="2000" dirty="0"/>
              <a:t> verzija</a:t>
            </a:r>
          </a:p>
          <a:p>
            <a:pPr>
              <a:buNone/>
            </a:pPr>
            <a:r>
              <a:rPr lang="hr-HR" sz="2000" dirty="0"/>
              <a:t>MAC adresa je: 0000.0C07.AC</a:t>
            </a:r>
            <a:r>
              <a:rPr lang="hr-HR" sz="2000" b="1" dirty="0">
                <a:solidFill>
                  <a:srgbClr val="FF0000"/>
                </a:solidFill>
              </a:rPr>
              <a:t>XX </a:t>
            </a:r>
            <a:r>
              <a:rPr lang="hr-HR" sz="2000" b="1" dirty="0"/>
              <a:t>(XX=HSRP grupa)</a:t>
            </a:r>
          </a:p>
          <a:p>
            <a:pPr>
              <a:buNone/>
            </a:pPr>
            <a:r>
              <a:rPr lang="hr-HR" sz="2000" b="1" dirty="0" err="1"/>
              <a:t>Multicast</a:t>
            </a:r>
            <a:r>
              <a:rPr lang="hr-HR" sz="2000" b="1" dirty="0"/>
              <a:t> 224.0.0.2</a:t>
            </a:r>
          </a:p>
          <a:p>
            <a:pPr>
              <a:buNone/>
            </a:pPr>
            <a:endParaRPr lang="hr-HR" sz="2000" b="1" dirty="0"/>
          </a:p>
          <a:p>
            <a:pPr>
              <a:buNone/>
            </a:pPr>
            <a:r>
              <a:rPr lang="hr-HR" sz="2000" b="1" dirty="0"/>
              <a:t>HSRPv2 do 4095 HSRP grupa</a:t>
            </a:r>
          </a:p>
          <a:p>
            <a:pPr>
              <a:buNone/>
            </a:pPr>
            <a:r>
              <a:rPr lang="hr-HR" sz="2000" b="1" dirty="0"/>
              <a:t>MAC adresa je: 0000.0C9F.F</a:t>
            </a:r>
            <a:r>
              <a:rPr lang="hr-HR" sz="2000" b="1" dirty="0">
                <a:solidFill>
                  <a:srgbClr val="FF0000"/>
                </a:solidFill>
              </a:rPr>
              <a:t>XXX </a:t>
            </a:r>
            <a:r>
              <a:rPr lang="hr-HR" sz="2000" b="1" dirty="0"/>
              <a:t>(XXX=HSRP grupa)</a:t>
            </a:r>
          </a:p>
          <a:p>
            <a:pPr>
              <a:buNone/>
            </a:pPr>
            <a:r>
              <a:rPr lang="hr-HR" sz="2000" b="1" dirty="0" err="1"/>
              <a:t>Multicast</a:t>
            </a:r>
            <a:r>
              <a:rPr lang="hr-HR" sz="2000" b="1" dirty="0"/>
              <a:t> 224.0.0.102</a:t>
            </a:r>
          </a:p>
          <a:p>
            <a:pPr>
              <a:buNone/>
            </a:pPr>
            <a:endParaRPr lang="hr-HR" sz="2000" b="1" dirty="0"/>
          </a:p>
          <a:p>
            <a:pPr>
              <a:buNone/>
            </a:pPr>
            <a:r>
              <a:rPr lang="hr-HR" sz="2000" b="1" dirty="0"/>
              <a:t>Moramo osigurati da </a:t>
            </a:r>
            <a:r>
              <a:rPr lang="hr-HR" sz="2000" b="1" dirty="0" err="1"/>
              <a:t>usmjernici</a:t>
            </a:r>
            <a:r>
              <a:rPr lang="hr-HR" sz="2000" b="1" dirty="0"/>
              <a:t> koriste istu verziju</a:t>
            </a:r>
          </a:p>
          <a:p>
            <a:pPr>
              <a:buNone/>
            </a:pP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2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4" name="Pravokutnik 1">
            <a:extLst>
              <a:ext uri="{FF2B5EF4-FFF2-40B4-BE49-F238E27FC236}">
                <a16:creationId xmlns:a16="http://schemas.microsoft.com/office/drawing/2014/main" id="{34E2FB7F-FD4B-4273-AC20-6E9069BFBEC4}"/>
              </a:ext>
            </a:extLst>
          </p:cNvPr>
          <p:cNvSpPr/>
          <p:nvPr/>
        </p:nvSpPr>
        <p:spPr>
          <a:xfrm>
            <a:off x="71442" y="849322"/>
            <a:ext cx="111469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HSRP </a:t>
            </a:r>
            <a:r>
              <a:rPr lang="hr-HR" sz="2000" dirty="0" err="1"/>
              <a:t>Active</a:t>
            </a:r>
            <a:r>
              <a:rPr lang="hr-HR" sz="2000" dirty="0"/>
              <a:t> i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usmjernici</a:t>
            </a:r>
            <a:r>
              <a:rPr lang="hr-HR" sz="2000" dirty="0"/>
              <a:t> unutar </a:t>
            </a:r>
            <a:r>
              <a:rPr lang="hr-HR" sz="2000" dirty="0" err="1"/>
              <a:t>standby</a:t>
            </a:r>
            <a:r>
              <a:rPr lang="hr-HR" sz="2000" dirty="0"/>
              <a:t> grupe međusobno šalju i primaju </a:t>
            </a:r>
            <a:r>
              <a:rPr lang="hr-HR" sz="2000" dirty="0" err="1"/>
              <a:t>Hello</a:t>
            </a:r>
            <a:r>
              <a:rPr lang="hr-HR" sz="2000" dirty="0"/>
              <a:t> poruke na </a:t>
            </a:r>
            <a:r>
              <a:rPr lang="hr-HR" sz="2000" dirty="0" err="1">
                <a:solidFill>
                  <a:srgbClr val="FF0000"/>
                </a:solidFill>
              </a:rPr>
              <a:t>multicast</a:t>
            </a:r>
            <a:r>
              <a:rPr lang="hr-HR" sz="2000" dirty="0">
                <a:solidFill>
                  <a:srgbClr val="FF0000"/>
                </a:solidFill>
              </a:rPr>
              <a:t> adresu 224.0.0.2 koristeći UDP </a:t>
            </a:r>
            <a:r>
              <a:rPr lang="hr-HR" sz="2000" dirty="0" err="1">
                <a:solidFill>
                  <a:srgbClr val="FF0000"/>
                </a:solidFill>
              </a:rPr>
              <a:t>port</a:t>
            </a:r>
            <a:r>
              <a:rPr lang="hr-HR" sz="2000" dirty="0">
                <a:solidFill>
                  <a:srgbClr val="FF0000"/>
                </a:solidFill>
              </a:rPr>
              <a:t> 1985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Svi </a:t>
            </a:r>
            <a:r>
              <a:rPr lang="hr-HR" sz="2000" dirty="0" err="1"/>
              <a:t>usmjernici</a:t>
            </a:r>
            <a:r>
              <a:rPr lang="hr-HR" sz="2000" dirty="0"/>
              <a:t> unutar grupe moraju imati </a:t>
            </a:r>
            <a:r>
              <a:rPr lang="hr-HR" sz="2000" dirty="0" err="1"/>
              <a:t>shared</a:t>
            </a:r>
            <a:r>
              <a:rPr lang="hr-HR" sz="2000" dirty="0"/>
              <a:t> L2 vezu između sebe kako bi mogli slati i primati </a:t>
            </a:r>
            <a:r>
              <a:rPr lang="hr-HR" sz="2000" dirty="0" err="1"/>
              <a:t>Hello</a:t>
            </a:r>
            <a:r>
              <a:rPr lang="hr-HR" sz="2000" dirty="0"/>
              <a:t> pakete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Svi </a:t>
            </a:r>
            <a:r>
              <a:rPr lang="hr-HR" sz="2000" dirty="0" err="1"/>
              <a:t>usmjernici</a:t>
            </a:r>
            <a:r>
              <a:rPr lang="hr-HR" sz="2000" dirty="0"/>
              <a:t> unutar HSRP grupe imaju određenu ulogu: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FF0000"/>
                </a:solidFill>
              </a:rPr>
              <a:t>Virtual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Router</a:t>
            </a:r>
            <a:r>
              <a:rPr lang="hr-HR" sz="2000" dirty="0">
                <a:solidFill>
                  <a:srgbClr val="FF0000"/>
                </a:solidFill>
              </a:rPr>
              <a:t>: </a:t>
            </a:r>
            <a:r>
              <a:rPr lang="hr-HR" sz="2000" dirty="0"/>
              <a:t>IP i MAC adresa koju koriste klijenti kao </a:t>
            </a:r>
            <a:r>
              <a:rPr lang="hr-HR" sz="2000" dirty="0" err="1"/>
              <a:t>Default</a:t>
            </a:r>
            <a:r>
              <a:rPr lang="hr-HR" sz="2000" dirty="0"/>
              <a:t> </a:t>
            </a:r>
            <a:r>
              <a:rPr lang="hr-HR" sz="2000" dirty="0" err="1"/>
              <a:t>Gateway</a:t>
            </a:r>
            <a:r>
              <a:rPr lang="hr-HR" sz="2000" dirty="0"/>
              <a:t>, obrađuje sav promet koji dolazi od klijenata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FF0000"/>
                </a:solidFill>
              </a:rPr>
              <a:t>Active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Router</a:t>
            </a:r>
            <a:r>
              <a:rPr lang="hr-HR" sz="2000" dirty="0">
                <a:solidFill>
                  <a:srgbClr val="FF0000"/>
                </a:solidFill>
              </a:rPr>
              <a:t>: </a:t>
            </a:r>
            <a:r>
              <a:rPr lang="hr-HR" sz="2000" dirty="0"/>
              <a:t>Unutar HSRP grupe jedan </a:t>
            </a:r>
            <a:r>
              <a:rPr lang="hr-HR" sz="2000" dirty="0" err="1"/>
              <a:t>usmjernik</a:t>
            </a:r>
            <a:r>
              <a:rPr lang="hr-HR" sz="2000" dirty="0"/>
              <a:t> je izabran kao “</a:t>
            </a:r>
            <a:r>
              <a:rPr lang="hr-HR" sz="2000" dirty="0" err="1"/>
              <a:t>Active</a:t>
            </a:r>
            <a:r>
              <a:rPr lang="hr-HR" sz="2000" dirty="0"/>
              <a:t>”, Ovaj </a:t>
            </a:r>
            <a:r>
              <a:rPr lang="hr-HR" sz="2000" dirty="0" err="1"/>
              <a:t>usmjernik</a:t>
            </a:r>
            <a:r>
              <a:rPr lang="hr-HR" sz="2000" dirty="0"/>
              <a:t> fizički obrađuje promet koji je poslan prema Virtualnom </a:t>
            </a:r>
            <a:r>
              <a:rPr lang="hr-HR" sz="2000" dirty="0" err="1"/>
              <a:t>usmjerniku</a:t>
            </a:r>
            <a:r>
              <a:rPr lang="hr-HR" sz="2000" dirty="0"/>
              <a:t> (Virtualni </a:t>
            </a:r>
            <a:r>
              <a:rPr lang="hr-HR" sz="2000" dirty="0" err="1"/>
              <a:t>usmjernik</a:t>
            </a:r>
            <a:r>
              <a:rPr lang="hr-HR" sz="2000" dirty="0"/>
              <a:t> ne može slati električne impulse, već samo logički obrađuje promet, a samo slanje za njega obavlja </a:t>
            </a:r>
            <a:r>
              <a:rPr lang="hr-HR" sz="2000" dirty="0" err="1"/>
              <a:t>Active</a:t>
            </a:r>
            <a:r>
              <a:rPr lang="hr-HR" sz="2000" dirty="0"/>
              <a:t> </a:t>
            </a:r>
            <a:r>
              <a:rPr lang="hr-HR" sz="2000" dirty="0" err="1"/>
              <a:t>router</a:t>
            </a:r>
            <a:r>
              <a:rPr lang="hr-HR" sz="2000" dirty="0"/>
              <a:t>-koji god to bio u nekom trenutku)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FF0000"/>
                </a:solidFill>
              </a:rPr>
              <a:t>Standby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Router</a:t>
            </a:r>
            <a:r>
              <a:rPr lang="hr-HR" sz="2000" dirty="0">
                <a:solidFill>
                  <a:srgbClr val="FF0000"/>
                </a:solidFill>
              </a:rPr>
              <a:t>: </a:t>
            </a:r>
            <a:r>
              <a:rPr lang="hr-HR" sz="2000" dirty="0"/>
              <a:t>Sluša periodičke </a:t>
            </a:r>
            <a:r>
              <a:rPr lang="hr-HR" sz="2000" dirty="0" err="1"/>
              <a:t>Hello</a:t>
            </a:r>
            <a:r>
              <a:rPr lang="hr-HR" sz="2000" dirty="0"/>
              <a:t> poruke. Kada Aktivni </a:t>
            </a:r>
            <a:r>
              <a:rPr lang="hr-HR" sz="2000" dirty="0" err="1"/>
              <a:t>usmjernik</a:t>
            </a:r>
            <a:r>
              <a:rPr lang="hr-HR" sz="2000" dirty="0"/>
              <a:t> otkaže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 prestane primati </a:t>
            </a:r>
            <a:r>
              <a:rPr lang="hr-HR" sz="2000" dirty="0" err="1"/>
              <a:t>Hello</a:t>
            </a:r>
            <a:r>
              <a:rPr lang="hr-HR" sz="2000" dirty="0"/>
              <a:t> poruke od Aktivnog </a:t>
            </a:r>
            <a:r>
              <a:rPr lang="hr-HR" sz="2000" dirty="0" err="1"/>
              <a:t>usmjernika</a:t>
            </a:r>
            <a:r>
              <a:rPr lang="hr-HR" sz="2000" dirty="0"/>
              <a:t> i preuzima ulogu njegovu ulogu (Postaje </a:t>
            </a:r>
            <a:r>
              <a:rPr lang="hr-HR" sz="2000" dirty="0" err="1"/>
              <a:t>Active</a:t>
            </a:r>
            <a:r>
              <a:rPr lang="hr-HR" sz="2000" dirty="0"/>
              <a:t> </a:t>
            </a:r>
            <a:r>
              <a:rPr lang="hr-HR" sz="2000" dirty="0" err="1"/>
              <a:t>Router</a:t>
            </a:r>
            <a:r>
              <a:rPr lang="hr-HR" sz="2000" dirty="0"/>
              <a:t>).</a:t>
            </a:r>
            <a:r>
              <a:rPr lang="hr-HR" sz="2000" dirty="0">
                <a:solidFill>
                  <a:srgbClr val="FF0000"/>
                </a:solidFill>
              </a:rPr>
              <a:t>Samo je jedan </a:t>
            </a:r>
            <a:r>
              <a:rPr lang="hr-HR" sz="2000" dirty="0" err="1">
                <a:solidFill>
                  <a:srgbClr val="FF0000"/>
                </a:solidFill>
              </a:rPr>
              <a:t>Standby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usmjernik</a:t>
            </a:r>
            <a:endParaRPr lang="hr-HR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FF0000"/>
                </a:solidFill>
              </a:rPr>
              <a:t>Other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Routers</a:t>
            </a:r>
            <a:r>
              <a:rPr lang="hr-HR" sz="2000" dirty="0">
                <a:solidFill>
                  <a:srgbClr val="FF0000"/>
                </a:solidFill>
              </a:rPr>
              <a:t>: </a:t>
            </a:r>
            <a:r>
              <a:rPr lang="hr-HR" sz="2000" dirty="0"/>
              <a:t>Može biti više </a:t>
            </a:r>
            <a:r>
              <a:rPr lang="hr-HR" sz="2000" dirty="0" err="1"/>
              <a:t>usmjernika</a:t>
            </a:r>
            <a:r>
              <a:rPr lang="hr-HR" sz="2000" dirty="0"/>
              <a:t> u HSRP </a:t>
            </a:r>
            <a:r>
              <a:rPr lang="hr-HR" sz="2000" dirty="0" err="1"/>
              <a:t>standby</a:t>
            </a:r>
            <a:r>
              <a:rPr lang="hr-HR" sz="2000" dirty="0"/>
              <a:t> grupi, svi ostali su u “</a:t>
            </a:r>
            <a:r>
              <a:rPr lang="hr-HR" sz="2000" dirty="0" err="1"/>
              <a:t>Initial</a:t>
            </a:r>
            <a:r>
              <a:rPr lang="hr-HR" sz="2000" dirty="0"/>
              <a:t> State” i tek ako otkažu i </a:t>
            </a:r>
            <a:r>
              <a:rPr lang="hr-HR" sz="2000" dirty="0" err="1"/>
              <a:t>Active</a:t>
            </a:r>
            <a:r>
              <a:rPr lang="hr-HR" sz="2000" dirty="0"/>
              <a:t> i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 ostali se natječu za njihove pozicije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51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5" name="Pravokutnik 1">
            <a:extLst>
              <a:ext uri="{FF2B5EF4-FFF2-40B4-BE49-F238E27FC236}">
                <a16:creationId xmlns:a16="http://schemas.microsoft.com/office/drawing/2014/main" id="{539C8C97-9067-4F79-B26F-3E869F7B8B51}"/>
              </a:ext>
            </a:extLst>
          </p:cNvPr>
          <p:cNvSpPr/>
          <p:nvPr/>
        </p:nvSpPr>
        <p:spPr>
          <a:xfrm>
            <a:off x="330925" y="1046092"/>
            <a:ext cx="11146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000" u="sng" dirty="0"/>
              <a:t>HSRP stanja:</a:t>
            </a:r>
          </a:p>
          <a:p>
            <a:r>
              <a:rPr lang="hr-HR" sz="2000" dirty="0">
                <a:solidFill>
                  <a:srgbClr val="FF0000"/>
                </a:solidFill>
              </a:rPr>
              <a:t>INITIAL</a:t>
            </a:r>
            <a:r>
              <a:rPr lang="hr-HR" sz="2000" dirty="0"/>
              <a:t>-Početno stanje. Prvi puta kad je HSRP konfiguriran na sučelju ili ako smo sučelje na kojem je konfiguriran HSRP uključili (no </a:t>
            </a:r>
            <a:r>
              <a:rPr lang="hr-HR" sz="2000" dirty="0" err="1"/>
              <a:t>shutdown</a:t>
            </a:r>
            <a:r>
              <a:rPr lang="hr-HR" sz="2000" dirty="0"/>
              <a:t>)</a:t>
            </a:r>
          </a:p>
          <a:p>
            <a:r>
              <a:rPr lang="hr-HR" sz="2000" b="1" u="sng" dirty="0">
                <a:solidFill>
                  <a:srgbClr val="FF0000"/>
                </a:solidFill>
              </a:rPr>
              <a:t>LISTEN</a:t>
            </a:r>
            <a:r>
              <a:rPr lang="hr-HR" sz="2000" dirty="0"/>
              <a:t>-</a:t>
            </a:r>
            <a:r>
              <a:rPr lang="hr-HR" sz="2000" dirty="0" err="1"/>
              <a:t>usmjernik</a:t>
            </a:r>
            <a:r>
              <a:rPr lang="hr-HR" sz="2000" dirty="0"/>
              <a:t> zna koja je virtualna adresa, ali nije ni </a:t>
            </a:r>
            <a:r>
              <a:rPr lang="hr-HR" sz="2000" dirty="0" err="1"/>
              <a:t>Active</a:t>
            </a:r>
            <a:r>
              <a:rPr lang="hr-HR" sz="2000" dirty="0"/>
              <a:t> ni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. Samo sluša </a:t>
            </a:r>
            <a:r>
              <a:rPr lang="hr-HR" sz="2000" dirty="0" err="1"/>
              <a:t>Hello</a:t>
            </a:r>
            <a:r>
              <a:rPr lang="hr-HR" sz="2000" dirty="0"/>
              <a:t> poruke</a:t>
            </a:r>
          </a:p>
          <a:p>
            <a:r>
              <a:rPr lang="hr-HR" sz="2000" dirty="0">
                <a:solidFill>
                  <a:srgbClr val="FF0000"/>
                </a:solidFill>
              </a:rPr>
              <a:t>SPEAK</a:t>
            </a:r>
            <a:r>
              <a:rPr lang="hr-HR" sz="2000" dirty="0"/>
              <a:t>-</a:t>
            </a:r>
            <a:r>
              <a:rPr lang="hr-HR" sz="2000" dirty="0" err="1"/>
              <a:t>usmjernik</a:t>
            </a:r>
            <a:r>
              <a:rPr lang="hr-HR" sz="2000" dirty="0"/>
              <a:t> šalje periodičke </a:t>
            </a:r>
            <a:r>
              <a:rPr lang="hr-HR" sz="2000" dirty="0" err="1"/>
              <a:t>Hello</a:t>
            </a:r>
            <a:r>
              <a:rPr lang="hr-HR" sz="2000" dirty="0"/>
              <a:t> poruke i sudjeluje u izboru </a:t>
            </a:r>
            <a:r>
              <a:rPr lang="hr-HR" sz="2000" dirty="0" err="1"/>
              <a:t>Active</a:t>
            </a:r>
            <a:r>
              <a:rPr lang="hr-HR" sz="2000" dirty="0"/>
              <a:t> ili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usmjernika</a:t>
            </a:r>
            <a:r>
              <a:rPr lang="hr-HR" sz="2000" dirty="0"/>
              <a:t>. </a:t>
            </a:r>
            <a:r>
              <a:rPr lang="hr-HR" sz="2000" dirty="0" err="1"/>
              <a:t>usmjernik</a:t>
            </a:r>
            <a:r>
              <a:rPr lang="hr-HR" sz="2000" dirty="0"/>
              <a:t> ne može ući u ovo stanje ako nema Virtualnu IP adresu konfiguriranu</a:t>
            </a:r>
          </a:p>
          <a:p>
            <a:r>
              <a:rPr lang="hr-HR" sz="2000" dirty="0">
                <a:solidFill>
                  <a:srgbClr val="FF0000"/>
                </a:solidFill>
              </a:rPr>
              <a:t>STANDBY</a:t>
            </a:r>
            <a:r>
              <a:rPr lang="hr-HR" sz="2000" dirty="0"/>
              <a:t>-</a:t>
            </a:r>
            <a:r>
              <a:rPr lang="hr-HR" sz="2000" dirty="0" err="1"/>
              <a:t>usmjernik</a:t>
            </a:r>
            <a:r>
              <a:rPr lang="hr-HR" sz="2000" dirty="0"/>
              <a:t> je kandidat za preuzimanje uloge Aktivnog </a:t>
            </a:r>
            <a:r>
              <a:rPr lang="hr-HR" sz="2000" dirty="0" err="1"/>
              <a:t>usmjernika</a:t>
            </a:r>
            <a:r>
              <a:rPr lang="hr-HR" sz="2000" dirty="0"/>
              <a:t> (trenutno je backup), može biti samo jedan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 u HSRP </a:t>
            </a:r>
            <a:r>
              <a:rPr lang="hr-HR" sz="2000" dirty="0" err="1"/>
              <a:t>standby</a:t>
            </a:r>
            <a:r>
              <a:rPr lang="hr-HR" sz="2000" dirty="0"/>
              <a:t> grupi (izuzev prijelaznih stanja)</a:t>
            </a:r>
          </a:p>
          <a:p>
            <a:r>
              <a:rPr lang="hr-HR" sz="2000" dirty="0">
                <a:solidFill>
                  <a:srgbClr val="FF0000"/>
                </a:solidFill>
              </a:rPr>
              <a:t>ACTIVE</a:t>
            </a:r>
            <a:r>
              <a:rPr lang="hr-HR" sz="2000" dirty="0"/>
              <a:t>-</a:t>
            </a:r>
            <a:r>
              <a:rPr lang="hr-HR" sz="2000" dirty="0" err="1"/>
              <a:t>usmjernik</a:t>
            </a:r>
            <a:r>
              <a:rPr lang="hr-HR" sz="2000" dirty="0"/>
              <a:t> se koristi kao </a:t>
            </a:r>
            <a:r>
              <a:rPr lang="hr-HR" sz="2000" dirty="0" err="1"/>
              <a:t>Gateway</a:t>
            </a:r>
            <a:r>
              <a:rPr lang="hr-HR" sz="2000" dirty="0"/>
              <a:t> za računala u </a:t>
            </a:r>
            <a:r>
              <a:rPr lang="hr-HR" sz="2000" dirty="0" err="1"/>
              <a:t>sbnetu</a:t>
            </a:r>
            <a:r>
              <a:rPr lang="hr-HR" sz="2000" dirty="0"/>
              <a:t> i šalje promet između Virtualne MAC i IP </a:t>
            </a:r>
            <a:r>
              <a:rPr lang="hr-HR" sz="2000" dirty="0" err="1"/>
              <a:t>adres</a:t>
            </a:r>
            <a:r>
              <a:rPr lang="hr-HR" sz="2000" dirty="0"/>
              <a:t> i računala u </a:t>
            </a:r>
            <a:r>
              <a:rPr lang="hr-HR" sz="2000" dirty="0" err="1"/>
              <a:t>subnetu</a:t>
            </a:r>
            <a:r>
              <a:rPr lang="hr-HR" sz="2000" dirty="0"/>
              <a:t>. Samo je jedan </a:t>
            </a:r>
            <a:r>
              <a:rPr lang="hr-HR" sz="2000" dirty="0" err="1"/>
              <a:t>Active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 moguć u grupi (izuzev prijelaznih stanja)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04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4" name="Pravokutnik 1">
            <a:extLst>
              <a:ext uri="{FF2B5EF4-FFF2-40B4-BE49-F238E27FC236}">
                <a16:creationId xmlns:a16="http://schemas.microsoft.com/office/drawing/2014/main" id="{619F4FE5-F1F3-4688-B2AA-11A226BDCD85}"/>
              </a:ext>
            </a:extLst>
          </p:cNvPr>
          <p:cNvSpPr/>
          <p:nvPr/>
        </p:nvSpPr>
        <p:spPr>
          <a:xfrm>
            <a:off x="145590" y="705370"/>
            <a:ext cx="111469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u="sng" dirty="0"/>
              <a:t>HSRP stanja</a:t>
            </a:r>
            <a:r>
              <a:rPr lang="hr-HR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Svi HSRP </a:t>
            </a:r>
            <a:r>
              <a:rPr lang="hr-HR" sz="2000" dirty="0" err="1"/>
              <a:t>usmjernici</a:t>
            </a:r>
            <a:r>
              <a:rPr lang="hr-HR" sz="2000" dirty="0"/>
              <a:t> počinju od INITIAL stanja.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u="sng" dirty="0">
                <a:solidFill>
                  <a:srgbClr val="FF0000"/>
                </a:solidFill>
              </a:rPr>
              <a:t>LISTEN</a:t>
            </a:r>
            <a:r>
              <a:rPr lang="hr-HR" sz="2000" dirty="0"/>
              <a:t> stanje se koristi kako bi se odredilo postoji li </a:t>
            </a:r>
            <a:r>
              <a:rPr lang="hr-HR" sz="2000" dirty="0" err="1"/>
              <a:t>Active</a:t>
            </a:r>
            <a:r>
              <a:rPr lang="hr-HR" sz="2000" dirty="0"/>
              <a:t> i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 u grupi. U ovom stanju </a:t>
            </a:r>
            <a:r>
              <a:rPr lang="hr-HR" sz="2000" dirty="0" err="1"/>
              <a:t>usmjernici</a:t>
            </a:r>
            <a:r>
              <a:rPr lang="hr-HR" sz="2000" dirty="0"/>
              <a:t> sudjeluju u odabiru </a:t>
            </a:r>
            <a:r>
              <a:rPr lang="hr-HR" sz="2000" dirty="0" err="1"/>
              <a:t>Active</a:t>
            </a:r>
            <a:r>
              <a:rPr lang="hr-HR" sz="2000" dirty="0"/>
              <a:t> i/ili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usmjernika</a:t>
            </a:r>
            <a:r>
              <a:rPr lang="hr-HR" sz="2000" dirty="0"/>
              <a:t>. HSRP koristi </a:t>
            </a:r>
            <a:r>
              <a:rPr lang="hr-HR" sz="2000" dirty="0" err="1"/>
              <a:t>Hello</a:t>
            </a:r>
            <a:r>
              <a:rPr lang="hr-HR" sz="2000" dirty="0"/>
              <a:t> i </a:t>
            </a:r>
            <a:r>
              <a:rPr lang="hr-HR" sz="2000" dirty="0" err="1"/>
              <a:t>Hold</a:t>
            </a:r>
            <a:r>
              <a:rPr lang="hr-HR" sz="2000" dirty="0"/>
              <a:t> </a:t>
            </a:r>
            <a:r>
              <a:rPr lang="hr-HR" sz="2000" dirty="0" err="1"/>
              <a:t>timere</a:t>
            </a:r>
            <a:r>
              <a:rPr lang="hr-HR" sz="2000" dirty="0"/>
              <a:t> kako bi odredio kad prelazi između stanja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Konfiguracijom </a:t>
            </a:r>
            <a:r>
              <a:rPr lang="hr-HR" sz="2000" dirty="0">
                <a:solidFill>
                  <a:srgbClr val="FF0000"/>
                </a:solidFill>
              </a:rPr>
              <a:t>Prioriteta</a:t>
            </a:r>
            <a:r>
              <a:rPr lang="hr-HR" sz="2000" dirty="0"/>
              <a:t> (</a:t>
            </a:r>
            <a:r>
              <a:rPr lang="hr-HR" sz="2000" dirty="0" err="1"/>
              <a:t>Priority</a:t>
            </a:r>
            <a:r>
              <a:rPr lang="hr-HR" sz="2000" dirty="0"/>
              <a:t>) možemo utjecati na odabir </a:t>
            </a:r>
            <a:r>
              <a:rPr lang="hr-HR" sz="2000" dirty="0" err="1"/>
              <a:t>Actiev</a:t>
            </a:r>
            <a:r>
              <a:rPr lang="hr-HR" sz="2000" dirty="0"/>
              <a:t> i </a:t>
            </a:r>
            <a:r>
              <a:rPr lang="hr-HR" sz="2000" dirty="0" err="1"/>
              <a:t>Standby</a:t>
            </a:r>
            <a:r>
              <a:rPr lang="hr-HR" sz="2000" dirty="0"/>
              <a:t> </a:t>
            </a:r>
            <a:r>
              <a:rPr lang="hr-HR" sz="2000" dirty="0" err="1"/>
              <a:t>usmjernika</a:t>
            </a:r>
            <a:r>
              <a:rPr lang="hr-HR" sz="2000" dirty="0"/>
              <a:t>. Ako ne postavimo prioritet koristi se </a:t>
            </a:r>
            <a:r>
              <a:rPr lang="hr-HR" sz="2000" dirty="0" err="1">
                <a:solidFill>
                  <a:srgbClr val="FF0000"/>
                </a:solidFill>
              </a:rPr>
              <a:t>default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Priority</a:t>
            </a:r>
            <a:r>
              <a:rPr lang="hr-HR" sz="2000" dirty="0">
                <a:solidFill>
                  <a:srgbClr val="FF0000"/>
                </a:solidFill>
              </a:rPr>
              <a:t>=100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Ako neki </a:t>
            </a:r>
            <a:r>
              <a:rPr lang="hr-HR" sz="2000" dirty="0" err="1"/>
              <a:t>usmjernik</a:t>
            </a:r>
            <a:r>
              <a:rPr lang="hr-HR" sz="2000" dirty="0"/>
              <a:t> ima </a:t>
            </a:r>
            <a:r>
              <a:rPr lang="hr-HR" sz="2000" dirty="0" err="1"/>
              <a:t>Active</a:t>
            </a:r>
            <a:r>
              <a:rPr lang="hr-HR" sz="2000" dirty="0"/>
              <a:t> ulogu po </a:t>
            </a:r>
            <a:r>
              <a:rPr lang="hr-HR" sz="2000" dirty="0" err="1"/>
              <a:t>defaultu</a:t>
            </a:r>
            <a:r>
              <a:rPr lang="hr-HR" sz="2000" dirty="0"/>
              <a:t> ga se može smijeniti kada </a:t>
            </a:r>
            <a:r>
              <a:rPr lang="hr-HR" sz="2000" u="sng" dirty="0" err="1"/>
              <a:t>otkaže</a:t>
            </a:r>
            <a:r>
              <a:rPr lang="hr-HR" sz="2000" dirty="0" err="1"/>
              <a:t>..Kada</a:t>
            </a:r>
            <a:r>
              <a:rPr lang="hr-HR" sz="2000" dirty="0"/>
              <a:t> se otkazali </a:t>
            </a:r>
            <a:r>
              <a:rPr lang="hr-HR" sz="2000" dirty="0" err="1"/>
              <a:t>usmjernik</a:t>
            </a:r>
            <a:r>
              <a:rPr lang="hr-HR" sz="2000" dirty="0"/>
              <a:t> vrati u život, bez obzira na IP adrese i prioritet ne može zauzeti </a:t>
            </a:r>
            <a:r>
              <a:rPr lang="hr-HR" sz="2000" dirty="0" err="1"/>
              <a:t>Active</a:t>
            </a:r>
            <a:r>
              <a:rPr lang="hr-HR" sz="2000" dirty="0"/>
              <a:t> ulogu (ovo se može mijenjati ako konfiguriramo “</a:t>
            </a:r>
            <a:r>
              <a:rPr lang="hr-HR" sz="2000" u="sng" dirty="0" err="1">
                <a:solidFill>
                  <a:srgbClr val="FF0000"/>
                </a:solidFill>
              </a:rPr>
              <a:t>preempt</a:t>
            </a:r>
            <a:r>
              <a:rPr lang="hr-HR" sz="2000" dirty="0"/>
              <a:t>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55CF966-748F-4AFF-AF4C-1088C5EA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1236" y="3813861"/>
            <a:ext cx="5775873" cy="30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021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946F8-83A3-4FAD-9AEC-8BE2514E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66206"/>
            <a:ext cx="11870569" cy="1068888"/>
          </a:xfrm>
        </p:spPr>
        <p:txBody>
          <a:bodyPr/>
          <a:lstStyle/>
          <a:p>
            <a:r>
              <a:rPr lang="hr-HR" sz="3200" dirty="0"/>
              <a:t>HSRP (Hot </a:t>
            </a:r>
            <a:r>
              <a:rPr lang="hr-HR" sz="3200" dirty="0" err="1"/>
              <a:t>Standby</a:t>
            </a:r>
            <a:r>
              <a:rPr lang="hr-HR" sz="3200" dirty="0"/>
              <a:t> </a:t>
            </a:r>
            <a:r>
              <a:rPr lang="hr-HR" sz="3200" dirty="0" err="1"/>
              <a:t>Router</a:t>
            </a:r>
            <a:r>
              <a:rPr lang="hr-HR" sz="3200" dirty="0"/>
              <a:t> </a:t>
            </a:r>
            <a:r>
              <a:rPr lang="hr-HR" sz="3200" dirty="0" err="1"/>
              <a:t>Protocol</a:t>
            </a:r>
            <a:r>
              <a:rPr lang="hr-HR" sz="3200" dirty="0"/>
              <a:t>)</a:t>
            </a:r>
            <a:endParaRPr lang="en-US" sz="3200" dirty="0"/>
          </a:p>
        </p:txBody>
      </p:sp>
      <p:sp>
        <p:nvSpPr>
          <p:cNvPr id="5" name="Pravokutnik 1">
            <a:extLst>
              <a:ext uri="{FF2B5EF4-FFF2-40B4-BE49-F238E27FC236}">
                <a16:creationId xmlns:a16="http://schemas.microsoft.com/office/drawing/2014/main" id="{09C1E0B4-3F81-44E3-A130-C84C6C8E5EA0}"/>
              </a:ext>
            </a:extLst>
          </p:cNvPr>
          <p:cNvSpPr/>
          <p:nvPr/>
        </p:nvSpPr>
        <p:spPr>
          <a:xfrm>
            <a:off x="145590" y="705370"/>
            <a:ext cx="11146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HSRP i STP topologija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 redundantnoj STP mreži neki od linkova su blokirani, ali STP uopće nije </a:t>
            </a:r>
            <a:r>
              <a:rPr lang="hr-HR" sz="2000" dirty="0" err="1"/>
              <a:t>svijestan</a:t>
            </a:r>
            <a:r>
              <a:rPr lang="hr-HR" sz="2000" dirty="0"/>
              <a:t> HSRP protokola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Jedino što </a:t>
            </a:r>
            <a:r>
              <a:rPr lang="hr-HR" sz="2000" dirty="0">
                <a:solidFill>
                  <a:srgbClr val="FF0000"/>
                </a:solidFill>
              </a:rPr>
              <a:t>trebamo paziti </a:t>
            </a:r>
            <a:r>
              <a:rPr lang="hr-HR" sz="2000" dirty="0"/>
              <a:t>ako konfiguriramo STP i neki od FHRP je da </a:t>
            </a:r>
            <a:r>
              <a:rPr lang="hr-HR" sz="2000" dirty="0" err="1"/>
              <a:t>Active</a:t>
            </a:r>
            <a:r>
              <a:rPr lang="hr-HR" sz="2000" dirty="0"/>
              <a:t> </a:t>
            </a:r>
            <a:r>
              <a:rPr lang="hr-HR" sz="2000" dirty="0" err="1"/>
              <a:t>usmjernik</a:t>
            </a:r>
            <a:r>
              <a:rPr lang="hr-HR" sz="2000" dirty="0"/>
              <a:t> bude na </a:t>
            </a:r>
            <a:r>
              <a:rPr lang="hr-HR" sz="2000" dirty="0" err="1"/>
              <a:t>switchu</a:t>
            </a:r>
            <a:r>
              <a:rPr lang="hr-HR" sz="2000" dirty="0"/>
              <a:t> koji je </a:t>
            </a:r>
            <a:r>
              <a:rPr lang="hr-HR" sz="2000" dirty="0" err="1"/>
              <a:t>root</a:t>
            </a:r>
            <a:r>
              <a:rPr lang="hr-HR" sz="2000" dirty="0"/>
              <a:t> za određeni VLAN, ako nije onda koristimo neoptimalnu putanju kroz mrežu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EDF4583-B13F-4589-B864-09404D16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801" y="2391728"/>
            <a:ext cx="5222421" cy="39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537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3154</Words>
  <Application>Microsoft Office PowerPoint</Application>
  <PresentationFormat>Widescreen</PresentationFormat>
  <Paragraphs>340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Segoe UI</vt:lpstr>
      <vt:lpstr>Calibri</vt:lpstr>
      <vt:lpstr>Stolzl Bold</vt:lpstr>
      <vt:lpstr>ARS Maquette Pro</vt:lpstr>
      <vt:lpstr>Calibri Light</vt:lpstr>
      <vt:lpstr>Segoe UI Semibold</vt:lpstr>
      <vt:lpstr>Office Theme</vt:lpstr>
      <vt:lpstr>FHRP (First Hop Redundancy Protocols) -HSRP,VRRP,GLBP</vt:lpstr>
      <vt:lpstr>FHRP (First Hop Redundancy Protocols)</vt:lpstr>
      <vt:lpstr>FHRP (First Hop Redundancy Protocols)</vt:lpstr>
      <vt:lpstr>HSRP (Hot Standby Router Protocol)</vt:lpstr>
      <vt:lpstr>HSRP (Hot Standby Router Protocol)</vt:lpstr>
      <vt:lpstr>HSRP (Hot Standby Router Protocol)</vt:lpstr>
      <vt:lpstr>HSRP (Hot Standby Router Protocol)</vt:lpstr>
      <vt:lpstr>HSRP (Hot Standby Router Protocol)</vt:lpstr>
      <vt:lpstr>HSRP (Hot Standby Router Protocol)</vt:lpstr>
      <vt:lpstr>HSRP (Hot Standby Router Protocol)</vt:lpstr>
      <vt:lpstr>HSRP (Hot Standby Router Protocol)</vt:lpstr>
      <vt:lpstr>HSRP (Hot Standby Router Protocol)</vt:lpstr>
      <vt:lpstr>HSRP (Hot Standby Router Protocol)</vt:lpstr>
      <vt:lpstr>HSRP (Hot Standby Router Protocol)</vt:lpstr>
      <vt:lpstr>PowerPoint Presentation</vt:lpstr>
      <vt:lpstr>VRRP (Virtual Router Redundancy Protocol)</vt:lpstr>
      <vt:lpstr>VRRP (Virtual Router Redundancy Protocol)</vt:lpstr>
      <vt:lpstr>VRRP (Virtual Router Redundancy Protocol)</vt:lpstr>
      <vt:lpstr>VRRP (Virtual Router Redundancy Protocol)</vt:lpstr>
      <vt:lpstr>VRRP (Virtual Router Redundancy Protocol)</vt:lpstr>
      <vt:lpstr>VRRP (Virtual Router Redundancy Protocol)</vt:lpstr>
      <vt:lpstr>PowerPoint Presentation</vt:lpstr>
      <vt:lpstr>GLBP (Gateway Loadbalancing Protocol)</vt:lpstr>
      <vt:lpstr>GLBP (Gateway Loadbalancing Protocol)</vt:lpstr>
      <vt:lpstr>GLBP (Gateway Loadbalancing Protocol)</vt:lpstr>
      <vt:lpstr>GLBP (Gateway Loadbalancing Protocol)</vt:lpstr>
      <vt:lpstr>GLBP (Gateway Loadbalancing Protocol)</vt:lpstr>
      <vt:lpstr>GLBP (Gateway Loadbalancing Protocol)</vt:lpstr>
      <vt:lpstr>GLBP (Gateway Loadbalancing Protocol)</vt:lpstr>
      <vt:lpstr>GLBP (Gateway Loadbalancing Protocol)</vt:lpstr>
      <vt:lpstr>PowerPoint Presentation</vt:lpstr>
      <vt:lpstr>PowerPoint Presentation</vt:lpstr>
      <vt:lpstr>L2 discovery (CDP, LLDP)</vt:lpstr>
      <vt:lpstr>CDP (Cisco Discovery Protocol)</vt:lpstr>
      <vt:lpstr>CDP (Cisco Discovery Protocol)</vt:lpstr>
      <vt:lpstr>CDP (Cisco Discovery Protocol)</vt:lpstr>
      <vt:lpstr>CDP (Cisco Discovery Protocol)</vt:lpstr>
      <vt:lpstr>CDP (Cisco Discovery Protocol)</vt:lpstr>
      <vt:lpstr>CDP (Cisco Discovery Protocol)</vt:lpstr>
      <vt:lpstr>CDP (Cisco Discovery Protocol)</vt:lpstr>
      <vt:lpstr>LLDP i LLDP-MED</vt:lpstr>
      <vt:lpstr>LLDP i LLDP-MED</vt:lpstr>
      <vt:lpstr>LLDP i LLDP-MED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Silvio Papić</cp:lastModifiedBy>
  <cp:revision>130</cp:revision>
  <dcterms:created xsi:type="dcterms:W3CDTF">2017-11-15T14:56:38Z</dcterms:created>
  <dcterms:modified xsi:type="dcterms:W3CDTF">2024-05-08T07:54:16Z</dcterms:modified>
  <cp:contentStatus/>
</cp:coreProperties>
</file>