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4"/>
  </p:notesMasterIdLst>
  <p:sldIdLst>
    <p:sldId id="257" r:id="rId5"/>
    <p:sldId id="272" r:id="rId6"/>
    <p:sldId id="342" r:id="rId7"/>
    <p:sldId id="343" r:id="rId8"/>
    <p:sldId id="344" r:id="rId9"/>
    <p:sldId id="339" r:id="rId10"/>
    <p:sldId id="341" r:id="rId11"/>
    <p:sldId id="335" r:id="rId12"/>
    <p:sldId id="340" r:id="rId13"/>
    <p:sldId id="336" r:id="rId14"/>
    <p:sldId id="334" r:id="rId15"/>
    <p:sldId id="346" r:id="rId16"/>
    <p:sldId id="345" r:id="rId17"/>
    <p:sldId id="347" r:id="rId18"/>
    <p:sldId id="348" r:id="rId19"/>
    <p:sldId id="349" r:id="rId20"/>
    <p:sldId id="350" r:id="rId21"/>
    <p:sldId id="313" r:id="rId22"/>
    <p:sldId id="330" r:id="rId23"/>
  </p:sldIdLst>
  <p:sldSz cx="12192000" cy="6858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AE01A-AC1D-52C0-F983-23B5F9340B62}" v="1" dt="2023-10-22T10:20:17.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68942" autoAdjust="0"/>
  </p:normalViewPr>
  <p:slideViewPr>
    <p:cSldViewPr snapToGrid="0" snapToObjects="1">
      <p:cViewPr varScale="1">
        <p:scale>
          <a:sx n="57" d="100"/>
          <a:sy n="57" d="100"/>
        </p:scale>
        <p:origin x="1651"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pPr/>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pPr/>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elefonicaserviciosaudiovisuales.com/en/audiovisual-dictionary/compressio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telefonicaserviciosaudiovisuales.com/en/audiovisual-dictionary/itu-r-60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a:t>
            </a:fld>
            <a:endParaRPr lang="en-US"/>
          </a:p>
        </p:txBody>
      </p:sp>
    </p:spTree>
    <p:extLst>
      <p:ext uri="{BB962C8B-B14F-4D97-AF65-F5344CB8AC3E}">
        <p14:creationId xmlns:p14="http://schemas.microsoft.com/office/powerpoint/2010/main" val="135658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Keyboard, mouse, stylus/ light pen</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3</a:t>
            </a:fld>
            <a:endParaRPr lang="en-US"/>
          </a:p>
        </p:txBody>
      </p:sp>
    </p:spTree>
    <p:extLst>
      <p:ext uri="{BB962C8B-B14F-4D97-AF65-F5344CB8AC3E}">
        <p14:creationId xmlns:p14="http://schemas.microsoft.com/office/powerpoint/2010/main" val="281859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8</a:t>
            </a:fld>
            <a:endParaRPr lang="en-US"/>
          </a:p>
        </p:txBody>
      </p:sp>
    </p:spTree>
    <p:extLst>
      <p:ext uri="{BB962C8B-B14F-4D97-AF65-F5344CB8AC3E}">
        <p14:creationId xmlns:p14="http://schemas.microsoft.com/office/powerpoint/2010/main" val="248381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11</a:t>
            </a:fld>
            <a:endParaRPr lang="en-US"/>
          </a:p>
        </p:txBody>
      </p:sp>
    </p:spTree>
    <p:extLst>
      <p:ext uri="{BB962C8B-B14F-4D97-AF65-F5344CB8AC3E}">
        <p14:creationId xmlns:p14="http://schemas.microsoft.com/office/powerpoint/2010/main" val="2340605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The keyboard and the mouse</a:t>
            </a:r>
          </a:p>
          <a:p>
            <a:pPr marL="228600" indent="-228600">
              <a:buAutoNum type="arabicPeriod"/>
            </a:pPr>
            <a:r>
              <a:rPr lang="en-GB" dirty="0"/>
              <a:t>By using high quality headset microphone</a:t>
            </a:r>
          </a:p>
          <a:p>
            <a:pPr marL="228600" indent="-228600">
              <a:buAutoNum type="arabicPeriod"/>
            </a:pPr>
            <a:r>
              <a:rPr lang="en-GB" dirty="0"/>
              <a:t>Around 98%</a:t>
            </a:r>
          </a:p>
          <a:p>
            <a:pPr marL="228600" indent="-228600">
              <a:buAutoNum type="arabicPeriod"/>
            </a:pPr>
            <a:r>
              <a:rPr lang="en-GB" dirty="0"/>
              <a:t>By reading aloud sample text for a few minutes</a:t>
            </a:r>
          </a:p>
          <a:p>
            <a:pPr marL="228600" indent="-228600">
              <a:buAutoNum type="arabicPeriod"/>
            </a:pPr>
            <a:r>
              <a:rPr lang="en-GB" dirty="0"/>
              <a:t>Proper names, abbreviations and unusual words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13</a:t>
            </a:fld>
            <a:endParaRPr lang="en-US"/>
          </a:p>
        </p:txBody>
      </p:sp>
    </p:spTree>
    <p:extLst>
      <p:ext uri="{BB962C8B-B14F-4D97-AF65-F5344CB8AC3E}">
        <p14:creationId xmlns:p14="http://schemas.microsoft.com/office/powerpoint/2010/main" val="256599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Photocopier</a:t>
            </a:r>
          </a:p>
          <a:p>
            <a:pPr marL="228600" indent="-228600">
              <a:buAutoNum type="arabicPeriod"/>
            </a:pPr>
            <a:r>
              <a:rPr lang="en-GB" dirty="0"/>
              <a:t>Computer</a:t>
            </a:r>
          </a:p>
          <a:p>
            <a:pPr marL="228600" indent="-228600">
              <a:buAutoNum type="arabicPeriod"/>
            </a:pPr>
            <a:r>
              <a:rPr lang="en-GB" dirty="0"/>
              <a:t>OCR (optical character recognition)</a:t>
            </a:r>
          </a:p>
          <a:p>
            <a:pPr marL="228600" indent="-228600">
              <a:buAutoNum type="arabicPeriod"/>
            </a:pPr>
            <a:r>
              <a:rPr lang="en-GB" dirty="0"/>
              <a:t>Text, </a:t>
            </a:r>
            <a:r>
              <a:rPr lang="en-GB" dirty="0" err="1"/>
              <a:t>colored</a:t>
            </a:r>
            <a:r>
              <a:rPr lang="en-GB" dirty="0"/>
              <a:t> pictures and even small 3D objects</a:t>
            </a:r>
          </a:p>
          <a:p>
            <a:pPr marL="228600" indent="-228600">
              <a:buAutoNum type="arabicPeriod"/>
            </a:pPr>
            <a:r>
              <a:rPr lang="en-GB" dirty="0"/>
              <a:t>35mm slides</a:t>
            </a:r>
          </a:p>
          <a:p>
            <a:pPr marL="228600" indent="-228600">
              <a:buAutoNum type="arabicPeriod"/>
            </a:pPr>
            <a:r>
              <a:rPr lang="en-GB" dirty="0"/>
              <a:t>Small pictures and logos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14</a:t>
            </a:fld>
            <a:endParaRPr lang="en-US"/>
          </a:p>
        </p:txBody>
      </p:sp>
    </p:spTree>
    <p:extLst>
      <p:ext uri="{BB962C8B-B14F-4D97-AF65-F5344CB8AC3E}">
        <p14:creationId xmlns:p14="http://schemas.microsoft.com/office/powerpoint/2010/main" val="339879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15</a:t>
            </a:fld>
            <a:endParaRPr lang="en-US"/>
          </a:p>
        </p:txBody>
      </p:sp>
    </p:spTree>
    <p:extLst>
      <p:ext uri="{BB962C8B-B14F-4D97-AF65-F5344CB8AC3E}">
        <p14:creationId xmlns:p14="http://schemas.microsoft.com/office/powerpoint/2010/main" val="349613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16</a:t>
            </a:fld>
            <a:endParaRPr lang="en-US"/>
          </a:p>
        </p:txBody>
      </p:sp>
    </p:spTree>
    <p:extLst>
      <p:ext uri="{BB962C8B-B14F-4D97-AF65-F5344CB8AC3E}">
        <p14:creationId xmlns:p14="http://schemas.microsoft.com/office/powerpoint/2010/main" val="286094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2593B5"/>
                </a:solidFill>
                <a:effectLst/>
                <a:latin typeface="TelefonicaWeb-Light"/>
              </a:rPr>
              <a:t>JPEG (Joint Photographic Experts Group) </a:t>
            </a:r>
            <a:r>
              <a:rPr lang="en-GB" b="0" i="0" dirty="0">
                <a:solidFill>
                  <a:srgbClr val="333333"/>
                </a:solidFill>
                <a:effectLst/>
                <a:latin typeface="TelefonicaWeb-Light"/>
              </a:rPr>
              <a:t>Named as a Group of Experts in Still Photography, this name refers to a standard in data </a:t>
            </a:r>
            <a:r>
              <a:rPr lang="en-GB" b="0" i="0" u="none" strike="noStrike" dirty="0">
                <a:solidFill>
                  <a:srgbClr val="000000"/>
                </a:solidFill>
                <a:effectLst/>
                <a:latin typeface="TelefonicaWeb-Light"/>
                <a:hlinkClick r:id="rId3"/>
              </a:rPr>
              <a:t>compression</a:t>
            </a:r>
            <a:r>
              <a:rPr lang="en-GB" b="0" i="0" dirty="0">
                <a:solidFill>
                  <a:srgbClr val="333333"/>
                </a:solidFill>
                <a:effectLst/>
                <a:latin typeface="TelefonicaWeb-Light"/>
              </a:rPr>
              <a:t> for still images.</a:t>
            </a:r>
          </a:p>
          <a:p>
            <a:pPr algn="l" fontAlgn="base"/>
            <a:r>
              <a:rPr lang="en-GB" b="0" i="0" dirty="0">
                <a:solidFill>
                  <a:srgbClr val="333333"/>
                </a:solidFill>
                <a:effectLst/>
                <a:latin typeface="TelefonicaWeb-Light"/>
              </a:rPr>
              <a:t>In particular, the work of the group has been developed with images encoded with the </a:t>
            </a:r>
            <a:r>
              <a:rPr lang="en-GB" b="0" i="0" u="none" strike="noStrike" dirty="0">
                <a:solidFill>
                  <a:srgbClr val="000000"/>
                </a:solidFill>
                <a:effectLst/>
                <a:latin typeface="TelefonicaWeb-Light"/>
                <a:hlinkClick r:id="rId4"/>
              </a:rPr>
              <a:t>ITU-R 601</a:t>
            </a:r>
            <a:r>
              <a:rPr lang="en-GB" b="0" i="0" dirty="0">
                <a:solidFill>
                  <a:srgbClr val="333333"/>
                </a:solidFill>
                <a:effectLst/>
                <a:latin typeface="TelefonicaWeb-Light"/>
              </a:rPr>
              <a:t> standard. JPEG uses DCT </a:t>
            </a:r>
            <a:r>
              <a:rPr lang="en-GB" b="0" i="0" u="none" strike="noStrike" dirty="0">
                <a:solidFill>
                  <a:srgbClr val="000000"/>
                </a:solidFill>
                <a:effectLst/>
                <a:latin typeface="TelefonicaWeb-Light"/>
                <a:hlinkClick r:id="rId3"/>
              </a:rPr>
              <a:t>compression</a:t>
            </a:r>
            <a:r>
              <a:rPr lang="en-GB" b="0" i="0" dirty="0">
                <a:solidFill>
                  <a:srgbClr val="333333"/>
                </a:solidFill>
                <a:effectLst/>
                <a:latin typeface="TelefonicaWeb-Light"/>
              </a:rPr>
              <a:t> and offers data </a:t>
            </a:r>
            <a:r>
              <a:rPr lang="en-GB" b="0" i="0" u="none" strike="noStrike" dirty="0">
                <a:solidFill>
                  <a:srgbClr val="000000"/>
                </a:solidFill>
                <a:effectLst/>
                <a:latin typeface="TelefonicaWeb-Light"/>
                <a:hlinkClick r:id="rId3"/>
              </a:rPr>
              <a:t>compression</a:t>
            </a:r>
            <a:r>
              <a:rPr lang="en-GB" b="0" i="0" dirty="0">
                <a:solidFill>
                  <a:srgbClr val="333333"/>
                </a:solidFill>
                <a:effectLst/>
                <a:latin typeface="TelefonicaWeb-Light"/>
              </a:rPr>
              <a:t> of between 2 and 100 times the original size.</a:t>
            </a: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17</a:t>
            </a:fld>
            <a:endParaRPr lang="en-US"/>
          </a:p>
        </p:txBody>
      </p:sp>
    </p:spTree>
    <p:extLst>
      <p:ext uri="{BB962C8B-B14F-4D97-AF65-F5344CB8AC3E}">
        <p14:creationId xmlns:p14="http://schemas.microsoft.com/office/powerpoint/2010/main" val="115461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10/23/2023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83086" y="728663"/>
            <a:ext cx="5170713" cy="1680429"/>
          </a:xfrm>
        </p:spPr>
        <p:txBody>
          <a:bodyPr>
            <a:normAutofit/>
          </a:bodyPr>
          <a:lstStyle>
            <a:lvl1pPr>
              <a:defRPr sz="5400">
                <a:solidFill>
                  <a:schemeClr val="bg1"/>
                </a:solidFill>
              </a:defRPr>
            </a:lvl1pPr>
          </a:lstStyle>
          <a:p>
            <a:r>
              <a:rPr lang="hr-HR" sz="4800" dirty="0">
                <a:solidFill>
                  <a:schemeClr val="bg1"/>
                </a:solidFill>
                <a:latin typeface="Stolzl Bold" panose="00000800000000000000" pitchFamily="50" charset="-18"/>
              </a:rPr>
              <a:t>Glavni naslov</a:t>
            </a:r>
            <a:br>
              <a:rPr lang="hr-HR" sz="4800" dirty="0">
                <a:solidFill>
                  <a:schemeClr val="bg1"/>
                </a:solidFill>
                <a:latin typeface="Stolzl Bold" panose="00000800000000000000" pitchFamily="50" charset="-18"/>
              </a:rPr>
            </a:br>
            <a:r>
              <a:rPr lang="hr-HR" sz="4800" dirty="0">
                <a:solidFill>
                  <a:schemeClr val="bg1"/>
                </a:solidFill>
                <a:latin typeface="Stolzl Book" panose="00000500000000000000" pitchFamily="50" charset="-18"/>
              </a:rPr>
              <a:t>Tekst</a:t>
            </a:r>
          </a:p>
        </p:txBody>
      </p:sp>
      <p:pic>
        <p:nvPicPr>
          <p:cNvPr id="8" name="Slika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874540"/>
            <a:ext cx="6183086" cy="599318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10/23/2023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10/23/2023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32" y="6283318"/>
            <a:ext cx="1414604" cy="574682"/>
          </a:xfrm>
          <a:prstGeom prst="rect">
            <a:avLst/>
          </a:prstGeom>
        </p:spPr>
      </p:pic>
      <p:sp>
        <p:nvSpPr>
          <p:cNvPr id="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9411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Slika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97290"/>
            <a:ext cx="8686800" cy="560709"/>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62"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16.emf"/><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17.emf"/><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cribd.com/document/266312924/Check-Your-English-Vocabulary-for-Computers-and-Information-Technology" TargetMode="External"/><Relationship Id="rId2" Type="http://schemas.openxmlformats.org/officeDocument/2006/relationships/hyperlink" Target="https://www.academia.edu/28436822/Infotech_english_for_computer_users_Students_Book_4th_Edition" TargetMode="External"/><Relationship Id="rId1" Type="http://schemas.openxmlformats.org/officeDocument/2006/relationships/slideLayout" Target="../slideLayouts/slideLayout2.xml"/><Relationship Id="rId4" Type="http://schemas.openxmlformats.org/officeDocument/2006/relationships/hyperlink" Target="https://data-flair.training/blogs/input-output-devices-of-compute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veryfi.com/receipt-ocr-api/"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728300"/>
            <a:ext cx="4612404" cy="2014537"/>
          </a:xfrm>
        </p:spPr>
        <p:txBody>
          <a:bodyPr>
            <a:normAutofit fontScale="90000"/>
          </a:bodyPr>
          <a:lstStyle/>
          <a:p>
            <a:pPr>
              <a:lnSpc>
                <a:spcPct val="107000"/>
              </a:lnSpc>
              <a:spcAft>
                <a:spcPts val="800"/>
              </a:spcAft>
            </a:pP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ENGLISH FOR IT</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Week </a:t>
            </a:r>
            <a:r>
              <a:rPr lang="en-GB" sz="4400" kern="100" dirty="0">
                <a:latin typeface="Calibri" panose="020F0502020204030204" pitchFamily="34" charset="0"/>
                <a:ea typeface="Calibri" panose="020F0502020204030204" pitchFamily="34" charset="0"/>
                <a:cs typeface="Times New Roman" panose="02020603050405020304" pitchFamily="18" charset="0"/>
              </a:rPr>
              <a:t>4</a:t>
            </a: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 VOCABULARY</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000" kern="100" dirty="0">
                <a:effectLst/>
                <a:latin typeface="Calibri" panose="020F0502020204030204" pitchFamily="34" charset="0"/>
                <a:ea typeface="Calibri" panose="020F0502020204030204" pitchFamily="34" charset="0"/>
                <a:cs typeface="Times New Roman" panose="02020603050405020304" pitchFamily="18" charset="0"/>
              </a:rPr>
              <a:t>Input devices</a:t>
            </a:r>
            <a:br>
              <a:rPr lang="hr-HR"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hr-HR"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C9555A3-A154-4EF9-38CC-95F9072208A9}"/>
              </a:ext>
            </a:extLst>
          </p:cNvPr>
          <p:cNvPicPr>
            <a:picLocks noGrp="1" noChangeAspect="1"/>
          </p:cNvPicPr>
          <p:nvPr>
            <p:ph idx="1"/>
          </p:nvPr>
        </p:nvPicPr>
        <p:blipFill>
          <a:blip r:embed="rId2">
            <a:lum bright="-20000" contrast="40000"/>
          </a:blip>
          <a:stretch>
            <a:fillRect/>
          </a:stretch>
        </p:blipFill>
        <p:spPr>
          <a:xfrm>
            <a:off x="1040627" y="1022555"/>
            <a:ext cx="8747813" cy="5154408"/>
          </a:xfrm>
        </p:spPr>
      </p:pic>
    </p:spTree>
    <p:extLst>
      <p:ext uri="{BB962C8B-B14F-4D97-AF65-F5344CB8AC3E}">
        <p14:creationId xmlns:p14="http://schemas.microsoft.com/office/powerpoint/2010/main" val="3031939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D83158-A6B6-083C-3BCA-5293CCB4F821}"/>
              </a:ext>
            </a:extLst>
          </p:cNvPr>
          <p:cNvPicPr>
            <a:picLocks noChangeAspect="1"/>
          </p:cNvPicPr>
          <p:nvPr/>
        </p:nvPicPr>
        <p:blipFill rotWithShape="1">
          <a:blip r:embed="rId3"/>
          <a:srcRect l="25000" t="36111" r="26875" b="30278"/>
          <a:stretch/>
        </p:blipFill>
        <p:spPr>
          <a:xfrm>
            <a:off x="214746" y="1076325"/>
            <a:ext cx="11977254" cy="4705350"/>
          </a:xfrm>
          <a:prstGeom prst="rect">
            <a:avLst/>
          </a:prstGeom>
        </p:spPr>
      </p:pic>
    </p:spTree>
    <p:extLst>
      <p:ext uri="{BB962C8B-B14F-4D97-AF65-F5344CB8AC3E}">
        <p14:creationId xmlns:p14="http://schemas.microsoft.com/office/powerpoint/2010/main" val="3228174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E20494-E6F9-FD99-FD4B-2C8E319EA36C}"/>
              </a:ext>
            </a:extLst>
          </p:cNvPr>
          <p:cNvSpPr>
            <a:spLocks noGrp="1"/>
          </p:cNvSpPr>
          <p:nvPr>
            <p:ph idx="1"/>
          </p:nvPr>
        </p:nvSpPr>
        <p:spPr/>
        <p:txBody>
          <a:bodyPr/>
          <a:lstStyle/>
          <a:p>
            <a:endParaRPr lang="hr-HR"/>
          </a:p>
        </p:txBody>
      </p:sp>
      <p:sp>
        <p:nvSpPr>
          <p:cNvPr id="5" name="Title 4">
            <a:extLst>
              <a:ext uri="{FF2B5EF4-FFF2-40B4-BE49-F238E27FC236}">
                <a16:creationId xmlns:a16="http://schemas.microsoft.com/office/drawing/2014/main" id="{36E47FBE-F3A7-51E3-9D7B-159D851B746E}"/>
              </a:ext>
            </a:extLst>
          </p:cNvPr>
          <p:cNvSpPr>
            <a:spLocks noGrp="1"/>
          </p:cNvSpPr>
          <p:nvPr>
            <p:ph type="title"/>
          </p:nvPr>
        </p:nvSpPr>
        <p:spPr/>
        <p:txBody>
          <a:bodyPr/>
          <a:lstStyle/>
          <a:p>
            <a:endParaRPr lang="hr-HR"/>
          </a:p>
        </p:txBody>
      </p:sp>
      <p:pic>
        <p:nvPicPr>
          <p:cNvPr id="7" name="Picture 6">
            <a:extLst>
              <a:ext uri="{FF2B5EF4-FFF2-40B4-BE49-F238E27FC236}">
                <a16:creationId xmlns:a16="http://schemas.microsoft.com/office/drawing/2014/main" id="{109CD42A-CDE4-0EAC-A5EA-09B15CE53D6E}"/>
              </a:ext>
            </a:extLst>
          </p:cNvPr>
          <p:cNvPicPr>
            <a:picLocks noChangeAspect="1"/>
          </p:cNvPicPr>
          <p:nvPr/>
        </p:nvPicPr>
        <p:blipFill rotWithShape="1">
          <a:blip r:embed="rId2"/>
          <a:srcRect t="2397"/>
          <a:stretch/>
        </p:blipFill>
        <p:spPr>
          <a:xfrm>
            <a:off x="0" y="255494"/>
            <a:ext cx="12192000" cy="6506835"/>
          </a:xfrm>
          <a:prstGeom prst="rect">
            <a:avLst/>
          </a:prstGeom>
        </p:spPr>
      </p:pic>
    </p:spTree>
    <p:extLst>
      <p:ext uri="{BB962C8B-B14F-4D97-AF65-F5344CB8AC3E}">
        <p14:creationId xmlns:p14="http://schemas.microsoft.com/office/powerpoint/2010/main" val="360108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FEBD-C71C-C922-CF28-F09667CBBFC1}"/>
              </a:ext>
            </a:extLst>
          </p:cNvPr>
          <p:cNvSpPr>
            <a:spLocks noGrp="1"/>
          </p:cNvSpPr>
          <p:nvPr>
            <p:ph type="title"/>
          </p:nvPr>
        </p:nvSpPr>
        <p:spPr>
          <a:xfrm>
            <a:off x="838200" y="365125"/>
            <a:ext cx="10820400" cy="1325563"/>
          </a:xfrm>
        </p:spPr>
        <p:txBody>
          <a:bodyPr>
            <a:normAutofit/>
          </a:bodyPr>
          <a:lstStyle/>
          <a:p>
            <a:r>
              <a:rPr lang="en-GB" sz="3200" i="1" dirty="0">
                <a:solidFill>
                  <a:schemeClr val="accent1"/>
                </a:solidFill>
              </a:rPr>
              <a:t>Speech recognition systems. Listen and answer.</a:t>
            </a:r>
            <a:endParaRPr lang="hr-HR" sz="3200" i="1" dirty="0">
              <a:solidFill>
                <a:schemeClr val="accent1"/>
              </a:solidFill>
            </a:endParaRPr>
          </a:p>
        </p:txBody>
      </p:sp>
      <p:pic>
        <p:nvPicPr>
          <p:cNvPr id="5" name="Content Placeholder 4">
            <a:extLst>
              <a:ext uri="{FF2B5EF4-FFF2-40B4-BE49-F238E27FC236}">
                <a16:creationId xmlns:a16="http://schemas.microsoft.com/office/drawing/2014/main" id="{72E648A1-A242-AF32-AF22-91FC97DA2C23}"/>
              </a:ext>
            </a:extLst>
          </p:cNvPr>
          <p:cNvPicPr>
            <a:picLocks noGrp="1" noChangeAspect="1"/>
          </p:cNvPicPr>
          <p:nvPr>
            <p:ph idx="1"/>
          </p:nvPr>
        </p:nvPicPr>
        <p:blipFill>
          <a:blip r:embed="rId5"/>
          <a:stretch>
            <a:fillRect/>
          </a:stretch>
        </p:blipFill>
        <p:spPr>
          <a:xfrm>
            <a:off x="1715036" y="2786394"/>
            <a:ext cx="9066727" cy="2341123"/>
          </a:xfrm>
        </p:spPr>
      </p:pic>
      <p:sp>
        <p:nvSpPr>
          <p:cNvPr id="6" name="TextBox 5">
            <a:extLst>
              <a:ext uri="{FF2B5EF4-FFF2-40B4-BE49-F238E27FC236}">
                <a16:creationId xmlns:a16="http://schemas.microsoft.com/office/drawing/2014/main" id="{4179C5B0-3455-D81A-E9D1-5FAD07393CF6}"/>
              </a:ext>
            </a:extLst>
          </p:cNvPr>
          <p:cNvSpPr txBox="1"/>
          <p:nvPr/>
        </p:nvSpPr>
        <p:spPr>
          <a:xfrm>
            <a:off x="6347012" y="5338918"/>
            <a:ext cx="4760259" cy="830997"/>
          </a:xfrm>
          <a:prstGeom prst="rect">
            <a:avLst/>
          </a:prstGeom>
          <a:noFill/>
        </p:spPr>
        <p:txBody>
          <a:bodyPr wrap="square" rtlCol="0">
            <a:spAutoFit/>
          </a:bodyPr>
          <a:lstStyle/>
          <a:p>
            <a:r>
              <a:rPr lang="en-GB" sz="2400" i="1" dirty="0">
                <a:solidFill>
                  <a:schemeClr val="accent1"/>
                </a:solidFill>
              </a:rPr>
              <a:t>Do you use voice commands? </a:t>
            </a:r>
          </a:p>
          <a:p>
            <a:r>
              <a:rPr lang="en-GB" sz="2400" i="1" dirty="0">
                <a:solidFill>
                  <a:schemeClr val="accent1"/>
                </a:solidFill>
              </a:rPr>
              <a:t>In what situations?</a:t>
            </a:r>
            <a:endParaRPr lang="hr-HR" sz="2400" i="1" dirty="0">
              <a:solidFill>
                <a:schemeClr val="accent1"/>
              </a:solidFill>
            </a:endParaRPr>
          </a:p>
        </p:txBody>
      </p:sp>
      <p:pic>
        <p:nvPicPr>
          <p:cNvPr id="7" name="Speech recognition systems">
            <a:hlinkClick r:id="" action="ppaction://media"/>
            <a:extLst>
              <a:ext uri="{FF2B5EF4-FFF2-40B4-BE49-F238E27FC236}">
                <a16:creationId xmlns:a16="http://schemas.microsoft.com/office/drawing/2014/main" id="{042C4B4D-3288-5B22-ADB6-3425354643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34466" y="1447006"/>
            <a:ext cx="487363" cy="487363"/>
          </a:xfrm>
          <a:prstGeom prst="rect">
            <a:avLst/>
          </a:prstGeom>
        </p:spPr>
      </p:pic>
    </p:spTree>
    <p:extLst>
      <p:ext uri="{BB962C8B-B14F-4D97-AF65-F5344CB8AC3E}">
        <p14:creationId xmlns:p14="http://schemas.microsoft.com/office/powerpoint/2010/main" val="275861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7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422B-49ED-9A9F-9A27-A9F4743A7B11}"/>
              </a:ext>
            </a:extLst>
          </p:cNvPr>
          <p:cNvSpPr>
            <a:spLocks noGrp="1"/>
          </p:cNvSpPr>
          <p:nvPr>
            <p:ph type="title"/>
          </p:nvPr>
        </p:nvSpPr>
        <p:spPr/>
        <p:txBody>
          <a:bodyPr/>
          <a:lstStyle/>
          <a:p>
            <a:r>
              <a:rPr lang="en-GB" dirty="0"/>
              <a:t>Scanners</a:t>
            </a:r>
            <a:endParaRPr lang="hr-HR" dirty="0"/>
          </a:p>
        </p:txBody>
      </p:sp>
      <p:pic>
        <p:nvPicPr>
          <p:cNvPr id="5" name="Content Placeholder 4">
            <a:extLst>
              <a:ext uri="{FF2B5EF4-FFF2-40B4-BE49-F238E27FC236}">
                <a16:creationId xmlns:a16="http://schemas.microsoft.com/office/drawing/2014/main" id="{FCF278CA-ED0D-BAC5-7D45-EA4357D4BA1E}"/>
              </a:ext>
            </a:extLst>
          </p:cNvPr>
          <p:cNvPicPr>
            <a:picLocks noGrp="1" noChangeAspect="1"/>
          </p:cNvPicPr>
          <p:nvPr>
            <p:ph idx="1"/>
          </p:nvPr>
        </p:nvPicPr>
        <p:blipFill>
          <a:blip r:embed="rId5"/>
          <a:stretch>
            <a:fillRect/>
          </a:stretch>
        </p:blipFill>
        <p:spPr>
          <a:xfrm>
            <a:off x="985387" y="1825625"/>
            <a:ext cx="10221225" cy="4351338"/>
          </a:xfrm>
        </p:spPr>
      </p:pic>
      <p:pic>
        <p:nvPicPr>
          <p:cNvPr id="6" name="SCANNERS">
            <a:hlinkClick r:id="" action="ppaction://media"/>
            <a:extLst>
              <a:ext uri="{FF2B5EF4-FFF2-40B4-BE49-F238E27FC236}">
                <a16:creationId xmlns:a16="http://schemas.microsoft.com/office/drawing/2014/main" id="{EB510773-6BA1-7989-0BAC-86648BC09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4831" y="540543"/>
            <a:ext cx="487363" cy="487363"/>
          </a:xfrm>
          <a:prstGeom prst="rect">
            <a:avLst/>
          </a:prstGeom>
        </p:spPr>
      </p:pic>
    </p:spTree>
    <p:extLst>
      <p:ext uri="{BB962C8B-B14F-4D97-AF65-F5344CB8AC3E}">
        <p14:creationId xmlns:p14="http://schemas.microsoft.com/office/powerpoint/2010/main" val="122639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CA858D-545F-B500-D522-D67DDF6601D2}"/>
              </a:ext>
            </a:extLst>
          </p:cNvPr>
          <p:cNvPicPr>
            <a:picLocks noChangeAspect="1"/>
          </p:cNvPicPr>
          <p:nvPr/>
        </p:nvPicPr>
        <p:blipFill rotWithShape="1">
          <a:blip r:embed="rId3"/>
          <a:srcRect l="24154" t="25489" r="27537" b="43530"/>
          <a:stretch/>
        </p:blipFill>
        <p:spPr>
          <a:xfrm>
            <a:off x="114159" y="1677241"/>
            <a:ext cx="12077841" cy="4356846"/>
          </a:xfrm>
          <a:prstGeom prst="rect">
            <a:avLst/>
          </a:prstGeom>
        </p:spPr>
      </p:pic>
      <p:sp>
        <p:nvSpPr>
          <p:cNvPr id="11" name="Title 1">
            <a:extLst>
              <a:ext uri="{FF2B5EF4-FFF2-40B4-BE49-F238E27FC236}">
                <a16:creationId xmlns:a16="http://schemas.microsoft.com/office/drawing/2014/main" id="{7EF55597-5D33-92D2-D986-E879DF479D82}"/>
              </a:ext>
            </a:extLst>
          </p:cNvPr>
          <p:cNvSpPr>
            <a:spLocks noGrp="1"/>
          </p:cNvSpPr>
          <p:nvPr>
            <p:ph type="title"/>
          </p:nvPr>
        </p:nvSpPr>
        <p:spPr>
          <a:xfrm>
            <a:off x="838200" y="351678"/>
            <a:ext cx="10820400" cy="1325563"/>
          </a:xfrm>
        </p:spPr>
        <p:txBody>
          <a:bodyPr>
            <a:normAutofit fontScale="90000"/>
          </a:bodyPr>
          <a:lstStyle/>
          <a:p>
            <a:r>
              <a:rPr lang="en-GB" sz="3200" i="1" dirty="0">
                <a:solidFill>
                  <a:schemeClr val="accent1"/>
                </a:solidFill>
              </a:rPr>
              <a:t>Complete the text. </a:t>
            </a:r>
            <a:br>
              <a:rPr lang="en-GB" sz="3200" i="1" dirty="0">
                <a:solidFill>
                  <a:schemeClr val="accent1"/>
                </a:solidFill>
              </a:rPr>
            </a:br>
            <a:r>
              <a:rPr lang="en-GB" sz="3200" i="1" dirty="0">
                <a:solidFill>
                  <a:schemeClr val="accent1"/>
                </a:solidFill>
              </a:rPr>
              <a:t>Use: click, OCR software, connected, contrast, text, original, file format, preview, at, dpi, brightness, adjust</a:t>
            </a:r>
            <a:endParaRPr lang="hr-HR" sz="3200" i="1" dirty="0">
              <a:solidFill>
                <a:schemeClr val="accent1"/>
              </a:solidFill>
            </a:endParaRPr>
          </a:p>
        </p:txBody>
      </p:sp>
    </p:spTree>
    <p:extLst>
      <p:ext uri="{BB962C8B-B14F-4D97-AF65-F5344CB8AC3E}">
        <p14:creationId xmlns:p14="http://schemas.microsoft.com/office/powerpoint/2010/main" val="2392256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F55597-5D33-92D2-D986-E879DF479D82}"/>
              </a:ext>
            </a:extLst>
          </p:cNvPr>
          <p:cNvSpPr>
            <a:spLocks noGrp="1"/>
          </p:cNvSpPr>
          <p:nvPr>
            <p:ph type="title"/>
          </p:nvPr>
        </p:nvSpPr>
        <p:spPr>
          <a:xfrm>
            <a:off x="838200" y="351678"/>
            <a:ext cx="10820400" cy="1325563"/>
          </a:xfrm>
        </p:spPr>
        <p:txBody>
          <a:bodyPr>
            <a:normAutofit/>
          </a:bodyPr>
          <a:lstStyle/>
          <a:p>
            <a:r>
              <a:rPr lang="en-GB" sz="3200" i="1" dirty="0">
                <a:solidFill>
                  <a:schemeClr val="accent1"/>
                </a:solidFill>
              </a:rPr>
              <a:t>Check your answers:</a:t>
            </a:r>
            <a:endParaRPr lang="hr-HR" sz="3200" i="1" dirty="0">
              <a:solidFill>
                <a:schemeClr val="accent1"/>
              </a:solidFill>
            </a:endParaRPr>
          </a:p>
        </p:txBody>
      </p:sp>
      <p:sp>
        <p:nvSpPr>
          <p:cNvPr id="3" name="TextBox 2">
            <a:extLst>
              <a:ext uri="{FF2B5EF4-FFF2-40B4-BE49-F238E27FC236}">
                <a16:creationId xmlns:a16="http://schemas.microsoft.com/office/drawing/2014/main" id="{8AEA525D-B034-5F0D-2148-CCD3B61695BC}"/>
              </a:ext>
            </a:extLst>
          </p:cNvPr>
          <p:cNvSpPr txBox="1"/>
          <p:nvPr/>
        </p:nvSpPr>
        <p:spPr>
          <a:xfrm>
            <a:off x="1731309" y="1677241"/>
            <a:ext cx="7332008" cy="4031873"/>
          </a:xfrm>
          <a:prstGeom prst="rect">
            <a:avLst/>
          </a:prstGeom>
          <a:noFill/>
        </p:spPr>
        <p:txBody>
          <a:bodyPr wrap="square">
            <a:spAutoFit/>
          </a:bodyPr>
          <a:lstStyle/>
          <a:p>
            <a:pPr marL="228600" indent="-228600">
              <a:buAutoNum type="arabicPeriod"/>
            </a:pPr>
            <a:r>
              <a:rPr lang="en-GB" sz="3200" dirty="0"/>
              <a:t>Connected</a:t>
            </a:r>
          </a:p>
          <a:p>
            <a:pPr marL="228600" indent="-228600">
              <a:buAutoNum type="arabicPeriod"/>
            </a:pPr>
            <a:r>
              <a:rPr lang="en-GB" sz="3200" dirty="0"/>
              <a:t>Original</a:t>
            </a:r>
          </a:p>
          <a:p>
            <a:pPr marL="228600" indent="-228600">
              <a:buAutoNum type="arabicPeriod"/>
            </a:pPr>
            <a:r>
              <a:rPr lang="en-GB" sz="3200" dirty="0"/>
              <a:t>At / dpi</a:t>
            </a:r>
          </a:p>
          <a:p>
            <a:pPr marL="228600" indent="-228600">
              <a:buAutoNum type="arabicPeriod"/>
            </a:pPr>
            <a:r>
              <a:rPr lang="en-GB" sz="3200" dirty="0"/>
              <a:t>Preview</a:t>
            </a:r>
          </a:p>
          <a:p>
            <a:pPr marL="228600" indent="-228600">
              <a:buAutoNum type="arabicPeriod"/>
            </a:pPr>
            <a:r>
              <a:rPr lang="en-GB" sz="3200" dirty="0"/>
              <a:t>Adjust / brightness / contrast</a:t>
            </a:r>
          </a:p>
          <a:p>
            <a:pPr marL="228600" indent="-228600">
              <a:buAutoNum type="arabicPeriod"/>
            </a:pPr>
            <a:r>
              <a:rPr lang="en-GB" sz="3200" dirty="0"/>
              <a:t>Click</a:t>
            </a:r>
          </a:p>
          <a:p>
            <a:pPr marL="228600" indent="-228600">
              <a:buAutoNum type="arabicPeriod"/>
            </a:pPr>
            <a:r>
              <a:rPr lang="en-GB" sz="3200" dirty="0"/>
              <a:t>Text / OCR software</a:t>
            </a:r>
          </a:p>
          <a:p>
            <a:pPr marL="228600" indent="-228600">
              <a:buAutoNum type="arabicPeriod"/>
            </a:pPr>
            <a:r>
              <a:rPr lang="en-GB" sz="3200" dirty="0"/>
              <a:t>File format</a:t>
            </a:r>
            <a:endParaRPr lang="hr-HR" sz="3200" dirty="0"/>
          </a:p>
        </p:txBody>
      </p:sp>
    </p:spTree>
    <p:extLst>
      <p:ext uri="{BB962C8B-B14F-4D97-AF65-F5344CB8AC3E}">
        <p14:creationId xmlns:p14="http://schemas.microsoft.com/office/powerpoint/2010/main" val="1303266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F2B1-4615-D3FC-C762-A7D577EDB7EB}"/>
              </a:ext>
            </a:extLst>
          </p:cNvPr>
          <p:cNvSpPr>
            <a:spLocks noGrp="1"/>
          </p:cNvSpPr>
          <p:nvPr>
            <p:ph type="title"/>
          </p:nvPr>
        </p:nvSpPr>
        <p:spPr/>
        <p:txBody>
          <a:bodyPr/>
          <a:lstStyle/>
          <a:p>
            <a:r>
              <a:rPr lang="en-GB" dirty="0"/>
              <a:t>More initialisms</a:t>
            </a:r>
            <a:endParaRPr lang="hr-HR" dirty="0"/>
          </a:p>
        </p:txBody>
      </p:sp>
      <p:pic>
        <p:nvPicPr>
          <p:cNvPr id="5" name="Picture 4">
            <a:extLst>
              <a:ext uri="{FF2B5EF4-FFF2-40B4-BE49-F238E27FC236}">
                <a16:creationId xmlns:a16="http://schemas.microsoft.com/office/drawing/2014/main" id="{9FBDEE38-B96F-1ECB-C316-36DD2CB19418}"/>
              </a:ext>
            </a:extLst>
          </p:cNvPr>
          <p:cNvPicPr>
            <a:picLocks noChangeAspect="1"/>
          </p:cNvPicPr>
          <p:nvPr/>
        </p:nvPicPr>
        <p:blipFill rotWithShape="1">
          <a:blip r:embed="rId3"/>
          <a:srcRect l="55808" t="55882" r="8126" b="25883"/>
          <a:stretch/>
        </p:blipFill>
        <p:spPr>
          <a:xfrm>
            <a:off x="705897" y="2030507"/>
            <a:ext cx="10780205" cy="3065929"/>
          </a:xfrm>
          <a:prstGeom prst="rect">
            <a:avLst/>
          </a:prstGeom>
        </p:spPr>
      </p:pic>
      <p:sp>
        <p:nvSpPr>
          <p:cNvPr id="6" name="TextBox 5">
            <a:extLst>
              <a:ext uri="{FF2B5EF4-FFF2-40B4-BE49-F238E27FC236}">
                <a16:creationId xmlns:a16="http://schemas.microsoft.com/office/drawing/2014/main" id="{9675B3CC-2E0C-EB92-BE1A-AAC25B26F45C}"/>
              </a:ext>
            </a:extLst>
          </p:cNvPr>
          <p:cNvSpPr txBox="1"/>
          <p:nvPr/>
        </p:nvSpPr>
        <p:spPr>
          <a:xfrm>
            <a:off x="4719917" y="5436255"/>
            <a:ext cx="7301754" cy="461665"/>
          </a:xfrm>
          <a:prstGeom prst="rect">
            <a:avLst/>
          </a:prstGeom>
          <a:noFill/>
        </p:spPr>
        <p:txBody>
          <a:bodyPr wrap="square" rtlCol="0">
            <a:spAutoFit/>
          </a:bodyPr>
          <a:lstStyle/>
          <a:p>
            <a:r>
              <a:rPr lang="en-GB" sz="2400" b="1" i="1" dirty="0">
                <a:solidFill>
                  <a:schemeClr val="accent1"/>
                </a:solidFill>
              </a:rPr>
              <a:t>Do you know what JPEG’s short for and why? Google it!</a:t>
            </a:r>
            <a:endParaRPr lang="hr-HR" sz="2400" b="1" i="1" dirty="0">
              <a:solidFill>
                <a:schemeClr val="accent1"/>
              </a:solidFill>
            </a:endParaRPr>
          </a:p>
        </p:txBody>
      </p:sp>
    </p:spTree>
    <p:extLst>
      <p:ext uri="{BB962C8B-B14F-4D97-AF65-F5344CB8AC3E}">
        <p14:creationId xmlns:p14="http://schemas.microsoft.com/office/powerpoint/2010/main" val="226877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Resources:</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normAutofit/>
          </a:bodyPr>
          <a:lstStyle/>
          <a:p>
            <a:pPr>
              <a:lnSpc>
                <a:spcPct val="107000"/>
              </a:lnSpc>
              <a:spcAft>
                <a:spcPts val="800"/>
              </a:spcAft>
            </a:pPr>
            <a:r>
              <a:rPr lang="en-GB" kern="100" dirty="0" err="1">
                <a:effectLst/>
                <a:latin typeface="Calibri" panose="020F0502020204030204" pitchFamily="34" charset="0"/>
                <a:ea typeface="Calibri" panose="020F0502020204030204" pitchFamily="34" charset="0"/>
                <a:cs typeface="Times New Roman" panose="02020603050405020304" pitchFamily="18" charset="0"/>
              </a:rPr>
              <a:t>Remacha</a:t>
            </a:r>
            <a:r>
              <a:rPr lang="en-GB" kern="100" dirty="0">
                <a:effectLst/>
                <a:latin typeface="Calibri" panose="020F0502020204030204" pitchFamily="34" charset="0"/>
                <a:ea typeface="Calibri" panose="020F0502020204030204" pitchFamily="34" charset="0"/>
                <a:cs typeface="Times New Roman" panose="02020603050405020304" pitchFamily="18" charset="0"/>
              </a:rPr>
              <a:t>, Infotech –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Unit</a:t>
            </a:r>
            <a:r>
              <a:rPr lang="en-GB" kern="100" dirty="0">
                <a:effectLst/>
                <a:latin typeface="Calibri" panose="020F0502020204030204" pitchFamily="34" charset="0"/>
                <a:ea typeface="Calibri" panose="020F0502020204030204" pitchFamily="34" charset="0"/>
                <a:cs typeface="Times New Roman" panose="02020603050405020304" pitchFamily="18" charset="0"/>
              </a:rPr>
              <a:t>s </a:t>
            </a:r>
            <a:r>
              <a:rPr lang="hr-HR" kern="100" dirty="0">
                <a:effectLst/>
                <a:latin typeface="Calibri" panose="020F0502020204030204" pitchFamily="34" charset="0"/>
                <a:ea typeface="Calibri" panose="020F0502020204030204" pitchFamily="34" charset="0"/>
                <a:cs typeface="Times New Roman" panose="02020603050405020304" pitchFamily="18" charset="0"/>
              </a:rPr>
              <a:t> </a:t>
            </a:r>
            <a:r>
              <a:rPr lang="en-GB" kern="100" dirty="0">
                <a:latin typeface="Calibri" panose="020F0502020204030204" pitchFamily="34" charset="0"/>
                <a:ea typeface="Calibri" panose="020F0502020204030204" pitchFamily="34" charset="0"/>
                <a:cs typeface="Times New Roman" panose="02020603050405020304" pitchFamily="18" charset="0"/>
              </a:rPr>
              <a:t>5, 6 </a:t>
            </a:r>
            <a:r>
              <a:rPr lang="hr-HR" kern="100" dirty="0">
                <a:effectLst/>
                <a:latin typeface="Calibri" panose="020F0502020204030204" pitchFamily="34" charset="0"/>
                <a:ea typeface="Calibri" panose="020F0502020204030204" pitchFamily="34" charset="0"/>
                <a:cs typeface="Times New Roman" panose="02020603050405020304" pitchFamily="18" charset="0"/>
              </a:rPr>
              <a:t>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pp</a:t>
            </a:r>
            <a:r>
              <a:rPr lang="en-GB" kern="100" dirty="0">
                <a:latin typeface="Calibri" panose="020F0502020204030204" pitchFamily="34" charset="0"/>
                <a:ea typeface="Calibri" panose="020F0502020204030204" pitchFamily="34" charset="0"/>
                <a:cs typeface="Times New Roman" panose="02020603050405020304" pitchFamily="18" charset="0"/>
              </a:rPr>
              <a:t> 22</a:t>
            </a:r>
            <a:r>
              <a:rPr lang="hr-HR" kern="100" dirty="0">
                <a:effectLst/>
                <a:latin typeface="Calibri" panose="020F0502020204030204" pitchFamily="34" charset="0"/>
                <a:ea typeface="Calibri" panose="020F0502020204030204" pitchFamily="34" charset="0"/>
                <a:cs typeface="Times New Roman" panose="02020603050405020304" pitchFamily="18" charset="0"/>
              </a:rPr>
              <a:t>-</a:t>
            </a:r>
            <a:r>
              <a:rPr lang="en-GB" kern="100" dirty="0">
                <a:effectLst/>
                <a:latin typeface="Calibri" panose="020F0502020204030204" pitchFamily="34" charset="0"/>
                <a:ea typeface="Calibri" panose="020F0502020204030204" pitchFamily="34" charset="0"/>
                <a:cs typeface="Times New Roman" panose="02020603050405020304" pitchFamily="18" charset="0"/>
              </a:rPr>
              <a:t>28</a:t>
            </a:r>
            <a:r>
              <a:rPr lang="hr-HR" kern="100" dirty="0">
                <a:effectLst/>
                <a:latin typeface="Calibri" panose="020F0502020204030204" pitchFamily="34" charset="0"/>
                <a:ea typeface="Calibri" panose="020F0502020204030204" pitchFamily="34" charset="0"/>
                <a:cs typeface="Times New Roman" panose="02020603050405020304" pitchFamily="18" charset="0"/>
              </a:rPr>
              <a:t>)</a:t>
            </a:r>
            <a:r>
              <a:rPr lang="en-GB" kern="100" dirty="0">
                <a:effectLst/>
                <a:latin typeface="Calibri" panose="020F0502020204030204" pitchFamily="34" charset="0"/>
                <a:ea typeface="Calibri" panose="020F0502020204030204" pitchFamily="34" charset="0"/>
                <a:cs typeface="Times New Roman" panose="02020603050405020304" pitchFamily="18" charset="0"/>
              </a:rPr>
              <a:t> </a:t>
            </a:r>
            <a:r>
              <a:rPr lang="en-GB" kern="100" dirty="0">
                <a:effectLst/>
                <a:latin typeface="Calibri" panose="020F0502020204030204" pitchFamily="34" charset="0"/>
                <a:ea typeface="Calibri" panose="020F0502020204030204" pitchFamily="34" charset="0"/>
                <a:cs typeface="Times New Roman" panose="02020603050405020304" pitchFamily="18" charset="0"/>
                <a:hlinkClick r:id="rId2"/>
              </a:rPr>
              <a:t>https://www.academia.edu/28436822/Infotech_english_for_computer_users_Students_Book_4th_Edition</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Marks, </a:t>
            </a:r>
            <a:r>
              <a:rPr lang="hr-HR" dirty="0" err="1">
                <a:effectLst/>
                <a:latin typeface="Calibri" panose="020F0502020204030204" pitchFamily="34" charset="0"/>
                <a:ea typeface="Calibri" panose="020F0502020204030204" pitchFamily="34" charset="0"/>
                <a:cs typeface="Times New Roman" panose="02020603050405020304" pitchFamily="18" charset="0"/>
              </a:rPr>
              <a:t>Vocabulary</a:t>
            </a:r>
            <a:r>
              <a:rPr lang="hr-HR" dirty="0">
                <a:effectLst/>
                <a:latin typeface="Calibri" panose="020F0502020204030204" pitchFamily="34" charset="0"/>
                <a:ea typeface="Calibri" panose="020F0502020204030204" pitchFamily="34" charset="0"/>
                <a:cs typeface="Times New Roman" panose="02020603050405020304" pitchFamily="18" charset="0"/>
              </a:rPr>
              <a:t> </a:t>
            </a:r>
            <a:r>
              <a:rPr lang="hr-HR" dirty="0" err="1">
                <a:effectLst/>
                <a:latin typeface="Calibri" panose="020F0502020204030204" pitchFamily="34" charset="0"/>
                <a:ea typeface="Calibri" panose="020F0502020204030204" pitchFamily="34" charset="0"/>
                <a:cs typeface="Times New Roman" panose="02020603050405020304" pitchFamily="18" charset="0"/>
              </a:rPr>
              <a:t>Book</a:t>
            </a:r>
            <a:r>
              <a:rPr lang="hr-HR" dirty="0">
                <a:effectLst/>
                <a:latin typeface="Calibri" panose="020F0502020204030204" pitchFamily="34" charset="0"/>
                <a:ea typeface="Calibri" panose="020F0502020204030204" pitchFamily="34" charset="0"/>
                <a:cs typeface="Times New Roman" panose="02020603050405020304" pitchFamily="18" charset="0"/>
              </a:rPr>
              <a:t> – 1.</a:t>
            </a:r>
            <a:r>
              <a:rPr lang="en-GB" dirty="0">
                <a:latin typeface="Calibri" panose="020F0502020204030204" pitchFamily="34" charset="0"/>
                <a:ea typeface="Calibri" panose="020F0502020204030204" pitchFamily="34" charset="0"/>
                <a:cs typeface="Times New Roman" panose="02020603050405020304" pitchFamily="18" charset="0"/>
              </a:rPr>
              <a:t>4, 1.5, 1.6 (pp 10 12) </a:t>
            </a:r>
            <a:r>
              <a:rPr lang="en-GB" dirty="0">
                <a:effectLst/>
                <a:latin typeface="Calibri" panose="020F0502020204030204" pitchFamily="34" charset="0"/>
                <a:ea typeface="Calibri" panose="020F0502020204030204" pitchFamily="34" charset="0"/>
                <a:cs typeface="Times New Roman" panose="02020603050405020304" pitchFamily="18" charset="0"/>
                <a:hlinkClick r:id="rId3"/>
              </a:rPr>
              <a:t>https://www.scribd.com/document/266312924/Check-Your-English-Vocabulary-for-Computers-and-Information-Technology</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hlinkClick r:id="rId4"/>
              </a:rPr>
              <a:t>https://data-flair.training/blogs/input-output-devices-of-computer/</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b="0" i="0" dirty="0">
              <a:solidFill>
                <a:srgbClr val="1F1F1F"/>
              </a:solidFill>
              <a:effectLst/>
              <a:latin typeface="Cabin"/>
            </a:endParaRPr>
          </a:p>
          <a:p>
            <a:pPr>
              <a:lnSpc>
                <a:spcPct val="107000"/>
              </a:lnSpc>
              <a:spcAft>
                <a:spcPts val="800"/>
              </a:spcAft>
            </a:pPr>
            <a:endParaRPr lang="hr-HR"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5734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3086" y="1894114"/>
            <a:ext cx="5872065" cy="1680429"/>
          </a:xfrm>
        </p:spPr>
        <p:txBody>
          <a:bodyPr>
            <a:normAutofit/>
          </a:bodyPr>
          <a:lstStyle/>
          <a:p>
            <a:pPr algn="ctr"/>
            <a:r>
              <a:rPr lang="hr-HR" sz="4400" i="1"/>
              <a:t>#</a:t>
            </a:r>
            <a:r>
              <a:rPr lang="hr-HR" sz="4400" i="1" dirty="0"/>
              <a:t>neverstoplearning</a:t>
            </a:r>
            <a:endParaRPr lang="en-US" i="1" dirty="0"/>
          </a:p>
        </p:txBody>
      </p:sp>
    </p:spTree>
    <p:extLst>
      <p:ext uri="{BB962C8B-B14F-4D97-AF65-F5344CB8AC3E}">
        <p14:creationId xmlns:p14="http://schemas.microsoft.com/office/powerpoint/2010/main" val="3652587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Today you will:</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lstStyle/>
          <a:p>
            <a:r>
              <a:rPr lang="en-GB" dirty="0"/>
              <a:t>Describe input devices</a:t>
            </a:r>
          </a:p>
          <a:p>
            <a:r>
              <a:rPr lang="en-GB" dirty="0"/>
              <a:t>Identify different keys on a keyboard and explain their functions</a:t>
            </a:r>
          </a:p>
          <a:p>
            <a:r>
              <a:rPr lang="en-GB" dirty="0"/>
              <a:t>Learn about OCR</a:t>
            </a:r>
          </a:p>
          <a:p>
            <a:r>
              <a:rPr lang="en-GB" dirty="0"/>
              <a:t>Describe mouse actions</a:t>
            </a:r>
          </a:p>
          <a:p>
            <a:r>
              <a:rPr lang="en-GB" dirty="0"/>
              <a:t>Discuss speech recognition software</a:t>
            </a:r>
          </a:p>
          <a:p>
            <a:r>
              <a:rPr lang="en-GB" dirty="0"/>
              <a:t>Talk about scanner functions</a:t>
            </a:r>
          </a:p>
          <a:p>
            <a:r>
              <a:rPr lang="en-GB" dirty="0"/>
              <a:t>Learn some more IT initialisms</a:t>
            </a:r>
            <a:endParaRPr lang="hr-HR" dirty="0"/>
          </a:p>
        </p:txBody>
      </p:sp>
    </p:spTree>
    <p:extLst>
      <p:ext uri="{BB962C8B-B14F-4D97-AF65-F5344CB8AC3E}">
        <p14:creationId xmlns:p14="http://schemas.microsoft.com/office/powerpoint/2010/main" val="232345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FA5C-29A8-C4CE-122B-94BFE1285B1B}"/>
              </a:ext>
            </a:extLst>
          </p:cNvPr>
          <p:cNvSpPr>
            <a:spLocks noGrp="1"/>
          </p:cNvSpPr>
          <p:nvPr>
            <p:ph type="title"/>
          </p:nvPr>
        </p:nvSpPr>
        <p:spPr/>
        <p:txBody>
          <a:bodyPr>
            <a:noAutofit/>
          </a:bodyPr>
          <a:lstStyle/>
          <a:p>
            <a:r>
              <a:rPr lang="en-GB" sz="3200" i="1" dirty="0">
                <a:solidFill>
                  <a:schemeClr val="accent1"/>
                </a:solidFill>
              </a:rPr>
              <a:t>Listen to a computer technician describing 3 input devices. Write down which device he’s talking about.</a:t>
            </a:r>
            <a:endParaRPr lang="hr-HR" sz="3200" i="1" dirty="0">
              <a:solidFill>
                <a:schemeClr val="accent1"/>
              </a:solidFill>
            </a:endParaRPr>
          </a:p>
        </p:txBody>
      </p:sp>
      <p:sp>
        <p:nvSpPr>
          <p:cNvPr id="3" name="Content Placeholder 2">
            <a:extLst>
              <a:ext uri="{FF2B5EF4-FFF2-40B4-BE49-F238E27FC236}">
                <a16:creationId xmlns:a16="http://schemas.microsoft.com/office/drawing/2014/main" id="{9F9D5651-B02D-AF00-5F8D-48FDDDCA2893}"/>
              </a:ext>
            </a:extLst>
          </p:cNvPr>
          <p:cNvSpPr>
            <a:spLocks noGrp="1"/>
          </p:cNvSpPr>
          <p:nvPr>
            <p:ph idx="1"/>
          </p:nvPr>
        </p:nvSpPr>
        <p:spPr/>
        <p:txBody>
          <a:bodyPr/>
          <a:lstStyle/>
          <a:p>
            <a:pPr marL="0" indent="0">
              <a:buNone/>
            </a:pPr>
            <a:endParaRPr lang="en-GB" dirty="0"/>
          </a:p>
          <a:p>
            <a:endParaRPr lang="hr-HR" dirty="0"/>
          </a:p>
        </p:txBody>
      </p:sp>
      <p:pic>
        <p:nvPicPr>
          <p:cNvPr id="4" name="Input devices 1">
            <a:hlinkClick r:id="" action="ppaction://media"/>
            <a:extLst>
              <a:ext uri="{FF2B5EF4-FFF2-40B4-BE49-F238E27FC236}">
                <a16:creationId xmlns:a16="http://schemas.microsoft.com/office/drawing/2014/main" id="{E0CFEE45-6375-0686-C46F-B11AC19B2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09078" y="2297019"/>
            <a:ext cx="487363" cy="487363"/>
          </a:xfrm>
          <a:prstGeom prst="rect">
            <a:avLst/>
          </a:prstGeom>
        </p:spPr>
      </p:pic>
      <p:sp>
        <p:nvSpPr>
          <p:cNvPr id="5" name="TextBox 4">
            <a:extLst>
              <a:ext uri="{FF2B5EF4-FFF2-40B4-BE49-F238E27FC236}">
                <a16:creationId xmlns:a16="http://schemas.microsoft.com/office/drawing/2014/main" id="{8E6EE0CD-57C5-31B6-941F-43A13400B32A}"/>
              </a:ext>
            </a:extLst>
          </p:cNvPr>
          <p:cNvSpPr txBox="1"/>
          <p:nvPr/>
        </p:nvSpPr>
        <p:spPr>
          <a:xfrm>
            <a:off x="6096000" y="2297019"/>
            <a:ext cx="4137212" cy="1200329"/>
          </a:xfrm>
          <a:prstGeom prst="rect">
            <a:avLst/>
          </a:prstGeom>
          <a:noFill/>
        </p:spPr>
        <p:txBody>
          <a:bodyPr wrap="square" rtlCol="0">
            <a:spAutoFit/>
          </a:bodyPr>
          <a:lstStyle/>
          <a:p>
            <a:pPr marL="342900" indent="-342900">
              <a:buAutoNum type="arabicPeriod"/>
            </a:pPr>
            <a:r>
              <a:rPr lang="en-GB" sz="2400" dirty="0"/>
              <a:t>_______________________</a:t>
            </a:r>
          </a:p>
          <a:p>
            <a:r>
              <a:rPr lang="en-GB" sz="2400" dirty="0"/>
              <a:t>2. _______________________</a:t>
            </a:r>
          </a:p>
          <a:p>
            <a:r>
              <a:rPr lang="en-GB" sz="2400" dirty="0"/>
              <a:t>3. _______________________</a:t>
            </a:r>
            <a:endParaRPr lang="hr-HR" sz="2400" dirty="0"/>
          </a:p>
        </p:txBody>
      </p:sp>
      <p:pic>
        <p:nvPicPr>
          <p:cNvPr id="1026" name="Picture 2" descr="Amazon.com: Razer Huntsman Mini 60% Gaming Keyboard: Fast Keyboard Switches  - Clicky Optical Switches - Chroma RGB Lighting - PBT Keycaps - Onboard  Memory - Classic Black : Electronics">
            <a:extLst>
              <a:ext uri="{FF2B5EF4-FFF2-40B4-BE49-F238E27FC236}">
                <a16:creationId xmlns:a16="http://schemas.microsoft.com/office/drawing/2014/main" id="{5BBF0081-0E22-4E27-256B-CF1DEDAEE6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515" y="3688697"/>
            <a:ext cx="2642440" cy="2642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del O - Wired Mouse for PC - RGB - Glorious Gaming">
            <a:extLst>
              <a:ext uri="{FF2B5EF4-FFF2-40B4-BE49-F238E27FC236}">
                <a16:creationId xmlns:a16="http://schemas.microsoft.com/office/drawing/2014/main" id="{FB580003-8833-3E8B-3A48-1888E7E716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9955" y="3870648"/>
            <a:ext cx="2577353" cy="19330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a Stylus?">
            <a:extLst>
              <a:ext uri="{FF2B5EF4-FFF2-40B4-BE49-F238E27FC236}">
                <a16:creationId xmlns:a16="http://schemas.microsoft.com/office/drawing/2014/main" id="{62FE3FE6-BF2D-716E-C8C4-C73CAF7FA7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8994" y="3968742"/>
            <a:ext cx="3213119"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59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9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63D7-00E5-ADAC-9A3E-6AC3B7F888A8}"/>
              </a:ext>
            </a:extLst>
          </p:cNvPr>
          <p:cNvSpPr>
            <a:spLocks noGrp="1"/>
          </p:cNvSpPr>
          <p:nvPr>
            <p:ph type="title"/>
          </p:nvPr>
        </p:nvSpPr>
        <p:spPr>
          <a:xfrm>
            <a:off x="1156446" y="204796"/>
            <a:ext cx="11246224" cy="1325563"/>
          </a:xfrm>
        </p:spPr>
        <p:txBody>
          <a:bodyPr/>
          <a:lstStyle/>
          <a:p>
            <a:r>
              <a:rPr lang="en-GB" sz="3200" i="1" dirty="0">
                <a:solidFill>
                  <a:schemeClr val="accent1"/>
                </a:solidFill>
              </a:rPr>
              <a:t>Read and write the name of the input device</a:t>
            </a:r>
            <a:endParaRPr lang="hr-HR" sz="3200" i="1" dirty="0">
              <a:solidFill>
                <a:schemeClr val="accent1"/>
              </a:solidFill>
            </a:endParaRPr>
          </a:p>
        </p:txBody>
      </p:sp>
      <p:graphicFrame>
        <p:nvGraphicFramePr>
          <p:cNvPr id="4" name="Content Placeholder 3">
            <a:extLst>
              <a:ext uri="{FF2B5EF4-FFF2-40B4-BE49-F238E27FC236}">
                <a16:creationId xmlns:a16="http://schemas.microsoft.com/office/drawing/2014/main" id="{D1F7FDA8-59BA-7F4D-8E0B-5E3A4F8AA7E6}"/>
              </a:ext>
            </a:extLst>
          </p:cNvPr>
          <p:cNvGraphicFramePr>
            <a:graphicFrameLocks noGrp="1"/>
          </p:cNvGraphicFramePr>
          <p:nvPr>
            <p:ph idx="1"/>
            <p:extLst>
              <p:ext uri="{D42A27DB-BD31-4B8C-83A1-F6EECF244321}">
                <p14:modId xmlns:p14="http://schemas.microsoft.com/office/powerpoint/2010/main" val="1321617375"/>
              </p:ext>
            </p:extLst>
          </p:nvPr>
        </p:nvGraphicFramePr>
        <p:xfrm>
          <a:off x="582707" y="1371600"/>
          <a:ext cx="10887634" cy="4618823"/>
        </p:xfrm>
        <a:graphic>
          <a:graphicData uri="http://schemas.openxmlformats.org/drawingml/2006/table">
            <a:tbl>
              <a:tblPr firstRow="1" bandRow="1">
                <a:tableStyleId>{C4B1156A-380E-4F78-BDF5-A606A8083BF9}</a:tableStyleId>
              </a:tblPr>
              <a:tblGrid>
                <a:gridCol w="8390811">
                  <a:extLst>
                    <a:ext uri="{9D8B030D-6E8A-4147-A177-3AD203B41FA5}">
                      <a16:colId xmlns:a16="http://schemas.microsoft.com/office/drawing/2014/main" val="1179159227"/>
                    </a:ext>
                  </a:extLst>
                </a:gridCol>
                <a:gridCol w="2496823">
                  <a:extLst>
                    <a:ext uri="{9D8B030D-6E8A-4147-A177-3AD203B41FA5}">
                      <a16:colId xmlns:a16="http://schemas.microsoft.com/office/drawing/2014/main" val="1449764075"/>
                    </a:ext>
                  </a:extLst>
                </a:gridCol>
              </a:tblGrid>
              <a:tr h="687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most basic input device to enter data on the system or any other device with the help of the keys.</a:t>
                      </a:r>
                    </a:p>
                  </a:txBody>
                  <a:tcPr/>
                </a:tc>
                <a:tc>
                  <a:txBody>
                    <a:bodyPr/>
                    <a:lstStyle/>
                    <a:p>
                      <a:endParaRPr lang="hr-HR"/>
                    </a:p>
                  </a:txBody>
                  <a:tcPr/>
                </a:tc>
                <a:extLst>
                  <a:ext uri="{0D108BD9-81ED-4DB2-BD59-A6C34878D82A}">
                    <a16:rowId xmlns:a16="http://schemas.microsoft.com/office/drawing/2014/main" val="3210042306"/>
                  </a:ext>
                </a:extLst>
              </a:tr>
              <a:tr h="982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hand-supported input device that allows users to move the cursor on the screen. It works on a flat surface with a wheel between the left and right buttons. Laptops have a touchpad with the same function.</a:t>
                      </a:r>
                    </a:p>
                  </a:txBody>
                  <a:tcPr/>
                </a:tc>
                <a:tc>
                  <a:txBody>
                    <a:bodyPr/>
                    <a:lstStyle/>
                    <a:p>
                      <a:endParaRPr lang="hr-HR"/>
                    </a:p>
                  </a:txBody>
                  <a:tcPr/>
                </a:tc>
                <a:extLst>
                  <a:ext uri="{0D108BD9-81ED-4DB2-BD59-A6C34878D82A}">
                    <a16:rowId xmlns:a16="http://schemas.microsoft.com/office/drawing/2014/main" val="13014216"/>
                  </a:ext>
                </a:extLst>
              </a:tr>
              <a:tr h="982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pen-like structure allowing users to select on the screen and even draw on it. Photocells and optical systems are inbuilt inside the small tube allowing the flow of signals to the CPU. </a:t>
                      </a:r>
                    </a:p>
                  </a:txBody>
                  <a:tcPr/>
                </a:tc>
                <a:tc>
                  <a:txBody>
                    <a:bodyPr/>
                    <a:lstStyle/>
                    <a:p>
                      <a:endParaRPr lang="hr-HR"/>
                    </a:p>
                  </a:txBody>
                  <a:tcPr/>
                </a:tc>
                <a:extLst>
                  <a:ext uri="{0D108BD9-81ED-4DB2-BD59-A6C34878D82A}">
                    <a16:rowId xmlns:a16="http://schemas.microsoft.com/office/drawing/2014/main" val="1694361667"/>
                  </a:ext>
                </a:extLst>
              </a:tr>
              <a:tr h="1277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common accessory for notebooks and laptops, that works as a replacement for a mouse. With a similar structure, it has a half- inserted ball which the fingers move to send signals for cursor movement. It is kind of stationary, taking very little space. It comes in a ball, button, and square shape as well. </a:t>
                      </a:r>
                    </a:p>
                  </a:txBody>
                  <a:tcPr/>
                </a:tc>
                <a:tc>
                  <a:txBody>
                    <a:bodyPr/>
                    <a:lstStyle/>
                    <a:p>
                      <a:endParaRPr lang="hr-HR"/>
                    </a:p>
                  </a:txBody>
                  <a:tcPr/>
                </a:tc>
                <a:extLst>
                  <a:ext uri="{0D108BD9-81ED-4DB2-BD59-A6C34878D82A}">
                    <a16:rowId xmlns:a16="http://schemas.microsoft.com/office/drawing/2014/main" val="1895664732"/>
                  </a:ext>
                </a:extLst>
              </a:tr>
              <a:tr h="687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It works like a photocopy machine as an input device to make information available on a PC from paper.</a:t>
                      </a:r>
                      <a:endParaRPr lang="hr-HR" b="1" dirty="0"/>
                    </a:p>
                  </a:txBody>
                  <a:tcPr/>
                </a:tc>
                <a:tc>
                  <a:txBody>
                    <a:bodyPr/>
                    <a:lstStyle/>
                    <a:p>
                      <a:endParaRPr lang="hr-HR" dirty="0"/>
                    </a:p>
                  </a:txBody>
                  <a:tcPr/>
                </a:tc>
                <a:extLst>
                  <a:ext uri="{0D108BD9-81ED-4DB2-BD59-A6C34878D82A}">
                    <a16:rowId xmlns:a16="http://schemas.microsoft.com/office/drawing/2014/main" val="1759815916"/>
                  </a:ext>
                </a:extLst>
              </a:tr>
            </a:tbl>
          </a:graphicData>
        </a:graphic>
      </p:graphicFrame>
    </p:spTree>
    <p:extLst>
      <p:ext uri="{BB962C8B-B14F-4D97-AF65-F5344CB8AC3E}">
        <p14:creationId xmlns:p14="http://schemas.microsoft.com/office/powerpoint/2010/main" val="3597526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63D7-00E5-ADAC-9A3E-6AC3B7F888A8}"/>
              </a:ext>
            </a:extLst>
          </p:cNvPr>
          <p:cNvSpPr>
            <a:spLocks noGrp="1"/>
          </p:cNvSpPr>
          <p:nvPr>
            <p:ph type="title"/>
          </p:nvPr>
        </p:nvSpPr>
        <p:spPr>
          <a:xfrm>
            <a:off x="1156446" y="204796"/>
            <a:ext cx="11246224" cy="1325563"/>
          </a:xfrm>
        </p:spPr>
        <p:txBody>
          <a:bodyPr/>
          <a:lstStyle/>
          <a:p>
            <a:r>
              <a:rPr lang="en-GB" sz="3200" i="1" dirty="0">
                <a:solidFill>
                  <a:schemeClr val="accent1"/>
                </a:solidFill>
              </a:rPr>
              <a:t>Check your answers</a:t>
            </a:r>
            <a:endParaRPr lang="hr-HR" sz="3200" i="1" dirty="0">
              <a:solidFill>
                <a:schemeClr val="accent1"/>
              </a:solidFill>
            </a:endParaRPr>
          </a:p>
        </p:txBody>
      </p:sp>
      <p:graphicFrame>
        <p:nvGraphicFramePr>
          <p:cNvPr id="4" name="Content Placeholder 3">
            <a:extLst>
              <a:ext uri="{FF2B5EF4-FFF2-40B4-BE49-F238E27FC236}">
                <a16:creationId xmlns:a16="http://schemas.microsoft.com/office/drawing/2014/main" id="{D1F7FDA8-59BA-7F4D-8E0B-5E3A4F8AA7E6}"/>
              </a:ext>
            </a:extLst>
          </p:cNvPr>
          <p:cNvGraphicFramePr>
            <a:graphicFrameLocks noGrp="1"/>
          </p:cNvGraphicFramePr>
          <p:nvPr>
            <p:ph idx="1"/>
            <p:extLst>
              <p:ext uri="{D42A27DB-BD31-4B8C-83A1-F6EECF244321}">
                <p14:modId xmlns:p14="http://schemas.microsoft.com/office/powerpoint/2010/main" val="2650613411"/>
              </p:ext>
            </p:extLst>
          </p:nvPr>
        </p:nvGraphicFramePr>
        <p:xfrm>
          <a:off x="582707" y="1371600"/>
          <a:ext cx="10887634" cy="4618823"/>
        </p:xfrm>
        <a:graphic>
          <a:graphicData uri="http://schemas.openxmlformats.org/drawingml/2006/table">
            <a:tbl>
              <a:tblPr firstRow="1" bandRow="1">
                <a:tableStyleId>{C4B1156A-380E-4F78-BDF5-A606A8083BF9}</a:tableStyleId>
              </a:tblPr>
              <a:tblGrid>
                <a:gridCol w="8390811">
                  <a:extLst>
                    <a:ext uri="{9D8B030D-6E8A-4147-A177-3AD203B41FA5}">
                      <a16:colId xmlns:a16="http://schemas.microsoft.com/office/drawing/2014/main" val="1179159227"/>
                    </a:ext>
                  </a:extLst>
                </a:gridCol>
                <a:gridCol w="2496823">
                  <a:extLst>
                    <a:ext uri="{9D8B030D-6E8A-4147-A177-3AD203B41FA5}">
                      <a16:colId xmlns:a16="http://schemas.microsoft.com/office/drawing/2014/main" val="1449764075"/>
                    </a:ext>
                  </a:extLst>
                </a:gridCol>
              </a:tblGrid>
              <a:tr h="687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most basic input device to enter data on the system or any other device with the help of the keys.</a:t>
                      </a:r>
                    </a:p>
                  </a:txBody>
                  <a:tcPr/>
                </a:tc>
                <a:tc>
                  <a:txBody>
                    <a:bodyPr/>
                    <a:lstStyle/>
                    <a:p>
                      <a:r>
                        <a:rPr lang="en-GB" sz="2000" b="1" dirty="0">
                          <a:solidFill>
                            <a:schemeClr val="accent1"/>
                          </a:solidFill>
                        </a:rPr>
                        <a:t>KEYBOARD</a:t>
                      </a:r>
                      <a:endParaRPr lang="hr-HR" sz="2000" b="1" dirty="0">
                        <a:solidFill>
                          <a:schemeClr val="accent1"/>
                        </a:solidFill>
                      </a:endParaRPr>
                    </a:p>
                  </a:txBody>
                  <a:tcPr/>
                </a:tc>
                <a:extLst>
                  <a:ext uri="{0D108BD9-81ED-4DB2-BD59-A6C34878D82A}">
                    <a16:rowId xmlns:a16="http://schemas.microsoft.com/office/drawing/2014/main" val="3210042306"/>
                  </a:ext>
                </a:extLst>
              </a:tr>
              <a:tr h="982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hand-supported input device that allows users to move the cursor on the screen. It works on a flat surface with a wheel between the left and right buttons. Laptops have a touchpad with the same function.</a:t>
                      </a:r>
                    </a:p>
                  </a:txBody>
                  <a:tcPr/>
                </a:tc>
                <a:tc>
                  <a:txBody>
                    <a:bodyPr/>
                    <a:lstStyle/>
                    <a:p>
                      <a:r>
                        <a:rPr lang="en-GB" sz="2000" b="1" dirty="0">
                          <a:solidFill>
                            <a:schemeClr val="accent1"/>
                          </a:solidFill>
                        </a:rPr>
                        <a:t>MOUSE</a:t>
                      </a:r>
                      <a:endParaRPr lang="hr-HR" sz="2000" b="1" dirty="0">
                        <a:solidFill>
                          <a:schemeClr val="accent1"/>
                        </a:solidFill>
                      </a:endParaRPr>
                    </a:p>
                  </a:txBody>
                  <a:tcPr/>
                </a:tc>
                <a:extLst>
                  <a:ext uri="{0D108BD9-81ED-4DB2-BD59-A6C34878D82A}">
                    <a16:rowId xmlns:a16="http://schemas.microsoft.com/office/drawing/2014/main" val="13014216"/>
                  </a:ext>
                </a:extLst>
              </a:tr>
              <a:tr h="982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pen-like structure allowing users to select on the screen and even draw on it. Photocells and optical systems are inbuilt inside the small tube allowing the flow of signals to the CPU. </a:t>
                      </a:r>
                    </a:p>
                  </a:txBody>
                  <a:tcPr/>
                </a:tc>
                <a:tc>
                  <a:txBody>
                    <a:bodyPr/>
                    <a:lstStyle/>
                    <a:p>
                      <a:r>
                        <a:rPr lang="en-GB" sz="2000" b="1" dirty="0">
                          <a:solidFill>
                            <a:schemeClr val="accent1"/>
                          </a:solidFill>
                        </a:rPr>
                        <a:t>STYLUS / OPTICAL PEN / LIGHT PEN</a:t>
                      </a:r>
                      <a:endParaRPr lang="hr-HR" sz="2000" b="1" dirty="0">
                        <a:solidFill>
                          <a:schemeClr val="accent1"/>
                        </a:solidFill>
                      </a:endParaRPr>
                    </a:p>
                  </a:txBody>
                  <a:tcPr/>
                </a:tc>
                <a:extLst>
                  <a:ext uri="{0D108BD9-81ED-4DB2-BD59-A6C34878D82A}">
                    <a16:rowId xmlns:a16="http://schemas.microsoft.com/office/drawing/2014/main" val="1694361667"/>
                  </a:ext>
                </a:extLst>
              </a:tr>
              <a:tr h="1277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common accessory for notebooks and laptops, that works as a replacement for a mouse. With a similar structure, it has a half- inserted ball which the fingers move to send signals for cursor movement. It is kind of stationary, taking very little space. It comes in a ball, button, and square shape as well. </a:t>
                      </a:r>
                    </a:p>
                  </a:txBody>
                  <a:tcPr/>
                </a:tc>
                <a:tc>
                  <a:txBody>
                    <a:bodyPr/>
                    <a:lstStyle/>
                    <a:p>
                      <a:r>
                        <a:rPr lang="en-GB" sz="2000" b="1" dirty="0">
                          <a:solidFill>
                            <a:schemeClr val="accent1"/>
                          </a:solidFill>
                        </a:rPr>
                        <a:t>TRACK BALL</a:t>
                      </a:r>
                      <a:endParaRPr lang="hr-HR" sz="2000" b="1" dirty="0">
                        <a:solidFill>
                          <a:schemeClr val="accent1"/>
                        </a:solidFill>
                      </a:endParaRPr>
                    </a:p>
                  </a:txBody>
                  <a:tcPr/>
                </a:tc>
                <a:extLst>
                  <a:ext uri="{0D108BD9-81ED-4DB2-BD59-A6C34878D82A}">
                    <a16:rowId xmlns:a16="http://schemas.microsoft.com/office/drawing/2014/main" val="1895664732"/>
                  </a:ext>
                </a:extLst>
              </a:tr>
              <a:tr h="687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It works like a photocopy machine as an input device to make information available on a PC from paper.</a:t>
                      </a:r>
                      <a:endParaRPr lang="hr-HR" b="1" dirty="0"/>
                    </a:p>
                  </a:txBody>
                  <a:tcPr/>
                </a:tc>
                <a:tc>
                  <a:txBody>
                    <a:bodyPr/>
                    <a:lstStyle/>
                    <a:p>
                      <a:r>
                        <a:rPr lang="en-GB" sz="2000" b="1" dirty="0">
                          <a:solidFill>
                            <a:schemeClr val="accent1"/>
                          </a:solidFill>
                        </a:rPr>
                        <a:t>SCANNER</a:t>
                      </a:r>
                      <a:endParaRPr lang="hr-HR" sz="2000" b="1" dirty="0">
                        <a:solidFill>
                          <a:schemeClr val="accent1"/>
                        </a:solidFill>
                      </a:endParaRPr>
                    </a:p>
                  </a:txBody>
                  <a:tcPr/>
                </a:tc>
                <a:extLst>
                  <a:ext uri="{0D108BD9-81ED-4DB2-BD59-A6C34878D82A}">
                    <a16:rowId xmlns:a16="http://schemas.microsoft.com/office/drawing/2014/main" val="1759815916"/>
                  </a:ext>
                </a:extLst>
              </a:tr>
            </a:tbl>
          </a:graphicData>
        </a:graphic>
      </p:graphicFrame>
    </p:spTree>
    <p:extLst>
      <p:ext uri="{BB962C8B-B14F-4D97-AF65-F5344CB8AC3E}">
        <p14:creationId xmlns:p14="http://schemas.microsoft.com/office/powerpoint/2010/main" val="297594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2A5E-E735-90D5-CF92-C922FACE6F94}"/>
              </a:ext>
            </a:extLst>
          </p:cNvPr>
          <p:cNvSpPr>
            <a:spLocks noGrp="1"/>
          </p:cNvSpPr>
          <p:nvPr>
            <p:ph type="title"/>
          </p:nvPr>
        </p:nvSpPr>
        <p:spPr>
          <a:xfrm>
            <a:off x="838200" y="351678"/>
            <a:ext cx="10515600" cy="1325563"/>
          </a:xfrm>
        </p:spPr>
        <p:txBody>
          <a:bodyPr/>
          <a:lstStyle/>
          <a:p>
            <a:r>
              <a:rPr lang="en-GB" dirty="0"/>
              <a:t>Optical Character Recognition / Reader (OCR)</a:t>
            </a:r>
            <a:endParaRPr lang="hr-HR" dirty="0"/>
          </a:p>
        </p:txBody>
      </p:sp>
      <p:sp>
        <p:nvSpPr>
          <p:cNvPr id="3" name="Content Placeholder 2">
            <a:extLst>
              <a:ext uri="{FF2B5EF4-FFF2-40B4-BE49-F238E27FC236}">
                <a16:creationId xmlns:a16="http://schemas.microsoft.com/office/drawing/2014/main" id="{56727C8C-25EA-F9F7-3230-431A11EBEFC4}"/>
              </a:ext>
            </a:extLst>
          </p:cNvPr>
          <p:cNvSpPr>
            <a:spLocks noGrp="1"/>
          </p:cNvSpPr>
          <p:nvPr>
            <p:ph idx="1"/>
          </p:nvPr>
        </p:nvSpPr>
        <p:spPr/>
        <p:txBody>
          <a:bodyPr>
            <a:normAutofit/>
          </a:bodyPr>
          <a:lstStyle/>
          <a:p>
            <a:pPr algn="l"/>
            <a:r>
              <a:rPr lang="en-GB" dirty="0"/>
              <a:t>OCR (optical character recognition or optical character reader) is the electronic or mechanical conversion of </a:t>
            </a:r>
            <a:r>
              <a:rPr lang="en-GB" dirty="0">
                <a:hlinkClick r:id="rId2">
                  <a:extLst>
                    <a:ext uri="{A12FA001-AC4F-418D-AE19-62706E023703}">
                      <ahyp:hlinkClr xmlns:ahyp="http://schemas.microsoft.com/office/drawing/2018/hyperlinkcolor" val="tx"/>
                    </a:ext>
                  </a:extLst>
                </a:hlinkClick>
              </a:rPr>
              <a:t>receipt images</a:t>
            </a:r>
            <a:r>
              <a:rPr lang="en-GB" dirty="0"/>
              <a:t>, receipt paper, and handwritten or printed text into machine-encoded text using software. In other words, transforming physical documents into digital data.</a:t>
            </a:r>
            <a:br>
              <a:rPr lang="en-GB" dirty="0"/>
            </a:br>
            <a:endParaRPr lang="hr-HR" dirty="0"/>
          </a:p>
        </p:txBody>
      </p:sp>
      <p:pic>
        <p:nvPicPr>
          <p:cNvPr id="5" name="Picture 4">
            <a:extLst>
              <a:ext uri="{FF2B5EF4-FFF2-40B4-BE49-F238E27FC236}">
                <a16:creationId xmlns:a16="http://schemas.microsoft.com/office/drawing/2014/main" id="{95EE778E-EBD2-262B-FA29-133E7BE020BD}"/>
              </a:ext>
            </a:extLst>
          </p:cNvPr>
          <p:cNvPicPr>
            <a:picLocks noChangeAspect="1"/>
          </p:cNvPicPr>
          <p:nvPr/>
        </p:nvPicPr>
        <p:blipFill rotWithShape="1">
          <a:blip r:embed="rId3"/>
          <a:srcRect l="29559" t="40588" r="30404" b="14902"/>
          <a:stretch/>
        </p:blipFill>
        <p:spPr>
          <a:xfrm>
            <a:off x="7324165" y="3813925"/>
            <a:ext cx="4867835" cy="3044075"/>
          </a:xfrm>
          <a:prstGeom prst="rect">
            <a:avLst/>
          </a:prstGeom>
        </p:spPr>
      </p:pic>
    </p:spTree>
    <p:extLst>
      <p:ext uri="{BB962C8B-B14F-4D97-AF65-F5344CB8AC3E}">
        <p14:creationId xmlns:p14="http://schemas.microsoft.com/office/powerpoint/2010/main" val="1840651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59BE-C874-351A-4B76-FBEFB0A74308}"/>
              </a:ext>
            </a:extLst>
          </p:cNvPr>
          <p:cNvSpPr>
            <a:spLocks noGrp="1"/>
          </p:cNvSpPr>
          <p:nvPr>
            <p:ph type="title"/>
          </p:nvPr>
        </p:nvSpPr>
        <p:spPr/>
        <p:txBody>
          <a:bodyPr>
            <a:normAutofit/>
          </a:bodyPr>
          <a:lstStyle/>
          <a:p>
            <a:r>
              <a:rPr lang="en-GB" sz="3600" dirty="0"/>
              <a:t>Optical character recognition devices</a:t>
            </a:r>
            <a:endParaRPr lang="hr-HR" sz="3600" dirty="0"/>
          </a:p>
        </p:txBody>
      </p:sp>
      <p:pic>
        <p:nvPicPr>
          <p:cNvPr id="2050" name="Picture 2" descr="Optical Character Reader - IGCSE ICT">
            <a:extLst>
              <a:ext uri="{FF2B5EF4-FFF2-40B4-BE49-F238E27FC236}">
                <a16:creationId xmlns:a16="http://schemas.microsoft.com/office/drawing/2014/main" id="{1878412D-02AD-49B6-B8B9-DE6FF54B4D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3012" y="1815353"/>
            <a:ext cx="4534283" cy="30153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ython Optical Character Recognition (OCR): A Tutorial | Built In">
            <a:extLst>
              <a:ext uri="{FF2B5EF4-FFF2-40B4-BE49-F238E27FC236}">
                <a16:creationId xmlns:a16="http://schemas.microsoft.com/office/drawing/2014/main" id="{CDC7D061-9AB5-E5E7-86FB-1207930DC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15353"/>
            <a:ext cx="5212686" cy="3015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F25628-1CE5-A812-7EC4-1F0BC355053D}"/>
              </a:ext>
            </a:extLst>
          </p:cNvPr>
          <p:cNvSpPr txBox="1"/>
          <p:nvPr/>
        </p:nvSpPr>
        <p:spPr>
          <a:xfrm>
            <a:off x="1013012" y="5325035"/>
            <a:ext cx="11178988" cy="461665"/>
          </a:xfrm>
          <a:prstGeom prst="rect">
            <a:avLst/>
          </a:prstGeom>
          <a:noFill/>
        </p:spPr>
        <p:txBody>
          <a:bodyPr wrap="square" rtlCol="0">
            <a:spAutoFit/>
          </a:bodyPr>
          <a:lstStyle/>
          <a:p>
            <a:r>
              <a:rPr lang="en-GB" sz="2400" b="1" i="1" dirty="0">
                <a:solidFill>
                  <a:schemeClr val="accent1"/>
                </a:solidFill>
              </a:rPr>
              <a:t>Do you use OCR and what for? Which apps do you use? What are the benefits of OCR?</a:t>
            </a:r>
            <a:endParaRPr lang="hr-HR" sz="2400" b="1" i="1" dirty="0">
              <a:solidFill>
                <a:schemeClr val="accent1"/>
              </a:solidFill>
            </a:endParaRPr>
          </a:p>
        </p:txBody>
      </p:sp>
    </p:spTree>
    <p:extLst>
      <p:ext uri="{BB962C8B-B14F-4D97-AF65-F5344CB8AC3E}">
        <p14:creationId xmlns:p14="http://schemas.microsoft.com/office/powerpoint/2010/main" val="3875643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270FCB-F722-253C-7446-18DF2D162384}"/>
              </a:ext>
            </a:extLst>
          </p:cNvPr>
          <p:cNvPicPr>
            <a:picLocks noGrp="1" noChangeAspect="1"/>
          </p:cNvPicPr>
          <p:nvPr>
            <p:ph idx="1"/>
          </p:nvPr>
        </p:nvPicPr>
        <p:blipFill rotWithShape="1">
          <a:blip r:embed="rId3"/>
          <a:srcRect l="28576" t="10580" r="14046" b="15966"/>
          <a:stretch/>
        </p:blipFill>
        <p:spPr>
          <a:xfrm>
            <a:off x="1676400" y="185472"/>
            <a:ext cx="8401050" cy="6049480"/>
          </a:xfrm>
        </p:spPr>
      </p:pic>
    </p:spTree>
    <p:extLst>
      <p:ext uri="{BB962C8B-B14F-4D97-AF65-F5344CB8AC3E}">
        <p14:creationId xmlns:p14="http://schemas.microsoft.com/office/powerpoint/2010/main" val="216036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23B4-664A-7955-3DB6-DB46A328AD09}"/>
              </a:ext>
            </a:extLst>
          </p:cNvPr>
          <p:cNvSpPr>
            <a:spLocks noGrp="1"/>
          </p:cNvSpPr>
          <p:nvPr>
            <p:ph type="title"/>
          </p:nvPr>
        </p:nvSpPr>
        <p:spPr/>
        <p:txBody>
          <a:bodyPr/>
          <a:lstStyle/>
          <a:p>
            <a:r>
              <a:rPr lang="en-GB" dirty="0"/>
              <a:t>Bar code reader</a:t>
            </a:r>
            <a:endParaRPr lang="hr-HR" dirty="0"/>
          </a:p>
        </p:txBody>
      </p:sp>
      <p:pic>
        <p:nvPicPr>
          <p:cNvPr id="1026" name="Picture 2" descr="Set Up Your Barcode Scanner in 3 Simple Steps - Software | Bepoz">
            <a:extLst>
              <a:ext uri="{FF2B5EF4-FFF2-40B4-BE49-F238E27FC236}">
                <a16:creationId xmlns:a16="http://schemas.microsoft.com/office/drawing/2014/main" id="{17DB4308-FFB4-ABE4-335C-7CB94FEAB8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694" y="1825625"/>
            <a:ext cx="6512306"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369858-4EF9-4464-4465-D107E9604901}"/>
              </a:ext>
            </a:extLst>
          </p:cNvPr>
          <p:cNvSpPr txBox="1"/>
          <p:nvPr/>
        </p:nvSpPr>
        <p:spPr>
          <a:xfrm>
            <a:off x="6992471" y="1519518"/>
            <a:ext cx="4572000" cy="3816429"/>
          </a:xfrm>
          <a:prstGeom prst="rect">
            <a:avLst/>
          </a:prstGeom>
          <a:noFill/>
        </p:spPr>
        <p:txBody>
          <a:bodyPr wrap="square" rtlCol="0">
            <a:spAutoFit/>
          </a:bodyPr>
          <a:lstStyle/>
          <a:p>
            <a:r>
              <a:rPr lang="en-GB" sz="2800" b="0" i="0" dirty="0">
                <a:solidFill>
                  <a:srgbClr val="444444"/>
                </a:solidFill>
                <a:effectLst/>
              </a:rPr>
              <a:t>Bar Code Reader is a reading device used to read barcode data like on goods, books, etc. It can be a handheld scanner or a stationary one but they both scan the image by converting it to alphanumeric value on the computer.</a:t>
            </a:r>
          </a:p>
          <a:p>
            <a:endParaRPr lang="hr-HR" dirty="0"/>
          </a:p>
        </p:txBody>
      </p:sp>
    </p:spTree>
    <p:extLst>
      <p:ext uri="{BB962C8B-B14F-4D97-AF65-F5344CB8AC3E}">
        <p14:creationId xmlns:p14="http://schemas.microsoft.com/office/powerpoint/2010/main" val="1840163600"/>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C04134306138A4FBFC0330AD105C2B8" ma:contentTypeVersion="9" ma:contentTypeDescription="Stvaranje novog dokumenta." ma:contentTypeScope="" ma:versionID="8554555d24ca036aa3f38c7da2ca26fa">
  <xsd:schema xmlns:xsd="http://www.w3.org/2001/XMLSchema" xmlns:xs="http://www.w3.org/2001/XMLSchema" xmlns:p="http://schemas.microsoft.com/office/2006/metadata/properties" xmlns:ns2="c456b95c-ce5c-4e94-a10a-320cee66cbe6" xmlns:ns3="b8929e67-e726-40c5-981c-ca31056d206e" targetNamespace="http://schemas.microsoft.com/office/2006/metadata/properties" ma:root="true" ma:fieldsID="cddcf0b10b717e1cf5f10c4fdfa8aa4e" ns2:_="" ns3:_="">
    <xsd:import namespace="c456b95c-ce5c-4e94-a10a-320cee66cbe6"/>
    <xsd:import namespace="b8929e67-e726-40c5-981c-ca31056d206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56b95c-ce5c-4e94-a10a-320cee66cbe6" elementFormDefault="qualified">
    <xsd:import namespace="http://schemas.microsoft.com/office/2006/documentManagement/types"/>
    <xsd:import namespace="http://schemas.microsoft.com/office/infopath/2007/PartnerControls"/>
    <xsd:element name="SharedWithUsers" ma:index="8" nillable="true" ma:displayName="Zajednički se koristi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ji o zajedničkom korištenju"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929e67-e726-40c5-981c-ca31056d206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A9CC88-C185-48F7-8524-D9BD3D08FD6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D5512BE-2881-40E5-9918-255C3B92B5C9}">
  <ds:schemaRefs>
    <ds:schemaRef ds:uri="http://schemas.microsoft.com/sharepoint/v3/contenttype/forms"/>
  </ds:schemaRefs>
</ds:datastoreItem>
</file>

<file path=customXml/itemProps3.xml><?xml version="1.0" encoding="utf-8"?>
<ds:datastoreItem xmlns:ds="http://schemas.openxmlformats.org/officeDocument/2006/customXml" ds:itemID="{8CC18C66-3CFF-4AC2-A865-40F44AA8EB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56b95c-ce5c-4e94-a10a-320cee66cbe6"/>
    <ds:schemaRef ds:uri="b8929e67-e726-40c5-981c-ca31056d2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2667</TotalTime>
  <Words>899</Words>
  <Application>Microsoft Office PowerPoint</Application>
  <PresentationFormat>Widescreen</PresentationFormat>
  <Paragraphs>82</Paragraphs>
  <Slides>19</Slides>
  <Notes>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Arial</vt:lpstr>
      <vt:lpstr>TelefonicaWeb-Light</vt:lpstr>
      <vt:lpstr>Stolzl Bold</vt:lpstr>
      <vt:lpstr>Cabin</vt:lpstr>
      <vt:lpstr>Stolzl Book</vt:lpstr>
      <vt:lpstr>Office Theme</vt:lpstr>
      <vt:lpstr> ENGLISH FOR IT Week 4 VOCABULARY  Input devices </vt:lpstr>
      <vt:lpstr>Today you will:</vt:lpstr>
      <vt:lpstr>Listen to a computer technician describing 3 input devices. Write down which device he’s talking about.</vt:lpstr>
      <vt:lpstr>Read and write the name of the input device</vt:lpstr>
      <vt:lpstr>Check your answers</vt:lpstr>
      <vt:lpstr>Optical Character Recognition / Reader (OCR)</vt:lpstr>
      <vt:lpstr>Optical character recognition devices</vt:lpstr>
      <vt:lpstr>PowerPoint Presentation</vt:lpstr>
      <vt:lpstr>Bar code reader</vt:lpstr>
      <vt:lpstr>PowerPoint Presentation</vt:lpstr>
      <vt:lpstr>PowerPoint Presentation</vt:lpstr>
      <vt:lpstr>PowerPoint Presentation</vt:lpstr>
      <vt:lpstr>Speech recognition systems. Listen and answer.</vt:lpstr>
      <vt:lpstr>Scanners</vt:lpstr>
      <vt:lpstr>Complete the text.  Use: click, OCR software, connected, contrast, text, original, file format, preview, at, dpi, brightness, adjust</vt:lpstr>
      <vt:lpstr>Check your answers:</vt:lpstr>
      <vt:lpstr>More initialisms</vt:lpstr>
      <vt:lpstr>Resources:</vt:lpstr>
      <vt:lpstr>#neverstoplearning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Tihana Banko | Nastavnik</cp:lastModifiedBy>
  <cp:revision>102</cp:revision>
  <dcterms:created xsi:type="dcterms:W3CDTF">2018-01-24T13:33:55Z</dcterms:created>
  <dcterms:modified xsi:type="dcterms:W3CDTF">2023-10-23T12:55:34Z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0x0101006C04134306138A4FBFC0330AD105C2B8</vt:lpwstr>
  </property>
</Properties>
</file>