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72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57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5AD2DE-A6AA-D9CC-4C61-D046F0E15810}" v="8" dt="2024-03-17T23:05:35.4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ED5C6-71A0-462A-BC1C-1068CB79DA0F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de-DE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B94B9-A1F7-484C-B461-3C4E0813AE5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389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C0C92-97E4-9540-AC90-F1BBF91896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58414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EB94B9-A1F7-484C-B461-3C4E0813AE57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7884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EB94B9-A1F7-484C-B461-3C4E0813AE57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715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EB94B9-A1F7-484C-B461-3C4E0813AE5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6995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EB94B9-A1F7-484C-B461-3C4E0813AE57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234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EB94B9-A1F7-484C-B461-3C4E0813AE57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455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EB94B9-A1F7-484C-B461-3C4E0813AE57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4044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EB94B9-A1F7-484C-B461-3C4E0813AE57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9040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EB94B9-A1F7-484C-B461-3C4E0813AE57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481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EB94B9-A1F7-484C-B461-3C4E0813AE57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431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EB94B9-A1F7-484C-B461-3C4E0813AE57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035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ni slaj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9019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3475">
          <p15:clr>
            <a:srgbClr val="FBAE40"/>
          </p15:clr>
        </p15:guide>
        <p15:guide id="3" pos="1746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pos="5057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598311" y="3090333"/>
            <a:ext cx="11029245" cy="2946400"/>
          </a:xfrm>
          <a:prstGeom prst="rect">
            <a:avLst/>
          </a:prstGeom>
        </p:spPr>
        <p:txBody>
          <a:bodyPr>
            <a:normAutofit/>
          </a:bodyPr>
          <a:lstStyle>
            <a:lvl1pPr marL="288000" indent="-288000">
              <a:buFont typeface="Calibri Light" panose="020F0302020204030204" pitchFamily="34" charset="0"/>
              <a:buChar char="•"/>
              <a:defRPr sz="3000">
                <a:solidFill>
                  <a:schemeClr val="tx1"/>
                </a:solidFill>
                <a:latin typeface="+mj-lt"/>
              </a:defRPr>
            </a:lvl1pPr>
            <a:lvl2pPr marL="468000" indent="-216000">
              <a:defRPr>
                <a:solidFill>
                  <a:schemeClr val="tx1"/>
                </a:solidFill>
                <a:latin typeface="+mj-lt"/>
              </a:defRPr>
            </a:lvl2pPr>
            <a:lvl3pPr marL="756000" indent="-144000">
              <a:defRPr>
                <a:solidFill>
                  <a:schemeClr val="tx1"/>
                </a:solidFill>
                <a:latin typeface="+mj-lt"/>
              </a:defRPr>
            </a:lvl3pPr>
            <a:lvl4pPr marL="1116000" indent="-144000">
              <a:defRPr>
                <a:solidFill>
                  <a:schemeClr val="tx1"/>
                </a:solidFill>
                <a:latin typeface="+mj-lt"/>
              </a:defRPr>
            </a:lvl4pPr>
            <a:lvl5pPr marL="1476000" indent="-144000">
              <a:defRPr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hr-HR" dirty="0"/>
              <a:t>First level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2495438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944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orient="horz" pos="1457">
          <p15:clr>
            <a:srgbClr val="FBAE40"/>
          </p15:clr>
        </p15:guide>
        <p15:guide id="3" orient="horz" pos="3838">
          <p15:clr>
            <a:srgbClr val="FBAE40"/>
          </p15:clr>
        </p15:guide>
        <p15:guide id="4" pos="5057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poredb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8312" y="1972733"/>
            <a:ext cx="5373512" cy="982134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>
              <a:buNone/>
              <a:defRPr sz="2800" b="1" cap="sm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1" y="3078334"/>
            <a:ext cx="5350933" cy="2348800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38333" y="1964267"/>
            <a:ext cx="5511801" cy="99906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 cap="sm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49623" y="3069866"/>
            <a:ext cx="5500512" cy="2365734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584201"/>
            <a:ext cx="11040533" cy="1186223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86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4" pos="5057">
          <p15:clr>
            <a:srgbClr val="FBAE40"/>
          </p15:clr>
        </p15:guide>
        <p15:guide id="5" orient="horz" pos="383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8312" y="1972733"/>
            <a:ext cx="5373512" cy="982134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>
              <a:buNone/>
              <a:defRPr sz="2800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1" y="3078334"/>
            <a:ext cx="5350933" cy="2966866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38333" y="1964267"/>
            <a:ext cx="5511801" cy="99906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49623" y="3069866"/>
            <a:ext cx="5500512" cy="2983801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584201"/>
            <a:ext cx="11040533" cy="1186223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035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5057">
          <p15:clr>
            <a:srgbClr val="FBAE40"/>
          </p15:clr>
        </p15:guide>
        <p15:guide id="3" orient="horz" pos="383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8312" y="905933"/>
            <a:ext cx="5283200" cy="2064656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>
              <a:buNone/>
              <a:defRPr sz="3200" b="1" cap="sm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312" y="3225801"/>
            <a:ext cx="5294489" cy="2192867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32545" y="914401"/>
            <a:ext cx="5395011" cy="203925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3200" b="1" cap="sm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39935" y="3242733"/>
            <a:ext cx="5398909" cy="2175935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34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703">
          <p15:clr>
            <a:srgbClr val="FBAE40"/>
          </p15:clr>
        </p15:guide>
        <p15:guide id="4" pos="5057">
          <p15:clr>
            <a:srgbClr val="FBAE40"/>
          </p15:clr>
        </p15:guide>
        <p15:guide id="5" orient="horz" pos="383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8312" y="905933"/>
            <a:ext cx="5283200" cy="2064656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>
              <a:buNone/>
              <a:defRPr sz="3200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312" y="3225801"/>
            <a:ext cx="5294489" cy="2192867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32545" y="914401"/>
            <a:ext cx="5395011" cy="203925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3200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39935" y="3242733"/>
            <a:ext cx="5398909" cy="2175935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958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703">
          <p15:clr>
            <a:srgbClr val="FBAE40"/>
          </p15:clr>
        </p15:guide>
        <p15:guide id="3" pos="5057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zn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S Maquette Pro" panose="02000603000000020004" pitchFamily="50" charset="-18"/>
              </a:defRPr>
            </a:lvl1pPr>
          </a:lstStyle>
          <a:p>
            <a:r>
              <a:rPr lang="hr-HR"/>
              <a:t>Kliknite ikonu da biste dodali  sliku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714600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57">
          <p15:clr>
            <a:srgbClr val="FBAE40"/>
          </p15:clr>
        </p15:guide>
        <p15:guide id="2" orient="horz" pos="1049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312" y="3793068"/>
            <a:ext cx="5452533" cy="1625600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01975" y="3793068"/>
            <a:ext cx="5269136" cy="1617133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6279396" y="2087255"/>
            <a:ext cx="5359448" cy="1536478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Object</a:t>
            </a:r>
            <a:endParaRPr lang="en-US" dirty="0"/>
          </a:p>
        </p:txBody>
      </p:sp>
      <p:sp>
        <p:nvSpPr>
          <p:cNvPr id="14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598312" y="2087255"/>
            <a:ext cx="5475112" cy="1528012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Object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8311" y="584201"/>
            <a:ext cx="11029245" cy="1279356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65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2341">
          <p15:clr>
            <a:srgbClr val="FBAE40"/>
          </p15:clr>
        </p15:guide>
        <p15:guide id="1" orient="horz" pos="822">
          <p15:clr>
            <a:srgbClr val="FBAE40"/>
          </p15:clr>
        </p15:guide>
        <p15:guide id="4" pos="5057">
          <p15:clr>
            <a:srgbClr val="FBAE40"/>
          </p15:clr>
        </p15:guide>
        <p15:guide id="5" orient="horz" pos="38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312" y="3793068"/>
            <a:ext cx="5452533" cy="2252132"/>
          </a:xfrm>
          <a:prstGeom prst="rect">
            <a:avLst/>
          </a:prstGeom>
        </p:spPr>
        <p:txBody>
          <a:bodyPr lIns="0"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01975" y="3793068"/>
            <a:ext cx="5269136" cy="2252133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Text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6279396" y="2087255"/>
            <a:ext cx="5359448" cy="1536478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Object</a:t>
            </a:r>
            <a:endParaRPr lang="en-US" dirty="0"/>
          </a:p>
        </p:txBody>
      </p:sp>
      <p:sp>
        <p:nvSpPr>
          <p:cNvPr id="14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598312" y="2087255"/>
            <a:ext cx="5475112" cy="1528012"/>
          </a:xfrm>
          <a:prstGeom prst="rect">
            <a:avLst/>
          </a:prstGeo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8000">
              <a:defRPr/>
            </a:lvl3pPr>
            <a:lvl4pPr marL="1188000">
              <a:defRPr/>
            </a:lvl4pPr>
            <a:lvl5pPr marL="1548000">
              <a:defRPr/>
            </a:lvl5pPr>
          </a:lstStyle>
          <a:p>
            <a:pPr lvl="1"/>
            <a:r>
              <a:rPr lang="hr-HR" dirty="0"/>
              <a:t>Object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8311" y="584201"/>
            <a:ext cx="11029245" cy="1279356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363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2">
          <p15:clr>
            <a:srgbClr val="FBAE40"/>
          </p15:clr>
        </p15:guide>
        <p15:guide id="2" pos="5057">
          <p15:clr>
            <a:srgbClr val="FBAE40"/>
          </p15:clr>
        </p15:guide>
        <p15:guide id="3" orient="horz" pos="2341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3086" y="728663"/>
            <a:ext cx="5170713" cy="1680429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  <a:t>Glavni naslov</a:t>
            </a:r>
            <a:b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</a:br>
            <a:r>
              <a:rPr lang="hr-HR" sz="4800" dirty="0">
                <a:solidFill>
                  <a:schemeClr val="bg1"/>
                </a:solidFill>
                <a:latin typeface="Stolzl Book" panose="00000500000000000000" pitchFamily="50" charset="-18"/>
              </a:rPr>
              <a:t>Tekst</a:t>
            </a:r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3" t="483" r="4344" b="5617"/>
          <a:stretch/>
        </p:blipFill>
        <p:spPr>
          <a:xfrm>
            <a:off x="0" y="874540"/>
            <a:ext cx="6183086" cy="5993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45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aglavlje sekcij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954" y="443833"/>
            <a:ext cx="6265335" cy="3586300"/>
          </a:xfrm>
          <a:prstGeom prst="rect">
            <a:avLst/>
          </a:prstGeom>
        </p:spPr>
        <p:txBody>
          <a:bodyPr lIns="0" anchor="t" anchorCtr="0"/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568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38">
          <p15:clr>
            <a:srgbClr val="FBAE40"/>
          </p15:clr>
        </p15:guide>
        <p15:guide id="2" pos="5057">
          <p15:clr>
            <a:srgbClr val="FBAE40"/>
          </p15:clr>
        </p15:guide>
        <p15:guide id="3" orient="horz" pos="347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177" y="685800"/>
            <a:ext cx="10758313" cy="2777066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353" y="3728898"/>
            <a:ext cx="10737849" cy="1638968"/>
          </a:xfrm>
          <a:prstGeom prst="rect">
            <a:avLst/>
          </a:prstGeom>
        </p:spPr>
        <p:txBody>
          <a:bodyPr lIns="108000">
            <a:norm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61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3475">
          <p15:clr>
            <a:srgbClr val="FBAE40"/>
          </p15:clr>
        </p15:guide>
        <p15:guide id="3" pos="1746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pos="505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177" y="296334"/>
            <a:ext cx="11006668" cy="982133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 algn="l"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1353" y="1493698"/>
            <a:ext cx="10986204" cy="4924035"/>
          </a:xfrm>
          <a:prstGeom prst="rect">
            <a:avLst/>
          </a:prstGeom>
        </p:spPr>
        <p:txBody>
          <a:bodyPr lIns="10800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r>
              <a:rPr lang="hr-HR" dirty="0"/>
              <a:t>body text</a:t>
            </a:r>
            <a:r>
              <a:rPr lang="en-US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3156289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3475">
          <p15:clr>
            <a:srgbClr val="FBAE40"/>
          </p15:clr>
        </p15:guide>
        <p15:guide id="3" pos="1746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pos="505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177" y="296334"/>
            <a:ext cx="11006668" cy="982133"/>
          </a:xfrm>
          <a:prstGeom prst="rect">
            <a:avLst/>
          </a:prstGeom>
        </p:spPr>
        <p:txBody>
          <a:bodyPr lIns="0" anchor="b">
            <a:noAutofit/>
          </a:bodyPr>
          <a:lstStyle>
            <a:lvl1pPr marL="0" indent="0" algn="l">
              <a:defRPr sz="40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1353" y="1493698"/>
            <a:ext cx="10986204" cy="4924035"/>
          </a:xfrm>
          <a:prstGeom prst="rect">
            <a:avLst/>
          </a:prstGeom>
        </p:spPr>
        <p:txBody>
          <a:bodyPr lIns="10800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r>
              <a:rPr lang="hr-HR" dirty="0"/>
              <a:t>body text</a:t>
            </a:r>
            <a:r>
              <a:rPr lang="en-US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42785652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3475">
          <p15:clr>
            <a:srgbClr val="FBAE40"/>
          </p15:clr>
        </p15:guide>
        <p15:guide id="3" pos="1746">
          <p15:clr>
            <a:srgbClr val="FBAE40"/>
          </p15:clr>
        </p15:guide>
        <p15:guide id="4" orient="horz" pos="1049">
          <p15:clr>
            <a:srgbClr val="FBAE40"/>
          </p15:clr>
        </p15:guide>
        <p15:guide id="5" pos="5057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239" y="2209801"/>
            <a:ext cx="10579804" cy="2582333"/>
          </a:xfrm>
          <a:prstGeom prst="rect">
            <a:avLst/>
          </a:prstGeom>
        </p:spPr>
        <p:txBody>
          <a:bodyPr lIns="0" anchor="t" anchorCtr="0"/>
          <a:lstStyle>
            <a:lvl1pPr>
              <a:defRPr sz="5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3719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38">
          <p15:clr>
            <a:srgbClr val="FBAE40"/>
          </p15:clr>
        </p15:guide>
        <p15:guide id="2" pos="5057">
          <p15:clr>
            <a:srgbClr val="FBAE40"/>
          </p15:clr>
        </p15:guide>
        <p15:guide id="3" orient="horz" pos="3475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8311" y="1651001"/>
            <a:ext cx="11029245" cy="1363133"/>
          </a:xfrm>
          <a:prstGeom prst="rect">
            <a:avLst/>
          </a:prstGeom>
        </p:spPr>
        <p:txBody>
          <a:bodyPr lIns="0" anchor="t" anchorCtr="0"/>
          <a:lstStyle>
            <a:lvl1pPr>
              <a:defRPr sz="52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„</a:t>
            </a:r>
            <a:r>
              <a:rPr lang="en-US" dirty="0"/>
              <a:t>Click to edit Master title style</a:t>
            </a:r>
            <a:r>
              <a:rPr lang="hr-HR" dirty="0"/>
              <a:t>”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2178" y="3276599"/>
            <a:ext cx="11006665" cy="1371601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 marL="0" indent="0" algn="ctr">
              <a:buNone/>
              <a:defRPr sz="3600" cap="small" baseline="0">
                <a:solidFill>
                  <a:srgbClr val="DF7423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238854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2160">
          <p15:clr>
            <a:srgbClr val="FBAE40"/>
          </p15:clr>
        </p15:guide>
        <p15:guide id="1" pos="1338">
          <p15:clr>
            <a:srgbClr val="FBAE40"/>
          </p15:clr>
        </p15:guide>
        <p15:guide id="2" pos="5057">
          <p15:clr>
            <a:srgbClr val="FBAE40"/>
          </p15:clr>
        </p15:guide>
        <p15:guide id="3" orient="horz" pos="3475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8311" y="1651001"/>
            <a:ext cx="11029245" cy="1363133"/>
          </a:xfrm>
          <a:prstGeom prst="rect">
            <a:avLst/>
          </a:prstGeom>
        </p:spPr>
        <p:txBody>
          <a:bodyPr lIns="0" anchor="t" anchorCtr="0"/>
          <a:lstStyle>
            <a:lvl1pPr>
              <a:defRPr sz="5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„</a:t>
            </a:r>
            <a:r>
              <a:rPr lang="en-US" dirty="0"/>
              <a:t>Click to edit Master title style</a:t>
            </a:r>
            <a:r>
              <a:rPr lang="hr-HR" dirty="0"/>
              <a:t>”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2178" y="3276599"/>
            <a:ext cx="11006665" cy="1371601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 marL="0" indent="0" algn="l">
              <a:buNone/>
              <a:defRPr sz="3600" cap="small" baseline="0">
                <a:solidFill>
                  <a:srgbClr val="DF7423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dirty="0"/>
              <a:t>c</a:t>
            </a:r>
            <a:r>
              <a:rPr lang="en-US" dirty="0"/>
              <a:t>lick to edit </a:t>
            </a:r>
            <a:r>
              <a:rPr lang="hr-HR" dirty="0"/>
              <a:t>m</a:t>
            </a:r>
            <a:r>
              <a:rPr lang="en-US" dirty="0"/>
              <a:t>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574794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38">
          <p15:clr>
            <a:srgbClr val="FBAE40"/>
          </p15:clr>
        </p15:guide>
        <p15:guide id="2" pos="5057">
          <p15:clr>
            <a:srgbClr val="FBAE40"/>
          </p15:clr>
        </p15:guide>
        <p15:guide id="3" orient="horz" pos="3475">
          <p15:clr>
            <a:srgbClr val="FBAE40"/>
          </p15:clr>
        </p15:guide>
        <p15:guide id="4" orient="horz" pos="216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598311" y="3090333"/>
            <a:ext cx="11029245" cy="2328334"/>
          </a:xfrm>
          <a:prstGeom prst="rect">
            <a:avLst/>
          </a:prstGeom>
        </p:spPr>
        <p:txBody>
          <a:bodyPr>
            <a:normAutofit/>
          </a:bodyPr>
          <a:lstStyle>
            <a:lvl1pPr marL="288000" indent="-288000">
              <a:buFont typeface="Calibri Light" panose="020F0302020204030204" pitchFamily="34" charset="0"/>
              <a:buChar char="•"/>
              <a:defRPr sz="3200">
                <a:solidFill>
                  <a:srgbClr val="DF7423"/>
                </a:solidFill>
                <a:latin typeface="+mj-lt"/>
              </a:defRPr>
            </a:lvl1pPr>
            <a:lvl2pPr marL="468000" indent="-216000">
              <a:defRPr>
                <a:solidFill>
                  <a:srgbClr val="DF7423"/>
                </a:solidFill>
                <a:latin typeface="+mj-lt"/>
              </a:defRPr>
            </a:lvl2pPr>
            <a:lvl3pPr marL="756000" indent="-144000">
              <a:defRPr>
                <a:solidFill>
                  <a:srgbClr val="DF7423"/>
                </a:solidFill>
                <a:latin typeface="+mj-lt"/>
              </a:defRPr>
            </a:lvl3pPr>
            <a:lvl4pPr marL="1116000" indent="-144000">
              <a:defRPr>
                <a:solidFill>
                  <a:srgbClr val="DF7423"/>
                </a:solidFill>
                <a:latin typeface="+mj-lt"/>
              </a:defRPr>
            </a:lvl4pPr>
            <a:lvl5pPr marL="1476000" indent="-144000">
              <a:defRPr>
                <a:solidFill>
                  <a:srgbClr val="DF7423"/>
                </a:solidFill>
                <a:latin typeface="+mj-lt"/>
              </a:defRPr>
            </a:lvl5pPr>
          </a:lstStyle>
          <a:p>
            <a:pPr lvl="0"/>
            <a:r>
              <a:rPr lang="hr-HR" dirty="0"/>
              <a:t>First level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2495438"/>
          </a:xfrm>
          <a:prstGeom prst="rect">
            <a:avLst/>
          </a:prstGeom>
        </p:spPr>
        <p:txBody>
          <a:bodyPr lIns="0" anchor="b" anchorCtr="0">
            <a:normAutofit/>
          </a:bodyPr>
          <a:lstStyle>
            <a:lvl1pPr>
              <a:defRPr sz="440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118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3" orient="horz" pos="1457">
          <p15:clr>
            <a:srgbClr val="FBAE40"/>
          </p15:clr>
        </p15:guide>
        <p15:guide id="4" orient="horz" pos="3838">
          <p15:clr>
            <a:srgbClr val="FBAE40"/>
          </p15:clr>
        </p15:guide>
        <p15:guide id="5" pos="505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433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70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1953" y="932330"/>
            <a:ext cx="6304709" cy="2166098"/>
          </a:xfrm>
        </p:spPr>
        <p:txBody>
          <a:bodyPr>
            <a:noAutofit/>
          </a:bodyPr>
          <a:lstStyle/>
          <a:p>
            <a:pPr algn="ctr"/>
            <a:r>
              <a:rPr lang="hr-HR" sz="4000" dirty="0"/>
              <a:t>Projektni razvoj aplikacija</a:t>
            </a:r>
            <a:endParaRPr lang="en-US" sz="2400" b="0" dirty="0">
              <a:solidFill>
                <a:srgbClr val="C30E60"/>
              </a:solidFill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6024282" y="3962400"/>
            <a:ext cx="493058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US" sz="3600" b="0" dirty="0" err="1">
                <a:solidFill>
                  <a:srgbClr val="C30E60"/>
                </a:solidFill>
              </a:rPr>
              <a:t>Vje</a:t>
            </a:r>
            <a:r>
              <a:rPr lang="en-US" sz="3600" dirty="0" err="1">
                <a:solidFill>
                  <a:srgbClr val="C30E60"/>
                </a:solidFill>
              </a:rPr>
              <a:t>žbe</a:t>
            </a:r>
            <a:r>
              <a:rPr lang="hr-HR" sz="3600" b="0" dirty="0">
                <a:solidFill>
                  <a:srgbClr val="C30E60"/>
                </a:solidFill>
              </a:rPr>
              <a:t> </a:t>
            </a:r>
            <a:r>
              <a:rPr lang="hr-HR" sz="3600" dirty="0">
                <a:solidFill>
                  <a:srgbClr val="C30E60"/>
                </a:solidFill>
              </a:rPr>
              <a:t>02</a:t>
            </a:r>
            <a:r>
              <a:rPr lang="hr-HR" sz="3600" dirty="0">
                <a:solidFill>
                  <a:srgbClr val="C30E60"/>
                </a:solidFill>
                <a:latin typeface="Arial"/>
                <a:cs typeface="Arial"/>
              </a:rPr>
              <a:t> </a:t>
            </a:r>
            <a:endParaRPr kumimoji="0" lang="hr-HR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027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Razmislite o elementima koji se pojavljuju na više ekrana. Takvi se dosljedno moraju pojavljivati na istom mjestu</a:t>
            </a:r>
          </a:p>
          <a:p>
            <a:pPr marL="0" indent="0">
              <a:buNone/>
            </a:pP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23919"/>
            <a:ext cx="11040533" cy="794695"/>
          </a:xfrm>
        </p:spPr>
        <p:txBody>
          <a:bodyPr>
            <a:normAutofit/>
          </a:bodyPr>
          <a:lstStyle/>
          <a:p>
            <a:r>
              <a:rPr lang="hr-HR" dirty="0"/>
              <a:t>Ponavljajući elementi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60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pl-PL" dirty="0">
                <a:latin typeface="Segoe UI" panose="020B0502040204020203" pitchFamily="34" charset="0"/>
                <a:cs typeface="Segoe UI" panose="020B0502040204020203" pitchFamily="34" charset="0"/>
              </a:rPr>
              <a:t>Od skice na papiru do wireframe-a izrađenog u nekom alatu</a:t>
            </a: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hr-HR" dirty="0" err="1">
                <a:latin typeface="Segoe UI" panose="020B0502040204020203" pitchFamily="34" charset="0"/>
                <a:cs typeface="Segoe UI" panose="020B0502040204020203" pitchFamily="34" charset="0"/>
              </a:rPr>
              <a:t>Wireframe</a:t>
            </a:r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 može biti napravljen tako da koristite neki alat za izradu </a:t>
            </a:r>
            <a:r>
              <a:rPr lang="hr-HR" dirty="0" err="1">
                <a:latin typeface="Segoe UI" panose="020B0502040204020203" pitchFamily="34" charset="0"/>
                <a:cs typeface="Segoe UI" panose="020B0502040204020203" pitchFamily="34" charset="0"/>
              </a:rPr>
              <a:t>wireframe</a:t>
            </a:r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-a ili da rukom skicirate sve ekrane i slikate ih mobitelom</a:t>
            </a:r>
          </a:p>
          <a:p>
            <a:pPr marL="0" indent="0">
              <a:buNone/>
            </a:pP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23919"/>
            <a:ext cx="11040533" cy="794695"/>
          </a:xfrm>
        </p:spPr>
        <p:txBody>
          <a:bodyPr>
            <a:normAutofit/>
          </a:bodyPr>
          <a:lstStyle/>
          <a:p>
            <a:r>
              <a:rPr lang="pl-PL" dirty="0"/>
              <a:t>Od salvete do alata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508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pl-PL" dirty="0">
                <a:latin typeface="Segoe UI" panose="020B0502040204020203" pitchFamily="34" charset="0"/>
                <a:cs typeface="Segoe UI" panose="020B0502040204020203" pitchFamily="34" charset="0"/>
              </a:rPr>
              <a:t>Upotreba pravog sadržaja, ukoliko je dostupan</a:t>
            </a: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Dobro je da na svakom mjestu na kojem možete, stavite pravi sadržaj (programske oznake, tekst na gumbima, naslovi u tablicama, sadržaj u tablicama, …)</a:t>
            </a:r>
          </a:p>
          <a:p>
            <a:pPr marL="0" indent="0">
              <a:buNone/>
            </a:pP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23919"/>
            <a:ext cx="11040533" cy="794695"/>
          </a:xfrm>
        </p:spPr>
        <p:txBody>
          <a:bodyPr>
            <a:normAutofit/>
          </a:bodyPr>
          <a:lstStyle/>
          <a:p>
            <a:r>
              <a:rPr lang="pl-PL" dirty="0"/>
              <a:t>Upotreba pravog sadržaja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4292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pl-PL" dirty="0">
                <a:latin typeface="Segoe UI" panose="020B0502040204020203" pitchFamily="34" charset="0"/>
                <a:cs typeface="Segoe UI" panose="020B0502040204020203" pitchFamily="34" charset="0"/>
              </a:rPr>
              <a:t>VUA-PRA-Vjezbe-2-primjer-projektnog-zadatka.pdf:</a:t>
            </a:r>
          </a:p>
          <a:p>
            <a:pPr lvl="1"/>
            <a:r>
              <a:rPr lang="pl-PL" sz="2000" i="1" dirty="0">
                <a:solidFill>
                  <a:srgbClr val="E84C22"/>
                </a:solidFill>
                <a:latin typeface="Segoe UI" panose="020B0502040204020203" pitchFamily="34" charset="0"/>
                <a:cs typeface="Tahoma" panose="020B0604030504040204" pitchFamily="34" charset="0"/>
              </a:rPr>
              <a:t>VUA-PRA-Vjezbe-2-Wireframe-primjer_1.pdf</a:t>
            </a:r>
          </a:p>
          <a:p>
            <a:pPr lvl="1"/>
            <a:r>
              <a:rPr lang="pl-PL" sz="2000" i="1" dirty="0">
                <a:solidFill>
                  <a:srgbClr val="E84C22"/>
                </a:solidFill>
                <a:latin typeface="Segoe UI" panose="020B0502040204020203" pitchFamily="34" charset="0"/>
                <a:cs typeface="Tahoma" panose="020B0604030504040204" pitchFamily="34" charset="0"/>
              </a:rPr>
              <a:t>VUA-PRA-Vjezbe-2-Wireframe-primjer_2.pd</a:t>
            </a:r>
            <a:r>
              <a:rPr lang="pl-PL" sz="2000" i="1" dirty="0">
                <a:solidFill>
                  <a:srgbClr val="E84C2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</a:t>
            </a:r>
            <a:endParaRPr lang="pl-PL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23919"/>
            <a:ext cx="11040533" cy="794695"/>
          </a:xfrm>
        </p:spPr>
        <p:txBody>
          <a:bodyPr>
            <a:normAutofit/>
          </a:bodyPr>
          <a:lstStyle/>
          <a:p>
            <a:r>
              <a:rPr lang="pl-PL" dirty="0"/>
              <a:t>Primjeri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2922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pl-PL" dirty="0">
                <a:latin typeface="Segoe UI" panose="020B0502040204020203" pitchFamily="34" charset="0"/>
                <a:cs typeface="Segoe UI" panose="020B0502040204020203" pitchFamily="34" charset="0"/>
              </a:rPr>
              <a:t>Primijeniti na vlastitom projektu – grupni zadatak</a:t>
            </a: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23919"/>
            <a:ext cx="11040533" cy="794695"/>
          </a:xfrm>
        </p:spPr>
        <p:txBody>
          <a:bodyPr>
            <a:normAutofit/>
          </a:bodyPr>
          <a:lstStyle/>
          <a:p>
            <a:r>
              <a:rPr lang="pl-PL" dirty="0"/>
              <a:t>Zadatak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6827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57C02A-B712-C876-602A-8F11506B6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772" y="936202"/>
            <a:ext cx="6265335" cy="3586300"/>
          </a:xfrm>
        </p:spPr>
        <p:txBody>
          <a:bodyPr/>
          <a:lstStyle/>
          <a:p>
            <a:pPr algn="r"/>
            <a:r>
              <a:rPr lang="hr-HR" dirty="0"/>
              <a:t>Hvala na pažnji!</a:t>
            </a:r>
            <a:br>
              <a:rPr lang="hr-HR" dirty="0"/>
            </a:br>
            <a:br>
              <a:rPr lang="hr-HR" dirty="0"/>
            </a:br>
            <a:r>
              <a:rPr lang="hr-HR" dirty="0"/>
              <a:t>Pitanja!?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7468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9FDD7A7-44A0-6B31-CFA2-6A8A253B39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6" r="-1" b="-1"/>
          <a:stretch/>
        </p:blipFill>
        <p:spPr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12192000" h="6721475">
                <a:moveTo>
                  <a:pt x="4721175" y="5742856"/>
                </a:moveTo>
                <a:lnTo>
                  <a:pt x="4722110" y="5743067"/>
                </a:lnTo>
                <a:cubicBezTo>
                  <a:pt x="4721144" y="5743709"/>
                  <a:pt x="4718265" y="5744315"/>
                  <a:pt x="4717201" y="5744338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834942"/>
                </a:lnTo>
                <a:lnTo>
                  <a:pt x="12192000" y="2274073"/>
                </a:lnTo>
                <a:lnTo>
                  <a:pt x="12192000" y="6586253"/>
                </a:lnTo>
                <a:lnTo>
                  <a:pt x="12140861" y="6605451"/>
                </a:lnTo>
                <a:cubicBezTo>
                  <a:pt x="12126657" y="6607665"/>
                  <a:pt x="12093590" y="6662867"/>
                  <a:pt x="12080162" y="6661300"/>
                </a:cubicBezTo>
                <a:cubicBezTo>
                  <a:pt x="11978189" y="6685453"/>
                  <a:pt x="11967362" y="6708506"/>
                  <a:pt x="11917886" y="6696520"/>
                </a:cubicBezTo>
                <a:cubicBezTo>
                  <a:pt x="11872780" y="6694805"/>
                  <a:pt x="11928862" y="6731720"/>
                  <a:pt x="11894611" y="6718680"/>
                </a:cubicBezTo>
                <a:cubicBezTo>
                  <a:pt x="11860360" y="6705640"/>
                  <a:pt x="11736092" y="6642174"/>
                  <a:pt x="11712380" y="6618279"/>
                </a:cubicBezTo>
                <a:cubicBezTo>
                  <a:pt x="11688668" y="6594384"/>
                  <a:pt x="11627913" y="6617875"/>
                  <a:pt x="11585367" y="6575313"/>
                </a:cubicBezTo>
                <a:lnTo>
                  <a:pt x="11516471" y="6498621"/>
                </a:lnTo>
                <a:cubicBezTo>
                  <a:pt x="11468275" y="6496789"/>
                  <a:pt x="11507336" y="6461535"/>
                  <a:pt x="11462693" y="6445069"/>
                </a:cubicBezTo>
                <a:cubicBezTo>
                  <a:pt x="11417568" y="6443442"/>
                  <a:pt x="11408022" y="6391555"/>
                  <a:pt x="11369713" y="6383596"/>
                </a:cubicBezTo>
                <a:cubicBezTo>
                  <a:pt x="11354318" y="6389646"/>
                  <a:pt x="11288329" y="6334752"/>
                  <a:pt x="11273970" y="6323928"/>
                </a:cubicBezTo>
                <a:cubicBezTo>
                  <a:pt x="11231914" y="6325320"/>
                  <a:pt x="11221974" y="6315486"/>
                  <a:pt x="11195085" y="6302909"/>
                </a:cubicBezTo>
                <a:cubicBezTo>
                  <a:pt x="11164087" y="6332691"/>
                  <a:pt x="11171650" y="6306732"/>
                  <a:pt x="11143409" y="6303556"/>
                </a:cubicBezTo>
                <a:cubicBezTo>
                  <a:pt x="11125907" y="6299917"/>
                  <a:pt x="11102604" y="6295777"/>
                  <a:pt x="11085936" y="6294307"/>
                </a:cubicBezTo>
                <a:cubicBezTo>
                  <a:pt x="11057494" y="6294603"/>
                  <a:pt x="11029907" y="6276438"/>
                  <a:pt x="11030954" y="6291426"/>
                </a:cubicBezTo>
                <a:cubicBezTo>
                  <a:pt x="11007785" y="6293943"/>
                  <a:pt x="10982006" y="6298120"/>
                  <a:pt x="10951061" y="6296182"/>
                </a:cubicBezTo>
                <a:cubicBezTo>
                  <a:pt x="10885366" y="6259348"/>
                  <a:pt x="10915289" y="6295910"/>
                  <a:pt x="10857722" y="6283099"/>
                </a:cubicBezTo>
                <a:cubicBezTo>
                  <a:pt x="10806647" y="6270732"/>
                  <a:pt x="10707076" y="6237654"/>
                  <a:pt x="10644617" y="6221981"/>
                </a:cubicBezTo>
                <a:cubicBezTo>
                  <a:pt x="10616447" y="6217166"/>
                  <a:pt x="10558604" y="6206555"/>
                  <a:pt x="10519278" y="6201735"/>
                </a:cubicBezTo>
                <a:cubicBezTo>
                  <a:pt x="10495462" y="6203254"/>
                  <a:pt x="10473831" y="6189810"/>
                  <a:pt x="10445982" y="6199677"/>
                </a:cubicBezTo>
                <a:cubicBezTo>
                  <a:pt x="10436537" y="6203715"/>
                  <a:pt x="10409282" y="6202908"/>
                  <a:pt x="10383866" y="6195830"/>
                </a:cubicBezTo>
                <a:cubicBezTo>
                  <a:pt x="10374828" y="6204037"/>
                  <a:pt x="10347865" y="6195374"/>
                  <a:pt x="10336853" y="6195219"/>
                </a:cubicBezTo>
                <a:cubicBezTo>
                  <a:pt x="10323587" y="6201929"/>
                  <a:pt x="10274742" y="6192863"/>
                  <a:pt x="10261099" y="6185468"/>
                </a:cubicBezTo>
                <a:lnTo>
                  <a:pt x="10126498" y="6173953"/>
                </a:lnTo>
                <a:lnTo>
                  <a:pt x="10082167" y="6171858"/>
                </a:lnTo>
                <a:cubicBezTo>
                  <a:pt x="10074568" y="6173927"/>
                  <a:pt x="10046861" y="6172599"/>
                  <a:pt x="10039238" y="6173522"/>
                </a:cubicBezTo>
                <a:cubicBezTo>
                  <a:pt x="9998459" y="6163421"/>
                  <a:pt x="9984395" y="6162931"/>
                  <a:pt x="9960017" y="6158007"/>
                </a:cubicBezTo>
                <a:cubicBezTo>
                  <a:pt x="9918981" y="6157865"/>
                  <a:pt x="9888742" y="6161064"/>
                  <a:pt x="9847790" y="6151239"/>
                </a:cubicBezTo>
                <a:lnTo>
                  <a:pt x="9728307" y="6131032"/>
                </a:lnTo>
                <a:cubicBezTo>
                  <a:pt x="9675057" y="6140618"/>
                  <a:pt x="9602036" y="6132224"/>
                  <a:pt x="9584505" y="6119612"/>
                </a:cubicBezTo>
                <a:cubicBezTo>
                  <a:pt x="9518953" y="6105336"/>
                  <a:pt x="9415430" y="6079210"/>
                  <a:pt x="9343050" y="6073910"/>
                </a:cubicBezTo>
                <a:lnTo>
                  <a:pt x="9231368" y="6022005"/>
                </a:lnTo>
                <a:lnTo>
                  <a:pt x="9194808" y="6011926"/>
                </a:lnTo>
                <a:lnTo>
                  <a:pt x="9189244" y="6002687"/>
                </a:lnTo>
                <a:lnTo>
                  <a:pt x="9151230" y="5991485"/>
                </a:lnTo>
                <a:lnTo>
                  <a:pt x="9150208" y="5992550"/>
                </a:lnTo>
                <a:cubicBezTo>
                  <a:pt x="9147046" y="5994681"/>
                  <a:pt x="9143082" y="5995773"/>
                  <a:pt x="9137316" y="5994719"/>
                </a:cubicBezTo>
                <a:cubicBezTo>
                  <a:pt x="9138863" y="6014203"/>
                  <a:pt x="9130953" y="6000914"/>
                  <a:pt x="9113810" y="5996085"/>
                </a:cubicBezTo>
                <a:cubicBezTo>
                  <a:pt x="9112389" y="6025268"/>
                  <a:pt x="9068115" y="5990834"/>
                  <a:pt x="9053451" y="6004399"/>
                </a:cubicBezTo>
                <a:lnTo>
                  <a:pt x="9005484" y="6001114"/>
                </a:lnTo>
                <a:lnTo>
                  <a:pt x="9005199" y="6001354"/>
                </a:lnTo>
                <a:cubicBezTo>
                  <a:pt x="9003144" y="6001574"/>
                  <a:pt x="9000325" y="6001246"/>
                  <a:pt x="8996230" y="6000143"/>
                </a:cubicBezTo>
                <a:lnTo>
                  <a:pt x="8990392" y="5998082"/>
                </a:lnTo>
                <a:lnTo>
                  <a:pt x="8974335" y="5994856"/>
                </a:lnTo>
                <a:lnTo>
                  <a:pt x="8968009" y="5995556"/>
                </a:lnTo>
                <a:lnTo>
                  <a:pt x="8963046" y="5997781"/>
                </a:lnTo>
                <a:cubicBezTo>
                  <a:pt x="8954691" y="5989830"/>
                  <a:pt x="8955518" y="5980882"/>
                  <a:pt x="8928986" y="6000969"/>
                </a:cubicBezTo>
                <a:cubicBezTo>
                  <a:pt x="8898032" y="5999949"/>
                  <a:pt x="8789301" y="5985294"/>
                  <a:pt x="8752442" y="5981737"/>
                </a:cubicBezTo>
                <a:cubicBezTo>
                  <a:pt x="8719820" y="5971017"/>
                  <a:pt x="8748195" y="5984678"/>
                  <a:pt x="8707845" y="5979636"/>
                </a:cubicBezTo>
                <a:cubicBezTo>
                  <a:pt x="8671607" y="5960101"/>
                  <a:pt x="8639143" y="5976541"/>
                  <a:pt x="8596069" y="5971064"/>
                </a:cubicBezTo>
                <a:lnTo>
                  <a:pt x="8525228" y="5985906"/>
                </a:lnTo>
                <a:lnTo>
                  <a:pt x="8510981" y="5979991"/>
                </a:lnTo>
                <a:lnTo>
                  <a:pt x="8506165" y="5976990"/>
                </a:lnTo>
                <a:cubicBezTo>
                  <a:pt x="8502647" y="5975213"/>
                  <a:pt x="8500046" y="5974402"/>
                  <a:pt x="8497966" y="5974252"/>
                </a:cubicBezTo>
                <a:lnTo>
                  <a:pt x="8497592" y="5974431"/>
                </a:lnTo>
                <a:lnTo>
                  <a:pt x="8490247" y="5971381"/>
                </a:lnTo>
                <a:lnTo>
                  <a:pt x="8367180" y="5957339"/>
                </a:lnTo>
                <a:cubicBezTo>
                  <a:pt x="8362022" y="5955314"/>
                  <a:pt x="8357731" y="5955662"/>
                  <a:pt x="8353797" y="5957145"/>
                </a:cubicBezTo>
                <a:lnTo>
                  <a:pt x="8352370" y="5957985"/>
                </a:lnTo>
                <a:lnTo>
                  <a:pt x="8320102" y="5940567"/>
                </a:lnTo>
                <a:lnTo>
                  <a:pt x="8314430" y="5940241"/>
                </a:lnTo>
                <a:lnTo>
                  <a:pt x="8295171" y="5926346"/>
                </a:lnTo>
                <a:lnTo>
                  <a:pt x="8284274" y="5920523"/>
                </a:lnTo>
                <a:lnTo>
                  <a:pt x="8283147" y="5916080"/>
                </a:lnTo>
                <a:cubicBezTo>
                  <a:pt x="8280843" y="5912835"/>
                  <a:pt x="8276149" y="5910187"/>
                  <a:pt x="8266073" y="5908905"/>
                </a:cubicBezTo>
                <a:lnTo>
                  <a:pt x="8263374" y="5909135"/>
                </a:lnTo>
                <a:lnTo>
                  <a:pt x="8252031" y="5899292"/>
                </a:lnTo>
                <a:cubicBezTo>
                  <a:pt x="8248857" y="5895442"/>
                  <a:pt x="8246645" y="5891160"/>
                  <a:pt x="8245832" y="5886300"/>
                </a:cubicBezTo>
                <a:cubicBezTo>
                  <a:pt x="8181825" y="5889207"/>
                  <a:pt x="8147128" y="5855085"/>
                  <a:pt x="8090269" y="5840139"/>
                </a:cubicBezTo>
                <a:cubicBezTo>
                  <a:pt x="8025465" y="5816997"/>
                  <a:pt x="7967068" y="5795761"/>
                  <a:pt x="7905405" y="5798166"/>
                </a:cubicBezTo>
                <a:cubicBezTo>
                  <a:pt x="7835117" y="5783254"/>
                  <a:pt x="7780963" y="5781023"/>
                  <a:pt x="7718742" y="5772451"/>
                </a:cubicBezTo>
                <a:lnTo>
                  <a:pt x="7614344" y="5775922"/>
                </a:lnTo>
                <a:lnTo>
                  <a:pt x="7527540" y="5770094"/>
                </a:lnTo>
                <a:lnTo>
                  <a:pt x="7519568" y="5767541"/>
                </a:lnTo>
                <a:cubicBezTo>
                  <a:pt x="7513990" y="5766202"/>
                  <a:pt x="7510170" y="5765852"/>
                  <a:pt x="7507409" y="5766206"/>
                </a:cubicBezTo>
                <a:lnTo>
                  <a:pt x="7507037" y="5766533"/>
                </a:lnTo>
                <a:lnTo>
                  <a:pt x="7495792" y="5764581"/>
                </a:lnTo>
                <a:cubicBezTo>
                  <a:pt x="7476983" y="5760463"/>
                  <a:pt x="7422525" y="5777879"/>
                  <a:pt x="7405388" y="5772686"/>
                </a:cubicBezTo>
                <a:cubicBezTo>
                  <a:pt x="7374786" y="5775636"/>
                  <a:pt x="7333987" y="5776741"/>
                  <a:pt x="7312177" y="5782281"/>
                </a:cubicBezTo>
                <a:lnTo>
                  <a:pt x="7310850" y="5783723"/>
                </a:lnTo>
                <a:lnTo>
                  <a:pt x="7218557" y="5758474"/>
                </a:lnTo>
                <a:lnTo>
                  <a:pt x="7201099" y="5753924"/>
                </a:lnTo>
                <a:lnTo>
                  <a:pt x="7197001" y="5748566"/>
                </a:lnTo>
                <a:cubicBezTo>
                  <a:pt x="7192109" y="5745043"/>
                  <a:pt x="7184503" y="5742904"/>
                  <a:pt x="7170805" y="5743918"/>
                </a:cubicBezTo>
                <a:lnTo>
                  <a:pt x="7096985" y="5731690"/>
                </a:lnTo>
                <a:cubicBezTo>
                  <a:pt x="7061145" y="5730712"/>
                  <a:pt x="7050186" y="5729735"/>
                  <a:pt x="7018493" y="5732064"/>
                </a:cubicBezTo>
                <a:cubicBezTo>
                  <a:pt x="6937525" y="5721126"/>
                  <a:pt x="6943642" y="5696960"/>
                  <a:pt x="6904143" y="5702558"/>
                </a:cubicBezTo>
                <a:cubicBezTo>
                  <a:pt x="6871919" y="5707766"/>
                  <a:pt x="6787986" y="5688692"/>
                  <a:pt x="6708219" y="5674603"/>
                </a:cubicBezTo>
                <a:cubicBezTo>
                  <a:pt x="6649103" y="5665148"/>
                  <a:pt x="6628103" y="5651047"/>
                  <a:pt x="6549452" y="5645827"/>
                </a:cubicBezTo>
                <a:cubicBezTo>
                  <a:pt x="6472151" y="5601737"/>
                  <a:pt x="6409693" y="5625460"/>
                  <a:pt x="6317557" y="5599027"/>
                </a:cubicBezTo>
                <a:cubicBezTo>
                  <a:pt x="6297548" y="5583505"/>
                  <a:pt x="6209289" y="5600698"/>
                  <a:pt x="6168671" y="5596940"/>
                </a:cubicBezTo>
                <a:cubicBezTo>
                  <a:pt x="6128053" y="5593182"/>
                  <a:pt x="6090537" y="5579634"/>
                  <a:pt x="6073845" y="5576478"/>
                </a:cubicBezTo>
                <a:lnTo>
                  <a:pt x="6068527" y="5578015"/>
                </a:lnTo>
                <a:lnTo>
                  <a:pt x="6048635" y="5577332"/>
                </a:lnTo>
                <a:lnTo>
                  <a:pt x="6041280" y="5585681"/>
                </a:lnTo>
                <a:lnTo>
                  <a:pt x="6010089" y="5590774"/>
                </a:lnTo>
                <a:cubicBezTo>
                  <a:pt x="5998678" y="5591361"/>
                  <a:pt x="5970125" y="5590448"/>
                  <a:pt x="5957374" y="5587130"/>
                </a:cubicBezTo>
                <a:lnTo>
                  <a:pt x="5758917" y="5571438"/>
                </a:lnTo>
                <a:lnTo>
                  <a:pt x="5626958" y="5570415"/>
                </a:lnTo>
                <a:lnTo>
                  <a:pt x="5470904" y="5584435"/>
                </a:lnTo>
                <a:cubicBezTo>
                  <a:pt x="5478132" y="5597463"/>
                  <a:pt x="5439008" y="5583397"/>
                  <a:pt x="5432758" y="5595688"/>
                </a:cubicBezTo>
                <a:cubicBezTo>
                  <a:pt x="5429367" y="5605720"/>
                  <a:pt x="5391826" y="5610404"/>
                  <a:pt x="5381665" y="5613390"/>
                </a:cubicBezTo>
                <a:lnTo>
                  <a:pt x="5261761" y="5633807"/>
                </a:lnTo>
                <a:cubicBezTo>
                  <a:pt x="5251596" y="5633991"/>
                  <a:pt x="5230549" y="5642301"/>
                  <a:pt x="5222961" y="5644931"/>
                </a:cubicBezTo>
                <a:lnTo>
                  <a:pt x="5174658" y="5647921"/>
                </a:lnTo>
                <a:lnTo>
                  <a:pt x="5156553" y="5655144"/>
                </a:lnTo>
                <a:lnTo>
                  <a:pt x="5142596" y="5658544"/>
                </a:lnTo>
                <a:lnTo>
                  <a:pt x="5139595" y="5660645"/>
                </a:lnTo>
                <a:cubicBezTo>
                  <a:pt x="5133875" y="5664685"/>
                  <a:pt x="5128077" y="5668496"/>
                  <a:pt x="5121657" y="5671498"/>
                </a:cubicBezTo>
                <a:cubicBezTo>
                  <a:pt x="5108318" y="5642879"/>
                  <a:pt x="5064854" y="5692315"/>
                  <a:pt x="5065789" y="5664927"/>
                </a:cubicBezTo>
                <a:cubicBezTo>
                  <a:pt x="5028194" y="5676443"/>
                  <a:pt x="5038945" y="5647354"/>
                  <a:pt x="5011512" y="5681308"/>
                </a:cubicBezTo>
                <a:cubicBezTo>
                  <a:pt x="4937025" y="5680925"/>
                  <a:pt x="4916355" y="5667918"/>
                  <a:pt x="4840439" y="5705325"/>
                </a:cubicBezTo>
                <a:cubicBezTo>
                  <a:pt x="4806741" y="5721967"/>
                  <a:pt x="4784108" y="5733113"/>
                  <a:pt x="4762445" y="5733093"/>
                </a:cubicBezTo>
                <a:cubicBezTo>
                  <a:pt x="4741324" y="5737594"/>
                  <a:pt x="4729483" y="5740416"/>
                  <a:pt x="4723183" y="5742108"/>
                </a:cubicBezTo>
                <a:lnTo>
                  <a:pt x="4721175" y="5742856"/>
                </a:lnTo>
                <a:lnTo>
                  <a:pt x="4715526" y="5741581"/>
                </a:lnTo>
                <a:cubicBezTo>
                  <a:pt x="4680149" y="5748537"/>
                  <a:pt x="4524746" y="5749345"/>
                  <a:pt x="4515811" y="5751483"/>
                </a:cubicBezTo>
                <a:cubicBezTo>
                  <a:pt x="4457821" y="5764595"/>
                  <a:pt x="4462660" y="5765336"/>
                  <a:pt x="4428540" y="5762134"/>
                </a:cubicBezTo>
                <a:cubicBezTo>
                  <a:pt x="4423305" y="5758763"/>
                  <a:pt x="4368975" y="5765057"/>
                  <a:pt x="4362874" y="5763480"/>
                </a:cubicBezTo>
                <a:lnTo>
                  <a:pt x="4316963" y="5756865"/>
                </a:lnTo>
                <a:lnTo>
                  <a:pt x="4315109" y="5758206"/>
                </a:lnTo>
                <a:cubicBezTo>
                  <a:pt x="4306124" y="5761577"/>
                  <a:pt x="4299996" y="5761576"/>
                  <a:pt x="4295141" y="5760085"/>
                </a:cubicBezTo>
                <a:lnTo>
                  <a:pt x="4290061" y="5757168"/>
                </a:lnTo>
                <a:lnTo>
                  <a:pt x="4276140" y="5757414"/>
                </a:lnTo>
                <a:lnTo>
                  <a:pt x="4248115" y="5755090"/>
                </a:lnTo>
                <a:lnTo>
                  <a:pt x="4202048" y="5757885"/>
                </a:lnTo>
                <a:cubicBezTo>
                  <a:pt x="4201946" y="5758305"/>
                  <a:pt x="4201844" y="5758724"/>
                  <a:pt x="4201744" y="5759144"/>
                </a:cubicBezTo>
                <a:cubicBezTo>
                  <a:pt x="4200117" y="5761981"/>
                  <a:pt x="4197141" y="5764100"/>
                  <a:pt x="4191246" y="5764778"/>
                </a:cubicBezTo>
                <a:cubicBezTo>
                  <a:pt x="4204214" y="5782067"/>
                  <a:pt x="4161275" y="5780172"/>
                  <a:pt x="4142743" y="5780643"/>
                </a:cubicBezTo>
                <a:cubicBezTo>
                  <a:pt x="4124718" y="5787709"/>
                  <a:pt x="4099100" y="5801289"/>
                  <a:pt x="4083095" y="5807176"/>
                </a:cubicBezTo>
                <a:lnTo>
                  <a:pt x="4074544" y="5808011"/>
                </a:lnTo>
                <a:cubicBezTo>
                  <a:pt x="4074505" y="5808112"/>
                  <a:pt x="4074464" y="5808211"/>
                  <a:pt x="4074425" y="5808310"/>
                </a:cubicBezTo>
                <a:cubicBezTo>
                  <a:pt x="4072679" y="5809094"/>
                  <a:pt x="4069907" y="5809595"/>
                  <a:pt x="4065508" y="5809754"/>
                </a:cubicBezTo>
                <a:lnTo>
                  <a:pt x="4058952" y="5809536"/>
                </a:lnTo>
                <a:lnTo>
                  <a:pt x="4042362" y="5811157"/>
                </a:lnTo>
                <a:lnTo>
                  <a:pt x="4036994" y="5813591"/>
                </a:lnTo>
                <a:lnTo>
                  <a:pt x="4035361" y="5817258"/>
                </a:lnTo>
                <a:lnTo>
                  <a:pt x="4033776" y="5817023"/>
                </a:lnTo>
                <a:cubicBezTo>
                  <a:pt x="4021425" y="5812159"/>
                  <a:pt x="4016875" y="5803783"/>
                  <a:pt x="4004536" y="5829591"/>
                </a:cubicBezTo>
                <a:cubicBezTo>
                  <a:pt x="3976668" y="5822526"/>
                  <a:pt x="3972978" y="5837855"/>
                  <a:pt x="3936844" y="5847048"/>
                </a:cubicBezTo>
                <a:cubicBezTo>
                  <a:pt x="3920507" y="5839324"/>
                  <a:pt x="3908536" y="5844013"/>
                  <a:pt x="3897273" y="5852703"/>
                </a:cubicBezTo>
                <a:cubicBezTo>
                  <a:pt x="3861093" y="5852207"/>
                  <a:pt x="3829629" y="5866077"/>
                  <a:pt x="3789758" y="5872941"/>
                </a:cubicBezTo>
                <a:cubicBezTo>
                  <a:pt x="3741008" y="5887647"/>
                  <a:pt x="3725130" y="5889624"/>
                  <a:pt x="3682511" y="5896864"/>
                </a:cubicBezTo>
                <a:lnTo>
                  <a:pt x="3610033" y="5929135"/>
                </a:lnTo>
                <a:lnTo>
                  <a:pt x="3603853" y="5927773"/>
                </a:lnTo>
                <a:cubicBezTo>
                  <a:pt x="3599581" y="5927154"/>
                  <a:pt x="3596727" y="5927154"/>
                  <a:pt x="3594734" y="5927609"/>
                </a:cubicBezTo>
                <a:lnTo>
                  <a:pt x="3594499" y="5927878"/>
                </a:lnTo>
                <a:lnTo>
                  <a:pt x="3585976" y="5927188"/>
                </a:lnTo>
                <a:cubicBezTo>
                  <a:pt x="3571624" y="5925397"/>
                  <a:pt x="3549390" y="5939596"/>
                  <a:pt x="3536133" y="5936887"/>
                </a:cubicBezTo>
                <a:cubicBezTo>
                  <a:pt x="3513941" y="5941183"/>
                  <a:pt x="3488623" y="5934918"/>
                  <a:pt x="3473221" y="5940548"/>
                </a:cubicBezTo>
                <a:lnTo>
                  <a:pt x="3400726" y="5952596"/>
                </a:lnTo>
                <a:lnTo>
                  <a:pt x="3375936" y="5941189"/>
                </a:lnTo>
                <a:lnTo>
                  <a:pt x="3348220" y="5944802"/>
                </a:lnTo>
                <a:cubicBezTo>
                  <a:pt x="3337207" y="5945475"/>
                  <a:pt x="3327055" y="5946237"/>
                  <a:pt x="3319640" y="5949737"/>
                </a:cubicBezTo>
                <a:lnTo>
                  <a:pt x="3248530" y="5968289"/>
                </a:lnTo>
                <a:lnTo>
                  <a:pt x="3210309" y="5954736"/>
                </a:lnTo>
                <a:cubicBezTo>
                  <a:pt x="3206089" y="5952812"/>
                  <a:pt x="3200153" y="5952268"/>
                  <a:pt x="3190376" y="5954857"/>
                </a:cubicBezTo>
                <a:lnTo>
                  <a:pt x="3188146" y="5956038"/>
                </a:lnTo>
                <a:cubicBezTo>
                  <a:pt x="3182626" y="5954058"/>
                  <a:pt x="3141857" y="5956624"/>
                  <a:pt x="3108597" y="5957358"/>
                </a:cubicBezTo>
                <a:cubicBezTo>
                  <a:pt x="3055969" y="5959784"/>
                  <a:pt x="3048941" y="5952417"/>
                  <a:pt x="2988585" y="5960444"/>
                </a:cubicBezTo>
                <a:cubicBezTo>
                  <a:pt x="2928854" y="5964632"/>
                  <a:pt x="2917952" y="5959591"/>
                  <a:pt x="2876541" y="5967961"/>
                </a:cubicBezTo>
                <a:lnTo>
                  <a:pt x="2626865" y="5968713"/>
                </a:lnTo>
                <a:cubicBezTo>
                  <a:pt x="2562349" y="5946800"/>
                  <a:pt x="2563423" y="5977398"/>
                  <a:pt x="2491423" y="5970428"/>
                </a:cubicBezTo>
                <a:cubicBezTo>
                  <a:pt x="2433092" y="6035904"/>
                  <a:pt x="2455710" y="5995425"/>
                  <a:pt x="2415618" y="6003657"/>
                </a:cubicBezTo>
                <a:lnTo>
                  <a:pt x="2290099" y="6001093"/>
                </a:lnTo>
                <a:cubicBezTo>
                  <a:pt x="2257058" y="5987464"/>
                  <a:pt x="2202459" y="6022632"/>
                  <a:pt x="2161715" y="6004244"/>
                </a:cubicBezTo>
                <a:cubicBezTo>
                  <a:pt x="2122715" y="6007244"/>
                  <a:pt x="2080451" y="6015292"/>
                  <a:pt x="2056090" y="6019086"/>
                </a:cubicBezTo>
                <a:cubicBezTo>
                  <a:pt x="2019829" y="6026050"/>
                  <a:pt x="1978840" y="6038739"/>
                  <a:pt x="1944154" y="6046026"/>
                </a:cubicBezTo>
                <a:cubicBezTo>
                  <a:pt x="1925868" y="6034021"/>
                  <a:pt x="1896028" y="6059125"/>
                  <a:pt x="1847969" y="6062810"/>
                </a:cubicBezTo>
                <a:cubicBezTo>
                  <a:pt x="1827978" y="6048913"/>
                  <a:pt x="1815571" y="6065486"/>
                  <a:pt x="1777084" y="6047209"/>
                </a:cubicBezTo>
                <a:cubicBezTo>
                  <a:pt x="1775440" y="6049158"/>
                  <a:pt x="1773398" y="6050977"/>
                  <a:pt x="1771026" y="6052610"/>
                </a:cubicBezTo>
                <a:cubicBezTo>
                  <a:pt x="1757252" y="6062088"/>
                  <a:pt x="1735529" y="6063344"/>
                  <a:pt x="1722510" y="6055412"/>
                </a:cubicBezTo>
                <a:cubicBezTo>
                  <a:pt x="1691780" y="6043382"/>
                  <a:pt x="1662322" y="6038247"/>
                  <a:pt x="1633942" y="6035716"/>
                </a:cubicBezTo>
                <a:lnTo>
                  <a:pt x="1586146" y="6045126"/>
                </a:lnTo>
                <a:cubicBezTo>
                  <a:pt x="1567949" y="6050358"/>
                  <a:pt x="1545901" y="6061305"/>
                  <a:pt x="1524749" y="6067115"/>
                </a:cubicBezTo>
                <a:cubicBezTo>
                  <a:pt x="1502587" y="6070337"/>
                  <a:pt x="1478014" y="6065935"/>
                  <a:pt x="1459243" y="6079986"/>
                </a:cubicBezTo>
                <a:cubicBezTo>
                  <a:pt x="1421475" y="6095139"/>
                  <a:pt x="1374525" y="6079162"/>
                  <a:pt x="1349458" y="6115647"/>
                </a:cubicBezTo>
                <a:cubicBezTo>
                  <a:pt x="1273277" y="6137331"/>
                  <a:pt x="1121513" y="6171202"/>
                  <a:pt x="1009213" y="6196169"/>
                </a:cubicBezTo>
                <a:cubicBezTo>
                  <a:pt x="939017" y="6208471"/>
                  <a:pt x="866896" y="6205091"/>
                  <a:pt x="808573" y="6211966"/>
                </a:cubicBezTo>
                <a:cubicBezTo>
                  <a:pt x="802824" y="6209126"/>
                  <a:pt x="726017" y="6232905"/>
                  <a:pt x="719550" y="6231933"/>
                </a:cubicBezTo>
                <a:lnTo>
                  <a:pt x="698796" y="6232599"/>
                </a:lnTo>
                <a:cubicBezTo>
                  <a:pt x="689834" y="6236836"/>
                  <a:pt x="683493" y="6237437"/>
                  <a:pt x="678328" y="6236429"/>
                </a:cubicBezTo>
                <a:lnTo>
                  <a:pt x="672785" y="6234027"/>
                </a:lnTo>
                <a:lnTo>
                  <a:pt x="658407" y="6235638"/>
                </a:lnTo>
                <a:lnTo>
                  <a:pt x="629186" y="6236074"/>
                </a:lnTo>
                <a:lnTo>
                  <a:pt x="624559" y="6238724"/>
                </a:lnTo>
                <a:lnTo>
                  <a:pt x="581799" y="6243380"/>
                </a:lnTo>
                <a:cubicBezTo>
                  <a:pt x="581737" y="6243807"/>
                  <a:pt x="581672" y="6244236"/>
                  <a:pt x="581609" y="6244664"/>
                </a:cubicBezTo>
                <a:cubicBezTo>
                  <a:pt x="580205" y="6247646"/>
                  <a:pt x="577332" y="6250048"/>
                  <a:pt x="571300" y="6251300"/>
                </a:cubicBezTo>
                <a:cubicBezTo>
                  <a:pt x="551624" y="6261209"/>
                  <a:pt x="484500" y="6294596"/>
                  <a:pt x="463550" y="6304115"/>
                </a:cubicBezTo>
                <a:cubicBezTo>
                  <a:pt x="453137" y="6305662"/>
                  <a:pt x="449732" y="6307620"/>
                  <a:pt x="445607" y="6308407"/>
                </a:cubicBezTo>
                <a:lnTo>
                  <a:pt x="438800" y="6308835"/>
                </a:lnTo>
                <a:cubicBezTo>
                  <a:pt x="417223" y="6317125"/>
                  <a:pt x="343313" y="6348349"/>
                  <a:pt x="316139" y="6358155"/>
                </a:cubicBezTo>
                <a:cubicBezTo>
                  <a:pt x="298482" y="6352074"/>
                  <a:pt x="286557" y="6357914"/>
                  <a:pt x="275749" y="6367668"/>
                </a:cubicBezTo>
                <a:cubicBezTo>
                  <a:pt x="238275" y="6370726"/>
                  <a:pt x="207077" y="6387621"/>
                  <a:pt x="166497" y="6398366"/>
                </a:cubicBezTo>
                <a:lnTo>
                  <a:pt x="1" y="6464830"/>
                </a:lnTo>
                <a:lnTo>
                  <a:pt x="1" y="2274073"/>
                </a:lnTo>
                <a:lnTo>
                  <a:pt x="0" y="2274073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11020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Prilikom izrade </a:t>
            </a:r>
            <a:r>
              <a:rPr lang="hr-HR" dirty="0" err="1">
                <a:latin typeface="Segoe UI" panose="020B0502040204020203" pitchFamily="34" charset="0"/>
                <a:cs typeface="Segoe UI" panose="020B0502040204020203" pitchFamily="34" charset="0"/>
              </a:rPr>
              <a:t>wireframe</a:t>
            </a:r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-a zadatak je skicirati sve ekrane i njihove elemente, no nije potrebno razmišljati da te skice budu vizualno dotjerane. </a:t>
            </a: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U vrijeme izrade wireframe-a ne bavimo se razgovorima o vizualnom identitetu aplikacije, jer to miče fokus s bitnog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Nastojte izbjeći sve što spada u kategoriju „dizajna“, zbog toga što to gotovo uvijek odvrati pažnju osobi koja gleda i komentira wireframe</a:t>
            </a:r>
          </a:p>
          <a:p>
            <a:pPr marL="0" indent="0">
              <a:buNone/>
            </a:pP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>
            <a:normAutofit fontScale="90000"/>
          </a:bodyPr>
          <a:lstStyle/>
          <a:p>
            <a:r>
              <a:rPr lang="de-DE" dirty="0" err="1"/>
              <a:t>Funkcionalno</a:t>
            </a:r>
            <a:r>
              <a:rPr lang="de-DE" dirty="0"/>
              <a:t> </a:t>
            </a:r>
            <a:r>
              <a:rPr lang="de-DE" dirty="0" err="1"/>
              <a:t>umjesto</a:t>
            </a:r>
            <a:r>
              <a:rPr lang="de-DE" dirty="0"/>
              <a:t> </a:t>
            </a:r>
            <a:r>
              <a:rPr lang="de-DE" dirty="0" err="1"/>
              <a:t>vizualno</a:t>
            </a:r>
            <a:r>
              <a:rPr lang="de-DE" dirty="0"/>
              <a:t> </a:t>
            </a:r>
            <a:r>
              <a:rPr lang="de-DE" dirty="0" err="1"/>
              <a:t>privlačno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3901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Pokušajte razmišljati o tome kako biste se vi osjećali u cipelama krajnjeg korisnika. </a:t>
            </a: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Biste li se osjećali ugodno koristeći aplikaciju koju upravo osmišljavate? </a:t>
            </a: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Ima li dijelova koje možete učiniti jednostavnijim, intuitivnijim?</a:t>
            </a:r>
          </a:p>
          <a:p>
            <a:pPr marL="0" indent="0">
              <a:buNone/>
            </a:pP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99533"/>
            <a:ext cx="11040533" cy="794695"/>
          </a:xfrm>
        </p:spPr>
        <p:txBody>
          <a:bodyPr>
            <a:normAutofit/>
          </a:bodyPr>
          <a:lstStyle/>
          <a:p>
            <a:r>
              <a:rPr lang="fi-FI" dirty="0"/>
              <a:t>Iskoristiti osobno iskustvo kao korisnika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1860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Razmislite još jednom o traženoj funkcionalnosti i na ekran stavite minimum elemenata koji zadovoljavaju sve potrebe korisnika</a:t>
            </a:r>
          </a:p>
          <a:p>
            <a:pPr marL="0" indent="0">
              <a:buNone/>
            </a:pP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23919"/>
            <a:ext cx="11040533" cy="794695"/>
          </a:xfrm>
        </p:spPr>
        <p:txBody>
          <a:bodyPr>
            <a:normAutofit/>
          </a:bodyPr>
          <a:lstStyle/>
          <a:p>
            <a:r>
              <a:rPr lang="de-DE" dirty="0" err="1"/>
              <a:t>Niti</a:t>
            </a:r>
            <a:r>
              <a:rPr lang="de-DE" dirty="0"/>
              <a:t> </a:t>
            </a:r>
            <a:r>
              <a:rPr lang="de-DE" dirty="0" err="1"/>
              <a:t>manje</a:t>
            </a:r>
            <a:r>
              <a:rPr lang="de-DE" dirty="0"/>
              <a:t> </a:t>
            </a:r>
            <a:r>
              <a:rPr lang="de-DE" dirty="0" err="1"/>
              <a:t>niti</a:t>
            </a:r>
            <a:r>
              <a:rPr lang="de-DE" dirty="0"/>
              <a:t> </a:t>
            </a:r>
            <a:r>
              <a:rPr lang="de-DE" dirty="0" err="1"/>
              <a:t>više</a:t>
            </a:r>
            <a:r>
              <a:rPr lang="de-DE" dirty="0"/>
              <a:t> </a:t>
            </a:r>
            <a:r>
              <a:rPr lang="de-DE" dirty="0" err="1"/>
              <a:t>od</a:t>
            </a:r>
            <a:r>
              <a:rPr lang="de-DE" dirty="0"/>
              <a:t> </a:t>
            </a:r>
            <a:r>
              <a:rPr lang="de-DE" dirty="0" err="1"/>
              <a:t>potrebnog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6837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dirty="0" err="1">
                <a:latin typeface="Segoe UI" panose="020B0502040204020203" pitchFamily="34" charset="0"/>
                <a:cs typeface="Segoe UI" panose="020B0502040204020203" pitchFamily="34" charset="0"/>
              </a:rPr>
              <a:t>Wireframe</a:t>
            </a:r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 je skica svih ekrana sa svim njihovim elementima</a:t>
            </a: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Nije nužno da kroz set slika pokušate pokazati kako se kontrola ponaša – kakva je njezina interakcija s korisnikom</a:t>
            </a:r>
          </a:p>
          <a:p>
            <a:pPr marL="0" indent="0">
              <a:buNone/>
            </a:pP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23919"/>
            <a:ext cx="11040533" cy="794695"/>
          </a:xfrm>
        </p:spPr>
        <p:txBody>
          <a:bodyPr>
            <a:normAutofit/>
          </a:bodyPr>
          <a:lstStyle/>
          <a:p>
            <a:r>
              <a:rPr lang="de-DE" dirty="0" err="1"/>
              <a:t>Što</a:t>
            </a:r>
            <a:r>
              <a:rPr lang="de-DE" dirty="0"/>
              <a:t> je na </a:t>
            </a:r>
            <a:r>
              <a:rPr lang="de-DE" dirty="0" err="1"/>
              <a:t>ekranu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39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Nastojte se ne opravdavati rečenicom: „</a:t>
            </a:r>
            <a:r>
              <a:rPr lang="hr-HR" i="1" dirty="0">
                <a:latin typeface="Segoe UI" panose="020B0502040204020203" pitchFamily="34" charset="0"/>
                <a:cs typeface="Segoe UI" panose="020B0502040204020203" pitchFamily="34" charset="0"/>
              </a:rPr>
              <a:t>Pa ovaj ekrane je tako jednostavan, zašto da i njega skiciram</a:t>
            </a:r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“</a:t>
            </a: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Skicirajte sve ekrane, ma koliko oni jednostavni bili. </a:t>
            </a: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Niti jedan ekran se ne smije preskočiti. </a:t>
            </a:r>
          </a:p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Na kraju, </a:t>
            </a:r>
            <a:r>
              <a:rPr lang="hr-HR" dirty="0" err="1">
                <a:latin typeface="Segoe UI" panose="020B0502040204020203" pitchFamily="34" charset="0"/>
                <a:cs typeface="Segoe UI" panose="020B0502040204020203" pitchFamily="34" charset="0"/>
              </a:rPr>
              <a:t>wireframe</a:t>
            </a:r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 mora olakšati osobi da prođe kroz cijelu aplikaciju.</a:t>
            </a:r>
          </a:p>
          <a:p>
            <a:pPr marL="0" indent="0">
              <a:buNone/>
            </a:pP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23919"/>
            <a:ext cx="11040533" cy="794695"/>
          </a:xfrm>
        </p:spPr>
        <p:txBody>
          <a:bodyPr>
            <a:normAutofit fontScale="90000"/>
          </a:bodyPr>
          <a:lstStyle/>
          <a:p>
            <a:r>
              <a:rPr lang="pl-PL" dirty="0"/>
              <a:t>Dokumentirati sve, čak i jednostavne ekrane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1913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Svima nam je jednostavnije pojmiti neke sadržaj ako je on razlomljen u jednostavnije, manje cjeline</a:t>
            </a:r>
          </a:p>
          <a:p>
            <a:pPr marL="0" indent="0">
              <a:buNone/>
            </a:pP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23919"/>
            <a:ext cx="11040533" cy="794695"/>
          </a:xfrm>
        </p:spPr>
        <p:txBody>
          <a:bodyPr>
            <a:normAutofit/>
          </a:bodyPr>
          <a:lstStyle/>
          <a:p>
            <a:r>
              <a:rPr lang="de-DE" dirty="0" err="1"/>
              <a:t>Razlomiti</a:t>
            </a:r>
            <a:r>
              <a:rPr lang="de-DE" dirty="0"/>
              <a:t> u </a:t>
            </a:r>
            <a:r>
              <a:rPr lang="de-DE" dirty="0" err="1"/>
              <a:t>cjeline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7602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B4CA5E81-6A1D-BCCF-5FF8-D05FCC38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11" y="1505243"/>
            <a:ext cx="11029245" cy="4531490"/>
          </a:xfrm>
        </p:spPr>
        <p:txBody>
          <a:bodyPr>
            <a:normAutofit/>
          </a:bodyPr>
          <a:lstStyle/>
          <a:p>
            <a:r>
              <a:rPr lang="hr-HR" dirty="0">
                <a:latin typeface="Segoe UI" panose="020B0502040204020203" pitchFamily="34" charset="0"/>
                <a:cs typeface="Segoe UI" panose="020B0502040204020203" pitchFamily="34" charset="0"/>
              </a:rPr>
              <a:t>Numerirajte ekrane kako bi se jednostavnije referencirali na njih iz dijela specifikacije funkcionalnosti u kojem opisujete pojedini ekran</a:t>
            </a:r>
          </a:p>
          <a:p>
            <a:pPr marL="0" indent="0">
              <a:buNone/>
            </a:pPr>
            <a:endParaRPr lang="hr-H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33E0AF4-FC45-0D46-B302-101FE89D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11" y="423919"/>
            <a:ext cx="11040533" cy="794695"/>
          </a:xfrm>
        </p:spPr>
        <p:txBody>
          <a:bodyPr>
            <a:normAutofit/>
          </a:bodyPr>
          <a:lstStyle/>
          <a:p>
            <a:r>
              <a:rPr lang="de-DE" dirty="0" err="1"/>
              <a:t>Numeriranje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663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Sivi tonov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gebra-PPT-2017-4-3.potx" id="{110288B2-70BB-46E5-B42B-7DD0930236D1}" vid="{BB04D3FF-A514-41C4-B8C6-C2855337F38D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Template_za_izradu_PowerPoint_prezentacije</Template>
  <TotalTime>42</TotalTime>
  <Words>405</Words>
  <Application>Microsoft Office PowerPoint</Application>
  <PresentationFormat>Široki zaslon</PresentationFormat>
  <Paragraphs>50</Paragraphs>
  <Slides>15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6" baseType="lpstr">
      <vt:lpstr>Tema sustava Office</vt:lpstr>
      <vt:lpstr>Projektni razvoj aplikacija</vt:lpstr>
      <vt:lpstr>PowerPoint prezentacija</vt:lpstr>
      <vt:lpstr>Funkcionalno umjesto vizualno privlačno</vt:lpstr>
      <vt:lpstr>Iskoristiti osobno iskustvo kao korisnika</vt:lpstr>
      <vt:lpstr>Niti manje niti više od potrebnog</vt:lpstr>
      <vt:lpstr>Što je na ekranu?</vt:lpstr>
      <vt:lpstr>Dokumentirati sve, čak i jednostavne ekrane</vt:lpstr>
      <vt:lpstr>Razlomiti u cjeline</vt:lpstr>
      <vt:lpstr>Numeriranje</vt:lpstr>
      <vt:lpstr>Ponavljajući elementi</vt:lpstr>
      <vt:lpstr>Od salvete do alata</vt:lpstr>
      <vt:lpstr>Upotreba pravog sadržaja</vt:lpstr>
      <vt:lpstr>Primjeri</vt:lpstr>
      <vt:lpstr>Zadatak</vt:lpstr>
      <vt:lpstr>Hvala na pažnji!  Pitanja!?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Projektni razvoj aplikacija    Vježbe 1</dc:title>
  <dc:creator>Srećko Bartolić</dc:creator>
  <cp:lastModifiedBy>Borna Skračić</cp:lastModifiedBy>
  <cp:revision>22</cp:revision>
  <dcterms:created xsi:type="dcterms:W3CDTF">2023-01-23T16:21:56Z</dcterms:created>
  <dcterms:modified xsi:type="dcterms:W3CDTF">2025-03-12T15:23:51Z</dcterms:modified>
</cp:coreProperties>
</file>