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49" r:id="rId4"/>
    <p:sldMasterId id="2147484132" r:id="rId5"/>
    <p:sldMasterId id="2147484166" r:id="rId6"/>
  </p:sldMasterIdLst>
  <p:notesMasterIdLst>
    <p:notesMasterId r:id="rId51"/>
  </p:notesMasterIdLst>
  <p:handoutMasterIdLst>
    <p:handoutMasterId r:id="rId52"/>
  </p:handoutMasterIdLst>
  <p:sldIdLst>
    <p:sldId id="456" r:id="rId7"/>
    <p:sldId id="379" r:id="rId8"/>
    <p:sldId id="463" r:id="rId9"/>
    <p:sldId id="464" r:id="rId10"/>
    <p:sldId id="466" r:id="rId11"/>
    <p:sldId id="465" r:id="rId12"/>
    <p:sldId id="467" r:id="rId13"/>
    <p:sldId id="422" r:id="rId14"/>
    <p:sldId id="420" r:id="rId15"/>
    <p:sldId id="425" r:id="rId16"/>
    <p:sldId id="426" r:id="rId17"/>
    <p:sldId id="431" r:id="rId18"/>
    <p:sldId id="393" r:id="rId19"/>
    <p:sldId id="386" r:id="rId20"/>
    <p:sldId id="387" r:id="rId21"/>
    <p:sldId id="388" r:id="rId22"/>
    <p:sldId id="392" r:id="rId23"/>
    <p:sldId id="394" r:id="rId24"/>
    <p:sldId id="395" r:id="rId25"/>
    <p:sldId id="389" r:id="rId26"/>
    <p:sldId id="398" r:id="rId27"/>
    <p:sldId id="399" r:id="rId28"/>
    <p:sldId id="397" r:id="rId29"/>
    <p:sldId id="400" r:id="rId30"/>
    <p:sldId id="401" r:id="rId31"/>
    <p:sldId id="402" r:id="rId32"/>
    <p:sldId id="403" r:id="rId33"/>
    <p:sldId id="404" r:id="rId34"/>
    <p:sldId id="405" r:id="rId35"/>
    <p:sldId id="468" r:id="rId36"/>
    <p:sldId id="419" r:id="rId37"/>
    <p:sldId id="324" r:id="rId38"/>
    <p:sldId id="406" r:id="rId39"/>
    <p:sldId id="407" r:id="rId40"/>
    <p:sldId id="408" r:id="rId41"/>
    <p:sldId id="410" r:id="rId42"/>
    <p:sldId id="411" r:id="rId43"/>
    <p:sldId id="416" r:id="rId44"/>
    <p:sldId id="412" r:id="rId45"/>
    <p:sldId id="413" r:id="rId46"/>
    <p:sldId id="418" r:id="rId47"/>
    <p:sldId id="417" r:id="rId48"/>
    <p:sldId id="439" r:id="rId49"/>
    <p:sldId id="383" r:id="rId50"/>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FF"/>
    <a:srgbClr val="777777"/>
    <a:srgbClr val="E9FB43"/>
    <a:srgbClr val="7FA8B8"/>
    <a:srgbClr val="004360"/>
    <a:srgbClr val="50AC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0FCF2-253A-4EFC-BB8C-1C90CD8E14AA}" v="6" dt="2025-04-08T12:24:38.10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74" d="100"/>
          <a:sy n="74" d="100"/>
        </p:scale>
        <p:origin x="1651" y="67"/>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B7CDCE-8F21-4319-9F48-0471C8F16CDA}" type="datetimeFigureOut">
              <a:rPr lang="sr-Latn-CS"/>
              <a:pPr>
                <a:defRPr/>
              </a:pPr>
              <a:t>8.4.2025.</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3DDA73E-FC78-4526-BF8A-3F86C4F59330}" type="slidenum">
              <a:rPr lang="hr-HR"/>
              <a:pPr/>
              <a:t>‹#›</a:t>
            </a:fld>
            <a:endParaRPr lang="hr-HR"/>
          </a:p>
        </p:txBody>
      </p:sp>
    </p:spTree>
    <p:extLst>
      <p:ext uri="{BB962C8B-B14F-4D97-AF65-F5344CB8AC3E}">
        <p14:creationId xmlns:p14="http://schemas.microsoft.com/office/powerpoint/2010/main" val="41272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cs typeface="+mn-cs"/>
              </a:defRPr>
            </a:lvl1pPr>
            <a:extLst/>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a:latin typeface="+mn-lt"/>
                <a:cs typeface="+mn-cs"/>
              </a:defRPr>
            </a:lvl1pPr>
            <a:extLst/>
          </a:lstStyle>
          <a:p>
            <a:pPr>
              <a:defRPr/>
            </a:pPr>
            <a:fld id="{B3B36284-822A-4306-878C-CBBD214AAB7E}" type="datetimeFigureOut">
              <a:rPr lang="en-US"/>
              <a:pPr>
                <a:defRPr/>
              </a:pPr>
              <a:t>4/8/2025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E5EC6E7-841C-4C20-ABA1-A732ADAD836B}" type="slidenum">
              <a:rPr lang="en-US"/>
              <a:pPr/>
              <a:t>‹#›</a:t>
            </a:fld>
            <a:endParaRPr lang="en-US"/>
          </a:p>
        </p:txBody>
      </p:sp>
    </p:spTree>
    <p:extLst>
      <p:ext uri="{BB962C8B-B14F-4D97-AF65-F5344CB8AC3E}">
        <p14:creationId xmlns:p14="http://schemas.microsoft.com/office/powerpoint/2010/main" val="2026421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155441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2394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74559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260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414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05630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pic>
        <p:nvPicPr>
          <p:cNvPr id="8"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1356053" cy="6858000"/>
          </a:xfrm>
          <a:prstGeom prst="rect">
            <a:avLst/>
          </a:prstGeom>
        </p:spPr>
      </p:pic>
    </p:spTree>
    <p:extLst>
      <p:ext uri="{BB962C8B-B14F-4D97-AF65-F5344CB8AC3E}">
        <p14:creationId xmlns:p14="http://schemas.microsoft.com/office/powerpoint/2010/main" val="360275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02919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2530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3067085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ctrTitle"/>
          </p:nvPr>
        </p:nvSpPr>
        <p:spPr>
          <a:xfrm>
            <a:off x="827691" y="4348862"/>
            <a:ext cx="7488613" cy="1283370"/>
          </a:xfrm>
          <a:prstGeom prst="rect">
            <a:avLst/>
          </a:prstGeom>
        </p:spPr>
        <p:txBody>
          <a:bodyPr/>
          <a:lstStyle>
            <a:lvl1pPr>
              <a:defRPr sz="4000" b="1" i="0" baseline="0">
                <a:solidFill>
                  <a:schemeClr val="bg1"/>
                </a:solidFill>
                <a:latin typeface="Segoe UI" panose="020B05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75948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4088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011199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525149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4236353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7E9D39-5D9B-4B97-8E7E-E08AF2463234}"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2589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E9D39-5D9B-4B97-8E7E-E08AF2463234}"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237643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7E9D39-5D9B-4B97-8E7E-E08AF2463234}"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921047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E9D39-5D9B-4B97-8E7E-E08AF2463234}"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2155315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7E9D39-5D9B-4B97-8E7E-E08AF2463234}"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2200135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E9D39-5D9B-4B97-8E7E-E08AF2463234}"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97157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E9D39-5D9B-4B97-8E7E-E08AF2463234}"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293572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94946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7E9D39-5D9B-4B97-8E7E-E08AF2463234}"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131684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7E9D39-5D9B-4B97-8E7E-E08AF2463234}"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642101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E9D39-5D9B-4B97-8E7E-E08AF2463234}"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848117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E9D39-5D9B-4B97-8E7E-E08AF2463234}"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3554253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46701" y="474236"/>
            <a:ext cx="1331632" cy="380393"/>
          </a:xfrm>
          <a:prstGeom prst="rect">
            <a:avLst/>
          </a:prstGeom>
        </p:spPr>
      </p:pic>
      <p:pic>
        <p:nvPicPr>
          <p:cNvPr id="6" name="TechEd 2014 logo white"/>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660094" y="440042"/>
            <a:ext cx="2180277" cy="1257969"/>
          </a:xfrm>
          <a:prstGeom prst="rect">
            <a:avLst/>
          </a:prstGeom>
        </p:spPr>
      </p:pic>
    </p:spTree>
    <p:extLst>
      <p:ext uri="{BB962C8B-B14F-4D97-AF65-F5344CB8AC3E}">
        <p14:creationId xmlns:p14="http://schemas.microsoft.com/office/powerpoint/2010/main" val="3997412907"/>
      </p:ext>
    </p:extLst>
  </p:cSld>
  <p:clrMapOvr>
    <a:masterClrMapping/>
  </p:clrMapOvr>
  <p:transition>
    <p:fade/>
  </p:transition>
  <p:extLst>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0" y="1008"/>
            <a:ext cx="9143999" cy="6855984"/>
          </a:xfrm>
          <a:prstGeom prst="rect">
            <a:avLst/>
          </a:prstGeom>
        </p:spPr>
      </p:pic>
      <p:sp>
        <p:nvSpPr>
          <p:cNvPr id="14" name="Dark gradation bottom"/>
          <p:cNvSpPr/>
          <p:nvPr userDrawn="1"/>
        </p:nvSpPr>
        <p:spPr bwMode="gray">
          <a:xfrm flipV="1">
            <a:off x="0" y="-3"/>
            <a:ext cx="9151561"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07"/>
            <a:ext cx="9151560"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01930" y="2084172"/>
            <a:ext cx="4706230"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2" y="2084171"/>
            <a:ext cx="4707398" cy="2062069"/>
          </a:xfrm>
          <a:noFill/>
        </p:spPr>
        <p:txBody>
          <a:bodyPr vert="horz" wrap="square" lIns="146304" tIns="91440" rIns="146304" bIns="91440" rtlCol="0" anchor="t" anchorCtr="0">
            <a:noAutofit/>
          </a:bodyPr>
          <a:lstStyle>
            <a:lvl1pPr>
              <a:defRPr lang="en-US" sz="4412" spc="-74"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01930" y="4146242"/>
            <a:ext cx="4706230" cy="1524136"/>
          </a:xfrm>
        </p:spPr>
        <p:txBody>
          <a:bodyPr tIns="109728" bIns="109728">
            <a:noAutofit/>
          </a:bodyPr>
          <a:lstStyle>
            <a:lvl1pPr marL="0" indent="0">
              <a:spcBef>
                <a:spcPts val="0"/>
              </a:spcBef>
              <a:buNone/>
              <a:defRPr sz="2353">
                <a:gradFill>
                  <a:gsLst>
                    <a:gs pos="1250">
                      <a:srgbClr val="FFFFFF"/>
                    </a:gs>
                    <a:gs pos="99000">
                      <a:srgbClr val="FFFFFF"/>
                    </a:gs>
                  </a:gsLst>
                  <a:lin ang="5400000" scaled="0"/>
                </a:gradFill>
              </a:defRPr>
            </a:lvl1pPr>
          </a:lstStyle>
          <a:p>
            <a:pPr lvl="0"/>
            <a:r>
              <a:rPr lang="en-US" dirty="0"/>
              <a:t>Speaker Name</a:t>
            </a:r>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36992" y="6061766"/>
            <a:ext cx="1141803" cy="326167"/>
          </a:xfrm>
          <a:prstGeom prst="rect">
            <a:avLst/>
          </a:prstGeom>
        </p:spPr>
      </p:pic>
      <p:pic>
        <p:nvPicPr>
          <p:cNvPr id="12" name="TechEd 2014 logo white"/>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48591" y="440042"/>
            <a:ext cx="2180277" cy="1257969"/>
          </a:xfrm>
          <a:prstGeom prst="rect">
            <a:avLst/>
          </a:prstGeom>
        </p:spPr>
      </p:pic>
      <p:sp>
        <p:nvSpPr>
          <p:cNvPr id="6" name="Text Placeholder 5"/>
          <p:cNvSpPr>
            <a:spLocks noGrp="1"/>
          </p:cNvSpPr>
          <p:nvPr>
            <p:ph type="body" sz="quarter" idx="15" hasCustomPrompt="1"/>
          </p:nvPr>
        </p:nvSpPr>
        <p:spPr>
          <a:xfrm>
            <a:off x="7597434" y="291069"/>
            <a:ext cx="1344637" cy="327205"/>
          </a:xfrm>
        </p:spPr>
        <p:txBody>
          <a:bodyPr/>
          <a:lstStyle>
            <a:lvl1pPr marL="0" indent="0" algn="r">
              <a:buNone/>
              <a:defRPr sz="1029" baseline="0"/>
            </a:lvl1pPr>
          </a:lstStyle>
          <a:p>
            <a:pPr lvl="0"/>
            <a:r>
              <a:rPr lang="en-US" dirty="0"/>
              <a:t>Session Code</a:t>
            </a:r>
          </a:p>
        </p:txBody>
      </p:sp>
    </p:spTree>
    <p:extLst>
      <p:ext uri="{BB962C8B-B14F-4D97-AF65-F5344CB8AC3E}">
        <p14:creationId xmlns:p14="http://schemas.microsoft.com/office/powerpoint/2010/main" val="368587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03328" y="3877271"/>
            <a:ext cx="4705063" cy="1794661"/>
          </a:xfrm>
          <a:noFill/>
        </p:spPr>
        <p:txBody>
          <a:bodyPr lIns="146304" tIns="109728" rIns="146304" bIns="109728">
            <a:noAutofit/>
          </a:bodyPr>
          <a:lstStyle>
            <a:lvl1pPr marL="0" indent="0">
              <a:spcBef>
                <a:spcPts val="0"/>
              </a:spcBef>
              <a:buNone/>
              <a:defRPr sz="264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01977" y="2075840"/>
            <a:ext cx="6050820" cy="1801436"/>
          </a:xfrm>
          <a:noFill/>
        </p:spPr>
        <p:txBody>
          <a:bodyPr lIns="146304" tIns="91440" rIns="146304" bIns="91440" anchor="t" anchorCtr="0"/>
          <a:lstStyle>
            <a:lvl1pPr>
              <a:defRPr sz="4412" spc="-74" baseline="0">
                <a:gradFill>
                  <a:gsLst>
                    <a:gs pos="3333">
                      <a:schemeClr val="tx1"/>
                    </a:gs>
                    <a:gs pos="39000">
                      <a:schemeClr val="tx1"/>
                    </a:gs>
                  </a:gsLst>
                  <a:lin ang="5400000" scaled="0"/>
                </a:gradFill>
              </a:defRPr>
            </a:lvl1pPr>
          </a:lstStyle>
          <a:p>
            <a:r>
              <a:rPr lang="en-US" dirty="0"/>
              <a:t>Presentation title</a:t>
            </a:r>
          </a:p>
        </p:txBody>
      </p:sp>
      <p:pic>
        <p:nvPicPr>
          <p:cNvPr id="11"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348591" y="440042"/>
            <a:ext cx="2180277" cy="1257969"/>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36992" y="6061766"/>
            <a:ext cx="1141803" cy="326167"/>
          </a:xfrm>
          <a:prstGeom prst="rect">
            <a:avLst/>
          </a:prstGeom>
        </p:spPr>
      </p:pic>
      <p:sp>
        <p:nvSpPr>
          <p:cNvPr id="7" name="Text Placeholder 5"/>
          <p:cNvSpPr>
            <a:spLocks noGrp="1"/>
          </p:cNvSpPr>
          <p:nvPr>
            <p:ph type="body" sz="quarter" idx="15" hasCustomPrompt="1"/>
          </p:nvPr>
        </p:nvSpPr>
        <p:spPr>
          <a:xfrm>
            <a:off x="7597434" y="291069"/>
            <a:ext cx="1344637" cy="327205"/>
          </a:xfrm>
        </p:spPr>
        <p:txBody>
          <a:bodyPr/>
          <a:lstStyle>
            <a:lvl1pPr marL="0" indent="0" algn="r">
              <a:buNone/>
              <a:defRPr sz="1029" baseline="0"/>
            </a:lvl1pPr>
          </a:lstStyle>
          <a:p>
            <a:pPr lvl="0"/>
            <a:r>
              <a:rPr lang="en-US" dirty="0"/>
              <a:t>Session Code</a:t>
            </a:r>
          </a:p>
        </p:txBody>
      </p:sp>
    </p:spTree>
    <p:extLst>
      <p:ext uri="{BB962C8B-B14F-4D97-AF65-F5344CB8AC3E}">
        <p14:creationId xmlns:p14="http://schemas.microsoft.com/office/powerpoint/2010/main" val="2256170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4"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01929" y="2084172"/>
            <a:ext cx="6050868"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7" y="2084187"/>
            <a:ext cx="6050820" cy="1793090"/>
          </a:xfrm>
          <a:noFill/>
        </p:spPr>
        <p:txBody>
          <a:bodyPr lIns="146304" tIns="91440" rIns="146304" bIns="91440" anchor="t" anchorCtr="0"/>
          <a:lstStyle>
            <a:lvl1pPr>
              <a:defRPr sz="4412" spc="-74"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01976" y="3878574"/>
            <a:ext cx="6050821" cy="1792326"/>
          </a:xfrm>
          <a:noFill/>
        </p:spPr>
        <p:txBody>
          <a:bodyPr lIns="146304" tIns="109728" rIns="146304" bIns="109728">
            <a:noAutofit/>
          </a:bodyPr>
          <a:lstStyle>
            <a:lvl1pPr marL="0" indent="0">
              <a:spcBef>
                <a:spcPts val="0"/>
              </a:spcBef>
              <a:buNone/>
              <a:defRPr sz="2647"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336992" y="6061766"/>
            <a:ext cx="1141803" cy="326167"/>
          </a:xfrm>
          <a:prstGeom prst="rect">
            <a:avLst/>
          </a:prstGeom>
        </p:spPr>
      </p:pic>
      <p:pic>
        <p:nvPicPr>
          <p:cNvPr id="10" name="TechEd 2014 logo whit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348591" y="440042"/>
            <a:ext cx="2180277" cy="1257969"/>
          </a:xfrm>
          <a:prstGeom prst="rect">
            <a:avLst/>
          </a:prstGeom>
        </p:spPr>
      </p:pic>
      <p:sp>
        <p:nvSpPr>
          <p:cNvPr id="11" name="Text Placeholder 5"/>
          <p:cNvSpPr>
            <a:spLocks noGrp="1"/>
          </p:cNvSpPr>
          <p:nvPr>
            <p:ph type="body" sz="quarter" idx="15" hasCustomPrompt="1"/>
          </p:nvPr>
        </p:nvSpPr>
        <p:spPr>
          <a:xfrm>
            <a:off x="7597434" y="291069"/>
            <a:ext cx="1344637" cy="327205"/>
          </a:xfrm>
        </p:spPr>
        <p:txBody>
          <a:bodyPr/>
          <a:lstStyle>
            <a:lvl1pPr marL="0" indent="0" algn="r">
              <a:buNone/>
              <a:defRPr sz="1029" baseline="0"/>
            </a:lvl1pPr>
          </a:lstStyle>
          <a:p>
            <a:pPr lvl="0"/>
            <a:r>
              <a:rPr lang="en-US" dirty="0"/>
              <a:t>Session Code</a:t>
            </a:r>
          </a:p>
        </p:txBody>
      </p:sp>
    </p:spTree>
    <p:extLst>
      <p:ext uri="{BB962C8B-B14F-4D97-AF65-F5344CB8AC3E}">
        <p14:creationId xmlns:p14="http://schemas.microsoft.com/office/powerpoint/2010/main" val="1440627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01977" y="1187644"/>
            <a:ext cx="605082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0" y="1186356"/>
            <a:ext cx="6050867" cy="2697988"/>
          </a:xfrm>
          <a:noFill/>
        </p:spPr>
        <p:txBody>
          <a:bodyPr tIns="91440" bIns="91440" anchor="t" anchorCtr="0"/>
          <a:lstStyle>
            <a:lvl1pPr>
              <a:defRPr sz="5294" spc="-74"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01930" y="3877277"/>
            <a:ext cx="6050859" cy="1793881"/>
          </a:xfrm>
          <a:noFill/>
        </p:spPr>
        <p:txBody>
          <a:bodyPr lIns="182880" tIns="146304" rIns="182880" bIns="146304">
            <a:noAutofit/>
          </a:bodyPr>
          <a:lstStyle>
            <a:lvl1pPr marL="0" indent="0">
              <a:spcBef>
                <a:spcPts val="0"/>
              </a:spcBef>
              <a:buNone/>
              <a:defRPr sz="2647"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6"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3362726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01977" y="1187644"/>
            <a:ext cx="605082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0" y="1186356"/>
            <a:ext cx="6050867" cy="2697988"/>
          </a:xfrm>
          <a:noFill/>
        </p:spPr>
        <p:txBody>
          <a:bodyPr tIns="91440" bIns="91440" anchor="t" anchorCtr="0"/>
          <a:lstStyle>
            <a:lvl1pPr>
              <a:defRPr sz="5294" spc="-74" baseline="0">
                <a:gradFill>
                  <a:gsLst>
                    <a:gs pos="5833">
                      <a:srgbClr val="FFFFFF"/>
                    </a:gs>
                    <a:gs pos="18000">
                      <a:srgbClr val="FFFFFF"/>
                    </a:gs>
                  </a:gsLst>
                  <a:lin ang="5400000" scaled="0"/>
                </a:gradFill>
              </a:defRPr>
            </a:lvl1pPr>
          </a:lstStyle>
          <a:p>
            <a:r>
              <a:rPr lang="en-US" dirty="0"/>
              <a:t>Video title</a:t>
            </a:r>
          </a:p>
        </p:txBody>
      </p:sp>
      <p:pic>
        <p:nvPicPr>
          <p:cNvPr id="5"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2043100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30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2"/>
            <a:ext cx="8740142" cy="1796217"/>
          </a:xfrm>
          <a:noFill/>
        </p:spPr>
        <p:txBody>
          <a:bodyPr tIns="91440" bIns="91440" anchor="t" anchorCtr="0"/>
          <a:lstStyle>
            <a:lvl1pPr>
              <a:defRPr sz="6471" spc="-74" baseline="0">
                <a:gradFill>
                  <a:gsLst>
                    <a:gs pos="87586">
                      <a:srgbClr val="FFFFFF"/>
                    </a:gs>
                    <a:gs pos="52000">
                      <a:srgbClr val="FFFFFF"/>
                    </a:gs>
                  </a:gsLst>
                  <a:lin ang="5400000" scaled="0"/>
                </a:gradFill>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253604108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2"/>
            <a:ext cx="8740142" cy="1796217"/>
          </a:xfrm>
          <a:noFill/>
        </p:spPr>
        <p:txBody>
          <a:bodyPr tIns="91440" bIns="91440" anchor="t" anchorCtr="0"/>
          <a:lstStyle>
            <a:lvl1pPr>
              <a:defRPr sz="6471" spc="-74" baseline="0">
                <a:gradFill>
                  <a:gsLst>
                    <a:gs pos="87586">
                      <a:srgbClr val="FFFFFF"/>
                    </a:gs>
                    <a:gs pos="52000">
                      <a:srgbClr val="FFFFFF"/>
                    </a:gs>
                  </a:gsLst>
                  <a:lin ang="5400000" scaled="0"/>
                </a:gradFill>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392855616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2"/>
            <a:ext cx="8740142" cy="1796217"/>
          </a:xfrm>
          <a:noFill/>
        </p:spPr>
        <p:txBody>
          <a:bodyPr tIns="91440" bIns="91440" anchor="t" anchorCtr="0"/>
          <a:lstStyle>
            <a:lvl1pPr algn="l" defTabSz="685845" rtl="0" eaLnBrk="1" latinLnBrk="0" hangingPunct="1">
              <a:lnSpc>
                <a:spcPct val="90000"/>
              </a:lnSpc>
              <a:spcBef>
                <a:spcPct val="0"/>
              </a:spcBef>
              <a:buNone/>
              <a:defRPr lang="en-US" sz="6471" b="0" kern="1200" cap="none" spc="-74"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188058505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2"/>
            <a:ext cx="8740142" cy="1796217"/>
          </a:xfrm>
          <a:noFill/>
        </p:spPr>
        <p:txBody>
          <a:bodyPr tIns="91440" bIns="91440" anchor="t" anchorCtr="0"/>
          <a:lstStyle>
            <a:lvl1pPr algn="l" defTabSz="685845" rtl="0" eaLnBrk="1" latinLnBrk="0" hangingPunct="1">
              <a:lnSpc>
                <a:spcPct val="90000"/>
              </a:lnSpc>
              <a:spcBef>
                <a:spcPct val="0"/>
              </a:spcBef>
              <a:buNone/>
              <a:defRPr lang="en-US" sz="6471" b="0" kern="1200" cap="none" spc="-74"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311396315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01930" y="1189176"/>
            <a:ext cx="8741880" cy="1538242"/>
          </a:xfrm>
        </p:spPr>
        <p:txBody>
          <a:bodyPr/>
          <a:lstStyle>
            <a:lvl1pPr marL="0" indent="0">
              <a:buNone/>
              <a:defRPr/>
            </a:lvl1pPr>
            <a:lvl2pPr marL="21011" indent="0">
              <a:buNone/>
              <a:defRPr sz="1471"/>
            </a:lvl2pPr>
            <a:lvl3pPr marL="164588" indent="0">
              <a:buNone/>
              <a:defRPr sz="1471"/>
            </a:lvl3pPr>
            <a:lvl4pPr marL="350187" indent="0">
              <a:buNone/>
              <a:defRPr sz="1324"/>
            </a:lvl4pPr>
            <a:lvl5pPr marL="543957" indent="0">
              <a:buNone/>
              <a:defRPr sz="13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56431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01930" y="1189176"/>
            <a:ext cx="8741880" cy="1538242"/>
          </a:xfrm>
        </p:spPr>
        <p:txBody>
          <a:bodyPr/>
          <a:lstStyle>
            <a:lvl1pPr marL="0" indent="0">
              <a:buNone/>
              <a:defRPr>
                <a:gradFill>
                  <a:gsLst>
                    <a:gs pos="2920">
                      <a:schemeClr val="tx2"/>
                    </a:gs>
                    <a:gs pos="39000">
                      <a:schemeClr val="tx2"/>
                    </a:gs>
                  </a:gsLst>
                  <a:lin ang="5400000" scaled="0"/>
                </a:gradFill>
              </a:defRPr>
            </a:lvl1pPr>
            <a:lvl2pPr marL="21011" indent="0">
              <a:buNone/>
              <a:defRPr sz="1471"/>
            </a:lvl2pPr>
            <a:lvl3pPr marL="164588" indent="0">
              <a:buNone/>
              <a:defRPr sz="1471"/>
            </a:lvl3pPr>
            <a:lvl4pPr marL="350187" indent="0">
              <a:buNone/>
              <a:defRPr sz="1324"/>
            </a:lvl4pPr>
            <a:lvl5pPr marL="543957" indent="0">
              <a:buNone/>
              <a:defRPr sz="13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479850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1189177"/>
            <a:ext cx="8740142" cy="1687385"/>
          </a:xfrm>
        </p:spPr>
        <p:txBody>
          <a:bodyPr>
            <a:spAutoFit/>
          </a:bodyPr>
          <a:lstStyle>
            <a:lvl3pPr>
              <a:defRPr sz="1765"/>
            </a:lvl3pPr>
            <a:lvl4pPr>
              <a:defRPr sz="1471"/>
            </a:lvl4pPr>
            <a:lvl5pPr>
              <a:defRPr sz="147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615156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1189177"/>
            <a:ext cx="8740142" cy="1687385"/>
          </a:xfrm>
        </p:spPr>
        <p:txBody>
          <a:bodyPr>
            <a:spAutoFit/>
          </a:bodyPr>
          <a:lstStyle>
            <a:lvl1pPr>
              <a:buClr>
                <a:schemeClr val="tx2"/>
              </a:buClr>
              <a:defRPr>
                <a:gradFill>
                  <a:gsLst>
                    <a:gs pos="13869">
                      <a:schemeClr val="tx2"/>
                    </a:gs>
                    <a:gs pos="42000">
                      <a:schemeClr val="tx2"/>
                    </a:gs>
                  </a:gsLst>
                  <a:lin ang="5400000" scaled="0"/>
                </a:gradFill>
              </a:defRPr>
            </a:lvl1pPr>
            <a:lvl3pPr>
              <a:defRPr sz="1765"/>
            </a:lvl3pPr>
            <a:lvl4pPr>
              <a:defRPr sz="1471"/>
            </a:lvl4pPr>
            <a:lvl5pPr>
              <a:defRPr sz="147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244578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1189176"/>
            <a:ext cx="4033911" cy="1913857"/>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1" y="1189176"/>
            <a:ext cx="4033911" cy="1913857"/>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39995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1189176"/>
            <a:ext cx="4033911" cy="1913857"/>
          </a:xfrm>
        </p:spPr>
        <p:txBody>
          <a:bodyPr wrap="square">
            <a:spAutoFit/>
          </a:bodyPr>
          <a:lstStyle>
            <a:lvl1pPr marL="0" indent="0">
              <a:spcBef>
                <a:spcPts val="900"/>
              </a:spcBef>
              <a:buClr>
                <a:schemeClr val="tx1"/>
              </a:buClr>
              <a:buFont typeface="Wingdings" pitchFamily="2" charset="2"/>
              <a:buNone/>
              <a:defRPr sz="2647">
                <a:gradFill>
                  <a:gsLst>
                    <a:gs pos="5109">
                      <a:schemeClr val="tx2"/>
                    </a:gs>
                    <a:gs pos="25000">
                      <a:schemeClr val="tx2"/>
                    </a:gs>
                  </a:gsLst>
                  <a:lin ang="5400000" scaled="0"/>
                </a:gradFill>
              </a:defRPr>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1" y="1189176"/>
            <a:ext cx="4033911" cy="1913857"/>
          </a:xfrm>
        </p:spPr>
        <p:txBody>
          <a:bodyPr wrap="square">
            <a:spAutoFit/>
          </a:bodyPr>
          <a:lstStyle>
            <a:lvl1pPr marL="0" indent="0">
              <a:spcBef>
                <a:spcPts val="900"/>
              </a:spcBef>
              <a:buClr>
                <a:schemeClr val="tx1"/>
              </a:buClr>
              <a:buFont typeface="Wingdings" pitchFamily="2" charset="2"/>
              <a:buNone/>
              <a:defRPr sz="2647">
                <a:gradFill>
                  <a:gsLst>
                    <a:gs pos="100000">
                      <a:schemeClr val="tx2"/>
                    </a:gs>
                    <a:gs pos="0">
                      <a:schemeClr val="tx2"/>
                    </a:gs>
                  </a:gsLst>
                  <a:lin ang="5400000" scaled="0"/>
                </a:gradFill>
              </a:defRPr>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25107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02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1189176"/>
            <a:ext cx="4033911" cy="1963614"/>
          </a:xfrm>
        </p:spPr>
        <p:txBody>
          <a:bodyPr wrap="square">
            <a:spAutoFit/>
          </a:bodyPr>
          <a:lstStyle>
            <a:lvl1pPr marL="211280" indent="-211280">
              <a:spcBef>
                <a:spcPts val="900"/>
              </a:spcBef>
              <a:buClr>
                <a:schemeClr val="tx1"/>
              </a:buClr>
              <a:buFontTx/>
              <a:buBlip>
                <a:blip r:embed="rId2"/>
              </a:buBlip>
              <a:defRPr sz="2647"/>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1" y="1189176"/>
            <a:ext cx="4033911" cy="1963614"/>
          </a:xfrm>
        </p:spPr>
        <p:txBody>
          <a:bodyPr wrap="square">
            <a:spAutoFit/>
          </a:bodyPr>
          <a:lstStyle>
            <a:lvl1pPr marL="211280" indent="-211280">
              <a:spcBef>
                <a:spcPts val="900"/>
              </a:spcBef>
              <a:buClr>
                <a:schemeClr val="tx1"/>
              </a:buClr>
              <a:buFontTx/>
              <a:buBlip>
                <a:blip r:embed="rId2"/>
              </a:buBlip>
              <a:defRPr sz="2647"/>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04375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1189176"/>
            <a:ext cx="4033911" cy="1963614"/>
          </a:xfrm>
        </p:spPr>
        <p:txBody>
          <a:bodyPr wrap="square">
            <a:spAutoFit/>
          </a:bodyPr>
          <a:lstStyle>
            <a:lvl1pPr marL="211280" indent="-211280">
              <a:spcBef>
                <a:spcPts val="900"/>
              </a:spcBef>
              <a:buClr>
                <a:schemeClr val="tx2"/>
              </a:buClr>
              <a:buFontTx/>
              <a:buBlip>
                <a:blip r:embed="rId2"/>
              </a:buBlip>
              <a:defRPr sz="2647">
                <a:gradFill>
                  <a:gsLst>
                    <a:gs pos="5109">
                      <a:schemeClr val="tx2"/>
                    </a:gs>
                    <a:gs pos="100000">
                      <a:schemeClr val="tx2"/>
                    </a:gs>
                  </a:gsLst>
                  <a:lin ang="5400000" scaled="0"/>
                </a:gra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1" y="1189176"/>
            <a:ext cx="4033911" cy="1963614"/>
          </a:xfrm>
        </p:spPr>
        <p:txBody>
          <a:bodyPr wrap="square">
            <a:spAutoFit/>
          </a:bodyPr>
          <a:lstStyle>
            <a:lvl1pPr marL="211280" indent="-211280">
              <a:spcBef>
                <a:spcPts val="900"/>
              </a:spcBef>
              <a:buClr>
                <a:schemeClr val="tx2"/>
              </a:buClr>
              <a:buFontTx/>
              <a:buBlip>
                <a:blip r:embed="rId2"/>
              </a:buBlip>
              <a:defRPr sz="2647">
                <a:gradFill>
                  <a:gsLst>
                    <a:gs pos="5109">
                      <a:schemeClr val="tx2"/>
                    </a:gs>
                    <a:gs pos="100000">
                      <a:schemeClr val="tx2"/>
                    </a:gs>
                  </a:gsLst>
                  <a:lin ang="5400000" scaled="0"/>
                </a:gra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07942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33714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07766" y="1187621"/>
            <a:ext cx="8741880" cy="899665"/>
          </a:xfrm>
        </p:spPr>
        <p:txBody>
          <a:bodyPr/>
          <a:lstStyle>
            <a:lvl1pPr>
              <a:defRPr sz="5294" baseline="0"/>
            </a:lvl1pPr>
          </a:lstStyle>
          <a:p>
            <a:r>
              <a:rPr lang="en-US"/>
              <a:t>Click to edit Master title style</a:t>
            </a:r>
            <a:endParaRPr lang="en-US" dirty="0"/>
          </a:p>
        </p:txBody>
      </p:sp>
    </p:spTree>
    <p:extLst>
      <p:ext uri="{BB962C8B-B14F-4D97-AF65-F5344CB8AC3E}">
        <p14:creationId xmlns:p14="http://schemas.microsoft.com/office/powerpoint/2010/main" val="267876460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1553763" y="2084173"/>
            <a:ext cx="6043672" cy="1793104"/>
          </a:xfrm>
        </p:spPr>
        <p:txBody>
          <a:bodyPr/>
          <a:lstStyle>
            <a:lvl1pPr>
              <a:defRPr sz="4412" baseline="0"/>
            </a:lvl1pPr>
          </a:lstStyle>
          <a:p>
            <a:r>
              <a:rPr lang="en-US"/>
              <a:t>Click to edit Master title style</a:t>
            </a:r>
            <a:endParaRPr lang="en-US" dirty="0"/>
          </a:p>
        </p:txBody>
      </p:sp>
    </p:spTree>
    <p:extLst>
      <p:ext uri="{BB962C8B-B14F-4D97-AF65-F5344CB8AC3E}">
        <p14:creationId xmlns:p14="http://schemas.microsoft.com/office/powerpoint/2010/main" val="256345001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3763" y="2084173"/>
            <a:ext cx="6043672" cy="1793104"/>
          </a:xfrm>
        </p:spPr>
        <p:txBody>
          <a:bodyPr/>
          <a:lstStyle>
            <a:lvl1pPr>
              <a:defRPr sz="4412" baseline="0"/>
            </a:lvl1pPr>
          </a:lstStyle>
          <a:p>
            <a:r>
              <a:rPr lang="en-US"/>
              <a:t>Click to edit Master title style</a:t>
            </a:r>
            <a:endParaRPr lang="en-US" dirty="0"/>
          </a:p>
        </p:txBody>
      </p:sp>
    </p:spTree>
    <p:extLst>
      <p:ext uri="{BB962C8B-B14F-4D97-AF65-F5344CB8AC3E}">
        <p14:creationId xmlns:p14="http://schemas.microsoft.com/office/powerpoint/2010/main" val="32830969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74248" y="1178349"/>
            <a:ext cx="7395504" cy="899665"/>
          </a:xfrm>
        </p:spPr>
        <p:txBody>
          <a:bodyPr/>
          <a:lstStyle>
            <a:lvl1pPr marL="171592" indent="-171592">
              <a:defRPr sz="4412"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4235841" y="5025984"/>
            <a:ext cx="4033912" cy="836383"/>
          </a:xfrm>
        </p:spPr>
        <p:txBody>
          <a:bodyPr/>
          <a:lstStyle>
            <a:lvl1pPr marL="0" indent="0">
              <a:spcBef>
                <a:spcPts val="0"/>
              </a:spcBef>
              <a:buNone/>
              <a:defRPr sz="2353"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336908067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74248" y="2084173"/>
            <a:ext cx="7395504" cy="899665"/>
          </a:xfrm>
        </p:spPr>
        <p:txBody>
          <a:bodyPr/>
          <a:lstStyle>
            <a:lvl1pPr marL="207777" indent="-207777">
              <a:tabLst>
                <a:tab pos="207777" algn="l"/>
              </a:tabLst>
              <a:defRPr sz="4412"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4235841" y="4773813"/>
            <a:ext cx="4033912" cy="836383"/>
          </a:xfrm>
        </p:spPr>
        <p:txBody>
          <a:bodyPr/>
          <a:lstStyle>
            <a:lvl1pPr marL="0" indent="0">
              <a:spcBef>
                <a:spcPts val="0"/>
              </a:spcBef>
              <a:buNone/>
              <a:defRPr sz="2353"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384848114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07766" y="2383023"/>
            <a:ext cx="8740142" cy="734625"/>
          </a:xfrm>
        </p:spPr>
        <p:txBody>
          <a:bodyPr/>
          <a:lstStyle>
            <a:lvl1pPr marL="0" indent="0">
              <a:buNone/>
              <a:defRPr sz="3971">
                <a:gradFill>
                  <a:gsLst>
                    <a:gs pos="3333">
                      <a:schemeClr val="tx1"/>
                    </a:gs>
                    <a:gs pos="39000">
                      <a:schemeClr val="tx1"/>
                    </a:gs>
                  </a:gsLst>
                  <a:lin ang="5400000" scaled="0"/>
                </a:gradFill>
              </a:defRPr>
            </a:lvl1pPr>
            <a:lvl2pPr marL="0" indent="0">
              <a:buFontTx/>
              <a:buNone/>
              <a:defRPr sz="1471"/>
            </a:lvl2pPr>
            <a:lvl3pPr marL="168090" indent="0">
              <a:buNone/>
              <a:defRPr/>
            </a:lvl3pPr>
            <a:lvl4pPr marL="336179" indent="0">
              <a:buNone/>
              <a:defRPr/>
            </a:lvl4pPr>
            <a:lvl5pPr marL="504269" indent="0">
              <a:buNone/>
              <a:defRPr/>
            </a:lvl5pPr>
          </a:lstStyle>
          <a:p>
            <a:pPr lvl="0"/>
            <a:r>
              <a:rPr lang="en-US"/>
              <a:t>Click to edit Master text styles</a:t>
            </a:r>
          </a:p>
        </p:txBody>
      </p:sp>
      <p:sp>
        <p:nvSpPr>
          <p:cNvPr id="4" name="Title 1"/>
          <p:cNvSpPr>
            <a:spLocks noGrp="1"/>
          </p:cNvSpPr>
          <p:nvPr>
            <p:ph type="title"/>
          </p:nvPr>
        </p:nvSpPr>
        <p:spPr>
          <a:xfrm>
            <a:off x="207766" y="1187621"/>
            <a:ext cx="8741880" cy="899665"/>
          </a:xfrm>
        </p:spPr>
        <p:txBody>
          <a:bodyPr/>
          <a:lstStyle>
            <a:lvl1pPr>
              <a:defRPr sz="5294" baseline="0">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69991714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8717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8773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91960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17699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14645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1189177"/>
            <a:ext cx="8740142" cy="1845826"/>
          </a:xfrm>
          <a:prstGeom prst="rect">
            <a:avLst/>
          </a:prstGeom>
        </p:spPr>
        <p:txBody>
          <a:bodyPr/>
          <a:lstStyle>
            <a:lvl1pPr marL="213614" indent="-213614">
              <a:buClr>
                <a:schemeClr val="tx1"/>
              </a:buClr>
              <a:buSzPct val="90000"/>
              <a:buFont typeface="Wingdings" panose="05000000000000000000" pitchFamily="2" charset="2"/>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Wingdings" panose="05000000000000000000" pitchFamily="2" charset="2"/>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Wingdings" panose="05000000000000000000" pitchFamily="2" charset="2"/>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Wingdings" panose="05000000000000000000" pitchFamily="2" charset="2"/>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9144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272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000355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1189177"/>
            <a:ext cx="8740142" cy="1845826"/>
          </a:xfrm>
          <a:prstGeom prst="rect">
            <a:avLst/>
          </a:prstGeom>
        </p:spPr>
        <p:txBody>
          <a:bodyPr/>
          <a:lstStyle>
            <a:lvl1pPr marL="213614" indent="-213614">
              <a:buClr>
                <a:schemeClr val="tx1"/>
              </a:buClr>
              <a:buSzPct val="90000"/>
              <a:buFont typeface="Wingdings" panose="05000000000000000000" pitchFamily="2" charset="2"/>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Wingdings" panose="05000000000000000000" pitchFamily="2" charset="2"/>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Wingdings" panose="05000000000000000000" pitchFamily="2" charset="2"/>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Wingdings" panose="05000000000000000000" pitchFamily="2" charset="2"/>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810433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0" y="1008"/>
            <a:ext cx="9143999" cy="6855984"/>
          </a:xfrm>
          <a:prstGeom prst="rect">
            <a:avLst/>
          </a:prstGeom>
        </p:spPr>
      </p:pic>
      <p:sp>
        <p:nvSpPr>
          <p:cNvPr id="14" name="Dark gradation bottom"/>
          <p:cNvSpPr/>
          <p:nvPr userDrawn="1"/>
        </p:nvSpPr>
        <p:spPr bwMode="gray">
          <a:xfrm flipV="1">
            <a:off x="0" y="-3"/>
            <a:ext cx="9151561"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07"/>
            <a:ext cx="9151560"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01930" y="2084172"/>
            <a:ext cx="4706230"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2" y="2084171"/>
            <a:ext cx="4707398" cy="2062069"/>
          </a:xfrm>
          <a:noFill/>
        </p:spPr>
        <p:txBody>
          <a:bodyPr vert="horz" wrap="square" lIns="146304" tIns="91440" rIns="146304" bIns="91440" rtlCol="0" anchor="t" anchorCtr="0">
            <a:noAutofit/>
          </a:bodyPr>
          <a:lstStyle>
            <a:lvl1pPr>
              <a:defRPr lang="en-US" sz="4412" spc="-74"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01930" y="4146242"/>
            <a:ext cx="4706230" cy="1524136"/>
          </a:xfrm>
        </p:spPr>
        <p:txBody>
          <a:bodyPr tIns="109728" bIns="109728">
            <a:noAutofit/>
          </a:bodyPr>
          <a:lstStyle>
            <a:lvl1pPr marL="0" indent="0">
              <a:spcBef>
                <a:spcPts val="0"/>
              </a:spcBef>
              <a:buNone/>
              <a:defRPr sz="2353">
                <a:gradFill>
                  <a:gsLst>
                    <a:gs pos="1250">
                      <a:srgbClr val="FFFFFF"/>
                    </a:gs>
                    <a:gs pos="99000">
                      <a:srgbClr val="FFFFFF"/>
                    </a:gs>
                  </a:gsLst>
                  <a:lin ang="5400000" scaled="0"/>
                </a:gradFill>
              </a:defRPr>
            </a:lvl1pPr>
          </a:lstStyle>
          <a:p>
            <a:pPr lvl="0"/>
            <a:r>
              <a:rPr lang="en-US" dirty="0"/>
              <a:t>Speaker Name</a:t>
            </a:r>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36992" y="6061766"/>
            <a:ext cx="1141803" cy="326167"/>
          </a:xfrm>
          <a:prstGeom prst="rect">
            <a:avLst/>
          </a:prstGeom>
        </p:spPr>
      </p:pic>
      <p:pic>
        <p:nvPicPr>
          <p:cNvPr id="12" name="TechEd 2014 logo white"/>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48591" y="440042"/>
            <a:ext cx="2180277" cy="1257969"/>
          </a:xfrm>
          <a:prstGeom prst="rect">
            <a:avLst/>
          </a:prstGeom>
        </p:spPr>
      </p:pic>
    </p:spTree>
    <p:extLst>
      <p:ext uri="{BB962C8B-B14F-4D97-AF65-F5344CB8AC3E}">
        <p14:creationId xmlns:p14="http://schemas.microsoft.com/office/powerpoint/2010/main" val="3694857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4/8/2025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1284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4/8/2025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0883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13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10.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1.png"/><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4236508067"/>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99" r:id="rId17"/>
    <p:sldLayoutId id="2147484200" r:id="rId18"/>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E9D39-5D9B-4B97-8E7E-E08AF2463234}" type="datetimeFigureOut">
              <a:rPr lang="en-US" smtClean="0"/>
              <a:t>4/8/2025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2561D-7CEC-45B7-A0DD-B0F472E8CD5A}" type="slidenum">
              <a:rPr lang="en-US" smtClean="0"/>
              <a:t>‹#›</a:t>
            </a:fld>
            <a:endParaRPr lang="en-US"/>
          </a:p>
        </p:txBody>
      </p:sp>
    </p:spTree>
    <p:extLst>
      <p:ext uri="{BB962C8B-B14F-4D97-AF65-F5344CB8AC3E}">
        <p14:creationId xmlns:p14="http://schemas.microsoft.com/office/powerpoint/2010/main" val="1554430550"/>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89511"/>
            <a:ext cx="874188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01931" y="1189178"/>
            <a:ext cx="8740140" cy="1687385"/>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7217022" y="1956576"/>
            <a:ext cx="4214127" cy="300978"/>
          </a:xfrm>
          <a:prstGeom prst="rect">
            <a:avLst/>
          </a:prstGeom>
        </p:spPr>
      </p:pic>
    </p:spTree>
    <p:extLst>
      <p:ext uri="{BB962C8B-B14F-4D97-AF65-F5344CB8AC3E}">
        <p14:creationId xmlns:p14="http://schemas.microsoft.com/office/powerpoint/2010/main" val="3613160212"/>
      </p:ext>
    </p:extLst>
  </p:cSld>
  <p:clrMap bg1="dk1" tx1="lt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 id="2147484183" r:id="rId17"/>
    <p:sldLayoutId id="2147484184" r:id="rId18"/>
    <p:sldLayoutId id="2147484185" r:id="rId19"/>
    <p:sldLayoutId id="2147484186" r:id="rId20"/>
    <p:sldLayoutId id="2147484187" r:id="rId21"/>
    <p:sldLayoutId id="2147484188" r:id="rId22"/>
    <p:sldLayoutId id="2147484189" r:id="rId23"/>
    <p:sldLayoutId id="2147484190" r:id="rId24"/>
    <p:sldLayoutId id="2147484191" r:id="rId25"/>
    <p:sldLayoutId id="2147484192" r:id="rId26"/>
    <p:sldLayoutId id="2147484193" r:id="rId27"/>
    <p:sldLayoutId id="2147484194" r:id="rId28"/>
    <p:sldLayoutId id="2147484195" r:id="rId29"/>
    <p:sldLayoutId id="2147484196" r:id="rId30"/>
    <p:sldLayoutId id="2147484197" r:id="rId31"/>
    <p:sldLayoutId id="2147484198" r:id="rId32"/>
  </p:sldLayoutIdLst>
  <p:transition>
    <p:fade/>
  </p:transition>
  <p:txStyles>
    <p:titleStyle>
      <a:lvl1pPr algn="l" defTabSz="685845" rtl="0" eaLnBrk="1" latinLnBrk="0" hangingPunct="1">
        <a:lnSpc>
          <a:spcPct val="90000"/>
        </a:lnSpc>
        <a:spcBef>
          <a:spcPct val="0"/>
        </a:spcBef>
        <a:buNone/>
        <a:defRPr lang="en-US" sz="3971"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34" marR="0" indent="-252134" algn="l" defTabSz="685845" rtl="0" eaLnBrk="1" fontAlgn="auto" latinLnBrk="0" hangingPunct="1">
        <a:lnSpc>
          <a:spcPct val="90000"/>
        </a:lnSpc>
        <a:spcBef>
          <a:spcPct val="20000"/>
        </a:spcBef>
        <a:spcAft>
          <a:spcPts val="0"/>
        </a:spcAft>
        <a:buClr>
          <a:schemeClr val="tx1"/>
        </a:buClr>
        <a:buSzPct val="100000"/>
        <a:buFontTx/>
        <a:buBlip>
          <a:blip r:embed="rId35"/>
        </a:buBlip>
        <a:tabLst/>
        <a:defRPr sz="2941" kern="1200" spc="0" baseline="0">
          <a:gradFill>
            <a:gsLst>
              <a:gs pos="1250">
                <a:schemeClr val="tx1"/>
              </a:gs>
              <a:gs pos="100000">
                <a:schemeClr val="tx1"/>
              </a:gs>
            </a:gsLst>
            <a:lin ang="5400000" scaled="0"/>
          </a:gradFill>
          <a:latin typeface="+mj-lt"/>
          <a:ea typeface="+mn-ea"/>
          <a:cs typeface="+mn-cs"/>
        </a:defRPr>
      </a:lvl1pPr>
      <a:lvl2pPr marL="429562" marR="0" indent="-177428" algn="l" defTabSz="685845" rtl="0" eaLnBrk="1" fontAlgn="auto" latinLnBrk="0" hangingPunct="1">
        <a:lnSpc>
          <a:spcPct val="90000"/>
        </a:lnSpc>
        <a:spcBef>
          <a:spcPct val="20000"/>
        </a:spcBef>
        <a:spcAft>
          <a:spcPts val="0"/>
        </a:spcAft>
        <a:buClr>
          <a:schemeClr val="tx1"/>
        </a:buClr>
        <a:buSzPct val="100000"/>
        <a:buFontTx/>
        <a:buBlip>
          <a:blip r:embed="rId35"/>
        </a:buBlip>
        <a:tabLst/>
        <a:defRPr sz="1765" kern="1200" spc="0" baseline="0">
          <a:gradFill>
            <a:gsLst>
              <a:gs pos="1250">
                <a:schemeClr val="tx1"/>
              </a:gs>
              <a:gs pos="100000">
                <a:schemeClr val="tx1"/>
              </a:gs>
            </a:gsLst>
            <a:lin ang="5400000" scaled="0"/>
          </a:gradFill>
          <a:latin typeface="+mn-lt"/>
          <a:ea typeface="+mn-ea"/>
          <a:cs typeface="+mn-cs"/>
        </a:defRPr>
      </a:lvl2pPr>
      <a:lvl3pPr marL="588314" marR="0" indent="-168090" algn="l" defTabSz="685845" rtl="0" eaLnBrk="1" fontAlgn="auto" latinLnBrk="0" hangingPunct="1">
        <a:lnSpc>
          <a:spcPct val="90000"/>
        </a:lnSpc>
        <a:spcBef>
          <a:spcPct val="20000"/>
        </a:spcBef>
        <a:spcAft>
          <a:spcPts val="0"/>
        </a:spcAft>
        <a:buClr>
          <a:schemeClr val="tx1"/>
        </a:buClr>
        <a:buSzPct val="100000"/>
        <a:buFontTx/>
        <a:buBlip>
          <a:blip r:embed="rId35"/>
        </a:buBlip>
        <a:tabLst/>
        <a:defRPr sz="1765" kern="1200" spc="0" baseline="0">
          <a:gradFill>
            <a:gsLst>
              <a:gs pos="1250">
                <a:schemeClr val="tx1"/>
              </a:gs>
              <a:gs pos="100000">
                <a:schemeClr val="tx1"/>
              </a:gs>
            </a:gsLst>
            <a:lin ang="5400000" scaled="0"/>
          </a:gradFill>
          <a:latin typeface="+mn-lt"/>
          <a:ea typeface="+mn-ea"/>
          <a:cs typeface="+mn-cs"/>
        </a:defRPr>
      </a:lvl3pPr>
      <a:lvl4pPr marL="756403" marR="0" indent="-168090" algn="l" defTabSz="685845" rtl="0" eaLnBrk="1" fontAlgn="auto" latinLnBrk="0" hangingPunct="1">
        <a:lnSpc>
          <a:spcPct val="90000"/>
        </a:lnSpc>
        <a:spcBef>
          <a:spcPct val="20000"/>
        </a:spcBef>
        <a:spcAft>
          <a:spcPts val="0"/>
        </a:spcAft>
        <a:buClr>
          <a:schemeClr val="tx1"/>
        </a:buClr>
        <a:buSzPct val="100000"/>
        <a:buFontTx/>
        <a:buBlip>
          <a:blip r:embed="rId35"/>
        </a:buBlip>
        <a:tabLst/>
        <a:defRPr sz="1471" kern="1200" spc="0" baseline="0">
          <a:gradFill>
            <a:gsLst>
              <a:gs pos="1250">
                <a:schemeClr val="tx1"/>
              </a:gs>
              <a:gs pos="100000">
                <a:schemeClr val="tx1"/>
              </a:gs>
            </a:gsLst>
            <a:lin ang="5400000" scaled="0"/>
          </a:gradFill>
          <a:latin typeface="+mn-lt"/>
          <a:ea typeface="+mn-ea"/>
          <a:cs typeface="+mn-cs"/>
        </a:defRPr>
      </a:lvl4pPr>
      <a:lvl5pPr marL="924493" marR="0" indent="-168090" algn="l" defTabSz="685845" rtl="0" eaLnBrk="1" fontAlgn="auto" latinLnBrk="0" hangingPunct="1">
        <a:lnSpc>
          <a:spcPct val="90000"/>
        </a:lnSpc>
        <a:spcBef>
          <a:spcPct val="20000"/>
        </a:spcBef>
        <a:spcAft>
          <a:spcPts val="0"/>
        </a:spcAft>
        <a:buClr>
          <a:schemeClr val="tx1"/>
        </a:buClr>
        <a:buSzPct val="100000"/>
        <a:buFontTx/>
        <a:buBlip>
          <a:blip r:embed="rId35"/>
        </a:buBlip>
        <a:tabLst/>
        <a:defRPr sz="1471" kern="1200" spc="0" baseline="0">
          <a:gradFill>
            <a:gsLst>
              <a:gs pos="1250">
                <a:schemeClr val="tx1"/>
              </a:gs>
              <a:gs pos="100000">
                <a:schemeClr val="tx1"/>
              </a:gs>
            </a:gsLst>
            <a:lin ang="5400000" scaled="0"/>
          </a:gra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blog.v-comply.com/256-bit-encryption/"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theguardian.com/technology/2025/mar/14/apple-uk-encryption-legal-challenge-heard-behind-closed-doors"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s://www.nist.gov/news-events/news/2024/08/nist-releases-first-3-finalized-post-quantum-encryption-standards"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8E166-2ADC-6200-DCA0-A5A341ACFC15}"/>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24E5158E-67CC-70F6-0308-FB54F6B076E2}"/>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E7CBFACE-7E9D-0601-A433-4449A86CB014}"/>
              </a:ext>
            </a:extLst>
          </p:cNvPr>
          <p:cNvPicPr>
            <a:picLocks noChangeAspect="1"/>
          </p:cNvPicPr>
          <p:nvPr/>
        </p:nvPicPr>
        <p:blipFill>
          <a:blip r:embed="rId2"/>
          <a:stretch>
            <a:fillRect/>
          </a:stretch>
        </p:blipFill>
        <p:spPr>
          <a:xfrm>
            <a:off x="1115616" y="116632"/>
            <a:ext cx="7136476" cy="2945556"/>
          </a:xfrm>
          <a:prstGeom prst="rect">
            <a:avLst/>
          </a:prstGeom>
        </p:spPr>
      </p:pic>
      <p:pic>
        <p:nvPicPr>
          <p:cNvPr id="12" name="Picture 11">
            <a:extLst>
              <a:ext uri="{FF2B5EF4-FFF2-40B4-BE49-F238E27FC236}">
                <a16:creationId xmlns:a16="http://schemas.microsoft.com/office/drawing/2014/main" id="{9D93CEB7-62BD-3ED5-9695-33EEF7245C62}"/>
              </a:ext>
            </a:extLst>
          </p:cNvPr>
          <p:cNvPicPr>
            <a:picLocks noChangeAspect="1"/>
          </p:cNvPicPr>
          <p:nvPr/>
        </p:nvPicPr>
        <p:blipFill>
          <a:blip r:embed="rId3"/>
          <a:stretch>
            <a:fillRect/>
          </a:stretch>
        </p:blipFill>
        <p:spPr>
          <a:xfrm>
            <a:off x="1117032" y="3355768"/>
            <a:ext cx="7055367" cy="2861465"/>
          </a:xfrm>
          <a:prstGeom prst="rect">
            <a:avLst/>
          </a:prstGeom>
        </p:spPr>
      </p:pic>
    </p:spTree>
    <p:extLst>
      <p:ext uri="{BB962C8B-B14F-4D97-AF65-F5344CB8AC3E}">
        <p14:creationId xmlns:p14="http://schemas.microsoft.com/office/powerpoint/2010/main" val="146643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EE26-5405-E8E2-4CA9-92F3A711D941}"/>
              </a:ext>
            </a:extLst>
          </p:cNvPr>
          <p:cNvSpPr>
            <a:spLocks noGrp="1"/>
          </p:cNvSpPr>
          <p:nvPr>
            <p:ph type="title"/>
          </p:nvPr>
        </p:nvSpPr>
        <p:spPr/>
        <p:txBody>
          <a:bodyPr/>
          <a:lstStyle/>
          <a:p>
            <a:endParaRPr lang="hr-HR"/>
          </a:p>
        </p:txBody>
      </p:sp>
      <p:sp>
        <p:nvSpPr>
          <p:cNvPr id="4" name="Content Placeholder 3">
            <a:extLst>
              <a:ext uri="{FF2B5EF4-FFF2-40B4-BE49-F238E27FC236}">
                <a16:creationId xmlns:a16="http://schemas.microsoft.com/office/drawing/2014/main" id="{4BE142FA-2071-6903-29A4-260DD98F4EAF}"/>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697D7D79-7D30-61A7-E55F-E51887A26383}"/>
              </a:ext>
            </a:extLst>
          </p:cNvPr>
          <p:cNvPicPr>
            <a:picLocks noChangeAspect="1"/>
          </p:cNvPicPr>
          <p:nvPr/>
        </p:nvPicPr>
        <p:blipFill>
          <a:blip r:embed="rId2"/>
          <a:stretch>
            <a:fillRect/>
          </a:stretch>
        </p:blipFill>
        <p:spPr>
          <a:xfrm>
            <a:off x="282812" y="1124744"/>
            <a:ext cx="8232538" cy="4158580"/>
          </a:xfrm>
          <a:prstGeom prst="rect">
            <a:avLst/>
          </a:prstGeom>
        </p:spPr>
      </p:pic>
    </p:spTree>
    <p:extLst>
      <p:ext uri="{BB962C8B-B14F-4D97-AF65-F5344CB8AC3E}">
        <p14:creationId xmlns:p14="http://schemas.microsoft.com/office/powerpoint/2010/main" val="141427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45795D-E7EF-6E8F-B0C0-A06FDC3364E3}"/>
              </a:ext>
            </a:extLst>
          </p:cNvPr>
          <p:cNvSpPr>
            <a:spLocks noGrp="1"/>
          </p:cNvSpPr>
          <p:nvPr>
            <p:ph type="title"/>
          </p:nvPr>
        </p:nvSpPr>
        <p:spPr/>
        <p:txBody>
          <a:bodyPr/>
          <a:lstStyle/>
          <a:p>
            <a:endParaRPr lang="hr-HR"/>
          </a:p>
        </p:txBody>
      </p:sp>
      <p:sp>
        <p:nvSpPr>
          <p:cNvPr id="4" name="Content Placeholder 3">
            <a:extLst>
              <a:ext uri="{FF2B5EF4-FFF2-40B4-BE49-F238E27FC236}">
                <a16:creationId xmlns:a16="http://schemas.microsoft.com/office/drawing/2014/main" id="{A3689EFE-159E-B051-5AE0-657C1F202ECA}"/>
              </a:ext>
            </a:extLst>
          </p:cNvPr>
          <p:cNvSpPr>
            <a:spLocks noGrp="1"/>
          </p:cNvSpPr>
          <p:nvPr>
            <p:ph idx="1"/>
          </p:nvPr>
        </p:nvSpPr>
        <p:spPr/>
        <p:txBody>
          <a:bodyPr/>
          <a:lstStyle/>
          <a:p>
            <a:endParaRPr lang="hr-HR"/>
          </a:p>
        </p:txBody>
      </p:sp>
      <p:pic>
        <p:nvPicPr>
          <p:cNvPr id="9" name="Picture 8">
            <a:extLst>
              <a:ext uri="{FF2B5EF4-FFF2-40B4-BE49-F238E27FC236}">
                <a16:creationId xmlns:a16="http://schemas.microsoft.com/office/drawing/2014/main" id="{0EC73488-8FCF-B23A-2EB6-D69BCD141C6E}"/>
              </a:ext>
            </a:extLst>
          </p:cNvPr>
          <p:cNvPicPr>
            <a:picLocks noChangeAspect="1"/>
          </p:cNvPicPr>
          <p:nvPr/>
        </p:nvPicPr>
        <p:blipFill>
          <a:blip r:embed="rId2"/>
          <a:stretch>
            <a:fillRect/>
          </a:stretch>
        </p:blipFill>
        <p:spPr>
          <a:xfrm>
            <a:off x="457380" y="1039531"/>
            <a:ext cx="3267075" cy="1809750"/>
          </a:xfrm>
          <a:prstGeom prst="rect">
            <a:avLst/>
          </a:prstGeom>
        </p:spPr>
      </p:pic>
      <p:pic>
        <p:nvPicPr>
          <p:cNvPr id="11" name="Picture 10">
            <a:extLst>
              <a:ext uri="{FF2B5EF4-FFF2-40B4-BE49-F238E27FC236}">
                <a16:creationId xmlns:a16="http://schemas.microsoft.com/office/drawing/2014/main" id="{4DB6A0B6-195A-5D95-5996-853DD3997F30}"/>
              </a:ext>
            </a:extLst>
          </p:cNvPr>
          <p:cNvPicPr>
            <a:picLocks noChangeAspect="1"/>
          </p:cNvPicPr>
          <p:nvPr/>
        </p:nvPicPr>
        <p:blipFill>
          <a:blip r:embed="rId3"/>
          <a:stretch>
            <a:fillRect/>
          </a:stretch>
        </p:blipFill>
        <p:spPr>
          <a:xfrm>
            <a:off x="5419547" y="1721029"/>
            <a:ext cx="2907035" cy="1796768"/>
          </a:xfrm>
          <a:prstGeom prst="rect">
            <a:avLst/>
          </a:prstGeom>
        </p:spPr>
      </p:pic>
      <p:pic>
        <p:nvPicPr>
          <p:cNvPr id="13" name="Picture 12">
            <a:extLst>
              <a:ext uri="{FF2B5EF4-FFF2-40B4-BE49-F238E27FC236}">
                <a16:creationId xmlns:a16="http://schemas.microsoft.com/office/drawing/2014/main" id="{5ED536C8-55E5-C37F-614E-433DD9E25E0C}"/>
              </a:ext>
            </a:extLst>
          </p:cNvPr>
          <p:cNvPicPr>
            <a:picLocks noChangeAspect="1"/>
          </p:cNvPicPr>
          <p:nvPr/>
        </p:nvPicPr>
        <p:blipFill>
          <a:blip r:embed="rId4"/>
          <a:stretch>
            <a:fillRect/>
          </a:stretch>
        </p:blipFill>
        <p:spPr>
          <a:xfrm>
            <a:off x="2267744" y="3670332"/>
            <a:ext cx="3040360" cy="2008809"/>
          </a:xfrm>
          <a:prstGeom prst="rect">
            <a:avLst/>
          </a:prstGeom>
        </p:spPr>
      </p:pic>
    </p:spTree>
    <p:extLst>
      <p:ext uri="{BB962C8B-B14F-4D97-AF65-F5344CB8AC3E}">
        <p14:creationId xmlns:p14="http://schemas.microsoft.com/office/powerpoint/2010/main" val="112531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E63A-E008-443F-BE52-9EFED3F666CF}"/>
              </a:ext>
            </a:extLst>
          </p:cNvPr>
          <p:cNvSpPr>
            <a:spLocks noGrp="1"/>
          </p:cNvSpPr>
          <p:nvPr>
            <p:ph type="title"/>
          </p:nvPr>
        </p:nvSpPr>
        <p:spPr/>
        <p:txBody>
          <a:bodyPr/>
          <a:lstStyle/>
          <a:p>
            <a:r>
              <a:rPr lang="hr-HR" dirty="0"/>
              <a:t>Kriptografija – osnovni pojmovi</a:t>
            </a:r>
          </a:p>
        </p:txBody>
      </p:sp>
      <p:sp>
        <p:nvSpPr>
          <p:cNvPr id="3" name="Content Placeholder 2">
            <a:extLst>
              <a:ext uri="{FF2B5EF4-FFF2-40B4-BE49-F238E27FC236}">
                <a16:creationId xmlns:a16="http://schemas.microsoft.com/office/drawing/2014/main" id="{C963A9DE-0224-4BAB-9C50-8BABA3F6EBF5}"/>
              </a:ext>
            </a:extLst>
          </p:cNvPr>
          <p:cNvSpPr>
            <a:spLocks noGrp="1"/>
          </p:cNvSpPr>
          <p:nvPr>
            <p:ph idx="1"/>
          </p:nvPr>
        </p:nvSpPr>
        <p:spPr/>
        <p:txBody>
          <a:bodyPr>
            <a:normAutofit/>
          </a:bodyPr>
          <a:lstStyle/>
          <a:p>
            <a:r>
              <a:rPr lang="en-US" sz="2800" dirty="0"/>
              <a:t>“There are two kinds of cryptography in this world: cryptography that will stop your</a:t>
            </a:r>
            <a:r>
              <a:rPr lang="hr-HR" sz="2800" dirty="0"/>
              <a:t> </a:t>
            </a:r>
            <a:r>
              <a:rPr lang="en-US" sz="2800" dirty="0"/>
              <a:t>kid sister from reading your files, and cryptography that will stop major governments</a:t>
            </a:r>
            <a:r>
              <a:rPr lang="hr-HR" sz="2800" dirty="0"/>
              <a:t> </a:t>
            </a:r>
            <a:r>
              <a:rPr lang="hr-HR" sz="2800" dirty="0" err="1"/>
              <a:t>from</a:t>
            </a:r>
            <a:r>
              <a:rPr lang="hr-HR" sz="2800" dirty="0"/>
              <a:t> </a:t>
            </a:r>
            <a:r>
              <a:rPr lang="hr-HR" sz="2800" dirty="0" err="1"/>
              <a:t>reading</a:t>
            </a:r>
            <a:r>
              <a:rPr lang="hr-HR" sz="2800" dirty="0"/>
              <a:t> </a:t>
            </a:r>
            <a:r>
              <a:rPr lang="hr-HR" sz="2800" dirty="0" err="1"/>
              <a:t>your</a:t>
            </a:r>
            <a:r>
              <a:rPr lang="hr-HR" sz="2800" dirty="0"/>
              <a:t> </a:t>
            </a:r>
            <a:r>
              <a:rPr lang="hr-HR" sz="2800" dirty="0" err="1"/>
              <a:t>files</a:t>
            </a:r>
            <a:r>
              <a:rPr lang="hr-HR" sz="2800" dirty="0"/>
              <a:t>.” - </a:t>
            </a:r>
            <a:r>
              <a:rPr lang="en-US" dirty="0"/>
              <a:t>Bruce </a:t>
            </a:r>
            <a:r>
              <a:rPr lang="en-US" dirty="0" err="1"/>
              <a:t>Schneier</a:t>
            </a:r>
            <a:r>
              <a:rPr lang="en-US" dirty="0"/>
              <a:t>, Applied Cryptography: Protocols, Algorithms, and Source</a:t>
            </a:r>
            <a:r>
              <a:rPr lang="hr-HR" dirty="0"/>
              <a:t> Code </a:t>
            </a:r>
            <a:r>
              <a:rPr lang="hr-HR" dirty="0" err="1"/>
              <a:t>in</a:t>
            </a:r>
            <a:r>
              <a:rPr lang="hr-HR" dirty="0"/>
              <a:t> C.</a:t>
            </a:r>
            <a:endParaRPr lang="hr-HR" sz="2800" dirty="0"/>
          </a:p>
        </p:txBody>
      </p:sp>
    </p:spTree>
    <p:extLst>
      <p:ext uri="{BB962C8B-B14F-4D97-AF65-F5344CB8AC3E}">
        <p14:creationId xmlns:p14="http://schemas.microsoft.com/office/powerpoint/2010/main" val="212487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96DC4CD-0E36-471E-8AFE-C50A5265A974}"/>
              </a:ext>
            </a:extLst>
          </p:cNvPr>
          <p:cNvSpPr>
            <a:spLocks noGrp="1" noChangeArrowheads="1"/>
          </p:cNvSpPr>
          <p:nvPr>
            <p:ph type="title"/>
          </p:nvPr>
        </p:nvSpPr>
        <p:spPr/>
        <p:txBody>
          <a:bodyPr/>
          <a:lstStyle/>
          <a:p>
            <a:r>
              <a:rPr lang="en-US" altLang="sr-Latn-RS" dirty="0" err="1"/>
              <a:t>Kriptografija</a:t>
            </a:r>
            <a:r>
              <a:rPr lang="en-US" altLang="sr-Latn-RS" dirty="0"/>
              <a:t> – </a:t>
            </a:r>
            <a:r>
              <a:rPr lang="en-US" altLang="sr-Latn-RS" dirty="0" err="1"/>
              <a:t>osnovni</a:t>
            </a:r>
            <a:r>
              <a:rPr lang="en-US" altLang="sr-Latn-RS" dirty="0"/>
              <a:t> </a:t>
            </a:r>
            <a:r>
              <a:rPr lang="en-US" altLang="sr-Latn-RS" dirty="0" err="1"/>
              <a:t>pojmovi</a:t>
            </a:r>
            <a:endParaRPr lang="en-US" altLang="sr-Latn-RS" dirty="0"/>
          </a:p>
        </p:txBody>
      </p:sp>
      <p:sp>
        <p:nvSpPr>
          <p:cNvPr id="5" name="Rectangle 3">
            <a:extLst>
              <a:ext uri="{FF2B5EF4-FFF2-40B4-BE49-F238E27FC236}">
                <a16:creationId xmlns:a16="http://schemas.microsoft.com/office/drawing/2014/main" id="{4D0DEAEB-BC3B-4346-8B14-1CE9D8003896}"/>
              </a:ext>
            </a:extLst>
          </p:cNvPr>
          <p:cNvSpPr>
            <a:spLocks noGrp="1" noChangeArrowheads="1"/>
          </p:cNvSpPr>
          <p:nvPr>
            <p:ph idx="1"/>
          </p:nvPr>
        </p:nvSpPr>
        <p:spPr/>
        <p:txBody>
          <a:bodyPr/>
          <a:lstStyle/>
          <a:p>
            <a:r>
              <a:rPr lang="en-GB" altLang="sr-Latn-RS" b="1" dirty="0" err="1">
                <a:cs typeface="Times New Roman" panose="02020603050405020304" pitchFamily="18" charset="0"/>
              </a:rPr>
              <a:t>Kriptografija</a:t>
            </a:r>
            <a:r>
              <a:rPr lang="en-GB" altLang="sr-Latn-RS" dirty="0">
                <a:cs typeface="Times New Roman" panose="02020603050405020304" pitchFamily="18" charset="0"/>
              </a:rPr>
              <a:t> - </a:t>
            </a:r>
            <a:r>
              <a:rPr lang="en-GB" altLang="sr-Latn-RS" dirty="0" err="1">
                <a:cs typeface="Times New Roman" panose="02020603050405020304" pitchFamily="18" charset="0"/>
              </a:rPr>
              <a:t>znanost</a:t>
            </a:r>
            <a:r>
              <a:rPr lang="en-GB" altLang="sr-Latn-RS" dirty="0">
                <a:cs typeface="Times New Roman" panose="02020603050405020304" pitchFamily="18" charset="0"/>
              </a:rPr>
              <a:t> </a:t>
            </a:r>
            <a:r>
              <a:rPr lang="en-GB" altLang="sr-Latn-RS" dirty="0" err="1">
                <a:cs typeface="Times New Roman" panose="02020603050405020304" pitchFamily="18" charset="0"/>
              </a:rPr>
              <a:t>koja</a:t>
            </a:r>
            <a:r>
              <a:rPr lang="en-GB" altLang="sr-Latn-RS" dirty="0">
                <a:cs typeface="Times New Roman" panose="02020603050405020304" pitchFamily="18" charset="0"/>
              </a:rPr>
              <a:t> se </a:t>
            </a:r>
            <a:r>
              <a:rPr lang="en-GB" altLang="sr-Latn-RS" dirty="0" err="1">
                <a:cs typeface="Times New Roman" panose="02020603050405020304" pitchFamily="18" charset="0"/>
              </a:rPr>
              <a:t>bavi</a:t>
            </a:r>
            <a:r>
              <a:rPr lang="en-GB" altLang="sr-Latn-RS" dirty="0">
                <a:cs typeface="Times New Roman" panose="02020603050405020304" pitchFamily="18" charset="0"/>
              </a:rPr>
              <a:t> </a:t>
            </a:r>
            <a:r>
              <a:rPr lang="en-GB" altLang="sr-Latn-RS" dirty="0" err="1">
                <a:cs typeface="Times New Roman" panose="02020603050405020304" pitchFamily="18" charset="0"/>
              </a:rPr>
              <a:t>očuvanjem</a:t>
            </a:r>
            <a:r>
              <a:rPr lang="en-GB" altLang="sr-Latn-RS" dirty="0">
                <a:cs typeface="Times New Roman" panose="02020603050405020304" pitchFamily="18" charset="0"/>
              </a:rPr>
              <a:t> </a:t>
            </a:r>
            <a:r>
              <a:rPr lang="en-GB" altLang="sr-Latn-RS" dirty="0" err="1">
                <a:cs typeface="Times New Roman" panose="02020603050405020304" pitchFamily="18" charset="0"/>
              </a:rPr>
              <a:t>tajnosti</a:t>
            </a:r>
            <a:r>
              <a:rPr lang="en-GB" altLang="sr-Latn-RS" dirty="0">
                <a:cs typeface="Times New Roman" panose="02020603050405020304" pitchFamily="18" charset="0"/>
              </a:rPr>
              <a:t> </a:t>
            </a:r>
            <a:r>
              <a:rPr lang="en-GB" altLang="sr-Latn-RS" dirty="0" err="1">
                <a:cs typeface="Times New Roman" panose="02020603050405020304" pitchFamily="18" charset="0"/>
              </a:rPr>
              <a:t>poruka</a:t>
            </a:r>
            <a:r>
              <a:rPr lang="en-GB" altLang="sr-Latn-RS" dirty="0">
                <a:cs typeface="Times New Roman" panose="02020603050405020304" pitchFamily="18" charset="0"/>
              </a:rPr>
              <a:t>. </a:t>
            </a:r>
          </a:p>
          <a:p>
            <a:r>
              <a:rPr lang="en-GB" altLang="sr-Latn-RS" b="1" dirty="0" err="1">
                <a:cs typeface="Times New Roman" panose="02020603050405020304" pitchFamily="18" charset="0"/>
              </a:rPr>
              <a:t>Kriptoanaliza</a:t>
            </a:r>
            <a:r>
              <a:rPr lang="en-GB" altLang="sr-Latn-RS" dirty="0">
                <a:cs typeface="Times New Roman" panose="02020603050405020304" pitchFamily="18" charset="0"/>
              </a:rPr>
              <a:t> - </a:t>
            </a:r>
            <a:r>
              <a:rPr lang="en-GB" altLang="sr-Latn-RS" dirty="0" err="1">
                <a:cs typeface="Times New Roman" panose="02020603050405020304" pitchFamily="18" charset="0"/>
              </a:rPr>
              <a:t>umijeće</a:t>
            </a:r>
            <a:r>
              <a:rPr lang="en-GB" altLang="sr-Latn-RS" dirty="0">
                <a:cs typeface="Times New Roman" panose="02020603050405020304" pitchFamily="18" charset="0"/>
              </a:rPr>
              <a:t> </a:t>
            </a:r>
            <a:r>
              <a:rPr lang="en-GB" altLang="sr-Latn-RS" dirty="0" err="1">
                <a:cs typeface="Times New Roman" panose="02020603050405020304" pitchFamily="18" charset="0"/>
              </a:rPr>
              <a:t>razbijanja</a:t>
            </a:r>
            <a:r>
              <a:rPr lang="en-GB" altLang="sr-Latn-RS" dirty="0">
                <a:cs typeface="Times New Roman" panose="02020603050405020304" pitchFamily="18" charset="0"/>
              </a:rPr>
              <a:t> </a:t>
            </a:r>
            <a:r>
              <a:rPr lang="en-GB" altLang="sr-Latn-RS" dirty="0" err="1">
                <a:cs typeface="Times New Roman" panose="02020603050405020304" pitchFamily="18" charset="0"/>
              </a:rPr>
              <a:t>šifri</a:t>
            </a:r>
            <a:r>
              <a:rPr lang="en-GB" altLang="sr-Latn-RS" dirty="0">
                <a:cs typeface="Times New Roman" panose="02020603050405020304" pitchFamily="18" charset="0"/>
              </a:rPr>
              <a:t>, </a:t>
            </a:r>
            <a:r>
              <a:rPr lang="en-GB" altLang="sr-Latn-RS" dirty="0" err="1">
                <a:cs typeface="Times New Roman" panose="02020603050405020304" pitchFamily="18" charset="0"/>
              </a:rPr>
              <a:t>odnosno</a:t>
            </a:r>
            <a:r>
              <a:rPr lang="en-GB" altLang="sr-Latn-RS" dirty="0">
                <a:cs typeface="Times New Roman" panose="02020603050405020304" pitchFamily="18" charset="0"/>
              </a:rPr>
              <a:t> </a:t>
            </a:r>
            <a:r>
              <a:rPr lang="en-GB" altLang="sr-Latn-RS" dirty="0" err="1">
                <a:cs typeface="Times New Roman" panose="02020603050405020304" pitchFamily="18" charset="0"/>
              </a:rPr>
              <a:t>dobivanja</a:t>
            </a:r>
            <a:r>
              <a:rPr lang="en-GB" altLang="sr-Latn-RS" dirty="0">
                <a:cs typeface="Times New Roman" panose="02020603050405020304" pitchFamily="18" charset="0"/>
              </a:rPr>
              <a:t> </a:t>
            </a:r>
            <a:r>
              <a:rPr lang="en-GB" altLang="sr-Latn-RS" dirty="0" err="1">
                <a:cs typeface="Times New Roman" panose="02020603050405020304" pitchFamily="18" charset="0"/>
              </a:rPr>
              <a:t>originalne</a:t>
            </a:r>
            <a:r>
              <a:rPr lang="en-GB" altLang="sr-Latn-RS" dirty="0">
                <a:cs typeface="Times New Roman" panose="02020603050405020304" pitchFamily="18" charset="0"/>
              </a:rPr>
              <a:t> </a:t>
            </a:r>
            <a:r>
              <a:rPr lang="en-GB" altLang="sr-Latn-RS" dirty="0" err="1">
                <a:cs typeface="Times New Roman" panose="02020603050405020304" pitchFamily="18" charset="0"/>
              </a:rPr>
              <a:t>poruke</a:t>
            </a:r>
            <a:r>
              <a:rPr lang="en-GB" altLang="sr-Latn-RS" dirty="0">
                <a:cs typeface="Times New Roman" panose="02020603050405020304" pitchFamily="18" charset="0"/>
              </a:rPr>
              <a:t> </a:t>
            </a:r>
            <a:r>
              <a:rPr lang="en-GB" altLang="sr-Latn-RS" dirty="0" err="1">
                <a:cs typeface="Times New Roman" panose="02020603050405020304" pitchFamily="18" charset="0"/>
              </a:rPr>
              <a:t>iz</a:t>
            </a:r>
            <a:r>
              <a:rPr lang="en-GB" altLang="sr-Latn-RS" dirty="0">
                <a:cs typeface="Times New Roman" panose="02020603050405020304" pitchFamily="18" charset="0"/>
              </a:rPr>
              <a:t> </a:t>
            </a:r>
            <a:r>
              <a:rPr lang="en-GB" altLang="sr-Latn-RS" dirty="0" err="1">
                <a:cs typeface="Times New Roman" panose="02020603050405020304" pitchFamily="18" charset="0"/>
              </a:rPr>
              <a:t>šifrirane</a:t>
            </a:r>
            <a:r>
              <a:rPr lang="en-GB" altLang="sr-Latn-RS" dirty="0">
                <a:cs typeface="Times New Roman" panose="02020603050405020304" pitchFamily="18" charset="0"/>
              </a:rPr>
              <a:t> </a:t>
            </a:r>
            <a:r>
              <a:rPr lang="en-GB" altLang="sr-Latn-RS" dirty="0" err="1">
                <a:cs typeface="Times New Roman" panose="02020603050405020304" pitchFamily="18" charset="0"/>
              </a:rPr>
              <a:t>poruke</a:t>
            </a:r>
            <a:r>
              <a:rPr lang="en-GB" altLang="sr-Latn-RS" dirty="0">
                <a:cs typeface="Times New Roman" panose="02020603050405020304" pitchFamily="18" charset="0"/>
              </a:rPr>
              <a:t> bez </a:t>
            </a:r>
            <a:r>
              <a:rPr lang="en-GB" altLang="sr-Latn-RS" dirty="0" err="1">
                <a:cs typeface="Times New Roman" panose="02020603050405020304" pitchFamily="18" charset="0"/>
              </a:rPr>
              <a:t>znanja</a:t>
            </a:r>
            <a:r>
              <a:rPr lang="en-GB" altLang="sr-Latn-RS" dirty="0">
                <a:cs typeface="Times New Roman" panose="02020603050405020304" pitchFamily="18" charset="0"/>
              </a:rPr>
              <a:t> </a:t>
            </a:r>
            <a:r>
              <a:rPr lang="en-GB" altLang="sr-Latn-RS" dirty="0" err="1">
                <a:cs typeface="Times New Roman" panose="02020603050405020304" pitchFamily="18" charset="0"/>
              </a:rPr>
              <a:t>ključa</a:t>
            </a:r>
            <a:r>
              <a:rPr lang="en-GB" altLang="sr-Latn-RS" dirty="0">
                <a:cs typeface="Times New Roman" panose="02020603050405020304" pitchFamily="18" charset="0"/>
              </a:rPr>
              <a:t>.</a:t>
            </a:r>
          </a:p>
          <a:p>
            <a:r>
              <a:rPr lang="en-GB" altLang="sr-Latn-RS" b="1" dirty="0" err="1">
                <a:cs typeface="Times New Roman" panose="02020603050405020304" pitchFamily="18" charset="0"/>
              </a:rPr>
              <a:t>Kriptologija</a:t>
            </a:r>
            <a:r>
              <a:rPr lang="en-GB" altLang="sr-Latn-RS" b="1" dirty="0">
                <a:cs typeface="Times New Roman" panose="02020603050405020304" pitchFamily="18" charset="0"/>
              </a:rPr>
              <a:t> </a:t>
            </a:r>
            <a:r>
              <a:rPr lang="en-GB" altLang="sr-Latn-RS" dirty="0">
                <a:cs typeface="Times New Roman" panose="02020603050405020304" pitchFamily="18" charset="0"/>
              </a:rPr>
              <a:t>- </a:t>
            </a:r>
            <a:r>
              <a:rPr lang="en-GB" altLang="sr-Latn-RS" dirty="0" err="1">
                <a:cs typeface="Times New Roman" panose="02020603050405020304" pitchFamily="18" charset="0"/>
              </a:rPr>
              <a:t>znanost</a:t>
            </a:r>
            <a:r>
              <a:rPr lang="en-GB" altLang="sr-Latn-RS" dirty="0">
                <a:cs typeface="Times New Roman" panose="02020603050405020304" pitchFamily="18" charset="0"/>
              </a:rPr>
              <a:t> </a:t>
            </a:r>
            <a:r>
              <a:rPr lang="en-GB" altLang="sr-Latn-RS" dirty="0" err="1">
                <a:cs typeface="Times New Roman" panose="02020603050405020304" pitchFamily="18" charset="0"/>
              </a:rPr>
              <a:t>koja</a:t>
            </a:r>
            <a:r>
              <a:rPr lang="en-GB" altLang="sr-Latn-RS" dirty="0">
                <a:cs typeface="Times New Roman" panose="02020603050405020304" pitchFamily="18" charset="0"/>
              </a:rPr>
              <a:t> </a:t>
            </a:r>
            <a:r>
              <a:rPr lang="en-GB" altLang="sr-Latn-RS" dirty="0" err="1">
                <a:cs typeface="Times New Roman" panose="02020603050405020304" pitchFamily="18" charset="0"/>
              </a:rPr>
              <a:t>objedinjuje</a:t>
            </a:r>
            <a:r>
              <a:rPr lang="en-GB" altLang="sr-Latn-RS" dirty="0">
                <a:cs typeface="Times New Roman" panose="02020603050405020304" pitchFamily="18" charset="0"/>
              </a:rPr>
              <a:t> </a:t>
            </a:r>
            <a:r>
              <a:rPr lang="en-GB" altLang="sr-Latn-RS" dirty="0" err="1">
                <a:cs typeface="Times New Roman" panose="02020603050405020304" pitchFamily="18" charset="0"/>
              </a:rPr>
              <a:t>kriptografiju</a:t>
            </a:r>
            <a:r>
              <a:rPr lang="en-GB" altLang="sr-Latn-RS" dirty="0">
                <a:cs typeface="Times New Roman" panose="02020603050405020304" pitchFamily="18" charset="0"/>
              </a:rPr>
              <a:t> i </a:t>
            </a:r>
            <a:r>
              <a:rPr lang="en-GB" altLang="sr-Latn-RS" dirty="0" err="1">
                <a:cs typeface="Times New Roman" panose="02020603050405020304" pitchFamily="18" charset="0"/>
              </a:rPr>
              <a:t>kriptoanalizu</a:t>
            </a:r>
            <a:r>
              <a:rPr lang="en-US" altLang="sr-Latn-RS" dirty="0"/>
              <a:t> </a:t>
            </a:r>
          </a:p>
        </p:txBody>
      </p:sp>
    </p:spTree>
    <p:extLst>
      <p:ext uri="{BB962C8B-B14F-4D97-AF65-F5344CB8AC3E}">
        <p14:creationId xmlns:p14="http://schemas.microsoft.com/office/powerpoint/2010/main" val="367339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CE9E569-D7D5-4AA4-8C73-B227064D4A99}"/>
              </a:ext>
            </a:extLst>
          </p:cNvPr>
          <p:cNvSpPr>
            <a:spLocks noGrp="1" noChangeArrowheads="1"/>
          </p:cNvSpPr>
          <p:nvPr>
            <p:ph type="title"/>
          </p:nvPr>
        </p:nvSpPr>
        <p:spPr/>
        <p:txBody>
          <a:bodyPr/>
          <a:lstStyle/>
          <a:p>
            <a:r>
              <a:rPr lang="en-US" altLang="sr-Latn-RS" dirty="0" err="1"/>
              <a:t>Kriptografija</a:t>
            </a:r>
            <a:r>
              <a:rPr lang="en-US" altLang="sr-Latn-RS" dirty="0"/>
              <a:t> – </a:t>
            </a:r>
            <a:r>
              <a:rPr lang="en-US" altLang="sr-Latn-RS" dirty="0" err="1"/>
              <a:t>osnovni</a:t>
            </a:r>
            <a:r>
              <a:rPr lang="en-US" altLang="sr-Latn-RS" dirty="0"/>
              <a:t> </a:t>
            </a:r>
            <a:r>
              <a:rPr lang="en-US" altLang="sr-Latn-RS" dirty="0" err="1"/>
              <a:t>pojmovi</a:t>
            </a:r>
            <a:endParaRPr lang="en-US" altLang="sr-Latn-RS" dirty="0"/>
          </a:p>
        </p:txBody>
      </p:sp>
      <p:sp>
        <p:nvSpPr>
          <p:cNvPr id="5" name="Rectangle 3">
            <a:extLst>
              <a:ext uri="{FF2B5EF4-FFF2-40B4-BE49-F238E27FC236}">
                <a16:creationId xmlns:a16="http://schemas.microsoft.com/office/drawing/2014/main" id="{54CEE7B7-5D75-464E-AFC5-B28BA6E8F2FC}"/>
              </a:ext>
            </a:extLst>
          </p:cNvPr>
          <p:cNvSpPr>
            <a:spLocks noGrp="1" noChangeArrowheads="1"/>
          </p:cNvSpPr>
          <p:nvPr>
            <p:ph idx="1"/>
          </p:nvPr>
        </p:nvSpPr>
        <p:spPr/>
        <p:txBody>
          <a:bodyPr>
            <a:normAutofit/>
          </a:bodyPr>
          <a:lstStyle/>
          <a:p>
            <a:r>
              <a:rPr lang="en-GB" altLang="sr-Latn-RS" b="1" dirty="0" err="1">
                <a:cs typeface="Times New Roman" panose="02020603050405020304" pitchFamily="18" charset="0"/>
              </a:rPr>
              <a:t>otvoreni</a:t>
            </a:r>
            <a:r>
              <a:rPr lang="en-GB" altLang="sr-Latn-RS" b="1" dirty="0">
                <a:cs typeface="Times New Roman" panose="02020603050405020304" pitchFamily="18" charset="0"/>
              </a:rPr>
              <a:t> </a:t>
            </a:r>
            <a:r>
              <a:rPr lang="en-GB" altLang="sr-Latn-RS" b="1" dirty="0" err="1">
                <a:cs typeface="Times New Roman" panose="02020603050405020304" pitchFamily="18" charset="0"/>
              </a:rPr>
              <a:t>tekst</a:t>
            </a:r>
            <a:r>
              <a:rPr lang="en-GB" altLang="sr-Latn-RS" b="1" dirty="0">
                <a:cs typeface="Times New Roman" panose="02020603050405020304" pitchFamily="18" charset="0"/>
              </a:rPr>
              <a:t> </a:t>
            </a:r>
            <a:r>
              <a:rPr lang="en-GB" altLang="sr-Latn-RS" i="1" dirty="0">
                <a:cs typeface="Times New Roman" panose="02020603050405020304" pitchFamily="18" charset="0"/>
              </a:rPr>
              <a:t>(plaintext)</a:t>
            </a:r>
            <a:r>
              <a:rPr lang="en-GB" altLang="sr-Latn-RS" dirty="0">
                <a:cs typeface="Times New Roman" panose="02020603050405020304" pitchFamily="18" charset="0"/>
              </a:rPr>
              <a:t> – </a:t>
            </a:r>
            <a:r>
              <a:rPr lang="en-GB" altLang="sr-Latn-RS" dirty="0" err="1">
                <a:cs typeface="Times New Roman" panose="02020603050405020304" pitchFamily="18" charset="0"/>
              </a:rPr>
              <a:t>poruka</a:t>
            </a:r>
            <a:r>
              <a:rPr lang="en-GB" altLang="sr-Latn-RS" dirty="0">
                <a:cs typeface="Times New Roman" panose="02020603050405020304" pitchFamily="18" charset="0"/>
              </a:rPr>
              <a:t> </a:t>
            </a:r>
            <a:r>
              <a:rPr lang="en-GB" altLang="sr-Latn-RS" dirty="0" err="1">
                <a:cs typeface="Times New Roman" panose="02020603050405020304" pitchFamily="18" charset="0"/>
              </a:rPr>
              <a:t>koju</a:t>
            </a:r>
            <a:r>
              <a:rPr lang="en-GB" altLang="sr-Latn-RS" dirty="0">
                <a:cs typeface="Times New Roman" panose="02020603050405020304" pitchFamily="18" charset="0"/>
              </a:rPr>
              <a:t> </a:t>
            </a:r>
            <a:r>
              <a:rPr lang="en-GB" altLang="sr-Latn-RS" dirty="0" err="1">
                <a:cs typeface="Times New Roman" panose="02020603050405020304" pitchFamily="18" charset="0"/>
              </a:rPr>
              <a:t>trebamo</a:t>
            </a:r>
            <a:r>
              <a:rPr lang="en-GB" altLang="sr-Latn-RS" dirty="0">
                <a:cs typeface="Times New Roman" panose="02020603050405020304" pitchFamily="18" charset="0"/>
              </a:rPr>
              <a:t> </a:t>
            </a:r>
            <a:r>
              <a:rPr lang="en-GB" altLang="sr-Latn-RS" dirty="0" err="1">
                <a:cs typeface="Times New Roman" panose="02020603050405020304" pitchFamily="18" charset="0"/>
              </a:rPr>
              <a:t>šifrirati</a:t>
            </a:r>
            <a:r>
              <a:rPr lang="en-GB" altLang="sr-Latn-RS" dirty="0">
                <a:cs typeface="Times New Roman" panose="02020603050405020304" pitchFamily="18" charset="0"/>
              </a:rPr>
              <a:t> </a:t>
            </a:r>
          </a:p>
          <a:p>
            <a:r>
              <a:rPr lang="en-GB" altLang="sr-Latn-RS" b="1" dirty="0" err="1">
                <a:cs typeface="Times New Roman" panose="02020603050405020304" pitchFamily="18" charset="0"/>
              </a:rPr>
              <a:t>šifriranje</a:t>
            </a:r>
            <a:r>
              <a:rPr lang="en-GB" altLang="sr-Latn-RS" b="1" dirty="0">
                <a:cs typeface="Times New Roman" panose="02020603050405020304" pitchFamily="18" charset="0"/>
              </a:rPr>
              <a:t> </a:t>
            </a:r>
            <a:r>
              <a:rPr lang="en-GB" altLang="sr-Latn-RS" dirty="0" err="1">
                <a:cs typeface="Times New Roman" panose="02020603050405020304" pitchFamily="18" charset="0"/>
              </a:rPr>
              <a:t>ili</a:t>
            </a:r>
            <a:r>
              <a:rPr lang="en-GB" altLang="sr-Latn-RS" dirty="0">
                <a:cs typeface="Times New Roman" panose="02020603050405020304" pitchFamily="18" charset="0"/>
              </a:rPr>
              <a:t> </a:t>
            </a:r>
            <a:r>
              <a:rPr lang="en-GB" altLang="sr-Latn-RS" b="1" dirty="0" err="1">
                <a:cs typeface="Times New Roman" panose="02020603050405020304" pitchFamily="18" charset="0"/>
              </a:rPr>
              <a:t>enkripcija</a:t>
            </a:r>
            <a:r>
              <a:rPr lang="en-GB" altLang="sr-Latn-RS" b="1" dirty="0">
                <a:cs typeface="Times New Roman" panose="02020603050405020304" pitchFamily="18" charset="0"/>
              </a:rPr>
              <a:t> </a:t>
            </a:r>
            <a:r>
              <a:rPr lang="en-GB" altLang="sr-Latn-RS" i="1" dirty="0">
                <a:cs typeface="Times New Roman" panose="02020603050405020304" pitchFamily="18" charset="0"/>
              </a:rPr>
              <a:t>(encryption)</a:t>
            </a:r>
            <a:r>
              <a:rPr lang="en-GB" altLang="sr-Latn-RS" dirty="0">
                <a:cs typeface="Times New Roman" panose="02020603050405020304" pitchFamily="18" charset="0"/>
              </a:rPr>
              <a:t> – </a:t>
            </a:r>
            <a:r>
              <a:rPr lang="en-GB" altLang="sr-Latn-RS" dirty="0" err="1">
                <a:cs typeface="Times New Roman" panose="02020603050405020304" pitchFamily="18" charset="0"/>
              </a:rPr>
              <a:t>Kodiranje</a:t>
            </a:r>
            <a:r>
              <a:rPr lang="en-GB" altLang="sr-Latn-RS" dirty="0">
                <a:cs typeface="Times New Roman" panose="02020603050405020304" pitchFamily="18" charset="0"/>
              </a:rPr>
              <a:t> </a:t>
            </a:r>
            <a:r>
              <a:rPr lang="en-GB" altLang="sr-Latn-RS" dirty="0" err="1">
                <a:cs typeface="Times New Roman" panose="02020603050405020304" pitchFamily="18" charset="0"/>
              </a:rPr>
              <a:t>poruke</a:t>
            </a:r>
            <a:r>
              <a:rPr lang="en-GB" altLang="sr-Latn-RS" dirty="0">
                <a:cs typeface="Times New Roman" panose="02020603050405020304" pitchFamily="18" charset="0"/>
              </a:rPr>
              <a:t> </a:t>
            </a:r>
            <a:r>
              <a:rPr lang="en-GB" altLang="sr-Latn-RS" dirty="0" err="1">
                <a:cs typeface="Times New Roman" panose="02020603050405020304" pitchFamily="18" charset="0"/>
              </a:rPr>
              <a:t>na</a:t>
            </a:r>
            <a:r>
              <a:rPr lang="en-GB" altLang="sr-Latn-RS" dirty="0">
                <a:cs typeface="Times New Roman" panose="02020603050405020304" pitchFamily="18" charset="0"/>
              </a:rPr>
              <a:t> </a:t>
            </a:r>
            <a:r>
              <a:rPr lang="en-GB" altLang="sr-Latn-RS" dirty="0" err="1">
                <a:cs typeface="Times New Roman" panose="02020603050405020304" pitchFamily="18" charset="0"/>
              </a:rPr>
              <a:t>takav</a:t>
            </a:r>
            <a:r>
              <a:rPr lang="en-GB" altLang="sr-Latn-RS" dirty="0">
                <a:cs typeface="Times New Roman" panose="02020603050405020304" pitchFamily="18" charset="0"/>
              </a:rPr>
              <a:t> </a:t>
            </a:r>
            <a:r>
              <a:rPr lang="en-GB" altLang="sr-Latn-RS" dirty="0" err="1">
                <a:cs typeface="Times New Roman" panose="02020603050405020304" pitchFamily="18" charset="0"/>
              </a:rPr>
              <a:t>način</a:t>
            </a:r>
            <a:r>
              <a:rPr lang="en-GB" altLang="sr-Latn-RS" dirty="0">
                <a:cs typeface="Times New Roman" panose="02020603050405020304" pitchFamily="18" charset="0"/>
              </a:rPr>
              <a:t>  da  </a:t>
            </a:r>
            <a:r>
              <a:rPr lang="en-GB" altLang="sr-Latn-RS" dirty="0" err="1">
                <a:cs typeface="Times New Roman" panose="02020603050405020304" pitchFamily="18" charset="0"/>
              </a:rPr>
              <a:t>sakrijemo</a:t>
            </a:r>
            <a:r>
              <a:rPr lang="en-GB" altLang="sr-Latn-RS" dirty="0">
                <a:cs typeface="Times New Roman" panose="02020603050405020304" pitchFamily="18" charset="0"/>
              </a:rPr>
              <a:t> </a:t>
            </a:r>
            <a:r>
              <a:rPr lang="en-GB" altLang="sr-Latn-RS" dirty="0" err="1">
                <a:cs typeface="Times New Roman" panose="02020603050405020304" pitchFamily="18" charset="0"/>
              </a:rPr>
              <a:t>njezin</a:t>
            </a:r>
            <a:r>
              <a:rPr lang="en-GB" altLang="sr-Latn-RS" dirty="0">
                <a:cs typeface="Times New Roman" panose="02020603050405020304" pitchFamily="18" charset="0"/>
              </a:rPr>
              <a:t> </a:t>
            </a:r>
            <a:r>
              <a:rPr lang="en-GB" altLang="sr-Latn-RS" dirty="0" err="1">
                <a:cs typeface="Times New Roman" panose="02020603050405020304" pitchFamily="18" charset="0"/>
              </a:rPr>
              <a:t>sadržaj</a:t>
            </a:r>
            <a:endParaRPr lang="en-GB" altLang="sr-Latn-RS" dirty="0">
              <a:cs typeface="Times New Roman" panose="02020603050405020304" pitchFamily="18" charset="0"/>
            </a:endParaRPr>
          </a:p>
          <a:p>
            <a:r>
              <a:rPr lang="en-GB" altLang="sr-Latn-RS" b="1" dirty="0" err="1">
                <a:cs typeface="Times New Roman" panose="02020603050405020304" pitchFamily="18" charset="0"/>
              </a:rPr>
              <a:t>šifrirani</a:t>
            </a:r>
            <a:r>
              <a:rPr lang="en-GB" altLang="sr-Latn-RS" b="1" dirty="0">
                <a:cs typeface="Times New Roman" panose="02020603050405020304" pitchFamily="18" charset="0"/>
              </a:rPr>
              <a:t> </a:t>
            </a:r>
            <a:r>
              <a:rPr lang="en-GB" altLang="sr-Latn-RS" b="1" dirty="0" err="1">
                <a:cs typeface="Times New Roman" panose="02020603050405020304" pitchFamily="18" charset="0"/>
              </a:rPr>
              <a:t>tekst</a:t>
            </a:r>
            <a:r>
              <a:rPr lang="en-GB" altLang="sr-Latn-RS" b="1" dirty="0">
                <a:cs typeface="Times New Roman" panose="02020603050405020304" pitchFamily="18" charset="0"/>
              </a:rPr>
              <a:t> </a:t>
            </a:r>
            <a:r>
              <a:rPr lang="hr-HR" altLang="sr-Latn-RS" b="1" dirty="0">
                <a:cs typeface="Times New Roman" panose="02020603050405020304" pitchFamily="18" charset="0"/>
              </a:rPr>
              <a:t>/ </a:t>
            </a:r>
            <a:r>
              <a:rPr lang="hr-HR" altLang="sr-Latn-RS" b="1" dirty="0" err="1">
                <a:cs typeface="Times New Roman" panose="02020603050405020304" pitchFamily="18" charset="0"/>
              </a:rPr>
              <a:t>šifrat</a:t>
            </a:r>
            <a:r>
              <a:rPr lang="hr-HR" altLang="sr-Latn-RS" b="1" dirty="0">
                <a:cs typeface="Times New Roman" panose="02020603050405020304" pitchFamily="18" charset="0"/>
              </a:rPr>
              <a:t> </a:t>
            </a:r>
            <a:r>
              <a:rPr lang="en-GB" altLang="sr-Latn-RS" i="1" dirty="0">
                <a:cs typeface="Times New Roman" panose="02020603050405020304" pitchFamily="18" charset="0"/>
              </a:rPr>
              <a:t>(ciphertext) </a:t>
            </a:r>
            <a:r>
              <a:rPr lang="en-GB" altLang="sr-Latn-RS" dirty="0">
                <a:cs typeface="Times New Roman" panose="02020603050405020304" pitchFamily="18" charset="0"/>
              </a:rPr>
              <a:t>–</a:t>
            </a:r>
            <a:r>
              <a:rPr lang="en-GB" altLang="sr-Latn-RS" i="1" dirty="0">
                <a:cs typeface="Times New Roman" panose="02020603050405020304" pitchFamily="18" charset="0"/>
              </a:rPr>
              <a:t> </a:t>
            </a:r>
            <a:r>
              <a:rPr lang="en-GB" altLang="sr-Latn-RS" dirty="0" err="1">
                <a:cs typeface="Times New Roman" panose="02020603050405020304" pitchFamily="18" charset="0"/>
              </a:rPr>
              <a:t>enkriptirana</a:t>
            </a:r>
            <a:r>
              <a:rPr lang="en-GB" altLang="sr-Latn-RS" dirty="0">
                <a:cs typeface="Times New Roman" panose="02020603050405020304" pitchFamily="18" charset="0"/>
              </a:rPr>
              <a:t> </a:t>
            </a:r>
            <a:r>
              <a:rPr lang="en-GB" altLang="sr-Latn-RS" dirty="0" err="1">
                <a:cs typeface="Times New Roman" panose="02020603050405020304" pitchFamily="18" charset="0"/>
              </a:rPr>
              <a:t>poruka</a:t>
            </a:r>
            <a:r>
              <a:rPr lang="en-GB" altLang="sr-Latn-RS" dirty="0">
                <a:cs typeface="Times New Roman" panose="02020603050405020304" pitchFamily="18" charset="0"/>
              </a:rPr>
              <a:t> </a:t>
            </a:r>
          </a:p>
          <a:p>
            <a:r>
              <a:rPr lang="en-GB" altLang="sr-Latn-RS" b="1" dirty="0" err="1">
                <a:cs typeface="Times New Roman" panose="02020603050405020304" pitchFamily="18" charset="0"/>
              </a:rPr>
              <a:t>dešifriranje</a:t>
            </a:r>
            <a:r>
              <a:rPr lang="en-GB" altLang="sr-Latn-RS" dirty="0">
                <a:cs typeface="Times New Roman" panose="02020603050405020304" pitchFamily="18" charset="0"/>
              </a:rPr>
              <a:t> </a:t>
            </a:r>
            <a:r>
              <a:rPr lang="en-GB" altLang="sr-Latn-RS" dirty="0" err="1">
                <a:cs typeface="Times New Roman" panose="02020603050405020304" pitchFamily="18" charset="0"/>
              </a:rPr>
              <a:t>ili</a:t>
            </a:r>
            <a:r>
              <a:rPr lang="en-GB" altLang="sr-Latn-RS" dirty="0">
                <a:cs typeface="Times New Roman" panose="02020603050405020304" pitchFamily="18" charset="0"/>
              </a:rPr>
              <a:t> </a:t>
            </a:r>
            <a:r>
              <a:rPr lang="en-GB" altLang="sr-Latn-RS" b="1" dirty="0" err="1">
                <a:cs typeface="Times New Roman" panose="02020603050405020304" pitchFamily="18" charset="0"/>
              </a:rPr>
              <a:t>dekripcija</a:t>
            </a:r>
            <a:r>
              <a:rPr lang="en-GB" altLang="sr-Latn-RS" b="1" dirty="0">
                <a:cs typeface="Times New Roman" panose="02020603050405020304" pitchFamily="18" charset="0"/>
              </a:rPr>
              <a:t> </a:t>
            </a:r>
            <a:r>
              <a:rPr lang="en-GB" altLang="sr-Latn-RS" i="1" dirty="0">
                <a:cs typeface="Times New Roman" panose="02020603050405020304" pitchFamily="18" charset="0"/>
              </a:rPr>
              <a:t>(decryption)</a:t>
            </a:r>
            <a:r>
              <a:rPr lang="en-GB" altLang="sr-Latn-RS" dirty="0">
                <a:cs typeface="Times New Roman" panose="02020603050405020304" pitchFamily="18" charset="0"/>
              </a:rPr>
              <a:t> –</a:t>
            </a:r>
            <a:r>
              <a:rPr lang="en-GB" altLang="sr-Latn-RS" dirty="0" err="1">
                <a:cs typeface="Times New Roman" panose="02020603050405020304" pitchFamily="18" charset="0"/>
              </a:rPr>
              <a:t>dobivanje</a:t>
            </a:r>
            <a:r>
              <a:rPr lang="en-GB" altLang="sr-Latn-RS" dirty="0">
                <a:cs typeface="Times New Roman" panose="02020603050405020304" pitchFamily="18" charset="0"/>
              </a:rPr>
              <a:t> </a:t>
            </a:r>
            <a:r>
              <a:rPr lang="en-GB" altLang="sr-Latn-RS" dirty="0" err="1">
                <a:cs typeface="Times New Roman" panose="02020603050405020304" pitchFamily="18" charset="0"/>
              </a:rPr>
              <a:t>otvorenog</a:t>
            </a:r>
            <a:r>
              <a:rPr lang="en-GB" altLang="sr-Latn-RS" dirty="0">
                <a:cs typeface="Times New Roman" panose="02020603050405020304" pitchFamily="18" charset="0"/>
              </a:rPr>
              <a:t> </a:t>
            </a:r>
            <a:r>
              <a:rPr lang="en-GB" altLang="sr-Latn-RS" dirty="0" err="1">
                <a:cs typeface="Times New Roman" panose="02020603050405020304" pitchFamily="18" charset="0"/>
              </a:rPr>
              <a:t>teksta</a:t>
            </a:r>
            <a:r>
              <a:rPr lang="en-GB" altLang="sr-Latn-RS" dirty="0">
                <a:cs typeface="Times New Roman" panose="02020603050405020304" pitchFamily="18" charset="0"/>
              </a:rPr>
              <a:t> </a:t>
            </a:r>
            <a:r>
              <a:rPr lang="en-GB" altLang="sr-Latn-RS" dirty="0" err="1">
                <a:cs typeface="Times New Roman" panose="02020603050405020304" pitchFamily="18" charset="0"/>
              </a:rPr>
              <a:t>iz</a:t>
            </a:r>
            <a:r>
              <a:rPr lang="en-GB" altLang="sr-Latn-RS" dirty="0">
                <a:cs typeface="Times New Roman" panose="02020603050405020304" pitchFamily="18" charset="0"/>
              </a:rPr>
              <a:t> </a:t>
            </a:r>
            <a:r>
              <a:rPr lang="en-GB" altLang="sr-Latn-RS" dirty="0" err="1">
                <a:cs typeface="Times New Roman" panose="02020603050405020304" pitchFamily="18" charset="0"/>
              </a:rPr>
              <a:t>šifriranog</a:t>
            </a:r>
            <a:endParaRPr lang="en-GB" altLang="sr-Latn-RS" dirty="0">
              <a:cs typeface="Times New Roman" panose="02020603050405020304" pitchFamily="18" charset="0"/>
            </a:endParaRPr>
          </a:p>
        </p:txBody>
      </p:sp>
    </p:spTree>
    <p:extLst>
      <p:ext uri="{BB962C8B-B14F-4D97-AF65-F5344CB8AC3E}">
        <p14:creationId xmlns:p14="http://schemas.microsoft.com/office/powerpoint/2010/main" val="291774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D1DDDFA-85B9-42E0-81A0-F905278C96A9}"/>
              </a:ext>
            </a:extLst>
          </p:cNvPr>
          <p:cNvSpPr>
            <a:spLocks noGrp="1" noChangeArrowheads="1"/>
          </p:cNvSpPr>
          <p:nvPr>
            <p:ph type="title"/>
          </p:nvPr>
        </p:nvSpPr>
        <p:spPr/>
        <p:txBody>
          <a:bodyPr/>
          <a:lstStyle/>
          <a:p>
            <a:r>
              <a:rPr lang="en-US" altLang="sr-Latn-RS" dirty="0" err="1"/>
              <a:t>Kriptografija</a:t>
            </a:r>
            <a:r>
              <a:rPr lang="en-US" altLang="sr-Latn-RS" dirty="0"/>
              <a:t> – </a:t>
            </a:r>
            <a:r>
              <a:rPr lang="en-US" altLang="sr-Latn-RS" dirty="0" err="1"/>
              <a:t>osnovni</a:t>
            </a:r>
            <a:r>
              <a:rPr lang="en-US" altLang="sr-Latn-RS" dirty="0"/>
              <a:t> </a:t>
            </a:r>
            <a:r>
              <a:rPr lang="en-US" altLang="sr-Latn-RS" dirty="0" err="1"/>
              <a:t>pojmovi</a:t>
            </a:r>
            <a:endParaRPr lang="en-US" altLang="sr-Latn-RS" dirty="0"/>
          </a:p>
        </p:txBody>
      </p:sp>
      <p:sp>
        <p:nvSpPr>
          <p:cNvPr id="5" name="Rectangle 3">
            <a:extLst>
              <a:ext uri="{FF2B5EF4-FFF2-40B4-BE49-F238E27FC236}">
                <a16:creationId xmlns:a16="http://schemas.microsoft.com/office/drawing/2014/main" id="{CCC2C4CF-E700-4E6D-A842-71BAF8892B37}"/>
              </a:ext>
            </a:extLst>
          </p:cNvPr>
          <p:cNvSpPr>
            <a:spLocks noGrp="1" noChangeArrowheads="1"/>
          </p:cNvSpPr>
          <p:nvPr>
            <p:ph idx="1"/>
          </p:nvPr>
        </p:nvSpPr>
        <p:spPr/>
        <p:txBody>
          <a:bodyPr/>
          <a:lstStyle/>
          <a:p>
            <a:pPr>
              <a:lnSpc>
                <a:spcPct val="90000"/>
              </a:lnSpc>
            </a:pPr>
            <a:r>
              <a:rPr lang="en-GB" altLang="sr-Latn-RS" dirty="0" err="1">
                <a:cs typeface="Times New Roman" panose="02020603050405020304" pitchFamily="18" charset="0"/>
              </a:rPr>
              <a:t>enkripcija</a:t>
            </a:r>
            <a:r>
              <a:rPr lang="en-GB" altLang="sr-Latn-RS" dirty="0">
                <a:cs typeface="Times New Roman" panose="02020603050405020304" pitchFamily="18" charset="0"/>
              </a:rPr>
              <a:t> i </a:t>
            </a:r>
            <a:r>
              <a:rPr lang="en-GB" altLang="sr-Latn-RS" dirty="0" err="1">
                <a:cs typeface="Times New Roman" panose="02020603050405020304" pitchFamily="18" charset="0"/>
              </a:rPr>
              <a:t>dekripcija</a:t>
            </a:r>
            <a:r>
              <a:rPr lang="en-GB" altLang="sr-Latn-RS" dirty="0">
                <a:cs typeface="Times New Roman" panose="02020603050405020304" pitchFamily="18" charset="0"/>
              </a:rPr>
              <a:t> </a:t>
            </a:r>
            <a:r>
              <a:rPr lang="en-GB" altLang="sr-Latn-RS" dirty="0" err="1">
                <a:cs typeface="Times New Roman" panose="02020603050405020304" pitchFamily="18" charset="0"/>
              </a:rPr>
              <a:t>koriste</a:t>
            </a:r>
            <a:r>
              <a:rPr lang="en-GB" altLang="sr-Latn-RS" dirty="0">
                <a:cs typeface="Times New Roman" panose="02020603050405020304" pitchFamily="18" charset="0"/>
              </a:rPr>
              <a:t> </a:t>
            </a:r>
            <a:r>
              <a:rPr lang="en-GB" altLang="sr-Latn-RS" b="1" dirty="0" err="1">
                <a:cs typeface="Times New Roman" panose="02020603050405020304" pitchFamily="18" charset="0"/>
              </a:rPr>
              <a:t>ključ</a:t>
            </a:r>
            <a:r>
              <a:rPr lang="en-GB" altLang="sr-Latn-RS" b="1" dirty="0">
                <a:cs typeface="Times New Roman" panose="02020603050405020304" pitchFamily="18" charset="0"/>
              </a:rPr>
              <a:t> </a:t>
            </a:r>
            <a:r>
              <a:rPr lang="en-GB" altLang="sr-Latn-RS" i="1" dirty="0">
                <a:cs typeface="Times New Roman" panose="02020603050405020304" pitchFamily="18" charset="0"/>
              </a:rPr>
              <a:t>(key)</a:t>
            </a:r>
            <a:endParaRPr lang="en-GB" altLang="sr-Latn-RS" dirty="0">
              <a:cs typeface="Times New Roman" panose="02020603050405020304" pitchFamily="18" charset="0"/>
            </a:endParaRPr>
          </a:p>
          <a:p>
            <a:pPr>
              <a:lnSpc>
                <a:spcPct val="90000"/>
              </a:lnSpc>
            </a:pPr>
            <a:r>
              <a:rPr lang="en-GB" altLang="sr-Latn-RS" dirty="0" err="1">
                <a:cs typeface="Times New Roman" panose="02020603050405020304" pitchFamily="18" charset="0"/>
              </a:rPr>
              <a:t>postupak</a:t>
            </a:r>
            <a:r>
              <a:rPr lang="en-GB" altLang="sr-Latn-RS" dirty="0">
                <a:cs typeface="Times New Roman" panose="02020603050405020304" pitchFamily="18" charset="0"/>
              </a:rPr>
              <a:t> </a:t>
            </a:r>
            <a:r>
              <a:rPr lang="en-GB" altLang="sr-Latn-RS" dirty="0" err="1">
                <a:cs typeface="Times New Roman" panose="02020603050405020304" pitchFamily="18" charset="0"/>
              </a:rPr>
              <a:t>šifriranja</a:t>
            </a:r>
            <a:r>
              <a:rPr lang="en-GB" altLang="sr-Latn-RS" dirty="0">
                <a:cs typeface="Times New Roman" panose="02020603050405020304" pitchFamily="18" charset="0"/>
              </a:rPr>
              <a:t> </a:t>
            </a:r>
            <a:r>
              <a:rPr lang="en-GB" altLang="sr-Latn-RS" dirty="0" err="1">
                <a:cs typeface="Times New Roman" panose="02020603050405020304" pitchFamily="18" charset="0"/>
              </a:rPr>
              <a:t>je</a:t>
            </a:r>
            <a:r>
              <a:rPr lang="en-GB" altLang="sr-Latn-RS" dirty="0">
                <a:cs typeface="Times New Roman" panose="02020603050405020304" pitchFamily="18" charset="0"/>
              </a:rPr>
              <a:t> </a:t>
            </a:r>
            <a:r>
              <a:rPr lang="en-GB" altLang="sr-Latn-RS" dirty="0" err="1">
                <a:cs typeface="Times New Roman" panose="02020603050405020304" pitchFamily="18" charset="0"/>
              </a:rPr>
              <a:t>takav</a:t>
            </a:r>
            <a:r>
              <a:rPr lang="en-GB" altLang="sr-Latn-RS" dirty="0">
                <a:cs typeface="Times New Roman" panose="02020603050405020304" pitchFamily="18" charset="0"/>
              </a:rPr>
              <a:t> da se </a:t>
            </a:r>
            <a:r>
              <a:rPr lang="en-GB" altLang="sr-Latn-RS" dirty="0" err="1">
                <a:cs typeface="Times New Roman" panose="02020603050405020304" pitchFamily="18" charset="0"/>
              </a:rPr>
              <a:t>dešifriranje</a:t>
            </a:r>
            <a:r>
              <a:rPr lang="en-GB" altLang="sr-Latn-RS" dirty="0">
                <a:cs typeface="Times New Roman" panose="02020603050405020304" pitchFamily="18" charset="0"/>
              </a:rPr>
              <a:t> </a:t>
            </a:r>
            <a:r>
              <a:rPr lang="en-GB" altLang="sr-Latn-RS" dirty="0" err="1">
                <a:cs typeface="Times New Roman" panose="02020603050405020304" pitchFamily="18" charset="0"/>
              </a:rPr>
              <a:t>može</a:t>
            </a:r>
            <a:r>
              <a:rPr lang="en-GB" altLang="sr-Latn-RS" dirty="0">
                <a:cs typeface="Times New Roman" panose="02020603050405020304" pitchFamily="18" charset="0"/>
              </a:rPr>
              <a:t> </a:t>
            </a:r>
            <a:r>
              <a:rPr lang="en-GB" altLang="sr-Latn-RS" dirty="0" err="1">
                <a:cs typeface="Times New Roman" panose="02020603050405020304" pitchFamily="18" charset="0"/>
              </a:rPr>
              <a:t>obaviti</a:t>
            </a:r>
            <a:r>
              <a:rPr lang="en-GB" altLang="sr-Latn-RS" dirty="0">
                <a:cs typeface="Times New Roman" panose="02020603050405020304" pitchFamily="18" charset="0"/>
              </a:rPr>
              <a:t> </a:t>
            </a:r>
            <a:r>
              <a:rPr lang="en-GB" altLang="sr-Latn-RS" dirty="0" err="1">
                <a:cs typeface="Times New Roman" panose="02020603050405020304" pitchFamily="18" charset="0"/>
              </a:rPr>
              <a:t>samo</a:t>
            </a:r>
            <a:r>
              <a:rPr lang="en-GB" altLang="sr-Latn-RS" dirty="0">
                <a:cs typeface="Times New Roman" panose="02020603050405020304" pitchFamily="18" charset="0"/>
              </a:rPr>
              <a:t> </a:t>
            </a:r>
            <a:r>
              <a:rPr lang="en-GB" altLang="sr-Latn-RS" dirty="0" err="1">
                <a:cs typeface="Times New Roman" panose="02020603050405020304" pitchFamily="18" charset="0"/>
              </a:rPr>
              <a:t>znajući</a:t>
            </a:r>
            <a:r>
              <a:rPr lang="en-GB" altLang="sr-Latn-RS" dirty="0">
                <a:cs typeface="Times New Roman" panose="02020603050405020304" pitchFamily="18" charset="0"/>
              </a:rPr>
              <a:t> </a:t>
            </a:r>
            <a:r>
              <a:rPr lang="en-GB" altLang="sr-Latn-RS" dirty="0" err="1">
                <a:cs typeface="Times New Roman" panose="02020603050405020304" pitchFamily="18" charset="0"/>
              </a:rPr>
              <a:t>odgovarajući</a:t>
            </a:r>
            <a:r>
              <a:rPr lang="en-GB" altLang="sr-Latn-RS" dirty="0">
                <a:cs typeface="Times New Roman" panose="02020603050405020304" pitchFamily="18" charset="0"/>
              </a:rPr>
              <a:t> </a:t>
            </a:r>
            <a:r>
              <a:rPr lang="en-GB" altLang="sr-Latn-RS" dirty="0" err="1">
                <a:cs typeface="Times New Roman" panose="02020603050405020304" pitchFamily="18" charset="0"/>
              </a:rPr>
              <a:t>ključ</a:t>
            </a:r>
            <a:endParaRPr lang="en-GB" altLang="sr-Latn-RS" dirty="0">
              <a:cs typeface="Times New Roman" panose="02020603050405020304" pitchFamily="18" charset="0"/>
            </a:endParaRPr>
          </a:p>
          <a:p>
            <a:pPr>
              <a:lnSpc>
                <a:spcPct val="90000"/>
              </a:lnSpc>
            </a:pPr>
            <a:r>
              <a:rPr lang="en-GB" altLang="sr-Latn-RS" dirty="0" err="1">
                <a:cs typeface="Times New Roman" panose="02020603050405020304" pitchFamily="18" charset="0"/>
              </a:rPr>
              <a:t>sigurnost</a:t>
            </a:r>
            <a:r>
              <a:rPr lang="en-GB" altLang="sr-Latn-RS" dirty="0">
                <a:cs typeface="Times New Roman" panose="02020603050405020304" pitchFamily="18" charset="0"/>
              </a:rPr>
              <a:t> </a:t>
            </a:r>
            <a:r>
              <a:rPr lang="en-GB" altLang="sr-Latn-RS" dirty="0" err="1">
                <a:cs typeface="Times New Roman" panose="02020603050405020304" pitchFamily="18" charset="0"/>
              </a:rPr>
              <a:t>šifriranih</a:t>
            </a:r>
            <a:r>
              <a:rPr lang="en-GB" altLang="sr-Latn-RS" dirty="0">
                <a:cs typeface="Times New Roman" panose="02020603050405020304" pitchFamily="18" charset="0"/>
              </a:rPr>
              <a:t> </a:t>
            </a:r>
            <a:r>
              <a:rPr lang="en-GB" altLang="sr-Latn-RS" dirty="0" err="1">
                <a:cs typeface="Times New Roman" panose="02020603050405020304" pitchFamily="18" charset="0"/>
              </a:rPr>
              <a:t>poruka</a:t>
            </a:r>
            <a:r>
              <a:rPr lang="en-GB" altLang="sr-Latn-RS" dirty="0">
                <a:cs typeface="Times New Roman" panose="02020603050405020304" pitchFamily="18" charset="0"/>
              </a:rPr>
              <a:t> </a:t>
            </a:r>
            <a:r>
              <a:rPr lang="en-GB" altLang="sr-Latn-RS" dirty="0" err="1">
                <a:cs typeface="Times New Roman" panose="02020603050405020304" pitchFamily="18" charset="0"/>
              </a:rPr>
              <a:t>trebala</a:t>
            </a:r>
            <a:r>
              <a:rPr lang="en-GB" altLang="sr-Latn-RS" dirty="0">
                <a:cs typeface="Times New Roman" panose="02020603050405020304" pitchFamily="18" charset="0"/>
              </a:rPr>
              <a:t> bi se </a:t>
            </a:r>
            <a:r>
              <a:rPr lang="en-GB" altLang="sr-Latn-RS" dirty="0" err="1">
                <a:cs typeface="Times New Roman" panose="02020603050405020304" pitchFamily="18" charset="0"/>
              </a:rPr>
              <a:t>oslanjati</a:t>
            </a:r>
            <a:r>
              <a:rPr lang="en-GB" altLang="sr-Latn-RS" dirty="0">
                <a:cs typeface="Times New Roman" panose="02020603050405020304" pitchFamily="18" charset="0"/>
              </a:rPr>
              <a:t> </a:t>
            </a:r>
            <a:r>
              <a:rPr lang="en-GB" altLang="sr-Latn-RS" dirty="0" err="1">
                <a:cs typeface="Times New Roman" panose="02020603050405020304" pitchFamily="18" charset="0"/>
              </a:rPr>
              <a:t>na</a:t>
            </a:r>
            <a:r>
              <a:rPr lang="en-GB" altLang="sr-Latn-RS" dirty="0">
                <a:cs typeface="Times New Roman" panose="02020603050405020304" pitchFamily="18" charset="0"/>
              </a:rPr>
              <a:t> </a:t>
            </a:r>
            <a:r>
              <a:rPr lang="en-GB" altLang="sr-Latn-RS" dirty="0" err="1">
                <a:cs typeface="Times New Roman" panose="02020603050405020304" pitchFamily="18" charset="0"/>
              </a:rPr>
              <a:t>tajnosti</a:t>
            </a:r>
            <a:r>
              <a:rPr lang="en-GB" altLang="sr-Latn-RS" dirty="0">
                <a:cs typeface="Times New Roman" panose="02020603050405020304" pitchFamily="18" charset="0"/>
              </a:rPr>
              <a:t> </a:t>
            </a:r>
            <a:r>
              <a:rPr lang="en-GB" altLang="sr-Latn-RS" dirty="0" err="1">
                <a:cs typeface="Times New Roman" panose="02020603050405020304" pitchFamily="18" charset="0"/>
              </a:rPr>
              <a:t>ključa</a:t>
            </a:r>
            <a:r>
              <a:rPr lang="en-GB" altLang="sr-Latn-RS" dirty="0">
                <a:cs typeface="Times New Roman" panose="02020603050405020304" pitchFamily="18" charset="0"/>
              </a:rPr>
              <a:t> a ne </a:t>
            </a:r>
            <a:r>
              <a:rPr lang="en-GB" altLang="sr-Latn-RS" dirty="0" err="1">
                <a:cs typeface="Times New Roman" panose="02020603050405020304" pitchFamily="18" charset="0"/>
              </a:rPr>
              <a:t>na</a:t>
            </a:r>
            <a:r>
              <a:rPr lang="en-GB" altLang="sr-Latn-RS" dirty="0">
                <a:cs typeface="Times New Roman" panose="02020603050405020304" pitchFamily="18" charset="0"/>
              </a:rPr>
              <a:t> </a:t>
            </a:r>
            <a:r>
              <a:rPr lang="en-GB" altLang="sr-Latn-RS" dirty="0" err="1">
                <a:cs typeface="Times New Roman" panose="02020603050405020304" pitchFamily="18" charset="0"/>
              </a:rPr>
              <a:t>tajnosti</a:t>
            </a:r>
            <a:r>
              <a:rPr lang="en-GB" altLang="sr-Latn-RS" dirty="0">
                <a:cs typeface="Times New Roman" panose="02020603050405020304" pitchFamily="18" charset="0"/>
              </a:rPr>
              <a:t> </a:t>
            </a:r>
            <a:r>
              <a:rPr lang="en-GB" altLang="sr-Latn-RS" dirty="0" err="1">
                <a:cs typeface="Times New Roman" panose="02020603050405020304" pitchFamily="18" charset="0"/>
              </a:rPr>
              <a:t>algoritma</a:t>
            </a:r>
            <a:endParaRPr lang="hr-HR" altLang="sr-Latn-RS" dirty="0">
              <a:cs typeface="Times New Roman" panose="02020603050405020304" pitchFamily="18" charset="0"/>
            </a:endParaRPr>
          </a:p>
          <a:p>
            <a:r>
              <a:rPr lang="hr-HR" dirty="0"/>
              <a:t>Skup svih mogućih vrijednosti ključeva nazivamo </a:t>
            </a:r>
            <a:r>
              <a:rPr lang="hr-HR" b="1" i="1" dirty="0"/>
              <a:t>prostor ključeva</a:t>
            </a:r>
            <a:r>
              <a:rPr lang="hr-HR" dirty="0"/>
              <a:t>. </a:t>
            </a:r>
          </a:p>
          <a:p>
            <a:r>
              <a:rPr lang="hr-HR" b="1" i="1" dirty="0" err="1"/>
              <a:t>Kriptosustav</a:t>
            </a:r>
            <a:r>
              <a:rPr lang="hr-HR" b="1" i="1" dirty="0"/>
              <a:t> </a:t>
            </a:r>
            <a:r>
              <a:rPr lang="hr-HR" dirty="0"/>
              <a:t>se sastoji od kriptografskog algoritma, te svih mogućih otvorenih tekstova, </a:t>
            </a:r>
            <a:r>
              <a:rPr lang="hr-HR" dirty="0" err="1"/>
              <a:t>šifrata</a:t>
            </a:r>
            <a:r>
              <a:rPr lang="hr-HR" dirty="0"/>
              <a:t> i ključeva. </a:t>
            </a:r>
            <a:endParaRPr lang="en-US" altLang="sr-Latn-RS" dirty="0"/>
          </a:p>
        </p:txBody>
      </p:sp>
    </p:spTree>
    <p:extLst>
      <p:ext uri="{BB962C8B-B14F-4D97-AF65-F5344CB8AC3E}">
        <p14:creationId xmlns:p14="http://schemas.microsoft.com/office/powerpoint/2010/main" val="2178111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A082-8921-4CD8-95CA-AE4B546AA6E7}"/>
              </a:ext>
            </a:extLst>
          </p:cNvPr>
          <p:cNvSpPr>
            <a:spLocks noGrp="1"/>
          </p:cNvSpPr>
          <p:nvPr>
            <p:ph type="title"/>
          </p:nvPr>
        </p:nvSpPr>
        <p:spPr/>
        <p:txBody>
          <a:bodyPr/>
          <a:lstStyle/>
          <a:p>
            <a:br>
              <a:rPr lang="hr-HR" b="0" dirty="0"/>
            </a:br>
            <a:r>
              <a:rPr lang="hr-HR" dirty="0"/>
              <a:t>Tehnike šifriranja </a:t>
            </a:r>
          </a:p>
        </p:txBody>
      </p:sp>
      <p:sp>
        <p:nvSpPr>
          <p:cNvPr id="3" name="Content Placeholder 2">
            <a:extLst>
              <a:ext uri="{FF2B5EF4-FFF2-40B4-BE49-F238E27FC236}">
                <a16:creationId xmlns:a16="http://schemas.microsoft.com/office/drawing/2014/main" id="{567D5FCB-6790-43B6-A97E-39013BE99787}"/>
              </a:ext>
            </a:extLst>
          </p:cNvPr>
          <p:cNvSpPr>
            <a:spLocks noGrp="1"/>
          </p:cNvSpPr>
          <p:nvPr>
            <p:ph idx="1"/>
          </p:nvPr>
        </p:nvSpPr>
        <p:spPr/>
        <p:txBody>
          <a:bodyPr/>
          <a:lstStyle/>
          <a:p>
            <a:r>
              <a:rPr lang="hr-HR" b="1" i="1" dirty="0"/>
              <a:t>supstitucijske </a:t>
            </a:r>
            <a:r>
              <a:rPr lang="hr-HR" dirty="0"/>
              <a:t>u kojima se svaki </a:t>
            </a:r>
            <a:r>
              <a:rPr lang="hr-HR" i="1" dirty="0"/>
              <a:t>element otvorenog teksta </a:t>
            </a:r>
            <a:r>
              <a:rPr lang="hr-HR" dirty="0"/>
              <a:t>(bit, slovo, grupa bitova ili slova) zamjenjuje s nekim drugim elementom </a:t>
            </a:r>
          </a:p>
          <a:p>
            <a:r>
              <a:rPr lang="hr-HR" b="1" i="1" dirty="0"/>
              <a:t>transpozicijske </a:t>
            </a:r>
            <a:r>
              <a:rPr lang="hr-HR" dirty="0"/>
              <a:t>u kojima se elementi otvorenog teksta permutiraju (premještaju) </a:t>
            </a:r>
          </a:p>
          <a:p>
            <a:r>
              <a:rPr lang="hr-HR" dirty="0"/>
              <a:t>Podjelu šifri na supstitucijske i transpozicijske uveo u 16. stoljeću </a:t>
            </a:r>
            <a:r>
              <a:rPr lang="hr-HR" dirty="0" err="1"/>
              <a:t>Giovanni</a:t>
            </a:r>
            <a:r>
              <a:rPr lang="hr-HR" dirty="0"/>
              <a:t> Porta. </a:t>
            </a:r>
          </a:p>
          <a:p>
            <a:r>
              <a:rPr lang="hr-HR" dirty="0"/>
              <a:t>Postoje također i </a:t>
            </a:r>
            <a:r>
              <a:rPr lang="hr-HR" dirty="0" err="1"/>
              <a:t>kriptosustavi</a:t>
            </a:r>
            <a:r>
              <a:rPr lang="hr-HR" dirty="0"/>
              <a:t> koji kombiniraju ove dvije metode. </a:t>
            </a:r>
          </a:p>
        </p:txBody>
      </p:sp>
    </p:spTree>
    <p:extLst>
      <p:ext uri="{BB962C8B-B14F-4D97-AF65-F5344CB8AC3E}">
        <p14:creationId xmlns:p14="http://schemas.microsoft.com/office/powerpoint/2010/main" val="188361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F580-4412-44B7-B08E-FC545091F2DF}"/>
              </a:ext>
            </a:extLst>
          </p:cNvPr>
          <p:cNvSpPr>
            <a:spLocks noGrp="1"/>
          </p:cNvSpPr>
          <p:nvPr>
            <p:ph type="title"/>
          </p:nvPr>
        </p:nvSpPr>
        <p:spPr/>
        <p:txBody>
          <a:bodyPr/>
          <a:lstStyle/>
          <a:p>
            <a:r>
              <a:rPr lang="hr-HR" dirty="0"/>
              <a:t>Cesarova šifra</a:t>
            </a:r>
          </a:p>
        </p:txBody>
      </p:sp>
      <p:sp>
        <p:nvSpPr>
          <p:cNvPr id="3" name="Content Placeholder 2">
            <a:extLst>
              <a:ext uri="{FF2B5EF4-FFF2-40B4-BE49-F238E27FC236}">
                <a16:creationId xmlns:a16="http://schemas.microsoft.com/office/drawing/2014/main" id="{9112D274-CF86-413C-82BC-74613E0FEA15}"/>
              </a:ext>
            </a:extLst>
          </p:cNvPr>
          <p:cNvSpPr>
            <a:spLocks noGrp="1"/>
          </p:cNvSpPr>
          <p:nvPr>
            <p:ph idx="1"/>
          </p:nvPr>
        </p:nvSpPr>
        <p:spPr/>
        <p:txBody>
          <a:bodyPr>
            <a:normAutofit/>
          </a:bodyPr>
          <a:lstStyle/>
          <a:p>
            <a:r>
              <a:rPr lang="hr-HR" b="1" dirty="0"/>
              <a:t>Gaj Julije Cezar </a:t>
            </a:r>
            <a:r>
              <a:rPr lang="hr-HR" b="1" i="1" dirty="0"/>
              <a:t>u komunikaciji sa svojim prijateljima koristio se šifrom </a:t>
            </a:r>
            <a:r>
              <a:rPr lang="hr-HR" i="1" dirty="0"/>
              <a:t>u kojoj su se slova otvorenog teksta zamjenjivala slovima što su se nalazila tri mjesta dalje od njih u alfabetu </a:t>
            </a:r>
          </a:p>
          <a:p>
            <a:r>
              <a:rPr lang="hr-HR" i="1" dirty="0"/>
              <a:t>Pretpostavljamo da se alfabet ciklički nastavlja, tj. da nakon zadnjeg slova Z, ponovo dolaze A, B, C.</a:t>
            </a:r>
          </a:p>
          <a:p>
            <a:r>
              <a:rPr lang="hr-HR" i="1" dirty="0"/>
              <a:t> Ako bi smo upotrijebili današnji engleski alfabet od 26 slova, onda bi poznata Cezarova izreka :  </a:t>
            </a:r>
            <a:r>
              <a:rPr lang="hr-HR" b="1" dirty="0"/>
              <a:t>VENI VIDI VICI  </a:t>
            </a:r>
            <a:r>
              <a:rPr lang="hr-HR" b="1" dirty="0">
                <a:sym typeface="Wingdings" panose="05000000000000000000" pitchFamily="2" charset="2"/>
              </a:rPr>
              <a:t> </a:t>
            </a:r>
            <a:r>
              <a:rPr lang="hr-HR" b="1" dirty="0"/>
              <a:t>YHQL YLGL YLFL </a:t>
            </a:r>
          </a:p>
          <a:p>
            <a:r>
              <a:rPr lang="hr-HR" dirty="0"/>
              <a:t>otvoreni tekst </a:t>
            </a:r>
          </a:p>
          <a:p>
            <a:pPr lvl="1"/>
            <a:r>
              <a:rPr lang="pt-BR" b="1" dirty="0"/>
              <a:t>A B C D E F G H I J K L M N O P Q R S T U V W X Y Z </a:t>
            </a:r>
            <a:endParaRPr lang="pt-BR" dirty="0"/>
          </a:p>
          <a:p>
            <a:r>
              <a:rPr lang="hr-HR" dirty="0" err="1"/>
              <a:t>šifrat</a:t>
            </a:r>
            <a:r>
              <a:rPr lang="hr-HR" dirty="0"/>
              <a:t> </a:t>
            </a:r>
          </a:p>
          <a:p>
            <a:pPr lvl="1"/>
            <a:r>
              <a:rPr lang="hr-HR" b="1" dirty="0"/>
              <a:t>D E F G H I J K L M N O P Q R S T U V W X Y Z A B C </a:t>
            </a:r>
            <a:endParaRPr lang="hr-HR" dirty="0"/>
          </a:p>
        </p:txBody>
      </p:sp>
    </p:spTree>
    <p:extLst>
      <p:ext uri="{BB962C8B-B14F-4D97-AF65-F5344CB8AC3E}">
        <p14:creationId xmlns:p14="http://schemas.microsoft.com/office/powerpoint/2010/main" val="4166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5015-BCB6-4D9E-BD6C-FEB3FC427A39}"/>
              </a:ext>
            </a:extLst>
          </p:cNvPr>
          <p:cNvSpPr>
            <a:spLocks noGrp="1"/>
          </p:cNvSpPr>
          <p:nvPr>
            <p:ph type="title"/>
          </p:nvPr>
        </p:nvSpPr>
        <p:spPr/>
        <p:txBody>
          <a:bodyPr/>
          <a:lstStyle/>
          <a:p>
            <a:br>
              <a:rPr lang="hr-HR" b="0" dirty="0"/>
            </a:br>
            <a:r>
              <a:rPr lang="hr-HR" dirty="0"/>
              <a:t>Analiza frekvencije slova </a:t>
            </a:r>
          </a:p>
        </p:txBody>
      </p:sp>
      <p:sp>
        <p:nvSpPr>
          <p:cNvPr id="3" name="Content Placeholder 2">
            <a:extLst>
              <a:ext uri="{FF2B5EF4-FFF2-40B4-BE49-F238E27FC236}">
                <a16:creationId xmlns:a16="http://schemas.microsoft.com/office/drawing/2014/main" id="{8468E7D6-D48B-4C2F-9403-AD3E9CF8CADC}"/>
              </a:ext>
            </a:extLst>
          </p:cNvPr>
          <p:cNvSpPr>
            <a:spLocks noGrp="1"/>
          </p:cNvSpPr>
          <p:nvPr>
            <p:ph idx="1"/>
          </p:nvPr>
        </p:nvSpPr>
        <p:spPr/>
        <p:txBody>
          <a:bodyPr/>
          <a:lstStyle/>
          <a:p>
            <a:r>
              <a:rPr lang="hr-HR" dirty="0"/>
              <a:t>Međutim, </a:t>
            </a:r>
            <a:r>
              <a:rPr lang="hr-HR" b="1" dirty="0"/>
              <a:t>supstitucijsku šifru je moguće lako dekriptirati </a:t>
            </a:r>
            <a:r>
              <a:rPr lang="hr-HR" dirty="0"/>
              <a:t>koristeći statistička </a:t>
            </a:r>
            <a:r>
              <a:rPr lang="hr-HR" b="1" dirty="0"/>
              <a:t>svojstva jezika </a:t>
            </a:r>
            <a:r>
              <a:rPr lang="hr-HR" dirty="0"/>
              <a:t>na kojem je pisan otvoreni tekst. </a:t>
            </a:r>
          </a:p>
          <a:p>
            <a:r>
              <a:rPr lang="hr-HR" dirty="0"/>
              <a:t>Osnovna </a:t>
            </a:r>
            <a:r>
              <a:rPr lang="hr-HR" b="1" dirty="0"/>
              <a:t>metoda je </a:t>
            </a:r>
            <a:r>
              <a:rPr lang="hr-HR" b="1" i="1" dirty="0"/>
              <a:t>analiza frekvencije slova</a:t>
            </a:r>
            <a:r>
              <a:rPr lang="hr-HR" dirty="0"/>
              <a:t>.</a:t>
            </a:r>
          </a:p>
          <a:p>
            <a:r>
              <a:rPr lang="hr-HR" dirty="0"/>
              <a:t>Broji se </a:t>
            </a:r>
            <a:r>
              <a:rPr lang="hr-HR" b="1" dirty="0"/>
              <a:t>pojavljivanje </a:t>
            </a:r>
            <a:r>
              <a:rPr lang="hr-HR" dirty="0"/>
              <a:t>svakog slova u </a:t>
            </a:r>
            <a:r>
              <a:rPr lang="hr-HR" dirty="0" err="1"/>
              <a:t>šifratu</a:t>
            </a:r>
            <a:r>
              <a:rPr lang="hr-HR" dirty="0"/>
              <a:t>, te se </a:t>
            </a:r>
            <a:r>
              <a:rPr lang="hr-HR" b="1" dirty="0"/>
              <a:t>distribucija </a:t>
            </a:r>
            <a:r>
              <a:rPr lang="hr-HR" dirty="0"/>
              <a:t>slova u </a:t>
            </a:r>
            <a:r>
              <a:rPr lang="hr-HR" dirty="0" err="1"/>
              <a:t>šifratu</a:t>
            </a:r>
            <a:r>
              <a:rPr lang="hr-HR" dirty="0"/>
              <a:t> uspoređuje s poznatim podatcima o distribuciji slova u jeziku na kojem pretpostavljamo da je napisan otvoreni tekst. </a:t>
            </a:r>
          </a:p>
          <a:p>
            <a:r>
              <a:rPr lang="hr-HR" b="1" dirty="0"/>
              <a:t>Vrlo je vjerojatno da najfrekventnija slova </a:t>
            </a:r>
            <a:r>
              <a:rPr lang="hr-HR" b="1" dirty="0" err="1"/>
              <a:t>šifrata</a:t>
            </a:r>
            <a:r>
              <a:rPr lang="hr-HR" b="1" dirty="0"/>
              <a:t> odgovaraju najfrekventnijim slovima jezika. </a:t>
            </a:r>
            <a:r>
              <a:rPr lang="hr-HR" b="1" i="1" dirty="0"/>
              <a:t>Ta vjerojatnost je to veća što je dulji </a:t>
            </a:r>
            <a:r>
              <a:rPr lang="hr-HR" b="1" i="1" dirty="0" err="1"/>
              <a:t>šifrat</a:t>
            </a:r>
            <a:r>
              <a:rPr lang="hr-HR" b="1" i="1" dirty="0"/>
              <a:t>. </a:t>
            </a:r>
            <a:endParaRPr lang="hr-HR" dirty="0"/>
          </a:p>
        </p:txBody>
      </p:sp>
    </p:spTree>
    <p:extLst>
      <p:ext uri="{BB962C8B-B14F-4D97-AF65-F5344CB8AC3E}">
        <p14:creationId xmlns:p14="http://schemas.microsoft.com/office/powerpoint/2010/main" val="107583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Uvod</a:t>
            </a:r>
          </a:p>
        </p:txBody>
      </p:sp>
      <p:sp>
        <p:nvSpPr>
          <p:cNvPr id="3" name="Content Placeholder 2"/>
          <p:cNvSpPr>
            <a:spLocks noGrp="1"/>
          </p:cNvSpPr>
          <p:nvPr>
            <p:ph idx="1"/>
          </p:nvPr>
        </p:nvSpPr>
        <p:spPr/>
        <p:txBody>
          <a:bodyPr/>
          <a:lstStyle/>
          <a:p>
            <a:r>
              <a:rPr lang="hr-HR" dirty="0"/>
              <a:t>Istraživanje</a:t>
            </a:r>
          </a:p>
          <a:p>
            <a:r>
              <a:rPr lang="hr-HR" dirty="0"/>
              <a:t>Osnovni pojmovi</a:t>
            </a:r>
          </a:p>
          <a:p>
            <a:r>
              <a:rPr lang="hr-HR" dirty="0"/>
              <a:t>Simetrična i asimetrična kriptografija</a:t>
            </a:r>
          </a:p>
          <a:p>
            <a:r>
              <a:rPr lang="hr-HR" dirty="0"/>
              <a:t>Funkcije sažimanja</a:t>
            </a:r>
          </a:p>
          <a:p>
            <a:r>
              <a:rPr lang="hr-HR" dirty="0"/>
              <a:t>Primjena</a:t>
            </a:r>
          </a:p>
          <a:p>
            <a:pPr marL="0" indent="0">
              <a:buNone/>
            </a:pPr>
            <a:endParaRPr lang="hr-HR" dirty="0"/>
          </a:p>
        </p:txBody>
      </p:sp>
    </p:spTree>
    <p:extLst>
      <p:ext uri="{BB962C8B-B14F-4D97-AF65-F5344CB8AC3E}">
        <p14:creationId xmlns:p14="http://schemas.microsoft.com/office/powerpoint/2010/main" val="3757872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994D5D-17C7-5CEC-4C53-11C77F4ECFBF}"/>
              </a:ext>
            </a:extLst>
          </p:cNvPr>
          <p:cNvSpPr>
            <a:spLocks noGrp="1"/>
          </p:cNvSpPr>
          <p:nvPr>
            <p:ph type="title"/>
          </p:nvPr>
        </p:nvSpPr>
        <p:spPr/>
        <p:txBody>
          <a:bodyPr/>
          <a:lstStyle/>
          <a:p>
            <a:endParaRPr lang="hr-HR" dirty="0"/>
          </a:p>
        </p:txBody>
      </p:sp>
      <p:sp>
        <p:nvSpPr>
          <p:cNvPr id="3" name="Content Placeholder 2">
            <a:extLst>
              <a:ext uri="{FF2B5EF4-FFF2-40B4-BE49-F238E27FC236}">
                <a16:creationId xmlns:a16="http://schemas.microsoft.com/office/drawing/2014/main" id="{DAB448E9-1B65-4762-9541-1CB352BD7ADE}"/>
              </a:ext>
            </a:extLst>
          </p:cNvPr>
          <p:cNvSpPr>
            <a:spLocks noGrp="1"/>
          </p:cNvSpPr>
          <p:nvPr>
            <p:ph idx="1"/>
          </p:nvPr>
        </p:nvSpPr>
        <p:spPr>
          <a:xfrm>
            <a:off x="3419872" y="2204863"/>
            <a:ext cx="5095478" cy="3972099"/>
          </a:xfrm>
        </p:spPr>
        <p:txBody>
          <a:bodyPr/>
          <a:lstStyle/>
          <a:p>
            <a:r>
              <a:rPr lang="hr-HR" dirty="0" err="1"/>
              <a:t>Bigrami</a:t>
            </a:r>
            <a:r>
              <a:rPr lang="hr-HR" dirty="0"/>
              <a:t>: </a:t>
            </a:r>
            <a:r>
              <a:rPr lang="pt-BR" dirty="0"/>
              <a:t>JE (2.7 %), NA (1.5 %), RA (1.5 %), ST, AN, NI, KO, OS, TI, IJ, NO, EN, PR (1.0 %).</a:t>
            </a:r>
            <a:endParaRPr lang="hr-HR" dirty="0"/>
          </a:p>
          <a:p>
            <a:r>
              <a:rPr lang="hr-HR" dirty="0" err="1"/>
              <a:t>Trigrami</a:t>
            </a:r>
            <a:r>
              <a:rPr lang="hr-HR" dirty="0"/>
              <a:t>: IJE (0.6 %), </a:t>
            </a:r>
            <a:r>
              <a:rPr lang="pl-PL" dirty="0"/>
              <a:t>STA, OST, JED, KOJ, OJE, JEN</a:t>
            </a:r>
          </a:p>
          <a:p>
            <a:r>
              <a:rPr lang="pl-PL" dirty="0"/>
              <a:t>Korisno za igru vješala</a:t>
            </a:r>
            <a:r>
              <a:rPr lang="pl-PL" dirty="0">
                <a:sym typeface="Wingdings" panose="05000000000000000000" pitchFamily="2" charset="2"/>
              </a:rPr>
              <a:t></a:t>
            </a:r>
            <a:endParaRPr lang="hr-HR" dirty="0"/>
          </a:p>
        </p:txBody>
      </p:sp>
      <p:pic>
        <p:nvPicPr>
          <p:cNvPr id="4" name="Picture 3">
            <a:extLst>
              <a:ext uri="{FF2B5EF4-FFF2-40B4-BE49-F238E27FC236}">
                <a16:creationId xmlns:a16="http://schemas.microsoft.com/office/drawing/2014/main" id="{E2A77A83-FAD6-4084-8931-6362B1E94BC5}"/>
              </a:ext>
            </a:extLst>
          </p:cNvPr>
          <p:cNvPicPr>
            <a:picLocks noChangeAspect="1"/>
          </p:cNvPicPr>
          <p:nvPr/>
        </p:nvPicPr>
        <p:blipFill>
          <a:blip r:embed="rId2"/>
          <a:stretch>
            <a:fillRect/>
          </a:stretch>
        </p:blipFill>
        <p:spPr>
          <a:xfrm>
            <a:off x="179512" y="0"/>
            <a:ext cx="3112338" cy="6858000"/>
          </a:xfrm>
          <a:prstGeom prst="rect">
            <a:avLst/>
          </a:prstGeom>
        </p:spPr>
      </p:pic>
    </p:spTree>
    <p:extLst>
      <p:ext uri="{BB962C8B-B14F-4D97-AF65-F5344CB8AC3E}">
        <p14:creationId xmlns:p14="http://schemas.microsoft.com/office/powerpoint/2010/main" val="3536809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3479-A92E-4418-BC17-F9DABC762A93}"/>
              </a:ext>
            </a:extLst>
          </p:cNvPr>
          <p:cNvSpPr>
            <a:spLocks noGrp="1"/>
          </p:cNvSpPr>
          <p:nvPr>
            <p:ph type="title"/>
          </p:nvPr>
        </p:nvSpPr>
        <p:spPr/>
        <p:txBody>
          <a:bodyPr/>
          <a:lstStyle/>
          <a:p>
            <a:r>
              <a:rPr lang="hr-HR" dirty="0"/>
              <a:t>Transpozicijske šifre</a:t>
            </a:r>
          </a:p>
        </p:txBody>
      </p:sp>
      <p:sp>
        <p:nvSpPr>
          <p:cNvPr id="3" name="Content Placeholder 2">
            <a:extLst>
              <a:ext uri="{FF2B5EF4-FFF2-40B4-BE49-F238E27FC236}">
                <a16:creationId xmlns:a16="http://schemas.microsoft.com/office/drawing/2014/main" id="{A7858B9E-7794-4D3B-B5EC-AC80CADF2A8D}"/>
              </a:ext>
            </a:extLst>
          </p:cNvPr>
          <p:cNvSpPr>
            <a:spLocks noGrp="1"/>
          </p:cNvSpPr>
          <p:nvPr>
            <p:ph idx="1"/>
          </p:nvPr>
        </p:nvSpPr>
        <p:spPr/>
        <p:txBody>
          <a:bodyPr/>
          <a:lstStyle/>
          <a:p>
            <a:r>
              <a:rPr lang="hr-HR" dirty="0"/>
              <a:t>Ideja transpozicijske šifre je da se elementi otvorenog teksta ostave nepromijenjeni, ali da se promjeni njihov međusobni položaj.</a:t>
            </a:r>
          </a:p>
          <a:p>
            <a:r>
              <a:rPr lang="hr-HR" dirty="0"/>
              <a:t>U praksi najupotrebljavanija transpozicijska šifra bila je stupčana transpozicija</a:t>
            </a:r>
          </a:p>
          <a:p>
            <a:r>
              <a:rPr lang="hr-HR" dirty="0"/>
              <a:t>Stupčana transpozicija svodi se na zapisivanje čistog teksta u retke jednake duljine i onda prepisivanje jednog po jednog stupca u određenom redoslijedu.</a:t>
            </a:r>
          </a:p>
          <a:p>
            <a:endParaRPr lang="hr-HR" dirty="0"/>
          </a:p>
          <a:p>
            <a:endParaRPr lang="hr-HR" dirty="0"/>
          </a:p>
          <a:p>
            <a:endParaRPr lang="hr-HR" dirty="0"/>
          </a:p>
        </p:txBody>
      </p:sp>
      <p:pic>
        <p:nvPicPr>
          <p:cNvPr id="7" name="Slika 6">
            <a:extLst>
              <a:ext uri="{FF2B5EF4-FFF2-40B4-BE49-F238E27FC236}">
                <a16:creationId xmlns:a16="http://schemas.microsoft.com/office/drawing/2014/main" id="{BAEE9A3F-D50D-406B-B1B5-F01381F9093C}"/>
              </a:ext>
            </a:extLst>
          </p:cNvPr>
          <p:cNvPicPr>
            <a:picLocks noChangeAspect="1"/>
          </p:cNvPicPr>
          <p:nvPr/>
        </p:nvPicPr>
        <p:blipFill>
          <a:blip r:embed="rId2"/>
          <a:stretch>
            <a:fillRect/>
          </a:stretch>
        </p:blipFill>
        <p:spPr>
          <a:xfrm>
            <a:off x="5598794" y="4622855"/>
            <a:ext cx="2916556" cy="1863998"/>
          </a:xfrm>
          <a:prstGeom prst="rect">
            <a:avLst/>
          </a:prstGeom>
        </p:spPr>
      </p:pic>
    </p:spTree>
    <p:extLst>
      <p:ext uri="{BB962C8B-B14F-4D97-AF65-F5344CB8AC3E}">
        <p14:creationId xmlns:p14="http://schemas.microsoft.com/office/powerpoint/2010/main" val="5702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F07F-4ABE-4BA1-9025-F4AA8256DB95}"/>
              </a:ext>
            </a:extLst>
          </p:cNvPr>
          <p:cNvSpPr>
            <a:spLocks noGrp="1"/>
          </p:cNvSpPr>
          <p:nvPr>
            <p:ph type="title"/>
          </p:nvPr>
        </p:nvSpPr>
        <p:spPr/>
        <p:txBody>
          <a:bodyPr/>
          <a:lstStyle/>
          <a:p>
            <a:br>
              <a:rPr lang="hr-HR" b="0" dirty="0"/>
            </a:br>
            <a:r>
              <a:rPr lang="hr-HR" dirty="0"/>
              <a:t>Vrste kriptografije</a:t>
            </a:r>
          </a:p>
        </p:txBody>
      </p:sp>
      <p:sp>
        <p:nvSpPr>
          <p:cNvPr id="3" name="Content Placeholder 2">
            <a:extLst>
              <a:ext uri="{FF2B5EF4-FFF2-40B4-BE49-F238E27FC236}">
                <a16:creationId xmlns:a16="http://schemas.microsoft.com/office/drawing/2014/main" id="{124083D9-E740-4C96-B11A-83B296971FE0}"/>
              </a:ext>
            </a:extLst>
          </p:cNvPr>
          <p:cNvSpPr>
            <a:spLocks noGrp="1"/>
          </p:cNvSpPr>
          <p:nvPr>
            <p:ph idx="1"/>
          </p:nvPr>
        </p:nvSpPr>
        <p:spPr/>
        <p:txBody>
          <a:bodyPr/>
          <a:lstStyle/>
          <a:p>
            <a:r>
              <a:rPr lang="hr-HR" sz="2400" dirty="0"/>
              <a:t>Simetrične kriptografija</a:t>
            </a:r>
          </a:p>
          <a:p>
            <a:r>
              <a:rPr lang="hr-HR" sz="2400" dirty="0"/>
              <a:t>Asimetrične kriptografija, tzv. metode kriptiranja s javnim ključem</a:t>
            </a:r>
          </a:p>
          <a:p>
            <a:r>
              <a:rPr lang="hr-HR" sz="2400" dirty="0"/>
              <a:t>Funkcije sažimanja</a:t>
            </a:r>
          </a:p>
          <a:p>
            <a:endParaRPr lang="hr-HR" dirty="0"/>
          </a:p>
        </p:txBody>
      </p:sp>
    </p:spTree>
    <p:extLst>
      <p:ext uri="{BB962C8B-B14F-4D97-AF65-F5344CB8AC3E}">
        <p14:creationId xmlns:p14="http://schemas.microsoft.com/office/powerpoint/2010/main" val="6706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4726-A8A5-4ED5-BAA3-647BEE7FE5D2}"/>
              </a:ext>
            </a:extLst>
          </p:cNvPr>
          <p:cNvSpPr>
            <a:spLocks noGrp="1"/>
          </p:cNvSpPr>
          <p:nvPr>
            <p:ph type="title"/>
          </p:nvPr>
        </p:nvSpPr>
        <p:spPr/>
        <p:txBody>
          <a:bodyPr/>
          <a:lstStyle/>
          <a:p>
            <a:r>
              <a:rPr lang="hr-HR" dirty="0"/>
              <a:t>Simetrična kriptografija</a:t>
            </a:r>
          </a:p>
        </p:txBody>
      </p:sp>
      <p:pic>
        <p:nvPicPr>
          <p:cNvPr id="4" name="Content Placeholder 3">
            <a:extLst>
              <a:ext uri="{FF2B5EF4-FFF2-40B4-BE49-F238E27FC236}">
                <a16:creationId xmlns:a16="http://schemas.microsoft.com/office/drawing/2014/main" id="{F3635C08-2403-4A51-A6B5-29C5D8E2B45E}"/>
              </a:ext>
            </a:extLst>
          </p:cNvPr>
          <p:cNvPicPr>
            <a:picLocks noGrp="1" noChangeAspect="1"/>
          </p:cNvPicPr>
          <p:nvPr>
            <p:ph idx="1"/>
          </p:nvPr>
        </p:nvPicPr>
        <p:blipFill>
          <a:blip r:embed="rId2"/>
          <a:stretch>
            <a:fillRect/>
          </a:stretch>
        </p:blipFill>
        <p:spPr>
          <a:xfrm>
            <a:off x="628650" y="2120685"/>
            <a:ext cx="7886700" cy="3761218"/>
          </a:xfrm>
          <a:prstGeom prst="rect">
            <a:avLst/>
          </a:prstGeom>
        </p:spPr>
      </p:pic>
    </p:spTree>
    <p:extLst>
      <p:ext uri="{BB962C8B-B14F-4D97-AF65-F5344CB8AC3E}">
        <p14:creationId xmlns:p14="http://schemas.microsoft.com/office/powerpoint/2010/main" val="1525856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A53E-E62D-48CC-85F9-208BCDDC07F0}"/>
              </a:ext>
            </a:extLst>
          </p:cNvPr>
          <p:cNvSpPr>
            <a:spLocks noGrp="1"/>
          </p:cNvSpPr>
          <p:nvPr>
            <p:ph type="title"/>
          </p:nvPr>
        </p:nvSpPr>
        <p:spPr/>
        <p:txBody>
          <a:bodyPr/>
          <a:lstStyle/>
          <a:p>
            <a:r>
              <a:rPr lang="hr-HR" dirty="0"/>
              <a:t>Simetrična kriptografija</a:t>
            </a:r>
          </a:p>
        </p:txBody>
      </p:sp>
      <p:sp>
        <p:nvSpPr>
          <p:cNvPr id="3" name="Content Placeholder 2">
            <a:extLst>
              <a:ext uri="{FF2B5EF4-FFF2-40B4-BE49-F238E27FC236}">
                <a16:creationId xmlns:a16="http://schemas.microsoft.com/office/drawing/2014/main" id="{AE861F30-0E58-469D-9A61-0A3E4F8089DE}"/>
              </a:ext>
            </a:extLst>
          </p:cNvPr>
          <p:cNvSpPr>
            <a:spLocks noGrp="1"/>
          </p:cNvSpPr>
          <p:nvPr>
            <p:ph idx="1"/>
          </p:nvPr>
        </p:nvSpPr>
        <p:spPr/>
        <p:txBody>
          <a:bodyPr/>
          <a:lstStyle/>
          <a:p>
            <a:r>
              <a:rPr lang="en-US" altLang="sr-Latn-RS" dirty="0"/>
              <a:t>Isti </a:t>
            </a:r>
            <a:r>
              <a:rPr lang="en-US" altLang="sr-Latn-RS" dirty="0" err="1"/>
              <a:t>klju</a:t>
            </a:r>
            <a:r>
              <a:rPr lang="en-GB" altLang="sr-Latn-RS" dirty="0">
                <a:cs typeface="Times New Roman" panose="02020603050405020304" pitchFamily="18" charset="0"/>
              </a:rPr>
              <a:t>č </a:t>
            </a:r>
            <a:r>
              <a:rPr lang="en-GB" altLang="sr-Latn-RS" dirty="0" err="1">
                <a:cs typeface="Times New Roman" panose="02020603050405020304" pitchFamily="18" charset="0"/>
              </a:rPr>
              <a:t>koristi</a:t>
            </a:r>
            <a:r>
              <a:rPr lang="en-GB" altLang="sr-Latn-RS" dirty="0">
                <a:cs typeface="Times New Roman" panose="02020603050405020304" pitchFamily="18" charset="0"/>
              </a:rPr>
              <a:t> se </a:t>
            </a:r>
            <a:r>
              <a:rPr lang="en-GB" altLang="sr-Latn-RS" dirty="0" err="1">
                <a:cs typeface="Times New Roman" panose="02020603050405020304" pitchFamily="18" charset="0"/>
              </a:rPr>
              <a:t>za</a:t>
            </a:r>
            <a:r>
              <a:rPr lang="en-GB" altLang="sr-Latn-RS" dirty="0">
                <a:cs typeface="Times New Roman" panose="02020603050405020304" pitchFamily="18" charset="0"/>
              </a:rPr>
              <a:t> </a:t>
            </a:r>
            <a:r>
              <a:rPr lang="en-GB" altLang="sr-Latn-RS" dirty="0" err="1">
                <a:cs typeface="Times New Roman" panose="02020603050405020304" pitchFamily="18" charset="0"/>
              </a:rPr>
              <a:t>šifriranje</a:t>
            </a:r>
            <a:r>
              <a:rPr lang="en-GB" altLang="sr-Latn-RS" dirty="0">
                <a:cs typeface="Times New Roman" panose="02020603050405020304" pitchFamily="18" charset="0"/>
              </a:rPr>
              <a:t> i </a:t>
            </a:r>
            <a:r>
              <a:rPr lang="en-GB" altLang="sr-Latn-RS" dirty="0" err="1">
                <a:cs typeface="Times New Roman" panose="02020603050405020304" pitchFamily="18" charset="0"/>
              </a:rPr>
              <a:t>dešifriranje</a:t>
            </a:r>
            <a:endParaRPr lang="en-GB" altLang="sr-Latn-RS" dirty="0">
              <a:cs typeface="Times New Roman" panose="02020603050405020304" pitchFamily="18" charset="0"/>
            </a:endParaRPr>
          </a:p>
          <a:p>
            <a:r>
              <a:rPr lang="en-GB" altLang="sr-Latn-RS" dirty="0" err="1">
                <a:cs typeface="Times New Roman" panose="02020603050405020304" pitchFamily="18" charset="0"/>
              </a:rPr>
              <a:t>Mogu</a:t>
            </a:r>
            <a:r>
              <a:rPr lang="en-GB" altLang="sr-Latn-RS" dirty="0">
                <a:cs typeface="Times New Roman" panose="02020603050405020304" pitchFamily="18" charset="0"/>
              </a:rPr>
              <a:t> se </a:t>
            </a:r>
            <a:r>
              <a:rPr lang="en-GB" altLang="sr-Latn-RS" dirty="0" err="1">
                <a:cs typeface="Times New Roman" panose="02020603050405020304" pitchFamily="18" charset="0"/>
              </a:rPr>
              <a:t>podijeliti</a:t>
            </a:r>
            <a:r>
              <a:rPr lang="en-GB" altLang="sr-Latn-RS" dirty="0">
                <a:cs typeface="Times New Roman" panose="02020603050405020304" pitchFamily="18" charset="0"/>
              </a:rPr>
              <a:t> </a:t>
            </a:r>
            <a:r>
              <a:rPr lang="en-GB" altLang="sr-Latn-RS" dirty="0" err="1">
                <a:cs typeface="Times New Roman" panose="02020603050405020304" pitchFamily="18" charset="0"/>
              </a:rPr>
              <a:t>na</a:t>
            </a:r>
            <a:r>
              <a:rPr lang="en-GB" altLang="sr-Latn-RS" dirty="0">
                <a:cs typeface="Times New Roman" panose="02020603050405020304" pitchFamily="18" charset="0"/>
              </a:rPr>
              <a:t> </a:t>
            </a:r>
            <a:r>
              <a:rPr lang="en-GB" altLang="sr-Latn-RS" i="1" dirty="0">
                <a:cs typeface="Times New Roman" panose="02020603050405020304" pitchFamily="18" charset="0"/>
              </a:rPr>
              <a:t>stream </a:t>
            </a:r>
            <a:r>
              <a:rPr lang="en-GB" altLang="sr-Latn-RS" dirty="0">
                <a:cs typeface="Times New Roman" panose="02020603050405020304" pitchFamily="18" charset="0"/>
              </a:rPr>
              <a:t>(</a:t>
            </a:r>
            <a:r>
              <a:rPr lang="en-GB" altLang="sr-Latn-RS" dirty="0" err="1">
                <a:cs typeface="Times New Roman" panose="02020603050405020304" pitchFamily="18" charset="0"/>
              </a:rPr>
              <a:t>koji</a:t>
            </a:r>
            <a:r>
              <a:rPr lang="en-GB" altLang="sr-Latn-RS" dirty="0">
                <a:cs typeface="Times New Roman" panose="02020603050405020304" pitchFamily="18" charset="0"/>
              </a:rPr>
              <a:t> </a:t>
            </a:r>
            <a:r>
              <a:rPr lang="en-GB" altLang="sr-Latn-RS" dirty="0" err="1">
                <a:cs typeface="Times New Roman" panose="02020603050405020304" pitchFamily="18" charset="0"/>
              </a:rPr>
              <a:t>kriptiraju</a:t>
            </a:r>
            <a:r>
              <a:rPr lang="en-GB" altLang="sr-Latn-RS" dirty="0">
                <a:cs typeface="Times New Roman" panose="02020603050405020304" pitchFamily="18" charset="0"/>
              </a:rPr>
              <a:t> </a:t>
            </a:r>
            <a:r>
              <a:rPr lang="en-GB" altLang="sr-Latn-RS" dirty="0" err="1">
                <a:cs typeface="Times New Roman" panose="02020603050405020304" pitchFamily="18" charset="0"/>
              </a:rPr>
              <a:t>tok</a:t>
            </a:r>
            <a:r>
              <a:rPr lang="en-GB" altLang="sr-Latn-RS" dirty="0">
                <a:cs typeface="Times New Roman" panose="02020603050405020304" pitchFamily="18" charset="0"/>
              </a:rPr>
              <a:t> </a:t>
            </a:r>
            <a:r>
              <a:rPr lang="en-GB" altLang="sr-Latn-RS" dirty="0" err="1">
                <a:cs typeface="Times New Roman" panose="02020603050405020304" pitchFamily="18" charset="0"/>
              </a:rPr>
              <a:t>podataka</a:t>
            </a:r>
            <a:r>
              <a:rPr lang="en-GB" altLang="sr-Latn-RS" dirty="0">
                <a:cs typeface="Times New Roman" panose="02020603050405020304" pitchFamily="18" charset="0"/>
              </a:rPr>
              <a:t>)</a:t>
            </a:r>
            <a:r>
              <a:rPr lang="en-GB" altLang="sr-Latn-RS" i="1" dirty="0">
                <a:cs typeface="Times New Roman" panose="02020603050405020304" pitchFamily="18" charset="0"/>
              </a:rPr>
              <a:t> </a:t>
            </a:r>
            <a:r>
              <a:rPr lang="en-GB" altLang="sr-Latn-RS" dirty="0">
                <a:cs typeface="Times New Roman" panose="02020603050405020304" pitchFamily="18" charset="0"/>
              </a:rPr>
              <a:t>i </a:t>
            </a:r>
            <a:r>
              <a:rPr lang="en-GB" altLang="sr-Latn-RS" i="1" dirty="0">
                <a:cs typeface="Times New Roman" panose="02020603050405020304" pitchFamily="18" charset="0"/>
              </a:rPr>
              <a:t>block ciphers </a:t>
            </a:r>
            <a:r>
              <a:rPr lang="en-GB" altLang="sr-Latn-RS" dirty="0">
                <a:cs typeface="Times New Roman" panose="02020603050405020304" pitchFamily="18" charset="0"/>
              </a:rPr>
              <a:t>(</a:t>
            </a:r>
            <a:r>
              <a:rPr lang="en-GB" altLang="sr-Latn-RS" dirty="0" err="1">
                <a:cs typeface="Times New Roman" panose="02020603050405020304" pitchFamily="18" charset="0"/>
              </a:rPr>
              <a:t>kriptiraju</a:t>
            </a:r>
            <a:r>
              <a:rPr lang="en-GB" altLang="sr-Latn-RS" dirty="0">
                <a:cs typeface="Times New Roman" panose="02020603050405020304" pitchFamily="18" charset="0"/>
              </a:rPr>
              <a:t> </a:t>
            </a:r>
            <a:r>
              <a:rPr lang="en-GB" altLang="sr-Latn-RS" dirty="0" err="1">
                <a:cs typeface="Times New Roman" panose="02020603050405020304" pitchFamily="18" charset="0"/>
              </a:rPr>
              <a:t>blokove</a:t>
            </a:r>
            <a:r>
              <a:rPr lang="en-GB" altLang="sr-Latn-RS" dirty="0">
                <a:cs typeface="Times New Roman" panose="02020603050405020304" pitchFamily="18" charset="0"/>
              </a:rPr>
              <a:t> </a:t>
            </a:r>
            <a:r>
              <a:rPr lang="en-GB" altLang="sr-Latn-RS" dirty="0" err="1">
                <a:cs typeface="Times New Roman" panose="02020603050405020304" pitchFamily="18" charset="0"/>
              </a:rPr>
              <a:t>podataka</a:t>
            </a:r>
            <a:r>
              <a:rPr lang="en-GB" altLang="sr-Latn-RS" dirty="0">
                <a:cs typeface="Times New Roman" panose="02020603050405020304" pitchFamily="18" charset="0"/>
              </a:rPr>
              <a:t>, </a:t>
            </a:r>
            <a:r>
              <a:rPr lang="en-GB" altLang="sr-Latn-RS" dirty="0" err="1">
                <a:cs typeface="Times New Roman" panose="02020603050405020304" pitchFamily="18" charset="0"/>
              </a:rPr>
              <a:t>npr</a:t>
            </a:r>
            <a:r>
              <a:rPr lang="en-GB" altLang="sr-Latn-RS" dirty="0">
                <a:cs typeface="Times New Roman" panose="02020603050405020304" pitchFamily="18" charset="0"/>
              </a:rPr>
              <a:t>. 64 </a:t>
            </a:r>
            <a:r>
              <a:rPr lang="en-GB" altLang="sr-Latn-RS" dirty="0" err="1">
                <a:cs typeface="Times New Roman" panose="02020603050405020304" pitchFamily="18" charset="0"/>
              </a:rPr>
              <a:t>bitne</a:t>
            </a:r>
            <a:r>
              <a:rPr lang="en-GB" altLang="sr-Latn-RS" dirty="0">
                <a:cs typeface="Times New Roman" panose="02020603050405020304" pitchFamily="18" charset="0"/>
              </a:rPr>
              <a:t> </a:t>
            </a:r>
            <a:r>
              <a:rPr lang="en-GB" altLang="sr-Latn-RS" dirty="0" err="1">
                <a:cs typeface="Times New Roman" panose="02020603050405020304" pitchFamily="18" charset="0"/>
              </a:rPr>
              <a:t>veličine</a:t>
            </a:r>
            <a:r>
              <a:rPr lang="en-GB" altLang="sr-Latn-RS" dirty="0">
                <a:cs typeface="Times New Roman" panose="02020603050405020304" pitchFamily="18" charset="0"/>
              </a:rPr>
              <a:t>)</a:t>
            </a:r>
            <a:endParaRPr lang="hr-HR" altLang="sr-Latn-RS" dirty="0">
              <a:cs typeface="Times New Roman" panose="02020603050405020304" pitchFamily="18" charset="0"/>
            </a:endParaRPr>
          </a:p>
          <a:p>
            <a:pPr lvl="1"/>
            <a:r>
              <a:rPr lang="hr-HR" altLang="sr-Latn-RS" dirty="0" err="1"/>
              <a:t>Block</a:t>
            </a:r>
            <a:r>
              <a:rPr lang="hr-HR" altLang="sr-Latn-RS" dirty="0"/>
              <a:t> – uzima definirani broj bitova (</a:t>
            </a:r>
            <a:r>
              <a:rPr lang="hr-HR" altLang="sr-Latn-RS" dirty="0" err="1"/>
              <a:t>block</a:t>
            </a:r>
            <a:r>
              <a:rPr lang="hr-HR" altLang="sr-Latn-RS" dirty="0"/>
              <a:t>) i kriptira ih, (npr. 64 bita)</a:t>
            </a:r>
          </a:p>
          <a:p>
            <a:pPr lvl="1"/>
            <a:r>
              <a:rPr lang="hr-HR" altLang="sr-Latn-RS" dirty="0" err="1"/>
              <a:t>Stream</a:t>
            </a:r>
            <a:r>
              <a:rPr lang="hr-HR" altLang="sr-Latn-RS" dirty="0"/>
              <a:t> – kriptira bit po bit</a:t>
            </a:r>
            <a:endParaRPr lang="en-US" altLang="sr-Latn-RS" dirty="0"/>
          </a:p>
          <a:p>
            <a:r>
              <a:rPr lang="en-US" altLang="sr-Latn-RS" b="1" dirty="0"/>
              <a:t>Prednosti:</a:t>
            </a:r>
          </a:p>
          <a:p>
            <a:pPr lvl="1"/>
            <a:r>
              <a:rPr lang="en-US" altLang="sr-Latn-RS" dirty="0"/>
              <a:t> </a:t>
            </a:r>
            <a:r>
              <a:rPr lang="en-US" altLang="sr-Latn-RS" dirty="0" err="1"/>
              <a:t>jednostavnost</a:t>
            </a:r>
            <a:r>
              <a:rPr lang="en-US" altLang="sr-Latn-RS" dirty="0"/>
              <a:t> </a:t>
            </a:r>
          </a:p>
          <a:p>
            <a:pPr lvl="1"/>
            <a:r>
              <a:rPr lang="en-US" altLang="sr-Latn-RS" dirty="0"/>
              <a:t> </a:t>
            </a:r>
            <a:r>
              <a:rPr lang="en-US" altLang="sr-Latn-RS" dirty="0" err="1"/>
              <a:t>brzina</a:t>
            </a:r>
            <a:endParaRPr lang="en-US" altLang="sr-Latn-RS" dirty="0"/>
          </a:p>
          <a:p>
            <a:r>
              <a:rPr lang="en-US" altLang="sr-Latn-RS" b="1" dirty="0"/>
              <a:t>Problem:</a:t>
            </a:r>
          </a:p>
          <a:p>
            <a:pPr lvl="1"/>
            <a:r>
              <a:rPr lang="en-GB" altLang="sr-Latn-RS" dirty="0" err="1">
                <a:cs typeface="Times New Roman" panose="02020603050405020304" pitchFamily="18" charset="0"/>
              </a:rPr>
              <a:t>prijenos</a:t>
            </a:r>
            <a:r>
              <a:rPr lang="en-GB" altLang="sr-Latn-RS" dirty="0">
                <a:cs typeface="Times New Roman" panose="02020603050405020304" pitchFamily="18" charset="0"/>
              </a:rPr>
              <a:t> </a:t>
            </a:r>
            <a:r>
              <a:rPr lang="en-GB" altLang="sr-Latn-RS" dirty="0" err="1">
                <a:cs typeface="Times New Roman" panose="02020603050405020304" pitchFamily="18" charset="0"/>
              </a:rPr>
              <a:t>tajnog</a:t>
            </a:r>
            <a:r>
              <a:rPr lang="en-GB" altLang="sr-Latn-RS" dirty="0">
                <a:cs typeface="Times New Roman" panose="02020603050405020304" pitchFamily="18" charset="0"/>
              </a:rPr>
              <a:t> </a:t>
            </a:r>
            <a:r>
              <a:rPr lang="en-GB" altLang="sr-Latn-RS" dirty="0" err="1">
                <a:cs typeface="Times New Roman" panose="02020603050405020304" pitchFamily="18" charset="0"/>
              </a:rPr>
              <a:t>ključa</a:t>
            </a:r>
            <a:r>
              <a:rPr lang="en-GB" altLang="sr-Latn-RS" dirty="0">
                <a:cs typeface="Times New Roman" panose="02020603050405020304" pitchFamily="18" charset="0"/>
              </a:rPr>
              <a:t> </a:t>
            </a:r>
            <a:r>
              <a:rPr lang="en-GB" altLang="sr-Latn-RS" dirty="0" err="1">
                <a:cs typeface="Times New Roman" panose="02020603050405020304" pitchFamily="18" charset="0"/>
              </a:rPr>
              <a:t>korisnicima</a:t>
            </a:r>
            <a:r>
              <a:rPr lang="en-GB" altLang="sr-Latn-RS" dirty="0">
                <a:cs typeface="Times New Roman" panose="02020603050405020304" pitchFamily="18" charset="0"/>
              </a:rPr>
              <a:t> </a:t>
            </a:r>
            <a:r>
              <a:rPr lang="en-GB" altLang="sr-Latn-RS" dirty="0" err="1">
                <a:cs typeface="Times New Roman" panose="02020603050405020304" pitchFamily="18" charset="0"/>
              </a:rPr>
              <a:t>sustav</a:t>
            </a:r>
            <a:r>
              <a:rPr lang="hr-HR" altLang="sr-Latn-RS" dirty="0">
                <a:cs typeface="Times New Roman" panose="02020603050405020304" pitchFamily="18" charset="0"/>
              </a:rPr>
              <a:t>a</a:t>
            </a:r>
          </a:p>
          <a:p>
            <a:r>
              <a:rPr lang="hr-HR" dirty="0">
                <a:cs typeface="Times New Roman" panose="02020603050405020304" pitchFamily="18" charset="0"/>
              </a:rPr>
              <a:t>Simetrični algoritmi </a:t>
            </a:r>
            <a:r>
              <a:rPr lang="hr-HR" dirty="0">
                <a:cs typeface="Times New Roman" panose="02020603050405020304" pitchFamily="18" charset="0"/>
                <a:sym typeface="Wingdings" panose="05000000000000000000" pitchFamily="2" charset="2"/>
              </a:rPr>
              <a:t> najpoznatiji AES</a:t>
            </a:r>
            <a:endParaRPr lang="hr-HR" dirty="0"/>
          </a:p>
          <a:p>
            <a:endParaRPr lang="hr-HR" dirty="0"/>
          </a:p>
        </p:txBody>
      </p:sp>
    </p:spTree>
    <p:extLst>
      <p:ext uri="{BB962C8B-B14F-4D97-AF65-F5344CB8AC3E}">
        <p14:creationId xmlns:p14="http://schemas.microsoft.com/office/powerpoint/2010/main" val="3816982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A3E5-99D7-42A9-850E-F80597642EA3}"/>
              </a:ext>
            </a:extLst>
          </p:cNvPr>
          <p:cNvSpPr>
            <a:spLocks noGrp="1"/>
          </p:cNvSpPr>
          <p:nvPr>
            <p:ph type="title"/>
          </p:nvPr>
        </p:nvSpPr>
        <p:spPr/>
        <p:txBody>
          <a:bodyPr/>
          <a:lstStyle/>
          <a:p>
            <a:r>
              <a:rPr lang="hr-HR" dirty="0"/>
              <a:t>DES (prethodnik </a:t>
            </a:r>
            <a:r>
              <a:rPr lang="hr-HR" dirty="0" err="1"/>
              <a:t>AESa</a:t>
            </a:r>
            <a:r>
              <a:rPr lang="hr-HR" dirty="0"/>
              <a:t>)</a:t>
            </a:r>
          </a:p>
        </p:txBody>
      </p:sp>
      <p:sp>
        <p:nvSpPr>
          <p:cNvPr id="3" name="Content Placeholder 2">
            <a:extLst>
              <a:ext uri="{FF2B5EF4-FFF2-40B4-BE49-F238E27FC236}">
                <a16:creationId xmlns:a16="http://schemas.microsoft.com/office/drawing/2014/main" id="{E47F17E1-581A-47FF-A913-CD69F1E457B1}"/>
              </a:ext>
            </a:extLst>
          </p:cNvPr>
          <p:cNvSpPr>
            <a:spLocks noGrp="1"/>
          </p:cNvSpPr>
          <p:nvPr>
            <p:ph idx="1"/>
          </p:nvPr>
        </p:nvSpPr>
        <p:spPr/>
        <p:txBody>
          <a:bodyPr/>
          <a:lstStyle/>
          <a:p>
            <a:r>
              <a:rPr lang="hr-HR" dirty="0"/>
              <a:t>Godine 1972. američki National </a:t>
            </a:r>
            <a:r>
              <a:rPr lang="hr-HR" dirty="0" err="1"/>
              <a:t>Bureau</a:t>
            </a:r>
            <a:r>
              <a:rPr lang="hr-HR" dirty="0"/>
              <a:t> </a:t>
            </a:r>
            <a:r>
              <a:rPr lang="hr-HR" dirty="0" err="1"/>
              <a:t>of</a:t>
            </a:r>
            <a:r>
              <a:rPr lang="hr-HR" dirty="0"/>
              <a:t> </a:t>
            </a:r>
            <a:r>
              <a:rPr lang="hr-HR" dirty="0" err="1"/>
              <a:t>Standards</a:t>
            </a:r>
            <a:r>
              <a:rPr lang="hr-HR" dirty="0"/>
              <a:t> (NBS) inicirao je program za zaštitu računalnih i komunikacijskih podataka.</a:t>
            </a:r>
          </a:p>
          <a:p>
            <a:r>
              <a:rPr lang="hr-HR" dirty="0"/>
              <a:t>Jedan je od ciljeva bio razvijanje jednog standardnog </a:t>
            </a:r>
            <a:r>
              <a:rPr lang="hr-HR" dirty="0" err="1"/>
              <a:t>kriptosustava</a:t>
            </a:r>
            <a:endParaRPr lang="hr-HR" dirty="0"/>
          </a:p>
          <a:p>
            <a:r>
              <a:rPr lang="hr-HR" dirty="0"/>
              <a:t>IBM, NSA </a:t>
            </a:r>
            <a:r>
              <a:rPr lang="hr-HR" dirty="0">
                <a:sym typeface="Wingdings" panose="05000000000000000000" pitchFamily="2" charset="2"/>
              </a:rPr>
              <a:t> </a:t>
            </a:r>
            <a:r>
              <a:rPr lang="hr-HR" i="1" dirty="0"/>
              <a:t>Data </a:t>
            </a:r>
            <a:r>
              <a:rPr lang="hr-HR" i="1" dirty="0" err="1"/>
              <a:t>Encryption</a:t>
            </a:r>
            <a:r>
              <a:rPr lang="hr-HR" i="1" dirty="0"/>
              <a:t> Standard</a:t>
            </a:r>
            <a:r>
              <a:rPr lang="hr-HR" dirty="0"/>
              <a:t> (DES). (1976.)</a:t>
            </a:r>
          </a:p>
          <a:p>
            <a:r>
              <a:rPr lang="hr-HR" dirty="0"/>
              <a:t>Jedna od glavnih ideja je alternirana uporaba supstitucija i transpozicija kroz više iteracija (tzv. rundi).</a:t>
            </a:r>
          </a:p>
        </p:txBody>
      </p:sp>
    </p:spTree>
    <p:extLst>
      <p:ext uri="{BB962C8B-B14F-4D97-AF65-F5344CB8AC3E}">
        <p14:creationId xmlns:p14="http://schemas.microsoft.com/office/powerpoint/2010/main" val="309163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D57A-0238-4CBD-9877-DBBF3183ABF8}"/>
              </a:ext>
            </a:extLst>
          </p:cNvPr>
          <p:cNvSpPr>
            <a:spLocks noGrp="1"/>
          </p:cNvSpPr>
          <p:nvPr>
            <p:ph type="title"/>
          </p:nvPr>
        </p:nvSpPr>
        <p:spPr/>
        <p:txBody>
          <a:bodyPr/>
          <a:lstStyle/>
          <a:p>
            <a:br>
              <a:rPr lang="hr-HR" b="0" dirty="0"/>
            </a:br>
            <a:r>
              <a:rPr lang="hr-HR" dirty="0"/>
              <a:t>DES </a:t>
            </a:r>
            <a:r>
              <a:rPr lang="hr-HR" dirty="0" err="1"/>
              <a:t>Cracker</a:t>
            </a:r>
            <a:endParaRPr lang="hr-HR" dirty="0"/>
          </a:p>
        </p:txBody>
      </p:sp>
      <p:sp>
        <p:nvSpPr>
          <p:cNvPr id="3" name="Content Placeholder 2">
            <a:extLst>
              <a:ext uri="{FF2B5EF4-FFF2-40B4-BE49-F238E27FC236}">
                <a16:creationId xmlns:a16="http://schemas.microsoft.com/office/drawing/2014/main" id="{EAE60DFB-6B34-4BCA-9EE5-ED444903B13F}"/>
              </a:ext>
            </a:extLst>
          </p:cNvPr>
          <p:cNvSpPr>
            <a:spLocks noGrp="1"/>
          </p:cNvSpPr>
          <p:nvPr>
            <p:ph idx="1"/>
          </p:nvPr>
        </p:nvSpPr>
        <p:spPr/>
        <p:txBody>
          <a:bodyPr/>
          <a:lstStyle/>
          <a:p>
            <a:r>
              <a:rPr lang="hr-HR" dirty="0"/>
              <a:t>U srpnju 1998., koristeći čipove i osobno računalo, Electronic </a:t>
            </a:r>
            <a:r>
              <a:rPr lang="hr-HR" dirty="0" err="1"/>
              <a:t>Frontier</a:t>
            </a:r>
            <a:r>
              <a:rPr lang="hr-HR" dirty="0"/>
              <a:t> </a:t>
            </a:r>
            <a:r>
              <a:rPr lang="hr-HR" dirty="0" err="1"/>
              <a:t>Foundation</a:t>
            </a:r>
            <a:r>
              <a:rPr lang="hr-HR" dirty="0"/>
              <a:t> je napravio </a:t>
            </a:r>
            <a:r>
              <a:rPr lang="hr-HR" b="1" dirty="0"/>
              <a:t>"DES </a:t>
            </a:r>
            <a:r>
              <a:rPr lang="hr-HR" b="1" dirty="0" err="1"/>
              <a:t>Cracker</a:t>
            </a:r>
            <a:r>
              <a:rPr lang="hr-HR" b="1" dirty="0"/>
              <a:t>". </a:t>
            </a:r>
            <a:endParaRPr lang="hr-HR" dirty="0"/>
          </a:p>
          <a:p>
            <a:r>
              <a:rPr lang="hr-HR" dirty="0"/>
              <a:t>Koštao je $250.000, a za njegovu izradu je utrošeno godinu dana. Sagrađen je od 1536 čipova koji mogu testirati 88 milijardi ključeva po sekundi. </a:t>
            </a:r>
          </a:p>
          <a:p>
            <a:r>
              <a:rPr lang="hr-HR" b="1" dirty="0"/>
              <a:t>DES </a:t>
            </a:r>
            <a:r>
              <a:rPr lang="hr-HR" b="1" dirty="0" err="1"/>
              <a:t>Cracker</a:t>
            </a:r>
            <a:r>
              <a:rPr lang="hr-HR" b="1" dirty="0"/>
              <a:t> je razbio poruku šifriranu DES-om za 56 sati. </a:t>
            </a:r>
            <a:endParaRPr lang="hr-HR" dirty="0"/>
          </a:p>
          <a:p>
            <a:r>
              <a:rPr lang="hr-HR" dirty="0"/>
              <a:t>Nakon izrade DES </a:t>
            </a:r>
            <a:r>
              <a:rPr lang="hr-HR" dirty="0" err="1"/>
              <a:t>Crackera</a:t>
            </a:r>
            <a:r>
              <a:rPr lang="hr-HR" dirty="0"/>
              <a:t> moglo se definitivno ustvrditi da se DES nije siguran </a:t>
            </a:r>
            <a:r>
              <a:rPr lang="hr-HR" dirty="0" err="1"/>
              <a:t>kriptosustav</a:t>
            </a:r>
            <a:r>
              <a:rPr lang="hr-HR" dirty="0"/>
              <a:t>.</a:t>
            </a:r>
          </a:p>
        </p:txBody>
      </p:sp>
    </p:spTree>
    <p:extLst>
      <p:ext uri="{BB962C8B-B14F-4D97-AF65-F5344CB8AC3E}">
        <p14:creationId xmlns:p14="http://schemas.microsoft.com/office/powerpoint/2010/main" val="940852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C6C6-C5F6-4323-8A4F-4BD0CFD47785}"/>
              </a:ext>
            </a:extLst>
          </p:cNvPr>
          <p:cNvSpPr>
            <a:spLocks noGrp="1"/>
          </p:cNvSpPr>
          <p:nvPr>
            <p:ph type="title"/>
          </p:nvPr>
        </p:nvSpPr>
        <p:spPr/>
        <p:txBody>
          <a:bodyPr/>
          <a:lstStyle/>
          <a:p>
            <a:r>
              <a:rPr lang="hr-HR" dirty="0"/>
              <a:t>AES</a:t>
            </a:r>
          </a:p>
        </p:txBody>
      </p:sp>
      <p:sp>
        <p:nvSpPr>
          <p:cNvPr id="3" name="Content Placeholder 2">
            <a:extLst>
              <a:ext uri="{FF2B5EF4-FFF2-40B4-BE49-F238E27FC236}">
                <a16:creationId xmlns:a16="http://schemas.microsoft.com/office/drawing/2014/main" id="{B9CFBA44-9325-47D4-9DD1-1C3310856C6D}"/>
              </a:ext>
            </a:extLst>
          </p:cNvPr>
          <p:cNvSpPr>
            <a:spLocks noGrp="1"/>
          </p:cNvSpPr>
          <p:nvPr>
            <p:ph idx="1"/>
          </p:nvPr>
        </p:nvSpPr>
        <p:spPr/>
        <p:txBody>
          <a:bodyPr>
            <a:normAutofit/>
          </a:bodyPr>
          <a:lstStyle/>
          <a:p>
            <a:r>
              <a:rPr lang="hr-HR" dirty="0"/>
              <a:t>AES (</a:t>
            </a:r>
            <a:r>
              <a:rPr lang="hr-HR" dirty="0" err="1"/>
              <a:t>eng</a:t>
            </a:r>
            <a:r>
              <a:rPr lang="hr-HR" dirty="0"/>
              <a:t>. </a:t>
            </a:r>
            <a:r>
              <a:rPr lang="hr-HR" i="1" dirty="0"/>
              <a:t>Advanced </a:t>
            </a:r>
            <a:r>
              <a:rPr lang="hr-HR" i="1" dirty="0" err="1"/>
              <a:t>Encryption</a:t>
            </a:r>
            <a:r>
              <a:rPr lang="hr-HR" i="1" dirty="0"/>
              <a:t> Standard</a:t>
            </a:r>
            <a:r>
              <a:rPr lang="hr-HR" dirty="0"/>
              <a:t>) je </a:t>
            </a:r>
            <a:r>
              <a:rPr lang="hr-HR" dirty="0" err="1"/>
              <a:t>blokovni</a:t>
            </a:r>
            <a:r>
              <a:rPr lang="hr-HR" dirty="0"/>
              <a:t> simetrični kriptografski algoritam koji je službeno prihvaćen od američke vlade. </a:t>
            </a:r>
          </a:p>
          <a:p>
            <a:r>
              <a:rPr lang="hr-HR" dirty="0"/>
              <a:t>AES algoritam baziran je na </a:t>
            </a:r>
            <a:r>
              <a:rPr lang="hr-HR" dirty="0" err="1"/>
              <a:t>Rijndael</a:t>
            </a:r>
            <a:r>
              <a:rPr lang="hr-HR" dirty="0"/>
              <a:t> algoritmu koji je pobijedio na otvorenom natjecanju američke vlade za simetrični kriptografski algoritam 1999. godine:</a:t>
            </a:r>
          </a:p>
          <a:p>
            <a:pPr lvl="1"/>
            <a:r>
              <a:rPr lang="hr-HR" dirty="0"/>
              <a:t>mora biti simetričan</a:t>
            </a:r>
          </a:p>
          <a:p>
            <a:pPr lvl="1"/>
            <a:r>
              <a:rPr lang="hr-HR" dirty="0"/>
              <a:t>mora biti </a:t>
            </a:r>
            <a:r>
              <a:rPr lang="hr-HR" dirty="0" err="1"/>
              <a:t>blokovni</a:t>
            </a:r>
            <a:endParaRPr lang="hr-HR" dirty="0"/>
          </a:p>
          <a:p>
            <a:pPr lvl="1"/>
            <a:r>
              <a:rPr lang="hr-HR" dirty="0"/>
              <a:t>treba raditi sa 128-bitnim blokovima i ključevima s tri duljine: 128, 192 i 256 bitova.</a:t>
            </a:r>
          </a:p>
          <a:p>
            <a:r>
              <a:rPr lang="hr-HR" dirty="0"/>
              <a:t>RIJNDAEL su razvili belgijski kriptografi </a:t>
            </a:r>
            <a:r>
              <a:rPr lang="hr-HR" dirty="0" err="1"/>
              <a:t>Joan</a:t>
            </a:r>
            <a:r>
              <a:rPr lang="hr-HR" dirty="0"/>
              <a:t> </a:t>
            </a:r>
            <a:r>
              <a:rPr lang="hr-HR" dirty="0" err="1"/>
              <a:t>Daemen</a:t>
            </a:r>
            <a:r>
              <a:rPr lang="hr-HR" dirty="0"/>
              <a:t> i Vincent </a:t>
            </a:r>
            <a:r>
              <a:rPr lang="hr-HR" dirty="0" err="1"/>
              <a:t>Rijmen</a:t>
            </a:r>
            <a:r>
              <a:rPr lang="hr-HR" dirty="0"/>
              <a:t> s Katoličkog sveučilišta </a:t>
            </a:r>
            <a:r>
              <a:rPr lang="hr-HR" dirty="0" err="1"/>
              <a:t>Leuven</a:t>
            </a:r>
            <a:endParaRPr lang="hr-HR" dirty="0"/>
          </a:p>
          <a:p>
            <a:pPr marL="0" indent="0">
              <a:buNone/>
            </a:pPr>
            <a:endParaRPr lang="hr-HR" dirty="0"/>
          </a:p>
        </p:txBody>
      </p:sp>
    </p:spTree>
    <p:extLst>
      <p:ext uri="{BB962C8B-B14F-4D97-AF65-F5344CB8AC3E}">
        <p14:creationId xmlns:p14="http://schemas.microsoft.com/office/powerpoint/2010/main" val="476868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E574-5351-4905-A2D5-27831EFD617D}"/>
              </a:ext>
            </a:extLst>
          </p:cNvPr>
          <p:cNvSpPr>
            <a:spLocks noGrp="1"/>
          </p:cNvSpPr>
          <p:nvPr>
            <p:ph type="title"/>
          </p:nvPr>
        </p:nvSpPr>
        <p:spPr/>
        <p:txBody>
          <a:bodyPr/>
          <a:lstStyle/>
          <a:p>
            <a:r>
              <a:rPr lang="hr-HR" dirty="0"/>
              <a:t>Koliko je AES siguran?</a:t>
            </a:r>
          </a:p>
        </p:txBody>
      </p:sp>
      <p:sp>
        <p:nvSpPr>
          <p:cNvPr id="3" name="Content Placeholder 2">
            <a:extLst>
              <a:ext uri="{FF2B5EF4-FFF2-40B4-BE49-F238E27FC236}">
                <a16:creationId xmlns:a16="http://schemas.microsoft.com/office/drawing/2014/main" id="{B6E7DA3F-EAA7-4AE5-BC39-BFDDCDA71325}"/>
              </a:ext>
            </a:extLst>
          </p:cNvPr>
          <p:cNvSpPr>
            <a:spLocks noGrp="1"/>
          </p:cNvSpPr>
          <p:nvPr>
            <p:ph idx="1"/>
          </p:nvPr>
        </p:nvSpPr>
        <p:spPr/>
        <p:txBody>
          <a:bodyPr/>
          <a:lstStyle/>
          <a:p>
            <a:r>
              <a:rPr lang="hr-HR" dirty="0">
                <a:hlinkClick r:id="rId2"/>
              </a:rPr>
              <a:t>https://blog.v-comply.com/256-bit-encryption/</a:t>
            </a:r>
            <a:endParaRPr lang="hr-HR" dirty="0"/>
          </a:p>
          <a:p>
            <a:endParaRPr lang="hr-HR" dirty="0"/>
          </a:p>
        </p:txBody>
      </p:sp>
      <p:pic>
        <p:nvPicPr>
          <p:cNvPr id="4" name="Picture 3">
            <a:extLst>
              <a:ext uri="{FF2B5EF4-FFF2-40B4-BE49-F238E27FC236}">
                <a16:creationId xmlns:a16="http://schemas.microsoft.com/office/drawing/2014/main" id="{A5EC63A1-4FDE-457A-A391-43EE90A13512}"/>
              </a:ext>
            </a:extLst>
          </p:cNvPr>
          <p:cNvPicPr>
            <a:picLocks noChangeAspect="1"/>
          </p:cNvPicPr>
          <p:nvPr/>
        </p:nvPicPr>
        <p:blipFill>
          <a:blip r:embed="rId3"/>
          <a:stretch>
            <a:fillRect/>
          </a:stretch>
        </p:blipFill>
        <p:spPr>
          <a:xfrm>
            <a:off x="2123728" y="2292349"/>
            <a:ext cx="4562475" cy="4019550"/>
          </a:xfrm>
          <a:prstGeom prst="rect">
            <a:avLst/>
          </a:prstGeom>
        </p:spPr>
      </p:pic>
    </p:spTree>
    <p:extLst>
      <p:ext uri="{BB962C8B-B14F-4D97-AF65-F5344CB8AC3E}">
        <p14:creationId xmlns:p14="http://schemas.microsoft.com/office/powerpoint/2010/main" val="3547937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4683-FA15-44DD-8DA7-D098DCDF63CE}"/>
              </a:ext>
            </a:extLst>
          </p:cNvPr>
          <p:cNvSpPr>
            <a:spLocks noGrp="1"/>
          </p:cNvSpPr>
          <p:nvPr>
            <p:ph type="title"/>
          </p:nvPr>
        </p:nvSpPr>
        <p:spPr/>
        <p:txBody>
          <a:bodyPr/>
          <a:lstStyle/>
          <a:p>
            <a:r>
              <a:rPr lang="hr-HR" dirty="0"/>
              <a:t>Koliko je AES siguran?</a:t>
            </a:r>
          </a:p>
        </p:txBody>
      </p:sp>
      <p:sp>
        <p:nvSpPr>
          <p:cNvPr id="4" name="Content Placeholder 3">
            <a:extLst>
              <a:ext uri="{FF2B5EF4-FFF2-40B4-BE49-F238E27FC236}">
                <a16:creationId xmlns:a16="http://schemas.microsoft.com/office/drawing/2014/main" id="{F5C073AD-2462-0016-272B-28F2E7D97FC7}"/>
              </a:ext>
            </a:extLst>
          </p:cNvPr>
          <p:cNvSpPr>
            <a:spLocks noGrp="1"/>
          </p:cNvSpPr>
          <p:nvPr>
            <p:ph idx="1"/>
          </p:nvPr>
        </p:nvSpPr>
        <p:spPr/>
        <p:txBody>
          <a:bodyPr/>
          <a:lstStyle/>
          <a:p>
            <a:endParaRPr lang="hr-HR"/>
          </a:p>
        </p:txBody>
      </p:sp>
      <p:pic>
        <p:nvPicPr>
          <p:cNvPr id="5122" name="Picture 2" descr="https://info.townsendsecurity.com/hs-fs/hubfs/images/crack-aes.png?t=1504020180261&amp;width=1958&amp;height=1958&amp;name=crack-aes.png">
            <a:extLst>
              <a:ext uri="{FF2B5EF4-FFF2-40B4-BE49-F238E27FC236}">
                <a16:creationId xmlns:a16="http://schemas.microsoft.com/office/drawing/2014/main" id="{0A474315-E6F8-47E7-91FC-4F261A52D3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7176D-50A7-D7F8-C1E0-4510E24040A5}"/>
              </a:ext>
            </a:extLst>
          </p:cNvPr>
          <p:cNvSpPr>
            <a:spLocks noGrp="1"/>
          </p:cNvSpPr>
          <p:nvPr>
            <p:ph type="title"/>
          </p:nvPr>
        </p:nvSpPr>
        <p:spPr/>
        <p:txBody>
          <a:bodyPr/>
          <a:lstStyle/>
          <a:p>
            <a:r>
              <a:rPr lang="hr-HR" dirty="0"/>
              <a:t>Apple vs UK</a:t>
            </a:r>
          </a:p>
        </p:txBody>
      </p:sp>
      <p:sp>
        <p:nvSpPr>
          <p:cNvPr id="3" name="Content Placeholder 2">
            <a:extLst>
              <a:ext uri="{FF2B5EF4-FFF2-40B4-BE49-F238E27FC236}">
                <a16:creationId xmlns:a16="http://schemas.microsoft.com/office/drawing/2014/main" id="{EBD8A766-F154-435E-7AD7-AD0D6A566723}"/>
              </a:ext>
            </a:extLst>
          </p:cNvPr>
          <p:cNvSpPr>
            <a:spLocks noGrp="1"/>
          </p:cNvSpPr>
          <p:nvPr>
            <p:ph idx="1"/>
          </p:nvPr>
        </p:nvSpPr>
        <p:spPr/>
        <p:txBody>
          <a:bodyPr/>
          <a:lstStyle/>
          <a:p>
            <a:r>
              <a:rPr lang="hr-HR" dirty="0">
                <a:hlinkClick r:id="rId2"/>
              </a:rPr>
              <a:t>https://www.theguardian.com/technology/2025/mar/14/apple-uk-encryption-legal-challenge-heard-behind-closed-doors</a:t>
            </a:r>
            <a:endParaRPr lang="hr-HR" dirty="0"/>
          </a:p>
          <a:p>
            <a:r>
              <a:rPr lang="en-US" dirty="0"/>
              <a:t>Apple is fighting a technology capability notice issued under the </a:t>
            </a:r>
            <a:r>
              <a:rPr lang="hr-HR" dirty="0"/>
              <a:t>UK </a:t>
            </a:r>
            <a:r>
              <a:rPr lang="en-US" dirty="0"/>
              <a:t>Investigatory Powers Act, which requires companies to assist law enforcement in providing evidence. </a:t>
            </a:r>
            <a:endParaRPr lang="hr-HR" dirty="0"/>
          </a:p>
          <a:p>
            <a:r>
              <a:rPr lang="en-US" dirty="0"/>
              <a:t>The notice demanded access to Apple’s Advanced Data Protection (ADP) service, which heavily encrypts personal data stored remotely in its servers.</a:t>
            </a:r>
            <a:endParaRPr lang="hr-HR" dirty="0"/>
          </a:p>
        </p:txBody>
      </p:sp>
    </p:spTree>
    <p:extLst>
      <p:ext uri="{BB962C8B-B14F-4D97-AF65-F5344CB8AC3E}">
        <p14:creationId xmlns:p14="http://schemas.microsoft.com/office/powerpoint/2010/main" val="145220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E41F-5BF7-7BAD-3EA6-B8D2E52A5150}"/>
              </a:ext>
            </a:extLst>
          </p:cNvPr>
          <p:cNvSpPr>
            <a:spLocks noGrp="1"/>
          </p:cNvSpPr>
          <p:nvPr>
            <p:ph type="title"/>
          </p:nvPr>
        </p:nvSpPr>
        <p:spPr/>
        <p:txBody>
          <a:bodyPr/>
          <a:lstStyle/>
          <a:p>
            <a:r>
              <a:rPr lang="hr-HR" dirty="0" err="1"/>
              <a:t>Quantum</a:t>
            </a:r>
            <a:r>
              <a:rPr lang="hr-HR" dirty="0"/>
              <a:t> </a:t>
            </a:r>
            <a:r>
              <a:rPr lang="hr-HR" dirty="0" err="1"/>
              <a:t>computing</a:t>
            </a:r>
            <a:r>
              <a:rPr lang="hr-HR" dirty="0"/>
              <a:t> </a:t>
            </a:r>
          </a:p>
        </p:txBody>
      </p:sp>
      <p:sp>
        <p:nvSpPr>
          <p:cNvPr id="3" name="Content Placeholder 2">
            <a:extLst>
              <a:ext uri="{FF2B5EF4-FFF2-40B4-BE49-F238E27FC236}">
                <a16:creationId xmlns:a16="http://schemas.microsoft.com/office/drawing/2014/main" id="{CC39A39F-4A6B-91F4-69F4-0563D3F8392E}"/>
              </a:ext>
            </a:extLst>
          </p:cNvPr>
          <p:cNvSpPr>
            <a:spLocks noGrp="1"/>
          </p:cNvSpPr>
          <p:nvPr>
            <p:ph idx="1"/>
          </p:nvPr>
        </p:nvSpPr>
        <p:spPr/>
        <p:txBody>
          <a:bodyPr/>
          <a:lstStyle/>
          <a:p>
            <a:r>
              <a:rPr lang="en-US" dirty="0"/>
              <a:t>For AES-256, it's estimated that 295 million qubits would be required to crack it, reaffirming its continued security. With innovations like segmented key encryption, AES-256 will likely remain highly resistant to quantum computing for decades</a:t>
            </a:r>
            <a:endParaRPr lang="hr-HR" dirty="0"/>
          </a:p>
          <a:p>
            <a:r>
              <a:rPr lang="hr-HR" dirty="0">
                <a:hlinkClick r:id="rId2"/>
              </a:rPr>
              <a:t>https://www.nist.gov/news-events/news/2024/08/nist-releases-first-3-finalized-post-quantum-encryption-standards</a:t>
            </a:r>
            <a:endParaRPr lang="hr-HR" dirty="0"/>
          </a:p>
          <a:p>
            <a:endParaRPr lang="hr-HR" dirty="0"/>
          </a:p>
        </p:txBody>
      </p:sp>
    </p:spTree>
    <p:extLst>
      <p:ext uri="{BB962C8B-B14F-4D97-AF65-F5344CB8AC3E}">
        <p14:creationId xmlns:p14="http://schemas.microsoft.com/office/powerpoint/2010/main" val="962484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7556-A901-425A-88C0-7959B6C796FB}"/>
              </a:ext>
            </a:extLst>
          </p:cNvPr>
          <p:cNvSpPr>
            <a:spLocks noGrp="1"/>
          </p:cNvSpPr>
          <p:nvPr>
            <p:ph type="title"/>
          </p:nvPr>
        </p:nvSpPr>
        <p:spPr/>
        <p:txBody>
          <a:bodyPr/>
          <a:lstStyle/>
          <a:p>
            <a:r>
              <a:rPr lang="hr-HR" dirty="0"/>
              <a:t>Primjena simetrične kriptografije</a:t>
            </a:r>
          </a:p>
        </p:txBody>
      </p:sp>
      <p:sp>
        <p:nvSpPr>
          <p:cNvPr id="3" name="Content Placeholder 2">
            <a:extLst>
              <a:ext uri="{FF2B5EF4-FFF2-40B4-BE49-F238E27FC236}">
                <a16:creationId xmlns:a16="http://schemas.microsoft.com/office/drawing/2014/main" id="{0DDCA671-1379-4BBD-AD4F-000F16E7638A}"/>
              </a:ext>
            </a:extLst>
          </p:cNvPr>
          <p:cNvSpPr>
            <a:spLocks noGrp="1"/>
          </p:cNvSpPr>
          <p:nvPr>
            <p:ph idx="1"/>
          </p:nvPr>
        </p:nvSpPr>
        <p:spPr/>
        <p:txBody>
          <a:bodyPr/>
          <a:lstStyle/>
          <a:p>
            <a:r>
              <a:rPr lang="hr-HR" dirty="0"/>
              <a:t>Zaštita pohranjenih datoteka</a:t>
            </a:r>
          </a:p>
          <a:p>
            <a:r>
              <a:rPr lang="hr-HR" dirty="0"/>
              <a:t>Enkripcija čitavog diska (npr. </a:t>
            </a:r>
            <a:r>
              <a:rPr lang="hr-HR" dirty="0" err="1"/>
              <a:t>Bitlocker</a:t>
            </a:r>
            <a:r>
              <a:rPr lang="hr-HR" dirty="0"/>
              <a:t>)</a:t>
            </a:r>
          </a:p>
          <a:p>
            <a:r>
              <a:rPr lang="hr-HR" dirty="0"/>
              <a:t>VPN (za razmjenu simetričnih ključeva koristi se asimetrična kriptografija)</a:t>
            </a:r>
          </a:p>
          <a:p>
            <a:r>
              <a:rPr lang="hr-HR" dirty="0"/>
              <a:t>TLS (za razmjenu simetričnih ključeva koristi se asimetrična kriptografija)</a:t>
            </a:r>
          </a:p>
          <a:p>
            <a:endParaRPr lang="hr-HR" dirty="0"/>
          </a:p>
          <a:p>
            <a:endParaRPr lang="hr-HR" dirty="0"/>
          </a:p>
          <a:p>
            <a:endParaRPr lang="hr-HR" dirty="0"/>
          </a:p>
        </p:txBody>
      </p:sp>
    </p:spTree>
    <p:extLst>
      <p:ext uri="{BB962C8B-B14F-4D97-AF65-F5344CB8AC3E}">
        <p14:creationId xmlns:p14="http://schemas.microsoft.com/office/powerpoint/2010/main" val="3404038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9F2919-8085-4B15-8FCF-D1BBB002F676}"/>
              </a:ext>
            </a:extLst>
          </p:cNvPr>
          <p:cNvSpPr>
            <a:spLocks noGrp="1"/>
          </p:cNvSpPr>
          <p:nvPr>
            <p:ph type="title"/>
          </p:nvPr>
        </p:nvSpPr>
        <p:spPr/>
        <p:txBody>
          <a:bodyPr/>
          <a:lstStyle/>
          <a:p>
            <a:pPr>
              <a:defRPr/>
            </a:pPr>
            <a:r>
              <a:rPr lang="hr-HR" dirty="0"/>
              <a:t>TLS Razmjena ključeva</a:t>
            </a:r>
          </a:p>
        </p:txBody>
      </p:sp>
      <p:pic>
        <p:nvPicPr>
          <p:cNvPr id="40962" name="Content Placeholder 3">
            <a:extLst>
              <a:ext uri="{FF2B5EF4-FFF2-40B4-BE49-F238E27FC236}">
                <a16:creationId xmlns:a16="http://schemas.microsoft.com/office/drawing/2014/main" id="{4B187F31-919A-4290-B0A1-3D33A66B8E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662" y="2401094"/>
            <a:ext cx="5400675" cy="3200400"/>
          </a:xfrm>
        </p:spPr>
      </p:pic>
    </p:spTree>
    <p:extLst>
      <p:ext uri="{BB962C8B-B14F-4D97-AF65-F5344CB8AC3E}">
        <p14:creationId xmlns:p14="http://schemas.microsoft.com/office/powerpoint/2010/main" val="2905400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D71A-D2D6-49BE-A072-7B07373D7633}"/>
              </a:ext>
            </a:extLst>
          </p:cNvPr>
          <p:cNvSpPr>
            <a:spLocks noGrp="1"/>
          </p:cNvSpPr>
          <p:nvPr>
            <p:ph type="title"/>
          </p:nvPr>
        </p:nvSpPr>
        <p:spPr/>
        <p:txBody>
          <a:bodyPr/>
          <a:lstStyle/>
          <a:p>
            <a:r>
              <a:rPr lang="hr-HR" dirty="0"/>
              <a:t>Asimetrična kriptografija</a:t>
            </a:r>
          </a:p>
        </p:txBody>
      </p:sp>
      <p:pic>
        <p:nvPicPr>
          <p:cNvPr id="4" name="Content Placeholder 3">
            <a:extLst>
              <a:ext uri="{FF2B5EF4-FFF2-40B4-BE49-F238E27FC236}">
                <a16:creationId xmlns:a16="http://schemas.microsoft.com/office/drawing/2014/main" id="{52A1E925-EFA1-4A5C-8C4B-AAF73C01FF10}"/>
              </a:ext>
            </a:extLst>
          </p:cNvPr>
          <p:cNvPicPr>
            <a:picLocks noGrp="1" noChangeAspect="1"/>
          </p:cNvPicPr>
          <p:nvPr>
            <p:ph idx="1"/>
          </p:nvPr>
        </p:nvPicPr>
        <p:blipFill>
          <a:blip r:embed="rId2"/>
          <a:stretch>
            <a:fillRect/>
          </a:stretch>
        </p:blipFill>
        <p:spPr>
          <a:xfrm>
            <a:off x="628650" y="2061318"/>
            <a:ext cx="7886700" cy="3879952"/>
          </a:xfrm>
          <a:prstGeom prst="rect">
            <a:avLst/>
          </a:prstGeom>
        </p:spPr>
      </p:pic>
    </p:spTree>
    <p:extLst>
      <p:ext uri="{BB962C8B-B14F-4D97-AF65-F5344CB8AC3E}">
        <p14:creationId xmlns:p14="http://schemas.microsoft.com/office/powerpoint/2010/main" val="2664767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39B0-5C67-48CF-86A9-6D4CAFD55E73}"/>
              </a:ext>
            </a:extLst>
          </p:cNvPr>
          <p:cNvSpPr>
            <a:spLocks noGrp="1"/>
          </p:cNvSpPr>
          <p:nvPr>
            <p:ph type="title"/>
          </p:nvPr>
        </p:nvSpPr>
        <p:spPr/>
        <p:txBody>
          <a:bodyPr/>
          <a:lstStyle/>
          <a:p>
            <a:r>
              <a:rPr lang="hr-HR" dirty="0"/>
              <a:t>Asimetrična kriptografija</a:t>
            </a:r>
          </a:p>
        </p:txBody>
      </p:sp>
      <p:sp>
        <p:nvSpPr>
          <p:cNvPr id="3" name="Content Placeholder 2">
            <a:extLst>
              <a:ext uri="{FF2B5EF4-FFF2-40B4-BE49-F238E27FC236}">
                <a16:creationId xmlns:a16="http://schemas.microsoft.com/office/drawing/2014/main" id="{FE69B585-4E62-45A3-8280-7983BFB6FF9E}"/>
              </a:ext>
            </a:extLst>
          </p:cNvPr>
          <p:cNvSpPr>
            <a:spLocks noGrp="1"/>
          </p:cNvSpPr>
          <p:nvPr>
            <p:ph idx="1"/>
          </p:nvPr>
        </p:nvSpPr>
        <p:spPr/>
        <p:txBody>
          <a:bodyPr/>
          <a:lstStyle/>
          <a:p>
            <a:r>
              <a:rPr lang="hr-HR" dirty="0"/>
              <a:t>Asimetrični algoritmi:</a:t>
            </a:r>
          </a:p>
          <a:p>
            <a:pPr lvl="1"/>
            <a:r>
              <a:rPr lang="en-GB" altLang="sr-Latn-RS" dirty="0">
                <a:cs typeface="Times New Roman" panose="02020603050405020304" pitchFamily="18" charset="0"/>
              </a:rPr>
              <a:t>koriste 2 </a:t>
            </a:r>
            <a:r>
              <a:rPr lang="en-GB" altLang="sr-Latn-RS" dirty="0" err="1">
                <a:cs typeface="Times New Roman" panose="02020603050405020304" pitchFamily="18" charset="0"/>
              </a:rPr>
              <a:t>ključa</a:t>
            </a:r>
            <a:r>
              <a:rPr lang="en-GB" altLang="sr-Latn-RS" dirty="0">
                <a:cs typeface="Times New Roman" panose="02020603050405020304" pitchFamily="18" charset="0"/>
              </a:rPr>
              <a:t>:</a:t>
            </a:r>
            <a:r>
              <a:rPr lang="en-GB" altLang="sr-Latn-RS" b="1" dirty="0">
                <a:cs typeface="Times New Roman" panose="02020603050405020304" pitchFamily="18" charset="0"/>
              </a:rPr>
              <a:t> </a:t>
            </a:r>
            <a:r>
              <a:rPr lang="en-GB" altLang="sr-Latn-RS" b="1" dirty="0" err="1">
                <a:cs typeface="Times New Roman" panose="02020603050405020304" pitchFamily="18" charset="0"/>
              </a:rPr>
              <a:t>javni</a:t>
            </a:r>
            <a:r>
              <a:rPr lang="en-GB" altLang="sr-Latn-RS" b="1" dirty="0">
                <a:cs typeface="Times New Roman" panose="02020603050405020304" pitchFamily="18" charset="0"/>
              </a:rPr>
              <a:t> </a:t>
            </a:r>
            <a:r>
              <a:rPr lang="en-GB" altLang="sr-Latn-RS" i="1" dirty="0">
                <a:cs typeface="Times New Roman" panose="02020603050405020304" pitchFamily="18" charset="0"/>
              </a:rPr>
              <a:t>(public)</a:t>
            </a:r>
            <a:r>
              <a:rPr lang="en-GB" altLang="sr-Latn-RS" dirty="0">
                <a:cs typeface="Times New Roman" panose="02020603050405020304" pitchFamily="18" charset="0"/>
              </a:rPr>
              <a:t> i </a:t>
            </a:r>
            <a:r>
              <a:rPr lang="en-GB" altLang="sr-Latn-RS" b="1" dirty="0" err="1">
                <a:cs typeface="Times New Roman" panose="02020603050405020304" pitchFamily="18" charset="0"/>
              </a:rPr>
              <a:t>tajni</a:t>
            </a:r>
            <a:r>
              <a:rPr lang="en-GB" altLang="sr-Latn-RS" b="1" dirty="0">
                <a:cs typeface="Times New Roman" panose="02020603050405020304" pitchFamily="18" charset="0"/>
              </a:rPr>
              <a:t> </a:t>
            </a:r>
            <a:r>
              <a:rPr lang="en-GB" altLang="sr-Latn-RS" i="1" dirty="0">
                <a:cs typeface="Times New Roman" panose="02020603050405020304" pitchFamily="18" charset="0"/>
              </a:rPr>
              <a:t>(private)</a:t>
            </a:r>
            <a:r>
              <a:rPr lang="en-GB" altLang="sr-Latn-RS" dirty="0">
                <a:cs typeface="Times New Roman" panose="02020603050405020304" pitchFamily="18" charset="0"/>
              </a:rPr>
              <a:t> </a:t>
            </a:r>
          </a:p>
          <a:p>
            <a:pPr lvl="1"/>
            <a:r>
              <a:rPr lang="en-GB" altLang="sr-Latn-RS" b="1" dirty="0" err="1">
                <a:cs typeface="Times New Roman" panose="02020603050405020304" pitchFamily="18" charset="0"/>
              </a:rPr>
              <a:t>tajni</a:t>
            </a:r>
            <a:r>
              <a:rPr lang="en-GB" altLang="sr-Latn-RS" dirty="0">
                <a:cs typeface="Times New Roman" panose="02020603050405020304" pitchFamily="18" charset="0"/>
              </a:rPr>
              <a:t> </a:t>
            </a:r>
            <a:r>
              <a:rPr lang="en-GB" altLang="sr-Latn-RS" dirty="0" err="1">
                <a:cs typeface="Times New Roman" panose="02020603050405020304" pitchFamily="18" charset="0"/>
              </a:rPr>
              <a:t>ključ</a:t>
            </a:r>
            <a:r>
              <a:rPr lang="en-GB" altLang="sr-Latn-RS" dirty="0">
                <a:cs typeface="Times New Roman" panose="02020603050405020304" pitchFamily="18" charset="0"/>
              </a:rPr>
              <a:t> </a:t>
            </a:r>
            <a:r>
              <a:rPr lang="en-GB" altLang="sr-Latn-RS" dirty="0" err="1">
                <a:cs typeface="Times New Roman" panose="02020603050405020304" pitchFamily="18" charset="0"/>
              </a:rPr>
              <a:t>poznat</a:t>
            </a:r>
            <a:r>
              <a:rPr lang="en-GB" altLang="sr-Latn-RS" dirty="0">
                <a:cs typeface="Times New Roman" panose="02020603050405020304" pitchFamily="18" charset="0"/>
              </a:rPr>
              <a:t> </a:t>
            </a:r>
            <a:r>
              <a:rPr lang="en-GB" altLang="sr-Latn-RS" dirty="0" err="1">
                <a:cs typeface="Times New Roman" panose="02020603050405020304" pitchFamily="18" charset="0"/>
              </a:rPr>
              <a:t>samo</a:t>
            </a:r>
            <a:r>
              <a:rPr lang="en-GB" altLang="sr-Latn-RS" dirty="0">
                <a:cs typeface="Times New Roman" panose="02020603050405020304" pitchFamily="18" charset="0"/>
              </a:rPr>
              <a:t> </a:t>
            </a:r>
            <a:r>
              <a:rPr lang="en-GB" altLang="sr-Latn-RS" dirty="0" err="1">
                <a:cs typeface="Times New Roman" panose="02020603050405020304" pitchFamily="18" charset="0"/>
              </a:rPr>
              <a:t>jednoj</a:t>
            </a:r>
            <a:r>
              <a:rPr lang="en-GB" altLang="sr-Latn-RS" dirty="0">
                <a:cs typeface="Times New Roman" panose="02020603050405020304" pitchFamily="18" charset="0"/>
              </a:rPr>
              <a:t> </a:t>
            </a:r>
            <a:r>
              <a:rPr lang="en-GB" altLang="sr-Latn-RS" dirty="0" err="1">
                <a:cs typeface="Times New Roman" panose="02020603050405020304" pitchFamily="18" charset="0"/>
              </a:rPr>
              <a:t>osobi</a:t>
            </a:r>
            <a:r>
              <a:rPr lang="en-GB" altLang="sr-Latn-RS" dirty="0">
                <a:cs typeface="Times New Roman" panose="02020603050405020304" pitchFamily="18" charset="0"/>
              </a:rPr>
              <a:t>, </a:t>
            </a:r>
            <a:r>
              <a:rPr lang="en-GB" altLang="sr-Latn-RS" b="1" dirty="0" err="1">
                <a:cs typeface="Times New Roman" panose="02020603050405020304" pitchFamily="18" charset="0"/>
              </a:rPr>
              <a:t>javni</a:t>
            </a:r>
            <a:r>
              <a:rPr lang="en-GB" altLang="sr-Latn-RS" dirty="0">
                <a:cs typeface="Times New Roman" panose="02020603050405020304" pitchFamily="18" charset="0"/>
              </a:rPr>
              <a:t> </a:t>
            </a:r>
            <a:r>
              <a:rPr lang="en-GB" altLang="sr-Latn-RS" dirty="0" err="1">
                <a:cs typeface="Times New Roman" panose="02020603050405020304" pitchFamily="18" charset="0"/>
              </a:rPr>
              <a:t>ključ</a:t>
            </a:r>
            <a:r>
              <a:rPr lang="en-GB" altLang="sr-Latn-RS" dirty="0">
                <a:cs typeface="Times New Roman" panose="02020603050405020304" pitchFamily="18" charset="0"/>
              </a:rPr>
              <a:t> </a:t>
            </a:r>
            <a:r>
              <a:rPr lang="en-GB" altLang="sr-Latn-RS" dirty="0" err="1">
                <a:cs typeface="Times New Roman" panose="02020603050405020304" pitchFamily="18" charset="0"/>
              </a:rPr>
              <a:t>dostupan</a:t>
            </a:r>
            <a:r>
              <a:rPr lang="en-GB" altLang="sr-Latn-RS" dirty="0">
                <a:cs typeface="Times New Roman" panose="02020603050405020304" pitchFamily="18" charset="0"/>
              </a:rPr>
              <a:t> </a:t>
            </a:r>
            <a:r>
              <a:rPr lang="en-GB" altLang="sr-Latn-RS" dirty="0" err="1">
                <a:cs typeface="Times New Roman" panose="02020603050405020304" pitchFamily="18" charset="0"/>
              </a:rPr>
              <a:t>svima</a:t>
            </a:r>
            <a:endParaRPr lang="hr-HR" altLang="sr-Latn-RS" dirty="0">
              <a:cs typeface="Times New Roman" panose="02020603050405020304" pitchFamily="18" charset="0"/>
            </a:endParaRPr>
          </a:p>
          <a:p>
            <a:pPr algn="just"/>
            <a:r>
              <a:rPr lang="en-GB" altLang="sr-Latn-RS" dirty="0">
                <a:cs typeface="Times New Roman" panose="02020603050405020304" pitchFamily="18" charset="0"/>
              </a:rPr>
              <a:t>Postupak </a:t>
            </a:r>
            <a:r>
              <a:rPr lang="en-GB" altLang="sr-Latn-RS" dirty="0" err="1">
                <a:cs typeface="Times New Roman" panose="02020603050405020304" pitchFamily="18" charset="0"/>
              </a:rPr>
              <a:t>šifriranja</a:t>
            </a:r>
            <a:r>
              <a:rPr lang="en-GB" altLang="sr-Latn-RS" dirty="0">
                <a:cs typeface="Times New Roman" panose="02020603050405020304" pitchFamily="18" charset="0"/>
              </a:rPr>
              <a:t> </a:t>
            </a:r>
            <a:r>
              <a:rPr lang="en-GB" altLang="sr-Latn-RS" dirty="0" err="1">
                <a:cs typeface="Times New Roman" panose="02020603050405020304" pitchFamily="18" charset="0"/>
              </a:rPr>
              <a:t>kod</a:t>
            </a:r>
            <a:r>
              <a:rPr lang="en-GB" altLang="sr-Latn-RS" dirty="0">
                <a:cs typeface="Times New Roman" panose="02020603050405020304" pitchFamily="18" charset="0"/>
              </a:rPr>
              <a:t> </a:t>
            </a:r>
            <a:r>
              <a:rPr lang="en-GB" altLang="sr-Latn-RS" dirty="0" err="1">
                <a:cs typeface="Times New Roman" panose="02020603050405020304" pitchFamily="18" charset="0"/>
              </a:rPr>
              <a:t>asimetričnih</a:t>
            </a:r>
            <a:r>
              <a:rPr lang="en-GB" altLang="sr-Latn-RS" dirty="0">
                <a:cs typeface="Times New Roman" panose="02020603050405020304" pitchFamily="18" charset="0"/>
              </a:rPr>
              <a:t> </a:t>
            </a:r>
            <a:r>
              <a:rPr lang="en-GB" altLang="sr-Latn-RS" dirty="0" err="1">
                <a:cs typeface="Times New Roman" panose="02020603050405020304" pitchFamily="18" charset="0"/>
              </a:rPr>
              <a:t>algoritama</a:t>
            </a:r>
            <a:r>
              <a:rPr lang="en-GB" altLang="sr-Latn-RS" dirty="0">
                <a:cs typeface="Times New Roman" panose="02020603050405020304" pitchFamily="18" charset="0"/>
              </a:rPr>
              <a:t>:</a:t>
            </a:r>
          </a:p>
          <a:p>
            <a:pPr lvl="1" algn="just"/>
            <a:r>
              <a:rPr lang="en-GB" altLang="sr-Latn-RS" dirty="0" err="1">
                <a:cs typeface="Times New Roman" panose="02020603050405020304" pitchFamily="18" charset="0"/>
              </a:rPr>
              <a:t>Pošiljatelj</a:t>
            </a:r>
            <a:r>
              <a:rPr lang="en-GB" altLang="sr-Latn-RS" dirty="0">
                <a:cs typeface="Times New Roman" panose="02020603050405020304" pitchFamily="18" charset="0"/>
              </a:rPr>
              <a:t> </a:t>
            </a:r>
            <a:r>
              <a:rPr lang="en-GB" altLang="sr-Latn-RS" dirty="0" err="1">
                <a:cs typeface="Times New Roman" panose="02020603050405020304" pitchFamily="18" charset="0"/>
              </a:rPr>
              <a:t>šifrira</a:t>
            </a:r>
            <a:r>
              <a:rPr lang="en-GB" altLang="sr-Latn-RS" dirty="0">
                <a:cs typeface="Times New Roman" panose="02020603050405020304" pitchFamily="18" charset="0"/>
              </a:rPr>
              <a:t> </a:t>
            </a:r>
            <a:r>
              <a:rPr lang="en-GB" altLang="sr-Latn-RS" dirty="0" err="1">
                <a:cs typeface="Times New Roman" panose="02020603050405020304" pitchFamily="18" charset="0"/>
              </a:rPr>
              <a:t>poruku</a:t>
            </a:r>
            <a:r>
              <a:rPr lang="en-GB" altLang="sr-Latn-RS" dirty="0">
                <a:cs typeface="Times New Roman" panose="02020603050405020304" pitchFamily="18" charset="0"/>
              </a:rPr>
              <a:t> </a:t>
            </a:r>
            <a:r>
              <a:rPr lang="en-GB" altLang="sr-Latn-RS" dirty="0" err="1">
                <a:cs typeface="Times New Roman" panose="02020603050405020304" pitchFamily="18" charset="0"/>
              </a:rPr>
              <a:t>asimetričnim</a:t>
            </a:r>
            <a:r>
              <a:rPr lang="en-GB" altLang="sr-Latn-RS" dirty="0">
                <a:cs typeface="Times New Roman" panose="02020603050405020304" pitchFamily="18" charset="0"/>
              </a:rPr>
              <a:t> </a:t>
            </a:r>
            <a:r>
              <a:rPr lang="en-GB" altLang="sr-Latn-RS" dirty="0" err="1">
                <a:cs typeface="Times New Roman" panose="02020603050405020304" pitchFamily="18" charset="0"/>
              </a:rPr>
              <a:t>algoritmom</a:t>
            </a:r>
            <a:r>
              <a:rPr lang="en-GB" altLang="sr-Latn-RS" dirty="0">
                <a:cs typeface="Times New Roman" panose="02020603050405020304" pitchFamily="18" charset="0"/>
              </a:rPr>
              <a:t> </a:t>
            </a:r>
            <a:r>
              <a:rPr lang="en-GB" altLang="sr-Latn-RS" dirty="0" err="1">
                <a:cs typeface="Times New Roman" panose="02020603050405020304" pitchFamily="18" charset="0"/>
              </a:rPr>
              <a:t>koristeći</a:t>
            </a:r>
            <a:r>
              <a:rPr lang="en-GB" altLang="sr-Latn-RS" dirty="0">
                <a:cs typeface="Times New Roman" panose="02020603050405020304" pitchFamily="18" charset="0"/>
              </a:rPr>
              <a:t> </a:t>
            </a:r>
            <a:r>
              <a:rPr lang="en-GB" altLang="sr-Latn-RS" dirty="0" err="1">
                <a:cs typeface="Times New Roman" panose="02020603050405020304" pitchFamily="18" charset="0"/>
              </a:rPr>
              <a:t>primateljev</a:t>
            </a:r>
            <a:r>
              <a:rPr lang="en-GB" altLang="sr-Latn-RS" dirty="0">
                <a:cs typeface="Times New Roman" panose="02020603050405020304" pitchFamily="18" charset="0"/>
              </a:rPr>
              <a:t> </a:t>
            </a:r>
            <a:r>
              <a:rPr lang="en-GB" altLang="sr-Latn-RS" b="1" dirty="0" err="1">
                <a:cs typeface="Times New Roman" panose="02020603050405020304" pitchFamily="18" charset="0"/>
              </a:rPr>
              <a:t>javni</a:t>
            </a:r>
            <a:r>
              <a:rPr lang="en-GB" altLang="sr-Latn-RS" dirty="0">
                <a:cs typeface="Times New Roman" panose="02020603050405020304" pitchFamily="18" charset="0"/>
              </a:rPr>
              <a:t> </a:t>
            </a:r>
            <a:r>
              <a:rPr lang="en-GB" altLang="sr-Latn-RS" dirty="0" err="1">
                <a:cs typeface="Times New Roman" panose="02020603050405020304" pitchFamily="18" charset="0"/>
              </a:rPr>
              <a:t>ključ</a:t>
            </a:r>
            <a:r>
              <a:rPr lang="en-GB" altLang="sr-Latn-RS" dirty="0">
                <a:cs typeface="Times New Roman" panose="02020603050405020304" pitchFamily="18" charset="0"/>
              </a:rPr>
              <a:t> i </a:t>
            </a:r>
            <a:r>
              <a:rPr lang="en-GB" altLang="sr-Latn-RS" dirty="0" err="1">
                <a:cs typeface="Times New Roman" panose="02020603050405020304" pitchFamily="18" charset="0"/>
              </a:rPr>
              <a:t>šalje</a:t>
            </a:r>
            <a:r>
              <a:rPr lang="en-GB" altLang="sr-Latn-RS" dirty="0">
                <a:cs typeface="Times New Roman" panose="02020603050405020304" pitchFamily="18" charset="0"/>
              </a:rPr>
              <a:t> </a:t>
            </a:r>
            <a:r>
              <a:rPr lang="en-GB" altLang="sr-Latn-RS" dirty="0" err="1">
                <a:cs typeface="Times New Roman" panose="02020603050405020304" pitchFamily="18" charset="0"/>
              </a:rPr>
              <a:t>šifriranu</a:t>
            </a:r>
            <a:r>
              <a:rPr lang="en-GB" altLang="sr-Latn-RS" dirty="0">
                <a:cs typeface="Times New Roman" panose="02020603050405020304" pitchFamily="18" charset="0"/>
              </a:rPr>
              <a:t> </a:t>
            </a:r>
            <a:r>
              <a:rPr lang="en-GB" altLang="sr-Latn-RS" dirty="0" err="1">
                <a:cs typeface="Times New Roman" panose="02020603050405020304" pitchFamily="18" charset="0"/>
              </a:rPr>
              <a:t>poruku</a:t>
            </a:r>
            <a:r>
              <a:rPr lang="en-GB" altLang="sr-Latn-RS" dirty="0">
                <a:cs typeface="Times New Roman" panose="02020603050405020304" pitchFamily="18" charset="0"/>
              </a:rPr>
              <a:t> </a:t>
            </a:r>
            <a:r>
              <a:rPr lang="en-GB" altLang="sr-Latn-RS" dirty="0" err="1">
                <a:cs typeface="Times New Roman" panose="02020603050405020304" pitchFamily="18" charset="0"/>
              </a:rPr>
              <a:t>primatelju</a:t>
            </a:r>
            <a:endParaRPr lang="en-GB" altLang="sr-Latn-RS" dirty="0">
              <a:cs typeface="Times New Roman" panose="02020603050405020304" pitchFamily="18" charset="0"/>
            </a:endParaRPr>
          </a:p>
          <a:p>
            <a:pPr lvl="1" algn="just"/>
            <a:r>
              <a:rPr lang="en-GB" altLang="sr-Latn-RS" dirty="0" err="1">
                <a:cs typeface="Times New Roman" panose="02020603050405020304" pitchFamily="18" charset="0"/>
              </a:rPr>
              <a:t>Primatelj</a:t>
            </a:r>
            <a:r>
              <a:rPr lang="en-GB" altLang="sr-Latn-RS" dirty="0">
                <a:cs typeface="Times New Roman" panose="02020603050405020304" pitchFamily="18" charset="0"/>
              </a:rPr>
              <a:t> </a:t>
            </a:r>
            <a:r>
              <a:rPr lang="en-GB" altLang="sr-Latn-RS" dirty="0" err="1">
                <a:cs typeface="Times New Roman" panose="02020603050405020304" pitchFamily="18" charset="0"/>
              </a:rPr>
              <a:t>dešifrira</a:t>
            </a:r>
            <a:r>
              <a:rPr lang="en-GB" altLang="sr-Latn-RS" dirty="0">
                <a:cs typeface="Times New Roman" panose="02020603050405020304" pitchFamily="18" charset="0"/>
              </a:rPr>
              <a:t> </a:t>
            </a:r>
            <a:r>
              <a:rPr lang="en-GB" altLang="sr-Latn-RS" dirty="0" err="1">
                <a:cs typeface="Times New Roman" panose="02020603050405020304" pitchFamily="18" charset="0"/>
              </a:rPr>
              <a:t>poruku</a:t>
            </a:r>
            <a:r>
              <a:rPr lang="en-GB" altLang="sr-Latn-RS" dirty="0">
                <a:cs typeface="Times New Roman" panose="02020603050405020304" pitchFamily="18" charset="0"/>
              </a:rPr>
              <a:t> </a:t>
            </a:r>
            <a:r>
              <a:rPr lang="en-GB" altLang="sr-Latn-RS" dirty="0" err="1">
                <a:cs typeface="Times New Roman" panose="02020603050405020304" pitchFamily="18" charset="0"/>
              </a:rPr>
              <a:t>asimetričnim</a:t>
            </a:r>
            <a:r>
              <a:rPr lang="en-GB" altLang="sr-Latn-RS" dirty="0">
                <a:cs typeface="Times New Roman" panose="02020603050405020304" pitchFamily="18" charset="0"/>
              </a:rPr>
              <a:t> </a:t>
            </a:r>
            <a:r>
              <a:rPr lang="en-GB" altLang="sr-Latn-RS" dirty="0" err="1">
                <a:cs typeface="Times New Roman" panose="02020603050405020304" pitchFamily="18" charset="0"/>
              </a:rPr>
              <a:t>algoritmom</a:t>
            </a:r>
            <a:r>
              <a:rPr lang="en-GB" altLang="sr-Latn-RS" dirty="0">
                <a:cs typeface="Times New Roman" panose="02020603050405020304" pitchFamily="18" charset="0"/>
              </a:rPr>
              <a:t> </a:t>
            </a:r>
            <a:r>
              <a:rPr lang="en-GB" altLang="sr-Latn-RS" dirty="0" err="1">
                <a:cs typeface="Times New Roman" panose="02020603050405020304" pitchFamily="18" charset="0"/>
              </a:rPr>
              <a:t>koristeći</a:t>
            </a:r>
            <a:r>
              <a:rPr lang="en-GB" altLang="sr-Latn-RS" dirty="0">
                <a:cs typeface="Times New Roman" panose="02020603050405020304" pitchFamily="18" charset="0"/>
              </a:rPr>
              <a:t> </a:t>
            </a:r>
            <a:r>
              <a:rPr lang="en-GB" altLang="sr-Latn-RS" dirty="0" err="1">
                <a:cs typeface="Times New Roman" panose="02020603050405020304" pitchFamily="18" charset="0"/>
              </a:rPr>
              <a:t>svoj</a:t>
            </a:r>
            <a:r>
              <a:rPr lang="en-GB" altLang="sr-Latn-RS" dirty="0">
                <a:cs typeface="Times New Roman" panose="02020603050405020304" pitchFamily="18" charset="0"/>
              </a:rPr>
              <a:t> </a:t>
            </a:r>
            <a:r>
              <a:rPr lang="en-GB" altLang="sr-Latn-RS" b="1" dirty="0" err="1">
                <a:cs typeface="Times New Roman" panose="02020603050405020304" pitchFamily="18" charset="0"/>
              </a:rPr>
              <a:t>tajni</a:t>
            </a:r>
            <a:r>
              <a:rPr lang="en-GB" altLang="sr-Latn-RS" dirty="0">
                <a:cs typeface="Times New Roman" panose="02020603050405020304" pitchFamily="18" charset="0"/>
              </a:rPr>
              <a:t> </a:t>
            </a:r>
            <a:r>
              <a:rPr lang="en-GB" altLang="sr-Latn-RS" dirty="0" err="1">
                <a:cs typeface="Times New Roman" panose="02020603050405020304" pitchFamily="18" charset="0"/>
              </a:rPr>
              <a:t>ključ</a:t>
            </a:r>
            <a:endParaRPr lang="hr-HR" altLang="sr-Latn-RS" dirty="0">
              <a:cs typeface="Times New Roman" panose="02020603050405020304" pitchFamily="18" charset="0"/>
            </a:endParaRPr>
          </a:p>
          <a:p>
            <a:pPr algn="just"/>
            <a:r>
              <a:rPr lang="hr-HR" dirty="0"/>
              <a:t>Prvi, a ujedno i najpopularniji i najšire korišteni </a:t>
            </a:r>
            <a:r>
              <a:rPr lang="hr-HR" dirty="0" err="1"/>
              <a:t>kriptosustav</a:t>
            </a:r>
            <a:r>
              <a:rPr lang="hr-HR" dirty="0"/>
              <a:t> s javnim ključem je </a:t>
            </a:r>
            <a:r>
              <a:rPr lang="hr-HR" b="1" dirty="0"/>
              <a:t>RSA</a:t>
            </a:r>
            <a:r>
              <a:rPr lang="hr-HR" dirty="0"/>
              <a:t> </a:t>
            </a:r>
            <a:r>
              <a:rPr lang="hr-HR" dirty="0" err="1"/>
              <a:t>kriptosustav</a:t>
            </a:r>
            <a:r>
              <a:rPr lang="hr-HR" dirty="0"/>
              <a:t> koji su izumili </a:t>
            </a:r>
            <a:r>
              <a:rPr lang="hr-HR" dirty="0" err="1"/>
              <a:t>Ron</a:t>
            </a:r>
            <a:r>
              <a:rPr lang="hr-HR" dirty="0"/>
              <a:t> </a:t>
            </a:r>
            <a:r>
              <a:rPr lang="hr-HR" dirty="0" err="1"/>
              <a:t>Rivest</a:t>
            </a:r>
            <a:r>
              <a:rPr lang="hr-HR" dirty="0"/>
              <a:t>, Adi </a:t>
            </a:r>
            <a:r>
              <a:rPr lang="hr-HR" dirty="0" err="1"/>
              <a:t>Shamir</a:t>
            </a:r>
            <a:r>
              <a:rPr lang="hr-HR" dirty="0"/>
              <a:t> i </a:t>
            </a:r>
            <a:r>
              <a:rPr lang="hr-HR" dirty="0" err="1"/>
              <a:t>Len</a:t>
            </a:r>
            <a:r>
              <a:rPr lang="hr-HR" dirty="0"/>
              <a:t> </a:t>
            </a:r>
            <a:r>
              <a:rPr lang="hr-HR" dirty="0" err="1"/>
              <a:t>Adleman</a:t>
            </a:r>
            <a:r>
              <a:rPr lang="hr-HR" dirty="0"/>
              <a:t> 1977. godine</a:t>
            </a:r>
            <a:endParaRPr lang="en-GB" altLang="sr-Latn-RS" dirty="0">
              <a:cs typeface="Times New Roman" panose="02020603050405020304" pitchFamily="18" charset="0"/>
            </a:endParaRPr>
          </a:p>
          <a:p>
            <a:endParaRPr lang="en-US" altLang="sr-Latn-RS" dirty="0"/>
          </a:p>
          <a:p>
            <a:pPr lvl="1"/>
            <a:endParaRPr lang="hr-HR" dirty="0"/>
          </a:p>
        </p:txBody>
      </p:sp>
    </p:spTree>
    <p:extLst>
      <p:ext uri="{BB962C8B-B14F-4D97-AF65-F5344CB8AC3E}">
        <p14:creationId xmlns:p14="http://schemas.microsoft.com/office/powerpoint/2010/main" val="3088781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098D-FF0B-447D-B23F-7F4A3D328D40}"/>
              </a:ext>
            </a:extLst>
          </p:cNvPr>
          <p:cNvSpPr>
            <a:spLocks noGrp="1"/>
          </p:cNvSpPr>
          <p:nvPr>
            <p:ph type="title"/>
          </p:nvPr>
        </p:nvSpPr>
        <p:spPr/>
        <p:txBody>
          <a:bodyPr/>
          <a:lstStyle/>
          <a:p>
            <a:r>
              <a:rPr lang="hr-HR" dirty="0"/>
              <a:t>Asimetrična kriptografija</a:t>
            </a:r>
          </a:p>
        </p:txBody>
      </p:sp>
      <p:sp>
        <p:nvSpPr>
          <p:cNvPr id="3" name="Content Placeholder 2">
            <a:extLst>
              <a:ext uri="{FF2B5EF4-FFF2-40B4-BE49-F238E27FC236}">
                <a16:creationId xmlns:a16="http://schemas.microsoft.com/office/drawing/2014/main" id="{5757417C-E3E7-43C5-B0C7-C567B6ADBFF5}"/>
              </a:ext>
            </a:extLst>
          </p:cNvPr>
          <p:cNvSpPr>
            <a:spLocks noGrp="1"/>
          </p:cNvSpPr>
          <p:nvPr>
            <p:ph idx="1"/>
          </p:nvPr>
        </p:nvSpPr>
        <p:spPr/>
        <p:txBody>
          <a:bodyPr/>
          <a:lstStyle/>
          <a:p>
            <a:r>
              <a:rPr lang="en-US" altLang="sr-Latn-RS" b="1" dirty="0"/>
              <a:t>Prednosti</a:t>
            </a:r>
            <a:r>
              <a:rPr lang="en-US" altLang="sr-Latn-RS" dirty="0"/>
              <a:t>:</a:t>
            </a:r>
          </a:p>
          <a:p>
            <a:pPr lvl="1"/>
            <a:r>
              <a:rPr lang="en-GB" altLang="sr-Latn-RS" dirty="0" err="1">
                <a:cs typeface="Times New Roman" panose="02020603050405020304" pitchFamily="18" charset="0"/>
              </a:rPr>
              <a:t>jednostavnost</a:t>
            </a:r>
            <a:r>
              <a:rPr lang="en-GB" altLang="sr-Latn-RS" dirty="0">
                <a:cs typeface="Times New Roman" panose="02020603050405020304" pitchFamily="18" charset="0"/>
              </a:rPr>
              <a:t> </a:t>
            </a:r>
            <a:r>
              <a:rPr lang="en-GB" altLang="sr-Latn-RS" dirty="0" err="1">
                <a:cs typeface="Times New Roman" panose="02020603050405020304" pitchFamily="18" charset="0"/>
              </a:rPr>
              <a:t>uspostavljanja</a:t>
            </a:r>
            <a:r>
              <a:rPr lang="en-GB" altLang="sr-Latn-RS" dirty="0">
                <a:cs typeface="Times New Roman" panose="02020603050405020304" pitchFamily="18" charset="0"/>
              </a:rPr>
              <a:t> </a:t>
            </a:r>
            <a:r>
              <a:rPr lang="en-GB" altLang="sr-Latn-RS" dirty="0" err="1">
                <a:cs typeface="Times New Roman" panose="02020603050405020304" pitchFamily="18" charset="0"/>
              </a:rPr>
              <a:t>sigurnog</a:t>
            </a:r>
            <a:r>
              <a:rPr lang="en-GB" altLang="sr-Latn-RS" dirty="0">
                <a:cs typeface="Times New Roman" panose="02020603050405020304" pitchFamily="18" charset="0"/>
              </a:rPr>
              <a:t> </a:t>
            </a:r>
            <a:r>
              <a:rPr lang="en-GB" altLang="sr-Latn-RS" dirty="0" err="1">
                <a:cs typeface="Times New Roman" panose="02020603050405020304" pitchFamily="18" charset="0"/>
              </a:rPr>
              <a:t>komunikacijskog</a:t>
            </a:r>
            <a:r>
              <a:rPr lang="en-GB" altLang="sr-Latn-RS" dirty="0">
                <a:cs typeface="Times New Roman" panose="02020603050405020304" pitchFamily="18" charset="0"/>
              </a:rPr>
              <a:t> </a:t>
            </a:r>
            <a:r>
              <a:rPr lang="en-GB" altLang="sr-Latn-RS" dirty="0" err="1">
                <a:cs typeface="Times New Roman" panose="02020603050405020304" pitchFamily="18" charset="0"/>
              </a:rPr>
              <a:t>kanala</a:t>
            </a:r>
            <a:r>
              <a:rPr lang="en-GB" altLang="sr-Latn-RS" dirty="0">
                <a:cs typeface="Times New Roman" panose="02020603050405020304" pitchFamily="18" charset="0"/>
              </a:rPr>
              <a:t> </a:t>
            </a:r>
            <a:r>
              <a:rPr lang="en-GB" altLang="sr-Latn-RS" dirty="0" err="1">
                <a:cs typeface="Times New Roman" panose="02020603050405020304" pitchFamily="18" charset="0"/>
              </a:rPr>
              <a:t>jer</a:t>
            </a:r>
            <a:r>
              <a:rPr lang="en-GB" altLang="sr-Latn-RS" dirty="0">
                <a:cs typeface="Times New Roman" panose="02020603050405020304" pitchFamily="18" charset="0"/>
              </a:rPr>
              <a:t> </a:t>
            </a:r>
            <a:r>
              <a:rPr lang="en-GB" altLang="sr-Latn-RS" dirty="0" err="1">
                <a:cs typeface="Times New Roman" panose="02020603050405020304" pitchFamily="18" charset="0"/>
              </a:rPr>
              <a:t>nema</a:t>
            </a:r>
            <a:r>
              <a:rPr lang="en-GB" altLang="sr-Latn-RS" dirty="0">
                <a:cs typeface="Times New Roman" panose="02020603050405020304" pitchFamily="18" charset="0"/>
              </a:rPr>
              <a:t> </a:t>
            </a:r>
            <a:r>
              <a:rPr lang="en-GB" altLang="sr-Latn-RS" dirty="0" err="1">
                <a:cs typeface="Times New Roman" panose="02020603050405020304" pitchFamily="18" charset="0"/>
              </a:rPr>
              <a:t>problema</a:t>
            </a:r>
            <a:r>
              <a:rPr lang="en-GB" altLang="sr-Latn-RS" dirty="0">
                <a:cs typeface="Times New Roman" panose="02020603050405020304" pitchFamily="18" charset="0"/>
              </a:rPr>
              <a:t> </a:t>
            </a:r>
            <a:r>
              <a:rPr lang="en-GB" altLang="sr-Latn-RS" dirty="0" err="1">
                <a:cs typeface="Times New Roman" panose="02020603050405020304" pitchFamily="18" charset="0"/>
              </a:rPr>
              <a:t>razmjene</a:t>
            </a:r>
            <a:r>
              <a:rPr lang="en-GB" altLang="sr-Latn-RS" dirty="0">
                <a:cs typeface="Times New Roman" panose="02020603050405020304" pitchFamily="18" charset="0"/>
              </a:rPr>
              <a:t> </a:t>
            </a:r>
            <a:r>
              <a:rPr lang="en-GB" altLang="sr-Latn-RS" dirty="0" err="1">
                <a:cs typeface="Times New Roman" panose="02020603050405020304" pitchFamily="18" charset="0"/>
              </a:rPr>
              <a:t>tajnog</a:t>
            </a:r>
            <a:r>
              <a:rPr lang="en-GB" altLang="sr-Latn-RS" dirty="0">
                <a:cs typeface="Times New Roman" panose="02020603050405020304" pitchFamily="18" charset="0"/>
              </a:rPr>
              <a:t> </a:t>
            </a:r>
            <a:r>
              <a:rPr lang="en-GB" altLang="sr-Latn-RS" dirty="0" err="1">
                <a:cs typeface="Times New Roman" panose="02020603050405020304" pitchFamily="18" charset="0"/>
              </a:rPr>
              <a:t>ključa</a:t>
            </a:r>
            <a:r>
              <a:rPr lang="en-GB" altLang="sr-Latn-RS" dirty="0">
                <a:cs typeface="Times New Roman" panose="02020603050405020304" pitchFamily="18" charset="0"/>
              </a:rPr>
              <a:t> </a:t>
            </a:r>
            <a:r>
              <a:rPr lang="en-GB" altLang="sr-Latn-RS" dirty="0" err="1">
                <a:cs typeface="Times New Roman" panose="02020603050405020304" pitchFamily="18" charset="0"/>
              </a:rPr>
              <a:t>između</a:t>
            </a:r>
            <a:r>
              <a:rPr lang="en-GB" altLang="sr-Latn-RS" dirty="0">
                <a:cs typeface="Times New Roman" panose="02020603050405020304" pitchFamily="18" charset="0"/>
              </a:rPr>
              <a:t> </a:t>
            </a:r>
            <a:r>
              <a:rPr lang="en-GB" altLang="sr-Latn-RS" dirty="0" err="1">
                <a:cs typeface="Times New Roman" panose="02020603050405020304" pitchFamily="18" charset="0"/>
              </a:rPr>
              <a:t>dviju</a:t>
            </a:r>
            <a:r>
              <a:rPr lang="en-GB" altLang="sr-Latn-RS" dirty="0">
                <a:cs typeface="Times New Roman" panose="02020603050405020304" pitchFamily="18" charset="0"/>
              </a:rPr>
              <a:t> </a:t>
            </a:r>
            <a:r>
              <a:rPr lang="en-GB" altLang="sr-Latn-RS" dirty="0" err="1">
                <a:cs typeface="Times New Roman" panose="02020603050405020304" pitchFamily="18" charset="0"/>
              </a:rPr>
              <a:t>strana</a:t>
            </a:r>
            <a:endParaRPr lang="en-GB" altLang="sr-Latn-RS" dirty="0">
              <a:cs typeface="Times New Roman" panose="02020603050405020304" pitchFamily="18" charset="0"/>
            </a:endParaRPr>
          </a:p>
          <a:p>
            <a:r>
              <a:rPr lang="en-US" altLang="sr-Latn-RS" b="1" dirty="0" err="1"/>
              <a:t>Nedostaci</a:t>
            </a:r>
            <a:r>
              <a:rPr lang="en-US" altLang="sr-Latn-RS" dirty="0"/>
              <a:t>:</a:t>
            </a:r>
          </a:p>
          <a:p>
            <a:pPr lvl="1"/>
            <a:r>
              <a:rPr lang="en-US" altLang="sr-Latn-RS" dirty="0" err="1"/>
              <a:t>dosta</a:t>
            </a:r>
            <a:r>
              <a:rPr lang="en-US" altLang="sr-Latn-RS" dirty="0"/>
              <a:t> </a:t>
            </a:r>
            <a:r>
              <a:rPr lang="en-US" altLang="sr-Latn-RS" dirty="0" err="1"/>
              <a:t>slo</a:t>
            </a:r>
            <a:r>
              <a:rPr lang="en-GB" altLang="sr-Latn-RS" dirty="0" err="1">
                <a:cs typeface="Times New Roman" panose="02020603050405020304" pitchFamily="18" charset="0"/>
              </a:rPr>
              <a:t>ženi</a:t>
            </a:r>
            <a:r>
              <a:rPr lang="en-GB" altLang="sr-Latn-RS" dirty="0">
                <a:cs typeface="Times New Roman" panose="02020603050405020304" pitchFamily="18" charset="0"/>
              </a:rPr>
              <a:t>                                                   </a:t>
            </a:r>
            <a:endParaRPr lang="en-US" altLang="sr-Latn-RS" dirty="0"/>
          </a:p>
          <a:p>
            <a:pPr lvl="1"/>
            <a:r>
              <a:rPr lang="en-US" altLang="sr-Latn-RS" dirty="0" err="1"/>
              <a:t>velika</a:t>
            </a:r>
            <a:r>
              <a:rPr lang="en-US" altLang="sr-Latn-RS" dirty="0"/>
              <a:t> </a:t>
            </a:r>
            <a:r>
              <a:rPr lang="en-US" altLang="sr-Latn-RS" dirty="0" err="1"/>
              <a:t>sporost</a:t>
            </a:r>
            <a:r>
              <a:rPr lang="en-US" altLang="sr-Latn-RS" dirty="0"/>
              <a:t> u </a:t>
            </a:r>
            <a:r>
              <a:rPr lang="en-US" altLang="sr-Latn-RS" dirty="0" err="1"/>
              <a:t>odnosu</a:t>
            </a:r>
            <a:r>
              <a:rPr lang="en-US" altLang="sr-Latn-RS" dirty="0"/>
              <a:t> </a:t>
            </a:r>
            <a:r>
              <a:rPr lang="en-US" altLang="sr-Latn-RS" dirty="0" err="1"/>
              <a:t>na</a:t>
            </a:r>
            <a:r>
              <a:rPr lang="en-US" altLang="sr-Latn-RS" dirty="0"/>
              <a:t> </a:t>
            </a:r>
            <a:r>
              <a:rPr lang="en-US" altLang="sr-Latn-RS" dirty="0" err="1"/>
              <a:t>simetri</a:t>
            </a:r>
            <a:r>
              <a:rPr lang="en-GB" altLang="sr-Latn-RS" dirty="0" err="1">
                <a:cs typeface="Times New Roman" panose="02020603050405020304" pitchFamily="18" charset="0"/>
              </a:rPr>
              <a:t>čne</a:t>
            </a:r>
            <a:r>
              <a:rPr lang="en-GB" altLang="sr-Latn-RS" dirty="0">
                <a:cs typeface="Times New Roman" panose="02020603050405020304" pitchFamily="18" charset="0"/>
              </a:rPr>
              <a:t> </a:t>
            </a:r>
            <a:r>
              <a:rPr lang="en-GB" altLang="sr-Latn-RS" dirty="0" err="1">
                <a:cs typeface="Times New Roman" panose="02020603050405020304" pitchFamily="18" charset="0"/>
              </a:rPr>
              <a:t>algoritme</a:t>
            </a:r>
            <a:r>
              <a:rPr lang="hr-HR" altLang="sr-Latn-RS" dirty="0">
                <a:cs typeface="Times New Roman" panose="02020603050405020304" pitchFamily="18" charset="0"/>
              </a:rPr>
              <a:t> </a:t>
            </a:r>
            <a:r>
              <a:rPr lang="en-GB" altLang="sr-Latn-RS" dirty="0">
                <a:cs typeface="Times New Roman" panose="02020603050405020304" pitchFamily="18" charset="0"/>
              </a:rPr>
              <a:t>(</a:t>
            </a:r>
            <a:r>
              <a:rPr lang="en-GB" altLang="sr-Latn-RS" dirty="0" err="1">
                <a:cs typeface="Times New Roman" panose="02020603050405020304" pitchFamily="18" charset="0"/>
              </a:rPr>
              <a:t>oko</a:t>
            </a:r>
            <a:r>
              <a:rPr lang="en-GB" altLang="sr-Latn-RS" dirty="0">
                <a:cs typeface="Times New Roman" panose="02020603050405020304" pitchFamily="18" charset="0"/>
              </a:rPr>
              <a:t> 100 puta </a:t>
            </a:r>
            <a:r>
              <a:rPr lang="en-GB" altLang="sr-Latn-RS" dirty="0" err="1">
                <a:cs typeface="Times New Roman" panose="02020603050405020304" pitchFamily="18" charset="0"/>
              </a:rPr>
              <a:t>sporiji</a:t>
            </a:r>
            <a:r>
              <a:rPr lang="en-GB" altLang="sr-Latn-RS" dirty="0">
                <a:cs typeface="Times New Roman" panose="02020603050405020304" pitchFamily="18" charset="0"/>
              </a:rPr>
              <a:t>)</a:t>
            </a:r>
            <a:endParaRPr lang="en-US" altLang="sr-Latn-RS" dirty="0">
              <a:cs typeface="Times New Roman" panose="02020603050405020304" pitchFamily="18" charset="0"/>
            </a:endParaRPr>
          </a:p>
          <a:p>
            <a:endParaRPr lang="hr-HR" dirty="0"/>
          </a:p>
        </p:txBody>
      </p:sp>
    </p:spTree>
    <p:extLst>
      <p:ext uri="{BB962C8B-B14F-4D97-AF65-F5344CB8AC3E}">
        <p14:creationId xmlns:p14="http://schemas.microsoft.com/office/powerpoint/2010/main" val="2450649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4827-DE0E-4AC0-A052-59C0FA135BE2}"/>
              </a:ext>
            </a:extLst>
          </p:cNvPr>
          <p:cNvSpPr>
            <a:spLocks noGrp="1"/>
          </p:cNvSpPr>
          <p:nvPr>
            <p:ph type="title"/>
          </p:nvPr>
        </p:nvSpPr>
        <p:spPr/>
        <p:txBody>
          <a:bodyPr/>
          <a:lstStyle/>
          <a:p>
            <a:r>
              <a:rPr lang="hr-HR" dirty="0"/>
              <a:t>Kombinacija simetrične i asimetrične kriptografije (npr. PGP)</a:t>
            </a:r>
          </a:p>
        </p:txBody>
      </p:sp>
      <p:pic>
        <p:nvPicPr>
          <p:cNvPr id="4" name="Content Placeholder 3">
            <a:extLst>
              <a:ext uri="{FF2B5EF4-FFF2-40B4-BE49-F238E27FC236}">
                <a16:creationId xmlns:a16="http://schemas.microsoft.com/office/drawing/2014/main" id="{448D8E05-43C2-4FD6-B4E4-5369BC8C5C30}"/>
              </a:ext>
            </a:extLst>
          </p:cNvPr>
          <p:cNvPicPr>
            <a:picLocks noGrp="1" noChangeAspect="1"/>
          </p:cNvPicPr>
          <p:nvPr>
            <p:ph idx="1"/>
          </p:nvPr>
        </p:nvPicPr>
        <p:blipFill>
          <a:blip r:embed="rId2"/>
          <a:stretch>
            <a:fillRect/>
          </a:stretch>
        </p:blipFill>
        <p:spPr>
          <a:xfrm>
            <a:off x="198946" y="118156"/>
            <a:ext cx="7886700" cy="3748397"/>
          </a:xfrm>
          <a:prstGeom prst="rect">
            <a:avLst/>
          </a:prstGeom>
        </p:spPr>
      </p:pic>
      <p:pic>
        <p:nvPicPr>
          <p:cNvPr id="5" name="Picture 4">
            <a:extLst>
              <a:ext uri="{FF2B5EF4-FFF2-40B4-BE49-F238E27FC236}">
                <a16:creationId xmlns:a16="http://schemas.microsoft.com/office/drawing/2014/main" id="{0E098C4F-A0E4-4440-88A2-0C67E1846340}"/>
              </a:ext>
            </a:extLst>
          </p:cNvPr>
          <p:cNvPicPr>
            <a:picLocks noChangeAspect="1"/>
          </p:cNvPicPr>
          <p:nvPr/>
        </p:nvPicPr>
        <p:blipFill>
          <a:blip r:embed="rId3"/>
          <a:stretch>
            <a:fillRect/>
          </a:stretch>
        </p:blipFill>
        <p:spPr>
          <a:xfrm>
            <a:off x="251520" y="3838488"/>
            <a:ext cx="7781553" cy="3051072"/>
          </a:xfrm>
          <a:prstGeom prst="rect">
            <a:avLst/>
          </a:prstGeom>
        </p:spPr>
      </p:pic>
    </p:spTree>
    <p:extLst>
      <p:ext uri="{BB962C8B-B14F-4D97-AF65-F5344CB8AC3E}">
        <p14:creationId xmlns:p14="http://schemas.microsoft.com/office/powerpoint/2010/main" val="110948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534D-AA36-42B0-85FD-E521230B2107}"/>
              </a:ext>
            </a:extLst>
          </p:cNvPr>
          <p:cNvSpPr>
            <a:spLocks noGrp="1"/>
          </p:cNvSpPr>
          <p:nvPr>
            <p:ph type="title"/>
          </p:nvPr>
        </p:nvSpPr>
        <p:spPr/>
        <p:txBody>
          <a:bodyPr/>
          <a:lstStyle/>
          <a:p>
            <a:br>
              <a:rPr lang="hr-HR" b="0" dirty="0"/>
            </a:br>
            <a:r>
              <a:rPr lang="hr-HR" dirty="0"/>
              <a:t>Algoritmi sažimanja (</a:t>
            </a:r>
            <a:r>
              <a:rPr lang="hr-HR" i="1" dirty="0" err="1"/>
              <a:t>hashing</a:t>
            </a:r>
            <a:r>
              <a:rPr lang="hr-HR" dirty="0"/>
              <a:t>) </a:t>
            </a:r>
          </a:p>
        </p:txBody>
      </p:sp>
      <p:sp>
        <p:nvSpPr>
          <p:cNvPr id="3" name="Content Placeholder 2">
            <a:extLst>
              <a:ext uri="{FF2B5EF4-FFF2-40B4-BE49-F238E27FC236}">
                <a16:creationId xmlns:a16="http://schemas.microsoft.com/office/drawing/2014/main" id="{022779CF-637B-4811-B69F-72F759153178}"/>
              </a:ext>
            </a:extLst>
          </p:cNvPr>
          <p:cNvSpPr>
            <a:spLocks noGrp="1"/>
          </p:cNvSpPr>
          <p:nvPr>
            <p:ph idx="1"/>
          </p:nvPr>
        </p:nvSpPr>
        <p:spPr/>
        <p:txBody>
          <a:bodyPr/>
          <a:lstStyle/>
          <a:p>
            <a:r>
              <a:rPr lang="hr-HR" dirty="0"/>
              <a:t>Algoritmi sažimanja (</a:t>
            </a:r>
            <a:r>
              <a:rPr lang="hr-HR" dirty="0" err="1"/>
              <a:t>eng</a:t>
            </a:r>
            <a:r>
              <a:rPr lang="hr-HR" dirty="0"/>
              <a:t>. </a:t>
            </a:r>
            <a:r>
              <a:rPr lang="hr-HR" i="1" dirty="0" err="1"/>
              <a:t>hash</a:t>
            </a:r>
            <a:r>
              <a:rPr lang="hr-HR" dirty="0"/>
              <a:t>) koriste se za skraćivanje odnosno pridruživanje poruka proizvoljne duljine na sažetak koji je točno određene duljine (</a:t>
            </a:r>
            <a:r>
              <a:rPr lang="hr-HR" dirty="0" err="1"/>
              <a:t>eng</a:t>
            </a:r>
            <a:r>
              <a:rPr lang="hr-HR" dirty="0"/>
              <a:t>. </a:t>
            </a:r>
            <a:r>
              <a:rPr lang="hr-HR" i="1" dirty="0" err="1"/>
              <a:t>fixed</a:t>
            </a:r>
            <a:r>
              <a:rPr lang="hr-HR" i="1" dirty="0"/>
              <a:t> </a:t>
            </a:r>
            <a:r>
              <a:rPr lang="hr-HR" i="1" dirty="0" err="1"/>
              <a:t>length</a:t>
            </a:r>
            <a:r>
              <a:rPr lang="hr-HR" dirty="0"/>
              <a:t>). </a:t>
            </a:r>
          </a:p>
          <a:p>
            <a:r>
              <a:rPr lang="hr-HR" dirty="0"/>
              <a:t>Osnovna svrha sažetka poruke je provjera integriteta poruke te je kao takav obvezan element digitalnog potpisa. </a:t>
            </a:r>
          </a:p>
          <a:p>
            <a:r>
              <a:rPr lang="hr-HR" dirty="0"/>
              <a:t>Tipična veličina sažete poruke iznosi </a:t>
            </a:r>
            <a:r>
              <a:rPr lang="hr-HR" b="1" dirty="0"/>
              <a:t>128</a:t>
            </a:r>
            <a:r>
              <a:rPr lang="hr-HR" dirty="0"/>
              <a:t>, </a:t>
            </a:r>
            <a:r>
              <a:rPr lang="hr-HR" b="1" dirty="0"/>
              <a:t>160, </a:t>
            </a:r>
            <a:r>
              <a:rPr lang="hr-HR" b="1"/>
              <a:t>256 ili 512 </a:t>
            </a:r>
            <a:r>
              <a:rPr lang="hr-HR" dirty="0"/>
              <a:t>bita. </a:t>
            </a:r>
          </a:p>
          <a:p>
            <a:r>
              <a:rPr lang="hr-HR" dirty="0"/>
              <a:t>Rezultat sažimanja (sažetak poruke/sažetak) često se naziva </a:t>
            </a:r>
            <a:r>
              <a:rPr lang="hr-HR" dirty="0" err="1"/>
              <a:t>eng</a:t>
            </a:r>
            <a:r>
              <a:rPr lang="hr-HR" dirty="0"/>
              <a:t>. </a:t>
            </a:r>
            <a:r>
              <a:rPr lang="hr-HR" i="1" dirty="0" err="1"/>
              <a:t>message</a:t>
            </a:r>
            <a:r>
              <a:rPr lang="hr-HR" i="1" dirty="0"/>
              <a:t> </a:t>
            </a:r>
            <a:r>
              <a:rPr lang="hr-HR" i="1" dirty="0" err="1"/>
              <a:t>digest</a:t>
            </a:r>
            <a:r>
              <a:rPr lang="hr-HR" dirty="0"/>
              <a:t>. </a:t>
            </a:r>
          </a:p>
          <a:p>
            <a:endParaRPr lang="hr-HR" dirty="0"/>
          </a:p>
          <a:p>
            <a:endParaRPr lang="hr-HR" dirty="0"/>
          </a:p>
        </p:txBody>
      </p:sp>
    </p:spTree>
    <p:extLst>
      <p:ext uri="{BB962C8B-B14F-4D97-AF65-F5344CB8AC3E}">
        <p14:creationId xmlns:p14="http://schemas.microsoft.com/office/powerpoint/2010/main" val="2484912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476D1-5970-4531-9CDC-EE54A3B2ACEE}"/>
              </a:ext>
            </a:extLst>
          </p:cNvPr>
          <p:cNvSpPr>
            <a:spLocks noGrp="1"/>
          </p:cNvSpPr>
          <p:nvPr>
            <p:ph type="title"/>
          </p:nvPr>
        </p:nvSpPr>
        <p:spPr/>
        <p:txBody>
          <a:bodyPr/>
          <a:lstStyle/>
          <a:p>
            <a:r>
              <a:rPr lang="hr-HR" dirty="0"/>
              <a:t>Algoritmi sažimanja (uvjeti)</a:t>
            </a:r>
          </a:p>
        </p:txBody>
      </p:sp>
      <p:sp>
        <p:nvSpPr>
          <p:cNvPr id="3" name="Content Placeholder 2">
            <a:extLst>
              <a:ext uri="{FF2B5EF4-FFF2-40B4-BE49-F238E27FC236}">
                <a16:creationId xmlns:a16="http://schemas.microsoft.com/office/drawing/2014/main" id="{6F26233C-D1E1-43B6-87A8-F346278F7C34}"/>
              </a:ext>
            </a:extLst>
          </p:cNvPr>
          <p:cNvSpPr>
            <a:spLocks noGrp="1"/>
          </p:cNvSpPr>
          <p:nvPr>
            <p:ph idx="1"/>
          </p:nvPr>
        </p:nvSpPr>
        <p:spPr/>
        <p:txBody>
          <a:bodyPr/>
          <a:lstStyle/>
          <a:p>
            <a:r>
              <a:rPr lang="hr-HR" dirty="0"/>
              <a:t>Lako je generirati sažetak tj. izlazni </a:t>
            </a:r>
            <a:r>
              <a:rPr lang="hr-HR" dirty="0" err="1"/>
              <a:t>bitovni</a:t>
            </a:r>
            <a:r>
              <a:rPr lang="hr-HR" dirty="0"/>
              <a:t> niz, za svaku poruku bez obzira na njenu duljinu.</a:t>
            </a:r>
          </a:p>
          <a:p>
            <a:r>
              <a:rPr lang="hr-HR" dirty="0"/>
              <a:t>Nemoguće je u razumnom vremenu iz sažetka generirati izvornu poruku.</a:t>
            </a:r>
          </a:p>
          <a:p>
            <a:r>
              <a:rPr lang="hr-HR" dirty="0"/>
              <a:t>Nemoguće je promijeniti  poruku bez da se promijeni sažetak.</a:t>
            </a:r>
          </a:p>
          <a:p>
            <a:r>
              <a:rPr lang="hr-HR" dirty="0"/>
              <a:t>Nemoguće je u naći dvije poruke koje imaju isti sažetak</a:t>
            </a:r>
          </a:p>
        </p:txBody>
      </p:sp>
    </p:spTree>
    <p:extLst>
      <p:ext uri="{BB962C8B-B14F-4D97-AF65-F5344CB8AC3E}">
        <p14:creationId xmlns:p14="http://schemas.microsoft.com/office/powerpoint/2010/main" val="1685726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1E92-D05E-4512-B2E7-C78C244BEBAB}"/>
              </a:ext>
            </a:extLst>
          </p:cNvPr>
          <p:cNvSpPr>
            <a:spLocks noGrp="1"/>
          </p:cNvSpPr>
          <p:nvPr>
            <p:ph type="title"/>
          </p:nvPr>
        </p:nvSpPr>
        <p:spPr/>
        <p:txBody>
          <a:bodyPr/>
          <a:lstStyle/>
          <a:p>
            <a:br>
              <a:rPr lang="hr-HR" b="0" dirty="0"/>
            </a:br>
            <a:r>
              <a:rPr lang="hr-HR" dirty="0"/>
              <a:t>Otpornost na kolizije </a:t>
            </a:r>
          </a:p>
        </p:txBody>
      </p:sp>
      <p:sp>
        <p:nvSpPr>
          <p:cNvPr id="3" name="Content Placeholder 2">
            <a:extLst>
              <a:ext uri="{FF2B5EF4-FFF2-40B4-BE49-F238E27FC236}">
                <a16:creationId xmlns:a16="http://schemas.microsoft.com/office/drawing/2014/main" id="{D2DFCF1A-62F9-481B-922C-B4BB8979FA25}"/>
              </a:ext>
            </a:extLst>
          </p:cNvPr>
          <p:cNvSpPr>
            <a:spLocks noGrp="1"/>
          </p:cNvSpPr>
          <p:nvPr>
            <p:ph idx="1"/>
          </p:nvPr>
        </p:nvSpPr>
        <p:spPr/>
        <p:txBody>
          <a:bodyPr/>
          <a:lstStyle/>
          <a:p>
            <a:r>
              <a:rPr lang="hr-HR" dirty="0"/>
              <a:t>Zbog neograničenosti ulaznih poruka postojati će barem </a:t>
            </a:r>
            <a:r>
              <a:rPr lang="hr-HR" b="1" dirty="0"/>
              <a:t>dvije ulazne poruke </a:t>
            </a:r>
            <a:r>
              <a:rPr lang="hr-HR" dirty="0"/>
              <a:t>koje će generirati </a:t>
            </a:r>
            <a:r>
              <a:rPr lang="hr-HR" b="1" dirty="0"/>
              <a:t>jednaku poruku sažetka</a:t>
            </a:r>
            <a:r>
              <a:rPr lang="hr-HR" dirty="0"/>
              <a:t>. </a:t>
            </a:r>
          </a:p>
          <a:p>
            <a:r>
              <a:rPr lang="hr-HR" dirty="0"/>
              <a:t>Zahtjev koji se postavlja pred algoritme sažimanja, a vezan je uz </a:t>
            </a:r>
            <a:r>
              <a:rPr lang="hr-HR" b="1" dirty="0"/>
              <a:t>otpornost na kolizije </a:t>
            </a:r>
            <a:r>
              <a:rPr lang="hr-HR" dirty="0"/>
              <a:t>zahtijeva da je mogućnost pronalaženja dvaju ulaznih poruka koje će generirati istu poruku sažetka </a:t>
            </a:r>
            <a:r>
              <a:rPr lang="hr-HR" b="1" dirty="0"/>
              <a:t>računalno nepraktična. </a:t>
            </a:r>
          </a:p>
          <a:p>
            <a:r>
              <a:rPr lang="hr-HR" dirty="0"/>
              <a:t>Otpornost na kolizije obično se mjeri količinom računanja koju je potrebno provesti da bi vjerojatnost pronalaska poruke koja generira koliziju bila visoka. </a:t>
            </a:r>
          </a:p>
          <a:p>
            <a:endParaRPr lang="hr-HR" dirty="0"/>
          </a:p>
          <a:p>
            <a:endParaRPr lang="hr-HR" dirty="0"/>
          </a:p>
        </p:txBody>
      </p:sp>
    </p:spTree>
    <p:extLst>
      <p:ext uri="{BB962C8B-B14F-4D97-AF65-F5344CB8AC3E}">
        <p14:creationId xmlns:p14="http://schemas.microsoft.com/office/powerpoint/2010/main" val="411696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0AF2-0968-5C30-80F1-C463BA1178D6}"/>
              </a:ext>
            </a:extLst>
          </p:cNvPr>
          <p:cNvSpPr>
            <a:spLocks noGrp="1"/>
          </p:cNvSpPr>
          <p:nvPr>
            <p:ph type="title"/>
          </p:nvPr>
        </p:nvSpPr>
        <p:spPr>
          <a:xfrm>
            <a:off x="539552" y="116348"/>
            <a:ext cx="7886700" cy="1325563"/>
          </a:xfrm>
        </p:spPr>
        <p:txBody>
          <a:bodyPr/>
          <a:lstStyle/>
          <a:p>
            <a:r>
              <a:rPr lang="hr-HR" dirty="0"/>
              <a:t>Apple vs UK</a:t>
            </a:r>
          </a:p>
        </p:txBody>
      </p:sp>
      <p:sp>
        <p:nvSpPr>
          <p:cNvPr id="3" name="Content Placeholder 2">
            <a:extLst>
              <a:ext uri="{FF2B5EF4-FFF2-40B4-BE49-F238E27FC236}">
                <a16:creationId xmlns:a16="http://schemas.microsoft.com/office/drawing/2014/main" id="{65987110-256F-07A4-C754-B156BFC75DA9}"/>
              </a:ext>
            </a:extLst>
          </p:cNvPr>
          <p:cNvSpPr>
            <a:spLocks noGrp="1"/>
          </p:cNvSpPr>
          <p:nvPr>
            <p:ph idx="1"/>
          </p:nvPr>
        </p:nvSpPr>
        <p:spPr>
          <a:xfrm>
            <a:off x="126998" y="1196752"/>
            <a:ext cx="8568952" cy="4248472"/>
          </a:xfrm>
        </p:spPr>
        <p:txBody>
          <a:bodyPr/>
          <a:lstStyle/>
          <a:p>
            <a:r>
              <a:rPr lang="en-US" dirty="0"/>
              <a:t>Apple refused and has challenged the order at the tribunal, which investigates whether the domestic intelligence services have acted unlawfully.</a:t>
            </a:r>
            <a:endParaRPr lang="hr-HR" dirty="0"/>
          </a:p>
          <a:p>
            <a:r>
              <a:rPr lang="hr-HR" dirty="0"/>
              <a:t>Apple </a:t>
            </a:r>
            <a:r>
              <a:rPr lang="en-US" dirty="0"/>
              <a:t>has decided it will no longer be possible to activate ADP in the UK</a:t>
            </a:r>
            <a:endParaRPr lang="hr-HR" dirty="0"/>
          </a:p>
          <a:p>
            <a:r>
              <a:rPr lang="en-US" dirty="0"/>
              <a:t>Data with standard encryption is accessible by Apple and shareable with law enforcement, if they have a warrant.</a:t>
            </a:r>
            <a:endParaRPr lang="hr-HR" dirty="0"/>
          </a:p>
          <a:p>
            <a:r>
              <a:rPr lang="en-US" dirty="0"/>
              <a:t>"As we have said many times before, we have never built a backdoor or master key to any of our products, and we never will,"</a:t>
            </a:r>
            <a:endParaRPr lang="hr-HR" dirty="0"/>
          </a:p>
          <a:p>
            <a:endParaRPr lang="hr-HR" dirty="0"/>
          </a:p>
        </p:txBody>
      </p:sp>
      <p:pic>
        <p:nvPicPr>
          <p:cNvPr id="4" name="Picture 3">
            <a:extLst>
              <a:ext uri="{FF2B5EF4-FFF2-40B4-BE49-F238E27FC236}">
                <a16:creationId xmlns:a16="http://schemas.microsoft.com/office/drawing/2014/main" id="{6A030B93-6F0C-1B8F-ED17-229AE7C37241}"/>
              </a:ext>
            </a:extLst>
          </p:cNvPr>
          <p:cNvPicPr>
            <a:picLocks noChangeAspect="1"/>
          </p:cNvPicPr>
          <p:nvPr/>
        </p:nvPicPr>
        <p:blipFill>
          <a:blip r:embed="rId2"/>
          <a:stretch>
            <a:fillRect/>
          </a:stretch>
        </p:blipFill>
        <p:spPr>
          <a:xfrm>
            <a:off x="4291108" y="4246725"/>
            <a:ext cx="4700014" cy="2643758"/>
          </a:xfrm>
          <a:prstGeom prst="rect">
            <a:avLst/>
          </a:prstGeom>
        </p:spPr>
      </p:pic>
    </p:spTree>
    <p:extLst>
      <p:ext uri="{BB962C8B-B14F-4D97-AF65-F5344CB8AC3E}">
        <p14:creationId xmlns:p14="http://schemas.microsoft.com/office/powerpoint/2010/main" val="2182189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8ACE-B736-49B5-BD55-55AAA89D0250}"/>
              </a:ext>
            </a:extLst>
          </p:cNvPr>
          <p:cNvSpPr>
            <a:spLocks noGrp="1"/>
          </p:cNvSpPr>
          <p:nvPr>
            <p:ph type="title"/>
          </p:nvPr>
        </p:nvSpPr>
        <p:spPr/>
        <p:txBody>
          <a:bodyPr/>
          <a:lstStyle/>
          <a:p>
            <a:r>
              <a:rPr lang="hr-HR" dirty="0"/>
              <a:t>Algoritmi sažimanja</a:t>
            </a:r>
          </a:p>
        </p:txBody>
      </p:sp>
      <p:sp>
        <p:nvSpPr>
          <p:cNvPr id="3" name="Content Placeholder 2">
            <a:extLst>
              <a:ext uri="{FF2B5EF4-FFF2-40B4-BE49-F238E27FC236}">
                <a16:creationId xmlns:a16="http://schemas.microsoft.com/office/drawing/2014/main" id="{0BE8C9DF-95E3-4D97-B1EF-958B5798D9C8}"/>
              </a:ext>
            </a:extLst>
          </p:cNvPr>
          <p:cNvSpPr>
            <a:spLocks noGrp="1"/>
          </p:cNvSpPr>
          <p:nvPr>
            <p:ph idx="1"/>
          </p:nvPr>
        </p:nvSpPr>
        <p:spPr/>
        <p:txBody>
          <a:bodyPr/>
          <a:lstStyle/>
          <a:p>
            <a:r>
              <a:rPr lang="hr-HR" dirty="0"/>
              <a:t>MD5</a:t>
            </a:r>
          </a:p>
          <a:p>
            <a:r>
              <a:rPr lang="hr-HR" dirty="0"/>
              <a:t>SHA-1</a:t>
            </a:r>
          </a:p>
          <a:p>
            <a:r>
              <a:rPr lang="hr-HR" dirty="0"/>
              <a:t>SHA-2 familija (</a:t>
            </a:r>
            <a:r>
              <a:rPr lang="en-US" dirty="0"/>
              <a:t>SHA-224, SHA-256, SHA-384, i SHA-512</a:t>
            </a:r>
            <a:r>
              <a:rPr lang="hr-HR" dirty="0"/>
              <a:t>)</a:t>
            </a:r>
          </a:p>
          <a:p>
            <a:r>
              <a:rPr lang="hr-HR" dirty="0"/>
              <a:t>SHA-3</a:t>
            </a:r>
          </a:p>
          <a:p>
            <a:r>
              <a:rPr lang="hr-HR" dirty="0"/>
              <a:t>BLAKE2</a:t>
            </a:r>
          </a:p>
          <a:p>
            <a:r>
              <a:rPr lang="hr-HR" dirty="0"/>
              <a:t>Argon2</a:t>
            </a:r>
          </a:p>
          <a:p>
            <a:r>
              <a:rPr lang="hr-HR" dirty="0"/>
              <a:t>…</a:t>
            </a:r>
          </a:p>
        </p:txBody>
      </p:sp>
    </p:spTree>
    <p:extLst>
      <p:ext uri="{BB962C8B-B14F-4D97-AF65-F5344CB8AC3E}">
        <p14:creationId xmlns:p14="http://schemas.microsoft.com/office/powerpoint/2010/main" val="817811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FC2FF-ABB8-4EC6-9BD1-61B917119201}"/>
              </a:ext>
            </a:extLst>
          </p:cNvPr>
          <p:cNvSpPr>
            <a:spLocks noGrp="1"/>
          </p:cNvSpPr>
          <p:nvPr>
            <p:ph type="title"/>
          </p:nvPr>
        </p:nvSpPr>
        <p:spPr/>
        <p:txBody>
          <a:bodyPr/>
          <a:lstStyle/>
          <a:p>
            <a:r>
              <a:rPr lang="hr-HR" dirty="0"/>
              <a:t>Jačina algoritama sažimanja</a:t>
            </a:r>
          </a:p>
        </p:txBody>
      </p:sp>
      <p:sp>
        <p:nvSpPr>
          <p:cNvPr id="5" name="Content Placeholder 4">
            <a:extLst>
              <a:ext uri="{FF2B5EF4-FFF2-40B4-BE49-F238E27FC236}">
                <a16:creationId xmlns:a16="http://schemas.microsoft.com/office/drawing/2014/main" id="{8BFA4BDD-FA7D-0E34-0961-9FED956529B3}"/>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4159CC7C-8CE5-4CC7-9BD9-A09E3F34971D}"/>
              </a:ext>
            </a:extLst>
          </p:cNvPr>
          <p:cNvPicPr>
            <a:picLocks noChangeAspect="1"/>
          </p:cNvPicPr>
          <p:nvPr/>
        </p:nvPicPr>
        <p:blipFill>
          <a:blip r:embed="rId2"/>
          <a:stretch>
            <a:fillRect/>
          </a:stretch>
        </p:blipFill>
        <p:spPr>
          <a:xfrm>
            <a:off x="0" y="2268457"/>
            <a:ext cx="9144000" cy="2321086"/>
          </a:xfrm>
          <a:prstGeom prst="rect">
            <a:avLst/>
          </a:prstGeom>
        </p:spPr>
      </p:pic>
      <p:pic>
        <p:nvPicPr>
          <p:cNvPr id="8" name="Picture 7">
            <a:extLst>
              <a:ext uri="{FF2B5EF4-FFF2-40B4-BE49-F238E27FC236}">
                <a16:creationId xmlns:a16="http://schemas.microsoft.com/office/drawing/2014/main" id="{79925BA7-23FC-2A4C-875B-A3C9B0F0BE49}"/>
              </a:ext>
            </a:extLst>
          </p:cNvPr>
          <p:cNvPicPr>
            <a:picLocks noChangeAspect="1"/>
          </p:cNvPicPr>
          <p:nvPr/>
        </p:nvPicPr>
        <p:blipFill>
          <a:blip r:embed="rId3"/>
          <a:stretch>
            <a:fillRect/>
          </a:stretch>
        </p:blipFill>
        <p:spPr>
          <a:xfrm>
            <a:off x="1001720" y="723665"/>
            <a:ext cx="7140559" cy="5410669"/>
          </a:xfrm>
          <a:prstGeom prst="rect">
            <a:avLst/>
          </a:prstGeom>
        </p:spPr>
      </p:pic>
    </p:spTree>
    <p:extLst>
      <p:ext uri="{BB962C8B-B14F-4D97-AF65-F5344CB8AC3E}">
        <p14:creationId xmlns:p14="http://schemas.microsoft.com/office/powerpoint/2010/main" val="26551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E273-3F4D-400C-B339-EB94B4C8462E}"/>
              </a:ext>
            </a:extLst>
          </p:cNvPr>
          <p:cNvSpPr>
            <a:spLocks noGrp="1"/>
          </p:cNvSpPr>
          <p:nvPr>
            <p:ph type="title"/>
          </p:nvPr>
        </p:nvSpPr>
        <p:spPr/>
        <p:txBody>
          <a:bodyPr/>
          <a:lstStyle/>
          <a:p>
            <a:r>
              <a:rPr lang="hr-HR" dirty="0"/>
              <a:t>Digitalni potpis</a:t>
            </a:r>
          </a:p>
        </p:txBody>
      </p:sp>
      <p:sp>
        <p:nvSpPr>
          <p:cNvPr id="3" name="Content Placeholder 2">
            <a:extLst>
              <a:ext uri="{FF2B5EF4-FFF2-40B4-BE49-F238E27FC236}">
                <a16:creationId xmlns:a16="http://schemas.microsoft.com/office/drawing/2014/main" id="{CA8F5A92-9429-28CC-03F9-4F835AC229AD}"/>
              </a:ext>
            </a:extLst>
          </p:cNvPr>
          <p:cNvSpPr>
            <a:spLocks noGrp="1"/>
          </p:cNvSpPr>
          <p:nvPr>
            <p:ph idx="1"/>
          </p:nvPr>
        </p:nvSpPr>
        <p:spPr/>
        <p:txBody>
          <a:bodyPr/>
          <a:lstStyle/>
          <a:p>
            <a:endParaRPr lang="hr-HR"/>
          </a:p>
        </p:txBody>
      </p:sp>
      <p:pic>
        <p:nvPicPr>
          <p:cNvPr id="8" name="Picture 7">
            <a:extLst>
              <a:ext uri="{FF2B5EF4-FFF2-40B4-BE49-F238E27FC236}">
                <a16:creationId xmlns:a16="http://schemas.microsoft.com/office/drawing/2014/main" id="{12443A73-E989-43D7-97DD-C4E2CC0365F0}"/>
              </a:ext>
            </a:extLst>
          </p:cNvPr>
          <p:cNvPicPr>
            <a:picLocks noChangeAspect="1"/>
          </p:cNvPicPr>
          <p:nvPr/>
        </p:nvPicPr>
        <p:blipFill>
          <a:blip r:embed="rId2"/>
          <a:stretch>
            <a:fillRect/>
          </a:stretch>
        </p:blipFill>
        <p:spPr>
          <a:xfrm>
            <a:off x="0" y="1988236"/>
            <a:ext cx="9144000" cy="4869764"/>
          </a:xfrm>
          <a:prstGeom prst="rect">
            <a:avLst/>
          </a:prstGeom>
        </p:spPr>
      </p:pic>
    </p:spTree>
    <p:extLst>
      <p:ext uri="{BB962C8B-B14F-4D97-AF65-F5344CB8AC3E}">
        <p14:creationId xmlns:p14="http://schemas.microsoft.com/office/powerpoint/2010/main" val="3491363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1141-4059-216D-8182-1128F0D1D01F}"/>
              </a:ext>
            </a:extLst>
          </p:cNvPr>
          <p:cNvSpPr>
            <a:spLocks noGrp="1"/>
          </p:cNvSpPr>
          <p:nvPr>
            <p:ph type="title"/>
          </p:nvPr>
        </p:nvSpPr>
        <p:spPr/>
        <p:txBody>
          <a:bodyPr/>
          <a:lstStyle/>
          <a:p>
            <a:endParaRPr lang="hr-HR"/>
          </a:p>
        </p:txBody>
      </p:sp>
      <p:pic>
        <p:nvPicPr>
          <p:cNvPr id="1026" name="Picture 2">
            <a:extLst>
              <a:ext uri="{FF2B5EF4-FFF2-40B4-BE49-F238E27FC236}">
                <a16:creationId xmlns:a16="http://schemas.microsoft.com/office/drawing/2014/main" id="{1B0F1CEB-8D9F-9726-AA68-B2F578E783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8650" y="1690689"/>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959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81B9-C111-4B19-BF64-527FABF70607}"/>
              </a:ext>
            </a:extLst>
          </p:cNvPr>
          <p:cNvSpPr>
            <a:spLocks noGrp="1"/>
          </p:cNvSpPr>
          <p:nvPr>
            <p:ph type="title"/>
          </p:nvPr>
        </p:nvSpPr>
        <p:spPr/>
        <p:txBody>
          <a:bodyPr/>
          <a:lstStyle/>
          <a:p>
            <a:r>
              <a:rPr lang="hr-HR" dirty="0"/>
              <a:t>Zaključak</a:t>
            </a:r>
          </a:p>
        </p:txBody>
      </p:sp>
      <p:sp>
        <p:nvSpPr>
          <p:cNvPr id="3" name="Content Placeholder 2">
            <a:extLst>
              <a:ext uri="{FF2B5EF4-FFF2-40B4-BE49-F238E27FC236}">
                <a16:creationId xmlns:a16="http://schemas.microsoft.com/office/drawing/2014/main" id="{9020F5A8-55EA-4006-863B-5BCEB82495A0}"/>
              </a:ext>
            </a:extLst>
          </p:cNvPr>
          <p:cNvSpPr>
            <a:spLocks noGrp="1"/>
          </p:cNvSpPr>
          <p:nvPr>
            <p:ph idx="1"/>
          </p:nvPr>
        </p:nvSpPr>
        <p:spPr/>
        <p:txBody>
          <a:bodyPr/>
          <a:lstStyle/>
          <a:p>
            <a:r>
              <a:rPr lang="hr-HR" dirty="0"/>
              <a:t>Primjena enkripcije iznimno važna u svim aspektima informacijske sigurnosti</a:t>
            </a:r>
          </a:p>
          <a:p>
            <a:r>
              <a:rPr lang="hr-HR" dirty="0"/>
              <a:t>Važna sigurnosna praksa koja značajno smanjuje sigurnosne rizike</a:t>
            </a:r>
          </a:p>
          <a:p>
            <a:endParaRPr lang="hr-HR" dirty="0"/>
          </a:p>
        </p:txBody>
      </p:sp>
    </p:spTree>
    <p:extLst>
      <p:ext uri="{BB962C8B-B14F-4D97-AF65-F5344CB8AC3E}">
        <p14:creationId xmlns:p14="http://schemas.microsoft.com/office/powerpoint/2010/main" val="166084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AD26-E726-25E8-6DF1-7DCDD8B8A6A0}"/>
              </a:ext>
            </a:extLst>
          </p:cNvPr>
          <p:cNvSpPr>
            <a:spLocks noGrp="1"/>
          </p:cNvSpPr>
          <p:nvPr>
            <p:ph type="title"/>
          </p:nvPr>
        </p:nvSpPr>
        <p:spPr/>
        <p:txBody>
          <a:bodyPr/>
          <a:lstStyle/>
          <a:p>
            <a:r>
              <a:rPr lang="hr-HR" dirty="0"/>
              <a:t>Apple vs UK</a:t>
            </a:r>
          </a:p>
        </p:txBody>
      </p:sp>
      <p:sp>
        <p:nvSpPr>
          <p:cNvPr id="3" name="Content Placeholder 2">
            <a:extLst>
              <a:ext uri="{FF2B5EF4-FFF2-40B4-BE49-F238E27FC236}">
                <a16:creationId xmlns:a16="http://schemas.microsoft.com/office/drawing/2014/main" id="{2ADEC9BC-DAAD-75CB-D077-DCFD88745C7E}"/>
              </a:ext>
            </a:extLst>
          </p:cNvPr>
          <p:cNvSpPr>
            <a:spLocks noGrp="1"/>
          </p:cNvSpPr>
          <p:nvPr>
            <p:ph idx="1"/>
          </p:nvPr>
        </p:nvSpPr>
        <p:spPr/>
        <p:txBody>
          <a:bodyPr/>
          <a:lstStyle/>
          <a:p>
            <a:r>
              <a:rPr lang="en-US" dirty="0"/>
              <a:t>Apple saw this as a point of principle - if they were going to concede this to the UK then every other government around the world would want this.</a:t>
            </a:r>
            <a:endParaRPr lang="hr-HR" dirty="0"/>
          </a:p>
          <a:p>
            <a:r>
              <a:rPr lang="en-US" dirty="0"/>
              <a:t>Apple remains committed to offering our users the highest level of security for their personal data and are hopeful that we will be able to do so in future in the UK.</a:t>
            </a:r>
            <a:endParaRPr lang="hr-HR" dirty="0"/>
          </a:p>
          <a:p>
            <a:endParaRPr lang="hr-HR" dirty="0"/>
          </a:p>
        </p:txBody>
      </p:sp>
    </p:spTree>
    <p:extLst>
      <p:ext uri="{BB962C8B-B14F-4D97-AF65-F5344CB8AC3E}">
        <p14:creationId xmlns:p14="http://schemas.microsoft.com/office/powerpoint/2010/main" val="362001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4AF4-BC41-8175-E46A-572262BCEEA5}"/>
              </a:ext>
            </a:extLst>
          </p:cNvPr>
          <p:cNvSpPr>
            <a:spLocks noGrp="1"/>
          </p:cNvSpPr>
          <p:nvPr>
            <p:ph type="title"/>
          </p:nvPr>
        </p:nvSpPr>
        <p:spPr/>
        <p:txBody>
          <a:bodyPr/>
          <a:lstStyle/>
          <a:p>
            <a:r>
              <a:rPr lang="hr-HR" dirty="0"/>
              <a:t>Apple vs UK</a:t>
            </a:r>
          </a:p>
        </p:txBody>
      </p:sp>
      <p:sp>
        <p:nvSpPr>
          <p:cNvPr id="3" name="Content Placeholder 2">
            <a:extLst>
              <a:ext uri="{FF2B5EF4-FFF2-40B4-BE49-F238E27FC236}">
                <a16:creationId xmlns:a16="http://schemas.microsoft.com/office/drawing/2014/main" id="{8721E964-E8D2-C436-C449-CB704779ED05}"/>
              </a:ext>
            </a:extLst>
          </p:cNvPr>
          <p:cNvSpPr>
            <a:spLocks noGrp="1"/>
          </p:cNvSpPr>
          <p:nvPr>
            <p:ph idx="1"/>
          </p:nvPr>
        </p:nvSpPr>
        <p:spPr/>
        <p:txBody>
          <a:bodyPr/>
          <a:lstStyle/>
          <a:p>
            <a:r>
              <a:rPr lang="en-US" dirty="0"/>
              <a:t>Standard data protection is the default setting for your account. Your iCloud data is encrypted, the encryption keys are secured in Apple data </a:t>
            </a:r>
            <a:r>
              <a:rPr lang="en-US" dirty="0" err="1"/>
              <a:t>centres</a:t>
            </a:r>
            <a:r>
              <a:rPr lang="en-US" dirty="0"/>
              <a:t> – so we can help you with data recovery – and only certain data is end-to-end encrypted.</a:t>
            </a:r>
          </a:p>
          <a:p>
            <a:endParaRPr lang="en-US" dirty="0"/>
          </a:p>
          <a:p>
            <a:r>
              <a:rPr lang="en-US" dirty="0"/>
              <a:t>Advanced Data Protection for iCloud is an optional setting that offers our highest level of cloud data security. If you choose to enable Advanced Data Protection, your trusted devices will retain sole access to the encryption keys for the majority of your iCloud data, thereby protecting it using end-to-end encryption. Additional data protected includes iCloud Backup, Photos, Notes and more.</a:t>
            </a:r>
            <a:endParaRPr lang="hr-HR" dirty="0"/>
          </a:p>
        </p:txBody>
      </p:sp>
    </p:spTree>
    <p:extLst>
      <p:ext uri="{BB962C8B-B14F-4D97-AF65-F5344CB8AC3E}">
        <p14:creationId xmlns:p14="http://schemas.microsoft.com/office/powerpoint/2010/main" val="130517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9016-376D-39D0-0601-D380488A9578}"/>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E37DCA2B-126B-C5FB-B340-C32F48060AF0}"/>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6B3F98CB-A01E-A295-416A-C2A18E58F16D}"/>
              </a:ext>
            </a:extLst>
          </p:cNvPr>
          <p:cNvPicPr>
            <a:picLocks noChangeAspect="1"/>
          </p:cNvPicPr>
          <p:nvPr/>
        </p:nvPicPr>
        <p:blipFill>
          <a:blip r:embed="rId2"/>
          <a:stretch>
            <a:fillRect/>
          </a:stretch>
        </p:blipFill>
        <p:spPr>
          <a:xfrm>
            <a:off x="1009341" y="239753"/>
            <a:ext cx="7125317" cy="6378493"/>
          </a:xfrm>
          <a:prstGeom prst="rect">
            <a:avLst/>
          </a:prstGeom>
        </p:spPr>
      </p:pic>
    </p:spTree>
    <p:extLst>
      <p:ext uri="{BB962C8B-B14F-4D97-AF65-F5344CB8AC3E}">
        <p14:creationId xmlns:p14="http://schemas.microsoft.com/office/powerpoint/2010/main" val="286060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5B03-7A61-4A99-9697-4809D9499777}"/>
              </a:ext>
            </a:extLst>
          </p:cNvPr>
          <p:cNvSpPr>
            <a:spLocks noGrp="1"/>
          </p:cNvSpPr>
          <p:nvPr>
            <p:ph type="title"/>
          </p:nvPr>
        </p:nvSpPr>
        <p:spPr/>
        <p:txBody>
          <a:bodyPr/>
          <a:lstStyle/>
          <a:p>
            <a:r>
              <a:rPr lang="hr-HR" dirty="0"/>
              <a:t>Pitanja za raspravu</a:t>
            </a:r>
          </a:p>
        </p:txBody>
      </p:sp>
      <p:sp>
        <p:nvSpPr>
          <p:cNvPr id="3" name="Content Placeholder 2">
            <a:extLst>
              <a:ext uri="{FF2B5EF4-FFF2-40B4-BE49-F238E27FC236}">
                <a16:creationId xmlns:a16="http://schemas.microsoft.com/office/drawing/2014/main" id="{C1287C5B-0C1A-417E-A61A-24F01491805C}"/>
              </a:ext>
            </a:extLst>
          </p:cNvPr>
          <p:cNvSpPr>
            <a:spLocks noGrp="1"/>
          </p:cNvSpPr>
          <p:nvPr>
            <p:ph idx="1"/>
          </p:nvPr>
        </p:nvSpPr>
        <p:spPr/>
        <p:txBody>
          <a:bodyPr/>
          <a:lstStyle/>
          <a:p>
            <a:r>
              <a:rPr lang="hr-HR" dirty="0"/>
              <a:t>Koja mjera bitna za ovo predavanje se eksplicitno navodi u Uredbi o zaštiti osobnih podataka?</a:t>
            </a:r>
          </a:p>
          <a:p>
            <a:r>
              <a:rPr lang="hr-HR" dirty="0"/>
              <a:t>Hakeri su upali u sustav i pokupili sve podatke o korisnicima (uključujući i njihove zaporke). Koja mjera vas može donekle spasiti?</a:t>
            </a:r>
          </a:p>
          <a:p>
            <a:r>
              <a:rPr lang="hr-HR" dirty="0"/>
              <a:t>Ukradeno vam je računalo. Koja mjera vam može pomoći?</a:t>
            </a:r>
          </a:p>
          <a:p>
            <a:r>
              <a:rPr lang="hr-HR" dirty="0"/>
              <a:t>Nadzire se vaša komunikacija. Koja…</a:t>
            </a:r>
            <a:r>
              <a:rPr lang="hr-HR" dirty="0">
                <a:sym typeface="Wingdings" panose="05000000000000000000" pitchFamily="2" charset="2"/>
              </a:rPr>
              <a:t></a:t>
            </a:r>
            <a:endParaRPr lang="hr-HR" dirty="0"/>
          </a:p>
          <a:p>
            <a:pPr marL="342900" lvl="1" indent="0">
              <a:buNone/>
            </a:pPr>
            <a:endParaRPr lang="hr-HR" dirty="0"/>
          </a:p>
        </p:txBody>
      </p:sp>
    </p:spTree>
    <p:extLst>
      <p:ext uri="{BB962C8B-B14F-4D97-AF65-F5344CB8AC3E}">
        <p14:creationId xmlns:p14="http://schemas.microsoft.com/office/powerpoint/2010/main" val="278836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B6BF-8B62-412E-9CA4-26418D20EFB6}"/>
              </a:ext>
            </a:extLst>
          </p:cNvPr>
          <p:cNvSpPr>
            <a:spLocks noGrp="1"/>
          </p:cNvSpPr>
          <p:nvPr>
            <p:ph type="title"/>
          </p:nvPr>
        </p:nvSpPr>
        <p:spPr/>
        <p:txBody>
          <a:bodyPr/>
          <a:lstStyle/>
          <a:p>
            <a:r>
              <a:rPr lang="hr-HR" dirty="0"/>
              <a:t>Istraživanje</a:t>
            </a:r>
          </a:p>
        </p:txBody>
      </p:sp>
      <p:sp>
        <p:nvSpPr>
          <p:cNvPr id="3" name="Content Placeholder 2">
            <a:extLst>
              <a:ext uri="{FF2B5EF4-FFF2-40B4-BE49-F238E27FC236}">
                <a16:creationId xmlns:a16="http://schemas.microsoft.com/office/drawing/2014/main" id="{1386E005-A0FD-4C4E-8E18-3A6A64392F9C}"/>
              </a:ext>
            </a:extLst>
          </p:cNvPr>
          <p:cNvSpPr>
            <a:spLocks noGrp="1"/>
          </p:cNvSpPr>
          <p:nvPr>
            <p:ph idx="1"/>
          </p:nvPr>
        </p:nvSpPr>
        <p:spPr/>
        <p:txBody>
          <a:bodyPr/>
          <a:lstStyle/>
          <a:p>
            <a:r>
              <a:rPr lang="en-US" dirty="0"/>
              <a:t>GLOBAL ENCRYPTION</a:t>
            </a:r>
            <a:r>
              <a:rPr lang="hr-HR" dirty="0"/>
              <a:t> </a:t>
            </a:r>
            <a:r>
              <a:rPr lang="en-US" dirty="0"/>
              <a:t>TRENDS STUDY</a:t>
            </a:r>
            <a:r>
              <a:rPr lang="hr-HR" dirty="0"/>
              <a:t> (6,264 </a:t>
            </a:r>
            <a:r>
              <a:rPr lang="hr-HR" dirty="0" err="1"/>
              <a:t>individuals</a:t>
            </a:r>
            <a:r>
              <a:rPr lang="hr-HR" dirty="0"/>
              <a:t>)</a:t>
            </a:r>
          </a:p>
          <a:p>
            <a:pPr marL="0" indent="0">
              <a:buNone/>
            </a:pPr>
            <a:endParaRPr lang="hr-HR" dirty="0"/>
          </a:p>
          <a:p>
            <a:endParaRPr lang="hr-HR" dirty="0"/>
          </a:p>
        </p:txBody>
      </p:sp>
      <p:pic>
        <p:nvPicPr>
          <p:cNvPr id="5" name="Picture 4">
            <a:extLst>
              <a:ext uri="{FF2B5EF4-FFF2-40B4-BE49-F238E27FC236}">
                <a16:creationId xmlns:a16="http://schemas.microsoft.com/office/drawing/2014/main" id="{C326A53D-84A7-2E91-9697-67491873B8BA}"/>
              </a:ext>
            </a:extLst>
          </p:cNvPr>
          <p:cNvPicPr>
            <a:picLocks noChangeAspect="1"/>
          </p:cNvPicPr>
          <p:nvPr/>
        </p:nvPicPr>
        <p:blipFill>
          <a:blip r:embed="rId2"/>
          <a:stretch>
            <a:fillRect/>
          </a:stretch>
        </p:blipFill>
        <p:spPr>
          <a:xfrm>
            <a:off x="142701" y="2492896"/>
            <a:ext cx="8749779" cy="3328296"/>
          </a:xfrm>
          <a:prstGeom prst="rect">
            <a:avLst/>
          </a:prstGeom>
        </p:spPr>
      </p:pic>
    </p:spTree>
    <p:extLst>
      <p:ext uri="{BB962C8B-B14F-4D97-AF65-F5344CB8AC3E}">
        <p14:creationId xmlns:p14="http://schemas.microsoft.com/office/powerpoint/2010/main" val="1797097217"/>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8AE09C6FDD844AB985985D31883C03" ma:contentTypeVersion="13" ma:contentTypeDescription="Stvaranje novog dokumenta." ma:contentTypeScope="" ma:versionID="4c35a9307bd6514f20c58fe497a7c078">
  <xsd:schema xmlns:xsd="http://www.w3.org/2001/XMLSchema" xmlns:xs="http://www.w3.org/2001/XMLSchema" xmlns:p="http://schemas.microsoft.com/office/2006/metadata/properties" xmlns:ns3="8a7b8443-293a-4fab-b2be-4ba41a7e917e" xmlns:ns4="1395839a-8362-41ba-8240-19e84758c1cb" targetNamespace="http://schemas.microsoft.com/office/2006/metadata/properties" ma:root="true" ma:fieldsID="5fcaefac4d49e5677be3d81a24c7f5a9" ns3:_="" ns4:_="">
    <xsd:import namespace="8a7b8443-293a-4fab-b2be-4ba41a7e917e"/>
    <xsd:import namespace="1395839a-8362-41ba-8240-19e84758c1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b8443-293a-4fab-b2be-4ba41a7e91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95839a-8362-41ba-8240-19e84758c1cb" elementFormDefault="qualified">
    <xsd:import namespace="http://schemas.microsoft.com/office/2006/documentManagement/types"/>
    <xsd:import namespace="http://schemas.microsoft.com/office/infopath/2007/PartnerControls"/>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element name="SharingHintHash" ma:index="18"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446005-3624-4EC5-ACF9-0BB7DFF75117}">
  <ds:schemaRefs>
    <ds:schemaRef ds:uri="http://schemas.microsoft.com/sharepoint/v3/contenttype/forms"/>
  </ds:schemaRefs>
</ds:datastoreItem>
</file>

<file path=customXml/itemProps2.xml><?xml version="1.0" encoding="utf-8"?>
<ds:datastoreItem xmlns:ds="http://schemas.openxmlformats.org/officeDocument/2006/customXml" ds:itemID="{9EFB283D-5184-434A-8EE4-BB260A02F81D}">
  <ds:schemaRefs>
    <ds:schemaRef ds:uri="http://www.w3.org/XML/1998/namespace"/>
    <ds:schemaRef ds:uri="1395839a-8362-41ba-8240-19e84758c1cb"/>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a7b8443-293a-4fab-b2be-4ba41a7e917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DE25E35-4E70-47D5-B39F-511D4B749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7b8443-293a-4fab-b2be-4ba41a7e917e"/>
    <ds:schemaRef ds:uri="1395839a-8362-41ba-8240-19e84758c1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Racunarstvo bijeli template</Template>
  <TotalTime>0</TotalTime>
  <Words>1869</Words>
  <Application>Microsoft Office PowerPoint</Application>
  <PresentationFormat>On-screen Show (4:3)</PresentationFormat>
  <Paragraphs>163</Paragraphs>
  <Slides>44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Calibri Light</vt:lpstr>
      <vt:lpstr>Segoe UI</vt:lpstr>
      <vt:lpstr>Segoe UI Light</vt:lpstr>
      <vt:lpstr>Segoe UI Semibold</vt:lpstr>
      <vt:lpstr>Times New Roman</vt:lpstr>
      <vt:lpstr>Wingdings</vt:lpstr>
      <vt:lpstr>Office Theme</vt:lpstr>
      <vt:lpstr>Custom Design</vt:lpstr>
      <vt:lpstr>TechEd 2014 Dk Blue</vt:lpstr>
      <vt:lpstr>PowerPoint Presentation</vt:lpstr>
      <vt:lpstr>Uvod</vt:lpstr>
      <vt:lpstr>Apple vs UK</vt:lpstr>
      <vt:lpstr>Apple vs UK</vt:lpstr>
      <vt:lpstr>Apple vs UK</vt:lpstr>
      <vt:lpstr>Apple vs UK</vt:lpstr>
      <vt:lpstr>PowerPoint Presentation</vt:lpstr>
      <vt:lpstr>Pitanja za raspravu</vt:lpstr>
      <vt:lpstr>Istraživanje</vt:lpstr>
      <vt:lpstr>PowerPoint Presentation</vt:lpstr>
      <vt:lpstr>PowerPoint Presentation</vt:lpstr>
      <vt:lpstr>PowerPoint Presentation</vt:lpstr>
      <vt:lpstr>Kriptografija – osnovni pojmovi</vt:lpstr>
      <vt:lpstr>Kriptografija – osnovni pojmovi</vt:lpstr>
      <vt:lpstr>Kriptografija – osnovni pojmovi</vt:lpstr>
      <vt:lpstr>Kriptografija – osnovni pojmovi</vt:lpstr>
      <vt:lpstr> Tehnike šifriranja </vt:lpstr>
      <vt:lpstr>Cesarova šifra</vt:lpstr>
      <vt:lpstr> Analiza frekvencije slova </vt:lpstr>
      <vt:lpstr>PowerPoint Presentation</vt:lpstr>
      <vt:lpstr>Transpozicijske šifre</vt:lpstr>
      <vt:lpstr> Vrste kriptografije</vt:lpstr>
      <vt:lpstr>Simetrična kriptografija</vt:lpstr>
      <vt:lpstr>Simetrična kriptografija</vt:lpstr>
      <vt:lpstr>DES (prethodnik AESa)</vt:lpstr>
      <vt:lpstr> DES Cracker</vt:lpstr>
      <vt:lpstr>AES</vt:lpstr>
      <vt:lpstr>Koliko je AES siguran?</vt:lpstr>
      <vt:lpstr>Koliko je AES siguran?</vt:lpstr>
      <vt:lpstr>Quantum computing </vt:lpstr>
      <vt:lpstr>Primjena simetrične kriptografije</vt:lpstr>
      <vt:lpstr>TLS Razmjena ključeva</vt:lpstr>
      <vt:lpstr>Asimetrična kriptografija</vt:lpstr>
      <vt:lpstr>Asimetrična kriptografija</vt:lpstr>
      <vt:lpstr>Asimetrična kriptografija</vt:lpstr>
      <vt:lpstr>Kombinacija simetrične i asimetrične kriptografije (npr. PGP)</vt:lpstr>
      <vt:lpstr> Algoritmi sažimanja (hashing) </vt:lpstr>
      <vt:lpstr>Algoritmi sažimanja (uvjeti)</vt:lpstr>
      <vt:lpstr> Otpornost na kolizije </vt:lpstr>
      <vt:lpstr>Algoritmi sažimanja</vt:lpstr>
      <vt:lpstr>Jačina algoritama sažimanja</vt:lpstr>
      <vt:lpstr>Digitalni potpis</vt:lpstr>
      <vt:lpstr>PowerPoint Presentation</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 RAČUNALA</dc:title>
  <dc:creator/>
  <cp:lastModifiedBy/>
  <cp:revision>17</cp:revision>
  <dcterms:created xsi:type="dcterms:W3CDTF">2009-02-27T23:33:40Z</dcterms:created>
  <dcterms:modified xsi:type="dcterms:W3CDTF">2025-04-08T12:30:23Z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0x010100798AE09C6FDD844AB985985D31883C03</vt:lpwstr>
  </property>
  <property fmtid="{D5CDD505-2E9C-101B-9397-08002B2CF9AE}" pid="5" name="MSIP_Label_edf682b7-f91e-48bc-97e5-bfb95b32f5b9_Enabled">
    <vt:lpwstr>true</vt:lpwstr>
  </property>
  <property fmtid="{D5CDD505-2E9C-101B-9397-08002B2CF9AE}" pid="6" name="MSIP_Label_edf682b7-f91e-48bc-97e5-bfb95b32f5b9_SetDate">
    <vt:lpwstr>2024-04-11T07:12:14Z</vt:lpwstr>
  </property>
  <property fmtid="{D5CDD505-2E9C-101B-9397-08002B2CF9AE}" pid="7" name="MSIP_Label_edf682b7-f91e-48bc-97e5-bfb95b32f5b9_Method">
    <vt:lpwstr>Privileged</vt:lpwstr>
  </property>
  <property fmtid="{D5CDD505-2E9C-101B-9397-08002B2CF9AE}" pid="8" name="MSIP_Label_edf682b7-f91e-48bc-97e5-bfb95b32f5b9_Name">
    <vt:lpwstr>defa4170-0d19-0005-0001-bc88714345d2</vt:lpwstr>
  </property>
  <property fmtid="{D5CDD505-2E9C-101B-9397-08002B2CF9AE}" pid="9" name="MSIP_Label_edf682b7-f91e-48bc-97e5-bfb95b32f5b9_SiteId">
    <vt:lpwstr>fbb567ee-ca59-4aea-a378-fbf7761a4986</vt:lpwstr>
  </property>
  <property fmtid="{D5CDD505-2E9C-101B-9397-08002B2CF9AE}" pid="10" name="MSIP_Label_edf682b7-f91e-48bc-97e5-bfb95b32f5b9_ActionId">
    <vt:lpwstr>e0aa9d86-4180-4dc0-8ea3-c16b9a68e8bb</vt:lpwstr>
  </property>
  <property fmtid="{D5CDD505-2E9C-101B-9397-08002B2CF9AE}" pid="11" name="MSIP_Label_edf682b7-f91e-48bc-97e5-bfb95b32f5b9_ContentBits">
    <vt:lpwstr>0</vt:lpwstr>
  </property>
</Properties>
</file>