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83" r:id="rId1"/>
    <p:sldMasterId id="2147484078" r:id="rId2"/>
  </p:sldMasterIdLst>
  <p:notesMasterIdLst>
    <p:notesMasterId r:id="rId39"/>
  </p:notesMasterIdLst>
  <p:handoutMasterIdLst>
    <p:handoutMasterId r:id="rId40"/>
  </p:handoutMasterIdLst>
  <p:sldIdLst>
    <p:sldId id="456" r:id="rId3"/>
    <p:sldId id="400" r:id="rId4"/>
    <p:sldId id="1034" r:id="rId5"/>
    <p:sldId id="1035" r:id="rId6"/>
    <p:sldId id="1036" r:id="rId7"/>
    <p:sldId id="1037" r:id="rId8"/>
    <p:sldId id="1030" r:id="rId9"/>
    <p:sldId id="1043" r:id="rId10"/>
    <p:sldId id="1029" r:id="rId11"/>
    <p:sldId id="980" r:id="rId12"/>
    <p:sldId id="1021" r:id="rId13"/>
    <p:sldId id="1014" r:id="rId14"/>
    <p:sldId id="1020" r:id="rId15"/>
    <p:sldId id="1013" r:id="rId16"/>
    <p:sldId id="981" r:id="rId17"/>
    <p:sldId id="1015" r:id="rId18"/>
    <p:sldId id="1012" r:id="rId19"/>
    <p:sldId id="983" r:id="rId20"/>
    <p:sldId id="984" r:id="rId21"/>
    <p:sldId id="1016" r:id="rId22"/>
    <p:sldId id="985" r:id="rId23"/>
    <p:sldId id="1017" r:id="rId24"/>
    <p:sldId id="987" r:id="rId25"/>
    <p:sldId id="1022" r:id="rId26"/>
    <p:sldId id="1023" r:id="rId27"/>
    <p:sldId id="1026" r:id="rId28"/>
    <p:sldId id="1038" r:id="rId29"/>
    <p:sldId id="1025" r:id="rId30"/>
    <p:sldId id="1024" r:id="rId31"/>
    <p:sldId id="1039" r:id="rId32"/>
    <p:sldId id="1040" r:id="rId33"/>
    <p:sldId id="1041" r:id="rId34"/>
    <p:sldId id="1027" r:id="rId35"/>
    <p:sldId id="1028" r:id="rId36"/>
    <p:sldId id="1042" r:id="rId37"/>
    <p:sldId id="398" r:id="rId38"/>
  </p:sldIdLst>
  <p:sldSz cx="9144000" cy="6858000" type="screen4x3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B43"/>
    <a:srgbClr val="7FA8B8"/>
    <a:srgbClr val="004360"/>
    <a:srgbClr val="E6E6E6"/>
    <a:srgbClr val="50ACC5"/>
    <a:srgbClr val="77777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03E130-DE4C-43EF-9453-DA56BD83E094}" v="10" dt="2025-03-02T09:59:42.190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23" autoAdjust="0"/>
    <p:restoredTop sz="94660"/>
  </p:normalViewPr>
  <p:slideViewPr>
    <p:cSldViewPr>
      <p:cViewPr varScale="1">
        <p:scale>
          <a:sx n="70" d="100"/>
          <a:sy n="70" d="100"/>
        </p:scale>
        <p:origin x="1694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F454DB-61C3-4145-8B29-17F90EE0FD1F}" type="datetimeFigureOut">
              <a:rPr lang="sr-Latn-CS"/>
              <a:pPr>
                <a:defRPr/>
              </a:pPr>
              <a:t>1.3.2025.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45B5C0-606F-4466-9868-F726114DFA0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8858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3A0002-DD6E-4414-BCB8-E24209A5C1C4}" type="datetimeFigureOut">
              <a:rPr lang="en-US"/>
              <a:pPr>
                <a:defRPr/>
              </a:pPr>
              <a:t>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5F4D576-A18E-4B0A-AE28-B07B4E83F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36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000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883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1727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2302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9119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1149" y="1644316"/>
            <a:ext cx="6569243" cy="470835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61148" y="318754"/>
            <a:ext cx="6569243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"/>
            <a:ext cx="135605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892" y="276"/>
            <a:ext cx="164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43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AB UNIVERSITY pas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791CF42-5CF5-1042-C3D6-4455F2561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5704"/>
            <a:ext cx="6609849" cy="512296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3DB087E0-08F6-7EA5-1AE1-CC688527B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2F407C7A-CC70-6CBF-7578-1C5D64A6B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</p:spTree>
    <p:extLst>
      <p:ext uri="{BB962C8B-B14F-4D97-AF65-F5344CB8AC3E}">
        <p14:creationId xmlns:p14="http://schemas.microsoft.com/office/powerpoint/2010/main" val="2881914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 SVEUČILIŠTE - naslov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grafika, Font, grafički dizajn, tekst&#10;&#10;Opis je automatski generiran">
            <a:extLst>
              <a:ext uri="{FF2B5EF4-FFF2-40B4-BE49-F238E27FC236}">
                <a16:creationId xmlns:a16="http://schemas.microsoft.com/office/drawing/2014/main" id="{CC5AB3DF-7CBC-3543-882F-9BBE3FC47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44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691" y="4348862"/>
            <a:ext cx="7488613" cy="1283370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99262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1149" y="1644316"/>
            <a:ext cx="6569243" cy="470835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61148" y="318754"/>
            <a:ext cx="6569243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"/>
            <a:ext cx="135605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892" y="276"/>
            <a:ext cx="164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20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61149" y="1644316"/>
            <a:ext cx="3043991" cy="470835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486400" y="1644316"/>
            <a:ext cx="3043991" cy="470835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2971" indent="-228594">
              <a:defRPr lang="en-US" sz="20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160" indent="-228594"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61148" y="318754"/>
            <a:ext cx="6569243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"/>
            <a:ext cx="1356053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892" y="276"/>
            <a:ext cx="164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5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7592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61148" y="318754"/>
            <a:ext cx="6569243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"/>
            <a:ext cx="135605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892" y="276"/>
            <a:ext cx="164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21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9143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686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3365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917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4691" y="1600200"/>
            <a:ext cx="4371976" cy="5486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1" y="728663"/>
            <a:ext cx="4857749" cy="2014537"/>
          </a:xfrm>
        </p:spPr>
        <p:txBody>
          <a:bodyPr>
            <a:normAutofit/>
          </a:bodyPr>
          <a:lstStyle>
            <a:lvl1pPr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055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039" y="3904458"/>
            <a:ext cx="4516636" cy="2014537"/>
          </a:xfrm>
        </p:spPr>
        <p:txBody>
          <a:bodyPr>
            <a:normAutofit/>
          </a:bodyPr>
          <a:lstStyle>
            <a:lvl1pPr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323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45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960"/>
            <a:ext cx="8948901" cy="61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6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  <p:sldLayoutId id="2147484097" r:id="rId14"/>
    <p:sldLayoutId id="2147484098" r:id="rId15"/>
    <p:sldLayoutId id="2147484099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16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ean-cyber-resilience-act.com/" TargetMode="External"/><Relationship Id="rId2" Type="http://schemas.openxmlformats.org/officeDocument/2006/relationships/hyperlink" Target="https://www.consilium.europa.eu/en/policies/cybersecurity/timeline-cybersecurity/" TargetMode="Externa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rt.hr/objavljen-je-zakon-o-kibernetickoj-sigurnosti-nn-14-2024/" TargetMode="Externa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2C1F5-046A-B7E3-CD3F-BABA7FC5740D}"/>
              </a:ext>
            </a:extLst>
          </p:cNvPr>
          <p:cNvSpPr txBox="1">
            <a:spLocks/>
          </p:cNvSpPr>
          <p:nvPr/>
        </p:nvSpPr>
        <p:spPr>
          <a:xfrm>
            <a:off x="5109540" y="3026618"/>
            <a:ext cx="3910830" cy="130861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 defTabSz="685800" fontAlgn="auto">
              <a:spcAft>
                <a:spcPts val="0"/>
              </a:spcAft>
              <a:defRPr/>
            </a:pPr>
            <a:r>
              <a:rPr lang="hr-HR" sz="2400" dirty="0"/>
              <a:t>Sigurnost informacijskih sustava</a:t>
            </a:r>
            <a:endParaRPr lang="en-US" sz="1350" b="0" dirty="0">
              <a:solidFill>
                <a:srgbClr val="C30E60"/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EE719752-2A6F-EE53-14D3-001B3E974130}"/>
              </a:ext>
            </a:extLst>
          </p:cNvPr>
          <p:cNvSpPr txBox="1"/>
          <p:nvPr/>
        </p:nvSpPr>
        <p:spPr>
          <a:xfrm>
            <a:off x="4934590" y="4615154"/>
            <a:ext cx="40857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100" dirty="0">
                <a:solidFill>
                  <a:srgbClr val="C30E60"/>
                </a:solidFill>
              </a:rPr>
              <a:t>mr.sc. Dražen Pranić</a:t>
            </a:r>
            <a:endParaRPr lang="hr-HR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73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E07F3-F6F7-5376-9592-C0D7C383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B65D96-92AB-52CB-7F1A-64C0D8A88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082292"/>
            <a:ext cx="7886700" cy="38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14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2A498-5113-7215-6353-A4028E2BA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Cyber Resilience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8B260-907D-17C9-D7A0-053E48036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​dva glavna cilja: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stvoriti uvjete za razvoj sigurnih proizvoda s digitalnim elementima osiguravanjem da se hardverski i softverski proizvodi stavljaju na tržište s manje ranjivosti i osiguravanjem da proizvođači ozbiljno shvaćaju sigurnost tijekom životnog ciklusa proizvoda; 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stvoriti uvjete koji omogućuju korisnicima da uzmu u obzir kibernetičku sigurnost pri odabiru i korištenju proizvoda s digitalnim elementima</a:t>
            </a:r>
          </a:p>
        </p:txBody>
      </p:sp>
    </p:spTree>
    <p:extLst>
      <p:ext uri="{BB962C8B-B14F-4D97-AF65-F5344CB8AC3E}">
        <p14:creationId xmlns:p14="http://schemas.microsoft.com/office/powerpoint/2010/main" val="2292341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B8EB1-1143-E838-13D3-E3A89DA55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Cyber Resilience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11E77-79DB-BA19-89D0-8E81C777B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404040"/>
                </a:solidFill>
                <a:effectLst/>
              </a:rPr>
              <a:t>Postavljena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su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četiri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specifična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cilja</a:t>
            </a:r>
            <a:r>
              <a:rPr lang="en-US" dirty="0">
                <a:solidFill>
                  <a:srgbClr val="404040"/>
                </a:solidFill>
                <a:effectLst/>
              </a:rPr>
              <a:t>:</a:t>
            </a:r>
            <a:endParaRPr lang="hr-HR" dirty="0">
              <a:solidFill>
                <a:srgbClr val="404040"/>
              </a:solidFill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solidFill>
                  <a:srgbClr val="404040"/>
                </a:solidFill>
                <a:effectLst/>
              </a:rPr>
              <a:t>osigurati</a:t>
            </a:r>
            <a:r>
              <a:rPr lang="en-US" dirty="0">
                <a:solidFill>
                  <a:srgbClr val="404040"/>
                </a:solidFill>
                <a:effectLst/>
              </a:rPr>
              <a:t> da </a:t>
            </a:r>
            <a:r>
              <a:rPr lang="en-US" dirty="0" err="1">
                <a:solidFill>
                  <a:srgbClr val="404040"/>
                </a:solidFill>
                <a:effectLst/>
              </a:rPr>
              <a:t>proizvođači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poboljšaju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sigurnost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proizvoda</a:t>
            </a:r>
            <a:r>
              <a:rPr lang="en-US" dirty="0">
                <a:solidFill>
                  <a:srgbClr val="404040"/>
                </a:solidFill>
                <a:effectLst/>
              </a:rPr>
              <a:t> s </a:t>
            </a:r>
            <a:r>
              <a:rPr lang="en-US" dirty="0" err="1">
                <a:solidFill>
                  <a:srgbClr val="404040"/>
                </a:solidFill>
                <a:effectLst/>
              </a:rPr>
              <a:t>digitalnim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elementima</a:t>
            </a:r>
            <a:r>
              <a:rPr lang="en-US" dirty="0">
                <a:solidFill>
                  <a:srgbClr val="404040"/>
                </a:solidFill>
                <a:effectLst/>
              </a:rPr>
              <a:t> od faze </a:t>
            </a:r>
            <a:r>
              <a:rPr lang="en-US" dirty="0" err="1">
                <a:solidFill>
                  <a:srgbClr val="404040"/>
                </a:solidFill>
                <a:effectLst/>
              </a:rPr>
              <a:t>dizajna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i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razvoja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te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tijekom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cijelog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životnog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ciklusa</a:t>
            </a:r>
            <a:r>
              <a:rPr lang="en-US" dirty="0">
                <a:solidFill>
                  <a:srgbClr val="404040"/>
                </a:solidFill>
                <a:effectLst/>
              </a:rPr>
              <a:t>;</a:t>
            </a:r>
            <a:endParaRPr lang="hr-HR" dirty="0">
              <a:solidFill>
                <a:srgbClr val="404040"/>
              </a:solidFill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solidFill>
                  <a:srgbClr val="404040"/>
                </a:solidFill>
                <a:effectLst/>
              </a:rPr>
              <a:t>osigurati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koherentan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kibersigurnosni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okvir</a:t>
            </a:r>
            <a:r>
              <a:rPr lang="en-US" dirty="0">
                <a:solidFill>
                  <a:srgbClr val="404040"/>
                </a:solidFill>
                <a:effectLst/>
              </a:rPr>
              <a:t>, </a:t>
            </a:r>
            <a:r>
              <a:rPr lang="en-US" dirty="0" err="1">
                <a:solidFill>
                  <a:srgbClr val="404040"/>
                </a:solidFill>
                <a:effectLst/>
              </a:rPr>
              <a:t>olakšavajući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usklađenost</a:t>
            </a:r>
            <a:r>
              <a:rPr lang="en-US" dirty="0">
                <a:solidFill>
                  <a:srgbClr val="404040"/>
                </a:solidFill>
                <a:effectLst/>
              </a:rPr>
              <a:t> za </a:t>
            </a:r>
            <a:r>
              <a:rPr lang="en-US" dirty="0" err="1">
                <a:solidFill>
                  <a:srgbClr val="404040"/>
                </a:solidFill>
                <a:effectLst/>
              </a:rPr>
              <a:t>proizvođače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hardvera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i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softvera</a:t>
            </a:r>
            <a:r>
              <a:rPr lang="en-US" dirty="0">
                <a:solidFill>
                  <a:srgbClr val="404040"/>
                </a:solidFill>
                <a:effectLst/>
              </a:rPr>
              <a:t>;</a:t>
            </a:r>
            <a:endParaRPr lang="hr-HR" dirty="0">
              <a:solidFill>
                <a:srgbClr val="404040"/>
              </a:solidFill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solidFill>
                  <a:srgbClr val="404040"/>
                </a:solidFill>
                <a:effectLst/>
              </a:rPr>
              <a:t>povećati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transparentnost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sigurnosnih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svojstava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proizvoda</a:t>
            </a:r>
            <a:r>
              <a:rPr lang="en-US" dirty="0">
                <a:solidFill>
                  <a:srgbClr val="404040"/>
                </a:solidFill>
                <a:effectLst/>
              </a:rPr>
              <a:t> s </a:t>
            </a:r>
            <a:r>
              <a:rPr lang="en-US" dirty="0" err="1">
                <a:solidFill>
                  <a:srgbClr val="404040"/>
                </a:solidFill>
                <a:effectLst/>
              </a:rPr>
              <a:t>digitalnim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elementima</a:t>
            </a:r>
            <a:endParaRPr lang="hr-HR" dirty="0">
              <a:solidFill>
                <a:srgbClr val="404040"/>
              </a:solidFill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solidFill>
                  <a:srgbClr val="404040"/>
                </a:solidFill>
                <a:effectLst/>
              </a:rPr>
              <a:t>omogućiti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tvrtkama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i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potrošačima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sigurnu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upotrebu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proizvoda</a:t>
            </a:r>
            <a:r>
              <a:rPr lang="en-US" dirty="0">
                <a:solidFill>
                  <a:srgbClr val="404040"/>
                </a:solidFill>
                <a:effectLst/>
              </a:rPr>
              <a:t> s </a:t>
            </a:r>
            <a:r>
              <a:rPr lang="en-US" dirty="0" err="1">
                <a:solidFill>
                  <a:srgbClr val="404040"/>
                </a:solidFill>
                <a:effectLst/>
              </a:rPr>
              <a:t>digitalnim</a:t>
            </a:r>
            <a:r>
              <a:rPr lang="en-US" dirty="0">
                <a:solidFill>
                  <a:srgbClr val="404040"/>
                </a:solidFill>
                <a:effectLst/>
              </a:rPr>
              <a:t> </a:t>
            </a:r>
            <a:r>
              <a:rPr lang="en-US" dirty="0" err="1">
                <a:solidFill>
                  <a:srgbClr val="404040"/>
                </a:solidFill>
                <a:effectLst/>
              </a:rPr>
              <a:t>elementima</a:t>
            </a:r>
            <a:r>
              <a:rPr lang="en-US" dirty="0">
                <a:solidFill>
                  <a:srgbClr val="404040"/>
                </a:solidFill>
                <a:effectLst/>
              </a:rPr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5241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4ED0D-28D9-75F2-A01E-FBC2AF467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Primjeri proizvoda s digitalnim elementima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1C771D-115E-CA07-9BE0-1D0828064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End devices</a:t>
            </a:r>
          </a:p>
          <a:p>
            <a:r>
              <a:rPr lang="en-US" dirty="0"/>
              <a:t>- laptops</a:t>
            </a:r>
          </a:p>
          <a:p>
            <a:r>
              <a:rPr lang="en-US" dirty="0"/>
              <a:t>- smartphones</a:t>
            </a:r>
          </a:p>
          <a:p>
            <a:r>
              <a:rPr lang="en-US" dirty="0"/>
              <a:t>- sensors and cameras</a:t>
            </a:r>
          </a:p>
          <a:p>
            <a:r>
              <a:rPr lang="en-US" dirty="0"/>
              <a:t>- smart robots</a:t>
            </a:r>
          </a:p>
          <a:p>
            <a:r>
              <a:rPr lang="en-US" dirty="0"/>
              <a:t>- smart cards</a:t>
            </a:r>
          </a:p>
          <a:p>
            <a:r>
              <a:rPr lang="en-US" dirty="0"/>
              <a:t>- smart meters</a:t>
            </a:r>
          </a:p>
          <a:p>
            <a:r>
              <a:rPr lang="en-US" dirty="0"/>
              <a:t>- mobile devices</a:t>
            </a:r>
          </a:p>
          <a:p>
            <a:r>
              <a:rPr lang="en-US" dirty="0"/>
              <a:t>- smart speakers</a:t>
            </a:r>
          </a:p>
          <a:p>
            <a:r>
              <a:rPr lang="en-US" dirty="0"/>
              <a:t>- routers</a:t>
            </a:r>
          </a:p>
          <a:p>
            <a:r>
              <a:rPr lang="en-US" dirty="0"/>
              <a:t>- switches</a:t>
            </a:r>
          </a:p>
          <a:p>
            <a:r>
              <a:rPr lang="en-US" dirty="0"/>
              <a:t>- industrial control systems.</a:t>
            </a:r>
            <a:endParaRPr lang="hr-H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BB992E-B827-D461-4DD5-C4E69256767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257800" y="1825625"/>
            <a:ext cx="38862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Software</a:t>
            </a:r>
          </a:p>
          <a:p>
            <a:pPr marL="0" indent="0">
              <a:buNone/>
            </a:pPr>
            <a:r>
              <a:rPr lang="hr-HR" dirty="0"/>
              <a:t>- firmware</a:t>
            </a:r>
          </a:p>
          <a:p>
            <a:pPr marL="0" indent="0">
              <a:buNone/>
            </a:pPr>
            <a:r>
              <a:rPr lang="hr-HR" dirty="0"/>
              <a:t>- operating systems</a:t>
            </a:r>
          </a:p>
          <a:p>
            <a:pPr marL="0" indent="0">
              <a:buNone/>
            </a:pPr>
            <a:r>
              <a:rPr lang="hr-HR" dirty="0"/>
              <a:t>- mobile apps</a:t>
            </a:r>
          </a:p>
          <a:p>
            <a:pPr marL="0" indent="0">
              <a:buNone/>
            </a:pPr>
            <a:r>
              <a:rPr lang="hr-HR" dirty="0"/>
              <a:t>- desktop applications</a:t>
            </a:r>
          </a:p>
          <a:p>
            <a:pPr marL="0" indent="0">
              <a:buNone/>
            </a:pPr>
            <a:r>
              <a:rPr lang="hr-HR" dirty="0"/>
              <a:t>- video games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Components (both hardware as well as software)</a:t>
            </a:r>
          </a:p>
          <a:p>
            <a:pPr marL="0" indent="0">
              <a:buNone/>
            </a:pPr>
            <a:r>
              <a:rPr lang="hr-HR" dirty="0"/>
              <a:t>- computer processing units</a:t>
            </a:r>
          </a:p>
          <a:p>
            <a:pPr marL="0" indent="0">
              <a:buNone/>
            </a:pPr>
            <a:r>
              <a:rPr lang="hr-HR" dirty="0"/>
              <a:t>- video cards</a:t>
            </a:r>
          </a:p>
          <a:p>
            <a:pPr marL="0" indent="0">
              <a:buNone/>
            </a:pPr>
            <a:r>
              <a:rPr lang="hr-HR" dirty="0"/>
              <a:t>- software libraries</a:t>
            </a:r>
          </a:p>
        </p:txBody>
      </p:sp>
    </p:spTree>
    <p:extLst>
      <p:ext uri="{BB962C8B-B14F-4D97-AF65-F5344CB8AC3E}">
        <p14:creationId xmlns:p14="http://schemas.microsoft.com/office/powerpoint/2010/main" val="1652463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98266-5139-323F-6BFC-17EC36676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Cyber Resilience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AF186-B6DB-049E-4815-366F7889F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Koncept certfikacije proizvoda s digitalnim elementima</a:t>
            </a:r>
          </a:p>
          <a:p>
            <a:r>
              <a:rPr lang="hr-HR" dirty="0">
                <a:hlinkClick r:id="rId2"/>
              </a:rPr>
              <a:t>https://www.consilium.europa.eu/en/policies/cybersecurity/timeline-cybersecurity/</a:t>
            </a:r>
            <a:endParaRPr lang="hr-HR" dirty="0"/>
          </a:p>
          <a:p>
            <a:pPr marL="0" indent="0">
              <a:buNone/>
            </a:pPr>
            <a:r>
              <a:rPr lang="en-US" dirty="0"/>
              <a:t>This act is expected to be officially released in 2024, with a phased implementation starting in 2025 and full applicability in 2026.</a:t>
            </a:r>
            <a:endParaRPr lang="hr-HR" dirty="0"/>
          </a:p>
          <a:p>
            <a:pPr marL="0" indent="0">
              <a:buNone/>
            </a:pPr>
            <a:r>
              <a:rPr lang="hr-HR" dirty="0">
                <a:hlinkClick r:id="rId3"/>
              </a:rPr>
              <a:t>https://www.european-cyber-resilience-act.com/</a:t>
            </a:r>
            <a:endParaRPr lang="hr-HR" dirty="0"/>
          </a:p>
          <a:p>
            <a:pPr>
              <a:buFontTx/>
              <a:buChar char="-"/>
            </a:pPr>
            <a:r>
              <a:rPr lang="en-US" dirty="0"/>
              <a:t>10 October 2024 - The Council adopted the European Cyber Resilience Act (CRA)</a:t>
            </a:r>
            <a:endParaRPr lang="hr-HR" dirty="0"/>
          </a:p>
          <a:p>
            <a:pPr>
              <a:buFontTx/>
              <a:buChar char="-"/>
            </a:pPr>
            <a:r>
              <a:rPr lang="en-US" dirty="0"/>
              <a:t>The act will be signed by the presidents of the Council and of the European Parliament, and will be published in the EU’s official journal in the coming weeks.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0230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86631-6FAC-ED5C-F4B6-B5E53A53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NIS2/DORA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0E99C-F13F-4D8E-899D-FE51796DE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NIS2 je direktiva, DORA je uredba</a:t>
            </a:r>
          </a:p>
          <a:p>
            <a:r>
              <a:rPr lang="hr-HR" dirty="0"/>
              <a:t>Direktiva postavlja smjer i ne može se primjenjivati ovakva kakva je u svakoj državi članici EU-a. Prvo se mora prenijeti u nacionalni zakon svake zemlje.</a:t>
            </a:r>
          </a:p>
          <a:p>
            <a:r>
              <a:rPr lang="hr-HR" dirty="0"/>
              <a:t>Uredba se, s druge strane, primjenjuje nepromijenjena u svim državama članicama čim stupi na snagu. To je obvezujući zakonodavni akt i mora se provoditi u cijelosti.</a:t>
            </a:r>
          </a:p>
        </p:txBody>
      </p:sp>
    </p:spTree>
    <p:extLst>
      <p:ext uri="{BB962C8B-B14F-4D97-AF65-F5344CB8AC3E}">
        <p14:creationId xmlns:p14="http://schemas.microsoft.com/office/powerpoint/2010/main" val="3099587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2D4CB-C46C-2986-B542-39439FB60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NIS2/DORA vremenski okvir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B5F92-8D41-AD85-8616-AC5CBF43D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Direktiva NIS2 mora se prenijeti u nacionalni zakon svake zemlje EU; ne može se primijeniti kao takva.</a:t>
            </a:r>
          </a:p>
          <a:p>
            <a:r>
              <a:rPr lang="hr-HR" dirty="0"/>
              <a:t>Objavljena je u Službenom listu EU-a 27. prosinca 2022., a države članice imaju 21 mjesec od tog datuma da ga prenesu u nacionalno zakonodavstvo – tj. do listopada 2024.</a:t>
            </a:r>
          </a:p>
          <a:p>
            <a:r>
              <a:rPr lang="hr-HR" dirty="0"/>
              <a:t>DORA: stupa na snagu u svim državama članicama 17. siječnja 2025</a:t>
            </a:r>
          </a:p>
        </p:txBody>
      </p:sp>
    </p:spTree>
    <p:extLst>
      <p:ext uri="{BB962C8B-B14F-4D97-AF65-F5344CB8AC3E}">
        <p14:creationId xmlns:p14="http://schemas.microsoft.com/office/powerpoint/2010/main" val="2369486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E79AC-5BBB-5EBD-F5E1-9FF81846D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NIS2/DORA ciljevi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A39E8-1EA8-AB72-C64F-3D0BD9792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Direktiva NIS2 usklađuje globalnu razinu kibernetičke sigurnosti u cijeloj EU.</a:t>
            </a:r>
          </a:p>
          <a:p>
            <a:r>
              <a:rPr lang="hr-HR" dirty="0"/>
              <a:t>Uredba DORA ima za cilj ojačati digitalnu operativnu otpornost financijskog sektora</a:t>
            </a:r>
          </a:p>
          <a:p>
            <a:r>
              <a:rPr lang="hr-HR" dirty="0"/>
              <a:t>Ova dva se teksta nadopunjuju, a ne natječu jedan s drugim </a:t>
            </a:r>
            <a:r>
              <a:rPr lang="hr-HR" dirty="0">
                <a:sym typeface="Wingdings" panose="05000000000000000000" pitchFamily="2" charset="2"/>
              </a:rPr>
              <a:t> </a:t>
            </a:r>
            <a:r>
              <a:rPr lang="hr-HR" dirty="0"/>
              <a:t>DORA je “lex specialis” NIS2 za financijski sektor</a:t>
            </a:r>
          </a:p>
        </p:txBody>
      </p:sp>
    </p:spTree>
    <p:extLst>
      <p:ext uri="{BB962C8B-B14F-4D97-AF65-F5344CB8AC3E}">
        <p14:creationId xmlns:p14="http://schemas.microsoft.com/office/powerpoint/2010/main" val="4196100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86631-6FAC-ED5C-F4B6-B5E53A53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NIS2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4E51A-FDD6-D03B-1AEE-61FC84229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C523D1-D93A-019E-1B45-D53D6132B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699206"/>
            <a:ext cx="8092409" cy="432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47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86631-6FAC-ED5C-F4B6-B5E53A53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NIS2 kazne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0E99C-F13F-4D8E-899D-FE51796DE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Novčane kazne do 10 milijuna EUR ili 2% ukupnog globalnog godišnjeg prometa za ključne subjekte</a:t>
            </a:r>
          </a:p>
          <a:p>
            <a:r>
              <a:rPr lang="hr-HR" dirty="0"/>
              <a:t>Kazne do 7 milijuna eura ili 1,4% ukupnog globalnog godišnjeg prometa za važne subjekte</a:t>
            </a:r>
          </a:p>
          <a:p>
            <a:r>
              <a:rPr lang="hr-HR" dirty="0"/>
              <a:t>Odgovornost uprave za kršenje direktive</a:t>
            </a:r>
          </a:p>
        </p:txBody>
      </p:sp>
    </p:spTree>
    <p:extLst>
      <p:ext uri="{BB962C8B-B14F-4D97-AF65-F5344CB8AC3E}">
        <p14:creationId xmlns:p14="http://schemas.microsoft.com/office/powerpoint/2010/main" val="2359736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Agenda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Cyber Resilience Act</a:t>
            </a:r>
          </a:p>
          <a:p>
            <a:r>
              <a:rPr lang="hr-HR" dirty="0"/>
              <a:t>NIS2</a:t>
            </a:r>
          </a:p>
          <a:p>
            <a:r>
              <a:rPr lang="hr-HR" dirty="0"/>
              <a:t>DORA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EDCA-5E03-9F2F-A080-DFEEB728A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NIS2 kazne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9001D-A43E-223B-7BF2-80B98C33A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NIS2 omogućuje tijelima država članica da subjektima prekršiteljima narede:</a:t>
            </a:r>
          </a:p>
          <a:p>
            <a:pPr lvl="1"/>
            <a:r>
              <a:rPr lang="hr-HR" dirty="0"/>
              <a:t>objaviti aspekte nepoštivanja Direktive;</a:t>
            </a:r>
          </a:p>
          <a:p>
            <a:pPr lvl="1"/>
            <a:r>
              <a:rPr lang="hr-HR" dirty="0"/>
              <a:t>dati javnu izjavu kojom će se identificirati fizička i pravna osoba(e) odgovorna(e) za povredu, te priroda povrede;</a:t>
            </a:r>
          </a:p>
          <a:p>
            <a:r>
              <a:rPr lang="hr-HR" dirty="0"/>
              <a:t>U kontekstu kritičnih subjekata te sankcije mogu uključivati:</a:t>
            </a:r>
          </a:p>
          <a:p>
            <a:pPr lvl="1"/>
            <a:r>
              <a:rPr lang="hr-HR" dirty="0"/>
              <a:t>suspenzija certifikata i ovlaštenja za usluge ili aktivnosti koje pruža organizacija;</a:t>
            </a:r>
          </a:p>
          <a:p>
            <a:pPr lvl="1"/>
            <a:r>
              <a:rPr lang="hr-HR" dirty="0"/>
              <a:t>privremenu zabranu obavljanja rukovodećih pozicija u subjektu za bilo koju osobu koja obavlja rukovodeće dužnosti na razini glavnog izvršnog direktora ili pravnog zastupnika.</a:t>
            </a:r>
          </a:p>
        </p:txBody>
      </p:sp>
    </p:spTree>
    <p:extLst>
      <p:ext uri="{BB962C8B-B14F-4D97-AF65-F5344CB8AC3E}">
        <p14:creationId xmlns:p14="http://schemas.microsoft.com/office/powerpoint/2010/main" val="2294411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86631-6FAC-ED5C-F4B6-B5E53A53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NIS2 odgovornosti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0E99C-F13F-4D8E-899D-FE51796DE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“Najvažnija razlika između NIS2 i NIS1, ali i zakonodavstava drugih zemalja je, kako kažu u Njemačkoj, Chefsache.</a:t>
            </a:r>
          </a:p>
          <a:p>
            <a:r>
              <a:rPr lang="hr-HR" dirty="0"/>
              <a:t>To je pitanje izvršnog direktora, to je pitanje uprave. Kibernetička sigurnost više ne može biti nešto poput govorenja IT osoblju: "u redu, što god, samo nešto učinite".</a:t>
            </a:r>
          </a:p>
          <a:p>
            <a:r>
              <a:rPr lang="hr-HR" dirty="0"/>
              <a:t>CEO i Upravni odbor moraju znati kako je pozicioraniran njihova organizacija u području kibernetičke sigurnosti</a:t>
            </a:r>
          </a:p>
          <a:p>
            <a:r>
              <a:rPr lang="hr-HR" dirty="0"/>
              <a:t>Kompanije imaju sljedeći izbor:</a:t>
            </a:r>
          </a:p>
          <a:p>
            <a:pPr marL="685800" lvl="1" indent="-342900">
              <a:buFont typeface="+mj-lt"/>
              <a:buAutoNum type="alphaLcParenR"/>
            </a:pPr>
            <a:r>
              <a:rPr lang="hr-HR" dirty="0"/>
              <a:t> platiti otkpninu cyber kriminalu,</a:t>
            </a:r>
          </a:p>
          <a:p>
            <a:pPr marL="685800" lvl="1" indent="-342900">
              <a:buFont typeface="+mj-lt"/>
              <a:buAutoNum type="alphaLcParenR"/>
            </a:pPr>
            <a:r>
              <a:rPr lang="hr-HR" dirty="0"/>
              <a:t> platiti kaznu</a:t>
            </a:r>
          </a:p>
          <a:p>
            <a:pPr marL="685800" lvl="1" indent="-342900">
              <a:buFont typeface="+mj-lt"/>
              <a:buAutoNum type="alphaLcParenR"/>
            </a:pPr>
            <a:r>
              <a:rPr lang="hr-HR" dirty="0"/>
              <a:t>uložiti u kibernetičku sigurnost?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59058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C0D7-4F38-91E5-9C06-80A80C401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NIS2 Članak 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C8FA3-9356-33D9-B987-DB0DCC63B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>
                <a:solidFill>
                  <a:srgbClr val="FF0000"/>
                </a:solidFill>
              </a:rPr>
              <a:t>Države članice osiguravaju da upravljačka tijela ključnih i važnih subjekata odobravaju mjere upravljanja kibersigurnosnim rizicima koje su ti subjekti poduzeli radi usklađivanja s člankom 21., nadgledaju njegovu provedbu i mogu se smatrati odgovornima za povrede tog članka od strane subjekata.</a:t>
            </a:r>
          </a:p>
          <a:p>
            <a:r>
              <a:rPr lang="hr-HR" dirty="0"/>
              <a:t>Primjenom ovog stavka ne dovodi se u pitanje nacionalno pravo u pogledu pravila o odgovornosti koja se primjenjuju na javne institucije ni odgovornosti javnih službenika te izabranih ili imenovanih dužnosnika.</a:t>
            </a:r>
          </a:p>
          <a:p>
            <a:r>
              <a:rPr lang="hr-HR" dirty="0"/>
              <a:t>Države članice osiguravaju da članovi upravljačkih tijela ključnih i važnih subjekata moraju pohađati osposobljavanja te potiču ključne i važne subjekte da slično osposobljavanje redovito nude svojim zaposlenicima kako bi stekli dovoljno znanja i vještina za prepoznavanje i procjenu praksi upravljanja kibersigurnosnim rizicima i njihova učinka na usluge koje taj subjekt pruža.</a:t>
            </a:r>
          </a:p>
        </p:txBody>
      </p:sp>
    </p:spTree>
    <p:extLst>
      <p:ext uri="{BB962C8B-B14F-4D97-AF65-F5344CB8AC3E}">
        <p14:creationId xmlns:p14="http://schemas.microsoft.com/office/powerpoint/2010/main" val="4276869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60BE53E-45FD-1770-4E34-3C9479629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NIS2 Članak 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B2621-EBDD-725A-4409-B498273F2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>
                <a:solidFill>
                  <a:srgbClr val="FF0000"/>
                </a:solidFill>
              </a:rPr>
              <a:t>Države članice osiguravaju da ključni i važni subjekti poduzimaju odgovarajuće i razmjerne tehničke, operativne i organizacijske mjere za upravljanje rizicima</a:t>
            </a:r>
            <a:r>
              <a:rPr lang="hr-HR" dirty="0"/>
              <a:t> kojima su izloženi mrežni i informacijski sustavi kojima se ti subjekti služe u svom poslovanju ili u pružanju svojih usluga te za sprečavanje ili smanjivanje na najmanju moguću mjeru učinka incidenata na primatelje njihovih usluga i na druge usluge.</a:t>
            </a:r>
          </a:p>
          <a:p>
            <a:r>
              <a:rPr lang="hr-HR" dirty="0"/>
              <a:t>Uzimajući u obzir najnovija dostignuća i, ako je to primjenjivo, relevantne europske i međunarodne norme te trošak provedbe, mjerama iz stavka prvog podstavka </a:t>
            </a:r>
            <a:r>
              <a:rPr lang="hr-HR" dirty="0">
                <a:solidFill>
                  <a:srgbClr val="FF0000"/>
                </a:solidFill>
              </a:rPr>
              <a:t>osigurava se razina sigurnosti mrežnih i informacijskih sustava primjerena postojećem riziku.</a:t>
            </a:r>
            <a:r>
              <a:rPr lang="hr-HR" dirty="0"/>
              <a:t> Pri procjeni proporcionalnosti tih mjera u obzir se uzima stupanj izloženosti subjekta rizicima, veličina subjekta, vjerojatnost pojave incidenata i njihova ozbiljnost, uključujući njihov društveni i gospodarski učinak.</a:t>
            </a:r>
          </a:p>
        </p:txBody>
      </p:sp>
    </p:spTree>
    <p:extLst>
      <p:ext uri="{BB962C8B-B14F-4D97-AF65-F5344CB8AC3E}">
        <p14:creationId xmlns:p14="http://schemas.microsoft.com/office/powerpoint/2010/main" val="1691455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3839A-EE29-ACF7-72F0-B9F200D5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NIS2 Članak 21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1177F2-D311-F288-4827-825C2F6FE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8BA486-8BFB-9467-0CF0-6DD439E71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77" y="1638459"/>
            <a:ext cx="9057872" cy="526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BA1-0C4B-9331-2999-154C28A05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Zakon o kibernetičkoj sigurnosti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B64F2-4C78-94D5-9A3D-987ED5D4F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https://www.cert.hr/objavljen-je-zakon-o-kibernetickoj-sigurnosti-nn-14-2024/</a:t>
            </a:r>
            <a:endParaRPr lang="hr-HR" dirty="0"/>
          </a:p>
          <a:p>
            <a:r>
              <a:rPr lang="hr-HR" dirty="0"/>
              <a:t>7.2.2024 donesen Zakon o kibernetičkoj sigurnosti</a:t>
            </a:r>
          </a:p>
          <a:p>
            <a:r>
              <a:rPr lang="hr-HR" dirty="0"/>
              <a:t>Središnje državno tijelo za kibernetičku sigurnost je Sigurnosno-obavještajna agencija</a:t>
            </a:r>
          </a:p>
          <a:p>
            <a:r>
              <a:rPr lang="hr-HR" dirty="0"/>
              <a:t>21.11.2024 – </a:t>
            </a:r>
            <a:r>
              <a:rPr lang="hr-HR" dirty="0" err="1"/>
              <a:t>Rules</a:t>
            </a:r>
            <a:r>
              <a:rPr lang="hr-HR" dirty="0"/>
              <a:t> for cyber </a:t>
            </a:r>
            <a:r>
              <a:rPr lang="hr-HR" dirty="0" err="1"/>
              <a:t>security</a:t>
            </a:r>
            <a:r>
              <a:rPr lang="hr-HR" dirty="0"/>
              <a:t> / Uredba o kibernetičkoj sigurnosti</a:t>
            </a:r>
          </a:p>
          <a:p>
            <a:pPr marL="0" indent="0">
              <a:buNone/>
            </a:pPr>
            <a:r>
              <a:rPr lang="hr-HR" dirty="0"/>
              <a:t>https://narodne-novine.nn.hr/clanci/sluzbeni/2024_11_135_2217.html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30050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9F16D-BF78-398C-26F5-3FEE480D9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Rokovi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F015A-4065-2014-412A-521E05307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prva kategorizaciju subjekata i dostavu obavijesti o provedenoj kategorizaciji subjekata u roku od godinu dana od dana stupanja na snagu ovoga Zakona.</a:t>
            </a:r>
          </a:p>
          <a:p>
            <a:r>
              <a:rPr lang="hr-HR" dirty="0"/>
              <a:t>Članak 26.5. - Ključni i važni subjekti dužni su provesti mjere upravljanja kibernetičkim sigurnosnim rizicima u roku od godine dana od dana dostave obavijesti iz članka 19. stavka 1. ovoga Zakona.</a:t>
            </a:r>
          </a:p>
          <a:p>
            <a:r>
              <a:rPr lang="hr-HR" dirty="0"/>
              <a:t>Stvarna primjena početak 2026.</a:t>
            </a:r>
          </a:p>
        </p:txBody>
      </p:sp>
    </p:spTree>
    <p:extLst>
      <p:ext uri="{BB962C8B-B14F-4D97-AF65-F5344CB8AC3E}">
        <p14:creationId xmlns:p14="http://schemas.microsoft.com/office/powerpoint/2010/main" val="1425923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692CC-C1DA-DA6F-4339-A0939060C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hr-HR" dirty="0"/>
              <a:t>NIS2 </a:t>
            </a:r>
            <a:r>
              <a:rPr lang="hr-HR" dirty="0" err="1"/>
              <a:t>in</a:t>
            </a:r>
            <a:r>
              <a:rPr lang="hr-HR" dirty="0"/>
              <a:t> Croatia</a:t>
            </a:r>
          </a:p>
        </p:txBody>
      </p:sp>
      <p:pic>
        <p:nvPicPr>
          <p:cNvPr id="7170" name="Picture 2" descr="A diagram of a calendar&#10;&#10;Description automatically generated with medium confidence">
            <a:extLst>
              <a:ext uri="{FF2B5EF4-FFF2-40B4-BE49-F238E27FC236}">
                <a16:creationId xmlns:a16="http://schemas.microsoft.com/office/drawing/2014/main" id="{77BD43B4-942D-C92C-4466-2721E251AE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3288" y="1825625"/>
            <a:ext cx="6137424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991061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3A6A8-439E-C8F5-1635-7085C9EE1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Revizija i samoprocjena kibernetičke sigurnosti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F4153-4AD4-9962-780F-5C0A73AA4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Reviziju kibernetičke sigurnosti ključni subjekti dužni su provoditi najmanje jednom u dvije godine.</a:t>
            </a:r>
          </a:p>
          <a:p>
            <a:r>
              <a:rPr lang="hr-HR" dirty="0"/>
              <a:t>Reviziju kibernetičke sigurnosti važni subjekti dužni su provesti kada to zatraži nadležno tijelo za provedbu zahtjeva kibernetičke sigurnosti</a:t>
            </a:r>
          </a:p>
          <a:p>
            <a:r>
              <a:rPr lang="hr-HR" dirty="0"/>
              <a:t>Samoprocjenu kibernetičke sigurnosti važni subjekti dužni su provoditi najmanje jednom u dvije godine.</a:t>
            </a:r>
          </a:p>
        </p:txBody>
      </p:sp>
    </p:spTree>
    <p:extLst>
      <p:ext uri="{BB962C8B-B14F-4D97-AF65-F5344CB8AC3E}">
        <p14:creationId xmlns:p14="http://schemas.microsoft.com/office/powerpoint/2010/main" val="4021983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5F9E6-0F1B-03E7-A117-BD194D177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Nadzor primjene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23857-9785-0DC4-84A2-1DB169BE2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Stručni nadzor nad provedbom zahtjeva kibernetičke sigurnosti (u daljnjem tekstu: stručni nadzor) u ključnom subjektu provodi se najmanje jednom u roku od tri do pet godina.</a:t>
            </a:r>
          </a:p>
          <a:p>
            <a:r>
              <a:rPr lang="hr-HR" dirty="0"/>
              <a:t> Terminski plan provedbe stručnih nadzora iz stavka 1. ovoga članka utvrđuje se godišnjim planom rada nadležnog tijela za provedbu zahtjeva kibernetičke sigurnosti.</a:t>
            </a:r>
          </a:p>
          <a:p>
            <a:r>
              <a:rPr lang="hr-HR" dirty="0"/>
              <a:t>Stručni nadzor nad važnim subjektom provodi se kada nadležno tijelo za provedbu zahtjeva kibernetičke sigurnosti raspolaže informacijama koje upozoravaju da subjekt ne provodi mjere upravljanja kibernetičkim sigurnosnim rizicima u skladu s propisanim obvezama</a:t>
            </a:r>
          </a:p>
        </p:txBody>
      </p:sp>
    </p:spTree>
    <p:extLst>
      <p:ext uri="{BB962C8B-B14F-4D97-AF65-F5344CB8AC3E}">
        <p14:creationId xmlns:p14="http://schemas.microsoft.com/office/powerpoint/2010/main" val="253858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F49E-8D93-CFB3-F1A9-05B5A9F39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i="0" dirty="0">
                <a:solidFill>
                  <a:srgbClr val="1E1E1E"/>
                </a:solidFill>
                <a:effectLst/>
                <a:latin typeface="Inter"/>
              </a:rPr>
              <a:t> </a:t>
            </a:r>
            <a:r>
              <a:rPr lang="hr-HR" dirty="0" err="1">
                <a:solidFill>
                  <a:srgbClr val="1E1E1E"/>
                </a:solidFill>
                <a:latin typeface="Inter"/>
              </a:rPr>
              <a:t>L</a:t>
            </a:r>
            <a:r>
              <a:rPr lang="hr-HR" b="1" i="0" dirty="0" err="1">
                <a:solidFill>
                  <a:srgbClr val="1E1E1E"/>
                </a:solidFill>
                <a:effectLst/>
                <a:latin typeface="Inter"/>
              </a:rPr>
              <a:t>argest</a:t>
            </a:r>
            <a:r>
              <a:rPr lang="hr-HR" b="1" i="0" dirty="0">
                <a:solidFill>
                  <a:srgbClr val="1E1E1E"/>
                </a:solidFill>
                <a:effectLst/>
                <a:latin typeface="Inter"/>
              </a:rPr>
              <a:t> </a:t>
            </a:r>
            <a:r>
              <a:rPr lang="hr-HR" b="1" i="0" dirty="0" err="1">
                <a:solidFill>
                  <a:srgbClr val="1E1E1E"/>
                </a:solidFill>
                <a:effectLst/>
                <a:latin typeface="Inter"/>
              </a:rPr>
              <a:t>crypto-heist</a:t>
            </a:r>
            <a:r>
              <a:rPr lang="hr-HR" b="1" i="0" dirty="0">
                <a:solidFill>
                  <a:srgbClr val="1E1E1E"/>
                </a:solidFill>
                <a:effectLst/>
                <a:latin typeface="Inter"/>
              </a:rPr>
              <a:t> </a:t>
            </a:r>
            <a:r>
              <a:rPr lang="hr-HR" b="1" i="0" dirty="0" err="1">
                <a:solidFill>
                  <a:srgbClr val="1E1E1E"/>
                </a:solidFill>
                <a:effectLst/>
                <a:latin typeface="Inter"/>
              </a:rPr>
              <a:t>in</a:t>
            </a:r>
            <a:r>
              <a:rPr lang="hr-HR" b="1" i="0" dirty="0">
                <a:solidFill>
                  <a:srgbClr val="1E1E1E"/>
                </a:solidFill>
                <a:effectLst/>
                <a:latin typeface="Inter"/>
              </a:rPr>
              <a:t> </a:t>
            </a:r>
            <a:r>
              <a:rPr lang="hr-HR" b="1" i="0" dirty="0" err="1">
                <a:solidFill>
                  <a:srgbClr val="1E1E1E"/>
                </a:solidFill>
                <a:effectLst/>
                <a:latin typeface="Inter"/>
              </a:rPr>
              <a:t>history</a:t>
            </a:r>
            <a:r>
              <a:rPr lang="hr-HR" b="1" i="0" dirty="0">
                <a:solidFill>
                  <a:srgbClr val="1E1E1E"/>
                </a:solidFill>
                <a:effectLst/>
                <a:latin typeface="Inter"/>
              </a:rPr>
              <a:t> 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C218A-CA21-5AE1-8B25-48A406D1D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North Korean hackers have stolen over $1.5 billion worth of crypto assets from </a:t>
            </a:r>
            <a:r>
              <a:rPr lang="en-US" dirty="0" err="1"/>
              <a:t>Bybit</a:t>
            </a:r>
            <a:r>
              <a:rPr lang="en-US" dirty="0"/>
              <a:t>, the world's second-largest cryptocurrency exchange.</a:t>
            </a:r>
            <a:endParaRPr lang="hr-HR" dirty="0"/>
          </a:p>
          <a:p>
            <a:r>
              <a:rPr lang="en-US" dirty="0"/>
              <a:t>The incident represents the largest crypto-heist in history ( and the largest heist of any kind as well </a:t>
            </a:r>
            <a:endParaRPr lang="hr-HR" dirty="0"/>
          </a:p>
          <a:p>
            <a:r>
              <a:rPr lang="en-US" dirty="0"/>
              <a:t>The hack took place on Friday, February 21, and is considered one of the most complex crypto-heists ever pulled.</a:t>
            </a:r>
            <a:endParaRPr lang="hr-HR" dirty="0"/>
          </a:p>
          <a:p>
            <a:r>
              <a:rPr lang="en-US" dirty="0"/>
              <a:t>The attackers infiltrated </a:t>
            </a:r>
            <a:r>
              <a:rPr lang="en-US" dirty="0" err="1"/>
              <a:t>Bybit's</a:t>
            </a:r>
            <a:r>
              <a:rPr lang="en-US" dirty="0"/>
              <a:t> network, studied the company's internal procedures, identified, and then infected with malware all the employees who typically sign off on the movement of the company's funds.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6159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EABCA-7A45-4EC0-76AC-65695F8FC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NIS2 </a:t>
            </a:r>
            <a:r>
              <a:rPr lang="hr-HR" dirty="0" err="1"/>
              <a:t>in</a:t>
            </a:r>
            <a:r>
              <a:rPr lang="hr-HR" dirty="0"/>
              <a:t> Croatia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405E-DB8B-1B36-5FB9-0555C3F6E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Risk</a:t>
            </a:r>
            <a:r>
              <a:rPr lang="hr-HR" dirty="0"/>
              <a:t> </a:t>
            </a:r>
            <a:r>
              <a:rPr lang="hr-HR" dirty="0" err="1"/>
              <a:t>assessment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entites</a:t>
            </a:r>
            <a:endParaRPr lang="hr-HR" dirty="0"/>
          </a:p>
          <a:p>
            <a:pPr lvl="1"/>
            <a:r>
              <a:rPr lang="hr-HR" dirty="0" err="1"/>
              <a:t>Low</a:t>
            </a:r>
            <a:r>
              <a:rPr lang="hr-HR" dirty="0"/>
              <a:t>, </a:t>
            </a:r>
            <a:r>
              <a:rPr lang="hr-HR" dirty="0" err="1"/>
              <a:t>medium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high</a:t>
            </a:r>
            <a:endParaRPr lang="hr-HR" dirty="0"/>
          </a:p>
          <a:p>
            <a:r>
              <a:rPr lang="hr-HR" dirty="0" err="1"/>
              <a:t>Security</a:t>
            </a:r>
            <a:r>
              <a:rPr lang="hr-HR" dirty="0"/>
              <a:t> </a:t>
            </a:r>
            <a:r>
              <a:rPr lang="hr-HR" dirty="0" err="1"/>
              <a:t>measures</a:t>
            </a:r>
            <a:r>
              <a:rPr lang="hr-HR" dirty="0"/>
              <a:t> </a:t>
            </a:r>
            <a:r>
              <a:rPr lang="hr-HR" dirty="0" err="1"/>
              <a:t>based</a:t>
            </a:r>
            <a:r>
              <a:rPr lang="hr-HR" dirty="0"/>
              <a:t> on </a:t>
            </a:r>
            <a:r>
              <a:rPr lang="hr-HR" dirty="0" err="1"/>
              <a:t>risk</a:t>
            </a:r>
            <a:r>
              <a:rPr lang="hr-HR" dirty="0"/>
              <a:t> </a:t>
            </a:r>
            <a:r>
              <a:rPr lang="hr-HR" dirty="0" err="1"/>
              <a:t>level</a:t>
            </a:r>
            <a:endParaRPr lang="hr-HR" dirty="0"/>
          </a:p>
          <a:p>
            <a:r>
              <a:rPr lang="hr-HR" dirty="0"/>
              <a:t>CIS Top 18 </a:t>
            </a:r>
            <a:r>
              <a:rPr lang="hr-HR" dirty="0" err="1"/>
              <a:t>approach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57350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449E5-98C7-31A8-8A20-9831FCE84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EEFAD-F7A1-02EF-75E8-2E14CCB11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/>
              <a:t>1) Osnovna razina mjera upravljanja </a:t>
            </a:r>
            <a:r>
              <a:rPr lang="hr-HR" dirty="0" err="1"/>
              <a:t>kibernetičkim</a:t>
            </a:r>
            <a:r>
              <a:rPr lang="hr-HR" dirty="0"/>
              <a:t> sigurnosnim rizicima …predstavlja opći skup mjera </a:t>
            </a:r>
            <a:r>
              <a:rPr lang="hr-HR" dirty="0" err="1"/>
              <a:t>kibernetičke</a:t>
            </a:r>
            <a:r>
              <a:rPr lang="hr-HR" dirty="0"/>
              <a:t> sigurnosne prakse koji je moguće postići s lako dostupnim tehnologijama i dobro poznatim i dokumentiranim najboljim </a:t>
            </a:r>
            <a:r>
              <a:rPr lang="hr-HR" dirty="0" err="1"/>
              <a:t>kibernetičkim</a:t>
            </a:r>
            <a:r>
              <a:rPr lang="hr-HR" dirty="0"/>
              <a:t> sigurnosnim praksama, primjeren u slučaju subjekata čije djelatnosti pripadaju sektorima za koje nisu tipični ciljani </a:t>
            </a:r>
            <a:r>
              <a:rPr lang="hr-HR" dirty="0" err="1"/>
              <a:t>kibernetički</a:t>
            </a:r>
            <a:r>
              <a:rPr lang="hr-HR" dirty="0"/>
              <a:t> napadi a cilj primjene osnovne razine je zaštiti subjekt od većine globalno prisutnih </a:t>
            </a:r>
            <a:r>
              <a:rPr lang="hr-HR" dirty="0" err="1"/>
              <a:t>kibernetičkih</a:t>
            </a:r>
            <a:r>
              <a:rPr lang="hr-HR" dirty="0"/>
              <a:t> napada, …</a:t>
            </a:r>
          </a:p>
          <a:p>
            <a:r>
              <a:rPr lang="hr-HR" dirty="0"/>
              <a:t>(2) Srednja razina mjera upravljanja </a:t>
            </a:r>
            <a:r>
              <a:rPr lang="hr-HR" dirty="0" err="1"/>
              <a:t>kibernetičkim</a:t>
            </a:r>
            <a:r>
              <a:rPr lang="hr-HR" dirty="0"/>
              <a:t> sigurnosnim rizicima … predstavlja dopunjeni skup mjera </a:t>
            </a:r>
            <a:r>
              <a:rPr lang="hr-HR" dirty="0" err="1"/>
              <a:t>kibernetičke</a:t>
            </a:r>
            <a:r>
              <a:rPr lang="hr-HR" dirty="0"/>
              <a:t> sigurnosne prakse kojim se nadograđuje osnovna razina mjera upravljanja </a:t>
            </a:r>
            <a:r>
              <a:rPr lang="hr-HR" dirty="0" err="1"/>
              <a:t>kibernetičkim</a:t>
            </a:r>
            <a:r>
              <a:rPr lang="hr-HR" dirty="0"/>
              <a:t> sigurnosnim rizicima, a cilj primjene srednje razine je dodatno umanjiti rizike od ciljanih </a:t>
            </a:r>
            <a:r>
              <a:rPr lang="hr-HR" dirty="0" err="1"/>
              <a:t>kibernetičkih</a:t>
            </a:r>
            <a:r>
              <a:rPr lang="hr-HR" dirty="0"/>
              <a:t> napada koje provode </a:t>
            </a:r>
            <a:r>
              <a:rPr lang="hr-HR" dirty="0" err="1"/>
              <a:t>kibernetički</a:t>
            </a:r>
            <a:r>
              <a:rPr lang="hr-HR" dirty="0"/>
              <a:t> napadači prosječnih </a:t>
            </a:r>
            <a:r>
              <a:rPr lang="hr-HR" dirty="0" err="1"/>
              <a:t>kibernetičkih</a:t>
            </a:r>
            <a:r>
              <a:rPr lang="hr-HR" dirty="0"/>
              <a:t> vještina.</a:t>
            </a:r>
          </a:p>
          <a:p>
            <a:r>
              <a:rPr lang="hr-HR" dirty="0"/>
              <a:t>(3) Napredna razina mjera upravljanja </a:t>
            </a:r>
            <a:r>
              <a:rPr lang="hr-HR" dirty="0" err="1"/>
              <a:t>kibernetičkim</a:t>
            </a:r>
            <a:r>
              <a:rPr lang="hr-HR" dirty="0"/>
              <a:t> sigurnosnim rizicima … predstavlja dopunjeni skup mjera </a:t>
            </a:r>
            <a:r>
              <a:rPr lang="hr-HR" dirty="0" err="1"/>
              <a:t>kibernetičke</a:t>
            </a:r>
            <a:r>
              <a:rPr lang="hr-HR" dirty="0"/>
              <a:t> sigurnosne prakse kojim se nadograđuje srednja razina mjera upravljanja </a:t>
            </a:r>
            <a:r>
              <a:rPr lang="hr-HR" dirty="0" err="1"/>
              <a:t>kibernetičkim</a:t>
            </a:r>
            <a:r>
              <a:rPr lang="hr-HR" dirty="0"/>
              <a:t> sigurnosnim rizicima, a cilj primjene napredne razine je smanjenje rizika od naprednih </a:t>
            </a:r>
            <a:r>
              <a:rPr lang="hr-HR" dirty="0" err="1"/>
              <a:t>kibernetičkih</a:t>
            </a:r>
            <a:r>
              <a:rPr lang="hr-HR" dirty="0"/>
              <a:t> napada koje provode </a:t>
            </a:r>
            <a:r>
              <a:rPr lang="hr-HR" dirty="0" err="1"/>
              <a:t>kibernetički</a:t>
            </a:r>
            <a:r>
              <a:rPr lang="hr-HR" dirty="0"/>
              <a:t> napadači s naprednim vještinama i resursima.</a:t>
            </a:r>
          </a:p>
        </p:txBody>
      </p:sp>
    </p:spTree>
    <p:extLst>
      <p:ext uri="{BB962C8B-B14F-4D97-AF65-F5344CB8AC3E}">
        <p14:creationId xmlns:p14="http://schemas.microsoft.com/office/powerpoint/2010/main" val="32832145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B5EB86-25C0-4AD6-3BC1-02CFA8CCC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BB38B1-B6F7-C360-5E49-E99B588B1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9841" y="3498330"/>
            <a:ext cx="6904318" cy="100592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722C66-4411-F9E7-6A68-EE82A0253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31" y="2239422"/>
            <a:ext cx="7278813" cy="9298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F70D5F-A377-6051-5966-5EA3355C4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667" y="3385700"/>
            <a:ext cx="7230707" cy="9459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4C99A9-93A5-5CFA-3EB3-8A327159C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095" y="4418722"/>
            <a:ext cx="7254760" cy="105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148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28BF3-A683-5AD8-CFCF-EA3A79C3F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2193B-A12F-C9E2-8F71-A68A59B06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Širi opseg uključenih institucija</a:t>
            </a:r>
          </a:p>
          <a:p>
            <a:r>
              <a:rPr lang="hr-HR" dirty="0"/>
              <a:t>Striktiniji zahtjevi za sigurnost trećih strana</a:t>
            </a:r>
          </a:p>
          <a:p>
            <a:r>
              <a:rPr lang="hr-HR" dirty="0"/>
              <a:t>Striktniji tehnički </a:t>
            </a:r>
            <a:r>
              <a:rPr lang="hr-HR" dirty="0" err="1"/>
              <a:t>zahjevi</a:t>
            </a:r>
            <a:endParaRPr lang="hr-HR" dirty="0"/>
          </a:p>
          <a:p>
            <a:r>
              <a:rPr lang="hr-HR" dirty="0"/>
              <a:t>Datum primjene 17.1.2025</a:t>
            </a:r>
          </a:p>
        </p:txBody>
      </p:sp>
    </p:spTree>
    <p:extLst>
      <p:ext uri="{BB962C8B-B14F-4D97-AF65-F5344CB8AC3E}">
        <p14:creationId xmlns:p14="http://schemas.microsoft.com/office/powerpoint/2010/main" val="4284454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03E592-65B3-8A19-11A9-81E9A498C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08934A-8E94-D383-7CDC-97889D564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B00341-6A96-15C4-D88C-8C208A03E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877"/>
            <a:ext cx="9144000" cy="505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822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9A7A5-9F0F-B6E9-CE8A-4A59AE448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DORA tehnički zahtjevi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5D8AE-D778-60AC-2108-D95355C3A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Detaljan popis imovine</a:t>
            </a:r>
          </a:p>
          <a:p>
            <a:r>
              <a:rPr lang="hr-HR" dirty="0"/>
              <a:t>Redovito </a:t>
            </a:r>
            <a:r>
              <a:rPr lang="hr-HR" dirty="0" err="1"/>
              <a:t>patchiranje</a:t>
            </a:r>
            <a:r>
              <a:rPr lang="hr-HR" dirty="0"/>
              <a:t> i tjedno skeniranje ranjivosti</a:t>
            </a:r>
          </a:p>
          <a:p>
            <a:r>
              <a:rPr lang="hr-HR" dirty="0"/>
              <a:t>Administracija s infrastruktura koja nema pristup internetu</a:t>
            </a:r>
          </a:p>
          <a:p>
            <a:r>
              <a:rPr lang="hr-HR" dirty="0"/>
              <a:t>Statičko skeniranje koda i komponenti, dinamičko skeniranje aplikacija</a:t>
            </a:r>
          </a:p>
          <a:p>
            <a:r>
              <a:rPr lang="hr-HR" dirty="0"/>
              <a:t>Detekcija anomalija u 24/7 režimu rada</a:t>
            </a:r>
          </a:p>
          <a:p>
            <a:r>
              <a:rPr lang="hr-HR" dirty="0"/>
              <a:t>…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275141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NIS2 značajno povećava obuhvat organizacija</a:t>
            </a:r>
          </a:p>
          <a:p>
            <a:r>
              <a:rPr lang="hr-HR" dirty="0"/>
              <a:t>DORA uključuje sve financijske institucije</a:t>
            </a:r>
          </a:p>
          <a:p>
            <a:r>
              <a:rPr lang="hr-HR" dirty="0"/>
              <a:t>Veća ulaganja i zapošljavanje sigurnosnih stručnjaka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38384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3A666-0EC8-D970-D6C1-06E098175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i="0" dirty="0">
                <a:solidFill>
                  <a:srgbClr val="1E1E1E"/>
                </a:solidFill>
                <a:effectLst/>
                <a:latin typeface="Inter"/>
              </a:rPr>
              <a:t> </a:t>
            </a:r>
            <a:r>
              <a:rPr lang="hr-HR" dirty="0" err="1">
                <a:solidFill>
                  <a:srgbClr val="1E1E1E"/>
                </a:solidFill>
                <a:latin typeface="Inter"/>
              </a:rPr>
              <a:t>L</a:t>
            </a:r>
            <a:r>
              <a:rPr lang="hr-HR" b="1" i="0" dirty="0" err="1">
                <a:solidFill>
                  <a:srgbClr val="1E1E1E"/>
                </a:solidFill>
                <a:effectLst/>
                <a:latin typeface="Inter"/>
              </a:rPr>
              <a:t>argest</a:t>
            </a:r>
            <a:r>
              <a:rPr lang="hr-HR" b="1" i="0" dirty="0">
                <a:solidFill>
                  <a:srgbClr val="1E1E1E"/>
                </a:solidFill>
                <a:effectLst/>
                <a:latin typeface="Inter"/>
              </a:rPr>
              <a:t> </a:t>
            </a:r>
            <a:r>
              <a:rPr lang="hr-HR" b="1" i="0" dirty="0" err="1">
                <a:solidFill>
                  <a:srgbClr val="1E1E1E"/>
                </a:solidFill>
                <a:effectLst/>
                <a:latin typeface="Inter"/>
              </a:rPr>
              <a:t>crypto-heist</a:t>
            </a:r>
            <a:r>
              <a:rPr lang="hr-HR" b="1" i="0" dirty="0">
                <a:solidFill>
                  <a:srgbClr val="1E1E1E"/>
                </a:solidFill>
                <a:effectLst/>
                <a:latin typeface="Inter"/>
              </a:rPr>
              <a:t> </a:t>
            </a:r>
            <a:r>
              <a:rPr lang="hr-HR" b="1" i="0" dirty="0" err="1">
                <a:solidFill>
                  <a:srgbClr val="1E1E1E"/>
                </a:solidFill>
                <a:effectLst/>
                <a:latin typeface="Inter"/>
              </a:rPr>
              <a:t>in</a:t>
            </a:r>
            <a:r>
              <a:rPr lang="hr-HR" b="1" i="0" dirty="0">
                <a:solidFill>
                  <a:srgbClr val="1E1E1E"/>
                </a:solidFill>
                <a:effectLst/>
                <a:latin typeface="Inter"/>
              </a:rPr>
              <a:t> </a:t>
            </a:r>
            <a:r>
              <a:rPr lang="hr-HR" b="1" i="0" dirty="0" err="1">
                <a:solidFill>
                  <a:srgbClr val="1E1E1E"/>
                </a:solidFill>
                <a:effectLst/>
                <a:latin typeface="Inter"/>
              </a:rPr>
              <a:t>history</a:t>
            </a:r>
            <a:r>
              <a:rPr lang="hr-HR" b="1" i="0" dirty="0">
                <a:solidFill>
                  <a:srgbClr val="1E1E1E"/>
                </a:solidFill>
                <a:effectLst/>
                <a:latin typeface="Inter"/>
              </a:rPr>
              <a:t> 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6604D-62B2-44D6-21D7-754675F1C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hackers specifically targeted the process of replenishing the company's active wallets—called hot wallets —where the company keeps funds needed for daily operations.</a:t>
            </a:r>
            <a:endParaRPr lang="hr-HR" dirty="0"/>
          </a:p>
          <a:p>
            <a:r>
              <a:rPr lang="en-US" dirty="0"/>
              <a:t>When hot wallets run dry, crypto exchanges move funds from their reserves—called cold wallets —to make sure there's enough liquidity to cover user withdrawals and token inter-exchanges.</a:t>
            </a:r>
            <a:endParaRPr lang="hr-HR" dirty="0"/>
          </a:p>
          <a:p>
            <a:r>
              <a:rPr lang="en-US" dirty="0" err="1"/>
              <a:t>Bybit</a:t>
            </a:r>
            <a:r>
              <a:rPr lang="en-US" dirty="0"/>
              <a:t> CEO Ben Zhou says that when his staff wanted to replenish the hot wallets with new funds on Friday, the hackers altered the user interface of the crypto-wallet software the company was using to move funds.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415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985A5-1EA8-9CF3-9104-A7E82D430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 i="0" dirty="0">
                <a:solidFill>
                  <a:srgbClr val="1E1E1E"/>
                </a:solidFill>
                <a:effectLst/>
                <a:latin typeface="Inter"/>
              </a:rPr>
              <a:t> </a:t>
            </a:r>
            <a:r>
              <a:rPr lang="hr-HR" dirty="0" err="1">
                <a:solidFill>
                  <a:srgbClr val="1E1E1E"/>
                </a:solidFill>
                <a:latin typeface="Inter"/>
              </a:rPr>
              <a:t>L</a:t>
            </a:r>
            <a:r>
              <a:rPr lang="hr-HR" b="1" i="0" dirty="0" err="1">
                <a:solidFill>
                  <a:srgbClr val="1E1E1E"/>
                </a:solidFill>
                <a:effectLst/>
                <a:latin typeface="Inter"/>
              </a:rPr>
              <a:t>argest</a:t>
            </a:r>
            <a:r>
              <a:rPr lang="hr-HR" b="1" i="0" dirty="0">
                <a:solidFill>
                  <a:srgbClr val="1E1E1E"/>
                </a:solidFill>
                <a:effectLst/>
                <a:latin typeface="Inter"/>
              </a:rPr>
              <a:t> </a:t>
            </a:r>
            <a:r>
              <a:rPr lang="hr-HR" b="1" i="0" dirty="0" err="1">
                <a:solidFill>
                  <a:srgbClr val="1E1E1E"/>
                </a:solidFill>
                <a:effectLst/>
                <a:latin typeface="Inter"/>
              </a:rPr>
              <a:t>crypto-heist</a:t>
            </a:r>
            <a:r>
              <a:rPr lang="hr-HR" b="1" i="0" dirty="0">
                <a:solidFill>
                  <a:srgbClr val="1E1E1E"/>
                </a:solidFill>
                <a:effectLst/>
                <a:latin typeface="Inter"/>
              </a:rPr>
              <a:t> </a:t>
            </a:r>
            <a:r>
              <a:rPr lang="hr-HR" b="1" i="0" dirty="0" err="1">
                <a:solidFill>
                  <a:srgbClr val="1E1E1E"/>
                </a:solidFill>
                <a:effectLst/>
                <a:latin typeface="Inter"/>
              </a:rPr>
              <a:t>in</a:t>
            </a:r>
            <a:r>
              <a:rPr lang="hr-HR" b="1" i="0" dirty="0">
                <a:solidFill>
                  <a:srgbClr val="1E1E1E"/>
                </a:solidFill>
                <a:effectLst/>
                <a:latin typeface="Inter"/>
              </a:rPr>
              <a:t> </a:t>
            </a:r>
            <a:r>
              <a:rPr lang="hr-HR" b="1" i="0" dirty="0" err="1">
                <a:solidFill>
                  <a:srgbClr val="1E1E1E"/>
                </a:solidFill>
                <a:effectLst/>
                <a:latin typeface="Inter"/>
              </a:rPr>
              <a:t>history</a:t>
            </a:r>
            <a:r>
              <a:rPr lang="hr-HR" b="1" i="0" dirty="0">
                <a:solidFill>
                  <a:srgbClr val="1E1E1E"/>
                </a:solidFill>
                <a:effectLst/>
                <a:latin typeface="Inter"/>
              </a:rPr>
              <a:t> </a:t>
            </a:r>
            <a:endParaRPr lang="hr-H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3553E0-F6CB-F41B-2878-817C3F0351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921" y="2128278"/>
            <a:ext cx="6730158" cy="374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194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54325-03A8-37DD-63A4-D1F15FBE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>
                <a:solidFill>
                  <a:srgbClr val="1E1E1E"/>
                </a:solidFill>
                <a:latin typeface="Inter"/>
              </a:rPr>
              <a:t>L</a:t>
            </a:r>
            <a:r>
              <a:rPr lang="hr-HR" b="1" i="0" dirty="0" err="1">
                <a:solidFill>
                  <a:srgbClr val="1E1E1E"/>
                </a:solidFill>
                <a:effectLst/>
                <a:latin typeface="Inter"/>
              </a:rPr>
              <a:t>argest</a:t>
            </a:r>
            <a:r>
              <a:rPr lang="hr-HR" b="1" i="0" dirty="0">
                <a:solidFill>
                  <a:srgbClr val="1E1E1E"/>
                </a:solidFill>
                <a:effectLst/>
                <a:latin typeface="Inter"/>
              </a:rPr>
              <a:t> </a:t>
            </a:r>
            <a:r>
              <a:rPr lang="hr-HR" b="1" i="0" dirty="0" err="1">
                <a:solidFill>
                  <a:srgbClr val="1E1E1E"/>
                </a:solidFill>
                <a:effectLst/>
                <a:latin typeface="Inter"/>
              </a:rPr>
              <a:t>crypto-heist</a:t>
            </a:r>
            <a:r>
              <a:rPr lang="hr-HR" b="1" i="0" dirty="0">
                <a:solidFill>
                  <a:srgbClr val="1E1E1E"/>
                </a:solidFill>
                <a:effectLst/>
                <a:latin typeface="Inter"/>
              </a:rPr>
              <a:t> </a:t>
            </a:r>
            <a:r>
              <a:rPr lang="hr-HR" b="1" i="0" dirty="0" err="1">
                <a:solidFill>
                  <a:srgbClr val="1E1E1E"/>
                </a:solidFill>
                <a:effectLst/>
                <a:latin typeface="Inter"/>
              </a:rPr>
              <a:t>in</a:t>
            </a:r>
            <a:r>
              <a:rPr lang="hr-HR" b="1" i="0" dirty="0">
                <a:solidFill>
                  <a:srgbClr val="1E1E1E"/>
                </a:solidFill>
                <a:effectLst/>
                <a:latin typeface="Inter"/>
              </a:rPr>
              <a:t> </a:t>
            </a:r>
            <a:r>
              <a:rPr lang="hr-HR" b="1" i="0" dirty="0" err="1">
                <a:solidFill>
                  <a:srgbClr val="1E1E1E"/>
                </a:solidFill>
                <a:effectLst/>
                <a:latin typeface="Inter"/>
              </a:rPr>
              <a:t>history</a:t>
            </a:r>
            <a:r>
              <a:rPr lang="hr-HR" b="1" i="0" dirty="0">
                <a:solidFill>
                  <a:srgbClr val="1E1E1E"/>
                </a:solidFill>
                <a:effectLst/>
                <a:latin typeface="Inter"/>
              </a:rPr>
              <a:t> 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1F96D-6850-93FF-56F4-3C1B7B84E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1" dirty="0">
                <a:solidFill>
                  <a:srgbClr val="1E1E1E"/>
                </a:solidFill>
                <a:effectLst/>
                <a:latin typeface="Inter"/>
              </a:rPr>
              <a:t>"Unfortunately, the transaction was manipulated by a sophisticated attack that altered the smart contract logic and masked the signing interface, enabling the attacker to gain control of the ETH Cold Wallet. As a result, over 400,000 ETH and </a:t>
            </a:r>
            <a:r>
              <a:rPr lang="en-US" b="0" i="1" dirty="0" err="1">
                <a:solidFill>
                  <a:srgbClr val="1E1E1E"/>
                </a:solidFill>
                <a:effectLst/>
                <a:latin typeface="Inter"/>
              </a:rPr>
              <a:t>stETH</a:t>
            </a:r>
            <a:r>
              <a:rPr lang="en-US" b="0" i="1" dirty="0">
                <a:solidFill>
                  <a:srgbClr val="1E1E1E"/>
                </a:solidFill>
                <a:effectLst/>
                <a:latin typeface="Inter"/>
              </a:rPr>
              <a:t> worth more than $1.5 billion were transferred to an unidentified address.„</a:t>
            </a:r>
            <a:endParaRPr lang="hr-HR" b="0" i="1" dirty="0">
              <a:solidFill>
                <a:srgbClr val="1E1E1E"/>
              </a:solidFill>
              <a:effectLst/>
              <a:latin typeface="Inter"/>
            </a:endParaRPr>
          </a:p>
          <a:p>
            <a:r>
              <a:rPr lang="en-US" dirty="0"/>
              <a:t>It also set up a bounty program to recover the stolen funds. The company says it's willing to provide up to 10% of the stolen funds to anyone who manages to recover the stolen tokens.</a:t>
            </a:r>
            <a:endParaRPr lang="hr-HR" dirty="0"/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73D90C-14F8-954C-E53C-072AB138B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37" y="4365104"/>
            <a:ext cx="503872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99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84AC9-4DCA-30C7-94CF-FF6A66AE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>
                <a:solidFill>
                  <a:srgbClr val="1E1E1E"/>
                </a:solidFill>
                <a:latin typeface="Inter"/>
              </a:rPr>
              <a:t>L</a:t>
            </a:r>
            <a:r>
              <a:rPr lang="hr-HR" b="1" i="0" dirty="0" err="1">
                <a:solidFill>
                  <a:srgbClr val="1E1E1E"/>
                </a:solidFill>
                <a:effectLst/>
                <a:latin typeface="Inter"/>
              </a:rPr>
              <a:t>argest</a:t>
            </a:r>
            <a:r>
              <a:rPr lang="hr-HR" b="1" i="0" dirty="0">
                <a:solidFill>
                  <a:srgbClr val="1E1E1E"/>
                </a:solidFill>
                <a:effectLst/>
                <a:latin typeface="Inter"/>
              </a:rPr>
              <a:t> </a:t>
            </a:r>
            <a:r>
              <a:rPr lang="hr-HR" b="1" i="0" dirty="0" err="1">
                <a:solidFill>
                  <a:srgbClr val="1E1E1E"/>
                </a:solidFill>
                <a:effectLst/>
                <a:latin typeface="Inter"/>
              </a:rPr>
              <a:t>crypto-heist</a:t>
            </a:r>
            <a:r>
              <a:rPr lang="hr-HR" b="1" i="0" dirty="0">
                <a:solidFill>
                  <a:srgbClr val="1E1E1E"/>
                </a:solidFill>
                <a:effectLst/>
                <a:latin typeface="Inter"/>
              </a:rPr>
              <a:t> </a:t>
            </a:r>
            <a:r>
              <a:rPr lang="hr-HR" b="1" i="0" dirty="0" err="1">
                <a:solidFill>
                  <a:srgbClr val="1E1E1E"/>
                </a:solidFill>
                <a:effectLst/>
                <a:latin typeface="Inter"/>
              </a:rPr>
              <a:t>in</a:t>
            </a:r>
            <a:r>
              <a:rPr lang="hr-HR" b="1" i="0" dirty="0">
                <a:solidFill>
                  <a:srgbClr val="1E1E1E"/>
                </a:solidFill>
                <a:effectLst/>
                <a:latin typeface="Inter"/>
              </a:rPr>
              <a:t> </a:t>
            </a:r>
            <a:r>
              <a:rPr lang="hr-HR" b="1" i="0" dirty="0" err="1">
                <a:solidFill>
                  <a:srgbClr val="1E1E1E"/>
                </a:solidFill>
                <a:effectLst/>
                <a:latin typeface="Inter"/>
              </a:rPr>
              <a:t>history</a:t>
            </a:r>
            <a:r>
              <a:rPr lang="hr-HR" b="1" i="0" dirty="0">
                <a:solidFill>
                  <a:srgbClr val="1E1E1E"/>
                </a:solidFill>
                <a:effectLst/>
                <a:latin typeface="Inter"/>
              </a:rPr>
              <a:t> 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B3256-1FD9-D5B4-E30F-996EFDB60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90"/>
            <a:ext cx="8191822" cy="480218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malicious JavaScript code injected to a resource served from Safe{Wallet}’s AWS S3 bucket.</a:t>
            </a:r>
          </a:p>
          <a:p>
            <a:r>
              <a:rPr lang="en-US" dirty="0"/>
              <a:t> Resource modification time and publicly available web history archives suggest the injection of the malicious code was performed directly to Safe{Wallet}’s AWS S3 bucket.</a:t>
            </a:r>
          </a:p>
          <a:p>
            <a:r>
              <a:rPr lang="en-US" dirty="0"/>
              <a:t>Initial analysis of the injected JavaScript code suggests it’s primary objective is to</a:t>
            </a:r>
            <a:r>
              <a:rPr lang="hr-HR" dirty="0"/>
              <a:t> </a:t>
            </a:r>
            <a:r>
              <a:rPr lang="en-US" dirty="0"/>
              <a:t>manipulate transactions, effectively changing the content of the transaction during the</a:t>
            </a:r>
            <a:r>
              <a:rPr lang="hr-HR" dirty="0"/>
              <a:t> </a:t>
            </a:r>
            <a:r>
              <a:rPr lang="en-US" dirty="0"/>
              <a:t>signing process.</a:t>
            </a:r>
          </a:p>
          <a:p>
            <a:r>
              <a:rPr lang="en-US" dirty="0"/>
              <a:t>Additionally, the analysis of the injected JavaScript code identified an activation condition designed to execute only when the transaction source matches one of two</a:t>
            </a:r>
            <a:r>
              <a:rPr lang="hr-HR" dirty="0"/>
              <a:t> </a:t>
            </a:r>
            <a:r>
              <a:rPr lang="en-US" dirty="0"/>
              <a:t>contract addresses: </a:t>
            </a:r>
            <a:r>
              <a:rPr lang="en-US" dirty="0" err="1"/>
              <a:t>Bybit’s</a:t>
            </a:r>
            <a:r>
              <a:rPr lang="en-US" dirty="0"/>
              <a:t> contract address and a currently unidentified contract address, likely associated with a test contract controlled by the threat actor.</a:t>
            </a:r>
          </a:p>
          <a:p>
            <a:r>
              <a:rPr lang="en-US" dirty="0"/>
              <a:t>Two minutes after the malicious transaction was executed and published, new versions</a:t>
            </a:r>
            <a:r>
              <a:rPr lang="hr-HR" dirty="0"/>
              <a:t> </a:t>
            </a:r>
            <a:r>
              <a:rPr lang="en-US" dirty="0"/>
              <a:t>of the JavaScript resources were uploaded to Safe{Wallet}’s AWS S3 bucket. These updated versions had the malicious code removed.</a:t>
            </a:r>
          </a:p>
          <a:p>
            <a:r>
              <a:rPr lang="en-US" dirty="0"/>
              <a:t>The highlighted initial findings suggest the attack originated from Safe{Wallet}’s AWS infrastructure. </a:t>
            </a:r>
          </a:p>
          <a:p>
            <a:r>
              <a:rPr lang="en-US" dirty="0"/>
              <a:t>Thus far, the forensics investigation did not identify any compromise of </a:t>
            </a:r>
            <a:r>
              <a:rPr lang="en-US" dirty="0" err="1"/>
              <a:t>Bybit’s</a:t>
            </a:r>
            <a:r>
              <a:rPr lang="en-US" dirty="0"/>
              <a:t> infrastructure.</a:t>
            </a:r>
            <a:endParaRPr lang="hr-H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FA4D94-AE91-483A-B797-A1E8EA96E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01" y="1706731"/>
            <a:ext cx="7597798" cy="34445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49F0A9-1BFF-07BA-F98B-6BB2C45B1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2687"/>
            <a:ext cx="9144000" cy="471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6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94069-5875-D298-18E1-E448ED835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78CE1-7144-2F20-1594-3182F7B77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>
                <a:solidFill>
                  <a:srgbClr val="1E1E1E"/>
                </a:solidFill>
                <a:latin typeface="Inter"/>
              </a:rPr>
              <a:t>L</a:t>
            </a:r>
            <a:r>
              <a:rPr lang="hr-HR" b="1" i="0" dirty="0" err="1">
                <a:solidFill>
                  <a:srgbClr val="1E1E1E"/>
                </a:solidFill>
                <a:effectLst/>
                <a:latin typeface="Inter"/>
              </a:rPr>
              <a:t>argest</a:t>
            </a:r>
            <a:r>
              <a:rPr lang="hr-HR" b="1" i="0" dirty="0">
                <a:solidFill>
                  <a:srgbClr val="1E1E1E"/>
                </a:solidFill>
                <a:effectLst/>
                <a:latin typeface="Inter"/>
              </a:rPr>
              <a:t> </a:t>
            </a:r>
            <a:r>
              <a:rPr lang="hr-HR" b="1" i="0" dirty="0" err="1">
                <a:solidFill>
                  <a:srgbClr val="1E1E1E"/>
                </a:solidFill>
                <a:effectLst/>
                <a:latin typeface="Inter"/>
              </a:rPr>
              <a:t>crypto-heist</a:t>
            </a:r>
            <a:r>
              <a:rPr lang="hr-HR" b="1" i="0" dirty="0">
                <a:solidFill>
                  <a:srgbClr val="1E1E1E"/>
                </a:solidFill>
                <a:effectLst/>
                <a:latin typeface="Inter"/>
              </a:rPr>
              <a:t> </a:t>
            </a:r>
            <a:r>
              <a:rPr lang="hr-HR" b="1" i="0" dirty="0" err="1">
                <a:solidFill>
                  <a:srgbClr val="1E1E1E"/>
                </a:solidFill>
                <a:effectLst/>
                <a:latin typeface="Inter"/>
              </a:rPr>
              <a:t>in</a:t>
            </a:r>
            <a:r>
              <a:rPr lang="hr-HR" b="1" i="0" dirty="0">
                <a:solidFill>
                  <a:srgbClr val="1E1E1E"/>
                </a:solidFill>
                <a:effectLst/>
                <a:latin typeface="Inter"/>
              </a:rPr>
              <a:t> </a:t>
            </a:r>
            <a:r>
              <a:rPr lang="hr-HR" b="1" i="0" dirty="0" err="1">
                <a:solidFill>
                  <a:srgbClr val="1E1E1E"/>
                </a:solidFill>
                <a:effectLst/>
                <a:latin typeface="Inter"/>
              </a:rPr>
              <a:t>history</a:t>
            </a:r>
            <a:r>
              <a:rPr lang="hr-HR" b="1" i="0" dirty="0">
                <a:solidFill>
                  <a:srgbClr val="1E1E1E"/>
                </a:solidFill>
                <a:effectLst/>
                <a:latin typeface="Inter"/>
              </a:rPr>
              <a:t> 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009A0-C37C-70C2-5545-EB3BCC5F5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Asset dispersion through intermediary wallets: The stolen assets were then moved through a complex web of intermediary addresses. This dispersion is a common tactic used to obfuscate the trail and hinder tracking efforts by blockchain analysts.</a:t>
            </a:r>
          </a:p>
          <a:p>
            <a:r>
              <a:rPr lang="en-US" dirty="0"/>
              <a:t>Conversion and laundering: The hackers swapped significant portions of the stolen ETH for tokens including BTC and DAI. They also utilized decentralized exchanges (DEXs), cross-chain bridges, and a no-KYC instant swap service to move assets across networks.</a:t>
            </a:r>
          </a:p>
          <a:p>
            <a:r>
              <a:rPr lang="en-US" dirty="0"/>
              <a:t>Keeping funds dormant and strategic laundering: A notable portion of the stolen funds has remained idle across various addresses, a deliberate move often employed by North Korea-affiliated hackers. By delaying laundering efforts, they aim to outlast the heightened scrutiny that typically immediately follows such high-profile breaches.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32834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E22B7C-5EFA-B6CF-7E1F-E5334CCDE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74" y="68263"/>
            <a:ext cx="8218653" cy="6102350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FF25E88-A499-2DD0-4A3B-F672C7848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EF2223-CD61-4904-FE41-29141EC5F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4950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gebra-Dizaj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E70DA2-F095-462B-9DBC-B4B3CC7C04BF}" vid="{68CDA1FF-4E84-4C62-AE30-5C2A181162E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Racunarstvo bijeli template</Template>
  <TotalTime>0</TotalTime>
  <Words>2149</Words>
  <Application>Microsoft Office PowerPoint</Application>
  <PresentationFormat>On-screen Show (4:3)</PresentationFormat>
  <Paragraphs>156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Inter</vt:lpstr>
      <vt:lpstr>Segoe UI</vt:lpstr>
      <vt:lpstr>Segoe UI Semibold</vt:lpstr>
      <vt:lpstr>Wingdings</vt:lpstr>
      <vt:lpstr>Office Theme</vt:lpstr>
      <vt:lpstr>Algebra-Dizajn</vt:lpstr>
      <vt:lpstr>PowerPoint Presentation</vt:lpstr>
      <vt:lpstr>Agenda</vt:lpstr>
      <vt:lpstr> Largest crypto-heist in history </vt:lpstr>
      <vt:lpstr> Largest crypto-heist in history </vt:lpstr>
      <vt:lpstr> Largest crypto-heist in history </vt:lpstr>
      <vt:lpstr>Largest crypto-heist in history </vt:lpstr>
      <vt:lpstr>Largest crypto-heist in history </vt:lpstr>
      <vt:lpstr>Largest crypto-heist in history </vt:lpstr>
      <vt:lpstr>PowerPoint Presentation</vt:lpstr>
      <vt:lpstr>PowerPoint Presentation</vt:lpstr>
      <vt:lpstr>Cyber Resilience Act</vt:lpstr>
      <vt:lpstr>Cyber Resilience Act</vt:lpstr>
      <vt:lpstr>Primjeri proizvoda s digitalnim elementima</vt:lpstr>
      <vt:lpstr>Cyber Resilience Act</vt:lpstr>
      <vt:lpstr>NIS2/DORA</vt:lpstr>
      <vt:lpstr>NIS2/DORA vremenski okvir</vt:lpstr>
      <vt:lpstr>NIS2/DORA ciljevi</vt:lpstr>
      <vt:lpstr>NIS2</vt:lpstr>
      <vt:lpstr>NIS2 kazne</vt:lpstr>
      <vt:lpstr>NIS2 kazne</vt:lpstr>
      <vt:lpstr>NIS2 odgovornosti</vt:lpstr>
      <vt:lpstr>NIS2 Članak 20</vt:lpstr>
      <vt:lpstr>NIS2 Članak 21</vt:lpstr>
      <vt:lpstr>NIS2 Članak 21</vt:lpstr>
      <vt:lpstr>Zakon o kibernetičkoj sigurnosti</vt:lpstr>
      <vt:lpstr>Rokovi</vt:lpstr>
      <vt:lpstr>NIS2 in Croatia</vt:lpstr>
      <vt:lpstr>Revizija i samoprocjena kibernetičke sigurnosti</vt:lpstr>
      <vt:lpstr>Nadzor primjene </vt:lpstr>
      <vt:lpstr>NIS2 in Croatia</vt:lpstr>
      <vt:lpstr>PowerPoint Presentation</vt:lpstr>
      <vt:lpstr>PowerPoint Presentation</vt:lpstr>
      <vt:lpstr>DORA</vt:lpstr>
      <vt:lpstr>PowerPoint Presentation</vt:lpstr>
      <vt:lpstr>DORA tehnički zahtjevi</vt:lpstr>
      <vt:lpstr>Zaključak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GRAĐA RAČUNALA</dc:title>
  <dc:creator/>
  <cp:lastModifiedBy/>
  <cp:revision>17</cp:revision>
  <dcterms:created xsi:type="dcterms:W3CDTF">2009-02-27T23:33:40Z</dcterms:created>
  <dcterms:modified xsi:type="dcterms:W3CDTF">2025-03-02T10:12:52Z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  <property fmtid="{D5CDD505-2E9C-101B-9397-08002B2CF9AE}" pid="4" name="ClassificationContentMarkingHeaderLocations">
    <vt:lpwstr>Office Theme:6\Algebra-Dizajn:3</vt:lpwstr>
  </property>
  <property fmtid="{D5CDD505-2E9C-101B-9397-08002B2CF9AE}" pid="5" name="ClassificationContentMarkingHeaderText">
    <vt:lpwstr>Internal</vt:lpwstr>
  </property>
  <property fmtid="{D5CDD505-2E9C-101B-9397-08002B2CF9AE}" pid="6" name="MSIP_Label_edf682b7-f91e-48bc-97e5-bfb95b32f5b9_Enabled">
    <vt:lpwstr>true</vt:lpwstr>
  </property>
  <property fmtid="{D5CDD505-2E9C-101B-9397-08002B2CF9AE}" pid="7" name="MSIP_Label_edf682b7-f91e-48bc-97e5-bfb95b32f5b9_SetDate">
    <vt:lpwstr>2024-02-27T08:12:34Z</vt:lpwstr>
  </property>
  <property fmtid="{D5CDD505-2E9C-101B-9397-08002B2CF9AE}" pid="8" name="MSIP_Label_edf682b7-f91e-48bc-97e5-bfb95b32f5b9_Method">
    <vt:lpwstr>Privileged</vt:lpwstr>
  </property>
  <property fmtid="{D5CDD505-2E9C-101B-9397-08002B2CF9AE}" pid="9" name="MSIP_Label_edf682b7-f91e-48bc-97e5-bfb95b32f5b9_Name">
    <vt:lpwstr>defa4170-0d19-0005-0001-bc88714345d2</vt:lpwstr>
  </property>
  <property fmtid="{D5CDD505-2E9C-101B-9397-08002B2CF9AE}" pid="10" name="MSIP_Label_edf682b7-f91e-48bc-97e5-bfb95b32f5b9_SiteId">
    <vt:lpwstr>fbb567ee-ca59-4aea-a378-fbf7761a4986</vt:lpwstr>
  </property>
  <property fmtid="{D5CDD505-2E9C-101B-9397-08002B2CF9AE}" pid="11" name="MSIP_Label_edf682b7-f91e-48bc-97e5-bfb95b32f5b9_ActionId">
    <vt:lpwstr>00f15219-929c-4f24-9515-d326e6bbbd3b</vt:lpwstr>
  </property>
  <property fmtid="{D5CDD505-2E9C-101B-9397-08002B2CF9AE}" pid="12" name="MSIP_Label_edf682b7-f91e-48bc-97e5-bfb95b32f5b9_ContentBits">
    <vt:lpwstr>0</vt:lpwstr>
  </property>
</Properties>
</file>