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83" r:id="rId1"/>
    <p:sldMasterId id="2147484078" r:id="rId2"/>
  </p:sldMasterIdLst>
  <p:notesMasterIdLst>
    <p:notesMasterId r:id="rId64"/>
  </p:notesMasterIdLst>
  <p:handoutMasterIdLst>
    <p:handoutMasterId r:id="rId65"/>
  </p:handoutMasterIdLst>
  <p:sldIdLst>
    <p:sldId id="456" r:id="rId3"/>
    <p:sldId id="390" r:id="rId4"/>
    <p:sldId id="437" r:id="rId5"/>
    <p:sldId id="439" r:id="rId6"/>
    <p:sldId id="441" r:id="rId7"/>
    <p:sldId id="687" r:id="rId8"/>
    <p:sldId id="440" r:id="rId9"/>
    <p:sldId id="438" r:id="rId10"/>
    <p:sldId id="694" r:id="rId11"/>
    <p:sldId id="410" r:id="rId12"/>
    <p:sldId id="563" r:id="rId13"/>
    <p:sldId id="1022" r:id="rId14"/>
    <p:sldId id="340" r:id="rId15"/>
    <p:sldId id="415" r:id="rId16"/>
    <p:sldId id="686" r:id="rId17"/>
    <p:sldId id="1024" r:id="rId18"/>
    <p:sldId id="688" r:id="rId19"/>
    <p:sldId id="445" r:id="rId20"/>
    <p:sldId id="432" r:id="rId21"/>
    <p:sldId id="1023" r:id="rId22"/>
    <p:sldId id="1033" r:id="rId23"/>
    <p:sldId id="416" r:id="rId24"/>
    <p:sldId id="447" r:id="rId25"/>
    <p:sldId id="422" r:id="rId26"/>
    <p:sldId id="420" r:id="rId27"/>
    <p:sldId id="692" r:id="rId28"/>
    <p:sldId id="446" r:id="rId29"/>
    <p:sldId id="450" r:id="rId30"/>
    <p:sldId id="451" r:id="rId31"/>
    <p:sldId id="448" r:id="rId32"/>
    <p:sldId id="453" r:id="rId33"/>
    <p:sldId id="299" r:id="rId34"/>
    <p:sldId id="689" r:id="rId35"/>
    <p:sldId id="1025" r:id="rId36"/>
    <p:sldId id="1026" r:id="rId37"/>
    <p:sldId id="1027" r:id="rId38"/>
    <p:sldId id="693" r:id="rId39"/>
    <p:sldId id="690" r:id="rId40"/>
    <p:sldId id="1029" r:id="rId41"/>
    <p:sldId id="1030" r:id="rId42"/>
    <p:sldId id="1031" r:id="rId43"/>
    <p:sldId id="286" r:id="rId44"/>
    <p:sldId id="691" r:id="rId45"/>
    <p:sldId id="406" r:id="rId46"/>
    <p:sldId id="404" r:id="rId47"/>
    <p:sldId id="421" r:id="rId48"/>
    <p:sldId id="1028" r:id="rId49"/>
    <p:sldId id="433" r:id="rId50"/>
    <p:sldId id="1032" r:id="rId51"/>
    <p:sldId id="405" r:id="rId52"/>
    <p:sldId id="435" r:id="rId53"/>
    <p:sldId id="434" r:id="rId54"/>
    <p:sldId id="303" r:id="rId55"/>
    <p:sldId id="352" r:id="rId56"/>
    <p:sldId id="388" r:id="rId57"/>
    <p:sldId id="351" r:id="rId58"/>
    <p:sldId id="353" r:id="rId59"/>
    <p:sldId id="354" r:id="rId60"/>
    <p:sldId id="355" r:id="rId61"/>
    <p:sldId id="423" r:id="rId62"/>
    <p:sldId id="398" r:id="rId63"/>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B43"/>
    <a:srgbClr val="7FA8B8"/>
    <a:srgbClr val="004360"/>
    <a:srgbClr val="E6E6E6"/>
    <a:srgbClr val="50ACC5"/>
    <a:srgbClr val="77777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ABFE4-3B02-4A5F-91F0-C21D106D04E8}" v="76" dt="2025-02-24T12:05:44.808"/>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3" autoAdjust="0"/>
    <p:restoredTop sz="94660"/>
  </p:normalViewPr>
  <p:slideViewPr>
    <p:cSldViewPr>
      <p:cViewPr varScale="1">
        <p:scale>
          <a:sx n="106" d="100"/>
          <a:sy n="106" d="100"/>
        </p:scale>
        <p:origin x="1398" y="31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4F454DB-61C3-4145-8B29-17F90EE0FD1F}" type="datetimeFigureOut">
              <a:rPr lang="sr-Latn-CS"/>
              <a:pPr>
                <a:defRPr/>
              </a:pPr>
              <a:t>23.2.2025.</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1445B5C0-606F-4466-9868-F726114DFA08}" type="slidenum">
              <a:rPr lang="hr-HR"/>
              <a:pPr>
                <a:defRPr/>
              </a:pPr>
              <a:t>‹#›</a:t>
            </a:fld>
            <a:endParaRPr lang="hr-HR"/>
          </a:p>
        </p:txBody>
      </p:sp>
    </p:spTree>
    <p:extLst>
      <p:ext uri="{BB962C8B-B14F-4D97-AF65-F5344CB8AC3E}">
        <p14:creationId xmlns:p14="http://schemas.microsoft.com/office/powerpoint/2010/main" val="1308858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eaLnBrk="1" fontAlgn="auto" hangingPunct="1">
              <a:spcBef>
                <a:spcPts val="0"/>
              </a:spcBef>
              <a:spcAft>
                <a:spcPts val="0"/>
              </a:spcAft>
              <a:defRPr sz="1200">
                <a:latin typeface="+mn-lt"/>
                <a:cs typeface="+mn-cs"/>
              </a:defRPr>
            </a:lvl1pPr>
            <a:extLst/>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eaLnBrk="1" fontAlgn="auto" hangingPunct="1">
              <a:spcBef>
                <a:spcPts val="0"/>
              </a:spcBef>
              <a:spcAft>
                <a:spcPts val="0"/>
              </a:spcAft>
              <a:defRPr sz="1200">
                <a:latin typeface="+mn-lt"/>
                <a:cs typeface="+mn-cs"/>
              </a:defRPr>
            </a:lvl1pPr>
            <a:extLst/>
          </a:lstStyle>
          <a:p>
            <a:pPr>
              <a:defRPr/>
            </a:pPr>
            <a:fld id="{AB3A0002-DD6E-4414-BCB8-E24209A5C1C4}" type="datetimeFigureOut">
              <a:rPr lang="en-US"/>
              <a:pPr>
                <a:defRPr/>
              </a:pPr>
              <a:t>2/23/2025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eaLnBrk="1" fontAlgn="auto" hangingPunct="1">
              <a:spcBef>
                <a:spcPts val="0"/>
              </a:spcBef>
              <a:spcAft>
                <a:spcPts val="0"/>
              </a:spcAft>
              <a:defRPr sz="1200">
                <a:latin typeface="+mn-lt"/>
                <a:cs typeface="+mn-cs"/>
              </a:defRPr>
            </a:lvl1pPr>
            <a:extLst/>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D5F4D576-A18E-4B0A-AE28-B07B4E83FF99}" type="slidenum">
              <a:rPr lang="en-US"/>
              <a:pPr>
                <a:defRPr/>
              </a:pPr>
              <a:t>‹#›</a:t>
            </a:fld>
            <a:endParaRPr lang="en-US"/>
          </a:p>
        </p:txBody>
      </p:sp>
    </p:spTree>
    <p:extLst>
      <p:ext uri="{BB962C8B-B14F-4D97-AF65-F5344CB8AC3E}">
        <p14:creationId xmlns:p14="http://schemas.microsoft.com/office/powerpoint/2010/main" val="9099360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slike slajd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zervirano mjesto bilježaka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7172" name="Rezervirano mjesto broja slajd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B1998A-A6B8-400E-B961-895AF1AFAD22}" type="slidenum">
              <a:rPr lang="en-US" altLang="sr-Latn-RS" smtClean="0">
                <a:latin typeface="Calibri" panose="020F0502020204030204" pitchFamily="34" charset="0"/>
              </a:rPr>
              <a:pPr/>
              <a:t>11</a:t>
            </a:fld>
            <a:endParaRPr lang="en-US" altLang="sr-Latn-RS">
              <a:latin typeface="Calibri" panose="020F0502020204030204" pitchFamily="34" charset="0"/>
            </a:endParaRPr>
          </a:p>
        </p:txBody>
      </p:sp>
    </p:spTree>
    <p:extLst>
      <p:ext uri="{BB962C8B-B14F-4D97-AF65-F5344CB8AC3E}">
        <p14:creationId xmlns:p14="http://schemas.microsoft.com/office/powerpoint/2010/main" val="223739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Tree>
    <p:extLst>
      <p:ext uri="{BB962C8B-B14F-4D97-AF65-F5344CB8AC3E}">
        <p14:creationId xmlns:p14="http://schemas.microsoft.com/office/powerpoint/2010/main" val="241000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54883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61727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302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11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1149" y="1644316"/>
            <a:ext cx="6569243" cy="4708358"/>
          </a:xfrm>
          <a:prstGeom prst="rect">
            <a:avLst/>
          </a:prstGeom>
        </p:spPr>
        <p:txBody>
          <a:bodyPr/>
          <a:lstStyle>
            <a:lvl1pPr>
              <a:defRPr sz="2800">
                <a:solidFill>
                  <a:schemeClr val="tx1">
                    <a:lumMod val="85000"/>
                    <a:lumOff val="15000"/>
                  </a:schemeClr>
                </a:solidFill>
                <a:latin typeface="Segoe UI Semibold" panose="020B0702040204020203" pitchFamily="34" charset="0"/>
                <a:cs typeface="Segoe UI Semibold" panose="020B0702040204020203" pitchFamily="34" charset="0"/>
              </a:defRPr>
            </a:lvl1pPr>
            <a:lvl2pPr>
              <a:defRPr>
                <a:solidFill>
                  <a:schemeClr val="tx1">
                    <a:lumMod val="85000"/>
                    <a:lumOff val="15000"/>
                  </a:schemeClr>
                </a:solidFill>
                <a:latin typeface="Segoe UI" panose="020B0502040204020203" pitchFamily="34" charset="0"/>
                <a:cs typeface="Segoe UI" panose="020B0502040204020203" pitchFamily="34" charset="0"/>
              </a:defRPr>
            </a:lvl2pPr>
            <a:lvl3pPr>
              <a:defRPr>
                <a:solidFill>
                  <a:schemeClr val="tx1">
                    <a:lumMod val="85000"/>
                    <a:lumOff val="15000"/>
                  </a:schemeClr>
                </a:solidFill>
                <a:latin typeface="Segoe UI" panose="020B0502040204020203" pitchFamily="34" charset="0"/>
                <a:cs typeface="Segoe UI" panose="020B0502040204020203" pitchFamily="34" charset="0"/>
              </a:defRPr>
            </a:lvl3pPr>
            <a:lvl4pPr>
              <a:defRPr>
                <a:solidFill>
                  <a:schemeClr val="tx1">
                    <a:lumMod val="85000"/>
                    <a:lumOff val="15000"/>
                  </a:schemeClr>
                </a:solidFill>
                <a:latin typeface="Segoe UI" panose="020B0502040204020203" pitchFamily="34" charset="0"/>
                <a:cs typeface="Segoe UI" panose="020B0502040204020203" pitchFamily="34" charset="0"/>
              </a:defRPr>
            </a:lvl4pPr>
            <a:lvl5pPr>
              <a:defRPr>
                <a:solidFill>
                  <a:schemeClr val="tx1">
                    <a:lumMod val="85000"/>
                    <a:lumOff val="1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7" name="Title 1"/>
          <p:cNvSpPr>
            <a:spLocks noGrp="1"/>
          </p:cNvSpPr>
          <p:nvPr>
            <p:ph type="title"/>
          </p:nvPr>
        </p:nvSpPr>
        <p:spPr>
          <a:xfrm>
            <a:off x="1961148" y="318754"/>
            <a:ext cx="6569243" cy="1068888"/>
          </a:xfrm>
          <a:prstGeom prst="rect">
            <a:avLst/>
          </a:prstGeom>
        </p:spPr>
        <p:txBody>
          <a:bodyPr/>
          <a:lstStyle>
            <a:lvl1pPr>
              <a:defRPr sz="3600">
                <a:solidFill>
                  <a:schemeClr val="tx1">
                    <a:lumMod val="85000"/>
                    <a:lumOff val="15000"/>
                  </a:schemeClr>
                </a:solidFill>
                <a:latin typeface="Segoe UI Semibold" panose="020B0702040204020203" pitchFamily="34" charset="0"/>
                <a:cs typeface="Segoe UI Semibold" panose="020B0702040204020203" pitchFamily="34" charset="0"/>
              </a:defRPr>
            </a:lvl1pPr>
          </a:lstStyle>
          <a:p>
            <a:r>
              <a:rPr lang="en-US"/>
              <a:t>Click to edit Master title style</a:t>
            </a:r>
            <a:endParaRPr lang="hr-HR"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6"/>
            <a:ext cx="1356053"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9892" y="276"/>
            <a:ext cx="164108" cy="6858000"/>
          </a:xfrm>
          <a:prstGeom prst="rect">
            <a:avLst/>
          </a:prstGeom>
        </p:spPr>
      </p:pic>
    </p:spTree>
    <p:extLst>
      <p:ext uri="{BB962C8B-B14F-4D97-AF65-F5344CB8AC3E}">
        <p14:creationId xmlns:p14="http://schemas.microsoft.com/office/powerpoint/2010/main" val="381264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3"/>
          <p:cNvSpPr>
            <a:spLocks noGrp="1"/>
          </p:cNvSpPr>
          <p:nvPr>
            <p:ph type="pic" sz="quarter" idx="18"/>
          </p:nvPr>
        </p:nvSpPr>
        <p:spPr>
          <a:xfrm>
            <a:off x="629610" y="1777941"/>
            <a:ext cx="5563582" cy="4144876"/>
          </a:xfrm>
        </p:spPr>
        <p:txBody>
          <a:bodyPr>
            <a:normAutofit/>
          </a:bodyPr>
          <a:lstStyle>
            <a:lvl1pPr>
              <a:defRPr sz="1200">
                <a:solidFill>
                  <a:schemeClr val="accent2"/>
                </a:solidFill>
              </a:defRPr>
            </a:lvl1pPr>
          </a:lstStyle>
          <a:p>
            <a:endParaRPr lang="id-ID"/>
          </a:p>
        </p:txBody>
      </p:sp>
    </p:spTree>
    <p:extLst>
      <p:ext uri="{BB962C8B-B14F-4D97-AF65-F5344CB8AC3E}">
        <p14:creationId xmlns:p14="http://schemas.microsoft.com/office/powerpoint/2010/main" val="218271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 SVEUČILIŠTE - naslovna">
    <p:spTree>
      <p:nvGrpSpPr>
        <p:cNvPr id="1" name=""/>
        <p:cNvGrpSpPr/>
        <p:nvPr/>
      </p:nvGrpSpPr>
      <p:grpSpPr>
        <a:xfrm>
          <a:off x="0" y="0"/>
          <a:ext cx="0" cy="0"/>
          <a:chOff x="0" y="0"/>
          <a:chExt cx="0" cy="0"/>
        </a:xfrm>
      </p:grpSpPr>
      <p:pic>
        <p:nvPicPr>
          <p:cNvPr id="4" name="Slika 3" descr="Slika na kojoj se prikazuje grafika, Font, grafički dizajn, tekst&#10;&#10;Opis je automatski generiran">
            <a:extLst>
              <a:ext uri="{FF2B5EF4-FFF2-40B4-BE49-F238E27FC236}">
                <a16:creationId xmlns:a16="http://schemas.microsoft.com/office/drawing/2014/main" id="{CC5AB3DF-7CBC-3543-882F-9BBE3FC47C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9669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AB UNIVERSITY pasica">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791CF42-5CF5-1042-C3D6-4455F256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45704"/>
            <a:ext cx="6609849" cy="512296"/>
          </a:xfrm>
          <a:prstGeom prst="rect">
            <a:avLst/>
          </a:prstGeom>
        </p:spPr>
      </p:pic>
      <p:sp>
        <p:nvSpPr>
          <p:cNvPr id="5" name="Naslov 1">
            <a:extLst>
              <a:ext uri="{FF2B5EF4-FFF2-40B4-BE49-F238E27FC236}">
                <a16:creationId xmlns:a16="http://schemas.microsoft.com/office/drawing/2014/main" id="{3DB087E0-08F6-7EA5-1AE1-CC688527B645}"/>
              </a:ext>
            </a:extLst>
          </p:cNvPr>
          <p:cNvSpPr>
            <a:spLocks noGrp="1"/>
          </p:cNvSpPr>
          <p:nvPr>
            <p:ph type="title"/>
          </p:nvPr>
        </p:nvSpPr>
        <p:spPr>
          <a:xfrm>
            <a:off x="628650" y="365126"/>
            <a:ext cx="7886700" cy="1325563"/>
          </a:xfrm>
          <a:prstGeom prst="rect">
            <a:avLst/>
          </a:prstGeom>
        </p:spPr>
        <p:txBody>
          <a:bodyPr/>
          <a:lstStyle/>
          <a:p>
            <a:r>
              <a:rPr lang="hr-HR"/>
              <a:t>Kliknite da biste uredili stil naslova matrice</a:t>
            </a:r>
          </a:p>
        </p:txBody>
      </p:sp>
      <p:sp>
        <p:nvSpPr>
          <p:cNvPr id="6" name="Rezervirano mjesto sadržaja 2">
            <a:extLst>
              <a:ext uri="{FF2B5EF4-FFF2-40B4-BE49-F238E27FC236}">
                <a16:creationId xmlns:a16="http://schemas.microsoft.com/office/drawing/2014/main" id="{2F407C7A-CC70-6CBF-7578-1C5D64A6BEBB}"/>
              </a:ext>
            </a:extLst>
          </p:cNvPr>
          <p:cNvSpPr>
            <a:spLocks noGrp="1"/>
          </p:cNvSpPr>
          <p:nvPr>
            <p:ph idx="1"/>
          </p:nvPr>
        </p:nvSpPr>
        <p:spPr>
          <a:xfrm>
            <a:off x="628650" y="1825625"/>
            <a:ext cx="7886700" cy="4351338"/>
          </a:xfrm>
          <a:prstGeom prst="rect">
            <a:avLst/>
          </a:prstGeo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Tree>
    <p:extLst>
      <p:ext uri="{BB962C8B-B14F-4D97-AF65-F5344CB8AC3E}">
        <p14:creationId xmlns:p14="http://schemas.microsoft.com/office/powerpoint/2010/main" val="948583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2" name="Title 1"/>
          <p:cNvSpPr>
            <a:spLocks noGrp="1"/>
          </p:cNvSpPr>
          <p:nvPr>
            <p:ph type="ctrTitle"/>
          </p:nvPr>
        </p:nvSpPr>
        <p:spPr>
          <a:xfrm>
            <a:off x="827691" y="4348862"/>
            <a:ext cx="7488613" cy="1283370"/>
          </a:xfrm>
          <a:prstGeom prst="rect">
            <a:avLst/>
          </a:prstGeom>
        </p:spPr>
        <p:txBody>
          <a:bodyPr/>
          <a:lstStyle>
            <a:lvl1pPr>
              <a:defRPr sz="4000" b="1" i="0" baseline="0">
                <a:solidFill>
                  <a:schemeClr val="bg1"/>
                </a:solidFill>
                <a:latin typeface="Segoe UI" panose="020B0502040204020203" pitchFamily="34" charset="0"/>
              </a:defRPr>
            </a:lvl1pPr>
          </a:lstStyle>
          <a:p>
            <a:r>
              <a:rPr lang="en-US"/>
              <a:t>Click to edit Master title style</a:t>
            </a:r>
            <a:endParaRPr lang="hr-HR" dirty="0"/>
          </a:p>
        </p:txBody>
      </p:sp>
    </p:spTree>
    <p:extLst>
      <p:ext uri="{BB962C8B-B14F-4D97-AF65-F5344CB8AC3E}">
        <p14:creationId xmlns:p14="http://schemas.microsoft.com/office/powerpoint/2010/main" val="169926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1149" y="1644316"/>
            <a:ext cx="6569243" cy="4708358"/>
          </a:xfrm>
          <a:prstGeom prst="rect">
            <a:avLst/>
          </a:prstGeom>
        </p:spPr>
        <p:txBody>
          <a:bodyPr/>
          <a:lstStyle>
            <a:lvl1pPr>
              <a:defRPr sz="2800">
                <a:solidFill>
                  <a:schemeClr val="tx1">
                    <a:lumMod val="85000"/>
                    <a:lumOff val="15000"/>
                  </a:schemeClr>
                </a:solidFill>
                <a:latin typeface="Segoe UI Semibold" panose="020B0702040204020203" pitchFamily="34" charset="0"/>
                <a:cs typeface="Segoe UI Semibold" panose="020B0702040204020203" pitchFamily="34" charset="0"/>
              </a:defRPr>
            </a:lvl1pPr>
            <a:lvl2pPr>
              <a:defRPr>
                <a:solidFill>
                  <a:schemeClr val="tx1">
                    <a:lumMod val="85000"/>
                    <a:lumOff val="15000"/>
                  </a:schemeClr>
                </a:solidFill>
                <a:latin typeface="Segoe UI" panose="020B0502040204020203" pitchFamily="34" charset="0"/>
                <a:cs typeface="Segoe UI" panose="020B0502040204020203" pitchFamily="34" charset="0"/>
              </a:defRPr>
            </a:lvl2pPr>
            <a:lvl3pPr>
              <a:defRPr>
                <a:solidFill>
                  <a:schemeClr val="tx1">
                    <a:lumMod val="85000"/>
                    <a:lumOff val="15000"/>
                  </a:schemeClr>
                </a:solidFill>
                <a:latin typeface="Segoe UI" panose="020B0502040204020203" pitchFamily="34" charset="0"/>
                <a:cs typeface="Segoe UI" panose="020B0502040204020203" pitchFamily="34" charset="0"/>
              </a:defRPr>
            </a:lvl3pPr>
            <a:lvl4pPr>
              <a:defRPr>
                <a:solidFill>
                  <a:schemeClr val="tx1">
                    <a:lumMod val="85000"/>
                    <a:lumOff val="15000"/>
                  </a:schemeClr>
                </a:solidFill>
                <a:latin typeface="Segoe UI" panose="020B0502040204020203" pitchFamily="34" charset="0"/>
                <a:cs typeface="Segoe UI" panose="020B0502040204020203" pitchFamily="34" charset="0"/>
              </a:defRPr>
            </a:lvl4pPr>
            <a:lvl5pPr>
              <a:defRPr>
                <a:solidFill>
                  <a:schemeClr val="tx1">
                    <a:lumMod val="85000"/>
                    <a:lumOff val="1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7" name="Title 1"/>
          <p:cNvSpPr>
            <a:spLocks noGrp="1"/>
          </p:cNvSpPr>
          <p:nvPr>
            <p:ph type="title"/>
          </p:nvPr>
        </p:nvSpPr>
        <p:spPr>
          <a:xfrm>
            <a:off x="1961148" y="318754"/>
            <a:ext cx="6569243" cy="1068888"/>
          </a:xfrm>
          <a:prstGeom prst="rect">
            <a:avLst/>
          </a:prstGeom>
        </p:spPr>
        <p:txBody>
          <a:bodyPr/>
          <a:lstStyle>
            <a:lvl1pPr>
              <a:defRPr sz="3600">
                <a:solidFill>
                  <a:schemeClr val="tx1">
                    <a:lumMod val="85000"/>
                    <a:lumOff val="15000"/>
                  </a:schemeClr>
                </a:solidFill>
                <a:latin typeface="Segoe UI Semibold" panose="020B0702040204020203" pitchFamily="34" charset="0"/>
                <a:cs typeface="Segoe UI Semibold" panose="020B0702040204020203" pitchFamily="34" charset="0"/>
              </a:defRPr>
            </a:lvl1pPr>
          </a:lstStyle>
          <a:p>
            <a:r>
              <a:rPr lang="en-US"/>
              <a:t>Click to edit Master title style</a:t>
            </a:r>
            <a:endParaRPr lang="hr-H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6"/>
            <a:ext cx="1356053"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9892" y="276"/>
            <a:ext cx="164108" cy="6858000"/>
          </a:xfrm>
          <a:prstGeom prst="rect">
            <a:avLst/>
          </a:prstGeom>
        </p:spPr>
      </p:pic>
    </p:spTree>
    <p:extLst>
      <p:ext uri="{BB962C8B-B14F-4D97-AF65-F5344CB8AC3E}">
        <p14:creationId xmlns:p14="http://schemas.microsoft.com/office/powerpoint/2010/main" val="382962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59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1961149" y="1644316"/>
            <a:ext cx="3043991" cy="4708358"/>
          </a:xfrm>
          <a:prstGeom prst="rect">
            <a:avLst/>
          </a:prstGeom>
        </p:spPr>
        <p:txBody>
          <a:bodyPr/>
          <a:lstStyle>
            <a:lvl1pPr>
              <a:defRPr sz="2400">
                <a:solidFill>
                  <a:schemeClr val="tx1">
                    <a:lumMod val="85000"/>
                    <a:lumOff val="15000"/>
                  </a:schemeClr>
                </a:solidFill>
                <a:latin typeface="Segoe UI Semibold" panose="020B0702040204020203" pitchFamily="34" charset="0"/>
                <a:cs typeface="Segoe UI Semibold" panose="020B0702040204020203" pitchFamily="34" charset="0"/>
              </a:defRPr>
            </a:lvl1pPr>
            <a:lvl2pPr>
              <a:defRPr sz="2400">
                <a:solidFill>
                  <a:schemeClr val="tx1">
                    <a:lumMod val="85000"/>
                    <a:lumOff val="15000"/>
                  </a:schemeClr>
                </a:solidFill>
                <a:latin typeface="Segoe UI" panose="020B0502040204020203" pitchFamily="34" charset="0"/>
                <a:cs typeface="Segoe UI" panose="020B0502040204020203" pitchFamily="34" charset="0"/>
              </a:defRPr>
            </a:lvl2pPr>
            <a:lvl3pPr>
              <a:defRPr sz="2000">
                <a:solidFill>
                  <a:schemeClr val="tx1">
                    <a:lumMod val="85000"/>
                    <a:lumOff val="15000"/>
                  </a:schemeClr>
                </a:solidFill>
                <a:latin typeface="Segoe UI" panose="020B0502040204020203" pitchFamily="34" charset="0"/>
                <a:cs typeface="Segoe UI" panose="020B0502040204020203" pitchFamily="34" charset="0"/>
              </a:defRPr>
            </a:lvl3pPr>
            <a:lvl4pPr>
              <a:defRPr sz="1800">
                <a:solidFill>
                  <a:schemeClr val="tx1">
                    <a:lumMod val="85000"/>
                    <a:lumOff val="15000"/>
                  </a:schemeClr>
                </a:solidFill>
                <a:latin typeface="Segoe UI" panose="020B0502040204020203" pitchFamily="34" charset="0"/>
                <a:cs typeface="Segoe UI" panose="020B0502040204020203" pitchFamily="34" charset="0"/>
              </a:defRPr>
            </a:lvl4pPr>
            <a:lvl5pPr>
              <a:defRPr sz="1800">
                <a:solidFill>
                  <a:schemeClr val="tx1">
                    <a:lumMod val="85000"/>
                    <a:lumOff val="1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7" name="Content Placeholder 2"/>
          <p:cNvSpPr>
            <a:spLocks noGrp="1"/>
          </p:cNvSpPr>
          <p:nvPr>
            <p:ph idx="10"/>
          </p:nvPr>
        </p:nvSpPr>
        <p:spPr>
          <a:xfrm>
            <a:off x="5486400" y="1644316"/>
            <a:ext cx="3043991" cy="4708358"/>
          </a:xfrm>
          <a:prstGeom prst="rect">
            <a:avLst/>
          </a:prstGeom>
        </p:spPr>
        <p:txBody>
          <a:bodyPr/>
          <a:lstStyle>
            <a:lvl1pPr>
              <a:defRPr sz="2400">
                <a:solidFill>
                  <a:schemeClr val="tx1">
                    <a:lumMod val="85000"/>
                    <a:lumOff val="15000"/>
                  </a:schemeClr>
                </a:solidFill>
                <a:latin typeface="Segoe UI Semibold" panose="020B0702040204020203" pitchFamily="34" charset="0"/>
                <a:cs typeface="Segoe UI Semibold" panose="020B0702040204020203" pitchFamily="34" charset="0"/>
              </a:defRPr>
            </a:lvl1pPr>
            <a:lvl2pPr>
              <a:defRPr sz="2400">
                <a:solidFill>
                  <a:schemeClr val="tx1">
                    <a:lumMod val="85000"/>
                    <a:lumOff val="15000"/>
                  </a:schemeClr>
                </a:solidFill>
                <a:latin typeface="Segoe UI" panose="020B0502040204020203" pitchFamily="34" charset="0"/>
                <a:cs typeface="Segoe UI" panose="020B0502040204020203" pitchFamily="34" charset="0"/>
              </a:defRPr>
            </a:lvl2pPr>
            <a:lvl3pPr marL="1142971" indent="-228594">
              <a:defRPr lang="en-US" sz="2000" kern="1200" dirty="0" smtClean="0">
                <a:solidFill>
                  <a:schemeClr val="tx1">
                    <a:lumMod val="85000"/>
                    <a:lumOff val="15000"/>
                  </a:schemeClr>
                </a:solidFill>
                <a:latin typeface="Segoe UI" panose="020B0502040204020203" pitchFamily="34" charset="0"/>
                <a:ea typeface="+mn-ea"/>
                <a:cs typeface="Segoe UI" panose="020B0502040204020203" pitchFamily="34" charset="0"/>
              </a:defRPr>
            </a:lvl3pPr>
            <a:lvl4pPr marL="1600160" indent="-228594">
              <a:defRPr lang="en-US" sz="1800" kern="1200" dirty="0" smtClean="0">
                <a:solidFill>
                  <a:schemeClr val="tx1">
                    <a:lumMod val="85000"/>
                    <a:lumOff val="15000"/>
                  </a:schemeClr>
                </a:solidFill>
                <a:latin typeface="Segoe UI" panose="020B0502040204020203" pitchFamily="34" charset="0"/>
                <a:ea typeface="+mn-ea"/>
                <a:cs typeface="Segoe UI" panose="020B0502040204020203" pitchFamily="34" charset="0"/>
              </a:defRPr>
            </a:lvl4pPr>
            <a:lvl5pPr>
              <a:defRPr sz="1600">
                <a:solidFill>
                  <a:schemeClr val="tx1">
                    <a:lumMod val="85000"/>
                    <a:lumOff val="1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8" name="Title 1"/>
          <p:cNvSpPr>
            <a:spLocks noGrp="1"/>
          </p:cNvSpPr>
          <p:nvPr>
            <p:ph type="title"/>
          </p:nvPr>
        </p:nvSpPr>
        <p:spPr>
          <a:xfrm>
            <a:off x="1961148" y="318754"/>
            <a:ext cx="6569243" cy="1068888"/>
          </a:xfrm>
          <a:prstGeom prst="rect">
            <a:avLst/>
          </a:prstGeom>
        </p:spPr>
        <p:txBody>
          <a:bodyPr/>
          <a:lstStyle>
            <a:lvl1pPr>
              <a:defRPr sz="3600">
                <a:solidFill>
                  <a:schemeClr val="tx1">
                    <a:lumMod val="85000"/>
                    <a:lumOff val="15000"/>
                  </a:schemeClr>
                </a:solidFill>
                <a:latin typeface="Segoe UI Semibold" panose="020B0702040204020203" pitchFamily="34" charset="0"/>
                <a:cs typeface="Segoe UI Semibold" panose="020B0702040204020203" pitchFamily="34" charset="0"/>
              </a:defRPr>
            </a:lvl1pPr>
          </a:lstStyle>
          <a:p>
            <a:r>
              <a:rPr lang="en-US"/>
              <a:t>Click to edit Master title style</a:t>
            </a:r>
            <a:endParaRPr lang="hr-H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6"/>
            <a:ext cx="1356053"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9892" y="276"/>
            <a:ext cx="164108" cy="6858000"/>
          </a:xfrm>
          <a:prstGeom prst="rect">
            <a:avLst/>
          </a:prstGeom>
        </p:spPr>
      </p:pic>
    </p:spTree>
    <p:extLst>
      <p:ext uri="{BB962C8B-B14F-4D97-AF65-F5344CB8AC3E}">
        <p14:creationId xmlns:p14="http://schemas.microsoft.com/office/powerpoint/2010/main" val="19229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61148" y="318754"/>
            <a:ext cx="6569243" cy="1068888"/>
          </a:xfrm>
          <a:prstGeom prst="rect">
            <a:avLst/>
          </a:prstGeom>
        </p:spPr>
        <p:txBody>
          <a:bodyPr/>
          <a:lstStyle>
            <a:lvl1pPr>
              <a:defRPr sz="3600">
                <a:solidFill>
                  <a:schemeClr val="tx1">
                    <a:lumMod val="85000"/>
                    <a:lumOff val="15000"/>
                  </a:schemeClr>
                </a:solidFill>
                <a:latin typeface="Segoe UI Semibold" panose="020B0702040204020203" pitchFamily="34" charset="0"/>
                <a:cs typeface="Segoe UI Semibold" panose="020B0702040204020203" pitchFamily="34" charset="0"/>
              </a:defRPr>
            </a:lvl1pPr>
          </a:lstStyle>
          <a:p>
            <a:r>
              <a:rPr lang="en-US"/>
              <a:t>Click to edit Master title style</a:t>
            </a:r>
            <a:endParaRPr lang="hr-H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6"/>
            <a:ext cx="1356053"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9892" y="276"/>
            <a:ext cx="164108" cy="6858000"/>
          </a:xfrm>
          <a:prstGeom prst="rect">
            <a:avLst/>
          </a:prstGeom>
        </p:spPr>
      </p:pic>
    </p:spTree>
    <p:extLst>
      <p:ext uri="{BB962C8B-B14F-4D97-AF65-F5344CB8AC3E}">
        <p14:creationId xmlns:p14="http://schemas.microsoft.com/office/powerpoint/2010/main" val="307482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9143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86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36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917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30912510-587E-0743-8BB6-FA03E27BCB0C}" type="datetimeFigureOut">
              <a:rPr lang="en-US" smtClean="0"/>
              <a:t>2/23/2025</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394691" y="1600200"/>
            <a:ext cx="4371976" cy="5486401"/>
          </a:xfrm>
          <a:prstGeom prst="rect">
            <a:avLst/>
          </a:prstGeom>
        </p:spPr>
      </p:pic>
      <p:sp>
        <p:nvSpPr>
          <p:cNvPr id="2" name="Title 1"/>
          <p:cNvSpPr>
            <a:spLocks noGrp="1"/>
          </p:cNvSpPr>
          <p:nvPr>
            <p:ph type="title"/>
          </p:nvPr>
        </p:nvSpPr>
        <p:spPr>
          <a:xfrm>
            <a:off x="3657601" y="728663"/>
            <a:ext cx="4857749" cy="2014537"/>
          </a:xfrm>
        </p:spPr>
        <p:txBody>
          <a:bodyPr>
            <a:normAutofit/>
          </a:bodyPr>
          <a:lstStyle>
            <a:lvl1pPr>
              <a:defRPr sz="405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5055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30912510-587E-0743-8BB6-FA03E27BCB0C}" type="datetimeFigureOut">
              <a:rPr lang="en-US" smtClean="0"/>
              <a:t>2/23/2025</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4039" y="3904458"/>
            <a:ext cx="4516636" cy="2014537"/>
          </a:xfrm>
        </p:spPr>
        <p:txBody>
          <a:bodyPr>
            <a:normAutofit/>
          </a:bodyPr>
          <a:lstStyle>
            <a:lvl1pPr>
              <a:defRPr sz="405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1323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5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Slika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238960"/>
            <a:ext cx="8948901" cy="619041"/>
          </a:xfrm>
          <a:prstGeom prst="rect">
            <a:avLst/>
          </a:prstGeom>
        </p:spPr>
      </p:pic>
    </p:spTree>
    <p:extLst>
      <p:ext uri="{BB962C8B-B14F-4D97-AF65-F5344CB8AC3E}">
        <p14:creationId xmlns:p14="http://schemas.microsoft.com/office/powerpoint/2010/main" val="1938466261"/>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Lst>
  <p:txStyles>
    <p:titleStyle>
      <a:lvl1pPr algn="l" defTabSz="685800" rtl="0" eaLnBrk="1" latinLnBrk="0" hangingPunct="1">
        <a:lnSpc>
          <a:spcPct val="90000"/>
        </a:lnSpc>
        <a:spcBef>
          <a:spcPct val="0"/>
        </a:spcBef>
        <a:buNone/>
        <a:defRPr sz="3300" b="1" i="0" kern="1200">
          <a:solidFill>
            <a:schemeClr val="tx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16469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1" indent="-342891"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fif"/><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hyperlink" Target="https://www.theregister.co.uk/2018/01/25/after_notpetya_maersk_replaced_everything/" TargetMode="Externa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bbc.com/news/technology-60378009" TargetMode="Externa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chainalysis.com/blog/crypto-crime-ransomware-victim-extortion-2025/" TargetMode="Externa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cisa.gov/news-events/cybersecurity-advisories/aa24-038a?is=f0dfcb67a8bf905fdbe4f8e079980e46b13165ce0f6d5a4345bcb6fc93cd8c3f" TargetMode="Externa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hyperlink" Target="https://therecord.media/cisco-ios-xe-vulnerability-patches-coming" TargetMode="External"/><Relationship Id="rId2" Type="http://schemas.openxmlformats.org/officeDocument/2006/relationships/hyperlink" Target="https://therecord.media/cisco-hackers-targeting-zero-day"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7.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2" Type="http://schemas.openxmlformats.org/officeDocument/2006/relationships/hyperlink" Target="http://www.informationisbeautiful.net/visualizations/worlds-biggest-data-breaches-hacks/" TargetMode="Externa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cbsnews.com/news/solarwinds-hack-russia-cyberattack-60-minutes-2021-02-14/" TargetMode="External"/><Relationship Id="rId2" Type="http://schemas.openxmlformats.org/officeDocument/2006/relationships/hyperlink" Target="https://owasp.org/www-chapter-singapore/assets/presos/Deconstructing_the_Solarwinds_Supply_Chain_Attack_and_Deterring_it_Honing_in_on_the_Golden_SAML_Attack_Technique.pdf" TargetMode="Externa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C1F5-046A-B7E3-CD3F-BABA7FC5740D}"/>
              </a:ext>
            </a:extLst>
          </p:cNvPr>
          <p:cNvSpPr txBox="1">
            <a:spLocks/>
          </p:cNvSpPr>
          <p:nvPr/>
        </p:nvSpPr>
        <p:spPr>
          <a:xfrm>
            <a:off x="5109540" y="3026618"/>
            <a:ext cx="3910830" cy="13086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5400" b="1" i="0" kern="1200">
                <a:solidFill>
                  <a:schemeClr val="bg1"/>
                </a:solidFill>
                <a:latin typeface="Arial" charset="0"/>
                <a:ea typeface="Arial" charset="0"/>
                <a:cs typeface="Arial" charset="0"/>
              </a:defRPr>
            </a:lvl1pPr>
          </a:lstStyle>
          <a:p>
            <a:pPr algn="ctr" defTabSz="685800" fontAlgn="auto">
              <a:spcAft>
                <a:spcPts val="0"/>
              </a:spcAft>
              <a:defRPr/>
            </a:pPr>
            <a:r>
              <a:rPr lang="hr-HR" sz="2400" dirty="0"/>
              <a:t>Sigurnost informacijskih sustava</a:t>
            </a:r>
            <a:endParaRPr lang="en-US" sz="1350" b="0" dirty="0">
              <a:solidFill>
                <a:srgbClr val="C30E60"/>
              </a:solidFill>
            </a:endParaRPr>
          </a:p>
        </p:txBody>
      </p:sp>
      <p:sp>
        <p:nvSpPr>
          <p:cNvPr id="3" name="TekstniOkvir 2">
            <a:extLst>
              <a:ext uri="{FF2B5EF4-FFF2-40B4-BE49-F238E27FC236}">
                <a16:creationId xmlns:a16="http://schemas.microsoft.com/office/drawing/2014/main" id="{EE719752-2A6F-EE53-14D3-001B3E974130}"/>
              </a:ext>
            </a:extLst>
          </p:cNvPr>
          <p:cNvSpPr txBox="1"/>
          <p:nvPr/>
        </p:nvSpPr>
        <p:spPr>
          <a:xfrm>
            <a:off x="4934590" y="4615154"/>
            <a:ext cx="4085780" cy="415498"/>
          </a:xfrm>
          <a:prstGeom prst="rect">
            <a:avLst/>
          </a:prstGeom>
          <a:noFill/>
        </p:spPr>
        <p:txBody>
          <a:bodyPr wrap="square" rtlCol="0">
            <a:spAutoFit/>
          </a:bodyPr>
          <a:lstStyle/>
          <a:p>
            <a:pPr algn="ctr"/>
            <a:r>
              <a:rPr lang="hr-HR" sz="2100" dirty="0">
                <a:solidFill>
                  <a:srgbClr val="C30E60"/>
                </a:solidFill>
              </a:rPr>
              <a:t>mr.sc. Dražen Pranić</a:t>
            </a:r>
            <a:endParaRPr lang="hr-HR" sz="2100" dirty="0">
              <a:solidFill>
                <a:srgbClr val="000000"/>
              </a:solidFill>
            </a:endParaRPr>
          </a:p>
        </p:txBody>
      </p:sp>
    </p:spTree>
    <p:extLst>
      <p:ext uri="{BB962C8B-B14F-4D97-AF65-F5344CB8AC3E}">
        <p14:creationId xmlns:p14="http://schemas.microsoft.com/office/powerpoint/2010/main" val="406597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a:t>(ne)sigurnost je top tema</a:t>
            </a:r>
            <a:endParaRPr lang="en-US" dirty="0"/>
          </a:p>
        </p:txBody>
      </p:sp>
      <p:pic>
        <p:nvPicPr>
          <p:cNvPr id="7" name="Content Placeholder 6"/>
          <p:cNvPicPr>
            <a:picLocks noGrp="1" noChangeAspect="1"/>
          </p:cNvPicPr>
          <p:nvPr>
            <p:ph idx="1"/>
          </p:nvPr>
        </p:nvPicPr>
        <p:blipFill>
          <a:blip r:embed="rId2"/>
          <a:stretch>
            <a:fillRect/>
          </a:stretch>
        </p:blipFill>
        <p:spPr>
          <a:xfrm>
            <a:off x="2338387" y="3505994"/>
            <a:ext cx="4467225" cy="990600"/>
          </a:xfrm>
          <a:prstGeom prst="rect">
            <a:avLst/>
          </a:prstGeom>
        </p:spPr>
      </p:pic>
      <p:pic>
        <p:nvPicPr>
          <p:cNvPr id="9" name="Picture 8"/>
          <p:cNvPicPr>
            <a:picLocks noChangeAspect="1"/>
          </p:cNvPicPr>
          <p:nvPr/>
        </p:nvPicPr>
        <p:blipFill>
          <a:blip r:embed="rId3"/>
          <a:stretch>
            <a:fillRect/>
          </a:stretch>
        </p:blipFill>
        <p:spPr>
          <a:xfrm>
            <a:off x="0" y="4856295"/>
            <a:ext cx="4040882" cy="738435"/>
          </a:xfrm>
          <a:prstGeom prst="rect">
            <a:avLst/>
          </a:prstGeom>
        </p:spPr>
      </p:pic>
      <p:pic>
        <p:nvPicPr>
          <p:cNvPr id="10" name="Picture 9"/>
          <p:cNvPicPr>
            <a:picLocks noChangeAspect="1"/>
          </p:cNvPicPr>
          <p:nvPr/>
        </p:nvPicPr>
        <p:blipFill>
          <a:blip r:embed="rId4"/>
          <a:stretch>
            <a:fillRect/>
          </a:stretch>
        </p:blipFill>
        <p:spPr>
          <a:xfrm>
            <a:off x="3503568" y="1296392"/>
            <a:ext cx="5583974" cy="866249"/>
          </a:xfrm>
          <a:prstGeom prst="rect">
            <a:avLst/>
          </a:prstGeom>
        </p:spPr>
      </p:pic>
      <p:pic>
        <p:nvPicPr>
          <p:cNvPr id="12" name="Picture 11"/>
          <p:cNvPicPr>
            <a:picLocks noChangeAspect="1"/>
          </p:cNvPicPr>
          <p:nvPr/>
        </p:nvPicPr>
        <p:blipFill>
          <a:blip r:embed="rId5"/>
          <a:stretch>
            <a:fillRect/>
          </a:stretch>
        </p:blipFill>
        <p:spPr>
          <a:xfrm>
            <a:off x="169785" y="4135663"/>
            <a:ext cx="4237772" cy="545674"/>
          </a:xfrm>
          <a:prstGeom prst="rect">
            <a:avLst/>
          </a:prstGeom>
        </p:spPr>
      </p:pic>
      <p:pic>
        <p:nvPicPr>
          <p:cNvPr id="13" name="Picture 12"/>
          <p:cNvPicPr>
            <a:picLocks noChangeAspect="1"/>
          </p:cNvPicPr>
          <p:nvPr/>
        </p:nvPicPr>
        <p:blipFill>
          <a:blip r:embed="rId6"/>
          <a:stretch>
            <a:fillRect/>
          </a:stretch>
        </p:blipFill>
        <p:spPr>
          <a:xfrm>
            <a:off x="482461" y="2203888"/>
            <a:ext cx="6108744" cy="845561"/>
          </a:xfrm>
          <a:prstGeom prst="rect">
            <a:avLst/>
          </a:prstGeom>
        </p:spPr>
      </p:pic>
      <p:pic>
        <p:nvPicPr>
          <p:cNvPr id="14" name="Picture 13"/>
          <p:cNvPicPr>
            <a:picLocks noChangeAspect="1"/>
          </p:cNvPicPr>
          <p:nvPr/>
        </p:nvPicPr>
        <p:blipFill>
          <a:blip r:embed="rId7"/>
          <a:stretch>
            <a:fillRect/>
          </a:stretch>
        </p:blipFill>
        <p:spPr>
          <a:xfrm>
            <a:off x="196890" y="3083168"/>
            <a:ext cx="4843670" cy="753186"/>
          </a:xfrm>
          <a:prstGeom prst="rect">
            <a:avLst/>
          </a:prstGeom>
        </p:spPr>
      </p:pic>
      <p:pic>
        <p:nvPicPr>
          <p:cNvPr id="2" name="Picture 1"/>
          <p:cNvPicPr>
            <a:picLocks noChangeAspect="1"/>
          </p:cNvPicPr>
          <p:nvPr/>
        </p:nvPicPr>
        <p:blipFill>
          <a:blip r:embed="rId8"/>
          <a:stretch>
            <a:fillRect/>
          </a:stretch>
        </p:blipFill>
        <p:spPr>
          <a:xfrm>
            <a:off x="4057162" y="5225512"/>
            <a:ext cx="4473229" cy="487035"/>
          </a:xfrm>
          <a:prstGeom prst="rect">
            <a:avLst/>
          </a:prstGeom>
        </p:spPr>
      </p:pic>
      <p:pic>
        <p:nvPicPr>
          <p:cNvPr id="3" name="Picture 2"/>
          <p:cNvPicPr>
            <a:picLocks noChangeAspect="1"/>
          </p:cNvPicPr>
          <p:nvPr/>
        </p:nvPicPr>
        <p:blipFill>
          <a:blip r:embed="rId9"/>
          <a:stretch>
            <a:fillRect/>
          </a:stretch>
        </p:blipFill>
        <p:spPr>
          <a:xfrm>
            <a:off x="4407557" y="3387707"/>
            <a:ext cx="4663626" cy="429250"/>
          </a:xfrm>
          <a:prstGeom prst="rect">
            <a:avLst/>
          </a:prstGeom>
        </p:spPr>
      </p:pic>
      <p:pic>
        <p:nvPicPr>
          <p:cNvPr id="4" name="Picture 3">
            <a:extLst>
              <a:ext uri="{FF2B5EF4-FFF2-40B4-BE49-F238E27FC236}">
                <a16:creationId xmlns:a16="http://schemas.microsoft.com/office/drawing/2014/main" id="{46853C84-B2DB-49CF-86F6-F76E178CA83E}"/>
              </a:ext>
            </a:extLst>
          </p:cNvPr>
          <p:cNvPicPr>
            <a:picLocks noChangeAspect="1"/>
          </p:cNvPicPr>
          <p:nvPr/>
        </p:nvPicPr>
        <p:blipFill>
          <a:blip r:embed="rId10"/>
          <a:stretch>
            <a:fillRect/>
          </a:stretch>
        </p:blipFill>
        <p:spPr>
          <a:xfrm>
            <a:off x="17443" y="5584015"/>
            <a:ext cx="3710537" cy="643625"/>
          </a:xfrm>
          <a:prstGeom prst="rect">
            <a:avLst/>
          </a:prstGeom>
        </p:spPr>
      </p:pic>
      <p:pic>
        <p:nvPicPr>
          <p:cNvPr id="6" name="Picture 5">
            <a:extLst>
              <a:ext uri="{FF2B5EF4-FFF2-40B4-BE49-F238E27FC236}">
                <a16:creationId xmlns:a16="http://schemas.microsoft.com/office/drawing/2014/main" id="{19BD326F-7F32-413B-9EA3-7D0D07D923CF}"/>
              </a:ext>
            </a:extLst>
          </p:cNvPr>
          <p:cNvPicPr>
            <a:picLocks noChangeAspect="1"/>
          </p:cNvPicPr>
          <p:nvPr/>
        </p:nvPicPr>
        <p:blipFill>
          <a:blip r:embed="rId11"/>
          <a:stretch>
            <a:fillRect/>
          </a:stretch>
        </p:blipFill>
        <p:spPr>
          <a:xfrm>
            <a:off x="21094" y="1379299"/>
            <a:ext cx="3936040" cy="703620"/>
          </a:xfrm>
          <a:prstGeom prst="rect">
            <a:avLst/>
          </a:prstGeom>
        </p:spPr>
      </p:pic>
    </p:spTree>
    <p:extLst>
      <p:ext uri="{BB962C8B-B14F-4D97-AF65-F5344CB8AC3E}">
        <p14:creationId xmlns:p14="http://schemas.microsoft.com/office/powerpoint/2010/main" val="2460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4D1F-5E20-42DB-A7C7-78F8DD9CF73F}"/>
              </a:ext>
            </a:extLst>
          </p:cNvPr>
          <p:cNvSpPr>
            <a:spLocks noGrp="1"/>
          </p:cNvSpPr>
          <p:nvPr>
            <p:ph type="title"/>
          </p:nvPr>
        </p:nvSpPr>
        <p:spPr/>
        <p:txBody>
          <a:bodyPr/>
          <a:lstStyle/>
          <a:p>
            <a:endParaRPr lang="hr-HR"/>
          </a:p>
        </p:txBody>
      </p:sp>
      <p:sp>
        <p:nvSpPr>
          <p:cNvPr id="5" name="Content Placeholder 4">
            <a:extLst>
              <a:ext uri="{FF2B5EF4-FFF2-40B4-BE49-F238E27FC236}">
                <a16:creationId xmlns:a16="http://schemas.microsoft.com/office/drawing/2014/main" id="{926E7C78-BECD-4678-99EA-0C6E096786E0}"/>
              </a:ext>
            </a:extLst>
          </p:cNvPr>
          <p:cNvSpPr>
            <a:spLocks noGrp="1"/>
          </p:cNvSpPr>
          <p:nvPr>
            <p:ph idx="1"/>
          </p:nvPr>
        </p:nvSpPr>
        <p:spPr/>
        <p:txBody>
          <a:bodyPr/>
          <a:lstStyle/>
          <a:p>
            <a:endParaRPr lang="hr-HR" dirty="0">
              <a:solidFill>
                <a:schemeClr val="bg2">
                  <a:lumMod val="65000"/>
                  <a:lumOff val="35000"/>
                </a:schemeClr>
              </a:solidFill>
            </a:endParaRPr>
          </a:p>
          <a:p>
            <a:pPr marL="0" indent="0">
              <a:buNone/>
            </a:pPr>
            <a:endParaRPr lang="hr-HR" dirty="0">
              <a:solidFill>
                <a:schemeClr val="bg2">
                  <a:lumMod val="65000"/>
                  <a:lumOff val="35000"/>
                </a:schemeClr>
              </a:solidFill>
            </a:endParaRPr>
          </a:p>
        </p:txBody>
      </p:sp>
      <p:pic>
        <p:nvPicPr>
          <p:cNvPr id="3" name="Picture 2">
            <a:extLst>
              <a:ext uri="{FF2B5EF4-FFF2-40B4-BE49-F238E27FC236}">
                <a16:creationId xmlns:a16="http://schemas.microsoft.com/office/drawing/2014/main" id="{8FDFD65D-F44B-CCCA-EEE5-68F9B0CF21FB}"/>
              </a:ext>
            </a:extLst>
          </p:cNvPr>
          <p:cNvPicPr>
            <a:picLocks noChangeAspect="1"/>
          </p:cNvPicPr>
          <p:nvPr/>
        </p:nvPicPr>
        <p:blipFill>
          <a:blip r:embed="rId3"/>
          <a:stretch>
            <a:fillRect/>
          </a:stretch>
        </p:blipFill>
        <p:spPr>
          <a:xfrm>
            <a:off x="0" y="219237"/>
            <a:ext cx="8736615" cy="869052"/>
          </a:xfrm>
          <a:prstGeom prst="rect">
            <a:avLst/>
          </a:prstGeom>
        </p:spPr>
      </p:pic>
      <p:pic>
        <p:nvPicPr>
          <p:cNvPr id="7" name="Picture 6">
            <a:extLst>
              <a:ext uri="{FF2B5EF4-FFF2-40B4-BE49-F238E27FC236}">
                <a16:creationId xmlns:a16="http://schemas.microsoft.com/office/drawing/2014/main" id="{FDFDADAE-40D3-951B-1331-DEDAEBD592D2}"/>
              </a:ext>
            </a:extLst>
          </p:cNvPr>
          <p:cNvPicPr>
            <a:picLocks noChangeAspect="1"/>
          </p:cNvPicPr>
          <p:nvPr/>
        </p:nvPicPr>
        <p:blipFill>
          <a:blip r:embed="rId4"/>
          <a:stretch>
            <a:fillRect/>
          </a:stretch>
        </p:blipFill>
        <p:spPr>
          <a:xfrm>
            <a:off x="512329" y="1148827"/>
            <a:ext cx="7711956" cy="1099317"/>
          </a:xfrm>
          <a:prstGeom prst="rect">
            <a:avLst/>
          </a:prstGeom>
        </p:spPr>
      </p:pic>
      <p:pic>
        <p:nvPicPr>
          <p:cNvPr id="9" name="Picture 8">
            <a:extLst>
              <a:ext uri="{FF2B5EF4-FFF2-40B4-BE49-F238E27FC236}">
                <a16:creationId xmlns:a16="http://schemas.microsoft.com/office/drawing/2014/main" id="{1D22FFE9-8A25-97C0-BE73-C197B5751770}"/>
              </a:ext>
            </a:extLst>
          </p:cNvPr>
          <p:cNvPicPr>
            <a:picLocks noChangeAspect="1"/>
          </p:cNvPicPr>
          <p:nvPr/>
        </p:nvPicPr>
        <p:blipFill>
          <a:blip r:embed="rId5"/>
          <a:stretch>
            <a:fillRect/>
          </a:stretch>
        </p:blipFill>
        <p:spPr>
          <a:xfrm>
            <a:off x="395837" y="2186863"/>
            <a:ext cx="7252831" cy="1297212"/>
          </a:xfrm>
          <a:prstGeom prst="rect">
            <a:avLst/>
          </a:prstGeom>
        </p:spPr>
      </p:pic>
      <p:pic>
        <p:nvPicPr>
          <p:cNvPr id="11" name="Picture 10">
            <a:extLst>
              <a:ext uri="{FF2B5EF4-FFF2-40B4-BE49-F238E27FC236}">
                <a16:creationId xmlns:a16="http://schemas.microsoft.com/office/drawing/2014/main" id="{3904DACD-2402-94AB-E7EF-3C98E9AEE798}"/>
              </a:ext>
            </a:extLst>
          </p:cNvPr>
          <p:cNvPicPr>
            <a:picLocks noChangeAspect="1"/>
          </p:cNvPicPr>
          <p:nvPr/>
        </p:nvPicPr>
        <p:blipFill>
          <a:blip r:embed="rId6"/>
          <a:stretch>
            <a:fillRect/>
          </a:stretch>
        </p:blipFill>
        <p:spPr>
          <a:xfrm>
            <a:off x="380058" y="3346718"/>
            <a:ext cx="7587532" cy="855778"/>
          </a:xfrm>
          <a:prstGeom prst="rect">
            <a:avLst/>
          </a:prstGeom>
        </p:spPr>
      </p:pic>
      <p:pic>
        <p:nvPicPr>
          <p:cNvPr id="13" name="Picture 12">
            <a:extLst>
              <a:ext uri="{FF2B5EF4-FFF2-40B4-BE49-F238E27FC236}">
                <a16:creationId xmlns:a16="http://schemas.microsoft.com/office/drawing/2014/main" id="{144E882F-5FB5-7565-B833-A3E11BFE5799}"/>
              </a:ext>
            </a:extLst>
          </p:cNvPr>
          <p:cNvPicPr>
            <a:picLocks noChangeAspect="1"/>
          </p:cNvPicPr>
          <p:nvPr/>
        </p:nvPicPr>
        <p:blipFill>
          <a:blip r:embed="rId7"/>
          <a:stretch>
            <a:fillRect/>
          </a:stretch>
        </p:blipFill>
        <p:spPr>
          <a:xfrm>
            <a:off x="426134" y="4278758"/>
            <a:ext cx="6858000" cy="731451"/>
          </a:xfrm>
          <a:prstGeom prst="rect">
            <a:avLst/>
          </a:prstGeom>
        </p:spPr>
      </p:pic>
      <p:pic>
        <p:nvPicPr>
          <p:cNvPr id="15" name="Picture 14">
            <a:extLst>
              <a:ext uri="{FF2B5EF4-FFF2-40B4-BE49-F238E27FC236}">
                <a16:creationId xmlns:a16="http://schemas.microsoft.com/office/drawing/2014/main" id="{01E616E8-9CB5-0F86-F2D2-D2A36B9BE48F}"/>
              </a:ext>
            </a:extLst>
          </p:cNvPr>
          <p:cNvPicPr>
            <a:picLocks noChangeAspect="1"/>
          </p:cNvPicPr>
          <p:nvPr/>
        </p:nvPicPr>
        <p:blipFill>
          <a:blip r:embed="rId8"/>
          <a:stretch>
            <a:fillRect/>
          </a:stretch>
        </p:blipFill>
        <p:spPr>
          <a:xfrm>
            <a:off x="396723" y="5189240"/>
            <a:ext cx="7570867" cy="953657"/>
          </a:xfrm>
          <a:prstGeom prst="rect">
            <a:avLst/>
          </a:prstGeom>
        </p:spPr>
      </p:pic>
    </p:spTree>
    <p:extLst>
      <p:ext uri="{BB962C8B-B14F-4D97-AF65-F5344CB8AC3E}">
        <p14:creationId xmlns:p14="http://schemas.microsoft.com/office/powerpoint/2010/main" val="109614861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44060C-D7B2-8F35-218A-34F46DCEA73B}"/>
              </a:ext>
            </a:extLst>
          </p:cNvPr>
          <p:cNvSpPr>
            <a:spLocks noGrp="1"/>
          </p:cNvSpPr>
          <p:nvPr>
            <p:ph type="title"/>
          </p:nvPr>
        </p:nvSpPr>
        <p:spPr/>
        <p:txBody>
          <a:bodyPr/>
          <a:lstStyle/>
          <a:p>
            <a:endParaRPr lang="hr-HR"/>
          </a:p>
        </p:txBody>
      </p:sp>
      <p:sp>
        <p:nvSpPr>
          <p:cNvPr id="10" name="Content Placeholder 9">
            <a:extLst>
              <a:ext uri="{FF2B5EF4-FFF2-40B4-BE49-F238E27FC236}">
                <a16:creationId xmlns:a16="http://schemas.microsoft.com/office/drawing/2014/main" id="{78BFEB6E-0364-C111-2285-C5EDA7DFEC42}"/>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17653E9F-8861-76C0-7DFF-EA050F3567BD}"/>
              </a:ext>
            </a:extLst>
          </p:cNvPr>
          <p:cNvPicPr>
            <a:picLocks noChangeAspect="1"/>
          </p:cNvPicPr>
          <p:nvPr/>
        </p:nvPicPr>
        <p:blipFill>
          <a:blip r:embed="rId2"/>
          <a:stretch>
            <a:fillRect/>
          </a:stretch>
        </p:blipFill>
        <p:spPr>
          <a:xfrm>
            <a:off x="628650" y="899705"/>
            <a:ext cx="7894946" cy="1743318"/>
          </a:xfrm>
          <a:prstGeom prst="rect">
            <a:avLst/>
          </a:prstGeom>
        </p:spPr>
      </p:pic>
      <p:pic>
        <p:nvPicPr>
          <p:cNvPr id="7" name="Picture 6">
            <a:extLst>
              <a:ext uri="{FF2B5EF4-FFF2-40B4-BE49-F238E27FC236}">
                <a16:creationId xmlns:a16="http://schemas.microsoft.com/office/drawing/2014/main" id="{9A434EEE-68EC-C751-F957-18CCE0451577}"/>
              </a:ext>
            </a:extLst>
          </p:cNvPr>
          <p:cNvPicPr>
            <a:picLocks noChangeAspect="1"/>
          </p:cNvPicPr>
          <p:nvPr/>
        </p:nvPicPr>
        <p:blipFill>
          <a:blip r:embed="rId3"/>
          <a:stretch>
            <a:fillRect/>
          </a:stretch>
        </p:blipFill>
        <p:spPr>
          <a:xfrm>
            <a:off x="918003" y="2564885"/>
            <a:ext cx="6640394" cy="1061865"/>
          </a:xfrm>
          <a:prstGeom prst="rect">
            <a:avLst/>
          </a:prstGeom>
        </p:spPr>
      </p:pic>
      <p:pic>
        <p:nvPicPr>
          <p:cNvPr id="9" name="Picture 8">
            <a:extLst>
              <a:ext uri="{FF2B5EF4-FFF2-40B4-BE49-F238E27FC236}">
                <a16:creationId xmlns:a16="http://schemas.microsoft.com/office/drawing/2014/main" id="{A3ED1875-DD9D-0499-42FD-0040D33A7D44}"/>
              </a:ext>
            </a:extLst>
          </p:cNvPr>
          <p:cNvPicPr>
            <a:picLocks noChangeAspect="1"/>
          </p:cNvPicPr>
          <p:nvPr/>
        </p:nvPicPr>
        <p:blipFill>
          <a:blip r:embed="rId4"/>
          <a:stretch>
            <a:fillRect/>
          </a:stretch>
        </p:blipFill>
        <p:spPr>
          <a:xfrm>
            <a:off x="526420" y="3604102"/>
            <a:ext cx="6637470" cy="1221752"/>
          </a:xfrm>
          <a:prstGeom prst="rect">
            <a:avLst/>
          </a:prstGeom>
        </p:spPr>
      </p:pic>
      <p:pic>
        <p:nvPicPr>
          <p:cNvPr id="6" name="Picture 5">
            <a:extLst>
              <a:ext uri="{FF2B5EF4-FFF2-40B4-BE49-F238E27FC236}">
                <a16:creationId xmlns:a16="http://schemas.microsoft.com/office/drawing/2014/main" id="{A002C341-3CF8-FBD3-52BC-FB246E77E338}"/>
              </a:ext>
            </a:extLst>
          </p:cNvPr>
          <p:cNvPicPr>
            <a:picLocks noChangeAspect="1"/>
          </p:cNvPicPr>
          <p:nvPr/>
        </p:nvPicPr>
        <p:blipFill>
          <a:blip r:embed="rId5"/>
          <a:stretch>
            <a:fillRect/>
          </a:stretch>
        </p:blipFill>
        <p:spPr>
          <a:xfrm>
            <a:off x="4572000" y="725112"/>
            <a:ext cx="4179677" cy="3679545"/>
          </a:xfrm>
          <a:prstGeom prst="rect">
            <a:avLst/>
          </a:prstGeom>
        </p:spPr>
      </p:pic>
      <p:pic>
        <p:nvPicPr>
          <p:cNvPr id="8" name="Picture 7">
            <a:extLst>
              <a:ext uri="{FF2B5EF4-FFF2-40B4-BE49-F238E27FC236}">
                <a16:creationId xmlns:a16="http://schemas.microsoft.com/office/drawing/2014/main" id="{5FB969F4-95DA-2E5C-13ED-AAFF8DD22F23}"/>
              </a:ext>
            </a:extLst>
          </p:cNvPr>
          <p:cNvPicPr>
            <a:picLocks noChangeAspect="1"/>
          </p:cNvPicPr>
          <p:nvPr/>
        </p:nvPicPr>
        <p:blipFill>
          <a:blip r:embed="rId6"/>
          <a:stretch>
            <a:fillRect/>
          </a:stretch>
        </p:blipFill>
        <p:spPr>
          <a:xfrm>
            <a:off x="326226" y="4693261"/>
            <a:ext cx="7666313" cy="1307489"/>
          </a:xfrm>
          <a:prstGeom prst="rect">
            <a:avLst/>
          </a:prstGeom>
        </p:spPr>
      </p:pic>
      <p:pic>
        <p:nvPicPr>
          <p:cNvPr id="12" name="Picture 11">
            <a:extLst>
              <a:ext uri="{FF2B5EF4-FFF2-40B4-BE49-F238E27FC236}">
                <a16:creationId xmlns:a16="http://schemas.microsoft.com/office/drawing/2014/main" id="{33BB4608-ECA4-975C-1BA4-63FF3BDEFE9D}"/>
              </a:ext>
            </a:extLst>
          </p:cNvPr>
          <p:cNvPicPr>
            <a:picLocks noChangeAspect="1"/>
          </p:cNvPicPr>
          <p:nvPr/>
        </p:nvPicPr>
        <p:blipFill>
          <a:blip r:embed="rId7"/>
          <a:stretch>
            <a:fillRect/>
          </a:stretch>
        </p:blipFill>
        <p:spPr>
          <a:xfrm>
            <a:off x="298339" y="-36803"/>
            <a:ext cx="4183708" cy="6858000"/>
          </a:xfrm>
          <a:prstGeom prst="rect">
            <a:avLst/>
          </a:prstGeom>
        </p:spPr>
      </p:pic>
    </p:spTree>
    <p:extLst>
      <p:ext uri="{BB962C8B-B14F-4D97-AF65-F5344CB8AC3E}">
        <p14:creationId xmlns:p14="http://schemas.microsoft.com/office/powerpoint/2010/main" val="10442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EAA569B2-C528-46D4-8B64-28334CA0BCB5}"/>
              </a:ext>
            </a:extLst>
          </p:cNvPr>
          <p:cNvSpPr>
            <a:spLocks noGrp="1"/>
          </p:cNvSpPr>
          <p:nvPr>
            <p:ph type="title"/>
          </p:nvPr>
        </p:nvSpPr>
        <p:spPr/>
        <p:txBody>
          <a:bodyPr/>
          <a:lstStyle/>
          <a:p>
            <a:r>
              <a:rPr lang="hr-HR" dirty="0"/>
              <a:t>Tko?</a:t>
            </a:r>
          </a:p>
        </p:txBody>
      </p:sp>
      <p:pic>
        <p:nvPicPr>
          <p:cNvPr id="2050" name="Picture 2" descr="Slikovni rezultat za russian hacker">
            <a:extLst>
              <a:ext uri="{FF2B5EF4-FFF2-40B4-BE49-F238E27FC236}">
                <a16:creationId xmlns:a16="http://schemas.microsoft.com/office/drawing/2014/main" id="{FD1EE4C9-6014-4968-B629-12C66CFD11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01" y="1196159"/>
            <a:ext cx="4789313" cy="277617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Slikovni rezultat za chinese hacker">
            <a:extLst>
              <a:ext uri="{FF2B5EF4-FFF2-40B4-BE49-F238E27FC236}">
                <a16:creationId xmlns:a16="http://schemas.microsoft.com/office/drawing/2014/main" id="{3112D2CF-AF6C-4F99-A919-BF350C3FBA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7" name="AutoShape 6" descr="Slikovni rezultat za chinese hacker">
            <a:extLst>
              <a:ext uri="{FF2B5EF4-FFF2-40B4-BE49-F238E27FC236}">
                <a16:creationId xmlns:a16="http://schemas.microsoft.com/office/drawing/2014/main" id="{647945C1-DA97-45CF-B11B-5068FA1B205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
        <p:nvSpPr>
          <p:cNvPr id="8" name="AutoShape 8" descr="Slikovni rezultat za chinese hacker">
            <a:extLst>
              <a:ext uri="{FF2B5EF4-FFF2-40B4-BE49-F238E27FC236}">
                <a16:creationId xmlns:a16="http://schemas.microsoft.com/office/drawing/2014/main" id="{34794E0E-4268-4CE0-A655-EB9D5A49E3F5}"/>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2058" name="Picture 10" descr="Slikovni rezultat za chinese hacker">
            <a:extLst>
              <a:ext uri="{FF2B5EF4-FFF2-40B4-BE49-F238E27FC236}">
                <a16:creationId xmlns:a16="http://schemas.microsoft.com/office/drawing/2014/main" id="{85C47FB6-6F14-4E45-B88A-77FF243E2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709" y="3899458"/>
            <a:ext cx="5307291" cy="29844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08 American Hacker Photos - Free &amp;amp;amp; Royalty-Free Stock Photos from  Dreamstime">
            <a:extLst>
              <a:ext uri="{FF2B5EF4-FFF2-40B4-BE49-F238E27FC236}">
                <a16:creationId xmlns:a16="http://schemas.microsoft.com/office/drawing/2014/main" id="{13BAF9AA-31FC-46F5-B4ED-E99763CBA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8695" y="3109"/>
            <a:ext cx="5215305" cy="347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28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8"/>
                                        </p:tgtEl>
                                        <p:attrNameLst>
                                          <p:attrName>style.visibility</p:attrName>
                                        </p:attrNameLst>
                                      </p:cBhvr>
                                      <p:to>
                                        <p:strVal val="visible"/>
                                      </p:to>
                                    </p:set>
                                    <p:anim calcmode="lin" valueType="num">
                                      <p:cBhvr additive="base">
                                        <p:cTn id="13" dur="500" fill="hold"/>
                                        <p:tgtEl>
                                          <p:spTgt spid="2058"/>
                                        </p:tgtEl>
                                        <p:attrNameLst>
                                          <p:attrName>ppt_x</p:attrName>
                                        </p:attrNameLst>
                                      </p:cBhvr>
                                      <p:tavLst>
                                        <p:tav tm="0">
                                          <p:val>
                                            <p:strVal val="#ppt_x"/>
                                          </p:val>
                                        </p:tav>
                                        <p:tav tm="100000">
                                          <p:val>
                                            <p:strVal val="#ppt_x"/>
                                          </p:val>
                                        </p:tav>
                                      </p:tavLst>
                                    </p:anim>
                                    <p:anim calcmode="lin" valueType="num">
                                      <p:cBhvr additive="base">
                                        <p:cTn id="14"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Tko?</a:t>
            </a:r>
            <a:endParaRPr lang="en-US" dirty="0"/>
          </a:p>
        </p:txBody>
      </p:sp>
      <p:sp>
        <p:nvSpPr>
          <p:cNvPr id="5" name="AutoShape 4" descr="Slikovni rezultat za Hacktivism"/>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likovni rezultat za Hacktivism"/>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Slikovni rezultat za Hacktiv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468" y="0"/>
            <a:ext cx="4775724"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Slikovni rezultat za Cyber warfare"/>
          <p:cNvSpPr>
            <a:spLocks noChangeAspect="1" noChangeArrowheads="1"/>
          </p:cNvSpPr>
          <p:nvPr/>
        </p:nvSpPr>
        <p:spPr bwMode="auto">
          <a:xfrm>
            <a:off x="726266" y="197103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Slikovni rezultat za Cyber espion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3" y="3319791"/>
            <a:ext cx="4442531" cy="351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a:extLst>
              <a:ext uri="{FF2B5EF4-FFF2-40B4-BE49-F238E27FC236}">
                <a16:creationId xmlns:a16="http://schemas.microsoft.com/office/drawing/2014/main" id="{7EF8581B-4155-5CE3-7267-9B0BD1614874}"/>
              </a:ext>
            </a:extLst>
          </p:cNvPr>
          <p:cNvPicPr>
            <a:picLocks noGrp="1" noChangeAspect="1"/>
          </p:cNvPicPr>
          <p:nvPr>
            <p:ph idx="1"/>
          </p:nvPr>
        </p:nvPicPr>
        <p:blipFill>
          <a:blip r:embed="rId4"/>
          <a:stretch>
            <a:fillRect/>
          </a:stretch>
        </p:blipFill>
        <p:spPr>
          <a:xfrm>
            <a:off x="4418514" y="3380793"/>
            <a:ext cx="4779678" cy="3487214"/>
          </a:xfrm>
          <a:prstGeom prst="rect">
            <a:avLst/>
          </a:prstGeom>
        </p:spPr>
      </p:pic>
      <p:pic>
        <p:nvPicPr>
          <p:cNvPr id="11" name="Picture 10">
            <a:extLst>
              <a:ext uri="{FF2B5EF4-FFF2-40B4-BE49-F238E27FC236}">
                <a16:creationId xmlns:a16="http://schemas.microsoft.com/office/drawing/2014/main" id="{64397C9A-D62A-77EC-AD59-BE925DE8430D}"/>
              </a:ext>
            </a:extLst>
          </p:cNvPr>
          <p:cNvPicPr>
            <a:picLocks noChangeAspect="1"/>
          </p:cNvPicPr>
          <p:nvPr/>
        </p:nvPicPr>
        <p:blipFill>
          <a:blip r:embed="rId5"/>
          <a:stretch>
            <a:fillRect/>
          </a:stretch>
        </p:blipFill>
        <p:spPr>
          <a:xfrm>
            <a:off x="0" y="0"/>
            <a:ext cx="4430190" cy="3319791"/>
          </a:xfrm>
          <a:prstGeom prst="rect">
            <a:avLst/>
          </a:prstGeom>
        </p:spPr>
      </p:pic>
    </p:spTree>
    <p:extLst>
      <p:ext uri="{BB962C8B-B14F-4D97-AF65-F5344CB8AC3E}">
        <p14:creationId xmlns:p14="http://schemas.microsoft.com/office/powerpoint/2010/main" val="27902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62"/>
                                        </p:tgtEl>
                                        <p:attrNameLst>
                                          <p:attrName>style.visibility</p:attrName>
                                        </p:attrNameLst>
                                      </p:cBhvr>
                                      <p:to>
                                        <p:strVal val="visible"/>
                                      </p:to>
                                    </p:set>
                                    <p:anim calcmode="lin" valueType="num">
                                      <p:cBhvr additive="base">
                                        <p:cTn id="13" dur="500" fill="hold"/>
                                        <p:tgtEl>
                                          <p:spTgt spid="2062"/>
                                        </p:tgtEl>
                                        <p:attrNameLst>
                                          <p:attrName>ppt_x</p:attrName>
                                        </p:attrNameLst>
                                      </p:cBhvr>
                                      <p:tavLst>
                                        <p:tav tm="0">
                                          <p:val>
                                            <p:strVal val="#ppt_x"/>
                                          </p:val>
                                        </p:tav>
                                        <p:tav tm="100000">
                                          <p:val>
                                            <p:strVal val="#ppt_x"/>
                                          </p:val>
                                        </p:tav>
                                      </p:tavLst>
                                    </p:anim>
                                    <p:anim calcmode="lin" valueType="num">
                                      <p:cBhvr additive="base">
                                        <p:cTn id="14"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anim calcmode="lin" valueType="num">
                                      <p:cBhvr additive="base">
                                        <p:cTn id="19" dur="500" fill="hold"/>
                                        <p:tgtEl>
                                          <p:spTgt spid="2056"/>
                                        </p:tgtEl>
                                        <p:attrNameLst>
                                          <p:attrName>ppt_x</p:attrName>
                                        </p:attrNameLst>
                                      </p:cBhvr>
                                      <p:tavLst>
                                        <p:tav tm="0">
                                          <p:val>
                                            <p:strVal val="#ppt_x"/>
                                          </p:val>
                                        </p:tav>
                                        <p:tav tm="100000">
                                          <p:val>
                                            <p:strVal val="#ppt_x"/>
                                          </p:val>
                                        </p:tav>
                                      </p:tavLst>
                                    </p:anim>
                                    <p:anim calcmode="lin" valueType="num">
                                      <p:cBhvr additive="base">
                                        <p:cTn id="2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07295" y="1888280"/>
            <a:ext cx="569142" cy="5691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2700" dirty="0">
              <a:solidFill>
                <a:schemeClr val="tx1"/>
              </a:solidFill>
              <a:latin typeface="Calibri" panose="020F0502020204030204"/>
            </a:endParaRPr>
          </a:p>
        </p:txBody>
      </p:sp>
      <p:sp>
        <p:nvSpPr>
          <p:cNvPr id="8" name="Oval 7"/>
          <p:cNvSpPr/>
          <p:nvPr/>
        </p:nvSpPr>
        <p:spPr>
          <a:xfrm>
            <a:off x="2007295" y="2692704"/>
            <a:ext cx="569142" cy="569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2700" dirty="0">
              <a:solidFill>
                <a:schemeClr val="tx1"/>
              </a:solidFill>
              <a:latin typeface="Calibri" panose="020F0502020204030204"/>
            </a:endParaRPr>
          </a:p>
        </p:txBody>
      </p:sp>
      <p:sp>
        <p:nvSpPr>
          <p:cNvPr id="9" name="Oval 8"/>
          <p:cNvSpPr/>
          <p:nvPr/>
        </p:nvSpPr>
        <p:spPr>
          <a:xfrm>
            <a:off x="2007295" y="3541374"/>
            <a:ext cx="569142" cy="5691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2700" dirty="0">
              <a:solidFill>
                <a:schemeClr val="tx1"/>
              </a:solidFill>
              <a:latin typeface="Calibri" panose="020F0502020204030204"/>
            </a:endParaRPr>
          </a:p>
        </p:txBody>
      </p:sp>
      <p:sp>
        <p:nvSpPr>
          <p:cNvPr id="10" name="Oval 9"/>
          <p:cNvSpPr/>
          <p:nvPr/>
        </p:nvSpPr>
        <p:spPr>
          <a:xfrm>
            <a:off x="2007295" y="4367922"/>
            <a:ext cx="569142" cy="5691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en-US" sz="2700" dirty="0">
              <a:solidFill>
                <a:schemeClr val="tx1"/>
              </a:solidFill>
              <a:latin typeface="Calibri" panose="020F0502020204030204"/>
            </a:endParaRPr>
          </a:p>
        </p:txBody>
      </p:sp>
      <p:sp>
        <p:nvSpPr>
          <p:cNvPr id="35" name="Freeform 34"/>
          <p:cNvSpPr>
            <a:spLocks noChangeArrowheads="1"/>
          </p:cNvSpPr>
          <p:nvPr/>
        </p:nvSpPr>
        <p:spPr bwMode="auto">
          <a:xfrm>
            <a:off x="2176180" y="2058090"/>
            <a:ext cx="231376" cy="229525"/>
          </a:xfrm>
          <a:custGeom>
            <a:avLst/>
            <a:gdLst>
              <a:gd name="T0" fmla="*/ 189945 w 444"/>
              <a:gd name="T1" fmla="*/ 7693 h 435"/>
              <a:gd name="T2" fmla="*/ 189945 w 444"/>
              <a:gd name="T3" fmla="*/ 7693 h 435"/>
              <a:gd name="T4" fmla="*/ 154191 w 444"/>
              <a:gd name="T5" fmla="*/ 15839 h 435"/>
              <a:gd name="T6" fmla="*/ 0 w 444"/>
              <a:gd name="T7" fmla="*/ 100461 h 435"/>
              <a:gd name="T8" fmla="*/ 87151 w 444"/>
              <a:gd name="T9" fmla="*/ 112227 h 435"/>
              <a:gd name="T10" fmla="*/ 98772 w 444"/>
              <a:gd name="T11" fmla="*/ 196397 h 435"/>
              <a:gd name="T12" fmla="*/ 178325 w 444"/>
              <a:gd name="T13" fmla="*/ 40275 h 435"/>
              <a:gd name="T14" fmla="*/ 189945 w 444"/>
              <a:gd name="T15" fmla="*/ 7693 h 435"/>
              <a:gd name="T16" fmla="*/ 170280 w 444"/>
              <a:gd name="T17" fmla="*/ 28057 h 435"/>
              <a:gd name="T18" fmla="*/ 170280 w 444"/>
              <a:gd name="T19" fmla="*/ 28057 h 435"/>
              <a:gd name="T20" fmla="*/ 106816 w 444"/>
              <a:gd name="T21" fmla="*/ 144357 h 435"/>
              <a:gd name="T22" fmla="*/ 102794 w 444"/>
              <a:gd name="T23" fmla="*/ 92316 h 435"/>
              <a:gd name="T24" fmla="*/ 170280 w 444"/>
              <a:gd name="T25" fmla="*/ 28057 h 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bg1"/>
          </a:solidFill>
          <a:ln>
            <a:noFill/>
          </a:ln>
          <a:effectLst/>
        </p:spPr>
        <p:txBody>
          <a:bodyPr wrap="none" lIns="25718" tIns="12859" rIns="25718" bIns="12859" anchor="ctr"/>
          <a:lstStyle/>
          <a:p>
            <a:pPr defTabSz="685663"/>
            <a:endParaRPr lang="en-US" sz="2700" dirty="0">
              <a:latin typeface="Calibri" panose="020F0502020204030204"/>
            </a:endParaRPr>
          </a:p>
        </p:txBody>
      </p:sp>
      <p:sp>
        <p:nvSpPr>
          <p:cNvPr id="38" name="Freeform 115"/>
          <p:cNvSpPr>
            <a:spLocks noChangeArrowheads="1"/>
          </p:cNvSpPr>
          <p:nvPr/>
        </p:nvSpPr>
        <p:spPr bwMode="auto">
          <a:xfrm>
            <a:off x="2187285" y="3695448"/>
            <a:ext cx="209165" cy="260994"/>
          </a:xfrm>
          <a:custGeom>
            <a:avLst/>
            <a:gdLst>
              <a:gd name="T0" fmla="*/ 170867 w 400"/>
              <a:gd name="T1" fmla="*/ 55735 h 498"/>
              <a:gd name="T2" fmla="*/ 170867 w 400"/>
              <a:gd name="T3" fmla="*/ 55735 h 498"/>
              <a:gd name="T4" fmla="*/ 103597 w 400"/>
              <a:gd name="T5" fmla="*/ 4045 h 498"/>
              <a:gd name="T6" fmla="*/ 51574 w 400"/>
              <a:gd name="T7" fmla="*/ 67871 h 498"/>
              <a:gd name="T8" fmla="*/ 59647 w 400"/>
              <a:gd name="T9" fmla="*/ 95738 h 498"/>
              <a:gd name="T10" fmla="*/ 4036 w 400"/>
              <a:gd name="T11" fmla="*/ 182936 h 498"/>
              <a:gd name="T12" fmla="*/ 0 w 400"/>
              <a:gd name="T13" fmla="*/ 195072 h 498"/>
              <a:gd name="T14" fmla="*/ 4036 w 400"/>
              <a:gd name="T15" fmla="*/ 214849 h 498"/>
              <a:gd name="T16" fmla="*/ 12109 w 400"/>
              <a:gd name="T17" fmla="*/ 223389 h 498"/>
              <a:gd name="T18" fmla="*/ 27805 w 400"/>
              <a:gd name="T19" fmla="*/ 218894 h 498"/>
              <a:gd name="T20" fmla="*/ 39914 w 400"/>
              <a:gd name="T21" fmla="*/ 211253 h 498"/>
              <a:gd name="T22" fmla="*/ 63683 w 400"/>
              <a:gd name="T23" fmla="*/ 175295 h 498"/>
              <a:gd name="T24" fmla="*/ 63683 w 400"/>
              <a:gd name="T25" fmla="*/ 175295 h 498"/>
              <a:gd name="T26" fmla="*/ 79379 w 400"/>
              <a:gd name="T27" fmla="*/ 171250 h 498"/>
              <a:gd name="T28" fmla="*/ 103597 w 400"/>
              <a:gd name="T29" fmla="*/ 127651 h 498"/>
              <a:gd name="T30" fmla="*/ 131402 w 400"/>
              <a:gd name="T31" fmla="*/ 127651 h 498"/>
              <a:gd name="T32" fmla="*/ 170867 w 400"/>
              <a:gd name="T33" fmla="*/ 55735 h 498"/>
              <a:gd name="T34" fmla="*/ 143062 w 400"/>
              <a:gd name="T35" fmla="*/ 71466 h 498"/>
              <a:gd name="T36" fmla="*/ 143062 w 400"/>
              <a:gd name="T37" fmla="*/ 71466 h 498"/>
              <a:gd name="T38" fmla="*/ 114808 w 400"/>
              <a:gd name="T39" fmla="*/ 63825 h 498"/>
              <a:gd name="T40" fmla="*/ 99112 w 400"/>
              <a:gd name="T41" fmla="*/ 35958 h 498"/>
              <a:gd name="T42" fmla="*/ 139026 w 400"/>
              <a:gd name="T43" fmla="*/ 31913 h 498"/>
              <a:gd name="T44" fmla="*/ 143062 w 400"/>
              <a:gd name="T45" fmla="*/ 71466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p:spPr>
        <p:txBody>
          <a:bodyPr wrap="none" lIns="25718" tIns="12859" rIns="25718" bIns="12859" anchor="ctr"/>
          <a:lstStyle/>
          <a:p>
            <a:pPr defTabSz="685663"/>
            <a:endParaRPr lang="en-US" sz="2700" dirty="0">
              <a:latin typeface="Calibri" panose="020F0502020204030204"/>
            </a:endParaRPr>
          </a:p>
        </p:txBody>
      </p:sp>
      <p:sp>
        <p:nvSpPr>
          <p:cNvPr id="27" name="Title 1">
            <a:extLst>
              <a:ext uri="{FF2B5EF4-FFF2-40B4-BE49-F238E27FC236}">
                <a16:creationId xmlns:a16="http://schemas.microsoft.com/office/drawing/2014/main" id="{79394DF1-6F20-4EE3-85DC-43D80A20B3A0}"/>
              </a:ext>
            </a:extLst>
          </p:cNvPr>
          <p:cNvSpPr txBox="1">
            <a:spLocks/>
          </p:cNvSpPr>
          <p:nvPr/>
        </p:nvSpPr>
        <p:spPr>
          <a:xfrm>
            <a:off x="1043608" y="648862"/>
            <a:ext cx="6840760" cy="461666"/>
          </a:xfrm>
          <a:prstGeom prst="rect">
            <a:avLst/>
          </a:prstGeom>
        </p:spPr>
        <p:txBody>
          <a:bodyPr anchor="ct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defTabSz="685800"/>
            <a:r>
              <a:rPr lang="en-US" sz="3300" b="1" dirty="0">
                <a:latin typeface="Arial" panose="020B0604020202020204" pitchFamily="34" charset="0"/>
                <a:cs typeface="Arial" panose="020B0604020202020204" pitchFamily="34" charset="0"/>
              </a:rPr>
              <a:t>Threat Actors</a:t>
            </a:r>
          </a:p>
        </p:txBody>
      </p:sp>
      <p:sp>
        <p:nvSpPr>
          <p:cNvPr id="30" name="Oval 29"/>
          <p:cNvSpPr/>
          <p:nvPr/>
        </p:nvSpPr>
        <p:spPr>
          <a:xfrm>
            <a:off x="2016256" y="5149335"/>
            <a:ext cx="532938" cy="532938"/>
          </a:xfrm>
          <a:prstGeom prst="ellipse">
            <a:avLst/>
          </a:prstGeom>
          <a:solidFill>
            <a:srgbClr val="902B20"/>
          </a:solidFill>
          <a:ln w="12700" cap="flat" cmpd="sng" algn="ctr">
            <a:noFill/>
            <a:prstDash val="solid"/>
            <a:miter lim="800000"/>
          </a:ln>
          <a:effectLst/>
        </p:spPr>
        <p:txBody>
          <a:bodyPr rtlCol="0" anchor="ctr"/>
          <a:lstStyle/>
          <a:p>
            <a:pPr algn="ctr" defTabSz="342900">
              <a:defRPr/>
            </a:pPr>
            <a:endParaRPr lang="en-US" sz="675" kern="0" dirty="0">
              <a:latin typeface="Lato Light"/>
            </a:endParaRPr>
          </a:p>
        </p:txBody>
      </p:sp>
      <p:sp>
        <p:nvSpPr>
          <p:cNvPr id="34" name="Rectangle 33">
            <a:extLst>
              <a:ext uri="{FF2B5EF4-FFF2-40B4-BE49-F238E27FC236}">
                <a16:creationId xmlns:a16="http://schemas.microsoft.com/office/drawing/2014/main" id="{D44F8706-6455-4143-8DBE-7A6186961697}"/>
              </a:ext>
            </a:extLst>
          </p:cNvPr>
          <p:cNvSpPr/>
          <p:nvPr/>
        </p:nvSpPr>
        <p:spPr>
          <a:xfrm>
            <a:off x="179513" y="1999450"/>
            <a:ext cx="1825809" cy="338554"/>
          </a:xfrm>
          <a:prstGeom prst="rect">
            <a:avLst/>
          </a:prstGeom>
        </p:spPr>
        <p:txBody>
          <a:bodyPr wrap="square" anchor="ctr">
            <a:spAutoFit/>
          </a:bodyPr>
          <a:lstStyle/>
          <a:p>
            <a:pPr algn="ctr" defTabSz="685663"/>
            <a:r>
              <a:rPr lang="en-US" sz="1600" b="1" dirty="0">
                <a:latin typeface="Rockwell" panose="02060603020205020403" pitchFamily="18" charset="0"/>
                <a:ea typeface="Calibri"/>
                <a:cs typeface="Times New Roman"/>
              </a:rPr>
              <a:t>Cyber Terrorists</a:t>
            </a:r>
          </a:p>
        </p:txBody>
      </p:sp>
      <p:sp>
        <p:nvSpPr>
          <p:cNvPr id="39" name="Rectangle 38">
            <a:extLst>
              <a:ext uri="{FF2B5EF4-FFF2-40B4-BE49-F238E27FC236}">
                <a16:creationId xmlns:a16="http://schemas.microsoft.com/office/drawing/2014/main" id="{77ABF2CB-A6D4-460E-BFE7-924E5B9C227F}"/>
              </a:ext>
            </a:extLst>
          </p:cNvPr>
          <p:cNvSpPr/>
          <p:nvPr/>
        </p:nvSpPr>
        <p:spPr>
          <a:xfrm>
            <a:off x="179513" y="5242795"/>
            <a:ext cx="1767019" cy="338554"/>
          </a:xfrm>
          <a:prstGeom prst="rect">
            <a:avLst/>
          </a:prstGeom>
        </p:spPr>
        <p:txBody>
          <a:bodyPr wrap="square" anchor="ctr">
            <a:spAutoFit/>
          </a:bodyPr>
          <a:lstStyle/>
          <a:p>
            <a:pPr algn="ctr" defTabSz="685663"/>
            <a:r>
              <a:rPr lang="en-US" sz="1600" b="1" dirty="0">
                <a:latin typeface="Rockwell" panose="02060603020205020403" pitchFamily="18" charset="0"/>
                <a:ea typeface="Calibri"/>
                <a:cs typeface="Times New Roman"/>
              </a:rPr>
              <a:t>Industrial Spies</a:t>
            </a:r>
          </a:p>
        </p:txBody>
      </p:sp>
      <p:sp>
        <p:nvSpPr>
          <p:cNvPr id="40" name="Rectangle 39">
            <a:extLst>
              <a:ext uri="{FF2B5EF4-FFF2-40B4-BE49-F238E27FC236}">
                <a16:creationId xmlns:a16="http://schemas.microsoft.com/office/drawing/2014/main" id="{09322D0A-7769-4C32-AF09-3AEAC58879AD}"/>
              </a:ext>
            </a:extLst>
          </p:cNvPr>
          <p:cNvSpPr/>
          <p:nvPr/>
        </p:nvSpPr>
        <p:spPr>
          <a:xfrm>
            <a:off x="179513" y="4487368"/>
            <a:ext cx="1763590" cy="338554"/>
          </a:xfrm>
          <a:prstGeom prst="rect">
            <a:avLst/>
          </a:prstGeom>
        </p:spPr>
        <p:txBody>
          <a:bodyPr wrap="square" anchor="ctr">
            <a:spAutoFit/>
          </a:bodyPr>
          <a:lstStyle/>
          <a:p>
            <a:pPr algn="ctr" defTabSz="685663"/>
            <a:r>
              <a:rPr lang="hr-HR" sz="1600" b="1" dirty="0">
                <a:latin typeface="Rockwell" panose="02060603020205020403" pitchFamily="18" charset="0"/>
                <a:cs typeface="Times New Roman"/>
              </a:rPr>
              <a:t>Cyber </a:t>
            </a:r>
            <a:r>
              <a:rPr lang="hr-HR" sz="1600" b="1" dirty="0" err="1">
                <a:latin typeface="Rockwell" panose="02060603020205020403" pitchFamily="18" charset="0"/>
                <a:cs typeface="Times New Roman"/>
              </a:rPr>
              <a:t>Crime</a:t>
            </a:r>
            <a:endParaRPr lang="en-US" sz="1600" b="1" dirty="0">
              <a:latin typeface="Rockwell" panose="02060603020205020403" pitchFamily="18" charset="0"/>
              <a:cs typeface="Times New Roman"/>
            </a:endParaRPr>
          </a:p>
        </p:txBody>
      </p:sp>
      <p:sp>
        <p:nvSpPr>
          <p:cNvPr id="41" name="Rectangle 40">
            <a:extLst>
              <a:ext uri="{FF2B5EF4-FFF2-40B4-BE49-F238E27FC236}">
                <a16:creationId xmlns:a16="http://schemas.microsoft.com/office/drawing/2014/main" id="{D4AF824C-07C2-446C-B9EE-891F3824EB87}"/>
              </a:ext>
            </a:extLst>
          </p:cNvPr>
          <p:cNvSpPr/>
          <p:nvPr/>
        </p:nvSpPr>
        <p:spPr>
          <a:xfrm>
            <a:off x="552238" y="3641025"/>
            <a:ext cx="1232699" cy="338554"/>
          </a:xfrm>
          <a:prstGeom prst="rect">
            <a:avLst/>
          </a:prstGeom>
        </p:spPr>
        <p:txBody>
          <a:bodyPr wrap="square" anchor="ctr">
            <a:spAutoFit/>
          </a:bodyPr>
          <a:lstStyle/>
          <a:p>
            <a:pPr algn="ctr" defTabSz="685663"/>
            <a:r>
              <a:rPr lang="en-US" sz="1600" b="1" dirty="0">
                <a:latin typeface="Rockwell" panose="02060603020205020403" pitchFamily="18" charset="0"/>
                <a:ea typeface="Calibri"/>
                <a:cs typeface="Times New Roman"/>
              </a:rPr>
              <a:t>Hacktivist</a:t>
            </a:r>
          </a:p>
        </p:txBody>
      </p:sp>
      <p:sp>
        <p:nvSpPr>
          <p:cNvPr id="42" name="Rectangle 41">
            <a:extLst>
              <a:ext uri="{FF2B5EF4-FFF2-40B4-BE49-F238E27FC236}">
                <a16:creationId xmlns:a16="http://schemas.microsoft.com/office/drawing/2014/main" id="{89B05EA5-279E-425A-9D11-857E3BC7BFC6}"/>
              </a:ext>
            </a:extLst>
          </p:cNvPr>
          <p:cNvSpPr/>
          <p:nvPr/>
        </p:nvSpPr>
        <p:spPr>
          <a:xfrm>
            <a:off x="117758" y="2679661"/>
            <a:ext cx="1767019" cy="584775"/>
          </a:xfrm>
          <a:prstGeom prst="rect">
            <a:avLst/>
          </a:prstGeom>
        </p:spPr>
        <p:txBody>
          <a:bodyPr wrap="square" anchor="ctr">
            <a:spAutoFit/>
          </a:bodyPr>
          <a:lstStyle/>
          <a:p>
            <a:pPr algn="ctr" defTabSz="685663"/>
            <a:r>
              <a:rPr lang="en-US" sz="1600" b="1" dirty="0">
                <a:latin typeface="Rockwell" panose="02060603020205020403" pitchFamily="18" charset="0"/>
                <a:ea typeface="Calibri"/>
                <a:cs typeface="Times New Roman"/>
              </a:rPr>
              <a:t>State-Sponsored Hackers</a:t>
            </a:r>
          </a:p>
        </p:txBody>
      </p:sp>
      <p:sp>
        <p:nvSpPr>
          <p:cNvPr id="43" name="Rectangle 42">
            <a:extLst>
              <a:ext uri="{FF2B5EF4-FFF2-40B4-BE49-F238E27FC236}">
                <a16:creationId xmlns:a16="http://schemas.microsoft.com/office/drawing/2014/main" id="{223840B3-FF57-44C5-8338-7A738870B8DA}"/>
              </a:ext>
            </a:extLst>
          </p:cNvPr>
          <p:cNvSpPr/>
          <p:nvPr/>
        </p:nvSpPr>
        <p:spPr>
          <a:xfrm>
            <a:off x="2703940" y="1803521"/>
            <a:ext cx="4451735" cy="738664"/>
          </a:xfrm>
          <a:prstGeom prst="rect">
            <a:avLst/>
          </a:prstGeom>
        </p:spPr>
        <p:txBody>
          <a:bodyPr wrap="square" anchor="ctr">
            <a:spAutoFit/>
          </a:bodyPr>
          <a:lstStyle/>
          <a:p>
            <a:pPr defTabSz="685663">
              <a:spcBef>
                <a:spcPts val="225"/>
              </a:spcBef>
              <a:spcAft>
                <a:spcPts val="113"/>
              </a:spcAft>
            </a:pPr>
            <a:r>
              <a:rPr lang="en-US" sz="1400" dirty="0">
                <a:latin typeface="Calibri" panose="020F0502020204030204"/>
                <a:ea typeface="Calibri"/>
                <a:cs typeface="Times New Roman"/>
              </a:rPr>
              <a:t>Individuals with a wide range of skills who are motivated by </a:t>
            </a:r>
            <a:r>
              <a:rPr lang="en-US" sz="1400" b="1" dirty="0">
                <a:latin typeface="Calibri" panose="020F0502020204030204"/>
                <a:ea typeface="Calibri"/>
                <a:cs typeface="Times New Roman"/>
              </a:rPr>
              <a:t>religious or political beliefs</a:t>
            </a:r>
            <a:r>
              <a:rPr lang="en-US" sz="1400" dirty="0">
                <a:latin typeface="Calibri" panose="020F0502020204030204"/>
                <a:ea typeface="Calibri"/>
                <a:cs typeface="Times New Roman"/>
              </a:rPr>
              <a:t> to create the fear through the large-scale disruption of computer networks</a:t>
            </a:r>
          </a:p>
        </p:txBody>
      </p:sp>
      <p:sp>
        <p:nvSpPr>
          <p:cNvPr id="44" name="Rectangle 43">
            <a:extLst>
              <a:ext uri="{FF2B5EF4-FFF2-40B4-BE49-F238E27FC236}">
                <a16:creationId xmlns:a16="http://schemas.microsoft.com/office/drawing/2014/main" id="{FB522AA2-1CA6-458B-A0E3-D44741846F71}"/>
              </a:ext>
            </a:extLst>
          </p:cNvPr>
          <p:cNvSpPr/>
          <p:nvPr/>
        </p:nvSpPr>
        <p:spPr>
          <a:xfrm>
            <a:off x="2708106" y="5046472"/>
            <a:ext cx="4362766" cy="738664"/>
          </a:xfrm>
          <a:prstGeom prst="rect">
            <a:avLst/>
          </a:prstGeom>
        </p:spPr>
        <p:txBody>
          <a:bodyPr wrap="square" anchor="ctr">
            <a:spAutoFit/>
          </a:bodyPr>
          <a:lstStyle/>
          <a:p>
            <a:pPr defTabSz="685663">
              <a:spcBef>
                <a:spcPts val="225"/>
              </a:spcBef>
              <a:spcAft>
                <a:spcPts val="113"/>
              </a:spcAft>
            </a:pPr>
            <a:r>
              <a:rPr lang="en-US" sz="1400" dirty="0">
                <a:latin typeface="Calibri" panose="020F0502020204030204"/>
                <a:cs typeface="Times New Roman"/>
              </a:rPr>
              <a:t>Individuals who perform </a:t>
            </a:r>
            <a:r>
              <a:rPr lang="en-US" sz="1400" b="1" dirty="0">
                <a:latin typeface="Calibri" panose="020F0502020204030204"/>
                <a:cs typeface="Times New Roman"/>
              </a:rPr>
              <a:t>corporate espionage </a:t>
            </a:r>
            <a:r>
              <a:rPr lang="en-US" sz="1400" dirty="0">
                <a:latin typeface="Calibri" panose="020F0502020204030204"/>
                <a:cs typeface="Times New Roman"/>
              </a:rPr>
              <a:t>by illegally spying on competitor organizations and focus on stealing information such as blueprints and formulas</a:t>
            </a:r>
          </a:p>
        </p:txBody>
      </p:sp>
      <p:sp>
        <p:nvSpPr>
          <p:cNvPr id="45" name="Rectangle 44">
            <a:extLst>
              <a:ext uri="{FF2B5EF4-FFF2-40B4-BE49-F238E27FC236}">
                <a16:creationId xmlns:a16="http://schemas.microsoft.com/office/drawing/2014/main" id="{1FF85229-FCA8-4AEF-A92A-53D731E5073E}"/>
              </a:ext>
            </a:extLst>
          </p:cNvPr>
          <p:cNvSpPr/>
          <p:nvPr/>
        </p:nvSpPr>
        <p:spPr>
          <a:xfrm>
            <a:off x="2703942" y="4289253"/>
            <a:ext cx="4366931" cy="738664"/>
          </a:xfrm>
          <a:prstGeom prst="rect">
            <a:avLst/>
          </a:prstGeom>
        </p:spPr>
        <p:txBody>
          <a:bodyPr wrap="square" anchor="ctr">
            <a:spAutoFit/>
          </a:bodyPr>
          <a:lstStyle/>
          <a:p>
            <a:pPr defTabSz="685663">
              <a:spcBef>
                <a:spcPts val="225"/>
              </a:spcBef>
              <a:spcAft>
                <a:spcPts val="113"/>
              </a:spcAft>
            </a:pPr>
            <a:r>
              <a:rPr lang="en-US" sz="1400" dirty="0">
                <a:latin typeface="Calibri" panose="020F0502020204030204"/>
                <a:ea typeface="Calibri"/>
                <a:cs typeface="Times New Roman"/>
              </a:rPr>
              <a:t>A </a:t>
            </a:r>
            <a:r>
              <a:rPr lang="en-US" sz="1400" b="1" dirty="0">
                <a:latin typeface="Calibri" panose="020F0502020204030204"/>
                <a:cs typeface="Times New Roman"/>
              </a:rPr>
              <a:t>consortium of skilled hackers </a:t>
            </a:r>
            <a:r>
              <a:rPr lang="en-US" sz="1400" dirty="0">
                <a:latin typeface="Calibri" panose="020F0502020204030204"/>
                <a:ea typeface="Calibri"/>
                <a:cs typeface="Times New Roman"/>
              </a:rPr>
              <a:t>having their own resources and funding. They work together in synergy for researching the state-of-the-art technologies </a:t>
            </a:r>
          </a:p>
        </p:txBody>
      </p:sp>
      <p:sp>
        <p:nvSpPr>
          <p:cNvPr id="46" name="Rectangle 45">
            <a:extLst>
              <a:ext uri="{FF2B5EF4-FFF2-40B4-BE49-F238E27FC236}">
                <a16:creationId xmlns:a16="http://schemas.microsoft.com/office/drawing/2014/main" id="{007625C2-9EDE-4A3A-99A5-4CCFCA0E6AF2}"/>
              </a:ext>
            </a:extLst>
          </p:cNvPr>
          <p:cNvSpPr/>
          <p:nvPr/>
        </p:nvSpPr>
        <p:spPr>
          <a:xfrm>
            <a:off x="2708107" y="3570001"/>
            <a:ext cx="4362766" cy="523220"/>
          </a:xfrm>
          <a:prstGeom prst="rect">
            <a:avLst/>
          </a:prstGeom>
        </p:spPr>
        <p:txBody>
          <a:bodyPr wrap="square" anchor="ctr">
            <a:spAutoFit/>
          </a:bodyPr>
          <a:lstStyle/>
          <a:p>
            <a:pPr defTabSz="685663">
              <a:spcBef>
                <a:spcPts val="225"/>
              </a:spcBef>
              <a:spcAft>
                <a:spcPts val="113"/>
              </a:spcAft>
            </a:pPr>
            <a:r>
              <a:rPr lang="en-US" sz="1400" dirty="0">
                <a:latin typeface="Calibri" panose="020F0502020204030204"/>
                <a:ea typeface="Calibri"/>
                <a:cs typeface="Times New Roman"/>
              </a:rPr>
              <a:t>Individuals who </a:t>
            </a:r>
            <a:r>
              <a:rPr lang="en-US" sz="1400" b="1" dirty="0">
                <a:latin typeface="Calibri" panose="020F0502020204030204"/>
                <a:cs typeface="Times New Roman"/>
              </a:rPr>
              <a:t>promote a political agenda </a:t>
            </a:r>
            <a:r>
              <a:rPr lang="en-US" sz="1400" dirty="0">
                <a:latin typeface="Calibri" panose="020F0502020204030204"/>
                <a:ea typeface="Calibri"/>
                <a:cs typeface="Times New Roman"/>
              </a:rPr>
              <a:t>by hacking, especially by using hacking to deface or disable website</a:t>
            </a:r>
          </a:p>
        </p:txBody>
      </p:sp>
      <p:sp>
        <p:nvSpPr>
          <p:cNvPr id="47" name="Rectangle 46">
            <a:extLst>
              <a:ext uri="{FF2B5EF4-FFF2-40B4-BE49-F238E27FC236}">
                <a16:creationId xmlns:a16="http://schemas.microsoft.com/office/drawing/2014/main" id="{68095BA0-AA24-4E14-999E-5E8A01341938}"/>
              </a:ext>
            </a:extLst>
          </p:cNvPr>
          <p:cNvSpPr/>
          <p:nvPr/>
        </p:nvSpPr>
        <p:spPr>
          <a:xfrm>
            <a:off x="2710683" y="2601446"/>
            <a:ext cx="4360190" cy="738664"/>
          </a:xfrm>
          <a:prstGeom prst="rect">
            <a:avLst/>
          </a:prstGeom>
        </p:spPr>
        <p:txBody>
          <a:bodyPr wrap="square" anchor="ctr">
            <a:spAutoFit/>
          </a:bodyPr>
          <a:lstStyle/>
          <a:p>
            <a:pPr defTabSz="685663">
              <a:spcBef>
                <a:spcPts val="225"/>
              </a:spcBef>
              <a:spcAft>
                <a:spcPts val="113"/>
              </a:spcAft>
            </a:pPr>
            <a:r>
              <a:rPr lang="en-US" sz="1400" dirty="0">
                <a:latin typeface="Calibri" panose="020F0502020204030204"/>
                <a:ea typeface="Calibri"/>
                <a:cs typeface="Times New Roman"/>
              </a:rPr>
              <a:t>Individuals </a:t>
            </a:r>
            <a:r>
              <a:rPr lang="en-US" sz="1400" b="1" dirty="0">
                <a:latin typeface="Calibri" panose="020F0502020204030204"/>
                <a:cs typeface="Times New Roman"/>
              </a:rPr>
              <a:t>employed by the government </a:t>
            </a:r>
            <a:r>
              <a:rPr lang="en-US" sz="1400" dirty="0">
                <a:latin typeface="Calibri" panose="020F0502020204030204"/>
                <a:ea typeface="Calibri"/>
                <a:cs typeface="Times New Roman"/>
              </a:rPr>
              <a:t>to penetrate and gain top-secret information from, and damage the information systems of other governments</a:t>
            </a:r>
          </a:p>
        </p:txBody>
      </p:sp>
      <p:grpSp>
        <p:nvGrpSpPr>
          <p:cNvPr id="26" name="Group 25">
            <a:extLst>
              <a:ext uri="{FF2B5EF4-FFF2-40B4-BE49-F238E27FC236}">
                <a16:creationId xmlns:a16="http://schemas.microsoft.com/office/drawing/2014/main" id="{1490471C-3AF0-4249-8B02-2A7E227BDE02}"/>
              </a:ext>
            </a:extLst>
          </p:cNvPr>
          <p:cNvGrpSpPr/>
          <p:nvPr/>
        </p:nvGrpSpPr>
        <p:grpSpPr>
          <a:xfrm>
            <a:off x="2112271" y="4432250"/>
            <a:ext cx="337496" cy="398124"/>
            <a:chOff x="6426200" y="292100"/>
            <a:chExt cx="530225" cy="625476"/>
          </a:xfrm>
          <a:solidFill>
            <a:schemeClr val="bg1"/>
          </a:solidFill>
        </p:grpSpPr>
        <p:sp>
          <p:nvSpPr>
            <p:cNvPr id="28" name="Freeform 24">
              <a:extLst>
                <a:ext uri="{FF2B5EF4-FFF2-40B4-BE49-F238E27FC236}">
                  <a16:creationId xmlns:a16="http://schemas.microsoft.com/office/drawing/2014/main" id="{76ABBC56-2AE0-40CD-9122-97A06D747341}"/>
                </a:ext>
              </a:extLst>
            </p:cNvPr>
            <p:cNvSpPr>
              <a:spLocks/>
            </p:cNvSpPr>
            <p:nvPr/>
          </p:nvSpPr>
          <p:spPr bwMode="auto">
            <a:xfrm>
              <a:off x="6426200" y="500063"/>
              <a:ext cx="333375" cy="417513"/>
            </a:xfrm>
            <a:custGeom>
              <a:avLst/>
              <a:gdLst/>
              <a:ahLst/>
              <a:cxnLst>
                <a:cxn ang="0">
                  <a:pos x="70" y="31"/>
                </a:cxn>
                <a:cxn ang="0">
                  <a:pos x="117" y="88"/>
                </a:cxn>
                <a:cxn ang="0">
                  <a:pos x="59" y="146"/>
                </a:cxn>
                <a:cxn ang="0">
                  <a:pos x="0" y="88"/>
                </a:cxn>
                <a:cxn ang="0">
                  <a:pos x="47" y="31"/>
                </a:cxn>
                <a:cxn ang="0">
                  <a:pos x="47" y="0"/>
                </a:cxn>
                <a:cxn ang="0">
                  <a:pos x="70" y="0"/>
                </a:cxn>
                <a:cxn ang="0">
                  <a:pos x="70" y="31"/>
                </a:cxn>
              </a:cxnLst>
              <a:rect l="0" t="0" r="r" b="b"/>
              <a:pathLst>
                <a:path w="117" h="146">
                  <a:moveTo>
                    <a:pt x="70" y="31"/>
                  </a:moveTo>
                  <a:cubicBezTo>
                    <a:pt x="97" y="36"/>
                    <a:pt x="117" y="59"/>
                    <a:pt x="117" y="88"/>
                  </a:cubicBezTo>
                  <a:cubicBezTo>
                    <a:pt x="117" y="120"/>
                    <a:pt x="91" y="146"/>
                    <a:pt x="59" y="146"/>
                  </a:cubicBezTo>
                  <a:cubicBezTo>
                    <a:pt x="26" y="146"/>
                    <a:pt x="0" y="120"/>
                    <a:pt x="0" y="88"/>
                  </a:cubicBezTo>
                  <a:cubicBezTo>
                    <a:pt x="0" y="59"/>
                    <a:pt x="21" y="36"/>
                    <a:pt x="47" y="31"/>
                  </a:cubicBezTo>
                  <a:cubicBezTo>
                    <a:pt x="47" y="0"/>
                    <a:pt x="47" y="0"/>
                    <a:pt x="47" y="0"/>
                  </a:cubicBezTo>
                  <a:cubicBezTo>
                    <a:pt x="70" y="0"/>
                    <a:pt x="70" y="0"/>
                    <a:pt x="70" y="0"/>
                  </a:cubicBezTo>
                  <a:lnTo>
                    <a:pt x="70" y="31"/>
                  </a:lnTo>
                  <a:close/>
                </a:path>
              </a:pathLst>
            </a:custGeom>
            <a:grpFill/>
            <a:ln w="9525">
              <a:solidFill>
                <a:schemeClr val="bg1"/>
              </a:solidFill>
              <a:round/>
              <a:headEnd/>
              <a:tailEnd/>
            </a:ln>
          </p:spPr>
          <p:txBody>
            <a:bodyPr anchor="ctr"/>
            <a:lstStyle/>
            <a:p>
              <a:pPr fontAlgn="auto">
                <a:spcBef>
                  <a:spcPts val="0"/>
                </a:spcBef>
                <a:spcAft>
                  <a:spcPts val="0"/>
                </a:spcAft>
                <a:defRPr/>
              </a:pPr>
              <a:endParaRPr lang="en-US" dirty="0">
                <a:latin typeface="+mn-lt"/>
                <a:ea typeface="+mn-ea"/>
              </a:endParaRPr>
            </a:p>
          </p:txBody>
        </p:sp>
        <p:sp>
          <p:nvSpPr>
            <p:cNvPr id="29" name="Freeform 25">
              <a:extLst>
                <a:ext uri="{FF2B5EF4-FFF2-40B4-BE49-F238E27FC236}">
                  <a16:creationId xmlns:a16="http://schemas.microsoft.com/office/drawing/2014/main" id="{6B8DD290-A9F3-477F-9611-8755D592EAFA}"/>
                </a:ext>
              </a:extLst>
            </p:cNvPr>
            <p:cNvSpPr>
              <a:spLocks noEditPoints="1"/>
            </p:cNvSpPr>
            <p:nvPr/>
          </p:nvSpPr>
          <p:spPr bwMode="auto">
            <a:xfrm>
              <a:off x="6591300" y="292100"/>
              <a:ext cx="365125" cy="239713"/>
            </a:xfrm>
            <a:custGeom>
              <a:avLst/>
              <a:gdLst/>
              <a:ahLst/>
              <a:cxnLst>
                <a:cxn ang="0">
                  <a:pos x="88" y="0"/>
                </a:cxn>
                <a:cxn ang="0">
                  <a:pos x="91" y="35"/>
                </a:cxn>
                <a:cxn ang="0">
                  <a:pos x="113" y="8"/>
                </a:cxn>
                <a:cxn ang="0">
                  <a:pos x="95" y="38"/>
                </a:cxn>
                <a:cxn ang="0">
                  <a:pos x="128" y="29"/>
                </a:cxn>
                <a:cxn ang="0">
                  <a:pos x="96" y="42"/>
                </a:cxn>
                <a:cxn ang="0">
                  <a:pos x="128" y="55"/>
                </a:cxn>
                <a:cxn ang="0">
                  <a:pos x="94" y="47"/>
                </a:cxn>
                <a:cxn ang="0">
                  <a:pos x="113" y="76"/>
                </a:cxn>
                <a:cxn ang="0">
                  <a:pos x="90" y="50"/>
                </a:cxn>
                <a:cxn ang="0">
                  <a:pos x="88" y="84"/>
                </a:cxn>
                <a:cxn ang="0">
                  <a:pos x="85" y="49"/>
                </a:cxn>
                <a:cxn ang="0">
                  <a:pos x="63" y="76"/>
                </a:cxn>
                <a:cxn ang="0">
                  <a:pos x="81" y="46"/>
                </a:cxn>
                <a:cxn ang="0">
                  <a:pos x="48" y="55"/>
                </a:cxn>
                <a:cxn ang="0">
                  <a:pos x="46" y="55"/>
                </a:cxn>
                <a:cxn ang="0">
                  <a:pos x="27" y="55"/>
                </a:cxn>
                <a:cxn ang="0">
                  <a:pos x="1" y="70"/>
                </a:cxn>
                <a:cxn ang="0">
                  <a:pos x="0" y="71"/>
                </a:cxn>
                <a:cxn ang="0">
                  <a:pos x="0" y="69"/>
                </a:cxn>
                <a:cxn ang="0">
                  <a:pos x="28" y="54"/>
                </a:cxn>
                <a:cxn ang="0">
                  <a:pos x="46" y="54"/>
                </a:cxn>
                <a:cxn ang="0">
                  <a:pos x="62" y="44"/>
                </a:cxn>
                <a:cxn ang="0">
                  <a:pos x="63" y="43"/>
                </a:cxn>
                <a:cxn ang="0">
                  <a:pos x="71" y="38"/>
                </a:cxn>
                <a:cxn ang="0">
                  <a:pos x="48" y="29"/>
                </a:cxn>
                <a:cxn ang="0">
                  <a:pos x="82" y="37"/>
                </a:cxn>
                <a:cxn ang="0">
                  <a:pos x="63" y="8"/>
                </a:cxn>
                <a:cxn ang="0">
                  <a:pos x="86" y="34"/>
                </a:cxn>
                <a:cxn ang="0">
                  <a:pos x="88" y="0"/>
                </a:cxn>
                <a:cxn ang="0">
                  <a:pos x="54" y="52"/>
                </a:cxn>
                <a:cxn ang="0">
                  <a:pos x="80" y="42"/>
                </a:cxn>
                <a:cxn ang="0">
                  <a:pos x="73" y="39"/>
                </a:cxn>
                <a:cxn ang="0">
                  <a:pos x="64" y="44"/>
                </a:cxn>
                <a:cxn ang="0">
                  <a:pos x="63" y="45"/>
                </a:cxn>
                <a:cxn ang="0">
                  <a:pos x="54" y="52"/>
                </a:cxn>
              </a:cxnLst>
              <a:rect l="0" t="0" r="r" b="b"/>
              <a:pathLst>
                <a:path w="128" h="84">
                  <a:moveTo>
                    <a:pt x="88" y="0"/>
                  </a:moveTo>
                  <a:cubicBezTo>
                    <a:pt x="91" y="35"/>
                    <a:pt x="91" y="35"/>
                    <a:pt x="91" y="35"/>
                  </a:cubicBezTo>
                  <a:cubicBezTo>
                    <a:pt x="113" y="8"/>
                    <a:pt x="113" y="8"/>
                    <a:pt x="113" y="8"/>
                  </a:cubicBezTo>
                  <a:cubicBezTo>
                    <a:pt x="95" y="38"/>
                    <a:pt x="95" y="38"/>
                    <a:pt x="95" y="38"/>
                  </a:cubicBezTo>
                  <a:cubicBezTo>
                    <a:pt x="128" y="29"/>
                    <a:pt x="128" y="29"/>
                    <a:pt x="128" y="29"/>
                  </a:cubicBezTo>
                  <a:cubicBezTo>
                    <a:pt x="96" y="42"/>
                    <a:pt x="96" y="42"/>
                    <a:pt x="96" y="42"/>
                  </a:cubicBezTo>
                  <a:cubicBezTo>
                    <a:pt x="128" y="55"/>
                    <a:pt x="128" y="55"/>
                    <a:pt x="128" y="55"/>
                  </a:cubicBezTo>
                  <a:cubicBezTo>
                    <a:pt x="94" y="47"/>
                    <a:pt x="94" y="47"/>
                    <a:pt x="94" y="47"/>
                  </a:cubicBezTo>
                  <a:cubicBezTo>
                    <a:pt x="113" y="76"/>
                    <a:pt x="113" y="76"/>
                    <a:pt x="113" y="76"/>
                  </a:cubicBezTo>
                  <a:cubicBezTo>
                    <a:pt x="90" y="50"/>
                    <a:pt x="90" y="50"/>
                    <a:pt x="90" y="50"/>
                  </a:cubicBezTo>
                  <a:cubicBezTo>
                    <a:pt x="88" y="84"/>
                    <a:pt x="88" y="84"/>
                    <a:pt x="88" y="84"/>
                  </a:cubicBezTo>
                  <a:cubicBezTo>
                    <a:pt x="85" y="49"/>
                    <a:pt x="85" y="49"/>
                    <a:pt x="85" y="49"/>
                  </a:cubicBezTo>
                  <a:cubicBezTo>
                    <a:pt x="63" y="76"/>
                    <a:pt x="63" y="76"/>
                    <a:pt x="63" y="76"/>
                  </a:cubicBezTo>
                  <a:cubicBezTo>
                    <a:pt x="81" y="46"/>
                    <a:pt x="81" y="46"/>
                    <a:pt x="81" y="46"/>
                  </a:cubicBezTo>
                  <a:cubicBezTo>
                    <a:pt x="48" y="55"/>
                    <a:pt x="48" y="55"/>
                    <a:pt x="48" y="55"/>
                  </a:cubicBezTo>
                  <a:cubicBezTo>
                    <a:pt x="47" y="55"/>
                    <a:pt x="47" y="55"/>
                    <a:pt x="46" y="55"/>
                  </a:cubicBezTo>
                  <a:cubicBezTo>
                    <a:pt x="40" y="57"/>
                    <a:pt x="33" y="57"/>
                    <a:pt x="27" y="55"/>
                  </a:cubicBezTo>
                  <a:cubicBezTo>
                    <a:pt x="14" y="51"/>
                    <a:pt x="1" y="70"/>
                    <a:pt x="1" y="70"/>
                  </a:cubicBezTo>
                  <a:cubicBezTo>
                    <a:pt x="1" y="71"/>
                    <a:pt x="1" y="71"/>
                    <a:pt x="0" y="71"/>
                  </a:cubicBezTo>
                  <a:cubicBezTo>
                    <a:pt x="0" y="70"/>
                    <a:pt x="0" y="70"/>
                    <a:pt x="0" y="69"/>
                  </a:cubicBezTo>
                  <a:cubicBezTo>
                    <a:pt x="0" y="69"/>
                    <a:pt x="14" y="49"/>
                    <a:pt x="28" y="54"/>
                  </a:cubicBezTo>
                  <a:cubicBezTo>
                    <a:pt x="34" y="56"/>
                    <a:pt x="40" y="55"/>
                    <a:pt x="46" y="54"/>
                  </a:cubicBezTo>
                  <a:cubicBezTo>
                    <a:pt x="53" y="52"/>
                    <a:pt x="59" y="48"/>
                    <a:pt x="62" y="44"/>
                  </a:cubicBezTo>
                  <a:cubicBezTo>
                    <a:pt x="62" y="44"/>
                    <a:pt x="62" y="44"/>
                    <a:pt x="63" y="43"/>
                  </a:cubicBezTo>
                  <a:cubicBezTo>
                    <a:pt x="65" y="41"/>
                    <a:pt x="68" y="39"/>
                    <a:pt x="71" y="38"/>
                  </a:cubicBezTo>
                  <a:cubicBezTo>
                    <a:pt x="48" y="29"/>
                    <a:pt x="48" y="29"/>
                    <a:pt x="48" y="29"/>
                  </a:cubicBezTo>
                  <a:cubicBezTo>
                    <a:pt x="82" y="37"/>
                    <a:pt x="82" y="37"/>
                    <a:pt x="82" y="37"/>
                  </a:cubicBezTo>
                  <a:cubicBezTo>
                    <a:pt x="63" y="8"/>
                    <a:pt x="63" y="8"/>
                    <a:pt x="63" y="8"/>
                  </a:cubicBezTo>
                  <a:cubicBezTo>
                    <a:pt x="86" y="34"/>
                    <a:pt x="86" y="34"/>
                    <a:pt x="86" y="34"/>
                  </a:cubicBezTo>
                  <a:cubicBezTo>
                    <a:pt x="88" y="0"/>
                    <a:pt x="88" y="0"/>
                    <a:pt x="88" y="0"/>
                  </a:cubicBezTo>
                  <a:close/>
                  <a:moveTo>
                    <a:pt x="54" y="52"/>
                  </a:moveTo>
                  <a:cubicBezTo>
                    <a:pt x="80" y="42"/>
                    <a:pt x="80" y="42"/>
                    <a:pt x="80" y="42"/>
                  </a:cubicBezTo>
                  <a:cubicBezTo>
                    <a:pt x="73" y="39"/>
                    <a:pt x="73" y="39"/>
                    <a:pt x="73" y="39"/>
                  </a:cubicBezTo>
                  <a:cubicBezTo>
                    <a:pt x="69" y="40"/>
                    <a:pt x="66" y="42"/>
                    <a:pt x="64" y="44"/>
                  </a:cubicBezTo>
                  <a:cubicBezTo>
                    <a:pt x="64" y="45"/>
                    <a:pt x="63" y="45"/>
                    <a:pt x="63" y="45"/>
                  </a:cubicBezTo>
                  <a:cubicBezTo>
                    <a:pt x="61" y="48"/>
                    <a:pt x="58" y="50"/>
                    <a:pt x="54" y="52"/>
                  </a:cubicBezTo>
                  <a:close/>
                </a:path>
              </a:pathLst>
            </a:custGeom>
            <a:grpFill/>
            <a:ln w="9525">
              <a:solidFill>
                <a:schemeClr val="bg1"/>
              </a:solidFill>
              <a:round/>
              <a:headEnd/>
              <a:tailEnd/>
            </a:ln>
          </p:spPr>
          <p:txBody>
            <a:bodyPr anchor="ctr"/>
            <a:lstStyle/>
            <a:p>
              <a:pPr fontAlgn="auto">
                <a:spcBef>
                  <a:spcPts val="0"/>
                </a:spcBef>
                <a:spcAft>
                  <a:spcPts val="0"/>
                </a:spcAft>
                <a:defRPr/>
              </a:pPr>
              <a:endParaRPr lang="en-US" dirty="0">
                <a:latin typeface="+mn-lt"/>
                <a:ea typeface="+mn-ea"/>
              </a:endParaRPr>
            </a:p>
          </p:txBody>
        </p:sp>
      </p:grpSp>
      <p:grpSp>
        <p:nvGrpSpPr>
          <p:cNvPr id="31" name="Group 30">
            <a:extLst>
              <a:ext uri="{FF2B5EF4-FFF2-40B4-BE49-F238E27FC236}">
                <a16:creationId xmlns:a16="http://schemas.microsoft.com/office/drawing/2014/main" id="{A5461C84-5173-474F-B402-0B07013AAC33}"/>
              </a:ext>
            </a:extLst>
          </p:cNvPr>
          <p:cNvGrpSpPr/>
          <p:nvPr/>
        </p:nvGrpSpPr>
        <p:grpSpPr>
          <a:xfrm>
            <a:off x="2144040" y="5243045"/>
            <a:ext cx="264194" cy="339353"/>
            <a:chOff x="8164513" y="1130300"/>
            <a:chExt cx="552450" cy="709613"/>
          </a:xfrm>
          <a:solidFill>
            <a:schemeClr val="bg1"/>
          </a:solidFill>
        </p:grpSpPr>
        <p:sp>
          <p:nvSpPr>
            <p:cNvPr id="32" name="Freeform 12">
              <a:extLst>
                <a:ext uri="{FF2B5EF4-FFF2-40B4-BE49-F238E27FC236}">
                  <a16:creationId xmlns:a16="http://schemas.microsoft.com/office/drawing/2014/main" id="{068A147B-7043-4198-9DA0-EC324749F256}"/>
                </a:ext>
              </a:extLst>
            </p:cNvPr>
            <p:cNvSpPr>
              <a:spLocks noEditPoints="1"/>
            </p:cNvSpPr>
            <p:nvPr/>
          </p:nvSpPr>
          <p:spPr bwMode="auto">
            <a:xfrm>
              <a:off x="8189913" y="1130300"/>
              <a:ext cx="504825" cy="334963"/>
            </a:xfrm>
            <a:custGeom>
              <a:avLst/>
              <a:gdLst/>
              <a:ahLst/>
              <a:cxnLst>
                <a:cxn ang="0">
                  <a:pos x="166" y="111"/>
                </a:cxn>
                <a:cxn ang="0">
                  <a:pos x="89" y="117"/>
                </a:cxn>
                <a:cxn ang="0">
                  <a:pos x="11" y="111"/>
                </a:cxn>
                <a:cxn ang="0">
                  <a:pos x="7" y="111"/>
                </a:cxn>
                <a:cxn ang="0">
                  <a:pos x="7" y="107"/>
                </a:cxn>
                <a:cxn ang="0">
                  <a:pos x="2" y="50"/>
                </a:cxn>
                <a:cxn ang="0">
                  <a:pos x="16" y="28"/>
                </a:cxn>
                <a:cxn ang="0">
                  <a:pos x="50" y="7"/>
                </a:cxn>
                <a:cxn ang="0">
                  <a:pos x="89" y="1"/>
                </a:cxn>
                <a:cxn ang="0">
                  <a:pos x="127" y="7"/>
                </a:cxn>
                <a:cxn ang="0">
                  <a:pos x="161" y="28"/>
                </a:cxn>
                <a:cxn ang="0">
                  <a:pos x="175" y="50"/>
                </a:cxn>
                <a:cxn ang="0">
                  <a:pos x="170" y="107"/>
                </a:cxn>
                <a:cxn ang="0">
                  <a:pos x="170" y="111"/>
                </a:cxn>
                <a:cxn ang="0">
                  <a:pos x="166" y="111"/>
                </a:cxn>
                <a:cxn ang="0">
                  <a:pos x="15" y="102"/>
                </a:cxn>
                <a:cxn ang="0">
                  <a:pos x="88" y="111"/>
                </a:cxn>
                <a:cxn ang="0">
                  <a:pos x="162" y="102"/>
                </a:cxn>
                <a:cxn ang="0">
                  <a:pos x="166" y="51"/>
                </a:cxn>
                <a:cxn ang="0">
                  <a:pos x="155" y="34"/>
                </a:cxn>
                <a:cxn ang="0">
                  <a:pos x="123" y="15"/>
                </a:cxn>
                <a:cxn ang="0">
                  <a:pos x="89" y="10"/>
                </a:cxn>
                <a:cxn ang="0">
                  <a:pos x="88" y="10"/>
                </a:cxn>
                <a:cxn ang="0">
                  <a:pos x="54" y="15"/>
                </a:cxn>
                <a:cxn ang="0">
                  <a:pos x="22" y="34"/>
                </a:cxn>
                <a:cxn ang="0">
                  <a:pos x="11" y="51"/>
                </a:cxn>
                <a:cxn ang="0">
                  <a:pos x="15" y="102"/>
                </a:cxn>
              </a:cxnLst>
              <a:rect l="0" t="0" r="r" b="b"/>
              <a:pathLst>
                <a:path w="177" h="117">
                  <a:moveTo>
                    <a:pt x="166" y="111"/>
                  </a:moveTo>
                  <a:cubicBezTo>
                    <a:pt x="89" y="117"/>
                    <a:pt x="89" y="117"/>
                    <a:pt x="89" y="117"/>
                  </a:cubicBezTo>
                  <a:cubicBezTo>
                    <a:pt x="11" y="111"/>
                    <a:pt x="11" y="111"/>
                    <a:pt x="11" y="111"/>
                  </a:cubicBezTo>
                  <a:cubicBezTo>
                    <a:pt x="7" y="111"/>
                    <a:pt x="7" y="111"/>
                    <a:pt x="7" y="111"/>
                  </a:cubicBezTo>
                  <a:cubicBezTo>
                    <a:pt x="7" y="107"/>
                    <a:pt x="7" y="107"/>
                    <a:pt x="7" y="107"/>
                  </a:cubicBezTo>
                  <a:cubicBezTo>
                    <a:pt x="7" y="107"/>
                    <a:pt x="0" y="67"/>
                    <a:pt x="2" y="50"/>
                  </a:cubicBezTo>
                  <a:cubicBezTo>
                    <a:pt x="2" y="42"/>
                    <a:pt x="8" y="34"/>
                    <a:pt x="16" y="28"/>
                  </a:cubicBezTo>
                  <a:cubicBezTo>
                    <a:pt x="26" y="19"/>
                    <a:pt x="40" y="11"/>
                    <a:pt x="50" y="7"/>
                  </a:cubicBezTo>
                  <a:cubicBezTo>
                    <a:pt x="67" y="0"/>
                    <a:pt x="86" y="1"/>
                    <a:pt x="89" y="1"/>
                  </a:cubicBezTo>
                  <a:cubicBezTo>
                    <a:pt x="91" y="1"/>
                    <a:pt x="110" y="0"/>
                    <a:pt x="127" y="7"/>
                  </a:cubicBezTo>
                  <a:cubicBezTo>
                    <a:pt x="137" y="11"/>
                    <a:pt x="151" y="19"/>
                    <a:pt x="161" y="28"/>
                  </a:cubicBezTo>
                  <a:cubicBezTo>
                    <a:pt x="169" y="34"/>
                    <a:pt x="175" y="42"/>
                    <a:pt x="175" y="50"/>
                  </a:cubicBezTo>
                  <a:cubicBezTo>
                    <a:pt x="177" y="67"/>
                    <a:pt x="170" y="107"/>
                    <a:pt x="170" y="107"/>
                  </a:cubicBezTo>
                  <a:cubicBezTo>
                    <a:pt x="170" y="111"/>
                    <a:pt x="170" y="111"/>
                    <a:pt x="170" y="111"/>
                  </a:cubicBezTo>
                  <a:cubicBezTo>
                    <a:pt x="166" y="111"/>
                    <a:pt x="166" y="111"/>
                    <a:pt x="166" y="111"/>
                  </a:cubicBezTo>
                  <a:close/>
                  <a:moveTo>
                    <a:pt x="15" y="102"/>
                  </a:moveTo>
                  <a:cubicBezTo>
                    <a:pt x="88" y="111"/>
                    <a:pt x="88" y="111"/>
                    <a:pt x="88" y="111"/>
                  </a:cubicBezTo>
                  <a:cubicBezTo>
                    <a:pt x="162" y="102"/>
                    <a:pt x="162" y="102"/>
                    <a:pt x="162" y="102"/>
                  </a:cubicBezTo>
                  <a:cubicBezTo>
                    <a:pt x="164" y="92"/>
                    <a:pt x="167" y="64"/>
                    <a:pt x="166" y="51"/>
                  </a:cubicBezTo>
                  <a:cubicBezTo>
                    <a:pt x="166" y="46"/>
                    <a:pt x="162" y="40"/>
                    <a:pt x="155" y="34"/>
                  </a:cubicBezTo>
                  <a:cubicBezTo>
                    <a:pt x="146" y="26"/>
                    <a:pt x="133" y="19"/>
                    <a:pt x="123" y="15"/>
                  </a:cubicBezTo>
                  <a:cubicBezTo>
                    <a:pt x="108" y="9"/>
                    <a:pt x="89" y="10"/>
                    <a:pt x="89" y="10"/>
                  </a:cubicBezTo>
                  <a:cubicBezTo>
                    <a:pt x="88" y="10"/>
                    <a:pt x="88" y="10"/>
                    <a:pt x="88" y="10"/>
                  </a:cubicBezTo>
                  <a:cubicBezTo>
                    <a:pt x="88" y="10"/>
                    <a:pt x="69" y="9"/>
                    <a:pt x="54" y="15"/>
                  </a:cubicBezTo>
                  <a:cubicBezTo>
                    <a:pt x="44" y="19"/>
                    <a:pt x="31" y="26"/>
                    <a:pt x="22" y="34"/>
                  </a:cubicBezTo>
                  <a:cubicBezTo>
                    <a:pt x="16" y="40"/>
                    <a:pt x="11" y="46"/>
                    <a:pt x="11" y="51"/>
                  </a:cubicBezTo>
                  <a:cubicBezTo>
                    <a:pt x="10" y="64"/>
                    <a:pt x="14" y="92"/>
                    <a:pt x="15" y="102"/>
                  </a:cubicBezTo>
                  <a:close/>
                </a:path>
              </a:pathLst>
            </a:custGeom>
            <a:grpFill/>
            <a:ln w="9525">
              <a:solidFill>
                <a:schemeClr val="bg1"/>
              </a:solidFill>
              <a:round/>
              <a:headEnd/>
              <a:tailEnd/>
            </a:ln>
          </p:spPr>
          <p:txBody>
            <a:bodyPr anchor="ctr"/>
            <a:lstStyle/>
            <a:p>
              <a:pPr fontAlgn="auto">
                <a:spcBef>
                  <a:spcPts val="0"/>
                </a:spcBef>
                <a:spcAft>
                  <a:spcPts val="0"/>
                </a:spcAft>
                <a:defRPr/>
              </a:pPr>
              <a:endParaRPr lang="en-US" dirty="0">
                <a:latin typeface="+mn-lt"/>
                <a:ea typeface="+mn-ea"/>
              </a:endParaRPr>
            </a:p>
          </p:txBody>
        </p:sp>
        <p:sp>
          <p:nvSpPr>
            <p:cNvPr id="48" name="Freeform 13">
              <a:extLst>
                <a:ext uri="{FF2B5EF4-FFF2-40B4-BE49-F238E27FC236}">
                  <a16:creationId xmlns:a16="http://schemas.microsoft.com/office/drawing/2014/main" id="{E3C54992-F01B-42F7-99A0-63988A8A3361}"/>
                </a:ext>
              </a:extLst>
            </p:cNvPr>
            <p:cNvSpPr>
              <a:spLocks noEditPoints="1"/>
            </p:cNvSpPr>
            <p:nvPr/>
          </p:nvSpPr>
          <p:spPr bwMode="auto">
            <a:xfrm>
              <a:off x="8164513" y="1408113"/>
              <a:ext cx="552450" cy="431800"/>
            </a:xfrm>
            <a:custGeom>
              <a:avLst/>
              <a:gdLst/>
              <a:ahLst/>
              <a:cxnLst>
                <a:cxn ang="0">
                  <a:pos x="175" y="15"/>
                </a:cxn>
                <a:cxn ang="0">
                  <a:pos x="19" y="15"/>
                </a:cxn>
                <a:cxn ang="0">
                  <a:pos x="17" y="14"/>
                </a:cxn>
                <a:cxn ang="0">
                  <a:pos x="10" y="25"/>
                </a:cxn>
                <a:cxn ang="0">
                  <a:pos x="12" y="46"/>
                </a:cxn>
                <a:cxn ang="0">
                  <a:pos x="20" y="58"/>
                </a:cxn>
                <a:cxn ang="0">
                  <a:pos x="28" y="63"/>
                </a:cxn>
                <a:cxn ang="0">
                  <a:pos x="31" y="64"/>
                </a:cxn>
                <a:cxn ang="0">
                  <a:pos x="32" y="67"/>
                </a:cxn>
                <a:cxn ang="0">
                  <a:pos x="49" y="117"/>
                </a:cxn>
                <a:cxn ang="0">
                  <a:pos x="51" y="119"/>
                </a:cxn>
                <a:cxn ang="0">
                  <a:pos x="97" y="142"/>
                </a:cxn>
                <a:cxn ang="0">
                  <a:pos x="143" y="119"/>
                </a:cxn>
                <a:cxn ang="0">
                  <a:pos x="145" y="117"/>
                </a:cxn>
                <a:cxn ang="0">
                  <a:pos x="162" y="67"/>
                </a:cxn>
                <a:cxn ang="0">
                  <a:pos x="163" y="64"/>
                </a:cxn>
                <a:cxn ang="0">
                  <a:pos x="166" y="63"/>
                </a:cxn>
                <a:cxn ang="0">
                  <a:pos x="174" y="58"/>
                </a:cxn>
                <a:cxn ang="0">
                  <a:pos x="182" y="46"/>
                </a:cxn>
                <a:cxn ang="0">
                  <a:pos x="184" y="25"/>
                </a:cxn>
                <a:cxn ang="0">
                  <a:pos x="177" y="14"/>
                </a:cxn>
                <a:cxn ang="0">
                  <a:pos x="175" y="15"/>
                </a:cxn>
                <a:cxn ang="0">
                  <a:pos x="20" y="6"/>
                </a:cxn>
                <a:cxn ang="0">
                  <a:pos x="174" y="6"/>
                </a:cxn>
                <a:cxn ang="0">
                  <a:pos x="193" y="25"/>
                </a:cxn>
                <a:cxn ang="0">
                  <a:pos x="190" y="49"/>
                </a:cxn>
                <a:cxn ang="0">
                  <a:pos x="180" y="65"/>
                </a:cxn>
                <a:cxn ang="0">
                  <a:pos x="171" y="71"/>
                </a:cxn>
                <a:cxn ang="0">
                  <a:pos x="151" y="123"/>
                </a:cxn>
                <a:cxn ang="0">
                  <a:pos x="150" y="125"/>
                </a:cxn>
                <a:cxn ang="0">
                  <a:pos x="97" y="151"/>
                </a:cxn>
                <a:cxn ang="0">
                  <a:pos x="44" y="125"/>
                </a:cxn>
                <a:cxn ang="0">
                  <a:pos x="43" y="123"/>
                </a:cxn>
                <a:cxn ang="0">
                  <a:pos x="23" y="71"/>
                </a:cxn>
                <a:cxn ang="0">
                  <a:pos x="14" y="65"/>
                </a:cxn>
                <a:cxn ang="0">
                  <a:pos x="4" y="49"/>
                </a:cxn>
                <a:cxn ang="0">
                  <a:pos x="1" y="25"/>
                </a:cxn>
                <a:cxn ang="0">
                  <a:pos x="20" y="6"/>
                </a:cxn>
              </a:cxnLst>
              <a:rect l="0" t="0" r="r" b="b"/>
              <a:pathLst>
                <a:path w="194" h="151">
                  <a:moveTo>
                    <a:pt x="175" y="15"/>
                  </a:moveTo>
                  <a:cubicBezTo>
                    <a:pt x="19" y="15"/>
                    <a:pt x="19" y="15"/>
                    <a:pt x="19" y="15"/>
                  </a:cubicBezTo>
                  <a:cubicBezTo>
                    <a:pt x="17" y="14"/>
                    <a:pt x="17" y="14"/>
                    <a:pt x="17" y="14"/>
                  </a:cubicBezTo>
                  <a:cubicBezTo>
                    <a:pt x="17" y="14"/>
                    <a:pt x="10" y="11"/>
                    <a:pt x="10" y="25"/>
                  </a:cubicBezTo>
                  <a:cubicBezTo>
                    <a:pt x="9" y="34"/>
                    <a:pt x="10" y="41"/>
                    <a:pt x="12" y="46"/>
                  </a:cubicBezTo>
                  <a:cubicBezTo>
                    <a:pt x="14" y="52"/>
                    <a:pt x="17" y="56"/>
                    <a:pt x="20" y="58"/>
                  </a:cubicBezTo>
                  <a:cubicBezTo>
                    <a:pt x="25" y="62"/>
                    <a:pt x="28" y="63"/>
                    <a:pt x="28" y="63"/>
                  </a:cubicBezTo>
                  <a:cubicBezTo>
                    <a:pt x="31" y="64"/>
                    <a:pt x="31" y="64"/>
                    <a:pt x="31" y="64"/>
                  </a:cubicBezTo>
                  <a:cubicBezTo>
                    <a:pt x="32" y="67"/>
                    <a:pt x="32" y="67"/>
                    <a:pt x="32" y="67"/>
                  </a:cubicBezTo>
                  <a:cubicBezTo>
                    <a:pt x="32" y="67"/>
                    <a:pt x="34" y="100"/>
                    <a:pt x="49" y="117"/>
                  </a:cubicBezTo>
                  <a:cubicBezTo>
                    <a:pt x="51" y="119"/>
                    <a:pt x="51" y="119"/>
                    <a:pt x="51" y="119"/>
                  </a:cubicBezTo>
                  <a:cubicBezTo>
                    <a:pt x="65" y="135"/>
                    <a:pt x="71" y="142"/>
                    <a:pt x="97" y="142"/>
                  </a:cubicBezTo>
                  <a:cubicBezTo>
                    <a:pt x="123" y="142"/>
                    <a:pt x="129" y="135"/>
                    <a:pt x="143" y="119"/>
                  </a:cubicBezTo>
                  <a:cubicBezTo>
                    <a:pt x="145" y="117"/>
                    <a:pt x="145" y="117"/>
                    <a:pt x="145" y="117"/>
                  </a:cubicBezTo>
                  <a:cubicBezTo>
                    <a:pt x="160" y="100"/>
                    <a:pt x="162" y="67"/>
                    <a:pt x="162" y="67"/>
                  </a:cubicBezTo>
                  <a:cubicBezTo>
                    <a:pt x="163" y="64"/>
                    <a:pt x="163" y="64"/>
                    <a:pt x="163" y="64"/>
                  </a:cubicBezTo>
                  <a:cubicBezTo>
                    <a:pt x="166" y="63"/>
                    <a:pt x="166" y="63"/>
                    <a:pt x="166" y="63"/>
                  </a:cubicBezTo>
                  <a:cubicBezTo>
                    <a:pt x="166" y="63"/>
                    <a:pt x="169" y="62"/>
                    <a:pt x="174" y="58"/>
                  </a:cubicBezTo>
                  <a:cubicBezTo>
                    <a:pt x="177" y="56"/>
                    <a:pt x="180" y="52"/>
                    <a:pt x="182" y="46"/>
                  </a:cubicBezTo>
                  <a:cubicBezTo>
                    <a:pt x="184" y="41"/>
                    <a:pt x="185" y="34"/>
                    <a:pt x="184" y="25"/>
                  </a:cubicBezTo>
                  <a:cubicBezTo>
                    <a:pt x="184" y="11"/>
                    <a:pt x="177" y="14"/>
                    <a:pt x="177" y="14"/>
                  </a:cubicBezTo>
                  <a:cubicBezTo>
                    <a:pt x="175" y="15"/>
                    <a:pt x="175" y="15"/>
                    <a:pt x="175" y="15"/>
                  </a:cubicBezTo>
                  <a:close/>
                  <a:moveTo>
                    <a:pt x="20" y="6"/>
                  </a:moveTo>
                  <a:cubicBezTo>
                    <a:pt x="174" y="6"/>
                    <a:pt x="174" y="6"/>
                    <a:pt x="174" y="6"/>
                  </a:cubicBezTo>
                  <a:cubicBezTo>
                    <a:pt x="179" y="4"/>
                    <a:pt x="193" y="0"/>
                    <a:pt x="193" y="25"/>
                  </a:cubicBezTo>
                  <a:cubicBezTo>
                    <a:pt x="194" y="35"/>
                    <a:pt x="192" y="42"/>
                    <a:pt x="190" y="49"/>
                  </a:cubicBezTo>
                  <a:cubicBezTo>
                    <a:pt x="188" y="57"/>
                    <a:pt x="184" y="62"/>
                    <a:pt x="180" y="65"/>
                  </a:cubicBezTo>
                  <a:cubicBezTo>
                    <a:pt x="176" y="68"/>
                    <a:pt x="173" y="70"/>
                    <a:pt x="171" y="71"/>
                  </a:cubicBezTo>
                  <a:cubicBezTo>
                    <a:pt x="170" y="80"/>
                    <a:pt x="165" y="107"/>
                    <a:pt x="151" y="123"/>
                  </a:cubicBezTo>
                  <a:cubicBezTo>
                    <a:pt x="150" y="125"/>
                    <a:pt x="150" y="125"/>
                    <a:pt x="150" y="125"/>
                  </a:cubicBezTo>
                  <a:cubicBezTo>
                    <a:pt x="134" y="143"/>
                    <a:pt x="127" y="151"/>
                    <a:pt x="97" y="151"/>
                  </a:cubicBezTo>
                  <a:cubicBezTo>
                    <a:pt x="67" y="151"/>
                    <a:pt x="60" y="143"/>
                    <a:pt x="44" y="125"/>
                  </a:cubicBezTo>
                  <a:cubicBezTo>
                    <a:pt x="43" y="123"/>
                    <a:pt x="43" y="123"/>
                    <a:pt x="43" y="123"/>
                  </a:cubicBezTo>
                  <a:cubicBezTo>
                    <a:pt x="29" y="107"/>
                    <a:pt x="24" y="80"/>
                    <a:pt x="23" y="71"/>
                  </a:cubicBezTo>
                  <a:cubicBezTo>
                    <a:pt x="21" y="70"/>
                    <a:pt x="18" y="68"/>
                    <a:pt x="14" y="65"/>
                  </a:cubicBezTo>
                  <a:cubicBezTo>
                    <a:pt x="11" y="62"/>
                    <a:pt x="6" y="57"/>
                    <a:pt x="4" y="49"/>
                  </a:cubicBezTo>
                  <a:cubicBezTo>
                    <a:pt x="2" y="42"/>
                    <a:pt x="0" y="35"/>
                    <a:pt x="1" y="25"/>
                  </a:cubicBezTo>
                  <a:cubicBezTo>
                    <a:pt x="1" y="0"/>
                    <a:pt x="15" y="4"/>
                    <a:pt x="20" y="6"/>
                  </a:cubicBezTo>
                  <a:close/>
                </a:path>
              </a:pathLst>
            </a:custGeom>
            <a:grpFill/>
            <a:ln w="9525">
              <a:solidFill>
                <a:schemeClr val="bg1"/>
              </a:solidFill>
              <a:round/>
              <a:headEnd/>
              <a:tailEnd/>
            </a:ln>
          </p:spPr>
          <p:txBody>
            <a:bodyPr anchor="ctr"/>
            <a:lstStyle/>
            <a:p>
              <a:pPr fontAlgn="auto">
                <a:spcBef>
                  <a:spcPts val="0"/>
                </a:spcBef>
                <a:spcAft>
                  <a:spcPts val="0"/>
                </a:spcAft>
                <a:defRPr/>
              </a:pPr>
              <a:endParaRPr lang="en-US" dirty="0">
                <a:latin typeface="+mn-lt"/>
                <a:ea typeface="+mn-ea"/>
              </a:endParaRPr>
            </a:p>
          </p:txBody>
        </p:sp>
        <p:sp>
          <p:nvSpPr>
            <p:cNvPr id="49" name="Freeform 14">
              <a:extLst>
                <a:ext uri="{FF2B5EF4-FFF2-40B4-BE49-F238E27FC236}">
                  <a16:creationId xmlns:a16="http://schemas.microsoft.com/office/drawing/2014/main" id="{5A925E2C-0188-45E1-B65A-1BDA454656EB}"/>
                </a:ext>
              </a:extLst>
            </p:cNvPr>
            <p:cNvSpPr>
              <a:spLocks/>
            </p:cNvSpPr>
            <p:nvPr/>
          </p:nvSpPr>
          <p:spPr bwMode="auto">
            <a:xfrm>
              <a:off x="8196263" y="1412875"/>
              <a:ext cx="495300" cy="157163"/>
            </a:xfrm>
            <a:custGeom>
              <a:avLst/>
              <a:gdLst/>
              <a:ahLst/>
              <a:cxnLst>
                <a:cxn ang="0">
                  <a:pos x="87" y="23"/>
                </a:cxn>
                <a:cxn ang="0">
                  <a:pos x="71" y="48"/>
                </a:cxn>
                <a:cxn ang="0">
                  <a:pos x="23" y="50"/>
                </a:cxn>
                <a:cxn ang="0">
                  <a:pos x="13" y="22"/>
                </a:cxn>
                <a:cxn ang="0">
                  <a:pos x="4" y="13"/>
                </a:cxn>
                <a:cxn ang="0">
                  <a:pos x="5" y="0"/>
                </a:cxn>
                <a:cxn ang="0">
                  <a:pos x="15" y="3"/>
                </a:cxn>
                <a:cxn ang="0">
                  <a:pos x="69" y="2"/>
                </a:cxn>
                <a:cxn ang="0">
                  <a:pos x="81" y="6"/>
                </a:cxn>
                <a:cxn ang="0">
                  <a:pos x="87" y="9"/>
                </a:cxn>
                <a:cxn ang="0">
                  <a:pos x="93" y="6"/>
                </a:cxn>
                <a:cxn ang="0">
                  <a:pos x="105" y="2"/>
                </a:cxn>
                <a:cxn ang="0">
                  <a:pos x="158" y="3"/>
                </a:cxn>
                <a:cxn ang="0">
                  <a:pos x="168" y="0"/>
                </a:cxn>
                <a:cxn ang="0">
                  <a:pos x="169" y="13"/>
                </a:cxn>
                <a:cxn ang="0">
                  <a:pos x="160" y="22"/>
                </a:cxn>
                <a:cxn ang="0">
                  <a:pos x="150" y="50"/>
                </a:cxn>
                <a:cxn ang="0">
                  <a:pos x="103" y="48"/>
                </a:cxn>
                <a:cxn ang="0">
                  <a:pos x="87" y="23"/>
                </a:cxn>
              </a:cxnLst>
              <a:rect l="0" t="0" r="r" b="b"/>
              <a:pathLst>
                <a:path w="174" h="55">
                  <a:moveTo>
                    <a:pt x="87" y="23"/>
                  </a:moveTo>
                  <a:cubicBezTo>
                    <a:pt x="81" y="24"/>
                    <a:pt x="77" y="41"/>
                    <a:pt x="71" y="48"/>
                  </a:cubicBezTo>
                  <a:cubicBezTo>
                    <a:pt x="65" y="55"/>
                    <a:pt x="31" y="54"/>
                    <a:pt x="23" y="50"/>
                  </a:cubicBezTo>
                  <a:cubicBezTo>
                    <a:pt x="15" y="46"/>
                    <a:pt x="17" y="34"/>
                    <a:pt x="13" y="22"/>
                  </a:cubicBezTo>
                  <a:cubicBezTo>
                    <a:pt x="9" y="9"/>
                    <a:pt x="8" y="18"/>
                    <a:pt x="4" y="13"/>
                  </a:cubicBezTo>
                  <a:cubicBezTo>
                    <a:pt x="0" y="7"/>
                    <a:pt x="5" y="0"/>
                    <a:pt x="5" y="0"/>
                  </a:cubicBezTo>
                  <a:cubicBezTo>
                    <a:pt x="5" y="0"/>
                    <a:pt x="7" y="3"/>
                    <a:pt x="15" y="3"/>
                  </a:cubicBezTo>
                  <a:cubicBezTo>
                    <a:pt x="24" y="2"/>
                    <a:pt x="62" y="2"/>
                    <a:pt x="69" y="2"/>
                  </a:cubicBezTo>
                  <a:cubicBezTo>
                    <a:pt x="75" y="2"/>
                    <a:pt x="78" y="3"/>
                    <a:pt x="81" y="6"/>
                  </a:cubicBezTo>
                  <a:cubicBezTo>
                    <a:pt x="83" y="9"/>
                    <a:pt x="85" y="9"/>
                    <a:pt x="87" y="9"/>
                  </a:cubicBezTo>
                  <a:cubicBezTo>
                    <a:pt x="89" y="9"/>
                    <a:pt x="90" y="9"/>
                    <a:pt x="93" y="6"/>
                  </a:cubicBezTo>
                  <a:cubicBezTo>
                    <a:pt x="95" y="3"/>
                    <a:pt x="98" y="2"/>
                    <a:pt x="105" y="2"/>
                  </a:cubicBezTo>
                  <a:cubicBezTo>
                    <a:pt x="112" y="2"/>
                    <a:pt x="149" y="2"/>
                    <a:pt x="158" y="3"/>
                  </a:cubicBezTo>
                  <a:cubicBezTo>
                    <a:pt x="166" y="3"/>
                    <a:pt x="168" y="0"/>
                    <a:pt x="168" y="0"/>
                  </a:cubicBezTo>
                  <a:cubicBezTo>
                    <a:pt x="168" y="0"/>
                    <a:pt x="174" y="7"/>
                    <a:pt x="169" y="13"/>
                  </a:cubicBezTo>
                  <a:cubicBezTo>
                    <a:pt x="165" y="18"/>
                    <a:pt x="164" y="9"/>
                    <a:pt x="160" y="22"/>
                  </a:cubicBezTo>
                  <a:cubicBezTo>
                    <a:pt x="156" y="34"/>
                    <a:pt x="158" y="46"/>
                    <a:pt x="150" y="50"/>
                  </a:cubicBezTo>
                  <a:cubicBezTo>
                    <a:pt x="142" y="54"/>
                    <a:pt x="109" y="55"/>
                    <a:pt x="103" y="48"/>
                  </a:cubicBezTo>
                  <a:cubicBezTo>
                    <a:pt x="96" y="41"/>
                    <a:pt x="93" y="24"/>
                    <a:pt x="87" y="23"/>
                  </a:cubicBezTo>
                  <a:close/>
                </a:path>
              </a:pathLst>
            </a:custGeom>
            <a:grpFill/>
            <a:ln w="9525">
              <a:solidFill>
                <a:schemeClr val="bg1"/>
              </a:solidFill>
              <a:round/>
              <a:headEnd/>
              <a:tailEnd/>
            </a:ln>
          </p:spPr>
          <p:txBody>
            <a:bodyPr anchor="ctr"/>
            <a:lstStyle/>
            <a:p>
              <a:pPr fontAlgn="auto">
                <a:spcBef>
                  <a:spcPts val="0"/>
                </a:spcBef>
                <a:spcAft>
                  <a:spcPts val="0"/>
                </a:spcAft>
                <a:defRPr/>
              </a:pPr>
              <a:endParaRPr lang="en-US" dirty="0">
                <a:latin typeface="+mn-lt"/>
                <a:ea typeface="+mn-ea"/>
              </a:endParaRPr>
            </a:p>
          </p:txBody>
        </p:sp>
        <p:sp>
          <p:nvSpPr>
            <p:cNvPr id="50" name="Freeform 15">
              <a:extLst>
                <a:ext uri="{FF2B5EF4-FFF2-40B4-BE49-F238E27FC236}">
                  <a16:creationId xmlns:a16="http://schemas.microsoft.com/office/drawing/2014/main" id="{75DE6B1F-051C-4B17-9979-7D722729F5D1}"/>
                </a:ext>
              </a:extLst>
            </p:cNvPr>
            <p:cNvSpPr>
              <a:spLocks noEditPoints="1"/>
            </p:cNvSpPr>
            <p:nvPr/>
          </p:nvSpPr>
          <p:spPr bwMode="auto">
            <a:xfrm>
              <a:off x="8232775" y="1241425"/>
              <a:ext cx="412750" cy="168275"/>
            </a:xfrm>
            <a:custGeom>
              <a:avLst/>
              <a:gdLst/>
              <a:ahLst/>
              <a:cxnLst>
                <a:cxn ang="0">
                  <a:pos x="0" y="59"/>
                </a:cxn>
                <a:cxn ang="0">
                  <a:pos x="10" y="36"/>
                </a:cxn>
                <a:cxn ang="0">
                  <a:pos x="21" y="30"/>
                </a:cxn>
                <a:cxn ang="0">
                  <a:pos x="42" y="25"/>
                </a:cxn>
                <a:cxn ang="0">
                  <a:pos x="74" y="23"/>
                </a:cxn>
                <a:cxn ang="0">
                  <a:pos x="78" y="23"/>
                </a:cxn>
                <a:cxn ang="0">
                  <a:pos x="79" y="24"/>
                </a:cxn>
                <a:cxn ang="0">
                  <a:pos x="79" y="24"/>
                </a:cxn>
                <a:cxn ang="0">
                  <a:pos x="76" y="31"/>
                </a:cxn>
                <a:cxn ang="0">
                  <a:pos x="110" y="22"/>
                </a:cxn>
                <a:cxn ang="0">
                  <a:pos x="132" y="6"/>
                </a:cxn>
                <a:cxn ang="0">
                  <a:pos x="136" y="0"/>
                </a:cxn>
                <a:cxn ang="0">
                  <a:pos x="136" y="6"/>
                </a:cxn>
                <a:cxn ang="0">
                  <a:pos x="145" y="46"/>
                </a:cxn>
                <a:cxn ang="0">
                  <a:pos x="141" y="55"/>
                </a:cxn>
                <a:cxn ang="0">
                  <a:pos x="132" y="11"/>
                </a:cxn>
                <a:cxn ang="0">
                  <a:pos x="132" y="10"/>
                </a:cxn>
                <a:cxn ang="0">
                  <a:pos x="132" y="10"/>
                </a:cxn>
                <a:cxn ang="0">
                  <a:pos x="107" y="30"/>
                </a:cxn>
                <a:cxn ang="0">
                  <a:pos x="69" y="40"/>
                </a:cxn>
                <a:cxn ang="0">
                  <a:pos x="62" y="38"/>
                </a:cxn>
                <a:cxn ang="0">
                  <a:pos x="65" y="31"/>
                </a:cxn>
                <a:cxn ang="0">
                  <a:pos x="39" y="33"/>
                </a:cxn>
                <a:cxn ang="0">
                  <a:pos x="18" y="38"/>
                </a:cxn>
                <a:cxn ang="0">
                  <a:pos x="8" y="44"/>
                </a:cxn>
                <a:cxn ang="0">
                  <a:pos x="4" y="55"/>
                </a:cxn>
                <a:cxn ang="0">
                  <a:pos x="0" y="59"/>
                </a:cxn>
                <a:cxn ang="0">
                  <a:pos x="68" y="31"/>
                </a:cxn>
                <a:cxn ang="0">
                  <a:pos x="67" y="31"/>
                </a:cxn>
                <a:cxn ang="0">
                  <a:pos x="68" y="31"/>
                </a:cxn>
                <a:cxn ang="0">
                  <a:pos x="68" y="31"/>
                </a:cxn>
                <a:cxn ang="0">
                  <a:pos x="75" y="31"/>
                </a:cxn>
                <a:cxn ang="0">
                  <a:pos x="74" y="31"/>
                </a:cxn>
                <a:cxn ang="0">
                  <a:pos x="74" y="31"/>
                </a:cxn>
                <a:cxn ang="0">
                  <a:pos x="74" y="31"/>
                </a:cxn>
                <a:cxn ang="0">
                  <a:pos x="75" y="31"/>
                </a:cxn>
                <a:cxn ang="0">
                  <a:pos x="75" y="31"/>
                </a:cxn>
                <a:cxn ang="0">
                  <a:pos x="75" y="31"/>
                </a:cxn>
                <a:cxn ang="0">
                  <a:pos x="74" y="31"/>
                </a:cxn>
                <a:cxn ang="0">
                  <a:pos x="75" y="31"/>
                </a:cxn>
                <a:cxn ang="0">
                  <a:pos x="75" y="31"/>
                </a:cxn>
                <a:cxn ang="0">
                  <a:pos x="75" y="31"/>
                </a:cxn>
                <a:cxn ang="0">
                  <a:pos x="75" y="32"/>
                </a:cxn>
                <a:cxn ang="0">
                  <a:pos x="75" y="32"/>
                </a:cxn>
                <a:cxn ang="0">
                  <a:pos x="75" y="32"/>
                </a:cxn>
                <a:cxn ang="0">
                  <a:pos x="133" y="8"/>
                </a:cxn>
                <a:cxn ang="0">
                  <a:pos x="133" y="9"/>
                </a:cxn>
                <a:cxn ang="0">
                  <a:pos x="133" y="8"/>
                </a:cxn>
              </a:cxnLst>
              <a:rect l="0" t="0" r="r" b="b"/>
              <a:pathLst>
                <a:path w="145" h="59">
                  <a:moveTo>
                    <a:pt x="0" y="59"/>
                  </a:moveTo>
                  <a:cubicBezTo>
                    <a:pt x="0" y="59"/>
                    <a:pt x="3" y="44"/>
                    <a:pt x="10" y="36"/>
                  </a:cubicBezTo>
                  <a:cubicBezTo>
                    <a:pt x="13" y="34"/>
                    <a:pt x="16" y="32"/>
                    <a:pt x="21" y="30"/>
                  </a:cubicBezTo>
                  <a:cubicBezTo>
                    <a:pt x="26" y="28"/>
                    <a:pt x="33" y="26"/>
                    <a:pt x="42" y="25"/>
                  </a:cubicBezTo>
                  <a:cubicBezTo>
                    <a:pt x="57" y="23"/>
                    <a:pt x="67" y="23"/>
                    <a:pt x="74" y="23"/>
                  </a:cubicBezTo>
                  <a:cubicBezTo>
                    <a:pt x="75" y="23"/>
                    <a:pt x="76" y="23"/>
                    <a:pt x="78" y="23"/>
                  </a:cubicBezTo>
                  <a:cubicBezTo>
                    <a:pt x="78" y="23"/>
                    <a:pt x="79" y="23"/>
                    <a:pt x="79" y="24"/>
                  </a:cubicBezTo>
                  <a:cubicBezTo>
                    <a:pt x="79" y="24"/>
                    <a:pt x="79" y="24"/>
                    <a:pt x="79" y="24"/>
                  </a:cubicBezTo>
                  <a:cubicBezTo>
                    <a:pt x="79" y="28"/>
                    <a:pt x="78" y="30"/>
                    <a:pt x="76" y="31"/>
                  </a:cubicBezTo>
                  <a:cubicBezTo>
                    <a:pt x="85" y="30"/>
                    <a:pt x="98" y="27"/>
                    <a:pt x="110" y="22"/>
                  </a:cubicBezTo>
                  <a:cubicBezTo>
                    <a:pt x="120" y="17"/>
                    <a:pt x="128" y="12"/>
                    <a:pt x="132" y="6"/>
                  </a:cubicBezTo>
                  <a:cubicBezTo>
                    <a:pt x="134" y="2"/>
                    <a:pt x="136" y="0"/>
                    <a:pt x="136" y="0"/>
                  </a:cubicBezTo>
                  <a:cubicBezTo>
                    <a:pt x="137" y="1"/>
                    <a:pt x="137" y="3"/>
                    <a:pt x="136" y="6"/>
                  </a:cubicBezTo>
                  <a:cubicBezTo>
                    <a:pt x="135" y="15"/>
                    <a:pt x="131" y="36"/>
                    <a:pt x="145" y="46"/>
                  </a:cubicBezTo>
                  <a:cubicBezTo>
                    <a:pt x="141" y="55"/>
                    <a:pt x="141" y="55"/>
                    <a:pt x="141" y="55"/>
                  </a:cubicBezTo>
                  <a:cubicBezTo>
                    <a:pt x="126" y="43"/>
                    <a:pt x="130" y="20"/>
                    <a:pt x="132" y="11"/>
                  </a:cubicBezTo>
                  <a:cubicBezTo>
                    <a:pt x="132" y="10"/>
                    <a:pt x="132" y="10"/>
                    <a:pt x="132" y="10"/>
                  </a:cubicBezTo>
                  <a:cubicBezTo>
                    <a:pt x="132" y="10"/>
                    <a:pt x="132" y="10"/>
                    <a:pt x="132" y="10"/>
                  </a:cubicBezTo>
                  <a:cubicBezTo>
                    <a:pt x="127" y="18"/>
                    <a:pt x="118" y="25"/>
                    <a:pt x="107" y="30"/>
                  </a:cubicBezTo>
                  <a:cubicBezTo>
                    <a:pt x="94" y="36"/>
                    <a:pt x="78" y="39"/>
                    <a:pt x="69" y="40"/>
                  </a:cubicBezTo>
                  <a:cubicBezTo>
                    <a:pt x="64" y="40"/>
                    <a:pt x="62" y="39"/>
                    <a:pt x="62" y="38"/>
                  </a:cubicBezTo>
                  <a:cubicBezTo>
                    <a:pt x="62" y="35"/>
                    <a:pt x="63" y="33"/>
                    <a:pt x="65" y="31"/>
                  </a:cubicBezTo>
                  <a:cubicBezTo>
                    <a:pt x="59" y="31"/>
                    <a:pt x="50" y="32"/>
                    <a:pt x="39" y="33"/>
                  </a:cubicBezTo>
                  <a:cubicBezTo>
                    <a:pt x="30" y="35"/>
                    <a:pt x="23" y="36"/>
                    <a:pt x="18" y="38"/>
                  </a:cubicBezTo>
                  <a:cubicBezTo>
                    <a:pt x="14" y="40"/>
                    <a:pt x="11" y="42"/>
                    <a:pt x="8" y="44"/>
                  </a:cubicBezTo>
                  <a:cubicBezTo>
                    <a:pt x="6" y="47"/>
                    <a:pt x="4" y="55"/>
                    <a:pt x="4" y="55"/>
                  </a:cubicBezTo>
                  <a:cubicBezTo>
                    <a:pt x="0" y="59"/>
                    <a:pt x="0" y="59"/>
                    <a:pt x="0" y="59"/>
                  </a:cubicBezTo>
                  <a:close/>
                  <a:moveTo>
                    <a:pt x="68" y="31"/>
                  </a:moveTo>
                  <a:cubicBezTo>
                    <a:pt x="67" y="31"/>
                    <a:pt x="67" y="31"/>
                    <a:pt x="67" y="31"/>
                  </a:cubicBezTo>
                  <a:cubicBezTo>
                    <a:pt x="67" y="31"/>
                    <a:pt x="68" y="31"/>
                    <a:pt x="68" y="31"/>
                  </a:cubicBezTo>
                  <a:cubicBezTo>
                    <a:pt x="68" y="31"/>
                    <a:pt x="68" y="31"/>
                    <a:pt x="68" y="31"/>
                  </a:cubicBezTo>
                  <a:close/>
                  <a:moveTo>
                    <a:pt x="75" y="31"/>
                  </a:moveTo>
                  <a:cubicBezTo>
                    <a:pt x="74" y="31"/>
                    <a:pt x="74" y="31"/>
                    <a:pt x="74" y="31"/>
                  </a:cubicBezTo>
                  <a:cubicBezTo>
                    <a:pt x="74" y="31"/>
                    <a:pt x="74" y="31"/>
                    <a:pt x="74" y="31"/>
                  </a:cubicBezTo>
                  <a:cubicBezTo>
                    <a:pt x="74" y="31"/>
                    <a:pt x="74" y="31"/>
                    <a:pt x="74" y="31"/>
                  </a:cubicBezTo>
                  <a:cubicBezTo>
                    <a:pt x="75" y="31"/>
                    <a:pt x="75" y="31"/>
                    <a:pt x="75" y="31"/>
                  </a:cubicBezTo>
                  <a:cubicBezTo>
                    <a:pt x="75" y="31"/>
                    <a:pt x="75" y="31"/>
                    <a:pt x="75" y="31"/>
                  </a:cubicBezTo>
                  <a:close/>
                  <a:moveTo>
                    <a:pt x="75" y="31"/>
                  </a:moveTo>
                  <a:cubicBezTo>
                    <a:pt x="75" y="31"/>
                    <a:pt x="74" y="31"/>
                    <a:pt x="74" y="31"/>
                  </a:cubicBezTo>
                  <a:cubicBezTo>
                    <a:pt x="75" y="31"/>
                    <a:pt x="75" y="31"/>
                    <a:pt x="75" y="31"/>
                  </a:cubicBezTo>
                  <a:cubicBezTo>
                    <a:pt x="75" y="31"/>
                    <a:pt x="75" y="31"/>
                    <a:pt x="75" y="31"/>
                  </a:cubicBezTo>
                  <a:cubicBezTo>
                    <a:pt x="75" y="31"/>
                    <a:pt x="75" y="31"/>
                    <a:pt x="75" y="31"/>
                  </a:cubicBezTo>
                  <a:close/>
                  <a:moveTo>
                    <a:pt x="75" y="32"/>
                  </a:moveTo>
                  <a:cubicBezTo>
                    <a:pt x="75" y="32"/>
                    <a:pt x="75" y="32"/>
                    <a:pt x="75" y="32"/>
                  </a:cubicBezTo>
                  <a:cubicBezTo>
                    <a:pt x="75" y="32"/>
                    <a:pt x="75" y="32"/>
                    <a:pt x="75" y="32"/>
                  </a:cubicBezTo>
                  <a:close/>
                  <a:moveTo>
                    <a:pt x="133" y="8"/>
                  </a:moveTo>
                  <a:cubicBezTo>
                    <a:pt x="133" y="8"/>
                    <a:pt x="133" y="9"/>
                    <a:pt x="133" y="9"/>
                  </a:cubicBezTo>
                  <a:cubicBezTo>
                    <a:pt x="133" y="9"/>
                    <a:pt x="133" y="8"/>
                    <a:pt x="133" y="8"/>
                  </a:cubicBezTo>
                  <a:close/>
                </a:path>
              </a:pathLst>
            </a:custGeom>
            <a:grpFill/>
            <a:ln w="9525">
              <a:solidFill>
                <a:schemeClr val="bg1"/>
              </a:solidFill>
              <a:round/>
              <a:headEnd/>
              <a:tailEnd/>
            </a:ln>
          </p:spPr>
          <p:txBody>
            <a:bodyPr anchor="ctr"/>
            <a:lstStyle/>
            <a:p>
              <a:pPr fontAlgn="auto">
                <a:spcBef>
                  <a:spcPts val="0"/>
                </a:spcBef>
                <a:spcAft>
                  <a:spcPts val="0"/>
                </a:spcAft>
                <a:defRPr/>
              </a:pPr>
              <a:endParaRPr lang="en-US" dirty="0">
                <a:latin typeface="+mn-lt"/>
                <a:ea typeface="+mn-ea"/>
              </a:endParaRPr>
            </a:p>
          </p:txBody>
        </p:sp>
      </p:grpSp>
      <p:sp>
        <p:nvSpPr>
          <p:cNvPr id="51" name="Freeform 133">
            <a:extLst>
              <a:ext uri="{FF2B5EF4-FFF2-40B4-BE49-F238E27FC236}">
                <a16:creationId xmlns:a16="http://schemas.microsoft.com/office/drawing/2014/main" id="{D2E3FBBF-7B0B-4847-9DDA-6C968458B652}"/>
              </a:ext>
            </a:extLst>
          </p:cNvPr>
          <p:cNvSpPr>
            <a:spLocks/>
          </p:cNvSpPr>
          <p:nvPr/>
        </p:nvSpPr>
        <p:spPr bwMode="auto">
          <a:xfrm>
            <a:off x="2140190" y="2817603"/>
            <a:ext cx="299326" cy="302545"/>
          </a:xfrm>
          <a:custGeom>
            <a:avLst/>
            <a:gdLst>
              <a:gd name="T0" fmla="*/ 287572 w 115"/>
              <a:gd name="T1" fmla="*/ 228983 h 116"/>
              <a:gd name="T2" fmla="*/ 220814 w 115"/>
              <a:gd name="T3" fmla="*/ 192963 h 116"/>
              <a:gd name="T4" fmla="*/ 184868 w 115"/>
              <a:gd name="T5" fmla="*/ 177526 h 116"/>
              <a:gd name="T6" fmla="*/ 184868 w 115"/>
              <a:gd name="T7" fmla="*/ 149225 h 116"/>
              <a:gd name="T8" fmla="*/ 197706 w 115"/>
              <a:gd name="T9" fmla="*/ 115778 h 116"/>
              <a:gd name="T10" fmla="*/ 213112 w 115"/>
              <a:gd name="T11" fmla="*/ 97768 h 116"/>
              <a:gd name="T12" fmla="*/ 202841 w 115"/>
              <a:gd name="T13" fmla="*/ 77185 h 116"/>
              <a:gd name="T14" fmla="*/ 205409 w 115"/>
              <a:gd name="T15" fmla="*/ 46311 h 116"/>
              <a:gd name="T16" fmla="*/ 148921 w 115"/>
              <a:gd name="T17" fmla="*/ 0 h 116"/>
              <a:gd name="T18" fmla="*/ 89866 w 115"/>
              <a:gd name="T19" fmla="*/ 46311 h 116"/>
              <a:gd name="T20" fmla="*/ 92434 w 115"/>
              <a:gd name="T21" fmla="*/ 77185 h 116"/>
              <a:gd name="T22" fmla="*/ 84731 w 115"/>
              <a:gd name="T23" fmla="*/ 97768 h 116"/>
              <a:gd name="T24" fmla="*/ 97569 w 115"/>
              <a:gd name="T25" fmla="*/ 115778 h 116"/>
              <a:gd name="T26" fmla="*/ 112975 w 115"/>
              <a:gd name="T27" fmla="*/ 149225 h 116"/>
              <a:gd name="T28" fmla="*/ 112975 w 115"/>
              <a:gd name="T29" fmla="*/ 177526 h 116"/>
              <a:gd name="T30" fmla="*/ 77028 w 115"/>
              <a:gd name="T31" fmla="*/ 192963 h 116"/>
              <a:gd name="T32" fmla="*/ 10270 w 115"/>
              <a:gd name="T33" fmla="*/ 228983 h 116"/>
              <a:gd name="T34" fmla="*/ 2568 w 115"/>
              <a:gd name="T35" fmla="*/ 298450 h 116"/>
              <a:gd name="T36" fmla="*/ 292707 w 115"/>
              <a:gd name="T37" fmla="*/ 298450 h 116"/>
              <a:gd name="T38" fmla="*/ 287572 w 115"/>
              <a:gd name="T39" fmla="*/ 228983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5" h="116">
                <a:moveTo>
                  <a:pt x="112" y="89"/>
                </a:moveTo>
                <a:cubicBezTo>
                  <a:pt x="109" y="83"/>
                  <a:pt x="97" y="80"/>
                  <a:pt x="86" y="75"/>
                </a:cubicBezTo>
                <a:cubicBezTo>
                  <a:pt x="75" y="71"/>
                  <a:pt x="72" y="69"/>
                  <a:pt x="72" y="69"/>
                </a:cubicBezTo>
                <a:cubicBezTo>
                  <a:pt x="72" y="58"/>
                  <a:pt x="72" y="58"/>
                  <a:pt x="72" y="58"/>
                </a:cubicBezTo>
                <a:cubicBezTo>
                  <a:pt x="72" y="58"/>
                  <a:pt x="76" y="55"/>
                  <a:pt x="77" y="45"/>
                </a:cubicBezTo>
                <a:cubicBezTo>
                  <a:pt x="80" y="45"/>
                  <a:pt x="83" y="41"/>
                  <a:pt x="83" y="38"/>
                </a:cubicBezTo>
                <a:cubicBezTo>
                  <a:pt x="83" y="36"/>
                  <a:pt x="83" y="29"/>
                  <a:pt x="79" y="30"/>
                </a:cubicBezTo>
                <a:cubicBezTo>
                  <a:pt x="80" y="25"/>
                  <a:pt x="81" y="20"/>
                  <a:pt x="80" y="18"/>
                </a:cubicBezTo>
                <a:cubicBezTo>
                  <a:pt x="80" y="9"/>
                  <a:pt x="71" y="0"/>
                  <a:pt x="58" y="0"/>
                </a:cubicBezTo>
                <a:cubicBezTo>
                  <a:pt x="45" y="0"/>
                  <a:pt x="36" y="9"/>
                  <a:pt x="35" y="18"/>
                </a:cubicBezTo>
                <a:cubicBezTo>
                  <a:pt x="35" y="20"/>
                  <a:pt x="35" y="25"/>
                  <a:pt x="36" y="30"/>
                </a:cubicBezTo>
                <a:cubicBezTo>
                  <a:pt x="33" y="29"/>
                  <a:pt x="32" y="36"/>
                  <a:pt x="33" y="38"/>
                </a:cubicBezTo>
                <a:cubicBezTo>
                  <a:pt x="33" y="41"/>
                  <a:pt x="35" y="45"/>
                  <a:pt x="38" y="45"/>
                </a:cubicBezTo>
                <a:cubicBezTo>
                  <a:pt x="39" y="55"/>
                  <a:pt x="44" y="58"/>
                  <a:pt x="44" y="58"/>
                </a:cubicBezTo>
                <a:cubicBezTo>
                  <a:pt x="44" y="69"/>
                  <a:pt x="44" y="69"/>
                  <a:pt x="44" y="69"/>
                </a:cubicBezTo>
                <a:cubicBezTo>
                  <a:pt x="44" y="69"/>
                  <a:pt x="41" y="71"/>
                  <a:pt x="30" y="75"/>
                </a:cubicBezTo>
                <a:cubicBezTo>
                  <a:pt x="18" y="80"/>
                  <a:pt x="7" y="83"/>
                  <a:pt x="4" y="89"/>
                </a:cubicBezTo>
                <a:cubicBezTo>
                  <a:pt x="0" y="93"/>
                  <a:pt x="1" y="116"/>
                  <a:pt x="1" y="116"/>
                </a:cubicBezTo>
                <a:cubicBezTo>
                  <a:pt x="114" y="116"/>
                  <a:pt x="114" y="116"/>
                  <a:pt x="114" y="116"/>
                </a:cubicBezTo>
                <a:cubicBezTo>
                  <a:pt x="114" y="116"/>
                  <a:pt x="115" y="93"/>
                  <a:pt x="112" y="89"/>
                </a:cubicBezTo>
                <a:close/>
              </a:path>
            </a:pathLst>
          </a:custGeom>
          <a:solidFill>
            <a:schemeClr val="bg1"/>
          </a:solidFill>
          <a:ln>
            <a:solidFill>
              <a:schemeClr val="bg1"/>
            </a:solidFill>
          </a:ln>
        </p:spPr>
        <p:txBody>
          <a:bodyPr anchor="ctr"/>
          <a:lstStyle/>
          <a:p>
            <a:endParaRPr lang="en-US" dirty="0"/>
          </a:p>
        </p:txBody>
      </p:sp>
    </p:spTree>
    <p:extLst>
      <p:ext uri="{BB962C8B-B14F-4D97-AF65-F5344CB8AC3E}">
        <p14:creationId xmlns:p14="http://schemas.microsoft.com/office/powerpoint/2010/main" val="315743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740953-4452-1765-7B42-0A80842AE743}"/>
              </a:ext>
            </a:extLst>
          </p:cNvPr>
          <p:cNvPicPr>
            <a:picLocks noChangeAspect="1"/>
          </p:cNvPicPr>
          <p:nvPr/>
        </p:nvPicPr>
        <p:blipFill>
          <a:blip r:embed="rId2"/>
          <a:stretch>
            <a:fillRect/>
          </a:stretch>
        </p:blipFill>
        <p:spPr>
          <a:xfrm>
            <a:off x="0" y="116632"/>
            <a:ext cx="8655816" cy="6102350"/>
          </a:xfrm>
          <a:prstGeom prst="rect">
            <a:avLst/>
          </a:prstGeom>
          <a:noFill/>
        </p:spPr>
      </p:pic>
    </p:spTree>
    <p:extLst>
      <p:ext uri="{BB962C8B-B14F-4D97-AF65-F5344CB8AC3E}">
        <p14:creationId xmlns:p14="http://schemas.microsoft.com/office/powerpoint/2010/main" val="3665062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D01248-D611-B903-2E44-5A8FC2187925}"/>
              </a:ext>
            </a:extLst>
          </p:cNvPr>
          <p:cNvSpPr>
            <a:spLocks noGrp="1"/>
          </p:cNvSpPr>
          <p:nvPr>
            <p:ph type="title"/>
          </p:nvPr>
        </p:nvSpPr>
        <p:spPr/>
        <p:txBody>
          <a:bodyPr/>
          <a:lstStyle/>
          <a:p>
            <a:endParaRPr lang="hr-HR"/>
          </a:p>
        </p:txBody>
      </p:sp>
      <p:sp>
        <p:nvSpPr>
          <p:cNvPr id="5" name="Content Placeholder 4">
            <a:extLst>
              <a:ext uri="{FF2B5EF4-FFF2-40B4-BE49-F238E27FC236}">
                <a16:creationId xmlns:a16="http://schemas.microsoft.com/office/drawing/2014/main" id="{A52AA342-866C-F056-9145-C0A760F3E3DA}"/>
              </a:ext>
            </a:extLst>
          </p:cNvPr>
          <p:cNvSpPr>
            <a:spLocks noGrp="1"/>
          </p:cNvSpPr>
          <p:nvPr>
            <p:ph idx="1"/>
          </p:nvPr>
        </p:nvSpPr>
        <p:spPr/>
        <p:txBody>
          <a:bodyPr/>
          <a:lstStyle/>
          <a:p>
            <a:endParaRPr lang="hr-HR"/>
          </a:p>
        </p:txBody>
      </p:sp>
      <p:pic>
        <p:nvPicPr>
          <p:cNvPr id="3" name="Picture 2">
            <a:extLst>
              <a:ext uri="{FF2B5EF4-FFF2-40B4-BE49-F238E27FC236}">
                <a16:creationId xmlns:a16="http://schemas.microsoft.com/office/drawing/2014/main" id="{FF06537F-E2A0-4D3A-DC6B-78CEDFD300BB}"/>
              </a:ext>
            </a:extLst>
          </p:cNvPr>
          <p:cNvPicPr>
            <a:picLocks noChangeAspect="1"/>
          </p:cNvPicPr>
          <p:nvPr/>
        </p:nvPicPr>
        <p:blipFill>
          <a:blip r:embed="rId2"/>
          <a:stretch>
            <a:fillRect/>
          </a:stretch>
        </p:blipFill>
        <p:spPr>
          <a:xfrm>
            <a:off x="467544" y="1124744"/>
            <a:ext cx="7128792" cy="4958689"/>
          </a:xfrm>
          <a:prstGeom prst="rect">
            <a:avLst/>
          </a:prstGeom>
        </p:spPr>
      </p:pic>
    </p:spTree>
    <p:extLst>
      <p:ext uri="{BB962C8B-B14F-4D97-AF65-F5344CB8AC3E}">
        <p14:creationId xmlns:p14="http://schemas.microsoft.com/office/powerpoint/2010/main" val="195805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82E7-CEFE-986B-47E1-95B3FEBF4A40}"/>
              </a:ext>
            </a:extLst>
          </p:cNvPr>
          <p:cNvSpPr>
            <a:spLocks noGrp="1"/>
          </p:cNvSpPr>
          <p:nvPr>
            <p:ph type="title"/>
          </p:nvPr>
        </p:nvSpPr>
        <p:spPr/>
        <p:txBody>
          <a:bodyPr/>
          <a:lstStyle/>
          <a:p>
            <a:endParaRPr lang="hr-HR"/>
          </a:p>
        </p:txBody>
      </p:sp>
      <p:pic>
        <p:nvPicPr>
          <p:cNvPr id="7" name="Content Placeholder 6">
            <a:extLst>
              <a:ext uri="{FF2B5EF4-FFF2-40B4-BE49-F238E27FC236}">
                <a16:creationId xmlns:a16="http://schemas.microsoft.com/office/drawing/2014/main" id="{29A9D4B0-D791-0D08-292E-580ECB80509A}"/>
              </a:ext>
            </a:extLst>
          </p:cNvPr>
          <p:cNvPicPr>
            <a:picLocks noGrp="1" noChangeAspect="1"/>
          </p:cNvPicPr>
          <p:nvPr>
            <p:ph idx="1"/>
          </p:nvPr>
        </p:nvPicPr>
        <p:blipFill>
          <a:blip r:embed="rId2"/>
          <a:stretch>
            <a:fillRect/>
          </a:stretch>
        </p:blipFill>
        <p:spPr>
          <a:xfrm>
            <a:off x="755576" y="371887"/>
            <a:ext cx="7292070" cy="5700291"/>
          </a:xfrm>
        </p:spPr>
      </p:pic>
    </p:spTree>
    <p:extLst>
      <p:ext uri="{BB962C8B-B14F-4D97-AF65-F5344CB8AC3E}">
        <p14:creationId xmlns:p14="http://schemas.microsoft.com/office/powerpoint/2010/main" val="193072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C938-E5A2-420A-8CB8-3464AEAA8DF1}"/>
              </a:ext>
            </a:extLst>
          </p:cNvPr>
          <p:cNvSpPr>
            <a:spLocks noGrp="1"/>
          </p:cNvSpPr>
          <p:nvPr>
            <p:ph type="title"/>
          </p:nvPr>
        </p:nvSpPr>
        <p:spPr/>
        <p:txBody>
          <a:bodyPr/>
          <a:lstStyle/>
          <a:p>
            <a:r>
              <a:rPr lang="hr-HR" dirty="0" err="1"/>
              <a:t>Cyber</a:t>
            </a:r>
            <a:r>
              <a:rPr lang="hr-HR" dirty="0"/>
              <a:t> kriminal</a:t>
            </a:r>
          </a:p>
        </p:txBody>
      </p:sp>
      <p:sp>
        <p:nvSpPr>
          <p:cNvPr id="5" name="Content Placeholder 4">
            <a:extLst>
              <a:ext uri="{FF2B5EF4-FFF2-40B4-BE49-F238E27FC236}">
                <a16:creationId xmlns:a16="http://schemas.microsoft.com/office/drawing/2014/main" id="{AA23A422-659E-7E1F-4246-E5E247D816CE}"/>
              </a:ext>
            </a:extLst>
          </p:cNvPr>
          <p:cNvSpPr>
            <a:spLocks noGrp="1"/>
          </p:cNvSpPr>
          <p:nvPr>
            <p:ph idx="1"/>
          </p:nvPr>
        </p:nvSpPr>
        <p:spPr/>
        <p:txBody>
          <a:bodyPr/>
          <a:lstStyle/>
          <a:p>
            <a:endParaRPr lang="hr-HR"/>
          </a:p>
        </p:txBody>
      </p:sp>
      <p:pic>
        <p:nvPicPr>
          <p:cNvPr id="4" name="Picture 4" descr="Infographic">
            <a:extLst>
              <a:ext uri="{FF2B5EF4-FFF2-40B4-BE49-F238E27FC236}">
                <a16:creationId xmlns:a16="http://schemas.microsoft.com/office/drawing/2014/main" id="{8FACEF2A-54B6-4AA6-802E-BD04BC0EA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5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hr-HR" dirty="0"/>
              <a:t>Agenda</a:t>
            </a:r>
            <a:endParaRPr lang="en-US" dirty="0"/>
          </a:p>
        </p:txBody>
      </p:sp>
      <p:sp>
        <p:nvSpPr>
          <p:cNvPr id="15363" name="Content Placeholder 2"/>
          <p:cNvSpPr>
            <a:spLocks noGrp="1"/>
          </p:cNvSpPr>
          <p:nvPr>
            <p:ph idx="1"/>
          </p:nvPr>
        </p:nvSpPr>
        <p:spPr/>
        <p:txBody>
          <a:bodyPr/>
          <a:lstStyle/>
          <a:p>
            <a:r>
              <a:rPr lang="hr-HR" dirty="0"/>
              <a:t>Uvod</a:t>
            </a:r>
          </a:p>
          <a:p>
            <a:r>
              <a:rPr lang="hr-HR" dirty="0"/>
              <a:t>Trendovi</a:t>
            </a:r>
          </a:p>
          <a:p>
            <a:r>
              <a:rPr lang="hr-HR" dirty="0"/>
              <a:t>Threat Actors</a:t>
            </a:r>
          </a:p>
          <a:p>
            <a:r>
              <a:rPr lang="hr-HR" dirty="0"/>
              <a:t>Informacijska sigurnost definicija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anim calcmode="lin" valueType="num">
                                      <p:cBhvr>
                                        <p:cTn id="8"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animEffect transition="in" filter="fade">
                                      <p:cBhvr>
                                        <p:cTn id="14" dur="1000"/>
                                        <p:tgtEl>
                                          <p:spTgt spid="15363">
                                            <p:txEl>
                                              <p:pRg st="1" end="1"/>
                                            </p:txEl>
                                          </p:spTgt>
                                        </p:tgtEl>
                                      </p:cBhvr>
                                    </p:animEffect>
                                    <p:anim calcmode="lin" valueType="num">
                                      <p:cBhvr>
                                        <p:cTn id="15"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3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363">
                                            <p:txEl>
                                              <p:pRg st="2" end="2"/>
                                            </p:txEl>
                                          </p:spTgt>
                                        </p:tgtEl>
                                        <p:attrNameLst>
                                          <p:attrName>style.visibility</p:attrName>
                                        </p:attrNameLst>
                                      </p:cBhvr>
                                      <p:to>
                                        <p:strVal val="visible"/>
                                      </p:to>
                                    </p:set>
                                    <p:animEffect transition="in" filter="fade">
                                      <p:cBhvr>
                                        <p:cTn id="21" dur="1000"/>
                                        <p:tgtEl>
                                          <p:spTgt spid="15363">
                                            <p:txEl>
                                              <p:pRg st="2" end="2"/>
                                            </p:txEl>
                                          </p:spTgt>
                                        </p:tgtEl>
                                      </p:cBhvr>
                                    </p:animEffect>
                                    <p:anim calcmode="lin" valueType="num">
                                      <p:cBhvr>
                                        <p:cTn id="22"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3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363">
                                            <p:txEl>
                                              <p:pRg st="3" end="3"/>
                                            </p:txEl>
                                          </p:spTgt>
                                        </p:tgtEl>
                                        <p:attrNameLst>
                                          <p:attrName>style.visibility</p:attrName>
                                        </p:attrNameLst>
                                      </p:cBhvr>
                                      <p:to>
                                        <p:strVal val="visible"/>
                                      </p:to>
                                    </p:set>
                                    <p:animEffect transition="in" filter="fade">
                                      <p:cBhvr>
                                        <p:cTn id="28" dur="1000"/>
                                        <p:tgtEl>
                                          <p:spTgt spid="15363">
                                            <p:txEl>
                                              <p:pRg st="3" end="3"/>
                                            </p:txEl>
                                          </p:spTgt>
                                        </p:tgtEl>
                                      </p:cBhvr>
                                    </p:animEffect>
                                    <p:anim calcmode="lin" valueType="num">
                                      <p:cBhvr>
                                        <p:cTn id="29"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36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2F940-E0C5-9693-6A5D-AD800D8A4EDF}"/>
              </a:ext>
            </a:extLst>
          </p:cNvPr>
          <p:cNvSpPr>
            <a:spLocks noGrp="1"/>
          </p:cNvSpPr>
          <p:nvPr>
            <p:ph type="title"/>
          </p:nvPr>
        </p:nvSpPr>
        <p:spPr/>
        <p:txBody>
          <a:bodyPr/>
          <a:lstStyle/>
          <a:p>
            <a:r>
              <a:rPr lang="hr-HR" dirty="0"/>
              <a:t>Kako?</a:t>
            </a:r>
          </a:p>
        </p:txBody>
      </p:sp>
      <p:sp>
        <p:nvSpPr>
          <p:cNvPr id="3" name="Content Placeholder 2">
            <a:extLst>
              <a:ext uri="{FF2B5EF4-FFF2-40B4-BE49-F238E27FC236}">
                <a16:creationId xmlns:a16="http://schemas.microsoft.com/office/drawing/2014/main" id="{90B408DF-93E9-D4CF-A28B-1557609EF0CC}"/>
              </a:ext>
            </a:extLst>
          </p:cNvPr>
          <p:cNvSpPr>
            <a:spLocks noGrp="1"/>
          </p:cNvSpPr>
          <p:nvPr>
            <p:ph idx="1"/>
          </p:nvPr>
        </p:nvSpPr>
        <p:spPr/>
        <p:txBody>
          <a:bodyPr/>
          <a:lstStyle/>
          <a:p>
            <a:endParaRPr lang="hr-HR"/>
          </a:p>
        </p:txBody>
      </p:sp>
      <p:pic>
        <p:nvPicPr>
          <p:cNvPr id="4" name="Picture 3">
            <a:extLst>
              <a:ext uri="{FF2B5EF4-FFF2-40B4-BE49-F238E27FC236}">
                <a16:creationId xmlns:a16="http://schemas.microsoft.com/office/drawing/2014/main" id="{3214B9A7-5DD4-8AC5-2BE3-0F8F67BEB58C}"/>
              </a:ext>
            </a:extLst>
          </p:cNvPr>
          <p:cNvPicPr>
            <a:picLocks noChangeAspect="1"/>
          </p:cNvPicPr>
          <p:nvPr/>
        </p:nvPicPr>
        <p:blipFill>
          <a:blip r:embed="rId2"/>
          <a:stretch>
            <a:fillRect/>
          </a:stretch>
        </p:blipFill>
        <p:spPr>
          <a:xfrm>
            <a:off x="579241" y="72738"/>
            <a:ext cx="7800381" cy="6785262"/>
          </a:xfrm>
          <a:prstGeom prst="rect">
            <a:avLst/>
          </a:prstGeom>
        </p:spPr>
      </p:pic>
    </p:spTree>
    <p:extLst>
      <p:ext uri="{BB962C8B-B14F-4D97-AF65-F5344CB8AC3E}">
        <p14:creationId xmlns:p14="http://schemas.microsoft.com/office/powerpoint/2010/main" val="16501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xt, chat or text message">
            <a:extLst>
              <a:ext uri="{FF2B5EF4-FFF2-40B4-BE49-F238E27FC236}">
                <a16:creationId xmlns:a16="http://schemas.microsoft.com/office/drawing/2014/main" id="{2C6E0FE4-E533-D0A8-2BAC-86A22EB33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573" b="2242"/>
          <a:stretch/>
        </p:blipFill>
        <p:spPr bwMode="auto">
          <a:xfrm>
            <a:off x="20" y="10"/>
            <a:ext cx="9143980" cy="685799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81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a:t>Kako?</a:t>
            </a:r>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926893" y="2508043"/>
            <a:ext cx="3290214" cy="298650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Slikovni rezultat za nmap logo"/>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Slikovni rezultat za nmap logo"/>
          <p:cNvSpPr>
            <a:spLocks noChangeAspect="1" noChangeArrowheads="1"/>
          </p:cNvSpPr>
          <p:nvPr/>
        </p:nvSpPr>
        <p:spPr bwMode="auto">
          <a:xfrm>
            <a:off x="307975"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Slikovni rezultat za nmap"/>
          <p:cNvSpPr>
            <a:spLocks noChangeAspect="1" noChangeArrowheads="1"/>
          </p:cNvSpPr>
          <p:nvPr/>
        </p:nvSpPr>
        <p:spPr bwMode="auto">
          <a:xfrm>
            <a:off x="460375" y="1017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Slikovni rezultat za nmap"/>
          <p:cNvSpPr>
            <a:spLocks noChangeAspect="1" noChangeArrowheads="1"/>
          </p:cNvSpPr>
          <p:nvPr/>
        </p:nvSpPr>
        <p:spPr bwMode="auto">
          <a:xfrm>
            <a:off x="612775" y="1169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4765" y="344371"/>
            <a:ext cx="3768148" cy="176631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262" y="3921565"/>
            <a:ext cx="3154482" cy="209916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4086" y="2101908"/>
            <a:ext cx="3315438" cy="186493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1139" y="3416193"/>
            <a:ext cx="3416429" cy="192174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92" y="1279088"/>
            <a:ext cx="4006129" cy="2253448"/>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56" y="3566222"/>
            <a:ext cx="3672486" cy="206577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761" y="4330597"/>
            <a:ext cx="4360589" cy="2452832"/>
          </a:xfrm>
          <a:prstGeom prst="rect">
            <a:avLst/>
          </a:prstGeom>
        </p:spPr>
      </p:pic>
      <p:pic>
        <p:nvPicPr>
          <p:cNvPr id="7170" name="Picture 2" descr="ChatGPT - Wikipedia">
            <a:extLst>
              <a:ext uri="{FF2B5EF4-FFF2-40B4-BE49-F238E27FC236}">
                <a16:creationId xmlns:a16="http://schemas.microsoft.com/office/drawing/2014/main" id="{79C3AF54-4B33-6843-C4DB-EE56FCD3FF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36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170"/>
                                        </p:tgtEl>
                                        <p:attrNameLst>
                                          <p:attrName>style.visibility</p:attrName>
                                        </p:attrNameLst>
                                      </p:cBhvr>
                                      <p:to>
                                        <p:strVal val="visible"/>
                                      </p:to>
                                    </p:set>
                                    <p:anim calcmode="lin" valueType="num">
                                      <p:cBhvr additive="base">
                                        <p:cTn id="55" dur="500" fill="hold"/>
                                        <p:tgtEl>
                                          <p:spTgt spid="7170"/>
                                        </p:tgtEl>
                                        <p:attrNameLst>
                                          <p:attrName>ppt_x</p:attrName>
                                        </p:attrNameLst>
                                      </p:cBhvr>
                                      <p:tavLst>
                                        <p:tav tm="0">
                                          <p:val>
                                            <p:strVal val="#ppt_x"/>
                                          </p:val>
                                        </p:tav>
                                        <p:tav tm="100000">
                                          <p:val>
                                            <p:strVal val="#ppt_x"/>
                                          </p:val>
                                        </p:tav>
                                      </p:tavLst>
                                    </p:anim>
                                    <p:anim calcmode="lin" valueType="num">
                                      <p:cBhvr additive="base">
                                        <p:cTn id="5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1B4376E-83F8-4E91-9C58-EE3D92C4D123}"/>
              </a:ext>
            </a:extLst>
          </p:cNvPr>
          <p:cNvSpPr>
            <a:spLocks noGrp="1"/>
          </p:cNvSpPr>
          <p:nvPr>
            <p:ph type="title"/>
          </p:nvPr>
        </p:nvSpPr>
        <p:spPr/>
        <p:txBody>
          <a:bodyPr/>
          <a:lstStyle/>
          <a:p>
            <a:r>
              <a:rPr lang="hr-HR" dirty="0"/>
              <a:t>Kako?</a:t>
            </a:r>
          </a:p>
        </p:txBody>
      </p:sp>
      <p:sp>
        <p:nvSpPr>
          <p:cNvPr id="4" name="Content Placeholder 3">
            <a:extLst>
              <a:ext uri="{FF2B5EF4-FFF2-40B4-BE49-F238E27FC236}">
                <a16:creationId xmlns:a16="http://schemas.microsoft.com/office/drawing/2014/main" id="{6FFCF417-FD2C-6720-966E-3E9D269B5D25}"/>
              </a:ext>
            </a:extLst>
          </p:cNvPr>
          <p:cNvSpPr>
            <a:spLocks noGrp="1"/>
          </p:cNvSpPr>
          <p:nvPr>
            <p:ph idx="1"/>
          </p:nvPr>
        </p:nvSpPr>
        <p:spPr/>
        <p:txBody>
          <a:bodyPr/>
          <a:lstStyle/>
          <a:p>
            <a:endParaRPr lang="hr-HR"/>
          </a:p>
        </p:txBody>
      </p:sp>
      <p:pic>
        <p:nvPicPr>
          <p:cNvPr id="6" name="Picture 5">
            <a:extLst>
              <a:ext uri="{FF2B5EF4-FFF2-40B4-BE49-F238E27FC236}">
                <a16:creationId xmlns:a16="http://schemas.microsoft.com/office/drawing/2014/main" id="{CDC65833-4BC1-C140-F490-C12DB415A569}"/>
              </a:ext>
            </a:extLst>
          </p:cNvPr>
          <p:cNvPicPr>
            <a:picLocks noChangeAspect="1"/>
          </p:cNvPicPr>
          <p:nvPr/>
        </p:nvPicPr>
        <p:blipFill>
          <a:blip r:embed="rId2"/>
          <a:stretch>
            <a:fillRect/>
          </a:stretch>
        </p:blipFill>
        <p:spPr>
          <a:xfrm>
            <a:off x="0" y="1579791"/>
            <a:ext cx="9144000" cy="3698417"/>
          </a:xfrm>
          <a:prstGeom prst="rect">
            <a:avLst/>
          </a:prstGeom>
        </p:spPr>
      </p:pic>
      <p:pic>
        <p:nvPicPr>
          <p:cNvPr id="9" name="Picture 8">
            <a:extLst>
              <a:ext uri="{FF2B5EF4-FFF2-40B4-BE49-F238E27FC236}">
                <a16:creationId xmlns:a16="http://schemas.microsoft.com/office/drawing/2014/main" id="{D5637AF1-40B0-101D-216F-EE753D6990C0}"/>
              </a:ext>
            </a:extLst>
          </p:cNvPr>
          <p:cNvPicPr>
            <a:picLocks noChangeAspect="1"/>
          </p:cNvPicPr>
          <p:nvPr/>
        </p:nvPicPr>
        <p:blipFill>
          <a:blip r:embed="rId3"/>
          <a:stretch>
            <a:fillRect/>
          </a:stretch>
        </p:blipFill>
        <p:spPr>
          <a:xfrm>
            <a:off x="2051720" y="701672"/>
            <a:ext cx="1074513" cy="5052498"/>
          </a:xfrm>
          <a:prstGeom prst="rect">
            <a:avLst/>
          </a:prstGeom>
        </p:spPr>
      </p:pic>
    </p:spTree>
    <p:extLst>
      <p:ext uri="{BB962C8B-B14F-4D97-AF65-F5344CB8AC3E}">
        <p14:creationId xmlns:p14="http://schemas.microsoft.com/office/powerpoint/2010/main" val="31306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err="1"/>
              <a:t>Malware</a:t>
            </a:r>
            <a:r>
              <a:rPr lang="hr-HR" dirty="0"/>
              <a:t> - Ucjenjivački napadi (</a:t>
            </a:r>
            <a:r>
              <a:rPr lang="hr-HR" dirty="0" err="1"/>
              <a:t>ransomware</a:t>
            </a:r>
            <a:r>
              <a:rPr lang="hr-HR" dirty="0"/>
              <a:t>)</a:t>
            </a:r>
            <a:endParaRPr lang="en-US" dirty="0"/>
          </a:p>
        </p:txBody>
      </p:sp>
      <p:sp>
        <p:nvSpPr>
          <p:cNvPr id="2" name="Content Placeholder 1"/>
          <p:cNvSpPr>
            <a:spLocks noGrp="1"/>
          </p:cNvSpPr>
          <p:nvPr>
            <p:ph idx="1"/>
          </p:nvPr>
        </p:nvSpPr>
        <p:spPr/>
        <p:txBody>
          <a:bodyPr/>
          <a:lstStyle/>
          <a:p>
            <a:r>
              <a:rPr lang="hr-HR" dirty="0" err="1"/>
              <a:t>Maersk</a:t>
            </a:r>
            <a:r>
              <a:rPr lang="hr-HR" dirty="0"/>
              <a:t> Najveća kargo kompanija u svijetu</a:t>
            </a:r>
          </a:p>
          <a:p>
            <a:r>
              <a:rPr lang="hr-HR" dirty="0"/>
              <a:t>Svaki sedmi kontejner ide preko njih</a:t>
            </a:r>
          </a:p>
          <a:p>
            <a:r>
              <a:rPr lang="hr-HR" dirty="0"/>
              <a:t>Šteta zbog </a:t>
            </a:r>
            <a:r>
              <a:rPr lang="hr-HR" dirty="0" err="1"/>
              <a:t>notPetya</a:t>
            </a:r>
            <a:r>
              <a:rPr lang="hr-HR" dirty="0"/>
              <a:t> </a:t>
            </a:r>
            <a:r>
              <a:rPr lang="hr-HR" dirty="0" err="1"/>
              <a:t>Ransomwarea</a:t>
            </a:r>
            <a:r>
              <a:rPr lang="hr-HR" dirty="0"/>
              <a:t> (June 27, 2017) iznosila oko 300 </a:t>
            </a:r>
            <a:r>
              <a:rPr lang="hr-HR" dirty="0" err="1"/>
              <a:t>mil</a:t>
            </a:r>
            <a:r>
              <a:rPr lang="hr-HR" dirty="0"/>
              <a:t> $</a:t>
            </a:r>
          </a:p>
          <a:p>
            <a:r>
              <a:rPr lang="hr-HR" dirty="0"/>
              <a:t>Kompletna Windows domena kriptirana (oko 88.000 zaposlenika)</a:t>
            </a:r>
          </a:p>
          <a:p>
            <a:r>
              <a:rPr lang="hr-HR" dirty="0"/>
              <a:t>Ispad trajao danima</a:t>
            </a:r>
          </a:p>
          <a:p>
            <a:r>
              <a:rPr lang="hr-HR" dirty="0"/>
              <a:t>Komunicirali putem </a:t>
            </a:r>
            <a:r>
              <a:rPr lang="hr-HR" dirty="0" err="1"/>
              <a:t>Whatsapp</a:t>
            </a:r>
            <a:r>
              <a:rPr lang="hr-HR" dirty="0"/>
              <a:t>-a</a:t>
            </a:r>
          </a:p>
          <a:p>
            <a:r>
              <a:rPr lang="en-US" dirty="0">
                <a:hlinkClick r:id="rId2"/>
              </a:rPr>
              <a:t>https://www.theregister.co.uk/2018/01/25/after_notpetya_maersk_replaced_everything/</a:t>
            </a:r>
            <a:endParaRPr lang="hr-HR" dirty="0"/>
          </a:p>
          <a:p>
            <a:pPr lvl="1"/>
            <a:r>
              <a:rPr lang="hr-HR" dirty="0"/>
              <a:t>Za 10 dana napravili reinstalaciju 4000 servera, 45000 računala, 2500 aplikacija</a:t>
            </a:r>
            <a:endParaRPr lang="en-US" dirty="0"/>
          </a:p>
        </p:txBody>
      </p:sp>
    </p:spTree>
    <p:extLst>
      <p:ext uri="{BB962C8B-B14F-4D97-AF65-F5344CB8AC3E}">
        <p14:creationId xmlns:p14="http://schemas.microsoft.com/office/powerpoint/2010/main" val="2289870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err="1"/>
              <a:t>Ransomware</a:t>
            </a:r>
            <a:r>
              <a:rPr lang="hr-HR" dirty="0"/>
              <a:t> (Big game </a:t>
            </a:r>
            <a:r>
              <a:rPr lang="hr-HR" dirty="0" err="1"/>
              <a:t>hunting</a:t>
            </a:r>
            <a:r>
              <a:rPr lang="hr-HR" dirty="0"/>
              <a:t>)</a:t>
            </a:r>
            <a:endParaRPr lang="en-US" dirty="0"/>
          </a:p>
        </p:txBody>
      </p:sp>
      <p:sp>
        <p:nvSpPr>
          <p:cNvPr id="5" name="Content Placeholder 4">
            <a:extLst>
              <a:ext uri="{FF2B5EF4-FFF2-40B4-BE49-F238E27FC236}">
                <a16:creationId xmlns:a16="http://schemas.microsoft.com/office/drawing/2014/main" id="{CE14179F-2129-4C87-9745-DB1F0CB75F46}"/>
              </a:ext>
            </a:extLst>
          </p:cNvPr>
          <p:cNvSpPr>
            <a:spLocks noGrp="1"/>
          </p:cNvSpPr>
          <p:nvPr>
            <p:ph idx="1"/>
          </p:nvPr>
        </p:nvSpPr>
        <p:spPr/>
        <p:txBody>
          <a:bodyPr/>
          <a:lstStyle/>
          <a:p>
            <a:r>
              <a:rPr lang="en-US" b="1" dirty="0"/>
              <a:t>In 2019, ransomware completely evolved. </a:t>
            </a:r>
            <a:r>
              <a:rPr lang="en-US" dirty="0"/>
              <a:t>Mass distribution campaigns designed to indiscriminately infect home users are out. Targeted campaigns aimed at taking down mid- to large-sized organizations are in</a:t>
            </a:r>
            <a:endParaRPr lang="hr-HR" dirty="0"/>
          </a:p>
          <a:p>
            <a:r>
              <a:rPr lang="en-US" b="1" dirty="0"/>
              <a:t>major shift away from high-volume, low-return campaigns (think mass spa</a:t>
            </a:r>
            <a:r>
              <a:rPr lang="hr-HR" b="1" dirty="0"/>
              <a:t>m</a:t>
            </a:r>
            <a:r>
              <a:rPr lang="en-US" b="1" dirty="0"/>
              <a:t>) in favor of low-volume, high-return attacks </a:t>
            </a:r>
            <a:r>
              <a:rPr lang="en-US" dirty="0"/>
              <a:t>specifically targeting businesses and organizations that </a:t>
            </a:r>
            <a:endParaRPr lang="hr-HR" dirty="0"/>
          </a:p>
          <a:p>
            <a:pPr lvl="1"/>
            <a:r>
              <a:rPr lang="en-US" dirty="0"/>
              <a:t>a) have the funds/insurance coverage necessary to pay large ransom demands; </a:t>
            </a:r>
            <a:endParaRPr lang="hr-HR" dirty="0"/>
          </a:p>
          <a:p>
            <a:pPr lvl="1"/>
            <a:r>
              <a:rPr lang="en-US" dirty="0"/>
              <a:t>b) are especially sensitive to downtime (and therefore more likely to pay).</a:t>
            </a:r>
            <a:endParaRPr lang="hr-HR" dirty="0"/>
          </a:p>
          <a:p>
            <a:r>
              <a:rPr lang="en-US" dirty="0"/>
              <a:t>“a bigger and bigger share of all ransomware payment volume being made up of payments of $1 million or more.”</a:t>
            </a:r>
            <a:endParaRPr lang="hr-HR" dirty="0"/>
          </a:p>
        </p:txBody>
      </p:sp>
    </p:spTree>
    <p:extLst>
      <p:ext uri="{BB962C8B-B14F-4D97-AF65-F5344CB8AC3E}">
        <p14:creationId xmlns:p14="http://schemas.microsoft.com/office/powerpoint/2010/main" val="2100311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B39F-A0E1-F3B9-E947-AA399781D88A}"/>
              </a:ext>
            </a:extLst>
          </p:cNvPr>
          <p:cNvSpPr>
            <a:spLocks noGrp="1"/>
          </p:cNvSpPr>
          <p:nvPr>
            <p:ph type="title"/>
          </p:nvPr>
        </p:nvSpPr>
        <p:spPr/>
        <p:txBody>
          <a:bodyPr/>
          <a:lstStyle/>
          <a:p>
            <a:endParaRPr lang="hr-HR"/>
          </a:p>
        </p:txBody>
      </p:sp>
      <p:pic>
        <p:nvPicPr>
          <p:cNvPr id="1026" name="Picture 2" descr="RaaS9lgHDuB">
            <a:extLst>
              <a:ext uri="{FF2B5EF4-FFF2-40B4-BE49-F238E27FC236}">
                <a16:creationId xmlns:a16="http://schemas.microsoft.com/office/drawing/2014/main" id="{BC2A86F3-3C2B-8B08-C93B-24488C2628D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628649" y="620688"/>
            <a:ext cx="7668905"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8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D69DA-607E-AB4A-ADE3-14027BF32524}"/>
              </a:ext>
            </a:extLst>
          </p:cNvPr>
          <p:cNvSpPr>
            <a:spLocks noGrp="1"/>
          </p:cNvSpPr>
          <p:nvPr>
            <p:ph type="title"/>
          </p:nvPr>
        </p:nvSpPr>
        <p:spPr/>
        <p:txBody>
          <a:bodyPr/>
          <a:lstStyle/>
          <a:p>
            <a:endParaRPr lang="hr-HR"/>
          </a:p>
        </p:txBody>
      </p:sp>
      <p:sp>
        <p:nvSpPr>
          <p:cNvPr id="5" name="Content Placeholder 4">
            <a:extLst>
              <a:ext uri="{FF2B5EF4-FFF2-40B4-BE49-F238E27FC236}">
                <a16:creationId xmlns:a16="http://schemas.microsoft.com/office/drawing/2014/main" id="{3AF8687C-D91C-1BB2-9194-39BED8009B7C}"/>
              </a:ext>
            </a:extLst>
          </p:cNvPr>
          <p:cNvSpPr>
            <a:spLocks noGrp="1"/>
          </p:cNvSpPr>
          <p:nvPr>
            <p:ph idx="1"/>
          </p:nvPr>
        </p:nvSpPr>
        <p:spPr/>
        <p:txBody>
          <a:bodyPr/>
          <a:lstStyle/>
          <a:p>
            <a:endParaRPr lang="hr-HR"/>
          </a:p>
        </p:txBody>
      </p:sp>
      <p:pic>
        <p:nvPicPr>
          <p:cNvPr id="3074" name="Picture 2">
            <a:extLst>
              <a:ext uri="{FF2B5EF4-FFF2-40B4-BE49-F238E27FC236}">
                <a16:creationId xmlns:a16="http://schemas.microsoft.com/office/drawing/2014/main" id="{43561F2B-84E4-41B8-AB77-EA4A4ACA3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 y="1124744"/>
            <a:ext cx="8070328" cy="45365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andCrab forum ad">
            <a:extLst>
              <a:ext uri="{FF2B5EF4-FFF2-40B4-BE49-F238E27FC236}">
                <a16:creationId xmlns:a16="http://schemas.microsoft.com/office/drawing/2014/main" id="{A44FE211-A144-4E10-BF12-C924DEEF2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4" y="1939131"/>
            <a:ext cx="9144000" cy="297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5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1E4-F7C4-B9F8-16F7-1DE6EC3D7CE3}"/>
              </a:ext>
            </a:extLst>
          </p:cNvPr>
          <p:cNvSpPr>
            <a:spLocks noGrp="1"/>
          </p:cNvSpPr>
          <p:nvPr>
            <p:ph type="title"/>
          </p:nvPr>
        </p:nvSpPr>
        <p:spPr/>
        <p:txBody>
          <a:bodyPr/>
          <a:lstStyle/>
          <a:p>
            <a:endParaRPr lang="hr-HR"/>
          </a:p>
        </p:txBody>
      </p:sp>
      <p:pic>
        <p:nvPicPr>
          <p:cNvPr id="6146" name="Picture 2" descr="FBI names pipeline cyberattackers | News, Sports, Jobs - Adirondack Daily  Enterprise">
            <a:extLst>
              <a:ext uri="{FF2B5EF4-FFF2-40B4-BE49-F238E27FC236}">
                <a16:creationId xmlns:a16="http://schemas.microsoft.com/office/drawing/2014/main" id="{5B0FE7A0-F466-45A4-98BC-19DAFD5D40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31640" y="131218"/>
            <a:ext cx="6917473" cy="659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97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E4EC-BAA4-BA6C-9C6B-8C2B68F37639}"/>
              </a:ext>
            </a:extLst>
          </p:cNvPr>
          <p:cNvSpPr>
            <a:spLocks noGrp="1"/>
          </p:cNvSpPr>
          <p:nvPr>
            <p:ph type="title"/>
          </p:nvPr>
        </p:nvSpPr>
        <p:spPr/>
        <p:txBody>
          <a:bodyPr/>
          <a:lstStyle/>
          <a:p>
            <a:endParaRPr lang="hr-HR"/>
          </a:p>
        </p:txBody>
      </p:sp>
      <p:pic>
        <p:nvPicPr>
          <p:cNvPr id="8194" name="Picture 2" descr="The Colonial Pipeline Hack. An easy to understand guide from a… | by Brandy  Enn | Medium">
            <a:extLst>
              <a:ext uri="{FF2B5EF4-FFF2-40B4-BE49-F238E27FC236}">
                <a16:creationId xmlns:a16="http://schemas.microsoft.com/office/drawing/2014/main" id="{DA7A1FBD-5E24-4493-AE9A-A56504BE95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07775" y="476672"/>
            <a:ext cx="5764339" cy="570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2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0C0638-81FB-420C-85E4-EC1CDC55D27E}"/>
              </a:ext>
            </a:extLst>
          </p:cNvPr>
          <p:cNvSpPr>
            <a:spLocks noGrp="1"/>
          </p:cNvSpPr>
          <p:nvPr>
            <p:ph type="title"/>
          </p:nvPr>
        </p:nvSpPr>
        <p:spPr/>
        <p:txBody>
          <a:bodyPr/>
          <a:lstStyle/>
          <a:p>
            <a:r>
              <a:rPr lang="hr-HR" dirty="0" err="1"/>
              <a:t>SolarWinds</a:t>
            </a:r>
            <a:r>
              <a:rPr lang="hr-HR" dirty="0"/>
              <a:t> napad</a:t>
            </a:r>
          </a:p>
        </p:txBody>
      </p:sp>
      <p:sp>
        <p:nvSpPr>
          <p:cNvPr id="3" name="Rezervirano mjesto sadržaja 2">
            <a:extLst>
              <a:ext uri="{FF2B5EF4-FFF2-40B4-BE49-F238E27FC236}">
                <a16:creationId xmlns:a16="http://schemas.microsoft.com/office/drawing/2014/main" id="{9E7DE9E7-152B-45D2-A04B-780978F812DE}"/>
              </a:ext>
            </a:extLst>
          </p:cNvPr>
          <p:cNvSpPr>
            <a:spLocks noGrp="1"/>
          </p:cNvSpPr>
          <p:nvPr>
            <p:ph idx="1"/>
          </p:nvPr>
        </p:nvSpPr>
        <p:spPr/>
        <p:txBody>
          <a:bodyPr/>
          <a:lstStyle/>
          <a:p>
            <a:r>
              <a:rPr lang="hr-HR" dirty="0"/>
              <a:t>Krajem 2020. detektiran jedan od  najvećih hakerskih napada u povijesti </a:t>
            </a:r>
          </a:p>
          <a:p>
            <a:r>
              <a:rPr lang="hr-HR" dirty="0"/>
              <a:t>Napadači su uspjeli implementirati ranjivost u produkt Orion tvrtke </a:t>
            </a:r>
            <a:r>
              <a:rPr lang="hr-HR" dirty="0" err="1"/>
              <a:t>SolarWinds</a:t>
            </a:r>
            <a:r>
              <a:rPr lang="hr-HR" dirty="0"/>
              <a:t>.</a:t>
            </a:r>
          </a:p>
          <a:p>
            <a:r>
              <a:rPr lang="hr-HR" dirty="0"/>
              <a:t>Ranjivost je implementirana početkom 2020. godine i ranjivost se distribuirala s ažuriranjem produkta Orion od ožujka do lipnja.</a:t>
            </a:r>
          </a:p>
          <a:p>
            <a:r>
              <a:rPr lang="hr-HR" dirty="0"/>
              <a:t>Produkt Orion služi za nadzor IT infrastrukture velikih tvrtki i organizacija. </a:t>
            </a:r>
            <a:r>
              <a:rPr lang="hr-HR" dirty="0" err="1"/>
              <a:t>SolarWinds</a:t>
            </a:r>
            <a:r>
              <a:rPr lang="hr-HR" dirty="0"/>
              <a:t> je </a:t>
            </a:r>
            <a:r>
              <a:rPr lang="hr-HR" dirty="0" err="1"/>
              <a:t>izvjestio</a:t>
            </a:r>
            <a:r>
              <a:rPr lang="hr-HR" dirty="0"/>
              <a:t> da je od 33.000 njihovih klijenata ugroženo njih 18.000. </a:t>
            </a:r>
          </a:p>
          <a:p>
            <a:r>
              <a:rPr lang="hr-HR" dirty="0"/>
              <a:t>Među njima su velike tvrtke (</a:t>
            </a:r>
            <a:r>
              <a:rPr lang="hr-HR" dirty="0" err="1"/>
              <a:t>FireEye</a:t>
            </a:r>
            <a:r>
              <a:rPr lang="hr-HR" dirty="0"/>
              <a:t>, Cisco, Microsoft) i američke državne organizacije.</a:t>
            </a:r>
          </a:p>
          <a:p>
            <a:endParaRPr lang="hr-HR" dirty="0"/>
          </a:p>
          <a:p>
            <a:endParaRPr lang="hr-HR" dirty="0"/>
          </a:p>
        </p:txBody>
      </p:sp>
    </p:spTree>
    <p:extLst>
      <p:ext uri="{BB962C8B-B14F-4D97-AF65-F5344CB8AC3E}">
        <p14:creationId xmlns:p14="http://schemas.microsoft.com/office/powerpoint/2010/main" val="639219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6D6F5C-3F2A-80AC-248D-394E799992A4}"/>
              </a:ext>
            </a:extLst>
          </p:cNvPr>
          <p:cNvSpPr>
            <a:spLocks noGrp="1"/>
          </p:cNvSpPr>
          <p:nvPr>
            <p:ph type="title"/>
          </p:nvPr>
        </p:nvSpPr>
        <p:spPr/>
        <p:txBody>
          <a:bodyPr/>
          <a:lstStyle/>
          <a:p>
            <a:endParaRPr lang="hr-HR"/>
          </a:p>
        </p:txBody>
      </p:sp>
      <p:sp>
        <p:nvSpPr>
          <p:cNvPr id="5" name="Content Placeholder 4">
            <a:extLst>
              <a:ext uri="{FF2B5EF4-FFF2-40B4-BE49-F238E27FC236}">
                <a16:creationId xmlns:a16="http://schemas.microsoft.com/office/drawing/2014/main" id="{C62BDE9B-E8A5-1751-AD35-0858EDA8D061}"/>
              </a:ext>
            </a:extLst>
          </p:cNvPr>
          <p:cNvSpPr>
            <a:spLocks noGrp="1"/>
          </p:cNvSpPr>
          <p:nvPr>
            <p:ph idx="1"/>
          </p:nvPr>
        </p:nvSpPr>
        <p:spPr/>
        <p:txBody>
          <a:bodyPr/>
          <a:lstStyle/>
          <a:p>
            <a:endParaRPr lang="hr-HR"/>
          </a:p>
        </p:txBody>
      </p:sp>
      <p:pic>
        <p:nvPicPr>
          <p:cNvPr id="5122" name="Picture 2">
            <a:extLst>
              <a:ext uri="{FF2B5EF4-FFF2-40B4-BE49-F238E27FC236}">
                <a16:creationId xmlns:a16="http://schemas.microsoft.com/office/drawing/2014/main" id="{AD80E2D3-B845-4C3B-A43A-1C24ACCC0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1238"/>
            <a:ext cx="9144000" cy="483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14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D46517-F23F-3D86-9CFA-0374BF969182}"/>
              </a:ext>
            </a:extLst>
          </p:cNvPr>
          <p:cNvSpPr>
            <a:spLocks noGrp="1"/>
          </p:cNvSpPr>
          <p:nvPr>
            <p:ph type="title"/>
          </p:nvPr>
        </p:nvSpPr>
        <p:spPr/>
        <p:txBody>
          <a:bodyPr/>
          <a:lstStyle/>
          <a:p>
            <a:endParaRPr lang="hr-HR"/>
          </a:p>
        </p:txBody>
      </p:sp>
      <p:sp>
        <p:nvSpPr>
          <p:cNvPr id="6" name="Content Placeholder 5">
            <a:extLst>
              <a:ext uri="{FF2B5EF4-FFF2-40B4-BE49-F238E27FC236}">
                <a16:creationId xmlns:a16="http://schemas.microsoft.com/office/drawing/2014/main" id="{2F6389AE-158C-B932-AC2D-C0A88A9E6A4D}"/>
              </a:ext>
            </a:extLst>
          </p:cNvPr>
          <p:cNvSpPr>
            <a:spLocks noGrp="1"/>
          </p:cNvSpPr>
          <p:nvPr>
            <p:ph idx="1"/>
          </p:nvPr>
        </p:nvSpPr>
        <p:spPr/>
        <p:txBody>
          <a:bodyPr/>
          <a:lstStyle/>
          <a:p>
            <a:endParaRPr lang="hr-HR"/>
          </a:p>
        </p:txBody>
      </p:sp>
      <p:pic>
        <p:nvPicPr>
          <p:cNvPr id="5" name="Slika 4">
            <a:extLst>
              <a:ext uri="{FF2B5EF4-FFF2-40B4-BE49-F238E27FC236}">
                <a16:creationId xmlns:a16="http://schemas.microsoft.com/office/drawing/2014/main" id="{975EB18A-95D6-43E5-A7CD-ECE9197DD3FC}"/>
              </a:ext>
            </a:extLst>
          </p:cNvPr>
          <p:cNvPicPr>
            <a:picLocks noChangeAspect="1"/>
          </p:cNvPicPr>
          <p:nvPr/>
        </p:nvPicPr>
        <p:blipFill>
          <a:blip r:embed="rId2"/>
          <a:stretch>
            <a:fillRect/>
          </a:stretch>
        </p:blipFill>
        <p:spPr>
          <a:xfrm>
            <a:off x="395287" y="365126"/>
            <a:ext cx="8353425" cy="1685925"/>
          </a:xfrm>
          <a:prstGeom prst="rect">
            <a:avLst/>
          </a:prstGeom>
        </p:spPr>
      </p:pic>
      <p:pic>
        <p:nvPicPr>
          <p:cNvPr id="7" name="Slika 6">
            <a:extLst>
              <a:ext uri="{FF2B5EF4-FFF2-40B4-BE49-F238E27FC236}">
                <a16:creationId xmlns:a16="http://schemas.microsoft.com/office/drawing/2014/main" id="{F4D5303D-4FCB-45EA-89B6-CAC72981AEDB}"/>
              </a:ext>
            </a:extLst>
          </p:cNvPr>
          <p:cNvPicPr>
            <a:picLocks noChangeAspect="1"/>
          </p:cNvPicPr>
          <p:nvPr/>
        </p:nvPicPr>
        <p:blipFill>
          <a:blip r:embed="rId3"/>
          <a:stretch>
            <a:fillRect/>
          </a:stretch>
        </p:blipFill>
        <p:spPr>
          <a:xfrm>
            <a:off x="176211" y="2429669"/>
            <a:ext cx="8791575" cy="1323975"/>
          </a:xfrm>
          <a:prstGeom prst="rect">
            <a:avLst/>
          </a:prstGeom>
        </p:spPr>
      </p:pic>
      <p:pic>
        <p:nvPicPr>
          <p:cNvPr id="9" name="Slika 8">
            <a:extLst>
              <a:ext uri="{FF2B5EF4-FFF2-40B4-BE49-F238E27FC236}">
                <a16:creationId xmlns:a16="http://schemas.microsoft.com/office/drawing/2014/main" id="{4CFE8EE7-6445-4E30-B2B5-E328A1B23395}"/>
              </a:ext>
            </a:extLst>
          </p:cNvPr>
          <p:cNvPicPr>
            <a:picLocks noChangeAspect="1"/>
          </p:cNvPicPr>
          <p:nvPr/>
        </p:nvPicPr>
        <p:blipFill>
          <a:blip r:embed="rId4"/>
          <a:stretch>
            <a:fillRect/>
          </a:stretch>
        </p:blipFill>
        <p:spPr>
          <a:xfrm>
            <a:off x="1475656" y="4293096"/>
            <a:ext cx="5734050" cy="1114425"/>
          </a:xfrm>
          <a:prstGeom prst="rect">
            <a:avLst/>
          </a:prstGeom>
        </p:spPr>
      </p:pic>
    </p:spTree>
    <p:extLst>
      <p:ext uri="{BB962C8B-B14F-4D97-AF65-F5344CB8AC3E}">
        <p14:creationId xmlns:p14="http://schemas.microsoft.com/office/powerpoint/2010/main" val="3996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3CD1E-C446-457C-B6CC-BE69B1054CE9}"/>
              </a:ext>
            </a:extLst>
          </p:cNvPr>
          <p:cNvSpPr>
            <a:spLocks noGrp="1"/>
          </p:cNvSpPr>
          <p:nvPr>
            <p:ph type="title"/>
          </p:nvPr>
        </p:nvSpPr>
        <p:spPr/>
        <p:txBody>
          <a:bodyPr/>
          <a:lstStyle/>
          <a:p>
            <a:r>
              <a:rPr lang="hr-HR" dirty="0"/>
              <a:t>Izazovi u plaćanju otkupnina</a:t>
            </a:r>
          </a:p>
        </p:txBody>
      </p:sp>
      <p:sp>
        <p:nvSpPr>
          <p:cNvPr id="3" name="Content Placeholder 2">
            <a:extLst>
              <a:ext uri="{FF2B5EF4-FFF2-40B4-BE49-F238E27FC236}">
                <a16:creationId xmlns:a16="http://schemas.microsoft.com/office/drawing/2014/main" id="{4B709A1E-3157-4E46-B1C9-9EAF2FFADBD7}"/>
              </a:ext>
            </a:extLst>
          </p:cNvPr>
          <p:cNvSpPr>
            <a:spLocks noGrp="1"/>
          </p:cNvSpPr>
          <p:nvPr>
            <p:ph idx="1"/>
          </p:nvPr>
        </p:nvSpPr>
        <p:spPr/>
        <p:txBody>
          <a:bodyPr/>
          <a:lstStyle/>
          <a:p>
            <a:r>
              <a:rPr lang="hr-HR" dirty="0"/>
              <a:t>Zašto je za zapadne kompanije plaćanje otkupnine uslijed rata u Ukrajini veliki izazov?</a:t>
            </a:r>
          </a:p>
          <a:p>
            <a:pPr lvl="1"/>
            <a:r>
              <a:rPr lang="hr-HR" dirty="0">
                <a:hlinkClick r:id="rId2"/>
              </a:rPr>
              <a:t>https://www.bbc.com/news/technology-60378009</a:t>
            </a:r>
            <a:endParaRPr lang="hr-HR" dirty="0"/>
          </a:p>
          <a:p>
            <a:pPr lvl="1"/>
            <a:endParaRPr lang="hr-HR" dirty="0"/>
          </a:p>
          <a:p>
            <a:pPr lvl="1"/>
            <a:endParaRPr lang="hr-HR" dirty="0"/>
          </a:p>
          <a:p>
            <a:pPr lvl="1"/>
            <a:endParaRPr lang="hr-HR" dirty="0"/>
          </a:p>
          <a:p>
            <a:r>
              <a:rPr lang="hr-HR" dirty="0"/>
              <a:t>„</a:t>
            </a:r>
            <a:r>
              <a:rPr lang="en-US" dirty="0"/>
              <a:t>Russia-linked ransomware groups are splitting into smaller cells or cycling through different types of malware in attempts to evade a growing array of U.S. sanctions and law-enforcement pressure, cybersecurity experts say</a:t>
            </a:r>
            <a:r>
              <a:rPr lang="hr-HR" dirty="0"/>
              <a:t>”</a:t>
            </a:r>
          </a:p>
          <a:p>
            <a:pPr lvl="1"/>
            <a:endParaRPr lang="hr-HR" dirty="0"/>
          </a:p>
          <a:p>
            <a:pPr lvl="1"/>
            <a:endParaRPr lang="hr-HR" dirty="0"/>
          </a:p>
          <a:p>
            <a:pPr lvl="1"/>
            <a:endParaRPr lang="hr-HR" dirty="0"/>
          </a:p>
          <a:p>
            <a:endParaRPr lang="hr-HR" dirty="0"/>
          </a:p>
          <a:p>
            <a:pPr marL="0" indent="0">
              <a:buNone/>
            </a:pPr>
            <a:endParaRPr lang="hr-HR" dirty="0"/>
          </a:p>
        </p:txBody>
      </p:sp>
      <p:pic>
        <p:nvPicPr>
          <p:cNvPr id="5" name="Picture 4">
            <a:extLst>
              <a:ext uri="{FF2B5EF4-FFF2-40B4-BE49-F238E27FC236}">
                <a16:creationId xmlns:a16="http://schemas.microsoft.com/office/drawing/2014/main" id="{6B94C454-01C8-4492-AAAD-7AD978433CF9}"/>
              </a:ext>
            </a:extLst>
          </p:cNvPr>
          <p:cNvPicPr>
            <a:picLocks noChangeAspect="1"/>
          </p:cNvPicPr>
          <p:nvPr/>
        </p:nvPicPr>
        <p:blipFill>
          <a:blip r:embed="rId3"/>
          <a:stretch>
            <a:fillRect/>
          </a:stretch>
        </p:blipFill>
        <p:spPr>
          <a:xfrm>
            <a:off x="1043608" y="2852936"/>
            <a:ext cx="5657850" cy="807244"/>
          </a:xfrm>
          <a:prstGeom prst="rect">
            <a:avLst/>
          </a:prstGeom>
        </p:spPr>
      </p:pic>
    </p:spTree>
    <p:extLst>
      <p:ext uri="{BB962C8B-B14F-4D97-AF65-F5344CB8AC3E}">
        <p14:creationId xmlns:p14="http://schemas.microsoft.com/office/powerpoint/2010/main" val="377350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B764-FD70-8580-27E5-03CEC9E915DB}"/>
              </a:ext>
            </a:extLst>
          </p:cNvPr>
          <p:cNvSpPr>
            <a:spLocks noGrp="1"/>
          </p:cNvSpPr>
          <p:nvPr>
            <p:ph type="title"/>
          </p:nvPr>
        </p:nvSpPr>
        <p:spPr/>
        <p:txBody>
          <a:bodyPr/>
          <a:lstStyle/>
          <a:p>
            <a:r>
              <a:rPr lang="hr-HR" dirty="0"/>
              <a:t>Ransomware trendovi</a:t>
            </a:r>
          </a:p>
        </p:txBody>
      </p:sp>
      <p:sp>
        <p:nvSpPr>
          <p:cNvPr id="3" name="Content Placeholder 2">
            <a:extLst>
              <a:ext uri="{FF2B5EF4-FFF2-40B4-BE49-F238E27FC236}">
                <a16:creationId xmlns:a16="http://schemas.microsoft.com/office/drawing/2014/main" id="{EB5FEC08-888C-1B0A-BAC4-7DAD9284EADA}"/>
              </a:ext>
            </a:extLst>
          </p:cNvPr>
          <p:cNvSpPr>
            <a:spLocks noGrp="1"/>
          </p:cNvSpPr>
          <p:nvPr>
            <p:ph idx="1"/>
          </p:nvPr>
        </p:nvSpPr>
        <p:spPr/>
        <p:txBody>
          <a:bodyPr/>
          <a:lstStyle/>
          <a:p>
            <a:r>
              <a:rPr lang="hr-HR" dirty="0">
                <a:hlinkClick r:id="rId2"/>
              </a:rPr>
              <a:t>https://www.chainalysis.com/blog/crypto-crime-ransomware-victim-extortion-2025/</a:t>
            </a:r>
            <a:endParaRPr lang="hr-HR" dirty="0"/>
          </a:p>
          <a:p>
            <a:endParaRPr lang="hr-HR" dirty="0"/>
          </a:p>
        </p:txBody>
      </p:sp>
      <p:pic>
        <p:nvPicPr>
          <p:cNvPr id="1026" name="Picture 2">
            <a:extLst>
              <a:ext uri="{FF2B5EF4-FFF2-40B4-BE49-F238E27FC236}">
                <a16:creationId xmlns:a16="http://schemas.microsoft.com/office/drawing/2014/main" id="{B8CD2D4E-935A-2CC3-1459-8F2F5988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06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09FC-2EAE-E499-3117-A23B80569211}"/>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7DF44A5D-CB89-4593-722A-565FA366E2FD}"/>
              </a:ext>
            </a:extLst>
          </p:cNvPr>
          <p:cNvSpPr>
            <a:spLocks noGrp="1"/>
          </p:cNvSpPr>
          <p:nvPr>
            <p:ph idx="1"/>
          </p:nvPr>
        </p:nvSpPr>
        <p:spPr/>
        <p:txBody>
          <a:bodyPr/>
          <a:lstStyle/>
          <a:p>
            <a:endParaRPr lang="hr-HR"/>
          </a:p>
        </p:txBody>
      </p:sp>
      <p:pic>
        <p:nvPicPr>
          <p:cNvPr id="2050" name="Picture 2">
            <a:extLst>
              <a:ext uri="{FF2B5EF4-FFF2-40B4-BE49-F238E27FC236}">
                <a16:creationId xmlns:a16="http://schemas.microsoft.com/office/drawing/2014/main" id="{313AF5A0-C1D8-2E59-F7F5-120768D84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45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AC86-7B31-5C1B-5B38-C718AB967C48}"/>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8A667BC0-19C3-E7B2-27A7-2B05563D6641}"/>
              </a:ext>
            </a:extLst>
          </p:cNvPr>
          <p:cNvSpPr>
            <a:spLocks noGrp="1"/>
          </p:cNvSpPr>
          <p:nvPr>
            <p:ph idx="1"/>
          </p:nvPr>
        </p:nvSpPr>
        <p:spPr/>
        <p:txBody>
          <a:bodyPr/>
          <a:lstStyle/>
          <a:p>
            <a:endParaRPr lang="hr-HR"/>
          </a:p>
        </p:txBody>
      </p:sp>
      <p:pic>
        <p:nvPicPr>
          <p:cNvPr id="3074" name="Picture 2">
            <a:extLst>
              <a:ext uri="{FF2B5EF4-FFF2-40B4-BE49-F238E27FC236}">
                <a16:creationId xmlns:a16="http://schemas.microsoft.com/office/drawing/2014/main" id="{5A963AB2-0CB9-AACE-FADA-997CD815E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9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9D7A-8353-070D-3EAF-AA31418CE909}"/>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570B6A1F-C9BA-7888-291D-E30C0192C999}"/>
              </a:ext>
            </a:extLst>
          </p:cNvPr>
          <p:cNvSpPr>
            <a:spLocks noGrp="1"/>
          </p:cNvSpPr>
          <p:nvPr>
            <p:ph idx="1"/>
          </p:nvPr>
        </p:nvSpPr>
        <p:spPr/>
        <p:txBody>
          <a:bodyPr/>
          <a:lstStyle/>
          <a:p>
            <a:endParaRPr lang="hr-HR"/>
          </a:p>
        </p:txBody>
      </p:sp>
      <p:pic>
        <p:nvPicPr>
          <p:cNvPr id="4098" name="Picture 2">
            <a:extLst>
              <a:ext uri="{FF2B5EF4-FFF2-40B4-BE49-F238E27FC236}">
                <a16:creationId xmlns:a16="http://schemas.microsoft.com/office/drawing/2014/main" id="{98BCCEE3-F5EF-3620-8127-62E881729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192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362F-E71E-00E6-32BC-BFC14D619642}"/>
              </a:ext>
            </a:extLst>
          </p:cNvPr>
          <p:cNvSpPr>
            <a:spLocks noGrp="1"/>
          </p:cNvSpPr>
          <p:nvPr>
            <p:ph type="title"/>
          </p:nvPr>
        </p:nvSpPr>
        <p:spPr/>
        <p:txBody>
          <a:bodyPr/>
          <a:lstStyle/>
          <a:p>
            <a:r>
              <a:rPr lang="hr-HR" dirty="0"/>
              <a:t>Root cause of ransomware attacks (2023)</a:t>
            </a:r>
          </a:p>
        </p:txBody>
      </p:sp>
      <p:sp>
        <p:nvSpPr>
          <p:cNvPr id="4" name="Content Placeholder 3">
            <a:extLst>
              <a:ext uri="{FF2B5EF4-FFF2-40B4-BE49-F238E27FC236}">
                <a16:creationId xmlns:a16="http://schemas.microsoft.com/office/drawing/2014/main" id="{A20264A4-04D0-5D70-E2B7-A809F33A3D90}"/>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A5193CF0-90ED-4C7C-191F-B757642044D0}"/>
              </a:ext>
            </a:extLst>
          </p:cNvPr>
          <p:cNvPicPr>
            <a:picLocks noChangeAspect="1"/>
          </p:cNvPicPr>
          <p:nvPr/>
        </p:nvPicPr>
        <p:blipFill>
          <a:blip r:embed="rId2"/>
          <a:stretch>
            <a:fillRect/>
          </a:stretch>
        </p:blipFill>
        <p:spPr>
          <a:xfrm>
            <a:off x="628650" y="1657817"/>
            <a:ext cx="7449590" cy="4686954"/>
          </a:xfrm>
          <a:prstGeom prst="rect">
            <a:avLst/>
          </a:prstGeom>
        </p:spPr>
      </p:pic>
    </p:spTree>
    <p:extLst>
      <p:ext uri="{BB962C8B-B14F-4D97-AF65-F5344CB8AC3E}">
        <p14:creationId xmlns:p14="http://schemas.microsoft.com/office/powerpoint/2010/main" val="3979447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ECDE-90BE-08BB-AD03-693747EA18AB}"/>
              </a:ext>
            </a:extLst>
          </p:cNvPr>
          <p:cNvSpPr>
            <a:spLocks noGrp="1"/>
          </p:cNvSpPr>
          <p:nvPr>
            <p:ph type="title"/>
          </p:nvPr>
        </p:nvSpPr>
        <p:spPr/>
        <p:txBody>
          <a:bodyPr/>
          <a:lstStyle/>
          <a:p>
            <a:r>
              <a:rPr lang="hr-HR" dirty="0"/>
              <a:t>Rat država</a:t>
            </a:r>
          </a:p>
        </p:txBody>
      </p:sp>
      <p:sp>
        <p:nvSpPr>
          <p:cNvPr id="3" name="Content Placeholder 2">
            <a:extLst>
              <a:ext uri="{FF2B5EF4-FFF2-40B4-BE49-F238E27FC236}">
                <a16:creationId xmlns:a16="http://schemas.microsoft.com/office/drawing/2014/main" id="{142FF35A-399D-0FF7-363F-84E1A5444336}"/>
              </a:ext>
            </a:extLst>
          </p:cNvPr>
          <p:cNvSpPr>
            <a:spLocks noGrp="1"/>
          </p:cNvSpPr>
          <p:nvPr>
            <p:ph idx="1"/>
          </p:nvPr>
        </p:nvSpPr>
        <p:spPr/>
        <p:txBody>
          <a:bodyPr>
            <a:normAutofit/>
          </a:bodyPr>
          <a:lstStyle/>
          <a:p>
            <a:r>
              <a:rPr lang="hr-HR" dirty="0">
                <a:hlinkClick r:id="rId2"/>
              </a:rPr>
              <a:t>https://www.cisa.gov/news-events/cybersecurity-advisories/aa24-038a?is=f0dfcb67a8bf905fdbe4f8e079980e46b13165ce0f6d5a4345bcb6fc93cd8c3f</a:t>
            </a:r>
            <a:endParaRPr lang="hr-HR" dirty="0"/>
          </a:p>
          <a:p>
            <a:r>
              <a:rPr lang="hr-HR" b="0" i="0" dirty="0">
                <a:solidFill>
                  <a:srgbClr val="1B1B1B"/>
                </a:solidFill>
                <a:effectLst/>
                <a:latin typeface="Source Sans Pro Web"/>
              </a:rPr>
              <a:t>...</a:t>
            </a:r>
            <a:r>
              <a:rPr lang="en-US" b="0" i="0" dirty="0">
                <a:solidFill>
                  <a:srgbClr val="1B1B1B"/>
                </a:solidFill>
                <a:effectLst/>
                <a:latin typeface="Source Sans Pro Web"/>
              </a:rPr>
              <a:t>U.S. authoring agencies have recently observed indications of Volt Typhoon actors maintaining access and footholds within some victim IT environments for at least five years.</a:t>
            </a:r>
            <a:endParaRPr lang="hr-HR" dirty="0"/>
          </a:p>
        </p:txBody>
      </p:sp>
      <p:pic>
        <p:nvPicPr>
          <p:cNvPr id="5" name="Picture 4">
            <a:extLst>
              <a:ext uri="{FF2B5EF4-FFF2-40B4-BE49-F238E27FC236}">
                <a16:creationId xmlns:a16="http://schemas.microsoft.com/office/drawing/2014/main" id="{6F53ED85-C5C1-E387-8960-BBA8FF2D2E73}"/>
              </a:ext>
            </a:extLst>
          </p:cNvPr>
          <p:cNvPicPr>
            <a:picLocks noChangeAspect="1"/>
          </p:cNvPicPr>
          <p:nvPr/>
        </p:nvPicPr>
        <p:blipFill>
          <a:blip r:embed="rId3"/>
          <a:stretch>
            <a:fillRect/>
          </a:stretch>
        </p:blipFill>
        <p:spPr>
          <a:xfrm>
            <a:off x="0" y="1340768"/>
            <a:ext cx="9144000" cy="2807943"/>
          </a:xfrm>
          <a:prstGeom prst="rect">
            <a:avLst/>
          </a:prstGeom>
        </p:spPr>
      </p:pic>
      <p:pic>
        <p:nvPicPr>
          <p:cNvPr id="6" name="Picture 5">
            <a:extLst>
              <a:ext uri="{FF2B5EF4-FFF2-40B4-BE49-F238E27FC236}">
                <a16:creationId xmlns:a16="http://schemas.microsoft.com/office/drawing/2014/main" id="{331BEAE5-3275-D25D-5FC6-FC40771B6494}"/>
              </a:ext>
            </a:extLst>
          </p:cNvPr>
          <p:cNvPicPr>
            <a:picLocks noChangeAspect="1"/>
          </p:cNvPicPr>
          <p:nvPr/>
        </p:nvPicPr>
        <p:blipFill>
          <a:blip r:embed="rId4"/>
          <a:stretch>
            <a:fillRect/>
          </a:stretch>
        </p:blipFill>
        <p:spPr>
          <a:xfrm>
            <a:off x="4394" y="4283647"/>
            <a:ext cx="9144000" cy="2112357"/>
          </a:xfrm>
          <a:prstGeom prst="rect">
            <a:avLst/>
          </a:prstGeom>
        </p:spPr>
      </p:pic>
    </p:spTree>
    <p:extLst>
      <p:ext uri="{BB962C8B-B14F-4D97-AF65-F5344CB8AC3E}">
        <p14:creationId xmlns:p14="http://schemas.microsoft.com/office/powerpoint/2010/main" val="4157106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67CF4-2BFB-EB48-3476-5097456C8448}"/>
              </a:ext>
            </a:extLst>
          </p:cNvPr>
          <p:cNvSpPr>
            <a:spLocks noGrp="1"/>
          </p:cNvSpPr>
          <p:nvPr>
            <p:ph type="title"/>
          </p:nvPr>
        </p:nvSpPr>
        <p:spPr/>
        <p:txBody>
          <a:bodyPr/>
          <a:lstStyle/>
          <a:p>
            <a:r>
              <a:rPr lang="hr-HR" dirty="0" err="1"/>
              <a:t>Salt</a:t>
            </a:r>
            <a:r>
              <a:rPr lang="hr-HR" dirty="0"/>
              <a:t> </a:t>
            </a:r>
            <a:r>
              <a:rPr lang="hr-HR" dirty="0" err="1"/>
              <a:t>Typhoon</a:t>
            </a:r>
            <a:endParaRPr lang="hr-HR" dirty="0"/>
          </a:p>
        </p:txBody>
      </p:sp>
      <p:sp>
        <p:nvSpPr>
          <p:cNvPr id="3" name="Content Placeholder 2">
            <a:extLst>
              <a:ext uri="{FF2B5EF4-FFF2-40B4-BE49-F238E27FC236}">
                <a16:creationId xmlns:a16="http://schemas.microsoft.com/office/drawing/2014/main" id="{66AFE871-6614-9F65-CE59-3C2C48172B98}"/>
              </a:ext>
            </a:extLst>
          </p:cNvPr>
          <p:cNvSpPr>
            <a:spLocks noGrp="1"/>
          </p:cNvSpPr>
          <p:nvPr>
            <p:ph idx="1"/>
          </p:nvPr>
        </p:nvSpPr>
        <p:spPr/>
        <p:txBody>
          <a:bodyPr/>
          <a:lstStyle/>
          <a:p>
            <a:r>
              <a:rPr lang="en-US" dirty="0"/>
              <a:t> telecom giants — which allegedly include Verizon, AT&amp;T, T-Mobile, Lumen and others</a:t>
            </a:r>
            <a:endParaRPr lang="hr-HR" dirty="0"/>
          </a:p>
          <a:p>
            <a:r>
              <a:rPr lang="en-US" dirty="0"/>
              <a:t>The hackers allegedly used their deep access to telecom networks to obtain call information from several high-profile political figures, including Donald Trump, the Republican presidential nominee at the time, and his running mate JD Vance, as well as senior Democratic Party leaders and members of then-Vice President Kamala Harris’ staff. </a:t>
            </a:r>
            <a:endParaRPr lang="hr-HR" dirty="0"/>
          </a:p>
          <a:p>
            <a:r>
              <a:rPr lang="en-US" b="0" i="0" dirty="0">
                <a:solidFill>
                  <a:srgbClr val="000000"/>
                </a:solidFill>
                <a:effectLst/>
                <a:latin typeface="__Inter_d65c78"/>
              </a:rPr>
              <a:t>The hackers targeted unpatched Cisco devices vulnerable to the bugs </a:t>
            </a:r>
            <a:r>
              <a:rPr lang="en-US" b="0" i="0" dirty="0">
                <a:solidFill>
                  <a:srgbClr val="E06B2C"/>
                </a:solidFill>
                <a:effectLst/>
                <a:latin typeface="__Inter_d65c78"/>
                <a:hlinkClick r:id="rId2"/>
              </a:rPr>
              <a:t>CVE-2023-20198</a:t>
            </a:r>
            <a:r>
              <a:rPr lang="en-US" b="0" i="0" dirty="0">
                <a:solidFill>
                  <a:srgbClr val="000000"/>
                </a:solidFill>
                <a:effectLst/>
                <a:latin typeface="__Inter_d65c78"/>
              </a:rPr>
              <a:t> and </a:t>
            </a:r>
            <a:r>
              <a:rPr lang="en-US" b="0" i="0" dirty="0">
                <a:solidFill>
                  <a:srgbClr val="E06B2C"/>
                </a:solidFill>
                <a:effectLst/>
                <a:latin typeface="__Inter_d65c78"/>
                <a:hlinkClick r:id="rId3"/>
              </a:rPr>
              <a:t>CVE-2023-20273</a:t>
            </a:r>
            <a:r>
              <a:rPr lang="en-US" b="0" i="0" dirty="0">
                <a:solidFill>
                  <a:srgbClr val="000000"/>
                </a:solidFill>
                <a:effectLst/>
                <a:latin typeface="__Inter_d65c78"/>
              </a:rPr>
              <a:t>.</a:t>
            </a:r>
            <a:endParaRPr lang="hr-HR" dirty="0"/>
          </a:p>
          <a:p>
            <a:endParaRPr lang="hr-HR" dirty="0"/>
          </a:p>
        </p:txBody>
      </p:sp>
    </p:spTree>
    <p:extLst>
      <p:ext uri="{BB962C8B-B14F-4D97-AF65-F5344CB8AC3E}">
        <p14:creationId xmlns:p14="http://schemas.microsoft.com/office/powerpoint/2010/main" val="326788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463B8D-750C-446E-8A8C-D636DE876912}"/>
              </a:ext>
            </a:extLst>
          </p:cNvPr>
          <p:cNvSpPr>
            <a:spLocks noGrp="1"/>
          </p:cNvSpPr>
          <p:nvPr>
            <p:ph type="title"/>
          </p:nvPr>
        </p:nvSpPr>
        <p:spPr/>
        <p:txBody>
          <a:bodyPr/>
          <a:lstStyle/>
          <a:p>
            <a:r>
              <a:rPr lang="hr-HR" dirty="0" err="1"/>
              <a:t>SolarWinds</a:t>
            </a:r>
            <a:r>
              <a:rPr lang="hr-HR" dirty="0"/>
              <a:t> napad</a:t>
            </a:r>
          </a:p>
        </p:txBody>
      </p:sp>
      <p:pic>
        <p:nvPicPr>
          <p:cNvPr id="1026" name="Picture 2">
            <a:extLst>
              <a:ext uri="{FF2B5EF4-FFF2-40B4-BE49-F238E27FC236}">
                <a16:creationId xmlns:a16="http://schemas.microsoft.com/office/drawing/2014/main" id="{61EC977A-033D-4691-BA3A-A80ABE63EB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80706" y="2310370"/>
            <a:ext cx="6182588" cy="338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446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1A4E-D301-7541-37DA-814D651097F8}"/>
              </a:ext>
            </a:extLst>
          </p:cNvPr>
          <p:cNvSpPr>
            <a:spLocks noGrp="1"/>
          </p:cNvSpPr>
          <p:nvPr>
            <p:ph type="title"/>
          </p:nvPr>
        </p:nvSpPr>
        <p:spPr/>
        <p:txBody>
          <a:bodyPr/>
          <a:lstStyle/>
          <a:p>
            <a:r>
              <a:rPr lang="hr-HR" dirty="0" err="1"/>
              <a:t>Salt</a:t>
            </a:r>
            <a:r>
              <a:rPr lang="hr-HR" dirty="0"/>
              <a:t> </a:t>
            </a:r>
            <a:r>
              <a:rPr lang="hr-HR" dirty="0" err="1"/>
              <a:t>Typhoon</a:t>
            </a:r>
            <a:endParaRPr lang="hr-HR" dirty="0"/>
          </a:p>
        </p:txBody>
      </p:sp>
      <p:sp>
        <p:nvSpPr>
          <p:cNvPr id="3" name="Content Placeholder 2">
            <a:extLst>
              <a:ext uri="{FF2B5EF4-FFF2-40B4-BE49-F238E27FC236}">
                <a16:creationId xmlns:a16="http://schemas.microsoft.com/office/drawing/2014/main" id="{EB6602FF-FA09-C6D9-46D4-28CB99C9CEFF}"/>
              </a:ext>
            </a:extLst>
          </p:cNvPr>
          <p:cNvSpPr>
            <a:spLocks noGrp="1"/>
          </p:cNvSpPr>
          <p:nvPr>
            <p:ph idx="1"/>
          </p:nvPr>
        </p:nvSpPr>
        <p:spPr/>
        <p:txBody>
          <a:bodyPr>
            <a:normAutofit/>
          </a:bodyPr>
          <a:lstStyle/>
          <a:p>
            <a:r>
              <a:rPr lang="en-US" dirty="0"/>
              <a:t>has attempted to exploit over 1,000 internet-facing Cisco network devices worldwide, primarily those associated with telecommunications providers, using a combination of two privilege escalation vulnerabilities</a:t>
            </a:r>
            <a:endParaRPr lang="hr-HR" dirty="0"/>
          </a:p>
          <a:p>
            <a:r>
              <a:rPr lang="en-US" dirty="0"/>
              <a:t>More than half of the Cisco devices were in the US, South America, and India. The remaining devices spanned over 100 other countries. </a:t>
            </a:r>
            <a:endParaRPr lang="hr-HR" dirty="0"/>
          </a:p>
          <a:p>
            <a:r>
              <a:rPr lang="en-US" dirty="0"/>
              <a:t>Salt Typhoon successfully compromised devices within the networks of US, Italian, South African and Thai telecommunications providers. </a:t>
            </a:r>
          </a:p>
        </p:txBody>
      </p:sp>
    </p:spTree>
    <p:extLst>
      <p:ext uri="{BB962C8B-B14F-4D97-AF65-F5344CB8AC3E}">
        <p14:creationId xmlns:p14="http://schemas.microsoft.com/office/powerpoint/2010/main" val="35529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87516-3144-99CA-ABED-0E52A8610A45}"/>
              </a:ext>
            </a:extLst>
          </p:cNvPr>
          <p:cNvSpPr>
            <a:spLocks noGrp="1"/>
          </p:cNvSpPr>
          <p:nvPr>
            <p:ph type="title"/>
          </p:nvPr>
        </p:nvSpPr>
        <p:spPr/>
        <p:txBody>
          <a:bodyPr/>
          <a:lstStyle/>
          <a:p>
            <a:r>
              <a:rPr lang="hr-HR" dirty="0" err="1"/>
              <a:t>Salt</a:t>
            </a:r>
            <a:r>
              <a:rPr lang="hr-HR" dirty="0"/>
              <a:t> </a:t>
            </a:r>
            <a:r>
              <a:rPr lang="hr-HR" dirty="0" err="1"/>
              <a:t>Typhoon</a:t>
            </a:r>
            <a:endParaRPr lang="hr-HR" dirty="0"/>
          </a:p>
        </p:txBody>
      </p:sp>
      <p:sp>
        <p:nvSpPr>
          <p:cNvPr id="3" name="Content Placeholder 2">
            <a:extLst>
              <a:ext uri="{FF2B5EF4-FFF2-40B4-BE49-F238E27FC236}">
                <a16:creationId xmlns:a16="http://schemas.microsoft.com/office/drawing/2014/main" id="{BA542850-5137-416E-3631-6255CE6A6D3E}"/>
              </a:ext>
            </a:extLst>
          </p:cNvPr>
          <p:cNvSpPr>
            <a:spLocks noGrp="1"/>
          </p:cNvSpPr>
          <p:nvPr>
            <p:ph idx="1"/>
          </p:nvPr>
        </p:nvSpPr>
        <p:spPr/>
        <p:txBody>
          <a:bodyPr/>
          <a:lstStyle/>
          <a:p>
            <a:r>
              <a:rPr lang="en-US" dirty="0"/>
              <a:t>Warner said that replacing aging and vulnerable networking equipment could cost the telecom companies tens of billions, while evicting the Chinese from every nook and cranny inside the nation's sprawling phone system could take "50,000 people and a complete shutdown of the network for 12 hours.„</a:t>
            </a:r>
            <a:endParaRPr lang="hr-HR" dirty="0"/>
          </a:p>
          <a:p>
            <a:r>
              <a:rPr lang="en-US" dirty="0"/>
              <a:t>…Warner said he now doesn't believe the U.S. can ever fully oust the elite, Beijing-backed hacking group from its telecommunications backbone without unleashing U.S. hackers inside China — or at least, credibly threatening to.</a:t>
            </a:r>
          </a:p>
          <a:p>
            <a:r>
              <a:rPr lang="en-US" dirty="0"/>
              <a:t>"Your diplomatic pushback on the Chinese would be a hell of a lot stronger," Warner said, if the U.S. could tell China, "We're going to go into your networks the exact same way you go into ours."</a:t>
            </a:r>
            <a:endParaRPr lang="hr-HR" dirty="0"/>
          </a:p>
        </p:txBody>
      </p:sp>
    </p:spTree>
    <p:extLst>
      <p:ext uri="{BB962C8B-B14F-4D97-AF65-F5344CB8AC3E}">
        <p14:creationId xmlns:p14="http://schemas.microsoft.com/office/powerpoint/2010/main" val="2966798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8F56-8BB1-4AB5-B63C-EC6886D89C2C}"/>
              </a:ext>
            </a:extLst>
          </p:cNvPr>
          <p:cNvSpPr>
            <a:spLocks noGrp="1"/>
          </p:cNvSpPr>
          <p:nvPr>
            <p:ph type="title"/>
          </p:nvPr>
        </p:nvSpPr>
        <p:spPr/>
        <p:txBody>
          <a:bodyPr/>
          <a:lstStyle/>
          <a:p>
            <a:r>
              <a:rPr lang="hr-HR" dirty="0" err="1"/>
              <a:t>Uber</a:t>
            </a:r>
            <a:r>
              <a:rPr lang="hr-HR" dirty="0"/>
              <a:t> napad (primjer </a:t>
            </a:r>
            <a:r>
              <a:rPr lang="hr-HR" dirty="0" err="1"/>
              <a:t>haktivizma</a:t>
            </a:r>
            <a:r>
              <a:rPr lang="hr-HR" dirty="0"/>
              <a:t>)</a:t>
            </a:r>
          </a:p>
        </p:txBody>
      </p:sp>
      <p:pic>
        <p:nvPicPr>
          <p:cNvPr id="1026" name="Picture 2" descr="Hackers claim to have used an MFA Fatigue attack">
            <a:extLst>
              <a:ext uri="{FF2B5EF4-FFF2-40B4-BE49-F238E27FC236}">
                <a16:creationId xmlns:a16="http://schemas.microsoft.com/office/drawing/2014/main" id="{2DD1D486-E4B3-4B75-AC60-7525AB8D71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1520" y="1479871"/>
            <a:ext cx="7886700" cy="2390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311EC67E-4BE9-4FCC-BE93-A1ECFD023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2" y="3054549"/>
            <a:ext cx="5112334" cy="26539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37297E-8B56-46DD-B427-84562FE13E3C}"/>
              </a:ext>
            </a:extLst>
          </p:cNvPr>
          <p:cNvPicPr>
            <a:picLocks noChangeAspect="1"/>
          </p:cNvPicPr>
          <p:nvPr/>
        </p:nvPicPr>
        <p:blipFill>
          <a:blip r:embed="rId4"/>
          <a:stretch>
            <a:fillRect/>
          </a:stretch>
        </p:blipFill>
        <p:spPr>
          <a:xfrm>
            <a:off x="6731847" y="907852"/>
            <a:ext cx="2557463" cy="3936206"/>
          </a:xfrm>
          <a:prstGeom prst="rect">
            <a:avLst/>
          </a:prstGeom>
        </p:spPr>
      </p:pic>
      <p:pic>
        <p:nvPicPr>
          <p:cNvPr id="8" name="Picture 7">
            <a:extLst>
              <a:ext uri="{FF2B5EF4-FFF2-40B4-BE49-F238E27FC236}">
                <a16:creationId xmlns:a16="http://schemas.microsoft.com/office/drawing/2014/main" id="{B5A8D86C-2796-4E9E-90C7-F6408A0EB7DF}"/>
              </a:ext>
            </a:extLst>
          </p:cNvPr>
          <p:cNvPicPr>
            <a:picLocks noChangeAspect="1"/>
          </p:cNvPicPr>
          <p:nvPr/>
        </p:nvPicPr>
        <p:blipFill>
          <a:blip r:embed="rId5"/>
          <a:stretch>
            <a:fillRect/>
          </a:stretch>
        </p:blipFill>
        <p:spPr>
          <a:xfrm>
            <a:off x="5307492" y="4442545"/>
            <a:ext cx="3729037" cy="1558205"/>
          </a:xfrm>
          <a:prstGeom prst="rect">
            <a:avLst/>
          </a:prstGeom>
        </p:spPr>
      </p:pic>
    </p:spTree>
    <p:extLst>
      <p:ext uri="{BB962C8B-B14F-4D97-AF65-F5344CB8AC3E}">
        <p14:creationId xmlns:p14="http://schemas.microsoft.com/office/powerpoint/2010/main" val="23511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315D5-ECFB-DCE9-7D90-1D3F90DAC22B}"/>
              </a:ext>
            </a:extLst>
          </p:cNvPr>
          <p:cNvSpPr>
            <a:spLocks noGrp="1"/>
          </p:cNvSpPr>
          <p:nvPr>
            <p:ph type="title"/>
          </p:nvPr>
        </p:nvSpPr>
        <p:spPr/>
        <p:txBody>
          <a:bodyPr/>
          <a:lstStyle/>
          <a:p>
            <a:endParaRPr lang="hr-HR"/>
          </a:p>
        </p:txBody>
      </p:sp>
      <p:sp>
        <p:nvSpPr>
          <p:cNvPr id="5" name="Content Placeholder 4">
            <a:extLst>
              <a:ext uri="{FF2B5EF4-FFF2-40B4-BE49-F238E27FC236}">
                <a16:creationId xmlns:a16="http://schemas.microsoft.com/office/drawing/2014/main" id="{4DB89FA4-39F9-2E1C-718E-A4B82A93DA56}"/>
              </a:ext>
            </a:extLst>
          </p:cNvPr>
          <p:cNvSpPr>
            <a:spLocks noGrp="1"/>
          </p:cNvSpPr>
          <p:nvPr>
            <p:ph idx="1"/>
          </p:nvPr>
        </p:nvSpPr>
        <p:spPr/>
        <p:txBody>
          <a:bodyPr/>
          <a:lstStyle/>
          <a:p>
            <a:endParaRPr lang="hr-HR"/>
          </a:p>
        </p:txBody>
      </p:sp>
      <p:pic>
        <p:nvPicPr>
          <p:cNvPr id="6" name="Picture 5">
            <a:extLst>
              <a:ext uri="{FF2B5EF4-FFF2-40B4-BE49-F238E27FC236}">
                <a16:creationId xmlns:a16="http://schemas.microsoft.com/office/drawing/2014/main" id="{CDC65833-4BC1-C140-F490-C12DB415A569}"/>
              </a:ext>
            </a:extLst>
          </p:cNvPr>
          <p:cNvPicPr>
            <a:picLocks noChangeAspect="1"/>
          </p:cNvPicPr>
          <p:nvPr/>
        </p:nvPicPr>
        <p:blipFill>
          <a:blip r:embed="rId2"/>
          <a:stretch>
            <a:fillRect/>
          </a:stretch>
        </p:blipFill>
        <p:spPr>
          <a:xfrm>
            <a:off x="0" y="1579791"/>
            <a:ext cx="9144000" cy="3698417"/>
          </a:xfrm>
          <a:prstGeom prst="rect">
            <a:avLst/>
          </a:prstGeom>
        </p:spPr>
      </p:pic>
      <p:pic>
        <p:nvPicPr>
          <p:cNvPr id="9" name="Picture 8">
            <a:extLst>
              <a:ext uri="{FF2B5EF4-FFF2-40B4-BE49-F238E27FC236}">
                <a16:creationId xmlns:a16="http://schemas.microsoft.com/office/drawing/2014/main" id="{D5637AF1-40B0-101D-216F-EE753D6990C0}"/>
              </a:ext>
            </a:extLst>
          </p:cNvPr>
          <p:cNvPicPr>
            <a:picLocks noChangeAspect="1"/>
          </p:cNvPicPr>
          <p:nvPr/>
        </p:nvPicPr>
        <p:blipFill>
          <a:blip r:embed="rId3"/>
          <a:stretch>
            <a:fillRect/>
          </a:stretch>
        </p:blipFill>
        <p:spPr>
          <a:xfrm>
            <a:off x="2051720" y="701672"/>
            <a:ext cx="1074513" cy="5052498"/>
          </a:xfrm>
          <a:prstGeom prst="rect">
            <a:avLst/>
          </a:prstGeom>
        </p:spPr>
      </p:pic>
      <p:pic>
        <p:nvPicPr>
          <p:cNvPr id="7" name="Slika 6">
            <a:extLst>
              <a:ext uri="{FF2B5EF4-FFF2-40B4-BE49-F238E27FC236}">
                <a16:creationId xmlns:a16="http://schemas.microsoft.com/office/drawing/2014/main" id="{D7F1DA2F-6B68-4296-B239-D1BA8466AB50}"/>
              </a:ext>
            </a:extLst>
          </p:cNvPr>
          <p:cNvPicPr>
            <a:picLocks noChangeAspect="1"/>
          </p:cNvPicPr>
          <p:nvPr/>
        </p:nvPicPr>
        <p:blipFill>
          <a:blip r:embed="rId4"/>
          <a:stretch>
            <a:fillRect/>
          </a:stretch>
        </p:blipFill>
        <p:spPr>
          <a:xfrm>
            <a:off x="1907704" y="2465921"/>
            <a:ext cx="4671020" cy="1524000"/>
          </a:xfrm>
          <a:prstGeom prst="rect">
            <a:avLst/>
          </a:prstGeom>
        </p:spPr>
      </p:pic>
      <p:pic>
        <p:nvPicPr>
          <p:cNvPr id="7180" name="Picture 12">
            <a:extLst>
              <a:ext uri="{FF2B5EF4-FFF2-40B4-BE49-F238E27FC236}">
                <a16:creationId xmlns:a16="http://schemas.microsoft.com/office/drawing/2014/main" id="{42A0AD95-2192-485A-900A-8C9B6E430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76199"/>
            <a:ext cx="6705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8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80"/>
                                        </p:tgtEl>
                                        <p:attrNameLst>
                                          <p:attrName>style.visibility</p:attrName>
                                        </p:attrNameLst>
                                      </p:cBhvr>
                                      <p:to>
                                        <p:strVal val="visible"/>
                                      </p:to>
                                    </p:set>
                                    <p:anim calcmode="lin" valueType="num">
                                      <p:cBhvr additive="base">
                                        <p:cTn id="19" dur="500" fill="hold"/>
                                        <p:tgtEl>
                                          <p:spTgt spid="7180"/>
                                        </p:tgtEl>
                                        <p:attrNameLst>
                                          <p:attrName>ppt_x</p:attrName>
                                        </p:attrNameLst>
                                      </p:cBhvr>
                                      <p:tavLst>
                                        <p:tav tm="0">
                                          <p:val>
                                            <p:strVal val="#ppt_x"/>
                                          </p:val>
                                        </p:tav>
                                        <p:tav tm="100000">
                                          <p:val>
                                            <p:strVal val="#ppt_x"/>
                                          </p:val>
                                        </p:tav>
                                      </p:tavLst>
                                    </p:anim>
                                    <p:anim calcmode="lin" valueType="num">
                                      <p:cBhvr additive="base">
                                        <p:cTn id="20"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a:t>Curenje osobnih podataka</a:t>
            </a:r>
          </a:p>
        </p:txBody>
      </p:sp>
      <p:sp>
        <p:nvSpPr>
          <p:cNvPr id="2" name="Content Placeholder 1"/>
          <p:cNvSpPr>
            <a:spLocks noGrp="1"/>
          </p:cNvSpPr>
          <p:nvPr>
            <p:ph idx="1"/>
          </p:nvPr>
        </p:nvSpPr>
        <p:spPr/>
        <p:txBody>
          <a:bodyPr/>
          <a:lstStyle/>
          <a:p>
            <a:r>
              <a:rPr lang="hr-HR" dirty="0"/>
              <a:t>Koliko može koštati svaki sigurnosni upad koji rezultira curenjem osobnih podataka u EU?</a:t>
            </a:r>
          </a:p>
          <a:p>
            <a:pPr lvl="1"/>
            <a:r>
              <a:rPr lang="hr-HR" dirty="0"/>
              <a:t>4% ukupnih godišnjih prihoda ili 20 </a:t>
            </a:r>
            <a:r>
              <a:rPr lang="hr-HR" dirty="0" err="1"/>
              <a:t>mil</a:t>
            </a:r>
            <a:r>
              <a:rPr lang="hr-HR" dirty="0"/>
              <a:t>. Eura </a:t>
            </a:r>
            <a:r>
              <a:rPr lang="hr-HR" dirty="0">
                <a:sym typeface="Wingdings" panose="05000000000000000000" pitchFamily="2" charset="2"/>
              </a:rPr>
              <a:t> GDPR</a:t>
            </a:r>
            <a:endParaRPr lang="hr-HR" dirty="0"/>
          </a:p>
          <a:p>
            <a:r>
              <a:rPr lang="hr-HR" dirty="0">
                <a:hlinkClick r:id="rId2"/>
              </a:rPr>
              <a:t>http://www.informationisbeautiful.net/visualizations/worlds-biggest-data-breaches-hacks/</a:t>
            </a:r>
            <a:endParaRPr lang="hr-HR" dirty="0"/>
          </a:p>
          <a:p>
            <a:pPr marL="0" indent="0">
              <a:buNone/>
            </a:pPr>
            <a:endParaRPr lang="hr-HR" dirty="0"/>
          </a:p>
          <a:p>
            <a:endParaRPr lang="hr-HR" dirty="0"/>
          </a:p>
        </p:txBody>
      </p:sp>
    </p:spTree>
    <p:extLst>
      <p:ext uri="{BB962C8B-B14F-4D97-AF65-F5344CB8AC3E}">
        <p14:creationId xmlns:p14="http://schemas.microsoft.com/office/powerpoint/2010/main" val="104090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a:t>Najveći data </a:t>
            </a:r>
            <a:r>
              <a:rPr lang="hr-HR" dirty="0" err="1"/>
              <a:t>breach</a:t>
            </a:r>
            <a:endParaRPr lang="hr-HR" dirty="0"/>
          </a:p>
        </p:txBody>
      </p:sp>
      <p:sp>
        <p:nvSpPr>
          <p:cNvPr id="2" name="Content Placeholder 1"/>
          <p:cNvSpPr>
            <a:spLocks noGrp="1"/>
          </p:cNvSpPr>
          <p:nvPr>
            <p:ph idx="1"/>
          </p:nvPr>
        </p:nvSpPr>
        <p:spPr/>
        <p:txBody>
          <a:bodyPr/>
          <a:lstStyle/>
          <a:p>
            <a:r>
              <a:rPr lang="hr-HR" dirty="0"/>
              <a:t>Koji je najveći sigurnosni upad (po količini podataka koji su ukradeni) u povijesti?</a:t>
            </a:r>
          </a:p>
          <a:p>
            <a:pPr lvl="1"/>
            <a:r>
              <a:rPr lang="hr-HR" dirty="0"/>
              <a:t>Yahoo (započeo krajem 2014 otkriven u rujnu 2016)</a:t>
            </a:r>
          </a:p>
          <a:p>
            <a:r>
              <a:rPr lang="hr-HR" dirty="0"/>
              <a:t>Koliko podataka?</a:t>
            </a:r>
          </a:p>
          <a:p>
            <a:pPr lvl="1"/>
            <a:r>
              <a:rPr lang="hr-HR" dirty="0"/>
              <a:t>1.000.000.000 korisnika</a:t>
            </a:r>
          </a:p>
        </p:txBody>
      </p:sp>
    </p:spTree>
    <p:extLst>
      <p:ext uri="{BB962C8B-B14F-4D97-AF65-F5344CB8AC3E}">
        <p14:creationId xmlns:p14="http://schemas.microsoft.com/office/powerpoint/2010/main" val="52615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6A78-16E3-4A0B-A74B-E57317395FB8}"/>
              </a:ext>
            </a:extLst>
          </p:cNvPr>
          <p:cNvSpPr>
            <a:spLocks noGrp="1"/>
          </p:cNvSpPr>
          <p:nvPr>
            <p:ph type="title"/>
          </p:nvPr>
        </p:nvSpPr>
        <p:spPr/>
        <p:txBody>
          <a:bodyPr/>
          <a:lstStyle/>
          <a:p>
            <a:r>
              <a:rPr lang="hr-HR" dirty="0"/>
              <a:t>Curenje osjetljivih informacija</a:t>
            </a:r>
          </a:p>
        </p:txBody>
      </p:sp>
      <p:pic>
        <p:nvPicPr>
          <p:cNvPr id="5124" name="Picture 4" descr="RUEDA DE PRENSA CONJUNTA ENTRE CANCILLER RICARDO PATIÑO Y JULIAN ASSANGE - 14953880621.jpg">
            <a:extLst>
              <a:ext uri="{FF2B5EF4-FFF2-40B4-BE49-F238E27FC236}">
                <a16:creationId xmlns:a16="http://schemas.microsoft.com/office/drawing/2014/main" id="{22CB7389-200E-4A4E-B61D-617962E10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93" y="1366586"/>
            <a:ext cx="3312368" cy="46523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5/54/Edward_Snowden.jpg/200px-Edward_Snowden.jpg">
            <a:extLst>
              <a:ext uri="{FF2B5EF4-FFF2-40B4-BE49-F238E27FC236}">
                <a16:creationId xmlns:a16="http://schemas.microsoft.com/office/drawing/2014/main" id="{E14D7887-D5BF-40E2-87AB-DC1CCA6EF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469807"/>
            <a:ext cx="3597891" cy="433545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Slikovni rezultat za wikileaks">
            <a:extLst>
              <a:ext uri="{FF2B5EF4-FFF2-40B4-BE49-F238E27FC236}">
                <a16:creationId xmlns:a16="http://schemas.microsoft.com/office/drawing/2014/main" id="{FEF6C978-510D-4D7A-A1D8-8E7A4706999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spTree>
    <p:extLst>
      <p:ext uri="{BB962C8B-B14F-4D97-AF65-F5344CB8AC3E}">
        <p14:creationId xmlns:p14="http://schemas.microsoft.com/office/powerpoint/2010/main" val="268213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6"/>
                                        </p:tgtEl>
                                        <p:attrNameLst>
                                          <p:attrName>style.visibility</p:attrName>
                                        </p:attrNameLst>
                                      </p:cBhvr>
                                      <p:to>
                                        <p:strVal val="visible"/>
                                      </p:to>
                                    </p:set>
                                    <p:anim calcmode="lin" valueType="num">
                                      <p:cBhvr additive="base">
                                        <p:cTn id="13" dur="500" fill="hold"/>
                                        <p:tgtEl>
                                          <p:spTgt spid="5126"/>
                                        </p:tgtEl>
                                        <p:attrNameLst>
                                          <p:attrName>ppt_x</p:attrName>
                                        </p:attrNameLst>
                                      </p:cBhvr>
                                      <p:tavLst>
                                        <p:tav tm="0">
                                          <p:val>
                                            <p:strVal val="#ppt_x"/>
                                          </p:val>
                                        </p:tav>
                                        <p:tav tm="100000">
                                          <p:val>
                                            <p:strVal val="#ppt_x"/>
                                          </p:val>
                                        </p:tav>
                                      </p:tavLst>
                                    </p:anim>
                                    <p:anim calcmode="lin" valueType="num">
                                      <p:cBhvr additive="base">
                                        <p:cTn id="14"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22B7C-5EFA-B6CF-7E1F-E5334CCDE7A8}"/>
              </a:ext>
            </a:extLst>
          </p:cNvPr>
          <p:cNvPicPr>
            <a:picLocks noChangeAspect="1"/>
          </p:cNvPicPr>
          <p:nvPr/>
        </p:nvPicPr>
        <p:blipFill>
          <a:blip r:embed="rId2"/>
          <a:stretch>
            <a:fillRect/>
          </a:stretch>
        </p:blipFill>
        <p:spPr>
          <a:xfrm>
            <a:off x="462674" y="68263"/>
            <a:ext cx="8218653" cy="6102350"/>
          </a:xfrm>
          <a:prstGeom prst="rect">
            <a:avLst/>
          </a:prstGeom>
          <a:noFill/>
        </p:spPr>
      </p:pic>
      <p:sp>
        <p:nvSpPr>
          <p:cNvPr id="6" name="Title 5">
            <a:extLst>
              <a:ext uri="{FF2B5EF4-FFF2-40B4-BE49-F238E27FC236}">
                <a16:creationId xmlns:a16="http://schemas.microsoft.com/office/drawing/2014/main" id="{6FF25E88-A499-2DD0-4A3B-F672C7848F85}"/>
              </a:ext>
            </a:extLst>
          </p:cNvPr>
          <p:cNvSpPr>
            <a:spLocks noGrp="1"/>
          </p:cNvSpPr>
          <p:nvPr>
            <p:ph type="title"/>
          </p:nvPr>
        </p:nvSpPr>
        <p:spPr/>
        <p:txBody>
          <a:bodyPr/>
          <a:lstStyle/>
          <a:p>
            <a:endParaRPr lang="hr-HR" dirty="0"/>
          </a:p>
        </p:txBody>
      </p:sp>
      <p:sp>
        <p:nvSpPr>
          <p:cNvPr id="7" name="Content Placeholder 6">
            <a:extLst>
              <a:ext uri="{FF2B5EF4-FFF2-40B4-BE49-F238E27FC236}">
                <a16:creationId xmlns:a16="http://schemas.microsoft.com/office/drawing/2014/main" id="{1DEF2223-CD61-4904-FE41-29141EC5FF1E}"/>
              </a:ext>
            </a:extLst>
          </p:cNvPr>
          <p:cNvSpPr>
            <a:spLocks noGrp="1"/>
          </p:cNvSpPr>
          <p:nvPr>
            <p:ph idx="1"/>
          </p:nvPr>
        </p:nvSpPr>
        <p:spPr/>
        <p:txBody>
          <a:bodyPr/>
          <a:lstStyle/>
          <a:p>
            <a:endParaRPr lang="hr-HR"/>
          </a:p>
        </p:txBody>
      </p:sp>
    </p:spTree>
    <p:extLst>
      <p:ext uri="{BB962C8B-B14F-4D97-AF65-F5344CB8AC3E}">
        <p14:creationId xmlns:p14="http://schemas.microsoft.com/office/powerpoint/2010/main" val="2314950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DBFC-EE74-4962-A072-E13330AEAAD4}"/>
              </a:ext>
            </a:extLst>
          </p:cNvPr>
          <p:cNvSpPr>
            <a:spLocks noGrp="1"/>
          </p:cNvSpPr>
          <p:nvPr>
            <p:ph type="title"/>
          </p:nvPr>
        </p:nvSpPr>
        <p:spPr/>
        <p:txBody>
          <a:bodyPr/>
          <a:lstStyle/>
          <a:p>
            <a:r>
              <a:rPr lang="hr-HR" dirty="0"/>
              <a:t>Izazovi za informacijsku sigurnost</a:t>
            </a:r>
          </a:p>
        </p:txBody>
      </p:sp>
      <p:sp>
        <p:nvSpPr>
          <p:cNvPr id="3" name="Content Placeholder 2">
            <a:extLst>
              <a:ext uri="{FF2B5EF4-FFF2-40B4-BE49-F238E27FC236}">
                <a16:creationId xmlns:a16="http://schemas.microsoft.com/office/drawing/2014/main" id="{D641155C-6EB2-4042-8E8D-BB44D5314455}"/>
              </a:ext>
            </a:extLst>
          </p:cNvPr>
          <p:cNvSpPr>
            <a:spLocks noGrp="1"/>
          </p:cNvSpPr>
          <p:nvPr>
            <p:ph idx="1"/>
          </p:nvPr>
        </p:nvSpPr>
        <p:spPr/>
        <p:txBody>
          <a:bodyPr/>
          <a:lstStyle/>
          <a:p>
            <a:r>
              <a:rPr lang="hr-HR" dirty="0"/>
              <a:t>Prekasno otkrivanje napada</a:t>
            </a:r>
          </a:p>
          <a:p>
            <a:r>
              <a:rPr lang="hr-HR" dirty="0"/>
              <a:t>Veliki broj alata</a:t>
            </a:r>
          </a:p>
          <a:p>
            <a:r>
              <a:rPr lang="hr-HR" dirty="0"/>
              <a:t>Manjak stručnjaka </a:t>
            </a:r>
          </a:p>
          <a:p>
            <a:endParaRPr lang="hr-HR" dirty="0"/>
          </a:p>
          <a:p>
            <a:pPr marL="0" indent="0">
              <a:buNone/>
            </a:pPr>
            <a:endParaRPr lang="hr-HR" dirty="0"/>
          </a:p>
        </p:txBody>
      </p:sp>
      <p:pic>
        <p:nvPicPr>
          <p:cNvPr id="4" name="Picture 3">
            <a:extLst>
              <a:ext uri="{FF2B5EF4-FFF2-40B4-BE49-F238E27FC236}">
                <a16:creationId xmlns:a16="http://schemas.microsoft.com/office/drawing/2014/main" id="{A14906AC-15C9-4FFC-845D-BC4CB569DD3A}"/>
              </a:ext>
            </a:extLst>
          </p:cNvPr>
          <p:cNvPicPr>
            <a:picLocks noChangeAspect="1"/>
          </p:cNvPicPr>
          <p:nvPr/>
        </p:nvPicPr>
        <p:blipFill>
          <a:blip r:embed="rId2"/>
          <a:stretch>
            <a:fillRect/>
          </a:stretch>
        </p:blipFill>
        <p:spPr>
          <a:xfrm>
            <a:off x="245638" y="3284984"/>
            <a:ext cx="8652724" cy="799175"/>
          </a:xfrm>
          <a:prstGeom prst="rect">
            <a:avLst/>
          </a:prstGeom>
        </p:spPr>
      </p:pic>
      <p:pic>
        <p:nvPicPr>
          <p:cNvPr id="7" name="Picture 6">
            <a:extLst>
              <a:ext uri="{FF2B5EF4-FFF2-40B4-BE49-F238E27FC236}">
                <a16:creationId xmlns:a16="http://schemas.microsoft.com/office/drawing/2014/main" id="{A7464948-0548-D284-4861-86B45D700576}"/>
              </a:ext>
            </a:extLst>
          </p:cNvPr>
          <p:cNvPicPr>
            <a:picLocks noChangeAspect="1"/>
          </p:cNvPicPr>
          <p:nvPr/>
        </p:nvPicPr>
        <p:blipFill>
          <a:blip r:embed="rId3"/>
          <a:stretch>
            <a:fillRect/>
          </a:stretch>
        </p:blipFill>
        <p:spPr>
          <a:xfrm>
            <a:off x="0" y="4509120"/>
            <a:ext cx="9144000" cy="1583286"/>
          </a:xfrm>
          <a:prstGeom prst="rect">
            <a:avLst/>
          </a:prstGeom>
        </p:spPr>
      </p:pic>
    </p:spTree>
    <p:extLst>
      <p:ext uri="{BB962C8B-B14F-4D97-AF65-F5344CB8AC3E}">
        <p14:creationId xmlns:p14="http://schemas.microsoft.com/office/powerpoint/2010/main" val="1258191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74A92F-5C16-EA20-E5EE-16A44DBD628A}"/>
              </a:ext>
            </a:extLst>
          </p:cNvPr>
          <p:cNvPicPr>
            <a:picLocks noChangeAspect="1"/>
          </p:cNvPicPr>
          <p:nvPr/>
        </p:nvPicPr>
        <p:blipFill>
          <a:blip r:embed="rId2"/>
          <a:stretch>
            <a:fillRect/>
          </a:stretch>
        </p:blipFill>
        <p:spPr>
          <a:xfrm>
            <a:off x="21095" y="404664"/>
            <a:ext cx="8963025" cy="5512259"/>
          </a:xfrm>
          <a:prstGeom prst="rect">
            <a:avLst/>
          </a:prstGeom>
          <a:noFill/>
        </p:spPr>
      </p:pic>
    </p:spTree>
    <p:extLst>
      <p:ext uri="{BB962C8B-B14F-4D97-AF65-F5344CB8AC3E}">
        <p14:creationId xmlns:p14="http://schemas.microsoft.com/office/powerpoint/2010/main" val="3179421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A09630-1C9B-4871-9CE5-0427F1591FBE}"/>
              </a:ext>
            </a:extLst>
          </p:cNvPr>
          <p:cNvSpPr>
            <a:spLocks noGrp="1"/>
          </p:cNvSpPr>
          <p:nvPr>
            <p:ph type="title"/>
          </p:nvPr>
        </p:nvSpPr>
        <p:spPr/>
        <p:txBody>
          <a:bodyPr/>
          <a:lstStyle/>
          <a:p>
            <a:r>
              <a:rPr lang="hr-HR" dirty="0" err="1"/>
              <a:t>SolarWinds</a:t>
            </a:r>
            <a:endParaRPr lang="hr-HR" dirty="0"/>
          </a:p>
        </p:txBody>
      </p:sp>
      <p:sp>
        <p:nvSpPr>
          <p:cNvPr id="3" name="Rezervirano mjesto sadržaja 2">
            <a:extLst>
              <a:ext uri="{FF2B5EF4-FFF2-40B4-BE49-F238E27FC236}">
                <a16:creationId xmlns:a16="http://schemas.microsoft.com/office/drawing/2014/main" id="{15E1990C-CB3A-437F-8AAF-2F9A3C6E014A}"/>
              </a:ext>
            </a:extLst>
          </p:cNvPr>
          <p:cNvSpPr>
            <a:spLocks noGrp="1"/>
          </p:cNvSpPr>
          <p:nvPr>
            <p:ph idx="1"/>
          </p:nvPr>
        </p:nvSpPr>
        <p:spPr/>
        <p:txBody>
          <a:bodyPr/>
          <a:lstStyle/>
          <a:p>
            <a:r>
              <a:rPr lang="en-US" dirty="0"/>
              <a:t>4,032 lines of code attackers rewrote within </a:t>
            </a:r>
            <a:r>
              <a:rPr lang="en-US" dirty="0" err="1"/>
              <a:t>Solarwinds</a:t>
            </a:r>
            <a:r>
              <a:rPr lang="en-US" dirty="0"/>
              <a:t> Orio</a:t>
            </a:r>
            <a:r>
              <a:rPr lang="hr-HR" dirty="0"/>
              <a:t>n</a:t>
            </a:r>
          </a:p>
          <a:p>
            <a:r>
              <a:rPr lang="en-US" dirty="0"/>
              <a:t>effectiveness and stealth of the malware made it one of the most damaging cyber intrusions in history</a:t>
            </a:r>
            <a:endParaRPr lang="hr-HR" dirty="0"/>
          </a:p>
          <a:p>
            <a:r>
              <a:rPr lang="en-US" dirty="0"/>
              <a:t> &gt;1000 Software Engineers involved </a:t>
            </a:r>
            <a:endParaRPr lang="hr-HR" dirty="0"/>
          </a:p>
          <a:p>
            <a:r>
              <a:rPr lang="hr-HR" dirty="0">
                <a:hlinkClick r:id="rId2"/>
              </a:rPr>
              <a:t>https://owasp.org/www-chapter-singapore/assets/presos/Deconstructing_the_Solarwinds_Supply_Chain_Attack_and_Deterring_it_Honing_in_on_the_Golden_SAML_Attack_Technique.pdf</a:t>
            </a:r>
            <a:endParaRPr lang="hr-HR" dirty="0"/>
          </a:p>
          <a:p>
            <a:r>
              <a:rPr lang="hr-HR" dirty="0">
                <a:hlinkClick r:id="rId3"/>
              </a:rPr>
              <a:t>https://www.cbsnews.com/news/solarwinds-hack-russia-cyberattack-60-minutes-2021-02-14/</a:t>
            </a:r>
            <a:endParaRPr lang="hr-HR" dirty="0"/>
          </a:p>
          <a:p>
            <a:endParaRPr lang="hr-HR" dirty="0"/>
          </a:p>
        </p:txBody>
      </p:sp>
    </p:spTree>
    <p:extLst>
      <p:ext uri="{BB962C8B-B14F-4D97-AF65-F5344CB8AC3E}">
        <p14:creationId xmlns:p14="http://schemas.microsoft.com/office/powerpoint/2010/main" val="2363706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r-HR" dirty="0"/>
              <a:t>Kasno otkrivanje napada</a:t>
            </a:r>
          </a:p>
        </p:txBody>
      </p:sp>
      <p:sp>
        <p:nvSpPr>
          <p:cNvPr id="2" name="Content Placeholder 1"/>
          <p:cNvSpPr>
            <a:spLocks noGrp="1"/>
          </p:cNvSpPr>
          <p:nvPr>
            <p:ph idx="1"/>
          </p:nvPr>
        </p:nvSpPr>
        <p:spPr/>
        <p:txBody>
          <a:bodyPr/>
          <a:lstStyle/>
          <a:p>
            <a:r>
              <a:rPr lang="hr-HR" dirty="0"/>
              <a:t>Što mislite koliko vremena treba da se otkrije sigurnosni upad?</a:t>
            </a:r>
          </a:p>
          <a:p>
            <a:pPr marL="0" indent="0">
              <a:buNone/>
            </a:pPr>
            <a:r>
              <a:rPr lang="hr-HR" dirty="0"/>
              <a:t>(izvor </a:t>
            </a:r>
            <a:r>
              <a:rPr lang="hr-HR" dirty="0" err="1"/>
              <a:t>Mandiant</a:t>
            </a:r>
            <a:r>
              <a:rPr lang="hr-HR" dirty="0"/>
              <a:t> M </a:t>
            </a:r>
            <a:r>
              <a:rPr lang="hr-HR" dirty="0" err="1"/>
              <a:t>Trends</a:t>
            </a:r>
            <a:r>
              <a:rPr lang="hr-HR" dirty="0"/>
              <a:t> izvještaj)</a:t>
            </a:r>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a:p>
            <a:r>
              <a:rPr lang="hr-HR" dirty="0"/>
              <a:t>Koji je glavni razlog za ovo smanjenje?</a:t>
            </a:r>
          </a:p>
          <a:p>
            <a:pPr marL="685800" lvl="1" indent="-342900">
              <a:buFont typeface="+mj-lt"/>
              <a:buAutoNum type="arabicPeriod"/>
            </a:pPr>
            <a:r>
              <a:rPr lang="hr-HR" dirty="0"/>
              <a:t>Unaprjeđenje detekcije</a:t>
            </a:r>
          </a:p>
          <a:p>
            <a:pPr marL="685800" lvl="1" indent="-342900">
              <a:buFont typeface="+mj-lt"/>
              <a:buAutoNum type="arabicPeriod"/>
            </a:pPr>
            <a:r>
              <a:rPr lang="hr-HR" dirty="0" err="1"/>
              <a:t>Ransomware</a:t>
            </a:r>
            <a:endParaRPr lang="hr-HR" dirty="0"/>
          </a:p>
          <a:p>
            <a:pPr marL="342900" lvl="1" indent="0">
              <a:buNone/>
            </a:pPr>
            <a:endParaRPr lang="hr-HR" dirty="0"/>
          </a:p>
          <a:p>
            <a:endParaRPr lang="hr-HR" dirty="0"/>
          </a:p>
        </p:txBody>
      </p:sp>
      <p:pic>
        <p:nvPicPr>
          <p:cNvPr id="8" name="Picture 7">
            <a:extLst>
              <a:ext uri="{FF2B5EF4-FFF2-40B4-BE49-F238E27FC236}">
                <a16:creationId xmlns:a16="http://schemas.microsoft.com/office/drawing/2014/main" id="{A067496E-5126-0EC5-74C7-78897AB75DF8}"/>
              </a:ext>
            </a:extLst>
          </p:cNvPr>
          <p:cNvPicPr>
            <a:picLocks noChangeAspect="1"/>
          </p:cNvPicPr>
          <p:nvPr/>
        </p:nvPicPr>
        <p:blipFill>
          <a:blip r:embed="rId2"/>
          <a:stretch>
            <a:fillRect/>
          </a:stretch>
        </p:blipFill>
        <p:spPr>
          <a:xfrm>
            <a:off x="1237961" y="2708920"/>
            <a:ext cx="6668078" cy="1722269"/>
          </a:xfrm>
          <a:prstGeom prst="rect">
            <a:avLst/>
          </a:prstGeom>
        </p:spPr>
      </p:pic>
      <p:pic>
        <p:nvPicPr>
          <p:cNvPr id="10" name="Picture 9">
            <a:extLst>
              <a:ext uri="{FF2B5EF4-FFF2-40B4-BE49-F238E27FC236}">
                <a16:creationId xmlns:a16="http://schemas.microsoft.com/office/drawing/2014/main" id="{7F15FEF0-6DCE-12E6-FA9B-04A330A0825B}"/>
              </a:ext>
            </a:extLst>
          </p:cNvPr>
          <p:cNvPicPr>
            <a:picLocks noChangeAspect="1"/>
          </p:cNvPicPr>
          <p:nvPr/>
        </p:nvPicPr>
        <p:blipFill>
          <a:blip r:embed="rId3"/>
          <a:stretch>
            <a:fillRect/>
          </a:stretch>
        </p:blipFill>
        <p:spPr>
          <a:xfrm>
            <a:off x="5724128" y="4476766"/>
            <a:ext cx="3063143" cy="2378294"/>
          </a:xfrm>
          <a:prstGeom prst="rect">
            <a:avLst/>
          </a:prstGeom>
        </p:spPr>
      </p:pic>
    </p:spTree>
    <p:extLst>
      <p:ext uri="{BB962C8B-B14F-4D97-AF65-F5344CB8AC3E}">
        <p14:creationId xmlns:p14="http://schemas.microsoft.com/office/powerpoint/2010/main" val="378647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 calcmode="lin" valueType="num">
                                      <p:cBhvr additive="base">
                                        <p:cTn id="2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 calcmode="lin" valueType="num">
                                      <p:cBhvr additive="base">
                                        <p:cTn id="3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D27EA8-E658-830C-B554-51129B8EBFAC}"/>
              </a:ext>
            </a:extLst>
          </p:cNvPr>
          <p:cNvSpPr>
            <a:spLocks noGrp="1"/>
          </p:cNvSpPr>
          <p:nvPr>
            <p:ph type="title"/>
          </p:nvPr>
        </p:nvSpPr>
        <p:spPr/>
        <p:txBody>
          <a:bodyPr/>
          <a:lstStyle/>
          <a:p>
            <a:endParaRPr lang="hr-HR"/>
          </a:p>
        </p:txBody>
      </p:sp>
      <p:sp>
        <p:nvSpPr>
          <p:cNvPr id="6" name="Content Placeholder 5">
            <a:extLst>
              <a:ext uri="{FF2B5EF4-FFF2-40B4-BE49-F238E27FC236}">
                <a16:creationId xmlns:a16="http://schemas.microsoft.com/office/drawing/2014/main" id="{27E11AD5-6038-E599-1961-08E9E43DFE96}"/>
              </a:ext>
            </a:extLst>
          </p:cNvPr>
          <p:cNvSpPr>
            <a:spLocks noGrp="1"/>
          </p:cNvSpPr>
          <p:nvPr>
            <p:ph idx="1"/>
          </p:nvPr>
        </p:nvSpPr>
        <p:spPr/>
        <p:txBody>
          <a:bodyPr/>
          <a:lstStyle/>
          <a:p>
            <a:endParaRPr lang="hr-HR"/>
          </a:p>
        </p:txBody>
      </p:sp>
      <p:pic>
        <p:nvPicPr>
          <p:cNvPr id="4" name="Picture 3">
            <a:extLst>
              <a:ext uri="{FF2B5EF4-FFF2-40B4-BE49-F238E27FC236}">
                <a16:creationId xmlns:a16="http://schemas.microsoft.com/office/drawing/2014/main" id="{258C47A0-FC45-4388-9ED6-384F47FAD4A0}"/>
              </a:ext>
            </a:extLst>
          </p:cNvPr>
          <p:cNvPicPr>
            <a:picLocks noChangeAspect="1"/>
          </p:cNvPicPr>
          <p:nvPr/>
        </p:nvPicPr>
        <p:blipFill>
          <a:blip r:embed="rId2"/>
          <a:stretch>
            <a:fillRect/>
          </a:stretch>
        </p:blipFill>
        <p:spPr>
          <a:xfrm>
            <a:off x="0" y="0"/>
            <a:ext cx="9108504" cy="6858000"/>
          </a:xfrm>
          <a:prstGeom prst="rect">
            <a:avLst/>
          </a:prstGeom>
        </p:spPr>
      </p:pic>
    </p:spTree>
    <p:extLst>
      <p:ext uri="{BB962C8B-B14F-4D97-AF65-F5344CB8AC3E}">
        <p14:creationId xmlns:p14="http://schemas.microsoft.com/office/powerpoint/2010/main" val="268715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AB26C6-EDCC-F33F-4B7C-7B9A120B762B}"/>
              </a:ext>
            </a:extLst>
          </p:cNvPr>
          <p:cNvSpPr>
            <a:spLocks noGrp="1"/>
          </p:cNvSpPr>
          <p:nvPr>
            <p:ph type="title"/>
          </p:nvPr>
        </p:nvSpPr>
        <p:spPr/>
        <p:txBody>
          <a:bodyPr/>
          <a:lstStyle/>
          <a:p>
            <a:endParaRPr lang="hr-HR"/>
          </a:p>
        </p:txBody>
      </p:sp>
      <p:sp>
        <p:nvSpPr>
          <p:cNvPr id="6" name="Content Placeholder 5">
            <a:extLst>
              <a:ext uri="{FF2B5EF4-FFF2-40B4-BE49-F238E27FC236}">
                <a16:creationId xmlns:a16="http://schemas.microsoft.com/office/drawing/2014/main" id="{E3B3AF9D-6055-9DC6-20EA-9C84C21C1502}"/>
              </a:ext>
            </a:extLst>
          </p:cNvPr>
          <p:cNvSpPr>
            <a:spLocks noGrp="1"/>
          </p:cNvSpPr>
          <p:nvPr>
            <p:ph idx="1"/>
          </p:nvPr>
        </p:nvSpPr>
        <p:spPr/>
        <p:txBody>
          <a:bodyPr/>
          <a:lstStyle/>
          <a:p>
            <a:endParaRPr lang="hr-HR"/>
          </a:p>
        </p:txBody>
      </p:sp>
      <p:pic>
        <p:nvPicPr>
          <p:cNvPr id="4" name="Picture 3">
            <a:extLst>
              <a:ext uri="{FF2B5EF4-FFF2-40B4-BE49-F238E27FC236}">
                <a16:creationId xmlns:a16="http://schemas.microsoft.com/office/drawing/2014/main" id="{DED7BB82-A34A-4712-89FC-2F08F8898224}"/>
              </a:ext>
            </a:extLst>
          </p:cNvPr>
          <p:cNvPicPr>
            <a:picLocks noChangeAspect="1"/>
          </p:cNvPicPr>
          <p:nvPr/>
        </p:nvPicPr>
        <p:blipFill>
          <a:blip r:embed="rId2"/>
          <a:stretch>
            <a:fillRect/>
          </a:stretch>
        </p:blipFill>
        <p:spPr>
          <a:xfrm>
            <a:off x="0" y="0"/>
            <a:ext cx="9151037" cy="6858000"/>
          </a:xfrm>
          <a:prstGeom prst="rect">
            <a:avLst/>
          </a:prstGeom>
        </p:spPr>
      </p:pic>
    </p:spTree>
    <p:extLst>
      <p:ext uri="{BB962C8B-B14F-4D97-AF65-F5344CB8AC3E}">
        <p14:creationId xmlns:p14="http://schemas.microsoft.com/office/powerpoint/2010/main" val="546382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hr-HR"/>
              <a:t>Informacijska sigurnost</a:t>
            </a:r>
            <a:endParaRPr lang="en-US"/>
          </a:p>
        </p:txBody>
      </p:sp>
      <p:sp>
        <p:nvSpPr>
          <p:cNvPr id="21507" name="Content Placeholder 2"/>
          <p:cNvSpPr>
            <a:spLocks noGrp="1"/>
          </p:cNvSpPr>
          <p:nvPr>
            <p:ph idx="1"/>
          </p:nvPr>
        </p:nvSpPr>
        <p:spPr/>
        <p:txBody>
          <a:bodyPr/>
          <a:lstStyle/>
          <a:p>
            <a:pPr eaLnBrk="1" hangingPunct="1"/>
            <a:r>
              <a:rPr lang="hr-HR" dirty="0"/>
              <a:t>Disciplina kojoj je osnovni cilj osigurati zaštitu informacija i informacijskih sustava od</a:t>
            </a:r>
          </a:p>
          <a:p>
            <a:pPr lvl="1" eaLnBrk="1" hangingPunct="1"/>
            <a:r>
              <a:rPr lang="hr-HR" dirty="0"/>
              <a:t>Neovlaštenog pristupa/korištenja</a:t>
            </a:r>
          </a:p>
          <a:p>
            <a:pPr lvl="1" eaLnBrk="1" hangingPunct="1"/>
            <a:r>
              <a:rPr lang="hr-HR" dirty="0"/>
              <a:t>Promjene</a:t>
            </a:r>
          </a:p>
          <a:p>
            <a:pPr lvl="1" eaLnBrk="1" hangingPunct="1"/>
            <a:r>
              <a:rPr lang="hr-HR" dirty="0"/>
              <a:t>Uništavanja</a:t>
            </a:r>
          </a:p>
          <a:p>
            <a:pPr eaLnBrk="1" hangingPunct="1"/>
            <a:endParaRPr lang="hr-HR" dirty="0"/>
          </a:p>
          <a:p>
            <a:pPr lvl="1" eaLnBrk="1" hangingPunct="1"/>
            <a:endParaRPr lang="en-US" dirty="0"/>
          </a:p>
        </p:txBody>
      </p:sp>
      <p:pic>
        <p:nvPicPr>
          <p:cNvPr id="21508" name="Picture 5" descr="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623604"/>
            <a:ext cx="4214812"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hr-HR"/>
              <a:t>Tri aspekta sigurnosti</a:t>
            </a:r>
            <a:endParaRPr lang="en-US"/>
          </a:p>
        </p:txBody>
      </p:sp>
      <p:sp>
        <p:nvSpPr>
          <p:cNvPr id="22531" name="Content Placeholder 2"/>
          <p:cNvSpPr>
            <a:spLocks noGrp="1"/>
          </p:cNvSpPr>
          <p:nvPr>
            <p:ph idx="1"/>
          </p:nvPr>
        </p:nvSpPr>
        <p:spPr/>
        <p:txBody>
          <a:bodyPr>
            <a:normAutofit lnSpcReduction="10000"/>
          </a:bodyPr>
          <a:lstStyle/>
          <a:p>
            <a:pPr eaLnBrk="1" hangingPunct="1"/>
            <a:r>
              <a:rPr lang="hr-HR" dirty="0"/>
              <a:t>Povjerljivost (</a:t>
            </a:r>
            <a:r>
              <a:rPr lang="hr-HR" dirty="0" err="1"/>
              <a:t>eng</a:t>
            </a:r>
            <a:r>
              <a:rPr lang="hr-HR" dirty="0"/>
              <a:t>. </a:t>
            </a:r>
            <a:r>
              <a:rPr lang="hr-HR" i="1" dirty="0" err="1"/>
              <a:t>confidentiality</a:t>
            </a:r>
            <a:r>
              <a:rPr lang="hr-HR" dirty="0"/>
              <a:t>)</a:t>
            </a:r>
          </a:p>
          <a:p>
            <a:pPr lvl="1" eaLnBrk="1" hangingPunct="1"/>
            <a:r>
              <a:rPr lang="hr-HR" dirty="0"/>
              <a:t>Osiguravanje tajnosti informacija</a:t>
            </a:r>
          </a:p>
          <a:p>
            <a:pPr lvl="2" eaLnBrk="1" hangingPunct="1"/>
            <a:r>
              <a:rPr lang="hr-HR" dirty="0"/>
              <a:t>Koncept korišten tisućljećima</a:t>
            </a:r>
          </a:p>
          <a:p>
            <a:pPr lvl="1" eaLnBrk="1" hangingPunct="1"/>
            <a:r>
              <a:rPr lang="hr-HR" dirty="0"/>
              <a:t>Bitno za slanje podataka računalnom mrežom, ali i za podatke u mirovanju</a:t>
            </a:r>
          </a:p>
          <a:p>
            <a:pPr lvl="1" eaLnBrk="1" hangingPunct="1"/>
            <a:r>
              <a:rPr lang="hr-HR" dirty="0"/>
              <a:t>Dvije glavne metode zaštite</a:t>
            </a:r>
          </a:p>
          <a:p>
            <a:pPr lvl="2" eaLnBrk="1" hangingPunct="1"/>
            <a:r>
              <a:rPr lang="hr-HR" dirty="0"/>
              <a:t>Korištenje kontrole pristupa</a:t>
            </a:r>
          </a:p>
          <a:p>
            <a:pPr lvl="3" eaLnBrk="1" hangingPunct="1"/>
            <a:r>
              <a:rPr lang="hr-HR" dirty="0"/>
              <a:t>Fizička i logička kontrola pristupa</a:t>
            </a:r>
          </a:p>
          <a:p>
            <a:pPr lvl="2" eaLnBrk="1" hangingPunct="1"/>
            <a:r>
              <a:rPr lang="hr-HR" dirty="0"/>
              <a:t>Enkripcija, </a:t>
            </a:r>
            <a:r>
              <a:rPr lang="hr-HR" dirty="0" err="1"/>
              <a:t>anonimizacija</a:t>
            </a:r>
            <a:endParaRPr lang="hr-HR" dirty="0"/>
          </a:p>
          <a:p>
            <a:pPr lvl="3"/>
            <a:r>
              <a:rPr lang="hr-HR" dirty="0"/>
              <a:t>Enkripcija u mirovanju i tranzitu</a:t>
            </a:r>
          </a:p>
          <a:p>
            <a:pPr lvl="1" eaLnBrk="1" hangingPunct="1"/>
            <a:r>
              <a:rPr lang="hr-HR" dirty="0"/>
              <a:t>Često kombinacija metoda zaštite</a:t>
            </a:r>
          </a:p>
          <a:p>
            <a:pPr lvl="3" eaLnBrk="1" hangingPunct="1"/>
            <a:r>
              <a:rPr lang="hr-HR" dirty="0"/>
              <a:t>Npr. logička kontrola i enkripcija datoteka</a:t>
            </a:r>
          </a:p>
          <a:p>
            <a:pPr eaLnBrk="1" hangingPunct="1"/>
            <a:r>
              <a:rPr lang="hr-HR" dirty="0"/>
              <a:t>Različiti napadi na povjerljivost</a:t>
            </a:r>
          </a:p>
          <a:p>
            <a:pPr eaLnBrk="1" hangingPunct="1"/>
            <a:r>
              <a:rPr lang="hr-HR" dirty="0"/>
              <a:t>Koja regulativa jako naglašava enkripciju i </a:t>
            </a:r>
            <a:r>
              <a:rPr lang="hr-HR" dirty="0" err="1"/>
              <a:t>anonimizaciju</a:t>
            </a:r>
            <a:r>
              <a:rPr lang="hr-HR" dirty="0"/>
              <a:t> podataka?</a:t>
            </a:r>
          </a:p>
          <a:p>
            <a:pPr eaLnBrk="1" hangingPunct="1"/>
            <a:endParaRPr lang="hr-HR" dirty="0"/>
          </a:p>
          <a:p>
            <a:pPr eaLnBrk="1" hangingPunct="1"/>
            <a:endParaRPr lang="hr-HR" dirty="0"/>
          </a:p>
          <a:p>
            <a:pPr lvl="1" eaLnBrk="1" hangingPunct="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1">
                                            <p:txEl>
                                              <p:pRg st="12" end="12"/>
                                            </p:txEl>
                                          </p:spTgt>
                                        </p:tgtEl>
                                        <p:attrNameLst>
                                          <p:attrName>style.visibility</p:attrName>
                                        </p:attrNameLst>
                                      </p:cBhvr>
                                      <p:to>
                                        <p:strVal val="visible"/>
                                      </p:to>
                                    </p:set>
                                    <p:anim calcmode="lin" valueType="num">
                                      <p:cBhvr additive="base">
                                        <p:cTn id="7" dur="500" fill="hold"/>
                                        <p:tgtEl>
                                          <p:spTgt spid="22531">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hr-HR" dirty="0"/>
              <a:t>Primjer: Cezarova šifra (algoritam) </a:t>
            </a:r>
            <a:endParaRPr lang="en-US" dirty="0"/>
          </a:p>
        </p:txBody>
      </p:sp>
      <p:sp>
        <p:nvSpPr>
          <p:cNvPr id="3" name="Content Placeholder 2">
            <a:extLst>
              <a:ext uri="{FF2B5EF4-FFF2-40B4-BE49-F238E27FC236}">
                <a16:creationId xmlns:a16="http://schemas.microsoft.com/office/drawing/2014/main" id="{28F5924C-960E-2021-6939-4ADD9E1F6F64}"/>
              </a:ext>
            </a:extLst>
          </p:cNvPr>
          <p:cNvSpPr>
            <a:spLocks noGrp="1"/>
          </p:cNvSpPr>
          <p:nvPr>
            <p:ph idx="1"/>
          </p:nvPr>
        </p:nvSpPr>
        <p:spPr/>
        <p:txBody>
          <a:bodyPr/>
          <a:lstStyle/>
          <a:p>
            <a:endParaRPr lang="hr-HR"/>
          </a:p>
        </p:txBody>
      </p:sp>
      <p:pic>
        <p:nvPicPr>
          <p:cNvPr id="23555" name="Picture 6" descr="Datoteka:Caesar3.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216" y="2852936"/>
            <a:ext cx="7620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1475656" y="1397936"/>
            <a:ext cx="734276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hr-HR" dirty="0"/>
              <a:t>kod Cezarove šifre svako slovo se zamjenjuje odgovarajućim slovom iz abecede, pomaknutim za određeni broj mjesta. U ovom primjeru pomak je 3, tako da u </a:t>
            </a:r>
            <a:r>
              <a:rPr lang="hr-HR" dirty="0" err="1"/>
              <a:t>šifratu</a:t>
            </a:r>
            <a:r>
              <a:rPr lang="hr-HR" dirty="0"/>
              <a:t> slovo </a:t>
            </a:r>
            <a:r>
              <a:rPr lang="hr-HR" b="1" i="1" dirty="0"/>
              <a:t>B</a:t>
            </a:r>
            <a:r>
              <a:rPr lang="hr-HR" dirty="0"/>
              <a:t> postaje </a:t>
            </a:r>
            <a:r>
              <a:rPr lang="hr-HR" b="1" i="1" dirty="0"/>
              <a:t>E</a:t>
            </a:r>
            <a:r>
              <a:rPr lang="hr-HR" dirty="0"/>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hr-HR"/>
              <a:t>Tri aspekta sigurnosti</a:t>
            </a:r>
            <a:endParaRPr lang="en-US"/>
          </a:p>
        </p:txBody>
      </p:sp>
      <p:sp>
        <p:nvSpPr>
          <p:cNvPr id="24579" name="Content Placeholder 2"/>
          <p:cNvSpPr>
            <a:spLocks noGrp="1"/>
          </p:cNvSpPr>
          <p:nvPr>
            <p:ph idx="1"/>
          </p:nvPr>
        </p:nvSpPr>
        <p:spPr/>
        <p:txBody>
          <a:bodyPr/>
          <a:lstStyle/>
          <a:p>
            <a:pPr eaLnBrk="1" hangingPunct="1"/>
            <a:r>
              <a:rPr lang="hr-HR" dirty="0"/>
              <a:t>Integritet (</a:t>
            </a:r>
            <a:r>
              <a:rPr lang="hr-HR" dirty="0" err="1"/>
              <a:t>eng</a:t>
            </a:r>
            <a:r>
              <a:rPr lang="hr-HR" dirty="0"/>
              <a:t>. </a:t>
            </a:r>
            <a:r>
              <a:rPr lang="hr-HR" i="1" dirty="0" err="1"/>
              <a:t>integrity</a:t>
            </a:r>
            <a:r>
              <a:rPr lang="hr-HR" dirty="0"/>
              <a:t>)</a:t>
            </a:r>
          </a:p>
          <a:p>
            <a:pPr lvl="1" eaLnBrk="1" hangingPunct="1"/>
            <a:r>
              <a:rPr lang="hr-HR" dirty="0"/>
              <a:t>Zaštita promjene informacije</a:t>
            </a:r>
          </a:p>
          <a:p>
            <a:pPr lvl="2" eaLnBrk="1" hangingPunct="1"/>
            <a:r>
              <a:rPr lang="hr-HR" dirty="0"/>
              <a:t>Bez odgovarajućeg ovlaštenja</a:t>
            </a:r>
          </a:p>
          <a:p>
            <a:pPr lvl="1" eaLnBrk="1" hangingPunct="1"/>
            <a:r>
              <a:rPr lang="hr-HR" dirty="0"/>
              <a:t>Može biti narušen na razne načine</a:t>
            </a:r>
          </a:p>
          <a:p>
            <a:pPr lvl="2" eaLnBrk="1" hangingPunct="1"/>
            <a:r>
              <a:rPr lang="hr-HR" dirty="0"/>
              <a:t>Brisanje datoteke (narušava i dostupnost)</a:t>
            </a:r>
          </a:p>
          <a:p>
            <a:pPr lvl="2" eaLnBrk="1" hangingPunct="1"/>
            <a:r>
              <a:rPr lang="hr-HR" dirty="0"/>
              <a:t>Mijenjanje datoteke</a:t>
            </a:r>
          </a:p>
          <a:p>
            <a:pPr lvl="3" eaLnBrk="1" hangingPunct="1"/>
            <a:r>
              <a:rPr lang="hr-HR" dirty="0"/>
              <a:t>Od korisnika</a:t>
            </a:r>
          </a:p>
          <a:p>
            <a:pPr lvl="3" eaLnBrk="1" hangingPunct="1"/>
            <a:r>
              <a:rPr lang="hr-HR" dirty="0"/>
              <a:t>Od strane malicioznog programa</a:t>
            </a:r>
          </a:p>
          <a:p>
            <a:pPr lvl="1" eaLnBrk="1" hangingPunct="1"/>
            <a:r>
              <a:rPr lang="hr-HR" dirty="0"/>
              <a:t>Za provjeru se obično koriste funkcije sažimanja (</a:t>
            </a:r>
            <a:r>
              <a:rPr lang="hr-HR" dirty="0" err="1"/>
              <a:t>eng</a:t>
            </a:r>
            <a:r>
              <a:rPr lang="hr-HR" dirty="0"/>
              <a:t>. </a:t>
            </a:r>
            <a:r>
              <a:rPr lang="hr-HR" dirty="0" err="1"/>
              <a:t>hash</a:t>
            </a:r>
            <a:r>
              <a:rPr lang="hr-HR" dirty="0"/>
              <a:t>)</a:t>
            </a:r>
          </a:p>
          <a:p>
            <a:pPr lvl="2" eaLnBrk="1" hangingPunct="1"/>
            <a:r>
              <a:rPr lang="hr-HR" dirty="0"/>
              <a:t>Integritet štiti i enkripcija</a:t>
            </a:r>
          </a:p>
          <a:p>
            <a:pPr lvl="1" eaLnBrk="1" hangingPunct="1"/>
            <a:endParaRPr lang="hr-HR" dirty="0"/>
          </a:p>
          <a:p>
            <a:pPr eaLnBrk="1" hangingPunct="1">
              <a:buFont typeface="Wingdings 2" panose="05020102010507070707" pitchFamily="18" charset="2"/>
              <a:buNone/>
            </a:pPr>
            <a:endParaRPr lang="hr-HR" dirty="0"/>
          </a:p>
          <a:p>
            <a:pPr eaLnBrk="1" hangingPunct="1"/>
            <a:endParaRPr lang="hr-HR" dirty="0"/>
          </a:p>
          <a:p>
            <a:pPr lvl="1" eaLnBrk="1" hangingPunct="1"/>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hr-HR"/>
              <a:t>Tri aspekta sigurnosti</a:t>
            </a:r>
            <a:endParaRPr lang="en-US"/>
          </a:p>
        </p:txBody>
      </p:sp>
      <p:sp>
        <p:nvSpPr>
          <p:cNvPr id="25603" name="Content Placeholder 2"/>
          <p:cNvSpPr>
            <a:spLocks noGrp="1"/>
          </p:cNvSpPr>
          <p:nvPr>
            <p:ph idx="1"/>
          </p:nvPr>
        </p:nvSpPr>
        <p:spPr/>
        <p:txBody>
          <a:bodyPr/>
          <a:lstStyle/>
          <a:p>
            <a:pPr eaLnBrk="1" hangingPunct="1"/>
            <a:r>
              <a:rPr lang="hr-HR" dirty="0"/>
              <a:t>Dostupnost (</a:t>
            </a:r>
            <a:r>
              <a:rPr lang="hr-HR" dirty="0" err="1"/>
              <a:t>eng</a:t>
            </a:r>
            <a:r>
              <a:rPr lang="hr-HR" dirty="0"/>
              <a:t>. </a:t>
            </a:r>
            <a:r>
              <a:rPr lang="hr-HR" dirty="0" err="1"/>
              <a:t>availability</a:t>
            </a:r>
            <a:r>
              <a:rPr lang="hr-HR" dirty="0"/>
              <a:t>)</a:t>
            </a:r>
          </a:p>
          <a:p>
            <a:pPr lvl="1" eaLnBrk="1" hangingPunct="1"/>
            <a:r>
              <a:rPr lang="hr-HR" sz="2000" dirty="0"/>
              <a:t>Osigurava dostupnost informacija odnosno sustava</a:t>
            </a:r>
          </a:p>
          <a:p>
            <a:pPr lvl="1" eaLnBrk="1" hangingPunct="1"/>
            <a:r>
              <a:rPr lang="hr-HR" sz="2000" dirty="0"/>
              <a:t>Obično potrebna u određenom vremenskom razdoblju</a:t>
            </a:r>
          </a:p>
          <a:p>
            <a:pPr lvl="2" eaLnBrk="1" hangingPunct="1"/>
            <a:r>
              <a:rPr lang="hr-HR" dirty="0"/>
              <a:t>Visoko dostupni sustavi (</a:t>
            </a:r>
            <a:r>
              <a:rPr lang="hr-HR" dirty="0" err="1"/>
              <a:t>eng</a:t>
            </a:r>
            <a:r>
              <a:rPr lang="hr-HR" dirty="0"/>
              <a:t>. </a:t>
            </a:r>
            <a:r>
              <a:rPr lang="hr-HR" dirty="0" err="1"/>
              <a:t>High</a:t>
            </a:r>
            <a:r>
              <a:rPr lang="hr-HR" dirty="0"/>
              <a:t> </a:t>
            </a:r>
            <a:r>
              <a:rPr lang="hr-HR" dirty="0" err="1"/>
              <a:t>Availability</a:t>
            </a:r>
            <a:r>
              <a:rPr lang="hr-HR" dirty="0"/>
              <a:t>)</a:t>
            </a:r>
          </a:p>
          <a:p>
            <a:pPr lvl="3" eaLnBrk="1" hangingPunct="1"/>
            <a:r>
              <a:rPr lang="hr-HR" dirty="0"/>
              <a:t>Npr. RAID diskovni sustav, </a:t>
            </a:r>
            <a:r>
              <a:rPr lang="hr-HR" dirty="0" err="1"/>
              <a:t>klusteri</a:t>
            </a:r>
            <a:endParaRPr lang="hr-HR" dirty="0"/>
          </a:p>
          <a:p>
            <a:pPr lvl="1" eaLnBrk="1" hangingPunct="1"/>
            <a:r>
              <a:rPr lang="hr-HR" sz="2400" dirty="0"/>
              <a:t>Danas popularno korištenje novih tehnologija</a:t>
            </a:r>
          </a:p>
          <a:p>
            <a:pPr lvl="2" eaLnBrk="1" hangingPunct="1"/>
            <a:r>
              <a:rPr lang="hr-HR" dirty="0"/>
              <a:t>Virtualizacija</a:t>
            </a:r>
          </a:p>
          <a:p>
            <a:pPr lvl="2" eaLnBrk="1" hangingPunct="1"/>
            <a:r>
              <a:rPr lang="hr-HR" dirty="0"/>
              <a:t>Računarstvo u oblaku</a:t>
            </a:r>
          </a:p>
          <a:p>
            <a:pPr eaLnBrk="1" hangingPunct="1"/>
            <a:r>
              <a:rPr lang="hr-HR" dirty="0"/>
              <a:t>Napadi na dostupnost danas jako popularni</a:t>
            </a:r>
          </a:p>
          <a:p>
            <a:pPr lvl="1" eaLnBrk="1" hangingPunct="1"/>
            <a:r>
              <a:rPr lang="hr-HR" sz="2000" dirty="0" err="1"/>
              <a:t>DoS</a:t>
            </a:r>
            <a:r>
              <a:rPr lang="hr-HR" sz="2000" dirty="0"/>
              <a:t>, </a:t>
            </a:r>
            <a:r>
              <a:rPr lang="hr-HR" sz="2000" dirty="0" err="1"/>
              <a:t>DDoS</a:t>
            </a:r>
            <a:r>
              <a:rPr lang="hr-HR" sz="2000" dirty="0"/>
              <a:t> napadi</a:t>
            </a:r>
          </a:p>
          <a:p>
            <a:pPr lvl="1" eaLnBrk="1" hangingPunct="1"/>
            <a:r>
              <a:rPr lang="hr-HR" sz="2000" dirty="0"/>
              <a:t>Putem </a:t>
            </a:r>
            <a:r>
              <a:rPr lang="hr-HR" sz="2000" dirty="0" err="1"/>
              <a:t>botneta</a:t>
            </a:r>
            <a:r>
              <a:rPr lang="hr-HR" sz="2000" dirty="0"/>
              <a:t> (iznajmljivanje usluge)</a:t>
            </a:r>
            <a:endParaRPr lang="en-US" sz="2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hr-HR"/>
              <a:t>Ostali aspekti sigurnosti</a:t>
            </a:r>
            <a:endParaRPr lang="en-US"/>
          </a:p>
        </p:txBody>
      </p:sp>
      <p:sp>
        <p:nvSpPr>
          <p:cNvPr id="26627" name="Content Placeholder 2"/>
          <p:cNvSpPr>
            <a:spLocks noGrp="1"/>
          </p:cNvSpPr>
          <p:nvPr>
            <p:ph idx="1"/>
          </p:nvPr>
        </p:nvSpPr>
        <p:spPr/>
        <p:txBody>
          <a:bodyPr/>
          <a:lstStyle/>
          <a:p>
            <a:pPr eaLnBrk="1" hangingPunct="1"/>
            <a:r>
              <a:rPr lang="hr-HR" dirty="0"/>
              <a:t>Dokazivost (</a:t>
            </a:r>
            <a:r>
              <a:rPr lang="hr-HR" dirty="0" err="1"/>
              <a:t>eng</a:t>
            </a:r>
            <a:r>
              <a:rPr lang="hr-HR" dirty="0"/>
              <a:t>. </a:t>
            </a:r>
            <a:r>
              <a:rPr lang="hr-HR" i="1" dirty="0" err="1"/>
              <a:t>accountability</a:t>
            </a:r>
            <a:r>
              <a:rPr lang="hr-HR" dirty="0"/>
              <a:t>)</a:t>
            </a:r>
          </a:p>
          <a:p>
            <a:pPr lvl="1" eaLnBrk="1" hangingPunct="1"/>
            <a:r>
              <a:rPr lang="hr-HR" dirty="0"/>
              <a:t>Sve aktivnosti subjekta ili procesa mogu se jednoznačno povezati s istim</a:t>
            </a:r>
          </a:p>
          <a:p>
            <a:pPr eaLnBrk="1" hangingPunct="1"/>
            <a:r>
              <a:rPr lang="hr-HR" dirty="0"/>
              <a:t>Autentičnost (</a:t>
            </a:r>
            <a:r>
              <a:rPr lang="hr-HR" dirty="0" err="1"/>
              <a:t>eng</a:t>
            </a:r>
            <a:r>
              <a:rPr lang="hr-HR" dirty="0"/>
              <a:t>. </a:t>
            </a:r>
            <a:r>
              <a:rPr lang="hr-HR" i="1" dirty="0" err="1"/>
              <a:t>authenticity</a:t>
            </a:r>
            <a:r>
              <a:rPr lang="hr-HR" dirty="0"/>
              <a:t>)</a:t>
            </a:r>
          </a:p>
          <a:p>
            <a:pPr lvl="1" eaLnBrk="1" hangingPunct="1"/>
            <a:r>
              <a:rPr lang="hr-HR" dirty="0"/>
              <a:t>Identitet subjekta je ispravan</a:t>
            </a:r>
          </a:p>
          <a:p>
            <a:pPr eaLnBrk="1" hangingPunct="1"/>
            <a:r>
              <a:rPr lang="hr-HR" dirty="0"/>
              <a:t>Neporecivost (</a:t>
            </a:r>
            <a:r>
              <a:rPr lang="hr-HR" dirty="0" err="1"/>
              <a:t>eng</a:t>
            </a:r>
            <a:r>
              <a:rPr lang="hr-HR" dirty="0"/>
              <a:t>. </a:t>
            </a:r>
            <a:r>
              <a:rPr lang="hr-HR" i="1" dirty="0" err="1"/>
              <a:t>non</a:t>
            </a:r>
            <a:r>
              <a:rPr lang="hr-HR" i="1" dirty="0"/>
              <a:t> </a:t>
            </a:r>
            <a:r>
              <a:rPr lang="hr-HR" i="1" dirty="0" err="1"/>
              <a:t>repudiation</a:t>
            </a:r>
            <a:r>
              <a:rPr lang="hr-HR" dirty="0"/>
              <a:t>)</a:t>
            </a:r>
          </a:p>
          <a:p>
            <a:pPr lvl="1" eaLnBrk="1" hangingPunct="1"/>
            <a:r>
              <a:rPr lang="hr-HR" dirty="0"/>
              <a:t>Nemogućnost poricanja aktivnosti ili primanja podataka</a:t>
            </a:r>
          </a:p>
          <a:p>
            <a:pPr eaLnBrk="1" hangingPunct="1"/>
            <a:r>
              <a:rPr lang="hr-HR" dirty="0"/>
              <a:t>Posebno značajne za elektroničko poslovanje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hr-HR"/>
              <a:t>Prijetnje</a:t>
            </a:r>
            <a:endParaRPr lang="en-US"/>
          </a:p>
        </p:txBody>
      </p:sp>
      <p:sp>
        <p:nvSpPr>
          <p:cNvPr id="27651" name="Content Placeholder 2"/>
          <p:cNvSpPr>
            <a:spLocks noGrp="1"/>
          </p:cNvSpPr>
          <p:nvPr>
            <p:ph idx="1"/>
          </p:nvPr>
        </p:nvSpPr>
        <p:spPr/>
        <p:txBody>
          <a:bodyPr/>
          <a:lstStyle/>
          <a:p>
            <a:pPr eaLnBrk="1" hangingPunct="1"/>
            <a:r>
              <a:rPr lang="hr-HR" sz="2600" dirty="0"/>
              <a:t>Prijetnje na navedene osnovne aspekte informacijske sigurnosti</a:t>
            </a:r>
          </a:p>
          <a:p>
            <a:pPr eaLnBrk="1" hangingPunct="1"/>
            <a:r>
              <a:rPr lang="hr-HR" sz="2600" dirty="0"/>
              <a:t>Razotkrivanje (</a:t>
            </a:r>
            <a:r>
              <a:rPr lang="hr-HR" sz="2600" dirty="0" err="1"/>
              <a:t>eng</a:t>
            </a:r>
            <a:r>
              <a:rPr lang="hr-HR" sz="2600" dirty="0"/>
              <a:t>. </a:t>
            </a:r>
            <a:r>
              <a:rPr lang="hr-HR" sz="2600" i="1" dirty="0" err="1"/>
              <a:t>disclosure</a:t>
            </a:r>
            <a:r>
              <a:rPr lang="hr-HR" sz="2600" dirty="0"/>
              <a:t>)</a:t>
            </a:r>
          </a:p>
          <a:p>
            <a:pPr eaLnBrk="1" hangingPunct="1"/>
            <a:r>
              <a:rPr lang="hr-HR" sz="2600" dirty="0"/>
              <a:t>Promjena (</a:t>
            </a:r>
            <a:r>
              <a:rPr lang="hr-HR" sz="2600" dirty="0" err="1"/>
              <a:t>eng</a:t>
            </a:r>
            <a:r>
              <a:rPr lang="hr-HR" sz="2600" dirty="0"/>
              <a:t>. </a:t>
            </a:r>
            <a:r>
              <a:rPr lang="hr-HR" sz="2600" i="1" dirty="0" err="1"/>
              <a:t>alteration</a:t>
            </a:r>
            <a:r>
              <a:rPr lang="hr-HR" sz="2600" dirty="0"/>
              <a:t>)</a:t>
            </a:r>
          </a:p>
          <a:p>
            <a:pPr eaLnBrk="1" hangingPunct="1"/>
            <a:r>
              <a:rPr lang="hr-HR" sz="2600" dirty="0"/>
              <a:t>Prekid (</a:t>
            </a:r>
            <a:r>
              <a:rPr lang="hr-HR" sz="2600" dirty="0" err="1"/>
              <a:t>eng</a:t>
            </a:r>
            <a:r>
              <a:rPr lang="hr-HR" sz="2600" dirty="0"/>
              <a:t>. </a:t>
            </a:r>
            <a:r>
              <a:rPr lang="hr-HR" sz="2600" i="1" dirty="0" err="1"/>
              <a:t>disruption</a:t>
            </a:r>
            <a:r>
              <a:rPr lang="hr-HR" sz="2600" dirty="0"/>
              <a:t>)</a:t>
            </a:r>
          </a:p>
        </p:txBody>
      </p:sp>
      <p:pic>
        <p:nvPicPr>
          <p:cNvPr id="27652" name="Picture 2" descr="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623716"/>
            <a:ext cx="4198938"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ED75-5EB5-6844-B51E-110F211F7D8D}"/>
              </a:ext>
            </a:extLst>
          </p:cNvPr>
          <p:cNvSpPr>
            <a:spLocks noGrp="1"/>
          </p:cNvSpPr>
          <p:nvPr>
            <p:ph type="title"/>
          </p:nvPr>
        </p:nvSpPr>
        <p:spPr/>
        <p:txBody>
          <a:bodyPr/>
          <a:lstStyle/>
          <a:p>
            <a:endParaRPr lang="hr-HR"/>
          </a:p>
        </p:txBody>
      </p:sp>
      <p:sp>
        <p:nvSpPr>
          <p:cNvPr id="4" name="Content Placeholder 3">
            <a:extLst>
              <a:ext uri="{FF2B5EF4-FFF2-40B4-BE49-F238E27FC236}">
                <a16:creationId xmlns:a16="http://schemas.microsoft.com/office/drawing/2014/main" id="{69F22393-0B78-31BD-F853-733230564208}"/>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9BA9E09C-E730-1523-37DE-0332A2B2D624}"/>
              </a:ext>
            </a:extLst>
          </p:cNvPr>
          <p:cNvPicPr>
            <a:picLocks noChangeAspect="1"/>
          </p:cNvPicPr>
          <p:nvPr/>
        </p:nvPicPr>
        <p:blipFill>
          <a:blip r:embed="rId2"/>
          <a:stretch>
            <a:fillRect/>
          </a:stretch>
        </p:blipFill>
        <p:spPr>
          <a:xfrm>
            <a:off x="528637" y="1524000"/>
            <a:ext cx="8086725" cy="3810000"/>
          </a:xfrm>
          <a:prstGeom prst="rect">
            <a:avLst/>
          </a:prstGeom>
        </p:spPr>
      </p:pic>
    </p:spTree>
    <p:extLst>
      <p:ext uri="{BB962C8B-B14F-4D97-AF65-F5344CB8AC3E}">
        <p14:creationId xmlns:p14="http://schemas.microsoft.com/office/powerpoint/2010/main" val="2637478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8D72-C4A8-44C6-8676-3292E2AC03F5}"/>
              </a:ext>
            </a:extLst>
          </p:cNvPr>
          <p:cNvSpPr>
            <a:spLocks noGrp="1"/>
          </p:cNvSpPr>
          <p:nvPr>
            <p:ph type="title"/>
          </p:nvPr>
        </p:nvSpPr>
        <p:spPr/>
        <p:txBody>
          <a:bodyPr/>
          <a:lstStyle/>
          <a:p>
            <a:r>
              <a:rPr lang="hr-HR" dirty="0"/>
              <a:t>Prijetnje</a:t>
            </a:r>
          </a:p>
        </p:txBody>
      </p:sp>
      <p:sp>
        <p:nvSpPr>
          <p:cNvPr id="3" name="Content Placeholder 2">
            <a:extLst>
              <a:ext uri="{FF2B5EF4-FFF2-40B4-BE49-F238E27FC236}">
                <a16:creationId xmlns:a16="http://schemas.microsoft.com/office/drawing/2014/main" id="{8113BA9D-786A-4F96-87F3-22D444CBBE48}"/>
              </a:ext>
            </a:extLst>
          </p:cNvPr>
          <p:cNvSpPr>
            <a:spLocks noGrp="1"/>
          </p:cNvSpPr>
          <p:nvPr>
            <p:ph idx="1"/>
          </p:nvPr>
        </p:nvSpPr>
        <p:spPr/>
        <p:txBody>
          <a:bodyPr/>
          <a:lstStyle/>
          <a:p>
            <a:r>
              <a:rPr lang="hr-HR" dirty="0"/>
              <a:t>U koju kategoriju pripada </a:t>
            </a:r>
            <a:r>
              <a:rPr lang="hr-HR" dirty="0" err="1"/>
              <a:t>Ransomware</a:t>
            </a:r>
            <a:r>
              <a:rPr lang="hr-HR" dirty="0"/>
              <a:t> napad?</a:t>
            </a:r>
          </a:p>
          <a:p>
            <a:r>
              <a:rPr lang="hr-HR" dirty="0"/>
              <a:t>U koju kategorija pripada Afera Hotmail?</a:t>
            </a:r>
          </a:p>
          <a:p>
            <a:r>
              <a:rPr lang="hr-HR" dirty="0"/>
              <a:t>U koju kategoriju pripada napad na </a:t>
            </a:r>
            <a:r>
              <a:rPr lang="hr-HR" dirty="0" err="1"/>
              <a:t>SolarWinds</a:t>
            </a:r>
            <a:r>
              <a:rPr lang="hr-HR" dirty="0"/>
              <a:t> softver?</a:t>
            </a:r>
          </a:p>
          <a:p>
            <a:pPr marL="342900" lvl="1" indent="0">
              <a:buNone/>
            </a:pPr>
            <a:endParaRPr lang="hr-HR" dirty="0"/>
          </a:p>
          <a:p>
            <a:endParaRPr lang="hr-HR" dirty="0"/>
          </a:p>
          <a:p>
            <a:pPr marL="0" indent="0">
              <a:buNone/>
            </a:pPr>
            <a:endParaRPr lang="hr-HR" dirty="0"/>
          </a:p>
        </p:txBody>
      </p:sp>
    </p:spTree>
    <p:extLst>
      <p:ext uri="{BB962C8B-B14F-4D97-AF65-F5344CB8AC3E}">
        <p14:creationId xmlns:p14="http://schemas.microsoft.com/office/powerpoint/2010/main" val="21350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Zaključak</a:t>
            </a:r>
          </a:p>
        </p:txBody>
      </p:sp>
      <p:sp>
        <p:nvSpPr>
          <p:cNvPr id="3" name="Content Placeholder 2"/>
          <p:cNvSpPr>
            <a:spLocks noGrp="1"/>
          </p:cNvSpPr>
          <p:nvPr>
            <p:ph idx="1"/>
          </p:nvPr>
        </p:nvSpPr>
        <p:spPr/>
        <p:txBody>
          <a:bodyPr/>
          <a:lstStyle/>
          <a:p>
            <a:r>
              <a:rPr lang="hr-HR" dirty="0"/>
              <a:t>Uvod</a:t>
            </a:r>
          </a:p>
          <a:p>
            <a:r>
              <a:rPr lang="hr-HR" dirty="0"/>
              <a:t>Trendovi</a:t>
            </a:r>
          </a:p>
          <a:p>
            <a:r>
              <a:rPr lang="hr-HR" dirty="0" err="1"/>
              <a:t>Threat</a:t>
            </a:r>
            <a:r>
              <a:rPr lang="hr-HR" dirty="0"/>
              <a:t> </a:t>
            </a:r>
            <a:r>
              <a:rPr lang="hr-HR" dirty="0" err="1"/>
              <a:t>Actors</a:t>
            </a:r>
            <a:endParaRPr lang="hr-HR" dirty="0"/>
          </a:p>
          <a:p>
            <a:r>
              <a:rPr lang="hr-HR" dirty="0"/>
              <a:t>CIA</a:t>
            </a:r>
          </a:p>
          <a:p>
            <a:pPr marL="0" indent="0">
              <a:buNone/>
            </a:pPr>
            <a:endParaRPr lang="hr-HR" dirty="0"/>
          </a:p>
        </p:txBody>
      </p:sp>
    </p:spTree>
    <p:extLst>
      <p:ext uri="{BB962C8B-B14F-4D97-AF65-F5344CB8AC3E}">
        <p14:creationId xmlns:p14="http://schemas.microsoft.com/office/powerpoint/2010/main" val="2638384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B30A-E39F-83D4-C1AD-3974C1EF9DB5}"/>
              </a:ext>
            </a:extLst>
          </p:cNvPr>
          <p:cNvSpPr>
            <a:spLocks noGrp="1"/>
          </p:cNvSpPr>
          <p:nvPr>
            <p:ph type="title"/>
          </p:nvPr>
        </p:nvSpPr>
        <p:spPr/>
        <p:txBody>
          <a:bodyPr/>
          <a:lstStyle/>
          <a:p>
            <a:endParaRPr lang="hr-HR"/>
          </a:p>
        </p:txBody>
      </p:sp>
      <p:pic>
        <p:nvPicPr>
          <p:cNvPr id="2050" name="Picture 2">
            <a:extLst>
              <a:ext uri="{FF2B5EF4-FFF2-40B4-BE49-F238E27FC236}">
                <a16:creationId xmlns:a16="http://schemas.microsoft.com/office/drawing/2014/main" id="{5A3FBE35-EF60-4E6A-BEF4-F1D23DCD0C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8650" y="2284987"/>
            <a:ext cx="7886700" cy="3432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385F04-D9F3-862D-5697-56664FC53B6A}"/>
              </a:ext>
            </a:extLst>
          </p:cNvPr>
          <p:cNvPicPr>
            <a:picLocks noChangeAspect="1"/>
          </p:cNvPicPr>
          <p:nvPr/>
        </p:nvPicPr>
        <p:blipFill>
          <a:blip r:embed="rId3"/>
          <a:stretch>
            <a:fillRect/>
          </a:stretch>
        </p:blipFill>
        <p:spPr>
          <a:xfrm>
            <a:off x="1043608" y="48903"/>
            <a:ext cx="7344816" cy="3409950"/>
          </a:xfrm>
          <a:prstGeom prst="rect">
            <a:avLst/>
          </a:prstGeom>
        </p:spPr>
      </p:pic>
    </p:spTree>
    <p:extLst>
      <p:ext uri="{BB962C8B-B14F-4D97-AF65-F5344CB8AC3E}">
        <p14:creationId xmlns:p14="http://schemas.microsoft.com/office/powerpoint/2010/main" val="3856070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55C1C5-D68D-40C0-A5FD-C62D263637F7}"/>
              </a:ext>
            </a:extLst>
          </p:cNvPr>
          <p:cNvSpPr>
            <a:spLocks noGrp="1"/>
          </p:cNvSpPr>
          <p:nvPr>
            <p:ph type="title"/>
          </p:nvPr>
        </p:nvSpPr>
        <p:spPr/>
        <p:txBody>
          <a:bodyPr/>
          <a:lstStyle/>
          <a:p>
            <a:r>
              <a:rPr lang="hr-HR" dirty="0"/>
              <a:t>Posljedice napada</a:t>
            </a:r>
          </a:p>
        </p:txBody>
      </p:sp>
      <p:sp>
        <p:nvSpPr>
          <p:cNvPr id="3" name="Rezervirano mjesto sadržaja 2">
            <a:extLst>
              <a:ext uri="{FF2B5EF4-FFF2-40B4-BE49-F238E27FC236}">
                <a16:creationId xmlns:a16="http://schemas.microsoft.com/office/drawing/2014/main" id="{CEC49134-8FD8-4781-88A7-F6B0AA81090D}"/>
              </a:ext>
            </a:extLst>
          </p:cNvPr>
          <p:cNvSpPr>
            <a:spLocks noGrp="1"/>
          </p:cNvSpPr>
          <p:nvPr>
            <p:ph idx="1"/>
          </p:nvPr>
        </p:nvSpPr>
        <p:spPr/>
        <p:txBody>
          <a:bodyPr/>
          <a:lstStyle/>
          <a:p>
            <a:r>
              <a:rPr lang="hr-HR" dirty="0"/>
              <a:t>Microsoft je objavio da su napadači imali pristup repozitoriju njihovog izvornog koda.</a:t>
            </a:r>
          </a:p>
          <a:p>
            <a:r>
              <a:rPr lang="en-US" dirty="0"/>
              <a:t>Microsoft, FireEye, Cisco,</a:t>
            </a:r>
            <a:r>
              <a:rPr lang="hr-HR" dirty="0"/>
              <a:t> </a:t>
            </a:r>
            <a:r>
              <a:rPr lang="en-US" dirty="0"/>
              <a:t>Intel </a:t>
            </a:r>
            <a:endParaRPr lang="hr-HR" dirty="0"/>
          </a:p>
          <a:p>
            <a:r>
              <a:rPr lang="hr-HR" dirty="0"/>
              <a:t> Napadači su imali pristup do klasificiranih dokumenata u američkim institucijama: </a:t>
            </a:r>
          </a:p>
          <a:p>
            <a:pPr lvl="1"/>
            <a:r>
              <a:rPr lang="hr-HR" dirty="0"/>
              <a:t>zapečaćenih sudskih dokumenata, </a:t>
            </a:r>
          </a:p>
          <a:p>
            <a:pPr lvl="1"/>
            <a:r>
              <a:rPr lang="hr-HR" dirty="0"/>
              <a:t>elektroničke pošte ministarstva pravosuđa i brojnih drugih</a:t>
            </a:r>
          </a:p>
          <a:p>
            <a:pPr marL="0" indent="0">
              <a:buNone/>
            </a:pPr>
            <a:endParaRPr lang="hr-HR" dirty="0"/>
          </a:p>
          <a:p>
            <a:pPr lvl="1"/>
            <a:endParaRPr lang="hr-HR" dirty="0"/>
          </a:p>
          <a:p>
            <a:endParaRPr lang="hr-HR" dirty="0"/>
          </a:p>
        </p:txBody>
      </p:sp>
    </p:spTree>
    <p:extLst>
      <p:ext uri="{BB962C8B-B14F-4D97-AF65-F5344CB8AC3E}">
        <p14:creationId xmlns:p14="http://schemas.microsoft.com/office/powerpoint/2010/main" val="43485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2CE4-895C-02C0-50F6-501317241217}"/>
              </a:ext>
            </a:extLst>
          </p:cNvPr>
          <p:cNvSpPr>
            <a:spLocks noGrp="1"/>
          </p:cNvSpPr>
          <p:nvPr>
            <p:ph type="title"/>
          </p:nvPr>
        </p:nvSpPr>
        <p:spPr/>
        <p:txBody>
          <a:bodyPr/>
          <a:lstStyle/>
          <a:p>
            <a:r>
              <a:rPr lang="hr-HR" dirty="0"/>
              <a:t>Posljedice napada</a:t>
            </a:r>
          </a:p>
        </p:txBody>
      </p:sp>
      <p:sp>
        <p:nvSpPr>
          <p:cNvPr id="3" name="Content Placeholder 2">
            <a:extLst>
              <a:ext uri="{FF2B5EF4-FFF2-40B4-BE49-F238E27FC236}">
                <a16:creationId xmlns:a16="http://schemas.microsoft.com/office/drawing/2014/main" id="{5D8DCE67-E7FD-144D-5557-37F3EBC80A43}"/>
              </a:ext>
            </a:extLst>
          </p:cNvPr>
          <p:cNvSpPr>
            <a:spLocks noGrp="1"/>
          </p:cNvSpPr>
          <p:nvPr>
            <p:ph idx="1"/>
          </p:nvPr>
        </p:nvSpPr>
        <p:spPr/>
        <p:txBody>
          <a:bodyPr/>
          <a:lstStyle/>
          <a:p>
            <a:endParaRPr lang="hr-HR" dirty="0"/>
          </a:p>
        </p:txBody>
      </p:sp>
      <p:pic>
        <p:nvPicPr>
          <p:cNvPr id="5" name="Picture 4">
            <a:extLst>
              <a:ext uri="{FF2B5EF4-FFF2-40B4-BE49-F238E27FC236}">
                <a16:creationId xmlns:a16="http://schemas.microsoft.com/office/drawing/2014/main" id="{876D1F00-17AD-90A1-69AD-6C41C93582D3}"/>
              </a:ext>
            </a:extLst>
          </p:cNvPr>
          <p:cNvPicPr>
            <a:picLocks noChangeAspect="1"/>
          </p:cNvPicPr>
          <p:nvPr/>
        </p:nvPicPr>
        <p:blipFill>
          <a:blip r:embed="rId2"/>
          <a:stretch>
            <a:fillRect/>
          </a:stretch>
        </p:blipFill>
        <p:spPr>
          <a:xfrm>
            <a:off x="755576" y="1825625"/>
            <a:ext cx="6607113" cy="3581710"/>
          </a:xfrm>
          <a:prstGeom prst="rect">
            <a:avLst/>
          </a:prstGeom>
        </p:spPr>
      </p:pic>
    </p:spTree>
    <p:extLst>
      <p:ext uri="{BB962C8B-B14F-4D97-AF65-F5344CB8AC3E}">
        <p14:creationId xmlns:p14="http://schemas.microsoft.com/office/powerpoint/2010/main" val="1807822567"/>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gebra-Dizaj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F4E70DA2-F095-462B-9DBC-B4B3CC7C04BF}" vid="{68CDA1FF-4E84-4C62-AE30-5C2A181162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Racunarstvo bijeli template</Template>
  <TotalTime>0</TotalTime>
  <Words>1507</Words>
  <Application>Microsoft Office PowerPoint</Application>
  <PresentationFormat>On-screen Show (4:3)</PresentationFormat>
  <Paragraphs>186</Paragraphs>
  <Slides>61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61</vt:i4>
      </vt:variant>
    </vt:vector>
  </HeadingPairs>
  <TitlesOfParts>
    <vt:vector size="73" baseType="lpstr">
      <vt:lpstr>__Inter_d65c78</vt:lpstr>
      <vt:lpstr>Arial</vt:lpstr>
      <vt:lpstr>Calibri</vt:lpstr>
      <vt:lpstr>Lato Light</vt:lpstr>
      <vt:lpstr>Rockwell</vt:lpstr>
      <vt:lpstr>Segoe UI</vt:lpstr>
      <vt:lpstr>Segoe UI Semibold</vt:lpstr>
      <vt:lpstr>Source Sans Pro Web</vt:lpstr>
      <vt:lpstr>Wingdings</vt:lpstr>
      <vt:lpstr>Wingdings 2</vt:lpstr>
      <vt:lpstr>Office Theme</vt:lpstr>
      <vt:lpstr>Algebra-Dizajn</vt:lpstr>
      <vt:lpstr>PowerPoint Presentation</vt:lpstr>
      <vt:lpstr>Agenda</vt:lpstr>
      <vt:lpstr>SolarWinds napad</vt:lpstr>
      <vt:lpstr>SolarWinds napad</vt:lpstr>
      <vt:lpstr>SolarWinds</vt:lpstr>
      <vt:lpstr>PowerPoint Presentation</vt:lpstr>
      <vt:lpstr>PowerPoint Presentation</vt:lpstr>
      <vt:lpstr>Posljedice napada</vt:lpstr>
      <vt:lpstr>Posljedice napada</vt:lpstr>
      <vt:lpstr>(ne)sigurnost je top tema</vt:lpstr>
      <vt:lpstr>PowerPoint Presentation</vt:lpstr>
      <vt:lpstr>PowerPoint Presentation</vt:lpstr>
      <vt:lpstr>Tko?</vt:lpstr>
      <vt:lpstr>Tko?</vt:lpstr>
      <vt:lpstr>PowerPoint Presentation</vt:lpstr>
      <vt:lpstr>PowerPoint Presentation</vt:lpstr>
      <vt:lpstr>PowerPoint Presentation</vt:lpstr>
      <vt:lpstr>PowerPoint Presentation</vt:lpstr>
      <vt:lpstr>Cyber kriminal</vt:lpstr>
      <vt:lpstr>Kako?</vt:lpstr>
      <vt:lpstr>PowerPoint Presentation</vt:lpstr>
      <vt:lpstr>Kako?</vt:lpstr>
      <vt:lpstr>Kako?</vt:lpstr>
      <vt:lpstr>Malware - Ucjenjivački napadi (ransomware)</vt:lpstr>
      <vt:lpstr>Ransomware (Big game hunting)</vt:lpstr>
      <vt:lpstr>PowerPoint Presentation</vt:lpstr>
      <vt:lpstr>PowerPoint Presentation</vt:lpstr>
      <vt:lpstr>PowerPoint Presentation</vt:lpstr>
      <vt:lpstr>PowerPoint Presentation</vt:lpstr>
      <vt:lpstr>PowerPoint Presentation</vt:lpstr>
      <vt:lpstr>PowerPoint Presentation</vt:lpstr>
      <vt:lpstr>Izazovi u plaćanju otkupnina</vt:lpstr>
      <vt:lpstr>Ransomware trendovi</vt:lpstr>
      <vt:lpstr>PowerPoint Presentation</vt:lpstr>
      <vt:lpstr>PowerPoint Presentation</vt:lpstr>
      <vt:lpstr>PowerPoint Presentation</vt:lpstr>
      <vt:lpstr>Root cause of ransomware attacks (2023)</vt:lpstr>
      <vt:lpstr>Rat država</vt:lpstr>
      <vt:lpstr>Salt Typhoon</vt:lpstr>
      <vt:lpstr>Salt Typhoon</vt:lpstr>
      <vt:lpstr>Salt Typhoon</vt:lpstr>
      <vt:lpstr>Uber napad (primjer haktivizma)</vt:lpstr>
      <vt:lpstr>PowerPoint Presentation</vt:lpstr>
      <vt:lpstr>Curenje osobnih podataka</vt:lpstr>
      <vt:lpstr>Najveći data breach</vt:lpstr>
      <vt:lpstr>Curenje osjetljivih informacija</vt:lpstr>
      <vt:lpstr>PowerPoint Presentation</vt:lpstr>
      <vt:lpstr>Izazovi za informacijsku sigurnost</vt:lpstr>
      <vt:lpstr>PowerPoint Presentation</vt:lpstr>
      <vt:lpstr>Kasno otkrivanje napada</vt:lpstr>
      <vt:lpstr>PowerPoint Presentation</vt:lpstr>
      <vt:lpstr>PowerPoint Presentation</vt:lpstr>
      <vt:lpstr>Informacijska sigurnost</vt:lpstr>
      <vt:lpstr>Tri aspekta sigurnosti</vt:lpstr>
      <vt:lpstr>Primjer: Cezarova šifra (algoritam) </vt:lpstr>
      <vt:lpstr>Tri aspekta sigurnosti</vt:lpstr>
      <vt:lpstr>Tri aspekta sigurnosti</vt:lpstr>
      <vt:lpstr>Ostali aspekti sigurnosti</vt:lpstr>
      <vt:lpstr>Prijetnje</vt:lpstr>
      <vt:lpstr>Prijetnje</vt:lpstr>
      <vt:lpstr>Zaključak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GRAĐA RAČUNALA</dc:title>
  <dc:creator/>
  <cp:lastModifiedBy/>
  <cp:revision>17</cp:revision>
  <dcterms:created xsi:type="dcterms:W3CDTF">2009-02-27T23:33:40Z</dcterms:created>
  <dcterms:modified xsi:type="dcterms:W3CDTF">2025-02-24T12:10:46Z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ClassificationContentMarkingHeaderLocations">
    <vt:lpwstr>Office Theme:6\Algebra-Dizajn:3</vt:lpwstr>
  </property>
  <property fmtid="{D5CDD505-2E9C-101B-9397-08002B2CF9AE}" pid="5" name="ClassificationContentMarkingHeaderText">
    <vt:lpwstr>Internal</vt:lpwstr>
  </property>
  <property fmtid="{D5CDD505-2E9C-101B-9397-08002B2CF9AE}" pid="6" name="MSIP_Label_edf682b7-f91e-48bc-97e5-bfb95b32f5b9_Enabled">
    <vt:lpwstr>true</vt:lpwstr>
  </property>
  <property fmtid="{D5CDD505-2E9C-101B-9397-08002B2CF9AE}" pid="7" name="MSIP_Label_edf682b7-f91e-48bc-97e5-bfb95b32f5b9_SetDate">
    <vt:lpwstr>2024-02-27T08:12:34Z</vt:lpwstr>
  </property>
  <property fmtid="{D5CDD505-2E9C-101B-9397-08002B2CF9AE}" pid="8" name="MSIP_Label_edf682b7-f91e-48bc-97e5-bfb95b32f5b9_Method">
    <vt:lpwstr>Privileged</vt:lpwstr>
  </property>
  <property fmtid="{D5CDD505-2E9C-101B-9397-08002B2CF9AE}" pid="9" name="MSIP_Label_edf682b7-f91e-48bc-97e5-bfb95b32f5b9_Name">
    <vt:lpwstr>defa4170-0d19-0005-0001-bc88714345d2</vt:lpwstr>
  </property>
  <property fmtid="{D5CDD505-2E9C-101B-9397-08002B2CF9AE}" pid="10" name="MSIP_Label_edf682b7-f91e-48bc-97e5-bfb95b32f5b9_SiteId">
    <vt:lpwstr>fbb567ee-ca59-4aea-a378-fbf7761a4986</vt:lpwstr>
  </property>
  <property fmtid="{D5CDD505-2E9C-101B-9397-08002B2CF9AE}" pid="11" name="MSIP_Label_edf682b7-f91e-48bc-97e5-bfb95b32f5b9_ActionId">
    <vt:lpwstr>00f15219-929c-4f24-9515-d326e6bbbd3b</vt:lpwstr>
  </property>
  <property fmtid="{D5CDD505-2E9C-101B-9397-08002B2CF9AE}" pid="12" name="MSIP_Label_edf682b7-f91e-48bc-97e5-bfb95b32f5b9_ContentBits">
    <vt:lpwstr>0</vt:lpwstr>
  </property>
</Properties>
</file>