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4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4" r:id="rId3"/>
    <p:sldId id="289" r:id="rId4"/>
    <p:sldId id="290" r:id="rId5"/>
    <p:sldId id="285" r:id="rId6"/>
    <p:sldId id="286" r:id="rId7"/>
    <p:sldId id="292" r:id="rId8"/>
    <p:sldId id="291" r:id="rId9"/>
    <p:sldId id="258" r:id="rId10"/>
    <p:sldId id="260" r:id="rId11"/>
    <p:sldId id="261" r:id="rId12"/>
    <p:sldId id="281" r:id="rId13"/>
    <p:sldId id="287" r:id="rId14"/>
    <p:sldId id="263" r:id="rId15"/>
    <p:sldId id="264" r:id="rId16"/>
    <p:sldId id="265" r:id="rId17"/>
    <p:sldId id="266" r:id="rId18"/>
    <p:sldId id="267" r:id="rId19"/>
    <p:sldId id="282" r:id="rId20"/>
    <p:sldId id="283" r:id="rId21"/>
    <p:sldId id="269" r:id="rId22"/>
    <p:sldId id="270" r:id="rId23"/>
    <p:sldId id="271" r:id="rId24"/>
    <p:sldId id="257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7FA8B8"/>
    <a:srgbClr val="004360"/>
    <a:srgbClr val="E6E6E6"/>
    <a:srgbClr val="50ACC5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2AFF0D-C7EA-4AFF-9011-ADD7388D858B}" type="datetimeFigureOut">
              <a:rPr lang="sr-Latn-CS"/>
              <a:pPr>
                <a:defRPr/>
              </a:pPr>
              <a:t>16.11.2015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8FD3AA4-FD62-4AF0-8A3F-7DDB8C01534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17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C13627-FB80-42E2-8465-CF72C9D3C7FB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2FD7FB4-F9A5-4F02-8121-5AA5BB2858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59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8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0501D4-3A5A-440F-9788-080AB75A40EB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61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66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12394C-81D2-4ABC-A68A-65FB197BFE60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98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02338"/>
            <a:ext cx="91440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2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800" b="1" cap="all" spc="250" baseline="0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dirty="0" smtClean="0"/>
              <a:t>Kliknite da biste uredili stil podnaslova matrice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 algn="ctr">
              <a:defRPr sz="4200" b="0" i="0">
                <a:solidFill>
                  <a:srgbClr val="002060"/>
                </a:solidFill>
              </a:defRPr>
            </a:lvl1pPr>
          </a:lstStyle>
          <a:p>
            <a:r>
              <a:rPr lang="hr-HR" dirty="0" smtClean="0"/>
              <a:t>Kliknite da biste uredili stil naslova matrice</a:t>
            </a:r>
            <a:endParaRPr lang="en-US" dirty="0"/>
          </a:p>
        </p:txBody>
      </p:sp>
      <p:sp>
        <p:nvSpPr>
          <p:cNvPr id="6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71BE2-4AEC-485F-A36A-7148BB54157B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300" b="0" i="1" kern="1200" dirty="0">
                <a:solidFill>
                  <a:srgbClr val="002060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/>
            <a:r>
              <a:rPr lang="hr-HR" dirty="0" smtClean="0"/>
              <a:t>Kliknite da biste uredili stil naslova matrice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53175" y="1844824"/>
            <a:ext cx="8640000" cy="4104456"/>
          </a:xfrm>
        </p:spPr>
        <p:txBody>
          <a:bodyPr/>
          <a:lstStyle>
            <a:lvl2pPr>
              <a:defRPr i="1"/>
            </a:lvl2pPr>
            <a:lvl3pPr>
              <a:defRPr sz="1800" i="1"/>
            </a:lvl3pPr>
            <a:lvl4pPr>
              <a:defRPr sz="1800" i="1"/>
            </a:lvl4pPr>
            <a:lvl5pPr>
              <a:defRPr sz="1400" i="1"/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6F379-7D12-4A21-89FB-7B9E976F3F5F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vni poveznik 10"/>
          <p:cNvCxnSpPr/>
          <p:nvPr userDrawn="1"/>
        </p:nvCxnSpPr>
        <p:spPr>
          <a:xfrm>
            <a:off x="4572000" y="1989138"/>
            <a:ext cx="0" cy="439261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/>
          <a:lstStyle/>
          <a:p>
            <a:r>
              <a:rPr lang="hr-HR" dirty="0" smtClean="0"/>
              <a:t>Kliknite da biste uredili stil naslova matrice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916832"/>
            <a:ext cx="4038600" cy="4032448"/>
          </a:xfrm>
        </p:spPr>
        <p:txBody>
          <a:bodyPr/>
          <a:lstStyle>
            <a:lvl1pPr>
              <a:defRPr sz="2500"/>
            </a:lvl1pPr>
            <a:lvl2pPr>
              <a:defRPr i="1"/>
            </a:lvl2pPr>
            <a:lvl3pPr>
              <a:defRPr i="1"/>
            </a:lvl3pPr>
            <a:lvl4pPr>
              <a:defRPr i="1"/>
            </a:lvl4pPr>
            <a:lvl5pPr>
              <a:defRPr i="1"/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916832"/>
            <a:ext cx="4038600" cy="4032448"/>
          </a:xfrm>
        </p:spPr>
        <p:txBody>
          <a:bodyPr/>
          <a:lstStyle>
            <a:lvl1pPr>
              <a:defRPr sz="2500"/>
            </a:lvl1pPr>
            <a:lvl2pPr>
              <a:defRPr i="1"/>
            </a:lvl2pPr>
            <a:lvl3pPr>
              <a:defRPr i="1"/>
            </a:lvl3pPr>
            <a:lvl4pPr>
              <a:defRPr i="1"/>
            </a:lvl4pPr>
            <a:lvl5pPr>
              <a:defRPr i="1"/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EA18-3425-4A1E-8F57-97FEC9C68095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54DFE-64C8-46E3-A60D-A1C9E780035D}" type="datetimeFigureOut">
              <a:rPr lang="en-US"/>
              <a:pPr>
                <a:defRPr/>
              </a:pPr>
              <a:t>11/16/2015</a:t>
            </a:fld>
            <a:endParaRPr lang="en-US" sz="900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Footer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02338"/>
            <a:ext cx="91440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C4D1-0FD2-4DF9-8672-A5B02FBDEDD4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388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0" y="-26988"/>
            <a:ext cx="9144000" cy="360363"/>
          </a:xfrm>
          <a:prstGeom prst="rect">
            <a:avLst/>
          </a:prstGeom>
          <a:gradFill>
            <a:gsLst>
              <a:gs pos="0">
                <a:srgbClr val="0070C0"/>
              </a:gs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7" name="Ravni poveznik 14"/>
          <p:cNvCxnSpPr/>
          <p:nvPr userDrawn="1"/>
        </p:nvCxnSpPr>
        <p:spPr>
          <a:xfrm>
            <a:off x="2916238" y="692150"/>
            <a:ext cx="0" cy="547370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92696"/>
            <a:ext cx="2362200" cy="1212304"/>
          </a:xfrm>
        </p:spPr>
        <p:txBody>
          <a:bodyPr>
            <a:noAutofit/>
          </a:bodyPr>
          <a:lstStyle>
            <a:lvl1pPr algn="l">
              <a:buNone/>
              <a:defRPr sz="2000" b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dirty="0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3680779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002060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4976180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787900" y="6302375"/>
            <a:ext cx="14398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68B4C-1BD2-43CC-858A-E34915952DE7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3850" y="6302375"/>
            <a:ext cx="3382963" cy="366713"/>
          </a:xfrm>
        </p:spPr>
        <p:txBody>
          <a:bodyPr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002338"/>
            <a:ext cx="91440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>
              <a:latin typeface="Georgia" panose="02040502050405020303" pitchFamily="18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03800" y="6405563"/>
            <a:ext cx="1439863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50">
                <a:solidFill>
                  <a:srgbClr val="002060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BF98A2D9-9214-4E39-8FDB-FC6B1AED4A2A}" type="datetimeFigureOut">
              <a:rPr lang="en-US"/>
              <a:pPr>
                <a:defRPr/>
              </a:pPr>
              <a:t>11/16/2015</a:t>
            </a:fld>
            <a:endParaRPr lang="en-US" sz="9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2413" y="6410325"/>
            <a:ext cx="4624387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b="0">
                <a:solidFill>
                  <a:srgbClr val="002060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r>
              <a:rPr lang="hr-HR"/>
              <a:t>Footer</a:t>
            </a:r>
            <a:endParaRPr lang="en-US"/>
          </a:p>
        </p:txBody>
      </p:sp>
      <p:sp>
        <p:nvSpPr>
          <p:cNvPr id="1030" name="Title Placeholder 21"/>
          <p:cNvSpPr>
            <a:spLocks noGrp="1"/>
          </p:cNvSpPr>
          <p:nvPr>
            <p:ph type="title"/>
          </p:nvPr>
        </p:nvSpPr>
        <p:spPr bwMode="auto">
          <a:xfrm>
            <a:off x="252413" y="228600"/>
            <a:ext cx="8640762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Main title</a:t>
            </a:r>
            <a:endParaRPr lang="en-US" smtClean="0"/>
          </a:p>
        </p:txBody>
      </p:sp>
      <p:sp>
        <p:nvSpPr>
          <p:cNvPr id="206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52413" y="1844675"/>
            <a:ext cx="8640762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27" name="TextBox 26"/>
          <p:cNvSpPr txBox="1"/>
          <p:nvPr/>
        </p:nvSpPr>
        <p:spPr>
          <a:xfrm>
            <a:off x="0" y="1412875"/>
            <a:ext cx="9144000" cy="3698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46" r:id="rId4"/>
    <p:sldLayoutId id="2147483850" r:id="rId5"/>
    <p:sldLayoutId id="2147483851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300" i="1" kern="1200">
          <a:solidFill>
            <a:srgbClr val="002060"/>
          </a:solidFill>
          <a:latin typeface="Georgia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300" i="1">
          <a:solidFill>
            <a:srgbClr val="002060"/>
          </a:solidFill>
          <a:latin typeface="Georgia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300" i="1">
          <a:solidFill>
            <a:srgbClr val="002060"/>
          </a:solidFill>
          <a:latin typeface="Georgia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300" i="1">
          <a:solidFill>
            <a:srgbClr val="002060"/>
          </a:solidFill>
          <a:latin typeface="Georgia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300" i="1">
          <a:solidFill>
            <a:srgbClr val="002060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4360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4360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4360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4360"/>
          </a:solidFill>
          <a:latin typeface="Trebuchet MS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85000"/>
        <a:buFont typeface="Wingdings" pitchFamily="2" charset="2"/>
        <a:buChar char="Ø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sz="2200" kern="1200">
          <a:solidFill>
            <a:srgbClr val="002060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Courier New" pitchFamily="49" charset="0"/>
        <a:buChar char="o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rgbClr val="00206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219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Ponavljanje gradiva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400" dirty="0" smtClean="0"/>
              <a:t>Napisati prvih pet znamenki 8421 koda i zaštititi ih  uzdužnim i poprečnim parnim   paritetom</a:t>
            </a:r>
          </a:p>
        </p:txBody>
      </p:sp>
      <p:pic>
        <p:nvPicPr>
          <p:cNvPr id="191494" name="Picture 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557338"/>
            <a:ext cx="2981325" cy="4752975"/>
          </a:xfrm>
          <a:noFill/>
        </p:spPr>
      </p:pic>
      <p:graphicFrame>
        <p:nvGraphicFramePr>
          <p:cNvPr id="191538" name="Group 50"/>
          <p:cNvGraphicFramePr>
            <a:graphicFrameLocks noGrp="1"/>
          </p:cNvGraphicFramePr>
          <p:nvPr>
            <p:ph sz="half" idx="4294967295"/>
          </p:nvPr>
        </p:nvGraphicFramePr>
        <p:xfrm>
          <a:off x="4645025" y="1928813"/>
          <a:ext cx="4191000" cy="4194176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  <a:gridCol w="838200"/>
              </a:tblGrid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hr-H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5631" cy="968152"/>
          </a:xfrm>
        </p:spPr>
        <p:txBody>
          <a:bodyPr/>
          <a:lstStyle/>
          <a:p>
            <a:r>
              <a:rPr lang="hr-HR" sz="2400" dirty="0" smtClean="0"/>
              <a:t>Nacrtati sklopovsku shemu logičke funkcije  </a:t>
            </a:r>
            <a:br>
              <a:rPr lang="hr-HR" sz="2400" dirty="0" smtClean="0"/>
            </a:br>
            <a:r>
              <a:rPr lang="hr-HR" sz="2400" dirty="0" smtClean="0"/>
              <a:t>f= AB+C+CD ostvarene I, ILI i NE sklopovima.</a:t>
            </a:r>
          </a:p>
        </p:txBody>
      </p:sp>
      <p:pic>
        <p:nvPicPr>
          <p:cNvPr id="19353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79162" y="2132856"/>
            <a:ext cx="6197113" cy="2808312"/>
          </a:xfrm>
        </p:spPr>
      </p:pic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3995936" y="836712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541" name="Line 5"/>
          <p:cNvSpPr>
            <a:spLocks noChangeShapeType="1"/>
          </p:cNvSpPr>
          <p:nvPr/>
        </p:nvSpPr>
        <p:spPr bwMode="auto">
          <a:xfrm>
            <a:off x="3419872" y="836712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542" name="Line 6"/>
          <p:cNvSpPr>
            <a:spLocks noChangeShapeType="1"/>
          </p:cNvSpPr>
          <p:nvPr/>
        </p:nvSpPr>
        <p:spPr bwMode="auto">
          <a:xfrm>
            <a:off x="2987824" y="836712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/>
          </p:cNvSpPr>
          <p:nvPr>
            <p:ph type="title" idx="4294967295"/>
          </p:nvPr>
        </p:nvSpPr>
        <p:spPr>
          <a:xfrm>
            <a:off x="252413" y="228600"/>
            <a:ext cx="8640762" cy="968152"/>
          </a:xfrm>
        </p:spPr>
        <p:txBody>
          <a:bodyPr/>
          <a:lstStyle/>
          <a:p>
            <a:r>
              <a:rPr lang="hr-HR" sz="2400" dirty="0" smtClean="0"/>
              <a:t>Nacrtati sklopovsku shemu logičke funkcije  </a:t>
            </a:r>
            <a:br>
              <a:rPr lang="hr-HR" sz="2400" dirty="0" smtClean="0"/>
            </a:br>
            <a:r>
              <a:rPr lang="hr-HR" sz="2400" dirty="0" smtClean="0"/>
              <a:t>f= (A+C)(B+C+D) ostvarene I, ILI i NE sklopovima.</a:t>
            </a:r>
          </a:p>
        </p:txBody>
      </p:sp>
      <p:pic>
        <p:nvPicPr>
          <p:cNvPr id="193539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2276475"/>
            <a:ext cx="6769100" cy="3043238"/>
          </a:xfrm>
        </p:spPr>
      </p:pic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2843213" y="7651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541" name="Line 5"/>
          <p:cNvSpPr>
            <a:spLocks noChangeShapeType="1"/>
          </p:cNvSpPr>
          <p:nvPr/>
        </p:nvSpPr>
        <p:spPr bwMode="auto">
          <a:xfrm>
            <a:off x="3924300" y="7651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542" name="Line 6"/>
          <p:cNvSpPr>
            <a:spLocks noChangeShapeType="1"/>
          </p:cNvSpPr>
          <p:nvPr/>
        </p:nvSpPr>
        <p:spPr bwMode="auto">
          <a:xfrm>
            <a:off x="3203575" y="7651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>
                <a:latin typeface="Arial" charset="0"/>
              </a:rPr>
              <a:t>.</a:t>
            </a:r>
          </a:p>
        </p:txBody>
      </p:sp>
      <p:sp>
        <p:nvSpPr>
          <p:cNvPr id="187400" name="Rectangle 8"/>
          <p:cNvSpPr>
            <a:spLocks/>
          </p:cNvSpPr>
          <p:nvPr/>
        </p:nvSpPr>
        <p:spPr bwMode="auto">
          <a:xfrm>
            <a:off x="1979613" y="260350"/>
            <a:ext cx="69072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r-HR" sz="2400">
                <a:solidFill>
                  <a:srgbClr val="004360"/>
                </a:solidFill>
                <a:latin typeface="Trebuchet MS" pitchFamily="34" charset="0"/>
              </a:rPr>
              <a:t>Nacrtati logičku shemu funkcije f= AC + BCD ostvarene s NI sklopovima</a:t>
            </a:r>
          </a:p>
        </p:txBody>
      </p:sp>
      <p:sp>
        <p:nvSpPr>
          <p:cNvPr id="187401" name="Line 9"/>
          <p:cNvSpPr>
            <a:spLocks noChangeShapeType="1"/>
          </p:cNvSpPr>
          <p:nvPr/>
        </p:nvSpPr>
        <p:spPr bwMode="auto">
          <a:xfrm>
            <a:off x="7451725" y="404813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7402" name="Line 10"/>
          <p:cNvSpPr>
            <a:spLocks noChangeShapeType="1"/>
          </p:cNvSpPr>
          <p:nvPr/>
        </p:nvSpPr>
        <p:spPr bwMode="auto">
          <a:xfrm>
            <a:off x="8316913" y="404813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7404" name="Line 12"/>
          <p:cNvSpPr>
            <a:spLocks noChangeShapeType="1"/>
          </p:cNvSpPr>
          <p:nvPr/>
        </p:nvSpPr>
        <p:spPr bwMode="auto">
          <a:xfrm>
            <a:off x="7164388" y="404813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pic>
        <p:nvPicPr>
          <p:cNvPr id="18740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341438"/>
            <a:ext cx="6408737" cy="544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/>
              <a:t>Napisati dualnu funkciju od funkcije </a:t>
            </a:r>
            <a:br>
              <a:rPr lang="hr-HR" sz="2900" smtClean="0"/>
            </a:br>
            <a:r>
              <a:rPr lang="hr-HR" sz="2900" smtClean="0"/>
              <a:t> </a:t>
            </a:r>
          </a:p>
        </p:txBody>
      </p:sp>
      <p:sp>
        <p:nvSpPr>
          <p:cNvPr id="195587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916832"/>
            <a:ext cx="8713663" cy="3998192"/>
          </a:xfrm>
        </p:spPr>
        <p:txBody>
          <a:bodyPr/>
          <a:lstStyle/>
          <a:p>
            <a:r>
              <a:rPr lang="hr-HR" dirty="0" smtClean="0"/>
              <a:t>f = AB + BC + AC</a:t>
            </a:r>
          </a:p>
          <a:p>
            <a:r>
              <a:rPr lang="hr-HR" dirty="0" err="1" smtClean="0"/>
              <a:t>f</a:t>
            </a:r>
            <a:r>
              <a:rPr lang="hr-HR" b="1" baseline="-25000" dirty="0" err="1" smtClean="0"/>
              <a:t>D</a:t>
            </a:r>
            <a:r>
              <a:rPr lang="hr-HR" dirty="0" smtClean="0"/>
              <a:t> =(A+B)(B+C)(A+C)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3563888" y="836712"/>
          <a:ext cx="2592387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218671" imgH="241195" progId="Equation.3">
                  <p:embed/>
                </p:oleObj>
              </mc:Choice>
              <mc:Fallback>
                <p:oleObj name="Equation" r:id="rId3" imgW="1218671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836712"/>
                        <a:ext cx="2592387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0" name="Line 6"/>
          <p:cNvSpPr>
            <a:spLocks noChangeShapeType="1"/>
          </p:cNvSpPr>
          <p:nvPr/>
        </p:nvSpPr>
        <p:spPr bwMode="auto">
          <a:xfrm>
            <a:off x="2195860" y="24923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5591" name="Line 7"/>
          <p:cNvSpPr>
            <a:spLocks noChangeShapeType="1"/>
          </p:cNvSpPr>
          <p:nvPr/>
        </p:nvSpPr>
        <p:spPr bwMode="auto">
          <a:xfrm>
            <a:off x="2627908" y="24923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5592" name="Line 8"/>
          <p:cNvSpPr>
            <a:spLocks noChangeShapeType="1"/>
          </p:cNvSpPr>
          <p:nvPr/>
        </p:nvSpPr>
        <p:spPr bwMode="auto">
          <a:xfrm>
            <a:off x="3059113" y="24923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699792" y="1988840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123728" y="1988840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1835696" y="1988840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/>
              <a:t>Napisati tablicu kombinacija funkcije </a:t>
            </a:r>
            <a:br>
              <a:rPr lang="hr-HR" sz="2900" smtClean="0"/>
            </a:br>
            <a:endParaRPr lang="hr-HR" sz="2900" smtClean="0"/>
          </a:p>
        </p:txBody>
      </p:sp>
      <p:graphicFrame>
        <p:nvGraphicFramePr>
          <p:cNvPr id="19661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211638" y="706438"/>
          <a:ext cx="1873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888614" imgH="241195" progId="Equation.3">
                  <p:embed/>
                </p:oleObj>
              </mc:Choice>
              <mc:Fallback>
                <p:oleObj name="Equation" r:id="rId3" imgW="888614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706438"/>
                        <a:ext cx="1873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96688" name="Group 80"/>
          <p:cNvGraphicFramePr>
            <a:graphicFrameLocks noGrp="1"/>
          </p:cNvGraphicFramePr>
          <p:nvPr>
            <p:ph sz="half" idx="4294967295"/>
          </p:nvPr>
        </p:nvGraphicFramePr>
        <p:xfrm>
          <a:off x="539552" y="1412776"/>
          <a:ext cx="4046736" cy="4602480"/>
        </p:xfrm>
        <a:graphic>
          <a:graphicData uri="http://schemas.openxmlformats.org/drawingml/2006/table">
            <a:tbl>
              <a:tblPr/>
              <a:tblGrid>
                <a:gridCol w="674456"/>
                <a:gridCol w="674456"/>
                <a:gridCol w="674456"/>
                <a:gridCol w="674456"/>
                <a:gridCol w="674456"/>
                <a:gridCol w="674456"/>
              </a:tblGrid>
              <a:tr h="444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689" name="Line 81"/>
          <p:cNvSpPr>
            <a:spLocks noChangeShapeType="1"/>
          </p:cNvSpPr>
          <p:nvPr/>
        </p:nvSpPr>
        <p:spPr bwMode="auto">
          <a:xfrm>
            <a:off x="2915816" y="1484784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/>
          </p:cNvSpPr>
          <p:nvPr>
            <p:ph type="title" idx="4294967295"/>
          </p:nvPr>
        </p:nvSpPr>
        <p:spPr>
          <a:xfrm>
            <a:off x="971601" y="476250"/>
            <a:ext cx="8172400" cy="914400"/>
          </a:xfrm>
        </p:spPr>
        <p:txBody>
          <a:bodyPr/>
          <a:lstStyle/>
          <a:p>
            <a:pPr algn="l"/>
            <a:r>
              <a:rPr lang="hr-HR" sz="2400" dirty="0" smtClean="0"/>
              <a:t>Napisati komplement funkcije koristeći </a:t>
            </a:r>
            <a:r>
              <a:rPr lang="hr-HR" sz="2400" dirty="0" err="1" smtClean="0"/>
              <a:t>DeMorganov</a:t>
            </a:r>
            <a:r>
              <a:rPr lang="hr-HR" sz="2400" dirty="0" smtClean="0"/>
              <a:t> teorem. Zadana je funkcija</a:t>
            </a:r>
            <a:r>
              <a:rPr lang="hr-HR" sz="2900" dirty="0" smtClean="0"/>
              <a:t/>
            </a:r>
            <a:br>
              <a:rPr lang="hr-HR" sz="2900" dirty="0" smtClean="0"/>
            </a:br>
            <a:r>
              <a:rPr lang="hr-HR" sz="2900" dirty="0" smtClean="0"/>
              <a:t> </a:t>
            </a:r>
          </a:p>
        </p:txBody>
      </p:sp>
      <p:sp>
        <p:nvSpPr>
          <p:cNvPr id="1986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 dirty="0" smtClean="0"/>
              <a:t>f = AB + AC +BD </a:t>
            </a:r>
          </a:p>
          <a:p>
            <a:r>
              <a:rPr lang="hr-HR" dirty="0" smtClean="0"/>
              <a:t>= (AB)(</a:t>
            </a:r>
            <a:r>
              <a:rPr lang="hr-HR" dirty="0" err="1" smtClean="0"/>
              <a:t>AC</a:t>
            </a:r>
            <a:r>
              <a:rPr lang="hr-HR" dirty="0" smtClean="0"/>
              <a:t>)(BD)</a:t>
            </a:r>
          </a:p>
          <a:p>
            <a:r>
              <a:rPr lang="hr-HR" dirty="0" smtClean="0"/>
              <a:t>=(A + B)(A + C)(B + D)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98660" name="Object 4"/>
          <p:cNvGraphicFramePr>
            <a:graphicFrameLocks noChangeAspect="1"/>
          </p:cNvGraphicFramePr>
          <p:nvPr/>
        </p:nvGraphicFramePr>
        <p:xfrm>
          <a:off x="5004048" y="548680"/>
          <a:ext cx="22336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218671" imgH="241195" progId="Equation.3">
                  <p:embed/>
                </p:oleObj>
              </mc:Choice>
              <mc:Fallback>
                <p:oleObj name="Equation" r:id="rId3" imgW="1218671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48680"/>
                        <a:ext cx="223361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2" name="Line 6"/>
          <p:cNvSpPr>
            <a:spLocks noChangeShapeType="1"/>
          </p:cNvSpPr>
          <p:nvPr/>
        </p:nvSpPr>
        <p:spPr bwMode="auto">
          <a:xfrm>
            <a:off x="2195513" y="1916832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3" name="Line 7"/>
          <p:cNvSpPr>
            <a:spLocks noChangeShapeType="1"/>
          </p:cNvSpPr>
          <p:nvPr/>
        </p:nvSpPr>
        <p:spPr bwMode="auto">
          <a:xfrm>
            <a:off x="2699916" y="1916832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4" name="Line 8"/>
          <p:cNvSpPr>
            <a:spLocks noChangeShapeType="1"/>
          </p:cNvSpPr>
          <p:nvPr/>
        </p:nvSpPr>
        <p:spPr bwMode="auto">
          <a:xfrm>
            <a:off x="1042988" y="2348880"/>
            <a:ext cx="504825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5" name="Line 9"/>
          <p:cNvSpPr>
            <a:spLocks noChangeShapeType="1"/>
          </p:cNvSpPr>
          <p:nvPr/>
        </p:nvSpPr>
        <p:spPr bwMode="auto">
          <a:xfrm>
            <a:off x="1979613" y="24923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6" name="Line 10"/>
          <p:cNvSpPr>
            <a:spLocks noChangeShapeType="1"/>
          </p:cNvSpPr>
          <p:nvPr/>
        </p:nvSpPr>
        <p:spPr bwMode="auto">
          <a:xfrm>
            <a:off x="1763713" y="2348880"/>
            <a:ext cx="4318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7" name="Line 11"/>
          <p:cNvSpPr>
            <a:spLocks noChangeShapeType="1"/>
          </p:cNvSpPr>
          <p:nvPr/>
        </p:nvSpPr>
        <p:spPr bwMode="auto">
          <a:xfrm>
            <a:off x="2411413" y="242088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2411412" y="2348880"/>
            <a:ext cx="576412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70" name="Line 14"/>
          <p:cNvSpPr>
            <a:spLocks noChangeShapeType="1"/>
          </p:cNvSpPr>
          <p:nvPr/>
        </p:nvSpPr>
        <p:spPr bwMode="auto">
          <a:xfrm>
            <a:off x="971550" y="2924944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71" name="Line 15"/>
          <p:cNvSpPr>
            <a:spLocks noChangeShapeType="1"/>
          </p:cNvSpPr>
          <p:nvPr/>
        </p:nvSpPr>
        <p:spPr bwMode="auto">
          <a:xfrm>
            <a:off x="1619250" y="2924944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72" name="Line 16"/>
          <p:cNvSpPr>
            <a:spLocks noChangeShapeType="1"/>
          </p:cNvSpPr>
          <p:nvPr/>
        </p:nvSpPr>
        <p:spPr bwMode="auto">
          <a:xfrm>
            <a:off x="2051050" y="2924944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8673" name="Line 17"/>
          <p:cNvSpPr>
            <a:spLocks noChangeShapeType="1"/>
          </p:cNvSpPr>
          <p:nvPr/>
        </p:nvSpPr>
        <p:spPr bwMode="auto">
          <a:xfrm>
            <a:off x="3708028" y="2924944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dirty="0" smtClean="0"/>
              <a:t>Napisati u kanonskom obliku funkciju  </a:t>
            </a:r>
            <a:br>
              <a:rPr lang="hr-HR" sz="2900" dirty="0" smtClean="0"/>
            </a:br>
            <a:r>
              <a:rPr lang="hr-HR" sz="2900" dirty="0" smtClean="0"/>
              <a:t> </a:t>
            </a:r>
            <a:r>
              <a:rPr lang="hr-HR" sz="2900" i="1" dirty="0" smtClean="0"/>
              <a:t>f = </a:t>
            </a:r>
            <a:r>
              <a:rPr lang="hr-HR" sz="2900" dirty="0" smtClean="0">
                <a:sym typeface="Symbol" pitchFamily="18" charset="2"/>
              </a:rPr>
              <a:t></a:t>
            </a:r>
            <a:r>
              <a:rPr lang="hr-HR" sz="2900" dirty="0" smtClean="0"/>
              <a:t>(1,3,7) </a:t>
            </a:r>
          </a:p>
        </p:txBody>
      </p:sp>
      <p:sp>
        <p:nvSpPr>
          <p:cNvPr id="19968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716016" y="1928813"/>
            <a:ext cx="4120009" cy="4194175"/>
          </a:xfrm>
        </p:spPr>
        <p:txBody>
          <a:bodyPr/>
          <a:lstStyle/>
          <a:p>
            <a:endParaRPr lang="hr-HR" sz="2800" dirty="0" smtClean="0"/>
          </a:p>
        </p:txBody>
      </p:sp>
      <p:graphicFrame>
        <p:nvGraphicFramePr>
          <p:cNvPr id="199738" name="Group 58"/>
          <p:cNvGraphicFramePr>
            <a:graphicFrameLocks noGrp="1"/>
          </p:cNvGraphicFramePr>
          <p:nvPr>
            <p:ph sz="half" idx="4294967295"/>
          </p:nvPr>
        </p:nvGraphicFramePr>
        <p:xfrm>
          <a:off x="323528" y="1340768"/>
          <a:ext cx="2686050" cy="4663440"/>
        </p:xfrm>
        <a:graphic>
          <a:graphicData uri="http://schemas.openxmlformats.org/drawingml/2006/table">
            <a:tbl>
              <a:tblPr/>
              <a:tblGrid>
                <a:gridCol w="671513"/>
                <a:gridCol w="671512"/>
                <a:gridCol w="671513"/>
                <a:gridCol w="67151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5044" y="3284984"/>
            <a:ext cx="415027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900" smtClean="0"/>
              <a:t>Napisati kanonski oblik logičke funkcije zadane tablicom kombinacija </a:t>
            </a:r>
          </a:p>
        </p:txBody>
      </p:sp>
      <p:graphicFrame>
        <p:nvGraphicFramePr>
          <p:cNvPr id="202756" name="Group 4"/>
          <p:cNvGraphicFramePr>
            <a:graphicFrameLocks noGrp="1"/>
          </p:cNvGraphicFramePr>
          <p:nvPr>
            <p:ph sz="quarter" idx="1"/>
          </p:nvPr>
        </p:nvGraphicFramePr>
        <p:xfrm>
          <a:off x="0" y="1268760"/>
          <a:ext cx="3167460" cy="4663440"/>
        </p:xfrm>
        <a:graphic>
          <a:graphicData uri="http://schemas.openxmlformats.org/drawingml/2006/table">
            <a:tbl>
              <a:tblPr/>
              <a:tblGrid>
                <a:gridCol w="791866"/>
                <a:gridCol w="791864"/>
                <a:gridCol w="791866"/>
                <a:gridCol w="791864"/>
              </a:tblGrid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339732" marR="339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5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203848" y="1928813"/>
            <a:ext cx="5472609" cy="4194175"/>
          </a:xfrm>
        </p:spPr>
        <p:txBody>
          <a:bodyPr/>
          <a:lstStyle/>
          <a:p>
            <a:r>
              <a:rPr lang="hr-HR" sz="2800" dirty="0" smtClean="0"/>
              <a:t>f=ABC + ABC + ABC + ABC </a:t>
            </a:r>
          </a:p>
          <a:p>
            <a:r>
              <a:rPr lang="hr-HR" sz="2800" dirty="0" smtClean="0"/>
              <a:t>f= </a:t>
            </a:r>
            <a:r>
              <a:rPr lang="hr-HR" sz="2800" dirty="0" smtClean="0">
                <a:sym typeface="Symbol" pitchFamily="18" charset="2"/>
              </a:rPr>
              <a:t>(2,4,5,7)</a:t>
            </a:r>
          </a:p>
        </p:txBody>
      </p:sp>
      <p:sp>
        <p:nvSpPr>
          <p:cNvPr id="202808" name="Line 56"/>
          <p:cNvSpPr>
            <a:spLocks noChangeShapeType="1"/>
          </p:cNvSpPr>
          <p:nvPr/>
        </p:nvSpPr>
        <p:spPr bwMode="auto">
          <a:xfrm>
            <a:off x="392430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09" name="Line 57"/>
          <p:cNvSpPr>
            <a:spLocks noChangeShapeType="1"/>
          </p:cNvSpPr>
          <p:nvPr/>
        </p:nvSpPr>
        <p:spPr bwMode="auto">
          <a:xfrm>
            <a:off x="4500563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0" name="Line 58"/>
          <p:cNvSpPr>
            <a:spLocks noChangeShapeType="1"/>
          </p:cNvSpPr>
          <p:nvPr/>
        </p:nvSpPr>
        <p:spPr bwMode="auto">
          <a:xfrm>
            <a:off x="521970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1" name="Line 59"/>
          <p:cNvSpPr>
            <a:spLocks noChangeShapeType="1"/>
          </p:cNvSpPr>
          <p:nvPr/>
        </p:nvSpPr>
        <p:spPr bwMode="auto">
          <a:xfrm>
            <a:off x="5508625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2" name="Line 60"/>
          <p:cNvSpPr>
            <a:spLocks noChangeShapeType="1"/>
          </p:cNvSpPr>
          <p:nvPr/>
        </p:nvSpPr>
        <p:spPr bwMode="auto">
          <a:xfrm>
            <a:off x="6300788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/>
              <a:t>Napisati u kanonskom obliku funkciju  </a:t>
            </a:r>
            <a:br>
              <a:rPr lang="hr-HR" sz="2900" smtClean="0"/>
            </a:br>
            <a:r>
              <a:rPr lang="hr-HR" sz="2900" smtClean="0"/>
              <a:t> </a:t>
            </a:r>
            <a:r>
              <a:rPr lang="hr-HR" sz="2900" i="1" smtClean="0"/>
              <a:t>f = </a:t>
            </a:r>
            <a:r>
              <a:rPr lang="hr-HR" sz="2900" smtClean="0">
                <a:sym typeface="Symbol" pitchFamily="18" charset="2"/>
              </a:rPr>
              <a:t></a:t>
            </a:r>
            <a:r>
              <a:rPr lang="hr-HR" sz="2900" smtClean="0"/>
              <a:t>(2,4,5)</a:t>
            </a:r>
          </a:p>
        </p:txBody>
      </p:sp>
      <p:sp>
        <p:nvSpPr>
          <p:cNvPr id="19968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348038" y="1928813"/>
            <a:ext cx="5487987" cy="4194175"/>
          </a:xfrm>
        </p:spPr>
        <p:txBody>
          <a:bodyPr/>
          <a:lstStyle/>
          <a:p>
            <a:r>
              <a:rPr lang="hr-HR" sz="2800" smtClean="0"/>
              <a:t>f=ABC + ABC + ABC</a:t>
            </a:r>
          </a:p>
        </p:txBody>
      </p:sp>
      <p:graphicFrame>
        <p:nvGraphicFramePr>
          <p:cNvPr id="199738" name="Group 58"/>
          <p:cNvGraphicFramePr>
            <a:graphicFrameLocks noGrp="1"/>
          </p:cNvGraphicFramePr>
          <p:nvPr>
            <p:ph sz="half" idx="4294967295"/>
          </p:nvPr>
        </p:nvGraphicFramePr>
        <p:xfrm>
          <a:off x="301625" y="1928813"/>
          <a:ext cx="2686050" cy="4663440"/>
        </p:xfrm>
        <a:graphic>
          <a:graphicData uri="http://schemas.openxmlformats.org/drawingml/2006/table">
            <a:tbl>
              <a:tblPr/>
              <a:tblGrid>
                <a:gridCol w="671513"/>
                <a:gridCol w="671512"/>
                <a:gridCol w="671513"/>
                <a:gridCol w="67151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9740" name="Line 60"/>
          <p:cNvSpPr>
            <a:spLocks noChangeShapeType="1"/>
          </p:cNvSpPr>
          <p:nvPr/>
        </p:nvSpPr>
        <p:spPr bwMode="auto">
          <a:xfrm>
            <a:off x="3995738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741" name="Line 61"/>
          <p:cNvSpPr>
            <a:spLocks noChangeShapeType="1"/>
          </p:cNvSpPr>
          <p:nvPr/>
        </p:nvSpPr>
        <p:spPr bwMode="auto">
          <a:xfrm>
            <a:off x="4427538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742" name="Line 62"/>
          <p:cNvSpPr>
            <a:spLocks noChangeShapeType="1"/>
          </p:cNvSpPr>
          <p:nvPr/>
        </p:nvSpPr>
        <p:spPr bwMode="auto">
          <a:xfrm>
            <a:off x="521970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747" name="Line 67"/>
          <p:cNvSpPr>
            <a:spLocks noChangeShapeType="1"/>
          </p:cNvSpPr>
          <p:nvPr/>
        </p:nvSpPr>
        <p:spPr bwMode="auto">
          <a:xfrm>
            <a:off x="6300788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748" name="Line 68"/>
          <p:cNvSpPr>
            <a:spLocks noChangeShapeType="1"/>
          </p:cNvSpPr>
          <p:nvPr/>
        </p:nvSpPr>
        <p:spPr bwMode="auto">
          <a:xfrm>
            <a:off x="5508625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Pretvorba među brojevnim sustavima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235 </a:t>
            </a:r>
            <a:r>
              <a:rPr lang="hr-HR" baseline="-25000" dirty="0" smtClean="0"/>
              <a:t>(10) </a:t>
            </a:r>
            <a:r>
              <a:rPr lang="hr-HR" dirty="0" smtClean="0"/>
              <a:t>= ? </a:t>
            </a:r>
            <a:r>
              <a:rPr lang="hr-HR" baseline="-25000" dirty="0" smtClean="0"/>
              <a:t>(2)</a:t>
            </a:r>
          </a:p>
          <a:p>
            <a:r>
              <a:rPr lang="hr-HR" dirty="0" smtClean="0"/>
              <a:t>                = ?  </a:t>
            </a:r>
            <a:r>
              <a:rPr lang="hr-HR" baseline="-25000" dirty="0" smtClean="0"/>
              <a:t>(8)</a:t>
            </a:r>
          </a:p>
          <a:p>
            <a:r>
              <a:rPr lang="hr-HR" dirty="0" smtClean="0"/>
              <a:t>                = ?  </a:t>
            </a:r>
            <a:r>
              <a:rPr lang="hr-HR" baseline="-25000" dirty="0" smtClean="0"/>
              <a:t>(16)</a:t>
            </a:r>
            <a:endParaRPr lang="hr-H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/>
              <a:t>Napisati kanonski oblik logičke funkcije zadane tablicom kombinacija </a:t>
            </a:r>
          </a:p>
        </p:txBody>
      </p:sp>
      <p:sp>
        <p:nvSpPr>
          <p:cNvPr id="20275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348038" y="1928813"/>
            <a:ext cx="5487987" cy="4194175"/>
          </a:xfrm>
        </p:spPr>
        <p:txBody>
          <a:bodyPr/>
          <a:lstStyle/>
          <a:p>
            <a:r>
              <a:rPr lang="hr-HR" sz="2800" smtClean="0"/>
              <a:t>f=ABC + ABC + ABC + ABC </a:t>
            </a:r>
          </a:p>
          <a:p>
            <a:r>
              <a:rPr lang="hr-HR" sz="2800" smtClean="0"/>
              <a:t>f= </a:t>
            </a:r>
            <a:r>
              <a:rPr lang="hr-HR" sz="2800" smtClean="0">
                <a:sym typeface="Symbol" pitchFamily="18" charset="2"/>
              </a:rPr>
              <a:t>(0,2,3,6)</a:t>
            </a:r>
          </a:p>
        </p:txBody>
      </p:sp>
      <p:graphicFrame>
        <p:nvGraphicFramePr>
          <p:cNvPr id="202756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301625" y="1928813"/>
          <a:ext cx="2686050" cy="4663440"/>
        </p:xfrm>
        <a:graphic>
          <a:graphicData uri="http://schemas.openxmlformats.org/drawingml/2006/table">
            <a:tbl>
              <a:tblPr/>
              <a:tblGrid>
                <a:gridCol w="671513"/>
                <a:gridCol w="671512"/>
                <a:gridCol w="671513"/>
                <a:gridCol w="67151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808" name="Line 56"/>
          <p:cNvSpPr>
            <a:spLocks noChangeShapeType="1"/>
          </p:cNvSpPr>
          <p:nvPr/>
        </p:nvSpPr>
        <p:spPr bwMode="auto">
          <a:xfrm>
            <a:off x="392430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09" name="Line 57"/>
          <p:cNvSpPr>
            <a:spLocks noChangeShapeType="1"/>
          </p:cNvSpPr>
          <p:nvPr/>
        </p:nvSpPr>
        <p:spPr bwMode="auto">
          <a:xfrm>
            <a:off x="4500563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0" name="Line 58"/>
          <p:cNvSpPr>
            <a:spLocks noChangeShapeType="1"/>
          </p:cNvSpPr>
          <p:nvPr/>
        </p:nvSpPr>
        <p:spPr bwMode="auto">
          <a:xfrm>
            <a:off x="500380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1" name="Line 59"/>
          <p:cNvSpPr>
            <a:spLocks noChangeShapeType="1"/>
          </p:cNvSpPr>
          <p:nvPr/>
        </p:nvSpPr>
        <p:spPr bwMode="auto">
          <a:xfrm>
            <a:off x="5508625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2" name="Line 60"/>
          <p:cNvSpPr>
            <a:spLocks noChangeShapeType="1"/>
          </p:cNvSpPr>
          <p:nvPr/>
        </p:nvSpPr>
        <p:spPr bwMode="auto">
          <a:xfrm>
            <a:off x="6011863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>
            <a:off x="7524750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2818" name="Line 66"/>
          <p:cNvSpPr>
            <a:spLocks noChangeShapeType="1"/>
          </p:cNvSpPr>
          <p:nvPr/>
        </p:nvSpPr>
        <p:spPr bwMode="auto">
          <a:xfrm>
            <a:off x="4211638" y="19891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900" dirty="0" smtClean="0"/>
              <a:t>Napisati u kanonskom obliku funkciju  </a:t>
            </a:r>
            <a:br>
              <a:rPr lang="hr-HR" sz="2900" dirty="0" smtClean="0"/>
            </a:br>
            <a:r>
              <a:rPr lang="hr-HR" sz="2900" dirty="0" smtClean="0"/>
              <a:t> </a:t>
            </a:r>
            <a:r>
              <a:rPr lang="hr-HR" sz="2900" i="1" dirty="0" smtClean="0"/>
              <a:t>f = </a:t>
            </a:r>
            <a:r>
              <a:rPr lang="hr-HR" sz="2900" b="1" i="0" dirty="0" smtClean="0">
                <a:latin typeface="Arial" pitchFamily="34" charset="0"/>
                <a:cs typeface="Arial" pitchFamily="34" charset="0"/>
                <a:sym typeface="Symbol"/>
              </a:rPr>
              <a:t></a:t>
            </a:r>
            <a:r>
              <a:rPr lang="hr-HR" sz="2900" i="0" dirty="0" smtClean="0">
                <a:latin typeface="Arial" pitchFamily="34" charset="0"/>
                <a:cs typeface="Arial" pitchFamily="34" charset="0"/>
              </a:rPr>
              <a:t>(1,3,7) </a:t>
            </a:r>
          </a:p>
        </p:txBody>
      </p:sp>
      <p:graphicFrame>
        <p:nvGraphicFramePr>
          <p:cNvPr id="199738" name="Group 58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3023442" cy="4735296"/>
        </p:xfrm>
        <a:graphic>
          <a:graphicData uri="http://schemas.openxmlformats.org/drawingml/2006/table">
            <a:tbl>
              <a:tblPr/>
              <a:tblGrid>
                <a:gridCol w="755861"/>
                <a:gridCol w="755860"/>
                <a:gridCol w="755861"/>
                <a:gridCol w="755860"/>
              </a:tblGrid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294154" marR="2941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3845" y="4437112"/>
            <a:ext cx="5550155" cy="5760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420888"/>
            <a:ext cx="11239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429000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5517232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otkrivanja pogreške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252413" y="1628801"/>
            <a:ext cx="8640762" cy="4321150"/>
          </a:xfrm>
        </p:spPr>
        <p:txBody>
          <a:bodyPr/>
          <a:lstStyle/>
          <a:p>
            <a:r>
              <a:rPr lang="hr-HR" dirty="0" smtClean="0"/>
              <a:t>Na odredištu primljena binarna riječ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1011001</a:t>
            </a:r>
            <a:r>
              <a:rPr lang="hr-HR" dirty="0" smtClean="0"/>
              <a:t> zaštićena </a:t>
            </a:r>
            <a:r>
              <a:rPr lang="hr-HR" dirty="0" err="1" smtClean="0"/>
              <a:t>Hammingovim</a:t>
            </a:r>
            <a:r>
              <a:rPr lang="hr-HR" dirty="0" smtClean="0"/>
              <a:t> kodom i utvrdite da li je došlo do pogreške u prijenosu i ispravite nastalu pogrešku </a:t>
            </a:r>
          </a:p>
        </p:txBody>
      </p:sp>
      <p:sp>
        <p:nvSpPr>
          <p:cNvPr id="4" name="Rezervirano mjesto broja slajda 5"/>
          <p:cNvSpPr txBox="1">
            <a:spLocks/>
          </p:cNvSpPr>
          <p:nvPr/>
        </p:nvSpPr>
        <p:spPr>
          <a:xfrm>
            <a:off x="323528" y="6309320"/>
            <a:ext cx="730424" cy="3401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D12C44-00C3-467C-A623-E23ECCA9DF6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otkrivanja pogreške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252413" y="1628801"/>
            <a:ext cx="8640762" cy="4321150"/>
          </a:xfrm>
        </p:spPr>
        <p:txBody>
          <a:bodyPr/>
          <a:lstStyle/>
          <a:p>
            <a:r>
              <a:rPr lang="hr-HR" dirty="0" smtClean="0"/>
              <a:t>B1 	B2 	B3 	B4 	B5 	B6 	B7 	</a:t>
            </a:r>
          </a:p>
          <a:p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	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	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     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	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	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	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</a:t>
            </a:r>
          </a:p>
          <a:p>
            <a:r>
              <a:rPr lang="hr-HR" dirty="0" smtClean="0"/>
              <a:t>	</a:t>
            </a:r>
          </a:p>
          <a:p>
            <a:r>
              <a:rPr lang="hr-HR" dirty="0" smtClean="0"/>
              <a:t>C1 = b1  + b3 + b5 + b7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+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=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</a:t>
            </a:r>
          </a:p>
          <a:p>
            <a:r>
              <a:rPr lang="hr-HR" dirty="0" smtClean="0"/>
              <a:t>C2 = b2 + b3 + b6 + b7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r>
              <a:rPr lang="hr-HR" dirty="0" smtClean="0"/>
              <a:t>C3 = b4 + b5 + b6 + b7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+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+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endParaRPr lang="hr-HR" dirty="0" smtClean="0"/>
          </a:p>
          <a:p>
            <a:r>
              <a:rPr lang="hr-HR" dirty="0" smtClean="0"/>
              <a:t>C3C2C1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001</a:t>
            </a:r>
            <a:r>
              <a:rPr lang="hr-HR" b="1" baseline="-25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HR" dirty="0" smtClean="0"/>
              <a:t>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b="1" baseline="-25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hr-HR" dirty="0" smtClean="0"/>
              <a:t>   </a:t>
            </a:r>
          </a:p>
          <a:p>
            <a:r>
              <a:rPr lang="pl-PL" dirty="0" smtClean="0"/>
              <a:t>Pogrešan je 1. bit (B1) </a:t>
            </a:r>
            <a:endParaRPr lang="hr-HR" dirty="0" smtClean="0"/>
          </a:p>
        </p:txBody>
      </p:sp>
      <p:sp>
        <p:nvSpPr>
          <p:cNvPr id="4" name="Rezervirano mjesto broja slajda 5"/>
          <p:cNvSpPr txBox="1">
            <a:spLocks/>
          </p:cNvSpPr>
          <p:nvPr/>
        </p:nvSpPr>
        <p:spPr>
          <a:xfrm>
            <a:off x="323528" y="6309320"/>
            <a:ext cx="730424" cy="3401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D12C44-00C3-467C-A623-E23ECCA9DF6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28801"/>
            <a:ext cx="9144000" cy="4321150"/>
          </a:xfrm>
        </p:spPr>
        <p:txBody>
          <a:bodyPr/>
          <a:lstStyle/>
          <a:p>
            <a:r>
              <a:rPr lang="hr-HR" dirty="0" smtClean="0"/>
              <a:t>Na uzlaz digitalnog sustava primljena je riječ zapisana u </a:t>
            </a:r>
            <a:r>
              <a:rPr lang="hr-HR" dirty="0" err="1" smtClean="0"/>
              <a:t>Hammingovom</a:t>
            </a:r>
            <a:r>
              <a:rPr lang="hr-HR" dirty="0" smtClean="0"/>
              <a:t> kodu 000010101010. Ima 4 ispitna bita. Primijenjen je parni paritet. Utvrdite eventualnu pogrešku i napišite ispravnu riječ.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40968"/>
            <a:ext cx="9144000" cy="2088902"/>
          </a:xfrm>
        </p:spPr>
        <p:txBody>
          <a:bodyPr/>
          <a:lstStyle/>
          <a:p>
            <a:r>
              <a:rPr lang="hr-HR" dirty="0" smtClean="0"/>
              <a:t>C1 = b1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b3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b5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</a:t>
            </a:r>
            <a:r>
              <a:rPr lang="hr-HR" dirty="0" smtClean="0"/>
              <a:t>b9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b11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      = </a:t>
            </a:r>
            <a:br>
              <a:rPr lang="hr-HR" dirty="0" smtClean="0"/>
            </a:br>
            <a:r>
              <a:rPr lang="hr-HR" dirty="0" smtClean="0"/>
              <a:t>	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  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 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    </a:t>
            </a:r>
            <a:r>
              <a:rPr lang="hr-HR" dirty="0" smtClean="0"/>
              <a:t>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r>
              <a:rPr lang="hr-HR" dirty="0" smtClean="0"/>
              <a:t>C2 = b2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b3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b6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 b10  </a:t>
            </a:r>
            <a:r>
              <a:rPr lang="hr-HR" dirty="0" smtClean="0"/>
              <a:t> b11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    = </a:t>
            </a:r>
            <a:br>
              <a:rPr lang="hr-HR" dirty="0" smtClean="0"/>
            </a:br>
            <a:r>
              <a:rPr lang="hr-HR" dirty="0" smtClean="0"/>
              <a:t>       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   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  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   </a:t>
            </a:r>
            <a:r>
              <a:rPr lang="hr-HR" dirty="0" smtClean="0">
                <a:sym typeface="Symbol"/>
              </a:rPr>
              <a:t>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       </a:t>
            </a:r>
            <a:r>
              <a:rPr lang="hr-HR" dirty="0" smtClean="0"/>
              <a:t>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r>
              <a:rPr lang="hr-HR" dirty="0" smtClean="0"/>
              <a:t>C3 = b4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b5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b6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   </a:t>
            </a:r>
            <a:r>
              <a:rPr lang="hr-HR" dirty="0" smtClean="0"/>
              <a:t> =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hr-HR" dirty="0" smtClean="0"/>
              <a:t>C4 =b9</a:t>
            </a:r>
            <a:r>
              <a:rPr lang="hr-HR" dirty="0" smtClean="0">
                <a:sym typeface="Symbol"/>
              </a:rPr>
              <a:t> b10 </a:t>
            </a:r>
            <a:r>
              <a:rPr lang="hr-HR" dirty="0" err="1" smtClean="0">
                <a:sym typeface="Symbol"/>
              </a:rPr>
              <a:t>b11</a:t>
            </a:r>
            <a:r>
              <a:rPr lang="hr-HR" dirty="0" smtClean="0">
                <a:sym typeface="Symbol"/>
              </a:rPr>
              <a:t> </a:t>
            </a:r>
            <a:r>
              <a:rPr lang="hr-HR" dirty="0" err="1" smtClean="0">
                <a:sym typeface="Symbol"/>
              </a:rPr>
              <a:t>b12</a:t>
            </a:r>
            <a:r>
              <a:rPr lang="hr-HR" dirty="0" smtClean="0">
                <a:sym typeface="Symbol"/>
              </a:rPr>
              <a:t> </a:t>
            </a:r>
            <a:r>
              <a:rPr lang="hr-HR" dirty="0" err="1" smtClean="0">
                <a:sym typeface="Symbol"/>
              </a:rPr>
              <a:t>b13</a:t>
            </a:r>
            <a:r>
              <a:rPr lang="hr-HR" dirty="0" smtClean="0">
                <a:sym typeface="Symbol"/>
              </a:rPr>
              <a:t>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0</a:t>
            </a:r>
            <a:endParaRPr lang="hr-HR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dirty="0" smtClean="0"/>
              <a:t>C4C3C2C1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0000</a:t>
            </a:r>
            <a:r>
              <a:rPr lang="hr-HR" b="1" baseline="-25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HR" dirty="0" smtClean="0"/>
              <a:t> = </a:t>
            </a:r>
            <a:r>
              <a:rPr lang="hr-H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nema pogreške</a:t>
            </a:r>
            <a:endParaRPr lang="hr-H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323528" y="1844824"/>
          <a:ext cx="712879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58062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648072"/>
                <a:gridCol w="648072"/>
                <a:gridCol w="648072"/>
              </a:tblGrid>
              <a:tr h="274829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P8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I12</a:t>
                      </a:r>
                      <a:endParaRPr lang="hr-HR" dirty="0"/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23528" y="404664"/>
          <a:ext cx="71287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684333"/>
                <a:gridCol w="648072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B12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53175" y="4293096"/>
            <a:ext cx="8640000" cy="1656184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4" name="Group 106"/>
          <p:cNvGraphicFramePr>
            <a:graphicFrameLocks/>
          </p:cNvGraphicFramePr>
          <p:nvPr/>
        </p:nvGraphicFramePr>
        <p:xfrm>
          <a:off x="467546" y="1772816"/>
          <a:ext cx="7632848" cy="4032446"/>
        </p:xfrm>
        <a:graphic>
          <a:graphicData uri="http://schemas.openxmlformats.org/drawingml/2006/table">
            <a:tbl>
              <a:tblPr/>
              <a:tblGrid>
                <a:gridCol w="691594"/>
                <a:gridCol w="693341"/>
                <a:gridCol w="733509"/>
                <a:gridCol w="672059"/>
                <a:gridCol w="689289"/>
                <a:gridCol w="695086"/>
                <a:gridCol w="620750"/>
                <a:gridCol w="760691"/>
                <a:gridCol w="691594"/>
                <a:gridCol w="693341"/>
                <a:gridCol w="691594"/>
              </a:tblGrid>
              <a:tr h="62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95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5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95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Uz zadanu 15-bitnu riječ i parni paritet vrijede izrazi:</a:t>
            </a:r>
          </a:p>
          <a:p>
            <a:r>
              <a:rPr lang="hr-HR" dirty="0" smtClean="0"/>
              <a:t>C(1)=P(3)⊕P(5)⊕P(7)⊕P(9)⊕P(11)⊕P(13)⊕P(15)</a:t>
            </a:r>
          </a:p>
          <a:p>
            <a:r>
              <a:rPr lang="hr-HR" dirty="0" smtClean="0"/>
              <a:t>C(2)=P(3)⊕P(6)⊕P(7)⊕P(10)⊕P(11)⊕P(14)⊕P(15)</a:t>
            </a:r>
          </a:p>
          <a:p>
            <a:r>
              <a:rPr lang="hr-HR" dirty="0" smtClean="0"/>
              <a:t>C(4)=P(5)⊕P(6)⊕P(7)⊕P(12)⊕P(13)⊕P(14)⊕P(15)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28801"/>
            <a:ext cx="9144000" cy="4321150"/>
          </a:xfrm>
        </p:spPr>
        <p:txBody>
          <a:bodyPr/>
          <a:lstStyle/>
          <a:p>
            <a:r>
              <a:rPr lang="hr-HR" dirty="0" smtClean="0"/>
              <a:t>Na uzlaz digitalnog sustava primljena je riječ zapisana u </a:t>
            </a:r>
            <a:r>
              <a:rPr lang="hr-HR" dirty="0" err="1" smtClean="0"/>
              <a:t>Hammingovom</a:t>
            </a:r>
            <a:r>
              <a:rPr lang="hr-HR" dirty="0" smtClean="0"/>
              <a:t> kodu 000110101010. Ima 4 ispitna bita. Primijenjen je parni paritet. Utvrdite eventualnu pogrešku i napišite ispravnu riječ.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40968"/>
            <a:ext cx="9144000" cy="2088902"/>
          </a:xfrm>
        </p:spPr>
        <p:txBody>
          <a:bodyPr/>
          <a:lstStyle/>
          <a:p>
            <a:r>
              <a:rPr lang="hr-HR" dirty="0" smtClean="0"/>
              <a:t>C1 = b1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b3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b5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</a:t>
            </a:r>
            <a:r>
              <a:rPr lang="hr-HR" dirty="0" smtClean="0"/>
              <a:t>b9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b11 = </a:t>
            </a:r>
            <a:br>
              <a:rPr lang="hr-HR" dirty="0" smtClean="0"/>
            </a:br>
            <a:r>
              <a:rPr lang="hr-HR" dirty="0" smtClean="0"/>
              <a:t>	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   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</a:t>
            </a:r>
            <a:r>
              <a:rPr lang="hr-HR" dirty="0" smtClean="0"/>
              <a:t>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r>
              <a:rPr lang="hr-HR" dirty="0" smtClean="0"/>
              <a:t>C2 = b2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b3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b6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 b10  </a:t>
            </a:r>
            <a:r>
              <a:rPr lang="hr-HR" dirty="0" smtClean="0"/>
              <a:t> b11 = </a:t>
            </a:r>
            <a:br>
              <a:rPr lang="hr-HR" dirty="0" smtClean="0"/>
            </a:br>
            <a:r>
              <a:rPr lang="hr-HR" dirty="0" smtClean="0"/>
              <a:t>       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   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</a:t>
            </a:r>
            <a:r>
              <a:rPr lang="hr-HR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r-HR" dirty="0" smtClean="0"/>
              <a:t>  </a:t>
            </a:r>
            <a:r>
              <a:rPr lang="hr-HR" dirty="0" smtClean="0">
                <a:sym typeface="Symbol"/>
              </a:rPr>
              <a:t>  </a:t>
            </a:r>
            <a:r>
              <a:rPr lang="hr-HR" dirty="0" smtClean="0"/>
              <a:t>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    </a:t>
            </a:r>
            <a:r>
              <a:rPr lang="hr-HR" dirty="0" smtClean="0">
                <a:sym typeface="Symbol"/>
              </a:rPr>
              <a:t> 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hr-HR" dirty="0" smtClean="0">
                <a:sym typeface="Symbol"/>
              </a:rPr>
              <a:t> </a:t>
            </a:r>
            <a:r>
              <a:rPr lang="hr-HR" dirty="0" smtClean="0"/>
              <a:t>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hr-HR" dirty="0" smtClean="0"/>
              <a:t> </a:t>
            </a:r>
          </a:p>
          <a:p>
            <a:r>
              <a:rPr lang="hr-HR" dirty="0" smtClean="0"/>
              <a:t>C3 = b4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b5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b6 </a:t>
            </a:r>
            <a:r>
              <a:rPr lang="hr-HR" dirty="0" smtClean="0">
                <a:sym typeface="Symbol"/>
              </a:rPr>
              <a:t></a:t>
            </a:r>
            <a:r>
              <a:rPr lang="hr-HR" dirty="0" smtClean="0"/>
              <a:t> b7 </a:t>
            </a:r>
            <a:r>
              <a:rPr lang="hr-HR" dirty="0" smtClean="0">
                <a:sym typeface="Symbol"/>
              </a:rPr>
              <a:t>    </a:t>
            </a:r>
            <a:r>
              <a:rPr lang="hr-HR" dirty="0" smtClean="0"/>
              <a:t> = 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hr-HR" dirty="0" smtClean="0"/>
              <a:t>C4 =b9</a:t>
            </a:r>
            <a:r>
              <a:rPr lang="hr-HR" dirty="0" smtClean="0">
                <a:sym typeface="Symbol"/>
              </a:rPr>
              <a:t> b10 </a:t>
            </a:r>
            <a:r>
              <a:rPr lang="hr-HR" dirty="0" err="1" smtClean="0">
                <a:sym typeface="Symbol"/>
              </a:rPr>
              <a:t>b11</a:t>
            </a:r>
            <a:r>
              <a:rPr lang="hr-HR" dirty="0" smtClean="0">
                <a:sym typeface="Symbol"/>
              </a:rPr>
              <a:t> </a:t>
            </a:r>
            <a:r>
              <a:rPr lang="hr-HR" dirty="0" err="1" smtClean="0">
                <a:sym typeface="Symbol"/>
              </a:rPr>
              <a:t>b12</a:t>
            </a:r>
            <a:r>
              <a:rPr lang="hr-HR" dirty="0" smtClean="0">
                <a:sym typeface="Symbol"/>
              </a:rPr>
              <a:t> </a:t>
            </a:r>
            <a:r>
              <a:rPr lang="hr-HR" dirty="0" err="1" smtClean="0">
                <a:sym typeface="Symbol"/>
              </a:rPr>
              <a:t>b13</a:t>
            </a:r>
            <a:r>
              <a:rPr lang="hr-HR" dirty="0" smtClean="0">
                <a:sym typeface="Symbol"/>
              </a:rPr>
              <a:t>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0</a:t>
            </a:r>
            <a:endParaRPr lang="hr-HR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dirty="0" smtClean="0"/>
              <a:t>C4C3C2C1 = </a:t>
            </a:r>
            <a:r>
              <a:rPr lang="hr-H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0100</a:t>
            </a:r>
            <a:r>
              <a:rPr lang="hr-HR" b="1" baseline="-25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HR" dirty="0" smtClean="0"/>
              <a:t> = </a:t>
            </a:r>
            <a:r>
              <a:rPr lang="hr-H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4.BIT POGREŠAN</a:t>
            </a:r>
            <a:endParaRPr lang="hr-H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323528" y="1844824"/>
          <a:ext cx="712879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58062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648072"/>
                <a:gridCol w="648072"/>
                <a:gridCol w="648072"/>
              </a:tblGrid>
              <a:tr h="274829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P8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I12</a:t>
                      </a:r>
                      <a:endParaRPr lang="hr-HR" dirty="0"/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23528" y="404664"/>
          <a:ext cx="71287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572035"/>
                <a:gridCol w="684333"/>
                <a:gridCol w="648072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B12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hr-H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mtClean="0"/>
              <a:t>Rješenje</a:t>
            </a:r>
          </a:p>
        </p:txBody>
      </p:sp>
      <p:sp>
        <p:nvSpPr>
          <p:cNvPr id="9933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928813"/>
            <a:ext cx="8640763" cy="41941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r-HR" sz="2400" dirty="0" smtClean="0"/>
              <a:t>14:2= 7	ostatak 	0	najmanje važna znamenka</a:t>
            </a:r>
          </a:p>
          <a:p>
            <a:pPr>
              <a:buFont typeface="Wingdings 2" pitchFamily="18" charset="2"/>
              <a:buNone/>
            </a:pPr>
            <a:r>
              <a:rPr lang="hr-HR" sz="2400" dirty="0" smtClean="0"/>
              <a:t>  7:2=3	ostatak	1</a:t>
            </a:r>
          </a:p>
          <a:p>
            <a:pPr>
              <a:buFont typeface="Wingdings 2" pitchFamily="18" charset="2"/>
              <a:buNone/>
            </a:pPr>
            <a:r>
              <a:rPr lang="hr-HR" sz="2400" dirty="0" smtClean="0"/>
              <a:t>  3:2=1		ostatak	1</a:t>
            </a:r>
          </a:p>
          <a:p>
            <a:pPr>
              <a:buFont typeface="Wingdings 2" pitchFamily="18" charset="2"/>
              <a:buNone/>
            </a:pPr>
            <a:r>
              <a:rPr lang="hr-HR" sz="2400" dirty="0" smtClean="0"/>
              <a:t>  1:2=0	ostatak	1</a:t>
            </a:r>
          </a:p>
          <a:p>
            <a:pPr>
              <a:buFont typeface="Wingdings 2" pitchFamily="18" charset="2"/>
              <a:buNone/>
            </a:pPr>
            <a:endParaRPr lang="hr-HR" sz="2400" dirty="0" smtClean="0"/>
          </a:p>
          <a:p>
            <a:pPr>
              <a:buFont typeface="Wingdings 2" pitchFamily="18" charset="2"/>
              <a:buNone/>
            </a:pPr>
            <a:r>
              <a:rPr lang="hr-HR" sz="4000" dirty="0" smtClean="0"/>
              <a:t>14</a:t>
            </a:r>
            <a:r>
              <a:rPr lang="hr-HR" sz="4000" baseline="-25000" dirty="0" smtClean="0"/>
              <a:t>10</a:t>
            </a:r>
            <a:r>
              <a:rPr lang="hr-HR" sz="4000" dirty="0" smtClean="0"/>
              <a:t>=1110</a:t>
            </a:r>
            <a:r>
              <a:rPr lang="hr-HR" sz="4000" baseline="-25000" dirty="0" smtClean="0"/>
              <a:t>2</a:t>
            </a:r>
          </a:p>
          <a:p>
            <a:pPr>
              <a:buFont typeface="Wingdings 2" pitchFamily="18" charset="2"/>
              <a:buNone/>
            </a:pPr>
            <a:endParaRPr lang="hr-H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2413" y="228600"/>
            <a:ext cx="8640762" cy="1400200"/>
          </a:xfrm>
        </p:spPr>
        <p:txBody>
          <a:bodyPr/>
          <a:lstStyle/>
          <a:p>
            <a:r>
              <a:rPr lang="hr-HR" dirty="0" smtClean="0"/>
              <a:t>Napisati tablicu kombinacija za funkcije:</a:t>
            </a:r>
            <a:br>
              <a:rPr lang="hr-HR" dirty="0" smtClean="0"/>
            </a:br>
            <a:r>
              <a:rPr lang="hr-HR" dirty="0" smtClean="0"/>
              <a:t>a) f1= AB +AC +</a:t>
            </a:r>
            <a:r>
              <a:rPr lang="hr-HR" dirty="0" err="1" smtClean="0"/>
              <a:t>AB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b) f2= ABC + B + 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51520" y="6381328"/>
            <a:ext cx="8640000" cy="216024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4" name="Group 203"/>
          <p:cNvGraphicFramePr>
            <a:graphicFrameLocks/>
          </p:cNvGraphicFramePr>
          <p:nvPr/>
        </p:nvGraphicFramePr>
        <p:xfrm>
          <a:off x="251520" y="1916832"/>
          <a:ext cx="6703056" cy="4303516"/>
        </p:xfrm>
        <a:graphic>
          <a:graphicData uri="http://schemas.openxmlformats.org/drawingml/2006/table">
            <a:tbl>
              <a:tblPr/>
              <a:tblGrid>
                <a:gridCol w="415167"/>
                <a:gridCol w="415167"/>
                <a:gridCol w="415167"/>
                <a:gridCol w="554699"/>
                <a:gridCol w="617855"/>
                <a:gridCol w="608330"/>
                <a:gridCol w="502007"/>
                <a:gridCol w="576064"/>
                <a:gridCol w="864096"/>
                <a:gridCol w="792088"/>
                <a:gridCol w="942416"/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  <a:r>
                        <a:rPr kumimoji="0" lang="hr-HR" sz="23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endParaRPr kumimoji="0" lang="hr-HR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ABC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B+C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  <a:r>
                        <a:rPr kumimoji="0" lang="hr-HR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Ravni poveznik 4"/>
          <p:cNvCxnSpPr/>
          <p:nvPr/>
        </p:nvCxnSpPr>
        <p:spPr>
          <a:xfrm>
            <a:off x="6732240" y="620688"/>
            <a:ext cx="28803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8316416" y="620688"/>
            <a:ext cx="50405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6804248" y="1124744"/>
            <a:ext cx="50405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7884368" y="1052736"/>
            <a:ext cx="100811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>
            <a:off x="8604448" y="1124744"/>
            <a:ext cx="28803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>
            <a:off x="1763688" y="2132856"/>
            <a:ext cx="1440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24"/>
          <p:cNvCxnSpPr/>
          <p:nvPr/>
        </p:nvCxnSpPr>
        <p:spPr>
          <a:xfrm>
            <a:off x="2843808" y="2132856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>
            <a:off x="3851920" y="2132856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4644008" y="2132856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27"/>
          <p:cNvCxnSpPr/>
          <p:nvPr/>
        </p:nvCxnSpPr>
        <p:spPr>
          <a:xfrm>
            <a:off x="5580112" y="2132856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ni poveznik 28"/>
          <p:cNvCxnSpPr/>
          <p:nvPr/>
        </p:nvCxnSpPr>
        <p:spPr>
          <a:xfrm>
            <a:off x="5292080" y="2060848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Preko funkcije </a:t>
            </a:r>
            <a:r>
              <a:rPr lang="hr-HR" dirty="0" err="1" smtClean="0"/>
              <a:t>maksterma</a:t>
            </a:r>
            <a:r>
              <a:rPr lang="hr-HR" dirty="0" smtClean="0"/>
              <a:t> minimizirati funkciju:</a:t>
            </a:r>
          </a:p>
          <a:p>
            <a:r>
              <a:rPr lang="hr-HR" dirty="0" smtClean="0"/>
              <a:t>f1= A+B+C</a:t>
            </a:r>
          </a:p>
          <a:p>
            <a:r>
              <a:rPr lang="hr-HR" dirty="0" smtClean="0"/>
              <a:t>Preko funkcije </a:t>
            </a:r>
            <a:r>
              <a:rPr lang="hr-HR" dirty="0" err="1" smtClean="0"/>
              <a:t>minterma</a:t>
            </a:r>
            <a:r>
              <a:rPr lang="hr-HR" dirty="0" smtClean="0"/>
              <a:t> realizirati f2</a:t>
            </a:r>
          </a:p>
          <a:p>
            <a:r>
              <a:rPr lang="hr-HR" dirty="0" smtClean="0"/>
              <a:t>f2= ABC +ABC + ABC + </a:t>
            </a:r>
            <a:r>
              <a:rPr lang="hr-HR" dirty="0" err="1" smtClean="0"/>
              <a:t>ABC</a:t>
            </a:r>
            <a:r>
              <a:rPr lang="hr-HR" dirty="0" smtClean="0"/>
              <a:t> =</a:t>
            </a:r>
          </a:p>
          <a:p>
            <a:endParaRPr lang="hr-HR" dirty="0" smtClean="0"/>
          </a:p>
          <a:p>
            <a:r>
              <a:rPr lang="hr-HR" dirty="0" smtClean="0"/>
              <a:t>=BC ( A+</a:t>
            </a:r>
            <a:r>
              <a:rPr lang="hr-HR" dirty="0" err="1" smtClean="0"/>
              <a:t>A</a:t>
            </a:r>
            <a:r>
              <a:rPr lang="hr-HR" dirty="0" smtClean="0"/>
              <a:t>)  + AC (B + B) = BC + AC</a:t>
            </a: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>
            <a:off x="1187624" y="2420888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/>
          <p:cNvCxnSpPr/>
          <p:nvPr/>
        </p:nvCxnSpPr>
        <p:spPr>
          <a:xfrm>
            <a:off x="1619672" y="2420888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>
            <a:off x="1187624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6948264" y="3140968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1475656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2411760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699792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3491880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788024" y="3429000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3491880" y="4365104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1547664" y="4437112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827584" y="4365104"/>
            <a:ext cx="2110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uk 17"/>
          <p:cNvSpPr/>
          <p:nvPr/>
        </p:nvSpPr>
        <p:spPr>
          <a:xfrm>
            <a:off x="1547664" y="3429000"/>
            <a:ext cx="2088232" cy="576064"/>
          </a:xfrm>
          <a:prstGeom prst="arc">
            <a:avLst>
              <a:gd name="adj1" fmla="val 21462348"/>
              <a:gd name="adj2" fmla="val 109741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0" name="Ravni poveznik 19"/>
          <p:cNvCxnSpPr/>
          <p:nvPr/>
        </p:nvCxnSpPr>
        <p:spPr>
          <a:xfrm>
            <a:off x="4860032" y="4365104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3059832" y="4365104"/>
            <a:ext cx="2110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flipV="1">
            <a:off x="5940152" y="4365104"/>
            <a:ext cx="216024" cy="49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Nacrtati samo sa NI funkcijom f2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Nacrtati funkciju f1  sa  NILI sa 2 ulaza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>
                <a:latin typeface="Arial" charset="0"/>
              </a:rPr>
              <a:t>Pretvorite dekadski broj 217 u heksadekadski</a:t>
            </a:r>
          </a:p>
        </p:txBody>
      </p:sp>
      <p:sp>
        <p:nvSpPr>
          <p:cNvPr id="143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 sz="4000" smtClean="0">
                <a:latin typeface="Arial" charset="0"/>
              </a:rPr>
              <a:t>217 : 16 = 13		ostatak    9</a:t>
            </a:r>
          </a:p>
          <a:p>
            <a:r>
              <a:rPr lang="hr-HR" sz="4000" smtClean="0">
                <a:latin typeface="Arial" charset="0"/>
              </a:rPr>
              <a:t>  13 : 16 = 0		ostatak  13</a:t>
            </a:r>
            <a:br>
              <a:rPr lang="hr-HR" sz="4000" smtClean="0">
                <a:latin typeface="Arial" charset="0"/>
              </a:rPr>
            </a:br>
            <a:r>
              <a:rPr lang="hr-HR" sz="4000" smtClean="0">
                <a:latin typeface="Arial" charset="0"/>
              </a:rPr>
              <a:t>				</a:t>
            </a:r>
            <a:br>
              <a:rPr lang="hr-HR" sz="4000" smtClean="0">
                <a:latin typeface="Arial" charset="0"/>
              </a:rPr>
            </a:br>
            <a:r>
              <a:rPr lang="hr-HR" sz="4000" smtClean="0">
                <a:latin typeface="Arial" charset="0"/>
              </a:rPr>
              <a:t>				      (217)</a:t>
            </a:r>
            <a:r>
              <a:rPr lang="hr-HR" sz="4000" b="1" baseline="-25000" smtClean="0">
                <a:latin typeface="Arial" charset="0"/>
              </a:rPr>
              <a:t>10</a:t>
            </a:r>
            <a:r>
              <a:rPr lang="hr-HR" sz="4000" smtClean="0">
                <a:latin typeface="Arial" charset="0"/>
              </a:rPr>
              <a:t> = (D9)</a:t>
            </a:r>
            <a:r>
              <a:rPr lang="hr-HR" sz="4000" b="1" baseline="-25000" smtClean="0">
                <a:latin typeface="Arial" charset="0"/>
              </a:rPr>
              <a:t>16</a:t>
            </a:r>
          </a:p>
          <a:p>
            <a:endParaRPr lang="hr-HR" sz="400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hr-HR" smtClean="0">
                <a:latin typeface="Arial" charset="0"/>
              </a:rPr>
              <a:t>					</a:t>
            </a: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7308850" y="32131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3367" name="Line 7"/>
          <p:cNvSpPr>
            <a:spLocks noChangeShapeType="1"/>
          </p:cNvSpPr>
          <p:nvPr/>
        </p:nvSpPr>
        <p:spPr bwMode="auto">
          <a:xfrm>
            <a:off x="7451725" y="2420938"/>
            <a:ext cx="2159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Pretvorba među brojevnim sustavima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10011101 </a:t>
            </a:r>
            <a:r>
              <a:rPr lang="hr-HR" baseline="-25000" dirty="0" smtClean="0">
                <a:latin typeface="Arial" pitchFamily="34" charset="0"/>
                <a:cs typeface="Arial" pitchFamily="34" charset="0"/>
              </a:rPr>
              <a:t>(2)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= ? </a:t>
            </a:r>
            <a:r>
              <a:rPr lang="hr-HR" baseline="-25000" dirty="0" smtClean="0">
                <a:latin typeface="Arial" pitchFamily="34" charset="0"/>
                <a:cs typeface="Arial" pitchFamily="34" charset="0"/>
              </a:rPr>
              <a:t>(10)               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1001</a:t>
            </a:r>
            <a:r>
              <a:rPr lang="hr-HR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= 1*2</a:t>
            </a:r>
            <a:r>
              <a:rPr lang="hr-HR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+0*2</a:t>
            </a:r>
            <a:r>
              <a:rPr lang="hr-HR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+0*2</a:t>
            </a:r>
            <a:r>
              <a:rPr lang="hr-HR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+1*2</a:t>
            </a:r>
            <a:r>
              <a:rPr lang="hr-HR" sz="24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=9</a:t>
            </a:r>
          </a:p>
          <a:p>
            <a:endParaRPr lang="hr-HR" baseline="-25000" dirty="0" smtClean="0"/>
          </a:p>
          <a:p>
            <a:r>
              <a:rPr lang="hr-HR" dirty="0" smtClean="0"/>
              <a:t>                       = ?  </a:t>
            </a:r>
            <a:r>
              <a:rPr lang="hr-HR" baseline="-25000" dirty="0" smtClean="0"/>
              <a:t>(8)  </a:t>
            </a:r>
            <a:r>
              <a:rPr lang="hr-HR" dirty="0" smtClean="0"/>
              <a:t>=10011101</a:t>
            </a:r>
            <a:endParaRPr lang="hr-HR" baseline="-25000" dirty="0" smtClean="0"/>
          </a:p>
          <a:p>
            <a:r>
              <a:rPr lang="hr-HR" dirty="0" smtClean="0"/>
              <a:t>                       = ?  </a:t>
            </a:r>
            <a:r>
              <a:rPr lang="hr-HR" baseline="-25000" dirty="0" smtClean="0"/>
              <a:t>(16)</a:t>
            </a:r>
            <a:r>
              <a:rPr lang="hr-HR" dirty="0" smtClean="0"/>
              <a:t> =10011101</a:t>
            </a:r>
            <a:endParaRPr lang="hr-HR" baseline="-25000" dirty="0"/>
          </a:p>
        </p:txBody>
      </p:sp>
      <p:cxnSp>
        <p:nvCxnSpPr>
          <p:cNvPr id="5" name="Ravni poveznik 4"/>
          <p:cNvCxnSpPr/>
          <p:nvPr/>
        </p:nvCxnSpPr>
        <p:spPr>
          <a:xfrm>
            <a:off x="4644008" y="2708920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>
            <a:off x="4139952" y="2708920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4572000" y="3284984"/>
            <a:ext cx="0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3851920" y="3212976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Kodirati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139 (10) =  ?   (BCD)</a:t>
            </a:r>
            <a:br>
              <a:rPr lang="hr-HR" dirty="0" smtClean="0"/>
            </a:br>
            <a:r>
              <a:rPr lang="hr-HR" dirty="0" smtClean="0"/>
              <a:t>                =  ?   (XS-3)</a:t>
            </a:r>
          </a:p>
          <a:p>
            <a:pPr>
              <a:buNone/>
            </a:pPr>
            <a:r>
              <a:rPr lang="hr-HR" dirty="0" smtClean="0"/>
              <a:t>                    =  ?   (</a:t>
            </a:r>
            <a:r>
              <a:rPr lang="hr-HR" dirty="0" err="1" smtClean="0"/>
              <a:t>Aiken</a:t>
            </a:r>
            <a:r>
              <a:rPr lang="hr-HR" dirty="0" smtClean="0"/>
              <a:t> – 2421 kod)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"/>
          <p:cNvSpPr>
            <a:spLocks noGrp="1"/>
          </p:cNvSpPr>
          <p:nvPr>
            <p:ph type="title" idx="4294967295"/>
          </p:nvPr>
        </p:nvSpPr>
        <p:spPr>
          <a:xfrm>
            <a:off x="252413" y="228600"/>
            <a:ext cx="8640762" cy="752128"/>
          </a:xfrm>
        </p:spPr>
        <p:txBody>
          <a:bodyPr/>
          <a:lstStyle/>
          <a:p>
            <a:pPr algn="l"/>
            <a:endParaRPr lang="en-US" sz="2900" dirty="0" smtClean="0">
              <a:latin typeface="Arial" charset="0"/>
            </a:endParaRPr>
          </a:p>
        </p:txBody>
      </p:sp>
      <p:pic>
        <p:nvPicPr>
          <p:cNvPr id="157699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1412875"/>
            <a:ext cx="4191000" cy="5184775"/>
          </a:xfrm>
        </p:spPr>
      </p:pic>
      <p:pic>
        <p:nvPicPr>
          <p:cNvPr id="157700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5025" y="1412875"/>
            <a:ext cx="4191000" cy="5111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hr-HR" sz="2900" smtClean="0">
                <a:latin typeface="Arial" charset="0"/>
              </a:rPr>
              <a:t>Dekadski broj 312 napišite u kodu eksces 3.</a:t>
            </a:r>
            <a:endParaRPr lang="en-US" sz="2900" smtClean="0">
              <a:latin typeface="Arial" charset="0"/>
            </a:endParaRPr>
          </a:p>
        </p:txBody>
      </p:sp>
      <p:pic>
        <p:nvPicPr>
          <p:cNvPr id="155651" name="Picture 3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412875"/>
            <a:ext cx="4313237" cy="5256213"/>
          </a:xfrm>
        </p:spPr>
      </p:pic>
      <p:sp>
        <p:nvSpPr>
          <p:cNvPr id="15565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645025" y="1928813"/>
            <a:ext cx="4191000" cy="4194175"/>
          </a:xfrm>
        </p:spPr>
        <p:txBody>
          <a:bodyPr/>
          <a:lstStyle/>
          <a:p>
            <a:r>
              <a:rPr lang="hr-HR" sz="2300" smtClean="0"/>
              <a:t>  </a:t>
            </a:r>
            <a:r>
              <a:rPr lang="hr-HR" sz="3200" smtClean="0"/>
              <a:t>3         1        2</a:t>
            </a:r>
          </a:p>
          <a:p>
            <a:pPr>
              <a:buFont typeface="Wingdings 2" pitchFamily="18" charset="2"/>
              <a:buNone/>
            </a:pPr>
            <a:r>
              <a:rPr lang="hr-HR" sz="3200" smtClean="0"/>
              <a:t> 0110   0100    0101</a:t>
            </a:r>
          </a:p>
          <a:p>
            <a:pPr>
              <a:buFont typeface="Wingdings 2" pitchFamily="18" charset="2"/>
              <a:buNone/>
            </a:pPr>
            <a:endParaRPr lang="hr-HR" sz="3200" smtClean="0"/>
          </a:p>
          <a:p>
            <a:pPr>
              <a:buFont typeface="Wingdings 2" pitchFamily="18" charset="2"/>
              <a:buNone/>
            </a:pPr>
            <a:r>
              <a:rPr lang="hr-HR" sz="3200" smtClean="0"/>
              <a:t>312=0110 0100 0101</a:t>
            </a:r>
          </a:p>
          <a:p>
            <a:endParaRPr lang="hr-HR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2900" smtClean="0">
                <a:latin typeface="Arial" charset="0"/>
              </a:rPr>
              <a:t>Napisati desnu stranu sljedećih zakona (aksioma i teorema) Booleove algebre:</a:t>
            </a:r>
          </a:p>
        </p:txBody>
      </p:sp>
      <p:sp>
        <p:nvSpPr>
          <p:cNvPr id="189443" name="Rectangle 3"/>
          <p:cNvSpPr>
            <a:spLocks noGrp="1"/>
          </p:cNvSpPr>
          <p:nvPr>
            <p:ph type="body" idx="4294967295"/>
          </p:nvPr>
        </p:nvSpPr>
        <p:spPr>
          <a:xfrm>
            <a:off x="323527" y="1916831"/>
            <a:ext cx="8569647" cy="3998193"/>
          </a:xfrm>
        </p:spPr>
        <p:txBody>
          <a:bodyPr/>
          <a:lstStyle/>
          <a:p>
            <a:r>
              <a:rPr lang="hr-HR" dirty="0" smtClean="0">
                <a:latin typeface="Arial" charset="0"/>
              </a:rPr>
              <a:t>A + A = </a:t>
            </a:r>
          </a:p>
          <a:p>
            <a:r>
              <a:rPr lang="hr-HR" dirty="0" smtClean="0">
                <a:latin typeface="Arial" charset="0"/>
              </a:rPr>
              <a:t>A + A = </a:t>
            </a:r>
          </a:p>
          <a:p>
            <a:r>
              <a:rPr lang="hr-HR" dirty="0" smtClean="0">
                <a:latin typeface="Arial" charset="0"/>
              </a:rPr>
              <a:t>A + B =</a:t>
            </a:r>
          </a:p>
          <a:p>
            <a:r>
              <a:rPr lang="hr-HR" dirty="0" smtClean="0">
                <a:latin typeface="Arial" charset="0"/>
              </a:rPr>
              <a:t>AB + </a:t>
            </a:r>
            <a:r>
              <a:rPr lang="hr-HR" dirty="0" err="1" smtClean="0">
                <a:latin typeface="Arial" charset="0"/>
              </a:rPr>
              <a:t>AB</a:t>
            </a:r>
            <a:r>
              <a:rPr lang="hr-HR" dirty="0" smtClean="0">
                <a:latin typeface="Arial" charset="0"/>
              </a:rPr>
              <a:t> =</a:t>
            </a:r>
          </a:p>
          <a:p>
            <a:r>
              <a:rPr lang="hr-HR" dirty="0" smtClean="0">
                <a:latin typeface="Arial" charset="0"/>
              </a:rPr>
              <a:t>A =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1258888" y="249237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9445" name="Line 5"/>
          <p:cNvSpPr>
            <a:spLocks noChangeShapeType="1"/>
          </p:cNvSpPr>
          <p:nvPr/>
        </p:nvSpPr>
        <p:spPr bwMode="auto">
          <a:xfrm flipV="1">
            <a:off x="611188" y="2997200"/>
            <a:ext cx="865187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1763713" y="3500438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684213" y="4005263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>
            <a:off x="684213" y="3933825"/>
            <a:ext cx="215900" cy="0"/>
          </a:xfrm>
          <a:prstGeom prst="line">
            <a:avLst/>
          </a:prstGeom>
          <a:noFill/>
          <a:ln w="38100">
            <a:solidFill>
              <a:srgbClr val="0043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132856"/>
            <a:ext cx="26860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dlozak_za_prezentaci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Predlozak_za_prezentacije</Template>
  <TotalTime>0</TotalTime>
  <Words>1082</Words>
  <Application>Microsoft Office PowerPoint</Application>
  <PresentationFormat>Prikaz na zaslonu (4:3)</PresentationFormat>
  <Paragraphs>624</Paragraphs>
  <Slides>33</Slides>
  <Notes>2</Notes>
  <HiddenSlides>0</HiddenSlides>
  <MMClips>0</MMClips>
  <ScaleCrop>false</ScaleCrop>
  <HeadingPairs>
    <vt:vector size="8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44" baseType="lpstr">
      <vt:lpstr>Arial</vt:lpstr>
      <vt:lpstr>Calibri</vt:lpstr>
      <vt:lpstr>Courier New</vt:lpstr>
      <vt:lpstr>Georgia</vt:lpstr>
      <vt:lpstr>Symbol</vt:lpstr>
      <vt:lpstr>Trebuchet MS</vt:lpstr>
      <vt:lpstr>Verdana</vt:lpstr>
      <vt:lpstr>Wingdings</vt:lpstr>
      <vt:lpstr>Wingdings 2</vt:lpstr>
      <vt:lpstr>Predlozak_za_prezentacije</vt:lpstr>
      <vt:lpstr>Equation</vt:lpstr>
      <vt:lpstr>Ponavljanje gradiva</vt:lpstr>
      <vt:lpstr>Pretvorba među brojevnim sustavima</vt:lpstr>
      <vt:lpstr>Rješenje</vt:lpstr>
      <vt:lpstr>Pretvorite dekadski broj 217 u heksadekadski</vt:lpstr>
      <vt:lpstr>Pretvorba među brojevnim sustavima</vt:lpstr>
      <vt:lpstr>Kodirati</vt:lpstr>
      <vt:lpstr>PowerPointova prezentacija</vt:lpstr>
      <vt:lpstr>Dekadski broj 312 napišite u kodu eksces 3.</vt:lpstr>
      <vt:lpstr>Napisati desnu stranu sljedećih zakona (aksioma i teorema) Booleove algebre:</vt:lpstr>
      <vt:lpstr>Napisati prvih pet znamenki 8421 koda i zaštititi ih  uzdužnim i poprečnim parnim   paritetom</vt:lpstr>
      <vt:lpstr>Nacrtati sklopovsku shemu logičke funkcije   f= AB+C+CD ostvarene I, ILI i NE sklopovima.</vt:lpstr>
      <vt:lpstr>Nacrtati sklopovsku shemu logičke funkcije   f= (A+C)(B+C+D) ostvarene I, ILI i NE sklopovima.</vt:lpstr>
      <vt:lpstr>.</vt:lpstr>
      <vt:lpstr>Napisati dualnu funkciju od funkcije   </vt:lpstr>
      <vt:lpstr>Napisati tablicu kombinacija funkcije  </vt:lpstr>
      <vt:lpstr>Napisati komplement funkcije koristeći DeMorganov teorem. Zadana je funkcija  </vt:lpstr>
      <vt:lpstr>Napisati u kanonskom obliku funkciju    f = (1,3,7) </vt:lpstr>
      <vt:lpstr>Napisati kanonski oblik logičke funkcije zadane tablicom kombinacija </vt:lpstr>
      <vt:lpstr>Napisati u kanonskom obliku funkciju    f = (2,4,5)</vt:lpstr>
      <vt:lpstr>Napisati kanonski oblik logičke funkcije zadane tablicom kombinacija </vt:lpstr>
      <vt:lpstr>Napisati u kanonskom obliku funkciju    f = (1,3,7) </vt:lpstr>
      <vt:lpstr>Primjer otkrivanja pogreške</vt:lpstr>
      <vt:lpstr>Primjer otkrivanja pogreške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Napisati tablicu kombinacija za funkcije: a) f1= AB +AC +AB b) f2= ABC + B + C</vt:lpstr>
      <vt:lpstr>PowerPointova prezentacija</vt:lpstr>
      <vt:lpstr>Nacrtati samo sa NI funkcijom f2</vt:lpstr>
      <vt:lpstr>Nacrtati funkciju f1  sa  NILI sa 2 ulaza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2013-02-21T11:22:15Z</dcterms:created>
  <dcterms:modified xsi:type="dcterms:W3CDTF">2015-11-16T10:02:26Z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