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476" r:id="rId2"/>
    <p:sldId id="759" r:id="rId3"/>
    <p:sldId id="677" r:id="rId4"/>
    <p:sldId id="1059" r:id="rId5"/>
    <p:sldId id="1060" r:id="rId6"/>
    <p:sldId id="1061" r:id="rId7"/>
    <p:sldId id="1062" r:id="rId8"/>
    <p:sldId id="1063" r:id="rId9"/>
    <p:sldId id="1064" r:id="rId10"/>
    <p:sldId id="1065" r:id="rId11"/>
    <p:sldId id="1066" r:id="rId12"/>
    <p:sldId id="1067" r:id="rId13"/>
    <p:sldId id="1068" r:id="rId14"/>
    <p:sldId id="1058" r:id="rId15"/>
  </p:sldIdLst>
  <p:sldSz cx="9144000" cy="6858000" type="screen4x3"/>
  <p:notesSz cx="6788150" cy="9923463"/>
  <p:defaultTextStyle>
    <a:defPPr>
      <a:defRPr lang="hr-HR"/>
    </a:defPPr>
    <a:lvl1pPr algn="l" rtl="0" eaLnBrk="0" fontAlgn="base" hangingPunct="0">
      <a:spcBef>
        <a:spcPct val="0"/>
      </a:spcBef>
      <a:spcAft>
        <a:spcPct val="0"/>
      </a:spcAft>
      <a:defRPr sz="3200" b="1" kern="1200">
        <a:solidFill>
          <a:schemeClr val="tx2"/>
        </a:solidFill>
        <a:latin typeface="Verdana" panose="020B0604030504040204" pitchFamily="34" charset="0"/>
        <a:ea typeface="MS PGothic" panose="020B0600070205080204" pitchFamily="34" charset="-128"/>
        <a:cs typeface="+mn-cs"/>
      </a:defRPr>
    </a:lvl1pPr>
    <a:lvl2pPr marL="457200" algn="l" rtl="0" eaLnBrk="0" fontAlgn="base" hangingPunct="0">
      <a:spcBef>
        <a:spcPct val="0"/>
      </a:spcBef>
      <a:spcAft>
        <a:spcPct val="0"/>
      </a:spcAft>
      <a:defRPr sz="3200" b="1" kern="1200">
        <a:solidFill>
          <a:schemeClr val="tx2"/>
        </a:solidFill>
        <a:latin typeface="Verdana" panose="020B0604030504040204" pitchFamily="34" charset="0"/>
        <a:ea typeface="MS PGothic" panose="020B0600070205080204" pitchFamily="34" charset="-128"/>
        <a:cs typeface="+mn-cs"/>
      </a:defRPr>
    </a:lvl2pPr>
    <a:lvl3pPr marL="914400" algn="l" rtl="0" eaLnBrk="0" fontAlgn="base" hangingPunct="0">
      <a:spcBef>
        <a:spcPct val="0"/>
      </a:spcBef>
      <a:spcAft>
        <a:spcPct val="0"/>
      </a:spcAft>
      <a:defRPr sz="3200" b="1" kern="1200">
        <a:solidFill>
          <a:schemeClr val="tx2"/>
        </a:solidFill>
        <a:latin typeface="Verdana" panose="020B0604030504040204" pitchFamily="34" charset="0"/>
        <a:ea typeface="MS PGothic" panose="020B0600070205080204" pitchFamily="34" charset="-128"/>
        <a:cs typeface="+mn-cs"/>
      </a:defRPr>
    </a:lvl3pPr>
    <a:lvl4pPr marL="1371600" algn="l" rtl="0" eaLnBrk="0" fontAlgn="base" hangingPunct="0">
      <a:spcBef>
        <a:spcPct val="0"/>
      </a:spcBef>
      <a:spcAft>
        <a:spcPct val="0"/>
      </a:spcAft>
      <a:defRPr sz="3200" b="1" kern="1200">
        <a:solidFill>
          <a:schemeClr val="tx2"/>
        </a:solidFill>
        <a:latin typeface="Verdana" panose="020B0604030504040204" pitchFamily="34" charset="0"/>
        <a:ea typeface="MS PGothic" panose="020B0600070205080204" pitchFamily="34" charset="-128"/>
        <a:cs typeface="+mn-cs"/>
      </a:defRPr>
    </a:lvl4pPr>
    <a:lvl5pPr marL="1828800" algn="l" rtl="0" eaLnBrk="0" fontAlgn="base" hangingPunct="0">
      <a:spcBef>
        <a:spcPct val="0"/>
      </a:spcBef>
      <a:spcAft>
        <a:spcPct val="0"/>
      </a:spcAft>
      <a:defRPr sz="3200" b="1" kern="1200">
        <a:solidFill>
          <a:schemeClr val="tx2"/>
        </a:solidFill>
        <a:latin typeface="Verdana" panose="020B0604030504040204" pitchFamily="34" charset="0"/>
        <a:ea typeface="MS PGothic" panose="020B0600070205080204" pitchFamily="34" charset="-128"/>
        <a:cs typeface="+mn-cs"/>
      </a:defRPr>
    </a:lvl5pPr>
    <a:lvl6pPr marL="2286000" algn="l" defTabSz="914400" rtl="0" eaLnBrk="1" latinLnBrk="0" hangingPunct="1">
      <a:defRPr sz="3200" b="1" kern="1200">
        <a:solidFill>
          <a:schemeClr val="tx2"/>
        </a:solidFill>
        <a:latin typeface="Verdana" panose="020B0604030504040204" pitchFamily="34" charset="0"/>
        <a:ea typeface="MS PGothic" panose="020B0600070205080204" pitchFamily="34" charset="-128"/>
        <a:cs typeface="+mn-cs"/>
      </a:defRPr>
    </a:lvl6pPr>
    <a:lvl7pPr marL="2743200" algn="l" defTabSz="914400" rtl="0" eaLnBrk="1" latinLnBrk="0" hangingPunct="1">
      <a:defRPr sz="3200" b="1" kern="1200">
        <a:solidFill>
          <a:schemeClr val="tx2"/>
        </a:solidFill>
        <a:latin typeface="Verdana" panose="020B0604030504040204" pitchFamily="34" charset="0"/>
        <a:ea typeface="MS PGothic" panose="020B0600070205080204" pitchFamily="34" charset="-128"/>
        <a:cs typeface="+mn-cs"/>
      </a:defRPr>
    </a:lvl7pPr>
    <a:lvl8pPr marL="3200400" algn="l" defTabSz="914400" rtl="0" eaLnBrk="1" latinLnBrk="0" hangingPunct="1">
      <a:defRPr sz="3200" b="1" kern="1200">
        <a:solidFill>
          <a:schemeClr val="tx2"/>
        </a:solidFill>
        <a:latin typeface="Verdana" panose="020B0604030504040204" pitchFamily="34" charset="0"/>
        <a:ea typeface="MS PGothic" panose="020B0600070205080204" pitchFamily="34" charset="-128"/>
        <a:cs typeface="+mn-cs"/>
      </a:defRPr>
    </a:lvl8pPr>
    <a:lvl9pPr marL="3657600" algn="l" defTabSz="914400" rtl="0" eaLnBrk="1" latinLnBrk="0" hangingPunct="1">
      <a:defRPr sz="3200" b="1" kern="1200">
        <a:solidFill>
          <a:schemeClr val="tx2"/>
        </a:solidFill>
        <a:latin typeface="Verdana" panose="020B060403050404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88">
          <p15:clr>
            <a:srgbClr val="A4A3A4"/>
          </p15:clr>
        </p15:guide>
        <p15:guide id="2" pos="72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CC"/>
    <a:srgbClr val="FFFFFF"/>
    <a:srgbClr val="90A4A2"/>
    <a:srgbClr val="5E6E6E"/>
    <a:srgbClr val="D4D44C"/>
    <a:srgbClr val="353535"/>
    <a:srgbClr val="F889F0"/>
    <a:srgbClr val="ED5E68"/>
    <a:srgbClr val="95B2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rednji stil 2 - Isticanj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0A1B5D5-9B99-4C35-A422-299274C87663}" styleName="Srednji stil 1 - Isticanj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9837" autoAdjust="0"/>
  </p:normalViewPr>
  <p:slideViewPr>
    <p:cSldViewPr>
      <p:cViewPr varScale="1">
        <p:scale>
          <a:sx n="69" d="100"/>
          <a:sy n="69" d="100"/>
        </p:scale>
        <p:origin x="1226" y="29"/>
      </p:cViewPr>
      <p:guideLst>
        <p:guide orient="horz" pos="288"/>
        <p:guide pos="7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224" y="-120"/>
      </p:cViewPr>
      <p:guideLst>
        <p:guide orient="horz" pos="3126"/>
        <p:guide pos="21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41532" cy="496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200" b="0">
                <a:latin typeface="Verdana" charset="0"/>
                <a:ea typeface="ＭＳ Ｐゴシック" charset="0"/>
                <a:cs typeface="+mn-cs"/>
              </a:defRPr>
            </a:lvl1pPr>
          </a:lstStyle>
          <a:p>
            <a:pPr>
              <a:defRPr/>
            </a:pPr>
            <a:endParaRPr lang="en-GB"/>
          </a:p>
        </p:txBody>
      </p:sp>
      <p:sp>
        <p:nvSpPr>
          <p:cNvPr id="13315" name="Rectangle 3"/>
          <p:cNvSpPr>
            <a:spLocks noGrp="1" noChangeArrowheads="1"/>
          </p:cNvSpPr>
          <p:nvPr>
            <p:ph type="dt" idx="1"/>
          </p:nvPr>
        </p:nvSpPr>
        <p:spPr bwMode="auto">
          <a:xfrm>
            <a:off x="3846618" y="0"/>
            <a:ext cx="2941532" cy="496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200" b="0">
                <a:latin typeface="Verdana" charset="0"/>
                <a:ea typeface="ＭＳ Ｐゴシック" charset="0"/>
                <a:cs typeface="+mn-cs"/>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914400" y="744538"/>
            <a:ext cx="4959350" cy="37211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905087" y="4713645"/>
            <a:ext cx="4977977" cy="4465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3318" name="Rectangle 6"/>
          <p:cNvSpPr>
            <a:spLocks noGrp="1" noChangeArrowheads="1"/>
          </p:cNvSpPr>
          <p:nvPr>
            <p:ph type="ftr" sz="quarter" idx="4"/>
          </p:nvPr>
        </p:nvSpPr>
        <p:spPr bwMode="auto">
          <a:xfrm>
            <a:off x="0" y="9427290"/>
            <a:ext cx="2941532" cy="496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eaLnBrk="1" hangingPunct="1">
              <a:defRPr sz="1200" b="0">
                <a:latin typeface="Verdana" charset="0"/>
                <a:ea typeface="ＭＳ Ｐゴシック" charset="0"/>
                <a:cs typeface="+mn-cs"/>
              </a:defRPr>
            </a:lvl1pPr>
          </a:lstStyle>
          <a:p>
            <a:pPr>
              <a:defRPr/>
            </a:pPr>
            <a:endParaRPr lang="en-GB"/>
          </a:p>
        </p:txBody>
      </p:sp>
      <p:sp>
        <p:nvSpPr>
          <p:cNvPr id="13319" name="Rectangle 7"/>
          <p:cNvSpPr>
            <a:spLocks noGrp="1" noChangeArrowheads="1"/>
          </p:cNvSpPr>
          <p:nvPr>
            <p:ph type="sldNum" sz="quarter" idx="5"/>
          </p:nvPr>
        </p:nvSpPr>
        <p:spPr bwMode="auto">
          <a:xfrm>
            <a:off x="3846618" y="9427290"/>
            <a:ext cx="2941532" cy="496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eaLnBrk="1" hangingPunct="1">
              <a:defRPr sz="1200" b="0"/>
            </a:lvl1pPr>
          </a:lstStyle>
          <a:p>
            <a:pPr>
              <a:defRPr/>
            </a:pPr>
            <a:fld id="{6F850BE6-C45E-4B9F-A9DD-9C44AEF10A6B}" type="slidenum">
              <a:rPr lang="en-GB" altLang="sr-Latn-RS"/>
              <a:pPr>
                <a:defRPr/>
              </a:pPr>
              <a:t>‹#›</a:t>
            </a:fld>
            <a:endParaRPr lang="en-GB" altLang="sr-Latn-R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4E4D210-8912-4181-B2D2-016621C29346}"/>
              </a:ext>
            </a:extLst>
          </p:cNvPr>
          <p:cNvSpPr>
            <a:spLocks noGrp="1" noChangeArrowheads="1"/>
          </p:cNvSpPr>
          <p:nvPr>
            <p:ph type="sldNum" sz="quarter" idx="5"/>
          </p:nvPr>
        </p:nvSpPr>
        <p:spPr/>
        <p:txBody>
          <a:bodyPr/>
          <a:lstStyle>
            <a:lvl1pPr eaLnBrk="0" hangingPunct="0">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eaLnBrk="0" hangingPunct="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eaLnBrk="1" hangingPunct="1">
              <a:spcBef>
                <a:spcPct val="0"/>
              </a:spcBef>
              <a:defRPr/>
            </a:pPr>
            <a:fld id="{2D62722F-7B86-4568-86D6-95251DE6385D}" type="slidenum">
              <a:rPr lang="en-GB" altLang="sr-Latn-RS" smtClean="0">
                <a:solidFill>
                  <a:schemeClr val="tx2"/>
                </a:solidFill>
                <a:latin typeface="Verdana" panose="020B0604030504040204" pitchFamily="34" charset="0"/>
              </a:rPr>
              <a:pPr eaLnBrk="1" hangingPunct="1">
                <a:spcBef>
                  <a:spcPct val="0"/>
                </a:spcBef>
                <a:defRPr/>
              </a:pPr>
              <a:t>2</a:t>
            </a:fld>
            <a:endParaRPr lang="en-GB" altLang="sr-Latn-RS">
              <a:solidFill>
                <a:schemeClr val="tx2"/>
              </a:solidFill>
              <a:latin typeface="Verdana" panose="020B0604030504040204" pitchFamily="34" charset="0"/>
            </a:endParaRPr>
          </a:p>
        </p:txBody>
      </p:sp>
      <p:sp>
        <p:nvSpPr>
          <p:cNvPr id="49154" name="Rectangle 2">
            <a:extLst>
              <a:ext uri="{FF2B5EF4-FFF2-40B4-BE49-F238E27FC236}">
                <a16:creationId xmlns:a16="http://schemas.microsoft.com/office/drawing/2014/main" id="{8D7F0F87-9F31-4225-B75F-1D69D82CF640}"/>
              </a:ext>
            </a:extLst>
          </p:cNvPr>
          <p:cNvSpPr>
            <a:spLocks noGrp="1" noRot="1" noChangeAspect="1" noChangeArrowheads="1" noTextEdit="1"/>
          </p:cNvSpPr>
          <p:nvPr>
            <p:ph type="sldImg"/>
          </p:nvPr>
        </p:nvSpPr>
        <p:spPr>
          <a:ln/>
          <a:extLst>
            <a:ext uri="{FAA26D3D-D897-4be2-8F04-BA451C77F1D7}"/>
          </a:extLst>
        </p:spPr>
      </p:sp>
      <p:sp>
        <p:nvSpPr>
          <p:cNvPr id="49155" name="Rectangle 3">
            <a:extLst>
              <a:ext uri="{FF2B5EF4-FFF2-40B4-BE49-F238E27FC236}">
                <a16:creationId xmlns:a16="http://schemas.microsoft.com/office/drawing/2014/main" id="{2F93E422-5764-4CDA-8C82-4097D792B2F4}"/>
              </a:ext>
            </a:extLst>
          </p:cNvPr>
          <p:cNvSpPr>
            <a:spLocks noGrp="1" noChangeArrowheads="1"/>
          </p:cNvSpPr>
          <p:nvPr>
            <p:ph type="body" idx="1"/>
          </p:nvPr>
        </p:nvSpPr>
        <p:spPr/>
        <p:txBody>
          <a:bodyPr/>
          <a:lstStyle/>
          <a:p>
            <a:pPr eaLnBrk="1" hangingPunct="1">
              <a:defRPr/>
            </a:pPr>
            <a:endParaRPr lang="en-US">
              <a:ea typeface="ＭＳ Ｐゴシック" charset="0"/>
              <a:cs typeface="+mn-cs"/>
            </a:endParaRPr>
          </a:p>
        </p:txBody>
      </p:sp>
    </p:spTree>
    <p:extLst>
      <p:ext uri="{BB962C8B-B14F-4D97-AF65-F5344CB8AC3E}">
        <p14:creationId xmlns:p14="http://schemas.microsoft.com/office/powerpoint/2010/main" val="3165037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4E4D210-8912-4181-B2D2-016621C29346}"/>
              </a:ext>
            </a:extLst>
          </p:cNvPr>
          <p:cNvSpPr>
            <a:spLocks noGrp="1" noChangeArrowheads="1"/>
          </p:cNvSpPr>
          <p:nvPr>
            <p:ph type="sldNum" sz="quarter" idx="5"/>
          </p:nvPr>
        </p:nvSpPr>
        <p:spPr/>
        <p:txBody>
          <a:bodyPr/>
          <a:lstStyle>
            <a:lvl1pPr eaLnBrk="0" hangingPunct="0">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eaLnBrk="0" hangingPunct="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eaLnBrk="1" hangingPunct="1">
              <a:spcBef>
                <a:spcPct val="0"/>
              </a:spcBef>
              <a:defRPr/>
            </a:pPr>
            <a:fld id="{2D62722F-7B86-4568-86D6-95251DE6385D}" type="slidenum">
              <a:rPr lang="en-GB" altLang="sr-Latn-RS" smtClean="0">
                <a:solidFill>
                  <a:schemeClr val="tx2"/>
                </a:solidFill>
                <a:latin typeface="Verdana" panose="020B0604030504040204" pitchFamily="34" charset="0"/>
              </a:rPr>
              <a:pPr eaLnBrk="1" hangingPunct="1">
                <a:spcBef>
                  <a:spcPct val="0"/>
                </a:spcBef>
                <a:defRPr/>
              </a:pPr>
              <a:t>3</a:t>
            </a:fld>
            <a:endParaRPr lang="en-GB" altLang="sr-Latn-RS">
              <a:solidFill>
                <a:schemeClr val="tx2"/>
              </a:solidFill>
              <a:latin typeface="Verdana" panose="020B0604030504040204" pitchFamily="34" charset="0"/>
            </a:endParaRPr>
          </a:p>
        </p:txBody>
      </p:sp>
      <p:sp>
        <p:nvSpPr>
          <p:cNvPr id="49154" name="Rectangle 2">
            <a:extLst>
              <a:ext uri="{FF2B5EF4-FFF2-40B4-BE49-F238E27FC236}">
                <a16:creationId xmlns:a16="http://schemas.microsoft.com/office/drawing/2014/main" id="{8D7F0F87-9F31-4225-B75F-1D69D82CF640}"/>
              </a:ext>
            </a:extLst>
          </p:cNvPr>
          <p:cNvSpPr>
            <a:spLocks noGrp="1" noRot="1" noChangeAspect="1" noChangeArrowheads="1" noTextEdit="1"/>
          </p:cNvSpPr>
          <p:nvPr>
            <p:ph type="sldImg"/>
          </p:nvPr>
        </p:nvSpPr>
        <p:spPr>
          <a:ln/>
          <a:extLst>
            <a:ext uri="{FAA26D3D-D897-4be2-8F04-BA451C77F1D7}"/>
          </a:extLst>
        </p:spPr>
      </p:sp>
      <p:sp>
        <p:nvSpPr>
          <p:cNvPr id="49155" name="Rectangle 3">
            <a:extLst>
              <a:ext uri="{FF2B5EF4-FFF2-40B4-BE49-F238E27FC236}">
                <a16:creationId xmlns:a16="http://schemas.microsoft.com/office/drawing/2014/main" id="{2F93E422-5764-4CDA-8C82-4097D792B2F4}"/>
              </a:ext>
            </a:extLst>
          </p:cNvPr>
          <p:cNvSpPr>
            <a:spLocks noGrp="1" noChangeArrowheads="1"/>
          </p:cNvSpPr>
          <p:nvPr>
            <p:ph type="body" idx="1"/>
          </p:nvPr>
        </p:nvSpPr>
        <p:spPr/>
        <p:txBody>
          <a:bodyPr/>
          <a:lstStyle/>
          <a:p>
            <a:pPr eaLnBrk="1" hangingPunct="1">
              <a:defRPr/>
            </a:pPr>
            <a:endParaRPr lang="en-US">
              <a:ea typeface="ＭＳ Ｐゴシック" charset="0"/>
              <a:cs typeface="+mn-cs"/>
            </a:endParaRPr>
          </a:p>
        </p:txBody>
      </p:sp>
    </p:spTree>
    <p:extLst>
      <p:ext uri="{BB962C8B-B14F-4D97-AF65-F5344CB8AC3E}">
        <p14:creationId xmlns:p14="http://schemas.microsoft.com/office/powerpoint/2010/main" val="1501712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4E4D210-8912-4181-B2D2-016621C29346}"/>
              </a:ext>
            </a:extLst>
          </p:cNvPr>
          <p:cNvSpPr>
            <a:spLocks noGrp="1" noChangeArrowheads="1"/>
          </p:cNvSpPr>
          <p:nvPr>
            <p:ph type="sldNum" sz="quarter" idx="5"/>
          </p:nvPr>
        </p:nvSpPr>
        <p:spPr/>
        <p:txBody>
          <a:bodyPr/>
          <a:lstStyle>
            <a:lvl1pPr eaLnBrk="0" hangingPunct="0">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eaLnBrk="0" hangingPunct="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eaLnBrk="0" hangingPunct="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eaLnBrk="0" hangingPunct="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eaLnBrk="0" hangingPunct="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eaLnBrk="1" hangingPunct="1">
              <a:spcBef>
                <a:spcPct val="0"/>
              </a:spcBef>
              <a:defRPr/>
            </a:pPr>
            <a:fld id="{2D62722F-7B86-4568-86D6-95251DE6385D}" type="slidenum">
              <a:rPr lang="en-GB" altLang="sr-Latn-RS" smtClean="0">
                <a:solidFill>
                  <a:schemeClr val="tx2"/>
                </a:solidFill>
                <a:latin typeface="Verdana" panose="020B0604030504040204" pitchFamily="34" charset="0"/>
              </a:rPr>
              <a:pPr eaLnBrk="1" hangingPunct="1">
                <a:spcBef>
                  <a:spcPct val="0"/>
                </a:spcBef>
                <a:defRPr/>
              </a:pPr>
              <a:t>14</a:t>
            </a:fld>
            <a:endParaRPr lang="en-GB" altLang="sr-Latn-RS">
              <a:solidFill>
                <a:schemeClr val="tx2"/>
              </a:solidFill>
              <a:latin typeface="Verdana" panose="020B0604030504040204" pitchFamily="34" charset="0"/>
            </a:endParaRPr>
          </a:p>
        </p:txBody>
      </p:sp>
      <p:sp>
        <p:nvSpPr>
          <p:cNvPr id="49154" name="Rectangle 2">
            <a:extLst>
              <a:ext uri="{FF2B5EF4-FFF2-40B4-BE49-F238E27FC236}">
                <a16:creationId xmlns:a16="http://schemas.microsoft.com/office/drawing/2014/main" id="{8D7F0F87-9F31-4225-B75F-1D69D82CF640}"/>
              </a:ext>
            </a:extLst>
          </p:cNvPr>
          <p:cNvSpPr>
            <a:spLocks noGrp="1" noRot="1" noChangeAspect="1" noChangeArrowheads="1" noTextEdit="1"/>
          </p:cNvSpPr>
          <p:nvPr>
            <p:ph type="sldImg"/>
          </p:nvPr>
        </p:nvSpPr>
        <p:spPr>
          <a:ln/>
          <a:extLst>
            <a:ext uri="{FAA26D3D-D897-4be2-8F04-BA451C77F1D7}"/>
          </a:extLst>
        </p:spPr>
      </p:sp>
      <p:sp>
        <p:nvSpPr>
          <p:cNvPr id="49155" name="Rectangle 3">
            <a:extLst>
              <a:ext uri="{FF2B5EF4-FFF2-40B4-BE49-F238E27FC236}">
                <a16:creationId xmlns:a16="http://schemas.microsoft.com/office/drawing/2014/main" id="{2F93E422-5764-4CDA-8C82-4097D792B2F4}"/>
              </a:ext>
            </a:extLst>
          </p:cNvPr>
          <p:cNvSpPr>
            <a:spLocks noGrp="1" noChangeArrowheads="1"/>
          </p:cNvSpPr>
          <p:nvPr>
            <p:ph type="body" idx="1"/>
          </p:nvPr>
        </p:nvSpPr>
        <p:spPr/>
        <p:txBody>
          <a:bodyPr/>
          <a:lstStyle/>
          <a:p>
            <a:pPr eaLnBrk="1" hangingPunct="1">
              <a:defRPr/>
            </a:pPr>
            <a:endParaRPr lang="en-US">
              <a:ea typeface="ＭＳ Ｐゴシック" charset="0"/>
              <a:cs typeface="+mn-cs"/>
            </a:endParaRPr>
          </a:p>
        </p:txBody>
      </p:sp>
    </p:spTree>
    <p:extLst>
      <p:ext uri="{BB962C8B-B14F-4D97-AF65-F5344CB8AC3E}">
        <p14:creationId xmlns:p14="http://schemas.microsoft.com/office/powerpoint/2010/main" val="1129656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0728"/>
            <a:ext cx="7772400" cy="1470025"/>
          </a:xfrm>
          <a:prstGeom prst="rect">
            <a:avLst/>
          </a:prstGeom>
        </p:spPr>
        <p:txBody>
          <a:bodyPr vert="horz"/>
          <a:lstStyle/>
          <a:p>
            <a:r>
              <a:rPr lang="ta-IN" dirty="0"/>
              <a:t>Click to edit Master title style</a:t>
            </a:r>
            <a:endParaRPr lang="en-US" dirty="0"/>
          </a:p>
        </p:txBody>
      </p:sp>
      <p:sp>
        <p:nvSpPr>
          <p:cNvPr id="3" name="Subtitle 2"/>
          <p:cNvSpPr>
            <a:spLocks noGrp="1"/>
          </p:cNvSpPr>
          <p:nvPr>
            <p:ph type="subTitle" idx="1"/>
          </p:nvPr>
        </p:nvSpPr>
        <p:spPr>
          <a:xfrm>
            <a:off x="1371600" y="2455066"/>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a-IN" dirty="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51B71243-03BE-42B7-A9A1-3DA2CB7F2C1B}" type="slidenum">
              <a:rPr lang="hr-HR" altLang="sr-Latn-RS"/>
              <a:pPr>
                <a:defRPr/>
              </a:pPr>
              <a:t>‹#›</a:t>
            </a:fld>
            <a:endParaRPr lang="hr-HR" altLang="sr-Latn-RS"/>
          </a:p>
        </p:txBody>
      </p:sp>
    </p:spTree>
    <p:extLst>
      <p:ext uri="{BB962C8B-B14F-4D97-AF65-F5344CB8AC3E}">
        <p14:creationId xmlns:p14="http://schemas.microsoft.com/office/powerpoint/2010/main" val="3869911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ta-IN"/>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ta-IN"/>
              <a:t>Click to edit Master text styles</a:t>
            </a:r>
          </a:p>
          <a:p>
            <a:pPr lvl="1"/>
            <a:r>
              <a:rPr lang="ta-IN"/>
              <a:t>Second level</a:t>
            </a:r>
          </a:p>
          <a:p>
            <a:pPr lvl="2"/>
            <a:r>
              <a:rPr lang="ta-IN"/>
              <a:t>Third level</a:t>
            </a:r>
          </a:p>
          <a:p>
            <a:pPr lvl="3"/>
            <a:r>
              <a:rPr lang="ta-IN"/>
              <a:t>Fourth level</a:t>
            </a:r>
          </a:p>
          <a:p>
            <a:pPr lvl="4"/>
            <a:r>
              <a:rPr lang="ta-IN"/>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8BADE4D-8FC0-4F1A-8110-66C29DEB1F15}" type="slidenum">
              <a:rPr lang="hr-HR" altLang="sr-Latn-RS"/>
              <a:pPr>
                <a:defRPr/>
              </a:pPr>
              <a:t>‹#›</a:t>
            </a:fld>
            <a:endParaRPr lang="hr-HR" altLang="sr-Latn-RS"/>
          </a:p>
        </p:txBody>
      </p:sp>
    </p:spTree>
    <p:extLst>
      <p:ext uri="{BB962C8B-B14F-4D97-AF65-F5344CB8AC3E}">
        <p14:creationId xmlns:p14="http://schemas.microsoft.com/office/powerpoint/2010/main" val="78837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ta-IN"/>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ta-IN"/>
              <a:t>Click to edit Master text styles</a:t>
            </a:r>
          </a:p>
          <a:p>
            <a:pPr lvl="1"/>
            <a:r>
              <a:rPr lang="ta-IN"/>
              <a:t>Second level</a:t>
            </a:r>
          </a:p>
          <a:p>
            <a:pPr lvl="2"/>
            <a:r>
              <a:rPr lang="ta-IN"/>
              <a:t>Third level</a:t>
            </a:r>
          </a:p>
          <a:p>
            <a:pPr lvl="3"/>
            <a:r>
              <a:rPr lang="ta-IN"/>
              <a:t>Fourth level</a:t>
            </a:r>
          </a:p>
          <a:p>
            <a:pPr lvl="4"/>
            <a:r>
              <a:rPr lang="ta-IN"/>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7C126D8-30A2-4A0A-8C09-AF1D94022A14}" type="slidenum">
              <a:rPr lang="hr-HR" altLang="sr-Latn-RS"/>
              <a:pPr>
                <a:defRPr/>
              </a:pPr>
              <a:t>‹#›</a:t>
            </a:fld>
            <a:endParaRPr lang="hr-HR" altLang="sr-Latn-RS"/>
          </a:p>
        </p:txBody>
      </p:sp>
    </p:spTree>
    <p:extLst>
      <p:ext uri="{BB962C8B-B14F-4D97-AF65-F5344CB8AC3E}">
        <p14:creationId xmlns:p14="http://schemas.microsoft.com/office/powerpoint/2010/main" val="3825459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ta-IN"/>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ta-IN"/>
              <a:t>Click to edit Master text styles</a:t>
            </a:r>
          </a:p>
          <a:p>
            <a:pPr lvl="1"/>
            <a:r>
              <a:rPr lang="ta-IN"/>
              <a:t>Second level</a:t>
            </a:r>
          </a:p>
          <a:p>
            <a:pPr lvl="2"/>
            <a:r>
              <a:rPr lang="ta-IN"/>
              <a:t>Third level</a:t>
            </a:r>
          </a:p>
          <a:p>
            <a:pPr lvl="3"/>
            <a:r>
              <a:rPr lang="ta-IN"/>
              <a:t>Fourth level</a:t>
            </a:r>
          </a:p>
          <a:p>
            <a:pPr lvl="4"/>
            <a:r>
              <a:rPr lang="ta-IN"/>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6707E85-0644-42AC-A321-8C282A597E2F}" type="slidenum">
              <a:rPr lang="hr-HR" altLang="sr-Latn-RS"/>
              <a:pPr>
                <a:defRPr/>
              </a:pPr>
              <a:t>‹#›</a:t>
            </a:fld>
            <a:endParaRPr lang="hr-HR" altLang="sr-Latn-RS"/>
          </a:p>
        </p:txBody>
      </p:sp>
    </p:spTree>
    <p:extLst>
      <p:ext uri="{BB962C8B-B14F-4D97-AF65-F5344CB8AC3E}">
        <p14:creationId xmlns:p14="http://schemas.microsoft.com/office/powerpoint/2010/main" val="1217176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ta-IN"/>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a-IN"/>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29C4C92A-EF0E-4841-982C-A41A21E22B56}" type="slidenum">
              <a:rPr lang="hr-HR" altLang="sr-Latn-RS"/>
              <a:pPr>
                <a:defRPr/>
              </a:pPr>
              <a:t>‹#›</a:t>
            </a:fld>
            <a:endParaRPr lang="hr-HR" altLang="sr-Latn-RS"/>
          </a:p>
        </p:txBody>
      </p:sp>
    </p:spTree>
    <p:extLst>
      <p:ext uri="{BB962C8B-B14F-4D97-AF65-F5344CB8AC3E}">
        <p14:creationId xmlns:p14="http://schemas.microsoft.com/office/powerpoint/2010/main" val="3023778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ta-IN"/>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a-IN"/>
              <a:t>Click to edit Master text styles</a:t>
            </a:r>
          </a:p>
          <a:p>
            <a:pPr lvl="1"/>
            <a:r>
              <a:rPr lang="ta-IN"/>
              <a:t>Second level</a:t>
            </a:r>
          </a:p>
          <a:p>
            <a:pPr lvl="2"/>
            <a:r>
              <a:rPr lang="ta-IN"/>
              <a:t>Third level</a:t>
            </a:r>
          </a:p>
          <a:p>
            <a:pPr lvl="3"/>
            <a:r>
              <a:rPr lang="ta-IN"/>
              <a:t>Fourth level</a:t>
            </a:r>
          </a:p>
          <a:p>
            <a:pPr lvl="4"/>
            <a:r>
              <a:rPr lang="ta-IN"/>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a-IN"/>
              <a:t>Click to edit Master text styles</a:t>
            </a:r>
          </a:p>
          <a:p>
            <a:pPr lvl="1"/>
            <a:r>
              <a:rPr lang="ta-IN"/>
              <a:t>Second level</a:t>
            </a:r>
          </a:p>
          <a:p>
            <a:pPr lvl="2"/>
            <a:r>
              <a:rPr lang="ta-IN"/>
              <a:t>Third level</a:t>
            </a:r>
          </a:p>
          <a:p>
            <a:pPr lvl="3"/>
            <a:r>
              <a:rPr lang="ta-IN"/>
              <a:t>Fourth level</a:t>
            </a:r>
          </a:p>
          <a:p>
            <a:pPr lvl="4"/>
            <a:r>
              <a:rPr lang="ta-IN"/>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31E85F58-1AB2-494C-A779-A0D544B57F21}" type="slidenum">
              <a:rPr lang="hr-HR" altLang="sr-Latn-RS"/>
              <a:pPr>
                <a:defRPr/>
              </a:pPr>
              <a:t>‹#›</a:t>
            </a:fld>
            <a:endParaRPr lang="hr-HR" altLang="sr-Latn-RS"/>
          </a:p>
        </p:txBody>
      </p:sp>
    </p:spTree>
    <p:extLst>
      <p:ext uri="{BB962C8B-B14F-4D97-AF65-F5344CB8AC3E}">
        <p14:creationId xmlns:p14="http://schemas.microsoft.com/office/powerpoint/2010/main" val="1292940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ta-IN"/>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a-IN"/>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a-IN"/>
              <a:t>Click to edit Master text styles</a:t>
            </a:r>
          </a:p>
          <a:p>
            <a:pPr lvl="1"/>
            <a:r>
              <a:rPr lang="ta-IN"/>
              <a:t>Second level</a:t>
            </a:r>
          </a:p>
          <a:p>
            <a:pPr lvl="2"/>
            <a:r>
              <a:rPr lang="ta-IN"/>
              <a:t>Third level</a:t>
            </a:r>
          </a:p>
          <a:p>
            <a:pPr lvl="3"/>
            <a:r>
              <a:rPr lang="ta-IN"/>
              <a:t>Fourth level</a:t>
            </a:r>
          </a:p>
          <a:p>
            <a:pPr lvl="4"/>
            <a:r>
              <a:rPr lang="ta-IN"/>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a-IN"/>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a-IN"/>
              <a:t>Click to edit Master text styles</a:t>
            </a:r>
          </a:p>
          <a:p>
            <a:pPr lvl="1"/>
            <a:r>
              <a:rPr lang="ta-IN"/>
              <a:t>Second level</a:t>
            </a:r>
          </a:p>
          <a:p>
            <a:pPr lvl="2"/>
            <a:r>
              <a:rPr lang="ta-IN"/>
              <a:t>Third level</a:t>
            </a:r>
          </a:p>
          <a:p>
            <a:pPr lvl="3"/>
            <a:r>
              <a:rPr lang="ta-IN"/>
              <a:t>Fourth level</a:t>
            </a:r>
          </a:p>
          <a:p>
            <a:pPr lvl="4"/>
            <a:r>
              <a:rPr lang="ta-IN"/>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6B293B5D-187E-4449-812F-F43764726D87}" type="slidenum">
              <a:rPr lang="hr-HR" altLang="sr-Latn-RS"/>
              <a:pPr>
                <a:defRPr/>
              </a:pPr>
              <a:t>‹#›</a:t>
            </a:fld>
            <a:endParaRPr lang="hr-HR" altLang="sr-Latn-RS"/>
          </a:p>
        </p:txBody>
      </p:sp>
    </p:spTree>
    <p:extLst>
      <p:ext uri="{BB962C8B-B14F-4D97-AF65-F5344CB8AC3E}">
        <p14:creationId xmlns:p14="http://schemas.microsoft.com/office/powerpoint/2010/main" val="3303257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ta-IN"/>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30C2BDB1-7A02-4CA4-B0EF-08240B716962}" type="slidenum">
              <a:rPr lang="hr-HR" altLang="sr-Latn-RS"/>
              <a:pPr>
                <a:defRPr/>
              </a:pPr>
              <a:t>‹#›</a:t>
            </a:fld>
            <a:endParaRPr lang="hr-HR" altLang="sr-Latn-RS"/>
          </a:p>
        </p:txBody>
      </p:sp>
    </p:spTree>
    <p:extLst>
      <p:ext uri="{BB962C8B-B14F-4D97-AF65-F5344CB8AC3E}">
        <p14:creationId xmlns:p14="http://schemas.microsoft.com/office/powerpoint/2010/main" val="383391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0A52F08-BC0D-46D7-9A76-2F3DDED5868B}" type="slidenum">
              <a:rPr lang="hr-HR" altLang="sr-Latn-RS"/>
              <a:pPr>
                <a:defRPr/>
              </a:pPr>
              <a:t>‹#›</a:t>
            </a:fld>
            <a:endParaRPr lang="hr-HR" altLang="sr-Latn-RS"/>
          </a:p>
        </p:txBody>
      </p:sp>
    </p:spTree>
    <p:extLst>
      <p:ext uri="{BB962C8B-B14F-4D97-AF65-F5344CB8AC3E}">
        <p14:creationId xmlns:p14="http://schemas.microsoft.com/office/powerpoint/2010/main" val="481808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ta-IN"/>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a-IN"/>
              <a:t>Click to edit Master text styles</a:t>
            </a:r>
          </a:p>
          <a:p>
            <a:pPr lvl="1"/>
            <a:r>
              <a:rPr lang="ta-IN"/>
              <a:t>Second level</a:t>
            </a:r>
          </a:p>
          <a:p>
            <a:pPr lvl="2"/>
            <a:r>
              <a:rPr lang="ta-IN"/>
              <a:t>Third level</a:t>
            </a:r>
          </a:p>
          <a:p>
            <a:pPr lvl="3"/>
            <a:r>
              <a:rPr lang="ta-IN"/>
              <a:t>Fourth level</a:t>
            </a:r>
          </a:p>
          <a:p>
            <a:pPr lvl="4"/>
            <a:r>
              <a:rPr lang="ta-IN"/>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a-IN"/>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9EB274A-CD62-42A4-9115-F09BE9A5D600}" type="slidenum">
              <a:rPr lang="hr-HR" altLang="sr-Latn-RS"/>
              <a:pPr>
                <a:defRPr/>
              </a:pPr>
              <a:t>‹#›</a:t>
            </a:fld>
            <a:endParaRPr lang="hr-HR" altLang="sr-Latn-RS"/>
          </a:p>
        </p:txBody>
      </p:sp>
    </p:spTree>
    <p:extLst>
      <p:ext uri="{BB962C8B-B14F-4D97-AF65-F5344CB8AC3E}">
        <p14:creationId xmlns:p14="http://schemas.microsoft.com/office/powerpoint/2010/main" val="2133917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ta-IN"/>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a-IN"/>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3A6EF69-764B-46C4-8BEF-A6A4C619FF4F}" type="slidenum">
              <a:rPr lang="hr-HR" altLang="sr-Latn-RS"/>
              <a:pPr>
                <a:defRPr/>
              </a:pPr>
              <a:t>‹#›</a:t>
            </a:fld>
            <a:endParaRPr lang="hr-HR" altLang="sr-Latn-RS"/>
          </a:p>
        </p:txBody>
      </p:sp>
    </p:spTree>
    <p:extLst>
      <p:ext uri="{BB962C8B-B14F-4D97-AF65-F5344CB8AC3E}">
        <p14:creationId xmlns:p14="http://schemas.microsoft.com/office/powerpoint/2010/main" val="1999153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400" b="0">
                <a:solidFill>
                  <a:schemeClr val="tx1"/>
                </a:solidFill>
                <a:latin typeface="Arial" panose="020B0604020202020204" pitchFamily="34" charset="0"/>
              </a:defRPr>
            </a:lvl1pPr>
          </a:lstStyle>
          <a:p>
            <a:pPr>
              <a:defRPr/>
            </a:pPr>
            <a:fld id="{0267E758-F371-423B-9C27-5591C3E8D174}" type="slidenum">
              <a:rPr lang="hr-HR" altLang="sr-Latn-RS"/>
              <a:pPr>
                <a:defRPr/>
              </a:pPr>
              <a:t>‹#›</a:t>
            </a:fld>
            <a:endParaRPr lang="hr-HR" altLang="sr-Latn-RS"/>
          </a:p>
        </p:txBody>
      </p:sp>
      <p:sp>
        <p:nvSpPr>
          <p:cNvPr id="1032" name="Rectangle 8"/>
          <p:cNvSpPr>
            <a:spLocks noChangeArrowheads="1"/>
          </p:cNvSpPr>
          <p:nvPr userDrawn="1"/>
        </p:nvSpPr>
        <p:spPr bwMode="auto">
          <a:xfrm>
            <a:off x="4343400" y="0"/>
            <a:ext cx="4800600" cy="3886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defRPr/>
            </a:pPr>
            <a:endParaRPr lang="en-US">
              <a:latin typeface="Verdana"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0"/>
        </a:defRPr>
      </a:lvl2pPr>
      <a:lvl3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0"/>
        </a:defRPr>
      </a:lvl3pPr>
      <a:lvl4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0"/>
        </a:defRPr>
      </a:lvl4pPr>
      <a:lvl5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avokutnik 2"/>
          <p:cNvSpPr/>
          <p:nvPr/>
        </p:nvSpPr>
        <p:spPr bwMode="auto">
          <a:xfrm>
            <a:off x="-180528" y="-23909"/>
            <a:ext cx="9667713" cy="72008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hr-HR" sz="2400" b="0" i="0" u="none" strike="noStrike" cap="none" normalizeH="0" baseline="0" dirty="0">
              <a:ln>
                <a:noFill/>
              </a:ln>
              <a:solidFill>
                <a:srgbClr val="000000"/>
              </a:solidFill>
              <a:effectLst/>
              <a:latin typeface="Verdana" charset="0"/>
              <a:ea typeface="ＭＳ Ｐゴシック" charset="0"/>
            </a:endParaRPr>
          </a:p>
        </p:txBody>
      </p:sp>
      <p:sp>
        <p:nvSpPr>
          <p:cNvPr id="2" name="Elipsa 1"/>
          <p:cNvSpPr/>
          <p:nvPr/>
        </p:nvSpPr>
        <p:spPr bwMode="auto">
          <a:xfrm>
            <a:off x="1331640" y="2204515"/>
            <a:ext cx="2592288" cy="2592288"/>
          </a:xfrm>
          <a:prstGeom prst="ellipse">
            <a:avLst/>
          </a:prstGeom>
          <a:solidFill>
            <a:srgbClr val="E258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1" hangingPunct="1"/>
            <a:r>
              <a:rPr lang="hr-HR" sz="8800" dirty="0">
                <a:solidFill>
                  <a:srgbClr val="000000"/>
                </a:solidFill>
                <a:latin typeface="+mj-lt"/>
                <a:ea typeface="ＭＳ Ｐゴシック"/>
              </a:rPr>
              <a:t>4</a:t>
            </a:r>
            <a:endParaRPr lang="sr-Latn-RS" dirty="0"/>
          </a:p>
        </p:txBody>
      </p:sp>
      <p:sp>
        <p:nvSpPr>
          <p:cNvPr id="4" name="Pravokutnik 3"/>
          <p:cNvSpPr/>
          <p:nvPr/>
        </p:nvSpPr>
        <p:spPr>
          <a:xfrm>
            <a:off x="2627784" y="4149080"/>
            <a:ext cx="5544616" cy="1200329"/>
          </a:xfrm>
          <a:prstGeom prst="rect">
            <a:avLst/>
          </a:prstGeom>
        </p:spPr>
        <p:txBody>
          <a:bodyPr wrap="square">
            <a:spAutoFit/>
          </a:bodyPr>
          <a:lstStyle/>
          <a:p>
            <a:r>
              <a:rPr lang="hr-HR" sz="3600" b="0" dirty="0" err="1">
                <a:solidFill>
                  <a:schemeClr val="bg1"/>
                </a:solidFill>
                <a:latin typeface="+mj-lt"/>
              </a:rPr>
              <a:t>LONG</a:t>
            </a:r>
            <a:r>
              <a:rPr lang="hr-HR" sz="3600" b="0" dirty="0">
                <a:solidFill>
                  <a:schemeClr val="bg1"/>
                </a:solidFill>
                <a:latin typeface="+mj-lt"/>
              </a:rPr>
              <a:t> </a:t>
            </a:r>
            <a:r>
              <a:rPr lang="hr-HR" sz="3600" b="0" dirty="0" err="1">
                <a:solidFill>
                  <a:schemeClr val="bg1"/>
                </a:solidFill>
                <a:latin typeface="+mj-lt"/>
              </a:rPr>
              <a:t>TAIL</a:t>
            </a:r>
            <a:r>
              <a:rPr lang="hr-HR" sz="3600" b="0" dirty="0">
                <a:solidFill>
                  <a:schemeClr val="bg1"/>
                </a:solidFill>
                <a:latin typeface="+mj-lt"/>
              </a:rPr>
              <a:t> </a:t>
            </a:r>
            <a:r>
              <a:rPr lang="hr-HR" sz="3600" b="0" dirty="0" err="1">
                <a:solidFill>
                  <a:schemeClr val="bg1"/>
                </a:solidFill>
                <a:latin typeface="+mj-lt"/>
              </a:rPr>
              <a:t>STRATEGY</a:t>
            </a:r>
            <a:r>
              <a:rPr lang="hr-HR" sz="3600" b="0" dirty="0">
                <a:solidFill>
                  <a:schemeClr val="bg1"/>
                </a:solidFill>
                <a:latin typeface="+mj-lt"/>
              </a:rPr>
              <a:t>, </a:t>
            </a:r>
            <a:r>
              <a:rPr lang="hr-HR" sz="3600" b="0" dirty="0" err="1">
                <a:solidFill>
                  <a:schemeClr val="bg1"/>
                </a:solidFill>
                <a:latin typeface="+mj-lt"/>
              </a:rPr>
              <a:t>KEYWORDS</a:t>
            </a:r>
            <a:r>
              <a:rPr lang="hr-HR" sz="3600" b="0" dirty="0">
                <a:solidFill>
                  <a:schemeClr val="bg1"/>
                </a:solidFill>
                <a:latin typeface="+mj-lt"/>
              </a:rPr>
              <a:t>, </a:t>
            </a:r>
            <a:r>
              <a:rPr lang="hr-HR" sz="3600" b="0" dirty="0" err="1">
                <a:solidFill>
                  <a:schemeClr val="bg1"/>
                </a:solidFill>
                <a:latin typeface="+mj-lt"/>
              </a:rPr>
              <a:t>SEO</a:t>
            </a:r>
            <a:r>
              <a:rPr lang="hr-HR" sz="3600" b="0" dirty="0">
                <a:solidFill>
                  <a:schemeClr val="bg1"/>
                </a:solidFill>
                <a:latin typeface="+mj-lt"/>
              </a:rPr>
              <a:t> &amp; AI</a:t>
            </a:r>
          </a:p>
        </p:txBody>
      </p:sp>
    </p:spTree>
    <p:extLst>
      <p:ext uri="{BB962C8B-B14F-4D97-AF65-F5344CB8AC3E}">
        <p14:creationId xmlns:p14="http://schemas.microsoft.com/office/powerpoint/2010/main" val="2283742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45463-BC96-43F4-80A8-B5D9980DE1A3}"/>
              </a:ext>
            </a:extLst>
          </p:cNvPr>
          <p:cNvSpPr>
            <a:spLocks noGrp="1"/>
          </p:cNvSpPr>
          <p:nvPr>
            <p:ph type="title"/>
          </p:nvPr>
        </p:nvSpPr>
        <p:spPr/>
        <p:txBody>
          <a:bodyPr/>
          <a:lstStyle/>
          <a:p>
            <a:r>
              <a:rPr lang="hr-HR" dirty="0" err="1"/>
              <a:t>MAIN</a:t>
            </a:r>
            <a:r>
              <a:rPr lang="hr-HR" dirty="0"/>
              <a:t> </a:t>
            </a:r>
            <a:r>
              <a:rPr lang="hr-HR" dirty="0" err="1"/>
              <a:t>QUESTION</a:t>
            </a:r>
            <a:r>
              <a:rPr lang="hr-HR" dirty="0"/>
              <a:t> </a:t>
            </a:r>
            <a:r>
              <a:rPr lang="hr-HR" dirty="0" err="1"/>
              <a:t>ABOUT</a:t>
            </a:r>
            <a:r>
              <a:rPr lang="hr-HR" dirty="0"/>
              <a:t> </a:t>
            </a:r>
            <a:r>
              <a:rPr lang="hr-HR" dirty="0" err="1"/>
              <a:t>KEYWORDS</a:t>
            </a:r>
            <a:r>
              <a:rPr lang="hr-HR" dirty="0"/>
              <a:t>…</a:t>
            </a:r>
          </a:p>
        </p:txBody>
      </p:sp>
      <p:sp>
        <p:nvSpPr>
          <p:cNvPr id="3" name="Content Placeholder 2">
            <a:extLst>
              <a:ext uri="{FF2B5EF4-FFF2-40B4-BE49-F238E27FC236}">
                <a16:creationId xmlns:a16="http://schemas.microsoft.com/office/drawing/2014/main" id="{EA42CE99-2F87-4469-A065-0D2D109E26B5}"/>
              </a:ext>
            </a:extLst>
          </p:cNvPr>
          <p:cNvSpPr>
            <a:spLocks noGrp="1"/>
          </p:cNvSpPr>
          <p:nvPr>
            <p:ph idx="1"/>
          </p:nvPr>
        </p:nvSpPr>
        <p:spPr/>
        <p:txBody>
          <a:bodyPr/>
          <a:lstStyle/>
          <a:p>
            <a:pPr marL="0" indent="0">
              <a:buNone/>
            </a:pPr>
            <a:r>
              <a:rPr lang="hr-HR" sz="4400" dirty="0"/>
              <a:t>For Croatian </a:t>
            </a:r>
          </a:p>
          <a:p>
            <a:pPr marL="0" indent="0">
              <a:buNone/>
            </a:pPr>
            <a:endParaRPr lang="hr-HR" sz="2800" dirty="0"/>
          </a:p>
          <a:p>
            <a:pPr marL="0" indent="0">
              <a:buNone/>
            </a:pPr>
            <a:r>
              <a:rPr lang="en-US" sz="2800" dirty="0"/>
              <a:t>BUT STATISTICS SHOW:</a:t>
            </a:r>
          </a:p>
          <a:p>
            <a:pPr>
              <a:buFont typeface="Arial" panose="020B0604020202020204" pitchFamily="34" charset="0"/>
              <a:buChar char="•"/>
            </a:pPr>
            <a:r>
              <a:rPr lang="en-US" sz="2800" dirty="0"/>
              <a:t>The basic form („</a:t>
            </a:r>
            <a:r>
              <a:rPr lang="hr-HR" sz="2800" dirty="0"/>
              <a:t>brdski bicikl/</a:t>
            </a:r>
            <a:r>
              <a:rPr lang="en-US" sz="2800" dirty="0"/>
              <a:t>mountain bike") is most commonly used in searches</a:t>
            </a:r>
          </a:p>
          <a:p>
            <a:pPr>
              <a:buFont typeface="Arial" panose="020B0604020202020204" pitchFamily="34" charset="0"/>
              <a:buChar char="•"/>
            </a:pPr>
            <a:r>
              <a:rPr lang="en-US" sz="2800" dirty="0"/>
              <a:t>Best practice is to use this basic form in key places (title, meta description, </a:t>
            </a:r>
            <a:r>
              <a:rPr lang="en-US" sz="2800" dirty="0" err="1"/>
              <a:t>H1</a:t>
            </a:r>
            <a:r>
              <a:rPr lang="en-US" sz="2800" dirty="0"/>
              <a:t>)</a:t>
            </a:r>
          </a:p>
          <a:p>
            <a:endParaRPr lang="hr-HR" sz="6600" dirty="0"/>
          </a:p>
        </p:txBody>
      </p:sp>
    </p:spTree>
    <p:extLst>
      <p:ext uri="{BB962C8B-B14F-4D97-AF65-F5344CB8AC3E}">
        <p14:creationId xmlns:p14="http://schemas.microsoft.com/office/powerpoint/2010/main" val="1150382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45463-BC96-43F4-80A8-B5D9980DE1A3}"/>
              </a:ext>
            </a:extLst>
          </p:cNvPr>
          <p:cNvSpPr>
            <a:spLocks noGrp="1"/>
          </p:cNvSpPr>
          <p:nvPr>
            <p:ph type="title"/>
          </p:nvPr>
        </p:nvSpPr>
        <p:spPr/>
        <p:txBody>
          <a:bodyPr/>
          <a:lstStyle/>
          <a:p>
            <a:r>
              <a:rPr lang="hr-HR" dirty="0" err="1"/>
              <a:t>MAIN</a:t>
            </a:r>
            <a:r>
              <a:rPr lang="hr-HR" dirty="0"/>
              <a:t> </a:t>
            </a:r>
            <a:r>
              <a:rPr lang="hr-HR" dirty="0" err="1"/>
              <a:t>QUESTION</a:t>
            </a:r>
            <a:r>
              <a:rPr lang="hr-HR" dirty="0"/>
              <a:t> </a:t>
            </a:r>
            <a:r>
              <a:rPr lang="hr-HR" dirty="0" err="1"/>
              <a:t>ABOUT</a:t>
            </a:r>
            <a:r>
              <a:rPr lang="hr-HR" dirty="0"/>
              <a:t> </a:t>
            </a:r>
            <a:r>
              <a:rPr lang="hr-HR" dirty="0" err="1"/>
              <a:t>KEYWORDS</a:t>
            </a:r>
            <a:r>
              <a:rPr lang="hr-HR" dirty="0"/>
              <a:t>…</a:t>
            </a:r>
          </a:p>
        </p:txBody>
      </p:sp>
      <p:sp>
        <p:nvSpPr>
          <p:cNvPr id="3" name="Content Placeholder 2">
            <a:extLst>
              <a:ext uri="{FF2B5EF4-FFF2-40B4-BE49-F238E27FC236}">
                <a16:creationId xmlns:a16="http://schemas.microsoft.com/office/drawing/2014/main" id="{EA42CE99-2F87-4469-A065-0D2D109E26B5}"/>
              </a:ext>
            </a:extLst>
          </p:cNvPr>
          <p:cNvSpPr>
            <a:spLocks noGrp="1"/>
          </p:cNvSpPr>
          <p:nvPr>
            <p:ph idx="1"/>
          </p:nvPr>
        </p:nvSpPr>
        <p:spPr>
          <a:xfrm>
            <a:off x="457200" y="2348880"/>
            <a:ext cx="8229600" cy="3777283"/>
          </a:xfrm>
        </p:spPr>
        <p:txBody>
          <a:bodyPr/>
          <a:lstStyle/>
          <a:p>
            <a:pPr marL="0" indent="0">
              <a:buNone/>
            </a:pPr>
            <a:r>
              <a:rPr lang="en-US" sz="2800" dirty="0"/>
              <a:t>PRACTICAL ADVICE:</a:t>
            </a:r>
          </a:p>
          <a:p>
            <a:pPr>
              <a:buFont typeface="Arial" panose="020B0604020202020204" pitchFamily="34" charset="0"/>
              <a:buChar char="•"/>
            </a:pPr>
            <a:r>
              <a:rPr lang="en-US" sz="2800" dirty="0"/>
              <a:t>Use the basic form in main SEO elements</a:t>
            </a:r>
          </a:p>
          <a:p>
            <a:pPr>
              <a:buFont typeface="Arial" panose="020B0604020202020204" pitchFamily="34" charset="0"/>
              <a:buChar char="•"/>
            </a:pPr>
            <a:r>
              <a:rPr lang="en-US" sz="2800" dirty="0"/>
              <a:t>Feel free to use different variations in the text - it's more natural for reading</a:t>
            </a:r>
          </a:p>
          <a:p>
            <a:pPr>
              <a:buFont typeface="Arial" panose="020B0604020202020204" pitchFamily="34" charset="0"/>
              <a:buChar char="•"/>
            </a:pPr>
            <a:r>
              <a:rPr lang="en-US" sz="2800" dirty="0"/>
              <a:t>Avoid "keyword stuffing"</a:t>
            </a:r>
          </a:p>
        </p:txBody>
      </p:sp>
    </p:spTree>
    <p:extLst>
      <p:ext uri="{BB962C8B-B14F-4D97-AF65-F5344CB8AC3E}">
        <p14:creationId xmlns:p14="http://schemas.microsoft.com/office/powerpoint/2010/main" val="3754979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45463-BC96-43F4-80A8-B5D9980DE1A3}"/>
              </a:ext>
            </a:extLst>
          </p:cNvPr>
          <p:cNvSpPr>
            <a:spLocks noGrp="1"/>
          </p:cNvSpPr>
          <p:nvPr>
            <p:ph type="title"/>
          </p:nvPr>
        </p:nvSpPr>
        <p:spPr/>
        <p:txBody>
          <a:bodyPr/>
          <a:lstStyle/>
          <a:p>
            <a:r>
              <a:rPr lang="hr-HR" dirty="0" err="1"/>
              <a:t>MAIN</a:t>
            </a:r>
            <a:r>
              <a:rPr lang="hr-HR" dirty="0"/>
              <a:t> </a:t>
            </a:r>
            <a:r>
              <a:rPr lang="hr-HR" dirty="0" err="1"/>
              <a:t>QUESTION</a:t>
            </a:r>
            <a:r>
              <a:rPr lang="hr-HR" dirty="0"/>
              <a:t> </a:t>
            </a:r>
            <a:r>
              <a:rPr lang="hr-HR" dirty="0" err="1"/>
              <a:t>ABOUT</a:t>
            </a:r>
            <a:r>
              <a:rPr lang="hr-HR" dirty="0"/>
              <a:t> </a:t>
            </a:r>
            <a:r>
              <a:rPr lang="hr-HR" dirty="0" err="1"/>
              <a:t>KEYWORDS</a:t>
            </a:r>
            <a:r>
              <a:rPr lang="hr-HR" dirty="0"/>
              <a:t>…</a:t>
            </a:r>
          </a:p>
        </p:txBody>
      </p:sp>
      <p:sp>
        <p:nvSpPr>
          <p:cNvPr id="3" name="Content Placeholder 2">
            <a:extLst>
              <a:ext uri="{FF2B5EF4-FFF2-40B4-BE49-F238E27FC236}">
                <a16:creationId xmlns:a16="http://schemas.microsoft.com/office/drawing/2014/main" id="{EA42CE99-2F87-4469-A065-0D2D109E26B5}"/>
              </a:ext>
            </a:extLst>
          </p:cNvPr>
          <p:cNvSpPr>
            <a:spLocks noGrp="1"/>
          </p:cNvSpPr>
          <p:nvPr>
            <p:ph idx="1"/>
          </p:nvPr>
        </p:nvSpPr>
        <p:spPr>
          <a:xfrm>
            <a:off x="492936" y="2332037"/>
            <a:ext cx="8229600" cy="4525963"/>
          </a:xfrm>
        </p:spPr>
        <p:txBody>
          <a:bodyPr/>
          <a:lstStyle/>
          <a:p>
            <a:pPr marL="0" indent="0">
              <a:buNone/>
            </a:pPr>
            <a:r>
              <a:rPr lang="en-US" sz="2800" dirty="0"/>
              <a:t>MODERN SEO:</a:t>
            </a:r>
          </a:p>
          <a:p>
            <a:pPr>
              <a:buFont typeface="Arial" panose="020B0604020202020204" pitchFamily="34" charset="0"/>
              <a:buChar char="•"/>
            </a:pPr>
            <a:r>
              <a:rPr lang="en-US" sz="2800" dirty="0"/>
              <a:t>Focus is on search intent</a:t>
            </a:r>
          </a:p>
          <a:p>
            <a:pPr>
              <a:buFont typeface="Arial" panose="020B0604020202020204" pitchFamily="34" charset="0"/>
              <a:buChar char="•"/>
            </a:pPr>
            <a:r>
              <a:rPr lang="en-US" sz="2800" dirty="0"/>
              <a:t>Natural language is more important than strict repetition of the same word form</a:t>
            </a:r>
          </a:p>
          <a:p>
            <a:r>
              <a:rPr lang="en-US" sz="2800" dirty="0"/>
              <a:t>In short: You don't need to strictly stick to the same word form - Google is smart enough </a:t>
            </a:r>
            <a:r>
              <a:rPr lang="hr-HR" sz="2800" dirty="0"/>
              <a:t>to </a:t>
            </a:r>
            <a:r>
              <a:rPr lang="hr-HR" sz="2800" dirty="0" err="1"/>
              <a:t>understand</a:t>
            </a:r>
            <a:r>
              <a:rPr lang="hr-HR" sz="2800" dirty="0"/>
              <a:t> </a:t>
            </a:r>
            <a:r>
              <a:rPr lang="hr-HR" sz="2800" dirty="0" err="1"/>
              <a:t>context</a:t>
            </a:r>
            <a:r>
              <a:rPr lang="hr-HR" sz="2800" dirty="0"/>
              <a:t>!</a:t>
            </a:r>
            <a:endParaRPr lang="en-US" sz="2800" dirty="0"/>
          </a:p>
        </p:txBody>
      </p:sp>
    </p:spTree>
    <p:extLst>
      <p:ext uri="{BB962C8B-B14F-4D97-AF65-F5344CB8AC3E}">
        <p14:creationId xmlns:p14="http://schemas.microsoft.com/office/powerpoint/2010/main" val="1128597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45463-BC96-43F4-80A8-B5D9980DE1A3}"/>
              </a:ext>
            </a:extLst>
          </p:cNvPr>
          <p:cNvSpPr>
            <a:spLocks noGrp="1"/>
          </p:cNvSpPr>
          <p:nvPr>
            <p:ph type="title"/>
          </p:nvPr>
        </p:nvSpPr>
        <p:spPr/>
        <p:txBody>
          <a:bodyPr/>
          <a:lstStyle/>
          <a:p>
            <a:r>
              <a:rPr lang="hr-HR" dirty="0" err="1"/>
              <a:t>MAIN</a:t>
            </a:r>
            <a:r>
              <a:rPr lang="hr-HR" dirty="0"/>
              <a:t> </a:t>
            </a:r>
            <a:r>
              <a:rPr lang="hr-HR" dirty="0" err="1"/>
              <a:t>QUESTION</a:t>
            </a:r>
            <a:r>
              <a:rPr lang="hr-HR" dirty="0"/>
              <a:t> </a:t>
            </a:r>
            <a:r>
              <a:rPr lang="hr-HR" dirty="0" err="1"/>
              <a:t>ABOUT</a:t>
            </a:r>
            <a:r>
              <a:rPr lang="hr-HR" dirty="0"/>
              <a:t> </a:t>
            </a:r>
            <a:r>
              <a:rPr lang="hr-HR" dirty="0" err="1"/>
              <a:t>KEYWORDS</a:t>
            </a:r>
            <a:r>
              <a:rPr lang="hr-HR" dirty="0"/>
              <a:t>…</a:t>
            </a:r>
          </a:p>
        </p:txBody>
      </p:sp>
      <p:sp>
        <p:nvSpPr>
          <p:cNvPr id="3" name="Content Placeholder 2">
            <a:extLst>
              <a:ext uri="{FF2B5EF4-FFF2-40B4-BE49-F238E27FC236}">
                <a16:creationId xmlns:a16="http://schemas.microsoft.com/office/drawing/2014/main" id="{EA42CE99-2F87-4469-A065-0D2D109E26B5}"/>
              </a:ext>
            </a:extLst>
          </p:cNvPr>
          <p:cNvSpPr>
            <a:spLocks noGrp="1"/>
          </p:cNvSpPr>
          <p:nvPr>
            <p:ph idx="1"/>
          </p:nvPr>
        </p:nvSpPr>
        <p:spPr>
          <a:xfrm>
            <a:off x="492936" y="2332037"/>
            <a:ext cx="8229600" cy="4525963"/>
          </a:xfrm>
        </p:spPr>
        <p:txBody>
          <a:bodyPr/>
          <a:lstStyle/>
          <a:p>
            <a:pPr marL="0" indent="0">
              <a:buNone/>
            </a:pPr>
            <a:r>
              <a:rPr lang="en-US" dirty="0"/>
              <a:t>The key difference between English and Croatian SEO in this regard is that Croatian has more complex word variations due to its case system, but Google has been optimized to handle both languages' peculiarities effectively.</a:t>
            </a:r>
            <a:endParaRPr lang="en-US" sz="4800" dirty="0"/>
          </a:p>
        </p:txBody>
      </p:sp>
    </p:spTree>
    <p:extLst>
      <p:ext uri="{BB962C8B-B14F-4D97-AF65-F5344CB8AC3E}">
        <p14:creationId xmlns:p14="http://schemas.microsoft.com/office/powerpoint/2010/main" val="2254719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a:extLst>
              <a:ext uri="{FF2B5EF4-FFF2-40B4-BE49-F238E27FC236}">
                <a16:creationId xmlns:a16="http://schemas.microsoft.com/office/drawing/2014/main" id="{929917BF-4F90-44B3-83D7-A8903DCBB7C3}"/>
              </a:ext>
            </a:extLst>
          </p:cNvPr>
          <p:cNvSpPr/>
          <p:nvPr/>
        </p:nvSpPr>
        <p:spPr bwMode="auto">
          <a:xfrm>
            <a:off x="4572000" y="1529418"/>
            <a:ext cx="3312368" cy="55668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hr-HR" sz="2400" b="0" i="0" u="none" strike="noStrike" cap="none" normalizeH="0" baseline="0">
              <a:ln>
                <a:noFill/>
              </a:ln>
              <a:solidFill>
                <a:srgbClr val="000000"/>
              </a:solidFill>
              <a:effectLst/>
              <a:latin typeface="Verdana" charset="0"/>
              <a:ea typeface="ＭＳ Ｐゴシック" charset="0"/>
            </a:endParaRPr>
          </a:p>
        </p:txBody>
      </p:sp>
      <p:sp>
        <p:nvSpPr>
          <p:cNvPr id="3" name="TextBox 2">
            <a:extLst>
              <a:ext uri="{FF2B5EF4-FFF2-40B4-BE49-F238E27FC236}">
                <a16:creationId xmlns:a16="http://schemas.microsoft.com/office/drawing/2014/main" id="{D0A3CF74-A7F6-04C2-8DB0-88F88CCD92AD}"/>
              </a:ext>
            </a:extLst>
          </p:cNvPr>
          <p:cNvSpPr txBox="1"/>
          <p:nvPr/>
        </p:nvSpPr>
        <p:spPr>
          <a:xfrm>
            <a:off x="755576" y="1628800"/>
            <a:ext cx="7200800" cy="2554545"/>
          </a:xfrm>
          <a:prstGeom prst="rect">
            <a:avLst/>
          </a:prstGeom>
          <a:noFill/>
        </p:spPr>
        <p:txBody>
          <a:bodyPr wrap="square" rtlCol="0">
            <a:spAutoFit/>
          </a:bodyPr>
          <a:lstStyle/>
          <a:p>
            <a:r>
              <a:rPr lang="hr-HR" dirty="0"/>
              <a:t>ZADATAK:</a:t>
            </a:r>
          </a:p>
          <a:p>
            <a:r>
              <a:rPr lang="hr-HR" dirty="0"/>
              <a:t>Odredite PET TEMA/</a:t>
            </a:r>
            <a:r>
              <a:rPr lang="hr-HR" dirty="0" err="1"/>
              <a:t>TOPICS</a:t>
            </a:r>
            <a:r>
              <a:rPr lang="hr-HR" dirty="0"/>
              <a:t> </a:t>
            </a:r>
          </a:p>
          <a:p>
            <a:endParaRPr lang="hr-HR" dirty="0"/>
          </a:p>
          <a:p>
            <a:r>
              <a:rPr lang="hr-HR" dirty="0"/>
              <a:t>I ZA ISTE NAPIŠITE 10 KLJUČNIH RIJEČI</a:t>
            </a:r>
            <a:endParaRPr lang="en-GB" dirty="0"/>
          </a:p>
        </p:txBody>
      </p:sp>
    </p:spTree>
    <p:extLst>
      <p:ext uri="{BB962C8B-B14F-4D97-AF65-F5344CB8AC3E}">
        <p14:creationId xmlns:p14="http://schemas.microsoft.com/office/powerpoint/2010/main" val="129797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zervirano mjesto sadržaja 12">
            <a:extLst>
              <a:ext uri="{FF2B5EF4-FFF2-40B4-BE49-F238E27FC236}">
                <a16:creationId xmlns:a16="http://schemas.microsoft.com/office/drawing/2014/main" id="{274C0BE7-F110-4873-8F8B-802988F11F34}"/>
              </a:ext>
            </a:extLst>
          </p:cNvPr>
          <p:cNvPicPr>
            <a:picLocks noChangeAspect="1"/>
          </p:cNvPicPr>
          <p:nvPr/>
        </p:nvPicPr>
        <p:blipFill>
          <a:blip r:embed="rId3"/>
          <a:stretch>
            <a:fillRect/>
          </a:stretch>
        </p:blipFill>
        <p:spPr>
          <a:xfrm>
            <a:off x="0" y="6375657"/>
            <a:ext cx="8428436" cy="476672"/>
          </a:xfrm>
          <a:prstGeom prst="rect">
            <a:avLst/>
          </a:prstGeom>
        </p:spPr>
      </p:pic>
      <p:sp>
        <p:nvSpPr>
          <p:cNvPr id="7" name="Text Box 22">
            <a:extLst>
              <a:ext uri="{FF2B5EF4-FFF2-40B4-BE49-F238E27FC236}">
                <a16:creationId xmlns:a16="http://schemas.microsoft.com/office/drawing/2014/main" id="{ECE239F6-4990-DB7A-BC74-8E63C3801BFE}"/>
              </a:ext>
            </a:extLst>
          </p:cNvPr>
          <p:cNvSpPr txBox="1">
            <a:spLocks noChangeArrowheads="1"/>
          </p:cNvSpPr>
          <p:nvPr/>
        </p:nvSpPr>
        <p:spPr bwMode="auto">
          <a:xfrm>
            <a:off x="615752" y="2261320"/>
            <a:ext cx="7912496" cy="1200329"/>
          </a:xfrm>
          <a:prstGeom prst="rect">
            <a:avLst/>
          </a:prstGeom>
          <a:solidFill>
            <a:srgbClr val="5A78F3"/>
          </a:solidFill>
          <a:ln>
            <a:noFill/>
          </a:ln>
          <a:effectLst>
            <a:outerShdw blurRad="63500" dist="38099" dir="2700000" algn="ctr" rotWithShape="0">
              <a:srgbClr val="D5D5D5">
                <a:alpha val="74998"/>
              </a:srgbClr>
            </a:outerShdw>
          </a:effectLst>
        </p:spPr>
        <p:txBody>
          <a:bodyPr wrap="square">
            <a:spAutoFit/>
          </a:bodyPr>
          <a:lstStyle/>
          <a:p>
            <a:pPr algn="ctr" eaLnBrk="1" hangingPunct="1">
              <a:defRPr/>
            </a:pPr>
            <a:r>
              <a:rPr lang="hr-HR" sz="3600" b="0" dirty="0" err="1">
                <a:solidFill>
                  <a:schemeClr val="bg1"/>
                </a:solidFill>
                <a:latin typeface="Gill Sans MT" panose="020B0502020104020203" pitchFamily="34" charset="-18"/>
                <a:ea typeface="ＭＳ Ｐゴシック" charset="0"/>
              </a:rPr>
              <a:t>Go</a:t>
            </a:r>
            <a:r>
              <a:rPr lang="hr-HR" sz="3600" b="0" dirty="0">
                <a:solidFill>
                  <a:schemeClr val="bg1"/>
                </a:solidFill>
                <a:latin typeface="Gill Sans MT" panose="020B0502020104020203" pitchFamily="34" charset="-18"/>
                <a:ea typeface="ＭＳ Ｐゴシック" charset="0"/>
              </a:rPr>
              <a:t> big with content marketing by going small with your niche.</a:t>
            </a:r>
          </a:p>
        </p:txBody>
      </p:sp>
    </p:spTree>
    <p:extLst>
      <p:ext uri="{BB962C8B-B14F-4D97-AF65-F5344CB8AC3E}">
        <p14:creationId xmlns:p14="http://schemas.microsoft.com/office/powerpoint/2010/main" val="674915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zervirano mjesto sadržaja 12">
            <a:extLst>
              <a:ext uri="{FF2B5EF4-FFF2-40B4-BE49-F238E27FC236}">
                <a16:creationId xmlns:a16="http://schemas.microsoft.com/office/drawing/2014/main" id="{274C0BE7-F110-4873-8F8B-802988F11F34}"/>
              </a:ext>
            </a:extLst>
          </p:cNvPr>
          <p:cNvPicPr>
            <a:picLocks noChangeAspect="1"/>
          </p:cNvPicPr>
          <p:nvPr/>
        </p:nvPicPr>
        <p:blipFill>
          <a:blip r:embed="rId3"/>
          <a:stretch>
            <a:fillRect/>
          </a:stretch>
        </p:blipFill>
        <p:spPr>
          <a:xfrm>
            <a:off x="0" y="6375657"/>
            <a:ext cx="8428436" cy="476672"/>
          </a:xfrm>
          <a:prstGeom prst="rect">
            <a:avLst/>
          </a:prstGeom>
        </p:spPr>
      </p:pic>
      <p:sp>
        <p:nvSpPr>
          <p:cNvPr id="11" name="Rectangle 10">
            <a:extLst>
              <a:ext uri="{FF2B5EF4-FFF2-40B4-BE49-F238E27FC236}">
                <a16:creationId xmlns:a16="http://schemas.microsoft.com/office/drawing/2014/main" id="{1FF6ECEE-D8B3-43D8-90BA-7EC519D67319}"/>
              </a:ext>
            </a:extLst>
          </p:cNvPr>
          <p:cNvSpPr/>
          <p:nvPr/>
        </p:nvSpPr>
        <p:spPr bwMode="auto">
          <a:xfrm>
            <a:off x="2060268" y="4797152"/>
            <a:ext cx="531933" cy="57606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hr-HR" sz="2400" b="0" i="0" u="none" strike="noStrike" cap="none" normalizeH="0" baseline="0">
              <a:ln>
                <a:noFill/>
              </a:ln>
              <a:solidFill>
                <a:srgbClr val="000000"/>
              </a:solidFill>
              <a:effectLst/>
              <a:latin typeface="Verdana" charset="0"/>
              <a:ea typeface="ＭＳ Ｐゴシック" charset="0"/>
            </a:endParaRPr>
          </a:p>
        </p:txBody>
      </p:sp>
      <p:sp>
        <p:nvSpPr>
          <p:cNvPr id="12" name="Rectangle 11">
            <a:extLst>
              <a:ext uri="{FF2B5EF4-FFF2-40B4-BE49-F238E27FC236}">
                <a16:creationId xmlns:a16="http://schemas.microsoft.com/office/drawing/2014/main" id="{45BBF8A7-E578-462C-A6BA-B5B42CC99991}"/>
              </a:ext>
            </a:extLst>
          </p:cNvPr>
          <p:cNvSpPr/>
          <p:nvPr/>
        </p:nvSpPr>
        <p:spPr bwMode="auto">
          <a:xfrm>
            <a:off x="8107010" y="4869160"/>
            <a:ext cx="531933" cy="57606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hr-HR" sz="2400" b="0" i="0" u="none" strike="noStrike" cap="none" normalizeH="0" baseline="0">
              <a:ln>
                <a:noFill/>
              </a:ln>
              <a:solidFill>
                <a:srgbClr val="000000"/>
              </a:solidFill>
              <a:effectLst/>
              <a:latin typeface="Verdana" charset="0"/>
              <a:ea typeface="ＭＳ Ｐゴシック" charset="0"/>
            </a:endParaRPr>
          </a:p>
        </p:txBody>
      </p:sp>
      <p:pic>
        <p:nvPicPr>
          <p:cNvPr id="5" name="Picture 4">
            <a:extLst>
              <a:ext uri="{FF2B5EF4-FFF2-40B4-BE49-F238E27FC236}">
                <a16:creationId xmlns:a16="http://schemas.microsoft.com/office/drawing/2014/main" id="{EC78E2EB-283B-672C-400F-E562FECA01E9}"/>
              </a:ext>
            </a:extLst>
          </p:cNvPr>
          <p:cNvPicPr>
            <a:picLocks noChangeAspect="1"/>
          </p:cNvPicPr>
          <p:nvPr/>
        </p:nvPicPr>
        <p:blipFill rotWithShape="1">
          <a:blip r:embed="rId4"/>
          <a:srcRect t="9600" b="9530"/>
          <a:stretch/>
        </p:blipFill>
        <p:spPr>
          <a:xfrm>
            <a:off x="395536" y="1268760"/>
            <a:ext cx="7835688" cy="4752528"/>
          </a:xfrm>
          <a:prstGeom prst="rect">
            <a:avLst/>
          </a:prstGeom>
        </p:spPr>
      </p:pic>
      <p:sp>
        <p:nvSpPr>
          <p:cNvPr id="13" name="TextBox 12">
            <a:extLst>
              <a:ext uri="{FF2B5EF4-FFF2-40B4-BE49-F238E27FC236}">
                <a16:creationId xmlns:a16="http://schemas.microsoft.com/office/drawing/2014/main" id="{71B4F7B7-52C3-3F7B-3BDD-16FD664FECB8}"/>
              </a:ext>
            </a:extLst>
          </p:cNvPr>
          <p:cNvSpPr txBox="1"/>
          <p:nvPr/>
        </p:nvSpPr>
        <p:spPr>
          <a:xfrm>
            <a:off x="255691" y="325465"/>
            <a:ext cx="6336704" cy="1077218"/>
          </a:xfrm>
          <a:prstGeom prst="rect">
            <a:avLst/>
          </a:prstGeom>
          <a:noFill/>
        </p:spPr>
        <p:txBody>
          <a:bodyPr wrap="square" rtlCol="0">
            <a:spAutoFit/>
          </a:bodyPr>
          <a:lstStyle/>
          <a:p>
            <a:r>
              <a:rPr lang="hr-HR" dirty="0" err="1"/>
              <a:t>KEYWORDS</a:t>
            </a:r>
            <a:r>
              <a:rPr lang="hr-HR" dirty="0"/>
              <a:t> </a:t>
            </a:r>
            <a:r>
              <a:rPr lang="hr-HR" dirty="0" err="1"/>
              <a:t>UNDERSTANDING</a:t>
            </a:r>
            <a:endParaRPr lang="en-GB" dirty="0"/>
          </a:p>
        </p:txBody>
      </p:sp>
    </p:spTree>
    <p:extLst>
      <p:ext uri="{BB962C8B-B14F-4D97-AF65-F5344CB8AC3E}">
        <p14:creationId xmlns:p14="http://schemas.microsoft.com/office/powerpoint/2010/main" val="163916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DF247-8C4B-4567-A871-96756407BB9F}"/>
              </a:ext>
            </a:extLst>
          </p:cNvPr>
          <p:cNvSpPr>
            <a:spLocks noGrp="1"/>
          </p:cNvSpPr>
          <p:nvPr>
            <p:ph type="title"/>
          </p:nvPr>
        </p:nvSpPr>
        <p:spPr/>
        <p:txBody>
          <a:bodyPr/>
          <a:lstStyle/>
          <a:p>
            <a:r>
              <a:rPr lang="hr-HR" dirty="0" err="1"/>
              <a:t>LONG</a:t>
            </a:r>
            <a:r>
              <a:rPr lang="hr-HR" dirty="0"/>
              <a:t> </a:t>
            </a:r>
            <a:r>
              <a:rPr lang="hr-HR" dirty="0" err="1"/>
              <a:t>TAIL</a:t>
            </a:r>
            <a:r>
              <a:rPr lang="hr-HR" dirty="0"/>
              <a:t> </a:t>
            </a:r>
            <a:r>
              <a:rPr lang="hr-HR" dirty="0" err="1"/>
              <a:t>STRATEGY</a:t>
            </a:r>
            <a:endParaRPr lang="hr-HR" dirty="0"/>
          </a:p>
        </p:txBody>
      </p:sp>
      <p:sp>
        <p:nvSpPr>
          <p:cNvPr id="3" name="Content Placeholder 2">
            <a:extLst>
              <a:ext uri="{FF2B5EF4-FFF2-40B4-BE49-F238E27FC236}">
                <a16:creationId xmlns:a16="http://schemas.microsoft.com/office/drawing/2014/main" id="{094D861A-F341-4034-AD21-1AD21B64E481}"/>
              </a:ext>
            </a:extLst>
          </p:cNvPr>
          <p:cNvSpPr>
            <a:spLocks noGrp="1"/>
          </p:cNvSpPr>
          <p:nvPr>
            <p:ph idx="1"/>
          </p:nvPr>
        </p:nvSpPr>
        <p:spPr/>
        <p:txBody>
          <a:bodyPr/>
          <a:lstStyle/>
          <a:p>
            <a:r>
              <a:rPr lang="en-US" dirty="0"/>
              <a:t>Long tail keywords are longer, more specific phrases (usually 3+ words) that have:</a:t>
            </a:r>
          </a:p>
          <a:p>
            <a:pPr>
              <a:buFont typeface="+mj-lt"/>
              <a:buAutoNum type="arabicPeriod"/>
            </a:pPr>
            <a:r>
              <a:rPr lang="en-US" dirty="0"/>
              <a:t>LOWER monthly search volume, BUT</a:t>
            </a:r>
          </a:p>
          <a:p>
            <a:pPr>
              <a:buFont typeface="+mj-lt"/>
              <a:buAutoNum type="arabicPeriod"/>
            </a:pPr>
            <a:r>
              <a:rPr lang="en-US" dirty="0"/>
              <a:t>HIGHER conversion rates</a:t>
            </a:r>
          </a:p>
          <a:p>
            <a:pPr>
              <a:buFont typeface="+mj-lt"/>
              <a:buAutoNum type="arabicPeriod"/>
            </a:pPr>
            <a:r>
              <a:rPr lang="en-US" dirty="0"/>
              <a:t>LOWER competition</a:t>
            </a:r>
          </a:p>
          <a:p>
            <a:endParaRPr lang="hr-HR" dirty="0"/>
          </a:p>
        </p:txBody>
      </p:sp>
    </p:spTree>
    <p:extLst>
      <p:ext uri="{BB962C8B-B14F-4D97-AF65-F5344CB8AC3E}">
        <p14:creationId xmlns:p14="http://schemas.microsoft.com/office/powerpoint/2010/main" val="3389492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DF247-8C4B-4567-A871-96756407BB9F}"/>
              </a:ext>
            </a:extLst>
          </p:cNvPr>
          <p:cNvSpPr>
            <a:spLocks noGrp="1"/>
          </p:cNvSpPr>
          <p:nvPr>
            <p:ph type="title"/>
          </p:nvPr>
        </p:nvSpPr>
        <p:spPr/>
        <p:txBody>
          <a:bodyPr/>
          <a:lstStyle/>
          <a:p>
            <a:r>
              <a:rPr lang="hr-HR" dirty="0" err="1"/>
              <a:t>LONG</a:t>
            </a:r>
            <a:r>
              <a:rPr lang="hr-HR" dirty="0"/>
              <a:t> </a:t>
            </a:r>
            <a:r>
              <a:rPr lang="hr-HR" dirty="0" err="1"/>
              <a:t>TAIL</a:t>
            </a:r>
            <a:r>
              <a:rPr lang="hr-HR" dirty="0"/>
              <a:t> </a:t>
            </a:r>
            <a:r>
              <a:rPr lang="hr-HR" dirty="0" err="1"/>
              <a:t>STRATEGY</a:t>
            </a:r>
            <a:endParaRPr lang="hr-HR" dirty="0"/>
          </a:p>
        </p:txBody>
      </p:sp>
      <p:sp>
        <p:nvSpPr>
          <p:cNvPr id="3" name="Content Placeholder 2">
            <a:extLst>
              <a:ext uri="{FF2B5EF4-FFF2-40B4-BE49-F238E27FC236}">
                <a16:creationId xmlns:a16="http://schemas.microsoft.com/office/drawing/2014/main" id="{094D861A-F341-4034-AD21-1AD21B64E481}"/>
              </a:ext>
            </a:extLst>
          </p:cNvPr>
          <p:cNvSpPr>
            <a:spLocks noGrp="1"/>
          </p:cNvSpPr>
          <p:nvPr>
            <p:ph idx="1"/>
          </p:nvPr>
        </p:nvSpPr>
        <p:spPr>
          <a:xfrm>
            <a:off x="457200" y="1600200"/>
            <a:ext cx="8435280" cy="4525963"/>
          </a:xfrm>
        </p:spPr>
        <p:txBody>
          <a:bodyPr/>
          <a:lstStyle/>
          <a:p>
            <a:pPr marL="0" indent="0">
              <a:buNone/>
            </a:pPr>
            <a:r>
              <a:rPr lang="en-US" dirty="0"/>
              <a:t>Example:</a:t>
            </a:r>
          </a:p>
          <a:p>
            <a:pPr>
              <a:buFont typeface="Arial" panose="020B0604020202020204" pitchFamily="34" charset="0"/>
              <a:buChar char="•"/>
            </a:pPr>
            <a:r>
              <a:rPr lang="en-US" dirty="0"/>
              <a:t>Short tail: "sneakers" (high competition)</a:t>
            </a:r>
          </a:p>
          <a:p>
            <a:pPr>
              <a:buFont typeface="Arial" panose="020B0604020202020204" pitchFamily="34" charset="0"/>
              <a:buChar char="•"/>
            </a:pPr>
            <a:r>
              <a:rPr lang="en-US" dirty="0"/>
              <a:t>Mid tail: "</a:t>
            </a:r>
            <a:r>
              <a:rPr lang="en-US" dirty="0" err="1"/>
              <a:t>nike</a:t>
            </a:r>
            <a:r>
              <a:rPr lang="en-US" dirty="0"/>
              <a:t> sneakers"</a:t>
            </a:r>
          </a:p>
          <a:p>
            <a:pPr>
              <a:buFont typeface="Arial" panose="020B0604020202020204" pitchFamily="34" charset="0"/>
              <a:buChar char="•"/>
            </a:pPr>
            <a:r>
              <a:rPr lang="en-US" dirty="0"/>
              <a:t>Long tail: "</a:t>
            </a:r>
            <a:r>
              <a:rPr lang="en-US" dirty="0" err="1"/>
              <a:t>nike</a:t>
            </a:r>
            <a:r>
              <a:rPr lang="en-US" dirty="0"/>
              <a:t> air running shoes women's size 8"</a:t>
            </a:r>
          </a:p>
        </p:txBody>
      </p:sp>
    </p:spTree>
    <p:extLst>
      <p:ext uri="{BB962C8B-B14F-4D97-AF65-F5344CB8AC3E}">
        <p14:creationId xmlns:p14="http://schemas.microsoft.com/office/powerpoint/2010/main" val="1445307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DF247-8C4B-4567-A871-96756407BB9F}"/>
              </a:ext>
            </a:extLst>
          </p:cNvPr>
          <p:cNvSpPr>
            <a:spLocks noGrp="1"/>
          </p:cNvSpPr>
          <p:nvPr>
            <p:ph type="title"/>
          </p:nvPr>
        </p:nvSpPr>
        <p:spPr/>
        <p:txBody>
          <a:bodyPr/>
          <a:lstStyle/>
          <a:p>
            <a:r>
              <a:rPr lang="hr-HR" dirty="0" err="1"/>
              <a:t>LONG</a:t>
            </a:r>
            <a:r>
              <a:rPr lang="hr-HR" dirty="0"/>
              <a:t> </a:t>
            </a:r>
            <a:r>
              <a:rPr lang="hr-HR" dirty="0" err="1"/>
              <a:t>TAIL</a:t>
            </a:r>
            <a:r>
              <a:rPr lang="hr-HR" dirty="0"/>
              <a:t> </a:t>
            </a:r>
            <a:r>
              <a:rPr lang="hr-HR" dirty="0" err="1"/>
              <a:t>STRATEGY</a:t>
            </a:r>
            <a:endParaRPr lang="hr-HR" dirty="0"/>
          </a:p>
        </p:txBody>
      </p:sp>
      <p:sp>
        <p:nvSpPr>
          <p:cNvPr id="3" name="Content Placeholder 2">
            <a:extLst>
              <a:ext uri="{FF2B5EF4-FFF2-40B4-BE49-F238E27FC236}">
                <a16:creationId xmlns:a16="http://schemas.microsoft.com/office/drawing/2014/main" id="{094D861A-F341-4034-AD21-1AD21B64E481}"/>
              </a:ext>
            </a:extLst>
          </p:cNvPr>
          <p:cNvSpPr>
            <a:spLocks noGrp="1"/>
          </p:cNvSpPr>
          <p:nvPr>
            <p:ph idx="1"/>
          </p:nvPr>
        </p:nvSpPr>
        <p:spPr>
          <a:xfrm>
            <a:off x="457200" y="1600200"/>
            <a:ext cx="8435280" cy="4525963"/>
          </a:xfrm>
        </p:spPr>
        <p:txBody>
          <a:bodyPr/>
          <a:lstStyle/>
          <a:p>
            <a:pPr marL="0" indent="0">
              <a:buNone/>
            </a:pPr>
            <a:r>
              <a:rPr lang="en-US" sz="2800" dirty="0"/>
              <a:t>Why long tail is powerful:</a:t>
            </a:r>
          </a:p>
          <a:p>
            <a:pPr>
              <a:buFont typeface="Arial" panose="020B0604020202020204" pitchFamily="34" charset="0"/>
              <a:buChar char="•"/>
            </a:pPr>
            <a:r>
              <a:rPr lang="en-US" sz="2800" dirty="0"/>
              <a:t>People searching for specific phrases are often closer to making a purchase</a:t>
            </a:r>
          </a:p>
          <a:p>
            <a:pPr>
              <a:buFont typeface="Arial" panose="020B0604020202020204" pitchFamily="34" charset="0"/>
              <a:buChar char="•"/>
            </a:pPr>
            <a:r>
              <a:rPr lang="en-US" sz="2800" dirty="0"/>
              <a:t>It's easier to rank for them due to lower competition</a:t>
            </a:r>
          </a:p>
          <a:p>
            <a:pPr>
              <a:buFont typeface="Arial" panose="020B0604020202020204" pitchFamily="34" charset="0"/>
              <a:buChar char="•"/>
            </a:pPr>
            <a:r>
              <a:rPr lang="en-US" sz="2800" dirty="0"/>
              <a:t>They often have better conversion rates because they target a specific need</a:t>
            </a:r>
          </a:p>
          <a:p>
            <a:r>
              <a:rPr lang="en-US" sz="2800" dirty="0"/>
              <a:t>The secret is that long tail keywords make up about 70% of all internet searches. Although each individually has low volume, together they bring significant traffic.</a:t>
            </a:r>
          </a:p>
        </p:txBody>
      </p:sp>
    </p:spTree>
    <p:extLst>
      <p:ext uri="{BB962C8B-B14F-4D97-AF65-F5344CB8AC3E}">
        <p14:creationId xmlns:p14="http://schemas.microsoft.com/office/powerpoint/2010/main" val="474755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DF247-8C4B-4567-A871-96756407BB9F}"/>
              </a:ext>
            </a:extLst>
          </p:cNvPr>
          <p:cNvSpPr>
            <a:spLocks noGrp="1"/>
          </p:cNvSpPr>
          <p:nvPr>
            <p:ph type="title"/>
          </p:nvPr>
        </p:nvSpPr>
        <p:spPr/>
        <p:txBody>
          <a:bodyPr/>
          <a:lstStyle/>
          <a:p>
            <a:r>
              <a:rPr lang="hr-HR" dirty="0" err="1"/>
              <a:t>LONG</a:t>
            </a:r>
            <a:r>
              <a:rPr lang="hr-HR" dirty="0"/>
              <a:t> </a:t>
            </a:r>
            <a:r>
              <a:rPr lang="hr-HR" dirty="0" err="1"/>
              <a:t>TAIL</a:t>
            </a:r>
            <a:r>
              <a:rPr lang="hr-HR" dirty="0"/>
              <a:t> </a:t>
            </a:r>
            <a:r>
              <a:rPr lang="hr-HR" dirty="0" err="1"/>
              <a:t>STRATEGY</a:t>
            </a:r>
            <a:endParaRPr lang="hr-HR" dirty="0"/>
          </a:p>
        </p:txBody>
      </p:sp>
      <p:sp>
        <p:nvSpPr>
          <p:cNvPr id="3" name="Content Placeholder 2">
            <a:extLst>
              <a:ext uri="{FF2B5EF4-FFF2-40B4-BE49-F238E27FC236}">
                <a16:creationId xmlns:a16="http://schemas.microsoft.com/office/drawing/2014/main" id="{094D861A-F341-4034-AD21-1AD21B64E481}"/>
              </a:ext>
            </a:extLst>
          </p:cNvPr>
          <p:cNvSpPr>
            <a:spLocks noGrp="1"/>
          </p:cNvSpPr>
          <p:nvPr>
            <p:ph idx="1"/>
          </p:nvPr>
        </p:nvSpPr>
        <p:spPr>
          <a:xfrm>
            <a:off x="457200" y="1600200"/>
            <a:ext cx="8435280" cy="4525963"/>
          </a:xfrm>
        </p:spPr>
        <p:txBody>
          <a:bodyPr/>
          <a:lstStyle/>
          <a:p>
            <a:r>
              <a:rPr lang="hr-HR" dirty="0"/>
              <a:t>T</a:t>
            </a:r>
            <a:r>
              <a:rPr lang="en-US" dirty="0"/>
              <a:t>he secret is that long tail keywords make up about 70% of all internet searches. Although each individually has low volume, together they bring significant traffic.</a:t>
            </a:r>
          </a:p>
          <a:p>
            <a:r>
              <a:rPr lang="en-US" dirty="0">
                <a:highlight>
                  <a:srgbClr val="FFFF00"/>
                </a:highlight>
              </a:rPr>
              <a:t>Bonus tip: Long tail is particularly useful for new websites that are just starting to position themselves because it's easier to break through with specific phrases than generic terms.</a:t>
            </a:r>
          </a:p>
        </p:txBody>
      </p:sp>
    </p:spTree>
    <p:extLst>
      <p:ext uri="{BB962C8B-B14F-4D97-AF65-F5344CB8AC3E}">
        <p14:creationId xmlns:p14="http://schemas.microsoft.com/office/powerpoint/2010/main" val="364144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45463-BC96-43F4-80A8-B5D9980DE1A3}"/>
              </a:ext>
            </a:extLst>
          </p:cNvPr>
          <p:cNvSpPr>
            <a:spLocks noGrp="1"/>
          </p:cNvSpPr>
          <p:nvPr>
            <p:ph type="title"/>
          </p:nvPr>
        </p:nvSpPr>
        <p:spPr/>
        <p:txBody>
          <a:bodyPr/>
          <a:lstStyle/>
          <a:p>
            <a:r>
              <a:rPr lang="hr-HR" dirty="0" err="1"/>
              <a:t>MAIN</a:t>
            </a:r>
            <a:r>
              <a:rPr lang="hr-HR" dirty="0"/>
              <a:t> </a:t>
            </a:r>
            <a:r>
              <a:rPr lang="hr-HR" dirty="0" err="1"/>
              <a:t>QUESTION</a:t>
            </a:r>
            <a:r>
              <a:rPr lang="hr-HR" dirty="0"/>
              <a:t> </a:t>
            </a:r>
            <a:r>
              <a:rPr lang="hr-HR" dirty="0" err="1"/>
              <a:t>ABOUT</a:t>
            </a:r>
            <a:r>
              <a:rPr lang="hr-HR" dirty="0"/>
              <a:t> </a:t>
            </a:r>
            <a:r>
              <a:rPr lang="hr-HR" dirty="0" err="1"/>
              <a:t>KEYWORDS</a:t>
            </a:r>
            <a:r>
              <a:rPr lang="hr-HR" dirty="0"/>
              <a:t>…</a:t>
            </a:r>
            <a:br>
              <a:rPr lang="hr-HR" dirty="0"/>
            </a:br>
            <a:endParaRPr lang="hr-HR" dirty="0"/>
          </a:p>
        </p:txBody>
      </p:sp>
      <p:sp>
        <p:nvSpPr>
          <p:cNvPr id="3" name="Content Placeholder 2">
            <a:extLst>
              <a:ext uri="{FF2B5EF4-FFF2-40B4-BE49-F238E27FC236}">
                <a16:creationId xmlns:a16="http://schemas.microsoft.com/office/drawing/2014/main" id="{EA42CE99-2F87-4469-A065-0D2D109E26B5}"/>
              </a:ext>
            </a:extLst>
          </p:cNvPr>
          <p:cNvSpPr>
            <a:spLocks noGrp="1"/>
          </p:cNvSpPr>
          <p:nvPr>
            <p:ph idx="1"/>
          </p:nvPr>
        </p:nvSpPr>
        <p:spPr/>
        <p:txBody>
          <a:bodyPr/>
          <a:lstStyle/>
          <a:p>
            <a:r>
              <a:rPr lang="en-US" sz="2800" dirty="0">
                <a:highlight>
                  <a:srgbClr val="00FF00"/>
                </a:highlight>
              </a:rPr>
              <a:t>In English, </a:t>
            </a:r>
            <a:r>
              <a:rPr lang="en-US" sz="2800" dirty="0"/>
              <a:t>the issue is different since English doesn't have cases like Croatian. However, English has its own variations of words:</a:t>
            </a:r>
          </a:p>
          <a:p>
            <a:pPr>
              <a:buFont typeface="Arial" panose="020B0604020202020204" pitchFamily="34" charset="0"/>
              <a:buChar char="•"/>
            </a:pPr>
            <a:r>
              <a:rPr lang="en-US" sz="2800" dirty="0"/>
              <a:t>Singular vs. Plural (</a:t>
            </a:r>
            <a:r>
              <a:rPr lang="en-US" sz="2800" dirty="0">
                <a:highlight>
                  <a:srgbClr val="FFFF00"/>
                </a:highlight>
              </a:rPr>
              <a:t>"mountain bike" vs. "mountain bikes"</a:t>
            </a:r>
            <a:r>
              <a:rPr lang="en-US" sz="2800" dirty="0"/>
              <a:t>)</a:t>
            </a:r>
          </a:p>
          <a:p>
            <a:pPr>
              <a:buFont typeface="Arial" panose="020B0604020202020204" pitchFamily="34" charset="0"/>
              <a:buChar char="•"/>
            </a:pPr>
            <a:r>
              <a:rPr lang="en-US" sz="2800" dirty="0"/>
              <a:t>Different word forms (</a:t>
            </a:r>
            <a:r>
              <a:rPr lang="en-US" sz="2800" dirty="0">
                <a:highlight>
                  <a:srgbClr val="FFFF00"/>
                </a:highlight>
              </a:rPr>
              <a:t>"ride" vs. "riding" vs. "rides"</a:t>
            </a:r>
            <a:r>
              <a:rPr lang="en-US" sz="2800" dirty="0"/>
              <a:t>)</a:t>
            </a:r>
          </a:p>
          <a:p>
            <a:pPr>
              <a:buFont typeface="Arial" panose="020B0604020202020204" pitchFamily="34" charset="0"/>
              <a:buChar char="•"/>
            </a:pPr>
            <a:r>
              <a:rPr lang="en-US" sz="2800" dirty="0"/>
              <a:t>Possessive forms (</a:t>
            </a:r>
            <a:r>
              <a:rPr lang="en-US" sz="2800" dirty="0">
                <a:highlight>
                  <a:srgbClr val="FFFF00"/>
                </a:highlight>
              </a:rPr>
              <a:t>"bike's features"</a:t>
            </a:r>
            <a:r>
              <a:rPr lang="en-US" sz="2800" dirty="0"/>
              <a:t>)</a:t>
            </a:r>
          </a:p>
          <a:p>
            <a:r>
              <a:rPr lang="en-US" sz="2800" dirty="0"/>
              <a:t>Google handles these variations similarly to how it handles Croatian cases - intelligently and contextually</a:t>
            </a:r>
          </a:p>
          <a:p>
            <a:endParaRPr lang="hr-HR" sz="4400" dirty="0"/>
          </a:p>
        </p:txBody>
      </p:sp>
    </p:spTree>
    <p:extLst>
      <p:ext uri="{BB962C8B-B14F-4D97-AF65-F5344CB8AC3E}">
        <p14:creationId xmlns:p14="http://schemas.microsoft.com/office/powerpoint/2010/main" val="3774127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45463-BC96-43F4-80A8-B5D9980DE1A3}"/>
              </a:ext>
            </a:extLst>
          </p:cNvPr>
          <p:cNvSpPr>
            <a:spLocks noGrp="1"/>
          </p:cNvSpPr>
          <p:nvPr>
            <p:ph type="title"/>
          </p:nvPr>
        </p:nvSpPr>
        <p:spPr/>
        <p:txBody>
          <a:bodyPr/>
          <a:lstStyle/>
          <a:p>
            <a:r>
              <a:rPr lang="hr-HR" dirty="0" err="1"/>
              <a:t>MAIN</a:t>
            </a:r>
            <a:r>
              <a:rPr lang="hr-HR" dirty="0"/>
              <a:t> </a:t>
            </a:r>
            <a:r>
              <a:rPr lang="hr-HR" dirty="0" err="1"/>
              <a:t>QUESTION</a:t>
            </a:r>
            <a:r>
              <a:rPr lang="hr-HR" dirty="0"/>
              <a:t> </a:t>
            </a:r>
            <a:r>
              <a:rPr lang="hr-HR" dirty="0" err="1"/>
              <a:t>ABOUT</a:t>
            </a:r>
            <a:r>
              <a:rPr lang="hr-HR" dirty="0"/>
              <a:t> </a:t>
            </a:r>
            <a:r>
              <a:rPr lang="hr-HR" dirty="0" err="1"/>
              <a:t>KEYWORDS</a:t>
            </a:r>
            <a:r>
              <a:rPr lang="hr-HR" dirty="0"/>
              <a:t>…</a:t>
            </a:r>
          </a:p>
        </p:txBody>
      </p:sp>
      <p:sp>
        <p:nvSpPr>
          <p:cNvPr id="3" name="Content Placeholder 2">
            <a:extLst>
              <a:ext uri="{FF2B5EF4-FFF2-40B4-BE49-F238E27FC236}">
                <a16:creationId xmlns:a16="http://schemas.microsoft.com/office/drawing/2014/main" id="{EA42CE99-2F87-4469-A065-0D2D109E26B5}"/>
              </a:ext>
            </a:extLst>
          </p:cNvPr>
          <p:cNvSpPr>
            <a:spLocks noGrp="1"/>
          </p:cNvSpPr>
          <p:nvPr>
            <p:ph idx="1"/>
          </p:nvPr>
        </p:nvSpPr>
        <p:spPr/>
        <p:txBody>
          <a:bodyPr/>
          <a:lstStyle/>
          <a:p>
            <a:pPr marL="0" indent="0">
              <a:buNone/>
            </a:pPr>
            <a:r>
              <a:rPr lang="hr-HR" sz="2800" dirty="0">
                <a:highlight>
                  <a:srgbClr val="00FF00"/>
                </a:highlight>
              </a:rPr>
              <a:t>Croatian </a:t>
            </a:r>
          </a:p>
          <a:p>
            <a:pPr marL="0" indent="0">
              <a:buNone/>
            </a:pPr>
            <a:r>
              <a:rPr lang="en-US" sz="2800" dirty="0"/>
              <a:t>BASIC RULE:</a:t>
            </a:r>
          </a:p>
          <a:p>
            <a:pPr>
              <a:buFont typeface="Arial" panose="020B0604020202020204" pitchFamily="34" charset="0"/>
              <a:buChar char="•"/>
            </a:pPr>
            <a:r>
              <a:rPr lang="en-US" sz="2800" dirty="0"/>
              <a:t>Google understands different word variations in both English and Croatian</a:t>
            </a:r>
          </a:p>
          <a:p>
            <a:pPr>
              <a:buFont typeface="Arial" panose="020B0604020202020204" pitchFamily="34" charset="0"/>
              <a:buChar char="•"/>
            </a:pPr>
            <a:r>
              <a:rPr lang="en-US" sz="2800" dirty="0"/>
              <a:t>„</a:t>
            </a:r>
            <a:r>
              <a:rPr lang="hr-HR" sz="2800" dirty="0"/>
              <a:t>brdski bicikl/</a:t>
            </a:r>
            <a:r>
              <a:rPr lang="en-US" sz="2800" dirty="0"/>
              <a:t>mountain bike," „</a:t>
            </a:r>
            <a:r>
              <a:rPr lang="hr-HR" sz="2800" dirty="0"/>
              <a:t>brdski bicikli/</a:t>
            </a:r>
            <a:r>
              <a:rPr lang="en-US" sz="2800" dirty="0"/>
              <a:t>mountain bikes," „</a:t>
            </a:r>
            <a:r>
              <a:rPr lang="hr-HR" sz="2800" dirty="0"/>
              <a:t>brdski biciklizam/</a:t>
            </a:r>
            <a:r>
              <a:rPr lang="en-US" sz="2800" dirty="0"/>
              <a:t>mountain biking"</a:t>
            </a:r>
          </a:p>
          <a:p>
            <a:pPr>
              <a:buFont typeface="Arial" panose="020B0604020202020204" pitchFamily="34" charset="0"/>
              <a:buChar char="•"/>
            </a:pPr>
            <a:r>
              <a:rPr lang="en-US" sz="2800" dirty="0"/>
              <a:t>It recognizes these are all part of the same topic</a:t>
            </a:r>
          </a:p>
          <a:p>
            <a:endParaRPr lang="hr-HR" sz="4400" dirty="0"/>
          </a:p>
        </p:txBody>
      </p:sp>
    </p:spTree>
    <p:extLst>
      <p:ext uri="{BB962C8B-B14F-4D97-AF65-F5344CB8AC3E}">
        <p14:creationId xmlns:p14="http://schemas.microsoft.com/office/powerpoint/2010/main" val="2868507629"/>
      </p:ext>
    </p:extLst>
  </p:cSld>
  <p:clrMapOvr>
    <a:masterClrMapping/>
  </p:clrMapOvr>
</p:sld>
</file>

<file path=ppt/theme/theme1.xml><?xml version="1.0" encoding="utf-8"?>
<a:theme xmlns:a="http://schemas.openxmlformats.org/drawingml/2006/main" name="algebra_nova">
  <a:themeElements>
    <a:clrScheme name="algebra_nov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hr-HR" sz="2400" b="0" i="0" u="none" strike="noStrike" cap="none" normalizeH="0" baseline="0">
            <a:ln>
              <a:noFill/>
            </a:ln>
            <a:solidFill>
              <a:srgbClr val="000000"/>
            </a:solidFill>
            <a:effectLst/>
            <a:latin typeface="Verdan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hr-HR" sz="2400" b="0" i="0" u="none" strike="noStrike" cap="none" normalizeH="0" baseline="0">
            <a:ln>
              <a:noFill/>
            </a:ln>
            <a:solidFill>
              <a:srgbClr val="000000"/>
            </a:solidFill>
            <a:effectLst/>
            <a:latin typeface="Verdana" charset="0"/>
            <a:ea typeface="ＭＳ Ｐゴシック" charset="0"/>
          </a:defRPr>
        </a:defPPr>
      </a:lstStyle>
    </a:lnDef>
  </a:objectDefaults>
  <a:extraClrSchemeLst>
    <a:extraClrScheme>
      <a:clrScheme name="algebra_nov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lgebra_nov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lgebra_nov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lgebra_nov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lgebra_nov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lgebra_nov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lgebra_nov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lgebra_nov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lgebra_nov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lgebra_nov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lgebra_nov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lgebra_nov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algebra_nova</Template>
  <TotalTime>59728</TotalTime>
  <Words>551</Words>
  <Application>Microsoft Office PowerPoint</Application>
  <PresentationFormat>On-screen Show (4:3)</PresentationFormat>
  <Paragraphs>60</Paragraphs>
  <Slides>14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Gill Sans MT</vt:lpstr>
      <vt:lpstr>Verdana</vt:lpstr>
      <vt:lpstr>algebra_nova</vt:lpstr>
      <vt:lpstr>PowerPoint Presentation</vt:lpstr>
      <vt:lpstr>PowerPoint Presentation</vt:lpstr>
      <vt:lpstr>PowerPoint Presentation</vt:lpstr>
      <vt:lpstr>LONG TAIL STRATEGY</vt:lpstr>
      <vt:lpstr>LONG TAIL STRATEGY</vt:lpstr>
      <vt:lpstr>LONG TAIL STRATEGY</vt:lpstr>
      <vt:lpstr>LONG TAIL STRATEGY</vt:lpstr>
      <vt:lpstr>MAIN QUESTION ABOUT KEYWORDS… </vt:lpstr>
      <vt:lpstr>MAIN QUESTION ABOUT KEYWORDS…</vt:lpstr>
      <vt:lpstr>MAIN QUESTION ABOUT KEYWORDS…</vt:lpstr>
      <vt:lpstr>MAIN QUESTION ABOUT KEYWORDS…</vt:lpstr>
      <vt:lpstr>MAIN QUESTION ABOUT KEYWORDS…</vt:lpstr>
      <vt:lpstr>MAIN QUESTION ABOUT KEYWORDS…</vt:lpstr>
      <vt:lpstr>PowerPoint Presentation</vt:lpstr>
    </vt:vector>
  </TitlesOfParts>
  <Company>Algebra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Mislav Balković</dc:creator>
  <cp:lastModifiedBy>Claudio Kramarić</cp:lastModifiedBy>
  <cp:revision>627</cp:revision>
  <dcterms:created xsi:type="dcterms:W3CDTF">2006-02-24T20:50:49Z</dcterms:created>
  <dcterms:modified xsi:type="dcterms:W3CDTF">2024-10-26T13:20:56Z</dcterms:modified>
</cp:coreProperties>
</file>