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3"/>
  </p:notesMasterIdLst>
  <p:sldIdLst>
    <p:sldId id="257" r:id="rId5"/>
    <p:sldId id="339" r:id="rId6"/>
    <p:sldId id="340" r:id="rId7"/>
    <p:sldId id="347" r:id="rId8"/>
    <p:sldId id="358" r:id="rId9"/>
    <p:sldId id="348" r:id="rId10"/>
    <p:sldId id="359" r:id="rId11"/>
    <p:sldId id="349" r:id="rId12"/>
    <p:sldId id="350" r:id="rId13"/>
    <p:sldId id="351" r:id="rId14"/>
    <p:sldId id="352" r:id="rId15"/>
    <p:sldId id="353" r:id="rId16"/>
    <p:sldId id="354" r:id="rId17"/>
    <p:sldId id="355" r:id="rId18"/>
    <p:sldId id="356" r:id="rId19"/>
    <p:sldId id="357" r:id="rId20"/>
    <p:sldId id="360" r:id="rId21"/>
    <p:sldId id="342" r:id="rId22"/>
    <p:sldId id="341" r:id="rId23"/>
    <p:sldId id="344" r:id="rId24"/>
    <p:sldId id="343" r:id="rId25"/>
    <p:sldId id="345" r:id="rId26"/>
    <p:sldId id="346" r:id="rId27"/>
    <p:sldId id="362" r:id="rId28"/>
    <p:sldId id="363" r:id="rId29"/>
    <p:sldId id="361" r:id="rId30"/>
    <p:sldId id="337" r:id="rId31"/>
    <p:sldId id="330" r:id="rId32"/>
  </p:sldIdLst>
  <p:sldSz cx="12192000" cy="6858000"/>
  <p:notesSz cx="6858000" cy="9144000"/>
  <p:embeddedFontLst>
    <p:embeddedFont>
      <p:font typeface="Roboto" panose="02000000000000000000" pitchFamily="2" charset="0"/>
      <p:regular r:id="rId34"/>
      <p:bold r:id="rId35"/>
      <p:italic r:id="rId36"/>
      <p:boldItalic r:id="rId37"/>
    </p:embeddedFont>
    <p:embeddedFont>
      <p:font typeface="Stolzl Bold" panose="00000800000000000000" charset="0"/>
      <p:bold r:id="rId38"/>
    </p:embeddedFont>
    <p:embeddedFont>
      <p:font typeface="Stolzl Book" panose="00000500000000000000" charset="0"/>
      <p:regular r:id="rId3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87320" autoAdjust="0"/>
  </p:normalViewPr>
  <p:slideViewPr>
    <p:cSldViewPr snapToGrid="0" snapToObjects="1">
      <p:cViewPr varScale="1">
        <p:scale>
          <a:sx n="72" d="100"/>
          <a:sy n="72" d="100"/>
        </p:scale>
        <p:origin x="1075"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6.fntdata"/><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4.fntdata"/><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1C21E-1610-F840-997A-88EB307E0A1C}" type="datetimeFigureOut">
              <a:rPr lang="en-US" smtClean="0"/>
              <a:pPr/>
              <a:t>1/9/2024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DC0C92-97E4-9540-AC90-F1BBF91896C7}" type="slidenum">
              <a:rPr lang="en-US" smtClean="0"/>
              <a:pPr/>
              <a:t>‹#›</a:t>
            </a:fld>
            <a:endParaRPr lang="en-US"/>
          </a:p>
        </p:txBody>
      </p:sp>
    </p:spTree>
    <p:extLst>
      <p:ext uri="{BB962C8B-B14F-4D97-AF65-F5344CB8AC3E}">
        <p14:creationId xmlns:p14="http://schemas.microsoft.com/office/powerpoint/2010/main" val="9843439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1</a:t>
            </a:fld>
            <a:endParaRPr lang="en-US"/>
          </a:p>
        </p:txBody>
      </p:sp>
    </p:spTree>
    <p:extLst>
      <p:ext uri="{BB962C8B-B14F-4D97-AF65-F5344CB8AC3E}">
        <p14:creationId xmlns:p14="http://schemas.microsoft.com/office/powerpoint/2010/main" val="28136520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hr-HR" dirty="0"/>
          </a:p>
        </p:txBody>
      </p:sp>
      <p:sp>
        <p:nvSpPr>
          <p:cNvPr id="4" name="Slide Number Placeholder 3"/>
          <p:cNvSpPr>
            <a:spLocks noGrp="1"/>
          </p:cNvSpPr>
          <p:nvPr>
            <p:ph type="sldNum" sz="quarter" idx="5"/>
          </p:nvPr>
        </p:nvSpPr>
        <p:spPr/>
        <p:txBody>
          <a:bodyPr/>
          <a:lstStyle/>
          <a:p>
            <a:fld id="{8EDC0C92-97E4-9540-AC90-F1BBF91896C7}" type="slidenum">
              <a:rPr lang="en-US" smtClean="0"/>
              <a:pPr/>
              <a:t>19</a:t>
            </a:fld>
            <a:endParaRPr lang="en-US"/>
          </a:p>
        </p:txBody>
      </p:sp>
    </p:spTree>
    <p:extLst>
      <p:ext uri="{BB962C8B-B14F-4D97-AF65-F5344CB8AC3E}">
        <p14:creationId xmlns:p14="http://schemas.microsoft.com/office/powerpoint/2010/main" val="875383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2958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8607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78571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23641696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081119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679553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96536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920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319342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454221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576782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1/9/2024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hasCustomPrompt="1"/>
          </p:nvPr>
        </p:nvSpPr>
        <p:spPr>
          <a:xfrm>
            <a:off x="6183086" y="728663"/>
            <a:ext cx="5170713" cy="1680429"/>
          </a:xfrm>
        </p:spPr>
        <p:txBody>
          <a:bodyPr>
            <a:normAutofit/>
          </a:bodyPr>
          <a:lstStyle>
            <a:lvl1pPr>
              <a:defRPr sz="5400">
                <a:solidFill>
                  <a:schemeClr val="bg1"/>
                </a:solidFill>
              </a:defRPr>
            </a:lvl1pPr>
          </a:lstStyle>
          <a:p>
            <a:r>
              <a:rPr lang="hr-HR" sz="4800" dirty="0">
                <a:solidFill>
                  <a:schemeClr val="bg1"/>
                </a:solidFill>
                <a:latin typeface="Stolzl Bold" panose="00000800000000000000" pitchFamily="50" charset="-18"/>
              </a:rPr>
              <a:t>Glavni naslov</a:t>
            </a:r>
            <a:br>
              <a:rPr lang="hr-HR" sz="4800" dirty="0">
                <a:solidFill>
                  <a:schemeClr val="bg1"/>
                </a:solidFill>
                <a:latin typeface="Stolzl Bold" panose="00000800000000000000" pitchFamily="50" charset="-18"/>
              </a:rPr>
            </a:br>
            <a:r>
              <a:rPr lang="hr-HR" sz="4800" dirty="0">
                <a:solidFill>
                  <a:schemeClr val="bg1"/>
                </a:solidFill>
                <a:latin typeface="Stolzl Book" panose="00000500000000000000" pitchFamily="50" charset="-18"/>
              </a:rPr>
              <a:t>Tekst</a:t>
            </a:r>
          </a:p>
        </p:txBody>
      </p:sp>
      <p:pic>
        <p:nvPicPr>
          <p:cNvPr id="8" name="Slika 7"/>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0" y="874540"/>
            <a:ext cx="6183086" cy="5993188"/>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2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1/9/2024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178718" y="3904457"/>
            <a:ext cx="6022181" cy="2014537"/>
          </a:xfrm>
        </p:spPr>
        <p:txBody>
          <a:bodyPr>
            <a:normAutofit/>
          </a:bodyPr>
          <a:lstStyle>
            <a:lvl1pPr>
              <a:defRPr sz="5400">
                <a:solidFill>
                  <a:schemeClr val="bg1"/>
                </a:solidFill>
              </a:defRPr>
            </a:lvl1pPr>
          </a:lstStyle>
          <a:p>
            <a:r>
              <a:rPr lang="en-US" dirty="0"/>
              <a:t>Click to edit Master 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a:xfrm>
            <a:off x="838200" y="6356350"/>
            <a:ext cx="2743200" cy="365125"/>
          </a:xfrm>
          <a:prstGeom prst="rect">
            <a:avLst/>
          </a:prstGeom>
        </p:spPr>
        <p:txBody>
          <a:bodyPr/>
          <a:lstStyle/>
          <a:p>
            <a:fld id="{30912510-587E-0743-8BB6-FA03E27BCB0C}" type="datetimeFigureOut">
              <a:rPr lang="en-US" smtClean="0"/>
              <a:pPr/>
              <a:t>1/9/2024</a:t>
            </a:fld>
            <a:endParaRPr lang="en-US"/>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ED830844-789E-4246-80A3-6F7B92FC0B15}" type="slidenum">
              <a:rPr lang="en-US" smtClean="0"/>
              <a:pPr/>
              <a:t>‹#›</a:t>
            </a:fld>
            <a:endParaRPr lang="en-US"/>
          </a:p>
        </p:txBody>
      </p:sp>
      <p:sp>
        <p:nvSpPr>
          <p:cNvPr id="6" name="Rectangle 5"/>
          <p:cNvSpPr/>
          <p:nvPr userDrawn="1"/>
        </p:nvSpPr>
        <p:spPr>
          <a:xfrm>
            <a:off x="0" y="0"/>
            <a:ext cx="12192000" cy="68580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7632" y="6283318"/>
            <a:ext cx="1414604" cy="574682"/>
          </a:xfrm>
          <a:prstGeom prst="rect">
            <a:avLst/>
          </a:prstGeom>
        </p:spPr>
      </p:pic>
      <p:sp>
        <p:nvSpPr>
          <p:cNvPr id="9" name="Title 1"/>
          <p:cNvSpPr>
            <a:spLocks noGrp="1"/>
          </p:cNvSpPr>
          <p:nvPr>
            <p:ph type="title"/>
          </p:nvPr>
        </p:nvSpPr>
        <p:spPr>
          <a:xfrm>
            <a:off x="839788" y="457200"/>
            <a:ext cx="3932237" cy="1600200"/>
          </a:xfrm>
        </p:spPr>
        <p:txBody>
          <a:bodyPr anchor="b"/>
          <a:lstStyle>
            <a:lvl1pPr>
              <a:defRPr sz="3200">
                <a:solidFill>
                  <a:schemeClr val="bg1"/>
                </a:solidFill>
              </a:defRPr>
            </a:lvl1pPr>
          </a:lstStyle>
          <a:p>
            <a:r>
              <a:rPr lang="en-US" dirty="0"/>
              <a:t>Click to edit Master title style</a:t>
            </a:r>
          </a:p>
        </p:txBody>
      </p:sp>
      <p:sp>
        <p:nvSpPr>
          <p:cNvPr id="10" name="Content Placeholder 2"/>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Text Placeholder 3"/>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Tree>
    <p:extLst>
      <p:ext uri="{BB962C8B-B14F-4D97-AF65-F5344CB8AC3E}">
        <p14:creationId xmlns:p14="http://schemas.microsoft.com/office/powerpoint/2010/main" val="20941125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Slika 4"/>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0" y="6297290"/>
            <a:ext cx="8686800" cy="560709"/>
          </a:xfrm>
          <a:prstGeom prst="rect">
            <a:avLst/>
          </a:prstGeom>
        </p:spPr>
      </p:pic>
    </p:spTree>
    <p:extLst>
      <p:ext uri="{BB962C8B-B14F-4D97-AF65-F5344CB8AC3E}">
        <p14:creationId xmlns:p14="http://schemas.microsoft.com/office/powerpoint/2010/main" val="1131150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b="1" i="0" kern="1200">
          <a:solidFill>
            <a:schemeClr val="tx1"/>
          </a:solidFill>
          <a:latin typeface="Arial" charset="0"/>
          <a:ea typeface="Arial" charset="0"/>
          <a:cs typeface="Arial" charset="0"/>
        </a:defRPr>
      </a:lvl1pPr>
    </p:titleStyle>
    <p:bodyStyle>
      <a:lvl1pPr marL="228600" indent="-228600" algn="l" defTabSz="914400" rtl="0" eaLnBrk="1" latinLnBrk="0" hangingPunct="1">
        <a:lnSpc>
          <a:spcPct val="90000"/>
        </a:lnSpc>
        <a:spcBef>
          <a:spcPts val="1000"/>
        </a:spcBef>
        <a:buFont typeface="Arial"/>
        <a:buChar char="•"/>
        <a:defRPr sz="2800" b="0" i="0" kern="1200">
          <a:solidFill>
            <a:schemeClr val="tx1"/>
          </a:solidFill>
          <a:latin typeface="Arial" charset="0"/>
          <a:ea typeface="Arial" charset="0"/>
          <a:cs typeface="Arial" charset="0"/>
        </a:defRPr>
      </a:lvl1pPr>
      <a:lvl2pPr marL="685800" indent="-228600" algn="l" defTabSz="914400" rtl="0" eaLnBrk="1" latinLnBrk="0" hangingPunct="1">
        <a:lnSpc>
          <a:spcPct val="90000"/>
        </a:lnSpc>
        <a:spcBef>
          <a:spcPts val="500"/>
        </a:spcBef>
        <a:buFont typeface="Arial"/>
        <a:buChar char="•"/>
        <a:defRPr sz="2400" b="0" i="0" kern="1200">
          <a:solidFill>
            <a:schemeClr val="tx1"/>
          </a:solidFill>
          <a:latin typeface="Arial" charset="0"/>
          <a:ea typeface="Arial" charset="0"/>
          <a:cs typeface="Arial" charset="0"/>
        </a:defRPr>
      </a:lvl2pPr>
      <a:lvl3pPr marL="1143000" indent="-228600" algn="l" defTabSz="914400" rtl="0" eaLnBrk="1" latinLnBrk="0" hangingPunct="1">
        <a:lnSpc>
          <a:spcPct val="90000"/>
        </a:lnSpc>
        <a:spcBef>
          <a:spcPts val="500"/>
        </a:spcBef>
        <a:buFont typeface="Arial"/>
        <a:buChar char="•"/>
        <a:defRPr sz="2000" b="0" i="0" kern="1200">
          <a:solidFill>
            <a:schemeClr val="tx1"/>
          </a:solidFill>
          <a:latin typeface="Arial" charset="0"/>
          <a:ea typeface="Arial" charset="0"/>
          <a:cs typeface="Arial" charset="0"/>
        </a:defRPr>
      </a:lvl3pPr>
      <a:lvl4pPr marL="16002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4pPr>
      <a:lvl5pPr marL="2057400" indent="-228600" algn="l" defTabSz="914400" rtl="0" eaLnBrk="1" latinLnBrk="0" hangingPunct="1">
        <a:lnSpc>
          <a:spcPct val="90000"/>
        </a:lnSpc>
        <a:spcBef>
          <a:spcPts val="500"/>
        </a:spcBef>
        <a:buFont typeface="Arial"/>
        <a:buChar char="•"/>
        <a:defRPr sz="1800" b="0" i="0" kern="1200">
          <a:solidFill>
            <a:schemeClr val="tx1"/>
          </a:solidFill>
          <a:latin typeface="Arial" charset="0"/>
          <a:ea typeface="Arial" charset="0"/>
          <a:cs typeface="Arial" charset="0"/>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hyperlink" Target="https://www.tiktok.com/@themovietreepodcast/video/7094607272092912897"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en.wikipedia.org/wiki/Billboard"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hyperlink" Target="https://en.wikipedia.org/wiki/E-mail_spam"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youtube.com/watch?v=PVVUPUJeezo"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2.png"/><Relationship Id="rId4" Type="http://schemas.openxmlformats.org/officeDocument/2006/relationships/image" Target="../media/image21.emf"/></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22.png"/><Relationship Id="rId4" Type="http://schemas.openxmlformats.org/officeDocument/2006/relationships/image" Target="../media/image26.emf"/></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en.wikipedia.org/wiki/Advertising"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7" Type="http://schemas.openxmlformats.org/officeDocument/2006/relationships/image" Target="../media/image10.png"/><Relationship Id="rId2" Type="http://schemas.openxmlformats.org/officeDocument/2006/relationships/image" Target="../media/image5.jp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cBO2vzcNpAM" TargetMode="External"/><Relationship Id="rId2" Type="http://schemas.openxmlformats.org/officeDocument/2006/relationships/hyperlink" Target="https://en.wikipedia.org/wiki/Radio"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09071" y="3077883"/>
            <a:ext cx="6194321" cy="2014537"/>
          </a:xfrm>
        </p:spPr>
        <p:txBody>
          <a:bodyPr>
            <a:normAutofit fontScale="90000"/>
          </a:bodyPr>
          <a:lstStyle/>
          <a:p>
            <a:pPr>
              <a:lnSpc>
                <a:spcPct val="107000"/>
              </a:lnSpc>
              <a:spcAft>
                <a:spcPts val="800"/>
              </a:spcAft>
            </a:pP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ENGLISH FOR THE MEDIA</a:t>
            </a: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Week</a:t>
            </a:r>
            <a:r>
              <a:rPr lang="hr-BA" sz="4400" kern="100" dirty="0">
                <a:effectLst/>
                <a:latin typeface="Calibri" panose="020F0502020204030204" pitchFamily="34" charset="0"/>
                <a:ea typeface="Calibri" panose="020F0502020204030204" pitchFamily="34" charset="0"/>
                <a:cs typeface="Times New Roman" panose="02020603050405020304" pitchFamily="18" charset="0"/>
              </a:rPr>
              <a:t>s</a:t>
            </a:r>
            <a:r>
              <a:rPr lang="en-GB" sz="4400" kern="100" dirty="0">
                <a:effectLst/>
                <a:latin typeface="Calibri" panose="020F0502020204030204" pitchFamily="34" charset="0"/>
                <a:ea typeface="Calibri" panose="020F0502020204030204" pitchFamily="34" charset="0"/>
                <a:cs typeface="Times New Roman" panose="02020603050405020304" pitchFamily="18" charset="0"/>
              </a:rPr>
              <a:t> 1</a:t>
            </a:r>
            <a:r>
              <a:rPr lang="hr-BA" sz="4400" kern="100" dirty="0">
                <a:latin typeface="Calibri" panose="020F0502020204030204" pitchFamily="34" charset="0"/>
                <a:ea typeface="Calibri" panose="020F0502020204030204" pitchFamily="34" charset="0"/>
                <a:cs typeface="Times New Roman" panose="02020603050405020304" pitchFamily="18" charset="0"/>
              </a:rPr>
              <a:t>5</a:t>
            </a: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br>
              <a:rPr lang="en-GB" sz="4400" kern="100" dirty="0">
                <a:effectLst/>
                <a:latin typeface="Calibri" panose="020F0502020204030204" pitchFamily="34" charset="0"/>
                <a:ea typeface="Calibri" panose="020F0502020204030204" pitchFamily="34" charset="0"/>
                <a:cs typeface="Times New Roman" panose="02020603050405020304" pitchFamily="18" charset="0"/>
              </a:rPr>
            </a:br>
            <a:r>
              <a:rPr lang="hr-BA" sz="4400" kern="100" dirty="0">
                <a:effectLst/>
                <a:latin typeface="Calibri" panose="020F0502020204030204" pitchFamily="34" charset="0"/>
                <a:ea typeface="Calibri" panose="020F0502020204030204" pitchFamily="34" charset="0"/>
                <a:cs typeface="Times New Roman" panose="02020603050405020304" pitchFamily="18" charset="0"/>
              </a:rPr>
              <a:t>ADVERTISING</a:t>
            </a:r>
            <a:endParaRPr lang="hr-HR" sz="4400" kern="1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8473281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5F703E-2A3E-7F24-88D2-1B736252173E}"/>
              </a:ext>
            </a:extLst>
          </p:cNvPr>
          <p:cNvSpPr>
            <a:spLocks noGrp="1"/>
          </p:cNvSpPr>
          <p:nvPr>
            <p:ph type="title"/>
          </p:nvPr>
        </p:nvSpPr>
        <p:spPr/>
        <p:txBody>
          <a:bodyPr/>
          <a:lstStyle/>
          <a:p>
            <a:r>
              <a:rPr lang="hr-BA" dirty="0" err="1"/>
              <a:t>Product</a:t>
            </a:r>
            <a:r>
              <a:rPr lang="hr-BA" dirty="0"/>
              <a:t> </a:t>
            </a:r>
            <a:r>
              <a:rPr lang="hr-BA" dirty="0" err="1"/>
              <a:t>placement</a:t>
            </a:r>
            <a:endParaRPr lang="hr-HR" dirty="0"/>
          </a:p>
        </p:txBody>
      </p:sp>
      <p:sp>
        <p:nvSpPr>
          <p:cNvPr id="3" name="Content Placeholder 2">
            <a:extLst>
              <a:ext uri="{FF2B5EF4-FFF2-40B4-BE49-F238E27FC236}">
                <a16:creationId xmlns:a16="http://schemas.microsoft.com/office/drawing/2014/main" id="{B6F6CBEF-2437-F8A9-B446-97290252060D}"/>
              </a:ext>
            </a:extLst>
          </p:cNvPr>
          <p:cNvSpPr>
            <a:spLocks noGrp="1"/>
          </p:cNvSpPr>
          <p:nvPr>
            <p:ph idx="1"/>
          </p:nvPr>
        </p:nvSpPr>
        <p:spPr/>
        <p:txBody>
          <a:bodyPr>
            <a:normAutofit/>
          </a:bodyPr>
          <a:lstStyle/>
          <a:p>
            <a:r>
              <a:rPr lang="en-GB" b="1" i="0" u="sng" dirty="0">
                <a:solidFill>
                  <a:schemeClr val="accent1"/>
                </a:solidFill>
                <a:effectLst/>
                <a:latin typeface="Arial" panose="020B0604020202020204" pitchFamily="34" charset="0"/>
              </a:rPr>
              <a:t>Covert advertising</a:t>
            </a:r>
            <a:r>
              <a:rPr lang="en-GB" b="0" i="0" u="sng" dirty="0">
                <a:solidFill>
                  <a:schemeClr val="accent1"/>
                </a:solidFill>
                <a:effectLst/>
                <a:latin typeface="Arial" panose="020B0604020202020204" pitchFamily="34" charset="0"/>
              </a:rPr>
              <a:t> </a:t>
            </a:r>
            <a:r>
              <a:rPr lang="en-GB" b="0" i="0" dirty="0">
                <a:solidFill>
                  <a:srgbClr val="202122"/>
                </a:solidFill>
                <a:effectLst/>
                <a:latin typeface="Arial" panose="020B0604020202020204" pitchFamily="34" charset="0"/>
              </a:rPr>
              <a:t>is when a product or brand is embedded in entertainment and media. </a:t>
            </a:r>
            <a:endParaRPr lang="hr-BA" b="0" i="0" dirty="0">
              <a:solidFill>
                <a:srgbClr val="202122"/>
              </a:solidFill>
              <a:effectLst/>
              <a:latin typeface="Arial" panose="020B0604020202020204" pitchFamily="34" charset="0"/>
            </a:endParaRPr>
          </a:p>
          <a:p>
            <a:r>
              <a:rPr lang="en-GB" b="0" i="0" dirty="0">
                <a:solidFill>
                  <a:srgbClr val="202122"/>
                </a:solidFill>
                <a:effectLst/>
                <a:latin typeface="Arial" panose="020B0604020202020204" pitchFamily="34" charset="0"/>
              </a:rPr>
              <a:t>For example, in a film, the main character can use an item or other of a definite brand, as in the movie </a:t>
            </a:r>
            <a:r>
              <a:rPr lang="en-GB" b="0" i="1" u="none" strike="noStrike" dirty="0">
                <a:solidFill>
                  <a:srgbClr val="3366CC"/>
                </a:solidFill>
                <a:effectLst/>
                <a:latin typeface="Arial" panose="020B0604020202020204" pitchFamily="34" charset="0"/>
              </a:rPr>
              <a:t>Minority Report</a:t>
            </a:r>
            <a:r>
              <a:rPr lang="en-GB" b="0" i="0" dirty="0">
                <a:solidFill>
                  <a:srgbClr val="202122"/>
                </a:solidFill>
                <a:effectLst/>
                <a:latin typeface="Arial" panose="020B0604020202020204" pitchFamily="34" charset="0"/>
              </a:rPr>
              <a:t>, where </a:t>
            </a:r>
            <a:r>
              <a:rPr lang="en-GB" b="0" i="0" u="none" strike="noStrike" dirty="0">
                <a:solidFill>
                  <a:srgbClr val="3366CC"/>
                </a:solidFill>
                <a:effectLst/>
                <a:latin typeface="Arial" panose="020B0604020202020204" pitchFamily="34" charset="0"/>
              </a:rPr>
              <a:t>Tom Cruise</a:t>
            </a:r>
            <a:r>
              <a:rPr lang="en-GB" b="0" i="0" dirty="0">
                <a:solidFill>
                  <a:srgbClr val="202122"/>
                </a:solidFill>
                <a:effectLst/>
                <a:latin typeface="Arial" panose="020B0604020202020204" pitchFamily="34" charset="0"/>
              </a:rPr>
              <a:t>'s character John Anderton owns a phone with the </a:t>
            </a:r>
            <a:r>
              <a:rPr lang="en-GB" b="0" i="1" u="none" strike="noStrike" dirty="0">
                <a:solidFill>
                  <a:srgbClr val="3366CC"/>
                </a:solidFill>
                <a:effectLst/>
                <a:latin typeface="Arial" panose="020B0604020202020204" pitchFamily="34" charset="0"/>
              </a:rPr>
              <a:t>Nokia</a:t>
            </a:r>
            <a:r>
              <a:rPr lang="en-GB" b="0" i="0" dirty="0">
                <a:solidFill>
                  <a:srgbClr val="202122"/>
                </a:solidFill>
                <a:effectLst/>
                <a:latin typeface="Arial" panose="020B0604020202020204" pitchFamily="34" charset="0"/>
              </a:rPr>
              <a:t> logo clearly written in the top corner, or his watch engraved with the </a:t>
            </a:r>
            <a:r>
              <a:rPr lang="en-GB" b="0" i="1" u="none" strike="noStrike" dirty="0">
                <a:solidFill>
                  <a:srgbClr val="3366CC"/>
                </a:solidFill>
                <a:effectLst/>
                <a:latin typeface="Arial" panose="020B0604020202020204" pitchFamily="34" charset="0"/>
              </a:rPr>
              <a:t>Bulgari</a:t>
            </a:r>
            <a:r>
              <a:rPr lang="en-GB" b="0" i="0" dirty="0">
                <a:solidFill>
                  <a:srgbClr val="202122"/>
                </a:solidFill>
                <a:effectLst/>
                <a:latin typeface="Arial" panose="020B0604020202020204" pitchFamily="34" charset="0"/>
              </a:rPr>
              <a:t> logo</a:t>
            </a:r>
            <a:r>
              <a:rPr lang="hr-BA" b="0" i="0" dirty="0">
                <a:solidFill>
                  <a:srgbClr val="202122"/>
                </a:solidFill>
                <a:effectLst/>
                <a:latin typeface="Arial" panose="020B0604020202020204" pitchFamily="34" charset="0"/>
              </a:rPr>
              <a:t> + </a:t>
            </a:r>
            <a:r>
              <a:rPr lang="hr-BA" b="0" i="0" dirty="0" err="1">
                <a:solidFill>
                  <a:srgbClr val="202122"/>
                </a:solidFill>
                <a:effectLst/>
                <a:latin typeface="Arial" panose="020B0604020202020204" pitchFamily="34" charset="0"/>
              </a:rPr>
              <a:t>they</a:t>
            </a:r>
            <a:r>
              <a:rPr lang="hr-BA" b="0" i="0" dirty="0">
                <a:solidFill>
                  <a:srgbClr val="202122"/>
                </a:solidFill>
                <a:effectLst/>
                <a:latin typeface="Arial" panose="020B0604020202020204" pitchFamily="34" charset="0"/>
              </a:rPr>
              <a:t> </a:t>
            </a:r>
            <a:r>
              <a:rPr lang="hr-BA" b="0" i="0" dirty="0" err="1">
                <a:solidFill>
                  <a:srgbClr val="202122"/>
                </a:solidFill>
                <a:effectLst/>
                <a:latin typeface="Arial" panose="020B0604020202020204" pitchFamily="34" charset="0"/>
              </a:rPr>
              <a:t>drink</a:t>
            </a:r>
            <a:r>
              <a:rPr lang="hr-BA" b="0" i="0" dirty="0">
                <a:solidFill>
                  <a:srgbClr val="202122"/>
                </a:solidFill>
                <a:effectLst/>
                <a:latin typeface="Arial" panose="020B0604020202020204" pitchFamily="34" charset="0"/>
              </a:rPr>
              <a:t> </a:t>
            </a:r>
            <a:r>
              <a:rPr lang="hr-BA" b="0" i="1" dirty="0" err="1">
                <a:solidFill>
                  <a:srgbClr val="0070C0"/>
                </a:solidFill>
                <a:effectLst/>
                <a:latin typeface="Arial" panose="020B0604020202020204" pitchFamily="34" charset="0"/>
              </a:rPr>
              <a:t>Guinness</a:t>
            </a:r>
            <a:endParaRPr lang="hr-BA" b="0" i="1" dirty="0">
              <a:solidFill>
                <a:srgbClr val="0070C0"/>
              </a:solidFill>
              <a:effectLst/>
              <a:latin typeface="Arial" panose="020B0604020202020204" pitchFamily="34" charset="0"/>
            </a:endParaRPr>
          </a:p>
          <a:p>
            <a:endParaRPr lang="hr-BA" dirty="0">
              <a:solidFill>
                <a:srgbClr val="202122"/>
              </a:solidFill>
              <a:latin typeface="Arial" panose="020B0604020202020204" pitchFamily="34" charset="0"/>
            </a:endParaRPr>
          </a:p>
          <a:p>
            <a:r>
              <a:rPr lang="hr-BA" b="0" i="0" dirty="0">
                <a:solidFill>
                  <a:srgbClr val="202122"/>
                </a:solidFill>
                <a:effectLst/>
                <a:latin typeface="Arial" panose="020B0604020202020204" pitchFamily="34" charset="0"/>
                <a:hlinkClick r:id="rId2"/>
              </a:rPr>
              <a:t>https://www.tiktok.com/@themovietreepodcast/video/7094607272092912897</a:t>
            </a:r>
            <a:endParaRPr lang="hr-BA" b="0" i="0" dirty="0">
              <a:solidFill>
                <a:srgbClr val="202122"/>
              </a:solidFill>
              <a:effectLst/>
              <a:latin typeface="Arial" panose="020B0604020202020204" pitchFamily="34" charset="0"/>
            </a:endParaRPr>
          </a:p>
          <a:p>
            <a:endParaRPr lang="hr-BA" b="0" i="0" dirty="0">
              <a:solidFill>
                <a:srgbClr val="202122"/>
              </a:solidFill>
              <a:effectLst/>
              <a:latin typeface="Arial" panose="020B0604020202020204" pitchFamily="34" charset="0"/>
            </a:endParaRPr>
          </a:p>
        </p:txBody>
      </p:sp>
    </p:spTree>
    <p:extLst>
      <p:ext uri="{BB962C8B-B14F-4D97-AF65-F5344CB8AC3E}">
        <p14:creationId xmlns:p14="http://schemas.microsoft.com/office/powerpoint/2010/main" val="24773381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E5103-C7A9-248A-A0E4-FABA183C41AA}"/>
              </a:ext>
            </a:extLst>
          </p:cNvPr>
          <p:cNvSpPr>
            <a:spLocks noGrp="1"/>
          </p:cNvSpPr>
          <p:nvPr>
            <p:ph type="title"/>
          </p:nvPr>
        </p:nvSpPr>
        <p:spPr/>
        <p:txBody>
          <a:bodyPr/>
          <a:lstStyle/>
          <a:p>
            <a:r>
              <a:rPr lang="hr-BA" dirty="0"/>
              <a:t>Print</a:t>
            </a:r>
            <a:endParaRPr lang="hr-HR" dirty="0"/>
          </a:p>
        </p:txBody>
      </p:sp>
      <p:sp>
        <p:nvSpPr>
          <p:cNvPr id="3" name="Content Placeholder 2">
            <a:extLst>
              <a:ext uri="{FF2B5EF4-FFF2-40B4-BE49-F238E27FC236}">
                <a16:creationId xmlns:a16="http://schemas.microsoft.com/office/drawing/2014/main" id="{B0113A1E-5822-66EB-2A74-A32DFC67E2B3}"/>
              </a:ext>
            </a:extLst>
          </p:cNvPr>
          <p:cNvSpPr>
            <a:spLocks noGrp="1"/>
          </p:cNvSpPr>
          <p:nvPr>
            <p:ph idx="1"/>
          </p:nvPr>
        </p:nvSpPr>
        <p:spPr>
          <a:xfrm>
            <a:off x="838200" y="1825625"/>
            <a:ext cx="6115493" cy="4351338"/>
          </a:xfrm>
        </p:spPr>
        <p:txBody>
          <a:bodyPr/>
          <a:lstStyle/>
          <a:p>
            <a:r>
              <a:rPr lang="en-GB" b="0" i="0" dirty="0">
                <a:solidFill>
                  <a:srgbClr val="202122"/>
                </a:solidFill>
                <a:effectLst/>
                <a:latin typeface="Arial" panose="020B0604020202020204" pitchFamily="34" charset="0"/>
              </a:rPr>
              <a:t>Print advertising describes advertising in a printed medium such as a newspaper, magazine, or trade journal. </a:t>
            </a:r>
            <a:endParaRPr lang="hr-BA" b="0" i="0" dirty="0">
              <a:solidFill>
                <a:srgbClr val="202122"/>
              </a:solidFill>
              <a:effectLst/>
              <a:latin typeface="Arial" panose="020B0604020202020204" pitchFamily="34" charset="0"/>
            </a:endParaRPr>
          </a:p>
          <a:p>
            <a:r>
              <a:rPr lang="en-GB" b="0" i="0" dirty="0">
                <a:solidFill>
                  <a:srgbClr val="202122"/>
                </a:solidFill>
                <a:effectLst/>
                <a:latin typeface="Arial" panose="020B0604020202020204" pitchFamily="34" charset="0"/>
              </a:rPr>
              <a:t>One form of print advertising is </a:t>
            </a:r>
            <a:r>
              <a:rPr lang="en-GB" b="0" i="0" u="sng" dirty="0">
                <a:solidFill>
                  <a:srgbClr val="3366CC"/>
                </a:solidFill>
                <a:effectLst/>
                <a:latin typeface="Arial" panose="020B0604020202020204" pitchFamily="34" charset="0"/>
              </a:rPr>
              <a:t>classified advertising</a:t>
            </a:r>
            <a:r>
              <a:rPr lang="en-GB" b="0" i="0" dirty="0">
                <a:solidFill>
                  <a:srgbClr val="202122"/>
                </a:solidFill>
                <a:effectLst/>
                <a:latin typeface="Arial" panose="020B0604020202020204" pitchFamily="34" charset="0"/>
              </a:rPr>
              <a:t>, which allows private individuals or companies to purchase a small, narrowly targeted ad paid by the word or line.</a:t>
            </a:r>
            <a:endParaRPr lang="hr-HR" dirty="0"/>
          </a:p>
        </p:txBody>
      </p:sp>
      <p:pic>
        <p:nvPicPr>
          <p:cNvPr id="4" name="Picture 3">
            <a:extLst>
              <a:ext uri="{FF2B5EF4-FFF2-40B4-BE49-F238E27FC236}">
                <a16:creationId xmlns:a16="http://schemas.microsoft.com/office/drawing/2014/main" id="{F69B487D-D883-32C6-1471-31F19C233D38}"/>
              </a:ext>
            </a:extLst>
          </p:cNvPr>
          <p:cNvPicPr>
            <a:picLocks noChangeAspect="1"/>
          </p:cNvPicPr>
          <p:nvPr/>
        </p:nvPicPr>
        <p:blipFill>
          <a:blip r:embed="rId2"/>
          <a:stretch>
            <a:fillRect/>
          </a:stretch>
        </p:blipFill>
        <p:spPr>
          <a:xfrm>
            <a:off x="6806056" y="0"/>
            <a:ext cx="4953553" cy="6872878"/>
          </a:xfrm>
          <a:prstGeom prst="rect">
            <a:avLst/>
          </a:prstGeom>
        </p:spPr>
      </p:pic>
    </p:spTree>
    <p:extLst>
      <p:ext uri="{BB962C8B-B14F-4D97-AF65-F5344CB8AC3E}">
        <p14:creationId xmlns:p14="http://schemas.microsoft.com/office/powerpoint/2010/main" val="31205050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38765-DCDA-94C2-349F-A18B405F02B5}"/>
              </a:ext>
            </a:extLst>
          </p:cNvPr>
          <p:cNvSpPr>
            <a:spLocks noGrp="1"/>
          </p:cNvSpPr>
          <p:nvPr>
            <p:ph type="title"/>
          </p:nvPr>
        </p:nvSpPr>
        <p:spPr/>
        <p:txBody>
          <a:bodyPr/>
          <a:lstStyle/>
          <a:p>
            <a:r>
              <a:rPr lang="hr-BA" dirty="0" err="1"/>
              <a:t>Outdoor</a:t>
            </a:r>
            <a:r>
              <a:rPr lang="hr-BA" dirty="0"/>
              <a:t> </a:t>
            </a:r>
            <a:r>
              <a:rPr lang="hr-BA" dirty="0" err="1"/>
              <a:t>or</a:t>
            </a:r>
            <a:r>
              <a:rPr lang="hr-BA" dirty="0"/>
              <a:t> Street </a:t>
            </a:r>
            <a:endParaRPr lang="hr-HR" dirty="0"/>
          </a:p>
        </p:txBody>
      </p:sp>
      <p:sp>
        <p:nvSpPr>
          <p:cNvPr id="3" name="Content Placeholder 2">
            <a:extLst>
              <a:ext uri="{FF2B5EF4-FFF2-40B4-BE49-F238E27FC236}">
                <a16:creationId xmlns:a16="http://schemas.microsoft.com/office/drawing/2014/main" id="{286EA791-BD66-4166-2137-1015BFB1CBF8}"/>
              </a:ext>
            </a:extLst>
          </p:cNvPr>
          <p:cNvSpPr>
            <a:spLocks noGrp="1"/>
          </p:cNvSpPr>
          <p:nvPr>
            <p:ph idx="1"/>
          </p:nvPr>
        </p:nvSpPr>
        <p:spPr>
          <a:xfrm>
            <a:off x="838200" y="1825625"/>
            <a:ext cx="5977270" cy="4351338"/>
          </a:xfrm>
        </p:spPr>
        <p:txBody>
          <a:bodyPr>
            <a:normAutofit fontScale="92500" lnSpcReduction="10000"/>
          </a:bodyPr>
          <a:lstStyle/>
          <a:p>
            <a:r>
              <a:rPr lang="en-GB" b="0" i="0" u="none" strike="noStrike" dirty="0">
                <a:solidFill>
                  <a:srgbClr val="3366CC"/>
                </a:solidFill>
                <a:effectLst/>
                <a:latin typeface="Arial" panose="020B0604020202020204" pitchFamily="34" charset="0"/>
                <a:hlinkClick r:id="rId2" tooltip="Billboard"/>
              </a:rPr>
              <a:t>Billboards</a:t>
            </a:r>
            <a:r>
              <a:rPr lang="hr-BA" u="none" strike="noStrike" dirty="0">
                <a:solidFill>
                  <a:srgbClr val="202122"/>
                </a:solidFill>
                <a:latin typeface="Arial" panose="020B0604020202020204" pitchFamily="34" charset="0"/>
              </a:rPr>
              <a:t> </a:t>
            </a:r>
            <a:r>
              <a:rPr lang="en-GB" b="0" i="0" dirty="0">
                <a:solidFill>
                  <a:srgbClr val="202122"/>
                </a:solidFill>
                <a:effectLst/>
                <a:latin typeface="Arial" panose="020B0604020202020204" pitchFamily="34" charset="0"/>
              </a:rPr>
              <a:t>are large structures located in public places which display advertisements to passing pedestrians and motorists.</a:t>
            </a:r>
            <a:endParaRPr lang="hr-BA" b="0" i="0" dirty="0">
              <a:solidFill>
                <a:srgbClr val="202122"/>
              </a:solidFill>
              <a:effectLst/>
              <a:latin typeface="Arial" panose="020B0604020202020204" pitchFamily="34" charset="0"/>
            </a:endParaRPr>
          </a:p>
          <a:p>
            <a:r>
              <a:rPr lang="en-GB" b="0" i="0" dirty="0">
                <a:solidFill>
                  <a:srgbClr val="202122"/>
                </a:solidFill>
                <a:effectLst/>
                <a:latin typeface="Arial" panose="020B0604020202020204" pitchFamily="34" charset="0"/>
              </a:rPr>
              <a:t>Most often, they are located on main roads with a large amount of passing motor and pedestrian traffic</a:t>
            </a:r>
            <a:endParaRPr lang="hr-BA" b="0" i="0" dirty="0">
              <a:solidFill>
                <a:srgbClr val="202122"/>
              </a:solidFill>
              <a:effectLst/>
              <a:latin typeface="Arial" panose="020B0604020202020204" pitchFamily="34" charset="0"/>
            </a:endParaRPr>
          </a:p>
          <a:p>
            <a:r>
              <a:rPr lang="hr-BA" b="0" i="0" dirty="0">
                <a:solidFill>
                  <a:srgbClr val="202122"/>
                </a:solidFill>
                <a:effectLst/>
                <a:latin typeface="Arial" panose="020B0604020202020204" pitchFamily="34" charset="0"/>
              </a:rPr>
              <a:t>T</a:t>
            </a:r>
            <a:r>
              <a:rPr lang="en-GB" b="0" i="0" dirty="0">
                <a:solidFill>
                  <a:srgbClr val="202122"/>
                </a:solidFill>
                <a:effectLst/>
                <a:latin typeface="Arial" panose="020B0604020202020204" pitchFamily="34" charset="0"/>
              </a:rPr>
              <a:t>hey can be placed in any location with large numbers of viewers, such as on mass transit vehicles and in stations, in shopping malls or office buildings, and in stadiums. </a:t>
            </a:r>
            <a:endParaRPr lang="hr-HR" dirty="0"/>
          </a:p>
        </p:txBody>
      </p:sp>
      <p:pic>
        <p:nvPicPr>
          <p:cNvPr id="4" name="Picture 3">
            <a:extLst>
              <a:ext uri="{FF2B5EF4-FFF2-40B4-BE49-F238E27FC236}">
                <a16:creationId xmlns:a16="http://schemas.microsoft.com/office/drawing/2014/main" id="{A869C157-424E-CAFB-2EE0-121858E7EC30}"/>
              </a:ext>
            </a:extLst>
          </p:cNvPr>
          <p:cNvPicPr>
            <a:picLocks noChangeAspect="1"/>
          </p:cNvPicPr>
          <p:nvPr/>
        </p:nvPicPr>
        <p:blipFill>
          <a:blip r:embed="rId3"/>
          <a:stretch>
            <a:fillRect/>
          </a:stretch>
        </p:blipFill>
        <p:spPr>
          <a:xfrm>
            <a:off x="6949064" y="2112704"/>
            <a:ext cx="5086090" cy="3391786"/>
          </a:xfrm>
          <a:prstGeom prst="rect">
            <a:avLst/>
          </a:prstGeom>
        </p:spPr>
      </p:pic>
    </p:spTree>
    <p:extLst>
      <p:ext uri="{BB962C8B-B14F-4D97-AF65-F5344CB8AC3E}">
        <p14:creationId xmlns:p14="http://schemas.microsoft.com/office/powerpoint/2010/main" val="4034591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B1F5B8-ABAB-BF1F-EE2F-6CA791019B31}"/>
              </a:ext>
            </a:extLst>
          </p:cNvPr>
          <p:cNvSpPr>
            <a:spLocks noGrp="1"/>
          </p:cNvSpPr>
          <p:nvPr>
            <p:ph type="title"/>
          </p:nvPr>
        </p:nvSpPr>
        <p:spPr/>
        <p:txBody>
          <a:bodyPr/>
          <a:lstStyle/>
          <a:p>
            <a:r>
              <a:rPr lang="hr-BA" dirty="0" err="1"/>
              <a:t>Novelties</a:t>
            </a:r>
            <a:endParaRPr lang="hr-HR" dirty="0"/>
          </a:p>
        </p:txBody>
      </p:sp>
      <p:sp>
        <p:nvSpPr>
          <p:cNvPr id="3" name="Content Placeholder 2">
            <a:extLst>
              <a:ext uri="{FF2B5EF4-FFF2-40B4-BE49-F238E27FC236}">
                <a16:creationId xmlns:a16="http://schemas.microsoft.com/office/drawing/2014/main" id="{A3266AC8-3764-8479-F617-2D3EC1658D5A}"/>
              </a:ext>
            </a:extLst>
          </p:cNvPr>
          <p:cNvSpPr>
            <a:spLocks noGrp="1"/>
          </p:cNvSpPr>
          <p:nvPr>
            <p:ph idx="1"/>
          </p:nvPr>
        </p:nvSpPr>
        <p:spPr>
          <a:xfrm>
            <a:off x="838200" y="1825625"/>
            <a:ext cx="5860312" cy="4351338"/>
          </a:xfrm>
        </p:spPr>
        <p:txBody>
          <a:bodyPr>
            <a:normAutofit lnSpcReduction="10000"/>
          </a:bodyPr>
          <a:lstStyle/>
          <a:p>
            <a:r>
              <a:rPr lang="en-GB" b="0" i="0" dirty="0">
                <a:solidFill>
                  <a:srgbClr val="202122"/>
                </a:solidFill>
                <a:effectLst/>
                <a:latin typeface="Arial" panose="020B0604020202020204" pitchFamily="34" charset="0"/>
              </a:rPr>
              <a:t>Advertising printed on small tangible items such as </a:t>
            </a:r>
            <a:r>
              <a:rPr lang="en-GB" b="1" i="0" dirty="0">
                <a:solidFill>
                  <a:schemeClr val="accent1"/>
                </a:solidFill>
                <a:effectLst/>
                <a:latin typeface="Arial" panose="020B0604020202020204" pitchFamily="34" charset="0"/>
              </a:rPr>
              <a:t>coffee mugs, T-shirts, pens, bags</a:t>
            </a:r>
            <a:r>
              <a:rPr lang="en-GB" b="0" i="0" dirty="0">
                <a:solidFill>
                  <a:srgbClr val="202122"/>
                </a:solidFill>
                <a:effectLst/>
                <a:latin typeface="Arial" panose="020B0604020202020204" pitchFamily="34" charset="0"/>
              </a:rPr>
              <a:t>, and such is known as </a:t>
            </a:r>
            <a:r>
              <a:rPr lang="en-GB" b="0" i="0" u="none" strike="noStrike" dirty="0">
                <a:solidFill>
                  <a:srgbClr val="3366CC"/>
                </a:solidFill>
                <a:effectLst/>
                <a:latin typeface="Arial" panose="020B0604020202020204" pitchFamily="34" charset="0"/>
              </a:rPr>
              <a:t>novelty advertising</a:t>
            </a:r>
            <a:r>
              <a:rPr lang="en-GB" b="0" i="0" dirty="0">
                <a:solidFill>
                  <a:srgbClr val="202122"/>
                </a:solidFill>
                <a:effectLst/>
                <a:latin typeface="Arial" panose="020B0604020202020204" pitchFamily="34" charset="0"/>
              </a:rPr>
              <a:t>. Some printers specialize in printing novelty items, which can then be distributed directly by the advertiser, or items may be distributed as part of a cross-promotion, such as ads on fast food containers</a:t>
            </a:r>
            <a:endParaRPr lang="hr-HR" dirty="0"/>
          </a:p>
        </p:txBody>
      </p:sp>
      <p:pic>
        <p:nvPicPr>
          <p:cNvPr id="4" name="Picture 3">
            <a:extLst>
              <a:ext uri="{FF2B5EF4-FFF2-40B4-BE49-F238E27FC236}">
                <a16:creationId xmlns:a16="http://schemas.microsoft.com/office/drawing/2014/main" id="{31B446A6-CF1F-A2C3-BCFB-8304E35085E5}"/>
              </a:ext>
            </a:extLst>
          </p:cNvPr>
          <p:cNvPicPr>
            <a:picLocks noChangeAspect="1"/>
          </p:cNvPicPr>
          <p:nvPr/>
        </p:nvPicPr>
        <p:blipFill>
          <a:blip r:embed="rId2"/>
          <a:stretch>
            <a:fillRect/>
          </a:stretch>
        </p:blipFill>
        <p:spPr>
          <a:xfrm>
            <a:off x="7446053" y="244549"/>
            <a:ext cx="3274828" cy="3274828"/>
          </a:xfrm>
          <a:prstGeom prst="rect">
            <a:avLst/>
          </a:prstGeom>
        </p:spPr>
      </p:pic>
      <p:pic>
        <p:nvPicPr>
          <p:cNvPr id="3074" name="Picture 2" descr="Indian startup CupShup is selling ad space on paper tea cups to companies  like Paytm and Uber">
            <a:extLst>
              <a:ext uri="{FF2B5EF4-FFF2-40B4-BE49-F238E27FC236}">
                <a16:creationId xmlns:a16="http://schemas.microsoft.com/office/drawing/2014/main" id="{E74577DF-EB8D-15BA-43CB-00B752C878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7671" y="3639953"/>
            <a:ext cx="4251593" cy="2663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25350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3F522-A2D8-6F06-5031-610B36C553B1}"/>
              </a:ext>
            </a:extLst>
          </p:cNvPr>
          <p:cNvSpPr>
            <a:spLocks noGrp="1"/>
          </p:cNvSpPr>
          <p:nvPr>
            <p:ph type="title"/>
          </p:nvPr>
        </p:nvSpPr>
        <p:spPr/>
        <p:txBody>
          <a:bodyPr/>
          <a:lstStyle/>
          <a:p>
            <a:r>
              <a:rPr lang="hr-HR" b="1" i="0" dirty="0" err="1">
                <a:solidFill>
                  <a:srgbClr val="202122"/>
                </a:solidFill>
                <a:effectLst/>
                <a:latin typeface="Arial" panose="020B0604020202020204" pitchFamily="34" charset="0"/>
              </a:rPr>
              <a:t>Celebrity</a:t>
            </a:r>
            <a:r>
              <a:rPr lang="hr-HR" b="1" i="0" dirty="0">
                <a:solidFill>
                  <a:srgbClr val="202122"/>
                </a:solidFill>
                <a:effectLst/>
                <a:latin typeface="Arial" panose="020B0604020202020204" pitchFamily="34" charset="0"/>
              </a:rPr>
              <a:t> </a:t>
            </a:r>
            <a:r>
              <a:rPr lang="hr-HR" b="1" i="0" dirty="0" err="1">
                <a:solidFill>
                  <a:srgbClr val="202122"/>
                </a:solidFill>
                <a:effectLst/>
                <a:latin typeface="Arial" panose="020B0604020202020204" pitchFamily="34" charset="0"/>
              </a:rPr>
              <a:t>endorsements</a:t>
            </a:r>
            <a:endParaRPr lang="hr-HR" dirty="0"/>
          </a:p>
        </p:txBody>
      </p:sp>
      <p:sp>
        <p:nvSpPr>
          <p:cNvPr id="3" name="Content Placeholder 2">
            <a:extLst>
              <a:ext uri="{FF2B5EF4-FFF2-40B4-BE49-F238E27FC236}">
                <a16:creationId xmlns:a16="http://schemas.microsoft.com/office/drawing/2014/main" id="{041BC841-2010-6DEC-3B17-64413BB88EB9}"/>
              </a:ext>
            </a:extLst>
          </p:cNvPr>
          <p:cNvSpPr>
            <a:spLocks noGrp="1"/>
          </p:cNvSpPr>
          <p:nvPr>
            <p:ph idx="1"/>
          </p:nvPr>
        </p:nvSpPr>
        <p:spPr>
          <a:xfrm>
            <a:off x="838200" y="1825625"/>
            <a:ext cx="4765158" cy="4351338"/>
          </a:xfrm>
        </p:spPr>
        <p:txBody>
          <a:bodyPr>
            <a:normAutofit fontScale="92500" lnSpcReduction="20000"/>
          </a:bodyPr>
          <a:lstStyle/>
          <a:p>
            <a:r>
              <a:rPr lang="en-GB" b="0" i="0" dirty="0">
                <a:solidFill>
                  <a:srgbClr val="202122"/>
                </a:solidFill>
                <a:effectLst/>
                <a:latin typeface="Arial" panose="020B0604020202020204" pitchFamily="34" charset="0"/>
              </a:rPr>
              <a:t>Advertising in which a celebrity endorses a product or brand leverages celebrity power, fame, money, popularity to gain recognition for their products or to promote specific stores' or products. </a:t>
            </a:r>
            <a:endParaRPr lang="hr-BA" b="0" i="0" dirty="0">
              <a:solidFill>
                <a:srgbClr val="202122"/>
              </a:solidFill>
              <a:effectLst/>
              <a:latin typeface="Arial" panose="020B0604020202020204" pitchFamily="34" charset="0"/>
            </a:endParaRPr>
          </a:p>
          <a:p>
            <a:r>
              <a:rPr lang="en-GB" b="0" i="0" dirty="0">
                <a:solidFill>
                  <a:srgbClr val="202122"/>
                </a:solidFill>
                <a:effectLst/>
                <a:latin typeface="Arial" panose="020B0604020202020204" pitchFamily="34" charset="0"/>
              </a:rPr>
              <a:t>Celebrities such as </a:t>
            </a:r>
            <a:r>
              <a:rPr lang="en-GB" b="0" i="0" u="sng" dirty="0">
                <a:solidFill>
                  <a:srgbClr val="3366CC"/>
                </a:solidFill>
                <a:effectLst/>
                <a:latin typeface="Arial" panose="020B0604020202020204" pitchFamily="34" charset="0"/>
              </a:rPr>
              <a:t>Britney Spears</a:t>
            </a:r>
            <a:r>
              <a:rPr lang="en-GB" b="0" i="0" dirty="0">
                <a:solidFill>
                  <a:srgbClr val="202122"/>
                </a:solidFill>
                <a:effectLst/>
                <a:latin typeface="Arial" panose="020B0604020202020204" pitchFamily="34" charset="0"/>
              </a:rPr>
              <a:t> have advertised for multiple products including Pepsi, Candies from Kohl's, Twister, NASCAR, and Toyota</a:t>
            </a:r>
            <a:endParaRPr lang="hr-HR" dirty="0"/>
          </a:p>
        </p:txBody>
      </p:sp>
      <p:pic>
        <p:nvPicPr>
          <p:cNvPr id="4" name="Picture 3">
            <a:extLst>
              <a:ext uri="{FF2B5EF4-FFF2-40B4-BE49-F238E27FC236}">
                <a16:creationId xmlns:a16="http://schemas.microsoft.com/office/drawing/2014/main" id="{8BE03A79-FD77-4477-1881-24BDD4497BC6}"/>
              </a:ext>
            </a:extLst>
          </p:cNvPr>
          <p:cNvPicPr>
            <a:picLocks noChangeAspect="1"/>
          </p:cNvPicPr>
          <p:nvPr/>
        </p:nvPicPr>
        <p:blipFill>
          <a:blip r:embed="rId2"/>
          <a:stretch>
            <a:fillRect/>
          </a:stretch>
        </p:blipFill>
        <p:spPr>
          <a:xfrm>
            <a:off x="7640379" y="276447"/>
            <a:ext cx="2777756" cy="2777756"/>
          </a:xfrm>
          <a:prstGeom prst="rect">
            <a:avLst/>
          </a:prstGeom>
        </p:spPr>
      </p:pic>
      <p:pic>
        <p:nvPicPr>
          <p:cNvPr id="5" name="Picture 4">
            <a:extLst>
              <a:ext uri="{FF2B5EF4-FFF2-40B4-BE49-F238E27FC236}">
                <a16:creationId xmlns:a16="http://schemas.microsoft.com/office/drawing/2014/main" id="{B75365FC-BCA2-C40B-F8F6-CBFC1D74846E}"/>
              </a:ext>
            </a:extLst>
          </p:cNvPr>
          <p:cNvPicPr>
            <a:picLocks noChangeAspect="1"/>
          </p:cNvPicPr>
          <p:nvPr/>
        </p:nvPicPr>
        <p:blipFill>
          <a:blip r:embed="rId3"/>
          <a:stretch>
            <a:fillRect/>
          </a:stretch>
        </p:blipFill>
        <p:spPr>
          <a:xfrm>
            <a:off x="5456248" y="3142881"/>
            <a:ext cx="3382361" cy="2254102"/>
          </a:xfrm>
          <a:prstGeom prst="rect">
            <a:avLst/>
          </a:prstGeom>
        </p:spPr>
      </p:pic>
      <p:pic>
        <p:nvPicPr>
          <p:cNvPr id="6" name="Picture 5">
            <a:extLst>
              <a:ext uri="{FF2B5EF4-FFF2-40B4-BE49-F238E27FC236}">
                <a16:creationId xmlns:a16="http://schemas.microsoft.com/office/drawing/2014/main" id="{4E85D134-4C21-527E-BFB5-A4DAFEE0E034}"/>
              </a:ext>
            </a:extLst>
          </p:cNvPr>
          <p:cNvPicPr>
            <a:picLocks noChangeAspect="1"/>
          </p:cNvPicPr>
          <p:nvPr/>
        </p:nvPicPr>
        <p:blipFill>
          <a:blip r:embed="rId4"/>
          <a:stretch>
            <a:fillRect/>
          </a:stretch>
        </p:blipFill>
        <p:spPr>
          <a:xfrm>
            <a:off x="8936456" y="3213598"/>
            <a:ext cx="2963358" cy="2112667"/>
          </a:xfrm>
          <a:prstGeom prst="rect">
            <a:avLst/>
          </a:prstGeom>
        </p:spPr>
      </p:pic>
    </p:spTree>
    <p:extLst>
      <p:ext uri="{BB962C8B-B14F-4D97-AF65-F5344CB8AC3E}">
        <p14:creationId xmlns:p14="http://schemas.microsoft.com/office/powerpoint/2010/main" val="3754732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9C8DA-156C-8B4A-5597-8A1BC0AD52C7}"/>
              </a:ext>
            </a:extLst>
          </p:cNvPr>
          <p:cNvSpPr>
            <a:spLocks noGrp="1"/>
          </p:cNvSpPr>
          <p:nvPr>
            <p:ph type="title"/>
          </p:nvPr>
        </p:nvSpPr>
        <p:spPr/>
        <p:txBody>
          <a:bodyPr/>
          <a:lstStyle/>
          <a:p>
            <a:r>
              <a:rPr lang="hr-BA" dirty="0"/>
              <a:t>New </a:t>
            </a:r>
            <a:r>
              <a:rPr lang="hr-BA" dirty="0" err="1"/>
              <a:t>media</a:t>
            </a:r>
            <a:r>
              <a:rPr lang="hr-BA" dirty="0"/>
              <a:t> – </a:t>
            </a:r>
            <a:r>
              <a:rPr lang="hr-BA" dirty="0" err="1"/>
              <a:t>advanced</a:t>
            </a:r>
            <a:r>
              <a:rPr lang="hr-BA" dirty="0"/>
              <a:t> </a:t>
            </a:r>
            <a:r>
              <a:rPr lang="hr-BA" dirty="0" err="1"/>
              <a:t>advertising</a:t>
            </a:r>
            <a:endParaRPr lang="hr-HR" dirty="0"/>
          </a:p>
        </p:txBody>
      </p:sp>
      <p:sp>
        <p:nvSpPr>
          <p:cNvPr id="3" name="Content Placeholder 2">
            <a:extLst>
              <a:ext uri="{FF2B5EF4-FFF2-40B4-BE49-F238E27FC236}">
                <a16:creationId xmlns:a16="http://schemas.microsoft.com/office/drawing/2014/main" id="{88606F97-40DE-1D34-BDB1-CFCE40599B15}"/>
              </a:ext>
            </a:extLst>
          </p:cNvPr>
          <p:cNvSpPr>
            <a:spLocks noGrp="1"/>
          </p:cNvSpPr>
          <p:nvPr>
            <p:ph idx="1"/>
          </p:nvPr>
        </p:nvSpPr>
        <p:spPr/>
        <p:txBody>
          <a:bodyPr>
            <a:normAutofit/>
          </a:bodyPr>
          <a:lstStyle/>
          <a:p>
            <a:r>
              <a:rPr lang="en-GB" b="0" i="0" dirty="0">
                <a:solidFill>
                  <a:srgbClr val="202122"/>
                </a:solidFill>
                <a:effectLst/>
                <a:latin typeface="Arial" panose="020B0604020202020204" pitchFamily="34" charset="0"/>
              </a:rPr>
              <a:t>Increasingly, other media are overtaking many of the "traditional" media such as television, radio and newspaper because of a shift toward the usage of the Internet for news and music</a:t>
            </a:r>
            <a:r>
              <a:rPr lang="hr-BA" b="0" i="0" dirty="0">
                <a:solidFill>
                  <a:srgbClr val="202122"/>
                </a:solidFill>
                <a:effectLst/>
                <a:latin typeface="Arial" panose="020B0604020202020204" pitchFamily="34" charset="0"/>
              </a:rPr>
              <a:t>.</a:t>
            </a:r>
          </a:p>
          <a:p>
            <a:r>
              <a:rPr lang="en-GB" b="0" i="0" dirty="0">
                <a:solidFill>
                  <a:srgbClr val="202122"/>
                </a:solidFill>
                <a:effectLst/>
                <a:latin typeface="Arial" panose="020B0604020202020204" pitchFamily="34" charset="0"/>
              </a:rPr>
              <a:t>Online advertising began with unsolicited bulk e-mail advertising known as "</a:t>
            </a:r>
            <a:r>
              <a:rPr lang="en-GB" b="0" i="0" u="none" strike="noStrike" dirty="0">
                <a:solidFill>
                  <a:srgbClr val="3366CC"/>
                </a:solidFill>
                <a:effectLst/>
                <a:latin typeface="Arial" panose="020B0604020202020204" pitchFamily="34" charset="0"/>
                <a:hlinkClick r:id="rId2" tooltip="E-mail spam"/>
              </a:rPr>
              <a:t>e-mail spam</a:t>
            </a:r>
            <a:r>
              <a:rPr lang="en-GB" b="0" i="0" dirty="0">
                <a:solidFill>
                  <a:srgbClr val="202122"/>
                </a:solidFill>
                <a:effectLst/>
                <a:latin typeface="Arial" panose="020B0604020202020204" pitchFamily="34" charset="0"/>
              </a:rPr>
              <a:t>". Spam has been a problem for e-mail users since 1978. As new online communication channels became available, advertising followed. The first banner ad appeared on the World Wide Web in 1994.</a:t>
            </a:r>
            <a:endParaRPr lang="hr-HR" dirty="0"/>
          </a:p>
        </p:txBody>
      </p:sp>
    </p:spTree>
    <p:extLst>
      <p:ext uri="{BB962C8B-B14F-4D97-AF65-F5344CB8AC3E}">
        <p14:creationId xmlns:p14="http://schemas.microsoft.com/office/powerpoint/2010/main" val="33201125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14FED7-2777-E9F6-5836-70EAB3101CC8}"/>
              </a:ext>
            </a:extLst>
          </p:cNvPr>
          <p:cNvSpPr>
            <a:spLocks noGrp="1"/>
          </p:cNvSpPr>
          <p:nvPr>
            <p:ph type="title"/>
          </p:nvPr>
        </p:nvSpPr>
        <p:spPr/>
        <p:txBody>
          <a:bodyPr/>
          <a:lstStyle/>
          <a:p>
            <a:r>
              <a:rPr lang="hr-BA" dirty="0"/>
              <a:t>New </a:t>
            </a:r>
            <a:r>
              <a:rPr lang="hr-BA" dirty="0" err="1"/>
              <a:t>media</a:t>
            </a:r>
            <a:r>
              <a:rPr lang="hr-BA" dirty="0"/>
              <a:t> – </a:t>
            </a:r>
            <a:r>
              <a:rPr lang="hr-BA" dirty="0" err="1"/>
              <a:t>niche</a:t>
            </a:r>
            <a:r>
              <a:rPr lang="hr-BA" dirty="0"/>
              <a:t> </a:t>
            </a:r>
            <a:r>
              <a:rPr lang="hr-BA" dirty="0" err="1"/>
              <a:t>advertising</a:t>
            </a:r>
            <a:endParaRPr lang="hr-HR" dirty="0"/>
          </a:p>
        </p:txBody>
      </p:sp>
      <p:sp>
        <p:nvSpPr>
          <p:cNvPr id="3" name="Content Placeholder 2">
            <a:extLst>
              <a:ext uri="{FF2B5EF4-FFF2-40B4-BE49-F238E27FC236}">
                <a16:creationId xmlns:a16="http://schemas.microsoft.com/office/drawing/2014/main" id="{DD0D9B21-607F-C68C-53BA-7C7F1C567D06}"/>
              </a:ext>
            </a:extLst>
          </p:cNvPr>
          <p:cNvSpPr>
            <a:spLocks noGrp="1"/>
          </p:cNvSpPr>
          <p:nvPr>
            <p:ph idx="1"/>
          </p:nvPr>
        </p:nvSpPr>
        <p:spPr>
          <a:xfrm>
            <a:off x="838199" y="1825625"/>
            <a:ext cx="6729063" cy="4351338"/>
          </a:xfrm>
        </p:spPr>
        <p:txBody>
          <a:bodyPr>
            <a:normAutofit fontScale="92500" lnSpcReduction="10000"/>
          </a:bodyPr>
          <a:lstStyle/>
          <a:p>
            <a:r>
              <a:rPr lang="en-GB" b="0" i="0" dirty="0">
                <a:solidFill>
                  <a:srgbClr val="202122"/>
                </a:solidFill>
                <a:effectLst/>
                <a:latin typeface="Arial" panose="020B0604020202020204" pitchFamily="34" charset="0"/>
              </a:rPr>
              <a:t>Another significant trend regarding future of advertising is the growing importance of the </a:t>
            </a:r>
            <a:r>
              <a:rPr lang="en-GB" b="0" i="0" u="none" strike="noStrike" dirty="0">
                <a:solidFill>
                  <a:srgbClr val="3366CC"/>
                </a:solidFill>
                <a:effectLst/>
                <a:latin typeface="Arial" panose="020B0604020202020204" pitchFamily="34" charset="0"/>
              </a:rPr>
              <a:t>niche market</a:t>
            </a:r>
            <a:r>
              <a:rPr lang="en-GB" b="0" i="0" dirty="0">
                <a:solidFill>
                  <a:srgbClr val="202122"/>
                </a:solidFill>
                <a:effectLst/>
                <a:latin typeface="Arial" panose="020B0604020202020204" pitchFamily="34" charset="0"/>
              </a:rPr>
              <a:t> using niche </a:t>
            </a:r>
            <a:r>
              <a:rPr lang="en-GB" b="1" i="0" u="sng" dirty="0">
                <a:solidFill>
                  <a:schemeClr val="accent1"/>
                </a:solidFill>
                <a:effectLst/>
                <a:latin typeface="Arial" panose="020B0604020202020204" pitchFamily="34" charset="0"/>
              </a:rPr>
              <a:t>or targeted ads. </a:t>
            </a:r>
            <a:endParaRPr lang="hr-BA" b="1" i="0" u="sng" dirty="0">
              <a:solidFill>
                <a:schemeClr val="accent1"/>
              </a:solidFill>
              <a:effectLst/>
              <a:latin typeface="Arial" panose="020B0604020202020204" pitchFamily="34" charset="0"/>
            </a:endParaRPr>
          </a:p>
          <a:p>
            <a:r>
              <a:rPr lang="hr-BA" dirty="0">
                <a:solidFill>
                  <a:srgbClr val="202122"/>
                </a:solidFill>
                <a:latin typeface="Arial" panose="020B0604020202020204" pitchFamily="34" charset="0"/>
              </a:rPr>
              <a:t>U</a:t>
            </a:r>
            <a:r>
              <a:rPr lang="en-GB" b="0" i="0" dirty="0">
                <a:solidFill>
                  <a:srgbClr val="202122"/>
                </a:solidFill>
                <a:effectLst/>
                <a:latin typeface="Arial" panose="020B0604020202020204" pitchFamily="34" charset="0"/>
              </a:rPr>
              <a:t>sage tracking, customer profiles and the growing popularity of niche content brought about by everything from blogs to social networking sites, provide advertisers with audiences that are smaller but much better defined,</a:t>
            </a:r>
            <a:r>
              <a:rPr lang="hr-BA" b="0" i="0" dirty="0">
                <a:solidFill>
                  <a:srgbClr val="202122"/>
                </a:solidFill>
                <a:effectLst/>
                <a:latin typeface="Arial" panose="020B0604020202020204" pitchFamily="34" charset="0"/>
              </a:rPr>
              <a:t> </a:t>
            </a:r>
            <a:r>
              <a:rPr lang="en-GB" b="0" i="0" dirty="0">
                <a:solidFill>
                  <a:srgbClr val="202122"/>
                </a:solidFill>
                <a:effectLst/>
                <a:latin typeface="Arial" panose="020B0604020202020204" pitchFamily="34" charset="0"/>
              </a:rPr>
              <a:t>leading to ads that are more relevant to viewers and more effective for companies' marketing products.</a:t>
            </a:r>
            <a:endParaRPr lang="hr-HR" dirty="0"/>
          </a:p>
        </p:txBody>
      </p:sp>
      <p:pic>
        <p:nvPicPr>
          <p:cNvPr id="4" name="Picture 3">
            <a:extLst>
              <a:ext uri="{FF2B5EF4-FFF2-40B4-BE49-F238E27FC236}">
                <a16:creationId xmlns:a16="http://schemas.microsoft.com/office/drawing/2014/main" id="{4063ECAC-C016-9DBC-5BD8-C317E6923750}"/>
              </a:ext>
            </a:extLst>
          </p:cNvPr>
          <p:cNvPicPr>
            <a:picLocks noChangeAspect="1"/>
          </p:cNvPicPr>
          <p:nvPr/>
        </p:nvPicPr>
        <p:blipFill>
          <a:blip r:embed="rId2"/>
          <a:stretch>
            <a:fillRect/>
          </a:stretch>
        </p:blipFill>
        <p:spPr>
          <a:xfrm>
            <a:off x="7567262" y="2392326"/>
            <a:ext cx="4624737" cy="2315794"/>
          </a:xfrm>
          <a:prstGeom prst="rect">
            <a:avLst/>
          </a:prstGeom>
        </p:spPr>
      </p:pic>
    </p:spTree>
    <p:extLst>
      <p:ext uri="{BB962C8B-B14F-4D97-AF65-F5344CB8AC3E}">
        <p14:creationId xmlns:p14="http://schemas.microsoft.com/office/powerpoint/2010/main" val="4913067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CC8F6-2E20-4A7E-DCFA-41D1BBD10BFE}"/>
              </a:ext>
            </a:extLst>
          </p:cNvPr>
          <p:cNvSpPr>
            <a:spLocks noGrp="1"/>
          </p:cNvSpPr>
          <p:nvPr>
            <p:ph type="title"/>
          </p:nvPr>
        </p:nvSpPr>
        <p:spPr/>
        <p:txBody>
          <a:bodyPr>
            <a:normAutofit fontScale="90000"/>
          </a:bodyPr>
          <a:lstStyle/>
          <a:p>
            <a:r>
              <a:rPr lang="en-GB" b="1" i="0" dirty="0">
                <a:solidFill>
                  <a:srgbClr val="0F0F0F"/>
                </a:solidFill>
                <a:effectLst/>
                <a:latin typeface="Roboto" panose="02000000000000000000" pitchFamily="2" charset="0"/>
              </a:rPr>
              <a:t>How Will Generative AI Shape the Future of Marketing?</a:t>
            </a:r>
            <a:br>
              <a:rPr lang="en-GB" b="1" i="0" dirty="0">
                <a:solidFill>
                  <a:srgbClr val="0F0F0F"/>
                </a:solidFill>
                <a:effectLst/>
                <a:latin typeface="Roboto" panose="02000000000000000000" pitchFamily="2" charset="0"/>
              </a:rPr>
            </a:br>
            <a:endParaRPr lang="hr-HR" dirty="0"/>
          </a:p>
        </p:txBody>
      </p:sp>
      <p:sp>
        <p:nvSpPr>
          <p:cNvPr id="3" name="Content Placeholder 2">
            <a:extLst>
              <a:ext uri="{FF2B5EF4-FFF2-40B4-BE49-F238E27FC236}">
                <a16:creationId xmlns:a16="http://schemas.microsoft.com/office/drawing/2014/main" id="{626E8D4E-3361-B81B-BE20-ADC3CA2EC676}"/>
              </a:ext>
            </a:extLst>
          </p:cNvPr>
          <p:cNvSpPr>
            <a:spLocks noGrp="1"/>
          </p:cNvSpPr>
          <p:nvPr>
            <p:ph idx="1"/>
          </p:nvPr>
        </p:nvSpPr>
        <p:spPr/>
        <p:txBody>
          <a:bodyPr/>
          <a:lstStyle/>
          <a:p>
            <a:r>
              <a:rPr lang="hr-HR" dirty="0">
                <a:hlinkClick r:id="rId2"/>
              </a:rPr>
              <a:t>https://www.youtube.com/watch?v=PVVUPUJeezo</a:t>
            </a:r>
            <a:endParaRPr lang="hr-HR" dirty="0"/>
          </a:p>
          <a:p>
            <a:endParaRPr lang="hr-HR" dirty="0"/>
          </a:p>
        </p:txBody>
      </p:sp>
      <p:pic>
        <p:nvPicPr>
          <p:cNvPr id="5" name="Picture 4">
            <a:extLst>
              <a:ext uri="{FF2B5EF4-FFF2-40B4-BE49-F238E27FC236}">
                <a16:creationId xmlns:a16="http://schemas.microsoft.com/office/drawing/2014/main" id="{9B0CB1DB-B9D5-4412-53AA-3EA5714DB8FE}"/>
              </a:ext>
            </a:extLst>
          </p:cNvPr>
          <p:cNvPicPr>
            <a:picLocks noChangeAspect="1"/>
          </p:cNvPicPr>
          <p:nvPr/>
        </p:nvPicPr>
        <p:blipFill rotWithShape="1">
          <a:blip r:embed="rId3"/>
          <a:srcRect l="9069" t="24652" r="40088" b="31163"/>
          <a:stretch/>
        </p:blipFill>
        <p:spPr>
          <a:xfrm>
            <a:off x="2509284" y="2775209"/>
            <a:ext cx="6198781" cy="3030168"/>
          </a:xfrm>
          <a:prstGeom prst="rect">
            <a:avLst/>
          </a:prstGeom>
        </p:spPr>
      </p:pic>
    </p:spTree>
    <p:extLst>
      <p:ext uri="{BB962C8B-B14F-4D97-AF65-F5344CB8AC3E}">
        <p14:creationId xmlns:p14="http://schemas.microsoft.com/office/powerpoint/2010/main" val="2734311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1ECF46E-389E-2A62-955A-FAD234CA281B}"/>
              </a:ext>
            </a:extLst>
          </p:cNvPr>
          <p:cNvPicPr>
            <a:picLocks noGrp="1" noChangeAspect="1"/>
          </p:cNvPicPr>
          <p:nvPr>
            <p:ph idx="1"/>
          </p:nvPr>
        </p:nvPicPr>
        <p:blipFill>
          <a:blip r:embed="rId4"/>
          <a:stretch>
            <a:fillRect/>
          </a:stretch>
        </p:blipFill>
        <p:spPr>
          <a:xfrm>
            <a:off x="763437" y="542260"/>
            <a:ext cx="10228149" cy="5634703"/>
          </a:xfrm>
        </p:spPr>
      </p:pic>
      <p:pic>
        <p:nvPicPr>
          <p:cNvPr id="6" name="27 7.1">
            <a:hlinkClick r:id="" action="ppaction://media"/>
            <a:extLst>
              <a:ext uri="{FF2B5EF4-FFF2-40B4-BE49-F238E27FC236}">
                <a16:creationId xmlns:a16="http://schemas.microsoft.com/office/drawing/2014/main" id="{C66FC28F-52AD-2305-70C7-23B57D89FE3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019487" y="542260"/>
            <a:ext cx="487363" cy="487363"/>
          </a:xfrm>
          <a:prstGeom prst="rect">
            <a:avLst/>
          </a:prstGeom>
        </p:spPr>
      </p:pic>
    </p:spTree>
    <p:extLst>
      <p:ext uri="{BB962C8B-B14F-4D97-AF65-F5344CB8AC3E}">
        <p14:creationId xmlns:p14="http://schemas.microsoft.com/office/powerpoint/2010/main" val="3300634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3845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EFF2C65-3CE9-BDF0-165B-9D62A8430686}"/>
              </a:ext>
            </a:extLst>
          </p:cNvPr>
          <p:cNvPicPr>
            <a:picLocks noGrp="1" noChangeAspect="1"/>
          </p:cNvPicPr>
          <p:nvPr>
            <p:ph idx="1"/>
          </p:nvPr>
        </p:nvPicPr>
        <p:blipFill rotWithShape="1">
          <a:blip r:embed="rId3"/>
          <a:srcRect l="37171" t="47774" r="25306" b="25083"/>
          <a:stretch/>
        </p:blipFill>
        <p:spPr>
          <a:xfrm>
            <a:off x="716462" y="935664"/>
            <a:ext cx="11261925" cy="4582633"/>
          </a:xfrm>
        </p:spPr>
      </p:pic>
    </p:spTree>
    <p:extLst>
      <p:ext uri="{BB962C8B-B14F-4D97-AF65-F5344CB8AC3E}">
        <p14:creationId xmlns:p14="http://schemas.microsoft.com/office/powerpoint/2010/main" val="2085793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1951D0-0E91-CA56-F17C-5D0402C8E5ED}"/>
              </a:ext>
            </a:extLst>
          </p:cNvPr>
          <p:cNvSpPr>
            <a:spLocks noGrp="1"/>
          </p:cNvSpPr>
          <p:nvPr>
            <p:ph type="title"/>
          </p:nvPr>
        </p:nvSpPr>
        <p:spPr/>
        <p:txBody>
          <a:bodyPr/>
          <a:lstStyle/>
          <a:p>
            <a:r>
              <a:rPr lang="hr-BA" dirty="0" err="1"/>
              <a:t>Discuss</a:t>
            </a:r>
            <a:r>
              <a:rPr lang="hr-BA" dirty="0"/>
              <a:t> </a:t>
            </a:r>
            <a:r>
              <a:rPr lang="hr-BA" dirty="0" err="1"/>
              <a:t>in</a:t>
            </a:r>
            <a:r>
              <a:rPr lang="hr-BA" dirty="0"/>
              <a:t> </a:t>
            </a:r>
            <a:r>
              <a:rPr lang="hr-BA" dirty="0" err="1"/>
              <a:t>pairs</a:t>
            </a:r>
            <a:endParaRPr lang="hr-HR" dirty="0"/>
          </a:p>
        </p:txBody>
      </p:sp>
      <p:sp>
        <p:nvSpPr>
          <p:cNvPr id="3" name="Content Placeholder 2">
            <a:extLst>
              <a:ext uri="{FF2B5EF4-FFF2-40B4-BE49-F238E27FC236}">
                <a16:creationId xmlns:a16="http://schemas.microsoft.com/office/drawing/2014/main" id="{3D3E8374-59FF-60C3-1267-86A00B9125CF}"/>
              </a:ext>
            </a:extLst>
          </p:cNvPr>
          <p:cNvSpPr>
            <a:spLocks noGrp="1"/>
          </p:cNvSpPr>
          <p:nvPr>
            <p:ph idx="1"/>
          </p:nvPr>
        </p:nvSpPr>
        <p:spPr/>
        <p:txBody>
          <a:bodyPr>
            <a:normAutofit/>
          </a:bodyPr>
          <a:lstStyle/>
          <a:p>
            <a:r>
              <a:rPr lang="hr-BA" b="1" i="1" u="none" strike="noStrike" baseline="0" dirty="0" err="1">
                <a:latin typeface="ITCSymbolStd-BoldItalic"/>
              </a:rPr>
              <a:t>What</a:t>
            </a:r>
            <a:r>
              <a:rPr lang="hr-BA" b="1" i="1" u="none" strike="noStrike" baseline="0" dirty="0">
                <a:latin typeface="ITCSymbolStd-BoldItalic"/>
              </a:rPr>
              <a:t> </a:t>
            </a:r>
            <a:r>
              <a:rPr lang="hr-BA" b="1" i="1" u="none" strike="noStrike" baseline="0" dirty="0" err="1">
                <a:latin typeface="ITCSymbolStd-BoldItalic"/>
              </a:rPr>
              <a:t>is</a:t>
            </a:r>
            <a:r>
              <a:rPr lang="hr-BA" b="1" i="1" u="none" strike="noStrike" baseline="0" dirty="0">
                <a:latin typeface="ITCSymbolStd-BoldItalic"/>
              </a:rPr>
              <a:t> </a:t>
            </a:r>
            <a:r>
              <a:rPr lang="hr-BA" b="1" i="1" u="none" strike="noStrike" baseline="0" dirty="0" err="1">
                <a:latin typeface="ITCSymbolStd-BoldItalic"/>
              </a:rPr>
              <a:t>the</a:t>
            </a:r>
            <a:r>
              <a:rPr lang="hr-BA" b="1" i="1" u="none" strike="noStrike" baseline="0" dirty="0">
                <a:latin typeface="ITCSymbolStd-BoldItalic"/>
              </a:rPr>
              <a:t> </a:t>
            </a:r>
            <a:r>
              <a:rPr lang="hr-BA" b="1" i="1" u="none" strike="noStrike" baseline="0" dirty="0" err="1">
                <a:latin typeface="ITCSymbolStd-BoldItalic"/>
              </a:rPr>
              <a:t>meaning</a:t>
            </a:r>
            <a:r>
              <a:rPr lang="hr-BA" b="1" i="1" u="none" strike="noStrike" baseline="0" dirty="0">
                <a:latin typeface="ITCSymbolStd-BoldItalic"/>
              </a:rPr>
              <a:t> </a:t>
            </a:r>
            <a:r>
              <a:rPr lang="hr-BA" b="1" i="1" u="none" strike="noStrike" baseline="0" dirty="0" err="1">
                <a:latin typeface="ITCSymbolStd-BoldItalic"/>
              </a:rPr>
              <a:t>of</a:t>
            </a:r>
            <a:r>
              <a:rPr lang="hr-BA" b="1" i="1" u="none" strike="noStrike" baseline="0" dirty="0">
                <a:latin typeface="ITCSymbolStd-BoldItalic"/>
              </a:rPr>
              <a:t> </a:t>
            </a:r>
            <a:r>
              <a:rPr lang="hr-BA" b="1" i="1" u="none" strike="noStrike" baseline="0" dirty="0" err="1">
                <a:latin typeface="ITCSymbolStd-BoldItalic"/>
              </a:rPr>
              <a:t>these</a:t>
            </a:r>
            <a:r>
              <a:rPr lang="hr-BA" b="1" i="1" u="none" strike="noStrike" baseline="0" dirty="0">
                <a:latin typeface="ITCSymbolStd-BoldItalic"/>
              </a:rPr>
              <a:t> </a:t>
            </a:r>
            <a:r>
              <a:rPr lang="hr-BA" b="1" i="1" u="none" strike="noStrike" baseline="0" dirty="0" err="1">
                <a:latin typeface="ITCSymbolStd-BoldItalic"/>
              </a:rPr>
              <a:t>terms</a:t>
            </a:r>
            <a:r>
              <a:rPr lang="hr-BA" b="1" i="1" u="none" strike="noStrike" baseline="0" dirty="0">
                <a:latin typeface="ITCSymbolStd-BoldItalic"/>
              </a:rPr>
              <a:t> </a:t>
            </a:r>
            <a:r>
              <a:rPr lang="hr-BA" b="1" i="1" u="none" strike="noStrike" baseline="0" dirty="0" err="1">
                <a:latin typeface="ITCSymbolStd-BoldItalic"/>
              </a:rPr>
              <a:t>and</a:t>
            </a:r>
            <a:r>
              <a:rPr lang="hr-BA" b="1" i="1" u="none" strike="noStrike" baseline="0" dirty="0">
                <a:latin typeface="ITCSymbolStd-BoldItalic"/>
              </a:rPr>
              <a:t> how are </a:t>
            </a:r>
            <a:r>
              <a:rPr lang="hr-BA" b="1" i="1" u="none" strike="noStrike" baseline="0" dirty="0" err="1">
                <a:latin typeface="ITCSymbolStd-BoldItalic"/>
              </a:rPr>
              <a:t>they</a:t>
            </a:r>
            <a:r>
              <a:rPr lang="hr-BA" b="1" i="1" u="none" strike="noStrike" baseline="0" dirty="0">
                <a:latin typeface="ITCSymbolStd-BoldItalic"/>
              </a:rPr>
              <a:t> </a:t>
            </a:r>
            <a:r>
              <a:rPr lang="hr-BA" b="1" i="1" u="none" strike="noStrike" baseline="0" dirty="0" err="1">
                <a:latin typeface="ITCSymbolStd-BoldItalic"/>
              </a:rPr>
              <a:t>different</a:t>
            </a:r>
            <a:r>
              <a:rPr lang="hr-BA" b="1" i="1" u="none" strike="noStrike" baseline="0" dirty="0">
                <a:latin typeface="ITCSymbolStd-BoldItalic"/>
              </a:rPr>
              <a:t>? </a:t>
            </a:r>
          </a:p>
          <a:p>
            <a:pPr marL="0" indent="0" algn="l">
              <a:buNone/>
            </a:pPr>
            <a:r>
              <a:rPr lang="hr-BA" b="1" i="1" u="none" strike="noStrike" baseline="0" dirty="0">
                <a:solidFill>
                  <a:schemeClr val="accent1"/>
                </a:solidFill>
                <a:latin typeface="ITCSymbolStd-BoldItalic"/>
              </a:rPr>
              <a:t>               </a:t>
            </a:r>
            <a:r>
              <a:rPr lang="en-GB" b="1" i="1" u="none" strike="noStrike" baseline="0" dirty="0">
                <a:solidFill>
                  <a:schemeClr val="accent1"/>
                </a:solidFill>
                <a:latin typeface="ITCSymbolStd-BoldItalic"/>
              </a:rPr>
              <a:t>ad</a:t>
            </a:r>
            <a:r>
              <a:rPr lang="en-GB" b="1" i="0" u="none" strike="noStrike" baseline="0" dirty="0">
                <a:solidFill>
                  <a:schemeClr val="accent1"/>
                </a:solidFill>
                <a:latin typeface="ITCSymbolStd-Bold"/>
              </a:rPr>
              <a:t>, </a:t>
            </a:r>
            <a:r>
              <a:rPr lang="en-GB" b="1" i="1" u="none" strike="noStrike" baseline="0" dirty="0">
                <a:solidFill>
                  <a:schemeClr val="accent1"/>
                </a:solidFill>
                <a:latin typeface="ITCSymbolStd-BoldItalic"/>
              </a:rPr>
              <a:t>advert</a:t>
            </a:r>
            <a:r>
              <a:rPr lang="en-GB" b="1" i="0" u="none" strike="noStrike" baseline="0" dirty="0">
                <a:solidFill>
                  <a:schemeClr val="accent1"/>
                </a:solidFill>
                <a:latin typeface="ITCSymbolStd-Bold"/>
              </a:rPr>
              <a:t>, </a:t>
            </a:r>
            <a:r>
              <a:rPr lang="en-GB" b="1" i="1" u="none" strike="noStrike" baseline="0" dirty="0">
                <a:solidFill>
                  <a:schemeClr val="accent1"/>
                </a:solidFill>
                <a:latin typeface="ITCSymbolStd-BoldItalic"/>
              </a:rPr>
              <a:t>advertisement</a:t>
            </a:r>
            <a:endParaRPr lang="hr-BA" b="1" i="1" u="none" strike="noStrike" baseline="0" dirty="0">
              <a:solidFill>
                <a:schemeClr val="accent1"/>
              </a:solidFill>
              <a:latin typeface="ITCSymbolStd-BoldItalic"/>
            </a:endParaRPr>
          </a:p>
          <a:p>
            <a:pPr marL="0" indent="0" algn="l">
              <a:buNone/>
            </a:pPr>
            <a:endParaRPr lang="hr-BA" b="1" i="1" dirty="0">
              <a:latin typeface="ITCSymbolStd-BoldItalic"/>
            </a:endParaRPr>
          </a:p>
          <a:p>
            <a:r>
              <a:rPr lang="hr-BA" b="1" i="0" u="none" strike="noStrike" baseline="0" dirty="0" err="1">
                <a:latin typeface="ITCSymbolStd-Bold"/>
              </a:rPr>
              <a:t>What’s</a:t>
            </a:r>
            <a:r>
              <a:rPr lang="hr-BA" b="1" i="0" u="none" strike="noStrike" baseline="0" dirty="0">
                <a:latin typeface="ITCSymbolStd-Bold"/>
              </a:rPr>
              <a:t> </a:t>
            </a:r>
            <a:r>
              <a:rPr lang="hr-BA" b="1" i="0" u="none" strike="noStrike" baseline="0" dirty="0" err="1">
                <a:latin typeface="ITCSymbolStd-Bold"/>
              </a:rPr>
              <a:t>the</a:t>
            </a:r>
            <a:r>
              <a:rPr lang="hr-BA" b="1" i="0" u="none" strike="noStrike" baseline="0" dirty="0">
                <a:latin typeface="ITCSymbolStd-Bold"/>
              </a:rPr>
              <a:t> </a:t>
            </a:r>
            <a:r>
              <a:rPr lang="hr-BA" b="1" i="0" u="none" strike="noStrike" baseline="0" dirty="0" err="1">
                <a:latin typeface="ITCSymbolStd-Bold"/>
              </a:rPr>
              <a:t>verb</a:t>
            </a:r>
            <a:r>
              <a:rPr lang="hr-BA" b="1" i="0" u="none" strike="noStrike" baseline="0" dirty="0">
                <a:latin typeface="ITCSymbolStd-Bold"/>
              </a:rPr>
              <a:t>?</a:t>
            </a:r>
          </a:p>
          <a:p>
            <a:endParaRPr lang="hr-BA" b="1" dirty="0">
              <a:latin typeface="ITCSymbolStd-Bold"/>
            </a:endParaRPr>
          </a:p>
          <a:p>
            <a:r>
              <a:rPr lang="hr-BA" b="1" i="0" u="none" strike="noStrike" baseline="0" dirty="0" err="1">
                <a:latin typeface="ITCSymbolStd-Bold"/>
              </a:rPr>
              <a:t>What</a:t>
            </a:r>
            <a:r>
              <a:rPr lang="hr-BA" b="1" i="0" u="none" strike="noStrike" baseline="0" dirty="0">
                <a:latin typeface="ITCSymbolStd-Bold"/>
              </a:rPr>
              <a:t> </a:t>
            </a:r>
            <a:r>
              <a:rPr lang="hr-BA" b="1" i="0" u="none" strike="noStrike" baseline="0" dirty="0" err="1">
                <a:latin typeface="ITCSymbolStd-Bold"/>
              </a:rPr>
              <a:t>is</a:t>
            </a:r>
            <a:r>
              <a:rPr lang="hr-BA" b="1" i="0" u="none" strike="noStrike" baseline="0" dirty="0">
                <a:latin typeface="ITCSymbolStd-Bold"/>
              </a:rPr>
              <a:t> </a:t>
            </a:r>
            <a:r>
              <a:rPr lang="hr-BA" b="1" i="0" u="none" strike="noStrike" baseline="0" dirty="0" err="1">
                <a:latin typeface="ITCSymbolStd-Bold"/>
              </a:rPr>
              <a:t>advertising</a:t>
            </a:r>
            <a:r>
              <a:rPr lang="hr-BA" b="1" i="0" u="none" strike="noStrike" baseline="0" dirty="0">
                <a:latin typeface="ITCSymbolStd-Bold"/>
              </a:rPr>
              <a:t> (UK) / </a:t>
            </a:r>
            <a:r>
              <a:rPr lang="hr-BA" b="1" i="0" u="none" strike="noStrike" baseline="0" dirty="0" err="1">
                <a:latin typeface="ITCSymbolStd-Bold"/>
              </a:rPr>
              <a:t>advertizing</a:t>
            </a:r>
            <a:r>
              <a:rPr lang="hr-BA" b="1" i="0" u="none" strike="noStrike" baseline="0" dirty="0">
                <a:latin typeface="ITCSymbolStd-Bold"/>
              </a:rPr>
              <a:t> (US)? </a:t>
            </a:r>
            <a:r>
              <a:rPr lang="hr-BA" b="1" i="0" u="none" strike="noStrike" baseline="0" dirty="0" err="1">
                <a:latin typeface="ITCSymbolStd-Bold"/>
              </a:rPr>
              <a:t>Give</a:t>
            </a:r>
            <a:r>
              <a:rPr lang="hr-BA" b="1" i="0" u="none" strike="noStrike" baseline="0" dirty="0">
                <a:latin typeface="ITCSymbolStd-Bold"/>
              </a:rPr>
              <a:t> </a:t>
            </a:r>
            <a:r>
              <a:rPr lang="hr-BA" b="1" i="0" u="none" strike="noStrike" baseline="0" dirty="0" err="1">
                <a:latin typeface="ITCSymbolStd-Bold"/>
              </a:rPr>
              <a:t>your</a:t>
            </a:r>
            <a:r>
              <a:rPr lang="hr-BA" b="1" i="0" u="none" strike="noStrike" baseline="0" dirty="0">
                <a:latin typeface="ITCSymbolStd-Bold"/>
              </a:rPr>
              <a:t> </a:t>
            </a:r>
            <a:r>
              <a:rPr lang="hr-BA" b="1" i="0" u="none" strike="noStrike" baseline="0" dirty="0" err="1">
                <a:latin typeface="ITCSymbolStd-Bold"/>
              </a:rPr>
              <a:t>definition</a:t>
            </a:r>
            <a:endParaRPr lang="hr-BA" b="1" dirty="0">
              <a:latin typeface="ITCSymbolStd-Bold"/>
            </a:endParaRPr>
          </a:p>
          <a:p>
            <a:endParaRPr lang="hr-BA" b="1" i="0" u="none" strike="noStrike" baseline="0" dirty="0">
              <a:latin typeface="ITCSymbolStd-Bold"/>
            </a:endParaRPr>
          </a:p>
          <a:p>
            <a:r>
              <a:rPr lang="en-GB" b="1" i="0" u="none" strike="noStrike" baseline="0" dirty="0">
                <a:latin typeface="ITCSymbolStd-Bold"/>
              </a:rPr>
              <a:t>What are the different types of advertising?</a:t>
            </a:r>
            <a:endParaRPr lang="hr-HR" dirty="0"/>
          </a:p>
        </p:txBody>
      </p:sp>
    </p:spTree>
    <p:extLst>
      <p:ext uri="{BB962C8B-B14F-4D97-AF65-F5344CB8AC3E}">
        <p14:creationId xmlns:p14="http://schemas.microsoft.com/office/powerpoint/2010/main" val="15179442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A986AE-ADA6-D843-63C0-9927800ACFEF}"/>
              </a:ext>
            </a:extLst>
          </p:cNvPr>
          <p:cNvPicPr>
            <a:picLocks noChangeAspect="1"/>
          </p:cNvPicPr>
          <p:nvPr/>
        </p:nvPicPr>
        <p:blipFill>
          <a:blip r:embed="rId2"/>
          <a:stretch>
            <a:fillRect/>
          </a:stretch>
        </p:blipFill>
        <p:spPr>
          <a:xfrm>
            <a:off x="0" y="978195"/>
            <a:ext cx="11943185" cy="4338084"/>
          </a:xfrm>
          <a:prstGeom prst="rect">
            <a:avLst/>
          </a:prstGeom>
        </p:spPr>
      </p:pic>
    </p:spTree>
    <p:extLst>
      <p:ext uri="{BB962C8B-B14F-4D97-AF65-F5344CB8AC3E}">
        <p14:creationId xmlns:p14="http://schemas.microsoft.com/office/powerpoint/2010/main" val="18932270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D196025-E7F3-B597-71A9-6652DEDBD037}"/>
              </a:ext>
            </a:extLst>
          </p:cNvPr>
          <p:cNvPicPr>
            <a:picLocks noChangeAspect="1"/>
          </p:cNvPicPr>
          <p:nvPr/>
        </p:nvPicPr>
        <p:blipFill rotWithShape="1">
          <a:blip r:embed="rId2"/>
          <a:srcRect l="36801" t="27907" r="25524" b="42480"/>
          <a:stretch/>
        </p:blipFill>
        <p:spPr>
          <a:xfrm>
            <a:off x="722663" y="350876"/>
            <a:ext cx="10172516" cy="4497572"/>
          </a:xfrm>
          <a:prstGeom prst="rect">
            <a:avLst/>
          </a:prstGeom>
        </p:spPr>
      </p:pic>
    </p:spTree>
    <p:extLst>
      <p:ext uri="{BB962C8B-B14F-4D97-AF65-F5344CB8AC3E}">
        <p14:creationId xmlns:p14="http://schemas.microsoft.com/office/powerpoint/2010/main" val="29525912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394877B-10B6-F9C5-8FA4-2B360C5D9AAB}"/>
              </a:ext>
            </a:extLst>
          </p:cNvPr>
          <p:cNvPicPr>
            <a:picLocks noChangeAspect="1"/>
          </p:cNvPicPr>
          <p:nvPr/>
        </p:nvPicPr>
        <p:blipFill>
          <a:blip r:embed="rId4"/>
          <a:stretch>
            <a:fillRect/>
          </a:stretch>
        </p:blipFill>
        <p:spPr>
          <a:xfrm>
            <a:off x="776177" y="593330"/>
            <a:ext cx="9925223" cy="5671340"/>
          </a:xfrm>
          <a:prstGeom prst="rect">
            <a:avLst/>
          </a:prstGeom>
        </p:spPr>
      </p:pic>
      <p:pic>
        <p:nvPicPr>
          <p:cNvPr id="4" name="28 7.2">
            <a:hlinkClick r:id="" action="ppaction://media"/>
            <a:extLst>
              <a:ext uri="{FF2B5EF4-FFF2-40B4-BE49-F238E27FC236}">
                <a16:creationId xmlns:a16="http://schemas.microsoft.com/office/drawing/2014/main" id="{5B5D0D1A-FE60-91D6-01CA-304E719C2A5D}"/>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0295934" y="1834190"/>
            <a:ext cx="487363" cy="487363"/>
          </a:xfrm>
          <a:prstGeom prst="rect">
            <a:avLst/>
          </a:prstGeom>
        </p:spPr>
      </p:pic>
    </p:spTree>
    <p:extLst>
      <p:ext uri="{BB962C8B-B14F-4D97-AF65-F5344CB8AC3E}">
        <p14:creationId xmlns:p14="http://schemas.microsoft.com/office/powerpoint/2010/main" val="3646288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980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13EF249-9926-FA9C-8E55-832326CDD160}"/>
              </a:ext>
            </a:extLst>
          </p:cNvPr>
          <p:cNvPicPr>
            <a:picLocks noGrp="1" noChangeAspect="1"/>
          </p:cNvPicPr>
          <p:nvPr>
            <p:ph idx="1"/>
          </p:nvPr>
        </p:nvPicPr>
        <p:blipFill rotWithShape="1">
          <a:blip r:embed="rId2"/>
          <a:srcRect l="36209" t="23286" r="25993" b="31020"/>
          <a:stretch/>
        </p:blipFill>
        <p:spPr>
          <a:xfrm>
            <a:off x="1924492" y="469532"/>
            <a:ext cx="8665536" cy="5892565"/>
          </a:xfrm>
        </p:spPr>
      </p:pic>
    </p:spTree>
    <p:extLst>
      <p:ext uri="{BB962C8B-B14F-4D97-AF65-F5344CB8AC3E}">
        <p14:creationId xmlns:p14="http://schemas.microsoft.com/office/powerpoint/2010/main" val="29108662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0B89758-E6E4-3743-C1C5-316782DCFB28}"/>
              </a:ext>
            </a:extLst>
          </p:cNvPr>
          <p:cNvPicPr>
            <a:picLocks noChangeAspect="1"/>
          </p:cNvPicPr>
          <p:nvPr/>
        </p:nvPicPr>
        <p:blipFill rotWithShape="1">
          <a:blip r:embed="rId2"/>
          <a:srcRect l="5538" r="2666" b="10388"/>
          <a:stretch/>
        </p:blipFill>
        <p:spPr>
          <a:xfrm>
            <a:off x="5497032" y="0"/>
            <a:ext cx="6293967" cy="6858000"/>
          </a:xfrm>
          <a:prstGeom prst="rect">
            <a:avLst/>
          </a:prstGeom>
        </p:spPr>
      </p:pic>
      <p:sp>
        <p:nvSpPr>
          <p:cNvPr id="6" name="TextBox 5">
            <a:extLst>
              <a:ext uri="{FF2B5EF4-FFF2-40B4-BE49-F238E27FC236}">
                <a16:creationId xmlns:a16="http://schemas.microsoft.com/office/drawing/2014/main" id="{ED7F92B9-23C8-D1E4-1E8C-A14246E6E855}"/>
              </a:ext>
            </a:extLst>
          </p:cNvPr>
          <p:cNvSpPr txBox="1"/>
          <p:nvPr/>
        </p:nvSpPr>
        <p:spPr>
          <a:xfrm>
            <a:off x="776177" y="1286539"/>
            <a:ext cx="3859619" cy="3477875"/>
          </a:xfrm>
          <a:prstGeom prst="rect">
            <a:avLst/>
          </a:prstGeom>
          <a:noFill/>
        </p:spPr>
        <p:txBody>
          <a:bodyPr wrap="square" rtlCol="0">
            <a:spAutoFit/>
          </a:bodyPr>
          <a:lstStyle/>
          <a:p>
            <a:r>
              <a:rPr lang="hr-BA" sz="2400" b="1" i="1" dirty="0" err="1">
                <a:solidFill>
                  <a:schemeClr val="accent1"/>
                </a:solidFill>
              </a:rPr>
              <a:t>Complete</a:t>
            </a:r>
            <a:r>
              <a:rPr lang="hr-BA" sz="2400" b="1" i="1" dirty="0">
                <a:solidFill>
                  <a:schemeClr val="accent1"/>
                </a:solidFill>
              </a:rPr>
              <a:t>:</a:t>
            </a:r>
          </a:p>
          <a:p>
            <a:r>
              <a:rPr lang="hr-BA" sz="2000" dirty="0" err="1"/>
              <a:t>Campaign</a:t>
            </a:r>
            <a:endParaRPr lang="hr-BA" sz="2000" dirty="0"/>
          </a:p>
          <a:p>
            <a:r>
              <a:rPr lang="hr-BA" sz="2000" dirty="0"/>
              <a:t>Prime-time</a:t>
            </a:r>
          </a:p>
          <a:p>
            <a:r>
              <a:rPr lang="hr-BA" sz="2000" dirty="0" err="1"/>
              <a:t>Reason</a:t>
            </a:r>
            <a:endParaRPr lang="hr-BA" sz="2000" dirty="0"/>
          </a:p>
          <a:p>
            <a:r>
              <a:rPr lang="hr-BA" sz="2000" dirty="0" err="1"/>
              <a:t>Adverts</a:t>
            </a:r>
            <a:endParaRPr lang="hr-BA" sz="2000" dirty="0"/>
          </a:p>
          <a:p>
            <a:r>
              <a:rPr lang="hr-BA" sz="2000" strike="sngStrike" dirty="0"/>
              <a:t>Summary</a:t>
            </a:r>
          </a:p>
          <a:p>
            <a:r>
              <a:rPr lang="hr-BA" sz="2000" dirty="0"/>
              <a:t>Budget</a:t>
            </a:r>
          </a:p>
          <a:p>
            <a:r>
              <a:rPr lang="hr-BA" sz="2000" dirty="0"/>
              <a:t>Print</a:t>
            </a:r>
          </a:p>
          <a:p>
            <a:r>
              <a:rPr lang="hr-BA" sz="2000" dirty="0" err="1"/>
              <a:t>Queries</a:t>
            </a:r>
            <a:endParaRPr lang="hr-BA" sz="2000" dirty="0"/>
          </a:p>
          <a:p>
            <a:r>
              <a:rPr lang="hr-BA" sz="2000" dirty="0" err="1"/>
              <a:t>Deadline</a:t>
            </a:r>
            <a:endParaRPr lang="hr-BA" sz="2000" dirty="0"/>
          </a:p>
          <a:p>
            <a:endParaRPr lang="hr-HR" dirty="0"/>
          </a:p>
        </p:txBody>
      </p:sp>
    </p:spTree>
    <p:extLst>
      <p:ext uri="{BB962C8B-B14F-4D97-AF65-F5344CB8AC3E}">
        <p14:creationId xmlns:p14="http://schemas.microsoft.com/office/powerpoint/2010/main" val="17576584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429AD98A-EB90-0A7B-3AA0-E30621DF80CE}"/>
              </a:ext>
            </a:extLst>
          </p:cNvPr>
          <p:cNvPicPr>
            <a:picLocks noGrp="1" noChangeAspect="1"/>
          </p:cNvPicPr>
          <p:nvPr>
            <p:ph idx="1"/>
          </p:nvPr>
        </p:nvPicPr>
        <p:blipFill>
          <a:blip r:embed="rId2"/>
          <a:stretch>
            <a:fillRect/>
          </a:stretch>
        </p:blipFill>
        <p:spPr>
          <a:xfrm>
            <a:off x="615359" y="1924605"/>
            <a:ext cx="11576641" cy="3186095"/>
          </a:xfrm>
        </p:spPr>
      </p:pic>
    </p:spTree>
    <p:extLst>
      <p:ext uri="{BB962C8B-B14F-4D97-AF65-F5344CB8AC3E}">
        <p14:creationId xmlns:p14="http://schemas.microsoft.com/office/powerpoint/2010/main" val="26416528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81A95991-6053-552D-41E2-902338DCA2FD}"/>
              </a:ext>
            </a:extLst>
          </p:cNvPr>
          <p:cNvPicPr>
            <a:picLocks noGrp="1" noChangeAspect="1"/>
          </p:cNvPicPr>
          <p:nvPr>
            <p:ph idx="1"/>
          </p:nvPr>
        </p:nvPicPr>
        <p:blipFill rotWithShape="1">
          <a:blip r:embed="rId2"/>
          <a:srcRect l="35385" t="24019" r="25443" b="30043"/>
          <a:stretch/>
        </p:blipFill>
        <p:spPr>
          <a:xfrm>
            <a:off x="1209792" y="393405"/>
            <a:ext cx="8542809" cy="5635255"/>
          </a:xfrm>
        </p:spPr>
      </p:pic>
    </p:spTree>
    <p:extLst>
      <p:ext uri="{BB962C8B-B14F-4D97-AF65-F5344CB8AC3E}">
        <p14:creationId xmlns:p14="http://schemas.microsoft.com/office/powerpoint/2010/main" val="146106392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4B473-A880-22BC-E047-8B4F78E848E1}"/>
              </a:ext>
            </a:extLst>
          </p:cNvPr>
          <p:cNvSpPr>
            <a:spLocks noGrp="1"/>
          </p:cNvSpPr>
          <p:nvPr>
            <p:ph type="title"/>
          </p:nvPr>
        </p:nvSpPr>
        <p:spPr/>
        <p:txBody>
          <a:bodyPr/>
          <a:lstStyle/>
          <a:p>
            <a:r>
              <a:rPr lang="en-GB" dirty="0"/>
              <a:t>Resources</a:t>
            </a:r>
            <a:endParaRPr lang="hr-HR" dirty="0"/>
          </a:p>
        </p:txBody>
      </p:sp>
      <p:sp>
        <p:nvSpPr>
          <p:cNvPr id="3" name="Content Placeholder 2">
            <a:extLst>
              <a:ext uri="{FF2B5EF4-FFF2-40B4-BE49-F238E27FC236}">
                <a16:creationId xmlns:a16="http://schemas.microsoft.com/office/drawing/2014/main" id="{B5C0B9C0-21DB-A5E5-C064-6F5CBD4F93FC}"/>
              </a:ext>
            </a:extLst>
          </p:cNvPr>
          <p:cNvSpPr>
            <a:spLocks noGrp="1"/>
          </p:cNvSpPr>
          <p:nvPr>
            <p:ph idx="1"/>
          </p:nvPr>
        </p:nvSpPr>
        <p:spPr/>
        <p:txBody>
          <a:bodyPr/>
          <a:lstStyle/>
          <a:p>
            <a:r>
              <a:rPr lang="en-GB" dirty="0"/>
              <a:t>Check UNIT </a:t>
            </a:r>
            <a:r>
              <a:rPr lang="hr-BA" dirty="0"/>
              <a:t>7</a:t>
            </a:r>
            <a:r>
              <a:rPr lang="en-GB" dirty="0"/>
              <a:t>: </a:t>
            </a:r>
            <a:r>
              <a:rPr lang="hr-BA" dirty="0"/>
              <a:t>ADVERTISING </a:t>
            </a:r>
            <a:r>
              <a:rPr lang="en-GB" dirty="0"/>
              <a:t>in your Cambridge English for the Media Textbook</a:t>
            </a:r>
            <a:r>
              <a:rPr lang="hr-BA" dirty="0"/>
              <a:t> (</a:t>
            </a:r>
            <a:r>
              <a:rPr lang="hr-BA" dirty="0" err="1"/>
              <a:t>pp</a:t>
            </a:r>
            <a:r>
              <a:rPr lang="hr-BA" dirty="0"/>
              <a:t> 74- 76)</a:t>
            </a:r>
          </a:p>
          <a:p>
            <a:r>
              <a:rPr lang="hr-BA" dirty="0">
                <a:hlinkClick r:id="rId2"/>
              </a:rPr>
              <a:t>https://en.wikipedia.org/wiki/Advertising</a:t>
            </a:r>
            <a:endParaRPr lang="hr-BA" dirty="0"/>
          </a:p>
          <a:p>
            <a:endParaRPr lang="hr-BA" dirty="0"/>
          </a:p>
          <a:p>
            <a:pPr marL="0" indent="0">
              <a:buNone/>
            </a:pPr>
            <a:endParaRPr lang="hr-BA" dirty="0"/>
          </a:p>
          <a:p>
            <a:endParaRPr lang="en-GB" dirty="0"/>
          </a:p>
          <a:p>
            <a:endParaRPr lang="en-GB" dirty="0"/>
          </a:p>
        </p:txBody>
      </p:sp>
    </p:spTree>
    <p:extLst>
      <p:ext uri="{BB962C8B-B14F-4D97-AF65-F5344CB8AC3E}">
        <p14:creationId xmlns:p14="http://schemas.microsoft.com/office/powerpoint/2010/main" val="37597510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3086" y="1894114"/>
            <a:ext cx="5872065" cy="1680429"/>
          </a:xfrm>
        </p:spPr>
        <p:txBody>
          <a:bodyPr>
            <a:normAutofit/>
          </a:bodyPr>
          <a:lstStyle/>
          <a:p>
            <a:pPr algn="ctr"/>
            <a:r>
              <a:rPr lang="hr-HR" sz="4400" i="1"/>
              <a:t>#</a:t>
            </a:r>
            <a:r>
              <a:rPr lang="hr-HR" sz="4400" i="1" dirty="0"/>
              <a:t>neverstoplearning</a:t>
            </a:r>
            <a:endParaRPr lang="en-US" i="1" dirty="0"/>
          </a:p>
        </p:txBody>
      </p:sp>
    </p:spTree>
    <p:extLst>
      <p:ext uri="{BB962C8B-B14F-4D97-AF65-F5344CB8AC3E}">
        <p14:creationId xmlns:p14="http://schemas.microsoft.com/office/powerpoint/2010/main" val="3652587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414D0-A634-0FDB-253C-F37EF45EE227}"/>
              </a:ext>
            </a:extLst>
          </p:cNvPr>
          <p:cNvSpPr>
            <a:spLocks noGrp="1"/>
          </p:cNvSpPr>
          <p:nvPr>
            <p:ph type="title"/>
          </p:nvPr>
        </p:nvSpPr>
        <p:spPr/>
        <p:txBody>
          <a:bodyPr/>
          <a:lstStyle/>
          <a:p>
            <a:endParaRPr lang="hr-HR"/>
          </a:p>
        </p:txBody>
      </p:sp>
      <p:pic>
        <p:nvPicPr>
          <p:cNvPr id="5" name="Content Placeholder 4">
            <a:extLst>
              <a:ext uri="{FF2B5EF4-FFF2-40B4-BE49-F238E27FC236}">
                <a16:creationId xmlns:a16="http://schemas.microsoft.com/office/drawing/2014/main" id="{D1FDD111-8396-2051-D93A-C7DBD7AE8465}"/>
              </a:ext>
            </a:extLst>
          </p:cNvPr>
          <p:cNvPicPr>
            <a:picLocks noGrp="1" noChangeAspect="1"/>
          </p:cNvPicPr>
          <p:nvPr>
            <p:ph idx="1"/>
          </p:nvPr>
        </p:nvPicPr>
        <p:blipFill rotWithShape="1">
          <a:blip r:embed="rId2"/>
          <a:srcRect l="37034" t="43079" r="25580" b="29309"/>
          <a:stretch/>
        </p:blipFill>
        <p:spPr>
          <a:xfrm>
            <a:off x="931536" y="1552354"/>
            <a:ext cx="10083795" cy="4189228"/>
          </a:xfrm>
        </p:spPr>
      </p:pic>
    </p:spTree>
    <p:extLst>
      <p:ext uri="{BB962C8B-B14F-4D97-AF65-F5344CB8AC3E}">
        <p14:creationId xmlns:p14="http://schemas.microsoft.com/office/powerpoint/2010/main" val="4120032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EE918-40CD-2073-13AA-060BAD1693CE}"/>
              </a:ext>
            </a:extLst>
          </p:cNvPr>
          <p:cNvSpPr>
            <a:spLocks noGrp="1"/>
          </p:cNvSpPr>
          <p:nvPr>
            <p:ph type="title"/>
          </p:nvPr>
        </p:nvSpPr>
        <p:spPr/>
        <p:txBody>
          <a:bodyPr/>
          <a:lstStyle/>
          <a:p>
            <a:r>
              <a:rPr lang="hr-BA" dirty="0" err="1"/>
              <a:t>Where</a:t>
            </a:r>
            <a:r>
              <a:rPr lang="hr-BA" dirty="0"/>
              <a:t> </a:t>
            </a:r>
            <a:r>
              <a:rPr lang="hr-BA" dirty="0" err="1"/>
              <a:t>can</a:t>
            </a:r>
            <a:r>
              <a:rPr lang="hr-BA" dirty="0"/>
              <a:t> </a:t>
            </a:r>
            <a:r>
              <a:rPr lang="hr-BA" dirty="0" err="1"/>
              <a:t>you</a:t>
            </a:r>
            <a:r>
              <a:rPr lang="hr-BA" dirty="0"/>
              <a:t> </a:t>
            </a:r>
            <a:r>
              <a:rPr lang="hr-BA" dirty="0" err="1"/>
              <a:t>advertise</a:t>
            </a:r>
            <a:r>
              <a:rPr lang="hr-BA" dirty="0"/>
              <a:t>?</a:t>
            </a:r>
            <a:endParaRPr lang="hr-HR" dirty="0"/>
          </a:p>
        </p:txBody>
      </p:sp>
      <p:sp>
        <p:nvSpPr>
          <p:cNvPr id="3" name="Content Placeholder 2">
            <a:extLst>
              <a:ext uri="{FF2B5EF4-FFF2-40B4-BE49-F238E27FC236}">
                <a16:creationId xmlns:a16="http://schemas.microsoft.com/office/drawing/2014/main" id="{6537A73E-5681-2DE0-B83C-8A53152B9E26}"/>
              </a:ext>
            </a:extLst>
          </p:cNvPr>
          <p:cNvSpPr>
            <a:spLocks noGrp="1"/>
          </p:cNvSpPr>
          <p:nvPr>
            <p:ph idx="1"/>
          </p:nvPr>
        </p:nvSpPr>
        <p:spPr/>
        <p:txBody>
          <a:bodyPr>
            <a:normAutofit fontScale="92500" lnSpcReduction="10000"/>
          </a:bodyPr>
          <a:lstStyle/>
          <a:p>
            <a:pPr algn="l"/>
            <a:r>
              <a:rPr lang="en-GB" b="0" i="0" dirty="0">
                <a:solidFill>
                  <a:srgbClr val="202122"/>
                </a:solidFill>
                <a:effectLst/>
                <a:latin typeface="Arial" panose="020B0604020202020204" pitchFamily="34" charset="0"/>
              </a:rPr>
              <a:t>Virtually any medium can be used for advertising.</a:t>
            </a:r>
            <a:endParaRPr lang="hr-BA" b="0" i="0" dirty="0">
              <a:solidFill>
                <a:srgbClr val="202122"/>
              </a:solidFill>
              <a:effectLst/>
              <a:latin typeface="Arial" panose="020B0604020202020204" pitchFamily="34" charset="0"/>
            </a:endParaRPr>
          </a:p>
          <a:p>
            <a:pPr algn="l"/>
            <a:r>
              <a:rPr lang="en-GB" b="1" i="0" u="none" strike="noStrike" dirty="0">
                <a:effectLst/>
                <a:latin typeface="Arial" panose="020B0604020202020204" pitchFamily="34" charset="0"/>
              </a:rPr>
              <a:t>wall paintings</a:t>
            </a:r>
            <a:r>
              <a:rPr lang="en-GB" b="1" i="0" dirty="0">
                <a:effectLst/>
                <a:latin typeface="Arial" panose="020B0604020202020204" pitchFamily="34" charset="0"/>
              </a:rPr>
              <a:t>, </a:t>
            </a:r>
            <a:r>
              <a:rPr lang="en-GB" b="1" i="0" u="none" strike="noStrike" dirty="0">
                <a:effectLst/>
                <a:latin typeface="Arial" panose="020B0604020202020204" pitchFamily="34" charset="0"/>
              </a:rPr>
              <a:t>billboards</a:t>
            </a:r>
            <a:r>
              <a:rPr lang="en-GB" b="1" i="0" dirty="0">
                <a:effectLst/>
                <a:latin typeface="Arial" panose="020B0604020202020204" pitchFamily="34" charset="0"/>
              </a:rPr>
              <a:t>, </a:t>
            </a:r>
            <a:r>
              <a:rPr lang="en-GB" b="1" i="0" u="none" strike="noStrike" dirty="0">
                <a:effectLst/>
                <a:latin typeface="Arial" panose="020B0604020202020204" pitchFamily="34" charset="0"/>
              </a:rPr>
              <a:t>street furniture</a:t>
            </a:r>
            <a:r>
              <a:rPr lang="en-GB" b="1" i="0" dirty="0">
                <a:effectLst/>
                <a:latin typeface="Arial" panose="020B0604020202020204" pitchFamily="34" charset="0"/>
              </a:rPr>
              <a:t> </a:t>
            </a:r>
            <a:r>
              <a:rPr lang="en-GB" b="0" i="0" dirty="0">
                <a:solidFill>
                  <a:srgbClr val="202122"/>
                </a:solidFill>
                <a:effectLst/>
                <a:latin typeface="Arial" panose="020B0604020202020204" pitchFamily="34" charset="0"/>
              </a:rPr>
              <a:t>components, </a:t>
            </a:r>
            <a:endParaRPr lang="hr-BA" b="0" i="0" dirty="0">
              <a:solidFill>
                <a:srgbClr val="202122"/>
              </a:solidFill>
              <a:effectLst/>
              <a:latin typeface="Arial" panose="020B0604020202020204" pitchFamily="34" charset="0"/>
            </a:endParaRPr>
          </a:p>
          <a:p>
            <a:pPr algn="l"/>
            <a:r>
              <a:rPr lang="en-GB" b="1" i="0" dirty="0">
                <a:effectLst/>
                <a:latin typeface="Arial" panose="020B0604020202020204" pitchFamily="34" charset="0"/>
              </a:rPr>
              <a:t>printed flyers, radio, cinema and television </a:t>
            </a:r>
            <a:r>
              <a:rPr lang="en-GB" b="0" i="0" dirty="0">
                <a:solidFill>
                  <a:srgbClr val="202122"/>
                </a:solidFill>
                <a:effectLst/>
                <a:latin typeface="Arial" panose="020B0604020202020204" pitchFamily="34" charset="0"/>
              </a:rPr>
              <a:t>adverts, </a:t>
            </a:r>
            <a:endParaRPr lang="hr-BA" b="0" i="0" dirty="0">
              <a:solidFill>
                <a:srgbClr val="202122"/>
              </a:solidFill>
              <a:effectLst/>
              <a:latin typeface="Arial" panose="020B0604020202020204" pitchFamily="34" charset="0"/>
            </a:endParaRPr>
          </a:p>
          <a:p>
            <a:pPr algn="l"/>
            <a:r>
              <a:rPr lang="en-GB" b="1" i="0" u="none" strike="noStrike" dirty="0">
                <a:effectLst/>
                <a:latin typeface="Arial" panose="020B0604020202020204" pitchFamily="34" charset="0"/>
              </a:rPr>
              <a:t>web banners</a:t>
            </a:r>
            <a:r>
              <a:rPr lang="en-GB" b="0" i="0" dirty="0">
                <a:effectLst/>
                <a:latin typeface="Arial" panose="020B0604020202020204" pitchFamily="34" charset="0"/>
              </a:rPr>
              <a:t>, </a:t>
            </a:r>
            <a:r>
              <a:rPr lang="en-GB" dirty="0">
                <a:effectLst/>
                <a:latin typeface="Arial" panose="020B0604020202020204" pitchFamily="34" charset="0"/>
              </a:rPr>
              <a:t>web </a:t>
            </a:r>
            <a:r>
              <a:rPr lang="en-GB" u="none" strike="noStrike" dirty="0">
                <a:effectLst/>
                <a:latin typeface="Arial" panose="020B0604020202020204" pitchFamily="34" charset="0"/>
              </a:rPr>
              <a:t>pop</a:t>
            </a:r>
            <a:r>
              <a:rPr lang="hr-BA" u="none" strike="noStrike" dirty="0">
                <a:effectLst/>
                <a:latin typeface="Arial" panose="020B0604020202020204" pitchFamily="34" charset="0"/>
              </a:rPr>
              <a:t>-</a:t>
            </a:r>
            <a:r>
              <a:rPr lang="en-GB" u="none" strike="noStrike" dirty="0">
                <a:effectLst/>
                <a:latin typeface="Arial" panose="020B0604020202020204" pitchFamily="34" charset="0"/>
              </a:rPr>
              <a:t>ups</a:t>
            </a:r>
            <a:endParaRPr lang="hr-BA" u="none" strike="noStrike" dirty="0">
              <a:effectLst/>
              <a:latin typeface="Arial" panose="020B0604020202020204" pitchFamily="34" charset="0"/>
            </a:endParaRPr>
          </a:p>
          <a:p>
            <a:pPr algn="l"/>
            <a:r>
              <a:rPr lang="en-GB" b="1" u="none" strike="noStrike" dirty="0">
                <a:effectLst/>
                <a:latin typeface="Arial" panose="020B0604020202020204" pitchFamily="34" charset="0"/>
              </a:rPr>
              <a:t>skywriting</a:t>
            </a:r>
            <a:r>
              <a:rPr lang="en-GB" b="0" i="0" dirty="0">
                <a:effectLst/>
                <a:latin typeface="Arial" panose="020B0604020202020204" pitchFamily="34" charset="0"/>
              </a:rPr>
              <a:t>, banners attached to or sides of airplanes </a:t>
            </a:r>
            <a:r>
              <a:rPr lang="en-GB" b="1" i="0" dirty="0">
                <a:effectLst/>
                <a:latin typeface="Arial" panose="020B0604020202020204" pitchFamily="34" charset="0"/>
              </a:rPr>
              <a:t>("</a:t>
            </a:r>
            <a:r>
              <a:rPr lang="en-GB" b="1" i="0" u="none" strike="noStrike" dirty="0" err="1">
                <a:effectLst/>
                <a:latin typeface="Arial" panose="020B0604020202020204" pitchFamily="34" charset="0"/>
              </a:rPr>
              <a:t>logojets</a:t>
            </a:r>
            <a:r>
              <a:rPr lang="en-GB" b="1" i="0" dirty="0">
                <a:effectLst/>
                <a:latin typeface="Arial" panose="020B0604020202020204" pitchFamily="34" charset="0"/>
              </a:rPr>
              <a:t>"), </a:t>
            </a:r>
            <a:r>
              <a:rPr lang="en-GB" b="0" i="0" u="none" strike="noStrike" dirty="0">
                <a:effectLst/>
                <a:latin typeface="Arial" panose="020B0604020202020204" pitchFamily="34" charset="0"/>
              </a:rPr>
              <a:t>in-flight advertisements</a:t>
            </a:r>
            <a:r>
              <a:rPr lang="en-GB" b="0" i="0" dirty="0">
                <a:effectLst/>
                <a:latin typeface="Arial" panose="020B0604020202020204" pitchFamily="34" charset="0"/>
              </a:rPr>
              <a:t> on </a:t>
            </a:r>
            <a:r>
              <a:rPr lang="en-GB" b="0" i="0" u="none" strike="noStrike" dirty="0">
                <a:effectLst/>
                <a:latin typeface="Arial" panose="020B0604020202020204" pitchFamily="34" charset="0"/>
              </a:rPr>
              <a:t>seatback tray tables</a:t>
            </a:r>
            <a:r>
              <a:rPr lang="en-GB" b="0" i="0" dirty="0">
                <a:effectLst/>
                <a:latin typeface="Arial" panose="020B0604020202020204" pitchFamily="34" charset="0"/>
              </a:rPr>
              <a:t> or overhead storage bins</a:t>
            </a:r>
            <a:endParaRPr lang="hr-BA" b="0" i="0" dirty="0">
              <a:effectLst/>
              <a:latin typeface="Arial" panose="020B0604020202020204" pitchFamily="34" charset="0"/>
            </a:endParaRPr>
          </a:p>
          <a:p>
            <a:pPr algn="l"/>
            <a:r>
              <a:rPr lang="en-GB" b="1" i="0" dirty="0">
                <a:effectLst/>
                <a:latin typeface="Arial" panose="020B0604020202020204" pitchFamily="34" charset="0"/>
              </a:rPr>
              <a:t>bus stop benches</a:t>
            </a:r>
            <a:r>
              <a:rPr lang="en-GB" b="0" i="0" dirty="0">
                <a:solidFill>
                  <a:srgbClr val="202122"/>
                </a:solidFill>
                <a:effectLst/>
                <a:latin typeface="Arial" panose="020B0604020202020204" pitchFamily="34" charset="0"/>
              </a:rPr>
              <a:t>, subway platforms and trains</a:t>
            </a:r>
            <a:r>
              <a:rPr lang="hr-BA" b="0" i="0" dirty="0">
                <a:solidFill>
                  <a:srgbClr val="202122"/>
                </a:solidFill>
                <a:effectLst/>
                <a:latin typeface="Arial" panose="020B0604020202020204" pitchFamily="34" charset="0"/>
              </a:rPr>
              <a:t>, </a:t>
            </a:r>
            <a:r>
              <a:rPr lang="en-GB" b="1" i="0" dirty="0">
                <a:solidFill>
                  <a:srgbClr val="202122"/>
                </a:solidFill>
                <a:effectLst/>
                <a:latin typeface="Arial" panose="020B0604020202020204" pitchFamily="34" charset="0"/>
              </a:rPr>
              <a:t>roof mounts</a:t>
            </a:r>
            <a:endParaRPr lang="hr-BA" b="1" i="0" dirty="0">
              <a:solidFill>
                <a:srgbClr val="202122"/>
              </a:solidFill>
              <a:effectLst/>
              <a:latin typeface="Arial" panose="020B0604020202020204" pitchFamily="34" charset="0"/>
            </a:endParaRPr>
          </a:p>
          <a:p>
            <a:pPr algn="l"/>
            <a:r>
              <a:rPr lang="en-GB" b="1" i="0" u="none" strike="noStrike" dirty="0">
                <a:effectLst/>
                <a:latin typeface="Arial" panose="020B0604020202020204" pitchFamily="34" charset="0"/>
              </a:rPr>
              <a:t>human billboards</a:t>
            </a:r>
            <a:endParaRPr lang="hr-BA" b="1" u="none" strike="noStrike" dirty="0">
              <a:latin typeface="Arial" panose="020B0604020202020204" pitchFamily="34" charset="0"/>
            </a:endParaRPr>
          </a:p>
          <a:p>
            <a:pPr algn="l"/>
            <a:r>
              <a:rPr lang="en-GB" b="0" i="0" u="none" strike="noStrike" dirty="0">
                <a:effectLst/>
                <a:latin typeface="Arial" panose="020B0604020202020204" pitchFamily="34" charset="0"/>
              </a:rPr>
              <a:t>shopping cart</a:t>
            </a:r>
            <a:r>
              <a:rPr lang="hr-BA" b="0" i="0" u="none" strike="noStrike" dirty="0">
                <a:effectLst/>
                <a:latin typeface="Arial" panose="020B0604020202020204" pitchFamily="34" charset="0"/>
              </a:rPr>
              <a:t>s</a:t>
            </a:r>
            <a:r>
              <a:rPr lang="en-GB" b="0" i="0" dirty="0">
                <a:effectLst/>
                <a:latin typeface="Arial" panose="020B0604020202020204" pitchFamily="34" charset="0"/>
              </a:rPr>
              <a:t> (</a:t>
            </a:r>
            <a:r>
              <a:rPr lang="en-GB" b="1" i="0" u="sng" dirty="0" err="1">
                <a:effectLst/>
                <a:latin typeface="Arial" panose="020B0604020202020204" pitchFamily="34" charset="0"/>
              </a:rPr>
              <a:t>grabertising</a:t>
            </a:r>
            <a:r>
              <a:rPr lang="en-GB" b="0" i="0" dirty="0">
                <a:effectLst/>
                <a:latin typeface="Arial" panose="020B0604020202020204" pitchFamily="34" charset="0"/>
              </a:rPr>
              <a:t>)</a:t>
            </a:r>
          </a:p>
          <a:p>
            <a:endParaRPr lang="hr-HR" dirty="0"/>
          </a:p>
        </p:txBody>
      </p:sp>
    </p:spTree>
    <p:extLst>
      <p:ext uri="{BB962C8B-B14F-4D97-AF65-F5344CB8AC3E}">
        <p14:creationId xmlns:p14="http://schemas.microsoft.com/office/powerpoint/2010/main" val="34758689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shopping cart with a sign&#10;&#10;Description automatically generated">
            <a:extLst>
              <a:ext uri="{FF2B5EF4-FFF2-40B4-BE49-F238E27FC236}">
                <a16:creationId xmlns:a16="http://schemas.microsoft.com/office/drawing/2014/main" id="{A5712411-E356-EFAE-0B4B-89A920BDDE52}"/>
              </a:ext>
            </a:extLst>
          </p:cNvPr>
          <p:cNvPicPr>
            <a:picLocks noGrp="1" noChangeAspect="1"/>
          </p:cNvPicPr>
          <p:nvPr>
            <p:ph idx="1"/>
          </p:nvPr>
        </p:nvPicPr>
        <p:blipFill>
          <a:blip r:embed="rId2"/>
          <a:stretch>
            <a:fillRect/>
          </a:stretch>
        </p:blipFill>
        <p:spPr>
          <a:xfrm>
            <a:off x="312553" y="308344"/>
            <a:ext cx="3531777" cy="2648833"/>
          </a:xfrm>
        </p:spPr>
      </p:pic>
      <p:pic>
        <p:nvPicPr>
          <p:cNvPr id="2050" name="Picture 2" descr="Juice Company Billboard Banner Design Template – GraphicsFamily">
            <a:extLst>
              <a:ext uri="{FF2B5EF4-FFF2-40B4-BE49-F238E27FC236}">
                <a16:creationId xmlns:a16="http://schemas.microsoft.com/office/drawing/2014/main" id="{7D7A746F-46F9-B348-3490-C3FB9FA2199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9213"/>
          <a:stretch/>
        </p:blipFill>
        <p:spPr bwMode="auto">
          <a:xfrm>
            <a:off x="4006038" y="202681"/>
            <a:ext cx="3531778" cy="286015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B6C2F6D7-8BF8-6322-A685-4DF3C7A60AD7}"/>
              </a:ext>
            </a:extLst>
          </p:cNvPr>
          <p:cNvPicPr>
            <a:picLocks noChangeAspect="1"/>
          </p:cNvPicPr>
          <p:nvPr/>
        </p:nvPicPr>
        <p:blipFill rotWithShape="1">
          <a:blip r:embed="rId4"/>
          <a:srcRect l="23786" r="23557"/>
          <a:stretch/>
        </p:blipFill>
        <p:spPr>
          <a:xfrm>
            <a:off x="4895709" y="3336469"/>
            <a:ext cx="2254101" cy="2955538"/>
          </a:xfrm>
          <a:prstGeom prst="rect">
            <a:avLst/>
          </a:prstGeom>
        </p:spPr>
      </p:pic>
      <p:pic>
        <p:nvPicPr>
          <p:cNvPr id="7" name="Picture 6">
            <a:extLst>
              <a:ext uri="{FF2B5EF4-FFF2-40B4-BE49-F238E27FC236}">
                <a16:creationId xmlns:a16="http://schemas.microsoft.com/office/drawing/2014/main" id="{ABDB10C8-53E6-2B83-B6F4-BB233C035215}"/>
              </a:ext>
            </a:extLst>
          </p:cNvPr>
          <p:cNvPicPr>
            <a:picLocks noChangeAspect="1"/>
          </p:cNvPicPr>
          <p:nvPr/>
        </p:nvPicPr>
        <p:blipFill rotWithShape="1">
          <a:blip r:embed="rId5"/>
          <a:srcRect b="13741"/>
          <a:stretch/>
        </p:blipFill>
        <p:spPr>
          <a:xfrm>
            <a:off x="7489175" y="3683517"/>
            <a:ext cx="4262171" cy="2228185"/>
          </a:xfrm>
          <a:prstGeom prst="rect">
            <a:avLst/>
          </a:prstGeom>
        </p:spPr>
      </p:pic>
      <p:pic>
        <p:nvPicPr>
          <p:cNvPr id="8" name="Picture 7">
            <a:extLst>
              <a:ext uri="{FF2B5EF4-FFF2-40B4-BE49-F238E27FC236}">
                <a16:creationId xmlns:a16="http://schemas.microsoft.com/office/drawing/2014/main" id="{FD0D150E-622D-AEB7-43DA-3368EA7738D1}"/>
              </a:ext>
            </a:extLst>
          </p:cNvPr>
          <p:cNvPicPr>
            <a:picLocks noChangeAspect="1"/>
          </p:cNvPicPr>
          <p:nvPr/>
        </p:nvPicPr>
        <p:blipFill>
          <a:blip r:embed="rId6"/>
          <a:stretch>
            <a:fillRect/>
          </a:stretch>
        </p:blipFill>
        <p:spPr>
          <a:xfrm>
            <a:off x="312553" y="3336469"/>
            <a:ext cx="4185684" cy="2788712"/>
          </a:xfrm>
          <a:prstGeom prst="rect">
            <a:avLst/>
          </a:prstGeom>
        </p:spPr>
      </p:pic>
      <p:pic>
        <p:nvPicPr>
          <p:cNvPr id="9" name="Picture 8">
            <a:extLst>
              <a:ext uri="{FF2B5EF4-FFF2-40B4-BE49-F238E27FC236}">
                <a16:creationId xmlns:a16="http://schemas.microsoft.com/office/drawing/2014/main" id="{35312006-3B27-04BC-697B-0B055C3124E2}"/>
              </a:ext>
            </a:extLst>
          </p:cNvPr>
          <p:cNvPicPr>
            <a:picLocks noChangeAspect="1"/>
          </p:cNvPicPr>
          <p:nvPr/>
        </p:nvPicPr>
        <p:blipFill>
          <a:blip r:embed="rId7"/>
          <a:stretch>
            <a:fillRect/>
          </a:stretch>
        </p:blipFill>
        <p:spPr>
          <a:xfrm>
            <a:off x="7586198" y="619483"/>
            <a:ext cx="4605802" cy="2026553"/>
          </a:xfrm>
          <a:prstGeom prst="rect">
            <a:avLst/>
          </a:prstGeom>
        </p:spPr>
      </p:pic>
    </p:spTree>
    <p:extLst>
      <p:ext uri="{BB962C8B-B14F-4D97-AF65-F5344CB8AC3E}">
        <p14:creationId xmlns:p14="http://schemas.microsoft.com/office/powerpoint/2010/main" val="1237236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81CCEA-7300-CEB5-0053-2348713DA893}"/>
              </a:ext>
            </a:extLst>
          </p:cNvPr>
          <p:cNvSpPr>
            <a:spLocks noGrp="1"/>
          </p:cNvSpPr>
          <p:nvPr>
            <p:ph type="title"/>
          </p:nvPr>
        </p:nvSpPr>
        <p:spPr/>
        <p:txBody>
          <a:bodyPr/>
          <a:lstStyle/>
          <a:p>
            <a:r>
              <a:rPr lang="hr-BA" dirty="0"/>
              <a:t>TV</a:t>
            </a:r>
            <a:endParaRPr lang="hr-HR" dirty="0"/>
          </a:p>
        </p:txBody>
      </p:sp>
      <p:sp>
        <p:nvSpPr>
          <p:cNvPr id="3" name="Content Placeholder 2">
            <a:extLst>
              <a:ext uri="{FF2B5EF4-FFF2-40B4-BE49-F238E27FC236}">
                <a16:creationId xmlns:a16="http://schemas.microsoft.com/office/drawing/2014/main" id="{084539BB-21B5-D910-4F0B-0C9C844095E6}"/>
              </a:ext>
            </a:extLst>
          </p:cNvPr>
          <p:cNvSpPr>
            <a:spLocks noGrp="1"/>
          </p:cNvSpPr>
          <p:nvPr>
            <p:ph idx="1"/>
          </p:nvPr>
        </p:nvSpPr>
        <p:spPr/>
        <p:txBody>
          <a:bodyPr/>
          <a:lstStyle/>
          <a:p>
            <a:r>
              <a:rPr lang="en-GB" dirty="0"/>
              <a:t>Television advertising is one of the most expensive types of advertising; networks charge large amounts for commercial airtime during popular events. </a:t>
            </a:r>
            <a:endParaRPr lang="hr-BA" dirty="0"/>
          </a:p>
          <a:p>
            <a:r>
              <a:rPr lang="en-GB" b="0" i="0" dirty="0">
                <a:solidFill>
                  <a:srgbClr val="202122"/>
                </a:solidFill>
                <a:effectLst/>
                <a:latin typeface="Arial" panose="020B0604020202020204" pitchFamily="34" charset="0"/>
              </a:rPr>
              <a:t>An </a:t>
            </a:r>
            <a:r>
              <a:rPr lang="en-GB" b="0" i="0" u="none" strike="noStrike" dirty="0">
                <a:solidFill>
                  <a:srgbClr val="3366CC"/>
                </a:solidFill>
                <a:effectLst/>
                <a:latin typeface="Arial" panose="020B0604020202020204" pitchFamily="34" charset="0"/>
              </a:rPr>
              <a:t>infomercial</a:t>
            </a:r>
            <a:r>
              <a:rPr lang="en-GB" b="0" i="0" dirty="0">
                <a:solidFill>
                  <a:srgbClr val="202122"/>
                </a:solidFill>
                <a:effectLst/>
                <a:latin typeface="Arial" panose="020B0604020202020204" pitchFamily="34" charset="0"/>
              </a:rPr>
              <a:t> is a long-format television commercial, typically five minutes or longer. The name blends the words "information" and "commercial". The main objective in an infomercial is to create an </a:t>
            </a:r>
            <a:r>
              <a:rPr lang="en-GB" b="0" i="0" u="none" strike="noStrike" dirty="0">
                <a:solidFill>
                  <a:srgbClr val="3366CC"/>
                </a:solidFill>
                <a:effectLst/>
                <a:latin typeface="Arial" panose="020B0604020202020204" pitchFamily="34" charset="0"/>
              </a:rPr>
              <a:t>impulse purchase</a:t>
            </a:r>
            <a:r>
              <a:rPr lang="en-GB" b="0" i="0" dirty="0">
                <a:solidFill>
                  <a:srgbClr val="202122"/>
                </a:solidFill>
                <a:effectLst/>
                <a:latin typeface="Arial" panose="020B0604020202020204" pitchFamily="34" charset="0"/>
              </a:rPr>
              <a:t>, so that the target sees the presentation and then immediately buys the product through the advertised </a:t>
            </a:r>
            <a:r>
              <a:rPr lang="en-GB" b="0" i="0" u="none" strike="noStrike" dirty="0">
                <a:solidFill>
                  <a:srgbClr val="3366CC"/>
                </a:solidFill>
                <a:effectLst/>
                <a:latin typeface="Arial" panose="020B0604020202020204" pitchFamily="34" charset="0"/>
              </a:rPr>
              <a:t>toll-free telephone number</a:t>
            </a:r>
            <a:r>
              <a:rPr lang="en-GB" b="0" i="0" dirty="0">
                <a:solidFill>
                  <a:srgbClr val="202122"/>
                </a:solidFill>
                <a:effectLst/>
                <a:latin typeface="Arial" panose="020B0604020202020204" pitchFamily="34" charset="0"/>
              </a:rPr>
              <a:t> or website.</a:t>
            </a:r>
            <a:endParaRPr lang="hr-HR" dirty="0"/>
          </a:p>
        </p:txBody>
      </p:sp>
    </p:spTree>
    <p:extLst>
      <p:ext uri="{BB962C8B-B14F-4D97-AF65-F5344CB8AC3E}">
        <p14:creationId xmlns:p14="http://schemas.microsoft.com/office/powerpoint/2010/main" val="3456435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C4A6D00D-8778-72D8-68E1-5E27B646047C}"/>
              </a:ext>
            </a:extLst>
          </p:cNvPr>
          <p:cNvPicPr>
            <a:picLocks noGrp="1" noChangeAspect="1"/>
          </p:cNvPicPr>
          <p:nvPr>
            <p:ph idx="1"/>
          </p:nvPr>
        </p:nvPicPr>
        <p:blipFill rotWithShape="1">
          <a:blip r:embed="rId2"/>
          <a:srcRect b="9371"/>
          <a:stretch/>
        </p:blipFill>
        <p:spPr>
          <a:xfrm>
            <a:off x="1166896" y="846937"/>
            <a:ext cx="9401865" cy="5164125"/>
          </a:xfrm>
          <a:prstGeom prst="rect">
            <a:avLst/>
          </a:prstGeom>
        </p:spPr>
      </p:pic>
    </p:spTree>
    <p:extLst>
      <p:ext uri="{BB962C8B-B14F-4D97-AF65-F5344CB8AC3E}">
        <p14:creationId xmlns:p14="http://schemas.microsoft.com/office/powerpoint/2010/main" val="3717440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2B81F-61F3-C114-7809-440E39EA9973}"/>
              </a:ext>
            </a:extLst>
          </p:cNvPr>
          <p:cNvSpPr>
            <a:spLocks noGrp="1"/>
          </p:cNvSpPr>
          <p:nvPr>
            <p:ph type="title"/>
          </p:nvPr>
        </p:nvSpPr>
        <p:spPr/>
        <p:txBody>
          <a:bodyPr/>
          <a:lstStyle/>
          <a:p>
            <a:r>
              <a:rPr lang="hr-BA" dirty="0"/>
              <a:t>Radio</a:t>
            </a:r>
            <a:endParaRPr lang="hr-HR" dirty="0"/>
          </a:p>
        </p:txBody>
      </p:sp>
      <p:sp>
        <p:nvSpPr>
          <p:cNvPr id="3" name="Content Placeholder 2">
            <a:extLst>
              <a:ext uri="{FF2B5EF4-FFF2-40B4-BE49-F238E27FC236}">
                <a16:creationId xmlns:a16="http://schemas.microsoft.com/office/drawing/2014/main" id="{004C4085-A783-2597-CDD9-C5C5AFF86E43}"/>
              </a:ext>
            </a:extLst>
          </p:cNvPr>
          <p:cNvSpPr>
            <a:spLocks noGrp="1"/>
          </p:cNvSpPr>
          <p:nvPr>
            <p:ph idx="1"/>
          </p:nvPr>
        </p:nvSpPr>
        <p:spPr/>
        <p:txBody>
          <a:bodyPr/>
          <a:lstStyle/>
          <a:p>
            <a:r>
              <a:rPr lang="en-GB" b="0" i="0" u="none" strike="noStrike" dirty="0">
                <a:solidFill>
                  <a:srgbClr val="3366CC"/>
                </a:solidFill>
                <a:effectLst/>
                <a:latin typeface="Arial" panose="020B0604020202020204" pitchFamily="34" charset="0"/>
                <a:hlinkClick r:id="rId2" tooltip="Radio"/>
              </a:rPr>
              <a:t>Radio</a:t>
            </a:r>
            <a:r>
              <a:rPr lang="en-GB" b="0" i="0" dirty="0">
                <a:solidFill>
                  <a:srgbClr val="202122"/>
                </a:solidFill>
                <a:effectLst/>
                <a:latin typeface="Arial" panose="020B0604020202020204" pitchFamily="34" charset="0"/>
              </a:rPr>
              <a:t> advertisements are broadcast as radio waves to the air from a transmitter to an antenna and a thus to a receiving device. Airtime is purchased from a station or network in exchange for airing the commercials.</a:t>
            </a:r>
            <a:endParaRPr lang="hr-BA" b="0" i="0" dirty="0">
              <a:solidFill>
                <a:srgbClr val="202122"/>
              </a:solidFill>
              <a:effectLst/>
              <a:latin typeface="Arial" panose="020B0604020202020204" pitchFamily="34" charset="0"/>
            </a:endParaRPr>
          </a:p>
          <a:p>
            <a:endParaRPr lang="hr-BA" b="0" i="0" dirty="0">
              <a:solidFill>
                <a:srgbClr val="202122"/>
              </a:solidFill>
              <a:effectLst/>
              <a:latin typeface="Arial" panose="020B0604020202020204" pitchFamily="34" charset="0"/>
            </a:endParaRPr>
          </a:p>
          <a:p>
            <a:r>
              <a:rPr lang="hr-BA" dirty="0">
                <a:solidFill>
                  <a:srgbClr val="202122"/>
                </a:solidFill>
                <a:latin typeface="Arial" panose="020B0604020202020204" pitchFamily="34" charset="0"/>
              </a:rPr>
              <a:t>A </a:t>
            </a:r>
            <a:r>
              <a:rPr lang="hr-BA" dirty="0" err="1">
                <a:solidFill>
                  <a:srgbClr val="202122"/>
                </a:solidFill>
                <a:latin typeface="Arial" panose="020B0604020202020204" pitchFamily="34" charset="0"/>
              </a:rPr>
              <a:t>famous</a:t>
            </a:r>
            <a:r>
              <a:rPr lang="hr-BA" dirty="0">
                <a:solidFill>
                  <a:srgbClr val="202122"/>
                </a:solidFill>
                <a:latin typeface="Arial" panose="020B0604020202020204" pitchFamily="34" charset="0"/>
              </a:rPr>
              <a:t> radio </a:t>
            </a:r>
            <a:r>
              <a:rPr lang="hr-BA" dirty="0" err="1">
                <a:solidFill>
                  <a:srgbClr val="202122"/>
                </a:solidFill>
                <a:latin typeface="Arial" panose="020B0604020202020204" pitchFamily="34" charset="0"/>
              </a:rPr>
              <a:t>commercial</a:t>
            </a:r>
            <a:r>
              <a:rPr lang="hr-BA" dirty="0">
                <a:solidFill>
                  <a:srgbClr val="202122"/>
                </a:solidFill>
                <a:latin typeface="Arial" panose="020B0604020202020204" pitchFamily="34" charset="0"/>
              </a:rPr>
              <a:t>: </a:t>
            </a:r>
            <a:r>
              <a:rPr lang="en-GB" b="1" i="0" dirty="0">
                <a:solidFill>
                  <a:srgbClr val="4D4D4D"/>
                </a:solidFill>
                <a:effectLst/>
                <a:latin typeface="Domine"/>
              </a:rPr>
              <a:t>Volkswagen – Mysteries of the Universe (2012)</a:t>
            </a:r>
            <a:r>
              <a:rPr lang="hr-BA" b="1" i="0" dirty="0">
                <a:solidFill>
                  <a:srgbClr val="4D4D4D"/>
                </a:solidFill>
                <a:effectLst/>
                <a:latin typeface="Domine"/>
              </a:rPr>
              <a:t> </a:t>
            </a:r>
            <a:r>
              <a:rPr lang="hr-HR" dirty="0">
                <a:hlinkClick r:id="rId3"/>
              </a:rPr>
              <a:t>https://www.youtube.com/watch?v=cBO2vzcNpAM</a:t>
            </a:r>
            <a:endParaRPr lang="hr-BA" dirty="0">
              <a:solidFill>
                <a:srgbClr val="202122"/>
              </a:solidFill>
              <a:latin typeface="Arial" panose="020B0604020202020204" pitchFamily="34" charset="0"/>
            </a:endParaRPr>
          </a:p>
          <a:p>
            <a:endParaRPr lang="hr-HR" dirty="0"/>
          </a:p>
        </p:txBody>
      </p:sp>
    </p:spTree>
    <p:extLst>
      <p:ext uri="{BB962C8B-B14F-4D97-AF65-F5344CB8AC3E}">
        <p14:creationId xmlns:p14="http://schemas.microsoft.com/office/powerpoint/2010/main" val="2215715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8CAD2-2F59-8B14-26B9-2EBB9BF1790F}"/>
              </a:ext>
            </a:extLst>
          </p:cNvPr>
          <p:cNvSpPr>
            <a:spLocks noGrp="1"/>
          </p:cNvSpPr>
          <p:nvPr>
            <p:ph type="title"/>
          </p:nvPr>
        </p:nvSpPr>
        <p:spPr/>
        <p:txBody>
          <a:bodyPr/>
          <a:lstStyle/>
          <a:p>
            <a:r>
              <a:rPr lang="hr-BA" dirty="0"/>
              <a:t>Online</a:t>
            </a:r>
            <a:endParaRPr lang="hr-HR" dirty="0"/>
          </a:p>
        </p:txBody>
      </p:sp>
      <p:sp>
        <p:nvSpPr>
          <p:cNvPr id="3" name="Content Placeholder 2">
            <a:extLst>
              <a:ext uri="{FF2B5EF4-FFF2-40B4-BE49-F238E27FC236}">
                <a16:creationId xmlns:a16="http://schemas.microsoft.com/office/drawing/2014/main" id="{4F78004D-1985-3ADD-3402-2288314CB709}"/>
              </a:ext>
            </a:extLst>
          </p:cNvPr>
          <p:cNvSpPr>
            <a:spLocks noGrp="1"/>
          </p:cNvSpPr>
          <p:nvPr>
            <p:ph idx="1"/>
          </p:nvPr>
        </p:nvSpPr>
        <p:spPr/>
        <p:txBody>
          <a:bodyPr/>
          <a:lstStyle/>
          <a:p>
            <a:r>
              <a:rPr lang="en-GB" b="0" i="0" dirty="0">
                <a:solidFill>
                  <a:srgbClr val="202122"/>
                </a:solidFill>
                <a:effectLst/>
                <a:latin typeface="Arial" panose="020B0604020202020204" pitchFamily="34" charset="0"/>
              </a:rPr>
              <a:t>Online advertising is a form of </a:t>
            </a:r>
            <a:r>
              <a:rPr lang="en-GB" b="0" i="0" u="none" strike="noStrike" dirty="0">
                <a:solidFill>
                  <a:srgbClr val="3366CC"/>
                </a:solidFill>
                <a:effectLst/>
                <a:latin typeface="Arial" panose="020B0604020202020204" pitchFamily="34" charset="0"/>
              </a:rPr>
              <a:t>promotion</a:t>
            </a:r>
            <a:r>
              <a:rPr lang="en-GB" b="0" i="0" dirty="0">
                <a:solidFill>
                  <a:srgbClr val="202122"/>
                </a:solidFill>
                <a:effectLst/>
                <a:latin typeface="Arial" panose="020B0604020202020204" pitchFamily="34" charset="0"/>
              </a:rPr>
              <a:t> that uses the Internet and </a:t>
            </a:r>
            <a:r>
              <a:rPr lang="en-GB" b="0" i="0" u="none" strike="noStrike" dirty="0">
                <a:solidFill>
                  <a:srgbClr val="3366CC"/>
                </a:solidFill>
                <a:effectLst/>
                <a:latin typeface="Arial" panose="020B0604020202020204" pitchFamily="34" charset="0"/>
              </a:rPr>
              <a:t>World Wide Web</a:t>
            </a:r>
            <a:r>
              <a:rPr lang="en-GB" b="0" i="0" dirty="0">
                <a:solidFill>
                  <a:srgbClr val="202122"/>
                </a:solidFill>
                <a:effectLst/>
                <a:latin typeface="Arial" panose="020B0604020202020204" pitchFamily="34" charset="0"/>
              </a:rPr>
              <a:t> for the expressed purpose of delivering marketing messages to attract customers. </a:t>
            </a:r>
            <a:endParaRPr lang="hr-BA" b="0" i="0" dirty="0">
              <a:solidFill>
                <a:srgbClr val="202122"/>
              </a:solidFill>
              <a:effectLst/>
              <a:latin typeface="Arial" panose="020B0604020202020204" pitchFamily="34" charset="0"/>
            </a:endParaRPr>
          </a:p>
          <a:p>
            <a:r>
              <a:rPr lang="en-GB" b="0" i="0" dirty="0">
                <a:solidFill>
                  <a:srgbClr val="202122"/>
                </a:solidFill>
                <a:effectLst/>
                <a:latin typeface="Arial" panose="020B0604020202020204" pitchFamily="34" charset="0"/>
              </a:rPr>
              <a:t>Online ads are delivered by an ad server. </a:t>
            </a:r>
            <a:endParaRPr lang="hr-BA" b="0" i="0" dirty="0">
              <a:solidFill>
                <a:srgbClr val="202122"/>
              </a:solidFill>
              <a:effectLst/>
              <a:latin typeface="Arial" panose="020B0604020202020204" pitchFamily="34" charset="0"/>
            </a:endParaRPr>
          </a:p>
          <a:p>
            <a:r>
              <a:rPr lang="en-GB" b="0" i="0" dirty="0">
                <a:solidFill>
                  <a:srgbClr val="202122"/>
                </a:solidFill>
                <a:effectLst/>
                <a:latin typeface="Arial" panose="020B0604020202020204" pitchFamily="34" charset="0"/>
              </a:rPr>
              <a:t>Examples of online advertising include contextual ads that appear on </a:t>
            </a:r>
            <a:r>
              <a:rPr lang="en-GB" b="0" i="0" u="none" strike="noStrike" dirty="0">
                <a:solidFill>
                  <a:srgbClr val="3366CC"/>
                </a:solidFill>
                <a:effectLst/>
                <a:latin typeface="Arial" panose="020B0604020202020204" pitchFamily="34" charset="0"/>
              </a:rPr>
              <a:t>search engine results pages</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rPr>
              <a:t>banner ads</a:t>
            </a:r>
            <a:r>
              <a:rPr lang="en-GB" b="0" i="0" dirty="0">
                <a:solidFill>
                  <a:srgbClr val="202122"/>
                </a:solidFill>
                <a:effectLst/>
                <a:latin typeface="Arial" panose="020B0604020202020204" pitchFamily="34" charset="0"/>
              </a:rPr>
              <a:t>, in </a:t>
            </a:r>
            <a:r>
              <a:rPr lang="en-GB" b="0" i="0" u="none" strike="noStrike" dirty="0">
                <a:solidFill>
                  <a:srgbClr val="3366CC"/>
                </a:solidFill>
                <a:effectLst/>
                <a:latin typeface="Arial" panose="020B0604020202020204" pitchFamily="34" charset="0"/>
              </a:rPr>
              <a:t>pay per click</a:t>
            </a:r>
            <a:r>
              <a:rPr lang="en-GB" b="0" i="0" dirty="0">
                <a:solidFill>
                  <a:srgbClr val="202122"/>
                </a:solidFill>
                <a:effectLst/>
                <a:latin typeface="Arial" panose="020B0604020202020204" pitchFamily="34" charset="0"/>
              </a:rPr>
              <a:t> text ads, </a:t>
            </a:r>
            <a:r>
              <a:rPr lang="en-GB" b="0" i="0" u="none" strike="noStrike" dirty="0">
                <a:solidFill>
                  <a:srgbClr val="3366CC"/>
                </a:solidFill>
                <a:effectLst/>
                <a:latin typeface="Arial" panose="020B0604020202020204" pitchFamily="34" charset="0"/>
              </a:rPr>
              <a:t>rich media</a:t>
            </a:r>
            <a:r>
              <a:rPr lang="en-GB" b="0" i="0" dirty="0">
                <a:solidFill>
                  <a:srgbClr val="202122"/>
                </a:solidFill>
                <a:effectLst/>
                <a:latin typeface="Arial" panose="020B0604020202020204" pitchFamily="34" charset="0"/>
              </a:rPr>
              <a:t> ads</a:t>
            </a:r>
            <a:endParaRPr lang="hr-BA" b="0" i="0" dirty="0">
              <a:solidFill>
                <a:srgbClr val="202122"/>
              </a:solidFill>
              <a:effectLst/>
              <a:latin typeface="Arial" panose="020B0604020202020204" pitchFamily="34" charset="0"/>
            </a:endParaRPr>
          </a:p>
          <a:p>
            <a:r>
              <a:rPr lang="en-GB" b="0" i="0" u="none" strike="noStrike" dirty="0">
                <a:solidFill>
                  <a:srgbClr val="3366CC"/>
                </a:solidFill>
                <a:effectLst/>
                <a:latin typeface="Arial" panose="020B0604020202020204" pitchFamily="34" charset="0"/>
              </a:rPr>
              <a:t>Social network advertising</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rPr>
              <a:t>online classified advertising</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rPr>
              <a:t>advertising networks</a:t>
            </a:r>
            <a:r>
              <a:rPr lang="en-GB" b="0" i="0" dirty="0">
                <a:solidFill>
                  <a:srgbClr val="202122"/>
                </a:solidFill>
                <a:effectLst/>
                <a:latin typeface="Arial" panose="020B0604020202020204" pitchFamily="34" charset="0"/>
              </a:rPr>
              <a:t> and </a:t>
            </a:r>
            <a:r>
              <a:rPr lang="en-GB" b="0" i="0" u="none" strike="noStrike" dirty="0">
                <a:solidFill>
                  <a:srgbClr val="3366CC"/>
                </a:solidFill>
                <a:effectLst/>
                <a:latin typeface="Arial" panose="020B0604020202020204" pitchFamily="34" charset="0"/>
              </a:rPr>
              <a:t>e-mail marketing</a:t>
            </a:r>
            <a:r>
              <a:rPr lang="en-GB" b="0" i="0" dirty="0">
                <a:solidFill>
                  <a:srgbClr val="202122"/>
                </a:solidFill>
                <a:effectLst/>
                <a:latin typeface="Arial" panose="020B0604020202020204" pitchFamily="34" charset="0"/>
              </a:rPr>
              <a:t>, including </a:t>
            </a:r>
            <a:r>
              <a:rPr lang="en-GB" b="0" i="0" u="none" strike="noStrike" dirty="0">
                <a:solidFill>
                  <a:srgbClr val="3366CC"/>
                </a:solidFill>
                <a:effectLst/>
                <a:latin typeface="Arial" panose="020B0604020202020204" pitchFamily="34" charset="0"/>
              </a:rPr>
              <a:t>e-mail spam</a:t>
            </a:r>
            <a:endParaRPr lang="hr-HR" dirty="0"/>
          </a:p>
        </p:txBody>
      </p:sp>
    </p:spTree>
    <p:extLst>
      <p:ext uri="{BB962C8B-B14F-4D97-AF65-F5344CB8AC3E}">
        <p14:creationId xmlns:p14="http://schemas.microsoft.com/office/powerpoint/2010/main" val="1530467649"/>
      </p:ext>
    </p:extLst>
  </p:cSld>
  <p:clrMapOvr>
    <a:masterClrMapping/>
  </p:clrMapOvr>
</p:sld>
</file>

<file path=ppt/theme/theme1.xml><?xml version="1.0" encoding="utf-8"?>
<a:theme xmlns:a="http://schemas.openxmlformats.org/drawingml/2006/main" name="Office Theme">
  <a:themeElements>
    <a:clrScheme name="algebra">
      <a:dk1>
        <a:srgbClr val="000000"/>
      </a:dk1>
      <a:lt1>
        <a:srgbClr val="FFFFFF"/>
      </a:lt1>
      <a:dk2>
        <a:srgbClr val="FFFFFF"/>
      </a:dk2>
      <a:lt2>
        <a:srgbClr val="FFFFFF"/>
      </a:lt2>
      <a:accent1>
        <a:srgbClr val="CF41AD"/>
      </a:accent1>
      <a:accent2>
        <a:srgbClr val="F7921D"/>
      </a:accent2>
      <a:accent3>
        <a:srgbClr val="E5E5E5"/>
      </a:accent3>
      <a:accent4>
        <a:srgbClr val="B71373"/>
      </a:accent4>
      <a:accent5>
        <a:srgbClr val="FF8529"/>
      </a:accent5>
      <a:accent6>
        <a:srgbClr val="E83773"/>
      </a:accent6>
      <a:hlink>
        <a:srgbClr val="414141"/>
      </a:hlink>
      <a:folHlink>
        <a:srgbClr val="C1316E"/>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6C04134306138A4FBFC0330AD105C2B8" ma:contentTypeVersion="6" ma:contentTypeDescription="Stvaranje novog dokumenta." ma:contentTypeScope="" ma:versionID="43bbb1768ec2da39085628d91611466c">
  <xsd:schema xmlns:xsd="http://www.w3.org/2001/XMLSchema" xmlns:xs="http://www.w3.org/2001/XMLSchema" xmlns:p="http://schemas.microsoft.com/office/2006/metadata/properties" xmlns:ns2="c456b95c-ce5c-4e94-a10a-320cee66cbe6" xmlns:ns3="b8929e67-e726-40c5-981c-ca31056d206e" targetNamespace="http://schemas.microsoft.com/office/2006/metadata/properties" ma:root="true" ma:fieldsID="12edb64ed9314807a2a183ef2083ff70" ns2:_="" ns3:_="">
    <xsd:import namespace="c456b95c-ce5c-4e94-a10a-320cee66cbe6"/>
    <xsd:import namespace="b8929e67-e726-40c5-981c-ca31056d206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SearchProperties"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456b95c-ce5c-4e94-a10a-320cee66cbe6" elementFormDefault="qualified">
    <xsd:import namespace="http://schemas.microsoft.com/office/2006/documentManagement/types"/>
    <xsd:import namespace="http://schemas.microsoft.com/office/infopath/2007/PartnerControls"/>
    <xsd:element name="SharedWithUsers" ma:index="8" nillable="true" ma:displayName="Zajednički se koristi s"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ji o zajedničkom korištenju"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8929e67-e726-40c5-981c-ca31056d206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Vrsta sadržaja"/>
        <xsd:element ref="dc:title" minOccurs="0" maxOccurs="1" ma:index="4" ma:displayName="Naslov"/>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FD6F4ED-D87A-4B10-8997-B14C977879F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456b95c-ce5c-4e94-a10a-320cee66cbe6"/>
    <ds:schemaRef ds:uri="b8929e67-e726-40c5-981c-ca31056d20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809468E-3BF9-43F8-86D1-06B705DCEBD8}">
  <ds:schemaRefs>
    <ds:schemaRef ds:uri="b8929e67-e726-40c5-981c-ca31056d206e"/>
    <ds:schemaRef ds:uri="http://purl.org/dc/terms/"/>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schemas.microsoft.com/office/2006/metadata/properties"/>
    <ds:schemaRef ds:uri="c456b95c-ce5c-4e94-a10a-320cee66cbe6"/>
    <ds:schemaRef ds:uri="http://www.w3.org/XML/1998/namespace"/>
    <ds:schemaRef ds:uri="http://purl.org/dc/elements/1.1/"/>
  </ds:schemaRefs>
</ds:datastoreItem>
</file>

<file path=customXml/itemProps3.xml><?xml version="1.0" encoding="utf-8"?>
<ds:datastoreItem xmlns:ds="http://schemas.openxmlformats.org/officeDocument/2006/customXml" ds:itemID="{A152A796-0500-4490-84C8-3ECE791A347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6729</TotalTime>
  <Words>949</Words>
  <Application>Microsoft Office PowerPoint</Application>
  <PresentationFormat>Widescreen</PresentationFormat>
  <Paragraphs>74</Paragraphs>
  <Slides>28</Slides>
  <Notes>2</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28</vt:i4>
      </vt:variant>
    </vt:vector>
  </HeadingPairs>
  <TitlesOfParts>
    <vt:vector size="37" baseType="lpstr">
      <vt:lpstr>ITCSymbolStd-Bold</vt:lpstr>
      <vt:lpstr>Domine</vt:lpstr>
      <vt:lpstr>Arial</vt:lpstr>
      <vt:lpstr>Roboto</vt:lpstr>
      <vt:lpstr>Stolzl Book</vt:lpstr>
      <vt:lpstr>ITCSymbolStd-BoldItalic</vt:lpstr>
      <vt:lpstr>Calibri</vt:lpstr>
      <vt:lpstr>Stolzl Bold</vt:lpstr>
      <vt:lpstr>Office Theme</vt:lpstr>
      <vt:lpstr> ENGLISH FOR THE MEDIA Weeks 15  ADVERTISING</vt:lpstr>
      <vt:lpstr>Discuss in pairs</vt:lpstr>
      <vt:lpstr>PowerPoint Presentation</vt:lpstr>
      <vt:lpstr>Where can you advertise?</vt:lpstr>
      <vt:lpstr>PowerPoint Presentation</vt:lpstr>
      <vt:lpstr>TV</vt:lpstr>
      <vt:lpstr>PowerPoint Presentation</vt:lpstr>
      <vt:lpstr>Radio</vt:lpstr>
      <vt:lpstr>Online</vt:lpstr>
      <vt:lpstr>Product placement</vt:lpstr>
      <vt:lpstr>Print</vt:lpstr>
      <vt:lpstr>Outdoor or Street </vt:lpstr>
      <vt:lpstr>Novelties</vt:lpstr>
      <vt:lpstr>Celebrity endorsements</vt:lpstr>
      <vt:lpstr>New media – advanced advertising</vt:lpstr>
      <vt:lpstr>New media – niche advertising</vt:lpstr>
      <vt:lpstr>How Will Generative AI Shape the Future of Marketing?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Resources</vt:lpstr>
      <vt:lpstr>#neverstoplearning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zana mrsa</dc:creator>
  <cp:lastModifiedBy>Tihana Banko | Nastavnik</cp:lastModifiedBy>
  <cp:revision>229</cp:revision>
  <dcterms:created xsi:type="dcterms:W3CDTF">2018-01-24T13:33:55Z</dcterms:created>
  <dcterms:modified xsi:type="dcterms:W3CDTF">2024-01-09T14:47:40Z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0x0101006C04134306138A4FBFC0330AD105C2B8</vt:lpwstr>
  </property>
</Properties>
</file>