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7" r:id="rId5"/>
    <p:sldId id="256" r:id="rId6"/>
    <p:sldId id="258" r:id="rId7"/>
    <p:sldId id="259" r:id="rId8"/>
    <p:sldId id="261" r:id="rId9"/>
    <p:sldId id="264" r:id="rId10"/>
    <p:sldId id="266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r>
              <a:rPr lang="hr-HR" dirty="0" smtClean="0"/>
              <a:t>FUTURE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WILL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OFFER: I</a:t>
            </a:r>
            <a:r>
              <a:rPr lang="en-US" b="1" dirty="0"/>
              <a:t>’ll help </a:t>
            </a:r>
            <a:r>
              <a:rPr lang="en-US" dirty="0"/>
              <a:t>you</a:t>
            </a:r>
            <a:r>
              <a:rPr lang="en-US" dirty="0" smtClean="0"/>
              <a:t>.</a:t>
            </a:r>
            <a:endParaRPr lang="hr-HR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PROMISE: I</a:t>
            </a:r>
            <a:r>
              <a:rPr lang="en-US" b="1" dirty="0"/>
              <a:t>’ll pay </a:t>
            </a:r>
            <a:r>
              <a:rPr lang="en-US" dirty="0"/>
              <a:t>you back next week</a:t>
            </a:r>
            <a:r>
              <a:rPr lang="en-US" dirty="0" smtClean="0"/>
              <a:t>.</a:t>
            </a:r>
            <a:endParaRPr lang="hr-HR" dirty="0"/>
          </a:p>
          <a:p>
            <a:endParaRPr lang="en-US" dirty="0"/>
          </a:p>
          <a:p>
            <a:r>
              <a:rPr lang="en-US" dirty="0"/>
              <a:t>AN INVITATION: </a:t>
            </a:r>
            <a:r>
              <a:rPr lang="en-US" b="1" dirty="0"/>
              <a:t>Will </a:t>
            </a:r>
            <a:r>
              <a:rPr lang="en-US" dirty="0"/>
              <a:t>you </a:t>
            </a:r>
            <a:r>
              <a:rPr lang="en-US" b="1" dirty="0"/>
              <a:t>go out </a:t>
            </a:r>
            <a:r>
              <a:rPr lang="en-US" dirty="0"/>
              <a:t>with me</a:t>
            </a:r>
            <a:r>
              <a:rPr lang="en-US" dirty="0" smtClean="0"/>
              <a:t>?</a:t>
            </a:r>
            <a:endParaRPr lang="hr-HR" dirty="0" smtClean="0"/>
          </a:p>
          <a:p>
            <a:endParaRPr lang="hr-HR" dirty="0"/>
          </a:p>
          <a:p>
            <a:r>
              <a:rPr lang="en-US" dirty="0"/>
              <a:t>A PREDICTION: Croatia </a:t>
            </a:r>
            <a:r>
              <a:rPr lang="en-US" b="1" dirty="0"/>
              <a:t>will win </a:t>
            </a:r>
            <a:r>
              <a:rPr lang="en-US" dirty="0"/>
              <a:t>the game</a:t>
            </a:r>
            <a:r>
              <a:rPr lang="en-US" dirty="0" smtClean="0"/>
              <a:t>.</a:t>
            </a:r>
            <a:endParaRPr lang="hr-HR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 INSTANT </a:t>
            </a:r>
            <a:r>
              <a:rPr lang="en-US" dirty="0" smtClean="0"/>
              <a:t>DECISION:</a:t>
            </a:r>
            <a:r>
              <a:rPr lang="hr-HR" dirty="0" smtClean="0"/>
              <a:t> </a:t>
            </a:r>
            <a:r>
              <a:rPr lang="en-US" dirty="0" smtClean="0"/>
              <a:t>I’m </a:t>
            </a:r>
            <a:r>
              <a:rPr lang="en-US" dirty="0"/>
              <a:t>thirsty. I think I</a:t>
            </a:r>
            <a:r>
              <a:rPr lang="en-US" b="1" dirty="0"/>
              <a:t>’ll make </a:t>
            </a:r>
            <a:r>
              <a:rPr lang="en-US" dirty="0"/>
              <a:t>some tea.</a:t>
            </a:r>
          </a:p>
        </p:txBody>
      </p:sp>
    </p:spTree>
    <p:extLst>
      <p:ext uri="{BB962C8B-B14F-4D97-AF65-F5344CB8AC3E}">
        <p14:creationId xmlns:p14="http://schemas.microsoft.com/office/powerpoint/2010/main" val="201737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BE</a:t>
            </a:r>
            <a:r>
              <a:rPr lang="hr-HR" sz="6000" dirty="0" smtClean="0">
                <a:solidFill>
                  <a:schemeClr val="bg1"/>
                </a:solidFill>
              </a:rPr>
              <a:t> </a:t>
            </a:r>
            <a:r>
              <a:rPr lang="en-US" sz="6000" dirty="0" smtClean="0">
                <a:solidFill>
                  <a:schemeClr val="bg1"/>
                </a:solidFill>
              </a:rPr>
              <a:t>GOING</a:t>
            </a:r>
            <a:r>
              <a:rPr lang="hr-HR" sz="6000" dirty="0">
                <a:solidFill>
                  <a:schemeClr val="bg1"/>
                </a:solidFill>
              </a:rPr>
              <a:t> </a:t>
            </a:r>
            <a:r>
              <a:rPr lang="en-US" sz="6000" dirty="0" smtClean="0">
                <a:solidFill>
                  <a:schemeClr val="bg1"/>
                </a:solidFill>
              </a:rPr>
              <a:t>TO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algn="ctr"/>
            <a:r>
              <a:rPr lang="en-US" dirty="0" smtClean="0"/>
              <a:t>AN INTENTION:</a:t>
            </a:r>
            <a:r>
              <a:rPr lang="hr-HR" dirty="0" smtClean="0"/>
              <a:t> </a:t>
            </a:r>
          </a:p>
          <a:p>
            <a:pPr marL="0" indent="0" algn="ctr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en-US" dirty="0" smtClean="0"/>
              <a:t>Mary </a:t>
            </a:r>
            <a:r>
              <a:rPr lang="en-US" b="1" dirty="0"/>
              <a:t>is going to spend </a:t>
            </a:r>
            <a:r>
              <a:rPr lang="en-US" dirty="0"/>
              <a:t>six weeks in the States</a:t>
            </a:r>
            <a:r>
              <a:rPr lang="en-US" b="1" dirty="0" smtClean="0"/>
              <a:t>.</a:t>
            </a:r>
            <a:endParaRPr lang="hr-HR" b="1" dirty="0" smtClean="0"/>
          </a:p>
          <a:p>
            <a:pPr marL="0" indent="0" algn="ctr">
              <a:buNone/>
            </a:pPr>
            <a:endParaRPr lang="en-US" b="1" dirty="0"/>
          </a:p>
          <a:p>
            <a:pPr algn="ctr"/>
            <a:r>
              <a:rPr lang="en-US" dirty="0"/>
              <a:t>A PREDICTION </a:t>
            </a:r>
            <a:r>
              <a:rPr lang="en-US" u="sng" dirty="0"/>
              <a:t>BASED ON THE PRESENT SITUATION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hr-HR" dirty="0" smtClean="0"/>
              <a:t>   </a:t>
            </a:r>
            <a:r>
              <a:rPr lang="en-US" dirty="0" smtClean="0"/>
              <a:t>It’s </a:t>
            </a:r>
            <a:r>
              <a:rPr lang="en-US" dirty="0"/>
              <a:t>nearly nine now. We</a:t>
            </a:r>
            <a:r>
              <a:rPr lang="en-US" b="1" dirty="0"/>
              <a:t>’re going to be </a:t>
            </a:r>
            <a:r>
              <a:rPr lang="en-US" dirty="0"/>
              <a:t>late.</a:t>
            </a:r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6000" dirty="0" smtClean="0">
                <a:solidFill>
                  <a:schemeClr val="bg1"/>
                </a:solidFill>
              </a:rPr>
              <a:t>PRESENT TENSES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pPr algn="ctr"/>
            <a:r>
              <a:rPr lang="hr-HR" sz="3200" dirty="0" smtClean="0">
                <a:solidFill>
                  <a:schemeClr val="bg1"/>
                </a:solidFill>
              </a:rPr>
              <a:t>PRESENT SIMPLE</a:t>
            </a:r>
            <a:endParaRPr lang="hr-HR" sz="3200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 smtClean="0"/>
          </a:p>
          <a:p>
            <a:r>
              <a:rPr lang="en-US" dirty="0" smtClean="0"/>
              <a:t>A </a:t>
            </a:r>
            <a:r>
              <a:rPr lang="en-US" dirty="0"/>
              <a:t>TIME TABLE: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en-US" dirty="0" smtClean="0"/>
              <a:t>The </a:t>
            </a:r>
            <a:r>
              <a:rPr lang="en-US" dirty="0"/>
              <a:t>game </a:t>
            </a:r>
            <a:r>
              <a:rPr lang="en-US" b="1" dirty="0"/>
              <a:t>starts </a:t>
            </a:r>
            <a:r>
              <a:rPr lang="en-US" dirty="0"/>
              <a:t>at 3:00 pm.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en-US" dirty="0"/>
              <a:t>IN A SUB CLAUSE:</a:t>
            </a:r>
            <a:r>
              <a:rPr lang="hr-HR" dirty="0"/>
              <a:t>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</a:t>
            </a:r>
            <a:r>
              <a:rPr lang="en-US" dirty="0" smtClean="0"/>
              <a:t>We </a:t>
            </a:r>
            <a:r>
              <a:rPr lang="en-US" dirty="0"/>
              <a:t>must get there before the </a:t>
            </a:r>
            <a:r>
              <a:rPr lang="hr-HR" dirty="0" smtClean="0"/>
              <a:t> 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en-US" dirty="0" smtClean="0"/>
              <a:t>game </a:t>
            </a:r>
            <a:r>
              <a:rPr lang="en-US" b="1" dirty="0"/>
              <a:t>starts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chemeClr val="bg1"/>
                </a:solidFill>
              </a:rPr>
              <a:t>PRESENT CONTINUOUS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 smtClean="0"/>
          </a:p>
          <a:p>
            <a:r>
              <a:rPr lang="en-US" dirty="0" smtClean="0"/>
              <a:t>FUTURE </a:t>
            </a:r>
            <a:r>
              <a:rPr lang="en-US" dirty="0"/>
              <a:t>ARRANGEMENT: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en-US" dirty="0" smtClean="0"/>
              <a:t>We</a:t>
            </a:r>
            <a:r>
              <a:rPr lang="en-US" b="1" dirty="0" smtClean="0"/>
              <a:t>’re </a:t>
            </a:r>
            <a:r>
              <a:rPr lang="en-US" b="1" dirty="0"/>
              <a:t>having </a:t>
            </a:r>
            <a:r>
              <a:rPr lang="en-US" dirty="0"/>
              <a:t>a party next </a:t>
            </a:r>
            <a:r>
              <a:rPr lang="hr-HR" dirty="0" smtClean="0"/>
              <a:t> 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en-US" dirty="0" smtClean="0"/>
              <a:t>week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4800" dirty="0" smtClean="0">
                <a:solidFill>
                  <a:schemeClr val="bg1"/>
                </a:solidFill>
              </a:rPr>
              <a:t>FUTURE CONTINUOUS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en-US" dirty="0" smtClean="0"/>
              <a:t>AN </a:t>
            </a:r>
            <a:r>
              <a:rPr lang="en-US" dirty="0"/>
              <a:t>ACTION OVER A FUTURE PERIOD:</a:t>
            </a:r>
          </a:p>
          <a:p>
            <a:pPr marL="0" indent="0">
              <a:buNone/>
            </a:pPr>
            <a:r>
              <a:rPr lang="hr-HR" dirty="0" smtClean="0"/>
              <a:t>  </a:t>
            </a:r>
            <a:r>
              <a:rPr lang="en-US" dirty="0" smtClean="0"/>
              <a:t>This </a:t>
            </a:r>
            <a:r>
              <a:rPr lang="en-US" dirty="0"/>
              <a:t>time next week we</a:t>
            </a:r>
            <a:r>
              <a:rPr lang="en-US" b="1" dirty="0"/>
              <a:t>’ll be sitting </a:t>
            </a:r>
            <a:r>
              <a:rPr lang="en-US" dirty="0"/>
              <a:t>on the beach.</a:t>
            </a:r>
          </a:p>
          <a:p>
            <a:endParaRPr lang="hr-HR" dirty="0" smtClean="0"/>
          </a:p>
          <a:p>
            <a:r>
              <a:rPr lang="en-US" dirty="0" smtClean="0"/>
              <a:t>THE </a:t>
            </a:r>
            <a:r>
              <a:rPr lang="en-US" dirty="0"/>
              <a:t>RESULT OF A ROUTINE OR ARRANGEMENT:</a:t>
            </a:r>
          </a:p>
          <a:p>
            <a:pPr marL="0" indent="0">
              <a:buNone/>
            </a:pPr>
            <a:r>
              <a:rPr lang="hr-HR" dirty="0" smtClean="0"/>
              <a:t>   </a:t>
            </a:r>
            <a:r>
              <a:rPr lang="en-US" dirty="0" smtClean="0"/>
              <a:t>Peter </a:t>
            </a:r>
            <a:r>
              <a:rPr lang="en-US" dirty="0"/>
              <a:t>and Laura </a:t>
            </a:r>
            <a:r>
              <a:rPr lang="en-US" b="1" dirty="0"/>
              <a:t>will be cleaning </a:t>
            </a:r>
            <a:r>
              <a:rPr lang="en-US" dirty="0"/>
              <a:t>the house tomorrow. They</a:t>
            </a:r>
          </a:p>
          <a:p>
            <a:pPr marL="0" indent="0">
              <a:buNone/>
            </a:pPr>
            <a:r>
              <a:rPr lang="hr-HR" dirty="0" smtClean="0"/>
              <a:t>   </a:t>
            </a:r>
            <a:r>
              <a:rPr lang="en-US" dirty="0" smtClean="0"/>
              <a:t>always </a:t>
            </a:r>
            <a:r>
              <a:rPr lang="en-US" dirty="0"/>
              <a:t>do it on Saturday.</a:t>
            </a:r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6600" dirty="0" smtClean="0">
                <a:solidFill>
                  <a:schemeClr val="bg1"/>
                </a:solidFill>
              </a:rPr>
              <a:t>BE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400" dirty="0" smtClean="0">
                <a:solidFill>
                  <a:schemeClr val="bg1"/>
                </a:solidFill>
              </a:rPr>
              <a:t>BE TO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 smtClean="0"/>
          </a:p>
          <a:p>
            <a:r>
              <a:rPr lang="en-US" dirty="0" smtClean="0"/>
              <a:t>AN OFFICIAL</a:t>
            </a:r>
            <a:r>
              <a:rPr lang="hr-HR" dirty="0" smtClean="0"/>
              <a:t> </a:t>
            </a:r>
            <a:r>
              <a:rPr lang="en-US" dirty="0" smtClean="0"/>
              <a:t>ARRANGEMENT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The conference </a:t>
            </a:r>
            <a:r>
              <a:rPr lang="en-US" b="1" dirty="0"/>
              <a:t>is to </a:t>
            </a:r>
            <a:r>
              <a:rPr lang="en-US" b="1" dirty="0" smtClean="0"/>
              <a:t>take</a:t>
            </a:r>
            <a:r>
              <a:rPr lang="hr-HR" b="1" dirty="0" smtClean="0"/>
              <a:t> </a:t>
            </a:r>
            <a:r>
              <a:rPr lang="en-US" b="1" dirty="0" smtClean="0"/>
              <a:t>place </a:t>
            </a:r>
            <a:r>
              <a:rPr lang="en-US" dirty="0"/>
              <a:t>in April.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400" dirty="0" smtClean="0">
                <a:solidFill>
                  <a:schemeClr val="bg1"/>
                </a:solidFill>
              </a:rPr>
              <a:t>BE ABOUT TO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 smtClean="0"/>
          </a:p>
          <a:p>
            <a:r>
              <a:rPr lang="en-US" dirty="0" smtClean="0"/>
              <a:t>THE </a:t>
            </a:r>
            <a:r>
              <a:rPr lang="en-US" dirty="0"/>
              <a:t>VERY NEAR FUTURE:</a:t>
            </a:r>
          </a:p>
          <a:p>
            <a:pPr marL="0" indent="0">
              <a:buNone/>
            </a:pPr>
            <a:r>
              <a:rPr lang="hr-HR" dirty="0" smtClean="0"/>
              <a:t>   </a:t>
            </a:r>
            <a:r>
              <a:rPr lang="en-US" dirty="0" smtClean="0"/>
              <a:t>The </a:t>
            </a:r>
            <a:r>
              <a:rPr lang="en-US" dirty="0"/>
              <a:t>players are on the field.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</a:t>
            </a:r>
            <a:r>
              <a:rPr lang="en-US" dirty="0" smtClean="0"/>
              <a:t>The </a:t>
            </a:r>
            <a:r>
              <a:rPr lang="en-US" dirty="0"/>
              <a:t>game </a:t>
            </a:r>
            <a:r>
              <a:rPr lang="en-US" b="1" dirty="0"/>
              <a:t>is about to start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590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FUTURE</a:t>
            </a:r>
            <a:r>
              <a:rPr lang="hr-HR" sz="5400" dirty="0" smtClean="0">
                <a:solidFill>
                  <a:schemeClr val="bg1"/>
                </a:solidFill>
              </a:rPr>
              <a:t> </a:t>
            </a:r>
            <a:r>
              <a:rPr lang="en-US" sz="5400" dirty="0" smtClean="0">
                <a:solidFill>
                  <a:schemeClr val="bg1"/>
                </a:solidFill>
              </a:rPr>
              <a:t>PERFECT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 marL="0" indent="0" algn="ctr">
              <a:buNone/>
            </a:pPr>
            <a:r>
              <a:rPr lang="en-US" dirty="0" smtClean="0"/>
              <a:t>SOMETHING </a:t>
            </a:r>
            <a:r>
              <a:rPr lang="en-US" dirty="0"/>
              <a:t>THAT </a:t>
            </a:r>
            <a:r>
              <a:rPr lang="en-US" u="sng" dirty="0"/>
              <a:t>WILL BE OVER IN THE FUTURE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en-US" dirty="0" smtClean="0"/>
              <a:t> </a:t>
            </a:r>
            <a:endParaRPr lang="hr-HR" dirty="0" smtClean="0"/>
          </a:p>
          <a:p>
            <a:pPr marL="0" indent="0" algn="ctr">
              <a:buNone/>
            </a:pPr>
            <a:r>
              <a:rPr lang="hr-HR" dirty="0" smtClean="0"/>
              <a:t>A: </a:t>
            </a:r>
            <a:r>
              <a:rPr lang="en-US" dirty="0" smtClean="0"/>
              <a:t>What </a:t>
            </a:r>
            <a:r>
              <a:rPr lang="en-US" dirty="0"/>
              <a:t>time will you be home</a:t>
            </a:r>
            <a:r>
              <a:rPr lang="en-US" dirty="0" smtClean="0"/>
              <a:t>?</a:t>
            </a:r>
            <a:endParaRPr lang="hr-HR" dirty="0"/>
          </a:p>
          <a:p>
            <a:pPr marL="0" indent="0" algn="ctr">
              <a:buNone/>
            </a:pPr>
            <a:r>
              <a:rPr lang="hr-HR" dirty="0" smtClean="0"/>
              <a:t>   B: </a:t>
            </a:r>
            <a:r>
              <a:rPr lang="en-US" dirty="0" smtClean="0"/>
              <a:t>I’</a:t>
            </a:r>
            <a:r>
              <a:rPr lang="en-US" b="1" dirty="0" smtClean="0"/>
              <a:t>ll </a:t>
            </a:r>
            <a:r>
              <a:rPr lang="en-US" b="1" dirty="0"/>
              <a:t>have finished </a:t>
            </a:r>
            <a:r>
              <a:rPr lang="en-US" dirty="0"/>
              <a:t>here by half past eight, so I should </a:t>
            </a:r>
            <a:r>
              <a:rPr lang="en-US" dirty="0" smtClean="0"/>
              <a:t>be</a:t>
            </a:r>
            <a:r>
              <a:rPr lang="hr-HR" dirty="0" smtClean="0"/>
              <a:t> </a:t>
            </a:r>
            <a:r>
              <a:rPr lang="en-US" dirty="0" smtClean="0"/>
              <a:t>home about nine.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11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WOULD</a:t>
            </a:r>
            <a:r>
              <a:rPr lang="hr-HR" sz="5400" dirty="0" smtClean="0">
                <a:solidFill>
                  <a:schemeClr val="bg1"/>
                </a:solidFill>
              </a:rPr>
              <a:t> </a:t>
            </a:r>
            <a:r>
              <a:rPr lang="en-US" sz="5400" dirty="0" smtClean="0">
                <a:solidFill>
                  <a:schemeClr val="bg1"/>
                </a:solidFill>
              </a:rPr>
              <a:t>/</a:t>
            </a:r>
            <a:r>
              <a:rPr lang="hr-HR" sz="5400" dirty="0" smtClean="0">
                <a:solidFill>
                  <a:schemeClr val="bg1"/>
                </a:solidFill>
              </a:rPr>
              <a:t> </a:t>
            </a:r>
            <a:r>
              <a:rPr lang="en-US" sz="5400" dirty="0" smtClean="0">
                <a:solidFill>
                  <a:schemeClr val="bg1"/>
                </a:solidFill>
              </a:rPr>
              <a:t>WAS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en-US" sz="5400" dirty="0" smtClean="0">
                <a:solidFill>
                  <a:schemeClr val="bg1"/>
                </a:solidFill>
              </a:rPr>
              <a:t>GOING </a:t>
            </a:r>
            <a:r>
              <a:rPr lang="en-US" sz="5400" dirty="0">
                <a:solidFill>
                  <a:schemeClr val="bg1"/>
                </a:solidFill>
              </a:rPr>
              <a:t>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en-US" dirty="0" smtClean="0"/>
              <a:t>LOOKING </a:t>
            </a:r>
            <a:r>
              <a:rPr lang="en-US" dirty="0"/>
              <a:t>FORWARD FROM THE PAST:</a:t>
            </a:r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en-US" dirty="0" smtClean="0"/>
              <a:t>At </a:t>
            </a:r>
            <a:r>
              <a:rPr lang="en-US" dirty="0"/>
              <a:t>half time we thought Croatia </a:t>
            </a:r>
            <a:r>
              <a:rPr lang="en-US" b="1" dirty="0"/>
              <a:t>would </a:t>
            </a:r>
            <a:r>
              <a:rPr lang="en-US" b="1" dirty="0" smtClean="0"/>
              <a:t>win</a:t>
            </a:r>
            <a:r>
              <a:rPr lang="hr-HR" dirty="0" smtClean="0"/>
              <a:t>.</a:t>
            </a:r>
          </a:p>
          <a:p>
            <a:pPr marL="0" indent="0" algn="ctr">
              <a:buNone/>
            </a:pPr>
            <a:r>
              <a:rPr lang="en-US" dirty="0" smtClean="0"/>
              <a:t>At </a:t>
            </a:r>
            <a:r>
              <a:rPr lang="en-US" dirty="0"/>
              <a:t>half time we thought Croatia </a:t>
            </a:r>
            <a:r>
              <a:rPr lang="en-US" b="1" dirty="0"/>
              <a:t>were going to win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8305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 smtClean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5392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12C871-1648-42C5-ABB7-3D52A66D47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6A8381-8FBC-46F7-9DCD-B1E5C07AD4F3}">
  <ds:schemaRefs>
    <ds:schemaRef ds:uri="http://schemas.microsoft.com/office/2006/documentManagement/types"/>
    <ds:schemaRef ds:uri="ac4cf650-1c28-4b81-85c7-d6b7a159089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b6f975b-2c61-4660-a506-efd7fd47df3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9DD982-995E-404A-ACCB-A7F8D6B2FC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299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FUTURE FORMS</vt:lpstr>
      <vt:lpstr>WILL</vt:lpstr>
      <vt:lpstr>BE GOING TO</vt:lpstr>
      <vt:lpstr>PRESENT TENSES</vt:lpstr>
      <vt:lpstr>FUTURE CONTINUOUS</vt:lpstr>
      <vt:lpstr>BE</vt:lpstr>
      <vt:lpstr>FUTURE PERFECT</vt:lpstr>
      <vt:lpstr>WOULD / WAS GOING TO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Ana Lokas Ćošković</cp:lastModifiedBy>
  <cp:revision>11</cp:revision>
  <dcterms:created xsi:type="dcterms:W3CDTF">2018-01-24T13:33:55Z</dcterms:created>
  <dcterms:modified xsi:type="dcterms:W3CDTF">2022-10-25T18:34:12Z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