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20"/>
  </p:notesMasterIdLst>
  <p:sldIdLst>
    <p:sldId id="257" r:id="rId5"/>
    <p:sldId id="285" r:id="rId6"/>
    <p:sldId id="277" r:id="rId7"/>
    <p:sldId id="286" r:id="rId8"/>
    <p:sldId id="284" r:id="rId9"/>
    <p:sldId id="282" r:id="rId10"/>
    <p:sldId id="283" r:id="rId11"/>
    <p:sldId id="279" r:id="rId12"/>
    <p:sldId id="281" r:id="rId13"/>
    <p:sldId id="280" r:id="rId14"/>
    <p:sldId id="267" r:id="rId15"/>
    <p:sldId id="270" r:id="rId16"/>
    <p:sldId id="268" r:id="rId17"/>
    <p:sldId id="272" r:id="rId18"/>
    <p:sldId id="263" r:id="rId19"/>
  </p:sldIdLst>
  <p:sldSz cx="12192000" cy="6858000"/>
  <p:notesSz cx="6858000" cy="9144000"/>
  <p:embeddedFontLst>
    <p:embeddedFont>
      <p:font typeface="Stolzl" panose="00000500000000000000"/>
      <p:regular r:id="rId21"/>
    </p:embeddedFont>
    <p:embeddedFont>
      <p:font typeface="Stolzl Bold" panose="00000800000000000000"/>
      <p:bold r:id="rId22"/>
    </p:embeddedFont>
    <p:embeddedFont>
      <p:font typeface="Stolzl Book" panose="00000500000000000000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D318B-5E7E-4584-8A84-2B4C9D89D402}" v="2" dt="2023-03-13T03:28:32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/>
    <p:restoredTop sz="94706"/>
  </p:normalViewPr>
  <p:slideViewPr>
    <p:cSldViewPr snapToGrid="0" snapToObjects="1">
      <p:cViewPr varScale="1">
        <p:scale>
          <a:sx n="64" d="100"/>
          <a:sy n="64" d="100"/>
        </p:scale>
        <p:origin x="96" y="1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3.fnt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2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Divjak" userId="cafc41a1-fc11-4279-9c10-5408345f00b0" providerId="ADAL" clId="{8F78187A-46A8-471B-9B13-3A2CF31DAF60}"/>
    <pc:docChg chg="modSld">
      <pc:chgData name="Alan Divjak" userId="cafc41a1-fc11-4279-9c10-5408345f00b0" providerId="ADAL" clId="{8F78187A-46A8-471B-9B13-3A2CF31DAF60}" dt="2023-03-13T03:52:26.510" v="12" actId="113"/>
      <pc:docMkLst>
        <pc:docMk/>
      </pc:docMkLst>
      <pc:sldChg chg="modSp mod">
        <pc:chgData name="Alan Divjak" userId="cafc41a1-fc11-4279-9c10-5408345f00b0" providerId="ADAL" clId="{8F78187A-46A8-471B-9B13-3A2CF31DAF60}" dt="2023-03-13T03:52:26.510" v="12" actId="113"/>
        <pc:sldMkLst>
          <pc:docMk/>
          <pc:sldMk cId="4164113531" sldId="270"/>
        </pc:sldMkLst>
        <pc:spChg chg="mod">
          <ac:chgData name="Alan Divjak" userId="cafc41a1-fc11-4279-9c10-5408345f00b0" providerId="ADAL" clId="{8F78187A-46A8-471B-9B13-3A2CF31DAF60}" dt="2023-03-13T03:52:26.510" v="12" actId="113"/>
          <ac:spMkLst>
            <pc:docMk/>
            <pc:sldMk cId="4164113531" sldId="270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8F78187A-46A8-471B-9B13-3A2CF31DAF60}" dt="2023-03-13T03:39:11.833" v="9" actId="20577"/>
        <pc:sldMkLst>
          <pc:docMk/>
          <pc:sldMk cId="3097129030" sldId="273"/>
        </pc:sldMkLst>
        <pc:spChg chg="mod">
          <ac:chgData name="Alan Divjak" userId="cafc41a1-fc11-4279-9c10-5408345f00b0" providerId="ADAL" clId="{8F78187A-46A8-471B-9B13-3A2CF31DAF60}" dt="2023-03-13T03:39:11.833" v="9" actId="20577"/>
          <ac:spMkLst>
            <pc:docMk/>
            <pc:sldMk cId="3097129030" sldId="273"/>
            <ac:spMk id="2" creationId="{00000000-0000-0000-0000-000000000000}"/>
          </ac:spMkLst>
        </pc:spChg>
      </pc:sldChg>
    </pc:docChg>
  </pc:docChgLst>
  <pc:docChgLst>
    <pc:chgData name="Alan Divjak" userId="cafc41a1-fc11-4279-9c10-5408345f00b0" providerId="ADAL" clId="{D40D318B-5E7E-4584-8A84-2B4C9D89D402}"/>
    <pc:docChg chg="undo custSel modSld">
      <pc:chgData name="Alan Divjak" userId="cafc41a1-fc11-4279-9c10-5408345f00b0" providerId="ADAL" clId="{D40D318B-5E7E-4584-8A84-2B4C9D89D402}" dt="2023-03-13T03:28:32.183" v="483" actId="20577"/>
      <pc:docMkLst>
        <pc:docMk/>
      </pc:docMkLst>
      <pc:sldChg chg="modSp mod">
        <pc:chgData name="Alan Divjak" userId="cafc41a1-fc11-4279-9c10-5408345f00b0" providerId="ADAL" clId="{D40D318B-5E7E-4584-8A84-2B4C9D89D402}" dt="2023-03-13T03:07:15.392" v="32" actId="20577"/>
        <pc:sldMkLst>
          <pc:docMk/>
          <pc:sldMk cId="1847328114" sldId="257"/>
        </pc:sldMkLst>
        <pc:spChg chg="mod">
          <ac:chgData name="Alan Divjak" userId="cafc41a1-fc11-4279-9c10-5408345f00b0" providerId="ADAL" clId="{D40D318B-5E7E-4584-8A84-2B4C9D89D402}" dt="2023-03-13T03:07:15.392" v="32" actId="20577"/>
          <ac:spMkLst>
            <pc:docMk/>
            <pc:sldMk cId="1847328114" sldId="257"/>
            <ac:spMk id="2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08:13.153" v="68" actId="20577"/>
        <pc:sldMkLst>
          <pc:docMk/>
          <pc:sldMk cId="1551440388" sldId="258"/>
        </pc:sldMkLst>
        <pc:spChg chg="mod">
          <ac:chgData name="Alan Divjak" userId="cafc41a1-fc11-4279-9c10-5408345f00b0" providerId="ADAL" clId="{D40D318B-5E7E-4584-8A84-2B4C9D89D402}" dt="2023-03-13T03:07:55.383" v="46" actId="20577"/>
          <ac:spMkLst>
            <pc:docMk/>
            <pc:sldMk cId="1551440388" sldId="258"/>
            <ac:spMk id="2" creationId="{00000000-0000-0000-0000-000000000000}"/>
          </ac:spMkLst>
        </pc:spChg>
        <pc:spChg chg="mod">
          <ac:chgData name="Alan Divjak" userId="cafc41a1-fc11-4279-9c10-5408345f00b0" providerId="ADAL" clId="{D40D318B-5E7E-4584-8A84-2B4C9D89D402}" dt="2023-03-13T03:08:13.153" v="68" actId="20577"/>
          <ac:spMkLst>
            <pc:docMk/>
            <pc:sldMk cId="1551440388" sldId="258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28:32.183" v="483" actId="20577"/>
        <pc:sldMkLst>
          <pc:docMk/>
          <pc:sldMk cId="1333171730" sldId="264"/>
        </pc:sldMkLst>
        <pc:spChg chg="mod">
          <ac:chgData name="Alan Divjak" userId="cafc41a1-fc11-4279-9c10-5408345f00b0" providerId="ADAL" clId="{D40D318B-5E7E-4584-8A84-2B4C9D89D402}" dt="2023-03-13T03:28:32.183" v="483" actId="20577"/>
          <ac:spMkLst>
            <pc:docMk/>
            <pc:sldMk cId="1333171730" sldId="264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0:30.734" v="100" actId="20577"/>
        <pc:sldMkLst>
          <pc:docMk/>
          <pc:sldMk cId="1521439543" sldId="267"/>
        </pc:sldMkLst>
        <pc:spChg chg="mod">
          <ac:chgData name="Alan Divjak" userId="cafc41a1-fc11-4279-9c10-5408345f00b0" providerId="ADAL" clId="{D40D318B-5E7E-4584-8A84-2B4C9D89D402}" dt="2023-03-13T03:10:30.734" v="100" actId="20577"/>
          <ac:spMkLst>
            <pc:docMk/>
            <pc:sldMk cId="1521439543" sldId="267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9:19.369" v="197" actId="113"/>
        <pc:sldMkLst>
          <pc:docMk/>
          <pc:sldMk cId="3255171666" sldId="268"/>
        </pc:sldMkLst>
        <pc:spChg chg="mod">
          <ac:chgData name="Alan Divjak" userId="cafc41a1-fc11-4279-9c10-5408345f00b0" providerId="ADAL" clId="{D40D318B-5E7E-4584-8A84-2B4C9D89D402}" dt="2023-03-13T03:19:19.369" v="197" actId="113"/>
          <ac:spMkLst>
            <pc:docMk/>
            <pc:sldMk cId="3255171666" sldId="268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7:34.255" v="131" actId="20577"/>
        <pc:sldMkLst>
          <pc:docMk/>
          <pc:sldMk cId="4164113531" sldId="270"/>
        </pc:sldMkLst>
        <pc:spChg chg="mod">
          <ac:chgData name="Alan Divjak" userId="cafc41a1-fc11-4279-9c10-5408345f00b0" providerId="ADAL" clId="{D40D318B-5E7E-4584-8A84-2B4C9D89D402}" dt="2023-03-13T03:17:34.255" v="131" actId="20577"/>
          <ac:spMkLst>
            <pc:docMk/>
            <pc:sldMk cId="4164113531" sldId="270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20:53.266" v="479" actId="20577"/>
        <pc:sldMkLst>
          <pc:docMk/>
          <pc:sldMk cId="3093582282" sldId="271"/>
        </pc:sldMkLst>
        <pc:spChg chg="mod">
          <ac:chgData name="Alan Divjak" userId="cafc41a1-fc11-4279-9c10-5408345f00b0" providerId="ADAL" clId="{D40D318B-5E7E-4584-8A84-2B4C9D89D402}" dt="2023-03-13T03:20:53.266" v="479" actId="20577"/>
          <ac:spMkLst>
            <pc:docMk/>
            <pc:sldMk cId="3093582282" sldId="271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09:29.659" v="89" actId="20577"/>
        <pc:sldMkLst>
          <pc:docMk/>
          <pc:sldMk cId="1330492753" sldId="274"/>
        </pc:sldMkLst>
        <pc:spChg chg="mod">
          <ac:chgData name="Alan Divjak" userId="cafc41a1-fc11-4279-9c10-5408345f00b0" providerId="ADAL" clId="{D40D318B-5E7E-4584-8A84-2B4C9D89D402}" dt="2023-03-13T03:09:29.659" v="89" actId="20577"/>
          <ac:spMkLst>
            <pc:docMk/>
            <pc:sldMk cId="1330492753" sldId="27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483" r="4344" b="5617"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Slika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640"/>
            <a:ext cx="10564238" cy="54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bRRL7S2Tg0&amp;ab_channel=PocaColaBlog" TargetMode="External"/><Relationship Id="rId7" Type="http://schemas.openxmlformats.org/officeDocument/2006/relationships/hyperlink" Target="https://www.youtube.com/watch?v=SiryvrStb8E&amp;ab_channel=VIRTUALJAPAN" TargetMode="External"/><Relationship Id="rId2" Type="http://schemas.openxmlformats.org/officeDocument/2006/relationships/hyperlink" Target="https://www.youtube.com/watch?v=opDlMeqRACI&amp;ab_channel=adriandot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OWD0jkt4h0&amp;ab_channel=WalkinginJapan" TargetMode="External"/><Relationship Id="rId5" Type="http://schemas.openxmlformats.org/officeDocument/2006/relationships/hyperlink" Target="https://www.youtube.com/watch?v=Bq-KRlpeFP0&amp;ab_channel=SaherTarek" TargetMode="External"/><Relationship Id="rId4" Type="http://schemas.openxmlformats.org/officeDocument/2006/relationships/hyperlink" Target="https://www.youtube.com/watch?v=NdzYzYLGw6s&amp;ab_channel=Styl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671514"/>
            <a:ext cx="5694947" cy="4658475"/>
          </a:xfrm>
        </p:spPr>
        <p:txBody>
          <a:bodyPr/>
          <a:lstStyle/>
          <a:p>
            <a:r>
              <a:rPr lang="hr-HR" dirty="0">
                <a:latin typeface="Stolzl Bold" panose="00000800000000000000" pitchFamily="50" charset="-18"/>
              </a:rPr>
              <a:t>3D osvjetljenje i renderiranje</a:t>
            </a:r>
            <a:br>
              <a:rPr lang="hr-HR" dirty="0">
                <a:latin typeface="Stolzl Bold" panose="00000800000000000000" pitchFamily="50" charset="-18"/>
              </a:rPr>
            </a:br>
            <a:br>
              <a:rPr lang="en-US" dirty="0">
                <a:latin typeface="Stolzl Bold" panose="00000800000000000000" pitchFamily="50" charset="-18"/>
              </a:rPr>
            </a:br>
            <a:r>
              <a:rPr lang="hr-HR" dirty="0">
                <a:latin typeface="Stolzl Book" panose="00000500000000000000" pitchFamily="50" charset="-18"/>
              </a:rPr>
              <a:t>Individualni p</a:t>
            </a:r>
            <a:r>
              <a:rPr lang="en-US" dirty="0" err="1">
                <a:latin typeface="Stolzl Book" panose="00000500000000000000" pitchFamily="50" charset="-18"/>
              </a:rPr>
              <a:t>rojekt</a:t>
            </a:r>
            <a:r>
              <a:rPr lang="en-US" dirty="0">
                <a:latin typeface="Stolzl Book" panose="00000500000000000000" pitchFamily="50" charset="-18"/>
              </a:rPr>
              <a:t> 3</a:t>
            </a:r>
            <a:endParaRPr lang="hr-HR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Savjeti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 </a:t>
            </a:r>
            <a:r>
              <a:rPr lang="en-US" dirty="0" err="1"/>
              <a:t>morate</a:t>
            </a:r>
            <a:r>
              <a:rPr lang="en-US" dirty="0"/>
              <a:t> </a:t>
            </a:r>
            <a:r>
              <a:rPr lang="en-US" dirty="0" err="1"/>
              <a:t>čekati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en-US" dirty="0"/>
              <a:t> IP 2 da bi </a:t>
            </a:r>
            <a:r>
              <a:rPr lang="en-US" dirty="0" err="1"/>
              <a:t>počeli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IP 3</a:t>
            </a:r>
          </a:p>
          <a:p>
            <a:r>
              <a:rPr lang="en-US" dirty="0" err="1"/>
              <a:t>Koristite</a:t>
            </a:r>
            <a:r>
              <a:rPr lang="en-US" dirty="0"/>
              <a:t> 2D </a:t>
            </a:r>
            <a:r>
              <a:rPr lang="en-US" dirty="0" err="1"/>
              <a:t>poglede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Snapping da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olakšate</a:t>
            </a:r>
            <a:r>
              <a:rPr lang="en-US" dirty="0"/>
              <a:t> </a:t>
            </a:r>
            <a:r>
              <a:rPr lang="en-US" dirty="0" err="1"/>
              <a:t>konstrukciju</a:t>
            </a:r>
            <a:r>
              <a:rPr lang="en-US" dirty="0"/>
              <a:t> scene</a:t>
            </a:r>
          </a:p>
          <a:p>
            <a:r>
              <a:rPr lang="en-US" dirty="0" err="1"/>
              <a:t>Učinite</a:t>
            </a:r>
            <a:r>
              <a:rPr lang="en-US" dirty="0"/>
              <a:t> </a:t>
            </a:r>
            <a:r>
              <a:rPr lang="en-US" dirty="0" err="1"/>
              <a:t>scenu</a:t>
            </a:r>
            <a:r>
              <a:rPr lang="en-US" dirty="0"/>
              <a:t> </a:t>
            </a:r>
            <a:r>
              <a:rPr lang="en-US" dirty="0" err="1"/>
              <a:t>čim</a:t>
            </a:r>
            <a:r>
              <a:rPr lang="en-US" dirty="0"/>
              <a:t> </a:t>
            </a:r>
            <a:r>
              <a:rPr lang="en-US" dirty="0" err="1"/>
              <a:t>popunjenijom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detaljnijom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Place, Dynamic Place </a:t>
            </a:r>
            <a:r>
              <a:rPr lang="en-US" dirty="0" err="1"/>
              <a:t>i</a:t>
            </a:r>
            <a:r>
              <a:rPr lang="en-US" dirty="0"/>
              <a:t> Scatter Place alata</a:t>
            </a:r>
          </a:p>
          <a:p>
            <a:r>
              <a:rPr lang="en-US" dirty="0" err="1"/>
              <a:t>Možete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Pyro </a:t>
            </a:r>
            <a:r>
              <a:rPr lang="en-US" dirty="0" err="1"/>
              <a:t>simulacije</a:t>
            </a:r>
            <a:r>
              <a:rPr lang="en-US" dirty="0"/>
              <a:t> za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,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err="1"/>
              <a:t>kante</a:t>
            </a:r>
            <a:r>
              <a:rPr lang="en-US" dirty="0"/>
              <a:t> s </a:t>
            </a:r>
            <a:r>
              <a:rPr lang="en-US" dirty="0" err="1"/>
              <a:t>vatrom</a:t>
            </a:r>
            <a:r>
              <a:rPr lang="en-US" dirty="0"/>
              <a:t> (u 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morate</a:t>
            </a:r>
            <a:r>
              <a:rPr lang="en-US" dirty="0"/>
              <a:t> </a:t>
            </a:r>
            <a:r>
              <a:rPr lang="en-US" dirty="0" err="1"/>
              <a:t>predati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.</a:t>
            </a:r>
            <a:r>
              <a:rPr lang="en-US" dirty="0" err="1"/>
              <a:t>vdb</a:t>
            </a:r>
            <a:r>
              <a:rPr lang="en-US" dirty="0"/>
              <a:t> </a:t>
            </a:r>
            <a:r>
              <a:rPr lang="en-US" dirty="0" err="1"/>
              <a:t>fajlove</a:t>
            </a:r>
            <a:r>
              <a:rPr lang="en-US" dirty="0"/>
              <a:t>)</a:t>
            </a:r>
          </a:p>
          <a:p>
            <a:r>
              <a:rPr lang="en-US" dirty="0" err="1"/>
              <a:t>Koristite</a:t>
            </a:r>
            <a:r>
              <a:rPr lang="en-US" dirty="0"/>
              <a:t> instance </a:t>
            </a:r>
            <a:r>
              <a:rPr lang="en-US" dirty="0" err="1"/>
              <a:t>objekata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popunjavanja</a:t>
            </a:r>
            <a:r>
              <a:rPr lang="en-US" dirty="0"/>
              <a:t> scene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olakšali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dorade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podešavanje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svjetla</a:t>
            </a:r>
            <a:endParaRPr lang="en-US" dirty="0"/>
          </a:p>
          <a:p>
            <a:r>
              <a:rPr lang="hr-HR" dirty="0"/>
              <a:t>Modeli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uredno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smisleno</a:t>
            </a:r>
            <a:r>
              <a:rPr lang="en-US" dirty="0"/>
              <a:t> </a:t>
            </a:r>
            <a:r>
              <a:rPr lang="en-US" dirty="0" err="1"/>
              <a:t>organizirani</a:t>
            </a:r>
            <a:r>
              <a:rPr lang="en-US" dirty="0"/>
              <a:t>, </a:t>
            </a:r>
            <a:r>
              <a:rPr lang="en-US" dirty="0" err="1"/>
              <a:t>grupirani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imenovani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materijali</a:t>
            </a:r>
            <a:endParaRPr lang="en-US" dirty="0"/>
          </a:p>
          <a:p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organizirani</a:t>
            </a:r>
            <a:r>
              <a:rPr lang="en-US" dirty="0"/>
              <a:t> u </a:t>
            </a:r>
            <a:r>
              <a:rPr lang="en-US" dirty="0" err="1"/>
              <a:t>layere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10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Renderiran</a:t>
            </a:r>
            <a:r>
              <a:rPr lang="hr-HR" noProof="1"/>
              <a:t>e</a:t>
            </a:r>
            <a:r>
              <a:rPr lang="en-US" noProof="1"/>
              <a:t> slik</a:t>
            </a:r>
            <a:r>
              <a:rPr lang="hr-HR" noProof="1"/>
              <a:t>e, </a:t>
            </a:r>
            <a:r>
              <a:rPr lang="en-US" noProof="1"/>
              <a:t>spremljenu .c4d scenu</a:t>
            </a:r>
            <a:r>
              <a:rPr lang="hr-HR" noProof="1"/>
              <a:t> i korištenu HDR mapu</a:t>
            </a:r>
            <a:r>
              <a:rPr lang="en-US" noProof="1"/>
              <a:t> zapakirajte u jednu .rar ili .zip datoteku i nazovite je </a:t>
            </a:r>
            <a:r>
              <a:rPr lang="en-US" b="1" noProof="1"/>
              <a:t>"Prezime_Ime_</a:t>
            </a:r>
            <a:r>
              <a:rPr lang="hr-HR" b="1" noProof="1"/>
              <a:t>IP</a:t>
            </a:r>
            <a:r>
              <a:rPr lang="en-US" b="1" noProof="1"/>
              <a:t>_3"</a:t>
            </a:r>
          </a:p>
          <a:p>
            <a:r>
              <a:rPr lang="en-US" noProof="1"/>
              <a:t>Datoteku predajete na Teams u Assignments pod </a:t>
            </a:r>
            <a:r>
              <a:rPr lang="en-US" b="1" noProof="1"/>
              <a:t>“</a:t>
            </a:r>
            <a:r>
              <a:rPr lang="hr-HR" b="1" noProof="1"/>
              <a:t>Individualni p</a:t>
            </a:r>
            <a:r>
              <a:rPr lang="en-US" b="1" noProof="1"/>
              <a:t>rojekt 3”</a:t>
            </a:r>
            <a:endParaRPr lang="hr-HR" b="1" noProof="1"/>
          </a:p>
          <a:p>
            <a:r>
              <a:rPr lang="hr-HR" noProof="1"/>
              <a:t>Ako je datoteka prevelika za direktan upload, prvo je postavite na OneDrive i link stavite na Teams. Isključivo koristite OneDrive i nemojte brisati datoteku nakon dobivanja feedbacka</a:t>
            </a:r>
            <a:endParaRPr lang="en-US" noProof="1"/>
          </a:p>
          <a:p>
            <a:endParaRPr lang="en-US" b="1" noProof="1"/>
          </a:p>
          <a:p>
            <a:pPr marL="0" indent="0">
              <a:buNone/>
            </a:pPr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1521439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noProof="1"/>
              <a:t>Inicijalni rok predaje je </a:t>
            </a:r>
            <a:r>
              <a:rPr lang="en-US" b="1" noProof="1"/>
              <a:t>10.01.2025. </a:t>
            </a:r>
            <a:r>
              <a:rPr lang="en-US" noProof="1"/>
              <a:t>do ponoći</a:t>
            </a:r>
          </a:p>
          <a:p>
            <a:r>
              <a:rPr lang="en-US" noProof="1"/>
              <a:t>Rok za predaju dorađen</a:t>
            </a:r>
            <a:r>
              <a:rPr lang="hr-HR" noProof="1"/>
              <a:t>og projekta </a:t>
            </a:r>
            <a:r>
              <a:rPr lang="en-US" noProof="1"/>
              <a:t>je </a:t>
            </a:r>
            <a:r>
              <a:rPr lang="en-US" b="1" noProof="1"/>
              <a:t>17.01.2025. </a:t>
            </a:r>
            <a:r>
              <a:rPr lang="en-US" noProof="1"/>
              <a:t>do ponoći (nakon tog datuma se ne daju komentari)</a:t>
            </a:r>
          </a:p>
          <a:p>
            <a:r>
              <a:rPr lang="en-US" noProof="1"/>
              <a:t>Krajni rok za predaju je </a:t>
            </a:r>
            <a:r>
              <a:rPr lang="hr-HR" b="1" noProof="1"/>
              <a:t>09</a:t>
            </a:r>
            <a:r>
              <a:rPr lang="en-US" b="1" noProof="1"/>
              <a:t>.0</a:t>
            </a:r>
            <a:r>
              <a:rPr lang="hr-HR" b="1" noProof="1"/>
              <a:t>2</a:t>
            </a:r>
            <a:r>
              <a:rPr lang="en-US" b="1" noProof="1"/>
              <a:t>.202</a:t>
            </a:r>
            <a:r>
              <a:rPr lang="hr-HR" b="1" noProof="1"/>
              <a:t>5</a:t>
            </a:r>
            <a:r>
              <a:rPr lang="en-US" b="1" noProof="1"/>
              <a:t>. </a:t>
            </a:r>
            <a:r>
              <a:rPr lang="en-US" noProof="1"/>
              <a:t>do ponoći</a:t>
            </a:r>
          </a:p>
          <a:p>
            <a:r>
              <a:rPr lang="en-US" b="1" noProof="1"/>
              <a:t>Naknadno dorađene zadaće predajte na isto mjesto kao "Prezime_Ime_</a:t>
            </a:r>
            <a:r>
              <a:rPr lang="hr-HR" b="1" noProof="1"/>
              <a:t>IP</a:t>
            </a:r>
            <a:r>
              <a:rPr lang="en-US" b="1" noProof="1"/>
              <a:t>_3_DORADA"</a:t>
            </a:r>
          </a:p>
          <a:p>
            <a:r>
              <a:rPr lang="hr-HR" noProof="1"/>
              <a:t>Nemojte brisati stare datoteke sa Teamsa u slučaju dorade</a:t>
            </a:r>
          </a:p>
          <a:p>
            <a:r>
              <a:rPr lang="hr-HR" noProof="1"/>
              <a:t>Uz svaku doradu </a:t>
            </a:r>
            <a:r>
              <a:rPr lang="hr-HR" b="1" noProof="1"/>
              <a:t>MORA</a:t>
            </a:r>
            <a:r>
              <a:rPr lang="hr-HR" noProof="1"/>
              <a:t> ići dokument sa jasnim opisom dorade, te je potrebno naznačiti u novoj .c4d sceni što je dorađeno – npr. ako je moguće sve nove ili dorađene stvari možete grupirati u jednu grupu „NOVO”. </a:t>
            </a:r>
            <a:r>
              <a:rPr lang="hr-HR" b="1" noProof="1"/>
              <a:t>Dorada bez ovog opisa neće se pregledati</a:t>
            </a:r>
            <a:endParaRPr lang="en-US" b="1" noProof="1"/>
          </a:p>
          <a:p>
            <a:endParaRPr lang="hr-HR" noProof="1"/>
          </a:p>
          <a:p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416411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Individualni </a:t>
            </a:r>
            <a:r>
              <a:rPr lang="hr-HR" noProof="1"/>
              <a:t>projekt</a:t>
            </a:r>
            <a:r>
              <a:rPr lang="en-US" noProof="1"/>
              <a:t> 3 može Vam donijeti ukupno </a:t>
            </a:r>
            <a:r>
              <a:rPr lang="hr-HR" b="1" noProof="1"/>
              <a:t>25</a:t>
            </a:r>
            <a:r>
              <a:rPr lang="en-US" b="1" noProof="1"/>
              <a:t> bodova</a:t>
            </a:r>
            <a:endParaRPr lang="en-US" noProof="1"/>
          </a:p>
          <a:p>
            <a:r>
              <a:rPr lang="en-US" noProof="1"/>
              <a:t>Uspjeh zadatka ovisi o pravovremenoj predaji i sadržajnoj kvaliteti zadatka</a:t>
            </a:r>
          </a:p>
          <a:p>
            <a:pPr marL="0" indent="0">
              <a:buNone/>
            </a:pPr>
            <a:r>
              <a:rPr lang="en-US" noProof="1"/>
              <a:t>Kvaliteta zadatka ovisi o:</a:t>
            </a:r>
          </a:p>
          <a:p>
            <a:r>
              <a:rPr lang="en-US" noProof="1"/>
              <a:t>Modeliranj</a:t>
            </a:r>
            <a:r>
              <a:rPr lang="hr-HR" noProof="1"/>
              <a:t>e</a:t>
            </a:r>
            <a:r>
              <a:rPr lang="en-US" noProof="1"/>
              <a:t> – </a:t>
            </a:r>
            <a:r>
              <a:rPr lang="hr-HR" b="1" noProof="1"/>
              <a:t>2</a:t>
            </a:r>
            <a:r>
              <a:rPr lang="en-US" b="1" noProof="1"/>
              <a:t>2</a:t>
            </a:r>
            <a:r>
              <a:rPr lang="hr-HR" b="1" noProof="1"/>
              <a:t> boda</a:t>
            </a:r>
            <a:endParaRPr lang="en-US" b="1" noProof="1"/>
          </a:p>
          <a:p>
            <a:r>
              <a:rPr lang="en-US" noProof="1"/>
              <a:t>Izrad</a:t>
            </a:r>
            <a:r>
              <a:rPr lang="hr-HR" noProof="1"/>
              <a:t>a</a:t>
            </a:r>
            <a:r>
              <a:rPr lang="en-US" noProof="1"/>
              <a:t> osvjetljenja</a:t>
            </a:r>
            <a:r>
              <a:rPr lang="hr-HR" noProof="1"/>
              <a:t> i AOV-a</a:t>
            </a:r>
            <a:r>
              <a:rPr lang="en-US" noProof="1"/>
              <a:t> – </a:t>
            </a:r>
            <a:r>
              <a:rPr lang="en-US" b="1" noProof="1"/>
              <a:t>3</a:t>
            </a:r>
            <a:r>
              <a:rPr lang="hr-HR" b="1" noProof="1"/>
              <a:t> </a:t>
            </a:r>
            <a:r>
              <a:rPr lang="en-US" b="1" noProof="1"/>
              <a:t>bod</a:t>
            </a:r>
            <a:r>
              <a:rPr lang="hr-HR" b="1" noProof="1"/>
              <a:t>a</a:t>
            </a:r>
            <a:endParaRPr lang="en-US" b="1" noProof="1"/>
          </a:p>
          <a:p>
            <a:pPr marL="0" indent="0">
              <a:buNone/>
            </a:pPr>
            <a:r>
              <a:rPr lang="hr-HR" noProof="1"/>
              <a:t>Loša organizacija scene i materijala može oduzeti do </a:t>
            </a:r>
            <a:r>
              <a:rPr lang="hr-HR" b="1" noProof="1"/>
              <a:t>4 boda</a:t>
            </a:r>
            <a:endParaRPr lang="en-US" b="1" noProof="1"/>
          </a:p>
          <a:p>
            <a:pPr marL="0" indent="0">
              <a:buNone/>
            </a:pPr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3255171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Kašnjenje do tjedan dana od inicijalnog roka smanjuje ocjenu za </a:t>
            </a:r>
            <a:r>
              <a:rPr lang="hr-HR" b="1" noProof="1"/>
              <a:t>2.5</a:t>
            </a:r>
            <a:r>
              <a:rPr lang="en-US" b="1" noProof="1"/>
              <a:t> bod</a:t>
            </a:r>
            <a:r>
              <a:rPr lang="hr-HR" b="1" noProof="1"/>
              <a:t>a</a:t>
            </a:r>
            <a:endParaRPr lang="en-US" b="1" noProof="1"/>
          </a:p>
          <a:p>
            <a:r>
              <a:rPr lang="en-US" noProof="1"/>
              <a:t>Kašnjenje više od tjedan dana od inicijalnog roka smanjuje ocjenu za </a:t>
            </a:r>
            <a:r>
              <a:rPr lang="hr-HR" b="1" noProof="1"/>
              <a:t>5</a:t>
            </a:r>
            <a:r>
              <a:rPr lang="en-US" b="1" noProof="1"/>
              <a:t> bod</a:t>
            </a:r>
            <a:r>
              <a:rPr lang="hr-HR" b="1" noProof="1"/>
              <a:t>ova</a:t>
            </a:r>
          </a:p>
          <a:p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3919036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Stolzl" panose="00000500000000000000" pitchFamily="50" charset="-18"/>
              </a:rPr>
              <a:t>Hvala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na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pažnji</a:t>
            </a:r>
            <a:r>
              <a:rPr lang="en-US" dirty="0">
                <a:latin typeface="Stolzl" panose="00000500000000000000" pitchFamily="50" charset="-1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kolegiju</a:t>
            </a:r>
            <a:r>
              <a:rPr lang="en-US" dirty="0"/>
              <a:t> se </a:t>
            </a:r>
            <a:r>
              <a:rPr lang="en-US" dirty="0" err="1"/>
              <a:t>izrađuje</a:t>
            </a:r>
            <a:r>
              <a:rPr lang="en-US" dirty="0"/>
              <a:t> </a:t>
            </a:r>
            <a:r>
              <a:rPr lang="en-US" b="1" dirty="0" err="1"/>
              <a:t>jedan</a:t>
            </a:r>
            <a:r>
              <a:rPr lang="en-US" b="1" dirty="0"/>
              <a:t> </a:t>
            </a:r>
            <a:r>
              <a:rPr lang="en-US" b="1" dirty="0" err="1"/>
              <a:t>glavni</a:t>
            </a:r>
            <a:r>
              <a:rPr lang="en-US" b="1" dirty="0"/>
              <a:t> </a:t>
            </a:r>
            <a:r>
              <a:rPr lang="en-US" b="1" dirty="0" err="1"/>
              <a:t>projekt</a:t>
            </a:r>
            <a:r>
              <a:rPr lang="en-US" b="1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semestra</a:t>
            </a:r>
            <a:endParaRPr lang="en-US" dirty="0"/>
          </a:p>
          <a:p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 </a:t>
            </a:r>
            <a:r>
              <a:rPr lang="en-US" b="1" dirty="0" err="1"/>
              <a:t>četiri</a:t>
            </a:r>
            <a:r>
              <a:rPr lang="en-US" b="1" dirty="0"/>
              <a:t> </a:t>
            </a:r>
            <a:r>
              <a:rPr lang="en-US" b="1" dirty="0" err="1"/>
              <a:t>dijela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Individualni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pokriva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dijelova</a:t>
            </a:r>
            <a:endParaRPr lang="en-US" b="1" dirty="0"/>
          </a:p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3 (</a:t>
            </a:r>
            <a:r>
              <a:rPr lang="hr-HR" dirty="0"/>
              <a:t>IP </a:t>
            </a:r>
            <a:r>
              <a:rPr lang="en-US" dirty="0"/>
              <a:t>3)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/>
              <a:t>Ishod</a:t>
            </a:r>
            <a:r>
              <a:rPr lang="en-US" b="1" dirty="0"/>
              <a:t>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79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Cilj</a:t>
            </a:r>
            <a:r>
              <a:rPr lang="en-US" dirty="0"/>
              <a:t> je:</a:t>
            </a:r>
          </a:p>
          <a:p>
            <a:r>
              <a:rPr lang="hr-HR" dirty="0"/>
              <a:t>Naučiti raditi osvjetljenje eksterijera</a:t>
            </a:r>
            <a:endParaRPr lang="en-US" dirty="0"/>
          </a:p>
          <a:p>
            <a:r>
              <a:rPr lang="en-US" dirty="0" err="1"/>
              <a:t>Podesiti</a:t>
            </a:r>
            <a:r>
              <a:rPr lang="en-US" dirty="0"/>
              <a:t> </a:t>
            </a:r>
            <a:r>
              <a:rPr lang="en-US" dirty="0" err="1"/>
              <a:t>postavke</a:t>
            </a:r>
            <a:r>
              <a:rPr lang="en-US" dirty="0"/>
              <a:t> </a:t>
            </a:r>
            <a:r>
              <a:rPr lang="en-US" dirty="0" err="1"/>
              <a:t>renderiranja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osvjetljnja</a:t>
            </a:r>
            <a:endParaRPr lang="hr-HR" dirty="0"/>
          </a:p>
          <a:p>
            <a:r>
              <a:rPr lang="hr-HR" dirty="0"/>
              <a:t>Naučiti raditi sa AOV-ima</a:t>
            </a:r>
          </a:p>
          <a:p>
            <a:r>
              <a:rPr lang="en-US" dirty="0" err="1"/>
              <a:t>Modelirati</a:t>
            </a:r>
            <a:r>
              <a:rPr lang="hr-HR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hr-HR" dirty="0"/>
              <a:t>mal</a:t>
            </a:r>
            <a:r>
              <a:rPr lang="en-US" dirty="0" err="1"/>
              <a:t>og</a:t>
            </a:r>
            <a:r>
              <a:rPr lang="hr-HR" dirty="0"/>
              <a:t> game </a:t>
            </a:r>
            <a:r>
              <a:rPr lang="hr-HR" dirty="0" err="1"/>
              <a:t>level</a:t>
            </a:r>
            <a:r>
              <a:rPr lang="en-US" dirty="0"/>
              <a:t>a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9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Zadatak za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hr-HR" dirty="0"/>
              <a:t> je napraviti malu neo-</a:t>
            </a:r>
            <a:r>
              <a:rPr lang="hr-HR" dirty="0" err="1"/>
              <a:t>noir</a:t>
            </a:r>
            <a:r>
              <a:rPr lang="hr-HR" dirty="0"/>
              <a:t>/</a:t>
            </a:r>
            <a:r>
              <a:rPr lang="hr-HR" dirty="0" err="1"/>
              <a:t>cyberpunk</a:t>
            </a:r>
            <a:r>
              <a:rPr lang="hr-HR" dirty="0"/>
              <a:t> ulicu inspiriranu </a:t>
            </a:r>
            <a:r>
              <a:rPr lang="hr-HR" dirty="0" err="1"/>
              <a:t>vizualima</a:t>
            </a:r>
            <a:r>
              <a:rPr lang="hr-HR" dirty="0"/>
              <a:t> </a:t>
            </a:r>
            <a:r>
              <a:rPr lang="hr-HR" dirty="0" err="1"/>
              <a:t>Blade</a:t>
            </a:r>
            <a:r>
              <a:rPr lang="hr-HR" dirty="0"/>
              <a:t> </a:t>
            </a:r>
            <a:r>
              <a:rPr lang="hr-HR" dirty="0" err="1"/>
              <a:t>Runnera</a:t>
            </a:r>
            <a:r>
              <a:rPr lang="hr-HR" dirty="0"/>
              <a:t>, </a:t>
            </a:r>
            <a:r>
              <a:rPr lang="hr-HR" dirty="0" err="1"/>
              <a:t>Blade</a:t>
            </a:r>
            <a:r>
              <a:rPr lang="hr-HR" dirty="0"/>
              <a:t> </a:t>
            </a:r>
            <a:r>
              <a:rPr lang="hr-HR" dirty="0" err="1"/>
              <a:t>Runner</a:t>
            </a:r>
            <a:r>
              <a:rPr lang="hr-HR" dirty="0"/>
              <a:t> 2049, </a:t>
            </a:r>
            <a:r>
              <a:rPr lang="hr-HR" dirty="0" err="1"/>
              <a:t>Cyberpunk</a:t>
            </a:r>
            <a:r>
              <a:rPr lang="hr-HR" dirty="0"/>
              <a:t> 2077 i japanskim noćnim četvrtima</a:t>
            </a:r>
            <a:endParaRPr lang="en-US" dirty="0"/>
          </a:p>
          <a:p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game level</a:t>
            </a:r>
            <a:endParaRPr lang="hr-HR" dirty="0"/>
          </a:p>
          <a:p>
            <a:r>
              <a:rPr lang="hr-HR" dirty="0"/>
              <a:t>Ovdje imate nekoliko videa koji dobro demonstriraju osvjetljenje i atmosferu koju je potrebno ostvariti:</a:t>
            </a:r>
          </a:p>
          <a:p>
            <a:pPr lvl="1"/>
            <a:r>
              <a:rPr lang="en-US" dirty="0">
                <a:hlinkClick r:id="rId2"/>
              </a:rPr>
              <a:t>https://www.youtube.com/watch?v=opDlMeqRACI&amp;ab_channel=adriandotg</a:t>
            </a:r>
            <a:endParaRPr lang="hr-HR" dirty="0"/>
          </a:p>
          <a:p>
            <a:pPr lvl="1"/>
            <a:r>
              <a:rPr lang="hr-HR" dirty="0">
                <a:hlinkClick r:id="rId3"/>
              </a:rPr>
              <a:t>https://www.youtube.com/watch?v=vbRRL7S2Tg0&amp;ab_channel=PocaColaBlog</a:t>
            </a:r>
            <a:endParaRPr lang="hr-HR" dirty="0"/>
          </a:p>
          <a:p>
            <a:pPr lvl="1"/>
            <a:r>
              <a:rPr lang="hr-HR" dirty="0">
                <a:hlinkClick r:id="rId4"/>
              </a:rPr>
              <a:t>https://www.youtube.com/watch?v=NdzYzYLGw6s&amp;ab_channel=Styls</a:t>
            </a:r>
            <a:endParaRPr lang="hr-HR" dirty="0"/>
          </a:p>
          <a:p>
            <a:pPr lvl="1"/>
            <a:r>
              <a:rPr lang="hr-HR" dirty="0">
                <a:hlinkClick r:id="rId5"/>
              </a:rPr>
              <a:t>https://www.youtube.com/watch?v=Bq-KRlpeFP0&amp;ab_channel=SaherTarek</a:t>
            </a:r>
            <a:endParaRPr lang="hr-HR" dirty="0"/>
          </a:p>
          <a:p>
            <a:pPr lvl="1"/>
            <a:r>
              <a:rPr lang="hr-HR" dirty="0"/>
              <a:t>https://www.youtube.com/watch?v=SUvTrhSJsWk&amp;ab_channel=MaartenHof</a:t>
            </a:r>
          </a:p>
          <a:p>
            <a:pPr lvl="1"/>
            <a:r>
              <a:rPr lang="en-US" dirty="0">
                <a:hlinkClick r:id="rId6"/>
              </a:rPr>
              <a:t>https://www.youtube.com/watch?v=vOWD0jkt4h0&amp;ab_channel=WalkinginJapan</a:t>
            </a:r>
            <a:r>
              <a:rPr lang="hr-HR" dirty="0"/>
              <a:t> 5-7 min</a:t>
            </a:r>
          </a:p>
          <a:p>
            <a:pPr lvl="1"/>
            <a:r>
              <a:rPr lang="hr-HR" dirty="0">
                <a:hlinkClick r:id="rId7"/>
              </a:rPr>
              <a:t>https://www.youtube.com/watch?v=SiryvrStb8E&amp;ab_channel=VIRTUALJAPAN</a:t>
            </a:r>
            <a:r>
              <a:rPr lang="hr-HR" dirty="0"/>
              <a:t> 10:30-12:30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3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IP </a:t>
            </a:r>
            <a:r>
              <a:rPr lang="en-US" dirty="0"/>
              <a:t>3</a:t>
            </a:r>
            <a:r>
              <a:rPr lang="hr-HR" dirty="0"/>
              <a:t> obuhvaća izradu </a:t>
            </a:r>
            <a:r>
              <a:rPr lang="en-US" dirty="0" err="1"/>
              <a:t>oslatih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koji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popuniti</a:t>
            </a:r>
            <a:r>
              <a:rPr lang="en-US" dirty="0"/>
              <a:t> </a:t>
            </a:r>
            <a:r>
              <a:rPr lang="en-US" dirty="0" err="1"/>
              <a:t>scenu</a:t>
            </a:r>
            <a:r>
              <a:rPr lang="hr-HR" dirty="0"/>
              <a:t>, izradu izvora svjetla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hr-HR" dirty="0"/>
              <a:t>organizaciju scene i materijala (materijale je potrebno samo dodijeliti poligonima i objektima, nije potrebno podešavati materijale)</a:t>
            </a:r>
            <a:endParaRPr lang="en-US" dirty="0"/>
          </a:p>
          <a:p>
            <a:r>
              <a:rPr lang="en-US" dirty="0"/>
              <a:t>Svi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napravljeni</a:t>
            </a:r>
            <a:r>
              <a:rPr lang="en-US" dirty="0"/>
              <a:t> za IP 3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zasebnoj</a:t>
            </a:r>
            <a:r>
              <a:rPr lang="en-US" dirty="0"/>
              <a:t> </a:t>
            </a:r>
            <a:r>
              <a:rPr lang="en-US" dirty="0" err="1"/>
              <a:t>grupi</a:t>
            </a:r>
            <a:r>
              <a:rPr lang="en-US" dirty="0"/>
              <a:t> “IP 3 MODELI”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lakše</a:t>
            </a:r>
            <a:r>
              <a:rPr lang="en-US" dirty="0"/>
              <a:t>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provjeriti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napravili</a:t>
            </a:r>
            <a:endParaRPr lang="en-US" dirty="0"/>
          </a:p>
          <a:p>
            <a:r>
              <a:rPr lang="en-US" dirty="0"/>
              <a:t>Svi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zasebnoj</a:t>
            </a:r>
            <a:r>
              <a:rPr lang="en-US" dirty="0"/>
              <a:t> </a:t>
            </a:r>
            <a:r>
              <a:rPr lang="en-US" dirty="0" err="1"/>
              <a:t>grupi</a:t>
            </a:r>
            <a:r>
              <a:rPr lang="en-US" dirty="0"/>
              <a:t> “SVJETLA” (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-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negdje</a:t>
            </a:r>
            <a:r>
              <a:rPr lang="en-US" dirty="0"/>
              <a:t> </a:t>
            </a:r>
            <a:r>
              <a:rPr lang="en-US" dirty="0" err="1"/>
              <a:t>drugdje</a:t>
            </a:r>
            <a:r>
              <a:rPr lang="en-US" dirty="0"/>
              <a:t> u </a:t>
            </a:r>
            <a:r>
              <a:rPr lang="en-US" dirty="0" err="1"/>
              <a:t>sceni</a:t>
            </a:r>
            <a:r>
              <a:rPr lang="en-US" dirty="0"/>
              <a:t>, </a:t>
            </a:r>
            <a:r>
              <a:rPr lang="en-US" dirty="0" err="1"/>
              <a:t>naznačite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TISKANIM </a:t>
            </a:r>
            <a:r>
              <a:rPr lang="en-US" dirty="0" err="1"/>
              <a:t>slovima</a:t>
            </a:r>
            <a:r>
              <a:rPr lang="en-US" dirty="0"/>
              <a:t>)</a:t>
            </a:r>
            <a:endParaRPr lang="hr-HR" dirty="0"/>
          </a:p>
          <a:p>
            <a:r>
              <a:rPr lang="hr-HR" dirty="0"/>
              <a:t>U IP </a:t>
            </a:r>
            <a:r>
              <a:rPr lang="en-US" dirty="0"/>
              <a:t>3</a:t>
            </a:r>
            <a:r>
              <a:rPr lang="hr-HR" dirty="0"/>
              <a:t> potrebno je napraviti dnevno osvjetljenje korištenjem HDRI mape u Dome </a:t>
            </a:r>
            <a:r>
              <a:rPr lang="hr-HR" dirty="0" err="1"/>
              <a:t>Lightu</a:t>
            </a:r>
            <a:r>
              <a:rPr lang="hr-HR" dirty="0"/>
              <a:t>, napraviti AOV-eve za </a:t>
            </a:r>
            <a:r>
              <a:rPr lang="hr-HR" dirty="0" err="1"/>
              <a:t>Beauty</a:t>
            </a:r>
            <a:r>
              <a:rPr lang="hr-HR" dirty="0"/>
              <a:t>, </a:t>
            </a:r>
            <a:r>
              <a:rPr lang="hr-HR" dirty="0" err="1"/>
              <a:t>Shadow</a:t>
            </a:r>
            <a:r>
              <a:rPr lang="hr-HR" dirty="0"/>
              <a:t>, </a:t>
            </a:r>
            <a:r>
              <a:rPr lang="hr-HR" dirty="0" err="1"/>
              <a:t>Diffuse</a:t>
            </a:r>
            <a:r>
              <a:rPr lang="hr-HR" dirty="0"/>
              <a:t>, </a:t>
            </a:r>
            <a:r>
              <a:rPr lang="hr-HR" dirty="0" err="1"/>
              <a:t>Reflection</a:t>
            </a:r>
            <a:r>
              <a:rPr lang="hr-HR" dirty="0"/>
              <a:t> i Global </a:t>
            </a:r>
            <a:r>
              <a:rPr lang="hr-HR" dirty="0" err="1"/>
              <a:t>Illumination</a:t>
            </a:r>
            <a:r>
              <a:rPr lang="hr-HR" dirty="0"/>
              <a:t> prolaz, te sve renderirati kao multi-</a:t>
            </a:r>
            <a:r>
              <a:rPr lang="hr-HR" dirty="0" err="1"/>
              <a:t>pass</a:t>
            </a:r>
            <a:r>
              <a:rPr lang="hr-HR" dirty="0"/>
              <a:t> sliku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60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 IP 4 radit će se noćno osvjetljenje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napraviti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30-ak </a:t>
            </a:r>
            <a:r>
              <a:rPr lang="en-US" dirty="0" err="1"/>
              <a:t>zasebnih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pokrivaju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4 </a:t>
            </a:r>
            <a:r>
              <a:rPr lang="en-US" dirty="0" err="1"/>
              <a:t>generalna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. </a:t>
            </a:r>
            <a:r>
              <a:rPr lang="en-US" dirty="0" err="1"/>
              <a:t>Primjeri</a:t>
            </a:r>
            <a:r>
              <a:rPr lang="en-US" dirty="0"/>
              <a:t>: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rasvjeta</a:t>
            </a:r>
            <a:r>
              <a:rPr lang="en-US" dirty="0"/>
              <a:t>, </a:t>
            </a:r>
            <a:r>
              <a:rPr lang="en-US" dirty="0" err="1"/>
              <a:t>neonska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, LCD </a:t>
            </a:r>
            <a:r>
              <a:rPr lang="en-US" dirty="0" err="1"/>
              <a:t>izlozi</a:t>
            </a:r>
            <a:r>
              <a:rPr lang="en-US" dirty="0"/>
              <a:t>, </a:t>
            </a:r>
            <a:r>
              <a:rPr lang="en-US" dirty="0" err="1"/>
              <a:t>svjetleće</a:t>
            </a:r>
            <a:r>
              <a:rPr lang="en-US" dirty="0"/>
              <a:t> </a:t>
            </a:r>
            <a:r>
              <a:rPr lang="en-US" dirty="0" err="1"/>
              <a:t>reklame</a:t>
            </a:r>
            <a:r>
              <a:rPr lang="en-US" dirty="0"/>
              <a:t>, </a:t>
            </a:r>
            <a:r>
              <a:rPr lang="en-US" dirty="0" err="1"/>
              <a:t>fenjeri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…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ponavljati</a:t>
            </a:r>
            <a:r>
              <a:rPr lang="en-US" dirty="0"/>
              <a:t> (</a:t>
            </a:r>
            <a:r>
              <a:rPr lang="en-US" dirty="0" err="1"/>
              <a:t>stupovi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rasvjete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varijacije</a:t>
            </a:r>
            <a:r>
              <a:rPr lang="en-US" dirty="0"/>
              <a:t> (</a:t>
            </a:r>
            <a:r>
              <a:rPr lang="en-US" dirty="0" err="1"/>
              <a:t>svjetleće</a:t>
            </a:r>
            <a:r>
              <a:rPr lang="en-US" dirty="0"/>
              <a:t> </a:t>
            </a:r>
            <a:r>
              <a:rPr lang="en-US" dirty="0" err="1"/>
              <a:t>reklame</a:t>
            </a:r>
            <a:r>
              <a:rPr lang="en-US" dirty="0"/>
              <a:t> </a:t>
            </a:r>
            <a:r>
              <a:rPr lang="en-US" dirty="0" err="1"/>
              <a:t>prikazuju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oglase</a:t>
            </a:r>
            <a:r>
              <a:rPr lang="en-US" dirty="0"/>
              <a:t>)</a:t>
            </a:r>
            <a:endParaRPr lang="hr-HR" dirty="0"/>
          </a:p>
          <a:p>
            <a:r>
              <a:rPr lang="hr-HR" dirty="0"/>
              <a:t>Scenu napravite čim detaljnije – napravite veći broj jednostavnijih objekata i popunite scenu sa varijacijama tih objekata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2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</a:t>
            </a:r>
            <a:r>
              <a:rPr lang="hr-HR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Modele možete raditi u Blenderu ili nekom drugom 3D programu, ali konačna scena mora biti napravljena u Cinemi</a:t>
            </a:r>
          </a:p>
          <a:p>
            <a:r>
              <a:rPr lang="hr-HR" dirty="0"/>
              <a:t>Ako radite modele u nekom drugom programu, organizacija modela i materijala mora biti slična kao da ste sve radili u Cinemi (npr. model ne može biti uvezen kao samo jedan </a:t>
            </a:r>
            <a:r>
              <a:rPr lang="hr-HR" dirty="0" err="1"/>
              <a:t>mesh</a:t>
            </a:r>
            <a:r>
              <a:rPr lang="hr-HR" dirty="0"/>
              <a:t>, već se mora sastojati od hijerarhije smisleno imenovanih dijelova kako je rađen </a:t>
            </a:r>
            <a:r>
              <a:rPr lang="hr-HR"/>
              <a:t>u Blenderu)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3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Modelirajte sve objekte</a:t>
            </a:r>
            <a:r>
              <a:rPr lang="en-US" dirty="0"/>
              <a:t>, </a:t>
            </a:r>
            <a:r>
              <a:rPr lang="en-US" dirty="0" err="1"/>
              <a:t>rasporedite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po </a:t>
            </a:r>
            <a:r>
              <a:rPr lang="en-US" dirty="0" err="1"/>
              <a:t>sceni</a:t>
            </a:r>
            <a:r>
              <a:rPr lang="hr-HR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dodajte</a:t>
            </a:r>
            <a:r>
              <a:rPr lang="en-US" dirty="0"/>
              <a:t> Redshift </a:t>
            </a:r>
            <a:r>
              <a:rPr lang="en-US" dirty="0" err="1"/>
              <a:t>materijale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poligone</a:t>
            </a:r>
            <a:r>
              <a:rPr lang="en-US" dirty="0"/>
              <a:t>/</a:t>
            </a:r>
            <a:r>
              <a:rPr lang="en-US" dirty="0" err="1"/>
              <a:t>dijelove</a:t>
            </a:r>
            <a:r>
              <a:rPr lang="en-US" dirty="0"/>
              <a:t> bez </a:t>
            </a:r>
            <a:r>
              <a:rPr lang="hr-HR" dirty="0"/>
              <a:t>ikakvog </a:t>
            </a:r>
            <a:r>
              <a:rPr lang="en-US" dirty="0" err="1"/>
              <a:t>podešavanj</a:t>
            </a:r>
            <a:r>
              <a:rPr lang="hr-HR" dirty="0"/>
              <a:t>a materijala</a:t>
            </a:r>
          </a:p>
          <a:p>
            <a:r>
              <a:rPr lang="hr-HR" dirty="0"/>
              <a:t>Napravite izvore svjetla kao kombinaciju </a:t>
            </a:r>
            <a:r>
              <a:rPr lang="hr-HR" dirty="0" err="1"/>
              <a:t>Area</a:t>
            </a:r>
            <a:r>
              <a:rPr lang="hr-HR" dirty="0"/>
              <a:t> Light-a i objekta ili objekta sa </a:t>
            </a:r>
            <a:r>
              <a:rPr lang="hr-HR" dirty="0" err="1"/>
              <a:t>emisivnim</a:t>
            </a:r>
            <a:r>
              <a:rPr lang="hr-HR" dirty="0"/>
              <a:t> materijalom – odaberite adekvatan pristup ovisno o vrsti rasvjetnog tijela (svjetla mogu biti ugašena, potrebna su samo u IP 4)</a:t>
            </a:r>
          </a:p>
          <a:p>
            <a:r>
              <a:rPr lang="hr-HR" dirty="0"/>
              <a:t>Dodajte dnevno HDRI osvjetljenje pomoću Dome </a:t>
            </a:r>
            <a:r>
              <a:rPr lang="hr-HR" dirty="0" err="1"/>
              <a:t>Lighta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hr-HR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23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Iskoristite</a:t>
            </a:r>
            <a:r>
              <a:rPr lang="en-US" dirty="0"/>
              <a:t> 5 </a:t>
            </a:r>
            <a:r>
              <a:rPr lang="en-US" dirty="0" err="1"/>
              <a:t>kamera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IP 2</a:t>
            </a:r>
            <a:endParaRPr lang="hr-HR" dirty="0"/>
          </a:p>
          <a:p>
            <a:r>
              <a:rPr lang="hr-HR" dirty="0"/>
              <a:t>Koristite </a:t>
            </a:r>
            <a:r>
              <a:rPr lang="en-US" dirty="0"/>
              <a:t>Bucket</a:t>
            </a:r>
            <a:r>
              <a:rPr lang="hr-HR" dirty="0"/>
              <a:t> metodu za finalno renderiranje i </a:t>
            </a:r>
            <a:r>
              <a:rPr lang="hr-HR" dirty="0" err="1"/>
              <a:t>denoising</a:t>
            </a:r>
            <a:r>
              <a:rPr lang="hr-HR" dirty="0"/>
              <a:t> (ukoliko imate Nvidia grafičku onda </a:t>
            </a:r>
            <a:r>
              <a:rPr lang="hr-HR" dirty="0" err="1"/>
              <a:t>OptiX</a:t>
            </a:r>
            <a:r>
              <a:rPr lang="hr-HR" dirty="0"/>
              <a:t> metodu, ako ne onda OIDN metodu)</a:t>
            </a:r>
          </a:p>
          <a:p>
            <a:r>
              <a:rPr lang="hr-HR" dirty="0"/>
              <a:t>Podesite </a:t>
            </a:r>
            <a:r>
              <a:rPr lang="en-US" dirty="0"/>
              <a:t>Bucket </a:t>
            </a:r>
            <a:r>
              <a:rPr lang="en-US" dirty="0" err="1"/>
              <a:t>metodu</a:t>
            </a:r>
            <a:r>
              <a:rPr lang="en-US" dirty="0"/>
              <a:t> </a:t>
            </a:r>
            <a:r>
              <a:rPr lang="hr-HR" dirty="0"/>
              <a:t>da dobijete dobru kvalitetu </a:t>
            </a:r>
            <a:r>
              <a:rPr lang="hr-HR" dirty="0" err="1"/>
              <a:t>rendera</a:t>
            </a:r>
            <a:r>
              <a:rPr lang="hr-HR" dirty="0"/>
              <a:t> bez artefakata i grešaka</a:t>
            </a:r>
          </a:p>
          <a:p>
            <a:r>
              <a:rPr lang="hr-HR" dirty="0"/>
              <a:t>Podesite AOV-eve</a:t>
            </a:r>
            <a:r>
              <a:rPr lang="en-US" dirty="0"/>
              <a:t> za </a:t>
            </a:r>
            <a:r>
              <a:rPr lang="hr-HR" dirty="0" err="1"/>
              <a:t>Beauty</a:t>
            </a:r>
            <a:r>
              <a:rPr lang="hr-HR" dirty="0"/>
              <a:t>, </a:t>
            </a:r>
            <a:r>
              <a:rPr lang="hr-HR" dirty="0" err="1"/>
              <a:t>Shadow</a:t>
            </a:r>
            <a:r>
              <a:rPr lang="hr-HR" dirty="0"/>
              <a:t>, </a:t>
            </a:r>
            <a:r>
              <a:rPr lang="hr-HR" dirty="0" err="1"/>
              <a:t>Diffuse</a:t>
            </a:r>
            <a:r>
              <a:rPr lang="hr-HR" dirty="0"/>
              <a:t>, </a:t>
            </a:r>
            <a:r>
              <a:rPr lang="hr-HR" dirty="0" err="1"/>
              <a:t>Reflection</a:t>
            </a:r>
            <a:r>
              <a:rPr lang="hr-HR" dirty="0"/>
              <a:t> i Global </a:t>
            </a:r>
            <a:r>
              <a:rPr lang="hr-HR" dirty="0" err="1"/>
              <a:t>Illumination</a:t>
            </a:r>
            <a:r>
              <a:rPr lang="hr-HR" dirty="0"/>
              <a:t> </a:t>
            </a:r>
            <a:r>
              <a:rPr lang="en-US" dirty="0" err="1"/>
              <a:t>prolaze</a:t>
            </a:r>
            <a:endParaRPr lang="hr-HR" dirty="0"/>
          </a:p>
          <a:p>
            <a:r>
              <a:rPr lang="hr-HR" dirty="0"/>
              <a:t>Podesite rezoluciju slike na oko 2000x2000 piksela, omjer stranica prema želji, te renderirajte sve kamere i spremite </a:t>
            </a:r>
            <a:r>
              <a:rPr lang="en-US" dirty="0"/>
              <a:t>multi-pass </a:t>
            </a:r>
            <a:r>
              <a:rPr lang="hr-HR" dirty="0"/>
              <a:t>slike u .</a:t>
            </a:r>
            <a:r>
              <a:rPr lang="en-US" dirty="0" err="1"/>
              <a:t>psd</a:t>
            </a:r>
            <a:r>
              <a:rPr lang="hr-HR" dirty="0"/>
              <a:t> formatu</a:t>
            </a:r>
          </a:p>
          <a:p>
            <a:r>
              <a:rPr lang="hr-HR" dirty="0"/>
              <a:t>Spremite .c4d scenu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1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5BDBC22CFA5041B3A1DC4974FAAEE8" ma:contentTypeVersion="2" ma:contentTypeDescription="Create a new document." ma:contentTypeScope="" ma:versionID="3e8c7f39b8dbe7f50a29f2a6ede2d333">
  <xsd:schema xmlns:xsd="http://www.w3.org/2001/XMLSchema" xmlns:xs="http://www.w3.org/2001/XMLSchema" xmlns:p="http://schemas.microsoft.com/office/2006/metadata/properties" xmlns:ns2="fe9bdb87-1f0c-4cfa-a0b7-4271d2b5db24" targetNamespace="http://schemas.microsoft.com/office/2006/metadata/properties" ma:root="true" ma:fieldsID="f7485d6c8bedd289dee31b19c873f635" ns2:_="">
    <xsd:import namespace="fe9bdb87-1f0c-4cfa-a0b7-4271d2b5db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bdb87-1f0c-4cfa-a0b7-4271d2b5db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97943A-CA33-43D2-8BFF-CCE64462020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C32998C-E0FC-47AB-845B-1620914B66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8E4BD1-561A-4915-A1E0-C96C3DE03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9bdb87-1f0c-4cfa-a0b7-4271d2b5d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3457</TotalTime>
  <Words>1094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Stolzl</vt:lpstr>
      <vt:lpstr>Stolzl Book</vt:lpstr>
      <vt:lpstr>Calibri</vt:lpstr>
      <vt:lpstr>Arial</vt:lpstr>
      <vt:lpstr>Stolzl Bold</vt:lpstr>
      <vt:lpstr>Office Theme</vt:lpstr>
      <vt:lpstr>3D osvjetljenje i renderiranje  Individualni projekt 3</vt:lpstr>
      <vt:lpstr>Individualni projekt 3</vt:lpstr>
      <vt:lpstr>Individualni projekt 3</vt:lpstr>
      <vt:lpstr>Individualni projekt 3</vt:lpstr>
      <vt:lpstr>Individualni projekt 3</vt:lpstr>
      <vt:lpstr>Individualni projekt 3</vt:lpstr>
      <vt:lpstr>Individualni projekt 3</vt:lpstr>
      <vt:lpstr>Upute</vt:lpstr>
      <vt:lpstr>Upute</vt:lpstr>
      <vt:lpstr>Savjeti</vt:lpstr>
      <vt:lpstr>Predaja</vt:lpstr>
      <vt:lpstr>Predaja</vt:lpstr>
      <vt:lpstr>Evaluacija</vt:lpstr>
      <vt:lpstr>Evaluacija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Alan Divjak (adivjak)</cp:lastModifiedBy>
  <cp:revision>54</cp:revision>
  <dcterms:created xsi:type="dcterms:W3CDTF">2018-01-24T13:33:55Z</dcterms:created>
  <dcterms:modified xsi:type="dcterms:W3CDTF">2024-11-20T07:29:47Z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0x010100305BDBC22CFA5041B3A1DC4974FAAEE8</vt:lpwstr>
  </property>
</Properties>
</file>