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21"/>
  </p:notesMasterIdLst>
  <p:sldIdLst>
    <p:sldId id="257" r:id="rId5"/>
    <p:sldId id="258" r:id="rId6"/>
    <p:sldId id="287" r:id="rId7"/>
    <p:sldId id="277" r:id="rId8"/>
    <p:sldId id="278" r:id="rId9"/>
    <p:sldId id="285" r:id="rId10"/>
    <p:sldId id="286" r:id="rId11"/>
    <p:sldId id="282" r:id="rId12"/>
    <p:sldId id="279" r:id="rId13"/>
    <p:sldId id="284" r:id="rId14"/>
    <p:sldId id="280" r:id="rId15"/>
    <p:sldId id="267" r:id="rId16"/>
    <p:sldId id="270" r:id="rId17"/>
    <p:sldId id="268" r:id="rId18"/>
    <p:sldId id="272" r:id="rId19"/>
    <p:sldId id="263" r:id="rId20"/>
  </p:sldIdLst>
  <p:sldSz cx="12192000" cy="6858000"/>
  <p:notesSz cx="6858000" cy="9144000"/>
  <p:embeddedFontLst>
    <p:embeddedFont>
      <p:font typeface="Stolzl" panose="020B0604020202020204" charset="0"/>
      <p:regular r:id="rId22"/>
    </p:embeddedFont>
    <p:embeddedFont>
      <p:font typeface="Stolzl Bold" panose="00000800000000000000" charset="0"/>
      <p:bold r:id="rId23"/>
    </p:embeddedFont>
    <p:embeddedFont>
      <p:font typeface="Stolzl Book" panose="00000500000000000000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D318B-5E7E-4584-8A84-2B4C9D89D402}" v="2" dt="2023-03-13T03:28:32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96" d="100"/>
          <a:sy n="96" d="100"/>
        </p:scale>
        <p:origin x="1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Divjak" userId="cafc41a1-fc11-4279-9c10-5408345f00b0" providerId="ADAL" clId="{8F78187A-46A8-471B-9B13-3A2CF31DAF60}"/>
    <pc:docChg chg="modSld">
      <pc:chgData name="Alan Divjak" userId="cafc41a1-fc11-4279-9c10-5408345f00b0" providerId="ADAL" clId="{8F78187A-46A8-471B-9B13-3A2CF31DAF60}" dt="2023-03-13T03:52:26.510" v="12" actId="113"/>
      <pc:docMkLst>
        <pc:docMk/>
      </pc:docMkLst>
      <pc:sldChg chg="modSp mod">
        <pc:chgData name="Alan Divjak" userId="cafc41a1-fc11-4279-9c10-5408345f00b0" providerId="ADAL" clId="{8F78187A-46A8-471B-9B13-3A2CF31DAF60}" dt="2023-03-13T03:52:26.510" v="12" actId="113"/>
        <pc:sldMkLst>
          <pc:docMk/>
          <pc:sldMk cId="4164113531" sldId="270"/>
        </pc:sldMkLst>
        <pc:spChg chg="mod">
          <ac:chgData name="Alan Divjak" userId="cafc41a1-fc11-4279-9c10-5408345f00b0" providerId="ADAL" clId="{8F78187A-46A8-471B-9B13-3A2CF31DAF60}" dt="2023-03-13T03:52:26.510" v="12" actId="113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8F78187A-46A8-471B-9B13-3A2CF31DAF60}" dt="2023-03-13T03:39:11.833" v="9" actId="20577"/>
        <pc:sldMkLst>
          <pc:docMk/>
          <pc:sldMk cId="3097129030" sldId="273"/>
        </pc:sldMkLst>
        <pc:spChg chg="mod">
          <ac:chgData name="Alan Divjak" userId="cafc41a1-fc11-4279-9c10-5408345f00b0" providerId="ADAL" clId="{8F78187A-46A8-471B-9B13-3A2CF31DAF60}" dt="2023-03-13T03:39:11.833" v="9" actId="20577"/>
          <ac:spMkLst>
            <pc:docMk/>
            <pc:sldMk cId="3097129030" sldId="273"/>
            <ac:spMk id="2" creationId="{00000000-0000-0000-0000-000000000000}"/>
          </ac:spMkLst>
        </pc:spChg>
      </pc:sldChg>
    </pc:docChg>
  </pc:docChgLst>
  <pc:docChgLst>
    <pc:chgData name="Alan Divjak" userId="cafc41a1-fc11-4279-9c10-5408345f00b0" providerId="ADAL" clId="{D40D318B-5E7E-4584-8A84-2B4C9D89D402}"/>
    <pc:docChg chg="undo custSel modSld">
      <pc:chgData name="Alan Divjak" userId="cafc41a1-fc11-4279-9c10-5408345f00b0" providerId="ADAL" clId="{D40D318B-5E7E-4584-8A84-2B4C9D89D402}" dt="2023-03-13T03:28:32.183" v="483" actId="20577"/>
      <pc:docMkLst>
        <pc:docMk/>
      </pc:docMkLst>
      <pc:sldChg chg="modSp mod">
        <pc:chgData name="Alan Divjak" userId="cafc41a1-fc11-4279-9c10-5408345f00b0" providerId="ADAL" clId="{D40D318B-5E7E-4584-8A84-2B4C9D89D402}" dt="2023-03-13T03:07:15.392" v="32" actId="20577"/>
        <pc:sldMkLst>
          <pc:docMk/>
          <pc:sldMk cId="1847328114" sldId="257"/>
        </pc:sldMkLst>
        <pc:spChg chg="mod">
          <ac:chgData name="Alan Divjak" userId="cafc41a1-fc11-4279-9c10-5408345f00b0" providerId="ADAL" clId="{D40D318B-5E7E-4584-8A84-2B4C9D89D402}" dt="2023-03-13T03:07:15.392" v="32" actId="20577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8:13.153" v="68" actId="20577"/>
        <pc:sldMkLst>
          <pc:docMk/>
          <pc:sldMk cId="1551440388" sldId="258"/>
        </pc:sldMkLst>
        <pc:spChg chg="mod">
          <ac:chgData name="Alan Divjak" userId="cafc41a1-fc11-4279-9c10-5408345f00b0" providerId="ADAL" clId="{D40D318B-5E7E-4584-8A84-2B4C9D89D402}" dt="2023-03-13T03:07:55.383" v="46" actId="20577"/>
          <ac:spMkLst>
            <pc:docMk/>
            <pc:sldMk cId="1551440388" sldId="258"/>
            <ac:spMk id="2" creationId="{00000000-0000-0000-0000-000000000000}"/>
          </ac:spMkLst>
        </pc:spChg>
        <pc:spChg chg="mod">
          <ac:chgData name="Alan Divjak" userId="cafc41a1-fc11-4279-9c10-5408345f00b0" providerId="ADAL" clId="{D40D318B-5E7E-4584-8A84-2B4C9D89D402}" dt="2023-03-13T03:08:13.153" v="68" actId="20577"/>
          <ac:spMkLst>
            <pc:docMk/>
            <pc:sldMk cId="1551440388" sldId="25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8:32.183" v="483" actId="20577"/>
        <pc:sldMkLst>
          <pc:docMk/>
          <pc:sldMk cId="1333171730" sldId="264"/>
        </pc:sldMkLst>
        <pc:spChg chg="mod">
          <ac:chgData name="Alan Divjak" userId="cafc41a1-fc11-4279-9c10-5408345f00b0" providerId="ADAL" clId="{D40D318B-5E7E-4584-8A84-2B4C9D89D402}" dt="2023-03-13T03:28:32.183" v="483" actId="20577"/>
          <ac:spMkLst>
            <pc:docMk/>
            <pc:sldMk cId="1333171730" sldId="264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0:30.734" v="100" actId="20577"/>
        <pc:sldMkLst>
          <pc:docMk/>
          <pc:sldMk cId="1521439543" sldId="267"/>
        </pc:sldMkLst>
        <pc:spChg chg="mod">
          <ac:chgData name="Alan Divjak" userId="cafc41a1-fc11-4279-9c10-5408345f00b0" providerId="ADAL" clId="{D40D318B-5E7E-4584-8A84-2B4C9D89D402}" dt="2023-03-13T03:10:30.734" v="100" actId="20577"/>
          <ac:spMkLst>
            <pc:docMk/>
            <pc:sldMk cId="1521439543" sldId="267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9:19.369" v="197" actId="113"/>
        <pc:sldMkLst>
          <pc:docMk/>
          <pc:sldMk cId="3255171666" sldId="268"/>
        </pc:sldMkLst>
        <pc:spChg chg="mod">
          <ac:chgData name="Alan Divjak" userId="cafc41a1-fc11-4279-9c10-5408345f00b0" providerId="ADAL" clId="{D40D318B-5E7E-4584-8A84-2B4C9D89D402}" dt="2023-03-13T03:19:19.369" v="197" actId="113"/>
          <ac:spMkLst>
            <pc:docMk/>
            <pc:sldMk cId="3255171666" sldId="26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7:34.255" v="131" actId="20577"/>
        <pc:sldMkLst>
          <pc:docMk/>
          <pc:sldMk cId="4164113531" sldId="270"/>
        </pc:sldMkLst>
        <pc:spChg chg="mod">
          <ac:chgData name="Alan Divjak" userId="cafc41a1-fc11-4279-9c10-5408345f00b0" providerId="ADAL" clId="{D40D318B-5E7E-4584-8A84-2B4C9D89D402}" dt="2023-03-13T03:17:34.255" v="131" actId="20577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0:53.266" v="479" actId="20577"/>
        <pc:sldMkLst>
          <pc:docMk/>
          <pc:sldMk cId="3093582282" sldId="271"/>
        </pc:sldMkLst>
        <pc:spChg chg="mod">
          <ac:chgData name="Alan Divjak" userId="cafc41a1-fc11-4279-9c10-5408345f00b0" providerId="ADAL" clId="{D40D318B-5E7E-4584-8A84-2B4C9D89D402}" dt="2023-03-13T03:20:53.266" v="479" actId="20577"/>
          <ac:spMkLst>
            <pc:docMk/>
            <pc:sldMk cId="3093582282" sldId="271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9:29.659" v="89" actId="20577"/>
        <pc:sldMkLst>
          <pc:docMk/>
          <pc:sldMk cId="1330492753" sldId="274"/>
        </pc:sldMkLst>
        <pc:spChg chg="mod">
          <ac:chgData name="Alan Divjak" userId="cafc41a1-fc11-4279-9c10-5408345f00b0" providerId="ADAL" clId="{D40D318B-5E7E-4584-8A84-2B4C9D89D402}" dt="2023-03-13T03:09:29.659" v="89" actId="20577"/>
          <ac:spMkLst>
            <pc:docMk/>
            <pc:sldMk cId="133049275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640"/>
            <a:ext cx="10564238" cy="54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671514"/>
            <a:ext cx="5694947" cy="4658475"/>
          </a:xfrm>
        </p:spPr>
        <p:txBody>
          <a:bodyPr/>
          <a:lstStyle/>
          <a:p>
            <a:r>
              <a:rPr lang="hr-HR" dirty="0">
                <a:latin typeface="Stolzl Bold" panose="00000800000000000000" pitchFamily="50" charset="-18"/>
              </a:rPr>
              <a:t>Teksturiranje</a:t>
            </a:r>
            <a:br>
              <a:rPr lang="hr-HR" dirty="0">
                <a:latin typeface="Stolzl Bold" panose="00000800000000000000" pitchFamily="50" charset="-18"/>
              </a:rPr>
            </a:br>
            <a:br>
              <a:rPr lang="en-US" dirty="0">
                <a:latin typeface="Stolzl Bold" panose="00000800000000000000" pitchFamily="50" charset="-18"/>
              </a:rPr>
            </a:br>
            <a:r>
              <a:rPr lang="hr-HR" dirty="0">
                <a:latin typeface="Stolzl Book" panose="00000500000000000000" pitchFamily="50" charset="-18"/>
              </a:rPr>
              <a:t>Individualni p</a:t>
            </a:r>
            <a:r>
              <a:rPr lang="en-US" dirty="0" err="1">
                <a:latin typeface="Stolzl Book" panose="00000500000000000000" pitchFamily="50" charset="-18"/>
              </a:rPr>
              <a:t>rojekt</a:t>
            </a:r>
            <a:r>
              <a:rPr lang="en-US" dirty="0">
                <a:latin typeface="Stolzl Book" panose="00000500000000000000" pitchFamily="50" charset="-18"/>
              </a:rPr>
              <a:t> </a:t>
            </a:r>
            <a:r>
              <a:rPr lang="hr-HR" dirty="0">
                <a:latin typeface="Stolzl Book" panose="00000500000000000000" pitchFamily="50" charset="-1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Korištenjem Take sustava napravite dnevno i noćno osvjetljenje, te za svaku kombinaciju renderirajte sve tri kamere</a:t>
            </a:r>
          </a:p>
          <a:p>
            <a:r>
              <a:rPr lang="hr-HR" dirty="0"/>
              <a:t>Nemojte zaboraviti otići na neki dalji </a:t>
            </a:r>
            <a:r>
              <a:rPr lang="hr-HR" dirty="0" err="1"/>
              <a:t>frame</a:t>
            </a:r>
            <a:r>
              <a:rPr lang="hr-HR" dirty="0"/>
              <a:t> animacije da </a:t>
            </a:r>
            <a:r>
              <a:rPr lang="hr-HR" dirty="0" err="1"/>
              <a:t>Pyro</a:t>
            </a:r>
            <a:r>
              <a:rPr lang="hr-HR" dirty="0"/>
              <a:t> simulacija postane vidljiva</a:t>
            </a:r>
          </a:p>
          <a:p>
            <a:r>
              <a:rPr lang="hr-HR" dirty="0"/>
              <a:t>Koristite Progressive metodu za finalno renderiranje, te </a:t>
            </a:r>
            <a:r>
              <a:rPr lang="hr-HR" dirty="0" err="1"/>
              <a:t>Denoising</a:t>
            </a:r>
            <a:r>
              <a:rPr lang="hr-HR" dirty="0"/>
              <a:t> (ukoliko imate Nvidia grafičku onda </a:t>
            </a:r>
            <a:r>
              <a:rPr lang="hr-HR" dirty="0" err="1"/>
              <a:t>OptiX</a:t>
            </a:r>
            <a:r>
              <a:rPr lang="hr-HR" dirty="0"/>
              <a:t> metodu, ako ne onda OIDN metodu)</a:t>
            </a:r>
          </a:p>
          <a:p>
            <a:r>
              <a:rPr lang="hr-HR" dirty="0"/>
              <a:t>Podesite Progressive </a:t>
            </a:r>
            <a:r>
              <a:rPr lang="hr-HR" dirty="0" err="1"/>
              <a:t>Passes</a:t>
            </a:r>
            <a:r>
              <a:rPr lang="hr-HR" dirty="0"/>
              <a:t> da dobijete dobru kvalitetu </a:t>
            </a:r>
            <a:r>
              <a:rPr lang="hr-HR" dirty="0" err="1"/>
              <a:t>rendera</a:t>
            </a:r>
            <a:r>
              <a:rPr lang="hr-HR" dirty="0"/>
              <a:t> bez artefakata i grešaka</a:t>
            </a:r>
          </a:p>
          <a:p>
            <a:r>
              <a:rPr lang="hr-HR" dirty="0"/>
              <a:t>Obraditi rendere post-procesiranjem (ako je potrebno) u Picture </a:t>
            </a:r>
            <a:r>
              <a:rPr lang="hr-HR" dirty="0" err="1"/>
              <a:t>Vieweru</a:t>
            </a:r>
            <a:r>
              <a:rPr lang="hr-HR" dirty="0"/>
              <a:t> kako bi se postigla dobra vidljivost scene</a:t>
            </a:r>
            <a:endParaRPr lang="en-US" dirty="0"/>
          </a:p>
          <a:p>
            <a:r>
              <a:rPr lang="hr-HR" dirty="0"/>
              <a:t>Podesite rezoluciju slike na oko 2000x2000 piksela, omjer stranica prema želji, te renderirajte i spremite slike u .</a:t>
            </a:r>
            <a:r>
              <a:rPr lang="hr-HR" dirty="0" err="1"/>
              <a:t>tif</a:t>
            </a:r>
            <a:r>
              <a:rPr lang="hr-HR" dirty="0"/>
              <a:t> formatu</a:t>
            </a:r>
          </a:p>
          <a:p>
            <a:r>
              <a:rPr lang="hr-HR" dirty="0"/>
              <a:t>Spremite .c4d scenu</a:t>
            </a:r>
            <a:endParaRPr lang="en-US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34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Savjeti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Vi znate što je na Vašoj sceni, ali drugi ne znaju, stoga obradite </a:t>
            </a:r>
            <a:r>
              <a:rPr lang="hr-HR" dirty="0" err="1"/>
              <a:t>render</a:t>
            </a:r>
            <a:r>
              <a:rPr lang="hr-HR" dirty="0"/>
              <a:t> sa post-procesiranjem da scena bude dobro vidljiva</a:t>
            </a:r>
          </a:p>
          <a:p>
            <a:r>
              <a:rPr lang="hr-HR" dirty="0"/>
              <a:t>Pobrinite </a:t>
            </a:r>
            <a:r>
              <a:rPr lang="en-US" dirty="0"/>
              <a:t>se da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hr-HR" dirty="0"/>
              <a:t>izrade materijala dobro razmislite koji efekt želite postići i kakve Vam teksture trebaju</a:t>
            </a:r>
          </a:p>
          <a:p>
            <a:r>
              <a:rPr lang="hr-HR" dirty="0"/>
              <a:t>Izbjegavajte oštre rubove na vidljivijim dijelovima modela</a:t>
            </a:r>
          </a:p>
          <a:p>
            <a:r>
              <a:rPr lang="hr-HR" dirty="0"/>
              <a:t>Objekti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smisleno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, </a:t>
            </a:r>
            <a:r>
              <a:rPr lang="en-US" dirty="0" err="1"/>
              <a:t>grupirani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imenovani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materijali</a:t>
            </a:r>
            <a:endParaRPr lang="en-US" dirty="0"/>
          </a:p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 u </a:t>
            </a:r>
            <a:r>
              <a:rPr lang="en-US" dirty="0" err="1"/>
              <a:t>layere</a:t>
            </a:r>
            <a:endParaRPr lang="hr-HR" dirty="0"/>
          </a:p>
          <a:p>
            <a:r>
              <a:rPr lang="en-US" dirty="0" err="1"/>
              <a:t>Olakšajte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rad </a:t>
            </a:r>
            <a:r>
              <a:rPr lang="en-US" dirty="0" err="1"/>
              <a:t>korištenjem</a:t>
            </a:r>
            <a:r>
              <a:rPr lang="en-US" dirty="0"/>
              <a:t> 2D </a:t>
            </a:r>
            <a:r>
              <a:rPr lang="en-US" dirty="0" err="1"/>
              <a:t>pogleda</a:t>
            </a:r>
            <a:r>
              <a:rPr lang="hr-HR" dirty="0"/>
              <a:t> i</a:t>
            </a:r>
            <a:r>
              <a:rPr lang="en-US" dirty="0"/>
              <a:t> </a:t>
            </a:r>
            <a:r>
              <a:rPr lang="en-US" dirty="0" err="1"/>
              <a:t>Snappinga</a:t>
            </a:r>
            <a:endParaRPr lang="hr-HR" dirty="0"/>
          </a:p>
          <a:p>
            <a:r>
              <a:rPr lang="hr-HR" b="1" dirty="0"/>
              <a:t>Velika većina </a:t>
            </a:r>
            <a:r>
              <a:rPr lang="hr-HR" b="1" dirty="0" err="1"/>
              <a:t>vrtit</a:t>
            </a:r>
            <a:r>
              <a:rPr lang="hr-HR" b="1" dirty="0"/>
              <a:t> će </a:t>
            </a:r>
            <a:r>
              <a:rPr lang="hr-HR" b="1" dirty="0" err="1"/>
              <a:t>Pyro</a:t>
            </a:r>
            <a:r>
              <a:rPr lang="hr-HR" b="1" dirty="0"/>
              <a:t> na procesoru, ne grafičkoj, stoga je potpuno opravdano koristiti veće voksele kod simulacije (odnosno, nižu rezoluciju simulacije)</a:t>
            </a:r>
            <a:endParaRPr lang="en-US" b="1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0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Renderirane slike, teksture</a:t>
            </a:r>
            <a:r>
              <a:rPr lang="hr-HR" noProof="1"/>
              <a:t> i </a:t>
            </a:r>
            <a:r>
              <a:rPr lang="en-US" noProof="1"/>
              <a:t>spremljenu .c4d scenu zapakirajte u jednu .rar ili .zip datoteku i nazovite je </a:t>
            </a:r>
            <a:r>
              <a:rPr lang="en-US" b="1" noProof="1"/>
              <a:t>"Prezime_Ime_</a:t>
            </a:r>
            <a:r>
              <a:rPr lang="hr-HR" b="1" noProof="1"/>
              <a:t>IP</a:t>
            </a:r>
            <a:r>
              <a:rPr lang="en-US" b="1" noProof="1"/>
              <a:t>_</a:t>
            </a:r>
            <a:r>
              <a:rPr lang="hr-HR" b="1" noProof="1"/>
              <a:t>2</a:t>
            </a:r>
            <a:r>
              <a:rPr lang="en-US" b="1" noProof="1"/>
              <a:t>"</a:t>
            </a:r>
          </a:p>
          <a:p>
            <a:r>
              <a:rPr lang="en-US" noProof="1"/>
              <a:t>Datoteku predajete na Teams u Assignments pod </a:t>
            </a:r>
            <a:r>
              <a:rPr lang="en-US" b="1" noProof="1"/>
              <a:t>“</a:t>
            </a:r>
            <a:r>
              <a:rPr lang="hr-HR" b="1" noProof="1"/>
              <a:t>Individualni p</a:t>
            </a:r>
            <a:r>
              <a:rPr lang="en-US" b="1" noProof="1"/>
              <a:t>rojekt </a:t>
            </a:r>
            <a:r>
              <a:rPr lang="hr-HR" b="1" noProof="1"/>
              <a:t>2</a:t>
            </a:r>
            <a:r>
              <a:rPr lang="en-US" b="1" noProof="1"/>
              <a:t>”</a:t>
            </a:r>
            <a:endParaRPr lang="hr-HR" b="1" noProof="1"/>
          </a:p>
          <a:p>
            <a:r>
              <a:rPr lang="hr-HR" noProof="1"/>
              <a:t>Ako je datoteka prevelika za direktan upload, prvo je postavite na OneDrive i link stavite na Teams. Isključivo koristite OneDrive i nemojte brisati datoteku nakon dobivanja feedbacka</a:t>
            </a:r>
            <a:endParaRPr lang="en-US" noProof="1"/>
          </a:p>
          <a:p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521439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1"/>
              <a:t>Inicijalni rok predaje je </a:t>
            </a:r>
            <a:r>
              <a:rPr lang="en-US" b="1" noProof="1"/>
              <a:t>13.</a:t>
            </a:r>
            <a:r>
              <a:rPr lang="hr-HR" b="1" noProof="1"/>
              <a:t>12</a:t>
            </a:r>
            <a:r>
              <a:rPr lang="en-US" b="1" noProof="1"/>
              <a:t>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noProof="1"/>
              <a:t>Rok za predaju dorađene zadaće je </a:t>
            </a:r>
            <a:r>
              <a:rPr lang="en-US" b="1" noProof="1"/>
              <a:t>20.</a:t>
            </a:r>
            <a:r>
              <a:rPr lang="hr-HR" b="1" noProof="1"/>
              <a:t>12</a:t>
            </a:r>
            <a:r>
              <a:rPr lang="en-US" b="1" noProof="1"/>
              <a:t>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 (nakon tog datuma se ne daju komentari)</a:t>
            </a:r>
          </a:p>
          <a:p>
            <a:r>
              <a:rPr lang="en-US" noProof="1"/>
              <a:t>Krajni rok za predaju je </a:t>
            </a:r>
            <a:r>
              <a:rPr lang="hr-HR" b="1" noProof="1"/>
              <a:t>09</a:t>
            </a:r>
            <a:r>
              <a:rPr lang="en-US" b="1" noProof="1"/>
              <a:t>.0</a:t>
            </a:r>
            <a:r>
              <a:rPr lang="hr-HR" b="1" noProof="1"/>
              <a:t>2</a:t>
            </a:r>
            <a:r>
              <a:rPr lang="en-US" b="1" noProof="1"/>
              <a:t>.202</a:t>
            </a:r>
            <a:r>
              <a:rPr lang="hr-HR" b="1" noProof="1"/>
              <a:t>5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b="1" noProof="1"/>
              <a:t>Naknadno dorađene zadaće predajte na isto mjesto kao "Prezime_Ime_</a:t>
            </a:r>
            <a:r>
              <a:rPr lang="hr-HR" b="1" noProof="1"/>
              <a:t>IP</a:t>
            </a:r>
            <a:r>
              <a:rPr lang="en-US" b="1" noProof="1"/>
              <a:t>_</a:t>
            </a:r>
            <a:r>
              <a:rPr lang="hr-HR" b="1" noProof="1"/>
              <a:t>2</a:t>
            </a:r>
            <a:r>
              <a:rPr lang="en-US" b="1" noProof="1"/>
              <a:t>_DORADA"</a:t>
            </a:r>
          </a:p>
          <a:p>
            <a:r>
              <a:rPr lang="hr-HR" noProof="1"/>
              <a:t>Nemojte brisati stare datoteke sa Teamsa u slučaju dorade</a:t>
            </a:r>
          </a:p>
          <a:p>
            <a:r>
              <a:rPr lang="hr-HR" noProof="1"/>
              <a:t>Uz svaku doradu </a:t>
            </a:r>
            <a:r>
              <a:rPr lang="hr-HR" b="1" noProof="1"/>
              <a:t>MORA</a:t>
            </a:r>
            <a:r>
              <a:rPr lang="hr-HR" noProof="1"/>
              <a:t> ići dokument sa jasnim opisom dorade, te je potrebno naznačiti u novoj .c4d sceni što je dorađeno – npr. ako je moguće sve nove ili dorađene stvari možete grupirati u jednu grupu „NOVO”. </a:t>
            </a:r>
            <a:r>
              <a:rPr lang="hr-HR" b="1" noProof="1"/>
              <a:t>Dorada bez ovog opisa neće se pregledati</a:t>
            </a:r>
            <a:endParaRPr lang="en-US" b="1" noProof="1"/>
          </a:p>
          <a:p>
            <a:endParaRPr lang="hr-HR" noProof="1"/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4164113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1"/>
              <a:t>Individualni </a:t>
            </a:r>
            <a:r>
              <a:rPr lang="hr-HR" noProof="1"/>
              <a:t>projekt</a:t>
            </a:r>
            <a:r>
              <a:rPr lang="en-US" noProof="1"/>
              <a:t> </a:t>
            </a:r>
            <a:r>
              <a:rPr lang="hr-HR" noProof="1"/>
              <a:t>2</a:t>
            </a:r>
            <a:r>
              <a:rPr lang="en-US" noProof="1"/>
              <a:t> može Vam donijeti ukupno </a:t>
            </a:r>
            <a:r>
              <a:rPr lang="hr-HR" b="1" noProof="1"/>
              <a:t>25</a:t>
            </a:r>
            <a:r>
              <a:rPr lang="en-US" b="1" noProof="1"/>
              <a:t> bodova</a:t>
            </a:r>
            <a:endParaRPr lang="en-US" noProof="1"/>
          </a:p>
          <a:p>
            <a:r>
              <a:rPr lang="en-US" noProof="1"/>
              <a:t>Uspjeh zadatka ovisi o pravovremenoj predaji i sadržajnoj kvaliteti zadatka</a:t>
            </a:r>
          </a:p>
          <a:p>
            <a:pPr marL="0" indent="0">
              <a:buNone/>
            </a:pPr>
            <a:r>
              <a:rPr lang="en-US" noProof="1"/>
              <a:t>Kvaliteta zadatka ovisi o:</a:t>
            </a:r>
          </a:p>
          <a:p>
            <a:r>
              <a:rPr lang="en-US" noProof="1"/>
              <a:t>Izrad</a:t>
            </a:r>
            <a:r>
              <a:rPr lang="hr-HR" noProof="1"/>
              <a:t>a</a:t>
            </a:r>
            <a:r>
              <a:rPr lang="en-US" noProof="1"/>
              <a:t> </a:t>
            </a:r>
            <a:r>
              <a:rPr lang="hr-HR" noProof="1"/>
              <a:t>materijala i tekstura</a:t>
            </a:r>
            <a:r>
              <a:rPr lang="en-US" noProof="1"/>
              <a:t> - </a:t>
            </a:r>
            <a:r>
              <a:rPr lang="hr-HR" b="1" noProof="1"/>
              <a:t>14</a:t>
            </a:r>
            <a:r>
              <a:rPr lang="en-US" b="1" noProof="1"/>
              <a:t> bod</a:t>
            </a:r>
            <a:r>
              <a:rPr lang="hr-HR" b="1" noProof="1"/>
              <a:t>ova</a:t>
            </a:r>
          </a:p>
          <a:p>
            <a:r>
              <a:rPr lang="hr-HR" noProof="1"/>
              <a:t>Izrada simulacija – </a:t>
            </a:r>
            <a:r>
              <a:rPr lang="hr-HR" b="1" noProof="1"/>
              <a:t>6 bodova</a:t>
            </a:r>
          </a:p>
          <a:p>
            <a:r>
              <a:rPr lang="hr-HR" noProof="1"/>
              <a:t>Izrada osvjetljenja i rendera – </a:t>
            </a:r>
            <a:r>
              <a:rPr lang="hr-HR" b="1" noProof="1"/>
              <a:t>5 bodova</a:t>
            </a:r>
            <a:endParaRPr lang="en-US" b="1" noProof="1"/>
          </a:p>
          <a:p>
            <a:pPr marL="0" indent="0">
              <a:buNone/>
            </a:pPr>
            <a:r>
              <a:rPr lang="hr-HR" noProof="1"/>
              <a:t>Loša organizacija scene i materijala može oduzeti do </a:t>
            </a:r>
            <a:r>
              <a:rPr lang="hr-HR" b="1" noProof="1"/>
              <a:t>4 boda</a:t>
            </a:r>
          </a:p>
          <a:p>
            <a:pPr marL="0" indent="0">
              <a:buNone/>
            </a:pPr>
            <a:r>
              <a:rPr lang="hr-HR" noProof="1"/>
              <a:t>Korištenje nepotrebno velikih tekstura može oduzeti do </a:t>
            </a:r>
            <a:r>
              <a:rPr lang="hr-HR" b="1" noProof="1"/>
              <a:t>3 boda</a:t>
            </a:r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255171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Kašnjenje do tjedan dana od inicijalnog roka smanjuje ocjenu za </a:t>
            </a:r>
            <a:r>
              <a:rPr lang="hr-HR" b="1" noProof="1"/>
              <a:t>2.5</a:t>
            </a:r>
            <a:r>
              <a:rPr lang="en-US" b="1" noProof="1"/>
              <a:t> bod</a:t>
            </a:r>
            <a:r>
              <a:rPr lang="hr-HR" b="1" noProof="1"/>
              <a:t>a</a:t>
            </a:r>
            <a:endParaRPr lang="en-US" b="1" noProof="1"/>
          </a:p>
          <a:p>
            <a:r>
              <a:rPr lang="en-US" noProof="1"/>
              <a:t>Kašnjenje više od tjedan dana od inicijalnog roka smanjuje ocjenu za </a:t>
            </a:r>
            <a:r>
              <a:rPr lang="hr-HR" b="1" noProof="1"/>
              <a:t>5</a:t>
            </a:r>
            <a:r>
              <a:rPr lang="en-US" b="1" noProof="1"/>
              <a:t> bod</a:t>
            </a:r>
            <a:r>
              <a:rPr lang="hr-HR" b="1" noProof="1"/>
              <a:t>ova</a:t>
            </a:r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919036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Stolzl" panose="00000500000000000000" pitchFamily="50" charset="-18"/>
              </a:rPr>
              <a:t>Hvala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na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pažnji</a:t>
            </a:r>
            <a:r>
              <a:rPr lang="en-US" dirty="0">
                <a:latin typeface="Stolzl" panose="00000500000000000000" pitchFamily="50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05.12.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Upute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izmjenjene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bile </a:t>
            </a:r>
            <a:r>
              <a:rPr lang="en-US" dirty="0" err="1"/>
              <a:t>jasnije</a:t>
            </a:r>
            <a:r>
              <a:rPr lang="en-US" dirty="0"/>
              <a:t>:</a:t>
            </a:r>
          </a:p>
          <a:p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predate Pyro cache (.</a:t>
            </a:r>
            <a:r>
              <a:rPr lang="en-US" dirty="0" err="1"/>
              <a:t>vdb</a:t>
            </a:r>
            <a:r>
              <a:rPr lang="en-US" dirty="0"/>
              <a:t>) </a:t>
            </a:r>
            <a:r>
              <a:rPr lang="en-US" dirty="0" err="1"/>
              <a:t>datoteke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gigabajta</a:t>
            </a:r>
            <a:endParaRPr lang="en-US" dirty="0"/>
          </a:p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predaje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navedeno</a:t>
            </a:r>
            <a:r>
              <a:rPr lang="en-US" dirty="0"/>
              <a:t> da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predati</a:t>
            </a:r>
            <a:r>
              <a:rPr lang="en-US" dirty="0"/>
              <a:t> </a:t>
            </a:r>
            <a:r>
              <a:rPr lang="en-US" dirty="0" err="1"/>
              <a:t>renderirane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– </a:t>
            </a:r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popravljeno</a:t>
            </a:r>
            <a:endParaRPr lang="en-US" dirty="0"/>
          </a:p>
          <a:p>
            <a:r>
              <a:rPr lang="en-US" dirty="0"/>
              <a:t>Rok za </a:t>
            </a:r>
            <a:r>
              <a:rPr lang="en-US" dirty="0" err="1"/>
              <a:t>predaju</a:t>
            </a:r>
            <a:r>
              <a:rPr lang="en-US" dirty="0"/>
              <a:t> </a:t>
            </a:r>
            <a:r>
              <a:rPr lang="en-US" dirty="0" err="1"/>
              <a:t>pomaknut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13.12.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izgubili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dirty="0" err="1"/>
              <a:t>vježbi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praznika</a:t>
            </a:r>
            <a:r>
              <a:rPr lang="en-US" dirty="0"/>
              <a:t> u 11. </a:t>
            </a:r>
            <a:r>
              <a:rPr lang="en-US" dirty="0" err="1"/>
              <a:t>mjesecu</a:t>
            </a:r>
            <a:r>
              <a:rPr lang="en-US" dirty="0"/>
              <a:t>, pa </a:t>
            </a:r>
            <a:r>
              <a:rPr lang="en-US" dirty="0" err="1"/>
              <a:t>nismo</a:t>
            </a:r>
            <a:r>
              <a:rPr lang="en-US" dirty="0"/>
              <a:t> </a:t>
            </a:r>
            <a:r>
              <a:rPr lang="en-US" dirty="0" err="1"/>
              <a:t>stigli</a:t>
            </a:r>
            <a:r>
              <a:rPr lang="en-US" dirty="0"/>
              <a:t> </a:t>
            </a:r>
            <a:r>
              <a:rPr lang="en-US" dirty="0" err="1"/>
              <a:t>proći</a:t>
            </a:r>
            <a:r>
              <a:rPr lang="en-US" dirty="0"/>
              <a:t> Take </a:t>
            </a:r>
            <a:r>
              <a:rPr lang="en-US" dirty="0" err="1"/>
              <a:t>sustav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vježbama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za </a:t>
            </a:r>
            <a:r>
              <a:rPr lang="en-US" dirty="0" err="1"/>
              <a:t>predaju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69D40-5A64-865E-4614-95A3BB4EA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433A-F206-331E-16F3-E58DA36C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0FCA1-9316-FD79-84B0-F3E04161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kolegiju</a:t>
            </a:r>
            <a:r>
              <a:rPr lang="en-US" dirty="0"/>
              <a:t> se </a:t>
            </a:r>
            <a:r>
              <a:rPr lang="en-US" dirty="0" err="1"/>
              <a:t>izrađuju</a:t>
            </a:r>
            <a:r>
              <a:rPr lang="en-US" dirty="0"/>
              <a:t>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projekta</a:t>
            </a:r>
            <a:r>
              <a:rPr lang="en-US" b="1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semestra</a:t>
            </a:r>
            <a:endParaRPr lang="en-US" dirty="0"/>
          </a:p>
          <a:p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dijela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, od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hr-HR" b="1" dirty="0"/>
              <a:t>individualna </a:t>
            </a:r>
            <a:r>
              <a:rPr lang="en-US" b="1" dirty="0" err="1"/>
              <a:t>projek</a:t>
            </a:r>
            <a:r>
              <a:rPr lang="hr-HR" b="1" dirty="0"/>
              <a:t>ta</a:t>
            </a:r>
            <a:endParaRPr lang="en-US" b="1" dirty="0"/>
          </a:p>
          <a:p>
            <a:r>
              <a:rPr lang="hr-HR" b="1" dirty="0"/>
              <a:t>Individualni p</a:t>
            </a:r>
            <a:r>
              <a:rPr lang="en-US" b="1" dirty="0" err="1"/>
              <a:t>rojekt</a:t>
            </a:r>
            <a:r>
              <a:rPr lang="en-US" b="1" dirty="0"/>
              <a:t> 1 </a:t>
            </a:r>
            <a:r>
              <a:rPr lang="en-US" b="1" dirty="0" err="1"/>
              <a:t>i</a:t>
            </a:r>
            <a:r>
              <a:rPr lang="en-US" b="1" dirty="0"/>
              <a:t> 2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b="1" dirty="0" err="1"/>
              <a:t>Projekt</a:t>
            </a:r>
            <a:r>
              <a:rPr lang="en-US" b="1" dirty="0"/>
              <a:t> 1</a:t>
            </a:r>
          </a:p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r>
              <a:rPr lang="en-US" dirty="0"/>
              <a:t> (</a:t>
            </a:r>
            <a:r>
              <a:rPr lang="hr-HR" dirty="0"/>
              <a:t>IP 2</a:t>
            </a:r>
            <a:r>
              <a:rPr lang="en-US" dirty="0"/>
              <a:t>)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ishod</a:t>
            </a:r>
            <a:r>
              <a:rPr lang="en-US" b="1" dirty="0"/>
              <a:t> </a:t>
            </a:r>
            <a:r>
              <a:rPr lang="hr-HR" b="1" dirty="0"/>
              <a:t>2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3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Cilj</a:t>
            </a:r>
            <a:r>
              <a:rPr lang="en-US" dirty="0"/>
              <a:t> je:</a:t>
            </a:r>
          </a:p>
          <a:p>
            <a:r>
              <a:rPr lang="hr-HR" dirty="0" err="1"/>
              <a:t>Teksturirati</a:t>
            </a:r>
            <a:r>
              <a:rPr lang="hr-HR" dirty="0"/>
              <a:t> modele sa naprednijim </a:t>
            </a:r>
            <a:r>
              <a:rPr lang="hr-HR" dirty="0" err="1"/>
              <a:t>node</a:t>
            </a:r>
            <a:r>
              <a:rPr lang="hr-HR" dirty="0"/>
              <a:t> materijalima</a:t>
            </a:r>
          </a:p>
          <a:p>
            <a:r>
              <a:rPr lang="hr-HR" dirty="0"/>
              <a:t>Naučiti raditi </a:t>
            </a:r>
            <a:r>
              <a:rPr lang="hr-HR" dirty="0" err="1"/>
              <a:t>Pyro</a:t>
            </a:r>
            <a:r>
              <a:rPr lang="hr-HR" dirty="0"/>
              <a:t> simulacije</a:t>
            </a:r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9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Zadatak za Projekt 1 je izrada alkemijskog laboratorija</a:t>
            </a:r>
          </a:p>
          <a:p>
            <a:r>
              <a:rPr lang="hr-HR" dirty="0"/>
              <a:t>IP 2 obuhvaća izradu </a:t>
            </a:r>
            <a:r>
              <a:rPr lang="hr-HR" dirty="0" err="1"/>
              <a:t>node</a:t>
            </a:r>
            <a:r>
              <a:rPr lang="hr-HR" dirty="0"/>
              <a:t> materijala, dodavanje tekstura i izradu </a:t>
            </a:r>
            <a:r>
              <a:rPr lang="hr-HR" dirty="0" err="1"/>
              <a:t>Pyro</a:t>
            </a:r>
            <a:r>
              <a:rPr lang="hr-HR" dirty="0"/>
              <a:t> simulacija</a:t>
            </a:r>
          </a:p>
          <a:p>
            <a:r>
              <a:rPr lang="hr-HR" dirty="0"/>
              <a:t>Velika većina materijala treba sadržavati višeslojne teksture (boja, </a:t>
            </a:r>
            <a:r>
              <a:rPr lang="hr-HR" dirty="0" err="1"/>
              <a:t>roughness</a:t>
            </a:r>
            <a:r>
              <a:rPr lang="hr-HR" dirty="0"/>
              <a:t> i </a:t>
            </a:r>
            <a:r>
              <a:rPr lang="hr-HR" dirty="0" err="1"/>
              <a:t>normal</a:t>
            </a:r>
            <a:r>
              <a:rPr lang="hr-HR" dirty="0"/>
              <a:t> mapa), dok barem pet materijala mora koristiti naprednije </a:t>
            </a:r>
            <a:r>
              <a:rPr lang="hr-HR" dirty="0" err="1"/>
              <a:t>nodeove</a:t>
            </a:r>
            <a:r>
              <a:rPr lang="hr-HR" dirty="0"/>
              <a:t> (ovi materijali moraju biti u zasebnom </a:t>
            </a:r>
            <a:r>
              <a:rPr lang="hr-HR" dirty="0" err="1"/>
              <a:t>layeru</a:t>
            </a:r>
            <a:r>
              <a:rPr lang="hr-HR" dirty="0"/>
              <a:t> „NAPREDNO” u </a:t>
            </a:r>
            <a:r>
              <a:rPr lang="hr-HR"/>
              <a:t>Material Manageru </a:t>
            </a:r>
            <a:r>
              <a:rPr lang="hr-HR" dirty="0"/>
              <a:t>da ih mogu lakše pregledati)</a:t>
            </a:r>
          </a:p>
          <a:p>
            <a:r>
              <a:rPr lang="hr-HR" dirty="0"/>
              <a:t>Materijali i teksture trebaju biti brojni, raznovrsni, smisleno odabrani obzirom na tematiku</a:t>
            </a:r>
          </a:p>
          <a:p>
            <a:r>
              <a:rPr lang="hr-HR" dirty="0"/>
              <a:t>Projekcije, orijentacije i veličine tekstura trebaju biti smisleno odabrane i prilagođene sceni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Pyro</a:t>
            </a:r>
            <a:r>
              <a:rPr lang="hr-HR" dirty="0"/>
              <a:t> simulacije trebaju biti raznovrsne, smisleno podešene i prilagođene veličini scene</a:t>
            </a:r>
          </a:p>
          <a:p>
            <a:r>
              <a:rPr lang="hr-HR" sz="2800" dirty="0"/>
              <a:t>Svi materijali moraju ručno napravljeni – zabranjeno je koristiti gotove materijale iz </a:t>
            </a:r>
            <a:r>
              <a:rPr lang="hr-HR" sz="2800" dirty="0" err="1"/>
              <a:t>Asset</a:t>
            </a:r>
            <a:r>
              <a:rPr lang="hr-HR" sz="2800" dirty="0"/>
              <a:t> Browsera ili ih </a:t>
            </a:r>
            <a:r>
              <a:rPr lang="hr-HR" sz="2800" dirty="0" err="1"/>
              <a:t>importati</a:t>
            </a:r>
            <a:r>
              <a:rPr lang="hr-HR" sz="2800"/>
              <a:t> iz drugog 3D softvera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424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Potrebno je napraviti dva scenarija osvjetljenja, jedan dnevni sa Dome </a:t>
            </a:r>
            <a:r>
              <a:rPr lang="hr-HR" dirty="0" err="1"/>
              <a:t>Lightom</a:t>
            </a:r>
            <a:r>
              <a:rPr lang="hr-HR" dirty="0"/>
              <a:t> i HDR-om (može se kombinirati sa unutarnjim izvorima za bolji efekt), te jedan noćni sa unutarnjim izvorima svjetla</a:t>
            </a:r>
          </a:p>
          <a:p>
            <a:r>
              <a:rPr lang="hr-HR" dirty="0"/>
              <a:t>Potrebno je obraditi rendere post-procesiranjem (ako je potrebno) kako bi se postigla dobra vidljivost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67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Potrebno je koristiti RS Post-</a:t>
            </a:r>
            <a:r>
              <a:rPr lang="hr-HR" dirty="0" err="1"/>
              <a:t>Effects</a:t>
            </a:r>
            <a:r>
              <a:rPr lang="hr-HR" dirty="0"/>
              <a:t> Bloom filter pri renderiranju</a:t>
            </a:r>
          </a:p>
          <a:p>
            <a:r>
              <a:rPr lang="hr-HR" dirty="0"/>
              <a:t>Koristite maksimalno 2K teksture sa </a:t>
            </a:r>
            <a:r>
              <a:rPr lang="hr-HR" dirty="0" err="1"/>
              <a:t>PolyHavena</a:t>
            </a:r>
            <a:r>
              <a:rPr lang="hr-HR" dirty="0"/>
              <a:t> ili nekog drugog izvora</a:t>
            </a:r>
          </a:p>
          <a:p>
            <a:r>
              <a:rPr lang="hr-HR" dirty="0"/>
              <a:t>Ako je objekt manji, daleko od kamere, djelomično skriven ili se ne vidi dobro, možete koristiti i 1K teksture</a:t>
            </a:r>
          </a:p>
          <a:p>
            <a:r>
              <a:rPr lang="hr-HR" dirty="0"/>
              <a:t>Obradite teksture sa </a:t>
            </a:r>
            <a:r>
              <a:rPr lang="hr-HR" dirty="0" err="1"/>
              <a:t>Color</a:t>
            </a:r>
            <a:r>
              <a:rPr lang="hr-HR" dirty="0"/>
              <a:t> </a:t>
            </a:r>
            <a:r>
              <a:rPr lang="hr-HR" dirty="0" err="1"/>
              <a:t>Correct</a:t>
            </a:r>
            <a:r>
              <a:rPr lang="hr-HR" dirty="0"/>
              <a:t> </a:t>
            </a:r>
            <a:r>
              <a:rPr lang="hr-HR" dirty="0" err="1"/>
              <a:t>nodeom</a:t>
            </a:r>
            <a:r>
              <a:rPr lang="hr-HR" dirty="0"/>
              <a:t> ako su prejake ili se previše ističu u vizualu</a:t>
            </a:r>
            <a:endParaRPr lang="en-US" dirty="0"/>
          </a:p>
          <a:p>
            <a:r>
              <a:rPr lang="en-US" b="1" dirty="0" err="1"/>
              <a:t>Nije</a:t>
            </a:r>
            <a:r>
              <a:rPr lang="en-US" b="1" dirty="0"/>
              <a:t> </a:t>
            </a:r>
            <a:r>
              <a:rPr lang="en-US" b="1" dirty="0" err="1"/>
              <a:t>potrebno</a:t>
            </a:r>
            <a:r>
              <a:rPr lang="en-US" b="1" dirty="0"/>
              <a:t> </a:t>
            </a:r>
            <a:r>
              <a:rPr lang="en-US" b="1" dirty="0" err="1"/>
              <a:t>predati</a:t>
            </a:r>
            <a:r>
              <a:rPr lang="en-US" b="1" dirty="0"/>
              <a:t> Pyro cache </a:t>
            </a:r>
            <a:r>
              <a:rPr lang="en-US" b="1" dirty="0" err="1"/>
              <a:t>datoteke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2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Podesite materijale i dodajte teksture</a:t>
            </a:r>
            <a:endParaRPr lang="en-US" dirty="0"/>
          </a:p>
          <a:p>
            <a:r>
              <a:rPr lang="hr-HR" dirty="0"/>
              <a:t>Izvore svjetla u labosu napravite pomoću </a:t>
            </a:r>
            <a:r>
              <a:rPr lang="hr-HR" dirty="0" err="1"/>
              <a:t>Mesh</a:t>
            </a:r>
            <a:r>
              <a:rPr lang="hr-HR" dirty="0"/>
              <a:t> Light metode (</a:t>
            </a:r>
            <a:r>
              <a:rPr lang="hr-HR" dirty="0" err="1"/>
              <a:t>Area</a:t>
            </a:r>
            <a:r>
              <a:rPr lang="hr-HR" dirty="0"/>
              <a:t> Light + objekt) ili korištenjem </a:t>
            </a:r>
            <a:r>
              <a:rPr lang="hr-HR" dirty="0" err="1"/>
              <a:t>emisivnih</a:t>
            </a:r>
            <a:r>
              <a:rPr lang="hr-HR" dirty="0"/>
              <a:t> materijala, ovisno o tome za koju je metodu izvor prikladniji</a:t>
            </a:r>
          </a:p>
          <a:p>
            <a:r>
              <a:rPr lang="hr-HR" dirty="0"/>
              <a:t>Napravite tri </a:t>
            </a:r>
            <a:r>
              <a:rPr lang="hr-HR" dirty="0" err="1"/>
              <a:t>Pyro</a:t>
            </a:r>
            <a:r>
              <a:rPr lang="hr-HR" dirty="0"/>
              <a:t> simulacije i napravite </a:t>
            </a:r>
            <a:r>
              <a:rPr lang="hr-HR" dirty="0" err="1"/>
              <a:t>cacheing</a:t>
            </a:r>
            <a:r>
              <a:rPr lang="hr-HR" dirty="0"/>
              <a:t> da</a:t>
            </a:r>
            <a:r>
              <a:rPr lang="en-US" dirty="0"/>
              <a:t> </a:t>
            </a:r>
            <a:r>
              <a:rPr lang="hr-HR" dirty="0"/>
              <a:t>se lakše krećete kroz simulaciju</a:t>
            </a:r>
          </a:p>
          <a:p>
            <a:r>
              <a:rPr lang="hr-HR" dirty="0"/>
              <a:t>Dodajte tri kamere i </a:t>
            </a:r>
            <a:r>
              <a:rPr lang="hr-HR" dirty="0" err="1"/>
              <a:t>kadrirajte</a:t>
            </a:r>
            <a:r>
              <a:rPr lang="hr-HR" dirty="0"/>
              <a:t> scenu</a:t>
            </a:r>
          </a:p>
          <a:p>
            <a:r>
              <a:rPr lang="hr-HR" dirty="0"/>
              <a:t>Zaštitite kamere od pomicanja pomoću Protection taga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BDBC22CFA5041B3A1DC4974FAAEE8" ma:contentTypeVersion="2" ma:contentTypeDescription="Create a new document." ma:contentTypeScope="" ma:versionID="3e8c7f39b8dbe7f50a29f2a6ede2d333">
  <xsd:schema xmlns:xsd="http://www.w3.org/2001/XMLSchema" xmlns:xs="http://www.w3.org/2001/XMLSchema" xmlns:p="http://schemas.microsoft.com/office/2006/metadata/properties" xmlns:ns2="fe9bdb87-1f0c-4cfa-a0b7-4271d2b5db24" targetNamespace="http://schemas.microsoft.com/office/2006/metadata/properties" ma:root="true" ma:fieldsID="f7485d6c8bedd289dee31b19c873f635" ns2:_="">
    <xsd:import namespace="fe9bdb87-1f0c-4cfa-a0b7-4271d2b5d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bdb87-1f0c-4cfa-a0b7-4271d2b5d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97943A-CA33-43D2-8BFF-CCE6446202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32998C-E0FC-47AB-845B-1620914B66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8E4BD1-561A-4915-A1E0-C96C3DE03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bdb87-1f0c-4cfa-a0b7-4271d2b5d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3421</TotalTime>
  <Words>971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Stolzl</vt:lpstr>
      <vt:lpstr>Calibri</vt:lpstr>
      <vt:lpstr>Arial</vt:lpstr>
      <vt:lpstr>Stolzl Book</vt:lpstr>
      <vt:lpstr>Stolzl Bold</vt:lpstr>
      <vt:lpstr>Office Theme</vt:lpstr>
      <vt:lpstr>Teksturiranje  Individualni projekt 2</vt:lpstr>
      <vt:lpstr>Update 05.12.</vt:lpstr>
      <vt:lpstr>Individualni projekt 2</vt:lpstr>
      <vt:lpstr>Individualni projekt 2</vt:lpstr>
      <vt:lpstr>Individualni projekt 2</vt:lpstr>
      <vt:lpstr>Individualni projekt 2</vt:lpstr>
      <vt:lpstr>Individualni projekt 2</vt:lpstr>
      <vt:lpstr>Individualni projekt 2</vt:lpstr>
      <vt:lpstr>Upute</vt:lpstr>
      <vt:lpstr>Upute</vt:lpstr>
      <vt:lpstr>Savjeti</vt:lpstr>
      <vt:lpstr>Predaja</vt:lpstr>
      <vt:lpstr>Predaja</vt:lpstr>
      <vt:lpstr>Evaluacija</vt:lpstr>
      <vt:lpstr>Evaluacija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Alan Divjak (adivjak)</cp:lastModifiedBy>
  <cp:revision>46</cp:revision>
  <dcterms:created xsi:type="dcterms:W3CDTF">2018-01-24T13:33:55Z</dcterms:created>
  <dcterms:modified xsi:type="dcterms:W3CDTF">2024-12-05T08:51:53Z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0x010100305BDBC22CFA5041B3A1DC4974FAAEE8</vt:lpwstr>
  </property>
</Properties>
</file>