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759" r:id="rId2"/>
    <p:sldId id="285" r:id="rId3"/>
    <p:sldId id="1037" r:id="rId4"/>
    <p:sldId id="1114" r:id="rId5"/>
    <p:sldId id="1069" r:id="rId6"/>
    <p:sldId id="1110" r:id="rId7"/>
    <p:sldId id="1071" r:id="rId8"/>
    <p:sldId id="1072" r:id="rId9"/>
    <p:sldId id="1079" r:id="rId10"/>
    <p:sldId id="1082" r:id="rId11"/>
    <p:sldId id="1075" r:id="rId12"/>
    <p:sldId id="1081" r:id="rId13"/>
    <p:sldId id="1115" r:id="rId14"/>
    <p:sldId id="1116" r:id="rId15"/>
    <p:sldId id="1121" r:id="rId16"/>
    <p:sldId id="1118" r:id="rId17"/>
    <p:sldId id="1122" r:id="rId18"/>
    <p:sldId id="1123" r:id="rId19"/>
    <p:sldId id="1088" r:id="rId20"/>
    <p:sldId id="1080" r:id="rId21"/>
    <p:sldId id="1073" r:id="rId22"/>
    <p:sldId id="1074" r:id="rId23"/>
    <p:sldId id="1076" r:id="rId24"/>
    <p:sldId id="1078" r:id="rId25"/>
    <p:sldId id="1077" r:id="rId26"/>
    <p:sldId id="1113" r:id="rId27"/>
    <p:sldId id="1098" r:id="rId28"/>
    <p:sldId id="1112" r:id="rId29"/>
    <p:sldId id="1087" r:id="rId30"/>
    <p:sldId id="1102" r:id="rId31"/>
    <p:sldId id="1091" r:id="rId32"/>
    <p:sldId id="1092" r:id="rId33"/>
    <p:sldId id="1093" r:id="rId34"/>
    <p:sldId id="1094" r:id="rId35"/>
    <p:sldId id="1095" r:id="rId36"/>
    <p:sldId id="1096" r:id="rId37"/>
    <p:sldId id="1097" r:id="rId38"/>
    <p:sldId id="1124" r:id="rId39"/>
    <p:sldId id="1111" r:id="rId40"/>
    <p:sldId id="1099" r:id="rId41"/>
    <p:sldId id="1100" r:id="rId42"/>
    <p:sldId id="1101" r:id="rId43"/>
    <p:sldId id="1103" r:id="rId44"/>
    <p:sldId id="1104" r:id="rId45"/>
    <p:sldId id="1105" r:id="rId46"/>
    <p:sldId id="1106" r:id="rId47"/>
    <p:sldId id="1107" r:id="rId48"/>
    <p:sldId id="1108" r:id="rId49"/>
    <p:sldId id="1109" r:id="rId50"/>
    <p:sldId id="1030" r:id="rId51"/>
    <p:sldId id="1065" r:id="rId52"/>
    <p:sldId id="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9C559C-F581-4CF7-B33C-716F6954FDD4}">
          <p14:sldIdLst>
            <p14:sldId id="759"/>
            <p14:sldId id="285"/>
            <p14:sldId id="1037"/>
            <p14:sldId id="1114"/>
            <p14:sldId id="1069"/>
            <p14:sldId id="1110"/>
            <p14:sldId id="1071"/>
            <p14:sldId id="1072"/>
            <p14:sldId id="1079"/>
            <p14:sldId id="1082"/>
            <p14:sldId id="1075"/>
            <p14:sldId id="1081"/>
            <p14:sldId id="1115"/>
            <p14:sldId id="1116"/>
            <p14:sldId id="1121"/>
            <p14:sldId id="1118"/>
            <p14:sldId id="1122"/>
            <p14:sldId id="1123"/>
            <p14:sldId id="1088"/>
            <p14:sldId id="1080"/>
            <p14:sldId id="1073"/>
            <p14:sldId id="1074"/>
            <p14:sldId id="1076"/>
            <p14:sldId id="1078"/>
            <p14:sldId id="1077"/>
            <p14:sldId id="1113"/>
            <p14:sldId id="1098"/>
            <p14:sldId id="1112"/>
            <p14:sldId id="1087"/>
            <p14:sldId id="1102"/>
            <p14:sldId id="1091"/>
            <p14:sldId id="1092"/>
            <p14:sldId id="1093"/>
            <p14:sldId id="1094"/>
            <p14:sldId id="1095"/>
            <p14:sldId id="1096"/>
            <p14:sldId id="1097"/>
            <p14:sldId id="1124"/>
            <p14:sldId id="1111"/>
            <p14:sldId id="1099"/>
            <p14:sldId id="1100"/>
            <p14:sldId id="1101"/>
            <p14:sldId id="1103"/>
            <p14:sldId id="1104"/>
            <p14:sldId id="1105"/>
            <p14:sldId id="1106"/>
            <p14:sldId id="1107"/>
            <p14:sldId id="1108"/>
            <p14:sldId id="1109"/>
            <p14:sldId id="1030"/>
            <p14:sldId id="1065"/>
          </p14:sldIdLst>
        </p14:section>
        <p14:section name="Untitled Section" id="{D94914AC-EAA6-46D8-9A6E-9D8F9946D42E}">
          <p14:sldIdLst>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FF"/>
    <a:srgbClr val="FBDBC5"/>
    <a:srgbClr val="F8F9FB"/>
    <a:srgbClr val="F7921D"/>
    <a:srgbClr val="99E5D8"/>
    <a:srgbClr val="8CE0D0"/>
    <a:srgbClr val="DED6CC"/>
    <a:srgbClr val="FAF7D6"/>
    <a:srgbClr val="FBF7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191" autoAdjust="0"/>
    <p:restoredTop sz="95033" autoAdjust="0"/>
  </p:normalViewPr>
  <p:slideViewPr>
    <p:cSldViewPr snapToGrid="0" snapToObjects="1">
      <p:cViewPr varScale="1">
        <p:scale>
          <a:sx n="79" d="100"/>
          <a:sy n="79" d="100"/>
        </p:scale>
        <p:origin x="10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019"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0847A6-F53A-42C9-AAC8-81EB33EAB4E7}" type="datetimeFigureOut">
              <a:rPr lang="en-US" smtClean="0"/>
              <a:t>1/5/2025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4F1FD9-003B-4A8D-B07B-34F7CE633582}" type="slidenum">
              <a:rPr lang="en-US" smtClean="0"/>
              <a:t>‹#›</a:t>
            </a:fld>
            <a:endParaRPr lang="en-US"/>
          </a:p>
        </p:txBody>
      </p:sp>
    </p:spTree>
    <p:extLst>
      <p:ext uri="{BB962C8B-B14F-4D97-AF65-F5344CB8AC3E}">
        <p14:creationId xmlns:p14="http://schemas.microsoft.com/office/powerpoint/2010/main" val="498922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5</a:t>
            </a:fld>
            <a:endParaRPr lang="en-US"/>
          </a:p>
        </p:txBody>
      </p:sp>
    </p:spTree>
    <p:extLst>
      <p:ext uri="{BB962C8B-B14F-4D97-AF65-F5344CB8AC3E}">
        <p14:creationId xmlns:p14="http://schemas.microsoft.com/office/powerpoint/2010/main" val="165803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c6875723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c6875723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1891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c6875723c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c6875723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6877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c6875723c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c6875723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1674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c6875723c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c6875723c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9963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42</a:t>
            </a:fld>
            <a:endParaRPr lang="en-US"/>
          </a:p>
        </p:txBody>
      </p:sp>
    </p:spTree>
    <p:extLst>
      <p:ext uri="{BB962C8B-B14F-4D97-AF65-F5344CB8AC3E}">
        <p14:creationId xmlns:p14="http://schemas.microsoft.com/office/powerpoint/2010/main" val="98144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47</a:t>
            </a:fld>
            <a:endParaRPr lang="en-US"/>
          </a:p>
        </p:txBody>
      </p:sp>
    </p:spTree>
    <p:extLst>
      <p:ext uri="{BB962C8B-B14F-4D97-AF65-F5344CB8AC3E}">
        <p14:creationId xmlns:p14="http://schemas.microsoft.com/office/powerpoint/2010/main" val="1460723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https://learningcenter.unc.edu/tips-and-tools/metacognitive-study-strategies/</a:t>
            </a:r>
          </a:p>
          <a:p>
            <a:r>
              <a:rPr lang="en-US" dirty="0"/>
              <a:t>https://www.queensu.ca/teachingandlearning/modules/students/27_fostering_intrinsic_motivation.html</a:t>
            </a:r>
          </a:p>
          <a:p>
            <a:r>
              <a:rPr lang="en-US" dirty="0"/>
              <a:t>https://uwaterloo.ca/centre-for-teaching-excellence/teaching-resources/teaching-tips/creating-positive-learning-environment/inclusivity-accessibility-and-motivation/motivating-our-students</a:t>
            </a:r>
          </a:p>
          <a:p>
            <a:r>
              <a:rPr lang="en-US" dirty="0"/>
              <a:t>https://www.johnbiggs.com.au/pdf/ex_2factor_spq.pdf</a:t>
            </a:r>
          </a:p>
          <a:p>
            <a:r>
              <a:rPr lang="en-US" dirty="0"/>
              <a:t>https://docs.google.com/spreadsheets/d/1NJqrPZZ03JJf3SYHEnmbqkRAxweDvIoUoP9spqek8KQ/edit#gid=675319666</a:t>
            </a:r>
          </a:p>
          <a:p>
            <a:endParaRPr lang="en-US" dirty="0"/>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50</a:t>
            </a:fld>
            <a:endParaRPr lang="en-US"/>
          </a:p>
        </p:txBody>
      </p:sp>
    </p:spTree>
    <p:extLst>
      <p:ext uri="{BB962C8B-B14F-4D97-AF65-F5344CB8AC3E}">
        <p14:creationId xmlns:p14="http://schemas.microsoft.com/office/powerpoint/2010/main" val="256631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https://www.queensu.ca/teachingandlearning/modules/students/27_fostering_intrinsic_motivation.html</a:t>
            </a:r>
          </a:p>
        </p:txBody>
      </p:sp>
      <p:sp>
        <p:nvSpPr>
          <p:cNvPr id="4" name="Slide Number Placeholder 3"/>
          <p:cNvSpPr>
            <a:spLocks noGrp="1"/>
          </p:cNvSpPr>
          <p:nvPr>
            <p:ph type="sldNum" sz="quarter" idx="10"/>
          </p:nvPr>
        </p:nvSpPr>
        <p:spPr/>
        <p:txBody>
          <a:bodyPr/>
          <a:lstStyle/>
          <a:p>
            <a:fld id="{8EDC0C92-97E4-9540-AC90-F1BBF91896C7}" type="slidenum">
              <a:rPr lang="en-US" smtClean="0"/>
              <a:t>51</a:t>
            </a:fld>
            <a:endParaRPr lang="en-US"/>
          </a:p>
        </p:txBody>
      </p:sp>
    </p:spTree>
    <p:extLst>
      <p:ext uri="{BB962C8B-B14F-4D97-AF65-F5344CB8AC3E}">
        <p14:creationId xmlns:p14="http://schemas.microsoft.com/office/powerpoint/2010/main" val="89101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https://www.queensu.ca/teachingandlearning/modules/students/27_fostering_intrinsic_motivation.html</a:t>
            </a:r>
          </a:p>
        </p:txBody>
      </p:sp>
      <p:sp>
        <p:nvSpPr>
          <p:cNvPr id="4" name="Slide Number Placeholder 3"/>
          <p:cNvSpPr>
            <a:spLocks noGrp="1"/>
          </p:cNvSpPr>
          <p:nvPr>
            <p:ph type="sldNum" sz="quarter" idx="10"/>
          </p:nvPr>
        </p:nvSpPr>
        <p:spPr/>
        <p:txBody>
          <a:bodyPr/>
          <a:lstStyle/>
          <a:p>
            <a:fld id="{8EDC0C92-97E4-9540-AC90-F1BBF91896C7}" type="slidenum">
              <a:rPr lang="en-US" smtClean="0"/>
              <a:t>8</a:t>
            </a:fld>
            <a:endParaRPr lang="en-US"/>
          </a:p>
        </p:txBody>
      </p:sp>
    </p:spTree>
    <p:extLst>
      <p:ext uri="{BB962C8B-B14F-4D97-AF65-F5344CB8AC3E}">
        <p14:creationId xmlns:p14="http://schemas.microsoft.com/office/powerpoint/2010/main" val="2434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 </a:t>
            </a:r>
            <a:r>
              <a:rPr lang="en-US" dirty="0"/>
              <a:t>Share</a:t>
            </a:r>
            <a:r>
              <a:rPr lang="en-US" baseline="0" dirty="0"/>
              <a:t> the importance of teaching students to become metacognitive individuals. Research shows metacognition also increases student motivation because students feel more in control of their own learning.    </a:t>
            </a:r>
            <a:endParaRPr lang="en-US" b="1" dirty="0"/>
          </a:p>
          <a:p>
            <a:pPr>
              <a:spcBef>
                <a:spcPts val="0"/>
              </a:spcBef>
            </a:pPr>
            <a:endParaRPr lang="en-US" b="1" dirty="0"/>
          </a:p>
          <a:p>
            <a:pPr defTabSz="911565">
              <a:spcBef>
                <a:spcPts val="0"/>
              </a:spcBef>
              <a:defRPr/>
            </a:pPr>
            <a:r>
              <a:rPr lang="en-US" b="1" dirty="0"/>
              <a:t>Reference: </a:t>
            </a:r>
            <a:r>
              <a:rPr lang="en-US" b="0" dirty="0" err="1"/>
              <a:t>McElwee</a:t>
            </a:r>
            <a:r>
              <a:rPr lang="en-US" b="0" dirty="0"/>
              <a:t>, S. </a:t>
            </a:r>
            <a:r>
              <a:rPr lang="en-US" dirty="0"/>
              <a:t>(2009).</a:t>
            </a:r>
            <a:r>
              <a:rPr lang="en-GB" altLang="en-US" dirty="0"/>
              <a:t> Metacognition for the Classroom and Beyond </a:t>
            </a:r>
            <a:r>
              <a:rPr lang="en-US" dirty="0"/>
              <a:t>[PowerPoint slides]. Retrieved from https://www.google.com/?gws_rd=ssl#q=McElwee,+S.+(2009).+Metacognition+for+the+Classroom+and+Beyond+&amp;*&amp;spf=1.</a:t>
            </a:r>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12</a:t>
            </a:fld>
            <a:endParaRPr lang="en-US"/>
          </a:p>
        </p:txBody>
      </p:sp>
    </p:spTree>
    <p:extLst>
      <p:ext uri="{BB962C8B-B14F-4D97-AF65-F5344CB8AC3E}">
        <p14:creationId xmlns:p14="http://schemas.microsoft.com/office/powerpoint/2010/main" val="341904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Not all teaching strategies are equal, some teaching strategies have a higher impact on student learning that others</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students reflect on their learning and communicate their learning is one of the most effective ways to increase student learning. Metacognition has an effect size of .86, which shows a huge increase in student learning. A .4 is equal to 1 grade level of growth in 1 year. </a:t>
            </a:r>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19</a:t>
            </a:fld>
            <a:endParaRPr lang="en-US"/>
          </a:p>
        </p:txBody>
      </p:sp>
    </p:spTree>
    <p:extLst>
      <p:ext uri="{BB962C8B-B14F-4D97-AF65-F5344CB8AC3E}">
        <p14:creationId xmlns:p14="http://schemas.microsoft.com/office/powerpoint/2010/main" val="231417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22</a:t>
            </a:fld>
            <a:endParaRPr lang="en-US"/>
          </a:p>
        </p:txBody>
      </p:sp>
    </p:spTree>
    <p:extLst>
      <p:ext uri="{BB962C8B-B14F-4D97-AF65-F5344CB8AC3E}">
        <p14:creationId xmlns:p14="http://schemas.microsoft.com/office/powerpoint/2010/main" val="117122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Knowing when and why to use declarative and procedural knowledge. It allows students to allocate their resources when using strategies. This in turn allows the strategies to become more effective. An element of metacognitive knowledge.</a:t>
            </a:r>
            <a:endParaRPr lang="en-US" dirty="0"/>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25</a:t>
            </a:fld>
            <a:endParaRPr lang="en-US"/>
          </a:p>
        </p:txBody>
      </p:sp>
    </p:spTree>
    <p:extLst>
      <p:ext uri="{BB962C8B-B14F-4D97-AF65-F5344CB8AC3E}">
        <p14:creationId xmlns:p14="http://schemas.microsoft.com/office/powerpoint/2010/main" val="2790194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c6875723c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c6875723c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9747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c6875723c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c6875723c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4563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c6875723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c6875723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6304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365125"/>
            <a:ext cx="11256264" cy="111620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4048" y="1709928"/>
            <a:ext cx="11256264" cy="4467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0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9.xml"/><Relationship Id="rId1" Type="http://schemas.openxmlformats.org/officeDocument/2006/relationships/video" Target="https://www.youtube.com/embed/HZrUWvfU6VU" TargetMode="External"/><Relationship Id="rId4" Type="http://schemas.openxmlformats.org/officeDocument/2006/relationships/hyperlink" Target="https://www.youtube.com/watch?v=HZrUWvfU6V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owMWtBanRuUkttamd5TmpnRXdXSUVqQlhGZURtYmROQ3Y3bU43b3p2VzQvZWRpdCNzbGlkZT1pZC5nMmFmMTBiNzQ4NV8yXzExNyIsInNsaWRlSWQiOiJnMmFmMTBiNzQ4NV8yXzExNyIsInByZXNlbnRhdGlvbklkIjoiMWowMWtBanRuUkttamd5TmpnRXdXSUVqQlhGZURtYmROQ3Y3bU43b3p2VzQiLCJ0ZW1wbGF0ZU5hbWUiOiJXaGF0IGRvIHlvdSB3YW50IHRvIGtub3cgYWJvdXQgdG9kYXnigJlzIHRvcGljIn0=pearId=magic-pear-metadata-identifie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owMWtBanRuUkttamd5TmpnRXdXSUVqQlhGZURtYmROQ3Y3bU43b3p2VzQvZWRpdCNzbGlkZT1pZC5nMmFmMTBiNzQ4NV8yXzEzNiIsInNsaWRlSWQiOiJnMmFmMTBiNzQ4NV8yXzEzNiIsInByZXNlbnRhdGlvbklkIjoiMWowMWtBanRuUkttamd5TmpnRXdXSUVqQlhGZURtYmROQ3Y3bU43b3p2VzQiLCJ0ZW1wbGF0ZU5hbWUiOiJXaGF0IHdhcyBoYXJkIGFib3V0IHRoZSBob21ld29yayJ9pearId=magic-pear-metadata-identifi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owMWtBanRuUkttamd5TmpnRXdXSUVqQlhGZURtYmROQ3Y3bU43b3p2VzQvZWRpdCNzbGlkZT1pZC5nMmFmMTBiNzQ4NV8yXzE2NiIsInNsaWRlSWQiOiJnMmFmMTBiNzQ4NV8yXzE2NiIsInByZXNlbnRhdGlvbklkIjoiMWowMWtBanRuUkttamd5TmpnRXdXSUVqQlhGZURtYmROQ3Y3bU43b3p2VzQiLCJ0ZW1wbGF0ZU5hbWUiOiJTdW1tYXJpemVkIHdoYXQgeW914oCZdmUganVzdCBsZWFybmVkIn0=pearId=magic-pear-metadata-identifier"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owMWtBanRuUkttamd5TmpnRXdXSUVqQlhGZURtYmROQ3Y3bU43b3p2VzQvZWRpdCNzbGlkZT1pZC5nMmFmMTBiNzQ4NV8yXzIzMSIsInNsaWRlSWQiOiJnMmFmMTBiNzQ4NV8yXzIzMSIsInByZXNlbnRhdGlvbklkIjoiMWowMWtBanRuUkttamd5TmpnRXdXSUVqQlhGZURtYmROQ3Y3bU43b3p2VzQiLCJ0ZW1wbGF0ZU5hbWUiOiJXaHkgYXJlIHRoZXNlIGV2ZW50cyBpbXBvcnRhbnQifQ==pearId=magic-pear-metadata-identifier"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ZW5kIiwiY29udGVudElkIjoiaHR0cHM6Ly9kb2NzLmdvb2dsZS5jb20vcHJlc2VudGF0aW9uL2QvMWowMWtBanRuUkttamd5TmpnRXdXSUVqQlhGZURtYmROQ3Y3bU43b3p2VzQvZWRpdCNzbGlkZT1pZC5nMmFmMTBiNzQ4NV8yXzcwMiIsInNsaWRlSWQiOiJnMmFmMTBiNzQ4NV8yXzcwMiIsInByZXNlbnRhdGlvbklkIjoiMWowMWtBanRuUkttamd5TmpnRXdXSUVqQlhGZURtYmROQ3Y3bU43b3p2VzQiLCJ0ZW1wbGF0ZU5hbWUiOiJJbiBvbmUgbWludXRlLCBkZXNjcmliZSB0aGUgbW9zdCBtZWFuaW5nZnVsIHRoaW5nIHlvdeKAmXZlIGxlYXJuZWQifQ==pearId=magic-pear-metadata-identifi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owMWtBanRuUkttamd5TmpnRXdXSUVqQlhGZURtYmROQ3Y3bU43b3p2VzQvZWRpdCNzbGlkZT1pZC5nMmFmMTBiNzQ4NV8yXzEzNiIsInNsaWRlSWQiOiJnMmFmMTBiNzQ4NV8yXzEzNiIsInByZXNlbnRhdGlvbklkIjoiMWowMWtBanRuUkttamd5TmpnRXdXSUVqQlhGZURtYmROQ3Y3bU43b3p2VzQiLCJ0ZW1wbGF0ZU5hbWUiOiJXaGF0IHdhcyBoYXJkIGFib3V0IHRoZSBob21ld29yayJ9pearId=magic-pear-metadata-identifi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ZW5kIiwiY29udGVudElkIjoiaHR0cHM6Ly9kb2NzLmdvb2dsZS5jb20vcHJlc2VudGF0aW9uL2QvMWowMWtBanRuUkttamd5TmpnRXdXSUVqQlhGZURtYmROQ3Y3bU43b3p2VzQvZWRpdCNzbGlkZT1pZC5nMmFmMTBiNzQ4NV8yXzcwMiIsInNsaWRlSWQiOiJnMmFmMTBiNzQ4NV8yXzcwMiIsInByZXNlbnRhdGlvbklkIjoiMWowMWtBanRuUkttamd5TmpnRXdXSUVqQlhGZURtYmROQ3Y3bU43b3p2VzQiLCJ0ZW1wbGF0ZU5hbWUiOiJJbiBvbmUgbWludXRlLCBkZXNjcmliZSB0aGUgbW9zdCBtZWFuaW5nZnVsIHRoaW5nIHlvdeKAmXZlIGxlYXJuZWQifQ==pearId=magic-pear-metadata-identifie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iel.viu.ca/teaching-learning-pedagogy/designing-your-course/how-learning-works/ten-metacognitive-teaching-strateg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qz.com/978273/a-stanford-professors-15-minute-study-hack-improves-test-grades-by-a-third-of-a-grad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5450" y="671514"/>
            <a:ext cx="5891212" cy="4548186"/>
          </a:xfrm>
        </p:spPr>
        <p:txBody>
          <a:bodyPr>
            <a:normAutofit/>
          </a:bodyPr>
          <a:lstStyle/>
          <a:p>
            <a:r>
              <a:rPr lang="hr-HR" dirty="0"/>
              <a:t>KARIJERA</a:t>
            </a:r>
            <a:r>
              <a:rPr lang="en-US" dirty="0"/>
              <a:t>:</a:t>
            </a:r>
            <a:br>
              <a:rPr lang="en-US" dirty="0"/>
            </a:br>
            <a:r>
              <a:rPr lang="en-US" dirty="0"/>
              <a:t>Stu</a:t>
            </a:r>
            <a:r>
              <a:rPr lang="hr-HR" dirty="0"/>
              <a:t>diranje</a:t>
            </a:r>
            <a:endParaRPr lang="en-US" dirty="0"/>
          </a:p>
        </p:txBody>
      </p:sp>
    </p:spTree>
    <p:extLst>
      <p:ext uri="{BB962C8B-B14F-4D97-AF65-F5344CB8AC3E}">
        <p14:creationId xmlns:p14="http://schemas.microsoft.com/office/powerpoint/2010/main" val="208118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ZrUWvfU6VU"/>
          <p:cNvPicPr>
            <a:picLocks noRot="1" noChangeAspect="1"/>
          </p:cNvPicPr>
          <p:nvPr>
            <a:videoFile r:link="rId1"/>
          </p:nvPr>
        </p:nvPicPr>
        <p:blipFill>
          <a:blip r:embed="rId3"/>
          <a:stretch>
            <a:fillRect/>
          </a:stretch>
        </p:blipFill>
        <p:spPr>
          <a:xfrm>
            <a:off x="1493856" y="551404"/>
            <a:ext cx="8809056" cy="4955094"/>
          </a:xfrm>
          <a:prstGeom prst="rect">
            <a:avLst/>
          </a:prstGeom>
        </p:spPr>
      </p:pic>
      <p:sp>
        <p:nvSpPr>
          <p:cNvPr id="2" name="TextBox 1">
            <a:extLst>
              <a:ext uri="{FF2B5EF4-FFF2-40B4-BE49-F238E27FC236}">
                <a16:creationId xmlns:a16="http://schemas.microsoft.com/office/drawing/2014/main" id="{3AE5DB80-E92B-FFA6-972A-920899B50DF1}"/>
              </a:ext>
            </a:extLst>
          </p:cNvPr>
          <p:cNvSpPr txBox="1"/>
          <p:nvPr/>
        </p:nvSpPr>
        <p:spPr>
          <a:xfrm>
            <a:off x="1716833" y="5673012"/>
            <a:ext cx="8201608" cy="369332"/>
          </a:xfrm>
          <a:prstGeom prst="rect">
            <a:avLst/>
          </a:prstGeom>
          <a:noFill/>
        </p:spPr>
        <p:txBody>
          <a:bodyPr wrap="square" rtlCol="0">
            <a:spAutoFit/>
          </a:bodyPr>
          <a:lstStyle/>
          <a:p>
            <a:pPr algn="ctr"/>
            <a:r>
              <a:rPr lang="hr-HR"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https://www.youtube.com/watch?v=HZrUWvfU6VU</a:t>
            </a:r>
            <a:r>
              <a:rPr lang="hr-HR"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92469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t>Zašto</a:t>
            </a:r>
            <a:r>
              <a:rPr lang="en-US" dirty="0"/>
              <a:t> </a:t>
            </a:r>
            <a:r>
              <a:rPr lang="en-US" dirty="0" err="1"/>
              <a:t>metakognicija</a:t>
            </a:r>
            <a:r>
              <a:rPr lang="en-US" dirty="0"/>
              <a:t>?</a:t>
            </a:r>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3648144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hr-HR" sz="2400" dirty="0"/>
              <a:t> </a:t>
            </a:r>
            <a:r>
              <a:rPr lang="en-US" sz="2400" b="1" dirty="0" err="1"/>
              <a:t>Oblikuje</a:t>
            </a:r>
            <a:r>
              <a:rPr lang="en-US" sz="2400" b="1" dirty="0"/>
              <a:t> </a:t>
            </a:r>
            <a:r>
              <a:rPr lang="en-US" sz="2400" b="1" dirty="0" err="1"/>
              <a:t>aktivne</a:t>
            </a:r>
            <a:r>
              <a:rPr lang="en-US" sz="2400" dirty="0"/>
              <a:t>, a ne </a:t>
            </a:r>
            <a:r>
              <a:rPr lang="en-US" sz="2400" dirty="0" err="1"/>
              <a:t>pasivne</a:t>
            </a:r>
            <a:r>
              <a:rPr lang="en-US" sz="2400" dirty="0"/>
              <a:t> </a:t>
            </a:r>
            <a:r>
              <a:rPr lang="hr-HR" sz="2400" dirty="0"/>
              <a:t>studente</a:t>
            </a:r>
            <a:endParaRPr lang="en-US" sz="2400" dirty="0"/>
          </a:p>
          <a:p>
            <a:r>
              <a:rPr lang="en-US" sz="2400" dirty="0"/>
              <a:t> </a:t>
            </a:r>
            <a:r>
              <a:rPr lang="en-US" sz="2400" dirty="0" err="1"/>
              <a:t>Daje</a:t>
            </a:r>
            <a:r>
              <a:rPr lang="en-US" sz="2400" dirty="0"/>
              <a:t> </a:t>
            </a:r>
            <a:r>
              <a:rPr lang="hr-HR" sz="2400" dirty="0"/>
              <a:t>studentima </a:t>
            </a:r>
            <a:r>
              <a:rPr lang="en-US" sz="2400" b="1" dirty="0" err="1"/>
              <a:t>osjećaj</a:t>
            </a:r>
            <a:r>
              <a:rPr lang="en-US" sz="2400" b="1" dirty="0"/>
              <a:t> </a:t>
            </a:r>
            <a:r>
              <a:rPr lang="en-US" sz="2400" b="1" dirty="0" err="1"/>
              <a:t>kontrole</a:t>
            </a:r>
            <a:r>
              <a:rPr lang="en-US" sz="2400" b="1" dirty="0"/>
              <a:t> </a:t>
            </a:r>
            <a:r>
              <a:rPr lang="en-US" sz="2400" dirty="0" err="1"/>
              <a:t>nad</a:t>
            </a:r>
            <a:r>
              <a:rPr lang="en-US" sz="2400" dirty="0"/>
              <a:t> </a:t>
            </a:r>
            <a:r>
              <a:rPr lang="en-US" sz="2400" dirty="0" err="1"/>
              <a:t>učenjem</a:t>
            </a:r>
            <a:endParaRPr lang="en-US" sz="2400" dirty="0"/>
          </a:p>
          <a:p>
            <a:r>
              <a:rPr lang="en-US" sz="2400" dirty="0"/>
              <a:t> </a:t>
            </a:r>
            <a:r>
              <a:rPr lang="en-US" sz="2400" dirty="0" err="1"/>
              <a:t>Promiče</a:t>
            </a:r>
            <a:r>
              <a:rPr lang="en-US" sz="2400" dirty="0"/>
              <a:t> </a:t>
            </a:r>
            <a:r>
              <a:rPr lang="hr-HR" sz="2400" b="1" dirty="0"/>
              <a:t>kvalitetno učenje</a:t>
            </a:r>
          </a:p>
          <a:p>
            <a:r>
              <a:rPr lang="en-US" sz="2400" dirty="0" err="1"/>
              <a:t>Osvještava</a:t>
            </a:r>
            <a:r>
              <a:rPr lang="en-US" sz="2400" dirty="0"/>
              <a:t> </a:t>
            </a:r>
            <a:r>
              <a:rPr lang="hr-HR" sz="2400" dirty="0"/>
              <a:t>studente </a:t>
            </a:r>
            <a:r>
              <a:rPr lang="en-US" sz="2400" dirty="0"/>
              <a:t>o </a:t>
            </a:r>
            <a:r>
              <a:rPr lang="en-US" sz="2400" dirty="0" err="1"/>
              <a:t>vlastitom</a:t>
            </a:r>
            <a:r>
              <a:rPr lang="en-US" sz="2400" dirty="0"/>
              <a:t> </a:t>
            </a:r>
            <a:r>
              <a:rPr lang="en-US" sz="2400" dirty="0" err="1"/>
              <a:t>razmišljanju</a:t>
            </a:r>
            <a:endParaRPr lang="en-US" sz="2400" dirty="0"/>
          </a:p>
          <a:p>
            <a:endParaRPr lang="en-US" sz="2400" dirty="0"/>
          </a:p>
        </p:txBody>
      </p:sp>
    </p:spTree>
    <p:extLst>
      <p:ext uri="{BB962C8B-B14F-4D97-AF65-F5344CB8AC3E}">
        <p14:creationId xmlns:p14="http://schemas.microsoft.com/office/powerpoint/2010/main" val="279770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E24BC-6D12-7E83-37B2-43284BCB3CBC}"/>
              </a:ext>
            </a:extLst>
          </p:cNvPr>
          <p:cNvSpPr>
            <a:spLocks noGrp="1"/>
          </p:cNvSpPr>
          <p:nvPr>
            <p:ph type="title"/>
          </p:nvPr>
        </p:nvSpPr>
        <p:spPr>
          <a:xfrm>
            <a:off x="1282963" y="1238080"/>
            <a:ext cx="9849751" cy="1349671"/>
          </a:xfrm>
        </p:spPr>
        <p:txBody>
          <a:bodyPr anchor="b">
            <a:normAutofit/>
          </a:bodyPr>
          <a:lstStyle/>
          <a:p>
            <a:r>
              <a:rPr lang="hr-HR" sz="5400"/>
              <a:t>Zašto metakognicija? </a:t>
            </a:r>
          </a:p>
        </p:txBody>
      </p:sp>
      <p:sp>
        <p:nvSpPr>
          <p:cNvPr id="3" name="Content Placeholder 2">
            <a:extLst>
              <a:ext uri="{FF2B5EF4-FFF2-40B4-BE49-F238E27FC236}">
                <a16:creationId xmlns:a16="http://schemas.microsoft.com/office/drawing/2014/main" id="{258EF99A-E95B-53FC-2238-9CAD8E675D56}"/>
              </a:ext>
            </a:extLst>
          </p:cNvPr>
          <p:cNvSpPr>
            <a:spLocks noGrp="1"/>
          </p:cNvSpPr>
          <p:nvPr>
            <p:ph idx="1"/>
          </p:nvPr>
        </p:nvSpPr>
        <p:spPr>
          <a:xfrm>
            <a:off x="1289304" y="2902913"/>
            <a:ext cx="9849751" cy="3032168"/>
          </a:xfrm>
        </p:spPr>
        <p:txBody>
          <a:bodyPr anchor="ctr">
            <a:normAutofit/>
          </a:bodyPr>
          <a:lstStyle/>
          <a:p>
            <a:r>
              <a:rPr lang="hr-HR" sz="2000" b="1" dirty="0"/>
              <a:t>Povećana samosvijest</a:t>
            </a:r>
          </a:p>
          <a:p>
            <a:pPr marL="0" indent="0">
              <a:buNone/>
            </a:pPr>
            <a:r>
              <a:rPr lang="hr-HR" sz="2000" dirty="0"/>
              <a:t>Omogućuje prepoznavanje svojih snaga i slabosti.</a:t>
            </a:r>
            <a:br>
              <a:rPr lang="hr-HR" sz="2000" dirty="0"/>
            </a:br>
            <a:r>
              <a:rPr lang="hr-HR" sz="2000" dirty="0"/>
              <a:t>Pomaže u identifikaciji područja učenja ili rada u koje je potrebno uložiti više truda.</a:t>
            </a:r>
          </a:p>
          <a:p>
            <a:r>
              <a:rPr lang="hr-HR" sz="2000" b="1" dirty="0"/>
              <a:t>Poboljšanje rješavanja problema</a:t>
            </a:r>
          </a:p>
          <a:p>
            <a:pPr marL="0" indent="0">
              <a:buNone/>
            </a:pPr>
            <a:r>
              <a:rPr lang="hr-HR" sz="2000" dirty="0"/>
              <a:t>Razmišljanje o vlastitom razmišljanju omogućuje prilagodbu pristupa problemima. </a:t>
            </a:r>
            <a:br>
              <a:rPr lang="hr-HR" sz="2000" dirty="0"/>
            </a:br>
            <a:r>
              <a:rPr lang="hr-HR" sz="2000" dirty="0"/>
              <a:t>Izbjegavamo kognitivne zamke (pristranosti, predrasude, preuranjene zaključke ili fiksacije na ono u čemu nismo dobri).</a:t>
            </a:r>
          </a:p>
        </p:txBody>
      </p:sp>
    </p:spTree>
    <p:extLst>
      <p:ext uri="{BB962C8B-B14F-4D97-AF65-F5344CB8AC3E}">
        <p14:creationId xmlns:p14="http://schemas.microsoft.com/office/powerpoint/2010/main" val="4900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DD47C-E13C-D2DD-B0D7-455F997B6AAD}"/>
              </a:ext>
            </a:extLst>
          </p:cNvPr>
          <p:cNvSpPr>
            <a:spLocks noGrp="1"/>
          </p:cNvSpPr>
          <p:nvPr>
            <p:ph type="title"/>
          </p:nvPr>
        </p:nvSpPr>
        <p:spPr>
          <a:xfrm>
            <a:off x="1282963" y="1238080"/>
            <a:ext cx="9849751" cy="1349671"/>
          </a:xfrm>
        </p:spPr>
        <p:txBody>
          <a:bodyPr anchor="b">
            <a:normAutofit/>
          </a:bodyPr>
          <a:lstStyle/>
          <a:p>
            <a:r>
              <a:rPr lang="hr-HR" sz="5400"/>
              <a:t>Zašto metakognicija? </a:t>
            </a:r>
          </a:p>
        </p:txBody>
      </p:sp>
      <p:sp>
        <p:nvSpPr>
          <p:cNvPr id="3" name="Content Placeholder 2">
            <a:extLst>
              <a:ext uri="{FF2B5EF4-FFF2-40B4-BE49-F238E27FC236}">
                <a16:creationId xmlns:a16="http://schemas.microsoft.com/office/drawing/2014/main" id="{3C0E330D-CE18-003B-4976-4F95375CD118}"/>
              </a:ext>
            </a:extLst>
          </p:cNvPr>
          <p:cNvSpPr>
            <a:spLocks noGrp="1"/>
          </p:cNvSpPr>
          <p:nvPr>
            <p:ph idx="1"/>
          </p:nvPr>
        </p:nvSpPr>
        <p:spPr>
          <a:xfrm>
            <a:off x="1289304" y="2902913"/>
            <a:ext cx="9849751" cy="3032168"/>
          </a:xfrm>
        </p:spPr>
        <p:txBody>
          <a:bodyPr anchor="ctr">
            <a:normAutofit/>
          </a:bodyPr>
          <a:lstStyle/>
          <a:p>
            <a:pPr>
              <a:lnSpc>
                <a:spcPct val="110000"/>
              </a:lnSpc>
            </a:pPr>
            <a:r>
              <a:rPr lang="hr-HR" sz="1900" b="1" dirty="0"/>
              <a:t>Razvoj kritičkog mišljenja</a:t>
            </a:r>
          </a:p>
          <a:p>
            <a:pPr marL="0" indent="0">
              <a:lnSpc>
                <a:spcPct val="110000"/>
              </a:lnSpc>
              <a:buNone/>
            </a:pPr>
            <a:r>
              <a:rPr lang="hr-HR" sz="1900" dirty="0" err="1"/>
              <a:t>Metakognicija</a:t>
            </a:r>
            <a:r>
              <a:rPr lang="hr-HR" sz="1900" dirty="0"/>
              <a:t> je temelj za prepoznavanje i ispitivanje vlastitih pretpostavki i stavova.</a:t>
            </a:r>
          </a:p>
          <a:p>
            <a:pPr marL="0" indent="0">
              <a:lnSpc>
                <a:spcPct val="110000"/>
              </a:lnSpc>
              <a:buNone/>
            </a:pPr>
            <a:r>
              <a:rPr lang="hr-HR" sz="1900" dirty="0"/>
              <a:t>Omogućuje dublje razumijevanje informacija i njihovo kritičko vrednovanje.</a:t>
            </a:r>
          </a:p>
          <a:p>
            <a:pPr>
              <a:lnSpc>
                <a:spcPct val="110000"/>
              </a:lnSpc>
            </a:pPr>
            <a:r>
              <a:rPr lang="hr-HR" sz="1900" b="1" dirty="0"/>
              <a:t>Bolja komunikacija</a:t>
            </a:r>
          </a:p>
          <a:p>
            <a:pPr marL="0" indent="0">
              <a:lnSpc>
                <a:spcPct val="110000"/>
              </a:lnSpc>
              <a:buNone/>
            </a:pPr>
            <a:r>
              <a:rPr lang="hr-HR" sz="1900" dirty="0"/>
              <a:t>Razumijevanje vlastitih misli pomaže u jasnijem izražavanju ideja i empatiji prema drugima. </a:t>
            </a:r>
          </a:p>
          <a:p>
            <a:pPr marL="0" indent="0">
              <a:lnSpc>
                <a:spcPct val="110000"/>
              </a:lnSpc>
              <a:buNone/>
            </a:pPr>
            <a:r>
              <a:rPr lang="hr-HR" sz="1900" dirty="0"/>
              <a:t>„Vježbamo” razumijevanje drugih.</a:t>
            </a:r>
          </a:p>
        </p:txBody>
      </p:sp>
    </p:spTree>
    <p:extLst>
      <p:ext uri="{BB962C8B-B14F-4D97-AF65-F5344CB8AC3E}">
        <p14:creationId xmlns:p14="http://schemas.microsoft.com/office/powerpoint/2010/main" val="3533973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77040-0C43-F1DD-A9BB-DD78DAC1C54A}"/>
              </a:ext>
            </a:extLst>
          </p:cNvPr>
          <p:cNvSpPr>
            <a:spLocks noGrp="1"/>
          </p:cNvSpPr>
          <p:nvPr>
            <p:ph type="title"/>
          </p:nvPr>
        </p:nvSpPr>
        <p:spPr>
          <a:xfrm>
            <a:off x="3919223" y="143606"/>
            <a:ext cx="6111185" cy="409347"/>
          </a:xfrm>
        </p:spPr>
        <p:txBody>
          <a:bodyPr vert="horz" lIns="91440" tIns="45720" rIns="91440" bIns="45720" rtlCol="0" anchor="ctr">
            <a:noAutofit/>
          </a:bodyPr>
          <a:lstStyle/>
          <a:p>
            <a:r>
              <a:rPr lang="en-US" sz="3000" kern="1200" dirty="0" err="1">
                <a:solidFill>
                  <a:schemeClr val="tx1"/>
                </a:solidFill>
                <a:latin typeface="Arial" panose="020B0604020202020204" pitchFamily="34" charset="0"/>
                <a:ea typeface="+mj-ea"/>
                <a:cs typeface="Arial" panose="020B0604020202020204" pitchFamily="34" charset="0"/>
              </a:rPr>
              <a:t>Pasivno</a:t>
            </a:r>
            <a:r>
              <a:rPr lang="en-US" sz="3000" kern="1200" dirty="0">
                <a:solidFill>
                  <a:schemeClr val="tx1"/>
                </a:solidFill>
                <a:latin typeface="Arial" panose="020B0604020202020204" pitchFamily="34" charset="0"/>
                <a:ea typeface="+mj-ea"/>
                <a:cs typeface="Arial" panose="020B0604020202020204" pitchFamily="34" charset="0"/>
              </a:rPr>
              <a:t> vs. </a:t>
            </a:r>
            <a:r>
              <a:rPr lang="en-US" sz="3000" kern="1200" dirty="0" err="1">
                <a:solidFill>
                  <a:schemeClr val="tx1"/>
                </a:solidFill>
                <a:latin typeface="Arial" panose="020B0604020202020204" pitchFamily="34" charset="0"/>
                <a:ea typeface="+mj-ea"/>
                <a:cs typeface="Arial" panose="020B0604020202020204" pitchFamily="34" charset="0"/>
              </a:rPr>
              <a:t>Aktivno</a:t>
            </a:r>
            <a:r>
              <a:rPr lang="en-US" sz="3000" kern="1200" dirty="0">
                <a:solidFill>
                  <a:schemeClr val="tx1"/>
                </a:solidFill>
                <a:latin typeface="Arial" panose="020B0604020202020204" pitchFamily="34" charset="0"/>
                <a:ea typeface="+mj-ea"/>
                <a:cs typeface="Arial" panose="020B0604020202020204" pitchFamily="34" charset="0"/>
              </a:rPr>
              <a:t> </a:t>
            </a:r>
            <a:r>
              <a:rPr lang="en-US" sz="3000" kern="1200" dirty="0" err="1">
                <a:solidFill>
                  <a:schemeClr val="tx1"/>
                </a:solidFill>
                <a:latin typeface="Arial" panose="020B0604020202020204" pitchFamily="34" charset="0"/>
                <a:ea typeface="+mj-ea"/>
                <a:cs typeface="Arial" panose="020B0604020202020204" pitchFamily="34" charset="0"/>
              </a:rPr>
              <a:t>učenje</a:t>
            </a:r>
            <a:endParaRPr lang="en-US" sz="3000" kern="1200" dirty="0">
              <a:solidFill>
                <a:schemeClr val="tx1"/>
              </a:solidFill>
              <a:latin typeface="Arial" panose="020B0604020202020204" pitchFamily="34" charset="0"/>
              <a:ea typeface="+mj-ea"/>
              <a:cs typeface="Arial" panose="020B0604020202020204" pitchFamily="34" charset="0"/>
            </a:endParaRPr>
          </a:p>
        </p:txBody>
      </p:sp>
      <p:sp>
        <p:nvSpPr>
          <p:cNvPr id="5" name="Content Placeholder 4">
            <a:extLst>
              <a:ext uri="{FF2B5EF4-FFF2-40B4-BE49-F238E27FC236}">
                <a16:creationId xmlns:a16="http://schemas.microsoft.com/office/drawing/2014/main" id="{FFDD83FC-12CC-7B99-E7EA-F3A8FCAE132D}"/>
              </a:ext>
            </a:extLst>
          </p:cNvPr>
          <p:cNvSpPr>
            <a:spLocks noGrp="1"/>
          </p:cNvSpPr>
          <p:nvPr>
            <p:ph idx="1"/>
          </p:nvPr>
        </p:nvSpPr>
        <p:spPr>
          <a:xfrm>
            <a:off x="1046894" y="1005818"/>
            <a:ext cx="4544568" cy="4937760"/>
          </a:xfrm>
        </p:spPr>
        <p:txBody>
          <a:bodyPr vert="horz" lIns="91440" tIns="45720" rIns="91440" bIns="45720" rtlCol="0">
            <a:normAutofit fontScale="62500" lnSpcReduction="20000"/>
          </a:bodyPr>
          <a:lstStyle/>
          <a:p>
            <a:pPr marL="0" indent="0" algn="ctr" fontAlgn="t">
              <a:lnSpc>
                <a:spcPct val="90000"/>
              </a:lnSpc>
              <a:buNone/>
            </a:pPr>
            <a:r>
              <a:rPr lang="en-US" sz="2700" b="1" i="0" u="none" strike="noStrike" dirty="0" err="1">
                <a:effectLst/>
                <a:latin typeface="Arial" panose="020B0604020202020204" pitchFamily="34" charset="0"/>
                <a:ea typeface="+mn-ea"/>
                <a:cs typeface="Arial" panose="020B0604020202020204" pitchFamily="34" charset="0"/>
              </a:rPr>
              <a:t>Karakteristike</a:t>
            </a:r>
            <a:r>
              <a:rPr lang="en-US" sz="2700" b="1" i="0" u="none" strike="noStrike" dirty="0">
                <a:effectLst/>
                <a:latin typeface="Arial" panose="020B0604020202020204" pitchFamily="34" charset="0"/>
                <a:ea typeface="+mn-ea"/>
                <a:cs typeface="Arial" panose="020B0604020202020204" pitchFamily="34" charset="0"/>
              </a:rPr>
              <a:t> </a:t>
            </a:r>
            <a:r>
              <a:rPr lang="en-US" sz="2700" b="1" i="0" u="none" strike="noStrike" dirty="0" err="1">
                <a:effectLst/>
                <a:latin typeface="Arial" panose="020B0604020202020204" pitchFamily="34" charset="0"/>
                <a:ea typeface="+mn-ea"/>
                <a:cs typeface="Arial" panose="020B0604020202020204" pitchFamily="34" charset="0"/>
              </a:rPr>
              <a:t>pasivnog</a:t>
            </a:r>
            <a:r>
              <a:rPr lang="en-US" sz="2700" b="1" i="0" u="none" strike="noStrike" dirty="0">
                <a:effectLst/>
                <a:latin typeface="Arial" panose="020B0604020202020204" pitchFamily="34" charset="0"/>
                <a:ea typeface="+mn-ea"/>
                <a:cs typeface="Arial" panose="020B0604020202020204" pitchFamily="34" charset="0"/>
              </a:rPr>
              <a:t> </a:t>
            </a:r>
            <a:r>
              <a:rPr lang="en-US" sz="2700" b="1" i="0" u="none" strike="noStrike" dirty="0" err="1">
                <a:effectLst/>
                <a:latin typeface="Arial" panose="020B0604020202020204" pitchFamily="34" charset="0"/>
                <a:ea typeface="+mn-ea"/>
                <a:cs typeface="Arial" panose="020B0604020202020204" pitchFamily="34" charset="0"/>
              </a:rPr>
              <a:t>učenja</a:t>
            </a:r>
            <a:endParaRPr lang="hr-HR" sz="2700" b="1"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endParaRPr lang="en-US" sz="20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1. </a:t>
            </a:r>
            <a:r>
              <a:rPr lang="en-US" sz="2400" b="0" i="0" u="none" strike="noStrike" dirty="0" err="1">
                <a:effectLst/>
                <a:latin typeface="Arial" panose="020B0604020202020204" pitchFamily="34" charset="0"/>
                <a:ea typeface="+mn-ea"/>
                <a:cs typeface="Arial" panose="020B0604020202020204" pitchFamily="34" charset="0"/>
              </a:rPr>
              <a:t>Čekate</a:t>
            </a:r>
            <a:r>
              <a:rPr lang="en-US" sz="2400" b="0" i="0" u="none" strike="noStrike" dirty="0">
                <a:effectLst/>
                <a:latin typeface="Arial" panose="020B0604020202020204" pitchFamily="34" charset="0"/>
                <a:ea typeface="+mn-ea"/>
                <a:cs typeface="Arial" panose="020B0604020202020204" pitchFamily="34" charset="0"/>
              </a:rPr>
              <a:t> da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upute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serviraju</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2.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daju</a:t>
            </a:r>
            <a:r>
              <a:rPr lang="en-US" sz="2400" b="0" i="0" u="none" strike="noStrike" dirty="0">
                <a:effectLst/>
                <a:latin typeface="Arial" panose="020B0604020202020204" pitchFamily="34" charset="0"/>
                <a:ea typeface="+mn-ea"/>
                <a:cs typeface="Arial" panose="020B0604020202020204" pitchFamily="34" charset="0"/>
              </a:rPr>
              <a:t> – vi </a:t>
            </a:r>
            <a:r>
              <a:rPr lang="en-US" sz="2400" b="0" i="0" u="none" strike="noStrike" dirty="0" err="1">
                <a:effectLst/>
                <a:latin typeface="Arial" panose="020B0604020202020204" pitchFamily="34" charset="0"/>
                <a:ea typeface="+mn-ea"/>
                <a:cs typeface="Arial" panose="020B0604020202020204" pitchFamily="34" charset="0"/>
              </a:rPr>
              <a:t>samo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slijedite</a:t>
            </a:r>
            <a:r>
              <a:rPr lang="en-US" sz="2400" b="0" i="0" u="none" strike="noStrike" dirty="0">
                <a:effectLst/>
                <a:latin typeface="Arial" panose="020B0604020202020204" pitchFamily="34" charset="0"/>
                <a:ea typeface="+mn-ea"/>
                <a:cs typeface="Arial" panose="020B0604020202020204" pitchFamily="34" charset="0"/>
              </a:rPr>
              <a:t>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je </a:t>
            </a:r>
            <a:r>
              <a:rPr lang="en-US" sz="2400" b="0" i="0" u="none" strike="noStrike" dirty="0" err="1">
                <a:effectLst/>
                <a:latin typeface="Arial" panose="020B0604020202020204" pitchFamily="34" charset="0"/>
                <a:ea typeface="+mn-ea"/>
                <a:cs typeface="Arial" panose="020B0604020202020204" pitchFamily="34" charset="0"/>
              </a:rPr>
              <a:t>rečeno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napisano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činite</a:t>
            </a:r>
            <a:r>
              <a:rPr lang="en-US" sz="2400" b="0" i="0" u="none" strike="noStrike" dirty="0">
                <a:effectLst/>
                <a:latin typeface="Arial" panose="020B0604020202020204" pitchFamily="34" charset="0"/>
                <a:ea typeface="+mn-ea"/>
                <a:cs typeface="Arial" panose="020B0604020202020204" pitchFamily="34" charset="0"/>
              </a:rPr>
              <a:t>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je </a:t>
            </a:r>
            <a:r>
              <a:rPr lang="en-US" sz="2400" b="0" i="0" u="none" strike="noStrike" dirty="0" err="1">
                <a:effectLst/>
                <a:latin typeface="Arial" panose="020B0604020202020204" pitchFamily="34" charset="0"/>
                <a:ea typeface="+mn-ea"/>
                <a:cs typeface="Arial" panose="020B0604020202020204" pitchFamily="34" charset="0"/>
              </a:rPr>
              <a:t>rečeno</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3. </a:t>
            </a:r>
            <a:r>
              <a:rPr lang="en-US" sz="2400" b="0" i="0" u="none" strike="noStrike" dirty="0" err="1">
                <a:effectLst/>
                <a:latin typeface="Arial" panose="020B0604020202020204" pitchFamily="34" charset="0"/>
                <a:ea typeface="+mn-ea"/>
                <a:cs typeface="Arial" panose="020B0604020202020204" pitchFamily="34" charset="0"/>
              </a:rPr>
              <a:t>Različite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dijelove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informacija</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smatrate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zasebnim</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jedinicima</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4. </a:t>
            </a:r>
            <a:r>
              <a:rPr lang="en-US" sz="2400" b="0" i="0" u="none" strike="noStrike" dirty="0" err="1">
                <a:effectLst/>
                <a:latin typeface="Arial" panose="020B0604020202020204" pitchFamily="34" charset="0"/>
                <a:ea typeface="+mn-ea"/>
                <a:cs typeface="Arial" panose="020B0604020202020204" pitchFamily="34" charset="0"/>
              </a:rPr>
              <a:t>Ponavljate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ali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ih</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niste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razumjeli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5. Ne </a:t>
            </a:r>
            <a:r>
              <a:rPr lang="en-US" sz="2400" b="0" i="0" u="none" strike="noStrike" dirty="0" err="1">
                <a:effectLst/>
                <a:latin typeface="Arial" panose="020B0604020202020204" pitchFamily="34" charset="0"/>
                <a:ea typeface="+mn-ea"/>
                <a:cs typeface="Arial" panose="020B0604020202020204" pitchFamily="34" charset="0"/>
              </a:rPr>
              <a:t>razmišljate</a:t>
            </a:r>
            <a:r>
              <a:rPr lang="en-US" sz="2400" b="0" i="0" u="none" strike="noStrike" dirty="0">
                <a:effectLst/>
                <a:latin typeface="Arial" panose="020B0604020202020204" pitchFamily="34" charset="0"/>
                <a:ea typeface="+mn-ea"/>
                <a:cs typeface="Arial" panose="020B0604020202020204" pitchFamily="34" charset="0"/>
              </a:rPr>
              <a:t> o </a:t>
            </a:r>
            <a:r>
              <a:rPr lang="en-US" sz="2400" b="0" i="0" u="none" strike="noStrike" dirty="0" err="1">
                <a:effectLst/>
                <a:latin typeface="Arial" panose="020B0604020202020204" pitchFamily="34" charset="0"/>
                <a:ea typeface="+mn-ea"/>
                <a:cs typeface="Arial" panose="020B0604020202020204" pitchFamily="34" charset="0"/>
              </a:rPr>
              <a:t>onome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naučili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6. </a:t>
            </a:r>
            <a:r>
              <a:rPr lang="en-US" sz="2400" b="0" i="0" u="none" strike="noStrike" dirty="0" err="1">
                <a:effectLst/>
                <a:latin typeface="Arial" panose="020B0604020202020204" pitchFamily="34" charset="0"/>
                <a:ea typeface="+mn-ea"/>
                <a:cs typeface="Arial" panose="020B0604020202020204" pitchFamily="34" charset="0"/>
              </a:rPr>
              <a:t>Lako</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umarate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postaje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dosadno</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7. </a:t>
            </a:r>
            <a:r>
              <a:rPr lang="en-US" sz="2400" b="0" i="0" u="none" strike="noStrike" dirty="0" err="1">
                <a:effectLst/>
                <a:latin typeface="Arial" panose="020B0604020202020204" pitchFamily="34" charset="0"/>
                <a:ea typeface="+mn-ea"/>
                <a:cs typeface="Arial" panose="020B0604020202020204" pitchFamily="34" charset="0"/>
              </a:rPr>
              <a:t>Površinski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obrađujete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gradivo</a:t>
            </a:r>
            <a:r>
              <a:rPr lang="en-US" sz="2400" b="0" i="0" u="none" strike="noStrike" dirty="0">
                <a:effectLst/>
                <a:latin typeface="Arial" panose="020B0604020202020204" pitchFamily="34" charset="0"/>
                <a:ea typeface="+mn-ea"/>
                <a:cs typeface="Arial" panose="020B0604020202020204" pitchFamily="34" charset="0"/>
              </a:rPr>
              <a:t> pa je </a:t>
            </a:r>
            <a:r>
              <a:rPr lang="en-US" sz="2400" b="0" i="0" u="none" strike="noStrike" dirty="0" err="1">
                <a:effectLst/>
                <a:latin typeface="Arial" panose="020B0604020202020204" pitchFamily="34" charset="0"/>
                <a:ea typeface="+mn-ea"/>
                <a:cs typeface="Arial" panose="020B0604020202020204" pitchFamily="34" charset="0"/>
              </a:rPr>
              <a:t>manje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vjerojatno</a:t>
            </a:r>
            <a:r>
              <a:rPr lang="en-US" sz="2400" b="0" i="0" u="none" strike="noStrike" dirty="0">
                <a:effectLst/>
                <a:latin typeface="Arial" panose="020B0604020202020204" pitchFamily="34" charset="0"/>
                <a:ea typeface="+mn-ea"/>
                <a:cs typeface="Arial" panose="020B0604020202020204" pitchFamily="34" charset="0"/>
              </a:rPr>
              <a:t> da </a:t>
            </a:r>
            <a:r>
              <a:rPr lang="en-US" sz="2400" b="0" i="0" u="none" strike="noStrike" dirty="0" err="1">
                <a:effectLst/>
                <a:latin typeface="Arial" panose="020B0604020202020204" pitchFamily="34" charset="0"/>
                <a:ea typeface="+mn-ea"/>
                <a:cs typeface="Arial" panose="020B0604020202020204" pitchFamily="34" charset="0"/>
              </a:rPr>
              <a:t>ćete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shvatiti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zapamtiti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8. Manje je </a:t>
            </a:r>
            <a:r>
              <a:rPr lang="en-US" sz="2400" b="0" i="0" u="none" strike="noStrike" dirty="0" err="1">
                <a:effectLst/>
                <a:latin typeface="Arial" panose="020B0604020202020204" pitchFamily="34" charset="0"/>
                <a:ea typeface="+mn-ea"/>
                <a:cs typeface="Arial" panose="020B0604020202020204" pitchFamily="34" charset="0"/>
              </a:rPr>
              <a:t>vjerojatno</a:t>
            </a:r>
            <a:r>
              <a:rPr lang="en-US" sz="2400" b="0" i="0" u="none" strike="noStrike" dirty="0">
                <a:effectLst/>
                <a:latin typeface="Arial" panose="020B0604020202020204" pitchFamily="34" charset="0"/>
                <a:ea typeface="+mn-ea"/>
                <a:cs typeface="Arial" panose="020B0604020202020204" pitchFamily="34" charset="0"/>
              </a:rPr>
              <a:t> da </a:t>
            </a:r>
            <a:r>
              <a:rPr lang="en-US" sz="2400" b="0" i="0" u="none" strike="noStrike" dirty="0" err="1">
                <a:effectLst/>
                <a:latin typeface="Arial" panose="020B0604020202020204" pitchFamily="34" charset="0"/>
                <a:ea typeface="+mn-ea"/>
                <a:cs typeface="Arial" panose="020B0604020202020204" pitchFamily="34" charset="0"/>
              </a:rPr>
              <a:t>ćete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biti</a:t>
            </a:r>
            <a:r>
              <a:rPr lang="en-US" sz="2400" b="0" i="0" u="none" strike="noStrike" dirty="0">
                <a:effectLst/>
                <a:latin typeface="Arial" panose="020B0604020202020204" pitchFamily="34" charset="0"/>
                <a:ea typeface="+mn-ea"/>
                <a:cs typeface="Arial" panose="020B0604020202020204" pitchFamily="34" charset="0"/>
              </a:rPr>
              <a:t> u </a:t>
            </a:r>
            <a:r>
              <a:rPr lang="en-US" sz="2400" b="0" i="0" u="none" strike="noStrike" dirty="0" err="1">
                <a:effectLst/>
                <a:latin typeface="Arial" panose="020B0604020202020204" pitchFamily="34" charset="0"/>
                <a:ea typeface="+mn-ea"/>
                <a:cs typeface="Arial" panose="020B0604020202020204" pitchFamily="34" charset="0"/>
              </a:rPr>
              <a:t>stanju</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iskoristiti</a:t>
            </a:r>
            <a:r>
              <a:rPr lang="en-US" sz="2400" b="0" i="0" u="none" strike="noStrike" dirty="0">
                <a:effectLst/>
                <a:latin typeface="Arial" panose="020B0604020202020204" pitchFamily="34" charset="0"/>
                <a:ea typeface="+mn-ea"/>
                <a:cs typeface="Arial" panose="020B0604020202020204" pitchFamily="34" charset="0"/>
              </a:rPr>
              <a:t>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naučili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9.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učite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može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činiti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nevažnim</a:t>
            </a:r>
            <a:r>
              <a:rPr lang="en-US" sz="2400" b="0" i="0" u="none" strike="noStrike" dirty="0">
                <a:effectLst/>
                <a:latin typeface="Arial" panose="020B0604020202020204" pitchFamily="34" charset="0"/>
                <a:ea typeface="+mn-ea"/>
                <a:cs typeface="Arial" panose="020B0604020202020204" pitchFamily="34" charset="0"/>
              </a:rPr>
              <a:t>.</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10. </a:t>
            </a:r>
            <a:r>
              <a:rPr lang="en-US" sz="2400" b="0" i="0" u="none" strike="noStrike" dirty="0" err="1">
                <a:effectLst/>
                <a:latin typeface="Arial" panose="020B0604020202020204" pitchFamily="34" charset="0"/>
                <a:ea typeface="+mn-ea"/>
                <a:cs typeface="Arial" panose="020B0604020202020204" pitchFamily="34" charset="0"/>
              </a:rPr>
              <a:t>Očekujete</a:t>
            </a:r>
            <a:r>
              <a:rPr lang="en-US" sz="2400" b="0" i="0" u="none" strike="noStrike" dirty="0">
                <a:effectLst/>
                <a:latin typeface="Arial" panose="020B0604020202020204" pitchFamily="34" charset="0"/>
                <a:ea typeface="+mn-ea"/>
                <a:cs typeface="Arial" panose="020B0604020202020204" pitchFamily="34" charset="0"/>
              </a:rPr>
              <a:t> da vas </a:t>
            </a:r>
            <a:r>
              <a:rPr lang="en-US" sz="2400" b="0" i="0" u="none" strike="noStrike" dirty="0" err="1">
                <a:effectLst/>
                <a:latin typeface="Arial" panose="020B0604020202020204" pitchFamily="34" charset="0"/>
                <a:ea typeface="+mn-ea"/>
                <a:cs typeface="Arial" panose="020B0604020202020204" pitchFamily="34" charset="0"/>
              </a:rPr>
              <a:t>drugi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potaknu</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podsjete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korak</a:t>
            </a:r>
            <a:r>
              <a:rPr lang="en-US" sz="2400" b="0" i="0" u="none" strike="noStrike" dirty="0">
                <a:effectLst/>
                <a:latin typeface="Arial" panose="020B0604020202020204" pitchFamily="34" charset="0"/>
                <a:ea typeface="+mn-ea"/>
                <a:cs typeface="Arial" panose="020B0604020202020204" pitchFamily="34" charset="0"/>
              </a:rPr>
              <a:t>, faze </a:t>
            </a:r>
            <a:r>
              <a:rPr lang="en-US" sz="2400" b="0" i="0" u="none" strike="noStrike" dirty="0" err="1">
                <a:effectLst/>
                <a:latin typeface="Arial" panose="020B0604020202020204" pitchFamily="34" charset="0"/>
                <a:ea typeface="+mn-ea"/>
                <a:cs typeface="Arial" panose="020B0604020202020204" pitchFamily="34" charset="0"/>
              </a:rPr>
              <a:t>ili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rokove</a:t>
            </a:r>
            <a:r>
              <a:rPr lang="en-US" sz="2400" b="0" i="0" u="none" strike="noStrike" dirty="0">
                <a:effectLst/>
                <a:latin typeface="Arial" panose="020B0604020202020204" pitchFamily="34" charset="0"/>
                <a:ea typeface="+mn-ea"/>
                <a:cs typeface="Arial" panose="020B0604020202020204" pitchFamily="34" charset="0"/>
              </a:rPr>
              <a:t> pa </a:t>
            </a:r>
            <a:r>
              <a:rPr lang="en-US" sz="2400" b="0" i="0" u="none" strike="noStrike" dirty="0" err="1">
                <a:effectLst/>
                <a:latin typeface="Arial" panose="020B0604020202020204" pitchFamily="34" charset="0"/>
                <a:ea typeface="+mn-ea"/>
                <a:cs typeface="Arial" panose="020B0604020202020204" pitchFamily="34" charset="0"/>
              </a:rPr>
              <a:t>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često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nesigurni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biste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iduće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trebali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poduzeti</a:t>
            </a:r>
            <a:r>
              <a:rPr lang="en-US" sz="2400" b="0" i="0" u="none" strike="noStrike" dirty="0">
                <a:effectLst/>
                <a:latin typeface="Arial" panose="020B0604020202020204" pitchFamily="34" charset="0"/>
                <a:ea typeface="+mn-ea"/>
                <a:cs typeface="Arial" panose="020B0604020202020204" pitchFamily="34" charset="0"/>
              </a:rPr>
              <a:t>.</a:t>
            </a:r>
            <a:r>
              <a:rPr lang="en-US" sz="2400" b="0" i="0" u="none" strike="noStrike" baseline="0" dirty="0">
                <a:effectLst/>
                <a:latin typeface="Arial" panose="020B0604020202020204" pitchFamily="34" charset="0"/>
                <a:ea typeface="+mn-ea"/>
                <a:cs typeface="Arial" panose="020B0604020202020204" pitchFamily="34" charset="0"/>
              </a:rPr>
              <a:t> </a:t>
            </a:r>
            <a:endParaRPr lang="en-US" sz="2400" b="0" i="0" u="none" strike="noStrike" dirty="0">
              <a:effectLst/>
              <a:latin typeface="Arial" panose="020B0604020202020204" pitchFamily="34" charset="0"/>
              <a:ea typeface="+mn-ea"/>
              <a:cs typeface="Arial" panose="020B0604020202020204" pitchFamily="34" charset="0"/>
            </a:endParaRPr>
          </a:p>
          <a:p>
            <a:pPr marL="0">
              <a:lnSpc>
                <a:spcPct val="90000"/>
              </a:lnSpc>
              <a:buFont typeface="Arial" panose="020B0604020202020204" pitchFamily="34" charset="0"/>
              <a:buChar char="•"/>
            </a:pPr>
            <a:endParaRPr lang="en-US" sz="700" dirty="0">
              <a:latin typeface="+mn-lt"/>
              <a:ea typeface="+mn-ea"/>
              <a:cs typeface="+mn-cs"/>
            </a:endParaRPr>
          </a:p>
        </p:txBody>
      </p:sp>
      <p:sp>
        <p:nvSpPr>
          <p:cNvPr id="8" name="Content Placeholder 4">
            <a:extLst>
              <a:ext uri="{FF2B5EF4-FFF2-40B4-BE49-F238E27FC236}">
                <a16:creationId xmlns:a16="http://schemas.microsoft.com/office/drawing/2014/main" id="{349C7E23-8577-C727-C29A-5F41995EC4CD}"/>
              </a:ext>
            </a:extLst>
          </p:cNvPr>
          <p:cNvSpPr txBox="1">
            <a:spLocks/>
          </p:cNvSpPr>
          <p:nvPr/>
        </p:nvSpPr>
        <p:spPr>
          <a:xfrm>
            <a:off x="6010803" y="982964"/>
            <a:ext cx="5395717" cy="49377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t">
              <a:lnSpc>
                <a:spcPct val="90000"/>
              </a:lnSpc>
              <a:buNone/>
            </a:pPr>
            <a:r>
              <a:rPr lang="en-US" sz="2400" b="1" dirty="0" err="1">
                <a:latin typeface="Arial" panose="020B0604020202020204" pitchFamily="34" charset="0"/>
                <a:ea typeface="+mn-ea"/>
                <a:cs typeface="Arial" panose="020B0604020202020204" pitchFamily="34" charset="0"/>
              </a:rPr>
              <a:t>Karakteristike</a:t>
            </a:r>
            <a:r>
              <a:rPr lang="en-US" sz="2400" b="1" dirty="0">
                <a:latin typeface="Arial" panose="020B0604020202020204" pitchFamily="34" charset="0"/>
                <a:ea typeface="+mn-ea"/>
                <a:cs typeface="Arial" panose="020B0604020202020204" pitchFamily="34" charset="0"/>
              </a:rPr>
              <a:t> </a:t>
            </a:r>
            <a:r>
              <a:rPr lang="en-US" sz="2400" b="1" dirty="0" err="1">
                <a:latin typeface="Arial" panose="020B0604020202020204" pitchFamily="34" charset="0"/>
                <a:ea typeface="+mn-ea"/>
                <a:cs typeface="Arial" panose="020B0604020202020204" pitchFamily="34" charset="0"/>
              </a:rPr>
              <a:t>aktivnog</a:t>
            </a:r>
            <a:r>
              <a:rPr lang="en-US" sz="2400" b="1" dirty="0">
                <a:latin typeface="Arial" panose="020B0604020202020204" pitchFamily="34" charset="0"/>
                <a:ea typeface="+mn-ea"/>
                <a:cs typeface="Arial" panose="020B0604020202020204" pitchFamily="34" charset="0"/>
              </a:rPr>
              <a:t> </a:t>
            </a:r>
            <a:r>
              <a:rPr lang="en-US" sz="2400" b="1" dirty="0" err="1">
                <a:latin typeface="Arial" panose="020B0604020202020204" pitchFamily="34" charset="0"/>
                <a:ea typeface="+mn-ea"/>
                <a:cs typeface="Arial" panose="020B0604020202020204" pitchFamily="34" charset="0"/>
              </a:rPr>
              <a:t>učenja</a:t>
            </a:r>
            <a:endParaRPr lang="hr-HR" sz="2400" b="1" dirty="0">
              <a:latin typeface="Arial" panose="020B0604020202020204" pitchFamily="34" charset="0"/>
              <a:ea typeface="+mn-ea"/>
              <a:cs typeface="Arial" panose="020B0604020202020204" pitchFamily="34" charset="0"/>
            </a:endParaRPr>
          </a:p>
          <a:p>
            <a:pPr marL="0" indent="0" fontAlgn="t">
              <a:lnSpc>
                <a:spcPct val="90000"/>
              </a:lnSpc>
              <a:buNone/>
            </a:pPr>
            <a:r>
              <a:rPr lang="en-US" sz="2000" b="1" dirty="0">
                <a:latin typeface="Arial" panose="020B0604020202020204" pitchFamily="34" charset="0"/>
                <a:ea typeface="+mn-ea"/>
                <a:cs typeface="Arial" panose="020B0604020202020204" pitchFamily="34" charset="0"/>
              </a:rPr>
              <a:t> </a:t>
            </a:r>
          </a:p>
          <a:p>
            <a:pPr marL="0" indent="0" fontAlgn="t">
              <a:lnSpc>
                <a:spcPct val="90000"/>
              </a:lnSpc>
              <a:buNone/>
            </a:pPr>
            <a:r>
              <a:rPr lang="en-US" sz="2100" i="0" u="none" strike="noStrike" dirty="0">
                <a:effectLst/>
                <a:latin typeface="Arial" panose="020B0604020202020204" pitchFamily="34" charset="0"/>
                <a:ea typeface="+mn-ea"/>
                <a:cs typeface="Arial" panose="020B0604020202020204" pitchFamily="34" charset="0"/>
              </a:rPr>
              <a:t>1. </a:t>
            </a:r>
            <a:r>
              <a:rPr lang="en-US" sz="2100" i="0" u="none" strike="noStrike" dirty="0" err="1">
                <a:effectLst/>
                <a:latin typeface="Arial" panose="020B0604020202020204" pitchFamily="34" charset="0"/>
                <a:ea typeface="+mn-ea"/>
                <a:cs typeface="Arial" panose="020B0604020202020204" pitchFamily="34" charset="0"/>
              </a:rPr>
              <a:t>Preuzimate</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inicijativu</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sami</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doznajete</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stvari</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i</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uključujete</a:t>
            </a:r>
            <a:r>
              <a:rPr lang="en-US" sz="2100" i="0" u="none" strike="noStrike" dirty="0">
                <a:effectLst/>
                <a:latin typeface="Arial" panose="020B0604020202020204" pitchFamily="34" charset="0"/>
                <a:ea typeface="+mn-ea"/>
                <a:cs typeface="Arial" panose="020B0604020202020204" pitchFamily="34" charset="0"/>
              </a:rPr>
              <a:t> se u ono o </a:t>
            </a:r>
            <a:r>
              <a:rPr lang="en-US" sz="2100" i="0" u="none" strike="noStrike" dirty="0" err="1">
                <a:effectLst/>
                <a:latin typeface="Arial" panose="020B0604020202020204" pitchFamily="34" charset="0"/>
                <a:ea typeface="+mn-ea"/>
                <a:cs typeface="Arial" panose="020B0604020202020204" pitchFamily="34" charset="0"/>
              </a:rPr>
              <a:t>čemu</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učite</a:t>
            </a:r>
            <a:r>
              <a:rPr lang="en-US" sz="210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2. </a:t>
            </a:r>
            <a:r>
              <a:rPr lang="en-US" sz="2100" b="0" i="0" u="none" strike="noStrike" dirty="0" err="1">
                <a:effectLst/>
                <a:latin typeface="Arial" panose="020B0604020202020204" pitchFamily="34" charset="0"/>
                <a:ea typeface="+mn-ea"/>
                <a:cs typeface="Arial" panose="020B0604020202020204" pitchFamily="34" charset="0"/>
              </a:rPr>
              <a:t>Uključeni</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ste</a:t>
            </a:r>
            <a:r>
              <a:rPr lang="en-US" sz="2100" b="0" i="0" u="none" strike="noStrike" dirty="0">
                <a:effectLst/>
                <a:latin typeface="Arial" panose="020B0604020202020204" pitchFamily="34" charset="0"/>
                <a:ea typeface="+mn-ea"/>
                <a:cs typeface="Arial" panose="020B0604020202020204" pitchFamily="34" charset="0"/>
              </a:rPr>
              <a:t> u </a:t>
            </a:r>
            <a:r>
              <a:rPr lang="en-US" sz="2100" b="0" i="0" u="none" strike="noStrike" dirty="0" err="1">
                <a:effectLst/>
                <a:latin typeface="Arial" panose="020B0604020202020204" pitchFamily="34" charset="0"/>
                <a:ea typeface="+mn-ea"/>
                <a:cs typeface="Arial" panose="020B0604020202020204" pitchFamily="34" charset="0"/>
              </a:rPr>
              <a:t>cijeli</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proces</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učenja</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a:t>
            </a:r>
            <a:r>
              <a:rPr lang="en-US" sz="2100" b="0" i="0" u="none" strike="noStrike" dirty="0">
                <a:effectLst/>
                <a:latin typeface="Arial" panose="020B0604020202020204" pitchFamily="34" charset="0"/>
                <a:ea typeface="+mn-ea"/>
                <a:cs typeface="Arial" panose="020B0604020202020204" pitchFamily="34" charset="0"/>
              </a:rPr>
              <a:t> u </a:t>
            </a:r>
            <a:r>
              <a:rPr lang="en-US" sz="2100" b="0" i="0" u="none" strike="noStrike" dirty="0" err="1">
                <a:effectLst/>
                <a:latin typeface="Arial" panose="020B0604020202020204" pitchFamily="34" charset="0"/>
                <a:ea typeface="+mn-ea"/>
                <a:cs typeface="Arial" panose="020B0604020202020204" pitchFamily="34" charset="0"/>
              </a:rPr>
              <a:t>položaju</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ste</a:t>
            </a:r>
            <a:r>
              <a:rPr lang="en-US" sz="2100" b="0" i="0" u="none" strike="noStrike" dirty="0">
                <a:effectLst/>
                <a:latin typeface="Arial" panose="020B0604020202020204" pitchFamily="34" charset="0"/>
                <a:ea typeface="+mn-ea"/>
                <a:cs typeface="Arial" panose="020B0604020202020204" pitchFamily="34" charset="0"/>
              </a:rPr>
              <a:t> da </a:t>
            </a:r>
            <a:r>
              <a:rPr lang="en-US" sz="2100" b="0" i="0" u="none" strike="noStrike" dirty="0" err="1">
                <a:effectLst/>
                <a:latin typeface="Arial" panose="020B0604020202020204" pitchFamily="34" charset="0"/>
                <a:ea typeface="+mn-ea"/>
                <a:cs typeface="Arial" panose="020B0604020202020204" pitchFamily="34" charset="0"/>
              </a:rPr>
              <a:t>vidite</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zašto</a:t>
            </a:r>
            <a:r>
              <a:rPr lang="en-US" sz="2100" b="0" i="0" u="none" strike="noStrike" dirty="0">
                <a:effectLst/>
                <a:latin typeface="Arial" panose="020B0604020202020204" pitchFamily="34" charset="0"/>
                <a:ea typeface="+mn-ea"/>
                <a:cs typeface="Arial" panose="020B0604020202020204" pitchFamily="34" charset="0"/>
              </a:rPr>
              <a:t> je </a:t>
            </a:r>
            <a:r>
              <a:rPr lang="en-US" sz="2100" b="0" i="0" u="none" strike="noStrike" dirty="0" err="1">
                <a:effectLst/>
                <a:latin typeface="Arial" panose="020B0604020202020204" pitchFamily="34" charset="0"/>
                <a:ea typeface="+mn-ea"/>
                <a:cs typeface="Arial" panose="020B0604020202020204" pitchFamily="34" charset="0"/>
              </a:rPr>
              <a:t>neka</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informacija</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odabrana</a:t>
            </a:r>
            <a:r>
              <a:rPr lang="en-US" sz="21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3. </a:t>
            </a:r>
            <a:r>
              <a:rPr lang="en-US" sz="2100" b="0" i="0" u="none" strike="noStrike" dirty="0" err="1">
                <a:effectLst/>
                <a:latin typeface="Arial" panose="020B0604020202020204" pitchFamily="34" charset="0"/>
                <a:ea typeface="+mn-ea"/>
                <a:cs typeface="Arial" panose="020B0604020202020204" pitchFamily="34" charset="0"/>
              </a:rPr>
              <a:t>Tražite</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poveznice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između</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raznih</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stvari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koje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otkrili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4. </a:t>
            </a:r>
            <a:r>
              <a:rPr lang="en-US" sz="2100" b="0" i="0" u="none" strike="noStrike" dirty="0" err="1">
                <a:effectLst/>
                <a:latin typeface="Arial" panose="020B0604020202020204" pitchFamily="34" charset="0"/>
                <a:ea typeface="+mn-ea"/>
                <a:cs typeface="Arial" panose="020B0604020202020204" pitchFamily="34" charset="0"/>
              </a:rPr>
              <a:t>Svjesno</a:t>
            </a:r>
            <a:r>
              <a:rPr lang="en-US" sz="2100" b="0" i="0" u="none" strike="noStrike" dirty="0">
                <a:effectLst/>
                <a:latin typeface="Arial" panose="020B0604020202020204" pitchFamily="34" charset="0"/>
                <a:ea typeface="+mn-ea"/>
                <a:cs typeface="Arial" panose="020B0604020202020204" pitchFamily="34" charset="0"/>
              </a:rPr>
              <a:t> se </a:t>
            </a:r>
            <a:r>
              <a:rPr lang="en-US" sz="2100" b="0" i="0" u="none" strike="noStrike" dirty="0" err="1">
                <a:effectLst/>
                <a:latin typeface="Arial" panose="020B0604020202020204" pitchFamily="34" charset="0"/>
                <a:ea typeface="+mn-ea"/>
                <a:cs typeface="Arial" panose="020B0604020202020204" pitchFamily="34" charset="0"/>
              </a:rPr>
              <a:t>trudite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shvatiti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pronaći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značenje</a:t>
            </a:r>
            <a:r>
              <a:rPr lang="en-US" sz="2100" b="0" i="0" u="none" strike="noStrike" baseline="0" dirty="0">
                <a:effectLst/>
                <a:latin typeface="Arial" panose="020B0604020202020204" pitchFamily="34" charset="0"/>
                <a:ea typeface="+mn-ea"/>
                <a:cs typeface="Arial" panose="020B0604020202020204" pitchFamily="34" charset="0"/>
              </a:rPr>
              <a:t> u </a:t>
            </a:r>
            <a:r>
              <a:rPr lang="en-US" sz="2100" b="0" i="0" u="none" strike="noStrike" baseline="0" dirty="0" err="1">
                <a:effectLst/>
                <a:latin typeface="Arial" panose="020B0604020202020204" pitchFamily="34" charset="0"/>
                <a:ea typeface="+mn-ea"/>
                <a:cs typeface="Arial" panose="020B0604020202020204" pitchFamily="34" charset="0"/>
              </a:rPr>
              <a:t>onome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učite</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5. </a:t>
            </a:r>
            <a:r>
              <a:rPr lang="en-US" sz="2100" b="0" i="0" u="none" strike="noStrike" dirty="0" err="1">
                <a:effectLst/>
                <a:latin typeface="Arial" panose="020B0604020202020204" pitchFamily="34" charset="0"/>
                <a:ea typeface="+mn-ea"/>
                <a:cs typeface="Arial" panose="020B0604020202020204" pitchFamily="34" charset="0"/>
              </a:rPr>
              <a:t>Razmišljate</a:t>
            </a:r>
            <a:r>
              <a:rPr lang="en-US" sz="2100" b="0" i="0" u="none" strike="noStrike" dirty="0">
                <a:effectLst/>
                <a:latin typeface="Arial" panose="020B0604020202020204" pitchFamily="34" charset="0"/>
                <a:ea typeface="+mn-ea"/>
                <a:cs typeface="Arial" panose="020B0604020202020204" pitchFamily="34" charset="0"/>
              </a:rPr>
              <a:t> o </a:t>
            </a:r>
            <a:r>
              <a:rPr lang="en-US" sz="2100" b="0" i="0" u="none" strike="noStrike" dirty="0" err="1">
                <a:effectLst/>
                <a:latin typeface="Arial" panose="020B0604020202020204" pitchFamily="34" charset="0"/>
                <a:ea typeface="+mn-ea"/>
                <a:cs typeface="Arial" panose="020B0604020202020204" pitchFamily="34" charset="0"/>
              </a:rPr>
              <a:t>svojem</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učenju</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vrednujete</a:t>
            </a:r>
            <a:r>
              <a:rPr lang="en-US" sz="2100" b="0" i="0" u="none" strike="noStrike" dirty="0">
                <a:effectLst/>
                <a:latin typeface="Arial" panose="020B0604020202020204" pitchFamily="34" charset="0"/>
                <a:ea typeface="+mn-ea"/>
                <a:cs typeface="Arial" panose="020B0604020202020204" pitchFamily="34" charset="0"/>
              </a:rPr>
              <a:t> ga </a:t>
            </a:r>
            <a:r>
              <a:rPr lang="en-US" sz="2100" b="0" i="0" u="none" strike="noStrike" dirty="0" err="1">
                <a:effectLst/>
                <a:latin typeface="Arial" panose="020B0604020202020204" pitchFamily="34" charset="0"/>
                <a:ea typeface="+mn-ea"/>
                <a:cs typeface="Arial" panose="020B0604020202020204" pitchFamily="34" charset="0"/>
              </a:rPr>
              <a:t>kako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biste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potaknuli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razumijevanje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napredak</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6. </a:t>
            </a:r>
            <a:r>
              <a:rPr lang="en-US" sz="2100" b="0" i="0" u="none" strike="noStrike" dirty="0" err="1">
                <a:effectLst/>
                <a:latin typeface="Arial" panose="020B0604020202020204" pitchFamily="34" charset="0"/>
                <a:ea typeface="+mn-ea"/>
                <a:cs typeface="Arial" panose="020B0604020202020204" pitchFamily="34" charset="0"/>
              </a:rPr>
              <a:t>Vaš</a:t>
            </a:r>
            <a:r>
              <a:rPr lang="en-US" sz="2100" b="0" i="0" u="none" strike="noStrike" baseline="0" dirty="0">
                <a:effectLst/>
                <a:latin typeface="Arial" panose="020B0604020202020204" pitchFamily="34" charset="0"/>
                <a:ea typeface="+mn-ea"/>
                <a:cs typeface="Arial" panose="020B0604020202020204" pitchFamily="34" charset="0"/>
              </a:rPr>
              <a:t> je </a:t>
            </a:r>
            <a:r>
              <a:rPr lang="en-US" sz="2100" b="0" i="0" u="none" strike="noStrike" baseline="0" dirty="0" err="1">
                <a:effectLst/>
                <a:latin typeface="Arial" panose="020B0604020202020204" pitchFamily="34" charset="0"/>
                <a:ea typeface="+mn-ea"/>
                <a:cs typeface="Arial" panose="020B0604020202020204" pitchFamily="34" charset="0"/>
              </a:rPr>
              <a:t>raspon</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pažnje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dulji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jer</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vam</a:t>
            </a:r>
            <a:r>
              <a:rPr lang="en-US" sz="2100" b="0" i="0" u="none" strike="noStrike" baseline="0" dirty="0">
                <a:effectLst/>
                <a:latin typeface="Arial" panose="020B0604020202020204" pitchFamily="34" charset="0"/>
                <a:ea typeface="+mn-ea"/>
                <a:cs typeface="Arial" panose="020B0604020202020204" pitchFamily="34" charset="0"/>
              </a:rPr>
              <a:t> je um </a:t>
            </a:r>
            <a:r>
              <a:rPr lang="en-US" sz="2100" b="0" i="0" u="none" strike="noStrike" baseline="0" dirty="0" err="1">
                <a:effectLst/>
                <a:latin typeface="Arial" panose="020B0604020202020204" pitchFamily="34" charset="0"/>
                <a:ea typeface="+mn-ea"/>
                <a:cs typeface="Arial" panose="020B0604020202020204" pitchFamily="34" charset="0"/>
              </a:rPr>
              <a:t>uključeniji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7. Kada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radite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novom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materijalu</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povezujete</a:t>
            </a:r>
            <a:r>
              <a:rPr lang="en-US" sz="2100" b="0" i="0" u="none" strike="noStrike" baseline="0" dirty="0">
                <a:effectLst/>
                <a:latin typeface="Arial" panose="020B0604020202020204" pitchFamily="34" charset="0"/>
                <a:ea typeface="+mn-ea"/>
                <a:cs typeface="Arial" panose="020B0604020202020204" pitchFamily="34" charset="0"/>
              </a:rPr>
              <a:t> ga s </a:t>
            </a:r>
            <a:r>
              <a:rPr lang="en-US" sz="2100" b="0" i="0" u="none" strike="noStrike" baseline="0" dirty="0" err="1">
                <a:effectLst/>
                <a:latin typeface="Arial" panose="020B0604020202020204" pitchFamily="34" charset="0"/>
                <a:ea typeface="+mn-ea"/>
                <a:cs typeface="Arial" panose="020B0604020202020204" pitchFamily="34" charset="0"/>
              </a:rPr>
              <a:t>onim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već</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znate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jer</a:t>
            </a:r>
            <a:r>
              <a:rPr lang="en-US" sz="2100" b="0" i="0" u="none" strike="noStrike" baseline="0" dirty="0">
                <a:effectLst/>
                <a:latin typeface="Arial" panose="020B0604020202020204" pitchFamily="34" charset="0"/>
                <a:ea typeface="+mn-ea"/>
                <a:cs typeface="Arial" panose="020B0604020202020204" pitchFamily="34" charset="0"/>
              </a:rPr>
              <a:t> to </a:t>
            </a:r>
            <a:r>
              <a:rPr lang="en-US" sz="2100" b="0" i="0" u="none" strike="noStrike" baseline="0" dirty="0" err="1">
                <a:effectLst/>
                <a:latin typeface="Arial" panose="020B0604020202020204" pitchFamily="34" charset="0"/>
                <a:ea typeface="+mn-ea"/>
                <a:cs typeface="Arial" panose="020B0604020202020204" pitchFamily="34" charset="0"/>
              </a:rPr>
              <a:t>znači</a:t>
            </a:r>
            <a:r>
              <a:rPr lang="en-US" sz="2100" b="0" i="0" u="none" strike="noStrike" baseline="0" dirty="0">
                <a:effectLst/>
                <a:latin typeface="Arial" panose="020B0604020202020204" pitchFamily="34" charset="0"/>
                <a:ea typeface="+mn-ea"/>
                <a:cs typeface="Arial" panose="020B0604020202020204" pitchFamily="34" charset="0"/>
              </a:rPr>
              <a:t> da je </a:t>
            </a:r>
            <a:r>
              <a:rPr lang="en-US" sz="2100" b="0" i="0" u="none" strike="noStrike" baseline="0" dirty="0" err="1">
                <a:effectLst/>
                <a:latin typeface="Arial" panose="020B0604020202020204" pitchFamily="34" charset="0"/>
                <a:ea typeface="+mn-ea"/>
                <a:cs typeface="Arial" panose="020B0604020202020204" pitchFamily="34" charset="0"/>
              </a:rPr>
              <a:t>vjerojatnije</a:t>
            </a:r>
            <a:r>
              <a:rPr lang="en-US" sz="2100" b="0" i="0" u="none" strike="noStrike" baseline="0" dirty="0">
                <a:effectLst/>
                <a:latin typeface="Arial" panose="020B0604020202020204" pitchFamily="34" charset="0"/>
                <a:ea typeface="+mn-ea"/>
                <a:cs typeface="Arial" panose="020B0604020202020204" pitchFamily="34" charset="0"/>
              </a:rPr>
              <a:t> da </a:t>
            </a:r>
            <a:r>
              <a:rPr lang="en-US" sz="2100" b="0" i="0" u="none" strike="noStrike" baseline="0" dirty="0" err="1">
                <a:effectLst/>
                <a:latin typeface="Arial" panose="020B0604020202020204" pitchFamily="34" charset="0"/>
                <a:ea typeface="+mn-ea"/>
                <a:cs typeface="Arial" panose="020B0604020202020204" pitchFamily="34" charset="0"/>
              </a:rPr>
              <a:t>ćete</a:t>
            </a:r>
            <a:r>
              <a:rPr lang="en-US" sz="2100" b="0" i="0" u="none" strike="noStrike" baseline="0" dirty="0">
                <a:effectLst/>
                <a:latin typeface="Arial" panose="020B0604020202020204" pitchFamily="34" charset="0"/>
                <a:ea typeface="+mn-ea"/>
                <a:cs typeface="Arial" panose="020B0604020202020204" pitchFamily="34" charset="0"/>
              </a:rPr>
              <a:t> ga </a:t>
            </a:r>
            <a:r>
              <a:rPr lang="en-US" sz="2100" b="0" i="0" u="none" strike="noStrike" baseline="0" dirty="0" err="1">
                <a:effectLst/>
                <a:latin typeface="Arial" panose="020B0604020202020204" pitchFamily="34" charset="0"/>
                <a:ea typeface="+mn-ea"/>
                <a:cs typeface="Arial" panose="020B0604020202020204" pitchFamily="34" charset="0"/>
              </a:rPr>
              <a:t>razumijeti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zapamtiti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8. </a:t>
            </a:r>
            <a:r>
              <a:rPr lang="en-US" sz="2100" b="0" i="0" u="none" strike="noStrike" dirty="0" err="1">
                <a:effectLst/>
                <a:latin typeface="Arial" panose="020B0604020202020204" pitchFamily="34" charset="0"/>
                <a:ea typeface="+mn-ea"/>
                <a:cs typeface="Arial" panose="020B0604020202020204" pitchFamily="34" charset="0"/>
              </a:rPr>
              <a:t>Povezivanje</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informacija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pomaže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vam</a:t>
            </a:r>
            <a:r>
              <a:rPr lang="en-US" sz="2100" b="0" i="0" u="none" strike="noStrike" baseline="0" dirty="0">
                <a:effectLst/>
                <a:latin typeface="Arial" panose="020B0604020202020204" pitchFamily="34" charset="0"/>
                <a:ea typeface="+mn-ea"/>
                <a:cs typeface="Arial" panose="020B0604020202020204" pitchFamily="34" charset="0"/>
              </a:rPr>
              <a:t> da </a:t>
            </a:r>
            <a:r>
              <a:rPr lang="en-US" sz="2100" b="0" i="0" u="none" strike="noStrike" baseline="0" dirty="0" err="1">
                <a:effectLst/>
                <a:latin typeface="Arial" panose="020B0604020202020204" pitchFamily="34" charset="0"/>
                <a:ea typeface="+mn-ea"/>
                <a:cs typeface="Arial" panose="020B0604020202020204" pitchFamily="34" charset="0"/>
              </a:rPr>
              <a:t>uvidite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kako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ih</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možete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primijeniti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različite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situacije</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9. </a:t>
            </a:r>
            <a:r>
              <a:rPr lang="en-US" sz="2100" b="0" i="0" u="none" strike="noStrike" dirty="0" err="1">
                <a:effectLst/>
                <a:latin typeface="Arial" panose="020B0604020202020204" pitchFamily="34" charset="0"/>
                <a:ea typeface="+mn-ea"/>
                <a:cs typeface="Arial" panose="020B0604020202020204" pitchFamily="34" charset="0"/>
              </a:rPr>
              <a:t>Učenje</a:t>
            </a:r>
            <a:r>
              <a:rPr lang="en-US" sz="2100" b="0" i="0" u="none" strike="noStrike" dirty="0">
                <a:effectLst/>
                <a:latin typeface="Arial" panose="020B0604020202020204" pitchFamily="34" charset="0"/>
                <a:ea typeface="+mn-ea"/>
                <a:cs typeface="Arial" panose="020B0604020202020204" pitchFamily="34" charset="0"/>
              </a:rPr>
              <a:t> je </a:t>
            </a:r>
            <a:r>
              <a:rPr lang="en-US" sz="2100" b="0" i="0" u="none" strike="noStrike" dirty="0" err="1">
                <a:effectLst/>
                <a:latin typeface="Arial" panose="020B0604020202020204" pitchFamily="34" charset="0"/>
                <a:ea typeface="+mn-ea"/>
                <a:cs typeface="Arial" panose="020B0604020202020204" pitchFamily="34" charset="0"/>
              </a:rPr>
              <a:t>personalizirano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zanimljivije</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10. </a:t>
            </a:r>
            <a:r>
              <a:rPr lang="en-US" sz="2100" b="0" i="0" u="none" strike="noStrike" dirty="0" err="1">
                <a:effectLst/>
                <a:latin typeface="Arial" panose="020B0604020202020204" pitchFamily="34" charset="0"/>
                <a:ea typeface="+mn-ea"/>
                <a:cs typeface="Arial" panose="020B0604020202020204" pitchFamily="34" charset="0"/>
              </a:rPr>
              <a:t>Preuzimate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kontrolu</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nad</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svojim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učenjem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njime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upravljate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kao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projektorom</a:t>
            </a:r>
            <a:r>
              <a:rPr lang="en-US" sz="2100" b="0" i="0" u="none" strike="noStrike" baseline="0" dirty="0">
                <a:effectLst/>
                <a:latin typeface="Arial" panose="020B0604020202020204" pitchFamily="34" charset="0"/>
                <a:ea typeface="+mn-ea"/>
                <a:cs typeface="Arial" panose="020B0604020202020204" pitchFamily="34" charset="0"/>
              </a:rPr>
              <a:t> – </a:t>
            </a:r>
            <a:r>
              <a:rPr lang="en-US" sz="2100" b="0" i="0" u="none" strike="noStrike" baseline="0" dirty="0" err="1">
                <a:effectLst/>
                <a:latin typeface="Arial" panose="020B0604020202020204" pitchFamily="34" charset="0"/>
                <a:ea typeface="+mn-ea"/>
                <a:cs typeface="Arial" panose="020B0604020202020204" pitchFamily="34" charset="0"/>
              </a:rPr>
              <a:t>razumijete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kada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zašto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trebate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učiniti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a:lnSpc>
                <a:spcPct val="90000"/>
              </a:lnSpc>
              <a:buFont typeface="Arial" panose="020B0604020202020204" pitchFamily="34" charset="0"/>
              <a:buChar char="•"/>
            </a:pPr>
            <a:endParaRPr lang="en-US" sz="700" dirty="0">
              <a:latin typeface="+mn-lt"/>
              <a:ea typeface="+mn-ea"/>
              <a:cs typeface="+mn-cs"/>
            </a:endParaRPr>
          </a:p>
        </p:txBody>
      </p:sp>
    </p:spTree>
    <p:extLst>
      <p:ext uri="{BB962C8B-B14F-4D97-AF65-F5344CB8AC3E}">
        <p14:creationId xmlns:p14="http://schemas.microsoft.com/office/powerpoint/2010/main" val="28693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613F6-B01D-1047-F0AA-8694D3A7DAC3}"/>
              </a:ext>
            </a:extLst>
          </p:cNvPr>
          <p:cNvSpPr>
            <a:spLocks noGrp="1"/>
          </p:cNvSpPr>
          <p:nvPr>
            <p:ph type="title"/>
          </p:nvPr>
        </p:nvSpPr>
        <p:spPr>
          <a:xfrm>
            <a:off x="1153618" y="1239927"/>
            <a:ext cx="4008586" cy="4680583"/>
          </a:xfrm>
        </p:spPr>
        <p:txBody>
          <a:bodyPr anchor="ctr">
            <a:normAutofit/>
          </a:bodyPr>
          <a:lstStyle/>
          <a:p>
            <a:r>
              <a:rPr lang="hr-HR" sz="5200"/>
              <a:t>Motivacija za aktivno učenje</a:t>
            </a:r>
          </a:p>
        </p:txBody>
      </p:sp>
      <p:sp>
        <p:nvSpPr>
          <p:cNvPr id="3" name="Content Placeholder 2">
            <a:extLst>
              <a:ext uri="{FF2B5EF4-FFF2-40B4-BE49-F238E27FC236}">
                <a16:creationId xmlns:a16="http://schemas.microsoft.com/office/drawing/2014/main" id="{B09D5229-BEE0-1800-9DAC-1A7C6C180890}"/>
              </a:ext>
            </a:extLst>
          </p:cNvPr>
          <p:cNvSpPr>
            <a:spLocks noGrp="1"/>
          </p:cNvSpPr>
          <p:nvPr>
            <p:ph idx="1"/>
          </p:nvPr>
        </p:nvSpPr>
        <p:spPr>
          <a:xfrm>
            <a:off x="5667431" y="473829"/>
            <a:ext cx="6023826" cy="5910342"/>
          </a:xfrm>
        </p:spPr>
        <p:txBody>
          <a:bodyPr anchor="ctr">
            <a:normAutofit/>
          </a:bodyPr>
          <a:lstStyle/>
          <a:p>
            <a:pPr>
              <a:lnSpc>
                <a:spcPct val="110000"/>
              </a:lnSpc>
            </a:pPr>
            <a:r>
              <a:rPr lang="hr-HR" sz="1700" dirty="0"/>
              <a:t>Na aktivno učenje i akademski uspjeh utječe </a:t>
            </a:r>
            <a:r>
              <a:rPr lang="hr-HR" sz="1700" b="1" dirty="0"/>
              <a:t>razina motivacije </a:t>
            </a:r>
            <a:r>
              <a:rPr lang="hr-HR" sz="1700" dirty="0"/>
              <a:t>– neće nam se uvijek dati učiti ili ćemo se pitati je li bolje da se bavimo nečim drugim</a:t>
            </a:r>
          </a:p>
          <a:p>
            <a:pPr>
              <a:lnSpc>
                <a:spcPct val="110000"/>
              </a:lnSpc>
            </a:pPr>
            <a:r>
              <a:rPr lang="hr-HR" sz="1700" b="1" dirty="0"/>
              <a:t>Na motivaciju može utjecati: </a:t>
            </a:r>
            <a:r>
              <a:rPr lang="hr-HR" sz="1700" dirty="0"/>
              <a:t>predomislili smo se u vezi studija, nismo uspješni kao što smo planirali, imamo privatne probleme…</a:t>
            </a:r>
          </a:p>
          <a:p>
            <a:pPr marL="0" indent="0">
              <a:lnSpc>
                <a:spcPct val="110000"/>
              </a:lnSpc>
              <a:buNone/>
            </a:pPr>
            <a:endParaRPr lang="hr-HR" sz="1700" dirty="0"/>
          </a:p>
          <a:p>
            <a:pPr>
              <a:lnSpc>
                <a:spcPct val="90000"/>
              </a:lnSpc>
              <a:buFont typeface="Arial" panose="020B0604020202020204" pitchFamily="34" charset="0"/>
              <a:buChar char="•"/>
            </a:pPr>
            <a:r>
              <a:rPr lang="en-US" sz="1800" b="1" dirty="0" err="1">
                <a:latin typeface="Arial" panose="020B0604020202020204" pitchFamily="34" charset="0"/>
                <a:ea typeface="+mn-ea"/>
                <a:cs typeface="Arial" panose="020B0604020202020204" pitchFamily="34" charset="0"/>
              </a:rPr>
              <a:t>Razlozi</a:t>
            </a:r>
            <a:r>
              <a:rPr lang="en-US" sz="1800" b="1" dirty="0">
                <a:latin typeface="Arial" panose="020B0604020202020204" pitchFamily="34" charset="0"/>
                <a:ea typeface="+mn-ea"/>
                <a:cs typeface="Arial" panose="020B0604020202020204" pitchFamily="34" charset="0"/>
              </a:rPr>
              <a:t> </a:t>
            </a:r>
            <a:r>
              <a:rPr lang="en-US" sz="1800" b="1" dirty="0" err="1">
                <a:latin typeface="Arial" panose="020B0604020202020204" pitchFamily="34" charset="0"/>
                <a:ea typeface="+mn-ea"/>
                <a:cs typeface="Arial" panose="020B0604020202020204" pitchFamily="34" charset="0"/>
              </a:rPr>
              <a:t>slabe</a:t>
            </a:r>
            <a:r>
              <a:rPr lang="en-US" sz="1800" b="1" dirty="0">
                <a:latin typeface="Arial" panose="020B0604020202020204" pitchFamily="34" charset="0"/>
                <a:ea typeface="+mn-ea"/>
                <a:cs typeface="Arial" panose="020B0604020202020204" pitchFamily="34" charset="0"/>
              </a:rPr>
              <a:t> </a:t>
            </a:r>
            <a:r>
              <a:rPr lang="en-US" sz="1800" b="1" dirty="0" err="1">
                <a:latin typeface="Arial" panose="020B0604020202020204" pitchFamily="34" charset="0"/>
                <a:ea typeface="+mn-ea"/>
                <a:cs typeface="Arial" panose="020B0604020202020204" pitchFamily="34" charset="0"/>
              </a:rPr>
              <a:t>motivacije</a:t>
            </a:r>
            <a:endParaRPr lang="hr-HR" sz="1800" b="1"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Gubitak</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smjera</a:t>
            </a:r>
            <a:endParaRPr lang="hr-HR" sz="1800"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Dosada</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uzrokovana</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lošim</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strategijama</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učenja</a:t>
            </a:r>
            <a:endParaRPr lang="hr-HR" sz="1800"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Previše</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ili</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premalo</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izazova</a:t>
            </a:r>
            <a:endParaRPr lang="hr-HR" sz="1800"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Krize</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samopouzdanja</a:t>
            </a:r>
            <a:endParaRPr lang="en-US" sz="18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2267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7C4A9-AD64-6917-CFC7-3E9C2D81DE8F}"/>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sz="4400" kern="1200" dirty="0" err="1">
                <a:latin typeface="Arial" panose="020B0604020202020204" pitchFamily="34" charset="0"/>
                <a:ea typeface="+mj-ea"/>
                <a:cs typeface="Arial" panose="020B0604020202020204" pitchFamily="34" charset="0"/>
              </a:rPr>
              <a:t>Motivacija</a:t>
            </a:r>
            <a:r>
              <a:rPr lang="en-US" sz="4400" kern="1200" dirty="0">
                <a:latin typeface="Arial" panose="020B0604020202020204" pitchFamily="34" charset="0"/>
                <a:ea typeface="+mj-ea"/>
                <a:cs typeface="Arial" panose="020B0604020202020204" pitchFamily="34" charset="0"/>
              </a:rPr>
              <a:t> za </a:t>
            </a:r>
            <a:r>
              <a:rPr lang="en-US" sz="4400" kern="1200" dirty="0" err="1">
                <a:latin typeface="Arial" panose="020B0604020202020204" pitchFamily="34" charset="0"/>
                <a:ea typeface="+mj-ea"/>
                <a:cs typeface="Arial" panose="020B0604020202020204" pitchFamily="34" charset="0"/>
              </a:rPr>
              <a:t>aktivno</a:t>
            </a:r>
            <a:r>
              <a:rPr lang="en-US" sz="4400" kern="1200" dirty="0">
                <a:latin typeface="Arial" panose="020B0604020202020204" pitchFamily="34" charset="0"/>
                <a:ea typeface="+mj-ea"/>
                <a:cs typeface="Arial" panose="020B0604020202020204" pitchFamily="34" charset="0"/>
              </a:rPr>
              <a:t> </a:t>
            </a:r>
            <a:r>
              <a:rPr lang="en-US" sz="4400" kern="1200" dirty="0" err="1">
                <a:latin typeface="Arial" panose="020B0604020202020204" pitchFamily="34" charset="0"/>
                <a:ea typeface="+mj-ea"/>
                <a:cs typeface="Arial" panose="020B0604020202020204" pitchFamily="34" charset="0"/>
              </a:rPr>
              <a:t>učenje</a:t>
            </a:r>
            <a:endParaRPr lang="en-US" sz="4400" kern="1200" dirty="0">
              <a:latin typeface="Arial" panose="020B0604020202020204" pitchFamily="34" charset="0"/>
              <a:ea typeface="+mj-ea"/>
              <a:cs typeface="Arial" panose="020B0604020202020204" pitchFamily="34" charset="0"/>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22BD5C11-F4AC-A48B-58AE-9C82594539DD}"/>
              </a:ext>
            </a:extLst>
          </p:cNvPr>
          <p:cNvSpPr txBox="1">
            <a:spLocks/>
          </p:cNvSpPr>
          <p:nvPr/>
        </p:nvSpPr>
        <p:spPr>
          <a:xfrm>
            <a:off x="4976030" y="867747"/>
            <a:ext cx="6250940" cy="50267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pPr>
            <a:r>
              <a:rPr lang="en-US" sz="1900" b="1" dirty="0" err="1">
                <a:latin typeface="Arial" panose="020B0604020202020204" pitchFamily="34" charset="0"/>
                <a:ea typeface="+mn-ea"/>
                <a:cs typeface="Arial" panose="020B0604020202020204" pitchFamily="34" charset="0"/>
              </a:rPr>
              <a:t>Znakovi</a:t>
            </a:r>
            <a:r>
              <a:rPr lang="en-US" sz="1900" b="1" dirty="0">
                <a:latin typeface="Arial" panose="020B0604020202020204" pitchFamily="34" charset="0"/>
                <a:ea typeface="+mn-ea"/>
                <a:cs typeface="Arial" panose="020B0604020202020204" pitchFamily="34" charset="0"/>
              </a:rPr>
              <a:t> </a:t>
            </a:r>
            <a:r>
              <a:rPr lang="en-US" sz="1900" b="1" dirty="0" err="1">
                <a:latin typeface="Arial" panose="020B0604020202020204" pitchFamily="34" charset="0"/>
                <a:ea typeface="+mn-ea"/>
                <a:cs typeface="Arial" panose="020B0604020202020204" pitchFamily="34" charset="0"/>
              </a:rPr>
              <a:t>slabe</a:t>
            </a:r>
            <a:r>
              <a:rPr lang="en-US" sz="1900" b="1" dirty="0">
                <a:latin typeface="Arial" panose="020B0604020202020204" pitchFamily="34" charset="0"/>
                <a:ea typeface="+mn-ea"/>
                <a:cs typeface="Arial" panose="020B0604020202020204" pitchFamily="34" charset="0"/>
              </a:rPr>
              <a:t> </a:t>
            </a:r>
            <a:r>
              <a:rPr lang="en-US" sz="1900" b="1" dirty="0" err="1">
                <a:latin typeface="Arial" panose="020B0604020202020204" pitchFamily="34" charset="0"/>
                <a:ea typeface="+mn-ea"/>
                <a:cs typeface="Arial" panose="020B0604020202020204" pitchFamily="34" charset="0"/>
              </a:rPr>
              <a:t>motivacije</a:t>
            </a:r>
            <a:endParaRPr lang="en-US" sz="1900" b="1"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Pronalaženje</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razloga</a:t>
            </a:r>
            <a:r>
              <a:rPr lang="en-US" sz="1900" dirty="0">
                <a:latin typeface="Arial" panose="020B0604020202020204" pitchFamily="34" charset="0"/>
                <a:ea typeface="+mn-ea"/>
                <a:cs typeface="Arial" panose="020B0604020202020204" pitchFamily="34" charset="0"/>
              </a:rPr>
              <a:t> da ne </a:t>
            </a:r>
            <a:r>
              <a:rPr lang="en-US" sz="1900" dirty="0" err="1">
                <a:latin typeface="Arial" panose="020B0604020202020204" pitchFamily="34" charset="0"/>
                <a:ea typeface="+mn-ea"/>
                <a:cs typeface="Arial" panose="020B0604020202020204" pitchFamily="34" charset="0"/>
              </a:rPr>
              <a:t>učite</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Nesposposobnost</a:t>
            </a:r>
            <a:r>
              <a:rPr lang="en-US" sz="1900" dirty="0">
                <a:latin typeface="Arial" panose="020B0604020202020204" pitchFamily="34" charset="0"/>
                <a:ea typeface="+mn-ea"/>
                <a:cs typeface="Arial" panose="020B0604020202020204" pitchFamily="34" charset="0"/>
              </a:rPr>
              <a:t> da se </a:t>
            </a:r>
            <a:r>
              <a:rPr lang="en-US" sz="1900" dirty="0" err="1">
                <a:latin typeface="Arial" panose="020B0604020202020204" pitchFamily="34" charset="0"/>
                <a:ea typeface="+mn-ea"/>
                <a:cs typeface="Arial" panose="020B0604020202020204" pitchFamily="34" charset="0"/>
              </a:rPr>
              <a:t>smirite</a:t>
            </a:r>
            <a:r>
              <a:rPr lang="hr-HR" sz="1900" dirty="0">
                <a:latin typeface="Arial" panose="020B0604020202020204" pitchFamily="34" charset="0"/>
                <a:ea typeface="+mn-ea"/>
                <a:cs typeface="Arial" panose="020B0604020202020204" pitchFamily="34" charset="0"/>
              </a:rPr>
              <a:t>/izolirate</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i</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učite</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Gubitak</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interesa</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Lako</a:t>
            </a:r>
            <a:r>
              <a:rPr lang="en-US" sz="1900" dirty="0">
                <a:latin typeface="Arial" panose="020B0604020202020204" pitchFamily="34" charset="0"/>
                <a:ea typeface="+mn-ea"/>
                <a:cs typeface="Arial" panose="020B0604020202020204" pitchFamily="34" charset="0"/>
              </a:rPr>
              <a:t> vas je </a:t>
            </a:r>
            <a:r>
              <a:rPr lang="en-US" sz="1900" dirty="0" err="1">
                <a:latin typeface="Arial" panose="020B0604020202020204" pitchFamily="34" charset="0"/>
                <a:ea typeface="+mn-ea"/>
                <a:cs typeface="Arial" panose="020B0604020202020204" pitchFamily="34" charset="0"/>
              </a:rPr>
              <a:t>omesti</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Prebrzo</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odustajete</a:t>
            </a:r>
            <a:endParaRPr lang="hr-HR" sz="1900" dirty="0">
              <a:latin typeface="Arial" panose="020B0604020202020204" pitchFamily="34" charset="0"/>
              <a:ea typeface="+mn-ea"/>
              <a:cs typeface="Arial" panose="020B0604020202020204" pitchFamily="34" charset="0"/>
            </a:endParaRPr>
          </a:p>
          <a:p>
            <a:pPr>
              <a:lnSpc>
                <a:spcPct val="90000"/>
              </a:lnSpc>
              <a:buFont typeface="Arial" panose="020B0604020202020204" pitchFamily="34" charset="0"/>
              <a:buChar char="•"/>
            </a:pPr>
            <a:endParaRPr lang="hr-HR" sz="1900" dirty="0">
              <a:latin typeface="Arial" panose="020B0604020202020204" pitchFamily="34" charset="0"/>
              <a:ea typeface="+mn-ea"/>
              <a:cs typeface="Arial" panose="020B0604020202020204" pitchFamily="34" charset="0"/>
            </a:endParaRPr>
          </a:p>
          <a:p>
            <a:pPr>
              <a:lnSpc>
                <a:spcPct val="110000"/>
              </a:lnSpc>
            </a:pPr>
            <a:r>
              <a:rPr lang="hr-HR" sz="2000" b="1" dirty="0"/>
              <a:t>U motivaciji nam pomaže:</a:t>
            </a:r>
          </a:p>
          <a:p>
            <a:pPr>
              <a:lnSpc>
                <a:spcPct val="110000"/>
              </a:lnSpc>
              <a:buFontTx/>
              <a:buChar char="-"/>
            </a:pPr>
            <a:r>
              <a:rPr lang="hr-HR" sz="2000" dirty="0"/>
              <a:t>Jasnoća svrhe</a:t>
            </a:r>
          </a:p>
          <a:p>
            <a:pPr>
              <a:lnSpc>
                <a:spcPct val="110000"/>
              </a:lnSpc>
              <a:buFontTx/>
              <a:buChar char="-"/>
            </a:pPr>
            <a:r>
              <a:rPr lang="hr-HR" sz="2000" dirty="0"/>
              <a:t>Osjećaj da smo na pravome putu</a:t>
            </a:r>
          </a:p>
          <a:p>
            <a:pPr>
              <a:lnSpc>
                <a:spcPct val="110000"/>
              </a:lnSpc>
              <a:buFontTx/>
              <a:buChar char="-"/>
            </a:pPr>
            <a:r>
              <a:rPr lang="hr-HR" sz="2000" dirty="0"/>
              <a:t>Zrelo nošenje s „dosadnim dijelovima”</a:t>
            </a:r>
          </a:p>
          <a:p>
            <a:pPr>
              <a:lnSpc>
                <a:spcPct val="110000"/>
              </a:lnSpc>
              <a:buFontTx/>
              <a:buChar char="-"/>
            </a:pPr>
            <a:r>
              <a:rPr lang="hr-HR" sz="2000" dirty="0"/>
              <a:t>Uvjerenost u rezultat</a:t>
            </a:r>
          </a:p>
          <a:p>
            <a:pPr>
              <a:lnSpc>
                <a:spcPct val="110000"/>
              </a:lnSpc>
              <a:buFontTx/>
              <a:buChar char="-"/>
            </a:pPr>
            <a:r>
              <a:rPr lang="hr-HR" sz="2000" dirty="0"/>
              <a:t>Dobro planiranje i korištenje vremena</a:t>
            </a:r>
          </a:p>
          <a:p>
            <a:pPr>
              <a:lnSpc>
                <a:spcPct val="90000"/>
              </a:lnSpc>
              <a:buFont typeface="Arial" panose="020B0604020202020204" pitchFamily="34" charset="0"/>
              <a:buChar char="•"/>
            </a:pPr>
            <a:endParaRPr lang="en-US" sz="19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493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473DA-6817-22D9-B6E2-508393A3CB46}"/>
              </a:ext>
            </a:extLst>
          </p:cNvPr>
          <p:cNvSpPr>
            <a:spLocks noGrp="1"/>
          </p:cNvSpPr>
          <p:nvPr>
            <p:ph type="title"/>
          </p:nvPr>
        </p:nvSpPr>
        <p:spPr>
          <a:xfrm>
            <a:off x="1210399" y="1149820"/>
            <a:ext cx="4036334" cy="2387600"/>
          </a:xfrm>
        </p:spPr>
        <p:txBody>
          <a:bodyPr vert="horz" lIns="91440" tIns="45720" rIns="91440" bIns="45720" rtlCol="0" anchor="t">
            <a:normAutofit/>
          </a:bodyPr>
          <a:lstStyle/>
          <a:p>
            <a:r>
              <a:rPr lang="en-US" sz="5400" dirty="0" err="1">
                <a:latin typeface="Arial" panose="020B0604020202020204" pitchFamily="34" charset="0"/>
                <a:ea typeface="+mj-ea"/>
                <a:cs typeface="Arial" panose="020B0604020202020204" pitchFamily="34" charset="0"/>
              </a:rPr>
              <a:t>Kolika</a:t>
            </a:r>
            <a:r>
              <a:rPr lang="en-US" sz="5400" dirty="0">
                <a:latin typeface="Arial" panose="020B0604020202020204" pitchFamily="34" charset="0"/>
                <a:ea typeface="+mj-ea"/>
                <a:cs typeface="Arial" panose="020B0604020202020204" pitchFamily="34" charset="0"/>
              </a:rPr>
              <a:t> je </a:t>
            </a:r>
            <a:r>
              <a:rPr lang="en-US" sz="5400" dirty="0" err="1">
                <a:latin typeface="Arial" panose="020B0604020202020204" pitchFamily="34" charset="0"/>
                <a:ea typeface="+mj-ea"/>
                <a:cs typeface="Arial" panose="020B0604020202020204" pitchFamily="34" charset="0"/>
              </a:rPr>
              <a:t>razina</a:t>
            </a:r>
            <a:r>
              <a:rPr lang="en-US" sz="5400" dirty="0">
                <a:latin typeface="Arial" panose="020B0604020202020204" pitchFamily="34" charset="0"/>
                <a:ea typeface="+mj-ea"/>
                <a:cs typeface="Arial" panose="020B0604020202020204" pitchFamily="34" charset="0"/>
              </a:rPr>
              <a:t> </a:t>
            </a:r>
            <a:r>
              <a:rPr lang="en-US" sz="5400" dirty="0" err="1">
                <a:latin typeface="Arial" panose="020B0604020202020204" pitchFamily="34" charset="0"/>
                <a:ea typeface="+mj-ea"/>
                <a:cs typeface="Arial" panose="020B0604020202020204" pitchFamily="34" charset="0"/>
              </a:rPr>
              <a:t>vaše</a:t>
            </a:r>
            <a:r>
              <a:rPr lang="en-US" sz="5400" dirty="0">
                <a:latin typeface="Arial" panose="020B0604020202020204" pitchFamily="34" charset="0"/>
                <a:ea typeface="+mj-ea"/>
                <a:cs typeface="Arial" panose="020B0604020202020204" pitchFamily="34" charset="0"/>
              </a:rPr>
              <a:t> </a:t>
            </a:r>
            <a:r>
              <a:rPr lang="en-US" sz="5400" dirty="0" err="1">
                <a:latin typeface="Arial" panose="020B0604020202020204" pitchFamily="34" charset="0"/>
                <a:ea typeface="+mj-ea"/>
                <a:cs typeface="Arial" panose="020B0604020202020204" pitchFamily="34" charset="0"/>
              </a:rPr>
              <a:t>motivacije</a:t>
            </a:r>
            <a:r>
              <a:rPr lang="en-US" sz="5400" dirty="0">
                <a:latin typeface="Arial" panose="020B0604020202020204" pitchFamily="34" charset="0"/>
                <a:ea typeface="+mj-ea"/>
                <a:cs typeface="Arial" panose="020B0604020202020204" pitchFamily="34" charset="0"/>
              </a:rPr>
              <a:t>?</a:t>
            </a:r>
          </a:p>
        </p:txBody>
      </p:sp>
      <p:sp>
        <p:nvSpPr>
          <p:cNvPr id="3" name="Content Placeholder 2">
            <a:extLst>
              <a:ext uri="{FF2B5EF4-FFF2-40B4-BE49-F238E27FC236}">
                <a16:creationId xmlns:a16="http://schemas.microsoft.com/office/drawing/2014/main" id="{69C95212-40C8-15F7-6AFE-CD4B45D7D775}"/>
              </a:ext>
            </a:extLst>
          </p:cNvPr>
          <p:cNvSpPr>
            <a:spLocks noGrp="1"/>
          </p:cNvSpPr>
          <p:nvPr>
            <p:ph idx="1"/>
          </p:nvPr>
        </p:nvSpPr>
        <p:spPr>
          <a:xfrm>
            <a:off x="1095787" y="3832315"/>
            <a:ext cx="4036333" cy="1709849"/>
          </a:xfrm>
        </p:spPr>
        <p:txBody>
          <a:bodyPr vert="horz" lIns="91440" tIns="45720" rIns="91440" bIns="45720" rtlCol="0" anchor="b">
            <a:normAutofit/>
          </a:bodyPr>
          <a:lstStyle/>
          <a:p>
            <a:pPr marL="0" indent="0" algn="ctr">
              <a:lnSpc>
                <a:spcPct val="90000"/>
              </a:lnSpc>
              <a:buNone/>
            </a:pPr>
            <a:r>
              <a:rPr lang="en-US" sz="2200" dirty="0" err="1">
                <a:latin typeface="Arial" panose="020B0604020202020204" pitchFamily="34" charset="0"/>
                <a:ea typeface="+mn-ea"/>
                <a:cs typeface="Arial" panose="020B0604020202020204" pitchFamily="34" charset="0"/>
              </a:rPr>
              <a:t>Iskreno</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odgovorite</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na</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navedene</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tvrdnje</a:t>
            </a:r>
            <a:br>
              <a:rPr lang="en-US" sz="2200" dirty="0">
                <a:latin typeface="Arial" panose="020B0604020202020204" pitchFamily="34" charset="0"/>
                <a:ea typeface="+mn-ea"/>
                <a:cs typeface="Arial" panose="020B0604020202020204" pitchFamily="34" charset="0"/>
              </a:rPr>
            </a:br>
            <a:r>
              <a:rPr lang="en-US" sz="2000" dirty="0">
                <a:latin typeface="Arial" panose="020B0604020202020204" pitchFamily="34" charset="0"/>
                <a:ea typeface="+mn-ea"/>
                <a:cs typeface="Arial" panose="020B0604020202020204" pitchFamily="34" charset="0"/>
              </a:rPr>
              <a:t>(10 min)</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Description automatically generated">
            <a:extLst>
              <a:ext uri="{FF2B5EF4-FFF2-40B4-BE49-F238E27FC236}">
                <a16:creationId xmlns:a16="http://schemas.microsoft.com/office/drawing/2014/main" id="{8E9CDDDE-1032-F04D-D8C4-F2CDEEC442AD}"/>
              </a:ext>
            </a:extLst>
          </p:cNvPr>
          <p:cNvPicPr>
            <a:picLocks noChangeAspect="1"/>
          </p:cNvPicPr>
          <p:nvPr/>
        </p:nvPicPr>
        <p:blipFill>
          <a:blip r:embed="rId2"/>
          <a:srcRect b="1268"/>
          <a:stretch/>
        </p:blipFill>
        <p:spPr>
          <a:xfrm>
            <a:off x="5922492" y="666728"/>
            <a:ext cx="5536001" cy="5465791"/>
          </a:xfrm>
          <a:prstGeom prst="rect">
            <a:avLst/>
          </a:prstGeom>
        </p:spPr>
      </p:pic>
      <p:sp>
        <p:nvSpPr>
          <p:cNvPr id="4" name="AutoShape 2">
            <a:extLst>
              <a:ext uri="{FF2B5EF4-FFF2-40B4-BE49-F238E27FC236}">
                <a16:creationId xmlns:a16="http://schemas.microsoft.com/office/drawing/2014/main" id="{C7408522-E6DE-9DC4-78A4-E886BE811DA7}"/>
              </a:ext>
            </a:extLst>
          </p:cNvPr>
          <p:cNvSpPr>
            <a:spLocks noChangeAspect="1" noChangeArrowheads="1"/>
          </p:cNvSpPr>
          <p:nvPr/>
        </p:nvSpPr>
        <p:spPr bwMode="auto">
          <a:xfrm>
            <a:off x="5943600" y="3276600"/>
            <a:ext cx="1945532" cy="19455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274014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280;p48"/>
          <p:cNvPicPr preferRelativeResize="0"/>
          <p:nvPr/>
        </p:nvPicPr>
        <p:blipFill>
          <a:blip r:embed="rId3">
            <a:alphaModFix/>
          </a:blip>
          <a:stretch>
            <a:fillRect/>
          </a:stretch>
        </p:blipFill>
        <p:spPr>
          <a:xfrm>
            <a:off x="1426867" y="503755"/>
            <a:ext cx="8651630" cy="5485063"/>
          </a:xfrm>
          <a:prstGeom prst="rect">
            <a:avLst/>
          </a:prstGeom>
          <a:noFill/>
          <a:ln>
            <a:noFill/>
          </a:ln>
        </p:spPr>
      </p:pic>
    </p:spTree>
    <p:extLst>
      <p:ext uri="{BB962C8B-B14F-4D97-AF65-F5344CB8AC3E}">
        <p14:creationId xmlns:p14="http://schemas.microsoft.com/office/powerpoint/2010/main" val="3800950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6" y="3304381"/>
            <a:ext cx="10440849" cy="2014537"/>
          </a:xfrm>
        </p:spPr>
        <p:txBody>
          <a:bodyPr>
            <a:normAutofit/>
          </a:bodyPr>
          <a:lstStyle/>
          <a:p>
            <a:r>
              <a:rPr lang="en-US" dirty="0"/>
              <a:t>04 – </a:t>
            </a:r>
            <a:r>
              <a:rPr lang="hr-HR" dirty="0" err="1"/>
              <a:t>Metakognicija</a:t>
            </a:r>
            <a:endParaRPr lang="en-US" dirty="0"/>
          </a:p>
        </p:txBody>
      </p:sp>
    </p:spTree>
    <p:extLst>
      <p:ext uri="{BB962C8B-B14F-4D97-AF65-F5344CB8AC3E}">
        <p14:creationId xmlns:p14="http://schemas.microsoft.com/office/powerpoint/2010/main" val="393838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t>Tipovi</a:t>
            </a:r>
            <a:r>
              <a:rPr lang="en-US" dirty="0"/>
              <a:t> </a:t>
            </a:r>
            <a:r>
              <a:rPr lang="en-US" dirty="0" err="1"/>
              <a:t>metakognicije</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1947521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3700">
                <a:solidFill>
                  <a:srgbClr val="FFFFFF"/>
                </a:solidFill>
              </a:rPr>
              <a:t>Tipovi metakognicije</a:t>
            </a:r>
          </a:p>
        </p:txBody>
      </p:sp>
      <p:sp>
        <p:nvSpPr>
          <p:cNvPr id="3" name="Content Placeholder 2"/>
          <p:cNvSpPr>
            <a:spLocks noGrp="1"/>
          </p:cNvSpPr>
          <p:nvPr>
            <p:ph idx="1"/>
          </p:nvPr>
        </p:nvSpPr>
        <p:spPr>
          <a:xfrm>
            <a:off x="4810259" y="649480"/>
            <a:ext cx="6555347" cy="5546047"/>
          </a:xfrm>
        </p:spPr>
        <p:txBody>
          <a:bodyPr anchor="ctr">
            <a:normAutofit/>
          </a:bodyPr>
          <a:lstStyle/>
          <a:p>
            <a:r>
              <a:rPr lang="en-US" sz="2400" b="1" dirty="0" err="1"/>
              <a:t>Znanje</a:t>
            </a:r>
            <a:r>
              <a:rPr lang="en-US" sz="2400" b="1" dirty="0"/>
              <a:t> o </a:t>
            </a:r>
            <a:r>
              <a:rPr lang="en-US" sz="2400" b="1" dirty="0" err="1"/>
              <a:t>sadržaju</a:t>
            </a:r>
            <a:r>
              <a:rPr lang="en-US" sz="2400" b="1" dirty="0"/>
              <a:t> </a:t>
            </a:r>
            <a:r>
              <a:rPr lang="en-US" sz="2400" dirty="0"/>
              <a:t>(</a:t>
            </a:r>
            <a:r>
              <a:rPr lang="en-US" sz="2400" dirty="0" err="1"/>
              <a:t>deklarativno</a:t>
            </a:r>
            <a:r>
              <a:rPr lang="en-US" sz="2400" dirty="0"/>
              <a:t> </a:t>
            </a:r>
            <a:r>
              <a:rPr lang="en-US" sz="2400" dirty="0" err="1"/>
              <a:t>znanje</a:t>
            </a:r>
            <a:r>
              <a:rPr lang="en-US" sz="2400" dirty="0"/>
              <a:t>)</a:t>
            </a:r>
          </a:p>
          <a:p>
            <a:r>
              <a:rPr lang="en-US" sz="2400" b="1" dirty="0" err="1"/>
              <a:t>Poznavanje</a:t>
            </a:r>
            <a:r>
              <a:rPr lang="en-US" sz="2400" b="1" dirty="0"/>
              <a:t> </a:t>
            </a:r>
            <a:r>
              <a:rPr lang="en-US" sz="2400" b="1" dirty="0" err="1"/>
              <a:t>zadatka</a:t>
            </a:r>
            <a:r>
              <a:rPr lang="en-US" sz="2400" b="1" dirty="0"/>
              <a:t> </a:t>
            </a:r>
            <a:r>
              <a:rPr lang="en-US" sz="2400" dirty="0"/>
              <a:t>(</a:t>
            </a:r>
            <a:r>
              <a:rPr lang="en-US" sz="2400" dirty="0" err="1"/>
              <a:t>proceduralno</a:t>
            </a:r>
            <a:r>
              <a:rPr lang="en-US" sz="2400" dirty="0"/>
              <a:t> </a:t>
            </a:r>
            <a:r>
              <a:rPr lang="en-US" sz="2400" dirty="0" err="1"/>
              <a:t>znanje</a:t>
            </a:r>
            <a:r>
              <a:rPr lang="en-US" sz="2400" dirty="0"/>
              <a:t>)</a:t>
            </a:r>
          </a:p>
          <a:p>
            <a:r>
              <a:rPr lang="en-US" sz="2400" b="1" dirty="0" err="1"/>
              <a:t>Strateško</a:t>
            </a:r>
            <a:r>
              <a:rPr lang="en-US" sz="2400" b="1" dirty="0"/>
              <a:t> </a:t>
            </a:r>
            <a:r>
              <a:rPr lang="en-US" sz="2400" b="1" dirty="0" err="1"/>
              <a:t>znanje</a:t>
            </a:r>
            <a:r>
              <a:rPr lang="en-US" sz="2400" b="1" dirty="0"/>
              <a:t> </a:t>
            </a:r>
            <a:r>
              <a:rPr lang="en-US" sz="2400" dirty="0"/>
              <a:t>(</a:t>
            </a:r>
            <a:r>
              <a:rPr lang="hr-HR" sz="2400" dirty="0"/>
              <a:t>znanje o strategijama</a:t>
            </a:r>
            <a:r>
              <a:rPr lang="en-US" sz="2400" dirty="0"/>
              <a:t>)</a:t>
            </a:r>
          </a:p>
        </p:txBody>
      </p:sp>
    </p:spTree>
    <p:extLst>
      <p:ext uri="{BB962C8B-B14F-4D97-AF65-F5344CB8AC3E}">
        <p14:creationId xmlns:p14="http://schemas.microsoft.com/office/powerpoint/2010/main" val="3148881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774" y="1188637"/>
            <a:ext cx="3779861" cy="4480726"/>
          </a:xfrm>
        </p:spPr>
        <p:txBody>
          <a:bodyPr>
            <a:normAutofit/>
          </a:bodyPr>
          <a:lstStyle/>
          <a:p>
            <a:pPr algn="r"/>
            <a:r>
              <a:rPr lang="hr-HR" sz="5000" dirty="0"/>
              <a:t>Deklarativno znanje</a:t>
            </a:r>
            <a:endParaRPr lang="en-US" sz="50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59690" y="829056"/>
            <a:ext cx="6254483" cy="5254752"/>
          </a:xfrm>
        </p:spPr>
        <p:txBody>
          <a:bodyPr anchor="ctr">
            <a:noAutofit/>
          </a:bodyPr>
          <a:lstStyle/>
          <a:p>
            <a:pPr>
              <a:lnSpc>
                <a:spcPct val="110000"/>
              </a:lnSpc>
            </a:pPr>
            <a:r>
              <a:rPr lang="en-US" sz="2000" dirty="0" err="1"/>
              <a:t>Sadržajno</a:t>
            </a:r>
            <a:r>
              <a:rPr lang="en-US" sz="2000" dirty="0"/>
              <a:t> </a:t>
            </a:r>
            <a:r>
              <a:rPr lang="en-US" sz="2000" dirty="0" err="1"/>
              <a:t>znanje</a:t>
            </a:r>
            <a:r>
              <a:rPr lang="en-US" sz="2000" dirty="0"/>
              <a:t> (</a:t>
            </a:r>
            <a:r>
              <a:rPr lang="en-US" sz="2000" dirty="0" err="1"/>
              <a:t>deklarativno</a:t>
            </a:r>
            <a:r>
              <a:rPr lang="en-US" sz="2000" dirty="0"/>
              <a:t> </a:t>
            </a:r>
            <a:r>
              <a:rPr lang="en-US" sz="2000" dirty="0" err="1"/>
              <a:t>znanje</a:t>
            </a:r>
            <a:r>
              <a:rPr lang="en-US" sz="2000" dirty="0"/>
              <a:t>) </a:t>
            </a:r>
            <a:r>
              <a:rPr lang="hr-HR" sz="2000" dirty="0"/>
              <a:t>jest</a:t>
            </a:r>
            <a:r>
              <a:rPr lang="en-US" sz="2000" dirty="0"/>
              <a:t> </a:t>
            </a:r>
            <a:r>
              <a:rPr lang="en-US" sz="2000" b="1" dirty="0" err="1"/>
              <a:t>razumijevanje</a:t>
            </a:r>
            <a:r>
              <a:rPr lang="en-US" sz="2000" b="1" dirty="0"/>
              <a:t> </a:t>
            </a:r>
            <a:r>
              <a:rPr lang="en-US" sz="2000" b="1" dirty="0" err="1"/>
              <a:t>vlastitih</a:t>
            </a:r>
            <a:r>
              <a:rPr lang="en-US" sz="2000" b="1" dirty="0"/>
              <a:t> </a:t>
            </a:r>
            <a:r>
              <a:rPr lang="en-US" sz="2000" b="1" dirty="0" err="1"/>
              <a:t>mogućnosti</a:t>
            </a:r>
            <a:r>
              <a:rPr lang="en-US" sz="2000" dirty="0"/>
              <a:t>, </a:t>
            </a:r>
            <a:r>
              <a:rPr lang="en-US" sz="2000" dirty="0" err="1"/>
              <a:t>kao</a:t>
            </a:r>
            <a:r>
              <a:rPr lang="en-US" sz="2000" dirty="0"/>
              <a:t> </a:t>
            </a:r>
            <a:r>
              <a:rPr lang="en-US" sz="2000" dirty="0" err="1"/>
              <a:t>što</a:t>
            </a:r>
            <a:r>
              <a:rPr lang="en-US" sz="2000" dirty="0"/>
              <a:t> je </a:t>
            </a:r>
            <a:r>
              <a:rPr lang="en-US" sz="2000" dirty="0" err="1"/>
              <a:t>učenikovo</a:t>
            </a:r>
            <a:r>
              <a:rPr lang="en-US" sz="2000" dirty="0"/>
              <a:t> </a:t>
            </a:r>
            <a:r>
              <a:rPr lang="en-US" sz="2000" dirty="0" err="1"/>
              <a:t>ocjenjivanje</a:t>
            </a:r>
            <a:r>
              <a:rPr lang="en-US" sz="2000" dirty="0"/>
              <a:t> </a:t>
            </a:r>
            <a:r>
              <a:rPr lang="en-US" sz="2000" dirty="0" err="1"/>
              <a:t>vlastitog</a:t>
            </a:r>
            <a:r>
              <a:rPr lang="en-US" sz="2000" dirty="0"/>
              <a:t> </a:t>
            </a:r>
            <a:r>
              <a:rPr lang="en-US" sz="2000" dirty="0" err="1"/>
              <a:t>znanja</a:t>
            </a:r>
            <a:r>
              <a:rPr lang="en-US" sz="2000" dirty="0"/>
              <a:t> o </a:t>
            </a:r>
            <a:r>
              <a:rPr lang="hr-HR" sz="2000" dirty="0"/>
              <a:t>nekoj temi </a:t>
            </a:r>
            <a:r>
              <a:rPr lang="en-US" sz="2000" dirty="0" err="1"/>
              <a:t>na</a:t>
            </a:r>
            <a:r>
              <a:rPr lang="en-US" sz="2000" dirty="0"/>
              <a:t> </a:t>
            </a:r>
            <a:r>
              <a:rPr lang="en-US" sz="2000" dirty="0" err="1"/>
              <a:t>satu</a:t>
            </a:r>
            <a:r>
              <a:rPr lang="en-US" sz="2000" dirty="0"/>
              <a:t>. </a:t>
            </a:r>
            <a:endParaRPr lang="hr-HR" sz="2000" dirty="0"/>
          </a:p>
          <a:p>
            <a:pPr>
              <a:lnSpc>
                <a:spcPct val="110000"/>
              </a:lnSpc>
            </a:pPr>
            <a:r>
              <a:rPr lang="en-US" sz="2000" dirty="0" err="1"/>
              <a:t>Primjetno</a:t>
            </a:r>
            <a:r>
              <a:rPr lang="en-US" sz="2000" dirty="0"/>
              <a:t> je da </a:t>
            </a:r>
            <a:r>
              <a:rPr lang="en-US" sz="2000" dirty="0" err="1"/>
              <a:t>nije</a:t>
            </a:r>
            <a:r>
              <a:rPr lang="en-US" sz="2000" dirty="0"/>
              <a:t> </a:t>
            </a:r>
            <a:r>
              <a:rPr lang="en-US" sz="2000" dirty="0" err="1"/>
              <a:t>svaka</a:t>
            </a:r>
            <a:r>
              <a:rPr lang="en-US" sz="2000" dirty="0"/>
              <a:t> </a:t>
            </a:r>
            <a:r>
              <a:rPr lang="en-US" sz="2000" dirty="0" err="1"/>
              <a:t>metakognicija</a:t>
            </a:r>
            <a:r>
              <a:rPr lang="en-US" sz="2000" dirty="0"/>
              <a:t> </a:t>
            </a:r>
            <a:r>
              <a:rPr lang="en-US" sz="2000" dirty="0" err="1"/>
              <a:t>točna</a:t>
            </a:r>
            <a:r>
              <a:rPr lang="hr-HR" sz="2000" dirty="0"/>
              <a:t>; s</a:t>
            </a:r>
            <a:r>
              <a:rPr lang="en-US" sz="2000" dirty="0" err="1"/>
              <a:t>tudije</a:t>
            </a:r>
            <a:r>
              <a:rPr lang="en-US" sz="2000" dirty="0"/>
              <a:t> </a:t>
            </a:r>
            <a:r>
              <a:rPr lang="en-US" sz="2000" dirty="0" err="1"/>
              <a:t>su</a:t>
            </a:r>
            <a:r>
              <a:rPr lang="en-US" sz="2000" dirty="0"/>
              <a:t> </a:t>
            </a:r>
            <a:r>
              <a:rPr lang="en-US" sz="2000" dirty="0" err="1"/>
              <a:t>pokazale</a:t>
            </a:r>
            <a:r>
              <a:rPr lang="en-US" sz="2000" dirty="0"/>
              <a:t> da</a:t>
            </a:r>
            <a:r>
              <a:rPr lang="hr-HR" sz="2000" dirty="0"/>
              <a:t> </a:t>
            </a:r>
            <a:r>
              <a:rPr lang="hr-HR" sz="2000" b="1" dirty="0"/>
              <a:t>studenti </a:t>
            </a:r>
            <a:r>
              <a:rPr lang="en-US" sz="2000" b="1" dirty="0" err="1"/>
              <a:t>često</a:t>
            </a:r>
            <a:r>
              <a:rPr lang="en-US" sz="2000" b="1" dirty="0"/>
              <a:t> </a:t>
            </a:r>
            <a:r>
              <a:rPr lang="en-US" sz="2000" b="1" dirty="0" err="1"/>
              <a:t>greškom</a:t>
            </a:r>
            <a:r>
              <a:rPr lang="en-US" sz="2000" b="1" dirty="0"/>
              <a:t> </a:t>
            </a:r>
            <a:r>
              <a:rPr lang="en-US" sz="2000" b="1" dirty="0" err="1"/>
              <a:t>zamjenjuju</a:t>
            </a:r>
            <a:r>
              <a:rPr lang="en-US" sz="2000" b="1" dirty="0"/>
              <a:t> </a:t>
            </a:r>
            <a:r>
              <a:rPr lang="en-US" sz="2000" b="1" dirty="0" err="1"/>
              <a:t>nedostatak</a:t>
            </a:r>
            <a:r>
              <a:rPr lang="en-US" sz="2000" b="1" dirty="0"/>
              <a:t> </a:t>
            </a:r>
            <a:r>
              <a:rPr lang="en-US" sz="2000" b="1" dirty="0" err="1"/>
              <a:t>truda</a:t>
            </a:r>
            <a:r>
              <a:rPr lang="en-US" sz="2000" b="1" dirty="0"/>
              <a:t> s </a:t>
            </a:r>
            <a:r>
              <a:rPr lang="en-US" sz="2000" b="1" dirty="0" err="1"/>
              <a:t>razumijevanjem</a:t>
            </a:r>
            <a:r>
              <a:rPr lang="en-US" sz="2000" b="1" dirty="0"/>
              <a:t> </a:t>
            </a:r>
            <a:r>
              <a:rPr lang="en-US" sz="2000" dirty="0"/>
              <a:t>u </a:t>
            </a:r>
            <a:r>
              <a:rPr lang="en-US" sz="2000" dirty="0" err="1"/>
              <a:t>ocjenjivanju</a:t>
            </a:r>
            <a:r>
              <a:rPr lang="en-US" sz="2000" dirty="0"/>
              <a:t> </a:t>
            </a:r>
            <a:r>
              <a:rPr lang="en-US" sz="2000" dirty="0" err="1"/>
              <a:t>sebe</a:t>
            </a:r>
            <a:r>
              <a:rPr lang="en-US" sz="2000" dirty="0"/>
              <a:t> </a:t>
            </a:r>
            <a:r>
              <a:rPr lang="en-US" sz="2000" dirty="0" err="1"/>
              <a:t>i</a:t>
            </a:r>
            <a:r>
              <a:rPr lang="en-US" sz="2000" dirty="0"/>
              <a:t> </a:t>
            </a:r>
            <a:r>
              <a:rPr lang="en-US" sz="2000" dirty="0" err="1"/>
              <a:t>svo</a:t>
            </a:r>
            <a:r>
              <a:rPr lang="hr-HR" sz="2000" dirty="0" err="1"/>
              <a:t>jeg</a:t>
            </a:r>
            <a:r>
              <a:rPr lang="en-US" sz="2000" dirty="0"/>
              <a:t> </a:t>
            </a:r>
            <a:r>
              <a:rPr lang="en-US" sz="2000" dirty="0" err="1"/>
              <a:t>cjelokupnog</a:t>
            </a:r>
            <a:r>
              <a:rPr lang="en-US" sz="2000" dirty="0"/>
              <a:t> </a:t>
            </a:r>
            <a:r>
              <a:rPr lang="en-US" sz="2000" dirty="0" err="1"/>
              <a:t>znanja</a:t>
            </a:r>
            <a:r>
              <a:rPr lang="en-US" sz="2000" dirty="0"/>
              <a:t> o </a:t>
            </a:r>
            <a:r>
              <a:rPr lang="hr-HR" sz="2000" dirty="0"/>
              <a:t>nekom </a:t>
            </a:r>
            <a:r>
              <a:rPr lang="en-US" sz="2000" dirty="0" err="1"/>
              <a:t>konceptu</a:t>
            </a:r>
            <a:r>
              <a:rPr lang="hr-HR" sz="2000" dirty="0"/>
              <a:t>.</a:t>
            </a:r>
            <a:endParaRPr lang="en-US" sz="2000" dirty="0"/>
          </a:p>
          <a:p>
            <a:pPr>
              <a:lnSpc>
                <a:spcPct val="110000"/>
              </a:lnSpc>
            </a:pPr>
            <a:r>
              <a:rPr lang="en-US" sz="2000" dirty="0" err="1"/>
              <a:t>Odnosi</a:t>
            </a:r>
            <a:r>
              <a:rPr lang="en-US" sz="2000" dirty="0"/>
              <a:t> se </a:t>
            </a:r>
            <a:r>
              <a:rPr lang="en-US" sz="2000" dirty="0" err="1"/>
              <a:t>na</a:t>
            </a:r>
            <a:r>
              <a:rPr lang="en-US" sz="2000" dirty="0"/>
              <a:t> </a:t>
            </a:r>
            <a:r>
              <a:rPr lang="en-US" sz="2000" dirty="0" err="1"/>
              <a:t>znanje</a:t>
            </a:r>
            <a:r>
              <a:rPr lang="en-US" sz="2000" dirty="0"/>
              <a:t> o </a:t>
            </a:r>
            <a:r>
              <a:rPr lang="en-US" sz="2000" dirty="0" err="1"/>
              <a:t>sebi</a:t>
            </a:r>
            <a:r>
              <a:rPr lang="en-US" sz="2000" dirty="0"/>
              <a:t> </a:t>
            </a:r>
            <a:r>
              <a:rPr lang="en-US" sz="2000" dirty="0" err="1"/>
              <a:t>kao</a:t>
            </a:r>
            <a:r>
              <a:rPr lang="en-US" sz="2000" dirty="0"/>
              <a:t> </a:t>
            </a:r>
            <a:r>
              <a:rPr lang="hr-HR" sz="2000" dirty="0"/>
              <a:t>onome tko uči i </a:t>
            </a:r>
            <a:r>
              <a:rPr lang="en-US" sz="2000" dirty="0"/>
              <a:t>o tome koji </a:t>
            </a:r>
            <a:r>
              <a:rPr lang="en-US" sz="2000" dirty="0" err="1"/>
              <a:t>čimbenici</a:t>
            </a:r>
            <a:r>
              <a:rPr lang="en-US" sz="2000" dirty="0"/>
              <a:t> </a:t>
            </a:r>
            <a:r>
              <a:rPr lang="en-US" sz="2000" dirty="0" err="1"/>
              <a:t>mogu</a:t>
            </a:r>
            <a:r>
              <a:rPr lang="en-US" sz="2000" dirty="0"/>
              <a:t> </a:t>
            </a:r>
            <a:r>
              <a:rPr lang="en-US" sz="2000" dirty="0" err="1"/>
              <a:t>utjecati</a:t>
            </a:r>
            <a:r>
              <a:rPr lang="en-US" sz="2000" dirty="0"/>
              <a:t> </a:t>
            </a:r>
            <a:r>
              <a:rPr lang="en-US" sz="2000" dirty="0" err="1"/>
              <a:t>na</a:t>
            </a:r>
            <a:r>
              <a:rPr lang="en-US" sz="2000" dirty="0"/>
              <a:t> </a:t>
            </a:r>
            <a:r>
              <a:rPr lang="en-US" sz="2000" dirty="0" err="1"/>
              <a:t>nečiju</a:t>
            </a:r>
            <a:r>
              <a:rPr lang="en-US" sz="2000" dirty="0"/>
              <a:t> </a:t>
            </a:r>
            <a:r>
              <a:rPr lang="en-US" sz="2000" dirty="0" err="1"/>
              <a:t>izvedbu</a:t>
            </a:r>
            <a:r>
              <a:rPr lang="en-US" sz="2000" dirty="0"/>
              <a:t>. </a:t>
            </a:r>
            <a:r>
              <a:rPr lang="en-US" sz="2000" dirty="0" err="1"/>
              <a:t>Deklarativno</a:t>
            </a:r>
            <a:r>
              <a:rPr lang="en-US" sz="2000" dirty="0"/>
              <a:t> </a:t>
            </a:r>
            <a:r>
              <a:rPr lang="en-US" sz="2000" dirty="0" err="1"/>
              <a:t>znanje</a:t>
            </a:r>
            <a:r>
              <a:rPr lang="en-US" sz="2000" dirty="0"/>
              <a:t> se </a:t>
            </a:r>
            <a:r>
              <a:rPr lang="en-US" sz="2000" dirty="0" err="1"/>
              <a:t>također</a:t>
            </a:r>
            <a:r>
              <a:rPr lang="en-US" sz="2000" dirty="0"/>
              <a:t> </a:t>
            </a:r>
            <a:r>
              <a:rPr lang="en-US" sz="2000" dirty="0" err="1"/>
              <a:t>može</a:t>
            </a:r>
            <a:r>
              <a:rPr lang="en-US" sz="2000" dirty="0"/>
              <a:t> </a:t>
            </a:r>
            <a:r>
              <a:rPr lang="en-US" sz="2000" dirty="0" err="1"/>
              <a:t>nazvati</a:t>
            </a:r>
            <a:r>
              <a:rPr lang="en-US" sz="2000" dirty="0"/>
              <a:t> </a:t>
            </a:r>
            <a:r>
              <a:rPr lang="en-US" sz="2000" b="1" dirty="0"/>
              <a:t>„</a:t>
            </a:r>
            <a:r>
              <a:rPr lang="hr-HR" sz="2000" b="1" dirty="0"/>
              <a:t>znanjem o svijetu”</a:t>
            </a:r>
          </a:p>
          <a:p>
            <a:pPr>
              <a:lnSpc>
                <a:spcPct val="110000"/>
              </a:lnSpc>
            </a:pPr>
            <a:r>
              <a:rPr lang="en-US" sz="2000" dirty="0"/>
              <a:t>Prim</a:t>
            </a:r>
            <a:r>
              <a:rPr lang="hr-HR" sz="2000" dirty="0"/>
              <a:t>j</a:t>
            </a:r>
            <a:r>
              <a:rPr lang="en-US" sz="2000" dirty="0"/>
              <a:t>er: </a:t>
            </a:r>
            <a:r>
              <a:rPr lang="en-US" sz="2000" i="1" dirty="0" err="1"/>
              <a:t>Znam</a:t>
            </a:r>
            <a:r>
              <a:rPr lang="en-US" sz="2000" i="1" dirty="0"/>
              <a:t> da</a:t>
            </a:r>
            <a:r>
              <a:rPr lang="hr-HR" sz="2000" i="1" dirty="0"/>
              <a:t> ću bolje </a:t>
            </a:r>
            <a:r>
              <a:rPr lang="hr-HR" sz="2000" i="1" dirty="0" err="1"/>
              <a:t>zapamititi</a:t>
            </a:r>
            <a:r>
              <a:rPr lang="hr-HR" sz="2000" i="1" dirty="0"/>
              <a:t> gradivo</a:t>
            </a:r>
            <a:r>
              <a:rPr lang="en-US" sz="2000" i="1" dirty="0"/>
              <a:t> </a:t>
            </a:r>
            <a:r>
              <a:rPr lang="en-US" sz="2000" i="1" dirty="0" err="1"/>
              <a:t>ako</a:t>
            </a:r>
            <a:r>
              <a:rPr lang="en-US" sz="2000" i="1" dirty="0"/>
              <a:t> ga </a:t>
            </a:r>
            <a:r>
              <a:rPr lang="en-US" sz="2000" i="1" dirty="0" err="1"/>
              <a:t>ponovim</a:t>
            </a:r>
            <a:r>
              <a:rPr lang="en-US" sz="2000" i="1" dirty="0"/>
              <a:t> </a:t>
            </a:r>
            <a:r>
              <a:rPr lang="en-US" sz="2000" i="1" dirty="0" err="1"/>
              <a:t>nekoliko</a:t>
            </a:r>
            <a:r>
              <a:rPr lang="en-US" sz="2000" i="1" dirty="0"/>
              <a:t> puta.</a:t>
            </a:r>
          </a:p>
        </p:txBody>
      </p:sp>
    </p:spTree>
    <p:extLst>
      <p:ext uri="{BB962C8B-B14F-4D97-AF65-F5344CB8AC3E}">
        <p14:creationId xmlns:p14="http://schemas.microsoft.com/office/powerpoint/2010/main" val="2055586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6" y="1188637"/>
            <a:ext cx="3523645" cy="4480726"/>
          </a:xfrm>
        </p:spPr>
        <p:txBody>
          <a:bodyPr>
            <a:normAutofit/>
          </a:bodyPr>
          <a:lstStyle/>
          <a:p>
            <a:pPr algn="r"/>
            <a:r>
              <a:rPr lang="en-US" sz="5000" dirty="0" err="1"/>
              <a:t>Poznavanje</a:t>
            </a:r>
            <a:r>
              <a:rPr lang="en-US" sz="5000" dirty="0"/>
              <a:t> </a:t>
            </a:r>
            <a:r>
              <a:rPr lang="en-US" sz="5000" dirty="0" err="1"/>
              <a:t>zadatka</a:t>
            </a:r>
            <a:r>
              <a:rPr lang="en-US" sz="5000" dirty="0"/>
              <a:t>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44592" y="1426464"/>
            <a:ext cx="5386832" cy="4584192"/>
          </a:xfrm>
        </p:spPr>
        <p:txBody>
          <a:bodyPr anchor="ctr">
            <a:normAutofit/>
          </a:bodyPr>
          <a:lstStyle/>
          <a:p>
            <a:pPr>
              <a:lnSpc>
                <a:spcPct val="110000"/>
              </a:lnSpc>
            </a:pPr>
            <a:r>
              <a:rPr lang="en-US" sz="2000" dirty="0" err="1"/>
              <a:t>Poznavanje</a:t>
            </a:r>
            <a:r>
              <a:rPr lang="en-US" sz="2000" dirty="0"/>
              <a:t> </a:t>
            </a:r>
            <a:r>
              <a:rPr lang="en-US" sz="2000" dirty="0" err="1"/>
              <a:t>zadatka</a:t>
            </a:r>
            <a:r>
              <a:rPr lang="en-US" sz="2000" dirty="0"/>
              <a:t> (</a:t>
            </a:r>
            <a:r>
              <a:rPr lang="en-US" sz="2000" dirty="0" err="1"/>
              <a:t>proceduralno</a:t>
            </a:r>
            <a:r>
              <a:rPr lang="en-US" sz="2000" dirty="0"/>
              <a:t> </a:t>
            </a:r>
            <a:r>
              <a:rPr lang="en-US" sz="2000" dirty="0" err="1"/>
              <a:t>znanje</a:t>
            </a:r>
            <a:r>
              <a:rPr lang="en-US" sz="2000" dirty="0"/>
              <a:t>)</a:t>
            </a:r>
            <a:r>
              <a:rPr lang="hr-HR" sz="2000" dirty="0"/>
              <a:t> jest </a:t>
            </a:r>
            <a:r>
              <a:rPr lang="hr-HR" sz="2000" b="1" dirty="0"/>
              <a:t>način na koji netko doživljava težinu zadatka: njegov sadržaj, duljinu i vrstu</a:t>
            </a:r>
            <a:r>
              <a:rPr lang="hr-HR" sz="2000" dirty="0"/>
              <a:t>.</a:t>
            </a:r>
          </a:p>
          <a:p>
            <a:pPr>
              <a:lnSpc>
                <a:spcPct val="110000"/>
              </a:lnSpc>
            </a:pPr>
            <a:r>
              <a:rPr lang="hr-HR" sz="2000" b="1" dirty="0"/>
              <a:t>Sposobnost osobe da procijeni težinu zadatka </a:t>
            </a:r>
            <a:r>
              <a:rPr lang="hr-HR" sz="2000" dirty="0"/>
              <a:t>vezano za njihovu cjelokupnu izvedbu na zadatku.</a:t>
            </a:r>
          </a:p>
          <a:p>
            <a:pPr>
              <a:lnSpc>
                <a:spcPct val="110000"/>
              </a:lnSpc>
            </a:pPr>
            <a:r>
              <a:rPr lang="hr-HR" sz="2000" dirty="0"/>
              <a:t>Studije su pokazale da studenti koji misle da je njihov način rada bolji/lakši imaju lošije rezultate na evaluacijama, dok su studenti koji su rigorozno i ​​kontinuirano ocjenjivani izjavili da nisu bili tako samouvjereni, ali su ipak bili bolji na početnim evaluacijama.</a:t>
            </a:r>
          </a:p>
          <a:p>
            <a:pPr>
              <a:lnSpc>
                <a:spcPct val="110000"/>
              </a:lnSpc>
            </a:pPr>
            <a:endParaRPr lang="en-US" sz="1500" dirty="0"/>
          </a:p>
          <a:p>
            <a:pPr>
              <a:lnSpc>
                <a:spcPct val="110000"/>
              </a:lnSpc>
            </a:pPr>
            <a:endParaRPr lang="en-US" sz="1500" dirty="0"/>
          </a:p>
        </p:txBody>
      </p:sp>
    </p:spTree>
    <p:extLst>
      <p:ext uri="{BB962C8B-B14F-4D97-AF65-F5344CB8AC3E}">
        <p14:creationId xmlns:p14="http://schemas.microsoft.com/office/powerpoint/2010/main" val="791291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6" y="1188637"/>
            <a:ext cx="3523651" cy="4480726"/>
          </a:xfrm>
        </p:spPr>
        <p:txBody>
          <a:bodyPr>
            <a:normAutofit/>
          </a:bodyPr>
          <a:lstStyle/>
          <a:p>
            <a:pPr algn="r"/>
            <a:r>
              <a:rPr lang="en-US" sz="5000" dirty="0" err="1"/>
              <a:t>Poznavanje</a:t>
            </a:r>
            <a:r>
              <a:rPr lang="en-US" sz="5000" dirty="0"/>
              <a:t> </a:t>
            </a:r>
            <a:r>
              <a:rPr lang="en-US" sz="5000" dirty="0" err="1"/>
              <a:t>zadatka</a:t>
            </a:r>
            <a:r>
              <a:rPr lang="en-US" sz="5000" dirty="0"/>
              <a:t>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44592" y="1188637"/>
            <a:ext cx="5362441" cy="4724483"/>
          </a:xfrm>
        </p:spPr>
        <p:txBody>
          <a:bodyPr anchor="ctr">
            <a:noAutofit/>
          </a:bodyPr>
          <a:lstStyle/>
          <a:p>
            <a:pPr>
              <a:lnSpc>
                <a:spcPct val="110000"/>
              </a:lnSpc>
            </a:pPr>
            <a:r>
              <a:rPr lang="hr-HR" sz="2000" b="1" dirty="0"/>
              <a:t>O</a:t>
            </a:r>
            <a:r>
              <a:rPr lang="en-US" sz="2000" b="1" dirty="0" err="1"/>
              <a:t>dnosi</a:t>
            </a:r>
            <a:r>
              <a:rPr lang="en-US" sz="2000" b="1" dirty="0"/>
              <a:t> se </a:t>
            </a:r>
            <a:r>
              <a:rPr lang="en-US" sz="2000" b="1" dirty="0" err="1"/>
              <a:t>na</a:t>
            </a:r>
            <a:r>
              <a:rPr lang="en-US" sz="2000" b="1" dirty="0"/>
              <a:t> </a:t>
            </a:r>
            <a:r>
              <a:rPr lang="en-US" sz="2000" b="1" dirty="0" err="1"/>
              <a:t>znanje</a:t>
            </a:r>
            <a:r>
              <a:rPr lang="en-US" sz="2000" b="1" dirty="0"/>
              <a:t> o </a:t>
            </a:r>
            <a:r>
              <a:rPr lang="hr-HR" sz="2000" b="1" dirty="0"/>
              <a:t>izvršavanju zadataka</a:t>
            </a:r>
            <a:r>
              <a:rPr lang="en-US" sz="2000" b="1" dirty="0"/>
              <a:t>. </a:t>
            </a:r>
            <a:endParaRPr lang="hr-HR" sz="2000" b="1" dirty="0"/>
          </a:p>
          <a:p>
            <a:pPr>
              <a:lnSpc>
                <a:spcPct val="110000"/>
              </a:lnSpc>
            </a:pPr>
            <a:r>
              <a:rPr lang="en-US" sz="2000" dirty="0"/>
              <a:t>Ova </a:t>
            </a:r>
            <a:r>
              <a:rPr lang="en-US" sz="2000" dirty="0" err="1"/>
              <a:t>vrsta</a:t>
            </a:r>
            <a:r>
              <a:rPr lang="en-US" sz="2000" dirty="0"/>
              <a:t> </a:t>
            </a:r>
            <a:r>
              <a:rPr lang="en-US" sz="2000" dirty="0" err="1"/>
              <a:t>znanja</a:t>
            </a:r>
            <a:r>
              <a:rPr lang="en-US" sz="2000" dirty="0"/>
              <a:t> </a:t>
            </a:r>
            <a:r>
              <a:rPr lang="en-US" sz="2000" dirty="0" err="1"/>
              <a:t>prikazuje</a:t>
            </a:r>
            <a:r>
              <a:rPr lang="en-US" sz="2000" dirty="0"/>
              <a:t> se </a:t>
            </a:r>
            <a:r>
              <a:rPr lang="en-US" sz="2000" dirty="0" err="1"/>
              <a:t>kao</a:t>
            </a:r>
            <a:r>
              <a:rPr lang="en-US" sz="2000" dirty="0"/>
              <a:t> </a:t>
            </a:r>
            <a:r>
              <a:rPr lang="en-US" sz="2000" dirty="0" err="1"/>
              <a:t>heuristika</a:t>
            </a:r>
            <a:r>
              <a:rPr lang="en-US" sz="2000" dirty="0"/>
              <a:t> </a:t>
            </a:r>
            <a:r>
              <a:rPr lang="en-US" sz="2000" dirty="0" err="1"/>
              <a:t>i</a:t>
            </a:r>
            <a:r>
              <a:rPr lang="en-US" sz="2000" dirty="0"/>
              <a:t> </a:t>
            </a:r>
            <a:r>
              <a:rPr lang="en-US" sz="2000" dirty="0" err="1"/>
              <a:t>strategija</a:t>
            </a:r>
            <a:r>
              <a:rPr lang="hr-HR" sz="2000" dirty="0"/>
              <a:t> – </a:t>
            </a:r>
            <a:r>
              <a:rPr lang="hr-HR" sz="2000" i="1" dirty="0"/>
              <a:t>znamo da znamo</a:t>
            </a:r>
            <a:r>
              <a:rPr lang="en-US" sz="2000" dirty="0"/>
              <a:t>. </a:t>
            </a:r>
            <a:endParaRPr lang="hr-HR" sz="2000" dirty="0"/>
          </a:p>
          <a:p>
            <a:pPr>
              <a:lnSpc>
                <a:spcPct val="110000"/>
              </a:lnSpc>
            </a:pPr>
            <a:r>
              <a:rPr lang="en-US" sz="2000" dirty="0" err="1"/>
              <a:t>Visok</a:t>
            </a:r>
            <a:r>
              <a:rPr lang="en-US" sz="2000" dirty="0"/>
              <a:t> </a:t>
            </a:r>
            <a:r>
              <a:rPr lang="en-US" sz="2000" dirty="0" err="1"/>
              <a:t>stupanj</a:t>
            </a:r>
            <a:r>
              <a:rPr lang="en-US" sz="2000" dirty="0"/>
              <a:t> </a:t>
            </a:r>
            <a:r>
              <a:rPr lang="en-US" sz="2000" dirty="0" err="1"/>
              <a:t>proceduralnog</a:t>
            </a:r>
            <a:r>
              <a:rPr lang="en-US" sz="2000" dirty="0"/>
              <a:t> </a:t>
            </a:r>
            <a:r>
              <a:rPr lang="en-US" sz="2000" dirty="0" err="1"/>
              <a:t>znanja</a:t>
            </a:r>
            <a:r>
              <a:rPr lang="en-US" sz="2000" dirty="0"/>
              <a:t> </a:t>
            </a:r>
            <a:r>
              <a:rPr lang="en-US" sz="2000" dirty="0" err="1"/>
              <a:t>može</a:t>
            </a:r>
            <a:r>
              <a:rPr lang="en-US" sz="2000" dirty="0"/>
              <a:t> </a:t>
            </a:r>
            <a:r>
              <a:rPr lang="en-US" sz="2000" dirty="0" err="1"/>
              <a:t>pojedincima</a:t>
            </a:r>
            <a:r>
              <a:rPr lang="en-US" sz="2000" dirty="0"/>
              <a:t> </a:t>
            </a:r>
            <a:r>
              <a:rPr lang="en-US" sz="2000" dirty="0" err="1"/>
              <a:t>omogućiti</a:t>
            </a:r>
            <a:r>
              <a:rPr lang="en-US" sz="2000" dirty="0"/>
              <a:t> </a:t>
            </a:r>
            <a:r>
              <a:rPr lang="en-US" sz="2000" dirty="0" err="1"/>
              <a:t>automatiziranije</a:t>
            </a:r>
            <a:r>
              <a:rPr lang="en-US" sz="2000" dirty="0"/>
              <a:t> </a:t>
            </a:r>
            <a:r>
              <a:rPr lang="en-US" sz="2000" dirty="0" err="1"/>
              <a:t>izvršavanje</a:t>
            </a:r>
            <a:r>
              <a:rPr lang="en-US" sz="2000" dirty="0"/>
              <a:t> </a:t>
            </a:r>
            <a:r>
              <a:rPr lang="en-US" sz="2000" dirty="0" err="1"/>
              <a:t>zadataka</a:t>
            </a:r>
            <a:r>
              <a:rPr lang="en-US" sz="2000" dirty="0"/>
              <a:t>. To se </a:t>
            </a:r>
            <a:r>
              <a:rPr lang="en-US" sz="2000" dirty="0" err="1"/>
              <a:t>postiže</a:t>
            </a:r>
            <a:r>
              <a:rPr lang="en-US" sz="2000" dirty="0"/>
              <a:t> </a:t>
            </a:r>
            <a:r>
              <a:rPr lang="en-US" sz="2000" dirty="0" err="1"/>
              <a:t>velikom</a:t>
            </a:r>
            <a:r>
              <a:rPr lang="en-US" sz="2000" dirty="0"/>
              <a:t> </a:t>
            </a:r>
            <a:r>
              <a:rPr lang="en-US" sz="2000" dirty="0" err="1"/>
              <a:t>raznolikošću</a:t>
            </a:r>
            <a:r>
              <a:rPr lang="en-US" sz="2000" dirty="0"/>
              <a:t> </a:t>
            </a:r>
            <a:r>
              <a:rPr lang="en-US" sz="2000" dirty="0" err="1"/>
              <a:t>strategija</a:t>
            </a:r>
            <a:r>
              <a:rPr lang="en-US" sz="2000" dirty="0"/>
              <a:t> </a:t>
            </a:r>
            <a:r>
              <a:rPr lang="en-US" sz="2000" dirty="0" err="1"/>
              <a:t>kojima</a:t>
            </a:r>
            <a:r>
              <a:rPr lang="en-US" sz="2000" dirty="0"/>
              <a:t> se </a:t>
            </a:r>
            <a:r>
              <a:rPr lang="en-US" sz="2000" dirty="0" err="1"/>
              <a:t>može</a:t>
            </a:r>
            <a:r>
              <a:rPr lang="en-US" sz="2000" dirty="0"/>
              <a:t> </a:t>
            </a:r>
            <a:r>
              <a:rPr lang="en-US" sz="2000" dirty="0" err="1"/>
              <a:t>pristupiti</a:t>
            </a:r>
            <a:r>
              <a:rPr lang="en-US" sz="2000" dirty="0"/>
              <a:t> </a:t>
            </a:r>
            <a:r>
              <a:rPr lang="en-US" sz="2000" dirty="0" err="1"/>
              <a:t>učinkovitije</a:t>
            </a:r>
            <a:r>
              <a:rPr lang="hr-HR" sz="2000" dirty="0"/>
              <a:t>.</a:t>
            </a:r>
          </a:p>
          <a:p>
            <a:pPr>
              <a:lnSpc>
                <a:spcPct val="110000"/>
              </a:lnSpc>
            </a:pPr>
            <a:r>
              <a:rPr lang="pl-PL" sz="2000" dirty="0"/>
              <a:t>Primjer: </a:t>
            </a:r>
            <a:r>
              <a:rPr lang="pl-PL" sz="2000" i="1" dirty="0"/>
              <a:t>Znam kako napraviti plan i dodijeliti zadatke za izradu jednominutnog videa</a:t>
            </a:r>
            <a:r>
              <a:rPr lang="pl-PL" sz="2000" dirty="0"/>
              <a:t>.</a:t>
            </a:r>
            <a:endParaRPr lang="en-US" sz="2000" dirty="0"/>
          </a:p>
        </p:txBody>
      </p:sp>
    </p:spTree>
    <p:extLst>
      <p:ext uri="{BB962C8B-B14F-4D97-AF65-F5344CB8AC3E}">
        <p14:creationId xmlns:p14="http://schemas.microsoft.com/office/powerpoint/2010/main" val="3895022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a:normAutofit/>
          </a:bodyPr>
          <a:lstStyle/>
          <a:p>
            <a:pPr algn="r"/>
            <a:r>
              <a:rPr lang="hr-HR" sz="5100" dirty="0"/>
              <a:t>Strateško znanje</a:t>
            </a:r>
            <a:endParaRPr lang="en-US" sz="51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96071" y="1399302"/>
            <a:ext cx="5461505" cy="4361786"/>
          </a:xfrm>
        </p:spPr>
        <p:txBody>
          <a:bodyPr anchor="ctr">
            <a:normAutofit fontScale="85000" lnSpcReduction="10000"/>
          </a:bodyPr>
          <a:lstStyle/>
          <a:p>
            <a:pPr>
              <a:lnSpc>
                <a:spcPct val="110000"/>
              </a:lnSpc>
            </a:pPr>
            <a:r>
              <a:rPr lang="en-US" sz="2000" dirty="0" err="1"/>
              <a:t>Strateško</a:t>
            </a:r>
            <a:r>
              <a:rPr lang="en-US" sz="2000" dirty="0"/>
              <a:t> </a:t>
            </a:r>
            <a:r>
              <a:rPr lang="en-US" sz="2000" dirty="0" err="1"/>
              <a:t>znanje</a:t>
            </a:r>
            <a:r>
              <a:rPr lang="en-US" sz="2000" dirty="0"/>
              <a:t> (</a:t>
            </a:r>
            <a:r>
              <a:rPr lang="hr-HR" sz="2000" dirty="0"/>
              <a:t>znanje o strategijama</a:t>
            </a:r>
            <a:r>
              <a:rPr lang="en-US" sz="2000" dirty="0"/>
              <a:t>)</a:t>
            </a:r>
            <a:r>
              <a:rPr lang="hr-HR" sz="2000" dirty="0"/>
              <a:t> jest </a:t>
            </a:r>
            <a:r>
              <a:rPr lang="en-US" sz="2000" b="1" dirty="0" err="1"/>
              <a:t>vlastita</a:t>
            </a:r>
            <a:r>
              <a:rPr lang="en-US" sz="2000" b="1" dirty="0"/>
              <a:t> </a:t>
            </a:r>
            <a:r>
              <a:rPr lang="en-US" sz="2000" b="1" dirty="0" err="1"/>
              <a:t>sposobnost</a:t>
            </a:r>
            <a:r>
              <a:rPr lang="en-US" sz="2000" b="1" dirty="0"/>
              <a:t> </a:t>
            </a:r>
            <a:r>
              <a:rPr lang="en-US" sz="2000" b="1" dirty="0" err="1"/>
              <a:t>korištenja</a:t>
            </a:r>
            <a:r>
              <a:rPr lang="en-US" sz="2000" b="1" dirty="0"/>
              <a:t> </a:t>
            </a:r>
            <a:r>
              <a:rPr lang="en-US" sz="2000" b="1" dirty="0" err="1"/>
              <a:t>strategija</a:t>
            </a:r>
            <a:r>
              <a:rPr lang="en-US" sz="2000" b="1" dirty="0"/>
              <a:t> za </a:t>
            </a:r>
            <a:r>
              <a:rPr lang="en-US" sz="2000" b="1" dirty="0" err="1"/>
              <a:t>učenje</a:t>
            </a:r>
            <a:r>
              <a:rPr lang="en-US" sz="2000" b="1" dirty="0"/>
              <a:t> </a:t>
            </a:r>
            <a:r>
              <a:rPr lang="en-US" sz="2000" b="1" dirty="0" err="1"/>
              <a:t>informacija</a:t>
            </a:r>
            <a:r>
              <a:rPr lang="hr-HR" sz="2000" dirty="0"/>
              <a:t>: </a:t>
            </a:r>
            <a:r>
              <a:rPr lang="hr-HR" sz="2000" i="1" dirty="0"/>
              <a:t>z</a:t>
            </a:r>
            <a:r>
              <a:rPr lang="en-US" sz="2000" i="1" dirty="0" err="1"/>
              <a:t>nati</a:t>
            </a:r>
            <a:r>
              <a:rPr lang="en-US" sz="2000" i="1" dirty="0"/>
              <a:t> </a:t>
            </a:r>
            <a:r>
              <a:rPr lang="en-US" sz="2000" i="1" dirty="0" err="1"/>
              <a:t>kada</a:t>
            </a:r>
            <a:r>
              <a:rPr lang="en-US" sz="2000" i="1" dirty="0"/>
              <a:t> </a:t>
            </a:r>
            <a:r>
              <a:rPr lang="en-US" sz="2000" i="1" dirty="0" err="1"/>
              <a:t>i</a:t>
            </a:r>
            <a:r>
              <a:rPr lang="en-US" sz="2000" i="1" dirty="0"/>
              <a:t> </a:t>
            </a:r>
            <a:r>
              <a:rPr lang="en-US" sz="2000" i="1" dirty="0" err="1"/>
              <a:t>zašto</a:t>
            </a:r>
            <a:r>
              <a:rPr lang="en-US" sz="2000" i="1" dirty="0"/>
              <a:t> </a:t>
            </a:r>
            <a:r>
              <a:rPr lang="en-US" sz="2000" i="1" dirty="0" err="1"/>
              <a:t>koristiti</a:t>
            </a:r>
            <a:r>
              <a:rPr lang="en-US" sz="2000" i="1" dirty="0"/>
              <a:t> </a:t>
            </a:r>
            <a:r>
              <a:rPr lang="en-US" sz="2000" i="1" dirty="0" err="1"/>
              <a:t>deklarativno</a:t>
            </a:r>
            <a:r>
              <a:rPr lang="en-US" sz="2000" i="1" dirty="0"/>
              <a:t> </a:t>
            </a:r>
            <a:r>
              <a:rPr lang="en-US" sz="2000" i="1" dirty="0" err="1"/>
              <a:t>i</a:t>
            </a:r>
            <a:r>
              <a:rPr lang="en-US" sz="2000" i="1" dirty="0"/>
              <a:t> </a:t>
            </a:r>
            <a:r>
              <a:rPr lang="en-US" sz="2000" i="1" dirty="0" err="1"/>
              <a:t>proceduralno</a:t>
            </a:r>
            <a:r>
              <a:rPr lang="en-US" sz="2000" i="1" dirty="0"/>
              <a:t> </a:t>
            </a:r>
            <a:r>
              <a:rPr lang="en-US" sz="2000" i="1" dirty="0" err="1"/>
              <a:t>znanje</a:t>
            </a:r>
            <a:r>
              <a:rPr lang="en-US" sz="2000" dirty="0"/>
              <a:t>. </a:t>
            </a:r>
            <a:endParaRPr lang="hr-HR" sz="2000" dirty="0"/>
          </a:p>
          <a:p>
            <a:pPr>
              <a:lnSpc>
                <a:spcPct val="110000"/>
              </a:lnSpc>
            </a:pPr>
            <a:r>
              <a:rPr lang="en-US" sz="2000" dirty="0" err="1"/>
              <a:t>Omogućuje</a:t>
            </a:r>
            <a:r>
              <a:rPr lang="en-US" sz="2000" dirty="0"/>
              <a:t> </a:t>
            </a:r>
            <a:r>
              <a:rPr lang="en-US" sz="2000" dirty="0" err="1"/>
              <a:t>učenicima</a:t>
            </a:r>
            <a:r>
              <a:rPr lang="en-US" sz="2000" dirty="0"/>
              <a:t> da </a:t>
            </a:r>
            <a:r>
              <a:rPr lang="en-US" sz="2000" dirty="0" err="1"/>
              <a:t>raspodijele</a:t>
            </a:r>
            <a:r>
              <a:rPr lang="en-US" sz="2000" dirty="0"/>
              <a:t> </a:t>
            </a:r>
            <a:r>
              <a:rPr lang="en-US" sz="2000" dirty="0" err="1"/>
              <a:t>svoje</a:t>
            </a:r>
            <a:r>
              <a:rPr lang="en-US" sz="2000" dirty="0"/>
              <a:t> </a:t>
            </a:r>
            <a:r>
              <a:rPr lang="en-US" sz="2000" dirty="0" err="1"/>
              <a:t>resurse</a:t>
            </a:r>
            <a:r>
              <a:rPr lang="en-US" sz="2000" dirty="0"/>
              <a:t> </a:t>
            </a:r>
            <a:r>
              <a:rPr lang="en-US" sz="2000" dirty="0" err="1"/>
              <a:t>pri</a:t>
            </a:r>
            <a:r>
              <a:rPr lang="en-US" sz="2000" dirty="0"/>
              <a:t> </a:t>
            </a:r>
            <a:r>
              <a:rPr lang="en-US" sz="2000" dirty="0" err="1"/>
              <a:t>korištenju</a:t>
            </a:r>
            <a:r>
              <a:rPr lang="hr-HR" sz="2000" dirty="0"/>
              <a:t> određenih</a:t>
            </a:r>
            <a:r>
              <a:rPr lang="en-US" sz="2000" dirty="0"/>
              <a:t> </a:t>
            </a:r>
            <a:r>
              <a:rPr lang="en-US" sz="2000" dirty="0" err="1"/>
              <a:t>strategija</a:t>
            </a:r>
            <a:r>
              <a:rPr lang="hr-HR" sz="2000" dirty="0"/>
              <a:t> kako bi pak </a:t>
            </a:r>
            <a:r>
              <a:rPr lang="en-US" sz="2000" dirty="0" err="1"/>
              <a:t>strategije</a:t>
            </a:r>
            <a:r>
              <a:rPr lang="en-US" sz="2000" dirty="0"/>
              <a:t> post</a:t>
            </a:r>
            <a:r>
              <a:rPr lang="hr-HR" sz="2000" dirty="0" err="1"/>
              <a:t>ale</a:t>
            </a:r>
            <a:r>
              <a:rPr lang="hr-HR" sz="2000" dirty="0"/>
              <a:t> </a:t>
            </a:r>
            <a:r>
              <a:rPr lang="en-US" sz="2000" dirty="0" err="1"/>
              <a:t>učinkovitije</a:t>
            </a:r>
            <a:r>
              <a:rPr lang="en-US" sz="2000" dirty="0"/>
              <a:t>.</a:t>
            </a:r>
          </a:p>
          <a:p>
            <a:pPr>
              <a:lnSpc>
                <a:spcPct val="110000"/>
              </a:lnSpc>
            </a:pPr>
            <a:r>
              <a:rPr lang="en-US" sz="2000" dirty="0"/>
              <a:t>Mala </a:t>
            </a:r>
            <a:r>
              <a:rPr lang="en-US" sz="2000" dirty="0" err="1"/>
              <a:t>djeca</a:t>
            </a:r>
            <a:r>
              <a:rPr lang="en-US" sz="2000" dirty="0"/>
              <a:t> </a:t>
            </a:r>
            <a:r>
              <a:rPr lang="en-US" sz="2000" dirty="0" err="1"/>
              <a:t>nisu</a:t>
            </a:r>
            <a:r>
              <a:rPr lang="en-US" sz="2000" dirty="0"/>
              <a:t> </a:t>
            </a:r>
            <a:r>
              <a:rPr lang="en-US" sz="2000" dirty="0" err="1"/>
              <a:t>osobito</a:t>
            </a:r>
            <a:r>
              <a:rPr lang="en-US" sz="2000" dirty="0"/>
              <a:t> dobra u tome; </a:t>
            </a:r>
            <a:r>
              <a:rPr lang="en-US" sz="2000" dirty="0" err="1"/>
              <a:t>tek</a:t>
            </a:r>
            <a:r>
              <a:rPr lang="en-US" sz="2000" dirty="0"/>
              <a:t> </a:t>
            </a:r>
            <a:r>
              <a:rPr lang="en-US" sz="2000" dirty="0" err="1"/>
              <a:t>kada</a:t>
            </a:r>
            <a:r>
              <a:rPr lang="en-US" sz="2000" dirty="0"/>
              <a:t> </a:t>
            </a:r>
            <a:r>
              <a:rPr lang="hr-HR" sz="2000" dirty="0"/>
              <a:t>postanu</a:t>
            </a:r>
            <a:r>
              <a:rPr lang="en-US" sz="2000" dirty="0"/>
              <a:t> </a:t>
            </a:r>
            <a:r>
              <a:rPr lang="en-US" sz="2000" dirty="0" err="1"/>
              <a:t>učenici</a:t>
            </a:r>
            <a:r>
              <a:rPr lang="en-US" sz="2000" dirty="0"/>
              <a:t> u </a:t>
            </a:r>
            <a:r>
              <a:rPr lang="en-US" sz="2000" dirty="0" err="1"/>
              <a:t>višim</a:t>
            </a:r>
            <a:r>
              <a:rPr lang="en-US" sz="2000" dirty="0"/>
              <a:t> </a:t>
            </a:r>
            <a:r>
              <a:rPr lang="en-US" sz="2000" dirty="0" err="1"/>
              <a:t>razredima</a:t>
            </a:r>
            <a:r>
              <a:rPr lang="en-US" sz="2000" dirty="0"/>
              <a:t> </a:t>
            </a:r>
            <a:r>
              <a:rPr lang="en-US" sz="2000" dirty="0" err="1"/>
              <a:t>osnovne</a:t>
            </a:r>
            <a:r>
              <a:rPr lang="en-US" sz="2000" dirty="0"/>
              <a:t> </a:t>
            </a:r>
            <a:r>
              <a:rPr lang="en-US" sz="2000" dirty="0" err="1"/>
              <a:t>škole</a:t>
            </a:r>
            <a:r>
              <a:rPr lang="en-US" sz="2000" dirty="0"/>
              <a:t>, </a:t>
            </a:r>
            <a:r>
              <a:rPr lang="en-US" sz="2000" dirty="0" err="1"/>
              <a:t>počinju</a:t>
            </a:r>
            <a:r>
              <a:rPr lang="en-US" sz="2000" dirty="0"/>
              <a:t> </a:t>
            </a:r>
            <a:r>
              <a:rPr lang="en-US" sz="2000" dirty="0" err="1"/>
              <a:t>razvijati</a:t>
            </a:r>
            <a:r>
              <a:rPr lang="en-US" sz="2000" dirty="0"/>
              <a:t> </a:t>
            </a:r>
            <a:r>
              <a:rPr lang="en-US" sz="2000" dirty="0" err="1"/>
              <a:t>razumijevanje</a:t>
            </a:r>
            <a:r>
              <a:rPr lang="en-US" sz="2000" dirty="0"/>
              <a:t> </a:t>
            </a:r>
            <a:r>
              <a:rPr lang="en-US" sz="2000" dirty="0" err="1"/>
              <a:t>učinkovitih</a:t>
            </a:r>
            <a:r>
              <a:rPr lang="en-US" sz="2000" dirty="0"/>
              <a:t> </a:t>
            </a:r>
            <a:r>
              <a:rPr lang="en-US" sz="2000" dirty="0" err="1"/>
              <a:t>strategija</a:t>
            </a:r>
            <a:r>
              <a:rPr lang="en-US" sz="2000" dirty="0"/>
              <a:t>.</a:t>
            </a:r>
            <a:endParaRPr lang="hr-HR" sz="2000" dirty="0"/>
          </a:p>
          <a:p>
            <a:pPr>
              <a:lnSpc>
                <a:spcPct val="110000"/>
              </a:lnSpc>
            </a:pPr>
            <a:r>
              <a:rPr lang="hr-HR" sz="2000" dirty="0"/>
              <a:t>Primjer: </a:t>
            </a:r>
            <a:r>
              <a:rPr lang="en-US" sz="2000" i="1" dirty="0"/>
              <a:t>Kada </a:t>
            </a:r>
            <a:r>
              <a:rPr lang="hr-HR" sz="2000" i="1" dirty="0"/>
              <a:t>trebam napisati zadaću, prvo pogledam nekoliko primjera kako bih dobio opću sliku, potom ih detaljno pročitam, a zatim pišem svoju zadaću</a:t>
            </a:r>
            <a:r>
              <a:rPr lang="hr-HR" sz="2000" dirty="0"/>
              <a:t>.  </a:t>
            </a:r>
            <a:endParaRPr lang="en-US" sz="1300" dirty="0"/>
          </a:p>
        </p:txBody>
      </p:sp>
    </p:spTree>
    <p:extLst>
      <p:ext uri="{BB962C8B-B14F-4D97-AF65-F5344CB8AC3E}">
        <p14:creationId xmlns:p14="http://schemas.microsoft.com/office/powerpoint/2010/main" val="732456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3730" y="284740"/>
            <a:ext cx="11256264" cy="760290"/>
          </a:xfrm>
        </p:spPr>
        <p:txBody>
          <a:bodyPr/>
          <a:lstStyle/>
          <a:p>
            <a:r>
              <a:rPr lang="hr-HR" dirty="0"/>
              <a:t>Teorija uma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3875895"/>
              </p:ext>
            </p:extLst>
          </p:nvPr>
        </p:nvGraphicFramePr>
        <p:xfrm>
          <a:off x="1324306" y="1302182"/>
          <a:ext cx="9527912" cy="4867507"/>
        </p:xfrm>
        <a:graphic>
          <a:graphicData uri="http://schemas.openxmlformats.org/drawingml/2006/table">
            <a:tbl>
              <a:tblPr/>
              <a:tblGrid>
                <a:gridCol w="1190989">
                  <a:extLst>
                    <a:ext uri="{9D8B030D-6E8A-4147-A177-3AD203B41FA5}">
                      <a16:colId xmlns:a16="http://schemas.microsoft.com/office/drawing/2014/main" val="3013096565"/>
                    </a:ext>
                  </a:extLst>
                </a:gridCol>
                <a:gridCol w="1190989">
                  <a:extLst>
                    <a:ext uri="{9D8B030D-6E8A-4147-A177-3AD203B41FA5}">
                      <a16:colId xmlns:a16="http://schemas.microsoft.com/office/drawing/2014/main" val="3661214953"/>
                    </a:ext>
                  </a:extLst>
                </a:gridCol>
                <a:gridCol w="1190989">
                  <a:extLst>
                    <a:ext uri="{9D8B030D-6E8A-4147-A177-3AD203B41FA5}">
                      <a16:colId xmlns:a16="http://schemas.microsoft.com/office/drawing/2014/main" val="142053406"/>
                    </a:ext>
                  </a:extLst>
                </a:gridCol>
                <a:gridCol w="1190989">
                  <a:extLst>
                    <a:ext uri="{9D8B030D-6E8A-4147-A177-3AD203B41FA5}">
                      <a16:colId xmlns:a16="http://schemas.microsoft.com/office/drawing/2014/main" val="797193168"/>
                    </a:ext>
                  </a:extLst>
                </a:gridCol>
                <a:gridCol w="1190989">
                  <a:extLst>
                    <a:ext uri="{9D8B030D-6E8A-4147-A177-3AD203B41FA5}">
                      <a16:colId xmlns:a16="http://schemas.microsoft.com/office/drawing/2014/main" val="3172484327"/>
                    </a:ext>
                  </a:extLst>
                </a:gridCol>
                <a:gridCol w="1190989">
                  <a:extLst>
                    <a:ext uri="{9D8B030D-6E8A-4147-A177-3AD203B41FA5}">
                      <a16:colId xmlns:a16="http://schemas.microsoft.com/office/drawing/2014/main" val="3721198759"/>
                    </a:ext>
                  </a:extLst>
                </a:gridCol>
                <a:gridCol w="1190989">
                  <a:extLst>
                    <a:ext uri="{9D8B030D-6E8A-4147-A177-3AD203B41FA5}">
                      <a16:colId xmlns:a16="http://schemas.microsoft.com/office/drawing/2014/main" val="3795986612"/>
                    </a:ext>
                  </a:extLst>
                </a:gridCol>
                <a:gridCol w="1190989">
                  <a:extLst>
                    <a:ext uri="{9D8B030D-6E8A-4147-A177-3AD203B41FA5}">
                      <a16:colId xmlns:a16="http://schemas.microsoft.com/office/drawing/2014/main" val="3208534138"/>
                    </a:ext>
                  </a:extLst>
                </a:gridCol>
              </a:tblGrid>
              <a:tr h="573122">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2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3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4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5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a:txBody>
                    <a:bodyPr/>
                    <a:lstStyle/>
                    <a:p>
                      <a:pPr algn="ctr" rtl="0" fontAlgn="t">
                        <a:spcBef>
                          <a:spcPts val="0"/>
                        </a:spcBef>
                        <a:spcAft>
                          <a:spcPts val="0"/>
                        </a:spcAft>
                      </a:pPr>
                      <a:r>
                        <a:rPr lang="hr-HR" sz="1600" b="1" i="0" u="none" strike="noStrike" dirty="0">
                          <a:solidFill>
                            <a:schemeClr val="tx1"/>
                          </a:solidFill>
                          <a:effectLst/>
                          <a:latin typeface="Arial" panose="020B0604020202020204" pitchFamily="34" charset="0"/>
                        </a:rPr>
                        <a:t>RADNO</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a:txBody>
                    <a:bodyPr/>
                    <a:lstStyle/>
                    <a:p>
                      <a:pPr algn="ctr" rtl="0" fontAlgn="t">
                        <a:spcBef>
                          <a:spcPts val="0"/>
                        </a:spcBef>
                        <a:spcAft>
                          <a:spcPts val="0"/>
                        </a:spcAft>
                      </a:pPr>
                      <a:r>
                        <a:rPr lang="hr-HR" sz="1600" b="1" i="0" u="none" strike="noStrike" dirty="0">
                          <a:solidFill>
                            <a:schemeClr val="tx1"/>
                          </a:solidFill>
                          <a:effectLst/>
                          <a:latin typeface="Arial" panose="020B0604020202020204" pitchFamily="34" charset="0"/>
                        </a:rPr>
                        <a:t>KASNO</a:t>
                      </a:r>
                      <a:r>
                        <a:rPr lang="en-US" sz="1600" b="1" i="0" u="none" strike="noStrike" dirty="0">
                          <a:solidFill>
                            <a:schemeClr val="tx1"/>
                          </a:solidFill>
                          <a:effectLst/>
                          <a:latin typeface="Arial" panose="020B0604020202020204" pitchFamily="34" charset="0"/>
                        </a:rPr>
                        <a:t> </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gridSpan="2">
                  <a:txBody>
                    <a:bodyPr/>
                    <a:lstStyle/>
                    <a:p>
                      <a:pPr algn="ctr" rtl="0" fontAlgn="t">
                        <a:spcBef>
                          <a:spcPts val="0"/>
                        </a:spcBef>
                        <a:spcAft>
                          <a:spcPts val="0"/>
                        </a:spcAft>
                      </a:pPr>
                      <a:r>
                        <a:rPr lang="hr-HR" sz="1600" b="1" i="0" u="none" strike="noStrike" dirty="0">
                          <a:solidFill>
                            <a:schemeClr val="tx1"/>
                          </a:solidFill>
                          <a:effectLst/>
                          <a:latin typeface="Arial" panose="020B0604020202020204" pitchFamily="34" charset="0"/>
                        </a:rPr>
                        <a:t>ADOLESCENCIJA</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chemeClr val="accent3"/>
                    </a:solidFill>
                  </a:tcPr>
                </a:tc>
                <a:tc rowSpan="2" h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extLst>
                  <a:ext uri="{0D108BD9-81ED-4DB2-BD59-A6C34878D82A}">
                    <a16:rowId xmlns:a16="http://schemas.microsoft.com/office/drawing/2014/main" val="1798824271"/>
                  </a:ext>
                </a:extLst>
              </a:tr>
              <a:tr h="668947">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gridSpan="2">
                  <a:txBody>
                    <a:bodyPr/>
                    <a:lstStyle/>
                    <a:p>
                      <a:pPr algn="ctr" rtl="0" fontAlgn="t">
                        <a:spcBef>
                          <a:spcPts val="0"/>
                        </a:spcBef>
                        <a:spcAft>
                          <a:spcPts val="0"/>
                        </a:spcAft>
                      </a:pPr>
                      <a:r>
                        <a:rPr lang="hr-HR" sz="1800" b="1" dirty="0">
                          <a:solidFill>
                            <a:schemeClr val="tx1"/>
                          </a:solidFill>
                          <a:effectLst/>
                        </a:rPr>
                        <a:t>DJETINJSTVO</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h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gridSpan="2"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hMerge="1"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extLst>
                  <a:ext uri="{0D108BD9-81ED-4DB2-BD59-A6C34878D82A}">
                    <a16:rowId xmlns:a16="http://schemas.microsoft.com/office/drawing/2014/main" val="3866743311"/>
                  </a:ext>
                </a:extLst>
              </a:tr>
              <a:tr h="3625438">
                <a:tc>
                  <a:txBody>
                    <a:bodyPr/>
                    <a:lstStyle/>
                    <a:p>
                      <a:pPr fontAlgn="t"/>
                      <a:r>
                        <a:rPr lang="en-US" sz="270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chemeClr val="accent3"/>
                    </a:solidFill>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chemeClr val="accent3"/>
                    </a:solidFill>
                  </a:tcPr>
                </a:tc>
                <a:extLst>
                  <a:ext uri="{0D108BD9-81ED-4DB2-BD59-A6C34878D82A}">
                    <a16:rowId xmlns:a16="http://schemas.microsoft.com/office/drawing/2014/main" val="387209857"/>
                  </a:ext>
                </a:extLst>
              </a:tr>
            </a:tbl>
          </a:graphicData>
        </a:graphic>
      </p:graphicFrame>
      <p:sp>
        <p:nvSpPr>
          <p:cNvPr id="6" name="Pentagon 5"/>
          <p:cNvSpPr/>
          <p:nvPr/>
        </p:nvSpPr>
        <p:spPr>
          <a:xfrm>
            <a:off x="1324306" y="2665244"/>
            <a:ext cx="2403632" cy="92444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Prepozna</a:t>
            </a:r>
            <a:r>
              <a:rPr lang="hr-HR" dirty="0"/>
              <a:t>ti</a:t>
            </a:r>
            <a:r>
              <a:rPr lang="en-US" dirty="0"/>
              <a:t> </a:t>
            </a:r>
            <a:r>
              <a:rPr lang="en-US" dirty="0" err="1"/>
              <a:t>percepciju</a:t>
            </a:r>
            <a:r>
              <a:rPr lang="en-US" dirty="0"/>
              <a:t>, </a:t>
            </a:r>
            <a:r>
              <a:rPr lang="en-US" dirty="0" err="1"/>
              <a:t>emocije</a:t>
            </a:r>
            <a:r>
              <a:rPr lang="en-US" dirty="0"/>
              <a:t> </a:t>
            </a:r>
            <a:r>
              <a:rPr lang="en-US" dirty="0" err="1"/>
              <a:t>i</a:t>
            </a:r>
            <a:r>
              <a:rPr lang="en-US" dirty="0"/>
              <a:t> </a:t>
            </a:r>
            <a:r>
              <a:rPr lang="en-US" dirty="0" err="1"/>
              <a:t>želju</a:t>
            </a:r>
            <a:endParaRPr lang="en-US" dirty="0"/>
          </a:p>
        </p:txBody>
      </p:sp>
      <p:sp>
        <p:nvSpPr>
          <p:cNvPr id="7" name="Pentagon 6"/>
          <p:cNvSpPr/>
          <p:nvPr/>
        </p:nvSpPr>
        <p:spPr>
          <a:xfrm>
            <a:off x="3727938" y="3245618"/>
            <a:ext cx="2403632" cy="92444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Ljudi </a:t>
            </a:r>
            <a:r>
              <a:rPr lang="en-US" dirty="0" err="1"/>
              <a:t>mogu</a:t>
            </a:r>
            <a:r>
              <a:rPr lang="en-US" dirty="0"/>
              <a:t> </a:t>
            </a:r>
            <a:r>
              <a:rPr lang="en-US" dirty="0" err="1"/>
              <a:t>vjerovati</a:t>
            </a:r>
            <a:r>
              <a:rPr lang="en-US" dirty="0"/>
              <a:t> u </a:t>
            </a:r>
            <a:r>
              <a:rPr lang="en-US" dirty="0" err="1"/>
              <a:t>stvari</a:t>
            </a:r>
            <a:r>
              <a:rPr lang="en-US" dirty="0"/>
              <a:t> </a:t>
            </a:r>
            <a:r>
              <a:rPr lang="en-US" dirty="0" err="1"/>
              <a:t>koje</a:t>
            </a:r>
            <a:r>
              <a:rPr lang="en-US" dirty="0"/>
              <a:t> </a:t>
            </a:r>
            <a:r>
              <a:rPr lang="en-US" dirty="0" err="1"/>
              <a:t>nisu</a:t>
            </a:r>
            <a:r>
              <a:rPr lang="en-US" dirty="0"/>
              <a:t> </a:t>
            </a:r>
            <a:r>
              <a:rPr lang="en-US" dirty="0" err="1"/>
              <a:t>istinite</a:t>
            </a:r>
            <a:endParaRPr lang="en-US" dirty="0"/>
          </a:p>
        </p:txBody>
      </p:sp>
      <p:sp>
        <p:nvSpPr>
          <p:cNvPr id="8" name="Pentagon 7"/>
          <p:cNvSpPr/>
          <p:nvPr/>
        </p:nvSpPr>
        <p:spPr>
          <a:xfrm>
            <a:off x="6131570" y="3836418"/>
            <a:ext cx="2881802" cy="127522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Um </a:t>
            </a:r>
            <a:r>
              <a:rPr lang="en-US" sz="1600" dirty="0" err="1"/>
              <a:t>može</a:t>
            </a:r>
            <a:r>
              <a:rPr lang="en-US" sz="1600" dirty="0"/>
              <a:t> </a:t>
            </a:r>
            <a:r>
              <a:rPr lang="en-US" sz="1600" dirty="0" err="1"/>
              <a:t>konstruirati</a:t>
            </a:r>
            <a:r>
              <a:rPr lang="en-US" sz="1600" dirty="0"/>
              <a:t> </a:t>
            </a:r>
            <a:r>
              <a:rPr lang="en-US" sz="1600" dirty="0" err="1"/>
              <a:t>znanje</a:t>
            </a:r>
            <a:r>
              <a:rPr lang="en-US" sz="1600" dirty="0"/>
              <a:t>. </a:t>
            </a:r>
            <a:r>
              <a:rPr lang="hr-HR" sz="1600" dirty="0"/>
              <a:t>L</a:t>
            </a:r>
            <a:r>
              <a:rPr lang="en-US" sz="1600" dirty="0" err="1"/>
              <a:t>judi</a:t>
            </a:r>
            <a:r>
              <a:rPr lang="en-US" sz="1600" dirty="0"/>
              <a:t> </a:t>
            </a:r>
            <a:r>
              <a:rPr lang="en-US" sz="1600" dirty="0" err="1"/>
              <a:t>mogu</a:t>
            </a:r>
            <a:r>
              <a:rPr lang="en-US" sz="1600" dirty="0"/>
              <a:t> </a:t>
            </a:r>
            <a:r>
              <a:rPr lang="en-US" sz="1600" dirty="0" err="1"/>
              <a:t>imati</a:t>
            </a:r>
            <a:r>
              <a:rPr lang="en-US" sz="1600" dirty="0"/>
              <a:t> </a:t>
            </a:r>
            <a:r>
              <a:rPr lang="en-US" sz="1600" dirty="0" err="1"/>
              <a:t>različite</a:t>
            </a:r>
            <a:r>
              <a:rPr lang="en-US" sz="1600" dirty="0"/>
              <a:t> </a:t>
            </a:r>
            <a:r>
              <a:rPr lang="en-US" sz="1600" dirty="0" err="1"/>
              <a:t>percepcije</a:t>
            </a:r>
            <a:r>
              <a:rPr lang="en-US" sz="1600" dirty="0"/>
              <a:t> </a:t>
            </a:r>
            <a:r>
              <a:rPr lang="en-US" sz="1600" dirty="0" err="1"/>
              <a:t>istog</a:t>
            </a:r>
            <a:r>
              <a:rPr lang="en-US" sz="1600" dirty="0"/>
              <a:t> </a:t>
            </a:r>
            <a:r>
              <a:rPr lang="en-US" sz="1600" dirty="0" err="1"/>
              <a:t>predmeta</a:t>
            </a:r>
            <a:r>
              <a:rPr lang="en-US" sz="1600" dirty="0"/>
              <a:t> </a:t>
            </a:r>
            <a:r>
              <a:rPr lang="en-US" sz="1600" dirty="0" err="1"/>
              <a:t>ili</a:t>
            </a:r>
            <a:r>
              <a:rPr lang="en-US" sz="1600" dirty="0"/>
              <a:t> </a:t>
            </a:r>
            <a:r>
              <a:rPr lang="en-US" sz="1600" dirty="0" err="1"/>
              <a:t>događaja</a:t>
            </a:r>
            <a:r>
              <a:rPr lang="en-US" sz="1600" dirty="0"/>
              <a:t>.</a:t>
            </a:r>
          </a:p>
        </p:txBody>
      </p:sp>
      <p:sp>
        <p:nvSpPr>
          <p:cNvPr id="9" name="Pentagon 8"/>
          <p:cNvSpPr/>
          <p:nvPr/>
        </p:nvSpPr>
        <p:spPr>
          <a:xfrm>
            <a:off x="8448586" y="5098054"/>
            <a:ext cx="2403632" cy="1070150"/>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r-HR" dirty="0"/>
              <a:t>P</a:t>
            </a:r>
            <a:r>
              <a:rPr lang="en-US" dirty="0" err="1"/>
              <a:t>ovećana</a:t>
            </a:r>
            <a:r>
              <a:rPr lang="en-US" dirty="0"/>
              <a:t> </a:t>
            </a:r>
            <a:r>
              <a:rPr lang="en-US" dirty="0" err="1"/>
              <a:t>sposobnost</a:t>
            </a:r>
            <a:r>
              <a:rPr lang="en-US" dirty="0"/>
              <a:t> </a:t>
            </a:r>
            <a:r>
              <a:rPr lang="en-US" dirty="0" err="1"/>
              <a:t>upravljanja</a:t>
            </a:r>
            <a:r>
              <a:rPr lang="en-US" dirty="0"/>
              <a:t> </a:t>
            </a:r>
            <a:r>
              <a:rPr lang="en-US" dirty="0" err="1"/>
              <a:t>kognicijom</a:t>
            </a:r>
            <a:endParaRPr lang="en-US" dirty="0"/>
          </a:p>
        </p:txBody>
      </p:sp>
    </p:spTree>
    <p:extLst>
      <p:ext uri="{BB962C8B-B14F-4D97-AF65-F5344CB8AC3E}">
        <p14:creationId xmlns:p14="http://schemas.microsoft.com/office/powerpoint/2010/main" val="262103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a:t>Regulacija</a:t>
            </a:r>
            <a:r>
              <a:rPr lang="en-US" dirty="0"/>
              <a:t> </a:t>
            </a:r>
            <a:r>
              <a:rPr lang="en-US" dirty="0" err="1"/>
              <a:t>metakognicije</a:t>
            </a:r>
            <a:r>
              <a:rPr lang="hr-HR" dirty="0"/>
              <a:t> – koraci za provedbu</a:t>
            </a:r>
            <a:endParaRPr lang="en-US" dirty="0"/>
          </a:p>
        </p:txBody>
      </p:sp>
    </p:spTree>
    <p:extLst>
      <p:ext uri="{BB962C8B-B14F-4D97-AF65-F5344CB8AC3E}">
        <p14:creationId xmlns:p14="http://schemas.microsoft.com/office/powerpoint/2010/main" val="3896545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773724"/>
            <a:ext cx="11256264" cy="5403240"/>
          </a:xfrm>
        </p:spPr>
        <p:txBody>
          <a:bodyPr>
            <a:normAutofit/>
          </a:bodyPr>
          <a:lstStyle/>
          <a:p>
            <a:pPr marL="0" indent="0">
              <a:buNone/>
            </a:pPr>
            <a:r>
              <a:rPr lang="en-US" b="1" dirty="0" err="1"/>
              <a:t>Regulacija</a:t>
            </a:r>
            <a:r>
              <a:rPr lang="en-US" b="1" dirty="0"/>
              <a:t> </a:t>
            </a:r>
            <a:r>
              <a:rPr lang="en-US" b="1" dirty="0" err="1"/>
              <a:t>metakognicije</a:t>
            </a:r>
            <a:r>
              <a:rPr lang="en-US" b="1" dirty="0"/>
              <a:t>; </a:t>
            </a:r>
            <a:r>
              <a:rPr lang="en-US" b="1" dirty="0" err="1"/>
              <a:t>sastoji</a:t>
            </a:r>
            <a:r>
              <a:rPr lang="en-US" b="1" dirty="0"/>
              <a:t> se od tri </a:t>
            </a:r>
            <a:r>
              <a:rPr lang="en-US" b="1" dirty="0" err="1"/>
              <a:t>glavne</a:t>
            </a:r>
            <a:r>
              <a:rPr lang="en-US" b="1" dirty="0"/>
              <a:t> </a:t>
            </a:r>
            <a:r>
              <a:rPr lang="en-US" b="1" dirty="0" err="1"/>
              <a:t>komponente</a:t>
            </a:r>
            <a:r>
              <a:rPr lang="en-US" b="1" dirty="0"/>
              <a:t>: </a:t>
            </a:r>
            <a:endParaRPr lang="hr-HR" b="1" dirty="0"/>
          </a:p>
          <a:p>
            <a:pPr marL="514350" indent="-514350">
              <a:buAutoNum type="arabicPeriod"/>
            </a:pPr>
            <a:r>
              <a:rPr lang="en-US" b="1" dirty="0" err="1"/>
              <a:t>Planiranje</a:t>
            </a:r>
            <a:r>
              <a:rPr lang="en-US" b="1" dirty="0"/>
              <a:t>: </a:t>
            </a:r>
            <a:r>
              <a:rPr lang="en-US" dirty="0" err="1"/>
              <a:t>odnosi</a:t>
            </a:r>
            <a:r>
              <a:rPr lang="en-US" dirty="0"/>
              <a:t> se </a:t>
            </a:r>
            <a:r>
              <a:rPr lang="en-US" dirty="0" err="1"/>
              <a:t>na</a:t>
            </a:r>
            <a:r>
              <a:rPr lang="en-US" dirty="0"/>
              <a:t> </a:t>
            </a:r>
            <a:r>
              <a:rPr lang="en-US" dirty="0" err="1"/>
              <a:t>odgovarajući</a:t>
            </a:r>
            <a:r>
              <a:rPr lang="en-US" dirty="0"/>
              <a:t> </a:t>
            </a:r>
            <a:r>
              <a:rPr lang="en-US" dirty="0" err="1"/>
              <a:t>odabir</a:t>
            </a:r>
            <a:r>
              <a:rPr lang="en-US" dirty="0"/>
              <a:t> </a:t>
            </a:r>
            <a:r>
              <a:rPr lang="en-US" dirty="0" err="1"/>
              <a:t>strategija</a:t>
            </a:r>
            <a:r>
              <a:rPr lang="en-US" dirty="0"/>
              <a:t> </a:t>
            </a:r>
            <a:r>
              <a:rPr lang="en-US" dirty="0" err="1"/>
              <a:t>i</a:t>
            </a:r>
            <a:r>
              <a:rPr lang="en-US" dirty="0"/>
              <a:t> </a:t>
            </a:r>
            <a:r>
              <a:rPr lang="en-US" dirty="0" err="1"/>
              <a:t>ispravnu</a:t>
            </a:r>
            <a:r>
              <a:rPr lang="en-US" dirty="0"/>
              <a:t> </a:t>
            </a:r>
            <a:r>
              <a:rPr lang="en-US" dirty="0" err="1"/>
              <a:t>raspodjelu</a:t>
            </a:r>
            <a:r>
              <a:rPr lang="en-US" dirty="0"/>
              <a:t> </a:t>
            </a:r>
            <a:r>
              <a:rPr lang="en-US" dirty="0" err="1"/>
              <a:t>resursa</a:t>
            </a:r>
            <a:r>
              <a:rPr lang="en-US" dirty="0"/>
              <a:t> koji </a:t>
            </a:r>
            <a:r>
              <a:rPr lang="en-US" dirty="0" err="1"/>
              <a:t>utječu</a:t>
            </a:r>
            <a:r>
              <a:rPr lang="en-US" dirty="0"/>
              <a:t> </a:t>
            </a:r>
            <a:r>
              <a:rPr lang="en-US" dirty="0" err="1"/>
              <a:t>na</a:t>
            </a:r>
            <a:r>
              <a:rPr lang="en-US" dirty="0"/>
              <a:t> </a:t>
            </a:r>
            <a:r>
              <a:rPr lang="en-US" dirty="0" err="1"/>
              <a:t>izvedbu</a:t>
            </a:r>
            <a:r>
              <a:rPr lang="en-US" dirty="0"/>
              <a:t> </a:t>
            </a:r>
            <a:r>
              <a:rPr lang="en-US" dirty="0" err="1"/>
              <a:t>zadatka</a:t>
            </a:r>
            <a:r>
              <a:rPr lang="en-US" dirty="0"/>
              <a:t>. </a:t>
            </a:r>
            <a:endParaRPr lang="hr-HR" dirty="0"/>
          </a:p>
          <a:p>
            <a:pPr marL="514350" indent="-514350">
              <a:buAutoNum type="arabicPeriod"/>
            </a:pPr>
            <a:r>
              <a:rPr lang="en-US" b="1" dirty="0" err="1"/>
              <a:t>Praćenje</a:t>
            </a:r>
            <a:r>
              <a:rPr lang="en-US" b="1" dirty="0"/>
              <a:t>: </a:t>
            </a:r>
            <a:r>
              <a:rPr lang="en-US" dirty="0" err="1"/>
              <a:t>odnosi</a:t>
            </a:r>
            <a:r>
              <a:rPr lang="en-US" dirty="0"/>
              <a:t> se </a:t>
            </a:r>
            <a:r>
              <a:rPr lang="en-US" dirty="0" err="1"/>
              <a:t>na</a:t>
            </a:r>
            <a:r>
              <a:rPr lang="en-US" dirty="0"/>
              <a:t> </a:t>
            </a:r>
            <a:r>
              <a:rPr lang="en-US" dirty="0" err="1"/>
              <a:t>nečiju</a:t>
            </a:r>
            <a:r>
              <a:rPr lang="en-US" dirty="0"/>
              <a:t> </a:t>
            </a:r>
            <a:r>
              <a:rPr lang="en-US" dirty="0" err="1"/>
              <a:t>svijest</a:t>
            </a:r>
            <a:r>
              <a:rPr lang="en-US" dirty="0"/>
              <a:t> o </a:t>
            </a:r>
            <a:r>
              <a:rPr lang="en-US" dirty="0" err="1"/>
              <a:t>razumijevanju</a:t>
            </a:r>
            <a:r>
              <a:rPr lang="en-US" dirty="0"/>
              <a:t> </a:t>
            </a:r>
            <a:r>
              <a:rPr lang="en-US" dirty="0" err="1"/>
              <a:t>i</a:t>
            </a:r>
            <a:r>
              <a:rPr lang="en-US" dirty="0"/>
              <a:t> </a:t>
            </a:r>
            <a:r>
              <a:rPr lang="en-US" dirty="0" err="1"/>
              <a:t>izvedbi</a:t>
            </a:r>
            <a:r>
              <a:rPr lang="en-US" dirty="0"/>
              <a:t> </a:t>
            </a:r>
            <a:r>
              <a:rPr lang="en-US" dirty="0" err="1"/>
              <a:t>zadatka</a:t>
            </a:r>
            <a:r>
              <a:rPr lang="en-US" dirty="0"/>
              <a:t>. </a:t>
            </a:r>
            <a:endParaRPr lang="hr-HR" dirty="0"/>
          </a:p>
          <a:p>
            <a:pPr marL="514350" indent="-514350">
              <a:buAutoNum type="arabicPeriod"/>
            </a:pPr>
            <a:r>
              <a:rPr lang="en-US" b="1" dirty="0" err="1"/>
              <a:t>Ocjenjivanje</a:t>
            </a:r>
            <a:r>
              <a:rPr lang="en-US" b="1" dirty="0"/>
              <a:t>: </a:t>
            </a:r>
            <a:r>
              <a:rPr lang="en-US" dirty="0" err="1"/>
              <a:t>odnosi</a:t>
            </a:r>
            <a:r>
              <a:rPr lang="en-US" dirty="0"/>
              <a:t> se </a:t>
            </a:r>
            <a:r>
              <a:rPr lang="en-US" dirty="0" err="1"/>
              <a:t>na</a:t>
            </a:r>
            <a:r>
              <a:rPr lang="en-US" dirty="0"/>
              <a:t> </a:t>
            </a:r>
            <a:r>
              <a:rPr lang="en-US" dirty="0" err="1"/>
              <a:t>ocjenjivanje</a:t>
            </a:r>
            <a:r>
              <a:rPr lang="en-US" dirty="0"/>
              <a:t> </a:t>
            </a:r>
            <a:r>
              <a:rPr lang="en-US" dirty="0" err="1"/>
              <a:t>konačnog</a:t>
            </a:r>
            <a:r>
              <a:rPr lang="en-US" dirty="0"/>
              <a:t> </a:t>
            </a:r>
            <a:r>
              <a:rPr lang="hr-HR" dirty="0"/>
              <a:t>rezultata</a:t>
            </a:r>
            <a:r>
              <a:rPr lang="en-US" dirty="0"/>
              <a:t> </a:t>
            </a:r>
            <a:r>
              <a:rPr lang="en-US" dirty="0" err="1"/>
              <a:t>zadatka</a:t>
            </a:r>
            <a:r>
              <a:rPr lang="en-US" dirty="0"/>
              <a:t> </a:t>
            </a:r>
            <a:r>
              <a:rPr lang="en-US" dirty="0" err="1"/>
              <a:t>i</a:t>
            </a:r>
            <a:r>
              <a:rPr lang="en-US" dirty="0"/>
              <a:t> </a:t>
            </a:r>
            <a:r>
              <a:rPr lang="en-US" dirty="0" err="1"/>
              <a:t>učinkovitosti</a:t>
            </a:r>
            <a:r>
              <a:rPr lang="en-US" dirty="0"/>
              <a:t> </a:t>
            </a:r>
            <a:r>
              <a:rPr lang="en-US" dirty="0" err="1"/>
              <a:t>kojom</a:t>
            </a:r>
            <a:r>
              <a:rPr lang="en-US" dirty="0"/>
              <a:t> je </a:t>
            </a:r>
            <a:r>
              <a:rPr lang="en-US" dirty="0" err="1"/>
              <a:t>zadatak</a:t>
            </a:r>
            <a:r>
              <a:rPr lang="en-US" dirty="0"/>
              <a:t> </a:t>
            </a:r>
            <a:r>
              <a:rPr lang="en-US" dirty="0" err="1"/>
              <a:t>izvršen</a:t>
            </a:r>
            <a:r>
              <a:rPr lang="en-US" dirty="0"/>
              <a:t>. </a:t>
            </a:r>
            <a:r>
              <a:rPr lang="hr-HR" dirty="0"/>
              <a:t>M</a:t>
            </a:r>
            <a:r>
              <a:rPr lang="en-US" dirty="0" err="1"/>
              <a:t>ože</a:t>
            </a:r>
            <a:r>
              <a:rPr lang="en-US" dirty="0"/>
              <a:t> </a:t>
            </a:r>
            <a:r>
              <a:rPr lang="en-US" dirty="0" err="1"/>
              <a:t>uključivati</a:t>
            </a:r>
            <a:r>
              <a:rPr lang="en-US" dirty="0"/>
              <a:t> ​​</a:t>
            </a:r>
            <a:r>
              <a:rPr lang="en-US" dirty="0" err="1"/>
              <a:t>ponovnu</a:t>
            </a:r>
            <a:r>
              <a:rPr lang="en-US" dirty="0"/>
              <a:t> </a:t>
            </a:r>
            <a:r>
              <a:rPr lang="en-US" dirty="0" err="1"/>
              <a:t>procjenu</a:t>
            </a:r>
            <a:r>
              <a:rPr lang="en-US" dirty="0"/>
              <a:t> </a:t>
            </a:r>
            <a:r>
              <a:rPr lang="en-US" dirty="0" err="1"/>
              <a:t>strategija</a:t>
            </a:r>
            <a:r>
              <a:rPr lang="en-US" dirty="0"/>
              <a:t> </a:t>
            </a:r>
            <a:r>
              <a:rPr lang="en-US" dirty="0" err="1"/>
              <a:t>koje</a:t>
            </a:r>
            <a:r>
              <a:rPr lang="en-US" dirty="0"/>
              <a:t> </a:t>
            </a:r>
            <a:r>
              <a:rPr lang="en-US" dirty="0" err="1"/>
              <a:t>su</a:t>
            </a:r>
            <a:r>
              <a:rPr lang="en-US" dirty="0"/>
              <a:t> </a:t>
            </a:r>
            <a:r>
              <a:rPr lang="en-US" dirty="0" err="1"/>
              <a:t>korištene</a:t>
            </a:r>
            <a:r>
              <a:rPr lang="en-US" dirty="0"/>
              <a:t>.</a:t>
            </a:r>
          </a:p>
        </p:txBody>
      </p:sp>
    </p:spTree>
    <p:extLst>
      <p:ext uri="{BB962C8B-B14F-4D97-AF65-F5344CB8AC3E}">
        <p14:creationId xmlns:p14="http://schemas.microsoft.com/office/powerpoint/2010/main" val="223685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07206251"/>
              </p:ext>
            </p:extLst>
          </p:nvPr>
        </p:nvGraphicFramePr>
        <p:xfrm>
          <a:off x="643467" y="650560"/>
          <a:ext cx="10905067" cy="5556880"/>
        </p:xfrm>
        <a:graphic>
          <a:graphicData uri="http://schemas.openxmlformats.org/drawingml/2006/table">
            <a:tbl>
              <a:tblPr firstRow="1" bandRow="1">
                <a:tableStyleId>{E8B1032C-EA38-4F05-BA0D-38AFFFC7BED3}</a:tableStyleId>
              </a:tblPr>
              <a:tblGrid>
                <a:gridCol w="3536911">
                  <a:extLst>
                    <a:ext uri="{9D8B030D-6E8A-4147-A177-3AD203B41FA5}">
                      <a16:colId xmlns:a16="http://schemas.microsoft.com/office/drawing/2014/main" val="20000"/>
                    </a:ext>
                  </a:extLst>
                </a:gridCol>
                <a:gridCol w="3730131">
                  <a:extLst>
                    <a:ext uri="{9D8B030D-6E8A-4147-A177-3AD203B41FA5}">
                      <a16:colId xmlns:a16="http://schemas.microsoft.com/office/drawing/2014/main" val="20001"/>
                    </a:ext>
                  </a:extLst>
                </a:gridCol>
                <a:gridCol w="3638025">
                  <a:extLst>
                    <a:ext uri="{9D8B030D-6E8A-4147-A177-3AD203B41FA5}">
                      <a16:colId xmlns:a16="http://schemas.microsoft.com/office/drawing/2014/main" val="20002"/>
                    </a:ext>
                  </a:extLst>
                </a:gridCol>
              </a:tblGrid>
              <a:tr h="911737">
                <a:tc>
                  <a:txBody>
                    <a:bodyPr/>
                    <a:lstStyle/>
                    <a:p>
                      <a:r>
                        <a:rPr lang="en-US" sz="2400" b="1">
                          <a:solidFill>
                            <a:schemeClr val="tx1"/>
                          </a:solidFill>
                          <a:latin typeface="Arial" panose="020B0604020202020204" pitchFamily="34" charset="0"/>
                          <a:cs typeface="Arial" panose="020B0604020202020204" pitchFamily="34" charset="0"/>
                        </a:rPr>
                        <a:t>Prije učenja zapitajte se...</a:t>
                      </a:r>
                    </a:p>
                  </a:txBody>
                  <a:tcPr marL="117897" marR="117897" marT="58949" marB="58949">
                    <a:lnL>
                      <a:noFill/>
                    </a:lnL>
                    <a:lnR>
                      <a:noFill/>
                    </a:lnR>
                    <a:lnT>
                      <a:noFill/>
                    </a:lnT>
                    <a:lnB w="19050">
                      <a:solidFill>
                        <a:schemeClr val="accent1"/>
                      </a:solidFill>
                    </a:lnB>
                    <a:noFill/>
                  </a:tcPr>
                </a:tc>
                <a:tc>
                  <a:txBody>
                    <a:bodyPr/>
                    <a:lstStyle/>
                    <a:p>
                      <a:r>
                        <a:rPr lang="hr-HR" sz="2400" b="1">
                          <a:solidFill>
                            <a:schemeClr val="tx1"/>
                          </a:solidFill>
                          <a:latin typeface="Arial" panose="020B0604020202020204" pitchFamily="34" charset="0"/>
                          <a:cs typeface="Arial" panose="020B0604020202020204" pitchFamily="34" charset="0"/>
                        </a:rPr>
                        <a:t>Tijekom </a:t>
                      </a:r>
                      <a:r>
                        <a:rPr lang="en-US" sz="2400" b="1">
                          <a:solidFill>
                            <a:schemeClr val="tx1"/>
                          </a:solidFill>
                          <a:latin typeface="Arial" panose="020B0604020202020204" pitchFamily="34" charset="0"/>
                          <a:cs typeface="Arial" panose="020B0604020202020204" pitchFamily="34" charset="0"/>
                        </a:rPr>
                        <a:t>učenja zapitajte se...</a:t>
                      </a:r>
                    </a:p>
                  </a:txBody>
                  <a:tcPr marL="117897" marR="117897" marT="58949" marB="58949">
                    <a:lnL>
                      <a:noFill/>
                    </a:lnL>
                    <a:lnR>
                      <a:noFill/>
                    </a:lnR>
                    <a:lnT>
                      <a:noFill/>
                    </a:lnT>
                    <a:lnB w="19050">
                      <a:solidFill>
                        <a:schemeClr val="accent1"/>
                      </a:solidFill>
                    </a:lnB>
                    <a:noFill/>
                  </a:tcPr>
                </a:tc>
                <a:tc>
                  <a:txBody>
                    <a:bodyPr/>
                    <a:lstStyle/>
                    <a:p>
                      <a:r>
                        <a:rPr lang="hr-HR" sz="2400" b="1">
                          <a:solidFill>
                            <a:schemeClr val="tx1"/>
                          </a:solidFill>
                          <a:latin typeface="Arial" panose="020B0604020202020204" pitchFamily="34" charset="0"/>
                          <a:cs typeface="Arial" panose="020B0604020202020204" pitchFamily="34" charset="0"/>
                        </a:rPr>
                        <a:t>Nakon</a:t>
                      </a:r>
                      <a:r>
                        <a:rPr lang="en-US" sz="2400" b="1">
                          <a:solidFill>
                            <a:schemeClr val="tx1"/>
                          </a:solidFill>
                          <a:latin typeface="Arial" panose="020B0604020202020204" pitchFamily="34" charset="0"/>
                          <a:cs typeface="Arial" panose="020B0604020202020204" pitchFamily="34" charset="0"/>
                        </a:rPr>
                        <a:t> učenja zapitajte se...</a:t>
                      </a:r>
                    </a:p>
                  </a:txBody>
                  <a:tcPr marL="117897" marR="117897" marT="58949" marB="58949">
                    <a:lnL>
                      <a:noFill/>
                    </a:lnL>
                    <a:lnR>
                      <a:noFill/>
                    </a:lnR>
                    <a:lnT>
                      <a:noFill/>
                    </a:lnT>
                    <a:lnB w="19050">
                      <a:solidFill>
                        <a:schemeClr val="accent1"/>
                      </a:solidFill>
                    </a:lnB>
                    <a:noFill/>
                  </a:tcPr>
                </a:tc>
                <a:extLst>
                  <a:ext uri="{0D108BD9-81ED-4DB2-BD59-A6C34878D82A}">
                    <a16:rowId xmlns:a16="http://schemas.microsoft.com/office/drawing/2014/main" val="10001"/>
                  </a:ext>
                </a:extLst>
              </a:tr>
              <a:tr h="4645143">
                <a:tc>
                  <a:txBody>
                    <a:bodyPr/>
                    <a:lstStyle/>
                    <a:p>
                      <a:pPr marL="285750" indent="-285750" algn="l">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je </a:t>
                      </a:r>
                      <a:r>
                        <a:rPr lang="en-US" sz="2400" dirty="0" err="1">
                          <a:solidFill>
                            <a:schemeClr val="tx1"/>
                          </a:solidFill>
                          <a:latin typeface="Arial" panose="020B0604020202020204" pitchFamily="34" charset="0"/>
                          <a:cs typeface="Arial" panose="020B0604020202020204" pitchFamily="34" charset="0"/>
                        </a:rPr>
                        <a:t>moj</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cilj</a:t>
                      </a:r>
                      <a:r>
                        <a:rPr lang="en-US" sz="2400" dirty="0">
                          <a:solidFill>
                            <a:schemeClr val="tx1"/>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Koji je </a:t>
                      </a:r>
                      <a:r>
                        <a:rPr lang="en-US" sz="2400" dirty="0" err="1">
                          <a:solidFill>
                            <a:schemeClr val="tx1"/>
                          </a:solidFill>
                          <a:latin typeface="Arial" panose="020B0604020202020204" pitchFamily="34" charset="0"/>
                          <a:cs typeface="Arial" panose="020B0604020202020204" pitchFamily="34" charset="0"/>
                        </a:rPr>
                        <a:t>najbolji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način</a:t>
                      </a:r>
                      <a:r>
                        <a:rPr lang="en-US" sz="2400" dirty="0">
                          <a:solidFill>
                            <a:schemeClr val="tx1"/>
                          </a:solidFill>
                          <a:latin typeface="Arial" panose="020B0604020202020204" pitchFamily="34" charset="0"/>
                          <a:cs typeface="Arial" panose="020B0604020202020204" pitchFamily="34" charset="0"/>
                        </a:rPr>
                        <a:t> da do </a:t>
                      </a:r>
                      <a:r>
                        <a:rPr lang="en-US" sz="2400" dirty="0" err="1">
                          <a:solidFill>
                            <a:schemeClr val="tx1"/>
                          </a:solidFill>
                          <a:latin typeface="Arial" panose="020B0604020202020204" pitchFamily="34" charset="0"/>
                          <a:cs typeface="Arial" panose="020B0604020202020204" pitchFamily="34" charset="0"/>
                        </a:rPr>
                        <a:t>njega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dođe</a:t>
                      </a:r>
                      <a:r>
                        <a:rPr lang="hr-HR" sz="2400" dirty="0">
                          <a:solidFill>
                            <a:schemeClr val="tx1"/>
                          </a:solidFill>
                          <a:latin typeface="Arial" panose="020B0604020202020204" pitchFamily="34" charset="0"/>
                          <a:cs typeface="Arial" panose="020B0604020202020204" pitchFamily="34" charset="0"/>
                        </a:rPr>
                        <a:t>m</a:t>
                      </a:r>
                      <a:r>
                        <a:rPr lang="en-US" sz="2400" dirty="0">
                          <a:solidFill>
                            <a:schemeClr val="tx1"/>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Jesam</a:t>
                      </a:r>
                      <a:r>
                        <a:rPr lang="en-US" sz="2400" dirty="0">
                          <a:solidFill>
                            <a:schemeClr val="tx1"/>
                          </a:solidFill>
                          <a:latin typeface="Arial" panose="020B0604020202020204" pitchFamily="34" charset="0"/>
                          <a:cs typeface="Arial" panose="020B0604020202020204" pitchFamily="34" charset="0"/>
                        </a:rPr>
                        <a:t> li </a:t>
                      </a:r>
                      <a:r>
                        <a:rPr lang="en-US" sz="2400" dirty="0" err="1">
                          <a:solidFill>
                            <a:schemeClr val="tx1"/>
                          </a:solidFill>
                          <a:latin typeface="Arial" panose="020B0604020202020204" pitchFamily="34" charset="0"/>
                          <a:cs typeface="Arial" panose="020B0604020202020204" pitchFamily="34" charset="0"/>
                        </a:rPr>
                        <a:t>već</a:t>
                      </a:r>
                      <a:r>
                        <a:rPr lang="en-US" sz="2400" dirty="0">
                          <a:solidFill>
                            <a:schemeClr val="tx1"/>
                          </a:solidFill>
                          <a:latin typeface="Arial" panose="020B0604020202020204" pitchFamily="34" charset="0"/>
                          <a:cs typeface="Arial" panose="020B0604020202020204" pitchFamily="34" charset="0"/>
                        </a:rPr>
                        <a:t> radio </a:t>
                      </a:r>
                      <a:r>
                        <a:rPr lang="en-US" sz="2400" dirty="0" err="1">
                          <a:solidFill>
                            <a:schemeClr val="tx1"/>
                          </a:solidFill>
                          <a:latin typeface="Arial" panose="020B0604020202020204" pitchFamily="34" charset="0"/>
                          <a:cs typeface="Arial" panose="020B0604020202020204" pitchFamily="34" charset="0"/>
                        </a:rPr>
                        <a:t>ovakav</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zadatak</a:t>
                      </a:r>
                      <a:r>
                        <a:rPr lang="en-US" sz="2400" dirty="0">
                          <a:solidFill>
                            <a:schemeClr val="tx1"/>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Hoće</a:t>
                      </a:r>
                      <a:r>
                        <a:rPr lang="en-US" sz="2400" dirty="0">
                          <a:solidFill>
                            <a:schemeClr val="tx1"/>
                          </a:solidFill>
                          <a:latin typeface="Arial" panose="020B0604020202020204" pitchFamily="34" charset="0"/>
                          <a:cs typeface="Arial" panose="020B0604020202020204" pitchFamily="34" charset="0"/>
                        </a:rPr>
                        <a:t> li </a:t>
                      </a:r>
                      <a:r>
                        <a:rPr lang="en-US" sz="2400" dirty="0" err="1">
                          <a:solidFill>
                            <a:schemeClr val="tx1"/>
                          </a:solidFill>
                          <a:latin typeface="Arial" panose="020B0604020202020204" pitchFamily="34" charset="0"/>
                          <a:cs typeface="Arial" panose="020B0604020202020204" pitchFamily="34" charset="0"/>
                        </a:rPr>
                        <a:t>isti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pristup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uspjeti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ovaj</a:t>
                      </a:r>
                      <a:r>
                        <a:rPr lang="en-US" sz="2400" dirty="0">
                          <a:solidFill>
                            <a:schemeClr val="tx1"/>
                          </a:solidFill>
                          <a:latin typeface="Arial" panose="020B0604020202020204" pitchFamily="34" charset="0"/>
                          <a:cs typeface="Arial" panose="020B0604020202020204" pitchFamily="34" charset="0"/>
                        </a:rPr>
                        <a:t> put?</a:t>
                      </a:r>
                    </a:p>
                    <a:p>
                      <a:pPr marL="285750" indent="-2857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Ako ne, koji je </a:t>
                      </a:r>
                      <a:r>
                        <a:rPr lang="en-US" sz="2400" dirty="0" err="1">
                          <a:solidFill>
                            <a:schemeClr val="tx1"/>
                          </a:solidFill>
                          <a:latin typeface="Arial" panose="020B0604020202020204" pitchFamily="34" charset="0"/>
                          <a:cs typeface="Arial" panose="020B0604020202020204" pitchFamily="34" charset="0"/>
                        </a:rPr>
                        <a:t>najbolji</a:t>
                      </a:r>
                      <a:r>
                        <a:rPr lang="en-US" sz="2400" dirty="0">
                          <a:solidFill>
                            <a:schemeClr val="tx1"/>
                          </a:solidFill>
                          <a:latin typeface="Arial" panose="020B0604020202020204" pitchFamily="34" charset="0"/>
                          <a:cs typeface="Arial" panose="020B0604020202020204" pitchFamily="34" charset="0"/>
                        </a:rPr>
                        <a:t> plan za </a:t>
                      </a:r>
                      <a:r>
                        <a:rPr lang="en-US" sz="2400" dirty="0" err="1">
                          <a:solidFill>
                            <a:schemeClr val="tx1"/>
                          </a:solidFill>
                          <a:latin typeface="Arial" panose="020B0604020202020204" pitchFamily="34" charset="0"/>
                          <a:cs typeface="Arial" panose="020B0604020202020204" pitchFamily="34" charset="0"/>
                        </a:rPr>
                        <a:t>obavljanje</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ovog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zadatka</a:t>
                      </a:r>
                      <a:r>
                        <a:rPr lang="en-US" sz="2400" dirty="0">
                          <a:solidFill>
                            <a:schemeClr val="tx1"/>
                          </a:solidFill>
                          <a:latin typeface="Arial" panose="020B0604020202020204" pitchFamily="34" charset="0"/>
                          <a:cs typeface="Arial" panose="020B0604020202020204" pitchFamily="34" charset="0"/>
                        </a:rPr>
                        <a:t>?</a:t>
                      </a:r>
                    </a:p>
                  </a:txBody>
                  <a:tcPr marL="117897" marR="117897" marT="58949" marB="58949">
                    <a:lnL>
                      <a:noFill/>
                    </a:lnL>
                    <a:lnR>
                      <a:noFill/>
                    </a:lnR>
                    <a:lnT w="19050">
                      <a:solidFill>
                        <a:schemeClr val="accent1"/>
                      </a:solidFill>
                    </a:lnT>
                    <a:lnB w="12700">
                      <a:solidFill>
                        <a:schemeClr val="accent1"/>
                      </a:solidFill>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latin typeface="Arial" panose="020B0604020202020204" pitchFamily="34" charset="0"/>
                          <a:cs typeface="Arial" panose="020B0604020202020204" pitchFamily="34" charset="0"/>
                        </a:rPr>
                        <a:t>Kako napreduje moje učenje u odnosu na cilj učenja i kriterije uspjeha?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latin typeface="Arial" panose="020B0604020202020204" pitchFamily="34" charset="0"/>
                          <a:cs typeface="Arial" panose="020B0604020202020204" pitchFamily="34" charset="0"/>
                        </a:rPr>
                        <a:t>Trebam li promijeniti svoju strategiju?</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latin typeface="Arial" panose="020B0604020202020204" pitchFamily="34" charset="0"/>
                          <a:cs typeface="Arial" panose="020B0604020202020204" pitchFamily="34" charset="0"/>
                        </a:rPr>
                        <a:t>Ako nastavim ovako kako </a:t>
                      </a:r>
                      <a:r>
                        <a:rPr lang="hr-HR" sz="2400">
                          <a:solidFill>
                            <a:schemeClr val="tx1"/>
                          </a:solidFill>
                          <a:latin typeface="Arial" panose="020B0604020202020204" pitchFamily="34" charset="0"/>
                          <a:cs typeface="Arial" panose="020B0604020202020204" pitchFamily="34" charset="0"/>
                        </a:rPr>
                        <a:t>samo započeo</a:t>
                      </a:r>
                      <a:r>
                        <a:rPr lang="en-US" sz="2400">
                          <a:solidFill>
                            <a:schemeClr val="tx1"/>
                          </a:solidFill>
                          <a:latin typeface="Arial" panose="020B0604020202020204" pitchFamily="34" charset="0"/>
                          <a:cs typeface="Arial" panose="020B0604020202020204" pitchFamily="34" charset="0"/>
                        </a:rPr>
                        <a:t>, hoću li biti uspješan?</a:t>
                      </a:r>
                    </a:p>
                  </a:txBody>
                  <a:tcPr marL="117897" marR="117897" marT="58949" marB="58949">
                    <a:lnL>
                      <a:noFill/>
                    </a:lnL>
                    <a:lnR>
                      <a:noFill/>
                    </a:lnR>
                    <a:lnT w="19050">
                      <a:solidFill>
                        <a:schemeClr val="accent1"/>
                      </a:solidFill>
                    </a:lnT>
                    <a:lnB w="12700">
                      <a:solidFill>
                        <a:schemeClr val="accent1"/>
                      </a:solidFill>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err="1">
                          <a:solidFill>
                            <a:schemeClr val="tx1"/>
                          </a:solidFill>
                          <a:latin typeface="Arial" panose="020B0604020202020204" pitchFamily="34" charset="0"/>
                          <a:cs typeface="Arial" panose="020B0604020202020204" pitchFamily="34" charset="0"/>
                        </a:rPr>
                        <a:t>Jesam</a:t>
                      </a:r>
                      <a:r>
                        <a:rPr lang="en-US" sz="2400" dirty="0">
                          <a:solidFill>
                            <a:schemeClr val="tx1"/>
                          </a:solidFill>
                          <a:latin typeface="Arial" panose="020B0604020202020204" pitchFamily="34" charset="0"/>
                          <a:cs typeface="Arial" panose="020B0604020202020204" pitchFamily="34" charset="0"/>
                        </a:rPr>
                        <a:t> li </a:t>
                      </a:r>
                      <a:r>
                        <a:rPr lang="en-US" sz="2400" dirty="0" err="1">
                          <a:solidFill>
                            <a:schemeClr val="tx1"/>
                          </a:solidFill>
                          <a:latin typeface="Arial" panose="020B0604020202020204" pitchFamily="34" charset="0"/>
                          <a:cs typeface="Arial" panose="020B0604020202020204" pitchFamily="34" charset="0"/>
                        </a:rPr>
                        <a:t>postigao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svoj</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cilj</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učenja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hr-HR" sz="2400" dirty="0">
                          <a:solidFill>
                            <a:schemeClr val="tx1"/>
                          </a:solidFill>
                          <a:latin typeface="Arial" panose="020B0604020202020204" pitchFamily="34" charset="0"/>
                          <a:cs typeface="Arial" panose="020B0604020202020204" pitchFamily="34" charset="0"/>
                        </a:rPr>
                        <a:t> da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ili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en-US" sz="2400" dirty="0">
                          <a:solidFill>
                            <a:schemeClr val="tx1"/>
                          </a:solidFill>
                          <a:latin typeface="Arial" panose="020B0604020202020204" pitchFamily="34" charset="0"/>
                          <a:cs typeface="Arial" panose="020B0604020202020204" pitchFamily="34" charset="0"/>
                        </a:rPr>
                        <a:t> ne?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je </a:t>
                      </a:r>
                      <a:r>
                        <a:rPr lang="en-US" sz="2400" dirty="0" err="1">
                          <a:solidFill>
                            <a:schemeClr val="tx1"/>
                          </a:solidFill>
                          <a:latin typeface="Arial" panose="020B0604020202020204" pitchFamily="34" charset="0"/>
                          <a:cs typeface="Arial" panose="020B0604020202020204" pitchFamily="34" charset="0"/>
                        </a:rPr>
                        <a:t>bilo</a:t>
                      </a:r>
                      <a:r>
                        <a:rPr lang="en-US" sz="2400" dirty="0">
                          <a:solidFill>
                            <a:schemeClr val="tx1"/>
                          </a:solidFill>
                          <a:latin typeface="Arial" panose="020B0604020202020204" pitchFamily="34" charset="0"/>
                          <a:cs typeface="Arial" panose="020B0604020202020204" pitchFamily="34" charset="0"/>
                        </a:rPr>
                        <a:t> dobro u </a:t>
                      </a:r>
                      <a:r>
                        <a:rPr lang="en-US" sz="2400" dirty="0" err="1">
                          <a:solidFill>
                            <a:schemeClr val="tx1"/>
                          </a:solidFill>
                          <a:latin typeface="Arial" panose="020B0604020202020204" pitchFamily="34" charset="0"/>
                          <a:cs typeface="Arial" panose="020B0604020202020204" pitchFamily="34" charset="0"/>
                        </a:rPr>
                        <a:t>obavljanju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ovog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zadatka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nije</a:t>
                      </a:r>
                      <a:r>
                        <a:rPr lang="en-US" sz="2400" dirty="0">
                          <a:solidFill>
                            <a:schemeClr val="tx1"/>
                          </a:solidFill>
                          <a:latin typeface="Arial" panose="020B0604020202020204" pitchFamily="34" charset="0"/>
                          <a:cs typeface="Arial" panose="020B0604020202020204" pitchFamily="34" charset="0"/>
                        </a:rPr>
                        <a:t> dobro </a:t>
                      </a:r>
                      <a:r>
                        <a:rPr lang="en-US" sz="2400" dirty="0" err="1">
                          <a:solidFill>
                            <a:schemeClr val="tx1"/>
                          </a:solidFill>
                          <a:latin typeface="Arial" panose="020B0604020202020204" pitchFamily="34" charset="0"/>
                          <a:cs typeface="Arial" panose="020B0604020202020204" pitchFamily="34" charset="0"/>
                        </a:rPr>
                        <a:t>funkcioniralo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en-US" sz="2400" dirty="0">
                          <a:solidFill>
                            <a:schemeClr val="tx1"/>
                          </a:solidFill>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latin typeface="Arial" panose="020B0604020202020204" pitchFamily="34" charset="0"/>
                          <a:cs typeface="Arial" panose="020B0604020202020204" pitchFamily="34" charset="0"/>
                        </a:rPr>
                        <a:t>Ako u </a:t>
                      </a:r>
                      <a:r>
                        <a:rPr lang="en-US" sz="2400" dirty="0" err="1">
                          <a:solidFill>
                            <a:schemeClr val="tx1"/>
                          </a:solidFill>
                          <a:latin typeface="Arial" panose="020B0604020202020204" pitchFamily="34" charset="0"/>
                          <a:cs typeface="Arial" panose="020B0604020202020204" pitchFamily="34" charset="0"/>
                        </a:rPr>
                        <a:t>budućnosti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dobijem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sličan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zadatak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učiniti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drugačije</a:t>
                      </a:r>
                      <a:r>
                        <a:rPr lang="en-US" sz="2400" dirty="0">
                          <a:solidFill>
                            <a:schemeClr val="tx1"/>
                          </a:solidFill>
                          <a:latin typeface="Arial" panose="020B0604020202020204" pitchFamily="34" charset="0"/>
                          <a:cs typeface="Arial" panose="020B0604020202020204" pitchFamily="34" charset="0"/>
                        </a:rPr>
                        <a:t>?</a:t>
                      </a:r>
                    </a:p>
                  </a:txBody>
                  <a:tcPr marL="117897" marR="117897" marT="58949" marB="58949">
                    <a:lnL>
                      <a:noFill/>
                    </a:lnL>
                    <a:lnR>
                      <a:noFill/>
                    </a:lnR>
                    <a:lnT w="19050">
                      <a:solidFill>
                        <a:schemeClr val="accent1"/>
                      </a:solidFill>
                    </a:lnT>
                    <a:lnB w="12700">
                      <a:solidFill>
                        <a:schemeClr val="accent1"/>
                      </a:solidFill>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20645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r-HR" dirty="0" err="1"/>
              <a:t>Metakognicija</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3560096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6203" y="1443390"/>
            <a:ext cx="3268216" cy="3405880"/>
          </a:xfrm>
        </p:spPr>
        <p:txBody>
          <a:bodyPr>
            <a:normAutofit/>
          </a:bodyPr>
          <a:lstStyle/>
          <a:p>
            <a:r>
              <a:rPr lang="en-US" sz="4700" dirty="0" err="1"/>
              <a:t>Postavljajte</a:t>
            </a:r>
            <a:r>
              <a:rPr lang="en-US" sz="4700" dirty="0"/>
              <a:t> </a:t>
            </a:r>
            <a:r>
              <a:rPr lang="en-US" sz="4700" dirty="0" err="1"/>
              <a:t>si</a:t>
            </a:r>
            <a:r>
              <a:rPr lang="en-US" sz="4700" dirty="0"/>
              <a:t> </a:t>
            </a:r>
            <a:r>
              <a:rPr lang="en-US" sz="4700" dirty="0" err="1"/>
              <a:t>pitanja</a:t>
            </a:r>
            <a:endParaRPr lang="en-US" sz="4700" dirty="0"/>
          </a:p>
        </p:txBody>
      </p:sp>
      <p:sp>
        <p:nvSpPr>
          <p:cNvPr id="3" name="Content Placeholder 2"/>
          <p:cNvSpPr>
            <a:spLocks noGrp="1"/>
          </p:cNvSpPr>
          <p:nvPr>
            <p:ph idx="1"/>
          </p:nvPr>
        </p:nvSpPr>
        <p:spPr>
          <a:xfrm>
            <a:off x="1011936" y="1266614"/>
            <a:ext cx="6388608" cy="4219786"/>
          </a:xfrm>
        </p:spPr>
        <p:txBody>
          <a:bodyPr anchor="ctr">
            <a:noAutofit/>
          </a:bodyPr>
          <a:lstStyle/>
          <a:p>
            <a:pPr marL="0" indent="0">
              <a:lnSpc>
                <a:spcPct val="110000"/>
              </a:lnSpc>
              <a:buNone/>
            </a:pPr>
            <a:r>
              <a:rPr lang="en-US" sz="1600" b="1" dirty="0" err="1"/>
              <a:t>Postavljanje</a:t>
            </a:r>
            <a:r>
              <a:rPr lang="en-US" sz="1600" b="1" dirty="0"/>
              <a:t> </a:t>
            </a:r>
            <a:r>
              <a:rPr lang="en-US" sz="1600" b="1" dirty="0" err="1"/>
              <a:t>samorefleksivnih</a:t>
            </a:r>
            <a:r>
              <a:rPr lang="en-US" sz="1600" b="1" dirty="0"/>
              <a:t> </a:t>
            </a:r>
            <a:r>
              <a:rPr lang="en-US" sz="1600" b="1" dirty="0" err="1"/>
              <a:t>pitanja</a:t>
            </a:r>
            <a:r>
              <a:rPr lang="en-US" sz="1600" b="1" dirty="0"/>
              <a:t> </a:t>
            </a:r>
            <a:r>
              <a:rPr lang="en-US" sz="1600" b="1" dirty="0" err="1"/>
              <a:t>ključno</a:t>
            </a:r>
            <a:r>
              <a:rPr lang="en-US" sz="1600" b="1" dirty="0"/>
              <a:t> je za </a:t>
            </a:r>
            <a:r>
              <a:rPr lang="en-US" sz="1600" b="1" dirty="0" err="1"/>
              <a:t>metakogniciju</a:t>
            </a:r>
            <a:r>
              <a:rPr lang="en-US" sz="1600" b="1" dirty="0"/>
              <a:t>. </a:t>
            </a:r>
            <a:r>
              <a:rPr lang="en-US" sz="1600" dirty="0" err="1"/>
              <a:t>Odvojite</a:t>
            </a:r>
            <a:r>
              <a:rPr lang="en-US" sz="1600" dirty="0"/>
              <a:t> </a:t>
            </a:r>
            <a:r>
              <a:rPr lang="en-US" sz="1600" dirty="0" err="1"/>
              <a:t>vrijeme</a:t>
            </a:r>
            <a:r>
              <a:rPr lang="en-US" sz="1600" dirty="0"/>
              <a:t> da </a:t>
            </a:r>
            <a:r>
              <a:rPr lang="en-US" sz="1600" dirty="0" err="1"/>
              <a:t>budete</a:t>
            </a:r>
            <a:r>
              <a:rPr lang="en-US" sz="1600" dirty="0"/>
              <a:t> </a:t>
            </a:r>
            <a:r>
              <a:rPr lang="en-US" sz="1600" dirty="0" err="1"/>
              <a:t>introspektivni</a:t>
            </a:r>
            <a:r>
              <a:rPr lang="en-US" sz="1600" dirty="0"/>
              <a:t> </a:t>
            </a:r>
            <a:r>
              <a:rPr lang="en-US" sz="1600" dirty="0" err="1"/>
              <a:t>i</a:t>
            </a:r>
            <a:r>
              <a:rPr lang="en-US" sz="1600" dirty="0"/>
              <a:t> </a:t>
            </a:r>
            <a:r>
              <a:rPr lang="en-US" sz="1600" dirty="0" err="1"/>
              <a:t>iskreni</a:t>
            </a:r>
            <a:r>
              <a:rPr lang="en-US" sz="1600" dirty="0"/>
              <a:t> </a:t>
            </a:r>
            <a:r>
              <a:rPr lang="en-US" sz="1600" dirty="0" err="1"/>
              <a:t>prema</a:t>
            </a:r>
            <a:r>
              <a:rPr lang="en-US" sz="1600" dirty="0"/>
              <a:t> </a:t>
            </a:r>
            <a:r>
              <a:rPr lang="en-US" sz="1600" dirty="0" err="1"/>
              <a:t>sebi</a:t>
            </a:r>
            <a:r>
              <a:rPr lang="en-US" sz="1600" dirty="0"/>
              <a:t> o </a:t>
            </a:r>
            <a:r>
              <a:rPr lang="en-US" sz="1600" dirty="0" err="1"/>
              <a:t>sv</a:t>
            </a:r>
            <a:r>
              <a:rPr lang="hr-HR" sz="1600" dirty="0" err="1"/>
              <a:t>ojem</a:t>
            </a:r>
            <a:r>
              <a:rPr lang="en-US" sz="1600" dirty="0"/>
              <a:t> </a:t>
            </a:r>
            <a:r>
              <a:rPr lang="en-US" sz="1600" dirty="0" err="1"/>
              <a:t>razumijevanju</a:t>
            </a:r>
            <a:r>
              <a:rPr lang="en-US" sz="1600" dirty="0"/>
              <a:t>. U </a:t>
            </a:r>
            <a:r>
              <a:rPr lang="en-US" sz="1600" dirty="0" err="1"/>
              <a:t>nastavku</a:t>
            </a:r>
            <a:r>
              <a:rPr lang="en-US" sz="1600" dirty="0"/>
              <a:t> </a:t>
            </a:r>
            <a:r>
              <a:rPr lang="en-US" sz="1600" dirty="0" err="1"/>
              <a:t>su</a:t>
            </a:r>
            <a:r>
              <a:rPr lang="en-US" sz="1600" dirty="0"/>
              <a:t> </a:t>
            </a:r>
            <a:r>
              <a:rPr lang="en-US" sz="1600" dirty="0" err="1"/>
              <a:t>neki</a:t>
            </a:r>
            <a:r>
              <a:rPr lang="en-US" sz="1600" dirty="0"/>
              <a:t> </a:t>
            </a:r>
            <a:r>
              <a:rPr lang="en-US" sz="1600" dirty="0" err="1"/>
              <a:t>prijedlozi</a:t>
            </a:r>
            <a:r>
              <a:rPr lang="en-US" sz="1600" dirty="0"/>
              <a:t> za </a:t>
            </a:r>
            <a:r>
              <a:rPr lang="en-US" sz="1600" dirty="0" err="1"/>
              <a:t>metakognitivna</a:t>
            </a:r>
            <a:r>
              <a:rPr lang="en-US" sz="1600" dirty="0"/>
              <a:t> </a:t>
            </a:r>
            <a:r>
              <a:rPr lang="en-US" sz="1600" dirty="0" err="1"/>
              <a:t>pitanja</a:t>
            </a:r>
            <a:r>
              <a:rPr lang="en-US" sz="1600" dirty="0"/>
              <a:t> </a:t>
            </a:r>
            <a:r>
              <a:rPr lang="en-US" sz="1600" dirty="0" err="1"/>
              <a:t>koja</a:t>
            </a:r>
            <a:r>
              <a:rPr lang="en-US" sz="1600" dirty="0"/>
              <a:t> </a:t>
            </a:r>
            <a:r>
              <a:rPr lang="en-US" sz="1600" dirty="0" err="1"/>
              <a:t>možete</a:t>
            </a:r>
            <a:r>
              <a:rPr lang="en-US" sz="1600" dirty="0"/>
              <a:t> </a:t>
            </a:r>
            <a:r>
              <a:rPr lang="en-US" sz="1600" dirty="0" err="1"/>
              <a:t>postaviti</a:t>
            </a:r>
            <a:r>
              <a:rPr lang="hr-HR" sz="1600" dirty="0"/>
              <a:t> sami sebi.</a:t>
            </a:r>
            <a:endParaRPr lang="en-US" sz="1600" dirty="0"/>
          </a:p>
          <a:p>
            <a:pPr>
              <a:lnSpc>
                <a:spcPct val="110000"/>
              </a:lnSpc>
            </a:pPr>
            <a:r>
              <a:rPr lang="en-US" sz="1600" dirty="0"/>
              <a:t>Ima li </a:t>
            </a:r>
            <a:r>
              <a:rPr lang="en-US" sz="1600" dirty="0" err="1"/>
              <a:t>ovaj</a:t>
            </a:r>
            <a:r>
              <a:rPr lang="en-US" sz="1600" dirty="0"/>
              <a:t> </a:t>
            </a:r>
            <a:r>
              <a:rPr lang="en-US" sz="1600" dirty="0" err="1"/>
              <a:t>odgovor</a:t>
            </a:r>
            <a:r>
              <a:rPr lang="en-US" sz="1600" dirty="0"/>
              <a:t> </a:t>
            </a:r>
            <a:r>
              <a:rPr lang="en-US" sz="1600" dirty="0" err="1"/>
              <a:t>smisla</a:t>
            </a:r>
            <a:r>
              <a:rPr lang="en-US" sz="1600" dirty="0"/>
              <a:t> s </a:t>
            </a:r>
            <a:r>
              <a:rPr lang="en-US" sz="1600" dirty="0" err="1"/>
              <a:t>obzirom</a:t>
            </a:r>
            <a:r>
              <a:rPr lang="en-US" sz="1600" dirty="0"/>
              <a:t> </a:t>
            </a:r>
            <a:r>
              <a:rPr lang="en-US" sz="1600" dirty="0" err="1"/>
              <a:t>na</a:t>
            </a:r>
            <a:r>
              <a:rPr lang="en-US" sz="1600" dirty="0"/>
              <a:t> </a:t>
            </a:r>
            <a:r>
              <a:rPr lang="en-US" sz="1600" dirty="0" err="1"/>
              <a:t>navedene</a:t>
            </a:r>
            <a:r>
              <a:rPr lang="en-US" sz="1600" dirty="0"/>
              <a:t> </a:t>
            </a:r>
            <a:r>
              <a:rPr lang="en-US" sz="1600" dirty="0" err="1"/>
              <a:t>informacije</a:t>
            </a:r>
            <a:r>
              <a:rPr lang="en-US" sz="1600" dirty="0"/>
              <a:t>?</a:t>
            </a:r>
          </a:p>
          <a:p>
            <a:pPr>
              <a:lnSpc>
                <a:spcPct val="110000"/>
              </a:lnSpc>
            </a:pPr>
            <a:r>
              <a:rPr lang="en-US" sz="1600" dirty="0" err="1"/>
              <a:t>Koju</a:t>
            </a:r>
            <a:r>
              <a:rPr lang="en-US" sz="1600" dirty="0"/>
              <a:t> </a:t>
            </a:r>
            <a:r>
              <a:rPr lang="en-US" sz="1600" dirty="0" err="1"/>
              <a:t>sam</a:t>
            </a:r>
            <a:r>
              <a:rPr lang="en-US" sz="1600" dirty="0"/>
              <a:t> </a:t>
            </a:r>
            <a:r>
              <a:rPr lang="en-US" sz="1600" dirty="0" err="1"/>
              <a:t>strategiju</a:t>
            </a:r>
            <a:r>
              <a:rPr lang="en-US" sz="1600" dirty="0"/>
              <a:t> </a:t>
            </a:r>
            <a:r>
              <a:rPr lang="en-US" sz="1600" dirty="0" err="1"/>
              <a:t>koristio</a:t>
            </a:r>
            <a:r>
              <a:rPr lang="en-US" sz="1600" dirty="0"/>
              <a:t> za </a:t>
            </a:r>
            <a:r>
              <a:rPr lang="en-US" sz="1600" dirty="0" err="1"/>
              <a:t>rješavanje</a:t>
            </a:r>
            <a:r>
              <a:rPr lang="en-US" sz="1600" dirty="0"/>
              <a:t> </a:t>
            </a:r>
            <a:r>
              <a:rPr lang="en-US" sz="1600" dirty="0" err="1"/>
              <a:t>ovog</a:t>
            </a:r>
            <a:r>
              <a:rPr lang="en-US" sz="1600" dirty="0"/>
              <a:t> </a:t>
            </a:r>
            <a:r>
              <a:rPr lang="en-US" sz="1600" dirty="0" err="1"/>
              <a:t>problema</a:t>
            </a:r>
            <a:r>
              <a:rPr lang="en-US" sz="1600" dirty="0"/>
              <a:t> </a:t>
            </a:r>
            <a:r>
              <a:rPr lang="en-US" sz="1600" dirty="0" err="1"/>
              <a:t>koja</a:t>
            </a:r>
            <a:r>
              <a:rPr lang="en-US" sz="1600" dirty="0"/>
              <a:t> je </a:t>
            </a:r>
            <a:r>
              <a:rPr lang="en-US" sz="1600" dirty="0" err="1"/>
              <a:t>bila</a:t>
            </a:r>
            <a:r>
              <a:rPr lang="en-US" sz="1600" dirty="0"/>
              <a:t> </a:t>
            </a:r>
            <a:r>
              <a:rPr lang="en-US" sz="1600" dirty="0" err="1"/>
              <a:t>korisna</a:t>
            </a:r>
            <a:r>
              <a:rPr lang="en-US" sz="1600" dirty="0"/>
              <a:t>?</a:t>
            </a:r>
          </a:p>
          <a:p>
            <a:pPr>
              <a:lnSpc>
                <a:spcPct val="110000"/>
              </a:lnSpc>
            </a:pPr>
            <a:r>
              <a:rPr lang="en-US" sz="1600" dirty="0" err="1"/>
              <a:t>Kako</a:t>
            </a:r>
            <a:r>
              <a:rPr lang="en-US" sz="1600" dirty="0"/>
              <a:t> </a:t>
            </a:r>
            <a:r>
              <a:rPr lang="en-US" sz="1600" dirty="0" err="1"/>
              <a:t>su</a:t>
            </a:r>
            <a:r>
              <a:rPr lang="en-US" sz="1600" dirty="0"/>
              <a:t> </a:t>
            </a:r>
            <a:r>
              <a:rPr lang="en-US" sz="1600" dirty="0" err="1"/>
              <a:t>ove</a:t>
            </a:r>
            <a:r>
              <a:rPr lang="en-US" sz="1600" dirty="0"/>
              <a:t> </a:t>
            </a:r>
            <a:r>
              <a:rPr lang="en-US" sz="1600" dirty="0" err="1"/>
              <a:t>informacije</a:t>
            </a:r>
            <a:r>
              <a:rPr lang="en-US" sz="1600" dirty="0"/>
              <a:t> u </a:t>
            </a:r>
            <a:r>
              <a:rPr lang="en-US" sz="1600" dirty="0" err="1"/>
              <a:t>suprotnosti</a:t>
            </a:r>
            <a:r>
              <a:rPr lang="en-US" sz="1600" dirty="0"/>
              <a:t> s </a:t>
            </a:r>
            <a:r>
              <a:rPr lang="en-US" sz="1600" dirty="0" err="1"/>
              <a:t>mojim</a:t>
            </a:r>
            <a:r>
              <a:rPr lang="en-US" sz="1600" dirty="0"/>
              <a:t> </a:t>
            </a:r>
            <a:r>
              <a:rPr lang="en-US" sz="1600" dirty="0" err="1"/>
              <a:t>prethodnim</a:t>
            </a:r>
            <a:r>
              <a:rPr lang="en-US" sz="1600" dirty="0"/>
              <a:t> </a:t>
            </a:r>
            <a:r>
              <a:rPr lang="en-US" sz="1600" dirty="0" err="1"/>
              <a:t>razumijevanjem</a:t>
            </a:r>
            <a:r>
              <a:rPr lang="en-US" sz="1600" dirty="0"/>
              <a:t>?</a:t>
            </a:r>
          </a:p>
          <a:p>
            <a:pPr>
              <a:lnSpc>
                <a:spcPct val="110000"/>
              </a:lnSpc>
            </a:pPr>
            <a:r>
              <a:rPr lang="en-US" sz="1600" dirty="0" err="1"/>
              <a:t>Kako</a:t>
            </a:r>
            <a:r>
              <a:rPr lang="en-US" sz="1600" dirty="0"/>
              <a:t> se </a:t>
            </a:r>
            <a:r>
              <a:rPr lang="en-US" sz="1600" dirty="0" err="1"/>
              <a:t>ove</a:t>
            </a:r>
            <a:r>
              <a:rPr lang="en-US" sz="1600" dirty="0"/>
              <a:t> </a:t>
            </a:r>
            <a:r>
              <a:rPr lang="en-US" sz="1600" dirty="0" err="1"/>
              <a:t>informacije</a:t>
            </a:r>
            <a:r>
              <a:rPr lang="en-US" sz="1600" dirty="0"/>
              <a:t> </a:t>
            </a:r>
            <a:r>
              <a:rPr lang="en-US" sz="1600" dirty="0" err="1"/>
              <a:t>odnose</a:t>
            </a:r>
            <a:r>
              <a:rPr lang="en-US" sz="1600" dirty="0"/>
              <a:t> </a:t>
            </a:r>
            <a:r>
              <a:rPr lang="en-US" sz="1600" dirty="0" err="1"/>
              <a:t>na</a:t>
            </a:r>
            <a:r>
              <a:rPr lang="en-US" sz="1600" dirty="0"/>
              <a:t> ono </a:t>
            </a:r>
            <a:r>
              <a:rPr lang="en-US" sz="1600" dirty="0" err="1"/>
              <a:t>što</a:t>
            </a:r>
            <a:r>
              <a:rPr lang="en-US" sz="1600" dirty="0"/>
              <a:t> </a:t>
            </a:r>
            <a:r>
              <a:rPr lang="en-US" sz="1600" dirty="0" err="1"/>
              <a:t>smo</a:t>
            </a:r>
            <a:r>
              <a:rPr lang="en-US" sz="1600" dirty="0"/>
              <a:t> </a:t>
            </a:r>
            <a:r>
              <a:rPr lang="en-US" sz="1600" dirty="0" err="1"/>
              <a:t>naučili</a:t>
            </a:r>
            <a:r>
              <a:rPr lang="en-US" sz="1600" dirty="0"/>
              <a:t> </a:t>
            </a:r>
            <a:r>
              <a:rPr lang="en-US" sz="1600" dirty="0" err="1"/>
              <a:t>prošli</a:t>
            </a:r>
            <a:r>
              <a:rPr lang="en-US" sz="1600" dirty="0"/>
              <a:t> </a:t>
            </a:r>
            <a:r>
              <a:rPr lang="en-US" sz="1600" dirty="0" err="1"/>
              <a:t>tjedan</a:t>
            </a:r>
            <a:r>
              <a:rPr lang="en-US" sz="1600" dirty="0"/>
              <a:t>?</a:t>
            </a:r>
          </a:p>
          <a:p>
            <a:pPr>
              <a:lnSpc>
                <a:spcPct val="110000"/>
              </a:lnSpc>
            </a:pPr>
            <a:r>
              <a:rPr lang="en-US" sz="1600" dirty="0"/>
              <a:t>Koja </a:t>
            </a:r>
            <a:r>
              <a:rPr lang="en-US" sz="1600" dirty="0" err="1"/>
              <a:t>ću</a:t>
            </a:r>
            <a:r>
              <a:rPr lang="en-US" sz="1600" dirty="0"/>
              <a:t> </a:t>
            </a:r>
            <a:r>
              <a:rPr lang="en-US" sz="1600" dirty="0" err="1"/>
              <a:t>si</a:t>
            </a:r>
            <a:r>
              <a:rPr lang="en-US" sz="1600" dirty="0"/>
              <a:t> </a:t>
            </a:r>
            <a:r>
              <a:rPr lang="en-US" sz="1600" dirty="0" err="1"/>
              <a:t>pitanja</a:t>
            </a:r>
            <a:r>
              <a:rPr lang="en-US" sz="1600" dirty="0"/>
              <a:t> </a:t>
            </a:r>
            <a:r>
              <a:rPr lang="en-US" sz="1600" dirty="0" err="1"/>
              <a:t>postaviti</a:t>
            </a:r>
            <a:r>
              <a:rPr lang="en-US" sz="1600" dirty="0"/>
              <a:t> </a:t>
            </a:r>
            <a:r>
              <a:rPr lang="en-US" sz="1600" dirty="0" err="1"/>
              <a:t>sljedeći</a:t>
            </a:r>
            <a:r>
              <a:rPr lang="en-US" sz="1600" dirty="0"/>
              <a:t> put </a:t>
            </a:r>
            <a:r>
              <a:rPr lang="en-US" sz="1600" dirty="0" err="1"/>
              <a:t>kada</a:t>
            </a:r>
            <a:r>
              <a:rPr lang="en-US" sz="1600" dirty="0"/>
              <a:t> </a:t>
            </a:r>
            <a:r>
              <a:rPr lang="en-US" sz="1600" dirty="0" err="1"/>
              <a:t>budem</a:t>
            </a:r>
            <a:r>
              <a:rPr lang="en-US" sz="1600" dirty="0"/>
              <a:t> </a:t>
            </a:r>
            <a:r>
              <a:rPr lang="en-US" sz="1600" dirty="0" err="1"/>
              <a:t>rješavao</a:t>
            </a:r>
            <a:r>
              <a:rPr lang="en-US" sz="1600" dirty="0"/>
              <a:t> </a:t>
            </a:r>
            <a:r>
              <a:rPr lang="en-US" sz="1600" dirty="0" err="1"/>
              <a:t>ovakve</a:t>
            </a:r>
            <a:r>
              <a:rPr lang="en-US" sz="1600" dirty="0"/>
              <a:t> </a:t>
            </a:r>
            <a:r>
              <a:rPr lang="en-US" sz="1600" dirty="0" err="1"/>
              <a:t>probleme</a:t>
            </a:r>
            <a:r>
              <a:rPr lang="en-US" sz="1600" dirty="0"/>
              <a:t>?</a:t>
            </a:r>
          </a:p>
          <a:p>
            <a:pPr>
              <a:lnSpc>
                <a:spcPct val="110000"/>
              </a:lnSpc>
            </a:pPr>
            <a:r>
              <a:rPr lang="en-US" sz="1600" dirty="0" err="1"/>
              <a:t>Što</a:t>
            </a:r>
            <a:r>
              <a:rPr lang="en-US" sz="1600" dirty="0"/>
              <a:t> je </a:t>
            </a:r>
            <a:r>
              <a:rPr lang="en-US" sz="1600" dirty="0" err="1"/>
              <a:t>zbunjujuće</a:t>
            </a:r>
            <a:r>
              <a:rPr lang="en-US" sz="1600" dirty="0"/>
              <a:t> u </a:t>
            </a:r>
            <a:r>
              <a:rPr lang="en-US" sz="1600" dirty="0" err="1"/>
              <a:t>ovoj</a:t>
            </a:r>
            <a:r>
              <a:rPr lang="en-US" sz="1600" dirty="0"/>
              <a:t> </a:t>
            </a:r>
            <a:r>
              <a:rPr lang="en-US" sz="1600" dirty="0" err="1"/>
              <a:t>temi</a:t>
            </a:r>
            <a:r>
              <a:rPr lang="en-US" sz="1600" dirty="0"/>
              <a:t>?</a:t>
            </a:r>
          </a:p>
          <a:p>
            <a:pPr>
              <a:lnSpc>
                <a:spcPct val="110000"/>
              </a:lnSpc>
            </a:pPr>
            <a:r>
              <a:rPr lang="en-US" sz="1600" dirty="0" err="1"/>
              <a:t>Kakvi</a:t>
            </a:r>
            <a:r>
              <a:rPr lang="en-US" sz="1600" dirty="0"/>
              <a:t> </a:t>
            </a:r>
            <a:r>
              <a:rPr lang="en-US" sz="1600" dirty="0" err="1"/>
              <a:t>su</a:t>
            </a:r>
            <a:r>
              <a:rPr lang="en-US" sz="1600" dirty="0"/>
              <a:t> </a:t>
            </a:r>
            <a:r>
              <a:rPr lang="en-US" sz="1600" dirty="0" err="1"/>
              <a:t>odnosi</a:t>
            </a:r>
            <a:r>
              <a:rPr lang="en-US" sz="1600" dirty="0"/>
              <a:t> </a:t>
            </a:r>
            <a:r>
              <a:rPr lang="en-US" sz="1600" dirty="0" err="1"/>
              <a:t>između</a:t>
            </a:r>
            <a:r>
              <a:rPr lang="en-US" sz="1600" dirty="0"/>
              <a:t> ova </a:t>
            </a:r>
            <a:r>
              <a:rPr lang="en-US" sz="1600" dirty="0" err="1"/>
              <a:t>dva</a:t>
            </a:r>
            <a:r>
              <a:rPr lang="en-US" sz="1600" dirty="0"/>
              <a:t> </a:t>
            </a:r>
            <a:r>
              <a:rPr lang="en-US" sz="1600" dirty="0" err="1"/>
              <a:t>pojma</a:t>
            </a:r>
            <a:r>
              <a:rPr lang="en-US" sz="1600" dirty="0"/>
              <a:t>?</a:t>
            </a:r>
          </a:p>
          <a:p>
            <a:pPr>
              <a:lnSpc>
                <a:spcPct val="110000"/>
              </a:lnSpc>
            </a:pPr>
            <a:r>
              <a:rPr lang="en-US" sz="1600" dirty="0" err="1"/>
              <a:t>Kakve</a:t>
            </a:r>
            <a:r>
              <a:rPr lang="en-US" sz="1600" dirty="0"/>
              <a:t> </a:t>
            </a:r>
            <a:r>
              <a:rPr lang="en-US" sz="1600" dirty="0" err="1"/>
              <a:t>zaključke</a:t>
            </a:r>
            <a:r>
              <a:rPr lang="en-US" sz="1600" dirty="0"/>
              <a:t> </a:t>
            </a:r>
            <a:r>
              <a:rPr lang="en-US" sz="1600" dirty="0" err="1"/>
              <a:t>mogu</a:t>
            </a:r>
            <a:r>
              <a:rPr lang="en-US" sz="1600" dirty="0"/>
              <a:t> </a:t>
            </a:r>
            <a:r>
              <a:rPr lang="en-US" sz="1600" dirty="0" err="1"/>
              <a:t>donijeti</a:t>
            </a:r>
            <a:r>
              <a:rPr lang="en-US" sz="1600" dirty="0"/>
              <a:t>?</a:t>
            </a:r>
          </a:p>
        </p:txBody>
      </p:sp>
    </p:spTree>
    <p:extLst>
      <p:ext uri="{BB962C8B-B14F-4D97-AF65-F5344CB8AC3E}">
        <p14:creationId xmlns:p14="http://schemas.microsoft.com/office/powerpoint/2010/main" val="4242327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E5D8"/>
        </a:solidFill>
        <a:effectLst/>
      </p:bgPr>
    </p:bg>
    <p:spTree>
      <p:nvGrpSpPr>
        <p:cNvPr id="1" name="Shape 303"/>
        <p:cNvGrpSpPr/>
        <p:nvPr/>
      </p:nvGrpSpPr>
      <p:grpSpPr>
        <a:xfrm>
          <a:off x="0" y="0"/>
          <a:ext cx="0" cy="0"/>
          <a:chOff x="0" y="0"/>
          <a:chExt cx="0" cy="0"/>
        </a:xfrm>
      </p:grpSpPr>
      <p:sp>
        <p:nvSpPr>
          <p:cNvPr id="304" name="Google Shape;304;p51"/>
          <p:cNvSpPr txBox="1"/>
          <p:nvPr/>
        </p:nvSpPr>
        <p:spPr>
          <a:xfrm>
            <a:off x="667000" y="1190433"/>
            <a:ext cx="5626800" cy="4612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Što bih trebao znati, razumjeti i biti sposoban učiniti na kraju ove jedinice učenja ili iskustva?</a:t>
            </a:r>
            <a:endParaRPr sz="4800" dirty="0">
              <a:solidFill>
                <a:srgbClr val="FFFFFF"/>
              </a:solidFill>
              <a:latin typeface="Proxima Nova Semibold"/>
              <a:ea typeface="Proxima Nova Semibold"/>
              <a:cs typeface="Proxima Nova Semibold"/>
              <a:sym typeface="Proxima Nova Semibold"/>
            </a:endParaRPr>
          </a:p>
        </p:txBody>
      </p:sp>
      <p:pic>
        <p:nvPicPr>
          <p:cNvPr id="305" name="Google Shape;305;p51"/>
          <p:cNvPicPr preferRelativeResize="0"/>
          <p:nvPr/>
        </p:nvPicPr>
        <p:blipFill>
          <a:blip r:embed="rId3">
            <a:alphaModFix/>
          </a:blip>
          <a:stretch>
            <a:fillRect/>
          </a:stretch>
        </p:blipFill>
        <p:spPr>
          <a:xfrm>
            <a:off x="6933612" y="966634"/>
            <a:ext cx="4510577" cy="5891367"/>
          </a:xfrm>
          <a:prstGeom prst="rect">
            <a:avLst/>
          </a:prstGeom>
          <a:noFill/>
          <a:ln>
            <a:noFill/>
          </a:ln>
        </p:spPr>
      </p:pic>
      <p:sp>
        <p:nvSpPr>
          <p:cNvPr id="307" name="Google Shape;307;p51">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741680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CE0D0"/>
        </a:solidFill>
        <a:effectLst/>
      </p:bgPr>
    </p:bg>
    <p:spTree>
      <p:nvGrpSpPr>
        <p:cNvPr id="1" name="Shape 311"/>
        <p:cNvGrpSpPr/>
        <p:nvPr/>
      </p:nvGrpSpPr>
      <p:grpSpPr>
        <a:xfrm>
          <a:off x="0" y="0"/>
          <a:ext cx="0" cy="0"/>
          <a:chOff x="0" y="0"/>
          <a:chExt cx="0" cy="0"/>
        </a:xfrm>
      </p:grpSpPr>
      <p:sp>
        <p:nvSpPr>
          <p:cNvPr id="312" name="Google Shape;312;p52"/>
          <p:cNvSpPr txBox="1"/>
          <p:nvPr/>
        </p:nvSpPr>
        <p:spPr>
          <a:xfrm>
            <a:off x="667000" y="1190433"/>
            <a:ext cx="6951600" cy="23916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Što već znam, a da će mi biti od koristi u učenju ovog novog gradiva ili radu na ovaj način?</a:t>
            </a:r>
            <a:endParaRPr sz="4800" dirty="0">
              <a:solidFill>
                <a:srgbClr val="FFFFFF"/>
              </a:solidFill>
              <a:latin typeface="Proxima Nova Semibold"/>
              <a:ea typeface="Proxima Nova Semibold"/>
              <a:cs typeface="Proxima Nova Semibold"/>
              <a:sym typeface="Proxima Nova Semibold"/>
            </a:endParaRPr>
          </a:p>
        </p:txBody>
      </p:sp>
      <p:pic>
        <p:nvPicPr>
          <p:cNvPr id="313" name="Google Shape;313;p52"/>
          <p:cNvPicPr preferRelativeResize="0"/>
          <p:nvPr/>
        </p:nvPicPr>
        <p:blipFill>
          <a:blip r:embed="rId3">
            <a:alphaModFix/>
          </a:blip>
          <a:stretch>
            <a:fillRect/>
          </a:stretch>
        </p:blipFill>
        <p:spPr>
          <a:xfrm>
            <a:off x="7218736" y="440151"/>
            <a:ext cx="4523233" cy="6417832"/>
          </a:xfrm>
          <a:prstGeom prst="rect">
            <a:avLst/>
          </a:prstGeom>
          <a:noFill/>
          <a:ln>
            <a:noFill/>
          </a:ln>
        </p:spPr>
      </p:pic>
      <p:sp>
        <p:nvSpPr>
          <p:cNvPr id="315" name="Google Shape;315;p52">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089232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E5D8"/>
        </a:solidFill>
        <a:effectLst/>
      </p:bgPr>
    </p:bg>
    <p:spTree>
      <p:nvGrpSpPr>
        <p:cNvPr id="1" name="Shape 319"/>
        <p:cNvGrpSpPr/>
        <p:nvPr/>
      </p:nvGrpSpPr>
      <p:grpSpPr>
        <a:xfrm>
          <a:off x="0" y="0"/>
          <a:ext cx="0" cy="0"/>
          <a:chOff x="0" y="0"/>
          <a:chExt cx="0" cy="0"/>
        </a:xfrm>
      </p:grpSpPr>
      <p:sp>
        <p:nvSpPr>
          <p:cNvPr id="320" name="Google Shape;320;p53"/>
          <p:cNvSpPr txBox="1"/>
          <p:nvPr/>
        </p:nvSpPr>
        <p:spPr>
          <a:xfrm>
            <a:off x="667000" y="1190433"/>
            <a:ext cx="5814800" cy="4890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Koliko su to znanje i </a:t>
            </a:r>
            <a:r>
              <a:rPr lang="hr-HR" sz="4800" dirty="0" err="1">
                <a:solidFill>
                  <a:srgbClr val="FFFFFF"/>
                </a:solidFill>
                <a:latin typeface="Proxima Nova Semibold"/>
                <a:ea typeface="Proxima Nova Semibold"/>
                <a:cs typeface="Proxima Nova Semibold"/>
                <a:sym typeface="Proxima Nova Semibold"/>
              </a:rPr>
              <a:t>i</a:t>
            </a:r>
            <a:r>
              <a:rPr lang="hr-HR" sz="4800" dirty="0">
                <a:solidFill>
                  <a:srgbClr val="FFFFFF"/>
                </a:solidFill>
                <a:latin typeface="Proxima Nova Semibold"/>
                <a:ea typeface="Proxima Nova Semibold"/>
                <a:cs typeface="Proxima Nova Semibold"/>
                <a:sym typeface="Proxima Nova Semibold"/>
              </a:rPr>
              <a:t> vještine važne u svijetu izvan studija?</a:t>
            </a:r>
            <a:br>
              <a:rPr lang="en" sz="4800" dirty="0">
                <a:solidFill>
                  <a:srgbClr val="FFFFFF"/>
                </a:solidFill>
                <a:latin typeface="Proxima Nova Semibold"/>
                <a:ea typeface="Proxima Nova Semibold"/>
                <a:cs typeface="Proxima Nova Semibold"/>
                <a:sym typeface="Proxima Nova Semibold"/>
              </a:rPr>
            </a:br>
            <a:endParaRPr sz="4800" dirty="0">
              <a:solidFill>
                <a:srgbClr val="FFFFFF"/>
              </a:solidFill>
              <a:latin typeface="Proxima Nova Semibold"/>
              <a:ea typeface="Proxima Nova Semibold"/>
              <a:cs typeface="Proxima Nova Semibold"/>
              <a:sym typeface="Proxima Nova Semibold"/>
            </a:endParaRPr>
          </a:p>
        </p:txBody>
      </p:sp>
      <p:pic>
        <p:nvPicPr>
          <p:cNvPr id="321" name="Google Shape;321;p53"/>
          <p:cNvPicPr preferRelativeResize="0"/>
          <p:nvPr/>
        </p:nvPicPr>
        <p:blipFill>
          <a:blip r:embed="rId3">
            <a:alphaModFix/>
          </a:blip>
          <a:stretch>
            <a:fillRect/>
          </a:stretch>
        </p:blipFill>
        <p:spPr>
          <a:xfrm>
            <a:off x="6387366" y="777167"/>
            <a:ext cx="5527333" cy="6096324"/>
          </a:xfrm>
          <a:prstGeom prst="rect">
            <a:avLst/>
          </a:prstGeom>
          <a:noFill/>
          <a:ln>
            <a:noFill/>
          </a:ln>
        </p:spPr>
      </p:pic>
      <p:sp>
        <p:nvSpPr>
          <p:cNvPr id="323" name="Google Shape;323;p53">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761632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54"/>
          <p:cNvSpPr/>
          <p:nvPr/>
        </p:nvSpPr>
        <p:spPr>
          <a:xfrm>
            <a:off x="293400" y="340033"/>
            <a:ext cx="11605200" cy="59672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329" name="Google Shape;329;p54"/>
          <p:cNvSpPr txBox="1"/>
          <p:nvPr/>
        </p:nvSpPr>
        <p:spPr>
          <a:xfrm>
            <a:off x="3264100" y="3849313"/>
            <a:ext cx="3250800" cy="1502800"/>
          </a:xfrm>
          <a:prstGeom prst="rect">
            <a:avLst/>
          </a:prstGeom>
          <a:solidFill>
            <a:srgbClr val="F3F3F3"/>
          </a:solidFill>
          <a:ln>
            <a:noFill/>
          </a:ln>
        </p:spPr>
        <p:txBody>
          <a:bodyPr spcFirstLastPara="1" wrap="square" lIns="121900" tIns="121900" rIns="121900" bIns="121900" anchor="ctr" anchorCtr="0">
            <a:noAutofit/>
          </a:bodyPr>
          <a:lstStyle/>
          <a:p>
            <a:pPr>
              <a:spcBef>
                <a:spcPts val="1333"/>
              </a:spcBef>
            </a:pPr>
            <a:r>
              <a:rPr lang="hr-HR" sz="2133" b="1" dirty="0">
                <a:solidFill>
                  <a:srgbClr val="0A3534"/>
                </a:solidFill>
                <a:latin typeface="Proxima Nova"/>
                <a:ea typeface="Proxima Nova"/>
                <a:cs typeface="Proxima Nova"/>
                <a:sym typeface="Proxima Nova"/>
              </a:rPr>
              <a:t>Događaj 2</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p>
        </p:txBody>
      </p:sp>
      <p:sp>
        <p:nvSpPr>
          <p:cNvPr id="330" name="Google Shape;330;p54"/>
          <p:cNvSpPr/>
          <p:nvPr/>
        </p:nvSpPr>
        <p:spPr>
          <a:xfrm>
            <a:off x="3887728" y="3522908"/>
            <a:ext cx="2208400" cy="150400"/>
          </a:xfrm>
          <a:prstGeom prst="rect">
            <a:avLst/>
          </a:prstGeom>
          <a:solidFill>
            <a:srgbClr val="8FA340"/>
          </a:solidFill>
          <a:ln>
            <a:noFill/>
          </a:ln>
        </p:spPr>
        <p:txBody>
          <a:bodyPr spcFirstLastPara="1" wrap="square" lIns="121900" tIns="121900" rIns="121900" bIns="121900" anchor="ctr" anchorCtr="0">
            <a:noAutofit/>
          </a:bodyPr>
          <a:lstStyle/>
          <a:p>
            <a:endParaRPr sz="2400"/>
          </a:p>
        </p:txBody>
      </p:sp>
      <p:cxnSp>
        <p:nvCxnSpPr>
          <p:cNvPr id="331" name="Google Shape;331;p54"/>
          <p:cNvCxnSpPr/>
          <p:nvPr/>
        </p:nvCxnSpPr>
        <p:spPr>
          <a:xfrm rot="10800000">
            <a:off x="3892601" y="3523007"/>
            <a:ext cx="0" cy="405200"/>
          </a:xfrm>
          <a:prstGeom prst="straightConnector1">
            <a:avLst/>
          </a:prstGeom>
          <a:noFill/>
          <a:ln w="9525" cap="flat" cmpd="sng">
            <a:solidFill>
              <a:srgbClr val="000000"/>
            </a:solidFill>
            <a:prstDash val="solid"/>
            <a:round/>
            <a:headEnd type="none" w="med" len="med"/>
            <a:tailEnd type="none" w="med" len="med"/>
          </a:ln>
        </p:spPr>
      </p:cxnSp>
      <p:sp>
        <p:nvSpPr>
          <p:cNvPr id="332" name="Google Shape;332;p54"/>
          <p:cNvSpPr txBox="1"/>
          <p:nvPr/>
        </p:nvSpPr>
        <p:spPr>
          <a:xfrm>
            <a:off x="1047767" y="1808180"/>
            <a:ext cx="3250800" cy="1502800"/>
          </a:xfrm>
          <a:prstGeom prst="rect">
            <a:avLst/>
          </a:prstGeom>
          <a:solidFill>
            <a:srgbClr val="F3F3F3"/>
          </a:solidFill>
          <a:ln>
            <a:noFill/>
          </a:ln>
        </p:spPr>
        <p:txBody>
          <a:bodyPr spcFirstLastPara="1" wrap="square" lIns="121900" tIns="121900" rIns="121900" bIns="121900" anchor="ctr" anchorCtr="0">
            <a:noAutofit/>
          </a:bodyPr>
          <a:lstStyle/>
          <a:p>
            <a:pPr>
              <a:spcBef>
                <a:spcPts val="1333"/>
              </a:spcBef>
            </a:pPr>
            <a:r>
              <a:rPr lang="hr-HR" sz="2133" b="1" dirty="0">
                <a:solidFill>
                  <a:srgbClr val="0A3534"/>
                </a:solidFill>
                <a:latin typeface="Proxima Nova"/>
                <a:ea typeface="Proxima Nova"/>
                <a:cs typeface="Proxima Nova"/>
                <a:sym typeface="Proxima Nova"/>
              </a:rPr>
              <a:t>Događaj</a:t>
            </a:r>
            <a:r>
              <a:rPr lang="en" sz="2133" b="1" dirty="0">
                <a:solidFill>
                  <a:srgbClr val="0A3534"/>
                </a:solidFill>
                <a:latin typeface="Proxima Nova"/>
                <a:ea typeface="Proxima Nova"/>
                <a:cs typeface="Proxima Nova"/>
                <a:sym typeface="Proxima Nova"/>
              </a:rPr>
              <a:t> 1</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endParaRPr sz="2400" dirty="0">
              <a:solidFill>
                <a:srgbClr val="0A3534"/>
              </a:solidFill>
              <a:latin typeface="Proxima Nova"/>
              <a:ea typeface="Proxima Nova"/>
              <a:cs typeface="Proxima Nova"/>
              <a:sym typeface="Proxima Nova"/>
            </a:endParaRPr>
          </a:p>
        </p:txBody>
      </p:sp>
      <p:sp>
        <p:nvSpPr>
          <p:cNvPr id="333" name="Google Shape;333;p54"/>
          <p:cNvSpPr/>
          <p:nvPr/>
        </p:nvSpPr>
        <p:spPr>
          <a:xfrm>
            <a:off x="1679229" y="3522908"/>
            <a:ext cx="2208400" cy="150400"/>
          </a:xfrm>
          <a:prstGeom prst="rect">
            <a:avLst/>
          </a:prstGeom>
          <a:solidFill>
            <a:srgbClr val="A4BB49"/>
          </a:solidFill>
          <a:ln>
            <a:noFill/>
          </a:ln>
        </p:spPr>
        <p:txBody>
          <a:bodyPr spcFirstLastPara="1" wrap="square" lIns="121900" tIns="121900" rIns="121900" bIns="121900" anchor="ctr" anchorCtr="0">
            <a:noAutofit/>
          </a:bodyPr>
          <a:lstStyle/>
          <a:p>
            <a:endParaRPr sz="2400"/>
          </a:p>
        </p:txBody>
      </p:sp>
      <p:sp>
        <p:nvSpPr>
          <p:cNvPr id="334" name="Google Shape;334;p54"/>
          <p:cNvSpPr/>
          <p:nvPr/>
        </p:nvSpPr>
        <p:spPr>
          <a:xfrm>
            <a:off x="1621067" y="32078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sp>
        <p:nvSpPr>
          <p:cNvPr id="335" name="Google Shape;335;p54"/>
          <p:cNvSpPr txBox="1"/>
          <p:nvPr/>
        </p:nvSpPr>
        <p:spPr>
          <a:xfrm>
            <a:off x="5145833" y="1808180"/>
            <a:ext cx="3250800" cy="1502800"/>
          </a:xfrm>
          <a:prstGeom prst="rect">
            <a:avLst/>
          </a:prstGeom>
          <a:solidFill>
            <a:srgbClr val="F3F3F3"/>
          </a:solidFill>
          <a:ln>
            <a:noFill/>
          </a:ln>
        </p:spPr>
        <p:txBody>
          <a:bodyPr spcFirstLastPara="1" wrap="square" lIns="121900" tIns="121900" rIns="121900" bIns="121900" anchor="ctr" anchorCtr="0">
            <a:noAutofit/>
          </a:bodyPr>
          <a:lstStyle/>
          <a:p>
            <a:r>
              <a:rPr lang="hr-HR" sz="2133" b="1" dirty="0">
                <a:solidFill>
                  <a:srgbClr val="0A3534"/>
                </a:solidFill>
                <a:latin typeface="Proxima Nova"/>
                <a:ea typeface="Proxima Nova"/>
                <a:cs typeface="Proxima Nova"/>
                <a:sym typeface="Proxima Nova"/>
              </a:rPr>
              <a:t>Događaj 3</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p>
        </p:txBody>
      </p:sp>
      <p:sp>
        <p:nvSpPr>
          <p:cNvPr id="336" name="Google Shape;336;p54"/>
          <p:cNvSpPr/>
          <p:nvPr/>
        </p:nvSpPr>
        <p:spPr>
          <a:xfrm>
            <a:off x="6096224" y="3522908"/>
            <a:ext cx="2208400" cy="150400"/>
          </a:xfrm>
          <a:prstGeom prst="rect">
            <a:avLst/>
          </a:prstGeom>
          <a:solidFill>
            <a:srgbClr val="63712C"/>
          </a:solidFill>
          <a:ln>
            <a:noFill/>
          </a:ln>
        </p:spPr>
        <p:txBody>
          <a:bodyPr spcFirstLastPara="1" wrap="square" lIns="121900" tIns="121900" rIns="121900" bIns="121900" anchor="ctr" anchorCtr="0">
            <a:noAutofit/>
          </a:bodyPr>
          <a:lstStyle/>
          <a:p>
            <a:endParaRPr sz="2400"/>
          </a:p>
        </p:txBody>
      </p:sp>
      <p:sp>
        <p:nvSpPr>
          <p:cNvPr id="337" name="Google Shape;337;p54"/>
          <p:cNvSpPr/>
          <p:nvPr/>
        </p:nvSpPr>
        <p:spPr>
          <a:xfrm>
            <a:off x="6050003" y="32078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cxnSp>
        <p:nvCxnSpPr>
          <p:cNvPr id="338" name="Google Shape;338;p54"/>
          <p:cNvCxnSpPr/>
          <p:nvPr/>
        </p:nvCxnSpPr>
        <p:spPr>
          <a:xfrm>
            <a:off x="6102105" y="3266929"/>
            <a:ext cx="0" cy="405200"/>
          </a:xfrm>
          <a:prstGeom prst="straightConnector1">
            <a:avLst/>
          </a:prstGeom>
          <a:noFill/>
          <a:ln w="9525" cap="flat" cmpd="sng">
            <a:solidFill>
              <a:srgbClr val="000000"/>
            </a:solidFill>
            <a:prstDash val="solid"/>
            <a:round/>
            <a:headEnd type="none" w="med" len="med"/>
            <a:tailEnd type="none" w="med" len="med"/>
          </a:ln>
        </p:spPr>
      </p:cxnSp>
      <p:sp>
        <p:nvSpPr>
          <p:cNvPr id="339" name="Google Shape;339;p54"/>
          <p:cNvSpPr txBox="1"/>
          <p:nvPr/>
        </p:nvSpPr>
        <p:spPr>
          <a:xfrm>
            <a:off x="7385300" y="3817180"/>
            <a:ext cx="3250800" cy="1502800"/>
          </a:xfrm>
          <a:prstGeom prst="rect">
            <a:avLst/>
          </a:prstGeom>
          <a:solidFill>
            <a:srgbClr val="F3F3F3"/>
          </a:solidFill>
          <a:ln>
            <a:noFill/>
          </a:ln>
        </p:spPr>
        <p:txBody>
          <a:bodyPr spcFirstLastPara="1" wrap="square" lIns="121900" tIns="121900" rIns="121900" bIns="121900" anchor="ctr" anchorCtr="0">
            <a:noAutofit/>
          </a:bodyPr>
          <a:lstStyle/>
          <a:p>
            <a:pPr>
              <a:spcBef>
                <a:spcPts val="1333"/>
              </a:spcBef>
            </a:pPr>
            <a:r>
              <a:rPr lang="hr-HR" sz="2133" b="1" dirty="0">
                <a:solidFill>
                  <a:srgbClr val="0A3534"/>
                </a:solidFill>
                <a:latin typeface="Proxima Nova"/>
                <a:ea typeface="Proxima Nova"/>
                <a:cs typeface="Proxima Nova"/>
                <a:sym typeface="Proxima Nova"/>
              </a:rPr>
              <a:t>Događaj</a:t>
            </a:r>
            <a:r>
              <a:rPr lang="en" sz="2133" b="1" dirty="0">
                <a:solidFill>
                  <a:srgbClr val="0A3534"/>
                </a:solidFill>
                <a:latin typeface="Proxima Nova"/>
                <a:ea typeface="Proxima Nova"/>
                <a:cs typeface="Proxima Nova"/>
                <a:sym typeface="Proxima Nova"/>
              </a:rPr>
              <a:t> 4</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p>
        </p:txBody>
      </p:sp>
      <p:sp>
        <p:nvSpPr>
          <p:cNvPr id="340" name="Google Shape;340;p54"/>
          <p:cNvSpPr/>
          <p:nvPr/>
        </p:nvSpPr>
        <p:spPr>
          <a:xfrm>
            <a:off x="8304732" y="3522917"/>
            <a:ext cx="2331200" cy="150400"/>
          </a:xfrm>
          <a:prstGeom prst="rect">
            <a:avLst/>
          </a:prstGeom>
          <a:solidFill>
            <a:srgbClr val="4F5B23"/>
          </a:solidFill>
          <a:ln>
            <a:noFill/>
          </a:ln>
        </p:spPr>
        <p:txBody>
          <a:bodyPr spcFirstLastPara="1" wrap="square" lIns="121900" tIns="121900" rIns="121900" bIns="121900" anchor="ctr" anchorCtr="0">
            <a:noAutofit/>
          </a:bodyPr>
          <a:lstStyle/>
          <a:p>
            <a:endParaRPr sz="2400"/>
          </a:p>
        </p:txBody>
      </p:sp>
      <p:cxnSp>
        <p:nvCxnSpPr>
          <p:cNvPr id="341" name="Google Shape;341;p54"/>
          <p:cNvCxnSpPr/>
          <p:nvPr/>
        </p:nvCxnSpPr>
        <p:spPr>
          <a:xfrm rot="10800000">
            <a:off x="8303124" y="3523007"/>
            <a:ext cx="0" cy="405200"/>
          </a:xfrm>
          <a:prstGeom prst="straightConnector1">
            <a:avLst/>
          </a:prstGeom>
          <a:noFill/>
          <a:ln w="9525" cap="flat" cmpd="sng">
            <a:solidFill>
              <a:srgbClr val="000000"/>
            </a:solidFill>
            <a:prstDash val="solid"/>
            <a:round/>
            <a:headEnd type="none" w="med" len="med"/>
            <a:tailEnd type="none" w="med" len="med"/>
          </a:ln>
        </p:spPr>
      </p:cxnSp>
      <p:sp>
        <p:nvSpPr>
          <p:cNvPr id="342" name="Google Shape;342;p54"/>
          <p:cNvSpPr txBox="1"/>
          <p:nvPr/>
        </p:nvSpPr>
        <p:spPr>
          <a:xfrm>
            <a:off x="694600" y="570833"/>
            <a:ext cx="10802800" cy="619600"/>
          </a:xfrm>
          <a:prstGeom prst="rect">
            <a:avLst/>
          </a:prstGeom>
          <a:noFill/>
          <a:ln>
            <a:noFill/>
          </a:ln>
        </p:spPr>
        <p:txBody>
          <a:bodyPr spcFirstLastPara="1" wrap="square" lIns="121900" tIns="121900" rIns="121900" bIns="121900" anchor="ctr" anchorCtr="0">
            <a:noAutofit/>
          </a:bodyPr>
          <a:lstStyle/>
          <a:p>
            <a:endParaRPr lang="pl-PL" sz="3200" dirty="0">
              <a:solidFill>
                <a:srgbClr val="0A3534"/>
              </a:solidFill>
              <a:latin typeface="Proxima Nova Semibold"/>
              <a:ea typeface="Proxima Nova Semibold"/>
              <a:cs typeface="Proxima Nova Semibold"/>
              <a:sym typeface="Proxima Nova Semibold"/>
            </a:endParaRPr>
          </a:p>
          <a:p>
            <a:r>
              <a:rPr lang="pl-PL" sz="3200" dirty="0">
                <a:solidFill>
                  <a:srgbClr val="0A3534"/>
                </a:solidFill>
                <a:latin typeface="Proxima Nova Semibold"/>
                <a:ea typeface="Proxima Nova Semibold"/>
                <a:cs typeface="Proxima Nova Semibold"/>
                <a:sym typeface="Proxima Nova Semibold"/>
              </a:rPr>
              <a:t>Kada su važne kontrolne točke i rokovi?</a:t>
            </a:r>
            <a:endParaRPr sz="3200" dirty="0">
              <a:solidFill>
                <a:srgbClr val="0A3534"/>
              </a:solidFill>
              <a:latin typeface="Proxima Nova Semibold"/>
              <a:ea typeface="Proxima Nova Semibold"/>
              <a:cs typeface="Proxima Nova Semibold"/>
              <a:sym typeface="Proxima Nova Semibold"/>
            </a:endParaRPr>
          </a:p>
        </p:txBody>
      </p:sp>
      <p:sp>
        <p:nvSpPr>
          <p:cNvPr id="343" name="Google Shape;343;p54"/>
          <p:cNvSpPr/>
          <p:nvPr/>
        </p:nvSpPr>
        <p:spPr>
          <a:xfrm>
            <a:off x="3844100" y="38854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sp>
        <p:nvSpPr>
          <p:cNvPr id="344" name="Google Shape;344;p54"/>
          <p:cNvSpPr/>
          <p:nvPr/>
        </p:nvSpPr>
        <p:spPr>
          <a:xfrm>
            <a:off x="8250933" y="39287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cxnSp>
        <p:nvCxnSpPr>
          <p:cNvPr id="346" name="Google Shape;346;p54"/>
          <p:cNvCxnSpPr/>
          <p:nvPr/>
        </p:nvCxnSpPr>
        <p:spPr>
          <a:xfrm rot="10800000">
            <a:off x="1673329" y="3266991"/>
            <a:ext cx="0" cy="405200"/>
          </a:xfrm>
          <a:prstGeom prst="straightConnector1">
            <a:avLst/>
          </a:prstGeom>
          <a:noFill/>
          <a:ln w="9525" cap="flat" cmpd="sng">
            <a:solidFill>
              <a:srgbClr val="000000"/>
            </a:solidFill>
            <a:prstDash val="solid"/>
            <a:round/>
            <a:headEnd type="none" w="med" len="med"/>
            <a:tailEnd type="none" w="med" len="med"/>
          </a:ln>
        </p:spPr>
      </p:cxnSp>
      <p:sp>
        <p:nvSpPr>
          <p:cNvPr id="347" name="Google Shape;347;p54">
            <a:hlinkClick r:id="rId3"/>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027691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921D"/>
        </a:solidFill>
        <a:effectLst/>
      </p:bgPr>
    </p:bg>
    <p:spTree>
      <p:nvGrpSpPr>
        <p:cNvPr id="1" name="Shape 351"/>
        <p:cNvGrpSpPr/>
        <p:nvPr/>
      </p:nvGrpSpPr>
      <p:grpSpPr>
        <a:xfrm>
          <a:off x="0" y="0"/>
          <a:ext cx="0" cy="0"/>
          <a:chOff x="0" y="0"/>
          <a:chExt cx="0" cy="0"/>
        </a:xfrm>
      </p:grpSpPr>
      <p:sp>
        <p:nvSpPr>
          <p:cNvPr id="352" name="Google Shape;352;p55"/>
          <p:cNvSpPr txBox="1"/>
          <p:nvPr/>
        </p:nvSpPr>
        <p:spPr>
          <a:xfrm>
            <a:off x="667000" y="1190433"/>
            <a:ext cx="5814800" cy="4890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Kako ću znati kada sam obavio izvanredan posao?</a:t>
            </a:r>
            <a:br>
              <a:rPr lang="en" sz="4800" dirty="0">
                <a:solidFill>
                  <a:srgbClr val="FFFFFF"/>
                </a:solidFill>
                <a:latin typeface="Proxima Nova Semibold"/>
                <a:ea typeface="Proxima Nova Semibold"/>
                <a:cs typeface="Proxima Nova Semibold"/>
                <a:sym typeface="Proxima Nova Semibold"/>
              </a:rPr>
            </a:br>
            <a:endParaRPr sz="4800" dirty="0">
              <a:solidFill>
                <a:srgbClr val="FFFFFF"/>
              </a:solidFill>
              <a:latin typeface="Proxima Nova Semibold"/>
              <a:ea typeface="Proxima Nova Semibold"/>
              <a:cs typeface="Proxima Nova Semibold"/>
              <a:sym typeface="Proxima Nova Semibold"/>
            </a:endParaRPr>
          </a:p>
        </p:txBody>
      </p:sp>
      <p:pic>
        <p:nvPicPr>
          <p:cNvPr id="353" name="Google Shape;353;p55"/>
          <p:cNvPicPr preferRelativeResize="0"/>
          <p:nvPr/>
        </p:nvPicPr>
        <p:blipFill>
          <a:blip r:embed="rId3">
            <a:alphaModFix/>
          </a:blip>
          <a:stretch>
            <a:fillRect/>
          </a:stretch>
        </p:blipFill>
        <p:spPr>
          <a:xfrm>
            <a:off x="6001070" y="398733"/>
            <a:ext cx="5712863" cy="6459267"/>
          </a:xfrm>
          <a:prstGeom prst="rect">
            <a:avLst/>
          </a:prstGeom>
          <a:noFill/>
          <a:ln>
            <a:noFill/>
          </a:ln>
        </p:spPr>
      </p:pic>
      <p:sp>
        <p:nvSpPr>
          <p:cNvPr id="355" name="Google Shape;355;p55">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9343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921D"/>
        </a:solidFill>
        <a:effectLst/>
      </p:bgPr>
    </p:bg>
    <p:spTree>
      <p:nvGrpSpPr>
        <p:cNvPr id="1" name="Shape 359"/>
        <p:cNvGrpSpPr/>
        <p:nvPr/>
      </p:nvGrpSpPr>
      <p:grpSpPr>
        <a:xfrm>
          <a:off x="0" y="0"/>
          <a:ext cx="0" cy="0"/>
          <a:chOff x="0" y="0"/>
          <a:chExt cx="0" cy="0"/>
        </a:xfrm>
      </p:grpSpPr>
      <p:sp>
        <p:nvSpPr>
          <p:cNvPr id="360" name="Google Shape;360;p56"/>
          <p:cNvSpPr txBox="1"/>
          <p:nvPr/>
        </p:nvSpPr>
        <p:spPr>
          <a:xfrm>
            <a:off x="667000" y="1190433"/>
            <a:ext cx="6951600" cy="23916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Kada ću znati da mi treba podrška ili pojašnjenje?</a:t>
            </a:r>
            <a:endParaRPr sz="4800" dirty="0">
              <a:solidFill>
                <a:srgbClr val="FFFFFF"/>
              </a:solidFill>
              <a:latin typeface="Proxima Nova Semibold"/>
              <a:ea typeface="Proxima Nova Semibold"/>
              <a:cs typeface="Proxima Nova Semibold"/>
              <a:sym typeface="Proxima Nova Semibold"/>
            </a:endParaRPr>
          </a:p>
        </p:txBody>
      </p:sp>
      <p:pic>
        <p:nvPicPr>
          <p:cNvPr id="361" name="Google Shape;361;p56"/>
          <p:cNvPicPr preferRelativeResize="0"/>
          <p:nvPr/>
        </p:nvPicPr>
        <p:blipFill>
          <a:blip r:embed="rId3">
            <a:alphaModFix/>
          </a:blip>
          <a:stretch>
            <a:fillRect/>
          </a:stretch>
        </p:blipFill>
        <p:spPr>
          <a:xfrm>
            <a:off x="7218736" y="440151"/>
            <a:ext cx="4523233" cy="6417832"/>
          </a:xfrm>
          <a:prstGeom prst="rect">
            <a:avLst/>
          </a:prstGeom>
          <a:noFill/>
          <a:ln>
            <a:noFill/>
          </a:ln>
        </p:spPr>
      </p:pic>
      <p:sp>
        <p:nvSpPr>
          <p:cNvPr id="363" name="Google Shape;363;p56">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3159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921D"/>
        </a:solidFill>
        <a:effectLst/>
      </p:bgPr>
    </p:bg>
    <p:spTree>
      <p:nvGrpSpPr>
        <p:cNvPr id="1" name="Shape 367"/>
        <p:cNvGrpSpPr/>
        <p:nvPr/>
      </p:nvGrpSpPr>
      <p:grpSpPr>
        <a:xfrm>
          <a:off x="0" y="0"/>
          <a:ext cx="0" cy="0"/>
          <a:chOff x="0" y="0"/>
          <a:chExt cx="0" cy="0"/>
        </a:xfrm>
      </p:grpSpPr>
      <p:sp>
        <p:nvSpPr>
          <p:cNvPr id="368" name="Google Shape;368;p57"/>
          <p:cNvSpPr txBox="1"/>
          <p:nvPr/>
        </p:nvSpPr>
        <p:spPr>
          <a:xfrm>
            <a:off x="667000" y="1190433"/>
            <a:ext cx="5814800" cy="4890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Kako mogu procijeniti svoj napredak i na koja područja je potrebno više pažnje?</a:t>
            </a:r>
            <a:br>
              <a:rPr lang="en" sz="4800" dirty="0">
                <a:solidFill>
                  <a:srgbClr val="FFFFFF"/>
                </a:solidFill>
                <a:latin typeface="Proxima Nova Semibold"/>
                <a:ea typeface="Proxima Nova Semibold"/>
                <a:cs typeface="Proxima Nova Semibold"/>
                <a:sym typeface="Proxima Nova Semibold"/>
              </a:rPr>
            </a:br>
            <a:endParaRPr sz="4800" dirty="0">
              <a:solidFill>
                <a:srgbClr val="FFFFFF"/>
              </a:solidFill>
              <a:latin typeface="Proxima Nova Semibold"/>
              <a:ea typeface="Proxima Nova Semibold"/>
              <a:cs typeface="Proxima Nova Semibold"/>
              <a:sym typeface="Proxima Nova Semibold"/>
            </a:endParaRPr>
          </a:p>
        </p:txBody>
      </p:sp>
      <p:pic>
        <p:nvPicPr>
          <p:cNvPr id="369" name="Google Shape;369;p57"/>
          <p:cNvPicPr preferRelativeResize="0"/>
          <p:nvPr/>
        </p:nvPicPr>
        <p:blipFill>
          <a:blip r:embed="rId3">
            <a:alphaModFix/>
          </a:blip>
          <a:stretch>
            <a:fillRect/>
          </a:stretch>
        </p:blipFill>
        <p:spPr>
          <a:xfrm>
            <a:off x="6001070" y="398733"/>
            <a:ext cx="5712863" cy="6459267"/>
          </a:xfrm>
          <a:prstGeom prst="rect">
            <a:avLst/>
          </a:prstGeom>
          <a:noFill/>
          <a:ln>
            <a:noFill/>
          </a:ln>
        </p:spPr>
      </p:pic>
      <p:sp>
        <p:nvSpPr>
          <p:cNvPr id="371" name="Google Shape;371;p57">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028866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8027347"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57440F-3423-D60F-2A3E-60873566C6D9}"/>
              </a:ext>
            </a:extLst>
          </p:cNvPr>
          <p:cNvSpPr txBox="1"/>
          <p:nvPr/>
        </p:nvSpPr>
        <p:spPr>
          <a:xfrm>
            <a:off x="879620" y="1471351"/>
            <a:ext cx="7535641" cy="40166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000" kern="1200" dirty="0">
                <a:solidFill>
                  <a:schemeClr val="tx1"/>
                </a:solidFill>
                <a:latin typeface="Arial" panose="020B0604020202020204" pitchFamily="34" charset="0"/>
                <a:ea typeface="+mj-ea"/>
                <a:cs typeface="Arial" panose="020B0604020202020204" pitchFamily="34" charset="0"/>
              </a:rPr>
              <a:t>Koliko je </a:t>
            </a:r>
            <a:r>
              <a:rPr lang="en-US" sz="5000" kern="1200" dirty="0" err="1">
                <a:solidFill>
                  <a:schemeClr val="tx1"/>
                </a:solidFill>
                <a:latin typeface="Arial" panose="020B0604020202020204" pitchFamily="34" charset="0"/>
                <a:ea typeface="+mj-ea"/>
                <a:cs typeface="Arial" panose="020B0604020202020204" pitchFamily="34" charset="0"/>
              </a:rPr>
              <a:t>snažna</a:t>
            </a:r>
            <a:r>
              <a:rPr lang="en-US" sz="5000" kern="1200" dirty="0">
                <a:solidFill>
                  <a:schemeClr val="tx1"/>
                </a:solidFill>
                <a:latin typeface="Arial" panose="020B0604020202020204" pitchFamily="34" charset="0"/>
                <a:ea typeface="+mj-ea"/>
                <a:cs typeface="Arial" panose="020B0604020202020204" pitchFamily="34" charset="0"/>
              </a:rPr>
              <a:t> </a:t>
            </a:r>
            <a:r>
              <a:rPr lang="en-US" sz="5000" kern="1200" dirty="0" err="1">
                <a:solidFill>
                  <a:schemeClr val="tx1"/>
                </a:solidFill>
                <a:latin typeface="Arial" panose="020B0604020202020204" pitchFamily="34" charset="0"/>
                <a:ea typeface="+mj-ea"/>
                <a:cs typeface="Arial" panose="020B0604020202020204" pitchFamily="34" charset="0"/>
              </a:rPr>
              <a:t>vaša</a:t>
            </a:r>
            <a:r>
              <a:rPr lang="en-US" sz="5000" kern="1200" dirty="0">
                <a:solidFill>
                  <a:schemeClr val="tx1"/>
                </a:solidFill>
                <a:latin typeface="Arial" panose="020B0604020202020204" pitchFamily="34" charset="0"/>
                <a:ea typeface="+mj-ea"/>
                <a:cs typeface="Arial" panose="020B0604020202020204" pitchFamily="34" charset="0"/>
              </a:rPr>
              <a:t> </a:t>
            </a:r>
            <a:r>
              <a:rPr lang="en-US" sz="5000" kern="1200" dirty="0" err="1">
                <a:solidFill>
                  <a:schemeClr val="tx1"/>
                </a:solidFill>
                <a:latin typeface="Arial" panose="020B0604020202020204" pitchFamily="34" charset="0"/>
                <a:ea typeface="+mj-ea"/>
                <a:cs typeface="Arial" panose="020B0604020202020204" pitchFamily="34" charset="0"/>
              </a:rPr>
              <a:t>motivacija</a:t>
            </a:r>
            <a:r>
              <a:rPr lang="hr-HR" sz="5000" kern="1200" dirty="0">
                <a:solidFill>
                  <a:schemeClr val="tx1"/>
                </a:solidFill>
                <a:latin typeface="Arial" panose="020B0604020202020204" pitchFamily="34" charset="0"/>
                <a:ea typeface="+mj-ea"/>
                <a:cs typeface="Arial" panose="020B0604020202020204" pitchFamily="34" charset="0"/>
              </a:rPr>
              <a:t>?</a:t>
            </a:r>
            <a:endParaRPr lang="en-US" sz="5000" kern="1200" dirty="0">
              <a:solidFill>
                <a:schemeClr val="tx1"/>
              </a:solidFill>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5000" kern="1200" dirty="0">
                <a:solidFill>
                  <a:schemeClr val="tx1"/>
                </a:solidFill>
                <a:latin typeface="Arial" panose="020B0604020202020204" pitchFamily="34" charset="0"/>
                <a:ea typeface="+mj-ea"/>
                <a:cs typeface="Arial" panose="020B0604020202020204" pitchFamily="34" charset="0"/>
              </a:rPr>
              <a:t>- </a:t>
            </a:r>
            <a:r>
              <a:rPr lang="en-US" sz="5000" kern="1200" dirty="0" err="1">
                <a:solidFill>
                  <a:schemeClr val="tx1"/>
                </a:solidFill>
                <a:latin typeface="Arial" panose="020B0604020202020204" pitchFamily="34" charset="0"/>
                <a:ea typeface="+mj-ea"/>
                <a:cs typeface="Arial" panose="020B0604020202020204" pitchFamily="34" charset="0"/>
              </a:rPr>
              <a:t>rezultati&amp;rasprava</a:t>
            </a:r>
            <a:endParaRPr lang="en-US" sz="5000" kern="1200" dirty="0">
              <a:solidFill>
                <a:schemeClr val="tx1"/>
              </a:solidFill>
              <a:latin typeface="Arial" panose="020B0604020202020204" pitchFamily="34" charset="0"/>
              <a:ea typeface="+mj-ea"/>
              <a:cs typeface="Arial" panose="020B0604020202020204" pitchFamily="34" charset="0"/>
            </a:endParaRP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906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a:t>Strategije</a:t>
            </a:r>
            <a:r>
              <a:rPr lang="en-US" dirty="0"/>
              <a:t> </a:t>
            </a:r>
            <a:r>
              <a:rPr lang="en-US" dirty="0" err="1"/>
              <a:t>metakognicije</a:t>
            </a:r>
            <a:endParaRPr lang="en-US" dirty="0"/>
          </a:p>
        </p:txBody>
      </p:sp>
    </p:spTree>
    <p:extLst>
      <p:ext uri="{BB962C8B-B14F-4D97-AF65-F5344CB8AC3E}">
        <p14:creationId xmlns:p14="http://schemas.microsoft.com/office/powerpoint/2010/main" val="2562091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3FF7E-C103-CC66-E70E-C8EB90B361E7}"/>
              </a:ext>
            </a:extLst>
          </p:cNvPr>
          <p:cNvSpPr>
            <a:spLocks noGrp="1"/>
          </p:cNvSpPr>
          <p:nvPr>
            <p:ph type="title"/>
          </p:nvPr>
        </p:nvSpPr>
        <p:spPr>
          <a:xfrm>
            <a:off x="6513788" y="245856"/>
            <a:ext cx="4840010" cy="1807305"/>
          </a:xfrm>
        </p:spPr>
        <p:txBody>
          <a:bodyPr>
            <a:normAutofit/>
          </a:bodyPr>
          <a:lstStyle/>
          <a:p>
            <a:r>
              <a:rPr lang="hr-HR" dirty="0" err="1"/>
              <a:t>Kognicija</a:t>
            </a:r>
            <a:endParaRPr lang="hr-HR" dirty="0"/>
          </a:p>
        </p:txBody>
      </p:sp>
      <p:pic>
        <p:nvPicPr>
          <p:cNvPr id="5" name="Picture 4" descr="Lone person stanging on misty jagged mountain">
            <a:extLst>
              <a:ext uri="{FF2B5EF4-FFF2-40B4-BE49-F238E27FC236}">
                <a16:creationId xmlns:a16="http://schemas.microsoft.com/office/drawing/2014/main" id="{937670C4-B6B0-D4D1-2546-87353E00CF35}"/>
              </a:ext>
            </a:extLst>
          </p:cNvPr>
          <p:cNvPicPr>
            <a:picLocks noChangeAspect="1"/>
          </p:cNvPicPr>
          <p:nvPr/>
        </p:nvPicPr>
        <p:blipFill rotWithShape="1">
          <a:blip r:embed="rId2"/>
          <a:srcRect l="18046" r="1818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830577D-999F-FF76-DD36-C7C0F81FCBC5}"/>
              </a:ext>
            </a:extLst>
          </p:cNvPr>
          <p:cNvSpPr>
            <a:spLocks noGrp="1"/>
          </p:cNvSpPr>
          <p:nvPr>
            <p:ph idx="1"/>
          </p:nvPr>
        </p:nvSpPr>
        <p:spPr>
          <a:xfrm>
            <a:off x="6671463" y="1761613"/>
            <a:ext cx="4962595" cy="4385555"/>
          </a:xfrm>
        </p:spPr>
        <p:txBody>
          <a:bodyPr>
            <a:noAutofit/>
          </a:bodyPr>
          <a:lstStyle/>
          <a:p>
            <a:pPr>
              <a:lnSpc>
                <a:spcPct val="110000"/>
              </a:lnSpc>
            </a:pPr>
            <a:r>
              <a:rPr lang="hr-HR" sz="2000" b="1" dirty="0"/>
              <a:t>Spoznaja ili </a:t>
            </a:r>
            <a:r>
              <a:rPr lang="hr-HR" sz="2000" b="1" dirty="0" err="1"/>
              <a:t>kognicija</a:t>
            </a:r>
            <a:r>
              <a:rPr lang="hr-HR" sz="2000" b="1" dirty="0"/>
              <a:t> </a:t>
            </a:r>
            <a:r>
              <a:rPr lang="hr-HR" sz="2000" dirty="0"/>
              <a:t>je mentalna akcija ili proces stjecanja znanja i razumijevanja kroz misao, iskustvo i osjetila</a:t>
            </a:r>
          </a:p>
          <a:p>
            <a:pPr>
              <a:lnSpc>
                <a:spcPct val="110000"/>
              </a:lnSpc>
            </a:pPr>
            <a:r>
              <a:rPr lang="hr-HR" sz="2000" dirty="0"/>
              <a:t>Obuhvaća različite aspekte intelektualnih funkcija i procesa kao što su: </a:t>
            </a:r>
            <a:r>
              <a:rPr lang="hr-HR" sz="2000" b="1" i="1" dirty="0"/>
              <a:t>percepcija, pažnja, misao, formiranje znanja, pamćenje i radno pamćenje, prosuđivanje i evaluacija, rasuđivanje i „računanje“, rješavanje problema i donošenje odluka, razumijevanje i proizvodnja jezika.</a:t>
            </a:r>
          </a:p>
          <a:p>
            <a:pPr>
              <a:lnSpc>
                <a:spcPct val="110000"/>
              </a:lnSpc>
            </a:pPr>
            <a:r>
              <a:rPr lang="hr-HR" sz="2000" dirty="0"/>
              <a:t>Kognitivni procesi koriste postojeće znanje i otkrivaju nova znanja</a:t>
            </a:r>
          </a:p>
        </p:txBody>
      </p:sp>
    </p:spTree>
    <p:extLst>
      <p:ext uri="{BB962C8B-B14F-4D97-AF65-F5344CB8AC3E}">
        <p14:creationId xmlns:p14="http://schemas.microsoft.com/office/powerpoint/2010/main" val="29005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err="1"/>
              <a:t>Koristite</a:t>
            </a:r>
            <a:r>
              <a:rPr lang="en-US" b="1" dirty="0"/>
              <a:t> </a:t>
            </a:r>
            <a:r>
              <a:rPr lang="en-US" b="1" dirty="0" err="1"/>
              <a:t>svoj</a:t>
            </a:r>
            <a:r>
              <a:rPr lang="en-US" b="1" dirty="0"/>
              <a:t> </a:t>
            </a:r>
            <a:r>
              <a:rPr lang="en-US" b="1" dirty="0" err="1"/>
              <a:t>nastavni</a:t>
            </a:r>
            <a:r>
              <a:rPr lang="en-US" b="1" dirty="0"/>
              <a:t> plan </a:t>
            </a:r>
            <a:r>
              <a:rPr lang="en-US" b="1" dirty="0" err="1"/>
              <a:t>i</a:t>
            </a:r>
            <a:r>
              <a:rPr lang="en-US" b="1" dirty="0"/>
              <a:t> program </a:t>
            </a:r>
            <a:r>
              <a:rPr lang="en-US" b="1" dirty="0" err="1"/>
              <a:t>kao</a:t>
            </a:r>
            <a:r>
              <a:rPr lang="en-US" b="1" dirty="0"/>
              <a:t> </a:t>
            </a:r>
            <a:r>
              <a:rPr lang="en-US" b="1" dirty="0" err="1"/>
              <a:t>putokaz</a:t>
            </a:r>
            <a:endParaRPr lang="en-US" b="1" dirty="0"/>
          </a:p>
        </p:txBody>
      </p:sp>
      <p:sp>
        <p:nvSpPr>
          <p:cNvPr id="3" name="Content Placeholder 2"/>
          <p:cNvSpPr>
            <a:spLocks noGrp="1"/>
          </p:cNvSpPr>
          <p:nvPr>
            <p:ph idx="1"/>
          </p:nvPr>
        </p:nvSpPr>
        <p:spPr/>
        <p:txBody>
          <a:bodyPr>
            <a:normAutofit fontScale="77500" lnSpcReduction="20000"/>
          </a:bodyPr>
          <a:lstStyle/>
          <a:p>
            <a:endParaRPr lang="hr-HR" dirty="0"/>
          </a:p>
          <a:p>
            <a:r>
              <a:rPr lang="hr-HR" dirty="0"/>
              <a:t>Pogledajte svoj nastavni plan i program i raspored predavanja, popis literature, ishode učenja ili ostale informacije kako biste dobili dojam o tome kako je kolegij strukturiran.</a:t>
            </a:r>
          </a:p>
          <a:p>
            <a:r>
              <a:rPr lang="hr-HR" dirty="0"/>
              <a:t>Koristite sve ovo kao svoj putokaz. Na primjer, za kolegij koji se temelji na čitanju, razmislite o tome zašto je vaš profesor možda dodijelio čitanja određenim redoslijedom. Kako se sve informacije povezuju? Koje su ključne teme koje primjećujete? Koje prethodno znanje imate koje bi vas moglo informirati o čitanju ovog materijala?</a:t>
            </a:r>
          </a:p>
          <a:p>
            <a:r>
              <a:rPr lang="hr-HR" dirty="0"/>
              <a:t>To možete činiti u više točaka tijekom semestra, osobito jer stječete dodatno znanje koje potom možete spajati.</a:t>
            </a:r>
          </a:p>
          <a:p>
            <a:endParaRPr lang="en-US" dirty="0"/>
          </a:p>
        </p:txBody>
      </p:sp>
    </p:spTree>
    <p:extLst>
      <p:ext uri="{BB962C8B-B14F-4D97-AF65-F5344CB8AC3E}">
        <p14:creationId xmlns:p14="http://schemas.microsoft.com/office/powerpoint/2010/main" val="4216457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a:t>Prizovite svoje prethodno znanje</a:t>
            </a:r>
            <a:endParaRPr lang="en-US" dirty="0"/>
          </a:p>
        </p:txBody>
      </p:sp>
      <p:sp>
        <p:nvSpPr>
          <p:cNvPr id="3" name="Content Placeholder 2"/>
          <p:cNvSpPr>
            <a:spLocks noGrp="1"/>
          </p:cNvSpPr>
          <p:nvPr>
            <p:ph idx="1"/>
          </p:nvPr>
        </p:nvSpPr>
        <p:spPr/>
        <p:txBody>
          <a:bodyPr>
            <a:normAutofit/>
          </a:bodyPr>
          <a:lstStyle/>
          <a:p>
            <a:r>
              <a:rPr lang="en-US" dirty="0" err="1"/>
              <a:t>Prije</a:t>
            </a:r>
            <a:r>
              <a:rPr lang="en-US" dirty="0"/>
              <a:t> </a:t>
            </a:r>
            <a:r>
              <a:rPr lang="en-US" dirty="0" err="1"/>
              <a:t>nego</a:t>
            </a:r>
            <a:r>
              <a:rPr lang="en-US" dirty="0"/>
              <a:t> </a:t>
            </a:r>
            <a:r>
              <a:rPr lang="en-US" dirty="0" err="1"/>
              <a:t>što</a:t>
            </a:r>
            <a:r>
              <a:rPr lang="en-US" dirty="0"/>
              <a:t> </a:t>
            </a:r>
            <a:r>
              <a:rPr lang="en-US" dirty="0" err="1"/>
              <a:t>pročitate</a:t>
            </a:r>
            <a:r>
              <a:rPr lang="en-US" dirty="0"/>
              <a:t> </a:t>
            </a:r>
            <a:r>
              <a:rPr lang="en-US" dirty="0" err="1"/>
              <a:t>udžbenik</a:t>
            </a:r>
            <a:r>
              <a:rPr lang="en-US" dirty="0"/>
              <a:t> </a:t>
            </a:r>
            <a:r>
              <a:rPr lang="en-US" dirty="0" err="1"/>
              <a:t>ili</a:t>
            </a:r>
            <a:r>
              <a:rPr lang="en-US" dirty="0"/>
              <a:t> </a:t>
            </a:r>
            <a:r>
              <a:rPr lang="en-US" dirty="0" err="1"/>
              <a:t>dođete</a:t>
            </a:r>
            <a:r>
              <a:rPr lang="en-US" dirty="0"/>
              <a:t> </a:t>
            </a:r>
            <a:r>
              <a:rPr lang="en-US" dirty="0" err="1"/>
              <a:t>na</a:t>
            </a:r>
            <a:r>
              <a:rPr lang="en-US" dirty="0"/>
              <a:t> </a:t>
            </a:r>
            <a:r>
              <a:rPr lang="en-US" dirty="0" err="1"/>
              <a:t>predavanje</a:t>
            </a:r>
            <a:r>
              <a:rPr lang="en-US" dirty="0"/>
              <a:t>, </a:t>
            </a:r>
            <a:r>
              <a:rPr lang="en-US" dirty="0" err="1"/>
              <a:t>pogledajte</a:t>
            </a:r>
            <a:r>
              <a:rPr lang="en-US" dirty="0"/>
              <a:t> </a:t>
            </a:r>
            <a:r>
              <a:rPr lang="en-US" dirty="0" err="1"/>
              <a:t>temu</a:t>
            </a:r>
            <a:r>
              <a:rPr lang="en-US" dirty="0"/>
              <a:t> </a:t>
            </a:r>
            <a:r>
              <a:rPr lang="en-US" dirty="0" err="1"/>
              <a:t>koja</a:t>
            </a:r>
            <a:r>
              <a:rPr lang="en-US" dirty="0"/>
              <a:t> se </a:t>
            </a:r>
            <a:r>
              <a:rPr lang="en-US" dirty="0" err="1"/>
              <a:t>obrađuje</a:t>
            </a:r>
            <a:r>
              <a:rPr lang="en-US" dirty="0"/>
              <a:t> </a:t>
            </a:r>
            <a:r>
              <a:rPr lang="en-US" dirty="0" err="1"/>
              <a:t>i</a:t>
            </a:r>
            <a:r>
              <a:rPr lang="en-US" dirty="0"/>
              <a:t> </a:t>
            </a:r>
            <a:r>
              <a:rPr lang="en-US" dirty="0" err="1"/>
              <a:t>zapitajte</a:t>
            </a:r>
            <a:r>
              <a:rPr lang="en-US" dirty="0"/>
              <a:t> se </a:t>
            </a:r>
            <a:r>
              <a:rPr lang="en-US" dirty="0" err="1"/>
              <a:t>što</a:t>
            </a:r>
            <a:r>
              <a:rPr lang="en-US" dirty="0"/>
              <a:t> o </a:t>
            </a:r>
            <a:r>
              <a:rPr lang="en-US" dirty="0" err="1"/>
              <a:t>njoj</a:t>
            </a:r>
            <a:r>
              <a:rPr lang="en-US" dirty="0"/>
              <a:t> </a:t>
            </a:r>
            <a:r>
              <a:rPr lang="en-US" dirty="0" err="1"/>
              <a:t>već</a:t>
            </a:r>
            <a:r>
              <a:rPr lang="en-US" dirty="0"/>
              <a:t> </a:t>
            </a:r>
            <a:r>
              <a:rPr lang="en-US" dirty="0" err="1"/>
              <a:t>znate</a:t>
            </a:r>
            <a:r>
              <a:rPr lang="en-US" dirty="0"/>
              <a:t>.</a:t>
            </a:r>
          </a:p>
          <a:p>
            <a:r>
              <a:rPr lang="en-US" dirty="0"/>
              <a:t>Koja </a:t>
            </a:r>
            <a:r>
              <a:rPr lang="en-US" dirty="0" err="1"/>
              <a:t>pitanja</a:t>
            </a:r>
            <a:r>
              <a:rPr lang="en-US" dirty="0"/>
              <a:t> </a:t>
            </a:r>
            <a:r>
              <a:rPr lang="en-US" dirty="0" err="1"/>
              <a:t>imate</a:t>
            </a:r>
            <a:r>
              <a:rPr lang="en-US" dirty="0"/>
              <a:t>? </a:t>
            </a:r>
            <a:r>
              <a:rPr lang="en-US" dirty="0" err="1"/>
              <a:t>Što</a:t>
            </a:r>
            <a:r>
              <a:rPr lang="en-US" dirty="0"/>
              <a:t> se </a:t>
            </a:r>
            <a:r>
              <a:rPr lang="en-US" dirty="0" err="1"/>
              <a:t>nadate</a:t>
            </a:r>
            <a:r>
              <a:rPr lang="en-US" dirty="0"/>
              <a:t> </a:t>
            </a:r>
            <a:r>
              <a:rPr lang="en-US" dirty="0" err="1"/>
              <a:t>naučiti</a:t>
            </a:r>
            <a:r>
              <a:rPr lang="en-US" dirty="0"/>
              <a:t>?</a:t>
            </a:r>
          </a:p>
          <a:p>
            <a:r>
              <a:rPr lang="en-US" dirty="0" err="1"/>
              <a:t>Odgovaranje</a:t>
            </a:r>
            <a:r>
              <a:rPr lang="en-US" dirty="0"/>
              <a:t> </a:t>
            </a:r>
            <a:r>
              <a:rPr lang="en-US" dirty="0" err="1"/>
              <a:t>na</a:t>
            </a:r>
            <a:r>
              <a:rPr lang="en-US" dirty="0"/>
              <a:t> ova </a:t>
            </a:r>
            <a:r>
              <a:rPr lang="en-US" dirty="0" err="1"/>
              <a:t>pitanja</a:t>
            </a:r>
            <a:r>
              <a:rPr lang="en-US" dirty="0"/>
              <a:t> </a:t>
            </a:r>
            <a:r>
              <a:rPr lang="en-US" dirty="0" err="1"/>
              <a:t>dat</a:t>
            </a:r>
            <a:r>
              <a:rPr lang="en-US" dirty="0"/>
              <a:t> </a:t>
            </a:r>
            <a:r>
              <a:rPr lang="en-US" dirty="0" err="1"/>
              <a:t>će</a:t>
            </a:r>
            <a:r>
              <a:rPr lang="en-US" dirty="0"/>
              <a:t> </a:t>
            </a:r>
            <a:r>
              <a:rPr lang="en-US" dirty="0" err="1"/>
              <a:t>kontekst</a:t>
            </a:r>
            <a:r>
              <a:rPr lang="en-US" dirty="0"/>
              <a:t> </a:t>
            </a:r>
            <a:r>
              <a:rPr lang="en-US" dirty="0" err="1"/>
              <a:t>onome</a:t>
            </a:r>
            <a:r>
              <a:rPr lang="en-US" dirty="0"/>
              <a:t> </a:t>
            </a:r>
            <a:r>
              <a:rPr lang="en-US" dirty="0" err="1"/>
              <a:t>što</a:t>
            </a:r>
            <a:r>
              <a:rPr lang="en-US" dirty="0"/>
              <a:t> </a:t>
            </a:r>
            <a:r>
              <a:rPr lang="en-US" dirty="0" err="1"/>
              <a:t>učite</a:t>
            </a:r>
            <a:r>
              <a:rPr lang="en-US" dirty="0"/>
              <a:t> </a:t>
            </a:r>
            <a:r>
              <a:rPr lang="en-US" dirty="0" err="1"/>
              <a:t>i</a:t>
            </a:r>
            <a:r>
              <a:rPr lang="en-US" dirty="0"/>
              <a:t> </a:t>
            </a:r>
            <a:r>
              <a:rPr lang="en-US" dirty="0" err="1"/>
              <a:t>pomoći</a:t>
            </a:r>
            <a:r>
              <a:rPr lang="en-US" dirty="0"/>
              <a:t> </a:t>
            </a:r>
            <a:r>
              <a:rPr lang="en-US" dirty="0" err="1"/>
              <a:t>će</a:t>
            </a:r>
            <a:r>
              <a:rPr lang="en-US" dirty="0"/>
              <a:t> </a:t>
            </a:r>
            <a:r>
              <a:rPr lang="en-US" dirty="0" err="1"/>
              <a:t>vam</a:t>
            </a:r>
            <a:r>
              <a:rPr lang="en-US" dirty="0"/>
              <a:t> da </a:t>
            </a:r>
            <a:r>
              <a:rPr lang="en-US" dirty="0" err="1"/>
              <a:t>počnete</a:t>
            </a:r>
            <a:r>
              <a:rPr lang="en-US" dirty="0"/>
              <a:t> </a:t>
            </a:r>
            <a:r>
              <a:rPr lang="en-US" dirty="0" err="1"/>
              <a:t>graditi</a:t>
            </a:r>
            <a:r>
              <a:rPr lang="en-US" dirty="0"/>
              <a:t> </a:t>
            </a:r>
            <a:r>
              <a:rPr lang="en-US" dirty="0" err="1"/>
              <a:t>okvir</a:t>
            </a:r>
            <a:r>
              <a:rPr lang="en-US" dirty="0"/>
              <a:t> za novo </a:t>
            </a:r>
            <a:r>
              <a:rPr lang="en-US" dirty="0" err="1"/>
              <a:t>znanje</a:t>
            </a:r>
            <a:r>
              <a:rPr lang="en-US" dirty="0"/>
              <a:t>. </a:t>
            </a:r>
            <a:r>
              <a:rPr lang="en-US" dirty="0" err="1"/>
              <a:t>Također</a:t>
            </a:r>
            <a:r>
              <a:rPr lang="en-US" dirty="0"/>
              <a:t> </a:t>
            </a:r>
            <a:r>
              <a:rPr lang="en-US" dirty="0" err="1"/>
              <a:t>vam</a:t>
            </a:r>
            <a:r>
              <a:rPr lang="en-US" dirty="0"/>
              <a:t> </a:t>
            </a:r>
            <a:r>
              <a:rPr lang="en-US" dirty="0" err="1"/>
              <a:t>može</a:t>
            </a:r>
            <a:r>
              <a:rPr lang="en-US" dirty="0"/>
              <a:t> </a:t>
            </a:r>
            <a:r>
              <a:rPr lang="en-US" dirty="0" err="1"/>
              <a:t>pomoći</a:t>
            </a:r>
            <a:r>
              <a:rPr lang="en-US" dirty="0"/>
              <a:t> da se </a:t>
            </a:r>
            <a:r>
              <a:rPr lang="en-US" dirty="0" err="1"/>
              <a:t>dublje</a:t>
            </a:r>
            <a:r>
              <a:rPr lang="en-US" dirty="0"/>
              <a:t> </a:t>
            </a:r>
            <a:r>
              <a:rPr lang="en-US" dirty="0" err="1"/>
              <a:t>uključite</a:t>
            </a:r>
            <a:r>
              <a:rPr lang="en-US" dirty="0"/>
              <a:t> u </a:t>
            </a:r>
            <a:r>
              <a:rPr lang="en-US" dirty="0" err="1"/>
              <a:t>materijal</a:t>
            </a:r>
            <a:r>
              <a:rPr lang="en-US" dirty="0"/>
              <a:t>.</a:t>
            </a:r>
          </a:p>
        </p:txBody>
      </p:sp>
    </p:spTree>
    <p:extLst>
      <p:ext uri="{BB962C8B-B14F-4D97-AF65-F5344CB8AC3E}">
        <p14:creationId xmlns:p14="http://schemas.microsoft.com/office/powerpoint/2010/main" val="3136520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a:t>Razmišljajte naglas</a:t>
            </a:r>
            <a:endParaRPr lang="en-US" dirty="0"/>
          </a:p>
        </p:txBody>
      </p:sp>
      <p:sp>
        <p:nvSpPr>
          <p:cNvPr id="3" name="Content Placeholder 2"/>
          <p:cNvSpPr>
            <a:spLocks noGrp="1"/>
          </p:cNvSpPr>
          <p:nvPr>
            <p:ph idx="1"/>
          </p:nvPr>
        </p:nvSpPr>
        <p:spPr/>
        <p:txBody>
          <a:bodyPr>
            <a:normAutofit fontScale="92500" lnSpcReduction="10000"/>
          </a:bodyPr>
          <a:lstStyle/>
          <a:p>
            <a:r>
              <a:rPr lang="en-US" sz="2900" dirty="0" err="1">
                <a:solidFill>
                  <a:srgbClr val="F7921D"/>
                </a:solidFill>
              </a:rPr>
              <a:t>Razgovarajte</a:t>
            </a:r>
            <a:r>
              <a:rPr lang="hr-HR" sz="2900" dirty="0">
                <a:solidFill>
                  <a:srgbClr val="F7921D"/>
                </a:solidFill>
              </a:rPr>
              <a:t>/verbalizirajte </a:t>
            </a:r>
            <a:r>
              <a:rPr lang="en-US" sz="2900" dirty="0" err="1">
                <a:solidFill>
                  <a:srgbClr val="F7921D"/>
                </a:solidFill>
              </a:rPr>
              <a:t>kroz</a:t>
            </a:r>
            <a:r>
              <a:rPr lang="en-US" sz="2900" dirty="0">
                <a:solidFill>
                  <a:srgbClr val="F7921D"/>
                </a:solidFill>
              </a:rPr>
              <a:t> </a:t>
            </a:r>
            <a:r>
              <a:rPr lang="en-US" sz="2900" dirty="0" err="1">
                <a:solidFill>
                  <a:srgbClr val="F7921D"/>
                </a:solidFill>
              </a:rPr>
              <a:t>svoj</a:t>
            </a:r>
            <a:r>
              <a:rPr lang="en-US" sz="2900" dirty="0">
                <a:solidFill>
                  <a:srgbClr val="F7921D"/>
                </a:solidFill>
              </a:rPr>
              <a:t> </a:t>
            </a:r>
            <a:r>
              <a:rPr lang="en-US" sz="2900" dirty="0" err="1">
                <a:solidFill>
                  <a:srgbClr val="F7921D"/>
                </a:solidFill>
              </a:rPr>
              <a:t>materijal</a:t>
            </a:r>
            <a:r>
              <a:rPr lang="en-US" sz="2900" dirty="0">
                <a:solidFill>
                  <a:srgbClr val="F7921D"/>
                </a:solidFill>
              </a:rPr>
              <a:t>. </a:t>
            </a:r>
            <a:r>
              <a:rPr lang="en-US" dirty="0" err="1"/>
              <a:t>Možete</a:t>
            </a:r>
            <a:r>
              <a:rPr lang="en-US" dirty="0"/>
              <a:t> </a:t>
            </a:r>
            <a:r>
              <a:rPr lang="en-US" sz="2900" dirty="0" err="1">
                <a:solidFill>
                  <a:srgbClr val="F7921D"/>
                </a:solidFill>
              </a:rPr>
              <a:t>razgovarati</a:t>
            </a:r>
            <a:r>
              <a:rPr lang="en-US" dirty="0"/>
              <a:t> </a:t>
            </a:r>
            <a:r>
              <a:rPr lang="en-US" dirty="0" err="1"/>
              <a:t>sa</a:t>
            </a:r>
            <a:r>
              <a:rPr lang="en-US" dirty="0"/>
              <a:t> </a:t>
            </a:r>
            <a:r>
              <a:rPr lang="en-US" dirty="0" err="1"/>
              <a:t>svojim</a:t>
            </a:r>
            <a:r>
              <a:rPr lang="en-US" dirty="0"/>
              <a:t> </a:t>
            </a:r>
            <a:r>
              <a:rPr lang="en-US" dirty="0" err="1"/>
              <a:t>kolegama</a:t>
            </a:r>
            <a:r>
              <a:rPr lang="en-US" dirty="0"/>
              <a:t> </a:t>
            </a:r>
            <a:r>
              <a:rPr lang="en-US" dirty="0" err="1"/>
              <a:t>iz</a:t>
            </a:r>
            <a:r>
              <a:rPr lang="hr-HR" dirty="0"/>
              <a:t> grupe</a:t>
            </a:r>
            <a:r>
              <a:rPr lang="en-US" dirty="0"/>
              <a:t>, </a:t>
            </a:r>
            <a:r>
              <a:rPr lang="en-US" dirty="0" err="1"/>
              <a:t>prijateljima</a:t>
            </a:r>
            <a:r>
              <a:rPr lang="en-US" dirty="0"/>
              <a:t>, </a:t>
            </a:r>
            <a:r>
              <a:rPr lang="hr-HR" dirty="0"/>
              <a:t>nastavnicima</a:t>
            </a:r>
            <a:r>
              <a:rPr lang="en-US" dirty="0"/>
              <a:t> </a:t>
            </a:r>
            <a:r>
              <a:rPr lang="en-US" dirty="0" err="1"/>
              <a:t>ili</a:t>
            </a:r>
            <a:r>
              <a:rPr lang="en-US" dirty="0"/>
              <a:t> </a:t>
            </a:r>
            <a:r>
              <a:rPr lang="en-US" dirty="0" err="1"/>
              <a:t>čak</a:t>
            </a:r>
            <a:r>
              <a:rPr lang="en-US" dirty="0"/>
              <a:t> </a:t>
            </a:r>
            <a:r>
              <a:rPr lang="en-US" dirty="0" err="1"/>
              <a:t>kućnim</a:t>
            </a:r>
            <a:r>
              <a:rPr lang="en-US" dirty="0"/>
              <a:t> </a:t>
            </a:r>
            <a:r>
              <a:rPr lang="en-US" dirty="0" err="1"/>
              <a:t>ljubimcem</a:t>
            </a:r>
            <a:r>
              <a:rPr lang="en-US" dirty="0"/>
              <a:t>.</a:t>
            </a:r>
          </a:p>
          <a:p>
            <a:r>
              <a:rPr lang="en-US" dirty="0" err="1"/>
              <a:t>Samo</a:t>
            </a:r>
            <a:r>
              <a:rPr lang="en-US" dirty="0"/>
              <a:t> </a:t>
            </a:r>
            <a:r>
              <a:rPr lang="en-US" dirty="0" err="1"/>
              <a:t>verbaliziranje</a:t>
            </a:r>
            <a:r>
              <a:rPr lang="en-US" dirty="0"/>
              <a:t> </a:t>
            </a:r>
            <a:r>
              <a:rPr lang="en-US" dirty="0" err="1"/>
              <a:t>vaših</a:t>
            </a:r>
            <a:r>
              <a:rPr lang="en-US" dirty="0"/>
              <a:t> </a:t>
            </a:r>
            <a:r>
              <a:rPr lang="en-US" dirty="0" err="1"/>
              <a:t>misli</a:t>
            </a:r>
            <a:r>
              <a:rPr lang="en-US" dirty="0"/>
              <a:t> </a:t>
            </a:r>
            <a:r>
              <a:rPr lang="en-US" dirty="0" err="1"/>
              <a:t>može</a:t>
            </a:r>
            <a:r>
              <a:rPr lang="en-US" dirty="0"/>
              <a:t> </a:t>
            </a:r>
            <a:r>
              <a:rPr lang="en-US" dirty="0" err="1"/>
              <a:t>vam</a:t>
            </a:r>
            <a:r>
              <a:rPr lang="en-US" dirty="0"/>
              <a:t> </a:t>
            </a:r>
            <a:r>
              <a:rPr lang="en-US" dirty="0" err="1"/>
              <a:t>pomoći</a:t>
            </a:r>
            <a:r>
              <a:rPr lang="en-US" dirty="0"/>
              <a:t> da </a:t>
            </a:r>
            <a:r>
              <a:rPr lang="en-US" dirty="0" err="1"/>
              <a:t>bolje</a:t>
            </a:r>
            <a:r>
              <a:rPr lang="en-US" dirty="0"/>
              <a:t> </a:t>
            </a:r>
            <a:r>
              <a:rPr lang="en-US" dirty="0" err="1"/>
              <a:t>shvatite</a:t>
            </a:r>
            <a:r>
              <a:rPr lang="en-US" dirty="0"/>
              <a:t> </a:t>
            </a:r>
            <a:r>
              <a:rPr lang="en-US" dirty="0" err="1"/>
              <a:t>materijal</a:t>
            </a:r>
            <a:r>
              <a:rPr lang="en-US" dirty="0"/>
              <a:t> </a:t>
            </a:r>
            <a:r>
              <a:rPr lang="en-US" dirty="0" err="1"/>
              <a:t>i</a:t>
            </a:r>
            <a:r>
              <a:rPr lang="en-US" dirty="0"/>
              <a:t> </a:t>
            </a:r>
            <a:r>
              <a:rPr lang="en-US" dirty="0" err="1"/>
              <a:t>dublje</a:t>
            </a:r>
            <a:r>
              <a:rPr lang="en-US" dirty="0"/>
              <a:t> ga </a:t>
            </a:r>
            <a:r>
              <a:rPr lang="en-US" dirty="0" err="1"/>
              <a:t>internalizirate</a:t>
            </a:r>
            <a:r>
              <a:rPr lang="en-US" dirty="0"/>
              <a:t>. </a:t>
            </a:r>
            <a:r>
              <a:rPr lang="en-US" dirty="0" err="1"/>
              <a:t>Glasno</a:t>
            </a:r>
            <a:r>
              <a:rPr lang="en-US" dirty="0"/>
              <a:t> </a:t>
            </a:r>
            <a:r>
              <a:rPr lang="en-US" dirty="0" err="1"/>
              <a:t>pričanje</a:t>
            </a:r>
            <a:r>
              <a:rPr lang="en-US" dirty="0"/>
              <a:t> </a:t>
            </a:r>
            <a:r>
              <a:rPr lang="en-US" dirty="0" err="1"/>
              <a:t>izvrstan</a:t>
            </a:r>
            <a:r>
              <a:rPr lang="en-US" dirty="0"/>
              <a:t> je </a:t>
            </a:r>
            <a:r>
              <a:rPr lang="en-US" dirty="0" err="1"/>
              <a:t>način</a:t>
            </a:r>
            <a:r>
              <a:rPr lang="en-US" dirty="0"/>
              <a:t> da </a:t>
            </a:r>
            <a:r>
              <a:rPr lang="en-US" dirty="0" err="1"/>
              <a:t>provjerite</a:t>
            </a:r>
            <a:r>
              <a:rPr lang="en-US" dirty="0"/>
              <a:t> </a:t>
            </a:r>
            <a:r>
              <a:rPr lang="en-US" dirty="0" err="1"/>
              <a:t>koliko</a:t>
            </a:r>
            <a:r>
              <a:rPr lang="en-US" dirty="0"/>
              <a:t> dobro </a:t>
            </a:r>
            <a:r>
              <a:rPr lang="en-US" dirty="0" err="1"/>
              <a:t>doista</a:t>
            </a:r>
            <a:r>
              <a:rPr lang="en-US" dirty="0"/>
              <a:t> </a:t>
            </a:r>
            <a:r>
              <a:rPr lang="en-US" dirty="0" err="1"/>
              <a:t>poznajete</a:t>
            </a:r>
            <a:r>
              <a:rPr lang="en-US" dirty="0"/>
              <a:t> </a:t>
            </a:r>
            <a:r>
              <a:rPr lang="en-US" dirty="0" err="1"/>
              <a:t>gradivo</a:t>
            </a:r>
            <a:r>
              <a:rPr lang="en-US" dirty="0"/>
              <a:t>.</a:t>
            </a:r>
          </a:p>
          <a:p>
            <a:r>
              <a:rPr lang="en-US" dirty="0"/>
              <a:t>N</a:t>
            </a:r>
            <a:r>
              <a:rPr lang="hr-HR" dirty="0"/>
              <a:t>a kolegijima</a:t>
            </a:r>
            <a:r>
              <a:rPr lang="en-US" dirty="0"/>
              <a:t> koji </a:t>
            </a:r>
            <a:r>
              <a:rPr lang="en-US" dirty="0" err="1"/>
              <a:t>zahtijevaju</a:t>
            </a:r>
            <a:r>
              <a:rPr lang="en-US" dirty="0"/>
              <a:t> </a:t>
            </a:r>
            <a:r>
              <a:rPr lang="en-US" dirty="0" err="1"/>
              <a:t>rješavanje</a:t>
            </a:r>
            <a:r>
              <a:rPr lang="en-US" dirty="0"/>
              <a:t> </a:t>
            </a:r>
            <a:r>
              <a:rPr lang="en-US" dirty="0" err="1"/>
              <a:t>problema</a:t>
            </a:r>
            <a:r>
              <a:rPr lang="en-US" dirty="0"/>
              <a:t>, </a:t>
            </a:r>
            <a:r>
              <a:rPr lang="en-US" dirty="0" err="1"/>
              <a:t>glasno</a:t>
            </a:r>
            <a:r>
              <a:rPr lang="en-US" dirty="0"/>
              <a:t> </a:t>
            </a:r>
            <a:r>
              <a:rPr lang="en-US" dirty="0" err="1"/>
              <a:t>objašnjavanje</a:t>
            </a:r>
            <a:r>
              <a:rPr lang="en-US" dirty="0"/>
              <a:t> </a:t>
            </a:r>
            <a:r>
              <a:rPr lang="en-US" dirty="0" err="1"/>
              <a:t>koraka</a:t>
            </a:r>
            <a:r>
              <a:rPr lang="en-US" dirty="0"/>
              <a:t> </a:t>
            </a:r>
            <a:r>
              <a:rPr lang="en-US" dirty="0" err="1"/>
              <a:t>osigurat</a:t>
            </a:r>
            <a:r>
              <a:rPr lang="en-US" dirty="0"/>
              <a:t> </a:t>
            </a:r>
            <a:r>
              <a:rPr lang="en-US" dirty="0" err="1"/>
              <a:t>će</a:t>
            </a:r>
            <a:r>
              <a:rPr lang="en-US" dirty="0"/>
              <a:t> da </a:t>
            </a:r>
            <a:r>
              <a:rPr lang="en-US" dirty="0" err="1"/>
              <a:t>ih</a:t>
            </a:r>
            <a:r>
              <a:rPr lang="en-US" dirty="0"/>
              <a:t> </a:t>
            </a:r>
            <a:r>
              <a:rPr lang="en-US" dirty="0" err="1"/>
              <a:t>stvarno</a:t>
            </a:r>
            <a:r>
              <a:rPr lang="en-US" dirty="0"/>
              <a:t> </a:t>
            </a:r>
            <a:r>
              <a:rPr lang="en-US" dirty="0" err="1"/>
              <a:t>razumijete</a:t>
            </a:r>
            <a:r>
              <a:rPr lang="en-US" dirty="0"/>
              <a:t> </a:t>
            </a:r>
            <a:r>
              <a:rPr lang="en-US" dirty="0" err="1"/>
              <a:t>i</a:t>
            </a:r>
            <a:r>
              <a:rPr lang="en-US" dirty="0"/>
              <a:t> </a:t>
            </a:r>
            <a:r>
              <a:rPr lang="en-US" dirty="0" err="1"/>
              <a:t>razotkriti</a:t>
            </a:r>
            <a:r>
              <a:rPr lang="en-US" dirty="0"/>
              <a:t> </a:t>
            </a:r>
            <a:r>
              <a:rPr lang="en-US" dirty="0" err="1"/>
              <a:t>sve</a:t>
            </a:r>
            <a:r>
              <a:rPr lang="en-US" dirty="0"/>
              <a:t> </a:t>
            </a:r>
            <a:r>
              <a:rPr lang="en-US" dirty="0" err="1"/>
              <a:t>nedostatke</a:t>
            </a:r>
            <a:r>
              <a:rPr lang="en-US" dirty="0"/>
              <a:t> u </a:t>
            </a:r>
            <a:r>
              <a:rPr lang="en-US" dirty="0" err="1"/>
              <a:t>znanju</a:t>
            </a:r>
            <a:r>
              <a:rPr lang="en-US" dirty="0"/>
              <a:t> </a:t>
            </a:r>
            <a:r>
              <a:rPr lang="en-US" dirty="0" err="1"/>
              <a:t>koje</a:t>
            </a:r>
            <a:r>
              <a:rPr lang="en-US" dirty="0"/>
              <a:t> </a:t>
            </a:r>
            <a:r>
              <a:rPr lang="en-US" dirty="0" err="1"/>
              <a:t>možda</a:t>
            </a:r>
            <a:r>
              <a:rPr lang="en-US" dirty="0"/>
              <a:t> </a:t>
            </a:r>
            <a:r>
              <a:rPr lang="en-US" dirty="0" err="1"/>
              <a:t>imate</a:t>
            </a:r>
            <a:r>
              <a:rPr lang="en-US" dirty="0"/>
              <a:t>. </a:t>
            </a:r>
            <a:r>
              <a:rPr lang="en-US" sz="2900" dirty="0" err="1">
                <a:solidFill>
                  <a:srgbClr val="F7921D"/>
                </a:solidFill>
              </a:rPr>
              <a:t>Postavite</a:t>
            </a:r>
            <a:r>
              <a:rPr lang="en-US" sz="2900" dirty="0">
                <a:solidFill>
                  <a:srgbClr val="F7921D"/>
                </a:solidFill>
              </a:rPr>
              <a:t> </a:t>
            </a:r>
            <a:r>
              <a:rPr lang="en-US" sz="2900" dirty="0" err="1">
                <a:solidFill>
                  <a:srgbClr val="F7921D"/>
                </a:solidFill>
              </a:rPr>
              <a:t>si</a:t>
            </a:r>
            <a:r>
              <a:rPr lang="en-US" sz="2900" dirty="0">
                <a:solidFill>
                  <a:srgbClr val="F7921D"/>
                </a:solidFill>
              </a:rPr>
              <a:t> </a:t>
            </a:r>
            <a:r>
              <a:rPr lang="en-US" sz="2900" dirty="0" err="1">
                <a:solidFill>
                  <a:srgbClr val="F7921D"/>
                </a:solidFill>
              </a:rPr>
              <a:t>pitanja</a:t>
            </a:r>
            <a:r>
              <a:rPr lang="en-US" sz="2900" dirty="0">
                <a:solidFill>
                  <a:srgbClr val="F7921D"/>
                </a:solidFill>
              </a:rPr>
              <a:t> o tome </a:t>
            </a:r>
            <a:r>
              <a:rPr lang="en-US" sz="2900" dirty="0" err="1">
                <a:solidFill>
                  <a:srgbClr val="F7921D"/>
                </a:solidFill>
              </a:rPr>
              <a:t>što</a:t>
            </a:r>
            <a:r>
              <a:rPr lang="en-US" sz="2900" dirty="0">
                <a:solidFill>
                  <a:srgbClr val="F7921D"/>
                </a:solidFill>
              </a:rPr>
              <a:t> </a:t>
            </a:r>
            <a:r>
              <a:rPr lang="en-US" sz="2900" dirty="0" err="1">
                <a:solidFill>
                  <a:srgbClr val="F7921D"/>
                </a:solidFill>
              </a:rPr>
              <a:t>radite</a:t>
            </a:r>
            <a:r>
              <a:rPr lang="en-US" sz="2900" dirty="0">
                <a:solidFill>
                  <a:srgbClr val="F7921D"/>
                </a:solidFill>
              </a:rPr>
              <a:t> </a:t>
            </a:r>
            <a:r>
              <a:rPr lang="en-US" sz="2900" dirty="0" err="1">
                <a:solidFill>
                  <a:srgbClr val="F7921D"/>
                </a:solidFill>
              </a:rPr>
              <a:t>i</a:t>
            </a:r>
            <a:r>
              <a:rPr lang="en-US" sz="2900" dirty="0">
                <a:solidFill>
                  <a:srgbClr val="F7921D"/>
                </a:solidFill>
              </a:rPr>
              <a:t> </a:t>
            </a:r>
            <a:r>
              <a:rPr lang="en-US" sz="2900" dirty="0" err="1">
                <a:solidFill>
                  <a:srgbClr val="F7921D"/>
                </a:solidFill>
              </a:rPr>
              <a:t>zašto</a:t>
            </a:r>
            <a:r>
              <a:rPr lang="en-US" sz="2900" dirty="0">
                <a:solidFill>
                  <a:srgbClr val="F7921D"/>
                </a:solidFill>
              </a:rPr>
              <a:t>.</a:t>
            </a:r>
          </a:p>
        </p:txBody>
      </p:sp>
    </p:spTree>
    <p:extLst>
      <p:ext uri="{BB962C8B-B14F-4D97-AF65-F5344CB8AC3E}">
        <p14:creationId xmlns:p14="http://schemas.microsoft.com/office/powerpoint/2010/main" val="1298532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Koristite</a:t>
            </a:r>
            <a:r>
              <a:rPr lang="en-US" dirty="0"/>
              <a:t> </a:t>
            </a:r>
            <a:r>
              <a:rPr lang="en-US" dirty="0" err="1"/>
              <a:t>pisanje</a:t>
            </a:r>
            <a:endParaRPr lang="en-US" dirty="0"/>
          </a:p>
        </p:txBody>
      </p:sp>
      <p:sp>
        <p:nvSpPr>
          <p:cNvPr id="3" name="Content Placeholder 2"/>
          <p:cNvSpPr>
            <a:spLocks noGrp="1"/>
          </p:cNvSpPr>
          <p:nvPr>
            <p:ph idx="1"/>
          </p:nvPr>
        </p:nvSpPr>
        <p:spPr/>
        <p:txBody>
          <a:bodyPr/>
          <a:lstStyle/>
          <a:p>
            <a:r>
              <a:rPr lang="en-US" dirty="0" err="1"/>
              <a:t>Pisanje</a:t>
            </a:r>
            <a:r>
              <a:rPr lang="en-US" dirty="0"/>
              <a:t> </a:t>
            </a:r>
            <a:r>
              <a:rPr lang="en-US" dirty="0" err="1"/>
              <a:t>vam</a:t>
            </a:r>
            <a:r>
              <a:rPr lang="en-US" dirty="0"/>
              <a:t> </a:t>
            </a:r>
            <a:r>
              <a:rPr lang="en-US" dirty="0" err="1"/>
              <a:t>može</a:t>
            </a:r>
            <a:r>
              <a:rPr lang="en-US" dirty="0"/>
              <a:t> </a:t>
            </a:r>
            <a:r>
              <a:rPr lang="en-US" dirty="0" err="1"/>
              <a:t>pomoći</a:t>
            </a:r>
            <a:r>
              <a:rPr lang="en-US" dirty="0"/>
              <a:t> </a:t>
            </a:r>
            <a:r>
              <a:rPr lang="en-US" dirty="0" err="1"/>
              <a:t>organizirati</a:t>
            </a:r>
            <a:r>
              <a:rPr lang="en-US" dirty="0"/>
              <a:t> </a:t>
            </a:r>
            <a:r>
              <a:rPr lang="en-US" dirty="0" err="1"/>
              <a:t>svoje</a:t>
            </a:r>
            <a:r>
              <a:rPr lang="en-US" dirty="0"/>
              <a:t> </a:t>
            </a:r>
            <a:r>
              <a:rPr lang="en-US" dirty="0" err="1"/>
              <a:t>misli</a:t>
            </a:r>
            <a:r>
              <a:rPr lang="en-US" dirty="0"/>
              <a:t> </a:t>
            </a:r>
            <a:r>
              <a:rPr lang="en-US" dirty="0" err="1"/>
              <a:t>i</a:t>
            </a:r>
            <a:r>
              <a:rPr lang="en-US" dirty="0"/>
              <a:t> </a:t>
            </a:r>
            <a:r>
              <a:rPr lang="en-US" dirty="0" err="1"/>
              <a:t>procijeniti</a:t>
            </a:r>
            <a:r>
              <a:rPr lang="en-US" dirty="0"/>
              <a:t> ono </a:t>
            </a:r>
            <a:r>
              <a:rPr lang="en-US" dirty="0" err="1"/>
              <a:t>što</a:t>
            </a:r>
            <a:r>
              <a:rPr lang="en-US" dirty="0"/>
              <a:t> </a:t>
            </a:r>
            <a:r>
              <a:rPr lang="en-US" dirty="0" err="1"/>
              <a:t>znate</a:t>
            </a:r>
            <a:r>
              <a:rPr lang="en-US" dirty="0"/>
              <a:t>. </a:t>
            </a:r>
            <a:r>
              <a:rPr lang="en-US" dirty="0" err="1"/>
              <a:t>Baš</a:t>
            </a:r>
            <a:r>
              <a:rPr lang="en-US" dirty="0"/>
              <a:t> </a:t>
            </a:r>
            <a:r>
              <a:rPr lang="en-US" dirty="0" err="1"/>
              <a:t>kao</a:t>
            </a:r>
            <a:r>
              <a:rPr lang="en-US" dirty="0"/>
              <a:t> </a:t>
            </a:r>
            <a:r>
              <a:rPr lang="en-US" dirty="0" err="1"/>
              <a:t>i</a:t>
            </a:r>
            <a:r>
              <a:rPr lang="en-US" dirty="0"/>
              <a:t> </a:t>
            </a:r>
            <a:r>
              <a:rPr lang="en-US" dirty="0" err="1"/>
              <a:t>razmišljanje</a:t>
            </a:r>
            <a:r>
              <a:rPr lang="en-US" dirty="0"/>
              <a:t> </a:t>
            </a:r>
            <a:r>
              <a:rPr lang="en-US" dirty="0" err="1"/>
              <a:t>naglas</a:t>
            </a:r>
            <a:r>
              <a:rPr lang="en-US" dirty="0"/>
              <a:t>, </a:t>
            </a:r>
            <a:r>
              <a:rPr lang="en-US" dirty="0" err="1"/>
              <a:t>pisanje</a:t>
            </a:r>
            <a:r>
              <a:rPr lang="en-US" dirty="0"/>
              <a:t> </a:t>
            </a:r>
            <a:r>
              <a:rPr lang="en-US" dirty="0" err="1"/>
              <a:t>vam</a:t>
            </a:r>
            <a:r>
              <a:rPr lang="en-US" dirty="0"/>
              <a:t> </a:t>
            </a:r>
            <a:r>
              <a:rPr lang="en-US" dirty="0" err="1"/>
              <a:t>može</a:t>
            </a:r>
            <a:r>
              <a:rPr lang="en-US" dirty="0"/>
              <a:t> </a:t>
            </a:r>
            <a:r>
              <a:rPr lang="en-US" dirty="0" err="1"/>
              <a:t>pomoći</a:t>
            </a:r>
            <a:r>
              <a:rPr lang="en-US" dirty="0"/>
              <a:t> da </a:t>
            </a:r>
            <a:r>
              <a:rPr lang="en-US" dirty="0" err="1"/>
              <a:t>prepoznate</a:t>
            </a:r>
            <a:r>
              <a:rPr lang="en-US" dirty="0"/>
              <a:t> </a:t>
            </a:r>
            <a:r>
              <a:rPr lang="en-US" dirty="0" err="1"/>
              <a:t>što</a:t>
            </a:r>
            <a:r>
              <a:rPr lang="en-US" dirty="0"/>
              <a:t> </a:t>
            </a:r>
            <a:r>
              <a:rPr lang="en-US" dirty="0" err="1"/>
              <a:t>radite</a:t>
            </a:r>
            <a:r>
              <a:rPr lang="en-US" dirty="0"/>
              <a:t>, a </a:t>
            </a:r>
            <a:r>
              <a:rPr lang="en-US" dirty="0" err="1"/>
              <a:t>što</a:t>
            </a:r>
            <a:r>
              <a:rPr lang="en-US" dirty="0"/>
              <a:t> ne </a:t>
            </a:r>
            <a:r>
              <a:rPr lang="en-US" dirty="0" err="1"/>
              <a:t>znate</a:t>
            </a:r>
            <a:r>
              <a:rPr lang="en-US" dirty="0"/>
              <a:t> </a:t>
            </a:r>
            <a:r>
              <a:rPr lang="en-US" dirty="0" err="1"/>
              <a:t>i</a:t>
            </a:r>
            <a:r>
              <a:rPr lang="en-US" dirty="0"/>
              <a:t> </a:t>
            </a:r>
            <a:r>
              <a:rPr lang="en-US" dirty="0" err="1"/>
              <a:t>kako</a:t>
            </a:r>
            <a:r>
              <a:rPr lang="en-US" dirty="0"/>
              <a:t> </a:t>
            </a:r>
            <a:r>
              <a:rPr lang="en-US" dirty="0" err="1"/>
              <a:t>razmišljate</a:t>
            </a:r>
            <a:r>
              <a:rPr lang="en-US" dirty="0"/>
              <a:t> o </a:t>
            </a:r>
            <a:r>
              <a:rPr lang="en-US" dirty="0" err="1"/>
              <a:t>konceptima</a:t>
            </a:r>
            <a:r>
              <a:rPr lang="en-US" dirty="0"/>
              <a:t> </a:t>
            </a:r>
            <a:r>
              <a:rPr lang="en-US" dirty="0" err="1"/>
              <a:t>koje</a:t>
            </a:r>
            <a:r>
              <a:rPr lang="en-US" dirty="0"/>
              <a:t> </a:t>
            </a:r>
            <a:r>
              <a:rPr lang="en-US" dirty="0" err="1"/>
              <a:t>učite</a:t>
            </a:r>
            <a:r>
              <a:rPr lang="en-US" dirty="0"/>
              <a:t>.</a:t>
            </a:r>
          </a:p>
          <a:p>
            <a:r>
              <a:rPr lang="en-US" dirty="0" err="1"/>
              <a:t>Napišite</a:t>
            </a:r>
            <a:r>
              <a:rPr lang="en-US" dirty="0"/>
              <a:t> </a:t>
            </a:r>
            <a:r>
              <a:rPr lang="en-US" dirty="0" err="1"/>
              <a:t>što</a:t>
            </a:r>
            <a:r>
              <a:rPr lang="en-US" dirty="0"/>
              <a:t> </a:t>
            </a:r>
            <a:r>
              <a:rPr lang="en-US" dirty="0" err="1"/>
              <a:t>znate</a:t>
            </a:r>
            <a:r>
              <a:rPr lang="en-US" dirty="0"/>
              <a:t> </a:t>
            </a:r>
            <a:r>
              <a:rPr lang="en-US" dirty="0" err="1"/>
              <a:t>i</a:t>
            </a:r>
            <a:r>
              <a:rPr lang="en-US" dirty="0"/>
              <a:t> </a:t>
            </a:r>
            <a:r>
              <a:rPr lang="en-US" dirty="0" err="1"/>
              <a:t>koja</a:t>
            </a:r>
            <a:r>
              <a:rPr lang="en-US" dirty="0"/>
              <a:t> </a:t>
            </a:r>
            <a:r>
              <a:rPr lang="en-US" dirty="0" err="1"/>
              <a:t>pitanja</a:t>
            </a:r>
            <a:r>
              <a:rPr lang="en-US" dirty="0"/>
              <a:t> </a:t>
            </a:r>
            <a:r>
              <a:rPr lang="en-US" dirty="0" err="1"/>
              <a:t>imate</a:t>
            </a:r>
            <a:r>
              <a:rPr lang="en-US" dirty="0"/>
              <a:t> o </a:t>
            </a:r>
            <a:r>
              <a:rPr lang="en-US" dirty="0" err="1"/>
              <a:t>ciljevima</a:t>
            </a:r>
            <a:r>
              <a:rPr lang="en-US" dirty="0"/>
              <a:t> </a:t>
            </a:r>
            <a:r>
              <a:rPr lang="en-US" dirty="0" err="1"/>
              <a:t>učenja</a:t>
            </a:r>
            <a:r>
              <a:rPr lang="en-US" dirty="0"/>
              <a:t> za </a:t>
            </a:r>
            <a:r>
              <a:rPr lang="en-US" dirty="0" err="1"/>
              <a:t>svaku</a:t>
            </a:r>
            <a:r>
              <a:rPr lang="en-US" dirty="0"/>
              <a:t> </a:t>
            </a:r>
            <a:r>
              <a:rPr lang="en-US" dirty="0" err="1"/>
              <a:t>temu</a:t>
            </a:r>
            <a:r>
              <a:rPr lang="en-US" dirty="0"/>
              <a:t> </a:t>
            </a:r>
            <a:r>
              <a:rPr lang="en-US" dirty="0" err="1"/>
              <a:t>koju</a:t>
            </a:r>
            <a:r>
              <a:rPr lang="en-US" dirty="0"/>
              <a:t> </a:t>
            </a:r>
            <a:r>
              <a:rPr lang="en-US" dirty="0" err="1"/>
              <a:t>učite</a:t>
            </a:r>
            <a:r>
              <a:rPr lang="en-US" dirty="0"/>
              <a:t>. </a:t>
            </a:r>
            <a:r>
              <a:rPr lang="en-US" dirty="0" err="1"/>
              <a:t>Učinite</a:t>
            </a:r>
            <a:r>
              <a:rPr lang="en-US" dirty="0"/>
              <a:t> to </a:t>
            </a:r>
            <a:r>
              <a:rPr lang="en-US" dirty="0" err="1"/>
              <a:t>prije</a:t>
            </a:r>
            <a:r>
              <a:rPr lang="en-US" dirty="0"/>
              <a:t>, </a:t>
            </a:r>
            <a:r>
              <a:rPr lang="en-US" dirty="0" err="1"/>
              <a:t>tijekom</a:t>
            </a:r>
            <a:r>
              <a:rPr lang="en-US" dirty="0"/>
              <a:t> </a:t>
            </a:r>
            <a:r>
              <a:rPr lang="en-US" dirty="0" err="1"/>
              <a:t>i</a:t>
            </a:r>
            <a:r>
              <a:rPr lang="en-US" dirty="0"/>
              <a:t> </a:t>
            </a:r>
            <a:r>
              <a:rPr lang="en-US" dirty="0" err="1"/>
              <a:t>nakon</a:t>
            </a:r>
            <a:r>
              <a:rPr lang="en-US" dirty="0"/>
              <a:t> </a:t>
            </a:r>
            <a:r>
              <a:rPr lang="en-US" dirty="0" err="1"/>
              <a:t>učenja</a:t>
            </a:r>
            <a:r>
              <a:rPr lang="en-US" dirty="0"/>
              <a:t>.</a:t>
            </a:r>
          </a:p>
        </p:txBody>
      </p:sp>
    </p:spTree>
    <p:extLst>
      <p:ext uri="{BB962C8B-B14F-4D97-AF65-F5344CB8AC3E}">
        <p14:creationId xmlns:p14="http://schemas.microsoft.com/office/powerpoint/2010/main" val="3475912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Organizirajte</a:t>
            </a:r>
            <a:r>
              <a:rPr lang="en-US" dirty="0"/>
              <a:t> </a:t>
            </a:r>
            <a:r>
              <a:rPr lang="en-US" dirty="0" err="1"/>
              <a:t>svoje</a:t>
            </a:r>
            <a:r>
              <a:rPr lang="en-US" dirty="0"/>
              <a:t> </a:t>
            </a:r>
            <a:r>
              <a:rPr lang="en-US" dirty="0" err="1"/>
              <a:t>misli</a:t>
            </a:r>
            <a:endParaRPr lang="en-US" dirty="0"/>
          </a:p>
        </p:txBody>
      </p:sp>
      <p:sp>
        <p:nvSpPr>
          <p:cNvPr id="3" name="Content Placeholder 2"/>
          <p:cNvSpPr>
            <a:spLocks noGrp="1"/>
          </p:cNvSpPr>
          <p:nvPr>
            <p:ph idx="1"/>
          </p:nvPr>
        </p:nvSpPr>
        <p:spPr>
          <a:xfrm>
            <a:off x="384048" y="1709928"/>
            <a:ext cx="5835882" cy="4467035"/>
          </a:xfrm>
        </p:spPr>
        <p:txBody>
          <a:bodyPr>
            <a:normAutofit fontScale="92500"/>
          </a:bodyPr>
          <a:lstStyle/>
          <a:p>
            <a:r>
              <a:rPr lang="en-US" dirty="0" err="1"/>
              <a:t>Korištenje</a:t>
            </a:r>
            <a:r>
              <a:rPr lang="en-US" dirty="0"/>
              <a:t> </a:t>
            </a:r>
            <a:r>
              <a:rPr lang="en-US" dirty="0" err="1"/>
              <a:t>konceptualnih</a:t>
            </a:r>
            <a:r>
              <a:rPr lang="en-US" dirty="0"/>
              <a:t> </a:t>
            </a:r>
            <a:r>
              <a:rPr lang="en-US" dirty="0" err="1"/>
              <a:t>mapa</a:t>
            </a:r>
            <a:r>
              <a:rPr lang="en-US" dirty="0"/>
              <a:t> </a:t>
            </a:r>
            <a:r>
              <a:rPr lang="en-US" dirty="0" err="1"/>
              <a:t>ili</a:t>
            </a:r>
            <a:r>
              <a:rPr lang="en-US" dirty="0"/>
              <a:t> </a:t>
            </a:r>
            <a:r>
              <a:rPr lang="en-US" dirty="0" err="1"/>
              <a:t>grafičkih</a:t>
            </a:r>
            <a:r>
              <a:rPr lang="en-US" dirty="0"/>
              <a:t> </a:t>
            </a:r>
            <a:r>
              <a:rPr lang="en-US" dirty="0" err="1"/>
              <a:t>organizatora</a:t>
            </a:r>
            <a:r>
              <a:rPr lang="en-US" dirty="0"/>
              <a:t> </a:t>
            </a:r>
            <a:r>
              <a:rPr lang="en-US" dirty="0" err="1"/>
              <a:t>još</a:t>
            </a:r>
            <a:r>
              <a:rPr lang="en-US" dirty="0"/>
              <a:t> je </a:t>
            </a:r>
            <a:r>
              <a:rPr lang="en-US" dirty="0" err="1"/>
              <a:t>jedan</a:t>
            </a:r>
            <a:r>
              <a:rPr lang="en-US" dirty="0"/>
              <a:t> </a:t>
            </a:r>
            <a:r>
              <a:rPr lang="en-US" dirty="0" err="1"/>
              <a:t>sjajan</a:t>
            </a:r>
            <a:r>
              <a:rPr lang="en-US" dirty="0"/>
              <a:t> </a:t>
            </a:r>
            <a:r>
              <a:rPr lang="en-US" dirty="0" err="1"/>
              <a:t>način</a:t>
            </a:r>
            <a:r>
              <a:rPr lang="en-US" dirty="0"/>
              <a:t> za </a:t>
            </a:r>
            <a:r>
              <a:rPr lang="en-US" dirty="0" err="1"/>
              <a:t>vizualizaciju</a:t>
            </a:r>
            <a:r>
              <a:rPr lang="en-US" dirty="0"/>
              <a:t> </a:t>
            </a:r>
            <a:r>
              <a:rPr lang="en-US" dirty="0" err="1"/>
              <a:t>materijala</a:t>
            </a:r>
            <a:r>
              <a:rPr lang="en-US" dirty="0"/>
              <a:t> </a:t>
            </a:r>
            <a:r>
              <a:rPr lang="en-US" dirty="0" err="1"/>
              <a:t>i</a:t>
            </a:r>
            <a:r>
              <a:rPr lang="en-US" dirty="0"/>
              <a:t> </a:t>
            </a:r>
            <a:r>
              <a:rPr lang="en-US" dirty="0" err="1"/>
              <a:t>uočavanje</a:t>
            </a:r>
            <a:r>
              <a:rPr lang="en-US" dirty="0"/>
              <a:t> </a:t>
            </a:r>
            <a:r>
              <a:rPr lang="en-US" dirty="0" err="1"/>
              <a:t>veza</a:t>
            </a:r>
            <a:r>
              <a:rPr lang="en-US" dirty="0"/>
              <a:t> </a:t>
            </a:r>
            <a:r>
              <a:rPr lang="en-US" dirty="0" err="1"/>
              <a:t>između</a:t>
            </a:r>
            <a:r>
              <a:rPr lang="en-US" dirty="0"/>
              <a:t> </a:t>
            </a:r>
            <a:r>
              <a:rPr lang="en-US" dirty="0" err="1"/>
              <a:t>različitih</a:t>
            </a:r>
            <a:r>
              <a:rPr lang="en-US" dirty="0"/>
              <a:t> </a:t>
            </a:r>
            <a:r>
              <a:rPr lang="en-US" dirty="0" err="1"/>
              <a:t>koncepata</a:t>
            </a:r>
            <a:r>
              <a:rPr lang="en-US" dirty="0"/>
              <a:t> </a:t>
            </a:r>
            <a:r>
              <a:rPr lang="en-US" dirty="0" err="1"/>
              <a:t>koje</a:t>
            </a:r>
            <a:r>
              <a:rPr lang="en-US" dirty="0"/>
              <a:t> </a:t>
            </a:r>
            <a:r>
              <a:rPr lang="en-US" dirty="0" err="1"/>
              <a:t>učite</a:t>
            </a:r>
            <a:r>
              <a:rPr lang="en-US" dirty="0"/>
              <a:t>.</a:t>
            </a:r>
            <a:endParaRPr lang="hr-HR" dirty="0"/>
          </a:p>
          <a:p>
            <a:r>
              <a:rPr lang="en-US" dirty="0" err="1"/>
              <a:t>Stvaranje</a:t>
            </a:r>
            <a:r>
              <a:rPr lang="en-US" dirty="0"/>
              <a:t> </a:t>
            </a:r>
            <a:r>
              <a:rPr lang="en-US" dirty="0" err="1"/>
              <a:t>vaše</a:t>
            </a:r>
            <a:r>
              <a:rPr lang="en-US" dirty="0"/>
              <a:t> </a:t>
            </a:r>
            <a:r>
              <a:rPr lang="en-US" dirty="0" err="1"/>
              <a:t>konceptualne</a:t>
            </a:r>
            <a:r>
              <a:rPr lang="en-US" dirty="0"/>
              <a:t> </a:t>
            </a:r>
            <a:r>
              <a:rPr lang="en-US" dirty="0" err="1"/>
              <a:t>mape</a:t>
            </a:r>
            <a:r>
              <a:rPr lang="en-US" dirty="0"/>
              <a:t> po </a:t>
            </a:r>
            <a:r>
              <a:rPr lang="en-US" dirty="0" err="1"/>
              <a:t>sjećanju</a:t>
            </a:r>
            <a:r>
              <a:rPr lang="en-US" dirty="0"/>
              <a:t> </a:t>
            </a:r>
            <a:r>
              <a:rPr lang="en-US" dirty="0" err="1"/>
              <a:t>također</a:t>
            </a:r>
            <a:r>
              <a:rPr lang="en-US" dirty="0"/>
              <a:t> je </a:t>
            </a:r>
            <a:r>
              <a:rPr lang="en-US" dirty="0" err="1"/>
              <a:t>odlična</a:t>
            </a:r>
            <a:r>
              <a:rPr lang="en-US" dirty="0"/>
              <a:t> </a:t>
            </a:r>
            <a:r>
              <a:rPr lang="en-US" dirty="0" err="1"/>
              <a:t>strategija</a:t>
            </a:r>
            <a:r>
              <a:rPr lang="en-US" dirty="0"/>
              <a:t> </a:t>
            </a:r>
            <a:r>
              <a:rPr lang="en-US" dirty="0" err="1"/>
              <a:t>učenja</a:t>
            </a:r>
            <a:r>
              <a:rPr lang="en-US" dirty="0"/>
              <a:t> </a:t>
            </a:r>
            <a:r>
              <a:rPr lang="en-US" dirty="0" err="1"/>
              <a:t>jer</a:t>
            </a:r>
            <a:r>
              <a:rPr lang="en-US" dirty="0"/>
              <a:t> je to </a:t>
            </a:r>
            <a:r>
              <a:rPr lang="en-US" dirty="0" err="1"/>
              <a:t>oblik</a:t>
            </a:r>
            <a:r>
              <a:rPr lang="en-US" dirty="0"/>
              <a:t> </a:t>
            </a:r>
            <a:r>
              <a:rPr lang="en-US" dirty="0" err="1"/>
              <a:t>samotestiranja</a:t>
            </a:r>
            <a:r>
              <a:rPr lang="en-US" dirty="0"/>
              <a:t>.</a:t>
            </a:r>
          </a:p>
        </p:txBody>
      </p:sp>
      <p:pic>
        <p:nvPicPr>
          <p:cNvPr id="2050" name="Picture 2" descr="This web-style chart shows the relationship between a main idea, such as climate change, and supporting 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77" y="544669"/>
            <a:ext cx="42672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24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Bilježite</a:t>
            </a:r>
            <a:r>
              <a:rPr lang="en-US" dirty="0"/>
              <a:t> po </a:t>
            </a:r>
            <a:r>
              <a:rPr lang="en-US" dirty="0" err="1"/>
              <a:t>sjećanju</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hr-HR" dirty="0"/>
              <a:t>Često p</a:t>
            </a:r>
            <a:r>
              <a:rPr lang="en-US" dirty="0" err="1"/>
              <a:t>isanje</a:t>
            </a:r>
            <a:r>
              <a:rPr lang="en-US" dirty="0"/>
              <a:t> </a:t>
            </a:r>
            <a:r>
              <a:rPr lang="en-US" dirty="0" err="1"/>
              <a:t>bilješki</a:t>
            </a:r>
            <a:r>
              <a:rPr lang="en-US" dirty="0"/>
              <a:t> </a:t>
            </a:r>
            <a:r>
              <a:rPr lang="en-US" dirty="0" err="1"/>
              <a:t>dok</a:t>
            </a:r>
            <a:r>
              <a:rPr lang="en-US" dirty="0"/>
              <a:t> </a:t>
            </a:r>
            <a:r>
              <a:rPr lang="en-US" dirty="0" err="1"/>
              <a:t>čitate</a:t>
            </a:r>
            <a:r>
              <a:rPr lang="en-US" dirty="0"/>
              <a:t> </a:t>
            </a:r>
            <a:r>
              <a:rPr lang="en-US" dirty="0" err="1"/>
              <a:t>može</a:t>
            </a:r>
            <a:r>
              <a:rPr lang="en-US" dirty="0"/>
              <a:t> se </a:t>
            </a:r>
            <a:r>
              <a:rPr lang="en-US" dirty="0" err="1"/>
              <a:t>pretvoriti</a:t>
            </a:r>
            <a:r>
              <a:rPr lang="en-US" dirty="0"/>
              <a:t> u </a:t>
            </a:r>
            <a:r>
              <a:rPr lang="en-US" dirty="0" err="1"/>
              <a:t>pasivnu</a:t>
            </a:r>
            <a:r>
              <a:rPr lang="en-US" dirty="0"/>
              <a:t> </a:t>
            </a:r>
            <a:r>
              <a:rPr lang="en-US" dirty="0" err="1"/>
              <a:t>aktivnost</a:t>
            </a:r>
            <a:r>
              <a:rPr lang="en-US" dirty="0"/>
              <a:t>, </a:t>
            </a:r>
            <a:r>
              <a:rPr lang="en-US" dirty="0" err="1"/>
              <a:t>jer</a:t>
            </a:r>
            <a:r>
              <a:rPr lang="en-US" dirty="0"/>
              <a:t> </a:t>
            </a:r>
            <a:r>
              <a:rPr lang="en-US" dirty="0" err="1"/>
              <a:t>može</a:t>
            </a:r>
            <a:r>
              <a:rPr lang="en-US" dirty="0"/>
              <a:t> </a:t>
            </a:r>
            <a:r>
              <a:rPr lang="en-US" dirty="0" err="1"/>
              <a:t>biti</a:t>
            </a:r>
            <a:r>
              <a:rPr lang="en-US" dirty="0"/>
              <a:t> </a:t>
            </a:r>
            <a:r>
              <a:rPr lang="en-US" dirty="0" err="1"/>
              <a:t>lako</a:t>
            </a:r>
            <a:r>
              <a:rPr lang="en-US" dirty="0"/>
              <a:t> </a:t>
            </a:r>
            <a:r>
              <a:rPr lang="en-US" dirty="0" err="1"/>
              <a:t>pasti</a:t>
            </a:r>
            <a:r>
              <a:rPr lang="en-US" dirty="0"/>
              <a:t> </a:t>
            </a:r>
            <a:r>
              <a:rPr lang="en-US" dirty="0" err="1"/>
              <a:t>na</a:t>
            </a:r>
            <a:r>
              <a:rPr lang="en-US" dirty="0"/>
              <a:t> </a:t>
            </a:r>
            <a:r>
              <a:rPr lang="en-US" dirty="0" err="1"/>
              <a:t>samo</a:t>
            </a:r>
            <a:r>
              <a:rPr lang="en-US" dirty="0"/>
              <a:t> </a:t>
            </a:r>
            <a:r>
              <a:rPr lang="en-US" dirty="0" err="1"/>
              <a:t>prepisivanje</a:t>
            </a:r>
            <a:r>
              <a:rPr lang="en-US" dirty="0"/>
              <a:t> </a:t>
            </a:r>
            <a:r>
              <a:rPr lang="en-US" dirty="0" err="1"/>
              <a:t>izravno</a:t>
            </a:r>
            <a:r>
              <a:rPr lang="en-US" dirty="0"/>
              <a:t> </a:t>
            </a:r>
            <a:r>
              <a:rPr lang="en-US" dirty="0" err="1"/>
              <a:t>iz</a:t>
            </a:r>
            <a:r>
              <a:rPr lang="en-US" dirty="0"/>
              <a:t> </a:t>
            </a:r>
            <a:r>
              <a:rPr lang="en-US" dirty="0" err="1"/>
              <a:t>knjige</a:t>
            </a:r>
            <a:r>
              <a:rPr lang="en-US" dirty="0"/>
              <a:t> bez </a:t>
            </a:r>
            <a:r>
              <a:rPr lang="en-US" dirty="0" err="1"/>
              <a:t>razmišljanja</a:t>
            </a:r>
            <a:r>
              <a:rPr lang="en-US" dirty="0"/>
              <a:t> o </a:t>
            </a:r>
            <a:r>
              <a:rPr lang="en-US" dirty="0" err="1"/>
              <a:t>materijalu</a:t>
            </a:r>
            <a:r>
              <a:rPr lang="en-US" dirty="0"/>
              <a:t> </a:t>
            </a:r>
            <a:r>
              <a:rPr lang="en-US" dirty="0" err="1"/>
              <a:t>i</a:t>
            </a:r>
            <a:r>
              <a:rPr lang="en-US" dirty="0"/>
              <a:t> </a:t>
            </a:r>
            <a:r>
              <a:rPr lang="hr-HR" dirty="0"/>
              <a:t>kreiranja</a:t>
            </a:r>
            <a:r>
              <a:rPr lang="en-US" dirty="0"/>
              <a:t> </a:t>
            </a:r>
            <a:r>
              <a:rPr lang="en-US" dirty="0" err="1"/>
              <a:t>bilješki</a:t>
            </a:r>
            <a:r>
              <a:rPr lang="en-US" dirty="0"/>
              <a:t> </a:t>
            </a:r>
            <a:r>
              <a:rPr lang="en-US" dirty="0" err="1"/>
              <a:t>vlastitim</a:t>
            </a:r>
            <a:r>
              <a:rPr lang="en-US" dirty="0"/>
              <a:t> </a:t>
            </a:r>
            <a:r>
              <a:rPr lang="en-US" dirty="0" err="1"/>
              <a:t>riječima</a:t>
            </a:r>
            <a:r>
              <a:rPr lang="en-US" dirty="0"/>
              <a:t>.</a:t>
            </a:r>
          </a:p>
          <a:p>
            <a:r>
              <a:rPr lang="en-US" dirty="0" err="1"/>
              <a:t>Umjesto</a:t>
            </a:r>
            <a:r>
              <a:rPr lang="en-US" dirty="0"/>
              <a:t> toga, </a:t>
            </a:r>
            <a:r>
              <a:rPr lang="en-US" dirty="0" err="1"/>
              <a:t>pokušajte</a:t>
            </a:r>
            <a:r>
              <a:rPr lang="en-US" dirty="0"/>
              <a:t> </a:t>
            </a:r>
            <a:r>
              <a:rPr lang="en-US" dirty="0" err="1"/>
              <a:t>čitati</a:t>
            </a:r>
            <a:r>
              <a:rPr lang="en-US" dirty="0"/>
              <a:t> </a:t>
            </a:r>
            <a:r>
              <a:rPr lang="en-US" dirty="0" err="1"/>
              <a:t>kratke</a:t>
            </a:r>
            <a:r>
              <a:rPr lang="en-US" dirty="0"/>
              <a:t> </a:t>
            </a:r>
            <a:r>
              <a:rPr lang="en-US" dirty="0" err="1"/>
              <a:t>dijelove</a:t>
            </a:r>
            <a:r>
              <a:rPr lang="en-US" dirty="0"/>
              <a:t> </a:t>
            </a:r>
            <a:r>
              <a:rPr lang="en-US" dirty="0" err="1"/>
              <a:t>odjednom</a:t>
            </a:r>
            <a:r>
              <a:rPr lang="en-US" dirty="0"/>
              <a:t> </a:t>
            </a:r>
            <a:r>
              <a:rPr lang="en-US" dirty="0" err="1"/>
              <a:t>i</a:t>
            </a:r>
            <a:r>
              <a:rPr lang="en-US" dirty="0"/>
              <a:t> </a:t>
            </a:r>
            <a:r>
              <a:rPr lang="en-US" dirty="0" err="1"/>
              <a:t>povremeno</a:t>
            </a:r>
            <a:r>
              <a:rPr lang="en-US" dirty="0"/>
              <a:t> </a:t>
            </a:r>
            <a:r>
              <a:rPr lang="en-US" dirty="0" err="1"/>
              <a:t>zastati</a:t>
            </a:r>
            <a:r>
              <a:rPr lang="en-US" dirty="0"/>
              <a:t> </a:t>
            </a:r>
            <a:r>
              <a:rPr lang="en-US" dirty="0" err="1"/>
              <a:t>kako</a:t>
            </a:r>
            <a:r>
              <a:rPr lang="en-US" dirty="0"/>
              <a:t> </a:t>
            </a:r>
            <a:r>
              <a:rPr lang="en-US" dirty="0" err="1"/>
              <a:t>biste</a:t>
            </a:r>
            <a:r>
              <a:rPr lang="hr-HR" dirty="0"/>
              <a:t> usmeno/napamet</a:t>
            </a:r>
            <a:r>
              <a:rPr lang="en-US" dirty="0"/>
              <a:t> </a:t>
            </a:r>
            <a:r>
              <a:rPr lang="en-US" dirty="0" err="1"/>
              <a:t>rezimirali</a:t>
            </a:r>
            <a:r>
              <a:rPr lang="en-US" dirty="0"/>
              <a:t> ono </a:t>
            </a:r>
            <a:r>
              <a:rPr lang="en-US" dirty="0" err="1"/>
              <a:t>što</a:t>
            </a:r>
            <a:r>
              <a:rPr lang="en-US" dirty="0"/>
              <a:t> </a:t>
            </a:r>
            <a:r>
              <a:rPr lang="en-US" dirty="0" err="1"/>
              <a:t>ste</a:t>
            </a:r>
            <a:r>
              <a:rPr lang="en-US" dirty="0"/>
              <a:t> </a:t>
            </a:r>
            <a:r>
              <a:rPr lang="en-US" dirty="0" err="1"/>
              <a:t>pročitali</a:t>
            </a:r>
            <a:r>
              <a:rPr lang="hr-HR" dirty="0"/>
              <a:t>.</a:t>
            </a:r>
          </a:p>
          <a:p>
            <a:r>
              <a:rPr lang="en-US" dirty="0"/>
              <a:t>Ova </a:t>
            </a:r>
            <a:r>
              <a:rPr lang="en-US" dirty="0" err="1"/>
              <a:t>tehnika</a:t>
            </a:r>
            <a:r>
              <a:rPr lang="en-US" dirty="0"/>
              <a:t> </a:t>
            </a:r>
            <a:r>
              <a:rPr lang="en-US" dirty="0" err="1"/>
              <a:t>osigurava</a:t>
            </a:r>
            <a:r>
              <a:rPr lang="en-US" dirty="0"/>
              <a:t> da se </a:t>
            </a:r>
            <a:r>
              <a:rPr lang="en-US" dirty="0" err="1"/>
              <a:t>aktivno</a:t>
            </a:r>
            <a:r>
              <a:rPr lang="en-US" dirty="0"/>
              <a:t> </a:t>
            </a:r>
            <a:r>
              <a:rPr lang="en-US" dirty="0" err="1"/>
              <a:t>bavite</a:t>
            </a:r>
            <a:r>
              <a:rPr lang="en-US" dirty="0"/>
              <a:t> </a:t>
            </a:r>
            <a:r>
              <a:rPr lang="en-US" dirty="0" err="1"/>
              <a:t>materijalom</a:t>
            </a:r>
            <a:r>
              <a:rPr lang="en-US" dirty="0"/>
              <a:t> </a:t>
            </a:r>
            <a:r>
              <a:rPr lang="en-US" dirty="0" err="1"/>
              <a:t>dok</a:t>
            </a:r>
            <a:r>
              <a:rPr lang="en-US" dirty="0"/>
              <a:t> </a:t>
            </a:r>
            <a:r>
              <a:rPr lang="en-US" dirty="0" err="1"/>
              <a:t>čitate</a:t>
            </a:r>
            <a:r>
              <a:rPr lang="en-US" dirty="0"/>
              <a:t> </a:t>
            </a:r>
            <a:r>
              <a:rPr lang="en-US" dirty="0" err="1"/>
              <a:t>i</a:t>
            </a:r>
            <a:r>
              <a:rPr lang="en-US" dirty="0"/>
              <a:t> </a:t>
            </a:r>
            <a:r>
              <a:rPr lang="en-US" dirty="0" err="1"/>
              <a:t>hvatate</a:t>
            </a:r>
            <a:r>
              <a:rPr lang="en-US" dirty="0"/>
              <a:t> </a:t>
            </a:r>
            <a:r>
              <a:rPr lang="en-US" dirty="0" err="1"/>
              <a:t>bilješke</a:t>
            </a:r>
            <a:r>
              <a:rPr lang="en-US" dirty="0"/>
              <a:t> </a:t>
            </a:r>
            <a:r>
              <a:rPr lang="en-US" dirty="0" err="1"/>
              <a:t>te</a:t>
            </a:r>
            <a:r>
              <a:rPr lang="en-US" dirty="0"/>
              <a:t> </a:t>
            </a:r>
            <a:r>
              <a:rPr lang="en-US" dirty="0" err="1"/>
              <a:t>vam</a:t>
            </a:r>
            <a:r>
              <a:rPr lang="en-US" dirty="0"/>
              <a:t> </a:t>
            </a:r>
            <a:r>
              <a:rPr lang="en-US" dirty="0" err="1"/>
              <a:t>pomaže</a:t>
            </a:r>
            <a:r>
              <a:rPr lang="en-US" dirty="0"/>
              <a:t> da </a:t>
            </a:r>
            <a:r>
              <a:rPr lang="en-US" dirty="0" err="1"/>
              <a:t>bolje</a:t>
            </a:r>
            <a:r>
              <a:rPr lang="en-US" dirty="0"/>
              <a:t> </a:t>
            </a:r>
            <a:r>
              <a:rPr lang="en-US" dirty="0" err="1"/>
              <a:t>procijenite</a:t>
            </a:r>
            <a:r>
              <a:rPr lang="en-US" dirty="0"/>
              <a:t> </a:t>
            </a:r>
            <a:r>
              <a:rPr lang="en-US" dirty="0" err="1"/>
              <a:t>koliko</a:t>
            </a:r>
            <a:r>
              <a:rPr lang="en-US" dirty="0"/>
              <a:t> se </a:t>
            </a:r>
            <a:r>
              <a:rPr lang="en-US" dirty="0" err="1"/>
              <a:t>zapravo</a:t>
            </a:r>
            <a:r>
              <a:rPr lang="en-US" dirty="0"/>
              <a:t> </a:t>
            </a:r>
            <a:r>
              <a:rPr lang="en-US" dirty="0" err="1"/>
              <a:t>sjećate</a:t>
            </a:r>
            <a:r>
              <a:rPr lang="en-US" dirty="0"/>
              <a:t> </a:t>
            </a:r>
            <a:r>
              <a:rPr lang="en-US" dirty="0" err="1"/>
              <a:t>onoga</a:t>
            </a:r>
            <a:r>
              <a:rPr lang="en-US" dirty="0"/>
              <a:t> </a:t>
            </a:r>
            <a:r>
              <a:rPr lang="en-US" dirty="0" err="1"/>
              <a:t>što</a:t>
            </a:r>
            <a:r>
              <a:rPr lang="en-US" dirty="0"/>
              <a:t> </a:t>
            </a:r>
            <a:r>
              <a:rPr lang="en-US" dirty="0" err="1"/>
              <a:t>ste</a:t>
            </a:r>
            <a:r>
              <a:rPr lang="en-US" dirty="0"/>
              <a:t> </a:t>
            </a:r>
            <a:r>
              <a:rPr lang="en-US" dirty="0" err="1"/>
              <a:t>pročitali</a:t>
            </a:r>
            <a:r>
              <a:rPr lang="en-US" dirty="0"/>
              <a:t>; </a:t>
            </a:r>
            <a:r>
              <a:rPr lang="en-US" dirty="0" err="1"/>
              <a:t>također</a:t>
            </a:r>
            <a:r>
              <a:rPr lang="en-US" dirty="0"/>
              <a:t> </a:t>
            </a:r>
            <a:r>
              <a:rPr lang="en-US" dirty="0" err="1"/>
              <a:t>uključuje</a:t>
            </a:r>
            <a:r>
              <a:rPr lang="en-US" dirty="0"/>
              <a:t> </a:t>
            </a:r>
            <a:r>
              <a:rPr lang="en-US" dirty="0" err="1"/>
              <a:t>vaše</a:t>
            </a:r>
            <a:r>
              <a:rPr lang="en-US" dirty="0"/>
              <a:t> </a:t>
            </a:r>
            <a:r>
              <a:rPr lang="en-US" dirty="0" err="1"/>
              <a:t>prisjećanje</a:t>
            </a:r>
            <a:r>
              <a:rPr lang="en-US" dirty="0"/>
              <a:t>, </a:t>
            </a:r>
            <a:r>
              <a:rPr lang="en-US" dirty="0" err="1"/>
              <a:t>što</a:t>
            </a:r>
            <a:r>
              <a:rPr lang="en-US" dirty="0"/>
              <a:t> </a:t>
            </a:r>
            <a:r>
              <a:rPr lang="en-US" dirty="0" err="1"/>
              <a:t>povećava</a:t>
            </a:r>
            <a:r>
              <a:rPr lang="en-US" dirty="0"/>
              <a:t> </a:t>
            </a:r>
            <a:r>
              <a:rPr lang="en-US" dirty="0" err="1"/>
              <a:t>vjerojatnost</a:t>
            </a:r>
            <a:r>
              <a:rPr lang="en-US" dirty="0"/>
              <a:t> da </a:t>
            </a:r>
            <a:r>
              <a:rPr lang="en-US" dirty="0" err="1"/>
              <a:t>ćete</a:t>
            </a:r>
            <a:r>
              <a:rPr lang="en-US" dirty="0"/>
              <a:t> se </a:t>
            </a:r>
            <a:r>
              <a:rPr lang="en-US" dirty="0" err="1"/>
              <a:t>moći</a:t>
            </a:r>
            <a:r>
              <a:rPr lang="en-US" dirty="0"/>
              <a:t> </a:t>
            </a:r>
            <a:r>
              <a:rPr lang="en-US" dirty="0" err="1"/>
              <a:t>sjetiti</a:t>
            </a:r>
            <a:r>
              <a:rPr lang="en-US" dirty="0"/>
              <a:t> </a:t>
            </a:r>
            <a:r>
              <a:rPr lang="en-US" dirty="0" err="1"/>
              <a:t>i</a:t>
            </a:r>
            <a:r>
              <a:rPr lang="en-US" dirty="0"/>
              <a:t> </a:t>
            </a:r>
            <a:r>
              <a:rPr lang="en-US" dirty="0" err="1"/>
              <a:t>razumjeti</a:t>
            </a:r>
            <a:r>
              <a:rPr lang="en-US" dirty="0"/>
              <a:t> </a:t>
            </a:r>
            <a:r>
              <a:rPr lang="en-US" dirty="0" err="1"/>
              <a:t>gradivo</a:t>
            </a:r>
            <a:r>
              <a:rPr lang="en-US" dirty="0"/>
              <a:t> </a:t>
            </a:r>
            <a:r>
              <a:rPr lang="en-US" dirty="0" err="1"/>
              <a:t>kada</a:t>
            </a:r>
            <a:r>
              <a:rPr lang="en-US" dirty="0"/>
              <a:t> </a:t>
            </a:r>
            <a:r>
              <a:rPr lang="en-US" dirty="0" err="1"/>
              <a:t>završite</a:t>
            </a:r>
            <a:r>
              <a:rPr lang="en-US" dirty="0"/>
              <a:t>.</a:t>
            </a:r>
          </a:p>
        </p:txBody>
      </p:sp>
    </p:spTree>
    <p:extLst>
      <p:ext uri="{BB962C8B-B14F-4D97-AF65-F5344CB8AC3E}">
        <p14:creationId xmlns:p14="http://schemas.microsoft.com/office/powerpoint/2010/main" val="3937058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Revidirajte ispit/provjeru znanja</a:t>
            </a:r>
            <a:endParaRPr lang="en-US" dirty="0"/>
          </a:p>
        </p:txBody>
      </p:sp>
      <p:sp>
        <p:nvSpPr>
          <p:cNvPr id="3" name="Content Placeholder 2"/>
          <p:cNvSpPr>
            <a:spLocks noGrp="1"/>
          </p:cNvSpPr>
          <p:nvPr>
            <p:ph idx="1"/>
          </p:nvPr>
        </p:nvSpPr>
        <p:spPr/>
        <p:txBody>
          <a:bodyPr/>
          <a:lstStyle/>
          <a:p>
            <a:r>
              <a:rPr lang="en-US" dirty="0" err="1"/>
              <a:t>Pregled</a:t>
            </a:r>
            <a:r>
              <a:rPr lang="en-US" dirty="0"/>
              <a:t> </a:t>
            </a:r>
            <a:r>
              <a:rPr lang="en-US" dirty="0" err="1"/>
              <a:t>ispita</a:t>
            </a:r>
            <a:r>
              <a:rPr lang="en-US" dirty="0"/>
              <a:t> koji </a:t>
            </a:r>
            <a:r>
              <a:rPr lang="en-US" dirty="0" err="1"/>
              <a:t>ste</a:t>
            </a:r>
            <a:r>
              <a:rPr lang="en-US" dirty="0"/>
              <a:t> </a:t>
            </a:r>
            <a:r>
              <a:rPr lang="en-US" dirty="0" err="1"/>
              <a:t>nedavno</a:t>
            </a:r>
            <a:r>
              <a:rPr lang="en-US" dirty="0"/>
              <a:t> </a:t>
            </a:r>
            <a:r>
              <a:rPr lang="en-US" dirty="0" err="1"/>
              <a:t>polagali</a:t>
            </a:r>
            <a:r>
              <a:rPr lang="en-US" dirty="0"/>
              <a:t> je </a:t>
            </a:r>
            <a:r>
              <a:rPr lang="en-US" dirty="0" err="1"/>
              <a:t>sjajno</a:t>
            </a:r>
            <a:r>
              <a:rPr lang="en-US" dirty="0"/>
              <a:t> </a:t>
            </a:r>
            <a:r>
              <a:rPr lang="en-US" dirty="0" err="1"/>
              <a:t>vrijeme</a:t>
            </a:r>
            <a:r>
              <a:rPr lang="en-US" dirty="0"/>
              <a:t> za </a:t>
            </a:r>
            <a:r>
              <a:rPr lang="en-US" dirty="0" err="1"/>
              <a:t>korištenje</a:t>
            </a:r>
            <a:r>
              <a:rPr lang="en-US" dirty="0"/>
              <a:t> </a:t>
            </a:r>
            <a:r>
              <a:rPr lang="en-US" dirty="0" err="1"/>
              <a:t>metakognicije</a:t>
            </a:r>
            <a:r>
              <a:rPr lang="en-US" dirty="0"/>
              <a:t>. </a:t>
            </a:r>
            <a:r>
              <a:rPr lang="en-US" dirty="0" err="1"/>
              <a:t>Pogledajte</a:t>
            </a:r>
            <a:r>
              <a:rPr lang="en-US" dirty="0"/>
              <a:t> </a:t>
            </a:r>
            <a:r>
              <a:rPr lang="en-US" dirty="0" err="1"/>
              <a:t>što</a:t>
            </a:r>
            <a:r>
              <a:rPr lang="en-US" dirty="0"/>
              <a:t> </a:t>
            </a:r>
            <a:r>
              <a:rPr lang="en-US" dirty="0" err="1"/>
              <a:t>ste</a:t>
            </a:r>
            <a:r>
              <a:rPr lang="en-US" dirty="0"/>
              <a:t> </a:t>
            </a:r>
            <a:r>
              <a:rPr lang="en-US" dirty="0" err="1"/>
              <a:t>znali</a:t>
            </a:r>
            <a:r>
              <a:rPr lang="en-US" dirty="0"/>
              <a:t>, a </a:t>
            </a:r>
            <a:r>
              <a:rPr lang="en-US" dirty="0" err="1"/>
              <a:t>što</a:t>
            </a:r>
            <a:r>
              <a:rPr lang="en-US" dirty="0"/>
              <a:t> </a:t>
            </a:r>
            <a:r>
              <a:rPr lang="en-US" dirty="0" err="1"/>
              <a:t>ste</a:t>
            </a:r>
            <a:r>
              <a:rPr lang="en-US" dirty="0"/>
              <a:t> p</a:t>
            </a:r>
            <a:r>
              <a:rPr lang="hr-HR" dirty="0"/>
              <a:t>ogriješili</a:t>
            </a:r>
            <a:r>
              <a:rPr lang="en-US" dirty="0"/>
              <a:t>.</a:t>
            </a:r>
          </a:p>
          <a:p>
            <a:r>
              <a:rPr lang="en-US" dirty="0" err="1"/>
              <a:t>Analizirajte</a:t>
            </a:r>
            <a:r>
              <a:rPr lang="en-US" dirty="0"/>
              <a:t> </a:t>
            </a:r>
            <a:r>
              <a:rPr lang="en-US" dirty="0" err="1"/>
              <a:t>svoju</a:t>
            </a:r>
            <a:r>
              <a:rPr lang="en-US" dirty="0"/>
              <a:t> </a:t>
            </a:r>
            <a:r>
              <a:rPr lang="en-US" dirty="0" err="1"/>
              <a:t>pripremu</a:t>
            </a:r>
            <a:r>
              <a:rPr lang="en-US" dirty="0"/>
              <a:t> za </a:t>
            </a:r>
            <a:r>
              <a:rPr lang="en-US" dirty="0" err="1"/>
              <a:t>ispit</a:t>
            </a:r>
            <a:r>
              <a:rPr lang="en-US" dirty="0"/>
              <a:t> </a:t>
            </a:r>
            <a:r>
              <a:rPr lang="en-US" dirty="0" err="1"/>
              <a:t>i</a:t>
            </a:r>
            <a:r>
              <a:rPr lang="en-US" dirty="0"/>
              <a:t> </a:t>
            </a:r>
            <a:r>
              <a:rPr lang="en-US" dirty="0" err="1"/>
              <a:t>pratite</a:t>
            </a:r>
            <a:r>
              <a:rPr lang="en-US" dirty="0"/>
              <a:t> </a:t>
            </a:r>
            <a:r>
              <a:rPr lang="en-US" dirty="0" err="1"/>
              <a:t>stavke</a:t>
            </a:r>
            <a:r>
              <a:rPr lang="en-US" dirty="0"/>
              <a:t> </a:t>
            </a:r>
            <a:r>
              <a:rPr lang="en-US" dirty="0" err="1"/>
              <a:t>koje</a:t>
            </a:r>
            <a:r>
              <a:rPr lang="en-US" dirty="0"/>
              <a:t> </a:t>
            </a:r>
            <a:r>
              <a:rPr lang="en-US" dirty="0" err="1"/>
              <a:t>ste</a:t>
            </a:r>
            <a:r>
              <a:rPr lang="en-US" dirty="0"/>
              <a:t> p</a:t>
            </a:r>
            <a:r>
              <a:rPr lang="hr-HR" dirty="0"/>
              <a:t>ogriješili</a:t>
            </a:r>
            <a:r>
              <a:rPr lang="en-US" dirty="0"/>
              <a:t>, </a:t>
            </a:r>
            <a:r>
              <a:rPr lang="en-US" dirty="0" err="1"/>
              <a:t>zajedno</a:t>
            </a:r>
            <a:r>
              <a:rPr lang="en-US" dirty="0"/>
              <a:t> s </a:t>
            </a:r>
            <a:r>
              <a:rPr lang="en-US" dirty="0" err="1"/>
              <a:t>razlozima</a:t>
            </a:r>
            <a:r>
              <a:rPr lang="en-US" dirty="0"/>
              <a:t> </a:t>
            </a:r>
            <a:r>
              <a:rPr lang="en-US" dirty="0" err="1"/>
              <a:t>zbog</a:t>
            </a:r>
            <a:r>
              <a:rPr lang="en-US" dirty="0"/>
              <a:t> </a:t>
            </a:r>
            <a:r>
              <a:rPr lang="en-US" dirty="0" err="1"/>
              <a:t>kojih</a:t>
            </a:r>
            <a:r>
              <a:rPr lang="en-US" dirty="0"/>
              <a:t> </a:t>
            </a:r>
            <a:r>
              <a:rPr lang="en-US" dirty="0" err="1"/>
              <a:t>ste</a:t>
            </a:r>
            <a:r>
              <a:rPr lang="en-US" dirty="0"/>
              <a:t> </a:t>
            </a:r>
            <a:r>
              <a:rPr lang="hr-HR" dirty="0"/>
              <a:t>pogriješili</a:t>
            </a:r>
            <a:r>
              <a:rPr lang="en-US" dirty="0"/>
              <a:t>. </a:t>
            </a:r>
            <a:endParaRPr lang="hr-HR" dirty="0"/>
          </a:p>
          <a:p>
            <a:r>
              <a:rPr lang="en-US" dirty="0" err="1"/>
              <a:t>Zatim</a:t>
            </a:r>
            <a:r>
              <a:rPr lang="en-US" dirty="0"/>
              <a:t> </a:t>
            </a:r>
            <a:r>
              <a:rPr lang="en-US" dirty="0" err="1"/>
              <a:t>odvojite</a:t>
            </a:r>
            <a:r>
              <a:rPr lang="en-US" dirty="0"/>
              <a:t> </a:t>
            </a:r>
            <a:r>
              <a:rPr lang="en-US" dirty="0" err="1"/>
              <a:t>vrijeme</a:t>
            </a:r>
            <a:r>
              <a:rPr lang="en-US" dirty="0"/>
              <a:t> da </a:t>
            </a:r>
            <a:r>
              <a:rPr lang="en-US" dirty="0" err="1"/>
              <a:t>popunite</a:t>
            </a:r>
            <a:r>
              <a:rPr lang="en-US" dirty="0"/>
              <a:t> </a:t>
            </a:r>
            <a:r>
              <a:rPr lang="en-US" dirty="0" err="1"/>
              <a:t>područja</a:t>
            </a:r>
            <a:r>
              <a:rPr lang="en-US" dirty="0"/>
              <a:t> u </a:t>
            </a:r>
            <a:r>
              <a:rPr lang="en-US" dirty="0" err="1"/>
              <a:t>kojima</a:t>
            </a:r>
            <a:r>
              <a:rPr lang="en-US" dirty="0"/>
              <a:t> </a:t>
            </a:r>
            <a:r>
              <a:rPr lang="en-US" dirty="0" err="1"/>
              <a:t>još</a:t>
            </a:r>
            <a:r>
              <a:rPr lang="en-US" dirty="0"/>
              <a:t> </a:t>
            </a:r>
            <a:r>
              <a:rPr lang="en-US" dirty="0" err="1"/>
              <a:t>uvijek</a:t>
            </a:r>
            <a:r>
              <a:rPr lang="en-US" dirty="0"/>
              <a:t> </a:t>
            </a:r>
            <a:r>
              <a:rPr lang="en-US" dirty="0" err="1"/>
              <a:t>imate</a:t>
            </a:r>
            <a:r>
              <a:rPr lang="en-US" dirty="0"/>
              <a:t> </a:t>
            </a:r>
            <a:r>
              <a:rPr lang="en-US" dirty="0" err="1"/>
              <a:t>nedostatke</a:t>
            </a:r>
            <a:r>
              <a:rPr lang="en-US" dirty="0"/>
              <a:t> </a:t>
            </a:r>
            <a:r>
              <a:rPr lang="en-US" dirty="0" err="1"/>
              <a:t>i</a:t>
            </a:r>
            <a:r>
              <a:rPr lang="en-US" dirty="0"/>
              <a:t> </a:t>
            </a:r>
            <a:r>
              <a:rPr lang="en-US" dirty="0" err="1"/>
              <a:t>napravite</a:t>
            </a:r>
            <a:r>
              <a:rPr lang="en-US" dirty="0"/>
              <a:t> plan </a:t>
            </a:r>
            <a:r>
              <a:rPr lang="en-US" dirty="0" err="1"/>
              <a:t>kako</a:t>
            </a:r>
            <a:r>
              <a:rPr lang="en-US" dirty="0"/>
              <a:t> </a:t>
            </a:r>
            <a:r>
              <a:rPr lang="en-US" dirty="0" err="1"/>
              <a:t>biste</a:t>
            </a:r>
            <a:r>
              <a:rPr lang="en-US" dirty="0"/>
              <a:t> </a:t>
            </a:r>
            <a:r>
              <a:rPr lang="en-US" dirty="0" err="1"/>
              <a:t>sljedeći</a:t>
            </a:r>
            <a:r>
              <a:rPr lang="en-US" dirty="0"/>
              <a:t> put </a:t>
            </a:r>
            <a:r>
              <a:rPr lang="en-US" dirty="0" err="1"/>
              <a:t>mogli</a:t>
            </a:r>
            <a:r>
              <a:rPr lang="en-US" dirty="0"/>
              <a:t> </a:t>
            </a:r>
            <a:r>
              <a:rPr lang="en-US" dirty="0" err="1"/>
              <a:t>promijeniti</a:t>
            </a:r>
            <a:r>
              <a:rPr lang="en-US" dirty="0"/>
              <a:t> </a:t>
            </a:r>
            <a:r>
              <a:rPr lang="en-US" dirty="0" err="1"/>
              <a:t>svoju</a:t>
            </a:r>
            <a:r>
              <a:rPr lang="en-US" dirty="0"/>
              <a:t> </a:t>
            </a:r>
            <a:r>
              <a:rPr lang="en-US" dirty="0" err="1"/>
              <a:t>pripremu</a:t>
            </a:r>
            <a:r>
              <a:rPr lang="en-US" dirty="0"/>
              <a:t>.</a:t>
            </a:r>
          </a:p>
        </p:txBody>
      </p:sp>
    </p:spTree>
    <p:extLst>
      <p:ext uri="{BB962C8B-B14F-4D97-AF65-F5344CB8AC3E}">
        <p14:creationId xmlns:p14="http://schemas.microsoft.com/office/powerpoint/2010/main" val="1029905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Revidirajte ispit/provjeru znanja</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a:t>Kada</a:t>
            </a:r>
            <a:r>
              <a:rPr lang="en-US" dirty="0"/>
              <a:t> </a:t>
            </a:r>
            <a:r>
              <a:rPr lang="en-US" dirty="0" err="1"/>
              <a:t>ste</a:t>
            </a:r>
            <a:r>
              <a:rPr lang="en-US" dirty="0"/>
              <a:t> </a:t>
            </a:r>
            <a:r>
              <a:rPr lang="en-US" dirty="0" err="1"/>
              <a:t>počeli</a:t>
            </a:r>
            <a:r>
              <a:rPr lang="en-US" dirty="0"/>
              <a:t> </a:t>
            </a:r>
            <a:r>
              <a:rPr lang="en-US" dirty="0" err="1"/>
              <a:t>učiti</a:t>
            </a:r>
            <a:r>
              <a:rPr lang="en-US" dirty="0"/>
              <a:t> za </a:t>
            </a:r>
            <a:r>
              <a:rPr lang="en-US" dirty="0" err="1"/>
              <a:t>ispit</a:t>
            </a:r>
            <a:r>
              <a:rPr lang="en-US" dirty="0"/>
              <a:t>? (</a:t>
            </a:r>
            <a:r>
              <a:rPr lang="en-US" dirty="0" err="1"/>
              <a:t>Savjet</a:t>
            </a:r>
            <a:r>
              <a:rPr lang="en-US" dirty="0"/>
              <a:t>: </a:t>
            </a:r>
            <a:r>
              <a:rPr lang="en-US" dirty="0" err="1"/>
              <a:t>dva</a:t>
            </a:r>
            <a:r>
              <a:rPr lang="en-US" dirty="0"/>
              <a:t> dana </a:t>
            </a:r>
            <a:r>
              <a:rPr lang="en-US" dirty="0" err="1"/>
              <a:t>prije</a:t>
            </a:r>
            <a:r>
              <a:rPr lang="en-US" dirty="0"/>
              <a:t> </a:t>
            </a:r>
            <a:r>
              <a:rPr lang="en-US" dirty="0" err="1"/>
              <a:t>ispita</a:t>
            </a:r>
            <a:r>
              <a:rPr lang="en-US" dirty="0"/>
              <a:t> </a:t>
            </a:r>
            <a:r>
              <a:rPr lang="en-US" dirty="0" err="1"/>
              <a:t>nije</a:t>
            </a:r>
            <a:r>
              <a:rPr lang="en-US" dirty="0"/>
              <a:t> </a:t>
            </a:r>
            <a:r>
              <a:rPr lang="en-US" dirty="0" err="1"/>
              <a:t>dovoljno</a:t>
            </a:r>
            <a:r>
              <a:rPr lang="en-US" dirty="0"/>
              <a:t> </a:t>
            </a:r>
            <a:r>
              <a:rPr lang="en-US" dirty="0" err="1"/>
              <a:t>vremena</a:t>
            </a:r>
            <a:r>
              <a:rPr lang="en-US" dirty="0"/>
              <a:t>)</a:t>
            </a:r>
          </a:p>
          <a:p>
            <a:r>
              <a:rPr lang="en-US" dirty="0" err="1"/>
              <a:t>Jeste</a:t>
            </a:r>
            <a:r>
              <a:rPr lang="en-US" dirty="0"/>
              <a:t> li </a:t>
            </a:r>
            <a:r>
              <a:rPr lang="en-US" dirty="0" err="1"/>
              <a:t>završili</a:t>
            </a:r>
            <a:r>
              <a:rPr lang="en-US" dirty="0"/>
              <a:t> s </a:t>
            </a:r>
            <a:r>
              <a:rPr lang="en-US" dirty="0" err="1"/>
              <a:t>vremenom</a:t>
            </a:r>
            <a:r>
              <a:rPr lang="en-US" dirty="0"/>
              <a:t> za </a:t>
            </a:r>
            <a:r>
              <a:rPr lang="en-US" dirty="0" err="1"/>
              <a:t>provjeru</a:t>
            </a:r>
            <a:r>
              <a:rPr lang="en-US" dirty="0"/>
              <a:t> </a:t>
            </a:r>
            <a:r>
              <a:rPr lang="en-US" dirty="0" err="1"/>
              <a:t>pitanja</a:t>
            </a:r>
            <a:r>
              <a:rPr lang="en-US" dirty="0"/>
              <a:t>?</a:t>
            </a:r>
          </a:p>
          <a:p>
            <a:r>
              <a:rPr lang="en-US" dirty="0" err="1"/>
              <a:t>Biste</a:t>
            </a:r>
            <a:r>
              <a:rPr lang="en-US" dirty="0"/>
              <a:t> li </a:t>
            </a:r>
            <a:r>
              <a:rPr lang="en-US" dirty="0" err="1"/>
              <a:t>mogli</a:t>
            </a:r>
            <a:r>
              <a:rPr lang="en-US" dirty="0"/>
              <a:t> </a:t>
            </a:r>
            <a:r>
              <a:rPr lang="en-US" dirty="0" err="1"/>
              <a:t>nekoga</a:t>
            </a:r>
            <a:r>
              <a:rPr lang="en-US" dirty="0"/>
              <a:t> </a:t>
            </a:r>
            <a:r>
              <a:rPr lang="en-US" dirty="0" err="1"/>
              <a:t>drugoga</a:t>
            </a:r>
            <a:r>
              <a:rPr lang="en-US" dirty="0"/>
              <a:t> </a:t>
            </a:r>
            <a:r>
              <a:rPr lang="en-US" dirty="0" err="1"/>
              <a:t>naučiti</a:t>
            </a:r>
            <a:r>
              <a:rPr lang="en-US" dirty="0"/>
              <a:t> </a:t>
            </a:r>
            <a:r>
              <a:rPr lang="en-US" dirty="0" err="1"/>
              <a:t>kako</a:t>
            </a:r>
            <a:r>
              <a:rPr lang="en-US" dirty="0"/>
              <a:t> </a:t>
            </a:r>
            <a:r>
              <a:rPr lang="en-US" dirty="0" err="1"/>
              <a:t>pristupiti</a:t>
            </a:r>
            <a:r>
              <a:rPr lang="en-US" dirty="0"/>
              <a:t> </a:t>
            </a:r>
            <a:r>
              <a:rPr lang="en-US" dirty="0" err="1"/>
              <a:t>svakom</a:t>
            </a:r>
            <a:r>
              <a:rPr lang="en-US" dirty="0"/>
              <a:t> </a:t>
            </a:r>
            <a:r>
              <a:rPr lang="en-US" dirty="0" err="1"/>
              <a:t>pitanju</a:t>
            </a:r>
            <a:r>
              <a:rPr lang="en-US" dirty="0"/>
              <a:t> </a:t>
            </a:r>
            <a:r>
              <a:rPr lang="en-US" dirty="0" err="1"/>
              <a:t>i</a:t>
            </a:r>
            <a:r>
              <a:rPr lang="en-US" dirty="0"/>
              <a:t> </a:t>
            </a:r>
            <a:r>
              <a:rPr lang="en-US" dirty="0" err="1"/>
              <a:t>odgovoriti</a:t>
            </a:r>
            <a:r>
              <a:rPr lang="en-US" dirty="0"/>
              <a:t> </a:t>
            </a:r>
            <a:r>
              <a:rPr lang="en-US" dirty="0" err="1"/>
              <a:t>na</a:t>
            </a:r>
            <a:r>
              <a:rPr lang="en-US" dirty="0"/>
              <a:t> </a:t>
            </a:r>
            <a:r>
              <a:rPr lang="en-US" dirty="0" err="1"/>
              <a:t>nj</a:t>
            </a:r>
            <a:r>
              <a:rPr lang="hr-HR" dirty="0"/>
              <a:t>ih</a:t>
            </a:r>
            <a:r>
              <a:rPr lang="en-US" dirty="0"/>
              <a:t>?</a:t>
            </a:r>
          </a:p>
          <a:p>
            <a:r>
              <a:rPr lang="en-US" dirty="0" err="1"/>
              <a:t>Jeste</a:t>
            </a:r>
            <a:r>
              <a:rPr lang="en-US" dirty="0"/>
              <a:t> li </a:t>
            </a:r>
            <a:r>
              <a:rPr lang="en-US" dirty="0" err="1"/>
              <a:t>ponovno</a:t>
            </a:r>
            <a:r>
              <a:rPr lang="en-US" dirty="0"/>
              <a:t> </a:t>
            </a:r>
            <a:r>
              <a:rPr lang="en-US" dirty="0" err="1"/>
              <a:t>vježbali</a:t>
            </a:r>
            <a:r>
              <a:rPr lang="en-US" dirty="0"/>
              <a:t> </a:t>
            </a:r>
            <a:r>
              <a:rPr lang="en-US" dirty="0" err="1"/>
              <a:t>odgovaranje</a:t>
            </a:r>
            <a:r>
              <a:rPr lang="en-US" dirty="0"/>
              <a:t> </a:t>
            </a:r>
            <a:r>
              <a:rPr lang="en-US" dirty="0" err="1"/>
              <a:t>na</a:t>
            </a:r>
            <a:r>
              <a:rPr lang="en-US" dirty="0"/>
              <a:t> </a:t>
            </a:r>
            <a:r>
              <a:rPr lang="en-US" dirty="0" err="1"/>
              <a:t>sva</a:t>
            </a:r>
            <a:r>
              <a:rPr lang="en-US" dirty="0"/>
              <a:t> </a:t>
            </a:r>
            <a:r>
              <a:rPr lang="en-US" dirty="0" err="1"/>
              <a:t>pitanja</a:t>
            </a:r>
            <a:r>
              <a:rPr lang="en-US" dirty="0"/>
              <a:t> </a:t>
            </a:r>
            <a:r>
              <a:rPr lang="en-US" dirty="0" err="1"/>
              <a:t>iz</a:t>
            </a:r>
            <a:r>
              <a:rPr lang="en-US" dirty="0"/>
              <a:t> </a:t>
            </a:r>
            <a:r>
              <a:rPr lang="en-US" dirty="0" err="1"/>
              <a:t>PowerPointa</a:t>
            </a:r>
            <a:r>
              <a:rPr lang="en-US" dirty="0"/>
              <a:t> </a:t>
            </a:r>
            <a:r>
              <a:rPr lang="en-US" dirty="0" err="1"/>
              <a:t>i</a:t>
            </a:r>
            <a:r>
              <a:rPr lang="en-US" dirty="0"/>
              <a:t> online </a:t>
            </a:r>
            <a:r>
              <a:rPr lang="en-US" dirty="0" err="1"/>
              <a:t>domaćih</a:t>
            </a:r>
            <a:r>
              <a:rPr lang="en-US" dirty="0"/>
              <a:t> </a:t>
            </a:r>
            <a:r>
              <a:rPr lang="en-US" dirty="0" err="1"/>
              <a:t>zadaća</a:t>
            </a:r>
            <a:r>
              <a:rPr lang="en-US" dirty="0"/>
              <a:t> bez </a:t>
            </a:r>
            <a:r>
              <a:rPr lang="en-US" dirty="0" err="1"/>
              <a:t>ikakve</a:t>
            </a:r>
            <a:r>
              <a:rPr lang="en-US" dirty="0"/>
              <a:t> </a:t>
            </a:r>
            <a:r>
              <a:rPr lang="en-US" dirty="0" err="1"/>
              <a:t>pomoći</a:t>
            </a:r>
            <a:r>
              <a:rPr lang="en-US" dirty="0"/>
              <a:t> </a:t>
            </a:r>
            <a:r>
              <a:rPr lang="en-US" dirty="0" err="1"/>
              <a:t>ili</a:t>
            </a:r>
            <a:r>
              <a:rPr lang="en-US" dirty="0"/>
              <a:t> </a:t>
            </a:r>
            <a:r>
              <a:rPr lang="en-US" dirty="0" err="1"/>
              <a:t>bilješki</a:t>
            </a:r>
            <a:r>
              <a:rPr lang="en-US" dirty="0"/>
              <a:t>?</a:t>
            </a:r>
          </a:p>
          <a:p>
            <a:r>
              <a:rPr lang="en-US" dirty="0" err="1"/>
              <a:t>Objasnite</a:t>
            </a:r>
            <a:r>
              <a:rPr lang="en-US" dirty="0"/>
              <a:t> </a:t>
            </a:r>
            <a:r>
              <a:rPr lang="en-US" dirty="0" err="1"/>
              <a:t>kako</a:t>
            </a:r>
            <a:r>
              <a:rPr lang="en-US" dirty="0"/>
              <a:t> "</a:t>
            </a:r>
            <a:r>
              <a:rPr lang="en-US" dirty="0" err="1"/>
              <a:t>izgleda</a:t>
            </a:r>
            <a:r>
              <a:rPr lang="en-US" dirty="0"/>
              <a:t>" </a:t>
            </a:r>
            <a:r>
              <a:rPr lang="en-US" dirty="0" err="1"/>
              <a:t>vaše</a:t>
            </a:r>
            <a:r>
              <a:rPr lang="en-US" dirty="0"/>
              <a:t> </a:t>
            </a:r>
            <a:r>
              <a:rPr lang="en-US" dirty="0" err="1"/>
              <a:t>učenje</a:t>
            </a:r>
            <a:r>
              <a:rPr lang="en-US" dirty="0"/>
              <a:t> </a:t>
            </a:r>
            <a:r>
              <a:rPr lang="en-US" dirty="0" err="1"/>
              <a:t>kad</a:t>
            </a:r>
            <a:r>
              <a:rPr lang="hr-HR" dirty="0"/>
              <a:t>a</a:t>
            </a:r>
            <a:r>
              <a:rPr lang="en-US" dirty="0"/>
              <a:t> b</a:t>
            </a:r>
            <a:r>
              <a:rPr lang="hr-HR" dirty="0" err="1"/>
              <a:t>ismo</a:t>
            </a:r>
            <a:r>
              <a:rPr lang="hr-HR" dirty="0"/>
              <a:t> </a:t>
            </a:r>
            <a:r>
              <a:rPr lang="en-US" dirty="0"/>
              <a:t>mog</a:t>
            </a:r>
            <a:r>
              <a:rPr lang="hr-HR" dirty="0"/>
              <a:t>li</a:t>
            </a:r>
            <a:r>
              <a:rPr lang="en-US" dirty="0"/>
              <a:t> </a:t>
            </a:r>
            <a:r>
              <a:rPr lang="en-US" dirty="0" err="1"/>
              <a:t>pogledati</a:t>
            </a:r>
            <a:r>
              <a:rPr lang="en-US" dirty="0"/>
              <a:t> video </a:t>
            </a:r>
            <a:r>
              <a:rPr lang="en-US" dirty="0" err="1"/>
              <a:t>na</a:t>
            </a:r>
            <a:r>
              <a:rPr lang="en-US" dirty="0"/>
              <a:t> </a:t>
            </a:r>
            <a:r>
              <a:rPr lang="en-US" dirty="0" err="1"/>
              <a:t>kojem</a:t>
            </a:r>
            <a:r>
              <a:rPr lang="en-US" dirty="0"/>
              <a:t> to </a:t>
            </a:r>
            <a:r>
              <a:rPr lang="en-US" dirty="0" err="1"/>
              <a:t>radite</a:t>
            </a:r>
            <a:r>
              <a:rPr lang="en-US" dirty="0"/>
              <a:t>.</a:t>
            </a:r>
          </a:p>
          <a:p>
            <a:r>
              <a:rPr lang="en-US" dirty="0"/>
              <a:t>Jesu li </a:t>
            </a:r>
            <a:r>
              <a:rPr lang="en-US" dirty="0" err="1"/>
              <a:t>vaše</a:t>
            </a:r>
            <a:r>
              <a:rPr lang="en-US" dirty="0"/>
              <a:t> </a:t>
            </a:r>
            <a:r>
              <a:rPr lang="en-US" dirty="0" err="1"/>
              <a:t>navike</a:t>
            </a:r>
            <a:r>
              <a:rPr lang="en-US" dirty="0"/>
              <a:t> </a:t>
            </a:r>
            <a:r>
              <a:rPr lang="en-US" dirty="0" err="1"/>
              <a:t>učenja</a:t>
            </a:r>
            <a:r>
              <a:rPr lang="en-US" dirty="0"/>
              <a:t> </a:t>
            </a:r>
            <a:r>
              <a:rPr lang="en-US" dirty="0" err="1"/>
              <a:t>aktivne</a:t>
            </a:r>
            <a:r>
              <a:rPr lang="en-US" dirty="0"/>
              <a:t> </a:t>
            </a:r>
            <a:r>
              <a:rPr lang="en-US" dirty="0" err="1"/>
              <a:t>i</a:t>
            </a:r>
            <a:r>
              <a:rPr lang="en-US" dirty="0"/>
              <a:t> </a:t>
            </a:r>
            <a:r>
              <a:rPr lang="en-US" dirty="0" err="1"/>
              <a:t>privlačne</a:t>
            </a:r>
            <a:r>
              <a:rPr lang="en-US" dirty="0"/>
              <a:t> </a:t>
            </a:r>
            <a:r>
              <a:rPr lang="en-US" dirty="0" err="1"/>
              <a:t>ili</a:t>
            </a:r>
            <a:r>
              <a:rPr lang="en-US" dirty="0"/>
              <a:t> </a:t>
            </a:r>
            <a:r>
              <a:rPr lang="en-US" dirty="0" err="1"/>
              <a:t>pasivne</a:t>
            </a:r>
            <a:r>
              <a:rPr lang="en-US" dirty="0"/>
              <a:t> </a:t>
            </a:r>
            <a:r>
              <a:rPr lang="en-US" dirty="0" err="1"/>
              <a:t>i</a:t>
            </a:r>
            <a:r>
              <a:rPr lang="en-US" dirty="0"/>
              <a:t> </a:t>
            </a:r>
            <a:r>
              <a:rPr lang="en-US" dirty="0" err="1"/>
              <a:t>automatizirane</a:t>
            </a:r>
            <a:r>
              <a:rPr lang="en-US" dirty="0"/>
              <a:t>?</a:t>
            </a:r>
          </a:p>
          <a:p>
            <a:r>
              <a:rPr lang="en-US" dirty="0" err="1"/>
              <a:t>Jeste</a:t>
            </a:r>
            <a:r>
              <a:rPr lang="en-US" dirty="0"/>
              <a:t> li </a:t>
            </a:r>
            <a:r>
              <a:rPr lang="en-US" dirty="0" err="1"/>
              <a:t>pregledali</a:t>
            </a:r>
            <a:r>
              <a:rPr lang="en-US" dirty="0"/>
              <a:t> </a:t>
            </a:r>
            <a:r>
              <a:rPr lang="en-US" dirty="0" err="1"/>
              <a:t>svako</a:t>
            </a:r>
            <a:r>
              <a:rPr lang="en-US" dirty="0"/>
              <a:t> </a:t>
            </a:r>
            <a:r>
              <a:rPr lang="en-US" dirty="0" err="1"/>
              <a:t>pitanje</a:t>
            </a:r>
            <a:r>
              <a:rPr lang="en-US" dirty="0"/>
              <a:t> </a:t>
            </a:r>
            <a:r>
              <a:rPr lang="en-US" dirty="0" err="1"/>
              <a:t>na</a:t>
            </a:r>
            <a:r>
              <a:rPr lang="en-US" dirty="0"/>
              <a:t> </a:t>
            </a:r>
            <a:r>
              <a:rPr lang="en-US" dirty="0" err="1"/>
              <a:t>ispitu</a:t>
            </a:r>
            <a:r>
              <a:rPr lang="en-US" dirty="0"/>
              <a:t> da </a:t>
            </a:r>
            <a:r>
              <a:rPr lang="en-US" dirty="0" err="1"/>
              <a:t>vidite</a:t>
            </a:r>
            <a:r>
              <a:rPr lang="en-US" dirty="0"/>
              <a:t> </a:t>
            </a:r>
            <a:r>
              <a:rPr lang="en-US" dirty="0" err="1"/>
              <a:t>zašto</a:t>
            </a:r>
            <a:r>
              <a:rPr lang="en-US" dirty="0"/>
              <a:t> </a:t>
            </a:r>
            <a:r>
              <a:rPr lang="en-US" dirty="0" err="1"/>
              <a:t>ste</a:t>
            </a:r>
            <a:r>
              <a:rPr lang="en-US" dirty="0"/>
              <a:t> </a:t>
            </a:r>
            <a:r>
              <a:rPr lang="en-US" dirty="0" err="1"/>
              <a:t>na</a:t>
            </a:r>
            <a:r>
              <a:rPr lang="en-US" dirty="0"/>
              <a:t> </a:t>
            </a:r>
            <a:r>
              <a:rPr lang="en-US" dirty="0" err="1"/>
              <a:t>svakom</a:t>
            </a:r>
            <a:r>
              <a:rPr lang="en-US" dirty="0"/>
              <a:t> </a:t>
            </a:r>
            <a:r>
              <a:rPr lang="en-US" dirty="0" err="1"/>
              <a:t>odgovorili</a:t>
            </a:r>
            <a:r>
              <a:rPr lang="en-US" dirty="0"/>
              <a:t> </a:t>
            </a:r>
            <a:r>
              <a:rPr lang="en-US" dirty="0" err="1"/>
              <a:t>točno</a:t>
            </a:r>
            <a:r>
              <a:rPr lang="en-US" dirty="0"/>
              <a:t> </a:t>
            </a:r>
            <a:r>
              <a:rPr lang="en-US" dirty="0" err="1"/>
              <a:t>ili</a:t>
            </a:r>
            <a:r>
              <a:rPr lang="en-US" dirty="0"/>
              <a:t> </a:t>
            </a:r>
            <a:r>
              <a:rPr lang="en-US" dirty="0" err="1"/>
              <a:t>krivo</a:t>
            </a:r>
            <a:r>
              <a:rPr lang="en-US" dirty="0"/>
              <a:t>?</a:t>
            </a:r>
          </a:p>
        </p:txBody>
      </p:sp>
    </p:spTree>
    <p:extLst>
      <p:ext uri="{BB962C8B-B14F-4D97-AF65-F5344CB8AC3E}">
        <p14:creationId xmlns:p14="http://schemas.microsoft.com/office/powerpoint/2010/main" val="3702062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Uzmite pauzu</a:t>
            </a:r>
            <a:endParaRPr lang="en-US" dirty="0"/>
          </a:p>
        </p:txBody>
      </p:sp>
      <p:sp>
        <p:nvSpPr>
          <p:cNvPr id="3" name="Content Placeholder 2"/>
          <p:cNvSpPr>
            <a:spLocks noGrp="1"/>
          </p:cNvSpPr>
          <p:nvPr>
            <p:ph idx="1"/>
          </p:nvPr>
        </p:nvSpPr>
        <p:spPr>
          <a:xfrm>
            <a:off x="384048" y="1709928"/>
            <a:ext cx="11101218" cy="4369325"/>
          </a:xfrm>
        </p:spPr>
        <p:txBody>
          <a:bodyPr>
            <a:normAutofit lnSpcReduction="10000"/>
          </a:bodyPr>
          <a:lstStyle/>
          <a:p>
            <a:r>
              <a:rPr lang="en-US" dirty="0" err="1"/>
              <a:t>Kada</a:t>
            </a:r>
            <a:r>
              <a:rPr lang="en-US" dirty="0"/>
              <a:t> </a:t>
            </a:r>
            <a:r>
              <a:rPr lang="en-US" dirty="0" err="1"/>
              <a:t>učite</a:t>
            </a:r>
            <a:r>
              <a:rPr lang="en-US" dirty="0"/>
              <a:t>, </a:t>
            </a:r>
            <a:r>
              <a:rPr lang="en-US" dirty="0" err="1"/>
              <a:t>važno</a:t>
            </a:r>
            <a:r>
              <a:rPr lang="en-US" dirty="0"/>
              <a:t> je </a:t>
            </a:r>
            <a:r>
              <a:rPr lang="en-US" dirty="0" err="1"/>
              <a:t>povremeno</a:t>
            </a:r>
            <a:r>
              <a:rPr lang="en-US" dirty="0"/>
              <a:t> </a:t>
            </a:r>
            <a:r>
              <a:rPr lang="en-US" dirty="0" err="1"/>
              <a:t>odvojiti</a:t>
            </a:r>
            <a:r>
              <a:rPr lang="en-US" dirty="0"/>
              <a:t> </a:t>
            </a:r>
            <a:r>
              <a:rPr lang="en-US" dirty="0" err="1"/>
              <a:t>vrijeme</a:t>
            </a:r>
            <a:r>
              <a:rPr lang="en-US" dirty="0"/>
              <a:t> </a:t>
            </a:r>
            <a:r>
              <a:rPr lang="en-US" dirty="0" err="1"/>
              <a:t>kako</a:t>
            </a:r>
            <a:r>
              <a:rPr lang="en-US" dirty="0"/>
              <a:t> </a:t>
            </a:r>
            <a:r>
              <a:rPr lang="en-US" dirty="0" err="1"/>
              <a:t>biste</a:t>
            </a:r>
            <a:r>
              <a:rPr lang="en-US" dirty="0"/>
              <a:t> </a:t>
            </a:r>
            <a:r>
              <a:rPr lang="en-US" dirty="0" err="1"/>
              <a:t>bili</a:t>
            </a:r>
            <a:r>
              <a:rPr lang="en-US" dirty="0"/>
              <a:t> </a:t>
            </a:r>
            <a:r>
              <a:rPr lang="en-US" dirty="0" err="1"/>
              <a:t>sigurni</a:t>
            </a:r>
            <a:r>
              <a:rPr lang="en-US" dirty="0"/>
              <a:t> da </a:t>
            </a:r>
            <a:r>
              <a:rPr lang="en-US" dirty="0" err="1"/>
              <a:t>ste</a:t>
            </a:r>
            <a:r>
              <a:rPr lang="en-US" dirty="0"/>
              <a:t> </a:t>
            </a:r>
            <a:r>
              <a:rPr lang="en-US" dirty="0" err="1"/>
              <a:t>uključeni</a:t>
            </a:r>
            <a:r>
              <a:rPr lang="en-US" dirty="0"/>
              <a:t> u </a:t>
            </a:r>
            <a:r>
              <a:rPr lang="en-US" dirty="0" err="1"/>
              <a:t>metakognitivne</a:t>
            </a:r>
            <a:r>
              <a:rPr lang="en-US" dirty="0"/>
              <a:t> </a:t>
            </a:r>
            <a:r>
              <a:rPr lang="en-US" dirty="0" err="1"/>
              <a:t>strategije</a:t>
            </a:r>
            <a:r>
              <a:rPr lang="en-US" dirty="0"/>
              <a:t>.</a:t>
            </a:r>
          </a:p>
          <a:p>
            <a:r>
              <a:rPr lang="en-US" dirty="0" err="1"/>
              <a:t>Često</a:t>
            </a:r>
            <a:r>
              <a:rPr lang="en-US" dirty="0"/>
              <a:t> se </a:t>
            </a:r>
            <a:r>
              <a:rPr lang="en-US" dirty="0" err="1"/>
              <a:t>možemo</a:t>
            </a:r>
            <a:r>
              <a:rPr lang="en-US" dirty="0"/>
              <a:t> </a:t>
            </a:r>
            <a:r>
              <a:rPr lang="en-US" dirty="0" err="1"/>
              <a:t>toliko</a:t>
            </a:r>
            <a:r>
              <a:rPr lang="en-US" dirty="0"/>
              <a:t> </a:t>
            </a:r>
            <a:r>
              <a:rPr lang="en-US" dirty="0" err="1"/>
              <a:t>zaokupiti</a:t>
            </a:r>
            <a:r>
              <a:rPr lang="en-US" dirty="0"/>
              <a:t> "</a:t>
            </a:r>
            <a:r>
              <a:rPr lang="en-US" dirty="0" err="1"/>
              <a:t>činjenjem</a:t>
            </a:r>
            <a:r>
              <a:rPr lang="en-US" dirty="0"/>
              <a:t>" da ne </a:t>
            </a:r>
            <a:r>
              <a:rPr lang="en-US" dirty="0" err="1"/>
              <a:t>razmišljamo</a:t>
            </a:r>
            <a:r>
              <a:rPr lang="en-US" dirty="0"/>
              <a:t> </a:t>
            </a:r>
            <a:r>
              <a:rPr lang="en-US" dirty="0" err="1"/>
              <a:t>uvijek</a:t>
            </a:r>
            <a:r>
              <a:rPr lang="en-US" dirty="0"/>
              <a:t> o tome</a:t>
            </a:r>
            <a:r>
              <a:rPr lang="hr-HR" dirty="0"/>
              <a:t> </a:t>
            </a:r>
            <a:r>
              <a:rPr lang="en-US" dirty="0" err="1"/>
              <a:t>što</a:t>
            </a:r>
            <a:r>
              <a:rPr lang="en-US" dirty="0"/>
              <a:t> </a:t>
            </a:r>
            <a:r>
              <a:rPr lang="en-US" dirty="0" err="1"/>
              <a:t>stoji</a:t>
            </a:r>
            <a:r>
              <a:rPr lang="en-US" dirty="0"/>
              <a:t> </a:t>
            </a:r>
            <a:r>
              <a:rPr lang="en-US" dirty="0" err="1"/>
              <a:t>iza</a:t>
            </a:r>
            <a:r>
              <a:rPr lang="en-US" dirty="0"/>
              <a:t> </a:t>
            </a:r>
            <a:r>
              <a:rPr lang="en-US" dirty="0" err="1"/>
              <a:t>onoga</a:t>
            </a:r>
            <a:r>
              <a:rPr lang="en-US" dirty="0"/>
              <a:t> </a:t>
            </a:r>
            <a:r>
              <a:rPr lang="en-US" dirty="0" err="1"/>
              <a:t>što</a:t>
            </a:r>
            <a:r>
              <a:rPr lang="en-US" dirty="0"/>
              <a:t> </a:t>
            </a:r>
            <a:r>
              <a:rPr lang="en-US" dirty="0" err="1"/>
              <a:t>radimo</a:t>
            </a:r>
            <a:r>
              <a:rPr lang="en-US" dirty="0"/>
              <a:t>.</a:t>
            </a:r>
          </a:p>
          <a:p>
            <a:r>
              <a:rPr lang="en-US" dirty="0" err="1"/>
              <a:t>Tijekom</a:t>
            </a:r>
            <a:r>
              <a:rPr lang="en-US" dirty="0"/>
              <a:t> </a:t>
            </a:r>
            <a:r>
              <a:rPr lang="en-US" dirty="0" err="1"/>
              <a:t>semestra</a:t>
            </a:r>
            <a:r>
              <a:rPr lang="en-US" dirty="0"/>
              <a:t> </a:t>
            </a:r>
            <a:r>
              <a:rPr lang="en-US" dirty="0" err="1"/>
              <a:t>trebali</a:t>
            </a:r>
            <a:r>
              <a:rPr lang="en-US" dirty="0"/>
              <a:t> </a:t>
            </a:r>
            <a:r>
              <a:rPr lang="en-US" dirty="0" err="1"/>
              <a:t>biste</a:t>
            </a:r>
            <a:r>
              <a:rPr lang="en-US" dirty="0"/>
              <a:t> </a:t>
            </a:r>
            <a:r>
              <a:rPr lang="en-US" dirty="0" err="1"/>
              <a:t>nastaviti</a:t>
            </a:r>
            <a:r>
              <a:rPr lang="en-US" dirty="0"/>
              <a:t> </a:t>
            </a:r>
            <a:r>
              <a:rPr lang="en-US" dirty="0" err="1"/>
              <a:t>uzimati</a:t>
            </a:r>
            <a:r>
              <a:rPr lang="en-US" dirty="0"/>
              <a:t> </a:t>
            </a:r>
            <a:r>
              <a:rPr lang="en-US" dirty="0" err="1"/>
              <a:t>pauze</a:t>
            </a:r>
            <a:r>
              <a:rPr lang="en-US" dirty="0"/>
              <a:t> </a:t>
            </a:r>
            <a:r>
              <a:rPr lang="en-US" dirty="0" err="1"/>
              <a:t>prije</a:t>
            </a:r>
            <a:r>
              <a:rPr lang="en-US" dirty="0"/>
              <a:t>, </a:t>
            </a:r>
            <a:r>
              <a:rPr lang="en-US" dirty="0" err="1"/>
              <a:t>tijekom</a:t>
            </a:r>
            <a:r>
              <a:rPr lang="en-US" dirty="0"/>
              <a:t> </a:t>
            </a:r>
            <a:r>
              <a:rPr lang="en-US" dirty="0" err="1"/>
              <a:t>ili</a:t>
            </a:r>
            <a:r>
              <a:rPr lang="en-US" dirty="0"/>
              <a:t> </a:t>
            </a:r>
            <a:r>
              <a:rPr lang="en-US" dirty="0" err="1"/>
              <a:t>nakon</a:t>
            </a:r>
            <a:r>
              <a:rPr lang="en-US" dirty="0"/>
              <a:t> </a:t>
            </a:r>
            <a:r>
              <a:rPr lang="en-US" dirty="0" err="1"/>
              <a:t>zadataka</a:t>
            </a:r>
            <a:r>
              <a:rPr lang="en-US" dirty="0"/>
              <a:t> </a:t>
            </a:r>
            <a:r>
              <a:rPr lang="en-US" dirty="0" err="1"/>
              <a:t>kako</a:t>
            </a:r>
            <a:r>
              <a:rPr lang="en-US" dirty="0"/>
              <a:t> </a:t>
            </a:r>
            <a:r>
              <a:rPr lang="en-US" dirty="0" err="1"/>
              <a:t>biste</a:t>
            </a:r>
            <a:r>
              <a:rPr lang="en-US" dirty="0"/>
              <a:t> </a:t>
            </a:r>
            <a:r>
              <a:rPr lang="en-US" dirty="0" err="1"/>
              <a:t>vidjeli</a:t>
            </a:r>
            <a:r>
              <a:rPr lang="en-US" dirty="0"/>
              <a:t> </a:t>
            </a:r>
            <a:r>
              <a:rPr lang="en-US" dirty="0" err="1"/>
              <a:t>kako</a:t>
            </a:r>
            <a:r>
              <a:rPr lang="en-US" dirty="0"/>
              <a:t> se ono </a:t>
            </a:r>
            <a:r>
              <a:rPr lang="en-US" dirty="0" err="1"/>
              <a:t>što</a:t>
            </a:r>
            <a:r>
              <a:rPr lang="en-US" dirty="0"/>
              <a:t> </a:t>
            </a:r>
            <a:r>
              <a:rPr lang="en-US" dirty="0" err="1"/>
              <a:t>radite</a:t>
            </a:r>
            <a:r>
              <a:rPr lang="en-US" dirty="0"/>
              <a:t> </a:t>
            </a:r>
            <a:r>
              <a:rPr lang="en-US" dirty="0" err="1"/>
              <a:t>odnosi</a:t>
            </a:r>
            <a:r>
              <a:rPr lang="en-US" dirty="0"/>
              <a:t> </a:t>
            </a:r>
            <a:r>
              <a:rPr lang="en-US" dirty="0" err="1"/>
              <a:t>na</a:t>
            </a:r>
            <a:r>
              <a:rPr lang="en-US" dirty="0"/>
              <a:t> </a:t>
            </a:r>
            <a:r>
              <a:rPr lang="en-US" dirty="0" err="1"/>
              <a:t>predmet</a:t>
            </a:r>
            <a:r>
              <a:rPr lang="en-US" dirty="0"/>
              <a:t> u </a:t>
            </a:r>
            <a:r>
              <a:rPr lang="en-US" dirty="0" err="1"/>
              <a:t>cjelini</a:t>
            </a:r>
            <a:r>
              <a:rPr lang="en-US" dirty="0"/>
              <a:t> </a:t>
            </a:r>
            <a:r>
              <a:rPr lang="en-US" dirty="0" err="1"/>
              <a:t>i</a:t>
            </a:r>
            <a:r>
              <a:rPr lang="en-US" dirty="0"/>
              <a:t> </a:t>
            </a:r>
            <a:r>
              <a:rPr lang="en-US" dirty="0" err="1"/>
              <a:t>na</a:t>
            </a:r>
            <a:r>
              <a:rPr lang="en-US" dirty="0"/>
              <a:t> </a:t>
            </a:r>
            <a:r>
              <a:rPr lang="en-US" dirty="0" err="1"/>
              <a:t>ciljeve</a:t>
            </a:r>
            <a:r>
              <a:rPr lang="en-US" dirty="0"/>
              <a:t> </a:t>
            </a:r>
            <a:r>
              <a:rPr lang="en-US" dirty="0" err="1"/>
              <a:t>učenja</a:t>
            </a:r>
            <a:r>
              <a:rPr lang="en-US" dirty="0"/>
              <a:t> </a:t>
            </a:r>
            <a:r>
              <a:rPr lang="en-US" dirty="0" err="1"/>
              <a:t>koje</a:t>
            </a:r>
            <a:r>
              <a:rPr lang="en-US" dirty="0"/>
              <a:t> </a:t>
            </a:r>
            <a:r>
              <a:rPr lang="hr-HR" dirty="0"/>
              <a:t>su postavili vaši profesori.</a:t>
            </a:r>
            <a:endParaRPr lang="en-US" dirty="0"/>
          </a:p>
        </p:txBody>
      </p:sp>
    </p:spTree>
    <p:extLst>
      <p:ext uri="{BB962C8B-B14F-4D97-AF65-F5344CB8AC3E}">
        <p14:creationId xmlns:p14="http://schemas.microsoft.com/office/powerpoint/2010/main" val="1683625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Istražite</a:t>
            </a:r>
            <a:r>
              <a:rPr lang="en-US" dirty="0"/>
              <a:t> </a:t>
            </a:r>
            <a:r>
              <a:rPr lang="en-US" dirty="0" err="1"/>
              <a:t>kako</a:t>
            </a:r>
            <a:r>
              <a:rPr lang="en-US" dirty="0"/>
              <a:t> </a:t>
            </a:r>
            <a:r>
              <a:rPr lang="en-US" dirty="0" err="1"/>
              <a:t>učite</a:t>
            </a:r>
            <a:endParaRPr lang="en-US" dirty="0"/>
          </a:p>
        </p:txBody>
      </p:sp>
      <p:sp>
        <p:nvSpPr>
          <p:cNvPr id="3" name="Content Placeholder 2"/>
          <p:cNvSpPr>
            <a:spLocks noGrp="1"/>
          </p:cNvSpPr>
          <p:nvPr>
            <p:ph idx="1"/>
          </p:nvPr>
        </p:nvSpPr>
        <p:spPr/>
        <p:txBody>
          <a:bodyPr>
            <a:normAutofit/>
          </a:bodyPr>
          <a:lstStyle/>
          <a:p>
            <a:r>
              <a:rPr lang="en-US" dirty="0" err="1"/>
              <a:t>Važno</a:t>
            </a:r>
            <a:r>
              <a:rPr lang="en-US" dirty="0"/>
              <a:t> je </a:t>
            </a:r>
            <a:r>
              <a:rPr lang="en-US" dirty="0" err="1"/>
              <a:t>otkriti</a:t>
            </a:r>
            <a:r>
              <a:rPr lang="en-US" dirty="0"/>
              <a:t> </a:t>
            </a:r>
            <a:r>
              <a:rPr lang="en-US" dirty="0" err="1"/>
              <a:t>koje</a:t>
            </a:r>
            <a:r>
              <a:rPr lang="en-US" dirty="0"/>
              <a:t> </a:t>
            </a:r>
            <a:r>
              <a:rPr lang="en-US" dirty="0" err="1"/>
              <a:t>strategije</a:t>
            </a:r>
            <a:r>
              <a:rPr lang="en-US" dirty="0"/>
              <a:t> </a:t>
            </a:r>
            <a:r>
              <a:rPr lang="en-US" dirty="0" err="1"/>
              <a:t>učenja</a:t>
            </a:r>
            <a:r>
              <a:rPr lang="en-US" dirty="0"/>
              <a:t> </a:t>
            </a:r>
            <a:r>
              <a:rPr lang="en-US" dirty="0" err="1"/>
              <a:t>najbolje</a:t>
            </a:r>
            <a:r>
              <a:rPr lang="en-US" dirty="0"/>
              <a:t> </a:t>
            </a:r>
            <a:r>
              <a:rPr lang="en-US" dirty="0" err="1"/>
              <a:t>funkcioniraju</a:t>
            </a:r>
            <a:r>
              <a:rPr lang="en-US" dirty="0"/>
              <a:t> za vas.</a:t>
            </a:r>
          </a:p>
          <a:p>
            <a:r>
              <a:rPr lang="en-US" dirty="0" err="1"/>
              <a:t>Vjerojatno</a:t>
            </a:r>
            <a:r>
              <a:rPr lang="en-US" dirty="0"/>
              <a:t> </a:t>
            </a:r>
            <a:r>
              <a:rPr lang="en-US" dirty="0" err="1"/>
              <a:t>će</a:t>
            </a:r>
            <a:r>
              <a:rPr lang="en-US" dirty="0"/>
              <a:t> se </a:t>
            </a:r>
            <a:r>
              <a:rPr lang="en-US" dirty="0" err="1"/>
              <a:t>razlikovati</a:t>
            </a:r>
            <a:r>
              <a:rPr lang="en-US" dirty="0"/>
              <a:t> </a:t>
            </a:r>
            <a:r>
              <a:rPr lang="en-US" dirty="0" err="1"/>
              <a:t>ovisno</a:t>
            </a:r>
            <a:r>
              <a:rPr lang="en-US" dirty="0"/>
              <a:t> o </a:t>
            </a:r>
            <a:r>
              <a:rPr lang="en-US" dirty="0" err="1"/>
              <a:t>vrsti</a:t>
            </a:r>
            <a:r>
              <a:rPr lang="en-US" dirty="0"/>
              <a:t> </a:t>
            </a:r>
            <a:r>
              <a:rPr lang="en-US" dirty="0" err="1"/>
              <a:t>materijala</a:t>
            </a:r>
            <a:r>
              <a:rPr lang="en-US" dirty="0"/>
              <a:t> koji </a:t>
            </a:r>
            <a:r>
              <a:rPr lang="en-US" dirty="0" err="1"/>
              <a:t>pokušavate</a:t>
            </a:r>
            <a:r>
              <a:rPr lang="en-US" dirty="0"/>
              <a:t> </a:t>
            </a:r>
            <a:r>
              <a:rPr lang="en-US" dirty="0" err="1"/>
              <a:t>učiti</a:t>
            </a:r>
            <a:r>
              <a:rPr lang="en-US" dirty="0"/>
              <a:t> (</a:t>
            </a:r>
            <a:r>
              <a:rPr lang="en-US" dirty="0" err="1"/>
              <a:t>npr</a:t>
            </a:r>
            <a:r>
              <a:rPr lang="en-US" dirty="0"/>
              <a:t>. </a:t>
            </a:r>
            <a:r>
              <a:rPr lang="en-US" dirty="0" err="1"/>
              <a:t>ekonomija</a:t>
            </a:r>
            <a:r>
              <a:rPr lang="en-US" dirty="0"/>
              <a:t> </a:t>
            </a:r>
            <a:r>
              <a:rPr lang="en-US" dirty="0" err="1"/>
              <a:t>nasuprot</a:t>
            </a:r>
            <a:r>
              <a:rPr lang="en-US" dirty="0"/>
              <a:t> </a:t>
            </a:r>
            <a:r>
              <a:rPr lang="en-US" dirty="0" err="1"/>
              <a:t>karijeri</a:t>
            </a:r>
            <a:r>
              <a:rPr lang="en-US" dirty="0"/>
              <a:t>: </a:t>
            </a:r>
            <a:r>
              <a:rPr lang="en-US" dirty="0" err="1"/>
              <a:t>studiranje</a:t>
            </a:r>
            <a:r>
              <a:rPr lang="en-US" dirty="0"/>
              <a:t>), </a:t>
            </a:r>
            <a:r>
              <a:rPr lang="en-US" dirty="0" err="1"/>
              <a:t>ali</a:t>
            </a:r>
            <a:r>
              <a:rPr lang="en-US" dirty="0"/>
              <a:t> bit </a:t>
            </a:r>
            <a:r>
              <a:rPr lang="en-US" dirty="0" err="1"/>
              <a:t>će</a:t>
            </a:r>
            <a:r>
              <a:rPr lang="en-US" dirty="0"/>
              <a:t> </a:t>
            </a:r>
            <a:r>
              <a:rPr lang="en-US" dirty="0" err="1"/>
              <a:t>korisno</a:t>
            </a:r>
            <a:r>
              <a:rPr lang="en-US" dirty="0"/>
              <a:t> </a:t>
            </a:r>
            <a:r>
              <a:rPr lang="en-US" dirty="0" err="1"/>
              <a:t>biti</a:t>
            </a:r>
            <a:r>
              <a:rPr lang="en-US" dirty="0"/>
              <a:t> </a:t>
            </a:r>
            <a:r>
              <a:rPr lang="en-US" dirty="0" err="1"/>
              <a:t>otvoren</a:t>
            </a:r>
            <a:r>
              <a:rPr lang="en-US" dirty="0"/>
              <a:t> za </a:t>
            </a:r>
            <a:r>
              <a:rPr lang="en-US" dirty="0" err="1"/>
              <a:t>isprobavanje</a:t>
            </a:r>
            <a:r>
              <a:rPr lang="en-US" dirty="0"/>
              <a:t> </a:t>
            </a:r>
            <a:r>
              <a:rPr lang="en-US" dirty="0" err="1"/>
              <a:t>novih</a:t>
            </a:r>
            <a:r>
              <a:rPr lang="en-US" dirty="0"/>
              <a:t> </a:t>
            </a:r>
            <a:r>
              <a:rPr lang="en-US" dirty="0" err="1"/>
              <a:t>stvari</a:t>
            </a:r>
            <a:r>
              <a:rPr lang="en-US" dirty="0"/>
              <a:t> </a:t>
            </a:r>
            <a:r>
              <a:rPr lang="en-US" dirty="0" err="1"/>
              <a:t>i</a:t>
            </a:r>
            <a:r>
              <a:rPr lang="en-US" dirty="0"/>
              <a:t> </a:t>
            </a:r>
            <a:r>
              <a:rPr lang="en-US" dirty="0" err="1"/>
              <a:t>obraćanje</a:t>
            </a:r>
            <a:r>
              <a:rPr lang="en-US" dirty="0"/>
              <a:t> </a:t>
            </a:r>
            <a:r>
              <a:rPr lang="en-US" dirty="0" err="1"/>
              <a:t>pozornosti</a:t>
            </a:r>
            <a:r>
              <a:rPr lang="en-US" dirty="0"/>
              <a:t> </a:t>
            </a:r>
            <a:r>
              <a:rPr lang="en-US" dirty="0" err="1"/>
              <a:t>na</a:t>
            </a:r>
            <a:r>
              <a:rPr lang="en-US" dirty="0"/>
              <a:t> ono </a:t>
            </a:r>
            <a:r>
              <a:rPr lang="en-US" dirty="0" err="1"/>
              <a:t>što</a:t>
            </a:r>
            <a:r>
              <a:rPr lang="en-US" dirty="0"/>
              <a:t> je </a:t>
            </a:r>
            <a:r>
              <a:rPr lang="en-US" dirty="0" err="1"/>
              <a:t>učinkovito</a:t>
            </a:r>
            <a:r>
              <a:rPr lang="en-US" dirty="0"/>
              <a:t> za vas.</a:t>
            </a:r>
          </a:p>
        </p:txBody>
      </p:sp>
    </p:spTree>
    <p:extLst>
      <p:ext uri="{BB962C8B-B14F-4D97-AF65-F5344CB8AC3E}">
        <p14:creationId xmlns:p14="http://schemas.microsoft.com/office/powerpoint/2010/main" val="523563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 y="3844636"/>
            <a:ext cx="12192001" cy="196388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Izraz</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metakognicija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doslovno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znači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iznad</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spoznaje</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koristi</a:t>
            </a:r>
            <a:r>
              <a:rPr lang="en-US" sz="3200" dirty="0">
                <a:solidFill>
                  <a:schemeClr val="tx1"/>
                </a:solidFill>
                <a:latin typeface="Arial" panose="020B0604020202020204" pitchFamily="34" charset="0"/>
                <a:cs typeface="Arial" panose="020B0604020202020204" pitchFamily="34" charset="0"/>
              </a:rPr>
              <a:t> se za </a:t>
            </a:r>
            <a:r>
              <a:rPr lang="en-US" sz="3200" dirty="0" err="1">
                <a:solidFill>
                  <a:schemeClr val="tx1"/>
                </a:solidFill>
                <a:latin typeface="Arial" panose="020B0604020202020204" pitchFamily="34" charset="0"/>
                <a:cs typeface="Arial" panose="020B0604020202020204" pitchFamily="34" charset="0"/>
              </a:rPr>
              <a:t>označavanje</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spoznaje</a:t>
            </a:r>
            <a:r>
              <a:rPr lang="en-US" sz="3200" dirty="0">
                <a:solidFill>
                  <a:schemeClr val="tx1"/>
                </a:solidFill>
                <a:latin typeface="Arial" panose="020B0604020202020204" pitchFamily="34" charset="0"/>
                <a:cs typeface="Arial" panose="020B0604020202020204" pitchFamily="34" charset="0"/>
              </a:rPr>
              <a:t> o </a:t>
            </a:r>
            <a:r>
              <a:rPr lang="en-US" sz="3200" dirty="0" err="1">
                <a:solidFill>
                  <a:schemeClr val="tx1"/>
                </a:solidFill>
                <a:latin typeface="Arial" panose="020B0604020202020204" pitchFamily="34" charset="0"/>
                <a:cs typeface="Arial" panose="020B0604020202020204" pitchFamily="34" charset="0"/>
              </a:rPr>
              <a:t>spoznaji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ili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neformalnije</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razmišljanja</a:t>
            </a:r>
            <a:r>
              <a:rPr lang="en-US" sz="3200" dirty="0">
                <a:solidFill>
                  <a:schemeClr val="tx1"/>
                </a:solidFill>
                <a:latin typeface="Arial" panose="020B0604020202020204" pitchFamily="34" charset="0"/>
                <a:cs typeface="Arial" panose="020B0604020202020204" pitchFamily="34" charset="0"/>
              </a:rPr>
              <a:t> o </a:t>
            </a:r>
            <a:r>
              <a:rPr lang="en-US" sz="3200" dirty="0" err="1">
                <a:solidFill>
                  <a:schemeClr val="tx1"/>
                </a:solidFill>
                <a:latin typeface="Arial" panose="020B0604020202020204" pitchFamily="34" charset="0"/>
                <a:cs typeface="Arial" panose="020B0604020202020204" pitchFamily="34" charset="0"/>
              </a:rPr>
              <a:t>razmišljanju</a:t>
            </a:r>
            <a:r>
              <a:rPr lang="en-US" sz="3200" dirty="0">
                <a:solidFill>
                  <a:schemeClr val="tx1"/>
                </a:solidFill>
                <a:latin typeface="Arial" panose="020B0604020202020204" pitchFamily="34" charset="0"/>
                <a:cs typeface="Arial" panose="020B0604020202020204" pitchFamily="34" charset="0"/>
              </a:rPr>
              <a:t>. Flavell je </a:t>
            </a:r>
            <a:r>
              <a:rPr lang="en-US" sz="3200" dirty="0" err="1">
                <a:solidFill>
                  <a:schemeClr val="tx1"/>
                </a:solidFill>
                <a:latin typeface="Arial" panose="020B0604020202020204" pitchFamily="34" charset="0"/>
                <a:cs typeface="Arial" panose="020B0604020202020204" pitchFamily="34" charset="0"/>
              </a:rPr>
              <a:t>definirao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metakogniciju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kao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znanje</a:t>
            </a:r>
            <a:r>
              <a:rPr lang="en-US" sz="3200" dirty="0">
                <a:solidFill>
                  <a:schemeClr val="tx1"/>
                </a:solidFill>
                <a:latin typeface="Arial" panose="020B0604020202020204" pitchFamily="34" charset="0"/>
                <a:cs typeface="Arial" panose="020B0604020202020204" pitchFamily="34" charset="0"/>
              </a:rPr>
              <a:t> o </a:t>
            </a:r>
            <a:r>
              <a:rPr lang="en-US" sz="3200" dirty="0" err="1">
                <a:solidFill>
                  <a:schemeClr val="tx1"/>
                </a:solidFill>
                <a:latin typeface="Arial" panose="020B0604020202020204" pitchFamily="34" charset="0"/>
                <a:cs typeface="Arial" panose="020B0604020202020204" pitchFamily="34" charset="0"/>
              </a:rPr>
              <a:t>spoznaji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kontroli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spoznaje</a:t>
            </a:r>
            <a:r>
              <a:rPr lang="hr-HR"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60DD94-AEFB-CA17-6DE8-17452CEA066D}"/>
              </a:ext>
            </a:extLst>
          </p:cNvPr>
          <p:cNvSpPr txBox="1"/>
          <p:nvPr/>
        </p:nvSpPr>
        <p:spPr>
          <a:xfrm>
            <a:off x="6984459" y="1030027"/>
            <a:ext cx="5019473" cy="1938992"/>
          </a:xfrm>
          <a:prstGeom prst="rect">
            <a:avLst/>
          </a:prstGeom>
          <a:noFill/>
        </p:spPr>
        <p:txBody>
          <a:bodyPr wrap="square" rtlCol="0">
            <a:spAutoFit/>
          </a:bodyPr>
          <a:lstStyle/>
          <a:p>
            <a:r>
              <a:rPr lang="hr-HR" sz="3000" dirty="0">
                <a:solidFill>
                  <a:schemeClr val="bg1"/>
                </a:solidFill>
                <a:latin typeface="Arial" panose="020B0604020202020204" pitchFamily="34" charset="0"/>
                <a:cs typeface="Arial" panose="020B0604020202020204" pitchFamily="34" charset="0"/>
              </a:rPr>
              <a:t>METAKOGNICIJA JE PROCES RAZMIŠLJANJA O VLASTITOM RAZMIŠLJANJU I UČENJU.</a:t>
            </a:r>
          </a:p>
        </p:txBody>
      </p:sp>
    </p:spTree>
    <p:extLst>
      <p:ext uri="{BB962C8B-B14F-4D97-AF65-F5344CB8AC3E}">
        <p14:creationId xmlns:p14="http://schemas.microsoft.com/office/powerpoint/2010/main" val="2239148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Literatura</a:t>
            </a:r>
            <a:endParaRPr lang="en-US" dirty="0"/>
          </a:p>
        </p:txBody>
      </p:sp>
      <p:sp>
        <p:nvSpPr>
          <p:cNvPr id="3" name="Content Placeholder 2"/>
          <p:cNvSpPr>
            <a:spLocks noGrp="1"/>
          </p:cNvSpPr>
          <p:nvPr>
            <p:ph idx="1"/>
          </p:nvPr>
        </p:nvSpPr>
        <p:spPr/>
        <p:txBody>
          <a:bodyPr>
            <a:normAutofit fontScale="85000" lnSpcReduction="20000"/>
          </a:bodyPr>
          <a:lstStyle/>
          <a:p>
            <a:r>
              <a:rPr lang="en-US" dirty="0"/>
              <a:t>McGuire, S.Y. and McGuire, S. (2016). </a:t>
            </a:r>
            <a:r>
              <a:rPr lang="en-US" i="1" dirty="0"/>
              <a:t>Teach Students How to Learn: Strategies You Can Incorporate in Any Course to Improve Student Metacognition, Study Skills, and Motivation.</a:t>
            </a:r>
            <a:r>
              <a:rPr lang="en-US" dirty="0"/>
              <a:t> Sterling, Virginia: Stylus Publishing, LLC.</a:t>
            </a:r>
          </a:p>
          <a:p>
            <a:r>
              <a:rPr lang="en-US" dirty="0"/>
              <a:t>Centre for Innovation and Excellence in Learning. </a:t>
            </a:r>
            <a:r>
              <a:rPr lang="en-US" i="1" dirty="0"/>
              <a:t>Ten Metacognitive Teaching Strategies.</a:t>
            </a:r>
            <a:r>
              <a:rPr lang="en-US" dirty="0"/>
              <a:t> Vancouver Island University. Retrieved from </a:t>
            </a:r>
            <a:r>
              <a:rPr lang="en-US" u="sng" dirty="0">
                <a:hlinkClick r:id="rId3"/>
              </a:rPr>
              <a:t>https://ciel.viu.ca/teaching-learning-pedagogy/designing-your-course/how-learning-works/ten-metacognitive-teaching-strategies</a:t>
            </a:r>
            <a:endParaRPr lang="en-US" dirty="0"/>
          </a:p>
          <a:p>
            <a:r>
              <a:rPr lang="en-US" dirty="0"/>
              <a:t>Anderson, J. (2017, May 09). A Stanford researcher’s 15-minute study hack lifts B+ students into the As. </a:t>
            </a:r>
            <a:r>
              <a:rPr lang="en-US" i="1" dirty="0"/>
              <a:t>Quartz.</a:t>
            </a:r>
            <a:r>
              <a:rPr lang="en-US" dirty="0"/>
              <a:t> Retrieved from </a:t>
            </a:r>
            <a:r>
              <a:rPr lang="en-US" u="sng" dirty="0">
                <a:hlinkClick r:id="rId4"/>
              </a:rPr>
              <a:t>https://qz.com/978273/a-stanford-professors-15-minute-study-hack-improves-test-grades-by-a-third-of-a-grade/</a:t>
            </a:r>
            <a:endParaRPr lang="en-US" dirty="0"/>
          </a:p>
        </p:txBody>
      </p:sp>
    </p:spTree>
    <p:extLst>
      <p:ext uri="{BB962C8B-B14F-4D97-AF65-F5344CB8AC3E}">
        <p14:creationId xmlns:p14="http://schemas.microsoft.com/office/powerpoint/2010/main" val="1014180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017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Hvala</a:t>
            </a:r>
            <a:r>
              <a:rPr lang="en-US" dirty="0"/>
              <a:t>! </a:t>
            </a:r>
            <a:r>
              <a:rPr lang="hr-HR" dirty="0"/>
              <a:t>Pitanja</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8602" y="231066"/>
            <a:ext cx="4574493" cy="4467035"/>
          </a:xfrm>
        </p:spPr>
        <p:txBody>
          <a:bodyPr>
            <a:normAutofit/>
          </a:bodyPr>
          <a:lstStyle/>
          <a:p>
            <a:pPr marL="0" indent="0">
              <a:buNone/>
            </a:pPr>
            <a:r>
              <a:rPr lang="hr-HR" dirty="0" err="1"/>
              <a:t>Metakognicija</a:t>
            </a:r>
            <a:r>
              <a:rPr lang="hr-HR" dirty="0"/>
              <a:t>: namjerno razmišljanje o tome</a:t>
            </a:r>
            <a:r>
              <a:rPr lang="hr-HR" i="1" dirty="0"/>
              <a:t> kako </a:t>
            </a:r>
            <a:r>
              <a:rPr lang="hr-HR" dirty="0"/>
              <a:t>i </a:t>
            </a:r>
            <a:r>
              <a:rPr lang="hr-HR" i="1" dirty="0"/>
              <a:t>zašto</a:t>
            </a:r>
            <a:r>
              <a:rPr lang="hr-HR" dirty="0"/>
              <a:t> učimo i razmišljamo</a:t>
            </a:r>
            <a:endParaRPr lang="en-US" dirty="0"/>
          </a:p>
        </p:txBody>
      </p:sp>
      <p:sp>
        <p:nvSpPr>
          <p:cNvPr id="4" name="TextBox 3">
            <a:extLst>
              <a:ext uri="{FF2B5EF4-FFF2-40B4-BE49-F238E27FC236}">
                <a16:creationId xmlns:a16="http://schemas.microsoft.com/office/drawing/2014/main" id="{333AEA93-F9BE-0ED7-B27C-3B6F7DA5FF91}"/>
              </a:ext>
            </a:extLst>
          </p:cNvPr>
          <p:cNvSpPr txBox="1"/>
          <p:nvPr/>
        </p:nvSpPr>
        <p:spPr>
          <a:xfrm>
            <a:off x="6568602" y="2464584"/>
            <a:ext cx="6094378" cy="3415102"/>
          </a:xfrm>
          <a:prstGeom prst="rect">
            <a:avLst/>
          </a:prstGeom>
          <a:noFill/>
        </p:spPr>
        <p:txBody>
          <a:bodyPr wrap="square">
            <a:spAutoFit/>
          </a:bodyPr>
          <a:lstStyle/>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Shvaćam ovo kao…</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Koje korake trebam pratiti?</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Pitam se…</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Što već znam o ovoj temi?</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Ovo mi je već poznato…</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Gdje sam zapeo pokušavajući riješiti ovaj problem?</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Ovo me podsjeća na…</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Što me ovaj zadatak traži?</a:t>
            </a:r>
          </a:p>
        </p:txBody>
      </p:sp>
    </p:spTree>
    <p:extLst>
      <p:ext uri="{BB962C8B-B14F-4D97-AF65-F5344CB8AC3E}">
        <p14:creationId xmlns:p14="http://schemas.microsoft.com/office/powerpoint/2010/main" val="226719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335" y="1214171"/>
            <a:ext cx="5530457" cy="4813405"/>
          </a:xfrm>
        </p:spPr>
        <p:txBody>
          <a:bodyPr>
            <a:normAutofit fontScale="92500"/>
          </a:bodyPr>
          <a:lstStyle/>
          <a:p>
            <a:pPr marL="0" indent="0" algn="r">
              <a:buNone/>
            </a:pPr>
            <a:r>
              <a:rPr lang="en-US" dirty="0"/>
              <a:t>.</a:t>
            </a:r>
            <a:endParaRPr lang="hr-HR" dirty="0"/>
          </a:p>
          <a:p>
            <a:pPr marL="0" indent="0" algn="r">
              <a:buNone/>
            </a:pPr>
            <a:r>
              <a:rPr lang="hr-HR" dirty="0" err="1"/>
              <a:t>Metakognicija</a:t>
            </a:r>
            <a:r>
              <a:rPr lang="hr-HR" dirty="0"/>
              <a:t> </a:t>
            </a:r>
            <a:r>
              <a:rPr lang="en-US" dirty="0" err="1"/>
              <a:t>uključuje</a:t>
            </a:r>
            <a:r>
              <a:rPr lang="hr-HR" dirty="0"/>
              <a:t>: </a:t>
            </a:r>
          </a:p>
          <a:p>
            <a:pPr algn="r"/>
            <a:r>
              <a:rPr lang="en-US" b="1" dirty="0" err="1"/>
              <a:t>znati</a:t>
            </a:r>
            <a:r>
              <a:rPr lang="en-US" b="1" dirty="0"/>
              <a:t> </a:t>
            </a:r>
            <a:r>
              <a:rPr lang="en-US" b="1" dirty="0" err="1"/>
              <a:t>kada</a:t>
            </a:r>
            <a:r>
              <a:rPr lang="en-US" b="1" dirty="0"/>
              <a:t> </a:t>
            </a:r>
            <a:r>
              <a:rPr lang="en-US" b="1" dirty="0" err="1"/>
              <a:t>znate</a:t>
            </a:r>
            <a:r>
              <a:rPr lang="en-US" b="1" dirty="0"/>
              <a:t>, </a:t>
            </a:r>
            <a:endParaRPr lang="hr-HR" b="1" dirty="0"/>
          </a:p>
          <a:p>
            <a:pPr algn="r"/>
            <a:r>
              <a:rPr lang="en-US" b="1" dirty="0" err="1"/>
              <a:t>znati</a:t>
            </a:r>
            <a:r>
              <a:rPr lang="en-US" b="1" dirty="0"/>
              <a:t> </a:t>
            </a:r>
            <a:r>
              <a:rPr lang="en-US" b="1" dirty="0" err="1"/>
              <a:t>kada</a:t>
            </a:r>
            <a:r>
              <a:rPr lang="en-US" b="1" dirty="0"/>
              <a:t> ne </a:t>
            </a:r>
            <a:r>
              <a:rPr lang="en-US" b="1" dirty="0" err="1"/>
              <a:t>znate</a:t>
            </a:r>
            <a:r>
              <a:rPr lang="en-US" b="1" dirty="0"/>
              <a:t> </a:t>
            </a:r>
            <a:endParaRPr lang="hr-HR" b="1" dirty="0"/>
          </a:p>
          <a:p>
            <a:pPr algn="r"/>
            <a:r>
              <a:rPr lang="en-US" b="1" dirty="0" err="1"/>
              <a:t>i</a:t>
            </a:r>
            <a:r>
              <a:rPr lang="en-US" b="1" dirty="0"/>
              <a:t> </a:t>
            </a:r>
            <a:r>
              <a:rPr lang="en-US" b="1" dirty="0" err="1"/>
              <a:t>znati</a:t>
            </a:r>
            <a:r>
              <a:rPr lang="en-US" b="1" dirty="0"/>
              <a:t> </a:t>
            </a:r>
            <a:r>
              <a:rPr lang="en-US" b="1" dirty="0" err="1"/>
              <a:t>što</a:t>
            </a:r>
            <a:r>
              <a:rPr lang="en-US" b="1" dirty="0"/>
              <a:t> </a:t>
            </a:r>
            <a:r>
              <a:rPr lang="en-US" b="1" dirty="0" err="1"/>
              <a:t>učiniti</a:t>
            </a:r>
            <a:r>
              <a:rPr lang="en-US" b="1" dirty="0"/>
              <a:t> </a:t>
            </a:r>
            <a:r>
              <a:rPr lang="en-US" b="1" dirty="0" err="1"/>
              <a:t>kada</a:t>
            </a:r>
            <a:r>
              <a:rPr lang="en-US" b="1" dirty="0"/>
              <a:t> ne </a:t>
            </a:r>
            <a:r>
              <a:rPr lang="en-US" b="1" dirty="0" err="1"/>
              <a:t>znate</a:t>
            </a:r>
            <a:r>
              <a:rPr lang="en-US" dirty="0"/>
              <a:t>. </a:t>
            </a:r>
            <a:endParaRPr lang="hr-HR" dirty="0"/>
          </a:p>
          <a:p>
            <a:pPr marL="0" indent="0" algn="r">
              <a:buNone/>
            </a:pPr>
            <a:r>
              <a:rPr lang="en-US" dirty="0" err="1"/>
              <a:t>Drugim</a:t>
            </a:r>
            <a:r>
              <a:rPr lang="en-US" dirty="0"/>
              <a:t> </a:t>
            </a:r>
            <a:r>
              <a:rPr lang="en-US" dirty="0" err="1"/>
              <a:t>riječima</a:t>
            </a:r>
            <a:r>
              <a:rPr lang="en-US" dirty="0"/>
              <a:t>, </a:t>
            </a:r>
            <a:r>
              <a:rPr lang="en-US" dirty="0" err="1"/>
              <a:t>uključuje</a:t>
            </a:r>
            <a:r>
              <a:rPr lang="en-US" dirty="0"/>
              <a:t> </a:t>
            </a:r>
            <a:r>
              <a:rPr lang="en-US" dirty="0" err="1"/>
              <a:t>samonadzor</a:t>
            </a:r>
            <a:r>
              <a:rPr lang="en-US" dirty="0"/>
              <a:t> </a:t>
            </a:r>
            <a:r>
              <a:rPr lang="en-US" dirty="0" err="1"/>
              <a:t>i</a:t>
            </a:r>
            <a:r>
              <a:rPr lang="en-US" dirty="0"/>
              <a:t> </a:t>
            </a:r>
            <a:r>
              <a:rPr lang="en-US" dirty="0" err="1"/>
              <a:t>ispravljanje</a:t>
            </a:r>
            <a:r>
              <a:rPr lang="en-US" dirty="0"/>
              <a:t> </a:t>
            </a:r>
            <a:r>
              <a:rPr lang="en-US" dirty="0" err="1"/>
              <a:t>vlastitih</a:t>
            </a:r>
            <a:r>
              <a:rPr lang="en-US" dirty="0"/>
              <a:t> </a:t>
            </a:r>
            <a:r>
              <a:rPr lang="en-US" dirty="0" err="1"/>
              <a:t>procesa</a:t>
            </a:r>
            <a:r>
              <a:rPr lang="en-US" dirty="0"/>
              <a:t> </a:t>
            </a:r>
            <a:r>
              <a:rPr lang="en-US" dirty="0" err="1"/>
              <a:t>učenja</a:t>
            </a:r>
            <a:r>
              <a:rPr lang="hr-HR" dirty="0"/>
              <a:t>.</a:t>
            </a:r>
            <a:r>
              <a:rPr lang="en-US" dirty="0"/>
              <a:t> </a:t>
            </a:r>
          </a:p>
        </p:txBody>
      </p:sp>
    </p:spTree>
    <p:extLst>
      <p:ext uri="{BB962C8B-B14F-4D97-AF65-F5344CB8AC3E}">
        <p14:creationId xmlns:p14="http://schemas.microsoft.com/office/powerpoint/2010/main" val="110396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www.teachertoolkit.co.uk/wp-content/uploads/2020/07/shutterstock_1376914793-820x545.jpg"/>
          <p:cNvPicPr>
            <a:picLocks noChangeAspect="1" noChangeArrowheads="1"/>
          </p:cNvPicPr>
          <p:nvPr/>
        </p:nvPicPr>
        <p:blipFill>
          <a:blip r:embed="rId3">
            <a:extLst>
              <a:ext uri="{28A0092B-C50C-407E-A947-70E740481C1C}">
                <a14:useLocalDpi xmlns:a14="http://schemas.microsoft.com/office/drawing/2010/main" val="0"/>
              </a:ext>
            </a:extLst>
          </a:blip>
          <a:srcRect l="16822" r="24067"/>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32" name="Rectangle 103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823878" y="2533476"/>
            <a:ext cx="4491820" cy="3447832"/>
          </a:xfrm>
        </p:spPr>
        <p:txBody>
          <a:bodyPr anchor="t">
            <a:normAutofit/>
          </a:bodyPr>
          <a:lstStyle/>
          <a:p>
            <a:pPr marL="0" indent="0">
              <a:buNone/>
            </a:pPr>
            <a:r>
              <a:rPr lang="en-US" sz="2000"/>
              <a:t>METAKOGNICIJA TAKOĐER UKLJUČUJE UPOZNAVANJE SEBE KAO</a:t>
            </a:r>
            <a:r>
              <a:rPr lang="hr-HR" sz="2000"/>
              <a:t> ONOGA TKO UČI</a:t>
            </a:r>
            <a:r>
              <a:rPr lang="en-US" sz="2000"/>
              <a:t>; ODNOSNO, UPOZNAVANJE SVOJIH SNAG</a:t>
            </a:r>
            <a:r>
              <a:rPr lang="hr-HR" sz="2000"/>
              <a:t>A</a:t>
            </a:r>
            <a:r>
              <a:rPr lang="en-US" sz="2000"/>
              <a:t> I SLABOSTI KAO UČENIKA.</a:t>
            </a:r>
            <a:r>
              <a:rPr lang="hr-HR" sz="2000"/>
              <a:t>  </a:t>
            </a:r>
            <a:endParaRPr lang="en-US" sz="2000"/>
          </a:p>
        </p:txBody>
      </p:sp>
    </p:spTree>
    <p:extLst>
      <p:ext uri="{BB962C8B-B14F-4D97-AF65-F5344CB8AC3E}">
        <p14:creationId xmlns:p14="http://schemas.microsoft.com/office/powerpoint/2010/main" val="20348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1766" y="1237655"/>
            <a:ext cx="5038545" cy="4467035"/>
          </a:xfrm>
        </p:spPr>
        <p:txBody>
          <a:bodyPr>
            <a:normAutofit/>
          </a:bodyPr>
          <a:lstStyle/>
          <a:p>
            <a:pPr marL="0" indent="0">
              <a:buNone/>
            </a:pPr>
            <a:r>
              <a:rPr lang="it-IT" dirty="0"/>
              <a:t>KADA SU</a:t>
            </a:r>
            <a:r>
              <a:rPr lang="hr-HR" dirty="0"/>
              <a:t> STUDENTI</a:t>
            </a:r>
            <a:r>
              <a:rPr lang="it-IT" dirty="0"/>
              <a:t> METAKOGNITIVNI, </a:t>
            </a:r>
            <a:r>
              <a:rPr lang="hr-HR" dirty="0"/>
              <a:t>BOLJE </a:t>
            </a:r>
            <a:r>
              <a:rPr lang="it-IT" dirty="0"/>
              <a:t>RAZUMIJ</a:t>
            </a:r>
            <a:r>
              <a:rPr lang="hr-HR" dirty="0"/>
              <a:t>U:</a:t>
            </a:r>
            <a:endParaRPr lang="en-US" dirty="0"/>
          </a:p>
          <a:p>
            <a:pPr lvl="1"/>
            <a:r>
              <a:rPr lang="en-US" dirty="0" err="1"/>
              <a:t>sebe</a:t>
            </a:r>
            <a:r>
              <a:rPr lang="en-US" dirty="0"/>
              <a:t> </a:t>
            </a:r>
            <a:r>
              <a:rPr lang="en-US" dirty="0" err="1"/>
              <a:t>kao</a:t>
            </a:r>
            <a:r>
              <a:rPr lang="en-US" dirty="0"/>
              <a:t> </a:t>
            </a:r>
            <a:r>
              <a:rPr lang="en-US" dirty="0" err="1"/>
              <a:t>učenika</a:t>
            </a:r>
            <a:endParaRPr lang="hr-HR" dirty="0"/>
          </a:p>
          <a:p>
            <a:pPr lvl="1"/>
            <a:r>
              <a:rPr lang="en-US" dirty="0" err="1"/>
              <a:t>zadani</a:t>
            </a:r>
            <a:r>
              <a:rPr lang="en-US" dirty="0"/>
              <a:t> </a:t>
            </a:r>
            <a:r>
              <a:rPr lang="en-US" dirty="0" err="1"/>
              <a:t>zadatak</a:t>
            </a:r>
            <a:endParaRPr lang="hr-HR" dirty="0"/>
          </a:p>
          <a:p>
            <a:pPr lvl="1"/>
            <a:r>
              <a:rPr lang="en-US" dirty="0" err="1"/>
              <a:t>razne</a:t>
            </a:r>
            <a:r>
              <a:rPr lang="en-US" dirty="0"/>
              <a:t> </a:t>
            </a:r>
            <a:r>
              <a:rPr lang="en-US" dirty="0" err="1"/>
              <a:t>strategije</a:t>
            </a:r>
            <a:r>
              <a:rPr lang="en-US" dirty="0"/>
              <a:t> </a:t>
            </a:r>
            <a:r>
              <a:rPr lang="en-US" dirty="0" err="1"/>
              <a:t>i</a:t>
            </a:r>
            <a:r>
              <a:rPr lang="en-US" dirty="0"/>
              <a:t> </a:t>
            </a:r>
            <a:r>
              <a:rPr lang="en-US" dirty="0" err="1"/>
              <a:t>kako</a:t>
            </a:r>
            <a:r>
              <a:rPr lang="en-US" dirty="0"/>
              <a:t> </a:t>
            </a:r>
            <a:r>
              <a:rPr lang="en-US" dirty="0" err="1"/>
              <a:t>ih</a:t>
            </a:r>
            <a:r>
              <a:rPr lang="en-US" dirty="0"/>
              <a:t> </a:t>
            </a:r>
            <a:r>
              <a:rPr lang="en-US" dirty="0" err="1"/>
              <a:t>koristiti</a:t>
            </a:r>
            <a:r>
              <a:rPr lang="hr-HR" dirty="0"/>
              <a:t> u određenim </a:t>
            </a:r>
            <a:r>
              <a:rPr lang="en-US" dirty="0" err="1"/>
              <a:t>situacijama</a:t>
            </a:r>
            <a:endParaRPr lang="en-US" dirty="0"/>
          </a:p>
          <a:p>
            <a:endParaRPr lang="en-US" dirty="0"/>
          </a:p>
        </p:txBody>
      </p:sp>
    </p:spTree>
    <p:extLst>
      <p:ext uri="{BB962C8B-B14F-4D97-AF65-F5344CB8AC3E}">
        <p14:creationId xmlns:p14="http://schemas.microsoft.com/office/powerpoint/2010/main" val="4140140319"/>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27179</TotalTime>
  <Words>3116</Words>
  <Application>Microsoft Office PowerPoint</Application>
  <PresentationFormat>Widescreen</PresentationFormat>
  <Paragraphs>272</Paragraphs>
  <Slides>52</Slides>
  <Notes>17</Notes>
  <HiddenSlides>3</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Proxima Nova</vt:lpstr>
      <vt:lpstr>Proxima Nova Semibold</vt:lpstr>
      <vt:lpstr>Office Theme</vt:lpstr>
      <vt:lpstr>KARIJERA: Studiranje</vt:lpstr>
      <vt:lpstr>04 – Metakognicija</vt:lpstr>
      <vt:lpstr>Metakognicija</vt:lpstr>
      <vt:lpstr>Kognicija</vt:lpstr>
      <vt:lpstr>PowerPoint Presentation</vt:lpstr>
      <vt:lpstr>PowerPoint Presentation</vt:lpstr>
      <vt:lpstr>PowerPoint Presentation</vt:lpstr>
      <vt:lpstr>PowerPoint Presentation</vt:lpstr>
      <vt:lpstr>PowerPoint Presentation</vt:lpstr>
      <vt:lpstr>PowerPoint Presentation</vt:lpstr>
      <vt:lpstr>Zašto metakognicija?</vt:lpstr>
      <vt:lpstr>PowerPoint Presentation</vt:lpstr>
      <vt:lpstr>Zašto metakognicija? </vt:lpstr>
      <vt:lpstr>Zašto metakognicija? </vt:lpstr>
      <vt:lpstr>Pasivno vs. Aktivno učenje</vt:lpstr>
      <vt:lpstr>Motivacija za aktivno učenje</vt:lpstr>
      <vt:lpstr>Motivacija za aktivno učenje</vt:lpstr>
      <vt:lpstr>Kolika je razina vaše motivacije?</vt:lpstr>
      <vt:lpstr>PowerPoint Presentation</vt:lpstr>
      <vt:lpstr>Tipovi metakognicije</vt:lpstr>
      <vt:lpstr>Tipovi metakognicije</vt:lpstr>
      <vt:lpstr>Deklarativno znanje</vt:lpstr>
      <vt:lpstr>Poznavanje zadatka </vt:lpstr>
      <vt:lpstr>Poznavanje zadatka </vt:lpstr>
      <vt:lpstr>Strateško znanje</vt:lpstr>
      <vt:lpstr>Teorija uma</vt:lpstr>
      <vt:lpstr>Regulacija metakognicije – koraci za provedbu</vt:lpstr>
      <vt:lpstr>PowerPoint Presentation</vt:lpstr>
      <vt:lpstr>PowerPoint Presentation</vt:lpstr>
      <vt:lpstr>Postavljajte si pitanja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Strategije metakognicije</vt:lpstr>
      <vt:lpstr> Koristite svoj nastavni plan i program kao putokaz</vt:lpstr>
      <vt:lpstr>Prizovite svoje prethodno znanje</vt:lpstr>
      <vt:lpstr>Razmišljajte naglas</vt:lpstr>
      <vt:lpstr>Koristite pisanje</vt:lpstr>
      <vt:lpstr>Organizirajte svoje misli</vt:lpstr>
      <vt:lpstr>Bilježite po sjećanju </vt:lpstr>
      <vt:lpstr>Revidirajte ispit/provjeru znanja</vt:lpstr>
      <vt:lpstr>Revidirajte ispit/provjeru znanja</vt:lpstr>
      <vt:lpstr>Uzmite pauzu</vt:lpstr>
      <vt:lpstr>Istražite kako učite</vt:lpstr>
      <vt:lpstr>Literatura</vt:lpstr>
      <vt:lpstr>PowerPoint Presentation</vt:lpstr>
      <vt:lpstr>Hvala! Pitanja?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Jasenka Begić</cp:lastModifiedBy>
  <cp:revision>987</cp:revision>
  <dcterms:created xsi:type="dcterms:W3CDTF">2018-01-24T13:33:55Z</dcterms:created>
  <dcterms:modified xsi:type="dcterms:W3CDTF">2025-01-06T14:46:44Z</dcterms:modified>
</cp:coreProperties>
</file>