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759" r:id="rId2"/>
    <p:sldId id="285" r:id="rId3"/>
    <p:sldId id="825" r:id="rId4"/>
    <p:sldId id="883" r:id="rId5"/>
    <p:sldId id="905" r:id="rId6"/>
    <p:sldId id="902" r:id="rId7"/>
    <p:sldId id="904" r:id="rId8"/>
    <p:sldId id="890" r:id="rId9"/>
    <p:sldId id="906" r:id="rId10"/>
    <p:sldId id="870" r:id="rId11"/>
    <p:sldId id="897" r:id="rId12"/>
    <p:sldId id="877" r:id="rId13"/>
    <p:sldId id="884" r:id="rId14"/>
    <p:sldId id="885" r:id="rId15"/>
    <p:sldId id="899" r:id="rId16"/>
    <p:sldId id="895" r:id="rId17"/>
    <p:sldId id="901" r:id="rId18"/>
    <p:sldId id="878" r:id="rId19"/>
    <p:sldId id="882" r:id="rId20"/>
    <p:sldId id="879" r:id="rId21"/>
    <p:sldId id="888" r:id="rId22"/>
    <p:sldId id="896" r:id="rId23"/>
    <p:sldId id="898" r:id="rId24"/>
    <p:sldId id="900" r:id="rId25"/>
    <p:sldId id="889" r:id="rId26"/>
    <p:sldId id="891" r:id="rId27"/>
    <p:sldId id="892" r:id="rId28"/>
    <p:sldId id="894" r:id="rId29"/>
    <p:sldId id="880" r:id="rId30"/>
    <p:sldId id="881" r:id="rId31"/>
    <p:sldId id="903" r:id="rId32"/>
    <p:sldId id="858" r:id="rId33"/>
    <p:sldId id="298" r:id="rId34"/>
    <p:sldId id="289" r:id="rId35"/>
    <p:sldId id="291" r:id="rId36"/>
    <p:sldId id="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eted us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FFFFFF"/>
    <a:srgbClr val="DD6E24"/>
    <a:srgbClr val="F7F7F7"/>
    <a:srgbClr val="F6F6F6"/>
    <a:srgbClr val="ECF6F7"/>
    <a:srgbClr val="393939"/>
    <a:srgbClr val="F7921D"/>
    <a:srgbClr val="000000"/>
    <a:srgbClr val="FBC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4B070-7E4C-4DB6-A1D0-4F435F8A7516}" v="100" dt="2024-12-01T10:18:01.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8" autoAdjust="0"/>
    <p:restoredTop sz="95033" autoAdjust="0"/>
  </p:normalViewPr>
  <p:slideViewPr>
    <p:cSldViewPr snapToGrid="0" snapToObjects="1">
      <p:cViewPr varScale="1">
        <p:scale>
          <a:sx n="78" d="100"/>
          <a:sy n="78" d="100"/>
        </p:scale>
        <p:origin x="739"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9" d="100"/>
          <a:sy n="89" d="100"/>
        </p:scale>
        <p:origin x="3802"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enka Begić" userId="420c8e63-a595-4467-bd93-738224b7d824" providerId="ADAL" clId="{C604B070-7E4C-4DB6-A1D0-4F435F8A7516}"/>
    <pc:docChg chg="undo custSel addSld modSld sldOrd">
      <pc:chgData name="Jasenka Begić" userId="420c8e63-a595-4467-bd93-738224b7d824" providerId="ADAL" clId="{C604B070-7E4C-4DB6-A1D0-4F435F8A7516}" dt="2024-12-01T10:20:11.470" v="760" actId="1076"/>
      <pc:docMkLst>
        <pc:docMk/>
      </pc:docMkLst>
      <pc:sldChg chg="modSp mod">
        <pc:chgData name="Jasenka Begić" userId="420c8e63-a595-4467-bd93-738224b7d824" providerId="ADAL" clId="{C604B070-7E4C-4DB6-A1D0-4F435F8A7516}" dt="2024-12-01T09:36:15.060" v="496" actId="20577"/>
        <pc:sldMkLst>
          <pc:docMk/>
          <pc:sldMk cId="3938385875" sldId="285"/>
        </pc:sldMkLst>
        <pc:spChg chg="mod">
          <ac:chgData name="Jasenka Begić" userId="420c8e63-a595-4467-bd93-738224b7d824" providerId="ADAL" clId="{C604B070-7E4C-4DB6-A1D0-4F435F8A7516}" dt="2024-12-01T09:36:15.060" v="496" actId="20577"/>
          <ac:spMkLst>
            <pc:docMk/>
            <pc:sldMk cId="3938385875" sldId="285"/>
            <ac:spMk id="2" creationId="{00000000-0000-0000-0000-000000000000}"/>
          </ac:spMkLst>
        </pc:spChg>
      </pc:sldChg>
      <pc:sldChg chg="modSp add mod">
        <pc:chgData name="Jasenka Begić" userId="420c8e63-a595-4467-bd93-738224b7d824" providerId="ADAL" clId="{C604B070-7E4C-4DB6-A1D0-4F435F8A7516}" dt="2024-12-01T09:31:24.431" v="353" actId="20577"/>
        <pc:sldMkLst>
          <pc:docMk/>
          <pc:sldMk cId="2855292730" sldId="289"/>
        </pc:sldMkLst>
        <pc:spChg chg="mod">
          <ac:chgData name="Jasenka Begić" userId="420c8e63-a595-4467-bd93-738224b7d824" providerId="ADAL" clId="{C604B070-7E4C-4DB6-A1D0-4F435F8A7516}" dt="2024-12-01T09:31:24.431" v="353" actId="20577"/>
          <ac:spMkLst>
            <pc:docMk/>
            <pc:sldMk cId="2855292730" sldId="289"/>
            <ac:spMk id="3" creationId="{71DA3CC0-CB10-8D43-DF2F-0DBECA9471A0}"/>
          </ac:spMkLst>
        </pc:spChg>
      </pc:sldChg>
      <pc:sldChg chg="modSp add mod">
        <pc:chgData name="Jasenka Begić" userId="420c8e63-a595-4467-bd93-738224b7d824" providerId="ADAL" clId="{C604B070-7E4C-4DB6-A1D0-4F435F8A7516}" dt="2024-12-01T09:31:35.659" v="355" actId="20577"/>
        <pc:sldMkLst>
          <pc:docMk/>
          <pc:sldMk cId="3082866653" sldId="291"/>
        </pc:sldMkLst>
        <pc:spChg chg="mod">
          <ac:chgData name="Jasenka Begić" userId="420c8e63-a595-4467-bd93-738224b7d824" providerId="ADAL" clId="{C604B070-7E4C-4DB6-A1D0-4F435F8A7516}" dt="2024-12-01T09:31:35.659" v="355" actId="20577"/>
          <ac:spMkLst>
            <pc:docMk/>
            <pc:sldMk cId="3082866653" sldId="291"/>
            <ac:spMk id="3" creationId="{71DA3CC0-CB10-8D43-DF2F-0DBECA9471A0}"/>
          </ac:spMkLst>
        </pc:spChg>
      </pc:sldChg>
      <pc:sldChg chg="modSp add mod">
        <pc:chgData name="Jasenka Begić" userId="420c8e63-a595-4467-bd93-738224b7d824" providerId="ADAL" clId="{C604B070-7E4C-4DB6-A1D0-4F435F8A7516}" dt="2024-12-01T09:38:32.728" v="505" actId="113"/>
        <pc:sldMkLst>
          <pc:docMk/>
          <pc:sldMk cId="3639591170" sldId="298"/>
        </pc:sldMkLst>
        <pc:spChg chg="mod">
          <ac:chgData name="Jasenka Begić" userId="420c8e63-a595-4467-bd93-738224b7d824" providerId="ADAL" clId="{C604B070-7E4C-4DB6-A1D0-4F435F8A7516}" dt="2024-12-01T09:38:32.728" v="505" actId="113"/>
          <ac:spMkLst>
            <pc:docMk/>
            <pc:sldMk cId="3639591170" sldId="298"/>
            <ac:spMk id="3" creationId="{9FD91EE4-93AA-0495-D3CD-D33E16A6639E}"/>
          </ac:spMkLst>
        </pc:spChg>
      </pc:sldChg>
      <pc:sldChg chg="modSp mod">
        <pc:chgData name="Jasenka Begić" userId="420c8e63-a595-4467-bd93-738224b7d824" providerId="ADAL" clId="{C604B070-7E4C-4DB6-A1D0-4F435F8A7516}" dt="2024-11-30T14:38:24.706" v="85" actId="20577"/>
        <pc:sldMkLst>
          <pc:docMk/>
          <pc:sldMk cId="4271975963" sldId="858"/>
        </pc:sldMkLst>
        <pc:spChg chg="mod">
          <ac:chgData name="Jasenka Begić" userId="420c8e63-a595-4467-bd93-738224b7d824" providerId="ADAL" clId="{C604B070-7E4C-4DB6-A1D0-4F435F8A7516}" dt="2024-11-30T14:38:24.706" v="85" actId="20577"/>
          <ac:spMkLst>
            <pc:docMk/>
            <pc:sldMk cId="4271975963" sldId="858"/>
            <ac:spMk id="218" creationId="{00000000-0000-0000-0000-000000000000}"/>
          </ac:spMkLst>
        </pc:spChg>
      </pc:sldChg>
      <pc:sldChg chg="modSp mod">
        <pc:chgData name="Jasenka Begić" userId="420c8e63-a595-4467-bd93-738224b7d824" providerId="ADAL" clId="{C604B070-7E4C-4DB6-A1D0-4F435F8A7516}" dt="2024-12-01T10:20:11.470" v="760" actId="1076"/>
        <pc:sldMkLst>
          <pc:docMk/>
          <pc:sldMk cId="3424898422" sldId="879"/>
        </pc:sldMkLst>
        <pc:spChg chg="mod">
          <ac:chgData name="Jasenka Begić" userId="420c8e63-a595-4467-bd93-738224b7d824" providerId="ADAL" clId="{C604B070-7E4C-4DB6-A1D0-4F435F8A7516}" dt="2024-12-01T10:20:11.470" v="760" actId="1076"/>
          <ac:spMkLst>
            <pc:docMk/>
            <pc:sldMk cId="3424898422" sldId="879"/>
            <ac:spMk id="3" creationId="{00000000-0000-0000-0000-000000000000}"/>
          </ac:spMkLst>
        </pc:spChg>
      </pc:sldChg>
      <pc:sldChg chg="modSp mod">
        <pc:chgData name="Jasenka Begić" userId="420c8e63-a595-4467-bd93-738224b7d824" providerId="ADAL" clId="{C604B070-7E4C-4DB6-A1D0-4F435F8A7516}" dt="2024-12-01T09:32:54.845" v="390" actId="20577"/>
        <pc:sldMkLst>
          <pc:docMk/>
          <pc:sldMk cId="1235594808" sldId="882"/>
        </pc:sldMkLst>
        <pc:spChg chg="mod">
          <ac:chgData name="Jasenka Begić" userId="420c8e63-a595-4467-bd93-738224b7d824" providerId="ADAL" clId="{C604B070-7E4C-4DB6-A1D0-4F435F8A7516}" dt="2024-12-01T09:32:54.845" v="390" actId="20577"/>
          <ac:spMkLst>
            <pc:docMk/>
            <pc:sldMk cId="1235594808" sldId="882"/>
            <ac:spMk id="3" creationId="{00000000-0000-0000-0000-000000000000}"/>
          </ac:spMkLst>
        </pc:spChg>
      </pc:sldChg>
      <pc:sldChg chg="addSp delSp modSp mod">
        <pc:chgData name="Jasenka Begić" userId="420c8e63-a595-4467-bd93-738224b7d824" providerId="ADAL" clId="{C604B070-7E4C-4DB6-A1D0-4F435F8A7516}" dt="2024-12-01T09:34:52.659" v="424" actId="26606"/>
        <pc:sldMkLst>
          <pc:docMk/>
          <pc:sldMk cId="1099600793" sldId="883"/>
        </pc:sldMkLst>
        <pc:spChg chg="mod">
          <ac:chgData name="Jasenka Begić" userId="420c8e63-a595-4467-bd93-738224b7d824" providerId="ADAL" clId="{C604B070-7E4C-4DB6-A1D0-4F435F8A7516}" dt="2024-12-01T09:34:52.659" v="424" actId="26606"/>
          <ac:spMkLst>
            <pc:docMk/>
            <pc:sldMk cId="1099600793" sldId="883"/>
            <ac:spMk id="2" creationId="{413540DA-8C8F-D4FE-86B2-6492AF83B533}"/>
          </ac:spMkLst>
        </pc:spChg>
        <pc:spChg chg="mod">
          <ac:chgData name="Jasenka Begić" userId="420c8e63-a595-4467-bd93-738224b7d824" providerId="ADAL" clId="{C604B070-7E4C-4DB6-A1D0-4F435F8A7516}" dt="2024-12-01T09:34:52.659" v="424" actId="26606"/>
          <ac:spMkLst>
            <pc:docMk/>
            <pc:sldMk cId="1099600793" sldId="883"/>
            <ac:spMk id="3" creationId="{57780EC8-DE06-EB11-7BD7-752CC3DDBB2F}"/>
          </ac:spMkLst>
        </pc:spChg>
        <pc:spChg chg="add del">
          <ac:chgData name="Jasenka Begić" userId="420c8e63-a595-4467-bd93-738224b7d824" providerId="ADAL" clId="{C604B070-7E4C-4DB6-A1D0-4F435F8A7516}" dt="2024-12-01T09:34:52.659" v="424" actId="26606"/>
          <ac:spMkLst>
            <pc:docMk/>
            <pc:sldMk cId="1099600793" sldId="883"/>
            <ac:spMk id="8" creationId="{AC17DE74-01C9-4859-B65A-85CF999E8580}"/>
          </ac:spMkLst>
        </pc:spChg>
        <pc:spChg chg="add del">
          <ac:chgData name="Jasenka Begić" userId="420c8e63-a595-4467-bd93-738224b7d824" providerId="ADAL" clId="{C604B070-7E4C-4DB6-A1D0-4F435F8A7516}" dt="2024-12-01T09:34:52.659" v="424" actId="26606"/>
          <ac:spMkLst>
            <pc:docMk/>
            <pc:sldMk cId="1099600793" sldId="883"/>
            <ac:spMk id="10" creationId="{068C0432-0E90-4CC1-8CD3-D44A90DF07EF}"/>
          </ac:spMkLst>
        </pc:spChg>
        <pc:spChg chg="add del">
          <ac:chgData name="Jasenka Begić" userId="420c8e63-a595-4467-bd93-738224b7d824" providerId="ADAL" clId="{C604B070-7E4C-4DB6-A1D0-4F435F8A7516}" dt="2024-12-01T09:34:21.784" v="420" actId="26606"/>
          <ac:spMkLst>
            <pc:docMk/>
            <pc:sldMk cId="1099600793" sldId="883"/>
            <ac:spMk id="15" creationId="{5A0118C5-4F8D-4CF4-BADD-53FEACC6C42A}"/>
          </ac:spMkLst>
        </pc:spChg>
        <pc:spChg chg="add del">
          <ac:chgData name="Jasenka Begić" userId="420c8e63-a595-4467-bd93-738224b7d824" providerId="ADAL" clId="{C604B070-7E4C-4DB6-A1D0-4F435F8A7516}" dt="2024-12-01T09:34:21.784" v="420" actId="26606"/>
          <ac:spMkLst>
            <pc:docMk/>
            <pc:sldMk cId="1099600793" sldId="883"/>
            <ac:spMk id="17" creationId="{4E0A5C5C-2A95-428E-9F6A-0D29EBD57C9F}"/>
          </ac:spMkLst>
        </pc:spChg>
        <pc:spChg chg="add del">
          <ac:chgData name="Jasenka Begić" userId="420c8e63-a595-4467-bd93-738224b7d824" providerId="ADAL" clId="{C604B070-7E4C-4DB6-A1D0-4F435F8A7516}" dt="2024-12-01T09:34:21.784" v="420" actId="26606"/>
          <ac:spMkLst>
            <pc:docMk/>
            <pc:sldMk cId="1099600793" sldId="883"/>
            <ac:spMk id="19" creationId="{1056F38F-7C4E-461D-8709-7D0024AE1F79}"/>
          </ac:spMkLst>
        </pc:spChg>
        <pc:spChg chg="add del">
          <ac:chgData name="Jasenka Begić" userId="420c8e63-a595-4467-bd93-738224b7d824" providerId="ADAL" clId="{C604B070-7E4C-4DB6-A1D0-4F435F8A7516}" dt="2024-12-01T09:34:21.784" v="420" actId="26606"/>
          <ac:spMkLst>
            <pc:docMk/>
            <pc:sldMk cId="1099600793" sldId="883"/>
            <ac:spMk id="21" creationId="{C7278469-3C3C-49CE-AEEE-E176A4900B78}"/>
          </ac:spMkLst>
        </pc:spChg>
        <pc:spChg chg="add del">
          <ac:chgData name="Jasenka Begić" userId="420c8e63-a595-4467-bd93-738224b7d824" providerId="ADAL" clId="{C604B070-7E4C-4DB6-A1D0-4F435F8A7516}" dt="2024-12-01T09:34:21.784" v="420" actId="26606"/>
          <ac:spMkLst>
            <pc:docMk/>
            <pc:sldMk cId="1099600793" sldId="883"/>
            <ac:spMk id="27" creationId="{4C6598AB-1C17-4D54-951C-A082D94ACB7A}"/>
          </ac:spMkLst>
        </pc:spChg>
        <pc:spChg chg="add del">
          <ac:chgData name="Jasenka Begić" userId="420c8e63-a595-4467-bd93-738224b7d824" providerId="ADAL" clId="{C604B070-7E4C-4DB6-A1D0-4F435F8A7516}" dt="2024-12-01T09:34:21.784" v="420" actId="26606"/>
          <ac:spMkLst>
            <pc:docMk/>
            <pc:sldMk cId="1099600793" sldId="883"/>
            <ac:spMk id="29" creationId="{C83B66D7-137D-4AC1-B172-53D60F08BEB5}"/>
          </ac:spMkLst>
        </pc:spChg>
        <pc:spChg chg="add del">
          <ac:chgData name="Jasenka Begić" userId="420c8e63-a595-4467-bd93-738224b7d824" providerId="ADAL" clId="{C604B070-7E4C-4DB6-A1D0-4F435F8A7516}" dt="2024-12-01T09:34:21.784" v="420" actId="26606"/>
          <ac:spMkLst>
            <pc:docMk/>
            <pc:sldMk cId="1099600793" sldId="883"/>
            <ac:spMk id="31" creationId="{F6B92503-6984-4D15-8B98-8718709B785D}"/>
          </ac:spMkLst>
        </pc:spChg>
        <pc:spChg chg="add del">
          <ac:chgData name="Jasenka Begić" userId="420c8e63-a595-4467-bd93-738224b7d824" providerId="ADAL" clId="{C604B070-7E4C-4DB6-A1D0-4F435F8A7516}" dt="2024-12-01T09:34:21.784" v="420" actId="26606"/>
          <ac:spMkLst>
            <pc:docMk/>
            <pc:sldMk cId="1099600793" sldId="883"/>
            <ac:spMk id="33" creationId="{08DDF938-524E-4C18-A47D-C00627832366}"/>
          </ac:spMkLst>
        </pc:spChg>
        <pc:spChg chg="add del">
          <ac:chgData name="Jasenka Begić" userId="420c8e63-a595-4467-bd93-738224b7d824" providerId="ADAL" clId="{C604B070-7E4C-4DB6-A1D0-4F435F8A7516}" dt="2024-12-01T09:34:52.659" v="424" actId="26606"/>
          <ac:spMkLst>
            <pc:docMk/>
            <pc:sldMk cId="1099600793" sldId="883"/>
            <ac:spMk id="42" creationId="{98DDA986-B6EE-4642-AC60-0490373E69D0}"/>
          </ac:spMkLst>
        </pc:spChg>
        <pc:spChg chg="add del">
          <ac:chgData name="Jasenka Begić" userId="420c8e63-a595-4467-bd93-738224b7d824" providerId="ADAL" clId="{C604B070-7E4C-4DB6-A1D0-4F435F8A7516}" dt="2024-12-01T09:34:52.659" v="424" actId="26606"/>
          <ac:spMkLst>
            <pc:docMk/>
            <pc:sldMk cId="1099600793" sldId="883"/>
            <ac:spMk id="43" creationId="{80B62878-12EF-4E97-A284-47BAFC30DA2E}"/>
          </ac:spMkLst>
        </pc:spChg>
        <pc:spChg chg="add del">
          <ac:chgData name="Jasenka Begić" userId="420c8e63-a595-4467-bd93-738224b7d824" providerId="ADAL" clId="{C604B070-7E4C-4DB6-A1D0-4F435F8A7516}" dt="2024-12-01T09:34:52.659" v="424" actId="26606"/>
          <ac:spMkLst>
            <pc:docMk/>
            <pc:sldMk cId="1099600793" sldId="883"/>
            <ac:spMk id="44" creationId="{6D79188D-1ED5-4705-B8C7-5D6FB7670AB3}"/>
          </ac:spMkLst>
        </pc:spChg>
        <pc:grpChg chg="add del">
          <ac:chgData name="Jasenka Begić" userId="420c8e63-a595-4467-bd93-738224b7d824" providerId="ADAL" clId="{C604B070-7E4C-4DB6-A1D0-4F435F8A7516}" dt="2024-12-01T09:34:21.784" v="420" actId="26606"/>
          <ac:grpSpMkLst>
            <pc:docMk/>
            <pc:sldMk cId="1099600793" sldId="883"/>
            <ac:grpSpMk id="23" creationId="{93DC754C-7E09-422D-A8BB-AF632E90DFA2}"/>
          </ac:grpSpMkLst>
        </pc:grpChg>
        <pc:grpChg chg="add del">
          <ac:chgData name="Jasenka Begić" userId="420c8e63-a595-4467-bd93-738224b7d824" providerId="ADAL" clId="{C604B070-7E4C-4DB6-A1D0-4F435F8A7516}" dt="2024-12-01T09:34:21.784" v="420" actId="26606"/>
          <ac:grpSpMkLst>
            <pc:docMk/>
            <pc:sldMk cId="1099600793" sldId="883"/>
            <ac:grpSpMk id="35" creationId="{3773FAF5-C452-4455-9411-D6AF5EBD4CA9}"/>
          </ac:grpSpMkLst>
        </pc:grpChg>
      </pc:sldChg>
      <pc:sldChg chg="ord">
        <pc:chgData name="Jasenka Begić" userId="420c8e63-a595-4467-bd93-738224b7d824" providerId="ADAL" clId="{C604B070-7E4C-4DB6-A1D0-4F435F8A7516}" dt="2024-12-01T10:05:46.542" v="589"/>
        <pc:sldMkLst>
          <pc:docMk/>
          <pc:sldMk cId="3587758983" sldId="885"/>
        </pc:sldMkLst>
      </pc:sldChg>
      <pc:sldChg chg="modSp">
        <pc:chgData name="Jasenka Begić" userId="420c8e63-a595-4467-bd93-738224b7d824" providerId="ADAL" clId="{C604B070-7E4C-4DB6-A1D0-4F435F8A7516}" dt="2024-12-01T10:11:48.599" v="682" actId="20577"/>
        <pc:sldMkLst>
          <pc:docMk/>
          <pc:sldMk cId="2530492609" sldId="889"/>
        </pc:sldMkLst>
        <pc:graphicFrameChg chg="mod">
          <ac:chgData name="Jasenka Begić" userId="420c8e63-a595-4467-bd93-738224b7d824" providerId="ADAL" clId="{C604B070-7E4C-4DB6-A1D0-4F435F8A7516}" dt="2024-12-01T10:11:48.599" v="682" actId="20577"/>
          <ac:graphicFrameMkLst>
            <pc:docMk/>
            <pc:sldMk cId="2530492609" sldId="889"/>
            <ac:graphicFrameMk id="5" creationId="{0D607E9F-BB18-D22D-5114-D1B883BD6D14}"/>
          </ac:graphicFrameMkLst>
        </pc:graphicFrameChg>
      </pc:sldChg>
      <pc:sldChg chg="modSp mod">
        <pc:chgData name="Jasenka Begić" userId="420c8e63-a595-4467-bd93-738224b7d824" providerId="ADAL" clId="{C604B070-7E4C-4DB6-A1D0-4F435F8A7516}" dt="2024-12-01T10:12:09.937" v="688" actId="20577"/>
        <pc:sldMkLst>
          <pc:docMk/>
          <pc:sldMk cId="2471601185" sldId="891"/>
        </pc:sldMkLst>
        <pc:spChg chg="mod">
          <ac:chgData name="Jasenka Begić" userId="420c8e63-a595-4467-bd93-738224b7d824" providerId="ADAL" clId="{C604B070-7E4C-4DB6-A1D0-4F435F8A7516}" dt="2024-12-01T10:12:09.937" v="688" actId="20577"/>
          <ac:spMkLst>
            <pc:docMk/>
            <pc:sldMk cId="2471601185" sldId="891"/>
            <ac:spMk id="3" creationId="{382A2CDC-572B-FDC3-E940-E6CC8047DA2E}"/>
          </ac:spMkLst>
        </pc:spChg>
      </pc:sldChg>
      <pc:sldChg chg="modSp mod">
        <pc:chgData name="Jasenka Begić" userId="420c8e63-a595-4467-bd93-738224b7d824" providerId="ADAL" clId="{C604B070-7E4C-4DB6-A1D0-4F435F8A7516}" dt="2024-12-01T10:12:08.114" v="687" actId="20577"/>
        <pc:sldMkLst>
          <pc:docMk/>
          <pc:sldMk cId="1025042637" sldId="892"/>
        </pc:sldMkLst>
        <pc:spChg chg="mod">
          <ac:chgData name="Jasenka Begić" userId="420c8e63-a595-4467-bd93-738224b7d824" providerId="ADAL" clId="{C604B070-7E4C-4DB6-A1D0-4F435F8A7516}" dt="2024-12-01T10:12:08.114" v="687" actId="20577"/>
          <ac:spMkLst>
            <pc:docMk/>
            <pc:sldMk cId="1025042637" sldId="892"/>
            <ac:spMk id="3" creationId="{DB2E949A-DBF7-85DE-EFF9-A496A0F6254A}"/>
          </ac:spMkLst>
        </pc:spChg>
      </pc:sldChg>
      <pc:sldChg chg="modSp mod">
        <pc:chgData name="Jasenka Begić" userId="420c8e63-a595-4467-bd93-738224b7d824" providerId="ADAL" clId="{C604B070-7E4C-4DB6-A1D0-4F435F8A7516}" dt="2024-12-01T10:12:56.865" v="698" actId="20577"/>
        <pc:sldMkLst>
          <pc:docMk/>
          <pc:sldMk cId="1438211259" sldId="894"/>
        </pc:sldMkLst>
        <pc:spChg chg="mod">
          <ac:chgData name="Jasenka Begić" userId="420c8e63-a595-4467-bd93-738224b7d824" providerId="ADAL" clId="{C604B070-7E4C-4DB6-A1D0-4F435F8A7516}" dt="2024-12-01T10:12:56.865" v="698" actId="20577"/>
          <ac:spMkLst>
            <pc:docMk/>
            <pc:sldMk cId="1438211259" sldId="894"/>
            <ac:spMk id="3" creationId="{00000000-0000-0000-0000-000000000000}"/>
          </ac:spMkLst>
        </pc:spChg>
      </pc:sldChg>
      <pc:sldChg chg="addSp delSp modSp mod">
        <pc:chgData name="Jasenka Begić" userId="420c8e63-a595-4467-bd93-738224b7d824" providerId="ADAL" clId="{C604B070-7E4C-4DB6-A1D0-4F435F8A7516}" dt="2024-12-01T10:18:13.219" v="721"/>
        <pc:sldMkLst>
          <pc:docMk/>
          <pc:sldMk cId="2516078072" sldId="898"/>
        </pc:sldMkLst>
        <pc:spChg chg="add del mod">
          <ac:chgData name="Jasenka Begić" userId="420c8e63-a595-4467-bd93-738224b7d824" providerId="ADAL" clId="{C604B070-7E4C-4DB6-A1D0-4F435F8A7516}" dt="2024-12-01T10:18:13.219" v="721"/>
          <ac:spMkLst>
            <pc:docMk/>
            <pc:sldMk cId="2516078072" sldId="898"/>
            <ac:spMk id="2" creationId="{7E4B05F0-1B09-A4C3-F496-45032549812F}"/>
          </ac:spMkLst>
        </pc:spChg>
        <pc:spChg chg="add mod">
          <ac:chgData name="Jasenka Begić" userId="420c8e63-a595-4467-bd93-738224b7d824" providerId="ADAL" clId="{C604B070-7E4C-4DB6-A1D0-4F435F8A7516}" dt="2024-12-01T10:18:12.513" v="719" actId="20577"/>
          <ac:spMkLst>
            <pc:docMk/>
            <pc:sldMk cId="2516078072" sldId="898"/>
            <ac:spMk id="3" creationId="{00DE33A5-C345-C403-417A-5A753A123465}"/>
          </ac:spMkLst>
        </pc:spChg>
      </pc:sldChg>
      <pc:sldChg chg="ord">
        <pc:chgData name="Jasenka Begić" userId="420c8e63-a595-4467-bd93-738224b7d824" providerId="ADAL" clId="{C604B070-7E4C-4DB6-A1D0-4F435F8A7516}" dt="2024-12-01T10:05:37.284" v="587"/>
        <pc:sldMkLst>
          <pc:docMk/>
          <pc:sldMk cId="3230607829" sldId="899"/>
        </pc:sldMkLst>
      </pc:sldChg>
      <pc:sldChg chg="modSp mod">
        <pc:chgData name="Jasenka Begić" userId="420c8e63-a595-4467-bd93-738224b7d824" providerId="ADAL" clId="{C604B070-7E4C-4DB6-A1D0-4F435F8A7516}" dt="2024-12-01T09:55:53.173" v="514" actId="20577"/>
        <pc:sldMkLst>
          <pc:docMk/>
          <pc:sldMk cId="1487104684" sldId="902"/>
        </pc:sldMkLst>
        <pc:spChg chg="mod">
          <ac:chgData name="Jasenka Begić" userId="420c8e63-a595-4467-bd93-738224b7d824" providerId="ADAL" clId="{C604B070-7E4C-4DB6-A1D0-4F435F8A7516}" dt="2024-12-01T09:55:53.173" v="514" actId="20577"/>
          <ac:spMkLst>
            <pc:docMk/>
            <pc:sldMk cId="1487104684" sldId="902"/>
            <ac:spMk id="3" creationId="{BCE46FAE-6455-1552-7F0C-D4005E067B3E}"/>
          </ac:spMkLst>
        </pc:spChg>
      </pc:sldChg>
      <pc:sldChg chg="modSp mod">
        <pc:chgData name="Jasenka Begić" userId="420c8e63-a595-4467-bd93-738224b7d824" providerId="ADAL" clId="{C604B070-7E4C-4DB6-A1D0-4F435F8A7516}" dt="2024-12-01T10:19:13.306" v="759" actId="115"/>
        <pc:sldMkLst>
          <pc:docMk/>
          <pc:sldMk cId="1982326188" sldId="904"/>
        </pc:sldMkLst>
        <pc:spChg chg="mod">
          <ac:chgData name="Jasenka Begić" userId="420c8e63-a595-4467-bd93-738224b7d824" providerId="ADAL" clId="{C604B070-7E4C-4DB6-A1D0-4F435F8A7516}" dt="2024-12-01T10:19:13.306" v="759" actId="115"/>
          <ac:spMkLst>
            <pc:docMk/>
            <pc:sldMk cId="1982326188" sldId="904"/>
            <ac:spMk id="3" creationId="{1E206335-007E-F3DD-64FA-1F20AAD09778}"/>
          </ac:spMkLst>
        </pc:spChg>
      </pc:sldChg>
      <pc:sldChg chg="addSp delSp modSp new mod ord setBg">
        <pc:chgData name="Jasenka Begić" userId="420c8e63-a595-4467-bd93-738224b7d824" providerId="ADAL" clId="{C604B070-7E4C-4DB6-A1D0-4F435F8A7516}" dt="2024-12-01T09:55:32.840" v="506" actId="113"/>
        <pc:sldMkLst>
          <pc:docMk/>
          <pc:sldMk cId="1095708535" sldId="905"/>
        </pc:sldMkLst>
        <pc:spChg chg="del">
          <ac:chgData name="Jasenka Begić" userId="420c8e63-a595-4467-bd93-738224b7d824" providerId="ADAL" clId="{C604B070-7E4C-4DB6-A1D0-4F435F8A7516}" dt="2024-12-01T09:35:18.945" v="469" actId="21"/>
          <ac:spMkLst>
            <pc:docMk/>
            <pc:sldMk cId="1095708535" sldId="905"/>
            <ac:spMk id="2" creationId="{8C507AB7-83AB-7DC6-B616-406E86F83E76}"/>
          </ac:spMkLst>
        </pc:spChg>
        <pc:spChg chg="mod">
          <ac:chgData name="Jasenka Begić" userId="420c8e63-a595-4467-bd93-738224b7d824" providerId="ADAL" clId="{C604B070-7E4C-4DB6-A1D0-4F435F8A7516}" dt="2024-12-01T09:55:32.840" v="506" actId="113"/>
          <ac:spMkLst>
            <pc:docMk/>
            <pc:sldMk cId="1095708535" sldId="905"/>
            <ac:spMk id="3" creationId="{16AD7B8F-1E34-1CEF-B943-A7BC244CF5B1}"/>
          </ac:spMkLst>
        </pc:spChg>
        <pc:spChg chg="add">
          <ac:chgData name="Jasenka Begić" userId="420c8e63-a595-4467-bd93-738224b7d824" providerId="ADAL" clId="{C604B070-7E4C-4DB6-A1D0-4F435F8A7516}" dt="2024-12-01T09:36:35.661" v="497" actId="26606"/>
          <ac:spMkLst>
            <pc:docMk/>
            <pc:sldMk cId="1095708535" sldId="905"/>
            <ac:spMk id="5" creationId="{1BB867FF-FC45-48F7-8104-F89BE54909F1}"/>
          </ac:spMkLst>
        </pc:spChg>
        <pc:spChg chg="add">
          <ac:chgData name="Jasenka Begić" userId="420c8e63-a595-4467-bd93-738224b7d824" providerId="ADAL" clId="{C604B070-7E4C-4DB6-A1D0-4F435F8A7516}" dt="2024-12-01T09:36:35.661" v="497" actId="26606"/>
          <ac:spMkLst>
            <pc:docMk/>
            <pc:sldMk cId="1095708535" sldId="905"/>
            <ac:spMk id="6" creationId="{8BB56887-D0D5-4F0C-9E19-7247EB83C8B7}"/>
          </ac:spMkLst>
        </pc:spChg>
        <pc:spChg chg="add">
          <ac:chgData name="Jasenka Begić" userId="420c8e63-a595-4467-bd93-738224b7d824" providerId="ADAL" clId="{C604B070-7E4C-4DB6-A1D0-4F435F8A7516}" dt="2024-12-01T09:36:35.661" v="497" actId="26606"/>
          <ac:spMkLst>
            <pc:docMk/>
            <pc:sldMk cId="1095708535" sldId="905"/>
            <ac:spMk id="7" creationId="{081E4A58-353D-44AE-B2FC-2A74E2E400F7}"/>
          </ac:spMkLst>
        </pc:spChg>
        <pc:spChg chg="add del">
          <ac:chgData name="Jasenka Begić" userId="420c8e63-a595-4467-bd93-738224b7d824" providerId="ADAL" clId="{C604B070-7E4C-4DB6-A1D0-4F435F8A7516}" dt="2024-12-01T09:35:58.750" v="477" actId="26606"/>
          <ac:spMkLst>
            <pc:docMk/>
            <pc:sldMk cId="1095708535" sldId="905"/>
            <ac:spMk id="8" creationId="{B73D3AEB-8AA3-481D-9F6F-B80FE58DD5BD}"/>
          </ac:spMkLst>
        </pc:spChg>
        <pc:spChg chg="add del">
          <ac:chgData name="Jasenka Begić" userId="420c8e63-a595-4467-bd93-738224b7d824" providerId="ADAL" clId="{C604B070-7E4C-4DB6-A1D0-4F435F8A7516}" dt="2024-12-01T09:35:58.750" v="477" actId="26606"/>
          <ac:spMkLst>
            <pc:docMk/>
            <pc:sldMk cId="1095708535" sldId="905"/>
            <ac:spMk id="10" creationId="{5BD9FE98-387B-4EC6-A44D-C6F923034956}"/>
          </ac:spMkLst>
        </pc:spChg>
        <pc:spChg chg="add del">
          <ac:chgData name="Jasenka Begić" userId="420c8e63-a595-4467-bd93-738224b7d824" providerId="ADAL" clId="{C604B070-7E4C-4DB6-A1D0-4F435F8A7516}" dt="2024-12-01T09:35:58.750" v="477" actId="26606"/>
          <ac:spMkLst>
            <pc:docMk/>
            <pc:sldMk cId="1095708535" sldId="905"/>
            <ac:spMk id="18" creationId="{205D069A-295F-435F-8B39-14D44D98690C}"/>
          </ac:spMkLst>
        </pc:spChg>
        <pc:spChg chg="add del">
          <ac:chgData name="Jasenka Begić" userId="420c8e63-a595-4467-bd93-738224b7d824" providerId="ADAL" clId="{C604B070-7E4C-4DB6-A1D0-4F435F8A7516}" dt="2024-12-01T09:35:58.750" v="477" actId="26606"/>
          <ac:spMkLst>
            <pc:docMk/>
            <pc:sldMk cId="1095708535" sldId="905"/>
            <ac:spMk id="20" creationId="{14925E00-1519-483D-BEDE-3DB840745A7C}"/>
          </ac:spMkLst>
        </pc:spChg>
        <pc:spChg chg="add del">
          <ac:chgData name="Jasenka Begić" userId="420c8e63-a595-4467-bd93-738224b7d824" providerId="ADAL" clId="{C604B070-7E4C-4DB6-A1D0-4F435F8A7516}" dt="2024-12-01T09:35:58.750" v="477" actId="26606"/>
          <ac:spMkLst>
            <pc:docMk/>
            <pc:sldMk cId="1095708535" sldId="905"/>
            <ac:spMk id="28" creationId="{AC26F14B-F98B-4B7D-AF0B-24D840F67A5C}"/>
          </ac:spMkLst>
        </pc:spChg>
        <pc:grpChg chg="add del">
          <ac:chgData name="Jasenka Begić" userId="420c8e63-a595-4467-bd93-738224b7d824" providerId="ADAL" clId="{C604B070-7E4C-4DB6-A1D0-4F435F8A7516}" dt="2024-12-01T09:35:58.750" v="477" actId="26606"/>
          <ac:grpSpMkLst>
            <pc:docMk/>
            <pc:sldMk cId="1095708535" sldId="905"/>
            <ac:grpSpMk id="12" creationId="{7CFB420D-223A-4357-AA4A-003C6C2A7066}"/>
          </ac:grpSpMkLst>
        </pc:grpChg>
        <pc:grpChg chg="add del">
          <ac:chgData name="Jasenka Begić" userId="420c8e63-a595-4467-bd93-738224b7d824" providerId="ADAL" clId="{C604B070-7E4C-4DB6-A1D0-4F435F8A7516}" dt="2024-12-01T09:35:58.750" v="477" actId="26606"/>
          <ac:grpSpMkLst>
            <pc:docMk/>
            <pc:sldMk cId="1095708535" sldId="905"/>
            <ac:grpSpMk id="22" creationId="{D86A47AA-3999-4EE6-BC5C-502DAE57FE1A}"/>
          </ac:grpSpMkLst>
        </pc:grpChg>
        <pc:grpChg chg="add del">
          <ac:chgData name="Jasenka Begić" userId="420c8e63-a595-4467-bd93-738224b7d824" providerId="ADAL" clId="{C604B070-7E4C-4DB6-A1D0-4F435F8A7516}" dt="2024-12-01T09:35:58.750" v="477" actId="26606"/>
          <ac:grpSpMkLst>
            <pc:docMk/>
            <pc:sldMk cId="1095708535" sldId="905"/>
            <ac:grpSpMk id="30" creationId="{CA745027-6B11-4363-8A2E-CB8EB38EBA95}"/>
          </ac:grpSpMkLst>
        </pc:grpChg>
      </pc:sldChg>
      <pc:sldChg chg="addSp delSp modSp new mod setBg">
        <pc:chgData name="Jasenka Begić" userId="420c8e63-a595-4467-bd93-738224b7d824" providerId="ADAL" clId="{C604B070-7E4C-4DB6-A1D0-4F435F8A7516}" dt="2024-12-01T10:02:41.043" v="585" actId="1076"/>
        <pc:sldMkLst>
          <pc:docMk/>
          <pc:sldMk cId="798395041" sldId="906"/>
        </pc:sldMkLst>
        <pc:spChg chg="del">
          <ac:chgData name="Jasenka Begić" userId="420c8e63-a595-4467-bd93-738224b7d824" providerId="ADAL" clId="{C604B070-7E4C-4DB6-A1D0-4F435F8A7516}" dt="2024-12-01T09:57:31.245" v="548" actId="21"/>
          <ac:spMkLst>
            <pc:docMk/>
            <pc:sldMk cId="798395041" sldId="906"/>
            <ac:spMk id="2" creationId="{8CFF9220-8E0E-D30A-F9BC-16F33636BE60}"/>
          </ac:spMkLst>
        </pc:spChg>
        <pc:spChg chg="add del mod ord">
          <ac:chgData name="Jasenka Begić" userId="420c8e63-a595-4467-bd93-738224b7d824" providerId="ADAL" clId="{C604B070-7E4C-4DB6-A1D0-4F435F8A7516}" dt="2024-12-01T10:02:41.043" v="585" actId="1076"/>
          <ac:spMkLst>
            <pc:docMk/>
            <pc:sldMk cId="798395041" sldId="906"/>
            <ac:spMk id="3" creationId="{68BAC92B-2FC3-3237-8331-42F3F509AAAD}"/>
          </ac:spMkLst>
        </pc:spChg>
        <pc:spChg chg="add del">
          <ac:chgData name="Jasenka Begić" userId="420c8e63-a595-4467-bd93-738224b7d824" providerId="ADAL" clId="{C604B070-7E4C-4DB6-A1D0-4F435F8A7516}" dt="2024-12-01T10:01:56.842" v="573" actId="26606"/>
          <ac:spMkLst>
            <pc:docMk/>
            <pc:sldMk cId="798395041" sldId="906"/>
            <ac:spMk id="1030" creationId="{F13C74B1-5B17-4795-BED0-7140497B445A}"/>
          </ac:spMkLst>
        </pc:spChg>
        <pc:spChg chg="add del">
          <ac:chgData name="Jasenka Begić" userId="420c8e63-a595-4467-bd93-738224b7d824" providerId="ADAL" clId="{C604B070-7E4C-4DB6-A1D0-4F435F8A7516}" dt="2024-12-01T10:00:30.769" v="556" actId="26606"/>
          <ac:spMkLst>
            <pc:docMk/>
            <pc:sldMk cId="798395041" sldId="906"/>
            <ac:spMk id="1031" creationId="{32BC26D8-82FB-445E-AA49-62A77D7C1EE0}"/>
          </ac:spMkLst>
        </pc:spChg>
        <pc:spChg chg="add del">
          <ac:chgData name="Jasenka Begić" userId="420c8e63-a595-4467-bd93-738224b7d824" providerId="ADAL" clId="{C604B070-7E4C-4DB6-A1D0-4F435F8A7516}" dt="2024-12-01T10:00:30.769" v="556" actId="26606"/>
          <ac:spMkLst>
            <pc:docMk/>
            <pc:sldMk cId="798395041" sldId="906"/>
            <ac:spMk id="1033" creationId="{CB44330D-EA18-4254-AA95-EB49948539B8}"/>
          </ac:spMkLst>
        </pc:spChg>
        <pc:spChg chg="add del">
          <ac:chgData name="Jasenka Begić" userId="420c8e63-a595-4467-bd93-738224b7d824" providerId="ADAL" clId="{C604B070-7E4C-4DB6-A1D0-4F435F8A7516}" dt="2024-12-01T10:01:56.842" v="573" actId="26606"/>
          <ac:spMkLst>
            <pc:docMk/>
            <pc:sldMk cId="798395041" sldId="906"/>
            <ac:spMk id="1035" creationId="{D4974D33-8DC5-464E-8C6D-BE58F0669C17}"/>
          </ac:spMkLst>
        </pc:spChg>
        <pc:spChg chg="add del">
          <ac:chgData name="Jasenka Begić" userId="420c8e63-a595-4467-bd93-738224b7d824" providerId="ADAL" clId="{C604B070-7E4C-4DB6-A1D0-4F435F8A7516}" dt="2024-12-01T10:02:30.011" v="584" actId="26606"/>
          <ac:spMkLst>
            <pc:docMk/>
            <pc:sldMk cId="798395041" sldId="906"/>
            <ac:spMk id="1045" creationId="{32BC26D8-82FB-445E-AA49-62A77D7C1EE0}"/>
          </ac:spMkLst>
        </pc:spChg>
        <pc:spChg chg="add del">
          <ac:chgData name="Jasenka Begić" userId="420c8e63-a595-4467-bd93-738224b7d824" providerId="ADAL" clId="{C604B070-7E4C-4DB6-A1D0-4F435F8A7516}" dt="2024-12-01T10:02:30.011" v="584" actId="26606"/>
          <ac:spMkLst>
            <pc:docMk/>
            <pc:sldMk cId="798395041" sldId="906"/>
            <ac:spMk id="1047" creationId="{CB44330D-EA18-4254-AA95-EB49948539B8}"/>
          </ac:spMkLst>
        </pc:spChg>
        <pc:spChg chg="add">
          <ac:chgData name="Jasenka Begić" userId="420c8e63-a595-4467-bd93-738224b7d824" providerId="ADAL" clId="{C604B070-7E4C-4DB6-A1D0-4F435F8A7516}" dt="2024-12-01T10:02:30.011" v="584" actId="26606"/>
          <ac:spMkLst>
            <pc:docMk/>
            <pc:sldMk cId="798395041" sldId="906"/>
            <ac:spMk id="1052" creationId="{32BC26D8-82FB-445E-AA49-62A77D7C1EE0}"/>
          </ac:spMkLst>
        </pc:spChg>
        <pc:spChg chg="add">
          <ac:chgData name="Jasenka Begić" userId="420c8e63-a595-4467-bd93-738224b7d824" providerId="ADAL" clId="{C604B070-7E4C-4DB6-A1D0-4F435F8A7516}" dt="2024-12-01T10:02:30.011" v="584" actId="26606"/>
          <ac:spMkLst>
            <pc:docMk/>
            <pc:sldMk cId="798395041" sldId="906"/>
            <ac:spMk id="1054" creationId="{CB44330D-EA18-4254-AA95-EB49948539B8}"/>
          </ac:spMkLst>
        </pc:spChg>
        <pc:picChg chg="add mod">
          <ac:chgData name="Jasenka Begić" userId="420c8e63-a595-4467-bd93-738224b7d824" providerId="ADAL" clId="{C604B070-7E4C-4DB6-A1D0-4F435F8A7516}" dt="2024-12-01T10:00:31.840" v="558" actId="1076"/>
          <ac:picMkLst>
            <pc:docMk/>
            <pc:sldMk cId="798395041" sldId="906"/>
            <ac:picMk id="1026" creationId="{617A4306-805B-635F-7A82-88D7EB21192A}"/>
          </ac:picMkLst>
        </pc:picChg>
        <pc:picChg chg="add mod">
          <ac:chgData name="Jasenka Begić" userId="420c8e63-a595-4467-bd93-738224b7d824" providerId="ADAL" clId="{C604B070-7E4C-4DB6-A1D0-4F435F8A7516}" dt="2024-12-01T10:02:30.011" v="584" actId="26606"/>
          <ac:picMkLst>
            <pc:docMk/>
            <pc:sldMk cId="798395041" sldId="906"/>
            <ac:picMk id="1028" creationId="{64062E17-FAF9-1D06-E66C-DA9CAE489A10}"/>
          </ac:picMkLst>
        </pc:picChg>
        <pc:cxnChg chg="add del">
          <ac:chgData name="Jasenka Begić" userId="420c8e63-a595-4467-bd93-738224b7d824" providerId="ADAL" clId="{C604B070-7E4C-4DB6-A1D0-4F435F8A7516}" dt="2024-12-01T10:02:08.243" v="575" actId="26606"/>
          <ac:cxnSpMkLst>
            <pc:docMk/>
            <pc:sldMk cId="798395041" sldId="906"/>
            <ac:cxnSpMk id="1040" creationId="{1503BFE4-729B-D9D0-C17B-501E6AF1127A}"/>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Apple</c:v>
                </c:pt>
              </c:strCache>
            </c:strRef>
          </c:tx>
          <c:spPr>
            <a:solidFill>
              <a:schemeClr val="accent1"/>
            </a:solidFill>
            <a:ln>
              <a:noFill/>
            </a:ln>
            <a:effectLst/>
            <a:sp3d/>
          </c:spPr>
          <c:invertIfNegative val="0"/>
          <c:cat>
            <c:strRef>
              <c:f>Sheet1!$A$2:$A$4</c:f>
              <c:strCache>
                <c:ptCount val="3"/>
                <c:pt idx="0">
                  <c:v>prodaja </c:v>
                </c:pt>
                <c:pt idx="1">
                  <c:v>ukupni % prodaje </c:v>
                </c:pt>
                <c:pt idx="2">
                  <c:v>HHI</c:v>
                </c:pt>
              </c:strCache>
            </c:strRef>
          </c:cat>
          <c:val>
            <c:numRef>
              <c:f>Sheet1!$B$2:$B$4</c:f>
              <c:numCache>
                <c:formatCode>General</c:formatCode>
                <c:ptCount val="3"/>
                <c:pt idx="0">
                  <c:v>1000</c:v>
                </c:pt>
                <c:pt idx="1">
                  <c:v>27.77</c:v>
                </c:pt>
                <c:pt idx="2">
                  <c:v>771.17</c:v>
                </c:pt>
              </c:numCache>
            </c:numRef>
          </c:val>
          <c:extLst>
            <c:ext xmlns:c16="http://schemas.microsoft.com/office/drawing/2014/chart" uri="{C3380CC4-5D6E-409C-BE32-E72D297353CC}">
              <c16:uniqueId val="{00000000-68E1-452C-84CC-B238027CC6D6}"/>
            </c:ext>
          </c:extLst>
        </c:ser>
        <c:ser>
          <c:idx val="1"/>
          <c:order val="1"/>
          <c:tx>
            <c:strRef>
              <c:f>Sheet1!$C$1</c:f>
              <c:strCache>
                <c:ptCount val="1"/>
                <c:pt idx="0">
                  <c:v>Samsung  </c:v>
                </c:pt>
              </c:strCache>
            </c:strRef>
          </c:tx>
          <c:spPr>
            <a:solidFill>
              <a:schemeClr val="accent2"/>
            </a:solidFill>
            <a:ln>
              <a:noFill/>
            </a:ln>
            <a:effectLst/>
            <a:sp3d/>
          </c:spPr>
          <c:invertIfNegative val="0"/>
          <c:cat>
            <c:strRef>
              <c:f>Sheet1!$A$2:$A$4</c:f>
              <c:strCache>
                <c:ptCount val="3"/>
                <c:pt idx="0">
                  <c:v>prodaja </c:v>
                </c:pt>
                <c:pt idx="1">
                  <c:v>ukupni % prodaje </c:v>
                </c:pt>
                <c:pt idx="2">
                  <c:v>HHI</c:v>
                </c:pt>
              </c:strCache>
            </c:strRef>
          </c:cat>
          <c:val>
            <c:numRef>
              <c:f>Sheet1!$C$2:$C$4</c:f>
              <c:numCache>
                <c:formatCode>General</c:formatCode>
                <c:ptCount val="3"/>
                <c:pt idx="0">
                  <c:v>800</c:v>
                </c:pt>
                <c:pt idx="1">
                  <c:v>22.21</c:v>
                </c:pt>
                <c:pt idx="2">
                  <c:v>493.28</c:v>
                </c:pt>
              </c:numCache>
            </c:numRef>
          </c:val>
          <c:extLst>
            <c:ext xmlns:c16="http://schemas.microsoft.com/office/drawing/2014/chart" uri="{C3380CC4-5D6E-409C-BE32-E72D297353CC}">
              <c16:uniqueId val="{00000001-68E1-452C-84CC-B238027CC6D6}"/>
            </c:ext>
          </c:extLst>
        </c:ser>
        <c:ser>
          <c:idx val="2"/>
          <c:order val="2"/>
          <c:tx>
            <c:strRef>
              <c:f>Sheet1!$D$1</c:f>
              <c:strCache>
                <c:ptCount val="1"/>
                <c:pt idx="0">
                  <c:v>Microsoft </c:v>
                </c:pt>
              </c:strCache>
            </c:strRef>
          </c:tx>
          <c:spPr>
            <a:solidFill>
              <a:schemeClr val="accent3"/>
            </a:solidFill>
            <a:ln>
              <a:noFill/>
            </a:ln>
            <a:effectLst/>
            <a:sp3d/>
          </c:spPr>
          <c:invertIfNegative val="0"/>
          <c:cat>
            <c:strRef>
              <c:f>Sheet1!$A$2:$A$4</c:f>
              <c:strCache>
                <c:ptCount val="3"/>
                <c:pt idx="0">
                  <c:v>prodaja </c:v>
                </c:pt>
                <c:pt idx="1">
                  <c:v>ukupni % prodaje </c:v>
                </c:pt>
                <c:pt idx="2">
                  <c:v>HHI</c:v>
                </c:pt>
              </c:strCache>
            </c:strRef>
          </c:cat>
          <c:val>
            <c:numRef>
              <c:f>Sheet1!$D$2:$D$4</c:f>
              <c:numCache>
                <c:formatCode>General</c:formatCode>
                <c:ptCount val="3"/>
                <c:pt idx="0">
                  <c:v>600</c:v>
                </c:pt>
                <c:pt idx="1">
                  <c:v>16.66</c:v>
                </c:pt>
                <c:pt idx="2">
                  <c:v>277.55</c:v>
                </c:pt>
              </c:numCache>
            </c:numRef>
          </c:val>
          <c:extLst>
            <c:ext xmlns:c16="http://schemas.microsoft.com/office/drawing/2014/chart" uri="{C3380CC4-5D6E-409C-BE32-E72D297353CC}">
              <c16:uniqueId val="{00000002-68E1-452C-84CC-B238027CC6D6}"/>
            </c:ext>
          </c:extLst>
        </c:ser>
        <c:dLbls>
          <c:showLegendKey val="0"/>
          <c:showVal val="0"/>
          <c:showCatName val="0"/>
          <c:showSerName val="0"/>
          <c:showPercent val="0"/>
          <c:showBubbleSize val="0"/>
        </c:dLbls>
        <c:gapWidth val="150"/>
        <c:shape val="box"/>
        <c:axId val="-2083732208"/>
        <c:axId val="-2083729488"/>
        <c:axId val="0"/>
      </c:bar3DChart>
      <c:catAx>
        <c:axId val="-208373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83729488"/>
        <c:crosses val="autoZero"/>
        <c:auto val="1"/>
        <c:lblAlgn val="ctr"/>
        <c:lblOffset val="100"/>
        <c:noMultiLvlLbl val="0"/>
      </c:catAx>
      <c:valAx>
        <c:axId val="-2083729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208373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F80EA-FF75-46DB-A834-D7B7EB4C4A0E}"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181C4411-DE6D-4CAB-893E-3EAEB78D194D}">
      <dgm:prSet/>
      <dgm:spPr/>
      <dgm:t>
        <a:bodyPr/>
        <a:lstStyle/>
        <a:p>
          <a:r>
            <a:rPr lang="hr-HR" b="0" i="0" dirty="0">
              <a:latin typeface="Arial" panose="020B0604020202020204" pitchFamily="34" charset="0"/>
              <a:cs typeface="Arial" panose="020B0604020202020204" pitchFamily="34" charset="0"/>
            </a:rPr>
            <a:t>Metoda učenja "</a:t>
          </a:r>
          <a:r>
            <a:rPr lang="hr-HR" b="0" i="0" dirty="0" err="1">
              <a:latin typeface="Arial" panose="020B0604020202020204" pitchFamily="34" charset="0"/>
              <a:cs typeface="Arial" panose="020B0604020202020204" pitchFamily="34" charset="0"/>
            </a:rPr>
            <a:t>Chunking</a:t>
          </a:r>
          <a:r>
            <a:rPr lang="hr-HR" b="0" i="0" dirty="0">
              <a:latin typeface="Arial" panose="020B0604020202020204" pitchFamily="34" charset="0"/>
              <a:cs typeface="Arial" panose="020B0604020202020204" pitchFamily="34" charset="0"/>
            </a:rPr>
            <a:t>" (</a:t>
          </a:r>
          <a:r>
            <a:rPr lang="hr-HR" b="0" i="0" dirty="0" err="1">
              <a:latin typeface="Arial" panose="020B0604020202020204" pitchFamily="34" charset="0"/>
              <a:cs typeface="Arial" panose="020B0604020202020204" pitchFamily="34" charset="0"/>
            </a:rPr>
            <a:t>chunk</a:t>
          </a:r>
          <a:r>
            <a:rPr lang="hr-HR" b="0" i="0" dirty="0">
              <a:latin typeface="Arial" panose="020B0604020202020204" pitchFamily="34" charset="0"/>
              <a:cs typeface="Arial" panose="020B0604020202020204" pitchFamily="34" charset="0"/>
            </a:rPr>
            <a:t> – komadići): metoda organiziranja informacija u manje, lakše pamtljive grupe ili komade podataka. </a:t>
          </a:r>
          <a:endParaRPr lang="en-US" dirty="0">
            <a:latin typeface="Arial" panose="020B0604020202020204" pitchFamily="34" charset="0"/>
            <a:cs typeface="Arial" panose="020B0604020202020204" pitchFamily="34" charset="0"/>
          </a:endParaRPr>
        </a:p>
      </dgm:t>
    </dgm:pt>
    <dgm:pt modelId="{128EEF78-B494-4045-A383-5FD7B2828AD4}" type="parTrans" cxnId="{500D553C-608D-4CB4-B143-9AFA36328FCA}">
      <dgm:prSet/>
      <dgm:spPr/>
      <dgm:t>
        <a:bodyPr/>
        <a:lstStyle/>
        <a:p>
          <a:endParaRPr lang="en-US">
            <a:latin typeface="Arial" panose="020B0604020202020204" pitchFamily="34" charset="0"/>
            <a:cs typeface="Arial" panose="020B0604020202020204" pitchFamily="34" charset="0"/>
          </a:endParaRPr>
        </a:p>
      </dgm:t>
    </dgm:pt>
    <dgm:pt modelId="{7B95F1D5-8A81-4375-905B-F6CFCC79E862}" type="sibTrans" cxnId="{500D553C-608D-4CB4-B143-9AFA36328FCA}">
      <dgm:prSet phldrT="01" phldr="0"/>
      <dgm:spPr/>
      <dgm:t>
        <a:bodyPr/>
        <a:lstStyle/>
        <a:p>
          <a:r>
            <a:rPr lang="en-US">
              <a:latin typeface="Arial" panose="020B0604020202020204" pitchFamily="34" charset="0"/>
              <a:cs typeface="Arial" panose="020B0604020202020204" pitchFamily="34" charset="0"/>
            </a:rPr>
            <a:t>01</a:t>
          </a:r>
        </a:p>
      </dgm:t>
    </dgm:pt>
    <dgm:pt modelId="{E81B5FC2-0BEF-4A1A-AAB9-A824DCB29B7B}">
      <dgm:prSet/>
      <dgm:spPr/>
      <dgm:t>
        <a:bodyPr/>
        <a:lstStyle/>
        <a:p>
          <a:r>
            <a:rPr lang="hr-HR" b="0" i="0" dirty="0">
              <a:latin typeface="Arial" panose="020B0604020202020204" pitchFamily="34" charset="0"/>
              <a:cs typeface="Arial" panose="020B0604020202020204" pitchFamily="34" charset="0"/>
            </a:rPr>
            <a:t>Umjesto da pokušavate zapamtiti pojedinačne informacije, razbijate ih na manje, smislene dijelove. </a:t>
          </a:r>
          <a:endParaRPr lang="en-US" b="0" dirty="0">
            <a:latin typeface="Arial" panose="020B0604020202020204" pitchFamily="34" charset="0"/>
            <a:cs typeface="Arial" panose="020B0604020202020204" pitchFamily="34" charset="0"/>
          </a:endParaRPr>
        </a:p>
      </dgm:t>
    </dgm:pt>
    <dgm:pt modelId="{FA15C12E-9DE8-44E5-857E-CC92502E6A7D}" type="parTrans" cxnId="{1132F6AD-2CCC-409A-A7C9-43F7EBA5963D}">
      <dgm:prSet/>
      <dgm:spPr/>
      <dgm:t>
        <a:bodyPr/>
        <a:lstStyle/>
        <a:p>
          <a:endParaRPr lang="en-US">
            <a:latin typeface="Arial" panose="020B0604020202020204" pitchFamily="34" charset="0"/>
            <a:cs typeface="Arial" panose="020B0604020202020204" pitchFamily="34" charset="0"/>
          </a:endParaRPr>
        </a:p>
      </dgm:t>
    </dgm:pt>
    <dgm:pt modelId="{55F3B44C-0243-4CBB-8972-56FE9B2C3941}" type="sibTrans" cxnId="{1132F6AD-2CCC-409A-A7C9-43F7EBA5963D}">
      <dgm:prSet phldrT="02" phldr="0"/>
      <dgm:spPr/>
      <dgm:t>
        <a:bodyPr/>
        <a:lstStyle/>
        <a:p>
          <a:r>
            <a:rPr lang="en-US">
              <a:latin typeface="Arial" panose="020B0604020202020204" pitchFamily="34" charset="0"/>
              <a:cs typeface="Arial" panose="020B0604020202020204" pitchFamily="34" charset="0"/>
            </a:rPr>
            <a:t>02</a:t>
          </a:r>
        </a:p>
      </dgm:t>
    </dgm:pt>
    <dgm:pt modelId="{1D5B5BA9-5213-4894-B0C7-E9D3D23395BD}">
      <dgm:prSet/>
      <dgm:spPr/>
      <dgm:t>
        <a:bodyPr/>
        <a:lstStyle/>
        <a:p>
          <a:r>
            <a:rPr lang="hr-HR" b="0" i="0">
              <a:latin typeface="Arial" panose="020B0604020202020204" pitchFamily="34" charset="0"/>
              <a:cs typeface="Arial" panose="020B0604020202020204" pitchFamily="34" charset="0"/>
            </a:rPr>
            <a:t>Na ovaj se način obrađuje više informacija u kraćem vremenu, smanjuje se kognitivno opterećenje i poboljšava sposobnost pamćenja.</a:t>
          </a:r>
          <a:endParaRPr lang="en-US">
            <a:latin typeface="Arial" panose="020B0604020202020204" pitchFamily="34" charset="0"/>
            <a:cs typeface="Arial" panose="020B0604020202020204" pitchFamily="34" charset="0"/>
          </a:endParaRPr>
        </a:p>
      </dgm:t>
    </dgm:pt>
    <dgm:pt modelId="{8C808110-E214-4BCB-8375-F0DAC4EC804E}" type="parTrans" cxnId="{914A1072-48F1-4004-A900-5BAF67C7BE48}">
      <dgm:prSet/>
      <dgm:spPr/>
      <dgm:t>
        <a:bodyPr/>
        <a:lstStyle/>
        <a:p>
          <a:endParaRPr lang="en-US">
            <a:latin typeface="Arial" panose="020B0604020202020204" pitchFamily="34" charset="0"/>
            <a:cs typeface="Arial" panose="020B0604020202020204" pitchFamily="34" charset="0"/>
          </a:endParaRPr>
        </a:p>
      </dgm:t>
    </dgm:pt>
    <dgm:pt modelId="{F1A15220-3941-4FEC-B307-D7D43EA7C5A5}" type="sibTrans" cxnId="{914A1072-48F1-4004-A900-5BAF67C7BE48}">
      <dgm:prSet phldrT="03" phldr="0"/>
      <dgm:spPr/>
      <dgm:t>
        <a:bodyPr/>
        <a:lstStyle/>
        <a:p>
          <a:r>
            <a:rPr lang="en-US">
              <a:latin typeface="Arial" panose="020B0604020202020204" pitchFamily="34" charset="0"/>
              <a:cs typeface="Arial" panose="020B0604020202020204" pitchFamily="34" charset="0"/>
            </a:rPr>
            <a:t>03</a:t>
          </a:r>
        </a:p>
      </dgm:t>
    </dgm:pt>
    <dgm:pt modelId="{9CF172C1-4C4C-473E-992B-98D7662DA9C8}">
      <dgm:prSet/>
      <dgm:spPr/>
      <dgm:t>
        <a:bodyPr/>
        <a:lstStyle/>
        <a:p>
          <a:r>
            <a:rPr lang="hr-HR" b="0" i="0" dirty="0">
              <a:solidFill>
                <a:schemeClr val="bg1"/>
              </a:solidFill>
              <a:latin typeface="Arial" panose="020B0604020202020204" pitchFamily="34" charset="0"/>
              <a:cs typeface="Arial" panose="020B0604020202020204" pitchFamily="34" charset="0"/>
            </a:rPr>
            <a:t>Naše kratkoročno pamćenje može obraditi ograničen broj informacija - </a:t>
          </a:r>
          <a:r>
            <a:rPr lang="hr-HR" b="0" i="0" dirty="0" err="1">
              <a:solidFill>
                <a:schemeClr val="bg1"/>
              </a:solidFill>
              <a:latin typeface="Arial" panose="020B0604020202020204" pitchFamily="34" charset="0"/>
              <a:cs typeface="Arial" panose="020B0604020202020204" pitchFamily="34" charset="0"/>
            </a:rPr>
            <a:t>chunking</a:t>
          </a:r>
          <a:r>
            <a:rPr lang="hr-HR" b="0" i="0" dirty="0">
              <a:solidFill>
                <a:schemeClr val="bg1"/>
              </a:solidFill>
              <a:latin typeface="Arial" panose="020B0604020202020204" pitchFamily="34" charset="0"/>
              <a:cs typeface="Arial" panose="020B0604020202020204" pitchFamily="34" charset="0"/>
            </a:rPr>
            <a:t> stvara logičnije, povezane pakete informacija. </a:t>
          </a:r>
          <a:endParaRPr lang="en-US" dirty="0">
            <a:solidFill>
              <a:schemeClr val="bg1"/>
            </a:solidFill>
            <a:latin typeface="Arial" panose="020B0604020202020204" pitchFamily="34" charset="0"/>
            <a:cs typeface="Arial" panose="020B0604020202020204" pitchFamily="34" charset="0"/>
          </a:endParaRPr>
        </a:p>
      </dgm:t>
    </dgm:pt>
    <dgm:pt modelId="{3DA83662-FB4D-474B-B1F1-929D6A951DBF}" type="parTrans" cxnId="{C831FA9F-3D95-4C5A-B202-CFAE27D62EE2}">
      <dgm:prSet/>
      <dgm:spPr/>
      <dgm:t>
        <a:bodyPr/>
        <a:lstStyle/>
        <a:p>
          <a:endParaRPr lang="en-US">
            <a:latin typeface="Arial" panose="020B0604020202020204" pitchFamily="34" charset="0"/>
            <a:cs typeface="Arial" panose="020B0604020202020204" pitchFamily="34" charset="0"/>
          </a:endParaRPr>
        </a:p>
      </dgm:t>
    </dgm:pt>
    <dgm:pt modelId="{02EAC8BB-B719-4A21-9B86-8CB5A0ABB34D}" type="sibTrans" cxnId="{C831FA9F-3D95-4C5A-B202-CFAE27D62EE2}">
      <dgm:prSet phldrT="04" phldr="0"/>
      <dgm:spPr/>
      <dgm:t>
        <a:bodyPr/>
        <a:lstStyle/>
        <a:p>
          <a:r>
            <a:rPr lang="en-US">
              <a:latin typeface="Arial" panose="020B0604020202020204" pitchFamily="34" charset="0"/>
              <a:cs typeface="Arial" panose="020B0604020202020204" pitchFamily="34" charset="0"/>
            </a:rPr>
            <a:t>04</a:t>
          </a:r>
        </a:p>
      </dgm:t>
    </dgm:pt>
    <dgm:pt modelId="{875BCF01-4F39-495B-9F35-2C788069418C}" type="pres">
      <dgm:prSet presAssocID="{45FF80EA-FF75-46DB-A834-D7B7EB4C4A0E}" presName="Name0" presStyleCnt="0">
        <dgm:presLayoutVars>
          <dgm:animLvl val="lvl"/>
          <dgm:resizeHandles val="exact"/>
        </dgm:presLayoutVars>
      </dgm:prSet>
      <dgm:spPr/>
    </dgm:pt>
    <dgm:pt modelId="{B396A85F-C2AD-428F-A07E-3DC31EC95562}" type="pres">
      <dgm:prSet presAssocID="{181C4411-DE6D-4CAB-893E-3EAEB78D194D}" presName="compositeNode" presStyleCnt="0">
        <dgm:presLayoutVars>
          <dgm:bulletEnabled val="1"/>
        </dgm:presLayoutVars>
      </dgm:prSet>
      <dgm:spPr/>
    </dgm:pt>
    <dgm:pt modelId="{8431CBEE-C990-4DF6-A66C-8F5A2E6E3B69}" type="pres">
      <dgm:prSet presAssocID="{181C4411-DE6D-4CAB-893E-3EAEB78D194D}" presName="bgRect" presStyleLbl="alignNode1" presStyleIdx="0" presStyleCnt="4"/>
      <dgm:spPr/>
    </dgm:pt>
    <dgm:pt modelId="{B045D43F-A7DA-438A-B377-EC8605119511}" type="pres">
      <dgm:prSet presAssocID="{7B95F1D5-8A81-4375-905B-F6CFCC79E862}" presName="sibTransNodeRect" presStyleLbl="alignNode1" presStyleIdx="0" presStyleCnt="4">
        <dgm:presLayoutVars>
          <dgm:chMax val="0"/>
          <dgm:bulletEnabled val="1"/>
        </dgm:presLayoutVars>
      </dgm:prSet>
      <dgm:spPr/>
    </dgm:pt>
    <dgm:pt modelId="{97554BAB-4289-4D95-8CA7-6D8EC60B43A5}" type="pres">
      <dgm:prSet presAssocID="{181C4411-DE6D-4CAB-893E-3EAEB78D194D}" presName="nodeRect" presStyleLbl="alignNode1" presStyleIdx="0" presStyleCnt="4">
        <dgm:presLayoutVars>
          <dgm:bulletEnabled val="1"/>
        </dgm:presLayoutVars>
      </dgm:prSet>
      <dgm:spPr/>
    </dgm:pt>
    <dgm:pt modelId="{F088354D-97C4-4E54-AC96-6E4C34791FD6}" type="pres">
      <dgm:prSet presAssocID="{7B95F1D5-8A81-4375-905B-F6CFCC79E862}" presName="sibTrans" presStyleCnt="0"/>
      <dgm:spPr/>
    </dgm:pt>
    <dgm:pt modelId="{89FA59DC-016E-4FC6-8BE9-C8381C81B8A1}" type="pres">
      <dgm:prSet presAssocID="{E81B5FC2-0BEF-4A1A-AAB9-A824DCB29B7B}" presName="compositeNode" presStyleCnt="0">
        <dgm:presLayoutVars>
          <dgm:bulletEnabled val="1"/>
        </dgm:presLayoutVars>
      </dgm:prSet>
      <dgm:spPr/>
    </dgm:pt>
    <dgm:pt modelId="{33B492D7-68B6-4589-84D1-C9AEE1208CFB}" type="pres">
      <dgm:prSet presAssocID="{E81B5FC2-0BEF-4A1A-AAB9-A824DCB29B7B}" presName="bgRect" presStyleLbl="alignNode1" presStyleIdx="1" presStyleCnt="4"/>
      <dgm:spPr/>
    </dgm:pt>
    <dgm:pt modelId="{3277A6DF-DDE1-415C-82C5-0938EAEF4B28}" type="pres">
      <dgm:prSet presAssocID="{55F3B44C-0243-4CBB-8972-56FE9B2C3941}" presName="sibTransNodeRect" presStyleLbl="alignNode1" presStyleIdx="1" presStyleCnt="4">
        <dgm:presLayoutVars>
          <dgm:chMax val="0"/>
          <dgm:bulletEnabled val="1"/>
        </dgm:presLayoutVars>
      </dgm:prSet>
      <dgm:spPr/>
    </dgm:pt>
    <dgm:pt modelId="{9A24A0A6-647D-414A-867B-1DC3282468AD}" type="pres">
      <dgm:prSet presAssocID="{E81B5FC2-0BEF-4A1A-AAB9-A824DCB29B7B}" presName="nodeRect" presStyleLbl="alignNode1" presStyleIdx="1" presStyleCnt="4">
        <dgm:presLayoutVars>
          <dgm:bulletEnabled val="1"/>
        </dgm:presLayoutVars>
      </dgm:prSet>
      <dgm:spPr/>
    </dgm:pt>
    <dgm:pt modelId="{A83427D4-F753-447E-984F-8BD4EC9277D1}" type="pres">
      <dgm:prSet presAssocID="{55F3B44C-0243-4CBB-8972-56FE9B2C3941}" presName="sibTrans" presStyleCnt="0"/>
      <dgm:spPr/>
    </dgm:pt>
    <dgm:pt modelId="{542F372B-267D-49F4-AE27-BA2D9A6416A7}" type="pres">
      <dgm:prSet presAssocID="{1D5B5BA9-5213-4894-B0C7-E9D3D23395BD}" presName="compositeNode" presStyleCnt="0">
        <dgm:presLayoutVars>
          <dgm:bulletEnabled val="1"/>
        </dgm:presLayoutVars>
      </dgm:prSet>
      <dgm:spPr/>
    </dgm:pt>
    <dgm:pt modelId="{DBDE1D46-6451-4D43-8AA6-8B8479101CD4}" type="pres">
      <dgm:prSet presAssocID="{1D5B5BA9-5213-4894-B0C7-E9D3D23395BD}" presName="bgRect" presStyleLbl="alignNode1" presStyleIdx="2" presStyleCnt="4"/>
      <dgm:spPr/>
    </dgm:pt>
    <dgm:pt modelId="{38C61196-206A-434E-9DC1-0234368779E2}" type="pres">
      <dgm:prSet presAssocID="{F1A15220-3941-4FEC-B307-D7D43EA7C5A5}" presName="sibTransNodeRect" presStyleLbl="alignNode1" presStyleIdx="2" presStyleCnt="4">
        <dgm:presLayoutVars>
          <dgm:chMax val="0"/>
          <dgm:bulletEnabled val="1"/>
        </dgm:presLayoutVars>
      </dgm:prSet>
      <dgm:spPr/>
    </dgm:pt>
    <dgm:pt modelId="{EB676F4B-4CCA-463C-B6F0-B5E8B6020BEC}" type="pres">
      <dgm:prSet presAssocID="{1D5B5BA9-5213-4894-B0C7-E9D3D23395BD}" presName="nodeRect" presStyleLbl="alignNode1" presStyleIdx="2" presStyleCnt="4">
        <dgm:presLayoutVars>
          <dgm:bulletEnabled val="1"/>
        </dgm:presLayoutVars>
      </dgm:prSet>
      <dgm:spPr/>
    </dgm:pt>
    <dgm:pt modelId="{70E224BD-488A-4C2C-BD50-39FCA8BA47A8}" type="pres">
      <dgm:prSet presAssocID="{F1A15220-3941-4FEC-B307-D7D43EA7C5A5}" presName="sibTrans" presStyleCnt="0"/>
      <dgm:spPr/>
    </dgm:pt>
    <dgm:pt modelId="{56D7E88D-6EF9-4432-8234-6BBF436E5D3E}" type="pres">
      <dgm:prSet presAssocID="{9CF172C1-4C4C-473E-992B-98D7662DA9C8}" presName="compositeNode" presStyleCnt="0">
        <dgm:presLayoutVars>
          <dgm:bulletEnabled val="1"/>
        </dgm:presLayoutVars>
      </dgm:prSet>
      <dgm:spPr/>
    </dgm:pt>
    <dgm:pt modelId="{4B8C6CD2-18A8-4C2C-9C07-E20F0F368EA1}" type="pres">
      <dgm:prSet presAssocID="{9CF172C1-4C4C-473E-992B-98D7662DA9C8}" presName="bgRect" presStyleLbl="alignNode1" presStyleIdx="3" presStyleCnt="4"/>
      <dgm:spPr/>
    </dgm:pt>
    <dgm:pt modelId="{7F575FFE-6ACB-48F9-A5CB-4337C6EF855B}" type="pres">
      <dgm:prSet presAssocID="{02EAC8BB-B719-4A21-9B86-8CB5A0ABB34D}" presName="sibTransNodeRect" presStyleLbl="alignNode1" presStyleIdx="3" presStyleCnt="4">
        <dgm:presLayoutVars>
          <dgm:chMax val="0"/>
          <dgm:bulletEnabled val="1"/>
        </dgm:presLayoutVars>
      </dgm:prSet>
      <dgm:spPr/>
    </dgm:pt>
    <dgm:pt modelId="{B1E2901E-0552-4667-836F-666FA5D49B74}" type="pres">
      <dgm:prSet presAssocID="{9CF172C1-4C4C-473E-992B-98D7662DA9C8}" presName="nodeRect" presStyleLbl="alignNode1" presStyleIdx="3" presStyleCnt="4">
        <dgm:presLayoutVars>
          <dgm:bulletEnabled val="1"/>
        </dgm:presLayoutVars>
      </dgm:prSet>
      <dgm:spPr/>
    </dgm:pt>
  </dgm:ptLst>
  <dgm:cxnLst>
    <dgm:cxn modelId="{7EE9CB13-B0BC-4DE9-BA6C-8209A69FA691}" type="presOf" srcId="{E81B5FC2-0BEF-4A1A-AAB9-A824DCB29B7B}" destId="{33B492D7-68B6-4589-84D1-C9AEE1208CFB}" srcOrd="0" destOrd="0" presId="urn:microsoft.com/office/officeart/2016/7/layout/LinearBlockProcessNumbered"/>
    <dgm:cxn modelId="{BE331A23-3B1D-4C2D-BFBC-8616BB813BAD}" type="presOf" srcId="{1D5B5BA9-5213-4894-B0C7-E9D3D23395BD}" destId="{EB676F4B-4CCA-463C-B6F0-B5E8B6020BEC}" srcOrd="1" destOrd="0" presId="urn:microsoft.com/office/officeart/2016/7/layout/LinearBlockProcessNumbered"/>
    <dgm:cxn modelId="{500D553C-608D-4CB4-B143-9AFA36328FCA}" srcId="{45FF80EA-FF75-46DB-A834-D7B7EB4C4A0E}" destId="{181C4411-DE6D-4CAB-893E-3EAEB78D194D}" srcOrd="0" destOrd="0" parTransId="{128EEF78-B494-4045-A383-5FD7B2828AD4}" sibTransId="{7B95F1D5-8A81-4375-905B-F6CFCC79E862}"/>
    <dgm:cxn modelId="{3ED6ED5F-315B-4129-B518-3377B171C150}" type="presOf" srcId="{45FF80EA-FF75-46DB-A834-D7B7EB4C4A0E}" destId="{875BCF01-4F39-495B-9F35-2C788069418C}" srcOrd="0" destOrd="0" presId="urn:microsoft.com/office/officeart/2016/7/layout/LinearBlockProcessNumbered"/>
    <dgm:cxn modelId="{914A1072-48F1-4004-A900-5BAF67C7BE48}" srcId="{45FF80EA-FF75-46DB-A834-D7B7EB4C4A0E}" destId="{1D5B5BA9-5213-4894-B0C7-E9D3D23395BD}" srcOrd="2" destOrd="0" parTransId="{8C808110-E214-4BCB-8375-F0DAC4EC804E}" sibTransId="{F1A15220-3941-4FEC-B307-D7D43EA7C5A5}"/>
    <dgm:cxn modelId="{5CD7E25A-3C5B-4EF8-927D-9987374DA4F9}" type="presOf" srcId="{9CF172C1-4C4C-473E-992B-98D7662DA9C8}" destId="{B1E2901E-0552-4667-836F-666FA5D49B74}" srcOrd="1" destOrd="0" presId="urn:microsoft.com/office/officeart/2016/7/layout/LinearBlockProcessNumbered"/>
    <dgm:cxn modelId="{C3DD4E81-D6E7-42A8-B227-C81B42E1DEF1}" type="presOf" srcId="{1D5B5BA9-5213-4894-B0C7-E9D3D23395BD}" destId="{DBDE1D46-6451-4D43-8AA6-8B8479101CD4}" srcOrd="0" destOrd="0" presId="urn:microsoft.com/office/officeart/2016/7/layout/LinearBlockProcessNumbered"/>
    <dgm:cxn modelId="{A8512195-4F21-4508-9D95-99AD274A373F}" type="presOf" srcId="{02EAC8BB-B719-4A21-9B86-8CB5A0ABB34D}" destId="{7F575FFE-6ACB-48F9-A5CB-4337C6EF855B}" srcOrd="0" destOrd="0" presId="urn:microsoft.com/office/officeart/2016/7/layout/LinearBlockProcessNumbered"/>
    <dgm:cxn modelId="{C831FA9F-3D95-4C5A-B202-CFAE27D62EE2}" srcId="{45FF80EA-FF75-46DB-A834-D7B7EB4C4A0E}" destId="{9CF172C1-4C4C-473E-992B-98D7662DA9C8}" srcOrd="3" destOrd="0" parTransId="{3DA83662-FB4D-474B-B1F1-929D6A951DBF}" sibTransId="{02EAC8BB-B719-4A21-9B86-8CB5A0ABB34D}"/>
    <dgm:cxn modelId="{977D57A0-AA79-4A28-860A-CE318834FDFB}" type="presOf" srcId="{55F3B44C-0243-4CBB-8972-56FE9B2C3941}" destId="{3277A6DF-DDE1-415C-82C5-0938EAEF4B28}" srcOrd="0" destOrd="0" presId="urn:microsoft.com/office/officeart/2016/7/layout/LinearBlockProcessNumbered"/>
    <dgm:cxn modelId="{80F089A6-F29D-4173-8823-A12942133BEF}" type="presOf" srcId="{9CF172C1-4C4C-473E-992B-98D7662DA9C8}" destId="{4B8C6CD2-18A8-4C2C-9C07-E20F0F368EA1}" srcOrd="0" destOrd="0" presId="urn:microsoft.com/office/officeart/2016/7/layout/LinearBlockProcessNumbered"/>
    <dgm:cxn modelId="{FAEEF4AC-6D58-4E29-9BE2-905590212B38}" type="presOf" srcId="{181C4411-DE6D-4CAB-893E-3EAEB78D194D}" destId="{8431CBEE-C990-4DF6-A66C-8F5A2E6E3B69}" srcOrd="0" destOrd="0" presId="urn:microsoft.com/office/officeart/2016/7/layout/LinearBlockProcessNumbered"/>
    <dgm:cxn modelId="{1132F6AD-2CCC-409A-A7C9-43F7EBA5963D}" srcId="{45FF80EA-FF75-46DB-A834-D7B7EB4C4A0E}" destId="{E81B5FC2-0BEF-4A1A-AAB9-A824DCB29B7B}" srcOrd="1" destOrd="0" parTransId="{FA15C12E-9DE8-44E5-857E-CC92502E6A7D}" sibTransId="{55F3B44C-0243-4CBB-8972-56FE9B2C3941}"/>
    <dgm:cxn modelId="{759F5DB3-1685-4E86-BF3B-AF2A14094D9D}" type="presOf" srcId="{F1A15220-3941-4FEC-B307-D7D43EA7C5A5}" destId="{38C61196-206A-434E-9DC1-0234368779E2}" srcOrd="0" destOrd="0" presId="urn:microsoft.com/office/officeart/2016/7/layout/LinearBlockProcessNumbered"/>
    <dgm:cxn modelId="{A29A22C2-C9E6-4C7C-A836-1AF3F8417F2E}" type="presOf" srcId="{7B95F1D5-8A81-4375-905B-F6CFCC79E862}" destId="{B045D43F-A7DA-438A-B377-EC8605119511}" srcOrd="0" destOrd="0" presId="urn:microsoft.com/office/officeart/2016/7/layout/LinearBlockProcessNumbered"/>
    <dgm:cxn modelId="{95D85DDE-7F41-4563-8B30-0BA51C55C1E8}" type="presOf" srcId="{E81B5FC2-0BEF-4A1A-AAB9-A824DCB29B7B}" destId="{9A24A0A6-647D-414A-867B-1DC3282468AD}" srcOrd="1" destOrd="0" presId="urn:microsoft.com/office/officeart/2016/7/layout/LinearBlockProcessNumbered"/>
    <dgm:cxn modelId="{628DE6F2-EE0B-4290-BAB0-66B52E7323A9}" type="presOf" srcId="{181C4411-DE6D-4CAB-893E-3EAEB78D194D}" destId="{97554BAB-4289-4D95-8CA7-6D8EC60B43A5}" srcOrd="1" destOrd="0" presId="urn:microsoft.com/office/officeart/2016/7/layout/LinearBlockProcessNumbered"/>
    <dgm:cxn modelId="{6076A6A2-E832-4CCF-9A44-DBC50FED48C0}" type="presParOf" srcId="{875BCF01-4F39-495B-9F35-2C788069418C}" destId="{B396A85F-C2AD-428F-A07E-3DC31EC95562}" srcOrd="0" destOrd="0" presId="urn:microsoft.com/office/officeart/2016/7/layout/LinearBlockProcessNumbered"/>
    <dgm:cxn modelId="{91166639-BAE2-470E-8E53-E467F0B5830A}" type="presParOf" srcId="{B396A85F-C2AD-428F-A07E-3DC31EC95562}" destId="{8431CBEE-C990-4DF6-A66C-8F5A2E6E3B69}" srcOrd="0" destOrd="0" presId="urn:microsoft.com/office/officeart/2016/7/layout/LinearBlockProcessNumbered"/>
    <dgm:cxn modelId="{25EE34F2-E6F1-4ED6-9597-15F2EB042767}" type="presParOf" srcId="{B396A85F-C2AD-428F-A07E-3DC31EC95562}" destId="{B045D43F-A7DA-438A-B377-EC8605119511}" srcOrd="1" destOrd="0" presId="urn:microsoft.com/office/officeart/2016/7/layout/LinearBlockProcessNumbered"/>
    <dgm:cxn modelId="{7C604ECF-3FFB-4F79-89F6-A806288369A5}" type="presParOf" srcId="{B396A85F-C2AD-428F-A07E-3DC31EC95562}" destId="{97554BAB-4289-4D95-8CA7-6D8EC60B43A5}" srcOrd="2" destOrd="0" presId="urn:microsoft.com/office/officeart/2016/7/layout/LinearBlockProcessNumbered"/>
    <dgm:cxn modelId="{CAD3FA5D-24D0-420A-B586-DB8BB392D1F3}" type="presParOf" srcId="{875BCF01-4F39-495B-9F35-2C788069418C}" destId="{F088354D-97C4-4E54-AC96-6E4C34791FD6}" srcOrd="1" destOrd="0" presId="urn:microsoft.com/office/officeart/2016/7/layout/LinearBlockProcessNumbered"/>
    <dgm:cxn modelId="{0DB2CC2A-022A-426E-B40B-2184CB71EF22}" type="presParOf" srcId="{875BCF01-4F39-495B-9F35-2C788069418C}" destId="{89FA59DC-016E-4FC6-8BE9-C8381C81B8A1}" srcOrd="2" destOrd="0" presId="urn:microsoft.com/office/officeart/2016/7/layout/LinearBlockProcessNumbered"/>
    <dgm:cxn modelId="{4DDDA363-424D-4EF5-B059-E47C63403661}" type="presParOf" srcId="{89FA59DC-016E-4FC6-8BE9-C8381C81B8A1}" destId="{33B492D7-68B6-4589-84D1-C9AEE1208CFB}" srcOrd="0" destOrd="0" presId="urn:microsoft.com/office/officeart/2016/7/layout/LinearBlockProcessNumbered"/>
    <dgm:cxn modelId="{B00D0667-B172-441F-AA19-30A85106630D}" type="presParOf" srcId="{89FA59DC-016E-4FC6-8BE9-C8381C81B8A1}" destId="{3277A6DF-DDE1-415C-82C5-0938EAEF4B28}" srcOrd="1" destOrd="0" presId="urn:microsoft.com/office/officeart/2016/7/layout/LinearBlockProcessNumbered"/>
    <dgm:cxn modelId="{5D4E1866-0DD8-48F5-B0A6-77FD0497FE85}" type="presParOf" srcId="{89FA59DC-016E-4FC6-8BE9-C8381C81B8A1}" destId="{9A24A0A6-647D-414A-867B-1DC3282468AD}" srcOrd="2" destOrd="0" presId="urn:microsoft.com/office/officeart/2016/7/layout/LinearBlockProcessNumbered"/>
    <dgm:cxn modelId="{0BFDFFBF-7F26-4C29-9A16-680CC6A2D4D8}" type="presParOf" srcId="{875BCF01-4F39-495B-9F35-2C788069418C}" destId="{A83427D4-F753-447E-984F-8BD4EC9277D1}" srcOrd="3" destOrd="0" presId="urn:microsoft.com/office/officeart/2016/7/layout/LinearBlockProcessNumbered"/>
    <dgm:cxn modelId="{15238969-E599-4A58-B5AE-9F4D4FCC4212}" type="presParOf" srcId="{875BCF01-4F39-495B-9F35-2C788069418C}" destId="{542F372B-267D-49F4-AE27-BA2D9A6416A7}" srcOrd="4" destOrd="0" presId="urn:microsoft.com/office/officeart/2016/7/layout/LinearBlockProcessNumbered"/>
    <dgm:cxn modelId="{8F138AF5-71ED-4306-89E5-7841AEEFC2A9}" type="presParOf" srcId="{542F372B-267D-49F4-AE27-BA2D9A6416A7}" destId="{DBDE1D46-6451-4D43-8AA6-8B8479101CD4}" srcOrd="0" destOrd="0" presId="urn:microsoft.com/office/officeart/2016/7/layout/LinearBlockProcessNumbered"/>
    <dgm:cxn modelId="{56E528C7-04CA-4C70-BA63-E80D28AAE360}" type="presParOf" srcId="{542F372B-267D-49F4-AE27-BA2D9A6416A7}" destId="{38C61196-206A-434E-9DC1-0234368779E2}" srcOrd="1" destOrd="0" presId="urn:microsoft.com/office/officeart/2016/7/layout/LinearBlockProcessNumbered"/>
    <dgm:cxn modelId="{C4F59F3E-CACA-413C-9F64-3AC32E865515}" type="presParOf" srcId="{542F372B-267D-49F4-AE27-BA2D9A6416A7}" destId="{EB676F4B-4CCA-463C-B6F0-B5E8B6020BEC}" srcOrd="2" destOrd="0" presId="urn:microsoft.com/office/officeart/2016/7/layout/LinearBlockProcessNumbered"/>
    <dgm:cxn modelId="{B0BFD75B-DCB4-4B6C-9EA9-24D288DDF7BE}" type="presParOf" srcId="{875BCF01-4F39-495B-9F35-2C788069418C}" destId="{70E224BD-488A-4C2C-BD50-39FCA8BA47A8}" srcOrd="5" destOrd="0" presId="urn:microsoft.com/office/officeart/2016/7/layout/LinearBlockProcessNumbered"/>
    <dgm:cxn modelId="{99209939-DC86-48AC-95F6-C364C06FDC3D}" type="presParOf" srcId="{875BCF01-4F39-495B-9F35-2C788069418C}" destId="{56D7E88D-6EF9-4432-8234-6BBF436E5D3E}" srcOrd="6" destOrd="0" presId="urn:microsoft.com/office/officeart/2016/7/layout/LinearBlockProcessNumbered"/>
    <dgm:cxn modelId="{6EA9807E-AD84-405A-B3E9-80F9481A9726}" type="presParOf" srcId="{56D7E88D-6EF9-4432-8234-6BBF436E5D3E}" destId="{4B8C6CD2-18A8-4C2C-9C07-E20F0F368EA1}" srcOrd="0" destOrd="0" presId="urn:microsoft.com/office/officeart/2016/7/layout/LinearBlockProcessNumbered"/>
    <dgm:cxn modelId="{77CC80DC-DC9B-4E93-B0B9-C37856AF1A0E}" type="presParOf" srcId="{56D7E88D-6EF9-4432-8234-6BBF436E5D3E}" destId="{7F575FFE-6ACB-48F9-A5CB-4337C6EF855B}" srcOrd="1" destOrd="0" presId="urn:microsoft.com/office/officeart/2016/7/layout/LinearBlockProcessNumbered"/>
    <dgm:cxn modelId="{7AFA57C4-97FC-4D6D-8097-958C6E5A3918}" type="presParOf" srcId="{56D7E88D-6EF9-4432-8234-6BBF436E5D3E}" destId="{B1E2901E-0552-4667-836F-666FA5D49B74}"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7BFB2-3949-4A20-853F-0B78F9E63FF3}"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5C2A09C8-D12A-47E7-AE35-BD2BBFC13B5C}">
      <dgm:prSet/>
      <dgm:spPr/>
      <dgm:t>
        <a:bodyPr/>
        <a:lstStyle/>
        <a:p>
          <a:r>
            <a:rPr lang="hr-HR" b="0" i="0">
              <a:latin typeface="Arial" panose="020B0604020202020204" pitchFamily="34" charset="0"/>
              <a:cs typeface="Arial" panose="020B0604020202020204" pitchFamily="34" charset="0"/>
            </a:rPr>
            <a:t>Probajte vratiti </a:t>
          </a:r>
          <a:r>
            <a:rPr lang="en-US" b="0" i="0">
              <a:latin typeface="Arial" panose="020B0604020202020204" pitchFamily="34" charset="0"/>
              <a:cs typeface="Arial" panose="020B0604020202020204" pitchFamily="34" charset="0"/>
            </a:rPr>
            <a:t>istu maštu koju ste imali kad</a:t>
          </a:r>
          <a:r>
            <a:rPr lang="hr-HR" b="0" i="0">
              <a:latin typeface="Arial" panose="020B0604020202020204" pitchFamily="34" charset="0"/>
              <a:cs typeface="Arial" panose="020B0604020202020204" pitchFamily="34" charset="0"/>
            </a:rPr>
            <a:t>a </a:t>
          </a:r>
          <a:r>
            <a:rPr lang="en-US" b="0" i="0">
              <a:latin typeface="Arial" panose="020B0604020202020204" pitchFamily="34" charset="0"/>
              <a:cs typeface="Arial" panose="020B0604020202020204" pitchFamily="34" charset="0"/>
            </a:rPr>
            <a:t>ste imali pet godina. Tada vam nitko nije rekao da je nekorektno spajati čudne i bizarne kombinacije ideja, vi ste to učinili prirodno.</a:t>
          </a:r>
          <a:endParaRPr lang="en-US">
            <a:latin typeface="Arial" panose="020B0604020202020204" pitchFamily="34" charset="0"/>
            <a:cs typeface="Arial" panose="020B0604020202020204" pitchFamily="34" charset="0"/>
          </a:endParaRPr>
        </a:p>
      </dgm:t>
    </dgm:pt>
    <dgm:pt modelId="{38439841-3066-4946-A8CE-3B98EA19934A}" type="parTrans" cxnId="{36EDD49B-3772-41B0-8614-A646217A2828}">
      <dgm:prSet/>
      <dgm:spPr/>
      <dgm:t>
        <a:bodyPr/>
        <a:lstStyle/>
        <a:p>
          <a:endParaRPr lang="en-US">
            <a:latin typeface="Arial" panose="020B0604020202020204" pitchFamily="34" charset="0"/>
            <a:cs typeface="Arial" panose="020B0604020202020204" pitchFamily="34" charset="0"/>
          </a:endParaRPr>
        </a:p>
      </dgm:t>
    </dgm:pt>
    <dgm:pt modelId="{E60F8A11-90C5-459F-9907-7A6516E9B687}" type="sibTrans" cxnId="{36EDD49B-3772-41B0-8614-A646217A2828}">
      <dgm:prSet phldrT="1" phldr="0"/>
      <dgm:spPr/>
      <dgm:t>
        <a:bodyPr/>
        <a:lstStyle/>
        <a:p>
          <a:r>
            <a:rPr lang="en-US">
              <a:latin typeface="Arial" panose="020B0604020202020204" pitchFamily="34" charset="0"/>
              <a:cs typeface="Arial" panose="020B0604020202020204" pitchFamily="34" charset="0"/>
            </a:rPr>
            <a:t>1</a:t>
          </a:r>
        </a:p>
      </dgm:t>
    </dgm:pt>
    <dgm:pt modelId="{93C23A4C-88E3-4967-BDD5-ECBD174573CC}">
      <dgm:prSet/>
      <dgm:spPr/>
      <dgm:t>
        <a:bodyPr/>
        <a:lstStyle/>
        <a:p>
          <a:r>
            <a:rPr lang="en-US" b="0" i="0">
              <a:latin typeface="Arial" panose="020B0604020202020204" pitchFamily="34" charset="0"/>
              <a:cs typeface="Arial" panose="020B0604020202020204" pitchFamily="34" charset="0"/>
            </a:rPr>
            <a:t>Bili ste spremni rastaviti svaku igračku i pokušati shvatiti kako stvari funkcioniraju.</a:t>
          </a:r>
          <a:endParaRPr lang="en-US">
            <a:latin typeface="Arial" panose="020B0604020202020204" pitchFamily="34" charset="0"/>
            <a:cs typeface="Arial" panose="020B0604020202020204" pitchFamily="34" charset="0"/>
          </a:endParaRPr>
        </a:p>
      </dgm:t>
    </dgm:pt>
    <dgm:pt modelId="{E219C719-6FC0-452A-A374-59BADE2FC53E}" type="parTrans" cxnId="{6FBDAF05-4AC4-4AA9-8618-70AFACF99CEE}">
      <dgm:prSet/>
      <dgm:spPr/>
      <dgm:t>
        <a:bodyPr/>
        <a:lstStyle/>
        <a:p>
          <a:endParaRPr lang="en-US">
            <a:latin typeface="Arial" panose="020B0604020202020204" pitchFamily="34" charset="0"/>
            <a:cs typeface="Arial" panose="020B0604020202020204" pitchFamily="34" charset="0"/>
          </a:endParaRPr>
        </a:p>
      </dgm:t>
    </dgm:pt>
    <dgm:pt modelId="{56B42906-6B2C-440D-9995-6C757EEA3F99}" type="sibTrans" cxnId="{6FBDAF05-4AC4-4AA9-8618-70AFACF99CEE}">
      <dgm:prSet phldrT="2" phldr="0"/>
      <dgm:spPr/>
      <dgm:t>
        <a:bodyPr/>
        <a:lstStyle/>
        <a:p>
          <a:r>
            <a:rPr lang="en-US">
              <a:latin typeface="Arial" panose="020B0604020202020204" pitchFamily="34" charset="0"/>
              <a:cs typeface="Arial" panose="020B0604020202020204" pitchFamily="34" charset="0"/>
            </a:rPr>
            <a:t>2</a:t>
          </a:r>
        </a:p>
      </dgm:t>
    </dgm:pt>
    <dgm:pt modelId="{1BBEFF96-F28D-4007-A9FA-4DAA8F0D78B8}">
      <dgm:prSet/>
      <dgm:spPr/>
      <dgm:t>
        <a:bodyPr/>
        <a:lstStyle/>
        <a:p>
          <a:r>
            <a:rPr lang="en-US" b="0" i="0">
              <a:latin typeface="Arial" panose="020B0604020202020204" pitchFamily="34" charset="0"/>
              <a:cs typeface="Arial" panose="020B0604020202020204" pitchFamily="34" charset="0"/>
            </a:rPr>
            <a:t>Zapitajte se kako bi koncepti koje ste naučili funkcionirali u različitim okolnostima?</a:t>
          </a:r>
          <a:endParaRPr lang="en-US">
            <a:latin typeface="Arial" panose="020B0604020202020204" pitchFamily="34" charset="0"/>
            <a:cs typeface="Arial" panose="020B0604020202020204" pitchFamily="34" charset="0"/>
          </a:endParaRPr>
        </a:p>
      </dgm:t>
    </dgm:pt>
    <dgm:pt modelId="{337DDFAC-B023-4F0D-A4FC-5AC37F461540}" type="parTrans" cxnId="{201AA5B3-F2AC-4E39-89D6-6A107CF38BE3}">
      <dgm:prSet/>
      <dgm:spPr/>
      <dgm:t>
        <a:bodyPr/>
        <a:lstStyle/>
        <a:p>
          <a:endParaRPr lang="en-US">
            <a:latin typeface="Arial" panose="020B0604020202020204" pitchFamily="34" charset="0"/>
            <a:cs typeface="Arial" panose="020B0604020202020204" pitchFamily="34" charset="0"/>
          </a:endParaRPr>
        </a:p>
      </dgm:t>
    </dgm:pt>
    <dgm:pt modelId="{8E742CD2-9EF7-4146-A889-FC6C6376111A}" type="sibTrans" cxnId="{201AA5B3-F2AC-4E39-89D6-6A107CF38BE3}">
      <dgm:prSet phldrT="3" phldr="0"/>
      <dgm:spPr/>
      <dgm:t>
        <a:bodyPr/>
        <a:lstStyle/>
        <a:p>
          <a:r>
            <a:rPr lang="en-US">
              <a:latin typeface="Arial" panose="020B0604020202020204" pitchFamily="34" charset="0"/>
              <a:cs typeface="Arial" panose="020B0604020202020204" pitchFamily="34" charset="0"/>
            </a:rPr>
            <a:t>3</a:t>
          </a:r>
        </a:p>
      </dgm:t>
    </dgm:pt>
    <dgm:pt modelId="{F057E51D-5DFF-43E1-A529-C6A5DFF386CA}" type="pres">
      <dgm:prSet presAssocID="{A497BFB2-3949-4A20-853F-0B78F9E63FF3}" presName="Name0" presStyleCnt="0">
        <dgm:presLayoutVars>
          <dgm:animLvl val="lvl"/>
          <dgm:resizeHandles val="exact"/>
        </dgm:presLayoutVars>
      </dgm:prSet>
      <dgm:spPr/>
    </dgm:pt>
    <dgm:pt modelId="{95FDB310-B9F5-4670-AAB5-CA9828830D31}" type="pres">
      <dgm:prSet presAssocID="{5C2A09C8-D12A-47E7-AE35-BD2BBFC13B5C}" presName="compositeNode" presStyleCnt="0">
        <dgm:presLayoutVars>
          <dgm:bulletEnabled val="1"/>
        </dgm:presLayoutVars>
      </dgm:prSet>
      <dgm:spPr/>
    </dgm:pt>
    <dgm:pt modelId="{5B322123-68B3-4074-B3BC-B358BB89DA4F}" type="pres">
      <dgm:prSet presAssocID="{5C2A09C8-D12A-47E7-AE35-BD2BBFC13B5C}" presName="bgRect" presStyleLbl="bgAccFollowNode1" presStyleIdx="0" presStyleCnt="3"/>
      <dgm:spPr/>
    </dgm:pt>
    <dgm:pt modelId="{62E5775F-F244-461D-B1CB-53F55D4635A8}" type="pres">
      <dgm:prSet presAssocID="{E60F8A11-90C5-459F-9907-7A6516E9B687}" presName="sibTransNodeCircle" presStyleLbl="alignNode1" presStyleIdx="0" presStyleCnt="6">
        <dgm:presLayoutVars>
          <dgm:chMax val="0"/>
          <dgm:bulletEnabled/>
        </dgm:presLayoutVars>
      </dgm:prSet>
      <dgm:spPr/>
    </dgm:pt>
    <dgm:pt modelId="{A5AEDFD3-67DB-466F-8C48-B7B04FAA9224}" type="pres">
      <dgm:prSet presAssocID="{5C2A09C8-D12A-47E7-AE35-BD2BBFC13B5C}" presName="bottomLine" presStyleLbl="alignNode1" presStyleIdx="1" presStyleCnt="6">
        <dgm:presLayoutVars/>
      </dgm:prSet>
      <dgm:spPr/>
    </dgm:pt>
    <dgm:pt modelId="{0CDA1095-B7CB-4549-AEEA-9BAE9B123D86}" type="pres">
      <dgm:prSet presAssocID="{5C2A09C8-D12A-47E7-AE35-BD2BBFC13B5C}" presName="nodeText" presStyleLbl="bgAccFollowNode1" presStyleIdx="0" presStyleCnt="3">
        <dgm:presLayoutVars>
          <dgm:bulletEnabled val="1"/>
        </dgm:presLayoutVars>
      </dgm:prSet>
      <dgm:spPr/>
    </dgm:pt>
    <dgm:pt modelId="{27D503FE-46D5-402A-BC72-31DE89B900C2}" type="pres">
      <dgm:prSet presAssocID="{E60F8A11-90C5-459F-9907-7A6516E9B687}" presName="sibTrans" presStyleCnt="0"/>
      <dgm:spPr/>
    </dgm:pt>
    <dgm:pt modelId="{D407A2F6-E297-45EB-B054-2DFBFE77D125}" type="pres">
      <dgm:prSet presAssocID="{93C23A4C-88E3-4967-BDD5-ECBD174573CC}" presName="compositeNode" presStyleCnt="0">
        <dgm:presLayoutVars>
          <dgm:bulletEnabled val="1"/>
        </dgm:presLayoutVars>
      </dgm:prSet>
      <dgm:spPr/>
    </dgm:pt>
    <dgm:pt modelId="{31F1610B-AFC6-4DED-B6CB-0C4770067FCA}" type="pres">
      <dgm:prSet presAssocID="{93C23A4C-88E3-4967-BDD5-ECBD174573CC}" presName="bgRect" presStyleLbl="bgAccFollowNode1" presStyleIdx="1" presStyleCnt="3"/>
      <dgm:spPr/>
    </dgm:pt>
    <dgm:pt modelId="{9AEC2C30-9189-4778-86A2-44E4A04F881D}" type="pres">
      <dgm:prSet presAssocID="{56B42906-6B2C-440D-9995-6C757EEA3F99}" presName="sibTransNodeCircle" presStyleLbl="alignNode1" presStyleIdx="2" presStyleCnt="6">
        <dgm:presLayoutVars>
          <dgm:chMax val="0"/>
          <dgm:bulletEnabled/>
        </dgm:presLayoutVars>
      </dgm:prSet>
      <dgm:spPr/>
    </dgm:pt>
    <dgm:pt modelId="{B3A6F71E-0A1C-4408-AA7A-6ECB6BC019DE}" type="pres">
      <dgm:prSet presAssocID="{93C23A4C-88E3-4967-BDD5-ECBD174573CC}" presName="bottomLine" presStyleLbl="alignNode1" presStyleIdx="3" presStyleCnt="6">
        <dgm:presLayoutVars/>
      </dgm:prSet>
      <dgm:spPr/>
    </dgm:pt>
    <dgm:pt modelId="{1F85091C-AAF2-4BDE-B25E-44440526D874}" type="pres">
      <dgm:prSet presAssocID="{93C23A4C-88E3-4967-BDD5-ECBD174573CC}" presName="nodeText" presStyleLbl="bgAccFollowNode1" presStyleIdx="1" presStyleCnt="3">
        <dgm:presLayoutVars>
          <dgm:bulletEnabled val="1"/>
        </dgm:presLayoutVars>
      </dgm:prSet>
      <dgm:spPr/>
    </dgm:pt>
    <dgm:pt modelId="{6345556F-D60E-45F9-AF5E-157349AB37BD}" type="pres">
      <dgm:prSet presAssocID="{56B42906-6B2C-440D-9995-6C757EEA3F99}" presName="sibTrans" presStyleCnt="0"/>
      <dgm:spPr/>
    </dgm:pt>
    <dgm:pt modelId="{6B7F5868-8EE2-42C4-AE09-314F11B71C28}" type="pres">
      <dgm:prSet presAssocID="{1BBEFF96-F28D-4007-A9FA-4DAA8F0D78B8}" presName="compositeNode" presStyleCnt="0">
        <dgm:presLayoutVars>
          <dgm:bulletEnabled val="1"/>
        </dgm:presLayoutVars>
      </dgm:prSet>
      <dgm:spPr/>
    </dgm:pt>
    <dgm:pt modelId="{A2F8319E-9126-4206-94ED-6C93BDF78F4F}" type="pres">
      <dgm:prSet presAssocID="{1BBEFF96-F28D-4007-A9FA-4DAA8F0D78B8}" presName="bgRect" presStyleLbl="bgAccFollowNode1" presStyleIdx="2" presStyleCnt="3"/>
      <dgm:spPr/>
    </dgm:pt>
    <dgm:pt modelId="{E0778691-D28C-417F-9520-C0B0979DA376}" type="pres">
      <dgm:prSet presAssocID="{8E742CD2-9EF7-4146-A889-FC6C6376111A}" presName="sibTransNodeCircle" presStyleLbl="alignNode1" presStyleIdx="4" presStyleCnt="6">
        <dgm:presLayoutVars>
          <dgm:chMax val="0"/>
          <dgm:bulletEnabled/>
        </dgm:presLayoutVars>
      </dgm:prSet>
      <dgm:spPr/>
    </dgm:pt>
    <dgm:pt modelId="{77EF74BB-B38C-49C0-9A35-001579FE8825}" type="pres">
      <dgm:prSet presAssocID="{1BBEFF96-F28D-4007-A9FA-4DAA8F0D78B8}" presName="bottomLine" presStyleLbl="alignNode1" presStyleIdx="5" presStyleCnt="6">
        <dgm:presLayoutVars/>
      </dgm:prSet>
      <dgm:spPr/>
    </dgm:pt>
    <dgm:pt modelId="{0C8B34DF-448B-4722-A583-D405CE59F740}" type="pres">
      <dgm:prSet presAssocID="{1BBEFF96-F28D-4007-A9FA-4DAA8F0D78B8}" presName="nodeText" presStyleLbl="bgAccFollowNode1" presStyleIdx="2" presStyleCnt="3">
        <dgm:presLayoutVars>
          <dgm:bulletEnabled val="1"/>
        </dgm:presLayoutVars>
      </dgm:prSet>
      <dgm:spPr/>
    </dgm:pt>
  </dgm:ptLst>
  <dgm:cxnLst>
    <dgm:cxn modelId="{6FBDAF05-4AC4-4AA9-8618-70AFACF99CEE}" srcId="{A497BFB2-3949-4A20-853F-0B78F9E63FF3}" destId="{93C23A4C-88E3-4967-BDD5-ECBD174573CC}" srcOrd="1" destOrd="0" parTransId="{E219C719-6FC0-452A-A374-59BADE2FC53E}" sibTransId="{56B42906-6B2C-440D-9995-6C757EEA3F99}"/>
    <dgm:cxn modelId="{E2AC9917-DA6F-47A9-A3B4-67433F35E009}" type="presOf" srcId="{56B42906-6B2C-440D-9995-6C757EEA3F99}" destId="{9AEC2C30-9189-4778-86A2-44E4A04F881D}" srcOrd="0" destOrd="0" presId="urn:microsoft.com/office/officeart/2016/7/layout/BasicLinearProcessNumbered"/>
    <dgm:cxn modelId="{62172E2A-2197-447E-88FA-D5876889EBCC}" type="presOf" srcId="{93C23A4C-88E3-4967-BDD5-ECBD174573CC}" destId="{31F1610B-AFC6-4DED-B6CB-0C4770067FCA}" srcOrd="0" destOrd="0" presId="urn:microsoft.com/office/officeart/2016/7/layout/BasicLinearProcessNumbered"/>
    <dgm:cxn modelId="{85C0186D-01C9-48D1-9E02-E6F099EA73E3}" type="presOf" srcId="{1BBEFF96-F28D-4007-A9FA-4DAA8F0D78B8}" destId="{0C8B34DF-448B-4722-A583-D405CE59F740}" srcOrd="1" destOrd="0" presId="urn:microsoft.com/office/officeart/2016/7/layout/BasicLinearProcessNumbered"/>
    <dgm:cxn modelId="{78A22B74-1D68-4A3C-9F20-6AC555AE6D9D}" type="presOf" srcId="{1BBEFF96-F28D-4007-A9FA-4DAA8F0D78B8}" destId="{A2F8319E-9126-4206-94ED-6C93BDF78F4F}" srcOrd="0" destOrd="0" presId="urn:microsoft.com/office/officeart/2016/7/layout/BasicLinearProcessNumbered"/>
    <dgm:cxn modelId="{E5E70B76-61BD-4080-AA4F-3FE8B63ECC3F}" type="presOf" srcId="{5C2A09C8-D12A-47E7-AE35-BD2BBFC13B5C}" destId="{0CDA1095-B7CB-4549-AEEA-9BAE9B123D86}" srcOrd="1" destOrd="0" presId="urn:microsoft.com/office/officeart/2016/7/layout/BasicLinearProcessNumbered"/>
    <dgm:cxn modelId="{36EDD49B-3772-41B0-8614-A646217A2828}" srcId="{A497BFB2-3949-4A20-853F-0B78F9E63FF3}" destId="{5C2A09C8-D12A-47E7-AE35-BD2BBFC13B5C}" srcOrd="0" destOrd="0" parTransId="{38439841-3066-4946-A8CE-3B98EA19934A}" sibTransId="{E60F8A11-90C5-459F-9907-7A6516E9B687}"/>
    <dgm:cxn modelId="{201AA5B3-F2AC-4E39-89D6-6A107CF38BE3}" srcId="{A497BFB2-3949-4A20-853F-0B78F9E63FF3}" destId="{1BBEFF96-F28D-4007-A9FA-4DAA8F0D78B8}" srcOrd="2" destOrd="0" parTransId="{337DDFAC-B023-4F0D-A4FC-5AC37F461540}" sibTransId="{8E742CD2-9EF7-4146-A889-FC6C6376111A}"/>
    <dgm:cxn modelId="{A3D478CD-674C-49B3-9A8F-5D5C7275195B}" type="presOf" srcId="{93C23A4C-88E3-4967-BDD5-ECBD174573CC}" destId="{1F85091C-AAF2-4BDE-B25E-44440526D874}" srcOrd="1" destOrd="0" presId="urn:microsoft.com/office/officeart/2016/7/layout/BasicLinearProcessNumbered"/>
    <dgm:cxn modelId="{B7FA90DF-03D0-4E41-9550-DEBB517794E8}" type="presOf" srcId="{A497BFB2-3949-4A20-853F-0B78F9E63FF3}" destId="{F057E51D-5DFF-43E1-A529-C6A5DFF386CA}" srcOrd="0" destOrd="0" presId="urn:microsoft.com/office/officeart/2016/7/layout/BasicLinearProcessNumbered"/>
    <dgm:cxn modelId="{38722DE4-D639-4134-9228-92BEEFCF2654}" type="presOf" srcId="{E60F8A11-90C5-459F-9907-7A6516E9B687}" destId="{62E5775F-F244-461D-B1CB-53F55D4635A8}" srcOrd="0" destOrd="0" presId="urn:microsoft.com/office/officeart/2016/7/layout/BasicLinearProcessNumbered"/>
    <dgm:cxn modelId="{4411DEEC-CE16-42CE-94F1-D453AFBBF390}" type="presOf" srcId="{8E742CD2-9EF7-4146-A889-FC6C6376111A}" destId="{E0778691-D28C-417F-9520-C0B0979DA376}" srcOrd="0" destOrd="0" presId="urn:microsoft.com/office/officeart/2016/7/layout/BasicLinearProcessNumbered"/>
    <dgm:cxn modelId="{876D45F2-B544-4C33-93B6-8BB348023AD6}" type="presOf" srcId="{5C2A09C8-D12A-47E7-AE35-BD2BBFC13B5C}" destId="{5B322123-68B3-4074-B3BC-B358BB89DA4F}" srcOrd="0" destOrd="0" presId="urn:microsoft.com/office/officeart/2016/7/layout/BasicLinearProcessNumbered"/>
    <dgm:cxn modelId="{A89B6B17-3A8A-4572-8A07-53A0C732E367}" type="presParOf" srcId="{F057E51D-5DFF-43E1-A529-C6A5DFF386CA}" destId="{95FDB310-B9F5-4670-AAB5-CA9828830D31}" srcOrd="0" destOrd="0" presId="urn:microsoft.com/office/officeart/2016/7/layout/BasicLinearProcessNumbered"/>
    <dgm:cxn modelId="{6FCC8A47-3CD7-4989-BEC8-254768E042A4}" type="presParOf" srcId="{95FDB310-B9F5-4670-AAB5-CA9828830D31}" destId="{5B322123-68B3-4074-B3BC-B358BB89DA4F}" srcOrd="0" destOrd="0" presId="urn:microsoft.com/office/officeart/2016/7/layout/BasicLinearProcessNumbered"/>
    <dgm:cxn modelId="{DC5A4F2C-EEE2-4BEB-9761-08A9D1D0DC57}" type="presParOf" srcId="{95FDB310-B9F5-4670-AAB5-CA9828830D31}" destId="{62E5775F-F244-461D-B1CB-53F55D4635A8}" srcOrd="1" destOrd="0" presId="urn:microsoft.com/office/officeart/2016/7/layout/BasicLinearProcessNumbered"/>
    <dgm:cxn modelId="{6513CD63-EBAA-4B63-BC65-C365D9B0EF9C}" type="presParOf" srcId="{95FDB310-B9F5-4670-AAB5-CA9828830D31}" destId="{A5AEDFD3-67DB-466F-8C48-B7B04FAA9224}" srcOrd="2" destOrd="0" presId="urn:microsoft.com/office/officeart/2016/7/layout/BasicLinearProcessNumbered"/>
    <dgm:cxn modelId="{411D21B0-02B0-4046-8784-E71699FC21DF}" type="presParOf" srcId="{95FDB310-B9F5-4670-AAB5-CA9828830D31}" destId="{0CDA1095-B7CB-4549-AEEA-9BAE9B123D86}" srcOrd="3" destOrd="0" presId="urn:microsoft.com/office/officeart/2016/7/layout/BasicLinearProcessNumbered"/>
    <dgm:cxn modelId="{3D44E98D-EBA9-4A66-816F-77BAB9A80B0F}" type="presParOf" srcId="{F057E51D-5DFF-43E1-A529-C6A5DFF386CA}" destId="{27D503FE-46D5-402A-BC72-31DE89B900C2}" srcOrd="1" destOrd="0" presId="urn:microsoft.com/office/officeart/2016/7/layout/BasicLinearProcessNumbered"/>
    <dgm:cxn modelId="{2B8C9AA0-5582-46BA-A088-11470E8297D2}" type="presParOf" srcId="{F057E51D-5DFF-43E1-A529-C6A5DFF386CA}" destId="{D407A2F6-E297-45EB-B054-2DFBFE77D125}" srcOrd="2" destOrd="0" presId="urn:microsoft.com/office/officeart/2016/7/layout/BasicLinearProcessNumbered"/>
    <dgm:cxn modelId="{B49883E3-8E8D-4A4E-820B-7306C13BA349}" type="presParOf" srcId="{D407A2F6-E297-45EB-B054-2DFBFE77D125}" destId="{31F1610B-AFC6-4DED-B6CB-0C4770067FCA}" srcOrd="0" destOrd="0" presId="urn:microsoft.com/office/officeart/2016/7/layout/BasicLinearProcessNumbered"/>
    <dgm:cxn modelId="{3585F6C8-3A67-4D93-8ED2-8392AAB15F3A}" type="presParOf" srcId="{D407A2F6-E297-45EB-B054-2DFBFE77D125}" destId="{9AEC2C30-9189-4778-86A2-44E4A04F881D}" srcOrd="1" destOrd="0" presId="urn:microsoft.com/office/officeart/2016/7/layout/BasicLinearProcessNumbered"/>
    <dgm:cxn modelId="{4F9A8CB6-A2E6-4A75-A61D-75D4674C8530}" type="presParOf" srcId="{D407A2F6-E297-45EB-B054-2DFBFE77D125}" destId="{B3A6F71E-0A1C-4408-AA7A-6ECB6BC019DE}" srcOrd="2" destOrd="0" presId="urn:microsoft.com/office/officeart/2016/7/layout/BasicLinearProcessNumbered"/>
    <dgm:cxn modelId="{01206174-CF92-4B95-BFE3-191B080BC70E}" type="presParOf" srcId="{D407A2F6-E297-45EB-B054-2DFBFE77D125}" destId="{1F85091C-AAF2-4BDE-B25E-44440526D874}" srcOrd="3" destOrd="0" presId="urn:microsoft.com/office/officeart/2016/7/layout/BasicLinearProcessNumbered"/>
    <dgm:cxn modelId="{AB3CA8A1-E547-48FA-8535-C8F44565EF21}" type="presParOf" srcId="{F057E51D-5DFF-43E1-A529-C6A5DFF386CA}" destId="{6345556F-D60E-45F9-AF5E-157349AB37BD}" srcOrd="3" destOrd="0" presId="urn:microsoft.com/office/officeart/2016/7/layout/BasicLinearProcessNumbered"/>
    <dgm:cxn modelId="{1DD0BC21-8FA7-4910-B37C-517AF0EB721C}" type="presParOf" srcId="{F057E51D-5DFF-43E1-A529-C6A5DFF386CA}" destId="{6B7F5868-8EE2-42C4-AE09-314F11B71C28}" srcOrd="4" destOrd="0" presId="urn:microsoft.com/office/officeart/2016/7/layout/BasicLinearProcessNumbered"/>
    <dgm:cxn modelId="{A394B392-7957-427B-B3B1-19D8149B96FA}" type="presParOf" srcId="{6B7F5868-8EE2-42C4-AE09-314F11B71C28}" destId="{A2F8319E-9126-4206-94ED-6C93BDF78F4F}" srcOrd="0" destOrd="0" presId="urn:microsoft.com/office/officeart/2016/7/layout/BasicLinearProcessNumbered"/>
    <dgm:cxn modelId="{CDFC999E-DDE4-470B-B2A0-3E4579E26116}" type="presParOf" srcId="{6B7F5868-8EE2-42C4-AE09-314F11B71C28}" destId="{E0778691-D28C-417F-9520-C0B0979DA376}" srcOrd="1" destOrd="0" presId="urn:microsoft.com/office/officeart/2016/7/layout/BasicLinearProcessNumbered"/>
    <dgm:cxn modelId="{1C0B2E5E-CE07-494D-898E-1A30BDEAA23B}" type="presParOf" srcId="{6B7F5868-8EE2-42C4-AE09-314F11B71C28}" destId="{77EF74BB-B38C-49C0-9A35-001579FE8825}" srcOrd="2" destOrd="0" presId="urn:microsoft.com/office/officeart/2016/7/layout/BasicLinearProcessNumbered"/>
    <dgm:cxn modelId="{A8A6381E-B9C8-47A1-B700-A0A2536B668E}" type="presParOf" srcId="{6B7F5868-8EE2-42C4-AE09-314F11B71C28}" destId="{0C8B34DF-448B-4722-A583-D405CE59F740}"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1CBEE-C990-4DF6-A66C-8F5A2E6E3B69}">
      <dsp:nvSpPr>
        <dsp:cNvPr id="0" name=""/>
        <dsp:cNvSpPr/>
      </dsp:nvSpPr>
      <dsp:spPr>
        <a:xfrm>
          <a:off x="205" y="687670"/>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hr-HR" sz="1500" b="0" i="0" kern="1200" dirty="0">
              <a:latin typeface="Arial" panose="020B0604020202020204" pitchFamily="34" charset="0"/>
              <a:cs typeface="Arial" panose="020B0604020202020204" pitchFamily="34" charset="0"/>
            </a:rPr>
            <a:t>Metoda učenja "</a:t>
          </a:r>
          <a:r>
            <a:rPr lang="hr-HR" sz="1500" b="0" i="0" kern="1200" dirty="0" err="1">
              <a:latin typeface="Arial" panose="020B0604020202020204" pitchFamily="34" charset="0"/>
              <a:cs typeface="Arial" panose="020B0604020202020204" pitchFamily="34" charset="0"/>
            </a:rPr>
            <a:t>Chunking</a:t>
          </a:r>
          <a:r>
            <a:rPr lang="hr-HR" sz="1500" b="0" i="0" kern="1200" dirty="0">
              <a:latin typeface="Arial" panose="020B0604020202020204" pitchFamily="34" charset="0"/>
              <a:cs typeface="Arial" panose="020B0604020202020204" pitchFamily="34" charset="0"/>
            </a:rPr>
            <a:t>" (</a:t>
          </a:r>
          <a:r>
            <a:rPr lang="hr-HR" sz="1500" b="0" i="0" kern="1200" dirty="0" err="1">
              <a:latin typeface="Arial" panose="020B0604020202020204" pitchFamily="34" charset="0"/>
              <a:cs typeface="Arial" panose="020B0604020202020204" pitchFamily="34" charset="0"/>
            </a:rPr>
            <a:t>chunk</a:t>
          </a:r>
          <a:r>
            <a:rPr lang="hr-HR" sz="1500" b="0" i="0" kern="1200" dirty="0">
              <a:latin typeface="Arial" panose="020B0604020202020204" pitchFamily="34" charset="0"/>
              <a:cs typeface="Arial" panose="020B0604020202020204" pitchFamily="34" charset="0"/>
            </a:rPr>
            <a:t> – komadići): metoda organiziranja informacija u manje, lakše pamtljive grupe ili komade podataka. </a:t>
          </a:r>
          <a:endParaRPr lang="en-US" sz="1500" kern="1200" dirty="0">
            <a:latin typeface="Arial" panose="020B0604020202020204" pitchFamily="34" charset="0"/>
            <a:cs typeface="Arial" panose="020B0604020202020204" pitchFamily="34" charset="0"/>
          </a:endParaRPr>
        </a:p>
      </dsp:txBody>
      <dsp:txXfrm>
        <a:off x="205" y="1878069"/>
        <a:ext cx="2479997" cy="1785598"/>
      </dsp:txXfrm>
    </dsp:sp>
    <dsp:sp modelId="{B045D43F-A7DA-438A-B377-EC8605119511}">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latin typeface="Arial" panose="020B0604020202020204" pitchFamily="34" charset="0"/>
              <a:cs typeface="Arial" panose="020B0604020202020204" pitchFamily="34" charset="0"/>
            </a:rPr>
            <a:t>01</a:t>
          </a:r>
        </a:p>
      </dsp:txBody>
      <dsp:txXfrm>
        <a:off x="205" y="687670"/>
        <a:ext cx="2479997" cy="1190398"/>
      </dsp:txXfrm>
    </dsp:sp>
    <dsp:sp modelId="{33B492D7-68B6-4589-84D1-C9AEE1208CFB}">
      <dsp:nvSpPr>
        <dsp:cNvPr id="0" name=""/>
        <dsp:cNvSpPr/>
      </dsp:nvSpPr>
      <dsp:spPr>
        <a:xfrm>
          <a:off x="2678602" y="687670"/>
          <a:ext cx="2479997" cy="2975996"/>
        </a:xfrm>
        <a:prstGeom prst="rect">
          <a:avLst/>
        </a:prstGeom>
        <a:solidFill>
          <a:schemeClr val="accent2">
            <a:hueOff val="-644023"/>
            <a:satOff val="-31054"/>
            <a:lumOff val="11895"/>
            <a:alphaOff val="0"/>
          </a:schemeClr>
        </a:solidFill>
        <a:ln w="12700" cap="flat" cmpd="sng" algn="ctr">
          <a:solidFill>
            <a:schemeClr val="accent2">
              <a:hueOff val="-644023"/>
              <a:satOff val="-31054"/>
              <a:lumOff val="1189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hr-HR" sz="1500" b="0" i="0" kern="1200" dirty="0">
              <a:latin typeface="Arial" panose="020B0604020202020204" pitchFamily="34" charset="0"/>
              <a:cs typeface="Arial" panose="020B0604020202020204" pitchFamily="34" charset="0"/>
            </a:rPr>
            <a:t>Umjesto da pokušavate zapamtiti pojedinačne informacije, razbijate ih na manje, smislene dijelove. </a:t>
          </a:r>
          <a:endParaRPr lang="en-US" sz="1500" b="0" kern="1200" dirty="0">
            <a:latin typeface="Arial" panose="020B0604020202020204" pitchFamily="34" charset="0"/>
            <a:cs typeface="Arial" panose="020B0604020202020204" pitchFamily="34" charset="0"/>
          </a:endParaRPr>
        </a:p>
      </dsp:txBody>
      <dsp:txXfrm>
        <a:off x="2678602" y="1878069"/>
        <a:ext cx="2479997" cy="1785598"/>
      </dsp:txXfrm>
    </dsp:sp>
    <dsp:sp modelId="{3277A6DF-DDE1-415C-82C5-0938EAEF4B28}">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latin typeface="Arial" panose="020B0604020202020204" pitchFamily="34" charset="0"/>
              <a:cs typeface="Arial" panose="020B0604020202020204" pitchFamily="34" charset="0"/>
            </a:rPr>
            <a:t>02</a:t>
          </a:r>
        </a:p>
      </dsp:txBody>
      <dsp:txXfrm>
        <a:off x="2678602" y="687670"/>
        <a:ext cx="2479997" cy="1190398"/>
      </dsp:txXfrm>
    </dsp:sp>
    <dsp:sp modelId="{DBDE1D46-6451-4D43-8AA6-8B8479101CD4}">
      <dsp:nvSpPr>
        <dsp:cNvPr id="0" name=""/>
        <dsp:cNvSpPr/>
      </dsp:nvSpPr>
      <dsp:spPr>
        <a:xfrm>
          <a:off x="5356999" y="687670"/>
          <a:ext cx="2479997" cy="2975996"/>
        </a:xfrm>
        <a:prstGeom prst="rect">
          <a:avLst/>
        </a:prstGeom>
        <a:solidFill>
          <a:schemeClr val="accent2">
            <a:hueOff val="-1288046"/>
            <a:satOff val="-62108"/>
            <a:lumOff val="23790"/>
            <a:alphaOff val="0"/>
          </a:schemeClr>
        </a:solidFill>
        <a:ln w="12700" cap="flat" cmpd="sng" algn="ctr">
          <a:solidFill>
            <a:schemeClr val="accent2">
              <a:hueOff val="-1288046"/>
              <a:satOff val="-62108"/>
              <a:lumOff val="2379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hr-HR" sz="1500" b="0" i="0" kern="1200">
              <a:latin typeface="Arial" panose="020B0604020202020204" pitchFamily="34" charset="0"/>
              <a:cs typeface="Arial" panose="020B0604020202020204" pitchFamily="34" charset="0"/>
            </a:rPr>
            <a:t>Na ovaj se način obrađuje više informacija u kraćem vremenu, smanjuje se kognitivno opterećenje i poboljšava sposobnost pamćenja.</a:t>
          </a:r>
          <a:endParaRPr lang="en-US" sz="1500" kern="1200">
            <a:latin typeface="Arial" panose="020B0604020202020204" pitchFamily="34" charset="0"/>
            <a:cs typeface="Arial" panose="020B0604020202020204" pitchFamily="34" charset="0"/>
          </a:endParaRPr>
        </a:p>
      </dsp:txBody>
      <dsp:txXfrm>
        <a:off x="5356999" y="1878069"/>
        <a:ext cx="2479997" cy="1785598"/>
      </dsp:txXfrm>
    </dsp:sp>
    <dsp:sp modelId="{38C61196-206A-434E-9DC1-0234368779E2}">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latin typeface="Arial" panose="020B0604020202020204" pitchFamily="34" charset="0"/>
              <a:cs typeface="Arial" panose="020B0604020202020204" pitchFamily="34" charset="0"/>
            </a:rPr>
            <a:t>03</a:t>
          </a:r>
        </a:p>
      </dsp:txBody>
      <dsp:txXfrm>
        <a:off x="5356999" y="687670"/>
        <a:ext cx="2479997" cy="1190398"/>
      </dsp:txXfrm>
    </dsp:sp>
    <dsp:sp modelId="{4B8C6CD2-18A8-4C2C-9C07-E20F0F368EA1}">
      <dsp:nvSpPr>
        <dsp:cNvPr id="0" name=""/>
        <dsp:cNvSpPr/>
      </dsp:nvSpPr>
      <dsp:spPr>
        <a:xfrm>
          <a:off x="8035397" y="687670"/>
          <a:ext cx="2479997" cy="2975996"/>
        </a:xfrm>
        <a:prstGeom prst="rect">
          <a:avLst/>
        </a:prstGeom>
        <a:solidFill>
          <a:schemeClr val="accent2">
            <a:hueOff val="-1932069"/>
            <a:satOff val="-93162"/>
            <a:lumOff val="35685"/>
            <a:alphaOff val="0"/>
          </a:schemeClr>
        </a:solidFill>
        <a:ln w="12700" cap="flat" cmpd="sng" algn="ctr">
          <a:solidFill>
            <a:schemeClr val="accent2">
              <a:hueOff val="-1932069"/>
              <a:satOff val="-93162"/>
              <a:lumOff val="3568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666750">
            <a:lnSpc>
              <a:spcPct val="90000"/>
            </a:lnSpc>
            <a:spcBef>
              <a:spcPct val="0"/>
            </a:spcBef>
            <a:spcAft>
              <a:spcPct val="35000"/>
            </a:spcAft>
            <a:buNone/>
          </a:pPr>
          <a:r>
            <a:rPr lang="hr-HR" sz="1500" b="0" i="0" kern="1200" dirty="0">
              <a:solidFill>
                <a:schemeClr val="bg1"/>
              </a:solidFill>
              <a:latin typeface="Arial" panose="020B0604020202020204" pitchFamily="34" charset="0"/>
              <a:cs typeface="Arial" panose="020B0604020202020204" pitchFamily="34" charset="0"/>
            </a:rPr>
            <a:t>Naše kratkoročno pamćenje može obraditi ograničen broj informacija - </a:t>
          </a:r>
          <a:r>
            <a:rPr lang="hr-HR" sz="1500" b="0" i="0" kern="1200" dirty="0" err="1">
              <a:solidFill>
                <a:schemeClr val="bg1"/>
              </a:solidFill>
              <a:latin typeface="Arial" panose="020B0604020202020204" pitchFamily="34" charset="0"/>
              <a:cs typeface="Arial" panose="020B0604020202020204" pitchFamily="34" charset="0"/>
            </a:rPr>
            <a:t>chunking</a:t>
          </a:r>
          <a:r>
            <a:rPr lang="hr-HR" sz="1500" b="0" i="0" kern="1200" dirty="0">
              <a:solidFill>
                <a:schemeClr val="bg1"/>
              </a:solidFill>
              <a:latin typeface="Arial" panose="020B0604020202020204" pitchFamily="34" charset="0"/>
              <a:cs typeface="Arial" panose="020B0604020202020204" pitchFamily="34" charset="0"/>
            </a:rPr>
            <a:t> stvara logičnije, povezane pakete informacija. </a:t>
          </a:r>
          <a:endParaRPr lang="en-US" sz="1500" kern="1200" dirty="0">
            <a:solidFill>
              <a:schemeClr val="bg1"/>
            </a:solidFill>
            <a:latin typeface="Arial" panose="020B0604020202020204" pitchFamily="34" charset="0"/>
            <a:cs typeface="Arial" panose="020B0604020202020204" pitchFamily="34" charset="0"/>
          </a:endParaRPr>
        </a:p>
      </dsp:txBody>
      <dsp:txXfrm>
        <a:off x="8035397" y="1878069"/>
        <a:ext cx="2479997" cy="1785598"/>
      </dsp:txXfrm>
    </dsp:sp>
    <dsp:sp modelId="{7F575FFE-6ACB-48F9-A5CB-4337C6EF855B}">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889250">
            <a:lnSpc>
              <a:spcPct val="90000"/>
            </a:lnSpc>
            <a:spcBef>
              <a:spcPct val="0"/>
            </a:spcBef>
            <a:spcAft>
              <a:spcPct val="35000"/>
            </a:spcAft>
            <a:buNone/>
          </a:pPr>
          <a:r>
            <a:rPr lang="en-US" sz="6500" kern="1200">
              <a:latin typeface="Arial" panose="020B0604020202020204" pitchFamily="34" charset="0"/>
              <a:cs typeface="Arial" panose="020B0604020202020204" pitchFamily="34" charset="0"/>
            </a:rPr>
            <a:t>04</a:t>
          </a:r>
        </a:p>
      </dsp:txBody>
      <dsp:txXfrm>
        <a:off x="8035397" y="687670"/>
        <a:ext cx="2479997" cy="1190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22123-68B3-4074-B3BC-B358BB89DA4F}">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hr-HR" sz="1800" b="0" i="0" kern="1200">
              <a:latin typeface="Arial" panose="020B0604020202020204" pitchFamily="34" charset="0"/>
              <a:cs typeface="Arial" panose="020B0604020202020204" pitchFamily="34" charset="0"/>
            </a:rPr>
            <a:t>Probajte vratiti </a:t>
          </a:r>
          <a:r>
            <a:rPr lang="en-US" sz="1800" b="0" i="0" kern="1200">
              <a:latin typeface="Arial" panose="020B0604020202020204" pitchFamily="34" charset="0"/>
              <a:cs typeface="Arial" panose="020B0604020202020204" pitchFamily="34" charset="0"/>
            </a:rPr>
            <a:t>istu maštu koju ste imali kad</a:t>
          </a:r>
          <a:r>
            <a:rPr lang="hr-HR" sz="1800" b="0" i="0" kern="1200">
              <a:latin typeface="Arial" panose="020B0604020202020204" pitchFamily="34" charset="0"/>
              <a:cs typeface="Arial" panose="020B0604020202020204" pitchFamily="34" charset="0"/>
            </a:rPr>
            <a:t>a </a:t>
          </a:r>
          <a:r>
            <a:rPr lang="en-US" sz="1800" b="0" i="0" kern="1200">
              <a:latin typeface="Arial" panose="020B0604020202020204" pitchFamily="34" charset="0"/>
              <a:cs typeface="Arial" panose="020B0604020202020204" pitchFamily="34" charset="0"/>
            </a:rPr>
            <a:t>ste imali pet godina. Tada vam nitko nije rekao da je nekorektno spajati čudne i bizarne kombinacije ideja, vi ste to učinili prirodno.</a:t>
          </a:r>
          <a:endParaRPr lang="en-US" sz="1800" kern="1200">
            <a:latin typeface="Arial" panose="020B0604020202020204" pitchFamily="34" charset="0"/>
            <a:cs typeface="Arial" panose="020B0604020202020204" pitchFamily="34" charset="0"/>
          </a:endParaRPr>
        </a:p>
      </dsp:txBody>
      <dsp:txXfrm>
        <a:off x="0" y="1653508"/>
        <a:ext cx="3286125" cy="2610802"/>
      </dsp:txXfrm>
    </dsp:sp>
    <dsp:sp modelId="{62E5775F-F244-461D-B1CB-53F55D4635A8}">
      <dsp:nvSpPr>
        <dsp:cNvPr id="0" name=""/>
        <dsp:cNvSpPr/>
      </dsp:nvSpPr>
      <dsp:spPr>
        <a:xfrm>
          <a:off x="990361"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1</a:t>
          </a:r>
        </a:p>
      </dsp:txBody>
      <dsp:txXfrm>
        <a:off x="1181533" y="626305"/>
        <a:ext cx="923057" cy="923057"/>
      </dsp:txXfrm>
    </dsp:sp>
    <dsp:sp modelId="{A5AEDFD3-67DB-466F-8C48-B7B04FAA9224}">
      <dsp:nvSpPr>
        <dsp:cNvPr id="0" name=""/>
        <dsp:cNvSpPr/>
      </dsp:nvSpPr>
      <dsp:spPr>
        <a:xfrm>
          <a:off x="0"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F1610B-AFC6-4DED-B6CB-0C4770067FCA}">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0" i="0" kern="1200">
              <a:latin typeface="Arial" panose="020B0604020202020204" pitchFamily="34" charset="0"/>
              <a:cs typeface="Arial" panose="020B0604020202020204" pitchFamily="34" charset="0"/>
            </a:rPr>
            <a:t>Bili ste spremni rastaviti svaku igračku i pokušati shvatiti kako stvari funkcioniraju.</a:t>
          </a:r>
          <a:endParaRPr lang="en-US" sz="1800" kern="1200">
            <a:latin typeface="Arial" panose="020B0604020202020204" pitchFamily="34" charset="0"/>
            <a:cs typeface="Arial" panose="020B0604020202020204" pitchFamily="34" charset="0"/>
          </a:endParaRPr>
        </a:p>
      </dsp:txBody>
      <dsp:txXfrm>
        <a:off x="3614737" y="1653508"/>
        <a:ext cx="3286125" cy="2610802"/>
      </dsp:txXfrm>
    </dsp:sp>
    <dsp:sp modelId="{9AEC2C30-9189-4778-86A2-44E4A04F881D}">
      <dsp:nvSpPr>
        <dsp:cNvPr id="0" name=""/>
        <dsp:cNvSpPr/>
      </dsp:nvSpPr>
      <dsp:spPr>
        <a:xfrm>
          <a:off x="4605099"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2</a:t>
          </a:r>
        </a:p>
      </dsp:txBody>
      <dsp:txXfrm>
        <a:off x="4796271" y="626305"/>
        <a:ext cx="923057" cy="923057"/>
      </dsp:txXfrm>
    </dsp:sp>
    <dsp:sp modelId="{B3A6F71E-0A1C-4408-AA7A-6ECB6BC019DE}">
      <dsp:nvSpPr>
        <dsp:cNvPr id="0" name=""/>
        <dsp:cNvSpPr/>
      </dsp:nvSpPr>
      <dsp:spPr>
        <a:xfrm>
          <a:off x="3614737"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8319E-9126-4206-94ED-6C93BDF78F4F}">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00100">
            <a:lnSpc>
              <a:spcPct val="90000"/>
            </a:lnSpc>
            <a:spcBef>
              <a:spcPct val="0"/>
            </a:spcBef>
            <a:spcAft>
              <a:spcPct val="35000"/>
            </a:spcAft>
            <a:buNone/>
          </a:pPr>
          <a:r>
            <a:rPr lang="en-US" sz="1800" b="0" i="0" kern="1200">
              <a:latin typeface="Arial" panose="020B0604020202020204" pitchFamily="34" charset="0"/>
              <a:cs typeface="Arial" panose="020B0604020202020204" pitchFamily="34" charset="0"/>
            </a:rPr>
            <a:t>Zapitajte se kako bi koncepti koje ste naučili funkcionirali u različitim okolnostima?</a:t>
          </a:r>
          <a:endParaRPr lang="en-US" sz="1800" kern="1200">
            <a:latin typeface="Arial" panose="020B0604020202020204" pitchFamily="34" charset="0"/>
            <a:cs typeface="Arial" panose="020B0604020202020204" pitchFamily="34" charset="0"/>
          </a:endParaRPr>
        </a:p>
      </dsp:txBody>
      <dsp:txXfrm>
        <a:off x="7229475" y="1653508"/>
        <a:ext cx="3286125" cy="2610802"/>
      </dsp:txXfrm>
    </dsp:sp>
    <dsp:sp modelId="{E0778691-D28C-417F-9520-C0B0979DA376}">
      <dsp:nvSpPr>
        <dsp:cNvPr id="0" name=""/>
        <dsp:cNvSpPr/>
      </dsp:nvSpPr>
      <dsp:spPr>
        <a:xfrm>
          <a:off x="8219836"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latin typeface="Arial" panose="020B0604020202020204" pitchFamily="34" charset="0"/>
              <a:cs typeface="Arial" panose="020B0604020202020204" pitchFamily="34" charset="0"/>
            </a:rPr>
            <a:t>3</a:t>
          </a:r>
        </a:p>
      </dsp:txBody>
      <dsp:txXfrm>
        <a:off x="8411008" y="626305"/>
        <a:ext cx="923057" cy="923057"/>
      </dsp:txXfrm>
    </dsp:sp>
    <dsp:sp modelId="{77EF74BB-B38C-49C0-9A35-001579FE8825}">
      <dsp:nvSpPr>
        <dsp:cNvPr id="0" name=""/>
        <dsp:cNvSpPr/>
      </dsp:nvSpPr>
      <dsp:spPr>
        <a:xfrm>
          <a:off x="7229475"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0847A6-F53A-42C9-AAC8-81EB33EAB4E7}" type="datetimeFigureOut">
              <a:rPr lang="en-US" smtClean="0"/>
              <a:t>12/1/2024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4F1FD9-003B-4A8D-B07B-34F7CE633582}" type="slidenum">
              <a:rPr lang="en-US" smtClean="0"/>
              <a:t>‹#›</a:t>
            </a:fld>
            <a:endParaRPr lang="en-US"/>
          </a:p>
        </p:txBody>
      </p:sp>
    </p:spTree>
    <p:extLst>
      <p:ext uri="{BB962C8B-B14F-4D97-AF65-F5344CB8AC3E}">
        <p14:creationId xmlns:p14="http://schemas.microsoft.com/office/powerpoint/2010/main" val="498922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291439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28</a:t>
            </a:fld>
            <a:endParaRPr lang="en-US"/>
          </a:p>
        </p:txBody>
      </p:sp>
    </p:spTree>
    <p:extLst>
      <p:ext uri="{BB962C8B-B14F-4D97-AF65-F5344CB8AC3E}">
        <p14:creationId xmlns:p14="http://schemas.microsoft.com/office/powerpoint/2010/main" val="38984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I once heard a story about a prominent university professor who was writing a paper in his field. Instead of using the normal academic speak, he decided to simplify the findings and terms of the article as much as possible. His goal was that, by doing this, the article might be accessible to journalists who don’t have academic training.</a:t>
            </a:r>
          </a:p>
          <a:p>
            <a:pPr fontAlgn="base"/>
            <a:r>
              <a:rPr lang="en-US" sz="1200" b="0" i="0" kern="1200" dirty="0">
                <a:solidFill>
                  <a:schemeClr val="tx1"/>
                </a:solidFill>
                <a:effectLst/>
                <a:latin typeface="+mn-lt"/>
                <a:ea typeface="+mn-ea"/>
                <a:cs typeface="+mn-cs"/>
              </a:rPr>
              <a:t>To his surprise, however, his article became one of the most cited works within his field, from other academics. It appears that the extra simplification of concepts was helpful not only to journalists, but other researchers with doctorates in his field. The lesson: we often underestimate the simplification required.</a:t>
            </a:r>
          </a:p>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29</a:t>
            </a:fld>
            <a:endParaRPr lang="en-US"/>
          </a:p>
        </p:txBody>
      </p:sp>
    </p:spTree>
    <p:extLst>
      <p:ext uri="{BB962C8B-B14F-4D97-AF65-F5344CB8AC3E}">
        <p14:creationId xmlns:p14="http://schemas.microsoft.com/office/powerpoint/2010/main" val="2405289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DC0C92-97E4-9540-AC90-F1BBF91896C7}" type="slidenum">
              <a:rPr lang="en-US" smtClean="0"/>
              <a:t>30</a:t>
            </a:fld>
            <a:endParaRPr lang="en-US"/>
          </a:p>
        </p:txBody>
      </p:sp>
    </p:spTree>
    <p:extLst>
      <p:ext uri="{BB962C8B-B14F-4D97-AF65-F5344CB8AC3E}">
        <p14:creationId xmlns:p14="http://schemas.microsoft.com/office/powerpoint/2010/main" val="161994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Calibri"/>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55089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526255" y="1600199"/>
            <a:ext cx="5829301" cy="5486401"/>
          </a:xfrm>
          <a:prstGeom prst="rect">
            <a:avLst/>
          </a:prstGeom>
        </p:spPr>
      </p:pic>
      <p:sp>
        <p:nvSpPr>
          <p:cNvPr id="2" name="Title 1"/>
          <p:cNvSpPr>
            <a:spLocks noGrp="1"/>
          </p:cNvSpPr>
          <p:nvPr>
            <p:ph type="title"/>
          </p:nvPr>
        </p:nvSpPr>
        <p:spPr>
          <a:xfrm>
            <a:off x="4876800" y="728663"/>
            <a:ext cx="6476999"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365125"/>
            <a:ext cx="11256264" cy="11162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4048" y="1709928"/>
            <a:ext cx="11256264" cy="44670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238959"/>
            <a:ext cx="11931868" cy="619041"/>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000" b="0"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12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12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12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jasenka.begic@algebra.h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hop.skolskaknjiga.hr/vjestine-ucenja.html"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4548186"/>
          </a:xfrm>
        </p:spPr>
        <p:txBody>
          <a:bodyPr>
            <a:normAutofit/>
          </a:bodyPr>
          <a:lstStyle/>
          <a:p>
            <a:r>
              <a:rPr lang="hr-HR" dirty="0"/>
              <a:t>Karijera</a:t>
            </a:r>
            <a:r>
              <a:rPr lang="en-US" dirty="0"/>
              <a:t>:</a:t>
            </a:r>
            <a:br>
              <a:rPr lang="en-US" dirty="0"/>
            </a:br>
            <a:r>
              <a:rPr lang="hr-HR" dirty="0"/>
              <a:t>Studiranje</a:t>
            </a:r>
            <a:br>
              <a:rPr lang="en-US" dirty="0"/>
            </a:br>
            <a:endParaRPr lang="en-US" dirty="0"/>
          </a:p>
        </p:txBody>
      </p:sp>
    </p:spTree>
    <p:extLst>
      <p:ext uri="{BB962C8B-B14F-4D97-AF65-F5344CB8AC3E}">
        <p14:creationId xmlns:p14="http://schemas.microsoft.com/office/powerpoint/2010/main" val="2081188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pPr fontAlgn="base"/>
            <a:r>
              <a:rPr lang="hr-HR" dirty="0">
                <a:solidFill>
                  <a:srgbClr val="FFFFFF"/>
                </a:solidFill>
              </a:rPr>
              <a:t>(I) Učenje kroz metaforu</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7057858" cy="5947568"/>
          </a:xfrm>
        </p:spPr>
        <p:txBody>
          <a:bodyPr anchor="ctr">
            <a:normAutofit fontScale="92500" lnSpcReduction="20000"/>
          </a:bodyPr>
          <a:lstStyle/>
          <a:p>
            <a:r>
              <a:rPr lang="en-US" b="1" dirty="0" err="1"/>
              <a:t>Povežite</a:t>
            </a:r>
            <a:r>
              <a:rPr lang="en-US" b="1" dirty="0"/>
              <a:t> </a:t>
            </a:r>
            <a:r>
              <a:rPr lang="en-US" b="1" dirty="0" err="1"/>
              <a:t>ideje</a:t>
            </a:r>
            <a:r>
              <a:rPr lang="en-US" b="1" dirty="0"/>
              <a:t> </a:t>
            </a:r>
            <a:r>
              <a:rPr lang="hr-HR" b="1" dirty="0"/>
              <a:t>stavljajući ih u odnos </a:t>
            </a:r>
            <a:r>
              <a:rPr lang="en-US" b="1" dirty="0"/>
              <a:t>s </a:t>
            </a:r>
            <a:r>
              <a:rPr lang="en-US" b="1" dirty="0" err="1"/>
              <a:t>nečim</a:t>
            </a:r>
            <a:r>
              <a:rPr lang="en-US" b="1" dirty="0"/>
              <a:t> </a:t>
            </a:r>
            <a:r>
              <a:rPr lang="en-US" b="1" dirty="0" err="1"/>
              <a:t>što</a:t>
            </a:r>
            <a:r>
              <a:rPr lang="en-US" b="1" dirty="0"/>
              <a:t> </a:t>
            </a:r>
            <a:r>
              <a:rPr lang="en-US" b="1" dirty="0" err="1"/>
              <a:t>već</a:t>
            </a:r>
            <a:r>
              <a:rPr lang="en-US" b="1" dirty="0"/>
              <a:t> </a:t>
            </a:r>
            <a:r>
              <a:rPr lang="en-US" b="1" dirty="0" err="1"/>
              <a:t>razumijete</a:t>
            </a:r>
            <a:r>
              <a:rPr lang="en-US" b="1" dirty="0"/>
              <a:t>. </a:t>
            </a:r>
            <a:r>
              <a:rPr lang="en-US" b="1" dirty="0" err="1"/>
              <a:t>Povežite</a:t>
            </a:r>
            <a:r>
              <a:rPr lang="en-US" b="1" dirty="0"/>
              <a:t> </a:t>
            </a:r>
            <a:r>
              <a:rPr lang="en-US" b="1" dirty="0" err="1"/>
              <a:t>složene</a:t>
            </a:r>
            <a:r>
              <a:rPr lang="en-US" b="1" dirty="0"/>
              <a:t> </a:t>
            </a:r>
            <a:r>
              <a:rPr lang="hr-HR" b="1" dirty="0"/>
              <a:t>koncepte </a:t>
            </a:r>
            <a:r>
              <a:rPr lang="en-US" b="1" dirty="0"/>
              <a:t>s </a:t>
            </a:r>
            <a:r>
              <a:rPr lang="en-US" b="1" dirty="0" err="1"/>
              <a:t>njihovim</a:t>
            </a:r>
            <a:r>
              <a:rPr lang="en-US" b="1" dirty="0"/>
              <a:t> </a:t>
            </a:r>
            <a:r>
              <a:rPr lang="en-US" b="1" dirty="0" err="1"/>
              <a:t>ekvivalentima</a:t>
            </a:r>
            <a:r>
              <a:rPr lang="en-US" b="1" dirty="0"/>
              <a:t> u </a:t>
            </a:r>
            <a:r>
              <a:rPr lang="en-US" b="1" dirty="0" err="1"/>
              <a:t>stvarnom</a:t>
            </a:r>
            <a:r>
              <a:rPr lang="en-US" b="1" dirty="0"/>
              <a:t> </a:t>
            </a:r>
            <a:r>
              <a:rPr lang="en-US" b="1" dirty="0" err="1"/>
              <a:t>životu</a:t>
            </a:r>
            <a:r>
              <a:rPr lang="en-US" b="1" dirty="0"/>
              <a:t>.</a:t>
            </a:r>
            <a:endParaRPr lang="hr-HR" b="1" dirty="0"/>
          </a:p>
          <a:p>
            <a:endParaRPr lang="en-US" b="1" dirty="0"/>
          </a:p>
          <a:p>
            <a:r>
              <a:rPr lang="en-US" i="1" dirty="0" err="1"/>
              <a:t>porez</a:t>
            </a:r>
            <a:r>
              <a:rPr lang="en-US" i="1" dirty="0"/>
              <a:t> je </a:t>
            </a:r>
            <a:r>
              <a:rPr lang="en-US" i="1" dirty="0" err="1"/>
              <a:t>kao</a:t>
            </a:r>
            <a:r>
              <a:rPr lang="en-US" i="1" dirty="0"/>
              <a:t> </a:t>
            </a:r>
            <a:r>
              <a:rPr lang="hr-HR" i="1" dirty="0"/>
              <a:t>plaća države</a:t>
            </a:r>
          </a:p>
          <a:p>
            <a:r>
              <a:rPr lang="hr-HR" i="1" dirty="0"/>
              <a:t>novac je kao skupljanje bodova</a:t>
            </a:r>
          </a:p>
          <a:p>
            <a:r>
              <a:rPr lang="hr-HR" i="1" dirty="0"/>
              <a:t>troškovi poduzeća su kao kućne režije</a:t>
            </a:r>
          </a:p>
          <a:p>
            <a:r>
              <a:rPr lang="hr-HR" i="1" dirty="0"/>
              <a:t>Internet je poput velike knjižnice u kojoj su knjige uvijek dostupne za čitanje</a:t>
            </a:r>
          </a:p>
          <a:p>
            <a:r>
              <a:rPr lang="hr-HR" i="1" dirty="0"/>
              <a:t>društvene mreže su poput ogromne sobe gdje svi razgovaraju u isto vrijeme</a:t>
            </a:r>
          </a:p>
          <a:p>
            <a:endParaRPr lang="hr-HR" i="1" dirty="0"/>
          </a:p>
        </p:txBody>
      </p:sp>
    </p:spTree>
    <p:extLst>
      <p:ext uri="{BB962C8B-B14F-4D97-AF65-F5344CB8AC3E}">
        <p14:creationId xmlns:p14="http://schemas.microsoft.com/office/powerpoint/2010/main" val="92514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57C8BA1F-94D5-21F4-E25B-EDF2C216EC1C}"/>
              </a:ext>
            </a:extLst>
          </p:cNvPr>
          <p:cNvGraphicFramePr>
            <a:graphicFrameLocks noGrp="1"/>
          </p:cNvGraphicFramePr>
          <p:nvPr>
            <p:extLst>
              <p:ext uri="{D42A27DB-BD31-4B8C-83A1-F6EECF244321}">
                <p14:modId xmlns:p14="http://schemas.microsoft.com/office/powerpoint/2010/main" val="2020701549"/>
              </p:ext>
            </p:extLst>
          </p:nvPr>
        </p:nvGraphicFramePr>
        <p:xfrm>
          <a:off x="834738" y="980834"/>
          <a:ext cx="10697605" cy="5123218"/>
        </p:xfrm>
        <a:graphic>
          <a:graphicData uri="http://schemas.openxmlformats.org/drawingml/2006/table">
            <a:tbl>
              <a:tblPr firstRow="1" bandRow="1">
                <a:tableStyleId>{8799B23B-EC83-4686-B30A-512413B5E67A}</a:tableStyleId>
              </a:tblPr>
              <a:tblGrid>
                <a:gridCol w="10697605">
                  <a:extLst>
                    <a:ext uri="{9D8B030D-6E8A-4147-A177-3AD203B41FA5}">
                      <a16:colId xmlns:a16="http://schemas.microsoft.com/office/drawing/2014/main" val="620312773"/>
                    </a:ext>
                  </a:extLst>
                </a:gridCol>
              </a:tblGrid>
              <a:tr h="807454">
                <a:tc>
                  <a:txBody>
                    <a:bodyPr/>
                    <a:lstStyle/>
                    <a:p>
                      <a:pPr>
                        <a:lnSpc>
                          <a:spcPct val="107000"/>
                        </a:lnSpc>
                        <a:spcAft>
                          <a:spcPts val="800"/>
                        </a:spcAft>
                      </a:pPr>
                      <a:r>
                        <a:rPr lang="hr-HR" sz="2800" dirty="0">
                          <a:effectLst/>
                          <a:latin typeface="Arial" panose="020B0604020202020204" pitchFamily="34" charset="0"/>
                          <a:cs typeface="Arial" panose="020B0604020202020204" pitchFamily="34" charset="0"/>
                        </a:rPr>
                        <a:t>CPI je trošak fiksne košarice dobara koju troši tipično kućanstvo ili pojedinac.</a:t>
                      </a:r>
                      <a:endParaRPr lang="hr-HR" sz="2800" dirty="0">
                        <a:effectLst/>
                        <a:latin typeface="Arial" panose="020B0604020202020204" pitchFamily="34" charset="0"/>
                        <a:ea typeface="Calibri" panose="020F0502020204030204" pitchFamily="34" charset="0"/>
                        <a:cs typeface="Arial" panose="020B0604020202020204" pitchFamily="34" charset="0"/>
                      </a:endParaRPr>
                    </a:p>
                  </a:txBody>
                  <a:tcPr marL="87676" marR="87676" marT="0" marB="0" anchor="ctr"/>
                </a:tc>
                <a:extLst>
                  <a:ext uri="{0D108BD9-81ED-4DB2-BD59-A6C34878D82A}">
                    <a16:rowId xmlns:a16="http://schemas.microsoft.com/office/drawing/2014/main" val="386741361"/>
                  </a:ext>
                </a:extLst>
              </a:tr>
              <a:tr h="409538">
                <a:tc>
                  <a:txBody>
                    <a:bodyPr/>
                    <a:lstStyle/>
                    <a:p>
                      <a:pPr>
                        <a:lnSpc>
                          <a:spcPct val="107000"/>
                        </a:lnSpc>
                        <a:spcAft>
                          <a:spcPts val="800"/>
                        </a:spcAft>
                      </a:pPr>
                      <a:r>
                        <a:rPr lang="hr-HR" sz="2800" b="1" dirty="0">
                          <a:effectLst/>
                          <a:latin typeface="Arial" panose="020B0604020202020204" pitchFamily="34" charset="0"/>
                          <a:cs typeface="Arial" panose="020B0604020202020204" pitchFamily="34" charset="0"/>
                        </a:rPr>
                        <a:t>Moj primjer</a:t>
                      </a:r>
                      <a:endParaRPr lang="hr-HR" sz="2800" b="1" dirty="0">
                        <a:effectLst/>
                        <a:latin typeface="Arial" panose="020B0604020202020204" pitchFamily="34" charset="0"/>
                        <a:ea typeface="Calibri" panose="020F0502020204030204" pitchFamily="34" charset="0"/>
                        <a:cs typeface="Arial" panose="020B0604020202020204" pitchFamily="34" charset="0"/>
                      </a:endParaRPr>
                    </a:p>
                  </a:txBody>
                  <a:tcPr marL="87676" marR="87676" marT="0" marB="0" anchor="ctr"/>
                </a:tc>
                <a:extLst>
                  <a:ext uri="{0D108BD9-81ED-4DB2-BD59-A6C34878D82A}">
                    <a16:rowId xmlns:a16="http://schemas.microsoft.com/office/drawing/2014/main" val="1707871600"/>
                  </a:ext>
                </a:extLst>
              </a:tr>
              <a:tr h="1603286">
                <a:tc>
                  <a:txBody>
                    <a:bodyPr/>
                    <a:lstStyle/>
                    <a:p>
                      <a:pPr>
                        <a:lnSpc>
                          <a:spcPct val="107000"/>
                        </a:lnSpc>
                        <a:spcAft>
                          <a:spcPts val="800"/>
                        </a:spcAft>
                      </a:pPr>
                      <a:r>
                        <a:rPr lang="hr-HR" sz="2800" dirty="0">
                          <a:effectLst/>
                          <a:latin typeface="Arial" panose="020B0604020202020204" pitchFamily="34" charset="0"/>
                          <a:cs typeface="Arial" panose="020B0604020202020204" pitchFamily="34" charset="0"/>
                        </a:rPr>
                        <a:t>Sendvič i sok su kada sam bila prvi razred srednje škole koštali 13 kuna, a kada sam bila drugi razred srednje škole koštali su 16 kuna. U godinu dana cijena identičnih proizvoda promijenila za 3 kune.</a:t>
                      </a:r>
                      <a:endParaRPr lang="hr-HR" sz="2800" dirty="0">
                        <a:effectLst/>
                        <a:latin typeface="Arial" panose="020B0604020202020204" pitchFamily="34" charset="0"/>
                        <a:ea typeface="Calibri" panose="020F0502020204030204" pitchFamily="34" charset="0"/>
                        <a:cs typeface="Arial" panose="020B0604020202020204" pitchFamily="34" charset="0"/>
                      </a:endParaRPr>
                    </a:p>
                  </a:txBody>
                  <a:tcPr marL="87676" marR="87676" marT="0" marB="0" anchor="ctr"/>
                </a:tc>
                <a:extLst>
                  <a:ext uri="{0D108BD9-81ED-4DB2-BD59-A6C34878D82A}">
                    <a16:rowId xmlns:a16="http://schemas.microsoft.com/office/drawing/2014/main" val="4175254692"/>
                  </a:ext>
                </a:extLst>
              </a:tr>
              <a:tr h="389567">
                <a:tc>
                  <a:txBody>
                    <a:bodyPr/>
                    <a:lstStyle/>
                    <a:p>
                      <a:pPr>
                        <a:lnSpc>
                          <a:spcPct val="107000"/>
                        </a:lnSpc>
                        <a:spcAft>
                          <a:spcPts val="800"/>
                        </a:spcAft>
                      </a:pPr>
                      <a:r>
                        <a:rPr lang="hr-HR" sz="2800" b="1" dirty="0">
                          <a:effectLst/>
                          <a:latin typeface="Arial" panose="020B0604020202020204" pitchFamily="34" charset="0"/>
                          <a:cs typeface="Arial" panose="020B0604020202020204" pitchFamily="34" charset="0"/>
                        </a:rPr>
                        <a:t>Moji dojmovi</a:t>
                      </a:r>
                      <a:endParaRPr lang="hr-HR" sz="2800" b="1" dirty="0">
                        <a:effectLst/>
                        <a:latin typeface="Arial" panose="020B0604020202020204" pitchFamily="34" charset="0"/>
                        <a:ea typeface="Calibri" panose="020F0502020204030204" pitchFamily="34" charset="0"/>
                        <a:cs typeface="Arial" panose="020B0604020202020204" pitchFamily="34" charset="0"/>
                      </a:endParaRPr>
                    </a:p>
                  </a:txBody>
                  <a:tcPr marL="87676" marR="87676" marT="0" marB="0" anchor="ctr"/>
                </a:tc>
                <a:extLst>
                  <a:ext uri="{0D108BD9-81ED-4DB2-BD59-A6C34878D82A}">
                    <a16:rowId xmlns:a16="http://schemas.microsoft.com/office/drawing/2014/main" val="307684428"/>
                  </a:ext>
                </a:extLst>
              </a:tr>
              <a:tr h="1603286">
                <a:tc>
                  <a:txBody>
                    <a:bodyPr/>
                    <a:lstStyle/>
                    <a:p>
                      <a:pPr>
                        <a:lnSpc>
                          <a:spcPct val="107000"/>
                        </a:lnSpc>
                        <a:spcAft>
                          <a:spcPts val="800"/>
                        </a:spcAft>
                      </a:pPr>
                      <a:r>
                        <a:rPr lang="hr-HR" sz="2800" dirty="0">
                          <a:effectLst/>
                          <a:latin typeface="Arial" panose="020B0604020202020204" pitchFamily="34" charset="0"/>
                          <a:cs typeface="Arial" panose="020B0604020202020204" pitchFamily="34" charset="0"/>
                        </a:rPr>
                        <a:t>Smatram da je ova metoda idealna za objašnjavanje matematike</a:t>
                      </a:r>
                      <a:r>
                        <a:rPr lang="hr-HR" sz="2800" baseline="0" dirty="0">
                          <a:effectLst/>
                          <a:latin typeface="Arial" panose="020B0604020202020204" pitchFamily="34" charset="0"/>
                          <a:cs typeface="Arial" panose="020B0604020202020204" pitchFamily="34" charset="0"/>
                        </a:rPr>
                        <a:t> jer komplicirane pojmove objašnjava na jednostavniji način.</a:t>
                      </a:r>
                      <a:endParaRPr lang="hr-HR" sz="2800" dirty="0">
                        <a:effectLst/>
                        <a:latin typeface="Arial" panose="020B0604020202020204" pitchFamily="34" charset="0"/>
                        <a:ea typeface="Calibri" panose="020F0502020204030204" pitchFamily="34" charset="0"/>
                        <a:cs typeface="Arial" panose="020B0604020202020204" pitchFamily="34" charset="0"/>
                      </a:endParaRPr>
                    </a:p>
                  </a:txBody>
                  <a:tcPr marL="87676" marR="87676" marT="0" marB="0" anchor="ctr"/>
                </a:tc>
                <a:extLst>
                  <a:ext uri="{0D108BD9-81ED-4DB2-BD59-A6C34878D82A}">
                    <a16:rowId xmlns:a16="http://schemas.microsoft.com/office/drawing/2014/main" val="2197227031"/>
                  </a:ext>
                </a:extLst>
              </a:tr>
            </a:tbl>
          </a:graphicData>
        </a:graphic>
      </p:graphicFrame>
    </p:spTree>
    <p:extLst>
      <p:ext uri="{BB962C8B-B14F-4D97-AF65-F5344CB8AC3E}">
        <p14:creationId xmlns:p14="http://schemas.microsoft.com/office/powerpoint/2010/main" val="22098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9278" y="1233241"/>
            <a:ext cx="3240506" cy="4064628"/>
          </a:xfrm>
        </p:spPr>
        <p:txBody>
          <a:bodyPr>
            <a:normAutofit/>
          </a:bodyPr>
          <a:lstStyle/>
          <a:p>
            <a:pPr fontAlgn="base"/>
            <a:r>
              <a:rPr lang="hr-HR" dirty="0">
                <a:solidFill>
                  <a:srgbClr val="FFFFFF"/>
                </a:solidFill>
              </a:rPr>
              <a:t>(II) Učenje kroz dijagram</a:t>
            </a:r>
            <a:br>
              <a:rPr lang="hr-HR" dirty="0">
                <a:solidFill>
                  <a:srgbClr val="FFFFFF"/>
                </a:solidFill>
              </a:rPr>
            </a:br>
            <a:endParaRPr lang="en-US"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130766" y="1045152"/>
            <a:ext cx="5257799" cy="4889350"/>
          </a:xfrm>
        </p:spPr>
        <p:txBody>
          <a:bodyPr anchor="t">
            <a:normAutofit/>
          </a:bodyPr>
          <a:lstStyle/>
          <a:p>
            <a:pPr>
              <a:lnSpc>
                <a:spcPct val="110000"/>
              </a:lnSpc>
            </a:pPr>
            <a:r>
              <a:rPr lang="hr-HR" sz="2000" b="1" dirty="0"/>
              <a:t>Izradite</a:t>
            </a:r>
            <a:r>
              <a:rPr lang="en-US" sz="2000" b="1" dirty="0"/>
              <a:t> </a:t>
            </a:r>
            <a:r>
              <a:rPr lang="en-US" sz="2000" b="1" dirty="0" err="1"/>
              <a:t>dijagrame</a:t>
            </a:r>
            <a:r>
              <a:rPr lang="en-US" sz="2000" b="1" dirty="0"/>
              <a:t> koji </a:t>
            </a:r>
            <a:r>
              <a:rPr lang="en-US" sz="2000" b="1" dirty="0" err="1"/>
              <a:t>prikazuju</a:t>
            </a:r>
            <a:r>
              <a:rPr lang="en-US" sz="2000" b="1" dirty="0"/>
              <a:t> </a:t>
            </a:r>
            <a:r>
              <a:rPr lang="en-US" sz="2000" b="1" dirty="0" err="1"/>
              <a:t>odnose</a:t>
            </a:r>
            <a:r>
              <a:rPr lang="en-US" sz="2000" b="1" dirty="0"/>
              <a:t> </a:t>
            </a:r>
            <a:r>
              <a:rPr lang="en-US" sz="2000" b="1" dirty="0" err="1"/>
              <a:t>između</a:t>
            </a:r>
            <a:r>
              <a:rPr lang="en-US" sz="2000" b="1" dirty="0"/>
              <a:t> </a:t>
            </a:r>
            <a:r>
              <a:rPr lang="en-US" sz="2000" b="1" dirty="0" err="1"/>
              <a:t>ideja</a:t>
            </a:r>
            <a:r>
              <a:rPr lang="en-US" sz="2000" b="1" dirty="0"/>
              <a:t>.</a:t>
            </a:r>
          </a:p>
          <a:p>
            <a:pPr>
              <a:lnSpc>
                <a:spcPct val="110000"/>
              </a:lnSpc>
            </a:pPr>
            <a:r>
              <a:rPr lang="en-US" sz="2000" dirty="0"/>
              <a:t>Ovo je </a:t>
            </a:r>
            <a:r>
              <a:rPr lang="hr-HR" sz="2000" dirty="0"/>
              <a:t>„</a:t>
            </a:r>
            <a:r>
              <a:rPr lang="en-US" sz="2000" dirty="0" err="1"/>
              <a:t>ručni</a:t>
            </a:r>
            <a:r>
              <a:rPr lang="hr-HR" sz="2000" dirty="0"/>
              <a:t>”</a:t>
            </a:r>
            <a:r>
              <a:rPr lang="en-US" sz="2000" dirty="0"/>
              <a:t> </a:t>
            </a:r>
            <a:r>
              <a:rPr lang="en-US" sz="2000" dirty="0" err="1"/>
              <a:t>način</a:t>
            </a:r>
            <a:r>
              <a:rPr lang="en-US" sz="2000" dirty="0"/>
              <a:t> </a:t>
            </a:r>
            <a:r>
              <a:rPr lang="en-US" sz="2000" dirty="0" err="1"/>
              <a:t>na</a:t>
            </a:r>
            <a:r>
              <a:rPr lang="en-US" sz="2000" dirty="0"/>
              <a:t> koji </a:t>
            </a:r>
            <a:r>
              <a:rPr lang="en-US" sz="2000" dirty="0" err="1"/>
              <a:t>možete</a:t>
            </a:r>
            <a:r>
              <a:rPr lang="hr-HR" sz="2000" dirty="0"/>
              <a:t> kreirati </a:t>
            </a:r>
            <a:r>
              <a:rPr lang="en-US" sz="2000" dirty="0" err="1"/>
              <a:t>veze</a:t>
            </a:r>
            <a:r>
              <a:rPr lang="en-US" sz="2000" dirty="0"/>
              <a:t>: </a:t>
            </a:r>
            <a:r>
              <a:rPr lang="en-US" sz="2000" dirty="0" err="1"/>
              <a:t>istražujete</a:t>
            </a:r>
            <a:r>
              <a:rPr lang="en-US" sz="2000" dirty="0"/>
              <a:t> </a:t>
            </a:r>
            <a:r>
              <a:rPr lang="en-US" sz="2000" dirty="0" err="1"/>
              <a:t>što</a:t>
            </a:r>
            <a:r>
              <a:rPr lang="en-US" sz="2000" dirty="0"/>
              <a:t> </a:t>
            </a:r>
            <a:r>
              <a:rPr lang="en-US" sz="2000" dirty="0" err="1"/>
              <a:t>više</a:t>
            </a:r>
            <a:r>
              <a:rPr lang="en-US" sz="2000" dirty="0"/>
              <a:t> </a:t>
            </a:r>
            <a:r>
              <a:rPr lang="en-US" sz="2000" dirty="0" err="1"/>
              <a:t>različitih</a:t>
            </a:r>
            <a:r>
              <a:rPr lang="en-US" sz="2000" dirty="0"/>
              <a:t> </a:t>
            </a:r>
            <a:r>
              <a:rPr lang="en-US" sz="2000" dirty="0" err="1"/>
              <a:t>načina</a:t>
            </a:r>
            <a:r>
              <a:rPr lang="en-US" sz="2000" dirty="0"/>
              <a:t> za </a:t>
            </a:r>
            <a:r>
              <a:rPr lang="en-US" sz="2000" dirty="0" err="1"/>
              <a:t>povezivanje</a:t>
            </a:r>
            <a:r>
              <a:rPr lang="en-US" sz="2000" dirty="0"/>
              <a:t> </a:t>
            </a:r>
            <a:r>
              <a:rPr lang="en-US" sz="2000" dirty="0" err="1"/>
              <a:t>ideja</a:t>
            </a:r>
            <a:r>
              <a:rPr lang="en-US" sz="2000" dirty="0"/>
              <a:t>, a ne </a:t>
            </a:r>
            <a:r>
              <a:rPr lang="en-US" sz="2000" dirty="0" err="1"/>
              <a:t>samo</a:t>
            </a:r>
            <a:r>
              <a:rPr lang="en-US" sz="2000" dirty="0"/>
              <a:t> </a:t>
            </a:r>
            <a:r>
              <a:rPr lang="en-US" sz="2000" dirty="0" err="1"/>
              <a:t>ponavljanje</a:t>
            </a:r>
            <a:r>
              <a:rPr lang="en-US" sz="2000" dirty="0"/>
              <a:t> </a:t>
            </a:r>
            <a:r>
              <a:rPr lang="en-US" sz="2000" dirty="0" err="1"/>
              <a:t>istih</a:t>
            </a:r>
            <a:r>
              <a:rPr lang="en-US" sz="2000" dirty="0"/>
              <a:t> </a:t>
            </a:r>
            <a:r>
              <a:rPr lang="en-US" sz="2000" dirty="0" err="1"/>
              <a:t>dijagrama</a:t>
            </a:r>
            <a:r>
              <a:rPr lang="en-US" sz="2000" dirty="0"/>
              <a:t>. Ako </a:t>
            </a:r>
            <a:r>
              <a:rPr lang="en-US" sz="2000" dirty="0" err="1"/>
              <a:t>imate</a:t>
            </a:r>
            <a:r>
              <a:rPr lang="en-US" sz="2000" dirty="0"/>
              <a:t> </a:t>
            </a:r>
            <a:r>
              <a:rPr lang="en-US" sz="2000" dirty="0" err="1"/>
              <a:t>različite</a:t>
            </a:r>
            <a:r>
              <a:rPr lang="en-US" sz="2000" dirty="0"/>
              <a:t> </a:t>
            </a:r>
            <a:r>
              <a:rPr lang="en-US" sz="2000" dirty="0" err="1"/>
              <a:t>veze</a:t>
            </a:r>
            <a:r>
              <a:rPr lang="en-US" sz="2000" dirty="0"/>
              <a:t>, </a:t>
            </a:r>
            <a:r>
              <a:rPr lang="hr-HR" sz="2000" dirty="0"/>
              <a:t>i </a:t>
            </a:r>
            <a:r>
              <a:rPr lang="en-US" sz="2000" dirty="0" err="1"/>
              <a:t>onda</a:t>
            </a:r>
            <a:r>
              <a:rPr lang="en-US" sz="2000" dirty="0"/>
              <a:t> </a:t>
            </a:r>
            <a:r>
              <a:rPr lang="en-US" sz="2000" dirty="0" err="1"/>
              <a:t>ako</a:t>
            </a:r>
            <a:r>
              <a:rPr lang="en-US" sz="2000" dirty="0"/>
              <a:t> </a:t>
            </a:r>
            <a:r>
              <a:rPr lang="en-US" sz="2000" dirty="0" err="1"/>
              <a:t>zaboravite</a:t>
            </a:r>
            <a:r>
              <a:rPr lang="en-US" sz="2000" dirty="0"/>
              <a:t> </a:t>
            </a:r>
            <a:r>
              <a:rPr lang="en-US" sz="2000" dirty="0" err="1"/>
              <a:t>jednu</a:t>
            </a:r>
            <a:r>
              <a:rPr lang="en-US" sz="2000" dirty="0"/>
              <a:t>, </a:t>
            </a:r>
            <a:r>
              <a:rPr lang="en-US" sz="2000" dirty="0" err="1"/>
              <a:t>sjetit</a:t>
            </a:r>
            <a:r>
              <a:rPr lang="hr-HR" sz="2000" dirty="0"/>
              <a:t> </a:t>
            </a:r>
            <a:r>
              <a:rPr lang="en-US" sz="2000" dirty="0" err="1"/>
              <a:t>ćete</a:t>
            </a:r>
            <a:r>
              <a:rPr lang="en-US" sz="2000" dirty="0"/>
              <a:t> </a:t>
            </a:r>
            <a:r>
              <a:rPr lang="hr-HR" sz="2000" dirty="0"/>
              <a:t>ih se kreirajući nove ideje</a:t>
            </a:r>
            <a:r>
              <a:rPr lang="en-US" sz="2000" dirty="0"/>
              <a:t>.</a:t>
            </a:r>
          </a:p>
          <a:p>
            <a:pPr>
              <a:lnSpc>
                <a:spcPct val="110000"/>
              </a:lnSpc>
            </a:pPr>
            <a:r>
              <a:rPr lang="en-US" sz="2000" dirty="0" err="1"/>
              <a:t>Mnoge</a:t>
            </a:r>
            <a:r>
              <a:rPr lang="en-US" sz="2000" dirty="0"/>
              <a:t> </a:t>
            </a:r>
            <a:r>
              <a:rPr lang="hr-HR" sz="2000" dirty="0"/>
              <a:t>veze </a:t>
            </a:r>
            <a:r>
              <a:rPr lang="en-US" sz="2000" dirty="0" err="1"/>
              <a:t>su</a:t>
            </a:r>
            <a:r>
              <a:rPr lang="en-US" sz="2000" dirty="0"/>
              <a:t> pandani </a:t>
            </a:r>
            <a:r>
              <a:rPr lang="en-US" sz="2000" dirty="0" err="1"/>
              <a:t>ili</a:t>
            </a:r>
            <a:r>
              <a:rPr lang="hr-HR" sz="2000" dirty="0"/>
              <a:t> su</a:t>
            </a:r>
            <a:r>
              <a:rPr lang="en-US" sz="2000" dirty="0"/>
              <a:t> </a:t>
            </a:r>
            <a:r>
              <a:rPr lang="en-US" sz="2000" dirty="0" err="1"/>
              <a:t>izvedene</a:t>
            </a:r>
            <a:r>
              <a:rPr lang="hr-HR" sz="2000" dirty="0"/>
              <a:t> iz</a:t>
            </a:r>
            <a:r>
              <a:rPr lang="en-US" sz="2000" dirty="0"/>
              <a:t> </a:t>
            </a:r>
            <a:r>
              <a:rPr lang="hr-HR" sz="2000" dirty="0"/>
              <a:t>drugih</a:t>
            </a:r>
            <a:r>
              <a:rPr lang="en-US" sz="2000" dirty="0"/>
              <a:t>, </a:t>
            </a:r>
            <a:r>
              <a:rPr lang="en-US" sz="2000" dirty="0" err="1"/>
              <a:t>tako</a:t>
            </a:r>
            <a:r>
              <a:rPr lang="en-US" sz="2000" dirty="0"/>
              <a:t> da </a:t>
            </a:r>
            <a:r>
              <a:rPr lang="en-US" sz="2000" dirty="0" err="1"/>
              <a:t>možete</a:t>
            </a:r>
            <a:r>
              <a:rPr lang="en-US" sz="2000" dirty="0"/>
              <a:t> </a:t>
            </a:r>
            <a:r>
              <a:rPr lang="en-US" sz="2000" dirty="0" err="1"/>
              <a:t>lakše</a:t>
            </a:r>
            <a:r>
              <a:rPr lang="en-US" sz="2000" dirty="0"/>
              <a:t> </a:t>
            </a:r>
            <a:r>
              <a:rPr lang="en-US" sz="2000" dirty="0" err="1"/>
              <a:t>naučiti</a:t>
            </a:r>
            <a:r>
              <a:rPr lang="en-US" sz="2000" dirty="0"/>
              <a:t> </a:t>
            </a:r>
            <a:r>
              <a:rPr lang="en-US" sz="2000" dirty="0" err="1"/>
              <a:t>komplicirane</a:t>
            </a:r>
            <a:r>
              <a:rPr lang="en-US" sz="2000" dirty="0"/>
              <a:t> </a:t>
            </a:r>
            <a:r>
              <a:rPr lang="en-US" sz="2000" dirty="0" err="1"/>
              <a:t>formule</a:t>
            </a:r>
            <a:r>
              <a:rPr lang="en-US" sz="2000" dirty="0"/>
              <a:t> </a:t>
            </a:r>
            <a:r>
              <a:rPr lang="en-US" sz="2000" dirty="0" err="1"/>
              <a:t>njihovim</a:t>
            </a:r>
            <a:r>
              <a:rPr lang="en-US" sz="2000" dirty="0"/>
              <a:t> </a:t>
            </a:r>
            <a:r>
              <a:rPr lang="en-US" sz="2000" dirty="0" err="1"/>
              <a:t>povezivanjem</a:t>
            </a:r>
            <a:r>
              <a:rPr lang="en-US" sz="2000" dirty="0"/>
              <a:t> s </a:t>
            </a:r>
            <a:r>
              <a:rPr lang="en-US" sz="2000" dirty="0" err="1"/>
              <a:t>jednostavnijim</a:t>
            </a:r>
            <a:r>
              <a:rPr lang="en-US" sz="2000" dirty="0"/>
              <a:t> </a:t>
            </a:r>
            <a:r>
              <a:rPr lang="en-US" sz="2000" dirty="0" err="1"/>
              <a:t>oblicima</a:t>
            </a:r>
            <a:r>
              <a:rPr lang="en-US" sz="2000" dirty="0"/>
              <a:t>.</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8776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62FD140-D69B-F452-2D31-2E644E58EDA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kern="1200" dirty="0" err="1">
                <a:solidFill>
                  <a:srgbClr val="FFFFFF"/>
                </a:solidFill>
                <a:latin typeface="Arial" panose="020B0604020202020204" pitchFamily="34" charset="0"/>
                <a:ea typeface="+mj-ea"/>
                <a:cs typeface="Arial" panose="020B0604020202020204" pitchFamily="34" charset="0"/>
              </a:rPr>
              <a:t>Primjeri</a:t>
            </a:r>
            <a:r>
              <a:rPr lang="en-US" kern="1200" dirty="0">
                <a:solidFill>
                  <a:srgbClr val="FFFFFF"/>
                </a:solidFill>
                <a:latin typeface="Arial" panose="020B0604020202020204" pitchFamily="34" charset="0"/>
                <a:ea typeface="+mj-ea"/>
                <a:cs typeface="Arial" panose="020B0604020202020204" pitchFamily="34" charset="0"/>
              </a:rPr>
              <a:t> </a:t>
            </a:r>
            <a:r>
              <a:rPr lang="en-US" kern="1200" dirty="0" err="1">
                <a:solidFill>
                  <a:srgbClr val="FFFFFF"/>
                </a:solidFill>
                <a:latin typeface="Arial" panose="020B0604020202020204" pitchFamily="34" charset="0"/>
                <a:ea typeface="+mj-ea"/>
                <a:cs typeface="Arial" panose="020B0604020202020204" pitchFamily="34" charset="0"/>
              </a:rPr>
              <a:t>dijagrama</a:t>
            </a:r>
            <a:endParaRPr lang="en-US" kern="1200" dirty="0">
              <a:solidFill>
                <a:srgbClr val="FFFFFF"/>
              </a:solidFill>
              <a:latin typeface="Arial" panose="020B0604020202020204" pitchFamily="34" charset="0"/>
              <a:ea typeface="+mj-ea"/>
              <a:cs typeface="Arial" panose="020B0604020202020204" pitchFamily="34" charset="0"/>
            </a:endParaRPr>
          </a:p>
        </p:txBody>
      </p:sp>
      <p:pic>
        <p:nvPicPr>
          <p:cNvPr id="5" name="Picture 4">
            <a:extLst>
              <a:ext uri="{FF2B5EF4-FFF2-40B4-BE49-F238E27FC236}">
                <a16:creationId xmlns:a16="http://schemas.microsoft.com/office/drawing/2014/main" id="{10B01547-037D-F0CF-8322-E468BDED6024}"/>
              </a:ext>
            </a:extLst>
          </p:cNvPr>
          <p:cNvPicPr>
            <a:picLocks noChangeAspect="1"/>
          </p:cNvPicPr>
          <p:nvPr/>
        </p:nvPicPr>
        <p:blipFill>
          <a:blip r:embed="rId2"/>
          <a:stretch>
            <a:fillRect/>
          </a:stretch>
        </p:blipFill>
        <p:spPr>
          <a:xfrm>
            <a:off x="5068742" y="466992"/>
            <a:ext cx="6165035" cy="6165035"/>
          </a:xfrm>
          <a:prstGeom prst="rect">
            <a:avLst/>
          </a:prstGeom>
        </p:spPr>
      </p:pic>
      <p:sp>
        <p:nvSpPr>
          <p:cNvPr id="4" name="AutoShape 2" descr="A detailed and clear diagram showing student obligations. The diagram should include categories such as 'Must Do', 'Should Do', and 'Could Do'. In the center of the diagram is 'Student Obligations', with branches showing different tasks. 'Must Do' includes tasks like studying, attending lectures, and writing assignments. 'Should Do' includes activities like exercising, doing household chores, and spending time with family and friends. 'Could Do' includes optional activities like going out with friends, watching TV, or doing hobbies. The diagram should have labels in Croatian and be easy to understand.">
            <a:extLst>
              <a:ext uri="{FF2B5EF4-FFF2-40B4-BE49-F238E27FC236}">
                <a16:creationId xmlns:a16="http://schemas.microsoft.com/office/drawing/2014/main" id="{CC40D27D-33D1-6A3A-8CDE-0E4D6D5836E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spTree>
    <p:extLst>
      <p:ext uri="{BB962C8B-B14F-4D97-AF65-F5344CB8AC3E}">
        <p14:creationId xmlns:p14="http://schemas.microsoft.com/office/powerpoint/2010/main" val="1713069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ece of paper with writing on it&#10;&#10;Description automatically generated with medium confidence">
            <a:extLst>
              <a:ext uri="{FF2B5EF4-FFF2-40B4-BE49-F238E27FC236}">
                <a16:creationId xmlns:a16="http://schemas.microsoft.com/office/drawing/2014/main" id="{52E33C81-09F5-E8B7-2413-8008BBDE6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358" y="643467"/>
            <a:ext cx="9605284" cy="5571065"/>
          </a:xfrm>
          <a:prstGeom prst="rect">
            <a:avLst/>
          </a:prstGeom>
          <a:ln>
            <a:noFill/>
          </a:ln>
        </p:spPr>
      </p:pic>
    </p:spTree>
    <p:extLst>
      <p:ext uri="{BB962C8B-B14F-4D97-AF65-F5344CB8AC3E}">
        <p14:creationId xmlns:p14="http://schemas.microsoft.com/office/powerpoint/2010/main" val="358775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899EB3C1-1DFB-AB02-0B07-9D5E4FE6CCA6}"/>
              </a:ext>
            </a:extLst>
          </p:cNvPr>
          <p:cNvGraphicFramePr/>
          <p:nvPr>
            <p:extLst>
              <p:ext uri="{D42A27DB-BD31-4B8C-83A1-F6EECF244321}">
                <p14:modId xmlns:p14="http://schemas.microsoft.com/office/powerpoint/2010/main" val="2629117584"/>
              </p:ext>
            </p:extLst>
          </p:nvPr>
        </p:nvGraphicFramePr>
        <p:xfrm>
          <a:off x="643467" y="643467"/>
          <a:ext cx="10905066" cy="5571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060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oard with writing on it&#10;&#10;Description automatically generated">
            <a:extLst>
              <a:ext uri="{FF2B5EF4-FFF2-40B4-BE49-F238E27FC236}">
                <a16:creationId xmlns:a16="http://schemas.microsoft.com/office/drawing/2014/main" id="{ACF300CD-17CA-BFF5-1EAE-7F22238DF4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0670" y="711223"/>
            <a:ext cx="9042297" cy="5809676"/>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814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diagram of different colored squares&#10;&#10;Description automatically generated with medium confidence">
            <a:extLst>
              <a:ext uri="{FF2B5EF4-FFF2-40B4-BE49-F238E27FC236}">
                <a16:creationId xmlns:a16="http://schemas.microsoft.com/office/drawing/2014/main" id="{BA7F521A-DDCF-C054-A1D3-3E3A8FDAD38D}"/>
              </a:ext>
            </a:extLst>
          </p:cNvPr>
          <p:cNvPicPr>
            <a:picLocks noChangeAspect="1"/>
          </p:cNvPicPr>
          <p:nvPr/>
        </p:nvPicPr>
        <p:blipFill>
          <a:blip r:embed="rId2">
            <a:extLst>
              <a:ext uri="{28A0092B-C50C-407E-A947-70E740481C1C}">
                <a14:useLocalDpi xmlns:a14="http://schemas.microsoft.com/office/drawing/2010/main" val="0"/>
              </a:ext>
            </a:extLst>
          </a:blip>
          <a:srcRect t="3157" b="5767"/>
          <a:stretch/>
        </p:blipFill>
        <p:spPr>
          <a:xfrm>
            <a:off x="20" y="1282"/>
            <a:ext cx="12191980" cy="6856718"/>
          </a:xfrm>
          <a:prstGeom prst="rect">
            <a:avLst/>
          </a:prstGeom>
        </p:spPr>
      </p:pic>
    </p:spTree>
    <p:extLst>
      <p:ext uri="{BB962C8B-B14F-4D97-AF65-F5344CB8AC3E}">
        <p14:creationId xmlns:p14="http://schemas.microsoft.com/office/powerpoint/2010/main" val="208166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558489" cy="1325563"/>
          </a:xfrm>
        </p:spPr>
        <p:txBody>
          <a:bodyPr>
            <a:normAutofit/>
          </a:bodyPr>
          <a:lstStyle/>
          <a:p>
            <a:pPr fontAlgn="base"/>
            <a:r>
              <a:rPr lang="hr-HR" dirty="0"/>
              <a:t>(III) Učenje kroz </a:t>
            </a:r>
            <a:br>
              <a:rPr lang="hr-HR" dirty="0"/>
            </a:br>
            <a:r>
              <a:rPr lang="hr-HR" dirty="0"/>
              <a:t>„Kao, ali..."</a:t>
            </a:r>
            <a:endParaRPr lang="en-US"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pPr>
              <a:lnSpc>
                <a:spcPct val="110000"/>
              </a:lnSpc>
            </a:pPr>
            <a:r>
              <a:rPr lang="en-US" sz="1800" dirty="0" err="1"/>
              <a:t>Riječ</a:t>
            </a:r>
            <a:r>
              <a:rPr lang="en-US" sz="1800" dirty="0"/>
              <a:t> je o </a:t>
            </a:r>
            <a:r>
              <a:rPr lang="en-US" sz="1800" b="1" dirty="0" err="1"/>
              <a:t>povezivanju</a:t>
            </a:r>
            <a:r>
              <a:rPr lang="en-US" sz="1800" b="1" dirty="0"/>
              <a:t> </a:t>
            </a:r>
            <a:r>
              <a:rPr lang="en-US" sz="1800" b="1" dirty="0" err="1"/>
              <a:t>informacija</a:t>
            </a:r>
            <a:r>
              <a:rPr lang="en-US" sz="1800" b="1" dirty="0"/>
              <a:t>, </a:t>
            </a:r>
            <a:r>
              <a:rPr lang="en-US" sz="1800" b="1" dirty="0" err="1"/>
              <a:t>koncepata</a:t>
            </a:r>
            <a:r>
              <a:rPr lang="en-US" sz="1800" b="1" dirty="0"/>
              <a:t> </a:t>
            </a:r>
            <a:r>
              <a:rPr lang="en-US" sz="1800" b="1" dirty="0" err="1"/>
              <a:t>i</a:t>
            </a:r>
            <a:r>
              <a:rPr lang="en-US" sz="1800" b="1" dirty="0"/>
              <a:t>/</a:t>
            </a:r>
            <a:r>
              <a:rPr lang="en-US" sz="1800" b="1" dirty="0" err="1"/>
              <a:t>ili</a:t>
            </a:r>
            <a:r>
              <a:rPr lang="en-US" sz="1800" b="1" dirty="0"/>
              <a:t> </a:t>
            </a:r>
            <a:r>
              <a:rPr lang="en-US" sz="1800" b="1" dirty="0" err="1"/>
              <a:t>ideja</a:t>
            </a:r>
            <a:r>
              <a:rPr lang="en-US" sz="1800" b="1" dirty="0"/>
              <a:t> </a:t>
            </a:r>
            <a:r>
              <a:rPr lang="en-US" sz="1800" b="1" dirty="0" err="1"/>
              <a:t>te</a:t>
            </a:r>
            <a:r>
              <a:rPr lang="en-US" sz="1800" b="1" dirty="0"/>
              <a:t> </a:t>
            </a:r>
            <a:r>
              <a:rPr lang="en-US" sz="1800" b="1" dirty="0" err="1"/>
              <a:t>međusobnom</a:t>
            </a:r>
            <a:r>
              <a:rPr lang="en-US" sz="1800" b="1" dirty="0"/>
              <a:t> </a:t>
            </a:r>
            <a:r>
              <a:rPr lang="en-US" sz="1800" b="1" dirty="0" err="1"/>
              <a:t>povezivanju</a:t>
            </a:r>
            <a:r>
              <a:rPr lang="en-US" sz="1800" b="1" dirty="0"/>
              <a:t> </a:t>
            </a:r>
            <a:r>
              <a:rPr lang="en-US" sz="1800" dirty="0" err="1"/>
              <a:t>uočavajući</a:t>
            </a:r>
            <a:r>
              <a:rPr lang="en-US" sz="1800" dirty="0"/>
              <a:t> </a:t>
            </a:r>
            <a:r>
              <a:rPr lang="en-US" sz="1800" dirty="0" err="1"/>
              <a:t>njihovu</a:t>
            </a:r>
            <a:r>
              <a:rPr lang="en-US" sz="1800" dirty="0"/>
              <a:t> </a:t>
            </a:r>
            <a:r>
              <a:rPr lang="en-US" sz="1800" dirty="0" err="1"/>
              <a:t>različitost</a:t>
            </a:r>
            <a:r>
              <a:rPr lang="en-US" sz="1800" dirty="0"/>
              <a:t>: “Marko </a:t>
            </a:r>
            <a:r>
              <a:rPr lang="en-US" sz="1800" dirty="0" err="1"/>
              <a:t>pjeva</a:t>
            </a:r>
            <a:r>
              <a:rPr lang="en-US" sz="1800" dirty="0"/>
              <a:t> </a:t>
            </a:r>
            <a:r>
              <a:rPr lang="en-US" sz="1800" dirty="0" err="1"/>
              <a:t>kao</a:t>
            </a:r>
            <a:r>
              <a:rPr lang="en-US" sz="1800" dirty="0"/>
              <a:t> Vanja, </a:t>
            </a:r>
            <a:r>
              <a:rPr lang="en-US" sz="1800" dirty="0" err="1"/>
              <a:t>ali</a:t>
            </a:r>
            <a:r>
              <a:rPr lang="en-US" sz="1800" dirty="0"/>
              <a:t> </a:t>
            </a:r>
            <a:r>
              <a:rPr lang="en-US" sz="1800" dirty="0" err="1"/>
              <a:t>puno</a:t>
            </a:r>
            <a:r>
              <a:rPr lang="en-US" sz="1800" dirty="0"/>
              <a:t> </a:t>
            </a:r>
            <a:r>
              <a:rPr lang="en-US" sz="1800" dirty="0" err="1"/>
              <a:t>bolje</a:t>
            </a:r>
            <a:r>
              <a:rPr lang="en-US" sz="1800" dirty="0"/>
              <a:t>”.</a:t>
            </a:r>
          </a:p>
          <a:p>
            <a:pPr>
              <a:lnSpc>
                <a:spcPct val="110000"/>
              </a:lnSpc>
            </a:pPr>
            <a:r>
              <a:rPr lang="en-US" sz="1800" dirty="0" err="1"/>
              <a:t>Omogućuje</a:t>
            </a:r>
            <a:r>
              <a:rPr lang="en-US" sz="1800" dirty="0"/>
              <a:t> </a:t>
            </a:r>
            <a:r>
              <a:rPr lang="en-US" sz="1800" dirty="0" err="1"/>
              <a:t>vam</a:t>
            </a:r>
            <a:r>
              <a:rPr lang="en-US" sz="1800" dirty="0"/>
              <a:t> </a:t>
            </a:r>
            <a:r>
              <a:rPr lang="en-US" sz="1800" dirty="0" err="1"/>
              <a:t>povezivanje</a:t>
            </a:r>
            <a:r>
              <a:rPr lang="en-US" sz="1800" dirty="0"/>
              <a:t> </a:t>
            </a:r>
            <a:r>
              <a:rPr lang="en-US" sz="1800" dirty="0" err="1"/>
              <a:t>ideja</a:t>
            </a:r>
            <a:r>
              <a:rPr lang="en-US" sz="1800" dirty="0"/>
              <a:t> </a:t>
            </a:r>
            <a:r>
              <a:rPr lang="en-US" sz="1800" dirty="0" err="1"/>
              <a:t>kada</a:t>
            </a:r>
            <a:r>
              <a:rPr lang="en-US" sz="1800" dirty="0"/>
              <a:t> </a:t>
            </a:r>
            <a:r>
              <a:rPr lang="en-US" sz="1800" dirty="0" err="1"/>
              <a:t>nemate</a:t>
            </a:r>
            <a:r>
              <a:rPr lang="en-US" sz="1800" dirty="0"/>
              <a:t> </a:t>
            </a:r>
            <a:r>
              <a:rPr lang="en-US" sz="1800" dirty="0" err="1"/>
              <a:t>savršenu</a:t>
            </a:r>
            <a:r>
              <a:rPr lang="en-US" sz="1800" dirty="0"/>
              <a:t> </a:t>
            </a:r>
            <a:r>
              <a:rPr lang="en-US" sz="1800" dirty="0" err="1"/>
              <a:t>metaforu</a:t>
            </a:r>
            <a:r>
              <a:rPr lang="en-US" sz="1800" dirty="0"/>
              <a:t> </a:t>
            </a:r>
            <a:r>
              <a:rPr lang="en-US" sz="1800" dirty="0" err="1"/>
              <a:t>ili</a:t>
            </a:r>
            <a:r>
              <a:rPr lang="en-US" sz="1800" dirty="0"/>
              <a:t> </a:t>
            </a:r>
            <a:r>
              <a:rPr lang="en-US" sz="1800" dirty="0" err="1"/>
              <a:t>odnos</a:t>
            </a:r>
            <a:r>
              <a:rPr lang="en-US" sz="1800" dirty="0"/>
              <a:t> s </a:t>
            </a:r>
            <a:r>
              <a:rPr lang="en-US" sz="1800" dirty="0" err="1"/>
              <a:t>dijagramom</a:t>
            </a:r>
            <a:r>
              <a:rPr lang="en-US" sz="1800" dirty="0"/>
              <a:t>.</a:t>
            </a:r>
          </a:p>
          <a:p>
            <a:pPr>
              <a:lnSpc>
                <a:spcPct val="110000"/>
              </a:lnSpc>
            </a:pPr>
            <a:r>
              <a:rPr lang="en-US" sz="1800" dirty="0" err="1"/>
              <a:t>Odnosi</a:t>
            </a:r>
            <a:r>
              <a:rPr lang="en-US" sz="1800" dirty="0"/>
              <a:t> ne </a:t>
            </a:r>
            <a:r>
              <a:rPr lang="en-US" sz="1800" dirty="0" err="1"/>
              <a:t>moraju</a:t>
            </a:r>
            <a:r>
              <a:rPr lang="en-US" sz="1800" dirty="0"/>
              <a:t> </a:t>
            </a:r>
            <a:r>
              <a:rPr lang="en-US" sz="1800" dirty="0" err="1"/>
              <a:t>biti</a:t>
            </a:r>
            <a:r>
              <a:rPr lang="en-US" sz="1800" dirty="0"/>
              <a:t> </a:t>
            </a:r>
            <a:r>
              <a:rPr lang="en-US" sz="1800" dirty="0" err="1"/>
              <a:t>savršeni</a:t>
            </a:r>
            <a:r>
              <a:rPr lang="en-US" sz="1800" dirty="0"/>
              <a:t>. Ne </a:t>
            </a:r>
            <a:r>
              <a:rPr lang="en-US" sz="1800" dirty="0" err="1"/>
              <a:t>pokušavate</a:t>
            </a:r>
            <a:r>
              <a:rPr lang="en-US" sz="1800" dirty="0"/>
              <a:t> </a:t>
            </a:r>
            <a:r>
              <a:rPr lang="en-US" sz="1800" dirty="0" err="1"/>
              <a:t>napraviti</a:t>
            </a:r>
            <a:r>
              <a:rPr lang="en-US" sz="1800" dirty="0"/>
              <a:t> </a:t>
            </a:r>
            <a:r>
              <a:rPr lang="en-US" sz="1800" dirty="0" err="1"/>
              <a:t>savršenu</a:t>
            </a:r>
            <a:r>
              <a:rPr lang="en-US" sz="1800" dirty="0"/>
              <a:t> </a:t>
            </a:r>
            <a:r>
              <a:rPr lang="en-US" sz="1800" dirty="0" err="1"/>
              <a:t>mapu</a:t>
            </a:r>
            <a:r>
              <a:rPr lang="en-US" sz="1800" dirty="0"/>
              <a:t> </a:t>
            </a:r>
            <a:r>
              <a:rPr lang="en-US" sz="1800" dirty="0" err="1"/>
              <a:t>zakopanog</a:t>
            </a:r>
            <a:r>
              <a:rPr lang="en-US" sz="1800" dirty="0"/>
              <a:t> </a:t>
            </a:r>
            <a:r>
              <a:rPr lang="en-US" sz="1800" dirty="0" err="1"/>
              <a:t>blaga</a:t>
            </a:r>
            <a:r>
              <a:rPr lang="en-US" sz="1800" dirty="0"/>
              <a:t>, </a:t>
            </a:r>
            <a:r>
              <a:rPr lang="en-US" sz="1800" dirty="0" err="1"/>
              <a:t>samo</a:t>
            </a:r>
            <a:r>
              <a:rPr lang="en-US" sz="1800" dirty="0"/>
              <a:t> </a:t>
            </a:r>
            <a:r>
              <a:rPr lang="en-US" sz="1800" dirty="0" err="1"/>
              <a:t>skicu</a:t>
            </a:r>
            <a:r>
              <a:rPr lang="en-US" sz="1800" dirty="0"/>
              <a:t>.</a:t>
            </a:r>
            <a:r>
              <a:rPr lang="hr-HR" sz="1800" dirty="0"/>
              <a:t> </a:t>
            </a:r>
            <a:r>
              <a:rPr lang="hr-HR" sz="1800" dirty="0">
                <a:sym typeface="Wingdings" panose="05000000000000000000" pitchFamily="2" charset="2"/>
              </a:rPr>
              <a:t> </a:t>
            </a:r>
          </a:p>
          <a:p>
            <a:pPr>
              <a:lnSpc>
                <a:spcPct val="110000"/>
              </a:lnSpc>
            </a:pPr>
            <a:r>
              <a:rPr lang="hr-HR" sz="1800" dirty="0"/>
              <a:t>Kreativne veze, čak i ako su samo 80-90% točne, </a:t>
            </a:r>
            <a:r>
              <a:rPr lang="hr-HR" sz="1800" dirty="0" err="1"/>
              <a:t>pamtljivije</a:t>
            </a:r>
            <a:r>
              <a:rPr lang="hr-HR" sz="1800" dirty="0"/>
              <a:t> su od „suhih” veza koji imaju 100% točnost.</a:t>
            </a:r>
            <a:endParaRPr lang="en-US" sz="1800" dirty="0"/>
          </a:p>
          <a:p>
            <a:pPr>
              <a:lnSpc>
                <a:spcPct val="110000"/>
              </a:lnSpc>
            </a:pPr>
            <a:endParaRPr lang="en-US" sz="18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7989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pPr fontAlgn="base"/>
            <a:r>
              <a:rPr lang="hr-HR">
                <a:solidFill>
                  <a:srgbClr val="FFFFFF"/>
                </a:solidFill>
              </a:rPr>
              <a:t>Učenje kroz „Kao, ali... Like, but…"</a:t>
            </a:r>
            <a:endParaRPr lang="en-US">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529986" y="1736240"/>
            <a:ext cx="5991530" cy="4936187"/>
          </a:xfrm>
        </p:spPr>
        <p:txBody>
          <a:bodyPr>
            <a:normAutofit fontScale="92500" lnSpcReduction="20000"/>
          </a:bodyPr>
          <a:lstStyle/>
          <a:p>
            <a:pPr fontAlgn="base">
              <a:lnSpc>
                <a:spcPct val="110000"/>
              </a:lnSpc>
            </a:pPr>
            <a:r>
              <a:rPr lang="en-US" sz="2200" i="1" dirty="0"/>
              <a:t>Word </a:t>
            </a:r>
            <a:r>
              <a:rPr lang="en-US" sz="2200" i="1" dirty="0" err="1"/>
              <a:t>i</a:t>
            </a:r>
            <a:r>
              <a:rPr lang="en-US" sz="2200" i="1" dirty="0"/>
              <a:t> Excel se </a:t>
            </a:r>
            <a:r>
              <a:rPr lang="en-US" sz="2200" i="1" dirty="0" err="1"/>
              <a:t>čine</a:t>
            </a:r>
            <a:r>
              <a:rPr lang="en-US" sz="2200" i="1" dirty="0"/>
              <a:t> </a:t>
            </a:r>
            <a:r>
              <a:rPr lang="en-US" sz="2200" i="1" dirty="0" err="1"/>
              <a:t>kao</a:t>
            </a:r>
            <a:r>
              <a:rPr lang="en-US" sz="2200" i="1" dirty="0"/>
              <a:t> </a:t>
            </a:r>
            <a:r>
              <a:rPr lang="en-US" sz="2200" i="1" dirty="0" err="1"/>
              <a:t>dva</a:t>
            </a:r>
            <a:r>
              <a:rPr lang="en-US" sz="2200" i="1" dirty="0"/>
              <a:t> </a:t>
            </a:r>
            <a:r>
              <a:rPr lang="en-US" sz="2200" i="1" dirty="0" err="1"/>
              <a:t>vrlo</a:t>
            </a:r>
            <a:r>
              <a:rPr lang="en-US" sz="2200" i="1" dirty="0"/>
              <a:t> </a:t>
            </a:r>
            <a:r>
              <a:rPr lang="en-US" sz="2200" i="1" dirty="0" err="1"/>
              <a:t>različita</a:t>
            </a:r>
            <a:r>
              <a:rPr lang="en-US" sz="2200" i="1" dirty="0"/>
              <a:t> alata, </a:t>
            </a:r>
            <a:r>
              <a:rPr lang="hr-HR" sz="2200" i="1" dirty="0"/>
              <a:t>ali </a:t>
            </a:r>
            <a:r>
              <a:rPr lang="en-US" sz="2200" i="1" dirty="0" err="1"/>
              <a:t>zapravo</a:t>
            </a:r>
            <a:r>
              <a:rPr lang="en-US" sz="2200" i="1" dirty="0"/>
              <a:t> </a:t>
            </a:r>
            <a:r>
              <a:rPr lang="en-US" sz="2200" i="1" dirty="0" err="1"/>
              <a:t>ima</a:t>
            </a:r>
            <a:r>
              <a:rPr lang="en-US" sz="2200" i="1" dirty="0"/>
              <a:t> </a:t>
            </a:r>
            <a:r>
              <a:rPr lang="en-US" sz="2200" i="1" dirty="0" err="1"/>
              <a:t>mnogo</a:t>
            </a:r>
            <a:r>
              <a:rPr lang="en-US" sz="2200" i="1" dirty="0"/>
              <a:t> </a:t>
            </a:r>
            <a:r>
              <a:rPr lang="en-US" sz="2200" i="1" dirty="0" err="1"/>
              <a:t>istih</a:t>
            </a:r>
            <a:r>
              <a:rPr lang="en-US" sz="2200" i="1" dirty="0"/>
              <a:t> </a:t>
            </a:r>
            <a:r>
              <a:rPr lang="en-US" sz="2200" i="1" dirty="0" err="1"/>
              <a:t>stvari</a:t>
            </a:r>
            <a:r>
              <a:rPr lang="en-US" sz="2200" i="1" dirty="0"/>
              <a:t> </a:t>
            </a:r>
            <a:r>
              <a:rPr lang="en-US" sz="2200" i="1" dirty="0" err="1"/>
              <a:t>koje</a:t>
            </a:r>
            <a:r>
              <a:rPr lang="en-US" sz="2200" i="1" dirty="0"/>
              <a:t> </a:t>
            </a:r>
            <a:r>
              <a:rPr lang="en-US" sz="2200" i="1" dirty="0" err="1"/>
              <a:t>možemo</a:t>
            </a:r>
            <a:r>
              <a:rPr lang="en-US" sz="2200" i="1" dirty="0"/>
              <a:t> </a:t>
            </a:r>
            <a:r>
              <a:rPr lang="en-US" sz="2200" i="1" dirty="0" err="1"/>
              <a:t>primjeniti</a:t>
            </a:r>
            <a:r>
              <a:rPr lang="en-US" sz="2200" i="1" dirty="0"/>
              <a:t> </a:t>
            </a:r>
            <a:r>
              <a:rPr lang="en-US" sz="2200" i="1" dirty="0" err="1"/>
              <a:t>kod</a:t>
            </a:r>
            <a:r>
              <a:rPr lang="en-US" sz="2200" i="1" dirty="0"/>
              <a:t> </a:t>
            </a:r>
            <a:r>
              <a:rPr lang="en-US" sz="2200" i="1" dirty="0" err="1"/>
              <a:t>oblikovanja</a:t>
            </a:r>
            <a:r>
              <a:rPr lang="en-US" sz="2200" i="1" dirty="0"/>
              <a:t> </a:t>
            </a:r>
            <a:r>
              <a:rPr lang="en-US" sz="2200" i="1" dirty="0" err="1"/>
              <a:t>dokumenta</a:t>
            </a:r>
            <a:r>
              <a:rPr lang="en-US" sz="2200" i="1" dirty="0"/>
              <a:t> (</a:t>
            </a:r>
            <a:r>
              <a:rPr lang="en-US" sz="2200" i="1" dirty="0" err="1"/>
              <a:t>koriste</a:t>
            </a:r>
            <a:r>
              <a:rPr lang="en-US" sz="2200" i="1" dirty="0"/>
              <a:t> se </a:t>
            </a:r>
            <a:r>
              <a:rPr lang="en-US" sz="2200" i="1" dirty="0" err="1"/>
              <a:t>identična</a:t>
            </a:r>
            <a:r>
              <a:rPr lang="en-US" sz="2200" i="1" dirty="0"/>
              <a:t> </a:t>
            </a:r>
            <a:r>
              <a:rPr lang="en-US" sz="2200" i="1" dirty="0" err="1"/>
              <a:t>oblikovanja</a:t>
            </a:r>
            <a:r>
              <a:rPr lang="en-US" sz="2200" i="1" dirty="0"/>
              <a:t> za </a:t>
            </a:r>
            <a:r>
              <a:rPr lang="en-US" sz="2200" i="1" dirty="0" err="1"/>
              <a:t>tekst</a:t>
            </a:r>
            <a:r>
              <a:rPr lang="en-US" sz="2200" i="1" dirty="0"/>
              <a:t>, </a:t>
            </a:r>
            <a:r>
              <a:rPr lang="en-US" sz="2200" i="1" dirty="0" err="1"/>
              <a:t>bojanje</a:t>
            </a:r>
            <a:r>
              <a:rPr lang="en-US" sz="2200" i="1" dirty="0"/>
              <a:t> </a:t>
            </a:r>
            <a:r>
              <a:rPr lang="en-US" sz="2200" i="1" dirty="0" err="1"/>
              <a:t>ćelija</a:t>
            </a:r>
            <a:r>
              <a:rPr lang="en-US" sz="2200" i="1" dirty="0"/>
              <a:t>, </a:t>
            </a:r>
            <a:r>
              <a:rPr lang="en-US" sz="2200" i="1" dirty="0" err="1"/>
              <a:t>umetanje</a:t>
            </a:r>
            <a:r>
              <a:rPr lang="en-US" sz="2200" i="1" dirty="0"/>
              <a:t> </a:t>
            </a:r>
            <a:r>
              <a:rPr lang="en-US" sz="2200" i="1" dirty="0" err="1"/>
              <a:t>slika</a:t>
            </a:r>
            <a:r>
              <a:rPr lang="en-US" sz="2200" i="1" dirty="0"/>
              <a:t>..)</a:t>
            </a:r>
            <a:endParaRPr lang="hr-HR" sz="2200" i="1" dirty="0"/>
          </a:p>
          <a:p>
            <a:pPr fontAlgn="base">
              <a:lnSpc>
                <a:spcPct val="110000"/>
              </a:lnSpc>
            </a:pPr>
            <a:r>
              <a:rPr lang="hr-HR" sz="2200" i="1" dirty="0"/>
              <a:t>Kredit je zajam, ali zajam nije kredit. Razlika je u tome što je zajam bilo kakvo posuđivanje novca ili nekog drugog dobra, a kredit je zapravo zajam koji se uzima isključivo od banke.</a:t>
            </a:r>
          </a:p>
          <a:p>
            <a:pPr fontAlgn="base">
              <a:lnSpc>
                <a:spcPct val="110000"/>
              </a:lnSpc>
            </a:pPr>
            <a:r>
              <a:rPr lang="hr-HR" sz="2200" i="1" dirty="0"/>
              <a:t>Računovodstvo je kao vođenje osobnog budžeta, ali u poduzeću.</a:t>
            </a:r>
          </a:p>
          <a:p>
            <a:pPr fontAlgn="base">
              <a:lnSpc>
                <a:spcPct val="110000"/>
              </a:lnSpc>
            </a:pPr>
            <a:r>
              <a:rPr lang="hr-HR" sz="2200" i="1" dirty="0"/>
              <a:t>Svaki palac je prst, ali svaki prst nije palac. </a:t>
            </a:r>
          </a:p>
          <a:p>
            <a:pPr fontAlgn="base">
              <a:lnSpc>
                <a:spcPct val="110000"/>
              </a:lnSpc>
            </a:pPr>
            <a:endParaRPr lang="hr-HR" sz="2200" dirty="0"/>
          </a:p>
          <a:p>
            <a:pPr fontAlgn="base">
              <a:lnSpc>
                <a:spcPct val="110000"/>
              </a:lnSpc>
            </a:pPr>
            <a:r>
              <a:rPr lang="hr-HR" sz="2200" b="1" dirty="0"/>
              <a:t>Vaš primjer?</a:t>
            </a:r>
            <a:endParaRPr lang="en-US" sz="2200" b="1" dirty="0"/>
          </a:p>
        </p:txBody>
      </p:sp>
    </p:spTree>
    <p:extLst>
      <p:ext uri="{BB962C8B-B14F-4D97-AF65-F5344CB8AC3E}">
        <p14:creationId xmlns:p14="http://schemas.microsoft.com/office/powerpoint/2010/main" val="123559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10440849" cy="2014537"/>
          </a:xfrm>
        </p:spPr>
        <p:txBody>
          <a:bodyPr>
            <a:normAutofit/>
          </a:bodyPr>
          <a:lstStyle/>
          <a:p>
            <a:r>
              <a:rPr lang="en-US" dirty="0"/>
              <a:t>Lab 0</a:t>
            </a:r>
            <a:r>
              <a:rPr lang="hr-HR" dirty="0"/>
              <a:t>4 – Metode učenja</a:t>
            </a:r>
            <a:endParaRPr lang="en-US" dirty="0"/>
          </a:p>
        </p:txBody>
      </p:sp>
    </p:spTree>
    <p:extLst>
      <p:ext uri="{BB962C8B-B14F-4D97-AF65-F5344CB8AC3E}">
        <p14:creationId xmlns:p14="http://schemas.microsoft.com/office/powerpoint/2010/main" val="3938385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fontAlgn="base"/>
            <a:r>
              <a:rPr lang="hr-HR" sz="5400" dirty="0"/>
              <a:t>(IV) Učenje kroz vizualizaciju</a:t>
            </a:r>
            <a:endParaRPr lang="en-US"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460326"/>
            <a:ext cx="10515600" cy="4251960"/>
          </a:xfrm>
        </p:spPr>
        <p:txBody>
          <a:bodyPr>
            <a:normAutofit/>
          </a:bodyPr>
          <a:lstStyle/>
          <a:p>
            <a:r>
              <a:rPr lang="hr-HR" sz="2200" dirty="0"/>
              <a:t>Dodatan</a:t>
            </a:r>
            <a:r>
              <a:rPr lang="en-US" sz="2200" dirty="0"/>
              <a:t> </a:t>
            </a:r>
            <a:r>
              <a:rPr lang="en-US" sz="2200" dirty="0" err="1"/>
              <a:t>način</a:t>
            </a:r>
            <a:r>
              <a:rPr lang="en-US" sz="2200" dirty="0"/>
              <a:t> da </a:t>
            </a:r>
            <a:r>
              <a:rPr lang="en-US" sz="2200" dirty="0" err="1"/>
              <a:t>ideje</a:t>
            </a:r>
            <a:r>
              <a:rPr lang="en-US" sz="2200" dirty="0"/>
              <a:t> </a:t>
            </a:r>
            <a:r>
              <a:rPr lang="en-US" sz="2200" dirty="0" err="1"/>
              <a:t>učinite</a:t>
            </a:r>
            <a:r>
              <a:rPr lang="en-US" sz="2200" dirty="0"/>
              <a:t> </a:t>
            </a:r>
            <a:r>
              <a:rPr lang="en-US" sz="2200" dirty="0" err="1"/>
              <a:t>konkretnijima</a:t>
            </a:r>
            <a:r>
              <a:rPr lang="en-US" sz="2200" dirty="0"/>
              <a:t> je da </a:t>
            </a:r>
            <a:r>
              <a:rPr lang="en-US" sz="2200" dirty="0" err="1"/>
              <a:t>ih</a:t>
            </a:r>
            <a:r>
              <a:rPr lang="en-US" sz="2200" dirty="0"/>
              <a:t> </a:t>
            </a:r>
            <a:r>
              <a:rPr lang="en-US" sz="2200" dirty="0" err="1"/>
              <a:t>jednostavno</a:t>
            </a:r>
            <a:r>
              <a:rPr lang="en-US" sz="2200" dirty="0"/>
              <a:t> </a:t>
            </a:r>
            <a:r>
              <a:rPr lang="en-US" sz="2200" dirty="0" err="1"/>
              <a:t>zamislite</a:t>
            </a:r>
            <a:r>
              <a:rPr lang="en-US" sz="2200" dirty="0"/>
              <a:t> u </a:t>
            </a:r>
            <a:r>
              <a:rPr lang="en-US" sz="2200" dirty="0" err="1"/>
              <a:t>vizualnom</a:t>
            </a:r>
            <a:r>
              <a:rPr lang="en-US" sz="2200" dirty="0"/>
              <a:t> </a:t>
            </a:r>
            <a:r>
              <a:rPr lang="en-US" sz="2200" dirty="0" err="1"/>
              <a:t>obliku</a:t>
            </a:r>
            <a:r>
              <a:rPr lang="hr-HR" sz="2200" dirty="0"/>
              <a:t>.</a:t>
            </a:r>
          </a:p>
          <a:p>
            <a:pPr marL="0" indent="0">
              <a:buNone/>
            </a:pPr>
            <a:endParaRPr lang="hr-HR" sz="2200" dirty="0"/>
          </a:p>
          <a:p>
            <a:r>
              <a:rPr lang="hr-HR" sz="2200" dirty="0"/>
              <a:t>Ako niste vizualni tip, možete primijeniti istu strategiju na svoja ostala osjetila. Možda će vam biti značajnije ako mentalno povežete zvukove ili osjetila s idejama koje pokušavate pohraniti.</a:t>
            </a:r>
            <a:endParaRPr lang="en-US" sz="2200" dirty="0"/>
          </a:p>
        </p:txBody>
      </p:sp>
    </p:spTree>
    <p:extLst>
      <p:ext uri="{BB962C8B-B14F-4D97-AF65-F5344CB8AC3E}">
        <p14:creationId xmlns:p14="http://schemas.microsoft.com/office/powerpoint/2010/main" val="342489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05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DF477173-E88B-AEA5-078B-1EBA4A45FA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7307" y="643467"/>
            <a:ext cx="3997239" cy="5571066"/>
          </a:xfrm>
          <a:prstGeom prst="rect">
            <a:avLst/>
          </a:prstGeom>
        </p:spPr>
      </p:pic>
      <p:sp>
        <p:nvSpPr>
          <p:cNvPr id="14"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11E2C4B8-27CF-BF38-66A5-902AE38B2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885" y="643467"/>
            <a:ext cx="4164373" cy="5571066"/>
          </a:xfrm>
          <a:prstGeom prst="rect">
            <a:avLst/>
          </a:prstGeom>
        </p:spPr>
      </p:pic>
    </p:spTree>
    <p:extLst>
      <p:ext uri="{BB962C8B-B14F-4D97-AF65-F5344CB8AC3E}">
        <p14:creationId xmlns:p14="http://schemas.microsoft.com/office/powerpoint/2010/main" val="56251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up of a list of words&#10;&#10;Description automatically generated">
            <a:extLst>
              <a:ext uri="{FF2B5EF4-FFF2-40B4-BE49-F238E27FC236}">
                <a16:creationId xmlns:a16="http://schemas.microsoft.com/office/drawing/2014/main" id="{E3ACCB22-9843-2193-BD0A-D631E5A63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319" y="701395"/>
            <a:ext cx="10905066" cy="5179906"/>
          </a:xfrm>
          <a:prstGeom prst="rect">
            <a:avLst/>
          </a:prstGeom>
        </p:spPr>
      </p:pic>
    </p:spTree>
    <p:extLst>
      <p:ext uri="{BB962C8B-B14F-4D97-AF65-F5344CB8AC3E}">
        <p14:creationId xmlns:p14="http://schemas.microsoft.com/office/powerpoint/2010/main" val="26139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47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1" descr="Slika na kojoj se prikazuje tekst, Ljudsko lice, osoba, dječak&#10;&#10;Opis je automatski generiran">
            <a:extLst>
              <a:ext uri="{FF2B5EF4-FFF2-40B4-BE49-F238E27FC236}">
                <a16:creationId xmlns:a16="http://schemas.microsoft.com/office/drawing/2014/main" id="{5672F495-9BE5-89A9-A50E-EB7177E6CC76}"/>
              </a:ext>
            </a:extLst>
          </p:cNvPr>
          <p:cNvPicPr>
            <a:picLocks noChangeAspect="1"/>
          </p:cNvPicPr>
          <p:nvPr/>
        </p:nvPicPr>
        <p:blipFill rotWithShape="1">
          <a:blip r:embed="rId2">
            <a:extLst>
              <a:ext uri="{28A0092B-C50C-407E-A947-70E740481C1C}">
                <a14:useLocalDpi xmlns:a14="http://schemas.microsoft.com/office/drawing/2010/main" val="0"/>
              </a:ext>
            </a:extLst>
          </a:blip>
          <a:srcRect l="14374" t="33104" r="18465" b="19602"/>
          <a:stretch/>
        </p:blipFill>
        <p:spPr bwMode="auto">
          <a:xfrm>
            <a:off x="643467" y="1230823"/>
            <a:ext cx="10905066" cy="4396353"/>
          </a:xfrm>
          <a:prstGeom prst="rect">
            <a:avLst/>
          </a:prstGeom>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00DE33A5-C345-C403-417A-5A753A123465}"/>
              </a:ext>
            </a:extLst>
          </p:cNvPr>
          <p:cNvSpPr txBox="1"/>
          <p:nvPr/>
        </p:nvSpPr>
        <p:spPr>
          <a:xfrm>
            <a:off x="963561" y="670776"/>
            <a:ext cx="9488129" cy="369332"/>
          </a:xfrm>
          <a:prstGeom prst="rect">
            <a:avLst/>
          </a:prstGeom>
          <a:noFill/>
        </p:spPr>
        <p:txBody>
          <a:bodyPr wrap="square" rtlCol="0">
            <a:spAutoFit/>
          </a:bodyPr>
          <a:lstStyle/>
          <a:p>
            <a:r>
              <a:rPr lang="hr-HR" sz="1800" b="1" dirty="0">
                <a:effectLst/>
                <a:latin typeface="Calibri" panose="020F0502020204030204" pitchFamily="34" charset="0"/>
                <a:ea typeface="Calibri" panose="020F0502020204030204" pitchFamily="34" charset="0"/>
              </a:rPr>
              <a:t>1 KUGLICA SLADOLEDA                           2 KUGLICE SLADOLEDA                   3 KUGLICE SLADOLEDA</a:t>
            </a:r>
            <a:endParaRPr lang="hr-HR" dirty="0"/>
          </a:p>
        </p:txBody>
      </p:sp>
    </p:spTree>
    <p:extLst>
      <p:ext uri="{BB962C8B-B14F-4D97-AF65-F5344CB8AC3E}">
        <p14:creationId xmlns:p14="http://schemas.microsoft.com/office/powerpoint/2010/main" val="2516078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6FFAFD4C-D2E4-ACA9-F829-20F21F0E0644}"/>
              </a:ext>
            </a:extLst>
          </p:cNvPr>
          <p:cNvPicPr>
            <a:picLocks noChangeAspect="1"/>
          </p:cNvPicPr>
          <p:nvPr/>
        </p:nvPicPr>
        <p:blipFill>
          <a:blip r:embed="rId2" cstate="print">
            <a:extLst>
              <a:ext uri="{28A0092B-C50C-407E-A947-70E740481C1C}">
                <a14:useLocalDpi xmlns:a14="http://schemas.microsoft.com/office/drawing/2010/main" val="0"/>
              </a:ext>
            </a:extLst>
          </a:blip>
          <a:srcRect t="31780" b="11268"/>
          <a:stretch/>
        </p:blipFill>
        <p:spPr>
          <a:xfrm>
            <a:off x="20" y="1282"/>
            <a:ext cx="12191980" cy="6856718"/>
          </a:xfrm>
          <a:prstGeom prst="rect">
            <a:avLst/>
          </a:prstGeom>
        </p:spPr>
      </p:pic>
    </p:spTree>
    <p:extLst>
      <p:ext uri="{BB962C8B-B14F-4D97-AF65-F5344CB8AC3E}">
        <p14:creationId xmlns:p14="http://schemas.microsoft.com/office/powerpoint/2010/main" val="178586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0EA7516-48E2-9D03-F0B5-1143D0661B99}"/>
              </a:ext>
            </a:extLst>
          </p:cNvPr>
          <p:cNvPicPr>
            <a:picLocks noChangeAspect="1"/>
          </p:cNvPicPr>
          <p:nvPr/>
        </p:nvPicPr>
        <p:blipFill>
          <a:blip r:embed="rId2">
            <a:alphaModFix amt="35000"/>
          </a:blip>
          <a:srcRect t="7838" b="7576"/>
          <a:stretch/>
        </p:blipFill>
        <p:spPr>
          <a:xfrm>
            <a:off x="20" y="10"/>
            <a:ext cx="12191980" cy="6857990"/>
          </a:xfrm>
          <a:prstGeom prst="rect">
            <a:avLst/>
          </a:prstGeom>
        </p:spPr>
      </p:pic>
      <p:sp>
        <p:nvSpPr>
          <p:cNvPr id="2" name="Title 1">
            <a:extLst>
              <a:ext uri="{FF2B5EF4-FFF2-40B4-BE49-F238E27FC236}">
                <a16:creationId xmlns:a16="http://schemas.microsoft.com/office/drawing/2014/main" id="{01369E1C-3083-1F10-9C6C-2B1BB73EA346}"/>
              </a:ext>
            </a:extLst>
          </p:cNvPr>
          <p:cNvSpPr>
            <a:spLocks noGrp="1"/>
          </p:cNvSpPr>
          <p:nvPr>
            <p:ph type="title"/>
          </p:nvPr>
        </p:nvSpPr>
        <p:spPr>
          <a:xfrm>
            <a:off x="838200" y="365125"/>
            <a:ext cx="10515600" cy="1325563"/>
          </a:xfrm>
        </p:spPr>
        <p:txBody>
          <a:bodyPr>
            <a:normAutofit/>
          </a:bodyPr>
          <a:lstStyle/>
          <a:p>
            <a:r>
              <a:rPr lang="hr-HR" sz="4500" dirty="0">
                <a:solidFill>
                  <a:srgbClr val="FFFFFF"/>
                </a:solidFill>
                <a:latin typeface="Arial" panose="020B0604020202020204" pitchFamily="34" charset="0"/>
                <a:cs typeface="Arial" panose="020B0604020202020204" pitchFamily="34" charset="0"/>
              </a:rPr>
              <a:t>(V) </a:t>
            </a:r>
            <a:r>
              <a:rPr lang="hr-HR" sz="4500" dirty="0" err="1">
                <a:solidFill>
                  <a:srgbClr val="FFFFFF"/>
                </a:solidFill>
                <a:latin typeface="Arial" panose="020B0604020202020204" pitchFamily="34" charset="0"/>
                <a:cs typeface="Arial" panose="020B0604020202020204" pitchFamily="34" charset="0"/>
              </a:rPr>
              <a:t>Chunking</a:t>
            </a:r>
            <a:endParaRPr lang="hr-HR" sz="4500" dirty="0">
              <a:solidFill>
                <a:srgbClr val="FFFFFF"/>
              </a:solidFill>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0D607E9F-BB18-D22D-5114-D1B883BD6D14}"/>
              </a:ext>
            </a:extLst>
          </p:cNvPr>
          <p:cNvGraphicFramePr>
            <a:graphicFrameLocks noGrp="1"/>
          </p:cNvGraphicFramePr>
          <p:nvPr>
            <p:ph idx="1"/>
            <p:extLst>
              <p:ext uri="{D42A27DB-BD31-4B8C-83A1-F6EECF244321}">
                <p14:modId xmlns:p14="http://schemas.microsoft.com/office/powerpoint/2010/main" val="23344672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49260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48AE4-B571-B173-CD5E-6EC1608D2682}"/>
              </a:ext>
            </a:extLst>
          </p:cNvPr>
          <p:cNvSpPr>
            <a:spLocks noGrp="1"/>
          </p:cNvSpPr>
          <p:nvPr>
            <p:ph type="title"/>
          </p:nvPr>
        </p:nvSpPr>
        <p:spPr/>
        <p:txBody>
          <a:bodyPr/>
          <a:lstStyle/>
          <a:p>
            <a:r>
              <a:rPr lang="hr-HR"/>
              <a:t>Primjeri Chunkinga</a:t>
            </a:r>
            <a:endParaRPr lang="hr-HR" dirty="0"/>
          </a:p>
        </p:txBody>
      </p:sp>
      <p:sp>
        <p:nvSpPr>
          <p:cNvPr id="3" name="Content Placeholder 2">
            <a:extLst>
              <a:ext uri="{FF2B5EF4-FFF2-40B4-BE49-F238E27FC236}">
                <a16:creationId xmlns:a16="http://schemas.microsoft.com/office/drawing/2014/main" id="{382A2CDC-572B-FDC3-E940-E6CC8047DA2E}"/>
              </a:ext>
            </a:extLst>
          </p:cNvPr>
          <p:cNvSpPr>
            <a:spLocks noGrp="1"/>
          </p:cNvSpPr>
          <p:nvPr>
            <p:ph idx="1"/>
          </p:nvPr>
        </p:nvSpPr>
        <p:spPr/>
        <p:txBody>
          <a:bodyPr/>
          <a:lstStyle/>
          <a:p>
            <a:pPr marL="0" indent="0">
              <a:buNone/>
            </a:pPr>
            <a:r>
              <a:rPr lang="hr-HR" b="1" dirty="0"/>
              <a:t>Brojevi (telefonski brojevi)</a:t>
            </a:r>
          </a:p>
          <a:p>
            <a:r>
              <a:rPr lang="hr-HR" dirty="0"/>
              <a:t>Bez </a:t>
            </a:r>
            <a:r>
              <a:rPr lang="hr-HR" dirty="0" err="1"/>
              <a:t>chunkinga</a:t>
            </a:r>
            <a:r>
              <a:rPr lang="hr-HR" dirty="0"/>
              <a:t>: 1234567890</a:t>
            </a:r>
          </a:p>
          <a:p>
            <a:r>
              <a:rPr lang="hr-HR" dirty="0"/>
              <a:t>Sa </a:t>
            </a:r>
            <a:r>
              <a:rPr lang="hr-HR" dirty="0" err="1"/>
              <a:t>chunkingom</a:t>
            </a:r>
            <a:r>
              <a:rPr lang="hr-HR" dirty="0"/>
              <a:t>: 123-456-7890 </a:t>
            </a:r>
          </a:p>
          <a:p>
            <a:r>
              <a:rPr lang="hr-HR" dirty="0"/>
              <a:t>Podijelili smo broj u tri dijela (</a:t>
            </a:r>
            <a:r>
              <a:rPr lang="hr-HR" dirty="0" err="1"/>
              <a:t>chunka</a:t>
            </a:r>
            <a:r>
              <a:rPr lang="hr-HR" dirty="0"/>
              <a:t>), što ga čini lakšim za pamćenje – stvorili smo poznati obrazac.</a:t>
            </a:r>
          </a:p>
        </p:txBody>
      </p:sp>
    </p:spTree>
    <p:extLst>
      <p:ext uri="{BB962C8B-B14F-4D97-AF65-F5344CB8AC3E}">
        <p14:creationId xmlns:p14="http://schemas.microsoft.com/office/powerpoint/2010/main" val="2471601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DD6D7-8AB5-8521-D3EB-628447228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1FC28-539B-F670-1FDC-FE5DE6C0C4FA}"/>
              </a:ext>
            </a:extLst>
          </p:cNvPr>
          <p:cNvSpPr>
            <a:spLocks noGrp="1"/>
          </p:cNvSpPr>
          <p:nvPr>
            <p:ph type="title"/>
          </p:nvPr>
        </p:nvSpPr>
        <p:spPr/>
        <p:txBody>
          <a:bodyPr/>
          <a:lstStyle/>
          <a:p>
            <a:r>
              <a:rPr lang="hr-HR" dirty="0"/>
              <a:t>Primjeri </a:t>
            </a:r>
            <a:r>
              <a:rPr lang="hr-HR" dirty="0" err="1"/>
              <a:t>Chunkinga</a:t>
            </a:r>
            <a:endParaRPr lang="hr-HR" dirty="0"/>
          </a:p>
        </p:txBody>
      </p:sp>
      <p:sp>
        <p:nvSpPr>
          <p:cNvPr id="3" name="Content Placeholder 2">
            <a:extLst>
              <a:ext uri="{FF2B5EF4-FFF2-40B4-BE49-F238E27FC236}">
                <a16:creationId xmlns:a16="http://schemas.microsoft.com/office/drawing/2014/main" id="{DB2E949A-DBF7-85DE-EFF9-A496A0F6254A}"/>
              </a:ext>
            </a:extLst>
          </p:cNvPr>
          <p:cNvSpPr>
            <a:spLocks noGrp="1"/>
          </p:cNvSpPr>
          <p:nvPr>
            <p:ph idx="1"/>
          </p:nvPr>
        </p:nvSpPr>
        <p:spPr/>
        <p:txBody>
          <a:bodyPr/>
          <a:lstStyle/>
          <a:p>
            <a:pPr marL="0" indent="0">
              <a:buNone/>
            </a:pPr>
            <a:r>
              <a:rPr lang="hr-HR" b="1" dirty="0"/>
              <a:t>Kombinacija slova i brojeva (kartica)</a:t>
            </a:r>
            <a:r>
              <a:rPr lang="hr-HR" dirty="0"/>
              <a:t>:</a:t>
            </a:r>
          </a:p>
          <a:p>
            <a:pPr>
              <a:buFont typeface="Arial" panose="020B0604020202020204" pitchFamily="34" charset="0"/>
              <a:buChar char="•"/>
            </a:pPr>
            <a:r>
              <a:rPr lang="hr-HR" dirty="0"/>
              <a:t>Bez </a:t>
            </a:r>
            <a:r>
              <a:rPr lang="hr-HR" dirty="0" err="1"/>
              <a:t>chunkinga</a:t>
            </a:r>
            <a:r>
              <a:rPr lang="hr-HR" dirty="0"/>
              <a:t>: AB4H56K9J2</a:t>
            </a:r>
          </a:p>
          <a:p>
            <a:pPr>
              <a:buFont typeface="Arial" panose="020B0604020202020204" pitchFamily="34" charset="0"/>
              <a:buChar char="•"/>
            </a:pPr>
            <a:r>
              <a:rPr lang="hr-HR" dirty="0"/>
              <a:t>Sa </a:t>
            </a:r>
            <a:r>
              <a:rPr lang="hr-HR" dirty="0" err="1"/>
              <a:t>chunkingom</a:t>
            </a:r>
            <a:r>
              <a:rPr lang="hr-HR" dirty="0"/>
              <a:t>: AB-4H-56-K9-J2 </a:t>
            </a:r>
          </a:p>
          <a:p>
            <a:pPr>
              <a:buFont typeface="Arial" panose="020B0604020202020204" pitchFamily="34" charset="0"/>
              <a:buChar char="•"/>
            </a:pPr>
            <a:r>
              <a:rPr lang="hr-HR" dirty="0"/>
              <a:t>Lakše je zapamtiti kombinaciju ako znakove grupiramo u manje i razumljivije dijelove</a:t>
            </a:r>
          </a:p>
        </p:txBody>
      </p:sp>
    </p:spTree>
    <p:extLst>
      <p:ext uri="{BB962C8B-B14F-4D97-AF65-F5344CB8AC3E}">
        <p14:creationId xmlns:p14="http://schemas.microsoft.com/office/powerpoint/2010/main" val="1025042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39619"/>
            <a:ext cx="10448006" cy="1116203"/>
          </a:xfrm>
        </p:spPr>
        <p:txBody>
          <a:bodyPr>
            <a:normAutofit/>
          </a:bodyPr>
          <a:lstStyle/>
          <a:p>
            <a:pPr fontAlgn="base"/>
            <a:r>
              <a:rPr lang="hr-HR" dirty="0"/>
              <a:t>Primjeri </a:t>
            </a:r>
            <a:r>
              <a:rPr lang="hr-HR" dirty="0" err="1"/>
              <a:t>Chunkinga</a:t>
            </a:r>
            <a:endParaRPr lang="en-US" dirty="0"/>
          </a:p>
        </p:txBody>
      </p:sp>
      <p:sp>
        <p:nvSpPr>
          <p:cNvPr id="3" name="Content Placeholder 2"/>
          <p:cNvSpPr>
            <a:spLocks noGrp="1"/>
          </p:cNvSpPr>
          <p:nvPr>
            <p:ph idx="1"/>
          </p:nvPr>
        </p:nvSpPr>
        <p:spPr/>
        <p:txBody>
          <a:bodyPr>
            <a:normAutofit/>
          </a:bodyPr>
          <a:lstStyle/>
          <a:p>
            <a:r>
              <a:rPr lang="en-US" dirty="0"/>
              <a:t>Marginal utility</a:t>
            </a:r>
          </a:p>
          <a:p>
            <a:r>
              <a:rPr lang="en-US" dirty="0"/>
              <a:t>Ordinary utility</a:t>
            </a:r>
          </a:p>
          <a:p>
            <a:r>
              <a:rPr lang="en-US" dirty="0"/>
              <a:t>Cardinal utility</a:t>
            </a:r>
          </a:p>
          <a:p>
            <a:r>
              <a:rPr lang="en-US" dirty="0"/>
              <a:t>Diminishing marginal utility</a:t>
            </a:r>
          </a:p>
          <a:p>
            <a:pPr marL="0" indent="0">
              <a:buNone/>
            </a:pPr>
            <a:endParaRPr lang="en-US" dirty="0"/>
          </a:p>
          <a:p>
            <a:r>
              <a:rPr lang="en-US" dirty="0"/>
              <a:t>MOCD</a:t>
            </a:r>
            <a:r>
              <a:rPr lang="hr-HR" dirty="0"/>
              <a:t> - akronim</a:t>
            </a:r>
            <a:endParaRPr lang="en-US" dirty="0"/>
          </a:p>
        </p:txBody>
      </p:sp>
    </p:spTree>
    <p:extLst>
      <p:ext uri="{BB962C8B-B14F-4D97-AF65-F5344CB8AC3E}">
        <p14:creationId xmlns:p14="http://schemas.microsoft.com/office/powerpoint/2010/main" val="1438211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9888496" cy="900131"/>
          </a:xfrm>
        </p:spPr>
        <p:txBody>
          <a:bodyPr anchor="t">
            <a:normAutofit/>
          </a:bodyPr>
          <a:lstStyle/>
          <a:p>
            <a:pPr fontAlgn="base"/>
            <a:r>
              <a:rPr lang="hr-HR" dirty="0">
                <a:solidFill>
                  <a:schemeClr val="bg1"/>
                </a:solidFill>
              </a:rPr>
              <a:t>(VI) Objasni petogodišnjaku</a:t>
            </a:r>
            <a:endParaRPr lang="en-US"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5548" y="2217343"/>
            <a:ext cx="9880893" cy="3959619"/>
          </a:xfrm>
        </p:spPr>
        <p:txBody>
          <a:bodyPr>
            <a:normAutofit/>
          </a:bodyPr>
          <a:lstStyle/>
          <a:p>
            <a:pPr marL="0" indent="0">
              <a:buNone/>
            </a:pPr>
            <a:r>
              <a:rPr lang="en-US" sz="2400" dirty="0" err="1"/>
              <a:t>Povežite</a:t>
            </a:r>
            <a:r>
              <a:rPr lang="en-US" sz="2400" dirty="0"/>
              <a:t> </a:t>
            </a:r>
            <a:r>
              <a:rPr lang="en-US" sz="2400" dirty="0" err="1"/>
              <a:t>vrlo</a:t>
            </a:r>
            <a:r>
              <a:rPr lang="en-US" sz="2400" dirty="0"/>
              <a:t> </a:t>
            </a:r>
            <a:r>
              <a:rPr lang="en-US" sz="2400" dirty="0" err="1"/>
              <a:t>tešku</a:t>
            </a:r>
            <a:r>
              <a:rPr lang="en-US" sz="2400" dirty="0"/>
              <a:t> </a:t>
            </a:r>
            <a:r>
              <a:rPr lang="en-US" sz="2400" dirty="0" err="1"/>
              <a:t>ideju</a:t>
            </a:r>
            <a:r>
              <a:rPr lang="en-US" sz="2400" dirty="0"/>
              <a:t> s </a:t>
            </a:r>
            <a:r>
              <a:rPr lang="en-US" sz="2400" dirty="0" err="1"/>
              <a:t>nečim</a:t>
            </a:r>
            <a:r>
              <a:rPr lang="en-US" sz="2400" dirty="0"/>
              <a:t> </a:t>
            </a:r>
            <a:r>
              <a:rPr lang="en-US" sz="2400" dirty="0" err="1"/>
              <a:t>što</a:t>
            </a:r>
            <a:r>
              <a:rPr lang="en-US" sz="2400" dirty="0"/>
              <a:t> </a:t>
            </a:r>
            <a:r>
              <a:rPr lang="en-US" sz="2400" dirty="0" err="1"/>
              <a:t>lako</a:t>
            </a:r>
            <a:r>
              <a:rPr lang="en-US" sz="2400" dirty="0"/>
              <a:t> </a:t>
            </a:r>
            <a:r>
              <a:rPr lang="en-US" sz="2400" dirty="0" err="1"/>
              <a:t>razumijete</a:t>
            </a:r>
            <a:r>
              <a:rPr lang="en-US" sz="2400" dirty="0"/>
              <a:t>.</a:t>
            </a:r>
          </a:p>
          <a:p>
            <a:pPr marL="0" indent="0">
              <a:buNone/>
            </a:pPr>
            <a:r>
              <a:rPr lang="en-US" sz="2400" dirty="0"/>
              <a:t>Da </a:t>
            </a:r>
            <a:r>
              <a:rPr lang="en-US" sz="2400" dirty="0" err="1"/>
              <a:t>petogodišnjaku</a:t>
            </a:r>
            <a:r>
              <a:rPr lang="en-US" sz="2400" dirty="0"/>
              <a:t> </a:t>
            </a:r>
            <a:r>
              <a:rPr lang="en-US" sz="2400" dirty="0" err="1"/>
              <a:t>ili</a:t>
            </a:r>
            <a:r>
              <a:rPr lang="en-US" sz="2400" dirty="0"/>
              <a:t> </a:t>
            </a:r>
            <a:r>
              <a:rPr lang="en-US" sz="2400" dirty="0" err="1"/>
              <a:t>svojoj</a:t>
            </a:r>
            <a:r>
              <a:rPr lang="en-US" sz="2400" dirty="0"/>
              <a:t> </a:t>
            </a:r>
            <a:r>
              <a:rPr lang="en-US" sz="2400" dirty="0" err="1"/>
              <a:t>baki</a:t>
            </a:r>
            <a:r>
              <a:rPr lang="en-US" sz="2400" dirty="0"/>
              <a:t> </a:t>
            </a:r>
            <a:r>
              <a:rPr lang="en-US" sz="2400" dirty="0" err="1"/>
              <a:t>morate</a:t>
            </a:r>
            <a:r>
              <a:rPr lang="en-US" sz="2400" dirty="0"/>
              <a:t> </a:t>
            </a:r>
            <a:r>
              <a:rPr lang="en-US" sz="2400" dirty="0" err="1"/>
              <a:t>predavati</a:t>
            </a:r>
            <a:r>
              <a:rPr lang="en-US" sz="2400" dirty="0"/>
              <a:t> </a:t>
            </a:r>
            <a:r>
              <a:rPr lang="en-US" sz="2400" dirty="0" err="1"/>
              <a:t>predmet</a:t>
            </a:r>
            <a:r>
              <a:rPr lang="en-US" sz="2400" dirty="0"/>
              <a:t> koji </a:t>
            </a:r>
            <a:r>
              <a:rPr lang="en-US" sz="2400" dirty="0" err="1"/>
              <a:t>trenutno</a:t>
            </a:r>
            <a:r>
              <a:rPr lang="en-US" sz="2400" dirty="0"/>
              <a:t> </a:t>
            </a:r>
            <a:r>
              <a:rPr lang="en-US" sz="2400" dirty="0" err="1"/>
              <a:t>učite</a:t>
            </a:r>
            <a:r>
              <a:rPr lang="en-US" sz="2400" dirty="0"/>
              <a:t>, </a:t>
            </a:r>
            <a:r>
              <a:rPr lang="en-US" sz="2400" dirty="0" err="1"/>
              <a:t>kako</a:t>
            </a:r>
            <a:r>
              <a:rPr lang="en-US" sz="2400" dirty="0"/>
              <a:t> </a:t>
            </a:r>
            <a:r>
              <a:rPr lang="en-US" sz="2400" dirty="0" err="1"/>
              <a:t>biste</a:t>
            </a:r>
            <a:r>
              <a:rPr lang="en-US" sz="2400" dirty="0"/>
              <a:t> to </a:t>
            </a:r>
            <a:r>
              <a:rPr lang="en-US" sz="2400" dirty="0" err="1"/>
              <a:t>učinili</a:t>
            </a:r>
            <a:r>
              <a:rPr lang="en-US" sz="2400" dirty="0"/>
              <a:t>?</a:t>
            </a:r>
            <a:endParaRPr lang="hr-HR" sz="2400" dirty="0"/>
          </a:p>
          <a:p>
            <a:pPr marL="0" indent="0">
              <a:buNone/>
            </a:pPr>
            <a:endParaRPr lang="hr-HR" sz="2400" dirty="0"/>
          </a:p>
          <a:p>
            <a:pPr marL="0" indent="0">
              <a:buNone/>
            </a:pPr>
            <a:r>
              <a:rPr lang="hr-HR" sz="2400" dirty="0"/>
              <a:t>Primjer: postotci</a:t>
            </a:r>
            <a:br>
              <a:rPr lang="hr-HR" sz="2400" dirty="0"/>
            </a:br>
            <a:r>
              <a:rPr lang="hr-HR" sz="2400" i="1" dirty="0"/>
              <a:t>Postotke mogu predstaviti u obliku jedne velike torte. Cijela torta predstavlja 100%, pola torte je 50% itd. Na ovaj način je lakše razumjeti kako postotci funkcioniraju te ih je lakše usvojiti.</a:t>
            </a:r>
            <a:endParaRPr lang="en-US" sz="2400" i="1" dirty="0"/>
          </a:p>
        </p:txBody>
      </p:sp>
    </p:spTree>
    <p:extLst>
      <p:ext uri="{BB962C8B-B14F-4D97-AF65-F5344CB8AC3E}">
        <p14:creationId xmlns:p14="http://schemas.microsoft.com/office/powerpoint/2010/main" val="372394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p:cNvSpPr>
            <a:spLocks noGrp="1"/>
          </p:cNvSpPr>
          <p:nvPr>
            <p:ph type="ctrTitle"/>
          </p:nvPr>
        </p:nvSpPr>
        <p:spPr>
          <a:xfrm>
            <a:off x="3315031" y="1380754"/>
            <a:ext cx="5561938" cy="2513516"/>
          </a:xfrm>
        </p:spPr>
        <p:txBody>
          <a:bodyPr>
            <a:normAutofit/>
          </a:bodyPr>
          <a:lstStyle/>
          <a:p>
            <a:r>
              <a:rPr lang="hr-HR" dirty="0"/>
              <a:t>Metode učenja</a:t>
            </a:r>
            <a:endParaRPr lang="en-US" dirty="0"/>
          </a:p>
        </p:txBody>
      </p:sp>
      <p:sp>
        <p:nvSpPr>
          <p:cNvPr id="23" name="Arc 2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08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AE1A42-DDFE-3CB4-CAB6-AEA3BA63CEDC}"/>
              </a:ext>
            </a:extLst>
          </p:cNvPr>
          <p:cNvPicPr>
            <a:picLocks noChangeAspect="1"/>
          </p:cNvPicPr>
          <p:nvPr/>
        </p:nvPicPr>
        <p:blipFill>
          <a:blip r:embed="rId3">
            <a:duotone>
              <a:schemeClr val="bg2">
                <a:shade val="45000"/>
                <a:satMod val="135000"/>
              </a:schemeClr>
              <a:prstClr val="white"/>
            </a:duotone>
          </a:blip>
          <a:srcRect t="85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pPr fontAlgn="base"/>
            <a:r>
              <a:rPr lang="hr-HR" dirty="0"/>
              <a:t>(VII) Dječja znatiželja na Sveučilištu</a:t>
            </a:r>
            <a:endParaRPr lang="en-US" dirty="0"/>
          </a:p>
        </p:txBody>
      </p:sp>
      <p:graphicFrame>
        <p:nvGraphicFramePr>
          <p:cNvPr id="5" name="Content Placeholder 2">
            <a:extLst>
              <a:ext uri="{FF2B5EF4-FFF2-40B4-BE49-F238E27FC236}">
                <a16:creationId xmlns:a16="http://schemas.microsoft.com/office/drawing/2014/main" id="{6835D5F8-4F82-F90D-0033-7756E2C4705F}"/>
              </a:ext>
            </a:extLst>
          </p:cNvPr>
          <p:cNvGraphicFramePr>
            <a:graphicFrameLocks noGrp="1"/>
          </p:cNvGraphicFramePr>
          <p:nvPr>
            <p:ph idx="1"/>
            <p:extLst>
              <p:ext uri="{D42A27DB-BD31-4B8C-83A1-F6EECF244321}">
                <p14:modId xmlns:p14="http://schemas.microsoft.com/office/powerpoint/2010/main" val="40522099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976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E385-8556-DE60-E352-13F53A3B10BF}"/>
              </a:ext>
            </a:extLst>
          </p:cNvPr>
          <p:cNvSpPr>
            <a:spLocks noGrp="1"/>
          </p:cNvSpPr>
          <p:nvPr>
            <p:ph type="title"/>
          </p:nvPr>
        </p:nvSpPr>
        <p:spPr/>
        <p:txBody>
          <a:bodyPr/>
          <a:lstStyle/>
          <a:p>
            <a:r>
              <a:rPr lang="hr-HR" dirty="0"/>
              <a:t>Dječja znatiželja na Sveučilištu</a:t>
            </a:r>
          </a:p>
        </p:txBody>
      </p:sp>
      <p:sp>
        <p:nvSpPr>
          <p:cNvPr id="3" name="Content Placeholder 2">
            <a:extLst>
              <a:ext uri="{FF2B5EF4-FFF2-40B4-BE49-F238E27FC236}">
                <a16:creationId xmlns:a16="http://schemas.microsoft.com/office/drawing/2014/main" id="{CE3A32DB-21F9-4E35-B0A0-A928DDD96213}"/>
              </a:ext>
            </a:extLst>
          </p:cNvPr>
          <p:cNvSpPr>
            <a:spLocks noGrp="1"/>
          </p:cNvSpPr>
          <p:nvPr>
            <p:ph idx="1"/>
          </p:nvPr>
        </p:nvSpPr>
        <p:spPr/>
        <p:txBody>
          <a:bodyPr>
            <a:normAutofit fontScale="62500" lnSpcReduction="20000"/>
          </a:bodyPr>
          <a:lstStyle/>
          <a:p>
            <a:pPr marL="514350" indent="-514350">
              <a:buFont typeface="+mj-lt"/>
              <a:buAutoNum type="arabicPeriod"/>
            </a:pPr>
            <a:r>
              <a:rPr lang="hr-HR" b="1" dirty="0"/>
              <a:t>Postavljanje pitanja</a:t>
            </a:r>
            <a:br>
              <a:rPr lang="hr-HR" dirty="0"/>
            </a:br>
            <a:r>
              <a:rPr lang="hr-HR" dirty="0"/>
              <a:t>Studenti na početku svakog predavanja, teme ili učenja lekcije postavljaju „dječja pitanja” poput: </a:t>
            </a:r>
            <a:r>
              <a:rPr lang="hr-HR" i="1" dirty="0"/>
              <a:t>Zašto se ovo događa; Kako ovo funkcionira; Što bi se dogodilo da…?</a:t>
            </a:r>
            <a:endParaRPr lang="hr-HR" dirty="0"/>
          </a:p>
          <a:p>
            <a:pPr marL="514350" indent="-514350">
              <a:buFont typeface="+mj-lt"/>
              <a:buAutoNum type="arabicPeriod"/>
            </a:pPr>
            <a:r>
              <a:rPr lang="hr-HR" b="1" dirty="0"/>
              <a:t>Eksperimentiranje i istraživanje</a:t>
            </a:r>
            <a:br>
              <a:rPr lang="hr-HR" dirty="0"/>
            </a:br>
            <a:r>
              <a:rPr lang="hr-HR" dirty="0"/>
              <a:t>Umjesto izravnog pronalaska službenog odgovora, diskutirajte, istražujete i eksperimentirajte kako bi samostalno pronašli odgovore. </a:t>
            </a:r>
          </a:p>
          <a:p>
            <a:pPr marL="514350" indent="-514350">
              <a:buFont typeface="+mj-lt"/>
              <a:buAutoNum type="arabicPeriod"/>
            </a:pPr>
            <a:r>
              <a:rPr lang="hr-HR" b="1" dirty="0"/>
              <a:t>Priče i analogije</a:t>
            </a:r>
            <a:br>
              <a:rPr lang="hr-HR" dirty="0"/>
            </a:br>
            <a:r>
              <a:rPr lang="hr-HR" dirty="0"/>
              <a:t>Kompleksne ideje objasnite pomoću jednostavnih priča, analogija ili usporedbi koje su lako razumljive.</a:t>
            </a:r>
          </a:p>
          <a:p>
            <a:pPr marL="514350" indent="-514350">
              <a:buFont typeface="+mj-lt"/>
              <a:buAutoNum type="arabicPeriod"/>
            </a:pPr>
            <a:r>
              <a:rPr lang="hr-HR" b="1" dirty="0"/>
              <a:t>Razmišljanje izvan okvira</a:t>
            </a:r>
            <a:br>
              <a:rPr lang="hr-HR" dirty="0"/>
            </a:br>
            <a:r>
              <a:rPr lang="hr-HR" dirty="0"/>
              <a:t>Postavite „nemoguća” pitanja ili razmislite o neočekivanim scenarijima, npr. </a:t>
            </a:r>
            <a:r>
              <a:rPr lang="hr-HR" i="1" dirty="0"/>
              <a:t>Kako bi ova teorija izgledala u svemiru? ili Što bi se dogodilo kada bi nestalo struje ili gravitacije? Što bi se dogodilo da škole ne postoje? (tzv. </a:t>
            </a:r>
            <a:r>
              <a:rPr lang="hr-HR" i="1" u="sng" dirty="0"/>
              <a:t>lateralno razmišljanje</a:t>
            </a:r>
            <a:r>
              <a:rPr lang="hr-HR" i="1" dirty="0"/>
              <a:t>)</a:t>
            </a:r>
          </a:p>
          <a:p>
            <a:pPr marL="514350" indent="-514350">
              <a:buFont typeface="+mj-lt"/>
              <a:buAutoNum type="arabicPeriod"/>
            </a:pPr>
            <a:r>
              <a:rPr lang="hr-HR" b="1" dirty="0"/>
              <a:t>Praktična primjena</a:t>
            </a:r>
            <a:br>
              <a:rPr lang="hr-HR" dirty="0"/>
            </a:br>
            <a:r>
              <a:rPr lang="hr-HR" dirty="0"/>
              <a:t>Pokušajte neke koncepte testirati u stvarnim situacijama: simulacije, igre ili projekcije.  </a:t>
            </a:r>
          </a:p>
        </p:txBody>
      </p:sp>
    </p:spTree>
    <p:extLst>
      <p:ext uri="{BB962C8B-B14F-4D97-AF65-F5344CB8AC3E}">
        <p14:creationId xmlns:p14="http://schemas.microsoft.com/office/powerpoint/2010/main" val="2537981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17"/>
          <p:cNvSpPr/>
          <p:nvPr/>
        </p:nvSpPr>
        <p:spPr>
          <a:xfrm>
            <a:off x="624470" y="232944"/>
            <a:ext cx="10943060" cy="5951546"/>
          </a:xfrm>
          <a:prstGeom prst="rect">
            <a:avLst/>
          </a:prstGeom>
          <a:noFill/>
          <a:ln>
            <a:noFill/>
          </a:ln>
        </p:spPr>
        <p:txBody>
          <a:bodyPr spcFirstLastPara="1" wrap="square" lIns="0" tIns="0" rIns="54150" bIns="0" anchor="t" anchorCtr="0">
            <a:noAutofit/>
          </a:bodyPr>
          <a:lstStyle/>
          <a:p>
            <a:pPr marL="0" marR="0" lvl="0" indent="0" algn="l" rtl="0">
              <a:lnSpc>
                <a:spcPct val="120000"/>
              </a:lnSpc>
              <a:spcBef>
                <a:spcPts val="0"/>
              </a:spcBef>
              <a:spcAft>
                <a:spcPts val="0"/>
              </a:spcAft>
              <a:buNone/>
            </a:pPr>
            <a:r>
              <a:rPr lang="pl-PL" sz="2600" b="1" dirty="0">
                <a:solidFill>
                  <a:schemeClr val="dk1"/>
                </a:solidFill>
                <a:latin typeface="Arial"/>
                <a:ea typeface="Arial"/>
                <a:cs typeface="Arial"/>
                <a:sym typeface="Arial"/>
              </a:rPr>
              <a:t>Zadatak: Primjena Chunkinga na tekstu – grupni rad</a:t>
            </a:r>
          </a:p>
          <a:p>
            <a:pPr marL="0" marR="0" lvl="0" indent="0" algn="l" rtl="0">
              <a:lnSpc>
                <a:spcPct val="120000"/>
              </a:lnSpc>
              <a:spcBef>
                <a:spcPts val="0"/>
              </a:spcBef>
              <a:spcAft>
                <a:spcPts val="0"/>
              </a:spcAft>
              <a:buNone/>
            </a:pPr>
            <a:endParaRPr lang="pl-PL" sz="2000" dirty="0">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r>
              <a:rPr lang="pl-PL" sz="2000" dirty="0">
                <a:solidFill>
                  <a:schemeClr val="dk1"/>
                </a:solidFill>
                <a:latin typeface="Arial"/>
                <a:ea typeface="Arial"/>
                <a:cs typeface="Arial"/>
                <a:sym typeface="Arial"/>
              </a:rPr>
              <a:t>Cilj: Pomoći studentima da primijene tehniku chunkinga na svojoj literaturi</a:t>
            </a:r>
          </a:p>
          <a:p>
            <a:pPr marL="0" marR="0" lvl="0" indent="0" algn="l" rtl="0">
              <a:lnSpc>
                <a:spcPct val="120000"/>
              </a:lnSpc>
              <a:spcBef>
                <a:spcPts val="0"/>
              </a:spcBef>
              <a:spcAft>
                <a:spcPts val="0"/>
              </a:spcAft>
              <a:buNone/>
            </a:pPr>
            <a:r>
              <a:rPr lang="pl-PL" sz="2000" dirty="0">
                <a:solidFill>
                  <a:schemeClr val="dk1"/>
                </a:solidFill>
                <a:latin typeface="Arial"/>
                <a:ea typeface="Arial"/>
                <a:cs typeface="Arial"/>
                <a:sym typeface="Arial"/>
              </a:rPr>
              <a:t> </a:t>
            </a:r>
          </a:p>
          <a:p>
            <a:pPr marL="457200" marR="0" lvl="0" indent="-457200" algn="l" rtl="0">
              <a:lnSpc>
                <a:spcPct val="120000"/>
              </a:lnSpc>
              <a:spcBef>
                <a:spcPts val="0"/>
              </a:spcBef>
              <a:spcAft>
                <a:spcPts val="0"/>
              </a:spcAft>
              <a:buAutoNum type="arabicPeriod"/>
            </a:pPr>
            <a:r>
              <a:rPr lang="pl-PL" sz="2000" b="1" dirty="0">
                <a:solidFill>
                  <a:schemeClr val="dk1"/>
                </a:solidFill>
                <a:latin typeface="Arial"/>
                <a:ea typeface="Arial"/>
                <a:cs typeface="Arial"/>
                <a:sym typeface="Arial"/>
              </a:rPr>
              <a:t>Odaberite jedan tekst ili dio gradiva koji trebate naučiti iz svoje struke</a:t>
            </a:r>
            <a:br>
              <a:rPr lang="pl-PL" sz="2000" b="1" dirty="0">
                <a:solidFill>
                  <a:schemeClr val="dk1"/>
                </a:solidFill>
                <a:latin typeface="Arial"/>
                <a:ea typeface="Arial"/>
                <a:cs typeface="Arial"/>
                <a:sym typeface="Arial"/>
              </a:rPr>
            </a:br>
            <a:r>
              <a:rPr lang="pl-PL" sz="2000" dirty="0">
                <a:solidFill>
                  <a:schemeClr val="dk1"/>
                </a:solidFill>
                <a:latin typeface="Arial"/>
                <a:ea typeface="Arial"/>
                <a:cs typeface="Arial"/>
                <a:sym typeface="Arial"/>
              </a:rPr>
              <a:t>(zadatak, odlomak iz udžbenika, knjige </a:t>
            </a:r>
            <a:r>
              <a:rPr lang="pl-PL" sz="2000">
                <a:solidFill>
                  <a:schemeClr val="dk1"/>
                </a:solidFill>
                <a:latin typeface="Arial"/>
                <a:ea typeface="Arial"/>
                <a:cs typeface="Arial"/>
                <a:sym typeface="Arial"/>
              </a:rPr>
              <a:t>ili priručnika – </a:t>
            </a:r>
            <a:r>
              <a:rPr lang="pl-PL" sz="2000" dirty="0">
                <a:solidFill>
                  <a:schemeClr val="dk1"/>
                </a:solidFill>
                <a:latin typeface="Arial"/>
                <a:ea typeface="Arial"/>
                <a:cs typeface="Arial"/>
                <a:sym typeface="Arial"/>
              </a:rPr>
              <a:t>može biti jedna stranica ili nekoliko njih)</a:t>
            </a:r>
            <a:br>
              <a:rPr lang="pl-PL" sz="2000" dirty="0">
                <a:solidFill>
                  <a:schemeClr val="dk1"/>
                </a:solidFill>
                <a:latin typeface="Arial"/>
                <a:ea typeface="Arial"/>
                <a:cs typeface="Arial"/>
                <a:sym typeface="Arial"/>
              </a:rPr>
            </a:br>
            <a:r>
              <a:rPr lang="pl-PL" sz="2000" dirty="0">
                <a:solidFill>
                  <a:schemeClr val="dk1"/>
                </a:solidFill>
                <a:latin typeface="Arial"/>
                <a:ea typeface="Arial"/>
                <a:cs typeface="Arial"/>
                <a:sym typeface="Arial"/>
              </a:rPr>
              <a:t>Važno je da odaberete tekst/zadatak koji možete prikazati cijeloj grupi. </a:t>
            </a:r>
          </a:p>
          <a:p>
            <a:pPr marL="457200" marR="0" lvl="0" indent="-457200" algn="l" rtl="0">
              <a:lnSpc>
                <a:spcPct val="120000"/>
              </a:lnSpc>
              <a:spcBef>
                <a:spcPts val="0"/>
              </a:spcBef>
              <a:spcAft>
                <a:spcPts val="0"/>
              </a:spcAft>
              <a:buAutoNum type="arabicPeriod"/>
            </a:pPr>
            <a:r>
              <a:rPr lang="pl-PL" sz="2000" b="1" dirty="0">
                <a:solidFill>
                  <a:schemeClr val="dk1"/>
                </a:solidFill>
                <a:latin typeface="Arial"/>
                <a:ea typeface="Arial"/>
                <a:cs typeface="Arial"/>
                <a:sym typeface="Arial"/>
              </a:rPr>
              <a:t>Podijelite tekst/zadatak na manje cjeline (chunkove)</a:t>
            </a:r>
            <a:br>
              <a:rPr lang="pl-PL" sz="2000" dirty="0">
                <a:solidFill>
                  <a:schemeClr val="dk1"/>
                </a:solidFill>
                <a:latin typeface="Arial"/>
                <a:ea typeface="Arial"/>
                <a:cs typeface="Arial"/>
                <a:sym typeface="Arial"/>
              </a:rPr>
            </a:br>
            <a:r>
              <a:rPr lang="pl-PL" sz="2000" dirty="0">
                <a:solidFill>
                  <a:schemeClr val="dk1"/>
                </a:solidFill>
                <a:latin typeface="Arial"/>
                <a:ea typeface="Arial"/>
                <a:cs typeface="Arial"/>
                <a:sym typeface="Arial"/>
              </a:rPr>
              <a:t>a) Svaka cjelina može biti jedan odlomak, dio odlomka ili čak samo nekoliko povezanih rečenica.</a:t>
            </a:r>
            <a:br>
              <a:rPr lang="pl-PL" sz="2000" dirty="0">
                <a:solidFill>
                  <a:schemeClr val="dk1"/>
                </a:solidFill>
                <a:latin typeface="Arial"/>
                <a:ea typeface="Arial"/>
                <a:cs typeface="Arial"/>
                <a:sym typeface="Arial"/>
              </a:rPr>
            </a:br>
            <a:r>
              <a:rPr lang="pl-PL" sz="2000" dirty="0">
                <a:solidFill>
                  <a:schemeClr val="dk1"/>
                </a:solidFill>
                <a:latin typeface="Arial"/>
                <a:ea typeface="Arial"/>
                <a:cs typeface="Arial"/>
                <a:sym typeface="Arial"/>
              </a:rPr>
              <a:t>b) Grupirajte informacije prema temama. Ako tekst uključuje više podtema, povežite ih u manje cjeline. Npr., ako tekst o marketingu opisuje nekoliko vrsta anketiranja, svaka vrsta ankete može biti jedan chunk.</a:t>
            </a:r>
          </a:p>
          <a:p>
            <a:pPr marL="457200" marR="0" lvl="0" indent="-457200" algn="l" rtl="0">
              <a:lnSpc>
                <a:spcPct val="120000"/>
              </a:lnSpc>
              <a:spcBef>
                <a:spcPts val="0"/>
              </a:spcBef>
              <a:spcAft>
                <a:spcPts val="0"/>
              </a:spcAft>
              <a:buAutoNum type="arabicPeriod"/>
            </a:pPr>
            <a:r>
              <a:rPr lang="pl-PL" sz="2000" b="1" dirty="0">
                <a:solidFill>
                  <a:schemeClr val="dk1"/>
                </a:solidFill>
                <a:latin typeface="Arial"/>
                <a:ea typeface="Arial"/>
                <a:cs typeface="Arial"/>
                <a:sym typeface="Arial"/>
              </a:rPr>
              <a:t>Pokušajte napraviti jednu dijagram/vizualizaciju za jedan odabrani chunk</a:t>
            </a:r>
            <a:r>
              <a:rPr lang="pl-PL" sz="2000" dirty="0">
                <a:solidFill>
                  <a:schemeClr val="dk1"/>
                </a:solidFill>
                <a:latin typeface="Arial"/>
                <a:ea typeface="Arial"/>
                <a:cs typeface="Arial"/>
                <a:sym typeface="Arial"/>
              </a:rPr>
              <a:t>. </a:t>
            </a:r>
          </a:p>
          <a:p>
            <a:pPr marL="457200" marR="0" lvl="0" indent="-457200" algn="l" rtl="0">
              <a:lnSpc>
                <a:spcPct val="120000"/>
              </a:lnSpc>
              <a:spcBef>
                <a:spcPts val="0"/>
              </a:spcBef>
              <a:spcAft>
                <a:spcPts val="0"/>
              </a:spcAft>
              <a:buAutoNum type="arabicPeriod"/>
            </a:pPr>
            <a:r>
              <a:rPr lang="pl-PL" sz="2000" b="1" dirty="0">
                <a:solidFill>
                  <a:schemeClr val="dk1"/>
                </a:solidFill>
                <a:latin typeface="Arial"/>
                <a:ea typeface="Arial"/>
                <a:cs typeface="Arial"/>
                <a:sym typeface="Arial"/>
              </a:rPr>
              <a:t>Prezentirajte uradak.</a:t>
            </a:r>
            <a:endParaRPr lang="en-US" sz="2000" b="1" dirty="0">
              <a:solidFill>
                <a:schemeClr val="dk1"/>
              </a:solidFill>
              <a:latin typeface="Arial"/>
              <a:ea typeface="Arial"/>
              <a:cs typeface="Arial"/>
              <a:sym typeface="Arial"/>
            </a:endParaRPr>
          </a:p>
        </p:txBody>
      </p:sp>
      <p:pic>
        <p:nvPicPr>
          <p:cNvPr id="2050" name="Picture 2" descr="retrieval practice"/>
          <p:cNvPicPr>
            <a:picLocks noChangeAspect="1" noChangeArrowheads="1"/>
          </p:cNvPicPr>
          <p:nvPr/>
        </p:nvPicPr>
        <p:blipFill rotWithShape="1">
          <a:blip r:embed="rId3">
            <a:extLst>
              <a:ext uri="{28A0092B-C50C-407E-A947-70E740481C1C}">
                <a14:useLocalDpi xmlns:a14="http://schemas.microsoft.com/office/drawing/2010/main" val="0"/>
              </a:ext>
            </a:extLst>
          </a:blip>
          <a:srcRect l="20329" t="8936" r="23174" b="1"/>
          <a:stretch/>
        </p:blipFill>
        <p:spPr bwMode="auto">
          <a:xfrm>
            <a:off x="10800228" y="5912223"/>
            <a:ext cx="1248337" cy="82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75963"/>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A979-A5D7-419C-811F-92A433CF4F24}"/>
              </a:ext>
            </a:extLst>
          </p:cNvPr>
          <p:cNvSpPr>
            <a:spLocks noGrp="1"/>
          </p:cNvSpPr>
          <p:nvPr>
            <p:ph type="title"/>
          </p:nvPr>
        </p:nvSpPr>
        <p:spPr/>
        <p:txBody>
          <a:bodyPr/>
          <a:lstStyle/>
          <a:p>
            <a:r>
              <a:rPr lang="hr-HR" dirty="0"/>
              <a:t>Uputa za predaju zadaće</a:t>
            </a:r>
          </a:p>
        </p:txBody>
      </p:sp>
      <p:sp>
        <p:nvSpPr>
          <p:cNvPr id="3" name="Text Placeholder 2">
            <a:extLst>
              <a:ext uri="{FF2B5EF4-FFF2-40B4-BE49-F238E27FC236}">
                <a16:creationId xmlns:a16="http://schemas.microsoft.com/office/drawing/2014/main" id="{9FD91EE4-93AA-0495-D3CD-D33E16A6639E}"/>
              </a:ext>
            </a:extLst>
          </p:cNvPr>
          <p:cNvSpPr>
            <a:spLocks noGrp="1"/>
          </p:cNvSpPr>
          <p:nvPr>
            <p:ph type="body" idx="1"/>
          </p:nvPr>
        </p:nvSpPr>
        <p:spPr/>
        <p:txBody>
          <a:bodyPr>
            <a:normAutofit/>
          </a:bodyPr>
          <a:lstStyle/>
          <a:p>
            <a:r>
              <a:rPr lang="hr-HR" sz="2200" b="1" i="0" dirty="0">
                <a:solidFill>
                  <a:srgbClr val="000000"/>
                </a:solidFill>
                <a:effectLst/>
                <a:latin typeface="Arial" panose="020B0604020202020204" pitchFamily="34" charset="0"/>
                <a:cs typeface="Arial" panose="020B0604020202020204" pitchFamily="34" charset="0"/>
              </a:rPr>
              <a:t>Svaki par (ili grupa od troje) izrađuje jedan word dokument</a:t>
            </a:r>
          </a:p>
          <a:p>
            <a:r>
              <a:rPr lang="hr-HR" sz="2200" dirty="0">
                <a:solidFill>
                  <a:srgbClr val="000000"/>
                </a:solidFill>
                <a:latin typeface="Arial" panose="020B0604020202020204" pitchFamily="34" charset="0"/>
                <a:cs typeface="Arial" panose="020B0604020202020204" pitchFamily="34" charset="0"/>
              </a:rPr>
              <a:t>U word dokumentu se treba </a:t>
            </a:r>
            <a:r>
              <a:rPr lang="hr-HR" sz="2200" b="1" dirty="0">
                <a:solidFill>
                  <a:srgbClr val="000000"/>
                </a:solidFill>
                <a:latin typeface="Arial" panose="020B0604020202020204" pitchFamily="34" charset="0"/>
                <a:cs typeface="Arial" panose="020B0604020202020204" pitchFamily="34" charset="0"/>
              </a:rPr>
              <a:t>obraditi 5 odabranih metoda učenja</a:t>
            </a:r>
            <a:br>
              <a:rPr lang="hr-HR" sz="2200" b="1" dirty="0">
                <a:solidFill>
                  <a:srgbClr val="000000"/>
                </a:solidFill>
                <a:latin typeface="Arial" panose="020B0604020202020204" pitchFamily="34" charset="0"/>
                <a:cs typeface="Arial" panose="020B0604020202020204" pitchFamily="34" charset="0"/>
              </a:rPr>
            </a:br>
            <a:r>
              <a:rPr lang="hr-HR" sz="2200" dirty="0">
                <a:solidFill>
                  <a:srgbClr val="000000"/>
                </a:solidFill>
                <a:latin typeface="Arial" panose="020B0604020202020204" pitchFamily="34" charset="0"/>
                <a:cs typeface="Arial" panose="020B0604020202020204" pitchFamily="34" charset="0"/>
              </a:rPr>
              <a:t>(možete dodati i primjer neke metode učenja koju vi koristite, a da je nismo radili na nastavi)</a:t>
            </a:r>
          </a:p>
          <a:p>
            <a:r>
              <a:rPr lang="hr-HR" sz="2200" dirty="0">
                <a:solidFill>
                  <a:srgbClr val="000000"/>
                </a:solidFill>
                <a:latin typeface="Arial" panose="020B0604020202020204" pitchFamily="34" charset="0"/>
                <a:cs typeface="Arial" panose="020B0604020202020204" pitchFamily="34" charset="0"/>
              </a:rPr>
              <a:t>Izradite kopiju tablice za svaku metodu zasebno, a primjere obrišite. </a:t>
            </a:r>
          </a:p>
          <a:p>
            <a:r>
              <a:rPr lang="hr-HR" sz="2200" dirty="0">
                <a:solidFill>
                  <a:srgbClr val="000000"/>
                </a:solidFill>
                <a:latin typeface="Arial" panose="020B0604020202020204" pitchFamily="34" charset="0"/>
                <a:cs typeface="Arial" panose="020B0604020202020204" pitchFamily="34" charset="0"/>
              </a:rPr>
              <a:t>Uz svaku metodu napišite introspekciju: koliko smatrate metodu učinkovitu u svojem učenju, primjenjujete li je često, na koji način vam koristi i slično.</a:t>
            </a:r>
          </a:p>
          <a:p>
            <a:r>
              <a:rPr lang="hr-HR" sz="2200" dirty="0">
                <a:solidFill>
                  <a:srgbClr val="000000"/>
                </a:solidFill>
                <a:latin typeface="Arial" panose="020B0604020202020204" pitchFamily="34" charset="0"/>
                <a:cs typeface="Arial" panose="020B0604020202020204" pitchFamily="34" charset="0"/>
              </a:rPr>
              <a:t>Primjeri u </a:t>
            </a:r>
            <a:r>
              <a:rPr lang="hr-HR" sz="2200" dirty="0" err="1">
                <a:solidFill>
                  <a:srgbClr val="000000"/>
                </a:solidFill>
                <a:latin typeface="Arial" panose="020B0604020202020204" pitchFamily="34" charset="0"/>
                <a:cs typeface="Arial" panose="020B0604020202020204" pitchFamily="34" charset="0"/>
              </a:rPr>
              <a:t>Infoeduci</a:t>
            </a:r>
            <a:r>
              <a:rPr lang="hr-HR" sz="2200" dirty="0">
                <a:solidFill>
                  <a:srgbClr val="000000"/>
                </a:solidFill>
                <a:latin typeface="Arial" panose="020B0604020202020204" pitchFamily="34" charset="0"/>
                <a:cs typeface="Arial" panose="020B0604020202020204" pitchFamily="34" charset="0"/>
              </a:rPr>
              <a:t> su u uredu, ali svakako mogu biti detaljniji i kvalitetniji. </a:t>
            </a:r>
          </a:p>
          <a:p>
            <a:r>
              <a:rPr lang="hr-HR" sz="2200" b="1" dirty="0">
                <a:solidFill>
                  <a:srgbClr val="000000"/>
                </a:solidFill>
                <a:latin typeface="Arial" panose="020B0604020202020204" pitchFamily="34" charset="0"/>
                <a:cs typeface="Arial" panose="020B0604020202020204" pitchFamily="34" charset="0"/>
              </a:rPr>
              <a:t>Zadaća nosi 25 bodova</a:t>
            </a:r>
            <a:endParaRPr lang="hr-HR" sz="2200" b="1"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591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a:t> Uputa za predaju zadaće</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fontScale="77500" lnSpcReduction="20000"/>
          </a:bodyPr>
          <a:lstStyle/>
          <a:p>
            <a:r>
              <a:rPr lang="hr-HR" b="1" dirty="0"/>
              <a:t>Zadaća se radi u paru (ili troje u grupi)</a:t>
            </a:r>
          </a:p>
          <a:p>
            <a:r>
              <a:rPr lang="hr-HR" dirty="0"/>
              <a:t>Rok za predaju zadaće je </a:t>
            </a:r>
            <a:r>
              <a:rPr lang="hr-HR" b="1" dirty="0"/>
              <a:t>dva tjedna nakon održanih vježbi </a:t>
            </a:r>
            <a:br>
              <a:rPr lang="hr-HR" b="1" dirty="0"/>
            </a:br>
            <a:r>
              <a:rPr lang="hr-HR" b="1" dirty="0"/>
              <a:t>– svaka grupa dobiva svoj termin</a:t>
            </a:r>
          </a:p>
          <a:p>
            <a:r>
              <a:rPr lang="hr-HR" dirty="0"/>
              <a:t>Zadaću šaljete u </a:t>
            </a:r>
            <a:r>
              <a:rPr lang="hr-HR" b="1" dirty="0"/>
              <a:t>word dokumentu </a:t>
            </a:r>
            <a:r>
              <a:rPr lang="hr-HR" dirty="0"/>
              <a:t>u kojem je obrazac za zadaću</a:t>
            </a:r>
          </a:p>
          <a:p>
            <a:r>
              <a:rPr lang="hr-HR" dirty="0"/>
              <a:t>Na početak naziva datoteke stavljate Prezime-Prezime. </a:t>
            </a:r>
            <a:br>
              <a:rPr lang="hr-HR" dirty="0"/>
            </a:br>
            <a:r>
              <a:rPr lang="hr-HR" b="1" dirty="0"/>
              <a:t>Primjer: </a:t>
            </a:r>
            <a:r>
              <a:rPr lang="hr-HR" dirty="0"/>
              <a:t>vaša zadaća treba imati naziv Horvat-Jurić 03_zadaća.docx. </a:t>
            </a:r>
            <a:br>
              <a:rPr lang="hr-HR" dirty="0"/>
            </a:br>
            <a:r>
              <a:rPr lang="hr-HR" dirty="0"/>
              <a:t>Ako su zadaću u paru pisali studenti Horvat i Jurić, naziv datoteke je </a:t>
            </a:r>
            <a:r>
              <a:rPr lang="hr-HR" b="1" dirty="0"/>
              <a:t>Horvat-Jurić 03_zadaća.docx</a:t>
            </a:r>
            <a:r>
              <a:rPr lang="hr-HR" dirty="0"/>
              <a:t>.</a:t>
            </a:r>
          </a:p>
          <a:p>
            <a:r>
              <a:rPr lang="hr-HR" dirty="0"/>
              <a:t>Datoteku poslati kao privitak. Ne kao link na Sharepoint ili neki drugi servis.</a:t>
            </a:r>
          </a:p>
          <a:p>
            <a:r>
              <a:rPr lang="hr-HR" dirty="0"/>
              <a:t>Zadaću šaljete na mail </a:t>
            </a:r>
            <a:r>
              <a:rPr lang="hr-HR" b="1" u="sng" dirty="0">
                <a:hlinkClick r:id="rId2"/>
              </a:rPr>
              <a:t>jasenka.begic@algebra.hr</a:t>
            </a:r>
            <a:r>
              <a:rPr lang="hr-HR" b="1" u="sng" dirty="0"/>
              <a:t> </a:t>
            </a:r>
            <a:r>
              <a:rPr lang="hr-HR" dirty="0"/>
              <a:t>(jedan student šalje, s drugim studentom u cc)</a:t>
            </a:r>
          </a:p>
        </p:txBody>
      </p:sp>
    </p:spTree>
    <p:extLst>
      <p:ext uri="{BB962C8B-B14F-4D97-AF65-F5344CB8AC3E}">
        <p14:creationId xmlns:p14="http://schemas.microsoft.com/office/powerpoint/2010/main" val="2855292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A690-DF68-C88C-7A27-DC3312E64D09}"/>
              </a:ext>
            </a:extLst>
          </p:cNvPr>
          <p:cNvSpPr>
            <a:spLocks noGrp="1"/>
          </p:cNvSpPr>
          <p:nvPr>
            <p:ph type="title"/>
          </p:nvPr>
        </p:nvSpPr>
        <p:spPr/>
        <p:txBody>
          <a:bodyPr/>
          <a:lstStyle/>
          <a:p>
            <a:r>
              <a:rPr lang="hr-HR" dirty="0"/>
              <a:t> Uputa za predaju zadaće</a:t>
            </a:r>
          </a:p>
        </p:txBody>
      </p:sp>
      <p:sp>
        <p:nvSpPr>
          <p:cNvPr id="3" name="Text Placeholder 2">
            <a:extLst>
              <a:ext uri="{FF2B5EF4-FFF2-40B4-BE49-F238E27FC236}">
                <a16:creationId xmlns:a16="http://schemas.microsoft.com/office/drawing/2014/main" id="{71DA3CC0-CB10-8D43-DF2F-0DBECA9471A0}"/>
              </a:ext>
            </a:extLst>
          </p:cNvPr>
          <p:cNvSpPr>
            <a:spLocks noGrp="1"/>
          </p:cNvSpPr>
          <p:nvPr>
            <p:ph type="body" idx="1"/>
          </p:nvPr>
        </p:nvSpPr>
        <p:spPr/>
        <p:txBody>
          <a:bodyPr>
            <a:normAutofit/>
          </a:bodyPr>
          <a:lstStyle/>
          <a:p>
            <a:r>
              <a:rPr lang="hr-HR" dirty="0"/>
              <a:t>Nije dozvoljeno naknadno slanje zadaća</a:t>
            </a:r>
          </a:p>
          <a:p>
            <a:r>
              <a:rPr lang="hr-HR" dirty="0"/>
              <a:t>Zadaće moraju imati ispravan naziv datoteke te pristići u kratkom i jasnom mailu, s potpisom studenta</a:t>
            </a:r>
          </a:p>
          <a:p>
            <a:r>
              <a:rPr lang="hr-HR" dirty="0"/>
              <a:t>Poslati sa službenog</a:t>
            </a:r>
            <a:r>
              <a:rPr lang="hr-HR" b="1" dirty="0"/>
              <a:t> </a:t>
            </a:r>
            <a:r>
              <a:rPr lang="hr-HR" b="1" u="sng" dirty="0"/>
              <a:t>@algebra.hr</a:t>
            </a:r>
            <a:r>
              <a:rPr lang="hr-HR" b="1" dirty="0"/>
              <a:t> </a:t>
            </a:r>
            <a:r>
              <a:rPr lang="hr-HR" dirty="0"/>
              <a:t>maila, ne privatnog</a:t>
            </a:r>
          </a:p>
          <a:p>
            <a:r>
              <a:rPr lang="hr-HR" dirty="0"/>
              <a:t>Mail mora imati </a:t>
            </a:r>
            <a:r>
              <a:rPr lang="hr-HR" dirty="0" err="1"/>
              <a:t>subject</a:t>
            </a:r>
            <a:r>
              <a:rPr lang="hr-HR" dirty="0"/>
              <a:t> i puni tekst poruke</a:t>
            </a:r>
          </a:p>
          <a:p>
            <a:r>
              <a:rPr lang="hr-HR" b="1" dirty="0"/>
              <a:t>Nepotpune i neispravne zadaće</a:t>
            </a:r>
            <a:r>
              <a:rPr lang="hr-HR" dirty="0"/>
              <a:t> neće se prihvatiti</a:t>
            </a:r>
          </a:p>
          <a:p>
            <a:r>
              <a:rPr lang="hr-HR" dirty="0"/>
              <a:t>Broj bodova će biti prikazan u </a:t>
            </a:r>
            <a:r>
              <a:rPr lang="hr-HR" dirty="0" err="1"/>
              <a:t>Infoeduci</a:t>
            </a:r>
            <a:r>
              <a:rPr lang="hr-HR" dirty="0"/>
              <a:t> pod </a:t>
            </a:r>
            <a:r>
              <a:rPr lang="hr-HR" b="1" dirty="0"/>
              <a:t>Ishod 2</a:t>
            </a:r>
          </a:p>
        </p:txBody>
      </p:sp>
    </p:spTree>
    <p:extLst>
      <p:ext uri="{BB962C8B-B14F-4D97-AF65-F5344CB8AC3E}">
        <p14:creationId xmlns:p14="http://schemas.microsoft.com/office/powerpoint/2010/main" val="3082866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Hvala</a:t>
            </a:r>
            <a:r>
              <a:rPr lang="en-US" dirty="0"/>
              <a:t>! </a:t>
            </a:r>
            <a:r>
              <a:rPr lang="hr-HR" dirty="0"/>
              <a:t>Pitanja</a:t>
            </a:r>
            <a:r>
              <a:rPr lang="en-US" dirty="0"/>
              <a:t>?</a:t>
            </a:r>
          </a:p>
        </p:txBody>
      </p:sp>
    </p:spTree>
    <p:extLst>
      <p:ext uri="{BB962C8B-B14F-4D97-AF65-F5344CB8AC3E}">
        <p14:creationId xmlns:p14="http://schemas.microsoft.com/office/powerpoint/2010/main" val="112619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13540DA-8C8F-D4FE-86B2-6492AF83B533}"/>
              </a:ext>
            </a:extLst>
          </p:cNvPr>
          <p:cNvSpPr>
            <a:spLocks noGrp="1"/>
          </p:cNvSpPr>
          <p:nvPr>
            <p:ph type="title"/>
          </p:nvPr>
        </p:nvSpPr>
        <p:spPr>
          <a:xfrm>
            <a:off x="838200" y="401221"/>
            <a:ext cx="10515600" cy="1348065"/>
          </a:xfrm>
        </p:spPr>
        <p:txBody>
          <a:bodyPr>
            <a:normAutofit/>
          </a:bodyPr>
          <a:lstStyle/>
          <a:p>
            <a:r>
              <a:rPr lang="hr-HR" sz="5400">
                <a:solidFill>
                  <a:srgbClr val="FFFFFF"/>
                </a:solidFill>
              </a:rPr>
              <a:t>Uvod</a:t>
            </a:r>
          </a:p>
        </p:txBody>
      </p:sp>
      <p:sp>
        <p:nvSpPr>
          <p:cNvPr id="3" name="Content Placeholder 2">
            <a:extLst>
              <a:ext uri="{FF2B5EF4-FFF2-40B4-BE49-F238E27FC236}">
                <a16:creationId xmlns:a16="http://schemas.microsoft.com/office/drawing/2014/main" id="{57780EC8-DE06-EB11-7BD7-752CC3DDBB2F}"/>
              </a:ext>
            </a:extLst>
          </p:cNvPr>
          <p:cNvSpPr>
            <a:spLocks noGrp="1"/>
          </p:cNvSpPr>
          <p:nvPr>
            <p:ph idx="1"/>
          </p:nvPr>
        </p:nvSpPr>
        <p:spPr>
          <a:xfrm>
            <a:off x="1079938" y="2945285"/>
            <a:ext cx="10515600" cy="3590174"/>
          </a:xfrm>
        </p:spPr>
        <p:txBody>
          <a:bodyPr>
            <a:normAutofit fontScale="92500"/>
          </a:bodyPr>
          <a:lstStyle/>
          <a:p>
            <a:r>
              <a:rPr lang="hr-HR" sz="2400" b="1"/>
              <a:t>Različite strategije, tehnike i pristupi </a:t>
            </a:r>
            <a:r>
              <a:rPr lang="hr-HR" sz="2400"/>
              <a:t>koje koristimo kako bismo učinkovito usvajali, razumjeli i primjenjivali nova znanja i vještine.</a:t>
            </a:r>
          </a:p>
          <a:p>
            <a:r>
              <a:rPr lang="hr-HR" sz="2400"/>
              <a:t>Učenje je više od memoriranja činjenica – to je </a:t>
            </a:r>
            <a:r>
              <a:rPr lang="hr-HR" sz="2400" b="1"/>
              <a:t>proces </a:t>
            </a:r>
            <a:r>
              <a:rPr lang="hr-HR" sz="2400" b="1" u="sng"/>
              <a:t>razumijevanja, analiziranja i povezivanja informacija</a:t>
            </a:r>
            <a:r>
              <a:rPr lang="hr-HR" sz="2400"/>
              <a:t>. </a:t>
            </a:r>
          </a:p>
          <a:p>
            <a:r>
              <a:rPr lang="hr-HR" sz="2400"/>
              <a:t>Koristeći različite metode učenja možemo prilagoditi svoj pristup savladavanju gradiva i pomoći si da pamtimo gradivo efikasnije, i to s razumijevanjem.</a:t>
            </a:r>
          </a:p>
          <a:p>
            <a:r>
              <a:rPr lang="hr-HR" sz="2400"/>
              <a:t>Ključni pojam je – </a:t>
            </a:r>
            <a:r>
              <a:rPr lang="hr-HR" sz="2400" b="1"/>
              <a:t>razumijevanje</a:t>
            </a:r>
            <a:r>
              <a:rPr lang="hr-HR" sz="2400"/>
              <a:t>. </a:t>
            </a:r>
            <a:endParaRPr lang="hr-HR" sz="2400" dirty="0"/>
          </a:p>
        </p:txBody>
      </p:sp>
    </p:spTree>
    <p:extLst>
      <p:ext uri="{BB962C8B-B14F-4D97-AF65-F5344CB8AC3E}">
        <p14:creationId xmlns:p14="http://schemas.microsoft.com/office/powerpoint/2010/main" val="109960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Arc 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AD7B8F-1E34-1CEF-B943-A7BC244CF5B1}"/>
              </a:ext>
            </a:extLst>
          </p:cNvPr>
          <p:cNvSpPr>
            <a:spLocks noGrp="1"/>
          </p:cNvSpPr>
          <p:nvPr>
            <p:ph idx="1"/>
          </p:nvPr>
        </p:nvSpPr>
        <p:spPr>
          <a:xfrm>
            <a:off x="838200" y="2506661"/>
            <a:ext cx="10515600" cy="4351338"/>
          </a:xfrm>
        </p:spPr>
        <p:txBody>
          <a:bodyPr>
            <a:normAutofit/>
          </a:bodyPr>
          <a:lstStyle/>
          <a:p>
            <a:pPr marL="0" indent="0" algn="ctr">
              <a:buNone/>
            </a:pPr>
            <a:r>
              <a:rPr lang="hr-HR" sz="3500" b="1" dirty="0"/>
              <a:t>Kako vi učite? </a:t>
            </a:r>
          </a:p>
          <a:p>
            <a:pPr marL="0" indent="0" algn="ctr">
              <a:buNone/>
            </a:pPr>
            <a:r>
              <a:rPr lang="hr-HR" sz="3500" b="1" dirty="0"/>
              <a:t>Kako ste učili do sada?</a:t>
            </a:r>
          </a:p>
        </p:txBody>
      </p:sp>
    </p:spTree>
    <p:extLst>
      <p:ext uri="{BB962C8B-B14F-4D97-AF65-F5344CB8AC3E}">
        <p14:creationId xmlns:p14="http://schemas.microsoft.com/office/powerpoint/2010/main" val="109570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992D48-509C-6005-0A2C-58CEAAEEB47B}"/>
              </a:ext>
            </a:extLst>
          </p:cNvPr>
          <p:cNvSpPr>
            <a:spLocks noGrp="1"/>
          </p:cNvSpPr>
          <p:nvPr>
            <p:ph type="title"/>
          </p:nvPr>
        </p:nvSpPr>
        <p:spPr>
          <a:xfrm>
            <a:off x="838200" y="365125"/>
            <a:ext cx="10515600" cy="1325563"/>
          </a:xfrm>
        </p:spPr>
        <p:txBody>
          <a:bodyPr>
            <a:normAutofit/>
          </a:bodyPr>
          <a:lstStyle/>
          <a:p>
            <a:r>
              <a:rPr lang="hr-HR" dirty="0"/>
              <a:t>Uvod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E46FAE-6455-1552-7F0C-D4005E067B3E}"/>
              </a:ext>
            </a:extLst>
          </p:cNvPr>
          <p:cNvSpPr>
            <a:spLocks noGrp="1"/>
          </p:cNvSpPr>
          <p:nvPr>
            <p:ph idx="1"/>
          </p:nvPr>
        </p:nvSpPr>
        <p:spPr>
          <a:xfrm>
            <a:off x="838200" y="1825625"/>
            <a:ext cx="10985938" cy="4351338"/>
          </a:xfrm>
        </p:spPr>
        <p:txBody>
          <a:bodyPr>
            <a:normAutofit/>
          </a:bodyPr>
          <a:lstStyle/>
          <a:p>
            <a:pPr>
              <a:lnSpc>
                <a:spcPct val="110000"/>
              </a:lnSpc>
            </a:pPr>
            <a:r>
              <a:rPr lang="hr-HR" sz="2600" dirty="0"/>
              <a:t>Metode učenja nisu univerzalne – svatko uči na svoj način</a:t>
            </a:r>
          </a:p>
          <a:p>
            <a:pPr>
              <a:lnSpc>
                <a:spcPct val="110000"/>
              </a:lnSpc>
            </a:pPr>
            <a:r>
              <a:rPr lang="hr-HR" sz="2600" b="1" dirty="0"/>
              <a:t>Važno ih je istraživati kroz cijelo obrazovanje</a:t>
            </a:r>
          </a:p>
          <a:p>
            <a:pPr>
              <a:lnSpc>
                <a:spcPct val="110000"/>
              </a:lnSpc>
            </a:pPr>
            <a:r>
              <a:rPr lang="hr-HR" sz="2600" dirty="0"/>
              <a:t>Primjena metoda učenja može:</a:t>
            </a:r>
          </a:p>
          <a:p>
            <a:pPr marL="0" indent="0">
              <a:lnSpc>
                <a:spcPct val="110000"/>
              </a:lnSpc>
              <a:buNone/>
            </a:pPr>
            <a:r>
              <a:rPr lang="hr-HR" sz="2600" dirty="0"/>
              <a:t>- povećati našu motivaciju i koncentraciju</a:t>
            </a:r>
          </a:p>
          <a:p>
            <a:pPr>
              <a:lnSpc>
                <a:spcPct val="110000"/>
              </a:lnSpc>
              <a:buFontTx/>
              <a:buChar char="-"/>
            </a:pPr>
            <a:r>
              <a:rPr lang="hr-HR" sz="2600" dirty="0"/>
              <a:t>omogućiti bolje pamćenje i razumijevanje</a:t>
            </a:r>
          </a:p>
          <a:p>
            <a:pPr>
              <a:lnSpc>
                <a:spcPct val="110000"/>
              </a:lnSpc>
              <a:buFontTx/>
              <a:buChar char="-"/>
            </a:pPr>
            <a:r>
              <a:rPr lang="hr-HR" sz="2600" dirty="0"/>
              <a:t>pripremiti nas za uspjeh na sveučilištu i u profesionalnom životu</a:t>
            </a:r>
          </a:p>
          <a:p>
            <a:pPr>
              <a:lnSpc>
                <a:spcPct val="110000"/>
              </a:lnSpc>
            </a:pPr>
            <a:r>
              <a:rPr lang="hr-HR" sz="2600" dirty="0"/>
              <a:t> </a:t>
            </a:r>
            <a:r>
              <a:rPr lang="hr-HR" sz="2600" b="1" dirty="0"/>
              <a:t>Uspješni smo u učenju kada planiramo vrijeme koje mu posvećujemo i kada testiramo različite metode</a:t>
            </a:r>
          </a:p>
        </p:txBody>
      </p:sp>
    </p:spTree>
    <p:extLst>
      <p:ext uri="{BB962C8B-B14F-4D97-AF65-F5344CB8AC3E}">
        <p14:creationId xmlns:p14="http://schemas.microsoft.com/office/powerpoint/2010/main" val="148710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B453F1-F01F-CFD9-B461-4B1D97BFF24B}"/>
              </a:ext>
            </a:extLst>
          </p:cNvPr>
          <p:cNvSpPr>
            <a:spLocks noGrp="1"/>
          </p:cNvSpPr>
          <p:nvPr>
            <p:ph type="title"/>
          </p:nvPr>
        </p:nvSpPr>
        <p:spPr>
          <a:xfrm>
            <a:off x="838200" y="365125"/>
            <a:ext cx="10515600" cy="1325563"/>
          </a:xfrm>
        </p:spPr>
        <p:txBody>
          <a:bodyPr>
            <a:normAutofit/>
          </a:bodyPr>
          <a:lstStyle/>
          <a:p>
            <a:r>
              <a:rPr lang="hr-HR" sz="5400"/>
              <a:t>Uvod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206335-007E-F3DD-64FA-1F20AAD09778}"/>
              </a:ext>
            </a:extLst>
          </p:cNvPr>
          <p:cNvSpPr>
            <a:spLocks noGrp="1"/>
          </p:cNvSpPr>
          <p:nvPr>
            <p:ph idx="1"/>
          </p:nvPr>
        </p:nvSpPr>
        <p:spPr>
          <a:xfrm>
            <a:off x="838200" y="1929383"/>
            <a:ext cx="10684764" cy="4563491"/>
          </a:xfrm>
        </p:spPr>
        <p:txBody>
          <a:bodyPr>
            <a:normAutofit lnSpcReduction="10000"/>
          </a:bodyPr>
          <a:lstStyle/>
          <a:p>
            <a:r>
              <a:rPr lang="hr-HR" sz="2200" b="1" dirty="0"/>
              <a:t>Učenje napamet ili ponavljanje </a:t>
            </a:r>
            <a:r>
              <a:rPr lang="hr-HR" sz="2200" dirty="0"/>
              <a:t>– tradicionalna (tzv. </a:t>
            </a:r>
            <a:r>
              <a:rPr lang="hr-HR" sz="2200" i="1" dirty="0"/>
              <a:t>najprimitivnija</a:t>
            </a:r>
            <a:r>
              <a:rPr lang="hr-HR" sz="2200" dirty="0"/>
              <a:t>) metoda koja poboljšava dugoročno pamćenje i sposobnost koncentracije.</a:t>
            </a:r>
          </a:p>
          <a:p>
            <a:r>
              <a:rPr lang="hr-HR" sz="2200" dirty="0"/>
              <a:t>Ako se radi s razumijevanjem, olakšava kasnije povezivanje informacija u različitim situacijama – treba biti </a:t>
            </a:r>
            <a:r>
              <a:rPr lang="hr-HR" sz="2200" u="sng" dirty="0"/>
              <a:t>osnova</a:t>
            </a:r>
            <a:r>
              <a:rPr lang="hr-HR" sz="2200" dirty="0"/>
              <a:t> učenja. </a:t>
            </a:r>
          </a:p>
          <a:p>
            <a:r>
              <a:rPr lang="hr-HR" sz="2200" b="1" dirty="0"/>
              <a:t>Pisanje rukom </a:t>
            </a:r>
            <a:r>
              <a:rPr lang="hr-HR" sz="2200" dirty="0"/>
              <a:t>zahtijeva motoričke, vizualne i kognitivne sposobnosti (za razliku od utipkavanja), što pomaže boljoj obradi i dugoročnoj pohrani informacija. </a:t>
            </a:r>
          </a:p>
          <a:p>
            <a:r>
              <a:rPr lang="hr-HR" sz="2200" dirty="0"/>
              <a:t>Studenti koji pišu rukom bilješke bolje pamte gradivo u usporedbi s onima koji tipkaju. </a:t>
            </a:r>
          </a:p>
          <a:p>
            <a:r>
              <a:rPr lang="hr-HR" sz="2200" dirty="0"/>
              <a:t>Potiče sporiji tempo razmišljanja: omogućuje dublje promišljanje i izbjegavanje preopterećenja informacijama.</a:t>
            </a:r>
          </a:p>
        </p:txBody>
      </p:sp>
    </p:spTree>
    <p:extLst>
      <p:ext uri="{BB962C8B-B14F-4D97-AF65-F5344CB8AC3E}">
        <p14:creationId xmlns:p14="http://schemas.microsoft.com/office/powerpoint/2010/main" val="198232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5E164-58B0-ECBA-6E03-AF363DD142BD}"/>
              </a:ext>
            </a:extLst>
          </p:cNvPr>
          <p:cNvSpPr>
            <a:spLocks noGrp="1"/>
          </p:cNvSpPr>
          <p:nvPr>
            <p:ph type="title"/>
          </p:nvPr>
        </p:nvSpPr>
        <p:spPr>
          <a:xfrm>
            <a:off x="1075767" y="1188637"/>
            <a:ext cx="2988234" cy="4480726"/>
          </a:xfrm>
        </p:spPr>
        <p:txBody>
          <a:bodyPr>
            <a:normAutofit/>
          </a:bodyPr>
          <a:lstStyle/>
          <a:p>
            <a:pPr algn="r"/>
            <a:r>
              <a:rPr lang="hr-HR" sz="6600"/>
              <a:t>Metode koje ćemo naučiti</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52683F68-382D-000A-483E-F83CB58B3349}"/>
              </a:ext>
            </a:extLst>
          </p:cNvPr>
          <p:cNvSpPr>
            <a:spLocks noGrp="1"/>
          </p:cNvSpPr>
          <p:nvPr>
            <p:ph idx="1"/>
          </p:nvPr>
        </p:nvSpPr>
        <p:spPr>
          <a:xfrm>
            <a:off x="5255260" y="1648870"/>
            <a:ext cx="4702848" cy="3560260"/>
          </a:xfrm>
        </p:spPr>
        <p:txBody>
          <a:bodyPr anchor="ctr">
            <a:normAutofit/>
          </a:bodyPr>
          <a:lstStyle/>
          <a:p>
            <a:pPr marL="514350" indent="-514350">
              <a:lnSpc>
                <a:spcPct val="110000"/>
              </a:lnSpc>
              <a:buFont typeface="+mj-lt"/>
              <a:buAutoNum type="arabicPeriod"/>
            </a:pPr>
            <a:r>
              <a:rPr lang="hr-HR" sz="2200" dirty="0"/>
              <a:t>Učenje kroz metaforu</a:t>
            </a:r>
          </a:p>
          <a:p>
            <a:pPr marL="514350" indent="-514350">
              <a:lnSpc>
                <a:spcPct val="110000"/>
              </a:lnSpc>
              <a:buFont typeface="+mj-lt"/>
              <a:buAutoNum type="arabicPeriod"/>
            </a:pPr>
            <a:r>
              <a:rPr lang="hr-HR" sz="2200" dirty="0"/>
              <a:t>Dijagram</a:t>
            </a:r>
          </a:p>
          <a:p>
            <a:pPr marL="514350" indent="-514350">
              <a:lnSpc>
                <a:spcPct val="110000"/>
              </a:lnSpc>
              <a:buFont typeface="+mj-lt"/>
              <a:buAutoNum type="arabicPeriod"/>
            </a:pPr>
            <a:r>
              <a:rPr lang="hr-HR" sz="2200" dirty="0"/>
              <a:t>Vizualizacija</a:t>
            </a:r>
          </a:p>
          <a:p>
            <a:pPr marL="514350" indent="-514350">
              <a:lnSpc>
                <a:spcPct val="110000"/>
              </a:lnSpc>
              <a:buFont typeface="+mj-lt"/>
              <a:buAutoNum type="arabicPeriod"/>
            </a:pPr>
            <a:r>
              <a:rPr lang="hr-HR" sz="2200" dirty="0"/>
              <a:t>„Kao, ali…”</a:t>
            </a:r>
          </a:p>
          <a:p>
            <a:pPr marL="514350" indent="-514350">
              <a:lnSpc>
                <a:spcPct val="110000"/>
              </a:lnSpc>
              <a:buFont typeface="+mj-lt"/>
              <a:buAutoNum type="arabicPeriod"/>
            </a:pPr>
            <a:r>
              <a:rPr lang="hr-HR" sz="2200" dirty="0" err="1"/>
              <a:t>Chunking</a:t>
            </a:r>
            <a:endParaRPr lang="hr-HR" sz="2200" dirty="0"/>
          </a:p>
          <a:p>
            <a:pPr marL="514350" indent="-514350">
              <a:lnSpc>
                <a:spcPct val="110000"/>
              </a:lnSpc>
              <a:buFont typeface="+mj-lt"/>
              <a:buAutoNum type="arabicPeriod"/>
            </a:pPr>
            <a:r>
              <a:rPr lang="hr-HR" sz="2200" dirty="0"/>
              <a:t>Objasni petogodišnjaku</a:t>
            </a:r>
          </a:p>
          <a:p>
            <a:pPr marL="514350" indent="-514350">
              <a:lnSpc>
                <a:spcPct val="110000"/>
              </a:lnSpc>
              <a:buFont typeface="+mj-lt"/>
              <a:buAutoNum type="arabicPeriod"/>
            </a:pPr>
            <a:r>
              <a:rPr lang="hr-HR" sz="2200" dirty="0"/>
              <a:t>Dječja znatiželja na Sveučilištu</a:t>
            </a:r>
          </a:p>
        </p:txBody>
      </p:sp>
    </p:spTree>
    <p:extLst>
      <p:ext uri="{BB962C8B-B14F-4D97-AF65-F5344CB8AC3E}">
        <p14:creationId xmlns:p14="http://schemas.microsoft.com/office/powerpoint/2010/main" val="56079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Rectangle 105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C3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Vještine učenja">
            <a:extLst>
              <a:ext uri="{FF2B5EF4-FFF2-40B4-BE49-F238E27FC236}">
                <a16:creationId xmlns:a16="http://schemas.microsoft.com/office/drawing/2014/main" id="{64062E17-FAF9-1D06-E66C-DA9CAE489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12"/>
          <a:stretch/>
        </p:blipFill>
        <p:spPr bwMode="auto">
          <a:xfrm>
            <a:off x="4003726" y="643467"/>
            <a:ext cx="4184548" cy="55710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8BAC92B-2FC3-3237-8331-42F3F509AAAD}"/>
              </a:ext>
            </a:extLst>
          </p:cNvPr>
          <p:cNvSpPr>
            <a:spLocks noGrp="1"/>
          </p:cNvSpPr>
          <p:nvPr>
            <p:ph idx="1"/>
          </p:nvPr>
        </p:nvSpPr>
        <p:spPr>
          <a:xfrm>
            <a:off x="8775893" y="2396143"/>
            <a:ext cx="1618839" cy="3591207"/>
          </a:xfrm>
        </p:spPr>
        <p:txBody>
          <a:bodyPr>
            <a:normAutofit/>
          </a:bodyPr>
          <a:lstStyle/>
          <a:p>
            <a:pPr marL="0" indent="0">
              <a:buNone/>
            </a:pPr>
            <a:r>
              <a:rPr lang="hr-HR" sz="2000" dirty="0">
                <a:hlinkClick r:id="rId3">
                  <a:extLst>
                    <a:ext uri="{A12FA001-AC4F-418D-AE19-62706E023703}">
                      <ahyp:hlinkClr xmlns:ahyp="http://schemas.microsoft.com/office/drawing/2018/hyperlinkcolor" val="tx"/>
                    </a:ext>
                  </a:extLst>
                </a:hlinkClick>
              </a:rPr>
              <a:t>https://shop.skolskaknjiga.hr/vjestine-ucenja.html</a:t>
            </a:r>
            <a:r>
              <a:rPr lang="hr-HR" sz="2000" dirty="0"/>
              <a:t> </a:t>
            </a:r>
          </a:p>
        </p:txBody>
      </p:sp>
    </p:spTree>
    <p:extLst>
      <p:ext uri="{BB962C8B-B14F-4D97-AF65-F5344CB8AC3E}">
        <p14:creationId xmlns:p14="http://schemas.microsoft.com/office/powerpoint/2010/main" val="79839504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19640</TotalTime>
  <Words>1789</Words>
  <Application>Microsoft Office PowerPoint</Application>
  <PresentationFormat>Widescreen</PresentationFormat>
  <Paragraphs>142</Paragraphs>
  <Slides>36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Karijera: Studiranje </vt:lpstr>
      <vt:lpstr>Lab 04 – Metode učenja</vt:lpstr>
      <vt:lpstr>Metode učenja</vt:lpstr>
      <vt:lpstr>Uvod</vt:lpstr>
      <vt:lpstr>PowerPoint Presentation</vt:lpstr>
      <vt:lpstr>Uvod</vt:lpstr>
      <vt:lpstr>Uvod</vt:lpstr>
      <vt:lpstr>Metode koje ćemo naučiti</vt:lpstr>
      <vt:lpstr>PowerPoint Presentation</vt:lpstr>
      <vt:lpstr>(I) Učenje kroz metaforu</vt:lpstr>
      <vt:lpstr>PowerPoint Presentation</vt:lpstr>
      <vt:lpstr>(II) Učenje kroz dijagram </vt:lpstr>
      <vt:lpstr>Primjeri dijagrama</vt:lpstr>
      <vt:lpstr>PowerPoint Presentation</vt:lpstr>
      <vt:lpstr>PowerPoint Presentation</vt:lpstr>
      <vt:lpstr>PowerPoint Presentation</vt:lpstr>
      <vt:lpstr>PowerPoint Presentation</vt:lpstr>
      <vt:lpstr>(III) Učenje kroz  „Kao, ali..."</vt:lpstr>
      <vt:lpstr>Učenje kroz „Kao, ali... Like, but…"</vt:lpstr>
      <vt:lpstr>(IV) Učenje kroz vizualizaciju</vt:lpstr>
      <vt:lpstr>PowerPoint Presentation</vt:lpstr>
      <vt:lpstr>PowerPoint Presentation</vt:lpstr>
      <vt:lpstr>PowerPoint Presentation</vt:lpstr>
      <vt:lpstr>PowerPoint Presentation</vt:lpstr>
      <vt:lpstr>(V) Chunking</vt:lpstr>
      <vt:lpstr>Primjeri Chunkinga</vt:lpstr>
      <vt:lpstr>Primjeri Chunkinga</vt:lpstr>
      <vt:lpstr>Primjeri Chunkinga</vt:lpstr>
      <vt:lpstr>(VI) Objasni petogodišnjaku</vt:lpstr>
      <vt:lpstr>(VII) Dječja znatiželja na Sveučilištu</vt:lpstr>
      <vt:lpstr>Dječja znatiželja na Sveučilištu</vt:lpstr>
      <vt:lpstr>PowerPoint Presentation</vt:lpstr>
      <vt:lpstr>Uputa za predaju zadaće</vt:lpstr>
      <vt:lpstr> Uputa za predaju zadaće</vt:lpstr>
      <vt:lpstr> Uputa za predaju zadaće</vt:lpstr>
      <vt:lpstr>Hvala! Pitanja?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Jasenka Begić</cp:lastModifiedBy>
  <cp:revision>854</cp:revision>
  <dcterms:created xsi:type="dcterms:W3CDTF">2018-01-24T13:33:55Z</dcterms:created>
  <dcterms:modified xsi:type="dcterms:W3CDTF">2024-12-01T10:20:20Z</dcterms:modified>
</cp:coreProperties>
</file>